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84" r:id="rId2"/>
    <p:sldId id="274" r:id="rId3"/>
    <p:sldId id="288" r:id="rId4"/>
    <p:sldId id="290" r:id="rId5"/>
    <p:sldId id="285" r:id="rId6"/>
    <p:sldId id="291" r:id="rId7"/>
    <p:sldId id="305" r:id="rId8"/>
    <p:sldId id="306" r:id="rId9"/>
    <p:sldId id="324" r:id="rId10"/>
    <p:sldId id="307" r:id="rId11"/>
    <p:sldId id="323" r:id="rId12"/>
    <p:sldId id="325" r:id="rId13"/>
    <p:sldId id="326" r:id="rId14"/>
    <p:sldId id="329" r:id="rId15"/>
    <p:sldId id="331" r:id="rId16"/>
    <p:sldId id="327" r:id="rId17"/>
    <p:sldId id="33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CF2"/>
    <a:srgbClr val="B6BD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70" autoAdjust="0"/>
    <p:restoredTop sz="93961" autoAdjust="0"/>
  </p:normalViewPr>
  <p:slideViewPr>
    <p:cSldViewPr>
      <p:cViewPr varScale="1">
        <p:scale>
          <a:sx n="70" d="100"/>
          <a:sy n="70" d="100"/>
        </p:scale>
        <p:origin x="117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9625CE-A400-41A6-8C8B-7C3C2F3CDC84}" type="datetimeFigureOut">
              <a:rPr lang="en-US" smtClean="0"/>
              <a:pPr/>
              <a:t>3/24/2015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431225-E10D-4D2E-A968-C836A73D382D}" type="slidenum">
              <a:rPr lang="en-US" smtClean="0"/>
              <a:pPr/>
              <a:t>‹#›</a:t>
            </a:fld>
            <a:endParaRPr lang="en-US"/>
          </a:p>
        </p:txBody>
      </p:sp>
    </p:spTree>
    <p:extLst>
      <p:ext uri="{BB962C8B-B14F-4D97-AF65-F5344CB8AC3E}">
        <p14:creationId xmlns:p14="http://schemas.microsoft.com/office/powerpoint/2010/main" val="1872233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7" name="Footer Placeholder 16"/>
          <p:cNvSpPr>
            <a:spLocks noGrp="1"/>
          </p:cNvSpPr>
          <p:nvPr>
            <p:ph type="ftr" sz="quarter" idx="11"/>
          </p:nvPr>
        </p:nvSpPr>
        <p:spPr>
          <a:xfrm>
            <a:off x="1143000" y="6303619"/>
            <a:ext cx="6858000" cy="457200"/>
          </a:xfrm>
        </p:spPr>
        <p:txBody>
          <a:bodyPr/>
          <a:lstStyle/>
          <a:p>
            <a:r>
              <a:rPr lang="en-US" dirty="0" smtClean="0"/>
              <a:t>ISKCON, Bangalore, Hare Krishna Hill, Chord Road, Rajaji Nagar, Bangalore - 560010</a:t>
            </a: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rgbClr val="B6BDD6"/>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4" name="Picture 2" descr="ISKCON Bangalore"/>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25352" y="214952"/>
            <a:ext cx="1601646" cy="598488"/>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a:xfrm>
            <a:off x="6400800" y="6215702"/>
            <a:ext cx="2476500" cy="476250"/>
          </a:xfrm>
        </p:spPr>
        <p:txBody>
          <a:bodyPr/>
          <a:lstStyle>
            <a:lvl1pPr>
              <a:defRPr>
                <a:latin typeface="+mj-lt"/>
              </a:defRPr>
            </a:lvl1pPr>
          </a:lstStyle>
          <a:p>
            <a:fld id="{29AFA5AF-84B0-4058-AFFB-365AAA6325FD}" type="datetime1">
              <a:rPr lang="en-IN" smtClean="0"/>
              <a:t>24-03-2015</a:t>
            </a:fld>
            <a:endParaRPr lang="en-US" dirty="0"/>
          </a:p>
        </p:txBody>
      </p:sp>
      <p:sp>
        <p:nvSpPr>
          <p:cNvPr id="5" name="Footer Placeholder 4"/>
          <p:cNvSpPr>
            <a:spLocks noGrp="1"/>
          </p:cNvSpPr>
          <p:nvPr>
            <p:ph type="ftr" sz="quarter" idx="11"/>
          </p:nvPr>
        </p:nvSpPr>
        <p:spPr>
          <a:xfrm>
            <a:off x="914400" y="6223948"/>
            <a:ext cx="6934200" cy="457200"/>
          </a:xfrm>
        </p:spPr>
        <p:txBody>
          <a:bodyPr/>
          <a:lstStyle>
            <a:lvl1pPr>
              <a:defRPr>
                <a:latin typeface="+mj-lt"/>
              </a:defRPr>
            </a:lvl1pPr>
          </a:lstStyle>
          <a:p>
            <a:r>
              <a:rPr lang="en-US" dirty="0" smtClean="0"/>
              <a:t>ISKCON, Bangalore, Hare Krishna Hill, Chord Road, Rajaji Nagar, Bangalore - 560010</a:t>
            </a:r>
          </a:p>
        </p:txBody>
      </p:sp>
      <p:sp>
        <p:nvSpPr>
          <p:cNvPr id="6" name="Slide Number Placeholder 5"/>
          <p:cNvSpPr>
            <a:spLocks noGrp="1"/>
          </p:cNvSpPr>
          <p:nvPr>
            <p:ph type="sldNum" sz="quarter" idx="12"/>
          </p:nvPr>
        </p:nvSpPr>
        <p:spPr>
          <a:xfrm>
            <a:off x="304800" y="6248400"/>
            <a:ext cx="457200" cy="457200"/>
          </a:xfrm>
        </p:spPr>
        <p:txBody>
          <a:bodyPr/>
          <a:lstStyle/>
          <a:p>
            <a:fld id="{8885644E-83AE-4475-8943-703C5840BF3A}" type="slidenum">
              <a:rPr lang="en-US" smtClean="0"/>
              <a:pPr/>
              <a:t>‹#›</a:t>
            </a:fld>
            <a:endParaRPr lang="en-US" dirty="0"/>
          </a:p>
        </p:txBody>
      </p:sp>
      <p:sp>
        <p:nvSpPr>
          <p:cNvPr id="8" name="Content Placeholder 7"/>
          <p:cNvSpPr>
            <a:spLocks noGrp="1"/>
          </p:cNvSpPr>
          <p:nvPr>
            <p:ph sz="quarter" idx="1"/>
          </p:nvPr>
        </p:nvSpPr>
        <p:spPr>
          <a:xfrm>
            <a:off x="304800" y="990600"/>
            <a:ext cx="8534400" cy="5029200"/>
          </a:xfrm>
        </p:spPr>
        <p:txBody>
          <a:bodyPr vert="horz">
            <a:normAutofit/>
          </a:bodyPr>
          <a:lstStyle>
            <a:lvl1pPr>
              <a:lnSpc>
                <a:spcPct val="120000"/>
              </a:lnSpc>
              <a:spcBef>
                <a:spcPts val="300"/>
              </a:spcBef>
              <a:spcAft>
                <a:spcPts val="300"/>
              </a:spcAft>
              <a:defRPr sz="2200" spc="50" baseline="0">
                <a:latin typeface="+mj-lt"/>
              </a:defRPr>
            </a:lvl1pPr>
            <a:lvl2pPr>
              <a:lnSpc>
                <a:spcPct val="120000"/>
              </a:lnSpc>
              <a:spcBef>
                <a:spcPts val="300"/>
              </a:spcBef>
              <a:spcAft>
                <a:spcPts val="300"/>
              </a:spcAft>
              <a:defRPr sz="1800" spc="50" baseline="0">
                <a:latin typeface="+mj-lt"/>
              </a:defRPr>
            </a:lvl2pPr>
            <a:lvl3pPr>
              <a:defRPr sz="1800">
                <a:latin typeface="+mj-lt"/>
              </a:defRPr>
            </a:lvl3pPr>
            <a:lvl4pPr>
              <a:defRPr sz="1800">
                <a:latin typeface="+mj-lt"/>
              </a:defRPr>
            </a:lvl4pPr>
            <a:lvl5pPr>
              <a:defRPr sz="1800">
                <a:latin typeface="+mj-lt"/>
              </a:defRPr>
            </a:lvl5pPr>
          </a:lstStyle>
          <a:p>
            <a:pPr lvl="0" eaLnBrk="1" latinLnBrk="0" hangingPunct="1"/>
            <a:r>
              <a:rPr lang="en-US" dirty="0" smtClean="0"/>
              <a:t>Click to edit Master text styles</a:t>
            </a:r>
          </a:p>
          <a:p>
            <a:pPr lvl="1" eaLnBrk="1" latinLnBrk="0" hangingPunct="1"/>
            <a:r>
              <a:rPr lang="en-US" dirty="0" smtClean="0"/>
              <a:t>Second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AF914AD-BB0B-41A5-8B6A-8B2DFCE5B8A5}" type="datetime1">
              <a:rPr lang="en-IN" smtClean="0"/>
              <a:t>24-03-2015</a:t>
            </a:fld>
            <a:endParaRPr lang="en-US"/>
          </a:p>
        </p:txBody>
      </p:sp>
      <p:sp>
        <p:nvSpPr>
          <p:cNvPr id="5" name="Footer Placeholder 4"/>
          <p:cNvSpPr>
            <a:spLocks noGrp="1"/>
          </p:cNvSpPr>
          <p:nvPr>
            <p:ph type="ftr" sz="quarter" idx="11"/>
          </p:nvPr>
        </p:nvSpPr>
        <p:spPr>
          <a:xfrm>
            <a:off x="800100" y="6234752"/>
            <a:ext cx="6591300" cy="457200"/>
          </a:xfrm>
        </p:spPr>
        <p:txBody>
          <a:bodyPr/>
          <a:lstStyle/>
          <a:p>
            <a:r>
              <a:rPr lang="en-US" dirty="0" smtClean="0"/>
              <a:t>ISKCON, Bangalore, Hare Krishna Hill, Chord Road, Rajaji Nagar, Bangalore - 560010</a:t>
            </a:r>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885644E-83AE-4475-8943-703C5840BF3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304800" y="0"/>
            <a:ext cx="6858000" cy="838200"/>
          </a:xfrm>
          <a:prstGeom prst="rect">
            <a:avLst/>
          </a:prstGeom>
        </p:spPr>
        <p:txBody>
          <a:bodyPr bIns="0" anchor="b"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304800" y="990600"/>
            <a:ext cx="8534400" cy="5029200"/>
          </a:xfrm>
          <a:prstGeom prst="rect">
            <a:avLst/>
          </a:prstGeom>
        </p:spPr>
        <p:txBody>
          <a:bodyPr>
            <a:normAutofit/>
          </a:bodyPr>
          <a:lstStyle/>
          <a:p>
            <a:pPr lvl="0" eaLnBrk="1" latinLnBrk="0" hangingPunct="1"/>
            <a:r>
              <a:rPr kumimoji="0" lang="en-US" dirty="0" smtClean="0"/>
              <a:t>Click to edit Master text styles</a:t>
            </a:r>
          </a:p>
          <a:p>
            <a:pPr marL="548640" lvl="1" indent="-228600" algn="l" rtl="0" eaLnBrk="1" latinLnBrk="0" hangingPunct="1">
              <a:spcBef>
                <a:spcPts val="300"/>
              </a:spcBef>
              <a:spcAft>
                <a:spcPts val="300"/>
              </a:spcAft>
              <a:buClr>
                <a:schemeClr val="accent2"/>
              </a:buClr>
              <a:buSzPct val="85000"/>
              <a:buFont typeface="Wingdings 2"/>
              <a:buChar char=""/>
            </a:pPr>
            <a:r>
              <a:rPr kumimoji="0" lang="en-US" dirty="0" smtClean="0"/>
              <a:t>Second level</a:t>
            </a:r>
          </a:p>
        </p:txBody>
      </p:sp>
      <p:sp>
        <p:nvSpPr>
          <p:cNvPr id="14" name="Date Placeholder 13"/>
          <p:cNvSpPr>
            <a:spLocks noGrp="1"/>
          </p:cNvSpPr>
          <p:nvPr>
            <p:ph type="dt" sz="half" idx="2"/>
          </p:nvPr>
        </p:nvSpPr>
        <p:spPr>
          <a:xfrm>
            <a:off x="6362700" y="6229350"/>
            <a:ext cx="2476500" cy="476250"/>
          </a:xfrm>
          <a:prstGeom prst="rect">
            <a:avLst/>
          </a:prstGeom>
        </p:spPr>
        <p:txBody>
          <a:bodyPr anchor="ctr" anchorCtr="0"/>
          <a:lstStyle>
            <a:lvl1pPr algn="r" eaLnBrk="1" latinLnBrk="0" hangingPunct="1">
              <a:defRPr kumimoji="0" sz="1400">
                <a:solidFill>
                  <a:schemeClr val="tx2"/>
                </a:solidFill>
                <a:latin typeface="+mj-lt"/>
              </a:defRPr>
            </a:lvl1pPr>
          </a:lstStyle>
          <a:p>
            <a:fld id="{8DCE10D2-8BF1-4080-AF23-76E1AC1BDB4C}" type="datetime1">
              <a:rPr lang="en-IN" smtClean="0"/>
              <a:t>24-03-2015</a:t>
            </a:fld>
            <a:endParaRPr lang="en-US" dirty="0"/>
          </a:p>
        </p:txBody>
      </p:sp>
      <p:sp>
        <p:nvSpPr>
          <p:cNvPr id="3" name="Footer Placeholder 2"/>
          <p:cNvSpPr>
            <a:spLocks noGrp="1"/>
          </p:cNvSpPr>
          <p:nvPr>
            <p:ph type="ftr" sz="quarter" idx="3"/>
          </p:nvPr>
        </p:nvSpPr>
        <p:spPr>
          <a:xfrm>
            <a:off x="914400" y="6223948"/>
            <a:ext cx="6934200" cy="457200"/>
          </a:xfrm>
          <a:prstGeom prst="rect">
            <a:avLst/>
          </a:prstGeom>
        </p:spPr>
        <p:txBody>
          <a:bodyPr anchor="ctr" anchorCtr="0"/>
          <a:lstStyle>
            <a:lvl1pPr eaLnBrk="1" latinLnBrk="0" hangingPunct="1">
              <a:defRPr kumimoji="0" sz="1400">
                <a:solidFill>
                  <a:schemeClr val="tx2"/>
                </a:solidFill>
                <a:latin typeface="+mj-lt"/>
              </a:defRPr>
            </a:lvl1pPr>
          </a:lstStyle>
          <a:p>
            <a:r>
              <a:rPr lang="en-US" dirty="0" smtClean="0"/>
              <a:t>ISKCON, Bangalore, Hare Krishna Hill, Chord Road, Rajaji Nagar, Bangalore - 560010</a:t>
            </a:r>
          </a:p>
        </p:txBody>
      </p:sp>
      <p:sp>
        <p:nvSpPr>
          <p:cNvPr id="23" name="Slide Number Placeholder 22"/>
          <p:cNvSpPr>
            <a:spLocks noGrp="1"/>
          </p:cNvSpPr>
          <p:nvPr>
            <p:ph type="sldNum" sz="quarter" idx="4"/>
          </p:nvPr>
        </p:nvSpPr>
        <p:spPr>
          <a:xfrm>
            <a:off x="304800" y="62484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885644E-83AE-4475-8943-703C5840BF3A}" type="slidenum">
              <a:rPr lang="en-US" smtClean="0"/>
              <a:pPr/>
              <a:t>‹#›</a:t>
            </a:fld>
            <a:endParaRPr lang="en-US" dirty="0"/>
          </a:p>
        </p:txBody>
      </p:sp>
      <p:pic>
        <p:nvPicPr>
          <p:cNvPr id="10" name="Picture 2" descr="ISKCON Bangalore"/>
          <p:cNvPicPr>
            <a:picLocks noChangeAspect="1" noChangeArrowheads="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25352" y="214952"/>
            <a:ext cx="1601646" cy="598488"/>
          </a:xfrm>
          <a:prstGeom prst="rect">
            <a:avLst/>
          </a:prstGeom>
          <a:noFill/>
          <a:ln w="9525">
            <a:noFill/>
            <a:miter lim="800000"/>
            <a:headEnd/>
            <a:tailEnd/>
          </a:ln>
        </p:spPr>
      </p:pic>
      <p:cxnSp>
        <p:nvCxnSpPr>
          <p:cNvPr id="16" name="Straight Connector 15"/>
          <p:cNvCxnSpPr/>
          <p:nvPr userDrawn="1"/>
        </p:nvCxnSpPr>
        <p:spPr>
          <a:xfrm>
            <a:off x="304800" y="846160"/>
            <a:ext cx="85344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304800" y="6150592"/>
            <a:ext cx="8534400"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lnSpc>
          <a:spcPct val="120000"/>
        </a:lnSpc>
        <a:spcBef>
          <a:spcPts val="300"/>
        </a:spcBef>
        <a:spcAft>
          <a:spcPts val="300"/>
        </a:spcAft>
        <a:buClr>
          <a:schemeClr val="accent1"/>
        </a:buClr>
        <a:buSzPct val="85000"/>
        <a:buFont typeface="Wingdings 2"/>
        <a:buChar char=""/>
        <a:defRPr kumimoji="0" lang="en-US" sz="2000" kern="1200" spc="50" baseline="0" dirty="0" smtClean="0">
          <a:solidFill>
            <a:schemeClr val="tx1"/>
          </a:solidFill>
          <a:latin typeface="+mj-lt"/>
          <a:ea typeface="+mn-ea"/>
          <a:cs typeface="+mn-cs"/>
        </a:defRPr>
      </a:lvl1pPr>
      <a:lvl2pPr marL="548640" indent="-228600" algn="l" rtl="0" eaLnBrk="1" latinLnBrk="0" hangingPunct="1">
        <a:lnSpc>
          <a:spcPct val="120000"/>
        </a:lnSpc>
        <a:spcBef>
          <a:spcPts val="300"/>
        </a:spcBef>
        <a:spcAft>
          <a:spcPts val="300"/>
        </a:spcAft>
        <a:buClr>
          <a:schemeClr val="accent2"/>
        </a:buClr>
        <a:buSzPct val="85000"/>
        <a:buFont typeface="Wingdings 2"/>
        <a:buChar char=""/>
        <a:defRPr kumimoji="0" lang="en-US" sz="1800" kern="1200" spc="50" baseline="0" dirty="0" smtClean="0">
          <a:solidFill>
            <a:schemeClr val="tx1"/>
          </a:solidFill>
          <a:latin typeface="+mj-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r>
              <a:rPr lang="en-US" dirty="0" smtClean="0"/>
              <a:t>IMPLEMENTATION OF </a:t>
            </a:r>
          </a:p>
          <a:p>
            <a:r>
              <a:rPr lang="en-US" dirty="0" smtClean="0"/>
              <a:t>MICROSOFT DYNAMICS NAVISION</a:t>
            </a:r>
            <a:endParaRPr lang="en-IN" dirty="0"/>
          </a:p>
        </p:txBody>
      </p:sp>
      <p:sp>
        <p:nvSpPr>
          <p:cNvPr id="4" name="Footer Placeholder 3"/>
          <p:cNvSpPr>
            <a:spLocks noGrp="1"/>
          </p:cNvSpPr>
          <p:nvPr>
            <p:ph type="ftr" sz="quarter" idx="11"/>
          </p:nvPr>
        </p:nvSpPr>
        <p:spPr/>
        <p:txBody>
          <a:bodyPr/>
          <a:lstStyle/>
          <a:p>
            <a:r>
              <a:rPr lang="en-US" dirty="0" smtClean="0"/>
              <a:t>ISKCON, Bangalore, Hare Krishna Hill, Chord Road, Rajaji Nagar, Bangalore - 560010</a:t>
            </a:r>
          </a:p>
        </p:txBody>
      </p:sp>
      <p:sp>
        <p:nvSpPr>
          <p:cNvPr id="7" name="Title 6"/>
          <p:cNvSpPr>
            <a:spLocks noGrp="1"/>
          </p:cNvSpPr>
          <p:nvPr>
            <p:ph type="ctrTitle"/>
          </p:nvPr>
        </p:nvSpPr>
        <p:spPr/>
        <p:txBody>
          <a:bodyPr/>
          <a:lstStyle/>
          <a:p>
            <a:r>
              <a:rPr lang="en-US" dirty="0" smtClean="0"/>
              <a:t>BUSINESS CASE</a:t>
            </a:r>
            <a:endParaRPr lang="en-IN" dirty="0"/>
          </a:p>
        </p:txBody>
      </p:sp>
    </p:spTree>
    <p:extLst>
      <p:ext uri="{BB962C8B-B14F-4D97-AF65-F5344CB8AC3E}">
        <p14:creationId xmlns:p14="http://schemas.microsoft.com/office/powerpoint/2010/main" val="1608165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Value - Operational</a:t>
            </a:r>
            <a:endParaRPr lang="en-IN" dirty="0"/>
          </a:p>
        </p:txBody>
      </p:sp>
      <p:sp>
        <p:nvSpPr>
          <p:cNvPr id="3" name="Date Placeholder 2"/>
          <p:cNvSpPr>
            <a:spLocks noGrp="1"/>
          </p:cNvSpPr>
          <p:nvPr>
            <p:ph type="dt" sz="half" idx="10"/>
          </p:nvPr>
        </p:nvSpPr>
        <p:spPr/>
        <p:txBody>
          <a:bodyPr/>
          <a:lstStyle/>
          <a:p>
            <a:fld id="{1737E779-75E5-45BC-AED2-4119ACFC41F0}" type="datetime1">
              <a:rPr lang="en-IN" smtClean="0"/>
              <a:t>24-03-2015</a:t>
            </a:fld>
            <a:endParaRPr lang="en-US" dirty="0"/>
          </a:p>
        </p:txBody>
      </p:sp>
      <p:sp>
        <p:nvSpPr>
          <p:cNvPr id="4" name="Footer Placeholder 3"/>
          <p:cNvSpPr>
            <a:spLocks noGrp="1"/>
          </p:cNvSpPr>
          <p:nvPr>
            <p:ph type="ftr" sz="quarter" idx="11"/>
          </p:nvPr>
        </p:nvSpPr>
        <p:spPr/>
        <p:txBody>
          <a:bodyPr/>
          <a:lstStyle/>
          <a:p>
            <a:r>
              <a:rPr lang="en-US" dirty="0" smtClean="0"/>
              <a:t>ISKCON, Bangalore, Hare Krishna Hill, Chord Road, Rajaji Nagar, Bangalore - 560010</a:t>
            </a:r>
          </a:p>
        </p:txBody>
      </p:sp>
      <p:sp>
        <p:nvSpPr>
          <p:cNvPr id="5" name="Slide Number Placeholder 4"/>
          <p:cNvSpPr>
            <a:spLocks noGrp="1"/>
          </p:cNvSpPr>
          <p:nvPr>
            <p:ph type="sldNum" sz="quarter" idx="12"/>
          </p:nvPr>
        </p:nvSpPr>
        <p:spPr/>
        <p:txBody>
          <a:bodyPr/>
          <a:lstStyle/>
          <a:p>
            <a:fld id="{8885644E-83AE-4475-8943-703C5840BF3A}" type="slidenum">
              <a:rPr lang="en-US" smtClean="0"/>
              <a:pPr/>
              <a:t>10</a:t>
            </a:fld>
            <a:endParaRPr lang="en-US" dirty="0"/>
          </a:p>
        </p:txBody>
      </p:sp>
      <p:sp>
        <p:nvSpPr>
          <p:cNvPr id="6" name="Content Placeholder 5"/>
          <p:cNvSpPr>
            <a:spLocks noGrp="1"/>
          </p:cNvSpPr>
          <p:nvPr>
            <p:ph sz="quarter" idx="1"/>
          </p:nvPr>
        </p:nvSpPr>
        <p:spPr/>
        <p:txBody>
          <a:bodyPr>
            <a:normAutofit/>
          </a:bodyPr>
          <a:lstStyle/>
          <a:p>
            <a:r>
              <a:rPr lang="en-US" b="1" dirty="0" smtClean="0"/>
              <a:t>Elimination </a:t>
            </a:r>
            <a:r>
              <a:rPr lang="en-US" b="1" dirty="0"/>
              <a:t>of Redundant Data Entry Effort: </a:t>
            </a:r>
            <a:r>
              <a:rPr lang="en-US" dirty="0" smtClean="0"/>
              <a:t>Currently accounts team spend more than 910 man days in reentering the data from various entities. This redundant effort can be completely eliminated. (see next slide)</a:t>
            </a:r>
          </a:p>
          <a:p>
            <a:r>
              <a:rPr lang="en-US" b="1" dirty="0" smtClean="0"/>
              <a:t>Reduction </a:t>
            </a:r>
            <a:r>
              <a:rPr lang="en-US" b="1" dirty="0"/>
              <a:t>in Reconciliation Effort: </a:t>
            </a:r>
            <a:r>
              <a:rPr lang="en-US" dirty="0" smtClean="0"/>
              <a:t>The accounts team spends more than 60 man days in an year reconciling the inter trust balances which can be avoided by implementation of ERP. </a:t>
            </a:r>
          </a:p>
        </p:txBody>
      </p:sp>
    </p:spTree>
    <p:extLst>
      <p:ext uri="{BB962C8B-B14F-4D97-AF65-F5344CB8AC3E}">
        <p14:creationId xmlns:p14="http://schemas.microsoft.com/office/powerpoint/2010/main" val="2839913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Redundant Data Entry Effort</a:t>
            </a:r>
            <a:endParaRPr lang="en-IN" dirty="0"/>
          </a:p>
        </p:txBody>
      </p:sp>
      <p:sp>
        <p:nvSpPr>
          <p:cNvPr id="3" name="Date Placeholder 2"/>
          <p:cNvSpPr>
            <a:spLocks noGrp="1"/>
          </p:cNvSpPr>
          <p:nvPr>
            <p:ph type="dt" sz="half" idx="10"/>
          </p:nvPr>
        </p:nvSpPr>
        <p:spPr/>
        <p:txBody>
          <a:bodyPr/>
          <a:lstStyle/>
          <a:p>
            <a:fld id="{29AFA5AF-84B0-4058-AFFB-365AAA6325FD}" type="datetime1">
              <a:rPr lang="en-IN" smtClean="0"/>
              <a:t>24-03-2015</a:t>
            </a:fld>
            <a:endParaRPr lang="en-US" dirty="0"/>
          </a:p>
        </p:txBody>
      </p:sp>
      <p:sp>
        <p:nvSpPr>
          <p:cNvPr id="4" name="Footer Placeholder 3"/>
          <p:cNvSpPr>
            <a:spLocks noGrp="1"/>
          </p:cNvSpPr>
          <p:nvPr>
            <p:ph type="ftr" sz="quarter" idx="11"/>
          </p:nvPr>
        </p:nvSpPr>
        <p:spPr/>
        <p:txBody>
          <a:bodyPr/>
          <a:lstStyle/>
          <a:p>
            <a:r>
              <a:rPr lang="en-US" smtClean="0"/>
              <a:t>ISKCON, Bangalore, Hare Krishna Hill, Chord Road, Rajaji Nagar, Bangalore - 560010</a:t>
            </a:r>
            <a:endParaRPr lang="en-US" dirty="0" smtClean="0"/>
          </a:p>
        </p:txBody>
      </p:sp>
      <p:sp>
        <p:nvSpPr>
          <p:cNvPr id="5" name="Slide Number Placeholder 4"/>
          <p:cNvSpPr>
            <a:spLocks noGrp="1"/>
          </p:cNvSpPr>
          <p:nvPr>
            <p:ph type="sldNum" sz="quarter" idx="12"/>
          </p:nvPr>
        </p:nvSpPr>
        <p:spPr/>
        <p:txBody>
          <a:bodyPr/>
          <a:lstStyle/>
          <a:p>
            <a:fld id="{8885644E-83AE-4475-8943-703C5840BF3A}" type="slidenum">
              <a:rPr lang="en-US" smtClean="0"/>
              <a:pPr/>
              <a:t>11</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100674368"/>
              </p:ext>
            </p:extLst>
          </p:nvPr>
        </p:nvGraphicFramePr>
        <p:xfrm>
          <a:off x="304800" y="1066800"/>
          <a:ext cx="8534400" cy="4907280"/>
        </p:xfrm>
        <a:graphic>
          <a:graphicData uri="http://schemas.openxmlformats.org/drawingml/2006/table">
            <a:tbl>
              <a:tblPr firstRow="1" bandRow="1">
                <a:tableStyleId>{5C22544A-7EE6-4342-B048-85BDC9FD1C3A}</a:tableStyleId>
              </a:tblPr>
              <a:tblGrid>
                <a:gridCol w="4373880"/>
                <a:gridCol w="2133600"/>
                <a:gridCol w="2026920"/>
              </a:tblGrid>
              <a:tr h="457200">
                <a:tc>
                  <a:txBody>
                    <a:bodyPr/>
                    <a:lstStyle/>
                    <a:p>
                      <a:pPr algn="ctr" rtl="0" fontAlgn="ctr">
                        <a:spcBef>
                          <a:spcPts val="300"/>
                        </a:spcBef>
                        <a:spcAft>
                          <a:spcPts val="300"/>
                        </a:spcAft>
                      </a:pPr>
                      <a:r>
                        <a:rPr kumimoji="0" lang="en-US" sz="1600" b="1" i="0" u="none" strike="noStrike" kern="1200" spc="100" baseline="0" dirty="0" smtClean="0">
                          <a:solidFill>
                            <a:schemeClr val="bg1"/>
                          </a:solidFill>
                          <a:effectLst/>
                          <a:latin typeface="+mj-lt"/>
                          <a:ea typeface="+mn-ea"/>
                          <a:cs typeface="+mn-cs"/>
                        </a:rPr>
                        <a:t>Type of Transaction</a:t>
                      </a:r>
                      <a:endParaRPr kumimoji="0" lang="en-IN" sz="1600" b="1" i="0" u="none" strike="noStrike" kern="1200" spc="100" baseline="0" dirty="0">
                        <a:solidFill>
                          <a:schemeClr val="bg1"/>
                        </a:solidFill>
                        <a:effectLst/>
                        <a:latin typeface="+mj-lt"/>
                        <a:ea typeface="+mn-ea"/>
                        <a:cs typeface="+mn-cs"/>
                      </a:endParaRPr>
                    </a:p>
                  </a:txBody>
                  <a:tcPr anchor="ctr"/>
                </a:tc>
                <a:tc>
                  <a:txBody>
                    <a:bodyPr/>
                    <a:lstStyle/>
                    <a:p>
                      <a:pPr algn="ctr" fontAlgn="b">
                        <a:spcBef>
                          <a:spcPts val="300"/>
                        </a:spcBef>
                        <a:spcAft>
                          <a:spcPts val="300"/>
                        </a:spcAft>
                      </a:pPr>
                      <a:r>
                        <a:rPr kumimoji="0" lang="en-US" sz="1600" b="1" i="0" u="none" strike="noStrike" kern="1200" spc="100" baseline="0" dirty="0" smtClean="0">
                          <a:solidFill>
                            <a:schemeClr val="bg1"/>
                          </a:solidFill>
                          <a:effectLst/>
                          <a:latin typeface="+mj-lt"/>
                          <a:ea typeface="+mn-ea"/>
                          <a:cs typeface="+mn-cs"/>
                        </a:rPr>
                        <a:t>Transactions / Year</a:t>
                      </a:r>
                      <a:endParaRPr kumimoji="0" lang="en-IN" sz="1600" b="1" i="0" u="none" strike="noStrike" kern="1200" spc="100" baseline="0" dirty="0">
                        <a:solidFill>
                          <a:schemeClr val="bg1"/>
                        </a:solidFill>
                        <a:effectLst/>
                        <a:latin typeface="+mj-lt"/>
                        <a:ea typeface="+mn-ea"/>
                        <a:cs typeface="+mn-cs"/>
                      </a:endParaRPr>
                    </a:p>
                  </a:txBody>
                  <a:tcPr anchor="ctr"/>
                </a:tc>
                <a:tc>
                  <a:txBody>
                    <a:bodyPr/>
                    <a:lstStyle/>
                    <a:p>
                      <a:pPr algn="ctr" fontAlgn="b">
                        <a:spcBef>
                          <a:spcPts val="300"/>
                        </a:spcBef>
                        <a:spcAft>
                          <a:spcPts val="300"/>
                        </a:spcAft>
                      </a:pPr>
                      <a:r>
                        <a:rPr kumimoji="0" lang="en-US" sz="1600" b="1" i="0" u="none" strike="noStrike" kern="1200" spc="100" baseline="0" dirty="0" smtClean="0">
                          <a:solidFill>
                            <a:schemeClr val="bg1"/>
                          </a:solidFill>
                          <a:effectLst/>
                          <a:latin typeface="+mj-lt"/>
                          <a:ea typeface="+mn-ea"/>
                          <a:cs typeface="+mn-cs"/>
                        </a:rPr>
                        <a:t>Approximate Effort</a:t>
                      </a:r>
                      <a:endParaRPr kumimoji="0" lang="en-IN" sz="1600" b="1" i="0" u="none" strike="noStrike" kern="1200" spc="100" baseline="0" dirty="0">
                        <a:solidFill>
                          <a:schemeClr val="bg1"/>
                        </a:solidFill>
                        <a:effectLst/>
                        <a:latin typeface="+mj-lt"/>
                        <a:ea typeface="+mn-ea"/>
                        <a:cs typeface="+mn-cs"/>
                      </a:endParaRPr>
                    </a:p>
                  </a:txBody>
                  <a:tcPr anchor="ctr"/>
                </a:tc>
              </a:tr>
              <a:tr h="370840">
                <a:tc>
                  <a:txBody>
                    <a:bodyPr/>
                    <a:lstStyle/>
                    <a:p>
                      <a:pPr algn="l" rtl="0" fontAlgn="ctr"/>
                      <a:r>
                        <a:rPr lang="en-IN" sz="1600" u="none" strike="noStrike" spc="100" baseline="0" dirty="0">
                          <a:effectLst/>
                          <a:latin typeface="+mj-lt"/>
                        </a:rPr>
                        <a:t>Donation Receipts</a:t>
                      </a:r>
                      <a:endParaRPr lang="en-IN" sz="1600" b="0" i="0" u="none" strike="noStrike" spc="100" baseline="0" dirty="0">
                        <a:solidFill>
                          <a:srgbClr val="9B2D1F"/>
                        </a:solidFill>
                        <a:effectLst/>
                        <a:latin typeface="+mj-lt"/>
                      </a:endParaRPr>
                    </a:p>
                  </a:txBody>
                  <a:tcPr anchor="ctr"/>
                </a:tc>
                <a:tc>
                  <a:txBody>
                    <a:bodyPr/>
                    <a:lstStyle/>
                    <a:p>
                      <a:pPr algn="r" fontAlgn="b"/>
                      <a:r>
                        <a:rPr kumimoji="0" lang="en-IN" sz="1600" u="none" strike="noStrike" kern="1200" spc="100" baseline="0" dirty="0">
                          <a:solidFill>
                            <a:schemeClr val="dk1"/>
                          </a:solidFill>
                          <a:effectLst/>
                          <a:latin typeface="+mj-lt"/>
                          <a:ea typeface="+mn-ea"/>
                          <a:cs typeface="+mn-cs"/>
                        </a:rPr>
                        <a:t>14400</a:t>
                      </a:r>
                    </a:p>
                  </a:txBody>
                  <a:tcPr anchor="ctr"/>
                </a:tc>
                <a:tc>
                  <a:txBody>
                    <a:bodyPr/>
                    <a:lstStyle/>
                    <a:p>
                      <a:pPr algn="r" fontAlgn="b"/>
                      <a:r>
                        <a:rPr kumimoji="0" lang="en-IN" sz="1600" u="none" strike="noStrike" kern="1200" spc="100" baseline="0" dirty="0" smtClean="0">
                          <a:solidFill>
                            <a:schemeClr val="dk1"/>
                          </a:solidFill>
                          <a:effectLst/>
                          <a:latin typeface="+mj-lt"/>
                          <a:ea typeface="+mn-ea"/>
                          <a:cs typeface="+mn-cs"/>
                        </a:rPr>
                        <a:t>1200 hrs</a:t>
                      </a:r>
                      <a:endParaRPr kumimoji="0" lang="en-IN" sz="1600" u="none" strike="noStrike" kern="1200" spc="100" baseline="0" dirty="0">
                        <a:solidFill>
                          <a:schemeClr val="dk1"/>
                        </a:solidFill>
                        <a:effectLst/>
                        <a:latin typeface="+mj-lt"/>
                        <a:ea typeface="+mn-ea"/>
                        <a:cs typeface="+mn-cs"/>
                      </a:endParaRPr>
                    </a:p>
                  </a:txBody>
                  <a:tcPr anchor="ctr"/>
                </a:tc>
              </a:tr>
              <a:tr h="370840">
                <a:tc>
                  <a:txBody>
                    <a:bodyPr/>
                    <a:lstStyle/>
                    <a:p>
                      <a:pPr algn="l" rtl="0" fontAlgn="ctr"/>
                      <a:r>
                        <a:rPr lang="en-IN" sz="1600" u="none" strike="noStrike" spc="100" baseline="0">
                          <a:effectLst/>
                          <a:latin typeface="+mj-lt"/>
                        </a:rPr>
                        <a:t>Bank Clearance Updates</a:t>
                      </a:r>
                      <a:endParaRPr lang="en-IN" sz="1600" b="0" i="0" u="none" strike="noStrike" spc="100" baseline="0">
                        <a:solidFill>
                          <a:srgbClr val="9B2D1F"/>
                        </a:solidFill>
                        <a:effectLst/>
                        <a:latin typeface="+mj-lt"/>
                      </a:endParaRPr>
                    </a:p>
                  </a:txBody>
                  <a:tcPr anchor="ctr"/>
                </a:tc>
                <a:tc>
                  <a:txBody>
                    <a:bodyPr/>
                    <a:lstStyle/>
                    <a:p>
                      <a:pPr algn="r" fontAlgn="b"/>
                      <a:r>
                        <a:rPr lang="en-IN" sz="1600" u="none" strike="noStrike" spc="100" baseline="0" dirty="0">
                          <a:effectLst/>
                          <a:latin typeface="+mj-lt"/>
                        </a:rPr>
                        <a:t>27240</a:t>
                      </a:r>
                      <a:endParaRPr lang="en-IN" sz="1600" b="0" i="0" u="none" strike="noStrike" spc="100" baseline="0" dirty="0">
                        <a:solidFill>
                          <a:srgbClr val="000000"/>
                        </a:solidFill>
                        <a:effectLst/>
                        <a:latin typeface="+mj-lt"/>
                      </a:endParaRPr>
                    </a:p>
                  </a:txBody>
                  <a:tcPr anchor="ctr"/>
                </a:tc>
                <a:tc>
                  <a:txBody>
                    <a:bodyPr/>
                    <a:lstStyle/>
                    <a:p>
                      <a:pPr algn="r" fontAlgn="b"/>
                      <a:r>
                        <a:rPr lang="en-IN" sz="1600" u="none" strike="noStrike" spc="100" baseline="0" dirty="0" smtClean="0">
                          <a:effectLst/>
                          <a:latin typeface="+mj-lt"/>
                        </a:rPr>
                        <a:t>150</a:t>
                      </a:r>
                      <a:r>
                        <a:rPr kumimoji="0" lang="en-IN" sz="1600" u="none" strike="noStrike" kern="1200" spc="100" baseline="0" dirty="0" smtClean="0">
                          <a:solidFill>
                            <a:schemeClr val="dk1"/>
                          </a:solidFill>
                          <a:effectLst/>
                          <a:latin typeface="+mj-lt"/>
                          <a:ea typeface="+mn-ea"/>
                          <a:cs typeface="+mn-cs"/>
                        </a:rPr>
                        <a:t> hrs</a:t>
                      </a:r>
                      <a:endParaRPr lang="en-IN" sz="1600" b="0" i="0" u="none" strike="noStrike" spc="100" baseline="0" dirty="0">
                        <a:solidFill>
                          <a:srgbClr val="000000"/>
                        </a:solidFill>
                        <a:effectLst/>
                        <a:latin typeface="+mj-lt"/>
                      </a:endParaRPr>
                    </a:p>
                  </a:txBody>
                  <a:tcPr anchor="ctr"/>
                </a:tc>
              </a:tr>
              <a:tr h="370840">
                <a:tc>
                  <a:txBody>
                    <a:bodyPr/>
                    <a:lstStyle/>
                    <a:p>
                      <a:pPr algn="l" rtl="0" fontAlgn="ctr"/>
                      <a:r>
                        <a:rPr lang="en-US" sz="1600" b="0" i="0" u="none" strike="noStrike" spc="100" baseline="0" dirty="0" smtClean="0">
                          <a:solidFill>
                            <a:schemeClr val="tx1"/>
                          </a:solidFill>
                          <a:effectLst/>
                          <a:latin typeface="+mj-lt"/>
                        </a:rPr>
                        <a:t>Bank </a:t>
                      </a:r>
                      <a:r>
                        <a:rPr lang="en-US" sz="1600" b="0" i="0" u="none" strike="noStrike" spc="100" baseline="0" dirty="0" err="1" smtClean="0">
                          <a:solidFill>
                            <a:schemeClr val="tx1"/>
                          </a:solidFill>
                          <a:effectLst/>
                          <a:latin typeface="+mj-lt"/>
                        </a:rPr>
                        <a:t>Challan</a:t>
                      </a:r>
                      <a:r>
                        <a:rPr lang="en-US" sz="1600" b="0" i="0" u="none" strike="noStrike" spc="100" baseline="0" dirty="0" smtClean="0">
                          <a:solidFill>
                            <a:schemeClr val="tx1"/>
                          </a:solidFill>
                          <a:effectLst/>
                          <a:latin typeface="+mj-lt"/>
                        </a:rPr>
                        <a:t> for </a:t>
                      </a:r>
                      <a:r>
                        <a:rPr lang="en-US" sz="1600" b="0" i="0" u="none" strike="noStrike" spc="100" baseline="0" dirty="0" err="1" smtClean="0">
                          <a:solidFill>
                            <a:schemeClr val="tx1"/>
                          </a:solidFill>
                          <a:effectLst/>
                          <a:latin typeface="+mj-lt"/>
                        </a:rPr>
                        <a:t>Cheque</a:t>
                      </a:r>
                      <a:r>
                        <a:rPr lang="en-US" sz="1600" b="0" i="0" u="none" strike="noStrike" spc="100" baseline="0" dirty="0" smtClean="0">
                          <a:solidFill>
                            <a:schemeClr val="tx1"/>
                          </a:solidFill>
                          <a:effectLst/>
                          <a:latin typeface="+mj-lt"/>
                        </a:rPr>
                        <a:t> Deposits</a:t>
                      </a:r>
                      <a:endParaRPr lang="en-IN" sz="1600" b="0" i="0" u="none" strike="noStrike" spc="100" baseline="0" dirty="0">
                        <a:solidFill>
                          <a:schemeClr val="tx1"/>
                        </a:solidFill>
                        <a:effectLst/>
                        <a:latin typeface="+mj-lt"/>
                      </a:endParaRPr>
                    </a:p>
                  </a:txBody>
                  <a:tcPr anchor="ctr"/>
                </a:tc>
                <a:tc>
                  <a:txBody>
                    <a:bodyPr/>
                    <a:lstStyle/>
                    <a:p>
                      <a:pPr algn="r" fontAlgn="b"/>
                      <a:endParaRPr lang="en-IN" sz="1600" b="0" i="0" u="none" strike="noStrike" spc="100" baseline="0" dirty="0">
                        <a:solidFill>
                          <a:schemeClr val="tx1"/>
                        </a:solidFill>
                        <a:effectLst/>
                        <a:latin typeface="+mj-lt"/>
                      </a:endParaRPr>
                    </a:p>
                  </a:txBody>
                  <a:tcPr anchor="ctr"/>
                </a:tc>
                <a:tc>
                  <a:txBody>
                    <a:bodyPr/>
                    <a:lstStyle/>
                    <a:p>
                      <a:pPr algn="r" fontAlgn="b"/>
                      <a:r>
                        <a:rPr lang="en-US" sz="1600" b="0" i="0" u="none" strike="noStrike" spc="100" baseline="0" dirty="0" smtClean="0">
                          <a:solidFill>
                            <a:schemeClr val="tx1"/>
                          </a:solidFill>
                          <a:effectLst/>
                          <a:latin typeface="+mj-lt"/>
                        </a:rPr>
                        <a:t>450 hrs</a:t>
                      </a:r>
                      <a:endParaRPr lang="en-IN" sz="1600" b="0" i="0" u="none" strike="noStrike" spc="100" baseline="0" dirty="0">
                        <a:solidFill>
                          <a:schemeClr val="tx1"/>
                        </a:solidFill>
                        <a:effectLst/>
                        <a:latin typeface="+mj-lt"/>
                      </a:endParaRPr>
                    </a:p>
                  </a:txBody>
                  <a:tcPr anchor="ctr"/>
                </a:tc>
              </a:tr>
              <a:tr h="370840">
                <a:tc>
                  <a:txBody>
                    <a:bodyPr/>
                    <a:lstStyle/>
                    <a:p>
                      <a:pPr algn="l" rtl="0" fontAlgn="ctr"/>
                      <a:r>
                        <a:rPr lang="en-IN" sz="1600" u="none" strike="noStrike" spc="100" baseline="0" dirty="0">
                          <a:effectLst/>
                          <a:latin typeface="+mj-lt"/>
                        </a:rPr>
                        <a:t>Donation data Reconciliation</a:t>
                      </a:r>
                      <a:endParaRPr lang="en-IN" sz="1600" b="0" i="0" u="none" strike="noStrike" spc="100" baseline="0" dirty="0">
                        <a:solidFill>
                          <a:srgbClr val="9B2D1F"/>
                        </a:solidFill>
                        <a:effectLst/>
                        <a:latin typeface="+mj-lt"/>
                      </a:endParaRPr>
                    </a:p>
                  </a:txBody>
                  <a:tcPr anchor="ctr"/>
                </a:tc>
                <a:tc>
                  <a:txBody>
                    <a:bodyPr/>
                    <a:lstStyle/>
                    <a:p>
                      <a:pPr algn="r" fontAlgn="b"/>
                      <a:r>
                        <a:rPr lang="en-IN" sz="1600" u="none" strike="noStrike" spc="100" baseline="0" dirty="0">
                          <a:effectLst/>
                          <a:latin typeface="+mj-lt"/>
                        </a:rPr>
                        <a:t>14400</a:t>
                      </a:r>
                      <a:endParaRPr lang="en-IN" sz="1600" b="0" i="0" u="none" strike="noStrike" spc="100" baseline="0" dirty="0">
                        <a:solidFill>
                          <a:srgbClr val="000000"/>
                        </a:solidFill>
                        <a:effectLst/>
                        <a:latin typeface="+mj-lt"/>
                      </a:endParaRPr>
                    </a:p>
                  </a:txBody>
                  <a:tcPr anchor="ctr"/>
                </a:tc>
                <a:tc>
                  <a:txBody>
                    <a:bodyPr/>
                    <a:lstStyle/>
                    <a:p>
                      <a:pPr algn="r" fontAlgn="b"/>
                      <a:r>
                        <a:rPr lang="en-IN" sz="1600" u="none" strike="noStrike" spc="100" baseline="0" dirty="0" smtClean="0">
                          <a:effectLst/>
                          <a:latin typeface="+mj-lt"/>
                        </a:rPr>
                        <a:t>24</a:t>
                      </a:r>
                      <a:r>
                        <a:rPr kumimoji="0" lang="en-IN" sz="1600" u="none" strike="noStrike" kern="1200" spc="100" baseline="0" dirty="0" smtClean="0">
                          <a:solidFill>
                            <a:schemeClr val="dk1"/>
                          </a:solidFill>
                          <a:effectLst/>
                          <a:latin typeface="+mj-lt"/>
                          <a:ea typeface="+mn-ea"/>
                          <a:cs typeface="+mn-cs"/>
                        </a:rPr>
                        <a:t> hrs</a:t>
                      </a:r>
                      <a:endParaRPr lang="en-IN" sz="1600" b="0" i="0" u="none" strike="noStrike" spc="100" baseline="0" dirty="0">
                        <a:solidFill>
                          <a:srgbClr val="000000"/>
                        </a:solidFill>
                        <a:effectLst/>
                        <a:latin typeface="+mj-lt"/>
                      </a:endParaRPr>
                    </a:p>
                  </a:txBody>
                  <a:tcPr anchor="ctr"/>
                </a:tc>
              </a:tr>
              <a:tr h="370840">
                <a:tc>
                  <a:txBody>
                    <a:bodyPr/>
                    <a:lstStyle/>
                    <a:p>
                      <a:pPr algn="l" rtl="0" fontAlgn="ctr"/>
                      <a:r>
                        <a:rPr lang="en-IN" sz="1600" u="none" strike="noStrike" spc="100" baseline="0">
                          <a:effectLst/>
                          <a:latin typeface="+mj-lt"/>
                        </a:rPr>
                        <a:t>Purchase data from TSF Food</a:t>
                      </a:r>
                      <a:endParaRPr lang="en-IN" sz="1600" b="0" i="0" u="none" strike="noStrike" spc="100" baseline="0">
                        <a:solidFill>
                          <a:srgbClr val="9B2D1F"/>
                        </a:solidFill>
                        <a:effectLst/>
                        <a:latin typeface="+mj-lt"/>
                      </a:endParaRPr>
                    </a:p>
                  </a:txBody>
                  <a:tcPr anchor="ctr"/>
                </a:tc>
                <a:tc>
                  <a:txBody>
                    <a:bodyPr/>
                    <a:lstStyle/>
                    <a:p>
                      <a:pPr algn="r" fontAlgn="b"/>
                      <a:r>
                        <a:rPr lang="en-IN" sz="1600" u="none" strike="noStrike" spc="100" baseline="0">
                          <a:effectLst/>
                          <a:latin typeface="+mj-lt"/>
                        </a:rPr>
                        <a:t>4836</a:t>
                      </a:r>
                      <a:endParaRPr lang="en-IN" sz="1600" b="0" i="0" u="none" strike="noStrike" spc="100" baseline="0">
                        <a:solidFill>
                          <a:srgbClr val="000000"/>
                        </a:solidFill>
                        <a:effectLst/>
                        <a:latin typeface="+mj-lt"/>
                      </a:endParaRPr>
                    </a:p>
                  </a:txBody>
                  <a:tcPr anchor="ctr"/>
                </a:tc>
                <a:tc>
                  <a:txBody>
                    <a:bodyPr/>
                    <a:lstStyle/>
                    <a:p>
                      <a:pPr algn="r" fontAlgn="b"/>
                      <a:r>
                        <a:rPr lang="en-IN" sz="1600" u="none" strike="noStrike" spc="100" baseline="0" dirty="0" smtClean="0">
                          <a:effectLst/>
                          <a:latin typeface="+mj-lt"/>
                        </a:rPr>
                        <a:t>1370</a:t>
                      </a:r>
                      <a:r>
                        <a:rPr kumimoji="0" lang="en-IN" sz="1600" u="none" strike="noStrike" kern="1200" spc="100" baseline="0" dirty="0" smtClean="0">
                          <a:solidFill>
                            <a:schemeClr val="dk1"/>
                          </a:solidFill>
                          <a:effectLst/>
                          <a:latin typeface="+mj-lt"/>
                          <a:ea typeface="+mn-ea"/>
                          <a:cs typeface="+mn-cs"/>
                        </a:rPr>
                        <a:t> hrs</a:t>
                      </a:r>
                      <a:endParaRPr lang="en-IN" sz="1600" b="0" i="0" u="none" strike="noStrike" spc="100" baseline="0" dirty="0">
                        <a:solidFill>
                          <a:srgbClr val="000000"/>
                        </a:solidFill>
                        <a:effectLst/>
                        <a:latin typeface="+mj-lt"/>
                      </a:endParaRPr>
                    </a:p>
                  </a:txBody>
                  <a:tcPr anchor="ctr"/>
                </a:tc>
              </a:tr>
              <a:tr h="370840">
                <a:tc>
                  <a:txBody>
                    <a:bodyPr/>
                    <a:lstStyle/>
                    <a:p>
                      <a:pPr algn="l" rtl="0" fontAlgn="ctr"/>
                      <a:r>
                        <a:rPr lang="en-IN" sz="1600" u="none" strike="noStrike" spc="100" baseline="0">
                          <a:effectLst/>
                          <a:latin typeface="+mj-lt"/>
                        </a:rPr>
                        <a:t>Sales data from TSF Food</a:t>
                      </a:r>
                      <a:endParaRPr lang="en-IN" sz="1600" b="0" i="0" u="none" strike="noStrike" spc="100" baseline="0">
                        <a:solidFill>
                          <a:srgbClr val="9B2D1F"/>
                        </a:solidFill>
                        <a:effectLst/>
                        <a:latin typeface="+mj-lt"/>
                      </a:endParaRPr>
                    </a:p>
                  </a:txBody>
                  <a:tcPr anchor="ctr"/>
                </a:tc>
                <a:tc>
                  <a:txBody>
                    <a:bodyPr/>
                    <a:lstStyle/>
                    <a:p>
                      <a:pPr algn="r" fontAlgn="b"/>
                      <a:r>
                        <a:rPr lang="en-IN" sz="1600" u="none" strike="noStrike" spc="100" baseline="0" dirty="0" smtClean="0">
                          <a:effectLst/>
                          <a:latin typeface="+mj-lt"/>
                        </a:rPr>
                        <a:t>5360</a:t>
                      </a:r>
                      <a:endParaRPr lang="en-IN" sz="1600" b="0" i="0" u="none" strike="noStrike" spc="100" baseline="0" dirty="0">
                        <a:solidFill>
                          <a:srgbClr val="000000"/>
                        </a:solidFill>
                        <a:effectLst/>
                        <a:latin typeface="+mj-lt"/>
                      </a:endParaRPr>
                    </a:p>
                  </a:txBody>
                  <a:tcPr anchor="ctr"/>
                </a:tc>
                <a:tc>
                  <a:txBody>
                    <a:bodyPr/>
                    <a:lstStyle/>
                    <a:p>
                      <a:pPr algn="r" fontAlgn="b"/>
                      <a:r>
                        <a:rPr kumimoji="0" lang="en-IN" sz="1600" u="none" strike="noStrike" kern="1200" spc="100" baseline="0" dirty="0" smtClean="0">
                          <a:solidFill>
                            <a:schemeClr val="dk1"/>
                          </a:solidFill>
                          <a:effectLst/>
                          <a:latin typeface="+mj-lt"/>
                          <a:ea typeface="+mn-ea"/>
                          <a:cs typeface="+mn-cs"/>
                        </a:rPr>
                        <a:t>524 hrs</a:t>
                      </a:r>
                      <a:endParaRPr lang="en-IN" sz="1600" b="0" i="0" u="none" strike="noStrike" spc="100" baseline="0" dirty="0">
                        <a:solidFill>
                          <a:srgbClr val="000000"/>
                        </a:solidFill>
                        <a:effectLst/>
                        <a:latin typeface="+mj-lt"/>
                      </a:endParaRPr>
                    </a:p>
                  </a:txBody>
                  <a:tcPr anchor="ctr"/>
                </a:tc>
              </a:tr>
              <a:tr h="370840">
                <a:tc>
                  <a:txBody>
                    <a:bodyPr/>
                    <a:lstStyle/>
                    <a:p>
                      <a:pPr algn="l" rtl="0" fontAlgn="ctr"/>
                      <a:r>
                        <a:rPr lang="en-IN" sz="1600" u="none" strike="noStrike" spc="100" baseline="0">
                          <a:effectLst/>
                          <a:latin typeface="+mj-lt"/>
                        </a:rPr>
                        <a:t>Purchase data from TSF Gifts</a:t>
                      </a:r>
                      <a:endParaRPr lang="en-IN" sz="1600" b="0" i="0" u="none" strike="noStrike" spc="100" baseline="0">
                        <a:solidFill>
                          <a:srgbClr val="9B2D1F"/>
                        </a:solidFill>
                        <a:effectLst/>
                        <a:latin typeface="+mj-lt"/>
                      </a:endParaRPr>
                    </a:p>
                  </a:txBody>
                  <a:tcPr anchor="ctr"/>
                </a:tc>
                <a:tc>
                  <a:txBody>
                    <a:bodyPr/>
                    <a:lstStyle/>
                    <a:p>
                      <a:pPr algn="r" fontAlgn="b"/>
                      <a:r>
                        <a:rPr lang="en-IN" sz="1600" u="none" strike="noStrike" spc="100" baseline="0" dirty="0" smtClean="0">
                          <a:effectLst/>
                          <a:latin typeface="+mj-lt"/>
                        </a:rPr>
                        <a:t>2668</a:t>
                      </a:r>
                      <a:endParaRPr lang="en-IN" sz="1600" b="0" i="0" u="none" strike="noStrike" spc="100" baseline="0" dirty="0">
                        <a:solidFill>
                          <a:srgbClr val="000000"/>
                        </a:solidFill>
                        <a:effectLst/>
                        <a:latin typeface="+mj-lt"/>
                      </a:endParaRPr>
                    </a:p>
                  </a:txBody>
                  <a:tcPr anchor="ctr"/>
                </a:tc>
                <a:tc>
                  <a:txBody>
                    <a:bodyPr/>
                    <a:lstStyle/>
                    <a:p>
                      <a:pPr algn="r" fontAlgn="b"/>
                      <a:r>
                        <a:rPr kumimoji="0" lang="en-IN" sz="1600" u="none" strike="noStrike" kern="1200" spc="100" baseline="0" dirty="0" smtClean="0">
                          <a:solidFill>
                            <a:schemeClr val="dk1"/>
                          </a:solidFill>
                          <a:effectLst/>
                          <a:latin typeface="+mj-lt"/>
                          <a:ea typeface="+mn-ea"/>
                          <a:cs typeface="+mn-cs"/>
                        </a:rPr>
                        <a:t>755 hrs</a:t>
                      </a:r>
                      <a:endParaRPr lang="en-IN" sz="1600" b="0" i="0" u="none" strike="noStrike" spc="100" baseline="0" dirty="0">
                        <a:solidFill>
                          <a:srgbClr val="000000"/>
                        </a:solidFill>
                        <a:effectLst/>
                        <a:latin typeface="+mj-lt"/>
                      </a:endParaRPr>
                    </a:p>
                  </a:txBody>
                  <a:tcPr anchor="ctr"/>
                </a:tc>
              </a:tr>
              <a:tr h="370840">
                <a:tc>
                  <a:txBody>
                    <a:bodyPr/>
                    <a:lstStyle/>
                    <a:p>
                      <a:pPr algn="l" rtl="0" fontAlgn="ctr"/>
                      <a:r>
                        <a:rPr lang="en-IN" sz="1600" u="none" strike="noStrike" spc="100" baseline="0">
                          <a:effectLst/>
                          <a:latin typeface="+mj-lt"/>
                        </a:rPr>
                        <a:t>Sales data from TSF Gifts</a:t>
                      </a:r>
                      <a:endParaRPr lang="en-IN" sz="1600" b="0" i="0" u="none" strike="noStrike" spc="100" baseline="0">
                        <a:solidFill>
                          <a:srgbClr val="9B2D1F"/>
                        </a:solidFill>
                        <a:effectLst/>
                        <a:latin typeface="+mj-lt"/>
                      </a:endParaRPr>
                    </a:p>
                  </a:txBody>
                  <a:tcPr anchor="ctr"/>
                </a:tc>
                <a:tc>
                  <a:txBody>
                    <a:bodyPr/>
                    <a:lstStyle/>
                    <a:p>
                      <a:pPr algn="r" fontAlgn="b"/>
                      <a:r>
                        <a:rPr lang="en-IN" sz="1600" u="none" strike="noStrike" spc="100" baseline="0" dirty="0" smtClean="0">
                          <a:effectLst/>
                          <a:latin typeface="+mj-lt"/>
                        </a:rPr>
                        <a:t>2606</a:t>
                      </a:r>
                      <a:endParaRPr lang="en-IN" sz="1600" b="0" i="0" u="none" strike="noStrike" spc="100" baseline="0" dirty="0">
                        <a:solidFill>
                          <a:srgbClr val="000000"/>
                        </a:solidFill>
                        <a:effectLst/>
                        <a:latin typeface="+mj-lt"/>
                      </a:endParaRPr>
                    </a:p>
                  </a:txBody>
                  <a:tcPr anchor="ctr"/>
                </a:tc>
                <a:tc>
                  <a:txBody>
                    <a:bodyPr/>
                    <a:lstStyle/>
                    <a:p>
                      <a:pPr algn="r" fontAlgn="b"/>
                      <a:r>
                        <a:rPr kumimoji="0" lang="en-IN" sz="1600" u="none" strike="noStrike" kern="1200" spc="100" baseline="0" dirty="0" smtClean="0">
                          <a:solidFill>
                            <a:schemeClr val="dk1"/>
                          </a:solidFill>
                          <a:effectLst/>
                          <a:latin typeface="+mj-lt"/>
                          <a:ea typeface="+mn-ea"/>
                          <a:cs typeface="+mn-cs"/>
                        </a:rPr>
                        <a:t>521 hrs</a:t>
                      </a:r>
                      <a:endParaRPr lang="en-IN" sz="1600" b="0" i="0" u="none" strike="noStrike" spc="100" baseline="0" dirty="0">
                        <a:solidFill>
                          <a:srgbClr val="000000"/>
                        </a:solidFill>
                        <a:effectLst/>
                        <a:latin typeface="+mj-lt"/>
                      </a:endParaRPr>
                    </a:p>
                  </a:txBody>
                  <a:tcPr anchor="ctr"/>
                </a:tc>
              </a:tr>
              <a:tr h="370840">
                <a:tc>
                  <a:txBody>
                    <a:bodyPr/>
                    <a:lstStyle/>
                    <a:p>
                      <a:pPr algn="l" rtl="0" fontAlgn="ctr"/>
                      <a:r>
                        <a:rPr lang="en-IN" sz="1600" u="none" strike="noStrike" spc="100" baseline="0">
                          <a:effectLst/>
                          <a:latin typeface="+mj-lt"/>
                        </a:rPr>
                        <a:t>Purchase data from GST</a:t>
                      </a:r>
                      <a:endParaRPr lang="en-IN" sz="1600" b="0" i="0" u="none" strike="noStrike" spc="100" baseline="0">
                        <a:solidFill>
                          <a:srgbClr val="9B2D1F"/>
                        </a:solidFill>
                        <a:effectLst/>
                        <a:latin typeface="+mj-lt"/>
                      </a:endParaRPr>
                    </a:p>
                  </a:txBody>
                  <a:tcPr anchor="ctr"/>
                </a:tc>
                <a:tc>
                  <a:txBody>
                    <a:bodyPr/>
                    <a:lstStyle/>
                    <a:p>
                      <a:pPr algn="r" fontAlgn="b"/>
                      <a:r>
                        <a:rPr lang="en-IN" sz="1600" u="none" strike="noStrike" spc="100" baseline="0" dirty="0" smtClean="0">
                          <a:effectLst/>
                          <a:latin typeface="+mj-lt"/>
                        </a:rPr>
                        <a:t>487</a:t>
                      </a:r>
                      <a:endParaRPr lang="en-IN" sz="1600" b="0" i="0" u="none" strike="noStrike" spc="100" baseline="0" dirty="0">
                        <a:solidFill>
                          <a:srgbClr val="000000"/>
                        </a:solidFill>
                        <a:effectLst/>
                        <a:latin typeface="+mj-lt"/>
                      </a:endParaRPr>
                    </a:p>
                  </a:txBody>
                  <a:tcPr anchor="ctr"/>
                </a:tc>
                <a:tc>
                  <a:txBody>
                    <a:bodyPr/>
                    <a:lstStyle/>
                    <a:p>
                      <a:pPr algn="r" fontAlgn="b"/>
                      <a:r>
                        <a:rPr kumimoji="0" lang="en-IN" sz="1600" u="none" strike="noStrike" kern="1200" spc="100" baseline="0" dirty="0" smtClean="0">
                          <a:solidFill>
                            <a:schemeClr val="dk1"/>
                          </a:solidFill>
                          <a:effectLst/>
                          <a:latin typeface="+mj-lt"/>
                          <a:ea typeface="+mn-ea"/>
                          <a:cs typeface="+mn-cs"/>
                        </a:rPr>
                        <a:t>138 hrs</a:t>
                      </a:r>
                      <a:endParaRPr lang="en-IN" sz="1600" b="0" i="0" u="none" strike="noStrike" spc="100" baseline="0" dirty="0">
                        <a:solidFill>
                          <a:srgbClr val="000000"/>
                        </a:solidFill>
                        <a:effectLst/>
                        <a:latin typeface="+mj-lt"/>
                      </a:endParaRPr>
                    </a:p>
                  </a:txBody>
                  <a:tcPr anchor="ctr"/>
                </a:tc>
              </a:tr>
              <a:tr h="370840">
                <a:tc>
                  <a:txBody>
                    <a:bodyPr/>
                    <a:lstStyle/>
                    <a:p>
                      <a:pPr algn="l" rtl="0" fontAlgn="ctr"/>
                      <a:r>
                        <a:rPr lang="en-IN" sz="1600" u="none" strike="noStrike" spc="100" baseline="0" dirty="0">
                          <a:effectLst/>
                          <a:latin typeface="+mj-lt"/>
                        </a:rPr>
                        <a:t>Sales data from GST</a:t>
                      </a:r>
                      <a:endParaRPr lang="en-IN" sz="1600" b="0" i="0" u="none" strike="noStrike" spc="100" baseline="0" dirty="0">
                        <a:solidFill>
                          <a:srgbClr val="9B2D1F"/>
                        </a:solidFill>
                        <a:effectLst/>
                        <a:latin typeface="+mj-lt"/>
                      </a:endParaRPr>
                    </a:p>
                  </a:txBody>
                  <a:tcPr anchor="ctr"/>
                </a:tc>
                <a:tc>
                  <a:txBody>
                    <a:bodyPr/>
                    <a:lstStyle/>
                    <a:p>
                      <a:pPr algn="r" fontAlgn="b"/>
                      <a:r>
                        <a:rPr lang="en-IN" sz="1600" u="none" strike="noStrike" spc="100" baseline="0" dirty="0" smtClean="0">
                          <a:effectLst/>
                          <a:latin typeface="+mj-lt"/>
                        </a:rPr>
                        <a:t>40</a:t>
                      </a:r>
                      <a:endParaRPr lang="en-IN" sz="1600" b="0" i="0" u="none" strike="noStrike" spc="100" baseline="0" dirty="0">
                        <a:solidFill>
                          <a:srgbClr val="000000"/>
                        </a:solidFill>
                        <a:effectLst/>
                        <a:latin typeface="+mj-lt"/>
                      </a:endParaRPr>
                    </a:p>
                  </a:txBody>
                  <a:tcPr anchor="ctr"/>
                </a:tc>
                <a:tc>
                  <a:txBody>
                    <a:bodyPr/>
                    <a:lstStyle/>
                    <a:p>
                      <a:pPr algn="r" fontAlgn="b"/>
                      <a:r>
                        <a:rPr kumimoji="0" lang="en-IN" sz="1600" u="none" strike="noStrike" kern="1200" spc="100" baseline="0" dirty="0" smtClean="0">
                          <a:solidFill>
                            <a:schemeClr val="dk1"/>
                          </a:solidFill>
                          <a:effectLst/>
                          <a:latin typeface="+mj-lt"/>
                          <a:ea typeface="+mn-ea"/>
                          <a:cs typeface="+mn-cs"/>
                        </a:rPr>
                        <a:t>2 hrs</a:t>
                      </a:r>
                      <a:endParaRPr lang="en-IN" sz="1600" b="0" i="0" u="none" strike="noStrike" spc="100" baseline="0" dirty="0">
                        <a:solidFill>
                          <a:srgbClr val="000000"/>
                        </a:solidFill>
                        <a:effectLst/>
                        <a:latin typeface="+mj-lt"/>
                      </a:endParaRPr>
                    </a:p>
                  </a:txBody>
                  <a:tcPr anchor="ctr"/>
                </a:tc>
              </a:tr>
              <a:tr h="370840">
                <a:tc>
                  <a:txBody>
                    <a:bodyPr/>
                    <a:lstStyle/>
                    <a:p>
                      <a:pPr algn="l" rtl="0" fontAlgn="ctr"/>
                      <a:r>
                        <a:rPr lang="en-IN" sz="1600" u="none" strike="noStrike" spc="100" baseline="0">
                          <a:effectLst/>
                          <a:latin typeface="+mj-lt"/>
                        </a:rPr>
                        <a:t>Purchase data from ISKCON</a:t>
                      </a:r>
                      <a:endParaRPr lang="en-IN" sz="1600" b="0" i="0" u="none" strike="noStrike" spc="100" baseline="0">
                        <a:solidFill>
                          <a:srgbClr val="9B2D1F"/>
                        </a:solidFill>
                        <a:effectLst/>
                        <a:latin typeface="+mj-lt"/>
                      </a:endParaRPr>
                    </a:p>
                  </a:txBody>
                  <a:tcPr anchor="ctr"/>
                </a:tc>
                <a:tc>
                  <a:txBody>
                    <a:bodyPr/>
                    <a:lstStyle/>
                    <a:p>
                      <a:pPr algn="r" fontAlgn="b"/>
                      <a:r>
                        <a:rPr lang="en-IN" sz="1600" u="none" strike="noStrike" spc="100" baseline="0" dirty="0" smtClean="0">
                          <a:effectLst/>
                          <a:latin typeface="+mj-lt"/>
                        </a:rPr>
                        <a:t>5058</a:t>
                      </a:r>
                      <a:endParaRPr lang="en-IN" sz="1600" b="0" i="0" u="none" strike="noStrike" spc="100" baseline="0" dirty="0">
                        <a:solidFill>
                          <a:srgbClr val="000000"/>
                        </a:solidFill>
                        <a:effectLst/>
                        <a:latin typeface="+mj-lt"/>
                      </a:endParaRPr>
                    </a:p>
                  </a:txBody>
                  <a:tcPr anchor="ctr"/>
                </a:tc>
                <a:tc>
                  <a:txBody>
                    <a:bodyPr/>
                    <a:lstStyle/>
                    <a:p>
                      <a:pPr algn="r" fontAlgn="b"/>
                      <a:r>
                        <a:rPr kumimoji="0" lang="en-IN" sz="1600" u="none" strike="noStrike" kern="1200" spc="100" baseline="0" dirty="0" smtClean="0">
                          <a:solidFill>
                            <a:schemeClr val="dk1"/>
                          </a:solidFill>
                          <a:effectLst/>
                          <a:latin typeface="+mj-lt"/>
                          <a:ea typeface="+mn-ea"/>
                          <a:cs typeface="+mn-cs"/>
                        </a:rPr>
                        <a:t>1433 hrs</a:t>
                      </a:r>
                      <a:endParaRPr lang="en-IN" sz="1600" b="0" i="0" u="none" strike="noStrike" spc="100" baseline="0" dirty="0">
                        <a:solidFill>
                          <a:srgbClr val="000000"/>
                        </a:solidFill>
                        <a:effectLst/>
                        <a:latin typeface="+mj-lt"/>
                      </a:endParaRPr>
                    </a:p>
                  </a:txBody>
                  <a:tcPr anchor="ctr"/>
                </a:tc>
              </a:tr>
              <a:tr h="370840">
                <a:tc>
                  <a:txBody>
                    <a:bodyPr/>
                    <a:lstStyle/>
                    <a:p>
                      <a:pPr algn="l" rtl="0" fontAlgn="ctr"/>
                      <a:r>
                        <a:rPr lang="en-IN" sz="1600" u="none" strike="noStrike" spc="100" baseline="0">
                          <a:effectLst/>
                          <a:latin typeface="+mj-lt"/>
                        </a:rPr>
                        <a:t>Purchase data from Krishnamrita</a:t>
                      </a:r>
                      <a:endParaRPr lang="en-IN" sz="1600" b="0" i="0" u="none" strike="noStrike" spc="100" baseline="0">
                        <a:solidFill>
                          <a:srgbClr val="9B2D1F"/>
                        </a:solidFill>
                        <a:effectLst/>
                        <a:latin typeface="+mj-lt"/>
                      </a:endParaRPr>
                    </a:p>
                  </a:txBody>
                  <a:tcPr anchor="ctr"/>
                </a:tc>
                <a:tc>
                  <a:txBody>
                    <a:bodyPr/>
                    <a:lstStyle/>
                    <a:p>
                      <a:pPr algn="r" fontAlgn="b"/>
                      <a:r>
                        <a:rPr lang="en-IN" sz="1600" u="none" strike="noStrike" spc="100" baseline="0">
                          <a:effectLst/>
                          <a:latin typeface="+mj-lt"/>
                        </a:rPr>
                        <a:t>1680</a:t>
                      </a:r>
                      <a:endParaRPr lang="en-IN" sz="1600" b="0" i="0" u="none" strike="noStrike" spc="100" baseline="0">
                        <a:solidFill>
                          <a:srgbClr val="000000"/>
                        </a:solidFill>
                        <a:effectLst/>
                        <a:latin typeface="+mj-lt"/>
                      </a:endParaRPr>
                    </a:p>
                  </a:txBody>
                  <a:tcPr anchor="ctr"/>
                </a:tc>
                <a:tc>
                  <a:txBody>
                    <a:bodyPr/>
                    <a:lstStyle/>
                    <a:p>
                      <a:pPr algn="r" fontAlgn="b"/>
                      <a:r>
                        <a:rPr kumimoji="0" lang="en-IN" sz="1600" u="none" strike="noStrike" kern="1200" spc="100" baseline="0" dirty="0" smtClean="0">
                          <a:solidFill>
                            <a:schemeClr val="dk1"/>
                          </a:solidFill>
                          <a:effectLst/>
                          <a:latin typeface="+mj-lt"/>
                          <a:ea typeface="+mn-ea"/>
                          <a:cs typeface="+mn-cs"/>
                        </a:rPr>
                        <a:t>476 hrs</a:t>
                      </a:r>
                      <a:endParaRPr lang="en-IN" sz="1600" b="0" i="0" u="none" strike="noStrike" spc="100" baseline="0" dirty="0">
                        <a:solidFill>
                          <a:srgbClr val="000000"/>
                        </a:solidFill>
                        <a:effectLst/>
                        <a:latin typeface="+mj-lt"/>
                      </a:endParaRPr>
                    </a:p>
                  </a:txBody>
                  <a:tcPr anchor="ctr"/>
                </a:tc>
              </a:tr>
            </a:tbl>
          </a:graphicData>
        </a:graphic>
      </p:graphicFrame>
    </p:spTree>
    <p:extLst>
      <p:ext uri="{BB962C8B-B14F-4D97-AF65-F5344CB8AC3E}">
        <p14:creationId xmlns:p14="http://schemas.microsoft.com/office/powerpoint/2010/main" val="4036714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Effort – TSF Gifts</a:t>
            </a:r>
            <a:endParaRPr lang="en-IN" dirty="0"/>
          </a:p>
        </p:txBody>
      </p:sp>
      <p:sp>
        <p:nvSpPr>
          <p:cNvPr id="3" name="Date Placeholder 2"/>
          <p:cNvSpPr>
            <a:spLocks noGrp="1"/>
          </p:cNvSpPr>
          <p:nvPr>
            <p:ph type="dt" sz="half" idx="10"/>
          </p:nvPr>
        </p:nvSpPr>
        <p:spPr/>
        <p:txBody>
          <a:bodyPr/>
          <a:lstStyle/>
          <a:p>
            <a:fld id="{29AFA5AF-84B0-4058-AFFB-365AAA6325FD}" type="datetime1">
              <a:rPr lang="en-IN" smtClean="0"/>
              <a:t>24-03-2015</a:t>
            </a:fld>
            <a:endParaRPr lang="en-US" dirty="0"/>
          </a:p>
        </p:txBody>
      </p:sp>
      <p:sp>
        <p:nvSpPr>
          <p:cNvPr id="4" name="Footer Placeholder 3"/>
          <p:cNvSpPr>
            <a:spLocks noGrp="1"/>
          </p:cNvSpPr>
          <p:nvPr>
            <p:ph type="ftr" sz="quarter" idx="11"/>
          </p:nvPr>
        </p:nvSpPr>
        <p:spPr/>
        <p:txBody>
          <a:bodyPr/>
          <a:lstStyle/>
          <a:p>
            <a:r>
              <a:rPr lang="en-US" smtClean="0"/>
              <a:t>ISKCON, Bangalore, Hare Krishna Hill, Chord Road, Rajaji Nagar, Bangalore - 560010</a:t>
            </a:r>
            <a:endParaRPr lang="en-US" dirty="0" smtClean="0"/>
          </a:p>
        </p:txBody>
      </p:sp>
      <p:sp>
        <p:nvSpPr>
          <p:cNvPr id="5" name="Slide Number Placeholder 4"/>
          <p:cNvSpPr>
            <a:spLocks noGrp="1"/>
          </p:cNvSpPr>
          <p:nvPr>
            <p:ph type="sldNum" sz="quarter" idx="12"/>
          </p:nvPr>
        </p:nvSpPr>
        <p:spPr/>
        <p:txBody>
          <a:bodyPr/>
          <a:lstStyle/>
          <a:p>
            <a:fld id="{8885644E-83AE-4475-8943-703C5840BF3A}" type="slidenum">
              <a:rPr lang="en-US" smtClean="0"/>
              <a:pPr/>
              <a:t>12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720490663"/>
              </p:ext>
            </p:extLst>
          </p:nvPr>
        </p:nvGraphicFramePr>
        <p:xfrm>
          <a:off x="304800" y="2971800"/>
          <a:ext cx="8534400" cy="3053080"/>
        </p:xfrm>
        <a:graphic>
          <a:graphicData uri="http://schemas.openxmlformats.org/drawingml/2006/table">
            <a:tbl>
              <a:tblPr firstRow="1" bandRow="1">
                <a:tableStyleId>{5C22544A-7EE6-4342-B048-85BDC9FD1C3A}</a:tableStyleId>
              </a:tblPr>
              <a:tblGrid>
                <a:gridCol w="4373880"/>
                <a:gridCol w="2133600"/>
                <a:gridCol w="2026920"/>
              </a:tblGrid>
              <a:tr h="457200">
                <a:tc>
                  <a:txBody>
                    <a:bodyPr/>
                    <a:lstStyle/>
                    <a:p>
                      <a:pPr algn="ctr" rtl="0" fontAlgn="ctr">
                        <a:spcBef>
                          <a:spcPts val="300"/>
                        </a:spcBef>
                        <a:spcAft>
                          <a:spcPts val="300"/>
                        </a:spcAft>
                      </a:pPr>
                      <a:r>
                        <a:rPr kumimoji="0" lang="en-US" sz="1600" b="1" i="0" u="none" strike="noStrike" kern="1200" spc="100" baseline="0" dirty="0" smtClean="0">
                          <a:solidFill>
                            <a:schemeClr val="bg1"/>
                          </a:solidFill>
                          <a:effectLst/>
                          <a:latin typeface="+mj-lt"/>
                          <a:ea typeface="+mn-ea"/>
                          <a:cs typeface="+mn-cs"/>
                        </a:rPr>
                        <a:t>Process Name</a:t>
                      </a:r>
                      <a:endParaRPr kumimoji="0" lang="en-IN" sz="1600" b="1" i="0" u="none" strike="noStrike" kern="1200" spc="100" baseline="0" dirty="0">
                        <a:solidFill>
                          <a:schemeClr val="bg1"/>
                        </a:solidFill>
                        <a:effectLst/>
                        <a:latin typeface="+mj-lt"/>
                        <a:ea typeface="+mn-ea"/>
                        <a:cs typeface="+mn-cs"/>
                      </a:endParaRPr>
                    </a:p>
                  </a:txBody>
                  <a:tcPr anchor="ctr"/>
                </a:tc>
                <a:tc>
                  <a:txBody>
                    <a:bodyPr/>
                    <a:lstStyle/>
                    <a:p>
                      <a:pPr algn="ctr" fontAlgn="b">
                        <a:spcBef>
                          <a:spcPts val="300"/>
                        </a:spcBef>
                        <a:spcAft>
                          <a:spcPts val="300"/>
                        </a:spcAft>
                      </a:pPr>
                      <a:r>
                        <a:rPr kumimoji="0" lang="en-US" sz="1600" b="1" i="0" u="none" strike="noStrike" kern="1200" spc="100" baseline="0" dirty="0" smtClean="0">
                          <a:solidFill>
                            <a:schemeClr val="bg1"/>
                          </a:solidFill>
                          <a:effectLst/>
                          <a:latin typeface="+mj-lt"/>
                          <a:ea typeface="+mn-ea"/>
                          <a:cs typeface="+mn-cs"/>
                        </a:rPr>
                        <a:t>Current Effort</a:t>
                      </a:r>
                      <a:endParaRPr kumimoji="0" lang="en-IN" sz="1600" b="1" i="0" u="none" strike="noStrike" kern="1200" spc="100" baseline="0" dirty="0">
                        <a:solidFill>
                          <a:schemeClr val="bg1"/>
                        </a:solidFill>
                        <a:effectLst/>
                        <a:latin typeface="+mj-lt"/>
                        <a:ea typeface="+mn-ea"/>
                        <a:cs typeface="+mn-cs"/>
                      </a:endParaRPr>
                    </a:p>
                  </a:txBody>
                  <a:tcPr anchor="ctr"/>
                </a:tc>
                <a:tc>
                  <a:txBody>
                    <a:bodyPr/>
                    <a:lstStyle/>
                    <a:p>
                      <a:pPr algn="ctr" fontAlgn="b">
                        <a:spcBef>
                          <a:spcPts val="300"/>
                        </a:spcBef>
                        <a:spcAft>
                          <a:spcPts val="300"/>
                        </a:spcAft>
                      </a:pPr>
                      <a:r>
                        <a:rPr kumimoji="0" lang="en-US" sz="1600" b="1" i="0" u="none" strike="noStrike" kern="1200" spc="100" baseline="0" dirty="0" smtClean="0">
                          <a:solidFill>
                            <a:schemeClr val="bg1"/>
                          </a:solidFill>
                          <a:effectLst/>
                          <a:latin typeface="+mj-lt"/>
                          <a:ea typeface="+mn-ea"/>
                          <a:cs typeface="+mn-cs"/>
                        </a:rPr>
                        <a:t>After Automation</a:t>
                      </a:r>
                      <a:endParaRPr kumimoji="0" lang="en-IN" sz="1600" b="1" i="0" u="none" strike="noStrike" kern="1200" spc="100" baseline="0" dirty="0">
                        <a:solidFill>
                          <a:schemeClr val="bg1"/>
                        </a:solidFill>
                        <a:effectLst/>
                        <a:latin typeface="+mj-lt"/>
                        <a:ea typeface="+mn-ea"/>
                        <a:cs typeface="+mn-cs"/>
                      </a:endParaRPr>
                    </a:p>
                  </a:txBody>
                  <a:tcPr anchor="ctr"/>
                </a:tc>
              </a:tr>
              <a:tr h="370840">
                <a:tc>
                  <a:txBody>
                    <a:bodyPr/>
                    <a:lstStyle/>
                    <a:p>
                      <a:pPr algn="l" rtl="0" fontAlgn="ctr"/>
                      <a:r>
                        <a:rPr lang="en-US" sz="1600" b="0" i="0" u="none" strike="noStrike" spc="100" baseline="0" dirty="0" smtClean="0">
                          <a:solidFill>
                            <a:schemeClr val="tx1"/>
                          </a:solidFill>
                          <a:effectLst/>
                          <a:latin typeface="+mj-lt"/>
                        </a:rPr>
                        <a:t>Sales Forecast &amp; Planning</a:t>
                      </a:r>
                      <a:endParaRPr lang="en-IN" sz="1600" b="0" i="0" u="none" strike="noStrike" spc="100" baseline="0" dirty="0">
                        <a:solidFill>
                          <a:schemeClr val="tx1"/>
                        </a:solidFill>
                        <a:effectLst/>
                        <a:latin typeface="+mj-lt"/>
                      </a:endParaRPr>
                    </a:p>
                  </a:txBody>
                  <a:tcPr anchor="ctr"/>
                </a:tc>
                <a:tc>
                  <a:txBody>
                    <a:bodyPr/>
                    <a:lstStyle/>
                    <a:p>
                      <a:pPr algn="r" fontAlgn="b"/>
                      <a:r>
                        <a:rPr kumimoji="0" lang="en-US" sz="1600" u="none" strike="noStrike" kern="1200" spc="100" baseline="0" dirty="0" smtClean="0">
                          <a:solidFill>
                            <a:schemeClr val="tx1"/>
                          </a:solidFill>
                          <a:effectLst/>
                          <a:latin typeface="+mj-lt"/>
                          <a:ea typeface="+mn-ea"/>
                          <a:cs typeface="+mn-cs"/>
                        </a:rPr>
                        <a:t>3 days</a:t>
                      </a:r>
                      <a:endParaRPr kumimoji="0" lang="en-IN" sz="1600" u="none" strike="noStrike" kern="1200" spc="100" baseline="0" dirty="0">
                        <a:solidFill>
                          <a:schemeClr val="tx1"/>
                        </a:solidFill>
                        <a:effectLst/>
                        <a:latin typeface="+mj-lt"/>
                        <a:ea typeface="+mn-ea"/>
                        <a:cs typeface="+mn-cs"/>
                      </a:endParaRPr>
                    </a:p>
                  </a:txBody>
                  <a:tcPr anchor="ctr"/>
                </a:tc>
                <a:tc>
                  <a:txBody>
                    <a:bodyPr/>
                    <a:lstStyle/>
                    <a:p>
                      <a:pPr algn="r" fontAlgn="b"/>
                      <a:r>
                        <a:rPr kumimoji="0" lang="en-US" sz="1600" u="none" strike="noStrike" kern="1200" spc="100" baseline="0" dirty="0" smtClean="0">
                          <a:solidFill>
                            <a:schemeClr val="dk1"/>
                          </a:solidFill>
                          <a:effectLst/>
                          <a:latin typeface="+mj-lt"/>
                          <a:ea typeface="+mn-ea"/>
                          <a:cs typeface="+mn-cs"/>
                        </a:rPr>
                        <a:t>1 day</a:t>
                      </a:r>
                      <a:endParaRPr kumimoji="0" lang="en-IN" sz="1600" u="none" strike="noStrike" kern="1200" spc="100" baseline="0" dirty="0">
                        <a:solidFill>
                          <a:schemeClr val="dk1"/>
                        </a:solidFill>
                        <a:effectLst/>
                        <a:latin typeface="+mj-lt"/>
                        <a:ea typeface="+mn-ea"/>
                        <a:cs typeface="+mn-cs"/>
                      </a:endParaRPr>
                    </a:p>
                  </a:txBody>
                  <a:tcPr anchor="ctr"/>
                </a:tc>
              </a:tr>
              <a:tr h="370840">
                <a:tc>
                  <a:txBody>
                    <a:bodyPr/>
                    <a:lstStyle/>
                    <a:p>
                      <a:pPr algn="l" rtl="0" fontAlgn="ctr"/>
                      <a:r>
                        <a:rPr lang="en-US" sz="1600" b="0" i="0" u="none" strike="noStrike" spc="100" baseline="0" dirty="0" smtClean="0">
                          <a:solidFill>
                            <a:schemeClr val="tx1"/>
                          </a:solidFill>
                          <a:effectLst/>
                          <a:latin typeface="+mj-lt"/>
                        </a:rPr>
                        <a:t>Purchase Planning</a:t>
                      </a:r>
                      <a:endParaRPr lang="en-IN" sz="1600" b="0" i="0" u="none" strike="noStrike" spc="100" baseline="0" dirty="0">
                        <a:solidFill>
                          <a:schemeClr val="tx1"/>
                        </a:solidFill>
                        <a:effectLst/>
                        <a:latin typeface="+mj-lt"/>
                      </a:endParaRPr>
                    </a:p>
                  </a:txBody>
                  <a:tcPr anchor="ctr"/>
                </a:tc>
                <a:tc>
                  <a:txBody>
                    <a:bodyPr/>
                    <a:lstStyle/>
                    <a:p>
                      <a:pPr algn="r" fontAlgn="b"/>
                      <a:r>
                        <a:rPr lang="en-US" sz="1600" b="0" i="0" u="none" strike="noStrike" spc="100" baseline="0" dirty="0" smtClean="0">
                          <a:solidFill>
                            <a:schemeClr val="tx1"/>
                          </a:solidFill>
                          <a:effectLst/>
                          <a:latin typeface="+mj-lt"/>
                        </a:rPr>
                        <a:t>10 days</a:t>
                      </a:r>
                      <a:endParaRPr lang="en-IN" sz="1600" b="0" i="0" u="none" strike="noStrike" spc="100" baseline="0" dirty="0">
                        <a:solidFill>
                          <a:schemeClr val="tx1"/>
                        </a:solidFill>
                        <a:effectLst/>
                        <a:latin typeface="+mj-lt"/>
                      </a:endParaRPr>
                    </a:p>
                  </a:txBody>
                  <a:tcPr anchor="ctr"/>
                </a:tc>
                <a:tc>
                  <a:txBody>
                    <a:bodyPr/>
                    <a:lstStyle/>
                    <a:p>
                      <a:pPr algn="r" fontAlgn="b"/>
                      <a:r>
                        <a:rPr lang="en-US" sz="1600" b="0" i="0" u="none" strike="noStrike" spc="100" baseline="0" dirty="0" smtClean="0">
                          <a:solidFill>
                            <a:srgbClr val="000000"/>
                          </a:solidFill>
                          <a:effectLst/>
                          <a:latin typeface="+mj-lt"/>
                        </a:rPr>
                        <a:t>1 day</a:t>
                      </a:r>
                      <a:endParaRPr lang="en-IN" sz="1600" b="0" i="0" u="none" strike="noStrike" spc="100" baseline="0" dirty="0">
                        <a:solidFill>
                          <a:srgbClr val="000000"/>
                        </a:solidFill>
                        <a:effectLst/>
                        <a:latin typeface="+mj-lt"/>
                      </a:endParaRPr>
                    </a:p>
                  </a:txBody>
                  <a:tcPr anchor="ctr"/>
                </a:tc>
              </a:tr>
              <a:tr h="370840">
                <a:tc>
                  <a:txBody>
                    <a:bodyPr/>
                    <a:lstStyle/>
                    <a:p>
                      <a:pPr algn="l" rtl="0" fontAlgn="ctr"/>
                      <a:r>
                        <a:rPr lang="en-US" sz="1600" b="0" i="0" u="none" strike="noStrike" spc="100" baseline="0" dirty="0" smtClean="0">
                          <a:solidFill>
                            <a:schemeClr val="tx1"/>
                          </a:solidFill>
                          <a:effectLst/>
                          <a:latin typeface="+mj-lt"/>
                        </a:rPr>
                        <a:t>Purchase Order Processing</a:t>
                      </a:r>
                      <a:endParaRPr lang="en-IN" sz="1600" b="0" i="0" u="none" strike="noStrike" spc="100" baseline="0" dirty="0">
                        <a:solidFill>
                          <a:schemeClr val="tx1"/>
                        </a:solidFill>
                        <a:effectLst/>
                        <a:latin typeface="+mj-lt"/>
                      </a:endParaRPr>
                    </a:p>
                  </a:txBody>
                  <a:tcPr anchor="ctr"/>
                </a:tc>
                <a:tc>
                  <a:txBody>
                    <a:bodyPr/>
                    <a:lstStyle/>
                    <a:p>
                      <a:pPr algn="r" fontAlgn="b"/>
                      <a:r>
                        <a:rPr lang="en-US" sz="1600" b="0" i="0" u="none" strike="noStrike" spc="100" baseline="0" dirty="0" smtClean="0">
                          <a:solidFill>
                            <a:schemeClr val="tx1"/>
                          </a:solidFill>
                          <a:effectLst/>
                          <a:latin typeface="+mj-lt"/>
                        </a:rPr>
                        <a:t>8 days</a:t>
                      </a:r>
                      <a:endParaRPr lang="en-IN" sz="1600" b="0" i="0" u="none" strike="noStrike" spc="100" baseline="0" dirty="0">
                        <a:solidFill>
                          <a:schemeClr val="tx1"/>
                        </a:solidFill>
                        <a:effectLst/>
                        <a:latin typeface="+mj-lt"/>
                      </a:endParaRPr>
                    </a:p>
                  </a:txBody>
                  <a:tcPr anchor="ctr"/>
                </a:tc>
                <a:tc>
                  <a:txBody>
                    <a:bodyPr/>
                    <a:lstStyle/>
                    <a:p>
                      <a:pPr algn="r" fontAlgn="b"/>
                      <a:r>
                        <a:rPr lang="en-US" sz="1600" b="0" i="0" u="none" strike="noStrike" spc="100" baseline="0" dirty="0" smtClean="0">
                          <a:solidFill>
                            <a:srgbClr val="000000"/>
                          </a:solidFill>
                          <a:effectLst/>
                          <a:latin typeface="+mj-lt"/>
                        </a:rPr>
                        <a:t>3 days</a:t>
                      </a:r>
                      <a:endParaRPr lang="en-IN" sz="1600" b="0" i="0" u="none" strike="noStrike" spc="100" baseline="0" dirty="0">
                        <a:solidFill>
                          <a:srgbClr val="000000"/>
                        </a:solidFill>
                        <a:effectLst/>
                        <a:latin typeface="+mj-lt"/>
                      </a:endParaRPr>
                    </a:p>
                  </a:txBody>
                  <a:tcPr anchor="ctr"/>
                </a:tc>
              </a:tr>
              <a:tr h="370840">
                <a:tc>
                  <a:txBody>
                    <a:bodyPr/>
                    <a:lstStyle/>
                    <a:p>
                      <a:pPr algn="l" rtl="0" fontAlgn="ctr"/>
                      <a:r>
                        <a:rPr lang="en-US" sz="1600" b="0" i="0" u="none" strike="noStrike" spc="100" baseline="0" dirty="0" smtClean="0">
                          <a:solidFill>
                            <a:schemeClr val="tx1"/>
                          </a:solidFill>
                          <a:effectLst/>
                          <a:latin typeface="+mj-lt"/>
                        </a:rPr>
                        <a:t>Purchase Inward Notes</a:t>
                      </a:r>
                      <a:endParaRPr lang="en-IN" sz="1600" b="0" i="0" u="none" strike="noStrike" spc="100" baseline="0" dirty="0">
                        <a:solidFill>
                          <a:schemeClr val="tx1"/>
                        </a:solidFill>
                        <a:effectLst/>
                        <a:latin typeface="+mj-lt"/>
                      </a:endParaRPr>
                    </a:p>
                  </a:txBody>
                  <a:tcPr anchor="ctr"/>
                </a:tc>
                <a:tc>
                  <a:txBody>
                    <a:bodyPr/>
                    <a:lstStyle/>
                    <a:p>
                      <a:pPr algn="r" fontAlgn="b"/>
                      <a:r>
                        <a:rPr lang="en-US" sz="1600" b="0" i="0" u="none" strike="noStrike" spc="100" baseline="0" dirty="0" smtClean="0">
                          <a:solidFill>
                            <a:schemeClr val="tx1"/>
                          </a:solidFill>
                          <a:effectLst/>
                          <a:latin typeface="+mj-lt"/>
                        </a:rPr>
                        <a:t>15 days</a:t>
                      </a:r>
                      <a:endParaRPr lang="en-IN" sz="1600" b="0" i="0" u="none" strike="noStrike" spc="100" baseline="0" dirty="0">
                        <a:solidFill>
                          <a:schemeClr val="tx1"/>
                        </a:solidFill>
                        <a:effectLst/>
                        <a:latin typeface="+mj-lt"/>
                      </a:endParaRPr>
                    </a:p>
                  </a:txBody>
                  <a:tcPr anchor="ctr"/>
                </a:tc>
                <a:tc>
                  <a:txBody>
                    <a:bodyPr/>
                    <a:lstStyle/>
                    <a:p>
                      <a:pPr algn="r" fontAlgn="b"/>
                      <a:r>
                        <a:rPr lang="en-US" sz="1600" b="0" i="0" u="none" strike="noStrike" spc="100" baseline="0" dirty="0" smtClean="0">
                          <a:solidFill>
                            <a:srgbClr val="000000"/>
                          </a:solidFill>
                          <a:effectLst/>
                          <a:latin typeface="+mj-lt"/>
                        </a:rPr>
                        <a:t>-</a:t>
                      </a:r>
                      <a:endParaRPr lang="en-IN" sz="1600" b="0" i="0" u="none" strike="noStrike" spc="100" baseline="0" dirty="0">
                        <a:solidFill>
                          <a:srgbClr val="000000"/>
                        </a:solidFill>
                        <a:effectLst/>
                        <a:latin typeface="+mj-lt"/>
                      </a:endParaRPr>
                    </a:p>
                  </a:txBody>
                  <a:tcPr anchor="ctr"/>
                </a:tc>
              </a:tr>
              <a:tr h="370840">
                <a:tc>
                  <a:txBody>
                    <a:bodyPr/>
                    <a:lstStyle/>
                    <a:p>
                      <a:pPr algn="l" rtl="0" fontAlgn="ctr"/>
                      <a:r>
                        <a:rPr lang="en-US" sz="1600" b="0" i="0" u="none" strike="noStrike" spc="100" baseline="0" dirty="0" smtClean="0">
                          <a:solidFill>
                            <a:schemeClr val="tx1"/>
                          </a:solidFill>
                          <a:effectLst/>
                          <a:latin typeface="+mj-lt"/>
                        </a:rPr>
                        <a:t>Goods Receipts / QC Inspection</a:t>
                      </a:r>
                      <a:endParaRPr lang="en-IN" sz="1600" b="0" i="0" u="none" strike="noStrike" spc="100" baseline="0" dirty="0">
                        <a:solidFill>
                          <a:schemeClr val="tx1"/>
                        </a:solidFill>
                        <a:effectLst/>
                        <a:latin typeface="+mj-lt"/>
                      </a:endParaRPr>
                    </a:p>
                  </a:txBody>
                  <a:tcPr anchor="ctr"/>
                </a:tc>
                <a:tc>
                  <a:txBody>
                    <a:bodyPr/>
                    <a:lstStyle/>
                    <a:p>
                      <a:pPr algn="r" fontAlgn="b"/>
                      <a:r>
                        <a:rPr lang="en-US" sz="1600" b="0" i="0" u="none" strike="noStrike" spc="100" baseline="0" dirty="0" smtClean="0">
                          <a:solidFill>
                            <a:schemeClr val="tx1"/>
                          </a:solidFill>
                          <a:effectLst/>
                          <a:latin typeface="+mj-lt"/>
                        </a:rPr>
                        <a:t>12 days</a:t>
                      </a:r>
                      <a:endParaRPr lang="en-IN" sz="1600" b="0" i="0" u="none" strike="noStrike" spc="100" baseline="0" dirty="0">
                        <a:solidFill>
                          <a:schemeClr val="tx1"/>
                        </a:solidFill>
                        <a:effectLst/>
                        <a:latin typeface="+mj-lt"/>
                      </a:endParaRPr>
                    </a:p>
                  </a:txBody>
                  <a:tcPr anchor="ctr"/>
                </a:tc>
                <a:tc>
                  <a:txBody>
                    <a:bodyPr/>
                    <a:lstStyle/>
                    <a:p>
                      <a:pPr algn="r" fontAlgn="b"/>
                      <a:r>
                        <a:rPr lang="en-US" sz="1600" b="0" i="0" u="none" strike="noStrike" spc="100" baseline="0" dirty="0" smtClean="0">
                          <a:solidFill>
                            <a:srgbClr val="000000"/>
                          </a:solidFill>
                          <a:effectLst/>
                          <a:latin typeface="+mj-lt"/>
                        </a:rPr>
                        <a:t>3 days</a:t>
                      </a:r>
                      <a:endParaRPr lang="en-IN" sz="1600" b="0" i="0" u="none" strike="noStrike" spc="100" baseline="0" dirty="0">
                        <a:solidFill>
                          <a:srgbClr val="000000"/>
                        </a:solidFill>
                        <a:effectLst/>
                        <a:latin typeface="+mj-lt"/>
                      </a:endParaRPr>
                    </a:p>
                  </a:txBody>
                  <a:tcPr anchor="ctr"/>
                </a:tc>
              </a:tr>
              <a:tr h="370840">
                <a:tc>
                  <a:txBody>
                    <a:bodyPr/>
                    <a:lstStyle/>
                    <a:p>
                      <a:pPr algn="l" rtl="0" fontAlgn="ctr"/>
                      <a:r>
                        <a:rPr lang="en-US" sz="1600" b="0" i="0" u="none" strike="noStrike" spc="100" baseline="0" dirty="0" smtClean="0">
                          <a:solidFill>
                            <a:schemeClr val="tx1"/>
                          </a:solidFill>
                          <a:effectLst/>
                          <a:latin typeface="+mj-lt"/>
                        </a:rPr>
                        <a:t>Indent Processing</a:t>
                      </a:r>
                      <a:endParaRPr lang="en-IN" sz="1600" b="0" i="0" u="none" strike="noStrike" spc="100" baseline="0" dirty="0">
                        <a:solidFill>
                          <a:schemeClr val="tx1"/>
                        </a:solidFill>
                        <a:effectLst/>
                        <a:latin typeface="+mj-lt"/>
                      </a:endParaRPr>
                    </a:p>
                  </a:txBody>
                  <a:tcPr anchor="ctr"/>
                </a:tc>
                <a:tc>
                  <a:txBody>
                    <a:bodyPr/>
                    <a:lstStyle/>
                    <a:p>
                      <a:pPr algn="r" fontAlgn="b"/>
                      <a:r>
                        <a:rPr lang="en-US" sz="1600" b="0" i="0" u="none" strike="noStrike" spc="100" baseline="0" dirty="0" smtClean="0">
                          <a:solidFill>
                            <a:schemeClr val="tx1"/>
                          </a:solidFill>
                          <a:effectLst/>
                          <a:latin typeface="+mj-lt"/>
                        </a:rPr>
                        <a:t>15 days</a:t>
                      </a:r>
                      <a:endParaRPr lang="en-IN" sz="1600" b="0" i="0" u="none" strike="noStrike" spc="100" baseline="0" dirty="0">
                        <a:solidFill>
                          <a:schemeClr val="tx1"/>
                        </a:solidFill>
                        <a:effectLst/>
                        <a:latin typeface="+mj-lt"/>
                      </a:endParaRPr>
                    </a:p>
                  </a:txBody>
                  <a:tcPr anchor="ctr"/>
                </a:tc>
                <a:tc>
                  <a:txBody>
                    <a:bodyPr/>
                    <a:lstStyle/>
                    <a:p>
                      <a:pPr algn="r" fontAlgn="b"/>
                      <a:r>
                        <a:rPr lang="en-US" sz="1600" b="0" i="0" u="none" strike="noStrike" spc="100" baseline="0" dirty="0" smtClean="0">
                          <a:solidFill>
                            <a:srgbClr val="000000"/>
                          </a:solidFill>
                          <a:effectLst/>
                          <a:latin typeface="+mj-lt"/>
                        </a:rPr>
                        <a:t>4 days</a:t>
                      </a:r>
                      <a:endParaRPr lang="en-IN" sz="1600" b="0" i="0" u="none" strike="noStrike" spc="100" baseline="0" dirty="0">
                        <a:solidFill>
                          <a:srgbClr val="000000"/>
                        </a:solidFill>
                        <a:effectLst/>
                        <a:latin typeface="+mj-lt"/>
                      </a:endParaRPr>
                    </a:p>
                  </a:txBody>
                  <a:tcPr anchor="ctr"/>
                </a:tc>
              </a:tr>
              <a:tr h="370840">
                <a:tc>
                  <a:txBody>
                    <a:bodyPr/>
                    <a:lstStyle/>
                    <a:p>
                      <a:pPr algn="l" rtl="0" fontAlgn="ctr"/>
                      <a:r>
                        <a:rPr lang="en-US" sz="1600" b="0" i="0" u="none" strike="noStrike" spc="100" baseline="0" dirty="0" smtClean="0">
                          <a:solidFill>
                            <a:schemeClr val="tx1"/>
                          </a:solidFill>
                          <a:effectLst/>
                          <a:latin typeface="+mj-lt"/>
                        </a:rPr>
                        <a:t>Total Effort in man days per month</a:t>
                      </a:r>
                      <a:endParaRPr lang="en-IN" sz="1600" b="0" i="0" u="none" strike="noStrike" spc="100" baseline="0" dirty="0">
                        <a:solidFill>
                          <a:schemeClr val="tx1"/>
                        </a:solidFill>
                        <a:effectLst/>
                        <a:latin typeface="+mj-lt"/>
                      </a:endParaRPr>
                    </a:p>
                  </a:txBody>
                  <a:tcPr anchor="ctr"/>
                </a:tc>
                <a:tc>
                  <a:txBody>
                    <a:bodyPr/>
                    <a:lstStyle/>
                    <a:p>
                      <a:pPr algn="r" fontAlgn="b"/>
                      <a:r>
                        <a:rPr lang="en-US" sz="1600" b="1" i="0" u="none" strike="noStrike" spc="100" baseline="0" dirty="0" smtClean="0">
                          <a:solidFill>
                            <a:schemeClr val="tx1"/>
                          </a:solidFill>
                          <a:effectLst/>
                          <a:latin typeface="+mj-lt"/>
                        </a:rPr>
                        <a:t>63 days</a:t>
                      </a:r>
                      <a:endParaRPr lang="en-IN" sz="1600" b="1" i="0" u="none" strike="noStrike" spc="100" baseline="0" dirty="0">
                        <a:solidFill>
                          <a:schemeClr val="tx1"/>
                        </a:solidFill>
                        <a:effectLst/>
                        <a:latin typeface="+mj-lt"/>
                      </a:endParaRPr>
                    </a:p>
                  </a:txBody>
                  <a:tcPr anchor="ctr"/>
                </a:tc>
                <a:tc>
                  <a:txBody>
                    <a:bodyPr/>
                    <a:lstStyle/>
                    <a:p>
                      <a:pPr algn="r" fontAlgn="b"/>
                      <a:r>
                        <a:rPr lang="en-US" sz="1600" b="1" i="0" u="none" strike="noStrike" spc="100" baseline="0" dirty="0" smtClean="0">
                          <a:solidFill>
                            <a:srgbClr val="000000"/>
                          </a:solidFill>
                          <a:effectLst/>
                          <a:latin typeface="+mj-lt"/>
                        </a:rPr>
                        <a:t>12 days</a:t>
                      </a:r>
                      <a:endParaRPr lang="en-IN" sz="1600" b="1" i="0" u="none" strike="noStrike" spc="100" baseline="0" dirty="0">
                        <a:solidFill>
                          <a:srgbClr val="000000"/>
                        </a:solidFill>
                        <a:effectLst/>
                        <a:latin typeface="+mj-lt"/>
                      </a:endParaRPr>
                    </a:p>
                  </a:txBody>
                  <a:tcPr anchor="ctr"/>
                </a:tc>
              </a:tr>
            </a:tbl>
          </a:graphicData>
        </a:graphic>
      </p:graphicFrame>
      <p:sp>
        <p:nvSpPr>
          <p:cNvPr id="7" name="Content Placeholder 5"/>
          <p:cNvSpPr>
            <a:spLocks noGrp="1"/>
          </p:cNvSpPr>
          <p:nvPr>
            <p:ph sz="quarter" idx="1"/>
          </p:nvPr>
        </p:nvSpPr>
        <p:spPr>
          <a:xfrm>
            <a:off x="304800" y="990600"/>
            <a:ext cx="8534400" cy="1981200"/>
          </a:xfrm>
        </p:spPr>
        <p:txBody>
          <a:bodyPr>
            <a:normAutofit lnSpcReduction="10000"/>
          </a:bodyPr>
          <a:lstStyle/>
          <a:p>
            <a:r>
              <a:rPr lang="en-US" dirty="0" smtClean="0"/>
              <a:t>Currently the team handling TSF Gifts spends lot of time collating and processing the data using Excel with lot of manual intervention, which can be considerably reduced by having an integrated system. The post automation effort is 20% of current effort.</a:t>
            </a:r>
          </a:p>
        </p:txBody>
      </p:sp>
    </p:spTree>
    <p:extLst>
      <p:ext uri="{BB962C8B-B14F-4D97-AF65-F5344CB8AC3E}">
        <p14:creationId xmlns:p14="http://schemas.microsoft.com/office/powerpoint/2010/main" val="25702937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 in Processing Effort – TSF</a:t>
            </a:r>
            <a:endParaRPr lang="en-IN" dirty="0"/>
          </a:p>
        </p:txBody>
      </p:sp>
      <p:sp>
        <p:nvSpPr>
          <p:cNvPr id="3" name="Date Placeholder 2"/>
          <p:cNvSpPr>
            <a:spLocks noGrp="1"/>
          </p:cNvSpPr>
          <p:nvPr>
            <p:ph type="dt" sz="half" idx="10"/>
          </p:nvPr>
        </p:nvSpPr>
        <p:spPr/>
        <p:txBody>
          <a:bodyPr/>
          <a:lstStyle/>
          <a:p>
            <a:fld id="{29AFA5AF-84B0-4058-AFFB-365AAA6325FD}" type="datetime1">
              <a:rPr lang="en-IN" smtClean="0"/>
              <a:t>24-03-2015</a:t>
            </a:fld>
            <a:endParaRPr lang="en-US" dirty="0"/>
          </a:p>
        </p:txBody>
      </p:sp>
      <p:sp>
        <p:nvSpPr>
          <p:cNvPr id="4" name="Footer Placeholder 3"/>
          <p:cNvSpPr>
            <a:spLocks noGrp="1"/>
          </p:cNvSpPr>
          <p:nvPr>
            <p:ph type="ftr" sz="quarter" idx="11"/>
          </p:nvPr>
        </p:nvSpPr>
        <p:spPr/>
        <p:txBody>
          <a:bodyPr/>
          <a:lstStyle/>
          <a:p>
            <a:r>
              <a:rPr lang="en-US" smtClean="0"/>
              <a:t>ISKCON, Bangalore, Hare Krishna Hill, Chord Road, Rajaji Nagar, Bangalore - 560010</a:t>
            </a:r>
            <a:endParaRPr lang="en-US" dirty="0" smtClean="0"/>
          </a:p>
        </p:txBody>
      </p:sp>
      <p:sp>
        <p:nvSpPr>
          <p:cNvPr id="5" name="Slide Number Placeholder 4"/>
          <p:cNvSpPr>
            <a:spLocks noGrp="1"/>
          </p:cNvSpPr>
          <p:nvPr>
            <p:ph type="sldNum" sz="quarter" idx="12"/>
          </p:nvPr>
        </p:nvSpPr>
        <p:spPr/>
        <p:txBody>
          <a:bodyPr/>
          <a:lstStyle/>
          <a:p>
            <a:fld id="{8885644E-83AE-4475-8943-703C5840BF3A}" type="slidenum">
              <a:rPr lang="en-US" smtClean="0"/>
              <a:pPr/>
              <a:t>13</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51531340"/>
              </p:ext>
            </p:extLst>
          </p:nvPr>
        </p:nvGraphicFramePr>
        <p:xfrm>
          <a:off x="381000" y="3352800"/>
          <a:ext cx="8458200" cy="2682240"/>
        </p:xfrm>
        <a:graphic>
          <a:graphicData uri="http://schemas.openxmlformats.org/drawingml/2006/table">
            <a:tbl>
              <a:tblPr firstRow="1" bandRow="1">
                <a:tableStyleId>{5C22544A-7EE6-4342-B048-85BDC9FD1C3A}</a:tableStyleId>
              </a:tblPr>
              <a:tblGrid>
                <a:gridCol w="4347673"/>
                <a:gridCol w="1897166"/>
                <a:gridCol w="2213361"/>
              </a:tblGrid>
              <a:tr h="457200">
                <a:tc>
                  <a:txBody>
                    <a:bodyPr/>
                    <a:lstStyle/>
                    <a:p>
                      <a:pPr algn="ctr" rtl="0" fontAlgn="ctr">
                        <a:spcBef>
                          <a:spcPts val="300"/>
                        </a:spcBef>
                        <a:spcAft>
                          <a:spcPts val="300"/>
                        </a:spcAft>
                      </a:pPr>
                      <a:r>
                        <a:rPr kumimoji="0" lang="en-US" sz="1600" b="1" i="0" u="none" strike="noStrike" kern="1200" spc="100" baseline="0" dirty="0" smtClean="0">
                          <a:solidFill>
                            <a:schemeClr val="bg1"/>
                          </a:solidFill>
                          <a:effectLst/>
                          <a:latin typeface="+mj-lt"/>
                          <a:ea typeface="+mn-ea"/>
                          <a:cs typeface="+mn-cs"/>
                        </a:rPr>
                        <a:t>Process Name</a:t>
                      </a:r>
                      <a:endParaRPr kumimoji="0" lang="en-IN" sz="1600" b="1" i="0" u="none" strike="noStrike" kern="1200" spc="100" baseline="0" dirty="0">
                        <a:solidFill>
                          <a:schemeClr val="bg1"/>
                        </a:solidFill>
                        <a:effectLst/>
                        <a:latin typeface="+mj-lt"/>
                        <a:ea typeface="+mn-ea"/>
                        <a:cs typeface="+mn-cs"/>
                      </a:endParaRPr>
                    </a:p>
                  </a:txBody>
                  <a:tcPr anchor="ctr"/>
                </a:tc>
                <a:tc>
                  <a:txBody>
                    <a:bodyPr/>
                    <a:lstStyle/>
                    <a:p>
                      <a:pPr algn="ctr" fontAlgn="b">
                        <a:spcBef>
                          <a:spcPts val="300"/>
                        </a:spcBef>
                        <a:spcAft>
                          <a:spcPts val="300"/>
                        </a:spcAft>
                      </a:pPr>
                      <a:r>
                        <a:rPr kumimoji="0" lang="en-US" sz="1600" b="1" i="0" u="none" strike="noStrike" kern="1200" spc="100" baseline="0" dirty="0" smtClean="0">
                          <a:solidFill>
                            <a:schemeClr val="bg1"/>
                          </a:solidFill>
                          <a:effectLst/>
                          <a:latin typeface="+mj-lt"/>
                          <a:ea typeface="+mn-ea"/>
                          <a:cs typeface="+mn-cs"/>
                        </a:rPr>
                        <a:t>Effort  / Month</a:t>
                      </a:r>
                      <a:endParaRPr kumimoji="0" lang="en-IN" sz="1600" b="1" i="0" u="none" strike="noStrike" kern="1200" spc="100" baseline="0" dirty="0">
                        <a:solidFill>
                          <a:schemeClr val="bg1"/>
                        </a:solidFill>
                        <a:effectLst/>
                        <a:latin typeface="+mj-lt"/>
                        <a:ea typeface="+mn-ea"/>
                        <a:cs typeface="+mn-cs"/>
                      </a:endParaRPr>
                    </a:p>
                  </a:txBody>
                  <a:tcPr anchor="ctr"/>
                </a:tc>
                <a:tc>
                  <a:txBody>
                    <a:bodyPr/>
                    <a:lstStyle/>
                    <a:p>
                      <a:pPr algn="ctr" fontAlgn="b">
                        <a:spcBef>
                          <a:spcPts val="300"/>
                        </a:spcBef>
                        <a:spcAft>
                          <a:spcPts val="300"/>
                        </a:spcAft>
                      </a:pPr>
                      <a:r>
                        <a:rPr kumimoji="0" lang="en-US" sz="1600" b="1" i="0" u="none" strike="noStrike" kern="1200" spc="100" baseline="0" dirty="0" smtClean="0">
                          <a:solidFill>
                            <a:schemeClr val="bg1"/>
                          </a:solidFill>
                          <a:effectLst/>
                          <a:latin typeface="+mj-lt"/>
                          <a:ea typeface="+mn-ea"/>
                          <a:cs typeface="+mn-cs"/>
                        </a:rPr>
                        <a:t>Post Automation</a:t>
                      </a:r>
                      <a:endParaRPr kumimoji="0" lang="en-IN" sz="1600" b="1" i="0" u="none" strike="noStrike" kern="1200" spc="100" baseline="0" dirty="0">
                        <a:solidFill>
                          <a:schemeClr val="bg1"/>
                        </a:solidFill>
                        <a:effectLst/>
                        <a:latin typeface="+mj-lt"/>
                        <a:ea typeface="+mn-ea"/>
                        <a:cs typeface="+mn-cs"/>
                      </a:endParaRPr>
                    </a:p>
                  </a:txBody>
                  <a:tcPr anchor="ctr"/>
                </a:tc>
              </a:tr>
              <a:tr h="370840">
                <a:tc>
                  <a:txBody>
                    <a:bodyPr/>
                    <a:lstStyle/>
                    <a:p>
                      <a:pPr algn="l" rtl="0" fontAlgn="ctr"/>
                      <a:r>
                        <a:rPr lang="en-US" sz="1600" b="0" i="0" u="none" strike="noStrike" spc="100" baseline="0" dirty="0" smtClean="0">
                          <a:solidFill>
                            <a:schemeClr val="tx1"/>
                          </a:solidFill>
                          <a:effectLst/>
                          <a:latin typeface="+mj-lt"/>
                        </a:rPr>
                        <a:t>Production Planning</a:t>
                      </a:r>
                      <a:endParaRPr lang="en-IN" sz="1600" b="0" i="0" u="none" strike="noStrike" spc="100" baseline="0" dirty="0">
                        <a:solidFill>
                          <a:schemeClr val="tx1"/>
                        </a:solidFill>
                        <a:effectLst/>
                        <a:latin typeface="+mj-lt"/>
                      </a:endParaRPr>
                    </a:p>
                  </a:txBody>
                  <a:tcPr anchor="ctr"/>
                </a:tc>
                <a:tc>
                  <a:txBody>
                    <a:bodyPr/>
                    <a:lstStyle/>
                    <a:p>
                      <a:pPr algn="r" fontAlgn="b"/>
                      <a:r>
                        <a:rPr kumimoji="0" lang="en-US" sz="1600" u="none" strike="noStrike" kern="1200" spc="100" baseline="0" dirty="0" smtClean="0">
                          <a:solidFill>
                            <a:schemeClr val="tx1"/>
                          </a:solidFill>
                          <a:effectLst/>
                          <a:latin typeface="+mj-lt"/>
                          <a:ea typeface="+mn-ea"/>
                          <a:cs typeface="+mn-cs"/>
                        </a:rPr>
                        <a:t>3 days</a:t>
                      </a:r>
                      <a:endParaRPr kumimoji="0" lang="en-IN" sz="1600" u="none" strike="noStrike" kern="1200" spc="100" baseline="0" dirty="0">
                        <a:solidFill>
                          <a:schemeClr val="tx1"/>
                        </a:solidFill>
                        <a:effectLst/>
                        <a:latin typeface="+mj-lt"/>
                        <a:ea typeface="+mn-ea"/>
                        <a:cs typeface="+mn-cs"/>
                      </a:endParaRPr>
                    </a:p>
                  </a:txBody>
                  <a:tcPr anchor="ctr"/>
                </a:tc>
                <a:tc>
                  <a:txBody>
                    <a:bodyPr/>
                    <a:lstStyle/>
                    <a:p>
                      <a:pPr algn="r" fontAlgn="b"/>
                      <a:r>
                        <a:rPr kumimoji="0" lang="en-US" sz="1600" u="none" strike="noStrike" kern="1200" spc="100" baseline="0" dirty="0" smtClean="0">
                          <a:solidFill>
                            <a:schemeClr val="dk1"/>
                          </a:solidFill>
                          <a:effectLst/>
                          <a:latin typeface="+mj-lt"/>
                          <a:ea typeface="+mn-ea"/>
                          <a:cs typeface="+mn-cs"/>
                        </a:rPr>
                        <a:t>1 day</a:t>
                      </a:r>
                      <a:endParaRPr kumimoji="0" lang="en-IN" sz="1600" u="none" strike="noStrike" kern="1200" spc="100" baseline="0" dirty="0">
                        <a:solidFill>
                          <a:schemeClr val="dk1"/>
                        </a:solidFill>
                        <a:effectLst/>
                        <a:latin typeface="+mj-lt"/>
                        <a:ea typeface="+mn-ea"/>
                        <a:cs typeface="+mn-cs"/>
                      </a:endParaRPr>
                    </a:p>
                  </a:txBody>
                  <a:tcPr anchor="ctr"/>
                </a:tc>
              </a:tr>
              <a:tr h="370840">
                <a:tc>
                  <a:txBody>
                    <a:bodyPr/>
                    <a:lstStyle/>
                    <a:p>
                      <a:pPr algn="l" rtl="0" fontAlgn="ctr"/>
                      <a:r>
                        <a:rPr lang="en-US" sz="1600" b="0" i="0" u="none" strike="noStrike" spc="100" baseline="0" dirty="0" smtClean="0">
                          <a:solidFill>
                            <a:schemeClr val="tx1"/>
                          </a:solidFill>
                          <a:effectLst/>
                          <a:latin typeface="+mj-lt"/>
                        </a:rPr>
                        <a:t>Purchase Planning &amp; Procurements</a:t>
                      </a:r>
                      <a:endParaRPr lang="en-IN" sz="1600" b="0" i="0" u="none" strike="noStrike" spc="100" baseline="0" dirty="0">
                        <a:solidFill>
                          <a:schemeClr val="tx1"/>
                        </a:solidFill>
                        <a:effectLst/>
                        <a:latin typeface="+mj-lt"/>
                      </a:endParaRPr>
                    </a:p>
                  </a:txBody>
                  <a:tcPr anchor="ctr"/>
                </a:tc>
                <a:tc>
                  <a:txBody>
                    <a:bodyPr/>
                    <a:lstStyle/>
                    <a:p>
                      <a:pPr algn="r" fontAlgn="b"/>
                      <a:r>
                        <a:rPr lang="en-US" sz="1600" b="0" i="0" u="none" strike="noStrike" spc="100" baseline="0" dirty="0" smtClean="0">
                          <a:solidFill>
                            <a:schemeClr val="tx1"/>
                          </a:solidFill>
                          <a:effectLst/>
                          <a:latin typeface="+mj-lt"/>
                        </a:rPr>
                        <a:t>15 days</a:t>
                      </a:r>
                      <a:endParaRPr lang="en-IN" sz="1600" b="0" i="0" u="none" strike="noStrike" spc="100" baseline="0" dirty="0">
                        <a:solidFill>
                          <a:schemeClr val="tx1"/>
                        </a:solidFill>
                        <a:effectLst/>
                        <a:latin typeface="+mj-lt"/>
                      </a:endParaRPr>
                    </a:p>
                  </a:txBody>
                  <a:tcPr anchor="ctr"/>
                </a:tc>
                <a:tc>
                  <a:txBody>
                    <a:bodyPr/>
                    <a:lstStyle/>
                    <a:p>
                      <a:pPr algn="r" fontAlgn="b"/>
                      <a:r>
                        <a:rPr lang="en-US" sz="1600" b="0" i="0" u="none" strike="noStrike" spc="100" baseline="0" dirty="0" smtClean="0">
                          <a:solidFill>
                            <a:srgbClr val="000000"/>
                          </a:solidFill>
                          <a:effectLst/>
                          <a:latin typeface="+mj-lt"/>
                        </a:rPr>
                        <a:t>5 days</a:t>
                      </a:r>
                      <a:endParaRPr lang="en-IN" sz="1600" b="0" i="0" u="none" strike="noStrike" spc="100" baseline="0" dirty="0">
                        <a:solidFill>
                          <a:srgbClr val="000000"/>
                        </a:solidFill>
                        <a:effectLst/>
                        <a:latin typeface="+mj-lt"/>
                      </a:endParaRPr>
                    </a:p>
                  </a:txBody>
                  <a:tcPr anchor="ctr"/>
                </a:tc>
              </a:tr>
              <a:tr h="370840">
                <a:tc>
                  <a:txBody>
                    <a:bodyPr/>
                    <a:lstStyle/>
                    <a:p>
                      <a:pPr algn="l" rtl="0" fontAlgn="ctr"/>
                      <a:r>
                        <a:rPr lang="en-US" sz="1600" b="0" i="0" u="none" strike="noStrike" spc="100" baseline="0" dirty="0" smtClean="0">
                          <a:solidFill>
                            <a:schemeClr val="tx1"/>
                          </a:solidFill>
                          <a:effectLst/>
                          <a:latin typeface="+mj-lt"/>
                        </a:rPr>
                        <a:t>Stores</a:t>
                      </a:r>
                      <a:endParaRPr lang="en-IN" sz="1600" b="0" i="0" u="none" strike="noStrike" spc="100" baseline="0" dirty="0">
                        <a:solidFill>
                          <a:schemeClr val="tx1"/>
                        </a:solidFill>
                        <a:effectLst/>
                        <a:latin typeface="+mj-lt"/>
                      </a:endParaRPr>
                    </a:p>
                  </a:txBody>
                  <a:tcPr anchor="ctr"/>
                </a:tc>
                <a:tc>
                  <a:txBody>
                    <a:bodyPr/>
                    <a:lstStyle/>
                    <a:p>
                      <a:pPr algn="r" fontAlgn="b"/>
                      <a:r>
                        <a:rPr lang="en-US" sz="1600" b="0" i="0" u="none" strike="noStrike" spc="100" baseline="0" dirty="0" smtClean="0">
                          <a:solidFill>
                            <a:schemeClr val="tx1"/>
                          </a:solidFill>
                          <a:effectLst/>
                          <a:latin typeface="+mj-lt"/>
                        </a:rPr>
                        <a:t>12 days</a:t>
                      </a:r>
                      <a:endParaRPr lang="en-IN" sz="1600" b="0" i="0" u="none" strike="noStrike" spc="100" baseline="0" dirty="0">
                        <a:solidFill>
                          <a:schemeClr val="tx1"/>
                        </a:solidFill>
                        <a:effectLst/>
                        <a:latin typeface="+mj-lt"/>
                      </a:endParaRPr>
                    </a:p>
                  </a:txBody>
                  <a:tcPr anchor="ctr"/>
                </a:tc>
                <a:tc>
                  <a:txBody>
                    <a:bodyPr/>
                    <a:lstStyle/>
                    <a:p>
                      <a:pPr algn="r" fontAlgn="b"/>
                      <a:r>
                        <a:rPr lang="en-US" sz="1600" b="0" i="0" u="none" strike="noStrike" spc="100" baseline="0" dirty="0" smtClean="0">
                          <a:solidFill>
                            <a:srgbClr val="000000"/>
                          </a:solidFill>
                          <a:effectLst/>
                          <a:latin typeface="+mj-lt"/>
                        </a:rPr>
                        <a:t>4 days</a:t>
                      </a:r>
                      <a:endParaRPr lang="en-IN" sz="1600" b="0" i="0" u="none" strike="noStrike" spc="100" baseline="0" dirty="0">
                        <a:solidFill>
                          <a:srgbClr val="000000"/>
                        </a:solidFill>
                        <a:effectLst/>
                        <a:latin typeface="+mj-lt"/>
                      </a:endParaRPr>
                    </a:p>
                  </a:txBody>
                  <a:tcPr anchor="ctr"/>
                </a:tc>
              </a:tr>
              <a:tr h="370840">
                <a:tc>
                  <a:txBody>
                    <a:bodyPr/>
                    <a:lstStyle/>
                    <a:p>
                      <a:pPr algn="l" rtl="0" fontAlgn="ctr"/>
                      <a:r>
                        <a:rPr lang="en-US" sz="1600" b="0" i="0" u="none" strike="noStrike" spc="100" baseline="0" dirty="0" smtClean="0">
                          <a:solidFill>
                            <a:schemeClr val="tx1"/>
                          </a:solidFill>
                          <a:effectLst/>
                          <a:latin typeface="+mj-lt"/>
                        </a:rPr>
                        <a:t>Sales</a:t>
                      </a:r>
                      <a:endParaRPr lang="en-IN" sz="1600" b="0" i="0" u="none" strike="noStrike" spc="100" baseline="0" dirty="0">
                        <a:solidFill>
                          <a:schemeClr val="tx1"/>
                        </a:solidFill>
                        <a:effectLst/>
                        <a:latin typeface="+mj-lt"/>
                      </a:endParaRPr>
                    </a:p>
                  </a:txBody>
                  <a:tcPr anchor="ctr"/>
                </a:tc>
                <a:tc>
                  <a:txBody>
                    <a:bodyPr/>
                    <a:lstStyle/>
                    <a:p>
                      <a:pPr algn="r" fontAlgn="b"/>
                      <a:r>
                        <a:rPr lang="en-US" sz="1600" b="0" i="0" u="none" strike="noStrike" spc="100" baseline="0" dirty="0" smtClean="0">
                          <a:solidFill>
                            <a:schemeClr val="tx1"/>
                          </a:solidFill>
                          <a:effectLst/>
                          <a:latin typeface="+mj-lt"/>
                        </a:rPr>
                        <a:t>4 days</a:t>
                      </a:r>
                      <a:endParaRPr lang="en-IN" sz="1600" b="0" i="0" u="none" strike="noStrike" spc="100" baseline="0" dirty="0">
                        <a:solidFill>
                          <a:schemeClr val="tx1"/>
                        </a:solidFill>
                        <a:effectLst/>
                        <a:latin typeface="+mj-lt"/>
                      </a:endParaRPr>
                    </a:p>
                  </a:txBody>
                  <a:tcPr anchor="ctr"/>
                </a:tc>
                <a:tc>
                  <a:txBody>
                    <a:bodyPr/>
                    <a:lstStyle/>
                    <a:p>
                      <a:pPr algn="r" fontAlgn="b"/>
                      <a:r>
                        <a:rPr lang="en-US" sz="1600" b="0" i="0" u="none" strike="noStrike" spc="100" baseline="0" dirty="0" smtClean="0">
                          <a:solidFill>
                            <a:srgbClr val="000000"/>
                          </a:solidFill>
                          <a:effectLst/>
                          <a:latin typeface="+mj-lt"/>
                        </a:rPr>
                        <a:t>2 days</a:t>
                      </a:r>
                      <a:endParaRPr lang="en-IN" sz="1600" b="0" i="0" u="none" strike="noStrike" spc="100" baseline="0" dirty="0">
                        <a:solidFill>
                          <a:srgbClr val="000000"/>
                        </a:solidFill>
                        <a:effectLst/>
                        <a:latin typeface="+mj-lt"/>
                      </a:endParaRPr>
                    </a:p>
                  </a:txBody>
                  <a:tcPr anchor="ctr"/>
                </a:tc>
              </a:tr>
              <a:tr h="370840">
                <a:tc>
                  <a:txBody>
                    <a:bodyPr/>
                    <a:lstStyle/>
                    <a:p>
                      <a:pPr algn="l" rtl="0" fontAlgn="ctr"/>
                      <a:r>
                        <a:rPr lang="en-US" sz="1600" b="0" i="0" u="none" strike="noStrike" spc="100" baseline="0" dirty="0" smtClean="0">
                          <a:solidFill>
                            <a:schemeClr val="tx1"/>
                          </a:solidFill>
                          <a:effectLst/>
                          <a:latin typeface="+mj-lt"/>
                        </a:rPr>
                        <a:t>Debit Notes</a:t>
                      </a:r>
                      <a:endParaRPr lang="en-IN" sz="1600" b="0" i="0" u="none" strike="noStrike" spc="100" baseline="0" dirty="0">
                        <a:solidFill>
                          <a:schemeClr val="tx1"/>
                        </a:solidFill>
                        <a:effectLst/>
                        <a:latin typeface="+mj-lt"/>
                      </a:endParaRPr>
                    </a:p>
                  </a:txBody>
                  <a:tcPr anchor="ctr"/>
                </a:tc>
                <a:tc>
                  <a:txBody>
                    <a:bodyPr/>
                    <a:lstStyle/>
                    <a:p>
                      <a:pPr algn="r" fontAlgn="b"/>
                      <a:r>
                        <a:rPr lang="en-US" sz="1600" b="0" i="0" u="none" strike="noStrike" spc="100" baseline="0" dirty="0" smtClean="0">
                          <a:solidFill>
                            <a:schemeClr val="tx1"/>
                          </a:solidFill>
                          <a:effectLst/>
                          <a:latin typeface="+mj-lt"/>
                        </a:rPr>
                        <a:t>5 days</a:t>
                      </a:r>
                      <a:endParaRPr lang="en-IN" sz="1600" b="0" i="0" u="none" strike="noStrike" spc="100" baseline="0" dirty="0">
                        <a:solidFill>
                          <a:schemeClr val="tx1"/>
                        </a:solidFill>
                        <a:effectLst/>
                        <a:latin typeface="+mj-lt"/>
                      </a:endParaRPr>
                    </a:p>
                  </a:txBody>
                  <a:tcPr anchor="ctr"/>
                </a:tc>
                <a:tc>
                  <a:txBody>
                    <a:bodyPr/>
                    <a:lstStyle/>
                    <a:p>
                      <a:pPr algn="r" fontAlgn="b"/>
                      <a:r>
                        <a:rPr lang="en-US" sz="1600" b="0" i="0" u="none" strike="noStrike" spc="100" baseline="0" dirty="0" smtClean="0">
                          <a:solidFill>
                            <a:srgbClr val="000000"/>
                          </a:solidFill>
                          <a:effectLst/>
                          <a:latin typeface="+mj-lt"/>
                        </a:rPr>
                        <a:t>No effort</a:t>
                      </a:r>
                      <a:endParaRPr lang="en-IN" sz="1600" b="0" i="0" u="none" strike="noStrike" spc="100" baseline="0" dirty="0">
                        <a:solidFill>
                          <a:srgbClr val="000000"/>
                        </a:solidFill>
                        <a:effectLst/>
                        <a:latin typeface="+mj-lt"/>
                      </a:endParaRPr>
                    </a:p>
                  </a:txBody>
                  <a:tcPr anchor="ctr"/>
                </a:tc>
              </a:tr>
              <a:tr h="370840">
                <a:tc>
                  <a:txBody>
                    <a:bodyPr/>
                    <a:lstStyle/>
                    <a:p>
                      <a:pPr algn="l" rtl="0" fontAlgn="ctr"/>
                      <a:r>
                        <a:rPr lang="en-US" sz="1600" b="0" i="0" u="none" strike="noStrike" spc="100" baseline="0" dirty="0" smtClean="0">
                          <a:solidFill>
                            <a:schemeClr val="tx1"/>
                          </a:solidFill>
                          <a:effectLst/>
                          <a:latin typeface="+mj-lt"/>
                        </a:rPr>
                        <a:t>Total Effort in man days Per Month</a:t>
                      </a:r>
                      <a:endParaRPr lang="en-IN" sz="1600" b="0" i="0" u="none" strike="noStrike" spc="100" baseline="0" dirty="0">
                        <a:solidFill>
                          <a:schemeClr val="tx1"/>
                        </a:solidFill>
                        <a:effectLst/>
                        <a:latin typeface="+mj-lt"/>
                      </a:endParaRPr>
                    </a:p>
                  </a:txBody>
                  <a:tcPr anchor="ctr"/>
                </a:tc>
                <a:tc>
                  <a:txBody>
                    <a:bodyPr/>
                    <a:lstStyle/>
                    <a:p>
                      <a:pPr algn="r" fontAlgn="b"/>
                      <a:r>
                        <a:rPr lang="en-US" sz="1600" b="1" i="0" u="none" strike="noStrike" spc="100" baseline="0" dirty="0" smtClean="0">
                          <a:solidFill>
                            <a:schemeClr val="tx1"/>
                          </a:solidFill>
                          <a:effectLst/>
                          <a:latin typeface="+mj-lt"/>
                        </a:rPr>
                        <a:t>39 days</a:t>
                      </a:r>
                      <a:endParaRPr lang="en-IN" sz="1600" b="1" i="0" u="none" strike="noStrike" spc="100" baseline="0" dirty="0">
                        <a:solidFill>
                          <a:schemeClr val="tx1"/>
                        </a:solidFill>
                        <a:effectLst/>
                        <a:latin typeface="+mj-lt"/>
                      </a:endParaRPr>
                    </a:p>
                  </a:txBody>
                  <a:tcPr anchor="ctr"/>
                </a:tc>
                <a:tc>
                  <a:txBody>
                    <a:bodyPr/>
                    <a:lstStyle/>
                    <a:p>
                      <a:pPr algn="r" fontAlgn="b"/>
                      <a:r>
                        <a:rPr lang="en-US" sz="1600" b="1" i="0" u="none" strike="noStrike" spc="100" baseline="0" dirty="0" smtClean="0">
                          <a:solidFill>
                            <a:srgbClr val="000000"/>
                          </a:solidFill>
                          <a:effectLst/>
                          <a:latin typeface="+mj-lt"/>
                        </a:rPr>
                        <a:t>12 days</a:t>
                      </a:r>
                      <a:endParaRPr lang="en-IN" sz="1600" b="1" i="0" u="none" strike="noStrike" spc="100" baseline="0" dirty="0">
                        <a:solidFill>
                          <a:srgbClr val="000000"/>
                        </a:solidFill>
                        <a:effectLst/>
                        <a:latin typeface="+mj-lt"/>
                      </a:endParaRPr>
                    </a:p>
                  </a:txBody>
                  <a:tcPr anchor="ctr"/>
                </a:tc>
              </a:tr>
            </a:tbl>
          </a:graphicData>
        </a:graphic>
      </p:graphicFrame>
      <p:sp>
        <p:nvSpPr>
          <p:cNvPr id="7" name="Content Placeholder 5"/>
          <p:cNvSpPr>
            <a:spLocks noGrp="1"/>
          </p:cNvSpPr>
          <p:nvPr>
            <p:ph sz="quarter" idx="1"/>
          </p:nvPr>
        </p:nvSpPr>
        <p:spPr>
          <a:xfrm>
            <a:off x="304800" y="990600"/>
            <a:ext cx="8534400" cy="2133600"/>
          </a:xfrm>
        </p:spPr>
        <p:txBody>
          <a:bodyPr>
            <a:normAutofit/>
          </a:bodyPr>
          <a:lstStyle/>
          <a:p>
            <a:r>
              <a:rPr lang="en-US" dirty="0" smtClean="0"/>
              <a:t>Currently the team handling TSF Food division spends lot of time processing the data, which can be considerably reduced by having an integrated system which minimizes the data entry / consolidation / reconciliation effort. The post automation effort is 30% of the current effort being spent.</a:t>
            </a:r>
          </a:p>
        </p:txBody>
      </p:sp>
    </p:spTree>
    <p:extLst>
      <p:ext uri="{BB962C8B-B14F-4D97-AF65-F5344CB8AC3E}">
        <p14:creationId xmlns:p14="http://schemas.microsoft.com/office/powerpoint/2010/main" val="2924200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Resource Requirements</a:t>
            </a:r>
            <a:endParaRPr lang="en-IN" dirty="0"/>
          </a:p>
        </p:txBody>
      </p:sp>
      <p:sp>
        <p:nvSpPr>
          <p:cNvPr id="3" name="Date Placeholder 2"/>
          <p:cNvSpPr>
            <a:spLocks noGrp="1"/>
          </p:cNvSpPr>
          <p:nvPr>
            <p:ph type="dt" sz="half" idx="10"/>
          </p:nvPr>
        </p:nvSpPr>
        <p:spPr/>
        <p:txBody>
          <a:bodyPr/>
          <a:lstStyle/>
          <a:p>
            <a:fld id="{29AFA5AF-84B0-4058-AFFB-365AAA6325FD}" type="datetime1">
              <a:rPr lang="en-IN" smtClean="0"/>
              <a:t>24-03-2015</a:t>
            </a:fld>
            <a:endParaRPr lang="en-US" dirty="0"/>
          </a:p>
        </p:txBody>
      </p:sp>
      <p:sp>
        <p:nvSpPr>
          <p:cNvPr id="4" name="Footer Placeholder 3"/>
          <p:cNvSpPr>
            <a:spLocks noGrp="1"/>
          </p:cNvSpPr>
          <p:nvPr>
            <p:ph type="ftr" sz="quarter" idx="11"/>
          </p:nvPr>
        </p:nvSpPr>
        <p:spPr/>
        <p:txBody>
          <a:bodyPr/>
          <a:lstStyle/>
          <a:p>
            <a:r>
              <a:rPr lang="en-US" smtClean="0"/>
              <a:t>ISKCON, Bangalore, Hare Krishna Hill, Chord Road, Rajaji Nagar, Bangalore - 560010</a:t>
            </a:r>
            <a:endParaRPr lang="en-US" dirty="0" smtClean="0"/>
          </a:p>
        </p:txBody>
      </p:sp>
      <p:sp>
        <p:nvSpPr>
          <p:cNvPr id="5" name="Slide Number Placeholder 4"/>
          <p:cNvSpPr>
            <a:spLocks noGrp="1"/>
          </p:cNvSpPr>
          <p:nvPr>
            <p:ph type="sldNum" sz="quarter" idx="12"/>
          </p:nvPr>
        </p:nvSpPr>
        <p:spPr/>
        <p:txBody>
          <a:bodyPr/>
          <a:lstStyle/>
          <a:p>
            <a:fld id="{8885644E-83AE-4475-8943-703C5840BF3A}" type="slidenum">
              <a:rPr lang="en-US" smtClean="0"/>
              <a:pPr/>
              <a:t>14</a:t>
            </a:fld>
            <a:endParaRPr lang="en-US" dirty="0"/>
          </a:p>
        </p:txBody>
      </p:sp>
      <p:sp>
        <p:nvSpPr>
          <p:cNvPr id="6" name="Content Placeholder 5"/>
          <p:cNvSpPr>
            <a:spLocks noGrp="1"/>
          </p:cNvSpPr>
          <p:nvPr>
            <p:ph sz="quarter" idx="1"/>
          </p:nvPr>
        </p:nvSpPr>
        <p:spPr>
          <a:xfrm>
            <a:off x="304800" y="990600"/>
            <a:ext cx="8534400" cy="1371600"/>
          </a:xfrm>
        </p:spPr>
        <p:txBody>
          <a:bodyPr/>
          <a:lstStyle/>
          <a:p>
            <a:r>
              <a:rPr lang="en-US" dirty="0" smtClean="0"/>
              <a:t>With the current growth plan TSF </a:t>
            </a:r>
            <a:r>
              <a:rPr lang="en-US" dirty="0" smtClean="0"/>
              <a:t>need </a:t>
            </a:r>
            <a:r>
              <a:rPr lang="en-US" dirty="0" smtClean="0"/>
              <a:t>to add resources for data entry and collating the data. These extra man power can be avoided by implementing ERP.</a:t>
            </a:r>
            <a:endParaRPr lang="en-IN" dirty="0"/>
          </a:p>
        </p:txBody>
      </p:sp>
      <p:pic>
        <p:nvPicPr>
          <p:cNvPr id="1026" name="Picture 2"/>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609600" y="2333767"/>
            <a:ext cx="5095875"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2099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5 year Cost Saving</a:t>
            </a:r>
            <a:endParaRPr lang="en-US" dirty="0"/>
          </a:p>
        </p:txBody>
      </p:sp>
      <p:sp>
        <p:nvSpPr>
          <p:cNvPr id="3" name="Date Placeholder 2"/>
          <p:cNvSpPr>
            <a:spLocks noGrp="1"/>
          </p:cNvSpPr>
          <p:nvPr>
            <p:ph type="dt" sz="half" idx="10"/>
          </p:nvPr>
        </p:nvSpPr>
        <p:spPr/>
        <p:txBody>
          <a:bodyPr/>
          <a:lstStyle/>
          <a:p>
            <a:fld id="{29AFA5AF-84B0-4058-AFFB-365AAA6325FD}" type="datetime1">
              <a:rPr lang="en-IN" smtClean="0"/>
              <a:t>24-03-2015</a:t>
            </a:fld>
            <a:endParaRPr lang="en-US" dirty="0"/>
          </a:p>
        </p:txBody>
      </p:sp>
      <p:sp>
        <p:nvSpPr>
          <p:cNvPr id="4" name="Footer Placeholder 3"/>
          <p:cNvSpPr>
            <a:spLocks noGrp="1"/>
          </p:cNvSpPr>
          <p:nvPr>
            <p:ph type="ftr" sz="quarter" idx="11"/>
          </p:nvPr>
        </p:nvSpPr>
        <p:spPr/>
        <p:txBody>
          <a:bodyPr/>
          <a:lstStyle/>
          <a:p>
            <a:r>
              <a:rPr lang="en-US" smtClean="0"/>
              <a:t>ISKCON, Bangalore, Hare Krishna Hill, Chord Road, Rajaji Nagar, Bangalore - 560010</a:t>
            </a:r>
            <a:endParaRPr lang="en-US" dirty="0" smtClean="0"/>
          </a:p>
        </p:txBody>
      </p:sp>
      <p:sp>
        <p:nvSpPr>
          <p:cNvPr id="5" name="Slide Number Placeholder 4"/>
          <p:cNvSpPr>
            <a:spLocks noGrp="1"/>
          </p:cNvSpPr>
          <p:nvPr>
            <p:ph type="sldNum" sz="quarter" idx="12"/>
          </p:nvPr>
        </p:nvSpPr>
        <p:spPr/>
        <p:txBody>
          <a:bodyPr/>
          <a:lstStyle/>
          <a:p>
            <a:fld id="{8885644E-83AE-4475-8943-703C5840BF3A}" type="slidenum">
              <a:rPr lang="en-US" smtClean="0"/>
              <a:pPr/>
              <a:t>15</a:t>
            </a:fld>
            <a:endParaRPr lang="en-US" dirty="0"/>
          </a:p>
        </p:txBody>
      </p:sp>
      <p:sp>
        <p:nvSpPr>
          <p:cNvPr id="6" name="Content Placeholder 5"/>
          <p:cNvSpPr>
            <a:spLocks noGrp="1"/>
          </p:cNvSpPr>
          <p:nvPr>
            <p:ph sz="quarter" idx="1"/>
          </p:nvPr>
        </p:nvSpPr>
        <p:spPr/>
        <p:txBody>
          <a:bodyPr/>
          <a:lstStyle/>
          <a:p>
            <a:r>
              <a:rPr lang="en-US" dirty="0" smtClean="0"/>
              <a:t>Cost Saving due to elimination of redundant data entry at Finance: 970 man days x Rs. 800 x 5 years = 38,80,000</a:t>
            </a:r>
          </a:p>
          <a:p>
            <a:r>
              <a:rPr lang="en-US" dirty="0" smtClean="0"/>
              <a:t>Cost Saving due to process improvement and automation in TSF Gifts Division: 67,70,000</a:t>
            </a:r>
          </a:p>
          <a:p>
            <a:r>
              <a:rPr lang="en-US" dirty="0" smtClean="0"/>
              <a:t>Cost Saving due to process improvement and automation in TSF Foods Division:</a:t>
            </a:r>
            <a:endParaRPr lang="en-US" dirty="0"/>
          </a:p>
        </p:txBody>
      </p:sp>
    </p:spTree>
    <p:extLst>
      <p:ext uri="{BB962C8B-B14F-4D97-AF65-F5344CB8AC3E}">
        <p14:creationId xmlns:p14="http://schemas.microsoft.com/office/powerpoint/2010/main" val="4260679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Cost of </a:t>
            </a:r>
            <a:r>
              <a:rPr lang="en-US" dirty="0" smtClean="0"/>
              <a:t>Ownership - ABS</a:t>
            </a:r>
            <a:endParaRPr lang="en-IN" dirty="0"/>
          </a:p>
        </p:txBody>
      </p:sp>
      <p:sp>
        <p:nvSpPr>
          <p:cNvPr id="3" name="Date Placeholder 2"/>
          <p:cNvSpPr>
            <a:spLocks noGrp="1"/>
          </p:cNvSpPr>
          <p:nvPr>
            <p:ph type="dt" sz="half" idx="10"/>
          </p:nvPr>
        </p:nvSpPr>
        <p:spPr/>
        <p:txBody>
          <a:bodyPr/>
          <a:lstStyle/>
          <a:p>
            <a:fld id="{DD0C4A98-0C37-43E6-B3EE-3502CF25ECB1}" type="datetime1">
              <a:rPr lang="en-IN" smtClean="0"/>
              <a:t>24-03-2015</a:t>
            </a:fld>
            <a:endParaRPr lang="en-US" dirty="0"/>
          </a:p>
        </p:txBody>
      </p:sp>
      <p:sp>
        <p:nvSpPr>
          <p:cNvPr id="4" name="Footer Placeholder 3"/>
          <p:cNvSpPr>
            <a:spLocks noGrp="1"/>
          </p:cNvSpPr>
          <p:nvPr>
            <p:ph type="ftr" sz="quarter" idx="11"/>
          </p:nvPr>
        </p:nvSpPr>
        <p:spPr/>
        <p:txBody>
          <a:bodyPr/>
          <a:lstStyle/>
          <a:p>
            <a:r>
              <a:rPr lang="en-US" dirty="0" smtClean="0"/>
              <a:t>ISKCON, Bangalore, Hare Krishna Hill, Chord Road, Rajaji Nagar, Bangalore - 560010</a:t>
            </a:r>
          </a:p>
        </p:txBody>
      </p:sp>
      <p:sp>
        <p:nvSpPr>
          <p:cNvPr id="5" name="Slide Number Placeholder 4"/>
          <p:cNvSpPr>
            <a:spLocks noGrp="1"/>
          </p:cNvSpPr>
          <p:nvPr>
            <p:ph type="sldNum" sz="quarter" idx="12"/>
          </p:nvPr>
        </p:nvSpPr>
        <p:spPr/>
        <p:txBody>
          <a:bodyPr/>
          <a:lstStyle/>
          <a:p>
            <a:fld id="{8885644E-83AE-4475-8943-703C5840BF3A}" type="slidenum">
              <a:rPr lang="en-US" smtClean="0"/>
              <a:pPr/>
              <a:t>16</a:t>
            </a:fld>
            <a:endParaRPr lang="en-US" dirty="0"/>
          </a:p>
        </p:txBody>
      </p:sp>
      <p:graphicFrame>
        <p:nvGraphicFramePr>
          <p:cNvPr id="7" name="Content Placeholder 3"/>
          <p:cNvGraphicFramePr>
            <a:graphicFrameLocks noGrp="1"/>
          </p:cNvGraphicFramePr>
          <p:nvPr>
            <p:ph sz="quarter" idx="1"/>
            <p:extLst>
              <p:ext uri="{D42A27DB-BD31-4B8C-83A1-F6EECF244321}">
                <p14:modId xmlns:p14="http://schemas.microsoft.com/office/powerpoint/2010/main" val="2184889695"/>
              </p:ext>
            </p:extLst>
          </p:nvPr>
        </p:nvGraphicFramePr>
        <p:xfrm>
          <a:off x="304800" y="990600"/>
          <a:ext cx="8534404" cy="3708400"/>
        </p:xfrm>
        <a:graphic>
          <a:graphicData uri="http://schemas.openxmlformats.org/drawingml/2006/table">
            <a:tbl>
              <a:tblPr firstRow="1" bandRow="1">
                <a:tableStyleId>{5C22544A-7EE6-4342-B048-85BDC9FD1C3A}</a:tableStyleId>
              </a:tblPr>
              <a:tblGrid>
                <a:gridCol w="3048000"/>
                <a:gridCol w="1371601"/>
                <a:gridCol w="1371601"/>
                <a:gridCol w="1371601"/>
                <a:gridCol w="1371601"/>
              </a:tblGrid>
              <a:tr h="370840">
                <a:tc>
                  <a:txBody>
                    <a:bodyPr/>
                    <a:lstStyle/>
                    <a:p>
                      <a:pPr>
                        <a:spcBef>
                          <a:spcPts val="600"/>
                        </a:spcBef>
                        <a:spcAft>
                          <a:spcPts val="600"/>
                        </a:spcAft>
                      </a:pPr>
                      <a:endParaRPr lang="en-IN" sz="1600" spc="50" dirty="0">
                        <a:latin typeface="+mj-lt"/>
                      </a:endParaRPr>
                    </a:p>
                  </a:txBody>
                  <a:tcPr marL="95929" marR="95929" anchor="ctr"/>
                </a:tc>
                <a:tc>
                  <a:txBody>
                    <a:bodyPr/>
                    <a:lstStyle/>
                    <a:p>
                      <a:pPr algn="ctr">
                        <a:spcBef>
                          <a:spcPts val="600"/>
                        </a:spcBef>
                        <a:spcAft>
                          <a:spcPts val="600"/>
                        </a:spcAft>
                      </a:pPr>
                      <a:r>
                        <a:rPr lang="en-US" sz="1600" spc="50" dirty="0" smtClean="0">
                          <a:latin typeface="+mj-lt"/>
                        </a:rPr>
                        <a:t>Year 1</a:t>
                      </a:r>
                      <a:endParaRPr lang="en-IN" sz="1600" spc="50" dirty="0">
                        <a:latin typeface="+mj-lt"/>
                      </a:endParaRPr>
                    </a:p>
                  </a:txBody>
                  <a:tcPr marL="95929" marR="95929" anchor="ctr"/>
                </a:tc>
                <a:tc>
                  <a:txBody>
                    <a:bodyPr/>
                    <a:lstStyle/>
                    <a:p>
                      <a:pPr algn="ctr">
                        <a:spcBef>
                          <a:spcPts val="600"/>
                        </a:spcBef>
                        <a:spcAft>
                          <a:spcPts val="600"/>
                        </a:spcAft>
                      </a:pPr>
                      <a:r>
                        <a:rPr lang="en-US" sz="1600" spc="50" dirty="0" smtClean="0">
                          <a:latin typeface="+mj-lt"/>
                        </a:rPr>
                        <a:t>Year</a:t>
                      </a:r>
                      <a:r>
                        <a:rPr lang="en-US" sz="1600" spc="50" baseline="0" dirty="0" smtClean="0">
                          <a:latin typeface="+mj-lt"/>
                        </a:rPr>
                        <a:t> 2</a:t>
                      </a:r>
                      <a:endParaRPr lang="en-IN" sz="1600" spc="50" dirty="0">
                        <a:latin typeface="+mj-lt"/>
                      </a:endParaRPr>
                    </a:p>
                  </a:txBody>
                  <a:tcPr marL="95929" marR="95929" anchor="ctr"/>
                </a:tc>
                <a:tc>
                  <a:txBody>
                    <a:bodyPr/>
                    <a:lstStyle/>
                    <a:p>
                      <a:pPr algn="ctr">
                        <a:spcBef>
                          <a:spcPts val="600"/>
                        </a:spcBef>
                        <a:spcAft>
                          <a:spcPts val="600"/>
                        </a:spcAft>
                      </a:pPr>
                      <a:r>
                        <a:rPr lang="en-US" sz="1600" spc="50" dirty="0" smtClean="0">
                          <a:latin typeface="+mj-lt"/>
                        </a:rPr>
                        <a:t>Year 3</a:t>
                      </a:r>
                      <a:endParaRPr lang="en-IN" sz="1600" spc="50" dirty="0">
                        <a:latin typeface="+mj-lt"/>
                      </a:endParaRPr>
                    </a:p>
                  </a:txBody>
                  <a:tcPr marL="95929" marR="95929" anchor="ctr"/>
                </a:tc>
                <a:tc>
                  <a:txBody>
                    <a:bodyPr/>
                    <a:lstStyle/>
                    <a:p>
                      <a:pPr algn="ctr">
                        <a:spcBef>
                          <a:spcPts val="600"/>
                        </a:spcBef>
                        <a:spcAft>
                          <a:spcPts val="600"/>
                        </a:spcAft>
                      </a:pPr>
                      <a:r>
                        <a:rPr lang="en-US" sz="1600" spc="50" dirty="0" smtClean="0">
                          <a:latin typeface="+mj-lt"/>
                        </a:rPr>
                        <a:t>Total</a:t>
                      </a:r>
                    </a:p>
                  </a:txBody>
                  <a:tcPr marL="95929" marR="95929" anchor="ctr"/>
                </a:tc>
              </a:tr>
              <a:tr h="370840">
                <a:tc>
                  <a:txBody>
                    <a:bodyPr/>
                    <a:lstStyle/>
                    <a:p>
                      <a:pPr>
                        <a:spcBef>
                          <a:spcPts val="600"/>
                        </a:spcBef>
                        <a:spcAft>
                          <a:spcPts val="600"/>
                        </a:spcAft>
                      </a:pPr>
                      <a:r>
                        <a:rPr lang="en-US" sz="1600" spc="50" dirty="0" smtClean="0">
                          <a:latin typeface="+mj-lt"/>
                        </a:rPr>
                        <a:t>ERP License Cost</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52,00,000</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12,00,000</a:t>
                      </a:r>
                      <a:endParaRPr lang="en-IN" sz="1600" spc="50" dirty="0">
                        <a:latin typeface="+mj-lt"/>
                      </a:endParaRPr>
                    </a:p>
                  </a:txBody>
                  <a:tcPr marL="95929" marR="95929" anchor="ctr"/>
                </a:tc>
                <a:tc>
                  <a:txBody>
                    <a:bodyPr/>
                    <a:lstStyle/>
                    <a:p>
                      <a:pPr algn="r">
                        <a:spcBef>
                          <a:spcPts val="600"/>
                        </a:spcBef>
                        <a:spcAft>
                          <a:spcPts val="600"/>
                        </a:spcAft>
                      </a:pP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64,00,000</a:t>
                      </a:r>
                      <a:endParaRPr lang="en-IN" sz="1600" spc="50" dirty="0">
                        <a:latin typeface="+mj-lt"/>
                      </a:endParaRPr>
                    </a:p>
                  </a:txBody>
                  <a:tcPr marL="95929" marR="95929" anchor="ctr"/>
                </a:tc>
              </a:tr>
              <a:tr h="370840">
                <a:tc>
                  <a:txBody>
                    <a:bodyPr/>
                    <a:lstStyle/>
                    <a:p>
                      <a:pPr>
                        <a:spcBef>
                          <a:spcPts val="600"/>
                        </a:spcBef>
                        <a:spcAft>
                          <a:spcPts val="600"/>
                        </a:spcAft>
                      </a:pPr>
                      <a:r>
                        <a:rPr lang="en-US" sz="1600" spc="50" dirty="0" smtClean="0">
                          <a:latin typeface="+mj-lt"/>
                        </a:rPr>
                        <a:t>Implementation Cost - vendor</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35,00,000</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35,00,000</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10,00,000</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80,00,000</a:t>
                      </a:r>
                      <a:endParaRPr lang="en-IN" sz="1600" spc="50" dirty="0">
                        <a:latin typeface="+mj-lt"/>
                      </a:endParaRPr>
                    </a:p>
                  </a:txBody>
                  <a:tcPr marL="95929" marR="95929" anchor="ctr"/>
                </a:tc>
              </a:tr>
              <a:tr h="370840">
                <a:tc>
                  <a:txBody>
                    <a:bodyPr/>
                    <a:lstStyle/>
                    <a:p>
                      <a:pPr>
                        <a:spcBef>
                          <a:spcPts val="600"/>
                        </a:spcBef>
                        <a:spcAft>
                          <a:spcPts val="600"/>
                        </a:spcAft>
                      </a:pPr>
                      <a:r>
                        <a:rPr lang="en-US" sz="1600" spc="50" dirty="0" smtClean="0">
                          <a:latin typeface="+mj-lt"/>
                        </a:rPr>
                        <a:t>Implementation Cost – internal</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17,50,000</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17,50,000</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5,00,000</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40,00,000</a:t>
                      </a:r>
                      <a:endParaRPr lang="en-IN" sz="1600" spc="50" dirty="0">
                        <a:latin typeface="+mj-lt"/>
                      </a:endParaRPr>
                    </a:p>
                  </a:txBody>
                  <a:tcPr marL="95929" marR="95929" anchor="ctr"/>
                </a:tc>
              </a:tr>
              <a:tr h="370840">
                <a:tc>
                  <a:txBody>
                    <a:bodyPr/>
                    <a:lstStyle/>
                    <a:p>
                      <a:pPr>
                        <a:spcBef>
                          <a:spcPts val="600"/>
                        </a:spcBef>
                        <a:spcAft>
                          <a:spcPts val="600"/>
                        </a:spcAft>
                      </a:pPr>
                      <a:r>
                        <a:rPr lang="en-US" sz="1600" spc="50" dirty="0" smtClean="0">
                          <a:latin typeface="+mj-lt"/>
                        </a:rPr>
                        <a:t>Microsoft</a:t>
                      </a:r>
                      <a:r>
                        <a:rPr lang="en-US" sz="1600" spc="50" baseline="0" dirty="0" smtClean="0">
                          <a:latin typeface="+mj-lt"/>
                        </a:rPr>
                        <a:t> Support (BREP)</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10,00,000</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12,00,000</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12,00,000</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34,00,000</a:t>
                      </a:r>
                      <a:endParaRPr lang="en-IN" sz="1600" spc="50" dirty="0">
                        <a:latin typeface="+mj-lt"/>
                      </a:endParaRPr>
                    </a:p>
                  </a:txBody>
                  <a:tcPr marL="95929" marR="95929" anchor="ctr"/>
                </a:tc>
              </a:tr>
              <a:tr h="370840">
                <a:tc>
                  <a:txBody>
                    <a:bodyPr/>
                    <a:lstStyle/>
                    <a:p>
                      <a:pPr>
                        <a:spcBef>
                          <a:spcPts val="600"/>
                        </a:spcBef>
                        <a:spcAft>
                          <a:spcPts val="600"/>
                        </a:spcAft>
                      </a:pPr>
                      <a:r>
                        <a:rPr lang="en-US" sz="1600" spc="50" dirty="0" smtClean="0">
                          <a:latin typeface="+mj-lt"/>
                        </a:rPr>
                        <a:t>Partner Support Cost</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4,00,000</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8,00,000</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8,00,000</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20,00,000</a:t>
                      </a:r>
                      <a:endParaRPr lang="en-IN" sz="1600" spc="50" dirty="0">
                        <a:latin typeface="+mj-lt"/>
                      </a:endParaRPr>
                    </a:p>
                  </a:txBody>
                  <a:tcPr marL="95929" marR="95929" anchor="ctr"/>
                </a:tc>
              </a:tr>
              <a:tr h="370840">
                <a:tc>
                  <a:txBody>
                    <a:bodyPr/>
                    <a:lstStyle/>
                    <a:p>
                      <a:pPr>
                        <a:spcBef>
                          <a:spcPts val="600"/>
                        </a:spcBef>
                        <a:spcAft>
                          <a:spcPts val="600"/>
                        </a:spcAft>
                      </a:pPr>
                      <a:r>
                        <a:rPr lang="en-US" sz="1600" spc="50" dirty="0" smtClean="0">
                          <a:latin typeface="+mj-lt"/>
                        </a:rPr>
                        <a:t>Product Upgrade / Migration</a:t>
                      </a:r>
                      <a:endParaRPr lang="en-IN" sz="1600" spc="50" dirty="0">
                        <a:latin typeface="+mj-lt"/>
                      </a:endParaRPr>
                    </a:p>
                  </a:txBody>
                  <a:tcPr marL="95929" marR="95929" anchor="ctr"/>
                </a:tc>
                <a:tc>
                  <a:txBody>
                    <a:bodyPr/>
                    <a:lstStyle/>
                    <a:p>
                      <a:pPr algn="r">
                        <a:spcBef>
                          <a:spcPts val="600"/>
                        </a:spcBef>
                        <a:spcAft>
                          <a:spcPts val="600"/>
                        </a:spcAft>
                      </a:pPr>
                      <a:endParaRPr lang="en-IN" sz="1600" spc="50" dirty="0">
                        <a:latin typeface="+mj-lt"/>
                      </a:endParaRPr>
                    </a:p>
                  </a:txBody>
                  <a:tcPr marL="95929" marR="95929" anchor="ctr"/>
                </a:tc>
                <a:tc>
                  <a:txBody>
                    <a:bodyPr/>
                    <a:lstStyle/>
                    <a:p>
                      <a:pPr algn="r">
                        <a:spcBef>
                          <a:spcPts val="600"/>
                        </a:spcBef>
                        <a:spcAft>
                          <a:spcPts val="600"/>
                        </a:spcAft>
                      </a:pP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20,00,000</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20,00,000</a:t>
                      </a:r>
                      <a:endParaRPr lang="en-IN" sz="1600" spc="50" dirty="0">
                        <a:latin typeface="+mj-lt"/>
                      </a:endParaRPr>
                    </a:p>
                  </a:txBody>
                  <a:tcPr marL="95929" marR="95929" anchor="ctr"/>
                </a:tc>
              </a:tr>
              <a:tr h="370840">
                <a:tc>
                  <a:txBody>
                    <a:bodyPr/>
                    <a:lstStyle/>
                    <a:p>
                      <a:pPr>
                        <a:spcBef>
                          <a:spcPts val="600"/>
                        </a:spcBef>
                        <a:spcAft>
                          <a:spcPts val="600"/>
                        </a:spcAft>
                      </a:pPr>
                      <a:r>
                        <a:rPr lang="en-US" sz="1600" spc="50" dirty="0" smtClean="0">
                          <a:latin typeface="+mj-lt"/>
                        </a:rPr>
                        <a:t>ERP Manager</a:t>
                      </a:r>
                      <a:r>
                        <a:rPr lang="en-US" sz="1600" spc="50" baseline="0" dirty="0" smtClean="0">
                          <a:latin typeface="+mj-lt"/>
                        </a:rPr>
                        <a:t> / Team</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8,00,000</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8,80,000</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9,60,000</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26,40,000</a:t>
                      </a:r>
                      <a:endParaRPr lang="en-IN" sz="1600" spc="50" dirty="0">
                        <a:latin typeface="+mj-lt"/>
                      </a:endParaRPr>
                    </a:p>
                  </a:txBody>
                  <a:tcPr marL="95929" marR="95929" anchor="ctr"/>
                </a:tc>
              </a:tr>
              <a:tr h="370840">
                <a:tc>
                  <a:txBody>
                    <a:bodyPr/>
                    <a:lstStyle/>
                    <a:p>
                      <a:pPr>
                        <a:spcBef>
                          <a:spcPts val="600"/>
                        </a:spcBef>
                        <a:spcAft>
                          <a:spcPts val="600"/>
                        </a:spcAft>
                      </a:pPr>
                      <a:r>
                        <a:rPr lang="en-US" sz="1600" spc="50" dirty="0" smtClean="0">
                          <a:latin typeface="+mj-lt"/>
                        </a:rPr>
                        <a:t>Server</a:t>
                      </a:r>
                      <a:r>
                        <a:rPr lang="en-US" sz="1600" spc="50" baseline="0" dirty="0" smtClean="0">
                          <a:latin typeface="+mj-lt"/>
                        </a:rPr>
                        <a:t> Hardware</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10,00,000</a:t>
                      </a:r>
                      <a:endParaRPr lang="en-IN" sz="1600" spc="50" dirty="0">
                        <a:latin typeface="+mj-lt"/>
                      </a:endParaRPr>
                    </a:p>
                  </a:txBody>
                  <a:tcPr marL="95929" marR="95929" anchor="ctr"/>
                </a:tc>
                <a:tc>
                  <a:txBody>
                    <a:bodyPr/>
                    <a:lstStyle/>
                    <a:p>
                      <a:pPr algn="r">
                        <a:spcBef>
                          <a:spcPts val="600"/>
                        </a:spcBef>
                        <a:spcAft>
                          <a:spcPts val="600"/>
                        </a:spcAft>
                      </a:pP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3,00,000</a:t>
                      </a:r>
                      <a:endParaRPr lang="en-IN" sz="1600" spc="50" dirty="0">
                        <a:latin typeface="+mj-lt"/>
                      </a:endParaRPr>
                    </a:p>
                  </a:txBody>
                  <a:tcPr marL="95929" marR="95929" anchor="ctr"/>
                </a:tc>
                <a:tc>
                  <a:txBody>
                    <a:bodyPr/>
                    <a:lstStyle/>
                    <a:p>
                      <a:pPr algn="r">
                        <a:spcBef>
                          <a:spcPts val="600"/>
                        </a:spcBef>
                        <a:spcAft>
                          <a:spcPts val="600"/>
                        </a:spcAft>
                      </a:pPr>
                      <a:r>
                        <a:rPr lang="en-US" sz="1600" spc="50" dirty="0" smtClean="0">
                          <a:latin typeface="+mj-lt"/>
                        </a:rPr>
                        <a:t>13,00,000</a:t>
                      </a:r>
                      <a:endParaRPr lang="en-IN" sz="1600" spc="50" dirty="0">
                        <a:latin typeface="+mj-lt"/>
                      </a:endParaRPr>
                    </a:p>
                  </a:txBody>
                  <a:tcPr marL="95929" marR="95929" anchor="ctr"/>
                </a:tc>
              </a:tr>
              <a:tr h="370840">
                <a:tc>
                  <a:txBody>
                    <a:bodyPr/>
                    <a:lstStyle/>
                    <a:p>
                      <a:pPr>
                        <a:spcBef>
                          <a:spcPts val="600"/>
                        </a:spcBef>
                        <a:spcAft>
                          <a:spcPts val="600"/>
                        </a:spcAft>
                      </a:pPr>
                      <a:r>
                        <a:rPr lang="en-US" sz="1600" b="1" spc="50" dirty="0" smtClean="0">
                          <a:latin typeface="+mj-lt"/>
                        </a:rPr>
                        <a:t>Total Cost</a:t>
                      </a:r>
                      <a:endParaRPr lang="en-IN" sz="1600" b="1" spc="50" dirty="0">
                        <a:latin typeface="+mj-lt"/>
                      </a:endParaRPr>
                    </a:p>
                  </a:txBody>
                  <a:tcPr marL="95929" marR="95929" anchor="ctr"/>
                </a:tc>
                <a:tc>
                  <a:txBody>
                    <a:bodyPr/>
                    <a:lstStyle/>
                    <a:p>
                      <a:pPr algn="r">
                        <a:spcBef>
                          <a:spcPts val="600"/>
                        </a:spcBef>
                        <a:spcAft>
                          <a:spcPts val="600"/>
                        </a:spcAft>
                      </a:pPr>
                      <a:endParaRPr lang="en-IN" sz="1600" b="1" spc="50" dirty="0">
                        <a:latin typeface="+mj-lt"/>
                      </a:endParaRPr>
                    </a:p>
                  </a:txBody>
                  <a:tcPr marL="95929" marR="95929" anchor="ctr"/>
                </a:tc>
                <a:tc>
                  <a:txBody>
                    <a:bodyPr/>
                    <a:lstStyle/>
                    <a:p>
                      <a:pPr algn="r">
                        <a:spcBef>
                          <a:spcPts val="600"/>
                        </a:spcBef>
                        <a:spcAft>
                          <a:spcPts val="600"/>
                        </a:spcAft>
                      </a:pPr>
                      <a:endParaRPr lang="en-IN" sz="1600" b="1" spc="50" dirty="0">
                        <a:latin typeface="+mj-lt"/>
                      </a:endParaRPr>
                    </a:p>
                  </a:txBody>
                  <a:tcPr marL="95929" marR="95929" anchor="ctr"/>
                </a:tc>
                <a:tc>
                  <a:txBody>
                    <a:bodyPr/>
                    <a:lstStyle/>
                    <a:p>
                      <a:pPr algn="r">
                        <a:spcBef>
                          <a:spcPts val="600"/>
                        </a:spcBef>
                        <a:spcAft>
                          <a:spcPts val="600"/>
                        </a:spcAft>
                      </a:pPr>
                      <a:endParaRPr lang="en-IN" sz="1600" b="1" spc="50" dirty="0">
                        <a:latin typeface="+mj-lt"/>
                      </a:endParaRPr>
                    </a:p>
                  </a:txBody>
                  <a:tcPr marL="95929" marR="95929" anchor="ctr"/>
                </a:tc>
                <a:tc>
                  <a:txBody>
                    <a:bodyPr/>
                    <a:lstStyle/>
                    <a:p>
                      <a:pPr algn="r">
                        <a:spcBef>
                          <a:spcPts val="600"/>
                        </a:spcBef>
                        <a:spcAft>
                          <a:spcPts val="600"/>
                        </a:spcAft>
                      </a:pPr>
                      <a:r>
                        <a:rPr lang="en-US" sz="1600" b="1" spc="50" dirty="0" smtClean="0">
                          <a:latin typeface="+mj-lt"/>
                        </a:rPr>
                        <a:t>2,97,40,000</a:t>
                      </a:r>
                      <a:endParaRPr lang="en-IN" sz="1600" b="1" spc="50" dirty="0">
                        <a:latin typeface="+mj-lt"/>
                      </a:endParaRPr>
                    </a:p>
                  </a:txBody>
                  <a:tcPr marL="95929" marR="95929" anchor="ctr"/>
                </a:tc>
              </a:tr>
            </a:tbl>
          </a:graphicData>
        </a:graphic>
      </p:graphicFrame>
    </p:spTree>
    <p:extLst>
      <p:ext uri="{BB962C8B-B14F-4D97-AF65-F5344CB8AC3E}">
        <p14:creationId xmlns:p14="http://schemas.microsoft.com/office/powerpoint/2010/main" val="2934463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Cost of Ownership</a:t>
            </a:r>
            <a:endParaRPr lang="en-US" dirty="0"/>
          </a:p>
        </p:txBody>
      </p:sp>
      <p:sp>
        <p:nvSpPr>
          <p:cNvPr id="3" name="Date Placeholder 2"/>
          <p:cNvSpPr>
            <a:spLocks noGrp="1"/>
          </p:cNvSpPr>
          <p:nvPr>
            <p:ph type="dt" sz="half" idx="10"/>
          </p:nvPr>
        </p:nvSpPr>
        <p:spPr/>
        <p:txBody>
          <a:bodyPr/>
          <a:lstStyle/>
          <a:p>
            <a:fld id="{29AFA5AF-84B0-4058-AFFB-365AAA6325FD}" type="datetime1">
              <a:rPr lang="en-IN" smtClean="0"/>
              <a:t>24-03-2015</a:t>
            </a:fld>
            <a:endParaRPr lang="en-US" dirty="0"/>
          </a:p>
        </p:txBody>
      </p:sp>
      <p:sp>
        <p:nvSpPr>
          <p:cNvPr id="4" name="Footer Placeholder 3"/>
          <p:cNvSpPr>
            <a:spLocks noGrp="1"/>
          </p:cNvSpPr>
          <p:nvPr>
            <p:ph type="ftr" sz="quarter" idx="11"/>
          </p:nvPr>
        </p:nvSpPr>
        <p:spPr/>
        <p:txBody>
          <a:bodyPr/>
          <a:lstStyle/>
          <a:p>
            <a:r>
              <a:rPr lang="en-US" smtClean="0"/>
              <a:t>ISKCON, Bangalore, Hare Krishna Hill, Chord Road, Rajaji Nagar, Bangalore - 560010</a:t>
            </a:r>
            <a:endParaRPr lang="en-US" dirty="0" smtClean="0"/>
          </a:p>
        </p:txBody>
      </p:sp>
      <p:sp>
        <p:nvSpPr>
          <p:cNvPr id="5" name="Slide Number Placeholder 4"/>
          <p:cNvSpPr>
            <a:spLocks noGrp="1"/>
          </p:cNvSpPr>
          <p:nvPr>
            <p:ph type="sldNum" sz="quarter" idx="12"/>
          </p:nvPr>
        </p:nvSpPr>
        <p:spPr/>
        <p:txBody>
          <a:bodyPr/>
          <a:lstStyle/>
          <a:p>
            <a:fld id="{8885644E-83AE-4475-8943-703C5840BF3A}" type="slidenum">
              <a:rPr lang="en-US" smtClean="0"/>
              <a:pPr/>
              <a:t>17</a:t>
            </a:fld>
            <a:endParaRPr lang="en-US" dirty="0"/>
          </a:p>
        </p:txBody>
      </p:sp>
    </p:spTree>
    <p:extLst>
      <p:ext uri="{BB962C8B-B14F-4D97-AF65-F5344CB8AC3E}">
        <p14:creationId xmlns:p14="http://schemas.microsoft.com/office/powerpoint/2010/main" val="3487836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Date Placeholder 2"/>
          <p:cNvSpPr>
            <a:spLocks noGrp="1"/>
          </p:cNvSpPr>
          <p:nvPr>
            <p:ph type="dt" sz="half" idx="10"/>
          </p:nvPr>
        </p:nvSpPr>
        <p:spPr/>
        <p:txBody>
          <a:bodyPr/>
          <a:lstStyle/>
          <a:p>
            <a:fld id="{FDEDEA62-E80F-40AB-AC48-A90AF7E23F08}" type="datetime1">
              <a:rPr lang="en-IN" smtClean="0"/>
              <a:t>24-03-2015</a:t>
            </a:fld>
            <a:endParaRPr lang="en-US" dirty="0"/>
          </a:p>
        </p:txBody>
      </p:sp>
      <p:sp>
        <p:nvSpPr>
          <p:cNvPr id="4" name="Footer Placeholder 3"/>
          <p:cNvSpPr>
            <a:spLocks noGrp="1"/>
          </p:cNvSpPr>
          <p:nvPr>
            <p:ph type="ftr" sz="quarter" idx="11"/>
          </p:nvPr>
        </p:nvSpPr>
        <p:spPr/>
        <p:txBody>
          <a:bodyPr/>
          <a:lstStyle/>
          <a:p>
            <a:r>
              <a:rPr lang="en-US" dirty="0" smtClean="0"/>
              <a:t>ISKCON, Bangalore, Hare Krishna Hill, Chord Road, Rajaji Nagar, Bangalore - 560010</a:t>
            </a:r>
          </a:p>
        </p:txBody>
      </p:sp>
      <p:sp>
        <p:nvSpPr>
          <p:cNvPr id="5" name="Slide Number Placeholder 4"/>
          <p:cNvSpPr>
            <a:spLocks noGrp="1"/>
          </p:cNvSpPr>
          <p:nvPr>
            <p:ph type="sldNum" sz="quarter" idx="12"/>
          </p:nvPr>
        </p:nvSpPr>
        <p:spPr/>
        <p:txBody>
          <a:bodyPr/>
          <a:lstStyle/>
          <a:p>
            <a:fld id="{8885644E-83AE-4475-8943-703C5840BF3A}" type="slidenum">
              <a:rPr lang="en-US" smtClean="0"/>
              <a:pPr/>
              <a:t>2</a:t>
            </a:fld>
            <a:endParaRPr lang="en-US" dirty="0"/>
          </a:p>
        </p:txBody>
      </p:sp>
      <p:sp>
        <p:nvSpPr>
          <p:cNvPr id="6" name="Content Placeholder 5"/>
          <p:cNvSpPr>
            <a:spLocks noGrp="1"/>
          </p:cNvSpPr>
          <p:nvPr>
            <p:ph sz="quarter" idx="1"/>
          </p:nvPr>
        </p:nvSpPr>
        <p:spPr/>
        <p:txBody>
          <a:bodyPr>
            <a:normAutofit/>
          </a:bodyPr>
          <a:lstStyle/>
          <a:p>
            <a:pPr>
              <a:spcBef>
                <a:spcPts val="600"/>
              </a:spcBef>
              <a:spcAft>
                <a:spcPts val="600"/>
              </a:spcAft>
            </a:pPr>
            <a:r>
              <a:rPr lang="en-US" dirty="0"/>
              <a:t>Currently we have disparate systems used by various departments &amp; business units of ISKCON Bangalore &amp; the associated trusts, which is resulting in a) audit and control issues, b) redundant data entry, c) repeated reconciliation, d) loss of data integrity, e) data availability issues</a:t>
            </a:r>
          </a:p>
          <a:p>
            <a:pPr>
              <a:spcBef>
                <a:spcPts val="600"/>
              </a:spcBef>
              <a:spcAft>
                <a:spcPts val="600"/>
              </a:spcAft>
            </a:pPr>
            <a:r>
              <a:rPr lang="en-US" dirty="0"/>
              <a:t>This has potential impact on meeting the a) statutory compliances, b) timely decision making, c) stakeholder satisfaction and d) man-power requirement</a:t>
            </a:r>
            <a:r>
              <a:rPr lang="en-US" dirty="0" smtClean="0"/>
              <a:t>.</a:t>
            </a:r>
          </a:p>
          <a:p>
            <a:pPr>
              <a:spcBef>
                <a:spcPts val="600"/>
              </a:spcBef>
              <a:spcAft>
                <a:spcPts val="600"/>
              </a:spcAft>
            </a:pPr>
            <a:r>
              <a:rPr lang="en-US" dirty="0" smtClean="0"/>
              <a:t>Out of 61 processes, around 19 are handled manually in TSF-Gifts. In TSF-Foods out of 55 processes, 22 are manual. </a:t>
            </a:r>
            <a:endParaRPr lang="en-US" dirty="0"/>
          </a:p>
        </p:txBody>
      </p:sp>
    </p:spTree>
    <p:extLst>
      <p:ext uri="{BB962C8B-B14F-4D97-AF65-F5344CB8AC3E}">
        <p14:creationId xmlns:p14="http://schemas.microsoft.com/office/powerpoint/2010/main" val="577468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Scenario</a:t>
            </a:r>
            <a:endParaRPr lang="en-IN" dirty="0"/>
          </a:p>
        </p:txBody>
      </p:sp>
      <p:sp>
        <p:nvSpPr>
          <p:cNvPr id="3" name="Date Placeholder 2"/>
          <p:cNvSpPr>
            <a:spLocks noGrp="1"/>
          </p:cNvSpPr>
          <p:nvPr>
            <p:ph type="dt" sz="half" idx="10"/>
          </p:nvPr>
        </p:nvSpPr>
        <p:spPr/>
        <p:txBody>
          <a:bodyPr/>
          <a:lstStyle/>
          <a:p>
            <a:fld id="{CCE63831-87CC-4D49-9DB5-5D2BC83A9BAA}" type="datetime1">
              <a:rPr lang="en-IN" smtClean="0"/>
              <a:t>24-03-2015</a:t>
            </a:fld>
            <a:endParaRPr lang="en-US" dirty="0"/>
          </a:p>
        </p:txBody>
      </p:sp>
      <p:sp>
        <p:nvSpPr>
          <p:cNvPr id="4" name="Footer Placeholder 3"/>
          <p:cNvSpPr>
            <a:spLocks noGrp="1"/>
          </p:cNvSpPr>
          <p:nvPr>
            <p:ph type="ftr" sz="quarter" idx="11"/>
          </p:nvPr>
        </p:nvSpPr>
        <p:spPr/>
        <p:txBody>
          <a:bodyPr/>
          <a:lstStyle/>
          <a:p>
            <a:r>
              <a:rPr lang="en-US" dirty="0" smtClean="0"/>
              <a:t>ISKCON, Bangalore, Hare Krishna Hill, Chord Road, Rajaji Nagar, Bangalore - 560010</a:t>
            </a:r>
          </a:p>
        </p:txBody>
      </p:sp>
      <p:sp>
        <p:nvSpPr>
          <p:cNvPr id="5" name="Slide Number Placeholder 4"/>
          <p:cNvSpPr>
            <a:spLocks noGrp="1"/>
          </p:cNvSpPr>
          <p:nvPr>
            <p:ph type="sldNum" sz="quarter" idx="12"/>
          </p:nvPr>
        </p:nvSpPr>
        <p:spPr/>
        <p:txBody>
          <a:bodyPr/>
          <a:lstStyle/>
          <a:p>
            <a:fld id="{8885644E-83AE-4475-8943-703C5840BF3A}" type="slidenum">
              <a:rPr lang="en-US" smtClean="0"/>
              <a:pPr/>
              <a:t>3</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7454967"/>
              </p:ext>
            </p:extLst>
          </p:nvPr>
        </p:nvGraphicFramePr>
        <p:xfrm>
          <a:off x="304800" y="990600"/>
          <a:ext cx="8610600" cy="5029206"/>
        </p:xfrm>
        <a:graphic>
          <a:graphicData uri="http://schemas.openxmlformats.org/drawingml/2006/table">
            <a:tbl>
              <a:tblPr firstRow="1" bandRow="1">
                <a:tableStyleId>{5C22544A-7EE6-4342-B048-85BDC9FD1C3A}</a:tableStyleId>
              </a:tblPr>
              <a:tblGrid>
                <a:gridCol w="2971800"/>
                <a:gridCol w="1409700"/>
                <a:gridCol w="1409700"/>
                <a:gridCol w="1409700"/>
                <a:gridCol w="1409700"/>
              </a:tblGrid>
              <a:tr h="359229">
                <a:tc>
                  <a:txBody>
                    <a:bodyPr/>
                    <a:lstStyle/>
                    <a:p>
                      <a:pPr algn="ctr">
                        <a:spcBef>
                          <a:spcPts val="600"/>
                        </a:spcBef>
                        <a:spcAft>
                          <a:spcPts val="600"/>
                        </a:spcAft>
                      </a:pPr>
                      <a:endParaRPr lang="en-IN" sz="1600" dirty="0">
                        <a:latin typeface="+mj-lt"/>
                      </a:endParaRPr>
                    </a:p>
                  </a:txBody>
                  <a:tcPr anchor="ctr"/>
                </a:tc>
                <a:tc>
                  <a:txBody>
                    <a:bodyPr/>
                    <a:lstStyle/>
                    <a:p>
                      <a:pPr algn="ctr">
                        <a:spcBef>
                          <a:spcPts val="600"/>
                        </a:spcBef>
                        <a:spcAft>
                          <a:spcPts val="600"/>
                        </a:spcAft>
                      </a:pPr>
                      <a:r>
                        <a:rPr lang="en-US" sz="1600" dirty="0" smtClean="0">
                          <a:latin typeface="+mj-lt"/>
                        </a:rPr>
                        <a:t>ISKCON</a:t>
                      </a:r>
                      <a:endParaRPr lang="en-IN" sz="1600" dirty="0">
                        <a:latin typeface="+mj-lt"/>
                      </a:endParaRPr>
                    </a:p>
                  </a:txBody>
                  <a:tcPr anchor="ctr"/>
                </a:tc>
                <a:tc>
                  <a:txBody>
                    <a:bodyPr/>
                    <a:lstStyle/>
                    <a:p>
                      <a:pPr algn="ctr">
                        <a:spcBef>
                          <a:spcPts val="600"/>
                        </a:spcBef>
                        <a:spcAft>
                          <a:spcPts val="600"/>
                        </a:spcAft>
                      </a:pPr>
                      <a:r>
                        <a:rPr lang="en-US" sz="1600" dirty="0" smtClean="0">
                          <a:latin typeface="+mj-lt"/>
                        </a:rPr>
                        <a:t>TSF GIFT</a:t>
                      </a:r>
                      <a:endParaRPr lang="en-IN" sz="1600" dirty="0">
                        <a:latin typeface="+mj-lt"/>
                      </a:endParaRPr>
                    </a:p>
                  </a:txBody>
                  <a:tcPr anchor="ctr"/>
                </a:tc>
                <a:tc>
                  <a:txBody>
                    <a:bodyPr/>
                    <a:lstStyle/>
                    <a:p>
                      <a:pPr algn="ctr">
                        <a:spcBef>
                          <a:spcPts val="600"/>
                        </a:spcBef>
                        <a:spcAft>
                          <a:spcPts val="600"/>
                        </a:spcAft>
                      </a:pPr>
                      <a:r>
                        <a:rPr lang="en-US" sz="1600" dirty="0" smtClean="0">
                          <a:latin typeface="+mj-lt"/>
                        </a:rPr>
                        <a:t>TSF FOOD</a:t>
                      </a:r>
                      <a:endParaRPr lang="en-IN" sz="1600" dirty="0">
                        <a:latin typeface="+mj-lt"/>
                      </a:endParaRPr>
                    </a:p>
                  </a:txBody>
                  <a:tcPr anchor="ctr"/>
                </a:tc>
                <a:tc>
                  <a:txBody>
                    <a:bodyPr/>
                    <a:lstStyle/>
                    <a:p>
                      <a:pPr algn="ctr">
                        <a:spcBef>
                          <a:spcPts val="600"/>
                        </a:spcBef>
                        <a:spcAft>
                          <a:spcPts val="600"/>
                        </a:spcAft>
                      </a:pPr>
                      <a:r>
                        <a:rPr lang="en-US" sz="1600" dirty="0" smtClean="0">
                          <a:latin typeface="+mj-lt"/>
                        </a:rPr>
                        <a:t>GST</a:t>
                      </a:r>
                      <a:endParaRPr lang="en-IN" sz="1600" dirty="0">
                        <a:latin typeface="+mj-lt"/>
                      </a:endParaRPr>
                    </a:p>
                  </a:txBody>
                  <a:tcPr anchor="ctr"/>
                </a:tc>
              </a:tr>
              <a:tr h="359229">
                <a:tc>
                  <a:txBody>
                    <a:bodyPr/>
                    <a:lstStyle/>
                    <a:p>
                      <a:pPr>
                        <a:spcBef>
                          <a:spcPts val="600"/>
                        </a:spcBef>
                        <a:spcAft>
                          <a:spcPts val="600"/>
                        </a:spcAft>
                      </a:pPr>
                      <a:r>
                        <a:rPr lang="en-US" sz="1600" dirty="0" smtClean="0">
                          <a:latin typeface="+mj-lt"/>
                        </a:rPr>
                        <a:t>Accounts &amp; Finance</a:t>
                      </a:r>
                      <a:endParaRPr lang="en-IN" sz="1600" dirty="0">
                        <a:latin typeface="+mj-lt"/>
                      </a:endParaRPr>
                    </a:p>
                  </a:txBody>
                  <a:tcPr anchor="ctr"/>
                </a:tc>
                <a:tc>
                  <a:txBody>
                    <a:bodyPr/>
                    <a:lstStyle/>
                    <a:p>
                      <a:pPr>
                        <a:spcBef>
                          <a:spcPts val="600"/>
                        </a:spcBef>
                        <a:spcAft>
                          <a:spcPts val="600"/>
                        </a:spcAft>
                      </a:pPr>
                      <a:r>
                        <a:rPr lang="en-US" sz="1600" dirty="0" smtClean="0">
                          <a:latin typeface="+mj-lt"/>
                        </a:rPr>
                        <a:t>Tally</a:t>
                      </a:r>
                      <a:endParaRPr lang="en-IN" sz="1600" dirty="0">
                        <a:latin typeface="+mj-lt"/>
                      </a:endParaRPr>
                    </a:p>
                  </a:txBody>
                  <a:tcPr anchor="ctr"/>
                </a:tc>
                <a:tc>
                  <a:txBody>
                    <a:bodyPr/>
                    <a:lstStyle/>
                    <a:p>
                      <a:pPr>
                        <a:spcBef>
                          <a:spcPts val="600"/>
                        </a:spcBef>
                        <a:spcAft>
                          <a:spcPts val="600"/>
                        </a:spcAft>
                      </a:pPr>
                      <a:r>
                        <a:rPr lang="en-US" sz="1600" dirty="0" smtClean="0">
                          <a:latin typeface="+mj-lt"/>
                        </a:rPr>
                        <a:t>Tally</a:t>
                      </a:r>
                      <a:endParaRPr lang="en-IN" sz="1600" dirty="0">
                        <a:latin typeface="+mj-lt"/>
                      </a:endParaRPr>
                    </a:p>
                  </a:txBody>
                  <a:tcPr anchor="ctr"/>
                </a:tc>
                <a:tc>
                  <a:txBody>
                    <a:bodyPr/>
                    <a:lstStyle/>
                    <a:p>
                      <a:pPr>
                        <a:spcBef>
                          <a:spcPts val="600"/>
                        </a:spcBef>
                        <a:spcAft>
                          <a:spcPts val="600"/>
                        </a:spcAft>
                      </a:pPr>
                      <a:r>
                        <a:rPr lang="en-US" sz="1600" dirty="0" smtClean="0">
                          <a:latin typeface="+mj-lt"/>
                        </a:rPr>
                        <a:t>Tally</a:t>
                      </a:r>
                      <a:endParaRPr lang="en-IN" sz="1600" dirty="0">
                        <a:latin typeface="+mj-lt"/>
                      </a:endParaRPr>
                    </a:p>
                  </a:txBody>
                  <a:tcPr anchor="ctr"/>
                </a:tc>
                <a:tc>
                  <a:txBody>
                    <a:bodyPr/>
                    <a:lstStyle/>
                    <a:p>
                      <a:pPr>
                        <a:spcBef>
                          <a:spcPts val="600"/>
                        </a:spcBef>
                        <a:spcAft>
                          <a:spcPts val="600"/>
                        </a:spcAft>
                      </a:pPr>
                      <a:r>
                        <a:rPr lang="en-US" sz="1600" dirty="0" smtClean="0">
                          <a:latin typeface="+mj-lt"/>
                        </a:rPr>
                        <a:t>Tally</a:t>
                      </a:r>
                      <a:endParaRPr lang="en-IN" sz="1600" dirty="0">
                        <a:latin typeface="+mj-lt"/>
                      </a:endParaRPr>
                    </a:p>
                  </a:txBody>
                  <a:tcPr anchor="ctr"/>
                </a:tc>
              </a:tr>
              <a:tr h="359229">
                <a:tc>
                  <a:txBody>
                    <a:bodyPr/>
                    <a:lstStyle/>
                    <a:p>
                      <a:pPr>
                        <a:spcBef>
                          <a:spcPts val="600"/>
                        </a:spcBef>
                        <a:spcAft>
                          <a:spcPts val="600"/>
                        </a:spcAft>
                      </a:pPr>
                      <a:r>
                        <a:rPr lang="en-US" sz="1600" dirty="0" smtClean="0">
                          <a:latin typeface="+mj-lt"/>
                        </a:rPr>
                        <a:t>Fixed Asset Management</a:t>
                      </a:r>
                      <a:endParaRPr lang="en-IN" sz="1600" dirty="0">
                        <a:latin typeface="+mj-lt"/>
                      </a:endParaRPr>
                    </a:p>
                  </a:txBody>
                  <a:tcPr anchor="ctr"/>
                </a:tc>
                <a:tc>
                  <a:txBody>
                    <a:bodyPr/>
                    <a:lstStyle/>
                    <a:p>
                      <a:pPr>
                        <a:spcBef>
                          <a:spcPts val="600"/>
                        </a:spcBef>
                        <a:spcAft>
                          <a:spcPts val="600"/>
                        </a:spcAft>
                      </a:pPr>
                      <a:r>
                        <a:rPr lang="en-US" sz="1600" dirty="0" smtClean="0">
                          <a:latin typeface="+mj-lt"/>
                        </a:rPr>
                        <a:t>Manual</a:t>
                      </a:r>
                      <a:endParaRPr lang="en-IN" sz="1600" dirty="0">
                        <a:latin typeface="+mj-lt"/>
                      </a:endParaRPr>
                    </a:p>
                  </a:txBody>
                  <a:tcPr anchor="ctr"/>
                </a:tc>
                <a:tc>
                  <a:txBody>
                    <a:bodyPr/>
                    <a:lstStyle/>
                    <a:p>
                      <a:pPr>
                        <a:spcBef>
                          <a:spcPts val="600"/>
                        </a:spcBef>
                        <a:spcAft>
                          <a:spcPts val="600"/>
                        </a:spcAft>
                      </a:pPr>
                      <a:r>
                        <a:rPr lang="en-US" sz="1600" smtClean="0">
                          <a:latin typeface="+mj-lt"/>
                        </a:rPr>
                        <a:t>Manual</a:t>
                      </a:r>
                      <a:endParaRPr lang="en-IN" sz="1600" dirty="0">
                        <a:latin typeface="+mj-lt"/>
                      </a:endParaRPr>
                    </a:p>
                  </a:txBody>
                  <a:tcPr anchor="ctr"/>
                </a:tc>
                <a:tc>
                  <a:txBody>
                    <a:bodyPr/>
                    <a:lstStyle/>
                    <a:p>
                      <a:pPr>
                        <a:spcBef>
                          <a:spcPts val="600"/>
                        </a:spcBef>
                        <a:spcAft>
                          <a:spcPts val="600"/>
                        </a:spcAft>
                      </a:pPr>
                      <a:r>
                        <a:rPr lang="en-US" sz="1600" smtClean="0">
                          <a:latin typeface="+mj-lt"/>
                        </a:rPr>
                        <a:t>Manual</a:t>
                      </a:r>
                      <a:endParaRPr lang="en-IN" sz="1600" dirty="0">
                        <a:latin typeface="+mj-lt"/>
                      </a:endParaRPr>
                    </a:p>
                  </a:txBody>
                  <a:tcPr anchor="ctr"/>
                </a:tc>
                <a:tc>
                  <a:txBody>
                    <a:bodyPr/>
                    <a:lstStyle/>
                    <a:p>
                      <a:pPr>
                        <a:spcBef>
                          <a:spcPts val="600"/>
                        </a:spcBef>
                        <a:spcAft>
                          <a:spcPts val="600"/>
                        </a:spcAft>
                      </a:pPr>
                      <a:r>
                        <a:rPr lang="en-US" sz="1600" dirty="0" smtClean="0">
                          <a:latin typeface="+mj-lt"/>
                        </a:rPr>
                        <a:t>Manual</a:t>
                      </a:r>
                      <a:endParaRPr lang="en-IN" sz="1600" dirty="0">
                        <a:latin typeface="+mj-lt"/>
                      </a:endParaRPr>
                    </a:p>
                  </a:txBody>
                  <a:tcPr anchor="ctr"/>
                </a:tc>
              </a:tr>
              <a:tr h="359229">
                <a:tc>
                  <a:txBody>
                    <a:bodyPr/>
                    <a:lstStyle/>
                    <a:p>
                      <a:pPr>
                        <a:spcBef>
                          <a:spcPts val="600"/>
                        </a:spcBef>
                        <a:spcAft>
                          <a:spcPts val="600"/>
                        </a:spcAft>
                      </a:pPr>
                      <a:r>
                        <a:rPr lang="en-US" sz="1600" dirty="0" smtClean="0">
                          <a:latin typeface="+mj-lt"/>
                        </a:rPr>
                        <a:t>Procurement Planning</a:t>
                      </a:r>
                      <a:endParaRPr lang="en-IN" sz="1600" dirty="0">
                        <a:latin typeface="+mj-lt"/>
                      </a:endParaRPr>
                    </a:p>
                  </a:txBody>
                  <a:tcPr anchor="ctr"/>
                </a:tc>
                <a:tc>
                  <a:txBody>
                    <a:bodyPr/>
                    <a:lstStyle/>
                    <a:p>
                      <a:pPr>
                        <a:spcBef>
                          <a:spcPts val="600"/>
                        </a:spcBef>
                        <a:spcAft>
                          <a:spcPts val="600"/>
                        </a:spcAft>
                      </a:pPr>
                      <a:r>
                        <a:rPr lang="en-US" sz="1600" dirty="0" smtClean="0">
                          <a:latin typeface="+mj-lt"/>
                        </a:rPr>
                        <a:t>NA</a:t>
                      </a:r>
                      <a:endParaRPr lang="en-IN" sz="1600" dirty="0">
                        <a:latin typeface="+mj-lt"/>
                      </a:endParaRPr>
                    </a:p>
                  </a:txBody>
                  <a:tcPr anchor="ctr"/>
                </a:tc>
                <a:tc>
                  <a:txBody>
                    <a:bodyPr/>
                    <a:lstStyle/>
                    <a:p>
                      <a:pPr>
                        <a:spcBef>
                          <a:spcPts val="600"/>
                        </a:spcBef>
                        <a:spcAft>
                          <a:spcPts val="600"/>
                        </a:spcAft>
                      </a:pPr>
                      <a:r>
                        <a:rPr lang="en-US" sz="1600" smtClean="0">
                          <a:latin typeface="+mj-lt"/>
                        </a:rPr>
                        <a:t>Destiny ERP</a:t>
                      </a:r>
                      <a:endParaRPr lang="en-IN" sz="1600" dirty="0">
                        <a:latin typeface="+mj-lt"/>
                      </a:endParaRPr>
                    </a:p>
                  </a:txBody>
                  <a:tcPr anchor="ctr"/>
                </a:tc>
                <a:tc>
                  <a:txBody>
                    <a:bodyPr/>
                    <a:lstStyle/>
                    <a:p>
                      <a:pPr>
                        <a:spcBef>
                          <a:spcPts val="600"/>
                        </a:spcBef>
                        <a:spcAft>
                          <a:spcPts val="600"/>
                        </a:spcAft>
                      </a:pPr>
                      <a:r>
                        <a:rPr lang="en-US" sz="1600" dirty="0" smtClean="0">
                          <a:latin typeface="+mj-lt"/>
                        </a:rPr>
                        <a:t>Manual</a:t>
                      </a:r>
                      <a:endParaRPr lang="en-IN" sz="1600" dirty="0">
                        <a:latin typeface="+mj-lt"/>
                      </a:endParaRPr>
                    </a:p>
                  </a:txBody>
                  <a:tcPr anchor="ctr"/>
                </a:tc>
                <a:tc>
                  <a:txBody>
                    <a:bodyPr/>
                    <a:lstStyle/>
                    <a:p>
                      <a:pPr>
                        <a:spcBef>
                          <a:spcPts val="600"/>
                        </a:spcBef>
                        <a:spcAft>
                          <a:spcPts val="600"/>
                        </a:spcAft>
                      </a:pPr>
                      <a:r>
                        <a:rPr lang="en-US" sz="1600" dirty="0" smtClean="0">
                          <a:latin typeface="+mj-lt"/>
                        </a:rPr>
                        <a:t>Manual</a:t>
                      </a:r>
                      <a:endParaRPr lang="en-IN" sz="1600" dirty="0">
                        <a:latin typeface="+mj-lt"/>
                      </a:endParaRPr>
                    </a:p>
                  </a:txBody>
                  <a:tcPr anchor="ctr"/>
                </a:tc>
              </a:tr>
              <a:tr h="359229">
                <a:tc>
                  <a:txBody>
                    <a:bodyPr/>
                    <a:lstStyle/>
                    <a:p>
                      <a:pPr>
                        <a:spcBef>
                          <a:spcPts val="600"/>
                        </a:spcBef>
                        <a:spcAft>
                          <a:spcPts val="600"/>
                        </a:spcAft>
                      </a:pPr>
                      <a:r>
                        <a:rPr lang="en-US" sz="1600" dirty="0" smtClean="0">
                          <a:latin typeface="+mj-lt"/>
                        </a:rPr>
                        <a:t>Purchase to Payment</a:t>
                      </a:r>
                      <a:endParaRPr lang="en-IN" sz="1600" dirty="0">
                        <a:latin typeface="+mj-lt"/>
                      </a:endParaRPr>
                    </a:p>
                  </a:txBody>
                  <a:tcPr anchor="ctr"/>
                </a:tc>
                <a:tc>
                  <a:txBody>
                    <a:bodyPr/>
                    <a:lstStyle/>
                    <a:p>
                      <a:pPr>
                        <a:spcBef>
                          <a:spcPts val="600"/>
                        </a:spcBef>
                        <a:spcAft>
                          <a:spcPts val="600"/>
                        </a:spcAft>
                      </a:pPr>
                      <a:r>
                        <a:rPr lang="en-US" sz="1600" dirty="0" smtClean="0">
                          <a:latin typeface="+mj-lt"/>
                        </a:rPr>
                        <a:t>Tally</a:t>
                      </a:r>
                      <a:endParaRPr lang="en-IN" sz="1600" dirty="0">
                        <a:latin typeface="+mj-lt"/>
                      </a:endParaRPr>
                    </a:p>
                  </a:txBody>
                  <a:tcPr anchor="ctr"/>
                </a:tc>
                <a:tc>
                  <a:txBody>
                    <a:bodyPr/>
                    <a:lstStyle/>
                    <a:p>
                      <a:pPr>
                        <a:spcBef>
                          <a:spcPts val="600"/>
                        </a:spcBef>
                        <a:spcAft>
                          <a:spcPts val="600"/>
                        </a:spcAft>
                      </a:pPr>
                      <a:r>
                        <a:rPr lang="en-US" sz="1600" dirty="0" smtClean="0">
                          <a:latin typeface="+mj-lt"/>
                        </a:rPr>
                        <a:t>Destiny ERP</a:t>
                      </a:r>
                      <a:endParaRPr lang="en-IN" sz="1600" dirty="0">
                        <a:latin typeface="+mj-lt"/>
                      </a:endParaRPr>
                    </a:p>
                  </a:txBody>
                  <a:tcPr anchor="ctr"/>
                </a:tc>
                <a:tc>
                  <a:txBody>
                    <a:bodyPr/>
                    <a:lstStyle/>
                    <a:p>
                      <a:pPr>
                        <a:spcBef>
                          <a:spcPts val="600"/>
                        </a:spcBef>
                        <a:spcAft>
                          <a:spcPts val="600"/>
                        </a:spcAft>
                      </a:pPr>
                      <a:r>
                        <a:rPr lang="en-US" sz="1600" dirty="0" smtClean="0">
                          <a:latin typeface="+mj-lt"/>
                        </a:rPr>
                        <a:t>PRISM</a:t>
                      </a:r>
                      <a:r>
                        <a:rPr lang="en-US" sz="1600" baseline="0" dirty="0" smtClean="0">
                          <a:latin typeface="+mj-lt"/>
                        </a:rPr>
                        <a:t> Futura</a:t>
                      </a:r>
                      <a:endParaRPr lang="en-IN" sz="1600" dirty="0">
                        <a:latin typeface="+mj-lt"/>
                      </a:endParaRPr>
                    </a:p>
                  </a:txBody>
                  <a:tcPr anchor="ctr"/>
                </a:tc>
                <a:tc>
                  <a:txBody>
                    <a:bodyPr/>
                    <a:lstStyle/>
                    <a:p>
                      <a:pPr>
                        <a:spcBef>
                          <a:spcPts val="600"/>
                        </a:spcBef>
                        <a:spcAft>
                          <a:spcPts val="600"/>
                        </a:spcAft>
                      </a:pPr>
                      <a:r>
                        <a:rPr lang="en-US" sz="1600" dirty="0" smtClean="0">
                          <a:latin typeface="+mj-lt"/>
                        </a:rPr>
                        <a:t>Tally</a:t>
                      </a:r>
                      <a:endParaRPr lang="en-IN" sz="1600" dirty="0">
                        <a:latin typeface="+mj-lt"/>
                      </a:endParaRPr>
                    </a:p>
                  </a:txBody>
                  <a:tcPr anchor="ctr"/>
                </a:tc>
              </a:tr>
              <a:tr h="359229">
                <a:tc>
                  <a:txBody>
                    <a:bodyPr/>
                    <a:lstStyle/>
                    <a:p>
                      <a:pPr>
                        <a:spcBef>
                          <a:spcPts val="600"/>
                        </a:spcBef>
                        <a:spcAft>
                          <a:spcPts val="600"/>
                        </a:spcAft>
                      </a:pPr>
                      <a:r>
                        <a:rPr lang="en-US" sz="1600" dirty="0" smtClean="0">
                          <a:latin typeface="+mj-lt"/>
                        </a:rPr>
                        <a:t>Inventory &amp; Stores</a:t>
                      </a:r>
                      <a:endParaRPr lang="en-IN" sz="1600" dirty="0">
                        <a:latin typeface="+mj-lt"/>
                      </a:endParaRPr>
                    </a:p>
                  </a:txBody>
                  <a:tcPr anchor="ctr"/>
                </a:tc>
                <a:tc>
                  <a:txBody>
                    <a:bodyPr/>
                    <a:lstStyle/>
                    <a:p>
                      <a:pPr>
                        <a:spcBef>
                          <a:spcPts val="600"/>
                        </a:spcBef>
                        <a:spcAft>
                          <a:spcPts val="600"/>
                        </a:spcAft>
                      </a:pPr>
                      <a:r>
                        <a:rPr lang="en-US" sz="1600" dirty="0" smtClean="0">
                          <a:latin typeface="+mj-lt"/>
                        </a:rPr>
                        <a:t>Tally</a:t>
                      </a:r>
                      <a:endParaRPr lang="en-IN" sz="1600" dirty="0">
                        <a:latin typeface="+mj-lt"/>
                      </a:endParaRPr>
                    </a:p>
                  </a:txBody>
                  <a:tcPr anchor="ctr"/>
                </a:tc>
                <a:tc>
                  <a:txBody>
                    <a:bodyPr/>
                    <a:lstStyle/>
                    <a:p>
                      <a:pPr>
                        <a:spcBef>
                          <a:spcPts val="600"/>
                        </a:spcBef>
                        <a:spcAft>
                          <a:spcPts val="600"/>
                        </a:spcAft>
                      </a:pPr>
                      <a:r>
                        <a:rPr lang="en-US" sz="1600" dirty="0" smtClean="0">
                          <a:latin typeface="+mj-lt"/>
                        </a:rPr>
                        <a:t>Destiny ERP</a:t>
                      </a:r>
                      <a:endParaRPr lang="en-IN" sz="1600" dirty="0">
                        <a:latin typeface="+mj-lt"/>
                      </a:endParaRPr>
                    </a:p>
                  </a:txBody>
                  <a:tcPr anchor="ctr"/>
                </a:tc>
                <a:tc>
                  <a:txBody>
                    <a:bodyPr/>
                    <a:lstStyle/>
                    <a:p>
                      <a:pPr>
                        <a:spcBef>
                          <a:spcPts val="600"/>
                        </a:spcBef>
                        <a:spcAft>
                          <a:spcPts val="600"/>
                        </a:spcAft>
                      </a:pPr>
                      <a:r>
                        <a:rPr lang="en-US" sz="1600" dirty="0" smtClean="0">
                          <a:latin typeface="+mj-lt"/>
                        </a:rPr>
                        <a:t>PRISM Futura</a:t>
                      </a:r>
                      <a:endParaRPr lang="en-IN" sz="1600" dirty="0">
                        <a:latin typeface="+mj-lt"/>
                      </a:endParaRPr>
                    </a:p>
                  </a:txBody>
                  <a:tcPr anchor="ctr"/>
                </a:tc>
                <a:tc>
                  <a:txBody>
                    <a:bodyPr/>
                    <a:lstStyle/>
                    <a:p>
                      <a:pPr>
                        <a:spcBef>
                          <a:spcPts val="600"/>
                        </a:spcBef>
                        <a:spcAft>
                          <a:spcPts val="600"/>
                        </a:spcAft>
                      </a:pPr>
                      <a:r>
                        <a:rPr lang="en-US" sz="1600" dirty="0" smtClean="0">
                          <a:latin typeface="+mj-lt"/>
                        </a:rPr>
                        <a:t>Tally</a:t>
                      </a:r>
                      <a:endParaRPr lang="en-IN" sz="1600" dirty="0">
                        <a:latin typeface="+mj-lt"/>
                      </a:endParaRPr>
                    </a:p>
                  </a:txBody>
                  <a:tcPr anchor="ctr"/>
                </a:tc>
              </a:tr>
              <a:tr h="359229">
                <a:tc>
                  <a:txBody>
                    <a:bodyPr/>
                    <a:lstStyle/>
                    <a:p>
                      <a:r>
                        <a:rPr lang="en-US" sz="1600" dirty="0" smtClean="0">
                          <a:latin typeface="+mj-lt"/>
                        </a:rPr>
                        <a:t>Sales Forecasting </a:t>
                      </a:r>
                      <a:endParaRPr lang="en-IN" sz="1600" dirty="0">
                        <a:latin typeface="+mj-lt"/>
                      </a:endParaRPr>
                    </a:p>
                  </a:txBody>
                  <a:tcPr anchor="ctr"/>
                </a:tc>
                <a:tc>
                  <a:txBody>
                    <a:bodyPr/>
                    <a:lstStyle/>
                    <a:p>
                      <a:pPr>
                        <a:spcBef>
                          <a:spcPts val="600"/>
                        </a:spcBef>
                        <a:spcAft>
                          <a:spcPts val="600"/>
                        </a:spcAft>
                      </a:pPr>
                      <a:r>
                        <a:rPr lang="en-US" sz="1600" dirty="0" smtClean="0">
                          <a:latin typeface="+mj-lt"/>
                        </a:rPr>
                        <a:t>NA</a:t>
                      </a:r>
                      <a:endParaRPr lang="en-IN" sz="1600" dirty="0">
                        <a:latin typeface="+mj-lt"/>
                      </a:endParaRPr>
                    </a:p>
                  </a:txBody>
                  <a:tcPr anchor="ctr"/>
                </a:tc>
                <a:tc>
                  <a:txBody>
                    <a:bodyPr/>
                    <a:lstStyle/>
                    <a:p>
                      <a:pPr>
                        <a:spcBef>
                          <a:spcPts val="600"/>
                        </a:spcBef>
                        <a:spcAft>
                          <a:spcPts val="600"/>
                        </a:spcAft>
                      </a:pPr>
                      <a:r>
                        <a:rPr lang="en-US" sz="1600" dirty="0" smtClean="0">
                          <a:latin typeface="+mj-lt"/>
                        </a:rPr>
                        <a:t>Manual</a:t>
                      </a:r>
                      <a:endParaRPr lang="en-IN" sz="1600" dirty="0">
                        <a:latin typeface="+mj-lt"/>
                      </a:endParaRPr>
                    </a:p>
                  </a:txBody>
                  <a:tcPr anchor="ctr"/>
                </a:tc>
                <a:tc>
                  <a:txBody>
                    <a:bodyPr/>
                    <a:lstStyle/>
                    <a:p>
                      <a:pPr>
                        <a:spcBef>
                          <a:spcPts val="600"/>
                        </a:spcBef>
                        <a:spcAft>
                          <a:spcPts val="600"/>
                        </a:spcAft>
                      </a:pPr>
                      <a:r>
                        <a:rPr lang="en-US" sz="1600" dirty="0" smtClean="0">
                          <a:latin typeface="+mj-lt"/>
                        </a:rPr>
                        <a:t>Manual</a:t>
                      </a:r>
                      <a:endParaRPr lang="en-IN" sz="1600" dirty="0">
                        <a:latin typeface="+mj-lt"/>
                      </a:endParaRPr>
                    </a:p>
                  </a:txBody>
                  <a:tcPr anchor="ctr"/>
                </a:tc>
                <a:tc>
                  <a:txBody>
                    <a:bodyPr/>
                    <a:lstStyle/>
                    <a:p>
                      <a:pPr>
                        <a:spcBef>
                          <a:spcPts val="600"/>
                        </a:spcBef>
                        <a:spcAft>
                          <a:spcPts val="600"/>
                        </a:spcAft>
                      </a:pPr>
                      <a:r>
                        <a:rPr lang="en-US" sz="1600" dirty="0" smtClean="0">
                          <a:latin typeface="+mj-lt"/>
                        </a:rPr>
                        <a:t>Manual</a:t>
                      </a:r>
                      <a:endParaRPr lang="en-IN" sz="1600" dirty="0">
                        <a:latin typeface="+mj-lt"/>
                      </a:endParaRPr>
                    </a:p>
                  </a:txBody>
                  <a:tcPr anchor="ctr"/>
                </a:tc>
              </a:tr>
              <a:tr h="359229">
                <a:tc>
                  <a:txBody>
                    <a:bodyPr/>
                    <a:lstStyle/>
                    <a:p>
                      <a:pPr>
                        <a:spcBef>
                          <a:spcPts val="600"/>
                        </a:spcBef>
                        <a:spcAft>
                          <a:spcPts val="600"/>
                        </a:spcAft>
                      </a:pPr>
                      <a:r>
                        <a:rPr lang="en-US" sz="1600" dirty="0" smtClean="0">
                          <a:latin typeface="+mj-lt"/>
                        </a:rPr>
                        <a:t>Sales Management</a:t>
                      </a:r>
                      <a:endParaRPr lang="en-IN" sz="1600" dirty="0">
                        <a:latin typeface="+mj-lt"/>
                      </a:endParaRPr>
                    </a:p>
                  </a:txBody>
                  <a:tcPr anchor="ctr"/>
                </a:tc>
                <a:tc>
                  <a:txBody>
                    <a:bodyPr/>
                    <a:lstStyle/>
                    <a:p>
                      <a:pPr>
                        <a:spcBef>
                          <a:spcPts val="600"/>
                        </a:spcBef>
                        <a:spcAft>
                          <a:spcPts val="600"/>
                        </a:spcAft>
                      </a:pPr>
                      <a:r>
                        <a:rPr lang="en-US" sz="1600" dirty="0" smtClean="0">
                          <a:latin typeface="+mj-lt"/>
                        </a:rPr>
                        <a:t>NA</a:t>
                      </a:r>
                      <a:endParaRPr lang="en-IN" sz="1600" dirty="0">
                        <a:latin typeface="+mj-lt"/>
                      </a:endParaRPr>
                    </a:p>
                  </a:txBody>
                  <a:tcPr anchor="ctr"/>
                </a:tc>
                <a:tc>
                  <a:txBody>
                    <a:bodyPr/>
                    <a:lstStyle/>
                    <a:p>
                      <a:pPr>
                        <a:spcBef>
                          <a:spcPts val="600"/>
                        </a:spcBef>
                        <a:spcAft>
                          <a:spcPts val="600"/>
                        </a:spcAft>
                      </a:pPr>
                      <a:r>
                        <a:rPr lang="en-US" sz="1600" dirty="0" smtClean="0">
                          <a:latin typeface="+mj-lt"/>
                        </a:rPr>
                        <a:t>Destiny ERP</a:t>
                      </a:r>
                      <a:endParaRPr lang="en-IN" sz="1600" dirty="0">
                        <a:latin typeface="+mj-lt"/>
                      </a:endParaRPr>
                    </a:p>
                  </a:txBody>
                  <a:tcPr anchor="ctr"/>
                </a:tc>
                <a:tc>
                  <a:txBody>
                    <a:bodyPr/>
                    <a:lstStyle/>
                    <a:p>
                      <a:pPr>
                        <a:spcBef>
                          <a:spcPts val="600"/>
                        </a:spcBef>
                        <a:spcAft>
                          <a:spcPts val="600"/>
                        </a:spcAft>
                      </a:pPr>
                      <a:r>
                        <a:rPr lang="en-US" sz="1600" dirty="0" smtClean="0">
                          <a:latin typeface="+mj-lt"/>
                        </a:rPr>
                        <a:t>Manual</a:t>
                      </a:r>
                      <a:endParaRPr lang="en-IN" sz="1600" dirty="0">
                        <a:latin typeface="+mj-lt"/>
                      </a:endParaRPr>
                    </a:p>
                  </a:txBody>
                  <a:tcPr anchor="ctr"/>
                </a:tc>
                <a:tc>
                  <a:txBody>
                    <a:bodyPr/>
                    <a:lstStyle/>
                    <a:p>
                      <a:pPr>
                        <a:spcBef>
                          <a:spcPts val="600"/>
                        </a:spcBef>
                        <a:spcAft>
                          <a:spcPts val="600"/>
                        </a:spcAft>
                      </a:pPr>
                      <a:r>
                        <a:rPr lang="en-US" sz="1600" dirty="0" smtClean="0">
                          <a:latin typeface="+mj-lt"/>
                        </a:rPr>
                        <a:t>Tally</a:t>
                      </a:r>
                      <a:endParaRPr lang="en-IN" sz="1600" dirty="0">
                        <a:latin typeface="+mj-lt"/>
                      </a:endParaRPr>
                    </a:p>
                  </a:txBody>
                  <a:tcPr anchor="ctr"/>
                </a:tc>
              </a:tr>
              <a:tr h="359229">
                <a:tc>
                  <a:txBody>
                    <a:bodyPr/>
                    <a:lstStyle/>
                    <a:p>
                      <a:r>
                        <a:rPr lang="en-US" sz="1600" dirty="0" smtClean="0">
                          <a:latin typeface="+mj-lt"/>
                        </a:rPr>
                        <a:t>Production Planning</a:t>
                      </a:r>
                      <a:endParaRPr lang="en-IN" sz="1600" dirty="0">
                        <a:latin typeface="+mj-lt"/>
                      </a:endParaRPr>
                    </a:p>
                  </a:txBody>
                  <a:tcPr anchor="ctr"/>
                </a:tc>
                <a:tc>
                  <a:txBody>
                    <a:bodyPr/>
                    <a:lstStyle/>
                    <a:p>
                      <a:pPr>
                        <a:spcBef>
                          <a:spcPts val="600"/>
                        </a:spcBef>
                        <a:spcAft>
                          <a:spcPts val="600"/>
                        </a:spcAft>
                      </a:pPr>
                      <a:r>
                        <a:rPr lang="en-US" sz="1600" dirty="0" smtClean="0">
                          <a:latin typeface="+mj-lt"/>
                        </a:rPr>
                        <a:t>Manual</a:t>
                      </a:r>
                      <a:endParaRPr lang="en-IN" sz="1600" dirty="0">
                        <a:latin typeface="+mj-lt"/>
                      </a:endParaRPr>
                    </a:p>
                  </a:txBody>
                  <a:tcPr anchor="ctr"/>
                </a:tc>
                <a:tc>
                  <a:txBody>
                    <a:bodyPr/>
                    <a:lstStyle/>
                    <a:p>
                      <a:pPr>
                        <a:spcBef>
                          <a:spcPts val="600"/>
                        </a:spcBef>
                        <a:spcAft>
                          <a:spcPts val="600"/>
                        </a:spcAft>
                      </a:pPr>
                      <a:r>
                        <a:rPr lang="en-US" sz="1600" smtClean="0">
                          <a:latin typeface="+mj-lt"/>
                        </a:rPr>
                        <a:t>Destiny ERP</a:t>
                      </a:r>
                      <a:endParaRPr lang="en-IN" sz="1600" dirty="0">
                        <a:latin typeface="+mj-lt"/>
                      </a:endParaRPr>
                    </a:p>
                  </a:txBody>
                  <a:tcPr anchor="ctr"/>
                </a:tc>
                <a:tc>
                  <a:txBody>
                    <a:bodyPr/>
                    <a:lstStyle/>
                    <a:p>
                      <a:pPr>
                        <a:spcBef>
                          <a:spcPts val="600"/>
                        </a:spcBef>
                        <a:spcAft>
                          <a:spcPts val="600"/>
                        </a:spcAft>
                      </a:pPr>
                      <a:r>
                        <a:rPr lang="en-US" sz="1600" dirty="0" smtClean="0">
                          <a:latin typeface="+mj-lt"/>
                        </a:rPr>
                        <a:t>Manual</a:t>
                      </a:r>
                      <a:endParaRPr lang="en-IN" sz="1600" dirty="0">
                        <a:latin typeface="+mj-lt"/>
                      </a:endParaRPr>
                    </a:p>
                  </a:txBody>
                  <a:tcPr anchor="ctr"/>
                </a:tc>
                <a:tc>
                  <a:txBody>
                    <a:bodyPr/>
                    <a:lstStyle/>
                    <a:p>
                      <a:pPr>
                        <a:spcBef>
                          <a:spcPts val="600"/>
                        </a:spcBef>
                        <a:spcAft>
                          <a:spcPts val="600"/>
                        </a:spcAft>
                      </a:pPr>
                      <a:r>
                        <a:rPr lang="en-US" sz="1600" dirty="0" smtClean="0">
                          <a:latin typeface="+mj-lt"/>
                        </a:rPr>
                        <a:t>NA</a:t>
                      </a:r>
                      <a:endParaRPr lang="en-IN" sz="1600" dirty="0">
                        <a:latin typeface="+mj-lt"/>
                      </a:endParaRPr>
                    </a:p>
                  </a:txBody>
                  <a:tcPr anchor="ctr"/>
                </a:tc>
              </a:tr>
              <a:tr h="359229">
                <a:tc>
                  <a:txBody>
                    <a:bodyPr/>
                    <a:lstStyle/>
                    <a:p>
                      <a:r>
                        <a:rPr lang="en-US" sz="1600" dirty="0" smtClean="0">
                          <a:latin typeface="+mj-lt"/>
                        </a:rPr>
                        <a:t>Quality Control</a:t>
                      </a:r>
                      <a:endParaRPr lang="en-IN" sz="1600" dirty="0">
                        <a:latin typeface="+mj-lt"/>
                      </a:endParaRPr>
                    </a:p>
                  </a:txBody>
                  <a:tcPr anchor="ctr"/>
                </a:tc>
                <a:tc>
                  <a:txBody>
                    <a:bodyPr/>
                    <a:lstStyle/>
                    <a:p>
                      <a:pPr>
                        <a:spcBef>
                          <a:spcPts val="600"/>
                        </a:spcBef>
                        <a:spcAft>
                          <a:spcPts val="600"/>
                        </a:spcAft>
                      </a:pPr>
                      <a:r>
                        <a:rPr lang="en-US" sz="1600" dirty="0" smtClean="0">
                          <a:latin typeface="+mj-lt"/>
                        </a:rPr>
                        <a:t>Manual</a:t>
                      </a:r>
                      <a:endParaRPr lang="en-IN" sz="1600" dirty="0">
                        <a:latin typeface="+mj-lt"/>
                      </a:endParaRPr>
                    </a:p>
                  </a:txBody>
                  <a:tcPr anchor="ctr"/>
                </a:tc>
                <a:tc>
                  <a:txBody>
                    <a:bodyPr/>
                    <a:lstStyle/>
                    <a:p>
                      <a:pPr>
                        <a:spcBef>
                          <a:spcPts val="600"/>
                        </a:spcBef>
                        <a:spcAft>
                          <a:spcPts val="600"/>
                        </a:spcAft>
                      </a:pPr>
                      <a:r>
                        <a:rPr lang="en-US" sz="1600" dirty="0" smtClean="0">
                          <a:latin typeface="+mj-lt"/>
                        </a:rPr>
                        <a:t>Manual</a:t>
                      </a:r>
                      <a:endParaRPr lang="en-IN" sz="1600" dirty="0">
                        <a:latin typeface="+mj-lt"/>
                      </a:endParaRPr>
                    </a:p>
                  </a:txBody>
                  <a:tcPr anchor="ctr"/>
                </a:tc>
                <a:tc>
                  <a:txBody>
                    <a:bodyPr/>
                    <a:lstStyle/>
                    <a:p>
                      <a:pPr>
                        <a:spcBef>
                          <a:spcPts val="600"/>
                        </a:spcBef>
                        <a:spcAft>
                          <a:spcPts val="600"/>
                        </a:spcAft>
                      </a:pPr>
                      <a:r>
                        <a:rPr lang="en-US" sz="1600" dirty="0" smtClean="0">
                          <a:latin typeface="+mj-lt"/>
                        </a:rPr>
                        <a:t>Manual</a:t>
                      </a:r>
                      <a:endParaRPr lang="en-IN" sz="1600" dirty="0">
                        <a:latin typeface="+mj-lt"/>
                      </a:endParaRPr>
                    </a:p>
                  </a:txBody>
                  <a:tcPr anchor="ctr"/>
                </a:tc>
                <a:tc>
                  <a:txBody>
                    <a:bodyPr/>
                    <a:lstStyle/>
                    <a:p>
                      <a:pPr>
                        <a:spcBef>
                          <a:spcPts val="600"/>
                        </a:spcBef>
                        <a:spcAft>
                          <a:spcPts val="600"/>
                        </a:spcAft>
                      </a:pPr>
                      <a:r>
                        <a:rPr lang="en-US" sz="1600" dirty="0" smtClean="0">
                          <a:latin typeface="+mj-lt"/>
                        </a:rPr>
                        <a:t>Manual</a:t>
                      </a:r>
                      <a:endParaRPr lang="en-IN" sz="1600" dirty="0">
                        <a:latin typeface="+mj-lt"/>
                      </a:endParaRPr>
                    </a:p>
                  </a:txBody>
                  <a:tcPr anchor="ctr"/>
                </a:tc>
              </a:tr>
              <a:tr h="359229">
                <a:tc>
                  <a:txBody>
                    <a:bodyPr/>
                    <a:lstStyle/>
                    <a:p>
                      <a:r>
                        <a:rPr lang="en-US" sz="1600" dirty="0" smtClean="0">
                          <a:latin typeface="+mj-lt"/>
                        </a:rPr>
                        <a:t>Donations Management</a:t>
                      </a:r>
                      <a:endParaRPr lang="en-IN" sz="1600" dirty="0">
                        <a:latin typeface="+mj-lt"/>
                      </a:endParaRPr>
                    </a:p>
                  </a:txBody>
                  <a:tcPr anchor="ctr"/>
                </a:tc>
                <a:tc>
                  <a:txBody>
                    <a:bodyPr/>
                    <a:lstStyle/>
                    <a:p>
                      <a:pPr>
                        <a:spcBef>
                          <a:spcPts val="600"/>
                        </a:spcBef>
                        <a:spcAft>
                          <a:spcPts val="600"/>
                        </a:spcAft>
                      </a:pPr>
                      <a:r>
                        <a:rPr lang="en-US" sz="1600" dirty="0" smtClean="0">
                          <a:latin typeface="+mj-lt"/>
                        </a:rPr>
                        <a:t>Dhananjaya</a:t>
                      </a:r>
                      <a:endParaRPr lang="en-IN" sz="1600" dirty="0">
                        <a:latin typeface="+mj-lt"/>
                      </a:endParaRPr>
                    </a:p>
                  </a:txBody>
                  <a:tcPr anchor="ctr"/>
                </a:tc>
                <a:tc>
                  <a:txBody>
                    <a:bodyPr/>
                    <a:lstStyle/>
                    <a:p>
                      <a:pPr>
                        <a:spcBef>
                          <a:spcPts val="600"/>
                        </a:spcBef>
                        <a:spcAft>
                          <a:spcPts val="600"/>
                        </a:spcAft>
                      </a:pPr>
                      <a:r>
                        <a:rPr lang="en-US" sz="1600" dirty="0" smtClean="0">
                          <a:latin typeface="+mj-lt"/>
                        </a:rPr>
                        <a:t>NA</a:t>
                      </a:r>
                      <a:endParaRPr lang="en-IN" sz="1600" dirty="0">
                        <a:latin typeface="+mj-lt"/>
                      </a:endParaRPr>
                    </a:p>
                  </a:txBody>
                  <a:tcPr anchor="ctr"/>
                </a:tc>
                <a:tc>
                  <a:txBody>
                    <a:bodyPr/>
                    <a:lstStyle/>
                    <a:p>
                      <a:pPr>
                        <a:spcBef>
                          <a:spcPts val="600"/>
                        </a:spcBef>
                        <a:spcAft>
                          <a:spcPts val="600"/>
                        </a:spcAft>
                      </a:pPr>
                      <a:r>
                        <a:rPr lang="en-US" sz="1600" dirty="0" smtClean="0">
                          <a:latin typeface="+mj-lt"/>
                        </a:rPr>
                        <a:t>NA</a:t>
                      </a:r>
                      <a:endParaRPr lang="en-IN" sz="1600" dirty="0">
                        <a:latin typeface="+mj-lt"/>
                      </a:endParaRPr>
                    </a:p>
                  </a:txBody>
                  <a:tcPr anchor="ctr"/>
                </a:tc>
                <a:tc>
                  <a:txBody>
                    <a:bodyPr/>
                    <a:lstStyle/>
                    <a:p>
                      <a:pPr>
                        <a:spcBef>
                          <a:spcPts val="600"/>
                        </a:spcBef>
                        <a:spcAft>
                          <a:spcPts val="600"/>
                        </a:spcAft>
                      </a:pPr>
                      <a:r>
                        <a:rPr lang="en-US" sz="1600" dirty="0" smtClean="0">
                          <a:latin typeface="+mj-lt"/>
                        </a:rPr>
                        <a:t>NA</a:t>
                      </a:r>
                      <a:endParaRPr lang="en-IN" sz="1600" dirty="0">
                        <a:latin typeface="+mj-lt"/>
                      </a:endParaRPr>
                    </a:p>
                  </a:txBody>
                  <a:tcPr anchor="ctr"/>
                </a:tc>
              </a:tr>
              <a:tr h="359229">
                <a:tc>
                  <a:txBody>
                    <a:bodyPr/>
                    <a:lstStyle/>
                    <a:p>
                      <a:pPr>
                        <a:spcBef>
                          <a:spcPts val="600"/>
                        </a:spcBef>
                        <a:spcAft>
                          <a:spcPts val="600"/>
                        </a:spcAft>
                      </a:pPr>
                      <a:r>
                        <a:rPr lang="en-US" sz="1600" dirty="0" smtClean="0">
                          <a:latin typeface="+mj-lt"/>
                        </a:rPr>
                        <a:t>Guest</a:t>
                      </a:r>
                      <a:r>
                        <a:rPr lang="en-US" sz="1600" baseline="0" dirty="0" smtClean="0">
                          <a:latin typeface="+mj-lt"/>
                        </a:rPr>
                        <a:t> House</a:t>
                      </a:r>
                      <a:endParaRPr lang="en-IN" sz="1600" dirty="0">
                        <a:latin typeface="+mj-lt"/>
                      </a:endParaRPr>
                    </a:p>
                  </a:txBody>
                  <a:tcPr anchor="ctr"/>
                </a:tc>
                <a:tc>
                  <a:txBody>
                    <a:bodyPr/>
                    <a:lstStyle/>
                    <a:p>
                      <a:pPr>
                        <a:spcBef>
                          <a:spcPts val="600"/>
                        </a:spcBef>
                        <a:spcAft>
                          <a:spcPts val="600"/>
                        </a:spcAft>
                      </a:pPr>
                      <a:r>
                        <a:rPr lang="en-US" sz="1600" dirty="0" smtClean="0">
                          <a:latin typeface="+mj-lt"/>
                        </a:rPr>
                        <a:t>Guest House</a:t>
                      </a:r>
                      <a:endParaRPr lang="en-IN" sz="1600" dirty="0">
                        <a:latin typeface="+mj-lt"/>
                      </a:endParaRPr>
                    </a:p>
                  </a:txBody>
                  <a:tcPr anchor="ctr"/>
                </a:tc>
                <a:tc>
                  <a:txBody>
                    <a:bodyPr/>
                    <a:lstStyle/>
                    <a:p>
                      <a:pPr>
                        <a:spcBef>
                          <a:spcPts val="600"/>
                        </a:spcBef>
                        <a:spcAft>
                          <a:spcPts val="600"/>
                        </a:spcAft>
                      </a:pPr>
                      <a:r>
                        <a:rPr lang="en-US" sz="1600" dirty="0" smtClean="0">
                          <a:latin typeface="+mj-lt"/>
                        </a:rPr>
                        <a:t>NA</a:t>
                      </a:r>
                      <a:endParaRPr lang="en-IN" sz="1600" dirty="0">
                        <a:latin typeface="+mj-lt"/>
                      </a:endParaRPr>
                    </a:p>
                  </a:txBody>
                  <a:tcPr anchor="ctr"/>
                </a:tc>
                <a:tc>
                  <a:txBody>
                    <a:bodyPr/>
                    <a:lstStyle/>
                    <a:p>
                      <a:pPr>
                        <a:spcBef>
                          <a:spcPts val="600"/>
                        </a:spcBef>
                        <a:spcAft>
                          <a:spcPts val="600"/>
                        </a:spcAft>
                      </a:pPr>
                      <a:r>
                        <a:rPr lang="en-US" sz="1600" dirty="0" smtClean="0">
                          <a:latin typeface="+mj-lt"/>
                        </a:rPr>
                        <a:t>NA</a:t>
                      </a:r>
                      <a:endParaRPr lang="en-IN" sz="1600" dirty="0">
                        <a:latin typeface="+mj-lt"/>
                      </a:endParaRPr>
                    </a:p>
                  </a:txBody>
                  <a:tcPr anchor="ctr"/>
                </a:tc>
                <a:tc>
                  <a:txBody>
                    <a:bodyPr/>
                    <a:lstStyle/>
                    <a:p>
                      <a:pPr>
                        <a:spcBef>
                          <a:spcPts val="600"/>
                        </a:spcBef>
                        <a:spcAft>
                          <a:spcPts val="600"/>
                        </a:spcAft>
                      </a:pPr>
                      <a:r>
                        <a:rPr lang="en-US" sz="1600" dirty="0" smtClean="0">
                          <a:latin typeface="+mj-lt"/>
                        </a:rPr>
                        <a:t>NA</a:t>
                      </a:r>
                      <a:endParaRPr lang="en-IN" sz="1600" dirty="0">
                        <a:latin typeface="+mj-lt"/>
                      </a:endParaRPr>
                    </a:p>
                  </a:txBody>
                  <a:tcPr anchor="ctr"/>
                </a:tc>
              </a:tr>
              <a:tr h="359229">
                <a:tc>
                  <a:txBody>
                    <a:bodyPr/>
                    <a:lstStyle/>
                    <a:p>
                      <a:pPr>
                        <a:spcBef>
                          <a:spcPts val="600"/>
                        </a:spcBef>
                        <a:spcAft>
                          <a:spcPts val="600"/>
                        </a:spcAft>
                      </a:pPr>
                      <a:r>
                        <a:rPr lang="en-US" sz="1600" dirty="0" smtClean="0">
                          <a:latin typeface="+mj-lt"/>
                        </a:rPr>
                        <a:t>Other incomes (Ticket,</a:t>
                      </a:r>
                      <a:r>
                        <a:rPr lang="en-US" sz="1600" baseline="0" dirty="0" smtClean="0">
                          <a:latin typeface="+mj-lt"/>
                        </a:rPr>
                        <a:t> Rental)</a:t>
                      </a:r>
                      <a:endParaRPr lang="en-IN" sz="1600" dirty="0">
                        <a:latin typeface="+mj-lt"/>
                      </a:endParaRPr>
                    </a:p>
                  </a:txBody>
                  <a:tcPr anchor="ctr"/>
                </a:tc>
                <a:tc>
                  <a:txBody>
                    <a:bodyPr/>
                    <a:lstStyle/>
                    <a:p>
                      <a:pPr algn="l">
                        <a:spcBef>
                          <a:spcPts val="600"/>
                        </a:spcBef>
                        <a:spcAft>
                          <a:spcPts val="600"/>
                        </a:spcAft>
                      </a:pPr>
                      <a:r>
                        <a:rPr lang="en-US" sz="1600" dirty="0" smtClean="0">
                          <a:latin typeface="+mj-lt"/>
                        </a:rPr>
                        <a:t>Manual</a:t>
                      </a:r>
                      <a:endParaRPr lang="en-IN" sz="1600" dirty="0">
                        <a:latin typeface="+mj-lt"/>
                      </a:endParaRPr>
                    </a:p>
                  </a:txBody>
                  <a:tcPr anchor="ctr"/>
                </a:tc>
                <a:tc>
                  <a:txBody>
                    <a:bodyPr/>
                    <a:lstStyle/>
                    <a:p>
                      <a:pPr algn="l">
                        <a:spcBef>
                          <a:spcPts val="600"/>
                        </a:spcBef>
                        <a:spcAft>
                          <a:spcPts val="600"/>
                        </a:spcAft>
                      </a:pPr>
                      <a:r>
                        <a:rPr lang="en-US" sz="1600" dirty="0" smtClean="0">
                          <a:latin typeface="+mj-lt"/>
                        </a:rPr>
                        <a:t>NA</a:t>
                      </a:r>
                      <a:endParaRPr lang="en-IN" sz="1600" dirty="0">
                        <a:latin typeface="+mj-lt"/>
                      </a:endParaRPr>
                    </a:p>
                  </a:txBody>
                  <a:tcPr anchor="ctr"/>
                </a:tc>
                <a:tc>
                  <a:txBody>
                    <a:bodyPr/>
                    <a:lstStyle/>
                    <a:p>
                      <a:pPr algn="l">
                        <a:spcBef>
                          <a:spcPts val="600"/>
                        </a:spcBef>
                        <a:spcAft>
                          <a:spcPts val="600"/>
                        </a:spcAft>
                      </a:pPr>
                      <a:r>
                        <a:rPr lang="en-US" sz="1600" dirty="0" smtClean="0">
                          <a:latin typeface="+mj-lt"/>
                        </a:rPr>
                        <a:t>NA</a:t>
                      </a:r>
                      <a:endParaRPr lang="en-IN" sz="1600" dirty="0">
                        <a:latin typeface="+mj-lt"/>
                      </a:endParaRPr>
                    </a:p>
                  </a:txBody>
                  <a:tcPr anchor="ctr"/>
                </a:tc>
                <a:tc>
                  <a:txBody>
                    <a:bodyPr/>
                    <a:lstStyle/>
                    <a:p>
                      <a:pPr algn="l">
                        <a:spcBef>
                          <a:spcPts val="600"/>
                        </a:spcBef>
                        <a:spcAft>
                          <a:spcPts val="600"/>
                        </a:spcAft>
                      </a:pPr>
                      <a:r>
                        <a:rPr lang="en-US" sz="1600" dirty="0" smtClean="0">
                          <a:latin typeface="+mj-lt"/>
                        </a:rPr>
                        <a:t>NA</a:t>
                      </a:r>
                      <a:endParaRPr lang="en-IN" sz="1600" dirty="0">
                        <a:latin typeface="+mj-lt"/>
                      </a:endParaRPr>
                    </a:p>
                  </a:txBody>
                  <a:tcPr anchor="ctr"/>
                </a:tc>
              </a:tr>
              <a:tr h="359229">
                <a:tc>
                  <a:txBody>
                    <a:bodyPr/>
                    <a:lstStyle/>
                    <a:p>
                      <a:pPr>
                        <a:spcBef>
                          <a:spcPts val="600"/>
                        </a:spcBef>
                        <a:spcAft>
                          <a:spcPts val="600"/>
                        </a:spcAft>
                      </a:pPr>
                      <a:r>
                        <a:rPr lang="en-US" sz="1600" dirty="0" smtClean="0">
                          <a:latin typeface="+mj-lt"/>
                        </a:rPr>
                        <a:t>Payroll Management</a:t>
                      </a:r>
                      <a:endParaRPr lang="en-IN" sz="1600" dirty="0">
                        <a:latin typeface="+mj-lt"/>
                      </a:endParaRPr>
                    </a:p>
                  </a:txBody>
                  <a:tcPr anchor="ctr"/>
                </a:tc>
                <a:tc gridSpan="4">
                  <a:txBody>
                    <a:bodyPr/>
                    <a:lstStyle/>
                    <a:p>
                      <a:pPr algn="l">
                        <a:spcBef>
                          <a:spcPts val="600"/>
                        </a:spcBef>
                        <a:spcAft>
                          <a:spcPts val="600"/>
                        </a:spcAft>
                      </a:pPr>
                      <a:r>
                        <a:rPr lang="en-US" sz="1600" dirty="0" smtClean="0">
                          <a:latin typeface="+mj-lt"/>
                        </a:rPr>
                        <a:t>Pay Genie ( procured from TenXLabs)</a:t>
                      </a:r>
                      <a:endParaRPr lang="en-IN" sz="1600" dirty="0">
                        <a:latin typeface="+mj-lt"/>
                      </a:endParaRPr>
                    </a:p>
                  </a:txBody>
                  <a:tcPr anchor="ctr"/>
                </a:tc>
                <a:tc hMerge="1">
                  <a:txBody>
                    <a:bodyPr/>
                    <a:lstStyle/>
                    <a:p>
                      <a:pPr>
                        <a:spcBef>
                          <a:spcPts val="600"/>
                        </a:spcBef>
                        <a:spcAft>
                          <a:spcPts val="600"/>
                        </a:spcAft>
                      </a:pPr>
                      <a:endParaRPr lang="en-IN" sz="1600" dirty="0">
                        <a:latin typeface="+mj-lt"/>
                      </a:endParaRPr>
                    </a:p>
                  </a:txBody>
                  <a:tcPr anchor="ctr"/>
                </a:tc>
                <a:tc hMerge="1">
                  <a:txBody>
                    <a:bodyPr/>
                    <a:lstStyle/>
                    <a:p>
                      <a:pPr>
                        <a:spcBef>
                          <a:spcPts val="600"/>
                        </a:spcBef>
                        <a:spcAft>
                          <a:spcPts val="600"/>
                        </a:spcAft>
                      </a:pPr>
                      <a:endParaRPr lang="en-IN" sz="1600" dirty="0">
                        <a:latin typeface="+mj-lt"/>
                      </a:endParaRPr>
                    </a:p>
                  </a:txBody>
                  <a:tcPr anchor="ctr"/>
                </a:tc>
                <a:tc hMerge="1">
                  <a:txBody>
                    <a:bodyPr/>
                    <a:lstStyle/>
                    <a:p>
                      <a:pPr>
                        <a:spcBef>
                          <a:spcPts val="600"/>
                        </a:spcBef>
                        <a:spcAft>
                          <a:spcPts val="600"/>
                        </a:spcAft>
                      </a:pPr>
                      <a:endParaRPr lang="en-IN" sz="1600" dirty="0">
                        <a:latin typeface="+mj-lt"/>
                      </a:endParaRPr>
                    </a:p>
                  </a:txBody>
                  <a:tcPr anchor="ctr"/>
                </a:tc>
              </a:tr>
            </a:tbl>
          </a:graphicData>
        </a:graphic>
      </p:graphicFrame>
    </p:spTree>
    <p:extLst>
      <p:ext uri="{BB962C8B-B14F-4D97-AF65-F5344CB8AC3E}">
        <p14:creationId xmlns:p14="http://schemas.microsoft.com/office/powerpoint/2010/main" val="2539487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IN" dirty="0"/>
          </a:p>
        </p:txBody>
      </p:sp>
      <p:sp>
        <p:nvSpPr>
          <p:cNvPr id="3" name="Date Placeholder 2"/>
          <p:cNvSpPr>
            <a:spLocks noGrp="1"/>
          </p:cNvSpPr>
          <p:nvPr>
            <p:ph type="dt" sz="half" idx="10"/>
          </p:nvPr>
        </p:nvSpPr>
        <p:spPr/>
        <p:txBody>
          <a:bodyPr/>
          <a:lstStyle/>
          <a:p>
            <a:fld id="{A9113591-0D26-4E5D-BA08-0CE9A8895E29}" type="datetime1">
              <a:rPr lang="en-IN" smtClean="0"/>
              <a:t>24-03-2015</a:t>
            </a:fld>
            <a:endParaRPr lang="en-US" dirty="0"/>
          </a:p>
        </p:txBody>
      </p:sp>
      <p:sp>
        <p:nvSpPr>
          <p:cNvPr id="4" name="Footer Placeholder 3"/>
          <p:cNvSpPr>
            <a:spLocks noGrp="1"/>
          </p:cNvSpPr>
          <p:nvPr>
            <p:ph type="ftr" sz="quarter" idx="11"/>
          </p:nvPr>
        </p:nvSpPr>
        <p:spPr/>
        <p:txBody>
          <a:bodyPr/>
          <a:lstStyle/>
          <a:p>
            <a:r>
              <a:rPr lang="en-US" dirty="0" smtClean="0"/>
              <a:t>ISKCON, Bangalore, Hare Krishna Hill, Chord Road, Rajaji Nagar, Bangalore - 560010</a:t>
            </a:r>
          </a:p>
        </p:txBody>
      </p:sp>
      <p:sp>
        <p:nvSpPr>
          <p:cNvPr id="5" name="Slide Number Placeholder 4"/>
          <p:cNvSpPr>
            <a:spLocks noGrp="1"/>
          </p:cNvSpPr>
          <p:nvPr>
            <p:ph type="sldNum" sz="quarter" idx="12"/>
          </p:nvPr>
        </p:nvSpPr>
        <p:spPr/>
        <p:txBody>
          <a:bodyPr/>
          <a:lstStyle/>
          <a:p>
            <a:fld id="{8885644E-83AE-4475-8943-703C5840BF3A}" type="slidenum">
              <a:rPr lang="en-US" smtClean="0"/>
              <a:pPr/>
              <a:t>4</a:t>
            </a:fld>
            <a:endParaRPr lang="en-US" dirty="0"/>
          </a:p>
        </p:txBody>
      </p:sp>
      <p:sp>
        <p:nvSpPr>
          <p:cNvPr id="6" name="Content Placeholder 5"/>
          <p:cNvSpPr>
            <a:spLocks noGrp="1"/>
          </p:cNvSpPr>
          <p:nvPr>
            <p:ph sz="quarter" idx="1"/>
          </p:nvPr>
        </p:nvSpPr>
        <p:spPr/>
        <p:txBody>
          <a:bodyPr/>
          <a:lstStyle/>
          <a:p>
            <a:r>
              <a:rPr lang="en-US" dirty="0" smtClean="0"/>
              <a:t>To implement an ERP which integrates all the departments and business units of ISKCON and the affiliated trusts.</a:t>
            </a:r>
          </a:p>
          <a:p>
            <a:r>
              <a:rPr lang="en-US" dirty="0" smtClean="0"/>
              <a:t>Integrate Donation Management System and Point of Sales applications with ERP.</a:t>
            </a:r>
            <a:endParaRPr lang="en-IN" dirty="0"/>
          </a:p>
        </p:txBody>
      </p:sp>
      <p:pic>
        <p:nvPicPr>
          <p:cNvPr id="7" name="Picture 2"/>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4800" y="3384171"/>
            <a:ext cx="4191000" cy="2635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03811" y="3384170"/>
            <a:ext cx="4193636" cy="2635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p:nvCxnSpPr>
        <p:spPr>
          <a:xfrm>
            <a:off x="4607256" y="2971800"/>
            <a:ext cx="0" cy="3047999"/>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676400" y="2971800"/>
            <a:ext cx="2930856" cy="338554"/>
          </a:xfrm>
          <a:prstGeom prst="rect">
            <a:avLst/>
          </a:prstGeom>
          <a:noFill/>
        </p:spPr>
        <p:txBody>
          <a:bodyPr wrap="square" rtlCol="0">
            <a:spAutoFit/>
          </a:bodyPr>
          <a:lstStyle/>
          <a:p>
            <a:pPr algn="r"/>
            <a:r>
              <a:rPr lang="en-US" sz="1600" b="1" spc="150" dirty="0" smtClean="0">
                <a:solidFill>
                  <a:schemeClr val="tx2">
                    <a:lumMod val="75000"/>
                  </a:schemeClr>
                </a:solidFill>
                <a:latin typeface="+mj-lt"/>
              </a:rPr>
              <a:t>Current Island Systems</a:t>
            </a:r>
            <a:endParaRPr lang="en-IN" sz="1600" b="1" spc="150" dirty="0">
              <a:solidFill>
                <a:schemeClr val="tx2">
                  <a:lumMod val="75000"/>
                </a:schemeClr>
              </a:solidFill>
              <a:latin typeface="+mj-lt"/>
            </a:endParaRPr>
          </a:p>
        </p:txBody>
      </p:sp>
      <p:sp>
        <p:nvSpPr>
          <p:cNvPr id="15" name="TextBox 14"/>
          <p:cNvSpPr txBox="1"/>
          <p:nvPr/>
        </p:nvSpPr>
        <p:spPr>
          <a:xfrm>
            <a:off x="4618878" y="2969820"/>
            <a:ext cx="3115084" cy="338554"/>
          </a:xfrm>
          <a:prstGeom prst="rect">
            <a:avLst/>
          </a:prstGeom>
          <a:noFill/>
        </p:spPr>
        <p:txBody>
          <a:bodyPr wrap="none" rtlCol="0">
            <a:spAutoFit/>
          </a:bodyPr>
          <a:lstStyle/>
          <a:p>
            <a:r>
              <a:rPr lang="en-US" sz="1600" b="1" spc="150" dirty="0" smtClean="0">
                <a:solidFill>
                  <a:schemeClr val="tx2">
                    <a:lumMod val="75000"/>
                  </a:schemeClr>
                </a:solidFill>
                <a:latin typeface="+mj-lt"/>
              </a:rPr>
              <a:t>Proposed Integrated System</a:t>
            </a:r>
            <a:endParaRPr lang="en-IN" sz="1600" b="1" spc="150" dirty="0">
              <a:solidFill>
                <a:schemeClr val="tx2">
                  <a:lumMod val="75000"/>
                </a:schemeClr>
              </a:solidFill>
              <a:latin typeface="+mj-lt"/>
            </a:endParaRPr>
          </a:p>
        </p:txBody>
      </p:sp>
    </p:spTree>
    <p:extLst>
      <p:ext uri="{BB962C8B-B14F-4D97-AF65-F5344CB8AC3E}">
        <p14:creationId xmlns:p14="http://schemas.microsoft.com/office/powerpoint/2010/main" val="2331473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Objectives</a:t>
            </a:r>
            <a:endParaRPr lang="en-IN" dirty="0"/>
          </a:p>
        </p:txBody>
      </p:sp>
      <p:sp>
        <p:nvSpPr>
          <p:cNvPr id="3" name="Date Placeholder 2"/>
          <p:cNvSpPr>
            <a:spLocks noGrp="1"/>
          </p:cNvSpPr>
          <p:nvPr>
            <p:ph type="dt" sz="half" idx="10"/>
          </p:nvPr>
        </p:nvSpPr>
        <p:spPr/>
        <p:txBody>
          <a:bodyPr/>
          <a:lstStyle/>
          <a:p>
            <a:fld id="{29180CAC-9236-4A91-AE3A-A54A99ED1EFD}" type="datetime1">
              <a:rPr lang="en-IN" smtClean="0"/>
              <a:t>24-03-2015</a:t>
            </a:fld>
            <a:endParaRPr lang="en-US" dirty="0"/>
          </a:p>
        </p:txBody>
      </p:sp>
      <p:sp>
        <p:nvSpPr>
          <p:cNvPr id="4" name="Footer Placeholder 3"/>
          <p:cNvSpPr>
            <a:spLocks noGrp="1"/>
          </p:cNvSpPr>
          <p:nvPr>
            <p:ph type="ftr" sz="quarter" idx="11"/>
          </p:nvPr>
        </p:nvSpPr>
        <p:spPr/>
        <p:txBody>
          <a:bodyPr/>
          <a:lstStyle/>
          <a:p>
            <a:r>
              <a:rPr lang="en-US" dirty="0" smtClean="0"/>
              <a:t>ISKCON, Bangalore, Hare Krishna Hill, Chord Road, Rajaji Nagar, Bangalore - 560010</a:t>
            </a:r>
          </a:p>
        </p:txBody>
      </p:sp>
      <p:sp>
        <p:nvSpPr>
          <p:cNvPr id="5" name="Slide Number Placeholder 4"/>
          <p:cNvSpPr>
            <a:spLocks noGrp="1"/>
          </p:cNvSpPr>
          <p:nvPr>
            <p:ph type="sldNum" sz="quarter" idx="12"/>
          </p:nvPr>
        </p:nvSpPr>
        <p:spPr/>
        <p:txBody>
          <a:bodyPr/>
          <a:lstStyle/>
          <a:p>
            <a:fld id="{8885644E-83AE-4475-8943-703C5840BF3A}" type="slidenum">
              <a:rPr lang="en-US" smtClean="0"/>
              <a:pPr/>
              <a:t>5</a:t>
            </a:fld>
            <a:endParaRPr lang="en-US" dirty="0"/>
          </a:p>
        </p:txBody>
      </p:sp>
      <p:sp>
        <p:nvSpPr>
          <p:cNvPr id="6" name="Content Placeholder 5"/>
          <p:cNvSpPr>
            <a:spLocks noGrp="1"/>
          </p:cNvSpPr>
          <p:nvPr>
            <p:ph sz="quarter" idx="1"/>
          </p:nvPr>
        </p:nvSpPr>
        <p:spPr/>
        <p:txBody>
          <a:bodyPr/>
          <a:lstStyle/>
          <a:p>
            <a:r>
              <a:rPr lang="en-US" dirty="0" smtClean="0"/>
              <a:t>ERP Implementation for ISKCON, TSF (Gifts and Foods), GST covering the following modules:</a:t>
            </a:r>
          </a:p>
          <a:p>
            <a:pPr lvl="1"/>
            <a:r>
              <a:rPr lang="en-US" dirty="0" smtClean="0"/>
              <a:t>Accounts &amp; Finance</a:t>
            </a:r>
          </a:p>
          <a:p>
            <a:pPr lvl="1"/>
            <a:r>
              <a:rPr lang="en-US" dirty="0" smtClean="0"/>
              <a:t>Procurement to Payment</a:t>
            </a:r>
          </a:p>
          <a:p>
            <a:pPr lvl="1"/>
            <a:r>
              <a:rPr lang="en-US" dirty="0" smtClean="0"/>
              <a:t>Inventory &amp; Stores</a:t>
            </a:r>
          </a:p>
          <a:p>
            <a:pPr lvl="1"/>
            <a:r>
              <a:rPr lang="en-US" dirty="0" smtClean="0"/>
              <a:t>Quality Control</a:t>
            </a:r>
          </a:p>
          <a:p>
            <a:pPr lvl="1"/>
            <a:r>
              <a:rPr lang="en-US" dirty="0" smtClean="0"/>
              <a:t>Production Planning</a:t>
            </a:r>
          </a:p>
          <a:p>
            <a:pPr lvl="1"/>
            <a:r>
              <a:rPr lang="en-US" dirty="0" smtClean="0"/>
              <a:t>Sales Forecasting &amp; Sales Management</a:t>
            </a:r>
          </a:p>
          <a:p>
            <a:pPr lvl="1"/>
            <a:r>
              <a:rPr lang="en-US" dirty="0" smtClean="0"/>
              <a:t>Fixed Assets Register</a:t>
            </a:r>
          </a:p>
          <a:p>
            <a:pPr lvl="1"/>
            <a:r>
              <a:rPr lang="en-US" dirty="0" smtClean="0"/>
              <a:t>Job Management (Projects)</a:t>
            </a:r>
          </a:p>
          <a:p>
            <a:pPr lvl="1"/>
            <a:r>
              <a:rPr lang="en-US" dirty="0" smtClean="0"/>
              <a:t>Dhananjaya (Donor Management System) Integration</a:t>
            </a:r>
          </a:p>
        </p:txBody>
      </p:sp>
    </p:spTree>
    <p:extLst>
      <p:ext uri="{BB962C8B-B14F-4D97-AF65-F5344CB8AC3E}">
        <p14:creationId xmlns:p14="http://schemas.microsoft.com/office/powerpoint/2010/main" val="1284095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Value - Strategic</a:t>
            </a:r>
            <a:endParaRPr lang="en-IN" dirty="0"/>
          </a:p>
        </p:txBody>
      </p:sp>
      <p:sp>
        <p:nvSpPr>
          <p:cNvPr id="3" name="Date Placeholder 2"/>
          <p:cNvSpPr>
            <a:spLocks noGrp="1"/>
          </p:cNvSpPr>
          <p:nvPr>
            <p:ph type="dt" sz="half" idx="10"/>
          </p:nvPr>
        </p:nvSpPr>
        <p:spPr/>
        <p:txBody>
          <a:bodyPr/>
          <a:lstStyle/>
          <a:p>
            <a:fld id="{749A1C44-70A1-47F0-900D-456C5FAC67FB}" type="datetime1">
              <a:rPr lang="en-IN" smtClean="0"/>
              <a:t>24-03-2015</a:t>
            </a:fld>
            <a:endParaRPr lang="en-US" dirty="0"/>
          </a:p>
        </p:txBody>
      </p:sp>
      <p:sp>
        <p:nvSpPr>
          <p:cNvPr id="4" name="Footer Placeholder 3"/>
          <p:cNvSpPr>
            <a:spLocks noGrp="1"/>
          </p:cNvSpPr>
          <p:nvPr>
            <p:ph type="ftr" sz="quarter" idx="11"/>
          </p:nvPr>
        </p:nvSpPr>
        <p:spPr/>
        <p:txBody>
          <a:bodyPr/>
          <a:lstStyle/>
          <a:p>
            <a:r>
              <a:rPr lang="en-US" dirty="0" smtClean="0"/>
              <a:t>ISKCON, Bangalore, Hare Krishna Hill, Chord Road, Rajaji Nagar, Bangalore - 560010</a:t>
            </a:r>
          </a:p>
        </p:txBody>
      </p:sp>
      <p:sp>
        <p:nvSpPr>
          <p:cNvPr id="5" name="Slide Number Placeholder 4"/>
          <p:cNvSpPr>
            <a:spLocks noGrp="1"/>
          </p:cNvSpPr>
          <p:nvPr>
            <p:ph type="sldNum" sz="quarter" idx="12"/>
          </p:nvPr>
        </p:nvSpPr>
        <p:spPr/>
        <p:txBody>
          <a:bodyPr/>
          <a:lstStyle/>
          <a:p>
            <a:fld id="{8885644E-83AE-4475-8943-703C5840BF3A}" type="slidenum">
              <a:rPr lang="en-US" smtClean="0"/>
              <a:pPr/>
              <a:t>6</a:t>
            </a:fld>
            <a:endParaRPr lang="en-US" dirty="0"/>
          </a:p>
        </p:txBody>
      </p:sp>
      <p:sp>
        <p:nvSpPr>
          <p:cNvPr id="6" name="Content Placeholder 5"/>
          <p:cNvSpPr>
            <a:spLocks noGrp="1"/>
          </p:cNvSpPr>
          <p:nvPr>
            <p:ph sz="quarter" idx="1"/>
          </p:nvPr>
        </p:nvSpPr>
        <p:spPr/>
        <p:txBody>
          <a:bodyPr>
            <a:normAutofit/>
          </a:bodyPr>
          <a:lstStyle/>
          <a:p>
            <a:r>
              <a:rPr lang="en-IN" dirty="0"/>
              <a:t>Enables management to make quicker &amp; better decisions by ensuring timely availability of accurate data</a:t>
            </a:r>
            <a:r>
              <a:rPr lang="en-IN" dirty="0" smtClean="0"/>
              <a:t>.</a:t>
            </a:r>
          </a:p>
          <a:p>
            <a:r>
              <a:rPr lang="en-IN" dirty="0"/>
              <a:t>Enables organization to improve customer experience by taking further specific projects.</a:t>
            </a:r>
          </a:p>
          <a:p>
            <a:r>
              <a:rPr lang="en-US" dirty="0" smtClean="0"/>
              <a:t>Enables </a:t>
            </a:r>
            <a:r>
              <a:rPr lang="en-US" dirty="0"/>
              <a:t>organization to scale </a:t>
            </a:r>
            <a:r>
              <a:rPr lang="en-US" dirty="0" smtClean="0"/>
              <a:t>up.</a:t>
            </a:r>
          </a:p>
          <a:p>
            <a:r>
              <a:rPr lang="en-US" dirty="0" smtClean="0"/>
              <a:t>Improves </a:t>
            </a:r>
            <a:r>
              <a:rPr lang="en-US" dirty="0"/>
              <a:t>opportunities for cross-selling.</a:t>
            </a:r>
            <a:endParaRPr lang="en-IN" dirty="0"/>
          </a:p>
        </p:txBody>
      </p:sp>
    </p:spTree>
    <p:extLst>
      <p:ext uri="{BB962C8B-B14F-4D97-AF65-F5344CB8AC3E}">
        <p14:creationId xmlns:p14="http://schemas.microsoft.com/office/powerpoint/2010/main" val="933672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Value - Customer</a:t>
            </a:r>
            <a:endParaRPr lang="en-IN" dirty="0"/>
          </a:p>
        </p:txBody>
      </p:sp>
      <p:sp>
        <p:nvSpPr>
          <p:cNvPr id="3" name="Date Placeholder 2"/>
          <p:cNvSpPr>
            <a:spLocks noGrp="1"/>
          </p:cNvSpPr>
          <p:nvPr>
            <p:ph type="dt" sz="half" idx="10"/>
          </p:nvPr>
        </p:nvSpPr>
        <p:spPr/>
        <p:txBody>
          <a:bodyPr/>
          <a:lstStyle/>
          <a:p>
            <a:fld id="{A7B361AA-769A-485B-AA73-A7A05A41F7EF}" type="datetime1">
              <a:rPr lang="en-IN" smtClean="0"/>
              <a:t>24-03-2015</a:t>
            </a:fld>
            <a:endParaRPr lang="en-US" dirty="0"/>
          </a:p>
        </p:txBody>
      </p:sp>
      <p:sp>
        <p:nvSpPr>
          <p:cNvPr id="4" name="Footer Placeholder 3"/>
          <p:cNvSpPr>
            <a:spLocks noGrp="1"/>
          </p:cNvSpPr>
          <p:nvPr>
            <p:ph type="ftr" sz="quarter" idx="11"/>
          </p:nvPr>
        </p:nvSpPr>
        <p:spPr/>
        <p:txBody>
          <a:bodyPr/>
          <a:lstStyle/>
          <a:p>
            <a:r>
              <a:rPr lang="en-US" dirty="0" smtClean="0"/>
              <a:t>ISKCON, Bangalore, Hare Krishna Hill, Chord Road, Rajaji Nagar, Bangalore - 560010</a:t>
            </a:r>
          </a:p>
        </p:txBody>
      </p:sp>
      <p:sp>
        <p:nvSpPr>
          <p:cNvPr id="5" name="Slide Number Placeholder 4"/>
          <p:cNvSpPr>
            <a:spLocks noGrp="1"/>
          </p:cNvSpPr>
          <p:nvPr>
            <p:ph type="sldNum" sz="quarter" idx="12"/>
          </p:nvPr>
        </p:nvSpPr>
        <p:spPr/>
        <p:txBody>
          <a:bodyPr/>
          <a:lstStyle/>
          <a:p>
            <a:fld id="{8885644E-83AE-4475-8943-703C5840BF3A}" type="slidenum">
              <a:rPr lang="en-US" smtClean="0"/>
              <a:pPr/>
              <a:t>7</a:t>
            </a:fld>
            <a:endParaRPr lang="en-US" dirty="0"/>
          </a:p>
        </p:txBody>
      </p:sp>
      <p:sp>
        <p:nvSpPr>
          <p:cNvPr id="6" name="Content Placeholder 5"/>
          <p:cNvSpPr>
            <a:spLocks noGrp="1"/>
          </p:cNvSpPr>
          <p:nvPr>
            <p:ph sz="quarter" idx="1"/>
          </p:nvPr>
        </p:nvSpPr>
        <p:spPr/>
        <p:txBody>
          <a:bodyPr>
            <a:normAutofit/>
          </a:bodyPr>
          <a:lstStyle/>
          <a:p>
            <a:r>
              <a:rPr lang="en-US" dirty="0"/>
              <a:t>Enables accounts to do purpose-based accounting of the donation income received which will in turn bring in more transparency, there by improving the </a:t>
            </a:r>
            <a:r>
              <a:rPr lang="en-US" dirty="0" smtClean="0"/>
              <a:t>good-will.</a:t>
            </a:r>
            <a:endParaRPr lang="en-IN" dirty="0" smtClean="0"/>
          </a:p>
          <a:p>
            <a:r>
              <a:rPr lang="en-US" dirty="0" smtClean="0"/>
              <a:t>We can provide report on Donation Utilization to our Donors</a:t>
            </a:r>
            <a:r>
              <a:rPr lang="en-US" dirty="0"/>
              <a:t>.</a:t>
            </a:r>
            <a:endParaRPr lang="en-US" dirty="0" smtClean="0"/>
          </a:p>
          <a:p>
            <a:r>
              <a:rPr lang="en-US" dirty="0" smtClean="0"/>
              <a:t>We can design our donation schemes based on the purpose.</a:t>
            </a:r>
          </a:p>
          <a:p>
            <a:endParaRPr lang="en-US" dirty="0" smtClean="0"/>
          </a:p>
        </p:txBody>
      </p:sp>
    </p:spTree>
    <p:extLst>
      <p:ext uri="{BB962C8B-B14F-4D97-AF65-F5344CB8AC3E}">
        <p14:creationId xmlns:p14="http://schemas.microsoft.com/office/powerpoint/2010/main" val="1750020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Value - Compliance</a:t>
            </a:r>
            <a:endParaRPr lang="en-IN" dirty="0"/>
          </a:p>
        </p:txBody>
      </p:sp>
      <p:sp>
        <p:nvSpPr>
          <p:cNvPr id="3" name="Date Placeholder 2"/>
          <p:cNvSpPr>
            <a:spLocks noGrp="1"/>
          </p:cNvSpPr>
          <p:nvPr>
            <p:ph type="dt" sz="half" idx="10"/>
          </p:nvPr>
        </p:nvSpPr>
        <p:spPr/>
        <p:txBody>
          <a:bodyPr/>
          <a:lstStyle/>
          <a:p>
            <a:fld id="{18DD1B7C-A217-4279-93F9-66A026C28FD6}" type="datetime1">
              <a:rPr lang="en-IN" smtClean="0"/>
              <a:t>24-03-2015</a:t>
            </a:fld>
            <a:endParaRPr lang="en-US" dirty="0"/>
          </a:p>
        </p:txBody>
      </p:sp>
      <p:sp>
        <p:nvSpPr>
          <p:cNvPr id="4" name="Footer Placeholder 3"/>
          <p:cNvSpPr>
            <a:spLocks noGrp="1"/>
          </p:cNvSpPr>
          <p:nvPr>
            <p:ph type="ftr" sz="quarter" idx="11"/>
          </p:nvPr>
        </p:nvSpPr>
        <p:spPr/>
        <p:txBody>
          <a:bodyPr/>
          <a:lstStyle/>
          <a:p>
            <a:r>
              <a:rPr lang="en-US" dirty="0" smtClean="0"/>
              <a:t>ISKCON, Bangalore, Hare Krishna Hill, Chord Road, Rajaji Nagar, Bangalore - 560010</a:t>
            </a:r>
          </a:p>
        </p:txBody>
      </p:sp>
      <p:sp>
        <p:nvSpPr>
          <p:cNvPr id="5" name="Slide Number Placeholder 4"/>
          <p:cNvSpPr>
            <a:spLocks noGrp="1"/>
          </p:cNvSpPr>
          <p:nvPr>
            <p:ph type="sldNum" sz="quarter" idx="12"/>
          </p:nvPr>
        </p:nvSpPr>
        <p:spPr/>
        <p:txBody>
          <a:bodyPr/>
          <a:lstStyle/>
          <a:p>
            <a:fld id="{8885644E-83AE-4475-8943-703C5840BF3A}" type="slidenum">
              <a:rPr lang="en-US" smtClean="0"/>
              <a:pPr/>
              <a:t>8</a:t>
            </a:fld>
            <a:endParaRPr lang="en-US" dirty="0"/>
          </a:p>
        </p:txBody>
      </p:sp>
      <p:sp>
        <p:nvSpPr>
          <p:cNvPr id="6" name="Content Placeholder 5"/>
          <p:cNvSpPr>
            <a:spLocks noGrp="1"/>
          </p:cNvSpPr>
          <p:nvPr>
            <p:ph sz="quarter" idx="1"/>
          </p:nvPr>
        </p:nvSpPr>
        <p:spPr/>
        <p:txBody>
          <a:bodyPr>
            <a:normAutofit/>
          </a:bodyPr>
          <a:lstStyle/>
          <a:p>
            <a:r>
              <a:rPr lang="en-IN" dirty="0"/>
              <a:t>Enables accounts to implement better accounting practices according to industry standards.</a:t>
            </a:r>
          </a:p>
          <a:p>
            <a:r>
              <a:rPr lang="en-US" dirty="0" smtClean="0"/>
              <a:t>Information </a:t>
            </a:r>
            <a:r>
              <a:rPr lang="en-US" dirty="0"/>
              <a:t>System Audit conducted on the disparate systems have identified </a:t>
            </a:r>
            <a:r>
              <a:rPr lang="en-US" dirty="0" smtClean="0"/>
              <a:t>81 control </a:t>
            </a:r>
            <a:r>
              <a:rPr lang="en-US" dirty="0"/>
              <a:t>issues out of which </a:t>
            </a:r>
            <a:r>
              <a:rPr lang="en-US" dirty="0" smtClean="0"/>
              <a:t>____ </a:t>
            </a:r>
            <a:r>
              <a:rPr lang="en-US" dirty="0"/>
              <a:t>can be addressed and resolved by implementing an integrated software system like </a:t>
            </a:r>
            <a:r>
              <a:rPr lang="en-US" dirty="0" smtClean="0"/>
              <a:t>ERP.</a:t>
            </a:r>
          </a:p>
          <a:p>
            <a:r>
              <a:rPr lang="en-US" dirty="0" smtClean="0"/>
              <a:t>Implementation of ERP will also help us in Improved </a:t>
            </a:r>
            <a:r>
              <a:rPr lang="en-US" dirty="0"/>
              <a:t>Budgetary </a:t>
            </a:r>
            <a:r>
              <a:rPr lang="en-US" dirty="0" smtClean="0"/>
              <a:t>Control, Improved </a:t>
            </a:r>
            <a:r>
              <a:rPr lang="en-US" dirty="0"/>
              <a:t>Warning </a:t>
            </a:r>
            <a:r>
              <a:rPr lang="en-US" dirty="0" smtClean="0"/>
              <a:t>System and Improved </a:t>
            </a:r>
            <a:r>
              <a:rPr lang="en-US" dirty="0"/>
              <a:t>Regulatory </a:t>
            </a:r>
            <a:r>
              <a:rPr lang="en-US" dirty="0" smtClean="0"/>
              <a:t>Compliances. </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485150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Case - Operational</a:t>
            </a:r>
            <a:endParaRPr lang="en-IN" dirty="0"/>
          </a:p>
        </p:txBody>
      </p:sp>
      <p:sp>
        <p:nvSpPr>
          <p:cNvPr id="3" name="Date Placeholder 2"/>
          <p:cNvSpPr>
            <a:spLocks noGrp="1"/>
          </p:cNvSpPr>
          <p:nvPr>
            <p:ph type="dt" sz="half" idx="10"/>
          </p:nvPr>
        </p:nvSpPr>
        <p:spPr/>
        <p:txBody>
          <a:bodyPr/>
          <a:lstStyle/>
          <a:p>
            <a:fld id="{29AFA5AF-84B0-4058-AFFB-365AAA6325FD}" type="datetime1">
              <a:rPr lang="en-IN" smtClean="0"/>
              <a:t>24-03-2015</a:t>
            </a:fld>
            <a:endParaRPr lang="en-US" dirty="0"/>
          </a:p>
        </p:txBody>
      </p:sp>
      <p:sp>
        <p:nvSpPr>
          <p:cNvPr id="4" name="Footer Placeholder 3"/>
          <p:cNvSpPr>
            <a:spLocks noGrp="1"/>
          </p:cNvSpPr>
          <p:nvPr>
            <p:ph type="ftr" sz="quarter" idx="11"/>
          </p:nvPr>
        </p:nvSpPr>
        <p:spPr/>
        <p:txBody>
          <a:bodyPr/>
          <a:lstStyle/>
          <a:p>
            <a:r>
              <a:rPr lang="en-US" smtClean="0"/>
              <a:t>ISKCON, Bangalore, Hare Krishna Hill, Chord Road, Rajaji Nagar, Bangalore - 560010</a:t>
            </a:r>
            <a:endParaRPr lang="en-US" dirty="0" smtClean="0"/>
          </a:p>
        </p:txBody>
      </p:sp>
      <p:sp>
        <p:nvSpPr>
          <p:cNvPr id="5" name="Slide Number Placeholder 4"/>
          <p:cNvSpPr>
            <a:spLocks noGrp="1"/>
          </p:cNvSpPr>
          <p:nvPr>
            <p:ph type="sldNum" sz="quarter" idx="12"/>
          </p:nvPr>
        </p:nvSpPr>
        <p:spPr/>
        <p:txBody>
          <a:bodyPr/>
          <a:lstStyle/>
          <a:p>
            <a:fld id="{8885644E-83AE-4475-8943-703C5840BF3A}" type="slidenum">
              <a:rPr lang="en-US" smtClean="0"/>
              <a:pPr/>
              <a:t>9</a:t>
            </a:fld>
            <a:endParaRPr lang="en-US" dirty="0"/>
          </a:p>
        </p:txBody>
      </p:sp>
      <p:sp>
        <p:nvSpPr>
          <p:cNvPr id="6" name="Content Placeholder 5"/>
          <p:cNvSpPr>
            <a:spLocks noGrp="1"/>
          </p:cNvSpPr>
          <p:nvPr>
            <p:ph sz="quarter" idx="1"/>
          </p:nvPr>
        </p:nvSpPr>
        <p:spPr/>
        <p:txBody>
          <a:bodyPr>
            <a:normAutofit/>
          </a:bodyPr>
          <a:lstStyle/>
          <a:p>
            <a:r>
              <a:rPr lang="en-US" b="1" dirty="0"/>
              <a:t>Reduction in bad debts owing to lack of internal control : </a:t>
            </a:r>
            <a:r>
              <a:rPr lang="en-US" dirty="0"/>
              <a:t>In 2014-2015 we have written off Rs. 11.5 Lakhs in food division of TSF &amp; GST and Rs. 4 Lakhs in Gift Division of which 30% is due to wrong accounting and 40% due to billing even after exceeding credit limit as per policy. Such instances (which caters to 70% of the bad debts) can be totally avoided if we have the required controls which ERP provides.</a:t>
            </a:r>
          </a:p>
          <a:p>
            <a:r>
              <a:rPr lang="en-US" b="1" dirty="0"/>
              <a:t>Reduction in cheque clearance time: </a:t>
            </a:r>
            <a:r>
              <a:rPr lang="en-US" dirty="0"/>
              <a:t>The delays in manual cheque processing procedure at Dhananjaya &amp; Finance department can be eliminated by integrating Dhananjaya with ERP. The cycle time can be reduced by 1 day.</a:t>
            </a:r>
          </a:p>
          <a:p>
            <a:endParaRPr lang="en-IN" dirty="0"/>
          </a:p>
        </p:txBody>
      </p:sp>
    </p:spTree>
    <p:extLst>
      <p:ext uri="{BB962C8B-B14F-4D97-AF65-F5344CB8AC3E}">
        <p14:creationId xmlns:p14="http://schemas.microsoft.com/office/powerpoint/2010/main" val="30568180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13147</TotalTime>
  <Words>1470</Words>
  <Application>Microsoft Office PowerPoint</Application>
  <PresentationFormat>On-screen Show (4:3)</PresentationFormat>
  <Paragraphs>297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Franklin Gothic Book</vt:lpstr>
      <vt:lpstr>Perpetua</vt:lpstr>
      <vt:lpstr>Wingdings 2</vt:lpstr>
      <vt:lpstr>Equity</vt:lpstr>
      <vt:lpstr>BUSINESS CASE</vt:lpstr>
      <vt:lpstr>Problem Statement</vt:lpstr>
      <vt:lpstr>Current Scenario</vt:lpstr>
      <vt:lpstr>Solution</vt:lpstr>
      <vt:lpstr>Project Objectives</vt:lpstr>
      <vt:lpstr>Business Value - Strategic</vt:lpstr>
      <vt:lpstr>Business Value - Customer</vt:lpstr>
      <vt:lpstr>Business Value - Compliance</vt:lpstr>
      <vt:lpstr>Business Case - Operational</vt:lpstr>
      <vt:lpstr>Business Value - Operational</vt:lpstr>
      <vt:lpstr>Redundant Data Entry Effort</vt:lpstr>
      <vt:lpstr>Data Collection Effort – TSF Gifts</vt:lpstr>
      <vt:lpstr>Reduction in Processing Effort – TSF</vt:lpstr>
      <vt:lpstr>Additional Resource Requirements</vt:lpstr>
      <vt:lpstr>Summary – 5 year Cost Saving</vt:lpstr>
      <vt:lpstr>Total Cost of Ownership - ABS</vt:lpstr>
      <vt:lpstr>Total Cost of Ownership</vt:lpstr>
    </vt:vector>
  </TitlesOfParts>
  <Company>Sudharma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Policies</dc:title>
  <dc:creator>jnvd</dc:creator>
  <cp:lastModifiedBy>Janaki Vallabha Dasa</cp:lastModifiedBy>
  <cp:revision>277</cp:revision>
  <dcterms:created xsi:type="dcterms:W3CDTF">2012-06-06T09:23:25Z</dcterms:created>
  <dcterms:modified xsi:type="dcterms:W3CDTF">2015-03-24T13:58:36Z</dcterms:modified>
</cp:coreProperties>
</file>