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85" r:id="rId3"/>
    <p:sldId id="295" r:id="rId4"/>
    <p:sldId id="281" r:id="rId5"/>
    <p:sldId id="296" r:id="rId6"/>
    <p:sldId id="297" r:id="rId7"/>
    <p:sldId id="301" r:id="rId8"/>
    <p:sldId id="302"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17" r:id="rId22"/>
    <p:sldId id="318" r:id="rId23"/>
    <p:sldId id="319" r:id="rId24"/>
    <p:sldId id="321" r:id="rId25"/>
    <p:sldId id="322" r:id="rId26"/>
    <p:sldId id="323" r:id="rId27"/>
    <p:sldId id="324" r:id="rId28"/>
    <p:sldId id="325" r:id="rId29"/>
    <p:sldId id="326" r:id="rId30"/>
    <p:sldId id="327" r:id="rId31"/>
    <p:sldId id="328" r:id="rId32"/>
    <p:sldId id="329"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8" r:id="rId49"/>
    <p:sldId id="349" r:id="rId50"/>
    <p:sldId id="347" r:id="rId51"/>
    <p:sldId id="350" r:id="rId52"/>
    <p:sldId id="288" r:id="rId53"/>
    <p:sldId id="290" r:id="rId54"/>
    <p:sldId id="27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07-Dec-17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8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895428-F6D2-4E9F-8BC5-3275B5BEC0D6}"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95940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0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AF03B0-726C-4FFE-B7FD-973B5D870367}"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119638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F3D8D5-F565-4E7C-81E8-ACEE26041C75}"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
        <p:nvSpPr>
          <p:cNvPr id="242691"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388902B-8BEF-4658-90DE-B47ADCAAF87E}" type="slidenum">
              <a:rPr lang="en-US" altLang="en-US">
                <a:latin typeface="Times New Roman" panose="02020603050405020304" pitchFamily="18" charset="0"/>
              </a:rPr>
              <a:pPr algn="r" eaLnBrk="1" hangingPunct="1">
                <a:spcBef>
                  <a:spcPct val="0"/>
                </a:spcBef>
              </a:pPr>
              <a:t>16</a:t>
            </a:fld>
            <a:endParaRPr lang="en-US" altLang="en-US">
              <a:latin typeface="Times New Roman" panose="02020603050405020304" pitchFamily="18" charset="0"/>
            </a:endParaRPr>
          </a:p>
        </p:txBody>
      </p:sp>
      <p:sp>
        <p:nvSpPr>
          <p:cNvPr id="242692" name="Rectangle 164865"/>
          <p:cNvSpPr>
            <a:spLocks noGrp="1" noRot="1" noChangeAspect="1" noChangeArrowheads="1" noTextEdit="1"/>
          </p:cNvSpPr>
          <p:nvPr>
            <p:ph type="sldImg"/>
          </p:nvPr>
        </p:nvSpPr>
        <p:spPr bwMode="auto">
          <a:xfrm>
            <a:off x="382588" y="685800"/>
            <a:ext cx="6096000" cy="3430588"/>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42693" name="Rectangle 630786"/>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959959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0AF46-1044-425A-95B7-86ED40FC284B}"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
        <p:nvSpPr>
          <p:cNvPr id="244739"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26497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ADB77E-A7F9-403E-84F4-CEBDC352E398}"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
        <p:nvSpPr>
          <p:cNvPr id="246787"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353353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7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3E1F4F-2C52-4AE2-8133-C6742F0291ED}"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522472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9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7532DA-A8E9-48A5-8362-5ECA8A9ECF5B}" type="slidenum">
              <a:rPr lang="en-US" altLang="en-US" smtClean="0">
                <a:latin typeface="Arial" panose="020B0604020202020204" pitchFamily="34" charset="0"/>
              </a:rPr>
              <a:pP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917528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1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3503E0-7CDB-42B5-9106-8A6E677DAD6A}" type="slidenum">
              <a:rPr lang="en-US" altLang="en-US" smtClean="0">
                <a:latin typeface="Arial" panose="020B0604020202020204" pitchFamily="34" charset="0"/>
              </a:rPr>
              <a:pPr>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3690912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5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45A456-778C-4D01-A761-487F112C1AC1}"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905490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7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438C76-5872-4E16-998F-79E42D264184}"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359393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1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C2E611-7F49-4DCB-9C5A-C31F72818A42}"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1930572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9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6B01E1-4FCA-4859-AADA-923C6E404CCA}"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360086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1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06227E-77D6-42B1-8299-0374A13B3D7A}"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Tree>
    <p:extLst>
      <p:ext uri="{BB962C8B-B14F-4D97-AF65-F5344CB8AC3E}">
        <p14:creationId xmlns:p14="http://schemas.microsoft.com/office/powerpoint/2010/main" val="2599464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7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C7B217-612F-4F32-BA6D-DA0A819E4C80}"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Tree>
    <p:extLst>
      <p:ext uri="{BB962C8B-B14F-4D97-AF65-F5344CB8AC3E}">
        <p14:creationId xmlns:p14="http://schemas.microsoft.com/office/powerpoint/2010/main" val="168973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9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718467-3116-47C4-9F81-04FC4D855591}"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Tree>
    <p:extLst>
      <p:ext uri="{BB962C8B-B14F-4D97-AF65-F5344CB8AC3E}">
        <p14:creationId xmlns:p14="http://schemas.microsoft.com/office/powerpoint/2010/main" val="2913575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D8211A-E0E8-4852-99E1-05510E31DC6C}" type="slidenum">
              <a:rPr lang="en-US" altLang="en-US" smtClean="0">
                <a:latin typeface="Arial" panose="020B0604020202020204" pitchFamily="34" charset="0"/>
              </a:rPr>
              <a:pPr>
                <a:spcBef>
                  <a:spcPct val="0"/>
                </a:spcBef>
              </a:pPr>
              <a:t>35</a:t>
            </a:fld>
            <a:endParaRPr lang="en-US" altLang="en-US">
              <a:latin typeface="Arial" panose="020B0604020202020204" pitchFamily="34" charset="0"/>
            </a:endParaRPr>
          </a:p>
        </p:txBody>
      </p:sp>
      <p:sp>
        <p:nvSpPr>
          <p:cNvPr id="281603" name="Rectangle 2"/>
          <p:cNvSpPr>
            <a:spLocks noGrp="1" noRot="1" noChangeAspect="1" noChangeArrowheads="1" noTextEdit="1"/>
          </p:cNvSpPr>
          <p:nvPr>
            <p:ph type="sldImg"/>
          </p:nvPr>
        </p:nvSpPr>
        <p:spPr bwMode="auto">
          <a:xfrm>
            <a:off x="382588" y="685800"/>
            <a:ext cx="6096000"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283749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F3FE20-2AC6-4DBB-8F2C-40CB59654092}"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
        <p:nvSpPr>
          <p:cNvPr id="283651" name="Rectangle 2"/>
          <p:cNvSpPr>
            <a:spLocks noGrp="1" noRot="1" noChangeAspect="1" noChangeArrowheads="1" noTextEdit="1"/>
          </p:cNvSpPr>
          <p:nvPr>
            <p:ph type="sldImg"/>
          </p:nvPr>
        </p:nvSpPr>
        <p:spPr bwMode="auto">
          <a:xfrm>
            <a:off x="382588" y="685800"/>
            <a:ext cx="6096000"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032439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55580E-B1FC-4A6A-A764-58488616668B}"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
        <p:nvSpPr>
          <p:cNvPr id="285699" name="Rectangle 2"/>
          <p:cNvSpPr>
            <a:spLocks noGrp="1" noRot="1" noChangeAspect="1" noChangeArrowheads="1" noTextEdit="1"/>
          </p:cNvSpPr>
          <p:nvPr>
            <p:ph type="sldImg"/>
          </p:nvPr>
        </p:nvSpPr>
        <p:spPr bwMode="auto">
          <a:xfrm>
            <a:off x="382588" y="685800"/>
            <a:ext cx="6096000"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7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a:endParaRPr lang="en-US" altLang="en-US"/>
          </a:p>
        </p:txBody>
      </p:sp>
    </p:spTree>
    <p:extLst>
      <p:ext uri="{BB962C8B-B14F-4D97-AF65-F5344CB8AC3E}">
        <p14:creationId xmlns:p14="http://schemas.microsoft.com/office/powerpoint/2010/main" val="1184573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E017EC-2059-4568-BE8C-E2AB1530B0E8}"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
        <p:nvSpPr>
          <p:cNvPr id="287747" name="Rectangle 2"/>
          <p:cNvSpPr>
            <a:spLocks noGrp="1" noRot="1" noChangeAspect="1" noChangeArrowheads="1" noTextEdit="1"/>
          </p:cNvSpPr>
          <p:nvPr>
            <p:ph type="sldImg"/>
          </p:nvPr>
        </p:nvSpPr>
        <p:spPr bwMode="auto">
          <a:xfrm>
            <a:off x="382588" y="685800"/>
            <a:ext cx="6096000"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Free float: An activity can be delayed without impacting the start of next activity</a:t>
            </a:r>
          </a:p>
          <a:p>
            <a:r>
              <a:rPr lang="en-US" altLang="en-US"/>
              <a:t>Total float: As many alternative path that many total float. Total float is available on non critical path. Activities can be delayed without delaying project</a:t>
            </a:r>
          </a:p>
          <a:p>
            <a:r>
              <a:rPr lang="en-US" altLang="en-US"/>
              <a:t>Free float on critical path activities is Zero</a:t>
            </a:r>
          </a:p>
        </p:txBody>
      </p:sp>
    </p:spTree>
    <p:extLst>
      <p:ext uri="{BB962C8B-B14F-4D97-AF65-F5344CB8AC3E}">
        <p14:creationId xmlns:p14="http://schemas.microsoft.com/office/powerpoint/2010/main" val="167701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9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BFD455-4C28-419B-94EB-783A2D6D47F7}"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961579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1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9A1AEA-B129-49F9-AFC5-A42DB91739A3}"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257298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61F6FD-3F1F-48FF-BFDD-7279AB94138B}"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
        <p:nvSpPr>
          <p:cNvPr id="220163"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4920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3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E47D24-F375-4B91-8674-176336A491A3}"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1801499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5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28E826-821E-4878-BF1E-023BA8A056DA}" type="slidenum">
              <a:rPr lang="en-US" altLang="en-US" smtClean="0">
                <a:latin typeface="Arial" panose="020B0604020202020204" pitchFamily="34" charset="0"/>
              </a:rPr>
              <a:pPr>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3737921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18205A-587B-4E10-A2EA-35AD78D1029D}" type="slidenum">
              <a:rPr lang="en-US" altLang="en-US" smtClean="0">
                <a:latin typeface="Arial" panose="020B0604020202020204" pitchFamily="34" charset="0"/>
              </a:rPr>
              <a:pPr>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3890805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0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4CAF11-0B73-4471-9D1C-E3E17887413E}"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2130397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2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F98A28-11E1-4C28-B020-EC12F5AB4D34}"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extLst>
      <p:ext uri="{BB962C8B-B14F-4D97-AF65-F5344CB8AC3E}">
        <p14:creationId xmlns:p14="http://schemas.microsoft.com/office/powerpoint/2010/main" val="782483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238ADA-1F83-49B8-963D-3BE9EA1817D5}"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792081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6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23CB73-2613-4B3D-B5F3-C078AB915CCC}"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Tree>
    <p:extLst>
      <p:ext uri="{BB962C8B-B14F-4D97-AF65-F5344CB8AC3E}">
        <p14:creationId xmlns:p14="http://schemas.microsoft.com/office/powerpoint/2010/main" val="504667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8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8E8E16-128C-48B3-9898-476D1B82D80E}" type="slidenum">
              <a:rPr lang="en-US" altLang="en-US" smtClean="0">
                <a:latin typeface="Arial" panose="020B0604020202020204" pitchFamily="34" charset="0"/>
              </a:rPr>
              <a:pPr>
                <a:spcBef>
                  <a:spcPct val="0"/>
                </a:spcBef>
              </a:pPr>
              <a:t>50</a:t>
            </a:fld>
            <a:endParaRPr lang="en-US" altLang="en-US">
              <a:latin typeface="Arial" panose="020B0604020202020204" pitchFamily="34" charset="0"/>
            </a:endParaRPr>
          </a:p>
        </p:txBody>
      </p:sp>
    </p:spTree>
    <p:extLst>
      <p:ext uri="{BB962C8B-B14F-4D97-AF65-F5344CB8AC3E}">
        <p14:creationId xmlns:p14="http://schemas.microsoft.com/office/powerpoint/2010/main" val="12730055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8687D1D-6E11-494D-B395-CEF2CFAA5D68}" type="slidenum">
              <a:rPr lang="en-US" smtClean="0">
                <a:latin typeface="Calibri" panose="020F0502020204030204" pitchFamily="34" charset="0"/>
              </a:rPr>
              <a:pPr>
                <a:spcBef>
                  <a:spcPct val="0"/>
                </a:spcBef>
                <a:buClrTx/>
                <a:buFontTx/>
                <a:buNone/>
              </a:pPr>
              <a:t>54</a:t>
            </a:fld>
            <a:endParaRPr lang="en-US">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04775" y="750888"/>
            <a:ext cx="6667500" cy="37512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8004" y="4751680"/>
            <a:ext cx="5501043" cy="450028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62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2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B7354-A04D-48AE-8A49-E075F48744DF}"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00243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6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EEEB1B-3831-4123-9DD2-CF4E93CD7145}"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25401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17CED-5277-42A1-896B-C19A9C8F5340}"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293600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0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50CBEA-A144-4036-9600-233BAB34F9B2}"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76832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2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B13914-2DC4-4743-B3B4-70AB0D3AEE5E}"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138112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6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7CD9BB-758A-4864-A06C-B70B114D5C7E}"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01336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6015A55A-2178-40EE-A951-8AD9C23571E9}" type="datetime1">
              <a:rPr lang="en-US" smtClean="0"/>
              <a:t>07-Dec-17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1068535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6005" y="-8467"/>
            <a:ext cx="12181424" cy="770467"/>
          </a:xfrm>
        </p:spPr>
        <p:txBody>
          <a:bodyPr>
            <a:normAutofit/>
          </a:bodyPr>
          <a:lstStyle/>
          <a:p>
            <a:r>
              <a:rPr lang="en-US"/>
              <a:t>Click to edit Master title style</a:t>
            </a:r>
          </a:p>
        </p:txBody>
      </p:sp>
      <p:sp>
        <p:nvSpPr>
          <p:cNvPr id="6" name="Content Placeholder 2"/>
          <p:cNvSpPr>
            <a:spLocks noGrp="1"/>
          </p:cNvSpPr>
          <p:nvPr>
            <p:ph idx="1"/>
          </p:nvPr>
        </p:nvSpPr>
        <p:spPr>
          <a:xfrm>
            <a:off x="609600" y="942109"/>
            <a:ext cx="10972800" cy="51538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5AD104-33BB-4C37-86A7-66E5FF298765}" type="datetime1">
              <a:rPr lang="en-US" smtClean="0"/>
              <a:t>07-Dec-17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2230802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05" y="-8467"/>
            <a:ext cx="12181424" cy="740303"/>
          </a:xfrm>
        </p:spPr>
        <p:txBody>
          <a:bodyPr>
            <a:normAutofit/>
          </a:bodyPr>
          <a:lstStyle/>
          <a:p>
            <a:r>
              <a:rPr lang="en-US"/>
              <a:t>Click to edit Master title style</a:t>
            </a:r>
          </a:p>
        </p:txBody>
      </p:sp>
      <p:sp>
        <p:nvSpPr>
          <p:cNvPr id="20" name="Content Placeholder 2"/>
          <p:cNvSpPr>
            <a:spLocks noGrp="1"/>
          </p:cNvSpPr>
          <p:nvPr>
            <p:ph idx="1"/>
          </p:nvPr>
        </p:nvSpPr>
        <p:spPr>
          <a:xfrm>
            <a:off x="609600" y="2362201"/>
            <a:ext cx="109728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A6735B3D-C00A-4310-B90D-E469B9C333E0}" type="datetime1">
              <a:rPr lang="en-US" smtClean="0"/>
              <a:t>07-Dec-17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85705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1036320"/>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446201" y="1262330"/>
            <a:ext cx="11416553" cy="4958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7027" y="6380980"/>
            <a:ext cx="911939" cy="365125"/>
          </a:xfrm>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380980"/>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TTO">
    <p:spTree>
      <p:nvGrpSpPr>
        <p:cNvPr id="1" name=""/>
        <p:cNvGrpSpPr/>
        <p:nvPr/>
      </p:nvGrpSpPr>
      <p:grpSpPr>
        <a:xfrm>
          <a:off x="0" y="0"/>
          <a:ext cx="0" cy="0"/>
          <a:chOff x="0" y="0"/>
          <a:chExt cx="0" cy="0"/>
        </a:xfrm>
      </p:grpSpPr>
      <p:sp>
        <p:nvSpPr>
          <p:cNvPr id="28" name="Rounded Rectangle 7">
            <a:extLst>
              <a:ext uri="{FF2B5EF4-FFF2-40B4-BE49-F238E27FC236}">
                <a16:creationId xmlns:a16="http://schemas.microsoft.com/office/drawing/2014/main" id="{F9F084AF-A2D1-471E-B000-CD7CA93CEA96}"/>
              </a:ext>
            </a:extLst>
          </p:cNvPr>
          <p:cNvSpPr/>
          <p:nvPr userDrawn="1"/>
        </p:nvSpPr>
        <p:spPr>
          <a:xfrm>
            <a:off x="4470400" y="1143000"/>
            <a:ext cx="3759200" cy="5267211"/>
          </a:xfrm>
          <a:prstGeom prst="roundRect">
            <a:avLst>
              <a:gd name="adj" fmla="val 2629"/>
            </a:avLst>
          </a:prstGeom>
          <a:solidFill>
            <a:schemeClr val="accent1">
              <a:alpha val="32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0" name="Rounded Rectangle 7">
            <a:extLst>
              <a:ext uri="{FF2B5EF4-FFF2-40B4-BE49-F238E27FC236}">
                <a16:creationId xmlns:a16="http://schemas.microsoft.com/office/drawing/2014/main" id="{9224604B-1773-4662-B3EF-4CE00B8E2DA1}"/>
              </a:ext>
            </a:extLst>
          </p:cNvPr>
          <p:cNvSpPr/>
          <p:nvPr userDrawn="1"/>
        </p:nvSpPr>
        <p:spPr>
          <a:xfrm>
            <a:off x="8284192" y="1133589"/>
            <a:ext cx="3759200" cy="5267211"/>
          </a:xfrm>
          <a:prstGeom prst="roundRect">
            <a:avLst>
              <a:gd name="adj" fmla="val 2629"/>
            </a:avLst>
          </a:prstGeom>
          <a:solidFill>
            <a:srgbClr val="00B050">
              <a:alpha val="3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1" name="Rounded Rectangle 7">
            <a:extLst>
              <a:ext uri="{FF2B5EF4-FFF2-40B4-BE49-F238E27FC236}">
                <a16:creationId xmlns:a16="http://schemas.microsoft.com/office/drawing/2014/main" id="{17B9FA50-AC6F-4381-AC3A-59E3D7CDCC76}"/>
              </a:ext>
            </a:extLst>
          </p:cNvPr>
          <p:cNvSpPr/>
          <p:nvPr userDrawn="1"/>
        </p:nvSpPr>
        <p:spPr>
          <a:xfrm>
            <a:off x="406400" y="1143001"/>
            <a:ext cx="3962400" cy="5267211"/>
          </a:xfrm>
          <a:prstGeom prst="roundRect">
            <a:avLst>
              <a:gd name="adj" fmla="val 2629"/>
            </a:avLst>
          </a:prstGeom>
          <a:solidFill>
            <a:srgbClr val="FFFF00">
              <a:alpha val="3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6" name="Text Placeholder 21">
            <a:extLst>
              <a:ext uri="{FF2B5EF4-FFF2-40B4-BE49-F238E27FC236}">
                <a16:creationId xmlns:a16="http://schemas.microsoft.com/office/drawing/2014/main" id="{0E085C10-5857-4E2C-9087-4B4FCC9F23DC}"/>
              </a:ext>
            </a:extLst>
          </p:cNvPr>
          <p:cNvSpPr>
            <a:spLocks noGrp="1"/>
          </p:cNvSpPr>
          <p:nvPr>
            <p:ph type="body" sz="quarter" idx="13" hasCustomPrompt="1"/>
          </p:nvPr>
        </p:nvSpPr>
        <p:spPr>
          <a:xfrm>
            <a:off x="4572000" y="1211262"/>
            <a:ext cx="3454400" cy="5113338"/>
          </a:xfrm>
          <a:solidFill>
            <a:schemeClr val="bg1"/>
          </a:solidFill>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defRPr lang="en-US" sz="2000" kern="1200" dirty="0">
                <a:solidFill>
                  <a:schemeClr val="tx1"/>
                </a:solidFill>
                <a:latin typeface="+mn-lt"/>
                <a:ea typeface="+mn-ea"/>
                <a:cs typeface="+mn-cs"/>
              </a:defRPr>
            </a:lvl1pPr>
            <a:lvl2pPr marL="231775" indent="3175" algn="l" defTabSz="465138" rtl="0" eaLnBrk="0" fontAlgn="base" hangingPunct="0">
              <a:spcBef>
                <a:spcPct val="20000"/>
              </a:spcBef>
              <a:spcAft>
                <a:spcPct val="0"/>
              </a:spcAft>
              <a:buClr>
                <a:schemeClr val="bg1"/>
              </a:buClr>
              <a:buFont typeface="Arial" panose="020B0604020202020204" pitchFamily="34" charset="0"/>
              <a:buChar char="•"/>
              <a:defRPr lang="en-US" sz="1800" kern="1200" dirty="0">
                <a:solidFill>
                  <a:schemeClr val="tx1"/>
                </a:solidFill>
                <a:latin typeface="+mn-lt"/>
                <a:ea typeface="+mn-ea"/>
                <a:cs typeface="+mn-cs"/>
              </a:defRPr>
            </a:lvl2pPr>
            <a:lvl3pPr marL="231775" indent="0">
              <a:buFont typeface="+mj-lt"/>
              <a:buNone/>
              <a:defRPr sz="1600">
                <a:solidFill>
                  <a:schemeClr val="tx1"/>
                </a:solidFill>
              </a:defRPr>
            </a:lvl3pPr>
            <a:lvl4pPr marL="0" indent="0">
              <a:buFont typeface="+mj-lt"/>
              <a:buNone/>
              <a:defRPr sz="1600">
                <a:solidFill>
                  <a:schemeClr val="tx1"/>
                </a:solidFill>
              </a:defRPr>
            </a:lvl4pPr>
            <a:lvl5pPr marL="0" indent="0">
              <a:buFont typeface="+mj-lt"/>
              <a:buNone/>
              <a:defRPr sz="1600">
                <a:solidFill>
                  <a:schemeClr val="tx1"/>
                </a:solidFill>
              </a:defRPr>
            </a:lvl5pPr>
          </a:lstStyle>
          <a:p>
            <a:pPr lvl="0"/>
            <a:r>
              <a:rPr lang="en-US" dirty="0"/>
              <a:t>Click to edit Master text styles</a:t>
            </a:r>
          </a:p>
          <a:p>
            <a:pPr lvl="1"/>
            <a:r>
              <a:rPr lang="en-US" dirty="0"/>
              <a:t>Second level</a:t>
            </a:r>
          </a:p>
        </p:txBody>
      </p:sp>
      <p:sp>
        <p:nvSpPr>
          <p:cNvPr id="17" name="Rectangle 1">
            <a:extLst>
              <a:ext uri="{FF2B5EF4-FFF2-40B4-BE49-F238E27FC236}">
                <a16:creationId xmlns:a16="http://schemas.microsoft.com/office/drawing/2014/main" id="{4FA22980-DA6E-4E96-A573-AC42C17B665B}"/>
              </a:ext>
            </a:extLst>
          </p:cNvPr>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z="1800"/>
          </a:p>
        </p:txBody>
      </p:sp>
      <p:sp>
        <p:nvSpPr>
          <p:cNvPr id="18" name="Text Box 6">
            <a:extLst>
              <a:ext uri="{FF2B5EF4-FFF2-40B4-BE49-F238E27FC236}">
                <a16:creationId xmlns:a16="http://schemas.microsoft.com/office/drawing/2014/main" id="{3B7ADF6D-424B-41B0-B822-CD1D0D8457BB}"/>
              </a:ext>
            </a:extLst>
          </p:cNvPr>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2017 Vedavit Project Solutions</a:t>
            </a:r>
          </a:p>
        </p:txBody>
      </p:sp>
      <p:pic>
        <p:nvPicPr>
          <p:cNvPr id="19" name="Picture 11">
            <a:extLst>
              <a:ext uri="{FF2B5EF4-FFF2-40B4-BE49-F238E27FC236}">
                <a16:creationId xmlns:a16="http://schemas.microsoft.com/office/drawing/2014/main" id="{64B08842-8DC4-4E93-9943-760E73AB6FC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56197" y="575006"/>
            <a:ext cx="724999"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a:extLst>
              <a:ext uri="{FF2B5EF4-FFF2-40B4-BE49-F238E27FC236}">
                <a16:creationId xmlns:a16="http://schemas.microsoft.com/office/drawing/2014/main" id="{EAA89D35-17BA-4F40-88C5-9916F763438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50648" y="592139"/>
            <a:ext cx="64068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2C5E6F64-34B4-4BC0-A4C0-8102F8F6357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1112" y="589541"/>
            <a:ext cx="882649"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4">
            <a:extLst>
              <a:ext uri="{FF2B5EF4-FFF2-40B4-BE49-F238E27FC236}">
                <a16:creationId xmlns:a16="http://schemas.microsoft.com/office/drawing/2014/main" id="{E03FF2E7-13ED-4D54-BC9B-99DED4FF5525}"/>
              </a:ext>
            </a:extLst>
          </p:cNvPr>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2400">
                <a:latin typeface="Berlin Sans FB" panose="020E0602020502020306" pitchFamily="34" charset="0"/>
                <a:cs typeface="Arial" panose="020B0604020202020204" pitchFamily="34" charset="0"/>
              </a:defRPr>
            </a:lvl1pPr>
          </a:lstStyle>
          <a:p>
            <a:pPr lvl="0"/>
            <a:r>
              <a:rPr lang="en-GB" dirty="0"/>
              <a:t>Process Name</a:t>
            </a:r>
          </a:p>
        </p:txBody>
      </p:sp>
      <p:sp>
        <p:nvSpPr>
          <p:cNvPr id="23" name="Content Placeholder 19">
            <a:extLst>
              <a:ext uri="{FF2B5EF4-FFF2-40B4-BE49-F238E27FC236}">
                <a16:creationId xmlns:a16="http://schemas.microsoft.com/office/drawing/2014/main" id="{8004685E-04C1-401B-9DD4-2FBCF87898CC}"/>
              </a:ext>
            </a:extLst>
          </p:cNvPr>
          <p:cNvSpPr>
            <a:spLocks noGrp="1"/>
          </p:cNvSpPr>
          <p:nvPr>
            <p:ph sz="quarter" idx="12" hasCustomPrompt="1"/>
          </p:nvPr>
        </p:nvSpPr>
        <p:spPr>
          <a:xfrm>
            <a:off x="609599" y="1211262"/>
            <a:ext cx="3759199" cy="5113338"/>
          </a:xfrm>
        </p:spPr>
        <p:txBody>
          <a:bodyPr/>
          <a:lstStyle>
            <a:lvl1pPr marL="0" indent="0" defTabSz="347663">
              <a:buClr>
                <a:schemeClr val="bg1"/>
              </a:buClr>
              <a:buFontTx/>
              <a:buNone/>
              <a:defRPr sz="2000"/>
            </a:lvl1pPr>
            <a:lvl2pPr marL="174625" indent="0" defTabSz="406400">
              <a:buClr>
                <a:schemeClr val="bg1"/>
              </a:buClr>
              <a:buFontTx/>
              <a:buNone/>
              <a:defRPr sz="1800"/>
            </a:lvl2pPr>
            <a:lvl3pPr marL="0" indent="0">
              <a:buFont typeface="+mj-lt"/>
              <a:buNone/>
              <a:defRPr sz="1600"/>
            </a:lvl3pPr>
            <a:lvl4pPr marL="0" indent="0">
              <a:buFont typeface="+mj-lt"/>
              <a:buNone/>
              <a:defRPr sz="1600"/>
            </a:lvl4pPr>
            <a:lvl5pPr marL="0" indent="0">
              <a:buFont typeface="+mj-lt"/>
              <a:buNone/>
              <a:defRPr sz="1600"/>
            </a:lvl5pPr>
          </a:lstStyle>
          <a:p>
            <a:pPr lvl="0"/>
            <a:r>
              <a:rPr lang="en-US" dirty="0"/>
              <a:t>Click to edit Master text styles</a:t>
            </a:r>
          </a:p>
          <a:p>
            <a:pPr lvl="1"/>
            <a:r>
              <a:rPr lang="en-US" dirty="0"/>
              <a:t>Second level</a:t>
            </a:r>
          </a:p>
        </p:txBody>
      </p:sp>
      <p:sp>
        <p:nvSpPr>
          <p:cNvPr id="24" name="Text Placeholder 23">
            <a:extLst>
              <a:ext uri="{FF2B5EF4-FFF2-40B4-BE49-F238E27FC236}">
                <a16:creationId xmlns:a16="http://schemas.microsoft.com/office/drawing/2014/main" id="{02B9B44F-ED6A-452B-8901-CE77274DC6BA}"/>
              </a:ext>
            </a:extLst>
          </p:cNvPr>
          <p:cNvSpPr>
            <a:spLocks noGrp="1"/>
          </p:cNvSpPr>
          <p:nvPr>
            <p:ph type="body" sz="quarter" idx="14" hasCustomPrompt="1"/>
          </p:nvPr>
        </p:nvSpPr>
        <p:spPr>
          <a:xfrm>
            <a:off x="8331201" y="1211262"/>
            <a:ext cx="3600451" cy="5194502"/>
          </a:xfrm>
        </p:spPr>
        <p:txBody>
          <a:bodyPr/>
          <a:lstStyle>
            <a:lvl1pPr marL="0" indent="0" algn="l" defTabSz="347663" rtl="0" eaLnBrk="0" fontAlgn="base" hangingPunct="0">
              <a:spcBef>
                <a:spcPct val="20000"/>
              </a:spcBef>
              <a:spcAft>
                <a:spcPct val="0"/>
              </a:spcAft>
              <a:buClr>
                <a:schemeClr val="bg1"/>
              </a:buClr>
              <a:buFontTx/>
              <a:buNone/>
              <a:tabLst/>
              <a:defRPr lang="en-US" sz="2000" kern="1200" dirty="0">
                <a:solidFill>
                  <a:schemeClr val="tx1"/>
                </a:solidFill>
                <a:latin typeface="+mn-lt"/>
                <a:ea typeface="+mn-ea"/>
                <a:cs typeface="+mn-cs"/>
              </a:defRPr>
            </a:lvl1pPr>
            <a:lvl2pPr marL="174625" indent="0" defTabSz="406400">
              <a:buClr>
                <a:schemeClr val="bg1"/>
              </a:buClr>
              <a:buFontTx/>
              <a:buNone/>
              <a:tabLst/>
              <a:defRPr sz="1800"/>
            </a:lvl2pPr>
            <a:lvl3pPr marL="177800" indent="0">
              <a:buFont typeface="+mj-lt"/>
              <a:buNone/>
              <a:tabLst/>
              <a:defRPr sz="1600"/>
            </a:lvl3pPr>
            <a:lvl4pPr marL="177800" indent="0">
              <a:buFont typeface="+mj-lt"/>
              <a:buNone/>
              <a:tabLst/>
              <a:defRPr sz="1600"/>
            </a:lvl4pPr>
            <a:lvl5pPr marL="177800" indent="0">
              <a:buFont typeface="+mj-lt"/>
              <a:buNone/>
              <a:tabLst/>
              <a:defRPr sz="1600"/>
            </a:lvl5pPr>
          </a:lstStyle>
          <a:p>
            <a:pPr lvl="0"/>
            <a:r>
              <a:rPr lang="en-US" dirty="0"/>
              <a:t>Click to edit Master text styles</a:t>
            </a:r>
          </a:p>
          <a:p>
            <a:pPr lvl="1"/>
            <a:r>
              <a:rPr lang="en-US" dirty="0"/>
              <a:t>Second level</a:t>
            </a:r>
          </a:p>
        </p:txBody>
      </p:sp>
      <p:sp>
        <p:nvSpPr>
          <p:cNvPr id="25" name="Text Placeholder 25">
            <a:extLst>
              <a:ext uri="{FF2B5EF4-FFF2-40B4-BE49-F238E27FC236}">
                <a16:creationId xmlns:a16="http://schemas.microsoft.com/office/drawing/2014/main" id="{D1F7A3B8-A19E-40F3-9917-B41B52C4F180}"/>
              </a:ext>
            </a:extLst>
          </p:cNvPr>
          <p:cNvSpPr>
            <a:spLocks noGrp="1"/>
          </p:cNvSpPr>
          <p:nvPr>
            <p:ph type="body" sz="quarter" idx="15" hasCustomPrompt="1"/>
          </p:nvPr>
        </p:nvSpPr>
        <p:spPr>
          <a:xfrm>
            <a:off x="-12699" y="1"/>
            <a:ext cx="1231900" cy="542924"/>
          </a:xfrm>
          <a:solidFill>
            <a:schemeClr val="accent6">
              <a:lumMod val="40000"/>
              <a:lumOff val="60000"/>
            </a:schemeClr>
          </a:solidFill>
        </p:spPr>
        <p:txBody>
          <a:bodyPr vert="horz"/>
          <a:lstStyle>
            <a:lvl1pPr marL="0" indent="0" algn="l">
              <a:buFont typeface="Arial" panose="020B0604020202020204" pitchFamily="34" charset="0"/>
              <a:buNone/>
              <a:defRPr sz="14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a:t>
            </a:r>
          </a:p>
        </p:txBody>
      </p:sp>
      <p:sp>
        <p:nvSpPr>
          <p:cNvPr id="26" name="Text Placeholder 25">
            <a:extLst>
              <a:ext uri="{FF2B5EF4-FFF2-40B4-BE49-F238E27FC236}">
                <a16:creationId xmlns:a16="http://schemas.microsoft.com/office/drawing/2014/main" id="{96A60709-3C67-4E06-A9AD-B1D35A28BBD8}"/>
              </a:ext>
            </a:extLst>
          </p:cNvPr>
          <p:cNvSpPr>
            <a:spLocks noGrp="1"/>
          </p:cNvSpPr>
          <p:nvPr>
            <p:ph type="body" sz="quarter" idx="16" hasCustomPrompt="1"/>
          </p:nvPr>
        </p:nvSpPr>
        <p:spPr>
          <a:xfrm>
            <a:off x="11074400" y="1"/>
            <a:ext cx="1117600" cy="542925"/>
          </a:xfr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a:buFont typeface="Arial" panose="020B0604020202020204" pitchFamily="34" charset="0"/>
              <a:buNone/>
              <a:defRPr lang="en-US" sz="1400" b="1" dirty="0"/>
            </a:lvl1pPr>
          </a:lstStyle>
          <a:p>
            <a:pPr marL="342900" lvl="0" indent="-342900"/>
            <a:r>
              <a:rPr lang="en-US" dirty="0"/>
              <a:t>Click to edit</a:t>
            </a:r>
          </a:p>
        </p:txBody>
      </p:sp>
      <p:sp>
        <p:nvSpPr>
          <p:cNvPr id="27" name="Rectangle 5">
            <a:extLst>
              <a:ext uri="{FF2B5EF4-FFF2-40B4-BE49-F238E27FC236}">
                <a16:creationId xmlns:a16="http://schemas.microsoft.com/office/drawing/2014/main" id="{0D672598-8926-4050-82D8-6DFBCE5195FE}"/>
              </a:ext>
            </a:extLst>
          </p:cNvPr>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4B0FDDA-C966-492F-8A90-44851F439369}" type="datetime1">
              <a:rPr lang="en-US" smtClean="0"/>
              <a:t>07-Dec-17</a:t>
            </a:fld>
            <a:endParaRPr lang="en-US"/>
          </a:p>
        </p:txBody>
      </p:sp>
      <p:sp>
        <p:nvSpPr>
          <p:cNvPr id="29" name="Rectangle 7">
            <a:extLst>
              <a:ext uri="{FF2B5EF4-FFF2-40B4-BE49-F238E27FC236}">
                <a16:creationId xmlns:a16="http://schemas.microsoft.com/office/drawing/2014/main" id="{70D12611-7186-4C22-9D75-1963D52670AB}"/>
              </a:ext>
            </a:extLst>
          </p:cNvPr>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3635942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1033" name="Visio" r:id="rId4" imgW="491338" imgH="491338" progId="Visio.Drawing.6">
                  <p:embed/>
                </p:oleObj>
              </mc:Choice>
              <mc:Fallback>
                <p:oleObj name="Visio" r:id="rId4" imgW="491338" imgH="491338" progId="Visio.Drawing.6">
                  <p:embed/>
                  <p:pic>
                    <p:nvPicPr>
                      <p:cNvPr id="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304800" y="1981201"/>
            <a:ext cx="114808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15D7B24E-F856-4C96-8310-715D40771156}" type="datetime1">
              <a:rPr lang="en-US" smtClean="0"/>
              <a:t>07-Dec-17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201905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07-Dec-17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07-Dec-17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07-Dec-17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6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7"/>
            <a:ext cx="12181424" cy="1046749"/>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07-Dec-17</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1482437"/>
          </a:xfrm>
        </p:spPr>
        <p:txBody>
          <a:bodyPr/>
          <a:lstStyle/>
          <a:p>
            <a:r>
              <a:rPr lang="en-US" sz="4800" dirty="0">
                <a:solidFill>
                  <a:srgbClr val="002060"/>
                </a:solidFill>
              </a:rPr>
              <a:t>CPM &amp; CCM</a:t>
            </a:r>
            <a:br>
              <a:rPr lang="en-US" sz="4800" dirty="0">
                <a:solidFill>
                  <a:srgbClr val="002060"/>
                </a:solidFill>
              </a:rPr>
            </a:br>
            <a:r>
              <a:rPr lang="en-US" sz="4800" dirty="0">
                <a:solidFill>
                  <a:srgbClr val="002060"/>
                </a:solidFill>
              </a:rPr>
              <a:t>Critical Path &amp; Critical Chain</a:t>
            </a:r>
          </a:p>
        </p:txBody>
      </p:sp>
      <p:sp>
        <p:nvSpPr>
          <p:cNvPr id="3" name="Subtitle 2"/>
          <p:cNvSpPr>
            <a:spLocks noGrp="1"/>
          </p:cNvSpPr>
          <p:nvPr>
            <p:ph type="subTitle" idx="1"/>
          </p:nvPr>
        </p:nvSpPr>
        <p:spPr>
          <a:xfrm>
            <a:off x="0" y="4050833"/>
            <a:ext cx="12188823" cy="162953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a:normAutofit/>
          </a:bodyPr>
          <a:lstStyle/>
          <a:p>
            <a:pPr algn="r"/>
            <a:r>
              <a:rPr lang="en-US" sz="2800" dirty="0">
                <a:solidFill>
                  <a:srgbClr val="002060"/>
                </a:solidFill>
                <a:latin typeface="Arial" panose="020B0604020202020204" pitchFamily="34" charset="0"/>
                <a:cs typeface="Arial" panose="020B0604020202020204" pitchFamily="34" charset="0"/>
              </a:rPr>
              <a:t>Hari P. Thapliyal</a:t>
            </a:r>
          </a:p>
          <a:p>
            <a:pPr algn="r"/>
            <a:r>
              <a:rPr lang="en-US" sz="1400" b="1" dirty="0">
                <a:solidFill>
                  <a:srgbClr val="002060"/>
                </a:solidFill>
                <a:latin typeface="Arial" panose="020B0604020202020204" pitchFamily="34" charset="0"/>
                <a:cs typeface="Arial" panose="020B0604020202020204" pitchFamily="34" charset="0"/>
              </a:rPr>
              <a:t>MCA, MBA (Operations), PGDFM, ZED Master Trainer, PMP, MCITP, </a:t>
            </a:r>
          </a:p>
          <a:p>
            <a:pPr algn="r"/>
            <a:r>
              <a:rPr lang="en-US" sz="1400" b="1" dirty="0">
                <a:solidFill>
                  <a:srgbClr val="002060"/>
                </a:solidFill>
                <a:latin typeface="Arial" panose="020B0604020202020204" pitchFamily="34" charset="0"/>
                <a:cs typeface="Arial" panose="020B0604020202020204" pitchFamily="34" charset="0"/>
              </a:rPr>
              <a:t>PMI-ACP, PRINCE2 Practitioner, SCT, CSM, MCT, SDC, SCM, SPOC, SAMC </a:t>
            </a:r>
            <a:endParaRPr lang="en-US" sz="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80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3"/>
          <p:cNvSpPr>
            <a:spLocks noGrp="1"/>
          </p:cNvSpPr>
          <p:nvPr>
            <p:ph type="title"/>
          </p:nvPr>
        </p:nvSpPr>
        <p:spPr/>
        <p:txBody>
          <a:bodyPr/>
          <a:lstStyle/>
          <a:p>
            <a:r>
              <a:rPr altLang="en-US" dirty="0"/>
              <a:t>Define Activities</a:t>
            </a:r>
          </a:p>
        </p:txBody>
      </p:sp>
      <p:sp>
        <p:nvSpPr>
          <p:cNvPr id="227331" name="Content Placeholder 4"/>
          <p:cNvSpPr>
            <a:spLocks noGrp="1"/>
          </p:cNvSpPr>
          <p:nvPr>
            <p:ph idx="1"/>
          </p:nvPr>
        </p:nvSpPr>
        <p:spPr/>
        <p:txBody>
          <a:bodyPr/>
          <a:lstStyle/>
          <a:p>
            <a:pPr>
              <a:buFont typeface="Arial" panose="020B0604020202020204" pitchFamily="34" charset="0"/>
              <a:buNone/>
            </a:pPr>
            <a:r>
              <a:rPr lang="en-US" altLang="en-US" sz="4000"/>
              <a:t>	</a:t>
            </a:r>
            <a:r>
              <a:rPr lang="en-US" altLang="en-US" sz="4000" b="1"/>
              <a:t>Identifying the specific actions to be performed to produce the project deliverables</a:t>
            </a:r>
          </a:p>
          <a:p>
            <a:pPr>
              <a:buFont typeface="Arial" panose="020B0604020202020204" pitchFamily="34" charset="0"/>
              <a:buNone/>
            </a:pPr>
            <a:endParaRPr lang="en-US" altLang="en-US" sz="4000"/>
          </a:p>
        </p:txBody>
      </p:sp>
      <p:pic>
        <p:nvPicPr>
          <p:cNvPr id="227332" name="Picture 4" descr="D:\Works\Training-Material\My Pictures\PM-Images\Def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4533900"/>
            <a:ext cx="21812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73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856EE4-ADE3-44A7-87B6-184A8539255E}" type="slidenum">
              <a:rPr lang="en-US" altLang="en-US" sz="1200">
                <a:solidFill>
                  <a:srgbClr val="898989"/>
                </a:solidFill>
              </a:rPr>
              <a:pPr>
                <a:spcBef>
                  <a:spcPct val="0"/>
                </a:spcBef>
                <a:buFontTx/>
                <a:buNone/>
              </a:pPr>
              <a:t>10</a:t>
            </a:fld>
            <a:endParaRPr lang="en-US" altLang="en-US" sz="1200">
              <a:solidFill>
                <a:srgbClr val="898989"/>
              </a:solidFill>
            </a:endParaRPr>
          </a:p>
        </p:txBody>
      </p:sp>
    </p:spTree>
    <p:extLst>
      <p:ext uri="{BB962C8B-B14F-4D97-AF65-F5344CB8AC3E}">
        <p14:creationId xmlns:p14="http://schemas.microsoft.com/office/powerpoint/2010/main" val="344778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Placeholder 5"/>
          <p:cNvSpPr>
            <a:spLocks noGrp="1"/>
          </p:cNvSpPr>
          <p:nvPr>
            <p:ph type="body" sz="quarter" idx="13"/>
          </p:nvPr>
        </p:nvSpPr>
        <p:spPr/>
        <p:txBody>
          <a:bodyPr/>
          <a:lstStyle/>
          <a:p>
            <a:r>
              <a:rPr lang="en-US" dirty="0"/>
              <a:t>.1 Expert judgment</a:t>
            </a:r>
          </a:p>
          <a:p>
            <a:r>
              <a:rPr lang="en-US" dirty="0"/>
              <a:t>.2 Decomposition</a:t>
            </a:r>
          </a:p>
          <a:p>
            <a:r>
              <a:rPr lang="en-US" dirty="0"/>
              <a:t>.3 Rolling wave 	planning</a:t>
            </a:r>
          </a:p>
          <a:p>
            <a:r>
              <a:rPr lang="en-US" dirty="0"/>
              <a:t>.4 Meetings</a:t>
            </a:r>
            <a:endParaRPr lang="en-US" altLang="en-US" dirty="0"/>
          </a:p>
        </p:txBody>
      </p:sp>
      <p:sp>
        <p:nvSpPr>
          <p:cNvPr id="22937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Define Activities</a:t>
            </a:r>
          </a:p>
        </p:txBody>
      </p:sp>
      <p:sp>
        <p:nvSpPr>
          <p:cNvPr id="229379" name="Content Placeholder 4"/>
          <p:cNvSpPr>
            <a:spLocks noGrp="1"/>
          </p:cNvSpPr>
          <p:nvPr>
            <p:ph sz="quarter" idx="12"/>
          </p:nvPr>
        </p:nvSpPr>
        <p:spPr/>
        <p:txBody>
          <a:bodyPr/>
          <a:lstStyle/>
          <a:p>
            <a:r>
              <a:rPr lang="en-US" dirty="0"/>
              <a:t>.1 Project management 	plan</a:t>
            </a:r>
          </a:p>
          <a:p>
            <a:r>
              <a:rPr lang="en-US" dirty="0"/>
              <a:t>.2 EEFs</a:t>
            </a:r>
          </a:p>
          <a:p>
            <a:r>
              <a:rPr lang="en-US" dirty="0"/>
              <a:t>.3 OPAs</a:t>
            </a:r>
            <a:endParaRPr lang="en-US" altLang="en-US" dirty="0"/>
          </a:p>
        </p:txBody>
      </p:sp>
      <p:sp>
        <p:nvSpPr>
          <p:cNvPr id="229381" name="Text Placeholder 6"/>
          <p:cNvSpPr>
            <a:spLocks noGrp="1"/>
          </p:cNvSpPr>
          <p:nvPr>
            <p:ph type="body" sz="quarter" idx="14"/>
          </p:nvPr>
        </p:nvSpPr>
        <p:spPr/>
        <p:txBody>
          <a:bodyPr/>
          <a:lstStyle/>
          <a:p>
            <a:r>
              <a:rPr lang="en-US" dirty="0"/>
              <a:t>.1 Activity list</a:t>
            </a:r>
          </a:p>
          <a:p>
            <a:r>
              <a:rPr lang="en-US" dirty="0"/>
              <a:t>.2 Activity attributes</a:t>
            </a:r>
          </a:p>
          <a:p>
            <a:r>
              <a:rPr lang="en-US" dirty="0"/>
              <a:t>.3 Milestone list</a:t>
            </a:r>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2938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48A31A-9E51-4992-A4CC-CC275004C5F9}"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359116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7"/>
          <p:cNvSpPr>
            <a:spLocks noGrp="1"/>
          </p:cNvSpPr>
          <p:nvPr>
            <p:ph type="title"/>
          </p:nvPr>
        </p:nvSpPr>
        <p:spPr/>
        <p:txBody>
          <a:bodyPr/>
          <a:lstStyle/>
          <a:p>
            <a:r>
              <a:rPr altLang="en-US"/>
              <a:t>Activity Attributes</a:t>
            </a:r>
          </a:p>
        </p:txBody>
      </p:sp>
      <p:sp>
        <p:nvSpPr>
          <p:cNvPr id="9" name="Content Placeholder 8"/>
          <p:cNvSpPr>
            <a:spLocks noGrp="1"/>
          </p:cNvSpPr>
          <p:nvPr>
            <p:ph idx="1"/>
          </p:nvPr>
        </p:nvSpPr>
        <p:spPr>
          <a:xfrm>
            <a:off x="363071" y="1146370"/>
            <a:ext cx="11416553" cy="4565259"/>
          </a:xfrm>
        </p:spPr>
        <p:txBody>
          <a:bodyPr>
            <a:normAutofit lnSpcReduction="10000"/>
          </a:bodyPr>
          <a:lstStyle/>
          <a:p>
            <a:pPr>
              <a:defRPr/>
            </a:pPr>
            <a:r>
              <a:rPr lang="en-US" dirty="0"/>
              <a:t>Dependency</a:t>
            </a:r>
          </a:p>
          <a:p>
            <a:pPr>
              <a:defRPr/>
            </a:pPr>
            <a:r>
              <a:rPr lang="en-US" dirty="0"/>
              <a:t>Location of performance</a:t>
            </a:r>
          </a:p>
          <a:p>
            <a:pPr>
              <a:defRPr/>
            </a:pPr>
            <a:r>
              <a:rPr lang="en-US" dirty="0"/>
              <a:t>Type of dependency</a:t>
            </a:r>
          </a:p>
          <a:p>
            <a:pPr>
              <a:defRPr/>
            </a:pPr>
            <a:r>
              <a:rPr lang="en-US" dirty="0"/>
              <a:t>Level of efforts (work contour)</a:t>
            </a:r>
          </a:p>
          <a:p>
            <a:pPr>
              <a:defRPr/>
            </a:pPr>
            <a:r>
              <a:rPr lang="en-US" dirty="0"/>
              <a:t>Efforts required</a:t>
            </a:r>
          </a:p>
          <a:p>
            <a:pPr>
              <a:defRPr/>
            </a:pPr>
            <a:r>
              <a:rPr lang="en-US" dirty="0"/>
              <a:t>Related Deadline</a:t>
            </a:r>
          </a:p>
          <a:p>
            <a:pPr>
              <a:defRPr/>
            </a:pPr>
            <a:r>
              <a:rPr lang="en-US" dirty="0"/>
              <a:t>Related WBS account </a:t>
            </a:r>
          </a:p>
          <a:p>
            <a:pPr>
              <a:defRPr/>
            </a:pPr>
            <a:r>
              <a:rPr lang="en-US" dirty="0"/>
              <a:t>Critical activity</a:t>
            </a:r>
          </a:p>
          <a:p>
            <a:pPr>
              <a:defRPr/>
            </a:pPr>
            <a:r>
              <a:rPr lang="en-US" dirty="0"/>
              <a:t>Type of task (fixed duration, resources, work)</a:t>
            </a:r>
          </a:p>
          <a:p>
            <a:pPr>
              <a:defRPr/>
            </a:pPr>
            <a:r>
              <a:rPr lang="en-US" dirty="0"/>
              <a:t>Resource &amp; skills required</a:t>
            </a:r>
          </a:p>
          <a:p>
            <a:pPr>
              <a:defRPr/>
            </a:pPr>
            <a:r>
              <a:rPr lang="en-US" dirty="0"/>
              <a:t>Duration</a:t>
            </a:r>
          </a:p>
          <a:p>
            <a:pPr>
              <a:defRPr/>
            </a:pPr>
            <a:r>
              <a:rPr lang="en-US" dirty="0"/>
              <a:t>Lead &amp; Lag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14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F6B2-D58D-4C65-B92E-CEC9BAC04A67}" type="slidenum">
              <a:rPr lang="en-US" altLang="en-US" sz="1200">
                <a:solidFill>
                  <a:srgbClr val="898989"/>
                </a:solidFill>
              </a:rPr>
              <a:pPr>
                <a:spcBef>
                  <a:spcPct val="0"/>
                </a:spcBef>
                <a:buFontTx/>
                <a:buNone/>
              </a:pPr>
              <a:t>12</a:t>
            </a:fld>
            <a:endParaRPr lang="en-US" altLang="en-US" sz="1200">
              <a:solidFill>
                <a:srgbClr val="898989"/>
              </a:solidFill>
            </a:endParaRPr>
          </a:p>
        </p:txBody>
      </p:sp>
    </p:spTree>
    <p:extLst>
      <p:ext uri="{BB962C8B-B14F-4D97-AF65-F5344CB8AC3E}">
        <p14:creationId xmlns:p14="http://schemas.microsoft.com/office/powerpoint/2010/main" val="388502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3"/>
          <p:cNvSpPr>
            <a:spLocks noGrp="1"/>
          </p:cNvSpPr>
          <p:nvPr>
            <p:ph type="title"/>
          </p:nvPr>
        </p:nvSpPr>
        <p:spPr/>
        <p:txBody>
          <a:bodyPr/>
          <a:lstStyle/>
          <a:p>
            <a:r>
              <a:rPr altLang="en-US" dirty="0"/>
              <a:t>Sequence Activities</a:t>
            </a:r>
          </a:p>
        </p:txBody>
      </p:sp>
      <p:sp>
        <p:nvSpPr>
          <p:cNvPr id="235523" name="Content Placeholder 4"/>
          <p:cNvSpPr>
            <a:spLocks noGrp="1"/>
          </p:cNvSpPr>
          <p:nvPr>
            <p:ph idx="1"/>
          </p:nvPr>
        </p:nvSpPr>
        <p:spPr/>
        <p:txBody>
          <a:bodyPr/>
          <a:lstStyle/>
          <a:p>
            <a:pPr>
              <a:buFont typeface="Arial" panose="020B0604020202020204" pitchFamily="34" charset="0"/>
              <a:buNone/>
            </a:pPr>
            <a:r>
              <a:rPr lang="en-US" altLang="en-US"/>
              <a:t>	</a:t>
            </a:r>
            <a:r>
              <a:rPr lang="en-US" altLang="en-US" b="1"/>
              <a:t>Identifying and documenting relationships among the project activities.</a:t>
            </a:r>
          </a:p>
          <a:p>
            <a:pPr>
              <a:buFont typeface="Arial" panose="020B0604020202020204" pitchFamily="34" charset="0"/>
              <a:buNone/>
            </a:pPr>
            <a:endParaRPr lang="en-US" altLang="en-US"/>
          </a:p>
        </p:txBody>
      </p:sp>
      <p:pic>
        <p:nvPicPr>
          <p:cNvPr id="235524" name="Picture 4" descr="D:\Works\Training-Material\My Pictures\PM-Images\Activity_Seque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86200"/>
            <a:ext cx="1676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55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92E200-0550-45C6-AAE5-A006B1BBED0B}" type="slidenum">
              <a:rPr lang="en-US" altLang="en-US" sz="1200">
                <a:solidFill>
                  <a:srgbClr val="898989"/>
                </a:solidFill>
              </a:rPr>
              <a:pPr>
                <a:spcBef>
                  <a:spcPct val="0"/>
                </a:spcBef>
                <a:buFontTx/>
                <a:buNone/>
              </a:pPr>
              <a:t>13</a:t>
            </a:fld>
            <a:endParaRPr lang="en-US" altLang="en-US" sz="1200">
              <a:solidFill>
                <a:srgbClr val="898989"/>
              </a:solidFill>
            </a:endParaRPr>
          </a:p>
        </p:txBody>
      </p:sp>
    </p:spTree>
    <p:extLst>
      <p:ext uri="{BB962C8B-B14F-4D97-AF65-F5344CB8AC3E}">
        <p14:creationId xmlns:p14="http://schemas.microsoft.com/office/powerpoint/2010/main" val="28667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Text Placeholder 5"/>
          <p:cNvSpPr>
            <a:spLocks noGrp="1"/>
          </p:cNvSpPr>
          <p:nvPr>
            <p:ph type="body" sz="quarter" idx="13"/>
          </p:nvPr>
        </p:nvSpPr>
        <p:spPr/>
        <p:txBody>
          <a:bodyPr/>
          <a:lstStyle/>
          <a:p>
            <a:r>
              <a:rPr lang="en-US" dirty="0"/>
              <a:t>.1 Precedence 	diagramming 	method</a:t>
            </a:r>
          </a:p>
          <a:p>
            <a:r>
              <a:rPr lang="en-US" dirty="0"/>
              <a:t>.2 Dependency 	determination and 	integration</a:t>
            </a:r>
          </a:p>
          <a:p>
            <a:r>
              <a:rPr lang="en-US" dirty="0"/>
              <a:t>.3 Leads and lags</a:t>
            </a:r>
          </a:p>
          <a:p>
            <a:r>
              <a:rPr lang="en-US" dirty="0"/>
              <a:t>.4 PMIS</a:t>
            </a:r>
            <a:endParaRPr lang="en-US" altLang="en-US" dirty="0"/>
          </a:p>
        </p:txBody>
      </p:sp>
      <p:sp>
        <p:nvSpPr>
          <p:cNvPr id="2375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Sequence Activities</a:t>
            </a:r>
          </a:p>
        </p:txBody>
      </p:sp>
      <p:sp>
        <p:nvSpPr>
          <p:cNvPr id="237571" name="Content Placeholder 4"/>
          <p:cNvSpPr>
            <a:spLocks noGrp="1"/>
          </p:cNvSpPr>
          <p:nvPr>
            <p:ph sz="quarter" idx="12"/>
          </p:nvPr>
        </p:nvSpPr>
        <p:spPr/>
        <p:txBody>
          <a:bodyPr/>
          <a:lstStyle/>
          <a:p>
            <a:r>
              <a:rPr lang="en-US" dirty="0"/>
              <a:t>.1 Schedule management 	plan</a:t>
            </a:r>
          </a:p>
          <a:p>
            <a:r>
              <a:rPr lang="en-US" dirty="0"/>
              <a:t>.2 Project documents</a:t>
            </a:r>
          </a:p>
          <a:p>
            <a:pPr lvl="1"/>
            <a:r>
              <a:rPr lang="en-US" dirty="0"/>
              <a:t>• Activity attributes</a:t>
            </a:r>
          </a:p>
          <a:p>
            <a:pPr lvl="1"/>
            <a:r>
              <a:rPr lang="en-US" dirty="0"/>
              <a:t>• Activity list</a:t>
            </a:r>
          </a:p>
          <a:p>
            <a:pPr lvl="1"/>
            <a:r>
              <a:rPr lang="en-US" dirty="0"/>
              <a:t>• Assumption log</a:t>
            </a:r>
          </a:p>
          <a:p>
            <a:pPr lvl="1"/>
            <a:r>
              <a:rPr lang="en-US" dirty="0"/>
              <a:t>• Milestone list</a:t>
            </a:r>
          </a:p>
          <a:p>
            <a:r>
              <a:rPr lang="en-US" dirty="0"/>
              <a:t>.3 EEFs</a:t>
            </a:r>
          </a:p>
          <a:p>
            <a:r>
              <a:rPr lang="en-US" dirty="0"/>
              <a:t>.4 OPAs</a:t>
            </a:r>
            <a:endParaRPr lang="en-US" altLang="en-US" dirty="0"/>
          </a:p>
        </p:txBody>
      </p:sp>
      <p:sp>
        <p:nvSpPr>
          <p:cNvPr id="237573" name="Text Placeholder 6"/>
          <p:cNvSpPr>
            <a:spLocks noGrp="1"/>
          </p:cNvSpPr>
          <p:nvPr>
            <p:ph type="body" sz="quarter" idx="14"/>
          </p:nvPr>
        </p:nvSpPr>
        <p:spPr/>
        <p:txBody>
          <a:bodyPr/>
          <a:lstStyle/>
          <a:p>
            <a:r>
              <a:rPr lang="en-US" dirty="0"/>
              <a:t>.1 Project schedule 	network diagrams</a:t>
            </a:r>
          </a:p>
          <a:p>
            <a:r>
              <a:rPr lang="en-US" dirty="0"/>
              <a:t>.2 Project documents 	updates</a:t>
            </a:r>
          </a:p>
          <a:p>
            <a:pPr lvl="1"/>
            <a:r>
              <a:rPr lang="en-US" dirty="0"/>
              <a:t>• Activity attributes</a:t>
            </a:r>
          </a:p>
          <a:p>
            <a:pPr lvl="1"/>
            <a:r>
              <a:rPr lang="en-US" dirty="0"/>
              <a:t>• Activity list</a:t>
            </a:r>
          </a:p>
          <a:p>
            <a:pPr lvl="1"/>
            <a:r>
              <a:rPr lang="en-US" dirty="0"/>
              <a:t>• Assumption log</a:t>
            </a:r>
          </a:p>
          <a:p>
            <a:pPr lvl="1"/>
            <a:r>
              <a:rPr lang="en-US" dirty="0"/>
              <a:t>• Milestone list</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3757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9A08FC-CC9B-455C-B8FD-52459B3D8292}" type="slidenum">
              <a:rPr lang="en-US" altLang="en-US" sz="1200">
                <a:solidFill>
                  <a:srgbClr val="898989"/>
                </a:solidFill>
              </a:rPr>
              <a:pPr>
                <a:spcBef>
                  <a:spcPct val="0"/>
                </a:spcBef>
                <a:buFontTx/>
                <a:buNone/>
              </a:pPr>
              <a:t>14</a:t>
            </a:fld>
            <a:endParaRPr lang="en-US" altLang="en-US" sz="1200">
              <a:solidFill>
                <a:srgbClr val="898989"/>
              </a:solidFill>
            </a:endParaRPr>
          </a:p>
        </p:txBody>
      </p:sp>
    </p:spTree>
    <p:extLst>
      <p:ext uri="{BB962C8B-B14F-4D97-AF65-F5344CB8AC3E}">
        <p14:creationId xmlns:p14="http://schemas.microsoft.com/office/powerpoint/2010/main" val="364354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3"/>
          <p:cNvSpPr>
            <a:spLocks noGrp="1"/>
          </p:cNvSpPr>
          <p:nvPr>
            <p:ph type="title"/>
          </p:nvPr>
        </p:nvSpPr>
        <p:spPr/>
        <p:txBody>
          <a:bodyPr/>
          <a:lstStyle/>
          <a:p>
            <a:r>
              <a:rPr altLang="en-US" dirty="0"/>
              <a:t>Discussion</a:t>
            </a:r>
          </a:p>
        </p:txBody>
      </p:sp>
      <p:sp>
        <p:nvSpPr>
          <p:cNvPr id="20483" name="Content Placeholder 4"/>
          <p:cNvSpPr>
            <a:spLocks noGrp="1"/>
          </p:cNvSpPr>
          <p:nvPr>
            <p:ph idx="1"/>
          </p:nvPr>
        </p:nvSpPr>
        <p:spPr/>
        <p:txBody>
          <a:bodyPr>
            <a:normAutofit/>
          </a:bodyPr>
          <a:lstStyle/>
          <a:p>
            <a:r>
              <a:rPr lang="en-US" altLang="en-US" sz="2000" b="1" dirty="0"/>
              <a:t>Sequence Previously activities of your project write FS, SF, FF, SS after the activities</a:t>
            </a:r>
          </a:p>
          <a:p>
            <a:endParaRPr lang="en-US" altLang="en-US" sz="2000" b="1" dirty="0"/>
          </a:p>
          <a:p>
            <a:r>
              <a:rPr lang="en-US" altLang="en-US" sz="2000" b="1" dirty="0"/>
              <a:t>FS- (Finish first to start the next) Documentation &amp; Review, Design &amp; Development</a:t>
            </a:r>
          </a:p>
          <a:p>
            <a:r>
              <a:rPr lang="en-US" altLang="en-US" sz="2000" b="1" dirty="0"/>
              <a:t>FF- (Finish next to finish the previous) Product Documentation &amp; Product System Testing</a:t>
            </a:r>
          </a:p>
          <a:p>
            <a:r>
              <a:rPr lang="en-US" altLang="en-US" sz="2000" b="1" dirty="0"/>
              <a:t>SF- (Start next to finish the previous) Shift working environment, changing motor, shifting applications from servers A to B, shifting work environment from A to B.</a:t>
            </a:r>
          </a:p>
          <a:p>
            <a:r>
              <a:rPr lang="en-US" altLang="en-US" sz="2000" b="1" dirty="0"/>
              <a:t>SS- (Start next to start previous) Listening &amp; Speaking, Start meeting &amp; Start a topic to discuss, Listening &amp; Making Notes, Requirement Gathering &amp; Requirement Analysis</a:t>
            </a:r>
          </a:p>
          <a:p>
            <a:endParaRPr lang="en-US" altLang="en-US" sz="2000" b="1" dirty="0"/>
          </a:p>
          <a:p>
            <a:endParaRPr lang="en-US" altLang="en-US" sz="2000" dirty="0"/>
          </a:p>
        </p:txBody>
      </p:sp>
      <p:sp>
        <p:nvSpPr>
          <p:cNvPr id="2" name="Footer Placeholder 1"/>
          <p:cNvSpPr>
            <a:spLocks noGrp="1"/>
          </p:cNvSpPr>
          <p:nvPr>
            <p:ph type="ftr" sz="quarter" idx="11"/>
          </p:nvPr>
        </p:nvSpPr>
        <p:spPr/>
        <p:txBody>
          <a:bodyPr/>
          <a:lstStyle/>
          <a:p>
            <a:pPr>
              <a:defRPr/>
            </a:pPr>
            <a:r>
              <a:rPr lang="en-IN" dirty="0"/>
              <a:t>Copyright 2017 Vedavit Project Solutions</a:t>
            </a:r>
            <a:endParaRPr lang="en-US" dirty="0"/>
          </a:p>
        </p:txBody>
      </p:sp>
      <p:sp>
        <p:nvSpPr>
          <p:cNvPr id="2396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E7E8DE-BB59-4290-92C5-840C1AAB07FA}" type="slidenum">
              <a:rPr lang="en-US" altLang="en-US" sz="1200">
                <a:solidFill>
                  <a:srgbClr val="898989"/>
                </a:solidFill>
              </a:rPr>
              <a:pPr>
                <a:spcBef>
                  <a:spcPct val="0"/>
                </a:spcBef>
                <a:buFontTx/>
                <a:buNone/>
              </a:pPr>
              <a:t>15</a:t>
            </a:fld>
            <a:endParaRPr lang="en-US" altLang="en-US" sz="1200">
              <a:solidFill>
                <a:srgbClr val="898989"/>
              </a:solidFill>
            </a:endParaRPr>
          </a:p>
        </p:txBody>
      </p:sp>
    </p:spTree>
    <p:extLst>
      <p:ext uri="{BB962C8B-B14F-4D97-AF65-F5344CB8AC3E}">
        <p14:creationId xmlns:p14="http://schemas.microsoft.com/office/powerpoint/2010/main" val="3274173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8" descr="03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4" y="1449389"/>
            <a:ext cx="693578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7" name="TextBox 4"/>
          <p:cNvSpPr txBox="1">
            <a:spLocks noChangeArrowheads="1"/>
          </p:cNvSpPr>
          <p:nvPr/>
        </p:nvSpPr>
        <p:spPr bwMode="auto">
          <a:xfrm>
            <a:off x="3810001" y="5572125"/>
            <a:ext cx="4786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Also known as Activity on Nodes (AON)</a:t>
            </a:r>
          </a:p>
        </p:txBody>
      </p:sp>
      <p:sp>
        <p:nvSpPr>
          <p:cNvPr id="241668" name="Title 4"/>
          <p:cNvSpPr>
            <a:spLocks noGrp="1"/>
          </p:cNvSpPr>
          <p:nvPr>
            <p:ph type="title"/>
          </p:nvPr>
        </p:nvSpPr>
        <p:spPr/>
        <p:txBody>
          <a:bodyPr/>
          <a:lstStyle/>
          <a:p>
            <a:r>
              <a:rPr altLang="en-US" b="1"/>
              <a:t>Precedence Diagramming Method (PDM)</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16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F1878C-1E1E-40A9-AC66-B37FA7EDFDD4}" type="slidenum">
              <a:rPr lang="en-US" altLang="en-US" sz="1200">
                <a:solidFill>
                  <a:srgbClr val="898989"/>
                </a:solidFill>
              </a:rPr>
              <a:pPr>
                <a:spcBef>
                  <a:spcPct val="0"/>
                </a:spcBef>
                <a:buFontTx/>
                <a:buNone/>
              </a:pPr>
              <a:t>16</a:t>
            </a:fld>
            <a:endParaRPr lang="en-US" altLang="en-US" sz="1200">
              <a:solidFill>
                <a:srgbClr val="898989"/>
              </a:solidFill>
            </a:endParaRPr>
          </a:p>
        </p:txBody>
      </p:sp>
    </p:spTree>
    <p:extLst>
      <p:ext uri="{BB962C8B-B14F-4D97-AF65-F5344CB8AC3E}">
        <p14:creationId xmlns:p14="http://schemas.microsoft.com/office/powerpoint/2010/main" val="193702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8F6A-2849-44AF-9443-B66999FE2A8A}"/>
              </a:ext>
            </a:extLst>
          </p:cNvPr>
          <p:cNvSpPr>
            <a:spLocks noGrp="1"/>
          </p:cNvSpPr>
          <p:nvPr>
            <p:ph type="title"/>
          </p:nvPr>
        </p:nvSpPr>
        <p:spPr/>
        <p:txBody>
          <a:bodyPr/>
          <a:lstStyle/>
          <a:p>
            <a:r>
              <a:rPr lang="en-US" dirty="0"/>
              <a:t>Activity Type</a:t>
            </a:r>
          </a:p>
        </p:txBody>
      </p:sp>
      <p:sp>
        <p:nvSpPr>
          <p:cNvPr id="5" name="Content Placeholder 4">
            <a:extLst>
              <a:ext uri="{FF2B5EF4-FFF2-40B4-BE49-F238E27FC236}">
                <a16:creationId xmlns:a16="http://schemas.microsoft.com/office/drawing/2014/main" id="{17590D53-ACF2-437A-BE7F-E84FC55853B1}"/>
              </a:ext>
            </a:extLst>
          </p:cNvPr>
          <p:cNvSpPr>
            <a:spLocks noGrp="1"/>
          </p:cNvSpPr>
          <p:nvPr>
            <p:ph idx="1"/>
          </p:nvPr>
        </p:nvSpPr>
        <p:spPr>
          <a:xfrm>
            <a:off x="609600" y="1237957"/>
            <a:ext cx="10972800" cy="4858043"/>
          </a:xfrm>
        </p:spPr>
        <p:txBody>
          <a:bodyPr>
            <a:normAutofit lnSpcReduction="10000"/>
          </a:bodyPr>
          <a:lstStyle/>
          <a:p>
            <a:r>
              <a:rPr lang="en-US" sz="2400" dirty="0"/>
              <a:t>Fixed Work</a:t>
            </a:r>
          </a:p>
          <a:p>
            <a:pPr lvl="1"/>
            <a:r>
              <a:rPr lang="en-US" sz="2000" dirty="0"/>
              <a:t>Effort driven. Can change the duration by adding/ removing resources. </a:t>
            </a:r>
            <a:r>
              <a:rPr lang="en-US" sz="2400" dirty="0"/>
              <a:t>E.g. To attempt 60 questions 60 min required. If you distributed between people duration can be altered.</a:t>
            </a:r>
          </a:p>
          <a:p>
            <a:r>
              <a:rPr lang="en-US" sz="2400" dirty="0"/>
              <a:t>Fixed Duration</a:t>
            </a:r>
          </a:p>
          <a:p>
            <a:pPr lvl="1"/>
            <a:r>
              <a:rPr lang="en-US" sz="2000" dirty="0"/>
              <a:t>Time driven. Can not change the duration by adding/removing resources. </a:t>
            </a:r>
            <a:r>
              <a:rPr lang="en-US" sz="2400" dirty="0"/>
              <a:t>E.g. Duration of the training does not depend upon # of participants. It is fixed.</a:t>
            </a:r>
            <a:endParaRPr lang="en-US" sz="2000" dirty="0"/>
          </a:p>
          <a:p>
            <a:r>
              <a:rPr lang="en-US" sz="2400" dirty="0"/>
              <a:t>Fixed Units</a:t>
            </a:r>
          </a:p>
          <a:p>
            <a:pPr lvl="1"/>
            <a:r>
              <a:rPr lang="en-US" sz="2000" dirty="0"/>
              <a:t>Resource driven. Cannot change the duration by adding/removing resources. In fact altering number/type of resources make activity undoable. </a:t>
            </a:r>
            <a:r>
              <a:rPr lang="en-US" sz="2400" dirty="0" err="1"/>
              <a:t>e.g</a:t>
            </a:r>
            <a:r>
              <a:rPr lang="en-US" sz="2400" dirty="0"/>
              <a:t> Remove one person from review process where min 2 people are required.</a:t>
            </a:r>
            <a:endParaRPr lang="en-US" sz="2000" dirty="0"/>
          </a:p>
        </p:txBody>
      </p:sp>
      <p:sp>
        <p:nvSpPr>
          <p:cNvPr id="3" name="Footer Placeholder 2">
            <a:extLst>
              <a:ext uri="{FF2B5EF4-FFF2-40B4-BE49-F238E27FC236}">
                <a16:creationId xmlns:a16="http://schemas.microsoft.com/office/drawing/2014/main" id="{5242FD80-8A12-4BBF-84E1-8B6B17AA9EBB}"/>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4" name="Slide Number Placeholder 3">
            <a:extLst>
              <a:ext uri="{FF2B5EF4-FFF2-40B4-BE49-F238E27FC236}">
                <a16:creationId xmlns:a16="http://schemas.microsoft.com/office/drawing/2014/main" id="{51CD97C4-54FD-4606-912A-8177F323DAA1}"/>
              </a:ext>
            </a:extLst>
          </p:cNvPr>
          <p:cNvSpPr>
            <a:spLocks noGrp="1"/>
          </p:cNvSpPr>
          <p:nvPr>
            <p:ph type="sldNum" sz="quarter" idx="12"/>
          </p:nvPr>
        </p:nvSpPr>
        <p:spPr/>
        <p:txBody>
          <a:bodyPr/>
          <a:lstStyle/>
          <a:p>
            <a:pPr>
              <a:defRPr/>
            </a:pPr>
            <a:fld id="{C9E5DE95-5651-417F-AA75-CAAE0168A8F7}" type="slidenum">
              <a:rPr lang="en-US" altLang="en-US" smtClean="0"/>
              <a:pPr>
                <a:defRPr/>
              </a:pPr>
              <a:t>17</a:t>
            </a:fld>
            <a:endParaRPr lang="en-US" altLang="en-US"/>
          </a:p>
        </p:txBody>
      </p:sp>
    </p:spTree>
    <p:extLst>
      <p:ext uri="{BB962C8B-B14F-4D97-AF65-F5344CB8AC3E}">
        <p14:creationId xmlns:p14="http://schemas.microsoft.com/office/powerpoint/2010/main" val="40086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59DD-4255-4F75-A7E8-0BC34E87D814}"/>
              </a:ext>
            </a:extLst>
          </p:cNvPr>
          <p:cNvSpPr>
            <a:spLocks noGrp="1"/>
          </p:cNvSpPr>
          <p:nvPr>
            <p:ph type="title"/>
          </p:nvPr>
        </p:nvSpPr>
        <p:spPr/>
        <p:txBody>
          <a:bodyPr/>
          <a:lstStyle/>
          <a:p>
            <a:r>
              <a:rPr lang="en-US" dirty="0"/>
              <a:t>Time Constraints</a:t>
            </a:r>
          </a:p>
        </p:txBody>
      </p:sp>
      <p:sp>
        <p:nvSpPr>
          <p:cNvPr id="3" name="Content Placeholder 2">
            <a:extLst>
              <a:ext uri="{FF2B5EF4-FFF2-40B4-BE49-F238E27FC236}">
                <a16:creationId xmlns:a16="http://schemas.microsoft.com/office/drawing/2014/main" id="{4D2842F3-141A-4C75-ADCF-2AD40917A918}"/>
              </a:ext>
            </a:extLst>
          </p:cNvPr>
          <p:cNvSpPr>
            <a:spLocks noGrp="1"/>
          </p:cNvSpPr>
          <p:nvPr>
            <p:ph idx="1"/>
          </p:nvPr>
        </p:nvSpPr>
        <p:spPr/>
        <p:txBody>
          <a:bodyPr>
            <a:normAutofit/>
          </a:bodyPr>
          <a:lstStyle/>
          <a:p>
            <a:pPr marL="514350" indent="-514350">
              <a:buClrTx/>
              <a:buSzPct val="100000"/>
              <a:buFont typeface="+mj-lt"/>
              <a:buAutoNum type="arabicPeriod"/>
            </a:pPr>
            <a:r>
              <a:rPr lang="en-US" sz="3200" dirty="0"/>
              <a:t>ASAP</a:t>
            </a:r>
          </a:p>
          <a:p>
            <a:pPr marL="514350" indent="-514350">
              <a:buClrTx/>
              <a:buSzPct val="100000"/>
              <a:buFont typeface="+mj-lt"/>
              <a:buAutoNum type="arabicPeriod"/>
            </a:pPr>
            <a:r>
              <a:rPr lang="en-US" sz="3200" dirty="0"/>
              <a:t>ALAP </a:t>
            </a:r>
          </a:p>
          <a:p>
            <a:pPr marL="514350" indent="-514350">
              <a:buClrTx/>
              <a:buSzPct val="100000"/>
              <a:buFont typeface="+mj-lt"/>
              <a:buAutoNum type="arabicPeriod"/>
            </a:pPr>
            <a:r>
              <a:rPr lang="en-US" sz="3200" dirty="0"/>
              <a:t>SNET </a:t>
            </a:r>
          </a:p>
          <a:p>
            <a:pPr marL="514350" indent="-514350">
              <a:buClrTx/>
              <a:buSzPct val="100000"/>
              <a:buFont typeface="+mj-lt"/>
              <a:buAutoNum type="arabicPeriod"/>
            </a:pPr>
            <a:r>
              <a:rPr lang="en-US" sz="3200" dirty="0"/>
              <a:t>SNLT </a:t>
            </a:r>
          </a:p>
          <a:p>
            <a:pPr marL="514350" indent="-514350">
              <a:buClrTx/>
              <a:buSzPct val="100000"/>
              <a:buFont typeface="+mj-lt"/>
              <a:buAutoNum type="arabicPeriod"/>
            </a:pPr>
            <a:r>
              <a:rPr lang="en-US" sz="3200" dirty="0"/>
              <a:t>FNLT</a:t>
            </a:r>
          </a:p>
          <a:p>
            <a:pPr marL="514350" indent="-514350">
              <a:buClrTx/>
              <a:buSzPct val="100000"/>
              <a:buFont typeface="+mj-lt"/>
              <a:buAutoNum type="arabicPeriod"/>
            </a:pPr>
            <a:r>
              <a:rPr lang="en-US" sz="3200" dirty="0"/>
              <a:t>FNET </a:t>
            </a:r>
          </a:p>
          <a:p>
            <a:pPr marL="514350" indent="-514350">
              <a:buClrTx/>
              <a:buSzPct val="100000"/>
              <a:buFont typeface="+mj-lt"/>
              <a:buAutoNum type="arabicPeriod"/>
            </a:pPr>
            <a:r>
              <a:rPr lang="en-US" sz="3200" dirty="0"/>
              <a:t>MFO</a:t>
            </a:r>
          </a:p>
          <a:p>
            <a:pPr marL="514350" indent="-514350">
              <a:buClrTx/>
              <a:buSzPct val="100000"/>
              <a:buFont typeface="+mj-lt"/>
              <a:buAutoNum type="arabicPeriod"/>
            </a:pPr>
            <a:r>
              <a:rPr lang="en-US" sz="3200" dirty="0"/>
              <a:t>MSO</a:t>
            </a:r>
          </a:p>
        </p:txBody>
      </p:sp>
      <p:sp>
        <p:nvSpPr>
          <p:cNvPr id="4" name="Footer Placeholder 3">
            <a:extLst>
              <a:ext uri="{FF2B5EF4-FFF2-40B4-BE49-F238E27FC236}">
                <a16:creationId xmlns:a16="http://schemas.microsoft.com/office/drawing/2014/main" id="{C7DB91F5-38AA-4F74-AE1E-14098E066411}"/>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71871EB9-1F90-4A34-9AC3-3BDC77BF3A72}"/>
              </a:ext>
            </a:extLst>
          </p:cNvPr>
          <p:cNvSpPr>
            <a:spLocks noGrp="1"/>
          </p:cNvSpPr>
          <p:nvPr>
            <p:ph type="sldNum" sz="quarter" idx="12"/>
          </p:nvPr>
        </p:nvSpPr>
        <p:spPr/>
        <p:txBody>
          <a:bodyPr/>
          <a:lstStyle/>
          <a:p>
            <a:pPr>
              <a:defRPr/>
            </a:pPr>
            <a:fld id="{72DDD327-84E9-44EE-94DF-C6A9CABE3A3A}" type="slidenum">
              <a:rPr lang="en-US" altLang="en-US" smtClean="0"/>
              <a:pPr>
                <a:defRPr/>
              </a:pPr>
              <a:t>18</a:t>
            </a:fld>
            <a:endParaRPr lang="en-US" altLang="en-US"/>
          </a:p>
        </p:txBody>
      </p:sp>
    </p:spTree>
    <p:extLst>
      <p:ext uri="{BB962C8B-B14F-4D97-AF65-F5344CB8AC3E}">
        <p14:creationId xmlns:p14="http://schemas.microsoft.com/office/powerpoint/2010/main" val="412524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4"/>
          <p:cNvSpPr txBox="1">
            <a:spLocks noChangeArrowheads="1"/>
          </p:cNvSpPr>
          <p:nvPr/>
        </p:nvSpPr>
        <p:spPr bwMode="auto">
          <a:xfrm>
            <a:off x="1524000" y="1201739"/>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(AON)</a:t>
            </a:r>
          </a:p>
        </p:txBody>
      </p:sp>
      <p:sp>
        <p:nvSpPr>
          <p:cNvPr id="243715" name="Text Box 6"/>
          <p:cNvSpPr txBox="1">
            <a:spLocks noChangeArrowheads="1"/>
          </p:cNvSpPr>
          <p:nvPr/>
        </p:nvSpPr>
        <p:spPr bwMode="auto">
          <a:xfrm>
            <a:off x="1725614" y="3854450"/>
            <a:ext cx="960437"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3716" name="Rectangle 7"/>
          <p:cNvSpPr>
            <a:spLocks noChangeArrowheads="1"/>
          </p:cNvSpPr>
          <p:nvPr/>
        </p:nvSpPr>
        <p:spPr bwMode="auto">
          <a:xfrm>
            <a:off x="3182938" y="5440363"/>
            <a:ext cx="1160462"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D</a:t>
            </a:r>
          </a:p>
        </p:txBody>
      </p:sp>
      <p:sp>
        <p:nvSpPr>
          <p:cNvPr id="243717" name="Rectangle 8"/>
          <p:cNvSpPr>
            <a:spLocks noChangeArrowheads="1"/>
          </p:cNvSpPr>
          <p:nvPr/>
        </p:nvSpPr>
        <p:spPr bwMode="auto">
          <a:xfrm>
            <a:off x="5162551" y="5476876"/>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E</a:t>
            </a:r>
          </a:p>
        </p:txBody>
      </p:sp>
      <p:sp>
        <p:nvSpPr>
          <p:cNvPr id="243718" name="Rectangle 9"/>
          <p:cNvSpPr>
            <a:spLocks noChangeArrowheads="1"/>
          </p:cNvSpPr>
          <p:nvPr/>
        </p:nvSpPr>
        <p:spPr bwMode="auto">
          <a:xfrm>
            <a:off x="7216776" y="5492750"/>
            <a:ext cx="1158875"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F</a:t>
            </a:r>
          </a:p>
        </p:txBody>
      </p:sp>
      <p:sp>
        <p:nvSpPr>
          <p:cNvPr id="243719" name="Rectangle 10"/>
          <p:cNvSpPr>
            <a:spLocks noChangeArrowheads="1"/>
          </p:cNvSpPr>
          <p:nvPr/>
        </p:nvSpPr>
        <p:spPr bwMode="auto">
          <a:xfrm>
            <a:off x="3035301" y="210661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A</a:t>
            </a:r>
          </a:p>
        </p:txBody>
      </p:sp>
      <p:sp>
        <p:nvSpPr>
          <p:cNvPr id="243720" name="Rectangle 11"/>
          <p:cNvSpPr>
            <a:spLocks noChangeArrowheads="1"/>
          </p:cNvSpPr>
          <p:nvPr/>
        </p:nvSpPr>
        <p:spPr bwMode="auto">
          <a:xfrm>
            <a:off x="5070476" y="2141538"/>
            <a:ext cx="1160463"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B</a:t>
            </a:r>
          </a:p>
        </p:txBody>
      </p:sp>
      <p:sp>
        <p:nvSpPr>
          <p:cNvPr id="243721" name="Rectangle 12"/>
          <p:cNvSpPr>
            <a:spLocks noChangeArrowheads="1"/>
          </p:cNvSpPr>
          <p:nvPr/>
        </p:nvSpPr>
        <p:spPr bwMode="auto">
          <a:xfrm>
            <a:off x="7094538" y="2159001"/>
            <a:ext cx="1160462"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C</a:t>
            </a:r>
          </a:p>
        </p:txBody>
      </p:sp>
      <p:sp>
        <p:nvSpPr>
          <p:cNvPr id="243722" name="Line 13"/>
          <p:cNvSpPr>
            <a:spLocks noChangeShapeType="1"/>
          </p:cNvSpPr>
          <p:nvPr/>
        </p:nvSpPr>
        <p:spPr bwMode="auto">
          <a:xfrm flipV="1">
            <a:off x="2108200" y="2625725"/>
            <a:ext cx="0" cy="11636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3" name="Line 14"/>
          <p:cNvSpPr>
            <a:spLocks noChangeShapeType="1"/>
          </p:cNvSpPr>
          <p:nvPr/>
        </p:nvSpPr>
        <p:spPr bwMode="auto">
          <a:xfrm>
            <a:off x="2090739" y="2625725"/>
            <a:ext cx="9604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4" name="Line 15"/>
          <p:cNvSpPr>
            <a:spLocks noChangeShapeType="1"/>
          </p:cNvSpPr>
          <p:nvPr/>
        </p:nvSpPr>
        <p:spPr bwMode="auto">
          <a:xfrm>
            <a:off x="2074863" y="4329113"/>
            <a:ext cx="0" cy="16176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5" name="Line 16"/>
          <p:cNvSpPr>
            <a:spLocks noChangeShapeType="1"/>
          </p:cNvSpPr>
          <p:nvPr/>
        </p:nvSpPr>
        <p:spPr bwMode="auto">
          <a:xfrm>
            <a:off x="2074864" y="5946775"/>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6" name="Line 17"/>
          <p:cNvSpPr>
            <a:spLocks noChangeShapeType="1"/>
          </p:cNvSpPr>
          <p:nvPr/>
        </p:nvSpPr>
        <p:spPr bwMode="auto">
          <a:xfrm>
            <a:off x="4210051" y="265906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7" name="Line 18"/>
          <p:cNvSpPr>
            <a:spLocks noChangeShapeType="1"/>
          </p:cNvSpPr>
          <p:nvPr/>
        </p:nvSpPr>
        <p:spPr bwMode="auto">
          <a:xfrm>
            <a:off x="6234114" y="26924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8" name="Line 19"/>
          <p:cNvSpPr>
            <a:spLocks noChangeShapeType="1"/>
          </p:cNvSpPr>
          <p:nvPr/>
        </p:nvSpPr>
        <p:spPr bwMode="auto">
          <a:xfrm>
            <a:off x="4270376" y="598011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9" name="Line 20"/>
          <p:cNvSpPr>
            <a:spLocks noChangeShapeType="1"/>
          </p:cNvSpPr>
          <p:nvPr/>
        </p:nvSpPr>
        <p:spPr bwMode="auto">
          <a:xfrm>
            <a:off x="6359526" y="5997575"/>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0" name="Line 21"/>
          <p:cNvSpPr>
            <a:spLocks noChangeShapeType="1"/>
          </p:cNvSpPr>
          <p:nvPr/>
        </p:nvSpPr>
        <p:spPr bwMode="auto">
          <a:xfrm flipV="1">
            <a:off x="3713163" y="4502151"/>
            <a:ext cx="0" cy="90487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1" name="Line 22"/>
          <p:cNvSpPr>
            <a:spLocks noChangeShapeType="1"/>
          </p:cNvSpPr>
          <p:nvPr/>
        </p:nvSpPr>
        <p:spPr bwMode="auto">
          <a:xfrm>
            <a:off x="3713163" y="4502150"/>
            <a:ext cx="4013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2" name="Line 23"/>
          <p:cNvSpPr>
            <a:spLocks noChangeShapeType="1"/>
          </p:cNvSpPr>
          <p:nvPr/>
        </p:nvSpPr>
        <p:spPr bwMode="auto">
          <a:xfrm flipV="1">
            <a:off x="7716839" y="3125788"/>
            <a:ext cx="9525" cy="1395412"/>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3" name="Line 24"/>
          <p:cNvSpPr>
            <a:spLocks noChangeShapeType="1"/>
          </p:cNvSpPr>
          <p:nvPr/>
        </p:nvSpPr>
        <p:spPr bwMode="auto">
          <a:xfrm>
            <a:off x="8283575" y="2678113"/>
            <a:ext cx="711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4" name="Line 25"/>
          <p:cNvSpPr>
            <a:spLocks noChangeShapeType="1"/>
          </p:cNvSpPr>
          <p:nvPr/>
        </p:nvSpPr>
        <p:spPr bwMode="auto">
          <a:xfrm flipH="1">
            <a:off x="8993189" y="2693989"/>
            <a:ext cx="1587" cy="1171575"/>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5" name="Text Box 26"/>
          <p:cNvSpPr txBox="1">
            <a:spLocks noChangeArrowheads="1"/>
          </p:cNvSpPr>
          <p:nvPr/>
        </p:nvSpPr>
        <p:spPr bwMode="auto">
          <a:xfrm>
            <a:off x="8437564" y="3924300"/>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3736" name="Line 27"/>
          <p:cNvSpPr>
            <a:spLocks noChangeShapeType="1"/>
          </p:cNvSpPr>
          <p:nvPr/>
        </p:nvSpPr>
        <p:spPr bwMode="auto">
          <a:xfrm>
            <a:off x="8401051" y="6015038"/>
            <a:ext cx="6127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7" name="Line 28"/>
          <p:cNvSpPr>
            <a:spLocks noChangeShapeType="1"/>
          </p:cNvSpPr>
          <p:nvPr/>
        </p:nvSpPr>
        <p:spPr bwMode="auto">
          <a:xfrm flipH="1" flipV="1">
            <a:off x="8994775" y="4376738"/>
            <a:ext cx="0" cy="16383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8" name="Title 26"/>
          <p:cNvSpPr>
            <a:spLocks noGrp="1"/>
          </p:cNvSpPr>
          <p:nvPr>
            <p:ph type="title"/>
          </p:nvPr>
        </p:nvSpPr>
        <p:spPr/>
        <p:txBody>
          <a:bodyPr/>
          <a:lstStyle/>
          <a:p>
            <a:r>
              <a:rPr altLang="en-US" b="1"/>
              <a:t>Network Development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37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73CC8E-94E2-485E-AC6B-977C6EDEB6C7}" type="slidenum">
              <a:rPr lang="en-US" altLang="en-US" sz="1200">
                <a:solidFill>
                  <a:srgbClr val="898989"/>
                </a:solidFill>
              </a:rPr>
              <a:pPr>
                <a:spcBef>
                  <a:spcPct val="0"/>
                </a:spcBef>
                <a:buFontTx/>
                <a:buNone/>
              </a:pPr>
              <a:t>19</a:t>
            </a:fld>
            <a:endParaRPr lang="en-US" altLang="en-US" sz="1200">
              <a:solidFill>
                <a:srgbClr val="898989"/>
              </a:solidFill>
            </a:endParaRPr>
          </a:p>
        </p:txBody>
      </p:sp>
    </p:spTree>
    <p:extLst>
      <p:ext uri="{BB962C8B-B14F-4D97-AF65-F5344CB8AC3E}">
        <p14:creationId xmlns:p14="http://schemas.microsoft.com/office/powerpoint/2010/main" val="243256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998A-C20D-4A14-9FE9-396AFD986CF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48439AB-B51D-4FE4-A822-8C5E1D988B5E}"/>
              </a:ext>
            </a:extLst>
          </p:cNvPr>
          <p:cNvSpPr>
            <a:spLocks noGrp="1"/>
          </p:cNvSpPr>
          <p:nvPr>
            <p:ph idx="1"/>
          </p:nvPr>
        </p:nvSpPr>
        <p:spPr/>
        <p:txBody>
          <a:bodyPr>
            <a:normAutofit/>
          </a:bodyPr>
          <a:lstStyle/>
          <a:p>
            <a:r>
              <a:rPr lang="en-US" sz="2800" dirty="0"/>
              <a:t>We are not perfect being. Be are striving for the perfection.</a:t>
            </a:r>
          </a:p>
          <a:p>
            <a:r>
              <a:rPr lang="en-US" sz="2800" dirty="0"/>
              <a:t>We are first time trying to visualize the entire project in the form of critical path and critical chain. Therefore there are many opportunities for the improvements. Let’s start doing it and on the way if any opportunity is identified we can incorporate the inputs.</a:t>
            </a:r>
          </a:p>
          <a:p>
            <a:r>
              <a:rPr lang="en-US" sz="2800" dirty="0"/>
              <a:t>There are many ways of estimating efforts, duration, resources, cost and many ways to optimize the schedule some will be discussed in this workshop of 4 hours but many others will not be discussed.</a:t>
            </a:r>
          </a:p>
          <a:p>
            <a:r>
              <a:rPr lang="en-US" sz="2800" dirty="0"/>
              <a:t>Feel free to share your inputs today or anytime in future.</a:t>
            </a:r>
          </a:p>
        </p:txBody>
      </p:sp>
    </p:spTree>
    <p:extLst>
      <p:ext uri="{BB962C8B-B14F-4D97-AF65-F5344CB8AC3E}">
        <p14:creationId xmlns:p14="http://schemas.microsoft.com/office/powerpoint/2010/main" val="9696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4"/>
          <p:cNvSpPr txBox="1">
            <a:spLocks noChangeArrowheads="1"/>
          </p:cNvSpPr>
          <p:nvPr/>
        </p:nvSpPr>
        <p:spPr bwMode="auto">
          <a:xfrm>
            <a:off x="1524000" y="1201739"/>
            <a:ext cx="9144000" cy="369887"/>
          </a:xfrm>
          <a:prstGeom prst="rect">
            <a:avLst/>
          </a:prstGeom>
          <a:solidFill>
            <a:schemeClr val="bg1"/>
          </a:solidFill>
          <a:ln w="44450">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(AOA)</a:t>
            </a:r>
          </a:p>
        </p:txBody>
      </p:sp>
      <p:sp>
        <p:nvSpPr>
          <p:cNvPr id="245763" name="Text Box 6"/>
          <p:cNvSpPr txBox="1">
            <a:spLocks noChangeArrowheads="1"/>
          </p:cNvSpPr>
          <p:nvPr/>
        </p:nvSpPr>
        <p:spPr bwMode="auto">
          <a:xfrm>
            <a:off x="2514600" y="3652838"/>
            <a:ext cx="960438"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5764" name="Rectangle 7"/>
          <p:cNvSpPr>
            <a:spLocks noChangeArrowheads="1"/>
          </p:cNvSpPr>
          <p:nvPr/>
        </p:nvSpPr>
        <p:spPr bwMode="auto">
          <a:xfrm>
            <a:off x="3971926" y="5238750"/>
            <a:ext cx="1160463"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5" name="Rectangle 8"/>
          <p:cNvSpPr>
            <a:spLocks noChangeArrowheads="1"/>
          </p:cNvSpPr>
          <p:nvPr/>
        </p:nvSpPr>
        <p:spPr bwMode="auto">
          <a:xfrm>
            <a:off x="5951539" y="527526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6" name="Rectangle 10"/>
          <p:cNvSpPr>
            <a:spLocks noChangeArrowheads="1"/>
          </p:cNvSpPr>
          <p:nvPr/>
        </p:nvSpPr>
        <p:spPr bwMode="auto">
          <a:xfrm>
            <a:off x="3824289" y="1905001"/>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7" name="Rectangle 11"/>
          <p:cNvSpPr>
            <a:spLocks noChangeArrowheads="1"/>
          </p:cNvSpPr>
          <p:nvPr/>
        </p:nvSpPr>
        <p:spPr bwMode="auto">
          <a:xfrm>
            <a:off x="6503988" y="1931988"/>
            <a:ext cx="1160462"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8" name="Line 13"/>
          <p:cNvSpPr>
            <a:spLocks noChangeShapeType="1"/>
          </p:cNvSpPr>
          <p:nvPr/>
        </p:nvSpPr>
        <p:spPr bwMode="auto">
          <a:xfrm flipV="1">
            <a:off x="2897188" y="2424114"/>
            <a:ext cx="0" cy="11636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69" name="Line 14"/>
          <p:cNvSpPr>
            <a:spLocks noChangeShapeType="1"/>
          </p:cNvSpPr>
          <p:nvPr/>
        </p:nvSpPr>
        <p:spPr bwMode="auto">
          <a:xfrm>
            <a:off x="2879725" y="2424113"/>
            <a:ext cx="960438"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0" name="Line 15"/>
          <p:cNvSpPr>
            <a:spLocks noChangeShapeType="1"/>
          </p:cNvSpPr>
          <p:nvPr/>
        </p:nvSpPr>
        <p:spPr bwMode="auto">
          <a:xfrm>
            <a:off x="2863850" y="4127501"/>
            <a:ext cx="0" cy="16176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1" name="Line 16"/>
          <p:cNvSpPr>
            <a:spLocks noChangeShapeType="1"/>
          </p:cNvSpPr>
          <p:nvPr/>
        </p:nvSpPr>
        <p:spPr bwMode="auto">
          <a:xfrm>
            <a:off x="2863851" y="5745163"/>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2" name="Line 17"/>
          <p:cNvSpPr>
            <a:spLocks noChangeShapeType="1"/>
          </p:cNvSpPr>
          <p:nvPr/>
        </p:nvSpPr>
        <p:spPr bwMode="auto">
          <a:xfrm>
            <a:off x="4999038" y="2457450"/>
            <a:ext cx="1581150" cy="7938"/>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3" name="Line 18"/>
          <p:cNvSpPr>
            <a:spLocks noChangeShapeType="1"/>
          </p:cNvSpPr>
          <p:nvPr/>
        </p:nvSpPr>
        <p:spPr bwMode="auto">
          <a:xfrm>
            <a:off x="7646988" y="2389188"/>
            <a:ext cx="1600200" cy="16002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4" name="Line 19"/>
          <p:cNvSpPr>
            <a:spLocks noChangeShapeType="1"/>
          </p:cNvSpPr>
          <p:nvPr/>
        </p:nvSpPr>
        <p:spPr bwMode="auto">
          <a:xfrm>
            <a:off x="5059364" y="57785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4" name="Line 20"/>
          <p:cNvSpPr>
            <a:spLocks noChangeShapeType="1"/>
          </p:cNvSpPr>
          <p:nvPr/>
        </p:nvSpPr>
        <p:spPr bwMode="auto">
          <a:xfrm flipV="1">
            <a:off x="7148514" y="3989389"/>
            <a:ext cx="2098675" cy="1806575"/>
          </a:xfrm>
          <a:prstGeom prst="line">
            <a:avLst/>
          </a:prstGeom>
          <a:noFill/>
          <a:ln w="44450">
            <a:solidFill>
              <a:schemeClr val="tx1"/>
            </a:solidFill>
            <a:round/>
            <a:headEnd/>
            <a:tailEnd type="arrow" w="med" len="med"/>
          </a:ln>
        </p:spPr>
        <p:txBody>
          <a:bodyPr vert="vert" wrap="none" anchor="ctr"/>
          <a:lstStyle/>
          <a:p>
            <a:pPr eaLnBrk="1" hangingPunct="1">
              <a:defRPr/>
            </a:pPr>
            <a:r>
              <a:rPr lang="en-US" dirty="0">
                <a:latin typeface="Arial" charset="0"/>
              </a:rPr>
              <a:t>                </a:t>
            </a: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r>
              <a:rPr lang="en-US" dirty="0">
                <a:latin typeface="Arial" charset="0"/>
              </a:rPr>
              <a:t>              </a:t>
            </a:r>
          </a:p>
        </p:txBody>
      </p:sp>
      <p:sp>
        <p:nvSpPr>
          <p:cNvPr id="245776" name="Line 21"/>
          <p:cNvSpPr>
            <a:spLocks noChangeShapeType="1"/>
          </p:cNvSpPr>
          <p:nvPr/>
        </p:nvSpPr>
        <p:spPr bwMode="auto">
          <a:xfrm flipV="1">
            <a:off x="4502150" y="4300539"/>
            <a:ext cx="0" cy="904875"/>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7" name="Line 22"/>
          <p:cNvSpPr>
            <a:spLocks noChangeShapeType="1"/>
          </p:cNvSpPr>
          <p:nvPr/>
        </p:nvSpPr>
        <p:spPr bwMode="auto">
          <a:xfrm>
            <a:off x="4446588" y="4294188"/>
            <a:ext cx="2667000" cy="0"/>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8" name="Line 23"/>
          <p:cNvSpPr>
            <a:spLocks noChangeShapeType="1"/>
          </p:cNvSpPr>
          <p:nvPr/>
        </p:nvSpPr>
        <p:spPr bwMode="auto">
          <a:xfrm flipV="1">
            <a:off x="7104064" y="2898776"/>
            <a:ext cx="9525" cy="1395413"/>
          </a:xfrm>
          <a:prstGeom prst="line">
            <a:avLst/>
          </a:prstGeom>
          <a:noFill/>
          <a:ln w="44450">
            <a:solidFill>
              <a:schemeClr val="tx1"/>
            </a:solidFill>
            <a:prstDash val="sys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9" name="Text Box 26"/>
          <p:cNvSpPr txBox="1">
            <a:spLocks noChangeArrowheads="1"/>
          </p:cNvSpPr>
          <p:nvPr/>
        </p:nvSpPr>
        <p:spPr bwMode="auto">
          <a:xfrm>
            <a:off x="9226551" y="3722688"/>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5780" name="Title 26"/>
          <p:cNvSpPr>
            <a:spLocks noGrp="1"/>
          </p:cNvSpPr>
          <p:nvPr>
            <p:ph type="title"/>
          </p:nvPr>
        </p:nvSpPr>
        <p:spPr/>
        <p:txBody>
          <a:bodyPr/>
          <a:lstStyle/>
          <a:p>
            <a:r>
              <a:rPr altLang="en-US" b="1"/>
              <a:t>Network Development</a:t>
            </a:r>
            <a:endParaRPr altLang="en-US"/>
          </a:p>
        </p:txBody>
      </p:sp>
      <p:sp>
        <p:nvSpPr>
          <p:cNvPr id="245781" name="TextBox 20"/>
          <p:cNvSpPr txBox="1">
            <a:spLocks noChangeArrowheads="1"/>
          </p:cNvSpPr>
          <p:nvPr/>
        </p:nvSpPr>
        <p:spPr bwMode="auto">
          <a:xfrm>
            <a:off x="31242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a:t>
            </a:r>
          </a:p>
        </p:txBody>
      </p:sp>
      <p:sp>
        <p:nvSpPr>
          <p:cNvPr id="245782" name="TextBox 21"/>
          <p:cNvSpPr txBox="1">
            <a:spLocks noChangeArrowheads="1"/>
          </p:cNvSpPr>
          <p:nvPr/>
        </p:nvSpPr>
        <p:spPr bwMode="auto">
          <a:xfrm>
            <a:off x="55626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B</a:t>
            </a:r>
          </a:p>
        </p:txBody>
      </p:sp>
      <p:sp>
        <p:nvSpPr>
          <p:cNvPr id="245783" name="TextBox 22"/>
          <p:cNvSpPr txBox="1">
            <a:spLocks noChangeArrowheads="1"/>
          </p:cNvSpPr>
          <p:nvPr/>
        </p:nvSpPr>
        <p:spPr bwMode="auto">
          <a:xfrm>
            <a:off x="8272464" y="2754314"/>
            <a:ext cx="3508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a:t>
            </a:r>
          </a:p>
        </p:txBody>
      </p:sp>
      <p:sp>
        <p:nvSpPr>
          <p:cNvPr id="245784" name="TextBox 23"/>
          <p:cNvSpPr txBox="1">
            <a:spLocks noChangeArrowheads="1"/>
          </p:cNvSpPr>
          <p:nvPr/>
        </p:nvSpPr>
        <p:spPr bwMode="auto">
          <a:xfrm>
            <a:off x="3124200" y="5421314"/>
            <a:ext cx="350838"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a:t>
            </a:r>
          </a:p>
        </p:txBody>
      </p:sp>
      <p:sp>
        <p:nvSpPr>
          <p:cNvPr id="245785" name="TextBox 24"/>
          <p:cNvSpPr txBox="1">
            <a:spLocks noChangeArrowheads="1"/>
          </p:cNvSpPr>
          <p:nvPr/>
        </p:nvSpPr>
        <p:spPr bwMode="auto">
          <a:xfrm>
            <a:off x="5300664" y="5421314"/>
            <a:ext cx="3381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E</a:t>
            </a:r>
          </a:p>
        </p:txBody>
      </p:sp>
      <p:sp>
        <p:nvSpPr>
          <p:cNvPr id="245786" name="TextBox 25"/>
          <p:cNvSpPr txBox="1">
            <a:spLocks noChangeArrowheads="1"/>
          </p:cNvSpPr>
          <p:nvPr/>
        </p:nvSpPr>
        <p:spPr bwMode="auto">
          <a:xfrm>
            <a:off x="7751764" y="4811714"/>
            <a:ext cx="3254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57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801A27-CCEF-4596-8272-1F622FD66AB2}" type="slidenum">
              <a:rPr lang="en-US" altLang="en-US" sz="1200">
                <a:solidFill>
                  <a:srgbClr val="898989"/>
                </a:solidFill>
              </a:rPr>
              <a:pPr>
                <a:spcBef>
                  <a:spcPct val="0"/>
                </a:spcBef>
                <a:buFontTx/>
                <a:buNone/>
              </a:pPr>
              <a:t>20</a:t>
            </a:fld>
            <a:endParaRPr lang="en-US" altLang="en-US" sz="1200">
              <a:solidFill>
                <a:srgbClr val="898989"/>
              </a:solidFill>
            </a:endParaRPr>
          </a:p>
        </p:txBody>
      </p:sp>
    </p:spTree>
    <p:extLst>
      <p:ext uri="{BB962C8B-B14F-4D97-AF65-F5344CB8AC3E}">
        <p14:creationId xmlns:p14="http://schemas.microsoft.com/office/powerpoint/2010/main" val="215006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3"/>
          <p:cNvSpPr>
            <a:spLocks noGrp="1"/>
          </p:cNvSpPr>
          <p:nvPr>
            <p:ph type="title"/>
          </p:nvPr>
        </p:nvSpPr>
        <p:spPr/>
        <p:txBody>
          <a:bodyPr/>
          <a:lstStyle/>
          <a:p>
            <a:r>
              <a:rPr altLang="en-US" dirty="0"/>
              <a:t>Estimate Activity Durations</a:t>
            </a:r>
          </a:p>
        </p:txBody>
      </p:sp>
      <p:sp>
        <p:nvSpPr>
          <p:cNvPr id="256003" name="Content Placeholder 4"/>
          <p:cNvSpPr>
            <a:spLocks noGrp="1"/>
          </p:cNvSpPr>
          <p:nvPr>
            <p:ph idx="1"/>
          </p:nvPr>
        </p:nvSpPr>
        <p:spPr/>
        <p:txBody>
          <a:bodyPr>
            <a:normAutofit/>
          </a:bodyPr>
          <a:lstStyle/>
          <a:p>
            <a:pPr>
              <a:buFont typeface="Arial" panose="020B0604020202020204" pitchFamily="34" charset="0"/>
              <a:buNone/>
            </a:pPr>
            <a:r>
              <a:rPr lang="en-US" altLang="en-US" sz="2800" b="1" dirty="0"/>
              <a:t>	Approximating the number of work periods needed to complete individual activities with estimated resources.</a:t>
            </a:r>
            <a:endParaRPr lang="en-US" altLang="en-US" sz="2800" dirty="0"/>
          </a:p>
        </p:txBody>
      </p:sp>
      <p:pic>
        <p:nvPicPr>
          <p:cNvPr id="256004" name="Picture 4" descr="D:\Works\Training-Material\My Pictures\PM-Images\Du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91000"/>
            <a:ext cx="3943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560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0A2726-ED32-4DD5-A79B-A0406E3E0428}" type="slidenum">
              <a:rPr lang="en-US" altLang="en-US" sz="1200">
                <a:solidFill>
                  <a:srgbClr val="898989"/>
                </a:solidFill>
              </a:rPr>
              <a:pPr>
                <a:spcBef>
                  <a:spcPct val="0"/>
                </a:spcBef>
                <a:buFontTx/>
                <a:buNone/>
              </a:pPr>
              <a:t>21</a:t>
            </a:fld>
            <a:endParaRPr lang="en-US" altLang="en-US" sz="1200">
              <a:solidFill>
                <a:srgbClr val="898989"/>
              </a:solidFill>
            </a:endParaRPr>
          </a:p>
        </p:txBody>
      </p:sp>
    </p:spTree>
    <p:extLst>
      <p:ext uri="{BB962C8B-B14F-4D97-AF65-F5344CB8AC3E}">
        <p14:creationId xmlns:p14="http://schemas.microsoft.com/office/powerpoint/2010/main" val="353731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Text Placeholder 5"/>
          <p:cNvSpPr>
            <a:spLocks noGrp="1"/>
          </p:cNvSpPr>
          <p:nvPr>
            <p:ph type="body" sz="quarter" idx="13"/>
          </p:nvPr>
        </p:nvSpPr>
        <p:spPr/>
        <p:txBody>
          <a:bodyPr/>
          <a:lstStyle/>
          <a:p>
            <a:r>
              <a:rPr lang="en-US" sz="1800" dirty="0"/>
              <a:t>.1 Expert judgment</a:t>
            </a:r>
          </a:p>
          <a:p>
            <a:r>
              <a:rPr lang="en-US" sz="1800" dirty="0"/>
              <a:t>.2 Analogous estimating</a:t>
            </a:r>
          </a:p>
          <a:p>
            <a:r>
              <a:rPr lang="en-US" sz="1800" dirty="0"/>
              <a:t>.3 Parametric	estimating</a:t>
            </a:r>
          </a:p>
          <a:p>
            <a:r>
              <a:rPr lang="en-US" sz="1800" dirty="0"/>
              <a:t>.4 Three-point 	estimating</a:t>
            </a:r>
          </a:p>
          <a:p>
            <a:r>
              <a:rPr lang="en-US" sz="1800" dirty="0"/>
              <a:t>.5 Bottom-up 	estimating</a:t>
            </a:r>
          </a:p>
          <a:p>
            <a:r>
              <a:rPr lang="en-US" sz="1800" dirty="0"/>
              <a:t>.6 Data analysis</a:t>
            </a:r>
          </a:p>
          <a:p>
            <a:pPr lvl="1"/>
            <a:r>
              <a:rPr lang="en-US" sz="1600" dirty="0"/>
              <a:t>• Alternatives analysis</a:t>
            </a:r>
          </a:p>
          <a:p>
            <a:pPr lvl="1"/>
            <a:r>
              <a:rPr lang="en-US" sz="1600" dirty="0"/>
              <a:t>• Reserve analysis</a:t>
            </a:r>
          </a:p>
        </p:txBody>
      </p:sp>
      <p:sp>
        <p:nvSpPr>
          <p:cNvPr id="25805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Estimate Activity Durations</a:t>
            </a:r>
          </a:p>
        </p:txBody>
      </p:sp>
      <p:sp>
        <p:nvSpPr>
          <p:cNvPr id="258051" name="Content Placeholder 4"/>
          <p:cNvSpPr>
            <a:spLocks noGrp="1"/>
          </p:cNvSpPr>
          <p:nvPr>
            <p:ph sz="quarter" idx="12"/>
          </p:nvPr>
        </p:nvSpPr>
        <p:spPr/>
        <p:txBody>
          <a:bodyPr>
            <a:normAutofit lnSpcReduction="10000"/>
          </a:bodyPr>
          <a:lstStyle/>
          <a:p>
            <a:r>
              <a:rPr lang="en-US" sz="1600" dirty="0"/>
              <a:t>.1</a:t>
            </a:r>
            <a:r>
              <a:rPr lang="en-US" sz="1400" dirty="0"/>
              <a:t>• Schedule management plan</a:t>
            </a:r>
          </a:p>
          <a:p>
            <a:pPr lvl="1"/>
            <a:r>
              <a:rPr lang="en-US" sz="1400" dirty="0"/>
              <a:t>• Scope baseline</a:t>
            </a:r>
          </a:p>
          <a:p>
            <a:r>
              <a:rPr lang="en-US" sz="1600" dirty="0"/>
              <a:t>.2 Project documents</a:t>
            </a:r>
          </a:p>
          <a:p>
            <a:pPr lvl="1"/>
            <a:r>
              <a:rPr lang="en-US" sz="1400" dirty="0"/>
              <a:t>• Activity attributes</a:t>
            </a:r>
          </a:p>
          <a:p>
            <a:pPr lvl="1"/>
            <a:r>
              <a:rPr lang="en-US" sz="1400" dirty="0"/>
              <a:t>• Activity list</a:t>
            </a:r>
          </a:p>
          <a:p>
            <a:pPr lvl="1"/>
            <a:r>
              <a:rPr lang="en-US" sz="1400" dirty="0"/>
              <a:t>• Assumption log</a:t>
            </a:r>
          </a:p>
          <a:p>
            <a:pPr lvl="1"/>
            <a:r>
              <a:rPr lang="en-US" sz="1400" dirty="0"/>
              <a:t>• Lessons learned 	register</a:t>
            </a:r>
          </a:p>
          <a:p>
            <a:pPr lvl="1"/>
            <a:r>
              <a:rPr lang="en-US" sz="1400" dirty="0"/>
              <a:t>• Milestone list</a:t>
            </a:r>
          </a:p>
          <a:p>
            <a:pPr lvl="1"/>
            <a:r>
              <a:rPr lang="en-US" sz="1400" dirty="0"/>
              <a:t>• Project team assignments</a:t>
            </a:r>
          </a:p>
          <a:p>
            <a:pPr lvl="1"/>
            <a:r>
              <a:rPr lang="en-US" sz="1400" dirty="0"/>
              <a:t>• Resource breakdown 	structure</a:t>
            </a:r>
          </a:p>
          <a:p>
            <a:pPr lvl="1"/>
            <a:r>
              <a:rPr lang="en-US" sz="1400" dirty="0"/>
              <a:t>• Resource calendars</a:t>
            </a:r>
          </a:p>
          <a:p>
            <a:pPr lvl="1"/>
            <a:r>
              <a:rPr lang="en-US" sz="1400" dirty="0"/>
              <a:t>• Resource requirements</a:t>
            </a:r>
          </a:p>
          <a:p>
            <a:pPr lvl="1"/>
            <a:r>
              <a:rPr lang="en-US" sz="1400" dirty="0"/>
              <a:t>• Risk register</a:t>
            </a:r>
          </a:p>
          <a:p>
            <a:r>
              <a:rPr lang="en-US" sz="1600" dirty="0"/>
              <a:t>.3 EEFs</a:t>
            </a:r>
          </a:p>
          <a:p>
            <a:r>
              <a:rPr lang="en-US" sz="1600" dirty="0"/>
              <a:t>.4 OPAs</a:t>
            </a:r>
            <a:endParaRPr lang="en-US" altLang="en-US" sz="1600" dirty="0"/>
          </a:p>
        </p:txBody>
      </p:sp>
      <p:sp>
        <p:nvSpPr>
          <p:cNvPr id="258053" name="Text Placeholder 6"/>
          <p:cNvSpPr>
            <a:spLocks noGrp="1"/>
          </p:cNvSpPr>
          <p:nvPr>
            <p:ph type="body" sz="quarter" idx="14"/>
          </p:nvPr>
        </p:nvSpPr>
        <p:spPr/>
        <p:txBody>
          <a:bodyPr/>
          <a:lstStyle/>
          <a:p>
            <a:r>
              <a:rPr lang="en-US" dirty="0"/>
              <a:t>.1 Duration estimates</a:t>
            </a:r>
          </a:p>
          <a:p>
            <a:r>
              <a:rPr lang="en-US" dirty="0"/>
              <a:t>.2 Basis of estimates</a:t>
            </a:r>
          </a:p>
          <a:p>
            <a:r>
              <a:rPr lang="en-US" dirty="0"/>
              <a:t>.3 Project documents 	updates</a:t>
            </a:r>
          </a:p>
          <a:p>
            <a:pPr lvl="1"/>
            <a:r>
              <a:rPr lang="en-US" dirty="0"/>
              <a:t>• Activity attributes</a:t>
            </a:r>
          </a:p>
          <a:p>
            <a:pPr lvl="1"/>
            <a:r>
              <a:rPr lang="en-US" dirty="0"/>
              <a:t>• Assumption log</a:t>
            </a:r>
          </a:p>
          <a:p>
            <a:pPr lvl="1"/>
            <a:r>
              <a:rPr lang="en-US" dirty="0"/>
              <a:t>• Lessons learned 	register</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5805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8B2617-64F6-41B1-807B-96E484D22D36}" type="slidenum">
              <a:rPr lang="en-US" altLang="en-US" sz="1200">
                <a:solidFill>
                  <a:srgbClr val="898989"/>
                </a:solidFill>
              </a:rPr>
              <a:pPr>
                <a:spcBef>
                  <a:spcPct val="0"/>
                </a:spcBef>
                <a:buFontTx/>
                <a:buNone/>
              </a:pPr>
              <a:t>22</a:t>
            </a:fld>
            <a:endParaRPr lang="en-US" altLang="en-US" sz="1200">
              <a:solidFill>
                <a:srgbClr val="898989"/>
              </a:solidFill>
            </a:endParaRPr>
          </a:p>
        </p:txBody>
      </p:sp>
    </p:spTree>
    <p:extLst>
      <p:ext uri="{BB962C8B-B14F-4D97-AF65-F5344CB8AC3E}">
        <p14:creationId xmlns:p14="http://schemas.microsoft.com/office/powerpoint/2010/main" val="75283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3"/>
          <p:cNvSpPr>
            <a:spLocks noGrp="1"/>
          </p:cNvSpPr>
          <p:nvPr>
            <p:ph type="title"/>
          </p:nvPr>
        </p:nvSpPr>
        <p:spPr/>
        <p:txBody>
          <a:bodyPr/>
          <a:lstStyle/>
          <a:p>
            <a:r>
              <a:rPr altLang="en-US" sz="2800" b="1"/>
              <a:t>PERT – Program Evaluation and Review Technique</a:t>
            </a:r>
            <a:endParaRPr altLang="en-US" sz="2800"/>
          </a:p>
        </p:txBody>
      </p:sp>
      <p:sp>
        <p:nvSpPr>
          <p:cNvPr id="5" name="Content Placeholder 4"/>
          <p:cNvSpPr>
            <a:spLocks noGrp="1"/>
          </p:cNvSpPr>
          <p:nvPr>
            <p:ph idx="1"/>
          </p:nvPr>
        </p:nvSpPr>
        <p:spPr/>
        <p:txBody>
          <a:bodyPr>
            <a:normAutofit/>
          </a:bodyPr>
          <a:lstStyle/>
          <a:p>
            <a:pPr marL="0" indent="0">
              <a:buNone/>
              <a:defRPr/>
            </a:pPr>
            <a:r>
              <a:rPr lang="en-US" sz="2800" dirty="0"/>
              <a:t>Beta Distribution</a:t>
            </a:r>
          </a:p>
          <a:p>
            <a:pPr lvl="1">
              <a:buFont typeface="Arial" charset="0"/>
              <a:buChar char="•"/>
              <a:defRPr/>
            </a:pPr>
            <a:r>
              <a:rPr lang="en-US" sz="2400" dirty="0"/>
              <a:t>PERT Estimate </a:t>
            </a:r>
            <a:r>
              <a:rPr lang="en-US" sz="2400" dirty="0" err="1"/>
              <a:t>tE</a:t>
            </a:r>
            <a:r>
              <a:rPr lang="en-US" sz="2400" dirty="0"/>
              <a:t>= (Optimistic + 4 * Most Likely + Pessimistic)/6</a:t>
            </a:r>
          </a:p>
          <a:p>
            <a:pPr marL="0" indent="0">
              <a:buNone/>
              <a:defRPr/>
            </a:pPr>
            <a:r>
              <a:rPr lang="en-US" sz="2800" dirty="0"/>
              <a:t>Triangular Distribution</a:t>
            </a:r>
          </a:p>
          <a:p>
            <a:pPr lvl="1">
              <a:buFont typeface="Arial" charset="0"/>
              <a:buChar char="•"/>
              <a:defRPr/>
            </a:pPr>
            <a:r>
              <a:rPr lang="en-US" sz="2400" dirty="0" err="1"/>
              <a:t>tE</a:t>
            </a:r>
            <a:r>
              <a:rPr lang="en-US" sz="2400" dirty="0"/>
              <a:t>= (Optimistic +  Most Likely + Pessimistic)/3</a:t>
            </a:r>
          </a:p>
          <a:p>
            <a:pPr>
              <a:buFont typeface="Arial" charset="0"/>
              <a:buChar char="•"/>
              <a:defRPr/>
            </a:pPr>
            <a:endParaRPr lang="en-US" sz="2800" dirty="0"/>
          </a:p>
          <a:p>
            <a:pPr marL="0" indent="0">
              <a:buNone/>
              <a:defRPr/>
            </a:pPr>
            <a:r>
              <a:rPr lang="en-US" sz="2800" dirty="0"/>
              <a:t>Standard Deviation (using PERT) = (Pessimistic-Optimistic)/6</a:t>
            </a:r>
          </a:p>
          <a:p>
            <a:pPr>
              <a:buFont typeface="Arial" charset="0"/>
              <a:buChar char="•"/>
              <a:defRPr/>
            </a:pPr>
            <a:endParaRPr lang="en-US" sz="2800" dirty="0"/>
          </a:p>
          <a:p>
            <a:pPr marL="0" indent="0">
              <a:buNone/>
              <a:defRPr/>
            </a:pPr>
            <a:r>
              <a:rPr lang="en-US" sz="2800" dirty="0"/>
              <a:t>Variance (using PERT) = ( (Pessimistic - Optimistic)/6)</a:t>
            </a:r>
            <a:r>
              <a:rPr lang="en-US" sz="2800" baseline="30000" dirty="0"/>
              <a:t>2</a:t>
            </a:r>
            <a:br>
              <a:rPr lang="en-US" sz="2800" dirty="0"/>
            </a:br>
            <a:endParaRPr lang="en-US" sz="2800" dirty="0"/>
          </a:p>
          <a:p>
            <a:pPr>
              <a:buFont typeface="Arial" charset="0"/>
              <a:buChar char="•"/>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0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16A6A8-6317-48AE-A1FF-F4839591DAFD}" type="slidenum">
              <a:rPr lang="en-US" altLang="en-US" sz="1200">
                <a:solidFill>
                  <a:srgbClr val="898989"/>
                </a:solidFill>
              </a:rPr>
              <a:pPr>
                <a:spcBef>
                  <a:spcPct val="0"/>
                </a:spcBef>
                <a:buFontTx/>
                <a:buNone/>
              </a:pPr>
              <a:t>23</a:t>
            </a:fld>
            <a:endParaRPr lang="en-US" altLang="en-US" sz="1200">
              <a:solidFill>
                <a:srgbClr val="898989"/>
              </a:solidFill>
            </a:endParaRPr>
          </a:p>
        </p:txBody>
      </p:sp>
    </p:spTree>
    <p:extLst>
      <p:ext uri="{BB962C8B-B14F-4D97-AF65-F5344CB8AC3E}">
        <p14:creationId xmlns:p14="http://schemas.microsoft.com/office/powerpoint/2010/main" val="336777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3"/>
          <p:cNvSpPr>
            <a:spLocks noGrp="1"/>
          </p:cNvSpPr>
          <p:nvPr>
            <p:ph type="title"/>
          </p:nvPr>
        </p:nvSpPr>
        <p:spPr/>
        <p:txBody>
          <a:bodyPr/>
          <a:lstStyle/>
          <a:p>
            <a:r>
              <a:rPr altLang="en-US" dirty="0"/>
              <a:t>Develop Schedule</a:t>
            </a:r>
          </a:p>
        </p:txBody>
      </p:sp>
      <p:sp>
        <p:nvSpPr>
          <p:cNvPr id="264195" name="Content Placeholder 4"/>
          <p:cNvSpPr>
            <a:spLocks noGrp="1"/>
          </p:cNvSpPr>
          <p:nvPr>
            <p:ph idx="1"/>
          </p:nvPr>
        </p:nvSpPr>
        <p:spPr/>
        <p:txBody>
          <a:bodyPr>
            <a:normAutofit/>
          </a:bodyPr>
          <a:lstStyle/>
          <a:p>
            <a:pPr>
              <a:buFont typeface="Arial" panose="020B0604020202020204" pitchFamily="34" charset="0"/>
              <a:buNone/>
            </a:pPr>
            <a:r>
              <a:rPr lang="en-US" altLang="en-US" sz="2800" b="1" dirty="0"/>
              <a:t>	Analyzing activity sequences, durations, resource requirements and schedule constraints to create the project schedule.</a:t>
            </a:r>
          </a:p>
          <a:p>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41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034560-A331-4123-A95E-D319543D94A1}" type="slidenum">
              <a:rPr lang="en-US" altLang="en-US" sz="1200">
                <a:solidFill>
                  <a:srgbClr val="898989"/>
                </a:solidFill>
              </a:rPr>
              <a:pPr>
                <a:spcBef>
                  <a:spcPct val="0"/>
                </a:spcBef>
                <a:buFontTx/>
                <a:buNone/>
              </a:pPr>
              <a:t>24</a:t>
            </a:fld>
            <a:endParaRPr lang="en-US" altLang="en-US" sz="1200">
              <a:solidFill>
                <a:srgbClr val="898989"/>
              </a:solidFill>
            </a:endParaRPr>
          </a:p>
        </p:txBody>
      </p:sp>
      <p:pic>
        <p:nvPicPr>
          <p:cNvPr id="264196" name="Picture 4" descr="D:\Works\Training-Material\My Pictures\PM-Images\Gan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540250"/>
            <a:ext cx="32004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502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Text Placeholder 5"/>
          <p:cNvSpPr>
            <a:spLocks noGrp="1"/>
          </p:cNvSpPr>
          <p:nvPr>
            <p:ph type="body" sz="quarter" idx="13"/>
          </p:nvPr>
        </p:nvSpPr>
        <p:spPr/>
        <p:txBody>
          <a:bodyPr/>
          <a:lstStyle/>
          <a:p>
            <a:r>
              <a:rPr lang="en-US" sz="1800" dirty="0"/>
              <a:t>.1 Schedule network 	analysis</a:t>
            </a:r>
          </a:p>
          <a:p>
            <a:r>
              <a:rPr lang="en-US" sz="1800" dirty="0"/>
              <a:t>.2 Critical path method</a:t>
            </a:r>
          </a:p>
          <a:p>
            <a:r>
              <a:rPr lang="en-US" sz="1800" dirty="0"/>
              <a:t>.3 Resource optimization</a:t>
            </a:r>
          </a:p>
          <a:p>
            <a:r>
              <a:rPr lang="en-US" sz="1800" dirty="0"/>
              <a:t>.4 Data analysis</a:t>
            </a:r>
          </a:p>
          <a:p>
            <a:pPr lvl="1"/>
            <a:r>
              <a:rPr lang="en-US" sz="1600" dirty="0"/>
              <a:t>• What-if scenario 	analysis</a:t>
            </a:r>
          </a:p>
          <a:p>
            <a:pPr lvl="1"/>
            <a:r>
              <a:rPr lang="en-US" sz="1600" dirty="0"/>
              <a:t>• Simulation</a:t>
            </a:r>
          </a:p>
          <a:p>
            <a:r>
              <a:rPr lang="en-US" sz="1800" dirty="0"/>
              <a:t>.5 Leads and lags</a:t>
            </a:r>
          </a:p>
          <a:p>
            <a:r>
              <a:rPr lang="en-US" sz="1800" dirty="0"/>
              <a:t>.6 Schedule compression</a:t>
            </a:r>
          </a:p>
          <a:p>
            <a:r>
              <a:rPr lang="en-US" sz="1800" dirty="0"/>
              <a:t>.7 PMISs</a:t>
            </a:r>
          </a:p>
          <a:p>
            <a:r>
              <a:rPr lang="en-US" sz="1800" dirty="0"/>
              <a:t>.8 Agile release planning</a:t>
            </a:r>
            <a:endParaRPr lang="en-US" altLang="en-US" sz="1800" dirty="0"/>
          </a:p>
        </p:txBody>
      </p:sp>
      <p:sp>
        <p:nvSpPr>
          <p:cNvPr id="26624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Develop Schedule</a:t>
            </a:r>
          </a:p>
        </p:txBody>
      </p:sp>
      <p:sp>
        <p:nvSpPr>
          <p:cNvPr id="266243" name="Content Placeholder 4"/>
          <p:cNvSpPr>
            <a:spLocks noGrp="1"/>
          </p:cNvSpPr>
          <p:nvPr>
            <p:ph sz="quarter" idx="12"/>
          </p:nvPr>
        </p:nvSpPr>
        <p:spPr/>
        <p:txBody>
          <a:bodyPr>
            <a:normAutofit fontScale="85000" lnSpcReduction="20000"/>
          </a:bodyPr>
          <a:lstStyle/>
          <a:p>
            <a:r>
              <a:rPr lang="en-US" sz="1600" dirty="0"/>
              <a:t>.1</a:t>
            </a:r>
            <a:r>
              <a:rPr lang="en-US" sz="1400" dirty="0"/>
              <a:t>• Schedule management 	plan</a:t>
            </a:r>
          </a:p>
          <a:p>
            <a:pPr lvl="1"/>
            <a:r>
              <a:rPr lang="en-US" sz="1400" dirty="0"/>
              <a:t>• Scope baseline</a:t>
            </a:r>
          </a:p>
          <a:p>
            <a:r>
              <a:rPr lang="en-US" sz="1600" dirty="0"/>
              <a:t>.2 Project documents</a:t>
            </a:r>
          </a:p>
          <a:p>
            <a:pPr lvl="1"/>
            <a:r>
              <a:rPr lang="en-US" sz="1400" dirty="0"/>
              <a:t>• Activity attributes</a:t>
            </a:r>
          </a:p>
          <a:p>
            <a:pPr lvl="1"/>
            <a:r>
              <a:rPr lang="en-US" sz="1400" dirty="0"/>
              <a:t>• Activity list</a:t>
            </a:r>
          </a:p>
          <a:p>
            <a:pPr lvl="1"/>
            <a:r>
              <a:rPr lang="en-US" sz="1400" dirty="0"/>
              <a:t>• Assumption log</a:t>
            </a:r>
          </a:p>
          <a:p>
            <a:pPr lvl="1"/>
            <a:r>
              <a:rPr lang="en-US" sz="1400" dirty="0"/>
              <a:t>• Basis of estimates</a:t>
            </a:r>
          </a:p>
          <a:p>
            <a:pPr lvl="1"/>
            <a:r>
              <a:rPr lang="en-US" sz="1400" dirty="0"/>
              <a:t>• Duration estimates</a:t>
            </a:r>
          </a:p>
          <a:p>
            <a:pPr lvl="1"/>
            <a:r>
              <a:rPr lang="en-US" sz="1400" dirty="0"/>
              <a:t>• Lessons learned register</a:t>
            </a:r>
          </a:p>
          <a:p>
            <a:pPr lvl="1"/>
            <a:r>
              <a:rPr lang="en-US" sz="1400" dirty="0"/>
              <a:t>• Milestone list</a:t>
            </a:r>
          </a:p>
          <a:p>
            <a:pPr lvl="1"/>
            <a:r>
              <a:rPr lang="en-US" sz="1400" dirty="0"/>
              <a:t>• Project schedule network 	diagrams</a:t>
            </a:r>
          </a:p>
          <a:p>
            <a:pPr lvl="1"/>
            <a:r>
              <a:rPr lang="en-US" sz="1400" dirty="0"/>
              <a:t>• Project team assignments</a:t>
            </a:r>
          </a:p>
          <a:p>
            <a:pPr lvl="1"/>
            <a:r>
              <a:rPr lang="en-US" sz="1400" dirty="0"/>
              <a:t>• Resource calendars</a:t>
            </a:r>
          </a:p>
          <a:p>
            <a:pPr lvl="1"/>
            <a:r>
              <a:rPr lang="en-US" sz="1400" dirty="0"/>
              <a:t>• Resource requirements</a:t>
            </a:r>
          </a:p>
          <a:p>
            <a:pPr lvl="1"/>
            <a:r>
              <a:rPr lang="en-US" sz="1400" dirty="0"/>
              <a:t>• Risk register</a:t>
            </a:r>
          </a:p>
          <a:p>
            <a:r>
              <a:rPr lang="en-US" sz="1600" dirty="0"/>
              <a:t>.3 Agreements</a:t>
            </a:r>
          </a:p>
          <a:p>
            <a:r>
              <a:rPr lang="en-US" sz="1600" dirty="0"/>
              <a:t>.4 EEFs</a:t>
            </a:r>
          </a:p>
          <a:p>
            <a:r>
              <a:rPr lang="en-US" sz="1600" dirty="0"/>
              <a:t>.5 OPAs</a:t>
            </a:r>
            <a:endParaRPr lang="en-US" altLang="en-US" sz="1600" dirty="0"/>
          </a:p>
        </p:txBody>
      </p:sp>
      <p:sp>
        <p:nvSpPr>
          <p:cNvPr id="266245" name="Text Placeholder 6"/>
          <p:cNvSpPr>
            <a:spLocks noGrp="1"/>
          </p:cNvSpPr>
          <p:nvPr>
            <p:ph type="body" sz="quarter" idx="14"/>
          </p:nvPr>
        </p:nvSpPr>
        <p:spPr/>
        <p:txBody>
          <a:bodyPr/>
          <a:lstStyle/>
          <a:p>
            <a:r>
              <a:rPr lang="en-US" sz="1600" dirty="0"/>
              <a:t>.1 Schedule baseline</a:t>
            </a:r>
          </a:p>
          <a:p>
            <a:r>
              <a:rPr lang="en-US" sz="1600" dirty="0"/>
              <a:t>.2 Project schedule</a:t>
            </a:r>
          </a:p>
          <a:p>
            <a:r>
              <a:rPr lang="en-US" sz="1600" dirty="0"/>
              <a:t>.3 Schedule data</a:t>
            </a:r>
          </a:p>
          <a:p>
            <a:r>
              <a:rPr lang="en-US" sz="1600" dirty="0"/>
              <a:t>.4 Project calendars</a:t>
            </a:r>
          </a:p>
          <a:p>
            <a:r>
              <a:rPr lang="en-US" sz="1600" dirty="0"/>
              <a:t>.5 Change requests</a:t>
            </a:r>
          </a:p>
          <a:p>
            <a:r>
              <a:rPr lang="en-US" sz="1600" dirty="0"/>
              <a:t>.</a:t>
            </a:r>
            <a:endParaRPr lang="en-US" altLang="en-US" sz="1400"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6624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3B16F6-8C0C-4330-81B0-31680781F496}" type="slidenum">
              <a:rPr lang="en-US" altLang="en-US" sz="1200">
                <a:solidFill>
                  <a:srgbClr val="898989"/>
                </a:solidFill>
              </a:rPr>
              <a:pPr>
                <a:spcBef>
                  <a:spcPct val="0"/>
                </a:spcBef>
                <a:buFontTx/>
                <a:buNone/>
              </a:pPr>
              <a:t>25</a:t>
            </a:fld>
            <a:endParaRPr lang="en-US" altLang="en-US" sz="1200">
              <a:solidFill>
                <a:srgbClr val="898989"/>
              </a:solidFill>
            </a:endParaRPr>
          </a:p>
        </p:txBody>
      </p:sp>
    </p:spTree>
    <p:extLst>
      <p:ext uri="{BB962C8B-B14F-4D97-AF65-F5344CB8AC3E}">
        <p14:creationId xmlns:p14="http://schemas.microsoft.com/office/powerpoint/2010/main" val="404102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AEE168-5664-4B63-B28D-738FE0DB6DB1}"/>
              </a:ext>
            </a:extLst>
          </p:cNvPr>
          <p:cNvSpPr>
            <a:spLocks noGrp="1"/>
          </p:cNvSpPr>
          <p:nvPr>
            <p:ph type="title"/>
          </p:nvPr>
        </p:nvSpPr>
        <p:spPr/>
        <p:txBody>
          <a:bodyPr/>
          <a:lstStyle/>
          <a:p>
            <a:r>
              <a:rPr lang="en-US" dirty="0"/>
              <a:t>Schedule Compression Techniques</a:t>
            </a:r>
          </a:p>
        </p:txBody>
      </p:sp>
      <p:sp>
        <p:nvSpPr>
          <p:cNvPr id="4" name="Footer Placeholder 3">
            <a:extLst>
              <a:ext uri="{FF2B5EF4-FFF2-40B4-BE49-F238E27FC236}">
                <a16:creationId xmlns:a16="http://schemas.microsoft.com/office/drawing/2014/main" id="{7867B571-7596-4229-A316-B32CB96911C7}"/>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08F1B749-7039-4F87-A4B1-0408833CCFD2}"/>
              </a:ext>
            </a:extLst>
          </p:cNvPr>
          <p:cNvSpPr>
            <a:spLocks noGrp="1"/>
          </p:cNvSpPr>
          <p:nvPr>
            <p:ph type="sldNum" sz="quarter" idx="12"/>
          </p:nvPr>
        </p:nvSpPr>
        <p:spPr/>
        <p:txBody>
          <a:bodyPr/>
          <a:lstStyle/>
          <a:p>
            <a:pPr>
              <a:defRPr/>
            </a:pPr>
            <a:fld id="{72DDD327-84E9-44EE-94DF-C6A9CABE3A3A}" type="slidenum">
              <a:rPr lang="en-US" altLang="en-US" smtClean="0"/>
              <a:pPr>
                <a:defRPr/>
              </a:pPr>
              <a:t>26</a:t>
            </a:fld>
            <a:endParaRPr lang="en-US" altLang="en-US"/>
          </a:p>
        </p:txBody>
      </p:sp>
      <p:pic>
        <p:nvPicPr>
          <p:cNvPr id="7" name="Picture 6">
            <a:extLst>
              <a:ext uri="{FF2B5EF4-FFF2-40B4-BE49-F238E27FC236}">
                <a16:creationId xmlns:a16="http://schemas.microsoft.com/office/drawing/2014/main" id="{44BB6114-0C2B-4FEF-A208-450563DEFC8D}"/>
              </a:ext>
            </a:extLst>
          </p:cNvPr>
          <p:cNvPicPr>
            <a:picLocks noChangeAspect="1"/>
          </p:cNvPicPr>
          <p:nvPr/>
        </p:nvPicPr>
        <p:blipFill>
          <a:blip r:embed="rId2"/>
          <a:stretch>
            <a:fillRect/>
          </a:stretch>
        </p:blipFill>
        <p:spPr>
          <a:xfrm>
            <a:off x="2481262" y="1295400"/>
            <a:ext cx="8004062" cy="4724400"/>
          </a:xfrm>
          <a:prstGeom prst="rect">
            <a:avLst/>
          </a:prstGeom>
        </p:spPr>
      </p:pic>
    </p:spTree>
    <p:extLst>
      <p:ext uri="{BB962C8B-B14F-4D97-AF65-F5344CB8AC3E}">
        <p14:creationId xmlns:p14="http://schemas.microsoft.com/office/powerpoint/2010/main" val="2108367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ltLang="en-US" dirty="0"/>
              <a:t>Resource Optimization techniques</a:t>
            </a:r>
            <a:endParaRPr lang="en-US" dirty="0"/>
          </a:p>
        </p:txBody>
      </p:sp>
      <p:sp>
        <p:nvSpPr>
          <p:cNvPr id="10" name="Content Placeholder 9"/>
          <p:cNvSpPr>
            <a:spLocks noGrp="1"/>
          </p:cNvSpPr>
          <p:nvPr>
            <p:ph idx="1"/>
          </p:nvPr>
        </p:nvSpPr>
        <p:spPr>
          <a:xfrm>
            <a:off x="275771" y="990601"/>
            <a:ext cx="4524829" cy="5105399"/>
          </a:xfrm>
        </p:spPr>
        <p:txBody>
          <a:bodyPr>
            <a:normAutofit/>
          </a:bodyPr>
          <a:lstStyle/>
          <a:p>
            <a:r>
              <a:rPr lang="en-US" sz="2400" dirty="0"/>
              <a:t>Resource Levelling</a:t>
            </a:r>
          </a:p>
          <a:p>
            <a:pPr lvl="1"/>
            <a:r>
              <a:rPr lang="en-US" sz="2000" dirty="0"/>
              <a:t>Ensure resource are not allocated more than their availability for the given project. Can lead to change in critical path.</a:t>
            </a:r>
          </a:p>
          <a:p>
            <a:r>
              <a:rPr lang="en-US" sz="2400" dirty="0"/>
              <a:t>Resource Smoothing</a:t>
            </a:r>
          </a:p>
          <a:p>
            <a:pPr lvl="1"/>
            <a:r>
              <a:rPr lang="en-US" sz="2000" dirty="0"/>
              <a:t>Adjust activities in such a way that resources requirement do not exceed than defined limit. No change in critical path. Activities can be delayed within their float (free/total).</a:t>
            </a:r>
          </a:p>
        </p:txBody>
      </p:sp>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27</a:t>
            </a:fld>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817" y="835747"/>
            <a:ext cx="6938412" cy="5169516"/>
          </a:xfrm>
          <a:prstGeom prst="rect">
            <a:avLst/>
          </a:prstGeom>
        </p:spPr>
      </p:pic>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3047747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Modeling Techniques</a:t>
            </a:r>
            <a:endParaRPr lang="en-US" dirty="0"/>
          </a:p>
        </p:txBody>
      </p:sp>
      <p:sp>
        <p:nvSpPr>
          <p:cNvPr id="3" name="Content Placeholder 2"/>
          <p:cNvSpPr>
            <a:spLocks noGrp="1"/>
          </p:cNvSpPr>
          <p:nvPr>
            <p:ph idx="1"/>
          </p:nvPr>
        </p:nvSpPr>
        <p:spPr/>
        <p:txBody>
          <a:bodyPr>
            <a:normAutofit/>
          </a:bodyPr>
          <a:lstStyle/>
          <a:p>
            <a:r>
              <a:rPr lang="en-US" dirty="0"/>
              <a:t>What if scenario analysis</a:t>
            </a:r>
          </a:p>
          <a:p>
            <a:pPr lvl="1"/>
            <a:r>
              <a:rPr lang="en-US" dirty="0"/>
              <a:t>Assess the feasibility of project schedule under adverse conditions. Prepare a contingency plan to overcome the problems. Or prepare mitigation plan to reduce the impact of unexpected situations.</a:t>
            </a:r>
          </a:p>
          <a:p>
            <a:r>
              <a:rPr lang="en-US" dirty="0"/>
              <a:t>Simulation</a:t>
            </a:r>
          </a:p>
          <a:p>
            <a:pPr lvl="1"/>
            <a:r>
              <a:rPr lang="en-US" dirty="0"/>
              <a:t>Calculate multiple project duration using tools like Monte Carlo Simulation. In this case use assumptions and distribution constructed using 3 Point estimates.</a:t>
            </a:r>
          </a:p>
          <a:p>
            <a:pPr lvl="1"/>
            <a:endParaRPr lang="en-US" dirty="0"/>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28</a:t>
            </a:fld>
            <a:endParaRPr lang="en-US" altLang="en-US"/>
          </a:p>
        </p:txBody>
      </p:sp>
    </p:spTree>
    <p:extLst>
      <p:ext uri="{BB962C8B-B14F-4D97-AF65-F5344CB8AC3E}">
        <p14:creationId xmlns:p14="http://schemas.microsoft.com/office/powerpoint/2010/main" val="303511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3"/>
          <p:cNvSpPr>
            <a:spLocks noGrp="1"/>
          </p:cNvSpPr>
          <p:nvPr>
            <p:ph type="title"/>
          </p:nvPr>
        </p:nvSpPr>
        <p:spPr/>
        <p:txBody>
          <a:bodyPr/>
          <a:lstStyle/>
          <a:p>
            <a:r>
              <a:rPr altLang="en-US" dirty="0"/>
              <a:t>Control Schedule</a:t>
            </a:r>
          </a:p>
        </p:txBody>
      </p:sp>
      <p:sp>
        <p:nvSpPr>
          <p:cNvPr id="268291" name="Content Placeholder 4"/>
          <p:cNvSpPr>
            <a:spLocks noGrp="1"/>
          </p:cNvSpPr>
          <p:nvPr>
            <p:ph idx="1"/>
          </p:nvPr>
        </p:nvSpPr>
        <p:spPr/>
        <p:txBody>
          <a:bodyPr/>
          <a:lstStyle/>
          <a:p>
            <a:pPr>
              <a:buFont typeface="Arial" panose="020B0604020202020204" pitchFamily="34" charset="0"/>
              <a:buNone/>
            </a:pPr>
            <a:r>
              <a:rPr lang="en-US" altLang="en-US" b="1"/>
              <a:t>	Monitoring the status of the project to update project progress and manage changes to the schedule baseline </a:t>
            </a:r>
          </a:p>
          <a:p>
            <a:endParaRPr lang="en-US" altLang="en-US"/>
          </a:p>
        </p:txBody>
      </p:sp>
      <p:pic>
        <p:nvPicPr>
          <p:cNvPr id="268292" name="Picture 4" descr="D:\Works\Training-Material\My Pictures\PM-Images\Schedule-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191000"/>
            <a:ext cx="19621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82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FBBC-F887-444F-8886-84BA5086B231}" type="slidenum">
              <a:rPr lang="en-US" altLang="en-US" sz="1200">
                <a:solidFill>
                  <a:srgbClr val="898989"/>
                </a:solidFill>
              </a:rPr>
              <a:pPr>
                <a:spcBef>
                  <a:spcPct val="0"/>
                </a:spcBef>
                <a:buFontTx/>
                <a:buNone/>
              </a:pPr>
              <a:t>29</a:t>
            </a:fld>
            <a:endParaRPr lang="en-US" altLang="en-US" sz="1200">
              <a:solidFill>
                <a:srgbClr val="898989"/>
              </a:solidFill>
            </a:endParaRPr>
          </a:p>
        </p:txBody>
      </p:sp>
    </p:spTree>
    <p:extLst>
      <p:ext uri="{BB962C8B-B14F-4D97-AF65-F5344CB8AC3E}">
        <p14:creationId xmlns:p14="http://schemas.microsoft.com/office/powerpoint/2010/main" val="35713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579C-FAE6-4CA1-9BE0-F9639E9BCB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A9A89F4-D5D8-4549-9F14-D68F4FF056C2}"/>
              </a:ext>
            </a:extLst>
          </p:cNvPr>
          <p:cNvSpPr>
            <a:spLocks noGrp="1"/>
          </p:cNvSpPr>
          <p:nvPr>
            <p:ph idx="1"/>
          </p:nvPr>
        </p:nvSpPr>
        <p:spPr/>
        <p:txBody>
          <a:bodyPr>
            <a:normAutofit/>
          </a:bodyPr>
          <a:lstStyle/>
          <a:p>
            <a:r>
              <a:rPr lang="en-US" sz="2800" dirty="0"/>
              <a:t>This is not</a:t>
            </a:r>
          </a:p>
          <a:p>
            <a:pPr lvl="1"/>
            <a:r>
              <a:rPr lang="en-US" sz="2400" dirty="0"/>
              <a:t>A Meeting</a:t>
            </a:r>
          </a:p>
          <a:p>
            <a:pPr lvl="1"/>
            <a:r>
              <a:rPr lang="en-US" sz="2400" dirty="0"/>
              <a:t>A Lecture of a professor</a:t>
            </a:r>
          </a:p>
          <a:p>
            <a:pPr lvl="1"/>
            <a:r>
              <a:rPr lang="en-US" sz="2400" dirty="0"/>
              <a:t>A Speech of some senior person</a:t>
            </a:r>
          </a:p>
          <a:p>
            <a:pPr lvl="1"/>
            <a:r>
              <a:rPr lang="en-US" sz="2400" dirty="0"/>
              <a:t>One more training in your hectic routine</a:t>
            </a:r>
          </a:p>
          <a:p>
            <a:r>
              <a:rPr lang="en-US" sz="2800" dirty="0"/>
              <a:t>This is a workshop to reset our style of estimating, scheduling and making/taking commitment to/from our stakeholders (management, customer, vendors, team members). Here we are trying to understand how to make commitment where chances of failure can be minimized drastically.</a:t>
            </a:r>
          </a:p>
        </p:txBody>
      </p:sp>
    </p:spTree>
    <p:extLst>
      <p:ext uri="{BB962C8B-B14F-4D97-AF65-F5344CB8AC3E}">
        <p14:creationId xmlns:p14="http://schemas.microsoft.com/office/powerpoint/2010/main" val="330219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Placeholder 5"/>
          <p:cNvSpPr>
            <a:spLocks noGrp="1"/>
          </p:cNvSpPr>
          <p:nvPr>
            <p:ph type="body" sz="quarter" idx="13"/>
          </p:nvPr>
        </p:nvSpPr>
        <p:spPr/>
        <p:txBody>
          <a:bodyPr/>
          <a:lstStyle/>
          <a:p>
            <a:r>
              <a:rPr lang="en-US" sz="1800" dirty="0"/>
              <a:t>.1 Data analysis</a:t>
            </a:r>
          </a:p>
          <a:p>
            <a:pPr lvl="1"/>
            <a:r>
              <a:rPr lang="en-US" sz="1600" dirty="0"/>
              <a:t>• Earned value 	analysis</a:t>
            </a:r>
          </a:p>
          <a:p>
            <a:pPr lvl="1"/>
            <a:r>
              <a:rPr lang="en-US" sz="1600" dirty="0"/>
              <a:t>• Iteration burndown 	chart</a:t>
            </a:r>
          </a:p>
          <a:p>
            <a:pPr lvl="1"/>
            <a:r>
              <a:rPr lang="en-US" sz="1600" dirty="0"/>
              <a:t>• Performance 	reviews</a:t>
            </a:r>
          </a:p>
          <a:p>
            <a:pPr lvl="1"/>
            <a:r>
              <a:rPr lang="en-US" sz="1600" dirty="0"/>
              <a:t>• Trend analysis</a:t>
            </a:r>
          </a:p>
          <a:p>
            <a:pPr lvl="1"/>
            <a:r>
              <a:rPr lang="en-US" sz="1600" dirty="0"/>
              <a:t>• Variance analysis</a:t>
            </a:r>
          </a:p>
          <a:p>
            <a:pPr lvl="1"/>
            <a:r>
              <a:rPr lang="en-US" sz="1600" dirty="0"/>
              <a:t>• What-if scenario 	analysis</a:t>
            </a:r>
          </a:p>
          <a:p>
            <a:r>
              <a:rPr lang="en-US" sz="1800" dirty="0"/>
              <a:t>.2 Critical path method</a:t>
            </a:r>
          </a:p>
          <a:p>
            <a:r>
              <a:rPr lang="en-US" sz="1800" dirty="0"/>
              <a:t>.3 Project management</a:t>
            </a:r>
          </a:p>
          <a:p>
            <a:pPr lvl="1"/>
            <a:r>
              <a:rPr lang="en-US" sz="1600" dirty="0"/>
              <a:t>information system</a:t>
            </a:r>
          </a:p>
          <a:p>
            <a:r>
              <a:rPr lang="en-US" sz="1800" dirty="0"/>
              <a:t>.4 Resource optimization</a:t>
            </a:r>
          </a:p>
          <a:p>
            <a:r>
              <a:rPr lang="en-US" sz="1800" dirty="0"/>
              <a:t>.6 Leads and lags</a:t>
            </a:r>
          </a:p>
          <a:p>
            <a:r>
              <a:rPr lang="en-US" sz="1800" dirty="0"/>
              <a:t>.7 Schedule compression</a:t>
            </a:r>
            <a:endParaRPr lang="en-US" altLang="en-US" sz="1800" dirty="0"/>
          </a:p>
        </p:txBody>
      </p:sp>
      <p:sp>
        <p:nvSpPr>
          <p:cNvPr id="27033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Control Schedule</a:t>
            </a:r>
          </a:p>
        </p:txBody>
      </p:sp>
      <p:sp>
        <p:nvSpPr>
          <p:cNvPr id="270339" name="Content Placeholder 4"/>
          <p:cNvSpPr>
            <a:spLocks noGrp="1"/>
          </p:cNvSpPr>
          <p:nvPr>
            <p:ph sz="quarter" idx="12"/>
          </p:nvPr>
        </p:nvSpPr>
        <p:spPr/>
        <p:txBody>
          <a:bodyPr>
            <a:normAutofit/>
          </a:bodyPr>
          <a:lstStyle/>
          <a:p>
            <a:r>
              <a:rPr lang="en-US" sz="1800" dirty="0"/>
              <a:t>.1</a:t>
            </a:r>
            <a:r>
              <a:rPr lang="en-US" sz="1600" dirty="0"/>
              <a:t>• Schedule management 	plan</a:t>
            </a:r>
          </a:p>
          <a:p>
            <a:pPr lvl="1"/>
            <a:r>
              <a:rPr lang="en-US" sz="1600" dirty="0"/>
              <a:t>• Schedule baseline</a:t>
            </a:r>
          </a:p>
          <a:p>
            <a:pPr lvl="1"/>
            <a:r>
              <a:rPr lang="en-US" sz="1600" dirty="0"/>
              <a:t>• Scope baseline</a:t>
            </a:r>
          </a:p>
          <a:p>
            <a:pPr lvl="1"/>
            <a:r>
              <a:rPr lang="en-US" sz="1600" dirty="0"/>
              <a:t>• Performance 	measurement baseline</a:t>
            </a:r>
          </a:p>
          <a:p>
            <a:r>
              <a:rPr lang="en-US" sz="1800" dirty="0"/>
              <a:t>.2 Project documents</a:t>
            </a:r>
          </a:p>
          <a:p>
            <a:pPr lvl="1"/>
            <a:r>
              <a:rPr lang="en-US" sz="1600" dirty="0"/>
              <a:t>• Lessons learned register</a:t>
            </a:r>
          </a:p>
          <a:p>
            <a:pPr lvl="1"/>
            <a:r>
              <a:rPr lang="en-US" sz="1600" dirty="0"/>
              <a:t>• Project calendars</a:t>
            </a:r>
          </a:p>
          <a:p>
            <a:pPr lvl="1"/>
            <a:r>
              <a:rPr lang="en-US" sz="1600" dirty="0"/>
              <a:t>• Project schedule</a:t>
            </a:r>
          </a:p>
          <a:p>
            <a:pPr lvl="1"/>
            <a:r>
              <a:rPr lang="en-US" sz="1600" dirty="0"/>
              <a:t>• Resource calendars</a:t>
            </a:r>
          </a:p>
          <a:p>
            <a:pPr lvl="1"/>
            <a:r>
              <a:rPr lang="en-US" sz="1600" dirty="0"/>
              <a:t>• Schedule data</a:t>
            </a:r>
          </a:p>
          <a:p>
            <a:r>
              <a:rPr lang="en-US" sz="1800" dirty="0"/>
              <a:t>.3 Work performance data</a:t>
            </a:r>
          </a:p>
          <a:p>
            <a:r>
              <a:rPr lang="en-US" sz="1800" dirty="0"/>
              <a:t>.4 OPAs</a:t>
            </a:r>
            <a:endParaRPr lang="en-US" altLang="en-US" sz="1800" dirty="0"/>
          </a:p>
        </p:txBody>
      </p:sp>
      <p:sp>
        <p:nvSpPr>
          <p:cNvPr id="270341" name="Text Placeholder 6"/>
          <p:cNvSpPr>
            <a:spLocks noGrp="1"/>
          </p:cNvSpPr>
          <p:nvPr>
            <p:ph type="body" sz="quarter" idx="14"/>
          </p:nvPr>
        </p:nvSpPr>
        <p:spPr/>
        <p:txBody>
          <a:bodyPr>
            <a:normAutofit fontScale="92500" lnSpcReduction="10000"/>
          </a:bodyPr>
          <a:lstStyle/>
          <a:p>
            <a:r>
              <a:rPr lang="en-US" sz="1600" dirty="0"/>
              <a:t>.1 Work performance 	information</a:t>
            </a:r>
          </a:p>
          <a:p>
            <a:r>
              <a:rPr lang="en-US" sz="1600" dirty="0"/>
              <a:t>.2 Schedule forecasts</a:t>
            </a:r>
          </a:p>
          <a:p>
            <a:r>
              <a:rPr lang="en-US" sz="1600" dirty="0"/>
              <a:t>.3 Change requests</a:t>
            </a:r>
          </a:p>
          <a:p>
            <a:r>
              <a:rPr lang="en-US" sz="1600" dirty="0"/>
              <a:t>.4 Project management plan 	updates</a:t>
            </a:r>
          </a:p>
          <a:p>
            <a:pPr lvl="1"/>
            <a:r>
              <a:rPr lang="en-US" sz="1400" dirty="0"/>
              <a:t>• Schedule management plan</a:t>
            </a:r>
          </a:p>
          <a:p>
            <a:pPr lvl="1"/>
            <a:r>
              <a:rPr lang="en-US" sz="1400" dirty="0"/>
              <a:t>• Schedule baseline</a:t>
            </a:r>
          </a:p>
          <a:p>
            <a:pPr lvl="1"/>
            <a:r>
              <a:rPr lang="en-US" sz="1400" dirty="0"/>
              <a:t>• Cost baseline</a:t>
            </a:r>
          </a:p>
          <a:p>
            <a:pPr lvl="1"/>
            <a:r>
              <a:rPr lang="en-US" sz="1400" dirty="0"/>
              <a:t>• Performance measurement</a:t>
            </a:r>
          </a:p>
          <a:p>
            <a:pPr lvl="1"/>
            <a:r>
              <a:rPr lang="en-US" sz="1400" dirty="0"/>
              <a:t>baseline</a:t>
            </a:r>
          </a:p>
          <a:p>
            <a:r>
              <a:rPr lang="en-US" sz="1600" dirty="0"/>
              <a:t>.5 Project documents 	updates</a:t>
            </a:r>
          </a:p>
          <a:p>
            <a:pPr lvl="1"/>
            <a:r>
              <a:rPr lang="en-US" sz="1400" dirty="0"/>
              <a:t>• Assumption log</a:t>
            </a:r>
          </a:p>
          <a:p>
            <a:pPr lvl="1"/>
            <a:r>
              <a:rPr lang="en-US" sz="1400" dirty="0"/>
              <a:t>• Basis of estimates</a:t>
            </a:r>
          </a:p>
          <a:p>
            <a:pPr lvl="1"/>
            <a:r>
              <a:rPr lang="en-US" sz="1400" dirty="0"/>
              <a:t>• Lessons learned register</a:t>
            </a:r>
          </a:p>
          <a:p>
            <a:pPr lvl="1"/>
            <a:r>
              <a:rPr lang="en-US" sz="1400" dirty="0"/>
              <a:t>• Project schedule</a:t>
            </a:r>
          </a:p>
          <a:p>
            <a:pPr lvl="1"/>
            <a:r>
              <a:rPr lang="en-US" sz="1400" dirty="0"/>
              <a:t>• Resource calendars</a:t>
            </a:r>
          </a:p>
          <a:p>
            <a:pPr lvl="1"/>
            <a:r>
              <a:rPr lang="en-US" sz="1400" dirty="0"/>
              <a:t>• Risk register</a:t>
            </a:r>
          </a:p>
          <a:p>
            <a:pPr lvl="1"/>
            <a:r>
              <a:rPr lang="en-US" sz="1400" dirty="0"/>
              <a:t>• Schedule data</a:t>
            </a:r>
            <a:endParaRPr lang="en-US" altLang="en-US" sz="1400"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M&amp;C</a:t>
            </a:r>
          </a:p>
        </p:txBody>
      </p:sp>
      <p:sp>
        <p:nvSpPr>
          <p:cNvPr id="27034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B9CD46-263A-43FC-9252-CB4DFAB59CF1}" type="slidenum">
              <a:rPr lang="en-US" altLang="en-US" sz="1200">
                <a:solidFill>
                  <a:srgbClr val="898989"/>
                </a:solidFill>
              </a:rPr>
              <a:pPr>
                <a:spcBef>
                  <a:spcPct val="0"/>
                </a:spcBef>
                <a:buFontTx/>
                <a:buNone/>
              </a:pPr>
              <a:t>30</a:t>
            </a:fld>
            <a:endParaRPr lang="en-US" altLang="en-US" sz="1200">
              <a:solidFill>
                <a:srgbClr val="898989"/>
              </a:solidFill>
            </a:endParaRPr>
          </a:p>
        </p:txBody>
      </p:sp>
    </p:spTree>
    <p:extLst>
      <p:ext uri="{BB962C8B-B14F-4D97-AF65-F5344CB8AC3E}">
        <p14:creationId xmlns:p14="http://schemas.microsoft.com/office/powerpoint/2010/main" val="77994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5C4368-AC8D-4FE6-8374-056238BE7F23}"/>
              </a:ext>
            </a:extLst>
          </p:cNvPr>
          <p:cNvSpPr>
            <a:spLocks noGrp="1"/>
          </p:cNvSpPr>
          <p:nvPr>
            <p:ph type="title"/>
          </p:nvPr>
        </p:nvSpPr>
        <p:spPr/>
        <p:txBody>
          <a:bodyPr/>
          <a:lstStyle/>
          <a:p>
            <a:r>
              <a:rPr lang="en-US" dirty="0"/>
              <a:t>Product Vision, Release, Iteration Planning</a:t>
            </a:r>
          </a:p>
        </p:txBody>
      </p:sp>
      <p:pic>
        <p:nvPicPr>
          <p:cNvPr id="11" name="Content Placeholder 10">
            <a:extLst>
              <a:ext uri="{FF2B5EF4-FFF2-40B4-BE49-F238E27FC236}">
                <a16:creationId xmlns:a16="http://schemas.microsoft.com/office/drawing/2014/main" id="{EE97881F-C4E3-4F12-A00D-8A32365CCDD3}"/>
              </a:ext>
            </a:extLst>
          </p:cNvPr>
          <p:cNvPicPr>
            <a:picLocks noGrp="1" noChangeAspect="1"/>
          </p:cNvPicPr>
          <p:nvPr>
            <p:ph idx="1"/>
          </p:nvPr>
        </p:nvPicPr>
        <p:blipFill>
          <a:blip r:embed="rId2"/>
          <a:stretch>
            <a:fillRect/>
          </a:stretch>
        </p:blipFill>
        <p:spPr>
          <a:xfrm>
            <a:off x="2548857" y="990600"/>
            <a:ext cx="7094286" cy="5105400"/>
          </a:xfrm>
          <a:prstGeom prst="rect">
            <a:avLst/>
          </a:prstGeom>
        </p:spPr>
      </p:pic>
      <p:sp>
        <p:nvSpPr>
          <p:cNvPr id="8" name="Slide Number Placeholder 7">
            <a:extLst>
              <a:ext uri="{FF2B5EF4-FFF2-40B4-BE49-F238E27FC236}">
                <a16:creationId xmlns:a16="http://schemas.microsoft.com/office/drawing/2014/main" id="{8B5D9816-20B8-440D-9C80-99FB1F44431B}"/>
              </a:ext>
            </a:extLst>
          </p:cNvPr>
          <p:cNvSpPr>
            <a:spLocks noGrp="1"/>
          </p:cNvSpPr>
          <p:nvPr>
            <p:ph type="sldNum" sz="quarter" idx="12"/>
          </p:nvPr>
        </p:nvSpPr>
        <p:spPr/>
        <p:txBody>
          <a:bodyPr/>
          <a:lstStyle/>
          <a:p>
            <a:pPr>
              <a:defRPr/>
            </a:pPr>
            <a:fld id="{023D243F-FF89-4CDA-A0EF-C0FAAD3DFB55}" type="slidenum">
              <a:rPr lang="en-US" altLang="en-US" smtClean="0"/>
              <a:pPr>
                <a:defRPr/>
              </a:pPr>
              <a:t>31</a:t>
            </a:fld>
            <a:endParaRPr lang="en-US" altLang="en-US"/>
          </a:p>
        </p:txBody>
      </p:sp>
    </p:spTree>
    <p:extLst>
      <p:ext uri="{BB962C8B-B14F-4D97-AF65-F5344CB8AC3E}">
        <p14:creationId xmlns:p14="http://schemas.microsoft.com/office/powerpoint/2010/main" val="1193348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D4A4-16A1-478D-ACCF-C6856F96AB27}"/>
              </a:ext>
            </a:extLst>
          </p:cNvPr>
          <p:cNvSpPr>
            <a:spLocks noGrp="1"/>
          </p:cNvSpPr>
          <p:nvPr>
            <p:ph type="title"/>
          </p:nvPr>
        </p:nvSpPr>
        <p:spPr/>
        <p:txBody>
          <a:bodyPr/>
          <a:lstStyle/>
          <a:p>
            <a:r>
              <a:rPr lang="en-US" dirty="0"/>
              <a:t>Burndown Chart</a:t>
            </a:r>
          </a:p>
        </p:txBody>
      </p:sp>
      <p:pic>
        <p:nvPicPr>
          <p:cNvPr id="6" name="Content Placeholder 5">
            <a:extLst>
              <a:ext uri="{FF2B5EF4-FFF2-40B4-BE49-F238E27FC236}">
                <a16:creationId xmlns:a16="http://schemas.microsoft.com/office/drawing/2014/main" id="{D041320C-C00C-49F4-9B3B-9D740CA7C4BC}"/>
              </a:ext>
            </a:extLst>
          </p:cNvPr>
          <p:cNvPicPr>
            <a:picLocks noGrp="1" noChangeAspect="1"/>
          </p:cNvPicPr>
          <p:nvPr>
            <p:ph idx="1"/>
          </p:nvPr>
        </p:nvPicPr>
        <p:blipFill>
          <a:blip r:embed="rId2"/>
          <a:stretch>
            <a:fillRect/>
          </a:stretch>
        </p:blipFill>
        <p:spPr>
          <a:xfrm>
            <a:off x="2057401" y="1371600"/>
            <a:ext cx="8447393" cy="4076700"/>
          </a:xfrm>
          <a:prstGeom prst="rect">
            <a:avLst/>
          </a:prstGeom>
        </p:spPr>
      </p:pic>
      <p:sp>
        <p:nvSpPr>
          <p:cNvPr id="4" name="Footer Placeholder 3">
            <a:extLst>
              <a:ext uri="{FF2B5EF4-FFF2-40B4-BE49-F238E27FC236}">
                <a16:creationId xmlns:a16="http://schemas.microsoft.com/office/drawing/2014/main" id="{356CE85A-4C49-42FE-B918-06A694B5D795}"/>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C1FC41A3-153A-4AA4-911F-7F171060AC18}"/>
              </a:ext>
            </a:extLst>
          </p:cNvPr>
          <p:cNvSpPr>
            <a:spLocks noGrp="1"/>
          </p:cNvSpPr>
          <p:nvPr>
            <p:ph type="sldNum" sz="quarter" idx="12"/>
          </p:nvPr>
        </p:nvSpPr>
        <p:spPr/>
        <p:txBody>
          <a:bodyPr/>
          <a:lstStyle/>
          <a:p>
            <a:pPr>
              <a:defRPr/>
            </a:pPr>
            <a:fld id="{72DDD327-84E9-44EE-94DF-C6A9CABE3A3A}" type="slidenum">
              <a:rPr lang="en-US" altLang="en-US" smtClean="0"/>
              <a:pPr>
                <a:defRPr/>
              </a:pPr>
              <a:t>32</a:t>
            </a:fld>
            <a:endParaRPr lang="en-US" altLang="en-US"/>
          </a:p>
        </p:txBody>
      </p:sp>
    </p:spTree>
    <p:extLst>
      <p:ext uri="{BB962C8B-B14F-4D97-AF65-F5344CB8AC3E}">
        <p14:creationId xmlns:p14="http://schemas.microsoft.com/office/powerpoint/2010/main" val="708480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3"/>
          <p:cNvSpPr>
            <a:spLocks noGrp="1"/>
          </p:cNvSpPr>
          <p:nvPr>
            <p:ph type="ctrTitle"/>
          </p:nvPr>
        </p:nvSpPr>
        <p:spPr/>
        <p:txBody>
          <a:bodyPr/>
          <a:lstStyle/>
          <a:p>
            <a:br>
              <a:rPr altLang="en-US" sz="4800" dirty="0"/>
            </a:br>
            <a:r>
              <a:rPr altLang="en-US" sz="4800" dirty="0"/>
              <a:t>Critical Path Method </a:t>
            </a:r>
            <a:br>
              <a:rPr altLang="en-US" sz="4800" dirty="0"/>
            </a:br>
            <a:r>
              <a:rPr altLang="en-US" sz="4800" dirty="0"/>
              <a:t>(CPM)</a:t>
            </a:r>
            <a:endParaRPr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64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5141F2-58BC-419A-9B3A-31A17CC836F7}" type="slidenum">
              <a:rPr lang="en-US" altLang="en-US" sz="1200">
                <a:solidFill>
                  <a:srgbClr val="898989"/>
                </a:solidFill>
              </a:rPr>
              <a:pPr>
                <a:spcBef>
                  <a:spcPct val="0"/>
                </a:spcBef>
                <a:buFontTx/>
                <a:buNone/>
              </a:pPr>
              <a:t>33</a:t>
            </a:fld>
            <a:endParaRPr lang="en-US" altLang="en-US" sz="1200">
              <a:solidFill>
                <a:srgbClr val="898989"/>
              </a:solidFill>
            </a:endParaRPr>
          </a:p>
        </p:txBody>
      </p:sp>
    </p:spTree>
    <p:extLst>
      <p:ext uri="{BB962C8B-B14F-4D97-AF65-F5344CB8AC3E}">
        <p14:creationId xmlns:p14="http://schemas.microsoft.com/office/powerpoint/2010/main" val="2674197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7"/>
          <p:cNvSpPr>
            <a:spLocks noGrp="1"/>
          </p:cNvSpPr>
          <p:nvPr>
            <p:ph type="title"/>
          </p:nvPr>
        </p:nvSpPr>
        <p:spPr/>
        <p:txBody>
          <a:bodyPr/>
          <a:lstStyle/>
          <a:p>
            <a:r>
              <a:rPr altLang="en-US"/>
              <a:t>Critical Path Method (CPM)</a:t>
            </a:r>
          </a:p>
        </p:txBody>
      </p:sp>
      <p:sp>
        <p:nvSpPr>
          <p:cNvPr id="263171" name="Content Placeholder 8"/>
          <p:cNvSpPr>
            <a:spLocks noGrp="1"/>
          </p:cNvSpPr>
          <p:nvPr>
            <p:ph idx="1"/>
          </p:nvPr>
        </p:nvSpPr>
        <p:spPr/>
        <p:txBody>
          <a:bodyPr/>
          <a:lstStyle/>
          <a:p>
            <a:pPr marL="0" indent="0">
              <a:lnSpc>
                <a:spcPct val="150000"/>
              </a:lnSpc>
              <a:buNone/>
              <a:defRPr/>
            </a:pPr>
            <a:r>
              <a:rPr lang="en-US" altLang="en-US" sz="2800" dirty="0"/>
              <a:t>Critical Path method is a planning technique that is used to demonstrate and view the chronological activities of a program or project, and identifies any possible timing risks and can be used to establish the least amount of time to complete a project.</a:t>
            </a:r>
          </a:p>
          <a:p>
            <a:pPr>
              <a:lnSpc>
                <a:spcPct val="150000"/>
              </a:lnSpc>
              <a:defRPr/>
            </a:pPr>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8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9437E2-0C59-4699-8947-BA564FD6150F}" type="slidenum">
              <a:rPr lang="en-US" altLang="en-US" sz="1200">
                <a:solidFill>
                  <a:srgbClr val="898989"/>
                </a:solidFill>
              </a:rPr>
              <a:pPr>
                <a:spcBef>
                  <a:spcPct val="0"/>
                </a:spcBef>
                <a:buFontTx/>
                <a:buNone/>
              </a:pPr>
              <a:t>34</a:t>
            </a:fld>
            <a:endParaRPr lang="en-US" altLang="en-US" sz="1200">
              <a:solidFill>
                <a:srgbClr val="898989"/>
              </a:solidFill>
            </a:endParaRPr>
          </a:p>
        </p:txBody>
      </p:sp>
    </p:spTree>
    <p:extLst>
      <p:ext uri="{BB962C8B-B14F-4D97-AF65-F5344CB8AC3E}">
        <p14:creationId xmlns:p14="http://schemas.microsoft.com/office/powerpoint/2010/main" val="3097079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12"/>
          <p:cNvSpPr txBox="1">
            <a:spLocks noChangeArrowheads="1"/>
          </p:cNvSpPr>
          <p:nvPr/>
        </p:nvSpPr>
        <p:spPr bwMode="auto">
          <a:xfrm>
            <a:off x="2935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79" name="Text Box 19"/>
          <p:cNvSpPr txBox="1">
            <a:spLocks noChangeArrowheads="1"/>
          </p:cNvSpPr>
          <p:nvPr/>
        </p:nvSpPr>
        <p:spPr bwMode="auto">
          <a:xfrm>
            <a:off x="4591051"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0" name="Text Box 27"/>
          <p:cNvSpPr txBox="1">
            <a:spLocks noChangeArrowheads="1"/>
          </p:cNvSpPr>
          <p:nvPr/>
        </p:nvSpPr>
        <p:spPr bwMode="auto">
          <a:xfrm>
            <a:off x="6246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1" name="Text Box 74"/>
          <p:cNvSpPr txBox="1">
            <a:spLocks noChangeArrowheads="1"/>
          </p:cNvSpPr>
          <p:nvPr/>
        </p:nvSpPr>
        <p:spPr bwMode="auto">
          <a:xfrm>
            <a:off x="4591051"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grpSp>
        <p:nvGrpSpPr>
          <p:cNvPr id="280582" name="Group 82"/>
          <p:cNvGrpSpPr>
            <a:grpSpLocks/>
          </p:cNvGrpSpPr>
          <p:nvPr/>
        </p:nvGrpSpPr>
        <p:grpSpPr bwMode="auto">
          <a:xfrm>
            <a:off x="1782764" y="1301750"/>
            <a:ext cx="8785225" cy="5056188"/>
            <a:chOff x="258763" y="1158895"/>
            <a:chExt cx="8785225" cy="5056187"/>
          </a:xfrm>
        </p:grpSpPr>
        <p:sp>
          <p:nvSpPr>
            <p:cNvPr id="280589" name="Rectangle 4"/>
            <p:cNvSpPr>
              <a:spLocks noChangeArrowheads="1"/>
            </p:cNvSpPr>
            <p:nvPr/>
          </p:nvSpPr>
          <p:spPr bwMode="auto">
            <a:xfrm>
              <a:off x="258763" y="2598757"/>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0590" name="Line 5"/>
            <p:cNvSpPr>
              <a:spLocks noChangeShapeType="1"/>
            </p:cNvSpPr>
            <p:nvPr/>
          </p:nvSpPr>
          <p:spPr bwMode="auto">
            <a:xfrm>
              <a:off x="979488" y="288609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591" name="Rectangle 6"/>
            <p:cNvSpPr>
              <a:spLocks noChangeArrowheads="1"/>
            </p:cNvSpPr>
            <p:nvPr/>
          </p:nvSpPr>
          <p:spPr bwMode="auto">
            <a:xfrm>
              <a:off x="8251825" y="2525732"/>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0592" name="Rectangle 7"/>
            <p:cNvSpPr>
              <a:spLocks noChangeArrowheads="1"/>
            </p:cNvSpPr>
            <p:nvPr/>
          </p:nvSpPr>
          <p:spPr bwMode="auto">
            <a:xfrm>
              <a:off x="1479550"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0593" name="Rectangle 8"/>
            <p:cNvSpPr>
              <a:spLocks noChangeArrowheads="1"/>
            </p:cNvSpPr>
            <p:nvPr/>
          </p:nvSpPr>
          <p:spPr bwMode="auto">
            <a:xfrm>
              <a:off x="1482725"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4" name="Rectangle 9"/>
            <p:cNvSpPr>
              <a:spLocks noChangeArrowheads="1"/>
            </p:cNvSpPr>
            <p:nvPr/>
          </p:nvSpPr>
          <p:spPr bwMode="auto">
            <a:xfrm>
              <a:off x="1482725"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5" name="Rectangle 10"/>
            <p:cNvSpPr>
              <a:spLocks noChangeArrowheads="1"/>
            </p:cNvSpPr>
            <p:nvPr/>
          </p:nvSpPr>
          <p:spPr bwMode="auto">
            <a:xfrm>
              <a:off x="2490788"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6" name="Rectangle 11"/>
            <p:cNvSpPr>
              <a:spLocks noChangeArrowheads="1"/>
            </p:cNvSpPr>
            <p:nvPr/>
          </p:nvSpPr>
          <p:spPr bwMode="auto">
            <a:xfrm>
              <a:off x="2490788"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7" name="Text Box 13"/>
            <p:cNvSpPr txBox="1">
              <a:spLocks noChangeArrowheads="1"/>
            </p:cNvSpPr>
            <p:nvPr/>
          </p:nvSpPr>
          <p:spPr bwMode="auto">
            <a:xfrm>
              <a:off x="1411288"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598" name="Rectangle 14"/>
            <p:cNvSpPr>
              <a:spLocks noChangeArrowheads="1"/>
            </p:cNvSpPr>
            <p:nvPr/>
          </p:nvSpPr>
          <p:spPr bwMode="auto">
            <a:xfrm>
              <a:off x="3135313" y="117477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0599" name="Rectangle 15"/>
            <p:cNvSpPr>
              <a:spLocks noChangeArrowheads="1"/>
            </p:cNvSpPr>
            <p:nvPr/>
          </p:nvSpPr>
          <p:spPr bwMode="auto">
            <a:xfrm>
              <a:off x="3138488" y="117477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0" name="Rectangle 16"/>
            <p:cNvSpPr>
              <a:spLocks noChangeArrowheads="1"/>
            </p:cNvSpPr>
            <p:nvPr/>
          </p:nvSpPr>
          <p:spPr bwMode="auto">
            <a:xfrm>
              <a:off x="3138488" y="18939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1" name="Rectangle 17"/>
            <p:cNvSpPr>
              <a:spLocks noChangeArrowheads="1"/>
            </p:cNvSpPr>
            <p:nvPr/>
          </p:nvSpPr>
          <p:spPr bwMode="auto">
            <a:xfrm>
              <a:off x="4146550" y="18954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2" name="Rectangle 18"/>
            <p:cNvSpPr>
              <a:spLocks noChangeArrowheads="1"/>
            </p:cNvSpPr>
            <p:nvPr/>
          </p:nvSpPr>
          <p:spPr bwMode="auto">
            <a:xfrm>
              <a:off x="4146550" y="117477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3" name="Text Box 20"/>
            <p:cNvSpPr txBox="1">
              <a:spLocks noChangeArrowheads="1"/>
            </p:cNvSpPr>
            <p:nvPr/>
          </p:nvSpPr>
          <p:spPr bwMode="auto">
            <a:xfrm>
              <a:off x="3067050" y="216537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04" name="Line 21"/>
            <p:cNvSpPr>
              <a:spLocks noChangeShapeType="1"/>
            </p:cNvSpPr>
            <p:nvPr/>
          </p:nvSpPr>
          <p:spPr bwMode="auto">
            <a:xfrm>
              <a:off x="2779713" y="167800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05" name="Rectangle 22"/>
            <p:cNvSpPr>
              <a:spLocks noChangeArrowheads="1"/>
            </p:cNvSpPr>
            <p:nvPr/>
          </p:nvSpPr>
          <p:spPr bwMode="auto">
            <a:xfrm>
              <a:off x="4791075"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0606" name="Rectangle 23"/>
            <p:cNvSpPr>
              <a:spLocks noChangeArrowheads="1"/>
            </p:cNvSpPr>
            <p:nvPr/>
          </p:nvSpPr>
          <p:spPr bwMode="auto">
            <a:xfrm>
              <a:off x="4794250"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7" name="Rectangle 24"/>
            <p:cNvSpPr>
              <a:spLocks noChangeArrowheads="1"/>
            </p:cNvSpPr>
            <p:nvPr/>
          </p:nvSpPr>
          <p:spPr bwMode="auto">
            <a:xfrm>
              <a:off x="4794250"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8" name="Rectangle 25"/>
            <p:cNvSpPr>
              <a:spLocks noChangeArrowheads="1"/>
            </p:cNvSpPr>
            <p:nvPr/>
          </p:nvSpPr>
          <p:spPr bwMode="auto">
            <a:xfrm>
              <a:off x="5802313"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9" name="Rectangle 26"/>
            <p:cNvSpPr>
              <a:spLocks noChangeArrowheads="1"/>
            </p:cNvSpPr>
            <p:nvPr/>
          </p:nvSpPr>
          <p:spPr bwMode="auto">
            <a:xfrm>
              <a:off x="5802313"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0" name="Text Box 28"/>
            <p:cNvSpPr txBox="1">
              <a:spLocks noChangeArrowheads="1"/>
            </p:cNvSpPr>
            <p:nvPr/>
          </p:nvSpPr>
          <p:spPr bwMode="auto">
            <a:xfrm>
              <a:off x="4722813"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1" name="Rectangle 29"/>
            <p:cNvSpPr>
              <a:spLocks noChangeArrowheads="1"/>
            </p:cNvSpPr>
            <p:nvPr/>
          </p:nvSpPr>
          <p:spPr bwMode="auto">
            <a:xfrm>
              <a:off x="6664325" y="23272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0612" name="Rectangle 30"/>
            <p:cNvSpPr>
              <a:spLocks noChangeArrowheads="1"/>
            </p:cNvSpPr>
            <p:nvPr/>
          </p:nvSpPr>
          <p:spPr bwMode="auto">
            <a:xfrm>
              <a:off x="6667500" y="23272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3" name="Rectangle 31"/>
            <p:cNvSpPr>
              <a:spLocks noChangeArrowheads="1"/>
            </p:cNvSpPr>
            <p:nvPr/>
          </p:nvSpPr>
          <p:spPr bwMode="auto">
            <a:xfrm>
              <a:off x="6667500" y="30464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4" name="Rectangle 32"/>
            <p:cNvSpPr>
              <a:spLocks noChangeArrowheads="1"/>
            </p:cNvSpPr>
            <p:nvPr/>
          </p:nvSpPr>
          <p:spPr bwMode="auto">
            <a:xfrm>
              <a:off x="7675563" y="3048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5" name="Rectangle 33"/>
            <p:cNvSpPr>
              <a:spLocks noChangeArrowheads="1"/>
            </p:cNvSpPr>
            <p:nvPr/>
          </p:nvSpPr>
          <p:spPr bwMode="auto">
            <a:xfrm>
              <a:off x="7675563" y="23272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6" name="Text Box 34"/>
            <p:cNvSpPr txBox="1">
              <a:spLocks noChangeArrowheads="1"/>
            </p:cNvSpPr>
            <p:nvPr/>
          </p:nvSpPr>
          <p:spPr bwMode="auto">
            <a:xfrm>
              <a:off x="6596063" y="2022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17" name="Text Box 35"/>
            <p:cNvSpPr txBox="1">
              <a:spLocks noChangeArrowheads="1"/>
            </p:cNvSpPr>
            <p:nvPr/>
          </p:nvSpPr>
          <p:spPr bwMode="auto">
            <a:xfrm>
              <a:off x="6596063" y="33178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8" name="Line 36"/>
            <p:cNvSpPr>
              <a:spLocks noChangeShapeType="1"/>
            </p:cNvSpPr>
            <p:nvPr/>
          </p:nvSpPr>
          <p:spPr bwMode="auto">
            <a:xfrm>
              <a:off x="4437063" y="166213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19" name="Line 37"/>
            <p:cNvSpPr>
              <a:spLocks noChangeShapeType="1"/>
            </p:cNvSpPr>
            <p:nvPr/>
          </p:nvSpPr>
          <p:spPr bwMode="auto">
            <a:xfrm>
              <a:off x="7964488" y="281307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20" name="Rectangle 38"/>
            <p:cNvSpPr>
              <a:spLocks noChangeArrowheads="1"/>
            </p:cNvSpPr>
            <p:nvPr/>
          </p:nvSpPr>
          <p:spPr bwMode="auto">
            <a:xfrm>
              <a:off x="1479550"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0621" name="Rectangle 39"/>
            <p:cNvSpPr>
              <a:spLocks noChangeArrowheads="1"/>
            </p:cNvSpPr>
            <p:nvPr/>
          </p:nvSpPr>
          <p:spPr bwMode="auto">
            <a:xfrm>
              <a:off x="1482725"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2" name="Rectangle 40"/>
            <p:cNvSpPr>
              <a:spLocks noChangeArrowheads="1"/>
            </p:cNvSpPr>
            <p:nvPr/>
          </p:nvSpPr>
          <p:spPr bwMode="auto">
            <a:xfrm>
              <a:off x="1482725"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3" name="Rectangle 41"/>
            <p:cNvSpPr>
              <a:spLocks noChangeArrowheads="1"/>
            </p:cNvSpPr>
            <p:nvPr/>
          </p:nvSpPr>
          <p:spPr bwMode="auto">
            <a:xfrm>
              <a:off x="2490788"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4" name="Rectangle 42"/>
            <p:cNvSpPr>
              <a:spLocks noChangeArrowheads="1"/>
            </p:cNvSpPr>
            <p:nvPr/>
          </p:nvSpPr>
          <p:spPr bwMode="auto">
            <a:xfrm>
              <a:off x="24907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5" name="Text Box 43"/>
            <p:cNvSpPr txBox="1">
              <a:spLocks noChangeArrowheads="1"/>
            </p:cNvSpPr>
            <p:nvPr/>
          </p:nvSpPr>
          <p:spPr bwMode="auto">
            <a:xfrm>
              <a:off x="1411288"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26" name="Text Box 44"/>
            <p:cNvSpPr txBox="1">
              <a:spLocks noChangeArrowheads="1"/>
            </p:cNvSpPr>
            <p:nvPr/>
          </p:nvSpPr>
          <p:spPr bwMode="auto">
            <a:xfrm>
              <a:off x="1411288"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27" name="Rectangle 45"/>
            <p:cNvSpPr>
              <a:spLocks noChangeArrowheads="1"/>
            </p:cNvSpPr>
            <p:nvPr/>
          </p:nvSpPr>
          <p:spPr bwMode="auto">
            <a:xfrm>
              <a:off x="3135313"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0628" name="Rectangle 46"/>
            <p:cNvSpPr>
              <a:spLocks noChangeArrowheads="1"/>
            </p:cNvSpPr>
            <p:nvPr/>
          </p:nvSpPr>
          <p:spPr bwMode="auto">
            <a:xfrm>
              <a:off x="31384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9" name="Rectangle 47"/>
            <p:cNvSpPr>
              <a:spLocks noChangeArrowheads="1"/>
            </p:cNvSpPr>
            <p:nvPr/>
          </p:nvSpPr>
          <p:spPr bwMode="auto">
            <a:xfrm>
              <a:off x="3138488" y="42545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0" name="Rectangle 48"/>
            <p:cNvSpPr>
              <a:spLocks noChangeArrowheads="1"/>
            </p:cNvSpPr>
            <p:nvPr/>
          </p:nvSpPr>
          <p:spPr bwMode="auto">
            <a:xfrm>
              <a:off x="4146550" y="425610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1" name="Rectangle 49"/>
            <p:cNvSpPr>
              <a:spLocks noChangeArrowheads="1"/>
            </p:cNvSpPr>
            <p:nvPr/>
          </p:nvSpPr>
          <p:spPr bwMode="auto">
            <a:xfrm>
              <a:off x="41465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2" name="Text Box 50"/>
            <p:cNvSpPr txBox="1">
              <a:spLocks noChangeArrowheads="1"/>
            </p:cNvSpPr>
            <p:nvPr/>
          </p:nvSpPr>
          <p:spPr bwMode="auto">
            <a:xfrm>
              <a:off x="3067050" y="32305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33" name="Text Box 51"/>
            <p:cNvSpPr txBox="1">
              <a:spLocks noChangeArrowheads="1"/>
            </p:cNvSpPr>
            <p:nvPr/>
          </p:nvSpPr>
          <p:spPr bwMode="auto">
            <a:xfrm>
              <a:off x="3067050" y="45259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34" name="Line 52"/>
            <p:cNvSpPr>
              <a:spLocks noChangeShapeType="1"/>
            </p:cNvSpPr>
            <p:nvPr/>
          </p:nvSpPr>
          <p:spPr bwMode="auto">
            <a:xfrm>
              <a:off x="2779713" y="405449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35" name="Rectangle 53"/>
            <p:cNvSpPr>
              <a:spLocks noChangeArrowheads="1"/>
            </p:cNvSpPr>
            <p:nvPr/>
          </p:nvSpPr>
          <p:spPr bwMode="auto">
            <a:xfrm>
              <a:off x="4791075"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0636" name="Rectangle 54"/>
            <p:cNvSpPr>
              <a:spLocks noChangeArrowheads="1"/>
            </p:cNvSpPr>
            <p:nvPr/>
          </p:nvSpPr>
          <p:spPr bwMode="auto">
            <a:xfrm>
              <a:off x="47942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7" name="Rectangle 55"/>
            <p:cNvSpPr>
              <a:spLocks noChangeArrowheads="1"/>
            </p:cNvSpPr>
            <p:nvPr/>
          </p:nvSpPr>
          <p:spPr bwMode="auto">
            <a:xfrm>
              <a:off x="4794250"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8" name="Rectangle 56"/>
            <p:cNvSpPr>
              <a:spLocks noChangeArrowheads="1"/>
            </p:cNvSpPr>
            <p:nvPr/>
          </p:nvSpPr>
          <p:spPr bwMode="auto">
            <a:xfrm>
              <a:off x="5802313"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9" name="Rectangle 57"/>
            <p:cNvSpPr>
              <a:spLocks noChangeArrowheads="1"/>
            </p:cNvSpPr>
            <p:nvPr/>
          </p:nvSpPr>
          <p:spPr bwMode="auto">
            <a:xfrm>
              <a:off x="5802313"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40" name="Text Box 58"/>
            <p:cNvSpPr txBox="1">
              <a:spLocks noChangeArrowheads="1"/>
            </p:cNvSpPr>
            <p:nvPr/>
          </p:nvSpPr>
          <p:spPr bwMode="auto">
            <a:xfrm>
              <a:off x="4722813"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41" name="Text Box 59"/>
            <p:cNvSpPr txBox="1">
              <a:spLocks noChangeArrowheads="1"/>
            </p:cNvSpPr>
            <p:nvPr/>
          </p:nvSpPr>
          <p:spPr bwMode="auto">
            <a:xfrm>
              <a:off x="4722813"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42" name="Line 60"/>
            <p:cNvSpPr>
              <a:spLocks noChangeShapeType="1"/>
            </p:cNvSpPr>
            <p:nvPr/>
          </p:nvSpPr>
          <p:spPr bwMode="auto">
            <a:xfrm>
              <a:off x="4437063" y="403862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3" name="Line 61"/>
            <p:cNvSpPr>
              <a:spLocks noChangeShapeType="1"/>
            </p:cNvSpPr>
            <p:nvPr/>
          </p:nvSpPr>
          <p:spPr bwMode="auto">
            <a:xfrm>
              <a:off x="1266825" y="166213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4" name="Line 62"/>
            <p:cNvSpPr>
              <a:spLocks noChangeShapeType="1"/>
            </p:cNvSpPr>
            <p:nvPr/>
          </p:nvSpPr>
          <p:spPr bwMode="auto">
            <a:xfrm>
              <a:off x="1266825" y="1662132"/>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5" name="Line 63"/>
            <p:cNvSpPr>
              <a:spLocks noChangeShapeType="1"/>
            </p:cNvSpPr>
            <p:nvPr/>
          </p:nvSpPr>
          <p:spPr bwMode="auto">
            <a:xfrm flipV="1">
              <a:off x="6380163" y="317502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6" name="Line 64"/>
            <p:cNvSpPr>
              <a:spLocks noChangeShapeType="1"/>
            </p:cNvSpPr>
            <p:nvPr/>
          </p:nvSpPr>
          <p:spPr bwMode="auto">
            <a:xfrm>
              <a:off x="6380163" y="317502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7" name="Line 65"/>
            <p:cNvSpPr>
              <a:spLocks noChangeShapeType="1"/>
            </p:cNvSpPr>
            <p:nvPr/>
          </p:nvSpPr>
          <p:spPr bwMode="auto">
            <a:xfrm flipV="1">
              <a:off x="6091238" y="403862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8" name="Line 66"/>
            <p:cNvSpPr>
              <a:spLocks noChangeShapeType="1"/>
            </p:cNvSpPr>
            <p:nvPr/>
          </p:nvSpPr>
          <p:spPr bwMode="auto">
            <a:xfrm flipV="1">
              <a:off x="295910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9" name="Line 67"/>
            <p:cNvSpPr>
              <a:spLocks noChangeShapeType="1"/>
            </p:cNvSpPr>
            <p:nvPr/>
          </p:nvSpPr>
          <p:spPr bwMode="auto">
            <a:xfrm>
              <a:off x="2779713" y="4398982"/>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0" name="Rectangle 68"/>
            <p:cNvSpPr>
              <a:spLocks noChangeArrowheads="1"/>
            </p:cNvSpPr>
            <p:nvPr/>
          </p:nvSpPr>
          <p:spPr bwMode="auto">
            <a:xfrm>
              <a:off x="3135313" y="520702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0651" name="Rectangle 69"/>
            <p:cNvSpPr>
              <a:spLocks noChangeArrowheads="1"/>
            </p:cNvSpPr>
            <p:nvPr/>
          </p:nvSpPr>
          <p:spPr bwMode="auto">
            <a:xfrm>
              <a:off x="3138488" y="5207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2" name="Rectangle 70"/>
            <p:cNvSpPr>
              <a:spLocks noChangeArrowheads="1"/>
            </p:cNvSpPr>
            <p:nvPr/>
          </p:nvSpPr>
          <p:spPr bwMode="auto">
            <a:xfrm>
              <a:off x="3138488" y="592615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3" name="Rectangle 71"/>
            <p:cNvSpPr>
              <a:spLocks noChangeArrowheads="1"/>
            </p:cNvSpPr>
            <p:nvPr/>
          </p:nvSpPr>
          <p:spPr bwMode="auto">
            <a:xfrm>
              <a:off x="4146550" y="592774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4" name="Rectangle 72"/>
            <p:cNvSpPr>
              <a:spLocks noChangeArrowheads="1"/>
            </p:cNvSpPr>
            <p:nvPr/>
          </p:nvSpPr>
          <p:spPr bwMode="auto">
            <a:xfrm>
              <a:off x="4146550" y="52070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5" name="Text Box 73"/>
            <p:cNvSpPr txBox="1">
              <a:spLocks noChangeArrowheads="1"/>
            </p:cNvSpPr>
            <p:nvPr/>
          </p:nvSpPr>
          <p:spPr bwMode="auto">
            <a:xfrm>
              <a:off x="3067050" y="490222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56" name="Line 75"/>
            <p:cNvSpPr>
              <a:spLocks noChangeShapeType="1"/>
            </p:cNvSpPr>
            <p:nvPr/>
          </p:nvSpPr>
          <p:spPr bwMode="auto">
            <a:xfrm>
              <a:off x="6380163" y="2525732"/>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57" name="Line 76"/>
            <p:cNvSpPr>
              <a:spLocks noChangeShapeType="1"/>
            </p:cNvSpPr>
            <p:nvPr/>
          </p:nvSpPr>
          <p:spPr bwMode="auto">
            <a:xfrm flipV="1">
              <a:off x="6380163" y="1662132"/>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8" name="Line 77"/>
            <p:cNvSpPr>
              <a:spLocks noChangeShapeType="1"/>
            </p:cNvSpPr>
            <p:nvPr/>
          </p:nvSpPr>
          <p:spPr bwMode="auto">
            <a:xfrm>
              <a:off x="6091238" y="1662132"/>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9" name="Line 78"/>
            <p:cNvSpPr>
              <a:spLocks noChangeShapeType="1"/>
            </p:cNvSpPr>
            <p:nvPr/>
          </p:nvSpPr>
          <p:spPr bwMode="auto">
            <a:xfrm rot="10800000" flipH="1" flipV="1">
              <a:off x="461645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0" name="Line 79"/>
            <p:cNvSpPr>
              <a:spLocks noChangeShapeType="1"/>
            </p:cNvSpPr>
            <p:nvPr/>
          </p:nvSpPr>
          <p:spPr bwMode="auto">
            <a:xfrm rot="10800000" flipH="1">
              <a:off x="4433888" y="5767407"/>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1" name="Line 80"/>
            <p:cNvSpPr>
              <a:spLocks noChangeShapeType="1"/>
            </p:cNvSpPr>
            <p:nvPr/>
          </p:nvSpPr>
          <p:spPr bwMode="auto">
            <a:xfrm>
              <a:off x="1266825" y="411005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2" name="Line 81"/>
            <p:cNvSpPr>
              <a:spLocks noChangeShapeType="1"/>
            </p:cNvSpPr>
            <p:nvPr/>
          </p:nvSpPr>
          <p:spPr bwMode="auto">
            <a:xfrm>
              <a:off x="2922588" y="576740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3" name="Line 82"/>
            <p:cNvSpPr>
              <a:spLocks noChangeShapeType="1"/>
            </p:cNvSpPr>
            <p:nvPr/>
          </p:nvSpPr>
          <p:spPr bwMode="auto">
            <a:xfrm>
              <a:off x="4578350" y="439898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80583" name="Text Box 43"/>
          <p:cNvSpPr txBox="1">
            <a:spLocks noChangeArrowheads="1"/>
          </p:cNvSpPr>
          <p:nvPr/>
        </p:nvSpPr>
        <p:spPr bwMode="auto">
          <a:xfrm>
            <a:off x="2916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4" name="Text Box 50"/>
          <p:cNvSpPr txBox="1">
            <a:spLocks noChangeArrowheads="1"/>
          </p:cNvSpPr>
          <p:nvPr/>
        </p:nvSpPr>
        <p:spPr bwMode="auto">
          <a:xfrm>
            <a:off x="4572001"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5" name="Text Box 58"/>
          <p:cNvSpPr txBox="1">
            <a:spLocks noChangeArrowheads="1"/>
          </p:cNvSpPr>
          <p:nvPr/>
        </p:nvSpPr>
        <p:spPr bwMode="auto">
          <a:xfrm>
            <a:off x="6227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6" name="Title 85"/>
          <p:cNvSpPr>
            <a:spLocks noGrp="1"/>
          </p:cNvSpPr>
          <p:nvPr>
            <p:ph type="title"/>
          </p:nvPr>
        </p:nvSpPr>
        <p:spPr/>
        <p:txBody>
          <a:bodyPr/>
          <a:lstStyle/>
          <a:p>
            <a:r>
              <a:rPr altLang="en-US" b="1"/>
              <a:t>Critical Path</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05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D8F8C-CF32-425F-9220-9FE158B2847D}" type="slidenum">
              <a:rPr lang="en-US" altLang="en-US" sz="1200">
                <a:solidFill>
                  <a:srgbClr val="898989"/>
                </a:solidFill>
              </a:rPr>
              <a:pPr>
                <a:spcBef>
                  <a:spcPct val="0"/>
                </a:spcBef>
                <a:buFontTx/>
                <a:buNone/>
              </a:pPr>
              <a:t>35</a:t>
            </a:fld>
            <a:endParaRPr lang="en-US" altLang="en-US" sz="1200">
              <a:solidFill>
                <a:srgbClr val="898989"/>
              </a:solidFill>
            </a:endParaRPr>
          </a:p>
        </p:txBody>
      </p:sp>
    </p:spTree>
    <p:extLst>
      <p:ext uri="{BB962C8B-B14F-4D97-AF65-F5344CB8AC3E}">
        <p14:creationId xmlns:p14="http://schemas.microsoft.com/office/powerpoint/2010/main" val="1213917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3"/>
          <p:cNvSpPr txBox="1">
            <a:spLocks noChangeArrowheads="1"/>
          </p:cNvSpPr>
          <p:nvPr/>
        </p:nvSpPr>
        <p:spPr bwMode="auto">
          <a:xfrm>
            <a:off x="4527551"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27" name="Rectangle 4"/>
          <p:cNvSpPr>
            <a:spLocks noChangeArrowheads="1"/>
          </p:cNvSpPr>
          <p:nvPr/>
        </p:nvSpPr>
        <p:spPr bwMode="auto">
          <a:xfrm>
            <a:off x="1703389" y="2725739"/>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2628" name="Line 5"/>
          <p:cNvSpPr>
            <a:spLocks noChangeShapeType="1"/>
          </p:cNvSpPr>
          <p:nvPr/>
        </p:nvSpPr>
        <p:spPr bwMode="auto">
          <a:xfrm>
            <a:off x="2424114"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29" name="Rectangle 6"/>
          <p:cNvSpPr>
            <a:spLocks noChangeArrowheads="1"/>
          </p:cNvSpPr>
          <p:nvPr/>
        </p:nvSpPr>
        <p:spPr bwMode="auto">
          <a:xfrm>
            <a:off x="9696451" y="2652714"/>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2630" name="Rectangle 7"/>
          <p:cNvSpPr>
            <a:spLocks noChangeArrowheads="1"/>
          </p:cNvSpPr>
          <p:nvPr/>
        </p:nvSpPr>
        <p:spPr bwMode="auto">
          <a:xfrm>
            <a:off x="2927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1" name="Rectangle 8"/>
          <p:cNvSpPr>
            <a:spLocks noChangeArrowheads="1"/>
          </p:cNvSpPr>
          <p:nvPr/>
        </p:nvSpPr>
        <p:spPr bwMode="auto">
          <a:xfrm>
            <a:off x="2927350"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2" name="Rectangle 9"/>
          <p:cNvSpPr>
            <a:spLocks noChangeArrowheads="1"/>
          </p:cNvSpPr>
          <p:nvPr/>
        </p:nvSpPr>
        <p:spPr bwMode="auto">
          <a:xfrm>
            <a:off x="3935414"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3" name="Rectangle 10"/>
          <p:cNvSpPr>
            <a:spLocks noChangeArrowheads="1"/>
          </p:cNvSpPr>
          <p:nvPr/>
        </p:nvSpPr>
        <p:spPr bwMode="auto">
          <a:xfrm>
            <a:off x="3935414"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4" name="Text Box 11"/>
          <p:cNvSpPr txBox="1">
            <a:spLocks noChangeArrowheads="1"/>
          </p:cNvSpPr>
          <p:nvPr/>
        </p:nvSpPr>
        <p:spPr bwMode="auto">
          <a:xfrm>
            <a:off x="2855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35" name="Text Box 12"/>
          <p:cNvSpPr txBox="1">
            <a:spLocks noChangeArrowheads="1"/>
          </p:cNvSpPr>
          <p:nvPr/>
        </p:nvSpPr>
        <p:spPr bwMode="auto">
          <a:xfrm>
            <a:off x="2855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36" name="Rectangle 13"/>
          <p:cNvSpPr>
            <a:spLocks noChangeArrowheads="1"/>
          </p:cNvSpPr>
          <p:nvPr/>
        </p:nvSpPr>
        <p:spPr bwMode="auto">
          <a:xfrm>
            <a:off x="4583114"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7" name="Rectangle 14"/>
          <p:cNvSpPr>
            <a:spLocks noChangeArrowheads="1"/>
          </p:cNvSpPr>
          <p:nvPr/>
        </p:nvSpPr>
        <p:spPr bwMode="auto">
          <a:xfrm>
            <a:off x="4583114" y="20208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8" name="Rectangle 15"/>
          <p:cNvSpPr>
            <a:spLocks noChangeArrowheads="1"/>
          </p:cNvSpPr>
          <p:nvPr/>
        </p:nvSpPr>
        <p:spPr bwMode="auto">
          <a:xfrm>
            <a:off x="5591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39" name="Rectangle 16"/>
          <p:cNvSpPr>
            <a:spLocks noChangeArrowheads="1"/>
          </p:cNvSpPr>
          <p:nvPr/>
        </p:nvSpPr>
        <p:spPr bwMode="auto">
          <a:xfrm>
            <a:off x="5591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0" name="Text Box 17"/>
          <p:cNvSpPr txBox="1">
            <a:spLocks noChangeArrowheads="1"/>
          </p:cNvSpPr>
          <p:nvPr/>
        </p:nvSpPr>
        <p:spPr bwMode="auto">
          <a:xfrm>
            <a:off x="4511676"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1" name="Text Box 18"/>
          <p:cNvSpPr txBox="1">
            <a:spLocks noChangeArrowheads="1"/>
          </p:cNvSpPr>
          <p:nvPr/>
        </p:nvSpPr>
        <p:spPr bwMode="auto">
          <a:xfrm>
            <a:off x="4511676"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2" name="Line 19"/>
          <p:cNvSpPr>
            <a:spLocks noChangeShapeType="1"/>
          </p:cNvSpPr>
          <p:nvPr/>
        </p:nvSpPr>
        <p:spPr bwMode="auto">
          <a:xfrm>
            <a:off x="4224339"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43" name="Rectangle 20"/>
          <p:cNvSpPr>
            <a:spLocks noChangeArrowheads="1"/>
          </p:cNvSpPr>
          <p:nvPr/>
        </p:nvSpPr>
        <p:spPr bwMode="auto">
          <a:xfrm>
            <a:off x="6238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4" name="Rectangle 21"/>
          <p:cNvSpPr>
            <a:spLocks noChangeArrowheads="1"/>
          </p:cNvSpPr>
          <p:nvPr/>
        </p:nvSpPr>
        <p:spPr bwMode="auto">
          <a:xfrm>
            <a:off x="6238875"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5" name="Rectangle 22"/>
          <p:cNvSpPr>
            <a:spLocks noChangeArrowheads="1"/>
          </p:cNvSpPr>
          <p:nvPr/>
        </p:nvSpPr>
        <p:spPr bwMode="auto">
          <a:xfrm>
            <a:off x="7246939"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6" name="Rectangle 23"/>
          <p:cNvSpPr>
            <a:spLocks noChangeArrowheads="1"/>
          </p:cNvSpPr>
          <p:nvPr/>
        </p:nvSpPr>
        <p:spPr bwMode="auto">
          <a:xfrm>
            <a:off x="7246939"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7" name="Text Box 24"/>
          <p:cNvSpPr txBox="1">
            <a:spLocks noChangeArrowheads="1"/>
          </p:cNvSpPr>
          <p:nvPr/>
        </p:nvSpPr>
        <p:spPr bwMode="auto">
          <a:xfrm>
            <a:off x="6167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8" name="Text Box 25"/>
          <p:cNvSpPr txBox="1">
            <a:spLocks noChangeArrowheads="1"/>
          </p:cNvSpPr>
          <p:nvPr/>
        </p:nvSpPr>
        <p:spPr bwMode="auto">
          <a:xfrm>
            <a:off x="6167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9" name="Rectangle 26"/>
          <p:cNvSpPr>
            <a:spLocks noChangeArrowheads="1"/>
          </p:cNvSpPr>
          <p:nvPr/>
        </p:nvSpPr>
        <p:spPr bwMode="auto">
          <a:xfrm>
            <a:off x="8112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0" name="Rectangle 27"/>
          <p:cNvSpPr>
            <a:spLocks noChangeArrowheads="1"/>
          </p:cNvSpPr>
          <p:nvPr/>
        </p:nvSpPr>
        <p:spPr bwMode="auto">
          <a:xfrm>
            <a:off x="8112125" y="31734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1" name="Rectangle 28"/>
          <p:cNvSpPr>
            <a:spLocks noChangeArrowheads="1"/>
          </p:cNvSpPr>
          <p:nvPr/>
        </p:nvSpPr>
        <p:spPr bwMode="auto">
          <a:xfrm>
            <a:off x="9120189"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2" name="Rectangle 29"/>
          <p:cNvSpPr>
            <a:spLocks noChangeArrowheads="1"/>
          </p:cNvSpPr>
          <p:nvPr/>
        </p:nvSpPr>
        <p:spPr bwMode="auto">
          <a:xfrm>
            <a:off x="9120189"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3" name="Text Box 30"/>
          <p:cNvSpPr txBox="1">
            <a:spLocks noChangeArrowheads="1"/>
          </p:cNvSpPr>
          <p:nvPr/>
        </p:nvSpPr>
        <p:spPr bwMode="auto">
          <a:xfrm>
            <a:off x="8040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54" name="Text Box 31"/>
          <p:cNvSpPr txBox="1">
            <a:spLocks noChangeArrowheads="1"/>
          </p:cNvSpPr>
          <p:nvPr/>
        </p:nvSpPr>
        <p:spPr bwMode="auto">
          <a:xfrm>
            <a:off x="8040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55" name="Line 32"/>
          <p:cNvSpPr>
            <a:spLocks noChangeShapeType="1"/>
          </p:cNvSpPr>
          <p:nvPr/>
        </p:nvSpPr>
        <p:spPr bwMode="auto">
          <a:xfrm>
            <a:off x="5881689"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6" name="Line 33"/>
          <p:cNvSpPr>
            <a:spLocks noChangeShapeType="1"/>
          </p:cNvSpPr>
          <p:nvPr/>
        </p:nvSpPr>
        <p:spPr bwMode="auto">
          <a:xfrm>
            <a:off x="9409114"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7" name="Rectangle 34"/>
          <p:cNvSpPr>
            <a:spLocks noChangeArrowheads="1"/>
          </p:cNvSpPr>
          <p:nvPr/>
        </p:nvSpPr>
        <p:spPr bwMode="auto">
          <a:xfrm>
            <a:off x="2924176"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2658" name="Rectangle 35"/>
          <p:cNvSpPr>
            <a:spLocks noChangeArrowheads="1"/>
          </p:cNvSpPr>
          <p:nvPr/>
        </p:nvSpPr>
        <p:spPr bwMode="auto">
          <a:xfrm>
            <a:off x="292735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59" name="Rectangle 36"/>
          <p:cNvSpPr>
            <a:spLocks noChangeArrowheads="1"/>
          </p:cNvSpPr>
          <p:nvPr/>
        </p:nvSpPr>
        <p:spPr bwMode="auto">
          <a:xfrm>
            <a:off x="2927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60" name="Rectangle 37"/>
          <p:cNvSpPr>
            <a:spLocks noChangeArrowheads="1"/>
          </p:cNvSpPr>
          <p:nvPr/>
        </p:nvSpPr>
        <p:spPr bwMode="auto">
          <a:xfrm>
            <a:off x="3935414" y="43830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1" name="Rectangle 38"/>
          <p:cNvSpPr>
            <a:spLocks noChangeArrowheads="1"/>
          </p:cNvSpPr>
          <p:nvPr/>
        </p:nvSpPr>
        <p:spPr bwMode="auto">
          <a:xfrm>
            <a:off x="39354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2" name="Text Box 39"/>
          <p:cNvSpPr txBox="1">
            <a:spLocks noChangeArrowheads="1"/>
          </p:cNvSpPr>
          <p:nvPr/>
        </p:nvSpPr>
        <p:spPr bwMode="auto">
          <a:xfrm>
            <a:off x="2855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63" name="Text Box 40"/>
          <p:cNvSpPr txBox="1">
            <a:spLocks noChangeArrowheads="1"/>
          </p:cNvSpPr>
          <p:nvPr/>
        </p:nvSpPr>
        <p:spPr bwMode="auto">
          <a:xfrm>
            <a:off x="2855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64" name="Rectangle 41"/>
          <p:cNvSpPr>
            <a:spLocks noChangeArrowheads="1"/>
          </p:cNvSpPr>
          <p:nvPr/>
        </p:nvSpPr>
        <p:spPr bwMode="auto">
          <a:xfrm>
            <a:off x="4579939"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2665" name="Rectangle 42"/>
          <p:cNvSpPr>
            <a:spLocks noChangeArrowheads="1"/>
          </p:cNvSpPr>
          <p:nvPr/>
        </p:nvSpPr>
        <p:spPr bwMode="auto">
          <a:xfrm>
            <a:off x="45831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6" name="Rectangle 43"/>
          <p:cNvSpPr>
            <a:spLocks noChangeArrowheads="1"/>
          </p:cNvSpPr>
          <p:nvPr/>
        </p:nvSpPr>
        <p:spPr bwMode="auto">
          <a:xfrm>
            <a:off x="4583114"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7" name="Rectangle 44"/>
          <p:cNvSpPr>
            <a:spLocks noChangeArrowheads="1"/>
          </p:cNvSpPr>
          <p:nvPr/>
        </p:nvSpPr>
        <p:spPr bwMode="auto">
          <a:xfrm>
            <a:off x="5591175"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68" name="Rectangle 45"/>
          <p:cNvSpPr>
            <a:spLocks noChangeArrowheads="1"/>
          </p:cNvSpPr>
          <p:nvPr/>
        </p:nvSpPr>
        <p:spPr bwMode="auto">
          <a:xfrm>
            <a:off x="5591175"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69" name="Text Box 46"/>
          <p:cNvSpPr txBox="1">
            <a:spLocks noChangeArrowheads="1"/>
          </p:cNvSpPr>
          <p:nvPr/>
        </p:nvSpPr>
        <p:spPr bwMode="auto">
          <a:xfrm>
            <a:off x="4511676"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0" name="Text Box 47"/>
          <p:cNvSpPr txBox="1">
            <a:spLocks noChangeArrowheads="1"/>
          </p:cNvSpPr>
          <p:nvPr/>
        </p:nvSpPr>
        <p:spPr bwMode="auto">
          <a:xfrm>
            <a:off x="4511676"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1" name="Line 48"/>
          <p:cNvSpPr>
            <a:spLocks noChangeShapeType="1"/>
          </p:cNvSpPr>
          <p:nvPr/>
        </p:nvSpPr>
        <p:spPr bwMode="auto">
          <a:xfrm>
            <a:off x="4224339"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72" name="Rectangle 49"/>
          <p:cNvSpPr>
            <a:spLocks noChangeArrowheads="1"/>
          </p:cNvSpPr>
          <p:nvPr/>
        </p:nvSpPr>
        <p:spPr bwMode="auto">
          <a:xfrm>
            <a:off x="6380164"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2673" name="Rectangle 50"/>
          <p:cNvSpPr>
            <a:spLocks noChangeArrowheads="1"/>
          </p:cNvSpPr>
          <p:nvPr/>
        </p:nvSpPr>
        <p:spPr bwMode="auto">
          <a:xfrm>
            <a:off x="6383339"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74" name="Rectangle 51"/>
          <p:cNvSpPr>
            <a:spLocks noChangeArrowheads="1"/>
          </p:cNvSpPr>
          <p:nvPr/>
        </p:nvSpPr>
        <p:spPr bwMode="auto">
          <a:xfrm>
            <a:off x="6383339"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75" name="Rectangle 52"/>
          <p:cNvSpPr>
            <a:spLocks noChangeArrowheads="1"/>
          </p:cNvSpPr>
          <p:nvPr/>
        </p:nvSpPr>
        <p:spPr bwMode="auto">
          <a:xfrm>
            <a:off x="7391400"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76" name="Rectangle 53"/>
          <p:cNvSpPr>
            <a:spLocks noChangeArrowheads="1"/>
          </p:cNvSpPr>
          <p:nvPr/>
        </p:nvSpPr>
        <p:spPr bwMode="auto">
          <a:xfrm>
            <a:off x="739140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282677" name="Text Box 54"/>
          <p:cNvSpPr txBox="1">
            <a:spLocks noChangeArrowheads="1"/>
          </p:cNvSpPr>
          <p:nvPr/>
        </p:nvSpPr>
        <p:spPr bwMode="auto">
          <a:xfrm>
            <a:off x="6311901"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8" name="Text Box 55"/>
          <p:cNvSpPr txBox="1">
            <a:spLocks noChangeArrowheads="1"/>
          </p:cNvSpPr>
          <p:nvPr/>
        </p:nvSpPr>
        <p:spPr bwMode="auto">
          <a:xfrm>
            <a:off x="6311901"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9" name="Line 56"/>
          <p:cNvSpPr>
            <a:spLocks noChangeShapeType="1"/>
          </p:cNvSpPr>
          <p:nvPr/>
        </p:nvSpPr>
        <p:spPr bwMode="auto">
          <a:xfrm>
            <a:off x="5881689" y="416560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0" name="Line 57"/>
          <p:cNvSpPr>
            <a:spLocks noChangeShapeType="1"/>
          </p:cNvSpPr>
          <p:nvPr/>
        </p:nvSpPr>
        <p:spPr bwMode="auto">
          <a:xfrm>
            <a:off x="2711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1" name="Line 58"/>
          <p:cNvSpPr>
            <a:spLocks noChangeShapeType="1"/>
          </p:cNvSpPr>
          <p:nvPr/>
        </p:nvSpPr>
        <p:spPr bwMode="auto">
          <a:xfrm flipV="1">
            <a:off x="7824789"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2" name="Line 59"/>
          <p:cNvSpPr>
            <a:spLocks noChangeShapeType="1"/>
          </p:cNvSpPr>
          <p:nvPr/>
        </p:nvSpPr>
        <p:spPr bwMode="auto">
          <a:xfrm>
            <a:off x="7824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3" name="Line 60"/>
          <p:cNvSpPr>
            <a:spLocks noChangeShapeType="1"/>
          </p:cNvSpPr>
          <p:nvPr/>
        </p:nvSpPr>
        <p:spPr bwMode="auto">
          <a:xfrm flipV="1">
            <a:off x="7535864"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4" name="Line 61"/>
          <p:cNvSpPr>
            <a:spLocks noChangeShapeType="1"/>
          </p:cNvSpPr>
          <p:nvPr/>
        </p:nvSpPr>
        <p:spPr bwMode="auto">
          <a:xfrm flipV="1">
            <a:off x="4403725"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5" name="Line 62"/>
          <p:cNvSpPr>
            <a:spLocks noChangeShapeType="1"/>
          </p:cNvSpPr>
          <p:nvPr/>
        </p:nvSpPr>
        <p:spPr bwMode="auto">
          <a:xfrm>
            <a:off x="4224339"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6" name="Rectangle 63"/>
          <p:cNvSpPr>
            <a:spLocks noChangeArrowheads="1"/>
          </p:cNvSpPr>
          <p:nvPr/>
        </p:nvSpPr>
        <p:spPr bwMode="auto">
          <a:xfrm>
            <a:off x="4579939" y="53340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2687" name="Rectangle 64"/>
          <p:cNvSpPr>
            <a:spLocks noChangeArrowheads="1"/>
          </p:cNvSpPr>
          <p:nvPr/>
        </p:nvSpPr>
        <p:spPr bwMode="auto">
          <a:xfrm>
            <a:off x="4583114"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88" name="Rectangle 65"/>
          <p:cNvSpPr>
            <a:spLocks noChangeArrowheads="1"/>
          </p:cNvSpPr>
          <p:nvPr/>
        </p:nvSpPr>
        <p:spPr bwMode="auto">
          <a:xfrm>
            <a:off x="4583114" y="60531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282689" name="Rectangle 66"/>
          <p:cNvSpPr>
            <a:spLocks noChangeArrowheads="1"/>
          </p:cNvSpPr>
          <p:nvPr/>
        </p:nvSpPr>
        <p:spPr bwMode="auto">
          <a:xfrm>
            <a:off x="5591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90" name="Rectangle 67"/>
          <p:cNvSpPr>
            <a:spLocks noChangeArrowheads="1"/>
          </p:cNvSpPr>
          <p:nvPr/>
        </p:nvSpPr>
        <p:spPr bwMode="auto">
          <a:xfrm>
            <a:off x="5591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282691" name="Text Box 68"/>
          <p:cNvSpPr txBox="1">
            <a:spLocks noChangeArrowheads="1"/>
          </p:cNvSpPr>
          <p:nvPr/>
        </p:nvSpPr>
        <p:spPr bwMode="auto">
          <a:xfrm>
            <a:off x="4511676"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92" name="Line 69"/>
          <p:cNvSpPr>
            <a:spLocks noChangeShapeType="1"/>
          </p:cNvSpPr>
          <p:nvPr/>
        </p:nvSpPr>
        <p:spPr bwMode="auto">
          <a:xfrm>
            <a:off x="7824789"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93" name="Line 70"/>
          <p:cNvSpPr>
            <a:spLocks noChangeShapeType="1"/>
          </p:cNvSpPr>
          <p:nvPr/>
        </p:nvSpPr>
        <p:spPr bwMode="auto">
          <a:xfrm flipV="1">
            <a:off x="7824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4" name="Line 71"/>
          <p:cNvSpPr>
            <a:spLocks noChangeShapeType="1"/>
          </p:cNvSpPr>
          <p:nvPr/>
        </p:nvSpPr>
        <p:spPr bwMode="auto">
          <a:xfrm>
            <a:off x="7535864"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5" name="Line 72"/>
          <p:cNvSpPr>
            <a:spLocks noChangeShapeType="1"/>
          </p:cNvSpPr>
          <p:nvPr/>
        </p:nvSpPr>
        <p:spPr bwMode="auto">
          <a:xfrm rot="10800000" flipH="1" flipV="1">
            <a:off x="6024563"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6" name="Line 73"/>
          <p:cNvSpPr>
            <a:spLocks noChangeShapeType="1"/>
          </p:cNvSpPr>
          <p:nvPr/>
        </p:nvSpPr>
        <p:spPr bwMode="auto">
          <a:xfrm rot="10800000" flipH="1">
            <a:off x="5878514" y="5894388"/>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7" name="Text Box 74"/>
          <p:cNvSpPr txBox="1">
            <a:spLocks noChangeArrowheads="1"/>
          </p:cNvSpPr>
          <p:nvPr/>
        </p:nvSpPr>
        <p:spPr bwMode="auto">
          <a:xfrm>
            <a:off x="3432176"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8" name="Text Box 75"/>
          <p:cNvSpPr txBox="1">
            <a:spLocks noChangeArrowheads="1"/>
          </p:cNvSpPr>
          <p:nvPr/>
        </p:nvSpPr>
        <p:spPr bwMode="auto">
          <a:xfrm>
            <a:off x="5016501"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9" name="Text Box 76"/>
          <p:cNvSpPr txBox="1">
            <a:spLocks noChangeArrowheads="1"/>
          </p:cNvSpPr>
          <p:nvPr/>
        </p:nvSpPr>
        <p:spPr bwMode="auto">
          <a:xfrm>
            <a:off x="6600826"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700" name="Text Box 77"/>
          <p:cNvSpPr txBox="1">
            <a:spLocks noChangeArrowheads="1"/>
          </p:cNvSpPr>
          <p:nvPr/>
        </p:nvSpPr>
        <p:spPr bwMode="auto">
          <a:xfrm>
            <a:off x="3432176"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1" name="Text Box 78"/>
          <p:cNvSpPr txBox="1">
            <a:spLocks noChangeArrowheads="1"/>
          </p:cNvSpPr>
          <p:nvPr/>
        </p:nvSpPr>
        <p:spPr bwMode="auto">
          <a:xfrm>
            <a:off x="5016501"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2" name="Text Box 79"/>
          <p:cNvSpPr txBox="1">
            <a:spLocks noChangeArrowheads="1"/>
          </p:cNvSpPr>
          <p:nvPr/>
        </p:nvSpPr>
        <p:spPr bwMode="auto">
          <a:xfrm>
            <a:off x="6745288" y="322262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3" name="Text Box 80"/>
          <p:cNvSpPr txBox="1">
            <a:spLocks noChangeArrowheads="1"/>
          </p:cNvSpPr>
          <p:nvPr/>
        </p:nvSpPr>
        <p:spPr bwMode="auto">
          <a:xfrm>
            <a:off x="5016501" y="4886325"/>
            <a:ext cx="360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Verdana" panose="020B0604030504040204" pitchFamily="34" charset="0"/>
              </a:rPr>
              <a:t>8</a:t>
            </a:r>
          </a:p>
        </p:txBody>
      </p:sp>
      <p:sp>
        <p:nvSpPr>
          <p:cNvPr id="282704" name="Text Box 81"/>
          <p:cNvSpPr txBox="1">
            <a:spLocks noChangeArrowheads="1"/>
          </p:cNvSpPr>
          <p:nvPr/>
        </p:nvSpPr>
        <p:spPr bwMode="auto">
          <a:xfrm>
            <a:off x="8543926" y="2100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0000"/>
                </a:solidFill>
                <a:latin typeface="Verdana" panose="020B0604030504040204" pitchFamily="34" charset="0"/>
              </a:rPr>
              <a:t>0</a:t>
            </a:r>
          </a:p>
        </p:txBody>
      </p:sp>
      <p:sp>
        <p:nvSpPr>
          <p:cNvPr id="282705" name="Rectangle 82"/>
          <p:cNvSpPr>
            <a:spLocks noChangeArrowheads="1"/>
          </p:cNvSpPr>
          <p:nvPr/>
        </p:nvSpPr>
        <p:spPr bwMode="auto">
          <a:xfrm>
            <a:off x="2924176"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2706" name="Rectangle 83"/>
          <p:cNvSpPr>
            <a:spLocks noChangeArrowheads="1"/>
          </p:cNvSpPr>
          <p:nvPr/>
        </p:nvSpPr>
        <p:spPr bwMode="auto">
          <a:xfrm>
            <a:off x="4579939" y="130175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2707" name="Rectangle 84"/>
          <p:cNvSpPr>
            <a:spLocks noChangeArrowheads="1"/>
          </p:cNvSpPr>
          <p:nvPr/>
        </p:nvSpPr>
        <p:spPr bwMode="auto">
          <a:xfrm>
            <a:off x="6235701"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2708" name="Rectangle 85"/>
          <p:cNvSpPr>
            <a:spLocks noChangeArrowheads="1"/>
          </p:cNvSpPr>
          <p:nvPr/>
        </p:nvSpPr>
        <p:spPr bwMode="auto">
          <a:xfrm>
            <a:off x="8108951" y="24542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2709" name="Line 86"/>
          <p:cNvSpPr>
            <a:spLocks noChangeShapeType="1"/>
          </p:cNvSpPr>
          <p:nvPr/>
        </p:nvSpPr>
        <p:spPr bwMode="auto">
          <a:xfrm>
            <a:off x="2711450" y="3013076"/>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710" name="Line 87"/>
          <p:cNvSpPr>
            <a:spLocks noChangeShapeType="1"/>
          </p:cNvSpPr>
          <p:nvPr/>
        </p:nvSpPr>
        <p:spPr bwMode="auto">
          <a:xfrm flipV="1">
            <a:off x="6024564" y="452596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1" name="Line 88"/>
          <p:cNvSpPr>
            <a:spLocks noChangeShapeType="1"/>
          </p:cNvSpPr>
          <p:nvPr/>
        </p:nvSpPr>
        <p:spPr bwMode="auto">
          <a:xfrm>
            <a:off x="2711451"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2" name="Line 89"/>
          <p:cNvSpPr>
            <a:spLocks noChangeShapeType="1"/>
          </p:cNvSpPr>
          <p:nvPr/>
        </p:nvSpPr>
        <p:spPr bwMode="auto">
          <a:xfrm>
            <a:off x="2711451"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3" name="Line 90"/>
          <p:cNvSpPr>
            <a:spLocks noChangeShapeType="1"/>
          </p:cNvSpPr>
          <p:nvPr/>
        </p:nvSpPr>
        <p:spPr bwMode="auto">
          <a:xfrm>
            <a:off x="4367214"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4" name="Title 90"/>
          <p:cNvSpPr>
            <a:spLocks noGrp="1"/>
          </p:cNvSpPr>
          <p:nvPr>
            <p:ph type="title"/>
          </p:nvPr>
        </p:nvSpPr>
        <p:spPr/>
        <p:txBody>
          <a:bodyPr/>
          <a:lstStyle/>
          <a:p>
            <a:r>
              <a:rPr altLang="en-US" b="1"/>
              <a:t>Critical Path – Longest Path, Zero Float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27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DB4046-A276-4C94-8E2E-9D98EC9D532E}" type="slidenum">
              <a:rPr lang="en-US" altLang="en-US" sz="1200">
                <a:solidFill>
                  <a:srgbClr val="898989"/>
                </a:solidFill>
              </a:rPr>
              <a:pPr>
                <a:spcBef>
                  <a:spcPct val="0"/>
                </a:spcBef>
                <a:buFontTx/>
                <a:buNone/>
              </a:pPr>
              <a:t>36</a:t>
            </a:fld>
            <a:endParaRPr lang="en-US" altLang="en-US" sz="1200">
              <a:solidFill>
                <a:srgbClr val="898989"/>
              </a:solidFill>
            </a:endParaRPr>
          </a:p>
        </p:txBody>
      </p:sp>
    </p:spTree>
    <p:extLst>
      <p:ext uri="{BB962C8B-B14F-4D97-AF65-F5344CB8AC3E}">
        <p14:creationId xmlns:p14="http://schemas.microsoft.com/office/powerpoint/2010/main" val="3563760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ChangeArrowheads="1"/>
          </p:cNvSpPr>
          <p:nvPr/>
        </p:nvSpPr>
        <p:spPr bwMode="auto">
          <a:xfrm>
            <a:off x="1719264" y="3846514"/>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4675" name="Line 4"/>
          <p:cNvSpPr>
            <a:spLocks noChangeShapeType="1"/>
          </p:cNvSpPr>
          <p:nvPr/>
        </p:nvSpPr>
        <p:spPr bwMode="auto">
          <a:xfrm>
            <a:off x="2439989" y="4133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76" name="Rectangle 5"/>
          <p:cNvSpPr>
            <a:spLocks noChangeArrowheads="1"/>
          </p:cNvSpPr>
          <p:nvPr/>
        </p:nvSpPr>
        <p:spPr bwMode="auto">
          <a:xfrm>
            <a:off x="9712326" y="3830639"/>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4677" name="Rectangle 6"/>
          <p:cNvSpPr>
            <a:spLocks noChangeArrowheads="1"/>
          </p:cNvSpPr>
          <p:nvPr/>
        </p:nvSpPr>
        <p:spPr bwMode="auto">
          <a:xfrm>
            <a:off x="2940051"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4678" name="Rectangle 7"/>
          <p:cNvSpPr>
            <a:spLocks noChangeArrowheads="1"/>
          </p:cNvSpPr>
          <p:nvPr/>
        </p:nvSpPr>
        <p:spPr bwMode="auto">
          <a:xfrm>
            <a:off x="2943225" y="21193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79" name="Rectangle 8"/>
          <p:cNvSpPr>
            <a:spLocks noChangeArrowheads="1"/>
          </p:cNvSpPr>
          <p:nvPr/>
        </p:nvSpPr>
        <p:spPr bwMode="auto">
          <a:xfrm>
            <a:off x="2943225"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0" name="Rectangle 9"/>
          <p:cNvSpPr>
            <a:spLocks noChangeArrowheads="1"/>
          </p:cNvSpPr>
          <p:nvPr/>
        </p:nvSpPr>
        <p:spPr bwMode="auto">
          <a:xfrm>
            <a:off x="3951289" y="28400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1" name="Rectangle 10"/>
          <p:cNvSpPr>
            <a:spLocks noChangeArrowheads="1"/>
          </p:cNvSpPr>
          <p:nvPr/>
        </p:nvSpPr>
        <p:spPr bwMode="auto">
          <a:xfrm>
            <a:off x="3951289" y="21193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2" name="Text Box 11"/>
          <p:cNvSpPr txBox="1">
            <a:spLocks noChangeArrowheads="1"/>
          </p:cNvSpPr>
          <p:nvPr/>
        </p:nvSpPr>
        <p:spPr bwMode="auto">
          <a:xfrm>
            <a:off x="2871788"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83" name="Text Box 12"/>
          <p:cNvSpPr txBox="1">
            <a:spLocks noChangeArrowheads="1"/>
          </p:cNvSpPr>
          <p:nvPr/>
        </p:nvSpPr>
        <p:spPr bwMode="auto">
          <a:xfrm>
            <a:off x="2871788"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84" name="Rectangle 13"/>
          <p:cNvSpPr>
            <a:spLocks noChangeArrowheads="1"/>
          </p:cNvSpPr>
          <p:nvPr/>
        </p:nvSpPr>
        <p:spPr bwMode="auto">
          <a:xfrm>
            <a:off x="4595814" y="2135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4685" name="Rectangle 14"/>
          <p:cNvSpPr>
            <a:spLocks noChangeArrowheads="1"/>
          </p:cNvSpPr>
          <p:nvPr/>
        </p:nvSpPr>
        <p:spPr bwMode="auto">
          <a:xfrm>
            <a:off x="4598989" y="21351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6" name="Rectangle 15"/>
          <p:cNvSpPr>
            <a:spLocks noChangeArrowheads="1"/>
          </p:cNvSpPr>
          <p:nvPr/>
        </p:nvSpPr>
        <p:spPr bwMode="auto">
          <a:xfrm>
            <a:off x="4598989" y="2854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7" name="Rectangle 16"/>
          <p:cNvSpPr>
            <a:spLocks noChangeArrowheads="1"/>
          </p:cNvSpPr>
          <p:nvPr/>
        </p:nvSpPr>
        <p:spPr bwMode="auto">
          <a:xfrm>
            <a:off x="5607050" y="28559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8" name="Rectangle 17"/>
          <p:cNvSpPr>
            <a:spLocks noChangeArrowheads="1"/>
          </p:cNvSpPr>
          <p:nvPr/>
        </p:nvSpPr>
        <p:spPr bwMode="auto">
          <a:xfrm>
            <a:off x="5607050" y="21351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9" name="Text Box 18"/>
          <p:cNvSpPr txBox="1">
            <a:spLocks noChangeArrowheads="1"/>
          </p:cNvSpPr>
          <p:nvPr/>
        </p:nvSpPr>
        <p:spPr bwMode="auto">
          <a:xfrm>
            <a:off x="4527551" y="1830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0" name="Text Box 19"/>
          <p:cNvSpPr txBox="1">
            <a:spLocks noChangeArrowheads="1"/>
          </p:cNvSpPr>
          <p:nvPr/>
        </p:nvSpPr>
        <p:spPr bwMode="auto">
          <a:xfrm>
            <a:off x="4527551" y="3125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1" name="Line 20"/>
          <p:cNvSpPr>
            <a:spLocks noChangeShapeType="1"/>
          </p:cNvSpPr>
          <p:nvPr/>
        </p:nvSpPr>
        <p:spPr bwMode="auto">
          <a:xfrm>
            <a:off x="4240214" y="2638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92" name="Rectangle 21"/>
          <p:cNvSpPr>
            <a:spLocks noChangeArrowheads="1"/>
          </p:cNvSpPr>
          <p:nvPr/>
        </p:nvSpPr>
        <p:spPr bwMode="auto">
          <a:xfrm>
            <a:off x="6251576"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4693" name="Rectangle 22"/>
          <p:cNvSpPr>
            <a:spLocks noChangeArrowheads="1"/>
          </p:cNvSpPr>
          <p:nvPr/>
        </p:nvSpPr>
        <p:spPr bwMode="auto">
          <a:xfrm>
            <a:off x="6254750" y="21193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4" name="Rectangle 23"/>
          <p:cNvSpPr>
            <a:spLocks noChangeArrowheads="1"/>
          </p:cNvSpPr>
          <p:nvPr/>
        </p:nvSpPr>
        <p:spPr bwMode="auto">
          <a:xfrm>
            <a:off x="6254750"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5" name="Rectangle 24"/>
          <p:cNvSpPr>
            <a:spLocks noChangeArrowheads="1"/>
          </p:cNvSpPr>
          <p:nvPr/>
        </p:nvSpPr>
        <p:spPr bwMode="auto">
          <a:xfrm>
            <a:off x="7262814" y="28400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6" name="Rectangle 25"/>
          <p:cNvSpPr>
            <a:spLocks noChangeArrowheads="1"/>
          </p:cNvSpPr>
          <p:nvPr/>
        </p:nvSpPr>
        <p:spPr bwMode="auto">
          <a:xfrm>
            <a:off x="7262814" y="21193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7" name="Text Box 26"/>
          <p:cNvSpPr txBox="1">
            <a:spLocks noChangeArrowheads="1"/>
          </p:cNvSpPr>
          <p:nvPr/>
        </p:nvSpPr>
        <p:spPr bwMode="auto">
          <a:xfrm>
            <a:off x="6183313"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8" name="Text Box 27"/>
          <p:cNvSpPr txBox="1">
            <a:spLocks noChangeArrowheads="1"/>
          </p:cNvSpPr>
          <p:nvPr/>
        </p:nvSpPr>
        <p:spPr bwMode="auto">
          <a:xfrm>
            <a:off x="6183313"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9" name="Rectangle 28"/>
          <p:cNvSpPr>
            <a:spLocks noChangeArrowheads="1"/>
          </p:cNvSpPr>
          <p:nvPr/>
        </p:nvSpPr>
        <p:spPr bwMode="auto">
          <a:xfrm>
            <a:off x="8124826" y="36322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4700" name="Rectangle 29"/>
          <p:cNvSpPr>
            <a:spLocks noChangeArrowheads="1"/>
          </p:cNvSpPr>
          <p:nvPr/>
        </p:nvSpPr>
        <p:spPr bwMode="auto">
          <a:xfrm>
            <a:off x="8128000" y="3632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1" name="Rectangle 30"/>
          <p:cNvSpPr>
            <a:spLocks noChangeArrowheads="1"/>
          </p:cNvSpPr>
          <p:nvPr/>
        </p:nvSpPr>
        <p:spPr bwMode="auto">
          <a:xfrm>
            <a:off x="8128000" y="43513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2" name="Rectangle 31"/>
          <p:cNvSpPr>
            <a:spLocks noChangeArrowheads="1"/>
          </p:cNvSpPr>
          <p:nvPr/>
        </p:nvSpPr>
        <p:spPr bwMode="auto">
          <a:xfrm>
            <a:off x="9136064" y="4352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3" name="Rectangle 32"/>
          <p:cNvSpPr>
            <a:spLocks noChangeArrowheads="1"/>
          </p:cNvSpPr>
          <p:nvPr/>
        </p:nvSpPr>
        <p:spPr bwMode="auto">
          <a:xfrm>
            <a:off x="9136064" y="3632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4" name="Text Box 33"/>
          <p:cNvSpPr txBox="1">
            <a:spLocks noChangeArrowheads="1"/>
          </p:cNvSpPr>
          <p:nvPr/>
        </p:nvSpPr>
        <p:spPr bwMode="auto">
          <a:xfrm>
            <a:off x="8056563" y="3327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05" name="Text Box 34"/>
          <p:cNvSpPr txBox="1">
            <a:spLocks noChangeArrowheads="1"/>
          </p:cNvSpPr>
          <p:nvPr/>
        </p:nvSpPr>
        <p:spPr bwMode="auto">
          <a:xfrm>
            <a:off x="8056563" y="4622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06" name="Line 35"/>
          <p:cNvSpPr>
            <a:spLocks noChangeShapeType="1"/>
          </p:cNvSpPr>
          <p:nvPr/>
        </p:nvSpPr>
        <p:spPr bwMode="auto">
          <a:xfrm>
            <a:off x="5897564" y="2622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7" name="Line 36"/>
          <p:cNvSpPr>
            <a:spLocks noChangeShapeType="1"/>
          </p:cNvSpPr>
          <p:nvPr/>
        </p:nvSpPr>
        <p:spPr bwMode="auto">
          <a:xfrm>
            <a:off x="9424989" y="4117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8" name="Rectangle 37"/>
          <p:cNvSpPr>
            <a:spLocks noChangeArrowheads="1"/>
          </p:cNvSpPr>
          <p:nvPr/>
        </p:nvSpPr>
        <p:spPr bwMode="auto">
          <a:xfrm>
            <a:off x="2940051" y="51435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4709" name="Rectangle 38"/>
          <p:cNvSpPr>
            <a:spLocks noChangeArrowheads="1"/>
          </p:cNvSpPr>
          <p:nvPr/>
        </p:nvSpPr>
        <p:spPr bwMode="auto">
          <a:xfrm>
            <a:off x="2943225"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0" name="Rectangle 39"/>
          <p:cNvSpPr>
            <a:spLocks noChangeArrowheads="1"/>
          </p:cNvSpPr>
          <p:nvPr/>
        </p:nvSpPr>
        <p:spPr bwMode="auto">
          <a:xfrm>
            <a:off x="2943225" y="58626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1" name="Rectangle 40"/>
          <p:cNvSpPr>
            <a:spLocks noChangeArrowheads="1"/>
          </p:cNvSpPr>
          <p:nvPr/>
        </p:nvSpPr>
        <p:spPr bwMode="auto">
          <a:xfrm>
            <a:off x="3951289"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2" name="Rectangle 41"/>
          <p:cNvSpPr>
            <a:spLocks noChangeArrowheads="1"/>
          </p:cNvSpPr>
          <p:nvPr/>
        </p:nvSpPr>
        <p:spPr bwMode="auto">
          <a:xfrm>
            <a:off x="3951289"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3" name="Text Box 42"/>
          <p:cNvSpPr txBox="1">
            <a:spLocks noChangeArrowheads="1"/>
          </p:cNvSpPr>
          <p:nvPr/>
        </p:nvSpPr>
        <p:spPr bwMode="auto">
          <a:xfrm>
            <a:off x="2871788"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14" name="Text Box 43"/>
          <p:cNvSpPr txBox="1">
            <a:spLocks noChangeArrowheads="1"/>
          </p:cNvSpPr>
          <p:nvPr/>
        </p:nvSpPr>
        <p:spPr bwMode="auto">
          <a:xfrm>
            <a:off x="2871788"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15" name="Rectangle 44"/>
          <p:cNvSpPr>
            <a:spLocks noChangeArrowheads="1"/>
          </p:cNvSpPr>
          <p:nvPr/>
        </p:nvSpPr>
        <p:spPr bwMode="auto">
          <a:xfrm>
            <a:off x="6251576" y="51435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4716" name="Rectangle 45"/>
          <p:cNvSpPr>
            <a:spLocks noChangeArrowheads="1"/>
          </p:cNvSpPr>
          <p:nvPr/>
        </p:nvSpPr>
        <p:spPr bwMode="auto">
          <a:xfrm>
            <a:off x="6254750"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7" name="Rectangle 46"/>
          <p:cNvSpPr>
            <a:spLocks noChangeArrowheads="1"/>
          </p:cNvSpPr>
          <p:nvPr/>
        </p:nvSpPr>
        <p:spPr bwMode="auto">
          <a:xfrm>
            <a:off x="6254750" y="58626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8" name="Rectangle 47"/>
          <p:cNvSpPr>
            <a:spLocks noChangeArrowheads="1"/>
          </p:cNvSpPr>
          <p:nvPr/>
        </p:nvSpPr>
        <p:spPr bwMode="auto">
          <a:xfrm>
            <a:off x="7262814"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9" name="Rectangle 48"/>
          <p:cNvSpPr>
            <a:spLocks noChangeArrowheads="1"/>
          </p:cNvSpPr>
          <p:nvPr/>
        </p:nvSpPr>
        <p:spPr bwMode="auto">
          <a:xfrm>
            <a:off x="7262814"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0" name="Text Box 49"/>
          <p:cNvSpPr txBox="1">
            <a:spLocks noChangeArrowheads="1"/>
          </p:cNvSpPr>
          <p:nvPr/>
        </p:nvSpPr>
        <p:spPr bwMode="auto">
          <a:xfrm>
            <a:off x="6183313"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21" name="Text Box 50"/>
          <p:cNvSpPr txBox="1">
            <a:spLocks noChangeArrowheads="1"/>
          </p:cNvSpPr>
          <p:nvPr/>
        </p:nvSpPr>
        <p:spPr bwMode="auto">
          <a:xfrm>
            <a:off x="6183313"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22" name="Line 51"/>
          <p:cNvSpPr>
            <a:spLocks noChangeShapeType="1"/>
          </p:cNvSpPr>
          <p:nvPr/>
        </p:nvSpPr>
        <p:spPr bwMode="auto">
          <a:xfrm>
            <a:off x="2727325" y="2622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3" name="Line 52"/>
          <p:cNvSpPr>
            <a:spLocks noChangeShapeType="1"/>
          </p:cNvSpPr>
          <p:nvPr/>
        </p:nvSpPr>
        <p:spPr bwMode="auto">
          <a:xfrm>
            <a:off x="2727326" y="5646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24" name="Line 53"/>
          <p:cNvSpPr>
            <a:spLocks noChangeShapeType="1"/>
          </p:cNvSpPr>
          <p:nvPr/>
        </p:nvSpPr>
        <p:spPr bwMode="auto">
          <a:xfrm flipV="1">
            <a:off x="7840663" y="2622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5" name="Line 54"/>
          <p:cNvSpPr>
            <a:spLocks noChangeShapeType="1"/>
          </p:cNvSpPr>
          <p:nvPr/>
        </p:nvSpPr>
        <p:spPr bwMode="auto">
          <a:xfrm>
            <a:off x="7551739" y="2622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6" name="Rectangle 55"/>
          <p:cNvSpPr>
            <a:spLocks noChangeArrowheads="1"/>
          </p:cNvSpPr>
          <p:nvPr/>
        </p:nvSpPr>
        <p:spPr bwMode="auto">
          <a:xfrm>
            <a:off x="4595814" y="37750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4727" name="Rectangle 56"/>
          <p:cNvSpPr>
            <a:spLocks noChangeArrowheads="1"/>
          </p:cNvSpPr>
          <p:nvPr/>
        </p:nvSpPr>
        <p:spPr bwMode="auto">
          <a:xfrm>
            <a:off x="4598989" y="3775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8" name="Rectangle 57"/>
          <p:cNvSpPr>
            <a:spLocks noChangeArrowheads="1"/>
          </p:cNvSpPr>
          <p:nvPr/>
        </p:nvSpPr>
        <p:spPr bwMode="auto">
          <a:xfrm>
            <a:off x="4598989" y="44942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9" name="Rectangle 58"/>
          <p:cNvSpPr>
            <a:spLocks noChangeArrowheads="1"/>
          </p:cNvSpPr>
          <p:nvPr/>
        </p:nvSpPr>
        <p:spPr bwMode="auto">
          <a:xfrm>
            <a:off x="5607050" y="4495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0" name="Rectangle 59"/>
          <p:cNvSpPr>
            <a:spLocks noChangeArrowheads="1"/>
          </p:cNvSpPr>
          <p:nvPr/>
        </p:nvSpPr>
        <p:spPr bwMode="auto">
          <a:xfrm>
            <a:off x="5607050" y="3775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1" name="Text Box 60"/>
          <p:cNvSpPr txBox="1">
            <a:spLocks noChangeArrowheads="1"/>
          </p:cNvSpPr>
          <p:nvPr/>
        </p:nvSpPr>
        <p:spPr bwMode="auto">
          <a:xfrm>
            <a:off x="4527551" y="3470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32" name="Text Box 61"/>
          <p:cNvSpPr txBox="1">
            <a:spLocks noChangeArrowheads="1"/>
          </p:cNvSpPr>
          <p:nvPr/>
        </p:nvSpPr>
        <p:spPr bwMode="auto">
          <a:xfrm>
            <a:off x="4527551" y="4765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33" name="Line 62"/>
          <p:cNvSpPr>
            <a:spLocks noChangeShapeType="1"/>
          </p:cNvSpPr>
          <p:nvPr/>
        </p:nvSpPr>
        <p:spPr bwMode="auto">
          <a:xfrm flipV="1">
            <a:off x="4419600" y="29670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4" name="Line 63"/>
          <p:cNvSpPr>
            <a:spLocks noChangeShapeType="1"/>
          </p:cNvSpPr>
          <p:nvPr/>
        </p:nvSpPr>
        <p:spPr bwMode="auto">
          <a:xfrm>
            <a:off x="4240214" y="2967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5" name="Line 64"/>
          <p:cNvSpPr>
            <a:spLocks noChangeShapeType="1"/>
          </p:cNvSpPr>
          <p:nvPr/>
        </p:nvSpPr>
        <p:spPr bwMode="auto">
          <a:xfrm rot="10800000" flipH="1" flipV="1">
            <a:off x="6040438" y="29670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6" name="Line 65"/>
          <p:cNvSpPr>
            <a:spLocks noChangeShapeType="1"/>
          </p:cNvSpPr>
          <p:nvPr/>
        </p:nvSpPr>
        <p:spPr bwMode="auto">
          <a:xfrm rot="10800000" flipH="1">
            <a:off x="5894389" y="4335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7" name="Line 66"/>
          <p:cNvSpPr>
            <a:spLocks noChangeShapeType="1"/>
          </p:cNvSpPr>
          <p:nvPr/>
        </p:nvSpPr>
        <p:spPr bwMode="auto">
          <a:xfrm>
            <a:off x="7840663" y="4567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8" name="Line 67"/>
          <p:cNvSpPr>
            <a:spLocks noChangeShapeType="1"/>
          </p:cNvSpPr>
          <p:nvPr/>
        </p:nvSpPr>
        <p:spPr bwMode="auto">
          <a:xfrm flipV="1">
            <a:off x="7551739" y="5646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9" name="Line 68"/>
          <p:cNvSpPr>
            <a:spLocks noChangeShapeType="1"/>
          </p:cNvSpPr>
          <p:nvPr/>
        </p:nvSpPr>
        <p:spPr bwMode="auto">
          <a:xfrm>
            <a:off x="4240214" y="5646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0" name="Line 69"/>
          <p:cNvSpPr>
            <a:spLocks noChangeShapeType="1"/>
          </p:cNvSpPr>
          <p:nvPr/>
        </p:nvSpPr>
        <p:spPr bwMode="auto">
          <a:xfrm>
            <a:off x="2727326" y="2622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1" name="Line 70"/>
          <p:cNvSpPr>
            <a:spLocks noChangeShapeType="1"/>
          </p:cNvSpPr>
          <p:nvPr/>
        </p:nvSpPr>
        <p:spPr bwMode="auto">
          <a:xfrm>
            <a:off x="4383089" y="4351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2" name="Line 71"/>
          <p:cNvSpPr>
            <a:spLocks noChangeShapeType="1"/>
          </p:cNvSpPr>
          <p:nvPr/>
        </p:nvSpPr>
        <p:spPr bwMode="auto">
          <a:xfrm>
            <a:off x="6040439" y="298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3" name="Line 72"/>
          <p:cNvSpPr>
            <a:spLocks noChangeShapeType="1"/>
          </p:cNvSpPr>
          <p:nvPr/>
        </p:nvSpPr>
        <p:spPr bwMode="auto">
          <a:xfrm>
            <a:off x="7839076" y="3702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4" name="Line 73"/>
          <p:cNvSpPr>
            <a:spLocks noChangeShapeType="1"/>
          </p:cNvSpPr>
          <p:nvPr/>
        </p:nvSpPr>
        <p:spPr bwMode="auto">
          <a:xfrm>
            <a:off x="7840664" y="4567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5" name="Title 77"/>
          <p:cNvSpPr>
            <a:spLocks noGrp="1"/>
          </p:cNvSpPr>
          <p:nvPr>
            <p:ph type="title"/>
          </p:nvPr>
        </p:nvSpPr>
        <p:spPr/>
        <p:txBody>
          <a:bodyPr/>
          <a:lstStyle/>
          <a:p>
            <a:r>
              <a:rPr altLang="en-US"/>
              <a:t>Discussion/Excertise-16</a:t>
            </a:r>
          </a:p>
        </p:txBody>
      </p:sp>
      <p:sp>
        <p:nvSpPr>
          <p:cNvPr id="284746" name="Content Placeholder 79"/>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8474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FCCC6C-8460-47F2-A953-E0F90DBC7A87}" type="slidenum">
              <a:rPr lang="en-US" altLang="en-US" sz="1200">
                <a:solidFill>
                  <a:srgbClr val="898989"/>
                </a:solidFill>
              </a:rPr>
              <a:pPr>
                <a:spcBef>
                  <a:spcPct val="0"/>
                </a:spcBef>
                <a:buFontTx/>
                <a:buNone/>
              </a:pPr>
              <a:t>37</a:t>
            </a:fld>
            <a:endParaRPr lang="en-US" altLang="en-US" sz="1200">
              <a:solidFill>
                <a:srgbClr val="898989"/>
              </a:solidFill>
            </a:endParaRPr>
          </a:p>
        </p:txBody>
      </p:sp>
    </p:spTree>
    <p:extLst>
      <p:ext uri="{BB962C8B-B14F-4D97-AF65-F5344CB8AC3E}">
        <p14:creationId xmlns:p14="http://schemas.microsoft.com/office/powerpoint/2010/main" val="3110378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3"/>
          <p:cNvSpPr>
            <a:spLocks noChangeArrowheads="1"/>
          </p:cNvSpPr>
          <p:nvPr/>
        </p:nvSpPr>
        <p:spPr bwMode="auto">
          <a:xfrm>
            <a:off x="1719264" y="3465514"/>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6723" name="Line 4"/>
          <p:cNvSpPr>
            <a:spLocks noChangeShapeType="1"/>
          </p:cNvSpPr>
          <p:nvPr/>
        </p:nvSpPr>
        <p:spPr bwMode="auto">
          <a:xfrm>
            <a:off x="2439989" y="3752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24" name="Rectangle 5"/>
          <p:cNvSpPr>
            <a:spLocks noChangeArrowheads="1"/>
          </p:cNvSpPr>
          <p:nvPr/>
        </p:nvSpPr>
        <p:spPr bwMode="auto">
          <a:xfrm>
            <a:off x="9712326" y="3449639"/>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latin typeface="Verdana" panose="020B0604030504040204" pitchFamily="34" charset="0"/>
              </a:rPr>
              <a:t>Finish</a:t>
            </a:r>
          </a:p>
        </p:txBody>
      </p:sp>
      <p:sp>
        <p:nvSpPr>
          <p:cNvPr id="286725" name="Rectangle 6"/>
          <p:cNvSpPr>
            <a:spLocks noChangeArrowheads="1"/>
          </p:cNvSpPr>
          <p:nvPr/>
        </p:nvSpPr>
        <p:spPr bwMode="auto">
          <a:xfrm>
            <a:off x="2940051"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6726" name="Rectangle 7"/>
          <p:cNvSpPr>
            <a:spLocks noChangeArrowheads="1"/>
          </p:cNvSpPr>
          <p:nvPr/>
        </p:nvSpPr>
        <p:spPr bwMode="auto">
          <a:xfrm>
            <a:off x="2943225" y="17383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7" name="Rectangle 8"/>
          <p:cNvSpPr>
            <a:spLocks noChangeArrowheads="1"/>
          </p:cNvSpPr>
          <p:nvPr/>
        </p:nvSpPr>
        <p:spPr bwMode="auto">
          <a:xfrm>
            <a:off x="2943225"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8" name="Rectangle 9"/>
          <p:cNvSpPr>
            <a:spLocks noChangeArrowheads="1"/>
          </p:cNvSpPr>
          <p:nvPr/>
        </p:nvSpPr>
        <p:spPr bwMode="auto">
          <a:xfrm>
            <a:off x="3951289" y="24590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29" name="Rectangle 10"/>
          <p:cNvSpPr>
            <a:spLocks noChangeArrowheads="1"/>
          </p:cNvSpPr>
          <p:nvPr/>
        </p:nvSpPr>
        <p:spPr bwMode="auto">
          <a:xfrm>
            <a:off x="3951289" y="17383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0" name="Text Box 11"/>
          <p:cNvSpPr txBox="1">
            <a:spLocks noChangeArrowheads="1"/>
          </p:cNvSpPr>
          <p:nvPr/>
        </p:nvSpPr>
        <p:spPr bwMode="auto">
          <a:xfrm>
            <a:off x="2871788"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1" name="Text Box 12"/>
          <p:cNvSpPr txBox="1">
            <a:spLocks noChangeArrowheads="1"/>
          </p:cNvSpPr>
          <p:nvPr/>
        </p:nvSpPr>
        <p:spPr bwMode="auto">
          <a:xfrm>
            <a:off x="2871788"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2" name="Rectangle 13"/>
          <p:cNvSpPr>
            <a:spLocks noChangeArrowheads="1"/>
          </p:cNvSpPr>
          <p:nvPr/>
        </p:nvSpPr>
        <p:spPr bwMode="auto">
          <a:xfrm>
            <a:off x="4595814" y="1754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6733" name="Rectangle 14"/>
          <p:cNvSpPr>
            <a:spLocks noChangeArrowheads="1"/>
          </p:cNvSpPr>
          <p:nvPr/>
        </p:nvSpPr>
        <p:spPr bwMode="auto">
          <a:xfrm>
            <a:off x="4598989" y="17541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4" name="Rectangle 15"/>
          <p:cNvSpPr>
            <a:spLocks noChangeArrowheads="1"/>
          </p:cNvSpPr>
          <p:nvPr/>
        </p:nvSpPr>
        <p:spPr bwMode="auto">
          <a:xfrm>
            <a:off x="4598989" y="2473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7</a:t>
            </a:r>
          </a:p>
        </p:txBody>
      </p:sp>
      <p:sp>
        <p:nvSpPr>
          <p:cNvPr id="286735" name="Rectangle 16"/>
          <p:cNvSpPr>
            <a:spLocks noChangeArrowheads="1"/>
          </p:cNvSpPr>
          <p:nvPr/>
        </p:nvSpPr>
        <p:spPr bwMode="auto">
          <a:xfrm>
            <a:off x="5607050" y="24749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36" name="Rectangle 17"/>
          <p:cNvSpPr>
            <a:spLocks noChangeArrowheads="1"/>
          </p:cNvSpPr>
          <p:nvPr/>
        </p:nvSpPr>
        <p:spPr bwMode="auto">
          <a:xfrm>
            <a:off x="5607050" y="17541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8</a:t>
            </a:r>
          </a:p>
        </p:txBody>
      </p:sp>
      <p:sp>
        <p:nvSpPr>
          <p:cNvPr id="286737" name="Text Box 18"/>
          <p:cNvSpPr txBox="1">
            <a:spLocks noChangeArrowheads="1"/>
          </p:cNvSpPr>
          <p:nvPr/>
        </p:nvSpPr>
        <p:spPr bwMode="auto">
          <a:xfrm>
            <a:off x="4527551" y="1449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8" name="Text Box 19"/>
          <p:cNvSpPr txBox="1">
            <a:spLocks noChangeArrowheads="1"/>
          </p:cNvSpPr>
          <p:nvPr/>
        </p:nvSpPr>
        <p:spPr bwMode="auto">
          <a:xfrm>
            <a:off x="4527551" y="2744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9" name="Line 20"/>
          <p:cNvSpPr>
            <a:spLocks noChangeShapeType="1"/>
          </p:cNvSpPr>
          <p:nvPr/>
        </p:nvSpPr>
        <p:spPr bwMode="auto">
          <a:xfrm>
            <a:off x="4240214" y="2257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40" name="Rectangle 21"/>
          <p:cNvSpPr>
            <a:spLocks noChangeArrowheads="1"/>
          </p:cNvSpPr>
          <p:nvPr/>
        </p:nvSpPr>
        <p:spPr bwMode="auto">
          <a:xfrm>
            <a:off x="6251576"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6741" name="Rectangle 22"/>
          <p:cNvSpPr>
            <a:spLocks noChangeArrowheads="1"/>
          </p:cNvSpPr>
          <p:nvPr/>
        </p:nvSpPr>
        <p:spPr bwMode="auto">
          <a:xfrm>
            <a:off x="6254750" y="17383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2" name="Rectangle 23"/>
          <p:cNvSpPr>
            <a:spLocks noChangeArrowheads="1"/>
          </p:cNvSpPr>
          <p:nvPr/>
        </p:nvSpPr>
        <p:spPr bwMode="auto">
          <a:xfrm>
            <a:off x="6254750"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3" name="Rectangle 24"/>
          <p:cNvSpPr>
            <a:spLocks noChangeArrowheads="1"/>
          </p:cNvSpPr>
          <p:nvPr/>
        </p:nvSpPr>
        <p:spPr bwMode="auto">
          <a:xfrm>
            <a:off x="7262814" y="24590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4" name="Rectangle 25"/>
          <p:cNvSpPr>
            <a:spLocks noChangeArrowheads="1"/>
          </p:cNvSpPr>
          <p:nvPr/>
        </p:nvSpPr>
        <p:spPr bwMode="auto">
          <a:xfrm>
            <a:off x="7262814" y="17383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5" name="Text Box 26"/>
          <p:cNvSpPr txBox="1">
            <a:spLocks noChangeArrowheads="1"/>
          </p:cNvSpPr>
          <p:nvPr/>
        </p:nvSpPr>
        <p:spPr bwMode="auto">
          <a:xfrm>
            <a:off x="6183313"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46" name="Text Box 27"/>
          <p:cNvSpPr txBox="1">
            <a:spLocks noChangeArrowheads="1"/>
          </p:cNvSpPr>
          <p:nvPr/>
        </p:nvSpPr>
        <p:spPr bwMode="auto">
          <a:xfrm>
            <a:off x="6183313"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47" name="Rectangle 28"/>
          <p:cNvSpPr>
            <a:spLocks noChangeArrowheads="1"/>
          </p:cNvSpPr>
          <p:nvPr/>
        </p:nvSpPr>
        <p:spPr bwMode="auto">
          <a:xfrm>
            <a:off x="8124826" y="32512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6748" name="Rectangle 29"/>
          <p:cNvSpPr>
            <a:spLocks noChangeArrowheads="1"/>
          </p:cNvSpPr>
          <p:nvPr/>
        </p:nvSpPr>
        <p:spPr bwMode="auto">
          <a:xfrm>
            <a:off x="8128000" y="3251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9" name="Rectangle 30"/>
          <p:cNvSpPr>
            <a:spLocks noChangeArrowheads="1"/>
          </p:cNvSpPr>
          <p:nvPr/>
        </p:nvSpPr>
        <p:spPr bwMode="auto">
          <a:xfrm>
            <a:off x="8128000" y="39703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50" name="Rectangle 31"/>
          <p:cNvSpPr>
            <a:spLocks noChangeArrowheads="1"/>
          </p:cNvSpPr>
          <p:nvPr/>
        </p:nvSpPr>
        <p:spPr bwMode="auto">
          <a:xfrm>
            <a:off x="9136064" y="3971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1" name="Rectangle 32"/>
          <p:cNvSpPr>
            <a:spLocks noChangeArrowheads="1"/>
          </p:cNvSpPr>
          <p:nvPr/>
        </p:nvSpPr>
        <p:spPr bwMode="auto">
          <a:xfrm>
            <a:off x="9136064" y="3251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2" name="Text Box 33"/>
          <p:cNvSpPr txBox="1">
            <a:spLocks noChangeArrowheads="1"/>
          </p:cNvSpPr>
          <p:nvPr/>
        </p:nvSpPr>
        <p:spPr bwMode="auto">
          <a:xfrm>
            <a:off x="8056563" y="2946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53" name="Text Box 34"/>
          <p:cNvSpPr txBox="1">
            <a:spLocks noChangeArrowheads="1"/>
          </p:cNvSpPr>
          <p:nvPr/>
        </p:nvSpPr>
        <p:spPr bwMode="auto">
          <a:xfrm>
            <a:off x="8056563" y="4241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54" name="Line 35"/>
          <p:cNvSpPr>
            <a:spLocks noChangeShapeType="1"/>
          </p:cNvSpPr>
          <p:nvPr/>
        </p:nvSpPr>
        <p:spPr bwMode="auto">
          <a:xfrm>
            <a:off x="5897564" y="2241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5" name="Line 36"/>
          <p:cNvSpPr>
            <a:spLocks noChangeShapeType="1"/>
          </p:cNvSpPr>
          <p:nvPr/>
        </p:nvSpPr>
        <p:spPr bwMode="auto">
          <a:xfrm>
            <a:off x="9424989" y="3736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6" name="Rectangle 37"/>
          <p:cNvSpPr>
            <a:spLocks noChangeArrowheads="1"/>
          </p:cNvSpPr>
          <p:nvPr/>
        </p:nvSpPr>
        <p:spPr bwMode="auto">
          <a:xfrm>
            <a:off x="2940051" y="47625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6757" name="Rectangle 38"/>
          <p:cNvSpPr>
            <a:spLocks noChangeArrowheads="1"/>
          </p:cNvSpPr>
          <p:nvPr/>
        </p:nvSpPr>
        <p:spPr bwMode="auto">
          <a:xfrm>
            <a:off x="2943225"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58" name="Rectangle 39"/>
          <p:cNvSpPr>
            <a:spLocks noChangeArrowheads="1"/>
          </p:cNvSpPr>
          <p:nvPr/>
        </p:nvSpPr>
        <p:spPr bwMode="auto">
          <a:xfrm>
            <a:off x="2943225" y="54816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59" name="Rectangle 40"/>
          <p:cNvSpPr>
            <a:spLocks noChangeArrowheads="1"/>
          </p:cNvSpPr>
          <p:nvPr/>
        </p:nvSpPr>
        <p:spPr bwMode="auto">
          <a:xfrm>
            <a:off x="3951289"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0" name="Rectangle 41"/>
          <p:cNvSpPr>
            <a:spLocks noChangeArrowheads="1"/>
          </p:cNvSpPr>
          <p:nvPr/>
        </p:nvSpPr>
        <p:spPr bwMode="auto">
          <a:xfrm>
            <a:off x="3951289"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1" name="Text Box 42"/>
          <p:cNvSpPr txBox="1">
            <a:spLocks noChangeArrowheads="1"/>
          </p:cNvSpPr>
          <p:nvPr/>
        </p:nvSpPr>
        <p:spPr bwMode="auto">
          <a:xfrm>
            <a:off x="2871788"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2" name="Text Box 43"/>
          <p:cNvSpPr txBox="1">
            <a:spLocks noChangeArrowheads="1"/>
          </p:cNvSpPr>
          <p:nvPr/>
        </p:nvSpPr>
        <p:spPr bwMode="auto">
          <a:xfrm>
            <a:off x="2871788"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63" name="Rectangle 44"/>
          <p:cNvSpPr>
            <a:spLocks noChangeArrowheads="1"/>
          </p:cNvSpPr>
          <p:nvPr/>
        </p:nvSpPr>
        <p:spPr bwMode="auto">
          <a:xfrm>
            <a:off x="6251576" y="47625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6764" name="Rectangle 45"/>
          <p:cNvSpPr>
            <a:spLocks noChangeArrowheads="1"/>
          </p:cNvSpPr>
          <p:nvPr/>
        </p:nvSpPr>
        <p:spPr bwMode="auto">
          <a:xfrm>
            <a:off x="6254750"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5" name="Rectangle 46"/>
          <p:cNvSpPr>
            <a:spLocks noChangeArrowheads="1"/>
          </p:cNvSpPr>
          <p:nvPr/>
        </p:nvSpPr>
        <p:spPr bwMode="auto">
          <a:xfrm>
            <a:off x="6254750" y="548163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6" name="Rectangle 47"/>
          <p:cNvSpPr>
            <a:spLocks noChangeArrowheads="1"/>
          </p:cNvSpPr>
          <p:nvPr/>
        </p:nvSpPr>
        <p:spPr bwMode="auto">
          <a:xfrm>
            <a:off x="7262814"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67" name="Rectangle 48"/>
          <p:cNvSpPr>
            <a:spLocks noChangeArrowheads="1"/>
          </p:cNvSpPr>
          <p:nvPr/>
        </p:nvSpPr>
        <p:spPr bwMode="auto">
          <a:xfrm>
            <a:off x="7262814"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10</a:t>
            </a:r>
          </a:p>
        </p:txBody>
      </p:sp>
      <p:sp>
        <p:nvSpPr>
          <p:cNvPr id="286768" name="Text Box 49"/>
          <p:cNvSpPr txBox="1">
            <a:spLocks noChangeArrowheads="1"/>
          </p:cNvSpPr>
          <p:nvPr/>
        </p:nvSpPr>
        <p:spPr bwMode="auto">
          <a:xfrm>
            <a:off x="6183313"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9" name="Text Box 50"/>
          <p:cNvSpPr txBox="1">
            <a:spLocks noChangeArrowheads="1"/>
          </p:cNvSpPr>
          <p:nvPr/>
        </p:nvSpPr>
        <p:spPr bwMode="auto">
          <a:xfrm>
            <a:off x="6183313"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70" name="Line 51"/>
          <p:cNvSpPr>
            <a:spLocks noChangeShapeType="1"/>
          </p:cNvSpPr>
          <p:nvPr/>
        </p:nvSpPr>
        <p:spPr bwMode="auto">
          <a:xfrm>
            <a:off x="2727325" y="2241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1" name="Line 52"/>
          <p:cNvSpPr>
            <a:spLocks noChangeShapeType="1"/>
          </p:cNvSpPr>
          <p:nvPr/>
        </p:nvSpPr>
        <p:spPr bwMode="auto">
          <a:xfrm>
            <a:off x="2727326" y="5265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72" name="Line 53"/>
          <p:cNvSpPr>
            <a:spLocks noChangeShapeType="1"/>
          </p:cNvSpPr>
          <p:nvPr/>
        </p:nvSpPr>
        <p:spPr bwMode="auto">
          <a:xfrm flipV="1">
            <a:off x="7840663" y="2241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3" name="Line 54"/>
          <p:cNvSpPr>
            <a:spLocks noChangeShapeType="1"/>
          </p:cNvSpPr>
          <p:nvPr/>
        </p:nvSpPr>
        <p:spPr bwMode="auto">
          <a:xfrm>
            <a:off x="7551739" y="2241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4" name="Rectangle 55"/>
          <p:cNvSpPr>
            <a:spLocks noChangeArrowheads="1"/>
          </p:cNvSpPr>
          <p:nvPr/>
        </p:nvSpPr>
        <p:spPr bwMode="auto">
          <a:xfrm>
            <a:off x="4595814" y="33940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6775" name="Rectangle 56"/>
          <p:cNvSpPr>
            <a:spLocks noChangeArrowheads="1"/>
          </p:cNvSpPr>
          <p:nvPr/>
        </p:nvSpPr>
        <p:spPr bwMode="auto">
          <a:xfrm>
            <a:off x="4598989" y="3394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6" name="Rectangle 57"/>
          <p:cNvSpPr>
            <a:spLocks noChangeArrowheads="1"/>
          </p:cNvSpPr>
          <p:nvPr/>
        </p:nvSpPr>
        <p:spPr bwMode="auto">
          <a:xfrm>
            <a:off x="4598989" y="411321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7" name="Rectangle 58"/>
          <p:cNvSpPr>
            <a:spLocks noChangeArrowheads="1"/>
          </p:cNvSpPr>
          <p:nvPr/>
        </p:nvSpPr>
        <p:spPr bwMode="auto">
          <a:xfrm>
            <a:off x="5607050" y="4114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8" name="Rectangle 59"/>
          <p:cNvSpPr>
            <a:spLocks noChangeArrowheads="1"/>
          </p:cNvSpPr>
          <p:nvPr/>
        </p:nvSpPr>
        <p:spPr bwMode="auto">
          <a:xfrm>
            <a:off x="5607050" y="3394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9" name="Text Box 60"/>
          <p:cNvSpPr txBox="1">
            <a:spLocks noChangeArrowheads="1"/>
          </p:cNvSpPr>
          <p:nvPr/>
        </p:nvSpPr>
        <p:spPr bwMode="auto">
          <a:xfrm>
            <a:off x="4527551" y="3089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80" name="Text Box 61"/>
          <p:cNvSpPr txBox="1">
            <a:spLocks noChangeArrowheads="1"/>
          </p:cNvSpPr>
          <p:nvPr/>
        </p:nvSpPr>
        <p:spPr bwMode="auto">
          <a:xfrm>
            <a:off x="4527551" y="4384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81" name="Line 62"/>
          <p:cNvSpPr>
            <a:spLocks noChangeShapeType="1"/>
          </p:cNvSpPr>
          <p:nvPr/>
        </p:nvSpPr>
        <p:spPr bwMode="auto">
          <a:xfrm flipV="1">
            <a:off x="4419600" y="25860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2" name="Line 63"/>
          <p:cNvSpPr>
            <a:spLocks noChangeShapeType="1"/>
          </p:cNvSpPr>
          <p:nvPr/>
        </p:nvSpPr>
        <p:spPr bwMode="auto">
          <a:xfrm>
            <a:off x="4240214" y="2586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3" name="Line 64"/>
          <p:cNvSpPr>
            <a:spLocks noChangeShapeType="1"/>
          </p:cNvSpPr>
          <p:nvPr/>
        </p:nvSpPr>
        <p:spPr bwMode="auto">
          <a:xfrm rot="10800000" flipH="1" flipV="1">
            <a:off x="6040438" y="25860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4" name="Line 65"/>
          <p:cNvSpPr>
            <a:spLocks noChangeShapeType="1"/>
          </p:cNvSpPr>
          <p:nvPr/>
        </p:nvSpPr>
        <p:spPr bwMode="auto">
          <a:xfrm rot="10800000" flipH="1">
            <a:off x="5894389" y="3954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5" name="Line 66"/>
          <p:cNvSpPr>
            <a:spLocks noChangeShapeType="1"/>
          </p:cNvSpPr>
          <p:nvPr/>
        </p:nvSpPr>
        <p:spPr bwMode="auto">
          <a:xfrm>
            <a:off x="7840663" y="4186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6" name="Line 67"/>
          <p:cNvSpPr>
            <a:spLocks noChangeShapeType="1"/>
          </p:cNvSpPr>
          <p:nvPr/>
        </p:nvSpPr>
        <p:spPr bwMode="auto">
          <a:xfrm flipV="1">
            <a:off x="7551739" y="5265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7" name="Line 68"/>
          <p:cNvSpPr>
            <a:spLocks noChangeShapeType="1"/>
          </p:cNvSpPr>
          <p:nvPr/>
        </p:nvSpPr>
        <p:spPr bwMode="auto">
          <a:xfrm>
            <a:off x="4240214" y="5265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8" name="Line 69"/>
          <p:cNvSpPr>
            <a:spLocks noChangeShapeType="1"/>
          </p:cNvSpPr>
          <p:nvPr/>
        </p:nvSpPr>
        <p:spPr bwMode="auto">
          <a:xfrm>
            <a:off x="2727326" y="2241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9" name="Line 70"/>
          <p:cNvSpPr>
            <a:spLocks noChangeShapeType="1"/>
          </p:cNvSpPr>
          <p:nvPr/>
        </p:nvSpPr>
        <p:spPr bwMode="auto">
          <a:xfrm>
            <a:off x="4383089" y="3970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0" name="Line 71"/>
          <p:cNvSpPr>
            <a:spLocks noChangeShapeType="1"/>
          </p:cNvSpPr>
          <p:nvPr/>
        </p:nvSpPr>
        <p:spPr bwMode="auto">
          <a:xfrm>
            <a:off x="6040439" y="2601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1" name="Line 72"/>
          <p:cNvSpPr>
            <a:spLocks noChangeShapeType="1"/>
          </p:cNvSpPr>
          <p:nvPr/>
        </p:nvSpPr>
        <p:spPr bwMode="auto">
          <a:xfrm>
            <a:off x="7839076" y="3321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2" name="Line 73"/>
          <p:cNvSpPr>
            <a:spLocks noChangeShapeType="1"/>
          </p:cNvSpPr>
          <p:nvPr/>
        </p:nvSpPr>
        <p:spPr bwMode="auto">
          <a:xfrm>
            <a:off x="7840664" y="4186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3" name="Text Box 74"/>
          <p:cNvSpPr txBox="1">
            <a:spLocks noChangeArrowheads="1"/>
          </p:cNvSpPr>
          <p:nvPr/>
        </p:nvSpPr>
        <p:spPr bwMode="auto">
          <a:xfrm>
            <a:off x="7332663" y="1066800"/>
            <a:ext cx="319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solidFill>
                  <a:srgbClr val="FF3300"/>
                </a:solidFill>
                <a:latin typeface="Verdana" panose="020B0604030504040204" pitchFamily="34" charset="0"/>
              </a:rPr>
              <a:t>Critical Path : ADCG</a:t>
            </a:r>
          </a:p>
        </p:txBody>
      </p:sp>
      <p:sp>
        <p:nvSpPr>
          <p:cNvPr id="286794" name="Title 74"/>
          <p:cNvSpPr>
            <a:spLocks noGrp="1"/>
          </p:cNvSpPr>
          <p:nvPr>
            <p:ph type="title"/>
          </p:nvPr>
        </p:nvSpPr>
        <p:spPr/>
        <p:txBody>
          <a:bodyPr/>
          <a:lstStyle/>
          <a:p>
            <a:r>
              <a:rPr altLang="en-US" b="1"/>
              <a:t>Network Exercise - solution</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67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4794FD-7B5B-4F49-92F3-0401C9D19ACD}" type="slidenum">
              <a:rPr lang="en-US" altLang="en-US" sz="1200">
                <a:solidFill>
                  <a:srgbClr val="898989"/>
                </a:solidFill>
              </a:rPr>
              <a:pPr>
                <a:spcBef>
                  <a:spcPct val="0"/>
                </a:spcBef>
                <a:buFontTx/>
                <a:buNone/>
              </a:pPr>
              <a:t>38</a:t>
            </a:fld>
            <a:endParaRPr lang="en-US" altLang="en-US" sz="1200">
              <a:solidFill>
                <a:srgbClr val="898989"/>
              </a:solidFill>
            </a:endParaRPr>
          </a:p>
        </p:txBody>
      </p:sp>
    </p:spTree>
    <p:extLst>
      <p:ext uri="{BB962C8B-B14F-4D97-AF65-F5344CB8AC3E}">
        <p14:creationId xmlns:p14="http://schemas.microsoft.com/office/powerpoint/2010/main" val="3295154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itle 2"/>
          <p:cNvSpPr>
            <a:spLocks noGrp="1"/>
          </p:cNvSpPr>
          <p:nvPr>
            <p:ph type="title"/>
          </p:nvPr>
        </p:nvSpPr>
        <p:spPr/>
        <p:txBody>
          <a:bodyPr/>
          <a:lstStyle/>
          <a:p>
            <a:r>
              <a:rPr altLang="en-US"/>
              <a:t>Facts/Tips for Critical Path</a:t>
            </a:r>
          </a:p>
        </p:txBody>
      </p:sp>
      <p:sp>
        <p:nvSpPr>
          <p:cNvPr id="4" name="Content Placeholder 3"/>
          <p:cNvSpPr>
            <a:spLocks noGrp="1"/>
          </p:cNvSpPr>
          <p:nvPr>
            <p:ph idx="1"/>
          </p:nvPr>
        </p:nvSpPr>
        <p:spPr/>
        <p:txBody>
          <a:bodyPr>
            <a:normAutofit fontScale="85000" lnSpcReduction="20000"/>
          </a:bodyPr>
          <a:lstStyle/>
          <a:p>
            <a:pPr>
              <a:buFont typeface="Arial" charset="0"/>
              <a:buChar char="•"/>
              <a:defRPr/>
            </a:pPr>
            <a:r>
              <a:rPr lang="en-US" u="sng" dirty="0"/>
              <a:t>Total Float </a:t>
            </a:r>
            <a:r>
              <a:rPr lang="en-US" dirty="0"/>
              <a:t>is the amount of time the task can delayed without delaying the project finish date. </a:t>
            </a:r>
          </a:p>
          <a:p>
            <a:pPr>
              <a:buFont typeface="Arial" charset="0"/>
              <a:buChar char="•"/>
              <a:defRPr/>
            </a:pPr>
            <a:r>
              <a:rPr lang="en-US" u="sng" dirty="0"/>
              <a:t>Free float </a:t>
            </a:r>
            <a:r>
              <a:rPr lang="en-US" dirty="0"/>
              <a:t>is the amount of time a task can slip without delaying the early start of any task that immediately follows it</a:t>
            </a:r>
          </a:p>
          <a:p>
            <a:pPr>
              <a:buFont typeface="Arial" charset="0"/>
              <a:buChar char="•"/>
              <a:defRPr/>
            </a:pPr>
            <a:r>
              <a:rPr lang="en-US" dirty="0"/>
              <a:t>It is possible that a </a:t>
            </a:r>
            <a:r>
              <a:rPr lang="en-US" u="sng" dirty="0"/>
              <a:t>zero float activity may not </a:t>
            </a:r>
            <a:r>
              <a:rPr lang="en-US" dirty="0"/>
              <a:t>be on critical path</a:t>
            </a:r>
          </a:p>
          <a:p>
            <a:pPr>
              <a:buFont typeface="Arial" charset="0"/>
              <a:buChar char="•"/>
              <a:defRPr/>
            </a:pPr>
            <a:r>
              <a:rPr lang="en-US" u="sng" dirty="0"/>
              <a:t>Longest path &amp; shortest time </a:t>
            </a:r>
            <a:r>
              <a:rPr lang="en-US" dirty="0"/>
              <a:t>possible to complete the project</a:t>
            </a:r>
          </a:p>
          <a:p>
            <a:pPr>
              <a:buFont typeface="Arial" charset="0"/>
              <a:buChar char="•"/>
              <a:defRPr/>
            </a:pPr>
            <a:r>
              <a:rPr lang="en-US" dirty="0"/>
              <a:t>A project can </a:t>
            </a:r>
            <a:r>
              <a:rPr lang="en-US" u="sng" dirty="0"/>
              <a:t>multiple critical </a:t>
            </a:r>
            <a:r>
              <a:rPr lang="en-US" dirty="0"/>
              <a:t>paths</a:t>
            </a:r>
          </a:p>
          <a:p>
            <a:pPr>
              <a:buFont typeface="Arial" charset="0"/>
              <a:buChar char="•"/>
              <a:defRPr/>
            </a:pPr>
            <a:r>
              <a:rPr lang="en-US" u="sng" dirty="0"/>
              <a:t>Difference</a:t>
            </a:r>
            <a:r>
              <a:rPr lang="en-US" dirty="0"/>
              <a:t> between late and early is float</a:t>
            </a:r>
          </a:p>
          <a:p>
            <a:pPr>
              <a:buFont typeface="Arial" charset="0"/>
              <a:buChar char="•"/>
              <a:defRPr/>
            </a:pPr>
            <a:r>
              <a:rPr lang="en-US" u="sng" dirty="0"/>
              <a:t>Positive float </a:t>
            </a:r>
            <a:r>
              <a:rPr lang="en-US" dirty="0"/>
              <a:t>(the activity can wait to start even after previous activity finishes)</a:t>
            </a:r>
          </a:p>
          <a:p>
            <a:pPr>
              <a:buFont typeface="Arial" charset="0"/>
              <a:buChar char="•"/>
              <a:defRPr/>
            </a:pPr>
            <a:r>
              <a:rPr lang="en-US" u="sng" dirty="0"/>
              <a:t>Negative float </a:t>
            </a:r>
            <a:r>
              <a:rPr lang="en-US" dirty="0"/>
              <a:t>(the activity must start before  previous finishes)</a:t>
            </a:r>
          </a:p>
          <a:p>
            <a:pPr>
              <a:buFont typeface="Arial" charset="0"/>
              <a:buChar char="•"/>
              <a:defRPr/>
            </a:pPr>
            <a:r>
              <a:rPr lang="en-US" u="sng" dirty="0"/>
              <a:t>Zero float</a:t>
            </a:r>
            <a:r>
              <a:rPr lang="en-US" dirty="0"/>
              <a:t> (the activity must immediately start after the finish of previous one)</a:t>
            </a:r>
          </a:p>
          <a:p>
            <a:pPr>
              <a:buFont typeface="Arial" charset="0"/>
              <a:buChar char="•"/>
              <a:defRPr/>
            </a:pPr>
            <a:r>
              <a:rPr lang="en-US" u="sng" dirty="0"/>
              <a:t>Crashing</a:t>
            </a:r>
            <a:r>
              <a:rPr lang="en-US" dirty="0"/>
              <a:t> activities to short the overall duration of project</a:t>
            </a:r>
          </a:p>
          <a:p>
            <a:pPr>
              <a:buFont typeface="Arial" charset="0"/>
              <a:buChar char="•"/>
              <a:defRPr/>
            </a:pPr>
            <a:r>
              <a:rPr lang="en-US" u="sng" dirty="0"/>
              <a:t>Fast-tracking</a:t>
            </a:r>
            <a:r>
              <a:rPr lang="en-US" dirty="0"/>
              <a:t> activities to short the overall duration of project</a:t>
            </a:r>
          </a:p>
          <a:p>
            <a:pPr>
              <a:buFont typeface="Arial" charset="0"/>
              <a:buChar char="•"/>
              <a:defRPr/>
            </a:pPr>
            <a:r>
              <a:rPr lang="en-US" dirty="0"/>
              <a:t>Be </a:t>
            </a:r>
            <a:r>
              <a:rPr lang="en-US" u="sng" dirty="0"/>
              <a:t>cautious</a:t>
            </a:r>
            <a:r>
              <a:rPr lang="en-US" dirty="0"/>
              <a:t> that non-critical activity is not being delayed than the allowed free float</a:t>
            </a:r>
          </a:p>
          <a:p>
            <a:pPr>
              <a:buFont typeface="Arial" charset="0"/>
              <a:buChar char="•"/>
              <a:defRPr/>
            </a:pPr>
            <a:r>
              <a:rPr lang="en-US" u="sng" dirty="0"/>
              <a:t>Take care of </a:t>
            </a:r>
            <a:r>
              <a:rPr lang="en-US" dirty="0"/>
              <a:t>sub-critical path or non-critical path</a:t>
            </a:r>
          </a:p>
          <a:p>
            <a:pPr>
              <a:buFont typeface="Arial" charset="0"/>
              <a:buChar char="•"/>
              <a:defRPr/>
            </a:pPr>
            <a:r>
              <a:rPr lang="en-US" dirty="0"/>
              <a:t>Manage </a:t>
            </a:r>
            <a:r>
              <a:rPr lang="en-US" u="sng" dirty="0"/>
              <a:t>critical path resources </a:t>
            </a:r>
            <a:r>
              <a:rPr lang="en-US" dirty="0"/>
              <a:t>very closely</a:t>
            </a:r>
          </a:p>
          <a:p>
            <a:pPr>
              <a:buFont typeface="Arial" charset="0"/>
              <a:buChar char="•"/>
              <a:defRPr/>
            </a:pPr>
            <a:r>
              <a:rPr lang="en-US" u="sng" dirty="0"/>
              <a:t>Do not overload </a:t>
            </a:r>
            <a:r>
              <a:rPr lang="en-US" dirty="0"/>
              <a:t>critical path activity resources</a:t>
            </a:r>
          </a:p>
          <a:p>
            <a:pPr>
              <a:buFont typeface="Arial" charset="0"/>
              <a:buChar char="•"/>
              <a:defRPr/>
            </a:pPr>
            <a:r>
              <a:rPr lang="en-US" u="sng" dirty="0"/>
              <a:t>Avoid multitasking </a:t>
            </a:r>
            <a:r>
              <a:rPr lang="en-US" dirty="0"/>
              <a:t>for resources working on critical path activities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8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3842FC-B459-4ADA-BA96-9052C874F5EB}" type="slidenum">
              <a:rPr lang="en-US" altLang="en-US" sz="1200">
                <a:solidFill>
                  <a:srgbClr val="898989"/>
                </a:solidFill>
              </a:rPr>
              <a:pPr>
                <a:spcBef>
                  <a:spcPct val="0"/>
                </a:spcBef>
                <a:buFontTx/>
                <a:buNone/>
              </a:pPr>
              <a:t>39</a:t>
            </a:fld>
            <a:endParaRPr lang="en-US" altLang="en-US" sz="1200">
              <a:solidFill>
                <a:srgbClr val="898989"/>
              </a:solidFill>
            </a:endParaRPr>
          </a:p>
        </p:txBody>
      </p:sp>
    </p:spTree>
    <p:extLst>
      <p:ext uri="{BB962C8B-B14F-4D97-AF65-F5344CB8AC3E}">
        <p14:creationId xmlns:p14="http://schemas.microsoft.com/office/powerpoint/2010/main" val="9682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a:xfrm>
            <a:off x="363071" y="1205345"/>
            <a:ext cx="11416553" cy="5389419"/>
          </a:xfrm>
        </p:spPr>
        <p:txBody>
          <a:bodyPr>
            <a:normAutofit fontScale="92500" lnSpcReduction="20000"/>
          </a:bodyPr>
          <a:lstStyle/>
          <a:p>
            <a:pPr>
              <a:buClrTx/>
              <a:buSzPct val="100000"/>
            </a:pPr>
            <a:r>
              <a:rPr lang="en-IN" sz="2800" dirty="0"/>
              <a:t>What do you estimate?</a:t>
            </a:r>
          </a:p>
          <a:p>
            <a:pPr>
              <a:buClrTx/>
              <a:buSzPct val="100000"/>
            </a:pPr>
            <a:r>
              <a:rPr lang="en-IN" sz="2800" dirty="0"/>
              <a:t>Why do you estimate?</a:t>
            </a:r>
          </a:p>
          <a:p>
            <a:pPr>
              <a:buClrTx/>
              <a:buSzPct val="100000"/>
            </a:pPr>
            <a:r>
              <a:rPr lang="en-IN" sz="2800" dirty="0"/>
              <a:t>How do you estimate?</a:t>
            </a:r>
          </a:p>
          <a:p>
            <a:pPr>
              <a:buClrTx/>
              <a:buSzPct val="100000"/>
            </a:pPr>
            <a:r>
              <a:rPr lang="en-IN" sz="2800" dirty="0"/>
              <a:t>Range of Estimate &amp; Basis of Estimate</a:t>
            </a:r>
          </a:p>
          <a:p>
            <a:pPr>
              <a:buClrTx/>
              <a:buSzPct val="100000"/>
            </a:pPr>
            <a:r>
              <a:rPr lang="en-IN" sz="2800" dirty="0"/>
              <a:t>Confidence Level of Estimate</a:t>
            </a:r>
          </a:p>
          <a:p>
            <a:pPr>
              <a:buClrTx/>
              <a:buSzPct val="100000"/>
            </a:pPr>
            <a:r>
              <a:rPr lang="en-IN" sz="2800" dirty="0"/>
              <a:t>What is critical in CPM?</a:t>
            </a:r>
          </a:p>
          <a:p>
            <a:pPr>
              <a:buClrTx/>
              <a:buSzPct val="100000"/>
            </a:pPr>
            <a:r>
              <a:rPr lang="en-IN" sz="2800" dirty="0"/>
              <a:t>What is CPM?</a:t>
            </a:r>
          </a:p>
          <a:p>
            <a:pPr>
              <a:buClrTx/>
              <a:buSzPct val="100000"/>
            </a:pPr>
            <a:r>
              <a:rPr lang="en-IN" sz="2800" dirty="0"/>
              <a:t>What is CCM?</a:t>
            </a:r>
          </a:p>
          <a:p>
            <a:pPr>
              <a:buClrTx/>
              <a:buSzPct val="100000"/>
            </a:pPr>
            <a:r>
              <a:rPr lang="en-IN" sz="2800" dirty="0"/>
              <a:t>What is buffer? What is float?</a:t>
            </a:r>
          </a:p>
          <a:p>
            <a:pPr>
              <a:buClrTx/>
              <a:buSzPct val="100000"/>
            </a:pPr>
            <a:r>
              <a:rPr lang="en-IN" sz="2800" dirty="0"/>
              <a:t>Contingency Reserve vs Management Reserve</a:t>
            </a:r>
          </a:p>
          <a:p>
            <a:pPr>
              <a:buClrTx/>
              <a:buSzPct val="100000"/>
            </a:pPr>
            <a:r>
              <a:rPr lang="en-IN" sz="2800" dirty="0"/>
              <a:t>Some diseases of project network path</a:t>
            </a:r>
          </a:p>
          <a:p>
            <a:pPr>
              <a:buClrTx/>
              <a:buSzPct val="100000"/>
            </a:pPr>
            <a:r>
              <a:rPr lang="en-IN" sz="2800" dirty="0"/>
              <a:t>Process of Scheduling</a:t>
            </a:r>
          </a:p>
        </p:txBody>
      </p:sp>
    </p:spTree>
    <p:extLst>
      <p:ext uri="{BB962C8B-B14F-4D97-AF65-F5344CB8AC3E}">
        <p14:creationId xmlns:p14="http://schemas.microsoft.com/office/powerpoint/2010/main" val="1512931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itle 2"/>
          <p:cNvSpPr>
            <a:spLocks noGrp="1"/>
          </p:cNvSpPr>
          <p:nvPr>
            <p:ph type="title"/>
          </p:nvPr>
        </p:nvSpPr>
        <p:spPr/>
        <p:txBody>
          <a:bodyPr/>
          <a:lstStyle/>
          <a:p>
            <a:r>
              <a:rPr altLang="en-US"/>
              <a:t>Benefits of PERT/CPM</a:t>
            </a:r>
          </a:p>
        </p:txBody>
      </p:sp>
      <p:sp>
        <p:nvSpPr>
          <p:cNvPr id="290819" name="Content Placeholder 3"/>
          <p:cNvSpPr>
            <a:spLocks noGrp="1"/>
          </p:cNvSpPr>
          <p:nvPr>
            <p:ph idx="1"/>
          </p:nvPr>
        </p:nvSpPr>
        <p:spPr/>
        <p:txBody>
          <a:bodyPr/>
          <a:lstStyle/>
          <a:p>
            <a:pPr>
              <a:buFont typeface="Arial" panose="020B0604020202020204" pitchFamily="34" charset="0"/>
              <a:buNone/>
            </a:pPr>
            <a:r>
              <a:rPr lang="en-US" altLang="en-US"/>
              <a:t>It Provides following information</a:t>
            </a:r>
          </a:p>
          <a:p>
            <a:pPr>
              <a:buFont typeface="Arial" panose="020B0604020202020204" pitchFamily="34" charset="0"/>
              <a:buNone/>
            </a:pPr>
            <a:endParaRPr lang="en-US" altLang="en-US"/>
          </a:p>
          <a:p>
            <a:r>
              <a:rPr lang="en-US" altLang="en-US" sz="2400"/>
              <a:t>Expected Project completion time</a:t>
            </a:r>
          </a:p>
          <a:p>
            <a:r>
              <a:rPr lang="en-US" altLang="en-US" sz="2400"/>
              <a:t>Probability of completion before a specified date</a:t>
            </a:r>
          </a:p>
          <a:p>
            <a:r>
              <a:rPr lang="en-US" altLang="en-US" sz="2400"/>
              <a:t>The critical path activities that directly impact the completion time</a:t>
            </a:r>
          </a:p>
          <a:p>
            <a:r>
              <a:rPr lang="en-US" altLang="en-US" sz="2400"/>
              <a:t>The activities that have slack time and that can lend resources to critical path activities</a:t>
            </a:r>
          </a:p>
          <a:p>
            <a:r>
              <a:rPr lang="en-US" altLang="en-US" sz="2400"/>
              <a:t>Activity start and end dates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0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F5926C-3715-4FD5-9183-C68F5F60383B}" type="slidenum">
              <a:rPr lang="en-US" altLang="en-US" sz="1200">
                <a:solidFill>
                  <a:srgbClr val="898989"/>
                </a:solidFill>
              </a:rPr>
              <a:pPr>
                <a:spcBef>
                  <a:spcPct val="0"/>
                </a:spcBef>
                <a:buFontTx/>
                <a:buNone/>
              </a:pPr>
              <a:t>40</a:t>
            </a:fld>
            <a:endParaRPr lang="en-US" altLang="en-US" sz="1200">
              <a:solidFill>
                <a:srgbClr val="898989"/>
              </a:solidFill>
            </a:endParaRPr>
          </a:p>
        </p:txBody>
      </p:sp>
    </p:spTree>
    <p:extLst>
      <p:ext uri="{BB962C8B-B14F-4D97-AF65-F5344CB8AC3E}">
        <p14:creationId xmlns:p14="http://schemas.microsoft.com/office/powerpoint/2010/main" val="333340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3"/>
          <p:cNvSpPr>
            <a:spLocks noGrp="1"/>
          </p:cNvSpPr>
          <p:nvPr>
            <p:ph type="ctrTitle"/>
          </p:nvPr>
        </p:nvSpPr>
        <p:spPr/>
        <p:txBody>
          <a:bodyPr/>
          <a:lstStyle/>
          <a:p>
            <a:br>
              <a:rPr altLang="en-US" sz="4800" dirty="0"/>
            </a:br>
            <a:r>
              <a:rPr altLang="en-US" sz="4800" dirty="0"/>
              <a:t>Critical Chain Method </a:t>
            </a:r>
            <a:br>
              <a:rPr altLang="en-US" sz="4800" dirty="0"/>
            </a:br>
            <a:r>
              <a:rPr altLang="en-US" sz="4800" dirty="0"/>
              <a:t>(CCM)</a:t>
            </a:r>
            <a:endParaRPr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2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330763-03EB-4527-A135-FCFBFC704E21}" type="slidenum">
              <a:rPr lang="en-US" altLang="en-US" sz="1200">
                <a:solidFill>
                  <a:srgbClr val="898989"/>
                </a:solidFill>
              </a:rPr>
              <a:pPr>
                <a:spcBef>
                  <a:spcPct val="0"/>
                </a:spcBef>
                <a:buFontTx/>
                <a:buNone/>
              </a:pPr>
              <a:t>41</a:t>
            </a:fld>
            <a:endParaRPr lang="en-US" altLang="en-US" sz="1200">
              <a:solidFill>
                <a:srgbClr val="898989"/>
              </a:solidFill>
            </a:endParaRPr>
          </a:p>
        </p:txBody>
      </p:sp>
    </p:spTree>
    <p:extLst>
      <p:ext uri="{BB962C8B-B14F-4D97-AF65-F5344CB8AC3E}">
        <p14:creationId xmlns:p14="http://schemas.microsoft.com/office/powerpoint/2010/main" val="1165683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altLang="en-US"/>
              <a:t>Background</a:t>
            </a:r>
          </a:p>
        </p:txBody>
      </p:sp>
      <p:sp>
        <p:nvSpPr>
          <p:cNvPr id="294915" name="Content Placeholder 2"/>
          <p:cNvSpPr>
            <a:spLocks noGrp="1"/>
          </p:cNvSpPr>
          <p:nvPr>
            <p:ph idx="1"/>
          </p:nvPr>
        </p:nvSpPr>
        <p:spPr/>
        <p:txBody>
          <a:bodyPr/>
          <a:lstStyle/>
          <a:p>
            <a:r>
              <a:rPr lang="en-US" altLang="en-US"/>
              <a:t>Eliyahu Goldratt proposed CCM</a:t>
            </a:r>
          </a:p>
          <a:p>
            <a:r>
              <a:rPr lang="en-US" altLang="en-US"/>
              <a:t>This is developed based on the TOC framework</a:t>
            </a:r>
          </a:p>
          <a:p>
            <a:endParaRPr lang="en-US" altLang="en-US"/>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4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8B5B81-F720-4EAE-A5D3-C39FC7FCC641}" type="slidenum">
              <a:rPr lang="en-US" altLang="en-US" sz="1200">
                <a:solidFill>
                  <a:srgbClr val="898989"/>
                </a:solidFill>
              </a:rPr>
              <a:pPr>
                <a:spcBef>
                  <a:spcPct val="0"/>
                </a:spcBef>
                <a:buFontTx/>
                <a:buNone/>
              </a:pPr>
              <a:t>42</a:t>
            </a:fld>
            <a:endParaRPr lang="en-US" altLang="en-US" sz="1200">
              <a:solidFill>
                <a:srgbClr val="898989"/>
              </a:solidFill>
            </a:endParaRPr>
          </a:p>
        </p:txBody>
      </p:sp>
    </p:spTree>
    <p:extLst>
      <p:ext uri="{BB962C8B-B14F-4D97-AF65-F5344CB8AC3E}">
        <p14:creationId xmlns:p14="http://schemas.microsoft.com/office/powerpoint/2010/main" val="2816071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itle 1"/>
          <p:cNvSpPr>
            <a:spLocks noGrp="1"/>
          </p:cNvSpPr>
          <p:nvPr>
            <p:ph type="title"/>
          </p:nvPr>
        </p:nvSpPr>
        <p:spPr/>
        <p:txBody>
          <a:bodyPr/>
          <a:lstStyle/>
          <a:p>
            <a:r>
              <a:rPr altLang="en-US"/>
              <a:t>Why CCM is needed?</a:t>
            </a:r>
          </a:p>
        </p:txBody>
      </p:sp>
      <p:sp>
        <p:nvSpPr>
          <p:cNvPr id="3" name="Content Placeholder 2"/>
          <p:cNvSpPr>
            <a:spLocks noGrp="1"/>
          </p:cNvSpPr>
          <p:nvPr>
            <p:ph idx="1"/>
          </p:nvPr>
        </p:nvSpPr>
        <p:spPr/>
        <p:txBody>
          <a:bodyPr/>
          <a:lstStyle/>
          <a:p>
            <a:r>
              <a:rPr lang="en-US" altLang="en-US"/>
              <a:t>You have CPM available why CCM is needed?</a:t>
            </a:r>
          </a:p>
          <a:p>
            <a:pPr lvl="1"/>
            <a:r>
              <a:rPr lang="en-US" altLang="en-US"/>
              <a:t>You can manage the delays on non-critical path using buffers/floats. BUT</a:t>
            </a:r>
          </a:p>
          <a:p>
            <a:pPr lvl="1"/>
            <a:r>
              <a:rPr lang="en-US" altLang="en-US"/>
              <a:t>How do you manage the delays on critical path?</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6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DC20A3-5AC5-4964-B941-9260D37D5C83}" type="slidenum">
              <a:rPr lang="en-US" altLang="en-US" sz="1200">
                <a:solidFill>
                  <a:srgbClr val="898989"/>
                </a:solidFill>
              </a:rPr>
              <a:pPr>
                <a:spcBef>
                  <a:spcPct val="0"/>
                </a:spcBef>
                <a:buFontTx/>
                <a:buNone/>
              </a:pPr>
              <a:t>43</a:t>
            </a:fld>
            <a:endParaRPr lang="en-US" altLang="en-US" sz="1200">
              <a:solidFill>
                <a:srgbClr val="898989"/>
              </a:solidFill>
            </a:endParaRPr>
          </a:p>
        </p:txBody>
      </p:sp>
    </p:spTree>
    <p:extLst>
      <p:ext uri="{BB962C8B-B14F-4D97-AF65-F5344CB8AC3E}">
        <p14:creationId xmlns:p14="http://schemas.microsoft.com/office/powerpoint/2010/main" val="1636982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itle 1"/>
          <p:cNvSpPr>
            <a:spLocks noGrp="1"/>
          </p:cNvSpPr>
          <p:nvPr>
            <p:ph type="title"/>
          </p:nvPr>
        </p:nvSpPr>
        <p:spPr/>
        <p:txBody>
          <a:bodyPr/>
          <a:lstStyle/>
          <a:p>
            <a:r>
              <a:rPr altLang="en-US"/>
              <a:t>Principles Behind CCM</a:t>
            </a:r>
          </a:p>
        </p:txBody>
      </p:sp>
      <p:sp>
        <p:nvSpPr>
          <p:cNvPr id="3" name="Content Placeholder 2"/>
          <p:cNvSpPr>
            <a:spLocks noGrp="1"/>
          </p:cNvSpPr>
          <p:nvPr>
            <p:ph idx="1"/>
          </p:nvPr>
        </p:nvSpPr>
        <p:spPr/>
        <p:txBody>
          <a:bodyPr>
            <a:normAutofit/>
          </a:bodyPr>
          <a:lstStyle/>
          <a:p>
            <a:pPr>
              <a:buFont typeface="Arial" charset="0"/>
              <a:buChar char="•"/>
              <a:defRPr/>
            </a:pPr>
            <a:r>
              <a:rPr lang="en-US" b="1" dirty="0"/>
              <a:t>Delays accumulate; gains don't advantage</a:t>
            </a:r>
            <a:endParaRPr lang="en-US" dirty="0"/>
          </a:p>
          <a:p>
            <a:pPr lvl="1">
              <a:buFont typeface="Arial" charset="0"/>
              <a:buChar char="–"/>
              <a:defRPr/>
            </a:pPr>
            <a:r>
              <a:rPr lang="en-US" dirty="0"/>
              <a:t>Sequential Steps: Resources are not available to start early</a:t>
            </a:r>
          </a:p>
          <a:p>
            <a:pPr lvl="1">
              <a:buFont typeface="Arial" charset="0"/>
              <a:buChar char="–"/>
              <a:defRPr/>
            </a:pPr>
            <a:r>
              <a:rPr lang="en-US" dirty="0"/>
              <a:t>Parallel Steps: Three activity each takes 5 days time start in parallel. If one activity takes 10 days and other finish on time, early activities will not be able to take advantage.</a:t>
            </a:r>
          </a:p>
          <a:p>
            <a:pPr lvl="1">
              <a:buFont typeface="Arial" charset="0"/>
              <a:buChar char="–"/>
              <a:defRPr/>
            </a:pPr>
            <a:r>
              <a:rPr lang="en-US" dirty="0"/>
              <a:t>If above sequential and parallel activities are dependent then affect is magnified</a:t>
            </a:r>
          </a:p>
          <a:p>
            <a:pPr>
              <a:buFont typeface="Arial" charset="0"/>
              <a:buChar char="•"/>
              <a:defRPr/>
            </a:pPr>
            <a:r>
              <a:rPr lang="en-US" b="1" dirty="0"/>
              <a:t>Other Time Wasters</a:t>
            </a:r>
            <a:endParaRPr lang="en-US" dirty="0"/>
          </a:p>
          <a:p>
            <a:pPr lvl="1">
              <a:buFont typeface="Arial" charset="0"/>
              <a:buChar char="–"/>
              <a:defRPr/>
            </a:pPr>
            <a:r>
              <a:rPr lang="en-US" dirty="0"/>
              <a:t>	Multitasking</a:t>
            </a:r>
          </a:p>
          <a:p>
            <a:pPr lvl="1">
              <a:buFont typeface="Arial" charset="0"/>
              <a:buChar char="–"/>
              <a:defRPr/>
            </a:pPr>
            <a:r>
              <a:rPr lang="en-US" dirty="0"/>
              <a:t>	Student Syndrome</a:t>
            </a:r>
          </a:p>
          <a:p>
            <a:pPr lvl="1">
              <a:buFont typeface="Arial" charset="0"/>
              <a:buChar char="–"/>
              <a:defRPr/>
            </a:pPr>
            <a:r>
              <a:rPr lang="en-US" dirty="0"/>
              <a:t>	Parkinson's Law</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9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3F35FB-FD6E-4232-84DE-46B7EB5E5458}" type="slidenum">
              <a:rPr lang="en-US" altLang="en-US" sz="1200">
                <a:solidFill>
                  <a:srgbClr val="898989"/>
                </a:solidFill>
              </a:rPr>
              <a:pPr>
                <a:spcBef>
                  <a:spcPct val="0"/>
                </a:spcBef>
                <a:buFontTx/>
                <a:buNone/>
              </a:pPr>
              <a:t>44</a:t>
            </a:fld>
            <a:endParaRPr lang="en-US" altLang="en-US" sz="1200">
              <a:solidFill>
                <a:srgbClr val="898989"/>
              </a:solidFill>
            </a:endParaRPr>
          </a:p>
        </p:txBody>
      </p:sp>
    </p:spTree>
    <p:extLst>
      <p:ext uri="{BB962C8B-B14F-4D97-AF65-F5344CB8AC3E}">
        <p14:creationId xmlns:p14="http://schemas.microsoft.com/office/powerpoint/2010/main" val="84599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p:cNvSpPr>
          <p:nvPr>
            <p:ph type="title"/>
          </p:nvPr>
        </p:nvSpPr>
        <p:spPr/>
        <p:txBody>
          <a:bodyPr/>
          <a:lstStyle/>
          <a:p>
            <a:r>
              <a:rPr altLang="en-US"/>
              <a:t>Critical Chain Method</a:t>
            </a:r>
          </a:p>
        </p:txBody>
      </p:sp>
      <p:sp>
        <p:nvSpPr>
          <p:cNvPr id="3" name="Content Placeholder 2"/>
          <p:cNvSpPr>
            <a:spLocks noGrp="1"/>
          </p:cNvSpPr>
          <p:nvPr>
            <p:ph idx="1"/>
          </p:nvPr>
        </p:nvSpPr>
        <p:spPr/>
        <p:txBody>
          <a:bodyPr>
            <a:normAutofit/>
          </a:bodyPr>
          <a:lstStyle/>
          <a:p>
            <a:pPr>
              <a:buFont typeface="Arial" charset="0"/>
              <a:buChar char="•"/>
              <a:defRPr/>
            </a:pPr>
            <a:r>
              <a:rPr lang="en-US" dirty="0"/>
              <a:t>CPM is developed using the believe that book as many resource as in advance and they will be available when need because it has been promised</a:t>
            </a:r>
          </a:p>
          <a:p>
            <a:pPr>
              <a:buFont typeface="Arial" charset="0"/>
              <a:buChar char="•"/>
              <a:defRPr/>
            </a:pPr>
            <a:r>
              <a:rPr lang="en-US" dirty="0"/>
              <a:t>CCM says that if a resource is over booked on any activity he will not be available to work on that activity therefore level the resource on the project activities. Thus resource constrained critical path is critical chain.</a:t>
            </a:r>
          </a:p>
          <a:p>
            <a:pPr>
              <a:buFont typeface="Arial" charset="0"/>
              <a:buChar char="•"/>
              <a:defRPr/>
            </a:pPr>
            <a:r>
              <a:rPr lang="en-US" dirty="0"/>
              <a:t>CPM is about hoarding, greed. Therefore over-estimation and project management laws like Parkinson law, Murphy law, Student syndrome applies here.</a:t>
            </a:r>
          </a:p>
          <a:p>
            <a:pPr>
              <a:buFont typeface="Arial" charset="0"/>
              <a:buChar char="•"/>
              <a:defRPr/>
            </a:pPr>
            <a:r>
              <a:rPr lang="en-US" dirty="0"/>
              <a:t>CCM is about believe and assumption that it will available when needed but we need to have proper alert system in place.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106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7E1FA2-8A5C-4BC3-8150-615A34CBF666}" type="slidenum">
              <a:rPr lang="en-US" altLang="en-US" sz="1200">
                <a:solidFill>
                  <a:srgbClr val="898989"/>
                </a:solidFill>
              </a:rPr>
              <a:pPr>
                <a:spcBef>
                  <a:spcPct val="0"/>
                </a:spcBef>
                <a:buFontTx/>
                <a:buNone/>
              </a:pPr>
              <a:t>45</a:t>
            </a:fld>
            <a:endParaRPr lang="en-US" altLang="en-US" sz="1200">
              <a:solidFill>
                <a:srgbClr val="898989"/>
              </a:solidFill>
            </a:endParaRPr>
          </a:p>
        </p:txBody>
      </p:sp>
    </p:spTree>
    <p:extLst>
      <p:ext uri="{BB962C8B-B14F-4D97-AF65-F5344CB8AC3E}">
        <p14:creationId xmlns:p14="http://schemas.microsoft.com/office/powerpoint/2010/main" val="2754567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a:lstStyle/>
          <a:p>
            <a:r>
              <a:rPr altLang="en-US"/>
              <a:t>CCM Concepts</a:t>
            </a:r>
          </a:p>
        </p:txBody>
      </p:sp>
      <p:sp>
        <p:nvSpPr>
          <p:cNvPr id="3" name="Content Placeholder 2"/>
          <p:cNvSpPr>
            <a:spLocks noGrp="1"/>
          </p:cNvSpPr>
          <p:nvPr>
            <p:ph idx="1"/>
          </p:nvPr>
        </p:nvSpPr>
        <p:spPr/>
        <p:txBody>
          <a:bodyPr>
            <a:normAutofit/>
          </a:bodyPr>
          <a:lstStyle/>
          <a:p>
            <a:pPr>
              <a:buFont typeface="Arial" charset="0"/>
              <a:buChar char="•"/>
              <a:defRPr/>
            </a:pPr>
            <a:r>
              <a:rPr lang="en-US" sz="2800" b="1" dirty="0"/>
              <a:t>Resource Buffer</a:t>
            </a:r>
            <a:r>
              <a:rPr lang="en-US" sz="2800" dirty="0"/>
              <a:t>: Notify dependent task resources that when I will finish my work on regularly basis and final notification 1-2 days before. So that resource is available to start the work.</a:t>
            </a:r>
          </a:p>
          <a:p>
            <a:pPr>
              <a:buFont typeface="Arial" charset="0"/>
              <a:buChar char="•"/>
              <a:defRPr/>
            </a:pPr>
            <a:r>
              <a:rPr lang="en-US" sz="2800" b="1" dirty="0"/>
              <a:t>Safety or project buffer</a:t>
            </a:r>
            <a:r>
              <a:rPr lang="en-US" sz="2800" dirty="0"/>
              <a:t> should be added at the end of critical-chain as non-activity buffer</a:t>
            </a:r>
          </a:p>
          <a:p>
            <a:pPr>
              <a:buFont typeface="Arial" charset="0"/>
              <a:buChar char="•"/>
              <a:defRPr/>
            </a:pPr>
            <a:r>
              <a:rPr lang="en-US" sz="2800" b="1" dirty="0"/>
              <a:t>Feeding buffer:</a:t>
            </a:r>
            <a:r>
              <a:rPr lang="en-US" sz="2800" dirty="0"/>
              <a:t> Add buffer where chain of non-critical activity joins the critical path. This way non critical task can be avoided being critical</a:t>
            </a:r>
          </a:p>
          <a:p>
            <a:pPr>
              <a:buFont typeface="Arial" charset="0"/>
              <a:buChar char="•"/>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31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BF2C4-424A-4A9C-AF57-F5BB897E065D}" type="slidenum">
              <a:rPr lang="en-US" altLang="en-US" sz="1200">
                <a:solidFill>
                  <a:srgbClr val="898989"/>
                </a:solidFill>
              </a:rPr>
              <a:pPr>
                <a:spcBef>
                  <a:spcPct val="0"/>
                </a:spcBef>
                <a:buFontTx/>
                <a:buNone/>
              </a:pPr>
              <a:t>46</a:t>
            </a:fld>
            <a:endParaRPr lang="en-US" altLang="en-US" sz="1200">
              <a:solidFill>
                <a:srgbClr val="898989"/>
              </a:solidFill>
            </a:endParaRPr>
          </a:p>
        </p:txBody>
      </p:sp>
    </p:spTree>
    <p:extLst>
      <p:ext uri="{BB962C8B-B14F-4D97-AF65-F5344CB8AC3E}">
        <p14:creationId xmlns:p14="http://schemas.microsoft.com/office/powerpoint/2010/main" val="4040319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le 1"/>
          <p:cNvSpPr>
            <a:spLocks noGrp="1"/>
          </p:cNvSpPr>
          <p:nvPr>
            <p:ph type="title"/>
          </p:nvPr>
        </p:nvSpPr>
        <p:spPr/>
        <p:txBody>
          <a:bodyPr/>
          <a:lstStyle/>
          <a:p>
            <a:r>
              <a:rPr altLang="en-US" b="1"/>
              <a:t>How to estimate in CCM</a:t>
            </a:r>
            <a:endParaRPr altLang="en-US"/>
          </a:p>
        </p:txBody>
      </p:sp>
      <p:sp>
        <p:nvSpPr>
          <p:cNvPr id="305155" name="Content Placeholder 2"/>
          <p:cNvSpPr>
            <a:spLocks noGrp="1"/>
          </p:cNvSpPr>
          <p:nvPr>
            <p:ph idx="1"/>
          </p:nvPr>
        </p:nvSpPr>
        <p:spPr/>
        <p:txBody>
          <a:bodyPr/>
          <a:lstStyle/>
          <a:p>
            <a:r>
              <a:rPr lang="en-US" altLang="en-US"/>
              <a:t>Resource will give t80, t90 estimate. </a:t>
            </a:r>
          </a:p>
          <a:p>
            <a:r>
              <a:rPr lang="en-US" altLang="en-US"/>
              <a:t>Half them to get t50 estimate. </a:t>
            </a:r>
          </a:p>
          <a:p>
            <a:r>
              <a:rPr lang="en-US" altLang="en-US"/>
              <a:t>Do not put end date to task and let people finish the task as early as possible. </a:t>
            </a:r>
          </a:p>
          <a:p>
            <a:r>
              <a:rPr lang="en-US" altLang="en-US"/>
              <a:t>No penalty for finish beyond t50. </a:t>
            </a:r>
          </a:p>
          <a:p>
            <a:r>
              <a:rPr lang="en-US" altLang="en-US"/>
              <a:t>Project Buffer should be 50% of the buffer removed from activity.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5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1E8DB9-0311-471D-B68C-60B917B56C1B}" type="slidenum">
              <a:rPr lang="en-US" altLang="en-US" sz="1200">
                <a:solidFill>
                  <a:srgbClr val="898989"/>
                </a:solidFill>
              </a:rPr>
              <a:pPr>
                <a:spcBef>
                  <a:spcPct val="0"/>
                </a:spcBef>
                <a:buFontTx/>
                <a:buNone/>
              </a:pPr>
              <a:t>47</a:t>
            </a:fld>
            <a:endParaRPr lang="en-US" altLang="en-US" sz="1200">
              <a:solidFill>
                <a:srgbClr val="898989"/>
              </a:solidFill>
            </a:endParaRPr>
          </a:p>
        </p:txBody>
      </p:sp>
    </p:spTree>
    <p:extLst>
      <p:ext uri="{BB962C8B-B14F-4D97-AF65-F5344CB8AC3E}">
        <p14:creationId xmlns:p14="http://schemas.microsoft.com/office/powerpoint/2010/main" val="2159811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6FFE-7949-476F-9B52-D3D75898F859}"/>
              </a:ext>
            </a:extLst>
          </p:cNvPr>
          <p:cNvSpPr>
            <a:spLocks noGrp="1"/>
          </p:cNvSpPr>
          <p:nvPr>
            <p:ph type="title"/>
          </p:nvPr>
        </p:nvSpPr>
        <p:spPr/>
        <p:txBody>
          <a:bodyPr/>
          <a:lstStyle/>
          <a:p>
            <a:r>
              <a:rPr lang="en-US" dirty="0"/>
              <a:t>Buffer Types</a:t>
            </a:r>
          </a:p>
        </p:txBody>
      </p:sp>
      <p:pic>
        <p:nvPicPr>
          <p:cNvPr id="5" name="Content Placeholder 4">
            <a:extLst>
              <a:ext uri="{FF2B5EF4-FFF2-40B4-BE49-F238E27FC236}">
                <a16:creationId xmlns:a16="http://schemas.microsoft.com/office/drawing/2014/main" id="{3A8E8417-E9D2-4152-9234-D8F1D2C21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766" y="1168402"/>
            <a:ext cx="10611211" cy="5477946"/>
          </a:xfrm>
        </p:spPr>
      </p:pic>
    </p:spTree>
    <p:extLst>
      <p:ext uri="{BB962C8B-B14F-4D97-AF65-F5344CB8AC3E}">
        <p14:creationId xmlns:p14="http://schemas.microsoft.com/office/powerpoint/2010/main" val="41801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C97F-001C-4EB2-8102-7438857CC430}"/>
              </a:ext>
            </a:extLst>
          </p:cNvPr>
          <p:cNvSpPr>
            <a:spLocks noGrp="1"/>
          </p:cNvSpPr>
          <p:nvPr>
            <p:ph type="title"/>
          </p:nvPr>
        </p:nvSpPr>
        <p:spPr/>
        <p:txBody>
          <a:bodyPr/>
          <a:lstStyle/>
          <a:p>
            <a:r>
              <a:rPr lang="en-US" dirty="0"/>
              <a:t>Where to put Buffer</a:t>
            </a:r>
          </a:p>
        </p:txBody>
      </p:sp>
      <p:pic>
        <p:nvPicPr>
          <p:cNvPr id="5" name="Content Placeholder 4">
            <a:extLst>
              <a:ext uri="{FF2B5EF4-FFF2-40B4-BE49-F238E27FC236}">
                <a16:creationId xmlns:a16="http://schemas.microsoft.com/office/drawing/2014/main" id="{79570F69-E039-4C09-9B3A-8FA3DCABC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256" y="1177968"/>
            <a:ext cx="8316687" cy="5521734"/>
          </a:xfrm>
        </p:spPr>
      </p:pic>
    </p:spTree>
    <p:extLst>
      <p:ext uri="{BB962C8B-B14F-4D97-AF65-F5344CB8AC3E}">
        <p14:creationId xmlns:p14="http://schemas.microsoft.com/office/powerpoint/2010/main" val="321653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6AE3-E9C4-4366-8BCA-071DBF515690}"/>
              </a:ext>
            </a:extLst>
          </p:cNvPr>
          <p:cNvSpPr>
            <a:spLocks noGrp="1"/>
          </p:cNvSpPr>
          <p:nvPr>
            <p:ph type="title"/>
          </p:nvPr>
        </p:nvSpPr>
        <p:spPr/>
        <p:txBody>
          <a:bodyPr>
            <a:normAutofit fontScale="90000"/>
          </a:bodyPr>
          <a:lstStyle/>
          <a:p>
            <a:r>
              <a:rPr lang="en-IN" dirty="0"/>
              <a:t>How do you estimate?</a:t>
            </a:r>
            <a:br>
              <a:rPr lang="en-IN" dirty="0"/>
            </a:br>
            <a:endParaRPr lang="en-US" dirty="0"/>
          </a:p>
        </p:txBody>
      </p:sp>
      <p:sp>
        <p:nvSpPr>
          <p:cNvPr id="3" name="Content Placeholder 2">
            <a:extLst>
              <a:ext uri="{FF2B5EF4-FFF2-40B4-BE49-F238E27FC236}">
                <a16:creationId xmlns:a16="http://schemas.microsoft.com/office/drawing/2014/main" id="{08329DB5-3A00-4EF8-8A88-54BCADC72AFA}"/>
              </a:ext>
            </a:extLst>
          </p:cNvPr>
          <p:cNvSpPr>
            <a:spLocks noGrp="1"/>
          </p:cNvSpPr>
          <p:nvPr>
            <p:ph idx="1"/>
          </p:nvPr>
        </p:nvSpPr>
        <p:spPr/>
        <p:txBody>
          <a:bodyPr/>
          <a:lstStyle/>
          <a:p>
            <a:pPr>
              <a:buClrTx/>
              <a:buSzPct val="100000"/>
            </a:pPr>
            <a:r>
              <a:rPr lang="en-IN" sz="2800" dirty="0"/>
              <a:t>Analogous Estimate </a:t>
            </a:r>
          </a:p>
          <a:p>
            <a:pPr>
              <a:buClrTx/>
              <a:buSzPct val="100000"/>
            </a:pPr>
            <a:r>
              <a:rPr lang="en-IN" sz="2800" dirty="0"/>
              <a:t>Parametric Estimate</a:t>
            </a:r>
          </a:p>
          <a:p>
            <a:pPr>
              <a:buClrTx/>
              <a:buSzPct val="100000"/>
            </a:pPr>
            <a:r>
              <a:rPr lang="en-IN" sz="2800" dirty="0"/>
              <a:t>3 Point Estimate</a:t>
            </a:r>
          </a:p>
          <a:p>
            <a:pPr>
              <a:buClrTx/>
              <a:buSzPct val="100000"/>
            </a:pPr>
            <a:r>
              <a:rPr lang="en-IN" sz="2800" dirty="0"/>
              <a:t>Bottom-up Estimate</a:t>
            </a:r>
          </a:p>
          <a:p>
            <a:pPr>
              <a:buClrTx/>
              <a:buSzPct val="100000"/>
            </a:pPr>
            <a:r>
              <a:rPr lang="en-IN" sz="2800" dirty="0"/>
              <a:t>Published Estimating Data</a:t>
            </a:r>
          </a:p>
          <a:p>
            <a:pPr marL="0" indent="0">
              <a:buNone/>
            </a:pPr>
            <a:endParaRPr lang="en-US" dirty="0"/>
          </a:p>
        </p:txBody>
      </p:sp>
    </p:spTree>
    <p:extLst>
      <p:ext uri="{BB962C8B-B14F-4D97-AF65-F5344CB8AC3E}">
        <p14:creationId xmlns:p14="http://schemas.microsoft.com/office/powerpoint/2010/main" val="3958623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1"/>
          <p:cNvSpPr>
            <a:spLocks noGrp="1"/>
          </p:cNvSpPr>
          <p:nvPr>
            <p:ph type="title"/>
          </p:nvPr>
        </p:nvSpPr>
        <p:spPr/>
        <p:txBody>
          <a:bodyPr/>
          <a:lstStyle/>
          <a:p>
            <a:r>
              <a:rPr altLang="en-US"/>
              <a:t>How to manage CCM</a:t>
            </a:r>
          </a:p>
        </p:txBody>
      </p:sp>
      <p:sp>
        <p:nvSpPr>
          <p:cNvPr id="307203" name="Content Placeholder 2"/>
          <p:cNvSpPr>
            <a:spLocks noGrp="1"/>
          </p:cNvSpPr>
          <p:nvPr>
            <p:ph idx="1"/>
          </p:nvPr>
        </p:nvSpPr>
        <p:spPr/>
        <p:txBody>
          <a:bodyPr/>
          <a:lstStyle/>
          <a:p>
            <a:r>
              <a:rPr lang="en-US" altLang="en-US"/>
              <a:t>If activity finishes late time is borrowed from project buffer. </a:t>
            </a:r>
          </a:p>
          <a:p>
            <a:r>
              <a:rPr lang="en-US" altLang="en-US"/>
              <a:t>If activity finishes early, gained time is added to project buffer</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7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387A46-B2A1-4C6D-85EC-8D16AC611A76}" type="slidenum">
              <a:rPr lang="en-US" altLang="en-US" sz="1200">
                <a:solidFill>
                  <a:srgbClr val="898989"/>
                </a:solidFill>
              </a:rPr>
              <a:pPr>
                <a:spcBef>
                  <a:spcPct val="0"/>
                </a:spcBef>
                <a:buFontTx/>
                <a:buNone/>
              </a:pPr>
              <a:t>50</a:t>
            </a:fld>
            <a:endParaRPr lang="en-US" altLang="en-US" sz="1200">
              <a:solidFill>
                <a:srgbClr val="898989"/>
              </a:solidFill>
            </a:endParaRPr>
          </a:p>
        </p:txBody>
      </p:sp>
    </p:spTree>
    <p:extLst>
      <p:ext uri="{BB962C8B-B14F-4D97-AF65-F5344CB8AC3E}">
        <p14:creationId xmlns:p14="http://schemas.microsoft.com/office/powerpoint/2010/main" val="3838619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4F17D-121C-4006-BF3F-AC20232A6EA1}"/>
              </a:ext>
            </a:extLst>
          </p:cNvPr>
          <p:cNvSpPr>
            <a:spLocks noGrp="1"/>
          </p:cNvSpPr>
          <p:nvPr>
            <p:ph type="title"/>
          </p:nvPr>
        </p:nvSpPr>
        <p:spPr>
          <a:xfrm>
            <a:off x="1310382" y="2758465"/>
            <a:ext cx="8596668" cy="670535"/>
          </a:xfrm>
        </p:spPr>
        <p:txBody>
          <a:bodyPr>
            <a:normAutofit fontScale="90000"/>
          </a:bodyPr>
          <a:lstStyle/>
          <a:p>
            <a:pPr algn="ctr"/>
            <a:r>
              <a:rPr lang="en-US" dirty="0"/>
              <a:t>Microsoft Project Demo</a:t>
            </a:r>
          </a:p>
        </p:txBody>
      </p:sp>
      <p:sp>
        <p:nvSpPr>
          <p:cNvPr id="5" name="Text Placeholder 4">
            <a:extLst>
              <a:ext uri="{FF2B5EF4-FFF2-40B4-BE49-F238E27FC236}">
                <a16:creationId xmlns:a16="http://schemas.microsoft.com/office/drawing/2014/main" id="{616396BB-0696-46A5-B08B-89E71102F7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9258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9FC-B349-44BC-BAB0-676CC6582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6B6C-AA7E-4044-A4D3-B74310CDC315}"/>
              </a:ext>
            </a:extLst>
          </p:cNvPr>
          <p:cNvSpPr>
            <a:spLocks noGrp="1"/>
          </p:cNvSpPr>
          <p:nvPr>
            <p:ph idx="1"/>
          </p:nvPr>
        </p:nvSpPr>
        <p:spPr/>
        <p:txBody>
          <a:bodyPr>
            <a:normAutofit/>
          </a:bodyPr>
          <a:lstStyle/>
          <a:p>
            <a:pPr marL="0" indent="0" algn="ctr">
              <a:buNone/>
            </a:pPr>
            <a:r>
              <a:rPr lang="en-US" sz="4000" dirty="0"/>
              <a:t>Am I missing anything?</a:t>
            </a:r>
          </a:p>
          <a:p>
            <a:pPr marL="0" indent="0" algn="ctr">
              <a:buNone/>
            </a:pPr>
            <a:endParaRPr lang="en-US" sz="4000" dirty="0"/>
          </a:p>
          <a:p>
            <a:pPr marL="0" indent="0" algn="ctr">
              <a:buNone/>
            </a:pPr>
            <a:r>
              <a:rPr lang="en-US" sz="4000" dirty="0"/>
              <a:t>Do you have any question?</a:t>
            </a:r>
          </a:p>
        </p:txBody>
      </p:sp>
    </p:spTree>
    <p:extLst>
      <p:ext uri="{BB962C8B-B14F-4D97-AF65-F5344CB8AC3E}">
        <p14:creationId xmlns:p14="http://schemas.microsoft.com/office/powerpoint/2010/main" val="19945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B0B-6121-4319-9178-7E117E2A266F}"/>
              </a:ext>
            </a:extLst>
          </p:cNvPr>
          <p:cNvSpPr>
            <a:spLocks noGrp="1"/>
          </p:cNvSpPr>
          <p:nvPr>
            <p:ph type="title"/>
          </p:nvPr>
        </p:nvSpPr>
        <p:spPr/>
        <p:txBody>
          <a:bodyPr/>
          <a:lstStyle/>
          <a:p>
            <a:r>
              <a:rPr lang="en-US" dirty="0"/>
              <a:t>Next Program</a:t>
            </a:r>
          </a:p>
        </p:txBody>
      </p:sp>
      <p:sp>
        <p:nvSpPr>
          <p:cNvPr id="3" name="Content Placeholder 2">
            <a:extLst>
              <a:ext uri="{FF2B5EF4-FFF2-40B4-BE49-F238E27FC236}">
                <a16:creationId xmlns:a16="http://schemas.microsoft.com/office/drawing/2014/main" id="{B9C24877-EBB9-4869-8F3A-892A2BB07F49}"/>
              </a:ext>
            </a:extLst>
          </p:cNvPr>
          <p:cNvSpPr>
            <a:spLocks noGrp="1"/>
          </p:cNvSpPr>
          <p:nvPr>
            <p:ph idx="1"/>
          </p:nvPr>
        </p:nvSpPr>
        <p:spPr/>
        <p:txBody>
          <a:bodyPr>
            <a:normAutofit/>
          </a:bodyPr>
          <a:lstStyle/>
          <a:p>
            <a:r>
              <a:rPr lang="en-US" sz="2800" dirty="0"/>
              <a:t>Project Risk Management</a:t>
            </a:r>
          </a:p>
          <a:p>
            <a:r>
              <a:rPr lang="en-US" sz="2800" dirty="0"/>
              <a:t>Who should Participate: All who face risk of failure. I think HOD, PM, PMT</a:t>
            </a:r>
          </a:p>
          <a:p>
            <a:r>
              <a:rPr lang="en-US" sz="2800" dirty="0"/>
              <a:t>Time : 13-Dec, Tuesday  10.00am – 12am. </a:t>
            </a:r>
          </a:p>
          <a:p>
            <a:r>
              <a:rPr lang="en-US" sz="2800" dirty="0"/>
              <a:t>Location: Admin Block </a:t>
            </a:r>
            <a:r>
              <a:rPr lang="en-US" sz="2800"/>
              <a:t>Training Room</a:t>
            </a:r>
            <a:endParaRPr lang="en-US" sz="2800" dirty="0"/>
          </a:p>
        </p:txBody>
      </p:sp>
    </p:spTree>
    <p:extLst>
      <p:ext uri="{BB962C8B-B14F-4D97-AF65-F5344CB8AC3E}">
        <p14:creationId xmlns:p14="http://schemas.microsoft.com/office/powerpoint/2010/main" val="1386513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2"/>
          <p:cNvSpPr txBox="1">
            <a:spLocks noChangeArrowheads="1"/>
          </p:cNvSpPr>
          <p:nvPr/>
        </p:nvSpPr>
        <p:spPr bwMode="auto">
          <a:xfrm>
            <a:off x="5996609" y="2143539"/>
            <a:ext cx="5638800" cy="435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9pPr>
          </a:lstStyle>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2000" b="1" dirty="0">
                <a:solidFill>
                  <a:schemeClr val="tx1"/>
                </a:solidFill>
                <a:latin typeface="Calibri" panose="020F0502020204030204" pitchFamily="34" charset="0"/>
              </a:rPr>
              <a:t>Hari P Thapliyal, </a:t>
            </a:r>
          </a:p>
          <a:p>
            <a:pPr>
              <a:lnSpc>
                <a:spcPct val="90000"/>
              </a:lnSpc>
              <a:spcBef>
                <a:spcPts val="425"/>
              </a:spcBef>
              <a:buSzPct val="80000"/>
            </a:pPr>
            <a:r>
              <a:rPr lang="en-US" sz="1400" dirty="0">
                <a:solidFill>
                  <a:schemeClr val="tx1"/>
                </a:solidFill>
                <a:latin typeface="Calibri" panose="020F0502020204030204" pitchFamily="34" charset="0"/>
              </a:rPr>
              <a:t>PMO Architect &amp; Project Management Trainer &amp; Coach</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dirty="0">
                <a:solidFill>
                  <a:schemeClr val="tx1"/>
                </a:solidFill>
                <a:latin typeface="Calibri" panose="020F0502020204030204" pitchFamily="34" charset="0"/>
              </a:rPr>
              <a:t>Vedavit Project Solutions</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Reach Me:</a:t>
            </a:r>
          </a:p>
          <a:p>
            <a:pPr>
              <a:lnSpc>
                <a:spcPct val="90000"/>
              </a:lnSpc>
              <a:spcBef>
                <a:spcPts val="425"/>
              </a:spcBef>
              <a:buSzPct val="80000"/>
            </a:pPr>
            <a:r>
              <a:rPr lang="en-US" sz="1400" dirty="0">
                <a:solidFill>
                  <a:schemeClr val="tx1"/>
                </a:solidFill>
                <a:latin typeface="Calibri" panose="020F0502020204030204" pitchFamily="34" charset="0"/>
              </a:rPr>
              <a:t>	hari.prasad@vedavit-ps.com </a:t>
            </a:r>
          </a:p>
          <a:p>
            <a:pPr>
              <a:lnSpc>
                <a:spcPct val="90000"/>
              </a:lnSpc>
              <a:spcBef>
                <a:spcPts val="425"/>
              </a:spcBef>
              <a:buSzPct val="80000"/>
            </a:pPr>
            <a:r>
              <a:rPr lang="en-US" sz="1400" dirty="0">
                <a:solidFill>
                  <a:schemeClr val="tx1"/>
                </a:solidFill>
                <a:latin typeface="Calibri" panose="020F0502020204030204" pitchFamily="34" charset="0"/>
              </a:rPr>
              <a:t>	Skype: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YM: </a:t>
            </a:r>
            <a:r>
              <a:rPr lang="en-US" sz="1400" dirty="0" err="1">
                <a:solidFill>
                  <a:schemeClr val="tx1"/>
                </a:solidFill>
                <a:latin typeface="Calibri" panose="020F0502020204030204" pitchFamily="34" charset="0"/>
              </a:rPr>
              <a:t>hari_thapliyal</a:t>
            </a:r>
            <a:r>
              <a:rPr lang="en-US" sz="1400" dirty="0">
                <a:solidFill>
                  <a:schemeClr val="tx1"/>
                </a:solidFill>
                <a:latin typeface="Calibri" panose="020F0502020204030204" pitchFamily="34" charset="0"/>
              </a:rPr>
              <a:t>, Twitter: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a:t>
            </a:r>
          </a:p>
          <a:p>
            <a:pPr>
              <a:lnSpc>
                <a:spcPct val="90000"/>
              </a:lnSpc>
              <a:spcBef>
                <a:spcPts val="425"/>
              </a:spcBef>
              <a:buSzPct val="80000"/>
            </a:pPr>
            <a:r>
              <a:rPr lang="en-US" sz="1400" dirty="0">
                <a:solidFill>
                  <a:schemeClr val="tx1"/>
                </a:solidFill>
                <a:latin typeface="Calibri" panose="020F0502020204030204" pitchFamily="34" charset="0"/>
              </a:rPr>
              <a:t>	Mobile: +91 9535999336</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Profile: </a:t>
            </a:r>
            <a:r>
              <a:rPr lang="en-US" sz="1400" dirty="0">
                <a:solidFill>
                  <a:schemeClr val="tx1"/>
                </a:solidFill>
                <a:latin typeface="Calibri" panose="020F0502020204030204" pitchFamily="34" charset="0"/>
              </a:rPr>
              <a:t>	http://in.linkedin.com/in/harithapliyal </a:t>
            </a:r>
          </a:p>
          <a:p>
            <a:pPr>
              <a:lnSpc>
                <a:spcPct val="90000"/>
              </a:lnSpc>
              <a:spcBef>
                <a:spcPts val="425"/>
              </a:spcBef>
              <a:buSzPct val="80000"/>
            </a:pPr>
            <a:r>
              <a:rPr lang="en-US" sz="1400" b="1" dirty="0">
                <a:solidFill>
                  <a:schemeClr val="tx1"/>
                </a:solidFill>
                <a:latin typeface="Calibri" panose="020F0502020204030204" pitchFamily="34" charset="0"/>
              </a:rPr>
              <a:t>Blog: </a:t>
            </a:r>
            <a:r>
              <a:rPr lang="en-US" sz="1400" dirty="0">
                <a:solidFill>
                  <a:schemeClr val="tx1"/>
                </a:solidFill>
                <a:latin typeface="Calibri" panose="020F0502020204030204" pitchFamily="34" charset="0"/>
              </a:rPr>
              <a:t>	http://pmlogy.com/</a:t>
            </a:r>
          </a:p>
          <a:p>
            <a:pPr>
              <a:lnSpc>
                <a:spcPct val="90000"/>
              </a:lnSpc>
              <a:spcBef>
                <a:spcPts val="425"/>
              </a:spcBef>
              <a:buSzPct val="80000"/>
            </a:pPr>
            <a:r>
              <a:rPr lang="en-US" sz="1400" dirty="0">
                <a:solidFill>
                  <a:schemeClr val="tx1"/>
                </a:solidFill>
                <a:latin typeface="Calibri" panose="020F0502020204030204" pitchFamily="34" charset="0"/>
              </a:rPr>
              <a:t>		</a:t>
            </a:r>
          </a:p>
          <a:p>
            <a:pPr>
              <a:lnSpc>
                <a:spcPct val="90000"/>
              </a:lnSpc>
              <a:spcBef>
                <a:spcPts val="425"/>
              </a:spcBef>
              <a:buSzPct val="80000"/>
            </a:pP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678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b="1" dirty="0">
                <a:effectLst>
                  <a:outerShdw blurRad="38100" dist="38100" dir="2700000" algn="tl">
                    <a:srgbClr val="000000">
                      <a:alpha val="43137"/>
                    </a:srgbClr>
                  </a:outerShdw>
                </a:effectLst>
                <a:latin typeface="Kabel Bk BT" pitchFamily="34" charset="0"/>
              </a:rPr>
              <a:t>Project </a:t>
            </a:r>
            <a:r>
              <a:rPr lang="en-US" b="1" dirty="0">
                <a:effectLst>
                  <a:outerShdw blurRad="38100" dist="38100" dir="2700000" algn="tl">
                    <a:srgbClr val="000000">
                      <a:alpha val="43137"/>
                    </a:srgbClr>
                  </a:outerShdw>
                </a:effectLst>
                <a:latin typeface="Kabel Bk BT" pitchFamily="34" charset="0"/>
              </a:rPr>
              <a:t>Schedule</a:t>
            </a:r>
            <a:r>
              <a:rPr b="1" dirty="0">
                <a:effectLst>
                  <a:outerShdw blurRad="38100" dist="38100" dir="2700000" algn="tl">
                    <a:srgbClr val="000000">
                      <a:alpha val="43137"/>
                    </a:srgbClr>
                  </a:outerShdw>
                </a:effectLst>
                <a:latin typeface="Kabel Bk BT" pitchFamily="34" charset="0"/>
              </a:rPr>
              <a:t>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210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F6C760-26E3-40D8-B453-DDBCA9A48D66}" type="slidenum">
              <a:rPr lang="en-US" altLang="en-US" sz="1200">
                <a:solidFill>
                  <a:srgbClr val="898989"/>
                </a:solidFill>
              </a:rPr>
              <a:pPr>
                <a:spcBef>
                  <a:spcPct val="0"/>
                </a:spcBef>
                <a:buFontTx/>
                <a:buNone/>
              </a:pPr>
              <a:t>6</a:t>
            </a:fld>
            <a:endParaRPr lang="en-US" altLang="en-US" sz="1200">
              <a:solidFill>
                <a:srgbClr val="898989"/>
              </a:solidFill>
            </a:endParaRPr>
          </a:p>
        </p:txBody>
      </p:sp>
    </p:spTree>
    <p:extLst>
      <p:ext uri="{BB962C8B-B14F-4D97-AF65-F5344CB8AC3E}">
        <p14:creationId xmlns:p14="http://schemas.microsoft.com/office/powerpoint/2010/main" val="113516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5"/>
          <p:cNvSpPr>
            <a:spLocks noGrp="1"/>
          </p:cNvSpPr>
          <p:nvPr>
            <p:ph type="title"/>
          </p:nvPr>
        </p:nvSpPr>
        <p:spPr/>
        <p:txBody>
          <a:bodyPr/>
          <a:lstStyle/>
          <a:p>
            <a:r>
              <a:rPr altLang="en-US" dirty="0"/>
              <a:t>Project </a:t>
            </a:r>
            <a:r>
              <a:rPr lang="en-US" altLang="en-US" dirty="0"/>
              <a:t>Schedule</a:t>
            </a:r>
            <a:r>
              <a:rPr altLang="en-US" dirty="0"/>
              <a:t> Management</a:t>
            </a:r>
          </a:p>
        </p:txBody>
      </p:sp>
      <p:sp>
        <p:nvSpPr>
          <p:cNvPr id="11267" name="Content Placeholder 6"/>
          <p:cNvSpPr>
            <a:spLocks noGrp="1"/>
          </p:cNvSpPr>
          <p:nvPr>
            <p:ph idx="1"/>
          </p:nvPr>
        </p:nvSpPr>
        <p:spPr>
          <a:xfrm>
            <a:off x="844061" y="990600"/>
            <a:ext cx="9791113" cy="5105400"/>
          </a:xfrm>
        </p:spPr>
        <p:txBody>
          <a:bodyPr>
            <a:normAutofit fontScale="92500" lnSpcReduction="20000"/>
          </a:bodyPr>
          <a:lstStyle/>
          <a:p>
            <a:pPr marL="971550" lvl="1" indent="-514350">
              <a:lnSpc>
                <a:spcPct val="150000"/>
              </a:lnSpc>
              <a:buClrTx/>
              <a:buSzPct val="100000"/>
              <a:buFont typeface="+mj-lt"/>
              <a:buAutoNum type="arabicPeriod"/>
              <a:defRPr/>
            </a:pPr>
            <a:r>
              <a:rPr lang="en-US" sz="3200" dirty="0"/>
              <a:t>Plan Schedule Management [PLANNING]</a:t>
            </a:r>
          </a:p>
          <a:p>
            <a:pPr marL="971550" lvl="1" indent="-514350">
              <a:lnSpc>
                <a:spcPct val="150000"/>
              </a:lnSpc>
              <a:buClrTx/>
              <a:buSzPct val="100000"/>
              <a:buFont typeface="+mj-lt"/>
              <a:buAutoNum type="arabicPeriod"/>
              <a:defRPr/>
            </a:pPr>
            <a:r>
              <a:rPr lang="en-US" sz="3200" dirty="0"/>
              <a:t>Define Activities [PLANNING]</a:t>
            </a:r>
          </a:p>
          <a:p>
            <a:pPr marL="971550" lvl="1" indent="-514350">
              <a:lnSpc>
                <a:spcPct val="150000"/>
              </a:lnSpc>
              <a:buClrTx/>
              <a:buSzPct val="100000"/>
              <a:buFont typeface="+mj-lt"/>
              <a:buAutoNum type="arabicPeriod"/>
              <a:defRPr/>
            </a:pPr>
            <a:r>
              <a:rPr lang="en-US" sz="3200" dirty="0"/>
              <a:t>Sequence Activities [PLANNING]</a:t>
            </a:r>
          </a:p>
          <a:p>
            <a:pPr marL="971550" lvl="1" indent="-514350">
              <a:lnSpc>
                <a:spcPct val="150000"/>
              </a:lnSpc>
              <a:buClrTx/>
              <a:buSzPct val="100000"/>
              <a:buFont typeface="+mj-lt"/>
              <a:buAutoNum type="arabicPeriod"/>
              <a:defRPr/>
            </a:pPr>
            <a:r>
              <a:rPr lang="en-US" sz="3200" dirty="0"/>
              <a:t>Estimate Activity Resources [PLANNING]</a:t>
            </a:r>
          </a:p>
          <a:p>
            <a:pPr marL="971550" lvl="1" indent="-514350">
              <a:lnSpc>
                <a:spcPct val="150000"/>
              </a:lnSpc>
              <a:buClrTx/>
              <a:buSzPct val="100000"/>
              <a:buFont typeface="+mj-lt"/>
              <a:buAutoNum type="arabicPeriod"/>
              <a:defRPr/>
            </a:pPr>
            <a:r>
              <a:rPr lang="en-US" sz="3200" dirty="0"/>
              <a:t>Estimate Activity Durations [PLANNING]</a:t>
            </a:r>
          </a:p>
          <a:p>
            <a:pPr marL="971550" lvl="1" indent="-514350">
              <a:lnSpc>
                <a:spcPct val="150000"/>
              </a:lnSpc>
              <a:buClrTx/>
              <a:buSzPct val="100000"/>
              <a:buFont typeface="+mj-lt"/>
              <a:buAutoNum type="arabicPeriod"/>
              <a:defRPr/>
            </a:pPr>
            <a:r>
              <a:rPr lang="en-US" sz="3200" dirty="0"/>
              <a:t>Develop Schedule [PLANNING]</a:t>
            </a:r>
          </a:p>
          <a:p>
            <a:pPr marL="971550" lvl="1" indent="-514350">
              <a:lnSpc>
                <a:spcPct val="150000"/>
              </a:lnSpc>
              <a:buClrTx/>
              <a:buSzPct val="100000"/>
              <a:buFont typeface="+mj-lt"/>
              <a:buAutoNum type="arabicPeriod"/>
              <a:defRPr/>
            </a:pPr>
            <a:r>
              <a:rPr lang="en-US" sz="3200" dirty="0"/>
              <a:t>Control Schedule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9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648A25-28FE-4F84-BB1F-A0B816C67EA7}" type="slidenum">
              <a:rPr lang="en-US" altLang="en-US" sz="1200">
                <a:solidFill>
                  <a:srgbClr val="898989"/>
                </a:solidFill>
              </a:rPr>
              <a:pPr>
                <a:spcBef>
                  <a:spcPct val="0"/>
                </a:spcBef>
                <a:buFontTx/>
                <a:buNone/>
              </a:pPr>
              <a:t>7</a:t>
            </a:fld>
            <a:endParaRPr lang="en-US" altLang="en-US" sz="1200">
              <a:solidFill>
                <a:srgbClr val="898989"/>
              </a:solidFill>
            </a:endParaRPr>
          </a:p>
        </p:txBody>
      </p:sp>
    </p:spTree>
    <p:extLst>
      <p:ext uri="{BB962C8B-B14F-4D97-AF65-F5344CB8AC3E}">
        <p14:creationId xmlns:p14="http://schemas.microsoft.com/office/powerpoint/2010/main" val="301636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3"/>
          <p:cNvSpPr>
            <a:spLocks noGrp="1"/>
          </p:cNvSpPr>
          <p:nvPr>
            <p:ph type="title"/>
          </p:nvPr>
        </p:nvSpPr>
        <p:spPr/>
        <p:txBody>
          <a:bodyPr/>
          <a:lstStyle/>
          <a:p>
            <a:r>
              <a:rPr altLang="en-US" dirty="0"/>
              <a:t>Plan Schedule Management</a:t>
            </a:r>
          </a:p>
        </p:txBody>
      </p:sp>
      <p:sp>
        <p:nvSpPr>
          <p:cNvPr id="221187" name="Content Placeholder 4"/>
          <p:cNvSpPr>
            <a:spLocks noGrp="1"/>
          </p:cNvSpPr>
          <p:nvPr>
            <p:ph idx="1"/>
          </p:nvPr>
        </p:nvSpPr>
        <p:spPr/>
        <p:txBody>
          <a:bodyPr/>
          <a:lstStyle/>
          <a:p>
            <a:pPr marL="0" indent="0">
              <a:buNone/>
            </a:pPr>
            <a:r>
              <a:rPr lang="en-US" altLang="en-US" sz="4000"/>
              <a:t>Establishing the policies, procedures and documentation for planning, developing, managing, executing, and controlling the project schedule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1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C04DB7-8DEC-4EDF-A58A-FEB333C88FAD}" type="slidenum">
              <a:rPr lang="en-US" altLang="en-US" sz="1200">
                <a:solidFill>
                  <a:srgbClr val="898989"/>
                </a:solidFill>
              </a:rPr>
              <a:pPr>
                <a:spcBef>
                  <a:spcPct val="0"/>
                </a:spcBef>
                <a:buFontTx/>
                <a:buNone/>
              </a:pPr>
              <a:t>8</a:t>
            </a:fld>
            <a:endParaRPr lang="en-US" altLang="en-US" sz="1200">
              <a:solidFill>
                <a:srgbClr val="898989"/>
              </a:solidFill>
            </a:endParaRPr>
          </a:p>
        </p:txBody>
      </p:sp>
    </p:spTree>
    <p:extLst>
      <p:ext uri="{BB962C8B-B14F-4D97-AF65-F5344CB8AC3E}">
        <p14:creationId xmlns:p14="http://schemas.microsoft.com/office/powerpoint/2010/main" val="89791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7"/>
          <p:cNvSpPr>
            <a:spLocks noGrp="1"/>
          </p:cNvSpPr>
          <p:nvPr>
            <p:ph type="title"/>
          </p:nvPr>
        </p:nvSpPr>
        <p:spPr/>
        <p:txBody>
          <a:bodyPr/>
          <a:lstStyle/>
          <a:p>
            <a:r>
              <a:rPr altLang="en-US"/>
              <a:t>Schedule Management Plan</a:t>
            </a:r>
          </a:p>
        </p:txBody>
      </p:sp>
      <p:sp>
        <p:nvSpPr>
          <p:cNvPr id="9" name="Content Placeholder 8"/>
          <p:cNvSpPr>
            <a:spLocks noGrp="1"/>
          </p:cNvSpPr>
          <p:nvPr>
            <p:ph idx="1"/>
          </p:nvPr>
        </p:nvSpPr>
        <p:spPr>
          <a:xfrm>
            <a:off x="476247" y="990600"/>
            <a:ext cx="11340615" cy="5105400"/>
          </a:xfrm>
        </p:spPr>
        <p:txBody>
          <a:bodyPr>
            <a:normAutofit/>
          </a:bodyPr>
          <a:lstStyle/>
          <a:p>
            <a:pPr>
              <a:buFont typeface="Arial" panose="020B0604020202020204" pitchFamily="34" charset="0"/>
              <a:buNone/>
              <a:defRPr/>
            </a:pPr>
            <a:r>
              <a:rPr lang="en-US" dirty="0"/>
              <a:t>It includes</a:t>
            </a:r>
          </a:p>
          <a:p>
            <a:pPr lvl="1">
              <a:defRPr/>
            </a:pPr>
            <a:r>
              <a:rPr lang="en-US" dirty="0"/>
              <a:t>Scheduling tools to be used</a:t>
            </a:r>
          </a:p>
          <a:p>
            <a:pPr lvl="1">
              <a:defRPr/>
            </a:pPr>
            <a:r>
              <a:rPr lang="en-US" dirty="0"/>
              <a:t>Level of accuracy</a:t>
            </a:r>
          </a:p>
          <a:p>
            <a:pPr lvl="1">
              <a:defRPr/>
            </a:pPr>
            <a:r>
              <a:rPr lang="en-US" dirty="0"/>
              <a:t>Units of measure for each resource</a:t>
            </a:r>
          </a:p>
          <a:p>
            <a:pPr lvl="1">
              <a:defRPr/>
            </a:pPr>
            <a:r>
              <a:rPr lang="en-US" dirty="0"/>
              <a:t>Organizational procedure links</a:t>
            </a:r>
          </a:p>
          <a:p>
            <a:pPr lvl="1">
              <a:defRPr/>
            </a:pPr>
            <a:r>
              <a:rPr lang="en-US" dirty="0"/>
              <a:t>Process of updating the progress in schedule model</a:t>
            </a:r>
          </a:p>
          <a:p>
            <a:pPr lvl="1">
              <a:defRPr/>
            </a:pPr>
            <a:r>
              <a:rPr lang="en-US" dirty="0"/>
              <a:t>Control thresholds</a:t>
            </a:r>
          </a:p>
          <a:p>
            <a:pPr lvl="1">
              <a:defRPr/>
            </a:pPr>
            <a:r>
              <a:rPr lang="en-US" dirty="0"/>
              <a:t>Rules of performance measurement (baselines, %complete, fixed formula etc.)</a:t>
            </a:r>
          </a:p>
          <a:p>
            <a:pPr lvl="1">
              <a:defRPr/>
            </a:pPr>
            <a:r>
              <a:rPr lang="en-US" dirty="0"/>
              <a:t>Define scheduling reporting format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5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CF85BE-E7AE-4F93-ABE7-939F3357F444}" type="slidenum">
              <a:rPr lang="en-US" altLang="en-US" sz="1200">
                <a:solidFill>
                  <a:srgbClr val="898989"/>
                </a:solidFill>
              </a:rPr>
              <a:pPr>
                <a:spcBef>
                  <a:spcPct val="0"/>
                </a:spcBef>
                <a:buFontTx/>
                <a:buNone/>
              </a:pPr>
              <a:t>9</a:t>
            </a:fld>
            <a:endParaRPr lang="en-US" altLang="en-US" sz="1200">
              <a:solidFill>
                <a:srgbClr val="898989"/>
              </a:solidFill>
            </a:endParaRPr>
          </a:p>
        </p:txBody>
      </p:sp>
    </p:spTree>
    <p:extLst>
      <p:ext uri="{BB962C8B-B14F-4D97-AF65-F5344CB8AC3E}">
        <p14:creationId xmlns:p14="http://schemas.microsoft.com/office/powerpoint/2010/main" val="128289337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4725</TotalTime>
  <Words>2428</Words>
  <Application>Microsoft Office PowerPoint</Application>
  <PresentationFormat>Widescreen</PresentationFormat>
  <Paragraphs>688</Paragraphs>
  <Slides>54</Slides>
  <Notes>38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7" baseType="lpstr">
      <vt:lpstr>Arial Unicode MS</vt:lpstr>
      <vt:lpstr>Microsoft YaHei</vt:lpstr>
      <vt:lpstr>Arial</vt:lpstr>
      <vt:lpstr>Berlin Sans FB</vt:lpstr>
      <vt:lpstr>Book Antiqua</vt:lpstr>
      <vt:lpstr>Calibri</vt:lpstr>
      <vt:lpstr>Kabel Bk BT</vt:lpstr>
      <vt:lpstr>Times New Roman</vt:lpstr>
      <vt:lpstr>Trebuchet MS</vt:lpstr>
      <vt:lpstr>Verdana</vt:lpstr>
      <vt:lpstr>Wingdings 3</vt:lpstr>
      <vt:lpstr>Facet</vt:lpstr>
      <vt:lpstr>Visio</vt:lpstr>
      <vt:lpstr>CPM &amp; CCM Critical Path &amp; Critical Chain</vt:lpstr>
      <vt:lpstr>Disclaimer</vt:lpstr>
      <vt:lpstr>PowerPoint Presentation</vt:lpstr>
      <vt:lpstr>Agenda</vt:lpstr>
      <vt:lpstr>How do you estimate? </vt:lpstr>
      <vt:lpstr>Project Schedule Management</vt:lpstr>
      <vt:lpstr>Project Schedule Management</vt:lpstr>
      <vt:lpstr>Plan Schedule Management</vt:lpstr>
      <vt:lpstr>Schedule Management Plan</vt:lpstr>
      <vt:lpstr>Define Activities</vt:lpstr>
      <vt:lpstr>Define Activities</vt:lpstr>
      <vt:lpstr>Activity Attributes</vt:lpstr>
      <vt:lpstr>Sequence Activities</vt:lpstr>
      <vt:lpstr>Sequence Activities</vt:lpstr>
      <vt:lpstr>Discussion</vt:lpstr>
      <vt:lpstr>Precedence Diagramming Method (PDM)</vt:lpstr>
      <vt:lpstr>Activity Type</vt:lpstr>
      <vt:lpstr>Time Constraints</vt:lpstr>
      <vt:lpstr>Network Development</vt:lpstr>
      <vt:lpstr>Network Development</vt:lpstr>
      <vt:lpstr>Estimate Activity Durations</vt:lpstr>
      <vt:lpstr>Estimate Activity Durations</vt:lpstr>
      <vt:lpstr>PERT – Program Evaluation and Review Technique</vt:lpstr>
      <vt:lpstr>Develop Schedule</vt:lpstr>
      <vt:lpstr>Develop Schedule</vt:lpstr>
      <vt:lpstr>Schedule Compression Techniques</vt:lpstr>
      <vt:lpstr>Resource Optimization techniques</vt:lpstr>
      <vt:lpstr>Modeling Techniques</vt:lpstr>
      <vt:lpstr>Control Schedule</vt:lpstr>
      <vt:lpstr>Control Schedule</vt:lpstr>
      <vt:lpstr>Product Vision, Release, Iteration Planning</vt:lpstr>
      <vt:lpstr>Burndown Chart</vt:lpstr>
      <vt:lpstr> Critical Path Method  (CPM)</vt:lpstr>
      <vt:lpstr>Critical Path Method (CPM)</vt:lpstr>
      <vt:lpstr>Critical Path</vt:lpstr>
      <vt:lpstr>Critical Path – Longest Path, Zero Float</vt:lpstr>
      <vt:lpstr>Discussion/Excertise-16</vt:lpstr>
      <vt:lpstr>Network Exercise - solution</vt:lpstr>
      <vt:lpstr>Facts/Tips for Critical Path</vt:lpstr>
      <vt:lpstr>Benefits of PERT/CPM</vt:lpstr>
      <vt:lpstr> Critical Chain Method  (CCM)</vt:lpstr>
      <vt:lpstr>Background</vt:lpstr>
      <vt:lpstr>Why CCM is needed?</vt:lpstr>
      <vt:lpstr>Principles Behind CCM</vt:lpstr>
      <vt:lpstr>Critical Chain Method</vt:lpstr>
      <vt:lpstr>CCM Concepts</vt:lpstr>
      <vt:lpstr>How to estimate in CCM</vt:lpstr>
      <vt:lpstr>Buffer Types</vt:lpstr>
      <vt:lpstr>Where to put Buffer</vt:lpstr>
      <vt:lpstr>How to manage CCM</vt:lpstr>
      <vt:lpstr>Microsoft Project Demo</vt:lpstr>
      <vt:lpstr>PowerPoint Presentation</vt:lpstr>
      <vt:lpstr>Next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Thapliyal</cp:lastModifiedBy>
  <cp:revision>112</cp:revision>
  <dcterms:created xsi:type="dcterms:W3CDTF">2014-08-11T04:33:44Z</dcterms:created>
  <dcterms:modified xsi:type="dcterms:W3CDTF">2017-12-07T11:05:23Z</dcterms:modified>
</cp:coreProperties>
</file>