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85" r:id="rId3"/>
    <p:sldId id="296" r:id="rId4"/>
    <p:sldId id="291" r:id="rId5"/>
    <p:sldId id="292" r:id="rId6"/>
    <p:sldId id="293" r:id="rId7"/>
    <p:sldId id="298" r:id="rId8"/>
    <p:sldId id="294" r:id="rId9"/>
    <p:sldId id="297" r:id="rId10"/>
    <p:sldId id="295" r:id="rId11"/>
    <p:sldId id="288" r:id="rId12"/>
    <p:sldId id="29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B2250-12A0-4C24-8D8D-D870B87CBF1C}" type="datetimeFigureOut">
              <a:rPr lang="en-US" smtClean="0"/>
              <a:t>30-Nov-17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DF957-EFB9-4320-887B-EB3E57E66A6C}" type="slidenum">
              <a:rPr lang="en-US" smtClean="0"/>
              <a:t>‹#›</a:t>
            </a:fld>
            <a:endParaRPr lang="en-US"/>
          </a:p>
        </p:txBody>
      </p:sp>
    </p:spTree>
    <p:extLst>
      <p:ext uri="{BB962C8B-B14F-4D97-AF65-F5344CB8AC3E}">
        <p14:creationId xmlns:p14="http://schemas.microsoft.com/office/powerpoint/2010/main" val="120826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FDF957-EFB9-4320-887B-EB3E57E66A6C}" type="slidenum">
              <a:rPr lang="en-US" smtClean="0"/>
              <a:t>1</a:t>
            </a:fld>
            <a:endParaRPr lang="en-US"/>
          </a:p>
        </p:txBody>
      </p:sp>
    </p:spTree>
    <p:extLst>
      <p:ext uri="{BB962C8B-B14F-4D97-AF65-F5344CB8AC3E}">
        <p14:creationId xmlns:p14="http://schemas.microsoft.com/office/powerpoint/2010/main" val="78641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a:extLst>
              <a:ext uri="{FF2B5EF4-FFF2-40B4-BE49-F238E27FC236}">
                <a16:creationId xmlns:a16="http://schemas.microsoft.com/office/drawing/2014/main" id="{02BC6CE7-0865-48FD-9D1E-532CC4861D5F}"/>
              </a:ext>
            </a:extLst>
          </p:cNvPr>
          <p:cNvSpPr>
            <a:spLocks noGrp="1" noRot="1" noChangeAspect="1" noChangeArrowheads="1" noTextEdit="1"/>
          </p:cNvSpPr>
          <p:nvPr>
            <p:ph type="sldImg"/>
          </p:nvPr>
        </p:nvSpPr>
        <p:spPr>
          <a:ln/>
        </p:spPr>
      </p:sp>
      <p:sp>
        <p:nvSpPr>
          <p:cNvPr id="288771" name="Notes Placeholder 2">
            <a:extLst>
              <a:ext uri="{FF2B5EF4-FFF2-40B4-BE49-F238E27FC236}">
                <a16:creationId xmlns:a16="http://schemas.microsoft.com/office/drawing/2014/main" id="{13BF44CD-1D2B-4DE1-9D50-C1EAD66F12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88772" name="Slide Number Placeholder 3">
            <a:extLst>
              <a:ext uri="{FF2B5EF4-FFF2-40B4-BE49-F238E27FC236}">
                <a16:creationId xmlns:a16="http://schemas.microsoft.com/office/drawing/2014/main" id="{02A724B3-0AAF-4BBC-AD3A-A89AD3AB09C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387BECB9-3220-41AD-87A7-76D72718C413}" type="slidenum">
              <a:rPr lang="en-US" altLang="en-US" sz="1300" smtClean="0">
                <a:latin typeface="Arial" panose="020B0604020202020204" pitchFamily="34" charset="0"/>
              </a:rPr>
              <a:pPr>
                <a:spcBef>
                  <a:spcPct val="0"/>
                </a:spcBef>
                <a:buClrTx/>
                <a:buFontTx/>
                <a:buNone/>
              </a:pPr>
              <a:t>4</a:t>
            </a:fld>
            <a:endParaRPr lang="en-US" altLang="en-US" sz="1300">
              <a:latin typeface="Arial" panose="020B0604020202020204" pitchFamily="34" charset="0"/>
            </a:endParaRPr>
          </a:p>
        </p:txBody>
      </p:sp>
    </p:spTree>
    <p:extLst>
      <p:ext uri="{BB962C8B-B14F-4D97-AF65-F5344CB8AC3E}">
        <p14:creationId xmlns:p14="http://schemas.microsoft.com/office/powerpoint/2010/main" val="4197771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a:extLst>
              <a:ext uri="{FF2B5EF4-FFF2-40B4-BE49-F238E27FC236}">
                <a16:creationId xmlns:a16="http://schemas.microsoft.com/office/drawing/2014/main" id="{12BD41B1-57AC-4E7D-8713-CF5A56AAB382}"/>
              </a:ext>
            </a:extLst>
          </p:cNvPr>
          <p:cNvSpPr>
            <a:spLocks noGrp="1" noRot="1" noChangeAspect="1" noChangeArrowheads="1" noTextEdit="1"/>
          </p:cNvSpPr>
          <p:nvPr>
            <p:ph type="sldImg"/>
          </p:nvPr>
        </p:nvSpPr>
        <p:spPr>
          <a:ln/>
        </p:spPr>
      </p:sp>
      <p:sp>
        <p:nvSpPr>
          <p:cNvPr id="290819" name="Notes Placeholder 2">
            <a:extLst>
              <a:ext uri="{FF2B5EF4-FFF2-40B4-BE49-F238E27FC236}">
                <a16:creationId xmlns:a16="http://schemas.microsoft.com/office/drawing/2014/main" id="{7650E4AE-EE83-4A57-AAC2-47A68656E1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0820" name="Slide Number Placeholder 3">
            <a:extLst>
              <a:ext uri="{FF2B5EF4-FFF2-40B4-BE49-F238E27FC236}">
                <a16:creationId xmlns:a16="http://schemas.microsoft.com/office/drawing/2014/main" id="{410A53C8-4756-4AAE-9F53-A8B9BD26EA21}"/>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AE45D2FE-2EE5-44B4-A0A3-85C08E134A1F}" type="slidenum">
              <a:rPr lang="en-US" altLang="en-US" sz="1300" smtClean="0">
                <a:latin typeface="Arial" panose="020B0604020202020204" pitchFamily="34" charset="0"/>
              </a:rPr>
              <a:pPr>
                <a:spcBef>
                  <a:spcPct val="0"/>
                </a:spcBef>
                <a:buClrTx/>
                <a:buFontTx/>
                <a:buNone/>
              </a:pPr>
              <a:t>5</a:t>
            </a:fld>
            <a:endParaRPr lang="en-US" altLang="en-US" sz="1300">
              <a:latin typeface="Arial" panose="020B0604020202020204" pitchFamily="34" charset="0"/>
            </a:endParaRPr>
          </a:p>
        </p:txBody>
      </p:sp>
    </p:spTree>
    <p:extLst>
      <p:ext uri="{BB962C8B-B14F-4D97-AF65-F5344CB8AC3E}">
        <p14:creationId xmlns:p14="http://schemas.microsoft.com/office/powerpoint/2010/main" val="74094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a:extLst>
              <a:ext uri="{FF2B5EF4-FFF2-40B4-BE49-F238E27FC236}">
                <a16:creationId xmlns:a16="http://schemas.microsoft.com/office/drawing/2014/main" id="{FD01392D-EF7E-4BE8-A682-EAE881B8F24F}"/>
              </a:ext>
            </a:extLst>
          </p:cNvPr>
          <p:cNvSpPr>
            <a:spLocks noGrp="1" noRot="1" noChangeAspect="1" noChangeArrowheads="1" noTextEdit="1"/>
          </p:cNvSpPr>
          <p:nvPr>
            <p:ph type="sldImg"/>
          </p:nvPr>
        </p:nvSpPr>
        <p:spPr>
          <a:ln/>
        </p:spPr>
      </p:sp>
      <p:sp>
        <p:nvSpPr>
          <p:cNvPr id="292867" name="Notes Placeholder 2">
            <a:extLst>
              <a:ext uri="{FF2B5EF4-FFF2-40B4-BE49-F238E27FC236}">
                <a16:creationId xmlns:a16="http://schemas.microsoft.com/office/drawing/2014/main" id="{CBA8A490-1ADB-4A33-B862-D690800543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2868" name="Slide Number Placeholder 3">
            <a:extLst>
              <a:ext uri="{FF2B5EF4-FFF2-40B4-BE49-F238E27FC236}">
                <a16:creationId xmlns:a16="http://schemas.microsoft.com/office/drawing/2014/main" id="{CB3982C4-A7EB-405E-B00F-E669BC144BEE}"/>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3623D375-A369-46A9-A6A7-E216DCFF0251}" type="slidenum">
              <a:rPr lang="en-US" altLang="en-US" sz="1300" smtClean="0">
                <a:latin typeface="Arial" panose="020B0604020202020204" pitchFamily="34" charset="0"/>
              </a:rPr>
              <a:pPr>
                <a:spcBef>
                  <a:spcPct val="0"/>
                </a:spcBef>
                <a:buClrTx/>
                <a:buFontTx/>
                <a:buNone/>
              </a:pPr>
              <a:t>6</a:t>
            </a:fld>
            <a:endParaRPr lang="en-US" altLang="en-US" sz="1300">
              <a:latin typeface="Arial" panose="020B0604020202020204" pitchFamily="34" charset="0"/>
            </a:endParaRPr>
          </a:p>
        </p:txBody>
      </p:sp>
    </p:spTree>
    <p:extLst>
      <p:ext uri="{BB962C8B-B14F-4D97-AF65-F5344CB8AC3E}">
        <p14:creationId xmlns:p14="http://schemas.microsoft.com/office/powerpoint/2010/main" val="95017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Image Placeholder 1">
            <a:extLst>
              <a:ext uri="{FF2B5EF4-FFF2-40B4-BE49-F238E27FC236}">
                <a16:creationId xmlns:a16="http://schemas.microsoft.com/office/drawing/2014/main" id="{087FF9A6-5852-41B4-8F49-CA9067A3F82F}"/>
              </a:ext>
            </a:extLst>
          </p:cNvPr>
          <p:cNvSpPr>
            <a:spLocks noGrp="1" noRot="1" noChangeAspect="1" noChangeArrowheads="1" noTextEdit="1"/>
          </p:cNvSpPr>
          <p:nvPr>
            <p:ph type="sldImg"/>
          </p:nvPr>
        </p:nvSpPr>
        <p:spPr>
          <a:ln/>
        </p:spPr>
      </p:sp>
      <p:sp>
        <p:nvSpPr>
          <p:cNvPr id="294915" name="Notes Placeholder 2">
            <a:extLst>
              <a:ext uri="{FF2B5EF4-FFF2-40B4-BE49-F238E27FC236}">
                <a16:creationId xmlns:a16="http://schemas.microsoft.com/office/drawing/2014/main" id="{2754981A-2EC1-4029-9025-248C028903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4916" name="Slide Number Placeholder 3">
            <a:extLst>
              <a:ext uri="{FF2B5EF4-FFF2-40B4-BE49-F238E27FC236}">
                <a16:creationId xmlns:a16="http://schemas.microsoft.com/office/drawing/2014/main" id="{A6AFF5FB-CD63-4BDC-8306-4BA84CE6B2C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E5E7BC42-7353-4B3A-A4FE-AB3C8000659E}" type="slidenum">
              <a:rPr lang="en-US" altLang="en-US" sz="1300" smtClean="0">
                <a:latin typeface="Arial" panose="020B0604020202020204" pitchFamily="34" charset="0"/>
              </a:rPr>
              <a:pPr>
                <a:spcBef>
                  <a:spcPct val="0"/>
                </a:spcBef>
                <a:buClrTx/>
                <a:buFontTx/>
                <a:buNone/>
              </a:pPr>
              <a:t>8</a:t>
            </a:fld>
            <a:endParaRPr lang="en-US" altLang="en-US" sz="1300">
              <a:latin typeface="Arial" panose="020B0604020202020204" pitchFamily="34" charset="0"/>
            </a:endParaRPr>
          </a:p>
        </p:txBody>
      </p:sp>
    </p:spTree>
    <p:extLst>
      <p:ext uri="{BB962C8B-B14F-4D97-AF65-F5344CB8AC3E}">
        <p14:creationId xmlns:p14="http://schemas.microsoft.com/office/powerpoint/2010/main" val="13192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Slide Image Placeholder 1">
            <a:extLst>
              <a:ext uri="{FF2B5EF4-FFF2-40B4-BE49-F238E27FC236}">
                <a16:creationId xmlns:a16="http://schemas.microsoft.com/office/drawing/2014/main" id="{170D036B-8DB1-4085-B838-9E05625526ED}"/>
              </a:ext>
            </a:extLst>
          </p:cNvPr>
          <p:cNvSpPr>
            <a:spLocks noGrp="1" noRot="1" noChangeAspect="1" noChangeArrowheads="1" noTextEdit="1"/>
          </p:cNvSpPr>
          <p:nvPr>
            <p:ph type="sldImg"/>
          </p:nvPr>
        </p:nvSpPr>
        <p:spPr>
          <a:ln/>
        </p:spPr>
      </p:sp>
      <p:sp>
        <p:nvSpPr>
          <p:cNvPr id="296963" name="Notes Placeholder 2">
            <a:extLst>
              <a:ext uri="{FF2B5EF4-FFF2-40B4-BE49-F238E27FC236}">
                <a16:creationId xmlns:a16="http://schemas.microsoft.com/office/drawing/2014/main" id="{4842F30D-7F5F-4617-936B-C237EC20D4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6964" name="Slide Number Placeholder 3">
            <a:extLst>
              <a:ext uri="{FF2B5EF4-FFF2-40B4-BE49-F238E27FC236}">
                <a16:creationId xmlns:a16="http://schemas.microsoft.com/office/drawing/2014/main" id="{6B9B6E1C-9379-43BA-939D-3D3E59B291B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BFDB92BB-9ED8-4D76-89AF-94EFD37C6087}" type="slidenum">
              <a:rPr lang="en-US" altLang="en-US" sz="1300" smtClean="0">
                <a:latin typeface="Arial" panose="020B0604020202020204" pitchFamily="34" charset="0"/>
              </a:rPr>
              <a:pPr>
                <a:spcBef>
                  <a:spcPct val="0"/>
                </a:spcBef>
                <a:buClrTx/>
                <a:buFontTx/>
                <a:buNone/>
              </a:pPr>
              <a:t>10</a:t>
            </a:fld>
            <a:endParaRPr lang="en-US" altLang="en-US" sz="1300">
              <a:latin typeface="Arial" panose="020B0604020202020204" pitchFamily="34" charset="0"/>
            </a:endParaRPr>
          </a:p>
        </p:txBody>
      </p:sp>
    </p:spTree>
    <p:extLst>
      <p:ext uri="{BB962C8B-B14F-4D97-AF65-F5344CB8AC3E}">
        <p14:creationId xmlns:p14="http://schemas.microsoft.com/office/powerpoint/2010/main" val="3511369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78687D1D-6E11-494D-B395-CEF2CFAA5D68}" type="slidenum">
              <a:rPr lang="en-US" smtClean="0">
                <a:latin typeface="Calibri" panose="020F0502020204030204" pitchFamily="34" charset="0"/>
              </a:rPr>
              <a:pPr>
                <a:spcBef>
                  <a:spcPct val="0"/>
                </a:spcBef>
                <a:buClrTx/>
                <a:buFontTx/>
                <a:buNone/>
              </a:pPr>
              <a:t>13</a:t>
            </a:fld>
            <a:endParaRPr lang="en-US">
              <a:latin typeface="Calibri" panose="020F0502020204030204" pitchFamily="34" charset="0"/>
            </a:endParaRPr>
          </a:p>
        </p:txBody>
      </p:sp>
      <p:sp>
        <p:nvSpPr>
          <p:cNvPr id="43011" name="Rectangle 1"/>
          <p:cNvSpPr>
            <a:spLocks noGrp="1" noRot="1" noChangeAspect="1" noChangeArrowheads="1" noTextEdit="1"/>
          </p:cNvSpPr>
          <p:nvPr>
            <p:ph type="sldImg"/>
          </p:nvPr>
        </p:nvSpPr>
        <p:spPr>
          <a:xfrm>
            <a:off x="104775" y="750888"/>
            <a:ext cx="6667500" cy="375126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p:cNvSpPr>
            <a:spLocks noGrp="1" noChangeArrowheads="1"/>
          </p:cNvSpPr>
          <p:nvPr>
            <p:ph type="body" idx="1"/>
          </p:nvPr>
        </p:nvSpPr>
        <p:spPr>
          <a:xfrm>
            <a:off x="688004" y="4751680"/>
            <a:ext cx="5501043" cy="4500284"/>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3626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0" y="2404534"/>
            <a:ext cx="12188824" cy="1646302"/>
          </a:xfrm>
        </p:spPr>
        <p:txBody>
          <a:bodyPr anchor="b">
            <a:noAutofit/>
          </a:bodyPr>
          <a:lstStyle>
            <a:lvl1pPr algn="ct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0" y="4050833"/>
            <a:ext cx="12188823" cy="1096899"/>
          </a:xfrm>
        </p:spPr>
        <p:txBody>
          <a:bodyPr anchor="t"/>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7518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5099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81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98878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14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995243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31844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116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dirty="0"/>
              <a:t>Click to edit Master title style</a:t>
            </a:r>
          </a:p>
        </p:txBody>
      </p:sp>
      <p:sp>
        <p:nvSpPr>
          <p:cNvPr id="6" name="Content Placeholder 8"/>
          <p:cNvSpPr>
            <a:spLocks noGrp="1"/>
          </p:cNvSpPr>
          <p:nvPr>
            <p:ph sz="quarter" idx="13"/>
          </p:nvPr>
        </p:nvSpPr>
        <p:spPr>
          <a:xfrm>
            <a:off x="0" y="609600"/>
            <a:ext cx="12192000" cy="228600"/>
          </a:xfrm>
          <a:solidFill>
            <a:srgbClr val="FFFF00"/>
          </a:solidFill>
        </p:spPr>
        <p:txBody>
          <a:bodyPr/>
          <a:lstStyle>
            <a:lvl1pPr>
              <a:buNone/>
              <a:defRPr sz="800" b="1">
                <a:solidFill>
                  <a:schemeClr val="tx1"/>
                </a:solidFill>
              </a:defRPr>
            </a:lvl1pPr>
            <a:lvl2pPr>
              <a:buNone/>
              <a:defRPr sz="800"/>
            </a:lvl2pPr>
            <a:lvl3pPr>
              <a:buNone/>
              <a:defRPr sz="800"/>
            </a:lvl3pPr>
            <a:lvl4pPr>
              <a:buNone/>
              <a:defRPr sz="800"/>
            </a:lvl4pPr>
            <a:lvl5pPr>
              <a:buNone/>
              <a:defRPr sz="800"/>
            </a:lvl5pPr>
          </a:lstStyle>
          <a:p>
            <a:pPr lvl="0"/>
            <a:r>
              <a:rPr lang="en-US" dirty="0"/>
              <a:t>Click to edit Master text styles</a:t>
            </a:r>
          </a:p>
        </p:txBody>
      </p:sp>
      <p:sp>
        <p:nvSpPr>
          <p:cNvPr id="4" name="Slide Number Placeholder 5">
            <a:extLst>
              <a:ext uri="{FF2B5EF4-FFF2-40B4-BE49-F238E27FC236}">
                <a16:creationId xmlns:a16="http://schemas.microsoft.com/office/drawing/2014/main" id="{F291E984-2642-4AB8-8B2C-72CD66E44FF5}"/>
              </a:ext>
            </a:extLst>
          </p:cNvPr>
          <p:cNvSpPr>
            <a:spLocks noGrp="1"/>
          </p:cNvSpPr>
          <p:nvPr>
            <p:ph type="sldNum" sz="quarter" idx="14"/>
          </p:nvPr>
        </p:nvSpPr>
        <p:spPr/>
        <p:txBody>
          <a:bodyPr/>
          <a:lstStyle>
            <a:lvl1pPr>
              <a:defRPr/>
            </a:lvl1pPr>
          </a:lstStyle>
          <a:p>
            <a:pPr>
              <a:defRPr/>
            </a:pPr>
            <a:fld id="{0CFAE6AA-0943-461E-B5E9-114B9F7A75F9}" type="slidenum">
              <a:rPr lang="en-US"/>
              <a:pPr>
                <a:defRPr/>
              </a:pPr>
              <a:t>‹#›</a:t>
            </a:fld>
            <a:endParaRPr lang="en-US"/>
          </a:p>
        </p:txBody>
      </p:sp>
    </p:spTree>
    <p:extLst>
      <p:ext uri="{BB962C8B-B14F-4D97-AF65-F5344CB8AC3E}">
        <p14:creationId xmlns:p14="http://schemas.microsoft.com/office/powerpoint/2010/main" val="3230511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a:t>Click to edit Master title style</a:t>
            </a:r>
          </a:p>
        </p:txBody>
      </p:sp>
      <p:sp>
        <p:nvSpPr>
          <p:cNvPr id="6" name="Content Placeholder 2"/>
          <p:cNvSpPr>
            <a:spLocks noGrp="1"/>
          </p:cNvSpPr>
          <p:nvPr>
            <p:ph idx="1"/>
          </p:nvPr>
        </p:nvSpPr>
        <p:spPr>
          <a:xfrm>
            <a:off x="508000" y="838201"/>
            <a:ext cx="109728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0" y="609600"/>
            <a:ext cx="12192000" cy="228600"/>
          </a:xfrm>
          <a:solidFill>
            <a:srgbClr val="FFFF00"/>
          </a:solidFill>
        </p:spPr>
        <p:txBody>
          <a:bodyPr/>
          <a:lstStyle>
            <a:lvl1pPr>
              <a:buNone/>
              <a:defRPr sz="800" b="1">
                <a:solidFill>
                  <a:schemeClr val="tx1"/>
                </a:solidFill>
              </a:defRPr>
            </a:lvl1pPr>
            <a:lvl2pPr>
              <a:buNone/>
              <a:defRPr sz="800"/>
            </a:lvl2pPr>
            <a:lvl3pPr>
              <a:buNone/>
              <a:defRPr sz="800"/>
            </a:lvl3pPr>
            <a:lvl4pPr>
              <a:buNone/>
              <a:defRPr sz="800"/>
            </a:lvl4pPr>
            <a:lvl5pPr>
              <a:buNone/>
              <a:defRPr sz="800"/>
            </a:lvl5pPr>
          </a:lstStyle>
          <a:p>
            <a:pPr lvl="0"/>
            <a:r>
              <a:rPr lang="en-US" dirty="0"/>
              <a:t>Click to edit Master text styles</a:t>
            </a:r>
          </a:p>
        </p:txBody>
      </p:sp>
      <p:sp>
        <p:nvSpPr>
          <p:cNvPr id="5" name="Slide Number Placeholder 5">
            <a:extLst>
              <a:ext uri="{FF2B5EF4-FFF2-40B4-BE49-F238E27FC236}">
                <a16:creationId xmlns:a16="http://schemas.microsoft.com/office/drawing/2014/main" id="{A6302BD3-A758-43FF-805B-07E4DCFA7A5E}"/>
              </a:ext>
            </a:extLst>
          </p:cNvPr>
          <p:cNvSpPr>
            <a:spLocks noGrp="1"/>
          </p:cNvSpPr>
          <p:nvPr>
            <p:ph type="sldNum" sz="quarter" idx="14"/>
          </p:nvPr>
        </p:nvSpPr>
        <p:spPr/>
        <p:txBody>
          <a:bodyPr/>
          <a:lstStyle>
            <a:lvl1pPr>
              <a:defRPr/>
            </a:lvl1pPr>
          </a:lstStyle>
          <a:p>
            <a:pPr>
              <a:defRPr/>
            </a:pPr>
            <a:fld id="{1DA9F547-6BA2-4814-8AED-39EC249E5E1C}" type="slidenum">
              <a:rPr lang="en-US"/>
              <a:pPr>
                <a:defRPr/>
              </a:pPr>
              <a:t>‹#›</a:t>
            </a:fld>
            <a:endParaRPr lang="en-US"/>
          </a:p>
        </p:txBody>
      </p:sp>
    </p:spTree>
    <p:extLst>
      <p:ext uri="{BB962C8B-B14F-4D97-AF65-F5344CB8AC3E}">
        <p14:creationId xmlns:p14="http://schemas.microsoft.com/office/powerpoint/2010/main" val="98940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162"/>
            <a:ext cx="12192000" cy="799476"/>
          </a:xfrm>
          <a:gradFill flip="none" rotWithShape="1">
            <a:gsLst>
              <a:gs pos="28000">
                <a:srgbClr val="D3E0EF"/>
              </a:gs>
              <a:gs pos="69000">
                <a:srgbClr val="D3E0EF"/>
              </a:gs>
              <a:gs pos="68000">
                <a:srgbClr val="D2E0EF"/>
              </a:gs>
              <a:gs pos="38000">
                <a:srgbClr val="D1DFEE"/>
              </a:gs>
              <a:gs pos="49000">
                <a:srgbClr val="CFDDED"/>
              </a:gs>
              <a:gs pos="61000">
                <a:srgbClr val="D3E0EF"/>
              </a:gs>
              <a:gs pos="2000">
                <a:schemeClr val="accent1">
                  <a:lumMod val="45000"/>
                  <a:lumOff val="55000"/>
                </a:schemeClr>
              </a:gs>
              <a:gs pos="0">
                <a:srgbClr val="BDD0E6"/>
              </a:gs>
              <a:gs pos="18000">
                <a:srgbClr val="C4D5E9"/>
              </a:gs>
              <a:gs pos="12000">
                <a:schemeClr val="accent1">
                  <a:lumMod val="30000"/>
                  <a:lumOff val="70000"/>
                </a:schemeClr>
              </a:gs>
            </a:gsLst>
            <a:lin ang="5400000" scaled="1"/>
            <a:tileRect/>
          </a:gradFill>
        </p:spPr>
        <p:txBody>
          <a:bodyPr>
            <a:normAutofit/>
          </a:bodyPr>
          <a:lstStyle>
            <a:lvl1pPr>
              <a:defRPr sz="3600">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a:xfrm>
            <a:off x="363071" y="1476103"/>
            <a:ext cx="11416553" cy="4565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57027" y="6060496"/>
            <a:ext cx="911939" cy="365125"/>
          </a:xfrm>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96285" y="6084556"/>
            <a:ext cx="683339" cy="365125"/>
          </a:xfrm>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5136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30-Nov-17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816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18277" y="1400355"/>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2992" y="1400355"/>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7152-CD0B-4933-9679-2B2734116DB4}" type="datetimeFigureOut">
              <a:rPr lang="en-US" smtClean="0"/>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84204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84927" y="1669658"/>
            <a:ext cx="4185623"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84927" y="2245920"/>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712467" y="1669658"/>
            <a:ext cx="4185618"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712468" y="2245920"/>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27152-CD0B-4933-9679-2B2734116DB4}" type="datetimeFigureOut">
              <a:rPr lang="en-US" smtClean="0"/>
              <a:t>30-Nov-17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400229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27152-CD0B-4933-9679-2B2734116DB4}" type="datetimeFigureOut">
              <a:rPr lang="en-US" smtClean="0"/>
              <a:t>30-Nov-17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81065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27152-CD0B-4933-9679-2B2734116DB4}" type="datetimeFigureOut">
              <a:rPr lang="en-US" smtClean="0"/>
              <a:t>30-Nov-17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99130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8151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30-Nov-17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34250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61365" y="39392"/>
            <a:ext cx="12030635" cy="6831109"/>
            <a:chOff x="0" y="-8467"/>
            <a:chExt cx="12192000" cy="6866467"/>
          </a:xfrm>
          <a:solidFill>
            <a:schemeClr val="accent1">
              <a:alpha val="20000"/>
            </a:schemeClr>
          </a:solidFill>
        </p:grpSpPr>
        <p:cxnSp>
          <p:nvCxnSpPr>
            <p:cNvPr id="20" name="Straight Connector 19"/>
            <p:cNvCxnSpPr/>
            <p:nvPr/>
          </p:nvCxnSpPr>
          <p:spPr>
            <a:xfrm>
              <a:off x="9371012" y="0"/>
              <a:ext cx="1219200" cy="6858000"/>
            </a:xfrm>
            <a:prstGeom prst="line">
              <a:avLst/>
            </a:prstGeom>
            <a:grpFill/>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grpFill/>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userDrawn="1"/>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5" y="-8466"/>
            <a:ext cx="12181424" cy="793074"/>
          </a:xfrm>
          <a:prstGeom prst="rect">
            <a:avLst/>
          </a:prstGeom>
          <a:solidFill>
            <a:schemeClr val="accent1">
              <a:lumMod val="40000"/>
              <a:lumOff val="60000"/>
            </a:schemeClr>
          </a:solidFill>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29357"/>
            <a:ext cx="11053482" cy="4912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83820" y="638611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27152-CD0B-4933-9679-2B2734116DB4}" type="datetimeFigureOut">
              <a:rPr lang="en-US" smtClean="0"/>
              <a:t>30-Nov-17</a:t>
            </a:fld>
            <a:endParaRPr lang="en-US"/>
          </a:p>
        </p:txBody>
      </p:sp>
      <p:sp>
        <p:nvSpPr>
          <p:cNvPr id="5" name="Footer Placeholder 4"/>
          <p:cNvSpPr>
            <a:spLocks noGrp="1"/>
          </p:cNvSpPr>
          <p:nvPr>
            <p:ph type="ftr" sz="quarter" idx="3"/>
          </p:nvPr>
        </p:nvSpPr>
        <p:spPr>
          <a:xfrm>
            <a:off x="476247" y="6385545"/>
            <a:ext cx="671327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38577" y="6386113"/>
            <a:ext cx="683339" cy="365125"/>
          </a:xfrm>
          <a:prstGeom prst="rect">
            <a:avLst/>
          </a:prstGeom>
        </p:spPr>
        <p:txBody>
          <a:bodyPr vert="horz" lIns="91440" tIns="45720" rIns="91440" bIns="45720" rtlCol="0" anchor="ctr"/>
          <a:lstStyle>
            <a:lvl1pPr algn="r">
              <a:defRPr sz="900">
                <a:solidFill>
                  <a:schemeClr val="accent1"/>
                </a:solidFill>
              </a:defRPr>
            </a:lvl1pPr>
          </a:lstStyle>
          <a:p>
            <a:fld id="{E204C4E8-2D47-45F1-AE23-0C9732CDA6C1}" type="slidenum">
              <a:rPr lang="en-US" smtClean="0"/>
              <a:t>‹#›</a:t>
            </a:fld>
            <a:endParaRPr lang="en-US"/>
          </a:p>
        </p:txBody>
      </p:sp>
    </p:spTree>
    <p:extLst>
      <p:ext uri="{BB962C8B-B14F-4D97-AF65-F5344CB8AC3E}">
        <p14:creationId xmlns:p14="http://schemas.microsoft.com/office/powerpoint/2010/main" val="1117486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218"/>
            <a:ext cx="12188824" cy="1482437"/>
          </a:xfrm>
        </p:spPr>
        <p:txBody>
          <a:bodyPr/>
          <a:lstStyle/>
          <a:p>
            <a:r>
              <a:rPr lang="en-US" sz="4800" dirty="0">
                <a:solidFill>
                  <a:srgbClr val="002060"/>
                </a:solidFill>
              </a:rPr>
              <a:t>Daily Standup</a:t>
            </a:r>
          </a:p>
        </p:txBody>
      </p:sp>
      <p:sp>
        <p:nvSpPr>
          <p:cNvPr id="3" name="Subtitle 2"/>
          <p:cNvSpPr>
            <a:spLocks noGrp="1"/>
          </p:cNvSpPr>
          <p:nvPr>
            <p:ph type="subTitle" idx="1"/>
          </p:nvPr>
        </p:nvSpPr>
        <p:spPr>
          <a:xfrm>
            <a:off x="0" y="4050833"/>
            <a:ext cx="12188823" cy="162953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a:normAutofit/>
          </a:bodyPr>
          <a:lstStyle/>
          <a:p>
            <a:pPr algn="r"/>
            <a:r>
              <a:rPr lang="en-US" sz="2800" dirty="0">
                <a:solidFill>
                  <a:srgbClr val="002060"/>
                </a:solidFill>
                <a:latin typeface="Arial" panose="020B0604020202020204" pitchFamily="34" charset="0"/>
                <a:cs typeface="Arial" panose="020B0604020202020204" pitchFamily="34" charset="0"/>
              </a:rPr>
              <a:t>Hari P. Thapliyal</a:t>
            </a:r>
          </a:p>
          <a:p>
            <a:pPr algn="r"/>
            <a:r>
              <a:rPr lang="en-US" sz="1400" b="1" dirty="0">
                <a:solidFill>
                  <a:srgbClr val="002060"/>
                </a:solidFill>
                <a:latin typeface="Arial" panose="020B0604020202020204" pitchFamily="34" charset="0"/>
                <a:cs typeface="Arial" panose="020B0604020202020204" pitchFamily="34" charset="0"/>
              </a:rPr>
              <a:t>MCA, MBA (Operations), PGDFM, ZED Master Trainer, PMP, MCITP, </a:t>
            </a:r>
          </a:p>
          <a:p>
            <a:pPr algn="r"/>
            <a:r>
              <a:rPr lang="en-US" sz="1400" b="1" dirty="0">
                <a:solidFill>
                  <a:srgbClr val="002060"/>
                </a:solidFill>
                <a:latin typeface="Arial" panose="020B0604020202020204" pitchFamily="34" charset="0"/>
                <a:cs typeface="Arial" panose="020B0604020202020204" pitchFamily="34" charset="0"/>
              </a:rPr>
              <a:t>PMI-ACP, PRINCE2 Practitioner, SCT, CSM, MCT, SDC, SCM, SPOC, SAMC </a:t>
            </a:r>
            <a:endParaRPr lang="en-US" sz="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780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030A-594B-437A-8593-38BF4A7E1D99}"/>
              </a:ext>
            </a:extLst>
          </p:cNvPr>
          <p:cNvSpPr>
            <a:spLocks noGrp="1"/>
          </p:cNvSpPr>
          <p:nvPr>
            <p:ph type="title"/>
          </p:nvPr>
        </p:nvSpPr>
        <p:spPr/>
        <p:txBody>
          <a:bodyPr>
            <a:normAutofit/>
          </a:bodyPr>
          <a:lstStyle/>
          <a:p>
            <a:pPr>
              <a:defRPr/>
            </a:pPr>
            <a:r>
              <a:t>Dimensions of Communications</a:t>
            </a:r>
          </a:p>
        </p:txBody>
      </p:sp>
      <p:sp>
        <p:nvSpPr>
          <p:cNvPr id="295939" name="Content Placeholder 2">
            <a:extLst>
              <a:ext uri="{FF2B5EF4-FFF2-40B4-BE49-F238E27FC236}">
                <a16:creationId xmlns:a16="http://schemas.microsoft.com/office/drawing/2014/main" id="{024C8EFA-0DE0-4D90-8E0E-2626A0AB7E1A}"/>
              </a:ext>
            </a:extLst>
          </p:cNvPr>
          <p:cNvSpPr>
            <a:spLocks noGrp="1"/>
          </p:cNvSpPr>
          <p:nvPr>
            <p:ph idx="1"/>
          </p:nvPr>
        </p:nvSpPr>
        <p:spPr/>
        <p:txBody>
          <a:bodyPr/>
          <a:lstStyle/>
          <a:p>
            <a:r>
              <a:rPr lang="en-US" altLang="en-US"/>
              <a:t>Internal vs External</a:t>
            </a:r>
          </a:p>
          <a:p>
            <a:r>
              <a:rPr lang="en-US" altLang="en-US"/>
              <a:t>Formal vs Informal</a:t>
            </a:r>
          </a:p>
          <a:p>
            <a:r>
              <a:rPr lang="en-US" altLang="en-US"/>
              <a:t>Vertical vs Horizontal</a:t>
            </a:r>
          </a:p>
          <a:p>
            <a:r>
              <a:rPr lang="en-US" altLang="en-US"/>
              <a:t>Official vs Unofficial</a:t>
            </a:r>
          </a:p>
          <a:p>
            <a:r>
              <a:rPr lang="en-US" altLang="en-US"/>
              <a:t>Written vs Oral</a:t>
            </a:r>
          </a:p>
          <a:p>
            <a:r>
              <a:rPr lang="en-US" altLang="en-US"/>
              <a:t>Verbal vs Non-verbal</a:t>
            </a:r>
          </a:p>
        </p:txBody>
      </p:sp>
      <p:sp>
        <p:nvSpPr>
          <p:cNvPr id="295941" name="Slide Number Placeholder 6">
            <a:extLst>
              <a:ext uri="{FF2B5EF4-FFF2-40B4-BE49-F238E27FC236}">
                <a16:creationId xmlns:a16="http://schemas.microsoft.com/office/drawing/2014/main" id="{CE43ED2A-B7B2-40F7-800E-F1E6E4AC88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EDB55E2-944F-419E-9C3C-3435F70D22A8}" type="slidenum">
              <a:rPr lang="en-US" altLang="en-US" smtClean="0"/>
              <a:pPr/>
              <a:t>10</a:t>
            </a:fld>
            <a:endParaRPr lang="en-US" altLang="en-US"/>
          </a:p>
        </p:txBody>
      </p:sp>
    </p:spTree>
    <p:extLst>
      <p:ext uri="{BB962C8B-B14F-4D97-AF65-F5344CB8AC3E}">
        <p14:creationId xmlns:p14="http://schemas.microsoft.com/office/powerpoint/2010/main" val="36412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9FC-B349-44BC-BAB0-676CC6582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76B6C-AA7E-4044-A4D3-B74310CDC315}"/>
              </a:ext>
            </a:extLst>
          </p:cNvPr>
          <p:cNvSpPr>
            <a:spLocks noGrp="1"/>
          </p:cNvSpPr>
          <p:nvPr>
            <p:ph idx="1"/>
          </p:nvPr>
        </p:nvSpPr>
        <p:spPr/>
        <p:txBody>
          <a:bodyPr>
            <a:normAutofit/>
          </a:bodyPr>
          <a:lstStyle/>
          <a:p>
            <a:pPr marL="0" indent="0" algn="ctr">
              <a:buNone/>
            </a:pPr>
            <a:r>
              <a:rPr lang="en-US" sz="4000" dirty="0"/>
              <a:t>Am I missing anything?</a:t>
            </a:r>
          </a:p>
          <a:p>
            <a:pPr marL="0" indent="0" algn="ctr">
              <a:buNone/>
            </a:pPr>
            <a:endParaRPr lang="en-US" sz="4000" dirty="0"/>
          </a:p>
          <a:p>
            <a:pPr marL="0" indent="0" algn="ctr">
              <a:buNone/>
            </a:pPr>
            <a:r>
              <a:rPr lang="en-US" sz="4000" dirty="0"/>
              <a:t>Do you have any question?</a:t>
            </a:r>
          </a:p>
        </p:txBody>
      </p:sp>
    </p:spTree>
    <p:extLst>
      <p:ext uri="{BB962C8B-B14F-4D97-AF65-F5344CB8AC3E}">
        <p14:creationId xmlns:p14="http://schemas.microsoft.com/office/powerpoint/2010/main" val="19945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DB0B-6121-4319-9178-7E117E2A266F}"/>
              </a:ext>
            </a:extLst>
          </p:cNvPr>
          <p:cNvSpPr>
            <a:spLocks noGrp="1"/>
          </p:cNvSpPr>
          <p:nvPr>
            <p:ph type="title"/>
          </p:nvPr>
        </p:nvSpPr>
        <p:spPr/>
        <p:txBody>
          <a:bodyPr/>
          <a:lstStyle/>
          <a:p>
            <a:r>
              <a:rPr lang="en-US" dirty="0"/>
              <a:t>Next Program</a:t>
            </a:r>
          </a:p>
        </p:txBody>
      </p:sp>
      <p:sp>
        <p:nvSpPr>
          <p:cNvPr id="3" name="Content Placeholder 2">
            <a:extLst>
              <a:ext uri="{FF2B5EF4-FFF2-40B4-BE49-F238E27FC236}">
                <a16:creationId xmlns:a16="http://schemas.microsoft.com/office/drawing/2014/main" id="{B9C24877-EBB9-4869-8F3A-892A2BB07F49}"/>
              </a:ext>
            </a:extLst>
          </p:cNvPr>
          <p:cNvSpPr>
            <a:spLocks noGrp="1"/>
          </p:cNvSpPr>
          <p:nvPr>
            <p:ph idx="1"/>
          </p:nvPr>
        </p:nvSpPr>
        <p:spPr/>
        <p:txBody>
          <a:bodyPr>
            <a:normAutofit/>
          </a:bodyPr>
          <a:lstStyle/>
          <a:p>
            <a:r>
              <a:rPr lang="en-US" sz="2800" dirty="0"/>
              <a:t>Critical Chain Method, Critical Path Method of Project Scheduling</a:t>
            </a:r>
          </a:p>
          <a:p>
            <a:r>
              <a:rPr lang="en-US" sz="2800" dirty="0"/>
              <a:t>Time : 2-Dec-17 9am to 1pm. </a:t>
            </a:r>
          </a:p>
          <a:p>
            <a:r>
              <a:rPr lang="en-US" sz="2800" dirty="0"/>
              <a:t>Location: This Room</a:t>
            </a:r>
          </a:p>
        </p:txBody>
      </p:sp>
    </p:spTree>
    <p:extLst>
      <p:ext uri="{BB962C8B-B14F-4D97-AF65-F5344CB8AC3E}">
        <p14:creationId xmlns:p14="http://schemas.microsoft.com/office/powerpoint/2010/main" val="138651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2"/>
          <p:cNvSpPr txBox="1">
            <a:spLocks noChangeArrowheads="1"/>
          </p:cNvSpPr>
          <p:nvPr/>
        </p:nvSpPr>
        <p:spPr bwMode="auto">
          <a:xfrm>
            <a:off x="5996609" y="2143539"/>
            <a:ext cx="5638800" cy="435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912813" algn="l"/>
                <a:tab pos="1827213" algn="l"/>
                <a:tab pos="2741613" algn="l"/>
                <a:tab pos="3656013" algn="l"/>
                <a:tab pos="4570413" algn="l"/>
                <a:tab pos="5484813" algn="l"/>
                <a:tab pos="6399213" algn="l"/>
                <a:tab pos="7313613" algn="l"/>
                <a:tab pos="8228013" algn="l"/>
                <a:tab pos="9142413" algn="l"/>
                <a:tab pos="10056813" algn="l"/>
              </a:tabLst>
              <a:defRPr sz="3200">
                <a:solidFill>
                  <a:schemeClr val="bg1"/>
                </a:solidFill>
                <a:latin typeface="Arial" panose="020B0604020202020204" pitchFamily="34" charset="0"/>
                <a:ea typeface="Microsoft YaHei" panose="020B0503020204020204" pitchFamily="34" charset="-122"/>
              </a:defRPr>
            </a:lvl9pPr>
          </a:lstStyle>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2000" b="1" dirty="0">
                <a:solidFill>
                  <a:schemeClr val="tx1"/>
                </a:solidFill>
                <a:latin typeface="Calibri" panose="020F0502020204030204" pitchFamily="34" charset="0"/>
              </a:rPr>
              <a:t>Hari P Thapliyal, </a:t>
            </a:r>
          </a:p>
          <a:p>
            <a:pPr>
              <a:lnSpc>
                <a:spcPct val="90000"/>
              </a:lnSpc>
              <a:spcBef>
                <a:spcPts val="425"/>
              </a:spcBef>
              <a:buSzPct val="80000"/>
            </a:pPr>
            <a:r>
              <a:rPr lang="en-US" sz="1400" dirty="0">
                <a:solidFill>
                  <a:schemeClr val="tx1"/>
                </a:solidFill>
                <a:latin typeface="Calibri" panose="020F0502020204030204" pitchFamily="34" charset="0"/>
              </a:rPr>
              <a:t>PMO Architect &amp; Project Management Trainer &amp; Coach</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dirty="0">
                <a:solidFill>
                  <a:schemeClr val="tx1"/>
                </a:solidFill>
                <a:latin typeface="Calibri" panose="020F0502020204030204" pitchFamily="34" charset="0"/>
              </a:rPr>
              <a:t>Vedavit Project Solutions</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Reach Me:</a:t>
            </a:r>
          </a:p>
          <a:p>
            <a:pPr>
              <a:lnSpc>
                <a:spcPct val="90000"/>
              </a:lnSpc>
              <a:spcBef>
                <a:spcPts val="425"/>
              </a:spcBef>
              <a:buSzPct val="80000"/>
            </a:pPr>
            <a:r>
              <a:rPr lang="en-US" sz="1400" dirty="0">
                <a:solidFill>
                  <a:schemeClr val="tx1"/>
                </a:solidFill>
                <a:latin typeface="Calibri" panose="020F0502020204030204" pitchFamily="34" charset="0"/>
              </a:rPr>
              <a:t>	hari.prasad@vedavit-ps.com </a:t>
            </a:r>
          </a:p>
          <a:p>
            <a:pPr>
              <a:lnSpc>
                <a:spcPct val="90000"/>
              </a:lnSpc>
              <a:spcBef>
                <a:spcPts val="425"/>
              </a:spcBef>
              <a:buSzPct val="80000"/>
            </a:pPr>
            <a:r>
              <a:rPr lang="en-US" sz="1400" dirty="0">
                <a:solidFill>
                  <a:schemeClr val="tx1"/>
                </a:solidFill>
                <a:latin typeface="Calibri" panose="020F0502020204030204" pitchFamily="34" charset="0"/>
              </a:rPr>
              <a:t>	Skype: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YM: </a:t>
            </a:r>
            <a:r>
              <a:rPr lang="en-US" sz="1400" dirty="0" err="1">
                <a:solidFill>
                  <a:schemeClr val="tx1"/>
                </a:solidFill>
                <a:latin typeface="Calibri" panose="020F0502020204030204" pitchFamily="34" charset="0"/>
              </a:rPr>
              <a:t>hari_thapliyal</a:t>
            </a:r>
            <a:r>
              <a:rPr lang="en-US" sz="1400" dirty="0">
                <a:solidFill>
                  <a:schemeClr val="tx1"/>
                </a:solidFill>
                <a:latin typeface="Calibri" panose="020F0502020204030204" pitchFamily="34" charset="0"/>
              </a:rPr>
              <a:t>, Twitter: </a:t>
            </a:r>
            <a:r>
              <a:rPr lang="en-US" sz="1400" dirty="0" err="1">
                <a:solidFill>
                  <a:schemeClr val="tx1"/>
                </a:solidFill>
                <a:latin typeface="Calibri" panose="020F0502020204030204" pitchFamily="34" charset="0"/>
              </a:rPr>
              <a:t>harithapliyal</a:t>
            </a:r>
            <a:r>
              <a:rPr lang="en-US" sz="1400" dirty="0">
                <a:solidFill>
                  <a:schemeClr val="tx1"/>
                </a:solidFill>
                <a:latin typeface="Calibri" panose="020F0502020204030204" pitchFamily="34" charset="0"/>
              </a:rPr>
              <a:t> </a:t>
            </a:r>
          </a:p>
          <a:p>
            <a:pPr>
              <a:lnSpc>
                <a:spcPct val="90000"/>
              </a:lnSpc>
              <a:spcBef>
                <a:spcPts val="425"/>
              </a:spcBef>
              <a:buSzPct val="80000"/>
            </a:pPr>
            <a:r>
              <a:rPr lang="en-US" sz="1400" dirty="0">
                <a:solidFill>
                  <a:schemeClr val="tx1"/>
                </a:solidFill>
                <a:latin typeface="Calibri" panose="020F0502020204030204" pitchFamily="34" charset="0"/>
              </a:rPr>
              <a:t>	Mobile: +91 9535999336</a:t>
            </a:r>
          </a:p>
          <a:p>
            <a:pPr>
              <a:lnSpc>
                <a:spcPct val="90000"/>
              </a:lnSpc>
              <a:spcBef>
                <a:spcPts val="425"/>
              </a:spcBef>
              <a:buSzPct val="80000"/>
            </a:pPr>
            <a:endParaRPr lang="en-US" sz="1400" dirty="0">
              <a:solidFill>
                <a:schemeClr val="tx1"/>
              </a:solidFill>
              <a:latin typeface="Calibri" panose="020F0502020204030204" pitchFamily="34" charset="0"/>
            </a:endParaRPr>
          </a:p>
          <a:p>
            <a:pPr>
              <a:lnSpc>
                <a:spcPct val="90000"/>
              </a:lnSpc>
              <a:spcBef>
                <a:spcPts val="425"/>
              </a:spcBef>
              <a:buSzPct val="80000"/>
            </a:pPr>
            <a:r>
              <a:rPr lang="en-US" sz="1400" b="1" dirty="0">
                <a:solidFill>
                  <a:schemeClr val="tx1"/>
                </a:solidFill>
                <a:latin typeface="Calibri" panose="020F0502020204030204" pitchFamily="34" charset="0"/>
              </a:rPr>
              <a:t>Profile: </a:t>
            </a:r>
            <a:r>
              <a:rPr lang="en-US" sz="1400" dirty="0">
                <a:solidFill>
                  <a:schemeClr val="tx1"/>
                </a:solidFill>
                <a:latin typeface="Calibri" panose="020F0502020204030204" pitchFamily="34" charset="0"/>
              </a:rPr>
              <a:t>	http://in.linkedin.com/in/harithapliyal </a:t>
            </a:r>
          </a:p>
          <a:p>
            <a:pPr>
              <a:lnSpc>
                <a:spcPct val="90000"/>
              </a:lnSpc>
              <a:spcBef>
                <a:spcPts val="425"/>
              </a:spcBef>
              <a:buSzPct val="80000"/>
            </a:pPr>
            <a:r>
              <a:rPr lang="en-US" sz="1400" b="1" dirty="0">
                <a:solidFill>
                  <a:schemeClr val="tx1"/>
                </a:solidFill>
                <a:latin typeface="Calibri" panose="020F0502020204030204" pitchFamily="34" charset="0"/>
              </a:rPr>
              <a:t>Blog: </a:t>
            </a:r>
            <a:r>
              <a:rPr lang="en-US" sz="1400" dirty="0">
                <a:solidFill>
                  <a:schemeClr val="tx1"/>
                </a:solidFill>
                <a:latin typeface="Calibri" panose="020F0502020204030204" pitchFamily="34" charset="0"/>
              </a:rPr>
              <a:t>	http://pmlogy.com/</a:t>
            </a:r>
          </a:p>
          <a:p>
            <a:pPr>
              <a:lnSpc>
                <a:spcPct val="90000"/>
              </a:lnSpc>
              <a:spcBef>
                <a:spcPts val="425"/>
              </a:spcBef>
              <a:buSzPct val="80000"/>
            </a:pPr>
            <a:r>
              <a:rPr lang="en-US" sz="1400" dirty="0">
                <a:solidFill>
                  <a:schemeClr val="tx1"/>
                </a:solidFill>
                <a:latin typeface="Calibri" panose="020F0502020204030204" pitchFamily="34" charset="0"/>
              </a:rPr>
              <a:t>		</a:t>
            </a:r>
          </a:p>
          <a:p>
            <a:pPr>
              <a:lnSpc>
                <a:spcPct val="90000"/>
              </a:lnSpc>
              <a:spcBef>
                <a:spcPts val="425"/>
              </a:spcBef>
              <a:buSzPct val="80000"/>
            </a:pPr>
            <a:endParaRPr lang="en-US" sz="1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009678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998A-C20D-4A14-9FE9-396AFD986CFB}"/>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848439AB-B51D-4FE4-A822-8C5E1D988B5E}"/>
              </a:ext>
            </a:extLst>
          </p:cNvPr>
          <p:cNvSpPr>
            <a:spLocks noGrp="1"/>
          </p:cNvSpPr>
          <p:nvPr>
            <p:ph idx="1"/>
          </p:nvPr>
        </p:nvSpPr>
        <p:spPr/>
        <p:txBody>
          <a:bodyPr>
            <a:normAutofit/>
          </a:bodyPr>
          <a:lstStyle/>
          <a:p>
            <a:r>
              <a:rPr lang="en-US" sz="2800" dirty="0"/>
              <a:t>We are not perfect being. Be are striving for the perfection.</a:t>
            </a:r>
          </a:p>
          <a:p>
            <a:r>
              <a:rPr lang="en-US" sz="2800" dirty="0"/>
              <a:t>We are trying to develop some good work habits. There are opportunities of improvement. Let’s start doing it and on the way if any opportunity is identified we can incorporate the inputs.</a:t>
            </a:r>
          </a:p>
          <a:p>
            <a:r>
              <a:rPr lang="en-US" sz="2800" dirty="0"/>
              <a:t>There are many ways of keeping your standup meeting an exciting event of the day. So be creative. But do not play with the spirit of the practice.</a:t>
            </a:r>
          </a:p>
          <a:p>
            <a:r>
              <a:rPr lang="en-US" sz="2800" dirty="0"/>
              <a:t>Feel free to share inputs to make this an exciting event of the day. Today or anytime in future.</a:t>
            </a:r>
          </a:p>
        </p:txBody>
      </p:sp>
    </p:spTree>
    <p:extLst>
      <p:ext uri="{BB962C8B-B14F-4D97-AF65-F5344CB8AC3E}">
        <p14:creationId xmlns:p14="http://schemas.microsoft.com/office/powerpoint/2010/main" val="96961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5FFA-7969-4F4F-B471-DCC515B2AF9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8B305A-98BE-444B-98CF-496A05421E7E}"/>
              </a:ext>
            </a:extLst>
          </p:cNvPr>
          <p:cNvSpPr>
            <a:spLocks noGrp="1"/>
          </p:cNvSpPr>
          <p:nvPr>
            <p:ph idx="1"/>
          </p:nvPr>
        </p:nvSpPr>
        <p:spPr/>
        <p:txBody>
          <a:bodyPr>
            <a:normAutofit/>
          </a:bodyPr>
          <a:lstStyle/>
          <a:p>
            <a:pPr>
              <a:buClrTx/>
              <a:buSzPct val="100000"/>
              <a:buFont typeface="+mj-lt"/>
              <a:buAutoNum type="arabicPeriod"/>
            </a:pPr>
            <a:r>
              <a:rPr lang="en-IN" sz="2800" dirty="0"/>
              <a:t>What Information Radiator?</a:t>
            </a:r>
          </a:p>
          <a:p>
            <a:pPr>
              <a:buClrTx/>
              <a:buSzPct val="100000"/>
              <a:buFont typeface="+mj-lt"/>
              <a:buAutoNum type="arabicPeriod"/>
            </a:pPr>
            <a:r>
              <a:rPr lang="en-IN" sz="2800" dirty="0"/>
              <a:t>What Osmotic Communication?</a:t>
            </a:r>
          </a:p>
          <a:p>
            <a:pPr>
              <a:buClrTx/>
              <a:buSzPct val="100000"/>
              <a:buFont typeface="+mj-lt"/>
              <a:buAutoNum type="arabicPeriod"/>
            </a:pPr>
            <a:r>
              <a:rPr lang="en-IN" sz="2800" dirty="0"/>
              <a:t>What is Daily Standup?</a:t>
            </a:r>
          </a:p>
          <a:p>
            <a:pPr>
              <a:buClrTx/>
              <a:buSzPct val="100000"/>
              <a:buFont typeface="+mj-lt"/>
              <a:buAutoNum type="arabicPeriod"/>
            </a:pPr>
            <a:r>
              <a:rPr lang="en-IN" sz="2800" dirty="0"/>
              <a:t>Why Daily Standup?</a:t>
            </a:r>
          </a:p>
          <a:p>
            <a:pPr>
              <a:buClrTx/>
              <a:buSzPct val="100000"/>
              <a:buFont typeface="+mj-lt"/>
              <a:buAutoNum type="arabicPeriod"/>
            </a:pPr>
            <a:r>
              <a:rPr lang="en-IN" sz="2800" dirty="0"/>
              <a:t>Questions &amp; Answers (QA) session. -15 min</a:t>
            </a:r>
          </a:p>
          <a:p>
            <a:endParaRPr lang="en-US" dirty="0"/>
          </a:p>
        </p:txBody>
      </p:sp>
    </p:spTree>
    <p:extLst>
      <p:ext uri="{BB962C8B-B14F-4D97-AF65-F5344CB8AC3E}">
        <p14:creationId xmlns:p14="http://schemas.microsoft.com/office/powerpoint/2010/main" val="321632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20A569A-F2AD-4A00-87C4-E370F3A4C462}"/>
              </a:ext>
            </a:extLst>
          </p:cNvPr>
          <p:cNvSpPr>
            <a:spLocks noGrp="1"/>
          </p:cNvSpPr>
          <p:nvPr>
            <p:ph type="title"/>
          </p:nvPr>
        </p:nvSpPr>
        <p:spPr/>
        <p:txBody>
          <a:bodyPr>
            <a:normAutofit/>
          </a:bodyPr>
          <a:lstStyle/>
          <a:p>
            <a:pPr>
              <a:defRPr/>
            </a:pPr>
            <a:r>
              <a:t>Information Radiator</a:t>
            </a:r>
          </a:p>
        </p:txBody>
      </p:sp>
      <p:sp>
        <p:nvSpPr>
          <p:cNvPr id="287755" name="Slide Number Placeholder 14">
            <a:extLst>
              <a:ext uri="{FF2B5EF4-FFF2-40B4-BE49-F238E27FC236}">
                <a16:creationId xmlns:a16="http://schemas.microsoft.com/office/drawing/2014/main" id="{EE924562-9BA6-46EB-87D0-2CE10388B6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1B26E83-3037-4B55-B976-551ACE94B2CA}" type="slidenum">
              <a:rPr lang="en-US" altLang="en-US" smtClean="0"/>
              <a:pPr/>
              <a:t>4</a:t>
            </a:fld>
            <a:endParaRPr lang="en-US" altLang="en-US"/>
          </a:p>
        </p:txBody>
      </p:sp>
      <p:pic>
        <p:nvPicPr>
          <p:cNvPr id="287748" name="Picture 2" descr="http://www.xqa.com.ar/visualmanagement/wp-content/black_board_small.jpg">
            <a:extLst>
              <a:ext uri="{FF2B5EF4-FFF2-40B4-BE49-F238E27FC236}">
                <a16:creationId xmlns:a16="http://schemas.microsoft.com/office/drawing/2014/main" id="{084F45AB-A2F4-4D1B-8DB7-C3F61B06C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143000"/>
            <a:ext cx="78835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Callout 6">
            <a:extLst>
              <a:ext uri="{FF2B5EF4-FFF2-40B4-BE49-F238E27FC236}">
                <a16:creationId xmlns:a16="http://schemas.microsoft.com/office/drawing/2014/main" id="{8708F56C-A740-42B9-BE85-09EBB5070C37}"/>
              </a:ext>
            </a:extLst>
          </p:cNvPr>
          <p:cNvSpPr/>
          <p:nvPr/>
        </p:nvSpPr>
        <p:spPr>
          <a:xfrm>
            <a:off x="1524000" y="1143000"/>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dirty="0">
                <a:solidFill>
                  <a:schemeClr val="tx1"/>
                </a:solidFill>
              </a:rPr>
              <a:t>Team Members</a:t>
            </a:r>
          </a:p>
        </p:txBody>
      </p:sp>
      <p:sp>
        <p:nvSpPr>
          <p:cNvPr id="8" name="Right Arrow Callout 7">
            <a:extLst>
              <a:ext uri="{FF2B5EF4-FFF2-40B4-BE49-F238E27FC236}">
                <a16:creationId xmlns:a16="http://schemas.microsoft.com/office/drawing/2014/main" id="{90DB7B1E-77D3-45DA-9C73-7F8E1DB1EF3C}"/>
              </a:ext>
            </a:extLst>
          </p:cNvPr>
          <p:cNvSpPr/>
          <p:nvPr/>
        </p:nvSpPr>
        <p:spPr>
          <a:xfrm>
            <a:off x="1524000" y="3352800"/>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dirty="0">
                <a:solidFill>
                  <a:schemeClr val="tx1"/>
                </a:solidFill>
              </a:rPr>
              <a:t>Impediments</a:t>
            </a:r>
          </a:p>
        </p:txBody>
      </p:sp>
      <p:sp>
        <p:nvSpPr>
          <p:cNvPr id="9" name="Right Arrow Callout 8">
            <a:extLst>
              <a:ext uri="{FF2B5EF4-FFF2-40B4-BE49-F238E27FC236}">
                <a16:creationId xmlns:a16="http://schemas.microsoft.com/office/drawing/2014/main" id="{8433B436-B51C-48BE-B0B4-EF04DC3EE9B0}"/>
              </a:ext>
            </a:extLst>
          </p:cNvPr>
          <p:cNvSpPr/>
          <p:nvPr/>
        </p:nvSpPr>
        <p:spPr>
          <a:xfrm rot="16200000">
            <a:off x="3733800" y="4343400"/>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eaLnBrk="1" hangingPunct="1">
              <a:buClr>
                <a:srgbClr val="000000"/>
              </a:buClr>
              <a:buSzPct val="100000"/>
              <a:buFont typeface="Times New Roman" pitchFamily="18" charset="0"/>
              <a:buNone/>
              <a:defRPr/>
            </a:pPr>
            <a:r>
              <a:rPr lang="en-US" dirty="0">
                <a:solidFill>
                  <a:schemeClr val="tx1"/>
                </a:solidFill>
              </a:rPr>
              <a:t> Work Progress</a:t>
            </a:r>
          </a:p>
        </p:txBody>
      </p:sp>
      <p:sp>
        <p:nvSpPr>
          <p:cNvPr id="10" name="Right Arrow Callout 9">
            <a:extLst>
              <a:ext uri="{FF2B5EF4-FFF2-40B4-BE49-F238E27FC236}">
                <a16:creationId xmlns:a16="http://schemas.microsoft.com/office/drawing/2014/main" id="{484AAFA2-0BE6-46BA-BDB8-7CE00B454C62}"/>
              </a:ext>
            </a:extLst>
          </p:cNvPr>
          <p:cNvSpPr/>
          <p:nvPr/>
        </p:nvSpPr>
        <p:spPr>
          <a:xfrm rot="16200000">
            <a:off x="6400800" y="4343400"/>
            <a:ext cx="609600" cy="18288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eaLnBrk="1" hangingPunct="1">
              <a:buClr>
                <a:srgbClr val="000000"/>
              </a:buClr>
              <a:buSzPct val="100000"/>
              <a:buFont typeface="Times New Roman" pitchFamily="18" charset="0"/>
              <a:buNone/>
              <a:defRPr/>
            </a:pPr>
            <a:r>
              <a:rPr lang="en-US" dirty="0">
                <a:solidFill>
                  <a:schemeClr val="tx1"/>
                </a:solidFill>
              </a:rPr>
              <a:t> Work Completed</a:t>
            </a:r>
          </a:p>
        </p:txBody>
      </p:sp>
      <p:sp>
        <p:nvSpPr>
          <p:cNvPr id="11" name="Right Arrow Callout 10">
            <a:extLst>
              <a:ext uri="{FF2B5EF4-FFF2-40B4-BE49-F238E27FC236}">
                <a16:creationId xmlns:a16="http://schemas.microsoft.com/office/drawing/2014/main" id="{2E190038-5F30-49D6-825E-3B4D3BD80436}"/>
              </a:ext>
            </a:extLst>
          </p:cNvPr>
          <p:cNvSpPr/>
          <p:nvPr/>
        </p:nvSpPr>
        <p:spPr>
          <a:xfrm rot="16200000">
            <a:off x="8534400" y="4419600"/>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eaLnBrk="1" hangingPunct="1">
              <a:buClr>
                <a:srgbClr val="000000"/>
              </a:buClr>
              <a:buSzPct val="100000"/>
              <a:buFont typeface="Times New Roman" pitchFamily="18" charset="0"/>
              <a:buNone/>
              <a:defRPr/>
            </a:pPr>
            <a:r>
              <a:rPr lang="en-US" dirty="0">
                <a:solidFill>
                  <a:schemeClr val="tx1"/>
                </a:solidFill>
              </a:rPr>
              <a:t>Parking Lot</a:t>
            </a:r>
          </a:p>
        </p:txBody>
      </p:sp>
      <p:sp>
        <p:nvSpPr>
          <p:cNvPr id="12" name="Right Arrow Callout 11">
            <a:extLst>
              <a:ext uri="{FF2B5EF4-FFF2-40B4-BE49-F238E27FC236}">
                <a16:creationId xmlns:a16="http://schemas.microsoft.com/office/drawing/2014/main" id="{ED002092-7A1B-4D6D-B131-E33FF4CD11E4}"/>
              </a:ext>
            </a:extLst>
          </p:cNvPr>
          <p:cNvSpPr/>
          <p:nvPr/>
        </p:nvSpPr>
        <p:spPr>
          <a:xfrm rot="9378080">
            <a:off x="9074192" y="1091176"/>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dirty="0">
                <a:solidFill>
                  <a:schemeClr val="tx1"/>
                </a:solidFill>
              </a:rPr>
              <a:t> Work Progress</a:t>
            </a:r>
          </a:p>
        </p:txBody>
      </p:sp>
      <p:sp>
        <p:nvSpPr>
          <p:cNvPr id="13" name="TextBox 12">
            <a:extLst>
              <a:ext uri="{FF2B5EF4-FFF2-40B4-BE49-F238E27FC236}">
                <a16:creationId xmlns:a16="http://schemas.microsoft.com/office/drawing/2014/main" id="{86EFD49C-5FEC-496B-98BB-0F0C3B714F72}"/>
              </a:ext>
            </a:extLst>
          </p:cNvPr>
          <p:cNvSpPr txBox="1"/>
          <p:nvPr/>
        </p:nvSpPr>
        <p:spPr>
          <a:xfrm>
            <a:off x="4664076" y="6557964"/>
            <a:ext cx="2727324" cy="276999"/>
          </a:xfrm>
          <a:prstGeom prst="rect">
            <a:avLst/>
          </a:prstGeom>
          <a:solidFill>
            <a:schemeClr val="bg1"/>
          </a:solidFill>
        </p:spPr>
        <p:txBody>
          <a:bodyPr wrap="square" rtlCol="0">
            <a:spAutoFit/>
          </a:bodyPr>
          <a:lstStyle/>
          <a:p>
            <a:endParaRPr lang="en-US" sz="1200" dirty="0"/>
          </a:p>
        </p:txBody>
      </p:sp>
    </p:spTree>
    <p:extLst>
      <p:ext uri="{BB962C8B-B14F-4D97-AF65-F5344CB8AC3E}">
        <p14:creationId xmlns:p14="http://schemas.microsoft.com/office/powerpoint/2010/main" val="344292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CC0C-7736-40A3-A562-37AB56D78F98}"/>
              </a:ext>
            </a:extLst>
          </p:cNvPr>
          <p:cNvSpPr>
            <a:spLocks noGrp="1"/>
          </p:cNvSpPr>
          <p:nvPr>
            <p:ph type="title"/>
          </p:nvPr>
        </p:nvSpPr>
        <p:spPr/>
        <p:txBody>
          <a:bodyPr>
            <a:normAutofit/>
          </a:bodyPr>
          <a:lstStyle/>
          <a:p>
            <a:pPr>
              <a:defRPr/>
            </a:pPr>
            <a:r>
              <a:t>Osmotic Communication</a:t>
            </a:r>
          </a:p>
        </p:txBody>
      </p:sp>
      <p:sp>
        <p:nvSpPr>
          <p:cNvPr id="3" name="Content Placeholder 2">
            <a:extLst>
              <a:ext uri="{FF2B5EF4-FFF2-40B4-BE49-F238E27FC236}">
                <a16:creationId xmlns:a16="http://schemas.microsoft.com/office/drawing/2014/main" id="{EA58E899-14B5-45CD-94C4-A95F65FC164B}"/>
              </a:ext>
            </a:extLst>
          </p:cNvPr>
          <p:cNvSpPr>
            <a:spLocks noGrp="1"/>
          </p:cNvSpPr>
          <p:nvPr>
            <p:ph idx="1"/>
          </p:nvPr>
        </p:nvSpPr>
        <p:spPr>
          <a:xfrm>
            <a:off x="363071" y="1041009"/>
            <a:ext cx="11416553" cy="5408672"/>
          </a:xfrm>
        </p:spPr>
        <p:txBody>
          <a:bodyPr>
            <a:normAutofit fontScale="92500" lnSpcReduction="10000"/>
          </a:bodyPr>
          <a:lstStyle/>
          <a:p>
            <a:pPr>
              <a:buFont typeface="Arial" charset="0"/>
              <a:buChar char="•"/>
              <a:defRPr/>
            </a:pPr>
            <a:r>
              <a:rPr lang="en-US" dirty="0"/>
              <a:t>Agile project relies on collocation, minimum documentation, least reporting, maximum constructive engagement. This can be achieved if frequently sought important information is available in published form in team space</a:t>
            </a:r>
          </a:p>
          <a:p>
            <a:pPr>
              <a:buFont typeface="Arial" charset="0"/>
              <a:buChar char="•"/>
              <a:defRPr/>
            </a:pPr>
            <a:r>
              <a:rPr lang="en-US" dirty="0"/>
              <a:t>Whoever need the information can go and get the information without wasting time in requesting, making, sending, receiving the information</a:t>
            </a:r>
          </a:p>
          <a:p>
            <a:pPr>
              <a:buFont typeface="Arial" charset="0"/>
              <a:buChar char="•"/>
              <a:defRPr/>
            </a:pPr>
            <a:r>
              <a:rPr lang="en-US" dirty="0"/>
              <a:t>Benefits</a:t>
            </a:r>
          </a:p>
          <a:p>
            <a:pPr lvl="1">
              <a:buFont typeface="Arial" charset="0"/>
              <a:buChar char="–"/>
              <a:defRPr/>
            </a:pPr>
            <a:r>
              <a:rPr lang="en-US" dirty="0"/>
              <a:t>Least cost, effort and time waste in communication</a:t>
            </a:r>
          </a:p>
          <a:p>
            <a:pPr lvl="1">
              <a:buFont typeface="Arial" charset="0"/>
              <a:buChar char="–"/>
              <a:defRPr/>
            </a:pPr>
            <a:r>
              <a:rPr lang="en-US" dirty="0"/>
              <a:t>Updated information is always available without making new reports</a:t>
            </a:r>
          </a:p>
          <a:p>
            <a:pPr lvl="1">
              <a:buFont typeface="Arial" charset="0"/>
              <a:buChar char="–"/>
              <a:defRPr/>
            </a:pPr>
            <a:r>
              <a:rPr lang="en-US" dirty="0"/>
              <a:t>People can get whatever particular information they are looking for</a:t>
            </a:r>
          </a:p>
          <a:p>
            <a:pPr lvl="1">
              <a:buFont typeface="Arial" charset="0"/>
              <a:buChar char="–"/>
              <a:defRPr/>
            </a:pPr>
            <a:r>
              <a:rPr lang="en-US" dirty="0"/>
              <a:t>Happens at the same time</a:t>
            </a:r>
          </a:p>
          <a:p>
            <a:pPr lvl="1">
              <a:buFont typeface="Arial" charset="0"/>
              <a:buChar char="–"/>
              <a:defRPr/>
            </a:pPr>
            <a:r>
              <a:rPr lang="en-US" dirty="0"/>
              <a:t>Feedback loop is quick</a:t>
            </a:r>
          </a:p>
          <a:p>
            <a:pPr lvl="1">
              <a:buFont typeface="Arial" charset="0"/>
              <a:buChar char="–"/>
              <a:defRPr/>
            </a:pPr>
            <a:r>
              <a:rPr lang="en-US" dirty="0"/>
              <a:t>Those people who are left in regular reporting also get benefitted</a:t>
            </a:r>
          </a:p>
          <a:p>
            <a:pPr lvl="1">
              <a:buFont typeface="Arial" charset="0"/>
              <a:buChar char="–"/>
              <a:defRPr/>
            </a:pPr>
            <a:r>
              <a:rPr lang="en-US" dirty="0"/>
              <a:t>No junk, old, repetitive information, but fresh and useful.</a:t>
            </a:r>
          </a:p>
          <a:p>
            <a:pPr>
              <a:buFont typeface="Arial" charset="0"/>
              <a:buChar char="•"/>
              <a:defRPr/>
            </a:pPr>
            <a:r>
              <a:rPr lang="en-US" dirty="0" err="1"/>
              <a:t>Dis</a:t>
            </a:r>
            <a:r>
              <a:rPr lang="en-US" dirty="0"/>
              <a:t>-benefits</a:t>
            </a:r>
          </a:p>
          <a:p>
            <a:pPr lvl="1">
              <a:buFont typeface="Arial" charset="0"/>
              <a:buChar char="–"/>
              <a:defRPr/>
            </a:pPr>
            <a:r>
              <a:rPr lang="en-US" dirty="0"/>
              <a:t>Some people get extra information which they do not need</a:t>
            </a:r>
          </a:p>
          <a:p>
            <a:pPr lvl="1">
              <a:buFont typeface="Arial" charset="0"/>
              <a:buChar char="–"/>
              <a:defRPr/>
            </a:pPr>
            <a:r>
              <a:rPr lang="en-US" dirty="0"/>
              <a:t>It is left to individual’s interpretation </a:t>
            </a:r>
          </a:p>
          <a:p>
            <a:pPr>
              <a:buFont typeface="Arial" charset="0"/>
              <a:buChar char="•"/>
              <a:defRPr/>
            </a:pPr>
            <a:endParaRPr lang="en-US" dirty="0"/>
          </a:p>
        </p:txBody>
      </p:sp>
      <p:sp>
        <p:nvSpPr>
          <p:cNvPr id="289797" name="Slide Number Placeholder 6">
            <a:extLst>
              <a:ext uri="{FF2B5EF4-FFF2-40B4-BE49-F238E27FC236}">
                <a16:creationId xmlns:a16="http://schemas.microsoft.com/office/drawing/2014/main" id="{4651484B-6448-4B69-AB91-D4FBBCF3EF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4A328EC-0608-4E31-B7AA-1F38B23C8E88}" type="slidenum">
              <a:rPr lang="en-US" altLang="en-US" smtClean="0"/>
              <a:pPr/>
              <a:t>5</a:t>
            </a:fld>
            <a:endParaRPr lang="en-US" altLang="en-US"/>
          </a:p>
        </p:txBody>
      </p:sp>
    </p:spTree>
    <p:extLst>
      <p:ext uri="{BB962C8B-B14F-4D97-AF65-F5344CB8AC3E}">
        <p14:creationId xmlns:p14="http://schemas.microsoft.com/office/powerpoint/2010/main" val="397013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D8F2-0C7B-4351-B150-27B4345457B4}"/>
              </a:ext>
            </a:extLst>
          </p:cNvPr>
          <p:cNvSpPr>
            <a:spLocks noGrp="1"/>
          </p:cNvSpPr>
          <p:nvPr>
            <p:ph type="title"/>
          </p:nvPr>
        </p:nvSpPr>
        <p:spPr/>
        <p:txBody>
          <a:bodyPr>
            <a:normAutofit/>
          </a:bodyPr>
          <a:lstStyle/>
          <a:p>
            <a:pPr>
              <a:defRPr/>
            </a:pPr>
            <a:r>
              <a:t>Daily Stand-ups</a:t>
            </a:r>
          </a:p>
        </p:txBody>
      </p:sp>
      <p:sp>
        <p:nvSpPr>
          <p:cNvPr id="291843" name="Content Placeholder 2">
            <a:extLst>
              <a:ext uri="{FF2B5EF4-FFF2-40B4-BE49-F238E27FC236}">
                <a16:creationId xmlns:a16="http://schemas.microsoft.com/office/drawing/2014/main" id="{7646ECEB-2BCE-4BB8-8052-AE18C4211925}"/>
              </a:ext>
            </a:extLst>
          </p:cNvPr>
          <p:cNvSpPr>
            <a:spLocks noGrp="1"/>
          </p:cNvSpPr>
          <p:nvPr>
            <p:ph idx="1"/>
          </p:nvPr>
        </p:nvSpPr>
        <p:spPr/>
        <p:txBody>
          <a:bodyPr>
            <a:normAutofit lnSpcReduction="10000"/>
          </a:bodyPr>
          <a:lstStyle/>
          <a:p>
            <a:r>
              <a:rPr lang="en-US" sz="2000" dirty="0"/>
              <a:t>Plan the work and work the plan on daily basis</a:t>
            </a:r>
          </a:p>
          <a:p>
            <a:r>
              <a:rPr lang="en-US" altLang="en-US" sz="2000" dirty="0"/>
              <a:t>Daily stand-up is heart beat of agile project management</a:t>
            </a:r>
          </a:p>
          <a:p>
            <a:r>
              <a:rPr lang="en-US" altLang="en-US" sz="2000" dirty="0"/>
              <a:t>Team meets daily (typically in working area, war room) at fixed time (time should not be changed) preferable first thing in morning</a:t>
            </a:r>
          </a:p>
          <a:p>
            <a:r>
              <a:rPr lang="en-US" altLang="en-US" sz="2000" dirty="0"/>
              <a:t>This is not reporting session but information sharing among team members</a:t>
            </a:r>
          </a:p>
          <a:p>
            <a:r>
              <a:rPr lang="en-US" altLang="en-US" sz="2000" dirty="0"/>
              <a:t>Only “Pigs” allowed to speak, “chicken” should listen (they are not allowed to interfere or ask while stand up meeting is in progress)</a:t>
            </a:r>
          </a:p>
          <a:p>
            <a:r>
              <a:rPr lang="en-US" altLang="en-US" sz="2000" dirty="0"/>
              <a:t>It is 15-20 min meeting, conducted while everybody is standing (showing the sense of urgency). A person should not take more than 2 min to update this work status.</a:t>
            </a:r>
          </a:p>
          <a:p>
            <a:r>
              <a:rPr lang="en-US" altLang="en-US" sz="2000" dirty="0"/>
              <a:t>Any one in the team can facilitate this meeting</a:t>
            </a:r>
          </a:p>
          <a:p>
            <a:r>
              <a:rPr lang="en-US" altLang="en-US" sz="2000" dirty="0"/>
              <a:t>Project manager notes the impediments and start working on those immediately after the meeting is over.</a:t>
            </a:r>
          </a:p>
        </p:txBody>
      </p:sp>
      <p:sp>
        <p:nvSpPr>
          <p:cNvPr id="291845" name="Slide Number Placeholder 6">
            <a:extLst>
              <a:ext uri="{FF2B5EF4-FFF2-40B4-BE49-F238E27FC236}">
                <a16:creationId xmlns:a16="http://schemas.microsoft.com/office/drawing/2014/main" id="{E7C0E36F-B690-401E-8087-5F878CC53D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5783341-571C-4178-873D-FD7008DC4AF5}" type="slidenum">
              <a:rPr lang="en-US" altLang="en-US" smtClean="0"/>
              <a:pPr/>
              <a:t>6</a:t>
            </a:fld>
            <a:endParaRPr lang="en-US" altLang="en-US"/>
          </a:p>
        </p:txBody>
      </p:sp>
    </p:spTree>
    <p:extLst>
      <p:ext uri="{BB962C8B-B14F-4D97-AF65-F5344CB8AC3E}">
        <p14:creationId xmlns:p14="http://schemas.microsoft.com/office/powerpoint/2010/main" val="284874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1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1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1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1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18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18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1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1F23-71B6-40C4-96D9-725DFE8953E0}"/>
              </a:ext>
            </a:extLst>
          </p:cNvPr>
          <p:cNvSpPr>
            <a:spLocks noGrp="1"/>
          </p:cNvSpPr>
          <p:nvPr>
            <p:ph type="title"/>
          </p:nvPr>
        </p:nvSpPr>
        <p:spPr/>
        <p:txBody>
          <a:bodyPr/>
          <a:lstStyle/>
          <a:p>
            <a:r>
              <a:rPr lang="en-US" dirty="0"/>
              <a:t>TEAM : Daily Standup</a:t>
            </a:r>
          </a:p>
        </p:txBody>
      </p:sp>
      <p:sp>
        <p:nvSpPr>
          <p:cNvPr id="3" name="Content Placeholder 2">
            <a:extLst>
              <a:ext uri="{FF2B5EF4-FFF2-40B4-BE49-F238E27FC236}">
                <a16:creationId xmlns:a16="http://schemas.microsoft.com/office/drawing/2014/main" id="{197DA346-771C-4257-A2FD-D483C395D353}"/>
              </a:ext>
            </a:extLst>
          </p:cNvPr>
          <p:cNvSpPr>
            <a:spLocks noGrp="1"/>
          </p:cNvSpPr>
          <p:nvPr>
            <p:ph idx="1"/>
          </p:nvPr>
        </p:nvSpPr>
        <p:spPr/>
        <p:txBody>
          <a:bodyPr/>
          <a:lstStyle/>
          <a:p>
            <a:r>
              <a:rPr lang="en-US" dirty="0"/>
              <a:t>Every function/department must be represented in Daily standup </a:t>
            </a:r>
          </a:p>
          <a:p>
            <a:r>
              <a:rPr lang="en-US" dirty="0"/>
              <a:t>It is project wise information share</a:t>
            </a:r>
          </a:p>
          <a:p>
            <a:r>
              <a:rPr lang="en-US" dirty="0"/>
              <a:t>One department at a time. Two people should not speak same time.</a:t>
            </a:r>
          </a:p>
          <a:p>
            <a:r>
              <a:rPr lang="en-US" dirty="0"/>
              <a:t>Other people should listen carefully and analyze the impact of other’s information on their work</a:t>
            </a:r>
          </a:p>
          <a:p>
            <a:r>
              <a:rPr lang="en-US" dirty="0"/>
              <a:t>Kanban Board Should be updated before you start standup</a:t>
            </a:r>
          </a:p>
          <a:p>
            <a:r>
              <a:rPr lang="en-US" dirty="0"/>
              <a:t>Daily Standup in </a:t>
            </a:r>
            <a:r>
              <a:rPr lang="en-US"/>
              <a:t>the Kanban Board area.</a:t>
            </a:r>
            <a:endParaRPr lang="en-US" dirty="0"/>
          </a:p>
          <a:p>
            <a:endParaRPr lang="en-US" dirty="0"/>
          </a:p>
        </p:txBody>
      </p:sp>
    </p:spTree>
    <p:extLst>
      <p:ext uri="{BB962C8B-B14F-4D97-AF65-F5344CB8AC3E}">
        <p14:creationId xmlns:p14="http://schemas.microsoft.com/office/powerpoint/2010/main" val="359649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E1B1B7-F011-427C-AE14-A7DB338D88CA}"/>
              </a:ext>
            </a:extLst>
          </p:cNvPr>
          <p:cNvSpPr>
            <a:spLocks noGrp="1"/>
          </p:cNvSpPr>
          <p:nvPr>
            <p:ph type="title"/>
          </p:nvPr>
        </p:nvSpPr>
        <p:spPr/>
        <p:txBody>
          <a:bodyPr>
            <a:normAutofit/>
          </a:bodyPr>
          <a:lstStyle/>
          <a:p>
            <a:pPr>
              <a:defRPr/>
            </a:pPr>
            <a:r>
              <a:t>Daily Stand-ups</a:t>
            </a:r>
          </a:p>
        </p:txBody>
      </p:sp>
      <p:sp>
        <p:nvSpPr>
          <p:cNvPr id="293898" name="Slide Number Placeholder 11">
            <a:extLst>
              <a:ext uri="{FF2B5EF4-FFF2-40B4-BE49-F238E27FC236}">
                <a16:creationId xmlns:a16="http://schemas.microsoft.com/office/drawing/2014/main" id="{235A3C07-2522-4832-887B-13CA279D46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DE05B9B-85E4-4CDB-83C9-9665E4CE3DF3}" type="slidenum">
              <a:rPr lang="en-US" altLang="en-US" smtClean="0"/>
              <a:pPr/>
              <a:t>8</a:t>
            </a:fld>
            <a:endParaRPr lang="en-US" altLang="en-US"/>
          </a:p>
        </p:txBody>
      </p:sp>
      <p:pic>
        <p:nvPicPr>
          <p:cNvPr id="293892" name="Picture 8" descr="Agile-daily-scrum.png">
            <a:extLst>
              <a:ext uri="{FF2B5EF4-FFF2-40B4-BE49-F238E27FC236}">
                <a16:creationId xmlns:a16="http://schemas.microsoft.com/office/drawing/2014/main" id="{A1DF26A5-F0E2-4318-A868-AD0DB8587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763" y="838200"/>
            <a:ext cx="7065962"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E493D7FF-A7A4-42D4-B16B-25E6D9AFEF55}"/>
              </a:ext>
            </a:extLst>
          </p:cNvPr>
          <p:cNvSpPr/>
          <p:nvPr/>
        </p:nvSpPr>
        <p:spPr>
          <a:xfrm>
            <a:off x="9351963" y="2971800"/>
            <a:ext cx="1143000" cy="281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8" charset="0"/>
              <a:buNone/>
              <a:defRPr/>
            </a:pPr>
            <a:endParaRPr lang="en-US"/>
          </a:p>
        </p:txBody>
      </p:sp>
      <p:sp>
        <p:nvSpPr>
          <p:cNvPr id="11" name="Oval 10">
            <a:extLst>
              <a:ext uri="{FF2B5EF4-FFF2-40B4-BE49-F238E27FC236}">
                <a16:creationId xmlns:a16="http://schemas.microsoft.com/office/drawing/2014/main" id="{A93F4F39-D3C6-4E19-95F2-E76586FCC10D}"/>
              </a:ext>
            </a:extLst>
          </p:cNvPr>
          <p:cNvSpPr/>
          <p:nvPr/>
        </p:nvSpPr>
        <p:spPr>
          <a:xfrm>
            <a:off x="7142163" y="1600200"/>
            <a:ext cx="990600" cy="160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8" charset="0"/>
              <a:buNone/>
              <a:defRPr/>
            </a:pPr>
            <a:endParaRPr lang="en-US"/>
          </a:p>
        </p:txBody>
      </p:sp>
      <p:sp>
        <p:nvSpPr>
          <p:cNvPr id="14" name="Freeform 13">
            <a:extLst>
              <a:ext uri="{FF2B5EF4-FFF2-40B4-BE49-F238E27FC236}">
                <a16:creationId xmlns:a16="http://schemas.microsoft.com/office/drawing/2014/main" id="{E06523C7-F483-43A7-8461-32D719B07098}"/>
              </a:ext>
            </a:extLst>
          </p:cNvPr>
          <p:cNvSpPr/>
          <p:nvPr/>
        </p:nvSpPr>
        <p:spPr>
          <a:xfrm>
            <a:off x="5210175" y="2773363"/>
            <a:ext cx="3409950" cy="2811462"/>
          </a:xfrm>
          <a:custGeom>
            <a:avLst/>
            <a:gdLst>
              <a:gd name="connsiteX0" fmla="*/ 322997 w 3409666"/>
              <a:gd name="connsiteY0" fmla="*/ 2699982 h 2811439"/>
              <a:gd name="connsiteX1" fmla="*/ 9099 w 3409666"/>
              <a:gd name="connsiteY1" fmla="*/ 1635456 h 2811439"/>
              <a:gd name="connsiteX2" fmla="*/ 377589 w 3409666"/>
              <a:gd name="connsiteY2" fmla="*/ 953068 h 2811439"/>
              <a:gd name="connsiteX3" fmla="*/ 555009 w 3409666"/>
              <a:gd name="connsiteY3" fmla="*/ 639170 h 2811439"/>
              <a:gd name="connsiteX4" fmla="*/ 950795 w 3409666"/>
              <a:gd name="connsiteY4" fmla="*/ 297976 h 2811439"/>
              <a:gd name="connsiteX5" fmla="*/ 1401171 w 3409666"/>
              <a:gd name="connsiteY5" fmla="*/ 106907 h 2811439"/>
              <a:gd name="connsiteX6" fmla="*/ 1824251 w 3409666"/>
              <a:gd name="connsiteY6" fmla="*/ 11373 h 2811439"/>
              <a:gd name="connsiteX7" fmla="*/ 2274627 w 3409666"/>
              <a:gd name="connsiteY7" fmla="*/ 175146 h 2811439"/>
              <a:gd name="connsiteX8" fmla="*/ 2602174 w 3409666"/>
              <a:gd name="connsiteY8" fmla="*/ 352567 h 2811439"/>
              <a:gd name="connsiteX9" fmla="*/ 3038902 w 3409666"/>
              <a:gd name="connsiteY9" fmla="*/ 816591 h 2811439"/>
              <a:gd name="connsiteX10" fmla="*/ 3284562 w 3409666"/>
              <a:gd name="connsiteY10" fmla="*/ 1239671 h 2811439"/>
              <a:gd name="connsiteX11" fmla="*/ 3407392 w 3409666"/>
              <a:gd name="connsiteY11" fmla="*/ 1553570 h 2811439"/>
              <a:gd name="connsiteX12" fmla="*/ 3298209 w 3409666"/>
              <a:gd name="connsiteY12" fmla="*/ 2031241 h 2811439"/>
              <a:gd name="connsiteX13" fmla="*/ 3120789 w 3409666"/>
              <a:gd name="connsiteY13" fmla="*/ 2413379 h 2811439"/>
              <a:gd name="connsiteX14" fmla="*/ 3038902 w 3409666"/>
              <a:gd name="connsiteY14" fmla="*/ 2754573 h 2811439"/>
              <a:gd name="connsiteX15" fmla="*/ 3079845 w 3409666"/>
              <a:gd name="connsiteY15" fmla="*/ 2754573 h 281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09666" h="2811439">
                <a:moveTo>
                  <a:pt x="322997" y="2699982"/>
                </a:moveTo>
                <a:cubicBezTo>
                  <a:pt x="161498" y="2313295"/>
                  <a:pt x="0" y="1926608"/>
                  <a:pt x="9099" y="1635456"/>
                </a:cubicBezTo>
                <a:cubicBezTo>
                  <a:pt x="18198" y="1344304"/>
                  <a:pt x="286604" y="1119116"/>
                  <a:pt x="377589" y="953068"/>
                </a:cubicBezTo>
                <a:cubicBezTo>
                  <a:pt x="468574" y="787020"/>
                  <a:pt x="459475" y="748352"/>
                  <a:pt x="555009" y="639170"/>
                </a:cubicBezTo>
                <a:cubicBezTo>
                  <a:pt x="650543" y="529988"/>
                  <a:pt x="809768" y="386686"/>
                  <a:pt x="950795" y="297976"/>
                </a:cubicBezTo>
                <a:cubicBezTo>
                  <a:pt x="1091822" y="209266"/>
                  <a:pt x="1255595" y="154674"/>
                  <a:pt x="1401171" y="106907"/>
                </a:cubicBezTo>
                <a:cubicBezTo>
                  <a:pt x="1546747" y="59140"/>
                  <a:pt x="1678675" y="0"/>
                  <a:pt x="1824251" y="11373"/>
                </a:cubicBezTo>
                <a:cubicBezTo>
                  <a:pt x="1969827" y="22746"/>
                  <a:pt x="2144973" y="118280"/>
                  <a:pt x="2274627" y="175146"/>
                </a:cubicBezTo>
                <a:cubicBezTo>
                  <a:pt x="2404281" y="232012"/>
                  <a:pt x="2474795" y="245660"/>
                  <a:pt x="2602174" y="352567"/>
                </a:cubicBezTo>
                <a:cubicBezTo>
                  <a:pt x="2729553" y="459474"/>
                  <a:pt x="2925171" y="668740"/>
                  <a:pt x="3038902" y="816591"/>
                </a:cubicBezTo>
                <a:cubicBezTo>
                  <a:pt x="3152633" y="964442"/>
                  <a:pt x="3223147" y="1116841"/>
                  <a:pt x="3284562" y="1239671"/>
                </a:cubicBezTo>
                <a:cubicBezTo>
                  <a:pt x="3345977" y="1362501"/>
                  <a:pt x="3405118" y="1421642"/>
                  <a:pt x="3407392" y="1553570"/>
                </a:cubicBezTo>
                <a:cubicBezTo>
                  <a:pt x="3409666" y="1685498"/>
                  <a:pt x="3345976" y="1887940"/>
                  <a:pt x="3298209" y="2031241"/>
                </a:cubicBezTo>
                <a:cubicBezTo>
                  <a:pt x="3250442" y="2174542"/>
                  <a:pt x="3164007" y="2292824"/>
                  <a:pt x="3120789" y="2413379"/>
                </a:cubicBezTo>
                <a:cubicBezTo>
                  <a:pt x="3077571" y="2533934"/>
                  <a:pt x="3045726" y="2697707"/>
                  <a:pt x="3038902" y="2754573"/>
                </a:cubicBezTo>
                <a:cubicBezTo>
                  <a:pt x="3032078" y="2811439"/>
                  <a:pt x="3055961" y="2783006"/>
                  <a:pt x="3079845" y="2754573"/>
                </a:cubicBezTo>
              </a:path>
            </a:pathLst>
          </a:custGeom>
          <a:ln w="4762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buClr>
                <a:srgbClr val="000000"/>
              </a:buClr>
              <a:buSzPct val="100000"/>
              <a:buFont typeface="Times New Roman" pitchFamily="18" charset="0"/>
              <a:buNone/>
              <a:defRPr/>
            </a:pPr>
            <a:endParaRPr lang="en-US"/>
          </a:p>
        </p:txBody>
      </p:sp>
      <p:sp>
        <p:nvSpPr>
          <p:cNvPr id="15" name="Oval 14">
            <a:extLst>
              <a:ext uri="{FF2B5EF4-FFF2-40B4-BE49-F238E27FC236}">
                <a16:creationId xmlns:a16="http://schemas.microsoft.com/office/drawing/2014/main" id="{69C91103-B7E3-4423-8D84-3448CCBDA3A1}"/>
              </a:ext>
            </a:extLst>
          </p:cNvPr>
          <p:cNvSpPr/>
          <p:nvPr/>
        </p:nvSpPr>
        <p:spPr>
          <a:xfrm>
            <a:off x="3713163" y="990600"/>
            <a:ext cx="18288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8" charset="0"/>
              <a:buNone/>
              <a:defRPr/>
            </a:pPr>
            <a:endParaRPr lang="en-US"/>
          </a:p>
        </p:txBody>
      </p:sp>
      <p:sp>
        <p:nvSpPr>
          <p:cNvPr id="16" name="Rectangle 15">
            <a:extLst>
              <a:ext uri="{FF2B5EF4-FFF2-40B4-BE49-F238E27FC236}">
                <a16:creationId xmlns:a16="http://schemas.microsoft.com/office/drawing/2014/main" id="{4BDD6CD8-5FB6-422E-9FA6-A9F47740EA49}"/>
              </a:ext>
            </a:extLst>
          </p:cNvPr>
          <p:cNvSpPr/>
          <p:nvPr/>
        </p:nvSpPr>
        <p:spPr>
          <a:xfrm>
            <a:off x="278734" y="844062"/>
            <a:ext cx="3169024" cy="4093428"/>
          </a:xfrm>
          <a:prstGeom prst="rect">
            <a:avLst/>
          </a:prstGeom>
          <a:solidFill>
            <a:srgbClr val="FFC000"/>
          </a:solidFill>
        </p:spPr>
        <p:txBody>
          <a:bodyPr wrap="square">
            <a:spAutoFit/>
          </a:bodyPr>
          <a:lstStyle/>
          <a:p>
            <a:pPr eaLnBrk="1" hangingPunct="1">
              <a:buClr>
                <a:srgbClr val="000000"/>
              </a:buClr>
              <a:buSzPct val="100000"/>
              <a:buFont typeface="Times New Roman" pitchFamily="18" charset="0"/>
              <a:buNone/>
              <a:defRPr/>
            </a:pPr>
            <a:r>
              <a:rPr lang="en-US" sz="2000" dirty="0"/>
              <a:t>Three Questions of standup meeting which every team member must address are….</a:t>
            </a:r>
          </a:p>
          <a:p>
            <a:pPr eaLnBrk="1" hangingPunct="1">
              <a:buClr>
                <a:srgbClr val="000000"/>
              </a:buClr>
              <a:buSzPct val="100000"/>
              <a:buFont typeface="Times New Roman" pitchFamily="18" charset="0"/>
              <a:buNone/>
              <a:defRPr/>
            </a:pPr>
            <a:endParaRPr lang="en-US" sz="2000" dirty="0"/>
          </a:p>
          <a:p>
            <a:pPr marL="231775" indent="-231775">
              <a:buClr>
                <a:srgbClr val="000000"/>
              </a:buClr>
              <a:buSzPct val="100000"/>
              <a:buFont typeface="+mj-lt"/>
              <a:buAutoNum type="arabicPeriod"/>
              <a:defRPr/>
            </a:pPr>
            <a:r>
              <a:rPr lang="en-US" sz="2000" dirty="0"/>
              <a:t>What did they do yesterday?</a:t>
            </a:r>
          </a:p>
          <a:p>
            <a:pPr marL="231775" indent="-231775">
              <a:buClr>
                <a:srgbClr val="000000"/>
              </a:buClr>
              <a:buSzPct val="100000"/>
              <a:buFont typeface="+mj-lt"/>
              <a:buAutoNum type="arabicPeriod"/>
              <a:defRPr/>
            </a:pPr>
            <a:endParaRPr lang="en-US" sz="2000" dirty="0"/>
          </a:p>
          <a:p>
            <a:pPr marL="231775" indent="-231775">
              <a:buClr>
                <a:srgbClr val="000000"/>
              </a:buClr>
              <a:buSzPct val="100000"/>
              <a:buFont typeface="+mj-lt"/>
              <a:buAutoNum type="arabicPeriod"/>
              <a:defRPr/>
            </a:pPr>
            <a:r>
              <a:rPr lang="en-US" sz="2000" dirty="0"/>
              <a:t>What are they planning to do today?</a:t>
            </a:r>
          </a:p>
          <a:p>
            <a:pPr marL="231775" indent="-231775">
              <a:buClr>
                <a:srgbClr val="000000"/>
              </a:buClr>
              <a:buSzPct val="100000"/>
              <a:buFont typeface="+mj-lt"/>
              <a:buAutoNum type="arabicPeriod"/>
              <a:defRPr/>
            </a:pPr>
            <a:endParaRPr lang="en-US" sz="2000" dirty="0"/>
          </a:p>
          <a:p>
            <a:pPr marL="231775" indent="-231775">
              <a:buClr>
                <a:srgbClr val="000000"/>
              </a:buClr>
              <a:buSzPct val="100000"/>
              <a:buFont typeface="+mj-lt"/>
              <a:buAutoNum type="arabicPeriod"/>
              <a:defRPr/>
            </a:pPr>
            <a:r>
              <a:rPr lang="en-US" sz="2000" dirty="0"/>
              <a:t>Any impediments on the way today?</a:t>
            </a:r>
          </a:p>
        </p:txBody>
      </p:sp>
    </p:spTree>
    <p:extLst>
      <p:ext uri="{BB962C8B-B14F-4D97-AF65-F5344CB8AC3E}">
        <p14:creationId xmlns:p14="http://schemas.microsoft.com/office/powerpoint/2010/main" val="44908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D9B6-7E76-4129-8C18-78F40F3FD993}"/>
              </a:ext>
            </a:extLst>
          </p:cNvPr>
          <p:cNvSpPr>
            <a:spLocks noGrp="1"/>
          </p:cNvSpPr>
          <p:nvPr>
            <p:ph type="title"/>
          </p:nvPr>
        </p:nvSpPr>
        <p:spPr/>
        <p:txBody>
          <a:bodyPr/>
          <a:lstStyle/>
          <a:p>
            <a:r>
              <a:rPr lang="en-US" dirty="0"/>
              <a:t>How to Address Impediments</a:t>
            </a:r>
          </a:p>
        </p:txBody>
      </p:sp>
      <p:sp>
        <p:nvSpPr>
          <p:cNvPr id="3" name="Content Placeholder 2">
            <a:extLst>
              <a:ext uri="{FF2B5EF4-FFF2-40B4-BE49-F238E27FC236}">
                <a16:creationId xmlns:a16="http://schemas.microsoft.com/office/drawing/2014/main" id="{3DA04A58-8CAE-4F99-8F16-3EFF9BE78352}"/>
              </a:ext>
            </a:extLst>
          </p:cNvPr>
          <p:cNvSpPr>
            <a:spLocks noGrp="1"/>
          </p:cNvSpPr>
          <p:nvPr>
            <p:ph idx="1"/>
          </p:nvPr>
        </p:nvSpPr>
        <p:spPr/>
        <p:txBody>
          <a:bodyPr/>
          <a:lstStyle/>
          <a:p>
            <a:r>
              <a:rPr lang="en-US" dirty="0"/>
              <a:t>Within max next 24 hours. Otherwise it will be escalated.</a:t>
            </a:r>
          </a:p>
          <a:p>
            <a:r>
              <a:rPr lang="en-US" dirty="0"/>
              <a:t>Project either own or assign it to some PMT member</a:t>
            </a:r>
          </a:p>
          <a:p>
            <a:r>
              <a:rPr lang="en-US" dirty="0"/>
              <a:t>Till the time impediment is not resolved PM &amp; PMT should prioritize the work for PMT member</a:t>
            </a:r>
          </a:p>
        </p:txBody>
      </p:sp>
    </p:spTree>
    <p:extLst>
      <p:ext uri="{BB962C8B-B14F-4D97-AF65-F5344CB8AC3E}">
        <p14:creationId xmlns:p14="http://schemas.microsoft.com/office/powerpoint/2010/main" val="765122572"/>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4715</TotalTime>
  <Words>701</Words>
  <Application>Microsoft Office PowerPoint</Application>
  <PresentationFormat>Widescreen</PresentationFormat>
  <Paragraphs>104</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Microsoft YaHei</vt:lpstr>
      <vt:lpstr>Arial</vt:lpstr>
      <vt:lpstr>Calibri</vt:lpstr>
      <vt:lpstr>Times New Roman</vt:lpstr>
      <vt:lpstr>Trebuchet MS</vt:lpstr>
      <vt:lpstr>Wingdings 3</vt:lpstr>
      <vt:lpstr>Facet</vt:lpstr>
      <vt:lpstr>Daily Standup</vt:lpstr>
      <vt:lpstr>Disclaimer</vt:lpstr>
      <vt:lpstr>Agenda</vt:lpstr>
      <vt:lpstr>Information Radiator</vt:lpstr>
      <vt:lpstr>Osmotic Communication</vt:lpstr>
      <vt:lpstr>Daily Stand-ups</vt:lpstr>
      <vt:lpstr>TEAM : Daily Standup</vt:lpstr>
      <vt:lpstr>Daily Stand-ups</vt:lpstr>
      <vt:lpstr>How to Address Impediments</vt:lpstr>
      <vt:lpstr>Dimensions of Communications</vt:lpstr>
      <vt:lpstr>PowerPoint Presentation</vt:lpstr>
      <vt:lpstr>Next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Trainings &amp; Consulting Services</dc:title>
  <dc:creator>Hari Thapliyal</dc:creator>
  <cp:lastModifiedBy>Hari Thapliyal</cp:lastModifiedBy>
  <cp:revision>85</cp:revision>
  <dcterms:created xsi:type="dcterms:W3CDTF">2014-08-11T04:33:44Z</dcterms:created>
  <dcterms:modified xsi:type="dcterms:W3CDTF">2017-11-30T23:11:32Z</dcterms:modified>
</cp:coreProperties>
</file>