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5" r:id="rId3"/>
    <p:sldId id="281" r:id="rId4"/>
    <p:sldId id="282" r:id="rId5"/>
    <p:sldId id="283" r:id="rId6"/>
    <p:sldId id="284" r:id="rId7"/>
    <p:sldId id="287" r:id="rId8"/>
    <p:sldId id="286" r:id="rId9"/>
    <p:sldId id="289" r:id="rId10"/>
    <p:sldId id="288" r:id="rId11"/>
    <p:sldId id="290"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B2250-12A0-4C24-8D8D-D870B87CBF1C}" type="datetimeFigureOut">
              <a:rPr lang="en-US" smtClean="0"/>
              <a:t>30-Nov-17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DF957-EFB9-4320-887B-EB3E57E66A6C}" type="slidenum">
              <a:rPr lang="en-US" smtClean="0"/>
              <a:t>‹#›</a:t>
            </a:fld>
            <a:endParaRPr lang="en-US"/>
          </a:p>
        </p:txBody>
      </p:sp>
    </p:spTree>
    <p:extLst>
      <p:ext uri="{BB962C8B-B14F-4D97-AF65-F5344CB8AC3E}">
        <p14:creationId xmlns:p14="http://schemas.microsoft.com/office/powerpoint/2010/main" val="120826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FDF957-EFB9-4320-887B-EB3E57E66A6C}" type="slidenum">
              <a:rPr lang="en-US" smtClean="0"/>
              <a:t>1</a:t>
            </a:fld>
            <a:endParaRPr lang="en-US"/>
          </a:p>
        </p:txBody>
      </p:sp>
    </p:spTree>
    <p:extLst>
      <p:ext uri="{BB962C8B-B14F-4D97-AF65-F5344CB8AC3E}">
        <p14:creationId xmlns:p14="http://schemas.microsoft.com/office/powerpoint/2010/main" val="78641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78687D1D-6E11-494D-B395-CEF2CFAA5D68}" type="slidenum">
              <a:rPr lang="en-US" smtClean="0">
                <a:latin typeface="Calibri" panose="020F0502020204030204" pitchFamily="34" charset="0"/>
              </a:rPr>
              <a:pPr>
                <a:spcBef>
                  <a:spcPct val="0"/>
                </a:spcBef>
                <a:buClrTx/>
                <a:buFontTx/>
                <a:buNone/>
              </a:pPr>
              <a:t>12</a:t>
            </a:fld>
            <a:endParaRPr lang="en-US">
              <a:latin typeface="Calibri" panose="020F0502020204030204" pitchFamily="34" charset="0"/>
            </a:endParaRPr>
          </a:p>
        </p:txBody>
      </p:sp>
      <p:sp>
        <p:nvSpPr>
          <p:cNvPr id="43011" name="Rectangle 1"/>
          <p:cNvSpPr>
            <a:spLocks noGrp="1" noRot="1" noChangeAspect="1" noChangeArrowheads="1" noTextEdit="1"/>
          </p:cNvSpPr>
          <p:nvPr>
            <p:ph type="sldImg"/>
          </p:nvPr>
        </p:nvSpPr>
        <p:spPr>
          <a:xfrm>
            <a:off x="104775" y="750888"/>
            <a:ext cx="6667500" cy="37512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8004" y="4751680"/>
            <a:ext cx="5501043" cy="450028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62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0" y="2404534"/>
            <a:ext cx="12188824" cy="1646302"/>
          </a:xfrm>
        </p:spPr>
        <p:txBody>
          <a:bodyPr anchor="b">
            <a:no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0" y="4050833"/>
            <a:ext cx="12188823" cy="1096899"/>
          </a:xfrm>
        </p:spPr>
        <p:txBody>
          <a:bodyPr anchor="t"/>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751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5099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81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98878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14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995243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31844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11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162"/>
            <a:ext cx="12192000" cy="1036320"/>
          </a:xfrm>
          <a:gradFill flip="none" rotWithShape="1">
            <a:gsLst>
              <a:gs pos="28000">
                <a:srgbClr val="D3E0EF"/>
              </a:gs>
              <a:gs pos="69000">
                <a:srgbClr val="D3E0EF"/>
              </a:gs>
              <a:gs pos="68000">
                <a:srgbClr val="D2E0EF"/>
              </a:gs>
              <a:gs pos="38000">
                <a:srgbClr val="D1DFEE"/>
              </a:gs>
              <a:gs pos="49000">
                <a:srgbClr val="CFDDED"/>
              </a:gs>
              <a:gs pos="61000">
                <a:srgbClr val="D3E0EF"/>
              </a:gs>
              <a:gs pos="2000">
                <a:schemeClr val="accent1">
                  <a:lumMod val="45000"/>
                  <a:lumOff val="55000"/>
                </a:schemeClr>
              </a:gs>
              <a:gs pos="0">
                <a:srgbClr val="BDD0E6"/>
              </a:gs>
              <a:gs pos="18000">
                <a:srgbClr val="C4D5E9"/>
              </a:gs>
              <a:gs pos="12000">
                <a:schemeClr val="accent1">
                  <a:lumMod val="30000"/>
                  <a:lumOff val="70000"/>
                </a:schemeClr>
              </a:gs>
            </a:gsLst>
            <a:lin ang="5400000" scaled="1"/>
            <a:tileRect/>
          </a:gradFill>
        </p:spPr>
        <p:txBody>
          <a:bodyPr>
            <a:normAutofit/>
          </a:bodyPr>
          <a:lstStyle>
            <a:lvl1pPr>
              <a:defRPr sz="3600">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a:xfrm>
            <a:off x="363071" y="1476103"/>
            <a:ext cx="11416553" cy="4565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57027" y="6060496"/>
            <a:ext cx="911939" cy="365125"/>
          </a:xfrm>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96285" y="6084556"/>
            <a:ext cx="683339" cy="365125"/>
          </a:xfrm>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5136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816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18277" y="1400355"/>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2992" y="1400355"/>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7152-CD0B-4933-9679-2B2734116DB4}" type="datetimeFigureOut">
              <a:rPr lang="en-US" smtClean="0"/>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84204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84927" y="1669658"/>
            <a:ext cx="4185623"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84927" y="2245920"/>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712467" y="1669658"/>
            <a:ext cx="4185618"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712468" y="2245920"/>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7152-CD0B-4933-9679-2B2734116DB4}" type="datetimeFigureOut">
              <a:rPr lang="en-US" smtClean="0"/>
              <a:t>30-Nov-17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400229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7152-CD0B-4933-9679-2B2734116DB4}" type="datetimeFigureOut">
              <a:rPr lang="en-US" smtClean="0"/>
              <a:t>30-Nov-17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81065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7152-CD0B-4933-9679-2B2734116DB4}" type="datetimeFigureOut">
              <a:rPr lang="en-US" smtClean="0"/>
              <a:t>30-Nov-17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99130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8151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3425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61365" y="39392"/>
            <a:ext cx="12030635" cy="6831109"/>
            <a:chOff x="0" y="-8467"/>
            <a:chExt cx="12192000" cy="6866467"/>
          </a:xfrm>
          <a:solidFill>
            <a:schemeClr val="accent1">
              <a:alpha val="20000"/>
            </a:schemeClr>
          </a:solidFill>
        </p:grpSpPr>
        <p:cxnSp>
          <p:nvCxnSpPr>
            <p:cNvPr id="20" name="Straight Connector 19"/>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userDrawn="1"/>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5" y="-8467"/>
            <a:ext cx="12181424" cy="1046749"/>
          </a:xfrm>
          <a:prstGeom prst="rect">
            <a:avLst/>
          </a:prstGeom>
          <a:solidFill>
            <a:schemeClr val="accent1">
              <a:lumMod val="40000"/>
              <a:lumOff val="60000"/>
            </a:schemeClr>
          </a:solidFill>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9357"/>
            <a:ext cx="11053482" cy="4912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83820" y="638611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7152-CD0B-4933-9679-2B2734116DB4}" type="datetimeFigureOut">
              <a:rPr lang="en-US" smtClean="0"/>
              <a:t>30-Nov-17</a:t>
            </a:fld>
            <a:endParaRPr lang="en-US"/>
          </a:p>
        </p:txBody>
      </p:sp>
      <p:sp>
        <p:nvSpPr>
          <p:cNvPr id="5" name="Footer Placeholder 4"/>
          <p:cNvSpPr>
            <a:spLocks noGrp="1"/>
          </p:cNvSpPr>
          <p:nvPr>
            <p:ph type="ftr" sz="quarter" idx="3"/>
          </p:nvPr>
        </p:nvSpPr>
        <p:spPr>
          <a:xfrm>
            <a:off x="476247" y="6385545"/>
            <a:ext cx="671327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8577" y="6386113"/>
            <a:ext cx="683339" cy="365125"/>
          </a:xfrm>
          <a:prstGeom prst="rect">
            <a:avLst/>
          </a:prstGeom>
        </p:spPr>
        <p:txBody>
          <a:bodyPr vert="horz" lIns="91440" tIns="45720" rIns="91440" bIns="45720" rtlCol="0" anchor="ctr"/>
          <a:lstStyle>
            <a:lvl1pPr algn="r">
              <a:defRPr sz="900">
                <a:solidFill>
                  <a:schemeClr val="accent1"/>
                </a:solidFill>
              </a:defRPr>
            </a:lvl1pPr>
          </a:lstStyle>
          <a:p>
            <a:fld id="{E204C4E8-2D47-45F1-AE23-0C9732CDA6C1}" type="slidenum">
              <a:rPr lang="en-US" smtClean="0"/>
              <a:t>‹#›</a:t>
            </a:fld>
            <a:endParaRPr lang="en-US"/>
          </a:p>
        </p:txBody>
      </p:sp>
    </p:spTree>
    <p:extLst>
      <p:ext uri="{BB962C8B-B14F-4D97-AF65-F5344CB8AC3E}">
        <p14:creationId xmlns:p14="http://schemas.microsoft.com/office/powerpoint/2010/main" val="1117486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218"/>
            <a:ext cx="12188824" cy="1482437"/>
          </a:xfrm>
        </p:spPr>
        <p:txBody>
          <a:bodyPr/>
          <a:lstStyle/>
          <a:p>
            <a:r>
              <a:rPr lang="en-US" sz="4800" dirty="0">
                <a:solidFill>
                  <a:srgbClr val="002060"/>
                </a:solidFill>
              </a:rPr>
              <a:t>KANBAN</a:t>
            </a:r>
          </a:p>
        </p:txBody>
      </p:sp>
      <p:sp>
        <p:nvSpPr>
          <p:cNvPr id="3" name="Subtitle 2"/>
          <p:cNvSpPr>
            <a:spLocks noGrp="1"/>
          </p:cNvSpPr>
          <p:nvPr>
            <p:ph type="subTitle" idx="1"/>
          </p:nvPr>
        </p:nvSpPr>
        <p:spPr>
          <a:xfrm>
            <a:off x="0" y="4050833"/>
            <a:ext cx="12188823" cy="162953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a:normAutofit/>
          </a:bodyPr>
          <a:lstStyle/>
          <a:p>
            <a:pPr algn="r"/>
            <a:r>
              <a:rPr lang="en-US" sz="2800" dirty="0">
                <a:solidFill>
                  <a:srgbClr val="002060"/>
                </a:solidFill>
                <a:latin typeface="Arial" panose="020B0604020202020204" pitchFamily="34" charset="0"/>
                <a:cs typeface="Arial" panose="020B0604020202020204" pitchFamily="34" charset="0"/>
              </a:rPr>
              <a:t>Hari P. Thapliyal</a:t>
            </a:r>
          </a:p>
          <a:p>
            <a:pPr algn="r"/>
            <a:r>
              <a:rPr lang="en-US" sz="1400" b="1" dirty="0">
                <a:solidFill>
                  <a:srgbClr val="002060"/>
                </a:solidFill>
                <a:latin typeface="Arial" panose="020B0604020202020204" pitchFamily="34" charset="0"/>
                <a:cs typeface="Arial" panose="020B0604020202020204" pitchFamily="34" charset="0"/>
              </a:rPr>
              <a:t>MCA, MBA (Operations), PGDFM, ZED Master Trainer, PMP, MCITP, </a:t>
            </a:r>
          </a:p>
          <a:p>
            <a:pPr algn="r"/>
            <a:r>
              <a:rPr lang="en-US" sz="1400" b="1" dirty="0">
                <a:solidFill>
                  <a:srgbClr val="002060"/>
                </a:solidFill>
                <a:latin typeface="Arial" panose="020B0604020202020204" pitchFamily="34" charset="0"/>
                <a:cs typeface="Arial" panose="020B0604020202020204" pitchFamily="34" charset="0"/>
              </a:rPr>
              <a:t>PMI-ACP, PRINCE2 Practitioner, SCT, CSM, MCT, SDC, SCM, SPOC, SAMC </a:t>
            </a:r>
            <a:endParaRPr lang="en-US" sz="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80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9FC-B349-44BC-BAB0-676CC6582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76B6C-AA7E-4044-A4D3-B74310CDC315}"/>
              </a:ext>
            </a:extLst>
          </p:cNvPr>
          <p:cNvSpPr>
            <a:spLocks noGrp="1"/>
          </p:cNvSpPr>
          <p:nvPr>
            <p:ph idx="1"/>
          </p:nvPr>
        </p:nvSpPr>
        <p:spPr/>
        <p:txBody>
          <a:bodyPr>
            <a:normAutofit/>
          </a:bodyPr>
          <a:lstStyle/>
          <a:p>
            <a:pPr marL="0" indent="0" algn="ctr">
              <a:buNone/>
            </a:pPr>
            <a:r>
              <a:rPr lang="en-US" sz="4000" dirty="0"/>
              <a:t>Am I missing anything?</a:t>
            </a:r>
          </a:p>
          <a:p>
            <a:pPr marL="0" indent="0" algn="ctr">
              <a:buNone/>
            </a:pPr>
            <a:endParaRPr lang="en-US" sz="4000" dirty="0"/>
          </a:p>
          <a:p>
            <a:pPr marL="0" indent="0" algn="ctr">
              <a:buNone/>
            </a:pPr>
            <a:r>
              <a:rPr lang="en-US" sz="4000" dirty="0"/>
              <a:t>Do you have any question?</a:t>
            </a:r>
          </a:p>
        </p:txBody>
      </p:sp>
    </p:spTree>
    <p:extLst>
      <p:ext uri="{BB962C8B-B14F-4D97-AF65-F5344CB8AC3E}">
        <p14:creationId xmlns:p14="http://schemas.microsoft.com/office/powerpoint/2010/main" val="19945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DB0B-6121-4319-9178-7E117E2A266F}"/>
              </a:ext>
            </a:extLst>
          </p:cNvPr>
          <p:cNvSpPr>
            <a:spLocks noGrp="1"/>
          </p:cNvSpPr>
          <p:nvPr>
            <p:ph type="title"/>
          </p:nvPr>
        </p:nvSpPr>
        <p:spPr/>
        <p:txBody>
          <a:bodyPr/>
          <a:lstStyle/>
          <a:p>
            <a:r>
              <a:rPr lang="en-US" dirty="0"/>
              <a:t>Next Program</a:t>
            </a:r>
          </a:p>
        </p:txBody>
      </p:sp>
      <p:sp>
        <p:nvSpPr>
          <p:cNvPr id="3" name="Content Placeholder 2">
            <a:extLst>
              <a:ext uri="{FF2B5EF4-FFF2-40B4-BE49-F238E27FC236}">
                <a16:creationId xmlns:a16="http://schemas.microsoft.com/office/drawing/2014/main" id="{B9C24877-EBB9-4869-8F3A-892A2BB07F49}"/>
              </a:ext>
            </a:extLst>
          </p:cNvPr>
          <p:cNvSpPr>
            <a:spLocks noGrp="1"/>
          </p:cNvSpPr>
          <p:nvPr>
            <p:ph idx="1"/>
          </p:nvPr>
        </p:nvSpPr>
        <p:spPr/>
        <p:txBody>
          <a:bodyPr>
            <a:normAutofit/>
          </a:bodyPr>
          <a:lstStyle/>
          <a:p>
            <a:r>
              <a:rPr lang="en-US" sz="2800" dirty="0"/>
              <a:t>What is daily standup meant for &amp; How to do?</a:t>
            </a:r>
          </a:p>
          <a:p>
            <a:r>
              <a:rPr lang="en-US" sz="2800" dirty="0"/>
              <a:t>Time : 30-Nov (Tomorrow) 2pm. </a:t>
            </a:r>
          </a:p>
          <a:p>
            <a:r>
              <a:rPr lang="en-US" sz="2800" dirty="0"/>
              <a:t>Location: This Room</a:t>
            </a:r>
          </a:p>
        </p:txBody>
      </p:sp>
    </p:spTree>
    <p:extLst>
      <p:ext uri="{BB962C8B-B14F-4D97-AF65-F5344CB8AC3E}">
        <p14:creationId xmlns:p14="http://schemas.microsoft.com/office/powerpoint/2010/main" val="138651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2"/>
          <p:cNvSpPr txBox="1">
            <a:spLocks noChangeArrowheads="1"/>
          </p:cNvSpPr>
          <p:nvPr/>
        </p:nvSpPr>
        <p:spPr bwMode="auto">
          <a:xfrm>
            <a:off x="5996609" y="2143539"/>
            <a:ext cx="5638800" cy="435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9pPr>
          </a:lstStyle>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2000" b="1" dirty="0">
                <a:solidFill>
                  <a:schemeClr val="tx1"/>
                </a:solidFill>
                <a:latin typeface="Calibri" panose="020F0502020204030204" pitchFamily="34" charset="0"/>
              </a:rPr>
              <a:t>Hari P Thapliyal, </a:t>
            </a:r>
          </a:p>
          <a:p>
            <a:pPr>
              <a:lnSpc>
                <a:spcPct val="90000"/>
              </a:lnSpc>
              <a:spcBef>
                <a:spcPts val="425"/>
              </a:spcBef>
              <a:buSzPct val="80000"/>
            </a:pPr>
            <a:r>
              <a:rPr lang="en-US" sz="1400" dirty="0">
                <a:solidFill>
                  <a:schemeClr val="tx1"/>
                </a:solidFill>
                <a:latin typeface="Calibri" panose="020F0502020204030204" pitchFamily="34" charset="0"/>
              </a:rPr>
              <a:t>PMO Architect &amp; Project Management Trainer &amp; Coach</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dirty="0">
                <a:solidFill>
                  <a:schemeClr val="tx1"/>
                </a:solidFill>
                <a:latin typeface="Calibri" panose="020F0502020204030204" pitchFamily="34" charset="0"/>
              </a:rPr>
              <a:t>Vedavit Project Solutions</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Reach Me:</a:t>
            </a:r>
          </a:p>
          <a:p>
            <a:pPr>
              <a:lnSpc>
                <a:spcPct val="90000"/>
              </a:lnSpc>
              <a:spcBef>
                <a:spcPts val="425"/>
              </a:spcBef>
              <a:buSzPct val="80000"/>
            </a:pPr>
            <a:r>
              <a:rPr lang="en-US" sz="1400" dirty="0">
                <a:solidFill>
                  <a:schemeClr val="tx1"/>
                </a:solidFill>
                <a:latin typeface="Calibri" panose="020F0502020204030204" pitchFamily="34" charset="0"/>
              </a:rPr>
              <a:t>	hari.prasad@vedavit-ps.com </a:t>
            </a:r>
          </a:p>
          <a:p>
            <a:pPr>
              <a:lnSpc>
                <a:spcPct val="90000"/>
              </a:lnSpc>
              <a:spcBef>
                <a:spcPts val="425"/>
              </a:spcBef>
              <a:buSzPct val="80000"/>
            </a:pPr>
            <a:r>
              <a:rPr lang="en-US" sz="1400" dirty="0">
                <a:solidFill>
                  <a:schemeClr val="tx1"/>
                </a:solidFill>
                <a:latin typeface="Calibri" panose="020F0502020204030204" pitchFamily="34" charset="0"/>
              </a:rPr>
              <a:t>	Skype: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YM: </a:t>
            </a:r>
            <a:r>
              <a:rPr lang="en-US" sz="1400" dirty="0" err="1">
                <a:solidFill>
                  <a:schemeClr val="tx1"/>
                </a:solidFill>
                <a:latin typeface="Calibri" panose="020F0502020204030204" pitchFamily="34" charset="0"/>
              </a:rPr>
              <a:t>hari_thapliyal</a:t>
            </a:r>
            <a:r>
              <a:rPr lang="en-US" sz="1400" dirty="0">
                <a:solidFill>
                  <a:schemeClr val="tx1"/>
                </a:solidFill>
                <a:latin typeface="Calibri" panose="020F0502020204030204" pitchFamily="34" charset="0"/>
              </a:rPr>
              <a:t>, Twitter: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a:t>
            </a:r>
          </a:p>
          <a:p>
            <a:pPr>
              <a:lnSpc>
                <a:spcPct val="90000"/>
              </a:lnSpc>
              <a:spcBef>
                <a:spcPts val="425"/>
              </a:spcBef>
              <a:buSzPct val="80000"/>
            </a:pPr>
            <a:r>
              <a:rPr lang="en-US" sz="1400" dirty="0">
                <a:solidFill>
                  <a:schemeClr val="tx1"/>
                </a:solidFill>
                <a:latin typeface="Calibri" panose="020F0502020204030204" pitchFamily="34" charset="0"/>
              </a:rPr>
              <a:t>	Mobile: +91 9535999336</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Profile: </a:t>
            </a:r>
            <a:r>
              <a:rPr lang="en-US" sz="1400" dirty="0">
                <a:solidFill>
                  <a:schemeClr val="tx1"/>
                </a:solidFill>
                <a:latin typeface="Calibri" panose="020F0502020204030204" pitchFamily="34" charset="0"/>
              </a:rPr>
              <a:t>	http://in.linkedin.com/in/harithapliyal </a:t>
            </a:r>
          </a:p>
          <a:p>
            <a:pPr>
              <a:lnSpc>
                <a:spcPct val="90000"/>
              </a:lnSpc>
              <a:spcBef>
                <a:spcPts val="425"/>
              </a:spcBef>
              <a:buSzPct val="80000"/>
            </a:pPr>
            <a:r>
              <a:rPr lang="en-US" sz="1400" b="1" dirty="0">
                <a:solidFill>
                  <a:schemeClr val="tx1"/>
                </a:solidFill>
                <a:latin typeface="Calibri" panose="020F0502020204030204" pitchFamily="34" charset="0"/>
              </a:rPr>
              <a:t>Blog: </a:t>
            </a:r>
            <a:r>
              <a:rPr lang="en-US" sz="1400" dirty="0">
                <a:solidFill>
                  <a:schemeClr val="tx1"/>
                </a:solidFill>
                <a:latin typeface="Calibri" panose="020F0502020204030204" pitchFamily="34" charset="0"/>
              </a:rPr>
              <a:t>	http://pmlogy.com/</a:t>
            </a:r>
          </a:p>
          <a:p>
            <a:pPr>
              <a:lnSpc>
                <a:spcPct val="90000"/>
              </a:lnSpc>
              <a:spcBef>
                <a:spcPts val="425"/>
              </a:spcBef>
              <a:buSzPct val="80000"/>
            </a:pPr>
            <a:r>
              <a:rPr lang="en-US" sz="1400" dirty="0">
                <a:solidFill>
                  <a:schemeClr val="tx1"/>
                </a:solidFill>
                <a:latin typeface="Calibri" panose="020F0502020204030204" pitchFamily="34" charset="0"/>
              </a:rPr>
              <a:t>		</a:t>
            </a:r>
          </a:p>
          <a:p>
            <a:pPr>
              <a:lnSpc>
                <a:spcPct val="90000"/>
              </a:lnSpc>
              <a:spcBef>
                <a:spcPts val="425"/>
              </a:spcBef>
              <a:buSzPct val="80000"/>
            </a:pPr>
            <a:endParaRPr lang="en-US"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678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998A-C20D-4A14-9FE9-396AFD986CF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48439AB-B51D-4FE4-A822-8C5E1D988B5E}"/>
              </a:ext>
            </a:extLst>
          </p:cNvPr>
          <p:cNvSpPr>
            <a:spLocks noGrp="1"/>
          </p:cNvSpPr>
          <p:nvPr>
            <p:ph idx="1"/>
          </p:nvPr>
        </p:nvSpPr>
        <p:spPr/>
        <p:txBody>
          <a:bodyPr>
            <a:normAutofit/>
          </a:bodyPr>
          <a:lstStyle/>
          <a:p>
            <a:r>
              <a:rPr lang="en-US" sz="2800" dirty="0"/>
              <a:t>We are not perfect being. Be are striving for the perfection.</a:t>
            </a:r>
          </a:p>
          <a:p>
            <a:r>
              <a:rPr lang="en-US" sz="2800" dirty="0"/>
              <a:t>We are trying to set a Kanban board first time at the project level. Therefore there are opportunities of improvements. Let’s start doing it and on the way if any opportunity is identified we can incorporate the inputs.</a:t>
            </a:r>
          </a:p>
          <a:p>
            <a:r>
              <a:rPr lang="en-US" sz="2800" dirty="0"/>
              <a:t>There are many ways of designing Kanban board we have chosen one.</a:t>
            </a:r>
          </a:p>
          <a:p>
            <a:r>
              <a:rPr lang="en-US" sz="2800" dirty="0"/>
              <a:t>Feel free to share inputs to design a best project Kanban board. Today or anytime in future.</a:t>
            </a:r>
          </a:p>
        </p:txBody>
      </p:sp>
    </p:spTree>
    <p:extLst>
      <p:ext uri="{BB962C8B-B14F-4D97-AF65-F5344CB8AC3E}">
        <p14:creationId xmlns:p14="http://schemas.microsoft.com/office/powerpoint/2010/main" val="9696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5FFA-7969-4F4F-B471-DCC515B2AF9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8B305A-98BE-444B-98CF-496A05421E7E}"/>
              </a:ext>
            </a:extLst>
          </p:cNvPr>
          <p:cNvSpPr>
            <a:spLocks noGrp="1"/>
          </p:cNvSpPr>
          <p:nvPr>
            <p:ph idx="1"/>
          </p:nvPr>
        </p:nvSpPr>
        <p:spPr/>
        <p:txBody>
          <a:bodyPr>
            <a:normAutofit/>
          </a:bodyPr>
          <a:lstStyle/>
          <a:p>
            <a:pPr>
              <a:buClrTx/>
              <a:buSzPct val="100000"/>
              <a:buFont typeface="+mj-lt"/>
              <a:buAutoNum type="arabicPeriod"/>
            </a:pPr>
            <a:r>
              <a:rPr lang="en-IN" sz="2800" dirty="0"/>
              <a:t>What is Kanban?</a:t>
            </a:r>
          </a:p>
          <a:p>
            <a:pPr>
              <a:buClrTx/>
              <a:buSzPct val="100000"/>
              <a:buFont typeface="+mj-lt"/>
              <a:buAutoNum type="arabicPeriod"/>
            </a:pPr>
            <a:r>
              <a:rPr lang="en-IN" sz="2800" dirty="0"/>
              <a:t>Why Kanban?</a:t>
            </a:r>
          </a:p>
          <a:p>
            <a:pPr>
              <a:buClrTx/>
              <a:buSzPct val="100000"/>
              <a:buFont typeface="+mj-lt"/>
              <a:buAutoNum type="arabicPeriod"/>
            </a:pPr>
            <a:r>
              <a:rPr lang="en-IN" sz="2800" dirty="0"/>
              <a:t>How to plan activities?</a:t>
            </a:r>
          </a:p>
          <a:p>
            <a:pPr>
              <a:buClrTx/>
              <a:buSzPct val="100000"/>
              <a:buFont typeface="+mj-lt"/>
              <a:buAutoNum type="arabicPeriod"/>
            </a:pPr>
            <a:r>
              <a:rPr lang="en-IN" sz="2800" dirty="0"/>
              <a:t>How to update Kanban?</a:t>
            </a:r>
          </a:p>
          <a:p>
            <a:pPr>
              <a:buClrTx/>
              <a:buSzPct val="100000"/>
              <a:buFont typeface="+mj-lt"/>
              <a:buAutoNum type="arabicPeriod"/>
            </a:pPr>
            <a:r>
              <a:rPr lang="en-IN" sz="2800" dirty="0"/>
              <a:t>Questions &amp; Answers (QA) session. -15 min</a:t>
            </a:r>
          </a:p>
          <a:p>
            <a:endParaRPr lang="en-US" dirty="0"/>
          </a:p>
        </p:txBody>
      </p:sp>
    </p:spTree>
    <p:extLst>
      <p:ext uri="{BB962C8B-B14F-4D97-AF65-F5344CB8AC3E}">
        <p14:creationId xmlns:p14="http://schemas.microsoft.com/office/powerpoint/2010/main" val="151293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E30B-6D42-43D7-AD55-246DAE8739D7}"/>
              </a:ext>
            </a:extLst>
          </p:cNvPr>
          <p:cNvSpPr>
            <a:spLocks noGrp="1"/>
          </p:cNvSpPr>
          <p:nvPr>
            <p:ph type="title"/>
          </p:nvPr>
        </p:nvSpPr>
        <p:spPr/>
        <p:txBody>
          <a:bodyPr/>
          <a:lstStyle/>
          <a:p>
            <a:r>
              <a:rPr lang="en-US" dirty="0"/>
              <a:t>What is Kanban</a:t>
            </a:r>
          </a:p>
        </p:txBody>
      </p:sp>
      <p:sp>
        <p:nvSpPr>
          <p:cNvPr id="3" name="Content Placeholder 2">
            <a:extLst>
              <a:ext uri="{FF2B5EF4-FFF2-40B4-BE49-F238E27FC236}">
                <a16:creationId xmlns:a16="http://schemas.microsoft.com/office/drawing/2014/main" id="{8295A7F4-A9D5-44D6-B9FB-F87DCDA24AA4}"/>
              </a:ext>
            </a:extLst>
          </p:cNvPr>
          <p:cNvSpPr>
            <a:spLocks noGrp="1"/>
          </p:cNvSpPr>
          <p:nvPr>
            <p:ph idx="1"/>
          </p:nvPr>
        </p:nvSpPr>
        <p:spPr/>
        <p:txBody>
          <a:bodyPr/>
          <a:lstStyle/>
          <a:p>
            <a:r>
              <a:rPr lang="en-IN" dirty="0"/>
              <a:t>Literally signboard or billboard in Chinese and Japanese</a:t>
            </a:r>
          </a:p>
          <a:p>
            <a:r>
              <a:rPr lang="en-IN" dirty="0"/>
              <a:t>Early adoption in Toyota Production</a:t>
            </a:r>
          </a:p>
          <a:p>
            <a:r>
              <a:rPr lang="en-IN" dirty="0"/>
              <a:t>Earlier it was managed manually</a:t>
            </a:r>
          </a:p>
          <a:p>
            <a:r>
              <a:rPr lang="en-IN" dirty="0"/>
              <a:t>Nowadays it is Automatic</a:t>
            </a:r>
          </a:p>
          <a:p>
            <a:r>
              <a:rPr lang="en-IN" dirty="0"/>
              <a:t>Your inputs…………..</a:t>
            </a:r>
            <a:endParaRPr lang="en-US" dirty="0"/>
          </a:p>
        </p:txBody>
      </p:sp>
    </p:spTree>
    <p:extLst>
      <p:ext uri="{BB962C8B-B14F-4D97-AF65-F5344CB8AC3E}">
        <p14:creationId xmlns:p14="http://schemas.microsoft.com/office/powerpoint/2010/main" val="156897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559D-275A-4731-B61F-8AD75E89C871}"/>
              </a:ext>
            </a:extLst>
          </p:cNvPr>
          <p:cNvSpPr>
            <a:spLocks noGrp="1"/>
          </p:cNvSpPr>
          <p:nvPr>
            <p:ph type="title"/>
          </p:nvPr>
        </p:nvSpPr>
        <p:spPr/>
        <p:txBody>
          <a:bodyPr/>
          <a:lstStyle/>
          <a:p>
            <a:r>
              <a:rPr lang="en-US" dirty="0"/>
              <a:t>Why Kanban</a:t>
            </a:r>
          </a:p>
        </p:txBody>
      </p:sp>
      <p:sp>
        <p:nvSpPr>
          <p:cNvPr id="3" name="Content Placeholder 2">
            <a:extLst>
              <a:ext uri="{FF2B5EF4-FFF2-40B4-BE49-F238E27FC236}">
                <a16:creationId xmlns:a16="http://schemas.microsoft.com/office/drawing/2014/main" id="{02CC66BE-6D7E-4129-9802-5CCBB785F399}"/>
              </a:ext>
            </a:extLst>
          </p:cNvPr>
          <p:cNvSpPr>
            <a:spLocks noGrp="1"/>
          </p:cNvSpPr>
          <p:nvPr>
            <p:ph idx="1"/>
          </p:nvPr>
        </p:nvSpPr>
        <p:spPr/>
        <p:txBody>
          <a:bodyPr/>
          <a:lstStyle/>
          <a:p>
            <a:r>
              <a:rPr lang="en-US" dirty="0"/>
              <a:t>Commitment Known to everybody</a:t>
            </a:r>
          </a:p>
          <a:p>
            <a:r>
              <a:rPr lang="en-US" dirty="0"/>
              <a:t>Dependency is visible to everybody</a:t>
            </a:r>
          </a:p>
          <a:p>
            <a:r>
              <a:rPr lang="en-US" dirty="0"/>
              <a:t>Availability and workload of department/people on any particular day is visible</a:t>
            </a:r>
          </a:p>
          <a:p>
            <a:r>
              <a:rPr lang="en-US" dirty="0"/>
              <a:t>Can visualize the bottleneck</a:t>
            </a:r>
          </a:p>
          <a:p>
            <a:r>
              <a:rPr lang="en-US" dirty="0"/>
              <a:t>Can prioritize the work everyday morning</a:t>
            </a:r>
          </a:p>
          <a:p>
            <a:r>
              <a:rPr lang="en-US" dirty="0"/>
              <a:t>Can plan alternative resource</a:t>
            </a:r>
          </a:p>
          <a:p>
            <a:r>
              <a:rPr lang="en-US" dirty="0"/>
              <a:t>Assign impediment resolution owner &amp; the deadline</a:t>
            </a:r>
          </a:p>
          <a:p>
            <a:r>
              <a:rPr lang="en-US" dirty="0"/>
              <a:t>Work on high impact/high value work first</a:t>
            </a:r>
          </a:p>
          <a:p>
            <a:r>
              <a:rPr lang="en-US" dirty="0"/>
              <a:t>Anything else??????</a:t>
            </a:r>
          </a:p>
          <a:p>
            <a:endParaRPr lang="en-US" dirty="0"/>
          </a:p>
        </p:txBody>
      </p:sp>
    </p:spTree>
    <p:extLst>
      <p:ext uri="{BB962C8B-B14F-4D97-AF65-F5344CB8AC3E}">
        <p14:creationId xmlns:p14="http://schemas.microsoft.com/office/powerpoint/2010/main" val="145815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45F6-938A-45CF-9DE9-FCDF789C37A5}"/>
              </a:ext>
            </a:extLst>
          </p:cNvPr>
          <p:cNvSpPr>
            <a:spLocks noGrp="1"/>
          </p:cNvSpPr>
          <p:nvPr>
            <p:ph type="title"/>
          </p:nvPr>
        </p:nvSpPr>
        <p:spPr/>
        <p:txBody>
          <a:bodyPr>
            <a:normAutofit/>
          </a:bodyPr>
          <a:lstStyle/>
          <a:p>
            <a:r>
              <a:rPr lang="en-IN" dirty="0"/>
              <a:t>How to plan activities</a:t>
            </a:r>
            <a:endParaRPr lang="en-US" dirty="0"/>
          </a:p>
        </p:txBody>
      </p:sp>
      <p:sp>
        <p:nvSpPr>
          <p:cNvPr id="3" name="Content Placeholder 2">
            <a:extLst>
              <a:ext uri="{FF2B5EF4-FFF2-40B4-BE49-F238E27FC236}">
                <a16:creationId xmlns:a16="http://schemas.microsoft.com/office/drawing/2014/main" id="{92B7096D-5316-45D0-9C56-CF94F5E1EA13}"/>
              </a:ext>
            </a:extLst>
          </p:cNvPr>
          <p:cNvSpPr>
            <a:spLocks noGrp="1"/>
          </p:cNvSpPr>
          <p:nvPr>
            <p:ph idx="1"/>
          </p:nvPr>
        </p:nvSpPr>
        <p:spPr/>
        <p:txBody>
          <a:bodyPr/>
          <a:lstStyle/>
          <a:p>
            <a:r>
              <a:rPr lang="en-US" dirty="0"/>
              <a:t>Use your baselined plan. Baselined plan is available with Project Manager</a:t>
            </a:r>
          </a:p>
          <a:p>
            <a:r>
              <a:rPr lang="en-US" dirty="0"/>
              <a:t>Project Management Team (PMT) creates detail plan for each delivery (if it is not baselined)</a:t>
            </a:r>
          </a:p>
          <a:p>
            <a:r>
              <a:rPr lang="en-US" dirty="0"/>
              <a:t>Project Manager inserts detail plan in the high level baseline plan</a:t>
            </a:r>
          </a:p>
          <a:p>
            <a:r>
              <a:rPr lang="en-US" dirty="0"/>
              <a:t>PMT: creates Task Card and put in the task column on the Kanban board.</a:t>
            </a:r>
          </a:p>
          <a:p>
            <a:r>
              <a:rPr lang="en-US" dirty="0"/>
              <a:t>Task cards need to be created for the week.</a:t>
            </a:r>
          </a:p>
          <a:p>
            <a:r>
              <a:rPr lang="en-US" dirty="0"/>
              <a:t>You can create these cards anytime before the next week starts</a:t>
            </a:r>
          </a:p>
          <a:p>
            <a:r>
              <a:rPr lang="en-US" dirty="0"/>
              <a:t>Ideally tasks in the task card should be taken from baseline plan</a:t>
            </a:r>
          </a:p>
        </p:txBody>
      </p:sp>
    </p:spTree>
    <p:extLst>
      <p:ext uri="{BB962C8B-B14F-4D97-AF65-F5344CB8AC3E}">
        <p14:creationId xmlns:p14="http://schemas.microsoft.com/office/powerpoint/2010/main" val="99719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45F6-938A-45CF-9DE9-FCDF789C37A5}"/>
              </a:ext>
            </a:extLst>
          </p:cNvPr>
          <p:cNvSpPr>
            <a:spLocks noGrp="1"/>
          </p:cNvSpPr>
          <p:nvPr>
            <p:ph type="title"/>
          </p:nvPr>
        </p:nvSpPr>
        <p:spPr/>
        <p:txBody>
          <a:bodyPr>
            <a:normAutofit/>
          </a:bodyPr>
          <a:lstStyle/>
          <a:p>
            <a:r>
              <a:rPr lang="en-IN" dirty="0"/>
              <a:t>How Task Card Looks Like?</a:t>
            </a:r>
            <a:endParaRPr lang="en-US" dirty="0"/>
          </a:p>
        </p:txBody>
      </p:sp>
      <p:sp>
        <p:nvSpPr>
          <p:cNvPr id="3" name="Content Placeholder 2">
            <a:extLst>
              <a:ext uri="{FF2B5EF4-FFF2-40B4-BE49-F238E27FC236}">
                <a16:creationId xmlns:a16="http://schemas.microsoft.com/office/drawing/2014/main" id="{92B7096D-5316-45D0-9C56-CF94F5E1EA13}"/>
              </a:ext>
            </a:extLst>
          </p:cNvPr>
          <p:cNvSpPr>
            <a:spLocks noGrp="1"/>
          </p:cNvSpPr>
          <p:nvPr>
            <p:ph idx="1"/>
          </p:nvPr>
        </p:nvSpPr>
        <p:spPr/>
        <p:txBody>
          <a:bodyPr>
            <a:normAutofit/>
          </a:bodyPr>
          <a:lstStyle/>
          <a:p>
            <a:r>
              <a:rPr lang="en-US" dirty="0"/>
              <a:t>These are colorful cards. Placed on the Kanban board</a:t>
            </a:r>
          </a:p>
          <a:p>
            <a:r>
              <a:rPr lang="en-US" dirty="0"/>
              <a:t>Use only that color which is assigned for your department to create a task card</a:t>
            </a:r>
          </a:p>
          <a:p>
            <a:r>
              <a:rPr lang="en-US" dirty="0"/>
              <a:t>One Task card should have one task only</a:t>
            </a:r>
          </a:p>
          <a:p>
            <a:r>
              <a:rPr lang="en-US" dirty="0"/>
              <a:t>Task card should have Owner, Hours, Due Date &amp; Task Name on it.</a:t>
            </a:r>
          </a:p>
          <a:p>
            <a:r>
              <a:rPr lang="en-US" dirty="0"/>
              <a:t>Card on task should be assignable to one person</a:t>
            </a:r>
          </a:p>
          <a:p>
            <a:r>
              <a:rPr lang="en-US" dirty="0"/>
              <a:t>Duration of any task card should be ideally 1-5 day</a:t>
            </a:r>
          </a:p>
        </p:txBody>
      </p:sp>
      <p:graphicFrame>
        <p:nvGraphicFramePr>
          <p:cNvPr id="4" name="Table 3">
            <a:extLst>
              <a:ext uri="{FF2B5EF4-FFF2-40B4-BE49-F238E27FC236}">
                <a16:creationId xmlns:a16="http://schemas.microsoft.com/office/drawing/2014/main" id="{D208DCF4-C8D3-4798-BE4A-054BAC616EF5}"/>
              </a:ext>
            </a:extLst>
          </p:cNvPr>
          <p:cNvGraphicFramePr>
            <a:graphicFrameLocks noGrp="1"/>
          </p:cNvGraphicFramePr>
          <p:nvPr>
            <p:extLst>
              <p:ext uri="{D42A27DB-BD31-4B8C-83A1-F6EECF244321}">
                <p14:modId xmlns:p14="http://schemas.microsoft.com/office/powerpoint/2010/main" val="1836072970"/>
              </p:ext>
            </p:extLst>
          </p:nvPr>
        </p:nvGraphicFramePr>
        <p:xfrm>
          <a:off x="7315200" y="3223716"/>
          <a:ext cx="4876800" cy="2388870"/>
        </p:xfrm>
        <a:graphic>
          <a:graphicData uri="http://schemas.openxmlformats.org/drawingml/2006/table">
            <a:tbl>
              <a:tblPr>
                <a:tableStyleId>{5C22544A-7EE6-4342-B048-85BDC9FD1C3A}</a:tableStyleId>
              </a:tblPr>
              <a:tblGrid>
                <a:gridCol w="1172817">
                  <a:extLst>
                    <a:ext uri="{9D8B030D-6E8A-4147-A177-3AD203B41FA5}">
                      <a16:colId xmlns:a16="http://schemas.microsoft.com/office/drawing/2014/main" val="3079382092"/>
                    </a:ext>
                  </a:extLst>
                </a:gridCol>
                <a:gridCol w="1411357">
                  <a:extLst>
                    <a:ext uri="{9D8B030D-6E8A-4147-A177-3AD203B41FA5}">
                      <a16:colId xmlns:a16="http://schemas.microsoft.com/office/drawing/2014/main" val="3883833367"/>
                    </a:ext>
                  </a:extLst>
                </a:gridCol>
                <a:gridCol w="2292626">
                  <a:extLst>
                    <a:ext uri="{9D8B030D-6E8A-4147-A177-3AD203B41FA5}">
                      <a16:colId xmlns:a16="http://schemas.microsoft.com/office/drawing/2014/main" val="4146794903"/>
                    </a:ext>
                  </a:extLst>
                </a:gridCol>
              </a:tblGrid>
              <a:tr h="513894">
                <a:tc>
                  <a:txBody>
                    <a:bodyPr/>
                    <a:lstStyle/>
                    <a:p>
                      <a:r>
                        <a:rPr lang="en-US" dirty="0"/>
                        <a:t>Owner</a:t>
                      </a:r>
                    </a:p>
                  </a:txBody>
                  <a:tcPr>
                    <a:solidFill>
                      <a:srgbClr val="FFC000"/>
                    </a:solidFill>
                  </a:tcPr>
                </a:tc>
                <a:tc>
                  <a:txBody>
                    <a:bodyPr/>
                    <a:lstStyle/>
                    <a:p>
                      <a:r>
                        <a:rPr lang="en-US" dirty="0"/>
                        <a:t>Hours</a:t>
                      </a:r>
                    </a:p>
                  </a:txBody>
                  <a:tcPr>
                    <a:solidFill>
                      <a:srgbClr val="FFC000"/>
                    </a:solidFill>
                  </a:tcPr>
                </a:tc>
                <a:tc>
                  <a:txBody>
                    <a:bodyPr/>
                    <a:lstStyle/>
                    <a:p>
                      <a:r>
                        <a:rPr lang="en-US" dirty="0"/>
                        <a:t>Due Date</a:t>
                      </a:r>
                    </a:p>
                    <a:p>
                      <a:r>
                        <a:rPr lang="en-US" dirty="0"/>
                        <a:t>Revised Finish</a:t>
                      </a:r>
                    </a:p>
                  </a:txBody>
                  <a:tcPr>
                    <a:solidFill>
                      <a:srgbClr val="FFC000"/>
                    </a:solidFill>
                  </a:tcPr>
                </a:tc>
                <a:extLst>
                  <a:ext uri="{0D108BD9-81ED-4DB2-BD59-A6C34878D82A}">
                    <a16:rowId xmlns:a16="http://schemas.microsoft.com/office/drawing/2014/main" val="3695317069"/>
                  </a:ext>
                </a:extLst>
              </a:tr>
              <a:tr h="1748790">
                <a:tc gridSpan="3">
                  <a:txBody>
                    <a:bodyPr/>
                    <a:lstStyle/>
                    <a:p>
                      <a:r>
                        <a:rPr lang="en-US" dirty="0"/>
                        <a:t>Task Name/Description</a:t>
                      </a:r>
                    </a:p>
                  </a:txBody>
                  <a:tcPr>
                    <a:solidFill>
                      <a:srgbClr val="FFC000"/>
                    </a:solidFill>
                  </a:tcPr>
                </a:tc>
                <a:tc hMerge="1">
                  <a:txBody>
                    <a:bodyPr/>
                    <a:lstStyle/>
                    <a:p>
                      <a:endParaRPr lang="en-US"/>
                    </a:p>
                  </a:txBody>
                  <a:tcPr/>
                </a:tc>
                <a:tc hMerge="1">
                  <a:txBody>
                    <a:bodyPr/>
                    <a:lstStyle/>
                    <a:p>
                      <a:endParaRPr lang="en-US" dirty="0"/>
                    </a:p>
                  </a:txBody>
                  <a:tcPr>
                    <a:solidFill>
                      <a:srgbClr val="FFC000"/>
                    </a:solidFill>
                  </a:tcPr>
                </a:tc>
                <a:extLst>
                  <a:ext uri="{0D108BD9-81ED-4DB2-BD59-A6C34878D82A}">
                    <a16:rowId xmlns:a16="http://schemas.microsoft.com/office/drawing/2014/main" val="908772062"/>
                  </a:ext>
                </a:extLst>
              </a:tr>
            </a:tbl>
          </a:graphicData>
        </a:graphic>
      </p:graphicFrame>
    </p:spTree>
    <p:extLst>
      <p:ext uri="{BB962C8B-B14F-4D97-AF65-F5344CB8AC3E}">
        <p14:creationId xmlns:p14="http://schemas.microsoft.com/office/powerpoint/2010/main" val="210360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AECB-FC16-4D5D-BA9D-7B92297CDC21}"/>
              </a:ext>
            </a:extLst>
          </p:cNvPr>
          <p:cNvSpPr>
            <a:spLocks noGrp="1"/>
          </p:cNvSpPr>
          <p:nvPr>
            <p:ph type="title"/>
          </p:nvPr>
        </p:nvSpPr>
        <p:spPr/>
        <p:txBody>
          <a:bodyPr>
            <a:normAutofit fontScale="90000"/>
          </a:bodyPr>
          <a:lstStyle/>
          <a:p>
            <a:r>
              <a:rPr lang="en-IN" dirty="0"/>
              <a:t>How to update Kanban?</a:t>
            </a:r>
            <a:br>
              <a:rPr lang="en-IN" dirty="0"/>
            </a:br>
            <a:endParaRPr lang="en-US" dirty="0"/>
          </a:p>
        </p:txBody>
      </p:sp>
      <p:sp>
        <p:nvSpPr>
          <p:cNvPr id="3" name="Content Placeholder 2">
            <a:extLst>
              <a:ext uri="{FF2B5EF4-FFF2-40B4-BE49-F238E27FC236}">
                <a16:creationId xmlns:a16="http://schemas.microsoft.com/office/drawing/2014/main" id="{97BBF7A0-CB6B-4277-A736-1C365A655D15}"/>
              </a:ext>
            </a:extLst>
          </p:cNvPr>
          <p:cNvSpPr>
            <a:spLocks noGrp="1"/>
          </p:cNvSpPr>
          <p:nvPr>
            <p:ph idx="1"/>
          </p:nvPr>
        </p:nvSpPr>
        <p:spPr/>
        <p:txBody>
          <a:bodyPr/>
          <a:lstStyle/>
          <a:p>
            <a:r>
              <a:rPr lang="en-US" dirty="0"/>
              <a:t>Update the Kanban on daily basis. As many times as possible. Do not wait for 5:30 pm.</a:t>
            </a:r>
          </a:p>
          <a:p>
            <a:r>
              <a:rPr lang="en-US" dirty="0"/>
              <a:t>If new task is identified please free to create that on behalf of your department</a:t>
            </a:r>
          </a:p>
          <a:p>
            <a:r>
              <a:rPr lang="en-US" dirty="0"/>
              <a:t>When updating Kanban board also check work of the day and week of other department</a:t>
            </a:r>
          </a:p>
          <a:p>
            <a:r>
              <a:rPr lang="en-US" dirty="0"/>
              <a:t>Kanban board must be up to date before daily standup meeting starts</a:t>
            </a:r>
          </a:p>
          <a:p>
            <a:r>
              <a:rPr lang="en-US" dirty="0"/>
              <a:t>Kanban board must be updated after standup meeting (if any change happen during the standup)</a:t>
            </a:r>
          </a:p>
        </p:txBody>
      </p:sp>
    </p:spTree>
    <p:extLst>
      <p:ext uri="{BB962C8B-B14F-4D97-AF65-F5344CB8AC3E}">
        <p14:creationId xmlns:p14="http://schemas.microsoft.com/office/powerpoint/2010/main" val="369635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4268-C7CA-47A7-9661-D7E5545EE193}"/>
              </a:ext>
            </a:extLst>
          </p:cNvPr>
          <p:cNvSpPr>
            <a:spLocks noGrp="1"/>
          </p:cNvSpPr>
          <p:nvPr>
            <p:ph type="title"/>
          </p:nvPr>
        </p:nvSpPr>
        <p:spPr/>
        <p:txBody>
          <a:bodyPr/>
          <a:lstStyle/>
          <a:p>
            <a:r>
              <a:rPr lang="en-US" dirty="0"/>
              <a:t>Where is our Kanban Board?</a:t>
            </a:r>
          </a:p>
        </p:txBody>
      </p:sp>
      <p:sp>
        <p:nvSpPr>
          <p:cNvPr id="3" name="Content Placeholder 2">
            <a:extLst>
              <a:ext uri="{FF2B5EF4-FFF2-40B4-BE49-F238E27FC236}">
                <a16:creationId xmlns:a16="http://schemas.microsoft.com/office/drawing/2014/main" id="{304FE83F-237F-4E2F-A1AB-3D9E177F28DD}"/>
              </a:ext>
            </a:extLst>
          </p:cNvPr>
          <p:cNvSpPr>
            <a:spLocks noGrp="1"/>
          </p:cNvSpPr>
          <p:nvPr>
            <p:ph idx="1"/>
          </p:nvPr>
        </p:nvSpPr>
        <p:spPr/>
        <p:txBody>
          <a:bodyPr/>
          <a:lstStyle/>
          <a:p>
            <a:r>
              <a:rPr lang="en-US" dirty="0"/>
              <a:t>Kanban Board is in the PMO (Project Management Office) Area.</a:t>
            </a:r>
          </a:p>
        </p:txBody>
      </p:sp>
    </p:spTree>
    <p:extLst>
      <p:ext uri="{BB962C8B-B14F-4D97-AF65-F5344CB8AC3E}">
        <p14:creationId xmlns:p14="http://schemas.microsoft.com/office/powerpoint/2010/main" val="3323089236"/>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3730</TotalTime>
  <Words>578</Words>
  <Application>Microsoft Office PowerPoint</Application>
  <PresentationFormat>Widescreen</PresentationFormat>
  <Paragraphs>82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Microsoft YaHei</vt:lpstr>
      <vt:lpstr>Arial</vt:lpstr>
      <vt:lpstr>Calibri</vt:lpstr>
      <vt:lpstr>Trebuchet MS</vt:lpstr>
      <vt:lpstr>Wingdings 3</vt:lpstr>
      <vt:lpstr>Facet</vt:lpstr>
      <vt:lpstr>KANBAN</vt:lpstr>
      <vt:lpstr>Disclaimer</vt:lpstr>
      <vt:lpstr>Agenda</vt:lpstr>
      <vt:lpstr>What is Kanban</vt:lpstr>
      <vt:lpstr>Why Kanban</vt:lpstr>
      <vt:lpstr>How to plan activities</vt:lpstr>
      <vt:lpstr>How Task Card Looks Like?</vt:lpstr>
      <vt:lpstr>How to update Kanban? </vt:lpstr>
      <vt:lpstr>Where is our Kanban Board?</vt:lpstr>
      <vt:lpstr>PowerPoint Presentation</vt:lpstr>
      <vt:lpstr>Next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Trainings &amp; Consulting Services</dc:title>
  <dc:creator>Hari Thapliyal</dc:creator>
  <cp:lastModifiedBy>Hari Thapliyal</cp:lastModifiedBy>
  <cp:revision>79</cp:revision>
  <dcterms:created xsi:type="dcterms:W3CDTF">2014-08-11T04:33:44Z</dcterms:created>
  <dcterms:modified xsi:type="dcterms:W3CDTF">2017-11-30T04:26:57Z</dcterms:modified>
</cp:coreProperties>
</file>