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5" r:id="rId3"/>
    <p:sldId id="295" r:id="rId4"/>
    <p:sldId id="281" r:id="rId5"/>
    <p:sldId id="300" r:id="rId6"/>
    <p:sldId id="299" r:id="rId7"/>
    <p:sldId id="296" r:id="rId8"/>
    <p:sldId id="297" r:id="rId9"/>
    <p:sldId id="298" r:id="rId10"/>
    <p:sldId id="294" r:id="rId11"/>
    <p:sldId id="291" r:id="rId12"/>
    <p:sldId id="292" r:id="rId13"/>
    <p:sldId id="293" r:id="rId14"/>
    <p:sldId id="288" r:id="rId15"/>
    <p:sldId id="29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2250-12A0-4C24-8D8D-D870B87CBF1C}" type="datetimeFigureOut">
              <a:rPr lang="en-US" smtClean="0"/>
              <a:t>07-Dec-17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F957-EFB9-4320-887B-EB3E57E66A6C}" type="slidenum">
              <a:rPr lang="en-US" smtClean="0"/>
              <a:t>‹#›</a:t>
            </a:fld>
            <a:endParaRPr lang="en-US"/>
          </a:p>
        </p:txBody>
      </p:sp>
    </p:spTree>
    <p:extLst>
      <p:ext uri="{BB962C8B-B14F-4D97-AF65-F5344CB8AC3E}">
        <p14:creationId xmlns:p14="http://schemas.microsoft.com/office/powerpoint/2010/main" val="120826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FDF957-EFB9-4320-887B-EB3E57E66A6C}" type="slidenum">
              <a:rPr lang="en-US" smtClean="0"/>
              <a:t>1</a:t>
            </a:fld>
            <a:endParaRPr lang="en-US"/>
          </a:p>
        </p:txBody>
      </p:sp>
    </p:spTree>
    <p:extLst>
      <p:ext uri="{BB962C8B-B14F-4D97-AF65-F5344CB8AC3E}">
        <p14:creationId xmlns:p14="http://schemas.microsoft.com/office/powerpoint/2010/main" val="78641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8687D1D-6E11-494D-B395-CEF2CFAA5D68}" type="slidenum">
              <a:rPr lang="en-US" smtClean="0">
                <a:latin typeface="Calibri" panose="020F0502020204030204" pitchFamily="34" charset="0"/>
              </a:rPr>
              <a:pPr>
                <a:spcBef>
                  <a:spcPct val="0"/>
                </a:spcBef>
                <a:buClrTx/>
                <a:buFontTx/>
                <a:buNone/>
              </a:pPr>
              <a:t>16</a:t>
            </a:fld>
            <a:endParaRPr lang="en-US">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04775" y="750888"/>
            <a:ext cx="6667500" cy="37512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8004" y="4751680"/>
            <a:ext cx="5501043" cy="450028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62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0" y="2404534"/>
            <a:ext cx="12188824" cy="1646302"/>
          </a:xfrm>
        </p:spPr>
        <p:txBody>
          <a:bodyPr anchor="b">
            <a:no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0" y="4050833"/>
            <a:ext cx="12188823"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751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5099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9887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99524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31844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11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162"/>
            <a:ext cx="12192000" cy="1036320"/>
          </a:xfrm>
          <a:gradFill flip="none" rotWithShape="1">
            <a:gsLst>
              <a:gs pos="28000">
                <a:srgbClr val="D3E0EF"/>
              </a:gs>
              <a:gs pos="69000">
                <a:srgbClr val="D3E0EF"/>
              </a:gs>
              <a:gs pos="68000">
                <a:srgbClr val="D2E0EF"/>
              </a:gs>
              <a:gs pos="38000">
                <a:srgbClr val="D1DFEE"/>
              </a:gs>
              <a:gs pos="49000">
                <a:srgbClr val="CFDDED"/>
              </a:gs>
              <a:gs pos="61000">
                <a:srgbClr val="D3E0EF"/>
              </a:gs>
              <a:gs pos="2000">
                <a:schemeClr val="accent1">
                  <a:lumMod val="45000"/>
                  <a:lumOff val="55000"/>
                </a:schemeClr>
              </a:gs>
              <a:gs pos="0">
                <a:srgbClr val="BDD0E6"/>
              </a:gs>
              <a:gs pos="18000">
                <a:srgbClr val="C4D5E9"/>
              </a:gs>
              <a:gs pos="12000">
                <a:schemeClr val="accent1">
                  <a:lumMod val="30000"/>
                  <a:lumOff val="70000"/>
                </a:schemeClr>
              </a:gs>
            </a:gsLst>
            <a:lin ang="5400000" scaled="1"/>
            <a:tileRect/>
          </a:gradFill>
        </p:spPr>
        <p:txBody>
          <a:bodyPr>
            <a:normAutofit/>
          </a:bodyPr>
          <a:lstStyle>
            <a:lvl1pPr>
              <a:defRPr sz="3600">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363071" y="1476103"/>
            <a:ext cx="11416553" cy="4565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57027" y="6060496"/>
            <a:ext cx="911939" cy="365125"/>
          </a:xfrm>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6285" y="6084556"/>
            <a:ext cx="683339" cy="365125"/>
          </a:xfrm>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513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07-Dec-17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816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8277" y="1400355"/>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2992" y="1400355"/>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7152-CD0B-4933-9679-2B2734116DB4}" type="datetimeFigureOut">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8420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84927" y="1669658"/>
            <a:ext cx="4185623"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84927" y="2245920"/>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712467" y="1669658"/>
            <a:ext cx="4185618"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712468" y="224592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7152-CD0B-4933-9679-2B2734116DB4}" type="datetimeFigureOut">
              <a:rPr lang="en-US" smtClean="0"/>
              <a:t>07-Dec-17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40022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7152-CD0B-4933-9679-2B2734116DB4}" type="datetimeFigureOut">
              <a:rPr lang="en-US" smtClean="0"/>
              <a:t>07-Dec-17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8106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7152-CD0B-4933-9679-2B2734116DB4}" type="datetimeFigureOut">
              <a:rPr lang="en-US" smtClean="0"/>
              <a:t>07-Dec-17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99130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8151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07-Dec-17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3425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61365" y="39392"/>
            <a:ext cx="12030635" cy="6831109"/>
            <a:chOff x="0" y="-8467"/>
            <a:chExt cx="12192000" cy="6866467"/>
          </a:xfrm>
          <a:solidFill>
            <a:schemeClr val="accent1">
              <a:alpha val="6000"/>
            </a:schemeClr>
          </a:soli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userDrawn="1"/>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5" y="-8467"/>
            <a:ext cx="12181424" cy="1046749"/>
          </a:xfrm>
          <a:prstGeom prst="rect">
            <a:avLst/>
          </a:prstGeom>
          <a:solidFill>
            <a:schemeClr val="accent1">
              <a:lumMod val="40000"/>
              <a:lumOff val="60000"/>
            </a:schemeClr>
          </a:solidFill>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9357"/>
            <a:ext cx="11053482" cy="4912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83820" y="638611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7152-CD0B-4933-9679-2B2734116DB4}" type="datetimeFigureOut">
              <a:rPr lang="en-US" smtClean="0"/>
              <a:t>07-Dec-17</a:t>
            </a:fld>
            <a:endParaRPr lang="en-US"/>
          </a:p>
        </p:txBody>
      </p:sp>
      <p:sp>
        <p:nvSpPr>
          <p:cNvPr id="5" name="Footer Placeholder 4"/>
          <p:cNvSpPr>
            <a:spLocks noGrp="1"/>
          </p:cNvSpPr>
          <p:nvPr>
            <p:ph type="ftr" sz="quarter" idx="3"/>
          </p:nvPr>
        </p:nvSpPr>
        <p:spPr>
          <a:xfrm>
            <a:off x="476247" y="6385545"/>
            <a:ext cx="671327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8577" y="6386113"/>
            <a:ext cx="683339" cy="365125"/>
          </a:xfrm>
          <a:prstGeom prst="rect">
            <a:avLst/>
          </a:prstGeom>
        </p:spPr>
        <p:txBody>
          <a:bodyPr vert="horz" lIns="91440" tIns="45720" rIns="91440" bIns="45720" rtlCol="0" anchor="ctr"/>
          <a:lstStyle>
            <a:lvl1pPr algn="r">
              <a:defRPr sz="900">
                <a:solidFill>
                  <a:schemeClr val="accent1"/>
                </a:solidFill>
              </a:defRPr>
            </a:lvl1pPr>
          </a:lstStyle>
          <a:p>
            <a:fld id="{E204C4E8-2D47-45F1-AE23-0C9732CDA6C1}" type="slidenum">
              <a:rPr lang="en-US" smtClean="0"/>
              <a:t>‹#›</a:t>
            </a:fld>
            <a:endParaRPr lang="en-US"/>
          </a:p>
        </p:txBody>
      </p:sp>
    </p:spTree>
    <p:extLst>
      <p:ext uri="{BB962C8B-B14F-4D97-AF65-F5344CB8AC3E}">
        <p14:creationId xmlns:p14="http://schemas.microsoft.com/office/powerpoint/2010/main" val="1117486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218"/>
            <a:ext cx="12188824" cy="1482437"/>
          </a:xfrm>
        </p:spPr>
        <p:txBody>
          <a:bodyPr/>
          <a:lstStyle/>
          <a:p>
            <a:r>
              <a:rPr lang="en-US" sz="4800" dirty="0">
                <a:solidFill>
                  <a:srgbClr val="002060"/>
                </a:solidFill>
              </a:rPr>
              <a:t>PMO Roles &amp; Responsibilities</a:t>
            </a:r>
          </a:p>
        </p:txBody>
      </p:sp>
      <p:sp>
        <p:nvSpPr>
          <p:cNvPr id="3" name="Subtitle 2"/>
          <p:cNvSpPr>
            <a:spLocks noGrp="1"/>
          </p:cNvSpPr>
          <p:nvPr>
            <p:ph type="subTitle" idx="1"/>
          </p:nvPr>
        </p:nvSpPr>
        <p:spPr>
          <a:xfrm>
            <a:off x="0" y="4050833"/>
            <a:ext cx="12188823" cy="162953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a:normAutofit/>
          </a:bodyPr>
          <a:lstStyle/>
          <a:p>
            <a:pPr algn="r"/>
            <a:r>
              <a:rPr lang="en-US" sz="2800" dirty="0">
                <a:solidFill>
                  <a:srgbClr val="002060"/>
                </a:solidFill>
                <a:latin typeface="Arial" panose="020B0604020202020204" pitchFamily="34" charset="0"/>
                <a:cs typeface="Arial" panose="020B0604020202020204" pitchFamily="34" charset="0"/>
              </a:rPr>
              <a:t>Hari P. Thapliyal</a:t>
            </a:r>
          </a:p>
          <a:p>
            <a:pPr algn="r"/>
            <a:r>
              <a:rPr lang="en-US" sz="1400" b="1" dirty="0">
                <a:solidFill>
                  <a:srgbClr val="002060"/>
                </a:solidFill>
                <a:latin typeface="Arial" panose="020B0604020202020204" pitchFamily="34" charset="0"/>
                <a:cs typeface="Arial" panose="020B0604020202020204" pitchFamily="34" charset="0"/>
              </a:rPr>
              <a:t>MCA, MBA (Operations), PGDFM, ZED Master Trainer, PMP, MCITP, </a:t>
            </a:r>
          </a:p>
          <a:p>
            <a:pPr algn="r"/>
            <a:r>
              <a:rPr lang="en-US" sz="1400" b="1" dirty="0">
                <a:solidFill>
                  <a:srgbClr val="002060"/>
                </a:solidFill>
                <a:latin typeface="Arial" panose="020B0604020202020204" pitchFamily="34" charset="0"/>
                <a:cs typeface="Arial" panose="020B0604020202020204" pitchFamily="34" charset="0"/>
              </a:rPr>
              <a:t>PMI-ACP, PRINCE2 Practitioner, SCT, CSM, MCT, SDC, SCM, SPOC, SAMC </a:t>
            </a:r>
            <a:endParaRPr lang="en-US" sz="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80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BA60-60BE-4033-9C4E-9E4DE1374FCC}"/>
              </a:ext>
            </a:extLst>
          </p:cNvPr>
          <p:cNvSpPr>
            <a:spLocks noGrp="1"/>
          </p:cNvSpPr>
          <p:nvPr>
            <p:ph type="title"/>
          </p:nvPr>
        </p:nvSpPr>
        <p:spPr/>
        <p:txBody>
          <a:bodyPr/>
          <a:lstStyle/>
          <a:p>
            <a:r>
              <a:rPr lang="en-US" dirty="0"/>
              <a:t>One Important Role But….</a:t>
            </a:r>
          </a:p>
        </p:txBody>
      </p:sp>
      <p:sp>
        <p:nvSpPr>
          <p:cNvPr id="3" name="Content Placeholder 2">
            <a:extLst>
              <a:ext uri="{FF2B5EF4-FFF2-40B4-BE49-F238E27FC236}">
                <a16:creationId xmlns:a16="http://schemas.microsoft.com/office/drawing/2014/main" id="{55348374-554E-4B6B-A00E-19E42F815D22}"/>
              </a:ext>
            </a:extLst>
          </p:cNvPr>
          <p:cNvSpPr>
            <a:spLocks noGrp="1"/>
          </p:cNvSpPr>
          <p:nvPr>
            <p:ph idx="1"/>
          </p:nvPr>
        </p:nvSpPr>
        <p:spPr/>
        <p:txBody>
          <a:bodyPr/>
          <a:lstStyle/>
          <a:p>
            <a:r>
              <a:rPr lang="en-US" dirty="0"/>
              <a:t>PMT (Project Management Team)</a:t>
            </a:r>
          </a:p>
          <a:p>
            <a:r>
              <a:rPr lang="en-US" dirty="0"/>
              <a:t>PMT Members</a:t>
            </a:r>
          </a:p>
          <a:p>
            <a:r>
              <a:rPr lang="en-US" dirty="0"/>
              <a:t>Why this is called so?</a:t>
            </a:r>
          </a:p>
          <a:p>
            <a:r>
              <a:rPr lang="en-US" dirty="0"/>
              <a:t>How this named in other organizations?</a:t>
            </a:r>
          </a:p>
          <a:p>
            <a:r>
              <a:rPr lang="en-US" dirty="0"/>
              <a:t>How PMT role is different from “PMT Member” role?</a:t>
            </a:r>
          </a:p>
        </p:txBody>
      </p:sp>
    </p:spTree>
    <p:extLst>
      <p:ext uri="{BB962C8B-B14F-4D97-AF65-F5344CB8AC3E}">
        <p14:creationId xmlns:p14="http://schemas.microsoft.com/office/powerpoint/2010/main" val="113107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6FB8-FE21-4143-8E9E-E9642E61DCE1}"/>
              </a:ext>
            </a:extLst>
          </p:cNvPr>
          <p:cNvSpPr>
            <a:spLocks noGrp="1"/>
          </p:cNvSpPr>
          <p:nvPr>
            <p:ph type="title"/>
          </p:nvPr>
        </p:nvSpPr>
        <p:spPr/>
        <p:txBody>
          <a:bodyPr/>
          <a:lstStyle/>
          <a:p>
            <a:r>
              <a:rPr lang="en-US" dirty="0"/>
              <a:t>Designation vs Roles</a:t>
            </a:r>
          </a:p>
        </p:txBody>
      </p:sp>
      <p:sp>
        <p:nvSpPr>
          <p:cNvPr id="4" name="Text Placeholder 3">
            <a:extLst>
              <a:ext uri="{FF2B5EF4-FFF2-40B4-BE49-F238E27FC236}">
                <a16:creationId xmlns:a16="http://schemas.microsoft.com/office/drawing/2014/main" id="{809E9DF4-42F2-4676-80D0-D14B69BA7091}"/>
              </a:ext>
            </a:extLst>
          </p:cNvPr>
          <p:cNvSpPr>
            <a:spLocks noGrp="1"/>
          </p:cNvSpPr>
          <p:nvPr>
            <p:ph type="body" idx="1"/>
          </p:nvPr>
        </p:nvSpPr>
        <p:spPr>
          <a:xfrm>
            <a:off x="784927" y="1198604"/>
            <a:ext cx="4185623" cy="576262"/>
          </a:xfrm>
        </p:spPr>
        <p:txBody>
          <a:bodyPr/>
          <a:lstStyle/>
          <a:p>
            <a:r>
              <a:rPr lang="en-US" sz="2400" b="1" dirty="0"/>
              <a:t>Designation</a:t>
            </a:r>
          </a:p>
        </p:txBody>
      </p:sp>
      <p:sp>
        <p:nvSpPr>
          <p:cNvPr id="3" name="Content Placeholder 2">
            <a:extLst>
              <a:ext uri="{FF2B5EF4-FFF2-40B4-BE49-F238E27FC236}">
                <a16:creationId xmlns:a16="http://schemas.microsoft.com/office/drawing/2014/main" id="{2DA87916-1B13-444A-A941-958540485216}"/>
              </a:ext>
            </a:extLst>
          </p:cNvPr>
          <p:cNvSpPr>
            <a:spLocks noGrp="1"/>
          </p:cNvSpPr>
          <p:nvPr>
            <p:ph sz="half" idx="2"/>
          </p:nvPr>
        </p:nvSpPr>
        <p:spPr>
          <a:xfrm>
            <a:off x="784928" y="1774866"/>
            <a:ext cx="4562928" cy="4667498"/>
          </a:xfrm>
        </p:spPr>
        <p:txBody>
          <a:bodyPr>
            <a:normAutofit fontScale="92500" lnSpcReduction="10000"/>
          </a:bodyPr>
          <a:lstStyle/>
          <a:p>
            <a:pPr>
              <a:buClrTx/>
              <a:buSzPct val="100000"/>
              <a:buFont typeface="+mj-lt"/>
              <a:buAutoNum type="arabicPeriod"/>
            </a:pPr>
            <a:r>
              <a:rPr lang="en-US" sz="1900" dirty="0"/>
              <a:t>Fixed</a:t>
            </a:r>
          </a:p>
          <a:p>
            <a:pPr>
              <a:buClrTx/>
              <a:buSzPct val="100000"/>
              <a:buFont typeface="+mj-lt"/>
              <a:buAutoNum type="arabicPeriod"/>
            </a:pPr>
            <a:r>
              <a:rPr lang="en-US" sz="1900" dirty="0"/>
              <a:t>One person has one</a:t>
            </a:r>
          </a:p>
          <a:p>
            <a:pPr>
              <a:buClrTx/>
              <a:buSzPct val="100000"/>
              <a:buFont typeface="+mj-lt"/>
              <a:buAutoNum type="arabicPeriod"/>
            </a:pPr>
            <a:r>
              <a:rPr lang="en-US" sz="1900" dirty="0"/>
              <a:t>It is a Title</a:t>
            </a:r>
          </a:p>
          <a:p>
            <a:pPr>
              <a:buClrTx/>
              <a:buSzPct val="100000"/>
              <a:buFont typeface="+mj-lt"/>
              <a:buAutoNum type="arabicPeriod"/>
            </a:pPr>
            <a:r>
              <a:rPr lang="en-US" sz="1900" dirty="0"/>
              <a:t>Glued to sitting place</a:t>
            </a:r>
          </a:p>
          <a:p>
            <a:pPr>
              <a:buClrTx/>
              <a:buSzPct val="100000"/>
              <a:buFont typeface="+mj-lt"/>
              <a:buAutoNum type="arabicPeriod"/>
            </a:pPr>
            <a:r>
              <a:rPr lang="en-US" sz="1900" dirty="0"/>
              <a:t>Has seniority and Juniority</a:t>
            </a:r>
          </a:p>
          <a:p>
            <a:pPr>
              <a:buClrTx/>
              <a:buSzPct val="100000"/>
              <a:buFont typeface="+mj-lt"/>
              <a:buAutoNum type="arabicPeriod"/>
            </a:pPr>
            <a:r>
              <a:rPr lang="en-US" sz="1900" dirty="0"/>
              <a:t>Fixed Reporting Structure</a:t>
            </a:r>
          </a:p>
          <a:p>
            <a:pPr>
              <a:buClrTx/>
              <a:buSzPct val="100000"/>
              <a:buFont typeface="+mj-lt"/>
              <a:buAutoNum type="arabicPeriod"/>
            </a:pPr>
            <a:r>
              <a:rPr lang="en-US" sz="1900" dirty="0"/>
              <a:t>Reporting towards upward only</a:t>
            </a:r>
          </a:p>
          <a:p>
            <a:pPr>
              <a:buClrTx/>
              <a:buSzPct val="100000"/>
              <a:buFont typeface="+mj-lt"/>
              <a:buAutoNum type="arabicPeriod"/>
            </a:pPr>
            <a:r>
              <a:rPr lang="en-US" sz="1900" dirty="0"/>
              <a:t>More Administrative in nature</a:t>
            </a:r>
          </a:p>
          <a:p>
            <a:pPr>
              <a:buClrTx/>
              <a:buSzPct val="100000"/>
              <a:buFont typeface="+mj-lt"/>
              <a:buAutoNum type="arabicPeriod"/>
            </a:pPr>
            <a:r>
              <a:rPr lang="en-US" sz="1900" dirty="0"/>
              <a:t>Better performance leads to promotion to next in hierarchy</a:t>
            </a:r>
          </a:p>
          <a:p>
            <a:pPr>
              <a:buClrTx/>
              <a:buSzPct val="100000"/>
              <a:buFont typeface="+mj-lt"/>
              <a:buAutoNum type="arabicPeriod"/>
            </a:pPr>
            <a:r>
              <a:rPr lang="en-US" sz="1900" dirty="0"/>
              <a:t>Part of Hierarchy</a:t>
            </a:r>
          </a:p>
          <a:p>
            <a:pPr>
              <a:buClrTx/>
              <a:buSzPct val="100000"/>
              <a:buFont typeface="+mj-lt"/>
              <a:buAutoNum type="arabicPeriod"/>
            </a:pPr>
            <a:r>
              <a:rPr lang="en-US" sz="1900" dirty="0"/>
              <a:t>Formal power used to get the work done</a:t>
            </a:r>
          </a:p>
          <a:p>
            <a:endParaRPr lang="en-US" dirty="0"/>
          </a:p>
        </p:txBody>
      </p:sp>
      <p:sp>
        <p:nvSpPr>
          <p:cNvPr id="5" name="Text Placeholder 4">
            <a:extLst>
              <a:ext uri="{FF2B5EF4-FFF2-40B4-BE49-F238E27FC236}">
                <a16:creationId xmlns:a16="http://schemas.microsoft.com/office/drawing/2014/main" id="{BD41EB19-7C7A-4B3B-9FA4-14D81CB50294}"/>
              </a:ext>
            </a:extLst>
          </p:cNvPr>
          <p:cNvSpPr>
            <a:spLocks noGrp="1"/>
          </p:cNvSpPr>
          <p:nvPr>
            <p:ph type="body" sz="quarter" idx="3"/>
          </p:nvPr>
        </p:nvSpPr>
        <p:spPr>
          <a:xfrm>
            <a:off x="6712467" y="1198604"/>
            <a:ext cx="4185618" cy="576262"/>
          </a:xfrm>
        </p:spPr>
        <p:txBody>
          <a:bodyPr vert="horz" lIns="91440" tIns="45720" rIns="91440" bIns="45720" rtlCol="0" anchor="b">
            <a:noAutofit/>
          </a:bodyPr>
          <a:lstStyle/>
          <a:p>
            <a:r>
              <a:rPr lang="en-US" sz="2400" b="1" dirty="0"/>
              <a:t>Roles</a:t>
            </a:r>
          </a:p>
        </p:txBody>
      </p:sp>
      <p:sp>
        <p:nvSpPr>
          <p:cNvPr id="6" name="Content Placeholder 5">
            <a:extLst>
              <a:ext uri="{FF2B5EF4-FFF2-40B4-BE49-F238E27FC236}">
                <a16:creationId xmlns:a16="http://schemas.microsoft.com/office/drawing/2014/main" id="{5AB085E2-F678-4753-834D-78081000D226}"/>
              </a:ext>
            </a:extLst>
          </p:cNvPr>
          <p:cNvSpPr>
            <a:spLocks noGrp="1"/>
          </p:cNvSpPr>
          <p:nvPr>
            <p:ph sz="quarter" idx="4"/>
          </p:nvPr>
        </p:nvSpPr>
        <p:spPr>
          <a:xfrm>
            <a:off x="6712467" y="1774866"/>
            <a:ext cx="5091605" cy="4487389"/>
          </a:xfrm>
        </p:spPr>
        <p:txBody>
          <a:bodyPr>
            <a:normAutofit fontScale="92500"/>
          </a:bodyPr>
          <a:lstStyle/>
          <a:p>
            <a:pPr>
              <a:buClrTx/>
              <a:buSzPct val="100000"/>
              <a:buFont typeface="+mj-lt"/>
              <a:buAutoNum type="arabicPeriod"/>
            </a:pPr>
            <a:r>
              <a:rPr lang="en-US" dirty="0"/>
              <a:t>Dynamic. </a:t>
            </a:r>
          </a:p>
          <a:p>
            <a:pPr>
              <a:buClrTx/>
              <a:buSzPct val="100000"/>
              <a:buFont typeface="+mj-lt"/>
              <a:buAutoNum type="arabicPeriod"/>
            </a:pPr>
            <a:r>
              <a:rPr lang="en-US" dirty="0"/>
              <a:t>One person can have many</a:t>
            </a:r>
          </a:p>
          <a:p>
            <a:pPr>
              <a:buClrTx/>
              <a:buSzPct val="100000"/>
              <a:buFont typeface="+mj-lt"/>
              <a:buAutoNum type="arabicPeriod"/>
            </a:pPr>
            <a:r>
              <a:rPr lang="en-US" dirty="0"/>
              <a:t>It is not Title</a:t>
            </a:r>
          </a:p>
          <a:p>
            <a:pPr>
              <a:buClrTx/>
              <a:buSzPct val="100000"/>
              <a:buFont typeface="+mj-lt"/>
              <a:buAutoNum type="arabicPeriod"/>
            </a:pPr>
            <a:r>
              <a:rPr lang="en-US" dirty="0"/>
              <a:t>Not related to sitting place</a:t>
            </a:r>
          </a:p>
          <a:p>
            <a:pPr>
              <a:buClrTx/>
              <a:buSzPct val="100000"/>
              <a:buFont typeface="+mj-lt"/>
              <a:buAutoNum type="arabicPeriod"/>
            </a:pPr>
            <a:r>
              <a:rPr lang="en-US" dirty="0"/>
              <a:t>No seniority and juniority</a:t>
            </a:r>
          </a:p>
          <a:p>
            <a:pPr>
              <a:buClrTx/>
              <a:buSzPct val="100000"/>
              <a:buFont typeface="+mj-lt"/>
              <a:buAutoNum type="arabicPeriod"/>
            </a:pPr>
            <a:r>
              <a:rPr lang="en-US" dirty="0"/>
              <a:t>Reporting to Role player</a:t>
            </a:r>
          </a:p>
          <a:p>
            <a:pPr>
              <a:buClrTx/>
              <a:buSzPct val="100000"/>
              <a:buFont typeface="+mj-lt"/>
              <a:buAutoNum type="arabicPeriod"/>
            </a:pPr>
            <a:r>
              <a:rPr lang="en-US" dirty="0"/>
              <a:t>No upward or downward</a:t>
            </a:r>
          </a:p>
          <a:p>
            <a:pPr>
              <a:buClrTx/>
              <a:buSzPct val="100000"/>
              <a:buFont typeface="+mj-lt"/>
              <a:buAutoNum type="arabicPeriod"/>
            </a:pPr>
            <a:r>
              <a:rPr lang="en-US" dirty="0"/>
              <a:t>Playing real sport in the field</a:t>
            </a:r>
          </a:p>
          <a:p>
            <a:pPr>
              <a:buClrTx/>
              <a:buSzPct val="100000"/>
              <a:buFont typeface="+mj-lt"/>
              <a:buAutoNum type="arabicPeriod"/>
            </a:pPr>
            <a:r>
              <a:rPr lang="en-US" dirty="0"/>
              <a:t>Better performance leads to bonus, more complex work</a:t>
            </a:r>
          </a:p>
          <a:p>
            <a:pPr>
              <a:buClrTx/>
              <a:buSzPct val="100000"/>
              <a:buFont typeface="+mj-lt"/>
              <a:buAutoNum type="arabicPeriod"/>
            </a:pPr>
            <a:r>
              <a:rPr lang="en-US" dirty="0"/>
              <a:t>Matrix in nature without hierarchy</a:t>
            </a:r>
          </a:p>
          <a:p>
            <a:pPr>
              <a:buClrTx/>
              <a:buSzPct val="100000"/>
              <a:buFont typeface="+mj-lt"/>
              <a:buAutoNum type="arabicPeriod"/>
            </a:pPr>
            <a:r>
              <a:rPr lang="en-US" dirty="0"/>
              <a:t>Referent power is used to get the work done</a:t>
            </a:r>
          </a:p>
        </p:txBody>
      </p:sp>
    </p:spTree>
    <p:extLst>
      <p:ext uri="{BB962C8B-B14F-4D97-AF65-F5344CB8AC3E}">
        <p14:creationId xmlns:p14="http://schemas.microsoft.com/office/powerpoint/2010/main" val="47985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231B7E-FBCF-452B-9C13-83044BFF6357}"/>
              </a:ext>
            </a:extLst>
          </p:cNvPr>
          <p:cNvSpPr>
            <a:spLocks noGrp="1"/>
          </p:cNvSpPr>
          <p:nvPr>
            <p:ph type="title"/>
          </p:nvPr>
        </p:nvSpPr>
        <p:spPr/>
        <p:txBody>
          <a:bodyPr/>
          <a:lstStyle/>
          <a:p>
            <a:r>
              <a:rPr lang="en-US" dirty="0"/>
              <a:t>Powers</a:t>
            </a:r>
          </a:p>
        </p:txBody>
      </p:sp>
      <p:sp>
        <p:nvSpPr>
          <p:cNvPr id="8" name="Content Placeholder 7">
            <a:extLst>
              <a:ext uri="{FF2B5EF4-FFF2-40B4-BE49-F238E27FC236}">
                <a16:creationId xmlns:a16="http://schemas.microsoft.com/office/drawing/2014/main" id="{E626488A-3F36-4213-905F-84651A43AD6A}"/>
              </a:ext>
            </a:extLst>
          </p:cNvPr>
          <p:cNvSpPr>
            <a:spLocks noGrp="1"/>
          </p:cNvSpPr>
          <p:nvPr>
            <p:ph idx="1"/>
          </p:nvPr>
        </p:nvSpPr>
        <p:spPr/>
        <p:txBody>
          <a:bodyPr/>
          <a:lstStyle/>
          <a:p>
            <a:pPr marL="0" indent="0">
              <a:buNone/>
            </a:pPr>
            <a:r>
              <a:rPr lang="en-US" dirty="0"/>
              <a:t>How to get the work done in project environment? Through the power which are vested in you or which you acquire by networking and other interpersonal skills.</a:t>
            </a:r>
          </a:p>
          <a:p>
            <a:pPr marL="0" indent="0">
              <a:buNone/>
            </a:pPr>
            <a:endParaRPr lang="en-US" dirty="0"/>
          </a:p>
          <a:p>
            <a:r>
              <a:rPr lang="en-US" dirty="0"/>
              <a:t>Formal : Organization Positional. Designation.</a:t>
            </a:r>
          </a:p>
          <a:p>
            <a:r>
              <a:rPr lang="en-US" dirty="0"/>
              <a:t>Penalty : Threat. Fine. Punishment  </a:t>
            </a:r>
          </a:p>
          <a:p>
            <a:r>
              <a:rPr lang="en-US" dirty="0"/>
              <a:t>Reward : Appreciation. Prize. Bonus. Incentive. Award</a:t>
            </a:r>
          </a:p>
          <a:p>
            <a:r>
              <a:rPr lang="en-US" dirty="0"/>
              <a:t>Expert : Skills, Knowledge, Proficiency, Efficiency in the work. Respect as SME.</a:t>
            </a:r>
          </a:p>
          <a:p>
            <a:r>
              <a:rPr lang="en-US" dirty="0"/>
              <a:t>Referent : Influencing through other people. Gained through Networking, Influencing skills. For this you need to invest in building relations and rapport.</a:t>
            </a:r>
          </a:p>
        </p:txBody>
      </p:sp>
    </p:spTree>
    <p:extLst>
      <p:ext uri="{BB962C8B-B14F-4D97-AF65-F5344CB8AC3E}">
        <p14:creationId xmlns:p14="http://schemas.microsoft.com/office/powerpoint/2010/main" val="279586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21AB-E77F-4AA8-9BA9-4C025AAE0D58}"/>
              </a:ext>
            </a:extLst>
          </p:cNvPr>
          <p:cNvSpPr>
            <a:spLocks noGrp="1"/>
          </p:cNvSpPr>
          <p:nvPr>
            <p:ph type="title"/>
          </p:nvPr>
        </p:nvSpPr>
        <p:spPr/>
        <p:txBody>
          <a:bodyPr/>
          <a:lstStyle/>
          <a:p>
            <a:r>
              <a:rPr lang="en-US"/>
              <a:t>Major Work </a:t>
            </a:r>
            <a:r>
              <a:rPr lang="en-US" dirty="0"/>
              <a:t>in Project Life Cycle</a:t>
            </a:r>
          </a:p>
        </p:txBody>
      </p:sp>
      <p:sp>
        <p:nvSpPr>
          <p:cNvPr id="3" name="Content Placeholder 2">
            <a:extLst>
              <a:ext uri="{FF2B5EF4-FFF2-40B4-BE49-F238E27FC236}">
                <a16:creationId xmlns:a16="http://schemas.microsoft.com/office/drawing/2014/main" id="{FDE92A34-0C75-4F24-83D9-4F92749EC0E6}"/>
              </a:ext>
            </a:extLst>
          </p:cNvPr>
          <p:cNvSpPr>
            <a:spLocks noGrp="1"/>
          </p:cNvSpPr>
          <p:nvPr>
            <p:ph sz="half" idx="1"/>
          </p:nvPr>
        </p:nvSpPr>
        <p:spPr>
          <a:xfrm>
            <a:off x="498764" y="1400355"/>
            <a:ext cx="4973781" cy="5069718"/>
          </a:xfrm>
        </p:spPr>
        <p:txBody>
          <a:bodyPr>
            <a:normAutofit/>
          </a:bodyPr>
          <a:lstStyle/>
          <a:p>
            <a:r>
              <a:rPr lang="en-US" dirty="0"/>
              <a:t>Pre Project</a:t>
            </a:r>
          </a:p>
          <a:p>
            <a:pPr lvl="1"/>
            <a:r>
              <a:rPr lang="en-US" dirty="0"/>
              <a:t>Work Assessment, Feasibility, </a:t>
            </a:r>
          </a:p>
          <a:p>
            <a:pPr lvl="1"/>
            <a:r>
              <a:rPr lang="en-US" dirty="0"/>
              <a:t>Resource Capability, Availability</a:t>
            </a:r>
          </a:p>
          <a:p>
            <a:pPr lvl="1"/>
            <a:r>
              <a:rPr lang="en-US" dirty="0"/>
              <a:t>Estimation, Profitability</a:t>
            </a:r>
          </a:p>
          <a:p>
            <a:r>
              <a:rPr lang="en-US" dirty="0"/>
              <a:t>Initiation</a:t>
            </a:r>
          </a:p>
          <a:p>
            <a:pPr lvl="1"/>
            <a:r>
              <a:rPr lang="en-US" dirty="0"/>
              <a:t>Project Charter Preparation &amp; PM Assignment </a:t>
            </a:r>
          </a:p>
          <a:p>
            <a:r>
              <a:rPr lang="en-US" dirty="0"/>
              <a:t>Planning</a:t>
            </a:r>
          </a:p>
          <a:p>
            <a:pPr lvl="1"/>
            <a:r>
              <a:rPr lang="en-US" dirty="0"/>
              <a:t>High Level Plan</a:t>
            </a:r>
          </a:p>
          <a:p>
            <a:pPr lvl="2"/>
            <a:r>
              <a:rPr lang="en-US" dirty="0"/>
              <a:t>At the start of project, Reassessment, Feasibility, Estimation, High Level Schedule,</a:t>
            </a:r>
          </a:p>
          <a:p>
            <a:pPr lvl="1"/>
            <a:r>
              <a:rPr lang="en-US" dirty="0"/>
              <a:t>Detail &amp; Daily Plan</a:t>
            </a:r>
          </a:p>
          <a:p>
            <a:pPr lvl="2"/>
            <a:r>
              <a:rPr lang="en-US" dirty="0"/>
              <a:t>Based on the workflow and feedback authorizing next work, adjusting resources and speed</a:t>
            </a:r>
          </a:p>
        </p:txBody>
      </p:sp>
      <p:sp>
        <p:nvSpPr>
          <p:cNvPr id="4" name="Content Placeholder 3">
            <a:extLst>
              <a:ext uri="{FF2B5EF4-FFF2-40B4-BE49-F238E27FC236}">
                <a16:creationId xmlns:a16="http://schemas.microsoft.com/office/drawing/2014/main" id="{EB160687-3C5F-477D-ACC6-D070E8799D9A}"/>
              </a:ext>
            </a:extLst>
          </p:cNvPr>
          <p:cNvSpPr>
            <a:spLocks noGrp="1"/>
          </p:cNvSpPr>
          <p:nvPr>
            <p:ph sz="half" idx="2"/>
          </p:nvPr>
        </p:nvSpPr>
        <p:spPr>
          <a:xfrm>
            <a:off x="6913418" y="1400355"/>
            <a:ext cx="4973780" cy="5224380"/>
          </a:xfrm>
        </p:spPr>
        <p:txBody>
          <a:bodyPr>
            <a:normAutofit lnSpcReduction="10000"/>
          </a:bodyPr>
          <a:lstStyle/>
          <a:p>
            <a:r>
              <a:rPr lang="en-US" dirty="0"/>
              <a:t>Execution</a:t>
            </a:r>
          </a:p>
          <a:p>
            <a:pPr lvl="1"/>
            <a:r>
              <a:rPr lang="en-US" dirty="0"/>
              <a:t>Doing the work as per the plan. Solving impediments. Keeping team aligned, motivated and focused.</a:t>
            </a:r>
          </a:p>
          <a:p>
            <a:pPr lvl="1"/>
            <a:r>
              <a:rPr lang="en-US" dirty="0"/>
              <a:t>Stakeholder engagement. Satisfy stakeholder’s project related need.</a:t>
            </a:r>
          </a:p>
          <a:p>
            <a:pPr lvl="1"/>
            <a:r>
              <a:rPr lang="en-US" dirty="0"/>
              <a:t>Purchase, Delivery and Payment &amp; Receipts</a:t>
            </a:r>
          </a:p>
          <a:p>
            <a:r>
              <a:rPr lang="en-US" dirty="0"/>
              <a:t>Governance</a:t>
            </a:r>
          </a:p>
          <a:p>
            <a:pPr lvl="1"/>
            <a:r>
              <a:rPr lang="en-US" dirty="0"/>
              <a:t>Reporting, Variance Analysis, corrective and preventive action</a:t>
            </a:r>
          </a:p>
          <a:p>
            <a:pPr lvl="1"/>
            <a:r>
              <a:rPr lang="en-US" dirty="0"/>
              <a:t>Learning and sharing from doing</a:t>
            </a:r>
          </a:p>
          <a:p>
            <a:r>
              <a:rPr lang="en-US" dirty="0"/>
              <a:t>Closure</a:t>
            </a:r>
          </a:p>
          <a:p>
            <a:pPr lvl="1"/>
            <a:r>
              <a:rPr lang="en-US" dirty="0"/>
              <a:t>Feedback to players, from customer</a:t>
            </a:r>
          </a:p>
          <a:p>
            <a:pPr lvl="1"/>
            <a:r>
              <a:rPr lang="en-US" dirty="0"/>
              <a:t>Archiving project document</a:t>
            </a:r>
          </a:p>
          <a:p>
            <a:pPr lvl="1"/>
            <a:r>
              <a:rPr lang="en-US" dirty="0"/>
              <a:t>Final lesson learned documentation and sharing</a:t>
            </a:r>
          </a:p>
          <a:p>
            <a:endParaRPr lang="en-US" dirty="0"/>
          </a:p>
        </p:txBody>
      </p:sp>
    </p:spTree>
    <p:extLst>
      <p:ext uri="{BB962C8B-B14F-4D97-AF65-F5344CB8AC3E}">
        <p14:creationId xmlns:p14="http://schemas.microsoft.com/office/powerpoint/2010/main" val="168168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9FC-B349-44BC-BAB0-676CC6582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76B6C-AA7E-4044-A4D3-B74310CDC315}"/>
              </a:ext>
            </a:extLst>
          </p:cNvPr>
          <p:cNvSpPr>
            <a:spLocks noGrp="1"/>
          </p:cNvSpPr>
          <p:nvPr>
            <p:ph idx="1"/>
          </p:nvPr>
        </p:nvSpPr>
        <p:spPr/>
        <p:txBody>
          <a:bodyPr>
            <a:normAutofit/>
          </a:bodyPr>
          <a:lstStyle/>
          <a:p>
            <a:pPr marL="0" indent="0" algn="ctr">
              <a:buNone/>
            </a:pPr>
            <a:r>
              <a:rPr lang="en-US" sz="4000" dirty="0"/>
              <a:t>Am I missing anything?</a:t>
            </a:r>
          </a:p>
          <a:p>
            <a:pPr marL="0" indent="0" algn="ctr">
              <a:buNone/>
            </a:pPr>
            <a:endParaRPr lang="en-US" sz="4000" dirty="0"/>
          </a:p>
          <a:p>
            <a:pPr marL="0" indent="0" algn="ctr">
              <a:buNone/>
            </a:pPr>
            <a:r>
              <a:rPr lang="en-US" sz="4000" dirty="0"/>
              <a:t>Do you have any question?</a:t>
            </a:r>
          </a:p>
        </p:txBody>
      </p:sp>
    </p:spTree>
    <p:extLst>
      <p:ext uri="{BB962C8B-B14F-4D97-AF65-F5344CB8AC3E}">
        <p14:creationId xmlns:p14="http://schemas.microsoft.com/office/powerpoint/2010/main" val="19945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DB0B-6121-4319-9178-7E117E2A266F}"/>
              </a:ext>
            </a:extLst>
          </p:cNvPr>
          <p:cNvSpPr>
            <a:spLocks noGrp="1"/>
          </p:cNvSpPr>
          <p:nvPr>
            <p:ph type="title"/>
          </p:nvPr>
        </p:nvSpPr>
        <p:spPr/>
        <p:txBody>
          <a:bodyPr/>
          <a:lstStyle/>
          <a:p>
            <a:r>
              <a:rPr lang="en-US" dirty="0"/>
              <a:t>Next Program</a:t>
            </a:r>
          </a:p>
        </p:txBody>
      </p:sp>
      <p:sp>
        <p:nvSpPr>
          <p:cNvPr id="3" name="Content Placeholder 2">
            <a:extLst>
              <a:ext uri="{FF2B5EF4-FFF2-40B4-BE49-F238E27FC236}">
                <a16:creationId xmlns:a16="http://schemas.microsoft.com/office/drawing/2014/main" id="{B9C24877-EBB9-4869-8F3A-892A2BB07F49}"/>
              </a:ext>
            </a:extLst>
          </p:cNvPr>
          <p:cNvSpPr>
            <a:spLocks noGrp="1"/>
          </p:cNvSpPr>
          <p:nvPr>
            <p:ph idx="1"/>
          </p:nvPr>
        </p:nvSpPr>
        <p:spPr/>
        <p:txBody>
          <a:bodyPr>
            <a:normAutofit/>
          </a:bodyPr>
          <a:lstStyle/>
          <a:p>
            <a:r>
              <a:rPr lang="en-US" sz="2800" dirty="0"/>
              <a:t>What is Critical Chain &amp; Critical Path Method?</a:t>
            </a:r>
          </a:p>
          <a:p>
            <a:r>
              <a:rPr lang="en-US" sz="2800" dirty="0"/>
              <a:t>Who should Participate: All Estimators, Schedulers, Who Control Resources &amp; Their Assignment. I think HOD, PM, PMT</a:t>
            </a:r>
          </a:p>
          <a:p>
            <a:r>
              <a:rPr lang="en-US" sz="2800" dirty="0"/>
              <a:t>Time : 07-Dec, Thu  9am - 1pm. </a:t>
            </a:r>
          </a:p>
          <a:p>
            <a:r>
              <a:rPr lang="en-US" sz="2800" dirty="0"/>
              <a:t>Location: Admin Block, Training Room</a:t>
            </a:r>
          </a:p>
        </p:txBody>
      </p:sp>
    </p:spTree>
    <p:extLst>
      <p:ext uri="{BB962C8B-B14F-4D97-AF65-F5344CB8AC3E}">
        <p14:creationId xmlns:p14="http://schemas.microsoft.com/office/powerpoint/2010/main" val="138651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2"/>
          <p:cNvSpPr txBox="1">
            <a:spLocks noChangeArrowheads="1"/>
          </p:cNvSpPr>
          <p:nvPr/>
        </p:nvSpPr>
        <p:spPr bwMode="auto">
          <a:xfrm>
            <a:off x="5996609" y="2143539"/>
            <a:ext cx="5638800" cy="435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9pPr>
          </a:lstStyle>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2000" b="1" dirty="0">
                <a:solidFill>
                  <a:schemeClr val="tx1"/>
                </a:solidFill>
                <a:latin typeface="Calibri" panose="020F0502020204030204" pitchFamily="34" charset="0"/>
              </a:rPr>
              <a:t>Hari P Thapliyal, </a:t>
            </a:r>
          </a:p>
          <a:p>
            <a:pPr>
              <a:lnSpc>
                <a:spcPct val="90000"/>
              </a:lnSpc>
              <a:spcBef>
                <a:spcPts val="425"/>
              </a:spcBef>
              <a:buSzPct val="80000"/>
            </a:pPr>
            <a:r>
              <a:rPr lang="en-US" sz="1400" dirty="0">
                <a:solidFill>
                  <a:schemeClr val="tx1"/>
                </a:solidFill>
                <a:latin typeface="Calibri" panose="020F0502020204030204" pitchFamily="34" charset="0"/>
              </a:rPr>
              <a:t>PMO Architect &amp; Project Management Trainer &amp; Coach</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dirty="0">
                <a:solidFill>
                  <a:schemeClr val="tx1"/>
                </a:solidFill>
                <a:latin typeface="Calibri" panose="020F0502020204030204" pitchFamily="34" charset="0"/>
              </a:rPr>
              <a:t>Vedavit Project Solutions</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Reach Me:</a:t>
            </a:r>
          </a:p>
          <a:p>
            <a:pPr>
              <a:lnSpc>
                <a:spcPct val="90000"/>
              </a:lnSpc>
              <a:spcBef>
                <a:spcPts val="425"/>
              </a:spcBef>
              <a:buSzPct val="80000"/>
            </a:pPr>
            <a:r>
              <a:rPr lang="en-US" sz="1400" dirty="0">
                <a:solidFill>
                  <a:schemeClr val="tx1"/>
                </a:solidFill>
                <a:latin typeface="Calibri" panose="020F0502020204030204" pitchFamily="34" charset="0"/>
              </a:rPr>
              <a:t>	hari.prasad@vedavit-ps.com </a:t>
            </a:r>
          </a:p>
          <a:p>
            <a:pPr>
              <a:lnSpc>
                <a:spcPct val="90000"/>
              </a:lnSpc>
              <a:spcBef>
                <a:spcPts val="425"/>
              </a:spcBef>
              <a:buSzPct val="80000"/>
            </a:pPr>
            <a:r>
              <a:rPr lang="en-US" sz="1400" dirty="0">
                <a:solidFill>
                  <a:schemeClr val="tx1"/>
                </a:solidFill>
                <a:latin typeface="Calibri" panose="020F0502020204030204" pitchFamily="34" charset="0"/>
              </a:rPr>
              <a:t>	Skype: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YM: </a:t>
            </a:r>
            <a:r>
              <a:rPr lang="en-US" sz="1400" dirty="0" err="1">
                <a:solidFill>
                  <a:schemeClr val="tx1"/>
                </a:solidFill>
                <a:latin typeface="Calibri" panose="020F0502020204030204" pitchFamily="34" charset="0"/>
              </a:rPr>
              <a:t>hari_thapliyal</a:t>
            </a:r>
            <a:r>
              <a:rPr lang="en-US" sz="1400" dirty="0">
                <a:solidFill>
                  <a:schemeClr val="tx1"/>
                </a:solidFill>
                <a:latin typeface="Calibri" panose="020F0502020204030204" pitchFamily="34" charset="0"/>
              </a:rPr>
              <a:t>, Twitter: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a:t>
            </a:r>
          </a:p>
          <a:p>
            <a:pPr>
              <a:lnSpc>
                <a:spcPct val="90000"/>
              </a:lnSpc>
              <a:spcBef>
                <a:spcPts val="425"/>
              </a:spcBef>
              <a:buSzPct val="80000"/>
            </a:pPr>
            <a:r>
              <a:rPr lang="en-US" sz="1400" dirty="0">
                <a:solidFill>
                  <a:schemeClr val="tx1"/>
                </a:solidFill>
                <a:latin typeface="Calibri" panose="020F0502020204030204" pitchFamily="34" charset="0"/>
              </a:rPr>
              <a:t>	Mobile: +91 9535999336</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Profile: </a:t>
            </a:r>
            <a:r>
              <a:rPr lang="en-US" sz="1400" dirty="0">
                <a:solidFill>
                  <a:schemeClr val="tx1"/>
                </a:solidFill>
                <a:latin typeface="Calibri" panose="020F0502020204030204" pitchFamily="34" charset="0"/>
              </a:rPr>
              <a:t>	http://in.linkedin.com/in/harithapliyal </a:t>
            </a:r>
          </a:p>
          <a:p>
            <a:pPr>
              <a:lnSpc>
                <a:spcPct val="90000"/>
              </a:lnSpc>
              <a:spcBef>
                <a:spcPts val="425"/>
              </a:spcBef>
              <a:buSzPct val="80000"/>
            </a:pPr>
            <a:r>
              <a:rPr lang="en-US" sz="1400" b="1" dirty="0">
                <a:solidFill>
                  <a:schemeClr val="tx1"/>
                </a:solidFill>
                <a:latin typeface="Calibri" panose="020F0502020204030204" pitchFamily="34" charset="0"/>
              </a:rPr>
              <a:t>Blog: </a:t>
            </a:r>
            <a:r>
              <a:rPr lang="en-US" sz="1400" dirty="0">
                <a:solidFill>
                  <a:schemeClr val="tx1"/>
                </a:solidFill>
                <a:latin typeface="Calibri" panose="020F0502020204030204" pitchFamily="34" charset="0"/>
              </a:rPr>
              <a:t>	http://pmlogy.com/</a:t>
            </a:r>
          </a:p>
          <a:p>
            <a:pPr>
              <a:lnSpc>
                <a:spcPct val="90000"/>
              </a:lnSpc>
              <a:spcBef>
                <a:spcPts val="425"/>
              </a:spcBef>
              <a:buSzPct val="80000"/>
            </a:pPr>
            <a:r>
              <a:rPr lang="en-US" sz="1400" dirty="0">
                <a:solidFill>
                  <a:schemeClr val="tx1"/>
                </a:solidFill>
                <a:latin typeface="Calibri" panose="020F0502020204030204" pitchFamily="34" charset="0"/>
              </a:rPr>
              <a:t>		</a:t>
            </a:r>
          </a:p>
          <a:p>
            <a:pPr>
              <a:lnSpc>
                <a:spcPct val="90000"/>
              </a:lnSpc>
              <a:spcBef>
                <a:spcPts val="425"/>
              </a:spcBef>
              <a:buSzPct val="80000"/>
            </a:pPr>
            <a:endParaRPr lang="en-US"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678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998A-C20D-4A14-9FE9-396AFD986CF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48439AB-B51D-4FE4-A822-8C5E1D988B5E}"/>
              </a:ext>
            </a:extLst>
          </p:cNvPr>
          <p:cNvSpPr>
            <a:spLocks noGrp="1"/>
          </p:cNvSpPr>
          <p:nvPr>
            <p:ph idx="1"/>
          </p:nvPr>
        </p:nvSpPr>
        <p:spPr/>
        <p:txBody>
          <a:bodyPr>
            <a:normAutofit fontScale="92500" lnSpcReduction="10000"/>
          </a:bodyPr>
          <a:lstStyle/>
          <a:p>
            <a:r>
              <a:rPr lang="en-US" sz="2800" dirty="0"/>
              <a:t>We are not perfect being. Be are striving for the perfection.</a:t>
            </a:r>
          </a:p>
          <a:p>
            <a:r>
              <a:rPr lang="en-US" sz="2800" dirty="0"/>
              <a:t>We are first time trying to define Roles &amp; Responsibilities of all players in the project keeping projects in the centre. Therefore there are opportunities of improvements. Let’s start doing it and on the way if any opportunity is identified we can incorporate the inputs.</a:t>
            </a:r>
          </a:p>
          <a:p>
            <a:r>
              <a:rPr lang="en-US" sz="2800" dirty="0"/>
              <a:t>There are many ways of defining roles and responsibilities but we have chosen one in which project, project’s output and customer is the centre.</a:t>
            </a:r>
          </a:p>
          <a:p>
            <a:r>
              <a:rPr lang="en-US" sz="2800" dirty="0"/>
              <a:t>So many thoughts up to last moments so there are may work in progress ideas…</a:t>
            </a:r>
          </a:p>
          <a:p>
            <a:r>
              <a:rPr lang="en-US" sz="2800" dirty="0"/>
              <a:t>Feel free to share your inputs today or anytime in future.</a:t>
            </a:r>
          </a:p>
        </p:txBody>
      </p:sp>
    </p:spTree>
    <p:extLst>
      <p:ext uri="{BB962C8B-B14F-4D97-AF65-F5344CB8AC3E}">
        <p14:creationId xmlns:p14="http://schemas.microsoft.com/office/powerpoint/2010/main" val="9696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579C-FAE6-4CA1-9BE0-F9639E9BCB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A9A89F4-D5D8-4549-9F14-D68F4FF056C2}"/>
              </a:ext>
            </a:extLst>
          </p:cNvPr>
          <p:cNvSpPr>
            <a:spLocks noGrp="1"/>
          </p:cNvSpPr>
          <p:nvPr>
            <p:ph idx="1"/>
          </p:nvPr>
        </p:nvSpPr>
        <p:spPr/>
        <p:txBody>
          <a:bodyPr>
            <a:normAutofit/>
          </a:bodyPr>
          <a:lstStyle/>
          <a:p>
            <a:r>
              <a:rPr lang="en-US" sz="2800" dirty="0"/>
              <a:t>This is not</a:t>
            </a:r>
          </a:p>
          <a:p>
            <a:pPr lvl="1"/>
            <a:r>
              <a:rPr lang="en-US" sz="2400" dirty="0"/>
              <a:t>A Meeting</a:t>
            </a:r>
          </a:p>
          <a:p>
            <a:pPr lvl="1"/>
            <a:r>
              <a:rPr lang="en-US" sz="2400" dirty="0"/>
              <a:t>A Lecture of a professor</a:t>
            </a:r>
          </a:p>
          <a:p>
            <a:pPr lvl="1"/>
            <a:r>
              <a:rPr lang="en-US" sz="2400" dirty="0"/>
              <a:t>A Speech of some senior person</a:t>
            </a:r>
          </a:p>
          <a:p>
            <a:pPr lvl="1"/>
            <a:r>
              <a:rPr lang="en-US" sz="2400" dirty="0"/>
              <a:t>One more training in your hectic routine</a:t>
            </a:r>
          </a:p>
          <a:p>
            <a:r>
              <a:rPr lang="en-US" sz="2800" dirty="0"/>
              <a:t>This is a workshop to reset our style of working. Here we are trying to understand our Role &amp; Responsibilities to make our projects more successful.</a:t>
            </a:r>
          </a:p>
        </p:txBody>
      </p:sp>
    </p:spTree>
    <p:extLst>
      <p:ext uri="{BB962C8B-B14F-4D97-AF65-F5344CB8AC3E}">
        <p14:creationId xmlns:p14="http://schemas.microsoft.com/office/powerpoint/2010/main" val="330219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5FFA-7969-4F4F-B471-DCC515B2AF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8B305A-98BE-444B-98CF-496A05421E7E}"/>
              </a:ext>
            </a:extLst>
          </p:cNvPr>
          <p:cNvSpPr>
            <a:spLocks noGrp="1"/>
          </p:cNvSpPr>
          <p:nvPr>
            <p:ph idx="1"/>
          </p:nvPr>
        </p:nvSpPr>
        <p:spPr>
          <a:xfrm>
            <a:off x="363071" y="1205345"/>
            <a:ext cx="11416553" cy="5389419"/>
          </a:xfrm>
        </p:spPr>
        <p:txBody>
          <a:bodyPr>
            <a:normAutofit fontScale="70000" lnSpcReduction="20000"/>
          </a:bodyPr>
          <a:lstStyle/>
          <a:p>
            <a:pPr>
              <a:buClrTx/>
              <a:buSzPct val="100000"/>
            </a:pPr>
            <a:r>
              <a:rPr lang="en-IN" sz="2800" dirty="0"/>
              <a:t>Meaning of Responsibility</a:t>
            </a:r>
          </a:p>
          <a:p>
            <a:pPr>
              <a:buClrTx/>
              <a:buSzPct val="100000"/>
            </a:pPr>
            <a:r>
              <a:rPr lang="en-IN" sz="2800" dirty="0"/>
              <a:t>Designations vs Roles</a:t>
            </a:r>
          </a:p>
          <a:p>
            <a:pPr>
              <a:buClrTx/>
              <a:buSzPct val="100000"/>
            </a:pPr>
            <a:r>
              <a:rPr lang="en-IN" sz="2800" dirty="0"/>
              <a:t>What is PMO?</a:t>
            </a:r>
          </a:p>
          <a:p>
            <a:pPr>
              <a:buClrTx/>
              <a:buSzPct val="100000"/>
            </a:pPr>
            <a:r>
              <a:rPr lang="en-IN" sz="2800" dirty="0"/>
              <a:t>Roles</a:t>
            </a:r>
          </a:p>
          <a:p>
            <a:pPr marL="971550" lvl="1" indent="-514350">
              <a:buClrTx/>
              <a:buSzPct val="100000"/>
              <a:buFont typeface="+mj-lt"/>
              <a:buAutoNum type="arabicPeriod"/>
            </a:pPr>
            <a:r>
              <a:rPr lang="en-IN" sz="2600" dirty="0"/>
              <a:t>Corporate Governance (CEO/COO) – </a:t>
            </a:r>
            <a:r>
              <a:rPr lang="en-IN" sz="2100" dirty="0"/>
              <a:t>Out of scope in this workshop</a:t>
            </a:r>
            <a:endParaRPr lang="en-IN" sz="2600" dirty="0"/>
          </a:p>
          <a:p>
            <a:pPr marL="971550" lvl="1" indent="-514350">
              <a:buClrTx/>
              <a:buSzPct val="100000"/>
              <a:buFont typeface="+mj-lt"/>
              <a:buAutoNum type="arabicPeriod"/>
            </a:pPr>
            <a:r>
              <a:rPr lang="en-IN" sz="2600" dirty="0"/>
              <a:t>Executive / PMO Head</a:t>
            </a:r>
          </a:p>
          <a:p>
            <a:pPr marL="971550" lvl="1" indent="-514350">
              <a:buClrTx/>
              <a:buSzPct val="100000"/>
              <a:buFont typeface="+mj-lt"/>
              <a:buAutoNum type="arabicPeriod"/>
            </a:pPr>
            <a:r>
              <a:rPr lang="en-IN" sz="2600" dirty="0"/>
              <a:t>Sr. User / Sales/ Marketing/ Customer Rep</a:t>
            </a:r>
          </a:p>
          <a:p>
            <a:pPr marL="971550" lvl="1" indent="-514350">
              <a:buClrTx/>
              <a:buSzPct val="100000"/>
              <a:buFont typeface="+mj-lt"/>
              <a:buAutoNum type="arabicPeriod"/>
            </a:pPr>
            <a:r>
              <a:rPr lang="en-IN" sz="2600" dirty="0"/>
              <a:t>Sr. Supplier / </a:t>
            </a:r>
            <a:r>
              <a:rPr lang="en-IN" sz="2600" dirty="0" err="1"/>
              <a:t>HoD</a:t>
            </a:r>
            <a:r>
              <a:rPr lang="en-IN" sz="2600" dirty="0"/>
              <a:t> / Supplier Partners</a:t>
            </a:r>
          </a:p>
          <a:p>
            <a:pPr marL="971550" lvl="1" indent="-514350">
              <a:buClrTx/>
              <a:buSzPct val="100000"/>
              <a:buFont typeface="+mj-lt"/>
              <a:buAutoNum type="arabicPeriod"/>
            </a:pPr>
            <a:r>
              <a:rPr lang="en-IN" sz="2600" dirty="0"/>
              <a:t>Project Board (Executive + Sr. User + Sr. Supplier)</a:t>
            </a:r>
          </a:p>
          <a:p>
            <a:pPr marL="971550" lvl="1" indent="-514350">
              <a:buClrTx/>
              <a:buSzPct val="100000"/>
              <a:buFont typeface="+mj-lt"/>
              <a:buAutoNum type="arabicPeriod"/>
            </a:pPr>
            <a:r>
              <a:rPr lang="en-IN" sz="2600" dirty="0"/>
              <a:t>Project Manager</a:t>
            </a:r>
          </a:p>
          <a:p>
            <a:pPr marL="971550" lvl="1" indent="-514350">
              <a:buClrTx/>
              <a:buSzPct val="100000"/>
              <a:buFont typeface="+mj-lt"/>
              <a:buAutoNum type="arabicPeriod"/>
            </a:pPr>
            <a:r>
              <a:rPr lang="en-IN" sz="2600" dirty="0"/>
              <a:t>Project Assurance</a:t>
            </a:r>
          </a:p>
          <a:p>
            <a:pPr marL="971550" lvl="1" indent="-514350">
              <a:buClrTx/>
              <a:buSzPct val="100000"/>
              <a:buFont typeface="+mj-lt"/>
              <a:buAutoNum type="arabicPeriod"/>
            </a:pPr>
            <a:r>
              <a:rPr lang="en-IN" sz="2600" dirty="0"/>
              <a:t>Project Support</a:t>
            </a:r>
          </a:p>
          <a:p>
            <a:pPr marL="971550" lvl="1" indent="-514350">
              <a:buClrTx/>
              <a:buSzPct val="100000"/>
              <a:buFont typeface="+mj-lt"/>
              <a:buAutoNum type="arabicPeriod"/>
            </a:pPr>
            <a:r>
              <a:rPr lang="en-IN" sz="2600" dirty="0"/>
              <a:t>Change Authority</a:t>
            </a:r>
          </a:p>
          <a:p>
            <a:pPr marL="971550" lvl="1" indent="-514350">
              <a:buClrTx/>
              <a:buSzPct val="100000"/>
              <a:buFont typeface="+mj-lt"/>
              <a:buAutoNum type="arabicPeriod"/>
            </a:pPr>
            <a:r>
              <a:rPr lang="en-IN" sz="2600" dirty="0"/>
              <a:t>Team Managers / PMT (Project Management Team)</a:t>
            </a:r>
          </a:p>
          <a:p>
            <a:pPr marL="971550" lvl="1" indent="-514350">
              <a:buClrTx/>
              <a:buSzPct val="100000"/>
              <a:buFont typeface="+mj-lt"/>
              <a:buAutoNum type="arabicPeriod"/>
            </a:pPr>
            <a:r>
              <a:rPr lang="en-IN" sz="2600" dirty="0"/>
              <a:t>PMT Members</a:t>
            </a:r>
          </a:p>
        </p:txBody>
      </p:sp>
    </p:spTree>
    <p:extLst>
      <p:ext uri="{BB962C8B-B14F-4D97-AF65-F5344CB8AC3E}">
        <p14:creationId xmlns:p14="http://schemas.microsoft.com/office/powerpoint/2010/main" val="151293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4EAB-72BD-4B7B-B15A-B4458EE685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4CF6C4-24AE-4935-967B-09E6B0AC538D}"/>
              </a:ext>
            </a:extLst>
          </p:cNvPr>
          <p:cNvSpPr>
            <a:spLocks noGrp="1"/>
          </p:cNvSpPr>
          <p:nvPr>
            <p:ph idx="1"/>
          </p:nvPr>
        </p:nvSpPr>
        <p:spPr/>
        <p:txBody>
          <a:bodyPr>
            <a:normAutofit/>
          </a:bodyPr>
          <a:lstStyle/>
          <a:p>
            <a:pPr marL="0" indent="0">
              <a:buNone/>
            </a:pPr>
            <a:r>
              <a:rPr lang="en-US" sz="4000" dirty="0"/>
              <a:t>Responsibility = Ability to Response</a:t>
            </a:r>
          </a:p>
          <a:p>
            <a:pPr marL="0" indent="0">
              <a:buNone/>
            </a:pPr>
            <a:endParaRPr lang="en-US" sz="4000" dirty="0"/>
          </a:p>
          <a:p>
            <a:pPr marL="0" indent="0">
              <a:buNone/>
            </a:pPr>
            <a:r>
              <a:rPr lang="en-US" sz="4000" dirty="0"/>
              <a:t>What is meaning of Response?</a:t>
            </a:r>
          </a:p>
        </p:txBody>
      </p:sp>
    </p:spTree>
    <p:extLst>
      <p:ext uri="{BB962C8B-B14F-4D97-AF65-F5344CB8AC3E}">
        <p14:creationId xmlns:p14="http://schemas.microsoft.com/office/powerpoint/2010/main" val="279731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A551-C65F-4E08-AC3A-ED89F0E83063}"/>
              </a:ext>
            </a:extLst>
          </p:cNvPr>
          <p:cNvSpPr>
            <a:spLocks noGrp="1"/>
          </p:cNvSpPr>
          <p:nvPr>
            <p:ph type="title"/>
          </p:nvPr>
        </p:nvSpPr>
        <p:spPr/>
        <p:txBody>
          <a:bodyPr/>
          <a:lstStyle/>
          <a:p>
            <a:r>
              <a:rPr lang="en-US" dirty="0"/>
              <a:t>Who we are?</a:t>
            </a:r>
          </a:p>
        </p:txBody>
      </p:sp>
      <p:sp>
        <p:nvSpPr>
          <p:cNvPr id="3" name="Content Placeholder 2">
            <a:extLst>
              <a:ext uri="{FF2B5EF4-FFF2-40B4-BE49-F238E27FC236}">
                <a16:creationId xmlns:a16="http://schemas.microsoft.com/office/drawing/2014/main" id="{42437861-523E-482F-BE96-2CC04258A258}"/>
              </a:ext>
            </a:extLst>
          </p:cNvPr>
          <p:cNvSpPr>
            <a:spLocks noGrp="1"/>
          </p:cNvSpPr>
          <p:nvPr>
            <p:ph idx="1"/>
          </p:nvPr>
        </p:nvSpPr>
        <p:spPr/>
        <p:txBody>
          <a:bodyPr>
            <a:normAutofit/>
          </a:bodyPr>
          <a:lstStyle/>
          <a:p>
            <a:r>
              <a:rPr lang="en-US" sz="2400" dirty="0"/>
              <a:t>We are not typical manufacturing company</a:t>
            </a:r>
          </a:p>
          <a:p>
            <a:r>
              <a:rPr lang="en-US" sz="2400" dirty="0"/>
              <a:t>We are not typical project company</a:t>
            </a:r>
          </a:p>
          <a:p>
            <a:r>
              <a:rPr lang="en-US" sz="2400" dirty="0"/>
              <a:t>We are not typical service company</a:t>
            </a:r>
          </a:p>
          <a:p>
            <a:r>
              <a:rPr lang="en-US" sz="2400" dirty="0"/>
              <a:t>We are a company who do projects but have our production facility.</a:t>
            </a:r>
          </a:p>
        </p:txBody>
      </p:sp>
    </p:spTree>
    <p:extLst>
      <p:ext uri="{BB962C8B-B14F-4D97-AF65-F5344CB8AC3E}">
        <p14:creationId xmlns:p14="http://schemas.microsoft.com/office/powerpoint/2010/main" val="11796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8B37-808A-4961-8B11-F1146FB19834}"/>
              </a:ext>
            </a:extLst>
          </p:cNvPr>
          <p:cNvSpPr>
            <a:spLocks noGrp="1"/>
          </p:cNvSpPr>
          <p:nvPr>
            <p:ph type="title"/>
          </p:nvPr>
        </p:nvSpPr>
        <p:spPr/>
        <p:txBody>
          <a:bodyPr/>
          <a:lstStyle/>
          <a:p>
            <a:r>
              <a:rPr lang="en-US" dirty="0"/>
              <a:t>The Project</a:t>
            </a:r>
          </a:p>
        </p:txBody>
      </p:sp>
      <p:pic>
        <p:nvPicPr>
          <p:cNvPr id="4" name="Content Placeholder 3">
            <a:extLst>
              <a:ext uri="{FF2B5EF4-FFF2-40B4-BE49-F238E27FC236}">
                <a16:creationId xmlns:a16="http://schemas.microsoft.com/office/drawing/2014/main" id="{250F0D6E-0163-48A9-A26E-E6C332204B2F}"/>
              </a:ext>
            </a:extLst>
          </p:cNvPr>
          <p:cNvPicPr>
            <a:picLocks noGrp="1" noChangeAspect="1"/>
          </p:cNvPicPr>
          <p:nvPr>
            <p:ph idx="1"/>
          </p:nvPr>
        </p:nvPicPr>
        <p:blipFill>
          <a:blip r:embed="rId2"/>
          <a:stretch>
            <a:fillRect/>
          </a:stretch>
        </p:blipFill>
        <p:spPr>
          <a:xfrm>
            <a:off x="3318669" y="1816100"/>
            <a:ext cx="5505450" cy="3886200"/>
          </a:xfrm>
          <a:prstGeom prst="rect">
            <a:avLst/>
          </a:prstGeom>
        </p:spPr>
      </p:pic>
      <p:sp>
        <p:nvSpPr>
          <p:cNvPr id="5" name="TextBox 4">
            <a:extLst>
              <a:ext uri="{FF2B5EF4-FFF2-40B4-BE49-F238E27FC236}">
                <a16:creationId xmlns:a16="http://schemas.microsoft.com/office/drawing/2014/main" id="{3B36A177-FFBA-480F-95A7-23883412444C}"/>
              </a:ext>
            </a:extLst>
          </p:cNvPr>
          <p:cNvSpPr txBox="1"/>
          <p:nvPr/>
        </p:nvSpPr>
        <p:spPr>
          <a:xfrm>
            <a:off x="207818" y="6470080"/>
            <a:ext cx="2388987" cy="276999"/>
          </a:xfrm>
          <a:prstGeom prst="rect">
            <a:avLst/>
          </a:prstGeom>
          <a:noFill/>
        </p:spPr>
        <p:txBody>
          <a:bodyPr wrap="none" rtlCol="0">
            <a:spAutoFit/>
          </a:bodyPr>
          <a:lstStyle/>
          <a:p>
            <a:r>
              <a:rPr lang="en-US" sz="1200" dirty="0"/>
              <a:t>Reference PRINCE2 Manual 2017</a:t>
            </a:r>
          </a:p>
        </p:txBody>
      </p:sp>
    </p:spTree>
    <p:extLst>
      <p:ext uri="{BB962C8B-B14F-4D97-AF65-F5344CB8AC3E}">
        <p14:creationId xmlns:p14="http://schemas.microsoft.com/office/powerpoint/2010/main" val="350534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BAFD-937B-49AC-AF8E-3FBEFCAEBE9F}"/>
              </a:ext>
            </a:extLst>
          </p:cNvPr>
          <p:cNvSpPr>
            <a:spLocks noGrp="1"/>
          </p:cNvSpPr>
          <p:nvPr>
            <p:ph type="title"/>
          </p:nvPr>
        </p:nvSpPr>
        <p:spPr/>
        <p:txBody>
          <a:bodyPr/>
          <a:lstStyle/>
          <a:p>
            <a:r>
              <a:rPr lang="en-US" dirty="0"/>
              <a:t>Hierarchy in Managing Project</a:t>
            </a:r>
          </a:p>
        </p:txBody>
      </p:sp>
      <p:pic>
        <p:nvPicPr>
          <p:cNvPr id="4" name="Content Placeholder 3">
            <a:extLst>
              <a:ext uri="{FF2B5EF4-FFF2-40B4-BE49-F238E27FC236}">
                <a16:creationId xmlns:a16="http://schemas.microsoft.com/office/drawing/2014/main" id="{BD31468B-AA53-4571-AEEF-CDAD9B3AC470}"/>
              </a:ext>
            </a:extLst>
          </p:cNvPr>
          <p:cNvPicPr>
            <a:picLocks noGrp="1" noChangeAspect="1"/>
          </p:cNvPicPr>
          <p:nvPr>
            <p:ph idx="1"/>
          </p:nvPr>
        </p:nvPicPr>
        <p:blipFill>
          <a:blip r:embed="rId2"/>
          <a:stretch>
            <a:fillRect/>
          </a:stretch>
        </p:blipFill>
        <p:spPr>
          <a:xfrm rot="17577635">
            <a:off x="5167307" y="-2228461"/>
            <a:ext cx="2578840" cy="11364953"/>
          </a:xfrm>
          <a:prstGeom prst="rect">
            <a:avLst/>
          </a:prstGeom>
          <a:effectLst>
            <a:glow rad="38100">
              <a:schemeClr val="accent1">
                <a:alpha val="40000"/>
              </a:schemeClr>
            </a:glow>
          </a:effectLst>
        </p:spPr>
      </p:pic>
      <p:sp>
        <p:nvSpPr>
          <p:cNvPr id="5" name="TextBox 4">
            <a:extLst>
              <a:ext uri="{FF2B5EF4-FFF2-40B4-BE49-F238E27FC236}">
                <a16:creationId xmlns:a16="http://schemas.microsoft.com/office/drawing/2014/main" id="{100A7060-3B17-4B8E-A908-E42E9344FA1E}"/>
              </a:ext>
            </a:extLst>
          </p:cNvPr>
          <p:cNvSpPr txBox="1"/>
          <p:nvPr/>
        </p:nvSpPr>
        <p:spPr>
          <a:xfrm>
            <a:off x="207818" y="6470080"/>
            <a:ext cx="2388987" cy="276999"/>
          </a:xfrm>
          <a:prstGeom prst="rect">
            <a:avLst/>
          </a:prstGeom>
          <a:noFill/>
        </p:spPr>
        <p:txBody>
          <a:bodyPr wrap="none" rtlCol="0">
            <a:spAutoFit/>
          </a:bodyPr>
          <a:lstStyle/>
          <a:p>
            <a:r>
              <a:rPr lang="en-US" sz="1200" dirty="0"/>
              <a:t>Reference PRINCE2 Manual 2017</a:t>
            </a:r>
          </a:p>
        </p:txBody>
      </p:sp>
    </p:spTree>
    <p:extLst>
      <p:ext uri="{BB962C8B-B14F-4D97-AF65-F5344CB8AC3E}">
        <p14:creationId xmlns:p14="http://schemas.microsoft.com/office/powerpoint/2010/main" val="312521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A53A-7696-4070-A24F-0AADC58FEFC4}"/>
              </a:ext>
            </a:extLst>
          </p:cNvPr>
          <p:cNvSpPr>
            <a:spLocks noGrp="1"/>
          </p:cNvSpPr>
          <p:nvPr>
            <p:ph type="title"/>
          </p:nvPr>
        </p:nvSpPr>
        <p:spPr/>
        <p:txBody>
          <a:bodyPr/>
          <a:lstStyle/>
          <a:p>
            <a:r>
              <a:rPr lang="en-US" dirty="0"/>
              <a:t>Hierarchy in Managing Project</a:t>
            </a:r>
          </a:p>
        </p:txBody>
      </p:sp>
      <p:pic>
        <p:nvPicPr>
          <p:cNvPr id="4" name="Content Placeholder 3">
            <a:extLst>
              <a:ext uri="{FF2B5EF4-FFF2-40B4-BE49-F238E27FC236}">
                <a16:creationId xmlns:a16="http://schemas.microsoft.com/office/drawing/2014/main" id="{C504766D-6AC2-4E47-AEE3-CFEB5648ED8A}"/>
              </a:ext>
            </a:extLst>
          </p:cNvPr>
          <p:cNvPicPr>
            <a:picLocks noGrp="1" noChangeAspect="1"/>
          </p:cNvPicPr>
          <p:nvPr>
            <p:ph idx="1"/>
          </p:nvPr>
        </p:nvPicPr>
        <p:blipFill>
          <a:blip r:embed="rId2"/>
          <a:stretch>
            <a:fillRect/>
          </a:stretch>
        </p:blipFill>
        <p:spPr>
          <a:xfrm>
            <a:off x="3034145" y="1128512"/>
            <a:ext cx="6483928" cy="5616001"/>
          </a:xfrm>
          <a:prstGeom prst="rect">
            <a:avLst/>
          </a:prstGeom>
        </p:spPr>
      </p:pic>
      <p:sp>
        <p:nvSpPr>
          <p:cNvPr id="5" name="TextBox 4">
            <a:extLst>
              <a:ext uri="{FF2B5EF4-FFF2-40B4-BE49-F238E27FC236}">
                <a16:creationId xmlns:a16="http://schemas.microsoft.com/office/drawing/2014/main" id="{38BD3B80-3440-4B1C-AB29-926931A88380}"/>
              </a:ext>
            </a:extLst>
          </p:cNvPr>
          <p:cNvSpPr txBox="1"/>
          <p:nvPr/>
        </p:nvSpPr>
        <p:spPr>
          <a:xfrm>
            <a:off x="207818" y="6470080"/>
            <a:ext cx="2388987" cy="276999"/>
          </a:xfrm>
          <a:prstGeom prst="rect">
            <a:avLst/>
          </a:prstGeom>
          <a:noFill/>
        </p:spPr>
        <p:txBody>
          <a:bodyPr wrap="none" rtlCol="0">
            <a:spAutoFit/>
          </a:bodyPr>
          <a:lstStyle/>
          <a:p>
            <a:r>
              <a:rPr lang="en-US" sz="1200" dirty="0"/>
              <a:t>Reference PRINCE2 Manual 2017</a:t>
            </a:r>
          </a:p>
        </p:txBody>
      </p:sp>
    </p:spTree>
    <p:extLst>
      <p:ext uri="{BB962C8B-B14F-4D97-AF65-F5344CB8AC3E}">
        <p14:creationId xmlns:p14="http://schemas.microsoft.com/office/powerpoint/2010/main" val="3488935966"/>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4389</TotalTime>
  <Words>816</Words>
  <Application>Microsoft Office PowerPoint</Application>
  <PresentationFormat>Widescreen</PresentationFormat>
  <Paragraphs>132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YaHei</vt:lpstr>
      <vt:lpstr>Arial</vt:lpstr>
      <vt:lpstr>Calibri</vt:lpstr>
      <vt:lpstr>Trebuchet MS</vt:lpstr>
      <vt:lpstr>Wingdings 3</vt:lpstr>
      <vt:lpstr>Facet</vt:lpstr>
      <vt:lpstr>PMO Roles &amp; Responsibilities</vt:lpstr>
      <vt:lpstr>Disclaimer</vt:lpstr>
      <vt:lpstr>PowerPoint Presentation</vt:lpstr>
      <vt:lpstr>Agenda</vt:lpstr>
      <vt:lpstr>PowerPoint Presentation</vt:lpstr>
      <vt:lpstr>Who we are?</vt:lpstr>
      <vt:lpstr>The Project</vt:lpstr>
      <vt:lpstr>Hierarchy in Managing Project</vt:lpstr>
      <vt:lpstr>Hierarchy in Managing Project</vt:lpstr>
      <vt:lpstr>One Important Role But….</vt:lpstr>
      <vt:lpstr>Designation vs Roles</vt:lpstr>
      <vt:lpstr>Powers</vt:lpstr>
      <vt:lpstr>Major Work in Project Life Cycle</vt:lpstr>
      <vt:lpstr>PowerPoint Presentation</vt:lpstr>
      <vt:lpstr>Next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Trainings &amp; Consulting Services</dc:title>
  <dc:creator>Hari Thapliyal</dc:creator>
  <cp:lastModifiedBy>Hari Thapliyal</cp:lastModifiedBy>
  <cp:revision>104</cp:revision>
  <dcterms:created xsi:type="dcterms:W3CDTF">2014-08-11T04:33:44Z</dcterms:created>
  <dcterms:modified xsi:type="dcterms:W3CDTF">2017-12-07T13:41:07Z</dcterms:modified>
</cp:coreProperties>
</file>