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5" r:id="rId3"/>
    <p:sldId id="295" r:id="rId4"/>
    <p:sldId id="281" r:id="rId5"/>
    <p:sldId id="304" r:id="rId6"/>
    <p:sldId id="305" r:id="rId7"/>
    <p:sldId id="306" r:id="rId8"/>
    <p:sldId id="296" r:id="rId9"/>
    <p:sldId id="297" r:id="rId10"/>
    <p:sldId id="298" r:id="rId11"/>
    <p:sldId id="307" r:id="rId12"/>
    <p:sldId id="308" r:id="rId13"/>
    <p:sldId id="309" r:id="rId14"/>
    <p:sldId id="299" r:id="rId15"/>
    <p:sldId id="300" r:id="rId16"/>
    <p:sldId id="301" r:id="rId17"/>
    <p:sldId id="310" r:id="rId18"/>
    <p:sldId id="311" r:id="rId19"/>
    <p:sldId id="312" r:id="rId20"/>
    <p:sldId id="313" r:id="rId21"/>
    <p:sldId id="303" r:id="rId22"/>
    <p:sldId id="288" r:id="rId23"/>
    <p:sldId id="290"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12-Dec-17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EB4A09-23AE-4F5A-8F57-BA84112F8EA4}"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
        <p:nvSpPr>
          <p:cNvPr id="6789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89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628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8687D1D-6E11-494D-B395-CEF2CFAA5D68}" type="slidenum">
              <a:rPr lang="en-US" smtClean="0">
                <a:latin typeface="Calibri" panose="020F0502020204030204" pitchFamily="34" charset="0"/>
              </a:rPr>
              <a:pPr>
                <a:spcBef>
                  <a:spcPct val="0"/>
                </a:spcBef>
                <a:buClrTx/>
                <a:buFontTx/>
                <a:buNone/>
              </a:pPr>
              <a:t>24</a:t>
            </a:fld>
            <a:endParaRPr lang="en-US">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04775" y="750888"/>
            <a:ext cx="6667500" cy="37512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8004" y="4751680"/>
            <a:ext cx="5501043" cy="450028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62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1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1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F7222C-4566-4DF0-9A54-E159BFCBDC16}"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145058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3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3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10524-5A11-4EEB-ACA4-025F3BB8921F}"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85464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5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5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FA5429-BF1B-4799-892D-A7C5DB5E0380}"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170403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7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7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7D4ACC-2915-4C00-AD1A-C5C2CC86A263}"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82915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0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0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32EAF9-A0EC-4FC8-B5B7-BA7F3C35B61D}"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145601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C74AAA-7481-491C-B6AD-D0FF9C4B7F1E}"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338970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07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07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114F07-012E-4FE8-A80D-5E65D84176F5}"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
        <p:nvSpPr>
          <p:cNvPr id="67072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072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0275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277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277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E4C902-7418-48F6-869B-7DD6AE7153B5}"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
        <p:nvSpPr>
          <p:cNvPr id="6727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27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1001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6015A55A-2178-40EE-A951-8AD9C23571E9}" type="datetime1">
              <a:rPr lang="en-US" smtClean="0"/>
              <a:t>13-Dec-17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351210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49DC4FDF-119C-4F56-AD02-F496FD34B5D5}" type="datetime1">
              <a:rPr lang="en-US" smtClean="0"/>
              <a:t>13-Dec-17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521088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609600" y="990601"/>
            <a:ext cx="109728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5AD104-33BB-4C37-86A7-66E5FF298765}" type="datetime1">
              <a:rPr lang="en-US" smtClean="0"/>
              <a:t>13-Dec-17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99742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1036320"/>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446201" y="1262330"/>
            <a:ext cx="11416553" cy="4958361"/>
          </a:xfrm>
        </p:spPr>
        <p:txBody>
          <a:bodyPr/>
          <a:lstStyle>
            <a:lvl1pPr marL="463550" indent="-4635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057027" y="6380980"/>
            <a:ext cx="911939" cy="365125"/>
          </a:xfrm>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380980"/>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12-Dec-17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12-Dec-17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12-Dec-17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6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7"/>
            <a:ext cx="12181424" cy="1046749"/>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12-Dec-17</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1482437"/>
          </a:xfrm>
        </p:spPr>
        <p:txBody>
          <a:bodyPr/>
          <a:lstStyle/>
          <a:p>
            <a:r>
              <a:rPr lang="en-US" sz="4800" dirty="0">
                <a:solidFill>
                  <a:srgbClr val="002060"/>
                </a:solidFill>
              </a:rPr>
              <a:t>Project Risk Management</a:t>
            </a:r>
          </a:p>
        </p:txBody>
      </p:sp>
      <p:sp>
        <p:nvSpPr>
          <p:cNvPr id="3" name="Subtitle 2"/>
          <p:cNvSpPr>
            <a:spLocks noGrp="1"/>
          </p:cNvSpPr>
          <p:nvPr>
            <p:ph type="subTitle" idx="1"/>
          </p:nvPr>
        </p:nvSpPr>
        <p:spPr>
          <a:xfrm>
            <a:off x="0" y="4050833"/>
            <a:ext cx="12188823" cy="162953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a:normAutofit/>
          </a:bodyPr>
          <a:lstStyle/>
          <a:p>
            <a:pPr algn="r"/>
            <a:r>
              <a:rPr lang="en-US" sz="2800" dirty="0">
                <a:solidFill>
                  <a:srgbClr val="002060"/>
                </a:solidFill>
                <a:latin typeface="Arial" panose="020B0604020202020204" pitchFamily="34" charset="0"/>
                <a:cs typeface="Arial" panose="020B0604020202020204" pitchFamily="34" charset="0"/>
              </a:rPr>
              <a:t>Hari P. Thapliyal</a:t>
            </a:r>
          </a:p>
          <a:p>
            <a:pPr algn="r"/>
            <a:r>
              <a:rPr lang="en-US" sz="1400" b="1" dirty="0">
                <a:solidFill>
                  <a:srgbClr val="002060"/>
                </a:solidFill>
                <a:latin typeface="Arial" panose="020B0604020202020204" pitchFamily="34" charset="0"/>
                <a:cs typeface="Arial" panose="020B0604020202020204" pitchFamily="34" charset="0"/>
              </a:rPr>
              <a:t>MCA, MBA (Operations), PGDFM, ZED Master Trainer, PMP, MCITP, </a:t>
            </a:r>
          </a:p>
          <a:p>
            <a:pPr algn="r"/>
            <a:r>
              <a:rPr lang="en-US" sz="1400" b="1" dirty="0">
                <a:solidFill>
                  <a:srgbClr val="002060"/>
                </a:solidFill>
                <a:latin typeface="Arial" panose="020B0604020202020204" pitchFamily="34" charset="0"/>
                <a:cs typeface="Arial" panose="020B0604020202020204" pitchFamily="34" charset="0"/>
              </a:rPr>
              <a:t>PMI-ACP, PRINCE2 Practitioner, SCT, CSM, MCT, SDC, SCM, SPOC, SAMC </a:t>
            </a:r>
            <a:endParaRPr lang="en-US" sz="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80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C589-8F0B-4F21-BD7C-1428A84E7307}"/>
              </a:ext>
            </a:extLst>
          </p:cNvPr>
          <p:cNvSpPr>
            <a:spLocks noGrp="1"/>
          </p:cNvSpPr>
          <p:nvPr>
            <p:ph type="title"/>
          </p:nvPr>
        </p:nvSpPr>
        <p:spPr/>
        <p:txBody>
          <a:bodyPr/>
          <a:lstStyle/>
          <a:p>
            <a:r>
              <a:rPr lang="en-IN" dirty="0"/>
              <a:t>Risk Management Framework</a:t>
            </a:r>
            <a:endParaRPr lang="en-US" dirty="0"/>
          </a:p>
        </p:txBody>
      </p:sp>
      <p:sp>
        <p:nvSpPr>
          <p:cNvPr id="3" name="Content Placeholder 2">
            <a:extLst>
              <a:ext uri="{FF2B5EF4-FFF2-40B4-BE49-F238E27FC236}">
                <a16:creationId xmlns:a16="http://schemas.microsoft.com/office/drawing/2014/main" id="{F553BAF5-15AE-48E9-AF75-CBB9163F13D8}"/>
              </a:ext>
            </a:extLst>
          </p:cNvPr>
          <p:cNvSpPr>
            <a:spLocks noGrp="1"/>
          </p:cNvSpPr>
          <p:nvPr>
            <p:ph idx="1"/>
          </p:nvPr>
        </p:nvSpPr>
        <p:spPr/>
        <p:txBody>
          <a:bodyPr/>
          <a:lstStyle/>
          <a:p>
            <a:r>
              <a:rPr lang="en-US" dirty="0"/>
              <a:t>Risk Sources</a:t>
            </a:r>
          </a:p>
          <a:p>
            <a:r>
              <a:rPr lang="en-US" dirty="0"/>
              <a:t>Risk Breakdown Structure</a:t>
            </a:r>
          </a:p>
          <a:p>
            <a:r>
              <a:rPr lang="en-US" dirty="0"/>
              <a:t>Risk Probability</a:t>
            </a:r>
          </a:p>
          <a:p>
            <a:r>
              <a:rPr lang="en-US" dirty="0"/>
              <a:t>Risk Impact</a:t>
            </a:r>
          </a:p>
          <a:p>
            <a:r>
              <a:rPr lang="en-US" dirty="0"/>
              <a:t>Risk Attitude</a:t>
            </a:r>
          </a:p>
          <a:p>
            <a:r>
              <a:rPr lang="en-US" dirty="0"/>
              <a:t>Risk Appetite</a:t>
            </a:r>
          </a:p>
          <a:p>
            <a:r>
              <a:rPr lang="en-US" dirty="0"/>
              <a:t>Risk Register</a:t>
            </a:r>
          </a:p>
          <a:p>
            <a:r>
              <a:rPr lang="en-US" dirty="0"/>
              <a:t>Risk Exposure</a:t>
            </a:r>
          </a:p>
          <a:p>
            <a:r>
              <a:rPr lang="en-US" dirty="0"/>
              <a:t>Risk Urgency</a:t>
            </a:r>
          </a:p>
          <a:p>
            <a:r>
              <a:rPr lang="en-US" dirty="0"/>
              <a:t>Risk Categorization</a:t>
            </a:r>
          </a:p>
          <a:p>
            <a:endParaRPr lang="en-US" dirty="0"/>
          </a:p>
        </p:txBody>
      </p:sp>
    </p:spTree>
    <p:extLst>
      <p:ext uri="{BB962C8B-B14F-4D97-AF65-F5344CB8AC3E}">
        <p14:creationId xmlns:p14="http://schemas.microsoft.com/office/powerpoint/2010/main" val="173054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0" name="Picture 2" descr="C:\Users\Parul Choudhary\Desktop\PMBOK 4 edition\DONE\To do\pmbokguide4edition_0310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4" y="996950"/>
            <a:ext cx="786447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159000" y="6022975"/>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36932" name="Rectangle 27"/>
          <p:cNvSpPr>
            <a:spLocks noGrp="1" noChangeArrowheads="1"/>
          </p:cNvSpPr>
          <p:nvPr>
            <p:ph type="title"/>
          </p:nvPr>
        </p:nvSpPr>
        <p:spPr/>
        <p:txBody>
          <a:bodyPr/>
          <a:lstStyle/>
          <a:p>
            <a:r>
              <a:rPr altLang="en-US" b="1"/>
              <a:t>Risk Breakdown Structure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69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A2EE3B-44CD-4D5C-9E98-6E3FCF95B859}"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413371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5625" y="5999164"/>
            <a:ext cx="3784600" cy="236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pic>
        <p:nvPicPr>
          <p:cNvPr id="638979" name="Picture 2" descr="C:\Users\Parul Choudhary\Desktop\PMBOK 4 edition\DONE\To do\pmbokguide4edition_0311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011385"/>
            <a:ext cx="86995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7"/>
          <p:cNvSpPr>
            <a:spLocks noGrp="1" noChangeArrowheads="1"/>
          </p:cNvSpPr>
          <p:nvPr>
            <p:ph type="title"/>
          </p:nvPr>
        </p:nvSpPr>
        <p:spPr/>
        <p:txBody>
          <a:bodyPr>
            <a:normAutofit/>
          </a:bodyPr>
          <a:lstStyle/>
          <a:p>
            <a:pPr>
              <a:defRPr/>
            </a:pPr>
            <a:r>
              <a:rPr sz="4800" b="1"/>
              <a:t>Definition of Impact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89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1F165A-68C2-490E-BD55-58F302E32D7E}" type="slidenum">
              <a:rPr lang="en-US" altLang="en-US" sz="1200">
                <a:solidFill>
                  <a:srgbClr val="898989"/>
                </a:solidFill>
              </a:rPr>
              <a:pPr>
                <a:spcBef>
                  <a:spcPct val="0"/>
                </a:spcBef>
                <a:buFontTx/>
                <a:buNone/>
              </a:pPr>
              <a:t>12</a:t>
            </a:fld>
            <a:endParaRPr lang="en-US" altLang="en-US" sz="1200">
              <a:solidFill>
                <a:srgbClr val="898989"/>
              </a:solidFill>
            </a:endParaRPr>
          </a:p>
        </p:txBody>
      </p:sp>
    </p:spTree>
    <p:extLst>
      <p:ext uri="{BB962C8B-B14F-4D97-AF65-F5344CB8AC3E}">
        <p14:creationId xmlns:p14="http://schemas.microsoft.com/office/powerpoint/2010/main" val="32465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66" name="Picture 4" descr="C:\Users\Parul Choudhary\Desktop\PMBOK 4 edition\DONE\To do\pmbokguide4edition_0322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1" y="1098988"/>
            <a:ext cx="8177213"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269038" y="6018649"/>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51268" name="Rectangle 5"/>
          <p:cNvSpPr>
            <a:spLocks noChangeArrowheads="1"/>
          </p:cNvSpPr>
          <p:nvPr/>
        </p:nvSpPr>
        <p:spPr bwMode="auto">
          <a:xfrm>
            <a:off x="2076451" y="5180450"/>
            <a:ext cx="35925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587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2" eaLnBrk="1" hangingPunct="1">
              <a:spcBef>
                <a:spcPct val="0"/>
              </a:spcBef>
              <a:buFontTx/>
              <a:buNone/>
            </a:pPr>
            <a:r>
              <a:rPr lang="en-US" altLang="en-US" sz="1600" b="1">
                <a:latin typeface="Arial" panose="020B0604020202020204" pitchFamily="34" charset="0"/>
              </a:rPr>
              <a:t>Define Threshold</a:t>
            </a:r>
          </a:p>
          <a:p>
            <a:pPr lvl="2" eaLnBrk="1" hangingPunct="1">
              <a:spcBef>
                <a:spcPct val="0"/>
              </a:spcBef>
              <a:buFontTx/>
              <a:buNone/>
            </a:pPr>
            <a:r>
              <a:rPr lang="en-US" altLang="en-US" sz="1600">
                <a:latin typeface="Arial" panose="020B0604020202020204" pitchFamily="34" charset="0"/>
              </a:rPr>
              <a:t>High risk (“red condition”)</a:t>
            </a:r>
          </a:p>
          <a:p>
            <a:pPr lvl="2" eaLnBrk="1" hangingPunct="1">
              <a:spcBef>
                <a:spcPct val="0"/>
              </a:spcBef>
              <a:buFontTx/>
              <a:buNone/>
            </a:pPr>
            <a:r>
              <a:rPr lang="en-US" altLang="en-US" sz="1600">
                <a:latin typeface="Arial" panose="020B0604020202020204" pitchFamily="34" charset="0"/>
              </a:rPr>
              <a:t>Medium risk (“yellow condition”)</a:t>
            </a:r>
          </a:p>
          <a:p>
            <a:pPr lvl="2" eaLnBrk="1" hangingPunct="1">
              <a:spcBef>
                <a:spcPct val="0"/>
              </a:spcBef>
              <a:buFontTx/>
              <a:buNone/>
            </a:pPr>
            <a:r>
              <a:rPr lang="en-US" altLang="en-US" sz="1600">
                <a:latin typeface="Arial" panose="020B0604020202020204" pitchFamily="34" charset="0"/>
              </a:rPr>
              <a:t>Low risk (“green condition”)</a:t>
            </a:r>
          </a:p>
        </p:txBody>
      </p:sp>
      <p:sp>
        <p:nvSpPr>
          <p:cNvPr id="26629" name="Rectangle 27"/>
          <p:cNvSpPr>
            <a:spLocks noGrp="1" noChangeArrowheads="1"/>
          </p:cNvSpPr>
          <p:nvPr>
            <p:ph type="title"/>
          </p:nvPr>
        </p:nvSpPr>
        <p:spPr/>
        <p:txBody>
          <a:bodyPr>
            <a:normAutofit/>
          </a:bodyPr>
          <a:lstStyle/>
          <a:p>
            <a:pPr>
              <a:defRPr/>
            </a:pPr>
            <a:r>
              <a:rPr sz="4800" b="1"/>
              <a:t>Probability Impact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12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6B0151-5780-482C-8700-DCE18B23563D}" type="slidenum">
              <a:rPr lang="en-US" altLang="en-US" sz="1200">
                <a:solidFill>
                  <a:srgbClr val="898989"/>
                </a:solidFill>
              </a:rPr>
              <a:pPr>
                <a:spcBef>
                  <a:spcPct val="0"/>
                </a:spcBef>
                <a:buFontTx/>
                <a:buNone/>
              </a:pPr>
              <a:t>13</a:t>
            </a:fld>
            <a:endParaRPr lang="en-US" altLang="en-US" sz="1200">
              <a:solidFill>
                <a:srgbClr val="898989"/>
              </a:solidFill>
            </a:endParaRPr>
          </a:p>
        </p:txBody>
      </p:sp>
    </p:spTree>
    <p:extLst>
      <p:ext uri="{BB962C8B-B14F-4D97-AF65-F5344CB8AC3E}">
        <p14:creationId xmlns:p14="http://schemas.microsoft.com/office/powerpoint/2010/main" val="376749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6BD5-2BEC-402F-850A-EE5C7F8D6789}"/>
              </a:ext>
            </a:extLst>
          </p:cNvPr>
          <p:cNvSpPr>
            <a:spLocks noGrp="1"/>
          </p:cNvSpPr>
          <p:nvPr>
            <p:ph type="title"/>
          </p:nvPr>
        </p:nvSpPr>
        <p:spPr/>
        <p:txBody>
          <a:bodyPr/>
          <a:lstStyle/>
          <a:p>
            <a:r>
              <a:rPr lang="en-IN" dirty="0"/>
              <a:t>How to Identify Risk?</a:t>
            </a:r>
            <a:endParaRPr lang="en-US" dirty="0"/>
          </a:p>
        </p:txBody>
      </p:sp>
      <p:sp>
        <p:nvSpPr>
          <p:cNvPr id="3" name="Content Placeholder 2">
            <a:extLst>
              <a:ext uri="{FF2B5EF4-FFF2-40B4-BE49-F238E27FC236}">
                <a16:creationId xmlns:a16="http://schemas.microsoft.com/office/drawing/2014/main" id="{0BD1FCA0-6C06-47A5-BA04-4BEC992142FF}"/>
              </a:ext>
            </a:extLst>
          </p:cNvPr>
          <p:cNvSpPr>
            <a:spLocks noGrp="1"/>
          </p:cNvSpPr>
          <p:nvPr>
            <p:ph idx="1"/>
          </p:nvPr>
        </p:nvSpPr>
        <p:spPr/>
        <p:txBody>
          <a:bodyPr/>
          <a:lstStyle/>
          <a:p>
            <a:r>
              <a:rPr lang="en-US" dirty="0"/>
              <a:t>Who is responsible for identifying risk?</a:t>
            </a:r>
          </a:p>
          <a:p>
            <a:r>
              <a:rPr lang="en-US" dirty="0"/>
              <a:t>Who is responsible for managing risk?</a:t>
            </a:r>
          </a:p>
        </p:txBody>
      </p:sp>
    </p:spTree>
    <p:extLst>
      <p:ext uri="{BB962C8B-B14F-4D97-AF65-F5344CB8AC3E}">
        <p14:creationId xmlns:p14="http://schemas.microsoft.com/office/powerpoint/2010/main" val="89824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F104-22A7-4BB0-A768-504AB076A8FA}"/>
              </a:ext>
            </a:extLst>
          </p:cNvPr>
          <p:cNvSpPr>
            <a:spLocks noGrp="1"/>
          </p:cNvSpPr>
          <p:nvPr>
            <p:ph type="title"/>
          </p:nvPr>
        </p:nvSpPr>
        <p:spPr/>
        <p:txBody>
          <a:bodyPr/>
          <a:lstStyle/>
          <a:p>
            <a:r>
              <a:rPr lang="en-IN" dirty="0"/>
              <a:t>How to Prioritize Risk?</a:t>
            </a:r>
            <a:endParaRPr lang="en-US" dirty="0"/>
          </a:p>
        </p:txBody>
      </p:sp>
      <p:sp>
        <p:nvSpPr>
          <p:cNvPr id="3" name="Content Placeholder 2">
            <a:extLst>
              <a:ext uri="{FF2B5EF4-FFF2-40B4-BE49-F238E27FC236}">
                <a16:creationId xmlns:a16="http://schemas.microsoft.com/office/drawing/2014/main" id="{CEBACAFD-D163-459C-A301-9AAC8FCF245B}"/>
              </a:ext>
            </a:extLst>
          </p:cNvPr>
          <p:cNvSpPr>
            <a:spLocks noGrp="1"/>
          </p:cNvSpPr>
          <p:nvPr>
            <p:ph idx="1"/>
          </p:nvPr>
        </p:nvSpPr>
        <p:spPr/>
        <p:txBody>
          <a:bodyPr/>
          <a:lstStyle/>
          <a:p>
            <a:r>
              <a:rPr lang="en-US" dirty="0"/>
              <a:t>E = P x I (Probability x Impact)</a:t>
            </a:r>
          </a:p>
          <a:p>
            <a:r>
              <a:rPr lang="en-US" dirty="0"/>
              <a:t>Based on accepted appetite of Exposure (E)</a:t>
            </a:r>
          </a:p>
          <a:p>
            <a:r>
              <a:rPr lang="en-US" dirty="0"/>
              <a:t> </a:t>
            </a:r>
          </a:p>
        </p:txBody>
      </p:sp>
    </p:spTree>
    <p:extLst>
      <p:ext uri="{BB962C8B-B14F-4D97-AF65-F5344CB8AC3E}">
        <p14:creationId xmlns:p14="http://schemas.microsoft.com/office/powerpoint/2010/main" val="111440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848C-E3A2-4762-ADBF-B93A08D864F5}"/>
              </a:ext>
            </a:extLst>
          </p:cNvPr>
          <p:cNvSpPr>
            <a:spLocks noGrp="1"/>
          </p:cNvSpPr>
          <p:nvPr>
            <p:ph type="title"/>
          </p:nvPr>
        </p:nvSpPr>
        <p:spPr/>
        <p:txBody>
          <a:bodyPr/>
          <a:lstStyle/>
          <a:p>
            <a:r>
              <a:rPr lang="en-IN" dirty="0"/>
              <a:t>How to Prepare Responses to a Risk?</a:t>
            </a:r>
            <a:endParaRPr lang="en-US" dirty="0"/>
          </a:p>
        </p:txBody>
      </p:sp>
      <p:sp>
        <p:nvSpPr>
          <p:cNvPr id="3" name="Content Placeholder 2">
            <a:extLst>
              <a:ext uri="{FF2B5EF4-FFF2-40B4-BE49-F238E27FC236}">
                <a16:creationId xmlns:a16="http://schemas.microsoft.com/office/drawing/2014/main" id="{FDBD566A-5B82-49B0-AD7E-ACBD51CD37DB}"/>
              </a:ext>
            </a:extLst>
          </p:cNvPr>
          <p:cNvSpPr>
            <a:spLocks noGrp="1"/>
          </p:cNvSpPr>
          <p:nvPr>
            <p:ph idx="1"/>
          </p:nvPr>
        </p:nvSpPr>
        <p:spPr/>
        <p:txBody>
          <a:bodyPr/>
          <a:lstStyle/>
          <a:p>
            <a:r>
              <a:rPr lang="en-US" dirty="0"/>
              <a:t>Negative Risk</a:t>
            </a:r>
          </a:p>
        </p:txBody>
      </p:sp>
    </p:spTree>
    <p:extLst>
      <p:ext uri="{BB962C8B-B14F-4D97-AF65-F5344CB8AC3E}">
        <p14:creationId xmlns:p14="http://schemas.microsoft.com/office/powerpoint/2010/main" val="283990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AFFD-2B60-42E8-A831-B9448F539E6A}"/>
              </a:ext>
            </a:extLst>
          </p:cNvPr>
          <p:cNvSpPr>
            <a:spLocks noGrp="1"/>
          </p:cNvSpPr>
          <p:nvPr>
            <p:ph type="title"/>
          </p:nvPr>
        </p:nvSpPr>
        <p:spPr/>
        <p:txBody>
          <a:bodyPr/>
          <a:lstStyle/>
          <a:p>
            <a:r>
              <a:rPr lang="en-US" altLang="en-US" dirty="0"/>
              <a:t>Risk Response Strategies</a:t>
            </a:r>
            <a:endParaRPr lang="en-US" dirty="0"/>
          </a:p>
        </p:txBody>
      </p:sp>
      <p:sp>
        <p:nvSpPr>
          <p:cNvPr id="3" name="Content Placeholder 2">
            <a:extLst>
              <a:ext uri="{FF2B5EF4-FFF2-40B4-BE49-F238E27FC236}">
                <a16:creationId xmlns:a16="http://schemas.microsoft.com/office/drawing/2014/main" id="{425149E4-74DB-4BFD-ADF4-FF17CC256E7A}"/>
              </a:ext>
            </a:extLst>
          </p:cNvPr>
          <p:cNvSpPr>
            <a:spLocks noGrp="1"/>
          </p:cNvSpPr>
          <p:nvPr>
            <p:ph sz="half" idx="1"/>
          </p:nvPr>
        </p:nvSpPr>
        <p:spPr>
          <a:xfrm>
            <a:off x="718276" y="1400355"/>
            <a:ext cx="5065587" cy="4280008"/>
          </a:xfrm>
          <a:solidFill>
            <a:srgbClr val="FF0000">
              <a:alpha val="36000"/>
            </a:srgbClr>
          </a:solidFill>
        </p:spPr>
        <p:txBody>
          <a:bodyPr>
            <a:normAutofit lnSpcReduction="10000"/>
          </a:bodyPr>
          <a:lstStyle/>
          <a:p>
            <a:pPr marL="0" indent="0" algn="ctr">
              <a:buNone/>
              <a:defRPr/>
            </a:pPr>
            <a:r>
              <a:rPr lang="en-US" altLang="en-US" sz="2400" b="1" dirty="0">
                <a:latin typeface="Arial" panose="020B0604020202020204" pitchFamily="34" charset="0"/>
                <a:cs typeface="Arial" panose="020B0604020202020204" pitchFamily="34" charset="0"/>
              </a:rPr>
              <a:t>Negative Risk or </a:t>
            </a:r>
          </a:p>
          <a:p>
            <a:pPr marL="0" indent="0" algn="ctr">
              <a:buNone/>
              <a:defRPr/>
            </a:pPr>
            <a:r>
              <a:rPr lang="en-US" altLang="en-US" sz="2400" b="1" dirty="0">
                <a:latin typeface="Arial" panose="020B0604020202020204" pitchFamily="34" charset="0"/>
                <a:cs typeface="Arial" panose="020B0604020202020204" pitchFamily="34" charset="0"/>
              </a:rPr>
              <a:t>Threats</a:t>
            </a:r>
          </a:p>
          <a:p>
            <a:pPr marL="0" indent="0">
              <a:buNone/>
              <a:defRPr/>
            </a:pPr>
            <a:endParaRPr lang="en-US" altLang="en-US" sz="2400" b="1" u="sng" dirty="0">
              <a:latin typeface="Arial" panose="020B0604020202020204" pitchFamily="34" charset="0"/>
              <a:cs typeface="Arial" panose="020B0604020202020204" pitchFamily="34" charset="0"/>
            </a:endParaRPr>
          </a:p>
          <a:p>
            <a:pPr>
              <a:defRPr/>
            </a:pPr>
            <a:r>
              <a:rPr lang="en-US" altLang="en-US" sz="2400" b="1" dirty="0">
                <a:latin typeface="Arial" panose="020B0604020202020204" pitchFamily="34" charset="0"/>
                <a:cs typeface="Arial" panose="020B0604020202020204" pitchFamily="34" charset="0"/>
              </a:rPr>
              <a:t>Escalate</a:t>
            </a:r>
          </a:p>
          <a:p>
            <a:pPr>
              <a:defRPr/>
            </a:pPr>
            <a:r>
              <a:rPr lang="en-US" altLang="en-US" sz="2400" b="1" dirty="0">
                <a:latin typeface="Arial" panose="020B0604020202020204" pitchFamily="34" charset="0"/>
                <a:cs typeface="Arial" panose="020B0604020202020204" pitchFamily="34" charset="0"/>
              </a:rPr>
              <a:t>Avoid</a:t>
            </a:r>
            <a:r>
              <a:rPr lang="en-US" altLang="en-US" sz="2400" dirty="0">
                <a:latin typeface="Arial" panose="020B0604020202020204" pitchFamily="34" charset="0"/>
                <a:cs typeface="Arial" panose="020B0604020202020204" pitchFamily="34" charset="0"/>
              </a:rPr>
              <a:t> (remove the cause of threat)</a:t>
            </a:r>
          </a:p>
          <a:p>
            <a:pPr>
              <a:defRPr/>
            </a:pPr>
            <a:r>
              <a:rPr lang="en-US" altLang="en-US" sz="2400" b="1" dirty="0">
                <a:latin typeface="Arial" panose="020B0604020202020204" pitchFamily="34" charset="0"/>
                <a:cs typeface="Arial" panose="020B0604020202020204" pitchFamily="34" charset="0"/>
              </a:rPr>
              <a:t>Mitigate</a:t>
            </a:r>
            <a:r>
              <a:rPr lang="en-US" altLang="en-US" sz="2400" dirty="0">
                <a:latin typeface="Arial" panose="020B0604020202020204" pitchFamily="34" charset="0"/>
                <a:cs typeface="Arial" panose="020B0604020202020204" pitchFamily="34" charset="0"/>
              </a:rPr>
              <a:t> (reduce the probability or impact)</a:t>
            </a:r>
          </a:p>
          <a:p>
            <a:pPr>
              <a:defRPr/>
            </a:pPr>
            <a:r>
              <a:rPr lang="en-US" altLang="en-US" sz="2400" b="1" dirty="0">
                <a:latin typeface="Arial" panose="020B0604020202020204" pitchFamily="34" charset="0"/>
                <a:cs typeface="Arial" panose="020B0604020202020204" pitchFamily="34" charset="0"/>
              </a:rPr>
              <a:t>Transfer</a:t>
            </a:r>
            <a:r>
              <a:rPr lang="en-US" altLang="en-US" sz="2400" dirty="0">
                <a:latin typeface="Arial" panose="020B0604020202020204" pitchFamily="34" charset="0"/>
                <a:cs typeface="Arial" panose="020B0604020202020204" pitchFamily="34" charset="0"/>
              </a:rPr>
              <a:t> (Shifting ownership)</a:t>
            </a:r>
          </a:p>
          <a:p>
            <a:pPr>
              <a:defRPr/>
            </a:pPr>
            <a:r>
              <a:rPr lang="en-US" altLang="en-US" sz="2400" b="1" dirty="0">
                <a:latin typeface="Arial" panose="020B0604020202020204" pitchFamily="34" charset="0"/>
                <a:cs typeface="Arial" panose="020B0604020202020204" pitchFamily="34" charset="0"/>
              </a:rPr>
              <a:t>Acceptance</a:t>
            </a:r>
            <a:r>
              <a:rPr lang="en-US"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95952610-4098-4B28-BD37-05AF52727C2D}"/>
              </a:ext>
            </a:extLst>
          </p:cNvPr>
          <p:cNvSpPr>
            <a:spLocks noGrp="1"/>
          </p:cNvSpPr>
          <p:nvPr>
            <p:ph sz="half" idx="2"/>
          </p:nvPr>
        </p:nvSpPr>
        <p:spPr>
          <a:xfrm>
            <a:off x="5872991" y="1400355"/>
            <a:ext cx="5065586" cy="4280009"/>
          </a:xfrm>
          <a:solidFill>
            <a:srgbClr val="00B0F0">
              <a:alpha val="52000"/>
            </a:srgbClr>
          </a:solidFill>
          <a:ln>
            <a:noFill/>
          </a:ln>
        </p:spPr>
        <p:txBody>
          <a:bodyPr vert="horz" wrap="square" lIns="91440" tIns="45720" rIns="91440" bIns="45720" numCol="1" rtlCol="0" anchor="t" anchorCtr="0" compatLnSpc="1">
            <a:prstTxWarp prst="textNoShape">
              <a:avLst/>
            </a:prstTxWarp>
            <a:normAutofit fontScale="92500" lnSpcReduction="10000"/>
          </a:bodyPr>
          <a:lstStyle/>
          <a:p>
            <a:pPr marL="0" indent="0" algn="ctr">
              <a:buNone/>
            </a:pPr>
            <a:r>
              <a:rPr lang="en-US" altLang="en-US" sz="2400" b="1" dirty="0">
                <a:latin typeface="Arial" panose="020B0604020202020204" pitchFamily="34" charset="0"/>
                <a:cs typeface="Arial" panose="020B0604020202020204" pitchFamily="34" charset="0"/>
              </a:rPr>
              <a:t>Positive Risk or </a:t>
            </a:r>
          </a:p>
          <a:p>
            <a:pPr marL="0" indent="0" algn="ctr">
              <a:buNone/>
            </a:pPr>
            <a:r>
              <a:rPr lang="en-US" altLang="en-US" sz="2400" b="1" dirty="0">
                <a:latin typeface="Arial" panose="020B0604020202020204" pitchFamily="34" charset="0"/>
                <a:cs typeface="Arial" panose="020B0604020202020204" pitchFamily="34" charset="0"/>
              </a:rPr>
              <a:t>Opportunities</a:t>
            </a:r>
          </a:p>
          <a:p>
            <a:pPr marL="0" indent="0" algn="ctr">
              <a:buNone/>
            </a:pPr>
            <a:endParaRPr lang="en-US" altLang="en-US" sz="2400" b="1"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Escalate</a:t>
            </a:r>
          </a:p>
          <a:p>
            <a:r>
              <a:rPr lang="en-US" altLang="en-US" sz="2400" b="1" dirty="0">
                <a:latin typeface="Arial" panose="020B0604020202020204" pitchFamily="34" charset="0"/>
                <a:cs typeface="Arial" panose="020B0604020202020204" pitchFamily="34" charset="0"/>
              </a:rPr>
              <a:t>Exploit</a:t>
            </a:r>
            <a:r>
              <a:rPr lang="en-US" altLang="en-US" sz="2400" dirty="0">
                <a:latin typeface="Arial" panose="020B0604020202020204" pitchFamily="34" charset="0"/>
                <a:cs typeface="Arial" panose="020B0604020202020204" pitchFamily="34" charset="0"/>
              </a:rPr>
              <a:t> (ensure the opportunity is realized)</a:t>
            </a:r>
          </a:p>
          <a:p>
            <a:r>
              <a:rPr lang="en-US" altLang="en-US" sz="2400" b="1" dirty="0">
                <a:latin typeface="Arial" panose="020B0604020202020204" pitchFamily="34" charset="0"/>
                <a:cs typeface="Arial" panose="020B0604020202020204" pitchFamily="34" charset="0"/>
              </a:rPr>
              <a:t>Enhance</a:t>
            </a:r>
            <a:r>
              <a:rPr lang="en-US" altLang="en-US" sz="2400" dirty="0">
                <a:latin typeface="Arial" panose="020B0604020202020204" pitchFamily="34" charset="0"/>
                <a:cs typeface="Arial" panose="020B0604020202020204" pitchFamily="34" charset="0"/>
              </a:rPr>
              <a:t> (enhance the probability or impact)</a:t>
            </a:r>
          </a:p>
          <a:p>
            <a:r>
              <a:rPr lang="en-US" altLang="en-US" sz="2400" b="1" dirty="0">
                <a:latin typeface="Arial" panose="020B0604020202020204" pitchFamily="34" charset="0"/>
                <a:cs typeface="Arial" panose="020B0604020202020204" pitchFamily="34" charset="0"/>
              </a:rPr>
              <a:t>Share</a:t>
            </a:r>
            <a:r>
              <a:rPr lang="en-US" altLang="en-US" sz="2400" dirty="0">
                <a:latin typeface="Arial" panose="020B0604020202020204" pitchFamily="34" charset="0"/>
                <a:cs typeface="Arial" panose="020B0604020202020204" pitchFamily="34" charset="0"/>
              </a:rPr>
              <a:t> (Transferring ownership)</a:t>
            </a:r>
          </a:p>
          <a:p>
            <a:r>
              <a:rPr lang="en-US" altLang="en-US" sz="2400" b="1" dirty="0">
                <a:latin typeface="Arial" panose="020B0604020202020204" pitchFamily="34" charset="0"/>
                <a:cs typeface="Arial" panose="020B0604020202020204" pitchFamily="34" charset="0"/>
              </a:rPr>
              <a:t>Acceptance</a:t>
            </a:r>
            <a:endParaRPr lang="en-US" sz="2400" b="1" dirty="0">
              <a:latin typeface="Arial" panose="020B0604020202020204" pitchFamily="34" charset="0"/>
              <a:cs typeface="Arial" panose="020B0604020202020204" pitchFamily="34" charset="0"/>
            </a:endParaRPr>
          </a:p>
          <a:p>
            <a:pPr marL="0" indent="0" algn="ctr">
              <a:buNone/>
            </a:pPr>
            <a:endParaRPr lang="en-US" sz="2400" b="1"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177526D5-9B43-486A-9BEE-75DEB2E7A841}"/>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6" name="Slide Number Placeholder 5">
            <a:extLst>
              <a:ext uri="{FF2B5EF4-FFF2-40B4-BE49-F238E27FC236}">
                <a16:creationId xmlns:a16="http://schemas.microsoft.com/office/drawing/2014/main" id="{CD5CEDC0-5689-4AB7-A449-9E155A3DF1CD}"/>
              </a:ext>
            </a:extLst>
          </p:cNvPr>
          <p:cNvSpPr>
            <a:spLocks noGrp="1"/>
          </p:cNvSpPr>
          <p:nvPr>
            <p:ph type="sldNum" sz="quarter" idx="12"/>
          </p:nvPr>
        </p:nvSpPr>
        <p:spPr/>
        <p:txBody>
          <a:bodyPr/>
          <a:lstStyle/>
          <a:p>
            <a:pPr>
              <a:defRPr/>
            </a:pPr>
            <a:fld id="{522FBC0A-C31D-419A-8A31-B5D651199208}" type="slidenum">
              <a:rPr lang="en-US" altLang="en-US" smtClean="0"/>
              <a:pPr>
                <a:defRPr/>
              </a:pPr>
              <a:t>17</a:t>
            </a:fld>
            <a:endParaRPr lang="en-US" altLang="en-US"/>
          </a:p>
        </p:txBody>
      </p:sp>
    </p:spTree>
    <p:extLst>
      <p:ext uri="{BB962C8B-B14F-4D97-AF65-F5344CB8AC3E}">
        <p14:creationId xmlns:p14="http://schemas.microsoft.com/office/powerpoint/2010/main" val="415143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Title 4"/>
          <p:cNvSpPr>
            <a:spLocks noGrp="1"/>
          </p:cNvSpPr>
          <p:nvPr>
            <p:ph type="title"/>
          </p:nvPr>
        </p:nvSpPr>
        <p:spPr/>
        <p:txBody>
          <a:bodyPr/>
          <a:lstStyle/>
          <a:p>
            <a:r>
              <a:rPr altLang="en-US" b="1">
                <a:latin typeface="Arial" panose="020B0604020202020204" pitchFamily="34" charset="0"/>
              </a:rPr>
              <a:t>Negative Risk Responses</a:t>
            </a:r>
            <a:endParaRPr altLang="en-US"/>
          </a:p>
        </p:txBody>
      </p:sp>
      <p:sp>
        <p:nvSpPr>
          <p:cNvPr id="59394" name="Rectangle 2"/>
          <p:cNvSpPr>
            <a:spLocks noGrp="1" noChangeArrowheads="1"/>
          </p:cNvSpPr>
          <p:nvPr>
            <p:ph idx="1"/>
          </p:nvPr>
        </p:nvSpPr>
        <p:spPr/>
        <p:txBody>
          <a:bodyPr>
            <a:noAutofit/>
          </a:bodyPr>
          <a:lstStyle/>
          <a:p>
            <a:pPr eaLnBrk="1" hangingPunct="1">
              <a:lnSpc>
                <a:spcPct val="120000"/>
              </a:lnSpc>
              <a:buFont typeface="Arial" charset="0"/>
              <a:buNone/>
              <a:defRPr/>
            </a:pPr>
            <a:r>
              <a:rPr lang="en-US" sz="2000" b="1" dirty="0">
                <a:cs typeface="Arial" charset="0"/>
              </a:rPr>
              <a:t>Avoid</a:t>
            </a:r>
          </a:p>
          <a:p>
            <a:pPr marL="0" indent="0">
              <a:buNone/>
            </a:pPr>
            <a:r>
              <a:rPr lang="en-IN" sz="2000" dirty="0"/>
              <a:t>Removing the cause of a threat, extending the schedule, changing the project strategy, or reducing scope. Some risks can be avoided by clarifying requirements, obtaining information, improving communication, or acquiring expertise.</a:t>
            </a:r>
            <a:endParaRPr lang="en-US" sz="2000" dirty="0">
              <a:cs typeface="Arial" charset="0"/>
            </a:endParaRPr>
          </a:p>
          <a:p>
            <a:pPr eaLnBrk="1" hangingPunct="1">
              <a:lnSpc>
                <a:spcPct val="120000"/>
              </a:lnSpc>
              <a:buFont typeface="Arial" charset="0"/>
              <a:buNone/>
              <a:defRPr/>
            </a:pPr>
            <a:r>
              <a:rPr lang="en-US" sz="2000" b="1" dirty="0">
                <a:cs typeface="Arial" charset="0"/>
              </a:rPr>
              <a:t>Mitigate</a:t>
            </a:r>
          </a:p>
          <a:p>
            <a:pPr marL="0" indent="0">
              <a:buNone/>
            </a:pPr>
            <a:r>
              <a:rPr lang="en-US" sz="2000" dirty="0"/>
              <a:t>Designing redundancy into a </a:t>
            </a:r>
            <a:r>
              <a:rPr lang="en-IN" sz="2000" dirty="0"/>
              <a:t>system may reduce the impact from a failure of the original component.</a:t>
            </a:r>
          </a:p>
          <a:p>
            <a:pPr eaLnBrk="1" hangingPunct="1">
              <a:lnSpc>
                <a:spcPct val="120000"/>
              </a:lnSpc>
              <a:buFont typeface="Arial" charset="0"/>
              <a:buNone/>
              <a:defRPr/>
            </a:pPr>
            <a:r>
              <a:rPr lang="en-US" sz="2000" b="1" dirty="0">
                <a:cs typeface="Arial" charset="0"/>
              </a:rPr>
              <a:t>Transfer</a:t>
            </a:r>
          </a:p>
          <a:p>
            <a:pPr marL="0" indent="0">
              <a:buNone/>
            </a:pPr>
            <a:r>
              <a:rPr lang="en-US" sz="2000" dirty="0"/>
              <a:t>Transfer ownership of a specific risk. Buy insurance, performance bonds, warranties, guarantees.</a:t>
            </a:r>
            <a:endParaRPr lang="en-US" sz="2000" b="1" dirty="0">
              <a:cs typeface="Arial" charset="0"/>
            </a:endParaRPr>
          </a:p>
          <a:p>
            <a:pPr marL="0" indent="0">
              <a:buNone/>
            </a:pPr>
            <a:r>
              <a:rPr lang="en-IN" sz="2000" b="1" dirty="0">
                <a:cs typeface="Arial" charset="0"/>
              </a:rPr>
              <a:t>Accept</a:t>
            </a:r>
          </a:p>
          <a:p>
            <a:pPr marL="0" indent="0">
              <a:buNone/>
            </a:pPr>
            <a:r>
              <a:rPr lang="en-IN" sz="2000" dirty="0"/>
              <a:t>Acceptance can be either active or passive. The most common active acceptance strategy is to establish a contingency reserve. Passive acceptance involves no proactive action apart from periodic review.</a:t>
            </a:r>
            <a:r>
              <a:rPr lang="en-US" sz="2000" dirty="0"/>
              <a:t>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97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A25320-A9CF-4A05-9FE7-667BE654FFF8}"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669700" name="Text Box 3"/>
          <p:cNvSpPr txBox="1">
            <a:spLocks noChangeArrowheads="1"/>
          </p:cNvSpPr>
          <p:nvPr/>
        </p:nvSpPr>
        <p:spPr bwMode="auto">
          <a:xfrm>
            <a:off x="8458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endParaRPr lang="en-US" altLang="en-US" sz="800">
              <a:latin typeface="Arial" panose="020B0604020202020204" pitchFamily="34" charset="0"/>
            </a:endParaRPr>
          </a:p>
        </p:txBody>
      </p:sp>
      <p:sp>
        <p:nvSpPr>
          <p:cNvPr id="669701" name="Rectangle 4"/>
          <p:cNvSpPr>
            <a:spLocks noChangeArrowheads="1"/>
          </p:cNvSpPr>
          <p:nvPr/>
        </p:nvSpPr>
        <p:spPr bwMode="auto">
          <a:xfrm>
            <a:off x="152400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endParaRPr lang="en-US" altLang="en-US" sz="1800" b="1">
              <a:latin typeface="Arial" panose="020B0604020202020204" pitchFamily="34" charset="0"/>
            </a:endParaRPr>
          </a:p>
        </p:txBody>
      </p:sp>
    </p:spTree>
    <p:extLst>
      <p:ext uri="{BB962C8B-B14F-4D97-AF65-F5344CB8AC3E}">
        <p14:creationId xmlns:p14="http://schemas.microsoft.com/office/powerpoint/2010/main" val="38171121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itle 4"/>
          <p:cNvSpPr>
            <a:spLocks noGrp="1"/>
          </p:cNvSpPr>
          <p:nvPr>
            <p:ph type="title"/>
          </p:nvPr>
        </p:nvSpPr>
        <p:spPr/>
        <p:txBody>
          <a:bodyPr/>
          <a:lstStyle/>
          <a:p>
            <a:r>
              <a:rPr altLang="en-US" b="1">
                <a:latin typeface="Arial" panose="020B0604020202020204" pitchFamily="34" charset="0"/>
              </a:rPr>
              <a:t>Positive Risk Responses</a:t>
            </a:r>
            <a:endParaRPr altLang="en-US"/>
          </a:p>
        </p:txBody>
      </p:sp>
      <p:sp>
        <p:nvSpPr>
          <p:cNvPr id="671747" name="Rectangle 2"/>
          <p:cNvSpPr>
            <a:spLocks noGrp="1" noChangeArrowheads="1"/>
          </p:cNvSpPr>
          <p:nvPr>
            <p:ph idx="1"/>
          </p:nvPr>
        </p:nvSpPr>
        <p:spPr/>
        <p:txBody>
          <a:bodyPr>
            <a:normAutofit fontScale="92500" lnSpcReduction="10000"/>
          </a:bodyPr>
          <a:lstStyle/>
          <a:p>
            <a:pPr marL="0" indent="0">
              <a:buNone/>
            </a:pPr>
            <a:r>
              <a:rPr lang="en-US" altLang="en-US" sz="2000" b="1" dirty="0">
                <a:cs typeface="Arial" panose="020B0604020202020204" pitchFamily="34" charset="0"/>
              </a:rPr>
              <a:t>Exploit</a:t>
            </a:r>
          </a:p>
          <a:p>
            <a:pPr marL="0" indent="0">
              <a:buNone/>
            </a:pPr>
            <a:r>
              <a:rPr lang="en-US" altLang="en-US" sz="2000" dirty="0">
                <a:cs typeface="Arial" panose="020B0604020202020204" pitchFamily="34" charset="0"/>
              </a:rPr>
              <a:t>Examples: if you are getting some good quality resources at lower cost at certain location then offloading work to that location.</a:t>
            </a:r>
          </a:p>
          <a:p>
            <a:pPr marL="0" indent="0">
              <a:buNone/>
            </a:pPr>
            <a:r>
              <a:rPr lang="en-US" altLang="en-US" sz="2000" b="1" dirty="0">
                <a:cs typeface="Arial" panose="020B0604020202020204" pitchFamily="34" charset="0"/>
              </a:rPr>
              <a:t>Enhance</a:t>
            </a:r>
          </a:p>
          <a:p>
            <a:pPr marL="0" indent="0">
              <a:buNone/>
            </a:pPr>
            <a:r>
              <a:rPr lang="en-US" altLang="en-US" sz="2000" dirty="0">
                <a:cs typeface="Arial" panose="020B0604020202020204" pitchFamily="34" charset="0"/>
              </a:rPr>
              <a:t>Examples: if you are getting some good quality resources at lower cost at certain location then assigning offloading more and more work to that location.</a:t>
            </a:r>
          </a:p>
          <a:p>
            <a:pPr marL="0" indent="0">
              <a:buNone/>
            </a:pPr>
            <a:r>
              <a:rPr lang="en-US" altLang="en-US" sz="2000" b="1" dirty="0">
                <a:cs typeface="Arial" panose="020B0604020202020204" pitchFamily="34" charset="0"/>
              </a:rPr>
              <a:t>Share</a:t>
            </a:r>
          </a:p>
          <a:p>
            <a:pPr marL="0" indent="0">
              <a:buNone/>
            </a:pPr>
            <a:r>
              <a:rPr lang="en-US" altLang="en-US" sz="2000" dirty="0">
                <a:cs typeface="Arial" panose="020B0604020202020204" pitchFamily="34" charset="0"/>
              </a:rPr>
              <a:t>Examples: If you have some business opportunity which you cannot fulfill because of your know-how limitation then you can partner with company and you both can explore to work together to realize the benefits</a:t>
            </a:r>
          </a:p>
          <a:p>
            <a:pPr marL="0" indent="0">
              <a:buNone/>
            </a:pPr>
            <a:r>
              <a:rPr lang="en-IN" sz="2000" b="1" dirty="0">
                <a:cs typeface="Arial" charset="0"/>
              </a:rPr>
              <a:t>Accept</a:t>
            </a:r>
          </a:p>
          <a:p>
            <a:pPr marL="0" indent="0">
              <a:buNone/>
            </a:pPr>
            <a:r>
              <a:rPr lang="en-IN" sz="2000" dirty="0"/>
              <a:t>Acceptance can be either active or passive. The most common active acceptance strategy is to establish a contingency reserve. Passive acceptance involves no proactive action apart from periodic review.</a:t>
            </a:r>
            <a:endParaRPr lang="en-US" altLang="en-US" sz="2000" dirty="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83080A-4271-4084-A2E1-DB283263A21F}" type="slidenum">
              <a:rPr lang="en-US" altLang="en-US" sz="1200">
                <a:solidFill>
                  <a:srgbClr val="898989"/>
                </a:solidFill>
              </a:rPr>
              <a:pPr>
                <a:spcBef>
                  <a:spcPct val="0"/>
                </a:spcBef>
                <a:buFontTx/>
                <a:buNone/>
              </a:pPr>
              <a:t>19</a:t>
            </a:fld>
            <a:endParaRPr lang="en-US" altLang="en-US" sz="1200">
              <a:solidFill>
                <a:srgbClr val="898989"/>
              </a:solidFill>
            </a:endParaRPr>
          </a:p>
        </p:txBody>
      </p:sp>
    </p:spTree>
    <p:extLst>
      <p:ext uri="{BB962C8B-B14F-4D97-AF65-F5344CB8AC3E}">
        <p14:creationId xmlns:p14="http://schemas.microsoft.com/office/powerpoint/2010/main" val="33490876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998A-C20D-4A14-9FE9-396AFD986CF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48439AB-B51D-4FE4-A822-8C5E1D988B5E}"/>
              </a:ext>
            </a:extLst>
          </p:cNvPr>
          <p:cNvSpPr>
            <a:spLocks noGrp="1"/>
          </p:cNvSpPr>
          <p:nvPr>
            <p:ph idx="1"/>
          </p:nvPr>
        </p:nvSpPr>
        <p:spPr/>
        <p:txBody>
          <a:bodyPr>
            <a:normAutofit fontScale="92500"/>
          </a:bodyPr>
          <a:lstStyle/>
          <a:p>
            <a:r>
              <a:rPr lang="en-US" sz="2800" dirty="0"/>
              <a:t>We are not perfect being. Be are striving for the perfection.</a:t>
            </a:r>
          </a:p>
          <a:p>
            <a:r>
              <a:rPr lang="en-US" sz="2800" dirty="0"/>
              <a:t>We are first time trying to visualize consequences of failing assumptions and dependencies in terms of the project and trying to look beyond issues in a systematic way. Therefore there are many opportunities for the improvements. Let’s start doing it and on the way if any opportunity is identified we can incorporate the inputs.</a:t>
            </a:r>
          </a:p>
          <a:p>
            <a:r>
              <a:rPr lang="en-US" sz="2800" dirty="0"/>
              <a:t>There are many ways of individuals and organizations for looking and managing uncertainties we trying to define something for us. Let’s understand, define  and implement. If it does not work we will refine it but we will not abandon this on the way.</a:t>
            </a:r>
          </a:p>
          <a:p>
            <a:r>
              <a:rPr lang="en-US" sz="2800" dirty="0"/>
              <a:t>Feel free to share your inputs today or anytime in future.</a:t>
            </a:r>
          </a:p>
        </p:txBody>
      </p:sp>
    </p:spTree>
    <p:extLst>
      <p:ext uri="{BB962C8B-B14F-4D97-AF65-F5344CB8AC3E}">
        <p14:creationId xmlns:p14="http://schemas.microsoft.com/office/powerpoint/2010/main" val="9696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Title 4"/>
          <p:cNvSpPr>
            <a:spLocks noGrp="1"/>
          </p:cNvSpPr>
          <p:nvPr>
            <p:ph type="title"/>
          </p:nvPr>
        </p:nvSpPr>
        <p:spPr/>
        <p:txBody>
          <a:bodyPr/>
          <a:lstStyle/>
          <a:p>
            <a:r>
              <a:rPr altLang="en-US" b="1">
                <a:latin typeface="Arial" panose="020B0604020202020204" pitchFamily="34" charset="0"/>
              </a:rPr>
              <a:t>Understanding Reserves </a:t>
            </a:r>
            <a:endParaRPr altLang="en-US"/>
          </a:p>
        </p:txBody>
      </p:sp>
      <p:sp>
        <p:nvSpPr>
          <p:cNvPr id="677891" name="Rectangle 2"/>
          <p:cNvSpPr>
            <a:spLocks noGrp="1" noChangeArrowheads="1"/>
          </p:cNvSpPr>
          <p:nvPr>
            <p:ph idx="1"/>
          </p:nvPr>
        </p:nvSpPr>
        <p:spPr/>
        <p:txBody>
          <a:bodyPr>
            <a:normAutofit fontScale="92500"/>
          </a:bodyPr>
          <a:lstStyle/>
          <a:p>
            <a:pPr marL="0" lvl="3" indent="0">
              <a:buSzPct val="120000"/>
              <a:buNone/>
            </a:pPr>
            <a:r>
              <a:rPr lang="en-US" altLang="en-US" sz="3000" b="1" dirty="0">
                <a:cs typeface="Arial" panose="020B0604020202020204" pitchFamily="34" charset="0"/>
              </a:rPr>
              <a:t>Contingency reserves : Known – Unknown</a:t>
            </a:r>
          </a:p>
          <a:p>
            <a:pPr marL="342900" lvl="3" indent="-342900">
              <a:buFont typeface="Arial" panose="020B0604020202020204" pitchFamily="34" charset="0"/>
              <a:buChar char="•"/>
            </a:pPr>
            <a:r>
              <a:rPr lang="en-US" altLang="en-US" sz="2400" dirty="0">
                <a:cs typeface="Arial" panose="020B0604020202020204" pitchFamily="34" charset="0"/>
              </a:rPr>
              <a:t>It is designed for use only if certain events occur or only under certain predefined conditions, provided there is sufficient warning to implement the response.</a:t>
            </a:r>
          </a:p>
          <a:p>
            <a:pPr marL="342900" lvl="3" indent="-342900">
              <a:buFont typeface="Arial" panose="020B0604020202020204" pitchFamily="34" charset="0"/>
              <a:buChar char="•"/>
            </a:pPr>
            <a:r>
              <a:rPr lang="en-US" altLang="en-US" sz="2400" dirty="0">
                <a:cs typeface="Arial" panose="020B0604020202020204" pitchFamily="34" charset="0"/>
              </a:rPr>
              <a:t>Examples of events that may trigger the contingency response include missing intermediate milestones or gaining higher priority with a supplier.</a:t>
            </a:r>
          </a:p>
          <a:p>
            <a:pPr marL="342900" lvl="3" indent="-342900">
              <a:buFont typeface="Arial" panose="020B0604020202020204" pitchFamily="34" charset="0"/>
              <a:buChar char="•"/>
            </a:pPr>
            <a:r>
              <a:rPr lang="en-US" altLang="en-US" sz="2400" dirty="0">
                <a:cs typeface="Arial" panose="020B0604020202020204" pitchFamily="34" charset="0"/>
              </a:rPr>
              <a:t>Events triggering the contingency response should be triggered and tracked.</a:t>
            </a:r>
          </a:p>
          <a:p>
            <a:pPr marL="342900" lvl="3" indent="-342900">
              <a:buFont typeface="Arial" panose="020B0604020202020204" pitchFamily="34" charset="0"/>
              <a:buChar char="•"/>
            </a:pPr>
            <a:endParaRPr lang="en-US" altLang="en-US" sz="3000" b="1" dirty="0">
              <a:cs typeface="Arial" panose="020B0604020202020204" pitchFamily="34" charset="0"/>
            </a:endParaRPr>
          </a:p>
          <a:p>
            <a:pPr marL="0" lvl="3" indent="0">
              <a:buNone/>
            </a:pPr>
            <a:r>
              <a:rPr lang="en-US" altLang="en-US" sz="3000" b="1" dirty="0">
                <a:cs typeface="Arial" panose="020B0604020202020204" pitchFamily="34" charset="0"/>
              </a:rPr>
              <a:t>Management reserves: Unknown – Unknown</a:t>
            </a:r>
          </a:p>
          <a:p>
            <a:pPr marL="0" lvl="3" indent="0">
              <a:buNone/>
            </a:pPr>
            <a:r>
              <a:rPr lang="en-US" altLang="en-US" sz="2400" dirty="0">
                <a:cs typeface="Arial" panose="020B0604020202020204" pitchFamily="34" charset="0"/>
              </a:rPr>
              <a:t>It is defined for use only if ‘the events that occur or only under certain conditions’, where information about the event &amp; its occurrence is absolutely NOT available.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78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980248-F2B6-483F-8A80-08AB51DC4AC1}" type="slidenum">
              <a:rPr lang="en-US" altLang="en-US" sz="1200">
                <a:solidFill>
                  <a:srgbClr val="898989"/>
                </a:solidFill>
              </a:rPr>
              <a:pPr>
                <a:spcBef>
                  <a:spcPct val="0"/>
                </a:spcBef>
                <a:buFontTx/>
                <a:buNone/>
              </a:pPr>
              <a:t>20</a:t>
            </a:fld>
            <a:endParaRPr lang="en-US" altLang="en-US" sz="1200">
              <a:solidFill>
                <a:srgbClr val="898989"/>
              </a:solidFill>
            </a:endParaRPr>
          </a:p>
        </p:txBody>
      </p:sp>
    </p:spTree>
    <p:extLst>
      <p:ext uri="{BB962C8B-B14F-4D97-AF65-F5344CB8AC3E}">
        <p14:creationId xmlns:p14="http://schemas.microsoft.com/office/powerpoint/2010/main" val="4674594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1D18-8028-4B32-9EBC-D418A97CFB6D}"/>
              </a:ext>
            </a:extLst>
          </p:cNvPr>
          <p:cNvSpPr>
            <a:spLocks noGrp="1"/>
          </p:cNvSpPr>
          <p:nvPr>
            <p:ph type="title"/>
          </p:nvPr>
        </p:nvSpPr>
        <p:spPr/>
        <p:txBody>
          <a:bodyPr/>
          <a:lstStyle/>
          <a:p>
            <a:r>
              <a:rPr lang="en-IN" dirty="0"/>
              <a:t>How to Monitor &amp; Control a Risk?</a:t>
            </a:r>
            <a:endParaRPr lang="en-US" dirty="0"/>
          </a:p>
        </p:txBody>
      </p:sp>
      <p:sp>
        <p:nvSpPr>
          <p:cNvPr id="3" name="Content Placeholder 2">
            <a:extLst>
              <a:ext uri="{FF2B5EF4-FFF2-40B4-BE49-F238E27FC236}">
                <a16:creationId xmlns:a16="http://schemas.microsoft.com/office/drawing/2014/main" id="{6E8BEF12-7F7A-40C5-B42C-E1174832B7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101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9FC-B349-44BC-BAB0-676CC6582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6B6C-AA7E-4044-A4D3-B74310CDC315}"/>
              </a:ext>
            </a:extLst>
          </p:cNvPr>
          <p:cNvSpPr>
            <a:spLocks noGrp="1"/>
          </p:cNvSpPr>
          <p:nvPr>
            <p:ph idx="1"/>
          </p:nvPr>
        </p:nvSpPr>
        <p:spPr/>
        <p:txBody>
          <a:bodyPr>
            <a:normAutofit/>
          </a:bodyPr>
          <a:lstStyle/>
          <a:p>
            <a:pPr marL="0" indent="0" algn="ctr">
              <a:buNone/>
            </a:pPr>
            <a:r>
              <a:rPr lang="en-US" sz="4000" dirty="0"/>
              <a:t>Am I missing anything?</a:t>
            </a:r>
          </a:p>
          <a:p>
            <a:pPr marL="0" indent="0" algn="ctr">
              <a:buNone/>
            </a:pPr>
            <a:endParaRPr lang="en-US" sz="4000" dirty="0"/>
          </a:p>
          <a:p>
            <a:pPr marL="0" indent="0" algn="ctr">
              <a:buNone/>
            </a:pPr>
            <a:r>
              <a:rPr lang="en-US" sz="4000" dirty="0"/>
              <a:t>Do you have any question?</a:t>
            </a:r>
          </a:p>
        </p:txBody>
      </p:sp>
    </p:spTree>
    <p:extLst>
      <p:ext uri="{BB962C8B-B14F-4D97-AF65-F5344CB8AC3E}">
        <p14:creationId xmlns:p14="http://schemas.microsoft.com/office/powerpoint/2010/main" val="19945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B0B-6121-4319-9178-7E117E2A266F}"/>
              </a:ext>
            </a:extLst>
          </p:cNvPr>
          <p:cNvSpPr>
            <a:spLocks noGrp="1"/>
          </p:cNvSpPr>
          <p:nvPr>
            <p:ph type="title"/>
          </p:nvPr>
        </p:nvSpPr>
        <p:spPr/>
        <p:txBody>
          <a:bodyPr/>
          <a:lstStyle/>
          <a:p>
            <a:r>
              <a:rPr lang="en-US" dirty="0"/>
              <a:t>Next Program</a:t>
            </a:r>
          </a:p>
        </p:txBody>
      </p:sp>
      <p:sp>
        <p:nvSpPr>
          <p:cNvPr id="3" name="Content Placeholder 2">
            <a:extLst>
              <a:ext uri="{FF2B5EF4-FFF2-40B4-BE49-F238E27FC236}">
                <a16:creationId xmlns:a16="http://schemas.microsoft.com/office/drawing/2014/main" id="{B9C24877-EBB9-4869-8F3A-892A2BB07F49}"/>
              </a:ext>
            </a:extLst>
          </p:cNvPr>
          <p:cNvSpPr>
            <a:spLocks noGrp="1"/>
          </p:cNvSpPr>
          <p:nvPr>
            <p:ph idx="1"/>
          </p:nvPr>
        </p:nvSpPr>
        <p:spPr/>
        <p:txBody>
          <a:bodyPr>
            <a:normAutofit/>
          </a:bodyPr>
          <a:lstStyle/>
          <a:p>
            <a:r>
              <a:rPr lang="en-US" sz="2800" dirty="0"/>
              <a:t>Project Stakeholder &amp; Communication Management</a:t>
            </a:r>
          </a:p>
          <a:p>
            <a:r>
              <a:rPr lang="en-US" sz="2800" dirty="0"/>
              <a:t>Who should Participate: All who need to manage stakeholders. I think HOD, PM, PMT</a:t>
            </a:r>
          </a:p>
          <a:p>
            <a:r>
              <a:rPr lang="en-US" sz="2800" dirty="0"/>
              <a:t>Time : 27-Dec, Wed,  10.00am – 12am. </a:t>
            </a:r>
          </a:p>
          <a:p>
            <a:r>
              <a:rPr lang="en-US" sz="2800" dirty="0"/>
              <a:t>Location: Admin Block Training Room</a:t>
            </a:r>
          </a:p>
        </p:txBody>
      </p:sp>
    </p:spTree>
    <p:extLst>
      <p:ext uri="{BB962C8B-B14F-4D97-AF65-F5344CB8AC3E}">
        <p14:creationId xmlns:p14="http://schemas.microsoft.com/office/powerpoint/2010/main" val="1386513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2"/>
          <p:cNvSpPr txBox="1">
            <a:spLocks noChangeArrowheads="1"/>
          </p:cNvSpPr>
          <p:nvPr/>
        </p:nvSpPr>
        <p:spPr bwMode="auto">
          <a:xfrm>
            <a:off x="5996609" y="2143539"/>
            <a:ext cx="5638800" cy="435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9pPr>
          </a:lstStyle>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2000" b="1" dirty="0">
                <a:solidFill>
                  <a:schemeClr val="tx1"/>
                </a:solidFill>
                <a:latin typeface="Calibri" panose="020F0502020204030204" pitchFamily="34" charset="0"/>
              </a:rPr>
              <a:t>Hari P Thapliyal, </a:t>
            </a:r>
          </a:p>
          <a:p>
            <a:pPr>
              <a:lnSpc>
                <a:spcPct val="90000"/>
              </a:lnSpc>
              <a:spcBef>
                <a:spcPts val="425"/>
              </a:spcBef>
              <a:buSzPct val="80000"/>
            </a:pPr>
            <a:r>
              <a:rPr lang="en-US" sz="1400" dirty="0">
                <a:solidFill>
                  <a:schemeClr val="tx1"/>
                </a:solidFill>
                <a:latin typeface="Calibri" panose="020F0502020204030204" pitchFamily="34" charset="0"/>
              </a:rPr>
              <a:t>PMO Architect &amp; Project Management Trainer &amp; Coach</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dirty="0">
                <a:solidFill>
                  <a:schemeClr val="tx1"/>
                </a:solidFill>
                <a:latin typeface="Calibri" panose="020F0502020204030204" pitchFamily="34" charset="0"/>
              </a:rPr>
              <a:t>Vedavit Project Solutions</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Reach Me:</a:t>
            </a:r>
          </a:p>
          <a:p>
            <a:pPr>
              <a:lnSpc>
                <a:spcPct val="90000"/>
              </a:lnSpc>
              <a:spcBef>
                <a:spcPts val="425"/>
              </a:spcBef>
              <a:buSzPct val="80000"/>
            </a:pPr>
            <a:r>
              <a:rPr lang="en-US" sz="1400" dirty="0">
                <a:solidFill>
                  <a:schemeClr val="tx1"/>
                </a:solidFill>
                <a:latin typeface="Calibri" panose="020F0502020204030204" pitchFamily="34" charset="0"/>
              </a:rPr>
              <a:t>	hari.prasad@vedavit-ps.com </a:t>
            </a:r>
          </a:p>
          <a:p>
            <a:pPr>
              <a:lnSpc>
                <a:spcPct val="90000"/>
              </a:lnSpc>
              <a:spcBef>
                <a:spcPts val="425"/>
              </a:spcBef>
              <a:buSzPct val="80000"/>
            </a:pPr>
            <a:r>
              <a:rPr lang="en-US" sz="1400" dirty="0">
                <a:solidFill>
                  <a:schemeClr val="tx1"/>
                </a:solidFill>
                <a:latin typeface="Calibri" panose="020F0502020204030204" pitchFamily="34" charset="0"/>
              </a:rPr>
              <a:t>	Skype: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YM: </a:t>
            </a:r>
            <a:r>
              <a:rPr lang="en-US" sz="1400" dirty="0" err="1">
                <a:solidFill>
                  <a:schemeClr val="tx1"/>
                </a:solidFill>
                <a:latin typeface="Calibri" panose="020F0502020204030204" pitchFamily="34" charset="0"/>
              </a:rPr>
              <a:t>hari_thapliyal</a:t>
            </a:r>
            <a:r>
              <a:rPr lang="en-US" sz="1400" dirty="0">
                <a:solidFill>
                  <a:schemeClr val="tx1"/>
                </a:solidFill>
                <a:latin typeface="Calibri" panose="020F0502020204030204" pitchFamily="34" charset="0"/>
              </a:rPr>
              <a:t>, Twitter: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a:t>
            </a:r>
          </a:p>
          <a:p>
            <a:pPr>
              <a:lnSpc>
                <a:spcPct val="90000"/>
              </a:lnSpc>
              <a:spcBef>
                <a:spcPts val="425"/>
              </a:spcBef>
              <a:buSzPct val="80000"/>
            </a:pPr>
            <a:r>
              <a:rPr lang="en-US" sz="1400" dirty="0">
                <a:solidFill>
                  <a:schemeClr val="tx1"/>
                </a:solidFill>
                <a:latin typeface="Calibri" panose="020F0502020204030204" pitchFamily="34" charset="0"/>
              </a:rPr>
              <a:t>	Mobile: +91 9535999336</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Profile: </a:t>
            </a:r>
            <a:r>
              <a:rPr lang="en-US" sz="1400" dirty="0">
                <a:solidFill>
                  <a:schemeClr val="tx1"/>
                </a:solidFill>
                <a:latin typeface="Calibri" panose="020F0502020204030204" pitchFamily="34" charset="0"/>
              </a:rPr>
              <a:t>	http://in.linkedin.com/in/harithapliyal </a:t>
            </a:r>
          </a:p>
          <a:p>
            <a:pPr>
              <a:lnSpc>
                <a:spcPct val="90000"/>
              </a:lnSpc>
              <a:spcBef>
                <a:spcPts val="425"/>
              </a:spcBef>
              <a:buSzPct val="80000"/>
            </a:pPr>
            <a:r>
              <a:rPr lang="en-US" sz="1400" b="1" dirty="0">
                <a:solidFill>
                  <a:schemeClr val="tx1"/>
                </a:solidFill>
                <a:latin typeface="Calibri" panose="020F0502020204030204" pitchFamily="34" charset="0"/>
              </a:rPr>
              <a:t>Blog: </a:t>
            </a:r>
            <a:r>
              <a:rPr lang="en-US" sz="1400" dirty="0">
                <a:solidFill>
                  <a:schemeClr val="tx1"/>
                </a:solidFill>
                <a:latin typeface="Calibri" panose="020F0502020204030204" pitchFamily="34" charset="0"/>
              </a:rPr>
              <a:t>	http://pmlogy.com/</a:t>
            </a:r>
          </a:p>
          <a:p>
            <a:pPr>
              <a:lnSpc>
                <a:spcPct val="90000"/>
              </a:lnSpc>
              <a:spcBef>
                <a:spcPts val="425"/>
              </a:spcBef>
              <a:buSzPct val="80000"/>
            </a:pPr>
            <a:r>
              <a:rPr lang="en-US" sz="1400" dirty="0">
                <a:solidFill>
                  <a:schemeClr val="tx1"/>
                </a:solidFill>
                <a:latin typeface="Calibri" panose="020F0502020204030204" pitchFamily="34" charset="0"/>
              </a:rPr>
              <a:t>		</a:t>
            </a:r>
          </a:p>
          <a:p>
            <a:pPr>
              <a:lnSpc>
                <a:spcPct val="90000"/>
              </a:lnSpc>
              <a:spcBef>
                <a:spcPts val="425"/>
              </a:spcBef>
              <a:buSzPct val="80000"/>
            </a:pP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678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579C-FAE6-4CA1-9BE0-F9639E9BCB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A9A89F4-D5D8-4549-9F14-D68F4FF056C2}"/>
              </a:ext>
            </a:extLst>
          </p:cNvPr>
          <p:cNvSpPr>
            <a:spLocks noGrp="1"/>
          </p:cNvSpPr>
          <p:nvPr>
            <p:ph idx="1"/>
          </p:nvPr>
        </p:nvSpPr>
        <p:spPr/>
        <p:txBody>
          <a:bodyPr>
            <a:normAutofit/>
          </a:bodyPr>
          <a:lstStyle/>
          <a:p>
            <a:r>
              <a:rPr lang="en-US" sz="2800" dirty="0"/>
              <a:t>This is not</a:t>
            </a:r>
          </a:p>
          <a:p>
            <a:pPr lvl="1"/>
            <a:r>
              <a:rPr lang="en-US" sz="2400" dirty="0"/>
              <a:t>A Meeting</a:t>
            </a:r>
          </a:p>
          <a:p>
            <a:pPr lvl="1"/>
            <a:r>
              <a:rPr lang="en-US" sz="2400" dirty="0"/>
              <a:t>A Lecture of a professor</a:t>
            </a:r>
          </a:p>
          <a:p>
            <a:pPr lvl="1"/>
            <a:r>
              <a:rPr lang="en-US" sz="2400" dirty="0"/>
              <a:t>A Speech of some senior person</a:t>
            </a:r>
          </a:p>
          <a:p>
            <a:pPr lvl="1"/>
            <a:r>
              <a:rPr lang="en-US" sz="2400" dirty="0"/>
              <a:t>One more training in your hectic routine</a:t>
            </a:r>
          </a:p>
          <a:p>
            <a:r>
              <a:rPr lang="en-US" sz="2800" dirty="0"/>
              <a:t>This is a workshop to reset our style of managing uncertainties. Here we are trying to understand how to manage risk where chances of success can be improved significantly.</a:t>
            </a:r>
          </a:p>
        </p:txBody>
      </p:sp>
    </p:spTree>
    <p:extLst>
      <p:ext uri="{BB962C8B-B14F-4D97-AF65-F5344CB8AC3E}">
        <p14:creationId xmlns:p14="http://schemas.microsoft.com/office/powerpoint/2010/main" val="330219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p:txBody>
          <a:bodyPr>
            <a:normAutofit/>
          </a:bodyPr>
          <a:lstStyle/>
          <a:p>
            <a:pPr marL="512763" indent="-512763">
              <a:buClrTx/>
              <a:buSzPct val="100000"/>
            </a:pPr>
            <a:r>
              <a:rPr lang="en-IN" sz="2800" dirty="0"/>
              <a:t>What is risk?</a:t>
            </a:r>
          </a:p>
          <a:p>
            <a:pPr marL="512763" indent="-512763">
              <a:buClrTx/>
              <a:buSzPct val="100000"/>
            </a:pPr>
            <a:r>
              <a:rPr lang="en-IN" sz="2800" dirty="0"/>
              <a:t>What is Issue, Concern, Problem?</a:t>
            </a:r>
          </a:p>
          <a:p>
            <a:pPr marL="512763" indent="-512763">
              <a:buClrTx/>
              <a:buSzPct val="100000"/>
            </a:pPr>
            <a:r>
              <a:rPr lang="en-IN" sz="2800" dirty="0"/>
              <a:t>What is Risk Management Framework?</a:t>
            </a:r>
          </a:p>
          <a:p>
            <a:pPr marL="512763" indent="-512763">
              <a:buClrTx/>
              <a:buSzPct val="100000"/>
            </a:pPr>
            <a:r>
              <a:rPr lang="en-IN" sz="2800" dirty="0"/>
              <a:t>How to Identify Risk?</a:t>
            </a:r>
          </a:p>
          <a:p>
            <a:pPr marL="512763" indent="-512763">
              <a:buClrTx/>
              <a:buSzPct val="100000"/>
            </a:pPr>
            <a:r>
              <a:rPr lang="en-IN" sz="2800" dirty="0"/>
              <a:t>How to Prioritize Risk?</a:t>
            </a:r>
          </a:p>
          <a:p>
            <a:pPr marL="512763" indent="-512763">
              <a:buClrTx/>
              <a:buSzPct val="100000"/>
            </a:pPr>
            <a:r>
              <a:rPr lang="en-IN" sz="2800" dirty="0"/>
              <a:t>How to Prepare Responses to a Risk?</a:t>
            </a:r>
          </a:p>
          <a:p>
            <a:pPr marL="512763" indent="-512763">
              <a:buClrTx/>
              <a:buSzPct val="100000"/>
            </a:pPr>
            <a:r>
              <a:rPr lang="en-IN" sz="2800" dirty="0"/>
              <a:t>How to Implement Response Strategy?</a:t>
            </a:r>
          </a:p>
          <a:p>
            <a:pPr marL="512763" indent="-512763">
              <a:buClrTx/>
              <a:buSzPct val="100000"/>
            </a:pPr>
            <a:r>
              <a:rPr lang="en-IN" sz="2800" dirty="0"/>
              <a:t>How to Monitor &amp; Control risk?</a:t>
            </a:r>
          </a:p>
          <a:p>
            <a:pPr>
              <a:buClrTx/>
              <a:buSzPct val="100000"/>
            </a:pPr>
            <a:endParaRPr lang="en-IN" sz="2800" dirty="0"/>
          </a:p>
        </p:txBody>
      </p:sp>
    </p:spTree>
    <p:extLst>
      <p:ext uri="{BB962C8B-B14F-4D97-AF65-F5344CB8AC3E}">
        <p14:creationId xmlns:p14="http://schemas.microsoft.com/office/powerpoint/2010/main" val="151293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isky_Journ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1309" y="394853"/>
            <a:ext cx="7703705" cy="577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05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6A0637-EB75-4A25-9529-33F13EE6B645}" type="slidenum">
              <a:rPr lang="en-US" altLang="en-US" sz="1200">
                <a:solidFill>
                  <a:srgbClr val="898989"/>
                </a:solidFill>
              </a:rPr>
              <a:pPr>
                <a:spcBef>
                  <a:spcPct val="0"/>
                </a:spcBef>
                <a:buFontTx/>
                <a:buNone/>
              </a:pPr>
              <a:t>5</a:t>
            </a:fld>
            <a:endParaRPr lang="en-US" altLang="en-US" sz="1200">
              <a:solidFill>
                <a:srgbClr val="898989"/>
              </a:solidFill>
            </a:endParaRPr>
          </a:p>
        </p:txBody>
      </p:sp>
    </p:spTree>
    <p:extLst>
      <p:ext uri="{BB962C8B-B14F-4D97-AF65-F5344CB8AC3E}">
        <p14:creationId xmlns:p14="http://schemas.microsoft.com/office/powerpoint/2010/main" val="3454398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594" name="Picture 3" descr="D:\Works\Training-Material\PMP\PM-Images\Sinking-Boat.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617" y="748145"/>
            <a:ext cx="9587347" cy="539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25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116B1B-D88D-4C91-9C44-F4B53D6D4542}" type="slidenum">
              <a:rPr lang="en-US" altLang="en-US" sz="1200">
                <a:solidFill>
                  <a:srgbClr val="898989"/>
                </a:solidFill>
              </a:rPr>
              <a:pPr>
                <a:spcBef>
                  <a:spcPct val="0"/>
                </a:spcBef>
                <a:buFontTx/>
                <a:buNone/>
              </a:pPr>
              <a:t>6</a:t>
            </a:fld>
            <a:endParaRPr lang="en-US" altLang="en-US" sz="1200">
              <a:solidFill>
                <a:srgbClr val="898989"/>
              </a:solidFill>
            </a:endParaRPr>
          </a:p>
        </p:txBody>
      </p:sp>
    </p:spTree>
    <p:extLst>
      <p:ext uri="{BB962C8B-B14F-4D97-AF65-F5344CB8AC3E}">
        <p14:creationId xmlns:p14="http://schemas.microsoft.com/office/powerpoint/2010/main" val="339097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828675"/>
            <a:ext cx="60960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46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4CB6EA-05EA-42D8-BE20-03A013ACC7BE}" type="slidenum">
              <a:rPr lang="en-US" altLang="en-US" sz="1200">
                <a:solidFill>
                  <a:srgbClr val="898989"/>
                </a:solidFill>
              </a:rPr>
              <a:pPr>
                <a:spcBef>
                  <a:spcPct val="0"/>
                </a:spcBef>
                <a:buFontTx/>
                <a:buNone/>
              </a:pPr>
              <a:t>7</a:t>
            </a:fld>
            <a:endParaRPr lang="en-US" altLang="en-US" sz="1200">
              <a:solidFill>
                <a:srgbClr val="898989"/>
              </a:solidFill>
            </a:endParaRPr>
          </a:p>
        </p:txBody>
      </p:sp>
    </p:spTree>
    <p:extLst>
      <p:ext uri="{BB962C8B-B14F-4D97-AF65-F5344CB8AC3E}">
        <p14:creationId xmlns:p14="http://schemas.microsoft.com/office/powerpoint/2010/main" val="218678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0DC5-EDF4-4717-843E-FBA223A56F68}"/>
              </a:ext>
            </a:extLst>
          </p:cNvPr>
          <p:cNvSpPr>
            <a:spLocks noGrp="1"/>
          </p:cNvSpPr>
          <p:nvPr>
            <p:ph type="title"/>
          </p:nvPr>
        </p:nvSpPr>
        <p:spPr/>
        <p:txBody>
          <a:bodyPr/>
          <a:lstStyle/>
          <a:p>
            <a:r>
              <a:rPr lang="en-US" dirty="0"/>
              <a:t>What is Risk?</a:t>
            </a:r>
          </a:p>
        </p:txBody>
      </p:sp>
      <p:sp>
        <p:nvSpPr>
          <p:cNvPr id="3" name="Content Placeholder 2">
            <a:extLst>
              <a:ext uri="{FF2B5EF4-FFF2-40B4-BE49-F238E27FC236}">
                <a16:creationId xmlns:a16="http://schemas.microsoft.com/office/drawing/2014/main" id="{ADCE9C48-8127-4AB5-B1B9-280E90FCBE70}"/>
              </a:ext>
            </a:extLst>
          </p:cNvPr>
          <p:cNvSpPr>
            <a:spLocks noGrp="1"/>
          </p:cNvSpPr>
          <p:nvPr>
            <p:ph idx="1"/>
          </p:nvPr>
        </p:nvSpPr>
        <p:spPr/>
        <p:txBody>
          <a:bodyPr>
            <a:normAutofit/>
          </a:bodyPr>
          <a:lstStyle/>
          <a:p>
            <a:r>
              <a:rPr lang="en-US" sz="2800" dirty="0"/>
              <a:t>An event which has probability of happening and it may effect project objective negatively or positively</a:t>
            </a:r>
          </a:p>
          <a:p>
            <a:r>
              <a:rPr lang="en-US" sz="2800" dirty="0"/>
              <a:t>Based of Impact Risk May be</a:t>
            </a:r>
          </a:p>
          <a:p>
            <a:pPr lvl="1"/>
            <a:r>
              <a:rPr lang="en-US" sz="2400" dirty="0"/>
              <a:t>Negative Risk</a:t>
            </a:r>
          </a:p>
          <a:p>
            <a:pPr lvl="1"/>
            <a:r>
              <a:rPr lang="en-US" sz="2400" dirty="0"/>
              <a:t>Positive Risk</a:t>
            </a:r>
          </a:p>
        </p:txBody>
      </p:sp>
    </p:spTree>
    <p:extLst>
      <p:ext uri="{BB962C8B-B14F-4D97-AF65-F5344CB8AC3E}">
        <p14:creationId xmlns:p14="http://schemas.microsoft.com/office/powerpoint/2010/main" val="191761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32F9-CDDC-4B82-9AA7-817C7148894F}"/>
              </a:ext>
            </a:extLst>
          </p:cNvPr>
          <p:cNvSpPr>
            <a:spLocks noGrp="1"/>
          </p:cNvSpPr>
          <p:nvPr>
            <p:ph type="title"/>
          </p:nvPr>
        </p:nvSpPr>
        <p:spPr/>
        <p:txBody>
          <a:bodyPr>
            <a:normAutofit/>
          </a:bodyPr>
          <a:lstStyle/>
          <a:p>
            <a:r>
              <a:rPr lang="en-IN" dirty="0"/>
              <a:t>What is Issue, Concern, Problem?</a:t>
            </a:r>
            <a:endParaRPr lang="en-US" dirty="0"/>
          </a:p>
        </p:txBody>
      </p:sp>
      <p:sp>
        <p:nvSpPr>
          <p:cNvPr id="3" name="Content Placeholder 2">
            <a:extLst>
              <a:ext uri="{FF2B5EF4-FFF2-40B4-BE49-F238E27FC236}">
                <a16:creationId xmlns:a16="http://schemas.microsoft.com/office/drawing/2014/main" id="{49D06D70-6231-4201-A384-0758111C9AED}"/>
              </a:ext>
            </a:extLst>
          </p:cNvPr>
          <p:cNvSpPr>
            <a:spLocks noGrp="1"/>
          </p:cNvSpPr>
          <p:nvPr>
            <p:ph idx="1"/>
          </p:nvPr>
        </p:nvSpPr>
        <p:spPr/>
        <p:txBody>
          <a:bodyPr/>
          <a:lstStyle/>
          <a:p>
            <a:r>
              <a:rPr lang="en-US" dirty="0"/>
              <a:t>An event which has happened and it was not planned and need management attention.</a:t>
            </a:r>
          </a:p>
          <a:p>
            <a:r>
              <a:rPr lang="en-US" dirty="0"/>
              <a:t>Types of issues</a:t>
            </a:r>
          </a:p>
          <a:p>
            <a:pPr lvl="1"/>
            <a:r>
              <a:rPr lang="en-US" dirty="0"/>
              <a:t>Request for Change (requirement changed by user)</a:t>
            </a:r>
          </a:p>
          <a:p>
            <a:pPr lvl="1"/>
            <a:r>
              <a:rPr lang="en-US" dirty="0"/>
              <a:t>Off-specification (missing product or product not meeting its specifications)</a:t>
            </a:r>
          </a:p>
          <a:p>
            <a:pPr lvl="1"/>
            <a:r>
              <a:rPr lang="en-US" dirty="0"/>
              <a:t>Problem or Concern (a team member is sick and it will affect delivery / vendor insolvency and he cannot perform)</a:t>
            </a:r>
          </a:p>
          <a:p>
            <a:pPr lvl="1"/>
            <a:endParaRPr lang="en-US" dirty="0"/>
          </a:p>
        </p:txBody>
      </p:sp>
    </p:spTree>
    <p:extLst>
      <p:ext uri="{BB962C8B-B14F-4D97-AF65-F5344CB8AC3E}">
        <p14:creationId xmlns:p14="http://schemas.microsoft.com/office/powerpoint/2010/main" val="370782537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6545</TotalTime>
  <Words>1071</Words>
  <Application>Microsoft Office PowerPoint</Application>
  <PresentationFormat>Widescreen</PresentationFormat>
  <Paragraphs>168</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Microsoft YaHei</vt:lpstr>
      <vt:lpstr>Arial</vt:lpstr>
      <vt:lpstr>Calibri</vt:lpstr>
      <vt:lpstr>Trebuchet MS</vt:lpstr>
      <vt:lpstr>Wingdings 3</vt:lpstr>
      <vt:lpstr>Facet</vt:lpstr>
      <vt:lpstr>Project Risk Management</vt:lpstr>
      <vt:lpstr>Disclaimer</vt:lpstr>
      <vt:lpstr>PowerPoint Presentation</vt:lpstr>
      <vt:lpstr>Agenda</vt:lpstr>
      <vt:lpstr>PowerPoint Presentation</vt:lpstr>
      <vt:lpstr>PowerPoint Presentation</vt:lpstr>
      <vt:lpstr>PowerPoint Presentation</vt:lpstr>
      <vt:lpstr>What is Risk?</vt:lpstr>
      <vt:lpstr>What is Issue, Concern, Problem?</vt:lpstr>
      <vt:lpstr>Risk Management Framework</vt:lpstr>
      <vt:lpstr>Risk Breakdown Structure </vt:lpstr>
      <vt:lpstr>Definition of Impact</vt:lpstr>
      <vt:lpstr>Probability Impact Matrix</vt:lpstr>
      <vt:lpstr>How to Identify Risk?</vt:lpstr>
      <vt:lpstr>How to Prioritize Risk?</vt:lpstr>
      <vt:lpstr>How to Prepare Responses to a Risk?</vt:lpstr>
      <vt:lpstr>Risk Response Strategies</vt:lpstr>
      <vt:lpstr>Negative Risk Responses</vt:lpstr>
      <vt:lpstr>Positive Risk Responses</vt:lpstr>
      <vt:lpstr>Understanding Reserves </vt:lpstr>
      <vt:lpstr>How to Monitor &amp; Control a Risk?</vt:lpstr>
      <vt:lpstr>PowerPoint Presentation</vt:lpstr>
      <vt:lpstr>Next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Thapliyal</cp:lastModifiedBy>
  <cp:revision>126</cp:revision>
  <dcterms:created xsi:type="dcterms:W3CDTF">2014-08-11T04:33:44Z</dcterms:created>
  <dcterms:modified xsi:type="dcterms:W3CDTF">2017-12-13T04:29:00Z</dcterms:modified>
</cp:coreProperties>
</file>