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85" r:id="rId3"/>
    <p:sldId id="295" r:id="rId4"/>
    <p:sldId id="281" r:id="rId5"/>
    <p:sldId id="313" r:id="rId6"/>
    <p:sldId id="316" r:id="rId7"/>
    <p:sldId id="318" r:id="rId8"/>
    <p:sldId id="319" r:id="rId9"/>
    <p:sldId id="314" r:id="rId10"/>
    <p:sldId id="296" r:id="rId11"/>
    <p:sldId id="297" r:id="rId12"/>
    <p:sldId id="315" r:id="rId13"/>
    <p:sldId id="312" r:id="rId14"/>
    <p:sldId id="308" r:id="rId15"/>
    <p:sldId id="309" r:id="rId16"/>
    <p:sldId id="298" r:id="rId17"/>
    <p:sldId id="304" r:id="rId18"/>
    <p:sldId id="306" r:id="rId19"/>
    <p:sldId id="305" r:id="rId20"/>
    <p:sldId id="299" r:id="rId21"/>
    <p:sldId id="300" r:id="rId22"/>
    <p:sldId id="323" r:id="rId23"/>
    <p:sldId id="320" r:id="rId24"/>
    <p:sldId id="321" r:id="rId25"/>
    <p:sldId id="322" r:id="rId26"/>
    <p:sldId id="302" r:id="rId27"/>
    <p:sldId id="303" r:id="rId28"/>
    <p:sldId id="317" r:id="rId29"/>
    <p:sldId id="288" r:id="rId30"/>
    <p:sldId id="290" r:id="rId31"/>
    <p:sldId id="27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2491" autoAdjust="0"/>
  </p:normalViewPr>
  <p:slideViewPr>
    <p:cSldViewPr snapToGrid="0">
      <p:cViewPr varScale="1">
        <p:scale>
          <a:sx n="48" d="100"/>
          <a:sy n="48" d="100"/>
        </p:scale>
        <p:origin x="93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4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333B08-EF32-40C7-861A-8A3796266568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D69BA3-423F-4F30-9D6B-6CDBB9A03860}">
      <dgm:prSet custT="1"/>
      <dgm:spPr/>
      <dgm:t>
        <a:bodyPr/>
        <a:lstStyle/>
        <a:p>
          <a:r>
            <a:rPr lang="en-US" sz="2400" dirty="0"/>
            <a:t>External Customer</a:t>
          </a:r>
        </a:p>
      </dgm:t>
    </dgm:pt>
    <dgm:pt modelId="{578DD1BA-1DF0-4D94-83C8-79A7D2D87AD5}" type="parTrans" cxnId="{0D593E50-2449-4A4F-9D58-91E7A66BDB10}">
      <dgm:prSet/>
      <dgm:spPr/>
      <dgm:t>
        <a:bodyPr/>
        <a:lstStyle/>
        <a:p>
          <a:endParaRPr lang="en-US" sz="3200"/>
        </a:p>
      </dgm:t>
    </dgm:pt>
    <dgm:pt modelId="{5F097BFA-41EB-41FF-9996-319EC8BD0DE9}" type="sibTrans" cxnId="{0D593E50-2449-4A4F-9D58-91E7A66BDB10}">
      <dgm:prSet/>
      <dgm:spPr/>
      <dgm:t>
        <a:bodyPr/>
        <a:lstStyle/>
        <a:p>
          <a:endParaRPr lang="en-US" sz="3200"/>
        </a:p>
      </dgm:t>
    </dgm:pt>
    <dgm:pt modelId="{BE4D05C6-9B44-48FB-BFC3-BC2A83EC8447}">
      <dgm:prSet custT="1"/>
      <dgm:spPr/>
      <dgm:t>
        <a:bodyPr/>
        <a:lstStyle/>
        <a:p>
          <a:r>
            <a:rPr lang="en-US" sz="1800" dirty="0"/>
            <a:t>TEAM &amp;Top Management</a:t>
          </a:r>
        </a:p>
      </dgm:t>
    </dgm:pt>
    <dgm:pt modelId="{6E8DDD96-8B31-4FDB-B227-C5F079E00E3A}" type="parTrans" cxnId="{C06E7410-CA9A-4200-89A4-F20383457DBD}">
      <dgm:prSet/>
      <dgm:spPr/>
      <dgm:t>
        <a:bodyPr/>
        <a:lstStyle/>
        <a:p>
          <a:endParaRPr lang="en-US" sz="3200"/>
        </a:p>
      </dgm:t>
    </dgm:pt>
    <dgm:pt modelId="{F9334773-5B11-4CE0-8440-0ECAEC78531C}" type="sibTrans" cxnId="{C06E7410-CA9A-4200-89A4-F20383457DBD}">
      <dgm:prSet/>
      <dgm:spPr/>
      <dgm:t>
        <a:bodyPr/>
        <a:lstStyle/>
        <a:p>
          <a:endParaRPr lang="en-US" sz="3200"/>
        </a:p>
      </dgm:t>
    </dgm:pt>
    <dgm:pt modelId="{319F9BA9-5F1A-406C-9FA3-9CED1BFB6975}">
      <dgm:prSet custT="1"/>
      <dgm:spPr/>
      <dgm:t>
        <a:bodyPr/>
        <a:lstStyle/>
        <a:p>
          <a:r>
            <a:rPr lang="en-US" sz="2400"/>
            <a:t>Project Management</a:t>
          </a:r>
        </a:p>
      </dgm:t>
    </dgm:pt>
    <dgm:pt modelId="{F5837547-62CD-4745-A518-143F741F5E6C}" type="parTrans" cxnId="{4D70B6AA-E70D-4483-8543-0F1FDF6890D0}">
      <dgm:prSet/>
      <dgm:spPr/>
      <dgm:t>
        <a:bodyPr/>
        <a:lstStyle/>
        <a:p>
          <a:endParaRPr lang="en-US" sz="3200"/>
        </a:p>
      </dgm:t>
    </dgm:pt>
    <dgm:pt modelId="{6D8A17D6-CC51-44BE-BBA3-4073648F7F3D}" type="sibTrans" cxnId="{4D70B6AA-E70D-4483-8543-0F1FDF6890D0}">
      <dgm:prSet/>
      <dgm:spPr/>
      <dgm:t>
        <a:bodyPr/>
        <a:lstStyle/>
        <a:p>
          <a:endParaRPr lang="en-US" sz="3200"/>
        </a:p>
      </dgm:t>
    </dgm:pt>
    <dgm:pt modelId="{57D14ADB-B629-401A-8016-692B5C02B686}">
      <dgm:prSet custT="1"/>
      <dgm:spPr/>
      <dgm:t>
        <a:bodyPr/>
        <a:lstStyle/>
        <a:p>
          <a:r>
            <a:rPr lang="en-US" sz="1600" dirty="0"/>
            <a:t>(Vendor)</a:t>
          </a:r>
          <a:r>
            <a:rPr lang="en-US" sz="2400" dirty="0"/>
            <a:t> Design </a:t>
          </a:r>
        </a:p>
      </dgm:t>
    </dgm:pt>
    <dgm:pt modelId="{C42518E5-31AD-4320-9A87-8531A47A9B5F}" type="parTrans" cxnId="{6E6FFDCA-4A76-4815-B8AA-723DE194E47C}">
      <dgm:prSet/>
      <dgm:spPr/>
      <dgm:t>
        <a:bodyPr/>
        <a:lstStyle/>
        <a:p>
          <a:endParaRPr lang="en-US" sz="3200"/>
        </a:p>
      </dgm:t>
    </dgm:pt>
    <dgm:pt modelId="{90282BC7-E941-4B53-9DF2-17B22011B0EA}" type="sibTrans" cxnId="{6E6FFDCA-4A76-4815-B8AA-723DE194E47C}">
      <dgm:prSet/>
      <dgm:spPr/>
      <dgm:t>
        <a:bodyPr/>
        <a:lstStyle/>
        <a:p>
          <a:endParaRPr lang="en-US" sz="3200"/>
        </a:p>
      </dgm:t>
    </dgm:pt>
    <dgm:pt modelId="{61840C1D-AC90-40ED-B822-DF0D98273D10}">
      <dgm:prSet custT="1"/>
      <dgm:spPr/>
      <dgm:t>
        <a:bodyPr/>
        <a:lstStyle/>
        <a:p>
          <a:r>
            <a:rPr lang="en-US" sz="1600" dirty="0"/>
            <a:t>(Vendor) </a:t>
          </a:r>
          <a:r>
            <a:rPr lang="en-US" sz="2400" dirty="0"/>
            <a:t>PPC</a:t>
          </a:r>
        </a:p>
      </dgm:t>
    </dgm:pt>
    <dgm:pt modelId="{C2C73D95-FDC6-406E-9628-B1B98F4A19A9}" type="parTrans" cxnId="{2D0CEB82-0B79-4402-97D5-1062701FB6EA}">
      <dgm:prSet/>
      <dgm:spPr/>
      <dgm:t>
        <a:bodyPr/>
        <a:lstStyle/>
        <a:p>
          <a:endParaRPr lang="en-US" sz="3200"/>
        </a:p>
      </dgm:t>
    </dgm:pt>
    <dgm:pt modelId="{270C246C-6214-4C59-BB1E-1ED1BC70BFE8}" type="sibTrans" cxnId="{2D0CEB82-0B79-4402-97D5-1062701FB6EA}">
      <dgm:prSet/>
      <dgm:spPr/>
      <dgm:t>
        <a:bodyPr/>
        <a:lstStyle/>
        <a:p>
          <a:endParaRPr lang="en-US" sz="3200"/>
        </a:p>
      </dgm:t>
    </dgm:pt>
    <dgm:pt modelId="{3E24F248-18A1-418C-9D3E-222D46B6F3E1}">
      <dgm:prSet custT="1"/>
      <dgm:spPr/>
      <dgm:t>
        <a:bodyPr/>
        <a:lstStyle/>
        <a:p>
          <a:r>
            <a:rPr lang="en-US" sz="1400" dirty="0"/>
            <a:t>(Vendor) </a:t>
          </a:r>
          <a:r>
            <a:rPr lang="en-US" sz="2400" dirty="0"/>
            <a:t>Procurement</a:t>
          </a:r>
        </a:p>
      </dgm:t>
    </dgm:pt>
    <dgm:pt modelId="{5B0B099A-31F4-4E1D-8B20-9EDF7814C3D3}" type="parTrans" cxnId="{9BFF331F-96A3-48A9-8A1C-59326F86E789}">
      <dgm:prSet/>
      <dgm:spPr/>
      <dgm:t>
        <a:bodyPr/>
        <a:lstStyle/>
        <a:p>
          <a:endParaRPr lang="en-US" sz="3200"/>
        </a:p>
      </dgm:t>
    </dgm:pt>
    <dgm:pt modelId="{5C1D067A-3AA8-47CD-8842-D5A271FF6295}" type="sibTrans" cxnId="{9BFF331F-96A3-48A9-8A1C-59326F86E789}">
      <dgm:prSet/>
      <dgm:spPr/>
      <dgm:t>
        <a:bodyPr/>
        <a:lstStyle/>
        <a:p>
          <a:endParaRPr lang="en-US" sz="3200"/>
        </a:p>
      </dgm:t>
    </dgm:pt>
    <dgm:pt modelId="{2F004664-50CB-4D67-94A8-485778868F45}">
      <dgm:prSet custT="1"/>
      <dgm:spPr/>
      <dgm:t>
        <a:bodyPr/>
        <a:lstStyle/>
        <a:p>
          <a:r>
            <a:rPr lang="en-US" sz="1600" dirty="0"/>
            <a:t>(Vendor) </a:t>
          </a:r>
          <a:r>
            <a:rPr lang="en-US" sz="2400" dirty="0"/>
            <a:t>Production</a:t>
          </a:r>
        </a:p>
      </dgm:t>
    </dgm:pt>
    <dgm:pt modelId="{0D043BE0-FCD7-4C91-AD69-061938F3BA9C}" type="parTrans" cxnId="{730FAACF-8D1B-47A3-9EA9-6363926473EA}">
      <dgm:prSet/>
      <dgm:spPr/>
      <dgm:t>
        <a:bodyPr/>
        <a:lstStyle/>
        <a:p>
          <a:endParaRPr lang="en-US" sz="3200"/>
        </a:p>
      </dgm:t>
    </dgm:pt>
    <dgm:pt modelId="{F11EE9CA-AEC4-4514-841C-1424D8396622}" type="sibTrans" cxnId="{730FAACF-8D1B-47A3-9EA9-6363926473EA}">
      <dgm:prSet/>
      <dgm:spPr/>
      <dgm:t>
        <a:bodyPr/>
        <a:lstStyle/>
        <a:p>
          <a:endParaRPr lang="en-US" sz="3200"/>
        </a:p>
      </dgm:t>
    </dgm:pt>
    <dgm:pt modelId="{BC47EBB0-4227-4056-BE55-EA9077253EDE}">
      <dgm:prSet custT="1"/>
      <dgm:spPr/>
      <dgm:t>
        <a:bodyPr/>
        <a:lstStyle/>
        <a:p>
          <a:r>
            <a:rPr lang="en-US" sz="1600" dirty="0"/>
            <a:t>(Vendor) </a:t>
          </a:r>
          <a:r>
            <a:rPr lang="en-US" sz="2400" dirty="0"/>
            <a:t>QC</a:t>
          </a:r>
        </a:p>
      </dgm:t>
    </dgm:pt>
    <dgm:pt modelId="{C62A1C13-6C07-4920-9DC2-AEC8EEFC0D00}" type="parTrans" cxnId="{5ABD988D-2931-4F6E-94CB-D0FCD5CA721C}">
      <dgm:prSet/>
      <dgm:spPr/>
      <dgm:t>
        <a:bodyPr/>
        <a:lstStyle/>
        <a:p>
          <a:endParaRPr lang="en-US" sz="3200"/>
        </a:p>
      </dgm:t>
    </dgm:pt>
    <dgm:pt modelId="{402E370E-F902-4A0F-AA04-3FF6F6EC0C3D}" type="sibTrans" cxnId="{5ABD988D-2931-4F6E-94CB-D0FCD5CA721C}">
      <dgm:prSet/>
      <dgm:spPr/>
      <dgm:t>
        <a:bodyPr/>
        <a:lstStyle/>
        <a:p>
          <a:endParaRPr lang="en-US" sz="3200"/>
        </a:p>
      </dgm:t>
    </dgm:pt>
    <dgm:pt modelId="{359CCA5F-1835-4B9D-942F-BCD21E5DFC3A}">
      <dgm:prSet custT="1"/>
      <dgm:spPr/>
      <dgm:t>
        <a:bodyPr/>
        <a:lstStyle/>
        <a:p>
          <a:r>
            <a:rPr lang="en-US" sz="2400" dirty="0"/>
            <a:t>Sales &amp; Marketing</a:t>
          </a:r>
        </a:p>
      </dgm:t>
    </dgm:pt>
    <dgm:pt modelId="{F0B7CFC3-3C83-4FB8-BB16-233D28EF01F9}" type="parTrans" cxnId="{496B6E89-0840-45D5-9CCE-37ADE23F0117}">
      <dgm:prSet/>
      <dgm:spPr/>
      <dgm:t>
        <a:bodyPr/>
        <a:lstStyle/>
        <a:p>
          <a:endParaRPr lang="en-US"/>
        </a:p>
      </dgm:t>
    </dgm:pt>
    <dgm:pt modelId="{421AE23A-03EC-4636-989B-A76ED9EADF1C}" type="sibTrans" cxnId="{496B6E89-0840-45D5-9CCE-37ADE23F0117}">
      <dgm:prSet/>
      <dgm:spPr/>
      <dgm:t>
        <a:bodyPr/>
        <a:lstStyle/>
        <a:p>
          <a:endParaRPr lang="en-US"/>
        </a:p>
      </dgm:t>
    </dgm:pt>
    <dgm:pt modelId="{D88422B2-9245-45F5-85D6-FB2661AF502B}" type="pres">
      <dgm:prSet presAssocID="{40333B08-EF32-40C7-861A-8A3796266568}" presName="Name0" presStyleCnt="0">
        <dgm:presLayoutVars>
          <dgm:dir/>
          <dgm:animLvl val="lvl"/>
          <dgm:resizeHandles val="exact"/>
        </dgm:presLayoutVars>
      </dgm:prSet>
      <dgm:spPr/>
    </dgm:pt>
    <dgm:pt modelId="{1AE4E4EE-C17E-4A45-8031-3303AF99ECEF}" type="pres">
      <dgm:prSet presAssocID="{BC47EBB0-4227-4056-BE55-EA9077253EDE}" presName="boxAndChildren" presStyleCnt="0"/>
      <dgm:spPr/>
    </dgm:pt>
    <dgm:pt modelId="{5543390D-EE9F-4963-9575-9ED716AB265E}" type="pres">
      <dgm:prSet presAssocID="{BC47EBB0-4227-4056-BE55-EA9077253EDE}" presName="parentTextBox" presStyleLbl="node1" presStyleIdx="0" presStyleCnt="9" custScaleX="48595" custLinFactNeighborX="23473" custLinFactNeighborY="-67525"/>
      <dgm:spPr/>
    </dgm:pt>
    <dgm:pt modelId="{19379F17-2ECF-418E-AF26-36E3AC986D51}" type="pres">
      <dgm:prSet presAssocID="{F11EE9CA-AEC4-4514-841C-1424D8396622}" presName="sp" presStyleCnt="0"/>
      <dgm:spPr/>
    </dgm:pt>
    <dgm:pt modelId="{AA0E0C10-74C0-436C-9699-689E1AE350BA}" type="pres">
      <dgm:prSet presAssocID="{2F004664-50CB-4D67-94A8-485778868F45}" presName="arrowAndChildren" presStyleCnt="0"/>
      <dgm:spPr/>
    </dgm:pt>
    <dgm:pt modelId="{0DFA7C65-D6A3-422A-94DA-AAE375F9A000}" type="pres">
      <dgm:prSet presAssocID="{2F004664-50CB-4D67-94A8-485778868F45}" presName="parentTextArrow" presStyleLbl="node1" presStyleIdx="1" presStyleCnt="9" custScaleX="48595" custLinFactNeighborX="23473" custLinFactNeighborY="-43906"/>
      <dgm:spPr/>
    </dgm:pt>
    <dgm:pt modelId="{F3BF5D5D-7540-494B-8992-6941F2F5D73D}" type="pres">
      <dgm:prSet presAssocID="{5C1D067A-3AA8-47CD-8842-D5A271FF6295}" presName="sp" presStyleCnt="0"/>
      <dgm:spPr/>
    </dgm:pt>
    <dgm:pt modelId="{A1130581-0ABC-4971-A457-63AE1DE65A3C}" type="pres">
      <dgm:prSet presAssocID="{3E24F248-18A1-418C-9D3E-222D46B6F3E1}" presName="arrowAndChildren" presStyleCnt="0"/>
      <dgm:spPr/>
    </dgm:pt>
    <dgm:pt modelId="{AD205539-B91C-4EAA-A6B8-4E8A7B4A5C92}" type="pres">
      <dgm:prSet presAssocID="{3E24F248-18A1-418C-9D3E-222D46B6F3E1}" presName="parentTextArrow" presStyleLbl="node1" presStyleIdx="2" presStyleCnt="9" custScaleX="48595" custLinFactNeighborX="23473" custLinFactNeighborY="-43906"/>
      <dgm:spPr/>
    </dgm:pt>
    <dgm:pt modelId="{031EF4AB-9A4C-4DE4-B083-14425259EC1B}" type="pres">
      <dgm:prSet presAssocID="{270C246C-6214-4C59-BB1E-1ED1BC70BFE8}" presName="sp" presStyleCnt="0"/>
      <dgm:spPr/>
    </dgm:pt>
    <dgm:pt modelId="{84A12CBD-13B9-41F5-844D-A351509496C4}" type="pres">
      <dgm:prSet presAssocID="{61840C1D-AC90-40ED-B822-DF0D98273D10}" presName="arrowAndChildren" presStyleCnt="0"/>
      <dgm:spPr/>
    </dgm:pt>
    <dgm:pt modelId="{D1BEEF56-873E-498F-A49E-2E9772D48F84}" type="pres">
      <dgm:prSet presAssocID="{61840C1D-AC90-40ED-B822-DF0D98273D10}" presName="parentTextArrow" presStyleLbl="node1" presStyleIdx="3" presStyleCnt="9" custScaleX="48595" custLinFactNeighborX="23473" custLinFactNeighborY="-43906"/>
      <dgm:spPr/>
    </dgm:pt>
    <dgm:pt modelId="{ED866024-3EB4-468A-B263-2A68DDEF6EBA}" type="pres">
      <dgm:prSet presAssocID="{90282BC7-E941-4B53-9DF2-17B22011B0EA}" presName="sp" presStyleCnt="0"/>
      <dgm:spPr/>
    </dgm:pt>
    <dgm:pt modelId="{431BE463-0D72-44D4-920A-F68F7CB12C88}" type="pres">
      <dgm:prSet presAssocID="{57D14ADB-B629-401A-8016-692B5C02B686}" presName="arrowAndChildren" presStyleCnt="0"/>
      <dgm:spPr/>
    </dgm:pt>
    <dgm:pt modelId="{C3BBB729-D317-4C44-B493-9CD46D9D725A}" type="pres">
      <dgm:prSet presAssocID="{57D14ADB-B629-401A-8016-692B5C02B686}" presName="parentTextArrow" presStyleLbl="node1" presStyleIdx="4" presStyleCnt="9" custScaleX="48595" custLinFactNeighborX="23473" custLinFactNeighborY="-43906"/>
      <dgm:spPr/>
    </dgm:pt>
    <dgm:pt modelId="{A0BC90BC-16CD-454C-8ABE-D3E75257EC4D}" type="pres">
      <dgm:prSet presAssocID="{6D8A17D6-CC51-44BE-BBA3-4073648F7F3D}" presName="sp" presStyleCnt="0"/>
      <dgm:spPr/>
    </dgm:pt>
    <dgm:pt modelId="{55A02AE0-BC43-45C2-BFEB-C601A8B2AD5A}" type="pres">
      <dgm:prSet presAssocID="{319F9BA9-5F1A-406C-9FA3-9CED1BFB6975}" presName="arrowAndChildren" presStyleCnt="0"/>
      <dgm:spPr/>
    </dgm:pt>
    <dgm:pt modelId="{266DC563-C2F2-470B-9246-BA91E424C201}" type="pres">
      <dgm:prSet presAssocID="{319F9BA9-5F1A-406C-9FA3-9CED1BFB6975}" presName="parentTextArrow" presStyleLbl="node1" presStyleIdx="5" presStyleCnt="9" custScaleX="34432" custLinFactNeighborX="-31232" custLinFactNeighborY="13272"/>
      <dgm:spPr/>
    </dgm:pt>
    <dgm:pt modelId="{EE433294-E6D8-4903-90F1-230E97E0BADE}" type="pres">
      <dgm:prSet presAssocID="{F9334773-5B11-4CE0-8440-0ECAEC78531C}" presName="sp" presStyleCnt="0"/>
      <dgm:spPr/>
    </dgm:pt>
    <dgm:pt modelId="{59A210C9-656E-4351-BAE7-3100EDF3F2B7}" type="pres">
      <dgm:prSet presAssocID="{BE4D05C6-9B44-48FB-BFC3-BC2A83EC8447}" presName="arrowAndChildren" presStyleCnt="0"/>
      <dgm:spPr/>
    </dgm:pt>
    <dgm:pt modelId="{A5DE684E-865F-4051-99AB-CCE38A0E8DB2}" type="pres">
      <dgm:prSet presAssocID="{BE4D05C6-9B44-48FB-BFC3-BC2A83EC8447}" presName="parentTextArrow" presStyleLbl="node1" presStyleIdx="6" presStyleCnt="9" custScaleX="34432" custLinFactNeighborX="-31232" custLinFactNeighborY="13272"/>
      <dgm:spPr/>
    </dgm:pt>
    <dgm:pt modelId="{B621BBEA-59ED-452C-BD43-CA8947DA342C}" type="pres">
      <dgm:prSet presAssocID="{421AE23A-03EC-4636-989B-A76ED9EADF1C}" presName="sp" presStyleCnt="0"/>
      <dgm:spPr/>
    </dgm:pt>
    <dgm:pt modelId="{FD2D5E6D-77DB-48A6-94CE-6CD0E1801A2A}" type="pres">
      <dgm:prSet presAssocID="{359CCA5F-1835-4B9D-942F-BCD21E5DFC3A}" presName="arrowAndChildren" presStyleCnt="0"/>
      <dgm:spPr/>
    </dgm:pt>
    <dgm:pt modelId="{6D43E5FE-56E9-4E94-9145-F41996A2BFC9}" type="pres">
      <dgm:prSet presAssocID="{359CCA5F-1835-4B9D-942F-BCD21E5DFC3A}" presName="parentTextArrow" presStyleLbl="node1" presStyleIdx="7" presStyleCnt="9" custScaleX="34336" custLinFactNeighborX="-31378" custLinFactNeighborY="13603"/>
      <dgm:spPr/>
    </dgm:pt>
    <dgm:pt modelId="{8917ED9C-CEE3-4CC4-9F92-6A68683923FB}" type="pres">
      <dgm:prSet presAssocID="{5F097BFA-41EB-41FF-9996-319EC8BD0DE9}" presName="sp" presStyleCnt="0"/>
      <dgm:spPr/>
    </dgm:pt>
    <dgm:pt modelId="{8DBADB17-AC4F-42CF-AE93-0D1AB959E210}" type="pres">
      <dgm:prSet presAssocID="{1AD69BA3-423F-4F30-9D6B-6CDBB9A03860}" presName="arrowAndChildren" presStyleCnt="0"/>
      <dgm:spPr/>
    </dgm:pt>
    <dgm:pt modelId="{3B91091C-D89E-4238-9FA5-8DE9A507A391}" type="pres">
      <dgm:prSet presAssocID="{1AD69BA3-423F-4F30-9D6B-6CDBB9A03860}" presName="parentTextArrow" presStyleLbl="node1" presStyleIdx="8" presStyleCnt="9" custScaleX="34432" custLinFactNeighborX="-31232" custLinFactNeighborY="18644"/>
      <dgm:spPr/>
    </dgm:pt>
  </dgm:ptLst>
  <dgm:cxnLst>
    <dgm:cxn modelId="{C06E7410-CA9A-4200-89A4-F20383457DBD}" srcId="{40333B08-EF32-40C7-861A-8A3796266568}" destId="{BE4D05C6-9B44-48FB-BFC3-BC2A83EC8447}" srcOrd="2" destOrd="0" parTransId="{6E8DDD96-8B31-4FDB-B227-C5F079E00E3A}" sibTransId="{F9334773-5B11-4CE0-8440-0ECAEC78531C}"/>
    <dgm:cxn modelId="{B50B721D-18CA-4D14-8090-D6BFF4FDE738}" type="presOf" srcId="{3E24F248-18A1-418C-9D3E-222D46B6F3E1}" destId="{AD205539-B91C-4EAA-A6B8-4E8A7B4A5C92}" srcOrd="0" destOrd="0" presId="urn:microsoft.com/office/officeart/2005/8/layout/process4"/>
    <dgm:cxn modelId="{9BFF331F-96A3-48A9-8A1C-59326F86E789}" srcId="{40333B08-EF32-40C7-861A-8A3796266568}" destId="{3E24F248-18A1-418C-9D3E-222D46B6F3E1}" srcOrd="6" destOrd="0" parTransId="{5B0B099A-31F4-4E1D-8B20-9EDF7814C3D3}" sibTransId="{5C1D067A-3AA8-47CD-8842-D5A271FF6295}"/>
    <dgm:cxn modelId="{5A86F642-0E5A-492F-8F87-C22D29D81978}" type="presOf" srcId="{2F004664-50CB-4D67-94A8-485778868F45}" destId="{0DFA7C65-D6A3-422A-94DA-AAE375F9A000}" srcOrd="0" destOrd="0" presId="urn:microsoft.com/office/officeart/2005/8/layout/process4"/>
    <dgm:cxn modelId="{37EE0566-1476-4469-BBE6-64CACF6B1FA3}" type="presOf" srcId="{40333B08-EF32-40C7-861A-8A3796266568}" destId="{D88422B2-9245-45F5-85D6-FB2661AF502B}" srcOrd="0" destOrd="0" presId="urn:microsoft.com/office/officeart/2005/8/layout/process4"/>
    <dgm:cxn modelId="{0D593E50-2449-4A4F-9D58-91E7A66BDB10}" srcId="{40333B08-EF32-40C7-861A-8A3796266568}" destId="{1AD69BA3-423F-4F30-9D6B-6CDBB9A03860}" srcOrd="0" destOrd="0" parTransId="{578DD1BA-1DF0-4D94-83C8-79A7D2D87AD5}" sibTransId="{5F097BFA-41EB-41FF-9996-319EC8BD0DE9}"/>
    <dgm:cxn modelId="{131DD978-13EC-45B9-9720-D6FB76608453}" type="presOf" srcId="{1AD69BA3-423F-4F30-9D6B-6CDBB9A03860}" destId="{3B91091C-D89E-4238-9FA5-8DE9A507A391}" srcOrd="0" destOrd="0" presId="urn:microsoft.com/office/officeart/2005/8/layout/process4"/>
    <dgm:cxn modelId="{18FBE57F-6A41-4DA7-B91B-87A1730CAB99}" type="presOf" srcId="{359CCA5F-1835-4B9D-942F-BCD21E5DFC3A}" destId="{6D43E5FE-56E9-4E94-9145-F41996A2BFC9}" srcOrd="0" destOrd="0" presId="urn:microsoft.com/office/officeart/2005/8/layout/process4"/>
    <dgm:cxn modelId="{2D0CEB82-0B79-4402-97D5-1062701FB6EA}" srcId="{40333B08-EF32-40C7-861A-8A3796266568}" destId="{61840C1D-AC90-40ED-B822-DF0D98273D10}" srcOrd="5" destOrd="0" parTransId="{C2C73D95-FDC6-406E-9628-B1B98F4A19A9}" sibTransId="{270C246C-6214-4C59-BB1E-1ED1BC70BFE8}"/>
    <dgm:cxn modelId="{496B6E89-0840-45D5-9CCE-37ADE23F0117}" srcId="{40333B08-EF32-40C7-861A-8A3796266568}" destId="{359CCA5F-1835-4B9D-942F-BCD21E5DFC3A}" srcOrd="1" destOrd="0" parTransId="{F0B7CFC3-3C83-4FB8-BB16-233D28EF01F9}" sibTransId="{421AE23A-03EC-4636-989B-A76ED9EADF1C}"/>
    <dgm:cxn modelId="{5ABD988D-2931-4F6E-94CB-D0FCD5CA721C}" srcId="{40333B08-EF32-40C7-861A-8A3796266568}" destId="{BC47EBB0-4227-4056-BE55-EA9077253EDE}" srcOrd="8" destOrd="0" parTransId="{C62A1C13-6C07-4920-9DC2-AEC8EEFC0D00}" sibTransId="{402E370E-F902-4A0F-AA04-3FF6F6EC0C3D}"/>
    <dgm:cxn modelId="{AC2E0D9B-A067-4D1E-A94F-B66388573A5E}" type="presOf" srcId="{61840C1D-AC90-40ED-B822-DF0D98273D10}" destId="{D1BEEF56-873E-498F-A49E-2E9772D48F84}" srcOrd="0" destOrd="0" presId="urn:microsoft.com/office/officeart/2005/8/layout/process4"/>
    <dgm:cxn modelId="{4F6539A2-8655-43AA-805E-ABD83017DF89}" type="presOf" srcId="{319F9BA9-5F1A-406C-9FA3-9CED1BFB6975}" destId="{266DC563-C2F2-470B-9246-BA91E424C201}" srcOrd="0" destOrd="0" presId="urn:microsoft.com/office/officeart/2005/8/layout/process4"/>
    <dgm:cxn modelId="{230752A6-29B6-436B-886B-681B4DF9B0A0}" type="presOf" srcId="{57D14ADB-B629-401A-8016-692B5C02B686}" destId="{C3BBB729-D317-4C44-B493-9CD46D9D725A}" srcOrd="0" destOrd="0" presId="urn:microsoft.com/office/officeart/2005/8/layout/process4"/>
    <dgm:cxn modelId="{4D70B6AA-E70D-4483-8543-0F1FDF6890D0}" srcId="{40333B08-EF32-40C7-861A-8A3796266568}" destId="{319F9BA9-5F1A-406C-9FA3-9CED1BFB6975}" srcOrd="3" destOrd="0" parTransId="{F5837547-62CD-4745-A518-143F741F5E6C}" sibTransId="{6D8A17D6-CC51-44BE-BBA3-4073648F7F3D}"/>
    <dgm:cxn modelId="{DFDC63B0-D0FD-429B-9F43-5E82BC1106C5}" type="presOf" srcId="{BE4D05C6-9B44-48FB-BFC3-BC2A83EC8447}" destId="{A5DE684E-865F-4051-99AB-CCE38A0E8DB2}" srcOrd="0" destOrd="0" presId="urn:microsoft.com/office/officeart/2005/8/layout/process4"/>
    <dgm:cxn modelId="{6E6FFDCA-4A76-4815-B8AA-723DE194E47C}" srcId="{40333B08-EF32-40C7-861A-8A3796266568}" destId="{57D14ADB-B629-401A-8016-692B5C02B686}" srcOrd="4" destOrd="0" parTransId="{C42518E5-31AD-4320-9A87-8531A47A9B5F}" sibTransId="{90282BC7-E941-4B53-9DF2-17B22011B0EA}"/>
    <dgm:cxn modelId="{730FAACF-8D1B-47A3-9EA9-6363926473EA}" srcId="{40333B08-EF32-40C7-861A-8A3796266568}" destId="{2F004664-50CB-4D67-94A8-485778868F45}" srcOrd="7" destOrd="0" parTransId="{0D043BE0-FCD7-4C91-AD69-061938F3BA9C}" sibTransId="{F11EE9CA-AEC4-4514-841C-1424D8396622}"/>
    <dgm:cxn modelId="{1919D4F5-2225-4180-BC4D-EBACE46B8CE0}" type="presOf" srcId="{BC47EBB0-4227-4056-BE55-EA9077253EDE}" destId="{5543390D-EE9F-4963-9575-9ED716AB265E}" srcOrd="0" destOrd="0" presId="urn:microsoft.com/office/officeart/2005/8/layout/process4"/>
    <dgm:cxn modelId="{A14902B8-8612-4036-B25C-E1FA74BD027B}" type="presParOf" srcId="{D88422B2-9245-45F5-85D6-FB2661AF502B}" destId="{1AE4E4EE-C17E-4A45-8031-3303AF99ECEF}" srcOrd="0" destOrd="0" presId="urn:microsoft.com/office/officeart/2005/8/layout/process4"/>
    <dgm:cxn modelId="{90B715E7-655A-4DC3-BFF2-067E74B93EC2}" type="presParOf" srcId="{1AE4E4EE-C17E-4A45-8031-3303AF99ECEF}" destId="{5543390D-EE9F-4963-9575-9ED716AB265E}" srcOrd="0" destOrd="0" presId="urn:microsoft.com/office/officeart/2005/8/layout/process4"/>
    <dgm:cxn modelId="{1574A6F5-C055-4190-8A8B-E7A309B3D190}" type="presParOf" srcId="{D88422B2-9245-45F5-85D6-FB2661AF502B}" destId="{19379F17-2ECF-418E-AF26-36E3AC986D51}" srcOrd="1" destOrd="0" presId="urn:microsoft.com/office/officeart/2005/8/layout/process4"/>
    <dgm:cxn modelId="{E13876D2-6DD6-47F1-B09F-4742B09500E7}" type="presParOf" srcId="{D88422B2-9245-45F5-85D6-FB2661AF502B}" destId="{AA0E0C10-74C0-436C-9699-689E1AE350BA}" srcOrd="2" destOrd="0" presId="urn:microsoft.com/office/officeart/2005/8/layout/process4"/>
    <dgm:cxn modelId="{5102B874-51EA-4164-BF2D-5CFEDAFAEC0A}" type="presParOf" srcId="{AA0E0C10-74C0-436C-9699-689E1AE350BA}" destId="{0DFA7C65-D6A3-422A-94DA-AAE375F9A000}" srcOrd="0" destOrd="0" presId="urn:microsoft.com/office/officeart/2005/8/layout/process4"/>
    <dgm:cxn modelId="{16938504-A71D-4989-BE25-84CBC2940C7C}" type="presParOf" srcId="{D88422B2-9245-45F5-85D6-FB2661AF502B}" destId="{F3BF5D5D-7540-494B-8992-6941F2F5D73D}" srcOrd="3" destOrd="0" presId="urn:microsoft.com/office/officeart/2005/8/layout/process4"/>
    <dgm:cxn modelId="{16C8E317-7311-47B6-9440-3B8DBD3B446E}" type="presParOf" srcId="{D88422B2-9245-45F5-85D6-FB2661AF502B}" destId="{A1130581-0ABC-4971-A457-63AE1DE65A3C}" srcOrd="4" destOrd="0" presId="urn:microsoft.com/office/officeart/2005/8/layout/process4"/>
    <dgm:cxn modelId="{ADCB8917-80A1-4587-802C-9A555991841B}" type="presParOf" srcId="{A1130581-0ABC-4971-A457-63AE1DE65A3C}" destId="{AD205539-B91C-4EAA-A6B8-4E8A7B4A5C92}" srcOrd="0" destOrd="0" presId="urn:microsoft.com/office/officeart/2005/8/layout/process4"/>
    <dgm:cxn modelId="{C4902380-665C-49AE-85ED-4A7560A97CE9}" type="presParOf" srcId="{D88422B2-9245-45F5-85D6-FB2661AF502B}" destId="{031EF4AB-9A4C-4DE4-B083-14425259EC1B}" srcOrd="5" destOrd="0" presId="urn:microsoft.com/office/officeart/2005/8/layout/process4"/>
    <dgm:cxn modelId="{AC4DE5FD-2178-4162-BDBB-A2FB6524BF43}" type="presParOf" srcId="{D88422B2-9245-45F5-85D6-FB2661AF502B}" destId="{84A12CBD-13B9-41F5-844D-A351509496C4}" srcOrd="6" destOrd="0" presId="urn:microsoft.com/office/officeart/2005/8/layout/process4"/>
    <dgm:cxn modelId="{CCE200C9-3E23-431B-B2A6-8E0837261679}" type="presParOf" srcId="{84A12CBD-13B9-41F5-844D-A351509496C4}" destId="{D1BEEF56-873E-498F-A49E-2E9772D48F84}" srcOrd="0" destOrd="0" presId="urn:microsoft.com/office/officeart/2005/8/layout/process4"/>
    <dgm:cxn modelId="{26EB934E-5686-414A-9816-DD8DE8F45D79}" type="presParOf" srcId="{D88422B2-9245-45F5-85D6-FB2661AF502B}" destId="{ED866024-3EB4-468A-B263-2A68DDEF6EBA}" srcOrd="7" destOrd="0" presId="urn:microsoft.com/office/officeart/2005/8/layout/process4"/>
    <dgm:cxn modelId="{5C5BB862-31BD-445D-BA26-DCBC6E9D4F39}" type="presParOf" srcId="{D88422B2-9245-45F5-85D6-FB2661AF502B}" destId="{431BE463-0D72-44D4-920A-F68F7CB12C88}" srcOrd="8" destOrd="0" presId="urn:microsoft.com/office/officeart/2005/8/layout/process4"/>
    <dgm:cxn modelId="{269F56C5-0E5F-4AEF-B03B-E994BDA33CDD}" type="presParOf" srcId="{431BE463-0D72-44D4-920A-F68F7CB12C88}" destId="{C3BBB729-D317-4C44-B493-9CD46D9D725A}" srcOrd="0" destOrd="0" presId="urn:microsoft.com/office/officeart/2005/8/layout/process4"/>
    <dgm:cxn modelId="{D6D2DD12-FFE3-4AC1-BFB9-6DAE9CE75ACC}" type="presParOf" srcId="{D88422B2-9245-45F5-85D6-FB2661AF502B}" destId="{A0BC90BC-16CD-454C-8ABE-D3E75257EC4D}" srcOrd="9" destOrd="0" presId="urn:microsoft.com/office/officeart/2005/8/layout/process4"/>
    <dgm:cxn modelId="{031E1C49-8514-4831-9199-28CF1BC09345}" type="presParOf" srcId="{D88422B2-9245-45F5-85D6-FB2661AF502B}" destId="{55A02AE0-BC43-45C2-BFEB-C601A8B2AD5A}" srcOrd="10" destOrd="0" presId="urn:microsoft.com/office/officeart/2005/8/layout/process4"/>
    <dgm:cxn modelId="{E7452E77-D132-4C9F-AB60-B699A40D225F}" type="presParOf" srcId="{55A02AE0-BC43-45C2-BFEB-C601A8B2AD5A}" destId="{266DC563-C2F2-470B-9246-BA91E424C201}" srcOrd="0" destOrd="0" presId="urn:microsoft.com/office/officeart/2005/8/layout/process4"/>
    <dgm:cxn modelId="{6C53CB36-3B38-473B-B45D-AF9EF309FA1D}" type="presParOf" srcId="{D88422B2-9245-45F5-85D6-FB2661AF502B}" destId="{EE433294-E6D8-4903-90F1-230E97E0BADE}" srcOrd="11" destOrd="0" presId="urn:microsoft.com/office/officeart/2005/8/layout/process4"/>
    <dgm:cxn modelId="{8577D89E-89EF-4544-BF75-C4AEEE7E881D}" type="presParOf" srcId="{D88422B2-9245-45F5-85D6-FB2661AF502B}" destId="{59A210C9-656E-4351-BAE7-3100EDF3F2B7}" srcOrd="12" destOrd="0" presId="urn:microsoft.com/office/officeart/2005/8/layout/process4"/>
    <dgm:cxn modelId="{56662F27-69D7-4BEA-9950-11126741E2AF}" type="presParOf" srcId="{59A210C9-656E-4351-BAE7-3100EDF3F2B7}" destId="{A5DE684E-865F-4051-99AB-CCE38A0E8DB2}" srcOrd="0" destOrd="0" presId="urn:microsoft.com/office/officeart/2005/8/layout/process4"/>
    <dgm:cxn modelId="{4ACF1BE0-D4CD-4EA1-B50F-DD6D58554104}" type="presParOf" srcId="{D88422B2-9245-45F5-85D6-FB2661AF502B}" destId="{B621BBEA-59ED-452C-BD43-CA8947DA342C}" srcOrd="13" destOrd="0" presId="urn:microsoft.com/office/officeart/2005/8/layout/process4"/>
    <dgm:cxn modelId="{8BB93C3C-22E0-4448-BBEA-DEEC1A7B4F50}" type="presParOf" srcId="{D88422B2-9245-45F5-85D6-FB2661AF502B}" destId="{FD2D5E6D-77DB-48A6-94CE-6CD0E1801A2A}" srcOrd="14" destOrd="0" presId="urn:microsoft.com/office/officeart/2005/8/layout/process4"/>
    <dgm:cxn modelId="{67597D19-4852-453D-AC27-94D212D98D96}" type="presParOf" srcId="{FD2D5E6D-77DB-48A6-94CE-6CD0E1801A2A}" destId="{6D43E5FE-56E9-4E94-9145-F41996A2BFC9}" srcOrd="0" destOrd="0" presId="urn:microsoft.com/office/officeart/2005/8/layout/process4"/>
    <dgm:cxn modelId="{19BD2929-990C-47D2-A32F-DEAA29AAFDB8}" type="presParOf" srcId="{D88422B2-9245-45F5-85D6-FB2661AF502B}" destId="{8917ED9C-CEE3-4CC4-9F92-6A68683923FB}" srcOrd="15" destOrd="0" presId="urn:microsoft.com/office/officeart/2005/8/layout/process4"/>
    <dgm:cxn modelId="{AA1BCBE3-164D-4D8F-8BB9-6590A965A218}" type="presParOf" srcId="{D88422B2-9245-45F5-85D6-FB2661AF502B}" destId="{8DBADB17-AC4F-42CF-AE93-0D1AB959E210}" srcOrd="16" destOrd="0" presId="urn:microsoft.com/office/officeart/2005/8/layout/process4"/>
    <dgm:cxn modelId="{5DC0E25C-D845-4B9A-B726-4C004C40DBBC}" type="presParOf" srcId="{8DBADB17-AC4F-42CF-AE93-0D1AB959E210}" destId="{3B91091C-D89E-4238-9FA5-8DE9A507A39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43390D-EE9F-4963-9575-9ED716AB265E}">
      <dsp:nvSpPr>
        <dsp:cNvPr id="0" name=""/>
        <dsp:cNvSpPr/>
      </dsp:nvSpPr>
      <dsp:spPr>
        <a:xfrm>
          <a:off x="5039085" y="5064596"/>
          <a:ext cx="4979600" cy="439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(Vendor) </a:t>
          </a:r>
          <a:r>
            <a:rPr lang="en-US" sz="2400" kern="1200" dirty="0"/>
            <a:t>QC</a:t>
          </a:r>
        </a:p>
      </dsp:txBody>
      <dsp:txXfrm>
        <a:off x="5039085" y="5064596"/>
        <a:ext cx="4979600" cy="439919"/>
      </dsp:txXfrm>
    </dsp:sp>
    <dsp:sp modelId="{0DFA7C65-D6A3-422A-94DA-AAE375F9A000}">
      <dsp:nvSpPr>
        <dsp:cNvPr id="0" name=""/>
        <dsp:cNvSpPr/>
      </dsp:nvSpPr>
      <dsp:spPr>
        <a:xfrm rot="10800000">
          <a:off x="5039085" y="4394588"/>
          <a:ext cx="4979600" cy="67659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(Vendor) </a:t>
          </a:r>
          <a:r>
            <a:rPr lang="en-US" sz="2400" kern="1200" dirty="0"/>
            <a:t>Production</a:t>
          </a:r>
        </a:p>
      </dsp:txBody>
      <dsp:txXfrm rot="10800000">
        <a:off x="5039085" y="4394588"/>
        <a:ext cx="4979600" cy="439631"/>
      </dsp:txXfrm>
    </dsp:sp>
    <dsp:sp modelId="{AD205539-B91C-4EAA-A6B8-4E8A7B4A5C92}">
      <dsp:nvSpPr>
        <dsp:cNvPr id="0" name=""/>
        <dsp:cNvSpPr/>
      </dsp:nvSpPr>
      <dsp:spPr>
        <a:xfrm rot="10800000">
          <a:off x="5039085" y="3724591"/>
          <a:ext cx="4979600" cy="67659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(Vendor) </a:t>
          </a:r>
          <a:r>
            <a:rPr lang="en-US" sz="2400" kern="1200" dirty="0"/>
            <a:t>Procurement</a:t>
          </a:r>
        </a:p>
      </dsp:txBody>
      <dsp:txXfrm rot="10800000">
        <a:off x="5039085" y="3724591"/>
        <a:ext cx="4979600" cy="439631"/>
      </dsp:txXfrm>
    </dsp:sp>
    <dsp:sp modelId="{D1BEEF56-873E-498F-A49E-2E9772D48F84}">
      <dsp:nvSpPr>
        <dsp:cNvPr id="0" name=""/>
        <dsp:cNvSpPr/>
      </dsp:nvSpPr>
      <dsp:spPr>
        <a:xfrm rot="10800000">
          <a:off x="5039085" y="3054595"/>
          <a:ext cx="4979600" cy="67659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(Vendor) </a:t>
          </a:r>
          <a:r>
            <a:rPr lang="en-US" sz="2400" kern="1200" dirty="0"/>
            <a:t>PPC</a:t>
          </a:r>
        </a:p>
      </dsp:txBody>
      <dsp:txXfrm rot="10800000">
        <a:off x="5039085" y="3054595"/>
        <a:ext cx="4979600" cy="439631"/>
      </dsp:txXfrm>
    </dsp:sp>
    <dsp:sp modelId="{C3BBB729-D317-4C44-B493-9CD46D9D725A}">
      <dsp:nvSpPr>
        <dsp:cNvPr id="0" name=""/>
        <dsp:cNvSpPr/>
      </dsp:nvSpPr>
      <dsp:spPr>
        <a:xfrm rot="10800000">
          <a:off x="5039085" y="2384598"/>
          <a:ext cx="4979600" cy="67659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(Vendor)</a:t>
          </a:r>
          <a:r>
            <a:rPr lang="en-US" sz="2400" kern="1200" dirty="0"/>
            <a:t> Design </a:t>
          </a:r>
        </a:p>
      </dsp:txBody>
      <dsp:txXfrm rot="10800000">
        <a:off x="5039085" y="2384598"/>
        <a:ext cx="4979600" cy="439631"/>
      </dsp:txXfrm>
    </dsp:sp>
    <dsp:sp modelId="{266DC563-C2F2-470B-9246-BA91E424C201}">
      <dsp:nvSpPr>
        <dsp:cNvPr id="0" name=""/>
        <dsp:cNvSpPr/>
      </dsp:nvSpPr>
      <dsp:spPr>
        <a:xfrm rot="10800000">
          <a:off x="159035" y="2101465"/>
          <a:ext cx="3528297" cy="67659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Project Management</a:t>
          </a:r>
        </a:p>
      </dsp:txBody>
      <dsp:txXfrm rot="10800000">
        <a:off x="159035" y="2101465"/>
        <a:ext cx="3528297" cy="439631"/>
      </dsp:txXfrm>
    </dsp:sp>
    <dsp:sp modelId="{A5DE684E-865F-4051-99AB-CCE38A0E8DB2}">
      <dsp:nvSpPr>
        <dsp:cNvPr id="0" name=""/>
        <dsp:cNvSpPr/>
      </dsp:nvSpPr>
      <dsp:spPr>
        <a:xfrm rot="10800000">
          <a:off x="159035" y="1431468"/>
          <a:ext cx="3528297" cy="67659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TEAM &amp;Top Management</a:t>
          </a:r>
        </a:p>
      </dsp:txBody>
      <dsp:txXfrm rot="10800000">
        <a:off x="159035" y="1431468"/>
        <a:ext cx="3528297" cy="439631"/>
      </dsp:txXfrm>
    </dsp:sp>
    <dsp:sp modelId="{6D43E5FE-56E9-4E94-9145-F41996A2BFC9}">
      <dsp:nvSpPr>
        <dsp:cNvPr id="0" name=""/>
        <dsp:cNvSpPr/>
      </dsp:nvSpPr>
      <dsp:spPr>
        <a:xfrm rot="10800000">
          <a:off x="148993" y="763711"/>
          <a:ext cx="3518460" cy="67659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Sales &amp; Marketing</a:t>
          </a:r>
        </a:p>
      </dsp:txBody>
      <dsp:txXfrm rot="10800000">
        <a:off x="148993" y="763711"/>
        <a:ext cx="3518460" cy="439631"/>
      </dsp:txXfrm>
    </dsp:sp>
    <dsp:sp modelId="{3B91091C-D89E-4238-9FA5-8DE9A507A391}">
      <dsp:nvSpPr>
        <dsp:cNvPr id="0" name=""/>
        <dsp:cNvSpPr/>
      </dsp:nvSpPr>
      <dsp:spPr>
        <a:xfrm rot="10800000">
          <a:off x="159035" y="127821"/>
          <a:ext cx="3528297" cy="67659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External Customer</a:t>
          </a:r>
        </a:p>
      </dsp:txBody>
      <dsp:txXfrm rot="10800000">
        <a:off x="159035" y="127821"/>
        <a:ext cx="3528297" cy="4396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B2250-12A0-4C24-8D8D-D870B87CBF1C}" type="datetimeFigureOut">
              <a:rPr lang="en-US" smtClean="0"/>
              <a:t>02-Jan-18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DF957-EFB9-4320-887B-EB3E57E66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68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DF957-EFB9-4320-887B-EB3E57E66A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17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DF957-EFB9-4320-887B-EB3E57E66A6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15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DF957-EFB9-4320-887B-EB3E57E66A6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58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7FF67B4-8BAF-4A6E-86B0-1E6266D55F9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88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88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6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9248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CC3AADA-21AB-4DB9-A06F-64E17150FAFB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92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29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6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5969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D42F702-C9B0-47DB-B2E4-FCFD127C19BB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03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314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6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1260027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2731D7D-D8EA-4BD9-A8DC-F2EC45975AC2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3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33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6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4010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Wood cutter story</a:t>
            </a:r>
          </a:p>
          <a:p>
            <a:r>
              <a:rPr lang="en-US" dirty="0"/>
              <a:t>Drunker and Baba 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DF957-EFB9-4320-887B-EB3E57E66A6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72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8687D1D-6E11-494D-B395-CEF2CFAA5D68}" type="slidenum">
              <a:rPr lang="en-US" smtClean="0"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430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4775" y="750888"/>
            <a:ext cx="6667500" cy="3751262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8004" y="4751680"/>
            <a:ext cx="5501043" cy="4500284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404534"/>
            <a:ext cx="12188824" cy="1646302"/>
          </a:xfrm>
        </p:spPr>
        <p:txBody>
          <a:bodyPr anchor="b">
            <a:no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050833"/>
            <a:ext cx="12188823" cy="1096899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7152-CD0B-4933-9679-2B2734116DB4}" type="datetimeFigureOut">
              <a:rPr lang="en-US" smtClean="0"/>
              <a:t>02-Jan-18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C4E8-2D47-45F1-AE23-0C9732CDA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7152-CD0B-4933-9679-2B2734116DB4}" type="datetimeFigureOut">
              <a:rPr lang="en-US" smtClean="0"/>
              <a:t>02-Jan-18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C4E8-2D47-45F1-AE23-0C9732CDA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26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7152-CD0B-4933-9679-2B2734116DB4}" type="datetimeFigureOut">
              <a:rPr lang="en-US" smtClean="0"/>
              <a:t>02-Jan-18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C4E8-2D47-45F1-AE23-0C9732CDA6C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810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7152-CD0B-4933-9679-2B2734116DB4}" type="datetimeFigureOut">
              <a:rPr lang="en-US" smtClean="0"/>
              <a:t>02-Jan-18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C4E8-2D47-45F1-AE23-0C9732CDA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82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7152-CD0B-4933-9679-2B2734116DB4}" type="datetimeFigureOut">
              <a:rPr lang="en-US" smtClean="0"/>
              <a:t>02-Jan-18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C4E8-2D47-45F1-AE23-0C9732CDA6C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3142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7152-CD0B-4933-9679-2B2734116DB4}" type="datetimeFigureOut">
              <a:rPr lang="en-US" smtClean="0"/>
              <a:t>02-Jan-18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C4E8-2D47-45F1-AE23-0C9732CDA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43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7152-CD0B-4933-9679-2B2734116DB4}" type="datetimeFigureOut">
              <a:rPr lang="en-US" smtClean="0"/>
              <a:t>02-Jan-18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C4E8-2D47-45F1-AE23-0C9732CDA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48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7152-CD0B-4933-9679-2B2734116DB4}" type="datetimeFigureOut">
              <a:rPr lang="en-US" smtClean="0"/>
              <a:t>02-Jan-18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C4E8-2D47-45F1-AE23-0C9732CDA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9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-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990601"/>
            <a:ext cx="5791200" cy="5181599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299200" y="990600"/>
            <a:ext cx="5486400" cy="51816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C4FDF-119C-4F56-AD02-F496FD34B5D5}" type="datetime1">
              <a:rPr lang="en-US" smtClean="0"/>
              <a:t>02-Jan-18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IN"/>
              <a:t>Copyright 2017 Vedavit Project Solutions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2FBC0A-C31D-419A-8A31-B5D6511992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10888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Just-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5A55A-2178-40EE-A951-8AD9C23571E9}" type="datetime1">
              <a:rPr lang="en-US" smtClean="0"/>
              <a:t>03-Jan-18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IN"/>
              <a:t>Copyright 2017 Vedavit Project Solutions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E5DE95-5651-417F-AA75-CAAE0168A8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41002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990601"/>
            <a:ext cx="10972800" cy="510539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AD104-33BB-4C37-86A7-66E5FF298765}" type="datetime1">
              <a:rPr lang="en-US" smtClean="0"/>
              <a:t>03-Jan-18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IN"/>
              <a:t>Copyright 2017 Vedavit Project Solutions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DDD327-84E9-44EE-94DF-C6A9CABE3A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7339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162"/>
            <a:ext cx="12192000" cy="1036320"/>
          </a:xfrm>
          <a:gradFill flip="none" rotWithShape="1">
            <a:gsLst>
              <a:gs pos="28000">
                <a:srgbClr val="D3E0EF"/>
              </a:gs>
              <a:gs pos="69000">
                <a:srgbClr val="D3E0EF"/>
              </a:gs>
              <a:gs pos="68000">
                <a:srgbClr val="D2E0EF"/>
              </a:gs>
              <a:gs pos="38000">
                <a:srgbClr val="D1DFEE"/>
              </a:gs>
              <a:gs pos="49000">
                <a:srgbClr val="CFDDED"/>
              </a:gs>
              <a:gs pos="61000">
                <a:srgbClr val="D3E0EF"/>
              </a:gs>
              <a:gs pos="2000">
                <a:schemeClr val="accent1">
                  <a:lumMod val="45000"/>
                  <a:lumOff val="55000"/>
                </a:schemeClr>
              </a:gs>
              <a:gs pos="0">
                <a:srgbClr val="BDD0E6"/>
              </a:gs>
              <a:gs pos="18000">
                <a:srgbClr val="C4D5E9"/>
              </a:gs>
              <a:gs pos="12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>
            <a:normAutofit/>
          </a:bodyPr>
          <a:lstStyle>
            <a:lvl1pPr>
              <a:defRPr sz="3600"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201" y="1262330"/>
            <a:ext cx="11416553" cy="4958361"/>
          </a:xfrm>
        </p:spPr>
        <p:txBody>
          <a:bodyPr/>
          <a:lstStyle>
            <a:lvl1pPr marL="463550" indent="-4635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057027" y="6380980"/>
            <a:ext cx="911939" cy="365125"/>
          </a:xfrm>
        </p:spPr>
        <p:txBody>
          <a:bodyPr/>
          <a:lstStyle/>
          <a:p>
            <a:fld id="{A2427152-CD0B-4933-9679-2B2734116DB4}" type="datetimeFigureOut">
              <a:rPr lang="en-US" smtClean="0"/>
              <a:t>02-Jan-18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96285" y="6380980"/>
            <a:ext cx="683339" cy="365125"/>
          </a:xfrm>
        </p:spPr>
        <p:txBody>
          <a:bodyPr/>
          <a:lstStyle/>
          <a:p>
            <a:fld id="{E204C4E8-2D47-45F1-AE23-0C9732CDA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60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7152-CD0B-4933-9679-2B2734116DB4}" type="datetimeFigureOut">
              <a:rPr lang="en-US" smtClean="0"/>
              <a:t>02-Jan-18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C4E8-2D47-45F1-AE23-0C9732CDA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3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8277" y="1400355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72992" y="1400355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7152-CD0B-4933-9679-2B2734116DB4}" type="datetimeFigureOut">
              <a:rPr lang="en-US" smtClean="0"/>
              <a:t>02-Jan-18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C4E8-2D47-45F1-AE23-0C9732CDA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42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507" y="1370420"/>
            <a:ext cx="5345648" cy="581475"/>
          </a:xfrm>
        </p:spPr>
        <p:txBody>
          <a:bodyPr anchor="b">
            <a:no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2507" y="2157433"/>
            <a:ext cx="5345648" cy="389540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392" y="1370420"/>
            <a:ext cx="5290390" cy="581475"/>
          </a:xfrm>
        </p:spPr>
        <p:txBody>
          <a:bodyPr anchor="b">
            <a:no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391" y="2157433"/>
            <a:ext cx="5290389" cy="389540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7152-CD0B-4933-9679-2B2734116DB4}" type="datetimeFigureOut">
              <a:rPr lang="en-US" smtClean="0"/>
              <a:t>02-Jan-18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C4E8-2D47-45F1-AE23-0C9732CDA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94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7152-CD0B-4933-9679-2B2734116DB4}" type="datetimeFigureOut">
              <a:rPr lang="en-US" smtClean="0"/>
              <a:t>02-Jan-18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C4E8-2D47-45F1-AE23-0C9732CDA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659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7152-CD0B-4933-9679-2B2734116DB4}" type="datetimeFigureOut">
              <a:rPr lang="en-US" smtClean="0"/>
              <a:t>02-Jan-18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C4E8-2D47-45F1-AE23-0C9732CDA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0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7152-CD0B-4933-9679-2B2734116DB4}" type="datetimeFigureOut">
              <a:rPr lang="en-US" smtClean="0"/>
              <a:t>02-Jan-18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C4E8-2D47-45F1-AE23-0C9732CDA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3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7152-CD0B-4933-9679-2B2734116DB4}" type="datetimeFigureOut">
              <a:rPr lang="en-US" smtClean="0"/>
              <a:t>02-Jan-18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C4E8-2D47-45F1-AE23-0C9732CDA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06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161365" y="39392"/>
            <a:ext cx="12030635" cy="6831109"/>
            <a:chOff x="0" y="-8467"/>
            <a:chExt cx="12192000" cy="6866467"/>
          </a:xfrm>
          <a:solidFill>
            <a:schemeClr val="accent1">
              <a:alpha val="6000"/>
            </a:schemeClr>
          </a:solidFill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grp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grpFill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 userDrawn="1"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6005" y="-8467"/>
            <a:ext cx="12181424" cy="10467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9357"/>
            <a:ext cx="11053482" cy="4912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3820" y="6386113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27152-CD0B-4933-9679-2B2734116DB4}" type="datetimeFigureOut">
              <a:rPr lang="en-US" smtClean="0"/>
              <a:t>02-Jan-18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6247" y="6385545"/>
            <a:ext cx="67132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8577" y="6386113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204C4E8-2D47-45F1-AE23-0C9732CDA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86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8" r:id="rId17"/>
    <p:sldLayoutId id="2147483679" r:id="rId18"/>
    <p:sldLayoutId id="2147483680" r:id="rId19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218"/>
            <a:ext cx="12188824" cy="1482437"/>
          </a:xfrm>
        </p:spPr>
        <p:txBody>
          <a:bodyPr/>
          <a:lstStyle/>
          <a:p>
            <a:r>
              <a:rPr lang="en-US" sz="4800" dirty="0"/>
              <a:t>Project Stakeholder Engagement </a:t>
            </a:r>
            <a:br>
              <a:rPr lang="en-US" sz="4800" dirty="0"/>
            </a:br>
            <a:r>
              <a:rPr lang="en-US" sz="4800" dirty="0"/>
              <a:t>&amp; Communication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050833"/>
            <a:ext cx="12188823" cy="1629531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txBody>
          <a:bodyPr>
            <a:normAutofit/>
          </a:bodyPr>
          <a:lstStyle/>
          <a:p>
            <a:pPr algn="r"/>
            <a:r>
              <a:rPr lang="en-US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Hari P. Thapliyal</a:t>
            </a:r>
          </a:p>
          <a:p>
            <a:pPr algn="r"/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MCA, MBA (Operations), PGDFM, ZED Master Trainer, PMP, MCITP, </a:t>
            </a:r>
          </a:p>
          <a:p>
            <a:pPr algn="r"/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PMI-ACP, PRINCE2 Practitioner, SCT, CSM, MCT, SDC, SCM, SPOC, SAMC </a:t>
            </a:r>
            <a:endParaRPr lang="en-US" sz="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806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536B2-237E-4E97-8AC2-ED25A2B2A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Stakeholder’s Expectations &amp; PM’s Circle of Influence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12C86-6B70-4A0D-AA4A-603F8660E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202" y="1262330"/>
            <a:ext cx="5450760" cy="4958361"/>
          </a:xfrm>
        </p:spPr>
        <p:txBody>
          <a:bodyPr/>
          <a:lstStyle/>
          <a:p>
            <a:r>
              <a:rPr lang="en-US" dirty="0"/>
              <a:t>Know the acceptance criteria of your work</a:t>
            </a:r>
          </a:p>
          <a:p>
            <a:r>
              <a:rPr lang="en-US" dirty="0"/>
              <a:t>Measure success from stakeholder’s perspective</a:t>
            </a:r>
          </a:p>
          <a:p>
            <a:r>
              <a:rPr lang="en-US" dirty="0"/>
              <a:t>Ask your customer a most important action plan to improve your services &amp; product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0922A9-C21C-49DE-85D7-A8B85DF63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6961" y="1053482"/>
            <a:ext cx="5965793" cy="573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65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ACFFC-CB43-4695-8C04-E999AAC95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Who is a customer and who is a vendor?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66317C-8946-4340-847C-1BE0AF8C96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Customer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2ABCF8-D7D7-42D3-B00D-608D223D638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SzPct val="100000"/>
              <a:buFont typeface="+mj-lt"/>
              <a:buAutoNum type="arabicPeriod"/>
            </a:pPr>
            <a:r>
              <a:rPr lang="en-US" sz="2400" dirty="0"/>
              <a:t>Giver of an idea (Project)</a:t>
            </a:r>
          </a:p>
          <a:p>
            <a:pPr>
              <a:buSzPct val="100000"/>
              <a:buFont typeface="+mj-lt"/>
              <a:buAutoNum type="arabicPeriod"/>
            </a:pPr>
            <a:r>
              <a:rPr lang="en-US" sz="2400" dirty="0"/>
              <a:t>Sponsor of idea (giving money)</a:t>
            </a:r>
          </a:p>
          <a:p>
            <a:pPr>
              <a:buSzPct val="100000"/>
              <a:buFont typeface="+mj-lt"/>
              <a:buAutoNum type="arabicPeriod"/>
            </a:pPr>
            <a:r>
              <a:rPr lang="en-US" sz="2400" dirty="0"/>
              <a:t>Gets value</a:t>
            </a:r>
          </a:p>
          <a:p>
            <a:pPr>
              <a:buSzPct val="100000"/>
              <a:buFont typeface="+mj-lt"/>
              <a:buAutoNum type="arabicPeriod"/>
            </a:pPr>
            <a:r>
              <a:rPr lang="en-US" sz="2400" dirty="0"/>
              <a:t>User of your work (product, services, results)</a:t>
            </a:r>
          </a:p>
          <a:p>
            <a:pPr>
              <a:buSzPct val="100000"/>
              <a:buFont typeface="+mj-lt"/>
              <a:buAutoNum type="arabicPeriod"/>
            </a:pPr>
            <a:r>
              <a:rPr lang="en-US" sz="2400" dirty="0"/>
              <a:t>Acceptor or rejecter of work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D1457A-C51C-434D-AD51-7EA77CEA69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Vendor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0DB347C-CA32-4875-B555-F99392EB61B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SzPct val="100000"/>
              <a:buFont typeface="+mj-lt"/>
              <a:buAutoNum type="arabicPeriod"/>
            </a:pPr>
            <a:r>
              <a:rPr lang="en-US" sz="2400" dirty="0"/>
              <a:t>Delivery Planner of a given idea</a:t>
            </a:r>
          </a:p>
          <a:p>
            <a:pPr>
              <a:buSzPct val="100000"/>
              <a:buFont typeface="+mj-lt"/>
              <a:buAutoNum type="arabicPeriod"/>
            </a:pPr>
            <a:r>
              <a:rPr lang="en-US" sz="2400" dirty="0"/>
              <a:t>Deliverer of idea (receives money)</a:t>
            </a:r>
          </a:p>
          <a:p>
            <a:pPr>
              <a:buSzPct val="100000"/>
              <a:buFont typeface="+mj-lt"/>
              <a:buAutoNum type="arabicPeriod"/>
            </a:pPr>
            <a:r>
              <a:rPr lang="en-US" sz="2400" dirty="0"/>
              <a:t>Get currency note</a:t>
            </a:r>
          </a:p>
          <a:p>
            <a:pPr>
              <a:buSzPct val="100000"/>
              <a:buFont typeface="+mj-lt"/>
              <a:buAutoNum type="arabicPeriod"/>
            </a:pPr>
            <a:r>
              <a:rPr lang="en-US" sz="2400" dirty="0"/>
              <a:t>Maker of product/service</a:t>
            </a:r>
          </a:p>
          <a:p>
            <a:pPr>
              <a:buSzPct val="100000"/>
              <a:buFont typeface="+mj-lt"/>
              <a:buAutoNum type="arabicPeriod"/>
            </a:pPr>
            <a:r>
              <a:rPr lang="en-US" sz="2400" dirty="0"/>
              <a:t>Submitter of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079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394B34A-87DA-4118-B80F-87723199A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is Indian Philosophical Context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3542DBD-A243-4ABD-AD34-C25DD020D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Devata or Devi is one who give. What she/he gives?</a:t>
            </a:r>
          </a:p>
          <a:p>
            <a:r>
              <a:rPr lang="en-US" dirty="0"/>
              <a:t>Do they give it free or your need to also give them?</a:t>
            </a:r>
          </a:p>
          <a:p>
            <a:endParaRPr lang="en-US" dirty="0"/>
          </a:p>
          <a:p>
            <a:r>
              <a:rPr lang="en-US" dirty="0"/>
              <a:t>What do you give them? You pay the price, by doing Tapas, doing </a:t>
            </a:r>
            <a:r>
              <a:rPr lang="en-US" dirty="0" err="1"/>
              <a:t>Yagya</a:t>
            </a:r>
            <a:r>
              <a:rPr lang="en-US" dirty="0"/>
              <a:t>, offering to Poor etc.</a:t>
            </a:r>
          </a:p>
          <a:p>
            <a:r>
              <a:rPr lang="en-US" dirty="0"/>
              <a:t>When Deva is happy with the price you paid they give you the boon of getting more whatever you want.</a:t>
            </a:r>
          </a:p>
          <a:p>
            <a:endParaRPr lang="en-US" dirty="0"/>
          </a:p>
          <a:p>
            <a:r>
              <a:rPr lang="en-US" dirty="0"/>
              <a:t>So Devi &amp; </a:t>
            </a:r>
            <a:r>
              <a:rPr lang="en-US" dirty="0" err="1"/>
              <a:t>Devta</a:t>
            </a:r>
            <a:r>
              <a:rPr lang="en-US" dirty="0"/>
              <a:t> is giver of whatever you ask. </a:t>
            </a:r>
            <a:r>
              <a:rPr lang="en-US" dirty="0" err="1"/>
              <a:t>He/She</a:t>
            </a:r>
            <a:r>
              <a:rPr lang="en-US" dirty="0"/>
              <a:t> is ??</a:t>
            </a:r>
          </a:p>
          <a:p>
            <a:r>
              <a:rPr lang="en-US" dirty="0"/>
              <a:t>And Bhakta is giver of price and in return he gets value. </a:t>
            </a:r>
            <a:r>
              <a:rPr lang="en-US" dirty="0" err="1"/>
              <a:t>He/She</a:t>
            </a:r>
            <a:r>
              <a:rPr lang="en-US" dirty="0"/>
              <a:t> is ??</a:t>
            </a:r>
          </a:p>
          <a:p>
            <a:r>
              <a:rPr lang="en-US" dirty="0"/>
              <a:t>Who is Big? Deva or Bhakta?</a:t>
            </a:r>
          </a:p>
        </p:txBody>
      </p:sp>
    </p:spTree>
    <p:extLst>
      <p:ext uri="{BB962C8B-B14F-4D97-AF65-F5344CB8AC3E}">
        <p14:creationId xmlns:p14="http://schemas.microsoft.com/office/powerpoint/2010/main" val="366183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F588F27-E35E-49C6-8208-6A7C0300C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vs Vendor in TEAM’s Context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B1FAC71E-76E2-418F-89CD-53860307E6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6695799"/>
              </p:ext>
            </p:extLst>
          </p:nvPr>
        </p:nvGraphicFramePr>
        <p:xfrm>
          <a:off x="427480" y="1054752"/>
          <a:ext cx="10247146" cy="5803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Left Brace 10">
            <a:extLst>
              <a:ext uri="{FF2B5EF4-FFF2-40B4-BE49-F238E27FC236}">
                <a16:creationId xmlns:a16="http://schemas.microsoft.com/office/drawing/2014/main" id="{29649477-B340-4073-B7DE-DCB9B21929AD}"/>
              </a:ext>
            </a:extLst>
          </p:cNvPr>
          <p:cNvSpPr/>
          <p:nvPr/>
        </p:nvSpPr>
        <p:spPr>
          <a:xfrm>
            <a:off x="4035285" y="3438940"/>
            <a:ext cx="1371601" cy="2961860"/>
          </a:xfrm>
          <a:prstGeom prst="leftBrace">
            <a:avLst>
              <a:gd name="adj1" fmla="val 8333"/>
              <a:gd name="adj2" fmla="val 53382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91721261-1F4A-4E67-8A95-D0003C6FC5F1}"/>
              </a:ext>
            </a:extLst>
          </p:cNvPr>
          <p:cNvSpPr/>
          <p:nvPr/>
        </p:nvSpPr>
        <p:spPr>
          <a:xfrm rot="10800000" flipH="1">
            <a:off x="2226365" y="3896142"/>
            <a:ext cx="1634936" cy="1541620"/>
          </a:xfrm>
          <a:prstGeom prst="bentArrow">
            <a:avLst>
              <a:gd name="adj1" fmla="val 12106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124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C4BBF-D7F3-4AC3-A4FE-5E6721742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Trust in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8D4A4-29B4-49FD-B259-A4991DBF9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you share the data?</a:t>
            </a:r>
          </a:p>
          <a:p>
            <a:r>
              <a:rPr lang="en-US" dirty="0"/>
              <a:t>With whom you share the factual data?</a:t>
            </a:r>
          </a:p>
        </p:txBody>
      </p:sp>
    </p:spTree>
    <p:extLst>
      <p:ext uri="{BB962C8B-B14F-4D97-AF65-F5344CB8AC3E}">
        <p14:creationId xmlns:p14="http://schemas.microsoft.com/office/powerpoint/2010/main" val="771754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E5B69-968D-471E-BD60-D4D194A71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vs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BC73D-C921-42E3-BE12-468789D72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63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9713-F9C9-481F-854B-87B8D1200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communication?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7FE4E-1492-4157-BEAB-8FCECF38C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36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5D3C6-8897-4D24-B9BA-BA7FC115D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over communication?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E7B04-171A-4C31-B604-BC01FA308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14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333BB-D840-4F7A-85CB-6C5BE20F6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Requirement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62684-1528-4FE4-B434-0F1FCF813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77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A8546-2187-4526-9E2B-CE081383B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cost of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A6E72-BC76-4D63-8105-E3FB3DCD4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spent</a:t>
            </a:r>
          </a:p>
          <a:p>
            <a:r>
              <a:rPr lang="en-US" dirty="0"/>
              <a:t>Money spent</a:t>
            </a:r>
          </a:p>
          <a:p>
            <a:r>
              <a:rPr lang="en-US" dirty="0"/>
              <a:t>Energy drained out</a:t>
            </a:r>
          </a:p>
        </p:txBody>
      </p:sp>
    </p:spTree>
    <p:extLst>
      <p:ext uri="{BB962C8B-B14F-4D97-AF65-F5344CB8AC3E}">
        <p14:creationId xmlns:p14="http://schemas.microsoft.com/office/powerpoint/2010/main" val="179434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E998A-C20D-4A14-9FE9-396AFD986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439AB-B51D-4FE4-A822-8C5E1D988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 are not perfect being. Be are striving for the perfection.</a:t>
            </a:r>
          </a:p>
          <a:p>
            <a:r>
              <a:rPr lang="en-US" sz="2800" dirty="0"/>
              <a:t>Perhaps the first time we are trying to visualize customer-vendor relationship between the various department of TEAM. Therefore there are many opportunities for the improvements even beyond this workshop ideas. </a:t>
            </a:r>
          </a:p>
          <a:p>
            <a:r>
              <a:rPr lang="en-US" sz="2800" dirty="0"/>
              <a:t>Feel free to share your inputs today or anytime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96961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D0091-79DE-42D7-BDD5-890652CD1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85046-D974-47D3-8EE1-097A7DF47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50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CF823-0888-4AA1-A207-E67C4FADA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97F79-E1C3-4130-9DCB-0800A244F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1" indent="0">
              <a:buNone/>
              <a:defRPr/>
            </a:pPr>
            <a:r>
              <a:rPr lang="en-US" sz="3200" b="1" dirty="0"/>
              <a:t>Which communication technology should be used depends upon what communication method is  the needed</a:t>
            </a:r>
          </a:p>
          <a:p>
            <a:pPr marL="342900" lvl="1" indent="-342900">
              <a:defRPr/>
            </a:pPr>
            <a:endParaRPr lang="en-US" b="1" dirty="0"/>
          </a:p>
          <a:p>
            <a:pPr marL="0" lvl="1" indent="0">
              <a:buNone/>
              <a:defRPr/>
            </a:pPr>
            <a:r>
              <a:rPr lang="en-US" sz="2300" b="1" dirty="0"/>
              <a:t>Three Communication Methods</a:t>
            </a:r>
          </a:p>
          <a:p>
            <a:pPr marL="342900" lvl="1" indent="-342900">
              <a:defRPr/>
            </a:pPr>
            <a:endParaRPr lang="en-US" sz="2300" dirty="0"/>
          </a:p>
          <a:p>
            <a:pPr marL="342900" lvl="1" indent="-342900">
              <a:defRPr/>
            </a:pPr>
            <a:r>
              <a:rPr lang="en-US" sz="2300" dirty="0"/>
              <a:t>Interactive Communication</a:t>
            </a:r>
          </a:p>
          <a:p>
            <a:pPr marL="0" lvl="2" indent="0">
              <a:buNone/>
              <a:defRPr/>
            </a:pPr>
            <a:r>
              <a:rPr lang="en-US" sz="2100" dirty="0"/>
              <a:t>Phone, audio/video conferences, moderator lead discussion, workshop</a:t>
            </a:r>
          </a:p>
          <a:p>
            <a:pPr marL="0" lvl="2" indent="0">
              <a:defRPr/>
            </a:pPr>
            <a:endParaRPr lang="en-US" sz="2100" dirty="0"/>
          </a:p>
          <a:p>
            <a:pPr marL="342900" lvl="1" indent="-342900">
              <a:defRPr/>
            </a:pPr>
            <a:r>
              <a:rPr lang="en-US" sz="2300" dirty="0"/>
              <a:t>Push Communication</a:t>
            </a:r>
          </a:p>
          <a:p>
            <a:pPr marL="0" lvl="2" indent="0">
              <a:buNone/>
              <a:defRPr/>
            </a:pPr>
            <a:r>
              <a:rPr lang="en-US" sz="2100" dirty="0"/>
              <a:t>Letters, memos, reports, emails, faxes, voice mail, press releases</a:t>
            </a:r>
          </a:p>
          <a:p>
            <a:pPr marL="0" lvl="1" indent="0">
              <a:defRPr/>
            </a:pPr>
            <a:endParaRPr lang="en-US" sz="2300" dirty="0"/>
          </a:p>
          <a:p>
            <a:pPr marL="0" lvl="1" indent="0">
              <a:defRPr/>
            </a:pPr>
            <a:r>
              <a:rPr lang="en-US" sz="2300" dirty="0"/>
              <a:t>Pull Communication</a:t>
            </a:r>
          </a:p>
          <a:p>
            <a:pPr marL="0" lvl="2" indent="0">
              <a:buNone/>
              <a:defRPr/>
            </a:pPr>
            <a:r>
              <a:rPr lang="en-US" sz="3100" dirty="0"/>
              <a:t>e-learning, knowledge repository, unknown people</a:t>
            </a:r>
          </a:p>
        </p:txBody>
      </p:sp>
    </p:spTree>
    <p:extLst>
      <p:ext uri="{BB962C8B-B14F-4D97-AF65-F5344CB8AC3E}">
        <p14:creationId xmlns:p14="http://schemas.microsoft.com/office/powerpoint/2010/main" val="22262740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Text Box 3"/>
          <p:cNvSpPr txBox="1">
            <a:spLocks noChangeArrowheads="1"/>
          </p:cNvSpPr>
          <p:nvPr/>
        </p:nvSpPr>
        <p:spPr bwMode="auto">
          <a:xfrm>
            <a:off x="2209800" y="1066800"/>
            <a:ext cx="807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14400" indent="-4572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sz="1800" b="1">
                <a:latin typeface="Verdana" panose="020B0604030504040204" pitchFamily="34" charset="0"/>
              </a:rPr>
              <a:t>N(N-1)/2</a:t>
            </a:r>
          </a:p>
        </p:txBody>
      </p:sp>
      <p:grpSp>
        <p:nvGrpSpPr>
          <p:cNvPr id="587779" name="Group 59"/>
          <p:cNvGrpSpPr>
            <a:grpSpLocks/>
          </p:cNvGrpSpPr>
          <p:nvPr/>
        </p:nvGrpSpPr>
        <p:grpSpPr bwMode="auto">
          <a:xfrm>
            <a:off x="2514600" y="1828801"/>
            <a:ext cx="3200400" cy="917575"/>
            <a:chOff x="990600" y="1828800"/>
            <a:chExt cx="3200400" cy="917509"/>
          </a:xfrm>
        </p:grpSpPr>
        <p:grpSp>
          <p:nvGrpSpPr>
            <p:cNvPr id="587829" name="Group 5"/>
            <p:cNvGrpSpPr>
              <a:grpSpLocks/>
            </p:cNvGrpSpPr>
            <p:nvPr/>
          </p:nvGrpSpPr>
          <p:grpSpPr bwMode="auto">
            <a:xfrm>
              <a:off x="1676400" y="1828800"/>
              <a:ext cx="1752600" cy="533400"/>
              <a:chOff x="1056" y="1152"/>
              <a:chExt cx="1104" cy="336"/>
            </a:xfrm>
          </p:grpSpPr>
          <p:sp>
            <p:nvSpPr>
              <p:cNvPr id="29749" name="Oval 6"/>
              <p:cNvSpPr>
                <a:spLocks noChangeArrowheads="1"/>
              </p:cNvSpPr>
              <p:nvPr/>
            </p:nvSpPr>
            <p:spPr bwMode="auto">
              <a:xfrm>
                <a:off x="1056" y="1152"/>
                <a:ext cx="336" cy="336"/>
              </a:xfrm>
              <a:prstGeom prst="ellipse">
                <a:avLst/>
              </a:prstGeom>
              <a:ln>
                <a:solidFill>
                  <a:srgbClr val="7030A0"/>
                </a:solidFill>
                <a:headEnd/>
                <a:tailE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9750" name="Oval 7"/>
              <p:cNvSpPr>
                <a:spLocks noChangeArrowheads="1"/>
              </p:cNvSpPr>
              <p:nvPr/>
            </p:nvSpPr>
            <p:spPr bwMode="auto">
              <a:xfrm>
                <a:off x="1824" y="1152"/>
                <a:ext cx="336" cy="336"/>
              </a:xfrm>
              <a:prstGeom prst="ellipse">
                <a:avLst/>
              </a:prstGeom>
              <a:ln>
                <a:solidFill>
                  <a:srgbClr val="7030A0"/>
                </a:solidFill>
                <a:headEnd/>
                <a:tailE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9751" name="Line 8"/>
              <p:cNvSpPr>
                <a:spLocks noChangeShapeType="1"/>
              </p:cNvSpPr>
              <p:nvPr/>
            </p:nvSpPr>
            <p:spPr bwMode="auto">
              <a:xfrm>
                <a:off x="1392" y="1344"/>
                <a:ext cx="432" cy="0"/>
              </a:xfrm>
              <a:prstGeom prst="line">
                <a:avLst/>
              </a:prstGeom>
              <a:ln>
                <a:solidFill>
                  <a:srgbClr val="7030A0"/>
                </a:solidFill>
                <a:headEnd/>
                <a:tailE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29748" name="Text Box 9"/>
            <p:cNvSpPr txBox="1">
              <a:spLocks noChangeArrowheads="1"/>
            </p:cNvSpPr>
            <p:nvPr/>
          </p:nvSpPr>
          <p:spPr bwMode="auto">
            <a:xfrm>
              <a:off x="990600" y="2376449"/>
              <a:ext cx="3200400" cy="369860"/>
            </a:xfrm>
            <a:prstGeom prst="rect">
              <a:avLst/>
            </a:prstGeom>
            <a:ln>
              <a:solidFill>
                <a:srgbClr val="7030A0"/>
              </a:solidFill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Verdana" pitchFamily="34" charset="0"/>
                </a:rPr>
                <a:t>Two People, One Channel</a:t>
              </a:r>
            </a:p>
          </p:txBody>
        </p:sp>
      </p:grpSp>
      <p:grpSp>
        <p:nvGrpSpPr>
          <p:cNvPr id="587780" name="Group 56"/>
          <p:cNvGrpSpPr>
            <a:grpSpLocks/>
          </p:cNvGrpSpPr>
          <p:nvPr/>
        </p:nvGrpSpPr>
        <p:grpSpPr bwMode="auto">
          <a:xfrm>
            <a:off x="6477000" y="949325"/>
            <a:ext cx="3581400" cy="1987550"/>
            <a:chOff x="4953000" y="949325"/>
            <a:chExt cx="3581400" cy="1987851"/>
          </a:xfrm>
        </p:grpSpPr>
        <p:grpSp>
          <p:nvGrpSpPr>
            <p:cNvPr id="587821" name="Group 11"/>
            <p:cNvGrpSpPr>
              <a:grpSpLocks/>
            </p:cNvGrpSpPr>
            <p:nvPr/>
          </p:nvGrpSpPr>
          <p:grpSpPr bwMode="auto">
            <a:xfrm>
              <a:off x="5791200" y="949325"/>
              <a:ext cx="1752600" cy="1524000"/>
              <a:chOff x="3648" y="598"/>
              <a:chExt cx="1104" cy="960"/>
            </a:xfrm>
          </p:grpSpPr>
          <p:sp>
            <p:nvSpPr>
              <p:cNvPr id="29741" name="Oval 12"/>
              <p:cNvSpPr>
                <a:spLocks noChangeArrowheads="1"/>
              </p:cNvSpPr>
              <p:nvPr/>
            </p:nvSpPr>
            <p:spPr bwMode="auto">
              <a:xfrm>
                <a:off x="3648" y="1222"/>
                <a:ext cx="336" cy="336"/>
              </a:xfrm>
              <a:prstGeom prst="ellipse">
                <a:avLst/>
              </a:prstGeom>
              <a:ln>
                <a:solidFill>
                  <a:srgbClr val="7030A0"/>
                </a:solidFill>
                <a:headEnd/>
                <a:tailE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9742" name="Oval 13"/>
              <p:cNvSpPr>
                <a:spLocks noChangeArrowheads="1"/>
              </p:cNvSpPr>
              <p:nvPr/>
            </p:nvSpPr>
            <p:spPr bwMode="auto">
              <a:xfrm>
                <a:off x="4416" y="1222"/>
                <a:ext cx="336" cy="336"/>
              </a:xfrm>
              <a:prstGeom prst="ellipse">
                <a:avLst/>
              </a:prstGeom>
              <a:ln>
                <a:solidFill>
                  <a:srgbClr val="7030A0"/>
                </a:solidFill>
                <a:headEnd/>
                <a:tailE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9743" name="Line 14"/>
              <p:cNvSpPr>
                <a:spLocks noChangeShapeType="1"/>
              </p:cNvSpPr>
              <p:nvPr/>
            </p:nvSpPr>
            <p:spPr bwMode="auto">
              <a:xfrm>
                <a:off x="3984" y="1414"/>
                <a:ext cx="432" cy="0"/>
              </a:xfrm>
              <a:prstGeom prst="line">
                <a:avLst/>
              </a:prstGeom>
              <a:ln>
                <a:solidFill>
                  <a:srgbClr val="7030A0"/>
                </a:solidFill>
                <a:headEnd/>
                <a:tailE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9744" name="Oval 15"/>
              <p:cNvSpPr>
                <a:spLocks noChangeArrowheads="1"/>
              </p:cNvSpPr>
              <p:nvPr/>
            </p:nvSpPr>
            <p:spPr bwMode="auto">
              <a:xfrm>
                <a:off x="4032" y="598"/>
                <a:ext cx="336" cy="336"/>
              </a:xfrm>
              <a:prstGeom prst="ellipse">
                <a:avLst/>
              </a:prstGeom>
              <a:ln>
                <a:solidFill>
                  <a:srgbClr val="7030A0"/>
                </a:solidFill>
                <a:headEnd/>
                <a:tailE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9745" name="Line 16"/>
              <p:cNvSpPr>
                <a:spLocks noChangeShapeType="1"/>
              </p:cNvSpPr>
              <p:nvPr/>
            </p:nvSpPr>
            <p:spPr bwMode="auto">
              <a:xfrm flipV="1">
                <a:off x="3888" y="886"/>
                <a:ext cx="194" cy="336"/>
              </a:xfrm>
              <a:prstGeom prst="line">
                <a:avLst/>
              </a:prstGeom>
              <a:ln>
                <a:solidFill>
                  <a:srgbClr val="7030A0"/>
                </a:solidFill>
                <a:headEnd/>
                <a:tailE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9746" name="Line 17"/>
              <p:cNvSpPr>
                <a:spLocks noChangeShapeType="1"/>
              </p:cNvSpPr>
              <p:nvPr/>
            </p:nvSpPr>
            <p:spPr bwMode="auto">
              <a:xfrm>
                <a:off x="4320" y="886"/>
                <a:ext cx="194" cy="336"/>
              </a:xfrm>
              <a:prstGeom prst="line">
                <a:avLst/>
              </a:prstGeom>
              <a:ln>
                <a:solidFill>
                  <a:srgbClr val="7030A0"/>
                </a:solidFill>
                <a:headEnd/>
                <a:tailE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29740" name="Text Box 18"/>
            <p:cNvSpPr txBox="1">
              <a:spLocks noChangeArrowheads="1"/>
            </p:cNvSpPr>
            <p:nvPr/>
          </p:nvSpPr>
          <p:spPr bwMode="auto">
            <a:xfrm>
              <a:off x="4953000" y="2567233"/>
              <a:ext cx="3581400" cy="369943"/>
            </a:xfrm>
            <a:prstGeom prst="rect">
              <a:avLst/>
            </a:prstGeom>
            <a:ln>
              <a:solidFill>
                <a:srgbClr val="7030A0"/>
              </a:solidFill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Verdana" pitchFamily="34" charset="0"/>
                </a:rPr>
                <a:t>Three People, Three Channel</a:t>
              </a:r>
            </a:p>
          </p:txBody>
        </p:sp>
      </p:grpSp>
      <p:grpSp>
        <p:nvGrpSpPr>
          <p:cNvPr id="587781" name="Group 58"/>
          <p:cNvGrpSpPr>
            <a:grpSpLocks/>
          </p:cNvGrpSpPr>
          <p:nvPr/>
        </p:nvGrpSpPr>
        <p:grpSpPr bwMode="auto">
          <a:xfrm>
            <a:off x="2590800" y="3733801"/>
            <a:ext cx="3200400" cy="2212975"/>
            <a:chOff x="1066800" y="3733800"/>
            <a:chExt cx="3200400" cy="2213029"/>
          </a:xfrm>
        </p:grpSpPr>
        <p:grpSp>
          <p:nvGrpSpPr>
            <p:cNvPr id="587809" name="Group 20"/>
            <p:cNvGrpSpPr>
              <a:grpSpLocks/>
            </p:cNvGrpSpPr>
            <p:nvPr/>
          </p:nvGrpSpPr>
          <p:grpSpPr bwMode="auto">
            <a:xfrm>
              <a:off x="1676400" y="3733800"/>
              <a:ext cx="1752600" cy="1752600"/>
              <a:chOff x="1056" y="2352"/>
              <a:chExt cx="1104" cy="1104"/>
            </a:xfrm>
          </p:grpSpPr>
          <p:sp>
            <p:nvSpPr>
              <p:cNvPr id="29729" name="Oval 21"/>
              <p:cNvSpPr>
                <a:spLocks noChangeArrowheads="1"/>
              </p:cNvSpPr>
              <p:nvPr/>
            </p:nvSpPr>
            <p:spPr bwMode="auto">
              <a:xfrm>
                <a:off x="1056" y="3120"/>
                <a:ext cx="336" cy="336"/>
              </a:xfrm>
              <a:prstGeom prst="ellipse">
                <a:avLst/>
              </a:prstGeom>
              <a:ln>
                <a:solidFill>
                  <a:srgbClr val="7030A0"/>
                </a:solidFill>
                <a:headEnd/>
                <a:tailE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9730" name="Oval 22"/>
              <p:cNvSpPr>
                <a:spLocks noChangeArrowheads="1"/>
              </p:cNvSpPr>
              <p:nvPr/>
            </p:nvSpPr>
            <p:spPr bwMode="auto">
              <a:xfrm>
                <a:off x="1824" y="3120"/>
                <a:ext cx="336" cy="336"/>
              </a:xfrm>
              <a:prstGeom prst="ellipse">
                <a:avLst/>
              </a:prstGeom>
              <a:ln>
                <a:solidFill>
                  <a:srgbClr val="7030A0"/>
                </a:solidFill>
                <a:headEnd/>
                <a:tailE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9731" name="Line 23"/>
              <p:cNvSpPr>
                <a:spLocks noChangeShapeType="1"/>
              </p:cNvSpPr>
              <p:nvPr/>
            </p:nvSpPr>
            <p:spPr bwMode="auto">
              <a:xfrm>
                <a:off x="1392" y="3312"/>
                <a:ext cx="432" cy="0"/>
              </a:xfrm>
              <a:prstGeom prst="line">
                <a:avLst/>
              </a:prstGeom>
              <a:ln>
                <a:solidFill>
                  <a:srgbClr val="7030A0"/>
                </a:solidFill>
                <a:headEnd/>
                <a:tailE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9732" name="Oval 24"/>
              <p:cNvSpPr>
                <a:spLocks noChangeArrowheads="1"/>
              </p:cNvSpPr>
              <p:nvPr/>
            </p:nvSpPr>
            <p:spPr bwMode="auto">
              <a:xfrm>
                <a:off x="1056" y="2352"/>
                <a:ext cx="336" cy="336"/>
              </a:xfrm>
              <a:prstGeom prst="ellipse">
                <a:avLst/>
              </a:prstGeom>
              <a:ln>
                <a:solidFill>
                  <a:srgbClr val="7030A0"/>
                </a:solidFill>
                <a:headEnd/>
                <a:tailE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9733" name="Oval 25"/>
              <p:cNvSpPr>
                <a:spLocks noChangeArrowheads="1"/>
              </p:cNvSpPr>
              <p:nvPr/>
            </p:nvSpPr>
            <p:spPr bwMode="auto">
              <a:xfrm>
                <a:off x="1824" y="2352"/>
                <a:ext cx="336" cy="336"/>
              </a:xfrm>
              <a:prstGeom prst="ellipse">
                <a:avLst/>
              </a:prstGeom>
              <a:ln>
                <a:solidFill>
                  <a:srgbClr val="7030A0"/>
                </a:solidFill>
                <a:headEnd/>
                <a:tailE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9734" name="Line 26"/>
              <p:cNvSpPr>
                <a:spLocks noChangeShapeType="1"/>
              </p:cNvSpPr>
              <p:nvPr/>
            </p:nvSpPr>
            <p:spPr bwMode="auto">
              <a:xfrm>
                <a:off x="1392" y="2544"/>
                <a:ext cx="432" cy="0"/>
              </a:xfrm>
              <a:prstGeom prst="line">
                <a:avLst/>
              </a:prstGeom>
              <a:ln>
                <a:solidFill>
                  <a:srgbClr val="7030A0"/>
                </a:solidFill>
                <a:headEnd/>
                <a:tailE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9735" name="Line 27"/>
              <p:cNvSpPr>
                <a:spLocks noChangeShapeType="1"/>
              </p:cNvSpPr>
              <p:nvPr/>
            </p:nvSpPr>
            <p:spPr bwMode="auto">
              <a:xfrm>
                <a:off x="1248" y="2688"/>
                <a:ext cx="0" cy="432"/>
              </a:xfrm>
              <a:prstGeom prst="line">
                <a:avLst/>
              </a:prstGeom>
              <a:ln>
                <a:solidFill>
                  <a:srgbClr val="7030A0"/>
                </a:solidFill>
                <a:headEnd/>
                <a:tailE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9736" name="Line 28"/>
              <p:cNvSpPr>
                <a:spLocks noChangeShapeType="1"/>
              </p:cNvSpPr>
              <p:nvPr/>
            </p:nvSpPr>
            <p:spPr bwMode="auto">
              <a:xfrm>
                <a:off x="2016" y="2688"/>
                <a:ext cx="0" cy="432"/>
              </a:xfrm>
              <a:prstGeom prst="line">
                <a:avLst/>
              </a:prstGeom>
              <a:ln>
                <a:solidFill>
                  <a:srgbClr val="7030A0"/>
                </a:solidFill>
                <a:headEnd/>
                <a:tailE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9737" name="Line 29"/>
              <p:cNvSpPr>
                <a:spLocks noChangeShapeType="1"/>
              </p:cNvSpPr>
              <p:nvPr/>
            </p:nvSpPr>
            <p:spPr bwMode="auto">
              <a:xfrm>
                <a:off x="1344" y="2640"/>
                <a:ext cx="528" cy="528"/>
              </a:xfrm>
              <a:prstGeom prst="line">
                <a:avLst/>
              </a:prstGeom>
              <a:ln>
                <a:solidFill>
                  <a:srgbClr val="7030A0"/>
                </a:solidFill>
                <a:headEnd/>
                <a:tailE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9738" name="Line 30"/>
              <p:cNvSpPr>
                <a:spLocks noChangeShapeType="1"/>
              </p:cNvSpPr>
              <p:nvPr/>
            </p:nvSpPr>
            <p:spPr bwMode="auto">
              <a:xfrm flipH="1">
                <a:off x="1344" y="2640"/>
                <a:ext cx="528" cy="528"/>
              </a:xfrm>
              <a:prstGeom prst="line">
                <a:avLst/>
              </a:prstGeom>
              <a:ln>
                <a:solidFill>
                  <a:srgbClr val="7030A0"/>
                </a:solidFill>
                <a:headEnd/>
                <a:tailE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29728" name="Text Box 31"/>
            <p:cNvSpPr txBox="1">
              <a:spLocks noChangeArrowheads="1"/>
            </p:cNvSpPr>
            <p:nvPr/>
          </p:nvSpPr>
          <p:spPr bwMode="auto">
            <a:xfrm>
              <a:off x="1066800" y="5576933"/>
              <a:ext cx="3200400" cy="369896"/>
            </a:xfrm>
            <a:prstGeom prst="rect">
              <a:avLst/>
            </a:prstGeom>
            <a:ln>
              <a:solidFill>
                <a:srgbClr val="7030A0"/>
              </a:solidFill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Verdana" pitchFamily="34" charset="0"/>
                </a:rPr>
                <a:t>Four People, Six Channel</a:t>
              </a:r>
            </a:p>
          </p:txBody>
        </p:sp>
      </p:grpSp>
      <p:grpSp>
        <p:nvGrpSpPr>
          <p:cNvPr id="587782" name="Group 57"/>
          <p:cNvGrpSpPr>
            <a:grpSpLocks/>
          </p:cNvGrpSpPr>
          <p:nvPr/>
        </p:nvGrpSpPr>
        <p:grpSpPr bwMode="auto">
          <a:xfrm>
            <a:off x="6400800" y="3505200"/>
            <a:ext cx="3771900" cy="2624138"/>
            <a:chOff x="4876800" y="3505200"/>
            <a:chExt cx="3771900" cy="2624206"/>
          </a:xfrm>
        </p:grpSpPr>
        <p:grpSp>
          <p:nvGrpSpPr>
            <p:cNvPr id="587791" name="Group 33"/>
            <p:cNvGrpSpPr>
              <a:grpSpLocks/>
            </p:cNvGrpSpPr>
            <p:nvPr/>
          </p:nvGrpSpPr>
          <p:grpSpPr bwMode="auto">
            <a:xfrm rot="5400000">
              <a:off x="5486400" y="2895600"/>
              <a:ext cx="2209800" cy="3429000"/>
              <a:chOff x="3456" y="1824"/>
              <a:chExt cx="1392" cy="2160"/>
            </a:xfrm>
          </p:grpSpPr>
          <p:sp>
            <p:nvSpPr>
              <p:cNvPr id="29711" name="Oval 34"/>
              <p:cNvSpPr>
                <a:spLocks noChangeArrowheads="1"/>
              </p:cNvSpPr>
              <p:nvPr/>
            </p:nvSpPr>
            <p:spPr bwMode="auto">
              <a:xfrm>
                <a:off x="3456" y="3120"/>
                <a:ext cx="336" cy="336"/>
              </a:xfrm>
              <a:prstGeom prst="ellipse">
                <a:avLst/>
              </a:prstGeom>
              <a:ln>
                <a:solidFill>
                  <a:srgbClr val="7030A0"/>
                </a:solidFill>
                <a:headEnd/>
                <a:tailE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9712" name="Oval 35"/>
              <p:cNvSpPr>
                <a:spLocks noChangeArrowheads="1"/>
              </p:cNvSpPr>
              <p:nvPr/>
            </p:nvSpPr>
            <p:spPr bwMode="auto">
              <a:xfrm>
                <a:off x="4512" y="3120"/>
                <a:ext cx="336" cy="336"/>
              </a:xfrm>
              <a:prstGeom prst="ellipse">
                <a:avLst/>
              </a:prstGeom>
              <a:ln>
                <a:solidFill>
                  <a:srgbClr val="7030A0"/>
                </a:solidFill>
                <a:headEnd/>
                <a:tailE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9713" name="Line 36"/>
              <p:cNvSpPr>
                <a:spLocks noChangeShapeType="1"/>
              </p:cNvSpPr>
              <p:nvPr/>
            </p:nvSpPr>
            <p:spPr bwMode="auto">
              <a:xfrm>
                <a:off x="3792" y="3312"/>
                <a:ext cx="720" cy="0"/>
              </a:xfrm>
              <a:prstGeom prst="line">
                <a:avLst/>
              </a:prstGeom>
              <a:ln>
                <a:solidFill>
                  <a:srgbClr val="7030A0"/>
                </a:solidFill>
                <a:headEnd/>
                <a:tailE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9714" name="Oval 37"/>
              <p:cNvSpPr>
                <a:spLocks noChangeArrowheads="1"/>
              </p:cNvSpPr>
              <p:nvPr/>
            </p:nvSpPr>
            <p:spPr bwMode="auto">
              <a:xfrm>
                <a:off x="3456" y="2352"/>
                <a:ext cx="336" cy="336"/>
              </a:xfrm>
              <a:prstGeom prst="ellipse">
                <a:avLst/>
              </a:prstGeom>
              <a:ln>
                <a:solidFill>
                  <a:srgbClr val="7030A0"/>
                </a:solidFill>
                <a:headEnd/>
                <a:tailE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9715" name="Oval 38"/>
              <p:cNvSpPr>
                <a:spLocks noChangeArrowheads="1"/>
              </p:cNvSpPr>
              <p:nvPr/>
            </p:nvSpPr>
            <p:spPr bwMode="auto">
              <a:xfrm>
                <a:off x="4512" y="2352"/>
                <a:ext cx="336" cy="336"/>
              </a:xfrm>
              <a:prstGeom prst="ellipse">
                <a:avLst/>
              </a:prstGeom>
              <a:ln>
                <a:solidFill>
                  <a:srgbClr val="7030A0"/>
                </a:solidFill>
                <a:headEnd/>
                <a:tailE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9716" name="Line 39"/>
              <p:cNvSpPr>
                <a:spLocks noChangeShapeType="1"/>
              </p:cNvSpPr>
              <p:nvPr/>
            </p:nvSpPr>
            <p:spPr bwMode="auto">
              <a:xfrm>
                <a:off x="3792" y="2544"/>
                <a:ext cx="720" cy="0"/>
              </a:xfrm>
              <a:prstGeom prst="line">
                <a:avLst/>
              </a:prstGeom>
              <a:ln>
                <a:solidFill>
                  <a:srgbClr val="7030A0"/>
                </a:solidFill>
                <a:headEnd/>
                <a:tailE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9717" name="Line 40"/>
              <p:cNvSpPr>
                <a:spLocks noChangeShapeType="1"/>
              </p:cNvSpPr>
              <p:nvPr/>
            </p:nvSpPr>
            <p:spPr bwMode="auto">
              <a:xfrm>
                <a:off x="3648" y="2688"/>
                <a:ext cx="0" cy="432"/>
              </a:xfrm>
              <a:prstGeom prst="line">
                <a:avLst/>
              </a:prstGeom>
              <a:ln>
                <a:solidFill>
                  <a:srgbClr val="7030A0"/>
                </a:solidFill>
                <a:headEnd/>
                <a:tailE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9718" name="Line 41"/>
              <p:cNvSpPr>
                <a:spLocks noChangeShapeType="1"/>
              </p:cNvSpPr>
              <p:nvPr/>
            </p:nvSpPr>
            <p:spPr bwMode="auto">
              <a:xfrm>
                <a:off x="4704" y="2688"/>
                <a:ext cx="0" cy="432"/>
              </a:xfrm>
              <a:prstGeom prst="line">
                <a:avLst/>
              </a:prstGeom>
              <a:ln>
                <a:solidFill>
                  <a:srgbClr val="7030A0"/>
                </a:solidFill>
                <a:headEnd/>
                <a:tailE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9719" name="Line 42"/>
              <p:cNvSpPr>
                <a:spLocks noChangeShapeType="1"/>
              </p:cNvSpPr>
              <p:nvPr/>
            </p:nvSpPr>
            <p:spPr bwMode="auto">
              <a:xfrm>
                <a:off x="3744" y="2640"/>
                <a:ext cx="816" cy="528"/>
              </a:xfrm>
              <a:prstGeom prst="line">
                <a:avLst/>
              </a:prstGeom>
              <a:ln>
                <a:solidFill>
                  <a:srgbClr val="7030A0"/>
                </a:solidFill>
                <a:headEnd/>
                <a:tailE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9720" name="Line 43"/>
              <p:cNvSpPr>
                <a:spLocks noChangeShapeType="1"/>
              </p:cNvSpPr>
              <p:nvPr/>
            </p:nvSpPr>
            <p:spPr bwMode="auto">
              <a:xfrm flipH="1">
                <a:off x="3792" y="2640"/>
                <a:ext cx="768" cy="576"/>
              </a:xfrm>
              <a:prstGeom prst="line">
                <a:avLst/>
              </a:prstGeom>
              <a:ln>
                <a:solidFill>
                  <a:srgbClr val="7030A0"/>
                </a:solidFill>
                <a:headEnd/>
                <a:tailE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9721" name="Oval 44"/>
              <p:cNvSpPr>
                <a:spLocks noChangeArrowheads="1"/>
              </p:cNvSpPr>
              <p:nvPr/>
            </p:nvSpPr>
            <p:spPr bwMode="auto">
              <a:xfrm>
                <a:off x="3984" y="1824"/>
                <a:ext cx="336" cy="336"/>
              </a:xfrm>
              <a:prstGeom prst="ellipse">
                <a:avLst/>
              </a:prstGeom>
              <a:ln>
                <a:solidFill>
                  <a:srgbClr val="7030A0"/>
                </a:solidFill>
                <a:headEnd/>
                <a:tailE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9722" name="Line 45"/>
              <p:cNvSpPr>
                <a:spLocks noChangeShapeType="1"/>
              </p:cNvSpPr>
              <p:nvPr/>
            </p:nvSpPr>
            <p:spPr bwMode="auto">
              <a:xfrm flipV="1">
                <a:off x="3696" y="2112"/>
                <a:ext cx="336" cy="240"/>
              </a:xfrm>
              <a:prstGeom prst="line">
                <a:avLst/>
              </a:prstGeom>
              <a:ln>
                <a:solidFill>
                  <a:srgbClr val="7030A0"/>
                </a:solidFill>
                <a:headEnd/>
                <a:tailE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9723" name="Line 46"/>
              <p:cNvSpPr>
                <a:spLocks noChangeShapeType="1"/>
              </p:cNvSpPr>
              <p:nvPr/>
            </p:nvSpPr>
            <p:spPr bwMode="auto">
              <a:xfrm>
                <a:off x="4272" y="2112"/>
                <a:ext cx="336" cy="240"/>
              </a:xfrm>
              <a:prstGeom prst="line">
                <a:avLst/>
              </a:prstGeom>
              <a:ln>
                <a:solidFill>
                  <a:srgbClr val="7030A0"/>
                </a:solidFill>
                <a:headEnd/>
                <a:tailE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9724" name="Oval 47"/>
              <p:cNvSpPr>
                <a:spLocks noChangeArrowheads="1"/>
              </p:cNvSpPr>
              <p:nvPr/>
            </p:nvSpPr>
            <p:spPr bwMode="auto">
              <a:xfrm>
                <a:off x="4032" y="3648"/>
                <a:ext cx="336" cy="336"/>
              </a:xfrm>
              <a:prstGeom prst="ellipse">
                <a:avLst/>
              </a:prstGeom>
              <a:ln>
                <a:solidFill>
                  <a:srgbClr val="7030A0"/>
                </a:solidFill>
                <a:headEnd/>
                <a:tailE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9725" name="Line 48"/>
              <p:cNvSpPr>
                <a:spLocks noChangeShapeType="1"/>
              </p:cNvSpPr>
              <p:nvPr/>
            </p:nvSpPr>
            <p:spPr bwMode="auto">
              <a:xfrm>
                <a:off x="3648" y="3456"/>
                <a:ext cx="384" cy="336"/>
              </a:xfrm>
              <a:prstGeom prst="line">
                <a:avLst/>
              </a:prstGeom>
              <a:ln>
                <a:solidFill>
                  <a:srgbClr val="7030A0"/>
                </a:solidFill>
                <a:headEnd/>
                <a:tailE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9726" name="Line 49"/>
              <p:cNvSpPr>
                <a:spLocks noChangeShapeType="1"/>
              </p:cNvSpPr>
              <p:nvPr/>
            </p:nvSpPr>
            <p:spPr bwMode="auto">
              <a:xfrm flipV="1">
                <a:off x="4368" y="3456"/>
                <a:ext cx="288" cy="384"/>
              </a:xfrm>
              <a:prstGeom prst="line">
                <a:avLst/>
              </a:prstGeom>
              <a:ln>
                <a:solidFill>
                  <a:srgbClr val="7030A0"/>
                </a:solidFill>
                <a:headEnd/>
                <a:tailE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29710" name="Text Box 50"/>
            <p:cNvSpPr txBox="1">
              <a:spLocks noChangeArrowheads="1"/>
            </p:cNvSpPr>
            <p:nvPr/>
          </p:nvSpPr>
          <p:spPr bwMode="auto">
            <a:xfrm>
              <a:off x="5067300" y="5759508"/>
              <a:ext cx="3581400" cy="369898"/>
            </a:xfrm>
            <a:prstGeom prst="rect">
              <a:avLst/>
            </a:prstGeom>
            <a:ln>
              <a:solidFill>
                <a:srgbClr val="7030A0"/>
              </a:solidFill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Verdana" pitchFamily="34" charset="0"/>
                </a:rPr>
                <a:t>Six People, Fifteen Channel</a:t>
              </a:r>
            </a:p>
          </p:txBody>
        </p:sp>
      </p:grpSp>
      <p:sp>
        <p:nvSpPr>
          <p:cNvPr id="29703" name="Line 51"/>
          <p:cNvSpPr>
            <a:spLocks noChangeShapeType="1"/>
          </p:cNvSpPr>
          <p:nvPr/>
        </p:nvSpPr>
        <p:spPr bwMode="auto">
          <a:xfrm>
            <a:off x="6934200" y="4648200"/>
            <a:ext cx="2362200" cy="0"/>
          </a:xfrm>
          <a:prstGeom prst="line">
            <a:avLst/>
          </a:prstGeom>
          <a:ln>
            <a:solidFill>
              <a:srgbClr val="7030A0"/>
            </a:solidFill>
            <a:headEnd/>
            <a:tailE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704" name="Line 52"/>
          <p:cNvSpPr>
            <a:spLocks noChangeShapeType="1"/>
          </p:cNvSpPr>
          <p:nvPr/>
        </p:nvSpPr>
        <p:spPr bwMode="auto">
          <a:xfrm flipV="1">
            <a:off x="6934201" y="3989388"/>
            <a:ext cx="1636713" cy="658812"/>
          </a:xfrm>
          <a:prstGeom prst="line">
            <a:avLst/>
          </a:prstGeom>
          <a:ln>
            <a:solidFill>
              <a:srgbClr val="7030A0"/>
            </a:solidFill>
            <a:headEnd/>
            <a:tailE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705" name="Line 53"/>
          <p:cNvSpPr>
            <a:spLocks noChangeShapeType="1"/>
          </p:cNvSpPr>
          <p:nvPr/>
        </p:nvSpPr>
        <p:spPr bwMode="auto">
          <a:xfrm>
            <a:off x="6934200" y="4648200"/>
            <a:ext cx="1600200" cy="609600"/>
          </a:xfrm>
          <a:prstGeom prst="line">
            <a:avLst/>
          </a:prstGeom>
          <a:ln>
            <a:solidFill>
              <a:srgbClr val="7030A0"/>
            </a:solidFill>
            <a:headEnd/>
            <a:tailE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706" name="Line 54"/>
          <p:cNvSpPr>
            <a:spLocks noChangeShapeType="1"/>
          </p:cNvSpPr>
          <p:nvPr/>
        </p:nvSpPr>
        <p:spPr bwMode="auto">
          <a:xfrm flipH="1" flipV="1">
            <a:off x="7772400" y="3962400"/>
            <a:ext cx="1524000" cy="685800"/>
          </a:xfrm>
          <a:prstGeom prst="line">
            <a:avLst/>
          </a:prstGeom>
          <a:ln>
            <a:solidFill>
              <a:srgbClr val="7030A0"/>
            </a:solidFill>
            <a:headEnd/>
            <a:tailE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707" name="Line 55"/>
          <p:cNvSpPr>
            <a:spLocks noChangeShapeType="1"/>
          </p:cNvSpPr>
          <p:nvPr/>
        </p:nvSpPr>
        <p:spPr bwMode="auto">
          <a:xfrm flipH="1">
            <a:off x="7772400" y="4648200"/>
            <a:ext cx="1524000" cy="685800"/>
          </a:xfrm>
          <a:prstGeom prst="line">
            <a:avLst/>
          </a:prstGeom>
          <a:ln>
            <a:solidFill>
              <a:srgbClr val="7030A0"/>
            </a:solidFill>
            <a:headEnd/>
            <a:tailE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877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altLang="en-US" b="1"/>
              <a:t>Number of Communication Channels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587790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621BC1-6F0B-4CCF-BC31-5847A29CAACB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977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8964613" y="2151063"/>
            <a:ext cx="1320800" cy="7493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>
              <a:lnSpc>
                <a:spcPct val="90000"/>
              </a:lnSpc>
              <a:defRPr/>
            </a:pPr>
            <a:r>
              <a:rPr lang="en-US" sz="2200" b="1">
                <a:solidFill>
                  <a:srgbClr val="0084CC"/>
                </a:solidFill>
                <a:latin typeface="Arial" pitchFamily="34" charset="0"/>
              </a:rPr>
              <a:t>Receiver</a:t>
            </a: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7240588" y="2151063"/>
            <a:ext cx="1320800" cy="7493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>
              <a:lnSpc>
                <a:spcPct val="90000"/>
              </a:lnSpc>
              <a:defRPr/>
            </a:pPr>
            <a:r>
              <a:rPr lang="en-US" sz="2200" b="1" dirty="0">
                <a:solidFill>
                  <a:srgbClr val="0084CC"/>
                </a:solidFill>
                <a:latin typeface="Arial" pitchFamily="34" charset="0"/>
              </a:rPr>
              <a:t>Decoding</a:t>
            </a: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5507038" y="2151063"/>
            <a:ext cx="1320800" cy="7493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>
              <a:lnSpc>
                <a:spcPct val="90000"/>
              </a:lnSpc>
              <a:defRPr/>
            </a:pPr>
            <a:r>
              <a:rPr lang="en-US" sz="2200" b="1" dirty="0">
                <a:solidFill>
                  <a:srgbClr val="0084CC"/>
                </a:solidFill>
                <a:latin typeface="Arial" pitchFamily="34" charset="0"/>
              </a:rPr>
              <a:t>Message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2200" b="1" dirty="0">
                <a:solidFill>
                  <a:srgbClr val="0084CC"/>
                </a:solidFill>
                <a:latin typeface="Arial" pitchFamily="34" charset="0"/>
              </a:rPr>
              <a:t>channel</a:t>
            </a: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3754438" y="2151063"/>
            <a:ext cx="1320800" cy="7493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>
              <a:lnSpc>
                <a:spcPct val="90000"/>
              </a:lnSpc>
              <a:defRPr/>
            </a:pPr>
            <a:r>
              <a:rPr lang="en-US" sz="2200" b="1">
                <a:solidFill>
                  <a:srgbClr val="0084CC"/>
                </a:solidFill>
                <a:latin typeface="Arial" pitchFamily="34" charset="0"/>
              </a:rPr>
              <a:t>Encoding</a:t>
            </a:r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2020888" y="2151063"/>
            <a:ext cx="1320800" cy="7493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>
              <a:lnSpc>
                <a:spcPct val="90000"/>
              </a:lnSpc>
              <a:defRPr/>
            </a:pPr>
            <a:r>
              <a:rPr lang="en-US" sz="2200" b="1">
                <a:solidFill>
                  <a:srgbClr val="0084CC"/>
                </a:solidFill>
                <a:latin typeface="Arial" pitchFamily="34" charset="0"/>
              </a:rPr>
              <a:t>Source</a:t>
            </a:r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5543550" y="4806950"/>
            <a:ext cx="1371600" cy="31908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>
              <a:lnSpc>
                <a:spcPct val="90000"/>
              </a:lnSpc>
              <a:defRPr/>
            </a:pPr>
            <a:r>
              <a:rPr lang="en-US" sz="2000" b="1">
                <a:solidFill>
                  <a:srgbClr val="0084CC"/>
                </a:solidFill>
              </a:rPr>
              <a:t>Feedback</a:t>
            </a:r>
          </a:p>
        </p:txBody>
      </p:sp>
      <p:sp>
        <p:nvSpPr>
          <p:cNvPr id="31756" name="Line 12"/>
          <p:cNvSpPr>
            <a:spLocks noChangeShapeType="1"/>
          </p:cNvSpPr>
          <p:nvPr/>
        </p:nvSpPr>
        <p:spPr bwMode="auto">
          <a:xfrm>
            <a:off x="5094288" y="2543175"/>
            <a:ext cx="38735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1757" name="Line 13"/>
          <p:cNvSpPr>
            <a:spLocks noChangeShapeType="1"/>
          </p:cNvSpPr>
          <p:nvPr/>
        </p:nvSpPr>
        <p:spPr bwMode="auto">
          <a:xfrm>
            <a:off x="8551863" y="2543175"/>
            <a:ext cx="38735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1758" name="Line 14"/>
          <p:cNvSpPr>
            <a:spLocks noChangeShapeType="1"/>
          </p:cNvSpPr>
          <p:nvPr/>
        </p:nvSpPr>
        <p:spPr bwMode="auto">
          <a:xfrm>
            <a:off x="6827838" y="2543175"/>
            <a:ext cx="38735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5860513" y="3648076"/>
            <a:ext cx="767839" cy="33906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b="1">
                <a:solidFill>
                  <a:srgbClr val="0084CC"/>
                </a:solidFill>
              </a:rPr>
              <a:t>Noise</a:t>
            </a:r>
            <a:endParaRPr lang="en-US" sz="2000" b="1">
              <a:solidFill>
                <a:srgbClr val="0084CC"/>
              </a:solidFill>
            </a:endParaRP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4552950" y="3065464"/>
            <a:ext cx="1062038" cy="1392237"/>
            <a:chOff x="1872" y="1728"/>
            <a:chExt cx="669" cy="877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31767" name="Freeform 17"/>
            <p:cNvSpPr>
              <a:spLocks/>
            </p:cNvSpPr>
            <p:nvPr/>
          </p:nvSpPr>
          <p:spPr bwMode="auto">
            <a:xfrm>
              <a:off x="1872" y="2038"/>
              <a:ext cx="485" cy="300"/>
            </a:xfrm>
            <a:custGeom>
              <a:avLst/>
              <a:gdLst>
                <a:gd name="T0" fmla="*/ 980868 w 373"/>
                <a:gd name="T1" fmla="*/ 5309670 h 211"/>
                <a:gd name="T2" fmla="*/ 897375 w 373"/>
                <a:gd name="T3" fmla="*/ 1621348 h 211"/>
                <a:gd name="T4" fmla="*/ 835707 w 373"/>
                <a:gd name="T5" fmla="*/ 7837519 h 211"/>
                <a:gd name="T6" fmla="*/ 730359 w 373"/>
                <a:gd name="T7" fmla="*/ 0 h 211"/>
                <a:gd name="T8" fmla="*/ 667952 w 373"/>
                <a:gd name="T9" fmla="*/ 6222064 h 211"/>
                <a:gd name="T10" fmla="*/ 606925 w 373"/>
                <a:gd name="T11" fmla="*/ 1391249 h 211"/>
                <a:gd name="T12" fmla="*/ 500031 w 373"/>
                <a:gd name="T13" fmla="*/ 8083485 h 211"/>
                <a:gd name="T14" fmla="*/ 438541 w 373"/>
                <a:gd name="T15" fmla="*/ 2561859 h 211"/>
                <a:gd name="T16" fmla="*/ 356414 w 373"/>
                <a:gd name="T17" fmla="*/ 5085608 h 211"/>
                <a:gd name="T18" fmla="*/ 0 w 373"/>
                <a:gd name="T19" fmla="*/ 5085608 h 2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73"/>
                <a:gd name="T31" fmla="*/ 0 h 211"/>
                <a:gd name="T32" fmla="*/ 373 w 373"/>
                <a:gd name="T33" fmla="*/ 211 h 2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73" h="211">
                  <a:moveTo>
                    <a:pt x="372" y="138"/>
                  </a:moveTo>
                  <a:lnTo>
                    <a:pt x="340" y="42"/>
                  </a:lnTo>
                  <a:lnTo>
                    <a:pt x="317" y="204"/>
                  </a:lnTo>
                  <a:lnTo>
                    <a:pt x="277" y="0"/>
                  </a:lnTo>
                  <a:lnTo>
                    <a:pt x="253" y="162"/>
                  </a:lnTo>
                  <a:lnTo>
                    <a:pt x="230" y="36"/>
                  </a:lnTo>
                  <a:lnTo>
                    <a:pt x="190" y="210"/>
                  </a:lnTo>
                  <a:lnTo>
                    <a:pt x="166" y="66"/>
                  </a:lnTo>
                  <a:lnTo>
                    <a:pt x="135" y="132"/>
                  </a:lnTo>
                  <a:lnTo>
                    <a:pt x="0" y="132"/>
                  </a:lnTo>
                </a:path>
              </a:pathLst>
            </a:custGeom>
            <a:grpFill/>
            <a:ln>
              <a:headEnd/>
              <a:tailEnd type="triangl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" name="Freeform 18"/>
            <p:cNvSpPr>
              <a:spLocks/>
            </p:cNvSpPr>
            <p:nvPr/>
          </p:nvSpPr>
          <p:spPr bwMode="auto">
            <a:xfrm>
              <a:off x="2083" y="1728"/>
              <a:ext cx="458" cy="270"/>
            </a:xfrm>
            <a:custGeom>
              <a:avLst/>
              <a:gdLst>
                <a:gd name="T0" fmla="*/ 842710 w 352"/>
                <a:gd name="T1" fmla="*/ 6856721 h 189"/>
                <a:gd name="T2" fmla="*/ 944639 w 352"/>
                <a:gd name="T3" fmla="*/ 2693361 h 189"/>
                <a:gd name="T4" fmla="*/ 589028 w 352"/>
                <a:gd name="T5" fmla="*/ 8353989 h 189"/>
                <a:gd name="T6" fmla="*/ 884916 w 352"/>
                <a:gd name="T7" fmla="*/ 0 h 189"/>
                <a:gd name="T8" fmla="*/ 521628 w 352"/>
                <a:gd name="T9" fmla="*/ 5638122 h 189"/>
                <a:gd name="T10" fmla="*/ 706805 w 352"/>
                <a:gd name="T11" fmla="*/ 438027 h 189"/>
                <a:gd name="T12" fmla="*/ 287249 w 352"/>
                <a:gd name="T13" fmla="*/ 6333155 h 189"/>
                <a:gd name="T14" fmla="*/ 502323 w 352"/>
                <a:gd name="T15" fmla="*/ 501320 h 189"/>
                <a:gd name="T16" fmla="*/ 309467 w 352"/>
                <a:gd name="T17" fmla="*/ 2386260 h 189"/>
                <a:gd name="T18" fmla="*/ 0 w 352"/>
                <a:gd name="T19" fmla="*/ 0 h 18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2"/>
                <a:gd name="T31" fmla="*/ 0 h 189"/>
                <a:gd name="T32" fmla="*/ 352 w 352"/>
                <a:gd name="T33" fmla="*/ 189 h 18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2" h="189">
                  <a:moveTo>
                    <a:pt x="313" y="155"/>
                  </a:moveTo>
                  <a:lnTo>
                    <a:pt x="351" y="61"/>
                  </a:lnTo>
                  <a:lnTo>
                    <a:pt x="219" y="188"/>
                  </a:lnTo>
                  <a:lnTo>
                    <a:pt x="329" y="0"/>
                  </a:lnTo>
                  <a:lnTo>
                    <a:pt x="194" y="127"/>
                  </a:lnTo>
                  <a:lnTo>
                    <a:pt x="263" y="10"/>
                  </a:lnTo>
                  <a:lnTo>
                    <a:pt x="107" y="143"/>
                  </a:lnTo>
                  <a:lnTo>
                    <a:pt x="187" y="11"/>
                  </a:lnTo>
                  <a:lnTo>
                    <a:pt x="115" y="54"/>
                  </a:lnTo>
                  <a:lnTo>
                    <a:pt x="0" y="0"/>
                  </a:lnTo>
                </a:path>
              </a:pathLst>
            </a:custGeom>
            <a:grpFill/>
            <a:ln>
              <a:headEnd/>
              <a:tailEnd type="triangl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769" name="Freeform 19"/>
            <p:cNvSpPr>
              <a:spLocks/>
            </p:cNvSpPr>
            <p:nvPr/>
          </p:nvSpPr>
          <p:spPr bwMode="auto">
            <a:xfrm>
              <a:off x="2053" y="2336"/>
              <a:ext cx="458" cy="269"/>
            </a:xfrm>
            <a:custGeom>
              <a:avLst/>
              <a:gdLst>
                <a:gd name="T0" fmla="*/ 842710 w 352"/>
                <a:gd name="T1" fmla="*/ 1305552 h 189"/>
                <a:gd name="T2" fmla="*/ 944639 w 352"/>
                <a:gd name="T3" fmla="*/ 5046958 h 189"/>
                <a:gd name="T4" fmla="*/ 589028 w 352"/>
                <a:gd name="T5" fmla="*/ 0 h 189"/>
                <a:gd name="T6" fmla="*/ 884916 w 352"/>
                <a:gd name="T7" fmla="*/ 7456009 h 189"/>
                <a:gd name="T8" fmla="*/ 521628 w 352"/>
                <a:gd name="T9" fmla="*/ 2422490 h 189"/>
                <a:gd name="T10" fmla="*/ 706805 w 352"/>
                <a:gd name="T11" fmla="*/ 7051655 h 189"/>
                <a:gd name="T12" fmla="*/ 287249 w 352"/>
                <a:gd name="T13" fmla="*/ 1784062 h 189"/>
                <a:gd name="T14" fmla="*/ 502323 w 352"/>
                <a:gd name="T15" fmla="*/ 7032059 h 189"/>
                <a:gd name="T16" fmla="*/ 309467 w 352"/>
                <a:gd name="T17" fmla="*/ 5328064 h 189"/>
                <a:gd name="T18" fmla="*/ 0 w 352"/>
                <a:gd name="T19" fmla="*/ 7456009 h 18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2"/>
                <a:gd name="T31" fmla="*/ 0 h 189"/>
                <a:gd name="T32" fmla="*/ 352 w 352"/>
                <a:gd name="T33" fmla="*/ 189 h 18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2" h="189">
                  <a:moveTo>
                    <a:pt x="313" y="33"/>
                  </a:moveTo>
                  <a:lnTo>
                    <a:pt x="351" y="127"/>
                  </a:lnTo>
                  <a:lnTo>
                    <a:pt x="219" y="0"/>
                  </a:lnTo>
                  <a:lnTo>
                    <a:pt x="329" y="188"/>
                  </a:lnTo>
                  <a:lnTo>
                    <a:pt x="194" y="61"/>
                  </a:lnTo>
                  <a:lnTo>
                    <a:pt x="263" y="178"/>
                  </a:lnTo>
                  <a:lnTo>
                    <a:pt x="107" y="45"/>
                  </a:lnTo>
                  <a:lnTo>
                    <a:pt x="187" y="177"/>
                  </a:lnTo>
                  <a:lnTo>
                    <a:pt x="115" y="134"/>
                  </a:lnTo>
                  <a:lnTo>
                    <a:pt x="0" y="188"/>
                  </a:lnTo>
                </a:path>
              </a:pathLst>
            </a:custGeom>
            <a:grpFill/>
            <a:ln>
              <a:headEnd/>
              <a:tailEnd type="triangl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6735764" y="3133725"/>
            <a:ext cx="992187" cy="1392238"/>
            <a:chOff x="3247" y="1771"/>
            <a:chExt cx="625" cy="877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31764" name="Freeform 21"/>
            <p:cNvSpPr>
              <a:spLocks/>
            </p:cNvSpPr>
            <p:nvPr/>
          </p:nvSpPr>
          <p:spPr bwMode="auto">
            <a:xfrm>
              <a:off x="3387" y="2038"/>
              <a:ext cx="485" cy="300"/>
            </a:xfrm>
            <a:custGeom>
              <a:avLst/>
              <a:gdLst>
                <a:gd name="T0" fmla="*/ 0 w 373"/>
                <a:gd name="T1" fmla="*/ 5309670 h 211"/>
                <a:gd name="T2" fmla="*/ 86909 w 373"/>
                <a:gd name="T3" fmla="*/ 1621348 h 211"/>
                <a:gd name="T4" fmla="*/ 146937 w 373"/>
                <a:gd name="T5" fmla="*/ 7837519 h 211"/>
                <a:gd name="T6" fmla="*/ 251188 w 373"/>
                <a:gd name="T7" fmla="*/ 0 h 211"/>
                <a:gd name="T8" fmla="*/ 315783 w 373"/>
                <a:gd name="T9" fmla="*/ 6222064 h 211"/>
                <a:gd name="T10" fmla="*/ 375827 w 373"/>
                <a:gd name="T11" fmla="*/ 1391249 h 211"/>
                <a:gd name="T12" fmla="*/ 479328 w 373"/>
                <a:gd name="T13" fmla="*/ 8083485 h 211"/>
                <a:gd name="T14" fmla="*/ 542918 w 373"/>
                <a:gd name="T15" fmla="*/ 2561859 h 211"/>
                <a:gd name="T16" fmla="*/ 623255 w 373"/>
                <a:gd name="T17" fmla="*/ 5085608 h 211"/>
                <a:gd name="T18" fmla="*/ 980868 w 373"/>
                <a:gd name="T19" fmla="*/ 5085608 h 2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73"/>
                <a:gd name="T31" fmla="*/ 0 h 211"/>
                <a:gd name="T32" fmla="*/ 373 w 373"/>
                <a:gd name="T33" fmla="*/ 211 h 2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73" h="211">
                  <a:moveTo>
                    <a:pt x="0" y="138"/>
                  </a:moveTo>
                  <a:lnTo>
                    <a:pt x="32" y="42"/>
                  </a:lnTo>
                  <a:lnTo>
                    <a:pt x="55" y="204"/>
                  </a:lnTo>
                  <a:lnTo>
                    <a:pt x="95" y="0"/>
                  </a:lnTo>
                  <a:lnTo>
                    <a:pt x="119" y="162"/>
                  </a:lnTo>
                  <a:lnTo>
                    <a:pt x="142" y="36"/>
                  </a:lnTo>
                  <a:lnTo>
                    <a:pt x="182" y="210"/>
                  </a:lnTo>
                  <a:lnTo>
                    <a:pt x="206" y="66"/>
                  </a:lnTo>
                  <a:lnTo>
                    <a:pt x="237" y="132"/>
                  </a:lnTo>
                  <a:lnTo>
                    <a:pt x="372" y="132"/>
                  </a:lnTo>
                </a:path>
              </a:pathLst>
            </a:custGeom>
            <a:grpFill/>
            <a:ln>
              <a:headEnd/>
              <a:tailEnd type="triangl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765" name="Freeform 22"/>
            <p:cNvSpPr>
              <a:spLocks/>
            </p:cNvSpPr>
            <p:nvPr/>
          </p:nvSpPr>
          <p:spPr bwMode="auto">
            <a:xfrm>
              <a:off x="3279" y="1771"/>
              <a:ext cx="458" cy="269"/>
            </a:xfrm>
            <a:custGeom>
              <a:avLst/>
              <a:gdLst>
                <a:gd name="T0" fmla="*/ 101308 w 352"/>
                <a:gd name="T1" fmla="*/ 6169227 h 189"/>
                <a:gd name="T2" fmla="*/ 0 w 352"/>
                <a:gd name="T3" fmla="*/ 2422490 h 189"/>
                <a:gd name="T4" fmla="*/ 355353 w 352"/>
                <a:gd name="T5" fmla="*/ 7456009 h 189"/>
                <a:gd name="T6" fmla="*/ 59841 w 352"/>
                <a:gd name="T7" fmla="*/ 0 h 189"/>
                <a:gd name="T8" fmla="*/ 421417 w 352"/>
                <a:gd name="T9" fmla="*/ 5046958 h 189"/>
                <a:gd name="T10" fmla="*/ 237844 w 352"/>
                <a:gd name="T11" fmla="*/ 386848 h 189"/>
                <a:gd name="T12" fmla="*/ 653690 w 352"/>
                <a:gd name="T13" fmla="*/ 5684801 h 189"/>
                <a:gd name="T14" fmla="*/ 438772 w 352"/>
                <a:gd name="T15" fmla="*/ 452817 h 189"/>
                <a:gd name="T16" fmla="*/ 632743 w 352"/>
                <a:gd name="T17" fmla="*/ 2155118 h 189"/>
                <a:gd name="T18" fmla="*/ 944639 w 352"/>
                <a:gd name="T19" fmla="*/ 0 h 18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2"/>
                <a:gd name="T31" fmla="*/ 0 h 189"/>
                <a:gd name="T32" fmla="*/ 352 w 352"/>
                <a:gd name="T33" fmla="*/ 189 h 18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2" h="189">
                  <a:moveTo>
                    <a:pt x="38" y="155"/>
                  </a:moveTo>
                  <a:lnTo>
                    <a:pt x="0" y="61"/>
                  </a:lnTo>
                  <a:lnTo>
                    <a:pt x="132" y="188"/>
                  </a:lnTo>
                  <a:lnTo>
                    <a:pt x="22" y="0"/>
                  </a:lnTo>
                  <a:lnTo>
                    <a:pt x="157" y="127"/>
                  </a:lnTo>
                  <a:lnTo>
                    <a:pt x="88" y="10"/>
                  </a:lnTo>
                  <a:lnTo>
                    <a:pt x="244" y="143"/>
                  </a:lnTo>
                  <a:lnTo>
                    <a:pt x="164" y="11"/>
                  </a:lnTo>
                  <a:lnTo>
                    <a:pt x="236" y="54"/>
                  </a:lnTo>
                  <a:lnTo>
                    <a:pt x="351" y="0"/>
                  </a:lnTo>
                </a:path>
              </a:pathLst>
            </a:custGeom>
            <a:grpFill/>
            <a:ln>
              <a:headEnd/>
              <a:tailEnd type="triangl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766" name="Freeform 23"/>
            <p:cNvSpPr>
              <a:spLocks/>
            </p:cNvSpPr>
            <p:nvPr/>
          </p:nvSpPr>
          <p:spPr bwMode="auto">
            <a:xfrm>
              <a:off x="3247" y="2378"/>
              <a:ext cx="458" cy="270"/>
            </a:xfrm>
            <a:custGeom>
              <a:avLst/>
              <a:gdLst>
                <a:gd name="T0" fmla="*/ 101308 w 352"/>
                <a:gd name="T1" fmla="*/ 1461573 h 189"/>
                <a:gd name="T2" fmla="*/ 0 w 352"/>
                <a:gd name="T3" fmla="*/ 5638122 h 189"/>
                <a:gd name="T4" fmla="*/ 355353 w 352"/>
                <a:gd name="T5" fmla="*/ 0 h 189"/>
                <a:gd name="T6" fmla="*/ 59841 w 352"/>
                <a:gd name="T7" fmla="*/ 8353989 h 189"/>
                <a:gd name="T8" fmla="*/ 421417 w 352"/>
                <a:gd name="T9" fmla="*/ 2693361 h 189"/>
                <a:gd name="T10" fmla="*/ 237844 w 352"/>
                <a:gd name="T11" fmla="*/ 7895515 h 189"/>
                <a:gd name="T12" fmla="*/ 653690 w 352"/>
                <a:gd name="T13" fmla="*/ 1985676 h 189"/>
                <a:gd name="T14" fmla="*/ 438772 w 352"/>
                <a:gd name="T15" fmla="*/ 7852355 h 189"/>
                <a:gd name="T16" fmla="*/ 632743 w 352"/>
                <a:gd name="T17" fmla="*/ 5932705 h 189"/>
                <a:gd name="T18" fmla="*/ 944639 w 352"/>
                <a:gd name="T19" fmla="*/ 8353989 h 18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2"/>
                <a:gd name="T31" fmla="*/ 0 h 189"/>
                <a:gd name="T32" fmla="*/ 352 w 352"/>
                <a:gd name="T33" fmla="*/ 189 h 18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2" h="189">
                  <a:moveTo>
                    <a:pt x="38" y="33"/>
                  </a:moveTo>
                  <a:lnTo>
                    <a:pt x="0" y="127"/>
                  </a:lnTo>
                  <a:lnTo>
                    <a:pt x="132" y="0"/>
                  </a:lnTo>
                  <a:lnTo>
                    <a:pt x="22" y="188"/>
                  </a:lnTo>
                  <a:lnTo>
                    <a:pt x="157" y="61"/>
                  </a:lnTo>
                  <a:lnTo>
                    <a:pt x="88" y="178"/>
                  </a:lnTo>
                  <a:lnTo>
                    <a:pt x="244" y="45"/>
                  </a:lnTo>
                  <a:lnTo>
                    <a:pt x="164" y="177"/>
                  </a:lnTo>
                  <a:lnTo>
                    <a:pt x="236" y="134"/>
                  </a:lnTo>
                  <a:lnTo>
                    <a:pt x="351" y="188"/>
                  </a:lnTo>
                </a:path>
              </a:pathLst>
            </a:custGeom>
            <a:grpFill/>
            <a:ln>
              <a:headEnd/>
              <a:tailEnd type="triangl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1768" name="Freeform 24"/>
          <p:cNvSpPr>
            <a:spLocks/>
          </p:cNvSpPr>
          <p:nvPr/>
        </p:nvSpPr>
        <p:spPr bwMode="auto">
          <a:xfrm>
            <a:off x="6951664" y="4610101"/>
            <a:ext cx="1449387" cy="334963"/>
          </a:xfrm>
          <a:custGeom>
            <a:avLst/>
            <a:gdLst>
              <a:gd name="T0" fmla="*/ 2147483647 w 913"/>
              <a:gd name="T1" fmla="*/ 0 h 211"/>
              <a:gd name="T2" fmla="*/ 2147483647 w 913"/>
              <a:gd name="T3" fmla="*/ 2147483647 h 211"/>
              <a:gd name="T4" fmla="*/ 2147483647 w 913"/>
              <a:gd name="T5" fmla="*/ 2147483647 h 211"/>
              <a:gd name="T6" fmla="*/ 2147483647 w 913"/>
              <a:gd name="T7" fmla="*/ 2147483647 h 211"/>
              <a:gd name="T8" fmla="*/ 2147483647 w 913"/>
              <a:gd name="T9" fmla="*/ 2147483647 h 211"/>
              <a:gd name="T10" fmla="*/ 2147483647 w 913"/>
              <a:gd name="T11" fmla="*/ 2147483647 h 211"/>
              <a:gd name="T12" fmla="*/ 0 w 913"/>
              <a:gd name="T13" fmla="*/ 2147483647 h 2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13"/>
              <a:gd name="T22" fmla="*/ 0 h 211"/>
              <a:gd name="T23" fmla="*/ 913 w 913"/>
              <a:gd name="T24" fmla="*/ 211 h 21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13" h="211">
                <a:moveTo>
                  <a:pt x="912" y="0"/>
                </a:moveTo>
                <a:lnTo>
                  <a:pt x="822" y="36"/>
                </a:lnTo>
                <a:lnTo>
                  <a:pt x="648" y="90"/>
                </a:lnTo>
                <a:lnTo>
                  <a:pt x="510" y="132"/>
                </a:lnTo>
                <a:lnTo>
                  <a:pt x="324" y="174"/>
                </a:lnTo>
                <a:lnTo>
                  <a:pt x="114" y="204"/>
                </a:lnTo>
                <a:lnTo>
                  <a:pt x="0" y="210"/>
                </a:lnTo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headEnd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1770" name="Freeform 26"/>
          <p:cNvSpPr>
            <a:spLocks/>
          </p:cNvSpPr>
          <p:nvPr/>
        </p:nvSpPr>
        <p:spPr bwMode="auto">
          <a:xfrm>
            <a:off x="8685214" y="2943226"/>
            <a:ext cx="1049337" cy="1573213"/>
          </a:xfrm>
          <a:custGeom>
            <a:avLst/>
            <a:gdLst>
              <a:gd name="T0" fmla="*/ 2147483647 w 661"/>
              <a:gd name="T1" fmla="*/ 0 h 991"/>
              <a:gd name="T2" fmla="*/ 2147483647 w 661"/>
              <a:gd name="T3" fmla="*/ 2147483647 h 991"/>
              <a:gd name="T4" fmla="*/ 2147483647 w 661"/>
              <a:gd name="T5" fmla="*/ 2147483647 h 991"/>
              <a:gd name="T6" fmla="*/ 2147483647 w 661"/>
              <a:gd name="T7" fmla="*/ 2147483647 h 991"/>
              <a:gd name="T8" fmla="*/ 2147483647 w 661"/>
              <a:gd name="T9" fmla="*/ 2147483647 h 991"/>
              <a:gd name="T10" fmla="*/ 2147483647 w 661"/>
              <a:gd name="T11" fmla="*/ 2147483647 h 991"/>
              <a:gd name="T12" fmla="*/ 2147483647 w 661"/>
              <a:gd name="T13" fmla="*/ 2147483647 h 991"/>
              <a:gd name="T14" fmla="*/ 2147483647 w 661"/>
              <a:gd name="T15" fmla="*/ 2147483647 h 991"/>
              <a:gd name="T16" fmla="*/ 0 w 661"/>
              <a:gd name="T17" fmla="*/ 2147483647 h 99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661"/>
              <a:gd name="T28" fmla="*/ 0 h 991"/>
              <a:gd name="T29" fmla="*/ 661 w 661"/>
              <a:gd name="T30" fmla="*/ 991 h 99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61" h="991">
                <a:moveTo>
                  <a:pt x="660" y="0"/>
                </a:moveTo>
                <a:lnTo>
                  <a:pt x="654" y="138"/>
                </a:lnTo>
                <a:lnTo>
                  <a:pt x="630" y="270"/>
                </a:lnTo>
                <a:lnTo>
                  <a:pt x="588" y="408"/>
                </a:lnTo>
                <a:lnTo>
                  <a:pt x="540" y="522"/>
                </a:lnTo>
                <a:lnTo>
                  <a:pt x="468" y="642"/>
                </a:lnTo>
                <a:lnTo>
                  <a:pt x="342" y="774"/>
                </a:lnTo>
                <a:lnTo>
                  <a:pt x="168" y="894"/>
                </a:lnTo>
                <a:lnTo>
                  <a:pt x="0" y="990"/>
                </a:lnTo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headEnd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7" name="Line 11"/>
          <p:cNvSpPr>
            <a:spLocks noChangeShapeType="1"/>
          </p:cNvSpPr>
          <p:nvPr/>
        </p:nvSpPr>
        <p:spPr bwMode="auto">
          <a:xfrm>
            <a:off x="3373438" y="2574925"/>
            <a:ext cx="38735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8" name="Freeform 25"/>
          <p:cNvSpPr>
            <a:spLocks/>
          </p:cNvSpPr>
          <p:nvPr/>
        </p:nvSpPr>
        <p:spPr bwMode="auto">
          <a:xfrm>
            <a:off x="4052888" y="4691063"/>
            <a:ext cx="1471612" cy="315912"/>
          </a:xfrm>
          <a:custGeom>
            <a:avLst/>
            <a:gdLst>
              <a:gd name="T0" fmla="*/ 2147483647 w 927"/>
              <a:gd name="T1" fmla="*/ 2147483647 h 199"/>
              <a:gd name="T2" fmla="*/ 2147483647 w 927"/>
              <a:gd name="T3" fmla="*/ 2147483647 h 199"/>
              <a:gd name="T4" fmla="*/ 2147483647 w 927"/>
              <a:gd name="T5" fmla="*/ 2147483647 h 199"/>
              <a:gd name="T6" fmla="*/ 2147483647 w 927"/>
              <a:gd name="T7" fmla="*/ 2147483647 h 199"/>
              <a:gd name="T8" fmla="*/ 2147483647 w 927"/>
              <a:gd name="T9" fmla="*/ 2147483647 h 199"/>
              <a:gd name="T10" fmla="*/ 2147483647 w 927"/>
              <a:gd name="T11" fmla="*/ 2147483647 h 199"/>
              <a:gd name="T12" fmla="*/ 0 w 927"/>
              <a:gd name="T13" fmla="*/ 0 h 19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27"/>
              <a:gd name="T22" fmla="*/ 0 h 199"/>
              <a:gd name="T23" fmla="*/ 927 w 927"/>
              <a:gd name="T24" fmla="*/ 199 h 19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27" h="199">
                <a:moveTo>
                  <a:pt x="926" y="198"/>
                </a:moveTo>
                <a:lnTo>
                  <a:pt x="829" y="191"/>
                </a:lnTo>
                <a:lnTo>
                  <a:pt x="649" y="162"/>
                </a:lnTo>
                <a:lnTo>
                  <a:pt x="506" y="140"/>
                </a:lnTo>
                <a:lnTo>
                  <a:pt x="321" y="96"/>
                </a:lnTo>
                <a:lnTo>
                  <a:pt x="119" y="31"/>
                </a:lnTo>
                <a:lnTo>
                  <a:pt x="0" y="0"/>
                </a:lnTo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headEnd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Freeform 27"/>
          <p:cNvSpPr>
            <a:spLocks/>
          </p:cNvSpPr>
          <p:nvPr/>
        </p:nvSpPr>
        <p:spPr bwMode="auto">
          <a:xfrm>
            <a:off x="2590801" y="3044826"/>
            <a:ext cx="1198563" cy="1465263"/>
          </a:xfrm>
          <a:custGeom>
            <a:avLst/>
            <a:gdLst>
              <a:gd name="T0" fmla="*/ 2147483647 w 755"/>
              <a:gd name="T1" fmla="*/ 2147483647 h 923"/>
              <a:gd name="T2" fmla="*/ 2147483647 w 755"/>
              <a:gd name="T3" fmla="*/ 2147483647 h 923"/>
              <a:gd name="T4" fmla="*/ 2147483647 w 755"/>
              <a:gd name="T5" fmla="*/ 2147483647 h 923"/>
              <a:gd name="T6" fmla="*/ 2147483647 w 755"/>
              <a:gd name="T7" fmla="*/ 2147483647 h 923"/>
              <a:gd name="T8" fmla="*/ 2147483647 w 755"/>
              <a:gd name="T9" fmla="*/ 2147483647 h 923"/>
              <a:gd name="T10" fmla="*/ 2147483647 w 755"/>
              <a:gd name="T11" fmla="*/ 2147483647 h 923"/>
              <a:gd name="T12" fmla="*/ 2147483647 w 755"/>
              <a:gd name="T13" fmla="*/ 2147483647 h 923"/>
              <a:gd name="T14" fmla="*/ 2147483647 w 755"/>
              <a:gd name="T15" fmla="*/ 2147483647 h 923"/>
              <a:gd name="T16" fmla="*/ 0 w 755"/>
              <a:gd name="T17" fmla="*/ 0 h 92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5"/>
              <a:gd name="T28" fmla="*/ 0 h 923"/>
              <a:gd name="T29" fmla="*/ 755 w 755"/>
              <a:gd name="T30" fmla="*/ 923 h 92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5" h="923">
                <a:moveTo>
                  <a:pt x="754" y="922"/>
                </a:moveTo>
                <a:lnTo>
                  <a:pt x="623" y="875"/>
                </a:lnTo>
                <a:lnTo>
                  <a:pt x="504" y="814"/>
                </a:lnTo>
                <a:lnTo>
                  <a:pt x="385" y="733"/>
                </a:lnTo>
                <a:lnTo>
                  <a:pt x="290" y="654"/>
                </a:lnTo>
                <a:lnTo>
                  <a:pt x="196" y="550"/>
                </a:lnTo>
                <a:lnTo>
                  <a:pt x="106" y="390"/>
                </a:lnTo>
                <a:lnTo>
                  <a:pt x="42" y="189"/>
                </a:lnTo>
                <a:lnTo>
                  <a:pt x="0" y="0"/>
                </a:lnTo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headEnd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2547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sz="4800" b="1"/>
              <a:t>Communication Model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59189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F0DA73-176B-41C4-9BC0-C70F7333D684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340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7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7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3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3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5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5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17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17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6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7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 animBg="1"/>
      <p:bldP spid="31750" grpId="0" animBg="1"/>
      <p:bldP spid="31751" grpId="0" animBg="1"/>
      <p:bldP spid="31753" grpId="0" animBg="1"/>
      <p:bldP spid="31754" grpId="0" animBg="1"/>
      <p:bldP spid="3175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5" name="Rectangle 4"/>
          <p:cNvSpPr>
            <a:spLocks noChangeArrowheads="1"/>
          </p:cNvSpPr>
          <p:nvPr/>
        </p:nvSpPr>
        <p:spPr bwMode="auto">
          <a:xfrm>
            <a:off x="1752600" y="1371600"/>
            <a:ext cx="86868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Tx/>
              <a:buNone/>
            </a:pPr>
            <a:endParaRPr lang="en-US" altLang="en-US" sz="1800" u="sng">
              <a:latin typeface="Arial" panose="020B0604020202020204" pitchFamily="34" charset="0"/>
            </a:endParaRPr>
          </a:p>
          <a:p>
            <a:pPr eaLnBrk="1" hangingPunct="1">
              <a:buFontTx/>
              <a:buNone/>
            </a:pPr>
            <a:endParaRPr lang="en-US" altLang="en-US" sz="1800" u="sng">
              <a:latin typeface="Arial" panose="020B0604020202020204" pitchFamily="34" charset="0"/>
            </a:endParaRPr>
          </a:p>
        </p:txBody>
      </p:sp>
      <p:sp>
        <p:nvSpPr>
          <p:cNvPr id="602117" name="Text Box 6"/>
          <p:cNvSpPr txBox="1">
            <a:spLocks noChangeArrowheads="1"/>
          </p:cNvSpPr>
          <p:nvPr/>
        </p:nvSpPr>
        <p:spPr bwMode="auto">
          <a:xfrm>
            <a:off x="5410200" y="1447800"/>
            <a:ext cx="2362200" cy="523220"/>
          </a:xfrm>
          <a:prstGeom prst="rect">
            <a:avLst/>
          </a:prstGeom>
          <a:solidFill>
            <a:srgbClr val="00B0F0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Top Management /Client/Sponsor</a:t>
            </a:r>
          </a:p>
        </p:txBody>
      </p:sp>
      <p:sp>
        <p:nvSpPr>
          <p:cNvPr id="602118" name="Text Box 7"/>
          <p:cNvSpPr txBox="1">
            <a:spLocks noChangeArrowheads="1"/>
          </p:cNvSpPr>
          <p:nvPr/>
        </p:nvSpPr>
        <p:spPr bwMode="auto">
          <a:xfrm>
            <a:off x="5334000" y="5257801"/>
            <a:ext cx="1981200" cy="954107"/>
          </a:xfrm>
          <a:prstGeom prst="rect">
            <a:avLst/>
          </a:prstGeom>
          <a:solidFill>
            <a:srgbClr val="00B0F0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Team Members/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Contributor/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Sub-Contractor</a:t>
            </a:r>
          </a:p>
        </p:txBody>
      </p:sp>
      <p:sp>
        <p:nvSpPr>
          <p:cNvPr id="602119" name="Text Box 8"/>
          <p:cNvSpPr txBox="1">
            <a:spLocks noChangeArrowheads="1"/>
          </p:cNvSpPr>
          <p:nvPr/>
        </p:nvSpPr>
        <p:spPr bwMode="auto">
          <a:xfrm>
            <a:off x="8915401" y="3352800"/>
            <a:ext cx="1371977" cy="738664"/>
          </a:xfrm>
          <a:prstGeom prst="rect">
            <a:avLst/>
          </a:prstGeom>
          <a:solidFill>
            <a:srgbClr val="00B0F0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Functional Manager/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Other Mgrs.</a:t>
            </a:r>
          </a:p>
        </p:txBody>
      </p:sp>
      <p:sp>
        <p:nvSpPr>
          <p:cNvPr id="602120" name="Text Box 9"/>
          <p:cNvSpPr txBox="1">
            <a:spLocks noChangeArrowheads="1"/>
          </p:cNvSpPr>
          <p:nvPr/>
        </p:nvSpPr>
        <p:spPr bwMode="auto">
          <a:xfrm>
            <a:off x="2362200" y="3352800"/>
            <a:ext cx="2057400" cy="738664"/>
          </a:xfrm>
          <a:prstGeom prst="rect">
            <a:avLst/>
          </a:prstGeom>
          <a:solidFill>
            <a:srgbClr val="00B0F0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External Stakeholders/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Regulatory Agencies/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Press</a:t>
            </a:r>
          </a:p>
        </p:txBody>
      </p:sp>
      <p:sp>
        <p:nvSpPr>
          <p:cNvPr id="602121" name="Text Box 10"/>
          <p:cNvSpPr txBox="1">
            <a:spLocks noChangeArrowheads="1"/>
          </p:cNvSpPr>
          <p:nvPr/>
        </p:nvSpPr>
        <p:spPr bwMode="auto">
          <a:xfrm>
            <a:off x="5638800" y="3578424"/>
            <a:ext cx="1600200" cy="646331"/>
          </a:xfrm>
          <a:prstGeom prst="rect">
            <a:avLst/>
          </a:prstGeom>
          <a:solidFill>
            <a:srgbClr val="00B0F0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 dirty="0">
                <a:solidFill>
                  <a:schemeClr val="bg1"/>
                </a:solidFill>
                <a:latin typeface="Arial" panose="020B0604020202020204" pitchFamily="34" charset="0"/>
              </a:rPr>
              <a:t>Project Manager</a:t>
            </a:r>
          </a:p>
        </p:txBody>
      </p:sp>
      <p:sp>
        <p:nvSpPr>
          <p:cNvPr id="602122" name="Line 11"/>
          <p:cNvSpPr>
            <a:spLocks noChangeShapeType="1"/>
          </p:cNvSpPr>
          <p:nvPr/>
        </p:nvSpPr>
        <p:spPr bwMode="auto">
          <a:xfrm>
            <a:off x="6324224" y="2047220"/>
            <a:ext cx="377" cy="13817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602123" name="Line 12"/>
          <p:cNvSpPr>
            <a:spLocks noChangeShapeType="1"/>
          </p:cNvSpPr>
          <p:nvPr/>
        </p:nvSpPr>
        <p:spPr bwMode="auto">
          <a:xfrm>
            <a:off x="6324600" y="4352010"/>
            <a:ext cx="0" cy="8295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602124" name="Line 13"/>
          <p:cNvSpPr>
            <a:spLocks noChangeShapeType="1"/>
          </p:cNvSpPr>
          <p:nvPr/>
        </p:nvSpPr>
        <p:spPr bwMode="auto">
          <a:xfrm>
            <a:off x="4419600" y="3810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602125" name="Line 14"/>
          <p:cNvSpPr>
            <a:spLocks noChangeShapeType="1"/>
          </p:cNvSpPr>
          <p:nvPr/>
        </p:nvSpPr>
        <p:spPr bwMode="auto">
          <a:xfrm>
            <a:off x="7239000" y="3733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602126" name="Line 15"/>
          <p:cNvSpPr>
            <a:spLocks noChangeShapeType="1"/>
          </p:cNvSpPr>
          <p:nvPr/>
        </p:nvSpPr>
        <p:spPr bwMode="auto">
          <a:xfrm flipV="1">
            <a:off x="7543800" y="4031397"/>
            <a:ext cx="1752600" cy="1378803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602127" name="Line 16"/>
          <p:cNvSpPr>
            <a:spLocks noChangeShapeType="1"/>
          </p:cNvSpPr>
          <p:nvPr/>
        </p:nvSpPr>
        <p:spPr bwMode="auto">
          <a:xfrm>
            <a:off x="3521974" y="4214398"/>
            <a:ext cx="1659627" cy="134820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602128" name="Line 17"/>
          <p:cNvSpPr>
            <a:spLocks noChangeShapeType="1"/>
          </p:cNvSpPr>
          <p:nvPr/>
        </p:nvSpPr>
        <p:spPr bwMode="auto">
          <a:xfrm flipV="1">
            <a:off x="3565250" y="2147238"/>
            <a:ext cx="1844951" cy="1099199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602129" name="Line 18"/>
          <p:cNvSpPr>
            <a:spLocks noChangeShapeType="1"/>
          </p:cNvSpPr>
          <p:nvPr/>
        </p:nvSpPr>
        <p:spPr bwMode="auto">
          <a:xfrm>
            <a:off x="7848600" y="2147237"/>
            <a:ext cx="1240456" cy="1000716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602130" name="Text Box 19"/>
          <p:cNvSpPr txBox="1">
            <a:spLocks noChangeArrowheads="1"/>
          </p:cNvSpPr>
          <p:nvPr/>
        </p:nvSpPr>
        <p:spPr bwMode="auto">
          <a:xfrm>
            <a:off x="5651115" y="2520235"/>
            <a:ext cx="656643" cy="307777"/>
          </a:xfrm>
          <a:prstGeom prst="rect">
            <a:avLst/>
          </a:prstGeom>
          <a:solidFill>
            <a:srgbClr val="00B0F0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  <a:latin typeface="Arial" panose="020B0604020202020204" pitchFamily="34" charset="0"/>
              </a:rPr>
              <a:t>Up</a:t>
            </a:r>
          </a:p>
        </p:txBody>
      </p:sp>
      <p:sp>
        <p:nvSpPr>
          <p:cNvPr id="602131" name="Text Box 22"/>
          <p:cNvSpPr txBox="1">
            <a:spLocks noChangeArrowheads="1"/>
          </p:cNvSpPr>
          <p:nvPr/>
        </p:nvSpPr>
        <p:spPr bwMode="auto">
          <a:xfrm>
            <a:off x="5651115" y="4607124"/>
            <a:ext cx="643125" cy="307777"/>
          </a:xfrm>
          <a:prstGeom prst="rect">
            <a:avLst/>
          </a:prstGeom>
          <a:solidFill>
            <a:srgbClr val="00B0F0"/>
          </a:solidFill>
          <a:ln>
            <a:noFill/>
          </a:ln>
          <a:ex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  <a:latin typeface="Arial" panose="020B0604020202020204" pitchFamily="34" charset="0"/>
              </a:rPr>
              <a:t>Down</a:t>
            </a:r>
          </a:p>
        </p:txBody>
      </p:sp>
      <p:sp>
        <p:nvSpPr>
          <p:cNvPr id="602132" name="Text Box 23"/>
          <p:cNvSpPr txBox="1">
            <a:spLocks noChangeArrowheads="1"/>
          </p:cNvSpPr>
          <p:nvPr/>
        </p:nvSpPr>
        <p:spPr bwMode="auto">
          <a:xfrm>
            <a:off x="4652929" y="3061639"/>
            <a:ext cx="990977" cy="307777"/>
          </a:xfrm>
          <a:prstGeom prst="rect">
            <a:avLst/>
          </a:prstGeom>
          <a:solidFill>
            <a:srgbClr val="00B0F0"/>
          </a:solidFill>
          <a:ln>
            <a:noFill/>
          </a:ln>
          <a:ex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Horizontal</a:t>
            </a:r>
          </a:p>
        </p:txBody>
      </p:sp>
      <p:sp>
        <p:nvSpPr>
          <p:cNvPr id="602133" name="Text Box 24"/>
          <p:cNvSpPr txBox="1">
            <a:spLocks noChangeArrowheads="1"/>
          </p:cNvSpPr>
          <p:nvPr/>
        </p:nvSpPr>
        <p:spPr bwMode="auto">
          <a:xfrm>
            <a:off x="7010401" y="3048001"/>
            <a:ext cx="990977" cy="307777"/>
          </a:xfrm>
          <a:prstGeom prst="rect">
            <a:avLst/>
          </a:prstGeom>
          <a:solidFill>
            <a:srgbClr val="00B0F0"/>
          </a:solidFill>
          <a:ln>
            <a:noFill/>
          </a:ln>
          <a:ex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  <a:latin typeface="Arial" panose="020B0604020202020204" pitchFamily="34" charset="0"/>
              </a:rPr>
              <a:t>Horizontal</a:t>
            </a:r>
          </a:p>
        </p:txBody>
      </p:sp>
      <p:sp>
        <p:nvSpPr>
          <p:cNvPr id="602134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Directions of Communications &amp; Loss of Message</a:t>
            </a:r>
            <a:endParaRPr altLang="en-US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60213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6C07293-8B04-4EE1-B43F-21742A00AC1A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8855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6324600" y="1295399"/>
            <a:ext cx="5297315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14400" indent="-4572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  <a:buFontTx/>
              <a:buNone/>
            </a:pPr>
            <a:r>
              <a:rPr lang="en-US" altLang="en-US" sz="2000" b="1" dirty="0">
                <a:latin typeface="Arial" panose="020B0604020202020204" pitchFamily="34" charset="0"/>
              </a:rPr>
              <a:t>Other Factors  </a:t>
            </a:r>
          </a:p>
          <a:p>
            <a:pPr marL="398463" lvl="1" indent="-339725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Ambiguity in language</a:t>
            </a:r>
          </a:p>
          <a:p>
            <a:pPr marL="398463" lvl="1" indent="-339725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Culture</a:t>
            </a:r>
          </a:p>
          <a:p>
            <a:pPr marL="398463" lvl="1" indent="-339725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Semantics</a:t>
            </a:r>
          </a:p>
          <a:p>
            <a:pPr marL="398463" lvl="1" indent="-339725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Knowledge Base</a:t>
            </a:r>
          </a:p>
          <a:p>
            <a:pPr marL="398463" lvl="1" indent="-339725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Message Content – hidden agendas</a:t>
            </a:r>
          </a:p>
          <a:p>
            <a:pPr marL="398463" lvl="1" indent="-339725">
              <a:lnSpc>
                <a:spcPct val="125000"/>
              </a:lnSpc>
              <a:buFont typeface="Wingdings" panose="05000000000000000000" pitchFamily="2" charset="2"/>
              <a:buChar char="ü"/>
              <a:defRPr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 of idiomatic language</a:t>
            </a:r>
          </a:p>
          <a:p>
            <a:pPr marL="398463" lvl="1" indent="-339725">
              <a:lnSpc>
                <a:spcPct val="125000"/>
              </a:lnSpc>
              <a:buFont typeface="Wingdings" panose="05000000000000000000" pitchFamily="2" charset="2"/>
              <a:buChar char="ü"/>
              <a:defRPr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 of abbreviations</a:t>
            </a:r>
          </a:p>
          <a:p>
            <a:pPr marL="457200" lvl="1" indent="-398463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en-US" altLang="en-US" sz="2000" i="1" dirty="0">
              <a:latin typeface="Arial" panose="020B0604020202020204" pitchFamily="34" charset="0"/>
            </a:endParaRPr>
          </a:p>
          <a:p>
            <a:pPr lvl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altLang="en-US" sz="2000" i="1" dirty="0">
              <a:latin typeface="Arial" panose="020B0604020202020204" pitchFamily="34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35496" y="1250951"/>
            <a:ext cx="5436704" cy="375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65138" indent="-4064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>
              <a:spcBef>
                <a:spcPct val="50000"/>
              </a:spcBef>
              <a:buClr>
                <a:schemeClr val="tx1"/>
              </a:buClr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Probable Factors </a:t>
            </a:r>
          </a:p>
          <a:p>
            <a:pPr lvl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en-US" sz="2000" dirty="0">
                <a:latin typeface="Arial" panose="020B0604020202020204" pitchFamily="34" charset="0"/>
              </a:rPr>
              <a:t>Sender’s reputation</a:t>
            </a:r>
          </a:p>
          <a:p>
            <a:pPr lvl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en-US" sz="2000" dirty="0">
                <a:latin typeface="Arial" panose="020B0604020202020204" pitchFamily="34" charset="0"/>
              </a:rPr>
              <a:t>Sender’s status within the organization</a:t>
            </a:r>
          </a:p>
          <a:p>
            <a:pPr lvl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en-US" sz="2000" dirty="0">
                <a:latin typeface="Arial" panose="020B0604020202020204" pitchFamily="34" charset="0"/>
              </a:rPr>
              <a:t>Environmental Background</a:t>
            </a:r>
          </a:p>
          <a:p>
            <a:pPr lvl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en-US" sz="2000" dirty="0">
                <a:latin typeface="Arial" panose="020B0604020202020204" pitchFamily="34" charset="0"/>
              </a:rPr>
              <a:t>Dysfunctional emotional behaviors</a:t>
            </a:r>
          </a:p>
          <a:p>
            <a:pPr lvl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en-US" sz="2000" dirty="0">
                <a:latin typeface="Arial" panose="020B0604020202020204" pitchFamily="34" charset="0"/>
              </a:rPr>
              <a:t>Situational Consideration – Predefined Mindset</a:t>
            </a:r>
          </a:p>
          <a:p>
            <a:pPr lvl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en-US" sz="2000" dirty="0">
                <a:latin typeface="Arial" panose="020B0604020202020204" pitchFamily="34" charset="0"/>
              </a:rPr>
              <a:t>Historical Consideration in message interpretation</a:t>
            </a:r>
          </a:p>
        </p:txBody>
      </p:sp>
      <p:sp>
        <p:nvSpPr>
          <p:cNvPr id="6123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altLang="en-US" b="1"/>
              <a:t>Communication Management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612358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D22882-B4A1-4DC3-976F-24BF06B16FD3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7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EB895-9CD9-4B92-BD7B-C09458972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us do an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E7333-C193-43A8-BCB2-A47DD3F7A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us create a task card</a:t>
            </a:r>
          </a:p>
        </p:txBody>
      </p:sp>
    </p:spTree>
    <p:extLst>
      <p:ext uri="{BB962C8B-B14F-4D97-AF65-F5344CB8AC3E}">
        <p14:creationId xmlns:p14="http://schemas.microsoft.com/office/powerpoint/2010/main" val="29015806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EB895-9CD9-4B92-BD7B-C09458972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us do an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E7333-C193-43A8-BCB2-A47DD3F7A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Moral of the story</a:t>
            </a:r>
          </a:p>
        </p:txBody>
      </p:sp>
    </p:spTree>
    <p:extLst>
      <p:ext uri="{BB962C8B-B14F-4D97-AF65-F5344CB8AC3E}">
        <p14:creationId xmlns:p14="http://schemas.microsoft.com/office/powerpoint/2010/main" val="42066972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D4E4F-F11F-4278-9B98-B81FAC049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F687F-F013-42C0-8CF3-69392F69A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Let us measure how we are perceived in terms of our communication and stakeholder management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B2EB02-CCD4-4379-9883-B8B7DCD61850}"/>
              </a:ext>
            </a:extLst>
          </p:cNvPr>
          <p:cNvGraphicFramePr>
            <a:graphicFrameLocks noGrp="1"/>
          </p:cNvGraphicFramePr>
          <p:nvPr/>
        </p:nvGraphicFramePr>
        <p:xfrm>
          <a:off x="636104" y="2647859"/>
          <a:ext cx="10873410" cy="35728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4470">
                  <a:extLst>
                    <a:ext uri="{9D8B030D-6E8A-4147-A177-3AD203B41FA5}">
                      <a16:colId xmlns:a16="http://schemas.microsoft.com/office/drawing/2014/main" val="3506662386"/>
                    </a:ext>
                  </a:extLst>
                </a:gridCol>
                <a:gridCol w="3624470">
                  <a:extLst>
                    <a:ext uri="{9D8B030D-6E8A-4147-A177-3AD203B41FA5}">
                      <a16:colId xmlns:a16="http://schemas.microsoft.com/office/drawing/2014/main" val="3600423197"/>
                    </a:ext>
                  </a:extLst>
                </a:gridCol>
                <a:gridCol w="3624470">
                  <a:extLst>
                    <a:ext uri="{9D8B030D-6E8A-4147-A177-3AD203B41FA5}">
                      <a16:colId xmlns:a16="http://schemas.microsoft.com/office/drawing/2014/main" val="2243682795"/>
                    </a:ext>
                  </a:extLst>
                </a:gridCol>
              </a:tblGrid>
              <a:tr h="877311"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Post Workshop</a:t>
                      </a:r>
                    </a:p>
                    <a:p>
                      <a:pPr algn="l"/>
                      <a:r>
                        <a:rPr lang="en-US" sz="2400" dirty="0"/>
                        <a:t>Name: (Optional)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419503"/>
                  </a:ext>
                </a:extLst>
              </a:tr>
              <a:tr h="487395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Stakeholder Engagement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966978"/>
                  </a:ext>
                </a:extLst>
              </a:tr>
              <a:tr h="877311">
                <a:tc>
                  <a:txBody>
                    <a:bodyPr/>
                    <a:lstStyle/>
                    <a:p>
                      <a:r>
                        <a:rPr lang="en-US" sz="2400" dirty="0"/>
                        <a:t>Person Name1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1-10 (1 Lowest – 10 Highest)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1-10 (1 Lowest – 10 Highest)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655680"/>
                  </a:ext>
                </a:extLst>
              </a:tr>
              <a:tr h="665408">
                <a:tc>
                  <a:txBody>
                    <a:bodyPr/>
                    <a:lstStyle/>
                    <a:p>
                      <a:r>
                        <a:rPr lang="en-US" sz="2400" dirty="0"/>
                        <a:t>Person Name2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817487"/>
                  </a:ext>
                </a:extLst>
              </a:tr>
              <a:tr h="665408">
                <a:tc>
                  <a:txBody>
                    <a:bodyPr/>
                    <a:lstStyle/>
                    <a:p>
                      <a:r>
                        <a:rPr lang="en-US" sz="2400" dirty="0"/>
                        <a:t>Person Name3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634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7426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C79FC-B349-44BC-BAB0-676CC6582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76B6C-AA7E-4044-A4D3-B74310CDC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Am I missing anything?</a:t>
            </a:r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Do you have any question?</a:t>
            </a:r>
          </a:p>
        </p:txBody>
      </p:sp>
    </p:spTree>
    <p:extLst>
      <p:ext uri="{BB962C8B-B14F-4D97-AF65-F5344CB8AC3E}">
        <p14:creationId xmlns:p14="http://schemas.microsoft.com/office/powerpoint/2010/main" val="1994512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C579C-FAE6-4CA1-9BE0-F9639E9BC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A89F4-D5D8-4549-9F14-D68F4FF05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This is not</a:t>
            </a:r>
          </a:p>
          <a:p>
            <a:pPr lvl="1"/>
            <a:r>
              <a:rPr lang="en-US" sz="2400" dirty="0"/>
              <a:t>A Meeting</a:t>
            </a:r>
          </a:p>
          <a:p>
            <a:pPr lvl="1"/>
            <a:r>
              <a:rPr lang="en-US" sz="2400" dirty="0"/>
              <a:t>A Lecture of a professor</a:t>
            </a:r>
          </a:p>
          <a:p>
            <a:pPr lvl="1"/>
            <a:r>
              <a:rPr lang="en-US" sz="2400" dirty="0"/>
              <a:t>A Speech of some senior person</a:t>
            </a:r>
          </a:p>
          <a:p>
            <a:pPr lvl="1"/>
            <a:r>
              <a:rPr lang="en-US" sz="2400" dirty="0"/>
              <a:t>One more training in your hectic routine</a:t>
            </a:r>
          </a:p>
          <a:p>
            <a:r>
              <a:rPr lang="en-US" sz="2800" dirty="0"/>
              <a:t>This is a workshop to reset our style of communication and stakeholder engagement. Here we are trying to understand how to be effective in stakeholder engagement.</a:t>
            </a:r>
          </a:p>
        </p:txBody>
      </p:sp>
    </p:spTree>
    <p:extLst>
      <p:ext uri="{BB962C8B-B14F-4D97-AF65-F5344CB8AC3E}">
        <p14:creationId xmlns:p14="http://schemas.microsoft.com/office/powerpoint/2010/main" val="33021990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4DB0B-6121-4319-9178-7E117E2A2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24877-EBB9-4869-8F3A-892A2BB07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Enterprise Project Management</a:t>
            </a:r>
          </a:p>
          <a:p>
            <a:r>
              <a:rPr lang="en-US" sz="2800" dirty="0"/>
              <a:t>Who should Participate: All who need to manage stakeholders. I think HOD, PM, PMT</a:t>
            </a:r>
          </a:p>
          <a:p>
            <a:r>
              <a:rPr lang="en-US" sz="2800" dirty="0"/>
              <a:t>Time : 16-Jan, Tue,  10.00am – 12am. </a:t>
            </a:r>
          </a:p>
          <a:p>
            <a:r>
              <a:rPr lang="en-US" sz="2800" dirty="0"/>
              <a:t>Location: Admin Block Training Room</a:t>
            </a:r>
          </a:p>
        </p:txBody>
      </p:sp>
    </p:spTree>
    <p:extLst>
      <p:ext uri="{BB962C8B-B14F-4D97-AF65-F5344CB8AC3E}">
        <p14:creationId xmlns:p14="http://schemas.microsoft.com/office/powerpoint/2010/main" val="13865132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876800" cy="323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5996609" y="2143539"/>
            <a:ext cx="5638800" cy="435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spcBef>
                <a:spcPts val="425"/>
              </a:spcBef>
              <a:buSzPct val="80000"/>
            </a:pPr>
            <a:endParaRPr lang="en-US" sz="1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425"/>
              </a:spcBef>
              <a:buSzPct val="80000"/>
            </a:pP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</a:rPr>
              <a:t>Hari P Thapliyal, </a:t>
            </a:r>
          </a:p>
          <a:p>
            <a:pPr>
              <a:lnSpc>
                <a:spcPct val="90000"/>
              </a:lnSpc>
              <a:spcBef>
                <a:spcPts val="425"/>
              </a:spcBef>
              <a:buSzPct val="80000"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PMO Architect &amp; Project Management Trainer &amp; Coach</a:t>
            </a:r>
          </a:p>
          <a:p>
            <a:pPr>
              <a:lnSpc>
                <a:spcPct val="90000"/>
              </a:lnSpc>
              <a:spcBef>
                <a:spcPts val="425"/>
              </a:spcBef>
              <a:buSzPct val="80000"/>
            </a:pPr>
            <a:endParaRPr lang="en-US" sz="1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425"/>
              </a:spcBef>
              <a:buSzPct val="80000"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Vedavit Project Solutions</a:t>
            </a:r>
          </a:p>
          <a:p>
            <a:pPr>
              <a:lnSpc>
                <a:spcPct val="90000"/>
              </a:lnSpc>
              <a:spcBef>
                <a:spcPts val="425"/>
              </a:spcBef>
              <a:buSzPct val="80000"/>
            </a:pPr>
            <a:endParaRPr lang="en-US" sz="1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425"/>
              </a:spcBef>
              <a:buSzPct val="80000"/>
            </a:pPr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</a:rPr>
              <a:t>Reach Me:</a:t>
            </a:r>
          </a:p>
          <a:p>
            <a:pPr>
              <a:lnSpc>
                <a:spcPct val="90000"/>
              </a:lnSpc>
              <a:spcBef>
                <a:spcPts val="425"/>
              </a:spcBef>
              <a:buSzPct val="80000"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	hari.prasad@vedavit-ps.com </a:t>
            </a:r>
          </a:p>
          <a:p>
            <a:pPr>
              <a:lnSpc>
                <a:spcPct val="90000"/>
              </a:lnSpc>
              <a:spcBef>
                <a:spcPts val="425"/>
              </a:spcBef>
              <a:buSzPct val="80000"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	Skype: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hari.thapliyal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,  YM: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hari_thapliyal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, Twitter: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harithapliyal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</a:p>
          <a:p>
            <a:pPr>
              <a:lnSpc>
                <a:spcPct val="90000"/>
              </a:lnSpc>
              <a:spcBef>
                <a:spcPts val="425"/>
              </a:spcBef>
              <a:buSzPct val="80000"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	Mobile: +91 9535999336</a:t>
            </a:r>
          </a:p>
          <a:p>
            <a:pPr>
              <a:lnSpc>
                <a:spcPct val="90000"/>
              </a:lnSpc>
              <a:spcBef>
                <a:spcPts val="425"/>
              </a:spcBef>
              <a:buSzPct val="80000"/>
            </a:pPr>
            <a:endParaRPr lang="en-US" sz="1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425"/>
              </a:spcBef>
              <a:buSzPct val="80000"/>
            </a:pPr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</a:rPr>
              <a:t>Profile: 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	http://in.linkedin.com/in/harithapliyal </a:t>
            </a:r>
          </a:p>
          <a:p>
            <a:pPr>
              <a:lnSpc>
                <a:spcPct val="90000"/>
              </a:lnSpc>
              <a:spcBef>
                <a:spcPts val="425"/>
              </a:spcBef>
              <a:buSzPct val="80000"/>
            </a:pPr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</a:rPr>
              <a:t>Blog: 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	http://pmlogy.com/</a:t>
            </a:r>
          </a:p>
          <a:p>
            <a:pPr>
              <a:lnSpc>
                <a:spcPct val="90000"/>
              </a:lnSpc>
              <a:spcBef>
                <a:spcPts val="425"/>
              </a:spcBef>
              <a:buSzPct val="80000"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		</a:t>
            </a:r>
          </a:p>
          <a:p>
            <a:pPr>
              <a:lnSpc>
                <a:spcPct val="90000"/>
              </a:lnSpc>
              <a:spcBef>
                <a:spcPts val="425"/>
              </a:spcBef>
              <a:buSzPct val="80000"/>
            </a:pPr>
            <a:endParaRPr lang="en-US" sz="1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6787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C5FFA-7969-4F4F-B471-DCC515B2A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B305A-98BE-444B-98CF-496A05421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2763" indent="-512763">
              <a:buClrTx/>
              <a:buSzPct val="100000"/>
            </a:pPr>
            <a:r>
              <a:rPr lang="en-IN" sz="2800" dirty="0"/>
              <a:t>Who are stakeholders?</a:t>
            </a:r>
          </a:p>
          <a:p>
            <a:pPr marL="512763" indent="-512763">
              <a:buClrTx/>
              <a:buSzPct val="100000"/>
            </a:pPr>
            <a:r>
              <a:rPr lang="en-IN" sz="2800" dirty="0"/>
              <a:t>Understanding the duality of customer and vendor</a:t>
            </a:r>
          </a:p>
          <a:p>
            <a:pPr marL="512763" indent="-512763">
              <a:buClrTx/>
              <a:buSzPct val="100000"/>
            </a:pPr>
            <a:r>
              <a:rPr lang="en-IN" sz="2800" dirty="0"/>
              <a:t>Understanding the dimensions of communication</a:t>
            </a:r>
          </a:p>
          <a:p>
            <a:pPr marL="512763" indent="-512763">
              <a:buClrTx/>
              <a:buSzPct val="100000"/>
            </a:pPr>
            <a:r>
              <a:rPr lang="en-IN" sz="2800" dirty="0"/>
              <a:t>How to be an effective communicator</a:t>
            </a:r>
          </a:p>
          <a:p>
            <a:pPr marL="512763" indent="-512763">
              <a:buClrTx/>
              <a:buSzPct val="100000"/>
            </a:pPr>
            <a:r>
              <a:rPr lang="en-IN" sz="2800" dirty="0"/>
              <a:t>What is engagement?</a:t>
            </a:r>
          </a:p>
          <a:p>
            <a:pPr marL="512763" indent="-512763">
              <a:buClrTx/>
              <a:buSzPct val="100000"/>
            </a:pPr>
            <a:r>
              <a:rPr lang="en-IN" sz="2800" dirty="0"/>
              <a:t>How to Prioritize work?</a:t>
            </a:r>
          </a:p>
          <a:p>
            <a:pPr>
              <a:buClrTx/>
              <a:buSzPct val="100000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512931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48715-6685-48CB-9118-7EE5705E8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7155E-9684-4500-AA63-05A97544A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Daily standup is running smoothly. To strengthen it and improve it we need 100% support from every department.</a:t>
            </a:r>
          </a:p>
          <a:p>
            <a:r>
              <a:rPr lang="en-US" dirty="0"/>
              <a:t>100% support mean.</a:t>
            </a:r>
          </a:p>
          <a:p>
            <a:pPr lvl="1"/>
            <a:r>
              <a:rPr lang="en-US" dirty="0"/>
              <a:t>To ensure daily standup start and finish on time please make sure that your department PMT reaches 5 min before. So be time sensitive.</a:t>
            </a:r>
          </a:p>
          <a:p>
            <a:pPr lvl="1"/>
            <a:r>
              <a:rPr lang="en-US" dirty="0"/>
              <a:t>Every department representative must be present in the daily standup</a:t>
            </a:r>
          </a:p>
          <a:p>
            <a:pPr lvl="1"/>
            <a:r>
              <a:rPr lang="en-US" dirty="0"/>
              <a:t>Takes impediments identified during the DS as serious stuff otherwise it leads to unnecessary escalations</a:t>
            </a:r>
          </a:p>
          <a:p>
            <a:pPr lvl="1"/>
            <a:r>
              <a:rPr lang="en-US" dirty="0"/>
              <a:t>Every project has a Project Manager, so discuss the impediments with PM</a:t>
            </a:r>
          </a:p>
          <a:p>
            <a:pPr lvl="1"/>
            <a:r>
              <a:rPr lang="en-US" dirty="0"/>
              <a:t>PM is owner of impediments. Responsibility can be shared not the accountability</a:t>
            </a:r>
          </a:p>
          <a:p>
            <a:pPr lvl="1"/>
            <a:r>
              <a:rPr lang="en-US" dirty="0"/>
              <a:t>Kanban board should be updated before standup meeting start</a:t>
            </a:r>
          </a:p>
          <a:p>
            <a:pPr lvl="1"/>
            <a:r>
              <a:rPr lang="en-US" dirty="0"/>
              <a:t>Kanban board should reflect weekly task of every department</a:t>
            </a:r>
          </a:p>
          <a:p>
            <a:pPr lvl="1"/>
            <a:r>
              <a:rPr lang="en-US" dirty="0"/>
              <a:t>Min 80% work of the department should get reflected on the Kanban board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641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D4E4F-F11F-4278-9B98-B81FAC049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F687F-F013-42C0-8CF3-69392F69A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Let us measure how we are perceived in terms of our communication and stakeholder management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B2EB02-CCD4-4379-9883-B8B7DCD61850}"/>
              </a:ext>
            </a:extLst>
          </p:cNvPr>
          <p:cNvGraphicFramePr>
            <a:graphicFrameLocks noGrp="1"/>
          </p:cNvGraphicFramePr>
          <p:nvPr/>
        </p:nvGraphicFramePr>
        <p:xfrm>
          <a:off x="636104" y="2647859"/>
          <a:ext cx="10873410" cy="35728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4470">
                  <a:extLst>
                    <a:ext uri="{9D8B030D-6E8A-4147-A177-3AD203B41FA5}">
                      <a16:colId xmlns:a16="http://schemas.microsoft.com/office/drawing/2014/main" val="3506662386"/>
                    </a:ext>
                  </a:extLst>
                </a:gridCol>
                <a:gridCol w="3624470">
                  <a:extLst>
                    <a:ext uri="{9D8B030D-6E8A-4147-A177-3AD203B41FA5}">
                      <a16:colId xmlns:a16="http://schemas.microsoft.com/office/drawing/2014/main" val="3600423197"/>
                    </a:ext>
                  </a:extLst>
                </a:gridCol>
                <a:gridCol w="3624470">
                  <a:extLst>
                    <a:ext uri="{9D8B030D-6E8A-4147-A177-3AD203B41FA5}">
                      <a16:colId xmlns:a16="http://schemas.microsoft.com/office/drawing/2014/main" val="2243682795"/>
                    </a:ext>
                  </a:extLst>
                </a:gridCol>
              </a:tblGrid>
              <a:tr h="877311"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Pre Workshop</a:t>
                      </a:r>
                    </a:p>
                    <a:p>
                      <a:pPr algn="l"/>
                      <a:r>
                        <a:rPr lang="en-US" sz="2400" dirty="0"/>
                        <a:t>Name: (Optional)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419503"/>
                  </a:ext>
                </a:extLst>
              </a:tr>
              <a:tr h="487395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Stakeholder Engagement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966978"/>
                  </a:ext>
                </a:extLst>
              </a:tr>
              <a:tr h="877311">
                <a:tc>
                  <a:txBody>
                    <a:bodyPr/>
                    <a:lstStyle/>
                    <a:p>
                      <a:r>
                        <a:rPr lang="en-US" sz="2400" dirty="0"/>
                        <a:t>Person Name1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1-10 (1 Lowest – 10 Highest)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1-10 (1 Lowest – 10 Highest)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655680"/>
                  </a:ext>
                </a:extLst>
              </a:tr>
              <a:tr h="665408">
                <a:tc>
                  <a:txBody>
                    <a:bodyPr/>
                    <a:lstStyle/>
                    <a:p>
                      <a:r>
                        <a:rPr lang="en-US" sz="2400" dirty="0"/>
                        <a:t>Person Name2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817487"/>
                  </a:ext>
                </a:extLst>
              </a:tr>
              <a:tr h="665408">
                <a:tc>
                  <a:txBody>
                    <a:bodyPr/>
                    <a:lstStyle/>
                    <a:p>
                      <a:r>
                        <a:rPr lang="en-US" sz="2400" dirty="0"/>
                        <a:t>Person Name3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634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0443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D1E5E-BEEC-485F-9F57-1867E91D5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Quotes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08C1E-BD3E-467B-9588-B37E62B21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“I am responsible for my words till they reach to your ear. After that what you make of those in your mind is not my business. But I am affected by your business.”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“We see and hear only for which we are waiting. In the name of knowing the truth we want to know our version of the truth”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8693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DCD7D-448B-4C0E-A7DE-266E17444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Communications</a:t>
            </a:r>
          </a:p>
        </p:txBody>
      </p:sp>
      <p:pic>
        <p:nvPicPr>
          <p:cNvPr id="4" name="Picture 4" descr="D:\Works\Training-Material\PMP\PM-Images\Integration5.bmp">
            <a:extLst>
              <a:ext uri="{FF2B5EF4-FFF2-40B4-BE49-F238E27FC236}">
                <a16:creationId xmlns:a16="http://schemas.microsoft.com/office/drawing/2014/main" id="{1109CA5E-655F-4626-86C9-0F6299F6341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096" y="1053482"/>
            <a:ext cx="8667808" cy="5770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6621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21350-D3EE-4D8E-92CB-6F2F5F0B8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stakeholders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B5F67-2D63-444E-98F1-9CB0F4AD9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178" y="1262330"/>
            <a:ext cx="4388334" cy="4958361"/>
          </a:xfrm>
        </p:spPr>
        <p:txBody>
          <a:bodyPr>
            <a:normAutofit lnSpcReduction="10000"/>
          </a:bodyPr>
          <a:lstStyle/>
          <a:p>
            <a:r>
              <a:rPr lang="en-IN" sz="2000" dirty="0"/>
              <a:t>A stakeholder is an individual, group, or organization who may affect, be affected by, or perceive itself to be affected by a decision, activity, or outcome of a project. </a:t>
            </a:r>
          </a:p>
          <a:p>
            <a:r>
              <a:rPr lang="en-IN" sz="2000" dirty="0"/>
              <a:t>Stakeholders may be actively involved in the project or have interests that may be positively or negatively affected by the performance or completion of the project. </a:t>
            </a:r>
          </a:p>
          <a:p>
            <a:r>
              <a:rPr lang="en-IN" sz="2000" dirty="0"/>
              <a:t>Different stakeholders may have competing expectations that might create conflicts within the project.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0F17F2-C851-4644-9506-CC6D324F9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535" y="1262330"/>
            <a:ext cx="7167368" cy="492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536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7580</TotalTime>
  <Words>1183</Words>
  <Application>Microsoft Office PowerPoint</Application>
  <PresentationFormat>Widescreen</PresentationFormat>
  <Paragraphs>216</Paragraphs>
  <Slides>31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Microsoft YaHei</vt:lpstr>
      <vt:lpstr>Arial</vt:lpstr>
      <vt:lpstr>Calibri</vt:lpstr>
      <vt:lpstr>Trebuchet MS</vt:lpstr>
      <vt:lpstr>Verdana</vt:lpstr>
      <vt:lpstr>Wingdings</vt:lpstr>
      <vt:lpstr>Wingdings 3</vt:lpstr>
      <vt:lpstr>Facet</vt:lpstr>
      <vt:lpstr>Project Stakeholder Engagement  &amp; Communication Management</vt:lpstr>
      <vt:lpstr>Disclaimer</vt:lpstr>
      <vt:lpstr>PowerPoint Presentation</vt:lpstr>
      <vt:lpstr>Agenda</vt:lpstr>
      <vt:lpstr>A Request</vt:lpstr>
      <vt:lpstr>Preworkshop</vt:lpstr>
      <vt:lpstr>Important Quotes</vt:lpstr>
      <vt:lpstr>Project Communications</vt:lpstr>
      <vt:lpstr>Who are stakeholders</vt:lpstr>
      <vt:lpstr>Stakeholder’s Expectations &amp; PM’s Circle of Influence</vt:lpstr>
      <vt:lpstr>Who is a customer and who is a vendor?</vt:lpstr>
      <vt:lpstr>Customer is Indian Philosophical Context</vt:lpstr>
      <vt:lpstr>Customer vs Vendor in TEAM’s Context</vt:lpstr>
      <vt:lpstr>Role of Trust in Communication</vt:lpstr>
      <vt:lpstr>Data vs Information</vt:lpstr>
      <vt:lpstr>What is communication?</vt:lpstr>
      <vt:lpstr>What is over communication?</vt:lpstr>
      <vt:lpstr>Communication Requirement Analysis</vt:lpstr>
      <vt:lpstr>What is cost of communication</vt:lpstr>
      <vt:lpstr>Communication Technologies</vt:lpstr>
      <vt:lpstr>Communication Methods</vt:lpstr>
      <vt:lpstr>Number of Communication Channels</vt:lpstr>
      <vt:lpstr>Communication Model</vt:lpstr>
      <vt:lpstr>Directions of Communications &amp; Loss of Message</vt:lpstr>
      <vt:lpstr>Communication Management</vt:lpstr>
      <vt:lpstr>Let us do an Exercise</vt:lpstr>
      <vt:lpstr>Let us do an Exercise</vt:lpstr>
      <vt:lpstr>Post Workshop</vt:lpstr>
      <vt:lpstr>PowerPoint Presentation</vt:lpstr>
      <vt:lpstr>Next Program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for Trainings &amp; Consulting Services</dc:title>
  <dc:creator>Hari Thapliyal</dc:creator>
  <cp:lastModifiedBy>Hari Thapliyal</cp:lastModifiedBy>
  <cp:revision>149</cp:revision>
  <dcterms:created xsi:type="dcterms:W3CDTF">2014-08-11T04:33:44Z</dcterms:created>
  <dcterms:modified xsi:type="dcterms:W3CDTF">2018-01-03T09:09:38Z</dcterms:modified>
</cp:coreProperties>
</file>