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31"/>
  </p:notesMasterIdLst>
  <p:handoutMasterIdLst>
    <p:handoutMasterId r:id="rId32"/>
  </p:handoutMasterIdLst>
  <p:sldIdLst>
    <p:sldId id="257" r:id="rId5"/>
    <p:sldId id="266" r:id="rId6"/>
    <p:sldId id="268" r:id="rId7"/>
    <p:sldId id="263" r:id="rId8"/>
    <p:sldId id="262" r:id="rId9"/>
    <p:sldId id="264" r:id="rId10"/>
    <p:sldId id="265" r:id="rId11"/>
    <p:sldId id="267" r:id="rId12"/>
    <p:sldId id="269" r:id="rId13"/>
    <p:sldId id="270" r:id="rId14"/>
    <p:sldId id="271" r:id="rId15"/>
    <p:sldId id="273" r:id="rId16"/>
    <p:sldId id="274" r:id="rId17"/>
    <p:sldId id="275" r:id="rId18"/>
    <p:sldId id="280" r:id="rId19"/>
    <p:sldId id="276" r:id="rId20"/>
    <p:sldId id="279" r:id="rId21"/>
    <p:sldId id="278" r:id="rId22"/>
    <p:sldId id="277" r:id="rId23"/>
    <p:sldId id="282" r:id="rId24"/>
    <p:sldId id="283" r:id="rId25"/>
    <p:sldId id="284" r:id="rId26"/>
    <p:sldId id="285" r:id="rId27"/>
    <p:sldId id="287" r:id="rId28"/>
    <p:sldId id="289" r:id="rId29"/>
    <p:sldId id="290"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62" d="100"/>
          <a:sy n="62" d="100"/>
        </p:scale>
        <p:origin x="762" y="4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5/4/2019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5/4/2019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7168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6371087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22482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9630816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24322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709929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97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1152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157" y="188640"/>
            <a:ext cx="10889863" cy="1008112"/>
          </a:xfrm>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a:xfrm>
            <a:off x="677158" y="1484784"/>
            <a:ext cx="10889862" cy="4556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5507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5/4/2019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947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5/4/2019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8225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5/4/2019</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91132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53852" y="2276872"/>
            <a:ext cx="9937104" cy="1320800"/>
          </a:xfrm>
        </p:spPr>
        <p:txBody>
          <a:bodyPr>
            <a:normAutofit/>
          </a:bodyPr>
          <a:lstStyle>
            <a:lvl1pPr>
              <a:defRPr sz="4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5/4/2019</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60107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5/4/2019</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55985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5/4/2019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16582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648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B0D41C-F0D3-49F0-8041-67FC705A40C6}" type="datetime1">
              <a:rPr lang="en-US" smtClean="0"/>
              <a:pPr/>
              <a:t>5/4/2019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11534150"/>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4" y="2132856"/>
            <a:ext cx="7764913" cy="1646302"/>
          </a:xfrm>
        </p:spPr>
        <p:txBody>
          <a:bodyPr/>
          <a:lstStyle/>
          <a:p>
            <a:r>
              <a:rPr lang="en-US" dirty="0">
                <a:solidFill>
                  <a:srgbClr val="FFFFFF"/>
                </a:solidFill>
              </a:rPr>
              <a:t>Retrospective : PMO Journey</a:t>
            </a:r>
            <a:endParaRPr lang="en-US" dirty="0"/>
          </a:p>
        </p:txBody>
      </p:sp>
      <p:sp>
        <p:nvSpPr>
          <p:cNvPr id="3" name="Subtitle 2"/>
          <p:cNvSpPr>
            <a:spLocks noGrp="1"/>
          </p:cNvSpPr>
          <p:nvPr>
            <p:ph type="subTitle" idx="1"/>
          </p:nvPr>
        </p:nvSpPr>
        <p:spPr/>
        <p:txBody>
          <a:bodyPr/>
          <a:lstStyle/>
          <a:p>
            <a:r>
              <a:rPr lang="en-US" dirty="0"/>
              <a:t>Fri, 3-May-19</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7A52-9078-4CCD-995F-76B1ABB5D867}"/>
              </a:ext>
            </a:extLst>
          </p:cNvPr>
          <p:cNvSpPr>
            <a:spLocks noGrp="1"/>
          </p:cNvSpPr>
          <p:nvPr>
            <p:ph type="title"/>
          </p:nvPr>
        </p:nvSpPr>
        <p:spPr/>
        <p:txBody>
          <a:bodyPr>
            <a:normAutofit fontScale="90000"/>
          </a:bodyPr>
          <a:lstStyle/>
          <a:p>
            <a:br>
              <a:rPr lang="en-US" dirty="0"/>
            </a:br>
            <a:r>
              <a:rPr lang="en-US" dirty="0"/>
              <a:t>Top 3 things What you got from PMO initiative?</a:t>
            </a:r>
          </a:p>
        </p:txBody>
      </p:sp>
    </p:spTree>
    <p:extLst>
      <p:ext uri="{BB962C8B-B14F-4D97-AF65-F5344CB8AC3E}">
        <p14:creationId xmlns:p14="http://schemas.microsoft.com/office/powerpoint/2010/main" val="12891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7A52-9078-4CCD-995F-76B1ABB5D867}"/>
              </a:ext>
            </a:extLst>
          </p:cNvPr>
          <p:cNvSpPr>
            <a:spLocks noGrp="1"/>
          </p:cNvSpPr>
          <p:nvPr>
            <p:ph type="title"/>
          </p:nvPr>
        </p:nvSpPr>
        <p:spPr/>
        <p:txBody>
          <a:bodyPr>
            <a:normAutofit/>
          </a:bodyPr>
          <a:lstStyle/>
          <a:p>
            <a:br>
              <a:rPr lang="en-US" dirty="0"/>
            </a:br>
            <a:r>
              <a:rPr lang="en-US" dirty="0"/>
              <a:t>Top 3 things What you want from PMO?</a:t>
            </a:r>
          </a:p>
        </p:txBody>
      </p:sp>
    </p:spTree>
    <p:extLst>
      <p:ext uri="{BB962C8B-B14F-4D97-AF65-F5344CB8AC3E}">
        <p14:creationId xmlns:p14="http://schemas.microsoft.com/office/powerpoint/2010/main" val="260088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E876-FC44-44A9-969B-88525CC7FF73}"/>
              </a:ext>
            </a:extLst>
          </p:cNvPr>
          <p:cNvSpPr>
            <a:spLocks noGrp="1"/>
          </p:cNvSpPr>
          <p:nvPr>
            <p:ph type="title"/>
          </p:nvPr>
        </p:nvSpPr>
        <p:spPr/>
        <p:txBody>
          <a:bodyPr/>
          <a:lstStyle/>
          <a:p>
            <a:r>
              <a:rPr lang="en-US" dirty="0"/>
              <a:t>See you tomorrow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2823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oadahed">
            <a:extLst>
              <a:ext uri="{FF2B5EF4-FFF2-40B4-BE49-F238E27FC236}">
                <a16:creationId xmlns:a16="http://schemas.microsoft.com/office/drawing/2014/main" id="{BA1E1FBA-E8DA-4E22-8748-64DE24D1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40"/>
            <a:ext cx="12128839" cy="68020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06674" y="2132856"/>
            <a:ext cx="7764913" cy="1646302"/>
          </a:xfrm>
        </p:spPr>
        <p:txBody>
          <a:bodyPr/>
          <a:lstStyle/>
          <a:p>
            <a:r>
              <a:rPr lang="en-US" dirty="0">
                <a:solidFill>
                  <a:srgbClr val="FFFFFF"/>
                </a:solidFill>
              </a:rPr>
              <a:t>PMO : Road Ahead</a:t>
            </a:r>
            <a:endParaRPr lang="en-US" dirty="0"/>
          </a:p>
        </p:txBody>
      </p:sp>
      <p:sp>
        <p:nvSpPr>
          <p:cNvPr id="3" name="Subtitle 2"/>
          <p:cNvSpPr>
            <a:spLocks noGrp="1"/>
          </p:cNvSpPr>
          <p:nvPr>
            <p:ph type="subTitle" idx="1"/>
          </p:nvPr>
        </p:nvSpPr>
        <p:spPr/>
        <p:txBody>
          <a:bodyPr/>
          <a:lstStyle/>
          <a:p>
            <a:r>
              <a:rPr lang="en-US" dirty="0"/>
              <a:t>Sat, 4-May-19</a:t>
            </a:r>
          </a:p>
        </p:txBody>
      </p:sp>
    </p:spTree>
    <p:extLst>
      <p:ext uri="{BB962C8B-B14F-4D97-AF65-F5344CB8AC3E}">
        <p14:creationId xmlns:p14="http://schemas.microsoft.com/office/powerpoint/2010/main" val="15372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4134-6FF0-4034-9E19-4C48B4AEABF5}"/>
              </a:ext>
            </a:extLst>
          </p:cNvPr>
          <p:cNvSpPr>
            <a:spLocks noGrp="1"/>
          </p:cNvSpPr>
          <p:nvPr>
            <p:ph type="title"/>
          </p:nvPr>
        </p:nvSpPr>
        <p:spPr/>
        <p:txBody>
          <a:bodyPr/>
          <a:lstStyle/>
          <a:p>
            <a:r>
              <a:rPr lang="en-US" dirty="0"/>
              <a:t>Context Setting</a:t>
            </a:r>
          </a:p>
        </p:txBody>
      </p:sp>
      <p:sp>
        <p:nvSpPr>
          <p:cNvPr id="3" name="Content Placeholder 2">
            <a:extLst>
              <a:ext uri="{FF2B5EF4-FFF2-40B4-BE49-F238E27FC236}">
                <a16:creationId xmlns:a16="http://schemas.microsoft.com/office/drawing/2014/main" id="{38E0CA0B-7007-4F61-B900-3EDC165AB823}"/>
              </a:ext>
            </a:extLst>
          </p:cNvPr>
          <p:cNvSpPr>
            <a:spLocks noGrp="1"/>
          </p:cNvSpPr>
          <p:nvPr>
            <p:ph idx="1"/>
          </p:nvPr>
        </p:nvSpPr>
        <p:spPr/>
        <p:txBody>
          <a:bodyPr/>
          <a:lstStyle/>
          <a:p>
            <a:r>
              <a:rPr lang="en-US" dirty="0"/>
              <a:t>Yesterday discussion </a:t>
            </a:r>
          </a:p>
          <a:p>
            <a:pPr lvl="1"/>
            <a:r>
              <a:rPr lang="en-US" dirty="0"/>
              <a:t>Me/My Department Expected from PMO (Orange) : 27 Cards</a:t>
            </a:r>
          </a:p>
          <a:p>
            <a:pPr lvl="1"/>
            <a:r>
              <a:rPr lang="en-US" dirty="0"/>
              <a:t>I/My Department Could Have Given to PMO (Yellow): 26 Cards</a:t>
            </a:r>
          </a:p>
          <a:p>
            <a:pPr lvl="1"/>
            <a:r>
              <a:rPr lang="en-US" dirty="0"/>
              <a:t>In Future I/My Department Expect this From PMO (Blue) : 23 Cards</a:t>
            </a:r>
          </a:p>
          <a:p>
            <a:pPr lvl="1"/>
            <a:r>
              <a:rPr lang="en-US" dirty="0"/>
              <a:t>Me/My Department Got from PMO (Pink) : 25 Card</a:t>
            </a:r>
          </a:p>
          <a:p>
            <a:r>
              <a:rPr lang="en-US" dirty="0"/>
              <a:t>No duplicate card in the group. A few duplicity across the groups.</a:t>
            </a:r>
          </a:p>
          <a:p>
            <a:r>
              <a:rPr lang="en-US" dirty="0"/>
              <a:t>Some cards are not readable</a:t>
            </a:r>
          </a:p>
          <a:p>
            <a:r>
              <a:rPr lang="en-US" dirty="0"/>
              <a:t>Some cards are not understandable</a:t>
            </a:r>
          </a:p>
        </p:txBody>
      </p:sp>
    </p:spTree>
    <p:extLst>
      <p:ext uri="{BB962C8B-B14F-4D97-AF65-F5344CB8AC3E}">
        <p14:creationId xmlns:p14="http://schemas.microsoft.com/office/powerpoint/2010/main" val="9432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3C2B-5808-4626-8A33-45E61D5ADEA9}"/>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A1677089-D248-4E64-8C4B-0029C39D1BF4}"/>
              </a:ext>
            </a:extLst>
          </p:cNvPr>
          <p:cNvSpPr>
            <a:spLocks noGrp="1"/>
          </p:cNvSpPr>
          <p:nvPr>
            <p:ph idx="1"/>
          </p:nvPr>
        </p:nvSpPr>
        <p:spPr/>
        <p:txBody>
          <a:bodyPr/>
          <a:lstStyle/>
          <a:p>
            <a:r>
              <a:rPr lang="en-US" dirty="0"/>
              <a:t>Moderator : Hari Thapliyal</a:t>
            </a:r>
          </a:p>
          <a:p>
            <a:r>
              <a:rPr lang="en-US" dirty="0"/>
              <a:t>Minute Recorder &amp; MoM Communications : Viswanathan. Keep one excel sheet open for calculation (I will tell the simple formula) This is required for quick voting.</a:t>
            </a:r>
          </a:p>
          <a:p>
            <a:r>
              <a:rPr lang="en-US" dirty="0"/>
              <a:t>Participants: TEAM </a:t>
            </a:r>
            <a:r>
              <a:rPr lang="en-US" dirty="0" err="1"/>
              <a:t>HoDs</a:t>
            </a:r>
            <a:endParaRPr lang="en-US" dirty="0"/>
          </a:p>
          <a:p>
            <a:endParaRPr lang="en-US" dirty="0"/>
          </a:p>
        </p:txBody>
      </p:sp>
    </p:spTree>
    <p:extLst>
      <p:ext uri="{BB962C8B-B14F-4D97-AF65-F5344CB8AC3E}">
        <p14:creationId xmlns:p14="http://schemas.microsoft.com/office/powerpoint/2010/main" val="220727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DCAC-D9C4-43A9-858E-C4986B6837FE}"/>
              </a:ext>
            </a:extLst>
          </p:cNvPr>
          <p:cNvSpPr>
            <a:spLocks noGrp="1"/>
          </p:cNvSpPr>
          <p:nvPr>
            <p:ph type="title"/>
          </p:nvPr>
        </p:nvSpPr>
        <p:spPr/>
        <p:txBody>
          <a:bodyPr/>
          <a:lstStyle/>
          <a:p>
            <a:r>
              <a:rPr lang="en-US" dirty="0"/>
              <a:t>Agenda Today</a:t>
            </a:r>
          </a:p>
        </p:txBody>
      </p:sp>
      <p:sp>
        <p:nvSpPr>
          <p:cNvPr id="3" name="Content Placeholder 2">
            <a:extLst>
              <a:ext uri="{FF2B5EF4-FFF2-40B4-BE49-F238E27FC236}">
                <a16:creationId xmlns:a16="http://schemas.microsoft.com/office/drawing/2014/main" id="{21B6FBAA-42E3-41E1-A578-6561E5D5B849}"/>
              </a:ext>
            </a:extLst>
          </p:cNvPr>
          <p:cNvSpPr>
            <a:spLocks noGrp="1"/>
          </p:cNvSpPr>
          <p:nvPr>
            <p:ph idx="1"/>
          </p:nvPr>
        </p:nvSpPr>
        <p:spPr/>
        <p:txBody>
          <a:bodyPr>
            <a:normAutofit/>
          </a:bodyPr>
          <a:lstStyle/>
          <a:p>
            <a:r>
              <a:rPr lang="en-US" sz="2800" dirty="0"/>
              <a:t>Based on the yesterday’s inputs develop an immediate actionable plan</a:t>
            </a:r>
          </a:p>
        </p:txBody>
      </p:sp>
    </p:spTree>
    <p:extLst>
      <p:ext uri="{BB962C8B-B14F-4D97-AF65-F5344CB8AC3E}">
        <p14:creationId xmlns:p14="http://schemas.microsoft.com/office/powerpoint/2010/main" val="27249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A524-ABC6-4920-B504-53EAE4B0D9DF}"/>
              </a:ext>
            </a:extLst>
          </p:cNvPr>
          <p:cNvSpPr>
            <a:spLocks noGrp="1"/>
          </p:cNvSpPr>
          <p:nvPr>
            <p:ph type="title"/>
          </p:nvPr>
        </p:nvSpPr>
        <p:spPr/>
        <p:txBody>
          <a:bodyPr/>
          <a:lstStyle/>
          <a:p>
            <a:r>
              <a:rPr lang="en-US" dirty="0"/>
              <a:t>Norms of participation</a:t>
            </a:r>
          </a:p>
        </p:txBody>
      </p:sp>
      <p:sp>
        <p:nvSpPr>
          <p:cNvPr id="3" name="Content Placeholder 2">
            <a:extLst>
              <a:ext uri="{FF2B5EF4-FFF2-40B4-BE49-F238E27FC236}">
                <a16:creationId xmlns:a16="http://schemas.microsoft.com/office/drawing/2014/main" id="{55C15809-F0A1-40CD-BAC3-D4EC54A7690C}"/>
              </a:ext>
            </a:extLst>
          </p:cNvPr>
          <p:cNvSpPr>
            <a:spLocks noGrp="1"/>
          </p:cNvSpPr>
          <p:nvPr>
            <p:ph idx="1"/>
          </p:nvPr>
        </p:nvSpPr>
        <p:spPr>
          <a:xfrm>
            <a:off x="677158" y="1412776"/>
            <a:ext cx="10889862" cy="4628587"/>
          </a:xfrm>
        </p:spPr>
        <p:txBody>
          <a:bodyPr>
            <a:normAutofit fontScale="92500" lnSpcReduction="20000"/>
          </a:bodyPr>
          <a:lstStyle/>
          <a:p>
            <a:endParaRPr lang="en-US" dirty="0"/>
          </a:p>
          <a:p>
            <a:r>
              <a:rPr lang="en-US" dirty="0"/>
              <a:t>Same as yesterday </a:t>
            </a:r>
          </a:p>
          <a:p>
            <a:r>
              <a:rPr lang="en-US" dirty="0"/>
              <a:t>+</a:t>
            </a:r>
          </a:p>
          <a:p>
            <a:r>
              <a:rPr lang="en-US" dirty="0"/>
              <a:t>Respect the time. Total duration is 2 </a:t>
            </a:r>
            <a:r>
              <a:rPr lang="en-US" dirty="0" err="1"/>
              <a:t>hrs</a:t>
            </a:r>
            <a:r>
              <a:rPr lang="en-US" dirty="0"/>
              <a:t> but it is less to discuss many items here.</a:t>
            </a:r>
          </a:p>
          <a:p>
            <a:r>
              <a:rPr lang="en-US" dirty="0"/>
              <a:t>Do not be over excited to start everything immediately</a:t>
            </a:r>
          </a:p>
          <a:p>
            <a:r>
              <a:rPr lang="en-US" dirty="0"/>
              <a:t>Do not be cynical that it is just another meeting, nothing moves here, and we have to justify our entry in the room so just say something for the name sake</a:t>
            </a:r>
          </a:p>
          <a:p>
            <a:r>
              <a:rPr lang="en-US" dirty="0"/>
              <a:t>Do not ignore the pressing need of hour of the organization</a:t>
            </a:r>
          </a:p>
          <a:p>
            <a:r>
              <a:rPr lang="en-US" dirty="0"/>
              <a:t>Remain focused. We will discuss only the inputs of yesterday so no jumping to other topics.</a:t>
            </a:r>
          </a:p>
          <a:p>
            <a:r>
              <a:rPr lang="en-US" dirty="0"/>
              <a:t>Avoid giving suggestion to other department until specially asked</a:t>
            </a:r>
          </a:p>
          <a:p>
            <a:r>
              <a:rPr lang="en-US" dirty="0"/>
              <a:t>Ask yourself, in the context of discussion, from my department what I can do and </a:t>
            </a:r>
            <a:r>
              <a:rPr lang="en-US" sz="1800" b="1" u="sng" dirty="0"/>
              <a:t>what value</a:t>
            </a:r>
            <a:r>
              <a:rPr lang="en-US" dirty="0"/>
              <a:t> it can generate for other department and organization.</a:t>
            </a:r>
          </a:p>
          <a:p>
            <a:r>
              <a:rPr lang="en-US" dirty="0"/>
              <a:t>Remember if you give something which is not useful for other department or organization that has be deprioritized so don't feel bad. But, no idea is bad, till is accepted and failed.</a:t>
            </a:r>
          </a:p>
          <a:p>
            <a:r>
              <a:rPr lang="en-US" sz="1800" dirty="0"/>
              <a:t>Participate with an intent that tomorrow you own the actions adopted here.</a:t>
            </a:r>
          </a:p>
        </p:txBody>
      </p:sp>
    </p:spTree>
    <p:extLst>
      <p:ext uri="{BB962C8B-B14F-4D97-AF65-F5344CB8AC3E}">
        <p14:creationId xmlns:p14="http://schemas.microsoft.com/office/powerpoint/2010/main" val="384619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A524-ABC6-4920-B504-53EAE4B0D9DF}"/>
              </a:ext>
            </a:extLst>
          </p:cNvPr>
          <p:cNvSpPr>
            <a:spLocks noGrp="1"/>
          </p:cNvSpPr>
          <p:nvPr>
            <p:ph type="title"/>
          </p:nvPr>
        </p:nvSpPr>
        <p:spPr/>
        <p:txBody>
          <a:bodyPr/>
          <a:lstStyle/>
          <a:p>
            <a:r>
              <a:rPr lang="en-US" dirty="0"/>
              <a:t>Norms of participation (From Previous Session)</a:t>
            </a:r>
          </a:p>
        </p:txBody>
      </p:sp>
      <p:sp>
        <p:nvSpPr>
          <p:cNvPr id="3" name="Content Placeholder 2">
            <a:extLst>
              <a:ext uri="{FF2B5EF4-FFF2-40B4-BE49-F238E27FC236}">
                <a16:creationId xmlns:a16="http://schemas.microsoft.com/office/drawing/2014/main" id="{55C15809-F0A1-40CD-BAC3-D4EC54A7690C}"/>
              </a:ext>
            </a:extLst>
          </p:cNvPr>
          <p:cNvSpPr>
            <a:spLocks noGrp="1"/>
          </p:cNvSpPr>
          <p:nvPr>
            <p:ph idx="1"/>
          </p:nvPr>
        </p:nvSpPr>
        <p:spPr>
          <a:xfrm>
            <a:off x="677158" y="1412776"/>
            <a:ext cx="10889862" cy="4628587"/>
          </a:xfrm>
        </p:spPr>
        <p:txBody>
          <a:bodyPr>
            <a:normAutofit lnSpcReduction="10000"/>
          </a:bodyPr>
          <a:lstStyle/>
          <a:p>
            <a:endParaRPr lang="en-US" dirty="0"/>
          </a:p>
          <a:p>
            <a:r>
              <a:rPr lang="en-US" dirty="0"/>
              <a:t>This is not a debate. So do not put efforts to win the argument</a:t>
            </a:r>
          </a:p>
          <a:p>
            <a:r>
              <a:rPr lang="en-US" dirty="0"/>
              <a:t>Do not offend any person or department</a:t>
            </a:r>
          </a:p>
          <a:p>
            <a:r>
              <a:rPr lang="en-US" dirty="0"/>
              <a:t>Do not use this platform to praise or criticize anyone</a:t>
            </a:r>
          </a:p>
          <a:p>
            <a:r>
              <a:rPr lang="en-US" dirty="0"/>
              <a:t>Do not take observations personally</a:t>
            </a:r>
          </a:p>
          <a:p>
            <a:r>
              <a:rPr lang="en-US" dirty="0"/>
              <a:t>Do not look into other person’s note or mind</a:t>
            </a:r>
          </a:p>
          <a:p>
            <a:r>
              <a:rPr lang="en-US" dirty="0"/>
              <a:t>We are not going to discuss individual’s personality, weakness or strength </a:t>
            </a:r>
          </a:p>
          <a:p>
            <a:pPr marL="0" indent="0">
              <a:buNone/>
            </a:pPr>
            <a:endParaRPr lang="en-US" dirty="0"/>
          </a:p>
          <a:p>
            <a:r>
              <a:rPr lang="en-US" dirty="0"/>
              <a:t>Write note and then speak</a:t>
            </a:r>
          </a:p>
          <a:p>
            <a:r>
              <a:rPr lang="en-US" dirty="0"/>
              <a:t>Speak only about your department until it is specifically asked to comment about other or at organization level </a:t>
            </a:r>
          </a:p>
          <a:p>
            <a:r>
              <a:rPr lang="en-US" dirty="0"/>
              <a:t>You can share if you have any better idea to make this session more useful</a:t>
            </a:r>
          </a:p>
        </p:txBody>
      </p:sp>
    </p:spTree>
    <p:extLst>
      <p:ext uri="{BB962C8B-B14F-4D97-AF65-F5344CB8AC3E}">
        <p14:creationId xmlns:p14="http://schemas.microsoft.com/office/powerpoint/2010/main" val="213894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1258-1C9E-40B0-B73D-BA40A9669B43}"/>
              </a:ext>
            </a:extLst>
          </p:cNvPr>
          <p:cNvSpPr>
            <a:spLocks noGrp="1"/>
          </p:cNvSpPr>
          <p:nvPr>
            <p:ph type="title"/>
          </p:nvPr>
        </p:nvSpPr>
        <p:spPr/>
        <p:txBody>
          <a:bodyPr/>
          <a:lstStyle/>
          <a:p>
            <a:r>
              <a:rPr lang="en-US" dirty="0"/>
              <a:t>Flow of Discussion</a:t>
            </a:r>
          </a:p>
        </p:txBody>
      </p:sp>
      <p:sp>
        <p:nvSpPr>
          <p:cNvPr id="3" name="Content Placeholder 2">
            <a:extLst>
              <a:ext uri="{FF2B5EF4-FFF2-40B4-BE49-F238E27FC236}">
                <a16:creationId xmlns:a16="http://schemas.microsoft.com/office/drawing/2014/main" id="{77D5C5B2-A54A-49DB-BCAC-1DF5CD8378A0}"/>
              </a:ext>
            </a:extLst>
          </p:cNvPr>
          <p:cNvSpPr>
            <a:spLocks noGrp="1"/>
          </p:cNvSpPr>
          <p:nvPr>
            <p:ph idx="1"/>
          </p:nvPr>
        </p:nvSpPr>
        <p:spPr/>
        <p:txBody>
          <a:bodyPr/>
          <a:lstStyle/>
          <a:p>
            <a:r>
              <a:rPr lang="en-US" dirty="0"/>
              <a:t>We will look into all the inputs, get clarity and in terms of understanding come on the same page. (15 min)</a:t>
            </a:r>
          </a:p>
          <a:p>
            <a:r>
              <a:rPr lang="en-US" dirty="0"/>
              <a:t>Filter out whether we need to take that input for further discussion or not. (10 min)</a:t>
            </a:r>
          </a:p>
          <a:p>
            <a:r>
              <a:rPr lang="en-US" dirty="0"/>
              <a:t>Voting for ranking the input for discussion (20 min)</a:t>
            </a:r>
          </a:p>
          <a:p>
            <a:r>
              <a:rPr lang="en-US" dirty="0"/>
              <a:t>Review of complexity of each input from implementation perspective (10 min)</a:t>
            </a:r>
          </a:p>
          <a:p>
            <a:r>
              <a:rPr lang="en-US" dirty="0"/>
              <a:t>Take top 30% items from each category for discussion</a:t>
            </a:r>
          </a:p>
          <a:p>
            <a:r>
              <a:rPr lang="en-US" dirty="0"/>
              <a:t>Identify actions and </a:t>
            </a:r>
            <a:r>
              <a:rPr lang="en-US" dirty="0" err="1"/>
              <a:t>actionee</a:t>
            </a:r>
            <a:r>
              <a:rPr lang="en-US" dirty="0"/>
              <a:t> (70 min)</a:t>
            </a:r>
          </a:p>
          <a:p>
            <a:endParaRPr lang="en-US" dirty="0"/>
          </a:p>
          <a:p>
            <a:r>
              <a:rPr lang="en-US" b="1" dirty="0"/>
              <a:t>Future Course</a:t>
            </a:r>
          </a:p>
          <a:p>
            <a:r>
              <a:rPr lang="en-US" dirty="0"/>
              <a:t>Make a plan, follow the plan, validate the actions are implemented or not</a:t>
            </a:r>
          </a:p>
        </p:txBody>
      </p:sp>
    </p:spTree>
    <p:extLst>
      <p:ext uri="{BB962C8B-B14F-4D97-AF65-F5344CB8AC3E}">
        <p14:creationId xmlns:p14="http://schemas.microsoft.com/office/powerpoint/2010/main" val="225953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3C2B-5808-4626-8A33-45E61D5ADEA9}"/>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A1677089-D248-4E64-8C4B-0029C39D1BF4}"/>
              </a:ext>
            </a:extLst>
          </p:cNvPr>
          <p:cNvSpPr>
            <a:spLocks noGrp="1"/>
          </p:cNvSpPr>
          <p:nvPr>
            <p:ph idx="1"/>
          </p:nvPr>
        </p:nvSpPr>
        <p:spPr/>
        <p:txBody>
          <a:bodyPr/>
          <a:lstStyle/>
          <a:p>
            <a:r>
              <a:rPr lang="en-US" dirty="0"/>
              <a:t>Moderator : Hari Thapliyal</a:t>
            </a:r>
          </a:p>
          <a:p>
            <a:r>
              <a:rPr lang="en-US" dirty="0"/>
              <a:t>Minute Recorder &amp; MoM Communications : Viswanathan</a:t>
            </a:r>
          </a:p>
          <a:p>
            <a:r>
              <a:rPr lang="en-US" dirty="0"/>
              <a:t>Participants: TEAM </a:t>
            </a:r>
            <a:r>
              <a:rPr lang="en-US" dirty="0" err="1"/>
              <a:t>HoDs</a:t>
            </a:r>
            <a:endParaRPr lang="en-US" dirty="0"/>
          </a:p>
          <a:p>
            <a:endParaRPr lang="en-US" dirty="0"/>
          </a:p>
        </p:txBody>
      </p:sp>
    </p:spTree>
    <p:extLst>
      <p:ext uri="{BB962C8B-B14F-4D97-AF65-F5344CB8AC3E}">
        <p14:creationId xmlns:p14="http://schemas.microsoft.com/office/powerpoint/2010/main" val="166740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2016224"/>
          </a:xfrm>
        </p:spPr>
        <p:txBody>
          <a:bodyPr>
            <a:normAutofit/>
          </a:bodyPr>
          <a:lstStyle/>
          <a:p>
            <a:r>
              <a:rPr lang="en-US" dirty="0"/>
              <a:t>Review Inputs (15 min)</a:t>
            </a:r>
            <a:br>
              <a:rPr lang="en-US" dirty="0"/>
            </a:br>
            <a:br>
              <a:rPr lang="en-US" dirty="0"/>
            </a:br>
            <a:endParaRPr lang="en-US" dirty="0"/>
          </a:p>
        </p:txBody>
      </p:sp>
    </p:spTree>
    <p:extLst>
      <p:ext uri="{BB962C8B-B14F-4D97-AF65-F5344CB8AC3E}">
        <p14:creationId xmlns:p14="http://schemas.microsoft.com/office/powerpoint/2010/main" val="42205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2016224"/>
          </a:xfrm>
        </p:spPr>
        <p:txBody>
          <a:bodyPr>
            <a:normAutofit/>
          </a:bodyPr>
          <a:lstStyle/>
          <a:p>
            <a:r>
              <a:rPr lang="en-US" dirty="0"/>
              <a:t>Filter inputs for further discussion. (10 min)</a:t>
            </a:r>
          </a:p>
        </p:txBody>
      </p:sp>
    </p:spTree>
    <p:extLst>
      <p:ext uri="{BB962C8B-B14F-4D97-AF65-F5344CB8AC3E}">
        <p14:creationId xmlns:p14="http://schemas.microsoft.com/office/powerpoint/2010/main" val="7376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2016224"/>
          </a:xfrm>
        </p:spPr>
        <p:txBody>
          <a:bodyPr>
            <a:normAutofit/>
          </a:bodyPr>
          <a:lstStyle/>
          <a:p>
            <a:r>
              <a:rPr lang="en-US" dirty="0"/>
              <a:t>Voting for ranking the inputs for discussions (20 min)</a:t>
            </a:r>
          </a:p>
        </p:txBody>
      </p:sp>
    </p:spTree>
    <p:extLst>
      <p:ext uri="{BB962C8B-B14F-4D97-AF65-F5344CB8AC3E}">
        <p14:creationId xmlns:p14="http://schemas.microsoft.com/office/powerpoint/2010/main" val="797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3528392"/>
          </a:xfrm>
        </p:spPr>
        <p:txBody>
          <a:bodyPr>
            <a:normAutofit fontScale="90000"/>
          </a:bodyPr>
          <a:lstStyle/>
          <a:p>
            <a:r>
              <a:rPr lang="en-US" dirty="0"/>
              <a:t>Review of complexity of each input from implementation perspective (10 min)</a:t>
            </a:r>
            <a:br>
              <a:rPr lang="en-US" dirty="0"/>
            </a:br>
            <a:br>
              <a:rPr lang="en-US" dirty="0"/>
            </a:br>
            <a:r>
              <a:rPr lang="en-US" sz="3100" dirty="0"/>
              <a:t>Complexity: Means the number of dependencies or activities it has to ensure that this is done. More the number more the complex. If some process can be defined &amp; implemented easily without much efforts then it is least complex like 1.</a:t>
            </a:r>
            <a:endParaRPr lang="en-US" dirty="0"/>
          </a:p>
        </p:txBody>
      </p:sp>
    </p:spTree>
    <p:extLst>
      <p:ext uri="{BB962C8B-B14F-4D97-AF65-F5344CB8AC3E}">
        <p14:creationId xmlns:p14="http://schemas.microsoft.com/office/powerpoint/2010/main" val="159856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2016224"/>
          </a:xfrm>
        </p:spPr>
        <p:txBody>
          <a:bodyPr>
            <a:normAutofit/>
          </a:bodyPr>
          <a:lstStyle/>
          <a:p>
            <a:r>
              <a:rPr lang="en-US" dirty="0"/>
              <a:t>Identify actions and Actionee (70 min)</a:t>
            </a:r>
            <a:br>
              <a:rPr lang="en-US" dirty="0"/>
            </a:br>
            <a:r>
              <a:rPr lang="en-US" dirty="0"/>
              <a:t>Actually took 150 min</a:t>
            </a:r>
          </a:p>
        </p:txBody>
      </p:sp>
    </p:spTree>
    <p:extLst>
      <p:ext uri="{BB962C8B-B14F-4D97-AF65-F5344CB8AC3E}">
        <p14:creationId xmlns:p14="http://schemas.microsoft.com/office/powerpoint/2010/main" val="82525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a:xfrm>
            <a:off x="1053852" y="2276872"/>
            <a:ext cx="9937104" cy="2016224"/>
          </a:xfrm>
        </p:spPr>
        <p:txBody>
          <a:bodyPr>
            <a:normAutofit/>
          </a:bodyPr>
          <a:lstStyle/>
          <a:p>
            <a:r>
              <a:rPr lang="en-US" dirty="0"/>
              <a:t>Make a plan, follow the plan, validate the actions are implemented or not</a:t>
            </a:r>
          </a:p>
        </p:txBody>
      </p:sp>
    </p:spTree>
    <p:extLst>
      <p:ext uri="{BB962C8B-B14F-4D97-AF65-F5344CB8AC3E}">
        <p14:creationId xmlns:p14="http://schemas.microsoft.com/office/powerpoint/2010/main" val="21622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amaste">
            <a:extLst>
              <a:ext uri="{FF2B5EF4-FFF2-40B4-BE49-F238E27FC236}">
                <a16:creationId xmlns:a16="http://schemas.microsoft.com/office/drawing/2014/main" id="{4D157FC8-31AB-42BF-93B0-D84409B8DF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836" y="404664"/>
            <a:ext cx="4797152" cy="479715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4F1AB2D-5E3B-4B5F-80EE-FABF7A59BEF9}"/>
              </a:ext>
            </a:extLst>
          </p:cNvPr>
          <p:cNvSpPr>
            <a:spLocks noGrp="1"/>
          </p:cNvSpPr>
          <p:nvPr>
            <p:ph type="title"/>
          </p:nvPr>
        </p:nvSpPr>
        <p:spPr>
          <a:xfrm>
            <a:off x="3695836" y="5216730"/>
            <a:ext cx="4797152" cy="1320800"/>
          </a:xfrm>
        </p:spPr>
        <p:txBody>
          <a:bodyPr/>
          <a:lstStyle/>
          <a:p>
            <a:pPr algn="ctr"/>
            <a:r>
              <a:rPr lang="en-US" dirty="0"/>
              <a:t>Thank you</a:t>
            </a:r>
          </a:p>
        </p:txBody>
      </p:sp>
    </p:spTree>
    <p:extLst>
      <p:ext uri="{BB962C8B-B14F-4D97-AF65-F5344CB8AC3E}">
        <p14:creationId xmlns:p14="http://schemas.microsoft.com/office/powerpoint/2010/main" val="403769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80E8-0B53-42C3-A300-7296CDB1881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5331C0-F0E1-4C9A-B218-D8A0F3431E1E}"/>
              </a:ext>
            </a:extLst>
          </p:cNvPr>
          <p:cNvSpPr>
            <a:spLocks noGrp="1"/>
          </p:cNvSpPr>
          <p:nvPr>
            <p:ph idx="1"/>
          </p:nvPr>
        </p:nvSpPr>
        <p:spPr>
          <a:xfrm>
            <a:off x="677158" y="2160590"/>
            <a:ext cx="9665726" cy="3880773"/>
          </a:xfrm>
        </p:spPr>
        <p:txBody>
          <a:bodyPr>
            <a:normAutofit/>
          </a:bodyPr>
          <a:lstStyle/>
          <a:p>
            <a:r>
              <a:rPr lang="en-US" sz="2400" dirty="0"/>
              <a:t>Discuss: The Glad, Sad &amp; Mad Moments Since the PMO Journey Started</a:t>
            </a:r>
          </a:p>
          <a:p>
            <a:endParaRPr lang="en-US" sz="2400" dirty="0"/>
          </a:p>
          <a:p>
            <a:r>
              <a:rPr lang="en-US" sz="2400" dirty="0"/>
              <a:t>Today: No discussion on what we will do. That is part of tomorrow’s workshop</a:t>
            </a:r>
          </a:p>
        </p:txBody>
      </p:sp>
    </p:spTree>
    <p:extLst>
      <p:ext uri="{BB962C8B-B14F-4D97-AF65-F5344CB8AC3E}">
        <p14:creationId xmlns:p14="http://schemas.microsoft.com/office/powerpoint/2010/main" val="401287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A40A-A263-427A-A780-BD83A828C598}"/>
              </a:ext>
            </a:extLst>
          </p:cNvPr>
          <p:cNvSpPr>
            <a:spLocks noGrp="1"/>
          </p:cNvSpPr>
          <p:nvPr>
            <p:ph type="title"/>
          </p:nvPr>
        </p:nvSpPr>
        <p:spPr/>
        <p:txBody>
          <a:bodyPr/>
          <a:lstStyle/>
          <a:p>
            <a:r>
              <a:rPr lang="en-US" dirty="0"/>
              <a:t>Journey</a:t>
            </a:r>
          </a:p>
        </p:txBody>
      </p:sp>
      <p:sp>
        <p:nvSpPr>
          <p:cNvPr id="3" name="Content Placeholder 2">
            <a:extLst>
              <a:ext uri="{FF2B5EF4-FFF2-40B4-BE49-F238E27FC236}">
                <a16:creationId xmlns:a16="http://schemas.microsoft.com/office/drawing/2014/main" id="{EBCD4D05-E5E5-4032-A6F0-DA397709A78D}"/>
              </a:ext>
            </a:extLst>
          </p:cNvPr>
          <p:cNvSpPr>
            <a:spLocks noGrp="1"/>
          </p:cNvSpPr>
          <p:nvPr>
            <p:ph idx="1"/>
          </p:nvPr>
        </p:nvSpPr>
        <p:spPr/>
        <p:txBody>
          <a:bodyPr/>
          <a:lstStyle/>
          <a:p>
            <a:r>
              <a:rPr lang="en-US" dirty="0"/>
              <a:t>20-Sep-17 (First Discussion)</a:t>
            </a:r>
          </a:p>
          <a:p>
            <a:r>
              <a:rPr lang="en-US" dirty="0"/>
              <a:t>23-Nov-17 (PMO Conceptualized)</a:t>
            </a:r>
          </a:p>
          <a:p>
            <a:r>
              <a:rPr lang="en-US" dirty="0"/>
              <a:t>1-May-18 (First Phase of PMO Work is over)</a:t>
            </a:r>
          </a:p>
          <a:p>
            <a:r>
              <a:rPr lang="en-US" dirty="0"/>
              <a:t>29-Dec-18 (Second Phase)</a:t>
            </a:r>
          </a:p>
          <a:p>
            <a:r>
              <a:rPr lang="en-US" dirty="0"/>
              <a:t>16-Feb-19 (Third Phase)</a:t>
            </a:r>
          </a:p>
          <a:p>
            <a:r>
              <a:rPr lang="en-US" dirty="0"/>
              <a:t>Currently 4</a:t>
            </a:r>
            <a:r>
              <a:rPr lang="en-US" baseline="30000" dirty="0"/>
              <a:t>th</a:t>
            </a:r>
            <a:r>
              <a:rPr lang="en-US" dirty="0"/>
              <a:t> Phase</a:t>
            </a:r>
          </a:p>
          <a:p>
            <a:endParaRPr lang="en-US" dirty="0"/>
          </a:p>
        </p:txBody>
      </p:sp>
    </p:spTree>
    <p:extLst>
      <p:ext uri="{BB962C8B-B14F-4D97-AF65-F5344CB8AC3E}">
        <p14:creationId xmlns:p14="http://schemas.microsoft.com/office/powerpoint/2010/main" val="30183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A524-ABC6-4920-B504-53EAE4B0D9DF}"/>
              </a:ext>
            </a:extLst>
          </p:cNvPr>
          <p:cNvSpPr>
            <a:spLocks noGrp="1"/>
          </p:cNvSpPr>
          <p:nvPr>
            <p:ph type="title"/>
          </p:nvPr>
        </p:nvSpPr>
        <p:spPr/>
        <p:txBody>
          <a:bodyPr/>
          <a:lstStyle/>
          <a:p>
            <a:r>
              <a:rPr lang="en-US" dirty="0"/>
              <a:t>Norms of participation</a:t>
            </a:r>
          </a:p>
        </p:txBody>
      </p:sp>
      <p:sp>
        <p:nvSpPr>
          <p:cNvPr id="3" name="Content Placeholder 2">
            <a:extLst>
              <a:ext uri="{FF2B5EF4-FFF2-40B4-BE49-F238E27FC236}">
                <a16:creationId xmlns:a16="http://schemas.microsoft.com/office/drawing/2014/main" id="{55C15809-F0A1-40CD-BAC3-D4EC54A7690C}"/>
              </a:ext>
            </a:extLst>
          </p:cNvPr>
          <p:cNvSpPr>
            <a:spLocks noGrp="1"/>
          </p:cNvSpPr>
          <p:nvPr>
            <p:ph idx="1"/>
          </p:nvPr>
        </p:nvSpPr>
        <p:spPr>
          <a:xfrm>
            <a:off x="677158" y="1412776"/>
            <a:ext cx="10889862" cy="4628587"/>
          </a:xfrm>
        </p:spPr>
        <p:txBody>
          <a:bodyPr>
            <a:normAutofit fontScale="92500" lnSpcReduction="10000"/>
          </a:bodyPr>
          <a:lstStyle/>
          <a:p>
            <a:endParaRPr lang="en-US" dirty="0"/>
          </a:p>
          <a:p>
            <a:r>
              <a:rPr lang="en-US" dirty="0"/>
              <a:t>This is not a debate. So do not put efforts to win the argument</a:t>
            </a:r>
          </a:p>
          <a:p>
            <a:r>
              <a:rPr lang="en-US" dirty="0"/>
              <a:t>Do not offend any person or department</a:t>
            </a:r>
          </a:p>
          <a:p>
            <a:r>
              <a:rPr lang="en-US" dirty="0"/>
              <a:t>Do not use this platform to praise or criticize anyone</a:t>
            </a:r>
          </a:p>
          <a:p>
            <a:r>
              <a:rPr lang="en-US" dirty="0"/>
              <a:t>Do not take observations personally</a:t>
            </a:r>
          </a:p>
          <a:p>
            <a:r>
              <a:rPr lang="en-US" dirty="0"/>
              <a:t>Do not look into other person’s note or mind</a:t>
            </a:r>
          </a:p>
          <a:p>
            <a:r>
              <a:rPr lang="en-US" dirty="0"/>
              <a:t>We are not going to discuss individual’s personality, weakness or strength </a:t>
            </a:r>
          </a:p>
          <a:p>
            <a:pPr marL="0" indent="0">
              <a:buNone/>
            </a:pPr>
            <a:endParaRPr lang="en-US" dirty="0"/>
          </a:p>
          <a:p>
            <a:r>
              <a:rPr lang="en-US" dirty="0"/>
              <a:t>Do the exercise </a:t>
            </a:r>
          </a:p>
          <a:p>
            <a:r>
              <a:rPr lang="en-US" dirty="0"/>
              <a:t>Write note and then speak</a:t>
            </a:r>
          </a:p>
          <a:p>
            <a:r>
              <a:rPr lang="en-US" dirty="0"/>
              <a:t>Speak only about your department until it is specifically asked to comment about other or at organization level </a:t>
            </a:r>
          </a:p>
          <a:p>
            <a:r>
              <a:rPr lang="en-US" dirty="0"/>
              <a:t>You can share if you have any better idea to make this session more useful</a:t>
            </a:r>
          </a:p>
        </p:txBody>
      </p:sp>
    </p:spTree>
    <p:extLst>
      <p:ext uri="{BB962C8B-B14F-4D97-AF65-F5344CB8AC3E}">
        <p14:creationId xmlns:p14="http://schemas.microsoft.com/office/powerpoint/2010/main" val="2748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6304-AD84-439B-935E-5761C7584BD2}"/>
              </a:ext>
            </a:extLst>
          </p:cNvPr>
          <p:cNvSpPr>
            <a:spLocks noGrp="1"/>
          </p:cNvSpPr>
          <p:nvPr>
            <p:ph type="title"/>
          </p:nvPr>
        </p:nvSpPr>
        <p:spPr/>
        <p:txBody>
          <a:bodyPr/>
          <a:lstStyle/>
          <a:p>
            <a:r>
              <a:rPr lang="en-US" dirty="0"/>
              <a:t>Temperature Reading</a:t>
            </a:r>
          </a:p>
        </p:txBody>
      </p:sp>
      <p:sp>
        <p:nvSpPr>
          <p:cNvPr id="3" name="Content Placeholder 2">
            <a:extLst>
              <a:ext uri="{FF2B5EF4-FFF2-40B4-BE49-F238E27FC236}">
                <a16:creationId xmlns:a16="http://schemas.microsoft.com/office/drawing/2014/main" id="{A846FEAB-A8F0-4057-93C6-A95816695F80}"/>
              </a:ext>
            </a:extLst>
          </p:cNvPr>
          <p:cNvSpPr>
            <a:spLocks noGrp="1"/>
          </p:cNvSpPr>
          <p:nvPr>
            <p:ph idx="1"/>
          </p:nvPr>
        </p:nvSpPr>
        <p:spPr/>
        <p:txBody>
          <a:bodyPr/>
          <a:lstStyle/>
          <a:p>
            <a:r>
              <a:rPr lang="en-US" dirty="0"/>
              <a:t>Without feeling defensive, can you share the truth, strength, weakness &amp; improvement from your department. </a:t>
            </a:r>
            <a:r>
              <a:rPr lang="en-US" b="1" dirty="0"/>
              <a:t>Not of Others</a:t>
            </a:r>
          </a:p>
          <a:p>
            <a:endParaRPr lang="en-US" dirty="0"/>
          </a:p>
          <a:p>
            <a:r>
              <a:rPr lang="en-US" dirty="0"/>
              <a:t>Rate on the scale of 1 to 5. </a:t>
            </a:r>
          </a:p>
          <a:p>
            <a:r>
              <a:rPr lang="en-US" dirty="0"/>
              <a:t>5 Means Most affirmatively Yes</a:t>
            </a:r>
          </a:p>
          <a:p>
            <a:r>
              <a:rPr lang="en-US" dirty="0"/>
              <a:t>1 Means Least.</a:t>
            </a:r>
          </a:p>
          <a:p>
            <a:endParaRPr lang="en-US" dirty="0"/>
          </a:p>
        </p:txBody>
      </p:sp>
    </p:spTree>
    <p:extLst>
      <p:ext uri="{BB962C8B-B14F-4D97-AF65-F5344CB8AC3E}">
        <p14:creationId xmlns:p14="http://schemas.microsoft.com/office/powerpoint/2010/main" val="297132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3E5A-735C-422C-BD48-F4A092139088}"/>
              </a:ext>
            </a:extLst>
          </p:cNvPr>
          <p:cNvSpPr>
            <a:spLocks noGrp="1"/>
          </p:cNvSpPr>
          <p:nvPr>
            <p:ph type="title"/>
          </p:nvPr>
        </p:nvSpPr>
        <p:spPr/>
        <p:txBody>
          <a:bodyPr/>
          <a:lstStyle/>
          <a:p>
            <a:r>
              <a:rPr lang="en-US" dirty="0"/>
              <a:t>Objective of PMO</a:t>
            </a:r>
          </a:p>
        </p:txBody>
      </p:sp>
      <p:sp>
        <p:nvSpPr>
          <p:cNvPr id="3" name="Content Placeholder 2">
            <a:extLst>
              <a:ext uri="{FF2B5EF4-FFF2-40B4-BE49-F238E27FC236}">
                <a16:creationId xmlns:a16="http://schemas.microsoft.com/office/drawing/2014/main" id="{7FE724CE-4264-4BC2-AAE4-7685839D35C1}"/>
              </a:ext>
            </a:extLst>
          </p:cNvPr>
          <p:cNvSpPr>
            <a:spLocks noGrp="1"/>
          </p:cNvSpPr>
          <p:nvPr>
            <p:ph idx="1"/>
          </p:nvPr>
        </p:nvSpPr>
        <p:spPr/>
        <p:txBody>
          <a:bodyPr/>
          <a:lstStyle/>
          <a:p>
            <a:r>
              <a:rPr lang="en-US" dirty="0"/>
              <a:t>Success Criteria for PMO</a:t>
            </a:r>
          </a:p>
          <a:p>
            <a:pPr lvl="1"/>
            <a:r>
              <a:rPr lang="en-US" dirty="0"/>
              <a:t>No project should fail because of surprise</a:t>
            </a:r>
          </a:p>
          <a:p>
            <a:pPr lvl="1"/>
            <a:r>
              <a:rPr lang="en-US" dirty="0"/>
              <a:t>No project should fail because of poor planning</a:t>
            </a:r>
          </a:p>
          <a:p>
            <a:pPr lvl="1"/>
            <a:r>
              <a:rPr lang="en-US" dirty="0"/>
              <a:t>Zero LD</a:t>
            </a:r>
          </a:p>
          <a:p>
            <a:pPr lvl="1"/>
            <a:r>
              <a:rPr lang="en-US" dirty="0"/>
              <a:t>Ability to Forecast the Resource Need &amp; make decision for new Projects</a:t>
            </a:r>
          </a:p>
          <a:p>
            <a:endParaRPr lang="en-US" dirty="0"/>
          </a:p>
          <a:p>
            <a:endParaRPr lang="en-US" dirty="0"/>
          </a:p>
        </p:txBody>
      </p:sp>
    </p:spTree>
    <p:extLst>
      <p:ext uri="{BB962C8B-B14F-4D97-AF65-F5344CB8AC3E}">
        <p14:creationId xmlns:p14="http://schemas.microsoft.com/office/powerpoint/2010/main" val="61512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6BB-C41B-4541-AABA-33C9C07C0B23}"/>
              </a:ext>
            </a:extLst>
          </p:cNvPr>
          <p:cNvSpPr>
            <a:spLocks noGrp="1"/>
          </p:cNvSpPr>
          <p:nvPr>
            <p:ph type="title"/>
          </p:nvPr>
        </p:nvSpPr>
        <p:spPr/>
        <p:txBody>
          <a:bodyPr>
            <a:normAutofit fontScale="90000"/>
          </a:bodyPr>
          <a:lstStyle/>
          <a:p>
            <a:r>
              <a:rPr lang="en-US" dirty="0"/>
              <a:t>Top 3 things. What did you expected from PMO?</a:t>
            </a:r>
            <a:br>
              <a:rPr lang="en-US" dirty="0"/>
            </a:br>
            <a:br>
              <a:rPr lang="en-US" dirty="0"/>
            </a:br>
            <a:endParaRPr lang="en-US" dirty="0"/>
          </a:p>
        </p:txBody>
      </p:sp>
    </p:spTree>
    <p:extLst>
      <p:ext uri="{BB962C8B-B14F-4D97-AF65-F5344CB8AC3E}">
        <p14:creationId xmlns:p14="http://schemas.microsoft.com/office/powerpoint/2010/main" val="337780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1B7-1BB9-46C5-8ACA-38B8062F33A7}"/>
              </a:ext>
            </a:extLst>
          </p:cNvPr>
          <p:cNvSpPr>
            <a:spLocks noGrp="1"/>
          </p:cNvSpPr>
          <p:nvPr>
            <p:ph type="title"/>
          </p:nvPr>
        </p:nvSpPr>
        <p:spPr>
          <a:xfrm>
            <a:off x="1053852" y="2276872"/>
            <a:ext cx="9937104" cy="2520280"/>
          </a:xfrm>
        </p:spPr>
        <p:txBody>
          <a:bodyPr>
            <a:normAutofit fontScale="90000"/>
          </a:bodyPr>
          <a:lstStyle/>
          <a:p>
            <a:r>
              <a:rPr lang="en-US" dirty="0"/>
              <a:t>Top 3 things: What you were suppose to give/share/provide to PMO? (irrespective to whether you could give or not)</a:t>
            </a:r>
            <a:br>
              <a:rPr lang="en-US" dirty="0"/>
            </a:br>
            <a:endParaRPr lang="en-US" dirty="0"/>
          </a:p>
        </p:txBody>
      </p:sp>
    </p:spTree>
    <p:extLst>
      <p:ext uri="{BB962C8B-B14F-4D97-AF65-F5344CB8AC3E}">
        <p14:creationId xmlns:p14="http://schemas.microsoft.com/office/powerpoint/2010/main" val="14068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614</TotalTime>
  <Words>829</Words>
  <Application>Microsoft Office PowerPoint</Application>
  <PresentationFormat>Custom</PresentationFormat>
  <Paragraphs>106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Palatino Linotype</vt:lpstr>
      <vt:lpstr>Trebuchet MS</vt:lpstr>
      <vt:lpstr>Wingdings 3</vt:lpstr>
      <vt:lpstr>Facet</vt:lpstr>
      <vt:lpstr>Retrospective : PMO Journey</vt:lpstr>
      <vt:lpstr>Roles</vt:lpstr>
      <vt:lpstr>Agenda</vt:lpstr>
      <vt:lpstr>Journey</vt:lpstr>
      <vt:lpstr>Norms of participation</vt:lpstr>
      <vt:lpstr>Temperature Reading</vt:lpstr>
      <vt:lpstr>Objective of PMO</vt:lpstr>
      <vt:lpstr>Top 3 things. What did you expected from PMO?  </vt:lpstr>
      <vt:lpstr>Top 3 things: What you were suppose to give/share/provide to PMO? (irrespective to whether you could give or not) </vt:lpstr>
      <vt:lpstr> Top 3 things What you got from PMO initiative?</vt:lpstr>
      <vt:lpstr> Top 3 things What you want from PMO?</vt:lpstr>
      <vt:lpstr>See you tomorrow </vt:lpstr>
      <vt:lpstr>PMO : Road Ahead</vt:lpstr>
      <vt:lpstr>Context Setting</vt:lpstr>
      <vt:lpstr>Roles</vt:lpstr>
      <vt:lpstr>Agenda Today</vt:lpstr>
      <vt:lpstr>Norms of participation</vt:lpstr>
      <vt:lpstr>Norms of participation (From Previous Session)</vt:lpstr>
      <vt:lpstr>Flow of Discussion</vt:lpstr>
      <vt:lpstr>Review Inputs (15 min)  </vt:lpstr>
      <vt:lpstr>Filter inputs for further discussion. (10 min)</vt:lpstr>
      <vt:lpstr>Voting for ranking the inputs for discussions (20 min)</vt:lpstr>
      <vt:lpstr>Review of complexity of each input from implementation perspective (10 min)  Complexity: Means the number of dependencies or activities it has to ensure that this is done. More the number more the complex. If some process can be defined &amp; implemented easily without much efforts then it is least complex like 1.</vt:lpstr>
      <vt:lpstr>Identify actions and Actionee (70 min) Actually took 150 min</vt:lpstr>
      <vt:lpstr>Make a plan, follow the plan, validate the actions are implemented or not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Retrospective : PMO Journey</dc:title>
  <dc:creator>Hari Thapliyal</dc:creator>
  <cp:lastModifiedBy>Hari Thapliyal</cp:lastModifiedBy>
  <cp:revision>22</cp:revision>
  <dcterms:created xsi:type="dcterms:W3CDTF">2019-05-03T08:12:56Z</dcterms:created>
  <dcterms:modified xsi:type="dcterms:W3CDTF">2019-05-04T14:25:27Z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