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722" r:id="rId2"/>
    <p:sldId id="929" r:id="rId3"/>
    <p:sldId id="932" r:id="rId4"/>
    <p:sldId id="931" r:id="rId5"/>
    <p:sldId id="933" r:id="rId6"/>
    <p:sldId id="930" r:id="rId7"/>
    <p:sldId id="934" r:id="rId8"/>
    <p:sldId id="935" r:id="rId9"/>
    <p:sldId id="937" r:id="rId10"/>
    <p:sldId id="936" r:id="rId11"/>
    <p:sldId id="928"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2945" autoAdjust="0"/>
  </p:normalViewPr>
  <p:slideViewPr>
    <p:cSldViewPr>
      <p:cViewPr varScale="1">
        <p:scale>
          <a:sx n="67" d="100"/>
          <a:sy n="67" d="100"/>
        </p:scale>
        <p:origin x="1068" y="60"/>
      </p:cViewPr>
      <p:guideLst>
        <p:guide orient="horz" pos="2160"/>
        <p:guide pos="3840"/>
      </p:guideLst>
    </p:cSldViewPr>
  </p:slideViewPr>
  <p:outlineViewPr>
    <p:cViewPr>
      <p:scale>
        <a:sx n="33" d="100"/>
        <a:sy n="33" d="100"/>
      </p:scale>
      <p:origin x="0" y="-18834"/>
    </p:cViewPr>
  </p:outlineViewPr>
  <p:notesTextViewPr>
    <p:cViewPr>
      <p:scale>
        <a:sx n="100" d="100"/>
        <a:sy n="100" d="100"/>
      </p:scale>
      <p:origin x="0" y="0"/>
    </p:cViewPr>
  </p:notesTextViewPr>
  <p:sorterViewPr>
    <p:cViewPr>
      <p:scale>
        <a:sx n="63" d="100"/>
        <a:sy n="63" d="100"/>
      </p:scale>
      <p:origin x="0" y="-708"/>
    </p:cViewPr>
  </p:sorterViewPr>
  <p:notesViewPr>
    <p:cSldViewPr>
      <p:cViewPr varScale="1">
        <p:scale>
          <a:sx n="55" d="100"/>
          <a:sy n="55" d="100"/>
        </p:scale>
        <p:origin x="27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276F76-45CC-4D14-862F-0AE66EB280AD}" type="datetimeFigureOut">
              <a:rPr lang="en-US" smtClean="0"/>
              <a:t>3/2/2015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Copyright 2015 Vedavit Project Solutions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7E208-5841-4F19-AF83-E08200A06012}" type="slidenum">
              <a:rPr lang="en-US" smtClean="0"/>
              <a:t>‹#›</a:t>
            </a:fld>
            <a:endParaRPr lang="en-US"/>
          </a:p>
        </p:txBody>
      </p:sp>
    </p:spTree>
    <p:extLst>
      <p:ext uri="{BB962C8B-B14F-4D97-AF65-F5344CB8AC3E}">
        <p14:creationId xmlns:p14="http://schemas.microsoft.com/office/powerpoint/2010/main" val="1204342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3/2/2015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n-IN" smtClean="0"/>
              <a:t>Copyright 2015 Vedavit Project Solutions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10</a:t>
            </a:fld>
            <a:endParaRPr lang="en-US" altLang="en-US"/>
          </a:p>
        </p:txBody>
      </p:sp>
    </p:spTree>
    <p:extLst>
      <p:ext uri="{BB962C8B-B14F-4D97-AF65-F5344CB8AC3E}">
        <p14:creationId xmlns:p14="http://schemas.microsoft.com/office/powerpoint/2010/main" val="395609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11</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797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2</a:t>
            </a:fld>
            <a:endParaRPr lang="en-US" altLang="en-US"/>
          </a:p>
        </p:txBody>
      </p:sp>
    </p:spTree>
    <p:extLst>
      <p:ext uri="{BB962C8B-B14F-4D97-AF65-F5344CB8AC3E}">
        <p14:creationId xmlns:p14="http://schemas.microsoft.com/office/powerpoint/2010/main" val="397336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3</a:t>
            </a:fld>
            <a:endParaRPr lang="en-US" altLang="en-US"/>
          </a:p>
        </p:txBody>
      </p:sp>
    </p:spTree>
    <p:extLst>
      <p:ext uri="{BB962C8B-B14F-4D97-AF65-F5344CB8AC3E}">
        <p14:creationId xmlns:p14="http://schemas.microsoft.com/office/powerpoint/2010/main" val="128298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4</a:t>
            </a:fld>
            <a:endParaRPr lang="en-US" altLang="en-US"/>
          </a:p>
        </p:txBody>
      </p:sp>
    </p:spTree>
    <p:extLst>
      <p:ext uri="{BB962C8B-B14F-4D97-AF65-F5344CB8AC3E}">
        <p14:creationId xmlns:p14="http://schemas.microsoft.com/office/powerpoint/2010/main" val="311849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5</a:t>
            </a:fld>
            <a:endParaRPr lang="en-US" altLang="en-US"/>
          </a:p>
        </p:txBody>
      </p:sp>
    </p:spTree>
    <p:extLst>
      <p:ext uri="{BB962C8B-B14F-4D97-AF65-F5344CB8AC3E}">
        <p14:creationId xmlns:p14="http://schemas.microsoft.com/office/powerpoint/2010/main" val="402492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6</a:t>
            </a:fld>
            <a:endParaRPr lang="en-US" altLang="en-US"/>
          </a:p>
        </p:txBody>
      </p:sp>
    </p:spTree>
    <p:extLst>
      <p:ext uri="{BB962C8B-B14F-4D97-AF65-F5344CB8AC3E}">
        <p14:creationId xmlns:p14="http://schemas.microsoft.com/office/powerpoint/2010/main" val="220852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7</a:t>
            </a:fld>
            <a:endParaRPr lang="en-US" altLang="en-US"/>
          </a:p>
        </p:txBody>
      </p:sp>
    </p:spTree>
    <p:extLst>
      <p:ext uri="{BB962C8B-B14F-4D97-AF65-F5344CB8AC3E}">
        <p14:creationId xmlns:p14="http://schemas.microsoft.com/office/powerpoint/2010/main" val="2944762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8</a:t>
            </a:fld>
            <a:endParaRPr lang="en-US" altLang="en-US"/>
          </a:p>
        </p:txBody>
      </p:sp>
    </p:spTree>
    <p:extLst>
      <p:ext uri="{BB962C8B-B14F-4D97-AF65-F5344CB8AC3E}">
        <p14:creationId xmlns:p14="http://schemas.microsoft.com/office/powerpoint/2010/main" val="287271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1"/>
          </p:nvPr>
        </p:nvSpPr>
        <p:spPr/>
        <p:txBody>
          <a:bodyPr/>
          <a:lstStyle/>
          <a:p>
            <a:pPr>
              <a:defRPr/>
            </a:pPr>
            <a:fld id="{BFD1FC61-7801-480A-B54C-18E228B5CAFC}" type="slidenum">
              <a:rPr lang="en-US" altLang="en-US" smtClean="0"/>
              <a:pPr>
                <a:defRPr/>
              </a:pPr>
              <a:t>9</a:t>
            </a:fld>
            <a:endParaRPr lang="en-US" altLang="en-US"/>
          </a:p>
        </p:txBody>
      </p:sp>
    </p:spTree>
    <p:extLst>
      <p:ext uri="{BB962C8B-B14F-4D97-AF65-F5344CB8AC3E}">
        <p14:creationId xmlns:p14="http://schemas.microsoft.com/office/powerpoint/2010/main" val="1131983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119829"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1"/>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3962C24B-A7EA-4596-8E7E-036CC4D4E97C}" type="datetime1">
              <a:rPr lang="en-US" smtClean="0"/>
              <a:t>3/2/2015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51BA8F43-461A-49C3-B50E-7020172CE22C}" type="datetime1">
              <a:rPr lang="en-US" smtClean="0"/>
              <a:t>3/2/2015</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37A2B73-9FC9-4F1E-8B30-699AAECF3A1D}" type="datetime1">
              <a:rPr lang="en-US" smtClean="0"/>
              <a:t>3/2/2015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A0AA0-217A-4534-B477-73BAEA0B0A42}" type="datetime1">
              <a:rPr lang="en-US" smtClean="0"/>
              <a:t>3/2/2015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66A9478-C408-4E69-8D6E-E84B5783D88F}" type="datetime1">
              <a:rPr lang="en-US" smtClean="0"/>
              <a:t>3/2/2015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907660-1303-412A-89C6-2E68D858A90A}"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CB32F17-C72B-434B-B84E-166BD0818B99}"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A42456E9-E0EF-4609-B87F-2F8057F9F10B}"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4"/>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6AD96FB-8B2B-4874-930D-72E05EACB8F6}" type="datetime1">
              <a:rPr lang="en-US" smtClean="0"/>
              <a:t>3/2/2015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C5C6DA-3742-4873-975D-6A50E09513B9}"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5A3ED2-A978-4992-BEAF-32A8E691F9DF}" type="datetime1">
              <a:rPr lang="en-US" smtClean="0"/>
              <a:t>3/2/2015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DCA4478-C893-4835-AEDF-DA64FE8A77A8}" type="datetime1">
              <a:rPr lang="en-US" smtClean="0"/>
              <a:t>3/2/2015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1"/>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4B86E147-A4B9-4E16-BF59-7CDAC31083CF}" type="datetime1">
              <a:rPr lang="en-US" smtClean="0"/>
              <a:t>3/2/2015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9F75C50-4969-4E95-870B-CBAB2D0BA1DD}" type="datetime1">
              <a:rPr lang="en-US" smtClean="0"/>
              <a:t>3/2/2015</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20" y="3389105"/>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5"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sz="6600" b="1" dirty="0" smtClean="0"/>
              <a:t>Roles &amp; Responsibilities</a:t>
            </a:r>
            <a:endParaRPr lang="en-US" altLang="en-US" sz="6600" dirty="0" smtClean="0"/>
          </a:p>
        </p:txBody>
      </p:sp>
      <p:sp>
        <p:nvSpPr>
          <p:cNvPr id="6" name="Content Placeholder 5"/>
          <p:cNvSpPr>
            <a:spLocks noGrp="1"/>
          </p:cNvSpPr>
          <p:nvPr>
            <p:ph sz="quarter" idx="14"/>
          </p:nvPr>
        </p:nvSpPr>
        <p:spPr>
          <a:xfrm>
            <a:off x="1981200" y="3733801"/>
            <a:ext cx="8229600" cy="1871663"/>
          </a:xfrm>
        </p:spPr>
        <p:txBody>
          <a:bodyPr/>
          <a:lstStyle/>
          <a:p>
            <a:pPr>
              <a:defRPr/>
            </a:pPr>
            <a:r>
              <a:rPr lang="en-US" altLang="en-US" sz="2400" b="1" dirty="0"/>
              <a:t>Hari Prasad Thapliyal </a:t>
            </a:r>
          </a:p>
          <a:p>
            <a:pPr>
              <a:defRPr/>
            </a:pPr>
            <a:r>
              <a:rPr lang="en-IN" altLang="en-US" sz="1400" dirty="0"/>
              <a:t>PMP, PMI-ACP, CSM, MBA, MCA, PGDOM, PGDFM, CIC, PRINCE2-Practitioner</a:t>
            </a:r>
            <a:endParaRPr lang="en-US" altLang="en-US" sz="1400" dirty="0"/>
          </a:p>
          <a:p>
            <a:pPr>
              <a:defRPr/>
            </a:pPr>
            <a:endParaRPr lang="en-US" altLang="en-US" sz="1400" dirty="0"/>
          </a:p>
          <a:p>
            <a:pPr marL="342900" indent="-342900">
              <a:defRPr/>
            </a:pPr>
            <a:r>
              <a:rPr lang="en-US" sz="1400" b="1" dirty="0"/>
              <a:t>PMO Architect &amp; Project Management Evangelist</a:t>
            </a:r>
          </a:p>
          <a:p>
            <a:pPr>
              <a:defRPr/>
            </a:pPr>
            <a:r>
              <a:rPr lang="en-US" altLang="en-US" sz="1400" b="1" dirty="0"/>
              <a:t>Vedavit Project Solutions</a:t>
            </a:r>
          </a:p>
          <a:p>
            <a:pPr>
              <a:defRPr/>
            </a:pPr>
            <a:r>
              <a:rPr lang="en-US" altLang="en-US" sz="1400" b="1" dirty="0"/>
              <a:t>Cell: +91-95-3599-9336</a:t>
            </a:r>
          </a:p>
          <a:p>
            <a:pPr>
              <a:defRPr/>
            </a:pPr>
            <a:r>
              <a:rPr lang="en-US" altLang="en-US" sz="1400" b="1" dirty="0"/>
              <a:t>Email: </a:t>
            </a:r>
            <a:r>
              <a:rPr lang="en-US" altLang="en-US" sz="1400" b="1" dirty="0">
                <a:hlinkClick r:id="rId3"/>
              </a:rPr>
              <a:t>hari.Prasad@vedavit-ps.com</a:t>
            </a:r>
            <a:endParaRPr lang="en-US" altLang="en-US" sz="1400" b="1" dirty="0"/>
          </a:p>
          <a:p>
            <a:pPr>
              <a:defRPr/>
            </a:pPr>
            <a:r>
              <a:rPr lang="en-US" altLang="en-US" sz="1400" b="1" dirty="0"/>
              <a:t>Website: www.pmlogy.com</a:t>
            </a:r>
          </a:p>
          <a:p>
            <a:pPr>
              <a:defRPr/>
            </a:pPr>
            <a:endParaRPr lang="en-US" sz="1400" dirty="0"/>
          </a:p>
        </p:txBody>
      </p:sp>
      <p:sp>
        <p:nvSpPr>
          <p:cNvPr id="13" name="TextBox 12"/>
          <p:cNvSpPr txBox="1"/>
          <p:nvPr/>
        </p:nvSpPr>
        <p:spPr>
          <a:xfrm>
            <a:off x="1685925" y="6223001"/>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pic>
        <p:nvPicPr>
          <p:cNvPr id="120834" name="Picture 2" descr="http://www.tagros.com/images/Tagro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19" y="82550"/>
            <a:ext cx="2005012" cy="1242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PM KPI</a:t>
            </a:r>
            <a:endParaRPr lang="en-US" dirty="0"/>
          </a:p>
        </p:txBody>
      </p:sp>
      <p:sp>
        <p:nvSpPr>
          <p:cNvPr id="7" name="Content Placeholder 6"/>
          <p:cNvSpPr>
            <a:spLocks noGrp="1"/>
          </p:cNvSpPr>
          <p:nvPr>
            <p:ph idx="1"/>
          </p:nvPr>
        </p:nvSpPr>
        <p:spPr/>
        <p:txBody>
          <a:bodyPr/>
          <a:lstStyle/>
          <a:p>
            <a:pPr lvl="0"/>
            <a:r>
              <a:rPr lang="en-IN" dirty="0"/>
              <a:t>Schedule Variance</a:t>
            </a:r>
            <a:endParaRPr lang="en-US" dirty="0"/>
          </a:p>
          <a:p>
            <a:pPr lvl="0"/>
            <a:r>
              <a:rPr lang="en-IN" dirty="0"/>
              <a:t>Cost Variance</a:t>
            </a:r>
            <a:endParaRPr lang="en-US" dirty="0"/>
          </a:p>
          <a:p>
            <a:pPr lvl="0"/>
            <a:r>
              <a:rPr lang="en-IN" dirty="0"/>
              <a:t>Resource Utilization</a:t>
            </a:r>
            <a:endParaRPr lang="en-US" dirty="0"/>
          </a:p>
          <a:p>
            <a:pPr lvl="0"/>
            <a:r>
              <a:rPr lang="en-IN" dirty="0"/>
              <a:t>Resource Overtime Working</a:t>
            </a:r>
            <a:endParaRPr lang="en-US" dirty="0"/>
          </a:p>
          <a:p>
            <a:pPr lvl="0"/>
            <a:r>
              <a:rPr lang="en-IN" dirty="0"/>
              <a:t>Unexpected Leaves</a:t>
            </a:r>
            <a:endParaRPr lang="en-US" dirty="0"/>
          </a:p>
          <a:p>
            <a:pPr lvl="0"/>
            <a:r>
              <a:rPr lang="en-IN" dirty="0"/>
              <a:t>No of Escalation</a:t>
            </a:r>
            <a:endParaRPr lang="en-US" dirty="0"/>
          </a:p>
          <a:p>
            <a:pPr lvl="0"/>
            <a:r>
              <a:rPr lang="en-IN" dirty="0"/>
              <a:t>Project Staff Satisfaction Index</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10</a:t>
            </a:fld>
            <a:endParaRPr lang="en-US" altLang="en-US"/>
          </a:p>
        </p:txBody>
      </p:sp>
    </p:spTree>
    <p:extLst>
      <p:ext uri="{BB962C8B-B14F-4D97-AF65-F5344CB8AC3E}">
        <p14:creationId xmlns:p14="http://schemas.microsoft.com/office/powerpoint/2010/main" val="711406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5029200" y="2133600"/>
            <a:ext cx="5638800" cy="4114800"/>
          </a:xfrm>
          <a:prstGeom prst="rect">
            <a:avLst/>
          </a:prstGeom>
          <a:noFill/>
          <a:ln w="9525">
            <a:noFill/>
            <a:miter lim="800000"/>
            <a:headEnd/>
            <a:tailEnd/>
          </a:ln>
        </p:spPr>
        <p:txBody>
          <a:bodyPr>
            <a:normAutofit/>
          </a:bodyPr>
          <a:lstStyle/>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defRPr/>
            </a:pPr>
            <a:r>
              <a:rPr lang="en-US" sz="1200" dirty="0">
                <a:latin typeface="+mn-lt"/>
              </a:rPr>
              <a:t>PMP,  PMI-ACP, MCITP, Princ2 Practitioner, CSM, MBA, MCA, CIC, PGDFM</a:t>
            </a:r>
          </a:p>
          <a:p>
            <a:pPr marL="342900" indent="-342900">
              <a:spcBef>
                <a:spcPct val="20000"/>
              </a:spcBef>
              <a:defRPr/>
            </a:pPr>
            <a:r>
              <a:rPr lang="en-US" sz="1600" dirty="0">
                <a:latin typeface="+mn-lt"/>
              </a:rPr>
              <a:t>PMO Architect &amp; Project Management Evangelist</a:t>
            </a:r>
          </a:p>
          <a:p>
            <a:pPr marL="342900" indent="-342900">
              <a:spcBef>
                <a:spcPct val="20000"/>
              </a:spcBef>
              <a:defRPr/>
            </a:pPr>
            <a:endParaRPr lang="en-US" sz="1600" dirty="0">
              <a:latin typeface="+mn-lt"/>
              <a:hlinkClick r:id="rId4"/>
            </a:endParaRPr>
          </a:p>
          <a:p>
            <a:pPr marL="342900" indent="-342900">
              <a:spcBef>
                <a:spcPct val="20000"/>
              </a:spcBef>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defRPr/>
            </a:pPr>
            <a:endParaRPr lang="en-US" sz="1500" dirty="0">
              <a:latin typeface="+mn-lt"/>
            </a:endParaRPr>
          </a:p>
          <a:p>
            <a:pPr marL="342900" indent="-342900">
              <a:spcBef>
                <a:spcPct val="20000"/>
              </a:spcBef>
              <a:defRPr/>
            </a:pPr>
            <a:r>
              <a:rPr lang="en-US" sz="1500" dirty="0">
                <a:latin typeface="+mn-lt"/>
              </a:rPr>
              <a:t>For content related queries please contact me via</a:t>
            </a:r>
          </a:p>
          <a:p>
            <a:pPr defTabSz="179388">
              <a:spcBef>
                <a:spcPct val="20000"/>
              </a:spcBef>
              <a:defRPr/>
            </a:pPr>
            <a:r>
              <a:rPr lang="en-US" sz="1500" dirty="0">
                <a:latin typeface="+mn-lt"/>
              </a:rPr>
              <a:t>hari.prasad@vedavit-ps.com</a:t>
            </a:r>
          </a:p>
        </p:txBody>
      </p:sp>
      <p:sp>
        <p:nvSpPr>
          <p:cNvPr id="104453" name="Rectangle 1"/>
          <p:cNvSpPr>
            <a:spLocks noChangeArrowheads="1"/>
          </p:cNvSpPr>
          <p:nvPr/>
        </p:nvSpPr>
        <p:spPr bwMode="auto">
          <a:xfrm>
            <a:off x="152400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11</a:t>
            </a:fld>
            <a:endParaRPr lang="en-US" alt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PMO (Project Management Office)</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2</a:t>
            </a:fld>
            <a:endParaRPr lang="en-US" altLang="en-US"/>
          </a:p>
        </p:txBody>
      </p:sp>
    </p:spTree>
    <p:extLst>
      <p:ext uri="{BB962C8B-B14F-4D97-AF65-F5344CB8AC3E}">
        <p14:creationId xmlns:p14="http://schemas.microsoft.com/office/powerpoint/2010/main" val="1112743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PMO</a:t>
            </a:r>
            <a:endParaRPr lang="en-US" dirty="0"/>
          </a:p>
        </p:txBody>
      </p:sp>
      <p:sp>
        <p:nvSpPr>
          <p:cNvPr id="9" name="Content Placeholder 8"/>
          <p:cNvSpPr>
            <a:spLocks noGrp="1"/>
          </p:cNvSpPr>
          <p:nvPr>
            <p:ph idx="1"/>
          </p:nvPr>
        </p:nvSpPr>
        <p:spPr/>
        <p:txBody>
          <a:bodyPr/>
          <a:lstStyle/>
          <a:p>
            <a:r>
              <a:rPr lang="en-IN" dirty="0"/>
              <a:t>One dedicated accountable person should be Head of PMO. </a:t>
            </a:r>
            <a:endParaRPr lang="en-IN" dirty="0" smtClean="0"/>
          </a:p>
          <a:p>
            <a:r>
              <a:rPr lang="en-IN" dirty="0" smtClean="0"/>
              <a:t>There </a:t>
            </a:r>
            <a:r>
              <a:rPr lang="en-IN" dirty="0"/>
              <a:t>may be many project managers reporting to Head of PMO. If required, PMO Head can be project managers in some of the projects.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3</a:t>
            </a:fld>
            <a:endParaRPr lang="en-US" altLang="en-US"/>
          </a:p>
        </p:txBody>
      </p:sp>
    </p:spTree>
    <p:extLst>
      <p:ext uri="{BB962C8B-B14F-4D97-AF65-F5344CB8AC3E}">
        <p14:creationId xmlns:p14="http://schemas.microsoft.com/office/powerpoint/2010/main" val="184133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PMO Responsibilities</a:t>
            </a:r>
            <a:endParaRPr lang="en-US" dirty="0"/>
          </a:p>
        </p:txBody>
      </p:sp>
      <p:sp>
        <p:nvSpPr>
          <p:cNvPr id="9" name="Content Placeholder 8"/>
          <p:cNvSpPr>
            <a:spLocks noGrp="1"/>
          </p:cNvSpPr>
          <p:nvPr>
            <p:ph idx="1"/>
          </p:nvPr>
        </p:nvSpPr>
        <p:spPr/>
        <p:txBody>
          <a:bodyPr>
            <a:normAutofit fontScale="55000" lnSpcReduction="20000"/>
          </a:bodyPr>
          <a:lstStyle/>
          <a:p>
            <a:pPr lvl="0"/>
            <a:r>
              <a:rPr lang="en-IN" dirty="0"/>
              <a:t>Ensure every project has Latest Project Plan in place</a:t>
            </a:r>
            <a:endParaRPr lang="en-US" dirty="0"/>
          </a:p>
          <a:p>
            <a:pPr lvl="0"/>
            <a:r>
              <a:rPr lang="en-IN" dirty="0"/>
              <a:t>Ensure every project plan is baselined</a:t>
            </a:r>
            <a:endParaRPr lang="en-US" dirty="0"/>
          </a:p>
          <a:p>
            <a:pPr lvl="0"/>
            <a:r>
              <a:rPr lang="en-IN" dirty="0"/>
              <a:t>Ensure project manager sends out all project communication as per the plan</a:t>
            </a:r>
            <a:endParaRPr lang="en-US" dirty="0"/>
          </a:p>
          <a:p>
            <a:pPr lvl="0"/>
            <a:r>
              <a:rPr lang="en-IN" dirty="0"/>
              <a:t>Ensure project manager manages project risks proactively</a:t>
            </a:r>
            <a:endParaRPr lang="en-US" dirty="0"/>
          </a:p>
          <a:p>
            <a:pPr lvl="0"/>
            <a:r>
              <a:rPr lang="en-IN" dirty="0"/>
              <a:t>Ensure resources across projects are managed optimally</a:t>
            </a:r>
            <a:endParaRPr lang="en-US" dirty="0"/>
          </a:p>
          <a:p>
            <a:pPr lvl="0"/>
            <a:r>
              <a:rPr lang="en-IN" dirty="0"/>
              <a:t>Ensure project managers are provided guidance, help in project planning</a:t>
            </a:r>
            <a:endParaRPr lang="en-US" dirty="0"/>
          </a:p>
          <a:p>
            <a:pPr lvl="0"/>
            <a:r>
              <a:rPr lang="en-IN" dirty="0"/>
              <a:t>Trains project managers on Project Management Skills</a:t>
            </a:r>
            <a:endParaRPr lang="en-US" dirty="0"/>
          </a:p>
          <a:p>
            <a:pPr lvl="0"/>
            <a:r>
              <a:rPr lang="en-IN" dirty="0"/>
              <a:t>Ensure every project is conducting Lessons Learned Workshops on periodic basis</a:t>
            </a:r>
            <a:endParaRPr lang="en-US" dirty="0"/>
          </a:p>
          <a:p>
            <a:pPr lvl="0"/>
            <a:r>
              <a:rPr lang="en-IN" dirty="0"/>
              <a:t>Ensure every project is implementing the lessoned from previous phase and other projects</a:t>
            </a:r>
            <a:endParaRPr lang="en-US" dirty="0"/>
          </a:p>
          <a:p>
            <a:pPr lvl="0"/>
            <a:r>
              <a:rPr lang="en-IN" dirty="0"/>
              <a:t>Performs project audits</a:t>
            </a:r>
            <a:endParaRPr lang="en-US" dirty="0"/>
          </a:p>
          <a:p>
            <a:pPr lvl="0"/>
            <a:r>
              <a:rPr lang="en-IN" dirty="0"/>
              <a:t>Reports to senior management on overall project performance &amp; compliance</a:t>
            </a:r>
            <a:endParaRPr lang="en-US" dirty="0"/>
          </a:p>
          <a:p>
            <a:pPr lvl="0"/>
            <a:r>
              <a:rPr lang="en-IN" dirty="0"/>
              <a:t>Maintains repository of organizational process assets (OPA)</a:t>
            </a:r>
            <a:endParaRPr lang="en-US" dirty="0"/>
          </a:p>
          <a:p>
            <a:pPr lvl="0"/>
            <a:r>
              <a:rPr lang="en-IN" dirty="0"/>
              <a:t>Create &amp; Institutionalize Processes, Templates, Checklist, Forms, Guidelines, Standards (OPA)</a:t>
            </a:r>
            <a:endParaRPr lang="en-US" dirty="0"/>
          </a:p>
          <a:p>
            <a:pPr lvl="0"/>
            <a:r>
              <a:rPr lang="en-IN" dirty="0"/>
              <a:t>Ensure Project Managers are using OPA</a:t>
            </a:r>
            <a:endParaRPr lang="en-US" dirty="0"/>
          </a:p>
          <a:p>
            <a:pPr lvl="0"/>
            <a:r>
              <a:rPr lang="en-IN" dirty="0"/>
              <a:t>Ensure there is Quality Policy for every project and every project manager understand the same</a:t>
            </a:r>
            <a:endParaRPr lang="en-US" dirty="0"/>
          </a:p>
          <a:p>
            <a:pPr lvl="0"/>
            <a:r>
              <a:rPr lang="en-IN" dirty="0"/>
              <a:t>Develop and refine project management methodologies</a:t>
            </a:r>
            <a:endParaRPr lang="en-US" dirty="0"/>
          </a:p>
          <a:p>
            <a:pPr lvl="0"/>
            <a:r>
              <a:rPr lang="en-IN" dirty="0"/>
              <a:t>Implement PM tools for project management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4</a:t>
            </a:fld>
            <a:endParaRPr lang="en-US" altLang="en-US"/>
          </a:p>
        </p:txBody>
      </p:sp>
    </p:spTree>
    <p:extLst>
      <p:ext uri="{BB962C8B-B14F-4D97-AF65-F5344CB8AC3E}">
        <p14:creationId xmlns:p14="http://schemas.microsoft.com/office/powerpoint/2010/main" val="2510406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PMO KPI (Key Performance Indicators)</a:t>
            </a:r>
            <a:endParaRPr lang="en-US" dirty="0"/>
          </a:p>
        </p:txBody>
      </p:sp>
      <p:sp>
        <p:nvSpPr>
          <p:cNvPr id="3" name="Content Placeholder 2"/>
          <p:cNvSpPr>
            <a:spLocks noGrp="1"/>
          </p:cNvSpPr>
          <p:nvPr>
            <p:ph idx="1"/>
          </p:nvPr>
        </p:nvSpPr>
        <p:spPr/>
        <p:txBody>
          <a:bodyPr>
            <a:normAutofit lnSpcReduction="10000"/>
          </a:bodyPr>
          <a:lstStyle/>
          <a:p>
            <a:pPr lvl="0"/>
            <a:r>
              <a:rPr lang="en-IN" dirty="0"/>
              <a:t>Schedule Variance at PMO Level</a:t>
            </a:r>
            <a:endParaRPr lang="en-US" dirty="0"/>
          </a:p>
          <a:p>
            <a:pPr lvl="0"/>
            <a:r>
              <a:rPr lang="en-IN" dirty="0"/>
              <a:t>Cost Variance at PMO Level</a:t>
            </a:r>
            <a:endParaRPr lang="en-US" dirty="0"/>
          </a:p>
          <a:p>
            <a:pPr lvl="0"/>
            <a:r>
              <a:rPr lang="en-IN" dirty="0"/>
              <a:t>Resource Utilization at PMO Level</a:t>
            </a:r>
            <a:endParaRPr lang="en-US" dirty="0"/>
          </a:p>
          <a:p>
            <a:pPr lvl="0"/>
            <a:r>
              <a:rPr lang="en-IN" dirty="0"/>
              <a:t>Resource Overtime Working at PMO Level</a:t>
            </a:r>
            <a:endParaRPr lang="en-US" dirty="0"/>
          </a:p>
          <a:p>
            <a:pPr lvl="0"/>
            <a:r>
              <a:rPr lang="en-IN" dirty="0"/>
              <a:t>Unexpected Leaves at PMO Level</a:t>
            </a:r>
            <a:endParaRPr lang="en-US" dirty="0"/>
          </a:p>
          <a:p>
            <a:pPr lvl="0"/>
            <a:r>
              <a:rPr lang="en-IN" dirty="0"/>
              <a:t>No of Escalation at PMO Level</a:t>
            </a:r>
            <a:endParaRPr lang="en-US" dirty="0"/>
          </a:p>
          <a:p>
            <a:pPr lvl="0"/>
            <a:r>
              <a:rPr lang="en-IN" dirty="0"/>
              <a:t>Project Staff Satisfaction Index at PMO Level </a:t>
            </a:r>
            <a:endParaRPr lang="en-US" dirty="0"/>
          </a:p>
          <a:p>
            <a:pPr lvl="0"/>
            <a:r>
              <a:rPr lang="en-IN" dirty="0"/>
              <a:t>No of Trainings &amp; Awareness Sessions at PMO Level</a:t>
            </a:r>
            <a:endParaRPr lang="en-US" dirty="0"/>
          </a:p>
          <a:p>
            <a:pPr lvl="0"/>
            <a:r>
              <a:rPr lang="en-IN" dirty="0"/>
              <a:t>Statistics related to OPA</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5</a:t>
            </a:fld>
            <a:endParaRPr lang="en-US" altLang="en-US"/>
          </a:p>
        </p:txBody>
      </p:sp>
    </p:spTree>
    <p:extLst>
      <p:ext uri="{BB962C8B-B14F-4D97-AF65-F5344CB8AC3E}">
        <p14:creationId xmlns:p14="http://schemas.microsoft.com/office/powerpoint/2010/main" val="1806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PM (Project Manager)</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6</a:t>
            </a:fld>
            <a:endParaRPr lang="en-US" altLang="en-US"/>
          </a:p>
        </p:txBody>
      </p:sp>
    </p:spTree>
    <p:extLst>
      <p:ext uri="{BB962C8B-B14F-4D97-AF65-F5344CB8AC3E}">
        <p14:creationId xmlns:p14="http://schemas.microsoft.com/office/powerpoint/2010/main" val="1733457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Project Manager</a:t>
            </a:r>
            <a:endParaRPr lang="en-US" dirty="0"/>
          </a:p>
        </p:txBody>
      </p:sp>
      <p:sp>
        <p:nvSpPr>
          <p:cNvPr id="7" name="Content Placeholder 6"/>
          <p:cNvSpPr>
            <a:spLocks noGrp="1"/>
          </p:cNvSpPr>
          <p:nvPr>
            <p:ph idx="1"/>
          </p:nvPr>
        </p:nvSpPr>
        <p:spPr/>
        <p:txBody>
          <a:bodyPr>
            <a:normAutofit fontScale="92500" lnSpcReduction="20000"/>
          </a:bodyPr>
          <a:lstStyle/>
          <a:p>
            <a:r>
              <a:rPr lang="en-IN" dirty="0"/>
              <a:t>Every project should have an accountable person dedicated as a project manager. </a:t>
            </a:r>
            <a:endParaRPr lang="en-IN" dirty="0" smtClean="0"/>
          </a:p>
          <a:p>
            <a:r>
              <a:rPr lang="en-IN" dirty="0" smtClean="0"/>
              <a:t>Project </a:t>
            </a:r>
            <a:r>
              <a:rPr lang="en-IN" dirty="0"/>
              <a:t>manager should be project related title (if you wish you can make it organizational title). </a:t>
            </a:r>
            <a:endParaRPr lang="en-IN" dirty="0" smtClean="0"/>
          </a:p>
          <a:p>
            <a:r>
              <a:rPr lang="en-IN" dirty="0" smtClean="0"/>
              <a:t>Project </a:t>
            </a:r>
            <a:r>
              <a:rPr lang="en-IN" dirty="0"/>
              <a:t>manager should have some degree of control of project resources working on his project. Resources can be human resources, material, machines, vendors and expenses. </a:t>
            </a:r>
            <a:endParaRPr lang="en-IN" dirty="0" smtClean="0"/>
          </a:p>
          <a:p>
            <a:r>
              <a:rPr lang="en-IN" dirty="0" smtClean="0"/>
              <a:t>In </a:t>
            </a:r>
            <a:r>
              <a:rPr lang="en-IN" dirty="0"/>
              <a:t>the critical hours if he had to choose between PM works and engineering work he should choose PM Work so that project is not left orphan. </a:t>
            </a:r>
            <a:endParaRPr lang="en-IN" dirty="0" smtClean="0"/>
          </a:p>
          <a:p>
            <a:r>
              <a:rPr lang="en-IN" dirty="0" smtClean="0"/>
              <a:t>Any </a:t>
            </a:r>
            <a:r>
              <a:rPr lang="en-IN" dirty="0"/>
              <a:t>project should not have more than 10% (little scope of negotiation) of work as project management work.</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7</a:t>
            </a:fld>
            <a:endParaRPr lang="en-US" altLang="en-US"/>
          </a:p>
        </p:txBody>
      </p:sp>
    </p:spTree>
    <p:extLst>
      <p:ext uri="{BB962C8B-B14F-4D97-AF65-F5344CB8AC3E}">
        <p14:creationId xmlns:p14="http://schemas.microsoft.com/office/powerpoint/2010/main" val="418672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PM Responsibilities</a:t>
            </a:r>
          </a:p>
        </p:txBody>
      </p:sp>
      <p:sp>
        <p:nvSpPr>
          <p:cNvPr id="7" name="Content Placeholder 6"/>
          <p:cNvSpPr>
            <a:spLocks noGrp="1"/>
          </p:cNvSpPr>
          <p:nvPr>
            <p:ph idx="1"/>
          </p:nvPr>
        </p:nvSpPr>
        <p:spPr/>
        <p:txBody>
          <a:bodyPr>
            <a:normAutofit fontScale="77500" lnSpcReduction="20000"/>
          </a:bodyPr>
          <a:lstStyle/>
          <a:p>
            <a:pPr lvl="0"/>
            <a:r>
              <a:rPr lang="en-IN" dirty="0"/>
              <a:t>Coordinate with all stakeholders and makes a master project plan for his/her project</a:t>
            </a:r>
            <a:endParaRPr lang="en-US" dirty="0"/>
          </a:p>
          <a:p>
            <a:pPr lvl="0"/>
            <a:r>
              <a:rPr lang="en-IN" dirty="0"/>
              <a:t>Ensure s/he has an updated plan in place</a:t>
            </a:r>
            <a:endParaRPr lang="en-US" dirty="0"/>
          </a:p>
          <a:p>
            <a:pPr lvl="0"/>
            <a:r>
              <a:rPr lang="en-IN" dirty="0"/>
              <a:t>Baseline his/her project plan with the help of PMO</a:t>
            </a:r>
            <a:endParaRPr lang="en-US" dirty="0"/>
          </a:p>
          <a:p>
            <a:pPr lvl="0"/>
            <a:r>
              <a:rPr lang="en-IN" dirty="0"/>
              <a:t>Ensure daily stand-up meeting conducted and information is shared</a:t>
            </a:r>
            <a:endParaRPr lang="en-US" dirty="0"/>
          </a:p>
          <a:p>
            <a:pPr lvl="0"/>
            <a:r>
              <a:rPr lang="en-IN" dirty="0"/>
              <a:t>Ensure up to last hour update is published on information radiator</a:t>
            </a:r>
            <a:endParaRPr lang="en-US" dirty="0"/>
          </a:p>
          <a:p>
            <a:pPr lvl="0"/>
            <a:r>
              <a:rPr lang="en-IN" dirty="0"/>
              <a:t>Ensure resources are utilized properly</a:t>
            </a:r>
            <a:endParaRPr lang="en-US" dirty="0"/>
          </a:p>
          <a:p>
            <a:pPr lvl="0"/>
            <a:r>
              <a:rPr lang="en-IN" dirty="0"/>
              <a:t>Ensure critical path activities are identified and managed properly</a:t>
            </a:r>
            <a:endParaRPr lang="en-US" dirty="0"/>
          </a:p>
          <a:p>
            <a:pPr lvl="0"/>
            <a:r>
              <a:rPr lang="en-IN" dirty="0"/>
              <a:t>Ensure float of non-critical activities is utilized properly</a:t>
            </a:r>
            <a:endParaRPr lang="en-US" dirty="0"/>
          </a:p>
          <a:p>
            <a:pPr lvl="0"/>
            <a:r>
              <a:rPr lang="en-IN" dirty="0"/>
              <a:t>Ensure all stakeholders (resources, management, vendor etc) dependencies are managed properly</a:t>
            </a:r>
            <a:endParaRPr lang="en-US" dirty="0"/>
          </a:p>
          <a:p>
            <a:pPr lvl="0"/>
            <a:r>
              <a:rPr lang="en-IN" dirty="0"/>
              <a:t>Communicate effectively</a:t>
            </a:r>
            <a:endParaRPr lang="en-US" dirty="0"/>
          </a:p>
          <a:p>
            <a:pPr lvl="0"/>
            <a:r>
              <a:rPr lang="en-IN" dirty="0"/>
              <a:t>Minimize the escalations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BFD94350-A57F-4630-B48B-9F713F0FDE38}" type="slidenum">
              <a:rPr lang="en-US" altLang="en-US" smtClean="0"/>
              <a:pPr>
                <a:defRPr/>
              </a:pPr>
              <a:t>8</a:t>
            </a:fld>
            <a:endParaRPr lang="en-US" altLang="en-US"/>
          </a:p>
        </p:txBody>
      </p:sp>
    </p:spTree>
    <p:extLst>
      <p:ext uri="{BB962C8B-B14F-4D97-AF65-F5344CB8AC3E}">
        <p14:creationId xmlns:p14="http://schemas.microsoft.com/office/powerpoint/2010/main" val="983319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 Responsibilities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dirty="0"/>
              <a:t>Ensure to deliver project within agreed project parameters</a:t>
            </a:r>
            <a:endParaRPr lang="en-US" dirty="0"/>
          </a:p>
          <a:p>
            <a:pPr lvl="0"/>
            <a:r>
              <a:rPr lang="en-IN" dirty="0"/>
              <a:t>Motivate his team members</a:t>
            </a:r>
            <a:endParaRPr lang="en-US" dirty="0"/>
          </a:p>
          <a:p>
            <a:pPr lvl="0"/>
            <a:r>
              <a:rPr lang="en-IN" dirty="0"/>
              <a:t>Ensure team is following the process</a:t>
            </a:r>
            <a:endParaRPr lang="en-US" dirty="0"/>
          </a:p>
          <a:p>
            <a:pPr lvl="0"/>
            <a:r>
              <a:rPr lang="en-IN" dirty="0"/>
              <a:t>Conduct lessons learned workshops</a:t>
            </a:r>
            <a:endParaRPr lang="en-US" dirty="0"/>
          </a:p>
          <a:p>
            <a:pPr lvl="0"/>
            <a:r>
              <a:rPr lang="en-IN" dirty="0"/>
              <a:t>Share lessons learned with PMO</a:t>
            </a:r>
            <a:endParaRPr lang="en-US" dirty="0"/>
          </a:p>
          <a:p>
            <a:pPr lvl="0"/>
            <a:r>
              <a:rPr lang="en-IN" dirty="0"/>
              <a:t>Update Management and PMO about project progress on regular basis</a:t>
            </a:r>
            <a:endParaRPr lang="en-US" dirty="0"/>
          </a:p>
          <a:p>
            <a:pPr lvl="0"/>
            <a:r>
              <a:rPr lang="en-IN" dirty="0"/>
              <a:t>Manage Project Risk Proactively</a:t>
            </a:r>
            <a:endParaRPr lang="en-US" dirty="0"/>
          </a:p>
          <a:p>
            <a:pPr lvl="0"/>
            <a:r>
              <a:rPr lang="en-IN" dirty="0"/>
              <a:t>Ensure contingency reserve is allocated and properly used</a:t>
            </a:r>
            <a:endParaRPr lang="en-US" dirty="0"/>
          </a:p>
          <a:p>
            <a:pPr lvl="0"/>
            <a:r>
              <a:rPr lang="en-IN" dirty="0"/>
              <a:t>Ensure effort is reported by every team member and is logged</a:t>
            </a:r>
            <a:endParaRPr lang="en-US" dirty="0"/>
          </a:p>
          <a:p>
            <a:pPr lvl="0"/>
            <a:r>
              <a:rPr lang="en-IN" dirty="0"/>
              <a:t>Ensure project status is update on regular basis</a:t>
            </a:r>
            <a:endParaRPr lang="en-US" dirty="0"/>
          </a:p>
          <a:p>
            <a:pPr lvl="0"/>
            <a:r>
              <a:rPr lang="en-IN" dirty="0"/>
              <a:t>Negotiate cost, schedule, scope, change request and quality with stakeholders</a:t>
            </a:r>
            <a:endParaRPr lang="en-US" dirty="0"/>
          </a:p>
          <a:p>
            <a:pPr lvl="0"/>
            <a:r>
              <a:rPr lang="en-IN" dirty="0"/>
              <a:t>Ensure quality policy is lived in the project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9</a:t>
            </a:fld>
            <a:endParaRPr lang="en-US" altLang="en-US"/>
          </a:p>
        </p:txBody>
      </p:sp>
    </p:spTree>
    <p:extLst>
      <p:ext uri="{BB962C8B-B14F-4D97-AF65-F5344CB8AC3E}">
        <p14:creationId xmlns:p14="http://schemas.microsoft.com/office/powerpoint/2010/main" val="1703173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5608</TotalTime>
  <Words>873</Words>
  <Application>Microsoft Office PowerPoint</Application>
  <PresentationFormat>Widescreen</PresentationFormat>
  <Paragraphs>136</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 Unicode MS</vt:lpstr>
      <vt:lpstr>Arial</vt:lpstr>
      <vt:lpstr>Book Antiqua</vt:lpstr>
      <vt:lpstr>Calibri</vt:lpstr>
      <vt:lpstr>Kabel Bk BT</vt:lpstr>
      <vt:lpstr>Times New Roman</vt:lpstr>
      <vt:lpstr>Office Theme</vt:lpstr>
      <vt:lpstr>Visio</vt:lpstr>
      <vt:lpstr>PowerPoint Presentation</vt:lpstr>
      <vt:lpstr>PMO (Project Management Office)</vt:lpstr>
      <vt:lpstr>PMO</vt:lpstr>
      <vt:lpstr>PMO Responsibilities</vt:lpstr>
      <vt:lpstr>PMO KPI (Key Performance Indicators)</vt:lpstr>
      <vt:lpstr>PM (Project Manager)</vt:lpstr>
      <vt:lpstr>Project Manager</vt:lpstr>
      <vt:lpstr>PM Responsibilities</vt:lpstr>
      <vt:lpstr>PM Responsibilities Cont…</vt:lpstr>
      <vt:lpstr>PM KPI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172</cp:revision>
  <dcterms:created xsi:type="dcterms:W3CDTF">2010-10-14T06:04:22Z</dcterms:created>
  <dcterms:modified xsi:type="dcterms:W3CDTF">2015-03-02T15:49:23Z</dcterms:modified>
</cp:coreProperties>
</file>