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722" r:id="rId2"/>
    <p:sldId id="940" r:id="rId3"/>
    <p:sldId id="732" r:id="rId4"/>
    <p:sldId id="947" r:id="rId5"/>
    <p:sldId id="786" r:id="rId6"/>
    <p:sldId id="929" r:id="rId7"/>
    <p:sldId id="938" r:id="rId8"/>
    <p:sldId id="936" r:id="rId9"/>
    <p:sldId id="935" r:id="rId10"/>
    <p:sldId id="939" r:id="rId11"/>
    <p:sldId id="930" r:id="rId12"/>
    <p:sldId id="931" r:id="rId13"/>
    <p:sldId id="948" r:id="rId14"/>
    <p:sldId id="798" r:id="rId15"/>
    <p:sldId id="802" r:id="rId16"/>
    <p:sldId id="803" r:id="rId17"/>
    <p:sldId id="806" r:id="rId18"/>
    <p:sldId id="810" r:id="rId19"/>
    <p:sldId id="816" r:id="rId20"/>
    <p:sldId id="818" r:id="rId21"/>
    <p:sldId id="820" r:id="rId22"/>
    <p:sldId id="821" r:id="rId23"/>
    <p:sldId id="825" r:id="rId24"/>
    <p:sldId id="826" r:id="rId25"/>
    <p:sldId id="829" r:id="rId26"/>
    <p:sldId id="950" r:id="rId27"/>
    <p:sldId id="949" r:id="rId28"/>
    <p:sldId id="831" r:id="rId29"/>
    <p:sldId id="942" r:id="rId30"/>
    <p:sldId id="839" r:id="rId31"/>
    <p:sldId id="840" r:id="rId32"/>
    <p:sldId id="842" r:id="rId33"/>
    <p:sldId id="844" r:id="rId34"/>
    <p:sldId id="846" r:id="rId35"/>
    <p:sldId id="848" r:id="rId36"/>
    <p:sldId id="853" r:id="rId37"/>
    <p:sldId id="854" r:id="rId38"/>
    <p:sldId id="863" r:id="rId39"/>
    <p:sldId id="943" r:id="rId40"/>
    <p:sldId id="875" r:id="rId41"/>
    <p:sldId id="946" r:id="rId42"/>
    <p:sldId id="944" r:id="rId43"/>
    <p:sldId id="913" r:id="rId44"/>
    <p:sldId id="914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76B"/>
    <a:srgbClr val="FFDC6D"/>
    <a:srgbClr val="FFE9A3"/>
    <a:srgbClr val="FFD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49" autoAdjust="0"/>
    <p:restoredTop sz="92945" autoAdjust="0"/>
  </p:normalViewPr>
  <p:slideViewPr>
    <p:cSldViewPr>
      <p:cViewPr varScale="1">
        <p:scale>
          <a:sx n="67" d="100"/>
          <a:sy n="67" d="100"/>
        </p:scale>
        <p:origin x="11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D5D02EB-6CBB-42DE-B725-6BA6D7E97FBA}" type="datetimeFigureOut">
              <a:rPr lang="en-US"/>
              <a:pPr>
                <a:defRPr/>
              </a:pPr>
              <a:t>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D1FC61-7801-480A-B54C-18E228B5CA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726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5CA62E-3703-4349-ACBB-0614AA74F3B8}" type="slidenum">
              <a:rPr lang="en-US" altLang="en-US" smtClean="0">
                <a:solidFill>
                  <a:srgbClr val="000000"/>
                </a:solidFill>
              </a:rPr>
              <a:pPr/>
              <a:t>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93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1FC61-7801-480A-B54C-18E228B5CAF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126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1FC61-7801-480A-B54C-18E228B5CAF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86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1FC61-7801-480A-B54C-18E228B5CAF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904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1FC61-7801-480A-B54C-18E228B5CAF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957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B4732C-14E5-4E38-A97F-99499DB52F89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8574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621840-228D-434D-9C99-9F79661E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874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528EFD-4837-495C-9704-9FFBC3E0EF15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8664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23E398-C4BC-4F71-BEE4-7890BFFAE231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4541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46EF0B-859F-4E84-9978-7F6853C4984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55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621840-228D-434D-9C99-9F79661E1E8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43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1FC61-7801-480A-B54C-18E228B5CAF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722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B69DB9-0F9C-41FF-ABB8-A4C4816BE3D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4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463406-16FA-4F51-A807-228743D0FF0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4725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FE34D8-5887-437F-AD46-9E651969F152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8667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411F1F-868A-4562-95A2-4E3427C655B2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4009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FBED32-76BF-4F7E-BDD4-B376165A17D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29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621840-228D-434D-9C99-9F79661E1E8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4006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1FC61-7801-480A-B54C-18E228B5CAFC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238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1FC61-7801-480A-B54C-18E228B5CAFC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565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621840-228D-434D-9C99-9F79661E1E8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8797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1FC61-7801-480A-B54C-18E228B5CAFC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215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9FC1D0-6D6F-417D-8ED1-23BD6249EA0A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23700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AAD9CB-664F-496E-A194-3F9535D81292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4704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7AE6BD-A640-4B3B-B9AC-174584C5C68D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4835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FF0CA8-6320-4250-A1B4-07DE6099E917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4277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2B249B-B06A-477D-B3DF-83FB426FF765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71340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128392-0082-45CB-A261-98A7138F6BC4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89174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5AC843-3C4B-44C0-B154-988A3CFAED92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28046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1ACEED-249A-46BE-B834-7D5733752E76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0594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1D44F3-A8BF-4858-8DEE-36D3B44D2D39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41578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BD4B55-5097-4202-861C-9E51449542F8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3364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1FC61-7801-480A-B54C-18E228B5CAFC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6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1FC61-7801-480A-B54C-18E228B5CAF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5551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A8C880-39A6-4349-A8D5-EFDE43D0E6CA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4460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1FC61-7801-480A-B54C-18E228B5CAFC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5715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1FC61-7801-480A-B54C-18E228B5CAFC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0665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5427BB-CEBA-4ABD-81CD-49B12DF61B1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3808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417947-AEBA-4FDE-9D58-DC070ACA8CB0}" type="slidenum">
              <a:rPr lang="en-US" altLang="en-US" smtClean="0"/>
              <a:pPr/>
              <a:t>44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809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A6D2AA-B0A4-4BD5-9244-C13A85FA7AAF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719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1FC61-7801-480A-B54C-18E228B5CAF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359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1FC61-7801-480A-B54C-18E228B5CAF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96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1FC61-7801-480A-B54C-18E228B5CAF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50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1FC61-7801-480A-B54C-18E228B5CAF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62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5538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18288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457200" y="3733800"/>
            <a:ext cx="8229600" cy="1872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j0219117"/>
          <p:cNvPicPr>
            <a:picLocks noChangeAspect="1" noChangeArrowheads="1" noCrop="1"/>
          </p:cNvPicPr>
          <p:nvPr userDrawn="1"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914400"/>
            <a:ext cx="13049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8"/>
          <p:cNvGraphicFramePr>
            <a:graphicFrameLocks noChangeAspect="1"/>
          </p:cNvGraphicFramePr>
          <p:nvPr userDrawn="1"/>
        </p:nvGraphicFramePr>
        <p:xfrm>
          <a:off x="249238" y="990600"/>
          <a:ext cx="90328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0" name="Visio" r:id="rId4" imgW="491338" imgH="491338" progId="Visio.Drawing.6">
                  <p:embed/>
                </p:oleObj>
              </mc:Choice>
              <mc:Fallback>
                <p:oleObj name="Visio" r:id="rId4" imgW="491338" imgH="49133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990600"/>
                        <a:ext cx="903287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144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781800" y="1066800"/>
            <a:ext cx="2057400" cy="685800"/>
          </a:xfrm>
        </p:spPr>
        <p:txBody>
          <a:bodyPr/>
          <a:lstStyle>
            <a:lvl1pPr marL="0" indent="0" algn="ctr">
              <a:buNone/>
              <a:defRPr sz="2000" b="1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632C5-F946-428D-924B-DB78A3AC81A3}" type="datetime1">
              <a:rPr lang="en-US"/>
              <a:pPr>
                <a:defRPr/>
              </a:pPr>
              <a:t>2/20/2015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2015 Vedavit Project Solutions</a:t>
            </a:r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C5740-3203-465A-BCD9-F605756C6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48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3352800" y="1379538"/>
            <a:ext cx="2819400" cy="4945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" name="Rectangle 1"/>
          <p:cNvSpPr>
            <a:spLocks noChangeArrowheads="1"/>
          </p:cNvSpPr>
          <p:nvPr userDrawn="1"/>
        </p:nvSpPr>
        <p:spPr bwMode="auto">
          <a:xfrm>
            <a:off x="-9525" y="1588"/>
            <a:ext cx="9153525" cy="91440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  <a:defRPr/>
            </a:pPr>
            <a:endParaRPr lang="en-US" altLang="en-US" smtClean="0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3124200" y="6480175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Times New Roman" panose="02020603050405020304" pitchFamily="18" charset="0"/>
              <a:buNone/>
              <a:defRPr/>
            </a:pPr>
            <a:r>
              <a:rPr lang="en-US" sz="1000" dirty="0" smtClean="0"/>
              <a:t>Copyright 2015 Vedavit Project Solutions</a:t>
            </a:r>
          </a:p>
        </p:txBody>
      </p:sp>
      <p:pic>
        <p:nvPicPr>
          <p:cNvPr id="11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69913"/>
            <a:ext cx="827088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592138"/>
            <a:ext cx="7016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92138"/>
            <a:ext cx="7381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0825" cy="542925"/>
          </a:xfrm>
          <a:prstGeom prst="rect">
            <a:avLst/>
          </a:prstGeom>
          <a:solidFill>
            <a:srgbClr val="FFC000"/>
          </a:solidFill>
          <a:ln w="9525" cap="flat">
            <a:noFill/>
            <a:round/>
            <a:headEnd/>
            <a:tailEnd/>
          </a:ln>
          <a:effec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GB" dirty="0" smtClean="0"/>
              <a:t>Process Name</a:t>
            </a:r>
          </a:p>
        </p:txBody>
      </p:sp>
      <p:sp>
        <p:nvSpPr>
          <p:cNvPr id="38" name="Content Placeholder 19"/>
          <p:cNvSpPr>
            <a:spLocks noGrp="1"/>
          </p:cNvSpPr>
          <p:nvPr>
            <p:ph sz="quarter" idx="12"/>
          </p:nvPr>
        </p:nvSpPr>
        <p:spPr>
          <a:xfrm>
            <a:off x="533400" y="1447800"/>
            <a:ext cx="2590800" cy="4800600"/>
          </a:xfrm>
        </p:spPr>
        <p:txBody>
          <a:bodyPr/>
          <a:lstStyle>
            <a:lvl1pPr marL="225425" indent="-225425">
              <a:buFont typeface="+mj-lt"/>
              <a:buAutoNum type="arabicPeriod"/>
              <a:defRPr sz="1600"/>
            </a:lvl1pPr>
            <a:lvl2pPr marL="225425" indent="-225425">
              <a:buFont typeface="+mj-lt"/>
              <a:buAutoNum type="arabicPeriod"/>
              <a:defRPr sz="1600"/>
            </a:lvl2pPr>
            <a:lvl3pPr marL="225425" indent="-225425">
              <a:buFont typeface="+mj-lt"/>
              <a:buAutoNum type="arabicPeriod"/>
              <a:defRPr sz="1600"/>
            </a:lvl3pPr>
            <a:lvl4pPr marL="225425" indent="-225425">
              <a:buFont typeface="+mj-lt"/>
              <a:buAutoNum type="arabicPeriod"/>
              <a:defRPr sz="1600"/>
            </a:lvl4pPr>
            <a:lvl5pPr marL="225425" indent="-225425">
              <a:buFont typeface="+mj-lt"/>
              <a:buAutoNum type="arabicPeriod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3429000" y="1447800"/>
            <a:ext cx="2590800" cy="4800600"/>
          </a:xfrm>
          <a:solidFill>
            <a:schemeClr val="bg1"/>
          </a:solidFill>
        </p:spPr>
        <p:txBody>
          <a:bodyPr/>
          <a:lstStyle>
            <a:lvl1pPr marL="225425" indent="-225425"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225425" indent="-225425"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225425" indent="-225425"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225425" indent="-225425"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225425" indent="-225425"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0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6400800" y="1447800"/>
            <a:ext cx="2362200" cy="4876800"/>
          </a:xfrm>
        </p:spPr>
        <p:txBody>
          <a:bodyPr/>
          <a:lstStyle>
            <a:lvl1pPr marL="225425" indent="-225425">
              <a:buFont typeface="+mj-lt"/>
              <a:buAutoNum type="arabicPeriod"/>
              <a:tabLst/>
              <a:defRPr sz="1600"/>
            </a:lvl1pPr>
            <a:lvl2pPr marL="225425" indent="-225425">
              <a:buFont typeface="+mj-lt"/>
              <a:buAutoNum type="arabicPeriod"/>
              <a:tabLst/>
              <a:defRPr sz="1600"/>
            </a:lvl2pPr>
            <a:lvl3pPr marL="225425" indent="-225425">
              <a:buFont typeface="+mj-lt"/>
              <a:buAutoNum type="arabicPeriod"/>
              <a:tabLst/>
              <a:defRPr sz="1600"/>
            </a:lvl3pPr>
            <a:lvl4pPr marL="225425" indent="-225425">
              <a:buFont typeface="+mj-lt"/>
              <a:buAutoNum type="arabicPeriod"/>
              <a:tabLst/>
              <a:defRPr sz="1600"/>
            </a:lvl4pPr>
            <a:lvl5pPr marL="225425" indent="-225425">
              <a:buFont typeface="+mj-lt"/>
              <a:buAutoNum type="arabicPeriod"/>
              <a:tabLst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15"/>
          </p:nvPr>
        </p:nvSpPr>
        <p:spPr>
          <a:xfrm>
            <a:off x="0" y="762000"/>
            <a:ext cx="381000" cy="5486400"/>
          </a:xfrm>
          <a:solidFill>
            <a:srgbClr val="FFC000"/>
          </a:solidFill>
        </p:spPr>
        <p:txBody>
          <a:bodyPr vert="vert"/>
          <a:lstStyle>
            <a:lvl1pPr algn="ctr">
              <a:buFont typeface="Arial" pitchFamily="34" charset="0"/>
              <a:buNone/>
              <a:defRPr sz="1800" b="1"/>
            </a:lvl1pPr>
            <a:lvl2pPr algn="ctr">
              <a:buNone/>
              <a:defRPr sz="1800" b="1"/>
            </a:lvl2pPr>
            <a:lvl3pPr algn="ctr">
              <a:buNone/>
              <a:defRPr sz="1800" b="1"/>
            </a:lvl3pPr>
            <a:lvl4pPr algn="ctr">
              <a:buNone/>
              <a:defRPr sz="1800" b="1"/>
            </a:lvl4pPr>
            <a:lvl5pPr algn="ctr">
              <a:buNone/>
              <a:defRPr sz="18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2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8763000" y="762000"/>
            <a:ext cx="381000" cy="5486400"/>
          </a:xfrm>
          <a:solidFill>
            <a:srgbClr val="FFC000"/>
          </a:solidFill>
        </p:spPr>
        <p:txBody>
          <a:bodyPr vert="vert"/>
          <a:lstStyle>
            <a:lvl1pPr algn="ctr">
              <a:buFont typeface="Arial" pitchFamily="34" charset="0"/>
              <a:buNone/>
              <a:defRPr sz="1800" b="1"/>
            </a:lvl1pPr>
            <a:lvl2pPr algn="ctr">
              <a:buNone/>
              <a:defRPr sz="1800" b="1"/>
            </a:lvl2pPr>
            <a:lvl3pPr algn="ctr">
              <a:buNone/>
              <a:defRPr sz="1800" b="1"/>
            </a:lvl3pPr>
            <a:lvl4pPr algn="ctr">
              <a:buNone/>
              <a:defRPr sz="1800" b="1"/>
            </a:lvl4pPr>
            <a:lvl5pPr algn="ctr">
              <a:buNone/>
              <a:defRPr sz="18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dt" idx="17"/>
          </p:nvPr>
        </p:nvSpPr>
        <p:spPr>
          <a:xfrm>
            <a:off x="457200" y="6480175"/>
            <a:ext cx="2130425" cy="361950"/>
          </a:xfrm>
        </p:spPr>
        <p:txBody>
          <a:bodyPr/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fld id="{320DCC58-E0B2-44D1-87BD-2789F17186D5}" type="datetime1">
              <a:rPr lang="en-US"/>
              <a:pPr>
                <a:defRPr/>
              </a:pPr>
              <a:t>2/20/2015</a:t>
            </a:fld>
            <a:endParaRPr lang="en-US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sldNum" idx="18"/>
          </p:nvPr>
        </p:nvSpPr>
        <p:spPr>
          <a:xfrm>
            <a:off x="6553200" y="6480175"/>
            <a:ext cx="2130425" cy="361950"/>
          </a:xfrm>
        </p:spPr>
        <p:txBody>
          <a:bodyPr/>
          <a:lstStyle>
            <a:lvl1pPr>
              <a:defRPr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FFE776E4-37F9-4E0F-B0A4-1F5C179077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78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F687B-A3E8-43E6-8070-CB52B6BABEF1}" type="datetime1">
              <a:rPr lang="en-US"/>
              <a:pPr>
                <a:defRPr/>
              </a:pPr>
              <a:t>2/20/2015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2015 Vedavit Project Solutions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4B3E6-7CAD-48D8-9BD9-63B8E59CA8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622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wo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604B7-9624-4AC2-84EF-E6F4709BDF75}" type="datetime1">
              <a:rPr lang="en-US"/>
              <a:pPr>
                <a:defRPr/>
              </a:pPr>
              <a:t>2/20/2015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2015 Vedavit Project Solutions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1D61B-5F71-48B1-8908-E2AE71EE22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14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auto">
          <a:xfrm>
            <a:off x="76200" y="2949575"/>
            <a:ext cx="8931275" cy="7842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itchFamily="34" charset="0"/>
              </a:rPr>
              <a:t>Discussions 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4A7D3-C60B-464C-BC69-1695A9B767C3}" type="datetime1">
              <a:rPr lang="en-US"/>
              <a:pPr>
                <a:defRPr/>
              </a:pPr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2015 Vedavit Project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7479E-511B-4988-953C-3A3E01A33F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06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1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A4D76B"/>
          </a:solidFill>
        </p:spPr>
        <p:txBody>
          <a:bodyPr/>
          <a:lstStyle>
            <a:lvl1pPr>
              <a:defRPr sz="4500">
                <a:solidFill>
                  <a:schemeClr val="bg1"/>
                </a:solidFill>
                <a:latin typeface="Kabel Bk B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2BE35-E43D-4434-A403-17715A0A5D4C}" type="datetime1">
              <a:rPr lang="en-US"/>
              <a:pPr>
                <a:defRPr/>
              </a:pPr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2015 Vedavit Project Solutions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94350-A57F-4630-B48B-9F713F0FDE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30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2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0" y="304800"/>
            <a:ext cx="9144000" cy="1524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81200"/>
            <a:ext cx="7696200" cy="3962400"/>
          </a:xfrm>
        </p:spPr>
        <p:txBody>
          <a:bodyPr/>
          <a:lstStyle>
            <a:lvl1pPr marL="514350" indent="-514350" algn="l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9400"/>
            <a:ext cx="9144000" cy="1470025"/>
          </a:xfrm>
          <a:noFill/>
        </p:spPr>
        <p:txBody>
          <a:bodyPr/>
          <a:lstStyle>
            <a:lvl1pPr>
              <a:defRPr sz="4500">
                <a:solidFill>
                  <a:schemeClr val="tx1"/>
                </a:solidFill>
                <a:latin typeface="Kabel Bk B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B8A97-DAD5-4D13-B32E-F18133416E9B}" type="datetime1">
              <a:rPr lang="en-US"/>
              <a:pPr>
                <a:defRPr/>
              </a:pPr>
              <a:t>2/20/2015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2015 Vedavit Project Solutions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D8874-3998-4E2E-8933-9218AFE4F4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19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3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0" y="304800"/>
            <a:ext cx="9144000" cy="1524000"/>
          </a:xfrm>
          <a:prstGeom prst="roundRect">
            <a:avLst/>
          </a:prstGeom>
          <a:solidFill>
            <a:srgbClr val="FFD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81200"/>
            <a:ext cx="7696200" cy="3962400"/>
          </a:xfrm>
        </p:spPr>
        <p:txBody>
          <a:bodyPr/>
          <a:lstStyle>
            <a:lvl1pPr marL="514350" indent="-514350" algn="l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9400"/>
            <a:ext cx="9144000" cy="1470025"/>
          </a:xfrm>
          <a:noFill/>
        </p:spPr>
        <p:txBody>
          <a:bodyPr/>
          <a:lstStyle>
            <a:lvl1pPr>
              <a:defRPr sz="4500">
                <a:solidFill>
                  <a:schemeClr val="tx1"/>
                </a:solidFill>
                <a:latin typeface="Kabel Bk B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D38A2-96A8-4FCF-B974-91C72CBA32A7}" type="datetime1">
              <a:rPr lang="en-US"/>
              <a:pPr>
                <a:defRPr/>
              </a:pPr>
              <a:t>2/20/2015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2015 Vedavit Project Solutions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A341-2BC2-47F6-A138-375BC0DD82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53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4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0" y="228600"/>
            <a:ext cx="9144000" cy="1549400"/>
          </a:xfrm>
          <a:prstGeom prst="roundRect">
            <a:avLst/>
          </a:prstGeom>
          <a:solidFill>
            <a:srgbClr val="FFE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86000"/>
            <a:ext cx="7696200" cy="3657600"/>
          </a:xfrm>
        </p:spPr>
        <p:txBody>
          <a:bodyPr/>
          <a:lstStyle>
            <a:lvl1pPr marL="514350" indent="-514350" algn="l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7703"/>
            <a:ext cx="9144000" cy="1470025"/>
          </a:xfrm>
          <a:noFill/>
        </p:spPr>
        <p:txBody>
          <a:bodyPr/>
          <a:lstStyle>
            <a:lvl1pPr>
              <a:defRPr sz="4500">
                <a:solidFill>
                  <a:schemeClr val="tx1"/>
                </a:solidFill>
                <a:latin typeface="Kabel Bk B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4CF95-302D-40B6-B0E3-55782FD4DEB1}" type="datetime1">
              <a:rPr lang="en-US"/>
              <a:pPr>
                <a:defRPr/>
              </a:pPr>
              <a:t>2/20/2015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2015 Vedavit Project Solutions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1DB01-358C-4646-B8E4-51D29C6B0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88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39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C1F49-F8B6-4984-951F-02D79A247B27}" type="datetime1">
              <a:rPr lang="en-US"/>
              <a:pPr>
                <a:defRPr/>
              </a:pPr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2015 Vedavit Project Solutions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5127D-E504-439D-9996-2C3E1566A3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571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399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B2669-BA40-490C-9872-5B69AEEA2B5F}" type="datetime1">
              <a:rPr lang="en-US"/>
              <a:pPr>
                <a:defRPr/>
              </a:pPr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2015 Vedavit Project Solutions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5AC8-0007-4A7B-9EB5-BC6FE5CA14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343400" cy="51815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24400" y="990600"/>
            <a:ext cx="4114800" cy="5181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D0284-70ED-4989-915A-C2244CC0CD2B}" type="datetime1">
              <a:rPr lang="en-US"/>
              <a:pPr>
                <a:defRPr/>
              </a:pPr>
              <a:t>2/20/2015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2015 Vedavit Project Solutions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E585E-62EA-4026-AFB2-EFAF5A666E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6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38100" y="1808163"/>
            <a:ext cx="156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bg1"/>
              </a:buClr>
              <a:defRPr/>
            </a:pPr>
            <a:r>
              <a:rPr lang="en-US" altLang="en-US" sz="1400" b="1" smtClean="0">
                <a:solidFill>
                  <a:srgbClr val="1F1F1F"/>
                </a:solidFill>
                <a:latin typeface="Book Antiqua" panose="02040602050305030304" pitchFamily="18" charset="0"/>
              </a:rPr>
              <a:t>Definition</a:t>
            </a:r>
          </a:p>
        </p:txBody>
      </p:sp>
      <p:pic>
        <p:nvPicPr>
          <p:cNvPr id="5" name="Picture 10" descr="key_definition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927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7F5EF-C377-49AA-A8B1-01D5DFD2C56A}" type="datetime1">
              <a:rPr lang="en-US"/>
              <a:pPr>
                <a:defRPr/>
              </a:pPr>
              <a:t>2/20/2015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2015 Vedavit Project Solutions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7193A-4404-46FA-B60F-11F97F9FD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87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01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D579331-1357-4A8D-879A-92CC920DA0FC}" type="datetime1">
              <a:rPr lang="en-US"/>
              <a:pPr>
                <a:defRPr/>
              </a:pPr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01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Copyright 2015 Vedavit Project Solutions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01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89CD8A9-DEA8-4D01-A433-065655FCC4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808038"/>
          </a:xfrm>
          <a:prstGeom prst="rect">
            <a:avLst/>
          </a:prstGeom>
          <a:solidFill>
            <a:srgbClr val="34E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 rot="5400000">
            <a:off x="-2382186" y="3389106"/>
            <a:ext cx="5135565" cy="338554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600" b="1" dirty="0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Vedavit		Vedavit		vedavit</a:t>
            </a:r>
            <a:endParaRPr lang="en-IN" sz="1600" b="1" dirty="0">
              <a:ln w="2222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16200000">
            <a:off x="6406940" y="3389104"/>
            <a:ext cx="5135565" cy="338554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600" b="1" dirty="0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Vedavit		Vedavit		vedavit</a:t>
            </a:r>
            <a:endParaRPr lang="en-IN" sz="1600" b="1" dirty="0">
              <a:ln w="2222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82" r:id="rId7"/>
    <p:sldLayoutId id="2147484175" r:id="rId8"/>
    <p:sldLayoutId id="2147484176" r:id="rId9"/>
    <p:sldLayoutId id="2147484177" r:id="rId10"/>
    <p:sldLayoutId id="2147484178" r:id="rId11"/>
    <p:sldLayoutId id="2147484179" r:id="rId12"/>
    <p:sldLayoutId id="2147484180" r:id="rId13"/>
    <p:sldLayoutId id="2147484181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4000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ri.Prasad@vedavit-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en-US" b="1" smtClean="0"/>
              <a:t>Project Management Training</a:t>
            </a:r>
          </a:p>
          <a:p>
            <a:pPr algn="ctr">
              <a:spcBef>
                <a:spcPct val="0"/>
              </a:spcBef>
            </a:pPr>
            <a:endParaRPr lang="en-US" altLang="en-US" sz="1200" b="1" smtClean="0"/>
          </a:p>
          <a:p>
            <a:pPr algn="ctr">
              <a:spcBef>
                <a:spcPct val="0"/>
              </a:spcBef>
            </a:pPr>
            <a:r>
              <a:rPr lang="en-US" altLang="en-US" b="1" smtClean="0"/>
              <a:t>Tagros Chemicals</a:t>
            </a:r>
          </a:p>
          <a:p>
            <a:endParaRPr lang="en-US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57200" y="3733800"/>
            <a:ext cx="8229600" cy="1871663"/>
          </a:xfrm>
        </p:spPr>
        <p:txBody>
          <a:bodyPr/>
          <a:lstStyle/>
          <a:p>
            <a:pPr>
              <a:defRPr/>
            </a:pPr>
            <a:r>
              <a:rPr lang="en-US" altLang="en-US" sz="2400" b="1" dirty="0" smtClean="0"/>
              <a:t>Hari Prasad Thapliyal </a:t>
            </a:r>
          </a:p>
          <a:p>
            <a:pPr>
              <a:defRPr/>
            </a:pPr>
            <a:r>
              <a:rPr lang="en-IN" altLang="en-US" sz="1400" dirty="0" smtClean="0"/>
              <a:t>PMP, PMI-ACP, CSM, MBA, MCA, PGDOM, PGDFM, CIC, PRINCE2-Practitioner</a:t>
            </a:r>
            <a:endParaRPr lang="en-US" altLang="en-US" sz="1400" dirty="0" smtClean="0"/>
          </a:p>
          <a:p>
            <a:pPr>
              <a:defRPr/>
            </a:pPr>
            <a:endParaRPr lang="en-US" altLang="en-US" sz="1400" dirty="0" smtClean="0"/>
          </a:p>
          <a:p>
            <a:pPr marL="342900" indent="-342900">
              <a:defRPr/>
            </a:pPr>
            <a:r>
              <a:rPr lang="en-US" sz="1400" b="1" dirty="0"/>
              <a:t>PMO Architect &amp; Project Management Evangelist</a:t>
            </a:r>
          </a:p>
          <a:p>
            <a:pPr>
              <a:defRPr/>
            </a:pPr>
            <a:r>
              <a:rPr lang="en-US" altLang="en-US" sz="1400" b="1" dirty="0" smtClean="0"/>
              <a:t>Vedavit Project Solutions</a:t>
            </a:r>
          </a:p>
          <a:p>
            <a:pPr>
              <a:defRPr/>
            </a:pPr>
            <a:r>
              <a:rPr lang="en-US" altLang="en-US" sz="1400" b="1" dirty="0" smtClean="0"/>
              <a:t>Cell: +91-95-3599-9336</a:t>
            </a:r>
          </a:p>
          <a:p>
            <a:pPr>
              <a:defRPr/>
            </a:pPr>
            <a:r>
              <a:rPr lang="en-US" altLang="en-US" sz="1400" b="1" dirty="0" smtClean="0"/>
              <a:t>Email: </a:t>
            </a:r>
            <a:r>
              <a:rPr lang="en-US" altLang="en-US" sz="1400" b="1" dirty="0" smtClean="0">
                <a:hlinkClick r:id="rId3"/>
              </a:rPr>
              <a:t>hari.Prasad@vedavit-ps.com</a:t>
            </a:r>
            <a:endParaRPr lang="en-US" altLang="en-US" sz="1400" b="1" dirty="0" smtClean="0"/>
          </a:p>
          <a:p>
            <a:pPr>
              <a:defRPr/>
            </a:pPr>
            <a:r>
              <a:rPr lang="en-US" altLang="en-US" sz="1400" b="1" dirty="0" smtClean="0"/>
              <a:t>Website: www.pmlogy.com</a:t>
            </a:r>
          </a:p>
          <a:p>
            <a:pPr>
              <a:defRPr/>
            </a:pP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925" y="6223000"/>
            <a:ext cx="90678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080808"/>
                </a:solidFill>
              </a:rPr>
              <a:t>'PMI-ACP', 'PMI', PMP, and 'ACP' are a registered marks of the Project Management Institute,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127D-E504-439D-9996-2C3E1566A36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1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Analogous Estimation</a:t>
            </a:r>
          </a:p>
          <a:p>
            <a:r>
              <a:rPr lang="en-US" dirty="0" smtClean="0"/>
              <a:t>Parametric Estimation</a:t>
            </a:r>
          </a:p>
          <a:p>
            <a:r>
              <a:rPr lang="en-US" dirty="0" smtClean="0"/>
              <a:t>3 Point Estimation (PERT Estimation)</a:t>
            </a:r>
          </a:p>
          <a:p>
            <a:r>
              <a:rPr lang="en-US" dirty="0" smtClean="0"/>
              <a:t>Wide band Delphi Estimation</a:t>
            </a:r>
          </a:p>
          <a:p>
            <a:r>
              <a:rPr lang="en-US" dirty="0" smtClean="0"/>
              <a:t>Bottom up Estimation</a:t>
            </a:r>
          </a:p>
          <a:p>
            <a:r>
              <a:rPr lang="en-US" dirty="0" smtClean="0"/>
              <a:t>Published Estimating Data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127D-E504-439D-9996-2C3E1566A36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5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Take Care to Baselines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Schedule and cost </a:t>
            </a:r>
            <a:r>
              <a:rPr lang="en-US" sz="2000" dirty="0" smtClean="0"/>
              <a:t>should </a:t>
            </a:r>
            <a:r>
              <a:rPr lang="en-US" sz="2000" dirty="0" smtClean="0"/>
              <a:t>be as per the project charter</a:t>
            </a:r>
          </a:p>
          <a:p>
            <a:r>
              <a:rPr lang="en-US" sz="2000" dirty="0" smtClean="0"/>
              <a:t>If not then analyze cost, duration, dependency, lead, lag, </a:t>
            </a:r>
            <a:r>
              <a:rPr lang="en-US" sz="2000" dirty="0" smtClean="0"/>
              <a:t>resources, determine </a:t>
            </a:r>
            <a:r>
              <a:rPr lang="en-US" sz="2000" dirty="0" smtClean="0"/>
              <a:t>project critical path, Free Float and Total float of </a:t>
            </a:r>
            <a:r>
              <a:rPr lang="en-US" sz="2000" dirty="0" smtClean="0"/>
              <a:t>activities, add </a:t>
            </a:r>
            <a:r>
              <a:rPr lang="en-US" sz="2000" dirty="0" smtClean="0"/>
              <a:t>resources to critical activities, think about outsourcing, check risk, know the </a:t>
            </a:r>
            <a:r>
              <a:rPr lang="en-US" sz="2000" dirty="0" smtClean="0"/>
              <a:t>buffer to make cost/schedule close to numbers in project charter</a:t>
            </a:r>
            <a:endParaRPr lang="en-US" sz="2000" dirty="0" smtClean="0"/>
          </a:p>
          <a:p>
            <a:r>
              <a:rPr lang="en-US" sz="2000" dirty="0" smtClean="0"/>
              <a:t>Resource </a:t>
            </a:r>
            <a:r>
              <a:rPr lang="en-US" sz="2000" dirty="0" smtClean="0"/>
              <a:t>should be leveled and they should not be overloaded</a:t>
            </a:r>
          </a:p>
          <a:p>
            <a:r>
              <a:rPr lang="en-US" sz="2000" dirty="0" smtClean="0"/>
              <a:t>Productivity cannot be 100%, create and use project calendar, do not force resource in planning but try to negotiate</a:t>
            </a:r>
          </a:p>
          <a:p>
            <a:r>
              <a:rPr lang="en-US" sz="2000" dirty="0" smtClean="0"/>
              <a:t>Schedule, cost, scope, quality expectations should be understood by all stakeholders and negotiated</a:t>
            </a:r>
          </a:p>
          <a:p>
            <a:r>
              <a:rPr lang="en-US" sz="2000" dirty="0"/>
              <a:t>Buffers should be managed separately</a:t>
            </a:r>
          </a:p>
          <a:p>
            <a:r>
              <a:rPr lang="en-US" sz="2000" dirty="0" smtClean="0"/>
              <a:t>Contingency reserve (buffer) </a:t>
            </a:r>
            <a:r>
              <a:rPr lang="en-US" sz="2000" dirty="0" smtClean="0"/>
              <a:t>should part of cost baseline</a:t>
            </a:r>
          </a:p>
          <a:p>
            <a:r>
              <a:rPr lang="en-US" sz="2000" dirty="0" smtClean="0"/>
              <a:t>Check you funding requirements and negotiate those</a:t>
            </a:r>
          </a:p>
          <a:p>
            <a:r>
              <a:rPr lang="en-US" sz="2000" dirty="0" smtClean="0"/>
              <a:t>Know your management </a:t>
            </a:r>
            <a:r>
              <a:rPr lang="en-US" sz="2000" dirty="0" smtClean="0"/>
              <a:t>reserve. It is not part of cost baseline.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127D-E504-439D-9996-2C3E1566A36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0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Process Assets (OPA)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 OPA by </a:t>
            </a:r>
          </a:p>
          <a:p>
            <a:pPr lvl="1"/>
            <a:r>
              <a:rPr lang="en-US" dirty="0" smtClean="0"/>
              <a:t>regular introspections with the team</a:t>
            </a:r>
          </a:p>
          <a:p>
            <a:pPr lvl="1"/>
            <a:r>
              <a:rPr lang="en-US" dirty="0" smtClean="0"/>
              <a:t>Refining previous projects templates/checklist etc.</a:t>
            </a:r>
          </a:p>
          <a:p>
            <a:pPr lvl="1"/>
            <a:r>
              <a:rPr lang="en-US" dirty="0" smtClean="0"/>
              <a:t>Adopting industry best practices</a:t>
            </a:r>
          </a:p>
          <a:p>
            <a:r>
              <a:rPr lang="en-US" dirty="0" smtClean="0"/>
              <a:t>Dedicate efforts towards making people aware about existing OPA</a:t>
            </a:r>
          </a:p>
          <a:p>
            <a:r>
              <a:rPr lang="en-US" dirty="0" smtClean="0"/>
              <a:t>Use OPA whenever you are starting a new project</a:t>
            </a:r>
          </a:p>
          <a:p>
            <a:r>
              <a:rPr lang="en-US" dirty="0" smtClean="0"/>
              <a:t>Refer to OPA regularly whenever you need new insight</a:t>
            </a:r>
          </a:p>
          <a:p>
            <a:r>
              <a:rPr lang="en-US" dirty="0" smtClean="0"/>
              <a:t>Using OPA is better than guessing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127D-E504-439D-9996-2C3E1566A36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7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 dirty="0" smtClean="0"/>
              <a:t>Tools/Techniques for Collecting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Interviews</a:t>
            </a:r>
          </a:p>
          <a:p>
            <a:pPr>
              <a:defRPr/>
            </a:pPr>
            <a:r>
              <a:rPr lang="en-US" dirty="0" smtClean="0"/>
              <a:t>Focus Groups</a:t>
            </a:r>
          </a:p>
          <a:p>
            <a:pPr>
              <a:defRPr/>
            </a:pPr>
            <a:r>
              <a:rPr lang="en-US" dirty="0" smtClean="0"/>
              <a:t>Facilitated Workshops</a:t>
            </a:r>
          </a:p>
          <a:p>
            <a:pPr>
              <a:defRPr/>
            </a:pPr>
            <a:r>
              <a:rPr lang="en-US" dirty="0" smtClean="0"/>
              <a:t>Group Creativity Technique</a:t>
            </a:r>
          </a:p>
          <a:p>
            <a:pPr>
              <a:defRPr/>
            </a:pPr>
            <a:r>
              <a:rPr lang="en-US" dirty="0" smtClean="0"/>
              <a:t>Group Decision Making Techniques</a:t>
            </a:r>
          </a:p>
          <a:p>
            <a:pPr>
              <a:defRPr/>
            </a:pPr>
            <a:r>
              <a:rPr lang="en-US" dirty="0" smtClean="0"/>
              <a:t>Questionnaires and Surveys</a:t>
            </a:r>
          </a:p>
          <a:p>
            <a:pPr>
              <a:defRPr/>
            </a:pPr>
            <a:r>
              <a:rPr lang="en-US" dirty="0" smtClean="0"/>
              <a:t>Observations</a:t>
            </a:r>
          </a:p>
          <a:p>
            <a:pPr>
              <a:defRPr/>
            </a:pPr>
            <a:r>
              <a:rPr lang="en-US" dirty="0" smtClean="0"/>
              <a:t>Prototypes</a:t>
            </a:r>
          </a:p>
          <a:p>
            <a:pPr>
              <a:defRPr/>
            </a:pPr>
            <a:r>
              <a:rPr lang="en-US" dirty="0" smtClean="0"/>
              <a:t>Benchmarking</a:t>
            </a:r>
          </a:p>
          <a:p>
            <a:pPr>
              <a:defRPr/>
            </a:pPr>
            <a:r>
              <a:rPr lang="en-US" dirty="0" smtClean="0"/>
              <a:t>Context diagrams</a:t>
            </a:r>
          </a:p>
          <a:p>
            <a:pPr>
              <a:defRPr/>
            </a:pPr>
            <a:r>
              <a:rPr lang="en-US" dirty="0" smtClean="0"/>
              <a:t>Document Analysis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533756-3E47-42E9-86DD-31DBF6C0CB9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Project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Define activities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Sequence </a:t>
            </a:r>
            <a:r>
              <a:rPr lang="en-US" dirty="0"/>
              <a:t>activities as Activity </a:t>
            </a:r>
            <a:r>
              <a:rPr lang="en-US" dirty="0" smtClean="0"/>
              <a:t>Attributes</a:t>
            </a:r>
            <a:endParaRPr lang="en-US" dirty="0"/>
          </a:p>
          <a:p>
            <a:pPr>
              <a:defRPr/>
            </a:pPr>
            <a:r>
              <a:rPr lang="en-US" dirty="0"/>
              <a:t>Estimate Activity </a:t>
            </a:r>
            <a:r>
              <a:rPr lang="en-US" dirty="0" smtClean="0"/>
              <a:t>Resources</a:t>
            </a:r>
            <a:endParaRPr lang="en-US" dirty="0"/>
          </a:p>
          <a:p>
            <a:pPr>
              <a:defRPr/>
            </a:pPr>
            <a:r>
              <a:rPr lang="en-US" dirty="0"/>
              <a:t>Estimate Activity </a:t>
            </a:r>
            <a:r>
              <a:rPr lang="en-US" dirty="0" smtClean="0"/>
              <a:t>Duration</a:t>
            </a:r>
            <a:endParaRPr lang="en-US" dirty="0"/>
          </a:p>
          <a:p>
            <a:pPr>
              <a:defRPr/>
            </a:pPr>
            <a:r>
              <a:rPr lang="en-US" dirty="0"/>
              <a:t>Develop </a:t>
            </a:r>
            <a:r>
              <a:rPr lang="en-US" dirty="0" smtClean="0"/>
              <a:t>Schedule</a:t>
            </a:r>
            <a:endParaRPr lang="en-US" dirty="0"/>
          </a:p>
          <a:p>
            <a:pPr>
              <a:defRPr/>
            </a:pPr>
            <a:r>
              <a:rPr lang="en-US" dirty="0"/>
              <a:t>Baseline Schedule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CD5AC8-0007-4A7B-9EB5-BC6FE5CA14B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50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 sz="3200" dirty="0" smtClean="0"/>
              <a:t>Know Activity Attributes - Impacts Schedule/Cost</a:t>
            </a:r>
            <a:endParaRPr alt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Name, </a:t>
            </a:r>
            <a:endParaRPr lang="en-US" alt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Location</a:t>
            </a:r>
            <a:r>
              <a:rPr lang="en-US" altLang="en-US" dirty="0" smtClean="0"/>
              <a:t>, </a:t>
            </a:r>
            <a:endParaRPr lang="en-US" alt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Department</a:t>
            </a:r>
            <a:r>
              <a:rPr lang="en-US" altLang="en-US" dirty="0" smtClean="0"/>
              <a:t>, </a:t>
            </a:r>
            <a:endParaRPr lang="en-US" alt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Dependency</a:t>
            </a:r>
            <a:r>
              <a:rPr lang="en-US" altLang="en-US" dirty="0" smtClean="0"/>
              <a:t>, </a:t>
            </a:r>
            <a:endParaRPr lang="en-US" alt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Activity Type</a:t>
            </a:r>
            <a:r>
              <a:rPr lang="en-US" altLang="en-US" dirty="0" smtClean="0"/>
              <a:t>, </a:t>
            </a:r>
            <a:endParaRPr lang="en-US" alt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Constraints</a:t>
            </a:r>
            <a:r>
              <a:rPr lang="en-US" altLang="en-US" dirty="0" smtClean="0"/>
              <a:t>, </a:t>
            </a:r>
            <a:endParaRPr lang="en-US" alt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Tracking </a:t>
            </a:r>
            <a:r>
              <a:rPr lang="en-US" altLang="en-US" dirty="0" smtClean="0"/>
              <a:t>Method, </a:t>
            </a:r>
            <a:endParaRPr lang="en-US" alt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WBS </a:t>
            </a:r>
            <a:r>
              <a:rPr lang="en-US" altLang="en-US" dirty="0" smtClean="0"/>
              <a:t>Code, </a:t>
            </a:r>
            <a:endParaRPr lang="en-US" alt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Cost</a:t>
            </a:r>
            <a:r>
              <a:rPr lang="en-US" altLang="en-US" dirty="0" smtClean="0"/>
              <a:t>, </a:t>
            </a:r>
            <a:endParaRPr lang="en-US" alt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Duration</a:t>
            </a:r>
            <a:r>
              <a:rPr lang="en-US" altLang="en-US" dirty="0" smtClean="0"/>
              <a:t>, </a:t>
            </a:r>
            <a:endParaRPr lang="en-US" alt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Resource </a:t>
            </a:r>
            <a:r>
              <a:rPr lang="en-US" altLang="en-US" dirty="0" smtClean="0"/>
              <a:t>Requirement, </a:t>
            </a:r>
            <a:endParaRPr lang="en-US" alt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% </a:t>
            </a:r>
            <a:r>
              <a:rPr lang="en-US" altLang="en-US" dirty="0" smtClean="0"/>
              <a:t>Complete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A49947-929A-4E31-9220-C1B7B78909A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7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Estimate Activity 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400" dirty="0" smtClean="0"/>
              <a:t>Consider risk around activities</a:t>
            </a:r>
          </a:p>
          <a:p>
            <a:pPr>
              <a:defRPr/>
            </a:pPr>
            <a:r>
              <a:rPr lang="en-US" altLang="en-US" sz="2400" dirty="0" smtClean="0"/>
              <a:t>Establish your project calendar (work timings, days in a week, off days of week, holidays, working hours everyday)</a:t>
            </a:r>
          </a:p>
          <a:p>
            <a:pPr>
              <a:defRPr/>
            </a:pPr>
            <a:r>
              <a:rPr lang="en-US" altLang="en-US" sz="2400" dirty="0" smtClean="0"/>
              <a:t>Consider availability of resources. Sometimes they are available but not 100%.</a:t>
            </a:r>
          </a:p>
          <a:p>
            <a:pPr>
              <a:defRPr/>
            </a:pPr>
            <a:r>
              <a:rPr lang="en-US" altLang="en-US" sz="2400" dirty="0" smtClean="0"/>
              <a:t>Consider productivity of resources. It is never 100%.</a:t>
            </a:r>
          </a:p>
          <a:p>
            <a:pPr>
              <a:defRPr/>
            </a:pPr>
            <a:r>
              <a:rPr lang="en-US" altLang="en-US" sz="2400" dirty="0" smtClean="0"/>
              <a:t>Know you are estimating ideal duration, not the actual duration, not the effort</a:t>
            </a:r>
          </a:p>
          <a:p>
            <a:pPr>
              <a:defRPr/>
            </a:pPr>
            <a:r>
              <a:rPr lang="en-US" altLang="en-US" sz="2400" dirty="0" smtClean="0"/>
              <a:t>Understand that every activity’s duration cannot be crashed by adding resources.</a:t>
            </a:r>
          </a:p>
          <a:p>
            <a:pPr>
              <a:defRPr/>
            </a:pPr>
            <a:r>
              <a:rPr lang="en-US" altLang="en-US" sz="2400" dirty="0" smtClean="0"/>
              <a:t>PERT </a:t>
            </a:r>
            <a:r>
              <a:rPr lang="en-US" altLang="en-US" sz="2400" dirty="0" smtClean="0"/>
              <a:t>method help you in knowing confidence of your </a:t>
            </a:r>
            <a:r>
              <a:rPr lang="en-US" altLang="en-US" sz="2400" dirty="0" smtClean="0"/>
              <a:t>schedule</a:t>
            </a:r>
            <a:endParaRPr lang="en-US" alt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A0C5C9-AAD4-4548-B7F4-92E45B94D8C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Facts/Tips for Critical Path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u="sng" dirty="0" smtClean="0"/>
              <a:t>Total Float </a:t>
            </a:r>
            <a:r>
              <a:rPr lang="en-US" dirty="0" smtClean="0"/>
              <a:t>is the amount of time the task can delayed without delaying the project finish date. </a:t>
            </a:r>
          </a:p>
          <a:p>
            <a:pPr>
              <a:buFont typeface="Arial" charset="0"/>
              <a:buChar char="•"/>
              <a:defRPr/>
            </a:pPr>
            <a:r>
              <a:rPr lang="en-US" u="sng" dirty="0" smtClean="0"/>
              <a:t>Free float </a:t>
            </a:r>
            <a:r>
              <a:rPr lang="en-US" dirty="0" smtClean="0"/>
              <a:t>is the amount of time a task can slip without delaying the early start of any task that immediately follows it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It is possible that a </a:t>
            </a:r>
            <a:r>
              <a:rPr lang="en-US" u="sng" dirty="0" smtClean="0"/>
              <a:t>zero float activity may not </a:t>
            </a:r>
            <a:r>
              <a:rPr lang="en-US" dirty="0" smtClean="0"/>
              <a:t>be on critical path</a:t>
            </a:r>
          </a:p>
          <a:p>
            <a:pPr>
              <a:buFont typeface="Arial" charset="0"/>
              <a:buChar char="•"/>
              <a:defRPr/>
            </a:pPr>
            <a:r>
              <a:rPr lang="en-US" u="sng" dirty="0" smtClean="0"/>
              <a:t>Longest path &amp; shortest time </a:t>
            </a:r>
            <a:r>
              <a:rPr lang="en-US" dirty="0" smtClean="0"/>
              <a:t>possible to complete the project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A project can </a:t>
            </a:r>
            <a:r>
              <a:rPr lang="en-US" u="sng" dirty="0" smtClean="0"/>
              <a:t>multiple critical </a:t>
            </a:r>
            <a:r>
              <a:rPr lang="en-US" dirty="0" smtClean="0"/>
              <a:t>paths</a:t>
            </a:r>
          </a:p>
          <a:p>
            <a:pPr>
              <a:buFont typeface="Arial" charset="0"/>
              <a:buChar char="•"/>
              <a:defRPr/>
            </a:pPr>
            <a:r>
              <a:rPr lang="en-US" u="sng" dirty="0" smtClean="0"/>
              <a:t>Difference</a:t>
            </a:r>
            <a:r>
              <a:rPr lang="en-US" dirty="0" smtClean="0"/>
              <a:t> between late and early is float</a:t>
            </a:r>
          </a:p>
          <a:p>
            <a:pPr>
              <a:buFont typeface="Arial" charset="0"/>
              <a:buChar char="•"/>
              <a:defRPr/>
            </a:pPr>
            <a:r>
              <a:rPr lang="en-US" u="sng" dirty="0" smtClean="0"/>
              <a:t>Positive float </a:t>
            </a:r>
            <a:r>
              <a:rPr lang="en-US" dirty="0" smtClean="0"/>
              <a:t>(the activity can wait to start even after previous activity finishes)</a:t>
            </a:r>
          </a:p>
          <a:p>
            <a:pPr>
              <a:buFont typeface="Arial" charset="0"/>
              <a:buChar char="•"/>
              <a:defRPr/>
            </a:pPr>
            <a:r>
              <a:rPr lang="en-US" u="sng" dirty="0" smtClean="0"/>
              <a:t>Negative float </a:t>
            </a:r>
            <a:r>
              <a:rPr lang="en-US" dirty="0" smtClean="0"/>
              <a:t>(the activity must start before  previous finishes)</a:t>
            </a:r>
          </a:p>
          <a:p>
            <a:pPr>
              <a:buFont typeface="Arial" charset="0"/>
              <a:buChar char="•"/>
              <a:defRPr/>
            </a:pPr>
            <a:r>
              <a:rPr lang="en-US" u="sng" dirty="0" smtClean="0"/>
              <a:t>Zero float</a:t>
            </a:r>
            <a:r>
              <a:rPr lang="en-US" dirty="0" smtClean="0"/>
              <a:t> (the activity must immediately start after the finish of previous one)</a:t>
            </a:r>
          </a:p>
          <a:p>
            <a:pPr>
              <a:buFont typeface="Arial" charset="0"/>
              <a:buChar char="•"/>
              <a:defRPr/>
            </a:pPr>
            <a:r>
              <a:rPr lang="en-US" u="sng" dirty="0" smtClean="0"/>
              <a:t>Crashing</a:t>
            </a:r>
            <a:r>
              <a:rPr lang="en-US" dirty="0" smtClean="0"/>
              <a:t> activities to short the overall duration of project</a:t>
            </a:r>
          </a:p>
          <a:p>
            <a:pPr>
              <a:buFont typeface="Arial" charset="0"/>
              <a:buChar char="•"/>
              <a:defRPr/>
            </a:pPr>
            <a:r>
              <a:rPr lang="en-US" u="sng" dirty="0" smtClean="0"/>
              <a:t>Fast-tracking</a:t>
            </a:r>
            <a:r>
              <a:rPr lang="en-US" dirty="0" smtClean="0"/>
              <a:t> activities to short the overall duration of project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Be </a:t>
            </a:r>
            <a:r>
              <a:rPr lang="en-US" u="sng" dirty="0" smtClean="0"/>
              <a:t>cautious</a:t>
            </a:r>
            <a:r>
              <a:rPr lang="en-US" dirty="0" smtClean="0"/>
              <a:t> that non-critical activity is not being delayed than the allowed free float</a:t>
            </a:r>
          </a:p>
          <a:p>
            <a:pPr>
              <a:buFont typeface="Arial" charset="0"/>
              <a:buChar char="•"/>
              <a:defRPr/>
            </a:pPr>
            <a:r>
              <a:rPr lang="en-US" u="sng" dirty="0" smtClean="0"/>
              <a:t>Take care of </a:t>
            </a:r>
            <a:r>
              <a:rPr lang="en-US" dirty="0" smtClean="0"/>
              <a:t>sub-critical path or non-critical path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Manage </a:t>
            </a:r>
            <a:r>
              <a:rPr lang="en-US" u="sng" dirty="0" smtClean="0"/>
              <a:t>critical path resources </a:t>
            </a:r>
            <a:r>
              <a:rPr lang="en-US" dirty="0" smtClean="0"/>
              <a:t>very closely</a:t>
            </a:r>
          </a:p>
          <a:p>
            <a:pPr>
              <a:buFont typeface="Arial" charset="0"/>
              <a:buChar char="•"/>
              <a:defRPr/>
            </a:pPr>
            <a:r>
              <a:rPr lang="en-US" u="sng" dirty="0" smtClean="0"/>
              <a:t>Do not overload </a:t>
            </a:r>
            <a:r>
              <a:rPr lang="en-US" dirty="0" smtClean="0"/>
              <a:t>critical path activity resources</a:t>
            </a:r>
          </a:p>
          <a:p>
            <a:pPr>
              <a:buFont typeface="Arial" charset="0"/>
              <a:buChar char="•"/>
              <a:defRPr/>
            </a:pPr>
            <a:r>
              <a:rPr lang="en-US" u="sng" dirty="0" smtClean="0"/>
              <a:t>Avoid multitasking </a:t>
            </a:r>
            <a:r>
              <a:rPr lang="en-US" dirty="0" smtClean="0"/>
              <a:t>for resources working on critical path activities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6349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947B6-998E-4091-8061-52A0EBE0E91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0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Estimate Cost of Each </a:t>
            </a:r>
            <a:r>
              <a:rPr lang="en-US" dirty="0" smtClean="0"/>
              <a:t>Activities (EC)</a:t>
            </a:r>
          </a:p>
          <a:p>
            <a:pPr>
              <a:defRPr/>
            </a:pPr>
            <a:r>
              <a:rPr lang="en-US" dirty="0" smtClean="0"/>
              <a:t>Document assumptions of estimation</a:t>
            </a:r>
          </a:p>
          <a:p>
            <a:pPr>
              <a:defRPr/>
            </a:pPr>
            <a:r>
              <a:rPr lang="en-US" dirty="0" smtClean="0"/>
              <a:t>Consider risks while estimating cost</a:t>
            </a:r>
            <a:endParaRPr lang="en-US" dirty="0"/>
          </a:p>
          <a:p>
            <a:pPr>
              <a:defRPr/>
            </a:pPr>
            <a:r>
              <a:rPr lang="en-US" dirty="0"/>
              <a:t>Develop project funding </a:t>
            </a:r>
            <a:r>
              <a:rPr lang="en-US" dirty="0" smtClean="0"/>
              <a:t>requirements (DB)</a:t>
            </a:r>
          </a:p>
          <a:p>
            <a:pPr>
              <a:defRPr/>
            </a:pPr>
            <a:r>
              <a:rPr lang="en-US" dirty="0" smtClean="0"/>
              <a:t>Consider cash flow and payout while developing funding requirements</a:t>
            </a:r>
            <a:endParaRPr lang="en-US" dirty="0"/>
          </a:p>
          <a:p>
            <a:pPr>
              <a:defRPr/>
            </a:pPr>
            <a:r>
              <a:rPr lang="en-US" dirty="0"/>
              <a:t>Baseline Project Cost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CD5AC8-0007-4A7B-9EB5-BC6FE5CA14B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6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94350-A57F-4630-B48B-9F713F0FDE3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7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Project Cost Estimation Ranges</a:t>
            </a:r>
          </a:p>
        </p:txBody>
      </p:sp>
      <p:sp>
        <p:nvSpPr>
          <p:cNvPr id="40963" name="Content Placeholder 7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Cost estimation may include only </a:t>
            </a:r>
            <a:r>
              <a:rPr lang="en-US" dirty="0"/>
              <a:t>i</a:t>
            </a:r>
            <a:r>
              <a:rPr lang="en-US" dirty="0" smtClean="0"/>
              <a:t>ndirect Cost along with direct Costs</a:t>
            </a:r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778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DE5FB3-E59F-4E39-B804-733A7452FC9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1488" y="2390775"/>
          <a:ext cx="8305801" cy="324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143"/>
                <a:gridCol w="2111058"/>
                <a:gridCol w="2768600"/>
              </a:tblGrid>
              <a:tr h="464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 Name</a:t>
                      </a:r>
                      <a:endParaRPr lang="en-US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%</a:t>
                      </a:r>
                      <a:endParaRPr lang="en-US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Range</a:t>
                      </a:r>
                      <a:endParaRPr lang="en-US" sz="1800" dirty="0"/>
                    </a:p>
                  </a:txBody>
                  <a:tcPr marT="45718" marB="45718"/>
                </a:tc>
              </a:tr>
              <a:tr h="464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Definitive</a:t>
                      </a:r>
                      <a:endParaRPr lang="en-US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  5  -&gt; +5%</a:t>
                      </a:r>
                      <a:endParaRPr lang="en-US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10%</a:t>
                      </a:r>
                      <a:endParaRPr lang="en-US" sz="1800" dirty="0"/>
                    </a:p>
                  </a:txBody>
                  <a:tcPr marT="45718" marB="45718"/>
                </a:tc>
              </a:tr>
              <a:tr h="464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Capital Cost</a:t>
                      </a:r>
                      <a:endParaRPr lang="en-US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-15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-&gt; +10%</a:t>
                      </a:r>
                      <a:endParaRPr lang="en-US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25%</a:t>
                      </a:r>
                      <a:endParaRPr lang="en-US" sz="1800" dirty="0"/>
                    </a:p>
                  </a:txBody>
                  <a:tcPr marT="45718" marB="45718"/>
                </a:tc>
              </a:tr>
              <a:tr h="464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Appropriation</a:t>
                      </a:r>
                      <a:endParaRPr lang="en-US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-25 -&gt;</a:t>
                      </a:r>
                      <a:r>
                        <a:rPr lang="en-US" sz="1800" baseline="0" dirty="0" smtClean="0"/>
                        <a:t> +1</a:t>
                      </a:r>
                      <a:r>
                        <a:rPr lang="en-US" sz="1800" dirty="0" smtClean="0"/>
                        <a:t>5%</a:t>
                      </a:r>
                      <a:endParaRPr lang="en-US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40%</a:t>
                      </a:r>
                      <a:endParaRPr lang="en-US" sz="1800" dirty="0"/>
                    </a:p>
                  </a:txBody>
                  <a:tcPr marT="45718" marB="45718"/>
                </a:tc>
              </a:tr>
              <a:tr h="464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Budget Estimates</a:t>
                      </a:r>
                      <a:endParaRPr lang="en-US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-10 -&gt; +25%</a:t>
                      </a:r>
                      <a:endParaRPr lang="en-US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35%</a:t>
                      </a:r>
                      <a:endParaRPr lang="en-US" sz="1800" dirty="0"/>
                    </a:p>
                  </a:txBody>
                  <a:tcPr marT="45718" marB="45718"/>
                </a:tc>
              </a:tr>
              <a:tr h="464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Feasibility</a:t>
                      </a:r>
                      <a:endParaRPr lang="en-US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-35</a:t>
                      </a:r>
                      <a:r>
                        <a:rPr lang="en-US" sz="1800" baseline="0" dirty="0" smtClean="0"/>
                        <a:t> -&gt; +</a:t>
                      </a:r>
                      <a:r>
                        <a:rPr lang="en-US" sz="1800" dirty="0" smtClean="0"/>
                        <a:t>25%</a:t>
                      </a:r>
                      <a:endParaRPr lang="en-US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60%</a:t>
                      </a:r>
                      <a:endParaRPr lang="en-US" sz="1800" dirty="0"/>
                    </a:p>
                  </a:txBody>
                  <a:tcPr marT="45718" marB="45718"/>
                </a:tc>
              </a:tr>
              <a:tr h="464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Order of Magnitude</a:t>
                      </a:r>
                      <a:endParaRPr lang="en-US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-50 -&gt; +50%</a:t>
                      </a:r>
                      <a:endParaRPr lang="en-US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100%</a:t>
                      </a:r>
                      <a:endParaRPr lang="en-US" sz="1800" dirty="0"/>
                    </a:p>
                  </a:txBody>
                  <a:tcPr marT="45718" marB="4571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3000" b="1" smtClean="0"/>
              <a:t>Quality Definitions from Quality Gurus</a:t>
            </a:r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000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 smtClean="0"/>
              <a:t>Deming says “Quality </a:t>
            </a:r>
            <a:r>
              <a:rPr lang="en-US" dirty="0" smtClean="0"/>
              <a:t>is Predictability</a:t>
            </a:r>
            <a:r>
              <a:rPr lang="en-US" dirty="0" smtClean="0"/>
              <a:t>”</a:t>
            </a:r>
            <a:endParaRPr lang="en-US" dirty="0" smtClean="0"/>
          </a:p>
          <a:p>
            <a:pPr marL="463550" indent="-4000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 smtClean="0"/>
              <a:t>Crosby says “Conformance </a:t>
            </a:r>
            <a:r>
              <a:rPr lang="en-US" dirty="0" smtClean="0"/>
              <a:t>to requirements</a:t>
            </a:r>
            <a:r>
              <a:rPr lang="en-US" dirty="0" smtClean="0"/>
              <a:t>”</a:t>
            </a:r>
            <a:endParaRPr lang="en-US" dirty="0" smtClean="0"/>
          </a:p>
          <a:p>
            <a:pPr marL="463550" indent="-4000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 err="1" smtClean="0"/>
              <a:t>Juran</a:t>
            </a:r>
            <a:r>
              <a:rPr lang="en-US" dirty="0" smtClean="0"/>
              <a:t> says “Fitness </a:t>
            </a:r>
            <a:r>
              <a:rPr lang="en-US" dirty="0" smtClean="0"/>
              <a:t>for use</a:t>
            </a:r>
            <a:r>
              <a:rPr lang="en-US" dirty="0" smtClean="0"/>
              <a:t>”</a:t>
            </a:r>
            <a:endParaRPr lang="en-US" dirty="0" smtClean="0"/>
          </a:p>
          <a:p>
            <a:pPr marL="463550" indent="-4000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 err="1" smtClean="0"/>
              <a:t>Feigenbaum</a:t>
            </a:r>
            <a:r>
              <a:rPr lang="en-US" dirty="0" smtClean="0"/>
              <a:t> says “Customer’s opinion</a:t>
            </a:r>
            <a:r>
              <a:rPr lang="en-US" dirty="0" smtClean="0"/>
              <a:t>”</a:t>
            </a:r>
            <a:endParaRPr lang="en-US" dirty="0" smtClean="0"/>
          </a:p>
          <a:p>
            <a:pPr marL="463550" indent="-4000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 smtClean="0"/>
              <a:t>Conformance </a:t>
            </a:r>
            <a:r>
              <a:rPr lang="en-US" dirty="0"/>
              <a:t>to “Valid Requirements“.</a:t>
            </a:r>
          </a:p>
          <a:p>
            <a:pPr marL="463550" indent="-4000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 smtClean="0"/>
              <a:t>Best </a:t>
            </a:r>
            <a:r>
              <a:rPr lang="en-US" dirty="0"/>
              <a:t>value for money. 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8192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BA3680-2287-413C-AE3F-2E15163A7AB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4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Project Quality Planning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57188" indent="-293688">
              <a:lnSpc>
                <a:spcPct val="120000"/>
              </a:lnSpc>
              <a:defRPr/>
            </a:pPr>
            <a:r>
              <a:rPr lang="en-US" dirty="0"/>
              <a:t>Quality is related to the satisfaction of stakeholders.</a:t>
            </a:r>
          </a:p>
          <a:p>
            <a:pPr marL="357188" indent="-293688">
              <a:lnSpc>
                <a:spcPct val="120000"/>
              </a:lnSpc>
              <a:defRPr/>
            </a:pPr>
            <a:r>
              <a:rPr lang="en-US" dirty="0"/>
              <a:t>Generally quality is implicit requirements therefore spend time to understand quality expectation of all relevant stakeholders and ensure how will you deliver those </a:t>
            </a:r>
          </a:p>
          <a:p>
            <a:r>
              <a:rPr lang="en-US" altLang="en-US" dirty="0" smtClean="0"/>
              <a:t>Develop </a:t>
            </a:r>
            <a:r>
              <a:rPr lang="en-US" altLang="en-US" dirty="0" smtClean="0"/>
              <a:t>Quality Checklist</a:t>
            </a:r>
          </a:p>
          <a:p>
            <a:r>
              <a:rPr lang="en-US" altLang="en-US" dirty="0" smtClean="0"/>
              <a:t>Understand Cost of Quality</a:t>
            </a:r>
          </a:p>
          <a:p>
            <a:r>
              <a:rPr lang="en-US" altLang="en-US" dirty="0" smtClean="0"/>
              <a:t>Identify Quality Metrics to measure, improve project/product quality</a:t>
            </a:r>
          </a:p>
          <a:p>
            <a:r>
              <a:rPr lang="en-US" altLang="en-US" dirty="0" smtClean="0"/>
              <a:t>Develop Quality Assurance Plan &amp; Process</a:t>
            </a:r>
          </a:p>
          <a:p>
            <a:r>
              <a:rPr lang="en-US" altLang="en-US" dirty="0" smtClean="0"/>
              <a:t>Develop Quality Management Plan &amp; Process (QMP</a:t>
            </a:r>
            <a:r>
              <a:rPr lang="en-US" altLang="en-US" dirty="0" smtClean="0"/>
              <a:t>)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839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EFEECF-F2C1-462F-A134-BDE4B891590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8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Project Human Resource Planning</a:t>
            </a:r>
          </a:p>
        </p:txBody>
      </p:sp>
      <p:sp>
        <p:nvSpPr>
          <p:cNvPr id="92163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Establish Project Calendar</a:t>
            </a:r>
          </a:p>
          <a:p>
            <a:r>
              <a:rPr lang="en-US" altLang="en-US" sz="2000" dirty="0" smtClean="0"/>
              <a:t>Create Role &amp; Responsibilities based on skills required to perform project activities</a:t>
            </a:r>
          </a:p>
          <a:p>
            <a:r>
              <a:rPr lang="en-US" altLang="en-US" sz="2000" dirty="0" smtClean="0"/>
              <a:t>Develop RACI Chart</a:t>
            </a:r>
          </a:p>
          <a:p>
            <a:r>
              <a:rPr lang="en-US" altLang="en-US" sz="2000" dirty="0" smtClean="0"/>
              <a:t>Establish/Refine Job Description</a:t>
            </a:r>
          </a:p>
          <a:p>
            <a:r>
              <a:rPr lang="en-US" altLang="en-US" sz="2000" dirty="0" smtClean="0"/>
              <a:t>Establish Project </a:t>
            </a:r>
            <a:r>
              <a:rPr lang="en-US" altLang="en-US" sz="2000" dirty="0" smtClean="0"/>
              <a:t>Organization Chart</a:t>
            </a:r>
            <a:endParaRPr lang="en-US" altLang="en-US" sz="2000" dirty="0" smtClean="0"/>
          </a:p>
          <a:p>
            <a:r>
              <a:rPr lang="en-US" altLang="en-US" sz="2000" dirty="0" smtClean="0"/>
              <a:t>Establish Performance Appraisal Systems</a:t>
            </a:r>
          </a:p>
          <a:p>
            <a:r>
              <a:rPr lang="en-US" altLang="en-US" sz="2000" dirty="0" smtClean="0"/>
              <a:t>Establish Conflict Management System</a:t>
            </a:r>
          </a:p>
          <a:p>
            <a:r>
              <a:rPr lang="en-US" altLang="en-US" sz="2000" dirty="0" smtClean="0"/>
              <a:t>Establish Staffing Management Plan</a:t>
            </a:r>
          </a:p>
          <a:p>
            <a:r>
              <a:rPr lang="en-US" altLang="en-US" sz="2000" dirty="0" smtClean="0"/>
              <a:t>Establish Team Building Plan</a:t>
            </a:r>
          </a:p>
          <a:p>
            <a:r>
              <a:rPr lang="en-US" altLang="en-US" sz="2000" dirty="0" smtClean="0"/>
              <a:t>Identify type of trainings required to ensure people understand processes, they understand temperaments and work style of fellow team members, expectations from them. Establish Training Need and Training Plan</a:t>
            </a:r>
          </a:p>
          <a:p>
            <a:r>
              <a:rPr lang="en-US" altLang="en-US" sz="2000" dirty="0" smtClean="0"/>
              <a:t>Establish Hiring </a:t>
            </a:r>
            <a:r>
              <a:rPr lang="en-US" altLang="en-US" sz="2000" dirty="0" smtClean="0"/>
              <a:t>Systems</a:t>
            </a:r>
            <a:endParaRPr lang="en-US" alt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921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EBD7A5-4DB9-477A-B500-A1B3A10113A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0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Communication Management</a:t>
            </a:r>
            <a:endParaRPr dirty="0"/>
          </a:p>
        </p:txBody>
      </p:sp>
      <p:sp>
        <p:nvSpPr>
          <p:cNvPr id="94211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Understand communication need of different stakeholders</a:t>
            </a:r>
          </a:p>
          <a:p>
            <a:r>
              <a:rPr lang="en-US" altLang="en-US" sz="2400" dirty="0" smtClean="0"/>
              <a:t>Group stakeholders based on their communication need</a:t>
            </a:r>
          </a:p>
          <a:p>
            <a:r>
              <a:rPr lang="en-US" altLang="en-US" sz="2400" dirty="0" smtClean="0"/>
              <a:t>Understand number of communication channels involved</a:t>
            </a:r>
          </a:p>
          <a:p>
            <a:r>
              <a:rPr lang="en-US" altLang="en-US" sz="2400" dirty="0" smtClean="0"/>
              <a:t>Identify possible communication technologies and their benefits and cost of setup and operation</a:t>
            </a:r>
          </a:p>
          <a:p>
            <a:r>
              <a:rPr lang="en-US" altLang="en-US" sz="2400" dirty="0" smtClean="0"/>
              <a:t>Define Roles &amp; Responsibilities for managing communication</a:t>
            </a:r>
          </a:p>
          <a:p>
            <a:r>
              <a:rPr lang="en-US" altLang="en-US" sz="2400" dirty="0" smtClean="0"/>
              <a:t>Make decision about communication technologies to be used</a:t>
            </a:r>
          </a:p>
          <a:p>
            <a:r>
              <a:rPr lang="en-US" altLang="en-US" sz="2400" dirty="0" smtClean="0"/>
              <a:t>Establish how will you ensure effectiveness of communication</a:t>
            </a:r>
          </a:p>
          <a:p>
            <a:r>
              <a:rPr lang="en-US" altLang="en-US" sz="2400" dirty="0" smtClean="0"/>
              <a:t>Establish communication metrics</a:t>
            </a:r>
          </a:p>
          <a:p>
            <a:r>
              <a:rPr lang="en-US" altLang="en-US" sz="2400" dirty="0" smtClean="0"/>
              <a:t>Put all above information in Communication Management Plan (</a:t>
            </a:r>
            <a:r>
              <a:rPr lang="en-US" altLang="en-US" sz="2400" dirty="0" err="1" smtClean="0"/>
              <a:t>CoMP</a:t>
            </a:r>
            <a:r>
              <a:rPr lang="en-US" altLang="en-US" sz="2400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942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FE9D46-03F3-435F-A4A7-EA7F6C830D6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Planning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who is responsible for risk management</a:t>
            </a:r>
          </a:p>
          <a:p>
            <a:r>
              <a:rPr lang="en-US" dirty="0" smtClean="0"/>
              <a:t>Establish tools/template to capture risk</a:t>
            </a:r>
          </a:p>
          <a:p>
            <a:r>
              <a:rPr lang="en-US" dirty="0" smtClean="0"/>
              <a:t>R&amp;R for Risk Assessment, Audit</a:t>
            </a:r>
          </a:p>
          <a:p>
            <a:r>
              <a:rPr lang="en-US" dirty="0" smtClean="0"/>
              <a:t>Risk appetite of stakeholders</a:t>
            </a:r>
          </a:p>
          <a:p>
            <a:r>
              <a:rPr lang="en-US" dirty="0" smtClean="0"/>
              <a:t>Develop impact table</a:t>
            </a:r>
          </a:p>
          <a:p>
            <a:r>
              <a:rPr lang="en-US" dirty="0" smtClean="0"/>
              <a:t>Develop probability and impact table</a:t>
            </a:r>
          </a:p>
          <a:p>
            <a:r>
              <a:rPr lang="en-US" dirty="0" smtClean="0"/>
              <a:t>Methods of risk </a:t>
            </a:r>
            <a:r>
              <a:rPr lang="en-US" dirty="0" smtClean="0"/>
              <a:t>categorization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F49C-E076-4307-B09F-A15385DEEF2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7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Risk Identification is everybody’s responsibility. We should </a:t>
            </a:r>
            <a:r>
              <a:rPr lang="en-US" dirty="0" smtClean="0"/>
              <a:t>be conscious </a:t>
            </a:r>
            <a:r>
              <a:rPr lang="en-US" dirty="0" smtClean="0"/>
              <a:t>about what we are doing and what is the impact of something unexpected happening</a:t>
            </a:r>
          </a:p>
          <a:p>
            <a:r>
              <a:rPr lang="en-US" dirty="0" smtClean="0"/>
              <a:t>Project </a:t>
            </a:r>
            <a:r>
              <a:rPr lang="en-US" dirty="0" smtClean="0"/>
              <a:t>Manager can use contingency reserve (CR) without approval</a:t>
            </a:r>
          </a:p>
          <a:p>
            <a:r>
              <a:rPr lang="en-US" dirty="0" smtClean="0"/>
              <a:t>For using management reserve (MR) management approval is required</a:t>
            </a:r>
          </a:p>
          <a:p>
            <a:r>
              <a:rPr lang="en-US" dirty="0" smtClean="0"/>
              <a:t>CR is for </a:t>
            </a:r>
            <a:r>
              <a:rPr lang="en-US" dirty="0" smtClean="0"/>
              <a:t>Known-Unknown Risks</a:t>
            </a:r>
            <a:endParaRPr lang="en-US" dirty="0" smtClean="0"/>
          </a:p>
          <a:p>
            <a:r>
              <a:rPr lang="en-US" dirty="0" smtClean="0"/>
              <a:t>MR is for </a:t>
            </a:r>
            <a:r>
              <a:rPr lang="en-US" dirty="0" smtClean="0"/>
              <a:t>Unknown-Unknown Risks</a:t>
            </a:r>
            <a:endParaRPr lang="en-US" dirty="0" smtClean="0"/>
          </a:p>
          <a:p>
            <a:r>
              <a:rPr lang="en-US" dirty="0" smtClean="0"/>
              <a:t>Use CR for the purpose it is has been kept. Do not </a:t>
            </a:r>
            <a:r>
              <a:rPr lang="en-US" dirty="0" smtClean="0"/>
              <a:t>use it </a:t>
            </a:r>
            <a:r>
              <a:rPr lang="en-US" dirty="0" smtClean="0"/>
              <a:t>for other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127D-E504-439D-9996-2C3E1566A36C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2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Ways to response to Risks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9906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Negative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Positive Risk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Avoid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Exploit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Mitigate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Enhance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Transfer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Share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127D-E504-439D-9996-2C3E1566A36C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8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Risk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Identify Risks</a:t>
            </a:r>
          </a:p>
          <a:p>
            <a:r>
              <a:rPr lang="en-US" dirty="0" smtClean="0"/>
              <a:t>Assess Probability of Risks Identified</a:t>
            </a:r>
          </a:p>
          <a:p>
            <a:r>
              <a:rPr lang="en-US" dirty="0" smtClean="0"/>
              <a:t>Assess Impact of Risks Identified</a:t>
            </a:r>
          </a:p>
          <a:p>
            <a:r>
              <a:rPr lang="en-US" dirty="0" smtClean="0"/>
              <a:t>Assess Urgency of Risks Identified</a:t>
            </a:r>
          </a:p>
          <a:p>
            <a:r>
              <a:rPr lang="en-US" dirty="0" smtClean="0"/>
              <a:t>Establish which risk must have response plan</a:t>
            </a:r>
          </a:p>
          <a:p>
            <a:r>
              <a:rPr lang="en-US" dirty="0" smtClean="0"/>
              <a:t>Assign Risk Owner</a:t>
            </a:r>
          </a:p>
          <a:p>
            <a:r>
              <a:rPr lang="en-US" dirty="0" smtClean="0"/>
              <a:t>Establish Risk Response Plan for High Exposure Risk</a:t>
            </a:r>
          </a:p>
          <a:p>
            <a:r>
              <a:rPr lang="en-US" dirty="0" smtClean="0"/>
              <a:t>Assign Risk Actionee</a:t>
            </a:r>
          </a:p>
          <a:p>
            <a:r>
              <a:rPr lang="en-US" dirty="0" smtClean="0"/>
              <a:t>Categorize Risks</a:t>
            </a:r>
          </a:p>
          <a:p>
            <a:r>
              <a:rPr lang="en-US" dirty="0" smtClean="0"/>
              <a:t>Establish contingency funds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CD5AC8-0007-4A7B-9EB5-BC6FE5CA14BC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Execution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CD5AC8-0007-4A7B-9EB5-BC6FE5CA14BC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35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General Understanding</a:t>
            </a:r>
            <a:endParaRPr lang="en-US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Project, Program, Portfolio and Interdependencies</a:t>
            </a:r>
          </a:p>
          <a:p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 Left Cycle: Phases, Milestones, Deliverables</a:t>
            </a:r>
          </a:p>
          <a:p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 Boundary</a:t>
            </a:r>
          </a:p>
          <a:p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 Constraints</a:t>
            </a:r>
          </a:p>
          <a:p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 Management </a:t>
            </a:r>
            <a:r>
              <a:rPr lang="en-I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Office (PMO)</a:t>
            </a:r>
            <a:endParaRPr lang="en-I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 Management Methodologies</a:t>
            </a:r>
          </a:p>
          <a:p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Organization Process Assets</a:t>
            </a:r>
          </a:p>
          <a:p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Enterprise Environmental Factors</a:t>
            </a:r>
          </a:p>
          <a:p>
            <a:r>
              <a:rPr lang="en-I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Knowledge Area &amp; Process Groups</a:t>
            </a:r>
            <a:endParaRPr lang="en-I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en-I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Groups &amp; Level of Activities</a:t>
            </a:r>
          </a:p>
          <a:p>
            <a:r>
              <a:rPr lang="en-I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 Types &amp; Project </a:t>
            </a:r>
            <a:r>
              <a:rPr lang="en-I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</a:p>
          <a:p>
            <a:endParaRPr lang="en-I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EF93BC-52C6-4D99-87EC-AF3C7535C92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Execution</a:t>
            </a:r>
            <a:endParaRPr lang="en-US" dirty="0"/>
          </a:p>
        </p:txBody>
      </p:sp>
      <p:sp>
        <p:nvSpPr>
          <p:cNvPr id="33794" name="Sub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800" dirty="0" smtClean="0"/>
              <a:t>Direct and Manage Project Work (DMPW)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800" dirty="0" smtClean="0"/>
              <a:t>Perform Quality Assurance (PQA)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800" dirty="0" smtClean="0"/>
              <a:t>Acquire Project Team (APT)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800" dirty="0" smtClean="0"/>
              <a:t>Develop Project Team (DPT)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800" dirty="0" smtClean="0"/>
              <a:t>Manage Project Team (MPT)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800" dirty="0" smtClean="0"/>
              <a:t>Manage Communications (MC)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800" dirty="0" smtClean="0"/>
              <a:t>Conduct Procurement (</a:t>
            </a:r>
            <a:r>
              <a:rPr lang="en-US" altLang="en-US" sz="2800" dirty="0" err="1" smtClean="0"/>
              <a:t>CoP</a:t>
            </a:r>
            <a:r>
              <a:rPr lang="en-US" altLang="en-US" sz="2800" dirty="0" smtClean="0"/>
              <a:t>)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800" dirty="0" smtClean="0"/>
              <a:t>Manage Stakeholder Engagement </a:t>
            </a:r>
            <a:r>
              <a:rPr lang="en-US" altLang="en-US" sz="2800" smtClean="0"/>
              <a:t>(MSE)</a:t>
            </a:r>
            <a:endParaRPr lang="en-US" alt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050F01-F705-4F3E-9DEE-32150AC6A46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3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Direct and Manage Project Work</a:t>
            </a:r>
          </a:p>
        </p:txBody>
      </p:sp>
      <p:sp>
        <p:nvSpPr>
          <p:cNvPr id="3584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/>
              <a:t>Execute Project as per the </a:t>
            </a:r>
            <a:r>
              <a:rPr lang="en-US" altLang="en-US" sz="2000" u="sng" smtClean="0"/>
              <a:t>Baselined</a:t>
            </a:r>
            <a:r>
              <a:rPr lang="en-US" altLang="en-US" sz="2000" smtClean="0"/>
              <a:t> Project Management Plan</a:t>
            </a:r>
          </a:p>
          <a:p>
            <a:r>
              <a:rPr lang="en-US" altLang="en-US" sz="2000" smtClean="0"/>
              <a:t>Produce only those deliverables which are </a:t>
            </a:r>
            <a:r>
              <a:rPr lang="en-US" altLang="en-US" sz="2000" u="sng" smtClean="0"/>
              <a:t>valued by customer</a:t>
            </a:r>
            <a:r>
              <a:rPr lang="en-US" altLang="en-US" sz="2000" smtClean="0"/>
              <a:t> </a:t>
            </a:r>
          </a:p>
          <a:p>
            <a:r>
              <a:rPr lang="en-US" altLang="en-US" sz="2000" smtClean="0"/>
              <a:t>For any deviation use only “</a:t>
            </a:r>
            <a:r>
              <a:rPr lang="en-US" altLang="en-US" sz="2000" u="sng" smtClean="0"/>
              <a:t>Approved</a:t>
            </a:r>
            <a:r>
              <a:rPr lang="en-US" altLang="en-US" sz="2000" smtClean="0"/>
              <a:t>” Change Requests</a:t>
            </a:r>
          </a:p>
          <a:p>
            <a:r>
              <a:rPr lang="en-US" altLang="en-US" sz="2000" smtClean="0"/>
              <a:t>If work is not possible as per the baselined plan then team should make Project Manager aware about it. This is </a:t>
            </a:r>
            <a:r>
              <a:rPr lang="en-US" altLang="en-US" sz="2000" u="sng" smtClean="0"/>
              <a:t>change request</a:t>
            </a:r>
            <a:r>
              <a:rPr lang="en-US" altLang="en-US" sz="2000" smtClean="0"/>
              <a:t>.</a:t>
            </a:r>
          </a:p>
          <a:p>
            <a:r>
              <a:rPr lang="en-US" altLang="en-US" sz="2000" smtClean="0"/>
              <a:t>As a practice project manager </a:t>
            </a:r>
            <a:r>
              <a:rPr lang="en-US" altLang="en-US" sz="2000" u="sng" smtClean="0"/>
              <a:t>should not  make decision about deviation from baselined plan immediately</a:t>
            </a:r>
            <a:r>
              <a:rPr lang="en-US" altLang="en-US" sz="2000" smtClean="0"/>
              <a:t>.</a:t>
            </a:r>
          </a:p>
          <a:p>
            <a:r>
              <a:rPr lang="en-US" altLang="en-US" sz="2000" u="sng" smtClean="0"/>
              <a:t>Change request should be evaluated </a:t>
            </a:r>
            <a:r>
              <a:rPr lang="en-US" altLang="en-US" sz="2000" smtClean="0"/>
              <a:t>based on the urgency and then decision is either made by project change control board or Project Manager depending on impact and urgency.</a:t>
            </a:r>
          </a:p>
          <a:p>
            <a:r>
              <a:rPr lang="en-US" altLang="en-US" sz="2000" smtClean="0"/>
              <a:t>Project work progress data, any issue, impediments should be </a:t>
            </a:r>
            <a:r>
              <a:rPr lang="en-US" altLang="en-US" sz="2000" u="sng" smtClean="0"/>
              <a:t>captured on daily basis</a:t>
            </a:r>
            <a:r>
              <a:rPr lang="en-US" altLang="en-US" sz="2000" smtClean="0"/>
              <a:t>. Automate this step as much possible so that your get correct data</a:t>
            </a:r>
          </a:p>
          <a:p>
            <a:r>
              <a:rPr lang="en-US" altLang="en-US" sz="2000" u="sng" smtClean="0"/>
              <a:t>Coordinate</a:t>
            </a:r>
            <a:r>
              <a:rPr lang="en-US" altLang="en-US" sz="2000" smtClean="0"/>
              <a:t> project related dependencies between departments, agencies, consultants, experts, management and other stakeholders on </a:t>
            </a:r>
            <a:r>
              <a:rPr lang="en-US" altLang="en-US" sz="2000" u="sng" smtClean="0"/>
              <a:t>daily basis</a:t>
            </a:r>
            <a:r>
              <a:rPr lang="en-US" altLang="en-US" sz="200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33B614-5963-4923-9B27-F3EE912D41F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Perform 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A mechanism to determine that everybody including the project manager is following processes </a:t>
            </a:r>
          </a:p>
          <a:p>
            <a:pPr>
              <a:defRPr/>
            </a:pPr>
            <a:r>
              <a:rPr lang="en-US" dirty="0" smtClean="0"/>
              <a:t>Deviation from the plan is acceptable but deviation from the process is compliance issue and taken very seriously by management, regulators, customer etc.</a:t>
            </a:r>
          </a:p>
          <a:p>
            <a:pPr>
              <a:defRPr/>
            </a:pPr>
            <a:r>
              <a:rPr lang="en-US" dirty="0" smtClean="0"/>
              <a:t>Project manager should perform quality assurance for his team</a:t>
            </a:r>
          </a:p>
          <a:p>
            <a:pPr>
              <a:defRPr/>
            </a:pPr>
            <a:r>
              <a:rPr lang="en-US" dirty="0" smtClean="0"/>
              <a:t>External to project (Auditor) who has knowledge about audit process and project processes should perform regular audit. Project Manager should plan for this in his plan. A surprise audit asked by management, regulator or customer is also possible.</a:t>
            </a:r>
          </a:p>
          <a:p>
            <a:pPr>
              <a:defRPr/>
            </a:pPr>
            <a:r>
              <a:rPr lang="en-US" dirty="0" smtClean="0"/>
              <a:t>Auditors should identify area of improvement, provide recommendation, appreciate best practices, take best practices at organization level. (Change Request)</a:t>
            </a:r>
          </a:p>
          <a:p>
            <a:pPr>
              <a:defRPr/>
            </a:pPr>
            <a:r>
              <a:rPr lang="en-US" dirty="0" smtClean="0"/>
              <a:t>Auditors should make stakeholders aware about non-compliance</a:t>
            </a:r>
          </a:p>
          <a:p>
            <a:pPr>
              <a:defRPr/>
            </a:pPr>
            <a:r>
              <a:rPr lang="en-US" dirty="0" smtClean="0"/>
              <a:t>An auditor must use project’s project plan, project reports, quality report to perform the audit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80E7EE-0E43-44EB-B45D-6E9C7A5AF05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69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Acquire Project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Hire right people on right time and assign them the work as per their capability</a:t>
            </a:r>
          </a:p>
          <a:p>
            <a:pPr>
              <a:defRPr/>
            </a:pPr>
            <a:r>
              <a:rPr lang="en-US" dirty="0" smtClean="0"/>
              <a:t>Negotiate role, responsibilities, work time, position, compensation, reporting relationship, joining time, location of work and agree before you confirm any person in the project team</a:t>
            </a:r>
          </a:p>
          <a:p>
            <a:pPr>
              <a:defRPr/>
            </a:pPr>
            <a:r>
              <a:rPr lang="en-US" dirty="0" smtClean="0"/>
              <a:t>Interview every person you are taking on the project based on the level of expertise and skills expected for the project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968F19-DBA2-43A1-B437-20844AF7DC7E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33</a:t>
            </a:fld>
            <a:endParaRPr lang="en-US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7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Develop Project Team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a project chemistry is more important than physics</a:t>
            </a:r>
          </a:p>
          <a:p>
            <a:r>
              <a:rPr lang="en-US" altLang="en-US" smtClean="0"/>
              <a:t>Project is delivered by team not by individuals</a:t>
            </a:r>
          </a:p>
          <a:p>
            <a:r>
              <a:rPr lang="en-US" altLang="en-US" smtClean="0"/>
              <a:t>Conduct trainings</a:t>
            </a:r>
          </a:p>
          <a:p>
            <a:r>
              <a:rPr lang="en-US" altLang="en-US" smtClean="0"/>
              <a:t>Conduct team building activities</a:t>
            </a:r>
          </a:p>
          <a:p>
            <a:r>
              <a:rPr lang="en-US" altLang="en-US" smtClean="0"/>
              <a:t>Define ground rules as a team</a:t>
            </a:r>
          </a:p>
          <a:p>
            <a:r>
              <a:rPr lang="en-US" altLang="en-US" smtClean="0"/>
              <a:t>Develop binding between virtual teams</a:t>
            </a:r>
          </a:p>
          <a:p>
            <a:r>
              <a:rPr lang="en-US" altLang="en-US" smtClean="0"/>
              <a:t>Evaluate continually that how team is maturing</a:t>
            </a:r>
          </a:p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B33A16-84C0-4317-9126-8E0DE94B6785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34</a:t>
            </a:fld>
            <a:endParaRPr lang="en-US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Manage Project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Do not monitor and control people. Be objective and manage your team using project objectives.</a:t>
            </a:r>
          </a:p>
          <a:p>
            <a:pPr>
              <a:defRPr/>
            </a:pPr>
            <a:r>
              <a:rPr lang="en-US" dirty="0" smtClean="0"/>
              <a:t>Appraise and provide feedback on regular basis</a:t>
            </a:r>
          </a:p>
          <a:p>
            <a:pPr>
              <a:defRPr/>
            </a:pPr>
            <a:r>
              <a:rPr lang="en-US" dirty="0" smtClean="0"/>
              <a:t>Identify improvement need of individuals and team (Change Request)</a:t>
            </a:r>
          </a:p>
          <a:p>
            <a:pPr>
              <a:defRPr/>
            </a:pPr>
            <a:r>
              <a:rPr lang="en-US" dirty="0" smtClean="0"/>
              <a:t>Maintain issue log of team conflicts and keep resolving it based of priority</a:t>
            </a:r>
          </a:p>
          <a:p>
            <a:pPr>
              <a:defRPr/>
            </a:pPr>
            <a:r>
              <a:rPr lang="en-US" dirty="0" smtClean="0"/>
              <a:t>Assign only those people for conflict management who have </a:t>
            </a:r>
            <a:r>
              <a:rPr lang="en-US" dirty="0" smtClean="0"/>
              <a:t>competency</a:t>
            </a:r>
          </a:p>
          <a:p>
            <a:pPr>
              <a:defRPr/>
            </a:pPr>
            <a:r>
              <a:rPr lang="en-US" dirty="0" smtClean="0"/>
              <a:t>Help individuals in owning the responsibility of conflict resolution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30E51E-0475-45CF-9268-80186F28CF2B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35</a:t>
            </a:fld>
            <a:endParaRPr lang="en-US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b="1" smtClean="0">
                <a:latin typeface="Kabel Bk BT"/>
              </a:rPr>
              <a:t>Sources of conflict</a:t>
            </a:r>
            <a:endParaRPr altLang="en-US" smtClean="0"/>
          </a:p>
        </p:txBody>
      </p:sp>
      <p:sp>
        <p:nvSpPr>
          <p:cNvPr id="6246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Schedules</a:t>
            </a:r>
          </a:p>
          <a:p>
            <a:r>
              <a:rPr lang="en-IN" altLang="en-US" smtClean="0"/>
              <a:t>Project Priorities</a:t>
            </a:r>
          </a:p>
          <a:p>
            <a:r>
              <a:rPr lang="en-IN" altLang="en-US" smtClean="0"/>
              <a:t>Technical Issues</a:t>
            </a:r>
          </a:p>
          <a:p>
            <a:r>
              <a:rPr lang="en-IN" altLang="en-US" smtClean="0"/>
              <a:t>Personality Conflict</a:t>
            </a:r>
          </a:p>
          <a:p>
            <a:r>
              <a:rPr lang="en-IN" altLang="en-US" smtClean="0"/>
              <a:t>Cost</a:t>
            </a:r>
          </a:p>
          <a:p>
            <a:r>
              <a:rPr lang="en-IN" altLang="en-US" smtClean="0"/>
              <a:t>Scarce resources</a:t>
            </a:r>
          </a:p>
          <a:p>
            <a:r>
              <a:rPr lang="en-IN" altLang="en-US" smtClean="0"/>
              <a:t>Personal work styles</a:t>
            </a:r>
          </a:p>
          <a:p>
            <a:r>
              <a:rPr lang="en-IN" altLang="en-US" smtClean="0"/>
              <a:t>Administrative Procedures</a:t>
            </a:r>
          </a:p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E04E0E-8A89-48D6-A418-C6F4F6FF804D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36</a:t>
            </a:fld>
            <a:endParaRPr lang="en-US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Characteristics of conflict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Conflict is team issue</a:t>
            </a:r>
          </a:p>
          <a:p>
            <a:r>
              <a:rPr lang="en-IN" altLang="en-US" smtClean="0"/>
              <a:t>Conflict is natural and forces a search for alternatives</a:t>
            </a:r>
          </a:p>
          <a:p>
            <a:r>
              <a:rPr lang="en-IN" altLang="en-US" smtClean="0"/>
              <a:t>Openness resolves conflict</a:t>
            </a:r>
          </a:p>
          <a:p>
            <a:r>
              <a:rPr lang="en-IN" altLang="en-US" smtClean="0"/>
              <a:t>Conflict resolution should focus on issues, not personalities</a:t>
            </a:r>
          </a:p>
          <a:p>
            <a:r>
              <a:rPr lang="en-IN" altLang="en-US" smtClean="0"/>
              <a:t>Conflict resolution should focus on the present not on the past</a:t>
            </a:r>
          </a:p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1E6845-A1F4-427A-B904-AC8A3CDEEE8B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37</a:t>
            </a:fld>
            <a:endParaRPr lang="en-US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Key to Successful Team Management</a:t>
            </a:r>
            <a:endParaRPr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IN" b="1" dirty="0" smtClean="0"/>
              <a:t>Listens  to  subordinates </a:t>
            </a:r>
            <a:r>
              <a:rPr lang="en-IN" dirty="0" smtClean="0"/>
              <a:t> to  diagnose  or solve  problems </a:t>
            </a:r>
          </a:p>
          <a:p>
            <a:pPr>
              <a:defRPr/>
            </a:pPr>
            <a:r>
              <a:rPr lang="en-IN" b="1" dirty="0" smtClean="0"/>
              <a:t>Sets goals </a:t>
            </a:r>
            <a:r>
              <a:rPr lang="en-IN" dirty="0" smtClean="0"/>
              <a:t>and develops short- and long- range  action  plans </a:t>
            </a:r>
          </a:p>
          <a:p>
            <a:pPr>
              <a:defRPr/>
            </a:pPr>
            <a:r>
              <a:rPr lang="en-IN" b="1" dirty="0" smtClean="0"/>
              <a:t>Gives  directions </a:t>
            </a:r>
            <a:r>
              <a:rPr lang="en-IN" dirty="0" smtClean="0"/>
              <a:t> about  who  is  to  do  which tasks to what standards </a:t>
            </a:r>
          </a:p>
          <a:p>
            <a:pPr>
              <a:defRPr/>
            </a:pPr>
            <a:r>
              <a:rPr lang="en-IN" dirty="0" smtClean="0"/>
              <a:t>Provides</a:t>
            </a:r>
            <a:r>
              <a:rPr lang="en-IN" b="1" dirty="0" smtClean="0"/>
              <a:t> feedback on task performance </a:t>
            </a:r>
          </a:p>
          <a:p>
            <a:pPr>
              <a:defRPr/>
            </a:pPr>
            <a:r>
              <a:rPr lang="en-IN" b="1" dirty="0" smtClean="0"/>
              <a:t>Rewards</a:t>
            </a:r>
            <a:endParaRPr lang="en-IN" dirty="0" smtClean="0"/>
          </a:p>
          <a:p>
            <a:pPr>
              <a:defRPr/>
            </a:pPr>
            <a:r>
              <a:rPr lang="en-IN" b="1" dirty="0" smtClean="0"/>
              <a:t>Develops subordinates </a:t>
            </a:r>
          </a:p>
          <a:p>
            <a:pPr>
              <a:defRPr/>
            </a:pPr>
            <a:r>
              <a:rPr lang="en-IN" dirty="0" smtClean="0"/>
              <a:t>Understanding that team is an </a:t>
            </a:r>
            <a:r>
              <a:rPr lang="en-IN" b="1" dirty="0" smtClean="0"/>
              <a:t>Integral Unit of Organization</a:t>
            </a:r>
          </a:p>
          <a:p>
            <a:pPr>
              <a:defRPr/>
            </a:pPr>
            <a:r>
              <a:rPr lang="en-IN" dirty="0" smtClean="0"/>
              <a:t>A team </a:t>
            </a:r>
            <a:r>
              <a:rPr lang="en-IN" b="1" dirty="0" smtClean="0"/>
              <a:t>mission, objective, goals, strategy </a:t>
            </a:r>
            <a:r>
              <a:rPr lang="en-IN" dirty="0" smtClean="0"/>
              <a:t>and role definition</a:t>
            </a:r>
          </a:p>
          <a:p>
            <a:pPr>
              <a:defRPr/>
            </a:pPr>
            <a:r>
              <a:rPr lang="en-IN" dirty="0" smtClean="0"/>
              <a:t>A leader and an organizational </a:t>
            </a:r>
            <a:r>
              <a:rPr lang="en-IN" b="1" dirty="0" smtClean="0"/>
              <a:t>support system</a:t>
            </a:r>
          </a:p>
          <a:p>
            <a:pPr>
              <a:defRPr/>
            </a:pPr>
            <a:r>
              <a:rPr lang="en-IN" b="1" dirty="0" smtClean="0"/>
              <a:t>Managers responsive </a:t>
            </a:r>
            <a:r>
              <a:rPr lang="en-IN" dirty="0" smtClean="0"/>
              <a:t>to needs of team members</a:t>
            </a:r>
          </a:p>
          <a:p>
            <a:pPr>
              <a:defRPr/>
            </a:pPr>
            <a:r>
              <a:rPr lang="en-IN" b="1" dirty="0" smtClean="0"/>
              <a:t>Encourage</a:t>
            </a:r>
            <a:r>
              <a:rPr lang="en-IN" dirty="0" smtClean="0"/>
              <a:t> participation and effective communication</a:t>
            </a:r>
          </a:p>
          <a:p>
            <a:pPr>
              <a:defRPr/>
            </a:pPr>
            <a:r>
              <a:rPr lang="en-IN" dirty="0" smtClean="0"/>
              <a:t>Foster an atmosphere of </a:t>
            </a:r>
            <a:r>
              <a:rPr lang="en-IN" b="1" dirty="0" smtClean="0"/>
              <a:t>trust</a:t>
            </a:r>
            <a:r>
              <a:rPr lang="en-IN" dirty="0" smtClean="0"/>
              <a:t> among team members</a:t>
            </a:r>
          </a:p>
          <a:p>
            <a:pPr>
              <a:defRPr/>
            </a:pPr>
            <a:r>
              <a:rPr lang="en-IN" dirty="0" smtClean="0"/>
              <a:t>Provide </a:t>
            </a:r>
            <a:r>
              <a:rPr lang="en-IN" b="1" dirty="0" smtClean="0"/>
              <a:t>feedback effectively</a:t>
            </a:r>
          </a:p>
          <a:p>
            <a:pPr>
              <a:defRPr/>
            </a:pPr>
            <a:r>
              <a:rPr lang="en-IN" dirty="0" smtClean="0"/>
              <a:t>A </a:t>
            </a:r>
            <a:r>
              <a:rPr lang="en-IN" b="1" dirty="0" smtClean="0"/>
              <a:t>collective culture </a:t>
            </a:r>
            <a:r>
              <a:rPr lang="en-IN" dirty="0" smtClean="0"/>
              <a:t>and style</a:t>
            </a:r>
          </a:p>
          <a:p>
            <a:pPr>
              <a:defRPr/>
            </a:pPr>
            <a:r>
              <a:rPr lang="en-IN" dirty="0" smtClean="0"/>
              <a:t>Motivate team members with </a:t>
            </a:r>
            <a:r>
              <a:rPr lang="en-IN" b="1" dirty="0" smtClean="0"/>
              <a:t>challenges &amp; rewards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829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31817D-6524-4215-A82A-1B3F15F12AED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38</a:t>
            </a:fld>
            <a:endParaRPr lang="en-US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Governance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127D-E504-439D-9996-2C3E1566A36C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8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Understanding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Enterprise Environmental Factors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Organization Process Assets</a:t>
            </a: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Success Criteria</a:t>
            </a:r>
          </a:p>
          <a:p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Stakeholders Register</a:t>
            </a:r>
          </a:p>
          <a:p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Project Charter</a:t>
            </a:r>
          </a:p>
          <a:p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Cost of Change &amp; Degree of Risk</a:t>
            </a:r>
          </a:p>
          <a:p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Typical Costing and Staffing Across PLC</a:t>
            </a:r>
          </a:p>
          <a:p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Project Manager: Skills, R&amp;R, Authority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127D-E504-439D-9996-2C3E1566A36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Project Governance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000" dirty="0" smtClean="0"/>
              <a:t>Monitor &amp; Control Project Work (MCPW)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000" dirty="0" smtClean="0"/>
              <a:t>Perform Integrated Change Control (PICC)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000" dirty="0" smtClean="0"/>
              <a:t>Validate Scope (VC)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000" dirty="0" smtClean="0"/>
              <a:t>Control Scope (CS)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000" dirty="0" smtClean="0"/>
              <a:t>Control Schedule (</a:t>
            </a:r>
            <a:r>
              <a:rPr lang="en-US" altLang="en-US" sz="2000" dirty="0" err="1" smtClean="0"/>
              <a:t>CSc</a:t>
            </a:r>
            <a:r>
              <a:rPr lang="en-US" altLang="en-US" sz="2000" dirty="0" smtClean="0"/>
              <a:t>)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000" dirty="0" smtClean="0"/>
              <a:t>Control Cost (CC)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000" dirty="0" smtClean="0"/>
              <a:t>Control Quality (CQ)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000" dirty="0" smtClean="0"/>
              <a:t>Control Communications (</a:t>
            </a:r>
            <a:r>
              <a:rPr lang="en-US" altLang="en-US" sz="2000" dirty="0" err="1" smtClean="0"/>
              <a:t>CCom</a:t>
            </a:r>
            <a:r>
              <a:rPr lang="en-US" altLang="en-US" sz="2000" dirty="0" smtClean="0"/>
              <a:t>)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000" dirty="0" smtClean="0"/>
              <a:t>Control Risks (CR)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000" dirty="0" smtClean="0"/>
              <a:t>Control Procurements (</a:t>
            </a:r>
            <a:r>
              <a:rPr lang="en-US" altLang="en-US" sz="2000" dirty="0" err="1" smtClean="0"/>
              <a:t>CnP</a:t>
            </a:r>
            <a:r>
              <a:rPr lang="en-US" altLang="en-US" sz="2000" dirty="0" smtClean="0"/>
              <a:t>)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000" dirty="0" smtClean="0"/>
              <a:t>Control Stakeholders Engagements (CSE)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6A9981-3539-477A-AD00-73A1EC25B6A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Earned Value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Budget at Completion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Planned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Actual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Earned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Cost 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Cost Performance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Schedule 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Schedule Performance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Estimate to Complete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Estimate at Completion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Variance at Completion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127D-E504-439D-9996-2C3E1566A36C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79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Closure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CD5AC8-0007-4A7B-9EB5-BC6FE5CA14BC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7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Close Project or Phase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Must be performed at the end of every phase or at project closure</a:t>
            </a:r>
          </a:p>
          <a:p>
            <a:pPr>
              <a:defRPr/>
            </a:pPr>
            <a:r>
              <a:rPr lang="en-US" dirty="0" smtClean="0"/>
              <a:t>This is the final step and formal step. No work is produced for the customer here, no testing no negotiation.</a:t>
            </a:r>
          </a:p>
          <a:p>
            <a:pPr>
              <a:defRPr/>
            </a:pPr>
            <a:r>
              <a:rPr lang="en-US" dirty="0" smtClean="0"/>
              <a:t>Prepare a handover report</a:t>
            </a:r>
          </a:p>
          <a:p>
            <a:pPr>
              <a:defRPr/>
            </a:pPr>
            <a:r>
              <a:rPr lang="en-US" dirty="0" smtClean="0"/>
              <a:t>Handover the final product to customer</a:t>
            </a:r>
          </a:p>
          <a:p>
            <a:pPr>
              <a:defRPr/>
            </a:pPr>
            <a:r>
              <a:rPr lang="en-US" dirty="0" smtClean="0"/>
              <a:t>Ensure all the agreement clauses are fulfilled. Close the contract.</a:t>
            </a:r>
          </a:p>
          <a:p>
            <a:pPr>
              <a:defRPr/>
            </a:pPr>
            <a:r>
              <a:rPr lang="en-US" dirty="0" smtClean="0"/>
              <a:t>Lessons learned exercise should be performed with team and lessons learned should be documented</a:t>
            </a:r>
          </a:p>
          <a:p>
            <a:pPr>
              <a:defRPr/>
            </a:pPr>
            <a:r>
              <a:rPr lang="en-US" dirty="0" smtClean="0"/>
              <a:t>Team should be informed and disbanded</a:t>
            </a:r>
          </a:p>
          <a:p>
            <a:pPr>
              <a:defRPr/>
            </a:pPr>
            <a:r>
              <a:rPr lang="en-US" dirty="0" smtClean="0"/>
              <a:t>Stakeholders should be communicated</a:t>
            </a:r>
          </a:p>
          <a:p>
            <a:pPr>
              <a:defRPr/>
            </a:pPr>
            <a:r>
              <a:rPr lang="en-US" dirty="0" smtClean="0"/>
              <a:t>Department should be communicated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2013 Vedavit Project Solutions</a:t>
            </a:r>
            <a:endParaRPr lang="en-US"/>
          </a:p>
        </p:txBody>
      </p:sp>
      <p:sp>
        <p:nvSpPr>
          <p:cNvPr id="2253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BEC351-D01A-42A3-9777-C327FC37764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Close Procurements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Procurement may be closed </a:t>
            </a:r>
          </a:p>
          <a:p>
            <a:pPr lvl="1">
              <a:defRPr/>
            </a:pPr>
            <a:r>
              <a:rPr lang="en-US" dirty="0" smtClean="0"/>
              <a:t>Either all the items has been delivered or</a:t>
            </a:r>
          </a:p>
          <a:p>
            <a:pPr lvl="1">
              <a:defRPr/>
            </a:pPr>
            <a:r>
              <a:rPr lang="en-US" dirty="0" smtClean="0"/>
              <a:t>Product/Services not required</a:t>
            </a:r>
          </a:p>
          <a:p>
            <a:pPr lvl="1">
              <a:defRPr/>
            </a:pPr>
            <a:r>
              <a:rPr lang="en-US" dirty="0" smtClean="0"/>
              <a:t>Product/Services are not of good quality</a:t>
            </a:r>
          </a:p>
          <a:p>
            <a:pPr>
              <a:defRPr/>
            </a:pPr>
            <a:r>
              <a:rPr lang="en-US" dirty="0" smtClean="0"/>
              <a:t>Audit all procurements</a:t>
            </a:r>
          </a:p>
          <a:p>
            <a:pPr>
              <a:defRPr/>
            </a:pPr>
            <a:r>
              <a:rPr lang="en-US" dirty="0" smtClean="0"/>
              <a:t>Settle payments with supplier</a:t>
            </a:r>
          </a:p>
          <a:p>
            <a:pPr>
              <a:defRPr/>
            </a:pPr>
            <a:r>
              <a:rPr lang="en-US" dirty="0" smtClean="0"/>
              <a:t>Conduct lessons learned exercise for each procurement, document lessons learned and share with organization</a:t>
            </a:r>
          </a:p>
          <a:p>
            <a:pPr>
              <a:defRPr/>
            </a:pPr>
            <a:r>
              <a:rPr lang="en-US" dirty="0" smtClean="0"/>
              <a:t>Inform to your accounting and </a:t>
            </a:r>
            <a:r>
              <a:rPr lang="en-US" smtClean="0"/>
              <a:t>legal departments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2473F5-5191-4EE7-9827-7D720ED3A97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4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Project Management Planning Documents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400" dirty="0" smtClean="0"/>
              <a:t>Integration Planning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400" dirty="0" smtClean="0"/>
              <a:t>Configuration Management Plan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400" dirty="0" smtClean="0"/>
              <a:t>Scope Management Plan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400" dirty="0" smtClean="0"/>
              <a:t>Requirement Management Plan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400" dirty="0" smtClean="0"/>
              <a:t>Schedule Management Plan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400" dirty="0"/>
              <a:t>Cost  Management Plan</a:t>
            </a:r>
            <a:endParaRPr lang="en-US" altLang="en-US" sz="2400" dirty="0" smtClean="0"/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400" dirty="0"/>
              <a:t>Quality  Management </a:t>
            </a:r>
            <a:r>
              <a:rPr lang="en-US" altLang="en-US" sz="2400" dirty="0" smtClean="0"/>
              <a:t>Plan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400" dirty="0" smtClean="0"/>
              <a:t>Process Improvement Plan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400" dirty="0"/>
              <a:t>Communication  Management Plan</a:t>
            </a:r>
            <a:endParaRPr lang="en-US" altLang="en-US" sz="2400" dirty="0" smtClean="0"/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400" dirty="0" smtClean="0"/>
              <a:t>Human Resource </a:t>
            </a:r>
            <a:r>
              <a:rPr lang="en-US" altLang="en-US" sz="2400" dirty="0"/>
              <a:t> Management Plan</a:t>
            </a:r>
            <a:endParaRPr lang="en-US" altLang="en-US" sz="2400" dirty="0" smtClean="0"/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400" dirty="0"/>
              <a:t>Risk  Management Plan</a:t>
            </a:r>
            <a:endParaRPr lang="en-US" altLang="en-US" sz="2400" dirty="0" smtClean="0"/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400" dirty="0"/>
              <a:t>Procurement  Management </a:t>
            </a:r>
            <a:r>
              <a:rPr lang="en-US" altLang="en-US" sz="2400" dirty="0" smtClean="0"/>
              <a:t>Plan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400" dirty="0" smtClean="0"/>
              <a:t>Stakeholder Management Plan</a:t>
            </a:r>
            <a:endParaRPr lang="en-US" altLang="en-US" sz="2400" dirty="0" smtClean="0"/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400" dirty="0" smtClean="0"/>
              <a:t>Scope Baseline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400" dirty="0" smtClean="0"/>
              <a:t>Cost Baseline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400" dirty="0" smtClean="0"/>
              <a:t>Schedule Baseline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B73731-2DCA-4DF1-8DD9-5DC8E155B5B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16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Project </a:t>
            </a:r>
            <a:r>
              <a:rPr lang="en-US" dirty="0" smtClean="0"/>
              <a:t>Charter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Business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Agreements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Stakeholder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WBS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Estimation (Duration, Resources)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Milestones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Schedule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Funding Requirement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Quality Checklists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Risk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Requirement </a:t>
            </a:r>
            <a:r>
              <a:rPr lang="en-US" dirty="0" smtClean="0"/>
              <a:t>Traceability </a:t>
            </a:r>
            <a:r>
              <a:rPr lang="en-US" dirty="0"/>
              <a:t>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RACI </a:t>
            </a:r>
            <a:r>
              <a:rPr lang="en-US" dirty="0" smtClean="0"/>
              <a:t>Chart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127D-E504-439D-9996-2C3E1566A36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41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Logs/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Log</a:t>
            </a:r>
          </a:p>
          <a:p>
            <a:r>
              <a:rPr lang="en-US" dirty="0" smtClean="0"/>
              <a:t>Lessons Log</a:t>
            </a:r>
          </a:p>
          <a:p>
            <a:r>
              <a:rPr lang="en-US" dirty="0" smtClean="0"/>
              <a:t>Issue </a:t>
            </a:r>
            <a:r>
              <a:rPr lang="en-US" dirty="0" smtClean="0"/>
              <a:t>Log</a:t>
            </a:r>
          </a:p>
          <a:p>
            <a:r>
              <a:rPr lang="en-US" dirty="0" smtClean="0"/>
              <a:t>Action Register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127D-E504-439D-9996-2C3E1566A36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8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Forecast Reports</a:t>
            </a:r>
          </a:p>
          <a:p>
            <a:r>
              <a:rPr lang="en-US" dirty="0" smtClean="0"/>
              <a:t>Progress Reports</a:t>
            </a:r>
          </a:p>
          <a:p>
            <a:r>
              <a:rPr lang="en-US" dirty="0" smtClean="0"/>
              <a:t>Status Report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127D-E504-439D-9996-2C3E1566A36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38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Procurement SOW</a:t>
            </a:r>
          </a:p>
          <a:p>
            <a:r>
              <a:rPr lang="en-US" dirty="0" smtClean="0"/>
              <a:t>Procurement Plan</a:t>
            </a:r>
          </a:p>
          <a:p>
            <a:r>
              <a:rPr lang="en-US" dirty="0" smtClean="0"/>
              <a:t>Procurement Source Selection Criteria</a:t>
            </a:r>
          </a:p>
          <a:p>
            <a:r>
              <a:rPr lang="en-US" dirty="0" smtClean="0"/>
              <a:t>Make and Buy Decision Document</a:t>
            </a:r>
          </a:p>
          <a:p>
            <a:r>
              <a:rPr lang="en-US" dirty="0" smtClean="0"/>
              <a:t>Quotations</a:t>
            </a:r>
          </a:p>
          <a:p>
            <a:r>
              <a:rPr lang="en-US" dirty="0" smtClean="0"/>
              <a:t>Agreements</a:t>
            </a:r>
          </a:p>
          <a:p>
            <a:r>
              <a:rPr lang="en-US" dirty="0" smtClean="0"/>
              <a:t>Sellers Proposals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Copyright 2015 Vedavit Project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127D-E504-439D-9996-2C3E1566A36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9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5297</TotalTime>
  <Words>2558</Words>
  <Application>Microsoft Office PowerPoint</Application>
  <PresentationFormat>On-screen Show (4:3)</PresentationFormat>
  <Paragraphs>522</Paragraphs>
  <Slides>44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 Unicode MS</vt:lpstr>
      <vt:lpstr>Arial</vt:lpstr>
      <vt:lpstr>Book Antiqua</vt:lpstr>
      <vt:lpstr>Calibri</vt:lpstr>
      <vt:lpstr>Kabel Bk BT</vt:lpstr>
      <vt:lpstr>Times New Roman</vt:lpstr>
      <vt:lpstr>Office Theme</vt:lpstr>
      <vt:lpstr>Visio</vt:lpstr>
      <vt:lpstr>PowerPoint Presentation</vt:lpstr>
      <vt:lpstr>General</vt:lpstr>
      <vt:lpstr>General Understanding</vt:lpstr>
      <vt:lpstr>General Understanding Cont…</vt:lpstr>
      <vt:lpstr>Project Management Planning Documents</vt:lpstr>
      <vt:lpstr>Project Documents</vt:lpstr>
      <vt:lpstr>Logs/ Register</vt:lpstr>
      <vt:lpstr>Project Reports</vt:lpstr>
      <vt:lpstr>Procurement Documents</vt:lpstr>
      <vt:lpstr>Planning</vt:lpstr>
      <vt:lpstr>Estimation Techniques</vt:lpstr>
      <vt:lpstr>Things to Take Care to Baselines</vt:lpstr>
      <vt:lpstr>Organization Process Assets (OPA)</vt:lpstr>
      <vt:lpstr>Tools/Techniques for Collecting Requirements</vt:lpstr>
      <vt:lpstr>Steps of Project Scheduling</vt:lpstr>
      <vt:lpstr>Know Activity Attributes - Impacts Schedule/Cost</vt:lpstr>
      <vt:lpstr>Estimate Activity Duration</vt:lpstr>
      <vt:lpstr>Facts/Tips for Critical Path</vt:lpstr>
      <vt:lpstr>Cost Planning</vt:lpstr>
      <vt:lpstr>Project Cost Estimation Ranges</vt:lpstr>
      <vt:lpstr>Quality Definitions from Quality Gurus</vt:lpstr>
      <vt:lpstr>Project Quality Planning</vt:lpstr>
      <vt:lpstr>Project Human Resource Planning</vt:lpstr>
      <vt:lpstr>Project Communication Management</vt:lpstr>
      <vt:lpstr>Risk Management Planning</vt:lpstr>
      <vt:lpstr>Risk Management</vt:lpstr>
      <vt:lpstr>4 Ways to response to Risks</vt:lpstr>
      <vt:lpstr>Steps of Risk Management</vt:lpstr>
      <vt:lpstr>Project Execution</vt:lpstr>
      <vt:lpstr>Project Execution</vt:lpstr>
      <vt:lpstr>Direct and Manage Project Work</vt:lpstr>
      <vt:lpstr>Perform Quality Assurance</vt:lpstr>
      <vt:lpstr>Acquire Project Team</vt:lpstr>
      <vt:lpstr>Develop Project Team</vt:lpstr>
      <vt:lpstr>Manage Project Team</vt:lpstr>
      <vt:lpstr>Sources of conflict</vt:lpstr>
      <vt:lpstr>Characteristics of conflict</vt:lpstr>
      <vt:lpstr>Key to Successful Team Management</vt:lpstr>
      <vt:lpstr>Project Governance</vt:lpstr>
      <vt:lpstr>Project Governance</vt:lpstr>
      <vt:lpstr>Earned Value Management</vt:lpstr>
      <vt:lpstr>Project Closure</vt:lpstr>
      <vt:lpstr>Close Project or Phase</vt:lpstr>
      <vt:lpstr>Close Procurements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 Training Template</dc:title>
  <dc:creator>Hari P Thapliyal</dc:creator>
  <cp:lastModifiedBy>Hari Thapliyal</cp:lastModifiedBy>
  <cp:revision>161</cp:revision>
  <dcterms:created xsi:type="dcterms:W3CDTF">2010-10-14T06:04:22Z</dcterms:created>
  <dcterms:modified xsi:type="dcterms:W3CDTF">2015-02-20T05:21:56Z</dcterms:modified>
</cp:coreProperties>
</file>