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336" r:id="rId2"/>
    <p:sldId id="337" r:id="rId3"/>
    <p:sldId id="335" r:id="rId4"/>
    <p:sldId id="340" r:id="rId5"/>
    <p:sldId id="359" r:id="rId6"/>
    <p:sldId id="341" r:id="rId7"/>
    <p:sldId id="342" r:id="rId8"/>
    <p:sldId id="343" r:id="rId9"/>
    <p:sldId id="346" r:id="rId10"/>
    <p:sldId id="344" r:id="rId11"/>
    <p:sldId id="345" r:id="rId12"/>
    <p:sldId id="358" r:id="rId13"/>
    <p:sldId id="347" r:id="rId14"/>
    <p:sldId id="348" r:id="rId15"/>
    <p:sldId id="357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0" r:id="rId25"/>
    <p:sldId id="275" r:id="rId26"/>
    <p:sldId id="33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FFFF99"/>
    <a:srgbClr val="FFCC00"/>
    <a:srgbClr val="990000"/>
    <a:srgbClr val="FF3300"/>
    <a:srgbClr val="FF5050"/>
    <a:srgbClr val="FF0000"/>
    <a:srgbClr val="FF9999"/>
    <a:srgbClr val="FF66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6250" autoAdjust="0"/>
    <p:restoredTop sz="93000" autoAdjust="0"/>
  </p:normalViewPr>
  <p:slideViewPr>
    <p:cSldViewPr>
      <p:cViewPr varScale="1">
        <p:scale>
          <a:sx n="73" d="100"/>
          <a:sy n="73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94BD-A7C5-4DA4-B899-5E20FB7127BE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A6621-1D2A-4C7F-B8D2-2BABC4B527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2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2AAFF-AF9B-4095-9C7D-586910C3D750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266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6621-1D2A-4C7F-B8D2-2BABC4B527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52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54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56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8E61-F034-401D-A8C1-C7B6F25F3CE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4564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35387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35295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5240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505200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5540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9" descr="templ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F32645-ADF8-4738-8EE7-3968DB0BCB84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C6E484-FDB0-4C5D-B95C-C3332013AF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emple1"/>
          <p:cNvPicPr>
            <a:picLocks noChangeAspect="1" noChangeArrowheads="1"/>
          </p:cNvPicPr>
          <p:nvPr/>
        </p:nvPicPr>
        <p:blipFill>
          <a:blip r:embed="rId13" cstate="print">
            <a:grayscl/>
          </a:blip>
          <a:srcRect/>
          <a:stretch>
            <a:fillRect/>
          </a:stretch>
        </p:blipFill>
        <p:spPr bwMode="auto">
          <a:xfrm>
            <a:off x="0" y="5962650"/>
            <a:ext cx="2438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Temp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62551" y="0"/>
            <a:ext cx="672152" cy="1219200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authors/a/anais_ni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www.presentermedia.com/files/clipart/00003000/3461/shopping_cart_full_of_boxes_md_w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124200"/>
            <a:ext cx="1524000" cy="1524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20216" y="381000"/>
            <a:ext cx="4923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Post ERP Workflow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network computer connected.png"/>
          <p:cNvPicPr>
            <a:picLocks noChangeAspect="1"/>
          </p:cNvPicPr>
          <p:nvPr/>
        </p:nvPicPr>
        <p:blipFill>
          <a:blip r:embed="rId3" cstate="print"/>
          <a:srcRect b="14059"/>
          <a:stretch>
            <a:fillRect/>
          </a:stretch>
        </p:blipFill>
        <p:spPr>
          <a:xfrm>
            <a:off x="1821437" y="1339851"/>
            <a:ext cx="1074163" cy="1479549"/>
          </a:xfrm>
          <a:prstGeom prst="rect">
            <a:avLst/>
          </a:prstGeom>
          <a:effectLst/>
        </p:spPr>
      </p:pic>
      <p:pic>
        <p:nvPicPr>
          <p:cNvPr id="24578" name="Picture 2" descr="http://bestclipartblog.com/clipart-pics/-people-clipart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133600"/>
            <a:ext cx="304800" cy="525517"/>
          </a:xfrm>
          <a:prstGeom prst="rect">
            <a:avLst/>
          </a:prstGeom>
          <a:noFill/>
        </p:spPr>
      </p:pic>
      <p:pic>
        <p:nvPicPr>
          <p:cNvPr id="7" name="Picture 6" descr="server.png"/>
          <p:cNvPicPr>
            <a:picLocks noChangeAspect="1"/>
          </p:cNvPicPr>
          <p:nvPr/>
        </p:nvPicPr>
        <p:blipFill>
          <a:blip r:embed="rId5" cstate="print"/>
          <a:srcRect b="3750"/>
          <a:stretch>
            <a:fillRect/>
          </a:stretch>
        </p:blipFill>
        <p:spPr>
          <a:xfrm>
            <a:off x="4191000" y="3048000"/>
            <a:ext cx="743143" cy="1510757"/>
          </a:xfrm>
          <a:prstGeom prst="rect">
            <a:avLst/>
          </a:prstGeom>
          <a:effectLst/>
        </p:spPr>
      </p:pic>
      <p:sp>
        <p:nvSpPr>
          <p:cNvPr id="24582" name="AutoShape 6" descr="data:image/jpeg;base64,/9j/4AAQSkZJRgABAQAAAQABAAD/2wCEAAkGBhQREBUUEhQQFRQWFxcXFxUUFhcUFBQYFRUXFBQUFBQYHCYeFxwjGRUVHy8gJCcpLCwsFR4xNTAqNSYrLCkBCQoKDgwOFw8PFTUcHxwqKSwpLCwsNCkqKSkpKTUpKSkpLSkpKSkpKSkpKSkpKSkpLykpLCkpKSkpLCksKSkpKf/AABEIAOYA2wMBIgACEQEDEQH/xAAcAAABBAMBAAAAAAAAAAAAAAAAAwQGBwEFCAL/xABSEAABAwICBQcFDAcECAcAAAABAAIDBBESIQUGMUFRBxNhcZGhsQgiMoGSFDM0QlJicnOiwcLRFUNTY4Ky8DVE0uEWIyRUZJSjsxclVWWDk8P/xAAaAQEAAwEBAQAAAAAAAAAAAAAAAQIDBQQG/8QAKBEBAAEDAwMEAwADAAAAAAAAAAECAxEEBTESIXEiI0FhMkJRE4GR/9oADAMBAAIRAxEAPwC8UIQgEIQgEIQgofyhNKPjrKYRvewiJxuxxafOfxH0VXdHyhaRi9CsqgOmQvH2rqW+UHPi0oxvyYGDtc533phqhStNIMTWm7nbQDvW9m1N2rph59RfixR1TGXmj5b9KR7ZmPHz42HvAut5R+UVVt98p6Z/0cbD4nwTaXQMDtsUfqFvBM5dTaZ3xXN6nFemdBc+Jh46dztTzEwmNH5SEf62jkHSyQEdjgFu6PygNHP9MVMf0ow4fZJPcqnl1CiPoySDrsUzl1Bd8WVp62keCxnSXY/VvTrrE/s6Ao+VzRcmyrjb9YHM8Qt5Sa1UktubqaZ1+ErL9l7rleXUmoGzm3dTreKZyas1Lf1Tv4bHwWU2a45plvTft1cVR/12MyUHYQeo3Xq640jkqofRNTH9Evb4LZ0nKLpGHJtZUgDc5xcPtLOYmGsTE8OuULmKj5c9KM2yxSfTiZ3ltj3rd0flGVQ98pqZ/wBEvZ95UJdBIVM0flIRG3O0kreJZI13YCB4re0fL7o1/pe6Y/pR3H2CUFkoURo+VjRcmyriB4PxMP2gt5SayUsvvdRTv6GyMJ7LoNkheWyA7CD1ZrN0GUIQgEIQgQnro2Gz3xtO2znBptxzKT/S0P7WH22/mqc5efhMH1f4nKqXlRlOHXP6Wh/aw+2380fpaH9rD7bfzXHkrk2c88SmU4dmfpaH9rD7bfzTljwQCCCDmCMwRxBXEb3nie1djaof2fS/URfyBSq545cJ8Wmpvmsib2MBPineqjLUkfSCe8rR8rE+LTNWeEmH2WNH3KSaBZamiHzB35roaCPcnw5W6T7UR9n6EIXafPvUTLmyV9y9KQBsbp6HXVZy0oiJ5MiFhKztz60m3ame2Ven1YYSUlIx3pNYetoKWIQmIn4M1UziJa6XV+ndtij9Qt4JnLqZTnY1zepx+9b1CzmxbnmlrTqbtPFcotLqFGfRkkHWAfyTOXUF/wAWVh6wQpqhZTo7U/DencL8ftlX0upVQNgY7qd+aZyauVLf1T/4bHwVmIWU6CieJbU7pcjmmJVnFV1UHovqo7fJdI0dy2lJyl6Si9GsqMtznYh2OCnBCgWvBHugAWyYNnSSvHqNJ/ip6s5e/S67/PV09OEjouXPScYDnvilAcAWvjaMQsSRdtiN2YXQOqesIr6KGpa0sErb4TmWkEtcL7xcGxXHknvY6XO7g3811fyVw4NDUY/dA+05zvvXhdJK0IQgpLl5+EwfV/icqneVbPLv8Kg+r/E5VHK2a5tIy1zbMbN3xVCxCUpq4p4ed3yR93+FeC6T9rF3f4UwZa967I1R/s+l+oi/kC5Arn3a27mucL3LesW3Bdf6o/2fS/URfyBSq5W16nx6TrHcaiXue4DwU8oGWiYODG+CrXSkvOVUrvlSuPa8qz4hZoHADwXU2+O9UuNus+mmPL2hCF1nDCWp37kihrrG6iYytTOJOJm3CbJ3dNnNsVWn+L3I+WXBeV7ZsXhKf4XO+Kv6EIQrsghCEAhCEAq71yferd0NaO5WGq11oferl6DbsAXP18+iPLq7XHuTP01k/oM/iPfb7l19qLFh0ZRt4U8X/bBXINTsZ9Hxc5dm6Ciw0sDfkxRjsY0LivoD5CEIKS5dx/tUH1f4nKoJtItDiML8iR6Q3ZcFb/Lz8Jg+r/E5VW+d3yndpUSs1rq1h+K/2h+STM8fyZPaH+FPZal/yndpTZ1Y/wCW/wBooYkhUsbha5uLO+RIOw23BddaBlwaJhd8mlYeyEFchTzOd6RJ6zddYMqMGgA7hQ3/AOgpVcsU3nzt+c8d7rq1lV2gmXqYh89vdmrSXX2+O1UuFus96Y8hCELpuOEIQgWhfuXmcb0m02KXcLhZz2ltT6qcEoyiQLwEs4XCT2nJT6qZgkhYWVoxCEIQCEIQCqzTT71Mp+e7uNlaRVTVr7yPPFzj3lcvcJ7Uw7O1R3rnwHR4pI28Qwe1Y/eu06ePCxo4ADsFlxto2HHWwM4yQt72BdmBcl3GUIQgpLl5+EwfV/icqoerX5efhMH1f4nKqHqsrRwaSps5OZU2ciTd66i09Pg1Ycf+CYPaY1v3rl166R15qMGqo+dBTN74z9ytCsqH1WZeri6yewFWSq91MZerb0Nce5WEu1oI9Ez9vnd0n3Ij6ZQhC6DlhCEIBKRuSaGnNVqjML0VYlmQZpSM5LzIMkQnNV5pafjX5eXtsVhKzNySStE9mVcYkIQhWVCEIQeJnWaTwBPYFUb8yeknvVraRfaGQ8GO8CqqiFyOseIXI3CfVTDu7VHpqnw3up0WPTFKP+Ki7BI38l16FydyXRY9OUo/fF3ste/7l1kFzHYCEIQUly8/CYPq/wATlVD1a/Lz8Jg+r/E5VQ9VlaODSVNnJzKmzkSbvXQHKfNh1ZpR8oUo/wCmT9wXP71d/K7PbQOjW/KEX2Yb/erQrKt9RWXqHHgw95AU7UL1BZ58p4NaO0/5Karu6KPafM7lOb3+oCEIXtc8IQhALCyhAow3C8A2KGlDws+Jw1n1U5/hzZNSE4iNwvFQ3elPacJr7xkkhCFoxCEIQa/T77Usp+YVWlMPPb1hWJrW+1JJ1Adrgq7pvSHrPY0lcXXz7keH0O2R7U+Ux5E4cem6c/JEruyJ4+9dTrmXkAivpgH5MMp/lb966aXPdQIQhBSXLz8Jg+r/ABOVUPVr8vPwmD6v8TlVDx1doVZWjg0lTZyczBIGI8PBEmr1b3LHP/5ZolnGHF2RRj71UcsZG0f1/RVl8sE94NFs4UbXe0Gj8KtCktPqAzzZT0tHYCVLlCtUdMwwxubI/CXOvsNrWttUnh03A70ZY+23iu5pLlEWojL5vXWrlV6qqKZwfIXhkwOwg9RBXpe2JieHPmJjmGULCFKGUIQgwve0LyhVmMrU1YK07tyVkZcJsx1inqrPLWicxgwWVl+02WFowCEIQaDXV9qU9Lmj7/uUDg39DXeFvvU117f/AKhg4v8AAKExHJ/0fFwC4WtnN2X0m3RixHmVneTlFfSU7vk0x75Yx+a6LVB+TXBeorH8I4m+09x/Ar8XidEIQhBSXLz8Jg+rP8zlTZEHzftq5OXn4TB9X+Jyqd46B2D8lC2Dab+v6KQktfPBew2h3AW2DhZLzFNzIeJUJJT7B6NrnYCOF9vqVw6W1ejqYaV+kxUwMbTxshqqdvPUxjtiZz7QMcUnnWJPmm1xZU3I8naSV0/yb6yPwR0VWA2UQtkp3fFqKdzQWlvF7B5rh82/FWUQCLkHiqG4qLSUEreOEO7cDjZa2t8n3SDPQdTSdTy0/aAHert0jye0E7i59NEHn48YML+vHGWm6Znk1hHvdTpOLoZWS27HlyCg6rko0rD/AHWU9MTmv/lK1c1FpCn9KOsZbix9u21l0j/4e/8AuGmP+ZH+BZ/8Pz/6jpj/AJkf4FaKpjiVZpieYc0s1sqWbX3+m0f5J5Dr5KPSZG7tCv6r5KYZPfKvSL+l8sbu8xLTScimjB6U9T65Yj/+a0i/cjipjVprVXNEKni1+b8aJw+i4HxTyLXenO3nG9bb+C2HKpqNRaPgifSl0jnPLXYnggAAWsGhttqreMscL4XDqd+YW0a27Hywq2+xV8YWLDrLTu2Ss9dx4p7FXRu9F7D1OCqshnF462g+BCwGDc9vrxN+771rTuFfzDCra6PiqYW2ClHzXFlXFJoKvMYlhiqnxm9nxBz25bc23Xg6YrIjZzphbc9vjcLaNwp+aWE7XVH41rGWVX8Wu842827rFvBPYtfnfGiB+i4jxW0a61P0wq229HHdM0KMRa9xH0mSN7CnsOt1M749vpNIWsam1PFTCrR3qeaGs1/f5kQ6XHusog30H/wj7V/uUh100gyUxc25rgA69je1yNqjp97P0m+DlxtVVFV2Zh9Bo6Zps0xMLt8miHzK13F0DfZEp/ErtVReTfF/sNS7jOB7MTP8St1eZ6whCEFJcvPwmD6v8TlVD1a/Lz8Jg+r/ABOVUSKsrRwaSpfQNA2epjjfiwuJBwmxyaTkfUkJV70RpH3POyXDiwEm17XuCNvrV7cx1R1cK3eqaKunnHY71z0HHSysbGXkOZiOIgm+IjKwHBdHR6qsrtFUYLnRzRwxPgnZ75DII22c3iDsLd49S5q1o1g92SNfgwYW4bXxX84m+wcV1jqh/Z9L9RF/2wtL00zXPRww08Vxbpi5+Xy1GreuD+dFFpBrYa0DzTshq2j9bTuO2+9m0eEuWs0/q3BXRc1URh7b3adj2O3PjeM2uHEKMtpNKaPFonM0jTjYyZwirGjgJbYJet1ism53rzylU2i2gSkvlcLtiZ6VuLj8UKmdO8v9dMSIObgb81uJ3tOv3WUd5UJpZNIyyyxVEXOG7WTtwuaBlYbQ4C1rglRNBvK7XatnN5aqod1vdbsGSZHSMp2yPPWSmTEqFC0Hkcpe1zXvdnaxN3AEG+xJjRzviuYfXbudZESdsCZThrpaGQbWO9QuO5NiFvwLbDbqXmSc7yD9IB3imUYSbUzlUqNG0zI42sfGXOJDtoOV7HhayndBy/0soDaumIG8gB7fZd+apOolu3DhaM7+aLbrbP62JoUyYdO6PqdB6SthZQvcfiuY2N/ZYXPUvdZyLaLk2U5YTvje9vYCSO5ctYiDcEjqU01U5Xa6hIAkMsQ/Vy+cLdB2t9RUqrB055OzczSTjoZNcernGX72qE13JJU09/dDJ42j9ZHH7qhtxcYjjaOtiu/UTlPptKNwtPNzgZxOOZ4lh+MO9TFBy1Rck9RUgmjqKGpttEcuF4+lG8BzfWAl6PkV0nI9sToRGC+7pHPaWNba18jd2/IBdBac1JpKs4pYmiUejNGTFO08RKyzu24WoMekdHZtLtI0w2tdhZXRj5rsm1HUbO6UG91V1ai0fSR00PosGbj6T3HNz3dJP3DctutXoHWSCtjL4H4rGz2EFskbt7JIzmw9a2iAQhCCG67cm7NJyse+Z8eBuGzWh18yb3J6VGT5P8P+9Tf/AFt/NWwhBUjvJ5gP96m9hv5pM+TnT/71P7DfzVvqMcoOuzNFUbpnAOkJwRR7MbyL5/NAFz1dKJygU3k60rRd1XMBxLWAdpKtPQTY44IoY5GSCNjWXBaScDQ25AOWxcn6b07WaReZamV77k4W3sxvQyO9gBfgtaKd0ZuC9h4i7T2hB2ldC5CodctIQe9VtSAN3OOI7HEhSCi5bdKxelLHKP3kTD3twlDDojWPVinr4TFUsD27jscw8WO3FUTrfyB1MBL6M+6I9uHZKOjD8b1difUXlH1LffqSB/Sxz2HvxKQUPlHUjrc9T1MfEtLJAO9pRCg6zR8kLi2Vj2OG0OBB714a5dJy8p2g65uGodHnunheCP4w0gdqjmneTPQ9bG92jqqnZNYljROx0bjua5pOJt9l910TlSrH2S7JlOtC8jEtbT87TTx4mudHLDKC18UrMnxlwuDuIO8EJnW8i2lItkLZBxje13de/cownKK8+vD5lsqrUbSEXp0lSOnA63gtdLoeob6UE462O/JMJybPeknFLmhl/ZSeyfyQ3RE7tkMx6mOP3JhGTJxWFvqPUSul9CkqT/8AG78lKdEcg+kZiOcZHC3jI4X9ltz4KVUG0LXSQ1EckJcJGuBaW7b3XZ1DI50TC8WcWtLhwJAJHaoBqPyK01A9sshM8zcwXCzGHi1u89J7FYyARZCEEb1h1OE0nuineaasaPNnYMngfq6hmyVh6cxuKNWdazM91NVMEFbGLvivdkjdgmp3H04z2t2FSRaLWvVcVjGljjFUxHHBO30on8D8pjtjm7CEG9QtBqlrGaqN7JmiKqgdzdRFua+1w9nGN485p4HoW/QF0XVCcpXKbUy1MsNJM6CGEuZijyfK5lxI4u2hoIcABttcrxqbyuVFLKG1cj56ckBzn+dLED+sa+13AbS0522Hcgv5UD5RVfjraWC+TInPI6XvI8GBX3FKHNDmkFpAIIzBBFwQeFlzJyy13O6cnG6JkcY9UYce957EESqNHukDCMgBvDt7ibiwsvUzAyNrA6+ZPdw3bUhXwSc6S1r7ZAEXtYAAZhOpA4Q2e7EcQ2m9sjldQmDSeoLGNw284uJuAchYDaOtOOaxNjxNDXOcb2FvNAvs6knJXCOzcIdYA7c7uGLK4IG1OJ5POBPotZiItn5+RGVs8wiTOmLJHhuF7b7w64HqI+9eDC2wLnWuTbzb5DK5zTykfG0OdHmQLm97jcNo49KRNGHtYC4AgbPNJsSXX232EbkDd9D6JaWuD7gWuNm299i8mgduF/okO8CtjM0BzWNFsLH2vcZuGWZ8UjQUZju91smusAQd3EIG1DpWaA4oZZojxje5h7WkKR0HK1pSG2GsmcBukwy36y8E96jzpXsZGGFwuCct5LiB15AJxNF73jAJDXudkBcDMA26rKUJ3Q+UNpBnvjKWXrY5h+w4eCkVB5SbTlPREdMcoP2XtHiqbo2tldYsAyJJaXC1hfYSQkeaYGtxF93AnKxAFyBkepEOiqDl70ZJbG2eI/PiDgPWwlSPR/KfouW2Cspx0PPNH7YC5Vfo/wBHC7JwLruFrBu29r8F49wkg4Sx1hfzXC9htNjYoOz6TScUvvUkT/oPa/8AlJTlcRxYx5zcQ6W3HeFt6DXivg96q6ptt3OuI9kkhB2NdC5g0Ly66SgcOcfHUMG1srACR0PYAQe3qKvvUbXqDStPzsN2vbYSRO9KNx2X4tOdnb7biCEEkQhCAQhCCGa5Re454tJMyDLQ1YHx6d7rCQjeYnkOB4FymLXXFwkNJUDZ4ZIni7JGOY4dDgWnxUQ1H1pYzR8MdQ9omiD4H3IveCR0N/WGA+tBz29xxHF6Qe8OvxDziv8A1vSUTgRbPzfMN/m5Z+pSPlb1efo7SUjw28FS4ys+TicbyNvuIcT6iFBpdIk4rCwda+85CxselB0ryHabNRohjXG7oHuhvvwts5nY1wHqVFa1SGXTFZi2mpkHUBIRbsAVz+T3o50ei3PcCBLM9zelrWtjv2tPYq/5bNT5KOvNbG0mGd2IuAuGSkee13DF6Q43PBBXx0uQT5jLX3Ymm27MFO2SCaMkh4Lb2u7EDs4i+9NY6qM5mOO/rb99k8/SDcgGkZi+dxYEEgC3QFCYJYo+czwl4OH4wBI83gRuWZmF5kBuPRbuNsO7Mi+xJUtOwPxOeDnfMEb9pXmpY6Rvmi5L3Ei4vsFsr9JQKugEUThnidYXII333i27ikpqLHITibhy3i9gALYdqcMpcDI2Ha6QE+of5pChmkfILk4b3IdmMzssUHusebyFl8ubZdu4AXOY6Wrx5/MPLyTfDhvmRne/RsXiSfmxiaBdz38RYA2AGEi20pSovIyO+IF77WJJG7PPPfxQeXVpjdgaAQLDa65Ns9h43StS4CV7nXLWta22R9Pd3kogqWGTK2Im1yy1+m7Xb+pJEY+cx2F37Q4DNtxYYtosQpCsdS0RPMYtYZ3BHpebtub7V4MEZLQ9wDmgAi+XHeBx4rNQAyINa13nOGeRvbM5tJudmSw+iBlLnuABJNiHNO3IHEEQVmaXSOYARhjw7MgSQd192STipREx7nEYi0gDZtyyvmV4qbyc4WAuvINmZs0EA2WZYXMp7Ovdzm5cLAn+utAk8PDYwzGPN2i4Fy4k59icVLbYMVnFsbnG+dzezb8c7JN1Y5smBgFgcIFrbMjmLJSpeGSSONyBhZa43i5GYOQsgQpQJMWJjQA1xxNu2xAy2GylnIppt9PpeFoJwT3ieNxDgS0+pwae3ioy+qBgeWDCMmkW+VtsQejgpDyMUPO6apuDMch/gjcR9qyDqsIQEIBCEIBctaf1crJ6yqkgD+adU1GG17ZTPa638QK6S1k002jpJqh2yNhcB8p2xjR0lxA9aYak6B9zaPp4pReUMxSE7eclcZZL/wAT3IHmsmrEGkIDBUsD2HMHY5jtzmO3FU1rFyFQ0fNy+6JZI3VFPFzZaGuwzTNjdeQHcHHcFfajXKNQPl0bNzQJkjwTsA2l1O9swA68BCDe0FAyCJkUTQyNjQ1rW7GgZALNbQsmjdHKxj2OFnMeA5rhwIO1J6J0kypgjmjN2SMa9p6HC/8Al6k7QVfpfyfNHyuLonVEF/iscHsHUHgn7SjNd5NjxcwVrTwEkRb2ua4+CvZCDmiu5BtKR+h7nl+hLbukDVHa7k60nD6dFUdbWc4PsXXXC1mlNZ6Sm9/qaaI8HyMa49TSbn1IOPqmCWI2kjkYR8prmEdoyWG6SePjO8V1HPyo6KcC11Qx44CGaRvdGQtRNpTV2qNpP0fc75IjAfac1vimE5c4sq7AAtY4DZcG4vntBCVfpLE9hIyZuB47T3DsXRJ5HNDVbcUA80/Gp58bfVm4LS1/k3U5vzNXOzhzjGSDuwlDKkqGaJjsV3kjZdvhYpPBjY0BzAbuJxGxuSM8+gBWdX+TjWNvzVRTSDg7HGT6rOHeo9XcimlYv7vzg4xyMd3Eg9yIR7mw0xMBBILnZWNzbLZ0hJ6KhkDwXF7WjaDcX45LOkNU6yD36lqoxxdE8D1OtY9q13PvGV3jiLkdyJOHzYWssG3dicbtDtrrDaOhLzw4uZBGFzr3tfIXFjYnLK6ZxVzmgDzTbZdoNt+R2r2dIkva5wGQIsMtt+vPNEHlJVh77C4c47S1p6cy3CUkLOaecLfOeSMy0kjI280i2e9YpKyKPMB+Ldex9V8rdiSwte1gxtbYEEG+9xN9luCBfSDwImtaLNJvcEOBw5bRvz3qyPJxoMVfPLujgw9Rkkb90bu1VlpJzbMYwghoOw3zJ8cu9X15O+r7oaKWoeLe6HgMvtLIrjF1FzneygtpCEIBYuslQ/Tun5aqZ1Do91njKpqhmykadrWnY6cjY34u07MgRrpP0npBsDM6SieHzu+LLUtzigHER+m7pwhTWyY6D0JFRwMghbhYwdbnE5ue873E3JPSn6AWCsoQQw6v1Wj5Hu0dzUtO9xe6ildzfNucbudTS2IYCc8Dha+yyU/05nblJovSYd+7bFM31OZIpesWQRH/AEyq3j/VaKrif3z4IB67vJ7lnFpifdo+kbxJkqpAOoYGKW2WUEP/ANAHzfDa6uqOLGvFLCejBCASOty2mjNSaKm95padp+VgDnnre67j6yt4hB5awAWGQ4DIJOekZILPYx44OaHDvSyEEYruTegkdjbAIZN0lM51PIDxvGQD6wU1/QukqXOmqmVbB+prRaS3BtTGL3+k0qYoQRKm5Qo2PEddFLQynIc+AYHn93Ut8w+sgqVRyBwBBBBzBGYI4g715qaRkrCyRjHscLFr2hzSOBacionJqC6nJfoyokpDe5gdeajcfqXG8d+LCOpBMLJlW6Cp5r87BBJfbjjY7xCjjddKily0lSSRtH95pcVRTHpc0DnIvWD1qRaJ07BVMx080UreMbg63WBmPWgj1fySaLm9KjiaeMZdF3McB3KOV/k8UD/e31UR6HteOxzb96tK6ygoqv8AJrdnzNY08BJER9prj4KP1fk+aRYbNNLIOIkLe5zQulUIKL1S8ndwe1+kJWYAb8zCSS7ofIQLDqF+kK76ambGxrGNa1jQGta0Wa0AWAA3CyVSNTVsjYXyOaxgzLnkNaOsnIIFk20hpGOCN0kz2RxtF3PeQ1o6yVGJtfHVBLNFwOqnbDO68VGw8TMReTqYDfiF7oNRjJI2fSUvuuZubGFuGkgP7qDYSPlvuctyBq7SFVpXzabnaSiPpVThhqKgcKZhzjaf2js+AUp0NoWGkhbDAwMjbsA2kna5xObnHeTmU9AWUAhCEAhCEAhCEAhCEAhCEAhCEAhCEAhCEGLKPaV1Boqh/OOhEcv7aAugl68cZBPruhCBj/orXw/BdJSOA2R1sTJx1c63A/xTLSOtWkqNpNRDo6UDfFNPEfYdG/8AmQhBF3+UfEw2fRy3HyZWkd7QtjoflolrXYaajjB4zVDm/wAkTlhCCRto9LVAu+poaVh/3eJ88ntzEN9eFL03JzTFwfVOnrZBmHVb+caD82EARt9lYQglMcQaAGgADIACwA4ADYvaEIBCEIBCE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584" name="Picture 8" descr="http://www.pamsclipart.com/clipart_images/a_black_desktop_computer_with_a_flat_screen_monitor_0515-0909-2116-0513_SMU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1676400"/>
            <a:ext cx="838200" cy="879231"/>
          </a:xfrm>
          <a:prstGeom prst="rect">
            <a:avLst/>
          </a:prstGeom>
          <a:noFill/>
        </p:spPr>
      </p:pic>
      <p:pic>
        <p:nvPicPr>
          <p:cNvPr id="11" name="Picture 2" descr="http://bestclipartblog.com/clipart-pics/-people-clipart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057400"/>
            <a:ext cx="304800" cy="525517"/>
          </a:xfrm>
          <a:prstGeom prst="rect">
            <a:avLst/>
          </a:prstGeom>
          <a:noFill/>
        </p:spPr>
      </p:pic>
      <p:pic>
        <p:nvPicPr>
          <p:cNvPr id="24588" name="Picture 12" descr="http://www.picturesof.net/_images/Calculator_and_Stacks_Of_Gold_Coins_Royalty_Free_Clipart_Picture_081014-132826-82504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9963" y="5113283"/>
            <a:ext cx="847725" cy="952500"/>
          </a:xfrm>
          <a:prstGeom prst="rect">
            <a:avLst/>
          </a:prstGeom>
          <a:noFill/>
        </p:spPr>
      </p:pic>
      <p:pic>
        <p:nvPicPr>
          <p:cNvPr id="14" name="Picture 13" descr="network computer connected.png"/>
          <p:cNvPicPr>
            <a:picLocks noChangeAspect="1"/>
          </p:cNvPicPr>
          <p:nvPr/>
        </p:nvPicPr>
        <p:blipFill>
          <a:blip r:embed="rId3" cstate="print"/>
          <a:srcRect b="14059"/>
          <a:stretch>
            <a:fillRect/>
          </a:stretch>
        </p:blipFill>
        <p:spPr>
          <a:xfrm>
            <a:off x="6317237" y="4275083"/>
            <a:ext cx="1074163" cy="1479549"/>
          </a:xfrm>
          <a:prstGeom prst="rect">
            <a:avLst/>
          </a:prstGeom>
          <a:effectLst/>
        </p:spPr>
      </p:pic>
      <p:pic>
        <p:nvPicPr>
          <p:cNvPr id="15" name="Picture 2" descr="http://bestclipartblog.com/clipart-pics/-people-clipart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4363" y="5799083"/>
            <a:ext cx="304800" cy="525517"/>
          </a:xfrm>
          <a:prstGeom prst="rect">
            <a:avLst/>
          </a:prstGeom>
          <a:noFill/>
        </p:spPr>
      </p:pic>
      <p:pic>
        <p:nvPicPr>
          <p:cNvPr id="24590" name="Picture 14" descr="http://www.clker.com/cliparts/8/6/9/K/z/s/customers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429000"/>
            <a:ext cx="1210666" cy="1133476"/>
          </a:xfrm>
          <a:prstGeom prst="rect">
            <a:avLst/>
          </a:prstGeom>
          <a:noFill/>
        </p:spPr>
      </p:pic>
      <p:pic>
        <p:nvPicPr>
          <p:cNvPr id="18" name="Picture 17" descr="network computer connected.png"/>
          <p:cNvPicPr>
            <a:picLocks noChangeAspect="1"/>
          </p:cNvPicPr>
          <p:nvPr/>
        </p:nvPicPr>
        <p:blipFill>
          <a:blip r:embed="rId3" cstate="print"/>
          <a:srcRect b="14059"/>
          <a:stretch>
            <a:fillRect/>
          </a:stretch>
        </p:blipFill>
        <p:spPr>
          <a:xfrm>
            <a:off x="1981200" y="4419600"/>
            <a:ext cx="1074163" cy="1479549"/>
          </a:xfrm>
          <a:prstGeom prst="rect">
            <a:avLst/>
          </a:prstGeom>
          <a:effectLst/>
        </p:spPr>
      </p:pic>
      <p:pic>
        <p:nvPicPr>
          <p:cNvPr id="19" name="Picture 2" descr="http://bestclipartblog.com/clipart-pics/-people-clipart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9963" y="5213349"/>
            <a:ext cx="304800" cy="525517"/>
          </a:xfrm>
          <a:prstGeom prst="rect">
            <a:avLst/>
          </a:prstGeom>
          <a:noFill/>
        </p:spPr>
      </p:pic>
      <p:pic>
        <p:nvPicPr>
          <p:cNvPr id="24592" name="Picture 16" descr="http://www.clker.com/cliparts/f/c/b/7/1194984667731031398people_juliane_krug_08b.svg.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79970" y="3505200"/>
            <a:ext cx="664030" cy="801414"/>
          </a:xfrm>
          <a:prstGeom prst="rect">
            <a:avLst/>
          </a:prstGeom>
          <a:noFill/>
        </p:spPr>
      </p:pic>
      <p:sp>
        <p:nvSpPr>
          <p:cNvPr id="21" name="Left Bracket 20"/>
          <p:cNvSpPr/>
          <p:nvPr/>
        </p:nvSpPr>
        <p:spPr>
          <a:xfrm>
            <a:off x="1447800" y="1600200"/>
            <a:ext cx="304800" cy="4572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Bracket 22"/>
          <p:cNvSpPr/>
          <p:nvPr/>
        </p:nvSpPr>
        <p:spPr>
          <a:xfrm>
            <a:off x="7239000" y="1600200"/>
            <a:ext cx="304800" cy="4495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620000" y="441960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SUPPLIERS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6576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ERP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7959" y="144780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USERS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9800" y="1447800"/>
            <a:ext cx="120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PURCHASE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1200" y="601980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SALES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7800" y="6019800"/>
            <a:ext cx="122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Rounded MT Bold" pitchFamily="34" charset="0"/>
                <a:ea typeface="Tahoma" pitchFamily="34" charset="0"/>
                <a:cs typeface="Tahoma" pitchFamily="34" charset="0"/>
              </a:rPr>
              <a:t>ACCOUNTS</a:t>
            </a:r>
            <a:endParaRPr lang="en-IN" sz="1200" b="1" dirty="0">
              <a:latin typeface="Arial Rounded MT Bold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9400" y="2667000"/>
            <a:ext cx="12192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18560" y="2743200"/>
            <a:ext cx="9476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1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Purchase Req.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From Various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Division- </a:t>
            </a:r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ERP</a:t>
            </a:r>
            <a:endParaRPr lang="en-IN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76800" y="2667000"/>
            <a:ext cx="10668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2066" y="2133600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2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P&amp;S team checks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Inventory &amp; fulfills from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Existing stock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ERP</a:t>
            </a:r>
          </a:p>
          <a:p>
            <a:pPr algn="ctr"/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9669" y="2667000"/>
            <a:ext cx="864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3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Else they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Place PO to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Vendor- </a:t>
            </a:r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ERP</a:t>
            </a:r>
            <a:endParaRPr lang="en-IN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876800" y="33528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18385" y="3429000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4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P&amp;S team will do GRN-</a:t>
            </a:r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ERP</a:t>
            </a:r>
            <a:endParaRPr lang="en-IN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34200" y="2590800"/>
            <a:ext cx="4572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0600" y="4038600"/>
            <a:ext cx="9906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72460" y="4648200"/>
            <a:ext cx="142859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5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Accounts will book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Invoice against PO</a:t>
            </a:r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-ERP</a:t>
            </a:r>
            <a:endParaRPr lang="en-IN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0" y="3810000"/>
            <a:ext cx="2209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93257" y="3810000"/>
            <a:ext cx="14350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6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Accounts will advice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Vendor payment against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Std payment terms</a:t>
            </a:r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-ERP</a:t>
            </a:r>
            <a:endParaRPr lang="en-IN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03409" y="4267200"/>
            <a:ext cx="1699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Corresponding workflow</a:t>
            </a:r>
          </a:p>
          <a:p>
            <a:pPr algn="ctr"/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 sales-ERP</a:t>
            </a:r>
            <a:endParaRPr lang="en-IN" sz="11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4137" y="5715000"/>
            <a:ext cx="15632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 pitchFamily="34" charset="0"/>
                <a:cs typeface="Arial" pitchFamily="34" charset="0"/>
              </a:rPr>
              <a:t>Step 7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All records, transaction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History will be stored in the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ERP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 with visibility to all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concerned</a:t>
            </a:r>
            <a:endParaRPr lang="en-IN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28600"/>
            <a:ext cx="627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Post ERP Ops- Summary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67268"/>
            <a:ext cx="7391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Summary of the typical workflow: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234148"/>
            <a:ext cx="906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There is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one applications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running to fulfill one purchase request; ERP.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is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 need of paper movement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across departments.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are no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switch over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between applications.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 re-entry points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per transaction.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is optimized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workforce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accountable for the below: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P&amp;S: transacting through ERP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Accounts: accounting through ERP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Audit: Can do either quarterly or half yearly audits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IT : Maintains ERP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ERP incorporates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asset management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6322469"/>
            <a:ext cx="7010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situation will be same with IC and SST, and also in other</a:t>
            </a:r>
          </a:p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Departments.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7956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Post ERP Ops- Benefit to Mgmt.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It helps the management by :</a:t>
            </a:r>
          </a:p>
          <a:p>
            <a:pPr lvl="0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Consolidation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aggregation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 roll-up of data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Drill-down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see data in selective increasing levels of detail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Slicing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Dicing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enables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examine data from different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viewpoints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often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performed along a time axis to depict trends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patterns.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All this leads to greater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transparency with minimum lag time.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Safeguarding the organization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through regulatory compliance, account &amp;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process audit.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9344" y="2967335"/>
            <a:ext cx="664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ERP Implementation some facts. 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2057400" y="1676400"/>
          <a:ext cx="5181600" cy="475488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 reported - 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Financial &amp; Accounting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91.5%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Materials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 Planning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87.7%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Purchasing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Financial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81.5%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Distribution/Logistics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Quality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Personnel/HR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Maintenance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40.8%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R&amp;D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30.8%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280" y="228600"/>
            <a:ext cx="484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ERP Module Usage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" y="1828800"/>
            <a:ext cx="7162800" cy="3200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646315" y="4114800"/>
            <a:ext cx="1515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IS the KERNEL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Of the 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Organization</a:t>
            </a:r>
          </a:p>
          <a:p>
            <a:pPr algn="ctr"/>
            <a:endParaRPr lang="en-US" sz="1400" b="1" dirty="0" smtClean="0">
              <a:solidFill>
                <a:srgbClr val="C00000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It is no longer a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Good to have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But a 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Must Have;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Hygiene</a:t>
            </a:r>
            <a:endParaRPr lang="en-IN" sz="1200" b="1" dirty="0">
              <a:solidFill>
                <a:srgbClr val="C00000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397558"/>
            <a:ext cx="9144000" cy="5231842"/>
            <a:chOff x="-144462" y="1143687"/>
            <a:chExt cx="9432923" cy="5307356"/>
          </a:xfrm>
        </p:grpSpPr>
        <p:sp>
          <p:nvSpPr>
            <p:cNvPr id="5" name="Freeform 89"/>
            <p:cNvSpPr>
              <a:spLocks/>
            </p:cNvSpPr>
            <p:nvPr/>
          </p:nvSpPr>
          <p:spPr bwMode="auto">
            <a:xfrm>
              <a:off x="-144462" y="1143687"/>
              <a:ext cx="9428671" cy="53073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20" y="54"/>
                </a:cxn>
                <a:cxn ang="0">
                  <a:pos x="310" y="138"/>
                </a:cxn>
                <a:cxn ang="0">
                  <a:pos x="578" y="242"/>
                </a:cxn>
                <a:cxn ang="0">
                  <a:pos x="824" y="326"/>
                </a:cxn>
                <a:cxn ang="0">
                  <a:pos x="1006" y="380"/>
                </a:cxn>
                <a:cxn ang="0">
                  <a:pos x="1202" y="432"/>
                </a:cxn>
                <a:cxn ang="0">
                  <a:pos x="1408" y="480"/>
                </a:cxn>
                <a:cxn ang="0">
                  <a:pos x="1626" y="522"/>
                </a:cxn>
                <a:cxn ang="0">
                  <a:pos x="1852" y="556"/>
                </a:cxn>
                <a:cxn ang="0">
                  <a:pos x="2084" y="580"/>
                </a:cxn>
                <a:cxn ang="0">
                  <a:pos x="2324" y="594"/>
                </a:cxn>
                <a:cxn ang="0">
                  <a:pos x="2444" y="596"/>
                </a:cxn>
                <a:cxn ang="0">
                  <a:pos x="2686" y="588"/>
                </a:cxn>
                <a:cxn ang="0">
                  <a:pos x="2922" y="570"/>
                </a:cxn>
                <a:cxn ang="0">
                  <a:pos x="3152" y="540"/>
                </a:cxn>
                <a:cxn ang="0">
                  <a:pos x="3374" y="502"/>
                </a:cxn>
                <a:cxn ang="0">
                  <a:pos x="3586" y="458"/>
                </a:cxn>
                <a:cxn ang="0">
                  <a:pos x="3788" y="408"/>
                </a:cxn>
                <a:cxn ang="0">
                  <a:pos x="3978" y="354"/>
                </a:cxn>
                <a:cxn ang="0">
                  <a:pos x="4154" y="298"/>
                </a:cxn>
                <a:cxn ang="0">
                  <a:pos x="4460" y="188"/>
                </a:cxn>
                <a:cxn ang="0">
                  <a:pos x="4692" y="94"/>
                </a:cxn>
                <a:cxn ang="0">
                  <a:pos x="4840" y="26"/>
                </a:cxn>
                <a:cxn ang="0">
                  <a:pos x="4912" y="2884"/>
                </a:cxn>
                <a:cxn ang="0">
                  <a:pos x="4858" y="2858"/>
                </a:cxn>
                <a:cxn ang="0">
                  <a:pos x="4708" y="2794"/>
                </a:cxn>
                <a:cxn ang="0">
                  <a:pos x="4472" y="2702"/>
                </a:cxn>
                <a:cxn ang="0">
                  <a:pos x="4164" y="2596"/>
                </a:cxn>
                <a:cxn ang="0">
                  <a:pos x="3986" y="2542"/>
                </a:cxn>
                <a:cxn ang="0">
                  <a:pos x="3794" y="2490"/>
                </a:cxn>
                <a:cxn ang="0">
                  <a:pos x="3590" y="2440"/>
                </a:cxn>
                <a:cxn ang="0">
                  <a:pos x="3376" y="2398"/>
                </a:cxn>
                <a:cxn ang="0">
                  <a:pos x="3154" y="2360"/>
                </a:cxn>
                <a:cxn ang="0">
                  <a:pos x="2922" y="2332"/>
                </a:cxn>
                <a:cxn ang="0">
                  <a:pos x="2686" y="2314"/>
                </a:cxn>
                <a:cxn ang="0">
                  <a:pos x="2444" y="2308"/>
                </a:cxn>
                <a:cxn ang="0">
                  <a:pos x="2322" y="2308"/>
                </a:cxn>
                <a:cxn ang="0">
                  <a:pos x="2084" y="2322"/>
                </a:cxn>
                <a:cxn ang="0">
                  <a:pos x="1852" y="2344"/>
                </a:cxn>
                <a:cxn ang="0">
                  <a:pos x="1626" y="2378"/>
                </a:cxn>
                <a:cxn ang="0">
                  <a:pos x="1408" y="2418"/>
                </a:cxn>
                <a:cxn ang="0">
                  <a:pos x="1200" y="2464"/>
                </a:cxn>
                <a:cxn ang="0">
                  <a:pos x="1004" y="2516"/>
                </a:cxn>
                <a:cxn ang="0">
                  <a:pos x="822" y="2568"/>
                </a:cxn>
                <a:cxn ang="0">
                  <a:pos x="576" y="2650"/>
                </a:cxn>
                <a:cxn ang="0">
                  <a:pos x="306" y="2750"/>
                </a:cxn>
                <a:cxn ang="0">
                  <a:pos x="114" y="2830"/>
                </a:cxn>
                <a:cxn ang="0">
                  <a:pos x="0" y="2884"/>
                </a:cxn>
              </a:cxnLst>
              <a:rect l="0" t="0" r="r" b="b"/>
              <a:pathLst>
                <a:path w="4912" h="2884">
                  <a:moveTo>
                    <a:pt x="6" y="0"/>
                  </a:moveTo>
                  <a:lnTo>
                    <a:pt x="6" y="0"/>
                  </a:lnTo>
                  <a:lnTo>
                    <a:pt x="58" y="26"/>
                  </a:lnTo>
                  <a:lnTo>
                    <a:pt x="120" y="54"/>
                  </a:lnTo>
                  <a:lnTo>
                    <a:pt x="204" y="94"/>
                  </a:lnTo>
                  <a:lnTo>
                    <a:pt x="310" y="138"/>
                  </a:lnTo>
                  <a:lnTo>
                    <a:pt x="436" y="188"/>
                  </a:lnTo>
                  <a:lnTo>
                    <a:pt x="578" y="242"/>
                  </a:lnTo>
                  <a:lnTo>
                    <a:pt x="738" y="298"/>
                  </a:lnTo>
                  <a:lnTo>
                    <a:pt x="824" y="326"/>
                  </a:lnTo>
                  <a:lnTo>
                    <a:pt x="914" y="354"/>
                  </a:lnTo>
                  <a:lnTo>
                    <a:pt x="1006" y="380"/>
                  </a:lnTo>
                  <a:lnTo>
                    <a:pt x="1102" y="408"/>
                  </a:lnTo>
                  <a:lnTo>
                    <a:pt x="1202" y="432"/>
                  </a:lnTo>
                  <a:lnTo>
                    <a:pt x="1304" y="458"/>
                  </a:lnTo>
                  <a:lnTo>
                    <a:pt x="1408" y="480"/>
                  </a:lnTo>
                  <a:lnTo>
                    <a:pt x="1516" y="502"/>
                  </a:lnTo>
                  <a:lnTo>
                    <a:pt x="1626" y="522"/>
                  </a:lnTo>
                  <a:lnTo>
                    <a:pt x="1738" y="540"/>
                  </a:lnTo>
                  <a:lnTo>
                    <a:pt x="1852" y="556"/>
                  </a:lnTo>
                  <a:lnTo>
                    <a:pt x="1968" y="570"/>
                  </a:lnTo>
                  <a:lnTo>
                    <a:pt x="2084" y="580"/>
                  </a:lnTo>
                  <a:lnTo>
                    <a:pt x="2204" y="588"/>
                  </a:lnTo>
                  <a:lnTo>
                    <a:pt x="2324" y="594"/>
                  </a:lnTo>
                  <a:lnTo>
                    <a:pt x="2444" y="596"/>
                  </a:lnTo>
                  <a:lnTo>
                    <a:pt x="2444" y="596"/>
                  </a:lnTo>
                  <a:lnTo>
                    <a:pt x="2566" y="594"/>
                  </a:lnTo>
                  <a:lnTo>
                    <a:pt x="2686" y="588"/>
                  </a:lnTo>
                  <a:lnTo>
                    <a:pt x="2804" y="580"/>
                  </a:lnTo>
                  <a:lnTo>
                    <a:pt x="2922" y="570"/>
                  </a:lnTo>
                  <a:lnTo>
                    <a:pt x="3038" y="556"/>
                  </a:lnTo>
                  <a:lnTo>
                    <a:pt x="3152" y="540"/>
                  </a:lnTo>
                  <a:lnTo>
                    <a:pt x="3264" y="522"/>
                  </a:lnTo>
                  <a:lnTo>
                    <a:pt x="3374" y="502"/>
                  </a:lnTo>
                  <a:lnTo>
                    <a:pt x="3482" y="480"/>
                  </a:lnTo>
                  <a:lnTo>
                    <a:pt x="3586" y="458"/>
                  </a:lnTo>
                  <a:lnTo>
                    <a:pt x="3688" y="432"/>
                  </a:lnTo>
                  <a:lnTo>
                    <a:pt x="3788" y="408"/>
                  </a:lnTo>
                  <a:lnTo>
                    <a:pt x="3884" y="380"/>
                  </a:lnTo>
                  <a:lnTo>
                    <a:pt x="3978" y="354"/>
                  </a:lnTo>
                  <a:lnTo>
                    <a:pt x="4068" y="326"/>
                  </a:lnTo>
                  <a:lnTo>
                    <a:pt x="4154" y="298"/>
                  </a:lnTo>
                  <a:lnTo>
                    <a:pt x="4316" y="242"/>
                  </a:lnTo>
                  <a:lnTo>
                    <a:pt x="4460" y="188"/>
                  </a:lnTo>
                  <a:lnTo>
                    <a:pt x="4586" y="138"/>
                  </a:lnTo>
                  <a:lnTo>
                    <a:pt x="4692" y="94"/>
                  </a:lnTo>
                  <a:lnTo>
                    <a:pt x="4778" y="54"/>
                  </a:lnTo>
                  <a:lnTo>
                    <a:pt x="4840" y="26"/>
                  </a:lnTo>
                  <a:lnTo>
                    <a:pt x="4892" y="0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858" y="2858"/>
                  </a:lnTo>
                  <a:lnTo>
                    <a:pt x="4794" y="2830"/>
                  </a:lnTo>
                  <a:lnTo>
                    <a:pt x="4708" y="2794"/>
                  </a:lnTo>
                  <a:lnTo>
                    <a:pt x="4600" y="2750"/>
                  </a:lnTo>
                  <a:lnTo>
                    <a:pt x="4472" y="2702"/>
                  </a:lnTo>
                  <a:lnTo>
                    <a:pt x="4326" y="2650"/>
                  </a:lnTo>
                  <a:lnTo>
                    <a:pt x="4164" y="2596"/>
                  </a:lnTo>
                  <a:lnTo>
                    <a:pt x="4076" y="2568"/>
                  </a:lnTo>
                  <a:lnTo>
                    <a:pt x="3986" y="2542"/>
                  </a:lnTo>
                  <a:lnTo>
                    <a:pt x="3892" y="2516"/>
                  </a:lnTo>
                  <a:lnTo>
                    <a:pt x="3794" y="2490"/>
                  </a:lnTo>
                  <a:lnTo>
                    <a:pt x="3694" y="2464"/>
                  </a:lnTo>
                  <a:lnTo>
                    <a:pt x="3590" y="2440"/>
                  </a:lnTo>
                  <a:lnTo>
                    <a:pt x="3484" y="2418"/>
                  </a:lnTo>
                  <a:lnTo>
                    <a:pt x="3376" y="2398"/>
                  </a:lnTo>
                  <a:lnTo>
                    <a:pt x="3266" y="2378"/>
                  </a:lnTo>
                  <a:lnTo>
                    <a:pt x="3154" y="2360"/>
                  </a:lnTo>
                  <a:lnTo>
                    <a:pt x="3038" y="2344"/>
                  </a:lnTo>
                  <a:lnTo>
                    <a:pt x="2922" y="2332"/>
                  </a:lnTo>
                  <a:lnTo>
                    <a:pt x="2804" y="2322"/>
                  </a:lnTo>
                  <a:lnTo>
                    <a:pt x="2686" y="2314"/>
                  </a:lnTo>
                  <a:lnTo>
                    <a:pt x="2566" y="2308"/>
                  </a:lnTo>
                  <a:lnTo>
                    <a:pt x="2444" y="2308"/>
                  </a:lnTo>
                  <a:lnTo>
                    <a:pt x="2444" y="2308"/>
                  </a:lnTo>
                  <a:lnTo>
                    <a:pt x="2322" y="2308"/>
                  </a:lnTo>
                  <a:lnTo>
                    <a:pt x="2204" y="2314"/>
                  </a:lnTo>
                  <a:lnTo>
                    <a:pt x="2084" y="2322"/>
                  </a:lnTo>
                  <a:lnTo>
                    <a:pt x="1966" y="2332"/>
                  </a:lnTo>
                  <a:lnTo>
                    <a:pt x="1852" y="2344"/>
                  </a:lnTo>
                  <a:lnTo>
                    <a:pt x="1738" y="2360"/>
                  </a:lnTo>
                  <a:lnTo>
                    <a:pt x="1626" y="2378"/>
                  </a:lnTo>
                  <a:lnTo>
                    <a:pt x="1516" y="2398"/>
                  </a:lnTo>
                  <a:lnTo>
                    <a:pt x="1408" y="2418"/>
                  </a:lnTo>
                  <a:lnTo>
                    <a:pt x="1302" y="2440"/>
                  </a:lnTo>
                  <a:lnTo>
                    <a:pt x="1200" y="2464"/>
                  </a:lnTo>
                  <a:lnTo>
                    <a:pt x="1102" y="2490"/>
                  </a:lnTo>
                  <a:lnTo>
                    <a:pt x="1004" y="2516"/>
                  </a:lnTo>
                  <a:lnTo>
                    <a:pt x="912" y="2542"/>
                  </a:lnTo>
                  <a:lnTo>
                    <a:pt x="822" y="2568"/>
                  </a:lnTo>
                  <a:lnTo>
                    <a:pt x="736" y="2596"/>
                  </a:lnTo>
                  <a:lnTo>
                    <a:pt x="576" y="2650"/>
                  </a:lnTo>
                  <a:lnTo>
                    <a:pt x="432" y="2702"/>
                  </a:lnTo>
                  <a:lnTo>
                    <a:pt x="306" y="2750"/>
                  </a:lnTo>
                  <a:lnTo>
                    <a:pt x="200" y="2794"/>
                  </a:lnTo>
                  <a:lnTo>
                    <a:pt x="114" y="2830"/>
                  </a:lnTo>
                  <a:lnTo>
                    <a:pt x="52" y="2858"/>
                  </a:lnTo>
                  <a:lnTo>
                    <a:pt x="0" y="2884"/>
                  </a:lnTo>
                  <a:lnTo>
                    <a:pt x="6" y="0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tx1"/>
                </a:gs>
                <a:gs pos="100000">
                  <a:schemeClr val="tx1">
                    <a:alpha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rgbClr val="FFFFFF">
                  <a:alpha val="2392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</a:endParaRPr>
            </a:p>
          </p:txBody>
        </p:sp>
        <p:sp>
          <p:nvSpPr>
            <p:cNvPr id="6" name="Freeform 89"/>
            <p:cNvSpPr>
              <a:spLocks/>
            </p:cNvSpPr>
            <p:nvPr/>
          </p:nvSpPr>
          <p:spPr bwMode="auto">
            <a:xfrm>
              <a:off x="-140210" y="1259243"/>
              <a:ext cx="9428671" cy="50994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20" y="54"/>
                </a:cxn>
                <a:cxn ang="0">
                  <a:pos x="310" y="138"/>
                </a:cxn>
                <a:cxn ang="0">
                  <a:pos x="578" y="242"/>
                </a:cxn>
                <a:cxn ang="0">
                  <a:pos x="824" y="326"/>
                </a:cxn>
                <a:cxn ang="0">
                  <a:pos x="1006" y="380"/>
                </a:cxn>
                <a:cxn ang="0">
                  <a:pos x="1202" y="432"/>
                </a:cxn>
                <a:cxn ang="0">
                  <a:pos x="1408" y="480"/>
                </a:cxn>
                <a:cxn ang="0">
                  <a:pos x="1626" y="522"/>
                </a:cxn>
                <a:cxn ang="0">
                  <a:pos x="1852" y="556"/>
                </a:cxn>
                <a:cxn ang="0">
                  <a:pos x="2084" y="580"/>
                </a:cxn>
                <a:cxn ang="0">
                  <a:pos x="2324" y="594"/>
                </a:cxn>
                <a:cxn ang="0">
                  <a:pos x="2444" y="596"/>
                </a:cxn>
                <a:cxn ang="0">
                  <a:pos x="2686" y="588"/>
                </a:cxn>
                <a:cxn ang="0">
                  <a:pos x="2922" y="570"/>
                </a:cxn>
                <a:cxn ang="0">
                  <a:pos x="3152" y="540"/>
                </a:cxn>
                <a:cxn ang="0">
                  <a:pos x="3374" y="502"/>
                </a:cxn>
                <a:cxn ang="0">
                  <a:pos x="3586" y="458"/>
                </a:cxn>
                <a:cxn ang="0">
                  <a:pos x="3788" y="408"/>
                </a:cxn>
                <a:cxn ang="0">
                  <a:pos x="3978" y="354"/>
                </a:cxn>
                <a:cxn ang="0">
                  <a:pos x="4154" y="298"/>
                </a:cxn>
                <a:cxn ang="0">
                  <a:pos x="4460" y="188"/>
                </a:cxn>
                <a:cxn ang="0">
                  <a:pos x="4692" y="94"/>
                </a:cxn>
                <a:cxn ang="0">
                  <a:pos x="4840" y="26"/>
                </a:cxn>
                <a:cxn ang="0">
                  <a:pos x="4912" y="2884"/>
                </a:cxn>
                <a:cxn ang="0">
                  <a:pos x="4858" y="2858"/>
                </a:cxn>
                <a:cxn ang="0">
                  <a:pos x="4708" y="2794"/>
                </a:cxn>
                <a:cxn ang="0">
                  <a:pos x="4472" y="2702"/>
                </a:cxn>
                <a:cxn ang="0">
                  <a:pos x="4164" y="2596"/>
                </a:cxn>
                <a:cxn ang="0">
                  <a:pos x="3986" y="2542"/>
                </a:cxn>
                <a:cxn ang="0">
                  <a:pos x="3794" y="2490"/>
                </a:cxn>
                <a:cxn ang="0">
                  <a:pos x="3590" y="2440"/>
                </a:cxn>
                <a:cxn ang="0">
                  <a:pos x="3376" y="2398"/>
                </a:cxn>
                <a:cxn ang="0">
                  <a:pos x="3154" y="2360"/>
                </a:cxn>
                <a:cxn ang="0">
                  <a:pos x="2922" y="2332"/>
                </a:cxn>
                <a:cxn ang="0">
                  <a:pos x="2686" y="2314"/>
                </a:cxn>
                <a:cxn ang="0">
                  <a:pos x="2444" y="2308"/>
                </a:cxn>
                <a:cxn ang="0">
                  <a:pos x="2322" y="2308"/>
                </a:cxn>
                <a:cxn ang="0">
                  <a:pos x="2084" y="2322"/>
                </a:cxn>
                <a:cxn ang="0">
                  <a:pos x="1852" y="2344"/>
                </a:cxn>
                <a:cxn ang="0">
                  <a:pos x="1626" y="2378"/>
                </a:cxn>
                <a:cxn ang="0">
                  <a:pos x="1408" y="2418"/>
                </a:cxn>
                <a:cxn ang="0">
                  <a:pos x="1200" y="2464"/>
                </a:cxn>
                <a:cxn ang="0">
                  <a:pos x="1004" y="2516"/>
                </a:cxn>
                <a:cxn ang="0">
                  <a:pos x="822" y="2568"/>
                </a:cxn>
                <a:cxn ang="0">
                  <a:pos x="576" y="2650"/>
                </a:cxn>
                <a:cxn ang="0">
                  <a:pos x="306" y="2750"/>
                </a:cxn>
                <a:cxn ang="0">
                  <a:pos x="114" y="2830"/>
                </a:cxn>
                <a:cxn ang="0">
                  <a:pos x="0" y="2884"/>
                </a:cxn>
              </a:cxnLst>
              <a:rect l="0" t="0" r="r" b="b"/>
              <a:pathLst>
                <a:path w="4912" h="2884">
                  <a:moveTo>
                    <a:pt x="6" y="0"/>
                  </a:moveTo>
                  <a:lnTo>
                    <a:pt x="6" y="0"/>
                  </a:lnTo>
                  <a:lnTo>
                    <a:pt x="58" y="26"/>
                  </a:lnTo>
                  <a:lnTo>
                    <a:pt x="120" y="54"/>
                  </a:lnTo>
                  <a:lnTo>
                    <a:pt x="204" y="94"/>
                  </a:lnTo>
                  <a:lnTo>
                    <a:pt x="310" y="138"/>
                  </a:lnTo>
                  <a:lnTo>
                    <a:pt x="436" y="188"/>
                  </a:lnTo>
                  <a:lnTo>
                    <a:pt x="578" y="242"/>
                  </a:lnTo>
                  <a:lnTo>
                    <a:pt x="738" y="298"/>
                  </a:lnTo>
                  <a:lnTo>
                    <a:pt x="824" y="326"/>
                  </a:lnTo>
                  <a:lnTo>
                    <a:pt x="914" y="354"/>
                  </a:lnTo>
                  <a:lnTo>
                    <a:pt x="1006" y="380"/>
                  </a:lnTo>
                  <a:lnTo>
                    <a:pt x="1102" y="408"/>
                  </a:lnTo>
                  <a:lnTo>
                    <a:pt x="1202" y="432"/>
                  </a:lnTo>
                  <a:lnTo>
                    <a:pt x="1304" y="458"/>
                  </a:lnTo>
                  <a:lnTo>
                    <a:pt x="1408" y="480"/>
                  </a:lnTo>
                  <a:lnTo>
                    <a:pt x="1516" y="502"/>
                  </a:lnTo>
                  <a:lnTo>
                    <a:pt x="1626" y="522"/>
                  </a:lnTo>
                  <a:lnTo>
                    <a:pt x="1738" y="540"/>
                  </a:lnTo>
                  <a:lnTo>
                    <a:pt x="1852" y="556"/>
                  </a:lnTo>
                  <a:lnTo>
                    <a:pt x="1968" y="570"/>
                  </a:lnTo>
                  <a:lnTo>
                    <a:pt x="2084" y="580"/>
                  </a:lnTo>
                  <a:lnTo>
                    <a:pt x="2204" y="588"/>
                  </a:lnTo>
                  <a:lnTo>
                    <a:pt x="2324" y="594"/>
                  </a:lnTo>
                  <a:lnTo>
                    <a:pt x="2444" y="596"/>
                  </a:lnTo>
                  <a:lnTo>
                    <a:pt x="2444" y="596"/>
                  </a:lnTo>
                  <a:lnTo>
                    <a:pt x="2566" y="594"/>
                  </a:lnTo>
                  <a:lnTo>
                    <a:pt x="2686" y="588"/>
                  </a:lnTo>
                  <a:lnTo>
                    <a:pt x="2804" y="580"/>
                  </a:lnTo>
                  <a:lnTo>
                    <a:pt x="2922" y="570"/>
                  </a:lnTo>
                  <a:lnTo>
                    <a:pt x="3038" y="556"/>
                  </a:lnTo>
                  <a:lnTo>
                    <a:pt x="3152" y="540"/>
                  </a:lnTo>
                  <a:lnTo>
                    <a:pt x="3264" y="522"/>
                  </a:lnTo>
                  <a:lnTo>
                    <a:pt x="3374" y="502"/>
                  </a:lnTo>
                  <a:lnTo>
                    <a:pt x="3482" y="480"/>
                  </a:lnTo>
                  <a:lnTo>
                    <a:pt x="3586" y="458"/>
                  </a:lnTo>
                  <a:lnTo>
                    <a:pt x="3688" y="432"/>
                  </a:lnTo>
                  <a:lnTo>
                    <a:pt x="3788" y="408"/>
                  </a:lnTo>
                  <a:lnTo>
                    <a:pt x="3884" y="380"/>
                  </a:lnTo>
                  <a:lnTo>
                    <a:pt x="3978" y="354"/>
                  </a:lnTo>
                  <a:lnTo>
                    <a:pt x="4068" y="326"/>
                  </a:lnTo>
                  <a:lnTo>
                    <a:pt x="4154" y="298"/>
                  </a:lnTo>
                  <a:lnTo>
                    <a:pt x="4316" y="242"/>
                  </a:lnTo>
                  <a:lnTo>
                    <a:pt x="4460" y="188"/>
                  </a:lnTo>
                  <a:lnTo>
                    <a:pt x="4586" y="138"/>
                  </a:lnTo>
                  <a:lnTo>
                    <a:pt x="4692" y="94"/>
                  </a:lnTo>
                  <a:lnTo>
                    <a:pt x="4778" y="54"/>
                  </a:lnTo>
                  <a:lnTo>
                    <a:pt x="4840" y="26"/>
                  </a:lnTo>
                  <a:lnTo>
                    <a:pt x="4892" y="0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858" y="2858"/>
                  </a:lnTo>
                  <a:lnTo>
                    <a:pt x="4794" y="2830"/>
                  </a:lnTo>
                  <a:lnTo>
                    <a:pt x="4708" y="2794"/>
                  </a:lnTo>
                  <a:lnTo>
                    <a:pt x="4600" y="2750"/>
                  </a:lnTo>
                  <a:lnTo>
                    <a:pt x="4472" y="2702"/>
                  </a:lnTo>
                  <a:lnTo>
                    <a:pt x="4326" y="2650"/>
                  </a:lnTo>
                  <a:lnTo>
                    <a:pt x="4164" y="2596"/>
                  </a:lnTo>
                  <a:lnTo>
                    <a:pt x="4076" y="2568"/>
                  </a:lnTo>
                  <a:lnTo>
                    <a:pt x="3986" y="2542"/>
                  </a:lnTo>
                  <a:lnTo>
                    <a:pt x="3892" y="2516"/>
                  </a:lnTo>
                  <a:lnTo>
                    <a:pt x="3794" y="2490"/>
                  </a:lnTo>
                  <a:lnTo>
                    <a:pt x="3694" y="2464"/>
                  </a:lnTo>
                  <a:lnTo>
                    <a:pt x="3590" y="2440"/>
                  </a:lnTo>
                  <a:lnTo>
                    <a:pt x="3484" y="2418"/>
                  </a:lnTo>
                  <a:lnTo>
                    <a:pt x="3376" y="2398"/>
                  </a:lnTo>
                  <a:lnTo>
                    <a:pt x="3266" y="2378"/>
                  </a:lnTo>
                  <a:lnTo>
                    <a:pt x="3154" y="2360"/>
                  </a:lnTo>
                  <a:lnTo>
                    <a:pt x="3038" y="2344"/>
                  </a:lnTo>
                  <a:lnTo>
                    <a:pt x="2922" y="2332"/>
                  </a:lnTo>
                  <a:lnTo>
                    <a:pt x="2804" y="2322"/>
                  </a:lnTo>
                  <a:lnTo>
                    <a:pt x="2686" y="2314"/>
                  </a:lnTo>
                  <a:lnTo>
                    <a:pt x="2566" y="2308"/>
                  </a:lnTo>
                  <a:lnTo>
                    <a:pt x="2444" y="2308"/>
                  </a:lnTo>
                  <a:lnTo>
                    <a:pt x="2444" y="2308"/>
                  </a:lnTo>
                  <a:lnTo>
                    <a:pt x="2322" y="2308"/>
                  </a:lnTo>
                  <a:lnTo>
                    <a:pt x="2204" y="2314"/>
                  </a:lnTo>
                  <a:lnTo>
                    <a:pt x="2084" y="2322"/>
                  </a:lnTo>
                  <a:lnTo>
                    <a:pt x="1966" y="2332"/>
                  </a:lnTo>
                  <a:lnTo>
                    <a:pt x="1852" y="2344"/>
                  </a:lnTo>
                  <a:lnTo>
                    <a:pt x="1738" y="2360"/>
                  </a:lnTo>
                  <a:lnTo>
                    <a:pt x="1626" y="2378"/>
                  </a:lnTo>
                  <a:lnTo>
                    <a:pt x="1516" y="2398"/>
                  </a:lnTo>
                  <a:lnTo>
                    <a:pt x="1408" y="2418"/>
                  </a:lnTo>
                  <a:lnTo>
                    <a:pt x="1302" y="2440"/>
                  </a:lnTo>
                  <a:lnTo>
                    <a:pt x="1200" y="2464"/>
                  </a:lnTo>
                  <a:lnTo>
                    <a:pt x="1102" y="2490"/>
                  </a:lnTo>
                  <a:lnTo>
                    <a:pt x="1004" y="2516"/>
                  </a:lnTo>
                  <a:lnTo>
                    <a:pt x="912" y="2542"/>
                  </a:lnTo>
                  <a:lnTo>
                    <a:pt x="822" y="2568"/>
                  </a:lnTo>
                  <a:lnTo>
                    <a:pt x="736" y="2596"/>
                  </a:lnTo>
                  <a:lnTo>
                    <a:pt x="576" y="2650"/>
                  </a:lnTo>
                  <a:lnTo>
                    <a:pt x="432" y="2702"/>
                  </a:lnTo>
                  <a:lnTo>
                    <a:pt x="306" y="2750"/>
                  </a:lnTo>
                  <a:lnTo>
                    <a:pt x="200" y="2794"/>
                  </a:lnTo>
                  <a:lnTo>
                    <a:pt x="114" y="2830"/>
                  </a:lnTo>
                  <a:lnTo>
                    <a:pt x="52" y="2858"/>
                  </a:lnTo>
                  <a:lnTo>
                    <a:pt x="0" y="2884"/>
                  </a:lnTo>
                  <a:lnTo>
                    <a:pt x="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B84"/>
                </a:gs>
                <a:gs pos="33000">
                  <a:srgbClr val="0070C0"/>
                </a:gs>
                <a:gs pos="66000">
                  <a:srgbClr val="00B0F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0577" y="2614542"/>
            <a:ext cx="2822846" cy="2822846"/>
            <a:chOff x="3160576" y="2385942"/>
            <a:chExt cx="2822846" cy="2822846"/>
          </a:xfrm>
        </p:grpSpPr>
        <p:sp>
          <p:nvSpPr>
            <p:cNvPr id="8" name="Oval 7"/>
            <p:cNvSpPr/>
            <p:nvPr/>
          </p:nvSpPr>
          <p:spPr bwMode="auto">
            <a:xfrm>
              <a:off x="3764941" y="2980285"/>
              <a:ext cx="1634986" cy="16349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60576" y="2385942"/>
              <a:ext cx="2822846" cy="2822846"/>
            </a:xfrm>
            <a:prstGeom prst="ellipse">
              <a:avLst/>
            </a:prstGeom>
            <a:solidFill>
              <a:srgbClr val="FFFFFF">
                <a:alpha val="902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defTabSz="914363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451123" y="2675387"/>
              <a:ext cx="2265322" cy="2265322"/>
            </a:xfrm>
            <a:prstGeom prst="ellipse">
              <a:avLst/>
            </a:prstGeom>
            <a:solidFill>
              <a:srgbClr val="FFFFFF">
                <a:alpha val="1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defTabSz="914363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10" descr="White 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 flipV="1">
            <a:off x="2808834" y="1983902"/>
            <a:ext cx="3829703" cy="3976699"/>
          </a:xfrm>
          <a:prstGeom prst="rect">
            <a:avLst/>
          </a:prstGeom>
        </p:spPr>
      </p:pic>
      <p:pic>
        <p:nvPicPr>
          <p:cNvPr id="12" name="Picture 11" descr="PRB man 3 silouette people read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3763" y="2937520"/>
            <a:ext cx="574418" cy="159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PRB woman 2 silouette people ready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7352" y="3222002"/>
            <a:ext cx="574418" cy="170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2325368"/>
            <a:ext cx="3087688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ERP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shall incorporate t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he</a:t>
            </a:r>
          </a:p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core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of F&amp;A, 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Material Mgmt ,</a:t>
            </a:r>
          </a:p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Purchase, production plan-</a:t>
            </a:r>
          </a:p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ning, distribution &amp; logistics</a:t>
            </a:r>
            <a:endParaRPr lang="en-US" sz="1400" b="1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0394" y="3717032"/>
            <a:ext cx="8859291" cy="2088232"/>
            <a:chOff x="333772" y="3717032"/>
            <a:chExt cx="11809312" cy="2088232"/>
          </a:xfrm>
        </p:grpSpPr>
        <p:grpSp>
          <p:nvGrpSpPr>
            <p:cNvPr id="18" name="Group 2"/>
            <p:cNvGrpSpPr/>
            <p:nvPr/>
          </p:nvGrpSpPr>
          <p:grpSpPr>
            <a:xfrm>
              <a:off x="333772" y="3789040"/>
              <a:ext cx="3672408" cy="1944216"/>
              <a:chOff x="333772" y="3789040"/>
              <a:chExt cx="3672408" cy="1944216"/>
            </a:xfrm>
          </p:grpSpPr>
          <p:pic>
            <p:nvPicPr>
              <p:cNvPr id="20" name="Picture 16" descr="cloud 1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25289" y="4408102"/>
                <a:ext cx="1980891" cy="990600"/>
              </a:xfrm>
              <a:prstGeom prst="rect">
                <a:avLst/>
              </a:prstGeom>
            </p:spPr>
          </p:pic>
          <p:pic>
            <p:nvPicPr>
              <p:cNvPr id="21" name="Picture 20" descr="network computer connected.png"/>
              <p:cNvPicPr>
                <a:picLocks noChangeAspect="1"/>
              </p:cNvPicPr>
              <p:nvPr/>
            </p:nvPicPr>
            <p:blipFill>
              <a:blip r:embed="rId6" cstate="print"/>
              <a:srcRect b="14059"/>
              <a:stretch>
                <a:fillRect/>
              </a:stretch>
            </p:blipFill>
            <p:spPr>
              <a:xfrm>
                <a:off x="2286303" y="3789040"/>
                <a:ext cx="1431845" cy="1244686"/>
              </a:xfrm>
              <a:prstGeom prst="rect">
                <a:avLst/>
              </a:prstGeom>
              <a:effectLst>
                <a:reflection blurRad="6350" stA="52000" endA="300" endPos="35000" dir="5400000" sy="-100000" algn="bl" rotWithShape="0"/>
              </a:effectLst>
            </p:spPr>
          </p:pic>
          <p:pic>
            <p:nvPicPr>
              <p:cNvPr id="22" name="Picture 1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33772" y="3799914"/>
                <a:ext cx="1158201" cy="997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380589" y="3923876"/>
                <a:ext cx="897399" cy="945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71983" y="4747419"/>
                <a:ext cx="1301949" cy="985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9" name="Picture 2" descr="C:\Projects\MBS\Microsoft Guidelines\PowerPoint\DVD_ART34\Artwork_Imagery\Icons - Illustrations\_WINDOWS VISTA ICONS\Users man woman people persons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10233564" y="3717032"/>
              <a:ext cx="1909520" cy="2088232"/>
            </a:xfrm>
            <a:prstGeom prst="rect">
              <a:avLst/>
            </a:prstGeom>
            <a:noFill/>
          </p:spPr>
        </p:pic>
      </p:grpSp>
      <p:sp>
        <p:nvSpPr>
          <p:cNvPr id="25" name="TextBox 129"/>
          <p:cNvSpPr txBox="1">
            <a:spLocks noChangeArrowheads="1"/>
          </p:cNvSpPr>
          <p:nvPr/>
        </p:nvSpPr>
        <p:spPr bwMode="auto">
          <a:xfrm>
            <a:off x="3437579" y="3736962"/>
            <a:ext cx="2268842" cy="157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Down">
              <a:avLst>
                <a:gd name="adj" fmla="val 1552611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</a:rPr>
              <a:t>BPM </a:t>
            </a:r>
            <a:r>
              <a:rPr lang="en-US" sz="2400" b="1" dirty="0" err="1" smtClean="0">
                <a:solidFill>
                  <a:srgbClr val="FFFFFF"/>
                </a:solidFill>
              </a:rPr>
              <a:t>Oppurtunity</a:t>
            </a:r>
            <a:endParaRPr 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26" name="TextBox 129"/>
          <p:cNvSpPr txBox="1">
            <a:spLocks noChangeArrowheads="1"/>
          </p:cNvSpPr>
          <p:nvPr/>
        </p:nvSpPr>
        <p:spPr bwMode="auto">
          <a:xfrm>
            <a:off x="3481576" y="2728850"/>
            <a:ext cx="2170827" cy="157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</a:rPr>
              <a:t>ERP </a:t>
            </a:r>
            <a:r>
              <a:rPr lang="en-US" sz="2400" b="1" dirty="0" smtClean="0">
                <a:solidFill>
                  <a:srgbClr val="FFFFFF"/>
                </a:solidFill>
              </a:rPr>
              <a:t>Opportunity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15000" y="2362200"/>
            <a:ext cx="3429000" cy="7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BPM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, business process m</a:t>
            </a: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gmt.</a:t>
            </a:r>
          </a:p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shall help in completely auto-</a:t>
            </a:r>
          </a:p>
          <a:p>
            <a:pPr marL="630238" lvl="1" indent="-233363" defTabSz="914363">
              <a:lnSpc>
                <a:spcPct val="90000"/>
              </a:lnSpc>
              <a:spcBef>
                <a:spcPct val="20000"/>
              </a:spcBef>
              <a:buSzPct val="80000"/>
              <a:tabLst>
                <a:tab pos="1147763" algn="l"/>
              </a:tabLst>
              <a:defRPr/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mating the processes end to end.</a:t>
            </a:r>
            <a:endParaRPr lang="en-US" sz="1400" b="1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6400" y="167640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 pitchFamily="34" charset="0"/>
              </a:rPr>
              <a:t>STEP 1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167640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 pitchFamily="34" charset="0"/>
              </a:rPr>
              <a:t>STEP 2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7407" y="304800"/>
            <a:ext cx="39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ERP is the kernel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1800" y="57150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 Rounded MT Bold" pitchFamily="34" charset="0"/>
              </a:rPr>
              <a:t>Organizations first implement ERP and then do BPM for higher effectiveness &amp; efficiency.</a:t>
            </a:r>
            <a:endParaRPr lang="en-IN" sz="1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847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Most Important Reasons, Globally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Group 128"/>
          <p:cNvGraphicFramePr>
            <a:graphicFrameLocks noGrp="1"/>
          </p:cNvGraphicFramePr>
          <p:nvPr/>
        </p:nvGraphicFramePr>
        <p:xfrm>
          <a:off x="2209800" y="2133600"/>
          <a:ext cx="4876800" cy="4157472"/>
        </p:xfrm>
        <a:graphic>
          <a:graphicData uri="http://schemas.openxmlformats.org/drawingml/2006/table">
            <a:tbl>
              <a:tblPr/>
              <a:tblGrid>
                <a:gridCol w="4038600"/>
                <a:gridCol w="838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Most important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Replace legacy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Simplify &amp; standardize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 interactions-suppliers &amp; customers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Gain strategic advantage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60020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1-5 scale (5 best)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8458200" cy="4114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6 months or less		  9%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 to 12 months		25%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13 to 18 months		24%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19 to 24 months		21%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25 to 36 months		11%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37 to 48 months		  8%</a:t>
            </a:r>
          </a:p>
          <a:p>
            <a:pPr marL="1234440" lvl="2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Over 48 months		  2%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Duration of implementation is dependent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on multiple factors, s</a:t>
            </a:r>
            <a:r>
              <a:rPr lang="en-US" sz="2000" baseline="0" dirty="0" err="1" smtClean="0">
                <a:latin typeface="Arial" pitchFamily="34" charset="0"/>
                <a:cs typeface="Arial" pitchFamily="34" charset="0"/>
              </a:rPr>
              <a:t>uch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as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complexity of organization, transition from legacy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system, change mgmt.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216" y="228600"/>
            <a:ext cx="8621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Implementation Time required;Avg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7225" y="228600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ROI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2057400" y="1905000"/>
          <a:ext cx="51816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Expected ROI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5% to 15%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16% to 25%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26% to 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29216" y="6642556"/>
            <a:ext cx="1314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Olhager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Selldin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(2003)</a:t>
            </a:r>
            <a:endParaRPr lang="en-IN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1676400" y="2042160"/>
          <a:ext cx="6324600" cy="4358640"/>
        </p:xfrm>
        <a:graphic>
          <a:graphicData uri="http://schemas.openxmlformats.org/drawingml/2006/table">
            <a:tbl>
              <a:tblPr/>
              <a:tblGrid>
                <a:gridCol w="4800600"/>
                <a:gridCol w="152400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ERP 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Quicker information response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Increased interaction across enterprise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Improved order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Decreased financial close 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Improved customer interaction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Improved on-time delivery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Improved supplier interaction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Lowered inventories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Improved cash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Reduced operating costs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60020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1-5 scale (5 best)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52400"/>
            <a:ext cx="6076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ERP Performance Score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9216" y="6642556"/>
            <a:ext cx="1314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Olhager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Selldin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(2003)</a:t>
            </a:r>
            <a:endParaRPr lang="en-IN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rindam\Documents\Autumn Leaf\Biz Plans\Corp Brochure\Images\Autumn Leaf_natur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44208" y="230204"/>
            <a:ext cx="2621032" cy="74043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10480" y="-75350"/>
            <a:ext cx="2627784" cy="142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itchFamily="18" charset="0"/>
              </a:rPr>
              <a:t>ISKCON</a:t>
            </a:r>
            <a:endParaRPr lang="uk-UA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4208" y="970634"/>
            <a:ext cx="2622048" cy="5763036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16216" y="891730"/>
            <a:ext cx="2664296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latin typeface="Cambria" pitchFamily="18" charset="0"/>
              <a:ea typeface="Batang" pitchFamily="18" charset="-127"/>
            </a:endParaRPr>
          </a:p>
          <a:p>
            <a:pPr marL="0" indent="0">
              <a:buNone/>
            </a:pPr>
            <a:r>
              <a:rPr lang="en-US" b="1" dirty="0" smtClean="0">
                <a:latin typeface="Cambria" pitchFamily="18" charset="0"/>
                <a:ea typeface="Batang" pitchFamily="18" charset="-127"/>
              </a:rPr>
              <a:t>The Need </a:t>
            </a:r>
          </a:p>
          <a:p>
            <a:pPr marL="0" indent="0">
              <a:buNone/>
            </a:pPr>
            <a:r>
              <a:rPr lang="en-US" b="1" dirty="0" smtClean="0">
                <a:latin typeface="Cambria" pitchFamily="18" charset="0"/>
                <a:ea typeface="Batang" pitchFamily="18" charset="-127"/>
              </a:rPr>
              <a:t>for</a:t>
            </a:r>
          </a:p>
          <a:p>
            <a:pPr marL="0" indent="0">
              <a:buNone/>
            </a:pPr>
            <a:r>
              <a:rPr lang="en-US" b="1" dirty="0" smtClean="0">
                <a:latin typeface="Cambria" pitchFamily="18" charset="0"/>
                <a:ea typeface="Batang" pitchFamily="18" charset="-127"/>
              </a:rPr>
              <a:t>ERP </a:t>
            </a:r>
          </a:p>
          <a:p>
            <a:pPr marL="0" indent="0">
              <a:buNone/>
            </a:pPr>
            <a:r>
              <a:rPr lang="en-US" b="1" dirty="0" smtClean="0">
                <a:latin typeface="Cambria" pitchFamily="18" charset="0"/>
                <a:ea typeface="Batang" pitchFamily="18" charset="-127"/>
              </a:rPr>
              <a:t>Implemen-</a:t>
            </a:r>
          </a:p>
          <a:p>
            <a:pPr marL="0" indent="0">
              <a:buNone/>
            </a:pPr>
            <a:r>
              <a:rPr lang="en-US" b="1" dirty="0" smtClean="0">
                <a:latin typeface="Cambria" pitchFamily="18" charset="0"/>
                <a:ea typeface="Batang" pitchFamily="18" charset="-127"/>
              </a:rPr>
              <a:t>tation</a:t>
            </a:r>
            <a:endParaRPr lang="uk-UA" b="1" dirty="0" smtClean="0">
              <a:latin typeface="Cambria" pitchFamily="18" charset="0"/>
              <a:ea typeface="Batang" pitchFamily="18" charset="-127"/>
            </a:endParaRPr>
          </a:p>
          <a:p>
            <a:endParaRPr lang="en-IN" b="1" dirty="0">
              <a:latin typeface="Cambria" pitchFamily="18" charset="0"/>
              <a:ea typeface="Batang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9992" y="5040561"/>
            <a:ext cx="2405488" cy="17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83472" y="6364338"/>
            <a:ext cx="225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aur" pitchFamily="18" charset="0"/>
              </a:rPr>
              <a:t>All rights reserved.</a:t>
            </a:r>
            <a:endParaRPr lang="uk-U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5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60020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1-5 scale (5 best)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796" y="152400"/>
            <a:ext cx="4678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ERP Benefit Score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1828800" y="2057396"/>
          <a:ext cx="6400800" cy="4114804"/>
        </p:xfrm>
        <a:graphic>
          <a:graphicData uri="http://schemas.openxmlformats.org/drawingml/2006/table">
            <a:tbl>
              <a:tblPr/>
              <a:tblGrid>
                <a:gridCol w="5181600"/>
                <a:gridCol w="12192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Area Benefitting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Information availability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Integration of operations/processes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Information 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Inventory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Financial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Supplier management/procurement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 responsiveness/flexibility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Decreased IT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Personnel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829216" y="6642556"/>
            <a:ext cx="1314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Olhager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Selldin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(2003)</a:t>
            </a:r>
            <a:endParaRPr lang="en-IN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13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Risks Associated with 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ERP Implementation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1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17195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Pace of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Switching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operations from legacy systems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ERP challenges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Opposition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Changes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User reluctance and inertia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Need of (upper) management support</a:t>
            </a: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3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3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95450"/>
            <a:ext cx="8483600" cy="417195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Choosing the Wrong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ERP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Goodness of Fit: no ERP system is best for all industries</a:t>
            </a:r>
          </a:p>
          <a:p>
            <a:pPr lvl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Scalability: system’s ability to grow 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Choosing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Wrong Consultant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thorough in interviewing potential consultants</a:t>
            </a:r>
          </a:p>
          <a:p>
            <a:pPr lvl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Establish explicit expectations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Risks Associated with 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ERP Implementation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3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3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3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3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3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3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5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High Cost and Cost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Overruns</a:t>
            </a:r>
            <a:endParaRPr lang="en-U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Common areas with high costs:</a:t>
            </a:r>
          </a:p>
          <a:p>
            <a:pPr lvl="3"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Training &amp; user license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lvl="3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Testing and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Integration; rework in case of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poor implementation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lvl="3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Conversion; poor report outlines</a:t>
            </a:r>
          </a:p>
          <a:p>
            <a:pPr lvl="3"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Lack of scope clarity on process and policy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Disruptions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 Operations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ERP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reengineering; hence there will be initial hiccups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Risks Associated with 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ERP Implementation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5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5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277374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And the day came when the risk to remain tight in a bud was more painful than the risk it took to blossom.</a:t>
            </a:r>
          </a:p>
          <a:p>
            <a:endParaRPr lang="en-IN" sz="2400" b="1" dirty="0" smtClean="0">
              <a:latin typeface="Arial" pitchFamily="34" charset="0"/>
              <a:cs typeface="Arial" pitchFamily="34" charset="0"/>
              <a:hlinkClick r:id="rId2"/>
            </a:endParaRPr>
          </a:p>
          <a:p>
            <a:r>
              <a:rPr lang="en-IN" sz="2400" b="1" dirty="0" err="1" smtClean="0">
                <a:latin typeface="Arial" pitchFamily="34" charset="0"/>
                <a:cs typeface="Arial" pitchFamily="34" charset="0"/>
                <a:hlinkClick r:id="rId2"/>
              </a:rPr>
              <a:t>Anais</a:t>
            </a:r>
            <a:r>
              <a:rPr lang="en-IN" sz="2400" b="1" dirty="0" smtClean="0">
                <a:latin typeface="Arial" pitchFamily="34" charset="0"/>
                <a:cs typeface="Arial" pitchFamily="34" charset="0"/>
                <a:hlinkClick r:id="rId2"/>
              </a:rPr>
              <a:t> Nin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HARE Krishna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endParaRPr lang="en-US" sz="30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2" y="0"/>
            <a:ext cx="91398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9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304800"/>
            <a:ext cx="5348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ERP- An Introduction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ERP is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 multi-module application software that supports broad set of business activities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, that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may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include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 combination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of any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these (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all or most relevant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: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www.acsonnet.com/images/erp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96200" cy="4267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38800" y="624840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*** Not Included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@ ISKCON</a:t>
            </a:r>
            <a:endParaRPr lang="en-IN" sz="10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57912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*** Partially Included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@ ISKCON</a:t>
            </a:r>
            <a:endParaRPr lang="en-IN" sz="10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4038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*** Includes Revenue Block @ ISKCON</a:t>
            </a:r>
            <a:endParaRPr lang="en-IN" sz="10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2971800"/>
            <a:ext cx="1524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Calibri" pitchFamily="34" charset="0"/>
              </a:rPr>
              <a:t>*** Includes Revenue Block @ ISKCON- Most Resource Heavy Block</a:t>
            </a:r>
            <a:endParaRPr lang="en-IN" sz="105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181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*** Partially Included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</a:rPr>
              <a:t>@ ISKCON</a:t>
            </a:r>
            <a:endParaRPr lang="en-IN" sz="10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3566" y="304800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ERP- Features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5"/>
          <p:cNvGrpSpPr/>
          <p:nvPr/>
        </p:nvGrpSpPr>
        <p:grpSpPr>
          <a:xfrm rot="150132">
            <a:off x="401502" y="1904567"/>
            <a:ext cx="4158679" cy="2183632"/>
            <a:chOff x="380999" y="1420813"/>
            <a:chExt cx="4191001" cy="2473325"/>
          </a:xfrm>
          <a:effectLst/>
        </p:grpSpPr>
        <p:sp>
          <p:nvSpPr>
            <p:cNvPr id="6" name="Rectangle 5"/>
            <p:cNvSpPr/>
            <p:nvPr/>
          </p:nvSpPr>
          <p:spPr bwMode="auto">
            <a:xfrm>
              <a:off x="380999" y="1420813"/>
              <a:ext cx="4191000" cy="2473325"/>
            </a:xfrm>
            <a:prstGeom prst="rect">
              <a:avLst/>
            </a:prstGeom>
            <a:gradFill flip="none" rotWithShape="1">
              <a:gsLst>
                <a:gs pos="0">
                  <a:srgbClr val="021B84"/>
                </a:gs>
                <a:gs pos="60000">
                  <a:srgbClr val="0070C0"/>
                </a:gs>
                <a:gs pos="85000">
                  <a:srgbClr val="00B0F0"/>
                </a:gs>
                <a:gs pos="100000">
                  <a:srgbClr val="FFFFFF"/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274320" tIns="4572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 descr="C:\Projects\MBS\Microsoft Guidelines\PowerPoint\DVD_ART34\Artwork_Imagery\Brand Photos\Scenarios\FY07 Windows Vista Regional\Man working laptop office suit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r="50000" b="44726"/>
            <a:stretch>
              <a:fillRect/>
            </a:stretch>
          </p:blipFill>
          <p:spPr bwMode="auto">
            <a:xfrm>
              <a:off x="1893093" y="1905000"/>
              <a:ext cx="2678907" cy="1989138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381000" y="4141036"/>
            <a:ext cx="4191000" cy="2259764"/>
            <a:chOff x="507868" y="3894139"/>
            <a:chExt cx="5586545" cy="247332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07868" y="3894139"/>
              <a:ext cx="5586545" cy="2473325"/>
            </a:xfrm>
            <a:prstGeom prst="rect">
              <a:avLst/>
            </a:prstGeom>
            <a:gradFill flip="none" rotWithShape="1">
              <a:gsLst>
                <a:gs pos="0">
                  <a:srgbClr val="021B84"/>
                </a:gs>
                <a:gs pos="60000">
                  <a:srgbClr val="0070C0"/>
                </a:gs>
                <a:gs pos="85000">
                  <a:srgbClr val="00B0F0"/>
                </a:gs>
                <a:gs pos="100000">
                  <a:srgbClr val="FFFFFF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274320" tIns="45720" rIns="91440" bIns="457200" numCol="1" rtlCol="0" anchor="b" anchorCtr="0" compatLnSpc="1">
              <a:prstTxWarp prst="textNoShape">
                <a:avLst/>
              </a:prstTxWarp>
            </a:bodyPr>
            <a:lstStyle/>
            <a:p>
              <a:pPr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dirty="0" smtClean="0">
                <a:solidFill>
                  <a:srgbClr val="FFFFFF"/>
                </a:solidFill>
                <a:latin typeface="Segoe Semibold" pitchFamily="34" charset="0"/>
                <a:cs typeface="Arial" charset="0"/>
              </a:endParaRPr>
            </a:p>
            <a:p>
              <a:pPr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dirty="0">
                <a:solidFill>
                  <a:srgbClr val="FFFFFF"/>
                </a:solidFill>
                <a:latin typeface="Segoe Semibold" pitchFamily="34" charset="0"/>
                <a:cs typeface="Arial" charset="0"/>
              </a:endParaRPr>
            </a:p>
          </p:txBody>
        </p:sp>
        <p:pic>
          <p:nvPicPr>
            <p:cNvPr id="10" name="Picture 2" descr="C:\Projects\MBS\Microsoft Guidelines\PowerPoint\DVD_ART34\Artwork_Imagery\Brand Photos\Scenarios\FY07 Windows Vista Regional\Man working laptop office suit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t="55274" r="50000"/>
            <a:stretch>
              <a:fillRect/>
            </a:stretch>
          </p:blipFill>
          <p:spPr bwMode="auto">
            <a:xfrm>
              <a:off x="2523466" y="3894139"/>
              <a:ext cx="3570946" cy="1609527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0" y="1905000"/>
            <a:ext cx="4191000" cy="2427312"/>
            <a:chOff x="6310436" y="1142523"/>
            <a:chExt cx="5759465" cy="2695917"/>
          </a:xfrm>
        </p:grpSpPr>
        <p:grpSp>
          <p:nvGrpSpPr>
            <p:cNvPr id="14" name="Group 17"/>
            <p:cNvGrpSpPr/>
            <p:nvPr/>
          </p:nvGrpSpPr>
          <p:grpSpPr>
            <a:xfrm rot="21448066">
              <a:off x="6325653" y="1142523"/>
              <a:ext cx="5744248" cy="2656847"/>
              <a:chOff x="4571999" y="1237291"/>
              <a:chExt cx="4309308" cy="2656847"/>
            </a:xfrm>
            <a:effectLst/>
          </p:grpSpPr>
          <p:sp>
            <p:nvSpPr>
              <p:cNvPr id="16" name="Rectangle 15"/>
              <p:cNvSpPr/>
              <p:nvPr/>
            </p:nvSpPr>
            <p:spPr bwMode="auto">
              <a:xfrm>
                <a:off x="4690307" y="1237291"/>
                <a:ext cx="4191000" cy="2473325"/>
              </a:xfrm>
              <a:prstGeom prst="rect">
                <a:avLst/>
              </a:prstGeom>
              <a:gradFill flip="none" rotWithShape="1">
                <a:gsLst>
                  <a:gs pos="0">
                    <a:srgbClr val="021B84"/>
                  </a:gs>
                  <a:gs pos="60000">
                    <a:srgbClr val="0070C0"/>
                  </a:gs>
                  <a:gs pos="85000">
                    <a:srgbClr val="00B0F0"/>
                  </a:gs>
                  <a:gs pos="100000">
                    <a:srgbClr val="FFFFFF"/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0" rIns="2743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defTabSz="10969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 smtClean="0">
                  <a:solidFill>
                    <a:srgbClr val="FFFFFF"/>
                  </a:solidFill>
                  <a:latin typeface="Segoe Semibold" pitchFamily="34" charset="0"/>
                  <a:cs typeface="Arial" charset="0"/>
                </a:endParaRPr>
              </a:p>
            </p:txBody>
          </p:sp>
          <p:pic>
            <p:nvPicPr>
              <p:cNvPr id="17" name="Picture 2" descr="C:\Projects\MBS\Microsoft Guidelines\PowerPoint\DVD_ART34\Artwork_Imagery\Brand Photos\Scenarios\FY07 Windows Vista Regional\Man working laptop office sui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50000" b="44726"/>
              <a:stretch>
                <a:fillRect/>
              </a:stretch>
            </p:blipFill>
            <p:spPr bwMode="auto">
              <a:xfrm>
                <a:off x="4571999" y="1782964"/>
                <a:ext cx="2470316" cy="2111174"/>
              </a:xfrm>
              <a:prstGeom prst="rect">
                <a:avLst/>
              </a:prstGeom>
              <a:noFill/>
            </p:spPr>
          </p:pic>
        </p:grpSp>
        <p:sp>
          <p:nvSpPr>
            <p:cNvPr id="15" name="Rectangle 14"/>
            <p:cNvSpPr/>
            <p:nvPr/>
          </p:nvSpPr>
          <p:spPr bwMode="auto">
            <a:xfrm rot="21448066">
              <a:off x="6310436" y="1365115"/>
              <a:ext cx="5586545" cy="24733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0" rIns="27432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dirty="0">
                <a:solidFill>
                  <a:srgbClr val="FFFFFF"/>
                </a:solidFill>
                <a:latin typeface="Segoe Semibold" pitchFamily="34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1999" y="4330917"/>
            <a:ext cx="4191001" cy="2298483"/>
            <a:chOff x="6094411" y="3931661"/>
            <a:chExt cx="5638275" cy="2668470"/>
          </a:xfrm>
        </p:grpSpPr>
        <p:grpSp>
          <p:nvGrpSpPr>
            <p:cNvPr id="19" name="Group 21"/>
            <p:cNvGrpSpPr/>
            <p:nvPr/>
          </p:nvGrpSpPr>
          <p:grpSpPr>
            <a:xfrm rot="151354">
              <a:off x="6146137" y="3931661"/>
              <a:ext cx="5586549" cy="2473406"/>
              <a:chOff x="4571997" y="3894057"/>
              <a:chExt cx="4191003" cy="2473406"/>
            </a:xfrm>
            <a:effectLst/>
          </p:grpSpPr>
          <p:sp>
            <p:nvSpPr>
              <p:cNvPr id="21" name="Rectangle 20"/>
              <p:cNvSpPr/>
              <p:nvPr/>
            </p:nvSpPr>
            <p:spPr bwMode="auto">
              <a:xfrm>
                <a:off x="4572000" y="3894138"/>
                <a:ext cx="4191000" cy="2473325"/>
              </a:xfrm>
              <a:prstGeom prst="rect">
                <a:avLst/>
              </a:prstGeom>
              <a:gradFill flip="none" rotWithShape="1">
                <a:gsLst>
                  <a:gs pos="0">
                    <a:srgbClr val="021B84"/>
                  </a:gs>
                  <a:gs pos="60000">
                    <a:srgbClr val="0070C0"/>
                  </a:gs>
                  <a:gs pos="85000">
                    <a:srgbClr val="00B0F0"/>
                  </a:gs>
                  <a:gs pos="100000">
                    <a:srgbClr val="FFFFFF"/>
                  </a:gs>
                </a:gsLst>
                <a:lin ang="135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0" rIns="274320" bIns="45720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10969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 smtClean="0">
                  <a:solidFill>
                    <a:srgbClr val="FFFFFF"/>
                  </a:solidFill>
                  <a:latin typeface="Segoe Semibold" pitchFamily="34" charset="0"/>
                  <a:cs typeface="Arial" charset="0"/>
                </a:endParaRPr>
              </a:p>
            </p:txBody>
          </p:sp>
          <p:pic>
            <p:nvPicPr>
              <p:cNvPr id="22" name="Picture 2" descr="C:\Projects\MBS\Microsoft Guidelines\PowerPoint\DVD_ART34\Artwork_Imagery\Brand Photos\Scenarios\FY07 Windows Vista Regional\Man working laptop office sui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50000" t="55274"/>
              <a:stretch>
                <a:fillRect/>
              </a:stretch>
            </p:blipFill>
            <p:spPr bwMode="auto">
              <a:xfrm>
                <a:off x="4571997" y="3894057"/>
                <a:ext cx="2281266" cy="1467864"/>
              </a:xfrm>
              <a:prstGeom prst="rect">
                <a:avLst/>
              </a:prstGeom>
              <a:noFill/>
            </p:spPr>
          </p:pic>
        </p:grpSp>
        <p:sp>
          <p:nvSpPr>
            <p:cNvPr id="20" name="Rectangle 17"/>
            <p:cNvSpPr/>
            <p:nvPr/>
          </p:nvSpPr>
          <p:spPr bwMode="auto">
            <a:xfrm rot="151354">
              <a:off x="6094411" y="4126806"/>
              <a:ext cx="5586545" cy="24733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0" rIns="274320" bIns="457200" numCol="1" rtlCol="0" anchor="b" anchorCtr="0" compatLnSpc="1">
              <a:prstTxWarp prst="textNoShape">
                <a:avLst/>
              </a:prstTxWarp>
            </a:bodyPr>
            <a:lstStyle/>
            <a:p>
              <a:pPr algn="r" defTabSz="10969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  <a:latin typeface="Segoe Semibold" pitchFamily="34" charset="0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 rot="21114300">
            <a:off x="418898" y="263061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ERP is a way to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integrate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data 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processes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an organization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into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 single system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487988">
            <a:off x="466260" y="4889000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ERP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allows managers 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most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all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departments to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look vertically and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horizontally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across</a:t>
            </a: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organization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 what they must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(information)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productive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their managerial roles.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20949143">
            <a:off x="4721547" y="4686036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ERP captures data from historical activity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current operations . That data can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 </a:t>
            </a: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transformed into information that, along </a:t>
            </a: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external information, is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useful in </a:t>
            </a: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planning and controlling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operations, 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developing business strategies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20855593">
            <a:off x="4819570" y="2301187"/>
            <a:ext cx="41346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ERP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automates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inter-organizational </a:t>
            </a: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processes across the supply 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chain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involve 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partners,suppliers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customers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more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1524000"/>
            <a:ext cx="6019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PLANNING the RESOURCES of an ENTERPRISE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710" y="2438400"/>
            <a:ext cx="82846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Current Process limitation @ ISKCON on:</a:t>
            </a:r>
          </a:p>
          <a:p>
            <a:pPr algn="ctr"/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Integration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Automation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People productivity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Information based Planning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500" y="206514"/>
            <a:ext cx="7398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Pre ERP Ops @ ISKCON, Bng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s://encrypted-tbn2.gstatic.com/images?q=tbn:ANd9GcTiMT6onirTAGnO8PFjeotxBxqTWHPv78mIUYXv5xHy2SUZOGRBz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1066799" cy="896983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219200" y="2438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386" y="2676436"/>
            <a:ext cx="11432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Purchase Req.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From Various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Division- </a:t>
            </a:r>
            <a:r>
              <a:rPr lang="en-US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Paper</a:t>
            </a:r>
            <a:endParaRPr lang="en-IN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ghtning Bolt 8"/>
          <p:cNvSpPr/>
          <p:nvPr/>
        </p:nvSpPr>
        <p:spPr>
          <a:xfrm>
            <a:off x="1447800" y="20574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362200" y="2667000"/>
            <a:ext cx="1359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Purchase &amp; Stores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Department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(P&amp;S)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57600" y="243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905000"/>
            <a:ext cx="914400" cy="9144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714564" y="2667000"/>
            <a:ext cx="13532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P&amp;S </a:t>
            </a:r>
            <a:r>
              <a:rPr lang="en-US" sz="11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re-enters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in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 application-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Req. Tracking App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24400" y="243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 descr="http://www.clker.com/cliparts/v/L/X/2/L/Y/web-logo-m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209800"/>
            <a:ext cx="419100" cy="4191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076399" y="2667000"/>
            <a:ext cx="14590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P&amp;S  </a:t>
            </a:r>
            <a:r>
              <a:rPr lang="en-US" sz="11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re-enters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in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Trend App-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Inventory Mgmt app.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3657600" y="20574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ightning Bolt 23"/>
          <p:cNvSpPr/>
          <p:nvPr/>
        </p:nvSpPr>
        <p:spPr>
          <a:xfrm>
            <a:off x="4648200" y="20574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248400" y="243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1800" y="2057400"/>
            <a:ext cx="23887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P&amp;S  through this app maintains: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Inventory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Raises Vendor  PO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Receives material from Vendor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Does GRN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543800" y="31242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53000" y="3733800"/>
            <a:ext cx="259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4" descr="accounting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276600"/>
            <a:ext cx="914400" cy="9144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51722" y="4191000"/>
            <a:ext cx="20056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Accounts  </a:t>
            </a:r>
            <a:r>
              <a:rPr lang="en-US" sz="11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re-enters in Tally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Vendor Invoice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Material Receipt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Account Payable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Cheque Advice</a:t>
            </a:r>
          </a:p>
        </p:txBody>
      </p:sp>
      <p:pic>
        <p:nvPicPr>
          <p:cNvPr id="33" name="Picture 9" descr="purchas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1905000"/>
            <a:ext cx="838200" cy="838200"/>
          </a:xfrm>
          <a:prstGeom prst="rect">
            <a:avLst/>
          </a:prstGeom>
          <a:noFill/>
        </p:spPr>
      </p:pic>
      <p:pic>
        <p:nvPicPr>
          <p:cNvPr id="21510" name="Picture 6" descr="http://comps.canstockphoto.com/can-stock-photo_csp1038068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429000"/>
            <a:ext cx="719441" cy="67627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321268" y="411480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Paper</a:t>
            </a:r>
            <a:endParaRPr lang="en-IN" sz="1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21510" idx="1"/>
          </p:cNvCxnSpPr>
          <p:nvPr/>
        </p:nvCxnSpPr>
        <p:spPr>
          <a:xfrm flipH="1" flipV="1">
            <a:off x="1219200" y="3733800"/>
            <a:ext cx="3048000" cy="33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0600" y="5181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90600" y="5791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9" descr="purchas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5334000"/>
            <a:ext cx="838200" cy="838200"/>
          </a:xfrm>
          <a:prstGeom prst="rect">
            <a:avLst/>
          </a:prstGeom>
          <a:noFill/>
        </p:spPr>
      </p:pic>
      <p:pic>
        <p:nvPicPr>
          <p:cNvPr id="49" name="Picture 6" descr="http://comps.canstockphoto.com/can-stock-photo_csp1038068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5410200"/>
            <a:ext cx="719441" cy="676275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>
            <a:off x="2286000" y="5791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876800"/>
            <a:ext cx="914400" cy="914400"/>
          </a:xfrm>
          <a:prstGeom prst="rect">
            <a:avLst/>
          </a:prstGeom>
          <a:noFill/>
        </p:spPr>
      </p:pic>
      <p:pic>
        <p:nvPicPr>
          <p:cNvPr id="53" name="Picture 4" descr="http://www.clker.com/cliparts/v/L/X/2/L/Y/web-logo-m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867400"/>
            <a:ext cx="419100" cy="419100"/>
          </a:xfrm>
          <a:prstGeom prst="rect">
            <a:avLst/>
          </a:prstGeom>
          <a:noFill/>
        </p:spPr>
      </p:pic>
      <p:cxnSp>
        <p:nvCxnSpPr>
          <p:cNvPr id="57" name="Straight Connector 56"/>
          <p:cNvCxnSpPr/>
          <p:nvPr/>
        </p:nvCxnSpPr>
        <p:spPr>
          <a:xfrm>
            <a:off x="3810000" y="5791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114800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114800" y="5791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68385" y="510540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Paper</a:t>
            </a:r>
            <a:endParaRPr lang="en-IN" sz="1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67000" y="6257836"/>
            <a:ext cx="1359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Purchase &amp; Stores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Department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(P&amp;S)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6400" y="4953000"/>
            <a:ext cx="19094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P&amp;S  </a:t>
            </a:r>
            <a:r>
              <a:rPr lang="en-US" sz="11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re-enters in Trend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Vendor Invoice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Vendor Cheque</a:t>
            </a:r>
          </a:p>
          <a:p>
            <a:pPr marL="228600" indent="-228600"/>
            <a:r>
              <a:rPr lang="en-US" sz="11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Advice</a:t>
            </a:r>
          </a:p>
          <a:p>
            <a:pPr marL="228600" indent="-228600">
              <a:buAutoNum type="arabicPeriod"/>
            </a:pP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ghtning Bolt 65"/>
          <p:cNvSpPr/>
          <p:nvPr/>
        </p:nvSpPr>
        <p:spPr>
          <a:xfrm>
            <a:off x="1371600" y="34290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Lightning Bolt 66"/>
          <p:cNvSpPr/>
          <p:nvPr/>
        </p:nvSpPr>
        <p:spPr>
          <a:xfrm>
            <a:off x="2362200" y="54102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988326" y="5791200"/>
            <a:ext cx="213488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P&amp;S  </a:t>
            </a:r>
            <a:r>
              <a:rPr lang="en-US" sz="11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re-enters in web App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28600" indent="-228600"/>
            <a:r>
              <a:rPr lang="en-US" sz="1100" dirty="0" smtClean="0">
                <a:latin typeface="Arial" pitchFamily="34" charset="0"/>
                <a:cs typeface="Arial" pitchFamily="34" charset="0"/>
              </a:rPr>
              <a:t>Purchase Request  Status for</a:t>
            </a:r>
          </a:p>
          <a:p>
            <a:pPr marL="228600" indent="-228600"/>
            <a:r>
              <a:rPr lang="en-US" sz="1100" dirty="0" smtClean="0">
                <a:latin typeface="Arial" pitchFamily="34" charset="0"/>
                <a:cs typeface="Arial" pitchFamily="34" charset="0"/>
              </a:rPr>
              <a:t>Tracking and user satisfaction</a:t>
            </a:r>
          </a:p>
          <a:p>
            <a:pPr marL="228600" indent="-228600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15200" y="5638800"/>
            <a:ext cx="1828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Lightning Bolt 69"/>
          <p:cNvSpPr/>
          <p:nvPr/>
        </p:nvSpPr>
        <p:spPr>
          <a:xfrm>
            <a:off x="7391400" y="5943600"/>
            <a:ext cx="457200" cy="533400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7834770" y="5817513"/>
            <a:ext cx="132119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Refers</a:t>
            </a:r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1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Switch over from</a:t>
            </a:r>
          </a:p>
          <a:p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One application to</a:t>
            </a:r>
          </a:p>
          <a:p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other</a:t>
            </a:r>
            <a:endParaRPr lang="en-IN" sz="11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0" y="1524000"/>
            <a:ext cx="7391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Typical current workflow in the Purchase &amp; Stores Function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936" y="228600"/>
            <a:ext cx="5991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Pre ERP Ops- Summary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67268"/>
            <a:ext cx="7391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Summary of the typical workflow: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234148"/>
            <a:ext cx="90912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There are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 applications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running to fulfill one purchase request, Web App, Trend and Tally.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 cycles of paper movement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per transaction.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five instances of switch over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between application per transaction.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five re-entry points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per transaction.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is a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whole workforce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trying to do the below: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P&amp;S: Updating data in two applications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Accounts: Updating data in Tally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Audit: Reconciling the data</a:t>
            </a:r>
          </a:p>
          <a:p>
            <a:pPr lvl="5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IT : Maintaining three applications 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Yet three applications together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unable to accommodate asset management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6322469"/>
            <a:ext cx="7010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situation is same with IC and SST, and also in other</a:t>
            </a:r>
          </a:p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Departments. The former has highest number of transactions.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730" y="228600"/>
            <a:ext cx="524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Pre ERP -Challenges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72867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Multiple entry points leading to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leakage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Is subject to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human errors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Lack of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accountability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Duplicity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Delay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 entry and hence delay in information for analysis, inference and course correction.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Wasted person-hours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 data re-conciliation.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Choking of bandwidth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of useful resources and hence multiplied effect on Management.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Scalability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Risk to business and organization reputation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regulatory, integrity and transparency.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5253" y="2590800"/>
            <a:ext cx="927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How can the pre ERP Challenges get largely eradicated and/or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substantially reduced when ERP is 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successfully implemented?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rila Prabhupada's ISKCON or HK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Srila Prabhupada's ISKCON or HKM</Template>
  <TotalTime>6819</TotalTime>
  <Words>1340</Words>
  <Application>Microsoft Office PowerPoint</Application>
  <PresentationFormat>On-screen Show (4:3)</PresentationFormat>
  <Paragraphs>372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Srila Prabhupada's ISKCON or HKM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Risks Associated with ERP Implementation</vt:lpstr>
      <vt:lpstr>Risks Associated with ERP Implementation</vt:lpstr>
      <vt:lpstr>Risks Associated with ERP Implementation</vt:lpstr>
      <vt:lpstr>Slide 24</vt:lpstr>
      <vt:lpstr>HARE Krishna !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Cost ANalaysis</dc:title>
  <dc:creator>smvd</dc:creator>
  <cp:lastModifiedBy>Windows User</cp:lastModifiedBy>
  <cp:revision>363</cp:revision>
  <dcterms:created xsi:type="dcterms:W3CDTF">2012-05-01T15:10:07Z</dcterms:created>
  <dcterms:modified xsi:type="dcterms:W3CDTF">2014-03-11T10:37:03Z</dcterms:modified>
</cp:coreProperties>
</file>