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256" r:id="rId2"/>
    <p:sldId id="271" r:id="rId3"/>
    <p:sldId id="281" r:id="rId4"/>
    <p:sldId id="282" r:id="rId5"/>
    <p:sldId id="283" r:id="rId6"/>
    <p:sldId id="284" r:id="rId7"/>
    <p:sldId id="286" r:id="rId8"/>
    <p:sldId id="287" r:id="rId9"/>
    <p:sldId id="293" r:id="rId10"/>
    <p:sldId id="291" r:id="rId11"/>
    <p:sldId id="285" r:id="rId12"/>
    <p:sldId id="292" r:id="rId13"/>
    <p:sldId id="277" r:id="rId14"/>
    <p:sldId id="278" r:id="rId15"/>
    <p:sldId id="288" r:id="rId16"/>
    <p:sldId id="289" r:id="rId17"/>
    <p:sldId id="295" r:id="rId18"/>
    <p:sldId id="276" r:id="rId19"/>
    <p:sldId id="296" r:id="rId20"/>
    <p:sldId id="29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907" autoAdjust="0"/>
    <p:restoredTop sz="94660"/>
  </p:normalViewPr>
  <p:slideViewPr>
    <p:cSldViewPr>
      <p:cViewPr>
        <p:scale>
          <a:sx n="76" d="100"/>
          <a:sy n="76" d="100"/>
        </p:scale>
        <p:origin x="-774" y="-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2" d="100"/>
          <a:sy n="52" d="100"/>
        </p:scale>
        <p:origin x="-186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95BE6A-8CE5-46EE-AE26-E4C0B5C77AAB}" type="datetimeFigureOut">
              <a:rPr lang="en-US" smtClean="0"/>
              <a:pPr/>
              <a:t>3/11/2014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7AB0D1-22C4-4E7F-B83D-B23A2CA484FC}" type="slidenum">
              <a:rPr lang="en-US" smtClean="0"/>
              <a:pPr/>
              <a:t>‹#›</a:t>
            </a:fld>
            <a:endParaRPr lang="en-US"/>
          </a:p>
        </p:txBody>
      </p:sp>
    </p:spTree>
    <p:extLst>
      <p:ext uri="{BB962C8B-B14F-4D97-AF65-F5344CB8AC3E}">
        <p14:creationId xmlns:p14="http://schemas.microsoft.com/office/powerpoint/2010/main" xmlns="" val="2828990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625CE-A400-41A6-8C8B-7C3C2F3CDC84}" type="datetimeFigureOut">
              <a:rPr lang="en-US" smtClean="0"/>
              <a:pPr/>
              <a:t>3/11/2014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31225-E10D-4D2E-A968-C836A73D382D}" type="slidenum">
              <a:rPr lang="en-US" smtClean="0"/>
              <a:pPr/>
              <a:t>‹#›</a:t>
            </a:fld>
            <a:endParaRPr lang="en-US"/>
          </a:p>
        </p:txBody>
      </p:sp>
    </p:spTree>
    <p:extLst>
      <p:ext uri="{BB962C8B-B14F-4D97-AF65-F5344CB8AC3E}">
        <p14:creationId xmlns:p14="http://schemas.microsoft.com/office/powerpoint/2010/main" xmlns="" val="180527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362700" y="6229350"/>
            <a:ext cx="2476500" cy="476250"/>
          </a:xfrm>
        </p:spPr>
        <p:txBody>
          <a:bodyPr/>
          <a:lstStyle/>
          <a:p>
            <a:fld id="{C245CF8D-8D43-4726-AE32-F130D5B42EEC}" type="datetime1">
              <a:rPr lang="en-US" smtClean="0"/>
              <a:pPr/>
              <a:t>3/11/2014</a:t>
            </a:fld>
            <a:endParaRPr lang="en-US"/>
          </a:p>
        </p:txBody>
      </p:sp>
      <p:sp>
        <p:nvSpPr>
          <p:cNvPr id="17" name="Footer Placeholder 16"/>
          <p:cNvSpPr>
            <a:spLocks noGrp="1"/>
          </p:cNvSpPr>
          <p:nvPr>
            <p:ph type="ftr" sz="quarter" idx="11"/>
          </p:nvPr>
        </p:nvSpPr>
        <p:spPr>
          <a:xfrm>
            <a:off x="914400" y="6237596"/>
            <a:ext cx="6858000" cy="457200"/>
          </a:xfrm>
        </p:spPr>
        <p:txBody>
          <a:bodyPr/>
          <a:lstStyle/>
          <a:p>
            <a:r>
              <a:rPr lang="en-US" dirty="0" smtClean="0"/>
              <a:t>ISKCON, Bangalore, Hare Krishna Hill, Chord Road, Rajaji Nagar, Bangalore - 560010</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885644E-83AE-4475-8943-703C5840BF3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CDF6CF-CAB0-4D3B-BDDA-17F037FECDDA}" type="datetime1">
              <a:rPr lang="en-US" smtClean="0"/>
              <a:pPr/>
              <a:t>3/11/2014</a:t>
            </a:fld>
            <a:endParaRPr lang="en-US"/>
          </a:p>
        </p:txBody>
      </p:sp>
      <p:sp>
        <p:nvSpPr>
          <p:cNvPr id="5" name="Footer Placeholder 4"/>
          <p:cNvSpPr>
            <a:spLocks noGrp="1"/>
          </p:cNvSpPr>
          <p:nvPr>
            <p:ph type="ftr" sz="quarter" idx="11"/>
          </p:nvPr>
        </p:nvSpPr>
        <p:spPr/>
        <p:txBody>
          <a:bodyPr/>
          <a:lstStyle/>
          <a:p>
            <a:r>
              <a:rPr lang="en-US" smtClean="0"/>
              <a:t>ISKCON, Bangalore, Hare Krishna Hill, Chord Road, Rajaji Nagar, Bangalore - 560010</a:t>
            </a:r>
            <a:endParaRPr lang="en-US"/>
          </a:p>
        </p:txBody>
      </p:sp>
      <p:sp>
        <p:nvSpPr>
          <p:cNvPr id="6" name="Slide Number Placeholder 5"/>
          <p:cNvSpPr>
            <a:spLocks noGrp="1"/>
          </p:cNvSpPr>
          <p:nvPr>
            <p:ph type="sldNum" sz="quarter" idx="12"/>
          </p:nvPr>
        </p:nvSpPr>
        <p:spPr/>
        <p:txBody>
          <a:bodyPr/>
          <a:lstStyle/>
          <a:p>
            <a:fld id="{8885644E-83AE-4475-8943-703C5840BF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CE9946-BC49-4477-9BF4-79ADF76A4CE3}" type="datetime1">
              <a:rPr lang="en-US" smtClean="0"/>
              <a:pPr/>
              <a:t>3/11/2014</a:t>
            </a:fld>
            <a:endParaRPr lang="en-US"/>
          </a:p>
        </p:txBody>
      </p:sp>
      <p:sp>
        <p:nvSpPr>
          <p:cNvPr id="5" name="Footer Placeholder 4"/>
          <p:cNvSpPr>
            <a:spLocks noGrp="1"/>
          </p:cNvSpPr>
          <p:nvPr>
            <p:ph type="ftr" sz="quarter" idx="11"/>
          </p:nvPr>
        </p:nvSpPr>
        <p:spPr/>
        <p:txBody>
          <a:bodyPr/>
          <a:lstStyle/>
          <a:p>
            <a:r>
              <a:rPr lang="en-US" smtClean="0"/>
              <a:t>ISKCON, Bangalore, Hare Krishna Hill, Chord Road, Rajaji Nagar, Bangalore - 560010</a:t>
            </a:r>
            <a:endParaRPr lang="en-US"/>
          </a:p>
        </p:txBody>
      </p:sp>
      <p:sp>
        <p:nvSpPr>
          <p:cNvPr id="6" name="Slide Number Placeholder 5"/>
          <p:cNvSpPr>
            <a:spLocks noGrp="1"/>
          </p:cNvSpPr>
          <p:nvPr>
            <p:ph type="sldNum" sz="quarter" idx="12"/>
          </p:nvPr>
        </p:nvSpPr>
        <p:spPr/>
        <p:txBody>
          <a:bodyPr/>
          <a:lstStyle/>
          <a:p>
            <a:fld id="{8885644E-83AE-4475-8943-703C5840BF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304800" y="914400"/>
            <a:ext cx="8534400" cy="5105400"/>
          </a:xfrm>
        </p:spPr>
        <p:txBody>
          <a:bodyPr vert="horz">
            <a:normAutofit/>
          </a:bodyPr>
          <a:lstStyle>
            <a:lvl1pPr>
              <a:lnSpc>
                <a:spcPct val="110000"/>
              </a:lnSpc>
              <a:spcBef>
                <a:spcPts val="300"/>
              </a:spcBef>
              <a:spcAft>
                <a:spcPts val="300"/>
              </a:spcAft>
              <a:defRPr sz="2000">
                <a:latin typeface="+mj-lt"/>
              </a:defRPr>
            </a:lvl1pPr>
            <a:lvl2pPr>
              <a:lnSpc>
                <a:spcPct val="110000"/>
              </a:lnSpc>
              <a:spcBef>
                <a:spcPts val="300"/>
              </a:spcBef>
              <a:spcAft>
                <a:spcPts val="300"/>
              </a:spcAft>
              <a:defRPr sz="1800">
                <a:latin typeface="+mj-lt"/>
              </a:defRPr>
            </a:lvl2pPr>
            <a:lvl3pPr>
              <a:defRPr sz="1800">
                <a:latin typeface="+mj-lt"/>
              </a:defRPr>
            </a:lvl3pPr>
            <a:lvl4pPr>
              <a:defRPr sz="1800">
                <a:latin typeface="+mj-lt"/>
              </a:defRPr>
            </a:lvl4pPr>
            <a:lvl5pPr>
              <a:defRPr sz="1800">
                <a:latin typeface="+mj-lt"/>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6" name="Date Placeholder 13"/>
          <p:cNvSpPr>
            <a:spLocks noGrp="1"/>
          </p:cNvSpPr>
          <p:nvPr>
            <p:ph type="dt" sz="half" idx="2"/>
          </p:nvPr>
        </p:nvSpPr>
        <p:spPr>
          <a:xfrm>
            <a:off x="6362700" y="6229350"/>
            <a:ext cx="2476500" cy="476250"/>
          </a:xfrm>
          <a:prstGeom prst="rect">
            <a:avLst/>
          </a:prstGeom>
        </p:spPr>
        <p:txBody>
          <a:bodyPr anchor="ctr" anchorCtr="0"/>
          <a:lstStyle>
            <a:lvl1pPr algn="r" eaLnBrk="1" latinLnBrk="0" hangingPunct="1">
              <a:defRPr kumimoji="0" sz="1400">
                <a:solidFill>
                  <a:schemeClr val="tx2"/>
                </a:solidFill>
                <a:latin typeface="+mj-lt"/>
              </a:defRPr>
            </a:lvl1pPr>
          </a:lstStyle>
          <a:p>
            <a:fld id="{F3D3A53B-E4E8-4ED3-B411-20CB04ABA235}" type="datetime1">
              <a:rPr lang="en-US" smtClean="0"/>
              <a:pPr/>
              <a:t>3/11/2014</a:t>
            </a:fld>
            <a:endParaRPr lang="en-US" dirty="0"/>
          </a:p>
        </p:txBody>
      </p:sp>
      <p:sp>
        <p:nvSpPr>
          <p:cNvPr id="7" name="Footer Placeholder 2"/>
          <p:cNvSpPr>
            <a:spLocks noGrp="1"/>
          </p:cNvSpPr>
          <p:nvPr>
            <p:ph type="ftr" sz="quarter" idx="3"/>
          </p:nvPr>
        </p:nvSpPr>
        <p:spPr>
          <a:xfrm>
            <a:off x="914400" y="6237596"/>
            <a:ext cx="6934200" cy="457200"/>
          </a:xfrm>
          <a:prstGeom prst="rect">
            <a:avLst/>
          </a:prstGeom>
        </p:spPr>
        <p:txBody>
          <a:bodyPr anchor="ctr" anchorCtr="0"/>
          <a:lstStyle>
            <a:lvl1pPr eaLnBrk="1" latinLnBrk="0" hangingPunct="1">
              <a:defRPr kumimoji="0" sz="1400">
                <a:solidFill>
                  <a:schemeClr val="tx2"/>
                </a:solidFill>
                <a:latin typeface="+mj-lt"/>
              </a:defRPr>
            </a:lvl1pPr>
          </a:lstStyle>
          <a:p>
            <a:r>
              <a:rPr lang="en-US" dirty="0" smtClean="0"/>
              <a:t>ISKCON, Bangalore, Hare Krishna Hill, Chord Road, Rajaji Nagar, Bangalore - 560010</a:t>
            </a:r>
          </a:p>
        </p:txBody>
      </p:sp>
      <p:sp>
        <p:nvSpPr>
          <p:cNvPr id="9" name="Slide Number Placeholder 22"/>
          <p:cNvSpPr>
            <a:spLocks noGrp="1"/>
          </p:cNvSpPr>
          <p:nvPr>
            <p:ph type="sldNum" sz="quarter" idx="4"/>
          </p:nvPr>
        </p:nvSpPr>
        <p:spPr>
          <a:xfrm>
            <a:off x="304800" y="62484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885644E-83AE-4475-8943-703C5840BF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65B1DC-5BA6-4445-9DD0-9A1E170656F3}" type="datetime1">
              <a:rPr lang="en-US" smtClean="0"/>
              <a:pPr/>
              <a:t>3/11/2014</a:t>
            </a:fld>
            <a:endParaRPr lang="en-US"/>
          </a:p>
        </p:txBody>
      </p:sp>
      <p:sp>
        <p:nvSpPr>
          <p:cNvPr id="5" name="Footer Placeholder 4"/>
          <p:cNvSpPr>
            <a:spLocks noGrp="1"/>
          </p:cNvSpPr>
          <p:nvPr>
            <p:ph type="ftr" sz="quarter" idx="11"/>
          </p:nvPr>
        </p:nvSpPr>
        <p:spPr>
          <a:xfrm>
            <a:off x="800100" y="6234752"/>
            <a:ext cx="6591300" cy="457200"/>
          </a:xfrm>
        </p:spPr>
        <p:txBody>
          <a:bodyPr/>
          <a:lstStyle/>
          <a:p>
            <a:r>
              <a:rPr lang="en-US" dirty="0" smtClean="0"/>
              <a:t>ISKCON, Bangalore, Hare Krishna Hill, Chord Road, Rajaji Nagar, Bangalore - 560010</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885644E-83AE-4475-8943-703C5840BF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DB23110-D6D9-4F3A-BDEA-EA321B403CB3}" type="datetime1">
              <a:rPr lang="en-US" smtClean="0"/>
              <a:pPr/>
              <a:t>3/11/2014</a:t>
            </a:fld>
            <a:endParaRPr lang="en-US"/>
          </a:p>
        </p:txBody>
      </p:sp>
      <p:sp>
        <p:nvSpPr>
          <p:cNvPr id="6" name="Footer Placeholder 5"/>
          <p:cNvSpPr>
            <a:spLocks noGrp="1"/>
          </p:cNvSpPr>
          <p:nvPr>
            <p:ph type="ftr" sz="quarter" idx="11"/>
          </p:nvPr>
        </p:nvSpPr>
        <p:spPr>
          <a:xfrm>
            <a:off x="914400" y="6223948"/>
            <a:ext cx="6934200" cy="457200"/>
          </a:xfrm>
        </p:spPr>
        <p:txBody>
          <a:bodyPr/>
          <a:lstStyle/>
          <a:p>
            <a:r>
              <a:rPr lang="en-US" dirty="0" smtClean="0"/>
              <a:t>ISKCON, Bangalore, Hare Krishna Hill, Chord Road, Rajaji Nagar, Bangalore - 560010</a:t>
            </a:r>
            <a:endParaRPr lang="en-US" dirty="0"/>
          </a:p>
        </p:txBody>
      </p:sp>
      <p:sp>
        <p:nvSpPr>
          <p:cNvPr id="7" name="Slide Number Placeholder 6"/>
          <p:cNvSpPr>
            <a:spLocks noGrp="1"/>
          </p:cNvSpPr>
          <p:nvPr>
            <p:ph type="sldNum" sz="quarter" idx="12"/>
          </p:nvPr>
        </p:nvSpPr>
        <p:spPr/>
        <p:txBody>
          <a:bodyPr/>
          <a:lstStyle/>
          <a:p>
            <a:fld id="{8885644E-83AE-4475-8943-703C5840BF3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832753D-6951-42EC-A4B4-AA70BB5708AC}" type="datetime1">
              <a:rPr lang="en-US" smtClean="0"/>
              <a:pPr/>
              <a:t>3/11/2014</a:t>
            </a:fld>
            <a:endParaRPr lang="en-US"/>
          </a:p>
        </p:txBody>
      </p:sp>
      <p:sp>
        <p:nvSpPr>
          <p:cNvPr id="8" name="Footer Placeholder 7"/>
          <p:cNvSpPr>
            <a:spLocks noGrp="1"/>
          </p:cNvSpPr>
          <p:nvPr>
            <p:ph type="ftr" sz="quarter" idx="11"/>
          </p:nvPr>
        </p:nvSpPr>
        <p:spPr/>
        <p:txBody>
          <a:bodyPr/>
          <a:lstStyle/>
          <a:p>
            <a:r>
              <a:rPr lang="en-US" smtClean="0"/>
              <a:t>ISKCON, Bangalore, Hare Krishna Hill, Chord Road, Rajaji Nagar, Bangalore - 560010</a:t>
            </a:r>
            <a:endParaRPr lang="en-US"/>
          </a:p>
        </p:txBody>
      </p:sp>
      <p:sp>
        <p:nvSpPr>
          <p:cNvPr id="9" name="Slide Number Placeholder 8"/>
          <p:cNvSpPr>
            <a:spLocks noGrp="1"/>
          </p:cNvSpPr>
          <p:nvPr>
            <p:ph type="sldNum" sz="quarter" idx="12"/>
          </p:nvPr>
        </p:nvSpPr>
        <p:spPr/>
        <p:txBody>
          <a:bodyPr/>
          <a:lstStyle/>
          <a:p>
            <a:fld id="{8885644E-83AE-4475-8943-703C5840BF3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97E884-CC59-418A-BB39-2C96EC8268FE}" type="datetime1">
              <a:rPr lang="en-US" smtClean="0"/>
              <a:pPr/>
              <a:t>3/11/2014</a:t>
            </a:fld>
            <a:endParaRPr lang="en-US"/>
          </a:p>
        </p:txBody>
      </p:sp>
      <p:sp>
        <p:nvSpPr>
          <p:cNvPr id="4" name="Footer Placeholder 3"/>
          <p:cNvSpPr>
            <a:spLocks noGrp="1"/>
          </p:cNvSpPr>
          <p:nvPr>
            <p:ph type="ftr" sz="quarter" idx="11"/>
          </p:nvPr>
        </p:nvSpPr>
        <p:spPr/>
        <p:txBody>
          <a:bodyPr/>
          <a:lstStyle/>
          <a:p>
            <a:r>
              <a:rPr lang="en-US" smtClean="0"/>
              <a:t>ISKCON, Bangalore, Hare Krishna Hill, Chord Road, Rajaji Nagar, Bangalore - 560010</a:t>
            </a:r>
            <a:endParaRPr lang="en-US"/>
          </a:p>
        </p:txBody>
      </p:sp>
      <p:sp>
        <p:nvSpPr>
          <p:cNvPr id="5" name="Slide Number Placeholder 4"/>
          <p:cNvSpPr>
            <a:spLocks noGrp="1"/>
          </p:cNvSpPr>
          <p:nvPr>
            <p:ph type="sldNum" sz="quarter" idx="12"/>
          </p:nvPr>
        </p:nvSpPr>
        <p:spPr/>
        <p:txBody>
          <a:bodyPr/>
          <a:lstStyle/>
          <a:p>
            <a:fld id="{8885644E-83AE-4475-8943-703C5840BF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BE1E6-3600-4F9C-A6C3-6066028B462C}" type="datetime1">
              <a:rPr lang="en-US" smtClean="0"/>
              <a:pPr/>
              <a:t>3/11/2014</a:t>
            </a:fld>
            <a:endParaRPr lang="en-US"/>
          </a:p>
        </p:txBody>
      </p:sp>
      <p:sp>
        <p:nvSpPr>
          <p:cNvPr id="3" name="Footer Placeholder 2"/>
          <p:cNvSpPr>
            <a:spLocks noGrp="1"/>
          </p:cNvSpPr>
          <p:nvPr>
            <p:ph type="ftr" sz="quarter" idx="11"/>
          </p:nvPr>
        </p:nvSpPr>
        <p:spPr/>
        <p:txBody>
          <a:bodyPr/>
          <a:lstStyle/>
          <a:p>
            <a:r>
              <a:rPr lang="en-US" smtClean="0"/>
              <a:t>ISKCON, Bangalore, Hare Krishna Hill, Chord Road, Rajaji Nagar, Bangalore - 560010</a:t>
            </a:r>
            <a:endParaRPr lang="en-US"/>
          </a:p>
        </p:txBody>
      </p:sp>
      <p:sp>
        <p:nvSpPr>
          <p:cNvPr id="4" name="Slide Number Placeholder 3"/>
          <p:cNvSpPr>
            <a:spLocks noGrp="1"/>
          </p:cNvSpPr>
          <p:nvPr>
            <p:ph type="sldNum" sz="quarter" idx="12"/>
          </p:nvPr>
        </p:nvSpPr>
        <p:spPr/>
        <p:txBody>
          <a:bodyPr/>
          <a:lstStyle/>
          <a:p>
            <a:fld id="{8885644E-83AE-4475-8943-703C5840BF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3E97AC-0B89-4728-AEED-FAA75A8EEA0A}" type="datetime1">
              <a:rPr lang="en-US" smtClean="0"/>
              <a:pPr/>
              <a:t>3/11/2014</a:t>
            </a:fld>
            <a:endParaRPr lang="en-US"/>
          </a:p>
        </p:txBody>
      </p:sp>
      <p:sp>
        <p:nvSpPr>
          <p:cNvPr id="6" name="Footer Placeholder 5"/>
          <p:cNvSpPr>
            <a:spLocks noGrp="1"/>
          </p:cNvSpPr>
          <p:nvPr>
            <p:ph type="ftr" sz="quarter" idx="11"/>
          </p:nvPr>
        </p:nvSpPr>
        <p:spPr/>
        <p:txBody>
          <a:bodyPr/>
          <a:lstStyle/>
          <a:p>
            <a:r>
              <a:rPr lang="en-US" smtClean="0"/>
              <a:t>ISKCON, Bangalore, Hare Krishna Hill, Chord Road, Rajaji Nagar, Bangalore - 560010</a:t>
            </a:r>
            <a:endParaRPr lang="en-US"/>
          </a:p>
        </p:txBody>
      </p:sp>
      <p:sp>
        <p:nvSpPr>
          <p:cNvPr id="7" name="Slide Number Placeholder 6"/>
          <p:cNvSpPr>
            <a:spLocks noGrp="1"/>
          </p:cNvSpPr>
          <p:nvPr>
            <p:ph type="sldNum" sz="quarter" idx="12"/>
          </p:nvPr>
        </p:nvSpPr>
        <p:spPr/>
        <p:txBody>
          <a:bodyPr/>
          <a:lstStyle/>
          <a:p>
            <a:fld id="{8885644E-83AE-4475-8943-703C5840BF3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EC16CF5-39FC-4B5B-8F76-D8FBC66E775F}" type="datetime1">
              <a:rPr lang="en-US" smtClean="0"/>
              <a:pPr/>
              <a:t>3/11/2014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ISKCON, Bangalore, Hare Krishna Hill, Chord Road, Rajaji Nagar, Bangalore - 560010</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885644E-83AE-4475-8943-703C5840BF3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304800" y="0"/>
            <a:ext cx="6858000" cy="838200"/>
          </a:xfrm>
          <a:prstGeom prst="rect">
            <a:avLst/>
          </a:prstGeom>
        </p:spPr>
        <p:txBody>
          <a:bodyPr bIns="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304800" y="914400"/>
            <a:ext cx="8534400" cy="5105400"/>
          </a:xfrm>
          <a:prstGeom prst="rect">
            <a:avLst/>
          </a:prstGeom>
        </p:spPr>
        <p:txBody>
          <a:bodyPr>
            <a:normAutofit/>
          </a:bodyPr>
          <a:lstStyle/>
          <a:p>
            <a:pPr lvl="0" eaLnBrk="1" latinLnBrk="0" hangingPunct="1"/>
            <a:r>
              <a:rPr kumimoji="0" lang="en-US" dirty="0" smtClean="0"/>
              <a:t>Click to edit Master text styles</a:t>
            </a:r>
          </a:p>
          <a:p>
            <a:pPr marL="548640" lvl="1" indent="-228600" algn="l" rtl="0" eaLnBrk="1" latinLnBrk="0" hangingPunct="1">
              <a:spcBef>
                <a:spcPts val="300"/>
              </a:spcBef>
              <a:spcAft>
                <a:spcPts val="300"/>
              </a:spcAft>
              <a:buClr>
                <a:schemeClr val="accent2"/>
              </a:buClr>
              <a:buSzPct val="85000"/>
              <a:buFont typeface="Wingdings 2"/>
              <a:buChar char=""/>
            </a:pPr>
            <a:r>
              <a:rPr kumimoji="0" lang="en-US" dirty="0" smtClean="0"/>
              <a:t>Second level</a:t>
            </a:r>
          </a:p>
        </p:txBody>
      </p:sp>
      <p:sp>
        <p:nvSpPr>
          <p:cNvPr id="14" name="Date Placeholder 13"/>
          <p:cNvSpPr>
            <a:spLocks noGrp="1"/>
          </p:cNvSpPr>
          <p:nvPr>
            <p:ph type="dt" sz="half" idx="2"/>
          </p:nvPr>
        </p:nvSpPr>
        <p:spPr>
          <a:xfrm>
            <a:off x="6362700" y="6229350"/>
            <a:ext cx="2476500" cy="476250"/>
          </a:xfrm>
          <a:prstGeom prst="rect">
            <a:avLst/>
          </a:prstGeom>
        </p:spPr>
        <p:txBody>
          <a:bodyPr anchor="ctr" anchorCtr="0"/>
          <a:lstStyle>
            <a:lvl1pPr algn="r" eaLnBrk="1" latinLnBrk="0" hangingPunct="1">
              <a:defRPr kumimoji="0" sz="1400">
                <a:solidFill>
                  <a:schemeClr val="tx2"/>
                </a:solidFill>
                <a:latin typeface="+mj-lt"/>
              </a:defRPr>
            </a:lvl1pPr>
          </a:lstStyle>
          <a:p>
            <a:fld id="{F3D3A53B-E4E8-4ED3-B411-20CB04ABA235}" type="datetime1">
              <a:rPr lang="en-US" smtClean="0"/>
              <a:pPr/>
              <a:t>3/11/2014</a:t>
            </a:fld>
            <a:endParaRPr lang="en-US" dirty="0"/>
          </a:p>
        </p:txBody>
      </p:sp>
      <p:sp>
        <p:nvSpPr>
          <p:cNvPr id="3" name="Footer Placeholder 2"/>
          <p:cNvSpPr>
            <a:spLocks noGrp="1"/>
          </p:cNvSpPr>
          <p:nvPr>
            <p:ph type="ftr" sz="quarter" idx="3"/>
          </p:nvPr>
        </p:nvSpPr>
        <p:spPr>
          <a:xfrm>
            <a:off x="914400" y="6237596"/>
            <a:ext cx="6934200" cy="457200"/>
          </a:xfrm>
          <a:prstGeom prst="rect">
            <a:avLst/>
          </a:prstGeom>
        </p:spPr>
        <p:txBody>
          <a:bodyPr anchor="ctr" anchorCtr="0"/>
          <a:lstStyle>
            <a:lvl1pPr eaLnBrk="1" latinLnBrk="0" hangingPunct="1">
              <a:defRPr kumimoji="0" sz="1400">
                <a:solidFill>
                  <a:schemeClr val="tx2"/>
                </a:solidFill>
                <a:latin typeface="+mj-lt"/>
              </a:defRPr>
            </a:lvl1pPr>
          </a:lstStyle>
          <a:p>
            <a:r>
              <a:rPr lang="en-US" dirty="0" smtClean="0"/>
              <a:t>ISKCON, Bangalore, Hare Krishna Hill, Chord Road, Rajaji Nagar, Bangalore - 560010</a:t>
            </a:r>
          </a:p>
        </p:txBody>
      </p:sp>
      <p:sp>
        <p:nvSpPr>
          <p:cNvPr id="23" name="Slide Number Placeholder 22"/>
          <p:cNvSpPr>
            <a:spLocks noGrp="1"/>
          </p:cNvSpPr>
          <p:nvPr>
            <p:ph type="sldNum" sz="quarter" idx="4"/>
          </p:nvPr>
        </p:nvSpPr>
        <p:spPr>
          <a:xfrm>
            <a:off x="304800" y="62484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885644E-83AE-4475-8943-703C5840BF3A}" type="slidenum">
              <a:rPr lang="en-US" smtClean="0"/>
              <a:pPr/>
              <a:t>‹#›</a:t>
            </a:fld>
            <a:endParaRPr lang="en-US" dirty="0"/>
          </a:p>
        </p:txBody>
      </p:sp>
      <p:pic>
        <p:nvPicPr>
          <p:cNvPr id="10" name="Picture 2" descr="ISKCON Bangalore"/>
          <p:cNvPicPr>
            <a:picLocks noChangeAspect="1" noChangeArrowheads="1"/>
          </p:cNvPicPr>
          <p:nvPr userDrawn="1"/>
        </p:nvPicPr>
        <p:blipFill>
          <a:blip r:embed="rId13" cstate="print">
            <a:clrChange>
              <a:clrFrom>
                <a:srgbClr val="FFFFFF"/>
              </a:clrFrom>
              <a:clrTo>
                <a:srgbClr val="FFFFFF">
                  <a:alpha val="0"/>
                </a:srgbClr>
              </a:clrTo>
            </a:clrChange>
          </a:blip>
          <a:srcRect/>
          <a:stretch>
            <a:fillRect/>
          </a:stretch>
        </p:blipFill>
        <p:spPr bwMode="auto">
          <a:xfrm>
            <a:off x="7225352" y="214952"/>
            <a:ext cx="1601646" cy="598488"/>
          </a:xfrm>
          <a:prstGeom prst="rect">
            <a:avLst/>
          </a:prstGeom>
          <a:noFill/>
          <a:ln w="9525">
            <a:noFill/>
            <a:miter lim="800000"/>
            <a:headEnd/>
            <a:tailEnd/>
          </a:ln>
        </p:spPr>
      </p:pic>
      <p:cxnSp>
        <p:nvCxnSpPr>
          <p:cNvPr id="16" name="Straight Connector 15"/>
          <p:cNvCxnSpPr/>
          <p:nvPr userDrawn="1"/>
        </p:nvCxnSpPr>
        <p:spPr>
          <a:xfrm>
            <a:off x="304800" y="846160"/>
            <a:ext cx="85344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304800" y="6150592"/>
            <a:ext cx="85344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300"/>
        </a:spcBef>
        <a:spcAft>
          <a:spcPts val="300"/>
        </a:spcAft>
        <a:buClr>
          <a:schemeClr val="accent1"/>
        </a:buClr>
        <a:buSzPct val="85000"/>
        <a:buFont typeface="Wingdings 2"/>
        <a:buChar char=""/>
        <a:defRPr kumimoji="0" lang="en-US" sz="2000" kern="1200" dirty="0" smtClean="0">
          <a:solidFill>
            <a:schemeClr val="tx1"/>
          </a:solidFill>
          <a:latin typeface="+mj-lt"/>
          <a:ea typeface="+mn-ea"/>
          <a:cs typeface="+mn-cs"/>
        </a:defRPr>
      </a:lvl1pPr>
      <a:lvl2pPr marL="548640" indent="-228600" algn="l" rtl="0" eaLnBrk="1" latinLnBrk="0" hangingPunct="1">
        <a:spcBef>
          <a:spcPts val="300"/>
        </a:spcBef>
        <a:spcAft>
          <a:spcPts val="300"/>
        </a:spcAft>
        <a:buClr>
          <a:schemeClr val="accent2"/>
        </a:buClr>
        <a:buSzPct val="85000"/>
        <a:buFont typeface="Wingdings 2"/>
        <a:buChar char=""/>
        <a:defRPr kumimoji="0" lang="en-US" sz="1800" kern="1200" dirty="0" smtClean="0">
          <a:solidFill>
            <a:schemeClr val="tx1"/>
          </a:solidFill>
          <a:latin typeface="+mj-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Information Technology</a:t>
            </a:r>
            <a:endParaRPr lang="en-US" dirty="0"/>
          </a:p>
        </p:txBody>
      </p:sp>
      <p:sp>
        <p:nvSpPr>
          <p:cNvPr id="2" name="Title 1"/>
          <p:cNvSpPr>
            <a:spLocks noGrp="1"/>
          </p:cNvSpPr>
          <p:nvPr>
            <p:ph type="ctrTitle"/>
          </p:nvPr>
        </p:nvSpPr>
        <p:spPr/>
        <p:txBody>
          <a:bodyPr/>
          <a:lstStyle/>
          <a:p>
            <a:r>
              <a:rPr lang="en-US" smtClean="0"/>
              <a:t>Justification for ERP</a:t>
            </a:r>
            <a:endParaRPr lang="en-US" dirty="0"/>
          </a:p>
        </p:txBody>
      </p:sp>
      <p:sp>
        <p:nvSpPr>
          <p:cNvPr id="5" name="Date Placeholder 4"/>
          <p:cNvSpPr>
            <a:spLocks noGrp="1"/>
          </p:cNvSpPr>
          <p:nvPr>
            <p:ph type="dt" sz="half" idx="10"/>
          </p:nvPr>
        </p:nvSpPr>
        <p:spPr/>
        <p:txBody>
          <a:bodyPr/>
          <a:lstStyle/>
          <a:p>
            <a:fld id="{6A113859-BD6E-4680-A034-734D06421E84}" type="datetime1">
              <a:rPr lang="en-US" smtClean="0"/>
              <a:pPr/>
              <a:t>3/11/2014</a:t>
            </a:fld>
            <a:endParaRPr lang="en-US" dirty="0"/>
          </a:p>
        </p:txBody>
      </p:sp>
      <p:sp>
        <p:nvSpPr>
          <p:cNvPr id="6" name="Footer Placeholder 5"/>
          <p:cNvSpPr>
            <a:spLocks noGrp="1"/>
          </p:cNvSpPr>
          <p:nvPr>
            <p:ph type="ftr" sz="quarter" idx="11"/>
          </p:nvPr>
        </p:nvSpPr>
        <p:spPr>
          <a:xfrm>
            <a:off x="914400" y="6172200"/>
            <a:ext cx="6629400" cy="457200"/>
          </a:xfrm>
        </p:spPr>
        <p:txBody>
          <a:bodyPr/>
          <a:lstStyle/>
          <a:p>
            <a:r>
              <a:rPr lang="en-US" dirty="0" smtClean="0"/>
              <a:t>ISKCON, Bangalore, Hare Krishna Hill, Chord Road, Rajaji Nagar, Bangalore - 560010</a:t>
            </a:r>
          </a:p>
        </p:txBody>
      </p:sp>
      <p:sp>
        <p:nvSpPr>
          <p:cNvPr id="7" name="Slide Number Placeholder 6"/>
          <p:cNvSpPr>
            <a:spLocks noGrp="1"/>
          </p:cNvSpPr>
          <p:nvPr>
            <p:ph type="sldNum" sz="quarter" idx="12"/>
          </p:nvPr>
        </p:nvSpPr>
        <p:spPr/>
        <p:txBody>
          <a:bodyPr/>
          <a:lstStyle/>
          <a:p>
            <a:fld id="{8885644E-83AE-4475-8943-703C5840BF3A}"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Case for ERP – Material Management</a:t>
            </a:r>
            <a:endParaRPr lang="en-US" dirty="0"/>
          </a:p>
        </p:txBody>
      </p:sp>
      <p:sp>
        <p:nvSpPr>
          <p:cNvPr id="3" name="Content Placeholder 2"/>
          <p:cNvSpPr>
            <a:spLocks noGrp="1"/>
          </p:cNvSpPr>
          <p:nvPr>
            <p:ph sz="quarter" idx="1"/>
          </p:nvPr>
        </p:nvSpPr>
        <p:spPr/>
        <p:txBody>
          <a:bodyPr/>
          <a:lstStyle/>
          <a:p>
            <a:r>
              <a:rPr lang="en-US" dirty="0" smtClean="0"/>
              <a:t>Material management in ISKCON, Krishnamrita and the businesses.</a:t>
            </a:r>
          </a:p>
          <a:p>
            <a:r>
              <a:rPr lang="en-US" dirty="0" smtClean="0"/>
              <a:t>Unplanned Purchases</a:t>
            </a:r>
          </a:p>
          <a:p>
            <a:r>
              <a:rPr lang="en-US" dirty="0" smtClean="0"/>
              <a:t>Documentation are not sufficient.</a:t>
            </a:r>
          </a:p>
          <a:p>
            <a:r>
              <a:rPr lang="en-US" dirty="0" smtClean="0"/>
              <a:t>In many cases, the documentation is done after transaction just for the finance to clear the bill (ratification).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Similar situations in Krishnamrita also.</a:t>
            </a:r>
          </a:p>
          <a:p>
            <a:endParaRPr lang="en-US" dirty="0" smtClean="0"/>
          </a:p>
          <a:p>
            <a:endParaRPr lang="en-US" dirty="0" smtClean="0"/>
          </a:p>
          <a:p>
            <a:endParaRPr lang="en-US" dirty="0"/>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10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549594686"/>
              </p:ext>
            </p:extLst>
          </p:nvPr>
        </p:nvGraphicFramePr>
        <p:xfrm>
          <a:off x="304800" y="3048000"/>
          <a:ext cx="8305801" cy="2285998"/>
        </p:xfrm>
        <a:graphic>
          <a:graphicData uri="http://schemas.openxmlformats.org/drawingml/2006/table">
            <a:tbl>
              <a:tblPr firstRow="1" lastRow="1" bandRow="1">
                <a:tableStyleId>{5C22544A-7EE6-4342-B048-85BDC9FD1C3A}</a:tableStyleId>
              </a:tblPr>
              <a:tblGrid>
                <a:gridCol w="2906580"/>
                <a:gridCol w="1396015"/>
                <a:gridCol w="1361469"/>
                <a:gridCol w="1567132"/>
                <a:gridCol w="1074605"/>
              </a:tblGrid>
              <a:tr h="531033">
                <a:tc>
                  <a:txBody>
                    <a:bodyPr/>
                    <a:lstStyle/>
                    <a:p>
                      <a:pPr algn="l" fontAlgn="b"/>
                      <a:r>
                        <a:rPr lang="en-US" sz="1600" u="none" strike="noStrike" dirty="0" smtClean="0">
                          <a:effectLst/>
                        </a:rPr>
                        <a:t>Transactions in </a:t>
                      </a:r>
                    </a:p>
                    <a:p>
                      <a:pPr algn="l" fontAlgn="b"/>
                      <a:r>
                        <a:rPr lang="en-US" sz="1600" u="none" strike="noStrike" dirty="0" smtClean="0">
                          <a:effectLst/>
                        </a:rPr>
                        <a:t>ISKCON Stores</a:t>
                      </a:r>
                      <a:endParaRPr lang="en-US" sz="1600" b="1" i="0" u="none" strike="noStrike" dirty="0">
                        <a:solidFill>
                          <a:srgbClr val="FFFFFF"/>
                        </a:solidFill>
                        <a:effectLst/>
                        <a:latin typeface="MS Sans Serif"/>
                      </a:endParaRPr>
                    </a:p>
                  </a:txBody>
                  <a:tcPr marL="9525" marR="9525" marT="9525" marB="0" anchor="b"/>
                </a:tc>
                <a:tc>
                  <a:txBody>
                    <a:bodyPr/>
                    <a:lstStyle/>
                    <a:p>
                      <a:pPr algn="ctr" fontAlgn="b"/>
                      <a:r>
                        <a:rPr lang="en-US" sz="1600" u="none" strike="noStrike" dirty="0">
                          <a:effectLst/>
                        </a:rPr>
                        <a:t>Main Store</a:t>
                      </a:r>
                      <a:endParaRPr lang="en-US" sz="1600" b="1" i="0" u="none" strike="noStrike" dirty="0">
                        <a:solidFill>
                          <a:srgbClr val="FFFFFF"/>
                        </a:solidFill>
                        <a:effectLst/>
                        <a:latin typeface="MS Sans Serif"/>
                      </a:endParaRPr>
                    </a:p>
                  </a:txBody>
                  <a:tcPr marL="9525" marR="9525" marT="9525" marB="0" anchor="b"/>
                </a:tc>
                <a:tc>
                  <a:txBody>
                    <a:bodyPr/>
                    <a:lstStyle/>
                    <a:p>
                      <a:pPr algn="ctr" fontAlgn="b"/>
                      <a:r>
                        <a:rPr lang="en-US" sz="1600" u="none" strike="noStrike">
                          <a:effectLst/>
                        </a:rPr>
                        <a:t>Sub Store</a:t>
                      </a:r>
                      <a:endParaRPr lang="en-US" sz="1600" b="1" i="0" u="none" strike="noStrike">
                        <a:solidFill>
                          <a:srgbClr val="FFFFFF"/>
                        </a:solidFill>
                        <a:effectLst/>
                        <a:latin typeface="MS Sans Serif"/>
                      </a:endParaRPr>
                    </a:p>
                  </a:txBody>
                  <a:tcPr marL="9525" marR="9525" marT="9525" marB="0" anchor="b"/>
                </a:tc>
                <a:tc>
                  <a:txBody>
                    <a:bodyPr/>
                    <a:lstStyle/>
                    <a:p>
                      <a:pPr algn="ctr" fontAlgn="b"/>
                      <a:r>
                        <a:rPr lang="en-US" sz="1600" u="none" strike="noStrike">
                          <a:effectLst/>
                        </a:rPr>
                        <a:t>Grand Total</a:t>
                      </a:r>
                      <a:endParaRPr lang="en-US" sz="1600" b="1" i="0" u="none" strike="noStrike">
                        <a:solidFill>
                          <a:srgbClr val="FFFFFF"/>
                        </a:solidFill>
                        <a:effectLst/>
                        <a:latin typeface="MS Sans Serif"/>
                      </a:endParaRPr>
                    </a:p>
                  </a:txBody>
                  <a:tcPr marL="9525" marR="9525" marT="9525" marB="0" anchor="b"/>
                </a:tc>
                <a:tc>
                  <a:txBody>
                    <a:bodyPr/>
                    <a:lstStyle/>
                    <a:p>
                      <a:pPr algn="ctr" fontAlgn="b"/>
                      <a:r>
                        <a:rPr lang="en-US" sz="1600" u="none" strike="noStrike" dirty="0">
                          <a:effectLst/>
                        </a:rPr>
                        <a:t>%age</a:t>
                      </a:r>
                      <a:endParaRPr lang="en-US" sz="1600" b="1" i="0" u="none" strike="noStrike" dirty="0">
                        <a:solidFill>
                          <a:srgbClr val="FFFFFF"/>
                        </a:solidFill>
                        <a:effectLst/>
                        <a:latin typeface="MS Sans Serif"/>
                      </a:endParaRPr>
                    </a:p>
                  </a:txBody>
                  <a:tcPr marL="9525" marR="9525" marT="9525" marB="0" anchor="b"/>
                </a:tc>
              </a:tr>
              <a:tr h="350993">
                <a:tc>
                  <a:txBody>
                    <a:bodyPr/>
                    <a:lstStyle/>
                    <a:p>
                      <a:pPr algn="l" fontAlgn="b"/>
                      <a:r>
                        <a:rPr lang="en-US" sz="1600" u="none" strike="noStrike" dirty="0" smtClean="0">
                          <a:effectLst/>
                        </a:rPr>
                        <a:t>Invoice </a:t>
                      </a:r>
                      <a:r>
                        <a:rPr lang="en-US" sz="1600" u="none" strike="noStrike" dirty="0">
                          <a:effectLst/>
                        </a:rPr>
                        <a:t>is after </a:t>
                      </a:r>
                      <a:r>
                        <a:rPr lang="en-US" sz="1600" u="none" strike="noStrike" dirty="0" smtClean="0">
                          <a:effectLst/>
                        </a:rPr>
                        <a:t>PO</a:t>
                      </a:r>
                      <a:endParaRPr lang="en-US" sz="1600" b="0" i="0" u="none" strike="noStrike" dirty="0">
                        <a:solidFill>
                          <a:srgbClr val="000000"/>
                        </a:solidFill>
                        <a:effectLst/>
                        <a:latin typeface="MS Sans Serif"/>
                      </a:endParaRPr>
                    </a:p>
                  </a:txBody>
                  <a:tcPr marL="9525" marR="9525" marT="9525" marB="0" anchor="b"/>
                </a:tc>
                <a:tc>
                  <a:txBody>
                    <a:bodyPr/>
                    <a:lstStyle/>
                    <a:p>
                      <a:pPr algn="r" fontAlgn="b"/>
                      <a:r>
                        <a:rPr lang="en-US" sz="1600" u="none" strike="noStrike" dirty="0" smtClean="0">
                          <a:effectLst/>
                        </a:rPr>
                        <a:t>296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smtClean="0">
                          <a:effectLst/>
                        </a:rPr>
                        <a:t> </a:t>
                      </a:r>
                      <a:r>
                        <a:rPr lang="en-US" sz="1600" u="none" strike="noStrike" dirty="0">
                          <a:effectLst/>
                        </a:rPr>
                        <a:t>1,459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smtClean="0">
                          <a:effectLst/>
                        </a:rPr>
                        <a:t>1,755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a:effectLst/>
                        </a:rPr>
                        <a:t>27%</a:t>
                      </a:r>
                      <a:endParaRPr lang="en-US" sz="1600" b="0" i="0" u="none" strike="noStrike">
                        <a:solidFill>
                          <a:srgbClr val="000000"/>
                        </a:solidFill>
                        <a:effectLst/>
                        <a:latin typeface="MS Sans Serif"/>
                      </a:endParaRPr>
                    </a:p>
                  </a:txBody>
                  <a:tcPr marL="9525" marT="9525" marB="0" anchor="b"/>
                </a:tc>
              </a:tr>
              <a:tr h="350993">
                <a:tc>
                  <a:txBody>
                    <a:bodyPr/>
                    <a:lstStyle/>
                    <a:p>
                      <a:pPr algn="l" fontAlgn="b"/>
                      <a:r>
                        <a:rPr lang="en-US" sz="1600" u="none" strike="noStrike">
                          <a:effectLst/>
                        </a:rPr>
                        <a:t>No PO raised - Cash Pur</a:t>
                      </a:r>
                      <a:endParaRPr lang="en-US" sz="1600" b="0" i="0" u="none" strike="noStrike">
                        <a:solidFill>
                          <a:srgbClr val="000000"/>
                        </a:solidFill>
                        <a:effectLst/>
                        <a:latin typeface="MS Sans Serif"/>
                      </a:endParaRPr>
                    </a:p>
                  </a:txBody>
                  <a:tcPr marL="9525" marR="9525" marT="9525" marB="0" anchor="b"/>
                </a:tc>
                <a:tc>
                  <a:txBody>
                    <a:bodyPr/>
                    <a:lstStyle/>
                    <a:p>
                      <a:pPr algn="r" fontAlgn="b"/>
                      <a:r>
                        <a:rPr lang="en-US" sz="1600" u="none" strike="noStrike" dirty="0" smtClean="0">
                          <a:effectLst/>
                        </a:rPr>
                        <a:t>114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smtClean="0">
                          <a:effectLst/>
                        </a:rPr>
                        <a:t>989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smtClean="0">
                          <a:effectLst/>
                        </a:rPr>
                        <a:t>1,103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a:effectLst/>
                        </a:rPr>
                        <a:t>17%</a:t>
                      </a:r>
                      <a:endParaRPr lang="en-US" sz="1600" b="0" i="0" u="none" strike="noStrike">
                        <a:solidFill>
                          <a:srgbClr val="000000"/>
                        </a:solidFill>
                        <a:effectLst/>
                        <a:latin typeface="MS Sans Serif"/>
                      </a:endParaRPr>
                    </a:p>
                  </a:txBody>
                  <a:tcPr marL="9525" marT="9525" marB="0" anchor="b"/>
                </a:tc>
              </a:tr>
              <a:tr h="350993">
                <a:tc>
                  <a:txBody>
                    <a:bodyPr/>
                    <a:lstStyle/>
                    <a:p>
                      <a:pPr algn="l" fontAlgn="b"/>
                      <a:r>
                        <a:rPr lang="en-US" sz="1600" u="none" strike="noStrike" dirty="0">
                          <a:effectLst/>
                        </a:rPr>
                        <a:t>PO </a:t>
                      </a:r>
                      <a:r>
                        <a:rPr lang="en-US" sz="1600" u="none" strike="noStrike" dirty="0" smtClean="0">
                          <a:effectLst/>
                        </a:rPr>
                        <a:t>&amp; Invoice on same day</a:t>
                      </a:r>
                      <a:endParaRPr lang="en-US" sz="1600" b="0" i="0" u="none" strike="noStrike" dirty="0">
                        <a:solidFill>
                          <a:srgbClr val="000000"/>
                        </a:solidFill>
                        <a:effectLst/>
                        <a:latin typeface="MS Sans Serif"/>
                      </a:endParaRPr>
                    </a:p>
                  </a:txBody>
                  <a:tcPr marL="9525" marR="9525" marT="9525" marB="0" anchor="b"/>
                </a:tc>
                <a:tc>
                  <a:txBody>
                    <a:bodyPr/>
                    <a:lstStyle/>
                    <a:p>
                      <a:pPr algn="r" fontAlgn="b"/>
                      <a:r>
                        <a:rPr lang="en-US" sz="1600" u="none" strike="noStrike" dirty="0" smtClean="0">
                          <a:effectLst/>
                        </a:rPr>
                        <a:t>484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smtClean="0">
                          <a:effectLst/>
                        </a:rPr>
                        <a:t> </a:t>
                      </a:r>
                      <a:r>
                        <a:rPr lang="en-US" sz="1600" u="none" strike="noStrike" dirty="0">
                          <a:effectLst/>
                        </a:rPr>
                        <a:t>1,392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smtClean="0">
                          <a:effectLst/>
                        </a:rPr>
                        <a:t>1,876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a:effectLst/>
                        </a:rPr>
                        <a:t>29%</a:t>
                      </a:r>
                      <a:endParaRPr lang="en-US" sz="1600" b="0" i="0" u="none" strike="noStrike" dirty="0">
                        <a:solidFill>
                          <a:srgbClr val="000000"/>
                        </a:solidFill>
                        <a:effectLst/>
                        <a:latin typeface="MS Sans Serif"/>
                      </a:endParaRPr>
                    </a:p>
                  </a:txBody>
                  <a:tcPr marL="9525" marT="9525" marB="0" anchor="b">
                    <a:solidFill>
                      <a:srgbClr val="FF0000"/>
                    </a:solidFill>
                  </a:tcPr>
                </a:tc>
              </a:tr>
              <a:tr h="350993">
                <a:tc>
                  <a:txBody>
                    <a:bodyPr/>
                    <a:lstStyle/>
                    <a:p>
                      <a:pPr algn="l" fontAlgn="b"/>
                      <a:r>
                        <a:rPr lang="en-US" sz="1600" u="none" strike="noStrike" dirty="0" smtClean="0">
                          <a:effectLst/>
                        </a:rPr>
                        <a:t>PO raised</a:t>
                      </a:r>
                      <a:r>
                        <a:rPr lang="en-US" sz="1600" u="none" strike="noStrike" baseline="0" dirty="0" smtClean="0">
                          <a:effectLst/>
                        </a:rPr>
                        <a:t> after Invoice</a:t>
                      </a:r>
                      <a:endParaRPr lang="en-US" sz="1600" b="0" i="0" u="none" strike="noStrike" dirty="0">
                        <a:solidFill>
                          <a:srgbClr val="000000"/>
                        </a:solidFill>
                        <a:effectLst/>
                        <a:latin typeface="MS Sans Serif"/>
                      </a:endParaRPr>
                    </a:p>
                  </a:txBody>
                  <a:tcPr marL="9525" marR="9525" marT="9525" marB="0" anchor="b"/>
                </a:tc>
                <a:tc>
                  <a:txBody>
                    <a:bodyPr/>
                    <a:lstStyle/>
                    <a:p>
                      <a:pPr algn="r" fontAlgn="b"/>
                      <a:r>
                        <a:rPr lang="en-US" sz="1600" u="none" strike="noStrike" dirty="0" smtClean="0">
                          <a:effectLst/>
                        </a:rPr>
                        <a:t>147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smtClean="0">
                          <a:effectLst/>
                        </a:rPr>
                        <a:t> </a:t>
                      </a:r>
                      <a:r>
                        <a:rPr lang="en-US" sz="1600" u="none" strike="noStrike" dirty="0">
                          <a:effectLst/>
                        </a:rPr>
                        <a:t>1,509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smtClean="0">
                          <a:effectLst/>
                        </a:rPr>
                        <a:t>1,656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a:effectLst/>
                        </a:rPr>
                        <a:t>26%</a:t>
                      </a:r>
                      <a:endParaRPr lang="en-US" sz="1600" b="0" i="0" u="none" strike="noStrike" dirty="0">
                        <a:solidFill>
                          <a:srgbClr val="000000"/>
                        </a:solidFill>
                        <a:effectLst/>
                        <a:latin typeface="MS Sans Serif"/>
                      </a:endParaRPr>
                    </a:p>
                  </a:txBody>
                  <a:tcPr marL="9525" marT="9525" marB="0" anchor="b">
                    <a:solidFill>
                      <a:srgbClr val="FF0000"/>
                    </a:solidFill>
                  </a:tcPr>
                </a:tc>
              </a:tr>
              <a:tr h="350993">
                <a:tc>
                  <a:txBody>
                    <a:bodyPr/>
                    <a:lstStyle/>
                    <a:p>
                      <a:pPr algn="l" fontAlgn="b"/>
                      <a:r>
                        <a:rPr lang="en-US" sz="1600" u="none" strike="noStrike" dirty="0">
                          <a:effectLst/>
                        </a:rPr>
                        <a:t>Grand Total</a:t>
                      </a:r>
                      <a:endParaRPr lang="en-US" sz="1600" b="0" i="0" u="none" strike="noStrike" dirty="0">
                        <a:solidFill>
                          <a:srgbClr val="000000"/>
                        </a:solidFill>
                        <a:effectLst/>
                        <a:latin typeface="MS Sans Serif"/>
                      </a:endParaRPr>
                    </a:p>
                  </a:txBody>
                  <a:tcPr marL="9525" marR="9525" marT="9525" marB="0" anchor="b"/>
                </a:tc>
                <a:tc>
                  <a:txBody>
                    <a:bodyPr/>
                    <a:lstStyle/>
                    <a:p>
                      <a:pPr algn="r" fontAlgn="b"/>
                      <a:r>
                        <a:rPr lang="en-US" sz="1600" u="none" strike="noStrike" dirty="0" smtClean="0">
                          <a:effectLst/>
                        </a:rPr>
                        <a:t> </a:t>
                      </a:r>
                      <a:r>
                        <a:rPr lang="en-US" sz="1600" u="none" strike="noStrike" dirty="0">
                          <a:effectLst/>
                        </a:rPr>
                        <a:t>1,041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smtClean="0">
                          <a:effectLst/>
                        </a:rPr>
                        <a:t> </a:t>
                      </a:r>
                      <a:r>
                        <a:rPr lang="en-US" sz="1600" u="none" strike="noStrike" dirty="0">
                          <a:effectLst/>
                        </a:rPr>
                        <a:t>5,349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smtClean="0">
                          <a:effectLst/>
                        </a:rPr>
                        <a:t>6,390 </a:t>
                      </a:r>
                      <a:endParaRPr lang="en-US" sz="1600" b="0" i="0" u="none" strike="noStrike" dirty="0">
                        <a:solidFill>
                          <a:srgbClr val="000000"/>
                        </a:solidFill>
                        <a:effectLst/>
                        <a:latin typeface="MS Sans Serif"/>
                      </a:endParaRPr>
                    </a:p>
                  </a:txBody>
                  <a:tcPr marL="9525" marT="9525" marB="0" anchor="b"/>
                </a:tc>
                <a:tc>
                  <a:txBody>
                    <a:bodyPr/>
                    <a:lstStyle/>
                    <a:p>
                      <a:pPr algn="r" fontAlgn="b"/>
                      <a:r>
                        <a:rPr lang="en-US" sz="1600" u="none" strike="noStrike" dirty="0">
                          <a:effectLst/>
                        </a:rPr>
                        <a:t>100%</a:t>
                      </a:r>
                      <a:endParaRPr lang="en-US" sz="1600" b="0" i="0" u="none" strike="noStrike" dirty="0">
                        <a:solidFill>
                          <a:srgbClr val="000000"/>
                        </a:solidFill>
                        <a:effectLst/>
                        <a:latin typeface="MS Sans Serif"/>
                      </a:endParaRPr>
                    </a:p>
                  </a:txBody>
                  <a:tcPr marL="9525" marT="9525" marB="0" anchor="b"/>
                </a:tc>
              </a:tr>
            </a:tbl>
          </a:graphicData>
        </a:graphic>
      </p:graphicFrame>
    </p:spTree>
    <p:extLst>
      <p:ext uri="{BB962C8B-B14F-4D97-AF65-F5344CB8AC3E}">
        <p14:creationId xmlns:p14="http://schemas.microsoft.com/office/powerpoint/2010/main" xmlns="" val="2853922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for ERP - Projects</a:t>
            </a:r>
            <a:endParaRPr lang="en-US" dirty="0"/>
          </a:p>
        </p:txBody>
      </p:sp>
      <p:sp>
        <p:nvSpPr>
          <p:cNvPr id="3" name="Content Placeholder 2"/>
          <p:cNvSpPr>
            <a:spLocks noGrp="1"/>
          </p:cNvSpPr>
          <p:nvPr>
            <p:ph sz="quarter" idx="1"/>
          </p:nvPr>
        </p:nvSpPr>
        <p:spPr/>
        <p:txBody>
          <a:bodyPr/>
          <a:lstStyle/>
          <a:p>
            <a:r>
              <a:rPr lang="en-US" dirty="0" smtClean="0"/>
              <a:t>Currently </a:t>
            </a:r>
            <a:r>
              <a:rPr lang="en-US" dirty="0"/>
              <a:t>material and man-power segregation are not recorded project-wise and the resource planning is not done efficiently. </a:t>
            </a:r>
            <a:endParaRPr lang="en-US" dirty="0" smtClean="0"/>
          </a:p>
          <a:p>
            <a:r>
              <a:rPr lang="en-US" dirty="0" smtClean="0"/>
              <a:t>Implementing </a:t>
            </a:r>
            <a:r>
              <a:rPr lang="en-US" dirty="0"/>
              <a:t>an ERP can add great value in the resource planning for the Vaikuntha Hill </a:t>
            </a:r>
            <a:r>
              <a:rPr lang="en-US" dirty="0" smtClean="0"/>
              <a:t>Project &amp; any other construction projects.</a:t>
            </a:r>
          </a:p>
          <a:p>
            <a:r>
              <a:rPr lang="en-US" dirty="0"/>
              <a:t>The ERP solution can provide us complete project management features with Material Management, Land Bank Management, Site Maintenance, Project Planning, Procurement Planning, Job order and sub contract management, resource planning, fixed asset management, property lease management</a:t>
            </a:r>
            <a:r>
              <a:rPr lang="en-US" dirty="0" smtClean="0"/>
              <a:t>.</a:t>
            </a:r>
          </a:p>
          <a:p>
            <a:r>
              <a:rPr lang="en-US" dirty="0" smtClean="0"/>
              <a:t>The advantage is that the features can also be integrated into hand-</a:t>
            </a:r>
            <a:r>
              <a:rPr lang="en-US" dirty="0" err="1" smtClean="0"/>
              <a:t>helds</a:t>
            </a:r>
            <a:r>
              <a:rPr lang="en-US" dirty="0" smtClean="0"/>
              <a:t>.</a:t>
            </a:r>
            <a:endParaRPr lang="en-US" dirty="0"/>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11</a:t>
            </a:fld>
            <a:endParaRPr lang="en-US" dirty="0"/>
          </a:p>
        </p:txBody>
      </p:sp>
    </p:spTree>
    <p:extLst>
      <p:ext uri="{BB962C8B-B14F-4D97-AF65-F5344CB8AC3E}">
        <p14:creationId xmlns:p14="http://schemas.microsoft.com/office/powerpoint/2010/main" xmlns="" val="1664769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for ERP – Other Possibilities</a:t>
            </a:r>
            <a:endParaRPr lang="en-US" dirty="0"/>
          </a:p>
        </p:txBody>
      </p:sp>
      <p:sp>
        <p:nvSpPr>
          <p:cNvPr id="3" name="Content Placeholder 2"/>
          <p:cNvSpPr>
            <a:spLocks noGrp="1"/>
          </p:cNvSpPr>
          <p:nvPr>
            <p:ph sz="quarter" idx="1"/>
          </p:nvPr>
        </p:nvSpPr>
        <p:spPr/>
        <p:txBody>
          <a:bodyPr/>
          <a:lstStyle/>
          <a:p>
            <a:r>
              <a:rPr lang="en-US" dirty="0" smtClean="0"/>
              <a:t>Implementing ERP system will enable us in automating the following:</a:t>
            </a:r>
          </a:p>
          <a:p>
            <a:pPr lvl="1"/>
            <a:r>
              <a:rPr lang="en-US" dirty="0" smtClean="0"/>
              <a:t>Ticket Sales &amp; Fees – 2.12 crore turnover in ISKCON</a:t>
            </a:r>
          </a:p>
          <a:p>
            <a:pPr lvl="1"/>
            <a:r>
              <a:rPr lang="en-US" dirty="0" smtClean="0"/>
              <a:t>Voucher / Expense Reimbursements – </a:t>
            </a:r>
          </a:p>
          <a:p>
            <a:pPr lvl="1"/>
            <a:r>
              <a:rPr lang="en-US" dirty="0" smtClean="0"/>
              <a:t>Future implementation of hand-held based vehicle parking / footwear</a:t>
            </a:r>
          </a:p>
          <a:p>
            <a:pPr lvl="1"/>
            <a:r>
              <a:rPr lang="en-US" dirty="0" smtClean="0"/>
              <a:t>Unified system for tracking customer activity (suppose a person donates to ISKCON, purchases from YMG counters &amp; takes prasadam in restaurants, stays in Guest House, attends our classes and becomes part of FOLK / Krishnashraya – everything can be tracked)</a:t>
            </a:r>
          </a:p>
          <a:p>
            <a:pPr lvl="1"/>
            <a:r>
              <a:rPr lang="en-US" dirty="0" smtClean="0"/>
              <a:t>Efficient tracking of Assets and Asset Utilization</a:t>
            </a:r>
          </a:p>
          <a:p>
            <a:pPr lvl="1"/>
            <a:r>
              <a:rPr lang="en-US" dirty="0" smtClean="0"/>
              <a:t>In HR currently only Payroll is automated and many other processes are manual. Human Resource Management System is part of the ERP and available with self service modules for employees.  </a:t>
            </a:r>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12</a:t>
            </a:fld>
            <a:endParaRPr lang="en-US" dirty="0"/>
          </a:p>
        </p:txBody>
      </p:sp>
    </p:spTree>
    <p:extLst>
      <p:ext uri="{BB962C8B-B14F-4D97-AF65-F5344CB8AC3E}">
        <p14:creationId xmlns:p14="http://schemas.microsoft.com/office/powerpoint/2010/main" xmlns="" val="1772707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Current Scenario</a:t>
            </a:r>
            <a:endParaRPr lang="en-IN"/>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13</a:t>
            </a:fld>
            <a:endParaRPr lang="en-US" dirty="0"/>
          </a:p>
        </p:txBody>
      </p:sp>
      <p:grpSp>
        <p:nvGrpSpPr>
          <p:cNvPr id="3" name="Group 2"/>
          <p:cNvGrpSpPr/>
          <p:nvPr/>
        </p:nvGrpSpPr>
        <p:grpSpPr>
          <a:xfrm>
            <a:off x="533400" y="990600"/>
            <a:ext cx="8001000" cy="5029200"/>
            <a:chOff x="533400" y="990600"/>
            <a:chExt cx="8001000" cy="5029200"/>
          </a:xfrm>
        </p:grpSpPr>
        <p:sp>
          <p:nvSpPr>
            <p:cNvPr id="7" name="Rectangle 6"/>
            <p:cNvSpPr/>
            <p:nvPr/>
          </p:nvSpPr>
          <p:spPr>
            <a:xfrm>
              <a:off x="533400" y="990600"/>
              <a:ext cx="1828800" cy="45720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SST</a:t>
              </a:r>
              <a:endParaRPr lang="en-US" b="1">
                <a:solidFill>
                  <a:schemeClr val="accent6">
                    <a:lumMod val="50000"/>
                  </a:schemeClr>
                </a:solidFill>
              </a:endParaRPr>
            </a:p>
          </p:txBody>
        </p:sp>
        <p:sp>
          <p:nvSpPr>
            <p:cNvPr id="8" name="Rectangle 7"/>
            <p:cNvSpPr/>
            <p:nvPr/>
          </p:nvSpPr>
          <p:spPr>
            <a:xfrm>
              <a:off x="2590800" y="990600"/>
              <a:ext cx="1828800" cy="45720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IC</a:t>
              </a:r>
              <a:endParaRPr lang="en-US" b="1">
                <a:solidFill>
                  <a:schemeClr val="accent6">
                    <a:lumMod val="50000"/>
                  </a:schemeClr>
                </a:solidFill>
              </a:endParaRPr>
            </a:p>
          </p:txBody>
        </p:sp>
        <p:sp>
          <p:nvSpPr>
            <p:cNvPr id="9" name="Rectangle 8"/>
            <p:cNvSpPr/>
            <p:nvPr/>
          </p:nvSpPr>
          <p:spPr>
            <a:xfrm>
              <a:off x="4648200" y="990600"/>
              <a:ext cx="1828800" cy="45720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GST</a:t>
              </a:r>
              <a:endParaRPr lang="en-US" b="1">
                <a:solidFill>
                  <a:schemeClr val="accent6">
                    <a:lumMod val="50000"/>
                  </a:schemeClr>
                </a:solidFill>
              </a:endParaRPr>
            </a:p>
          </p:txBody>
        </p:sp>
        <p:sp>
          <p:nvSpPr>
            <p:cNvPr id="10" name="Rectangle 9"/>
            <p:cNvSpPr/>
            <p:nvPr/>
          </p:nvSpPr>
          <p:spPr>
            <a:xfrm>
              <a:off x="6705600" y="990600"/>
              <a:ext cx="1828800" cy="45720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ISKCON</a:t>
              </a:r>
              <a:endParaRPr lang="en-US" b="1">
                <a:solidFill>
                  <a:schemeClr val="accent6">
                    <a:lumMod val="50000"/>
                  </a:schemeClr>
                </a:solidFill>
              </a:endParaRPr>
            </a:p>
          </p:txBody>
        </p:sp>
        <p:sp>
          <p:nvSpPr>
            <p:cNvPr id="11" name="Rectangle 10"/>
            <p:cNvSpPr/>
            <p:nvPr/>
          </p:nvSpPr>
          <p:spPr>
            <a:xfrm>
              <a:off x="533400" y="2971800"/>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Destiny</a:t>
              </a:r>
              <a:endParaRPr lang="en-US" b="1">
                <a:solidFill>
                  <a:schemeClr val="accent6">
                    <a:lumMod val="50000"/>
                  </a:schemeClr>
                </a:solidFill>
              </a:endParaRPr>
            </a:p>
          </p:txBody>
        </p:sp>
        <p:sp>
          <p:nvSpPr>
            <p:cNvPr id="12" name="Rectangle 11"/>
            <p:cNvSpPr/>
            <p:nvPr/>
          </p:nvSpPr>
          <p:spPr>
            <a:xfrm>
              <a:off x="2590800" y="2971800"/>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PRISM</a:t>
              </a:r>
              <a:endParaRPr lang="en-US" b="1">
                <a:solidFill>
                  <a:schemeClr val="accent6">
                    <a:lumMod val="50000"/>
                  </a:schemeClr>
                </a:solidFill>
              </a:endParaRPr>
            </a:p>
          </p:txBody>
        </p:sp>
        <p:sp>
          <p:nvSpPr>
            <p:cNvPr id="13" name="Rectangle 12"/>
            <p:cNvSpPr/>
            <p:nvPr/>
          </p:nvSpPr>
          <p:spPr>
            <a:xfrm>
              <a:off x="4648200" y="2971800"/>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Tally</a:t>
              </a:r>
              <a:endParaRPr lang="en-US" b="1">
                <a:solidFill>
                  <a:schemeClr val="accent6">
                    <a:lumMod val="50000"/>
                  </a:schemeClr>
                </a:solidFill>
              </a:endParaRPr>
            </a:p>
          </p:txBody>
        </p:sp>
        <p:sp>
          <p:nvSpPr>
            <p:cNvPr id="14" name="Rectangle 13"/>
            <p:cNvSpPr/>
            <p:nvPr/>
          </p:nvSpPr>
          <p:spPr>
            <a:xfrm>
              <a:off x="6705600" y="2971800"/>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Trend</a:t>
              </a:r>
              <a:endParaRPr lang="en-US" b="1">
                <a:solidFill>
                  <a:schemeClr val="accent6">
                    <a:lumMod val="50000"/>
                  </a:schemeClr>
                </a:solidFill>
              </a:endParaRPr>
            </a:p>
          </p:txBody>
        </p:sp>
        <p:sp>
          <p:nvSpPr>
            <p:cNvPr id="15" name="Rectangle 14"/>
            <p:cNvSpPr/>
            <p:nvPr/>
          </p:nvSpPr>
          <p:spPr>
            <a:xfrm>
              <a:off x="6705600" y="3962400"/>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rPr>
                <a:t>Dhananjaya</a:t>
              </a:r>
              <a:endParaRPr lang="en-US" b="1" dirty="0">
                <a:solidFill>
                  <a:schemeClr val="accent6">
                    <a:lumMod val="50000"/>
                  </a:schemeClr>
                </a:solidFill>
              </a:endParaRPr>
            </a:p>
          </p:txBody>
        </p:sp>
        <p:sp>
          <p:nvSpPr>
            <p:cNvPr id="16" name="Rectangle 15"/>
            <p:cNvSpPr/>
            <p:nvPr/>
          </p:nvSpPr>
          <p:spPr>
            <a:xfrm>
              <a:off x="4648200" y="5105400"/>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Tally</a:t>
              </a:r>
              <a:endParaRPr lang="en-US" b="1">
                <a:solidFill>
                  <a:schemeClr val="accent6">
                    <a:lumMod val="50000"/>
                  </a:schemeClr>
                </a:solidFill>
              </a:endParaRPr>
            </a:p>
          </p:txBody>
        </p:sp>
        <p:sp>
          <p:nvSpPr>
            <p:cNvPr id="17" name="Rectangle 16"/>
            <p:cNvSpPr/>
            <p:nvPr/>
          </p:nvSpPr>
          <p:spPr>
            <a:xfrm>
              <a:off x="6705600" y="5105400"/>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Tally</a:t>
              </a:r>
              <a:endParaRPr lang="en-US" b="1">
                <a:solidFill>
                  <a:schemeClr val="accent6">
                    <a:lumMod val="50000"/>
                  </a:schemeClr>
                </a:solidFill>
              </a:endParaRPr>
            </a:p>
          </p:txBody>
        </p:sp>
        <p:sp>
          <p:nvSpPr>
            <p:cNvPr id="18" name="Rectangle 17"/>
            <p:cNvSpPr/>
            <p:nvPr/>
          </p:nvSpPr>
          <p:spPr>
            <a:xfrm>
              <a:off x="533400" y="5105400"/>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Tally</a:t>
              </a:r>
              <a:endParaRPr lang="en-US" b="1">
                <a:solidFill>
                  <a:schemeClr val="accent6">
                    <a:lumMod val="50000"/>
                  </a:schemeClr>
                </a:solidFill>
              </a:endParaRPr>
            </a:p>
          </p:txBody>
        </p:sp>
        <p:sp>
          <p:nvSpPr>
            <p:cNvPr id="19" name="Rectangle 18"/>
            <p:cNvSpPr/>
            <p:nvPr/>
          </p:nvSpPr>
          <p:spPr>
            <a:xfrm>
              <a:off x="2590800" y="5105400"/>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Tally</a:t>
              </a:r>
              <a:endParaRPr lang="en-US" b="1">
                <a:solidFill>
                  <a:schemeClr val="accent6">
                    <a:lumMod val="50000"/>
                  </a:schemeClr>
                </a:solidFill>
              </a:endParaRPr>
            </a:p>
          </p:txBody>
        </p:sp>
        <p:sp>
          <p:nvSpPr>
            <p:cNvPr id="20" name="Rectangle 19"/>
            <p:cNvSpPr/>
            <p:nvPr/>
          </p:nvSpPr>
          <p:spPr>
            <a:xfrm>
              <a:off x="533400" y="1752600"/>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rPr>
                <a:t>POS </a:t>
              </a:r>
            </a:p>
            <a:p>
              <a:pPr algn="ctr"/>
              <a:r>
                <a:rPr lang="en-US" sz="1400" b="1" dirty="0" smtClean="0">
                  <a:solidFill>
                    <a:schemeClr val="accent6">
                      <a:lumMod val="50000"/>
                    </a:schemeClr>
                  </a:solidFill>
                </a:rPr>
                <a:t>(yet to be implemented)</a:t>
              </a:r>
              <a:endParaRPr lang="en-US" b="1" dirty="0">
                <a:solidFill>
                  <a:schemeClr val="accent6">
                    <a:lumMod val="50000"/>
                  </a:schemeClr>
                </a:solidFill>
              </a:endParaRPr>
            </a:p>
          </p:txBody>
        </p:sp>
        <p:sp>
          <p:nvSpPr>
            <p:cNvPr id="21" name="Rectangle 20"/>
            <p:cNvSpPr/>
            <p:nvPr/>
          </p:nvSpPr>
          <p:spPr>
            <a:xfrm>
              <a:off x="2590800" y="1752600"/>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PRISM</a:t>
              </a:r>
              <a:endParaRPr lang="en-US" b="1">
                <a:solidFill>
                  <a:schemeClr val="accent6">
                    <a:lumMod val="50000"/>
                  </a:schemeClr>
                </a:solidFill>
              </a:endParaRPr>
            </a:p>
          </p:txBody>
        </p:sp>
      </p:grpSp>
    </p:spTree>
    <p:extLst>
      <p:ext uri="{BB962C8B-B14F-4D97-AF65-F5344CB8AC3E}">
        <p14:creationId xmlns:p14="http://schemas.microsoft.com/office/powerpoint/2010/main" xmlns="" val="1639518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Scenario</a:t>
            </a:r>
            <a:endParaRPr lang="en-IN" dirty="0"/>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14</a:t>
            </a:fld>
            <a:endParaRPr lang="en-US" dirty="0"/>
          </a:p>
        </p:txBody>
      </p:sp>
      <p:sp>
        <p:nvSpPr>
          <p:cNvPr id="40" name="Rectangle 39"/>
          <p:cNvSpPr/>
          <p:nvPr/>
        </p:nvSpPr>
        <p:spPr>
          <a:xfrm>
            <a:off x="533400" y="975852"/>
            <a:ext cx="1828800" cy="45720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SST</a:t>
            </a:r>
            <a:endParaRPr lang="en-US" b="1">
              <a:solidFill>
                <a:schemeClr val="accent6">
                  <a:lumMod val="50000"/>
                </a:schemeClr>
              </a:solidFill>
            </a:endParaRPr>
          </a:p>
        </p:txBody>
      </p:sp>
      <p:sp>
        <p:nvSpPr>
          <p:cNvPr id="41" name="Rectangle 40"/>
          <p:cNvSpPr/>
          <p:nvPr/>
        </p:nvSpPr>
        <p:spPr>
          <a:xfrm>
            <a:off x="2590800" y="975852"/>
            <a:ext cx="1828800" cy="45720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IC</a:t>
            </a:r>
            <a:endParaRPr lang="en-US" b="1">
              <a:solidFill>
                <a:schemeClr val="accent6">
                  <a:lumMod val="50000"/>
                </a:schemeClr>
              </a:solidFill>
            </a:endParaRPr>
          </a:p>
        </p:txBody>
      </p:sp>
      <p:sp>
        <p:nvSpPr>
          <p:cNvPr id="42" name="Rectangle 41"/>
          <p:cNvSpPr/>
          <p:nvPr/>
        </p:nvSpPr>
        <p:spPr>
          <a:xfrm>
            <a:off x="4648200" y="975852"/>
            <a:ext cx="1828800" cy="45720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GST</a:t>
            </a:r>
            <a:endParaRPr lang="en-US" b="1">
              <a:solidFill>
                <a:schemeClr val="accent6">
                  <a:lumMod val="50000"/>
                </a:schemeClr>
              </a:solidFill>
            </a:endParaRPr>
          </a:p>
        </p:txBody>
      </p:sp>
      <p:sp>
        <p:nvSpPr>
          <p:cNvPr id="43" name="Rectangle 42"/>
          <p:cNvSpPr/>
          <p:nvPr/>
        </p:nvSpPr>
        <p:spPr>
          <a:xfrm>
            <a:off x="6705600" y="975852"/>
            <a:ext cx="1828800" cy="45720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ISKCON</a:t>
            </a:r>
            <a:endParaRPr lang="en-US" b="1">
              <a:solidFill>
                <a:schemeClr val="accent6">
                  <a:lumMod val="50000"/>
                </a:schemeClr>
              </a:solidFill>
            </a:endParaRPr>
          </a:p>
        </p:txBody>
      </p:sp>
      <p:sp>
        <p:nvSpPr>
          <p:cNvPr id="44" name="Rectangle 43"/>
          <p:cNvSpPr/>
          <p:nvPr/>
        </p:nvSpPr>
        <p:spPr>
          <a:xfrm>
            <a:off x="533400" y="1661652"/>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Point of Sales</a:t>
            </a:r>
          </a:p>
          <a:p>
            <a:pPr algn="ctr"/>
            <a:r>
              <a:rPr lang="en-US" sz="2000" b="1">
                <a:solidFill>
                  <a:schemeClr val="accent6">
                    <a:lumMod val="50000"/>
                  </a:schemeClr>
                </a:solidFill>
              </a:rPr>
              <a:t>B</a:t>
            </a:r>
            <a:r>
              <a:rPr lang="en-US" sz="2000" b="1" smtClean="0">
                <a:solidFill>
                  <a:schemeClr val="accent6">
                    <a:lumMod val="50000"/>
                  </a:schemeClr>
                </a:solidFill>
              </a:rPr>
              <a:t>illing s/w</a:t>
            </a:r>
            <a:endParaRPr lang="en-US" b="1">
              <a:solidFill>
                <a:schemeClr val="accent6">
                  <a:lumMod val="50000"/>
                </a:schemeClr>
              </a:solidFill>
            </a:endParaRPr>
          </a:p>
        </p:txBody>
      </p:sp>
      <p:sp>
        <p:nvSpPr>
          <p:cNvPr id="45" name="Rectangle 44"/>
          <p:cNvSpPr/>
          <p:nvPr/>
        </p:nvSpPr>
        <p:spPr>
          <a:xfrm>
            <a:off x="2590800" y="1661652"/>
            <a:ext cx="1828800" cy="9144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accent6">
                    <a:lumMod val="50000"/>
                  </a:schemeClr>
                </a:solidFill>
              </a:rPr>
              <a:t>Point of Sales</a:t>
            </a:r>
          </a:p>
          <a:p>
            <a:pPr algn="ctr"/>
            <a:r>
              <a:rPr lang="en-US" sz="2000" b="1">
                <a:solidFill>
                  <a:schemeClr val="accent6">
                    <a:lumMod val="50000"/>
                  </a:schemeClr>
                </a:solidFill>
              </a:rPr>
              <a:t>Billing s/w</a:t>
            </a:r>
          </a:p>
        </p:txBody>
      </p:sp>
      <p:sp>
        <p:nvSpPr>
          <p:cNvPr id="46" name="Rectangle 45"/>
          <p:cNvSpPr/>
          <p:nvPr/>
        </p:nvSpPr>
        <p:spPr>
          <a:xfrm>
            <a:off x="533400" y="2684208"/>
            <a:ext cx="8001000" cy="33528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solidFill>
                <a:schemeClr val="accent6">
                  <a:lumMod val="50000"/>
                </a:schemeClr>
              </a:solidFill>
            </a:endParaRPr>
          </a:p>
          <a:p>
            <a:pPr algn="r"/>
            <a:endParaRPr lang="en-US" sz="2000" b="1" dirty="0">
              <a:solidFill>
                <a:schemeClr val="accent6">
                  <a:lumMod val="50000"/>
                </a:schemeClr>
              </a:solidFill>
            </a:endParaRPr>
          </a:p>
          <a:p>
            <a:pPr algn="r"/>
            <a:endParaRPr lang="en-US" sz="2000" b="1" dirty="0" smtClean="0">
              <a:solidFill>
                <a:schemeClr val="accent6">
                  <a:lumMod val="50000"/>
                </a:schemeClr>
              </a:solidFill>
            </a:endParaRPr>
          </a:p>
          <a:p>
            <a:pPr algn="r"/>
            <a:endParaRPr lang="en-US" sz="2000" b="1" dirty="0">
              <a:solidFill>
                <a:schemeClr val="accent6">
                  <a:lumMod val="50000"/>
                </a:schemeClr>
              </a:solidFill>
            </a:endParaRPr>
          </a:p>
          <a:p>
            <a:pPr algn="r"/>
            <a:endParaRPr lang="en-US" sz="2000" b="1" dirty="0" smtClean="0">
              <a:solidFill>
                <a:schemeClr val="accent6">
                  <a:lumMod val="50000"/>
                </a:schemeClr>
              </a:solidFill>
            </a:endParaRPr>
          </a:p>
          <a:p>
            <a:pPr algn="r"/>
            <a:endParaRPr lang="en-US" sz="2000" b="1" dirty="0">
              <a:solidFill>
                <a:schemeClr val="accent6">
                  <a:lumMod val="50000"/>
                </a:schemeClr>
              </a:solidFill>
            </a:endParaRPr>
          </a:p>
          <a:p>
            <a:pPr algn="r"/>
            <a:endParaRPr lang="en-US" sz="2000" b="1" dirty="0" smtClean="0">
              <a:solidFill>
                <a:schemeClr val="accent6">
                  <a:lumMod val="50000"/>
                </a:schemeClr>
              </a:solidFill>
            </a:endParaRPr>
          </a:p>
          <a:p>
            <a:pPr algn="r"/>
            <a:endParaRPr lang="en-US" sz="2000" b="1" dirty="0">
              <a:solidFill>
                <a:schemeClr val="accent6">
                  <a:lumMod val="50000"/>
                </a:schemeClr>
              </a:solidFill>
            </a:endParaRPr>
          </a:p>
          <a:p>
            <a:pPr algn="r"/>
            <a:endParaRPr lang="en-US" sz="2000" b="1" dirty="0" smtClean="0">
              <a:solidFill>
                <a:schemeClr val="accent6">
                  <a:lumMod val="50000"/>
                </a:schemeClr>
              </a:solidFill>
            </a:endParaRPr>
          </a:p>
          <a:p>
            <a:pPr algn="r"/>
            <a:r>
              <a:rPr lang="en-US" sz="2000" b="1" dirty="0" smtClean="0">
                <a:solidFill>
                  <a:schemeClr val="accent6">
                    <a:lumMod val="50000"/>
                  </a:schemeClr>
                </a:solidFill>
              </a:rPr>
              <a:t>Microsoft Navision</a:t>
            </a:r>
          </a:p>
        </p:txBody>
      </p:sp>
      <p:sp>
        <p:nvSpPr>
          <p:cNvPr id="47" name="Rectangle 46"/>
          <p:cNvSpPr/>
          <p:nvPr/>
        </p:nvSpPr>
        <p:spPr>
          <a:xfrm>
            <a:off x="762000" y="3871452"/>
            <a:ext cx="1828800" cy="914400"/>
          </a:xfrm>
          <a:prstGeom prst="rect">
            <a:avLst/>
          </a:prstGeom>
          <a:solidFill>
            <a:schemeClr val="accent1">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Purchase</a:t>
            </a:r>
            <a:endParaRPr lang="en-US" b="1">
              <a:solidFill>
                <a:schemeClr val="accent6">
                  <a:lumMod val="50000"/>
                </a:schemeClr>
              </a:solidFill>
            </a:endParaRPr>
          </a:p>
        </p:txBody>
      </p:sp>
      <p:sp>
        <p:nvSpPr>
          <p:cNvPr id="48" name="Rectangle 47"/>
          <p:cNvSpPr/>
          <p:nvPr/>
        </p:nvSpPr>
        <p:spPr>
          <a:xfrm>
            <a:off x="2667000" y="3871452"/>
            <a:ext cx="1828800" cy="914400"/>
          </a:xfrm>
          <a:prstGeom prst="rect">
            <a:avLst/>
          </a:prstGeom>
          <a:solidFill>
            <a:schemeClr val="accent1">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Stores</a:t>
            </a:r>
            <a:endParaRPr lang="en-US" b="1">
              <a:solidFill>
                <a:schemeClr val="accent6">
                  <a:lumMod val="50000"/>
                </a:schemeClr>
              </a:solidFill>
            </a:endParaRPr>
          </a:p>
        </p:txBody>
      </p:sp>
      <p:sp>
        <p:nvSpPr>
          <p:cNvPr id="49" name="Rectangle 48"/>
          <p:cNvSpPr/>
          <p:nvPr/>
        </p:nvSpPr>
        <p:spPr>
          <a:xfrm>
            <a:off x="762000" y="4862052"/>
            <a:ext cx="7543800" cy="609600"/>
          </a:xfrm>
          <a:prstGeom prst="rect">
            <a:avLst/>
          </a:prstGeom>
          <a:solidFill>
            <a:schemeClr val="accent2">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Finance</a:t>
            </a:r>
            <a:endParaRPr lang="en-US" b="1">
              <a:solidFill>
                <a:schemeClr val="accent6">
                  <a:lumMod val="50000"/>
                </a:schemeClr>
              </a:solidFill>
            </a:endParaRPr>
          </a:p>
        </p:txBody>
      </p:sp>
      <p:sp>
        <p:nvSpPr>
          <p:cNvPr id="50" name="Rectangle 49"/>
          <p:cNvSpPr/>
          <p:nvPr/>
        </p:nvSpPr>
        <p:spPr>
          <a:xfrm>
            <a:off x="6705600" y="1661652"/>
            <a:ext cx="1828800" cy="9144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3">
                    <a:lumMod val="20000"/>
                    <a:lumOff val="80000"/>
                  </a:schemeClr>
                </a:solidFill>
              </a:rPr>
              <a:t>Dhananjaya / Guest House / and other such POS software</a:t>
            </a:r>
            <a:endParaRPr lang="en-US" sz="1200" b="1" dirty="0">
              <a:solidFill>
                <a:schemeClr val="accent3">
                  <a:lumMod val="20000"/>
                  <a:lumOff val="80000"/>
                </a:schemeClr>
              </a:solidFill>
            </a:endParaRPr>
          </a:p>
        </p:txBody>
      </p:sp>
      <p:sp>
        <p:nvSpPr>
          <p:cNvPr id="51" name="Rectangle 50"/>
          <p:cNvSpPr/>
          <p:nvPr/>
        </p:nvSpPr>
        <p:spPr>
          <a:xfrm>
            <a:off x="4572000" y="3871452"/>
            <a:ext cx="1828800" cy="914400"/>
          </a:xfrm>
          <a:prstGeom prst="rect">
            <a:avLst/>
          </a:prstGeom>
          <a:solidFill>
            <a:schemeClr val="accent3">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HR</a:t>
            </a:r>
            <a:endParaRPr lang="en-US" b="1">
              <a:solidFill>
                <a:schemeClr val="accent6">
                  <a:lumMod val="50000"/>
                </a:schemeClr>
              </a:solidFill>
            </a:endParaRPr>
          </a:p>
        </p:txBody>
      </p:sp>
      <p:sp>
        <p:nvSpPr>
          <p:cNvPr id="52" name="Rectangle 51"/>
          <p:cNvSpPr/>
          <p:nvPr/>
        </p:nvSpPr>
        <p:spPr>
          <a:xfrm>
            <a:off x="6477000" y="3878826"/>
            <a:ext cx="1828800" cy="914400"/>
          </a:xfrm>
          <a:prstGeom prst="rect">
            <a:avLst/>
          </a:prstGeom>
          <a:solidFill>
            <a:schemeClr val="accent3">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Projects &amp; Workflow</a:t>
            </a:r>
            <a:endParaRPr lang="en-US" b="1">
              <a:solidFill>
                <a:schemeClr val="accent6">
                  <a:lumMod val="50000"/>
                </a:schemeClr>
              </a:solidFill>
            </a:endParaRPr>
          </a:p>
        </p:txBody>
      </p:sp>
      <p:sp>
        <p:nvSpPr>
          <p:cNvPr id="53" name="Rectangle 52"/>
          <p:cNvSpPr/>
          <p:nvPr/>
        </p:nvSpPr>
        <p:spPr>
          <a:xfrm>
            <a:off x="762000" y="2957052"/>
            <a:ext cx="3733800" cy="838200"/>
          </a:xfrm>
          <a:prstGeom prst="rect">
            <a:avLst/>
          </a:prstGeom>
          <a:solidFill>
            <a:schemeClr val="accent1">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Production &amp; Procurement Planning</a:t>
            </a:r>
            <a:endParaRPr lang="en-US" b="1">
              <a:solidFill>
                <a:schemeClr val="accent6">
                  <a:lumMod val="50000"/>
                </a:schemeClr>
              </a:solidFill>
            </a:endParaRPr>
          </a:p>
        </p:txBody>
      </p:sp>
      <p:cxnSp>
        <p:nvCxnSpPr>
          <p:cNvPr id="54" name="Straight Connector 53"/>
          <p:cNvCxnSpPr/>
          <p:nvPr/>
        </p:nvCxnSpPr>
        <p:spPr>
          <a:xfrm>
            <a:off x="2467896" y="975852"/>
            <a:ext cx="0" cy="1752600"/>
          </a:xfrm>
          <a:prstGeom prst="line">
            <a:avLst/>
          </a:prstGeom>
          <a:ln w="25400">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542504" y="975852"/>
            <a:ext cx="0" cy="1752600"/>
          </a:xfrm>
          <a:prstGeom prst="line">
            <a:avLst/>
          </a:prstGeom>
          <a:ln w="25400">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97444" y="975852"/>
            <a:ext cx="0" cy="1752600"/>
          </a:xfrm>
          <a:prstGeom prst="line">
            <a:avLst/>
          </a:prstGeom>
          <a:ln w="25400">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567084" y="2964427"/>
            <a:ext cx="1833716" cy="838200"/>
          </a:xfrm>
          <a:prstGeom prst="rect">
            <a:avLst/>
          </a:prstGeom>
          <a:solidFill>
            <a:schemeClr val="accent1">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accent6">
                    <a:lumMod val="50000"/>
                  </a:schemeClr>
                </a:solidFill>
              </a:rPr>
              <a:t>Fixed Asset Tracking</a:t>
            </a:r>
            <a:endParaRPr lang="en-US" b="1">
              <a:solidFill>
                <a:schemeClr val="accent6">
                  <a:lumMod val="50000"/>
                </a:schemeClr>
              </a:solidFill>
            </a:endParaRPr>
          </a:p>
        </p:txBody>
      </p:sp>
      <p:sp>
        <p:nvSpPr>
          <p:cNvPr id="24" name="Rectangle 23"/>
          <p:cNvSpPr/>
          <p:nvPr/>
        </p:nvSpPr>
        <p:spPr>
          <a:xfrm>
            <a:off x="6477000" y="2971800"/>
            <a:ext cx="1833716" cy="838200"/>
          </a:xfrm>
          <a:prstGeom prst="rect">
            <a:avLst/>
          </a:prstGeom>
          <a:solidFill>
            <a:schemeClr val="accent3">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50000"/>
                  </a:schemeClr>
                </a:solidFill>
              </a:rPr>
              <a:t>Fleet Management</a:t>
            </a:r>
            <a:endParaRPr lang="en-US" b="1" dirty="0">
              <a:solidFill>
                <a:schemeClr val="accent6">
                  <a:lumMod val="50000"/>
                </a:schemeClr>
              </a:solidFill>
            </a:endParaRPr>
          </a:p>
        </p:txBody>
      </p:sp>
    </p:spTree>
    <p:extLst>
      <p:ext uri="{BB962C8B-B14F-4D97-AF65-F5344CB8AC3E}">
        <p14:creationId xmlns:p14="http://schemas.microsoft.com/office/powerpoint/2010/main" xmlns="" val="2660722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going with Microsoft?</a:t>
            </a:r>
            <a:endParaRPr lang="en-US" dirty="0"/>
          </a:p>
        </p:txBody>
      </p:sp>
      <p:sp>
        <p:nvSpPr>
          <p:cNvPr id="3" name="Content Placeholder 2"/>
          <p:cNvSpPr>
            <a:spLocks noGrp="1"/>
          </p:cNvSpPr>
          <p:nvPr>
            <p:ph sz="quarter" idx="1"/>
          </p:nvPr>
        </p:nvSpPr>
        <p:spPr/>
        <p:txBody>
          <a:bodyPr/>
          <a:lstStyle/>
          <a:p>
            <a:r>
              <a:rPr lang="en-US" dirty="0" smtClean="0"/>
              <a:t>Microsoft has many donation programs for NGOs and charitable organizations.</a:t>
            </a:r>
          </a:p>
          <a:p>
            <a:r>
              <a:rPr lang="en-US" dirty="0" smtClean="0"/>
              <a:t>Recently we have submitted the documents establishing our status as a charitable society and got approval as an organization eligible for donations under the charitable programs of Microsoft.</a:t>
            </a:r>
          </a:p>
          <a:p>
            <a:r>
              <a:rPr lang="en-US" dirty="0" smtClean="0"/>
              <a:t>Office 365 – our mail boxes in cloud are now free of cost. Microsoft has given us 1000 mailboxes under the plan of $8 per mail box per month. i.e. the worth is $8000 per month.</a:t>
            </a:r>
          </a:p>
          <a:p>
            <a:r>
              <a:rPr lang="en-US" dirty="0" smtClean="0"/>
              <a:t>Microsoft has also donated us the operating system (Windows 7) licenses and MS-Office 2010 licenses free of cost. Thanks to this donation we are using licensed version of the OS and Office across the organization.</a:t>
            </a:r>
          </a:p>
          <a:p>
            <a:r>
              <a:rPr lang="en-US" dirty="0" smtClean="0"/>
              <a:t>Microsoft has also agreed for a 75% discount on the ERP licenses provided we sign an agreement with them before Mar 14, 2014. At 75% discount, the license cost is around 55 lakhs (exclusive of tax) </a:t>
            </a:r>
            <a:endParaRPr lang="en-US" dirty="0"/>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15</a:t>
            </a:fld>
            <a:endParaRPr lang="en-US" dirty="0"/>
          </a:p>
        </p:txBody>
      </p:sp>
    </p:spTree>
    <p:extLst>
      <p:ext uri="{BB962C8B-B14F-4D97-AF65-F5344CB8AC3E}">
        <p14:creationId xmlns:p14="http://schemas.microsoft.com/office/powerpoint/2010/main" xmlns="" val="1046951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MS-Dynamics NAV?</a:t>
            </a:r>
            <a:endParaRPr lang="en-US" dirty="0"/>
          </a:p>
        </p:txBody>
      </p:sp>
      <p:sp>
        <p:nvSpPr>
          <p:cNvPr id="3" name="Content Placeholder 2"/>
          <p:cNvSpPr>
            <a:spLocks noGrp="1"/>
          </p:cNvSpPr>
          <p:nvPr>
            <p:ph sz="quarter" idx="1"/>
          </p:nvPr>
        </p:nvSpPr>
        <p:spPr/>
        <p:txBody>
          <a:bodyPr/>
          <a:lstStyle/>
          <a:p>
            <a:r>
              <a:rPr lang="en-US" dirty="0" smtClean="0"/>
              <a:t>The Akshaya Patra Foundation has opted for MS-Dynamics AX.</a:t>
            </a:r>
          </a:p>
          <a:p>
            <a:r>
              <a:rPr lang="en-US" dirty="0" smtClean="0"/>
              <a:t>For ISKCON, we are recommending MS-Dynamics NAV.</a:t>
            </a:r>
          </a:p>
          <a:p>
            <a:r>
              <a:rPr lang="en-US" dirty="0" smtClean="0"/>
              <a:t>MS NAV is meant for SME segment &amp; there are not many other players.</a:t>
            </a:r>
          </a:p>
          <a:p>
            <a:r>
              <a:rPr lang="en-US" dirty="0"/>
              <a:t>MS NAV license costs </a:t>
            </a:r>
            <a:r>
              <a:rPr lang="en-US" dirty="0" smtClean="0"/>
              <a:t>lesser </a:t>
            </a:r>
            <a:r>
              <a:rPr lang="en-US" dirty="0"/>
              <a:t>than MS </a:t>
            </a:r>
            <a:r>
              <a:rPr lang="en-US" dirty="0" smtClean="0"/>
              <a:t>AX and the other players like SAP.</a:t>
            </a:r>
          </a:p>
          <a:p>
            <a:r>
              <a:rPr lang="en-US" dirty="0" smtClean="0"/>
              <a:t>Microsoft is agreeing to reduce the license cost by 75%</a:t>
            </a:r>
          </a:p>
          <a:p>
            <a:r>
              <a:rPr lang="en-US" dirty="0" smtClean="0"/>
              <a:t>It is a good alternative for SME struggling with Tally.</a:t>
            </a:r>
          </a:p>
          <a:p>
            <a:endParaRPr lang="en-US" dirty="0" smtClean="0"/>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16</a:t>
            </a:fld>
            <a:endParaRPr lang="en-US" dirty="0"/>
          </a:p>
        </p:txBody>
      </p:sp>
    </p:spTree>
    <p:extLst>
      <p:ext uri="{BB962C8B-B14F-4D97-AF65-F5344CB8AC3E}">
        <p14:creationId xmlns:p14="http://schemas.microsoft.com/office/powerpoint/2010/main" xmlns="" val="1330284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expected from management?</a:t>
            </a:r>
            <a:endParaRPr lang="en-US" dirty="0"/>
          </a:p>
        </p:txBody>
      </p:sp>
      <p:sp>
        <p:nvSpPr>
          <p:cNvPr id="3" name="Content Placeholder 2"/>
          <p:cNvSpPr>
            <a:spLocks noGrp="1"/>
          </p:cNvSpPr>
          <p:nvPr>
            <p:ph sz="quarter" idx="1"/>
          </p:nvPr>
        </p:nvSpPr>
        <p:spPr/>
        <p:txBody>
          <a:bodyPr/>
          <a:lstStyle/>
          <a:p>
            <a:r>
              <a:rPr lang="en-US" dirty="0" smtClean="0"/>
              <a:t>Budget approval</a:t>
            </a:r>
          </a:p>
          <a:p>
            <a:r>
              <a:rPr lang="en-US" dirty="0" smtClean="0"/>
              <a:t>Allocate required resources for implementation</a:t>
            </a:r>
          </a:p>
          <a:p>
            <a:r>
              <a:rPr lang="en-US" dirty="0" smtClean="0"/>
              <a:t>Support for Change in the Organization</a:t>
            </a:r>
          </a:p>
          <a:p>
            <a:r>
              <a:rPr lang="en-US" dirty="0" smtClean="0"/>
              <a:t>Commitment to implement processes &amp; standard procedures</a:t>
            </a:r>
          </a:p>
          <a:p>
            <a:r>
              <a:rPr lang="en-US" dirty="0"/>
              <a:t>Not </a:t>
            </a:r>
            <a:r>
              <a:rPr lang="en-US" dirty="0" smtClean="0"/>
              <a:t>change the team responsible for implementation till the end of project</a:t>
            </a:r>
          </a:p>
          <a:p>
            <a:r>
              <a:rPr lang="en-US" dirty="0" smtClean="0"/>
              <a:t>Willingness to adopt best practices than trying to customize the ERP to fit our specific processes evolved independently over a period of time.</a:t>
            </a:r>
          </a:p>
          <a:p>
            <a:r>
              <a:rPr lang="en-US" dirty="0" smtClean="0"/>
              <a:t>Help implementation team in handling the following challenges</a:t>
            </a:r>
          </a:p>
          <a:p>
            <a:pPr lvl="1"/>
            <a:r>
              <a:rPr lang="en-US" dirty="0" smtClean="0"/>
              <a:t>People resistance to change</a:t>
            </a:r>
          </a:p>
          <a:p>
            <a:pPr lvl="1"/>
            <a:r>
              <a:rPr lang="en-US" dirty="0" smtClean="0"/>
              <a:t>Resistance to share information across departments</a:t>
            </a:r>
          </a:p>
          <a:p>
            <a:pPr lvl="1"/>
            <a:endParaRPr lang="en-US" dirty="0"/>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17</a:t>
            </a:fld>
            <a:endParaRPr lang="en-US" dirty="0"/>
          </a:p>
        </p:txBody>
      </p:sp>
    </p:spTree>
    <p:extLst>
      <p:ext uri="{BB962C8B-B14F-4D97-AF65-F5344CB8AC3E}">
        <p14:creationId xmlns:p14="http://schemas.microsoft.com/office/powerpoint/2010/main" xmlns="" val="2367659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18</a:t>
            </a:fld>
            <a:endParaRPr lang="en-US" dirty="0"/>
          </a:p>
        </p:txBody>
      </p:sp>
      <p:pic>
        <p:nvPicPr>
          <p:cNvPr id="7" name="Picture 21" descr="C:\Users\jnvd.HKM-GROUP\AppData\Local\Microsoft\Windows\Temporary Internet Files\Content.IE5\134HHARI\MC900434475[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828800"/>
            <a:ext cx="8284504" cy="3276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51638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1</a:t>
            </a:r>
            <a:endParaRPr lang="en-US" dirty="0"/>
          </a:p>
        </p:txBody>
      </p:sp>
      <p:sp>
        <p:nvSpPr>
          <p:cNvPr id="3" name="Content Placeholder 2"/>
          <p:cNvSpPr>
            <a:spLocks noGrp="1"/>
          </p:cNvSpPr>
          <p:nvPr>
            <p:ph sz="quarter" idx="1"/>
          </p:nvPr>
        </p:nvSpPr>
        <p:spPr/>
        <p:txBody>
          <a:bodyPr/>
          <a:lstStyle/>
          <a:p>
            <a:r>
              <a:rPr lang="en-US" dirty="0" smtClean="0"/>
              <a:t>If we are not for full fledged implementation, which is most recommended, at least we should implement in YMG, as without this, business growth may just be a dream</a:t>
            </a:r>
          </a:p>
          <a:p>
            <a:pPr lvl="1"/>
            <a:r>
              <a:rPr lang="en-US" dirty="0" smtClean="0"/>
              <a:t>This may cost us around 27L</a:t>
            </a:r>
          </a:p>
          <a:p>
            <a:r>
              <a:rPr lang="en-US" dirty="0" smtClean="0"/>
              <a:t>Replace tally with another interim application like Busy software (which is a reasonable alternative for finance only application)</a:t>
            </a:r>
            <a:endParaRPr lang="en-US" dirty="0"/>
          </a:p>
        </p:txBody>
      </p:sp>
    </p:spTree>
    <p:extLst>
      <p:ext uri="{BB962C8B-B14F-4D97-AF65-F5344CB8AC3E}">
        <p14:creationId xmlns:p14="http://schemas.microsoft.com/office/powerpoint/2010/main" xmlns="" val="2932728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ERP?</a:t>
            </a:r>
            <a:endParaRPr lang="en-US" dirty="0"/>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2</a:t>
            </a:fld>
            <a:endParaRPr lang="en-US" dirty="0"/>
          </a:p>
        </p:txBody>
      </p:sp>
      <p:sp>
        <p:nvSpPr>
          <p:cNvPr id="7" name="Content Placeholder 6"/>
          <p:cNvSpPr>
            <a:spLocks noGrp="1"/>
          </p:cNvSpPr>
          <p:nvPr>
            <p:ph sz="quarter" idx="1"/>
          </p:nvPr>
        </p:nvSpPr>
        <p:spPr/>
        <p:txBody>
          <a:bodyPr/>
          <a:lstStyle/>
          <a:p>
            <a:pPr marL="344488">
              <a:lnSpc>
                <a:spcPct val="120000"/>
              </a:lnSpc>
            </a:pPr>
            <a:r>
              <a:rPr lang="en-US" dirty="0"/>
              <a:t>ERP stands for Enterprise Resource Planning.</a:t>
            </a:r>
          </a:p>
          <a:p>
            <a:pPr marL="344488">
              <a:lnSpc>
                <a:spcPct val="120000"/>
              </a:lnSpc>
            </a:pPr>
            <a:r>
              <a:rPr lang="en-US" dirty="0"/>
              <a:t>ERP is a business management software that allows an organization to use a system of integrated applications to manage the business</a:t>
            </a:r>
            <a:r>
              <a:rPr lang="en-US" dirty="0" smtClean="0"/>
              <a:t>.</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2364581"/>
            <a:ext cx="4115930" cy="25884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Bent Arrow 2"/>
          <p:cNvSpPr/>
          <p:nvPr/>
        </p:nvSpPr>
        <p:spPr>
          <a:xfrm rot="10800000" flipH="1">
            <a:off x="3810000" y="5181600"/>
            <a:ext cx="762000" cy="685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0" y="3301330"/>
            <a:ext cx="4325447" cy="27184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2</a:t>
            </a:r>
            <a:endParaRPr lang="en-US" dirty="0"/>
          </a:p>
        </p:txBody>
      </p:sp>
      <p:sp>
        <p:nvSpPr>
          <p:cNvPr id="3" name="Content Placeholder 2"/>
          <p:cNvSpPr>
            <a:spLocks noGrp="1"/>
          </p:cNvSpPr>
          <p:nvPr>
            <p:ph sz="quarter" idx="1"/>
          </p:nvPr>
        </p:nvSpPr>
        <p:spPr/>
        <p:txBody>
          <a:bodyPr/>
          <a:lstStyle/>
          <a:p>
            <a:r>
              <a:rPr lang="en-US" dirty="0"/>
              <a:t>If we are not for full fledged implementation, which is most recommended, at least we should implement in YMG, as without this, business growth may just be a dream</a:t>
            </a:r>
          </a:p>
          <a:p>
            <a:pPr lvl="1"/>
            <a:r>
              <a:rPr lang="en-US" dirty="0"/>
              <a:t>This may cost us around </a:t>
            </a:r>
            <a:r>
              <a:rPr lang="en-US" dirty="0" smtClean="0"/>
              <a:t>27L</a:t>
            </a:r>
          </a:p>
          <a:p>
            <a:r>
              <a:rPr lang="en-US" dirty="0" smtClean="0"/>
              <a:t>Also implement MS Navision in ISKCON accounts only</a:t>
            </a:r>
          </a:p>
          <a:p>
            <a:pPr lvl="1"/>
            <a:r>
              <a:rPr lang="en-US" dirty="0"/>
              <a:t>This may cost us </a:t>
            </a:r>
            <a:r>
              <a:rPr lang="en-US" dirty="0" smtClean="0"/>
              <a:t>another 30L</a:t>
            </a:r>
            <a:endParaRPr lang="en-US" dirty="0"/>
          </a:p>
          <a:p>
            <a:pPr lvl="1"/>
            <a:endParaRPr lang="en-US" dirty="0"/>
          </a:p>
        </p:txBody>
      </p:sp>
    </p:spTree>
    <p:extLst>
      <p:ext uri="{BB962C8B-B14F-4D97-AF65-F5344CB8AC3E}">
        <p14:creationId xmlns:p14="http://schemas.microsoft.com/office/powerpoint/2010/main" xmlns="" val="30279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ERP?</a:t>
            </a:r>
            <a:endParaRPr lang="en-US" dirty="0"/>
          </a:p>
        </p:txBody>
      </p:sp>
      <p:sp>
        <p:nvSpPr>
          <p:cNvPr id="3" name="Content Placeholder 2"/>
          <p:cNvSpPr>
            <a:spLocks noGrp="1"/>
          </p:cNvSpPr>
          <p:nvPr>
            <p:ph sz="quarter" idx="1"/>
          </p:nvPr>
        </p:nvSpPr>
        <p:spPr/>
        <p:txBody>
          <a:bodyPr/>
          <a:lstStyle/>
          <a:p>
            <a:pPr marL="344488">
              <a:lnSpc>
                <a:spcPct val="120000"/>
              </a:lnSpc>
            </a:pPr>
            <a:r>
              <a:rPr lang="en-US" dirty="0" smtClean="0"/>
              <a:t>Integrates </a:t>
            </a:r>
            <a:r>
              <a:rPr lang="en-US" dirty="0"/>
              <a:t>all departments and functions of a organization onto a single computer system. Provides </a:t>
            </a:r>
            <a:r>
              <a:rPr lang="en-US" dirty="0">
                <a:solidFill>
                  <a:schemeClr val="accent2">
                    <a:lumMod val="75000"/>
                  </a:schemeClr>
                </a:solidFill>
              </a:rPr>
              <a:t>one version of the truth</a:t>
            </a:r>
            <a:r>
              <a:rPr lang="en-US" dirty="0"/>
              <a:t>.</a:t>
            </a:r>
          </a:p>
          <a:p>
            <a:pPr marL="344488">
              <a:lnSpc>
                <a:spcPct val="120000"/>
              </a:lnSpc>
            </a:pPr>
            <a:r>
              <a:rPr lang="en-US" dirty="0"/>
              <a:t>Optimizes resource utilization (man, material, </a:t>
            </a:r>
            <a:r>
              <a:rPr lang="en-US" dirty="0" smtClean="0"/>
              <a:t>machinery)</a:t>
            </a:r>
            <a:endParaRPr lang="en-US" dirty="0"/>
          </a:p>
          <a:p>
            <a:pPr marL="344488">
              <a:lnSpc>
                <a:spcPct val="120000"/>
              </a:lnSpc>
            </a:pPr>
            <a:r>
              <a:rPr lang="en-US" dirty="0"/>
              <a:t>Standardizes the operations &amp; processes, thus eliminating waste. </a:t>
            </a:r>
          </a:p>
          <a:p>
            <a:pPr marL="344488">
              <a:lnSpc>
                <a:spcPct val="120000"/>
              </a:lnSpc>
            </a:pPr>
            <a:r>
              <a:rPr lang="en-US" dirty="0"/>
              <a:t>Reduces effort and knowledge drain</a:t>
            </a:r>
            <a:r>
              <a:rPr lang="en-US" dirty="0" smtClean="0"/>
              <a:t>.</a:t>
            </a:r>
          </a:p>
          <a:p>
            <a:pPr marL="344488">
              <a:lnSpc>
                <a:spcPct val="120000"/>
              </a:lnSpc>
            </a:pPr>
            <a:r>
              <a:rPr lang="en-US" dirty="0" smtClean="0"/>
              <a:t>Improves efficient man power utilization by removing redundant effort.</a:t>
            </a:r>
          </a:p>
          <a:p>
            <a:pPr marL="344488">
              <a:lnSpc>
                <a:spcPct val="120000"/>
              </a:lnSpc>
            </a:pPr>
            <a:r>
              <a:rPr lang="en-US" dirty="0" smtClean="0"/>
              <a:t>Decisions need not be faith based (subjective), but can be made based on data. </a:t>
            </a:r>
            <a:endParaRPr lang="en-IN" dirty="0"/>
          </a:p>
          <a:p>
            <a:endParaRPr lang="en-US" dirty="0"/>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3</a:t>
            </a:fld>
            <a:endParaRPr lang="en-US" dirty="0"/>
          </a:p>
        </p:txBody>
      </p:sp>
    </p:spTree>
    <p:extLst>
      <p:ext uri="{BB962C8B-B14F-4D97-AF65-F5344CB8AC3E}">
        <p14:creationId xmlns:p14="http://schemas.microsoft.com/office/powerpoint/2010/main" xmlns="" val="800286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need ERP?</a:t>
            </a:r>
            <a:endParaRPr lang="en-US" dirty="0"/>
          </a:p>
        </p:txBody>
      </p:sp>
      <p:sp>
        <p:nvSpPr>
          <p:cNvPr id="3" name="Content Placeholder 2"/>
          <p:cNvSpPr>
            <a:spLocks noGrp="1"/>
          </p:cNvSpPr>
          <p:nvPr>
            <p:ph sz="quarter" idx="1"/>
          </p:nvPr>
        </p:nvSpPr>
        <p:spPr/>
        <p:txBody>
          <a:bodyPr/>
          <a:lstStyle/>
          <a:p>
            <a:r>
              <a:rPr lang="en-US" dirty="0" smtClean="0"/>
              <a:t>Yes. As per 2013-2014 data the size of our operations is 70 crores.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An operation of this size requires extensive control that an ERP provides.</a:t>
            </a:r>
          </a:p>
          <a:p>
            <a:r>
              <a:rPr lang="en-US" dirty="0" smtClean="0"/>
              <a:t>With our new projects and initiatives this will only grow.</a:t>
            </a:r>
          </a:p>
          <a:p>
            <a:r>
              <a:rPr lang="en-US" dirty="0" smtClean="0"/>
              <a:t>Professional systems and processes need to be implemented and adhered to, so that we can control our financial and reputational losses.</a:t>
            </a:r>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726367587"/>
              </p:ext>
            </p:extLst>
          </p:nvPr>
        </p:nvGraphicFramePr>
        <p:xfrm>
          <a:off x="685800" y="1447800"/>
          <a:ext cx="8077200" cy="2222193"/>
        </p:xfrm>
        <a:graphic>
          <a:graphicData uri="http://schemas.openxmlformats.org/drawingml/2006/table">
            <a:tbl>
              <a:tblPr firstRow="1" bandRow="1">
                <a:tableStyleId>{5C22544A-7EE6-4342-B048-85BDC9FD1C3A}</a:tableStyleId>
              </a:tblPr>
              <a:tblGrid>
                <a:gridCol w="1483567"/>
                <a:gridCol w="1401147"/>
                <a:gridCol w="1318727"/>
                <a:gridCol w="1236306"/>
                <a:gridCol w="1291253"/>
                <a:gridCol w="1346200"/>
              </a:tblGrid>
              <a:tr h="393393">
                <a:tc>
                  <a:txBody>
                    <a:bodyPr/>
                    <a:lstStyle/>
                    <a:p>
                      <a:pPr algn="ctr"/>
                      <a:r>
                        <a:rPr lang="en-US" sz="1400" dirty="0" smtClean="0"/>
                        <a:t>Categories</a:t>
                      </a:r>
                      <a:endParaRPr lang="en-US" sz="1400" dirty="0"/>
                    </a:p>
                  </a:txBody>
                  <a:tcPr/>
                </a:tc>
                <a:tc>
                  <a:txBody>
                    <a:bodyPr/>
                    <a:lstStyle/>
                    <a:p>
                      <a:pPr algn="ctr"/>
                      <a:r>
                        <a:rPr lang="en-US" sz="1400" dirty="0" smtClean="0"/>
                        <a:t>ISKCON </a:t>
                      </a:r>
                      <a:r>
                        <a:rPr lang="en-US" sz="1400" dirty="0" err="1" smtClean="0"/>
                        <a:t>Blr</a:t>
                      </a:r>
                      <a:endParaRPr lang="en-US" sz="1400" dirty="0"/>
                    </a:p>
                  </a:txBody>
                  <a:tcPr/>
                </a:tc>
                <a:tc>
                  <a:txBody>
                    <a:bodyPr/>
                    <a:lstStyle/>
                    <a:p>
                      <a:pPr algn="ctr"/>
                      <a:r>
                        <a:rPr lang="en-US" sz="1400" dirty="0" smtClean="0"/>
                        <a:t>IC (Foods)</a:t>
                      </a:r>
                      <a:endParaRPr lang="en-US" sz="1400" dirty="0"/>
                    </a:p>
                  </a:txBody>
                  <a:tcPr/>
                </a:tc>
                <a:tc>
                  <a:txBody>
                    <a:bodyPr/>
                    <a:lstStyle/>
                    <a:p>
                      <a:pPr algn="ctr"/>
                      <a:r>
                        <a:rPr lang="en-US" sz="1400" dirty="0" smtClean="0"/>
                        <a:t>SST (YMG)</a:t>
                      </a:r>
                      <a:endParaRPr lang="en-US" sz="1400" dirty="0"/>
                    </a:p>
                  </a:txBody>
                  <a:tcPr/>
                </a:tc>
                <a:tc>
                  <a:txBody>
                    <a:bodyPr/>
                    <a:lstStyle/>
                    <a:p>
                      <a:pPr algn="ctr"/>
                      <a:r>
                        <a:rPr lang="en-US" sz="1400" dirty="0" smtClean="0"/>
                        <a:t>GST</a:t>
                      </a:r>
                      <a:endParaRPr lang="en-US" sz="1400" dirty="0"/>
                    </a:p>
                  </a:txBody>
                  <a:tcPr/>
                </a:tc>
                <a:tc>
                  <a:txBody>
                    <a:bodyPr/>
                    <a:lstStyle/>
                    <a:p>
                      <a:pPr algn="ctr"/>
                      <a:r>
                        <a:rPr lang="en-US" sz="1400" dirty="0" smtClean="0"/>
                        <a:t>Total</a:t>
                      </a:r>
                      <a:endParaRPr lang="en-US" sz="1400" dirty="0"/>
                    </a:p>
                  </a:txBody>
                  <a:tcPr/>
                </a:tc>
              </a:tr>
              <a:tr h="274056">
                <a:tc>
                  <a:txBody>
                    <a:bodyPr/>
                    <a:lstStyle/>
                    <a:p>
                      <a:r>
                        <a:rPr lang="en-US" sz="1400" dirty="0" smtClean="0"/>
                        <a:t>Sales</a:t>
                      </a:r>
                      <a:endParaRPr lang="en-US" sz="1400" dirty="0"/>
                    </a:p>
                  </a:txBody>
                  <a:tcPr/>
                </a:tc>
                <a:tc>
                  <a:txBody>
                    <a:bodyPr/>
                    <a:lstStyle/>
                    <a:p>
                      <a:pPr algn="r"/>
                      <a:endParaRPr lang="en-US" sz="1400" dirty="0"/>
                    </a:p>
                  </a:txBody>
                  <a:tcPr/>
                </a:tc>
                <a:tc>
                  <a:txBody>
                    <a:bodyPr/>
                    <a:lstStyle/>
                    <a:p>
                      <a:pPr algn="r"/>
                      <a:r>
                        <a:rPr lang="en-US" sz="1400" dirty="0" smtClean="0"/>
                        <a:t>15.25 </a:t>
                      </a:r>
                      <a:endParaRPr lang="en-US" sz="1400" dirty="0"/>
                    </a:p>
                  </a:txBody>
                  <a:tcPr/>
                </a:tc>
                <a:tc>
                  <a:txBody>
                    <a:bodyPr/>
                    <a:lstStyle/>
                    <a:p>
                      <a:pPr algn="r"/>
                      <a:r>
                        <a:rPr lang="en-US" sz="1400" dirty="0" smtClean="0"/>
                        <a:t>16.71</a:t>
                      </a:r>
                      <a:endParaRPr lang="en-US" sz="1400" dirty="0"/>
                    </a:p>
                  </a:txBody>
                  <a:tcPr/>
                </a:tc>
                <a:tc>
                  <a:txBody>
                    <a:bodyPr/>
                    <a:lstStyle/>
                    <a:p>
                      <a:pPr algn="r"/>
                      <a:r>
                        <a:rPr lang="en-US" sz="1400" dirty="0" smtClean="0"/>
                        <a:t>4.20</a:t>
                      </a:r>
                      <a:endParaRPr lang="en-US" sz="1400" dirty="0"/>
                    </a:p>
                  </a:txBody>
                  <a:tcPr/>
                </a:tc>
                <a:tc>
                  <a:txBody>
                    <a:bodyPr/>
                    <a:lstStyle/>
                    <a:p>
                      <a:pPr algn="r"/>
                      <a:r>
                        <a:rPr lang="en-US" sz="1400" dirty="0" smtClean="0"/>
                        <a:t>36.16</a:t>
                      </a:r>
                      <a:endParaRPr lang="en-US" sz="1400" dirty="0"/>
                    </a:p>
                  </a:txBody>
                  <a:tcPr/>
                </a:tc>
              </a:tr>
              <a:tr h="274056">
                <a:tc>
                  <a:txBody>
                    <a:bodyPr/>
                    <a:lstStyle/>
                    <a:p>
                      <a:r>
                        <a:rPr lang="en-US" sz="1400" dirty="0" smtClean="0"/>
                        <a:t>Purchases </a:t>
                      </a:r>
                      <a:endParaRPr lang="en-US" sz="1400" dirty="0"/>
                    </a:p>
                  </a:txBody>
                  <a:tcPr/>
                </a:tc>
                <a:tc>
                  <a:txBody>
                    <a:bodyPr/>
                    <a:lstStyle/>
                    <a:p>
                      <a:pPr algn="r"/>
                      <a:r>
                        <a:rPr lang="en-US" sz="1400" dirty="0" smtClean="0"/>
                        <a:t>6.08</a:t>
                      </a:r>
                      <a:endParaRPr lang="en-US" sz="1400" dirty="0"/>
                    </a:p>
                  </a:txBody>
                  <a:tcPr/>
                </a:tc>
                <a:tc>
                  <a:txBody>
                    <a:bodyPr/>
                    <a:lstStyle/>
                    <a:p>
                      <a:pPr algn="r"/>
                      <a:r>
                        <a:rPr lang="en-US" sz="1400" dirty="0" smtClean="0"/>
                        <a:t>6.12</a:t>
                      </a:r>
                      <a:endParaRPr lang="en-US" sz="1400" dirty="0"/>
                    </a:p>
                  </a:txBody>
                  <a:tcPr/>
                </a:tc>
                <a:tc>
                  <a:txBody>
                    <a:bodyPr/>
                    <a:lstStyle/>
                    <a:p>
                      <a:pPr algn="r"/>
                      <a:r>
                        <a:rPr lang="en-US" sz="1400" dirty="0" smtClean="0"/>
                        <a:t>11.38</a:t>
                      </a:r>
                      <a:endParaRPr lang="en-US" sz="1400" dirty="0"/>
                    </a:p>
                  </a:txBody>
                  <a:tcPr/>
                </a:tc>
                <a:tc>
                  <a:txBody>
                    <a:bodyPr/>
                    <a:lstStyle/>
                    <a:p>
                      <a:pPr algn="r"/>
                      <a:r>
                        <a:rPr lang="en-US" sz="1400" dirty="0" smtClean="0"/>
                        <a:t>2.60</a:t>
                      </a:r>
                      <a:endParaRPr lang="en-US" sz="1400" dirty="0"/>
                    </a:p>
                  </a:txBody>
                  <a:tcPr/>
                </a:tc>
                <a:tc>
                  <a:txBody>
                    <a:bodyPr/>
                    <a:lstStyle/>
                    <a:p>
                      <a:pPr algn="r"/>
                      <a:r>
                        <a:rPr lang="en-US" sz="1400" dirty="0" smtClean="0"/>
                        <a:t>26.18</a:t>
                      </a:r>
                      <a:endParaRPr lang="en-US" sz="1400" dirty="0"/>
                    </a:p>
                  </a:txBody>
                  <a:tcPr/>
                </a:tc>
              </a:tr>
              <a:tr h="274056">
                <a:tc>
                  <a:txBody>
                    <a:bodyPr/>
                    <a:lstStyle/>
                    <a:p>
                      <a:r>
                        <a:rPr lang="en-US" sz="1400" dirty="0" smtClean="0"/>
                        <a:t>Giveaways</a:t>
                      </a:r>
                      <a:endParaRPr lang="en-US" sz="1400" dirty="0"/>
                    </a:p>
                  </a:txBody>
                  <a:tcPr/>
                </a:tc>
                <a:tc>
                  <a:txBody>
                    <a:bodyPr/>
                    <a:lstStyle/>
                    <a:p>
                      <a:pPr algn="r"/>
                      <a:r>
                        <a:rPr lang="en-US" sz="1400" dirty="0" smtClean="0"/>
                        <a:t>1.41</a:t>
                      </a:r>
                      <a:endParaRPr lang="en-US" sz="1400" dirty="0"/>
                    </a:p>
                  </a:txBody>
                  <a:tcPr/>
                </a:tc>
                <a:tc>
                  <a:txBody>
                    <a:bodyPr/>
                    <a:lstStyle/>
                    <a:p>
                      <a:pPr algn="r"/>
                      <a:endParaRPr lang="en-US" sz="1400" dirty="0"/>
                    </a:p>
                  </a:txBody>
                  <a:tcPr/>
                </a:tc>
                <a:tc>
                  <a:txBody>
                    <a:bodyPr/>
                    <a:lstStyle/>
                    <a:p>
                      <a:pPr algn="r"/>
                      <a:endParaRPr lang="en-US" sz="1400" dirty="0"/>
                    </a:p>
                  </a:txBody>
                  <a:tcPr/>
                </a:tc>
                <a:tc>
                  <a:txBody>
                    <a:bodyPr/>
                    <a:lstStyle/>
                    <a:p>
                      <a:pPr algn="r"/>
                      <a:endParaRPr lang="en-US" sz="1400" dirty="0"/>
                    </a:p>
                  </a:txBody>
                  <a:tcPr/>
                </a:tc>
                <a:tc>
                  <a:txBody>
                    <a:bodyPr/>
                    <a:lstStyle/>
                    <a:p>
                      <a:pPr algn="r"/>
                      <a:r>
                        <a:rPr lang="en-US" sz="1400" dirty="0" smtClean="0"/>
                        <a:t>1.41</a:t>
                      </a:r>
                      <a:endParaRPr lang="en-US" sz="1400" dirty="0"/>
                    </a:p>
                  </a:txBody>
                  <a:tcPr/>
                </a:tc>
              </a:tr>
              <a:tr h="274056">
                <a:tc>
                  <a:txBody>
                    <a:bodyPr/>
                    <a:lstStyle/>
                    <a:p>
                      <a:r>
                        <a:rPr lang="en-US" sz="1400" dirty="0" smtClean="0"/>
                        <a:t>Inventory</a:t>
                      </a:r>
                      <a:endParaRPr lang="en-US" sz="1400" dirty="0"/>
                    </a:p>
                  </a:txBody>
                  <a:tcPr/>
                </a:tc>
                <a:tc>
                  <a:txBody>
                    <a:bodyPr/>
                    <a:lstStyle/>
                    <a:p>
                      <a:pPr algn="r"/>
                      <a:r>
                        <a:rPr lang="en-US" sz="1400" dirty="0" smtClean="0"/>
                        <a:t>0.50</a:t>
                      </a:r>
                      <a:endParaRPr lang="en-US" sz="1400" dirty="0"/>
                    </a:p>
                  </a:txBody>
                  <a:tcPr/>
                </a:tc>
                <a:tc>
                  <a:txBody>
                    <a:bodyPr/>
                    <a:lstStyle/>
                    <a:p>
                      <a:pPr algn="r"/>
                      <a:r>
                        <a:rPr lang="en-US" sz="1400" dirty="0" smtClean="0"/>
                        <a:t>0.75</a:t>
                      </a:r>
                      <a:endParaRPr lang="en-US" sz="1400" dirty="0"/>
                    </a:p>
                  </a:txBody>
                  <a:tcPr/>
                </a:tc>
                <a:tc>
                  <a:txBody>
                    <a:bodyPr/>
                    <a:lstStyle/>
                    <a:p>
                      <a:pPr algn="r"/>
                      <a:r>
                        <a:rPr lang="en-US" sz="1400" dirty="0" smtClean="0"/>
                        <a:t>1.30</a:t>
                      </a:r>
                      <a:endParaRPr lang="en-US" sz="1400" dirty="0"/>
                    </a:p>
                  </a:txBody>
                  <a:tcPr/>
                </a:tc>
                <a:tc>
                  <a:txBody>
                    <a:bodyPr/>
                    <a:lstStyle/>
                    <a:p>
                      <a:pPr algn="r"/>
                      <a:r>
                        <a:rPr lang="en-US" sz="1400" dirty="0" smtClean="0"/>
                        <a:t>0.45</a:t>
                      </a:r>
                      <a:endParaRPr lang="en-US" sz="1400" dirty="0"/>
                    </a:p>
                  </a:txBody>
                  <a:tcPr/>
                </a:tc>
                <a:tc>
                  <a:txBody>
                    <a:bodyPr/>
                    <a:lstStyle/>
                    <a:p>
                      <a:pPr algn="r"/>
                      <a:r>
                        <a:rPr lang="en-US" sz="1400" dirty="0" smtClean="0"/>
                        <a:t>3.00</a:t>
                      </a:r>
                      <a:endParaRPr lang="en-US" sz="1400" dirty="0"/>
                    </a:p>
                  </a:txBody>
                  <a:tcPr/>
                </a:tc>
              </a:tr>
              <a:tr h="274056">
                <a:tc>
                  <a:txBody>
                    <a:bodyPr/>
                    <a:lstStyle/>
                    <a:p>
                      <a:r>
                        <a:rPr lang="en-US" sz="1400" dirty="0" smtClean="0"/>
                        <a:t>Fees &amp; Tickets</a:t>
                      </a:r>
                      <a:endParaRPr lang="en-US" sz="1400" dirty="0"/>
                    </a:p>
                  </a:txBody>
                  <a:tcPr/>
                </a:tc>
                <a:tc>
                  <a:txBody>
                    <a:bodyPr/>
                    <a:lstStyle/>
                    <a:p>
                      <a:pPr algn="r"/>
                      <a:r>
                        <a:rPr lang="en-US" sz="1400" dirty="0" smtClean="0"/>
                        <a:t>2.12</a:t>
                      </a:r>
                      <a:endParaRPr lang="en-US" sz="1400" dirty="0"/>
                    </a:p>
                  </a:txBody>
                  <a:tcPr/>
                </a:tc>
                <a:tc>
                  <a:txBody>
                    <a:bodyPr/>
                    <a:lstStyle/>
                    <a:p>
                      <a:pPr algn="r"/>
                      <a:endParaRPr lang="en-US" sz="1400" dirty="0"/>
                    </a:p>
                  </a:txBody>
                  <a:tcPr/>
                </a:tc>
                <a:tc>
                  <a:txBody>
                    <a:bodyPr/>
                    <a:lstStyle/>
                    <a:p>
                      <a:pPr algn="r"/>
                      <a:endParaRPr lang="en-US" sz="1400" dirty="0"/>
                    </a:p>
                  </a:txBody>
                  <a:tcPr/>
                </a:tc>
                <a:tc>
                  <a:txBody>
                    <a:bodyPr/>
                    <a:lstStyle/>
                    <a:p>
                      <a:pPr algn="r"/>
                      <a:endParaRPr lang="en-US" sz="1400" dirty="0"/>
                    </a:p>
                  </a:txBody>
                  <a:tcPr/>
                </a:tc>
                <a:tc>
                  <a:txBody>
                    <a:bodyPr/>
                    <a:lstStyle/>
                    <a:p>
                      <a:pPr algn="r"/>
                      <a:r>
                        <a:rPr lang="en-US" sz="1400" dirty="0" smtClean="0"/>
                        <a:t>2.12</a:t>
                      </a:r>
                      <a:endParaRPr lang="en-US" sz="1400" dirty="0"/>
                    </a:p>
                  </a:txBody>
                  <a:tcPr/>
                </a:tc>
              </a:tr>
              <a:tr h="274056">
                <a:tc>
                  <a:txBody>
                    <a:bodyPr/>
                    <a:lstStyle/>
                    <a:p>
                      <a:r>
                        <a:rPr lang="en-US" sz="1400" dirty="0" smtClean="0"/>
                        <a:t>Donation</a:t>
                      </a:r>
                      <a:endParaRPr lang="en-US" sz="1400" dirty="0"/>
                    </a:p>
                  </a:txBody>
                  <a:tcPr/>
                </a:tc>
                <a:tc>
                  <a:txBody>
                    <a:bodyPr/>
                    <a:lstStyle/>
                    <a:p>
                      <a:pPr algn="r"/>
                      <a:r>
                        <a:rPr lang="en-US" sz="1400" dirty="0" smtClean="0"/>
                        <a:t>16.95</a:t>
                      </a:r>
                      <a:endParaRPr lang="en-US" sz="1400" dirty="0"/>
                    </a:p>
                  </a:txBody>
                  <a:tcPr/>
                </a:tc>
                <a:tc>
                  <a:txBody>
                    <a:bodyPr/>
                    <a:lstStyle/>
                    <a:p>
                      <a:pPr algn="r"/>
                      <a:endParaRPr lang="en-US" sz="1400" dirty="0"/>
                    </a:p>
                  </a:txBody>
                  <a:tcPr/>
                </a:tc>
                <a:tc>
                  <a:txBody>
                    <a:bodyPr/>
                    <a:lstStyle/>
                    <a:p>
                      <a:pPr algn="r"/>
                      <a:endParaRPr lang="en-US" sz="1400" dirty="0"/>
                    </a:p>
                  </a:txBody>
                  <a:tcPr/>
                </a:tc>
                <a:tc>
                  <a:txBody>
                    <a:bodyPr/>
                    <a:lstStyle/>
                    <a:p>
                      <a:pPr algn="r"/>
                      <a:endParaRPr lang="en-US" sz="1400" dirty="0"/>
                    </a:p>
                  </a:txBody>
                  <a:tcPr/>
                </a:tc>
                <a:tc>
                  <a:txBody>
                    <a:bodyPr/>
                    <a:lstStyle/>
                    <a:p>
                      <a:pPr algn="r"/>
                      <a:r>
                        <a:rPr lang="en-US" sz="1400" dirty="0" smtClean="0"/>
                        <a:t>16.95</a:t>
                      </a:r>
                      <a:endParaRPr lang="en-US" sz="1400" dirty="0"/>
                    </a:p>
                  </a:txBody>
                  <a:tcPr/>
                </a:tc>
              </a:tr>
            </a:tbl>
          </a:graphicData>
        </a:graphic>
      </p:graphicFrame>
    </p:spTree>
    <p:extLst>
      <p:ext uri="{BB962C8B-B14F-4D97-AF65-F5344CB8AC3E}">
        <p14:creationId xmlns:p14="http://schemas.microsoft.com/office/powerpoint/2010/main" xmlns="" val="1019193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we don’t go for ERP?</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ERP provides a backbone for our organization to function efficiently.</a:t>
            </a:r>
          </a:p>
          <a:p>
            <a:r>
              <a:rPr lang="en-US" dirty="0" smtClean="0"/>
              <a:t>Disconnect between the departments will continue to exist.</a:t>
            </a:r>
          </a:p>
          <a:p>
            <a:r>
              <a:rPr lang="en-US" dirty="0"/>
              <a:t>The version of truths reported by different departments will not match</a:t>
            </a:r>
            <a:r>
              <a:rPr lang="en-US" dirty="0" smtClean="0"/>
              <a:t>. For example, donations reported by finance and DCC will never be the same.</a:t>
            </a:r>
          </a:p>
          <a:p>
            <a:r>
              <a:rPr lang="en-US" dirty="0" smtClean="0"/>
              <a:t>Lot of effort will be spent in entering, re-entering, reconciling, collating, reporting data.</a:t>
            </a:r>
          </a:p>
          <a:p>
            <a:r>
              <a:rPr lang="en-IN" dirty="0"/>
              <a:t>Risk of people getting used to bad practices which will create more burden for change management when we make the decision after a year or two</a:t>
            </a:r>
            <a:endParaRPr lang="en-US" dirty="0" smtClean="0"/>
          </a:p>
          <a:p>
            <a:r>
              <a:rPr lang="en-US" dirty="0" smtClean="0"/>
              <a:t>We will be spending on customization of existing disconnected systems like Destiny for YMG, PRISM for THT and so on.</a:t>
            </a:r>
          </a:p>
          <a:p>
            <a:r>
              <a:rPr lang="en-US" dirty="0" smtClean="0"/>
              <a:t>Decisions will be driven by subjective aspects / faith based than being based upon objective reports.</a:t>
            </a:r>
          </a:p>
          <a:p>
            <a:r>
              <a:rPr lang="en-US" dirty="0" smtClean="0"/>
              <a:t>Resource utilization will not be optimal.</a:t>
            </a:r>
          </a:p>
          <a:p>
            <a:r>
              <a:rPr lang="en-US" dirty="0" smtClean="0"/>
              <a:t>Devotees are getting more and more involved into operational issues &amp; they becoming free for preaching will be risk prone. </a:t>
            </a:r>
            <a:endParaRPr lang="en-US" dirty="0"/>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5</a:t>
            </a:fld>
            <a:endParaRPr lang="en-US" dirty="0"/>
          </a:p>
        </p:txBody>
      </p:sp>
    </p:spTree>
    <p:extLst>
      <p:ext uri="{BB962C8B-B14F-4D97-AF65-F5344CB8AC3E}">
        <p14:creationId xmlns:p14="http://schemas.microsoft.com/office/powerpoint/2010/main" xmlns="" val="1228959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for ERP - YMG</a:t>
            </a:r>
            <a:endParaRPr lang="en-US" dirty="0"/>
          </a:p>
        </p:txBody>
      </p:sp>
      <p:sp>
        <p:nvSpPr>
          <p:cNvPr id="3" name="Content Placeholder 2"/>
          <p:cNvSpPr>
            <a:spLocks noGrp="1"/>
          </p:cNvSpPr>
          <p:nvPr>
            <p:ph sz="quarter" idx="1"/>
          </p:nvPr>
        </p:nvSpPr>
        <p:spPr/>
        <p:txBody>
          <a:bodyPr/>
          <a:lstStyle/>
          <a:p>
            <a:r>
              <a:rPr lang="en-US" dirty="0" smtClean="0"/>
              <a:t>The dependency on Destiny software will continue if we do not implement the ERP system. </a:t>
            </a:r>
          </a:p>
          <a:p>
            <a:r>
              <a:rPr lang="en-US" dirty="0" smtClean="0"/>
              <a:t>Destiny was a time gap arrangement made to replace the earlier system (Trend) which was falling apart. </a:t>
            </a:r>
          </a:p>
          <a:p>
            <a:r>
              <a:rPr lang="en-US" dirty="0" smtClean="0"/>
              <a:t>Destiny does not integrate with the finance systems and the details of purchase, stores, sales and settlements has to be reentered into Tally. </a:t>
            </a:r>
          </a:p>
          <a:p>
            <a:r>
              <a:rPr lang="en-US" dirty="0" smtClean="0"/>
              <a:t>Moreover, the vendor is a small time player and is not able to cope with our growing business.</a:t>
            </a:r>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6</a:t>
            </a:fld>
            <a:endParaRPr lang="en-US" dirty="0"/>
          </a:p>
        </p:txBody>
      </p:sp>
    </p:spTree>
    <p:extLst>
      <p:ext uri="{BB962C8B-B14F-4D97-AF65-F5344CB8AC3E}">
        <p14:creationId xmlns:p14="http://schemas.microsoft.com/office/powerpoint/2010/main" xmlns="" val="587844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for ERP – IC (Foods)</a:t>
            </a:r>
            <a:endParaRPr lang="en-US" dirty="0"/>
          </a:p>
        </p:txBody>
      </p:sp>
      <p:sp>
        <p:nvSpPr>
          <p:cNvPr id="3" name="Content Placeholder 2"/>
          <p:cNvSpPr>
            <a:spLocks noGrp="1"/>
          </p:cNvSpPr>
          <p:nvPr>
            <p:ph sz="quarter" idx="1"/>
          </p:nvPr>
        </p:nvSpPr>
        <p:spPr/>
        <p:txBody>
          <a:bodyPr/>
          <a:lstStyle/>
          <a:p>
            <a:r>
              <a:rPr lang="en-US" dirty="0" smtClean="0"/>
              <a:t>PRISM used by IC is originally a Restaurant Billing Software.</a:t>
            </a:r>
          </a:p>
          <a:p>
            <a:r>
              <a:rPr lang="en-US" dirty="0" smtClean="0"/>
              <a:t>It is a very good software used across industry for billing purposes only.</a:t>
            </a:r>
          </a:p>
          <a:p>
            <a:r>
              <a:rPr lang="en-US" dirty="0" smtClean="0"/>
              <a:t>Suitable for customer billing at Annakuta and Higher Taste Restaurants.</a:t>
            </a:r>
          </a:p>
          <a:p>
            <a:r>
              <a:rPr lang="en-US" dirty="0" smtClean="0"/>
              <a:t>Due to lack of ERP, PRISM is extended beyond its capability to handle purchase, stores, manufacturing, Bill of Materials etc., with heavy customizations.</a:t>
            </a:r>
          </a:p>
          <a:p>
            <a:r>
              <a:rPr lang="en-US" dirty="0" smtClean="0"/>
              <a:t>Software is developed on a platform which is outdated.</a:t>
            </a:r>
          </a:p>
          <a:p>
            <a:r>
              <a:rPr lang="en-US" dirty="0" smtClean="0"/>
              <a:t>It cannot support expansion of the business outside our premises and the licenses are location-based (similar to Tally).</a:t>
            </a:r>
          </a:p>
          <a:p>
            <a:r>
              <a:rPr lang="en-US" dirty="0" smtClean="0"/>
              <a:t>It does not integrate with the Finance system (Tally) and hence Sales, Purchase, manufacturing data need to reentered by Finance team in Tally. </a:t>
            </a:r>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7</a:t>
            </a:fld>
            <a:endParaRPr lang="en-US" dirty="0"/>
          </a:p>
        </p:txBody>
      </p:sp>
    </p:spTree>
    <p:extLst>
      <p:ext uri="{BB962C8B-B14F-4D97-AF65-F5344CB8AC3E}">
        <p14:creationId xmlns:p14="http://schemas.microsoft.com/office/powerpoint/2010/main" xmlns="" val="2992277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for ERP – Finance Integration</a:t>
            </a:r>
            <a:endParaRPr lang="en-US" dirty="0"/>
          </a:p>
        </p:txBody>
      </p:sp>
      <p:sp>
        <p:nvSpPr>
          <p:cNvPr id="3" name="Content Placeholder 2"/>
          <p:cNvSpPr>
            <a:spLocks noGrp="1"/>
          </p:cNvSpPr>
          <p:nvPr>
            <p:ph sz="quarter" idx="1"/>
          </p:nvPr>
        </p:nvSpPr>
        <p:spPr/>
        <p:txBody>
          <a:bodyPr/>
          <a:lstStyle/>
          <a:p>
            <a:r>
              <a:rPr lang="en-US" dirty="0" smtClean="0"/>
              <a:t>Finance has to reenter the following data into the Tally system irrespective of the data being entered in each of the end points.</a:t>
            </a:r>
          </a:p>
          <a:p>
            <a:pPr lvl="1"/>
            <a:r>
              <a:rPr lang="en-US" dirty="0" smtClean="0"/>
              <a:t>Donations – Re-entry of data entered in Dhananjaya software used by DCC</a:t>
            </a:r>
          </a:p>
          <a:p>
            <a:pPr lvl="1"/>
            <a:r>
              <a:rPr lang="en-US" dirty="0" smtClean="0"/>
              <a:t>Purchase, Sales, Manufacturing data of Food Business</a:t>
            </a:r>
          </a:p>
          <a:p>
            <a:pPr lvl="1"/>
            <a:r>
              <a:rPr lang="en-US" dirty="0" smtClean="0"/>
              <a:t>Purchase, Stores, Sales and Settlement data of YMG – Paraphernalia business</a:t>
            </a:r>
          </a:p>
          <a:p>
            <a:pPr lvl="1"/>
            <a:r>
              <a:rPr lang="en-US" dirty="0" smtClean="0"/>
              <a:t>Purchase, Sales and Manufacturing data of Goloka Agarbatti Business.</a:t>
            </a:r>
          </a:p>
          <a:p>
            <a:pPr lvl="1"/>
            <a:r>
              <a:rPr lang="en-US" dirty="0" smtClean="0"/>
              <a:t>Purchase data of ISKCON – Re-entry of data entered in Trend software.</a:t>
            </a:r>
          </a:p>
          <a:p>
            <a:pPr lvl="1"/>
            <a:r>
              <a:rPr lang="en-US" dirty="0" smtClean="0"/>
              <a:t>Guest House Collection data: Re-entry of data entered in GH software.</a:t>
            </a:r>
          </a:p>
          <a:p>
            <a:pPr lvl="1"/>
            <a:r>
              <a:rPr lang="en-US" dirty="0" smtClean="0"/>
              <a:t>Salary &amp; Wages: Re-entry of data already entered in HR Paygenie software.</a:t>
            </a:r>
          </a:p>
          <a:p>
            <a:pPr lvl="1"/>
            <a:r>
              <a:rPr lang="en-US" dirty="0" smtClean="0"/>
              <a:t>Krishnamrita: Re-entry of data entered in Tally used by Krishnamrita.</a:t>
            </a:r>
          </a:p>
          <a:p>
            <a:r>
              <a:rPr lang="en-US" dirty="0" smtClean="0"/>
              <a:t>Not only the entry is repeated, but also reconciliation should happen on a periodical basis with each of these systems to ensure that there is no mismatch of data &amp; the version of the truth is identical.</a:t>
            </a:r>
            <a:endParaRPr lang="en-US" dirty="0"/>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8</a:t>
            </a:fld>
            <a:endParaRPr lang="en-US" dirty="0"/>
          </a:p>
        </p:txBody>
      </p:sp>
    </p:spTree>
    <p:extLst>
      <p:ext uri="{BB962C8B-B14F-4D97-AF65-F5344CB8AC3E}">
        <p14:creationId xmlns:p14="http://schemas.microsoft.com/office/powerpoint/2010/main" xmlns="" val="1982740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Case for ERP – </a:t>
            </a:r>
            <a:r>
              <a:rPr lang="en-US" dirty="0" smtClean="0"/>
              <a:t>Financial Accounting</a:t>
            </a:r>
            <a:endParaRPr lang="en-US" dirty="0"/>
          </a:p>
        </p:txBody>
      </p:sp>
      <p:sp>
        <p:nvSpPr>
          <p:cNvPr id="3" name="Content Placeholder 2"/>
          <p:cNvSpPr>
            <a:spLocks noGrp="1"/>
          </p:cNvSpPr>
          <p:nvPr>
            <p:ph sz="quarter" idx="1"/>
          </p:nvPr>
        </p:nvSpPr>
        <p:spPr/>
        <p:txBody>
          <a:bodyPr/>
          <a:lstStyle/>
          <a:p>
            <a:r>
              <a:rPr lang="en-US" dirty="0"/>
              <a:t>Tally is meant for small businesses and we have out grown it long back. </a:t>
            </a:r>
            <a:endParaRPr lang="en-US" dirty="0" smtClean="0"/>
          </a:p>
          <a:p>
            <a:r>
              <a:rPr lang="en-US" dirty="0" smtClean="0"/>
              <a:t>Tally is heavily customized and loaded. (spent around 5L)</a:t>
            </a:r>
          </a:p>
          <a:p>
            <a:r>
              <a:rPr lang="en-US" dirty="0" smtClean="0"/>
              <a:t>In spite of customizations, Tally could not generate all the required reports due to the inherent limitations.</a:t>
            </a:r>
          </a:p>
          <a:p>
            <a:r>
              <a:rPr lang="en-US" dirty="0" smtClean="0"/>
              <a:t>Wrong accounting classifications are not revealed in time.</a:t>
            </a:r>
          </a:p>
          <a:p>
            <a:r>
              <a:rPr lang="en-US" dirty="0" smtClean="0"/>
              <a:t>Budgeting exercise is not as efficient as it should be since the departments are not having visibility to the finance data concerning their department.</a:t>
            </a:r>
          </a:p>
          <a:p>
            <a:r>
              <a:rPr lang="en-US" dirty="0" smtClean="0"/>
              <a:t>The MIS reports get delayed due to re-entry and reconciliation issues.</a:t>
            </a:r>
          </a:p>
          <a:p>
            <a:r>
              <a:rPr lang="en-US" dirty="0" smtClean="0"/>
              <a:t>Devotees become more involved into sorting out the transactional issues than merely focusing on strategy.</a:t>
            </a:r>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2"/>
          </p:nvPr>
        </p:nvSpPr>
        <p:spPr/>
        <p:txBody>
          <a:bodyPr/>
          <a:lstStyle/>
          <a:p>
            <a:fld id="{F3D3A53B-E4E8-4ED3-B411-20CB04ABA235}" type="datetime1">
              <a:rPr lang="en-US" smtClean="0"/>
              <a:pPr/>
              <a:t>3/11/2014</a:t>
            </a:fld>
            <a:endParaRPr lang="en-US" dirty="0"/>
          </a:p>
        </p:txBody>
      </p:sp>
      <p:sp>
        <p:nvSpPr>
          <p:cNvPr id="5" name="Footer Placeholder 4"/>
          <p:cNvSpPr>
            <a:spLocks noGrp="1"/>
          </p:cNvSpPr>
          <p:nvPr>
            <p:ph type="ftr" sz="quarter" idx="3"/>
          </p:nvPr>
        </p:nvSpPr>
        <p:spPr/>
        <p:txBody>
          <a:bodyPr/>
          <a:lstStyle/>
          <a:p>
            <a:r>
              <a:rPr lang="en-US" smtClean="0"/>
              <a:t>ISKCON, Bangalore, Hare Krishna Hill, Chord Road, Rajaji Nagar, Bangalore - 560010</a:t>
            </a:r>
            <a:endParaRPr lang="en-US" dirty="0" smtClean="0"/>
          </a:p>
        </p:txBody>
      </p:sp>
      <p:sp>
        <p:nvSpPr>
          <p:cNvPr id="6" name="Slide Number Placeholder 5"/>
          <p:cNvSpPr>
            <a:spLocks noGrp="1"/>
          </p:cNvSpPr>
          <p:nvPr>
            <p:ph type="sldNum" sz="quarter" idx="4"/>
          </p:nvPr>
        </p:nvSpPr>
        <p:spPr/>
        <p:txBody>
          <a:bodyPr/>
          <a:lstStyle/>
          <a:p>
            <a:fld id="{8885644E-83AE-4475-8943-703C5840BF3A}" type="slidenum">
              <a:rPr lang="en-US" smtClean="0"/>
              <a:pPr/>
              <a:t>9</a:t>
            </a:fld>
            <a:endParaRPr lang="en-US" dirty="0"/>
          </a:p>
        </p:txBody>
      </p:sp>
    </p:spTree>
    <p:extLst>
      <p:ext uri="{BB962C8B-B14F-4D97-AF65-F5344CB8AC3E}">
        <p14:creationId xmlns:p14="http://schemas.microsoft.com/office/powerpoint/2010/main" xmlns="" val="4065990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1507</TotalTime>
  <Words>2087</Words>
  <Application>Microsoft Office PowerPoint</Application>
  <PresentationFormat>On-screen Show (4:3)</PresentationFormat>
  <Paragraphs>287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Justification for ERP</vt:lpstr>
      <vt:lpstr>What is ERP?</vt:lpstr>
      <vt:lpstr>Why ERP?</vt:lpstr>
      <vt:lpstr>Do WE need ERP?</vt:lpstr>
      <vt:lpstr>What if we don’t go for ERP?</vt:lpstr>
      <vt:lpstr>A Case for ERP - YMG</vt:lpstr>
      <vt:lpstr>A Case for ERP – IC (Foods)</vt:lpstr>
      <vt:lpstr>A Case for ERP – Finance Integration</vt:lpstr>
      <vt:lpstr>A Case for ERP – Financial Accounting</vt:lpstr>
      <vt:lpstr>A Case for ERP – Material Management</vt:lpstr>
      <vt:lpstr>A Case for ERP - Projects</vt:lpstr>
      <vt:lpstr>A Case for ERP – Other Possibilities</vt:lpstr>
      <vt:lpstr>Current Scenario</vt:lpstr>
      <vt:lpstr>Proposed Scenario</vt:lpstr>
      <vt:lpstr>Why are we going with Microsoft?</vt:lpstr>
      <vt:lpstr>Why MS-Dynamics NAV?</vt:lpstr>
      <vt:lpstr>What is expected from management?</vt:lpstr>
      <vt:lpstr>Slide 18</vt:lpstr>
      <vt:lpstr>Option 1</vt:lpstr>
      <vt:lpstr>Option 2</vt:lpstr>
    </vt:vector>
  </TitlesOfParts>
  <Company>Sudharma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Policies</dc:title>
  <dc:creator>jnvd</dc:creator>
  <cp:lastModifiedBy>Windows User</cp:lastModifiedBy>
  <cp:revision>101</cp:revision>
  <dcterms:created xsi:type="dcterms:W3CDTF">2012-06-06T09:23:25Z</dcterms:created>
  <dcterms:modified xsi:type="dcterms:W3CDTF">2014-03-11T17:17:36Z</dcterms:modified>
</cp:coreProperties>
</file>