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722" r:id="rId2"/>
    <p:sldId id="723" r:id="rId3"/>
    <p:sldId id="728" r:id="rId4"/>
    <p:sldId id="783" r:id="rId5"/>
    <p:sldId id="731" r:id="rId6"/>
    <p:sldId id="732" r:id="rId7"/>
    <p:sldId id="778" r:id="rId8"/>
    <p:sldId id="734" r:id="rId9"/>
    <p:sldId id="780" r:id="rId10"/>
    <p:sldId id="735" r:id="rId11"/>
    <p:sldId id="773" r:id="rId12"/>
    <p:sldId id="774" r:id="rId13"/>
    <p:sldId id="775" r:id="rId14"/>
    <p:sldId id="736" r:id="rId15"/>
    <p:sldId id="737" r:id="rId16"/>
    <p:sldId id="781" r:id="rId17"/>
    <p:sldId id="782" r:id="rId18"/>
    <p:sldId id="733" r:id="rId19"/>
    <p:sldId id="771" r:id="rId20"/>
    <p:sldId id="770" r:id="rId21"/>
    <p:sldId id="740" r:id="rId22"/>
    <p:sldId id="741" r:id="rId23"/>
    <p:sldId id="747" r:id="rId24"/>
    <p:sldId id="742" r:id="rId25"/>
    <p:sldId id="784" r:id="rId26"/>
    <p:sldId id="776" r:id="rId27"/>
    <p:sldId id="777" r:id="rId28"/>
    <p:sldId id="779" r:id="rId29"/>
    <p:sldId id="745" r:id="rId30"/>
    <p:sldId id="746" r:id="rId31"/>
    <p:sldId id="769" r:id="rId32"/>
    <p:sldId id="765" r:id="rId33"/>
    <p:sldId id="743" r:id="rId34"/>
    <p:sldId id="767" r:id="rId35"/>
    <p:sldId id="766" r:id="rId36"/>
    <p:sldId id="768" r:id="rId37"/>
    <p:sldId id="744" r:id="rId38"/>
    <p:sldId id="760" r:id="rId39"/>
    <p:sldId id="761" r:id="rId40"/>
    <p:sldId id="762" r:id="rId41"/>
    <p:sldId id="763" r:id="rId42"/>
    <p:sldId id="764" r:id="rId43"/>
    <p:sldId id="753" r:id="rId44"/>
    <p:sldId id="754" r:id="rId45"/>
    <p:sldId id="836" r:id="rId46"/>
    <p:sldId id="785" r:id="rId47"/>
    <p:sldId id="786" r:id="rId48"/>
    <p:sldId id="787" r:id="rId49"/>
    <p:sldId id="788" r:id="rId50"/>
    <p:sldId id="789" r:id="rId51"/>
    <p:sldId id="790" r:id="rId52"/>
    <p:sldId id="791" r:id="rId53"/>
    <p:sldId id="792" r:id="rId54"/>
    <p:sldId id="793" r:id="rId55"/>
    <p:sldId id="794" r:id="rId56"/>
    <p:sldId id="795" r:id="rId57"/>
    <p:sldId id="796" r:id="rId58"/>
    <p:sldId id="797" r:id="rId59"/>
    <p:sldId id="798" r:id="rId60"/>
    <p:sldId id="799" r:id="rId61"/>
    <p:sldId id="800" r:id="rId62"/>
    <p:sldId id="801" r:id="rId63"/>
    <p:sldId id="802" r:id="rId64"/>
    <p:sldId id="803" r:id="rId65"/>
    <p:sldId id="804" r:id="rId66"/>
    <p:sldId id="805" r:id="rId67"/>
    <p:sldId id="806" r:id="rId68"/>
    <p:sldId id="807" r:id="rId69"/>
    <p:sldId id="808" r:id="rId70"/>
    <p:sldId id="809" r:id="rId71"/>
    <p:sldId id="810" r:id="rId72"/>
    <p:sldId id="811" r:id="rId73"/>
    <p:sldId id="812" r:id="rId74"/>
    <p:sldId id="813" r:id="rId75"/>
    <p:sldId id="814" r:id="rId76"/>
    <p:sldId id="815" r:id="rId77"/>
    <p:sldId id="816" r:id="rId78"/>
    <p:sldId id="817" r:id="rId79"/>
    <p:sldId id="818" r:id="rId80"/>
    <p:sldId id="819" r:id="rId81"/>
    <p:sldId id="820" r:id="rId82"/>
    <p:sldId id="821" r:id="rId83"/>
    <p:sldId id="822" r:id="rId84"/>
    <p:sldId id="823" r:id="rId85"/>
    <p:sldId id="824" r:id="rId86"/>
    <p:sldId id="825" r:id="rId87"/>
    <p:sldId id="826" r:id="rId88"/>
    <p:sldId id="827" r:id="rId89"/>
    <p:sldId id="828" r:id="rId90"/>
    <p:sldId id="829" r:id="rId91"/>
    <p:sldId id="830" r:id="rId92"/>
    <p:sldId id="831" r:id="rId93"/>
    <p:sldId id="832" r:id="rId94"/>
    <p:sldId id="833" r:id="rId95"/>
    <p:sldId id="834" r:id="rId96"/>
    <p:sldId id="835" r:id="rId97"/>
    <p:sldId id="837" r:id="rId98"/>
    <p:sldId id="838" r:id="rId99"/>
    <p:sldId id="839" r:id="rId100"/>
    <p:sldId id="840" r:id="rId101"/>
    <p:sldId id="841" r:id="rId102"/>
    <p:sldId id="842" r:id="rId103"/>
    <p:sldId id="843" r:id="rId104"/>
    <p:sldId id="844" r:id="rId105"/>
    <p:sldId id="845" r:id="rId106"/>
    <p:sldId id="846" r:id="rId107"/>
    <p:sldId id="847" r:id="rId108"/>
    <p:sldId id="848" r:id="rId109"/>
    <p:sldId id="849" r:id="rId110"/>
    <p:sldId id="850" r:id="rId111"/>
    <p:sldId id="851" r:id="rId112"/>
    <p:sldId id="852" r:id="rId113"/>
    <p:sldId id="853" r:id="rId114"/>
    <p:sldId id="854" r:id="rId115"/>
    <p:sldId id="855" r:id="rId116"/>
    <p:sldId id="856" r:id="rId117"/>
    <p:sldId id="857" r:id="rId118"/>
    <p:sldId id="858" r:id="rId119"/>
    <p:sldId id="859" r:id="rId120"/>
    <p:sldId id="860" r:id="rId121"/>
    <p:sldId id="861" r:id="rId122"/>
    <p:sldId id="862" r:id="rId123"/>
    <p:sldId id="863" r:id="rId124"/>
    <p:sldId id="864" r:id="rId125"/>
    <p:sldId id="865" r:id="rId126"/>
    <p:sldId id="866" r:id="rId127"/>
    <p:sldId id="867" r:id="rId128"/>
    <p:sldId id="868" r:id="rId129"/>
    <p:sldId id="869" r:id="rId130"/>
    <p:sldId id="870" r:id="rId131"/>
    <p:sldId id="871" r:id="rId132"/>
    <p:sldId id="872" r:id="rId133"/>
    <p:sldId id="873" r:id="rId134"/>
    <p:sldId id="874" r:id="rId135"/>
    <p:sldId id="875" r:id="rId136"/>
    <p:sldId id="929" r:id="rId137"/>
    <p:sldId id="930" r:id="rId138"/>
    <p:sldId id="931" r:id="rId139"/>
    <p:sldId id="932" r:id="rId140"/>
    <p:sldId id="935" r:id="rId141"/>
    <p:sldId id="934" r:id="rId142"/>
    <p:sldId id="936" r:id="rId143"/>
    <p:sldId id="937" r:id="rId144"/>
    <p:sldId id="886" r:id="rId145"/>
    <p:sldId id="887" r:id="rId146"/>
    <p:sldId id="888" r:id="rId147"/>
    <p:sldId id="889" r:id="rId148"/>
    <p:sldId id="890" r:id="rId149"/>
    <p:sldId id="891" r:id="rId150"/>
    <p:sldId id="892" r:id="rId151"/>
    <p:sldId id="893" r:id="rId152"/>
    <p:sldId id="894" r:id="rId153"/>
    <p:sldId id="895" r:id="rId154"/>
    <p:sldId id="896" r:id="rId155"/>
    <p:sldId id="897" r:id="rId156"/>
    <p:sldId id="898" r:id="rId157"/>
    <p:sldId id="938" r:id="rId158"/>
    <p:sldId id="939" r:id="rId159"/>
    <p:sldId id="940" r:id="rId160"/>
    <p:sldId id="941" r:id="rId161"/>
    <p:sldId id="942" r:id="rId162"/>
    <p:sldId id="943" r:id="rId163"/>
    <p:sldId id="944" r:id="rId164"/>
    <p:sldId id="945" r:id="rId165"/>
    <p:sldId id="946" r:id="rId166"/>
    <p:sldId id="947" r:id="rId167"/>
    <p:sldId id="909" r:id="rId168"/>
    <p:sldId id="910" r:id="rId169"/>
    <p:sldId id="911" r:id="rId170"/>
    <p:sldId id="912" r:id="rId171"/>
    <p:sldId id="914" r:id="rId172"/>
    <p:sldId id="913" r:id="rId173"/>
    <p:sldId id="915" r:id="rId174"/>
    <p:sldId id="916" r:id="rId175"/>
    <p:sldId id="917" r:id="rId176"/>
    <p:sldId id="918" r:id="rId177"/>
    <p:sldId id="919" r:id="rId178"/>
    <p:sldId id="920" r:id="rId179"/>
    <p:sldId id="921" r:id="rId180"/>
    <p:sldId id="922" r:id="rId181"/>
    <p:sldId id="923" r:id="rId182"/>
    <p:sldId id="924" r:id="rId183"/>
    <p:sldId id="925" r:id="rId184"/>
    <p:sldId id="926" r:id="rId185"/>
    <p:sldId id="927" r:id="rId186"/>
    <p:sldId id="928" r:id="rId1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9" autoAdjust="0"/>
    <p:restoredTop sz="92945" autoAdjust="0"/>
  </p:normalViewPr>
  <p:slideViewPr>
    <p:cSldViewPr>
      <p:cViewPr varScale="1">
        <p:scale>
          <a:sx n="67" d="100"/>
          <a:sy n="67" d="100"/>
        </p:scale>
        <p:origin x="1710"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3" d="100"/>
        <a:sy n="63" d="100"/>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_rels/viewProps.xml.rels><?xml version="1.0" encoding="UTF-8" standalone="yes"?>
<Relationships xmlns="http://schemas.openxmlformats.org/package/2006/relationships"><Relationship Id="rId8" Type="http://schemas.openxmlformats.org/officeDocument/2006/relationships/slide" Target="slides/slide179.xml"/><Relationship Id="rId3" Type="http://schemas.openxmlformats.org/officeDocument/2006/relationships/slide" Target="slides/slide73.xml"/><Relationship Id="rId7" Type="http://schemas.openxmlformats.org/officeDocument/2006/relationships/slide" Target="slides/slide147.xml"/><Relationship Id="rId2" Type="http://schemas.openxmlformats.org/officeDocument/2006/relationships/slide" Target="slides/slide70.xml"/><Relationship Id="rId1" Type="http://schemas.openxmlformats.org/officeDocument/2006/relationships/slide" Target="slides/slide69.xml"/><Relationship Id="rId6" Type="http://schemas.openxmlformats.org/officeDocument/2006/relationships/slide" Target="slides/slide146.xml"/><Relationship Id="rId5" Type="http://schemas.openxmlformats.org/officeDocument/2006/relationships/slide" Target="slides/slide145.xml"/><Relationship Id="rId4"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2/19/2015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You</a:t>
            </a:r>
            <a:r>
              <a:rPr lang="en-US" altLang="en-US" baseline="0" dirty="0" smtClean="0"/>
              <a:t> want to reduce your weight by 10%. (Program)</a:t>
            </a:r>
          </a:p>
          <a:p>
            <a:endParaRPr lang="en-US" altLang="en-US" baseline="0" dirty="0" smtClean="0"/>
          </a:p>
          <a:p>
            <a:r>
              <a:rPr lang="en-US" altLang="en-US" baseline="0" dirty="0" smtClean="0"/>
              <a:t>Projects</a:t>
            </a:r>
          </a:p>
          <a:p>
            <a:r>
              <a:rPr lang="en-US" altLang="en-US" baseline="0" dirty="0" smtClean="0"/>
              <a:t>- Start one our gym/running every day.</a:t>
            </a:r>
          </a:p>
          <a:p>
            <a:r>
              <a:rPr lang="en-US" altLang="en-US" baseline="0" dirty="0" smtClean="0"/>
              <a:t>- Change eating habits (content, quality, quantity, timing)</a:t>
            </a:r>
          </a:p>
          <a:p>
            <a:r>
              <a:rPr lang="en-US" altLang="en-US" baseline="0" dirty="0" smtClean="0"/>
              <a:t>- Reading habits</a:t>
            </a:r>
          </a:p>
          <a:p>
            <a:pPr marL="0" indent="0">
              <a:buFontTx/>
              <a:buNone/>
            </a:pPr>
            <a:r>
              <a:rPr lang="en-US" altLang="en-US" baseline="0" dirty="0" smtClean="0"/>
              <a:t>- Work habits</a:t>
            </a:r>
          </a:p>
          <a:p>
            <a:pPr marL="0" indent="0">
              <a:buFontTx/>
              <a:buNone/>
            </a:pPr>
            <a:r>
              <a:rPr lang="en-US" altLang="en-US" baseline="0" dirty="0" smtClean="0"/>
              <a:t>- Start doing some pranayams</a:t>
            </a:r>
          </a:p>
          <a:p>
            <a:pPr marL="0" indent="0">
              <a:buFontTx/>
              <a:buNone/>
            </a:pPr>
            <a:r>
              <a:rPr lang="en-US" altLang="en-US" baseline="0" dirty="0" smtClean="0"/>
              <a:t>- Sleep on time</a:t>
            </a:r>
          </a:p>
          <a:p>
            <a:pPr marL="0" indent="0">
              <a:buFontTx/>
              <a:buNone/>
            </a:pPr>
            <a:r>
              <a:rPr lang="en-US" altLang="en-US" baseline="0" dirty="0" smtClean="0"/>
              <a:t>- No TV, no Talk while eating</a:t>
            </a:r>
          </a:p>
          <a:p>
            <a:pPr marL="0" indent="0">
              <a:buFontTx/>
              <a:buNone/>
            </a:pPr>
            <a:r>
              <a:rPr lang="en-US" altLang="en-US" baseline="0" dirty="0" smtClean="0"/>
              <a:t>- Eat only when sitting</a:t>
            </a:r>
          </a:p>
          <a:p>
            <a:pPr marL="171450" indent="-171450">
              <a:buFontTx/>
              <a:buChar char="-"/>
            </a:pPr>
            <a:endParaRPr lang="en-US" altLang="en-US" baseline="0" dirty="0" smtClean="0"/>
          </a:p>
          <a:p>
            <a:pPr marL="0" indent="0">
              <a:buFontTx/>
              <a:buNone/>
            </a:pPr>
            <a:r>
              <a:rPr lang="en-US" altLang="en-US" baseline="0" dirty="0" smtClean="0"/>
              <a:t>If any of these project is not helping you in reducing 10% weight then you can drop the project.</a:t>
            </a:r>
          </a:p>
          <a:p>
            <a:pPr marL="0" indent="0">
              <a:buFontTx/>
              <a:buNone/>
            </a:pPr>
            <a:r>
              <a:rPr lang="en-US" altLang="en-US" baseline="0" dirty="0" smtClean="0"/>
              <a:t>Only dropping weight is not mandate. You need to ensure it is sustained. So do not build those habits or do those things which you cannot sustain</a:t>
            </a:r>
          </a:p>
          <a:p>
            <a:pPr marL="0" indent="0">
              <a:buFontTx/>
              <a:buNone/>
            </a:pPr>
            <a:r>
              <a:rPr lang="en-US" altLang="en-US" baseline="0" dirty="0" smtClean="0"/>
              <a:t>All these projects can run independently</a:t>
            </a:r>
          </a:p>
          <a:p>
            <a:pPr marL="0" indent="0">
              <a:buFontTx/>
              <a:buNone/>
            </a:pPr>
            <a:r>
              <a:rPr lang="en-US" altLang="en-US" baseline="0" dirty="0" smtClean="0"/>
              <a:t>Over all objective is to reduce the weight which is longer than any particular project</a:t>
            </a:r>
          </a:p>
          <a:p>
            <a:pPr marL="0" indent="0">
              <a:buFontTx/>
              <a:buNone/>
            </a:pPr>
            <a:endParaRPr lang="en-US" altLang="en-US" baseline="0" dirty="0" smtClean="0"/>
          </a:p>
          <a:p>
            <a:pPr marL="171450" indent="-171450">
              <a:buFontTx/>
              <a:buChar char="-"/>
            </a:pPr>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DFE8C-E6ED-41FF-A056-BDF34B11430F}" type="slidenum">
              <a:rPr lang="en-US" altLang="en-US" smtClean="0"/>
              <a:pPr/>
              <a:t>10</a:t>
            </a:fld>
            <a:endParaRPr lang="en-US" altLang="en-US" smtClean="0"/>
          </a:p>
        </p:txBody>
      </p:sp>
    </p:spTree>
    <p:extLst>
      <p:ext uri="{BB962C8B-B14F-4D97-AF65-F5344CB8AC3E}">
        <p14:creationId xmlns:p14="http://schemas.microsoft.com/office/powerpoint/2010/main" val="19095922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AE6BD-A640-4B3B-B9AC-174584C5C68D}" type="slidenum">
              <a:rPr lang="en-US" altLang="en-US" smtClean="0"/>
              <a:pPr/>
              <a:t>100</a:t>
            </a:fld>
            <a:endParaRPr lang="en-US" altLang="en-US" smtClean="0"/>
          </a:p>
        </p:txBody>
      </p:sp>
    </p:spTree>
    <p:extLst>
      <p:ext uri="{BB962C8B-B14F-4D97-AF65-F5344CB8AC3E}">
        <p14:creationId xmlns:p14="http://schemas.microsoft.com/office/powerpoint/2010/main" val="5848354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12274-8AAC-4068-AF2B-F3895D67FEA4}" type="slidenum">
              <a:rPr lang="en-US" altLang="en-US" smtClean="0"/>
              <a:pPr/>
              <a:t>101</a:t>
            </a:fld>
            <a:endParaRPr lang="en-US" altLang="en-US" smtClean="0"/>
          </a:p>
        </p:txBody>
      </p:sp>
    </p:spTree>
    <p:extLst>
      <p:ext uri="{BB962C8B-B14F-4D97-AF65-F5344CB8AC3E}">
        <p14:creationId xmlns:p14="http://schemas.microsoft.com/office/powerpoint/2010/main" val="28990261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F0CA8-6320-4250-A1B4-07DE6099E917}" type="slidenum">
              <a:rPr lang="en-US" altLang="en-US" smtClean="0"/>
              <a:pPr/>
              <a:t>102</a:t>
            </a:fld>
            <a:endParaRPr lang="en-US" altLang="en-US" smtClean="0"/>
          </a:p>
        </p:txBody>
      </p:sp>
    </p:spTree>
    <p:extLst>
      <p:ext uri="{BB962C8B-B14F-4D97-AF65-F5344CB8AC3E}">
        <p14:creationId xmlns:p14="http://schemas.microsoft.com/office/powerpoint/2010/main" val="34042776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22AC8-25D2-413F-A7BA-8DBA31CB980A}" type="slidenum">
              <a:rPr lang="en-US" altLang="en-US" smtClean="0"/>
              <a:pPr/>
              <a:t>103</a:t>
            </a:fld>
            <a:endParaRPr lang="en-US" altLang="en-US" smtClean="0"/>
          </a:p>
        </p:txBody>
      </p:sp>
    </p:spTree>
    <p:extLst>
      <p:ext uri="{BB962C8B-B14F-4D97-AF65-F5344CB8AC3E}">
        <p14:creationId xmlns:p14="http://schemas.microsoft.com/office/powerpoint/2010/main" val="25869142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B249B-B06A-477D-B3DF-83FB426FF765}" type="slidenum">
              <a:rPr lang="en-US" altLang="en-US" smtClean="0"/>
              <a:pPr/>
              <a:t>104</a:t>
            </a:fld>
            <a:endParaRPr lang="en-US" altLang="en-US" smtClean="0"/>
          </a:p>
        </p:txBody>
      </p:sp>
    </p:spTree>
    <p:extLst>
      <p:ext uri="{BB962C8B-B14F-4D97-AF65-F5344CB8AC3E}">
        <p14:creationId xmlns:p14="http://schemas.microsoft.com/office/powerpoint/2010/main" val="37871340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1CA3B-E823-4981-8CC1-C14CDF413F2D}" type="slidenum">
              <a:rPr lang="en-US" altLang="en-US" smtClean="0"/>
              <a:pPr/>
              <a:t>105</a:t>
            </a:fld>
            <a:endParaRPr lang="en-US" altLang="en-US" smtClean="0"/>
          </a:p>
        </p:txBody>
      </p:sp>
    </p:spTree>
    <p:extLst>
      <p:ext uri="{BB962C8B-B14F-4D97-AF65-F5344CB8AC3E}">
        <p14:creationId xmlns:p14="http://schemas.microsoft.com/office/powerpoint/2010/main" val="2867118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28392-0082-45CB-A261-98A7138F6BC4}" type="slidenum">
              <a:rPr lang="en-US" altLang="en-US" smtClean="0"/>
              <a:pPr/>
              <a:t>106</a:t>
            </a:fld>
            <a:endParaRPr lang="en-US" altLang="en-US" smtClean="0"/>
          </a:p>
        </p:txBody>
      </p:sp>
    </p:spTree>
    <p:extLst>
      <p:ext uri="{BB962C8B-B14F-4D97-AF65-F5344CB8AC3E}">
        <p14:creationId xmlns:p14="http://schemas.microsoft.com/office/powerpoint/2010/main" val="360891740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E954-5BB6-48B9-8354-5A3EF251D077}" type="slidenum">
              <a:rPr lang="en-US" altLang="en-US" smtClean="0"/>
              <a:pPr/>
              <a:t>107</a:t>
            </a:fld>
            <a:endParaRPr lang="en-US" altLang="en-US" smtClean="0"/>
          </a:p>
        </p:txBody>
      </p:sp>
    </p:spTree>
    <p:extLst>
      <p:ext uri="{BB962C8B-B14F-4D97-AF65-F5344CB8AC3E}">
        <p14:creationId xmlns:p14="http://schemas.microsoft.com/office/powerpoint/2010/main" val="8958209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AC843-3C4B-44C0-B154-988A3CFAED92}" type="slidenum">
              <a:rPr lang="en-US" altLang="en-US" smtClean="0"/>
              <a:pPr/>
              <a:t>108</a:t>
            </a:fld>
            <a:endParaRPr lang="en-US" altLang="en-US" smtClean="0"/>
          </a:p>
        </p:txBody>
      </p:sp>
    </p:spTree>
    <p:extLst>
      <p:ext uri="{BB962C8B-B14F-4D97-AF65-F5344CB8AC3E}">
        <p14:creationId xmlns:p14="http://schemas.microsoft.com/office/powerpoint/2010/main" val="38728046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555D-A2FB-4FD9-801D-9998E4C2686C}" type="slidenum">
              <a:rPr lang="en-US" altLang="en-US" smtClean="0"/>
              <a:pPr/>
              <a:t>109</a:t>
            </a:fld>
            <a:endParaRPr lang="en-US" altLang="en-US" smtClean="0"/>
          </a:p>
        </p:txBody>
      </p:sp>
    </p:spTree>
    <p:extLst>
      <p:ext uri="{BB962C8B-B14F-4D97-AF65-F5344CB8AC3E}">
        <p14:creationId xmlns:p14="http://schemas.microsoft.com/office/powerpoint/2010/main" val="325753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0D28B-6129-47D9-9BA1-ED072944EF86}" type="slidenum">
              <a:rPr lang="en-US" altLang="en-US" smtClean="0"/>
              <a:pPr/>
              <a:t>11</a:t>
            </a:fld>
            <a:endParaRPr lang="en-US" altLang="en-US" smtClean="0"/>
          </a:p>
        </p:txBody>
      </p:sp>
    </p:spTree>
    <p:extLst>
      <p:ext uri="{BB962C8B-B14F-4D97-AF65-F5344CB8AC3E}">
        <p14:creationId xmlns:p14="http://schemas.microsoft.com/office/powerpoint/2010/main" val="40824965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A13422-CDD0-411F-BE32-07AB3E6D46E3}" type="slidenum">
              <a:rPr lang="en-US" altLang="en-US" smtClean="0"/>
              <a:pPr/>
              <a:t>110</a:t>
            </a:fld>
            <a:endParaRPr lang="en-US" altLang="en-US" smtClean="0"/>
          </a:p>
        </p:txBody>
      </p:sp>
    </p:spTree>
    <p:extLst>
      <p:ext uri="{BB962C8B-B14F-4D97-AF65-F5344CB8AC3E}">
        <p14:creationId xmlns:p14="http://schemas.microsoft.com/office/powerpoint/2010/main" val="27118089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F2CDB9-0F5B-4802-934D-CB02E39056FA}" type="slidenum">
              <a:rPr lang="en-US" altLang="en-US" smtClean="0"/>
              <a:pPr/>
              <a:t>111</a:t>
            </a:fld>
            <a:endParaRPr lang="en-US" altLang="en-US" smtClean="0"/>
          </a:p>
        </p:txBody>
      </p:sp>
    </p:spTree>
    <p:extLst>
      <p:ext uri="{BB962C8B-B14F-4D97-AF65-F5344CB8AC3E}">
        <p14:creationId xmlns:p14="http://schemas.microsoft.com/office/powerpoint/2010/main" val="3392913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BF57F5-8F4A-4E59-A013-A0F0097D88B7}" type="slidenum">
              <a:rPr lang="en-US" altLang="en-US" smtClean="0"/>
              <a:pPr/>
              <a:t>112</a:t>
            </a:fld>
            <a:endParaRPr lang="en-US" altLang="en-US" smtClean="0"/>
          </a:p>
        </p:txBody>
      </p:sp>
    </p:spTree>
    <p:extLst>
      <p:ext uri="{BB962C8B-B14F-4D97-AF65-F5344CB8AC3E}">
        <p14:creationId xmlns:p14="http://schemas.microsoft.com/office/powerpoint/2010/main" val="42451666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ACEED-249A-46BE-B834-7D5733752E76}" type="slidenum">
              <a:rPr lang="en-US" altLang="en-US" smtClean="0"/>
              <a:pPr/>
              <a:t>113</a:t>
            </a:fld>
            <a:endParaRPr lang="en-US" altLang="en-US" smtClean="0"/>
          </a:p>
        </p:txBody>
      </p:sp>
    </p:spTree>
    <p:extLst>
      <p:ext uri="{BB962C8B-B14F-4D97-AF65-F5344CB8AC3E}">
        <p14:creationId xmlns:p14="http://schemas.microsoft.com/office/powerpoint/2010/main" val="29505949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D44F3-A8BF-4858-8DEE-36D3B44D2D39}" type="slidenum">
              <a:rPr lang="en-US" altLang="en-US" smtClean="0"/>
              <a:pPr/>
              <a:t>114</a:t>
            </a:fld>
            <a:endParaRPr lang="en-US" altLang="en-US" smtClean="0"/>
          </a:p>
        </p:txBody>
      </p:sp>
    </p:spTree>
    <p:extLst>
      <p:ext uri="{BB962C8B-B14F-4D97-AF65-F5344CB8AC3E}">
        <p14:creationId xmlns:p14="http://schemas.microsoft.com/office/powerpoint/2010/main" val="30141578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E13D1B-3884-4F95-BDB6-C230D9884BD2}" type="slidenum">
              <a:rPr lang="en-US" altLang="en-US" smtClean="0"/>
              <a:pPr/>
              <a:t>115</a:t>
            </a:fld>
            <a:endParaRPr lang="en-US" altLang="en-US" smtClean="0"/>
          </a:p>
        </p:txBody>
      </p:sp>
    </p:spTree>
    <p:extLst>
      <p:ext uri="{BB962C8B-B14F-4D97-AF65-F5344CB8AC3E}">
        <p14:creationId xmlns:p14="http://schemas.microsoft.com/office/powerpoint/2010/main" val="29737420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D92039-9FB9-44B4-B2D6-4336429D4F0D}" type="slidenum">
              <a:rPr lang="en-US" altLang="en-US" smtClean="0">
                <a:latin typeface="Arial" panose="020B0604020202020204" pitchFamily="34" charset="0"/>
              </a:rPr>
              <a:pPr>
                <a:spcBef>
                  <a:spcPct val="0"/>
                </a:spcBef>
              </a:pPr>
              <a:t>116</a:t>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244469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C485F-FA92-4307-8E0B-B09B0F27AC7E}" type="slidenum">
              <a:rPr lang="en-US" altLang="en-US" smtClean="0"/>
              <a:pPr/>
              <a:t>117</a:t>
            </a:fld>
            <a:endParaRPr lang="en-US" altLang="en-US" smtClean="0"/>
          </a:p>
        </p:txBody>
      </p:sp>
    </p:spTree>
    <p:extLst>
      <p:ext uri="{BB962C8B-B14F-4D97-AF65-F5344CB8AC3E}">
        <p14:creationId xmlns:p14="http://schemas.microsoft.com/office/powerpoint/2010/main" val="102031569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6F0278-9A9A-40EB-8112-AA424E15A4C2}" type="slidenum">
              <a:rPr lang="en-US" altLang="en-US" smtClean="0"/>
              <a:pPr/>
              <a:t>118</a:t>
            </a:fld>
            <a:endParaRPr lang="en-US" altLang="en-US" smtClean="0"/>
          </a:p>
        </p:txBody>
      </p:sp>
    </p:spTree>
    <p:extLst>
      <p:ext uri="{BB962C8B-B14F-4D97-AF65-F5344CB8AC3E}">
        <p14:creationId xmlns:p14="http://schemas.microsoft.com/office/powerpoint/2010/main" val="29535287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AD01A6-601B-4CE7-9CA6-1415D4363BCA}" type="slidenum">
              <a:rPr lang="en-US" altLang="en-US" smtClean="0"/>
              <a:pPr/>
              <a:t>119</a:t>
            </a:fld>
            <a:endParaRPr lang="en-US" altLang="en-US" smtClean="0"/>
          </a:p>
        </p:txBody>
      </p:sp>
    </p:spTree>
    <p:extLst>
      <p:ext uri="{BB962C8B-B14F-4D97-AF65-F5344CB8AC3E}">
        <p14:creationId xmlns:p14="http://schemas.microsoft.com/office/powerpoint/2010/main" val="13413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9677B6-23B7-4E3F-B91F-F2743264CF4E}" type="slidenum">
              <a:rPr lang="en-US" altLang="en-US" smtClean="0"/>
              <a:pPr/>
              <a:t>12</a:t>
            </a:fld>
            <a:endParaRPr lang="en-US" altLang="en-US" smtClean="0"/>
          </a:p>
        </p:txBody>
      </p:sp>
    </p:spTree>
    <p:extLst>
      <p:ext uri="{BB962C8B-B14F-4D97-AF65-F5344CB8AC3E}">
        <p14:creationId xmlns:p14="http://schemas.microsoft.com/office/powerpoint/2010/main" val="224137766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79D1E-8E46-4458-9162-91474B86B9EF}" type="slidenum">
              <a:rPr lang="en-US" altLang="en-US" smtClean="0"/>
              <a:pPr/>
              <a:t>120</a:t>
            </a:fld>
            <a:endParaRPr lang="en-US" altLang="en-US" smtClean="0"/>
          </a:p>
        </p:txBody>
      </p:sp>
    </p:spTree>
    <p:extLst>
      <p:ext uri="{BB962C8B-B14F-4D97-AF65-F5344CB8AC3E}">
        <p14:creationId xmlns:p14="http://schemas.microsoft.com/office/powerpoint/2010/main" val="27029702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1EC26-976A-4BCF-9F8A-2597A5C4899E}" type="slidenum">
              <a:rPr lang="en-US" altLang="en-US" smtClean="0"/>
              <a:pPr/>
              <a:t>121</a:t>
            </a:fld>
            <a:endParaRPr lang="en-US" altLang="en-US" smtClean="0"/>
          </a:p>
        </p:txBody>
      </p:sp>
    </p:spTree>
    <p:extLst>
      <p:ext uri="{BB962C8B-B14F-4D97-AF65-F5344CB8AC3E}">
        <p14:creationId xmlns:p14="http://schemas.microsoft.com/office/powerpoint/2010/main" val="6286270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9EB0-57DB-45F1-B95E-9152E9D8754A}" type="slidenum">
              <a:rPr lang="en-US" altLang="en-US" smtClean="0"/>
              <a:pPr/>
              <a:t>122</a:t>
            </a:fld>
            <a:endParaRPr lang="en-US" altLang="en-US" smtClean="0"/>
          </a:p>
        </p:txBody>
      </p:sp>
    </p:spTree>
    <p:extLst>
      <p:ext uri="{BB962C8B-B14F-4D97-AF65-F5344CB8AC3E}">
        <p14:creationId xmlns:p14="http://schemas.microsoft.com/office/powerpoint/2010/main" val="175554952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4B55-5097-4202-861C-9E51449542F8}" type="slidenum">
              <a:rPr lang="en-US" altLang="en-US" smtClean="0"/>
              <a:pPr/>
              <a:t>123</a:t>
            </a:fld>
            <a:endParaRPr lang="en-US" altLang="en-US" smtClean="0"/>
          </a:p>
        </p:txBody>
      </p:sp>
    </p:spTree>
    <p:extLst>
      <p:ext uri="{BB962C8B-B14F-4D97-AF65-F5344CB8AC3E}">
        <p14:creationId xmlns:p14="http://schemas.microsoft.com/office/powerpoint/2010/main" val="12333640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5B0F9-2412-4EF6-AD9D-8CE214CC3131}" type="slidenum">
              <a:rPr lang="en-US" altLang="en-US" smtClean="0"/>
              <a:pPr/>
              <a:t>124</a:t>
            </a:fld>
            <a:endParaRPr lang="en-US" altLang="en-US" smtClean="0"/>
          </a:p>
        </p:txBody>
      </p:sp>
    </p:spTree>
    <p:extLst>
      <p:ext uri="{BB962C8B-B14F-4D97-AF65-F5344CB8AC3E}">
        <p14:creationId xmlns:p14="http://schemas.microsoft.com/office/powerpoint/2010/main" val="6932391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EBE6B-328D-41D1-8A9C-C9FEF28166E0}" type="slidenum">
              <a:rPr lang="en-US" altLang="en-US" smtClean="0"/>
              <a:pPr/>
              <a:t>125</a:t>
            </a:fld>
            <a:endParaRPr lang="en-US" altLang="en-US" smtClean="0"/>
          </a:p>
        </p:txBody>
      </p:sp>
    </p:spTree>
    <p:extLst>
      <p:ext uri="{BB962C8B-B14F-4D97-AF65-F5344CB8AC3E}">
        <p14:creationId xmlns:p14="http://schemas.microsoft.com/office/powerpoint/2010/main" val="26836355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596056-FACB-4247-A3D4-095967685AE7}" type="slidenum">
              <a:rPr lang="en-US" altLang="en-US" smtClean="0"/>
              <a:pPr/>
              <a:t>126</a:t>
            </a:fld>
            <a:endParaRPr lang="en-US" altLang="en-US" smtClean="0"/>
          </a:p>
        </p:txBody>
      </p:sp>
    </p:spTree>
    <p:extLst>
      <p:ext uri="{BB962C8B-B14F-4D97-AF65-F5344CB8AC3E}">
        <p14:creationId xmlns:p14="http://schemas.microsoft.com/office/powerpoint/2010/main" val="38010208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9DBD5D-1CC5-4381-8365-E7BDC6B62ADC}" type="slidenum">
              <a:rPr lang="en-US" altLang="en-US" smtClean="0"/>
              <a:pPr/>
              <a:t>127</a:t>
            </a:fld>
            <a:endParaRPr lang="en-US" altLang="en-US" smtClean="0"/>
          </a:p>
        </p:txBody>
      </p:sp>
    </p:spTree>
    <p:extLst>
      <p:ext uri="{BB962C8B-B14F-4D97-AF65-F5344CB8AC3E}">
        <p14:creationId xmlns:p14="http://schemas.microsoft.com/office/powerpoint/2010/main" val="41548826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5D8DD-C10A-4DA0-B150-C73C41743389}" type="slidenum">
              <a:rPr lang="en-US" altLang="en-US" smtClean="0"/>
              <a:pPr/>
              <a:t>128</a:t>
            </a:fld>
            <a:endParaRPr lang="en-US" altLang="en-US" smtClean="0"/>
          </a:p>
        </p:txBody>
      </p:sp>
    </p:spTree>
    <p:extLst>
      <p:ext uri="{BB962C8B-B14F-4D97-AF65-F5344CB8AC3E}">
        <p14:creationId xmlns:p14="http://schemas.microsoft.com/office/powerpoint/2010/main" val="2891429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83310E-AA50-4E6A-B0E5-0651678F3131}" type="slidenum">
              <a:rPr lang="en-US" altLang="en-US" smtClean="0"/>
              <a:pPr/>
              <a:t>129</a:t>
            </a:fld>
            <a:endParaRPr lang="en-US" altLang="en-US" smtClean="0"/>
          </a:p>
        </p:txBody>
      </p:sp>
    </p:spTree>
    <p:extLst>
      <p:ext uri="{BB962C8B-B14F-4D97-AF65-F5344CB8AC3E}">
        <p14:creationId xmlns:p14="http://schemas.microsoft.com/office/powerpoint/2010/main" val="277971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B6BD0-B6D0-48EC-933C-3AB8172D7805}" type="slidenum">
              <a:rPr lang="en-US" altLang="en-US" smtClean="0"/>
              <a:pPr/>
              <a:t>13</a:t>
            </a:fld>
            <a:endParaRPr lang="en-US" altLang="en-US" smtClean="0"/>
          </a:p>
        </p:txBody>
      </p:sp>
    </p:spTree>
    <p:extLst>
      <p:ext uri="{BB962C8B-B14F-4D97-AF65-F5344CB8AC3E}">
        <p14:creationId xmlns:p14="http://schemas.microsoft.com/office/powerpoint/2010/main" val="33183880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38FBF-3FC2-4D2F-A43F-4FF20B56B141}" type="slidenum">
              <a:rPr lang="en-US" altLang="en-US" smtClean="0">
                <a:latin typeface="Arial" panose="020B0604020202020204" pitchFamily="34" charset="0"/>
              </a:rPr>
              <a:pPr>
                <a:spcBef>
                  <a:spcPct val="0"/>
                </a:spcBef>
              </a:pPr>
              <a:t>130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423286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AE662F-A86B-45AD-8639-6A27AE83D5AD}" type="slidenum">
              <a:rPr lang="en-US" altLang="en-US" smtClean="0">
                <a:latin typeface="Arial" panose="020B0604020202020204" pitchFamily="34" charset="0"/>
              </a:rPr>
              <a:pPr>
                <a:spcBef>
                  <a:spcPct val="0"/>
                </a:spcBef>
              </a:pPr>
              <a:t>131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4786998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132</a:t>
            </a:fld>
            <a:endParaRPr lang="en-US" altLang="en-US"/>
          </a:p>
        </p:txBody>
      </p:sp>
    </p:spTree>
    <p:extLst>
      <p:ext uri="{BB962C8B-B14F-4D97-AF65-F5344CB8AC3E}">
        <p14:creationId xmlns:p14="http://schemas.microsoft.com/office/powerpoint/2010/main" val="24617010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133</a:t>
            </a:fld>
            <a:endParaRPr lang="en-US" altLang="en-US"/>
          </a:p>
        </p:txBody>
      </p:sp>
    </p:spTree>
    <p:extLst>
      <p:ext uri="{BB962C8B-B14F-4D97-AF65-F5344CB8AC3E}">
        <p14:creationId xmlns:p14="http://schemas.microsoft.com/office/powerpoint/2010/main" val="41882322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DE643-AFA1-4987-AD34-F4000F122BFE}" type="slidenum">
              <a:rPr lang="en-US" altLang="en-US" smtClean="0"/>
              <a:pPr/>
              <a:t>134</a:t>
            </a:fld>
            <a:endParaRPr lang="en-US" altLang="en-US" smtClean="0"/>
          </a:p>
        </p:txBody>
      </p:sp>
    </p:spTree>
    <p:extLst>
      <p:ext uri="{BB962C8B-B14F-4D97-AF65-F5344CB8AC3E}">
        <p14:creationId xmlns:p14="http://schemas.microsoft.com/office/powerpoint/2010/main" val="33802623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A8C880-39A6-4349-A8D5-EFDE43D0E6CA}" type="slidenum">
              <a:rPr lang="en-US" altLang="en-US" smtClean="0"/>
              <a:pPr/>
              <a:t>135</a:t>
            </a:fld>
            <a:endParaRPr lang="en-US" altLang="en-US" smtClean="0"/>
          </a:p>
        </p:txBody>
      </p:sp>
    </p:spTree>
    <p:extLst>
      <p:ext uri="{BB962C8B-B14F-4D97-AF65-F5344CB8AC3E}">
        <p14:creationId xmlns:p14="http://schemas.microsoft.com/office/powerpoint/2010/main" val="420446005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136</a:t>
            </a:fld>
            <a:endParaRPr lang="en-US" altLang="en-US"/>
          </a:p>
        </p:txBody>
      </p:sp>
    </p:spTree>
    <p:extLst>
      <p:ext uri="{BB962C8B-B14F-4D97-AF65-F5344CB8AC3E}">
        <p14:creationId xmlns:p14="http://schemas.microsoft.com/office/powerpoint/2010/main" val="275780826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137</a:t>
            </a:fld>
            <a:endParaRPr lang="en-US" altLang="en-US"/>
          </a:p>
        </p:txBody>
      </p:sp>
    </p:spTree>
    <p:extLst>
      <p:ext uri="{BB962C8B-B14F-4D97-AF65-F5344CB8AC3E}">
        <p14:creationId xmlns:p14="http://schemas.microsoft.com/office/powerpoint/2010/main" val="7285901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138</a:t>
            </a:fld>
            <a:endParaRPr lang="en-US" altLang="en-US"/>
          </a:p>
        </p:txBody>
      </p:sp>
    </p:spTree>
    <p:extLst>
      <p:ext uri="{BB962C8B-B14F-4D97-AF65-F5344CB8AC3E}">
        <p14:creationId xmlns:p14="http://schemas.microsoft.com/office/powerpoint/2010/main" val="361543851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139</a:t>
            </a:fld>
            <a:endParaRPr lang="en-US" altLang="en-US"/>
          </a:p>
        </p:txBody>
      </p:sp>
    </p:spTree>
    <p:extLst>
      <p:ext uri="{BB962C8B-B14F-4D97-AF65-F5344CB8AC3E}">
        <p14:creationId xmlns:p14="http://schemas.microsoft.com/office/powerpoint/2010/main" val="2405250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21E4-2BCF-45D0-BD39-89CA2AEB2A7A}" type="slidenum">
              <a:rPr lang="en-US" altLang="en-US" smtClean="0"/>
              <a:pPr/>
              <a:t>14</a:t>
            </a:fld>
            <a:endParaRPr lang="en-US" altLang="en-US" smtClean="0"/>
          </a:p>
        </p:txBody>
      </p:sp>
    </p:spTree>
    <p:extLst>
      <p:ext uri="{BB962C8B-B14F-4D97-AF65-F5344CB8AC3E}">
        <p14:creationId xmlns:p14="http://schemas.microsoft.com/office/powerpoint/2010/main" val="23150778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140</a:t>
            </a:fld>
            <a:endParaRPr lang="en-US" altLang="en-US"/>
          </a:p>
        </p:txBody>
      </p:sp>
    </p:spTree>
    <p:extLst>
      <p:ext uri="{BB962C8B-B14F-4D97-AF65-F5344CB8AC3E}">
        <p14:creationId xmlns:p14="http://schemas.microsoft.com/office/powerpoint/2010/main" val="294177096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141</a:t>
            </a:fld>
            <a:endParaRPr lang="en-US" altLang="en-US"/>
          </a:p>
        </p:txBody>
      </p:sp>
    </p:spTree>
    <p:extLst>
      <p:ext uri="{BB962C8B-B14F-4D97-AF65-F5344CB8AC3E}">
        <p14:creationId xmlns:p14="http://schemas.microsoft.com/office/powerpoint/2010/main" val="375307087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142</a:t>
            </a:fld>
            <a:endParaRPr lang="en-US" altLang="en-US"/>
          </a:p>
        </p:txBody>
      </p:sp>
    </p:spTree>
    <p:extLst>
      <p:ext uri="{BB962C8B-B14F-4D97-AF65-F5344CB8AC3E}">
        <p14:creationId xmlns:p14="http://schemas.microsoft.com/office/powerpoint/2010/main" val="227996717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143</a:t>
            </a:fld>
            <a:endParaRPr lang="en-US" altLang="en-US"/>
          </a:p>
        </p:txBody>
      </p:sp>
    </p:spTree>
    <p:extLst>
      <p:ext uri="{BB962C8B-B14F-4D97-AF65-F5344CB8AC3E}">
        <p14:creationId xmlns:p14="http://schemas.microsoft.com/office/powerpoint/2010/main" val="182520774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2DC0A0-3ABC-4FA9-A544-18B45050293F}" type="slidenum">
              <a:rPr lang="en-US" altLang="en-US" smtClean="0">
                <a:latin typeface="Arial" panose="020B0604020202020204" pitchFamily="34" charset="0"/>
              </a:rPr>
              <a:pPr>
                <a:spcBef>
                  <a:spcPct val="0"/>
                </a:spcBef>
              </a:pPr>
              <a:t>144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611195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B0CC2-5226-471B-A55C-F460F1E5CE99}" type="slidenum">
              <a:rPr lang="en-US" altLang="en-US" smtClean="0">
                <a:latin typeface="Arial" panose="020B0604020202020204" pitchFamily="34" charset="0"/>
              </a:rPr>
              <a:pPr>
                <a:spcBef>
                  <a:spcPct val="0"/>
                </a:spcBef>
              </a:pPr>
              <a:t>145</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3245180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7832BA-9081-465C-9414-7FA299ECFC5F}" type="slidenum">
              <a:rPr lang="en-US" altLang="en-US" smtClean="0">
                <a:latin typeface="Arial" panose="020B0604020202020204" pitchFamily="34" charset="0"/>
              </a:rPr>
              <a:pPr>
                <a:spcBef>
                  <a:spcPct val="0"/>
                </a:spcBef>
              </a:pPr>
              <a:t>146</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99450379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B046C5-1C12-43A5-8FDE-C60A767BF4DB}" type="slidenum">
              <a:rPr lang="en-US" altLang="en-US" smtClean="0">
                <a:latin typeface="Arial" panose="020B0604020202020204" pitchFamily="34" charset="0"/>
              </a:rPr>
              <a:pPr>
                <a:spcBef>
                  <a:spcPct val="0"/>
                </a:spcBef>
              </a:pPr>
              <a:t>147</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56844887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31D32-16F8-43CC-B9D8-2B139BCB8E80}" type="slidenum">
              <a:rPr lang="en-US" altLang="en-US" smtClean="0">
                <a:latin typeface="Arial" panose="020B0604020202020204" pitchFamily="34" charset="0"/>
              </a:rPr>
              <a:pPr>
                <a:spcBef>
                  <a:spcPct val="0"/>
                </a:spcBef>
              </a:pPr>
              <a:t>148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39063624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5551E7-AB9E-4208-AF01-30377E59524E}" type="slidenum">
              <a:rPr lang="en-US" altLang="en-US" smtClean="0">
                <a:latin typeface="Arial" panose="020B0604020202020204" pitchFamily="34" charset="0"/>
              </a:rPr>
              <a:pPr>
                <a:spcBef>
                  <a:spcPct val="0"/>
                </a:spcBef>
              </a:pPr>
              <a:t>149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18361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F12E28-49E8-46AF-9E19-B99F41A4BFE7}" type="slidenum">
              <a:rPr lang="en-US" altLang="en-US" smtClean="0"/>
              <a:pPr/>
              <a:t>15</a:t>
            </a:fld>
            <a:endParaRPr lang="en-US" altLang="en-US" smtClean="0"/>
          </a:p>
        </p:txBody>
      </p:sp>
    </p:spTree>
    <p:extLst>
      <p:ext uri="{BB962C8B-B14F-4D97-AF65-F5344CB8AC3E}">
        <p14:creationId xmlns:p14="http://schemas.microsoft.com/office/powerpoint/2010/main" val="30378909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15D1-A655-4C33-ABE6-9822B02C9769}" type="slidenum">
              <a:rPr lang="en-US" altLang="en-US" smtClean="0">
                <a:latin typeface="Arial" panose="020B0604020202020204" pitchFamily="34" charset="0"/>
              </a:rPr>
              <a:pPr>
                <a:spcBef>
                  <a:spcPct val="0"/>
                </a:spcBef>
              </a:pPr>
              <a:t>150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95129438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A42D47-529D-48C7-AF57-C98460097D83}" type="slidenum">
              <a:rPr lang="en-US" altLang="en-US" smtClean="0">
                <a:latin typeface="Arial" panose="020B0604020202020204" pitchFamily="34" charset="0"/>
              </a:rPr>
              <a:pPr>
                <a:spcBef>
                  <a:spcPct val="0"/>
                </a:spcBef>
              </a:pPr>
              <a:t>151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6571809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EC529-B4C4-4751-ACC5-310BBEC0AD77}" type="slidenum">
              <a:rPr lang="en-US" altLang="en-US" smtClean="0">
                <a:latin typeface="Arial" panose="020B0604020202020204" pitchFamily="34" charset="0"/>
              </a:rPr>
              <a:pPr>
                <a:spcBef>
                  <a:spcPct val="0"/>
                </a:spcBef>
              </a:pPr>
              <a:t>152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118291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542FA5-3375-4D60-A1F8-166C2B232D18}" type="slidenum">
              <a:rPr lang="en-US" altLang="en-US" smtClean="0">
                <a:latin typeface="Arial" panose="020B0604020202020204" pitchFamily="34" charset="0"/>
              </a:rPr>
              <a:pPr>
                <a:spcBef>
                  <a:spcPct val="0"/>
                </a:spcBef>
              </a:pPr>
              <a:t>153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07980269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85444-FD75-4D60-9784-4DCC7667CAA4}" type="slidenum">
              <a:rPr lang="en-US" altLang="en-US" smtClean="0">
                <a:latin typeface="Arial" panose="020B0604020202020204" pitchFamily="34" charset="0"/>
              </a:rPr>
              <a:pPr>
                <a:spcBef>
                  <a:spcPct val="0"/>
                </a:spcBef>
              </a:pPr>
              <a:t>154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87457031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D09256-5132-437A-A59A-134047FC305C}" type="slidenum">
              <a:rPr lang="en-US" altLang="en-US" smtClean="0">
                <a:latin typeface="Arial" panose="020B0604020202020204" pitchFamily="34" charset="0"/>
              </a:rPr>
              <a:pPr>
                <a:spcBef>
                  <a:spcPct val="0"/>
                </a:spcBef>
              </a:pPr>
              <a:t>155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6440007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FA7C8-8970-4A50-8654-79E2CA1AAA27}" type="slidenum">
              <a:rPr lang="en-US" altLang="en-US" smtClean="0">
                <a:latin typeface="Arial" panose="020B0604020202020204" pitchFamily="34" charset="0"/>
              </a:rPr>
              <a:pPr>
                <a:spcBef>
                  <a:spcPct val="0"/>
                </a:spcBef>
              </a:pPr>
              <a:t>156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8003884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157</a:t>
            </a:fld>
            <a:endParaRPr lang="en-US" altLang="en-US"/>
          </a:p>
        </p:txBody>
      </p:sp>
    </p:spTree>
    <p:extLst>
      <p:ext uri="{BB962C8B-B14F-4D97-AF65-F5344CB8AC3E}">
        <p14:creationId xmlns:p14="http://schemas.microsoft.com/office/powerpoint/2010/main" val="328867437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158</a:t>
            </a:fld>
            <a:endParaRPr lang="en-US" altLang="en-US"/>
          </a:p>
        </p:txBody>
      </p:sp>
    </p:spTree>
    <p:extLst>
      <p:ext uri="{BB962C8B-B14F-4D97-AF65-F5344CB8AC3E}">
        <p14:creationId xmlns:p14="http://schemas.microsoft.com/office/powerpoint/2010/main" val="289150126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159</a:t>
            </a:fld>
            <a:endParaRPr lang="en-US" altLang="en-US"/>
          </a:p>
        </p:txBody>
      </p:sp>
    </p:spTree>
    <p:extLst>
      <p:ext uri="{BB962C8B-B14F-4D97-AF65-F5344CB8AC3E}">
        <p14:creationId xmlns:p14="http://schemas.microsoft.com/office/powerpoint/2010/main" val="394398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4608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96118884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160</a:t>
            </a:fld>
            <a:endParaRPr lang="en-US" altLang="en-US"/>
          </a:p>
        </p:txBody>
      </p:sp>
    </p:spTree>
    <p:extLst>
      <p:ext uri="{BB962C8B-B14F-4D97-AF65-F5344CB8AC3E}">
        <p14:creationId xmlns:p14="http://schemas.microsoft.com/office/powerpoint/2010/main" val="329134357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161</a:t>
            </a:fld>
            <a:endParaRPr lang="en-US" altLang="en-US"/>
          </a:p>
        </p:txBody>
      </p:sp>
    </p:spTree>
    <p:extLst>
      <p:ext uri="{BB962C8B-B14F-4D97-AF65-F5344CB8AC3E}">
        <p14:creationId xmlns:p14="http://schemas.microsoft.com/office/powerpoint/2010/main" val="418877967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162</a:t>
            </a:fld>
            <a:endParaRPr lang="en-US" altLang="en-US"/>
          </a:p>
        </p:txBody>
      </p:sp>
    </p:spTree>
    <p:extLst>
      <p:ext uri="{BB962C8B-B14F-4D97-AF65-F5344CB8AC3E}">
        <p14:creationId xmlns:p14="http://schemas.microsoft.com/office/powerpoint/2010/main" val="289736358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163</a:t>
            </a:fld>
            <a:endParaRPr lang="en-US" altLang="en-US"/>
          </a:p>
        </p:txBody>
      </p:sp>
    </p:spTree>
    <p:extLst>
      <p:ext uri="{BB962C8B-B14F-4D97-AF65-F5344CB8AC3E}">
        <p14:creationId xmlns:p14="http://schemas.microsoft.com/office/powerpoint/2010/main" val="70814697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164</a:t>
            </a:fld>
            <a:endParaRPr lang="en-US" altLang="en-US"/>
          </a:p>
        </p:txBody>
      </p:sp>
    </p:spTree>
    <p:extLst>
      <p:ext uri="{BB962C8B-B14F-4D97-AF65-F5344CB8AC3E}">
        <p14:creationId xmlns:p14="http://schemas.microsoft.com/office/powerpoint/2010/main" val="409675620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165</a:t>
            </a:fld>
            <a:endParaRPr lang="en-US" altLang="en-US"/>
          </a:p>
        </p:txBody>
      </p:sp>
    </p:spTree>
    <p:extLst>
      <p:ext uri="{BB962C8B-B14F-4D97-AF65-F5344CB8AC3E}">
        <p14:creationId xmlns:p14="http://schemas.microsoft.com/office/powerpoint/2010/main" val="418676536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166</a:t>
            </a:fld>
            <a:endParaRPr lang="en-US" altLang="en-US"/>
          </a:p>
        </p:txBody>
      </p:sp>
    </p:spTree>
    <p:extLst>
      <p:ext uri="{BB962C8B-B14F-4D97-AF65-F5344CB8AC3E}">
        <p14:creationId xmlns:p14="http://schemas.microsoft.com/office/powerpoint/2010/main" val="94677365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167</a:t>
            </a:fld>
            <a:endParaRPr lang="en-US" altLang="en-US"/>
          </a:p>
        </p:txBody>
      </p:sp>
    </p:spTree>
    <p:extLst>
      <p:ext uri="{BB962C8B-B14F-4D97-AF65-F5344CB8AC3E}">
        <p14:creationId xmlns:p14="http://schemas.microsoft.com/office/powerpoint/2010/main" val="189282956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168</a:t>
            </a:fld>
            <a:endParaRPr lang="en-US" altLang="en-US"/>
          </a:p>
        </p:txBody>
      </p:sp>
    </p:spTree>
    <p:extLst>
      <p:ext uri="{BB962C8B-B14F-4D97-AF65-F5344CB8AC3E}">
        <p14:creationId xmlns:p14="http://schemas.microsoft.com/office/powerpoint/2010/main" val="118149241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29C05-F54F-4BCA-AF8F-682D03E8BAF3}" type="slidenum">
              <a:rPr lang="en-US" altLang="en-US" smtClean="0"/>
              <a:pPr/>
              <a:t>169</a:t>
            </a:fld>
            <a:endParaRPr lang="en-US" altLang="en-US" smtClean="0"/>
          </a:p>
        </p:txBody>
      </p:sp>
    </p:spTree>
    <p:extLst>
      <p:ext uri="{BB962C8B-B14F-4D97-AF65-F5344CB8AC3E}">
        <p14:creationId xmlns:p14="http://schemas.microsoft.com/office/powerpoint/2010/main" val="387272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1667F1-0F43-458F-853D-62C8449D8A49}" type="slidenum">
              <a:rPr lang="en-US" altLang="en-US" smtClean="0"/>
              <a:pPr/>
              <a:t>17</a:t>
            </a:fld>
            <a:endParaRPr lang="en-US" altLang="en-US" smtClean="0"/>
          </a:p>
        </p:txBody>
      </p:sp>
    </p:spTree>
    <p:extLst>
      <p:ext uri="{BB962C8B-B14F-4D97-AF65-F5344CB8AC3E}">
        <p14:creationId xmlns:p14="http://schemas.microsoft.com/office/powerpoint/2010/main" val="230035822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47CEB8-D36E-4FA1-B100-62DDF2C8A5BC}" type="slidenum">
              <a:rPr lang="en-US" altLang="en-US" smtClean="0"/>
              <a:pPr/>
              <a:t>170</a:t>
            </a:fld>
            <a:endParaRPr lang="en-US" altLang="en-US" smtClean="0"/>
          </a:p>
        </p:txBody>
      </p:sp>
    </p:spTree>
    <p:extLst>
      <p:ext uri="{BB962C8B-B14F-4D97-AF65-F5344CB8AC3E}">
        <p14:creationId xmlns:p14="http://schemas.microsoft.com/office/powerpoint/2010/main" val="284799099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417947-AEBA-4FDE-9D58-DC070ACA8CB0}" type="slidenum">
              <a:rPr lang="en-US" altLang="en-US" smtClean="0"/>
              <a:pPr/>
              <a:t>171</a:t>
            </a:fld>
            <a:endParaRPr lang="en-US" altLang="en-US" smtClean="0"/>
          </a:p>
        </p:txBody>
      </p:sp>
    </p:spTree>
    <p:extLst>
      <p:ext uri="{BB962C8B-B14F-4D97-AF65-F5344CB8AC3E}">
        <p14:creationId xmlns:p14="http://schemas.microsoft.com/office/powerpoint/2010/main" val="304809331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172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9438086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9A9DF-4AF5-498F-8C42-20DA216357F5}" type="slidenum">
              <a:rPr lang="en-US" altLang="en-US" smtClean="0"/>
              <a:pPr/>
              <a:t>173</a:t>
            </a:fld>
            <a:endParaRPr lang="en-US" altLang="en-US" smtClean="0"/>
          </a:p>
        </p:txBody>
      </p:sp>
    </p:spTree>
    <p:extLst>
      <p:ext uri="{BB962C8B-B14F-4D97-AF65-F5344CB8AC3E}">
        <p14:creationId xmlns:p14="http://schemas.microsoft.com/office/powerpoint/2010/main" val="10275105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2969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2970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F76C97-B9EF-42DD-AD4C-39AF587FC9C3}" type="slidenum">
              <a:rPr lang="en-US" altLang="en-US" smtClean="0">
                <a:latin typeface="Arial" panose="020B0604020202020204" pitchFamily="34" charset="0"/>
              </a:rPr>
              <a:pPr>
                <a:spcBef>
                  <a:spcPct val="0"/>
                </a:spcBef>
              </a:pPr>
              <a:t>174</a:t>
            </a:fld>
            <a:endParaRPr lang="en-US" altLang="en-US" smtClean="0">
              <a:latin typeface="Arial" panose="020B0604020202020204" pitchFamily="34" charset="0"/>
            </a:endParaRPr>
          </a:p>
        </p:txBody>
      </p:sp>
      <p:sp>
        <p:nvSpPr>
          <p:cNvPr id="29701"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29702"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4252153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174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17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E341A-D4D0-4933-9F47-F4B45250102D}" type="slidenum">
              <a:rPr lang="en-US" altLang="en-US" smtClean="0">
                <a:latin typeface="Arial" panose="020B0604020202020204" pitchFamily="34" charset="0"/>
              </a:rPr>
              <a:pPr>
                <a:spcBef>
                  <a:spcPct val="0"/>
                </a:spcBef>
              </a:pPr>
              <a:t>175</a:t>
            </a:fld>
            <a:endParaRPr lang="en-US" altLang="en-US" smtClean="0">
              <a:latin typeface="Arial" panose="020B0604020202020204" pitchFamily="34" charset="0"/>
            </a:endParaRPr>
          </a:p>
        </p:txBody>
      </p:sp>
      <p:sp>
        <p:nvSpPr>
          <p:cNvPr id="31749"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31750"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31751"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43C9482D-A3B8-49C0-A996-7C6590F0B5B1}" type="slidenum">
              <a:rPr lang="en-US" altLang="en-US">
                <a:solidFill>
                  <a:srgbClr val="000000"/>
                </a:solidFill>
                <a:latin typeface="Arial" panose="020B0604020202020204" pitchFamily="34" charset="0"/>
              </a:rPr>
              <a:pPr algn="r" eaLnBrk="1" hangingPunct="1">
                <a:spcBef>
                  <a:spcPct val="0"/>
                </a:spcBef>
              </a:pPr>
              <a:t>175</a:t>
            </a:fld>
            <a:endParaRPr lang="en-US" altLang="en-US">
              <a:solidFill>
                <a:srgbClr val="000000"/>
              </a:solidFill>
              <a:latin typeface="Arial" panose="020B0604020202020204" pitchFamily="34" charset="0"/>
            </a:endParaRPr>
          </a:p>
        </p:txBody>
      </p:sp>
      <p:sp>
        <p:nvSpPr>
          <p:cNvPr id="31752" name="Rectangle 4"/>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1753"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smtClean="0">
              <a:latin typeface="Arial" panose="020B0604020202020204" pitchFamily="34" charset="0"/>
              <a:ea typeface="WenQuanYi Micro Hei" charset="0"/>
              <a:cs typeface="WenQuanYi Micro Hei" charset="0"/>
            </a:endParaRPr>
          </a:p>
        </p:txBody>
      </p:sp>
    </p:spTree>
    <p:extLst>
      <p:ext uri="{BB962C8B-B14F-4D97-AF65-F5344CB8AC3E}">
        <p14:creationId xmlns:p14="http://schemas.microsoft.com/office/powerpoint/2010/main" val="357243195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379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379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B25B73-12FB-4224-BE73-C519B36D831A}" type="slidenum">
              <a:rPr lang="en-US" altLang="en-US" smtClean="0">
                <a:latin typeface="Arial" panose="020B0604020202020204" pitchFamily="34" charset="0"/>
              </a:rPr>
              <a:pPr>
                <a:spcBef>
                  <a:spcPct val="0"/>
                </a:spcBef>
              </a:pPr>
              <a:t>176</a:t>
            </a:fld>
            <a:endParaRPr lang="en-US" altLang="en-US" smtClean="0">
              <a:latin typeface="Arial" panose="020B0604020202020204" pitchFamily="34" charset="0"/>
            </a:endParaRPr>
          </a:p>
        </p:txBody>
      </p:sp>
      <p:sp>
        <p:nvSpPr>
          <p:cNvPr id="33797"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379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5022415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584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584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81DD07-27FA-492A-B302-8CE4CE3B26F9}" type="slidenum">
              <a:rPr lang="en-US" altLang="en-US" smtClean="0">
                <a:latin typeface="Arial" panose="020B0604020202020204" pitchFamily="34" charset="0"/>
              </a:rPr>
              <a:pPr>
                <a:spcBef>
                  <a:spcPct val="0"/>
                </a:spcBef>
              </a:pPr>
              <a:t>177</a:t>
            </a:fld>
            <a:endParaRPr lang="en-US" altLang="en-US" smtClean="0">
              <a:latin typeface="Arial" panose="020B0604020202020204" pitchFamily="34" charset="0"/>
            </a:endParaRPr>
          </a:p>
        </p:txBody>
      </p:sp>
      <p:sp>
        <p:nvSpPr>
          <p:cNvPr id="35845"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584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3076339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PMP Preparation  Processes</a:t>
            </a:r>
          </a:p>
        </p:txBody>
      </p:sp>
      <p:sp>
        <p:nvSpPr>
          <p:cNvPr id="3789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smtClean="0">
                <a:latin typeface="Arial" panose="020B0604020202020204" pitchFamily="34" charset="0"/>
              </a:rPr>
              <a:t>www.Compulinkgroup.com</a:t>
            </a:r>
          </a:p>
        </p:txBody>
      </p:sp>
      <p:sp>
        <p:nvSpPr>
          <p:cNvPr id="3789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F4CEC3-07BE-430A-A432-A48785F4D1DD}" type="slidenum">
              <a:rPr lang="en-US" altLang="en-US" smtClean="0">
                <a:latin typeface="Arial" panose="020B0604020202020204" pitchFamily="34" charset="0"/>
              </a:rPr>
              <a:pPr>
                <a:spcBef>
                  <a:spcPct val="0"/>
                </a:spcBef>
              </a:pPr>
              <a:t>178</a:t>
            </a:fld>
            <a:endParaRPr lang="en-US" altLang="en-US" smtClean="0">
              <a:latin typeface="Arial" panose="020B0604020202020204" pitchFamily="34" charset="0"/>
            </a:endParaRPr>
          </a:p>
        </p:txBody>
      </p:sp>
      <p:sp>
        <p:nvSpPr>
          <p:cNvPr id="37893"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3789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7448883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59465D-4476-4B32-8B71-49C403FE1B6B}" type="slidenum">
              <a:rPr lang="en-US" altLang="en-US" smtClean="0">
                <a:latin typeface="Arial" panose="020B0604020202020204" pitchFamily="34" charset="0"/>
              </a:rPr>
              <a:pPr>
                <a:spcBef>
                  <a:spcPct val="0"/>
                </a:spcBef>
              </a:pPr>
              <a:t>179</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What are some examples of projects?</a:t>
            </a:r>
          </a:p>
        </p:txBody>
      </p:sp>
    </p:spTree>
    <p:extLst>
      <p:ext uri="{BB962C8B-B14F-4D97-AF65-F5344CB8AC3E}">
        <p14:creationId xmlns:p14="http://schemas.microsoft.com/office/powerpoint/2010/main" val="1845263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560028-E0AA-41F0-B3C1-E45B039360A1}" type="slidenum">
              <a:rPr lang="en-US" altLang="en-US" smtClean="0"/>
              <a:pPr/>
              <a:t>18</a:t>
            </a:fld>
            <a:endParaRPr lang="en-US" altLang="en-US" smtClean="0"/>
          </a:p>
        </p:txBody>
      </p:sp>
    </p:spTree>
    <p:extLst>
      <p:ext uri="{BB962C8B-B14F-4D97-AF65-F5344CB8AC3E}">
        <p14:creationId xmlns:p14="http://schemas.microsoft.com/office/powerpoint/2010/main" val="59737029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E893F2-DE03-4DEA-B87B-070462B6EE59}" type="slidenum">
              <a:rPr lang="en-US" altLang="en-US" smtClean="0">
                <a:latin typeface="Arial" panose="020B0604020202020204" pitchFamily="34" charset="0"/>
              </a:rPr>
              <a:pPr>
                <a:spcBef>
                  <a:spcPct val="0"/>
                </a:spcBef>
              </a:pPr>
              <a:t>180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620051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11BA4-FE99-428D-983A-592053ADD9C1}" type="slidenum">
              <a:rPr lang="en-US" altLang="en-US" smtClean="0"/>
              <a:pPr/>
              <a:t>181</a:t>
            </a:fld>
            <a:endParaRPr lang="en-US" altLang="en-US" smtClean="0"/>
          </a:p>
        </p:txBody>
      </p:sp>
    </p:spTree>
    <p:extLst>
      <p:ext uri="{BB962C8B-B14F-4D97-AF65-F5344CB8AC3E}">
        <p14:creationId xmlns:p14="http://schemas.microsoft.com/office/powerpoint/2010/main" val="1080248795"/>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55B7E-FD93-4EC5-98EF-3E2A928FCEE2}" type="slidenum">
              <a:rPr lang="en-US" altLang="en-US" smtClean="0"/>
              <a:pPr/>
              <a:t>182</a:t>
            </a:fld>
            <a:endParaRPr lang="en-US" altLang="en-US" smtClean="0"/>
          </a:p>
        </p:txBody>
      </p:sp>
    </p:spTree>
    <p:extLst>
      <p:ext uri="{BB962C8B-B14F-4D97-AF65-F5344CB8AC3E}">
        <p14:creationId xmlns:p14="http://schemas.microsoft.com/office/powerpoint/2010/main" val="177088478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D9E48-26A9-44F7-8FDD-5341D483F8FE}" type="slidenum">
              <a:rPr lang="en-US" altLang="en-US" smtClean="0"/>
              <a:pPr/>
              <a:t>183</a:t>
            </a:fld>
            <a:endParaRPr lang="en-US" altLang="en-US" smtClean="0"/>
          </a:p>
        </p:txBody>
      </p:sp>
    </p:spTree>
    <p:extLst>
      <p:ext uri="{BB962C8B-B14F-4D97-AF65-F5344CB8AC3E}">
        <p14:creationId xmlns:p14="http://schemas.microsoft.com/office/powerpoint/2010/main" val="250896415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72312C-7A81-4282-B6C4-F42A19423FF6}" type="slidenum">
              <a:rPr lang="en-US" altLang="en-US" smtClean="0">
                <a:latin typeface="Arial" panose="020B0604020202020204" pitchFamily="34" charset="0"/>
              </a:rPr>
              <a:pPr>
                <a:spcBef>
                  <a:spcPct val="0"/>
                </a:spcBef>
              </a:pPr>
              <a:t>184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92126639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2956A-FE3B-49E5-9A66-1A7B11118F7F}" type="slidenum">
              <a:rPr lang="en-US" altLang="en-US" smtClean="0"/>
              <a:pPr/>
              <a:t>185</a:t>
            </a:fld>
            <a:endParaRPr lang="en-US" altLang="en-US" smtClean="0"/>
          </a:p>
        </p:txBody>
      </p:sp>
    </p:spTree>
    <p:extLst>
      <p:ext uri="{BB962C8B-B14F-4D97-AF65-F5344CB8AC3E}">
        <p14:creationId xmlns:p14="http://schemas.microsoft.com/office/powerpoint/2010/main" val="415215966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186</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77977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222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6059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Tree>
    <p:extLst>
      <p:ext uri="{BB962C8B-B14F-4D97-AF65-F5344CB8AC3E}">
        <p14:creationId xmlns:p14="http://schemas.microsoft.com/office/powerpoint/2010/main" val="124123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5427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6804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10021E-C30B-465E-B943-6C6166939FCF}" type="slidenum">
              <a:rPr lang="en-US" altLang="en-US" smtClean="0"/>
              <a:pPr/>
              <a:t>21</a:t>
            </a:fld>
            <a:endParaRPr lang="en-US" altLang="en-US" smtClean="0"/>
          </a:p>
        </p:txBody>
      </p:sp>
    </p:spTree>
    <p:extLst>
      <p:ext uri="{BB962C8B-B14F-4D97-AF65-F5344CB8AC3E}">
        <p14:creationId xmlns:p14="http://schemas.microsoft.com/office/powerpoint/2010/main" val="76400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2695-2E17-4702-B684-9EC6C68FFEC2}" type="slidenum">
              <a:rPr lang="en-US" altLang="en-US" smtClean="0"/>
              <a:pPr/>
              <a:t>22</a:t>
            </a:fld>
            <a:endParaRPr lang="en-US" altLang="en-US" smtClean="0"/>
          </a:p>
        </p:txBody>
      </p:sp>
    </p:spTree>
    <p:extLst>
      <p:ext uri="{BB962C8B-B14F-4D97-AF65-F5344CB8AC3E}">
        <p14:creationId xmlns:p14="http://schemas.microsoft.com/office/powerpoint/2010/main" val="289855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041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2251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C2C3D-40DC-4C9E-94DD-813FB0BD5E0D}" type="slidenum">
              <a:rPr lang="en-US" altLang="en-US" smtClean="0"/>
              <a:pPr/>
              <a:t>24</a:t>
            </a:fld>
            <a:endParaRPr lang="en-US" altLang="en-US" smtClean="0"/>
          </a:p>
        </p:txBody>
      </p:sp>
    </p:spTree>
    <p:extLst>
      <p:ext uri="{BB962C8B-B14F-4D97-AF65-F5344CB8AC3E}">
        <p14:creationId xmlns:p14="http://schemas.microsoft.com/office/powerpoint/2010/main" val="1165884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25</a:t>
            </a:fld>
            <a:endParaRPr lang="en-US" altLang="en-US"/>
          </a:p>
        </p:txBody>
      </p:sp>
    </p:spTree>
    <p:extLst>
      <p:ext uri="{BB962C8B-B14F-4D97-AF65-F5344CB8AC3E}">
        <p14:creationId xmlns:p14="http://schemas.microsoft.com/office/powerpoint/2010/main" val="20289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451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3630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6656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1935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958E53-9869-4AED-9D0C-CD42A6DC52D6}" type="slidenum">
              <a:rPr lang="en-US" altLang="en-US" smtClean="0"/>
              <a:pPr/>
              <a:t>28</a:t>
            </a:fld>
            <a:endParaRPr lang="en-US" altLang="en-US" smtClean="0"/>
          </a:p>
        </p:txBody>
      </p:sp>
    </p:spTree>
    <p:extLst>
      <p:ext uri="{BB962C8B-B14F-4D97-AF65-F5344CB8AC3E}">
        <p14:creationId xmlns:p14="http://schemas.microsoft.com/office/powerpoint/2010/main" val="73736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doing business rely on the organizational learning and therefore build it systematically and regularly.</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EED942-A835-44E1-8E3C-DAEB9BEA280A}" type="slidenum">
              <a:rPr lang="en-US" altLang="en-US" smtClean="0"/>
              <a:pPr/>
              <a:t>29</a:t>
            </a:fld>
            <a:endParaRPr lang="en-US" altLang="en-US" smtClean="0"/>
          </a:p>
        </p:txBody>
      </p:sp>
    </p:spTree>
    <p:extLst>
      <p:ext uri="{BB962C8B-B14F-4D97-AF65-F5344CB8AC3E}">
        <p14:creationId xmlns:p14="http://schemas.microsoft.com/office/powerpoint/2010/main" val="3221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9BF5-28EE-4A42-94A0-BDD37BFE6FAF}" type="slidenum">
              <a:rPr lang="en-US" altLang="en-US" smtClean="0"/>
              <a:pPr/>
              <a:t>3</a:t>
            </a:fld>
            <a:endParaRPr lang="en-US" altLang="en-US" smtClean="0"/>
          </a:p>
        </p:txBody>
      </p:sp>
    </p:spTree>
    <p:extLst>
      <p:ext uri="{BB962C8B-B14F-4D97-AF65-F5344CB8AC3E}">
        <p14:creationId xmlns:p14="http://schemas.microsoft.com/office/powerpoint/2010/main" val="157180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FFCFC-6769-42F4-B082-94FD96626944}" type="slidenum">
              <a:rPr lang="en-US" altLang="en-US" smtClean="0"/>
              <a:pPr/>
              <a:t>30</a:t>
            </a:fld>
            <a:endParaRPr lang="en-US" altLang="en-US" smtClean="0"/>
          </a:p>
        </p:txBody>
      </p:sp>
    </p:spTree>
    <p:extLst>
      <p:ext uri="{BB962C8B-B14F-4D97-AF65-F5344CB8AC3E}">
        <p14:creationId xmlns:p14="http://schemas.microsoft.com/office/powerpoint/2010/main" val="32745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21F9D9-DE2A-4E74-9CC4-2CF48DDEFB1D}" type="slidenum">
              <a:rPr lang="en-US" altLang="en-US" smtClean="0"/>
              <a:pPr/>
              <a:t>31</a:t>
            </a:fld>
            <a:endParaRPr lang="en-US" altLang="en-US" smtClean="0"/>
          </a:p>
        </p:txBody>
      </p:sp>
    </p:spTree>
    <p:extLst>
      <p:ext uri="{BB962C8B-B14F-4D97-AF65-F5344CB8AC3E}">
        <p14:creationId xmlns:p14="http://schemas.microsoft.com/office/powerpoint/2010/main" val="253084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6389A-8B3A-44CE-8D92-5D8D8A052204}" type="slidenum">
              <a:rPr lang="en-US" altLang="en-US" smtClean="0"/>
              <a:pPr/>
              <a:t>32</a:t>
            </a:fld>
            <a:endParaRPr lang="en-US" altLang="en-US" smtClean="0"/>
          </a:p>
        </p:txBody>
      </p:sp>
    </p:spTree>
    <p:extLst>
      <p:ext uri="{BB962C8B-B14F-4D97-AF65-F5344CB8AC3E}">
        <p14:creationId xmlns:p14="http://schemas.microsoft.com/office/powerpoint/2010/main" val="239006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6BCA5-7C71-45B8-85C9-B1FDC95F15BC}" type="slidenum">
              <a:rPr lang="en-US" altLang="en-US" smtClean="0"/>
              <a:pPr/>
              <a:t>33</a:t>
            </a:fld>
            <a:endParaRPr lang="en-US" altLang="en-US" smtClean="0"/>
          </a:p>
        </p:txBody>
      </p:sp>
    </p:spTree>
    <p:extLst>
      <p:ext uri="{BB962C8B-B14F-4D97-AF65-F5344CB8AC3E}">
        <p14:creationId xmlns:p14="http://schemas.microsoft.com/office/powerpoint/2010/main" val="38269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D62E1-6B83-4FEE-B92A-9E10082FA6BC}" type="slidenum">
              <a:rPr lang="en-US" altLang="en-US" smtClean="0"/>
              <a:pPr/>
              <a:t>34</a:t>
            </a:fld>
            <a:endParaRPr lang="en-US" altLang="en-US" smtClean="0"/>
          </a:p>
        </p:txBody>
      </p:sp>
    </p:spTree>
    <p:extLst>
      <p:ext uri="{BB962C8B-B14F-4D97-AF65-F5344CB8AC3E}">
        <p14:creationId xmlns:p14="http://schemas.microsoft.com/office/powerpoint/2010/main" val="379226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3BE2B-BC77-4E17-B6DD-FCAD7510DE88}" type="slidenum">
              <a:rPr lang="en-US" altLang="en-US" smtClean="0"/>
              <a:pPr/>
              <a:t>35</a:t>
            </a:fld>
            <a:endParaRPr lang="en-US" altLang="en-US" smtClean="0"/>
          </a:p>
        </p:txBody>
      </p:sp>
    </p:spTree>
    <p:extLst>
      <p:ext uri="{BB962C8B-B14F-4D97-AF65-F5344CB8AC3E}">
        <p14:creationId xmlns:p14="http://schemas.microsoft.com/office/powerpoint/2010/main" val="356217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BACFB-3BC8-4784-AFA6-77A1C3AAABE6}" type="slidenum">
              <a:rPr lang="en-US" altLang="en-US" smtClean="0"/>
              <a:pPr/>
              <a:t>36</a:t>
            </a:fld>
            <a:endParaRPr lang="en-US" altLang="en-US" smtClean="0"/>
          </a:p>
        </p:txBody>
      </p:sp>
    </p:spTree>
    <p:extLst>
      <p:ext uri="{BB962C8B-B14F-4D97-AF65-F5344CB8AC3E}">
        <p14:creationId xmlns:p14="http://schemas.microsoft.com/office/powerpoint/2010/main" val="68149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9B9D5-FF3F-4980-8D51-A906040C51E6}" type="slidenum">
              <a:rPr lang="en-US" altLang="en-US" smtClean="0"/>
              <a:pPr/>
              <a:t>37</a:t>
            </a:fld>
            <a:endParaRPr lang="en-US" altLang="en-US" smtClean="0"/>
          </a:p>
        </p:txBody>
      </p:sp>
    </p:spTree>
    <p:extLst>
      <p:ext uri="{BB962C8B-B14F-4D97-AF65-F5344CB8AC3E}">
        <p14:creationId xmlns:p14="http://schemas.microsoft.com/office/powerpoint/2010/main" val="317611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89091"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6749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984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a:t>
            </a:fld>
            <a:endParaRPr lang="en-US" altLang="en-US"/>
          </a:p>
        </p:txBody>
      </p:sp>
    </p:spTree>
    <p:extLst>
      <p:ext uri="{BB962C8B-B14F-4D97-AF65-F5344CB8AC3E}">
        <p14:creationId xmlns:p14="http://schemas.microsoft.com/office/powerpoint/2010/main" val="2575732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3143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9523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58006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61D3E3-5896-49A4-9D51-322E32D973DB}" type="slidenum">
              <a:rPr lang="en-US" altLang="en-US" smtClean="0"/>
              <a:pPr/>
              <a:t>42</a:t>
            </a:fld>
            <a:endParaRPr lang="en-US" altLang="en-US" smtClean="0"/>
          </a:p>
        </p:txBody>
      </p:sp>
    </p:spTree>
    <p:extLst>
      <p:ext uri="{BB962C8B-B14F-4D97-AF65-F5344CB8AC3E}">
        <p14:creationId xmlns:p14="http://schemas.microsoft.com/office/powerpoint/2010/main" val="3296104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48B8F-37A4-4C6C-880B-56F5172C6B9B}" type="slidenum">
              <a:rPr lang="en-US" altLang="en-US" smtClean="0"/>
              <a:pPr/>
              <a:t>43</a:t>
            </a:fld>
            <a:endParaRPr lang="en-US" altLang="en-US" smtClean="0"/>
          </a:p>
        </p:txBody>
      </p:sp>
    </p:spTree>
    <p:extLst>
      <p:ext uri="{BB962C8B-B14F-4D97-AF65-F5344CB8AC3E}">
        <p14:creationId xmlns:p14="http://schemas.microsoft.com/office/powerpoint/2010/main" val="17526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64C30D-9BE4-45D9-BBB8-1A8DA2E5281C}" type="slidenum">
              <a:rPr lang="en-US" altLang="en-US" smtClean="0"/>
              <a:pPr/>
              <a:t>44</a:t>
            </a:fld>
            <a:endParaRPr lang="en-US" altLang="en-US" smtClean="0"/>
          </a:p>
        </p:txBody>
      </p:sp>
    </p:spTree>
    <p:extLst>
      <p:ext uri="{BB962C8B-B14F-4D97-AF65-F5344CB8AC3E}">
        <p14:creationId xmlns:p14="http://schemas.microsoft.com/office/powerpoint/2010/main" val="4215324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45</a:t>
            </a:fld>
            <a:endParaRPr lang="en-US" altLang="en-US"/>
          </a:p>
        </p:txBody>
      </p:sp>
    </p:spTree>
    <p:extLst>
      <p:ext uri="{BB962C8B-B14F-4D97-AF65-F5344CB8AC3E}">
        <p14:creationId xmlns:p14="http://schemas.microsoft.com/office/powerpoint/2010/main" val="342459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BB7890-42F9-4D45-ABD2-D624CE80307A}" type="slidenum">
              <a:rPr lang="en-US" altLang="en-US" smtClean="0"/>
              <a:pPr/>
              <a:t>46</a:t>
            </a:fld>
            <a:endParaRPr lang="en-US" altLang="en-US" smtClean="0"/>
          </a:p>
        </p:txBody>
      </p:sp>
    </p:spTree>
    <p:extLst>
      <p:ext uri="{BB962C8B-B14F-4D97-AF65-F5344CB8AC3E}">
        <p14:creationId xmlns:p14="http://schemas.microsoft.com/office/powerpoint/2010/main" val="1962014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A6D2AA-B0A4-4BD5-9244-C13A85FA7AAF}" type="slidenum">
              <a:rPr lang="en-US" altLang="en-US" smtClean="0"/>
              <a:pPr/>
              <a:t>47</a:t>
            </a:fld>
            <a:endParaRPr lang="en-US" altLang="en-US" smtClean="0"/>
          </a:p>
        </p:txBody>
      </p:sp>
    </p:spTree>
    <p:extLst>
      <p:ext uri="{BB962C8B-B14F-4D97-AF65-F5344CB8AC3E}">
        <p14:creationId xmlns:p14="http://schemas.microsoft.com/office/powerpoint/2010/main" val="937192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F71BC-43FD-4B10-B71F-F2FDCAC94113}" type="slidenum">
              <a:rPr lang="en-US" altLang="en-US" smtClean="0"/>
              <a:pPr/>
              <a:t>48</a:t>
            </a:fld>
            <a:endParaRPr lang="en-US" altLang="en-US" smtClean="0"/>
          </a:p>
        </p:txBody>
      </p:sp>
    </p:spTree>
    <p:extLst>
      <p:ext uri="{BB962C8B-B14F-4D97-AF65-F5344CB8AC3E}">
        <p14:creationId xmlns:p14="http://schemas.microsoft.com/office/powerpoint/2010/main" val="2439054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49</a:t>
            </a:fld>
            <a:endParaRPr lang="en-US" altLang="en-US"/>
          </a:p>
        </p:txBody>
      </p:sp>
    </p:spTree>
    <p:extLst>
      <p:ext uri="{BB962C8B-B14F-4D97-AF65-F5344CB8AC3E}">
        <p14:creationId xmlns:p14="http://schemas.microsoft.com/office/powerpoint/2010/main" val="232737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C7C5B-5859-4BDD-9313-A78CEC25773D}" type="slidenum">
              <a:rPr lang="en-US" altLang="en-US" smtClean="0"/>
              <a:pPr/>
              <a:t>5</a:t>
            </a:fld>
            <a:endParaRPr lang="en-US" altLang="en-US" smtClean="0"/>
          </a:p>
        </p:txBody>
      </p:sp>
    </p:spTree>
    <p:extLst>
      <p:ext uri="{BB962C8B-B14F-4D97-AF65-F5344CB8AC3E}">
        <p14:creationId xmlns:p14="http://schemas.microsoft.com/office/powerpoint/2010/main" val="3347910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085E6E-9988-4407-88A7-FCBEA2BECDD7}" type="slidenum">
              <a:rPr lang="en-US" altLang="en-US" smtClean="0"/>
              <a:pPr/>
              <a:t>50</a:t>
            </a:fld>
            <a:endParaRPr lang="en-US" altLang="en-US" smtClean="0"/>
          </a:p>
        </p:txBody>
      </p:sp>
    </p:spTree>
    <p:extLst>
      <p:ext uri="{BB962C8B-B14F-4D97-AF65-F5344CB8AC3E}">
        <p14:creationId xmlns:p14="http://schemas.microsoft.com/office/powerpoint/2010/main" val="3470021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7FCA4-BB2E-4EFC-8BD4-0D4B1A64900A}" type="slidenum">
              <a:rPr lang="en-US" altLang="en-US" smtClean="0">
                <a:latin typeface="Arial" panose="020B0604020202020204" pitchFamily="34" charset="0"/>
              </a:rPr>
              <a:pPr>
                <a:spcBef>
                  <a:spcPct val="0"/>
                </a:spcBef>
              </a:pPr>
              <a:t>51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52411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899944-B213-4460-BF2C-40079DCCCB2C}" type="slidenum">
              <a:rPr lang="en-US" altLang="en-US" smtClean="0">
                <a:latin typeface="Arial" panose="020B0604020202020204" pitchFamily="34" charset="0"/>
              </a:rPr>
              <a:pPr>
                <a:spcBef>
                  <a:spcPct val="0"/>
                </a:spcBef>
              </a:pPr>
              <a:t>52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62157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14A1E-A801-4C2D-8854-BEA6D59FC657}" type="slidenum">
              <a:rPr lang="en-US" altLang="en-US" smtClean="0">
                <a:latin typeface="Arial" panose="020B0604020202020204" pitchFamily="34" charset="0"/>
              </a:rPr>
              <a:pPr>
                <a:spcBef>
                  <a:spcPct val="0"/>
                </a:spcBef>
              </a:pPr>
              <a:t>53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6022094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3EF152-516D-46D0-A47F-B3816DE84035}" type="slidenum">
              <a:rPr lang="en-US" altLang="en-US" smtClean="0">
                <a:latin typeface="Arial" panose="020B0604020202020204" pitchFamily="34" charset="0"/>
              </a:rPr>
              <a:pPr>
                <a:spcBef>
                  <a:spcPct val="0"/>
                </a:spcBef>
              </a:pPr>
              <a:t>54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1539428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If you were building a bridge, for instance, most of the requirements would be product based. These might include the number of cars the bridge would hold, the strength of the steel, the water level it needs to span, the color of the bridge, etc.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when you discuss how data gets moved and how business transactions flow from one point to another, you are describing process requirements. If you need to describe the requirements for billing transactions, most of the requirements could end up being process oriented. This would include how billing transactions move from orders to invoicing to accounts receivable. They can describe at what points people look up a status, how people manually update an invoice and what people should do if accounts are out of balance.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0DD69C-9053-4E7D-8E5B-58A087063A28}" type="slidenum">
              <a:rPr lang="en-US" altLang="en-US" smtClean="0"/>
              <a:pPr/>
              <a:t>55</a:t>
            </a:fld>
            <a:endParaRPr lang="en-US" altLang="en-US" smtClean="0"/>
          </a:p>
        </p:txBody>
      </p:sp>
    </p:spTree>
    <p:extLst>
      <p:ext uri="{BB962C8B-B14F-4D97-AF65-F5344CB8AC3E}">
        <p14:creationId xmlns:p14="http://schemas.microsoft.com/office/powerpoint/2010/main" val="1854331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2B6642-21D0-4430-9E1A-1B1D51B01D6D}" type="slidenum">
              <a:rPr lang="en-US" altLang="en-US" smtClean="0"/>
              <a:pPr/>
              <a:t>56</a:t>
            </a:fld>
            <a:endParaRPr lang="en-US" altLang="en-US" smtClean="0"/>
          </a:p>
        </p:txBody>
      </p:sp>
    </p:spTree>
    <p:extLst>
      <p:ext uri="{BB962C8B-B14F-4D97-AF65-F5344CB8AC3E}">
        <p14:creationId xmlns:p14="http://schemas.microsoft.com/office/powerpoint/2010/main" val="3221199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57</a:t>
            </a:fld>
            <a:endParaRPr lang="en-US" altLang="en-US" smtClean="0"/>
          </a:p>
        </p:txBody>
      </p:sp>
    </p:spTree>
    <p:extLst>
      <p:ext uri="{BB962C8B-B14F-4D97-AF65-F5344CB8AC3E}">
        <p14:creationId xmlns:p14="http://schemas.microsoft.com/office/powerpoint/2010/main" val="2834654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58</a:t>
            </a:fld>
            <a:endParaRPr lang="en-US" altLang="en-US"/>
          </a:p>
        </p:txBody>
      </p:sp>
    </p:spTree>
    <p:extLst>
      <p:ext uri="{BB962C8B-B14F-4D97-AF65-F5344CB8AC3E}">
        <p14:creationId xmlns:p14="http://schemas.microsoft.com/office/powerpoint/2010/main" val="36382897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59</a:t>
            </a:fld>
            <a:endParaRPr lang="en-US" altLang="en-US" smtClean="0"/>
          </a:p>
        </p:txBody>
      </p:sp>
    </p:spTree>
    <p:extLst>
      <p:ext uri="{BB962C8B-B14F-4D97-AF65-F5344CB8AC3E}">
        <p14:creationId xmlns:p14="http://schemas.microsoft.com/office/powerpoint/2010/main" val="213857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FC1D0-6D6F-417D-8ED1-23BD6249EA0A}" type="slidenum">
              <a:rPr lang="en-US" altLang="en-US" smtClean="0"/>
              <a:pPr/>
              <a:t>6</a:t>
            </a:fld>
            <a:endParaRPr lang="en-US" altLang="en-US" smtClean="0"/>
          </a:p>
        </p:txBody>
      </p:sp>
    </p:spTree>
    <p:extLst>
      <p:ext uri="{BB962C8B-B14F-4D97-AF65-F5344CB8AC3E}">
        <p14:creationId xmlns:p14="http://schemas.microsoft.com/office/powerpoint/2010/main" val="18923700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60</a:t>
            </a:fld>
            <a:endParaRPr lang="en-US" altLang="en-US"/>
          </a:p>
        </p:txBody>
      </p:sp>
    </p:spTree>
    <p:extLst>
      <p:ext uri="{BB962C8B-B14F-4D97-AF65-F5344CB8AC3E}">
        <p14:creationId xmlns:p14="http://schemas.microsoft.com/office/powerpoint/2010/main" val="2310249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D52AFC-5EE3-46E0-8A48-E026352B19C1}" type="slidenum">
              <a:rPr lang="en-US" altLang="en-US" smtClean="0"/>
              <a:pPr/>
              <a:t>61</a:t>
            </a:fld>
            <a:endParaRPr lang="en-US" altLang="en-US" smtClean="0"/>
          </a:p>
        </p:txBody>
      </p:sp>
    </p:spTree>
    <p:extLst>
      <p:ext uri="{BB962C8B-B14F-4D97-AF65-F5344CB8AC3E}">
        <p14:creationId xmlns:p14="http://schemas.microsoft.com/office/powerpoint/2010/main" val="699692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EDA41-F1E0-43D3-A06A-E364832F9F03}" type="slidenum">
              <a:rPr lang="en-US" altLang="en-US" smtClean="0"/>
              <a:pPr/>
              <a:t>62</a:t>
            </a:fld>
            <a:endParaRPr lang="en-US" altLang="en-US" smtClean="0"/>
          </a:p>
        </p:txBody>
      </p:sp>
    </p:spTree>
    <p:extLst>
      <p:ext uri="{BB962C8B-B14F-4D97-AF65-F5344CB8AC3E}">
        <p14:creationId xmlns:p14="http://schemas.microsoft.com/office/powerpoint/2010/main" val="26177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63</a:t>
            </a:fld>
            <a:endParaRPr lang="en-US" altLang="en-US"/>
          </a:p>
        </p:txBody>
      </p:sp>
    </p:spTree>
    <p:extLst>
      <p:ext uri="{BB962C8B-B14F-4D97-AF65-F5344CB8AC3E}">
        <p14:creationId xmlns:p14="http://schemas.microsoft.com/office/powerpoint/2010/main" val="4078874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528EFD-4837-495C-9704-9FFBC3E0EF15}" type="slidenum">
              <a:rPr lang="en-US" altLang="en-US" smtClean="0"/>
              <a:pPr/>
              <a:t>64</a:t>
            </a:fld>
            <a:endParaRPr lang="en-US" altLang="en-US" smtClean="0"/>
          </a:p>
        </p:txBody>
      </p:sp>
    </p:spTree>
    <p:extLst>
      <p:ext uri="{BB962C8B-B14F-4D97-AF65-F5344CB8AC3E}">
        <p14:creationId xmlns:p14="http://schemas.microsoft.com/office/powerpoint/2010/main" val="4886640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23D0C6-A21D-4D42-8CEC-EBE539FD467F}" type="slidenum">
              <a:rPr lang="en-US" altLang="en-US" smtClean="0"/>
              <a:pPr/>
              <a:t>65</a:t>
            </a:fld>
            <a:endParaRPr lang="en-US" altLang="en-US" smtClean="0"/>
          </a:p>
        </p:txBody>
      </p:sp>
    </p:spTree>
    <p:extLst>
      <p:ext uri="{BB962C8B-B14F-4D97-AF65-F5344CB8AC3E}">
        <p14:creationId xmlns:p14="http://schemas.microsoft.com/office/powerpoint/2010/main" val="12027366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4C4A23-CAAA-4461-9B42-0FC1F14689AD}" type="slidenum">
              <a:rPr lang="en-US" altLang="en-US" smtClean="0"/>
              <a:pPr/>
              <a:t>66</a:t>
            </a:fld>
            <a:endParaRPr lang="en-US" altLang="en-US" smtClean="0"/>
          </a:p>
        </p:txBody>
      </p:sp>
    </p:spTree>
    <p:extLst>
      <p:ext uri="{BB962C8B-B14F-4D97-AF65-F5344CB8AC3E}">
        <p14:creationId xmlns:p14="http://schemas.microsoft.com/office/powerpoint/2010/main" val="15344226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23E398-C4BC-4F71-BEE4-7890BFFAE231}" type="slidenum">
              <a:rPr lang="en-US" altLang="en-US" smtClean="0"/>
              <a:pPr/>
              <a:t>67</a:t>
            </a:fld>
            <a:endParaRPr lang="en-US" altLang="en-US" smtClean="0"/>
          </a:p>
        </p:txBody>
      </p:sp>
    </p:spTree>
    <p:extLst>
      <p:ext uri="{BB962C8B-B14F-4D97-AF65-F5344CB8AC3E}">
        <p14:creationId xmlns:p14="http://schemas.microsoft.com/office/powerpoint/2010/main" val="22645419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D70DB-1892-4C52-946C-88AC86EE0FC2}" type="slidenum">
              <a:rPr lang="en-US" altLang="en-US" smtClean="0"/>
              <a:pPr/>
              <a:t>68</a:t>
            </a:fld>
            <a:endParaRPr lang="en-US" altLang="en-US" smtClean="0"/>
          </a:p>
        </p:txBody>
      </p:sp>
    </p:spTree>
    <p:extLst>
      <p:ext uri="{BB962C8B-B14F-4D97-AF65-F5344CB8AC3E}">
        <p14:creationId xmlns:p14="http://schemas.microsoft.com/office/powerpoint/2010/main" val="4547213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DE0F-44B1-4312-9035-2A7D9072EFFC}" type="slidenum">
              <a:rPr lang="en-US" altLang="en-US" smtClean="0">
                <a:latin typeface="Arial" panose="020B0604020202020204" pitchFamily="34" charset="0"/>
              </a:rPr>
              <a:pPr>
                <a:spcBef>
                  <a:spcPct val="0"/>
                </a:spcBef>
              </a:pPr>
              <a:t>69</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71731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2A7B8-B5D0-403A-8F5F-4CBB00BB4856}" type="slidenum">
              <a:rPr lang="en-US" altLang="en-US" smtClean="0"/>
              <a:pPr/>
              <a:t>7</a:t>
            </a:fld>
            <a:endParaRPr lang="en-US" altLang="en-US" smtClean="0"/>
          </a:p>
        </p:txBody>
      </p:sp>
    </p:spTree>
    <p:extLst>
      <p:ext uri="{BB962C8B-B14F-4D97-AF65-F5344CB8AC3E}">
        <p14:creationId xmlns:p14="http://schemas.microsoft.com/office/powerpoint/2010/main" val="20708348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D51E97-100B-4EEC-9FF0-CF5B806A8E96}" type="slidenum">
              <a:rPr lang="en-US" altLang="en-US" smtClean="0">
                <a:latin typeface="Arial" panose="020B0604020202020204" pitchFamily="34" charset="0"/>
              </a:rPr>
              <a:pPr>
                <a:spcBef>
                  <a:spcPct val="0"/>
                </a:spcBef>
              </a:pPr>
              <a:t>70</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7164994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46EF0B-859F-4E84-9978-7F6853C4984E}" type="slidenum">
              <a:rPr lang="en-US" altLang="en-US" smtClean="0">
                <a:latin typeface="Arial" panose="020B0604020202020204" pitchFamily="34" charset="0"/>
              </a:rPr>
              <a:pPr>
                <a:spcBef>
                  <a:spcPct val="0"/>
                </a:spcBef>
              </a:pPr>
              <a:t>71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463555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776367-8EC6-4FD7-85EC-574FA7F79985}" type="slidenum">
              <a:rPr lang="en-US" altLang="en-US" smtClean="0"/>
              <a:pPr/>
              <a:t>72</a:t>
            </a:fld>
            <a:endParaRPr lang="en-US" altLang="en-US" smtClean="0"/>
          </a:p>
        </p:txBody>
      </p:sp>
    </p:spTree>
    <p:extLst>
      <p:ext uri="{BB962C8B-B14F-4D97-AF65-F5344CB8AC3E}">
        <p14:creationId xmlns:p14="http://schemas.microsoft.com/office/powerpoint/2010/main" val="1295103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79559-776A-41E8-B8A5-668A2654F5D7}" type="slidenum">
              <a:rPr lang="en-US" altLang="en-US" smtClean="0">
                <a:latin typeface="Arial" panose="020B0604020202020204" pitchFamily="34" charset="0"/>
              </a:rPr>
              <a:pPr>
                <a:spcBef>
                  <a:spcPct val="0"/>
                </a:spcBef>
              </a:pPr>
              <a:t>73</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12257262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4C42A-51AB-4A4C-B1A5-2013DE905922}" type="slidenum">
              <a:rPr lang="en-US" altLang="en-US" smtClean="0"/>
              <a:pPr/>
              <a:t>74</a:t>
            </a:fld>
            <a:endParaRPr lang="en-US" altLang="en-US" smtClean="0"/>
          </a:p>
        </p:txBody>
      </p:sp>
    </p:spTree>
    <p:extLst>
      <p:ext uri="{BB962C8B-B14F-4D97-AF65-F5344CB8AC3E}">
        <p14:creationId xmlns:p14="http://schemas.microsoft.com/office/powerpoint/2010/main" val="479664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98AF04-3F5A-42A4-B0FA-4ACD488EBD4B}" type="slidenum">
              <a:rPr lang="en-US" altLang="en-US" smtClean="0">
                <a:latin typeface="Arial" panose="020B0604020202020204" pitchFamily="34" charset="0"/>
              </a:rPr>
              <a:pPr>
                <a:spcBef>
                  <a:spcPct val="0"/>
                </a:spcBef>
              </a:pPr>
              <a:t>75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7126763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76</a:t>
            </a:fld>
            <a:endParaRPr lang="en-US" altLang="en-US" smtClean="0"/>
          </a:p>
        </p:txBody>
      </p:sp>
    </p:spTree>
    <p:extLst>
      <p:ext uri="{BB962C8B-B14F-4D97-AF65-F5344CB8AC3E}">
        <p14:creationId xmlns:p14="http://schemas.microsoft.com/office/powerpoint/2010/main" val="29834703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77</a:t>
            </a:fld>
            <a:endParaRPr lang="en-US" altLang="en-US"/>
          </a:p>
        </p:txBody>
      </p:sp>
    </p:spTree>
    <p:extLst>
      <p:ext uri="{BB962C8B-B14F-4D97-AF65-F5344CB8AC3E}">
        <p14:creationId xmlns:p14="http://schemas.microsoft.com/office/powerpoint/2010/main" val="42494312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78</a:t>
            </a:fld>
            <a:endParaRPr lang="en-US" altLang="en-US" smtClean="0"/>
          </a:p>
        </p:txBody>
      </p:sp>
    </p:spTree>
    <p:extLst>
      <p:ext uri="{BB962C8B-B14F-4D97-AF65-F5344CB8AC3E}">
        <p14:creationId xmlns:p14="http://schemas.microsoft.com/office/powerpoint/2010/main" val="9692096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B69DB9-0F9C-41FF-ABB8-A4C4816BE3D6}" type="slidenum">
              <a:rPr lang="en-US" altLang="en-US" smtClean="0">
                <a:latin typeface="Arial" panose="020B0604020202020204" pitchFamily="34" charset="0"/>
              </a:rPr>
              <a:pPr>
                <a:spcBef>
                  <a:spcPct val="0"/>
                </a:spcBef>
              </a:pPr>
              <a:t>79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1257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2FAB7-FD85-4109-9B5F-8FD4C1A33641}" type="slidenum">
              <a:rPr lang="en-US" altLang="en-US" smtClean="0"/>
              <a:pPr/>
              <a:t>8</a:t>
            </a:fld>
            <a:endParaRPr lang="en-US" altLang="en-US" smtClean="0"/>
          </a:p>
        </p:txBody>
      </p:sp>
    </p:spTree>
    <p:extLst>
      <p:ext uri="{BB962C8B-B14F-4D97-AF65-F5344CB8AC3E}">
        <p14:creationId xmlns:p14="http://schemas.microsoft.com/office/powerpoint/2010/main" val="1005072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B69AF-E23D-4ACB-83C5-F19B7A144D52}" type="slidenum">
              <a:rPr lang="en-US" altLang="en-US" smtClean="0"/>
              <a:pPr/>
              <a:t>80</a:t>
            </a:fld>
            <a:endParaRPr lang="en-US" altLang="en-US" smtClean="0"/>
          </a:p>
        </p:txBody>
      </p:sp>
    </p:spTree>
    <p:extLst>
      <p:ext uri="{BB962C8B-B14F-4D97-AF65-F5344CB8AC3E}">
        <p14:creationId xmlns:p14="http://schemas.microsoft.com/office/powerpoint/2010/main" val="3449717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63406-16FA-4F51-A807-228743D0FF0F}" type="slidenum">
              <a:rPr lang="en-US" altLang="en-US" smtClean="0">
                <a:latin typeface="Arial" panose="020B0604020202020204" pitchFamily="34" charset="0"/>
              </a:rPr>
              <a:pPr>
                <a:spcBef>
                  <a:spcPct val="0"/>
                </a:spcBef>
              </a:pPr>
              <a:t>81</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24647257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E34D8-5887-437F-AD46-9E651969F152}" type="slidenum">
              <a:rPr lang="en-US" altLang="en-US" smtClean="0"/>
              <a:pPr/>
              <a:t>82</a:t>
            </a:fld>
            <a:endParaRPr lang="en-US" altLang="en-US" smtClean="0"/>
          </a:p>
        </p:txBody>
      </p:sp>
    </p:spTree>
    <p:extLst>
      <p:ext uri="{BB962C8B-B14F-4D97-AF65-F5344CB8AC3E}">
        <p14:creationId xmlns:p14="http://schemas.microsoft.com/office/powerpoint/2010/main" val="11486673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D69D9-CE3C-4607-8E8A-25921CB609F7}" type="slidenum">
              <a:rPr lang="en-US" altLang="en-US" smtClean="0"/>
              <a:pPr/>
              <a:t>83</a:t>
            </a:fld>
            <a:endParaRPr lang="en-US" altLang="en-US" smtClean="0"/>
          </a:p>
        </p:txBody>
      </p:sp>
    </p:spTree>
    <p:extLst>
      <p:ext uri="{BB962C8B-B14F-4D97-AF65-F5344CB8AC3E}">
        <p14:creationId xmlns:p14="http://schemas.microsoft.com/office/powerpoint/2010/main" val="19192259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8A7838-3449-4F12-81E6-2ACAAD041DEE}" type="slidenum">
              <a:rPr lang="en-US" altLang="en-US" smtClean="0"/>
              <a:pPr/>
              <a:t>84</a:t>
            </a:fld>
            <a:endParaRPr lang="en-US" altLang="en-US" smtClean="0"/>
          </a:p>
        </p:txBody>
      </p:sp>
    </p:spTree>
    <p:extLst>
      <p:ext uri="{BB962C8B-B14F-4D97-AF65-F5344CB8AC3E}">
        <p14:creationId xmlns:p14="http://schemas.microsoft.com/office/powerpoint/2010/main" val="6299987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ADF54-C5B6-419A-AC2F-90E00A6FD902}" type="slidenum">
              <a:rPr lang="en-US" altLang="en-US" smtClean="0"/>
              <a:pPr/>
              <a:t>85</a:t>
            </a:fld>
            <a:endParaRPr lang="en-US" altLang="en-US" smtClean="0"/>
          </a:p>
        </p:txBody>
      </p:sp>
    </p:spTree>
    <p:extLst>
      <p:ext uri="{BB962C8B-B14F-4D97-AF65-F5344CB8AC3E}">
        <p14:creationId xmlns:p14="http://schemas.microsoft.com/office/powerpoint/2010/main" val="3537764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11F1F-868A-4562-95A2-4E3427C655B2}" type="slidenum">
              <a:rPr lang="en-US" altLang="en-US" smtClean="0"/>
              <a:pPr/>
              <a:t>86</a:t>
            </a:fld>
            <a:endParaRPr lang="en-US" altLang="en-US" smtClean="0"/>
          </a:p>
        </p:txBody>
      </p:sp>
    </p:spTree>
    <p:extLst>
      <p:ext uri="{BB962C8B-B14F-4D97-AF65-F5344CB8AC3E}">
        <p14:creationId xmlns:p14="http://schemas.microsoft.com/office/powerpoint/2010/main" val="29040094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BED32-76BF-4F7E-BDD4-B376165A17D0}" type="slidenum">
              <a:rPr lang="en-US" altLang="en-US" smtClean="0">
                <a:latin typeface="Arial" panose="020B0604020202020204" pitchFamily="34" charset="0"/>
              </a:rPr>
              <a:pPr>
                <a:spcBef>
                  <a:spcPct val="0"/>
                </a:spcBef>
              </a:pPr>
              <a:t>87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2971299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6D70B-612F-4E79-9F98-5C965F4DADC8}" type="slidenum">
              <a:rPr lang="en-US" altLang="en-US" smtClean="0"/>
              <a:pPr/>
              <a:t>88</a:t>
            </a:fld>
            <a:endParaRPr lang="en-US" altLang="en-US" smtClean="0"/>
          </a:p>
        </p:txBody>
      </p:sp>
    </p:spTree>
    <p:extLst>
      <p:ext uri="{BB962C8B-B14F-4D97-AF65-F5344CB8AC3E}">
        <p14:creationId xmlns:p14="http://schemas.microsoft.com/office/powerpoint/2010/main" val="22681683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9E84AC-D7E0-4ED1-8889-0053FE6A1381}" type="slidenum">
              <a:rPr lang="en-US" altLang="en-US" smtClean="0">
                <a:latin typeface="Arial" panose="020B0604020202020204" pitchFamily="34" charset="0"/>
              </a:rPr>
              <a:pPr>
                <a:spcBef>
                  <a:spcPct val="0"/>
                </a:spcBef>
              </a:pPr>
              <a:t>89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8107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832AA5-F9BD-43E6-B6E7-97E1FE260C06}" type="slidenum">
              <a:rPr lang="en-US" altLang="en-US" smtClean="0"/>
              <a:pPr/>
              <a:t>9</a:t>
            </a:fld>
            <a:endParaRPr lang="en-US" altLang="en-US" smtClean="0"/>
          </a:p>
        </p:txBody>
      </p:sp>
    </p:spTree>
    <p:extLst>
      <p:ext uri="{BB962C8B-B14F-4D97-AF65-F5344CB8AC3E}">
        <p14:creationId xmlns:p14="http://schemas.microsoft.com/office/powerpoint/2010/main" val="1190932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90</a:t>
            </a:fld>
            <a:endParaRPr lang="en-US" altLang="en-US"/>
          </a:p>
        </p:txBody>
      </p:sp>
    </p:spTree>
    <p:extLst>
      <p:ext uri="{BB962C8B-B14F-4D97-AF65-F5344CB8AC3E}">
        <p14:creationId xmlns:p14="http://schemas.microsoft.com/office/powerpoint/2010/main" val="36804006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91</a:t>
            </a:fld>
            <a:endParaRPr lang="en-US" altLang="en-US"/>
          </a:p>
        </p:txBody>
      </p:sp>
    </p:spTree>
    <p:extLst>
      <p:ext uri="{BB962C8B-B14F-4D97-AF65-F5344CB8AC3E}">
        <p14:creationId xmlns:p14="http://schemas.microsoft.com/office/powerpoint/2010/main" val="21982772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92</a:t>
            </a:fld>
            <a:endParaRPr lang="en-US" altLang="en-US"/>
          </a:p>
        </p:txBody>
      </p:sp>
    </p:spTree>
    <p:extLst>
      <p:ext uri="{BB962C8B-B14F-4D97-AF65-F5344CB8AC3E}">
        <p14:creationId xmlns:p14="http://schemas.microsoft.com/office/powerpoint/2010/main" val="27608797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93</a:t>
            </a:fld>
            <a:endParaRPr lang="en-US" altLang="en-US"/>
          </a:p>
        </p:txBody>
      </p:sp>
    </p:spTree>
    <p:extLst>
      <p:ext uri="{BB962C8B-B14F-4D97-AF65-F5344CB8AC3E}">
        <p14:creationId xmlns:p14="http://schemas.microsoft.com/office/powerpoint/2010/main" val="42675698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94</a:t>
            </a:fld>
            <a:endParaRPr lang="en-US" altLang="en-US"/>
          </a:p>
        </p:txBody>
      </p:sp>
    </p:spTree>
    <p:extLst>
      <p:ext uri="{BB962C8B-B14F-4D97-AF65-F5344CB8AC3E}">
        <p14:creationId xmlns:p14="http://schemas.microsoft.com/office/powerpoint/2010/main" val="310332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95</a:t>
            </a:fld>
            <a:endParaRPr lang="en-US" altLang="en-US"/>
          </a:p>
        </p:txBody>
      </p:sp>
    </p:spTree>
    <p:extLst>
      <p:ext uri="{BB962C8B-B14F-4D97-AF65-F5344CB8AC3E}">
        <p14:creationId xmlns:p14="http://schemas.microsoft.com/office/powerpoint/2010/main" val="4238363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96</a:t>
            </a:fld>
            <a:endParaRPr lang="en-US" altLang="en-US"/>
          </a:p>
        </p:txBody>
      </p:sp>
    </p:spTree>
    <p:extLst>
      <p:ext uri="{BB962C8B-B14F-4D97-AF65-F5344CB8AC3E}">
        <p14:creationId xmlns:p14="http://schemas.microsoft.com/office/powerpoint/2010/main" val="5658922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97</a:t>
            </a:fld>
            <a:endParaRPr lang="en-US" altLang="en-US"/>
          </a:p>
        </p:txBody>
      </p:sp>
    </p:spTree>
    <p:extLst>
      <p:ext uri="{BB962C8B-B14F-4D97-AF65-F5344CB8AC3E}">
        <p14:creationId xmlns:p14="http://schemas.microsoft.com/office/powerpoint/2010/main" val="1621171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6F6350-0165-4A4A-A57E-4464B7269CE4}" type="slidenum">
              <a:rPr lang="en-US" altLang="en-US" smtClean="0"/>
              <a:pPr/>
              <a:t>98</a:t>
            </a:fld>
            <a:endParaRPr lang="en-US" altLang="en-US" smtClean="0"/>
          </a:p>
        </p:txBody>
      </p:sp>
    </p:spTree>
    <p:extLst>
      <p:ext uri="{BB962C8B-B14F-4D97-AF65-F5344CB8AC3E}">
        <p14:creationId xmlns:p14="http://schemas.microsoft.com/office/powerpoint/2010/main" val="37764282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AAD9CB-664F-496E-A194-3F9535D81292}" type="slidenum">
              <a:rPr lang="en-US" altLang="en-US" smtClean="0"/>
              <a:pPr/>
              <a:t>99</a:t>
            </a:fld>
            <a:endParaRPr lang="en-US" altLang="en-US" smtClean="0"/>
          </a:p>
        </p:txBody>
      </p:sp>
    </p:spTree>
    <p:extLst>
      <p:ext uri="{BB962C8B-B14F-4D97-AF65-F5344CB8AC3E}">
        <p14:creationId xmlns:p14="http://schemas.microsoft.com/office/powerpoint/2010/main" val="3904704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19814"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0D6632C5-F946-428D-924B-DB78A3AC81A3}" type="datetime1">
              <a:rPr lang="en-US"/>
              <a:pPr>
                <a:defRPr/>
              </a:pPr>
              <a:t>2/19/2015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320DCC58-E0B2-44D1-87BD-2789F17186D5}" type="datetime1">
              <a:rPr lang="en-US"/>
              <a:pPr>
                <a:defRPr/>
              </a:pPr>
              <a:t>2/19/2015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EAF687B-A3E8-43E6-8070-CB52B6BABEF1}" type="datetime1">
              <a:rPr lang="en-US"/>
              <a:pPr>
                <a:defRPr/>
              </a:pPr>
              <a:t>2/19/2015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C604B7-9624-4AC2-84EF-E6F4709BDF75}" type="datetime1">
              <a:rPr lang="en-US"/>
              <a:pPr>
                <a:defRPr/>
              </a:pPr>
              <a:t>2/19/2015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7684A7D3-C60B-464C-BC69-1695A9B767C3}" type="datetime1">
              <a:rPr lang="en-US"/>
              <a:pPr>
                <a:defRPr/>
              </a:pPr>
              <a:t>2/19/2015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172BE35-E43D-4434-A403-17715A0A5D4C}" type="datetime1">
              <a:rPr lang="en-US"/>
              <a:pPr>
                <a:defRPr/>
              </a:pPr>
              <a:t>2/19/2015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F57B8A97-DAD5-4D13-B32E-F18133416E9B}" type="datetime1">
              <a:rPr lang="en-US"/>
              <a:pPr>
                <a:defRPr/>
              </a:pPr>
              <a:t>2/19/2015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B09D38A2-96A8-4FCF-B974-91C72CBA32A7}" type="datetime1">
              <a:rPr lang="en-US"/>
              <a:pPr>
                <a:defRPr/>
              </a:pPr>
              <a:t>2/19/2015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11C4CF95-302D-40B6-B0E3-55782FD4DEB1}" type="datetime1">
              <a:rPr lang="en-US"/>
              <a:pPr>
                <a:defRPr/>
              </a:pPr>
              <a:t>2/19/2015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FAC1F49-F8B6-4984-951F-02D79A247B27}" type="datetime1">
              <a:rPr lang="en-US"/>
              <a:pPr>
                <a:defRPr/>
              </a:pPr>
              <a:t>2/19/2015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2/19/2015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B5D0284-70ED-4989-915A-C2244CC0CD2B}" type="datetime1">
              <a:rPr lang="en-US"/>
              <a:pPr>
                <a:defRPr/>
              </a:pPr>
              <a:t>2/19/2015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7897F5EF-C377-49AA-A8B1-01D5DFD2C56A}" type="datetime1">
              <a:rPr lang="en-US"/>
              <a:pPr>
                <a:defRPr/>
              </a:pPr>
              <a:t>2/19/2015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D579331-1357-4A8D-879A-92CC920DA0FC}" type="datetime1">
              <a:rPr lang="en-US"/>
              <a:pPr>
                <a:defRPr/>
              </a:pPr>
              <a:t>2/19/2015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8.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6.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image" Target="../media/image26.jpeg"/></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altLang="en-US" smtClean="0"/>
              <a:t>Program Management</a:t>
            </a:r>
          </a:p>
        </p:txBody>
      </p:sp>
      <p:sp>
        <p:nvSpPr>
          <p:cNvPr id="32771" name="Content Placeholder 2"/>
          <p:cNvSpPr>
            <a:spLocks noGrp="1"/>
          </p:cNvSpPr>
          <p:nvPr>
            <p:ph idx="1"/>
          </p:nvPr>
        </p:nvSpPr>
        <p:spPr>
          <a:xfrm>
            <a:off x="457200" y="990600"/>
            <a:ext cx="8229600" cy="5105400"/>
          </a:xfrm>
        </p:spPr>
        <p:txBody>
          <a:bodyPr/>
          <a:lstStyle/>
          <a:p>
            <a:r>
              <a:rPr lang="en-US" altLang="en-US" sz="2800" smtClean="0"/>
              <a:t>Managing multiple related projects which cannot give you the benefits if you manage these project individually</a:t>
            </a:r>
          </a:p>
          <a:p>
            <a:r>
              <a:rPr lang="en-US" altLang="en-US" sz="2800" smtClean="0"/>
              <a:t>Benefit driven not the delivery driven</a:t>
            </a:r>
          </a:p>
          <a:p>
            <a:r>
              <a:rPr lang="en-US" altLang="en-US" sz="2800" smtClean="0"/>
              <a:t>Has longer life than projects and interacts with operations on periodic basis to know whether existing project within the program will help in getting program benefits or not.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61B088-E2D7-4F6E-B60F-52DF410C7501}"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altLang="en-US" smtClean="0"/>
              <a:t>Direct and Manage Project Work</a:t>
            </a:r>
          </a:p>
        </p:txBody>
      </p:sp>
      <p:sp>
        <p:nvSpPr>
          <p:cNvPr id="35843" name="Content Placeholder 6"/>
          <p:cNvSpPr>
            <a:spLocks noGrp="1"/>
          </p:cNvSpPr>
          <p:nvPr>
            <p:ph idx="1"/>
          </p:nvPr>
        </p:nvSpPr>
        <p:spPr/>
        <p:txBody>
          <a:bodyPr/>
          <a:lstStyle/>
          <a:p>
            <a:r>
              <a:rPr lang="en-US" altLang="en-US" sz="2000" smtClean="0"/>
              <a:t>Execute Project as per the </a:t>
            </a:r>
            <a:r>
              <a:rPr lang="en-US" altLang="en-US" sz="2000" u="sng" smtClean="0"/>
              <a:t>Baselined</a:t>
            </a:r>
            <a:r>
              <a:rPr lang="en-US" altLang="en-US" sz="2000" smtClean="0"/>
              <a:t> Project Management Plan</a:t>
            </a:r>
          </a:p>
          <a:p>
            <a:r>
              <a:rPr lang="en-US" altLang="en-US" sz="2000" smtClean="0"/>
              <a:t>Produce only those deliverables which are </a:t>
            </a:r>
            <a:r>
              <a:rPr lang="en-US" altLang="en-US" sz="2000" u="sng" smtClean="0"/>
              <a:t>valued by customer</a:t>
            </a:r>
            <a:r>
              <a:rPr lang="en-US" altLang="en-US" sz="2000" smtClean="0"/>
              <a:t> </a:t>
            </a:r>
          </a:p>
          <a:p>
            <a:r>
              <a:rPr lang="en-US" altLang="en-US" sz="2000" smtClean="0"/>
              <a:t>For any deviation use only “</a:t>
            </a:r>
            <a:r>
              <a:rPr lang="en-US" altLang="en-US" sz="2000" u="sng" smtClean="0"/>
              <a:t>Approved</a:t>
            </a:r>
            <a:r>
              <a:rPr lang="en-US" altLang="en-US" sz="2000" smtClean="0"/>
              <a:t>” Change Requests</a:t>
            </a:r>
          </a:p>
          <a:p>
            <a:r>
              <a:rPr lang="en-US" altLang="en-US" sz="2000" smtClean="0"/>
              <a:t>If work is not possible as per the baselined plan then team should make Project Manager aware about it. This is </a:t>
            </a:r>
            <a:r>
              <a:rPr lang="en-US" altLang="en-US" sz="2000" u="sng" smtClean="0"/>
              <a:t>change request</a:t>
            </a:r>
            <a:r>
              <a:rPr lang="en-US" altLang="en-US" sz="2000" smtClean="0"/>
              <a:t>.</a:t>
            </a:r>
          </a:p>
          <a:p>
            <a:r>
              <a:rPr lang="en-US" altLang="en-US" sz="2000" smtClean="0"/>
              <a:t>As a practice project manager </a:t>
            </a:r>
            <a:r>
              <a:rPr lang="en-US" altLang="en-US" sz="2000" u="sng" smtClean="0"/>
              <a:t>should not  make decision about deviation from baselined plan immediately</a:t>
            </a:r>
            <a:r>
              <a:rPr lang="en-US" altLang="en-US" sz="2000" smtClean="0"/>
              <a:t>.</a:t>
            </a:r>
          </a:p>
          <a:p>
            <a:r>
              <a:rPr lang="en-US" altLang="en-US" sz="2000" u="sng" smtClean="0"/>
              <a:t>Change request should be evaluated </a:t>
            </a:r>
            <a:r>
              <a:rPr lang="en-US" altLang="en-US" sz="2000" smtClean="0"/>
              <a:t>based on the urgency and then decision is either made by project change control board or Project Manager depending on impact and urgency.</a:t>
            </a:r>
          </a:p>
          <a:p>
            <a:r>
              <a:rPr lang="en-US" altLang="en-US" sz="2000" smtClean="0"/>
              <a:t>Project work progress data, any issue, impediments should be </a:t>
            </a:r>
            <a:r>
              <a:rPr lang="en-US" altLang="en-US" sz="2000" u="sng" smtClean="0"/>
              <a:t>captured on daily basis</a:t>
            </a:r>
            <a:r>
              <a:rPr lang="en-US" altLang="en-US" sz="2000" smtClean="0"/>
              <a:t>. Automate this step as much possible so that your get correct data</a:t>
            </a:r>
          </a:p>
          <a:p>
            <a:r>
              <a:rPr lang="en-US" altLang="en-US" sz="2000" u="sng" smtClean="0"/>
              <a:t>Coordinate</a:t>
            </a:r>
            <a:r>
              <a:rPr lang="en-US" altLang="en-US" sz="2000" smtClean="0"/>
              <a:t> project related dependencies between departments, agencies, consultants, experts, management and other stakeholders on </a:t>
            </a:r>
            <a:r>
              <a:rPr lang="en-US" altLang="en-US" sz="2000" u="sng" smtClean="0"/>
              <a:t>daily basis</a:t>
            </a:r>
            <a:r>
              <a:rPr lang="en-US" altLang="en-US" sz="2000" smtClean="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3B614-5963-4923-9B27-F3EE912D41FA}" type="slidenum">
              <a:rPr lang="en-US" altLang="en-US" sz="1200" smtClean="0">
                <a:solidFill>
                  <a:srgbClr val="898989"/>
                </a:solidFill>
              </a:rPr>
              <a:pPr>
                <a:spcBef>
                  <a:spcPct val="0"/>
                </a:spcBef>
                <a:buFontTx/>
                <a:buNone/>
              </a:pPr>
              <a:t>100</a:t>
            </a:fld>
            <a:endParaRPr lang="en-US" altLang="en-US" sz="1200" smtClean="0">
              <a:solidFill>
                <a:srgbClr val="898989"/>
              </a:solidFill>
            </a:endParaRPr>
          </a:p>
        </p:txBody>
      </p:sp>
    </p:spTree>
    <p:extLst>
      <p:ext uri="{BB962C8B-B14F-4D97-AF65-F5344CB8AC3E}">
        <p14:creationId xmlns:p14="http://schemas.microsoft.com/office/powerpoint/2010/main" val="12777313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tLang="en-US" sz="3200" smtClean="0"/>
              <a:t>Tools/Technique for Direct &amp; Manage Project Work</a:t>
            </a:r>
          </a:p>
        </p:txBody>
      </p:sp>
      <p:sp>
        <p:nvSpPr>
          <p:cNvPr id="37891" name="Content Placeholder 2"/>
          <p:cNvSpPr>
            <a:spLocks noGrp="1"/>
          </p:cNvSpPr>
          <p:nvPr>
            <p:ph idx="1"/>
          </p:nvPr>
        </p:nvSpPr>
        <p:spPr/>
        <p:txBody>
          <a:bodyPr/>
          <a:lstStyle/>
          <a:p>
            <a:r>
              <a:rPr lang="en-US" altLang="en-US" smtClean="0"/>
              <a:t>Meetings</a:t>
            </a:r>
          </a:p>
          <a:p>
            <a:r>
              <a:rPr lang="en-US" altLang="en-US" smtClean="0"/>
              <a:t>Project Management Information Systems</a:t>
            </a:r>
          </a:p>
          <a:p>
            <a:r>
              <a:rPr lang="en-US" altLang="en-US" smtClean="0"/>
              <a:t>Expert Judgment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78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F61FCB-184E-4CEF-A687-499DC29C47B0}" type="slidenum">
              <a:rPr lang="en-US" altLang="en-US" sz="1200" smtClean="0">
                <a:solidFill>
                  <a:srgbClr val="898989"/>
                </a:solidFill>
              </a:rPr>
              <a:pPr>
                <a:spcBef>
                  <a:spcPct val="0"/>
                </a:spcBef>
                <a:buFontTx/>
                <a:buNone/>
              </a:pPr>
              <a:t>101</a:t>
            </a:fld>
            <a:endParaRPr lang="en-US" altLang="en-US" sz="1200" smtClean="0">
              <a:solidFill>
                <a:srgbClr val="898989"/>
              </a:solidFill>
            </a:endParaRPr>
          </a:p>
        </p:txBody>
      </p:sp>
    </p:spTree>
    <p:extLst>
      <p:ext uri="{BB962C8B-B14F-4D97-AF65-F5344CB8AC3E}">
        <p14:creationId xmlns:p14="http://schemas.microsoft.com/office/powerpoint/2010/main" val="20459614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altLang="en-US" smtClean="0"/>
              <a:t>Perform Quality Assurance</a:t>
            </a:r>
          </a:p>
        </p:txBody>
      </p:sp>
      <p:sp>
        <p:nvSpPr>
          <p:cNvPr id="3" name="Content Placeholder 2"/>
          <p:cNvSpPr>
            <a:spLocks noGrp="1"/>
          </p:cNvSpPr>
          <p:nvPr>
            <p:ph idx="1"/>
          </p:nvPr>
        </p:nvSpPr>
        <p:spPr/>
        <p:txBody>
          <a:bodyPr>
            <a:normAutofit fontScale="70000" lnSpcReduction="20000"/>
          </a:bodyPr>
          <a:lstStyle/>
          <a:p>
            <a:pPr>
              <a:defRPr/>
            </a:pPr>
            <a:r>
              <a:rPr lang="en-US" dirty="0" smtClean="0"/>
              <a:t>A mechanism to determine that everybody including the project manager is following processes </a:t>
            </a:r>
          </a:p>
          <a:p>
            <a:pPr>
              <a:defRPr/>
            </a:pPr>
            <a:r>
              <a:rPr lang="en-US" dirty="0" smtClean="0"/>
              <a:t>Deviation from the plan is acceptable but deviation from the process is compliance issue and taken very seriously by management, regulators, customer etc.</a:t>
            </a:r>
          </a:p>
          <a:p>
            <a:pPr>
              <a:defRPr/>
            </a:pPr>
            <a:r>
              <a:rPr lang="en-US" dirty="0" smtClean="0"/>
              <a:t>Project manager should perform quality assurance for his team</a:t>
            </a:r>
          </a:p>
          <a:p>
            <a:pPr>
              <a:defRPr/>
            </a:pPr>
            <a:r>
              <a:rPr lang="en-US" dirty="0" smtClean="0"/>
              <a:t>External to project (Auditor) who has knowledge about audit process and project processes should perform regular audit. Project Manager should plan for this in his plan. A surprise audit asked by management, regulator or customer is also possible.</a:t>
            </a:r>
          </a:p>
          <a:p>
            <a:pPr>
              <a:defRPr/>
            </a:pPr>
            <a:r>
              <a:rPr lang="en-US" dirty="0" smtClean="0"/>
              <a:t>Auditors should identify area of improvement, provide recommendation, appreciate best practices, take best practices at organization level. (Change Request)</a:t>
            </a:r>
          </a:p>
          <a:p>
            <a:pPr>
              <a:defRPr/>
            </a:pPr>
            <a:r>
              <a:rPr lang="en-US" dirty="0" smtClean="0"/>
              <a:t>Auditors should make stakeholders aware about non-compliance</a:t>
            </a:r>
          </a:p>
          <a:p>
            <a:pPr>
              <a:defRPr/>
            </a:pPr>
            <a:r>
              <a:rPr lang="en-US" dirty="0" smtClean="0"/>
              <a:t>An auditor must use project’s project plan, project reports, quality report to perform the audit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99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80E7EE-0E43-44EB-B45D-6E9C7A5AF05B}" type="slidenum">
              <a:rPr lang="en-US" altLang="en-US" sz="1200" smtClean="0">
                <a:solidFill>
                  <a:srgbClr val="898989"/>
                </a:solidFill>
              </a:rPr>
              <a:pPr>
                <a:spcBef>
                  <a:spcPct val="0"/>
                </a:spcBef>
                <a:buFontTx/>
                <a:buNone/>
              </a:pPr>
              <a:t>102</a:t>
            </a:fld>
            <a:endParaRPr lang="en-US" altLang="en-US" sz="1200" smtClean="0">
              <a:solidFill>
                <a:srgbClr val="898989"/>
              </a:solidFill>
            </a:endParaRPr>
          </a:p>
        </p:txBody>
      </p:sp>
    </p:spTree>
    <p:extLst>
      <p:ext uri="{BB962C8B-B14F-4D97-AF65-F5344CB8AC3E}">
        <p14:creationId xmlns:p14="http://schemas.microsoft.com/office/powerpoint/2010/main" val="15226998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Perform Quality Assurance</a:t>
            </a:r>
            <a:endParaRPr/>
          </a:p>
        </p:txBody>
      </p:sp>
      <p:sp>
        <p:nvSpPr>
          <p:cNvPr id="41987" name="Content Placeholder 2"/>
          <p:cNvSpPr>
            <a:spLocks noGrp="1"/>
          </p:cNvSpPr>
          <p:nvPr>
            <p:ph idx="1"/>
          </p:nvPr>
        </p:nvSpPr>
        <p:spPr/>
        <p:txBody>
          <a:bodyPr>
            <a:normAutofit fontScale="77500" lnSpcReduction="20000"/>
          </a:bodyPr>
          <a:lstStyle/>
          <a:p>
            <a:pPr>
              <a:defRPr/>
            </a:pPr>
            <a:r>
              <a:rPr lang="en-US" altLang="en-US" dirty="0" smtClean="0"/>
              <a:t>Process Analysis</a:t>
            </a:r>
          </a:p>
          <a:p>
            <a:pPr>
              <a:defRPr/>
            </a:pPr>
            <a:r>
              <a:rPr lang="en-US" altLang="en-US" dirty="0" smtClean="0"/>
              <a:t>Process Audits</a:t>
            </a:r>
          </a:p>
          <a:p>
            <a:pPr>
              <a:defRPr/>
            </a:pPr>
            <a:r>
              <a:rPr lang="en-US" altLang="en-US" dirty="0" smtClean="0"/>
              <a:t>Inspection</a:t>
            </a:r>
          </a:p>
          <a:p>
            <a:pPr>
              <a:defRPr/>
            </a:pPr>
            <a:r>
              <a:rPr lang="en-US" dirty="0" smtClean="0"/>
              <a:t>Cost </a:t>
            </a:r>
            <a:r>
              <a:rPr lang="en-US" dirty="0"/>
              <a:t>Benefit Analysis</a:t>
            </a:r>
          </a:p>
          <a:p>
            <a:pPr>
              <a:defRPr/>
            </a:pPr>
            <a:r>
              <a:rPr lang="en-US" dirty="0"/>
              <a:t>Cost of Quality (COQ)</a:t>
            </a:r>
          </a:p>
          <a:p>
            <a:pPr>
              <a:defRPr/>
            </a:pPr>
            <a:r>
              <a:rPr lang="en-US" dirty="0"/>
              <a:t>Seven Basic Quality Tools</a:t>
            </a:r>
          </a:p>
          <a:p>
            <a:pPr>
              <a:defRPr/>
            </a:pPr>
            <a:r>
              <a:rPr lang="en-US" dirty="0"/>
              <a:t>Benchmarking</a:t>
            </a:r>
          </a:p>
          <a:p>
            <a:pPr>
              <a:defRPr/>
            </a:pPr>
            <a:r>
              <a:rPr lang="en-US" dirty="0"/>
              <a:t>Design of Experiments</a:t>
            </a:r>
          </a:p>
          <a:p>
            <a:pPr>
              <a:defRPr/>
            </a:pPr>
            <a:r>
              <a:rPr lang="en-US" dirty="0"/>
              <a:t>Statistical Sampling</a:t>
            </a:r>
          </a:p>
          <a:p>
            <a:pPr>
              <a:defRPr/>
            </a:pPr>
            <a:r>
              <a:rPr lang="en-US" dirty="0"/>
              <a:t>Flow charting</a:t>
            </a:r>
          </a:p>
          <a:p>
            <a:pPr>
              <a:defRPr/>
            </a:pPr>
            <a:r>
              <a:rPr lang="en-US" dirty="0"/>
              <a:t>Additional Quality Planning </a:t>
            </a:r>
            <a:r>
              <a:rPr lang="en-US" dirty="0" smtClean="0"/>
              <a:t>Tools</a:t>
            </a:r>
          </a:p>
          <a:p>
            <a:pPr>
              <a:defRPr/>
            </a:pPr>
            <a:r>
              <a:rPr lang="en-US" dirty="0"/>
              <a:t>Approved Change Requests Review </a:t>
            </a:r>
          </a:p>
          <a:p>
            <a:pPr>
              <a:defRPr/>
            </a:pPr>
            <a:r>
              <a:rPr lang="en-US" dirty="0"/>
              <a:t>Meetings</a:t>
            </a:r>
          </a:p>
          <a:p>
            <a:pPr>
              <a:defRPr/>
            </a:pPr>
            <a:endParaRPr lang="en-US" altLang="en-US" dirty="0" smtClean="0"/>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1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63217-1E13-427D-AB2C-84E0CD89EAB9}" type="slidenum">
              <a:rPr lang="en-US" altLang="en-US" sz="1200" smtClean="0">
                <a:solidFill>
                  <a:srgbClr val="898989"/>
                </a:solidFill>
              </a:rPr>
              <a:pPr>
                <a:spcBef>
                  <a:spcPct val="0"/>
                </a:spcBef>
                <a:buFontTx/>
                <a:buNone/>
              </a:pPr>
              <a:t>103</a:t>
            </a:fld>
            <a:endParaRPr lang="en-US" altLang="en-US" sz="1200" smtClean="0">
              <a:solidFill>
                <a:srgbClr val="898989"/>
              </a:solidFill>
            </a:endParaRPr>
          </a:p>
        </p:txBody>
      </p:sp>
    </p:spTree>
    <p:extLst>
      <p:ext uri="{BB962C8B-B14F-4D97-AF65-F5344CB8AC3E}">
        <p14:creationId xmlns:p14="http://schemas.microsoft.com/office/powerpoint/2010/main" val="6607408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smtClean="0"/>
              <a:t>Acquire Project Team</a:t>
            </a:r>
          </a:p>
        </p:txBody>
      </p:sp>
      <p:sp>
        <p:nvSpPr>
          <p:cNvPr id="3" name="Content Placeholder 2"/>
          <p:cNvSpPr>
            <a:spLocks noGrp="1"/>
          </p:cNvSpPr>
          <p:nvPr>
            <p:ph idx="1"/>
          </p:nvPr>
        </p:nvSpPr>
        <p:spPr/>
        <p:txBody>
          <a:bodyPr>
            <a:normAutofit lnSpcReduction="10000"/>
          </a:bodyPr>
          <a:lstStyle/>
          <a:p>
            <a:pPr>
              <a:defRPr/>
            </a:pPr>
            <a:r>
              <a:rPr lang="en-US" dirty="0" smtClean="0"/>
              <a:t>Hire right people on right time and assign them the work as per their capability</a:t>
            </a:r>
          </a:p>
          <a:p>
            <a:pPr>
              <a:defRPr/>
            </a:pPr>
            <a:r>
              <a:rPr lang="en-US" dirty="0" smtClean="0"/>
              <a:t>Negotiate role, responsibilities, work time, position, compensation, reporting relationship, joining time, location of work and agree before you confirm any person in the project team</a:t>
            </a:r>
          </a:p>
          <a:p>
            <a:pPr>
              <a:defRPr/>
            </a:pPr>
            <a:r>
              <a:rPr lang="en-US" dirty="0" smtClean="0"/>
              <a:t>Interview every person you are taking on the project based on the level of expertise and skills expected for the project work</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968F19-DBA2-43A1-B437-20844AF7DC7E}" type="slidenum">
              <a:rPr lang="en-US" altLang="en-US" smtClean="0">
                <a:solidFill>
                  <a:srgbClr val="898989"/>
                </a:solidFill>
                <a:latin typeface="Calibri" panose="020F0502020204030204" pitchFamily="34" charset="0"/>
              </a:rPr>
              <a:pPr/>
              <a:t>104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2667317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altLang="en-US" smtClean="0"/>
              <a:t>Tools/Techniques for Acquire Project Team</a:t>
            </a:r>
          </a:p>
        </p:txBody>
      </p:sp>
      <p:sp>
        <p:nvSpPr>
          <p:cNvPr id="46083" name="Content Placeholder 2"/>
          <p:cNvSpPr>
            <a:spLocks noGrp="1"/>
          </p:cNvSpPr>
          <p:nvPr>
            <p:ph idx="1"/>
          </p:nvPr>
        </p:nvSpPr>
        <p:spPr/>
        <p:txBody>
          <a:bodyPr/>
          <a:lstStyle/>
          <a:p>
            <a:r>
              <a:rPr lang="en-US" altLang="en-US" smtClean="0"/>
              <a:t>Pre-assignment</a:t>
            </a:r>
          </a:p>
          <a:p>
            <a:r>
              <a:rPr lang="en-US" altLang="en-US" smtClean="0"/>
              <a:t>Negotiation</a:t>
            </a:r>
          </a:p>
          <a:p>
            <a:r>
              <a:rPr lang="en-US" altLang="en-US" smtClean="0"/>
              <a:t>Acquisition</a:t>
            </a:r>
          </a:p>
          <a:p>
            <a:r>
              <a:rPr lang="en-US" altLang="en-US" smtClean="0"/>
              <a:t>Virtual Teams</a:t>
            </a:r>
          </a:p>
          <a:p>
            <a:r>
              <a:rPr lang="en-US" altLang="en-US" smtClean="0"/>
              <a:t>Multi-criteria decision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469313-CCD2-4AF9-B10F-E1A4042939BA}" type="slidenum">
              <a:rPr lang="en-US" altLang="en-US" smtClean="0">
                <a:solidFill>
                  <a:srgbClr val="898989"/>
                </a:solidFill>
                <a:latin typeface="Calibri" panose="020F0502020204030204" pitchFamily="34" charset="0"/>
              </a:rPr>
              <a:pPr/>
              <a:t>105</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5811417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altLang="en-US" smtClean="0"/>
              <a:t>Develop Project Team</a:t>
            </a:r>
          </a:p>
        </p:txBody>
      </p:sp>
      <p:sp>
        <p:nvSpPr>
          <p:cNvPr id="48131" name="Content Placeholder 2"/>
          <p:cNvSpPr>
            <a:spLocks noGrp="1"/>
          </p:cNvSpPr>
          <p:nvPr>
            <p:ph idx="1"/>
          </p:nvPr>
        </p:nvSpPr>
        <p:spPr/>
        <p:txBody>
          <a:bodyPr/>
          <a:lstStyle/>
          <a:p>
            <a:r>
              <a:rPr lang="en-US" altLang="en-US" smtClean="0"/>
              <a:t>In a project chemistry is more important than physics</a:t>
            </a:r>
          </a:p>
          <a:p>
            <a:r>
              <a:rPr lang="en-US" altLang="en-US" smtClean="0"/>
              <a:t>Project is delivered by team not by individuals</a:t>
            </a:r>
          </a:p>
          <a:p>
            <a:r>
              <a:rPr lang="en-US" altLang="en-US" smtClean="0"/>
              <a:t>Conduct trainings</a:t>
            </a:r>
          </a:p>
          <a:p>
            <a:r>
              <a:rPr lang="en-US" altLang="en-US" smtClean="0"/>
              <a:t>Conduct team building activities</a:t>
            </a:r>
          </a:p>
          <a:p>
            <a:r>
              <a:rPr lang="en-US" altLang="en-US" smtClean="0"/>
              <a:t>Define ground rules as a team</a:t>
            </a:r>
          </a:p>
          <a:p>
            <a:r>
              <a:rPr lang="en-US" altLang="en-US" smtClean="0"/>
              <a:t>Develop binding between virtual teams</a:t>
            </a:r>
          </a:p>
          <a:p>
            <a:r>
              <a:rPr lang="en-US" altLang="en-US" smtClean="0"/>
              <a:t>Evaluate continually that how team is maturing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B33A16-84C0-4317-9126-8E0DE94B6785}" type="slidenum">
              <a:rPr lang="en-US" altLang="en-US" smtClean="0">
                <a:solidFill>
                  <a:srgbClr val="898989"/>
                </a:solidFill>
                <a:latin typeface="Calibri" panose="020F0502020204030204" pitchFamily="34" charset="0"/>
              </a:rPr>
              <a:pPr/>
              <a:t>106</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3621972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altLang="en-US" smtClean="0"/>
              <a:t>Tools/Techniques for Develop Project Team</a:t>
            </a:r>
          </a:p>
        </p:txBody>
      </p:sp>
      <p:sp>
        <p:nvSpPr>
          <p:cNvPr id="50179" name="Content Placeholder 2"/>
          <p:cNvSpPr>
            <a:spLocks noGrp="1"/>
          </p:cNvSpPr>
          <p:nvPr>
            <p:ph idx="1"/>
          </p:nvPr>
        </p:nvSpPr>
        <p:spPr/>
        <p:txBody>
          <a:bodyPr/>
          <a:lstStyle/>
          <a:p>
            <a:r>
              <a:rPr lang="en-US" altLang="en-US" smtClean="0"/>
              <a:t>Interpersonal Skills</a:t>
            </a:r>
          </a:p>
          <a:p>
            <a:r>
              <a:rPr lang="en-US" altLang="en-US" smtClean="0"/>
              <a:t>Training</a:t>
            </a:r>
          </a:p>
          <a:p>
            <a:r>
              <a:rPr lang="en-US" altLang="en-US" smtClean="0"/>
              <a:t>Team-building activities</a:t>
            </a:r>
          </a:p>
          <a:p>
            <a:r>
              <a:rPr lang="en-US" altLang="en-US" smtClean="0"/>
              <a:t>Ground Rules</a:t>
            </a:r>
          </a:p>
          <a:p>
            <a:r>
              <a:rPr lang="en-US" altLang="en-US" smtClean="0"/>
              <a:t>Co-location</a:t>
            </a:r>
          </a:p>
          <a:p>
            <a:r>
              <a:rPr lang="en-US" altLang="en-US" smtClean="0"/>
              <a:t>Recognition and Rewards</a:t>
            </a:r>
          </a:p>
          <a:p>
            <a:r>
              <a:rPr lang="en-US" altLang="en-US" smtClean="0"/>
              <a:t>Personnel Assessment Tools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B0B9BF-3D7A-4978-833C-1CAD15A78CF0}" type="slidenum">
              <a:rPr lang="en-US" altLang="en-US" smtClean="0">
                <a:solidFill>
                  <a:srgbClr val="898989"/>
                </a:solidFill>
                <a:latin typeface="Calibri" panose="020F0502020204030204" pitchFamily="34" charset="0"/>
              </a:rPr>
              <a:pPr/>
              <a:t>107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5159788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altLang="en-US" smtClean="0"/>
              <a:t>Manage Project Team</a:t>
            </a:r>
          </a:p>
        </p:txBody>
      </p:sp>
      <p:sp>
        <p:nvSpPr>
          <p:cNvPr id="3" name="Content Placeholder 2"/>
          <p:cNvSpPr>
            <a:spLocks noGrp="1"/>
          </p:cNvSpPr>
          <p:nvPr>
            <p:ph idx="1"/>
          </p:nvPr>
        </p:nvSpPr>
        <p:spPr/>
        <p:txBody>
          <a:bodyPr>
            <a:normAutofit fontScale="92500"/>
          </a:bodyPr>
          <a:lstStyle/>
          <a:p>
            <a:pPr>
              <a:defRPr/>
            </a:pPr>
            <a:r>
              <a:rPr lang="en-US" dirty="0" smtClean="0"/>
              <a:t>Do not monitor and control people. Be objective and manage your team using project objectives.</a:t>
            </a:r>
          </a:p>
          <a:p>
            <a:pPr>
              <a:defRPr/>
            </a:pPr>
            <a:r>
              <a:rPr lang="en-US" dirty="0" smtClean="0"/>
              <a:t>Appraise and provide feedback on regular basis</a:t>
            </a:r>
          </a:p>
          <a:p>
            <a:pPr>
              <a:defRPr/>
            </a:pPr>
            <a:r>
              <a:rPr lang="en-US" dirty="0" smtClean="0"/>
              <a:t>Identify improvement need of individuals and team (Change Request)</a:t>
            </a:r>
          </a:p>
          <a:p>
            <a:pPr>
              <a:defRPr/>
            </a:pPr>
            <a:r>
              <a:rPr lang="en-US" dirty="0" smtClean="0"/>
              <a:t>Maintain issue log of team conflicts and keep resolving it based of priority</a:t>
            </a:r>
          </a:p>
          <a:p>
            <a:pPr>
              <a:defRPr/>
            </a:pPr>
            <a:r>
              <a:rPr lang="en-US" dirty="0" smtClean="0"/>
              <a:t>Assign only those people for conflict management who have competency</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30E51E-0475-45CF-9268-80186F28CF2B}" type="slidenum">
              <a:rPr lang="en-US" altLang="en-US" smtClean="0">
                <a:solidFill>
                  <a:srgbClr val="898989"/>
                </a:solidFill>
                <a:latin typeface="Calibri" panose="020F0502020204030204" pitchFamily="34" charset="0"/>
              </a:rPr>
              <a:pPr/>
              <a:t>108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7060111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altLang="en-US" smtClean="0"/>
              <a:t>Tools/Techniques for Manage Project Team</a:t>
            </a:r>
          </a:p>
        </p:txBody>
      </p:sp>
      <p:sp>
        <p:nvSpPr>
          <p:cNvPr id="54275" name="Content Placeholder 2"/>
          <p:cNvSpPr>
            <a:spLocks noGrp="1"/>
          </p:cNvSpPr>
          <p:nvPr>
            <p:ph idx="1"/>
          </p:nvPr>
        </p:nvSpPr>
        <p:spPr/>
        <p:txBody>
          <a:bodyPr/>
          <a:lstStyle/>
          <a:p>
            <a:r>
              <a:rPr lang="en-US" altLang="en-US" smtClean="0"/>
              <a:t>Observation &amp; Conversation</a:t>
            </a:r>
          </a:p>
          <a:p>
            <a:r>
              <a:rPr lang="en-US" altLang="en-US" smtClean="0"/>
              <a:t>Project Performance Appraisals</a:t>
            </a:r>
          </a:p>
          <a:p>
            <a:r>
              <a:rPr lang="en-US" altLang="en-US" smtClean="0"/>
              <a:t>Conflict Management</a:t>
            </a:r>
          </a:p>
          <a:p>
            <a:r>
              <a:rPr lang="en-US" altLang="en-US" smtClean="0"/>
              <a:t>Interpersonal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953BBD-636E-4E8A-B748-B654450FE062}" type="slidenum">
              <a:rPr lang="en-US" altLang="en-US" smtClean="0">
                <a:solidFill>
                  <a:srgbClr val="898989"/>
                </a:solidFill>
                <a:latin typeface="Calibri" panose="020F0502020204030204" pitchFamily="34" charset="0"/>
              </a:rPr>
              <a:pPr/>
              <a:t>109</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913050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Strategic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Example</a:t>
            </a:r>
          </a:p>
          <a:p>
            <a:pPr>
              <a:defRPr/>
            </a:pPr>
            <a:r>
              <a:rPr lang="en-US" dirty="0" smtClean="0"/>
              <a:t>In next 5 year be number one global supplier of ABC product</a:t>
            </a:r>
          </a:p>
          <a:p>
            <a:pPr>
              <a:defRPr/>
            </a:pPr>
            <a:r>
              <a:rPr lang="en-US" dirty="0" smtClean="0"/>
              <a:t>In next 5 year be largest manufacturer of XYZ in the World.</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15EB59-1823-4D02-9490-A1A0772D5DC9}"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Five Stages of Team development</a:t>
            </a:r>
            <a:endParaRPr altLang="en-US" smtClean="0"/>
          </a:p>
        </p:txBody>
      </p:sp>
      <p:sp>
        <p:nvSpPr>
          <p:cNvPr id="56323" name="Content Placeholder 2"/>
          <p:cNvSpPr>
            <a:spLocks noGrp="1"/>
          </p:cNvSpPr>
          <p:nvPr>
            <p:ph idx="1"/>
          </p:nvPr>
        </p:nvSpPr>
        <p:spPr/>
        <p:txBody>
          <a:bodyPr/>
          <a:lstStyle/>
          <a:p>
            <a:r>
              <a:rPr lang="en-IN" altLang="en-US" smtClean="0"/>
              <a:t>Forming </a:t>
            </a:r>
          </a:p>
          <a:p>
            <a:r>
              <a:rPr lang="en-IN" altLang="en-US" smtClean="0"/>
              <a:t>Storming</a:t>
            </a:r>
          </a:p>
          <a:p>
            <a:r>
              <a:rPr lang="en-IN" altLang="en-US" smtClean="0"/>
              <a:t>Norming</a:t>
            </a:r>
          </a:p>
          <a:p>
            <a:r>
              <a:rPr lang="en-IN" altLang="en-US" smtClean="0"/>
              <a:t>Performing</a:t>
            </a:r>
          </a:p>
          <a:p>
            <a:r>
              <a:rPr lang="en-IN" altLang="en-US" smtClean="0"/>
              <a:t>Adjourning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6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3575E9-F20C-47DE-B569-840A46DBD6E2}" type="slidenum">
              <a:rPr lang="en-US" altLang="en-US" smtClean="0">
                <a:solidFill>
                  <a:srgbClr val="898989"/>
                </a:solidFill>
                <a:latin typeface="Calibri" panose="020F0502020204030204" pitchFamily="34" charset="0"/>
              </a:rPr>
              <a:pPr/>
              <a:t>110</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8590657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altLang="en-US" smtClean="0"/>
              <a:t>Type of Powers</a:t>
            </a:r>
          </a:p>
        </p:txBody>
      </p:sp>
      <p:sp>
        <p:nvSpPr>
          <p:cNvPr id="58371" name="Content Placeholder 2"/>
          <p:cNvSpPr>
            <a:spLocks noGrp="1"/>
          </p:cNvSpPr>
          <p:nvPr>
            <p:ph idx="1"/>
          </p:nvPr>
        </p:nvSpPr>
        <p:spPr/>
        <p:txBody>
          <a:bodyPr/>
          <a:lstStyle/>
          <a:p>
            <a:r>
              <a:rPr lang="en-IN" altLang="en-US" smtClean="0"/>
              <a:t>Formal </a:t>
            </a:r>
          </a:p>
          <a:p>
            <a:r>
              <a:rPr lang="en-IN" altLang="en-US" smtClean="0"/>
              <a:t>Expert</a:t>
            </a:r>
          </a:p>
          <a:p>
            <a:r>
              <a:rPr lang="en-IN" altLang="en-US" smtClean="0"/>
              <a:t>Reward</a:t>
            </a:r>
          </a:p>
          <a:p>
            <a:r>
              <a:rPr lang="en-IN" altLang="en-US" smtClean="0"/>
              <a:t>Penalty </a:t>
            </a:r>
          </a:p>
          <a:p>
            <a:r>
              <a:rPr lang="en-IN" altLang="en-US" smtClean="0"/>
              <a:t>Referent</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8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DF4869-FA51-48B2-993B-3CFA6EEBB7F1}" type="slidenum">
              <a:rPr lang="en-US" altLang="en-US" smtClean="0">
                <a:solidFill>
                  <a:srgbClr val="898989"/>
                </a:solidFill>
                <a:latin typeface="Calibri" panose="020F0502020204030204" pitchFamily="34" charset="0"/>
              </a:rPr>
              <a:pPr/>
              <a:t>111</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1006439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ctrTitle"/>
          </p:nvPr>
        </p:nvSpPr>
        <p:spPr/>
        <p:txBody>
          <a:bodyPr/>
          <a:lstStyle/>
          <a:p>
            <a:r>
              <a:rPr altLang="en-US" smtClean="0"/>
              <a:t>Conflict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04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E82EFC-EDA6-4ADC-9654-1A865C7CD171}" type="slidenum">
              <a:rPr lang="en-US" altLang="en-US" sz="1200" smtClean="0">
                <a:solidFill>
                  <a:srgbClr val="898989"/>
                </a:solidFill>
              </a:rPr>
              <a:pPr>
                <a:spcBef>
                  <a:spcPct val="0"/>
                </a:spcBef>
                <a:buFontTx/>
                <a:buNone/>
              </a:pPr>
              <a:t>112</a:t>
            </a:fld>
            <a:endParaRPr lang="en-US" altLang="en-US" sz="1200" smtClean="0">
              <a:solidFill>
                <a:srgbClr val="898989"/>
              </a:solidFill>
            </a:endParaRPr>
          </a:p>
        </p:txBody>
      </p:sp>
    </p:spTree>
    <p:extLst>
      <p:ext uri="{BB962C8B-B14F-4D97-AF65-F5344CB8AC3E}">
        <p14:creationId xmlns:p14="http://schemas.microsoft.com/office/powerpoint/2010/main" val="387988337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p:txBody>
          <a:bodyPr/>
          <a:lstStyle/>
          <a:p>
            <a:r>
              <a:rPr altLang="en-US" b="1" smtClean="0">
                <a:latin typeface="Kabel Bk BT"/>
              </a:rPr>
              <a:t>Sources of conflict</a:t>
            </a:r>
            <a:endParaRPr altLang="en-US" smtClean="0"/>
          </a:p>
        </p:txBody>
      </p:sp>
      <p:sp>
        <p:nvSpPr>
          <p:cNvPr id="62467" name="Content Placeholder 6"/>
          <p:cNvSpPr>
            <a:spLocks noGrp="1"/>
          </p:cNvSpPr>
          <p:nvPr>
            <p:ph idx="1"/>
          </p:nvPr>
        </p:nvSpPr>
        <p:spPr/>
        <p:txBody>
          <a:bodyPr/>
          <a:lstStyle/>
          <a:p>
            <a:r>
              <a:rPr lang="en-IN" altLang="en-US" smtClean="0"/>
              <a:t>Schedules</a:t>
            </a:r>
          </a:p>
          <a:p>
            <a:r>
              <a:rPr lang="en-IN" altLang="en-US" smtClean="0"/>
              <a:t>Project Priorities</a:t>
            </a:r>
          </a:p>
          <a:p>
            <a:r>
              <a:rPr lang="en-IN" altLang="en-US" smtClean="0"/>
              <a:t>Technical Issues</a:t>
            </a:r>
          </a:p>
          <a:p>
            <a:r>
              <a:rPr lang="en-IN" altLang="en-US" smtClean="0"/>
              <a:t>Personality Conflict</a:t>
            </a:r>
          </a:p>
          <a:p>
            <a:r>
              <a:rPr lang="en-IN" altLang="en-US" smtClean="0"/>
              <a:t>Cost</a:t>
            </a:r>
          </a:p>
          <a:p>
            <a:r>
              <a:rPr lang="en-IN" altLang="en-US" smtClean="0"/>
              <a:t>Scarce resources</a:t>
            </a:r>
          </a:p>
          <a:p>
            <a:r>
              <a:rPr lang="en-IN" altLang="en-US" smtClean="0"/>
              <a:t>Personal work styles</a:t>
            </a:r>
          </a:p>
          <a:p>
            <a:r>
              <a:rPr lang="en-IN" altLang="en-US" smtClean="0"/>
              <a:t>Administrative Procedures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2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E04E0E-8A89-48D6-A418-C6F4F6FF804D}" type="slidenum">
              <a:rPr lang="en-US" altLang="en-US" smtClean="0">
                <a:solidFill>
                  <a:srgbClr val="898989"/>
                </a:solidFill>
                <a:latin typeface="Calibri" panose="020F0502020204030204" pitchFamily="34" charset="0"/>
              </a:rPr>
              <a:pPr/>
              <a:t>113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5177679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altLang="en-US" smtClean="0"/>
              <a:t>Characteristics of conflict</a:t>
            </a:r>
          </a:p>
        </p:txBody>
      </p:sp>
      <p:sp>
        <p:nvSpPr>
          <p:cNvPr id="64515" name="Content Placeholder 2"/>
          <p:cNvSpPr>
            <a:spLocks noGrp="1"/>
          </p:cNvSpPr>
          <p:nvPr>
            <p:ph idx="1"/>
          </p:nvPr>
        </p:nvSpPr>
        <p:spPr/>
        <p:txBody>
          <a:bodyPr/>
          <a:lstStyle/>
          <a:p>
            <a:r>
              <a:rPr lang="en-IN" altLang="en-US" smtClean="0"/>
              <a:t>Conflict is team issue</a:t>
            </a:r>
          </a:p>
          <a:p>
            <a:r>
              <a:rPr lang="en-IN" altLang="en-US" smtClean="0"/>
              <a:t>Conflict is natural and forces a search for alternatives</a:t>
            </a:r>
          </a:p>
          <a:p>
            <a:r>
              <a:rPr lang="en-IN" altLang="en-US" smtClean="0"/>
              <a:t>Openness resolves conflict</a:t>
            </a:r>
          </a:p>
          <a:p>
            <a:r>
              <a:rPr lang="en-IN" altLang="en-US" smtClean="0"/>
              <a:t>Conflict resolution should focus on issues, not personalities</a:t>
            </a:r>
          </a:p>
          <a:p>
            <a:r>
              <a:rPr lang="en-IN" altLang="en-US" smtClean="0"/>
              <a:t>Conflict resolution should focus on the present not on the past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1E6845-A1F4-427A-B904-AC8A3CDEEE8B}" type="slidenum">
              <a:rPr lang="en-US" altLang="en-US" smtClean="0">
                <a:solidFill>
                  <a:srgbClr val="898989"/>
                </a:solidFill>
                <a:latin typeface="Calibri" panose="020F0502020204030204" pitchFamily="34" charset="0"/>
              </a:rPr>
              <a:pPr/>
              <a:t>114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13877696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9"/>
          <p:cNvSpPr>
            <a:spLocks noGrp="1"/>
          </p:cNvSpPr>
          <p:nvPr>
            <p:ph type="title"/>
          </p:nvPr>
        </p:nvSpPr>
        <p:spPr/>
        <p:txBody>
          <a:bodyPr/>
          <a:lstStyle/>
          <a:p>
            <a:r>
              <a:rPr altLang="en-US" smtClean="0"/>
              <a:t>Conflict Resolutions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65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0710DA-CC6C-451E-AD01-6F9AEA95C258}" type="slidenum">
              <a:rPr lang="en-US" altLang="en-US" smtClean="0">
                <a:solidFill>
                  <a:srgbClr val="898989"/>
                </a:solidFill>
                <a:latin typeface="Calibri" panose="020F0502020204030204" pitchFamily="34" charset="0"/>
              </a:rPr>
              <a:pPr/>
              <a:t>115</a:t>
            </a:fld>
            <a:endParaRPr lang="en-US" altLang="en-US" smtClean="0">
              <a:solidFill>
                <a:srgbClr val="898989"/>
              </a:solidFill>
              <a:latin typeface="Calibri" panose="020F0502020204030204" pitchFamily="34" charset="0"/>
            </a:endParaRPr>
          </a:p>
        </p:txBody>
      </p:sp>
      <p:grpSp>
        <p:nvGrpSpPr>
          <p:cNvPr id="66565" name="Group 5"/>
          <p:cNvGrpSpPr>
            <a:grpSpLocks/>
          </p:cNvGrpSpPr>
          <p:nvPr/>
        </p:nvGrpSpPr>
        <p:grpSpPr bwMode="auto">
          <a:xfrm>
            <a:off x="685800" y="1371600"/>
            <a:ext cx="7010400" cy="4648200"/>
            <a:chOff x="432" y="864"/>
            <a:chExt cx="4416" cy="2928"/>
          </a:xfrm>
        </p:grpSpPr>
        <p:grpSp>
          <p:nvGrpSpPr>
            <p:cNvPr id="66566" name="Group 6"/>
            <p:cNvGrpSpPr>
              <a:grpSpLocks/>
            </p:cNvGrpSpPr>
            <p:nvPr/>
          </p:nvGrpSpPr>
          <p:grpSpPr bwMode="auto">
            <a:xfrm>
              <a:off x="432" y="912"/>
              <a:ext cx="4416" cy="2880"/>
              <a:chOff x="432" y="912"/>
              <a:chExt cx="4416" cy="2880"/>
            </a:xfrm>
          </p:grpSpPr>
          <p:sp>
            <p:nvSpPr>
              <p:cNvPr id="66579"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66580"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66581"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66582"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66567" name="Group 11"/>
            <p:cNvGrpSpPr>
              <a:grpSpLocks/>
            </p:cNvGrpSpPr>
            <p:nvPr/>
          </p:nvGrpSpPr>
          <p:grpSpPr bwMode="auto">
            <a:xfrm>
              <a:off x="1248" y="864"/>
              <a:ext cx="3360" cy="2575"/>
              <a:chOff x="1248" y="864"/>
              <a:chExt cx="3360" cy="2575"/>
            </a:xfrm>
          </p:grpSpPr>
          <p:sp>
            <p:nvSpPr>
              <p:cNvPr id="66573"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66574"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66568"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66569"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66570"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66571"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66572"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Tree>
    <p:extLst>
      <p:ext uri="{BB962C8B-B14F-4D97-AF65-F5344CB8AC3E}">
        <p14:creationId xmlns:p14="http://schemas.microsoft.com/office/powerpoint/2010/main" val="41670689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altLang="en-US" sz="4800" b="1" smtClean="0"/>
              <a:t>Motivational Theories</a:t>
            </a:r>
          </a:p>
        </p:txBody>
      </p:sp>
      <p:sp>
        <p:nvSpPr>
          <p:cNvPr id="78851" name="Text Box 4"/>
          <p:cNvSpPr>
            <a:spLocks noGrp="1" noChangeArrowheads="1"/>
          </p:cNvSpPr>
          <p:nvPr>
            <p:ph type="subTitle" idx="1"/>
          </p:nvPr>
        </p:nvSpPr>
        <p:spPr>
          <a:xfrm>
            <a:off x="1371600" y="3733800"/>
            <a:ext cx="6400800" cy="400050"/>
          </a:xfrm>
        </p:spPr>
        <p:txBody>
          <a:bodyPr>
            <a:spAutoFit/>
          </a:bodyPr>
          <a:lstStyle/>
          <a:p>
            <a:pPr marL="914400" lvl="1" indent="-457200" algn="l">
              <a:buFont typeface="Arial" panose="020B0604020202020204" pitchFamily="34" charset="0"/>
              <a:buChar char="•"/>
              <a:defRPr/>
            </a:pPr>
            <a:endParaRPr lang="en-US" altLang="en-US" sz="2000" dirty="0" smtClean="0">
              <a:latin typeface="Kabel Bk BT"/>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F4CEA-63D3-4408-9F99-78461D29DDAA}" type="slidenum">
              <a:rPr lang="en-US" altLang="en-US" sz="1200" smtClean="0">
                <a:solidFill>
                  <a:srgbClr val="898989"/>
                </a:solidFill>
              </a:rPr>
              <a:pPr>
                <a:spcBef>
                  <a:spcPct val="0"/>
                </a:spcBef>
                <a:buFontTx/>
                <a:buNone/>
              </a:pPr>
              <a:t>116</a:t>
            </a:fld>
            <a:endParaRPr lang="en-US" altLang="en-US" sz="1200" smtClean="0">
              <a:solidFill>
                <a:srgbClr val="898989"/>
              </a:solidFill>
            </a:endParaRPr>
          </a:p>
        </p:txBody>
      </p:sp>
    </p:spTree>
    <p:extLst>
      <p:ext uri="{BB962C8B-B14F-4D97-AF65-F5344CB8AC3E}">
        <p14:creationId xmlns:p14="http://schemas.microsoft.com/office/powerpoint/2010/main" val="35023211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ubtitle 6"/>
          <p:cNvSpPr>
            <a:spLocks noGrp="1"/>
          </p:cNvSpPr>
          <p:nvPr>
            <p:ph type="subTitle" idx="1"/>
          </p:nvPr>
        </p:nvSpPr>
        <p:spPr/>
        <p:txBody>
          <a:bodyPr/>
          <a:lstStyle/>
          <a:p>
            <a:pPr>
              <a:buFont typeface="Calibri" panose="020F0502020204030204" pitchFamily="34" charset="0"/>
              <a:buAutoNum type="arabicPeriod"/>
            </a:pPr>
            <a:r>
              <a:rPr lang="en-US" altLang="en-US" sz="2800" smtClean="0"/>
              <a:t>Frederick Herzberg - Hygiene &amp; Motivation Factors  </a:t>
            </a:r>
          </a:p>
          <a:p>
            <a:pPr>
              <a:buFont typeface="Calibri" panose="020F0502020204030204" pitchFamily="34" charset="0"/>
              <a:buAutoNum type="arabicPeriod"/>
            </a:pPr>
            <a:r>
              <a:rPr lang="en-US" altLang="en-US" sz="2800" smtClean="0"/>
              <a:t>Abraham Maslow - Hierarchy of Needs </a:t>
            </a:r>
          </a:p>
          <a:p>
            <a:pPr>
              <a:buFont typeface="Calibri" panose="020F0502020204030204" pitchFamily="34" charset="0"/>
              <a:buAutoNum type="arabicPeriod"/>
            </a:pPr>
            <a:r>
              <a:rPr lang="en-US" altLang="en-US" sz="2800" smtClean="0"/>
              <a:t>Victor Vroom - Expectancy Theorem of Motivation</a:t>
            </a:r>
          </a:p>
          <a:p>
            <a:pPr>
              <a:buFont typeface="Calibri" panose="020F0502020204030204" pitchFamily="34" charset="0"/>
              <a:buAutoNum type="arabicPeriod"/>
            </a:pPr>
            <a:r>
              <a:rPr lang="en-US" altLang="en-US" sz="2800" smtClean="0"/>
              <a:t>Oldham and Hackman - Job characteristics model</a:t>
            </a:r>
          </a:p>
          <a:p>
            <a:pPr>
              <a:buFont typeface="Calibri" panose="020F0502020204030204" pitchFamily="34" charset="0"/>
              <a:buAutoNum type="arabicPeriod"/>
            </a:pPr>
            <a:r>
              <a:rPr lang="en-US" altLang="en-US" sz="2800" smtClean="0"/>
              <a:t>McGregor - Theory X &amp; Y</a:t>
            </a:r>
          </a:p>
        </p:txBody>
      </p:sp>
      <p:sp>
        <p:nvSpPr>
          <p:cNvPr id="70659"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Motivational Theories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06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9C59B8-41C0-4F42-AEE2-17183F0FA7BF}" type="slidenum">
              <a:rPr lang="en-US" altLang="en-US" smtClean="0">
                <a:solidFill>
                  <a:srgbClr val="898989"/>
                </a:solidFill>
                <a:latin typeface="Calibri" panose="020F0502020204030204" pitchFamily="34" charset="0"/>
              </a:rPr>
              <a:pPr/>
              <a:t>117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30024040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altLang="en-US" sz="3200" smtClean="0"/>
              <a:t>Frederick Herzberg - Hygiene &amp; Motivation Factors  </a:t>
            </a:r>
          </a:p>
        </p:txBody>
      </p:sp>
      <p:graphicFrame>
        <p:nvGraphicFramePr>
          <p:cNvPr id="8" name="Content Placeholder 7"/>
          <p:cNvGraphicFramePr>
            <a:graphicFrameLocks noGrp="1"/>
          </p:cNvGraphicFramePr>
          <p:nvPr>
            <p:ph idx="1"/>
          </p:nvPr>
        </p:nvGraphicFramePr>
        <p:xfrm>
          <a:off x="457200" y="990600"/>
          <a:ext cx="8229600" cy="5394325"/>
        </p:xfrm>
        <a:graphic>
          <a:graphicData uri="http://schemas.openxmlformats.org/drawingml/2006/table">
            <a:tbl>
              <a:tblPr firstRow="1" bandRow="1">
                <a:tableStyleId>{5C22544A-7EE6-4342-B048-85BDC9FD1C3A}</a:tableStyleId>
              </a:tblPr>
              <a:tblGrid>
                <a:gridCol w="4114800"/>
                <a:gridCol w="4114800"/>
              </a:tblGrid>
              <a:tr h="457146">
                <a:tc>
                  <a:txBody>
                    <a:bodyPr/>
                    <a:lstStyle/>
                    <a:p>
                      <a:r>
                        <a:rPr lang="en-US" sz="2400" dirty="0" smtClean="0"/>
                        <a:t>Hygiene </a:t>
                      </a:r>
                      <a:r>
                        <a:rPr lang="en-US" sz="2400" baseline="0" dirty="0" smtClean="0"/>
                        <a:t>Factors</a:t>
                      </a:r>
                      <a:endParaRPr lang="en-US" sz="2400" dirty="0"/>
                    </a:p>
                  </a:txBody>
                  <a:tcPr marT="45715" marB="45715"/>
                </a:tc>
                <a:tc>
                  <a:txBody>
                    <a:bodyPr/>
                    <a:lstStyle/>
                    <a:p>
                      <a:r>
                        <a:rPr lang="en-US" sz="2400" dirty="0" smtClean="0"/>
                        <a:t>Motivating Factors</a:t>
                      </a:r>
                      <a:endParaRPr lang="en-US" sz="2400" dirty="0"/>
                    </a:p>
                  </a:txBody>
                  <a:tcPr marT="45715" marB="45715"/>
                </a:tc>
              </a:tr>
              <a:tr h="3748599">
                <a:tc>
                  <a:txBody>
                    <a:bodyPr/>
                    <a:lstStyle/>
                    <a:p>
                      <a:pPr marL="285750" indent="-285750">
                        <a:buFont typeface="Arial" panose="020B0604020202020204" pitchFamily="34" charset="0"/>
                        <a:buChar char="•"/>
                      </a:pPr>
                      <a:r>
                        <a:rPr lang="en-IN" sz="2400" dirty="0" smtClean="0"/>
                        <a:t>Supervision</a:t>
                      </a:r>
                    </a:p>
                    <a:p>
                      <a:pPr marL="285750" indent="-285750">
                        <a:buFont typeface="Arial" panose="020B0604020202020204" pitchFamily="34" charset="0"/>
                        <a:buChar char="•"/>
                      </a:pPr>
                      <a:r>
                        <a:rPr lang="en-IN" sz="2400" dirty="0" smtClean="0"/>
                        <a:t>Company policy and administrator</a:t>
                      </a:r>
                    </a:p>
                    <a:p>
                      <a:pPr marL="285750" indent="-285750">
                        <a:buFont typeface="Arial" panose="020B0604020202020204" pitchFamily="34" charset="0"/>
                        <a:buChar char="•"/>
                      </a:pPr>
                      <a:r>
                        <a:rPr lang="en-IN" sz="2400" dirty="0" smtClean="0"/>
                        <a:t>Positive working Condition</a:t>
                      </a:r>
                    </a:p>
                    <a:p>
                      <a:pPr marL="285750" indent="-285750">
                        <a:buFont typeface="Arial" panose="020B0604020202020204" pitchFamily="34" charset="0"/>
                        <a:buChar char="•"/>
                      </a:pPr>
                      <a:r>
                        <a:rPr lang="en-IN" sz="2400" dirty="0" smtClean="0"/>
                        <a:t>Interpersonal relations</a:t>
                      </a:r>
                    </a:p>
                    <a:p>
                      <a:pPr marL="285750" indent="-285750">
                        <a:buFont typeface="Arial" panose="020B0604020202020204" pitchFamily="34" charset="0"/>
                        <a:buChar char="•"/>
                      </a:pPr>
                      <a:r>
                        <a:rPr lang="en-IN" sz="2400" dirty="0" smtClean="0"/>
                        <a:t>Job Security</a:t>
                      </a:r>
                    </a:p>
                    <a:p>
                      <a:pPr marL="285750" indent="-285750">
                        <a:buFont typeface="Arial" panose="020B0604020202020204" pitchFamily="34" charset="0"/>
                        <a:buChar char="•"/>
                      </a:pPr>
                      <a:r>
                        <a:rPr lang="en-IN" sz="2400" dirty="0" smtClean="0"/>
                        <a:t>Status</a:t>
                      </a:r>
                    </a:p>
                    <a:p>
                      <a:pPr marL="285750" indent="-285750">
                        <a:buFont typeface="Arial" panose="020B0604020202020204" pitchFamily="34" charset="0"/>
                        <a:buChar char="•"/>
                      </a:pPr>
                      <a:r>
                        <a:rPr lang="en-IN" sz="2400" dirty="0" smtClean="0"/>
                        <a:t>Compensation</a:t>
                      </a:r>
                    </a:p>
                    <a:p>
                      <a:pPr marL="285750" indent="-285750">
                        <a:buFont typeface="Arial" panose="020B0604020202020204" pitchFamily="34" charset="0"/>
                        <a:buChar char="•"/>
                      </a:pPr>
                      <a:r>
                        <a:rPr lang="en-IN" sz="2400" dirty="0" smtClean="0"/>
                        <a:t>Personal life</a:t>
                      </a:r>
                    </a:p>
                    <a:p>
                      <a:endParaRPr lang="en-US" sz="2400" dirty="0"/>
                    </a:p>
                  </a:txBody>
                  <a:tcPr marT="45715" marB="45715"/>
                </a:tc>
                <a:tc>
                  <a:txBody>
                    <a:bodyPr/>
                    <a:lstStyle/>
                    <a:p>
                      <a:pPr marL="285750" indent="-285750">
                        <a:buFont typeface="Arial" panose="020B0604020202020204" pitchFamily="34" charset="0"/>
                        <a:buChar char="•"/>
                      </a:pPr>
                      <a:r>
                        <a:rPr lang="en-IN" sz="2400" dirty="0" smtClean="0"/>
                        <a:t>Achievements</a:t>
                      </a:r>
                    </a:p>
                    <a:p>
                      <a:pPr marL="285750" indent="-285750">
                        <a:buFont typeface="Arial" panose="020B0604020202020204" pitchFamily="34" charset="0"/>
                        <a:buChar char="•"/>
                      </a:pPr>
                      <a:r>
                        <a:rPr lang="en-IN" sz="2400" dirty="0" smtClean="0"/>
                        <a:t>Recognitions</a:t>
                      </a:r>
                    </a:p>
                    <a:p>
                      <a:pPr marL="285750" indent="-285750">
                        <a:buFont typeface="Arial" panose="020B0604020202020204" pitchFamily="34" charset="0"/>
                        <a:buChar char="•"/>
                      </a:pPr>
                      <a:r>
                        <a:rPr lang="en-IN" sz="2400" dirty="0" smtClean="0"/>
                        <a:t>Work Itself</a:t>
                      </a:r>
                    </a:p>
                    <a:p>
                      <a:pPr marL="285750" indent="-285750">
                        <a:buFont typeface="Arial" panose="020B0604020202020204" pitchFamily="34" charset="0"/>
                        <a:buChar char="•"/>
                      </a:pPr>
                      <a:r>
                        <a:rPr lang="en-IN" sz="2400" dirty="0" smtClean="0"/>
                        <a:t>Responsibility</a:t>
                      </a:r>
                    </a:p>
                    <a:p>
                      <a:pPr marL="285750" indent="-285750">
                        <a:buFont typeface="Arial" panose="020B0604020202020204" pitchFamily="34" charset="0"/>
                        <a:buChar char="•"/>
                      </a:pPr>
                      <a:r>
                        <a:rPr lang="en-IN" sz="2400" dirty="0" smtClean="0"/>
                        <a:t>Advancement</a:t>
                      </a:r>
                    </a:p>
                    <a:p>
                      <a:pPr marL="285750" indent="-285750">
                        <a:buFont typeface="Arial" panose="020B0604020202020204" pitchFamily="34" charset="0"/>
                        <a:buChar char="•"/>
                      </a:pPr>
                      <a:r>
                        <a:rPr lang="en-IN" sz="2400" dirty="0" smtClean="0"/>
                        <a:t>Possibility for growth</a:t>
                      </a:r>
                    </a:p>
                    <a:p>
                      <a:endParaRPr lang="en-US" sz="2400" dirty="0"/>
                    </a:p>
                  </a:txBody>
                  <a:tcPr marT="45715" marB="45715"/>
                </a:tc>
              </a:tr>
              <a:tr h="1188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Present does</a:t>
                      </a:r>
                      <a:r>
                        <a:rPr lang="en-US" sz="2400" baseline="0" dirty="0" smtClean="0"/>
                        <a:t> not guarantee high productivity. </a:t>
                      </a:r>
                      <a:r>
                        <a:rPr lang="en-US" sz="2400" dirty="0" smtClean="0"/>
                        <a:t>Absence guarantee low productivity</a:t>
                      </a:r>
                    </a:p>
                  </a:txBody>
                  <a:tcPr marT="45715" marB="45715"/>
                </a:tc>
                <a:tc>
                  <a:txBody>
                    <a:bodyPr/>
                    <a:lstStyle/>
                    <a:p>
                      <a:r>
                        <a:rPr lang="en-IN" sz="2400" dirty="0" smtClean="0"/>
                        <a:t>Motivation will not work without Hygiene.</a:t>
                      </a:r>
                    </a:p>
                    <a:p>
                      <a:endParaRPr lang="en-US" sz="2400" dirty="0"/>
                    </a:p>
                  </a:txBody>
                  <a:tcPr marT="45715" marB="4571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2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B09A06-AE2C-4C8A-A561-2AB4704D6254}" type="slidenum">
              <a:rPr lang="en-US" altLang="en-US" smtClean="0">
                <a:solidFill>
                  <a:srgbClr val="898989"/>
                </a:solidFill>
                <a:latin typeface="Calibri" panose="020F0502020204030204" pitchFamily="34" charset="0"/>
              </a:rPr>
              <a:pPr/>
              <a:t>118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0083818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altLang="en-US" smtClean="0"/>
              <a:t>Abraham Maslow - Hierarchy of Needs </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47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5D4E64-0A9E-41DC-9051-987D183F0764}" type="slidenum">
              <a:rPr lang="en-US" altLang="en-US" smtClean="0">
                <a:solidFill>
                  <a:srgbClr val="898989"/>
                </a:solidFill>
                <a:latin typeface="Calibri" panose="020F0502020204030204" pitchFamily="34" charset="0"/>
              </a:rPr>
              <a:pPr/>
              <a:t>119</a:t>
            </a:fld>
            <a:endParaRPr lang="en-US" altLang="en-US" smtClean="0">
              <a:solidFill>
                <a:srgbClr val="898989"/>
              </a:solidFill>
              <a:latin typeface="Calibri" panose="020F0502020204030204" pitchFamily="34" charset="0"/>
            </a:endParaRPr>
          </a:p>
        </p:txBody>
      </p:sp>
      <p:grpSp>
        <p:nvGrpSpPr>
          <p:cNvPr id="74757" name="Group 5"/>
          <p:cNvGrpSpPr>
            <a:grpSpLocks/>
          </p:cNvGrpSpPr>
          <p:nvPr/>
        </p:nvGrpSpPr>
        <p:grpSpPr bwMode="auto">
          <a:xfrm>
            <a:off x="412750" y="1447800"/>
            <a:ext cx="8707438" cy="4114800"/>
            <a:chOff x="330200" y="1905000"/>
            <a:chExt cx="8707438" cy="4114800"/>
          </a:xfrm>
        </p:grpSpPr>
        <p:sp>
          <p:nvSpPr>
            <p:cNvPr id="74758"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600">
                <a:latin typeface="Calibri (Body)"/>
              </a:endParaRPr>
            </a:p>
          </p:txBody>
        </p:sp>
        <p:sp>
          <p:nvSpPr>
            <p:cNvPr id="74759" name="Text Box 6"/>
            <p:cNvSpPr txBox="1">
              <a:spLocks noChangeArrowheads="1"/>
            </p:cNvSpPr>
            <p:nvPr/>
          </p:nvSpPr>
          <p:spPr bwMode="auto">
            <a:xfrm>
              <a:off x="1981200" y="2787650"/>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Self Actualization</a:t>
              </a:r>
            </a:p>
          </p:txBody>
        </p:sp>
        <p:sp>
          <p:nvSpPr>
            <p:cNvPr id="74760"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Text Box 8"/>
            <p:cNvSpPr txBox="1">
              <a:spLocks noChangeArrowheads="1"/>
            </p:cNvSpPr>
            <p:nvPr/>
          </p:nvSpPr>
          <p:spPr bwMode="auto">
            <a:xfrm>
              <a:off x="1828800" y="35814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Esteem</a:t>
              </a:r>
            </a:p>
          </p:txBody>
        </p:sp>
        <p:sp>
          <p:nvSpPr>
            <p:cNvPr id="74762"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Text Box 10"/>
            <p:cNvSpPr txBox="1">
              <a:spLocks noChangeArrowheads="1"/>
            </p:cNvSpPr>
            <p:nvPr/>
          </p:nvSpPr>
          <p:spPr bwMode="auto">
            <a:xfrm>
              <a:off x="1752600" y="4252913"/>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Social</a:t>
              </a:r>
            </a:p>
          </p:txBody>
        </p:sp>
        <p:sp>
          <p:nvSpPr>
            <p:cNvPr id="74764"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Text Box 12"/>
            <p:cNvSpPr txBox="1">
              <a:spLocks noChangeArrowheads="1"/>
            </p:cNvSpPr>
            <p:nvPr/>
          </p:nvSpPr>
          <p:spPr bwMode="auto">
            <a:xfrm>
              <a:off x="1676400" y="4862513"/>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Safety</a:t>
              </a:r>
            </a:p>
            <a:p>
              <a:pPr algn="ctr">
                <a:spcBef>
                  <a:spcPct val="50000"/>
                </a:spcBef>
                <a:buFontTx/>
                <a:buNone/>
              </a:pPr>
              <a:endParaRPr lang="en-US" altLang="en-US" sz="1600" b="1">
                <a:latin typeface="Calibri (Body)"/>
              </a:endParaRPr>
            </a:p>
          </p:txBody>
        </p:sp>
        <p:sp>
          <p:nvSpPr>
            <p:cNvPr id="74766"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Text Box 14"/>
            <p:cNvSpPr txBox="1">
              <a:spLocks noChangeArrowheads="1"/>
            </p:cNvSpPr>
            <p:nvPr/>
          </p:nvSpPr>
          <p:spPr bwMode="auto">
            <a:xfrm>
              <a:off x="1295400" y="55626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Physiological</a:t>
              </a:r>
            </a:p>
          </p:txBody>
        </p:sp>
        <p:sp>
          <p:nvSpPr>
            <p:cNvPr id="74768" name="Text Box 15"/>
            <p:cNvSpPr txBox="1">
              <a:spLocks noChangeArrowheads="1"/>
            </p:cNvSpPr>
            <p:nvPr/>
          </p:nvSpPr>
          <p:spPr bwMode="auto">
            <a:xfrm>
              <a:off x="5105400" y="5576888"/>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Air, water, food, house, clothing</a:t>
              </a:r>
            </a:p>
          </p:txBody>
        </p:sp>
        <p:sp>
          <p:nvSpPr>
            <p:cNvPr id="74769" name="Text Box 16"/>
            <p:cNvSpPr txBox="1">
              <a:spLocks noChangeArrowheads="1"/>
            </p:cNvSpPr>
            <p:nvPr/>
          </p:nvSpPr>
          <p:spPr bwMode="auto">
            <a:xfrm>
              <a:off x="4694238" y="4724400"/>
              <a:ext cx="434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Security, stability, freedom from threat and physical harm</a:t>
              </a:r>
            </a:p>
          </p:txBody>
        </p:sp>
        <p:sp>
          <p:nvSpPr>
            <p:cNvPr id="74770" name="Text Box 17"/>
            <p:cNvSpPr txBox="1">
              <a:spLocks noChangeArrowheads="1"/>
            </p:cNvSpPr>
            <p:nvPr/>
          </p:nvSpPr>
          <p:spPr bwMode="auto">
            <a:xfrm>
              <a:off x="4343400" y="40862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Love, affection, approval, friends, association</a:t>
              </a:r>
            </a:p>
          </p:txBody>
        </p:sp>
        <p:sp>
          <p:nvSpPr>
            <p:cNvPr id="74771" name="Text Box 18"/>
            <p:cNvSpPr txBox="1">
              <a:spLocks noChangeArrowheads="1"/>
            </p:cNvSpPr>
            <p:nvPr/>
          </p:nvSpPr>
          <p:spPr bwMode="auto">
            <a:xfrm>
              <a:off x="3962400" y="34131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Accomplishment, Respect, Attention, Appreciation</a:t>
              </a:r>
            </a:p>
          </p:txBody>
        </p:sp>
        <p:sp>
          <p:nvSpPr>
            <p:cNvPr id="74772" name="Text Box 19"/>
            <p:cNvSpPr txBox="1">
              <a:spLocks noChangeArrowheads="1"/>
            </p:cNvSpPr>
            <p:nvPr/>
          </p:nvSpPr>
          <p:spPr bwMode="auto">
            <a:xfrm>
              <a:off x="3657600" y="2667000"/>
              <a:ext cx="480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Self fulfillment, growth, learning</a:t>
              </a:r>
            </a:p>
          </p:txBody>
        </p:sp>
      </p:grpSp>
    </p:spTree>
    <p:extLst>
      <p:ext uri="{BB962C8B-B14F-4D97-AF65-F5344CB8AC3E}">
        <p14:creationId xmlns:p14="http://schemas.microsoft.com/office/powerpoint/2010/main" val="408651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smtClean="0"/>
              <a:t>Business Drivers are..</a:t>
            </a:r>
          </a:p>
        </p:txBody>
      </p:sp>
      <p:sp>
        <p:nvSpPr>
          <p:cNvPr id="3" name="Content Placeholder 2"/>
          <p:cNvSpPr>
            <a:spLocks noGrp="1"/>
          </p:cNvSpPr>
          <p:nvPr>
            <p:ph idx="1"/>
          </p:nvPr>
        </p:nvSpPr>
        <p:spPr>
          <a:xfrm>
            <a:off x="457200" y="990600"/>
            <a:ext cx="8229600" cy="5105400"/>
          </a:xfrm>
        </p:spPr>
        <p:txBody>
          <a:bodyPr/>
          <a:lstStyle/>
          <a:p>
            <a:pPr>
              <a:defRPr/>
            </a:pPr>
            <a:r>
              <a:rPr lang="en-IN" sz="2800" dirty="0" smtClean="0"/>
              <a:t>That reflect </a:t>
            </a:r>
            <a:r>
              <a:rPr lang="en-IN" sz="2800" dirty="0"/>
              <a:t>the </a:t>
            </a:r>
            <a:r>
              <a:rPr lang="en-IN" sz="2800" b="1" dirty="0"/>
              <a:t>performance and progress </a:t>
            </a:r>
            <a:r>
              <a:rPr lang="en-IN" sz="2800" dirty="0"/>
              <a:t>of your business.</a:t>
            </a:r>
          </a:p>
          <a:p>
            <a:pPr>
              <a:defRPr/>
            </a:pPr>
            <a:r>
              <a:rPr lang="en-IN" sz="2800" dirty="0" smtClean="0"/>
              <a:t>Are </a:t>
            </a:r>
            <a:r>
              <a:rPr lang="en-IN" sz="2800" b="1" dirty="0"/>
              <a:t>measurable</a:t>
            </a:r>
            <a:r>
              <a:rPr lang="en-IN" sz="2800" dirty="0"/>
              <a:t>.</a:t>
            </a:r>
          </a:p>
          <a:p>
            <a:pPr>
              <a:defRPr/>
            </a:pPr>
            <a:r>
              <a:rPr lang="en-IN" sz="2800" dirty="0" smtClean="0"/>
              <a:t>Can </a:t>
            </a:r>
            <a:r>
              <a:rPr lang="en-IN" sz="2800" dirty="0"/>
              <a:t>be </a:t>
            </a:r>
            <a:r>
              <a:rPr lang="en-IN" sz="2800" b="1" dirty="0"/>
              <a:t>compared</a:t>
            </a:r>
            <a:r>
              <a:rPr lang="en-IN" sz="2800" dirty="0"/>
              <a:t> to a standard, such as a budget or last </a:t>
            </a:r>
            <a:r>
              <a:rPr lang="en-IN" sz="2800" dirty="0" smtClean="0"/>
              <a:t>year’s </a:t>
            </a:r>
            <a:r>
              <a:rPr lang="en-IN" sz="2800" dirty="0"/>
              <a:t>figures, or an industry average.</a:t>
            </a:r>
          </a:p>
          <a:p>
            <a:pPr>
              <a:defRPr/>
            </a:pPr>
            <a:r>
              <a:rPr lang="en-IN" sz="2800" dirty="0" smtClean="0"/>
              <a:t>Can </a:t>
            </a:r>
            <a:r>
              <a:rPr lang="en-IN" sz="2800" dirty="0"/>
              <a:t>be </a:t>
            </a:r>
            <a:r>
              <a:rPr lang="en-IN" sz="2800" b="1" dirty="0"/>
              <a:t>acted</a:t>
            </a:r>
            <a:r>
              <a:rPr lang="en-IN" sz="2800" dirty="0"/>
              <a:t> </a:t>
            </a:r>
            <a:r>
              <a:rPr lang="en-IN" sz="2800" dirty="0" smtClean="0"/>
              <a:t>upon</a:t>
            </a:r>
          </a:p>
          <a:p>
            <a:pPr>
              <a:defRPr/>
            </a:pPr>
            <a:endParaRPr lang="en-IN" sz="2800" dirty="0"/>
          </a:p>
          <a:p>
            <a:pPr marL="0" indent="0">
              <a:buFont typeface="Arial" panose="020B0604020202020204" pitchFamily="34" charset="0"/>
              <a:buNone/>
              <a:defRPr/>
            </a:pPr>
            <a:r>
              <a:rPr lang="en-IN" sz="2800" b="1" u="sng" dirty="0" smtClean="0"/>
              <a:t>PMCA</a:t>
            </a:r>
            <a:endParaRPr lang="en-IN" sz="2800" b="1" u="sng" dirty="0"/>
          </a:p>
          <a:p>
            <a:pPr>
              <a:defRPr/>
            </a:pPr>
            <a:endParaRPr lang="en-US" sz="2800" dirty="0"/>
          </a:p>
        </p:txBody>
      </p:sp>
      <p:sp>
        <p:nvSpPr>
          <p:cNvPr id="4" name="Footer Placeholder 3"/>
          <p:cNvSpPr>
            <a:spLocks noGrp="1"/>
          </p:cNvSpPr>
          <p:nvPr>
            <p:ph type="ftr" sz="quarter" idx="11"/>
          </p:nvPr>
        </p:nvSpPr>
        <p:spPr/>
        <p:txBody>
          <a:bodyPr/>
          <a:lstStyle/>
          <a:p>
            <a:pPr>
              <a:defRPr/>
            </a:pPr>
            <a:r>
              <a:rPr lang="en-IN"/>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97C8F4-E8BD-40AD-B073-6A7811E6651A}"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altLang="en-US" sz="3200" smtClean="0"/>
              <a:t>Victor Vroom - Expectancy Theorem of Motivation</a:t>
            </a:r>
          </a:p>
        </p:txBody>
      </p:sp>
      <p:sp>
        <p:nvSpPr>
          <p:cNvPr id="3" name="Content Placeholder 2"/>
          <p:cNvSpPr>
            <a:spLocks noGrp="1"/>
          </p:cNvSpPr>
          <p:nvPr>
            <p:ph idx="1"/>
          </p:nvPr>
        </p:nvSpPr>
        <p:spPr/>
        <p:txBody>
          <a:bodyPr>
            <a:normAutofit fontScale="77500" lnSpcReduction="20000"/>
          </a:bodyPr>
          <a:lstStyle/>
          <a:p>
            <a:pPr marL="0" indent="0">
              <a:buFont typeface="Arial" panose="020B0604020202020204" pitchFamily="34" charset="0"/>
              <a:buNone/>
              <a:defRPr/>
            </a:pPr>
            <a:r>
              <a:rPr lang="en-IN" dirty="0" smtClean="0"/>
              <a:t>The extent to which an individual is motivated…</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Is the work important?</a:t>
            </a:r>
          </a:p>
          <a:p>
            <a:pPr marL="0" indent="0">
              <a:buFont typeface="Arial" panose="020B0604020202020204" pitchFamily="34" charset="0"/>
              <a:buNone/>
              <a:defRPr/>
            </a:pPr>
            <a:r>
              <a:rPr lang="en-IN" dirty="0" smtClean="0"/>
              <a:t>The level of expectation of their efforts will result in a desired outcome?</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Will I be rewarded?</a:t>
            </a:r>
          </a:p>
          <a:p>
            <a:pPr marL="0" indent="0">
              <a:buFont typeface="Arial" panose="020B0604020202020204" pitchFamily="34" charset="0"/>
              <a:buNone/>
              <a:defRPr/>
            </a:pPr>
            <a:r>
              <a:rPr lang="en-IN" dirty="0" smtClean="0"/>
              <a:t>The expectation that good work will be rewarded </a:t>
            </a:r>
          </a:p>
          <a:p>
            <a:pPr marL="0" indent="0">
              <a:buFont typeface="Arial" panose="020B0604020202020204" pitchFamily="34" charset="0"/>
              <a:buNone/>
              <a:defRPr/>
            </a:pPr>
            <a:endParaRPr lang="en-IN" dirty="0" smtClean="0"/>
          </a:p>
          <a:p>
            <a:pPr marL="0" indent="0">
              <a:buFont typeface="Arial" panose="020B0604020202020204" pitchFamily="34" charset="0"/>
              <a:buNone/>
              <a:defRPr/>
            </a:pPr>
            <a:r>
              <a:rPr lang="en-IN" b="1" dirty="0" smtClean="0"/>
              <a:t>What is the value of the reward?</a:t>
            </a:r>
          </a:p>
          <a:p>
            <a:pPr marL="0" indent="0">
              <a:buFont typeface="Arial" panose="020B0604020202020204" pitchFamily="34" charset="0"/>
              <a:buNone/>
              <a:defRPr/>
            </a:pPr>
            <a:r>
              <a:rPr lang="en-IN" dirty="0" smtClean="0"/>
              <a:t>Attractiveness of the reward</a:t>
            </a:r>
          </a:p>
          <a:p>
            <a:pPr marL="0" indent="0">
              <a:buFont typeface="Arial" panose="020B0604020202020204" pitchFamily="34" charset="0"/>
              <a:buNone/>
              <a:defRPr/>
            </a:pPr>
            <a:r>
              <a:rPr lang="en-IN" dirty="0" smtClean="0"/>
              <a:t>	</a:t>
            </a:r>
          </a:p>
          <a:p>
            <a:pPr marL="0" indent="0">
              <a:buFont typeface="Arial" panose="020B0604020202020204" pitchFamily="34" charset="0"/>
              <a:buNone/>
              <a:defRPr/>
            </a:pPr>
            <a:r>
              <a:rPr lang="en-IN" dirty="0" smtClean="0"/>
              <a:t>Motivation will be high when all three factors are high</a:t>
            </a:r>
          </a:p>
          <a:p>
            <a:pPr marL="0" indent="0">
              <a:buFont typeface="Arial" panose="020B0604020202020204" pitchFamily="34" charset="0"/>
              <a:buNone/>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B8B75E-6AC1-4B24-9AE3-BE5B434B4AE5}" type="slidenum">
              <a:rPr lang="en-US" altLang="en-US" smtClean="0">
                <a:solidFill>
                  <a:srgbClr val="898989"/>
                </a:solidFill>
                <a:latin typeface="Calibri" panose="020F0502020204030204" pitchFamily="34" charset="0"/>
              </a:rPr>
              <a:pPr/>
              <a:t>120</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9296638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altLang="en-US" sz="3200" smtClean="0"/>
              <a:t>Oldham and Hackman - Job characteristics model</a:t>
            </a:r>
          </a:p>
        </p:txBody>
      </p:sp>
      <p:sp>
        <p:nvSpPr>
          <p:cNvPr id="3" name="Content Placeholder 2"/>
          <p:cNvSpPr>
            <a:spLocks noGrp="1"/>
          </p:cNvSpPr>
          <p:nvPr>
            <p:ph idx="1"/>
          </p:nvPr>
        </p:nvSpPr>
        <p:spPr/>
        <p:txBody>
          <a:bodyPr>
            <a:normAutofit fontScale="92500"/>
          </a:bodyPr>
          <a:lstStyle/>
          <a:p>
            <a:pPr>
              <a:defRPr/>
            </a:pPr>
            <a:r>
              <a:rPr lang="en-IN" dirty="0" smtClean="0"/>
              <a:t>Skill Variety – the number of job skills that the job holder has the opportunity to exercise</a:t>
            </a:r>
          </a:p>
          <a:p>
            <a:pPr>
              <a:defRPr/>
            </a:pPr>
            <a:r>
              <a:rPr lang="en-IN" dirty="0" smtClean="0"/>
              <a:t>Task Identity – the degree to which your work and its result are identifiable as belonging to you</a:t>
            </a:r>
          </a:p>
          <a:p>
            <a:pPr>
              <a:defRPr/>
            </a:pPr>
            <a:r>
              <a:rPr lang="en-IN" dirty="0" smtClean="0"/>
              <a:t>Task Significance – the degree to which your job has an influence on others</a:t>
            </a:r>
          </a:p>
          <a:p>
            <a:pPr>
              <a:defRPr/>
            </a:pPr>
            <a:r>
              <a:rPr lang="en-IN" dirty="0" smtClean="0"/>
              <a:t>Autonomy – the discretion you have about the way that you do the job</a:t>
            </a:r>
          </a:p>
          <a:p>
            <a:pPr>
              <a:defRPr/>
            </a:pPr>
            <a:r>
              <a:rPr lang="en-IN" dirty="0" smtClean="0"/>
              <a:t>Feedback – the information that you get back about the result of your work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61D29A-C4AD-4802-B915-A64E8664A0AE}" type="slidenum">
              <a:rPr lang="en-US" altLang="en-US" smtClean="0">
                <a:solidFill>
                  <a:srgbClr val="898989"/>
                </a:solidFill>
                <a:latin typeface="Calibri" panose="020F0502020204030204" pitchFamily="34" charset="0"/>
              </a:rPr>
              <a:pPr/>
              <a:t>121</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7016199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altLang="en-US" smtClean="0"/>
              <a:t>McGregor - Theory X &amp; Y</a:t>
            </a:r>
          </a:p>
        </p:txBody>
      </p:sp>
      <p:graphicFrame>
        <p:nvGraphicFramePr>
          <p:cNvPr id="6" name="Content Placeholder 5"/>
          <p:cNvGraphicFramePr>
            <a:graphicFrameLocks noGrp="1"/>
          </p:cNvGraphicFramePr>
          <p:nvPr>
            <p:ph idx="1"/>
          </p:nvPr>
        </p:nvGraphicFramePr>
        <p:xfrm>
          <a:off x="457200" y="990600"/>
          <a:ext cx="8229600" cy="5105400"/>
        </p:xfrm>
        <a:graphic>
          <a:graphicData uri="http://schemas.openxmlformats.org/drawingml/2006/table">
            <a:tbl>
              <a:tblPr firstRow="1" bandRow="1">
                <a:tableStyleId>{5C22544A-7EE6-4342-B048-85BDC9FD1C3A}</a:tableStyleId>
              </a:tblPr>
              <a:tblGrid>
                <a:gridCol w="4114800"/>
                <a:gridCol w="4114800"/>
              </a:tblGrid>
              <a:tr h="396263">
                <a:tc>
                  <a:txBody>
                    <a:bodyPr/>
                    <a:lstStyle/>
                    <a:p>
                      <a:r>
                        <a:rPr lang="en-US" sz="2000" dirty="0" smtClean="0"/>
                        <a:t>Theory X</a:t>
                      </a:r>
                      <a:endParaRPr lang="en-US" sz="2000" dirty="0"/>
                    </a:p>
                  </a:txBody>
                  <a:tcPr marT="45723" marB="45723"/>
                </a:tc>
                <a:tc>
                  <a:txBody>
                    <a:bodyPr/>
                    <a:lstStyle/>
                    <a:p>
                      <a:r>
                        <a:rPr lang="en-US" sz="2000" dirty="0" smtClean="0"/>
                        <a:t>Theory Y</a:t>
                      </a:r>
                      <a:endParaRPr lang="en-US" sz="2000" dirty="0"/>
                    </a:p>
                  </a:txBody>
                  <a:tcPr marT="45723" marB="45723"/>
                </a:tc>
              </a:tr>
              <a:tr h="3444441">
                <a:tc>
                  <a:txBody>
                    <a:bodyPr/>
                    <a:lstStyle/>
                    <a:p>
                      <a:pPr marL="285750" indent="-285750">
                        <a:buFont typeface="Arial" panose="020B0604020202020204" pitchFamily="34" charset="0"/>
                        <a:buChar char="•"/>
                      </a:pPr>
                      <a:r>
                        <a:rPr lang="en-IN" sz="2000" dirty="0" smtClean="0"/>
                        <a:t>The average worker is inherently lazy and dislikes work so avoid whenever possible. Therefore </a:t>
                      </a:r>
                      <a:r>
                        <a:rPr lang="en-IN" sz="2000" b="1" dirty="0" smtClean="0"/>
                        <a:t>needs supervisions</a:t>
                      </a:r>
                    </a:p>
                    <a:p>
                      <a:pPr marL="285750" indent="-285750">
                        <a:buFont typeface="Arial" panose="020B0604020202020204" pitchFamily="34" charset="0"/>
                        <a:buChar char="•"/>
                      </a:pPr>
                      <a:r>
                        <a:rPr lang="en-IN" sz="2000" dirty="0" smtClean="0"/>
                        <a:t>To induce adequate effort, the supervisor must </a:t>
                      </a:r>
                      <a:r>
                        <a:rPr lang="en-IN" sz="2000" b="1" dirty="0" smtClean="0"/>
                        <a:t>threaten punishment</a:t>
                      </a:r>
                      <a:endParaRPr lang="en-IN" sz="2000" dirty="0" smtClean="0"/>
                    </a:p>
                    <a:p>
                      <a:pPr marL="285750" indent="-285750">
                        <a:buFont typeface="Arial" panose="020B0604020202020204" pitchFamily="34" charset="0"/>
                        <a:buChar char="•"/>
                      </a:pPr>
                      <a:r>
                        <a:rPr lang="en-IN" sz="2000" dirty="0" smtClean="0"/>
                        <a:t>The average worker avoids increased responsibility and </a:t>
                      </a:r>
                      <a:r>
                        <a:rPr lang="en-IN" sz="2000" b="1" dirty="0" smtClean="0"/>
                        <a:t>seeks to be directed</a:t>
                      </a:r>
                    </a:p>
                    <a:p>
                      <a:endParaRPr lang="en-US" sz="2000" dirty="0"/>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smtClean="0"/>
                        <a:t>The average worker wants to be active and finds the</a:t>
                      </a:r>
                      <a:r>
                        <a:rPr lang="en-IN" sz="2000" baseline="0" dirty="0" smtClean="0"/>
                        <a:t> </a:t>
                      </a:r>
                      <a:r>
                        <a:rPr lang="en-IN" sz="2000" dirty="0" smtClean="0"/>
                        <a:t>satisfaction in his work. So they work</a:t>
                      </a:r>
                      <a:r>
                        <a:rPr lang="en-IN" sz="2000" baseline="0" dirty="0" smtClean="0"/>
                        <a:t> better</a:t>
                      </a:r>
                      <a:r>
                        <a:rPr lang="en-IN" sz="2000" dirty="0" smtClean="0"/>
                        <a:t> </a:t>
                      </a:r>
                      <a:r>
                        <a:rPr lang="en-IN" sz="2000" b="1" dirty="0" smtClean="0"/>
                        <a:t>without continuous supervision</a:t>
                      </a:r>
                    </a:p>
                    <a:p>
                      <a:pPr marL="285750" indent="-285750">
                        <a:buFont typeface="Arial" panose="020B0604020202020204" pitchFamily="34" charset="0"/>
                        <a:buChar char="•"/>
                      </a:pPr>
                      <a:r>
                        <a:rPr lang="en-IN" sz="2000" dirty="0" smtClean="0"/>
                        <a:t>Greatest results come from willing participation and this leads to self-directed towards goals </a:t>
                      </a:r>
                      <a:r>
                        <a:rPr lang="en-IN" sz="2000" b="1" dirty="0" smtClean="0"/>
                        <a:t>without coercion and control</a:t>
                      </a:r>
                    </a:p>
                    <a:p>
                      <a:pPr marL="285750" indent="-285750">
                        <a:buFont typeface="Arial" panose="020B0604020202020204" pitchFamily="34" charset="0"/>
                        <a:buChar char="•"/>
                      </a:pPr>
                      <a:r>
                        <a:rPr lang="en-IN" sz="2000" dirty="0" smtClean="0"/>
                        <a:t>The average worker </a:t>
                      </a:r>
                      <a:r>
                        <a:rPr lang="en-IN" sz="2000" b="1" dirty="0" smtClean="0"/>
                        <a:t>seeks opportunity </a:t>
                      </a:r>
                      <a:r>
                        <a:rPr lang="en-IN" sz="2000" dirty="0" smtClean="0"/>
                        <a:t>for personal improvement and self respect</a:t>
                      </a:r>
                      <a:endParaRPr lang="en-US" sz="2000" dirty="0"/>
                    </a:p>
                  </a:txBody>
                  <a:tcPr marT="45723" marB="45723"/>
                </a:tc>
              </a:tr>
              <a:tr h="16155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X relies on strict rules, performance incentives, rewards, threats to job security</a:t>
                      </a:r>
                    </a:p>
                    <a:p>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Y relies on worker participation in decision making, cordial manager-worker relationships, worker designed job methodology, worker individualism</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09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362945-95BE-42F5-A548-261F7A89713E}" type="slidenum">
              <a:rPr lang="en-US" altLang="en-US" smtClean="0">
                <a:solidFill>
                  <a:srgbClr val="898989"/>
                </a:solidFill>
                <a:latin typeface="Calibri" panose="020F0502020204030204" pitchFamily="34" charset="0"/>
              </a:rPr>
              <a:pPr/>
              <a:t>122</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4342020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smtClean="0"/>
              <a:t>Key to Successful Team Management</a:t>
            </a:r>
            <a:endParaRPr altLang="en-US" smtClean="0"/>
          </a:p>
        </p:txBody>
      </p:sp>
      <p:sp>
        <p:nvSpPr>
          <p:cNvPr id="3" name="Content Placeholder 2"/>
          <p:cNvSpPr>
            <a:spLocks noGrp="1"/>
          </p:cNvSpPr>
          <p:nvPr>
            <p:ph idx="1"/>
          </p:nvPr>
        </p:nvSpPr>
        <p:spPr/>
        <p:txBody>
          <a:bodyPr>
            <a:normAutofit fontScale="62500" lnSpcReduction="20000"/>
          </a:bodyPr>
          <a:lstStyle/>
          <a:p>
            <a:pPr>
              <a:defRPr/>
            </a:pPr>
            <a:r>
              <a:rPr lang="en-IN" b="1" dirty="0" smtClean="0"/>
              <a:t>Listens  to  subordinates </a:t>
            </a:r>
            <a:r>
              <a:rPr lang="en-IN" dirty="0" smtClean="0"/>
              <a:t> to  diagnose  or solve  problems </a:t>
            </a:r>
          </a:p>
          <a:p>
            <a:pPr>
              <a:defRPr/>
            </a:pPr>
            <a:r>
              <a:rPr lang="en-IN" b="1" dirty="0" smtClean="0"/>
              <a:t>Sets goals </a:t>
            </a:r>
            <a:r>
              <a:rPr lang="en-IN" dirty="0" smtClean="0"/>
              <a:t>and develops short- and long- range  action  plans </a:t>
            </a:r>
          </a:p>
          <a:p>
            <a:pPr>
              <a:defRPr/>
            </a:pPr>
            <a:r>
              <a:rPr lang="en-IN" b="1" dirty="0" smtClean="0"/>
              <a:t>Gives  directions </a:t>
            </a:r>
            <a:r>
              <a:rPr lang="en-IN" dirty="0" smtClean="0"/>
              <a:t> about  who  is  to  do  which tasks to what standards </a:t>
            </a:r>
          </a:p>
          <a:p>
            <a:pPr>
              <a:defRPr/>
            </a:pPr>
            <a:r>
              <a:rPr lang="en-IN" dirty="0" smtClean="0"/>
              <a:t>Provides</a:t>
            </a:r>
            <a:r>
              <a:rPr lang="en-IN" b="1" dirty="0" smtClean="0"/>
              <a:t> feedback on task performance </a:t>
            </a:r>
          </a:p>
          <a:p>
            <a:pPr>
              <a:defRPr/>
            </a:pPr>
            <a:r>
              <a:rPr lang="en-IN" b="1" dirty="0" smtClean="0"/>
              <a:t>Rewards</a:t>
            </a:r>
            <a:endParaRPr lang="en-IN" dirty="0" smtClean="0"/>
          </a:p>
          <a:p>
            <a:pPr>
              <a:defRPr/>
            </a:pPr>
            <a:r>
              <a:rPr lang="en-IN" b="1" dirty="0" smtClean="0"/>
              <a:t>Develops subordinates </a:t>
            </a:r>
          </a:p>
          <a:p>
            <a:pPr>
              <a:defRPr/>
            </a:pPr>
            <a:r>
              <a:rPr lang="en-IN" dirty="0" smtClean="0"/>
              <a:t>Understanding that team is an </a:t>
            </a:r>
            <a:r>
              <a:rPr lang="en-IN" b="1" dirty="0" smtClean="0"/>
              <a:t>Integral Unit of Organization</a:t>
            </a:r>
          </a:p>
          <a:p>
            <a:pPr>
              <a:defRPr/>
            </a:pPr>
            <a:r>
              <a:rPr lang="en-IN" dirty="0" smtClean="0"/>
              <a:t>A team </a:t>
            </a:r>
            <a:r>
              <a:rPr lang="en-IN" b="1" dirty="0" smtClean="0"/>
              <a:t>mission, objective, goals, strategy </a:t>
            </a:r>
            <a:r>
              <a:rPr lang="en-IN" dirty="0" smtClean="0"/>
              <a:t>and role definition</a:t>
            </a:r>
          </a:p>
          <a:p>
            <a:pPr>
              <a:defRPr/>
            </a:pPr>
            <a:r>
              <a:rPr lang="en-IN" dirty="0" smtClean="0"/>
              <a:t>A leader and an organizational </a:t>
            </a:r>
            <a:r>
              <a:rPr lang="en-IN" b="1" dirty="0" smtClean="0"/>
              <a:t>support system</a:t>
            </a:r>
          </a:p>
          <a:p>
            <a:pPr>
              <a:defRPr/>
            </a:pPr>
            <a:r>
              <a:rPr lang="en-IN" b="1" dirty="0" smtClean="0"/>
              <a:t>Managers responsive </a:t>
            </a:r>
            <a:r>
              <a:rPr lang="en-IN" dirty="0" smtClean="0"/>
              <a:t>to needs of team members</a:t>
            </a:r>
          </a:p>
          <a:p>
            <a:pPr>
              <a:defRPr/>
            </a:pPr>
            <a:r>
              <a:rPr lang="en-IN" b="1" dirty="0" smtClean="0"/>
              <a:t>Encourage</a:t>
            </a:r>
            <a:r>
              <a:rPr lang="en-IN" dirty="0" smtClean="0"/>
              <a:t> participation and effective communication</a:t>
            </a:r>
          </a:p>
          <a:p>
            <a:pPr>
              <a:defRPr/>
            </a:pPr>
            <a:r>
              <a:rPr lang="en-IN" dirty="0" smtClean="0"/>
              <a:t>Foster an atmosphere of </a:t>
            </a:r>
            <a:r>
              <a:rPr lang="en-IN" b="1" dirty="0" smtClean="0"/>
              <a:t>trust</a:t>
            </a:r>
            <a:r>
              <a:rPr lang="en-IN" dirty="0" smtClean="0"/>
              <a:t> among team members</a:t>
            </a:r>
          </a:p>
          <a:p>
            <a:pPr>
              <a:defRPr/>
            </a:pPr>
            <a:r>
              <a:rPr lang="en-IN" dirty="0" smtClean="0"/>
              <a:t>Provide </a:t>
            </a:r>
            <a:r>
              <a:rPr lang="en-IN" b="1" dirty="0" smtClean="0"/>
              <a:t>feedback effectively</a:t>
            </a:r>
          </a:p>
          <a:p>
            <a:pPr>
              <a:defRPr/>
            </a:pPr>
            <a:r>
              <a:rPr lang="en-IN" dirty="0" smtClean="0"/>
              <a:t>A </a:t>
            </a:r>
            <a:r>
              <a:rPr lang="en-IN" b="1" dirty="0" smtClean="0"/>
              <a:t>collective culture </a:t>
            </a:r>
            <a:r>
              <a:rPr lang="en-IN" dirty="0" smtClean="0"/>
              <a:t>and style</a:t>
            </a:r>
          </a:p>
          <a:p>
            <a:pPr>
              <a:defRPr/>
            </a:pPr>
            <a:r>
              <a:rPr lang="en-IN" dirty="0" smtClean="0"/>
              <a:t>Motivate team members with </a:t>
            </a:r>
            <a:r>
              <a:rPr lang="en-IN" b="1" dirty="0" smtClean="0"/>
              <a:t>challenges &amp; rewards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31817D-6524-4215-A82A-1B3F15F12AED}" type="slidenum">
              <a:rPr lang="en-US" altLang="en-US" smtClean="0">
                <a:solidFill>
                  <a:srgbClr val="898989"/>
                </a:solidFill>
                <a:latin typeface="Calibri" panose="020F0502020204030204" pitchFamily="34" charset="0"/>
              </a:rPr>
              <a:pPr/>
              <a:t>123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387485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altLang="en-US" smtClean="0"/>
              <a:t>Manage Communication</a:t>
            </a:r>
          </a:p>
        </p:txBody>
      </p:sp>
      <p:sp>
        <p:nvSpPr>
          <p:cNvPr id="84995" name="Content Placeholder 2"/>
          <p:cNvSpPr>
            <a:spLocks noGrp="1"/>
          </p:cNvSpPr>
          <p:nvPr>
            <p:ph idx="1"/>
          </p:nvPr>
        </p:nvSpPr>
        <p:spPr/>
        <p:txBody>
          <a:bodyPr/>
          <a:lstStyle/>
          <a:p>
            <a:r>
              <a:rPr lang="en-US" altLang="en-US" smtClean="0"/>
              <a:t>Send out all communication as per the plan</a:t>
            </a:r>
          </a:p>
          <a:p>
            <a:r>
              <a:rPr lang="en-US" altLang="en-US" smtClean="0"/>
              <a:t>Identify any ad-hoc communication need and send out those communications</a:t>
            </a:r>
          </a:p>
          <a:p>
            <a:r>
              <a:rPr lang="en-US" altLang="en-US" smtClean="0"/>
              <a:t>Minimize ad-hoc communications</a:t>
            </a:r>
          </a:p>
          <a:p>
            <a:r>
              <a:rPr lang="en-US" altLang="en-US" smtClean="0"/>
              <a:t>Ensure the communications send out is available for future references</a:t>
            </a:r>
          </a:p>
          <a:p>
            <a:r>
              <a:rPr lang="en-US" altLang="en-US" smtClean="0"/>
              <a:t>Ensure the communication is available only those who are authorize to use it.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49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68A627-C9A0-413D-986D-2D6915453AA4}" type="slidenum">
              <a:rPr lang="en-US" altLang="en-US" smtClean="0">
                <a:solidFill>
                  <a:srgbClr val="898989"/>
                </a:solidFill>
                <a:latin typeface="Calibri" panose="020F0502020204030204" pitchFamily="34" charset="0"/>
              </a:rPr>
              <a:pPr/>
              <a:t>124</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7357361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mtClean="0"/>
              <a:t>Tools/Techniques for Manage Communications</a:t>
            </a:r>
            <a:endParaRPr/>
          </a:p>
        </p:txBody>
      </p:sp>
      <p:sp>
        <p:nvSpPr>
          <p:cNvPr id="87043" name="Content Placeholder 2"/>
          <p:cNvSpPr>
            <a:spLocks noGrp="1"/>
          </p:cNvSpPr>
          <p:nvPr>
            <p:ph idx="1"/>
          </p:nvPr>
        </p:nvSpPr>
        <p:spPr/>
        <p:txBody>
          <a:bodyPr/>
          <a:lstStyle/>
          <a:p>
            <a:r>
              <a:rPr lang="en-US" altLang="en-US" smtClean="0"/>
              <a:t>Communication Techniques</a:t>
            </a:r>
          </a:p>
          <a:p>
            <a:r>
              <a:rPr lang="en-US" altLang="en-US" smtClean="0"/>
              <a:t>Communication Models</a:t>
            </a:r>
          </a:p>
          <a:p>
            <a:r>
              <a:rPr lang="en-US" altLang="en-US" smtClean="0"/>
              <a:t>Communication Methods</a:t>
            </a:r>
          </a:p>
          <a:p>
            <a:r>
              <a:rPr lang="en-US" altLang="en-US" smtClean="0"/>
              <a:t>Information Management Systems</a:t>
            </a:r>
          </a:p>
          <a:p>
            <a:r>
              <a:rPr lang="en-US" altLang="en-US" smtClean="0"/>
              <a:t>Performance Reporting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70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6AE005-F943-4FEE-97E1-58741620B146}" type="slidenum">
              <a:rPr lang="en-US" altLang="en-US" smtClean="0">
                <a:solidFill>
                  <a:srgbClr val="898989"/>
                </a:solidFill>
                <a:latin typeface="Calibri" panose="020F0502020204030204" pitchFamily="34" charset="0"/>
              </a:rPr>
              <a:pPr/>
              <a:t>125</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4090659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altLang="en-US" smtClean="0"/>
              <a:t>Conduct Procurement</a:t>
            </a:r>
          </a:p>
        </p:txBody>
      </p:sp>
      <p:sp>
        <p:nvSpPr>
          <p:cNvPr id="89091" name="Content Placeholder 2"/>
          <p:cNvSpPr>
            <a:spLocks noGrp="1"/>
          </p:cNvSpPr>
          <p:nvPr>
            <p:ph idx="1"/>
          </p:nvPr>
        </p:nvSpPr>
        <p:spPr/>
        <p:txBody>
          <a:bodyPr/>
          <a:lstStyle/>
          <a:p>
            <a:r>
              <a:rPr lang="en-US" altLang="en-US" smtClean="0"/>
              <a:t>Evaluate proposals received from suppliers</a:t>
            </a:r>
          </a:p>
          <a:p>
            <a:r>
              <a:rPr lang="en-US" altLang="en-US" smtClean="0"/>
              <a:t>Ensure that they understand what you expect and when</a:t>
            </a:r>
          </a:p>
          <a:p>
            <a:r>
              <a:rPr lang="en-US" altLang="en-US" smtClean="0"/>
              <a:t>Perform SWOT analysis for identified supplier</a:t>
            </a:r>
          </a:p>
          <a:p>
            <a:r>
              <a:rPr lang="en-US" altLang="en-US" smtClean="0"/>
              <a:t>Understanding various contracting type and award contract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9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228A85-9094-48A9-90B1-10D1D7F15435}" type="slidenum">
              <a:rPr lang="en-US" altLang="en-US" smtClean="0">
                <a:solidFill>
                  <a:srgbClr val="898989"/>
                </a:solidFill>
                <a:latin typeface="Calibri" panose="020F0502020204030204" pitchFamily="34" charset="0"/>
              </a:rPr>
              <a:pPr/>
              <a:t>126</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2865436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altLang="en-US" smtClean="0"/>
              <a:t>Tools/Techniques – Conduct Procurement</a:t>
            </a:r>
          </a:p>
        </p:txBody>
      </p:sp>
      <p:sp>
        <p:nvSpPr>
          <p:cNvPr id="91139" name="Content Placeholder 2"/>
          <p:cNvSpPr>
            <a:spLocks noGrp="1"/>
          </p:cNvSpPr>
          <p:nvPr>
            <p:ph idx="1"/>
          </p:nvPr>
        </p:nvSpPr>
        <p:spPr/>
        <p:txBody>
          <a:bodyPr/>
          <a:lstStyle/>
          <a:p>
            <a:r>
              <a:rPr lang="en-US" altLang="en-US" smtClean="0"/>
              <a:t>Expert Judgment</a:t>
            </a:r>
          </a:p>
          <a:p>
            <a:r>
              <a:rPr lang="en-US" altLang="en-US" smtClean="0"/>
              <a:t>Bidder conferences</a:t>
            </a:r>
          </a:p>
          <a:p>
            <a:r>
              <a:rPr lang="en-US" altLang="en-US" smtClean="0"/>
              <a:t>Proposal evaluation techniques</a:t>
            </a:r>
          </a:p>
          <a:p>
            <a:r>
              <a:rPr lang="en-US" altLang="en-US" smtClean="0"/>
              <a:t>Independent estimates</a:t>
            </a:r>
          </a:p>
          <a:p>
            <a:r>
              <a:rPr lang="en-US" altLang="en-US" smtClean="0"/>
              <a:t>Advertising</a:t>
            </a:r>
          </a:p>
          <a:p>
            <a:r>
              <a:rPr lang="en-US" altLang="en-US" smtClean="0"/>
              <a:t>Analytical techniques</a:t>
            </a:r>
          </a:p>
          <a:p>
            <a:r>
              <a:rPr lang="en-US" altLang="en-US" smtClean="0"/>
              <a:t>Procurement Negotiation</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11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AA9FF8-E621-4539-A765-486D9896EE0C}" type="slidenum">
              <a:rPr lang="en-US" altLang="en-US" smtClean="0">
                <a:solidFill>
                  <a:srgbClr val="898989"/>
                </a:solidFill>
                <a:latin typeface="Calibri" panose="020F0502020204030204" pitchFamily="34" charset="0"/>
              </a:rPr>
              <a:pPr/>
              <a:t>127</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314301881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altLang="en-US" smtClean="0"/>
              <a:t>Manage Stakeholders Engagements</a:t>
            </a:r>
          </a:p>
        </p:txBody>
      </p:sp>
      <p:sp>
        <p:nvSpPr>
          <p:cNvPr id="93187" name="Content Placeholder 2"/>
          <p:cNvSpPr>
            <a:spLocks noGrp="1"/>
          </p:cNvSpPr>
          <p:nvPr>
            <p:ph idx="1"/>
          </p:nvPr>
        </p:nvSpPr>
        <p:spPr/>
        <p:txBody>
          <a:bodyPr/>
          <a:lstStyle/>
          <a:p>
            <a:r>
              <a:rPr lang="en-US" altLang="en-US" smtClean="0"/>
              <a:t>Engage relevant stakeholders are proper level as per the plan</a:t>
            </a:r>
          </a:p>
          <a:p>
            <a:r>
              <a:rPr lang="en-US" altLang="en-US" smtClean="0"/>
              <a:t>Understand the issue which they are raising (Change Request)</a:t>
            </a:r>
          </a:p>
          <a:p>
            <a:r>
              <a:rPr lang="en-US" altLang="en-US" smtClean="0"/>
              <a:t>Analyze these issue and address them appropriately or set the right expectations</a:t>
            </a:r>
          </a:p>
          <a:p>
            <a:r>
              <a:rPr lang="en-US" altLang="en-US" smtClean="0"/>
              <a:t>While addressing issue keep change log with you.</a:t>
            </a:r>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3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980F1A-0305-4309-86DF-02AE4FE62ADE}" type="slidenum">
              <a:rPr lang="en-US" altLang="en-US" smtClean="0">
                <a:solidFill>
                  <a:srgbClr val="898989"/>
                </a:solidFill>
                <a:latin typeface="Calibri" panose="020F0502020204030204" pitchFamily="34" charset="0"/>
              </a:rPr>
              <a:pPr/>
              <a:t>128</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53083319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sz="2800" smtClean="0"/>
              <a:t>Tools/Techniques – Manage Stakeholders Engagements</a:t>
            </a:r>
          </a:p>
        </p:txBody>
      </p:sp>
      <p:sp>
        <p:nvSpPr>
          <p:cNvPr id="95235" name="Content Placeholder 2"/>
          <p:cNvSpPr>
            <a:spLocks noGrp="1"/>
          </p:cNvSpPr>
          <p:nvPr>
            <p:ph idx="1"/>
          </p:nvPr>
        </p:nvSpPr>
        <p:spPr/>
        <p:txBody>
          <a:bodyPr/>
          <a:lstStyle/>
          <a:p>
            <a:r>
              <a:rPr lang="en-US" altLang="en-US" smtClean="0"/>
              <a:t>Communication Methods</a:t>
            </a:r>
          </a:p>
          <a:p>
            <a:r>
              <a:rPr lang="en-US" altLang="en-US" smtClean="0"/>
              <a:t>Interpersonal Skills</a:t>
            </a:r>
          </a:p>
          <a:p>
            <a:r>
              <a:rPr lang="en-US" altLang="en-US" smtClean="0"/>
              <a:t>Management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52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CA6FB5-7CC0-4118-9269-39F1F3ACE7EA}" type="slidenum">
              <a:rPr lang="en-US" altLang="en-US" smtClean="0">
                <a:solidFill>
                  <a:srgbClr val="898989"/>
                </a:solidFill>
                <a:latin typeface="Calibri" panose="020F0502020204030204" pitchFamily="34" charset="0"/>
              </a:rPr>
              <a:pPr/>
              <a:t>129</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89432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altLang="en-US" smtClean="0"/>
              <a:t>Business Drivers</a:t>
            </a:r>
          </a:p>
        </p:txBody>
      </p:sp>
      <p:sp>
        <p:nvSpPr>
          <p:cNvPr id="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dirty="0" smtClean="0"/>
              <a:t>Which drives the business. Example:</a:t>
            </a:r>
          </a:p>
          <a:p>
            <a:pPr>
              <a:defRPr/>
            </a:pPr>
            <a:r>
              <a:rPr lang="en-US" dirty="0" smtClean="0"/>
              <a:t>Sales</a:t>
            </a:r>
          </a:p>
          <a:p>
            <a:pPr>
              <a:defRPr/>
            </a:pPr>
            <a:r>
              <a:rPr lang="en-US" dirty="0" smtClean="0"/>
              <a:t>Cost</a:t>
            </a:r>
          </a:p>
          <a:p>
            <a:pPr>
              <a:defRPr/>
            </a:pPr>
            <a:r>
              <a:rPr lang="en-US" dirty="0" smtClean="0"/>
              <a:t>Cash Flow</a:t>
            </a:r>
          </a:p>
          <a:p>
            <a:pPr>
              <a:defRPr/>
            </a:pPr>
            <a:r>
              <a:rPr lang="en-US" dirty="0" smtClean="0"/>
              <a:t>Margins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F97ECF-2BB7-4883-8B49-346CE0A10319}"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7"/>
          <p:cNvSpPr>
            <a:spLocks noGrp="1"/>
          </p:cNvSpPr>
          <p:nvPr>
            <p:ph type="title"/>
          </p:nvPr>
        </p:nvSpPr>
        <p:spPr/>
        <p:txBody>
          <a:bodyPr/>
          <a:lstStyle/>
          <a:p>
            <a:r>
              <a:rPr altLang="en-US" smtClean="0"/>
              <a:t>Interpersonal Skills</a:t>
            </a:r>
          </a:p>
        </p:txBody>
      </p:sp>
      <p:sp>
        <p:nvSpPr>
          <p:cNvPr id="97283"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z="2600" smtClean="0"/>
              <a:t>Leadership</a:t>
            </a:r>
          </a:p>
          <a:p>
            <a:pPr marL="514350" indent="-514350">
              <a:buFont typeface="Calibri" panose="020F0502020204030204" pitchFamily="34" charset="0"/>
              <a:buAutoNum type="arabicPeriod"/>
            </a:pPr>
            <a:r>
              <a:rPr lang="en-US" altLang="en-US" sz="2600" smtClean="0"/>
              <a:t>Team Building</a:t>
            </a:r>
          </a:p>
          <a:p>
            <a:pPr marL="514350" indent="-514350">
              <a:buFont typeface="Calibri" panose="020F0502020204030204" pitchFamily="34" charset="0"/>
              <a:buAutoNum type="arabicPeriod"/>
            </a:pPr>
            <a:r>
              <a:rPr lang="en-US" altLang="en-US" sz="2600" smtClean="0"/>
              <a:t>Motivation</a:t>
            </a:r>
          </a:p>
          <a:p>
            <a:pPr marL="514350" indent="-514350">
              <a:buFont typeface="Calibri" panose="020F0502020204030204" pitchFamily="34" charset="0"/>
              <a:buAutoNum type="arabicPeriod"/>
            </a:pPr>
            <a:r>
              <a:rPr lang="en-US" altLang="en-US" sz="2600" smtClean="0"/>
              <a:t>Communication</a:t>
            </a:r>
          </a:p>
          <a:p>
            <a:pPr marL="514350" indent="-514350">
              <a:buFont typeface="Calibri" panose="020F0502020204030204" pitchFamily="34" charset="0"/>
              <a:buAutoNum type="arabicPeriod"/>
            </a:pPr>
            <a:r>
              <a:rPr lang="en-US" altLang="en-US" sz="2600" smtClean="0"/>
              <a:t>Influencing</a:t>
            </a:r>
          </a:p>
          <a:p>
            <a:pPr marL="514350" indent="-514350">
              <a:buFont typeface="Calibri" panose="020F0502020204030204" pitchFamily="34" charset="0"/>
              <a:buAutoNum type="arabicPeriod"/>
            </a:pPr>
            <a:r>
              <a:rPr lang="en-US" altLang="en-US" sz="2600" smtClean="0"/>
              <a:t>Decision Making</a:t>
            </a:r>
          </a:p>
          <a:p>
            <a:pPr marL="514350" indent="-514350">
              <a:buFont typeface="Calibri" panose="020F0502020204030204" pitchFamily="34" charset="0"/>
              <a:buAutoNum type="arabicPeriod"/>
            </a:pPr>
            <a:r>
              <a:rPr lang="en-US" altLang="en-US" sz="2600" smtClean="0"/>
              <a:t>Political &amp; Cultural Awareness</a:t>
            </a:r>
          </a:p>
          <a:p>
            <a:pPr marL="514350" indent="-514350">
              <a:buFont typeface="Calibri" panose="020F0502020204030204" pitchFamily="34" charset="0"/>
              <a:buAutoNum type="arabicPeriod"/>
            </a:pPr>
            <a:r>
              <a:rPr lang="en-US" altLang="en-US" sz="2600" smtClean="0"/>
              <a:t>Negotiation</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7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8A10-D992-416E-9690-CDA79B6EDB33}" type="slidenum">
              <a:rPr lang="en-US" altLang="en-US" sz="1200" smtClean="0">
                <a:solidFill>
                  <a:srgbClr val="898989"/>
                </a:solidFill>
              </a:rPr>
              <a:pPr>
                <a:spcBef>
                  <a:spcPct val="0"/>
                </a:spcBef>
                <a:buFontTx/>
                <a:buNone/>
              </a:pPr>
              <a:t>130</a:t>
            </a:fld>
            <a:endParaRPr lang="en-US" altLang="en-US" sz="1200" smtClean="0">
              <a:solidFill>
                <a:srgbClr val="898989"/>
              </a:solidFill>
            </a:endParaRPr>
          </a:p>
        </p:txBody>
      </p:sp>
    </p:spTree>
    <p:extLst>
      <p:ext uri="{BB962C8B-B14F-4D97-AF65-F5344CB8AC3E}">
        <p14:creationId xmlns:p14="http://schemas.microsoft.com/office/powerpoint/2010/main" val="15806218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7"/>
          <p:cNvSpPr>
            <a:spLocks noGrp="1"/>
          </p:cNvSpPr>
          <p:nvPr>
            <p:ph type="title"/>
          </p:nvPr>
        </p:nvSpPr>
        <p:spPr/>
        <p:txBody>
          <a:bodyPr/>
          <a:lstStyle/>
          <a:p>
            <a:r>
              <a:rPr altLang="en-US" smtClean="0"/>
              <a:t>Management Skills</a:t>
            </a:r>
          </a:p>
        </p:txBody>
      </p:sp>
      <p:sp>
        <p:nvSpPr>
          <p:cNvPr id="99331" name="Content Placeholder 8"/>
          <p:cNvSpPr>
            <a:spLocks noGrp="1"/>
          </p:cNvSpPr>
          <p:nvPr>
            <p:ph idx="1"/>
          </p:nvPr>
        </p:nvSpPr>
        <p:spPr/>
        <p:txBody>
          <a:bodyPr/>
          <a:lstStyle/>
          <a:p>
            <a:pPr marL="514350" indent="-514350">
              <a:buFont typeface="Calibri" panose="020F0502020204030204" pitchFamily="34" charset="0"/>
              <a:buAutoNum type="arabicPeriod"/>
            </a:pPr>
            <a:r>
              <a:rPr lang="en-US" altLang="en-US" smtClean="0"/>
              <a:t>Presentation Skills</a:t>
            </a:r>
          </a:p>
          <a:p>
            <a:pPr marL="514350" indent="-514350">
              <a:buFont typeface="Calibri" panose="020F0502020204030204" pitchFamily="34" charset="0"/>
              <a:buAutoNum type="arabicPeriod"/>
            </a:pPr>
            <a:r>
              <a:rPr lang="en-US" altLang="en-US" smtClean="0"/>
              <a:t>Negotiating Skills</a:t>
            </a:r>
          </a:p>
          <a:p>
            <a:pPr marL="514350" indent="-514350">
              <a:buFont typeface="Calibri" panose="020F0502020204030204" pitchFamily="34" charset="0"/>
              <a:buAutoNum type="arabicPeriod"/>
            </a:pPr>
            <a:r>
              <a:rPr lang="en-US" altLang="en-US" smtClean="0"/>
              <a:t>Writing Skills </a:t>
            </a:r>
          </a:p>
          <a:p>
            <a:pPr marL="514350" indent="-514350">
              <a:buFont typeface="Calibri" panose="020F0502020204030204" pitchFamily="34" charset="0"/>
              <a:buAutoNum type="arabicPeriod"/>
            </a:pPr>
            <a:r>
              <a:rPr lang="en-US" altLang="en-US" smtClean="0"/>
              <a:t>Public Speaking Skills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9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1BAC0F-6E22-49E9-A45C-76DB14929E0F}" type="slidenum">
              <a:rPr lang="en-US" altLang="en-US" sz="1200" smtClean="0">
                <a:solidFill>
                  <a:srgbClr val="898989"/>
                </a:solidFill>
              </a:rPr>
              <a:pPr>
                <a:spcBef>
                  <a:spcPct val="0"/>
                </a:spcBef>
                <a:buFontTx/>
                <a:buNone/>
              </a:pPr>
              <a:t>131</a:t>
            </a:fld>
            <a:endParaRPr lang="en-US" altLang="en-US" sz="1200" smtClean="0">
              <a:solidFill>
                <a:srgbClr val="898989"/>
              </a:solidFill>
            </a:endParaRPr>
          </a:p>
        </p:txBody>
      </p:sp>
    </p:spTree>
    <p:extLst>
      <p:ext uri="{BB962C8B-B14F-4D97-AF65-F5344CB8AC3E}">
        <p14:creationId xmlns:p14="http://schemas.microsoft.com/office/powerpoint/2010/main" val="27016773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132</a:t>
            </a:fld>
            <a:endParaRPr lang="en-US" altLang="en-US"/>
          </a:p>
        </p:txBody>
      </p:sp>
    </p:spTree>
    <p:extLst>
      <p:ext uri="{BB962C8B-B14F-4D97-AF65-F5344CB8AC3E}">
        <p14:creationId xmlns:p14="http://schemas.microsoft.com/office/powerpoint/2010/main" val="20714773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4</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133</a:t>
            </a:fld>
            <a:endParaRPr lang="en-US" altLang="en-US"/>
          </a:p>
        </p:txBody>
      </p:sp>
    </p:spTree>
    <p:extLst>
      <p:ext uri="{BB962C8B-B14F-4D97-AF65-F5344CB8AC3E}">
        <p14:creationId xmlns:p14="http://schemas.microsoft.com/office/powerpoint/2010/main" val="2619969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b="1" smtClean="0"/>
              <a:t>Day 4 : Project Governance</a:t>
            </a:r>
          </a:p>
          <a:p>
            <a:pPr marL="0" indent="0">
              <a:buFont typeface="+mj-lt"/>
              <a:buNone/>
            </a:pPr>
            <a:r>
              <a:rPr lang="en-US" altLang="en-US" smtClean="0"/>
              <a:t>Day 5 : Closing</a:t>
            </a:r>
          </a:p>
        </p:txBody>
      </p:sp>
      <p:sp>
        <p:nvSpPr>
          <p:cNvPr id="26626" name="Title 1"/>
          <p:cNvSpPr>
            <a:spLocks noGrp="1"/>
          </p:cNvSpPr>
          <p:nvPr>
            <p:ph type="ctrTitle"/>
          </p:nvPr>
        </p:nvSpPr>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64ED44-8934-46E6-97D4-08B3CDFBDB1C}" type="slidenum">
              <a:rPr lang="en-US" altLang="en-US" sz="1200" smtClean="0">
                <a:solidFill>
                  <a:srgbClr val="898989"/>
                </a:solidFill>
              </a:rPr>
              <a:pPr>
                <a:spcBef>
                  <a:spcPct val="0"/>
                </a:spcBef>
                <a:buFontTx/>
                <a:buNone/>
              </a:pPr>
              <a:t>134</a:t>
            </a:fld>
            <a:endParaRPr lang="en-US" altLang="en-US" sz="1200" smtClean="0">
              <a:solidFill>
                <a:srgbClr val="898989"/>
              </a:solidFill>
            </a:endParaRPr>
          </a:p>
        </p:txBody>
      </p:sp>
    </p:spTree>
    <p:extLst>
      <p:ext uri="{BB962C8B-B14F-4D97-AF65-F5344CB8AC3E}">
        <p14:creationId xmlns:p14="http://schemas.microsoft.com/office/powerpoint/2010/main" val="30465500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000" dirty="0" smtClean="0"/>
              <a:t>Monitor &amp; Control Project Work (MCPW)</a:t>
            </a:r>
          </a:p>
          <a:p>
            <a:pPr>
              <a:buFont typeface="Calibri" panose="020F0502020204030204" pitchFamily="34" charset="0"/>
              <a:buAutoNum type="arabicPeriod"/>
            </a:pPr>
            <a:r>
              <a:rPr lang="en-US" altLang="en-US" sz="2000" dirty="0" smtClean="0"/>
              <a:t>Perform Integrated Change Control (PICC)</a:t>
            </a:r>
          </a:p>
          <a:p>
            <a:pPr>
              <a:buFont typeface="Calibri" panose="020F0502020204030204" pitchFamily="34" charset="0"/>
              <a:buAutoNum type="arabicPeriod"/>
            </a:pPr>
            <a:r>
              <a:rPr lang="en-US" altLang="en-US" sz="2000" dirty="0" smtClean="0"/>
              <a:t>Validate Scope (VC)</a:t>
            </a:r>
          </a:p>
          <a:p>
            <a:pPr>
              <a:buFont typeface="Calibri" panose="020F0502020204030204" pitchFamily="34" charset="0"/>
              <a:buAutoNum type="arabicPeriod"/>
            </a:pPr>
            <a:r>
              <a:rPr lang="en-US" altLang="en-US" sz="2000" dirty="0" smtClean="0"/>
              <a:t>Control Scope (CS)</a:t>
            </a:r>
          </a:p>
          <a:p>
            <a:pPr>
              <a:buFont typeface="Calibri" panose="020F0502020204030204" pitchFamily="34" charset="0"/>
              <a:buAutoNum type="arabicPeriod"/>
            </a:pPr>
            <a:r>
              <a:rPr lang="en-US" altLang="en-US" sz="2000" dirty="0" smtClean="0"/>
              <a:t>Control Schedule (</a:t>
            </a:r>
            <a:r>
              <a:rPr lang="en-US" altLang="en-US" sz="2000" dirty="0" err="1" smtClean="0"/>
              <a:t>CSc</a:t>
            </a:r>
            <a:r>
              <a:rPr lang="en-US" altLang="en-US" sz="2000" dirty="0" smtClean="0"/>
              <a:t>)</a:t>
            </a:r>
          </a:p>
          <a:p>
            <a:pPr>
              <a:buFont typeface="Calibri" panose="020F0502020204030204" pitchFamily="34" charset="0"/>
              <a:buAutoNum type="arabicPeriod"/>
            </a:pPr>
            <a:r>
              <a:rPr lang="en-US" altLang="en-US" sz="2000" dirty="0" smtClean="0"/>
              <a:t>Control Cost (CC)</a:t>
            </a:r>
          </a:p>
          <a:p>
            <a:pPr>
              <a:buFont typeface="Calibri" panose="020F0502020204030204" pitchFamily="34" charset="0"/>
              <a:buAutoNum type="arabicPeriod"/>
            </a:pPr>
            <a:r>
              <a:rPr lang="en-US" altLang="en-US" sz="2000" dirty="0" smtClean="0"/>
              <a:t>Control Quality (CQ)</a:t>
            </a:r>
          </a:p>
          <a:p>
            <a:pPr>
              <a:buFont typeface="Calibri" panose="020F0502020204030204" pitchFamily="34" charset="0"/>
              <a:buAutoNum type="arabicPeriod"/>
            </a:pPr>
            <a:r>
              <a:rPr lang="en-US" altLang="en-US" sz="2000" dirty="0" smtClean="0"/>
              <a:t>Control Communications (</a:t>
            </a:r>
            <a:r>
              <a:rPr lang="en-US" altLang="en-US" sz="2000" dirty="0" err="1" smtClean="0"/>
              <a:t>CCom</a:t>
            </a:r>
            <a:r>
              <a:rPr lang="en-US" altLang="en-US" sz="2000" dirty="0" smtClean="0"/>
              <a:t>)</a:t>
            </a:r>
          </a:p>
          <a:p>
            <a:pPr>
              <a:buFont typeface="Calibri" panose="020F0502020204030204" pitchFamily="34" charset="0"/>
              <a:buAutoNum type="arabicPeriod"/>
            </a:pPr>
            <a:r>
              <a:rPr lang="en-US" altLang="en-US" sz="2000" dirty="0" smtClean="0"/>
              <a:t>Control Risks (CR)</a:t>
            </a:r>
          </a:p>
          <a:p>
            <a:pPr>
              <a:buFont typeface="Calibri" panose="020F0502020204030204" pitchFamily="34" charset="0"/>
              <a:buAutoNum type="arabicPeriod"/>
            </a:pPr>
            <a:r>
              <a:rPr lang="en-US" altLang="en-US" sz="2000" dirty="0" smtClean="0"/>
              <a:t>Control Procurements (</a:t>
            </a:r>
            <a:r>
              <a:rPr lang="en-US" altLang="en-US" sz="2000" dirty="0" err="1" smtClean="0"/>
              <a:t>CnP</a:t>
            </a:r>
            <a:r>
              <a:rPr lang="en-US" altLang="en-US" sz="2000" dirty="0" smtClean="0"/>
              <a:t>)</a:t>
            </a:r>
          </a:p>
          <a:p>
            <a:pPr>
              <a:buFont typeface="Calibri" panose="020F0502020204030204" pitchFamily="34" charset="0"/>
              <a:buAutoNum type="arabicPeriod"/>
            </a:pPr>
            <a:r>
              <a:rPr lang="en-US" altLang="en-US" sz="2000" dirty="0" smtClean="0"/>
              <a:t>Control Stakeholders Engagements (CSE)</a:t>
            </a:r>
          </a:p>
        </p:txBody>
      </p:sp>
      <p:sp>
        <p:nvSpPr>
          <p:cNvPr id="28674" name="Title 1"/>
          <p:cNvSpPr>
            <a:spLocks noGrp="1"/>
          </p:cNvSpPr>
          <p:nvPr>
            <p:ph type="ctrTitle"/>
          </p:nvPr>
        </p:nvSpPr>
        <p:spPr/>
        <p:txBody>
          <a:bodyPr/>
          <a:lstStyle/>
          <a:p>
            <a:r>
              <a:rPr altLang="en-US" smtClean="0"/>
              <a:t>Project Governance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6A9981-3539-477A-AD00-73A1EC25B6AA}" type="slidenum">
              <a:rPr lang="en-US" altLang="en-US" sz="1200" smtClean="0">
                <a:solidFill>
                  <a:srgbClr val="898989"/>
                </a:solidFill>
              </a:rPr>
              <a:pPr>
                <a:spcBef>
                  <a:spcPct val="0"/>
                </a:spcBef>
                <a:buFontTx/>
                <a:buNone/>
              </a:pPr>
              <a:t>135</a:t>
            </a:fld>
            <a:endParaRPr lang="en-US" altLang="en-US" sz="1200" smtClean="0">
              <a:solidFill>
                <a:srgbClr val="898989"/>
              </a:solidFill>
            </a:endParaRPr>
          </a:p>
        </p:txBody>
      </p:sp>
    </p:spTree>
    <p:extLst>
      <p:ext uri="{BB962C8B-B14F-4D97-AF65-F5344CB8AC3E}">
        <p14:creationId xmlns:p14="http://schemas.microsoft.com/office/powerpoint/2010/main" val="2996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867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8675">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8675">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8675">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8675">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8675">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8675">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8675">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8675">
                                            <p:txEl>
                                              <p:pRg st="8" end="8"/>
                                            </p:txEl>
                                          </p:spTgt>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28675">
                                            <p:txEl>
                                              <p:pRg st="9" end="9"/>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28675">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Validate Scope</a:t>
            </a:r>
            <a:endParaRPr lang="en-US" dirty="0"/>
          </a:p>
        </p:txBody>
      </p:sp>
      <p:sp>
        <p:nvSpPr>
          <p:cNvPr id="7" name="Content Placeholder 6"/>
          <p:cNvSpPr>
            <a:spLocks noGrp="1"/>
          </p:cNvSpPr>
          <p:nvPr>
            <p:ph idx="1"/>
          </p:nvPr>
        </p:nvSpPr>
        <p:spPr/>
        <p:txBody>
          <a:bodyPr/>
          <a:lstStyle/>
          <a:p>
            <a:r>
              <a:rPr lang="en-US" altLang="en-US" b="1" dirty="0"/>
              <a:t>Formalizing acceptance of the completed project deliverables</a:t>
            </a:r>
            <a:r>
              <a:rPr lang="en-US" altLang="en-US" b="1" dirty="0" smtClean="0"/>
              <a:t>.</a:t>
            </a:r>
          </a:p>
          <a:p>
            <a:r>
              <a:rPr lang="en-US" altLang="en-US" b="1" dirty="0" smtClean="0"/>
              <a:t>If there is gap then raise the change request to change the product</a:t>
            </a:r>
            <a:endParaRPr lang="en-US" altLang="en-US" b="1"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E85A341-2BC2-47F6-A138-375BC0DD821D}" type="slidenum">
              <a:rPr lang="en-US" altLang="en-US" smtClean="0"/>
              <a:pPr>
                <a:defRPr/>
              </a:pPr>
              <a:t>136</a:t>
            </a:fld>
            <a:endParaRPr lang="en-US" altLang="en-US"/>
          </a:p>
        </p:txBody>
      </p:sp>
    </p:spTree>
    <p:extLst>
      <p:ext uri="{BB962C8B-B14F-4D97-AF65-F5344CB8AC3E}">
        <p14:creationId xmlns:p14="http://schemas.microsoft.com/office/powerpoint/2010/main" val="6132933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Techniques for Validate Scope</a:t>
            </a:r>
            <a:endParaRPr lang="en-US" dirty="0"/>
          </a:p>
        </p:txBody>
      </p:sp>
      <p:sp>
        <p:nvSpPr>
          <p:cNvPr id="3" name="Content Placeholder 2"/>
          <p:cNvSpPr>
            <a:spLocks noGrp="1"/>
          </p:cNvSpPr>
          <p:nvPr>
            <p:ph idx="1"/>
          </p:nvPr>
        </p:nvSpPr>
        <p:spPr/>
        <p:txBody>
          <a:bodyPr/>
          <a:lstStyle/>
          <a:p>
            <a:r>
              <a:rPr lang="en-US" altLang="en-US" dirty="0"/>
              <a:t>Inspection</a:t>
            </a:r>
          </a:p>
          <a:p>
            <a:r>
              <a:rPr lang="en-US" altLang="en-US" dirty="0"/>
              <a:t>Group Decision Making Techniques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137</a:t>
            </a:fld>
            <a:endParaRPr lang="en-US" altLang="en-US"/>
          </a:p>
        </p:txBody>
      </p:sp>
    </p:spTree>
    <p:extLst>
      <p:ext uri="{BB962C8B-B14F-4D97-AF65-F5344CB8AC3E}">
        <p14:creationId xmlns:p14="http://schemas.microsoft.com/office/powerpoint/2010/main" val="129202990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Scope</a:t>
            </a:r>
            <a:endParaRPr lang="en-US" dirty="0"/>
          </a:p>
        </p:txBody>
      </p:sp>
      <p:sp>
        <p:nvSpPr>
          <p:cNvPr id="3" name="Content Placeholder 2"/>
          <p:cNvSpPr>
            <a:spLocks noGrp="1"/>
          </p:cNvSpPr>
          <p:nvPr>
            <p:ph idx="1"/>
          </p:nvPr>
        </p:nvSpPr>
        <p:spPr/>
        <p:txBody>
          <a:bodyPr>
            <a:normAutofit fontScale="92500"/>
          </a:bodyPr>
          <a:lstStyle/>
          <a:p>
            <a:r>
              <a:rPr lang="en-US" altLang="en-US" b="1" dirty="0"/>
              <a:t>Monitoring the status of the project and product scope and managing changes to the scope baseline</a:t>
            </a:r>
            <a:r>
              <a:rPr lang="en-US" altLang="en-US" b="1" dirty="0" smtClean="0"/>
              <a:t>.</a:t>
            </a:r>
          </a:p>
          <a:p>
            <a:r>
              <a:rPr lang="en-US" altLang="en-US" b="1" dirty="0"/>
              <a:t>If there is gap then raise </a:t>
            </a:r>
            <a:r>
              <a:rPr lang="en-US" altLang="en-US" b="1" dirty="0" smtClean="0"/>
              <a:t>the change request to stabilize the requirements, avoid scope creep and to bring scope management on track</a:t>
            </a:r>
          </a:p>
          <a:p>
            <a:r>
              <a:rPr lang="en-US" altLang="en-US" b="1" dirty="0" smtClean="0"/>
              <a:t>Measure project through scope and requirement related metrics like Requirement Stability Index, No. of Change Rejected vs Implemented etc.</a:t>
            </a:r>
            <a:endParaRPr lang="en-US" altLang="en-US" b="1" dirty="0"/>
          </a:p>
          <a:p>
            <a:endParaRPr lang="en-US" altLang="en-US" b="1" dirty="0" smtClean="0"/>
          </a:p>
          <a:p>
            <a:endParaRPr lang="en-US" altLang="en-US" b="1"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138</a:t>
            </a:fld>
            <a:endParaRPr lang="en-US" altLang="en-US"/>
          </a:p>
        </p:txBody>
      </p:sp>
    </p:spTree>
    <p:extLst>
      <p:ext uri="{BB962C8B-B14F-4D97-AF65-F5344CB8AC3E}">
        <p14:creationId xmlns:p14="http://schemas.microsoft.com/office/powerpoint/2010/main" val="22218650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Techniques for Control Scope</a:t>
            </a:r>
            <a:endParaRPr lang="en-US" dirty="0"/>
          </a:p>
        </p:txBody>
      </p:sp>
      <p:sp>
        <p:nvSpPr>
          <p:cNvPr id="3" name="Content Placeholder 2"/>
          <p:cNvSpPr>
            <a:spLocks noGrp="1"/>
          </p:cNvSpPr>
          <p:nvPr>
            <p:ph idx="1"/>
          </p:nvPr>
        </p:nvSpPr>
        <p:spPr/>
        <p:txBody>
          <a:bodyPr/>
          <a:lstStyle/>
          <a:p>
            <a:r>
              <a:rPr lang="en-US" altLang="en-US" dirty="0" smtClean="0"/>
              <a:t>Variance Analysis</a:t>
            </a:r>
            <a:endParaRPr lang="en-US" alt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139</a:t>
            </a:fld>
            <a:endParaRPr lang="en-US" altLang="en-US"/>
          </a:p>
        </p:txBody>
      </p:sp>
    </p:spTree>
    <p:extLst>
      <p:ext uri="{BB962C8B-B14F-4D97-AF65-F5344CB8AC3E}">
        <p14:creationId xmlns:p14="http://schemas.microsoft.com/office/powerpoint/2010/main" val="224342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altLang="en-US" smtClean="0"/>
              <a:t>Portfolio Management</a:t>
            </a:r>
          </a:p>
        </p:txBody>
      </p:sp>
      <p:sp>
        <p:nvSpPr>
          <p:cNvPr id="34819" name="Content Placeholder 2"/>
          <p:cNvSpPr>
            <a:spLocks noGrp="1"/>
          </p:cNvSpPr>
          <p:nvPr>
            <p:ph idx="1"/>
          </p:nvPr>
        </p:nvSpPr>
        <p:spPr>
          <a:xfrm>
            <a:off x="457200" y="990600"/>
            <a:ext cx="8229600" cy="5105400"/>
          </a:xfrm>
        </p:spPr>
        <p:txBody>
          <a:bodyPr>
            <a:normAutofit lnSpcReduction="10000"/>
          </a:bodyPr>
          <a:lstStyle/>
          <a:p>
            <a:pPr>
              <a:defRPr/>
            </a:pPr>
            <a:r>
              <a:rPr lang="en-US" dirty="0" smtClean="0">
                <a:ea typeface="Microsoft YaHei" charset="0"/>
                <a:cs typeface="Microsoft YaHei" charset="0"/>
              </a:rPr>
              <a:t>Collection of projects or programs and other work</a:t>
            </a:r>
            <a:endParaRPr lang="en-US" altLang="en-US" dirty="0" smtClean="0"/>
          </a:p>
          <a:p>
            <a:pPr>
              <a:defRPr/>
            </a:pPr>
            <a:r>
              <a:rPr lang="en-US" altLang="en-US" dirty="0" smtClean="0"/>
              <a:t>To facilitate effective strategic business objective (mission and vision) of an organization</a:t>
            </a:r>
          </a:p>
          <a:p>
            <a:pPr>
              <a:defRPr/>
            </a:pPr>
            <a:r>
              <a:rPr lang="en-US" altLang="en-US" dirty="0" smtClean="0"/>
              <a:t>Makes financial decisions about projects &amp; programs</a:t>
            </a:r>
          </a:p>
          <a:p>
            <a:pPr>
              <a:defRPr/>
            </a:pPr>
            <a:r>
              <a:rPr lang="en-US" altLang="en-US" dirty="0" smtClean="0"/>
              <a:t>Project/Program prioritization &amp; selection</a:t>
            </a:r>
          </a:p>
          <a:p>
            <a:pPr>
              <a:defRPr/>
            </a:pPr>
            <a:r>
              <a:rPr lang="en-US" altLang="en-US" dirty="0" smtClean="0"/>
              <a:t>Provides business justification of the project/program to the BOD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DF2117-703B-45AB-8DD7-B7F3114A1D29}"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Schedule</a:t>
            </a:r>
            <a:endParaRPr lang="en-US" dirty="0"/>
          </a:p>
        </p:txBody>
      </p:sp>
      <p:sp>
        <p:nvSpPr>
          <p:cNvPr id="3" name="Content Placeholder 2"/>
          <p:cNvSpPr>
            <a:spLocks noGrp="1"/>
          </p:cNvSpPr>
          <p:nvPr>
            <p:ph idx="1"/>
          </p:nvPr>
        </p:nvSpPr>
        <p:spPr/>
        <p:txBody>
          <a:bodyPr>
            <a:normAutofit lnSpcReduction="10000"/>
          </a:bodyPr>
          <a:lstStyle/>
          <a:p>
            <a:r>
              <a:rPr lang="en-US" altLang="en-US" b="1" dirty="0"/>
              <a:t>Monitoring the status of the project to update project progress and manage changes to the schedule </a:t>
            </a:r>
            <a:r>
              <a:rPr lang="en-US" altLang="en-US" b="1" dirty="0" smtClean="0"/>
              <a:t>baseline</a:t>
            </a:r>
          </a:p>
          <a:p>
            <a:r>
              <a:rPr lang="en-US" b="1" dirty="0" smtClean="0"/>
              <a:t>Forecast new schedule if required</a:t>
            </a:r>
          </a:p>
          <a:p>
            <a:r>
              <a:rPr lang="en-US" altLang="en-US" b="1" dirty="0"/>
              <a:t>If there is gap then raise the change request to </a:t>
            </a:r>
            <a:r>
              <a:rPr lang="en-US" altLang="en-US" b="1" dirty="0" smtClean="0"/>
              <a:t>bring project on track, to avoid </a:t>
            </a:r>
            <a:r>
              <a:rPr lang="en-US" altLang="en-US" b="1" dirty="0" err="1" smtClean="0"/>
              <a:t>occurance</a:t>
            </a:r>
            <a:r>
              <a:rPr lang="en-US" altLang="en-US" b="1" dirty="0" smtClean="0"/>
              <a:t> of variation</a:t>
            </a:r>
            <a:endParaRPr lang="en-US" altLang="en-US" b="1" dirty="0"/>
          </a:p>
          <a:p>
            <a:r>
              <a:rPr lang="en-US" altLang="en-US" b="1" dirty="0"/>
              <a:t>Measure project through </a:t>
            </a:r>
            <a:r>
              <a:rPr lang="en-US" altLang="en-US" b="1" dirty="0" smtClean="0"/>
              <a:t>schedule related </a:t>
            </a:r>
            <a:r>
              <a:rPr lang="en-US" altLang="en-US" b="1" dirty="0"/>
              <a:t>metrics like </a:t>
            </a:r>
            <a:r>
              <a:rPr lang="en-US" altLang="en-US" b="1" dirty="0" smtClean="0"/>
              <a:t>Schedule Variance, SPI, No. of times milestone slipped etc</a:t>
            </a:r>
            <a:r>
              <a:rPr lang="en-US" altLang="en-US" b="1" dirty="0"/>
              <a:t>.</a:t>
            </a:r>
          </a:p>
          <a:p>
            <a:endParaRPr lang="en-US" b="1" dirty="0" smtClean="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140</a:t>
            </a:fld>
            <a:endParaRPr lang="en-US" altLang="en-US"/>
          </a:p>
        </p:txBody>
      </p:sp>
    </p:spTree>
    <p:extLst>
      <p:ext uri="{BB962C8B-B14F-4D97-AF65-F5344CB8AC3E}">
        <p14:creationId xmlns:p14="http://schemas.microsoft.com/office/powerpoint/2010/main" val="20309800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Techniques for Control Schedule</a:t>
            </a:r>
            <a:endParaRPr lang="en-US" dirty="0"/>
          </a:p>
        </p:txBody>
      </p:sp>
      <p:sp>
        <p:nvSpPr>
          <p:cNvPr id="3" name="Content Placeholder 2"/>
          <p:cNvSpPr>
            <a:spLocks noGrp="1"/>
          </p:cNvSpPr>
          <p:nvPr>
            <p:ph idx="1"/>
          </p:nvPr>
        </p:nvSpPr>
        <p:spPr/>
        <p:txBody>
          <a:bodyPr/>
          <a:lstStyle/>
          <a:p>
            <a:r>
              <a:rPr lang="en-US" altLang="en-US" dirty="0"/>
              <a:t>Performance Reviews</a:t>
            </a:r>
          </a:p>
          <a:p>
            <a:r>
              <a:rPr lang="en-US" altLang="en-US" dirty="0"/>
              <a:t>Project Management Software</a:t>
            </a:r>
          </a:p>
          <a:p>
            <a:r>
              <a:rPr lang="en-US" altLang="en-US" dirty="0"/>
              <a:t>Resource Optimization Techniques</a:t>
            </a:r>
          </a:p>
          <a:p>
            <a:r>
              <a:rPr lang="en-US" altLang="en-US" dirty="0"/>
              <a:t>Modeling Techniques</a:t>
            </a:r>
          </a:p>
          <a:p>
            <a:r>
              <a:rPr lang="en-US" altLang="en-US" dirty="0"/>
              <a:t>Leads and Lags</a:t>
            </a:r>
          </a:p>
          <a:p>
            <a:r>
              <a:rPr lang="en-US" altLang="en-US" dirty="0"/>
              <a:t>Schedule Compression</a:t>
            </a:r>
          </a:p>
          <a:p>
            <a:r>
              <a:rPr lang="en-US" altLang="en-US" dirty="0"/>
              <a:t>Scheduling Tool</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141</a:t>
            </a:fld>
            <a:endParaRPr lang="en-US" altLang="en-US"/>
          </a:p>
        </p:txBody>
      </p:sp>
    </p:spTree>
    <p:extLst>
      <p:ext uri="{BB962C8B-B14F-4D97-AF65-F5344CB8AC3E}">
        <p14:creationId xmlns:p14="http://schemas.microsoft.com/office/powerpoint/2010/main" val="29176180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Cost</a:t>
            </a:r>
            <a:endParaRPr lang="en-US" dirty="0"/>
          </a:p>
        </p:txBody>
      </p:sp>
      <p:sp>
        <p:nvSpPr>
          <p:cNvPr id="3" name="Content Placeholder 2"/>
          <p:cNvSpPr>
            <a:spLocks noGrp="1"/>
          </p:cNvSpPr>
          <p:nvPr>
            <p:ph idx="1"/>
          </p:nvPr>
        </p:nvSpPr>
        <p:spPr/>
        <p:txBody>
          <a:bodyPr>
            <a:normAutofit lnSpcReduction="10000"/>
          </a:bodyPr>
          <a:lstStyle/>
          <a:p>
            <a:r>
              <a:rPr lang="en-IN" altLang="en-US" b="1" dirty="0"/>
              <a:t>Monitoring the status of the project to update the project budget and managing changes to the cost baseline</a:t>
            </a:r>
          </a:p>
          <a:p>
            <a:r>
              <a:rPr lang="en-US" b="1" dirty="0" smtClean="0"/>
              <a:t>Forecast new Cost and funding requirements (EAC, ETC) if required</a:t>
            </a:r>
          </a:p>
          <a:p>
            <a:r>
              <a:rPr lang="en-US" altLang="en-US" b="1" dirty="0"/>
              <a:t>If there is gap then raise the change request to </a:t>
            </a:r>
            <a:r>
              <a:rPr lang="en-US" altLang="en-US" b="1" dirty="0" smtClean="0"/>
              <a:t>bring project cost on track, to avoid occurrence of variation</a:t>
            </a:r>
            <a:endParaRPr lang="en-US" altLang="en-US" b="1" dirty="0"/>
          </a:p>
          <a:p>
            <a:r>
              <a:rPr lang="en-US" altLang="en-US" b="1" dirty="0"/>
              <a:t>Measure project through </a:t>
            </a:r>
            <a:r>
              <a:rPr lang="en-US" altLang="en-US" b="1" dirty="0" smtClean="0"/>
              <a:t>cost related </a:t>
            </a:r>
            <a:r>
              <a:rPr lang="en-US" altLang="en-US" b="1" dirty="0"/>
              <a:t>metrics like </a:t>
            </a:r>
            <a:r>
              <a:rPr lang="en-US" altLang="en-US" b="1" dirty="0" smtClean="0"/>
              <a:t>Cost Variance, CPI, TCPI, VAC</a:t>
            </a:r>
            <a:endParaRPr lang="en-US" altLang="en-US" b="1" dirty="0"/>
          </a:p>
          <a:p>
            <a:endParaRPr lang="en-US" b="1" dirty="0" smtClean="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142</a:t>
            </a:fld>
            <a:endParaRPr lang="en-US" altLang="en-US"/>
          </a:p>
        </p:txBody>
      </p:sp>
    </p:spTree>
    <p:extLst>
      <p:ext uri="{BB962C8B-B14F-4D97-AF65-F5344CB8AC3E}">
        <p14:creationId xmlns:p14="http://schemas.microsoft.com/office/powerpoint/2010/main" val="204089429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Techniques for Control Cost</a:t>
            </a:r>
            <a:endParaRPr lang="en-US" dirty="0"/>
          </a:p>
        </p:txBody>
      </p:sp>
      <p:sp>
        <p:nvSpPr>
          <p:cNvPr id="3" name="Content Placeholder 2"/>
          <p:cNvSpPr>
            <a:spLocks noGrp="1"/>
          </p:cNvSpPr>
          <p:nvPr>
            <p:ph idx="1"/>
          </p:nvPr>
        </p:nvSpPr>
        <p:spPr/>
        <p:txBody>
          <a:bodyPr/>
          <a:lstStyle/>
          <a:p>
            <a:r>
              <a:rPr lang="en-US" altLang="en-US" dirty="0"/>
              <a:t>EVM</a:t>
            </a:r>
          </a:p>
          <a:p>
            <a:r>
              <a:rPr lang="en-US" altLang="en-US" dirty="0"/>
              <a:t>Forecasting</a:t>
            </a:r>
          </a:p>
          <a:p>
            <a:r>
              <a:rPr lang="en-US" altLang="en-US" dirty="0"/>
              <a:t>TCPI</a:t>
            </a:r>
          </a:p>
          <a:p>
            <a:r>
              <a:rPr lang="en-US" altLang="en-US" dirty="0"/>
              <a:t>Performance Reviews</a:t>
            </a:r>
          </a:p>
          <a:p>
            <a:r>
              <a:rPr lang="en-US" altLang="en-US" dirty="0"/>
              <a:t>Project Management Software</a:t>
            </a:r>
          </a:p>
          <a:p>
            <a:r>
              <a:rPr lang="en-US" altLang="en-US" dirty="0"/>
              <a:t>Reserve Analysis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143</a:t>
            </a:fld>
            <a:endParaRPr lang="en-US" altLang="en-US"/>
          </a:p>
        </p:txBody>
      </p:sp>
    </p:spTree>
    <p:extLst>
      <p:ext uri="{BB962C8B-B14F-4D97-AF65-F5344CB8AC3E}">
        <p14:creationId xmlns:p14="http://schemas.microsoft.com/office/powerpoint/2010/main" val="4017618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r>
              <a:rPr altLang="en-US" sz="4800" smtClean="0"/>
              <a:t>Earn Value Management</a:t>
            </a:r>
          </a:p>
        </p:txBody>
      </p:sp>
      <p:sp>
        <p:nvSpPr>
          <p:cNvPr id="3" name="Subtitle 2"/>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1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17F4B9-B575-4BDD-B25E-7C28638247A0}" type="slidenum">
              <a:rPr lang="en-US" altLang="en-US" sz="1200" smtClean="0">
                <a:solidFill>
                  <a:srgbClr val="898989"/>
                </a:solidFill>
              </a:rPr>
              <a:pPr>
                <a:spcBef>
                  <a:spcPct val="0"/>
                </a:spcBef>
                <a:buFontTx/>
                <a:buNone/>
              </a:pPr>
              <a:t>144</a:t>
            </a:fld>
            <a:endParaRPr lang="en-US" altLang="en-US" sz="1200" smtClean="0">
              <a:solidFill>
                <a:srgbClr val="898989"/>
              </a:solidFill>
            </a:endParaRPr>
          </a:p>
        </p:txBody>
      </p:sp>
    </p:spTree>
    <p:extLst>
      <p:ext uri="{BB962C8B-B14F-4D97-AF65-F5344CB8AC3E}">
        <p14:creationId xmlns:p14="http://schemas.microsoft.com/office/powerpoint/2010/main" val="45256182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73038" y="14351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53251" name="Text Box 5"/>
          <p:cNvSpPr txBox="1">
            <a:spLocks noChangeArrowheads="1"/>
          </p:cNvSpPr>
          <p:nvPr/>
        </p:nvSpPr>
        <p:spPr bwMode="auto">
          <a:xfrm>
            <a:off x="173038" y="25161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53252" name="Text Box 6"/>
          <p:cNvSpPr txBox="1">
            <a:spLocks noChangeArrowheads="1"/>
          </p:cNvSpPr>
          <p:nvPr/>
        </p:nvSpPr>
        <p:spPr bwMode="auto">
          <a:xfrm>
            <a:off x="173038" y="40894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53253" name="Text Box 7"/>
          <p:cNvSpPr txBox="1">
            <a:spLocks noChangeArrowheads="1"/>
          </p:cNvSpPr>
          <p:nvPr/>
        </p:nvSpPr>
        <p:spPr bwMode="auto">
          <a:xfrm>
            <a:off x="173038" y="100488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53254" name="Text Box 8"/>
          <p:cNvSpPr txBox="1">
            <a:spLocks noChangeArrowheads="1"/>
          </p:cNvSpPr>
          <p:nvPr/>
        </p:nvSpPr>
        <p:spPr bwMode="auto">
          <a:xfrm>
            <a:off x="173038" y="297815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53255" name="Text Box 9"/>
          <p:cNvSpPr txBox="1">
            <a:spLocks noChangeArrowheads="1"/>
          </p:cNvSpPr>
          <p:nvPr/>
        </p:nvSpPr>
        <p:spPr bwMode="auto">
          <a:xfrm>
            <a:off x="173038" y="4564063"/>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53256" name="Rectangle 2"/>
          <p:cNvSpPr>
            <a:spLocks noGrp="1" noChangeArrowheads="1"/>
          </p:cNvSpPr>
          <p:nvPr>
            <p:ph type="title"/>
          </p:nvPr>
        </p:nvSpPr>
        <p:spPr/>
        <p:txBody>
          <a:bodyPr/>
          <a:lstStyle/>
          <a:p>
            <a:pPr>
              <a:buFont typeface="Wingdings" panose="05000000000000000000" pitchFamily="2" charset="2"/>
              <a:buNone/>
            </a:pPr>
            <a:r>
              <a:rPr altLang="en-US" sz="3200" b="1" smtClean="0"/>
              <a:t>Earned Value Management – Basic Concepts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32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5ADD2F-1DBA-41D9-B214-8925CF614CB7}" type="slidenum">
              <a:rPr lang="en-US" altLang="en-US" sz="1200" smtClean="0">
                <a:solidFill>
                  <a:srgbClr val="898989"/>
                </a:solidFill>
              </a:rPr>
              <a:pPr>
                <a:spcBef>
                  <a:spcPct val="0"/>
                </a:spcBef>
                <a:buFontTx/>
                <a:buNone/>
              </a:pPr>
              <a:t>145</a:t>
            </a:fld>
            <a:endParaRPr lang="en-US" altLang="en-US" sz="1200" smtClean="0">
              <a:solidFill>
                <a:srgbClr val="898989"/>
              </a:solidFill>
            </a:endParaRPr>
          </a:p>
        </p:txBody>
      </p:sp>
    </p:spTree>
    <p:extLst>
      <p:ext uri="{BB962C8B-B14F-4D97-AF65-F5344CB8AC3E}">
        <p14:creationId xmlns:p14="http://schemas.microsoft.com/office/powerpoint/2010/main" val="6985026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Font typeface="Wingdings" panose="05000000000000000000" pitchFamily="2" charset="2"/>
              <a:buNone/>
            </a:pPr>
            <a:r>
              <a:rPr altLang="en-US" sz="3200" b="1" smtClean="0"/>
              <a:t>Earn Value Rules</a:t>
            </a:r>
          </a:p>
        </p:txBody>
      </p:sp>
      <p:sp>
        <p:nvSpPr>
          <p:cNvPr id="55299" name="Content Placeholder 8"/>
          <p:cNvSpPr>
            <a:spLocks noGrp="1"/>
          </p:cNvSpPr>
          <p:nvPr>
            <p:ph idx="1"/>
          </p:nvPr>
        </p:nvSpPr>
        <p:spPr>
          <a:xfrm>
            <a:off x="457200" y="990600"/>
            <a:ext cx="8229600" cy="5105400"/>
          </a:xfrm>
        </p:spPr>
        <p:txBody>
          <a:bodyPr/>
          <a:lstStyle/>
          <a:p>
            <a:r>
              <a:rPr lang="en-US" altLang="en-US" smtClean="0"/>
              <a:t>0%   - 100%</a:t>
            </a:r>
          </a:p>
          <a:p>
            <a:r>
              <a:rPr lang="en-US" altLang="en-US" smtClean="0"/>
              <a:t>50% -  50%</a:t>
            </a:r>
          </a:p>
          <a:p>
            <a:r>
              <a:rPr lang="en-US" altLang="en-US" smtClean="0"/>
              <a:t>20% -  80%</a:t>
            </a:r>
          </a:p>
          <a:p>
            <a:r>
              <a:rPr lang="en-US" altLang="en-US" smtClean="0"/>
              <a:t>25% -  75%</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5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128CAD-AECD-4CA8-B2FD-B86CFA08063A}" type="slidenum">
              <a:rPr lang="en-US" altLang="en-US" sz="1200" smtClean="0">
                <a:solidFill>
                  <a:srgbClr val="898989"/>
                </a:solidFill>
              </a:rPr>
              <a:pPr>
                <a:spcBef>
                  <a:spcPct val="0"/>
                </a:spcBef>
                <a:buFontTx/>
                <a:buNone/>
              </a:pPr>
              <a:t>146</a:t>
            </a:fld>
            <a:endParaRPr lang="en-US" altLang="en-US" sz="1200" smtClean="0">
              <a:solidFill>
                <a:srgbClr val="898989"/>
              </a:solidFill>
            </a:endParaRPr>
          </a:p>
        </p:txBody>
      </p:sp>
    </p:spTree>
    <p:extLst>
      <p:ext uri="{BB962C8B-B14F-4D97-AF65-F5344CB8AC3E}">
        <p14:creationId xmlns:p14="http://schemas.microsoft.com/office/powerpoint/2010/main" val="299299532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512763" y="3760788"/>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57347" name="Group 5"/>
          <p:cNvGrpSpPr>
            <a:grpSpLocks/>
          </p:cNvGrpSpPr>
          <p:nvPr/>
        </p:nvGrpSpPr>
        <p:grpSpPr bwMode="auto">
          <a:xfrm>
            <a:off x="900113" y="1828800"/>
            <a:ext cx="7343775" cy="4424363"/>
            <a:chOff x="567" y="1152"/>
            <a:chExt cx="4626" cy="2787"/>
          </a:xfrm>
        </p:grpSpPr>
        <p:sp>
          <p:nvSpPr>
            <p:cNvPr id="57351"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57353" name="Text Box 8"/>
            <p:cNvSpPr txBox="1">
              <a:spLocks noChangeArrowheads="1"/>
            </p:cNvSpPr>
            <p:nvPr/>
          </p:nvSpPr>
          <p:spPr bwMode="auto">
            <a:xfrm>
              <a:off x="2744" y="3689"/>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57356"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7357"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84"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59"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57363" name="Group 20"/>
            <p:cNvGrpSpPr>
              <a:grpSpLocks/>
            </p:cNvGrpSpPr>
            <p:nvPr/>
          </p:nvGrpSpPr>
          <p:grpSpPr bwMode="auto">
            <a:xfrm>
              <a:off x="2381" y="2883"/>
              <a:ext cx="318" cy="771"/>
              <a:chOff x="2381" y="2568"/>
              <a:chExt cx="318" cy="771"/>
            </a:xfrm>
          </p:grpSpPr>
          <p:sp>
            <p:nvSpPr>
              <p:cNvPr id="57381"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82"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66"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57368"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57373"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57375" name="Group 34"/>
            <p:cNvGrpSpPr>
              <a:grpSpLocks/>
            </p:cNvGrpSpPr>
            <p:nvPr/>
          </p:nvGrpSpPr>
          <p:grpSpPr bwMode="auto">
            <a:xfrm>
              <a:off x="2018" y="2430"/>
              <a:ext cx="226" cy="317"/>
              <a:chOff x="1383" y="2750"/>
              <a:chExt cx="226" cy="317"/>
            </a:xfrm>
          </p:grpSpPr>
          <p:sp>
            <p:nvSpPr>
              <p:cNvPr id="57379"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57377"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8"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7348" name="Rectangle 2"/>
          <p:cNvSpPr>
            <a:spLocks noGrp="1" noChangeArrowheads="1"/>
          </p:cNvSpPr>
          <p:nvPr>
            <p:ph type="title"/>
          </p:nvPr>
        </p:nvSpPr>
        <p:spPr>
          <a:xfrm>
            <a:off x="0" y="0"/>
            <a:ext cx="9144000" cy="838200"/>
          </a:xfrm>
        </p:spPr>
        <p:txBody>
          <a:bodyPr/>
          <a:lstStyle/>
          <a:p>
            <a:pPr>
              <a:buFont typeface="Wingdings" panose="05000000000000000000" pitchFamily="2" charset="2"/>
              <a:buNone/>
            </a:pPr>
            <a:r>
              <a:rPr altLang="en-US" sz="3000" b="1" smtClean="0"/>
              <a:t>Earned Value Management – S Curve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73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897C90-C03C-43FF-B2C5-B3669D67C64D}" type="slidenum">
              <a:rPr lang="en-US" altLang="en-US" sz="1200" smtClean="0">
                <a:solidFill>
                  <a:srgbClr val="898989"/>
                </a:solidFill>
              </a:rPr>
              <a:pPr>
                <a:spcBef>
                  <a:spcPct val="0"/>
                </a:spcBef>
                <a:buFontTx/>
                <a:buNone/>
              </a:pPr>
              <a:t>147</a:t>
            </a:fld>
            <a:endParaRPr lang="en-US" altLang="en-US" sz="1200" smtClean="0">
              <a:solidFill>
                <a:srgbClr val="898989"/>
              </a:solidFill>
            </a:endParaRPr>
          </a:p>
        </p:txBody>
      </p:sp>
    </p:spTree>
    <p:extLst>
      <p:ext uri="{BB962C8B-B14F-4D97-AF65-F5344CB8AC3E}">
        <p14:creationId xmlns:p14="http://schemas.microsoft.com/office/powerpoint/2010/main" val="18453077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962025"/>
            <a:ext cx="434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2"/>
          <p:cNvSpPr>
            <a:spLocks noGrp="1"/>
          </p:cNvSpPr>
          <p:nvPr>
            <p:ph type="title"/>
          </p:nvPr>
        </p:nvSpPr>
        <p:spPr>
          <a:xfrm>
            <a:off x="0" y="0"/>
            <a:ext cx="9144000" cy="838200"/>
          </a:xfrm>
        </p:spPr>
        <p:txBody>
          <a:bodyPr/>
          <a:lstStyle/>
          <a:p>
            <a:r>
              <a:rPr altLang="en-US" smtClean="0"/>
              <a:t>How project is progressing?</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93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E65357-9035-4789-964E-713A44EE4153}" type="slidenum">
              <a:rPr lang="en-US" altLang="en-US" sz="1200" smtClean="0">
                <a:solidFill>
                  <a:srgbClr val="898989"/>
                </a:solidFill>
              </a:rPr>
              <a:pPr>
                <a:spcBef>
                  <a:spcPct val="0"/>
                </a:spcBef>
                <a:buFontTx/>
                <a:buNone/>
              </a:pPr>
              <a:t>148</a:t>
            </a:fld>
            <a:endParaRPr lang="en-US" altLang="en-US" sz="1200" smtClean="0">
              <a:solidFill>
                <a:srgbClr val="898989"/>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1025525"/>
            <a:ext cx="4030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36975"/>
            <a:ext cx="4167188"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563" y="3722688"/>
            <a:ext cx="36782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03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EVM-Variances</a:t>
            </a:r>
          </a:p>
        </p:txBody>
      </p:sp>
      <p:sp>
        <p:nvSpPr>
          <p:cNvPr id="17411" name="Content Placeholder 2"/>
          <p:cNvSpPr>
            <a:spLocks noGrp="1"/>
          </p:cNvSpPr>
          <p:nvPr>
            <p:ph idx="1"/>
          </p:nvPr>
        </p:nvSpPr>
        <p:spPr>
          <a:xfrm>
            <a:off x="457200" y="990600"/>
            <a:ext cx="8229600" cy="5105400"/>
          </a:xfrm>
        </p:spPr>
        <p:txBody>
          <a:bodyPr>
            <a:normAutofit lnSpcReduction="10000"/>
          </a:bodyPr>
          <a:lstStyle/>
          <a:p>
            <a:pPr>
              <a:spcBef>
                <a:spcPct val="40000"/>
              </a:spcBef>
              <a:buFont typeface="Arial" panose="020B0604020202020204" pitchFamily="34" charset="0"/>
              <a:buNone/>
              <a:defRPr/>
            </a:pPr>
            <a:r>
              <a:rPr lang="en-US" sz="2800" b="1" i="1" dirty="0" smtClean="0"/>
              <a:t>CV (Cost Variance) = EV- AC</a:t>
            </a:r>
            <a:endParaRPr lang="en-US" sz="2800" b="1" dirty="0" smtClean="0"/>
          </a:p>
          <a:p>
            <a:pPr>
              <a:spcBef>
                <a:spcPct val="75000"/>
              </a:spcBef>
              <a:buFont typeface="Arial" panose="020B0604020202020204" pitchFamily="34" charset="0"/>
              <a:buNone/>
              <a:defRPr/>
            </a:pPr>
            <a:r>
              <a:rPr lang="en-US" sz="2800" dirty="0" smtClean="0"/>
              <a:t>CV = 0 =&gt; the Project is proceeding as per plan on cost</a:t>
            </a:r>
          </a:p>
          <a:p>
            <a:pPr>
              <a:buFont typeface="Arial" panose="020B0604020202020204" pitchFamily="34" charset="0"/>
              <a:buNone/>
              <a:defRPr/>
            </a:pPr>
            <a:r>
              <a:rPr lang="en-US" sz="2800" dirty="0" smtClean="0"/>
              <a:t>CV &lt; 0 =&gt; the Project is over budget</a:t>
            </a:r>
          </a:p>
          <a:p>
            <a:pPr>
              <a:buFont typeface="Arial" panose="020B0604020202020204" pitchFamily="34" charset="0"/>
              <a:buNone/>
              <a:defRPr/>
            </a:pPr>
            <a:r>
              <a:rPr lang="en-US" sz="2800" dirty="0" smtClean="0"/>
              <a:t>CV &gt; 0 =&gt; the Project is under budget</a:t>
            </a:r>
          </a:p>
          <a:p>
            <a:pPr>
              <a:buFont typeface="Arial" panose="020B0604020202020204" pitchFamily="34" charset="0"/>
              <a:buNone/>
              <a:defRPr/>
            </a:pPr>
            <a:endParaRPr lang="en-US" sz="2800" dirty="0" smtClean="0"/>
          </a:p>
          <a:p>
            <a:pPr>
              <a:spcBef>
                <a:spcPct val="40000"/>
              </a:spcBef>
              <a:buFont typeface="Arial" panose="020B0604020202020204" pitchFamily="34" charset="0"/>
              <a:buNone/>
              <a:defRPr/>
            </a:pPr>
            <a:r>
              <a:rPr lang="en-US" sz="2800" b="1" i="1" dirty="0" smtClean="0"/>
              <a:t>SV (Schedule Variance) = EV- PV</a:t>
            </a:r>
          </a:p>
          <a:p>
            <a:pPr>
              <a:spcBef>
                <a:spcPct val="75000"/>
              </a:spcBef>
              <a:buFont typeface="Arial" panose="020B0604020202020204" pitchFamily="34" charset="0"/>
              <a:buNone/>
              <a:defRPr/>
            </a:pPr>
            <a:r>
              <a:rPr lang="en-US" sz="2800" i="1" dirty="0" smtClean="0"/>
              <a:t>SV = 0 =&gt; the project is on plan, time-wise</a:t>
            </a:r>
          </a:p>
          <a:p>
            <a:pPr>
              <a:buFont typeface="Arial" panose="020B0604020202020204" pitchFamily="34" charset="0"/>
              <a:buNone/>
              <a:defRPr/>
            </a:pPr>
            <a:r>
              <a:rPr lang="en-US" sz="2800" i="1" dirty="0" smtClean="0"/>
              <a:t>SV &lt; 0 =&gt; the project is BEHIND schedule</a:t>
            </a:r>
          </a:p>
          <a:p>
            <a:pPr>
              <a:buFont typeface="Arial" panose="020B0604020202020204" pitchFamily="34" charset="0"/>
              <a:buNone/>
              <a:defRPr/>
            </a:pPr>
            <a:r>
              <a:rPr lang="en-US" sz="2800" i="1" dirty="0" smtClean="0"/>
              <a:t>SV &gt; 0 =&gt; the project is AHEAD of schedule</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1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F32AC8-67DA-4079-810C-3AED264EC3FA}" type="slidenum">
              <a:rPr lang="en-US" altLang="en-US" sz="1200" smtClean="0">
                <a:solidFill>
                  <a:srgbClr val="898989"/>
                </a:solidFill>
              </a:rPr>
              <a:pPr>
                <a:spcBef>
                  <a:spcPct val="0"/>
                </a:spcBef>
                <a:buFontTx/>
                <a:buNone/>
              </a:pPr>
              <a:t>149</a:t>
            </a:fld>
            <a:endParaRPr lang="en-US" altLang="en-US" sz="1200" smtClean="0">
              <a:solidFill>
                <a:srgbClr val="898989"/>
              </a:solidFill>
            </a:endParaRPr>
          </a:p>
        </p:txBody>
      </p:sp>
    </p:spTree>
    <p:extLst>
      <p:ext uri="{BB962C8B-B14F-4D97-AF65-F5344CB8AC3E}">
        <p14:creationId xmlns:p14="http://schemas.microsoft.com/office/powerpoint/2010/main" val="200436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smtClean="0"/>
              <a:t>Project Left Cycle</a:t>
            </a:r>
            <a:endParaRPr altLang="en-US" smtClean="0"/>
          </a:p>
        </p:txBody>
      </p:sp>
      <p:sp>
        <p:nvSpPr>
          <p:cNvPr id="43011" name="Content Placeholder 2"/>
          <p:cNvSpPr>
            <a:spLocks noGrp="1"/>
          </p:cNvSpPr>
          <p:nvPr>
            <p:ph idx="1"/>
          </p:nvPr>
        </p:nvSpPr>
        <p:spPr>
          <a:xfrm>
            <a:off x="457200" y="990600"/>
            <a:ext cx="8229600" cy="5105400"/>
          </a:xfrm>
        </p:spPr>
        <p:txBody>
          <a:bodyPr/>
          <a:lstStyle/>
          <a:p>
            <a:r>
              <a:rPr lang="en-IN" altLang="en-US" smtClean="0"/>
              <a:t>Phases</a:t>
            </a:r>
          </a:p>
          <a:p>
            <a:r>
              <a:rPr lang="en-IN" altLang="en-US" smtClean="0"/>
              <a:t>Milestones</a:t>
            </a:r>
          </a:p>
          <a:p>
            <a:r>
              <a:rPr lang="en-IN" altLang="en-US" smtClean="0"/>
              <a:t>Deliverables</a:t>
            </a:r>
          </a:p>
          <a:p>
            <a:r>
              <a:rPr lang="en-IN" altLang="en-US" smtClean="0"/>
              <a:t>Activities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82DD92-C8CC-484E-9445-7AABA2B7FFD0}"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altLang="en-US" smtClean="0"/>
              <a:t>EVM- Indexes</a:t>
            </a:r>
          </a:p>
        </p:txBody>
      </p:sp>
      <p:sp>
        <p:nvSpPr>
          <p:cNvPr id="45059" name="Content Placeholder 2"/>
          <p:cNvSpPr>
            <a:spLocks noGrp="1"/>
          </p:cNvSpPr>
          <p:nvPr>
            <p:ph idx="1"/>
          </p:nvPr>
        </p:nvSpPr>
        <p:spPr>
          <a:xfrm>
            <a:off x="457200" y="990600"/>
            <a:ext cx="8229600" cy="5105400"/>
          </a:xfrm>
        </p:spPr>
        <p:txBody>
          <a:bodyPr>
            <a:normAutofit fontScale="77500" lnSpcReduction="20000"/>
          </a:bodyPr>
          <a:lstStyle/>
          <a:p>
            <a:pPr marL="0" indent="0">
              <a:lnSpc>
                <a:spcPct val="90000"/>
              </a:lnSpc>
              <a:spcBef>
                <a:spcPct val="40000"/>
              </a:spcBef>
              <a:buFont typeface="Arial" panose="020B0604020202020204" pitchFamily="34" charset="0"/>
              <a:buNone/>
              <a:defRPr/>
            </a:pPr>
            <a:r>
              <a:rPr lang="en-US" sz="3100" b="1" dirty="0" smtClean="0"/>
              <a:t>CPI (Cost Performance Index) tells you how</a:t>
            </a:r>
            <a:r>
              <a:rPr lang="en-US" sz="3100" b="1" i="1" u="sng" dirty="0" smtClean="0"/>
              <a:t> much worth of job</a:t>
            </a:r>
            <a:r>
              <a:rPr lang="en-US" sz="3100" b="1" dirty="0" smtClean="0"/>
              <a:t> you are getting for every $ being spent. </a:t>
            </a:r>
          </a:p>
          <a:p>
            <a:pPr>
              <a:lnSpc>
                <a:spcPct val="90000"/>
              </a:lnSpc>
              <a:spcBef>
                <a:spcPct val="40000"/>
              </a:spcBef>
              <a:buFont typeface="Arial" panose="020B0604020202020204" pitchFamily="34" charset="0"/>
              <a:buNone/>
              <a:defRPr/>
            </a:pPr>
            <a:r>
              <a:rPr lang="en-US" sz="3100" b="1" i="1" dirty="0" smtClean="0"/>
              <a:t>CPI = EV/AC</a:t>
            </a:r>
          </a:p>
          <a:p>
            <a:pPr>
              <a:lnSpc>
                <a:spcPct val="95000"/>
              </a:lnSpc>
              <a:spcBef>
                <a:spcPct val="50000"/>
              </a:spcBef>
              <a:buFont typeface="Arial" panose="020B0604020202020204" pitchFamily="34" charset="0"/>
              <a:buNone/>
              <a:defRPr/>
            </a:pPr>
            <a:r>
              <a:rPr lang="en-US" sz="3100" dirty="0" smtClean="0"/>
              <a:t>CPI = 1 =&gt; the project is on plan, cost wise</a:t>
            </a:r>
          </a:p>
          <a:p>
            <a:pPr>
              <a:lnSpc>
                <a:spcPct val="90000"/>
              </a:lnSpc>
              <a:buFont typeface="Arial" panose="020B0604020202020204" pitchFamily="34" charset="0"/>
              <a:buNone/>
              <a:defRPr/>
            </a:pPr>
            <a:r>
              <a:rPr lang="en-US" sz="3100" dirty="0" smtClean="0"/>
              <a:t>CPI &lt; 1 =&gt; the project is over budget or under performing</a:t>
            </a:r>
          </a:p>
          <a:p>
            <a:pPr>
              <a:lnSpc>
                <a:spcPct val="90000"/>
              </a:lnSpc>
              <a:buFont typeface="Arial" panose="020B0604020202020204" pitchFamily="34" charset="0"/>
              <a:buNone/>
              <a:defRPr/>
            </a:pPr>
            <a:r>
              <a:rPr lang="en-US" sz="3100" dirty="0" smtClean="0"/>
              <a:t>CPI &gt; 1 =&gt; the project is under budget or over performing</a:t>
            </a:r>
          </a:p>
          <a:p>
            <a:pPr>
              <a:lnSpc>
                <a:spcPct val="90000"/>
              </a:lnSpc>
              <a:buFont typeface="Arial" panose="020B0604020202020204" pitchFamily="34" charset="0"/>
              <a:buNone/>
              <a:defRPr/>
            </a:pPr>
            <a:endParaRPr lang="en-US" sz="3100" dirty="0" smtClean="0"/>
          </a:p>
          <a:p>
            <a:pPr marL="0" indent="0">
              <a:lnSpc>
                <a:spcPct val="90000"/>
              </a:lnSpc>
              <a:spcBef>
                <a:spcPct val="40000"/>
              </a:spcBef>
              <a:buFont typeface="Arial" panose="020B0604020202020204" pitchFamily="34" charset="0"/>
              <a:buNone/>
              <a:defRPr/>
            </a:pPr>
            <a:r>
              <a:rPr lang="en-US" sz="3100" b="1" dirty="0" smtClean="0"/>
              <a:t>SPI tells the PM how</a:t>
            </a:r>
            <a:r>
              <a:rPr lang="en-US" sz="3100" b="1" i="1" u="sng" dirty="0" smtClean="0"/>
              <a:t> much worth of job</a:t>
            </a:r>
            <a:r>
              <a:rPr lang="en-US" sz="3100" b="1" dirty="0" smtClean="0"/>
              <a:t> has been completed against planned work</a:t>
            </a:r>
          </a:p>
          <a:p>
            <a:pPr>
              <a:lnSpc>
                <a:spcPct val="90000"/>
              </a:lnSpc>
              <a:spcBef>
                <a:spcPct val="40000"/>
              </a:spcBef>
              <a:buFont typeface="Arial" panose="020B0604020202020204" pitchFamily="34" charset="0"/>
              <a:buNone/>
              <a:defRPr/>
            </a:pPr>
            <a:endParaRPr lang="en-US" sz="3100" b="1" i="1" dirty="0" smtClean="0"/>
          </a:p>
          <a:p>
            <a:pPr>
              <a:lnSpc>
                <a:spcPct val="90000"/>
              </a:lnSpc>
              <a:spcBef>
                <a:spcPct val="40000"/>
              </a:spcBef>
              <a:buFont typeface="Arial" panose="020B0604020202020204" pitchFamily="34" charset="0"/>
              <a:buNone/>
              <a:defRPr/>
            </a:pPr>
            <a:r>
              <a:rPr lang="en-US" sz="3100" b="1" i="1" dirty="0" smtClean="0"/>
              <a:t>SPI = EV / PV</a:t>
            </a:r>
          </a:p>
          <a:p>
            <a:pPr>
              <a:lnSpc>
                <a:spcPct val="90000"/>
              </a:lnSpc>
              <a:spcBef>
                <a:spcPct val="40000"/>
              </a:spcBef>
              <a:buFont typeface="Arial" panose="020B0604020202020204" pitchFamily="34" charset="0"/>
              <a:buNone/>
              <a:defRPr/>
            </a:pPr>
            <a:r>
              <a:rPr lang="en-US" sz="3100" dirty="0" smtClean="0"/>
              <a:t>SPI = 1 =&gt; the project is on schedule</a:t>
            </a:r>
          </a:p>
          <a:p>
            <a:pPr>
              <a:lnSpc>
                <a:spcPct val="90000"/>
              </a:lnSpc>
              <a:buFont typeface="Arial" panose="020B0604020202020204" pitchFamily="34" charset="0"/>
              <a:buNone/>
              <a:defRPr/>
            </a:pPr>
            <a:r>
              <a:rPr lang="en-US" sz="3100" dirty="0" smtClean="0"/>
              <a:t>SPI &lt; 1 =&gt; the project is BEHIND schedule</a:t>
            </a:r>
          </a:p>
          <a:p>
            <a:pPr>
              <a:lnSpc>
                <a:spcPct val="90000"/>
              </a:lnSpc>
              <a:buFont typeface="Arial" panose="020B0604020202020204" pitchFamily="34" charset="0"/>
              <a:buNone/>
              <a:defRPr/>
            </a:pPr>
            <a:r>
              <a:rPr lang="en-US" sz="3100" dirty="0" smtClean="0"/>
              <a:t>SPI &gt; 1 =&gt; the project is AHEAD of schedule</a:t>
            </a:r>
          </a:p>
          <a:p>
            <a:pPr>
              <a:lnSpc>
                <a:spcPct val="90000"/>
              </a:lnSpc>
              <a:buFont typeface="Arial" panose="020B0604020202020204" pitchFamily="34" charset="0"/>
              <a:buNone/>
              <a:defRPr/>
            </a:pPr>
            <a:endParaRPr lang="en-US" sz="2800"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92F5BC-3F45-41A5-BDC3-FE582EA8D0B8}" type="slidenum">
              <a:rPr lang="en-US" altLang="en-US" sz="1200" smtClean="0">
                <a:solidFill>
                  <a:srgbClr val="898989"/>
                </a:solidFill>
              </a:rPr>
              <a:pPr>
                <a:spcBef>
                  <a:spcPct val="0"/>
                </a:spcBef>
                <a:buFontTx/>
                <a:buNone/>
              </a:pPr>
              <a:t>150</a:t>
            </a:fld>
            <a:endParaRPr lang="en-US" altLang="en-US" sz="1200" smtClean="0">
              <a:solidFill>
                <a:srgbClr val="898989"/>
              </a:solidFill>
            </a:endParaRPr>
          </a:p>
        </p:txBody>
      </p:sp>
    </p:spTree>
    <p:extLst>
      <p:ext uri="{BB962C8B-B14F-4D97-AF65-F5344CB8AC3E}">
        <p14:creationId xmlns:p14="http://schemas.microsoft.com/office/powerpoint/2010/main" val="5139010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r>
              <a:rPr altLang="en-US" smtClean="0"/>
              <a:t>EVM- Critical Ratio</a:t>
            </a:r>
          </a:p>
        </p:txBody>
      </p:sp>
      <p:sp>
        <p:nvSpPr>
          <p:cNvPr id="65539" name="Content Placeholder 2"/>
          <p:cNvSpPr>
            <a:spLocks noGrp="1"/>
          </p:cNvSpPr>
          <p:nvPr>
            <p:ph idx="1"/>
          </p:nvPr>
        </p:nvSpPr>
        <p:spPr>
          <a:xfrm>
            <a:off x="457200" y="990600"/>
            <a:ext cx="8229600" cy="5105400"/>
          </a:xfrm>
        </p:spPr>
        <p:txBody>
          <a:bodyPr/>
          <a:lstStyle/>
          <a:p>
            <a:pPr>
              <a:lnSpc>
                <a:spcPct val="90000"/>
              </a:lnSpc>
              <a:spcBef>
                <a:spcPct val="40000"/>
              </a:spcBef>
              <a:buFont typeface="Arial" panose="020B0604020202020204" pitchFamily="34" charset="0"/>
              <a:buNone/>
            </a:pPr>
            <a:r>
              <a:rPr lang="en-US" altLang="en-US" sz="2400" smtClean="0"/>
              <a:t>CR tells the PM the overall shape of your project </a:t>
            </a:r>
          </a:p>
          <a:p>
            <a:pPr>
              <a:lnSpc>
                <a:spcPct val="90000"/>
              </a:lnSpc>
              <a:spcBef>
                <a:spcPct val="40000"/>
              </a:spcBef>
              <a:buFont typeface="Arial" panose="020B0604020202020204" pitchFamily="34" charset="0"/>
              <a:buNone/>
            </a:pPr>
            <a:endParaRPr lang="en-US" altLang="en-US" sz="2400" b="1" i="1" smtClean="0"/>
          </a:p>
          <a:p>
            <a:pPr>
              <a:lnSpc>
                <a:spcPct val="90000"/>
              </a:lnSpc>
              <a:spcBef>
                <a:spcPct val="40000"/>
              </a:spcBef>
              <a:buFont typeface="Arial" panose="020B0604020202020204" pitchFamily="34" charset="0"/>
              <a:buNone/>
            </a:pPr>
            <a:r>
              <a:rPr lang="en-US" altLang="en-US" sz="2400" b="1" i="1" smtClean="0"/>
              <a:t>CR= CPI x SPI</a:t>
            </a:r>
          </a:p>
          <a:p>
            <a:pPr>
              <a:lnSpc>
                <a:spcPct val="90000"/>
              </a:lnSpc>
              <a:spcBef>
                <a:spcPct val="75000"/>
              </a:spcBef>
              <a:buFont typeface="Arial" panose="020B0604020202020204" pitchFamily="34" charset="0"/>
              <a:buNone/>
            </a:pPr>
            <a:r>
              <a:rPr lang="en-US" altLang="en-US" sz="2400" smtClean="0"/>
              <a:t>CR = 1 =&gt; the project is on schedule &amp; within budget</a:t>
            </a:r>
          </a:p>
          <a:p>
            <a:pPr>
              <a:lnSpc>
                <a:spcPct val="90000"/>
              </a:lnSpc>
              <a:buFont typeface="Arial" panose="020B0604020202020204" pitchFamily="34" charset="0"/>
              <a:buNone/>
            </a:pPr>
            <a:r>
              <a:rPr lang="en-US" altLang="en-US" sz="2400" smtClean="0"/>
              <a:t>CR &lt; 1 =&gt; the project is BEHIND schedule or budget or both</a:t>
            </a:r>
          </a:p>
          <a:p>
            <a:pPr>
              <a:lnSpc>
                <a:spcPct val="90000"/>
              </a:lnSpc>
              <a:buFont typeface="Arial" panose="020B0604020202020204" pitchFamily="34" charset="0"/>
              <a:buNone/>
            </a:pPr>
            <a:r>
              <a:rPr lang="en-US" altLang="en-US" sz="2400" smtClean="0"/>
              <a:t>CR &gt; 1 =&gt; the project is AHEAD of schedule or budget or both</a:t>
            </a:r>
          </a:p>
          <a:p>
            <a:pPr>
              <a:lnSpc>
                <a:spcPct val="90000"/>
              </a:lnSpc>
              <a:spcBef>
                <a:spcPct val="75000"/>
              </a:spcBef>
              <a:buFont typeface="Arial" panose="020B0604020202020204" pitchFamily="34" charset="0"/>
              <a:buNone/>
            </a:pPr>
            <a:r>
              <a:rPr lang="en-US" altLang="en-US" sz="2400" smtClean="0"/>
              <a:t>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5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0EE02E-ED88-43FC-A7CD-2DFB828C22AE}" type="slidenum">
              <a:rPr lang="en-US" altLang="en-US" sz="1200" smtClean="0">
                <a:solidFill>
                  <a:srgbClr val="898989"/>
                </a:solidFill>
              </a:rPr>
              <a:pPr>
                <a:spcBef>
                  <a:spcPct val="0"/>
                </a:spcBef>
                <a:buFontTx/>
                <a:buNone/>
              </a:pPr>
              <a:t>151</a:t>
            </a:fld>
            <a:endParaRPr lang="en-US" altLang="en-US" sz="1200" smtClean="0">
              <a:solidFill>
                <a:srgbClr val="898989"/>
              </a:solidFill>
            </a:endParaRPr>
          </a:p>
        </p:txBody>
      </p:sp>
    </p:spTree>
    <p:extLst>
      <p:ext uri="{BB962C8B-B14F-4D97-AF65-F5344CB8AC3E}">
        <p14:creationId xmlns:p14="http://schemas.microsoft.com/office/powerpoint/2010/main" val="24036550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0"/>
            <a:ext cx="9144000" cy="838200"/>
          </a:xfrm>
        </p:spPr>
        <p:txBody>
          <a:bodyPr/>
          <a:lstStyle/>
          <a:p>
            <a:r>
              <a:rPr altLang="en-US" smtClean="0"/>
              <a:t>CPI &amp; SPI Summary</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C606EC-F5B4-4FA3-AEF6-7E660476C8E9}" type="slidenum">
              <a:rPr lang="en-US" altLang="en-US" sz="1200" smtClean="0">
                <a:solidFill>
                  <a:srgbClr val="898989"/>
                </a:solidFill>
              </a:rPr>
              <a:pPr>
                <a:spcBef>
                  <a:spcPct val="0"/>
                </a:spcBef>
                <a:buFontTx/>
                <a:buNone/>
              </a:pPr>
              <a:t>152</a:t>
            </a:fld>
            <a:endParaRPr lang="en-US" altLang="en-US" sz="1200" smtClean="0">
              <a:solidFill>
                <a:srgbClr val="898989"/>
              </a:solidFill>
            </a:endParaRPr>
          </a:p>
        </p:txBody>
      </p:sp>
    </p:spTree>
    <p:extLst>
      <p:ext uri="{BB962C8B-B14F-4D97-AF65-F5344CB8AC3E}">
        <p14:creationId xmlns:p14="http://schemas.microsoft.com/office/powerpoint/2010/main" val="67134448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Forecasting- ETC </a:t>
            </a:r>
          </a:p>
        </p:txBody>
      </p:sp>
      <p:sp>
        <p:nvSpPr>
          <p:cNvPr id="75779" name="Content Placeholder 2"/>
          <p:cNvSpPr>
            <a:spLocks noGrp="1"/>
          </p:cNvSpPr>
          <p:nvPr>
            <p:ph idx="1"/>
          </p:nvPr>
        </p:nvSpPr>
        <p:spPr>
          <a:xfrm>
            <a:off x="457200" y="990600"/>
            <a:ext cx="8229600" cy="5105400"/>
          </a:xfrm>
        </p:spPr>
        <p:txBody>
          <a:bodyPr/>
          <a:lstStyle/>
          <a:p>
            <a:r>
              <a:rPr lang="en-US" altLang="en-US" i="1" smtClean="0"/>
              <a:t>Recalculate it, if original estimate are no longer valid now.</a:t>
            </a:r>
          </a:p>
          <a:p>
            <a:r>
              <a:rPr lang="en-US" altLang="en-US" i="1" smtClean="0"/>
              <a:t>Calculate it manually based on the progress, if original estimates are still valid</a:t>
            </a:r>
          </a:p>
          <a:p>
            <a:pPr>
              <a:buFont typeface="Arial" panose="020B0604020202020204" pitchFamily="34" charset="0"/>
              <a:buNone/>
            </a:pPr>
            <a:r>
              <a:rPr lang="en-US" altLang="en-US" i="1" smtClean="0"/>
              <a:t>	ETC = BAC - EV</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2FD831-E769-4AF1-BA8F-42B49E073DE0}" type="slidenum">
              <a:rPr lang="en-US" altLang="en-US" sz="1200" smtClean="0">
                <a:solidFill>
                  <a:srgbClr val="898989"/>
                </a:solidFill>
              </a:rPr>
              <a:pPr>
                <a:spcBef>
                  <a:spcPct val="0"/>
                </a:spcBef>
                <a:buFontTx/>
                <a:buNone/>
              </a:pPr>
              <a:t>153</a:t>
            </a:fld>
            <a:endParaRPr lang="en-US" altLang="en-US" sz="1200" smtClean="0">
              <a:solidFill>
                <a:srgbClr val="898989"/>
              </a:solidFill>
            </a:endParaRPr>
          </a:p>
        </p:txBody>
      </p:sp>
    </p:spTree>
    <p:extLst>
      <p:ext uri="{BB962C8B-B14F-4D97-AF65-F5344CB8AC3E}">
        <p14:creationId xmlns:p14="http://schemas.microsoft.com/office/powerpoint/2010/main" val="19366111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Forecasting- EAC</a:t>
            </a:r>
          </a:p>
        </p:txBody>
      </p:sp>
      <p:sp>
        <p:nvSpPr>
          <p:cNvPr id="2560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dirty="0" smtClean="0"/>
              <a:t>Estimate at Completion(EAC)</a:t>
            </a:r>
          </a:p>
          <a:p>
            <a:pPr marL="50800" indent="3175">
              <a:buFont typeface="+mj-lt"/>
              <a:buAutoNum type="arabicPeriod"/>
              <a:defRPr/>
            </a:pPr>
            <a:r>
              <a:rPr lang="en-US" i="1" dirty="0" smtClean="0"/>
              <a:t>EAC </a:t>
            </a:r>
            <a:r>
              <a:rPr lang="en-US" sz="2000" i="1" dirty="0" smtClean="0"/>
              <a:t>(atypical)</a:t>
            </a:r>
            <a:r>
              <a:rPr lang="en-US" i="1" dirty="0" smtClean="0"/>
              <a:t> = AC + ETC </a:t>
            </a:r>
            <a:r>
              <a:rPr lang="en-US" sz="2400" i="1" dirty="0" smtClean="0"/>
              <a:t>(Re-estimated)</a:t>
            </a:r>
            <a:endParaRPr lang="en-US" i="1" dirty="0" smtClean="0"/>
          </a:p>
          <a:p>
            <a:pPr marL="50800" indent="3175">
              <a:buFont typeface="+mj-lt"/>
              <a:buAutoNum type="arabicPeriod"/>
              <a:defRPr/>
            </a:pPr>
            <a:r>
              <a:rPr lang="en-US" i="1" dirty="0" smtClean="0"/>
              <a:t>EAC </a:t>
            </a:r>
            <a:r>
              <a:rPr lang="en-US" sz="2000" i="1" dirty="0" smtClean="0"/>
              <a:t>(atypical)</a:t>
            </a:r>
            <a:r>
              <a:rPr lang="en-US" i="1" dirty="0" smtClean="0"/>
              <a:t> = AC + BAC – EV </a:t>
            </a:r>
            <a:r>
              <a:rPr lang="en-US" sz="1800" i="1" dirty="0" smtClean="0"/>
              <a:t>(Estimated based on Progress)</a:t>
            </a:r>
            <a:endParaRPr lang="en-US" sz="2400" i="1" dirty="0" smtClean="0"/>
          </a:p>
          <a:p>
            <a:pPr marL="50800" indent="3175">
              <a:buFont typeface="+mj-lt"/>
              <a:buAutoNum type="arabicPeriod"/>
              <a:defRPr/>
            </a:pPr>
            <a:r>
              <a:rPr lang="en-US" i="1" dirty="0" smtClean="0"/>
              <a:t>EAC </a:t>
            </a:r>
            <a:r>
              <a:rPr lang="en-US" sz="2000" i="1" dirty="0" smtClean="0"/>
              <a:t>(typical </a:t>
            </a:r>
            <a:r>
              <a:rPr lang="en-US" sz="2000" i="1" dirty="0"/>
              <a:t>considering CPI &amp; SPI</a:t>
            </a:r>
            <a:r>
              <a:rPr lang="en-US" sz="2000" i="1" dirty="0" smtClean="0"/>
              <a:t>) </a:t>
            </a:r>
            <a:r>
              <a:rPr lang="en-US" i="1" dirty="0" smtClean="0"/>
              <a:t>= AC + ETC/ (CPI x SPI)</a:t>
            </a:r>
          </a:p>
          <a:p>
            <a:pPr marL="50800" indent="3175">
              <a:buFont typeface="+mj-lt"/>
              <a:buAutoNum type="arabicPeriod"/>
              <a:defRPr/>
            </a:pPr>
            <a:r>
              <a:rPr lang="en-US" i="1" dirty="0" smtClean="0"/>
              <a:t>EAC </a:t>
            </a:r>
            <a:r>
              <a:rPr lang="en-US" sz="1800" i="1" dirty="0" smtClean="0"/>
              <a:t>(typical)</a:t>
            </a:r>
            <a:r>
              <a:rPr lang="en-US" i="1" dirty="0" smtClean="0"/>
              <a:t>= AC + ETC / CPI = BAC/CPI</a:t>
            </a:r>
          </a:p>
          <a:p>
            <a:pPr marL="50800" indent="3175">
              <a:buFont typeface="+mj-lt"/>
              <a:buAutoNum type="arabicPeriod"/>
              <a:defRPr/>
            </a:pPr>
            <a:endParaRPr lang="en-US" i="1" dirty="0" smtClean="0"/>
          </a:p>
          <a:p>
            <a:pPr marL="50800" lvl="1" indent="3175">
              <a:buFont typeface="Arial" panose="020B0604020202020204" pitchFamily="34" charset="0"/>
              <a:buNone/>
              <a:defRPr/>
            </a:pPr>
            <a:r>
              <a:rPr lang="en-US" sz="2000" i="1" u="sng" dirty="0" smtClean="0"/>
              <a:t>If you feel that you will be able to complete the project on time in spite of current delay then you can consider SPI as 1. In that case CR= SPI</a:t>
            </a:r>
          </a:p>
          <a:p>
            <a:pPr marL="50800" indent="3175">
              <a:buFont typeface="+mj-lt"/>
              <a:buAutoNum type="arabicPeriod"/>
              <a:defRPr/>
            </a:pPr>
            <a:endParaRPr lang="en-US" i="1" dirty="0" smtClean="0"/>
          </a:p>
          <a:p>
            <a:pPr marL="50800" lvl="2" indent="3175">
              <a:buFont typeface="+mj-lt"/>
              <a:buAutoNum type="arabicPeriod"/>
              <a:defRPr/>
            </a:pPr>
            <a:endParaRPr lang="en-US" sz="3200" i="1" dirty="0" smtClean="0"/>
          </a:p>
          <a:p>
            <a:pPr>
              <a:defRPr/>
            </a:pPr>
            <a:endParaRPr lang="en-US" i="1"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16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BACE48-4E5B-4B64-9A1E-BB4FFE9FFE55}" type="slidenum">
              <a:rPr lang="en-US" altLang="en-US" sz="1200" smtClean="0">
                <a:solidFill>
                  <a:srgbClr val="898989"/>
                </a:solidFill>
              </a:rPr>
              <a:pPr>
                <a:spcBef>
                  <a:spcPct val="0"/>
                </a:spcBef>
                <a:buFontTx/>
                <a:buNone/>
              </a:pPr>
              <a:t>154</a:t>
            </a:fld>
            <a:endParaRPr lang="en-US" altLang="en-US" sz="1200" smtClean="0">
              <a:solidFill>
                <a:srgbClr val="898989"/>
              </a:solidFill>
            </a:endParaRPr>
          </a:p>
        </p:txBody>
      </p:sp>
    </p:spTree>
    <p:extLst>
      <p:ext uri="{BB962C8B-B14F-4D97-AF65-F5344CB8AC3E}">
        <p14:creationId xmlns:p14="http://schemas.microsoft.com/office/powerpoint/2010/main" val="237205872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smtClean="0"/>
              <a:t>Forecasting- Variance at Completion </a:t>
            </a:r>
          </a:p>
        </p:txBody>
      </p:sp>
      <p:sp>
        <p:nvSpPr>
          <p:cNvPr id="73731" name="Content Placeholder 2"/>
          <p:cNvSpPr>
            <a:spLocks noGrp="1"/>
          </p:cNvSpPr>
          <p:nvPr>
            <p:ph idx="1"/>
          </p:nvPr>
        </p:nvSpPr>
        <p:spPr>
          <a:xfrm>
            <a:off x="457200" y="990600"/>
            <a:ext cx="8229600" cy="5105400"/>
          </a:xfrm>
        </p:spPr>
        <p:txBody>
          <a:bodyPr/>
          <a:lstStyle/>
          <a:p>
            <a:pPr>
              <a:spcBef>
                <a:spcPct val="80000"/>
              </a:spcBef>
            </a:pPr>
            <a:r>
              <a:rPr lang="en-US" altLang="en-US" smtClean="0"/>
              <a:t>Variance at Completion (VAC)</a:t>
            </a:r>
          </a:p>
          <a:p>
            <a:pPr>
              <a:buFont typeface="Arial" panose="020B0604020202020204" pitchFamily="34" charset="0"/>
              <a:buNone/>
            </a:pPr>
            <a:r>
              <a:rPr lang="en-US" altLang="en-US" smtClean="0"/>
              <a:t>		</a:t>
            </a:r>
            <a:r>
              <a:rPr lang="en-US" altLang="en-US" i="1" smtClean="0"/>
              <a:t>VAC = BAC – EAC</a:t>
            </a:r>
          </a:p>
          <a:p>
            <a:endParaRPr lang="en-US" altLang="en-US" i="1" smtClean="0"/>
          </a:p>
          <a:p>
            <a:r>
              <a:rPr lang="en-US" altLang="en-US" i="1" smtClean="0"/>
              <a:t>Variance at Completion (%)</a:t>
            </a:r>
          </a:p>
          <a:p>
            <a:pPr>
              <a:buFont typeface="Arial" panose="020B0604020202020204" pitchFamily="34" charset="0"/>
              <a:buNone/>
            </a:pPr>
            <a:r>
              <a:rPr lang="en-US" altLang="en-US" i="1" smtClean="0"/>
              <a:t>		PVAC= (BAC-EAC)/BAC</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37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361FF3-C444-40F8-9D3C-5C21F16B52F2}" type="slidenum">
              <a:rPr lang="en-US" altLang="en-US" sz="1200" smtClean="0">
                <a:solidFill>
                  <a:srgbClr val="898989"/>
                </a:solidFill>
              </a:rPr>
              <a:pPr>
                <a:spcBef>
                  <a:spcPct val="0"/>
                </a:spcBef>
                <a:buFontTx/>
                <a:buNone/>
              </a:pPr>
              <a:t>155</a:t>
            </a:fld>
            <a:endParaRPr lang="en-US" altLang="en-US" sz="1200" smtClean="0">
              <a:solidFill>
                <a:srgbClr val="898989"/>
              </a:solidFill>
            </a:endParaRPr>
          </a:p>
        </p:txBody>
      </p:sp>
    </p:spTree>
    <p:extLst>
      <p:ext uri="{BB962C8B-B14F-4D97-AF65-F5344CB8AC3E}">
        <p14:creationId xmlns:p14="http://schemas.microsoft.com/office/powerpoint/2010/main" val="199125416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Forecasting: TCPI</a:t>
            </a:r>
          </a:p>
        </p:txBody>
      </p:sp>
      <p:sp>
        <p:nvSpPr>
          <p:cNvPr id="31747"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TCPI (</a:t>
            </a:r>
            <a:r>
              <a:rPr lang="en-US" dirty="0" smtClean="0"/>
              <a:t>To complete Performance Index) </a:t>
            </a:r>
            <a:r>
              <a:rPr lang="en-US" b="1" dirty="0" smtClean="0"/>
              <a:t>can be calculated using BAC or EAC</a:t>
            </a:r>
          </a:p>
          <a:p>
            <a:pPr>
              <a:buFont typeface="Arial" panose="020B0604020202020204" pitchFamily="34" charset="0"/>
              <a:buNone/>
              <a:defRPr/>
            </a:pPr>
            <a:r>
              <a:rPr lang="en-US" dirty="0" smtClean="0"/>
              <a:t>	</a:t>
            </a:r>
          </a:p>
          <a:p>
            <a:pPr>
              <a:defRPr/>
            </a:pPr>
            <a:r>
              <a:rPr lang="en-US" dirty="0" smtClean="0"/>
              <a:t>	TCPI using BAC = (BAC-EV) / (BAC-AC)</a:t>
            </a:r>
          </a:p>
          <a:p>
            <a:pPr>
              <a:defRPr/>
            </a:pPr>
            <a:r>
              <a:rPr lang="en-US" dirty="0" smtClean="0"/>
              <a:t>	TCPI using EAC = (BAC-EV) / (EAC-AC)</a:t>
            </a:r>
          </a:p>
          <a:p>
            <a:pPr>
              <a:defRPr/>
            </a:pPr>
            <a:endParaRPr lang="en-US"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05B6B0-67AA-457D-B4F7-52109D5C2966}" type="slidenum">
              <a:rPr lang="en-US" altLang="en-US" sz="1200" smtClean="0">
                <a:solidFill>
                  <a:srgbClr val="898989"/>
                </a:solidFill>
              </a:rPr>
              <a:pPr>
                <a:spcBef>
                  <a:spcPct val="0"/>
                </a:spcBef>
                <a:buFontTx/>
                <a:buNone/>
              </a:pPr>
              <a:t>156</a:t>
            </a:fld>
            <a:endParaRPr lang="en-US" altLang="en-US" sz="1200" smtClean="0">
              <a:solidFill>
                <a:srgbClr val="898989"/>
              </a:solidFill>
            </a:endParaRPr>
          </a:p>
        </p:txBody>
      </p:sp>
    </p:spTree>
    <p:extLst>
      <p:ext uri="{BB962C8B-B14F-4D97-AF65-F5344CB8AC3E}">
        <p14:creationId xmlns:p14="http://schemas.microsoft.com/office/powerpoint/2010/main" val="385057246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Quality</a:t>
            </a:r>
            <a:endParaRPr lang="en-US" dirty="0"/>
          </a:p>
        </p:txBody>
      </p:sp>
      <p:sp>
        <p:nvSpPr>
          <p:cNvPr id="3" name="Content Placeholder 2"/>
          <p:cNvSpPr>
            <a:spLocks noGrp="1"/>
          </p:cNvSpPr>
          <p:nvPr>
            <p:ph idx="1"/>
          </p:nvPr>
        </p:nvSpPr>
        <p:spPr/>
        <p:txBody>
          <a:bodyPr/>
          <a:lstStyle/>
          <a:p>
            <a:r>
              <a:rPr lang="en-US" altLang="en-US" b="1" dirty="0"/>
              <a:t>Monitoring and recording results of executing the quality activities to assess performance and recommend necessary </a:t>
            </a:r>
            <a:r>
              <a:rPr lang="en-US" altLang="en-US" b="1" dirty="0" smtClean="0"/>
              <a:t>changes</a:t>
            </a:r>
          </a:p>
          <a:p>
            <a:r>
              <a:rPr lang="en-US" b="1" dirty="0" smtClean="0"/>
              <a:t>Calculate quality metrics</a:t>
            </a:r>
          </a:p>
          <a:p>
            <a:r>
              <a:rPr lang="en-US" b="1" dirty="0" smtClean="0"/>
              <a:t>Prepare quality validation reports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157</a:t>
            </a:fld>
            <a:endParaRPr lang="en-US" altLang="en-US"/>
          </a:p>
        </p:txBody>
      </p:sp>
    </p:spTree>
    <p:extLst>
      <p:ext uri="{BB962C8B-B14F-4D97-AF65-F5344CB8AC3E}">
        <p14:creationId xmlns:p14="http://schemas.microsoft.com/office/powerpoint/2010/main" val="60075355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 for Control Quality</a:t>
            </a:r>
            <a:endParaRPr lang="en-US" dirty="0"/>
          </a:p>
        </p:txBody>
      </p:sp>
      <p:sp>
        <p:nvSpPr>
          <p:cNvPr id="3" name="Content Placeholder 2"/>
          <p:cNvSpPr>
            <a:spLocks noGrp="1"/>
          </p:cNvSpPr>
          <p:nvPr>
            <p:ph idx="1"/>
          </p:nvPr>
        </p:nvSpPr>
        <p:spPr/>
        <p:txBody>
          <a:bodyPr/>
          <a:lstStyle/>
          <a:p>
            <a:r>
              <a:rPr lang="en-US" altLang="en-US" dirty="0"/>
              <a:t>Seven basic quality tools</a:t>
            </a:r>
          </a:p>
          <a:p>
            <a:r>
              <a:rPr lang="en-US" altLang="en-US" dirty="0"/>
              <a:t>Statistical sampling</a:t>
            </a:r>
          </a:p>
          <a:p>
            <a:r>
              <a:rPr lang="en-US" altLang="en-US" dirty="0"/>
              <a:t>Inspection</a:t>
            </a:r>
          </a:p>
          <a:p>
            <a:r>
              <a:rPr lang="en-US" altLang="en-US" dirty="0"/>
              <a:t>Approved Change Request Review</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158</a:t>
            </a:fld>
            <a:endParaRPr lang="en-US" altLang="en-US"/>
          </a:p>
        </p:txBody>
      </p:sp>
    </p:spTree>
    <p:extLst>
      <p:ext uri="{BB962C8B-B14F-4D97-AF65-F5344CB8AC3E}">
        <p14:creationId xmlns:p14="http://schemas.microsoft.com/office/powerpoint/2010/main" val="388307309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Communications</a:t>
            </a:r>
            <a:endParaRPr lang="en-US" dirty="0"/>
          </a:p>
        </p:txBody>
      </p:sp>
      <p:sp>
        <p:nvSpPr>
          <p:cNvPr id="3" name="Content Placeholder 2"/>
          <p:cNvSpPr>
            <a:spLocks noGrp="1"/>
          </p:cNvSpPr>
          <p:nvPr>
            <p:ph idx="1"/>
          </p:nvPr>
        </p:nvSpPr>
        <p:spPr/>
        <p:txBody>
          <a:bodyPr/>
          <a:lstStyle/>
          <a:p>
            <a:r>
              <a:rPr lang="en-US" altLang="en-US" dirty="0"/>
              <a:t>Monitoring and controlling communication throughout project life cycle to ensure the information needs of the project stakeholders are met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159</a:t>
            </a:fld>
            <a:endParaRPr lang="en-US" altLang="en-US"/>
          </a:p>
        </p:txBody>
      </p:sp>
    </p:spTree>
    <p:extLst>
      <p:ext uri="{BB962C8B-B14F-4D97-AF65-F5344CB8AC3E}">
        <p14:creationId xmlns:p14="http://schemas.microsoft.com/office/powerpoint/2010/main" val="3585585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45059"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45060" name="Title 3"/>
          <p:cNvSpPr>
            <a:spLocks noGrp="1"/>
          </p:cNvSpPr>
          <p:nvPr>
            <p:ph type="title"/>
          </p:nvPr>
        </p:nvSpPr>
        <p:spPr/>
        <p:txBody>
          <a:bodyPr/>
          <a:lstStyle/>
          <a:p>
            <a:r>
              <a:rPr altLang="en-US" smtClean="0"/>
              <a:t>Project Phases</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Projects are divided into phases where extra control is required to effectively manage the completion of the major deliverables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Collectively, the project phases put together is known as </a:t>
            </a:r>
            <a:r>
              <a:rPr lang="en-US" b="1" u="sng" dirty="0" smtClean="0">
                <a:ea typeface="Microsoft YaHei" charset="0"/>
                <a:cs typeface="Microsoft YaHei" charset="0"/>
              </a:rPr>
              <a:t>Project life cycle</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Each phase is marked by one or more tangible verification work product</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conclusion of a project phase is generally marked by a review</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phase end points are referred to as phase exits, milestones, phase gates, decision gates, stage gates or kill points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Starting a phase before approval of deliverables of a previous phase is called Fast Tracking</a:t>
            </a:r>
          </a:p>
          <a:p>
            <a:pPr>
              <a:buFont typeface="Wingdings" pitchFamily="2" charset="2"/>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450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5FDB87-C7D0-46C0-8B8A-60F229D4BCF8}"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 and Techniques for Control Communications</a:t>
            </a:r>
            <a:endParaRPr lang="en-US" sz="3200" dirty="0"/>
          </a:p>
        </p:txBody>
      </p:sp>
      <p:sp>
        <p:nvSpPr>
          <p:cNvPr id="3" name="Content Placeholder 2"/>
          <p:cNvSpPr>
            <a:spLocks noGrp="1"/>
          </p:cNvSpPr>
          <p:nvPr>
            <p:ph idx="1"/>
          </p:nvPr>
        </p:nvSpPr>
        <p:spPr/>
        <p:txBody>
          <a:bodyPr/>
          <a:lstStyle/>
          <a:p>
            <a:r>
              <a:rPr lang="en-US" altLang="en-US" dirty="0" smtClean="0"/>
              <a:t>Expert </a:t>
            </a:r>
            <a:r>
              <a:rPr lang="en-US" altLang="en-US" dirty="0" err="1" smtClean="0"/>
              <a:t>Judgement</a:t>
            </a:r>
            <a:endParaRPr lang="en-US" altLang="en-US" dirty="0" smtClean="0"/>
          </a:p>
          <a:p>
            <a:r>
              <a:rPr lang="en-US" altLang="en-US" dirty="0" smtClean="0"/>
              <a:t>Information Management Systems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160</a:t>
            </a:fld>
            <a:endParaRPr lang="en-US" altLang="en-US"/>
          </a:p>
        </p:txBody>
      </p:sp>
    </p:spTree>
    <p:extLst>
      <p:ext uri="{BB962C8B-B14F-4D97-AF65-F5344CB8AC3E}">
        <p14:creationId xmlns:p14="http://schemas.microsoft.com/office/powerpoint/2010/main" val="425734853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a:t>
            </a:r>
            <a:endParaRPr lang="en-US" dirty="0"/>
          </a:p>
        </p:txBody>
      </p:sp>
      <p:sp>
        <p:nvSpPr>
          <p:cNvPr id="3" name="Content Placeholder 2"/>
          <p:cNvSpPr>
            <a:spLocks noGrp="1"/>
          </p:cNvSpPr>
          <p:nvPr>
            <p:ph idx="1"/>
          </p:nvPr>
        </p:nvSpPr>
        <p:spPr/>
        <p:txBody>
          <a:bodyPr/>
          <a:lstStyle/>
          <a:p>
            <a:r>
              <a:rPr lang="en-US" altLang="en-US" b="1" dirty="0"/>
              <a:t>Implementing risk response plans, tracking identified risks, monitoring residual risks, identifying new risks, and evaluating risk process effectiveness throughout the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161</a:t>
            </a:fld>
            <a:endParaRPr lang="en-US" altLang="en-US"/>
          </a:p>
        </p:txBody>
      </p:sp>
    </p:spTree>
    <p:extLst>
      <p:ext uri="{BB962C8B-B14F-4D97-AF65-F5344CB8AC3E}">
        <p14:creationId xmlns:p14="http://schemas.microsoft.com/office/powerpoint/2010/main" val="344268333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 for Control Risk</a:t>
            </a:r>
            <a:endParaRPr lang="en-US" dirty="0"/>
          </a:p>
        </p:txBody>
      </p:sp>
      <p:sp>
        <p:nvSpPr>
          <p:cNvPr id="3" name="Content Placeholder 2"/>
          <p:cNvSpPr>
            <a:spLocks noGrp="1"/>
          </p:cNvSpPr>
          <p:nvPr>
            <p:ph idx="1"/>
          </p:nvPr>
        </p:nvSpPr>
        <p:spPr/>
        <p:txBody>
          <a:bodyPr/>
          <a:lstStyle/>
          <a:p>
            <a:r>
              <a:rPr lang="en-US" altLang="en-US" dirty="0"/>
              <a:t>Risk Reassessment</a:t>
            </a:r>
          </a:p>
          <a:p>
            <a:r>
              <a:rPr lang="en-US" altLang="en-US" dirty="0"/>
              <a:t>Risk Audits</a:t>
            </a:r>
          </a:p>
          <a:p>
            <a:r>
              <a:rPr lang="en-US" altLang="en-US" dirty="0"/>
              <a:t>Variance and trend analysis</a:t>
            </a:r>
          </a:p>
          <a:p>
            <a:r>
              <a:rPr lang="en-US" altLang="en-US" dirty="0"/>
              <a:t>Technical performance measurement</a:t>
            </a:r>
          </a:p>
          <a:p>
            <a:r>
              <a:rPr lang="en-US" altLang="en-US" dirty="0"/>
              <a:t>Reserve Analysis</a:t>
            </a:r>
          </a:p>
          <a:p>
            <a:r>
              <a:rPr lang="en-US" altLang="en-US" dirty="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162</a:t>
            </a:fld>
            <a:endParaRPr lang="en-US" altLang="en-US"/>
          </a:p>
        </p:txBody>
      </p:sp>
    </p:spTree>
    <p:extLst>
      <p:ext uri="{BB962C8B-B14F-4D97-AF65-F5344CB8AC3E}">
        <p14:creationId xmlns:p14="http://schemas.microsoft.com/office/powerpoint/2010/main" val="6397936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Procurements</a:t>
            </a:r>
            <a:endParaRPr lang="en-US" dirty="0"/>
          </a:p>
        </p:txBody>
      </p:sp>
      <p:sp>
        <p:nvSpPr>
          <p:cNvPr id="3" name="Content Placeholder 2"/>
          <p:cNvSpPr>
            <a:spLocks noGrp="1"/>
          </p:cNvSpPr>
          <p:nvPr>
            <p:ph idx="1"/>
          </p:nvPr>
        </p:nvSpPr>
        <p:spPr/>
        <p:txBody>
          <a:bodyPr/>
          <a:lstStyle/>
          <a:p>
            <a:r>
              <a:rPr lang="en-US" altLang="en-US" dirty="0"/>
              <a:t>Contract Change Control System</a:t>
            </a:r>
          </a:p>
          <a:p>
            <a:r>
              <a:rPr lang="en-US" altLang="en-US" dirty="0"/>
              <a:t>Procurement Performance Reviews</a:t>
            </a:r>
          </a:p>
          <a:p>
            <a:r>
              <a:rPr lang="en-US" altLang="en-US" dirty="0"/>
              <a:t>Inspections and Audits</a:t>
            </a:r>
          </a:p>
          <a:p>
            <a:r>
              <a:rPr lang="en-US" altLang="en-US" dirty="0"/>
              <a:t>Performance Reporting</a:t>
            </a:r>
          </a:p>
          <a:p>
            <a:r>
              <a:rPr lang="en-US" altLang="en-US" dirty="0"/>
              <a:t>Payment Systems</a:t>
            </a:r>
          </a:p>
          <a:p>
            <a:r>
              <a:rPr lang="en-US" altLang="en-US" dirty="0"/>
              <a:t>Claim Administration</a:t>
            </a:r>
          </a:p>
          <a:p>
            <a:r>
              <a:rPr lang="en-US" altLang="en-US" dirty="0"/>
              <a:t>Records Management Systems</a:t>
            </a:r>
          </a:p>
          <a:p>
            <a:endParaRPr lang="en-US" altLang="en-US" b="1"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163</a:t>
            </a:fld>
            <a:endParaRPr lang="en-US" altLang="en-US"/>
          </a:p>
        </p:txBody>
      </p:sp>
    </p:spTree>
    <p:extLst>
      <p:ext uri="{BB962C8B-B14F-4D97-AF65-F5344CB8AC3E}">
        <p14:creationId xmlns:p14="http://schemas.microsoft.com/office/powerpoint/2010/main" val="13118794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and Techniques for Control Procurement</a:t>
            </a:r>
            <a:endParaRPr lang="en-US" dirty="0"/>
          </a:p>
        </p:txBody>
      </p:sp>
      <p:sp>
        <p:nvSpPr>
          <p:cNvPr id="3" name="Content Placeholder 2"/>
          <p:cNvSpPr>
            <a:spLocks noGrp="1"/>
          </p:cNvSpPr>
          <p:nvPr>
            <p:ph idx="1"/>
          </p:nvPr>
        </p:nvSpPr>
        <p:spPr/>
        <p:txBody>
          <a:bodyPr/>
          <a:lstStyle/>
          <a:p>
            <a:r>
              <a:rPr lang="en-US" altLang="en-US" dirty="0"/>
              <a:t>Contract Change Control System</a:t>
            </a:r>
          </a:p>
          <a:p>
            <a:r>
              <a:rPr lang="en-US" altLang="en-US" dirty="0"/>
              <a:t>Procurement Performance Reviews</a:t>
            </a:r>
          </a:p>
          <a:p>
            <a:r>
              <a:rPr lang="en-US" altLang="en-US" dirty="0"/>
              <a:t>Inspections and Audits</a:t>
            </a:r>
          </a:p>
          <a:p>
            <a:r>
              <a:rPr lang="en-US" altLang="en-US" dirty="0"/>
              <a:t>Performance Reporting</a:t>
            </a:r>
          </a:p>
          <a:p>
            <a:r>
              <a:rPr lang="en-US" altLang="en-US" dirty="0"/>
              <a:t>Payment Systems</a:t>
            </a:r>
          </a:p>
          <a:p>
            <a:r>
              <a:rPr lang="en-US" altLang="en-US" dirty="0"/>
              <a:t>Claim Administration</a:t>
            </a:r>
          </a:p>
          <a:p>
            <a:r>
              <a:rPr lang="en-US" altLang="en-US" dirty="0"/>
              <a:t>Records Management Systems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164</a:t>
            </a:fld>
            <a:endParaRPr lang="en-US" altLang="en-US"/>
          </a:p>
        </p:txBody>
      </p:sp>
    </p:spTree>
    <p:extLst>
      <p:ext uri="{BB962C8B-B14F-4D97-AF65-F5344CB8AC3E}">
        <p14:creationId xmlns:p14="http://schemas.microsoft.com/office/powerpoint/2010/main" val="178261095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Stakeholder Engagement</a:t>
            </a:r>
            <a:endParaRPr lang="en-US" dirty="0"/>
          </a:p>
        </p:txBody>
      </p:sp>
      <p:sp>
        <p:nvSpPr>
          <p:cNvPr id="3" name="Content Placeholder 2"/>
          <p:cNvSpPr>
            <a:spLocks noGrp="1"/>
          </p:cNvSpPr>
          <p:nvPr>
            <p:ph idx="1"/>
          </p:nvPr>
        </p:nvSpPr>
        <p:spPr/>
        <p:txBody>
          <a:bodyPr/>
          <a:lstStyle/>
          <a:p>
            <a:r>
              <a:rPr lang="en-US" altLang="en-US" dirty="0"/>
              <a:t>Monitoring overall project stakeholder relationships and adjusting strategies and plans to engage stakeholders.</a:t>
            </a:r>
            <a:endParaRPr lang="en-US" altLang="en-US" b="1"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165</a:t>
            </a:fld>
            <a:endParaRPr lang="en-US" altLang="en-US"/>
          </a:p>
        </p:txBody>
      </p:sp>
    </p:spTree>
    <p:extLst>
      <p:ext uri="{BB962C8B-B14F-4D97-AF65-F5344CB8AC3E}">
        <p14:creationId xmlns:p14="http://schemas.microsoft.com/office/powerpoint/2010/main" val="139108180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Tools and Techniques for Control Stakeholder Engagement</a:t>
            </a:r>
            <a:endParaRPr lang="en-US" sz="2800" dirty="0"/>
          </a:p>
        </p:txBody>
      </p:sp>
      <p:sp>
        <p:nvSpPr>
          <p:cNvPr id="3" name="Content Placeholder 2"/>
          <p:cNvSpPr>
            <a:spLocks noGrp="1"/>
          </p:cNvSpPr>
          <p:nvPr>
            <p:ph idx="1"/>
          </p:nvPr>
        </p:nvSpPr>
        <p:spPr/>
        <p:txBody>
          <a:bodyPr/>
          <a:lstStyle/>
          <a:p>
            <a:r>
              <a:rPr lang="en-US" altLang="en-US" dirty="0"/>
              <a:t>Expert </a:t>
            </a:r>
            <a:r>
              <a:rPr lang="en-US" altLang="en-US" dirty="0" err="1"/>
              <a:t>Judgement</a:t>
            </a:r>
            <a:endParaRPr lang="en-US" altLang="en-US" dirty="0"/>
          </a:p>
          <a:p>
            <a:r>
              <a:rPr lang="en-US" altLang="en-US" dirty="0"/>
              <a:t>Information Management Systems</a:t>
            </a:r>
          </a:p>
          <a:p>
            <a:r>
              <a:rPr lang="en-US" altLang="en-US" dirty="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166</a:t>
            </a:fld>
            <a:endParaRPr lang="en-US" altLang="en-US"/>
          </a:p>
        </p:txBody>
      </p:sp>
    </p:spTree>
    <p:extLst>
      <p:ext uri="{BB962C8B-B14F-4D97-AF65-F5344CB8AC3E}">
        <p14:creationId xmlns:p14="http://schemas.microsoft.com/office/powerpoint/2010/main" val="24430365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FFE776E4-37F9-4E0F-B0A4-1F5C179077FE}" type="slidenum">
              <a:rPr lang="en-US" altLang="en-US" smtClean="0"/>
              <a:pPr>
                <a:defRPr/>
              </a:pPr>
              <a:t>167</a:t>
            </a:fld>
            <a:endParaRPr lang="en-US" altLang="en-US"/>
          </a:p>
        </p:txBody>
      </p:sp>
    </p:spTree>
    <p:extLst>
      <p:ext uri="{BB962C8B-B14F-4D97-AF65-F5344CB8AC3E}">
        <p14:creationId xmlns:p14="http://schemas.microsoft.com/office/powerpoint/2010/main" val="79682078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5</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168</a:t>
            </a:fld>
            <a:endParaRPr lang="en-US" altLang="en-US"/>
          </a:p>
        </p:txBody>
      </p:sp>
    </p:spTree>
    <p:extLst>
      <p:ext uri="{BB962C8B-B14F-4D97-AF65-F5344CB8AC3E}">
        <p14:creationId xmlns:p14="http://schemas.microsoft.com/office/powerpoint/2010/main" val="348363988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Project Governance</a:t>
            </a:r>
          </a:p>
          <a:p>
            <a:pPr marL="0" indent="0">
              <a:buFont typeface="+mj-lt"/>
              <a:buNone/>
            </a:pPr>
            <a:r>
              <a:rPr lang="en-US" altLang="en-US" b="1" smtClean="0"/>
              <a:t>Day 5 : Closing</a:t>
            </a:r>
          </a:p>
        </p:txBody>
      </p:sp>
      <p:sp>
        <p:nvSpPr>
          <p:cNvPr id="1843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CFC155-45D3-4B6D-948D-F3D18D4CE6ED}" type="slidenum">
              <a:rPr lang="en-US" altLang="en-US" sz="1200" smtClean="0">
                <a:solidFill>
                  <a:srgbClr val="898989"/>
                </a:solidFill>
              </a:rPr>
              <a:pPr>
                <a:spcBef>
                  <a:spcPct val="0"/>
                </a:spcBef>
                <a:buFontTx/>
                <a:buNone/>
              </a:pPr>
              <a:t>169</a:t>
            </a:fld>
            <a:endParaRPr lang="en-US" altLang="en-US" sz="1200" smtClean="0">
              <a:solidFill>
                <a:srgbClr val="898989"/>
              </a:solidFill>
            </a:endParaRPr>
          </a:p>
        </p:txBody>
      </p:sp>
    </p:spTree>
    <p:extLst>
      <p:ext uri="{BB962C8B-B14F-4D97-AF65-F5344CB8AC3E}">
        <p14:creationId xmlns:p14="http://schemas.microsoft.com/office/powerpoint/2010/main" val="359876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Deliverables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marL="0" indent="0">
              <a:buFont typeface="Arial" panose="020B0604020202020204" pitchFamily="34" charset="0"/>
              <a:buNone/>
              <a:defRPr/>
            </a:pPr>
            <a:r>
              <a:rPr lang="en-IN" dirty="0" smtClean="0"/>
              <a:t>A deliverable of a project is a tangible, measurable and auditable output which is expected to be gained or produced upon successful accomplishment of the whole project or its certain part. </a:t>
            </a:r>
          </a:p>
          <a:p>
            <a:pPr marL="0" indent="0">
              <a:buFont typeface="Arial" panose="020B0604020202020204" pitchFamily="34" charset="0"/>
              <a:buNone/>
              <a:defRPr/>
            </a:pPr>
            <a:r>
              <a:rPr lang="en-US" altLang="en-US" dirty="0" smtClean="0"/>
              <a:t>Example:</a:t>
            </a:r>
            <a:endParaRPr lang="en-IN" dirty="0" smtClean="0"/>
          </a:p>
          <a:p>
            <a:pPr>
              <a:defRPr/>
            </a:pPr>
            <a:r>
              <a:rPr lang="en-IN" dirty="0" smtClean="0"/>
              <a:t>Well-trained employees</a:t>
            </a:r>
          </a:p>
          <a:p>
            <a:pPr>
              <a:defRPr/>
            </a:pPr>
            <a:r>
              <a:rPr lang="en-IN" dirty="0" smtClean="0"/>
              <a:t>Improved skills</a:t>
            </a:r>
          </a:p>
          <a:p>
            <a:pPr>
              <a:defRPr/>
            </a:pPr>
            <a:r>
              <a:rPr lang="en-IN" dirty="0" smtClean="0"/>
              <a:t>Increased performance</a:t>
            </a:r>
          </a:p>
          <a:p>
            <a:pPr>
              <a:defRPr/>
            </a:pPr>
            <a:r>
              <a:rPr lang="en-IN" dirty="0" smtClean="0"/>
              <a:t>Copies of the system are installed on all employee computers within the department</a:t>
            </a:r>
          </a:p>
          <a:p>
            <a:pPr>
              <a:defRPr/>
            </a:pPr>
            <a:r>
              <a:rPr lang="en-IN" dirty="0" smtClean="0"/>
              <a:t>All staff members know how to operate and use the new system.</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68FD4F-59A9-4F9E-85F1-D38C05D5A970}"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7"/>
          <p:cNvSpPr>
            <a:spLocks noGrp="1"/>
          </p:cNvSpPr>
          <p:nvPr>
            <p:ph type="subTitle" idx="1"/>
          </p:nvPr>
        </p:nvSpPr>
        <p:spPr/>
        <p:txBody>
          <a:bodyPr/>
          <a:lstStyle/>
          <a:p>
            <a:pPr>
              <a:buFont typeface="Calibri" panose="020F0502020204030204" pitchFamily="34" charset="0"/>
              <a:buAutoNum type="arabicPeriod"/>
            </a:pPr>
            <a:r>
              <a:rPr lang="en-US" altLang="en-US" smtClean="0"/>
              <a:t>Close Project or Phase </a:t>
            </a:r>
          </a:p>
          <a:p>
            <a:pPr>
              <a:buFont typeface="Calibri" panose="020F0502020204030204" pitchFamily="34" charset="0"/>
              <a:buAutoNum type="arabicPeriod"/>
            </a:pPr>
            <a:r>
              <a:rPr lang="en-US" altLang="en-US" smtClean="0"/>
              <a:t>Close Procurements</a:t>
            </a:r>
          </a:p>
          <a:p>
            <a:pPr>
              <a:buFont typeface="Calibri" panose="020F0502020204030204" pitchFamily="34" charset="0"/>
              <a:buAutoNum type="arabicPeriod"/>
            </a:pPr>
            <a:r>
              <a:rPr lang="en-US" altLang="en-US" smtClean="0"/>
              <a:t>Professional Ethics</a:t>
            </a:r>
          </a:p>
          <a:p>
            <a:pPr>
              <a:buFont typeface="Calibri" panose="020F0502020204030204" pitchFamily="34" charset="0"/>
              <a:buAutoNum type="arabicPeriod"/>
            </a:pPr>
            <a:r>
              <a:rPr lang="en-US" altLang="en-US" smtClean="0"/>
              <a:t>Microsoft Project 2013</a:t>
            </a:r>
          </a:p>
        </p:txBody>
      </p:sp>
      <p:sp>
        <p:nvSpPr>
          <p:cNvPr id="20483"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D110-6814-4165-A3BF-D5597B8B3017}" type="slidenum">
              <a:rPr lang="en-US" altLang="en-US" sz="1200" smtClean="0">
                <a:solidFill>
                  <a:srgbClr val="898989"/>
                </a:solidFill>
              </a:rPr>
              <a:pPr>
                <a:spcBef>
                  <a:spcPct val="0"/>
                </a:spcBef>
                <a:buFontTx/>
                <a:buNone/>
              </a:pPr>
              <a:t>170</a:t>
            </a:fld>
            <a:endParaRPr lang="en-US" altLang="en-US" sz="1200" smtClean="0">
              <a:solidFill>
                <a:srgbClr val="898989"/>
              </a:solidFill>
            </a:endParaRPr>
          </a:p>
        </p:txBody>
      </p:sp>
    </p:spTree>
    <p:extLst>
      <p:ext uri="{BB962C8B-B14F-4D97-AF65-F5344CB8AC3E}">
        <p14:creationId xmlns:p14="http://schemas.microsoft.com/office/powerpoint/2010/main" val="134369101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altLang="en-US" smtClean="0"/>
              <a:t>Close Procurements</a:t>
            </a:r>
          </a:p>
        </p:txBody>
      </p:sp>
      <p:sp>
        <p:nvSpPr>
          <p:cNvPr id="5" name="Content Placeholder 4"/>
          <p:cNvSpPr>
            <a:spLocks noGrp="1"/>
          </p:cNvSpPr>
          <p:nvPr>
            <p:ph idx="1"/>
          </p:nvPr>
        </p:nvSpPr>
        <p:spPr>
          <a:xfrm>
            <a:off x="457200" y="990600"/>
            <a:ext cx="8229600" cy="5105400"/>
          </a:xfrm>
        </p:spPr>
        <p:txBody>
          <a:bodyPr>
            <a:normAutofit fontScale="92500"/>
          </a:bodyPr>
          <a:lstStyle/>
          <a:p>
            <a:pPr>
              <a:defRPr/>
            </a:pPr>
            <a:r>
              <a:rPr lang="en-US" dirty="0" smtClean="0"/>
              <a:t>Procurement may be closed </a:t>
            </a:r>
          </a:p>
          <a:p>
            <a:pPr lvl="1">
              <a:defRPr/>
            </a:pPr>
            <a:r>
              <a:rPr lang="en-US" dirty="0" smtClean="0"/>
              <a:t>Either all the items has been delivered or</a:t>
            </a:r>
          </a:p>
          <a:p>
            <a:pPr lvl="1">
              <a:defRPr/>
            </a:pPr>
            <a:r>
              <a:rPr lang="en-US" dirty="0" smtClean="0"/>
              <a:t>Product/Services not required</a:t>
            </a:r>
          </a:p>
          <a:p>
            <a:pPr lvl="1">
              <a:defRPr/>
            </a:pPr>
            <a:r>
              <a:rPr lang="en-US" dirty="0" smtClean="0"/>
              <a:t>Product/Services are not of good quality</a:t>
            </a:r>
          </a:p>
          <a:p>
            <a:pPr>
              <a:defRPr/>
            </a:pPr>
            <a:r>
              <a:rPr lang="en-US" dirty="0" smtClean="0"/>
              <a:t>Audit all procurements</a:t>
            </a:r>
          </a:p>
          <a:p>
            <a:pPr>
              <a:defRPr/>
            </a:pPr>
            <a:r>
              <a:rPr lang="en-US" dirty="0" smtClean="0"/>
              <a:t>Settle payments with supplier</a:t>
            </a:r>
          </a:p>
          <a:p>
            <a:pPr>
              <a:defRPr/>
            </a:pPr>
            <a:r>
              <a:rPr lang="en-US" dirty="0" smtClean="0"/>
              <a:t>Conduct lessons learned exercise for each procurement, document lessons learned and share with organization</a:t>
            </a:r>
          </a:p>
          <a:p>
            <a:pPr>
              <a:defRPr/>
            </a:pPr>
            <a:r>
              <a:rPr lang="en-US" dirty="0" smtClean="0"/>
              <a:t>Inform to your accounting and </a:t>
            </a:r>
            <a:r>
              <a:rPr lang="en-US" smtClean="0"/>
              <a:t>legal departments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2473F5-5191-4EE7-9827-7D720ED3A97D}" type="slidenum">
              <a:rPr lang="en-US" altLang="en-US" sz="1200" smtClean="0">
                <a:solidFill>
                  <a:srgbClr val="898989"/>
                </a:solidFill>
              </a:rPr>
              <a:pPr>
                <a:spcBef>
                  <a:spcPct val="0"/>
                </a:spcBef>
                <a:buFontTx/>
                <a:buNone/>
              </a:pPr>
              <a:t>171</a:t>
            </a:fld>
            <a:endParaRPr lang="en-US" altLang="en-US" sz="1200" smtClean="0">
              <a:solidFill>
                <a:srgbClr val="898989"/>
              </a:solidFill>
            </a:endParaRPr>
          </a:p>
        </p:txBody>
      </p:sp>
    </p:spTree>
    <p:extLst>
      <p:ext uri="{BB962C8B-B14F-4D97-AF65-F5344CB8AC3E}">
        <p14:creationId xmlns:p14="http://schemas.microsoft.com/office/powerpoint/2010/main" val="220941979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a:xfrm>
            <a:off x="457200" y="990600"/>
            <a:ext cx="8229600" cy="5105400"/>
          </a:xfrm>
        </p:spPr>
        <p:txBody>
          <a:bodyPr>
            <a:normAutofit fontScale="77500" lnSpcReduction="20000"/>
          </a:bodyPr>
          <a:lstStyle/>
          <a:p>
            <a:pPr>
              <a:defRPr/>
            </a:pPr>
            <a:r>
              <a:rPr lang="en-US" dirty="0" smtClean="0"/>
              <a:t>Must be performed at the end of every phase or at project closure</a:t>
            </a:r>
          </a:p>
          <a:p>
            <a:pPr>
              <a:defRPr/>
            </a:pPr>
            <a:r>
              <a:rPr lang="en-US" dirty="0" smtClean="0"/>
              <a:t>This is the final step and formal step. No work is produced for the customer here, no testing no negotiation.</a:t>
            </a:r>
          </a:p>
          <a:p>
            <a:pPr>
              <a:defRPr/>
            </a:pPr>
            <a:r>
              <a:rPr lang="en-US" dirty="0" smtClean="0"/>
              <a:t>Prepare a handover report</a:t>
            </a:r>
          </a:p>
          <a:p>
            <a:pPr>
              <a:defRPr/>
            </a:pPr>
            <a:r>
              <a:rPr lang="en-US" dirty="0" smtClean="0"/>
              <a:t>Handover the final product to customer</a:t>
            </a:r>
          </a:p>
          <a:p>
            <a:pPr>
              <a:defRPr/>
            </a:pPr>
            <a:r>
              <a:rPr lang="en-US" dirty="0" smtClean="0"/>
              <a:t>Ensure all the agreement clauses are fulfilled. Close the contract.</a:t>
            </a:r>
          </a:p>
          <a:p>
            <a:pPr>
              <a:defRPr/>
            </a:pPr>
            <a:r>
              <a:rPr lang="en-US" dirty="0" smtClean="0"/>
              <a:t>Lessons learned exercise should be performed with team and lessons learned should be documented</a:t>
            </a:r>
          </a:p>
          <a:p>
            <a:pPr>
              <a:defRPr/>
            </a:pPr>
            <a:r>
              <a:rPr lang="en-US" dirty="0" smtClean="0"/>
              <a:t>Team should be informed and disbanded</a:t>
            </a:r>
          </a:p>
          <a:p>
            <a:pPr>
              <a:defRPr/>
            </a:pPr>
            <a:r>
              <a:rPr lang="en-US" dirty="0" smtClean="0"/>
              <a:t>Stakeholders should be communicated</a:t>
            </a:r>
          </a:p>
          <a:p>
            <a:pPr>
              <a:defRPr/>
            </a:pPr>
            <a:r>
              <a:rPr lang="en-US" dirty="0" smtClean="0"/>
              <a:t>Department should be communicated</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25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BEC351-D01A-42A3-9777-C327FC37764C}" type="slidenum">
              <a:rPr lang="en-US" altLang="en-US" sz="1200" smtClean="0">
                <a:solidFill>
                  <a:srgbClr val="898989"/>
                </a:solidFill>
              </a:rPr>
              <a:pPr>
                <a:spcBef>
                  <a:spcPct val="0"/>
                </a:spcBef>
                <a:buFontTx/>
                <a:buNone/>
              </a:pPr>
              <a:t>172</a:t>
            </a:fld>
            <a:endParaRPr lang="en-US" altLang="en-US" sz="1200" smtClean="0">
              <a:solidFill>
                <a:srgbClr val="898989"/>
              </a:solidFill>
            </a:endParaRPr>
          </a:p>
        </p:txBody>
      </p:sp>
    </p:spTree>
    <p:extLst>
      <p:ext uri="{BB962C8B-B14F-4D97-AF65-F5344CB8AC3E}">
        <p14:creationId xmlns:p14="http://schemas.microsoft.com/office/powerpoint/2010/main" val="260192354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Professional Ethics</a:t>
            </a:r>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7D37E3-1C93-4450-BDBE-DF24056B8BB4}" type="slidenum">
              <a:rPr lang="en-US" altLang="en-US" sz="1200" smtClean="0">
                <a:solidFill>
                  <a:srgbClr val="898989"/>
                </a:solidFill>
              </a:rPr>
              <a:pPr>
                <a:spcBef>
                  <a:spcPct val="0"/>
                </a:spcBef>
                <a:buFontTx/>
                <a:buNone/>
              </a:pPr>
              <a:t>173</a:t>
            </a:fld>
            <a:endParaRPr lang="en-US" altLang="en-US" sz="1200" smtClean="0">
              <a:solidFill>
                <a:srgbClr val="898989"/>
              </a:solidFill>
            </a:endParaRPr>
          </a:p>
        </p:txBody>
      </p:sp>
    </p:spTree>
    <p:extLst>
      <p:ext uri="{BB962C8B-B14F-4D97-AF65-F5344CB8AC3E}">
        <p14:creationId xmlns:p14="http://schemas.microsoft.com/office/powerpoint/2010/main" val="97385601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smtClean="0"/>
              <a:t>Honesty</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Honesty is our duty to understand the truth and act in a Truthful manner both in our communication and in our conduct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in dishonest behavior with the intention of personal gain or at the expense of other.</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E3BFBB-89E5-4566-96C1-B0B7E090611A}" type="slidenum">
              <a:rPr lang="en-US" altLang="en-US" sz="1200" smtClean="0">
                <a:solidFill>
                  <a:srgbClr val="898989"/>
                </a:solidFill>
              </a:rPr>
              <a:pPr>
                <a:spcBef>
                  <a:spcPct val="0"/>
                </a:spcBef>
                <a:buFontTx/>
                <a:buNone/>
              </a:pPr>
              <a:t>174</a:t>
            </a:fld>
            <a:endParaRPr lang="en-US" altLang="en-US" sz="1200" smtClean="0">
              <a:solidFill>
                <a:srgbClr val="898989"/>
              </a:solidFill>
            </a:endParaRPr>
          </a:p>
        </p:txBody>
      </p:sp>
    </p:spTree>
    <p:extLst>
      <p:ext uri="{BB962C8B-B14F-4D97-AF65-F5344CB8AC3E}">
        <p14:creationId xmlns:p14="http://schemas.microsoft.com/office/powerpoint/2010/main" val="784490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altLang="en-US" smtClean="0"/>
              <a:t>Responsibility</a:t>
            </a:r>
          </a:p>
        </p:txBody>
      </p:sp>
      <p:sp>
        <p:nvSpPr>
          <p:cNvPr id="5" name="Content Placeholder 4"/>
          <p:cNvSpPr>
            <a:spLocks noGrp="1"/>
          </p:cNvSpPr>
          <p:nvPr>
            <p:ph idx="1"/>
          </p:nvPr>
        </p:nvSpPr>
        <p:spPr>
          <a:xfrm>
            <a:off x="457200" y="990600"/>
            <a:ext cx="8229600" cy="5105400"/>
          </a:xfrm>
        </p:spPr>
        <p:txBody>
          <a:bodyPr>
            <a:normAutofit fontScale="55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Responsibility is our duty to take ownership for the decisions we make or fail to make, the actions we take or fail to take &amp; the consequences that result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and uphold the policies, rules and regulations and laws that govern 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bring violations of this Code to the attention of the appropriate body for resolution.  We only file ethics complaints when they are substantiated by facts.</a:t>
            </a:r>
            <a:endParaRPr lang="en-US" sz="2400"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8DAA50-0C62-406B-96EA-CC541CE74985}" type="slidenum">
              <a:rPr lang="en-US" altLang="en-US" sz="1200" smtClean="0">
                <a:solidFill>
                  <a:srgbClr val="898989"/>
                </a:solidFill>
              </a:rPr>
              <a:pPr>
                <a:spcBef>
                  <a:spcPct val="0"/>
                </a:spcBef>
                <a:buFontTx/>
                <a:buNone/>
              </a:pPr>
              <a:t>175</a:t>
            </a:fld>
            <a:endParaRPr lang="en-US" altLang="en-US" sz="1200" smtClean="0">
              <a:solidFill>
                <a:srgbClr val="898989"/>
              </a:solidFill>
            </a:endParaRPr>
          </a:p>
        </p:txBody>
      </p:sp>
    </p:spTree>
    <p:extLst>
      <p:ext uri="{BB962C8B-B14F-4D97-AF65-F5344CB8AC3E}">
        <p14:creationId xmlns:p14="http://schemas.microsoft.com/office/powerpoint/2010/main" val="3582903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2900" y="762000"/>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771" name="Title 5"/>
          <p:cNvSpPr>
            <a:spLocks noGrp="1"/>
          </p:cNvSpPr>
          <p:nvPr>
            <p:ph type="title"/>
          </p:nvPr>
        </p:nvSpPr>
        <p:spPr/>
        <p:txBody>
          <a:bodyPr/>
          <a:lstStyle/>
          <a:p>
            <a:r>
              <a:rPr altLang="en-US" smtClean="0"/>
              <a:t>Respect</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Respect is our duty to show a high regard for ourselves, others and the resources entrusted to us</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negotiate in good faith, do not exercise the power of our expertise or position to influence decisions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27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F28133-AD7D-47EC-B7C5-DAC96D8C2078}" type="slidenum">
              <a:rPr lang="en-US" altLang="en-US" sz="1200" smtClean="0">
                <a:solidFill>
                  <a:srgbClr val="898989"/>
                </a:solidFill>
              </a:rPr>
              <a:pPr>
                <a:spcBef>
                  <a:spcPct val="0"/>
                </a:spcBef>
                <a:buFontTx/>
                <a:buNone/>
              </a:pPr>
              <a:t>176</a:t>
            </a:fld>
            <a:endParaRPr lang="en-US" altLang="en-US" sz="1200" smtClean="0">
              <a:solidFill>
                <a:srgbClr val="898989"/>
              </a:solidFill>
            </a:endParaRPr>
          </a:p>
        </p:txBody>
      </p:sp>
    </p:spTree>
    <p:extLst>
      <p:ext uri="{BB962C8B-B14F-4D97-AF65-F5344CB8AC3E}">
        <p14:creationId xmlns:p14="http://schemas.microsoft.com/office/powerpoint/2010/main" val="2443147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Fairness is our duty to make decisions and act impartially &amp; Objectively. Our conduct must be free from competing self interest , Prejudice and  favoritism.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discriminate against others based on, but not limited to , Gender, Race, Age, Religion, Disability, Nationality or Sexual orientation.</a:t>
            </a:r>
            <a:endParaRPr lang="en-US" b="1" u="sng"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4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3D6F9-5210-455B-896A-AF3066269BFF}" type="slidenum">
              <a:rPr lang="en-US" altLang="en-US" sz="1200" smtClean="0">
                <a:solidFill>
                  <a:srgbClr val="898989"/>
                </a:solidFill>
              </a:rPr>
              <a:pPr>
                <a:spcBef>
                  <a:spcPct val="0"/>
                </a:spcBef>
                <a:buFontTx/>
                <a:buNone/>
              </a:pPr>
              <a:t>177</a:t>
            </a:fld>
            <a:endParaRPr lang="en-US" altLang="en-US" sz="1200" smtClean="0">
              <a:solidFill>
                <a:srgbClr val="898989"/>
              </a:solidFill>
            </a:endParaRPr>
          </a:p>
        </p:txBody>
      </p:sp>
    </p:spTree>
    <p:extLst>
      <p:ext uri="{BB962C8B-B14F-4D97-AF65-F5344CB8AC3E}">
        <p14:creationId xmlns:p14="http://schemas.microsoft.com/office/powerpoint/2010/main" val="395361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Conflict of Interest: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6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676D94-4FBA-4723-B7B2-7BF631E8871E}" type="slidenum">
              <a:rPr lang="en-US" altLang="en-US" sz="1200" smtClean="0">
                <a:solidFill>
                  <a:srgbClr val="898989"/>
                </a:solidFill>
              </a:rPr>
              <a:pPr>
                <a:spcBef>
                  <a:spcPct val="0"/>
                </a:spcBef>
                <a:buFontTx/>
                <a:buNone/>
              </a:pPr>
              <a:t>178</a:t>
            </a:fld>
            <a:endParaRPr lang="en-US" altLang="en-US" sz="1200" smtClean="0">
              <a:solidFill>
                <a:srgbClr val="898989"/>
              </a:solidFill>
            </a:endParaRPr>
          </a:p>
        </p:txBody>
      </p:sp>
    </p:spTree>
    <p:extLst>
      <p:ext uri="{BB962C8B-B14F-4D97-AF65-F5344CB8AC3E}">
        <p14:creationId xmlns:p14="http://schemas.microsoft.com/office/powerpoint/2010/main" val="3677572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smtClean="0"/>
              <a:t>Ethics Quick Test</a:t>
            </a:r>
            <a:endParaRPr altLang="en-US" b="1" smtClean="0"/>
          </a:p>
        </p:txBody>
      </p:sp>
      <p:sp>
        <p:nvSpPr>
          <p:cNvPr id="6" name="Content Placeholder 5"/>
          <p:cNvSpPr>
            <a:spLocks noGrp="1"/>
          </p:cNvSpPr>
          <p:nvPr>
            <p:ph idx="1"/>
          </p:nvPr>
        </p:nvSpPr>
        <p:spPr>
          <a:xfrm>
            <a:off x="457200" y="990600"/>
            <a:ext cx="8229600" cy="5105400"/>
          </a:xfrm>
        </p:spPr>
        <p:txBody>
          <a:bodyPr>
            <a:normAutofit fontScale="92500" lnSpcReduction="20000"/>
          </a:bodyPr>
          <a:lstStyle/>
          <a:p>
            <a:pPr marL="0" indent="0">
              <a:buFont typeface="Arial" panose="020B0604020202020204" pitchFamily="34" charset="0"/>
              <a:buNone/>
              <a:defRPr/>
            </a:pPr>
            <a:r>
              <a:rPr lang="en-IN" dirty="0"/>
              <a:t>Texas Instruments “Ethics Quick Test” for making ethical decisions</a:t>
            </a:r>
          </a:p>
          <a:p>
            <a:pPr>
              <a:defRPr/>
            </a:pPr>
            <a:endParaRPr lang="en-IN" dirty="0"/>
          </a:p>
          <a:p>
            <a:pPr>
              <a:defRPr/>
            </a:pPr>
            <a:r>
              <a:rPr lang="en-IN" dirty="0"/>
              <a:t>Is the action legal?</a:t>
            </a:r>
          </a:p>
          <a:p>
            <a:pPr>
              <a:defRPr/>
            </a:pPr>
            <a:r>
              <a:rPr lang="en-IN" dirty="0"/>
              <a:t>Does it comply with your understanding of company values?</a:t>
            </a:r>
          </a:p>
          <a:p>
            <a:pPr>
              <a:defRPr/>
            </a:pPr>
            <a:r>
              <a:rPr lang="en-IN" dirty="0"/>
              <a:t>If you do it, will you feel bad?</a:t>
            </a:r>
          </a:p>
          <a:p>
            <a:pPr>
              <a:defRPr/>
            </a:pPr>
            <a:r>
              <a:rPr lang="en-IN" dirty="0"/>
              <a:t>How will it look in the newspaper?</a:t>
            </a:r>
          </a:p>
          <a:p>
            <a:pPr>
              <a:defRPr/>
            </a:pPr>
            <a:r>
              <a:rPr lang="en-IN" dirty="0"/>
              <a:t>If you know it is wrong, do not do it.</a:t>
            </a:r>
          </a:p>
          <a:p>
            <a:pPr>
              <a:defRPr/>
            </a:pPr>
            <a:r>
              <a:rPr lang="en-IN" dirty="0"/>
              <a:t>If you are not sure, ask.</a:t>
            </a:r>
          </a:p>
          <a:p>
            <a:pPr>
              <a:defRPr/>
            </a:pPr>
            <a:r>
              <a:rPr lang="en-IN" dirty="0"/>
              <a:t>Keep asking until you get an answer.</a:t>
            </a:r>
          </a:p>
          <a:p>
            <a:pPr>
              <a:defRPr/>
            </a:pPr>
            <a:endParaRPr lang="en-IN"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8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1F927A-4631-495B-B5DB-27C06985D13C}" type="slidenum">
              <a:rPr lang="en-US" altLang="en-US" sz="1200" smtClean="0">
                <a:solidFill>
                  <a:srgbClr val="898989"/>
                </a:solidFill>
              </a:rPr>
              <a:pPr>
                <a:spcBef>
                  <a:spcPct val="0"/>
                </a:spcBef>
                <a:buFontTx/>
                <a:buNone/>
              </a:pPr>
              <a:t>179</a:t>
            </a:fld>
            <a:endParaRPr lang="en-US" altLang="en-US" sz="1200" smtClean="0">
              <a:solidFill>
                <a:srgbClr val="898989"/>
              </a:solidFill>
            </a:endParaRPr>
          </a:p>
        </p:txBody>
      </p:sp>
    </p:spTree>
    <p:extLst>
      <p:ext uri="{BB962C8B-B14F-4D97-AF65-F5344CB8AC3E}">
        <p14:creationId xmlns:p14="http://schemas.microsoft.com/office/powerpoint/2010/main" val="2141062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r>
              <a:rPr altLang="en-US" smtClean="0"/>
              <a:t>Project Management Methodologies</a:t>
            </a:r>
          </a:p>
        </p:txBody>
      </p:sp>
      <p:sp>
        <p:nvSpPr>
          <p:cNvPr id="49155" name="Content Placeholder 6"/>
          <p:cNvSpPr>
            <a:spLocks noGrp="1"/>
          </p:cNvSpPr>
          <p:nvPr>
            <p:ph idx="1"/>
          </p:nvPr>
        </p:nvSpPr>
        <p:spPr>
          <a:xfrm>
            <a:off x="457200" y="990600"/>
            <a:ext cx="8229600" cy="5105400"/>
          </a:xfrm>
        </p:spPr>
        <p:txBody>
          <a:bodyPr/>
          <a:lstStyle/>
          <a:p>
            <a:r>
              <a:rPr lang="en-US" altLang="en-US" smtClean="0"/>
              <a:t>Waterfall</a:t>
            </a:r>
          </a:p>
          <a:p>
            <a:r>
              <a:rPr lang="en-US" altLang="en-US" smtClean="0"/>
              <a:t>Agile</a:t>
            </a:r>
          </a:p>
          <a:p>
            <a:r>
              <a:rPr lang="en-US" altLang="en-US" smtClean="0"/>
              <a:t>Scrum</a:t>
            </a:r>
          </a:p>
          <a:p>
            <a:r>
              <a:rPr lang="en-US" altLang="en-US" smtClean="0"/>
              <a:t>RAD</a:t>
            </a:r>
          </a:p>
          <a:p>
            <a:r>
              <a:rPr lang="en-US" altLang="en-US" smtClean="0"/>
              <a:t>PRINC2</a:t>
            </a:r>
          </a:p>
          <a:p>
            <a:r>
              <a:rPr lang="en-US" altLang="en-US" smtClean="0"/>
              <a:t>Kanban</a:t>
            </a:r>
          </a:p>
          <a:p>
            <a:r>
              <a:rPr lang="en-US" altLang="en-US" smtClean="0"/>
              <a:t>Six Sigma</a:t>
            </a:r>
          </a:p>
          <a:p>
            <a:r>
              <a:rPr lang="en-US" altLang="en-US" smtClean="0"/>
              <a:t>DMAIC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5FEFEE-958A-487C-9464-81DC75592612}"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ctrTitle"/>
          </p:nvPr>
        </p:nvSpPr>
        <p:spPr/>
        <p:txBody>
          <a:bodyPr/>
          <a:lstStyle/>
          <a:p>
            <a:r>
              <a:rPr altLang="en-US" smtClean="0"/>
              <a:t>Project Manager’s Oath of</a:t>
            </a:r>
            <a:br>
              <a:rPr altLang="en-US" smtClean="0"/>
            </a:br>
            <a:r>
              <a:rPr altLang="en-US" b="1" smtClean="0"/>
              <a:t>Professional Responsibility</a:t>
            </a:r>
            <a:endParaRPr altLang="en-US" smtClean="0"/>
          </a:p>
        </p:txBody>
      </p:sp>
      <p:sp>
        <p:nvSpPr>
          <p:cNvPr id="5" name="Subtitle 4"/>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0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96B039-78AF-4959-84BB-868337E47D43}" type="slidenum">
              <a:rPr lang="en-US" altLang="en-US" sz="1200" smtClean="0">
                <a:solidFill>
                  <a:srgbClr val="898989"/>
                </a:solidFill>
              </a:rPr>
              <a:pPr>
                <a:spcBef>
                  <a:spcPct val="0"/>
                </a:spcBef>
                <a:buFontTx/>
                <a:buNone/>
              </a:pPr>
              <a:t>180</a:t>
            </a:fld>
            <a:endParaRPr lang="en-US" altLang="en-US" sz="1200" smtClean="0">
              <a:solidFill>
                <a:srgbClr val="898989"/>
              </a:solidFill>
            </a:endParaRPr>
          </a:p>
        </p:txBody>
      </p:sp>
    </p:spTree>
    <p:extLst>
      <p:ext uri="{BB962C8B-B14F-4D97-AF65-F5344CB8AC3E}">
        <p14:creationId xmlns:p14="http://schemas.microsoft.com/office/powerpoint/2010/main" val="3314006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p:txBody>
          <a:bodyPr/>
          <a:lstStyle/>
          <a:p>
            <a:r>
              <a:rPr altLang="en-US" b="1" smtClean="0"/>
              <a:t>Professional Responsibility</a:t>
            </a:r>
            <a:endParaRPr altLang="en-US" smtClean="0"/>
          </a:p>
        </p:txBody>
      </p:sp>
      <p:sp>
        <p:nvSpPr>
          <p:cNvPr id="7" name="Content Placeholder 6"/>
          <p:cNvSpPr>
            <a:spLocks noGrp="1"/>
          </p:cNvSpPr>
          <p:nvPr>
            <p:ph idx="1"/>
          </p:nvPr>
        </p:nvSpPr>
        <p:spPr>
          <a:xfrm>
            <a:off x="457200" y="990600"/>
            <a:ext cx="8229600" cy="5105400"/>
          </a:xfrm>
        </p:spPr>
        <p:txBody>
          <a:bodyPr>
            <a:normAutofit fontScale="85000" lnSpcReduction="10000"/>
          </a:bodyPr>
          <a:lstStyle/>
          <a:p>
            <a:pPr>
              <a:defRPr/>
            </a:pPr>
            <a:r>
              <a:rPr lang="en-IN" dirty="0" smtClean="0"/>
              <a:t>Ensure individual integrity</a:t>
            </a:r>
          </a:p>
          <a:p>
            <a:pPr>
              <a:defRPr/>
            </a:pPr>
            <a:r>
              <a:rPr lang="en-IN" dirty="0" smtClean="0"/>
              <a:t>Adhere to legal requirements and ethical standards</a:t>
            </a:r>
          </a:p>
          <a:p>
            <a:pPr>
              <a:defRPr/>
            </a:pPr>
            <a:r>
              <a:rPr lang="en-IN" dirty="0" smtClean="0"/>
              <a:t>Protect Stakeholders</a:t>
            </a:r>
          </a:p>
          <a:p>
            <a:pPr>
              <a:defRPr/>
            </a:pPr>
            <a:r>
              <a:rPr lang="en-IN" dirty="0" smtClean="0"/>
              <a:t>Share lessons learned and other relevant information</a:t>
            </a:r>
          </a:p>
          <a:p>
            <a:pPr>
              <a:defRPr/>
            </a:pPr>
            <a:r>
              <a:rPr lang="en-IN" dirty="0" smtClean="0"/>
              <a:t>Build capabilities of colleagues</a:t>
            </a:r>
          </a:p>
          <a:p>
            <a:pPr>
              <a:defRPr/>
            </a:pPr>
            <a:r>
              <a:rPr lang="en-IN" dirty="0" smtClean="0"/>
              <a:t>Advance project management professionalism</a:t>
            </a:r>
          </a:p>
          <a:p>
            <a:pPr>
              <a:defRPr/>
            </a:pPr>
            <a:r>
              <a:rPr lang="en-IN" dirty="0" smtClean="0"/>
              <a:t>Improve competencies as project manager</a:t>
            </a:r>
          </a:p>
          <a:p>
            <a:pPr>
              <a:defRPr/>
            </a:pPr>
            <a:r>
              <a:rPr lang="en-IN" dirty="0" smtClean="0"/>
              <a:t>Balance stakeholder interests in project</a:t>
            </a:r>
          </a:p>
          <a:p>
            <a:pPr>
              <a:defRPr/>
            </a:pPr>
            <a:r>
              <a:rPr lang="en-IN" dirty="0" smtClean="0"/>
              <a:t>Respect cultural ethnic and personal differences</a:t>
            </a:r>
          </a:p>
          <a:p>
            <a:pPr>
              <a:defRPr/>
            </a:pPr>
            <a:r>
              <a:rPr lang="en-IN" dirty="0" smtClean="0"/>
              <a:t>Ensure collaborative project management environment</a:t>
            </a:r>
          </a:p>
          <a:p>
            <a:pPr>
              <a:defRPr/>
            </a:pPr>
            <a:r>
              <a:rPr lang="en-IN" dirty="0" smtClean="0"/>
              <a:t>Comply with all organizational rules and policies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ED6529-9E08-402A-AB07-B3E6BE82AEDC}" type="slidenum">
              <a:rPr lang="en-US" altLang="en-US" smtClean="0">
                <a:solidFill>
                  <a:srgbClr val="898989"/>
                </a:solidFill>
                <a:latin typeface="Calibri" panose="020F0502020204030204" pitchFamily="34" charset="0"/>
              </a:rPr>
              <a:pPr/>
              <a:t>181</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160181446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a:defRPr/>
            </a:pPr>
            <a:r>
              <a:rPr lang="en-IN" dirty="0" smtClean="0"/>
              <a:t>Provide accurate and truthful representations in cost estimates</a:t>
            </a:r>
          </a:p>
          <a:p>
            <a:pPr>
              <a:defRPr/>
            </a:pPr>
            <a:r>
              <a:rPr lang="en-IN" dirty="0" smtClean="0"/>
              <a:t>Provide accurate and truthful representations in project reports</a:t>
            </a:r>
          </a:p>
          <a:p>
            <a:pPr>
              <a:defRPr/>
            </a:pPr>
            <a:r>
              <a:rPr lang="en-IN" dirty="0" smtClean="0"/>
              <a:t>Report violations of policies, procedures and code of ethics</a:t>
            </a:r>
          </a:p>
          <a:p>
            <a:pPr>
              <a:defRPr/>
            </a:pPr>
            <a:r>
              <a:rPr lang="en-IN" dirty="0" smtClean="0"/>
              <a:t>Strive for fair resolutions</a:t>
            </a:r>
          </a:p>
          <a:p>
            <a:pPr>
              <a:defRPr/>
            </a:pPr>
            <a:r>
              <a:rPr lang="en-IN" dirty="0" smtClean="0"/>
              <a:t>Satisfy competing needs and objectives</a:t>
            </a:r>
          </a:p>
          <a:p>
            <a:pPr>
              <a:defRPr/>
            </a:pPr>
            <a:r>
              <a:rPr lang="en-IN" dirty="0" smtClean="0"/>
              <a:t>Interact with others in a professional manner</a:t>
            </a:r>
          </a:p>
          <a:p>
            <a:pPr>
              <a:defRPr/>
            </a:pPr>
            <a:r>
              <a:rPr lang="en-IN" dirty="0" smtClean="0"/>
              <a:t>Be responsible for satisfying the complete scope and objectives of customer requirements</a:t>
            </a:r>
          </a:p>
          <a:p>
            <a:pPr>
              <a:defRPr/>
            </a:pPr>
            <a:r>
              <a:rPr lang="en-IN" dirty="0" smtClean="0"/>
              <a:t>Maintain and respect confidential information</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AAD811-C7C6-4E05-8CFA-54F9EF692DD8}" type="slidenum">
              <a:rPr lang="en-US" altLang="en-US" smtClean="0">
                <a:solidFill>
                  <a:srgbClr val="898989"/>
                </a:solidFill>
                <a:latin typeface="Calibri" panose="020F0502020204030204" pitchFamily="34" charset="0"/>
              </a:rPr>
              <a:pPr/>
              <a:t>182</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74598883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IN" dirty="0" smtClean="0"/>
              <a:t>Ensure that a conflict of interest does not interfere with professional judgment</a:t>
            </a:r>
          </a:p>
          <a:p>
            <a:pPr>
              <a:defRPr/>
            </a:pPr>
            <a:r>
              <a:rPr lang="en-IN" dirty="0" smtClean="0"/>
              <a:t>Disclose conflict of interest to customer</a:t>
            </a:r>
          </a:p>
          <a:p>
            <a:pPr>
              <a:defRPr/>
            </a:pPr>
            <a:r>
              <a:rPr lang="en-IN" dirty="0" smtClean="0"/>
              <a:t>Disclose circumstances that could be construed as conflicts of interest</a:t>
            </a:r>
          </a:p>
          <a:p>
            <a:pPr>
              <a:defRPr/>
            </a:pPr>
            <a:r>
              <a:rPr lang="en-IN" dirty="0" smtClean="0"/>
              <a:t>Refrain from offering or accepting inappropriate payments, gifts, or other forms of compensation</a:t>
            </a:r>
          </a:p>
          <a:p>
            <a:pPr>
              <a:defRPr/>
            </a:pPr>
            <a:r>
              <a:rPr lang="en-IN" dirty="0" smtClean="0"/>
              <a:t>Adhere to all applicable laws or customs of the country where services are being provided</a:t>
            </a:r>
          </a:p>
          <a:p>
            <a:pPr>
              <a:defRPr/>
            </a:pPr>
            <a:r>
              <a:rPr lang="en-IN" dirty="0" smtClean="0"/>
              <a:t>Respect intellectual property developed or owned by others</a:t>
            </a:r>
          </a:p>
          <a:p>
            <a:pPr>
              <a:defRPr/>
            </a:pPr>
            <a:r>
              <a:rPr lang="en-IN" dirty="0" smtClean="0"/>
              <a:t>Act in a accurate, truthful and competent manner</a:t>
            </a:r>
          </a:p>
          <a:p>
            <a:pPr>
              <a:defRPr/>
            </a:pPr>
            <a:endParaRPr lang="en-IN"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4E3287-6B3C-47E3-B17E-3CF4E2D8322C}" type="slidenum">
              <a:rPr lang="en-US" altLang="en-US" smtClean="0">
                <a:solidFill>
                  <a:srgbClr val="898989"/>
                </a:solidFill>
                <a:latin typeface="Calibri" panose="020F0502020204030204" pitchFamily="34" charset="0"/>
              </a:rPr>
              <a:pPr/>
              <a:t>183</a:t>
            </a:fld>
            <a:endParaRPr lang="en-US" altLang="en-US" smtClean="0">
              <a:solidFill>
                <a:srgbClr val="898989"/>
              </a:solidFill>
              <a:latin typeface="Calibri" panose="020F0502020204030204" pitchFamily="34" charset="0"/>
            </a:endParaRPr>
          </a:p>
        </p:txBody>
      </p:sp>
    </p:spTree>
    <p:extLst>
      <p:ext uri="{BB962C8B-B14F-4D97-AF65-F5344CB8AC3E}">
        <p14:creationId xmlns:p14="http://schemas.microsoft.com/office/powerpoint/2010/main" val="267490882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91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5EAEBA-236A-4AB5-9137-FDBB947FB545}" type="slidenum">
              <a:rPr lang="en-US" altLang="en-US" sz="1200" smtClean="0">
                <a:solidFill>
                  <a:srgbClr val="898989"/>
                </a:solidFill>
              </a:rPr>
              <a:pPr>
                <a:spcBef>
                  <a:spcPct val="0"/>
                </a:spcBef>
                <a:buFontTx/>
                <a:buNone/>
              </a:pPr>
              <a:t>184</a:t>
            </a:fld>
            <a:endParaRPr lang="en-US" altLang="en-US" sz="1200" smtClean="0">
              <a:solidFill>
                <a:srgbClr val="898989"/>
              </a:solidFill>
            </a:endParaRPr>
          </a:p>
        </p:txBody>
      </p:sp>
    </p:spTree>
    <p:extLst>
      <p:ext uri="{BB962C8B-B14F-4D97-AF65-F5344CB8AC3E}">
        <p14:creationId xmlns:p14="http://schemas.microsoft.com/office/powerpoint/2010/main" val="99076122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ubtitle 5"/>
          <p:cNvSpPr>
            <a:spLocks noGrp="1"/>
          </p:cNvSpPr>
          <p:nvPr>
            <p:ph type="subTitle" idx="1"/>
          </p:nvPr>
        </p:nvSpPr>
        <p:spPr/>
        <p:txBody>
          <a:bodyPr/>
          <a:lstStyle/>
          <a:p>
            <a:pPr>
              <a:buFont typeface="Calibri" panose="020F0502020204030204" pitchFamily="34" charset="0"/>
              <a:buAutoNum type="arabicPeriod"/>
            </a:pPr>
            <a:endParaRPr lang="en-US" altLang="en-US" smtClean="0"/>
          </a:p>
        </p:txBody>
      </p:sp>
      <p:sp>
        <p:nvSpPr>
          <p:cNvPr id="5120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Microsoft Project 2013</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4FCF78-8604-4FCD-A09D-7102B07F4DCF}" type="slidenum">
              <a:rPr lang="en-US" altLang="en-US" sz="1200" smtClean="0">
                <a:solidFill>
                  <a:srgbClr val="898989"/>
                </a:solidFill>
              </a:rPr>
              <a:pPr>
                <a:spcBef>
                  <a:spcPct val="0"/>
                </a:spcBef>
                <a:buFontTx/>
                <a:buNone/>
              </a:pPr>
              <a:t>185</a:t>
            </a:fld>
            <a:endParaRPr lang="en-US" altLang="en-US" sz="1200" smtClean="0">
              <a:solidFill>
                <a:srgbClr val="898989"/>
              </a:solidFill>
            </a:endParaRPr>
          </a:p>
        </p:txBody>
      </p:sp>
    </p:spTree>
    <p:extLst>
      <p:ext uri="{BB962C8B-B14F-4D97-AF65-F5344CB8AC3E}">
        <p14:creationId xmlns:p14="http://schemas.microsoft.com/office/powerpoint/2010/main" val="105397083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21336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defTabSz="179388">
              <a:spcBef>
                <a:spcPct val="20000"/>
              </a:spcBef>
              <a:buFont typeface="Arial" charset="0"/>
              <a:buNone/>
              <a:defRPr/>
            </a:pPr>
            <a:r>
              <a:rPr lang="en-US" sz="1500" dirty="0" smtClean="0">
                <a:latin typeface="+mn-lt"/>
              </a:rPr>
              <a:t>hari.prasad@vedavit-ps.com</a:t>
            </a:r>
            <a:endParaRPr lang="en-US" sz="1500" dirty="0">
              <a:latin typeface="+mn-lt"/>
            </a:endParaRPr>
          </a:p>
        </p:txBody>
      </p:sp>
      <p:sp>
        <p:nvSpPr>
          <p:cNvPr id="1044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32C4F-34B6-4878-ADF3-E8FCF8DF53FD}" type="slidenum">
              <a:rPr lang="en-US" altLang="en-US" sz="1200" smtClean="0">
                <a:solidFill>
                  <a:srgbClr val="898989"/>
                </a:solidFill>
              </a:rPr>
              <a:pPr>
                <a:spcBef>
                  <a:spcPct val="0"/>
                </a:spcBef>
                <a:buFontTx/>
                <a:buNone/>
              </a:pPr>
              <a:t>186</a:t>
            </a:fld>
            <a:endParaRPr lang="en-US" altLang="en-US" sz="1200" smtClean="0">
              <a:solidFill>
                <a:srgbClr val="898989"/>
              </a:solidFill>
            </a:endParaRPr>
          </a:p>
        </p:txBody>
      </p:sp>
      <p:sp>
        <p:nvSpPr>
          <p:cNvPr id="104453"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Management Office</a:t>
            </a:r>
          </a:p>
        </p:txBody>
      </p:sp>
      <p:sp>
        <p:nvSpPr>
          <p:cNvPr id="51203"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Font typeface="Wingdings" panose="05000000000000000000" pitchFamily="2" charset="2"/>
              <a:buChar char=""/>
            </a:pPr>
            <a:endParaRPr lang="en-US" altLang="en-US" sz="2300">
              <a:solidFill>
                <a:srgbClr val="0084CC"/>
              </a:solidFill>
              <a:ea typeface="Microsoft YaHei" panose="020B0503020204020204" pitchFamily="34" charset="-122"/>
            </a:endParaRPr>
          </a:p>
        </p:txBody>
      </p:sp>
      <p:sp>
        <p:nvSpPr>
          <p:cNvPr id="51204" name="Title 3"/>
          <p:cNvSpPr>
            <a:spLocks noGrp="1"/>
          </p:cNvSpPr>
          <p:nvPr>
            <p:ph type="title"/>
          </p:nvPr>
        </p:nvSpPr>
        <p:spPr/>
        <p:txBody>
          <a:bodyPr/>
          <a:lstStyle/>
          <a:p>
            <a:r>
              <a:rPr altLang="en-US" smtClean="0"/>
              <a:t>Project Management Office</a:t>
            </a:r>
          </a:p>
        </p:txBody>
      </p:sp>
      <p:sp>
        <p:nvSpPr>
          <p:cNvPr id="5" name="Content Placeholder 4"/>
          <p:cNvSpPr>
            <a:spLocks noGrp="1"/>
          </p:cNvSpPr>
          <p:nvPr>
            <p:ph idx="1"/>
          </p:nvPr>
        </p:nvSpPr>
        <p:spPr>
          <a:xfrm>
            <a:off x="457200" y="990600"/>
            <a:ext cx="8229600" cy="5105400"/>
          </a:xfrm>
        </p:spPr>
        <p:txBody>
          <a:bodyPr>
            <a:normAutofit fontScale="85000" lnSpcReduction="10000"/>
          </a:bodyPr>
          <a:lstStyle/>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Managing </a:t>
            </a:r>
            <a:r>
              <a:rPr lang="en-US" b="1" dirty="0" smtClean="0">
                <a:ea typeface="Microsoft YaHei" charset="0"/>
                <a:cs typeface="Microsoft YaHei" charset="0"/>
              </a:rPr>
              <a:t>shared resources </a:t>
            </a:r>
            <a:r>
              <a:rPr lang="en-US" dirty="0" smtClean="0">
                <a:ea typeface="Microsoft YaHei" charset="0"/>
                <a:cs typeface="Microsoft YaHei" charset="0"/>
              </a:rPr>
              <a:t>across all project administered by PMO</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Identifying and developing project management </a:t>
            </a:r>
            <a:r>
              <a:rPr lang="en-US" b="1" dirty="0" smtClean="0">
                <a:ea typeface="Microsoft YaHei" charset="0"/>
                <a:cs typeface="Microsoft YaHei" charset="0"/>
              </a:rPr>
              <a:t>methodology, best practices </a:t>
            </a:r>
            <a:r>
              <a:rPr lang="en-US" dirty="0" smtClean="0">
                <a:ea typeface="Microsoft YaHei" charset="0"/>
                <a:cs typeface="Microsoft YaHei" charset="0"/>
              </a:rPr>
              <a:t>and standards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Coaching, mentoring, training </a:t>
            </a:r>
            <a:r>
              <a:rPr lang="en-US" dirty="0" smtClean="0">
                <a:ea typeface="Microsoft YaHei" charset="0"/>
                <a:cs typeface="Microsoft YaHei" charset="0"/>
              </a:rPr>
              <a:t>and oversight</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Monitoring </a:t>
            </a:r>
            <a:r>
              <a:rPr lang="en-US" b="1" dirty="0" smtClean="0">
                <a:ea typeface="Microsoft YaHei" charset="0"/>
                <a:cs typeface="Microsoft YaHei" charset="0"/>
              </a:rPr>
              <a:t>compliance</a:t>
            </a:r>
            <a:r>
              <a:rPr lang="en-US" dirty="0" smtClean="0">
                <a:ea typeface="Microsoft YaHei" charset="0"/>
                <a:cs typeface="Microsoft YaHei" charset="0"/>
              </a:rPr>
              <a:t> with project management standards, policies, procedures and templates via project audits</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Developing and managing project </a:t>
            </a:r>
            <a:r>
              <a:rPr lang="en-US" b="1" dirty="0" smtClean="0">
                <a:ea typeface="Microsoft YaHei" charset="0"/>
                <a:cs typeface="Microsoft YaHei" charset="0"/>
              </a:rPr>
              <a:t>policies, procedures, templates </a:t>
            </a:r>
            <a:r>
              <a:rPr lang="en-US" dirty="0" smtClean="0">
                <a:ea typeface="Microsoft YaHei" charset="0"/>
                <a:cs typeface="Microsoft YaHei" charset="0"/>
              </a:rPr>
              <a:t>and other shared documentation (organizational process assets), and</a:t>
            </a:r>
          </a:p>
          <a:p>
            <a:pPr marL="358775" indent="-358775">
              <a:spcBef>
                <a:spcPts val="800"/>
              </a:spcBef>
              <a:buFont typeface="Wingdings"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Coordinating</a:t>
            </a:r>
            <a:r>
              <a:rPr lang="en-US" dirty="0" smtClean="0">
                <a:ea typeface="Microsoft YaHei" charset="0"/>
                <a:cs typeface="Microsoft YaHei" charset="0"/>
              </a:rPr>
              <a:t> communication across projects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12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BD06AA-2CE8-43FB-8890-FAB6E95083AB}"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a:xfrm>
            <a:off x="457200" y="990600"/>
            <a:ext cx="8229600" cy="5105400"/>
          </a:xfrm>
        </p:spPr>
        <p:txBody>
          <a:bodyPr/>
          <a:lstStyle/>
          <a:p>
            <a:r>
              <a:rPr lang="en-IN" altLang="en-US" smtClean="0"/>
              <a:t>Name</a:t>
            </a:r>
          </a:p>
          <a:p>
            <a:r>
              <a:rPr lang="en-IN" altLang="en-US" smtClean="0"/>
              <a:t>Role</a:t>
            </a:r>
          </a:p>
          <a:p>
            <a:r>
              <a:rPr lang="en-IN" altLang="en-US" smtClean="0"/>
              <a:t>Challenges</a:t>
            </a:r>
          </a:p>
          <a:p>
            <a:r>
              <a:rPr lang="en-IN" altLang="en-US" smtClean="0"/>
              <a:t>Expectations</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EDB5D2-B2C3-4FC1-A4D6-F9C0307574E9}"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079500"/>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itle 6"/>
          <p:cNvSpPr>
            <a:spLocks noGrp="1"/>
          </p:cNvSpPr>
          <p:nvPr>
            <p:ph type="title"/>
          </p:nvPr>
        </p:nvSpPr>
        <p:spPr/>
        <p:txBody>
          <a:bodyPr/>
          <a:lstStyle/>
          <a:p>
            <a:r>
              <a:rPr lang="en-IN" altLang="en-US" smtClean="0"/>
              <a:t>Process Groups &amp; Level of Activities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32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F6DCF3-2AA4-4D09-A45B-5EC000D20398}"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49"/>
          <p:cNvSpPr>
            <a:spLocks noChangeArrowheads="1"/>
          </p:cNvSpPr>
          <p:nvPr/>
        </p:nvSpPr>
        <p:spPr bwMode="auto">
          <a:xfrm>
            <a:off x="306388" y="1960563"/>
            <a:ext cx="6629400" cy="874712"/>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sp>
        <p:nvSpPr>
          <p:cNvPr id="55299" name="Title 1"/>
          <p:cNvSpPr>
            <a:spLocks noGrp="1"/>
          </p:cNvSpPr>
          <p:nvPr>
            <p:ph type="title"/>
          </p:nvPr>
        </p:nvSpPr>
        <p:spPr/>
        <p:txBody>
          <a:bodyPr/>
          <a:lstStyle/>
          <a:p>
            <a:r>
              <a:rPr altLang="en-US" smtClean="0"/>
              <a:t>Organization Types &amp; Project Success</a:t>
            </a:r>
          </a:p>
        </p:txBody>
      </p:sp>
      <p:graphicFrame>
        <p:nvGraphicFramePr>
          <p:cNvPr id="45056" name="Content Placeholder 45055"/>
          <p:cNvGraphicFramePr>
            <a:graphicFrameLocks noGrp="1"/>
          </p:cNvGraphicFramePr>
          <p:nvPr>
            <p:ph idx="1"/>
          </p:nvPr>
        </p:nvGraphicFramePr>
        <p:xfrm>
          <a:off x="457200" y="5473700"/>
          <a:ext cx="8229600" cy="1006476"/>
        </p:xfrm>
        <a:graphic>
          <a:graphicData uri="http://schemas.openxmlformats.org/drawingml/2006/table">
            <a:tbl>
              <a:tblPr>
                <a:tableStyleId>{5C22544A-7EE6-4342-B048-85BDC9FD1C3A}</a:tableStyleId>
              </a:tblPr>
              <a:tblGrid>
                <a:gridCol w="4114800"/>
                <a:gridCol w="4114800"/>
              </a:tblGrid>
              <a:tr h="335492">
                <a:tc>
                  <a:txBody>
                    <a:bodyPr/>
                    <a:lstStyle/>
                    <a:p>
                      <a:pPr marL="0" indent="0">
                        <a:buFont typeface="+mj-lt"/>
                        <a:buNone/>
                      </a:pPr>
                      <a:r>
                        <a:rPr lang="en-IN" sz="1600" dirty="0" smtClean="0"/>
                        <a:t>1. Project Manager Authority</a:t>
                      </a:r>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4. Resource Availability</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2. Project Budget Control</a:t>
                      </a:r>
                      <a:endParaRPr lang="en-US" sz="16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5. PM Role</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3. PM Admin Staff</a:t>
                      </a:r>
                      <a:endParaRPr lang="en-US" sz="1600" dirty="0" smtClean="0"/>
                    </a:p>
                  </a:txBody>
                  <a:tcPr marT="45749" marB="45749"/>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txBody>
                  <a:tcPr marT="45749" marB="45749"/>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531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EA6F6B-E884-48FD-AA9E-7C967D220D57}"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
        <p:nvSpPr>
          <p:cNvPr id="62" name="AutoShape 49"/>
          <p:cNvSpPr>
            <a:spLocks noChangeArrowheads="1"/>
          </p:cNvSpPr>
          <p:nvPr/>
        </p:nvSpPr>
        <p:spPr bwMode="auto">
          <a:xfrm>
            <a:off x="306388" y="4513263"/>
            <a:ext cx="6629400" cy="746125"/>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grpSp>
        <p:nvGrpSpPr>
          <p:cNvPr id="55317" name="Group 15"/>
          <p:cNvGrpSpPr>
            <a:grpSpLocks/>
          </p:cNvGrpSpPr>
          <p:nvPr/>
        </p:nvGrpSpPr>
        <p:grpSpPr bwMode="auto">
          <a:xfrm>
            <a:off x="3049588" y="2074863"/>
            <a:ext cx="1903412" cy="2970212"/>
            <a:chOff x="2319" y="1731"/>
            <a:chExt cx="1199" cy="1871"/>
          </a:xfrm>
        </p:grpSpPr>
        <p:grpSp>
          <p:nvGrpSpPr>
            <p:cNvPr id="55353" name="Group 16"/>
            <p:cNvGrpSpPr>
              <a:grpSpLocks/>
            </p:cNvGrpSpPr>
            <p:nvPr/>
          </p:nvGrpSpPr>
          <p:grpSpPr bwMode="auto">
            <a:xfrm>
              <a:off x="2511" y="2403"/>
              <a:ext cx="527" cy="1199"/>
              <a:chOff x="2511" y="2403"/>
              <a:chExt cx="527" cy="1199"/>
            </a:xfrm>
          </p:grpSpPr>
          <p:sp>
            <p:nvSpPr>
              <p:cNvPr id="101" name="Rectangle 17"/>
              <p:cNvSpPr>
                <a:spLocks noChangeArrowheads="1"/>
              </p:cNvSpPr>
              <p:nvPr/>
            </p:nvSpPr>
            <p:spPr bwMode="auto">
              <a:xfrm>
                <a:off x="2511" y="2403"/>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102" name="Rectangle 18"/>
              <p:cNvSpPr>
                <a:spLocks noChangeArrowheads="1"/>
              </p:cNvSpPr>
              <p:nvPr/>
            </p:nvSpPr>
            <p:spPr bwMode="auto">
              <a:xfrm>
                <a:off x="251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54" name="Group 19"/>
            <p:cNvGrpSpPr>
              <a:grpSpLocks/>
            </p:cNvGrpSpPr>
            <p:nvPr/>
          </p:nvGrpSpPr>
          <p:grpSpPr bwMode="auto">
            <a:xfrm>
              <a:off x="2319" y="1731"/>
              <a:ext cx="1199" cy="1727"/>
              <a:chOff x="2319" y="1731"/>
              <a:chExt cx="1199" cy="1727"/>
            </a:xfrm>
          </p:grpSpPr>
          <p:sp>
            <p:nvSpPr>
              <p:cNvPr id="92" name="AutoShape 20"/>
              <p:cNvSpPr>
                <a:spLocks noChangeArrowheads="1"/>
              </p:cNvSpPr>
              <p:nvPr/>
            </p:nvSpPr>
            <p:spPr bwMode="auto">
              <a:xfrm>
                <a:off x="251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56" name="Group 21"/>
              <p:cNvGrpSpPr>
                <a:grpSpLocks/>
              </p:cNvGrpSpPr>
              <p:nvPr/>
            </p:nvGrpSpPr>
            <p:grpSpPr bwMode="auto">
              <a:xfrm>
                <a:off x="2319" y="2019"/>
                <a:ext cx="191" cy="1439"/>
                <a:chOff x="2319" y="2019"/>
                <a:chExt cx="191" cy="1439"/>
              </a:xfrm>
            </p:grpSpPr>
            <p:grpSp>
              <p:nvGrpSpPr>
                <p:cNvPr id="55357" name="Group 22"/>
                <p:cNvGrpSpPr>
                  <a:grpSpLocks/>
                </p:cNvGrpSpPr>
                <p:nvPr/>
              </p:nvGrpSpPr>
              <p:grpSpPr bwMode="auto">
                <a:xfrm>
                  <a:off x="2319" y="2211"/>
                  <a:ext cx="191" cy="1247"/>
                  <a:chOff x="2319" y="2211"/>
                  <a:chExt cx="191" cy="1247"/>
                </a:xfrm>
              </p:grpSpPr>
              <p:grpSp>
                <p:nvGrpSpPr>
                  <p:cNvPr id="55359" name="Group 23"/>
                  <p:cNvGrpSpPr>
                    <a:grpSpLocks/>
                  </p:cNvGrpSpPr>
                  <p:nvPr/>
                </p:nvGrpSpPr>
                <p:grpSpPr bwMode="auto">
                  <a:xfrm>
                    <a:off x="2319" y="2499"/>
                    <a:ext cx="191" cy="959"/>
                    <a:chOff x="2319" y="2499"/>
                    <a:chExt cx="191" cy="959"/>
                  </a:xfrm>
                </p:grpSpPr>
                <p:sp>
                  <p:nvSpPr>
                    <p:cNvPr id="98" name="Line 24"/>
                    <p:cNvSpPr>
                      <a:spLocks noChangeShapeType="1"/>
                    </p:cNvSpPr>
                    <p:nvPr/>
                  </p:nvSpPr>
                  <p:spPr bwMode="auto">
                    <a:xfrm flipH="1">
                      <a:off x="231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99" name="Line 25"/>
                    <p:cNvSpPr>
                      <a:spLocks noChangeShapeType="1"/>
                    </p:cNvSpPr>
                    <p:nvPr/>
                  </p:nvSpPr>
                  <p:spPr bwMode="auto">
                    <a:xfrm flipH="1">
                      <a:off x="231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0" name="Line 26"/>
                    <p:cNvSpPr>
                      <a:spLocks noChangeShapeType="1"/>
                    </p:cNvSpPr>
                    <p:nvPr/>
                  </p:nvSpPr>
                  <p:spPr bwMode="auto">
                    <a:xfrm flipH="1">
                      <a:off x="231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7" name="Line 27"/>
                  <p:cNvSpPr>
                    <a:spLocks noChangeShapeType="1"/>
                  </p:cNvSpPr>
                  <p:nvPr/>
                </p:nvSpPr>
                <p:spPr bwMode="auto">
                  <a:xfrm flipV="1">
                    <a:off x="231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5" name="Line 28"/>
                <p:cNvSpPr>
                  <a:spLocks noChangeShapeType="1"/>
                </p:cNvSpPr>
                <p:nvPr/>
              </p:nvSpPr>
              <p:spPr bwMode="auto">
                <a:xfrm flipH="1">
                  <a:off x="231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grpSp>
        <p:nvGrpSpPr>
          <p:cNvPr id="55318" name="Group 29"/>
          <p:cNvGrpSpPr>
            <a:grpSpLocks/>
          </p:cNvGrpSpPr>
          <p:nvPr/>
        </p:nvGrpSpPr>
        <p:grpSpPr bwMode="auto">
          <a:xfrm>
            <a:off x="4956175" y="2074863"/>
            <a:ext cx="1903413" cy="2970212"/>
            <a:chOff x="3759" y="1731"/>
            <a:chExt cx="1199" cy="1871"/>
          </a:xfrm>
        </p:grpSpPr>
        <p:grpSp>
          <p:nvGrpSpPr>
            <p:cNvPr id="55339" name="Group 30"/>
            <p:cNvGrpSpPr>
              <a:grpSpLocks/>
            </p:cNvGrpSpPr>
            <p:nvPr/>
          </p:nvGrpSpPr>
          <p:grpSpPr bwMode="auto">
            <a:xfrm>
              <a:off x="3951" y="2403"/>
              <a:ext cx="527" cy="1199"/>
              <a:chOff x="3951" y="2403"/>
              <a:chExt cx="527" cy="1199"/>
            </a:xfrm>
          </p:grpSpPr>
          <p:sp>
            <p:nvSpPr>
              <p:cNvPr id="87" name="Rectangle 31"/>
              <p:cNvSpPr>
                <a:spLocks noChangeArrowheads="1"/>
              </p:cNvSpPr>
              <p:nvPr/>
            </p:nvSpPr>
            <p:spPr bwMode="auto">
              <a:xfrm>
                <a:off x="3951" y="2403"/>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8" name="Rectangle 32"/>
              <p:cNvSpPr>
                <a:spLocks noChangeArrowheads="1"/>
              </p:cNvSpPr>
              <p:nvPr/>
            </p:nvSpPr>
            <p:spPr bwMode="auto">
              <a:xfrm>
                <a:off x="3951" y="2835"/>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9" name="Rectangle 33"/>
              <p:cNvSpPr>
                <a:spLocks noChangeArrowheads="1"/>
              </p:cNvSpPr>
              <p:nvPr/>
            </p:nvSpPr>
            <p:spPr bwMode="auto">
              <a:xfrm>
                <a:off x="395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40" name="Group 34"/>
            <p:cNvGrpSpPr>
              <a:grpSpLocks/>
            </p:cNvGrpSpPr>
            <p:nvPr/>
          </p:nvGrpSpPr>
          <p:grpSpPr bwMode="auto">
            <a:xfrm>
              <a:off x="3759" y="1731"/>
              <a:ext cx="1199" cy="1727"/>
              <a:chOff x="3759" y="1731"/>
              <a:chExt cx="1199" cy="1727"/>
            </a:xfrm>
          </p:grpSpPr>
          <p:sp>
            <p:nvSpPr>
              <p:cNvPr id="78" name="AutoShape 35"/>
              <p:cNvSpPr>
                <a:spLocks noChangeArrowheads="1"/>
              </p:cNvSpPr>
              <p:nvPr/>
            </p:nvSpPr>
            <p:spPr bwMode="auto">
              <a:xfrm>
                <a:off x="395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42" name="Group 36"/>
              <p:cNvGrpSpPr>
                <a:grpSpLocks/>
              </p:cNvGrpSpPr>
              <p:nvPr/>
            </p:nvGrpSpPr>
            <p:grpSpPr bwMode="auto">
              <a:xfrm>
                <a:off x="3759" y="2019"/>
                <a:ext cx="191" cy="1439"/>
                <a:chOff x="3759" y="2019"/>
                <a:chExt cx="191" cy="1439"/>
              </a:xfrm>
            </p:grpSpPr>
            <p:grpSp>
              <p:nvGrpSpPr>
                <p:cNvPr id="55343" name="Group 37"/>
                <p:cNvGrpSpPr>
                  <a:grpSpLocks/>
                </p:cNvGrpSpPr>
                <p:nvPr/>
              </p:nvGrpSpPr>
              <p:grpSpPr bwMode="auto">
                <a:xfrm>
                  <a:off x="3759" y="2211"/>
                  <a:ext cx="191" cy="1247"/>
                  <a:chOff x="3759" y="2211"/>
                  <a:chExt cx="191" cy="1247"/>
                </a:xfrm>
              </p:grpSpPr>
              <p:grpSp>
                <p:nvGrpSpPr>
                  <p:cNvPr id="55345" name="Group 38"/>
                  <p:cNvGrpSpPr>
                    <a:grpSpLocks/>
                  </p:cNvGrpSpPr>
                  <p:nvPr/>
                </p:nvGrpSpPr>
                <p:grpSpPr bwMode="auto">
                  <a:xfrm>
                    <a:off x="3759" y="2499"/>
                    <a:ext cx="191" cy="959"/>
                    <a:chOff x="3759" y="2499"/>
                    <a:chExt cx="191" cy="959"/>
                  </a:xfrm>
                </p:grpSpPr>
                <p:sp>
                  <p:nvSpPr>
                    <p:cNvPr id="84" name="Line 39"/>
                    <p:cNvSpPr>
                      <a:spLocks noChangeShapeType="1"/>
                    </p:cNvSpPr>
                    <p:nvPr/>
                  </p:nvSpPr>
                  <p:spPr bwMode="auto">
                    <a:xfrm flipH="1">
                      <a:off x="375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5" name="Line 40"/>
                    <p:cNvSpPr>
                      <a:spLocks noChangeShapeType="1"/>
                    </p:cNvSpPr>
                    <p:nvPr/>
                  </p:nvSpPr>
                  <p:spPr bwMode="auto">
                    <a:xfrm flipH="1">
                      <a:off x="375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6" name="Line 41"/>
                    <p:cNvSpPr>
                      <a:spLocks noChangeShapeType="1"/>
                    </p:cNvSpPr>
                    <p:nvPr/>
                  </p:nvSpPr>
                  <p:spPr bwMode="auto">
                    <a:xfrm flipH="1">
                      <a:off x="375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3" name="Line 42"/>
                  <p:cNvSpPr>
                    <a:spLocks noChangeShapeType="1"/>
                  </p:cNvSpPr>
                  <p:nvPr/>
                </p:nvSpPr>
                <p:spPr bwMode="auto">
                  <a:xfrm flipV="1">
                    <a:off x="375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1" name="Line 43"/>
                <p:cNvSpPr>
                  <a:spLocks noChangeShapeType="1"/>
                </p:cNvSpPr>
                <p:nvPr/>
              </p:nvSpPr>
              <p:spPr bwMode="auto">
                <a:xfrm flipH="1">
                  <a:off x="375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69" name="AutoShape 44"/>
          <p:cNvSpPr>
            <a:spLocks noChangeArrowheads="1"/>
          </p:cNvSpPr>
          <p:nvPr/>
        </p:nvSpPr>
        <p:spPr bwMode="auto">
          <a:xfrm>
            <a:off x="3735388" y="855663"/>
            <a:ext cx="1598612"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Chief</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Executive</a:t>
            </a:r>
          </a:p>
        </p:txBody>
      </p:sp>
      <p:sp>
        <p:nvSpPr>
          <p:cNvPr id="70" name="Line 45"/>
          <p:cNvSpPr>
            <a:spLocks noChangeShapeType="1"/>
          </p:cNvSpPr>
          <p:nvPr/>
        </p:nvSpPr>
        <p:spPr bwMode="auto">
          <a:xfrm>
            <a:off x="2287588" y="1922463"/>
            <a:ext cx="4418012"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1" name="Line 46"/>
          <p:cNvSpPr>
            <a:spLocks noChangeShapeType="1"/>
          </p:cNvSpPr>
          <p:nvPr/>
        </p:nvSpPr>
        <p:spPr bwMode="auto">
          <a:xfrm>
            <a:off x="22875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2" name="Line 47"/>
          <p:cNvSpPr>
            <a:spLocks noChangeShapeType="1"/>
          </p:cNvSpPr>
          <p:nvPr/>
        </p:nvSpPr>
        <p:spPr bwMode="auto">
          <a:xfrm>
            <a:off x="4497388" y="1541463"/>
            <a:ext cx="0" cy="531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3" name="Line 48"/>
          <p:cNvSpPr>
            <a:spLocks noChangeShapeType="1"/>
          </p:cNvSpPr>
          <p:nvPr/>
        </p:nvSpPr>
        <p:spPr bwMode="auto">
          <a:xfrm>
            <a:off x="67071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60" name="Rectangle 52"/>
          <p:cNvSpPr>
            <a:spLocks noChangeArrowheads="1"/>
          </p:cNvSpPr>
          <p:nvPr/>
        </p:nvSpPr>
        <p:spPr bwMode="auto">
          <a:xfrm>
            <a:off x="3352800" y="3843338"/>
            <a:ext cx="836613"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nvGrpSpPr>
          <p:cNvPr id="55325" name="Group 2"/>
          <p:cNvGrpSpPr>
            <a:grpSpLocks/>
          </p:cNvGrpSpPr>
          <p:nvPr/>
        </p:nvGrpSpPr>
        <p:grpSpPr bwMode="auto">
          <a:xfrm>
            <a:off x="1144588" y="2074863"/>
            <a:ext cx="1905000" cy="2927350"/>
            <a:chOff x="762000" y="2074863"/>
            <a:chExt cx="1905000" cy="2927349"/>
          </a:xfrm>
        </p:grpSpPr>
        <p:sp>
          <p:nvSpPr>
            <p:cNvPr id="63" name="Rectangle 4"/>
            <p:cNvSpPr>
              <a:spLocks noChangeArrowheads="1"/>
            </p:cNvSpPr>
            <p:nvPr/>
          </p:nvSpPr>
          <p:spPr bwMode="auto">
            <a:xfrm>
              <a:off x="1066800" y="3141663"/>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4" name="Rectangle 5"/>
            <p:cNvSpPr>
              <a:spLocks noChangeArrowheads="1"/>
            </p:cNvSpPr>
            <p:nvPr/>
          </p:nvSpPr>
          <p:spPr bwMode="auto">
            <a:xfrm>
              <a:off x="1066800" y="3868737"/>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5" name="AutoShape 6"/>
            <p:cNvSpPr>
              <a:spLocks noChangeArrowheads="1"/>
            </p:cNvSpPr>
            <p:nvPr/>
          </p:nvSpPr>
          <p:spPr bwMode="auto">
            <a:xfrm>
              <a:off x="1068387" y="2074863"/>
              <a:ext cx="1598613"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30" name="Group 7"/>
            <p:cNvGrpSpPr>
              <a:grpSpLocks/>
            </p:cNvGrpSpPr>
            <p:nvPr/>
          </p:nvGrpSpPr>
          <p:grpSpPr bwMode="auto">
            <a:xfrm>
              <a:off x="762000" y="2532063"/>
              <a:ext cx="303212" cy="2284412"/>
              <a:chOff x="879" y="2019"/>
              <a:chExt cx="191" cy="1439"/>
            </a:xfrm>
          </p:grpSpPr>
          <p:grpSp>
            <p:nvGrpSpPr>
              <p:cNvPr id="55332" name="Group 8"/>
              <p:cNvGrpSpPr>
                <a:grpSpLocks/>
              </p:cNvGrpSpPr>
              <p:nvPr/>
            </p:nvGrpSpPr>
            <p:grpSpPr bwMode="auto">
              <a:xfrm>
                <a:off x="879" y="2211"/>
                <a:ext cx="191" cy="1247"/>
                <a:chOff x="879" y="2211"/>
                <a:chExt cx="191" cy="1247"/>
              </a:xfrm>
            </p:grpSpPr>
            <p:grpSp>
              <p:nvGrpSpPr>
                <p:cNvPr id="55334" name="Group 9"/>
                <p:cNvGrpSpPr>
                  <a:grpSpLocks/>
                </p:cNvGrpSpPr>
                <p:nvPr/>
              </p:nvGrpSpPr>
              <p:grpSpPr bwMode="auto">
                <a:xfrm>
                  <a:off x="879" y="2499"/>
                  <a:ext cx="191" cy="959"/>
                  <a:chOff x="879" y="2499"/>
                  <a:chExt cx="191" cy="959"/>
                </a:xfrm>
              </p:grpSpPr>
              <p:sp>
                <p:nvSpPr>
                  <p:cNvPr id="107" name="Line 10"/>
                  <p:cNvSpPr>
                    <a:spLocks noChangeShapeType="1"/>
                  </p:cNvSpPr>
                  <p:nvPr/>
                </p:nvSpPr>
                <p:spPr bwMode="auto">
                  <a:xfrm flipH="1">
                    <a:off x="87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8" name="Line 11"/>
                  <p:cNvSpPr>
                    <a:spLocks noChangeShapeType="1"/>
                  </p:cNvSpPr>
                  <p:nvPr/>
                </p:nvSpPr>
                <p:spPr bwMode="auto">
                  <a:xfrm flipH="1">
                    <a:off x="87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9" name="Line 12"/>
                  <p:cNvSpPr>
                    <a:spLocks noChangeShapeType="1"/>
                  </p:cNvSpPr>
                  <p:nvPr/>
                </p:nvSpPr>
                <p:spPr bwMode="auto">
                  <a:xfrm flipH="1">
                    <a:off x="87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6" name="Line 13"/>
                <p:cNvSpPr>
                  <a:spLocks noChangeShapeType="1"/>
                </p:cNvSpPr>
                <p:nvPr/>
              </p:nvSpPr>
              <p:spPr bwMode="auto">
                <a:xfrm flipV="1">
                  <a:off x="87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4" name="Line 14"/>
              <p:cNvSpPr>
                <a:spLocks noChangeShapeType="1"/>
              </p:cNvSpPr>
              <p:nvPr/>
            </p:nvSpPr>
            <p:spPr bwMode="auto">
              <a:xfrm flipH="1">
                <a:off x="87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61" name="Rectangle 53"/>
            <p:cNvSpPr>
              <a:spLocks noChangeArrowheads="1"/>
            </p:cNvSpPr>
            <p:nvPr/>
          </p:nvSpPr>
          <p:spPr bwMode="auto">
            <a:xfrm>
              <a:off x="1095375" y="4546599"/>
              <a:ext cx="836612" cy="455613"/>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113" name="Group 29"/>
          <p:cNvGrpSpPr>
            <a:grpSpLocks/>
          </p:cNvGrpSpPr>
          <p:nvPr/>
        </p:nvGrpSpPr>
        <p:grpSpPr bwMode="auto">
          <a:xfrm>
            <a:off x="7011988" y="2074863"/>
            <a:ext cx="1903412" cy="2970212"/>
            <a:chOff x="3759" y="1731"/>
            <a:chExt cx="1199" cy="1871"/>
          </a:xfrm>
          <a:solidFill>
            <a:srgbClr val="FFC000"/>
          </a:solidFill>
        </p:grpSpPr>
        <p:grpSp>
          <p:nvGrpSpPr>
            <p:cNvPr id="114" name="Group 30"/>
            <p:cNvGrpSpPr>
              <a:grpSpLocks/>
            </p:cNvGrpSpPr>
            <p:nvPr/>
          </p:nvGrpSpPr>
          <p:grpSpPr bwMode="auto">
            <a:xfrm>
              <a:off x="3951" y="2403"/>
              <a:ext cx="527" cy="1199"/>
              <a:chOff x="3951" y="2403"/>
              <a:chExt cx="527" cy="1199"/>
            </a:xfrm>
            <a:grpFill/>
          </p:grpSpPr>
          <p:sp>
            <p:nvSpPr>
              <p:cNvPr id="125" name="Rectangle 31"/>
              <p:cNvSpPr>
                <a:spLocks noChangeArrowheads="1"/>
              </p:cNvSpPr>
              <p:nvPr/>
            </p:nvSpPr>
            <p:spPr bwMode="auto">
              <a:xfrm>
                <a:off x="3951" y="2403"/>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6" name="Rectangle 32"/>
              <p:cNvSpPr>
                <a:spLocks noChangeArrowheads="1"/>
              </p:cNvSpPr>
              <p:nvPr/>
            </p:nvSpPr>
            <p:spPr bwMode="auto">
              <a:xfrm>
                <a:off x="3951" y="283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7" name="Rectangle 33"/>
              <p:cNvSpPr>
                <a:spLocks noChangeArrowheads="1"/>
              </p:cNvSpPr>
              <p:nvPr/>
            </p:nvSpPr>
            <p:spPr bwMode="auto">
              <a:xfrm>
                <a:off x="3951" y="331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tx1"/>
                    </a:solidFill>
                    <a:ea typeface="Microsoft YaHei" charset="0"/>
                    <a:cs typeface="Microsoft YaHei" charset="0"/>
                  </a:rPr>
                  <a:t>PM</a:t>
                </a:r>
              </a:p>
            </p:txBody>
          </p:sp>
        </p:grpSp>
        <p:grpSp>
          <p:nvGrpSpPr>
            <p:cNvPr id="115" name="Group 34"/>
            <p:cNvGrpSpPr>
              <a:grpSpLocks/>
            </p:cNvGrpSpPr>
            <p:nvPr/>
          </p:nvGrpSpPr>
          <p:grpSpPr bwMode="auto">
            <a:xfrm>
              <a:off x="3759" y="1731"/>
              <a:ext cx="1199" cy="1727"/>
              <a:chOff x="3759" y="1731"/>
              <a:chExt cx="1199" cy="1727"/>
            </a:xfrm>
            <a:grpFill/>
          </p:grpSpPr>
          <p:sp>
            <p:nvSpPr>
              <p:cNvPr id="116" name="AutoShape 35"/>
              <p:cNvSpPr>
                <a:spLocks noChangeArrowheads="1"/>
              </p:cNvSpPr>
              <p:nvPr/>
            </p:nvSpPr>
            <p:spPr bwMode="auto">
              <a:xfrm>
                <a:off x="3951" y="1731"/>
                <a:ext cx="1007" cy="431"/>
              </a:xfrm>
              <a:prstGeom prst="roundRect">
                <a:avLst>
                  <a:gd name="adj" fmla="val 16667"/>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Manager of </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PM</a:t>
                </a:r>
              </a:p>
            </p:txBody>
          </p:sp>
          <p:grpSp>
            <p:nvGrpSpPr>
              <p:cNvPr id="117" name="Group 36"/>
              <p:cNvGrpSpPr>
                <a:grpSpLocks/>
              </p:cNvGrpSpPr>
              <p:nvPr/>
            </p:nvGrpSpPr>
            <p:grpSpPr bwMode="auto">
              <a:xfrm>
                <a:off x="3759" y="2019"/>
                <a:ext cx="191" cy="1439"/>
                <a:chOff x="3759" y="2019"/>
                <a:chExt cx="191" cy="1439"/>
              </a:xfrm>
              <a:grpFill/>
            </p:grpSpPr>
            <p:grpSp>
              <p:nvGrpSpPr>
                <p:cNvPr id="118" name="Group 37"/>
                <p:cNvGrpSpPr>
                  <a:grpSpLocks/>
                </p:cNvGrpSpPr>
                <p:nvPr/>
              </p:nvGrpSpPr>
              <p:grpSpPr bwMode="auto">
                <a:xfrm>
                  <a:off x="3759" y="2211"/>
                  <a:ext cx="191" cy="1247"/>
                  <a:chOff x="3759" y="2211"/>
                  <a:chExt cx="191" cy="1247"/>
                </a:xfrm>
                <a:grpFill/>
              </p:grpSpPr>
              <p:grpSp>
                <p:nvGrpSpPr>
                  <p:cNvPr id="120" name="Group 38"/>
                  <p:cNvGrpSpPr>
                    <a:grpSpLocks/>
                  </p:cNvGrpSpPr>
                  <p:nvPr/>
                </p:nvGrpSpPr>
                <p:grpSpPr bwMode="auto">
                  <a:xfrm>
                    <a:off x="3759" y="2499"/>
                    <a:ext cx="191" cy="959"/>
                    <a:chOff x="3759" y="2499"/>
                    <a:chExt cx="191" cy="959"/>
                  </a:xfrm>
                  <a:grpFill/>
                </p:grpSpPr>
                <p:sp>
                  <p:nvSpPr>
                    <p:cNvPr id="122" name="Line 39"/>
                    <p:cNvSpPr>
                      <a:spLocks noChangeShapeType="1"/>
                    </p:cNvSpPr>
                    <p:nvPr/>
                  </p:nvSpPr>
                  <p:spPr bwMode="auto">
                    <a:xfrm flipH="1">
                      <a:off x="3758" y="249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3" name="Line 40"/>
                    <p:cNvSpPr>
                      <a:spLocks noChangeShapeType="1"/>
                    </p:cNvSpPr>
                    <p:nvPr/>
                  </p:nvSpPr>
                  <p:spPr bwMode="auto">
                    <a:xfrm flipH="1">
                      <a:off x="3758" y="297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4" name="Line 41"/>
                    <p:cNvSpPr>
                      <a:spLocks noChangeShapeType="1"/>
                    </p:cNvSpPr>
                    <p:nvPr/>
                  </p:nvSpPr>
                  <p:spPr bwMode="auto">
                    <a:xfrm flipH="1">
                      <a:off x="3758" y="345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21" name="Line 42"/>
                  <p:cNvSpPr>
                    <a:spLocks noChangeShapeType="1"/>
                  </p:cNvSpPr>
                  <p:nvPr/>
                </p:nvSpPr>
                <p:spPr bwMode="auto">
                  <a:xfrm flipV="1">
                    <a:off x="3759" y="2210"/>
                    <a:ext cx="0" cy="1249"/>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19" name="Line 43"/>
                <p:cNvSpPr>
                  <a:spLocks noChangeShapeType="1"/>
                </p:cNvSpPr>
                <p:nvPr/>
              </p:nvSpPr>
              <p:spPr bwMode="auto">
                <a:xfrm flipH="1">
                  <a:off x="3758" y="2019"/>
                  <a:ext cx="193" cy="191"/>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altLang="en-US" smtClean="0"/>
              <a:t>Project Boundary</a:t>
            </a:r>
          </a:p>
        </p:txBody>
      </p:sp>
      <p:sp>
        <p:nvSpPr>
          <p:cNvPr id="47107" name="Content Placeholder 2"/>
          <p:cNvSpPr>
            <a:spLocks noGrp="1"/>
          </p:cNvSpPr>
          <p:nvPr>
            <p:ph idx="1"/>
          </p:nvPr>
        </p:nvSpPr>
        <p:spPr>
          <a:xfrm>
            <a:off x="457200" y="990600"/>
            <a:ext cx="8229600" cy="5105400"/>
          </a:xfrm>
        </p:spPr>
        <p:txBody>
          <a:bodyPr>
            <a:normAutofit lnSpcReduction="10000"/>
          </a:bodyPr>
          <a:lstStyle/>
          <a:p>
            <a:pPr>
              <a:defRPr/>
            </a:pPr>
            <a:r>
              <a:rPr lang="en-IN" altLang="en-US" dirty="0" smtClean="0"/>
              <a:t>Limits the scope</a:t>
            </a:r>
          </a:p>
          <a:p>
            <a:pPr>
              <a:defRPr/>
            </a:pPr>
            <a:r>
              <a:rPr lang="en-IN" altLang="en-US" dirty="0" smtClean="0"/>
              <a:t>Helps in change control</a:t>
            </a:r>
          </a:p>
          <a:p>
            <a:pPr>
              <a:defRPr/>
            </a:pPr>
            <a:r>
              <a:rPr lang="en-IN" altLang="en-US" dirty="0" smtClean="0"/>
              <a:t>Aligned with project objective</a:t>
            </a:r>
          </a:p>
          <a:p>
            <a:pPr>
              <a:defRPr/>
            </a:pPr>
            <a:r>
              <a:rPr lang="en-IN" altLang="en-US" dirty="0" smtClean="0"/>
              <a:t>Part of Project Scope Statement</a:t>
            </a:r>
          </a:p>
          <a:p>
            <a:pPr>
              <a:defRPr/>
            </a:pPr>
            <a:r>
              <a:rPr lang="en-IN" altLang="en-US" b="1" dirty="0" smtClean="0"/>
              <a:t>Example : </a:t>
            </a:r>
          </a:p>
          <a:p>
            <a:pPr lvl="1">
              <a:defRPr/>
            </a:pPr>
            <a:r>
              <a:rPr lang="en-IN" altLang="en-US" dirty="0" smtClean="0"/>
              <a:t>This project will affect Bangalore operations only. All other locations are out of scope.</a:t>
            </a:r>
          </a:p>
          <a:p>
            <a:pPr lvl="1">
              <a:defRPr/>
            </a:pPr>
            <a:r>
              <a:rPr lang="en-IN" altLang="en-US" dirty="0" smtClean="0"/>
              <a:t>We will deliver our solution to the Finance and HR departments. All other departments are out of scope.</a:t>
            </a:r>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421645-7021-43B2-935C-EC6E1175F7DC}"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0" y="30956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59395" name="AutoShape 2"/>
          <p:cNvSpPr>
            <a:spLocks noChangeArrowheads="1"/>
          </p:cNvSpPr>
          <p:nvPr/>
        </p:nvSpPr>
        <p:spPr bwMode="auto">
          <a:xfrm>
            <a:off x="1524000" y="129540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9396" name="Group 3"/>
          <p:cNvGrpSpPr>
            <a:grpSpLocks/>
          </p:cNvGrpSpPr>
          <p:nvPr/>
        </p:nvGrpSpPr>
        <p:grpSpPr bwMode="auto">
          <a:xfrm>
            <a:off x="4956175" y="1652588"/>
            <a:ext cx="1808163" cy="1241425"/>
            <a:chOff x="3122" y="1041"/>
            <a:chExt cx="1139" cy="782"/>
          </a:xfrm>
        </p:grpSpPr>
        <p:pic>
          <p:nvPicPr>
            <p:cNvPr id="594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6"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59397" name="Group 6"/>
          <p:cNvGrpSpPr>
            <a:grpSpLocks/>
          </p:cNvGrpSpPr>
          <p:nvPr/>
        </p:nvGrpSpPr>
        <p:grpSpPr bwMode="auto">
          <a:xfrm>
            <a:off x="1841500" y="3627438"/>
            <a:ext cx="1095375" cy="1595437"/>
            <a:chOff x="1160" y="2285"/>
            <a:chExt cx="690" cy="1005"/>
          </a:xfrm>
        </p:grpSpPr>
        <p:pic>
          <p:nvPicPr>
            <p:cNvPr id="594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4"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59398" name="Group 9"/>
          <p:cNvGrpSpPr>
            <a:grpSpLocks/>
          </p:cNvGrpSpPr>
          <p:nvPr/>
        </p:nvGrpSpPr>
        <p:grpSpPr bwMode="auto">
          <a:xfrm>
            <a:off x="2444750" y="1620838"/>
            <a:ext cx="1728788" cy="1309687"/>
            <a:chOff x="1540" y="1021"/>
            <a:chExt cx="1089" cy="825"/>
          </a:xfrm>
        </p:grpSpPr>
        <p:pic>
          <p:nvPicPr>
            <p:cNvPr id="594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2"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59399" name="Group 12"/>
          <p:cNvGrpSpPr>
            <a:grpSpLocks/>
          </p:cNvGrpSpPr>
          <p:nvPr/>
        </p:nvGrpSpPr>
        <p:grpSpPr bwMode="auto">
          <a:xfrm>
            <a:off x="6132513" y="3103563"/>
            <a:ext cx="1382712" cy="2374900"/>
            <a:chOff x="3863" y="1955"/>
            <a:chExt cx="871" cy="1496"/>
          </a:xfrm>
        </p:grpSpPr>
        <p:pic>
          <p:nvPicPr>
            <p:cNvPr id="594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0"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59400" name="Group 15"/>
          <p:cNvGrpSpPr>
            <a:grpSpLocks/>
          </p:cNvGrpSpPr>
          <p:nvPr/>
        </p:nvGrpSpPr>
        <p:grpSpPr bwMode="auto">
          <a:xfrm>
            <a:off x="3444875" y="5102225"/>
            <a:ext cx="2552700" cy="631825"/>
            <a:chOff x="2170" y="3214"/>
            <a:chExt cx="1608" cy="398"/>
          </a:xfrm>
        </p:grpSpPr>
        <p:pic>
          <p:nvPicPr>
            <p:cNvPr id="5940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8"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59401" name="Group 18"/>
          <p:cNvGrpSpPr>
            <a:grpSpLocks/>
          </p:cNvGrpSpPr>
          <p:nvPr/>
        </p:nvGrpSpPr>
        <p:grpSpPr bwMode="auto">
          <a:xfrm>
            <a:off x="2914650" y="3163888"/>
            <a:ext cx="3313113" cy="1174750"/>
            <a:chOff x="1836" y="1993"/>
            <a:chExt cx="2087" cy="740"/>
          </a:xfrm>
        </p:grpSpPr>
        <p:pic>
          <p:nvPicPr>
            <p:cNvPr id="5940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6"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59402" name="Title 23"/>
          <p:cNvSpPr>
            <a:spLocks noGrp="1"/>
          </p:cNvSpPr>
          <p:nvPr>
            <p:ph type="title"/>
          </p:nvPr>
        </p:nvSpPr>
        <p:spPr/>
        <p:txBody>
          <a:bodyPr/>
          <a:lstStyle/>
          <a:p>
            <a:r>
              <a:rPr altLang="en-US" smtClean="0">
                <a:ea typeface="Microsoft YaHei" panose="020B0503020204020204" pitchFamily="34" charset="-122"/>
              </a:rPr>
              <a:t>Project Constraints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94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7846B-753F-4311-8FAC-FB480195605B}"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Project Success Criteria</a:t>
            </a:r>
          </a:p>
        </p:txBody>
      </p:sp>
      <p:sp>
        <p:nvSpPr>
          <p:cNvPr id="51203" name="Content Placeholder 2"/>
          <p:cNvSpPr>
            <a:spLocks noGrp="1"/>
          </p:cNvSpPr>
          <p:nvPr>
            <p:ph idx="1"/>
          </p:nvPr>
        </p:nvSpPr>
        <p:spPr>
          <a:xfrm>
            <a:off x="457200" y="990600"/>
            <a:ext cx="8229600" cy="5105400"/>
          </a:xfrm>
        </p:spPr>
        <p:txBody>
          <a:bodyPr>
            <a:normAutofit fontScale="92500" lnSpcReduction="10000"/>
          </a:bodyPr>
          <a:lstStyle/>
          <a:p>
            <a:pPr>
              <a:defRPr/>
            </a:pPr>
            <a:r>
              <a:rPr lang="en-US" altLang="en-US" dirty="0" smtClean="0"/>
              <a:t>Related to Project</a:t>
            </a:r>
          </a:p>
          <a:p>
            <a:pPr lvl="1">
              <a:defRPr/>
            </a:pPr>
            <a:r>
              <a:rPr lang="en-US" altLang="en-US" dirty="0" smtClean="0"/>
              <a:t>Timely Delivery</a:t>
            </a:r>
          </a:p>
          <a:p>
            <a:pPr lvl="1">
              <a:defRPr/>
            </a:pPr>
            <a:r>
              <a:rPr lang="en-US" altLang="en-US" dirty="0" smtClean="0"/>
              <a:t>Features &amp; Functions Delivered</a:t>
            </a:r>
          </a:p>
          <a:p>
            <a:pPr lvl="1">
              <a:defRPr/>
            </a:pPr>
            <a:r>
              <a:rPr lang="en-US" altLang="en-US" dirty="0" smtClean="0"/>
              <a:t>Delivery within agreed budget</a:t>
            </a:r>
          </a:p>
          <a:p>
            <a:pPr lvl="1">
              <a:defRPr/>
            </a:pPr>
            <a:r>
              <a:rPr lang="en-US" altLang="en-US" dirty="0" smtClean="0"/>
              <a:t>Quality</a:t>
            </a:r>
          </a:p>
          <a:p>
            <a:pPr lvl="1">
              <a:defRPr/>
            </a:pPr>
            <a:r>
              <a:rPr lang="en-US" altLang="en-US" dirty="0" smtClean="0"/>
              <a:t>Risk Management</a:t>
            </a:r>
          </a:p>
          <a:p>
            <a:pPr lvl="1">
              <a:defRPr/>
            </a:pPr>
            <a:r>
              <a:rPr lang="en-US" altLang="en-US" dirty="0" smtClean="0"/>
              <a:t>Issues &amp; Escalations</a:t>
            </a:r>
          </a:p>
          <a:p>
            <a:pPr>
              <a:defRPr/>
            </a:pPr>
            <a:r>
              <a:rPr lang="en-US" altLang="en-US" dirty="0" smtClean="0"/>
              <a:t>Related to Project’s Product</a:t>
            </a:r>
          </a:p>
          <a:p>
            <a:pPr lvl="1">
              <a:defRPr/>
            </a:pPr>
            <a:r>
              <a:rPr lang="en-US" altLang="en-US" dirty="0" smtClean="0"/>
              <a:t>Business Value Addition</a:t>
            </a:r>
          </a:p>
          <a:p>
            <a:pPr lvl="1">
              <a:defRPr/>
            </a:pPr>
            <a:r>
              <a:rPr lang="en-US" altLang="en-US" dirty="0" smtClean="0"/>
              <a:t>Efficiency/Productivity Improvement Due to Project’s Product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1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3DEC76-5B56-498A-B835-D259113745F5}"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Project produces </a:t>
            </a:r>
            <a:r>
              <a:rPr lang="en-US" b="1" u="sng" dirty="0" smtClean="0"/>
              <a:t>output</a:t>
            </a:r>
            <a:r>
              <a:rPr lang="en-US" dirty="0" smtClean="0"/>
              <a:t>. It can be a product or service or result</a:t>
            </a:r>
          </a:p>
          <a:p>
            <a:r>
              <a:rPr lang="en-US" dirty="0" smtClean="0"/>
              <a:t>If you use the product of a project then outcome is visible. </a:t>
            </a:r>
            <a:r>
              <a:rPr lang="en-US" b="1" u="sng" dirty="0" smtClean="0"/>
              <a:t>Outcome</a:t>
            </a:r>
            <a:r>
              <a:rPr lang="en-US" dirty="0" smtClean="0"/>
              <a:t> cannot be measured. It is more subjective.</a:t>
            </a:r>
          </a:p>
          <a:p>
            <a:r>
              <a:rPr lang="en-US" b="1" u="sng" dirty="0" smtClean="0"/>
              <a:t>Benefits</a:t>
            </a:r>
            <a:r>
              <a:rPr lang="en-US" dirty="0" smtClean="0"/>
              <a:t> can be measured. If it more objective</a:t>
            </a:r>
          </a:p>
          <a:p>
            <a:pPr marL="0" indent="0">
              <a:buNone/>
            </a:pPr>
            <a:endParaRPr lang="en-US" dirty="0" smtClean="0"/>
          </a:p>
          <a:p>
            <a:pPr marL="0" indent="0">
              <a:buNone/>
            </a:pPr>
            <a:r>
              <a:rPr lang="en-US" b="1" dirty="0" smtClean="0"/>
              <a:t>Example</a:t>
            </a:r>
            <a:endParaRPr lang="en-US" b="1" dirty="0"/>
          </a:p>
          <a:p>
            <a:r>
              <a:rPr lang="en-US" dirty="0" smtClean="0"/>
              <a:t>You implemented ERP through a project (Output)</a:t>
            </a:r>
          </a:p>
          <a:p>
            <a:r>
              <a:rPr lang="en-US" dirty="0" smtClean="0"/>
              <a:t>People use/do not use/ complain / suggest something else than ERP (outcome)</a:t>
            </a:r>
          </a:p>
          <a:p>
            <a:r>
              <a:rPr lang="en-US" dirty="0" smtClean="0"/>
              <a:t>Organization get benefit of ERP implementation cost saving, sales increasing, stress coming down, improved quality with lessor effort, real time data for decision making (benefit)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25</a:t>
            </a:fld>
            <a:endParaRPr lang="en-US" altLang="en-US"/>
          </a:p>
        </p:txBody>
      </p:sp>
    </p:spTree>
    <p:extLst>
      <p:ext uri="{BB962C8B-B14F-4D97-AF65-F5344CB8AC3E}">
        <p14:creationId xmlns:p14="http://schemas.microsoft.com/office/powerpoint/2010/main" val="281397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138238"/>
            <a:ext cx="78771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1"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3492" name="Title 6"/>
          <p:cNvSpPr>
            <a:spLocks noGrp="1"/>
          </p:cNvSpPr>
          <p:nvPr>
            <p:ph type="title"/>
          </p:nvPr>
        </p:nvSpPr>
        <p:spPr/>
        <p:txBody>
          <a:bodyPr/>
          <a:lstStyle/>
          <a:p>
            <a:r>
              <a:rPr altLang="en-US" smtClean="0">
                <a:ea typeface="Microsoft YaHei" panose="020B0503020204020204" pitchFamily="34" charset="-122"/>
              </a:rPr>
              <a:t>Typical Costing &amp; Staffing across PLC</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6470FF-B212-4256-B5DB-C5784A5C5DAF}"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0" y="32861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411288"/>
            <a:ext cx="84216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5540"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5541" name="Title 6"/>
          <p:cNvSpPr>
            <a:spLocks noGrp="1"/>
          </p:cNvSpPr>
          <p:nvPr>
            <p:ph type="title"/>
          </p:nvPr>
        </p:nvSpPr>
        <p:spPr>
          <a:xfrm>
            <a:off x="0" y="30163"/>
            <a:ext cx="9144000" cy="808037"/>
          </a:xfrm>
        </p:spPr>
        <p:txBody>
          <a:bodyPr/>
          <a:lstStyle/>
          <a:p>
            <a:r>
              <a:rPr lang="en-IN" altLang="en-US" smtClean="0">
                <a:ea typeface="Microsoft YaHei" panose="020B0503020204020204" pitchFamily="34" charset="-122"/>
              </a:rPr>
              <a:t>Cost of Change &amp; Degree of Risk</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55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F173DB-ED92-438D-A554-2A784A2DEA60}"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p:txBody>
          <a:bodyPr/>
          <a:lstStyle/>
          <a:p>
            <a:pPr>
              <a:buFont typeface="Calibri" panose="020F0502020204030204" pitchFamily="34" charset="0"/>
              <a:buAutoNum type="arabicPeriod"/>
            </a:pPr>
            <a:r>
              <a:rPr lang="en-IN" altLang="en-US" smtClean="0"/>
              <a:t>Organization Process Assets</a:t>
            </a:r>
          </a:p>
          <a:p>
            <a:pPr>
              <a:buFont typeface="Calibri" panose="020F0502020204030204" pitchFamily="34" charset="0"/>
              <a:buAutoNum type="arabicPeriod"/>
            </a:pPr>
            <a:r>
              <a:rPr lang="en-IN" altLang="en-US" smtClean="0"/>
              <a:t>Enterprise Environmental Factors</a:t>
            </a:r>
          </a:p>
          <a:p>
            <a:pPr>
              <a:buFont typeface="Calibri" panose="020F0502020204030204" pitchFamily="34" charset="0"/>
              <a:buAutoNum type="arabicPeriod"/>
            </a:pPr>
            <a:r>
              <a:rPr lang="en-IN" altLang="en-US" smtClean="0"/>
              <a:t>Stakeholders Management</a:t>
            </a:r>
          </a:p>
          <a:p>
            <a:pPr>
              <a:buFont typeface="Calibri" panose="020F0502020204030204" pitchFamily="34" charset="0"/>
              <a:buAutoNum type="arabicPeriod"/>
            </a:pPr>
            <a:r>
              <a:rPr lang="en-IN" altLang="en-US" smtClean="0"/>
              <a:t>Project Manager: Skills, R&amp;R, Authority</a:t>
            </a:r>
          </a:p>
          <a:p>
            <a:pPr>
              <a:buFont typeface="Calibri" panose="020F0502020204030204" pitchFamily="34" charset="0"/>
              <a:buAutoNum type="arabicPeriod"/>
            </a:pPr>
            <a:r>
              <a:rPr lang="en-IN" altLang="en-US" smtClean="0"/>
              <a:t>Project Charter</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75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3A6B23-157D-471D-A00C-596A053932D8}"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
        <p:nvSpPr>
          <p:cNvPr id="6758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Project Initiation &amp; Exercises</a:t>
            </a:r>
            <a:endParaRPr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Organization Process Assets</a:t>
            </a:r>
          </a:p>
        </p:txBody>
      </p:sp>
      <p:sp>
        <p:nvSpPr>
          <p:cNvPr id="57347" name="Content Placeholder 2"/>
          <p:cNvSpPr>
            <a:spLocks noGrp="1"/>
          </p:cNvSpPr>
          <p:nvPr>
            <p:ph idx="1"/>
          </p:nvPr>
        </p:nvSpPr>
        <p:spPr>
          <a:xfrm>
            <a:off x="457200" y="990600"/>
            <a:ext cx="8229600" cy="5105400"/>
          </a:xfrm>
        </p:spPr>
        <p:txBody>
          <a:bodyPr>
            <a:normAutofit lnSpcReduction="10000"/>
          </a:bodyPr>
          <a:lstStyle/>
          <a:p>
            <a:pPr marL="0" indent="0">
              <a:buFont typeface="Arial" panose="020B0604020202020204" pitchFamily="34" charset="0"/>
              <a:buNone/>
              <a:defRPr/>
            </a:pPr>
            <a:r>
              <a:rPr lang="en-US" altLang="en-US" dirty="0" smtClean="0"/>
              <a:t>Knowledge base of the organization which helps you doing business in a better way.</a:t>
            </a:r>
          </a:p>
          <a:p>
            <a:pPr>
              <a:defRPr/>
            </a:pPr>
            <a:r>
              <a:rPr lang="en-US" altLang="en-US" dirty="0" smtClean="0"/>
              <a:t>Processes, Templates, Guidelines, Standards, Checklists, Forms, Procedures developed at organization level. </a:t>
            </a:r>
            <a:r>
              <a:rPr lang="en-US" altLang="en-US" sz="2800" i="1" dirty="0" smtClean="0">
                <a:solidFill>
                  <a:srgbClr val="FF0000"/>
                </a:solidFill>
              </a:rPr>
              <a:t>Compiled by Quality or PMO Department</a:t>
            </a:r>
          </a:p>
          <a:p>
            <a:pPr>
              <a:defRPr/>
            </a:pPr>
            <a:r>
              <a:rPr lang="en-US" altLang="en-US" dirty="0" smtClean="0"/>
              <a:t>Lessons learned from previous projects. </a:t>
            </a:r>
            <a:r>
              <a:rPr lang="en-US" altLang="en-US" sz="2800" i="1" dirty="0" smtClean="0">
                <a:solidFill>
                  <a:srgbClr val="FF0000"/>
                </a:solidFill>
              </a:rPr>
              <a:t>Documented and shared by earlier project managers.</a:t>
            </a:r>
          </a:p>
          <a:p>
            <a:pPr>
              <a:defRPr/>
            </a:pPr>
            <a:r>
              <a:rPr lang="en-US" altLang="en-US" dirty="0" smtClean="0"/>
              <a:t>Previous projects historical data available in archival. </a:t>
            </a:r>
            <a:r>
              <a:rPr lang="en-US" altLang="en-US" sz="3000" i="1" dirty="0" smtClean="0">
                <a:solidFill>
                  <a:srgbClr val="FF0000"/>
                </a:solidFill>
              </a:rPr>
              <a:t>It is provided to IT Security department by Project manager at the end of every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0678CA-B3C5-44A8-BE9D-CB93D812E9EB}"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altLang="en-US" dirty="0" smtClean="0"/>
              <a:t>Challenges in Projects within Tagros</a:t>
            </a:r>
          </a:p>
        </p:txBody>
      </p:sp>
      <p:sp>
        <p:nvSpPr>
          <p:cNvPr id="3" name="Content Placeholder 2"/>
          <p:cNvSpPr>
            <a:spLocks noGrp="1"/>
          </p:cNvSpPr>
          <p:nvPr>
            <p:ph idx="1"/>
          </p:nvPr>
        </p:nvSpPr>
        <p:spPr>
          <a:xfrm>
            <a:off x="457200" y="990600"/>
            <a:ext cx="8229600" cy="5105400"/>
          </a:xfrm>
        </p:spPr>
        <p:txBody>
          <a:bodyPr>
            <a:normAutofit fontScale="62500" lnSpcReduction="20000"/>
          </a:bodyPr>
          <a:lstStyle/>
          <a:p>
            <a:pPr>
              <a:defRPr/>
            </a:pPr>
            <a:r>
              <a:rPr lang="en-IN" b="1" dirty="0"/>
              <a:t>Manual Reporting </a:t>
            </a:r>
            <a:r>
              <a:rPr lang="en-IN" dirty="0"/>
              <a:t>(20% </a:t>
            </a:r>
            <a:r>
              <a:rPr lang="en-IN" dirty="0" smtClean="0"/>
              <a:t>of PM time goes in reporting </a:t>
            </a:r>
            <a:r>
              <a:rPr lang="en-IN" dirty="0"/>
              <a:t>to management and management is not </a:t>
            </a:r>
            <a:r>
              <a:rPr lang="en-IN" dirty="0" smtClean="0"/>
              <a:t>satisfied </a:t>
            </a:r>
            <a:r>
              <a:rPr lang="en-IN" dirty="0"/>
              <a:t>with </a:t>
            </a:r>
            <a:r>
              <a:rPr lang="en-IN" dirty="0" smtClean="0"/>
              <a:t>reports)</a:t>
            </a:r>
            <a:endParaRPr lang="en-IN" dirty="0"/>
          </a:p>
          <a:p>
            <a:pPr>
              <a:defRPr/>
            </a:pPr>
            <a:r>
              <a:rPr lang="en-IN" b="1" dirty="0"/>
              <a:t>Critical path </a:t>
            </a:r>
            <a:r>
              <a:rPr lang="en-IN" dirty="0"/>
              <a:t>is not </a:t>
            </a:r>
            <a:r>
              <a:rPr lang="en-IN" dirty="0" smtClean="0"/>
              <a:t>documented &amp; managed</a:t>
            </a:r>
            <a:endParaRPr lang="en-IN" dirty="0"/>
          </a:p>
          <a:p>
            <a:pPr>
              <a:defRPr/>
            </a:pPr>
            <a:r>
              <a:rPr lang="en-IN" b="1" dirty="0"/>
              <a:t>Resources assignment </a:t>
            </a:r>
            <a:r>
              <a:rPr lang="en-IN" dirty="0"/>
              <a:t>for project activities is not </a:t>
            </a:r>
            <a:r>
              <a:rPr lang="en-IN" dirty="0" smtClean="0"/>
              <a:t>documented &amp; communicated</a:t>
            </a:r>
            <a:endParaRPr lang="en-IN" dirty="0"/>
          </a:p>
          <a:p>
            <a:pPr>
              <a:defRPr/>
            </a:pPr>
            <a:r>
              <a:rPr lang="en-IN" b="1" dirty="0"/>
              <a:t>Lessons learned </a:t>
            </a:r>
            <a:r>
              <a:rPr lang="en-IN" dirty="0"/>
              <a:t>&amp; Estimation are not consolidated </a:t>
            </a:r>
            <a:r>
              <a:rPr lang="en-IN" dirty="0" smtClean="0"/>
              <a:t>and used.</a:t>
            </a:r>
            <a:endParaRPr lang="en-IN" dirty="0"/>
          </a:p>
          <a:p>
            <a:pPr>
              <a:defRPr/>
            </a:pPr>
            <a:r>
              <a:rPr lang="en-IN" dirty="0"/>
              <a:t>Real time </a:t>
            </a:r>
            <a:r>
              <a:rPr lang="en-IN" b="1" dirty="0"/>
              <a:t>project progress </a:t>
            </a:r>
            <a:r>
              <a:rPr lang="en-IN" dirty="0"/>
              <a:t>is not known</a:t>
            </a:r>
          </a:p>
          <a:p>
            <a:pPr>
              <a:defRPr/>
            </a:pPr>
            <a:r>
              <a:rPr lang="en-IN" b="1" dirty="0"/>
              <a:t>Earned value </a:t>
            </a:r>
            <a:r>
              <a:rPr lang="en-IN" dirty="0"/>
              <a:t>of the work at any point of time is not known</a:t>
            </a:r>
          </a:p>
          <a:p>
            <a:pPr>
              <a:defRPr/>
            </a:pPr>
            <a:r>
              <a:rPr lang="en-IN" b="1" dirty="0" smtClean="0"/>
              <a:t>KPI</a:t>
            </a:r>
            <a:r>
              <a:rPr lang="en-IN" dirty="0" smtClean="0"/>
              <a:t> to compare various project’s performance is not established</a:t>
            </a:r>
            <a:endParaRPr lang="en-IN" dirty="0"/>
          </a:p>
          <a:p>
            <a:pPr>
              <a:defRPr/>
            </a:pPr>
            <a:r>
              <a:rPr lang="en-IN" dirty="0"/>
              <a:t>Resource </a:t>
            </a:r>
            <a:r>
              <a:rPr lang="en-IN" b="1" dirty="0" smtClean="0"/>
              <a:t>planning/loading/levelling</a:t>
            </a:r>
            <a:r>
              <a:rPr lang="en-IN" dirty="0" smtClean="0"/>
              <a:t> </a:t>
            </a:r>
            <a:r>
              <a:rPr lang="en-IN" dirty="0"/>
              <a:t>is not proper</a:t>
            </a:r>
          </a:p>
          <a:p>
            <a:pPr>
              <a:defRPr/>
            </a:pPr>
            <a:r>
              <a:rPr lang="en-IN" b="1" dirty="0"/>
              <a:t>Risk Management Framework </a:t>
            </a:r>
            <a:r>
              <a:rPr lang="en-IN" dirty="0"/>
              <a:t>is </a:t>
            </a:r>
            <a:r>
              <a:rPr lang="en-IN" dirty="0" smtClean="0"/>
              <a:t>not in place</a:t>
            </a:r>
            <a:endParaRPr lang="en-IN" dirty="0"/>
          </a:p>
          <a:p>
            <a:pPr>
              <a:defRPr/>
            </a:pPr>
            <a:r>
              <a:rPr lang="en-IN" b="1" dirty="0" smtClean="0"/>
              <a:t>Historical data is not used</a:t>
            </a:r>
            <a:r>
              <a:rPr lang="en-IN" dirty="0" smtClean="0"/>
              <a:t> in </a:t>
            </a:r>
            <a:r>
              <a:rPr lang="en-IN" dirty="0"/>
              <a:t>Estimation of resources/durations/costs</a:t>
            </a:r>
            <a:r>
              <a:rPr lang="en-IN" b="1" dirty="0" smtClean="0"/>
              <a:t> </a:t>
            </a:r>
            <a:endParaRPr lang="en-IN" b="1" dirty="0"/>
          </a:p>
          <a:p>
            <a:pPr>
              <a:defRPr/>
            </a:pPr>
            <a:r>
              <a:rPr lang="en-IN" b="1" dirty="0"/>
              <a:t>Work-flow</a:t>
            </a:r>
            <a:r>
              <a:rPr lang="en-IN" dirty="0"/>
              <a:t> of </a:t>
            </a:r>
            <a:r>
              <a:rPr lang="en-IN" dirty="0" smtClean="0"/>
              <a:t>designing </a:t>
            </a:r>
            <a:r>
              <a:rPr lang="en-IN" dirty="0"/>
              <a:t>and planning </a:t>
            </a:r>
            <a:r>
              <a:rPr lang="en-IN" dirty="0" smtClean="0"/>
              <a:t>processes is </a:t>
            </a:r>
            <a:r>
              <a:rPr lang="en-IN" dirty="0"/>
              <a:t>required</a:t>
            </a:r>
          </a:p>
          <a:p>
            <a:pPr>
              <a:defRPr/>
            </a:pPr>
            <a:r>
              <a:rPr lang="en-IN" b="1" dirty="0"/>
              <a:t>Quality management metrics </a:t>
            </a:r>
            <a:r>
              <a:rPr lang="en-IN" dirty="0"/>
              <a:t>are not in place</a:t>
            </a:r>
          </a:p>
          <a:p>
            <a:pPr>
              <a:defRPr/>
            </a:pPr>
            <a:r>
              <a:rPr lang="en-IN" b="1" dirty="0"/>
              <a:t>Quality </a:t>
            </a:r>
            <a:r>
              <a:rPr lang="en-IN" b="1" dirty="0" smtClean="0"/>
              <a:t>Policy </a:t>
            </a:r>
            <a:r>
              <a:rPr lang="en-IN" dirty="0" smtClean="0"/>
              <a:t>is not driving daily decision making of any project</a:t>
            </a:r>
            <a:r>
              <a:rPr lang="en-IN" dirty="0"/>
              <a:t> </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4D993-0E1F-4819-8116-46072236B384}"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2" name="TextBox 1"/>
          <p:cNvSpPr txBox="1"/>
          <p:nvPr/>
        </p:nvSpPr>
        <p:spPr>
          <a:xfrm>
            <a:off x="0" y="6096000"/>
            <a:ext cx="5059398" cy="276999"/>
          </a:xfrm>
          <a:prstGeom prst="rect">
            <a:avLst/>
          </a:prstGeom>
          <a:noFill/>
        </p:spPr>
        <p:txBody>
          <a:bodyPr wrap="none" rtlCol="0">
            <a:spAutoFit/>
          </a:bodyPr>
          <a:lstStyle/>
          <a:p>
            <a:r>
              <a:rPr lang="en-US" sz="1200" dirty="0" smtClean="0"/>
              <a:t>This is based on inputs from senior people involved in initial discussions</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Enterprise Environmental Factors</a:t>
            </a:r>
          </a:p>
        </p:txBody>
      </p:sp>
      <p:sp>
        <p:nvSpPr>
          <p:cNvPr id="59395" name="Content Placeholder 2"/>
          <p:cNvSpPr>
            <a:spLocks noGrp="1"/>
          </p:cNvSpPr>
          <p:nvPr>
            <p:ph idx="1"/>
          </p:nvPr>
        </p:nvSpPr>
        <p:spPr>
          <a:xfrm>
            <a:off x="457200" y="990600"/>
            <a:ext cx="8229600" cy="5105400"/>
          </a:xfrm>
        </p:spPr>
        <p:txBody>
          <a:bodyPr>
            <a:normAutofit fontScale="85000" lnSpcReduction="20000"/>
          </a:bodyPr>
          <a:lstStyle/>
          <a:p>
            <a:pPr marL="0" indent="0">
              <a:buFont typeface="Arial" panose="020B0604020202020204" pitchFamily="34" charset="0"/>
              <a:buNone/>
              <a:defRPr/>
            </a:pPr>
            <a:r>
              <a:rPr lang="en-US" altLang="en-US" dirty="0" smtClean="0"/>
              <a:t>Constraints imposed by the enterprise(s) or environment where you are doing the business. </a:t>
            </a:r>
            <a:r>
              <a:rPr lang="en-US" altLang="en-US" u="sng" dirty="0" smtClean="0"/>
              <a:t>Do not underestimate them.</a:t>
            </a:r>
          </a:p>
          <a:p>
            <a:pPr>
              <a:defRPr/>
            </a:pPr>
            <a:r>
              <a:rPr lang="en-US" altLang="en-US" dirty="0" smtClean="0"/>
              <a:t>Political environment of vendor, customer, project management company or state</a:t>
            </a:r>
          </a:p>
          <a:p>
            <a:pPr>
              <a:defRPr/>
            </a:pPr>
            <a:r>
              <a:rPr lang="en-US" altLang="en-US" dirty="0" smtClean="0"/>
              <a:t>Climatic conditions</a:t>
            </a:r>
          </a:p>
          <a:p>
            <a:pPr>
              <a:defRPr/>
            </a:pPr>
            <a:r>
              <a:rPr lang="en-US" altLang="en-US" dirty="0" smtClean="0"/>
              <a:t>Regulatory decisions</a:t>
            </a:r>
          </a:p>
          <a:p>
            <a:pPr>
              <a:defRPr/>
            </a:pPr>
            <a:r>
              <a:rPr lang="en-US" altLang="en-US" dirty="0" smtClean="0"/>
              <a:t>Skills available in the market</a:t>
            </a:r>
          </a:p>
          <a:p>
            <a:pPr>
              <a:defRPr/>
            </a:pPr>
            <a:r>
              <a:rPr lang="en-US" altLang="en-US" dirty="0" smtClean="0"/>
              <a:t>Attitude of the people towards project, team, organization, management, customer, work etc.</a:t>
            </a:r>
          </a:p>
          <a:p>
            <a:pPr>
              <a:defRPr/>
            </a:pPr>
            <a:r>
              <a:rPr lang="en-US" altLang="en-US" dirty="0" smtClean="0"/>
              <a:t>Organizational systems and policies</a:t>
            </a:r>
          </a:p>
          <a:p>
            <a:pPr>
              <a:defRPr/>
            </a:pPr>
            <a:r>
              <a:rPr lang="en-US" altLang="en-US" dirty="0" smtClean="0"/>
              <a:t>Organizational culture, management, hierarchies</a:t>
            </a:r>
          </a:p>
          <a:p>
            <a:pPr>
              <a:defRPr/>
            </a:pPr>
            <a:r>
              <a:rPr lang="en-US" altLang="en-US" dirty="0" smtClean="0"/>
              <a:t>Terrorism, communal sensitivity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7C75F-AF6D-4ECD-8921-35FE80C4512A}"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ctrTitle"/>
          </p:nvPr>
        </p:nvSpPr>
        <p:spPr/>
        <p:txBody>
          <a:bodyPr/>
          <a:lstStyle/>
          <a:p>
            <a:r>
              <a:rPr altLang="en-US" smtClean="0"/>
              <a:t>Stakeholder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982CC3-F2B6-43E2-8B8D-173E05FCC723}" type="slidenum">
              <a:rPr lang="en-US" altLang="en-US" sz="1200" smtClean="0">
                <a:solidFill>
                  <a:srgbClr val="898989"/>
                </a:solidFill>
              </a:rPr>
              <a:pPr>
                <a:spcBef>
                  <a:spcPct val="0"/>
                </a:spcBef>
                <a:buFontTx/>
                <a:buNone/>
              </a:pPr>
              <a:t>31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Stakeholders</a:t>
            </a:r>
          </a:p>
        </p:txBody>
      </p:sp>
      <p:sp>
        <p:nvSpPr>
          <p:cNvPr id="3" name="Content Placeholder 2"/>
          <p:cNvSpPr>
            <a:spLocks noGrp="1"/>
          </p:cNvSpPr>
          <p:nvPr>
            <p:ph idx="1"/>
          </p:nvPr>
        </p:nvSpPr>
        <p:spPr>
          <a:xfrm>
            <a:off x="457200" y="990600"/>
            <a:ext cx="8229600" cy="5105400"/>
          </a:xfrm>
        </p:spPr>
        <p:txBody>
          <a:bodyPr>
            <a:normAutofit fontScale="85000" lnSpcReduction="10000"/>
          </a:bodyPr>
          <a:lstStyle/>
          <a:p>
            <a:pPr>
              <a:defRPr/>
            </a:pPr>
            <a:r>
              <a:rPr lang="en-IN" dirty="0"/>
              <a:t>A stakeholder is an individual, group, or organization </a:t>
            </a:r>
            <a:endParaRPr lang="en-IN" dirty="0" smtClean="0"/>
          </a:p>
          <a:p>
            <a:pPr>
              <a:defRPr/>
            </a:pPr>
            <a:r>
              <a:rPr lang="en-IN" dirty="0" smtClean="0"/>
              <a:t>Who </a:t>
            </a:r>
            <a:r>
              <a:rPr lang="en-IN" dirty="0"/>
              <a:t>may affect, be affected by, or perceive itself to </a:t>
            </a:r>
            <a:r>
              <a:rPr lang="en-IN" dirty="0" smtClean="0"/>
              <a:t>be affected </a:t>
            </a:r>
            <a:r>
              <a:rPr lang="en-IN" dirty="0"/>
              <a:t>by a decision, activity, or outcome of a project. </a:t>
            </a:r>
            <a:endParaRPr lang="en-IN" dirty="0" smtClean="0"/>
          </a:p>
          <a:p>
            <a:pPr>
              <a:defRPr/>
            </a:pPr>
            <a:r>
              <a:rPr lang="en-IN" dirty="0" smtClean="0"/>
              <a:t>Stakeholders </a:t>
            </a:r>
            <a:r>
              <a:rPr lang="en-IN" dirty="0"/>
              <a:t>may be actively involved in the project </a:t>
            </a:r>
            <a:endParaRPr lang="en-IN" dirty="0" smtClean="0"/>
          </a:p>
          <a:p>
            <a:pPr>
              <a:defRPr/>
            </a:pPr>
            <a:r>
              <a:rPr lang="en-IN" dirty="0" smtClean="0"/>
              <a:t>Stakeholders may have interests </a:t>
            </a:r>
            <a:r>
              <a:rPr lang="en-IN" dirty="0"/>
              <a:t>that may be positively or negatively affected by the performance or completion of the project. </a:t>
            </a:r>
            <a:endParaRPr lang="en-IN" dirty="0" smtClean="0"/>
          </a:p>
          <a:p>
            <a:pPr>
              <a:defRPr/>
            </a:pPr>
            <a:r>
              <a:rPr lang="en-IN" dirty="0" smtClean="0"/>
              <a:t>Different stakeholders </a:t>
            </a:r>
            <a:r>
              <a:rPr lang="en-IN" dirty="0"/>
              <a:t>may have competing expectations that might create conflicts within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8EB1E0-60B5-4CB1-94D4-9140F4C05EB6}" type="slidenum">
              <a:rPr lang="en-US" altLang="en-US" sz="1200" smtClean="0">
                <a:solidFill>
                  <a:srgbClr val="898989"/>
                </a:solidFill>
              </a:rPr>
              <a:pPr>
                <a:spcBef>
                  <a:spcPct val="0"/>
                </a:spcBef>
                <a:buFontTx/>
                <a:buNone/>
              </a:pPr>
              <a:t>32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altLang="en-US" smtClean="0"/>
              <a:t>Stakeholders</a:t>
            </a:r>
          </a:p>
        </p:txBody>
      </p:sp>
      <p:sp>
        <p:nvSpPr>
          <p:cNvPr id="53251" name="Content Placeholder 2"/>
          <p:cNvSpPr>
            <a:spLocks noGrp="1"/>
          </p:cNvSpPr>
          <p:nvPr>
            <p:ph idx="1"/>
          </p:nvPr>
        </p:nvSpPr>
        <p:spPr>
          <a:xfrm>
            <a:off x="457200" y="990600"/>
            <a:ext cx="8229600" cy="5105400"/>
          </a:xfrm>
        </p:spPr>
        <p:txBody>
          <a:bodyPr>
            <a:normAutofit fontScale="85000" lnSpcReduction="20000"/>
          </a:bodyPr>
          <a:lstStyle/>
          <a:p>
            <a:pPr>
              <a:defRPr/>
            </a:pPr>
            <a:r>
              <a:rPr lang="en-US" altLang="en-US" dirty="0" smtClean="0"/>
              <a:t>Product User</a:t>
            </a:r>
          </a:p>
          <a:p>
            <a:pPr>
              <a:defRPr/>
            </a:pPr>
            <a:r>
              <a:rPr lang="en-US" altLang="en-US" dirty="0" smtClean="0"/>
              <a:t>Customer</a:t>
            </a:r>
          </a:p>
          <a:p>
            <a:pPr>
              <a:defRPr/>
            </a:pPr>
            <a:r>
              <a:rPr lang="en-US" altLang="en-US" dirty="0" smtClean="0"/>
              <a:t>Sponsor</a:t>
            </a:r>
          </a:p>
          <a:p>
            <a:pPr>
              <a:defRPr/>
            </a:pPr>
            <a:r>
              <a:rPr lang="en-US" altLang="en-US" dirty="0" smtClean="0"/>
              <a:t>PMO</a:t>
            </a:r>
          </a:p>
          <a:p>
            <a:pPr>
              <a:defRPr/>
            </a:pPr>
            <a:r>
              <a:rPr lang="en-US" altLang="en-US" dirty="0" smtClean="0"/>
              <a:t>Regulators</a:t>
            </a:r>
          </a:p>
          <a:p>
            <a:pPr>
              <a:defRPr/>
            </a:pPr>
            <a:r>
              <a:rPr lang="en-US" altLang="en-US" dirty="0" smtClean="0"/>
              <a:t>Government</a:t>
            </a:r>
          </a:p>
          <a:p>
            <a:pPr>
              <a:defRPr/>
            </a:pPr>
            <a:r>
              <a:rPr lang="en-US" altLang="en-US" dirty="0" smtClean="0"/>
              <a:t>Local Public</a:t>
            </a:r>
          </a:p>
          <a:p>
            <a:pPr>
              <a:defRPr/>
            </a:pPr>
            <a:r>
              <a:rPr lang="en-US" altLang="en-US" dirty="0" smtClean="0"/>
              <a:t>Vendors</a:t>
            </a:r>
          </a:p>
          <a:p>
            <a:pPr>
              <a:defRPr/>
            </a:pPr>
            <a:r>
              <a:rPr lang="en-US" altLang="en-US" dirty="0" smtClean="0"/>
              <a:t>Local Politicians</a:t>
            </a:r>
          </a:p>
          <a:p>
            <a:pPr>
              <a:defRPr/>
            </a:pPr>
            <a:r>
              <a:rPr lang="en-US" altLang="en-US" dirty="0" smtClean="0"/>
              <a:t>Management</a:t>
            </a:r>
          </a:p>
          <a:p>
            <a:pPr>
              <a:defRPr/>
            </a:pPr>
            <a:r>
              <a:rPr lang="en-US" altLang="en-US" dirty="0" smtClean="0"/>
              <a:t>Quality Department</a:t>
            </a:r>
          </a:p>
          <a:p>
            <a:pPr>
              <a:defRPr/>
            </a:pPr>
            <a:r>
              <a:rPr lang="en-US" altLang="en-US" dirty="0" smtClean="0"/>
              <a:t>Project Team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3E5E8A-444A-4557-9374-79261200EC5F}" type="slidenum">
              <a:rPr lang="en-US" altLang="en-US" sz="1200" smtClean="0">
                <a:solidFill>
                  <a:srgbClr val="898989"/>
                </a:solidFill>
              </a:rPr>
              <a:pPr>
                <a:spcBef>
                  <a:spcPct val="0"/>
                </a:spcBef>
                <a:buFontTx/>
                <a:buNone/>
              </a:pPr>
              <a:t>33</a:t>
            </a:fld>
            <a:endParaRPr lang="en-US" altLang="en-US" sz="1200" smtClean="0">
              <a:solidFill>
                <a:srgbClr val="898989"/>
              </a:solidFill>
            </a:endParaRPr>
          </a:p>
        </p:txBody>
      </p:sp>
      <p:pic>
        <p:nvPicPr>
          <p:cNvPr id="7783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990600"/>
            <a:ext cx="538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altLang="en-US" smtClean="0"/>
              <a:t>Stakeholder Register</a:t>
            </a:r>
          </a:p>
        </p:txBody>
      </p:sp>
      <p:sp>
        <p:nvSpPr>
          <p:cNvPr id="79875" name="Content Placeholder 2"/>
          <p:cNvSpPr>
            <a:spLocks noGrp="1"/>
          </p:cNvSpPr>
          <p:nvPr>
            <p:ph idx="1"/>
          </p:nvPr>
        </p:nvSpPr>
        <p:spPr>
          <a:xfrm>
            <a:off x="457200" y="990600"/>
            <a:ext cx="8229600" cy="5105400"/>
          </a:xfrm>
        </p:spPr>
        <p:txBody>
          <a:bodyPr/>
          <a:lstStyle/>
          <a:p>
            <a:r>
              <a:rPr lang="en-IN" altLang="en-US" sz="1600" smtClean="0"/>
              <a:t>General</a:t>
            </a:r>
          </a:p>
          <a:p>
            <a:pPr lvl="1"/>
            <a:r>
              <a:rPr lang="en-IN" altLang="en-US" sz="1200" smtClean="0"/>
              <a:t>ID</a:t>
            </a:r>
          </a:p>
          <a:p>
            <a:pPr lvl="1"/>
            <a:r>
              <a:rPr lang="en-IN" altLang="en-US" sz="1200" smtClean="0"/>
              <a:t>Name</a:t>
            </a:r>
          </a:p>
          <a:p>
            <a:pPr lvl="1"/>
            <a:r>
              <a:rPr lang="en-IN" altLang="en-US" sz="1200" smtClean="0"/>
              <a:t>Role/Title</a:t>
            </a:r>
          </a:p>
          <a:p>
            <a:pPr lvl="1"/>
            <a:r>
              <a:rPr lang="en-IN" altLang="en-US" sz="1200" smtClean="0"/>
              <a:t>Organization</a:t>
            </a:r>
          </a:p>
          <a:p>
            <a:pPr lvl="1"/>
            <a:r>
              <a:rPr lang="en-IN" altLang="en-US" sz="1200" smtClean="0"/>
              <a:t>Department</a:t>
            </a:r>
            <a:endParaRPr lang="en-US" altLang="en-US" sz="1200" smtClean="0"/>
          </a:p>
          <a:p>
            <a:pPr lvl="1"/>
            <a:r>
              <a:rPr lang="en-IN" altLang="en-US" sz="1200" smtClean="0"/>
              <a:t>When (Start, Phase1, Phase2, Phase3, Throughout)</a:t>
            </a:r>
          </a:p>
          <a:p>
            <a:pPr lvl="1"/>
            <a:r>
              <a:rPr lang="en-IN" altLang="en-US" sz="1200" smtClean="0"/>
              <a:t>Internal/External</a:t>
            </a:r>
          </a:p>
          <a:p>
            <a:pPr lvl="1"/>
            <a:r>
              <a:rPr lang="en-IN" altLang="en-US" sz="1200" smtClean="0"/>
              <a:t>Manager</a:t>
            </a:r>
          </a:p>
          <a:p>
            <a:r>
              <a:rPr lang="en-IN" altLang="en-US" sz="1600" smtClean="0"/>
              <a:t>Contact</a:t>
            </a:r>
          </a:p>
          <a:p>
            <a:pPr lvl="1"/>
            <a:r>
              <a:rPr lang="en-IN" altLang="en-US" sz="1200" smtClean="0"/>
              <a:t>Phone</a:t>
            </a:r>
          </a:p>
          <a:p>
            <a:pPr lvl="1"/>
            <a:r>
              <a:rPr lang="en-IN" altLang="en-US" sz="1200" smtClean="0"/>
              <a:t>Email-id</a:t>
            </a:r>
          </a:p>
          <a:p>
            <a:pPr lvl="1"/>
            <a:r>
              <a:rPr lang="en-IN" altLang="en-US" sz="1200" smtClean="0"/>
              <a:t>City</a:t>
            </a:r>
          </a:p>
          <a:p>
            <a:r>
              <a:rPr lang="en-IN" altLang="en-US" sz="1600" smtClean="0"/>
              <a:t>Management</a:t>
            </a:r>
          </a:p>
          <a:p>
            <a:pPr lvl="1"/>
            <a:r>
              <a:rPr lang="en-IN" altLang="en-US" sz="1200" smtClean="0"/>
              <a:t>Expectation</a:t>
            </a:r>
          </a:p>
          <a:p>
            <a:pPr lvl="1"/>
            <a:r>
              <a:rPr lang="en-IN" altLang="en-US" sz="1200" smtClean="0"/>
              <a:t>Influence</a:t>
            </a:r>
          </a:p>
          <a:p>
            <a:pPr lvl="1"/>
            <a:r>
              <a:rPr lang="en-IN" altLang="en-US" sz="1200" smtClean="0"/>
              <a:t>Interest</a:t>
            </a:r>
          </a:p>
          <a:p>
            <a:pPr lvl="1"/>
            <a:r>
              <a:rPr lang="en-IN" altLang="en-US" sz="1200" smtClean="0"/>
              <a:t>Current Position (Champion/Supporter/Neutral/Resist)</a:t>
            </a:r>
          </a:p>
          <a:p>
            <a:pPr lvl="1"/>
            <a:r>
              <a:rPr lang="en-IN" altLang="en-US" sz="1200" smtClean="0"/>
              <a:t>Needed Position</a:t>
            </a:r>
          </a:p>
          <a:p>
            <a:pPr lvl="1"/>
            <a:r>
              <a:rPr lang="en-IN" altLang="en-US" sz="1200" smtClean="0"/>
              <a:t>Personal Attributes</a:t>
            </a:r>
          </a:p>
          <a:p>
            <a:pPr lvl="1"/>
            <a:r>
              <a:rPr lang="en-IN" altLang="en-US" sz="1200" smtClean="0"/>
              <a:t>Engagement Plan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321131-C6F5-4B2E-AD91-DFC8BC8B442C}"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altLang="en-US" smtClean="0"/>
              <a:t>Stakeholder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19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083481F-4954-4EE9-A5EB-87F9E22BFAE7}"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pic>
        <p:nvPicPr>
          <p:cNvPr id="81925" name="Picture 2" descr="http://www.stakeholdermap.com/stakeholder-analysis/stakeholder-anallysis-with-groupmap.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28638" y="990600"/>
            <a:ext cx="8086725" cy="502920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Stakeholder Management Plan</a:t>
            </a:r>
          </a:p>
        </p:txBody>
      </p:sp>
      <p:sp>
        <p:nvSpPr>
          <p:cNvPr id="83971" name="Content Placeholder 2"/>
          <p:cNvSpPr>
            <a:spLocks noGrp="1"/>
          </p:cNvSpPr>
          <p:nvPr>
            <p:ph idx="1"/>
          </p:nvPr>
        </p:nvSpPr>
        <p:spPr>
          <a:xfrm>
            <a:off x="457200" y="990600"/>
            <a:ext cx="8229600" cy="5105400"/>
          </a:xfrm>
        </p:spPr>
        <p:txBody>
          <a:bodyPr/>
          <a:lstStyle/>
          <a:p>
            <a:r>
              <a:rPr lang="en-US" altLang="en-US" smtClean="0"/>
              <a:t>Stakeholder Name</a:t>
            </a:r>
          </a:p>
          <a:p>
            <a:r>
              <a:rPr lang="en-US" altLang="en-US" smtClean="0"/>
              <a:t>Engagement Approach</a:t>
            </a:r>
          </a:p>
          <a:p>
            <a:r>
              <a:rPr lang="en-US" altLang="en-US" smtClean="0"/>
              <a:t>Responsibility</a:t>
            </a:r>
          </a:p>
          <a:p>
            <a:r>
              <a:rPr lang="en-US" altLang="en-US" smtClean="0"/>
              <a:t>Accountability</a:t>
            </a:r>
          </a:p>
          <a:p>
            <a:r>
              <a:rPr lang="en-US" altLang="en-US" smtClean="0"/>
              <a:t>Frequency</a:t>
            </a:r>
          </a:p>
          <a:p>
            <a:r>
              <a:rPr lang="en-US" altLang="en-US" smtClean="0"/>
              <a:t>When</a:t>
            </a:r>
          </a:p>
          <a:p>
            <a:r>
              <a:rPr lang="en-US" altLang="en-US" smtClean="0"/>
              <a:t>Efforts Associated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991BE1-5349-4BE9-B207-9AED09E0A77D}"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p:txBody>
          <a:bodyPr/>
          <a:lstStyle/>
          <a:p>
            <a:r>
              <a:rPr lang="en-IN" altLang="en-US" smtClean="0"/>
              <a:t>Project Manager: Skills, R&amp;R, Authority</a:t>
            </a:r>
            <a:endParaRPr altLang="en-US" smtClean="0"/>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F981DD-7D04-4115-87D3-5F435342784E}" type="slidenum">
              <a:rPr lang="en-US" altLang="en-US" sz="1200" smtClean="0">
                <a:solidFill>
                  <a:srgbClr val="898989"/>
                </a:solidFill>
              </a:rPr>
              <a:pPr>
                <a:spcBef>
                  <a:spcPct val="0"/>
                </a:spcBef>
                <a:buFontTx/>
                <a:buNone/>
              </a:pPr>
              <a:t>37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88067" name="Text Box 3"/>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88068" name="Title 4"/>
          <p:cNvSpPr>
            <a:spLocks noGrp="1"/>
          </p:cNvSpPr>
          <p:nvPr>
            <p:ph type="title"/>
          </p:nvPr>
        </p:nvSpPr>
        <p:spPr/>
        <p:txBody>
          <a:bodyPr/>
          <a:lstStyle/>
          <a:p>
            <a:r>
              <a:rPr altLang="en-US" smtClean="0"/>
              <a:t>On Any Project : PM Responsibilities</a:t>
            </a:r>
          </a:p>
        </p:txBody>
      </p:sp>
      <p:sp>
        <p:nvSpPr>
          <p:cNvPr id="88069" name="Content Placeholder 5"/>
          <p:cNvSpPr>
            <a:spLocks noGrp="1"/>
          </p:cNvSpPr>
          <p:nvPr>
            <p:ph idx="1"/>
          </p:nvPr>
        </p:nvSpPr>
        <p:spPr>
          <a:xfrm>
            <a:off x="457200" y="990600"/>
            <a:ext cx="8229600" cy="5105400"/>
          </a:xfrm>
        </p:spPr>
        <p:txBody>
          <a:bodyPr/>
          <a:lstStyle/>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u="sng" smtClean="0">
                <a:solidFill>
                  <a:srgbClr val="000000"/>
                </a:solidFill>
                <a:ea typeface="Microsoft YaHei" panose="020B0503020204020204" pitchFamily="34" charset="-122"/>
              </a:rPr>
              <a:t>Accountable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Communication-</a:t>
            </a:r>
            <a:r>
              <a:rPr lang="en-US" altLang="en-US" sz="1400" smtClean="0">
                <a:solidFill>
                  <a:srgbClr val="000000"/>
                </a:solidFill>
                <a:ea typeface="Microsoft YaHei" panose="020B0503020204020204" pitchFamily="34" charset="-122"/>
              </a:rPr>
              <a:t> reviews, steering committee meetings, stakeholder  identification and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Stakeholder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Cost optimization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Resource</a:t>
            </a:r>
            <a:r>
              <a:rPr lang="en-US" altLang="en-US" sz="1400" smtClean="0">
                <a:solidFill>
                  <a:srgbClr val="000000"/>
                </a:solidFill>
                <a:ea typeface="Microsoft YaHei" panose="020B0503020204020204" pitchFamily="34" charset="-122"/>
              </a:rPr>
              <a:t> allocation, resource backup and utilization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Team motivation</a:t>
            </a:r>
            <a:r>
              <a:rPr lang="en-US" altLang="en-US" sz="1400" smtClean="0">
                <a:solidFill>
                  <a:srgbClr val="000000"/>
                </a:solidFill>
                <a:ea typeface="Microsoft YaHei" panose="020B0503020204020204" pitchFamily="34" charset="-122"/>
              </a:rPr>
              <a:t>, team management, training &amp; development, appreciation, career planning, interview</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smtClean="0">
                <a:solidFill>
                  <a:srgbClr val="000000"/>
                </a:solidFill>
                <a:ea typeface="Microsoft YaHei" panose="020B0503020204020204" pitchFamily="34" charset="-122"/>
              </a:rPr>
              <a:t>Delegate, Assurance, Ensure through Expert’s Help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smtClean="0">
                <a:solidFill>
                  <a:srgbClr val="000000"/>
                </a:solidFill>
                <a:ea typeface="Microsoft YaHei" panose="020B0503020204020204" pitchFamily="34" charset="-122"/>
              </a:rPr>
              <a:t>Estimates of </a:t>
            </a:r>
            <a:r>
              <a:rPr lang="en-US" altLang="en-US" sz="1400" u="sng" smtClean="0">
                <a:solidFill>
                  <a:srgbClr val="000000"/>
                </a:solidFill>
                <a:ea typeface="Microsoft YaHei" panose="020B0503020204020204" pitchFamily="34" charset="-122"/>
              </a:rPr>
              <a:t>size</a:t>
            </a:r>
            <a:r>
              <a:rPr lang="en-US" altLang="en-US" sz="1400" smtClean="0">
                <a:solidFill>
                  <a:srgbClr val="000000"/>
                </a:solidFill>
                <a:ea typeface="Microsoft YaHei" panose="020B0503020204020204" pitchFamily="34" charset="-122"/>
              </a:rPr>
              <a:t>, </a:t>
            </a:r>
            <a:r>
              <a:rPr lang="en-US" altLang="en-US" sz="1400" u="sng" smtClean="0">
                <a:solidFill>
                  <a:srgbClr val="000000"/>
                </a:solidFill>
                <a:ea typeface="Microsoft YaHei" panose="020B0503020204020204" pitchFamily="34" charset="-122"/>
              </a:rPr>
              <a:t>efforts</a:t>
            </a:r>
            <a:r>
              <a:rPr lang="en-US" altLang="en-US" sz="1400" smtClean="0">
                <a:solidFill>
                  <a:srgbClr val="000000"/>
                </a:solidFill>
                <a:ea typeface="Microsoft YaHei" panose="020B0503020204020204" pitchFamily="34" charset="-122"/>
              </a:rPr>
              <a:t> &amp; </a:t>
            </a:r>
            <a:r>
              <a:rPr lang="en-US" altLang="en-US" sz="1400" u="sng" smtClean="0">
                <a:solidFill>
                  <a:srgbClr val="000000"/>
                </a:solidFill>
                <a:ea typeface="Microsoft YaHei" panose="020B0503020204020204" pitchFamily="34" charset="-122"/>
              </a:rPr>
              <a:t>schedule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Risk</a:t>
            </a:r>
            <a:r>
              <a:rPr lang="en-US" altLang="en-US" sz="1400" smtClean="0">
                <a:solidFill>
                  <a:srgbClr val="000000"/>
                </a:solidFill>
                <a:ea typeface="Microsoft YaHei" panose="020B0503020204020204" pitchFamily="34" charset="-122"/>
              </a:rPr>
              <a:t> identification, analysis, prioritization, monitoring &amp; control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Scope</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Defect free </a:t>
            </a:r>
            <a:r>
              <a:rPr lang="en-US" altLang="en-US" sz="1400" smtClean="0">
                <a:solidFill>
                  <a:srgbClr val="000000"/>
                </a:solidFill>
                <a:ea typeface="Microsoft YaHei" panose="020B0503020204020204" pitchFamily="34" charset="-122"/>
              </a:rPr>
              <a:t>product delivery on time within budget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Deliver</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Dependency</a:t>
            </a:r>
            <a:r>
              <a:rPr lang="en-US" altLang="en-US" sz="1400" smtClean="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Procure</a:t>
            </a:r>
            <a:r>
              <a:rPr lang="en-US" altLang="en-US" sz="1400" smtClean="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Configuration management</a:t>
            </a:r>
            <a:r>
              <a:rPr lang="en-US" altLang="en-US" sz="1400" smtClean="0">
                <a:solidFill>
                  <a:srgbClr val="000000"/>
                </a:solidFill>
                <a:ea typeface="Microsoft YaHei" panose="020B0503020204020204" pitchFamily="34" charset="-122"/>
              </a:rPr>
              <a:t>, data backup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Quality</a:t>
            </a:r>
            <a:r>
              <a:rPr lang="en-US" altLang="en-US" sz="1400" smtClean="0">
                <a:solidFill>
                  <a:srgbClr val="000000"/>
                </a:solidFill>
                <a:ea typeface="Microsoft YaHei" panose="020B0503020204020204" pitchFamily="34" charset="-122"/>
              </a:rPr>
              <a:t> planning</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Presales</a:t>
            </a:r>
            <a:r>
              <a:rPr lang="en-US" altLang="en-US" sz="1400" smtClean="0">
                <a:solidFill>
                  <a:srgbClr val="000000"/>
                </a:solidFill>
                <a:ea typeface="Microsoft YaHei" panose="020B0503020204020204" pitchFamily="34" charset="-122"/>
              </a:rPr>
              <a:t> &amp; proposals</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smtClean="0">
                <a:solidFill>
                  <a:srgbClr val="000000"/>
                </a:solidFill>
                <a:ea typeface="Microsoft YaHei" panose="020B0503020204020204" pitchFamily="34" charset="-122"/>
              </a:rPr>
              <a:t>Technical guidance </a:t>
            </a:r>
            <a:r>
              <a:rPr lang="en-US" altLang="en-US" sz="1400" smtClean="0">
                <a:solidFill>
                  <a:srgbClr val="000000"/>
                </a:solidFill>
                <a:ea typeface="Microsoft YaHei" panose="020B0503020204020204" pitchFamily="34" charset="-122"/>
              </a:rPr>
              <a:t>to team – if team members are not available do their work (after project manager has completed his work &amp; he has spare time)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80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24C222-3A85-4C38-84B7-9982594C334C}" type="slidenum">
              <a:rPr lang="en-US" altLang="en-US" sz="1200" smtClean="0">
                <a:solidFill>
                  <a:srgbClr val="898989"/>
                </a:solidFill>
              </a:rPr>
              <a:pPr>
                <a:spcBef>
                  <a:spcPct val="0"/>
                </a:spcBef>
                <a:buFontTx/>
                <a:buNone/>
              </a:pPr>
              <a:t>38</a:t>
            </a:fld>
            <a:endParaRPr lang="en-US" altLang="en-US" sz="1200" smtClean="0">
              <a:solidFill>
                <a:srgbClr val="898989"/>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0115" name="Text Box 2"/>
          <p:cNvSpPr txBox="1">
            <a:spLocks noChangeArrowheads="1"/>
          </p:cNvSpPr>
          <p:nvPr/>
        </p:nvSpPr>
        <p:spPr bwMode="auto">
          <a:xfrm>
            <a:off x="457200" y="990600"/>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Font typeface="Arial" panose="020B0604020202020204" pitchFamily="34" charset="0"/>
              <a:buNone/>
            </a:pPr>
            <a:endParaRPr lang="en-US" altLang="en-US" sz="2200">
              <a:solidFill>
                <a:srgbClr val="000000"/>
              </a:solidFill>
              <a:ea typeface="Microsoft YaHei" panose="020B0503020204020204" pitchFamily="34" charset="-122"/>
            </a:endParaRPr>
          </a:p>
        </p:txBody>
      </p:sp>
      <p:sp>
        <p:nvSpPr>
          <p:cNvPr id="90116" name="Title 3"/>
          <p:cNvSpPr>
            <a:spLocks noGrp="1"/>
          </p:cNvSpPr>
          <p:nvPr>
            <p:ph type="title"/>
          </p:nvPr>
        </p:nvSpPr>
        <p:spPr/>
        <p:txBody>
          <a:bodyPr/>
          <a:lstStyle/>
          <a:p>
            <a:r>
              <a:rPr altLang="en-US" smtClean="0"/>
              <a:t>PM Responsibilities</a:t>
            </a:r>
          </a:p>
        </p:txBody>
      </p:sp>
      <p:sp>
        <p:nvSpPr>
          <p:cNvPr id="5" name="Content Placeholder 4"/>
          <p:cNvSpPr>
            <a:spLocks noGrp="1"/>
          </p:cNvSpPr>
          <p:nvPr>
            <p:ph idx="1"/>
          </p:nvPr>
        </p:nvSpPr>
        <p:spPr>
          <a:xfrm>
            <a:off x="457200" y="990600"/>
            <a:ext cx="8229600" cy="5105400"/>
          </a:xfrm>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aligned with org objectives &amp; customer needs. Understand Why?</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Stakeholders identified and Profiling is done as per their need, power &amp; interest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scope, schedule, budget is agreed &amp;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Integrated change control processes defined &amp;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Microsoft YaHei" charset="0"/>
                <a:cs typeface="Microsoft YaHei" charset="0"/>
              </a:rPr>
              <a:t>Procurement plan is place, approved and dependencies identified</a:t>
            </a: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smtClean="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01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5129C2-1311-47CD-8B6F-464CAE5053AB}" type="slidenum">
              <a:rPr lang="en-US" altLang="en-US" sz="1200" smtClean="0">
                <a:solidFill>
                  <a:srgbClr val="898989"/>
                </a:solidFill>
              </a:rPr>
              <a:pPr>
                <a:spcBef>
                  <a:spcPct val="0"/>
                </a:spcBef>
                <a:buFontTx/>
                <a:buNone/>
              </a:pPr>
              <a:t>39</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Management is Waste of Time</a:t>
            </a:r>
            <a:endParaRPr lang="en-US" dirty="0"/>
          </a:p>
        </p:txBody>
      </p:sp>
      <p:sp>
        <p:nvSpPr>
          <p:cNvPr id="3" name="Content Placeholder 2"/>
          <p:cNvSpPr>
            <a:spLocks noGrp="1"/>
          </p:cNvSpPr>
          <p:nvPr>
            <p:ph idx="1"/>
          </p:nvPr>
        </p:nvSpPr>
        <p:spPr>
          <a:xfrm>
            <a:off x="457200" y="1447800"/>
            <a:ext cx="8229600" cy="4191000"/>
          </a:xfrm>
        </p:spPr>
        <p:txBody>
          <a:bodyPr>
            <a:noAutofit/>
          </a:bodyPr>
          <a:lstStyle/>
          <a:p>
            <a:pPr marL="266700" indent="-266700">
              <a:buNone/>
              <a:tabLst>
                <a:tab pos="266700" algn="l"/>
              </a:tabLst>
            </a:pPr>
            <a:r>
              <a:rPr lang="en-IN" sz="1600" dirty="0" smtClean="0"/>
              <a:t>10</a:t>
            </a:r>
            <a:r>
              <a:rPr lang="en-IN" sz="1600" dirty="0"/>
              <a:t>. Our customers </a:t>
            </a:r>
            <a:r>
              <a:rPr lang="en-IN" sz="1600" b="1" dirty="0" smtClean="0"/>
              <a:t>love us unconditionally</a:t>
            </a:r>
            <a:r>
              <a:rPr lang="en-IN" sz="1600" dirty="0" smtClean="0"/>
              <a:t>, </a:t>
            </a:r>
            <a:r>
              <a:rPr lang="en-IN" sz="1600" dirty="0"/>
              <a:t>so they don't care if our products are late and don't work.</a:t>
            </a:r>
          </a:p>
          <a:p>
            <a:pPr marL="266700" indent="-266700">
              <a:buNone/>
              <a:tabLst>
                <a:tab pos="266700" algn="l"/>
              </a:tabLst>
            </a:pPr>
            <a:r>
              <a:rPr lang="en-IN" sz="1600" dirty="0"/>
              <a:t>09. Organizing to manage projects </a:t>
            </a:r>
            <a:r>
              <a:rPr lang="en-IN" sz="1600" b="1" dirty="0"/>
              <a:t>isn't compatible </a:t>
            </a:r>
            <a:r>
              <a:rPr lang="en-IN" sz="1600" dirty="0"/>
              <a:t>with our </a:t>
            </a:r>
            <a:r>
              <a:rPr lang="en-IN" sz="1600" dirty="0" smtClean="0"/>
              <a:t>culture. The </a:t>
            </a:r>
            <a:r>
              <a:rPr lang="en-IN" sz="1600" dirty="0"/>
              <a:t>last thing we need around this place is change.</a:t>
            </a:r>
          </a:p>
          <a:p>
            <a:pPr marL="266700" indent="-266700">
              <a:buNone/>
              <a:tabLst>
                <a:tab pos="266700" algn="l"/>
              </a:tabLst>
            </a:pPr>
            <a:r>
              <a:rPr lang="en-IN" sz="1600" dirty="0"/>
              <a:t>08. All our projects are easy, and they </a:t>
            </a:r>
            <a:r>
              <a:rPr lang="en-IN" sz="1600" b="1" dirty="0"/>
              <a:t>don't have </a:t>
            </a:r>
            <a:r>
              <a:rPr lang="en-IN" sz="1600" dirty="0"/>
              <a:t>cost, schedule, and technical </a:t>
            </a:r>
            <a:r>
              <a:rPr lang="en-IN" sz="1600" b="1" dirty="0"/>
              <a:t>risks anyway</a:t>
            </a:r>
            <a:r>
              <a:rPr lang="en-IN" sz="1600" dirty="0"/>
              <a:t>.</a:t>
            </a:r>
          </a:p>
          <a:p>
            <a:pPr marL="266700" indent="-266700">
              <a:buNone/>
              <a:tabLst>
                <a:tab pos="266700" algn="l"/>
              </a:tabLst>
            </a:pPr>
            <a:r>
              <a:rPr lang="en-IN" sz="1600" dirty="0"/>
              <a:t>07. </a:t>
            </a:r>
            <a:r>
              <a:rPr lang="en-IN" sz="1600" dirty="0" smtClean="0"/>
              <a:t>We thing that it's </a:t>
            </a:r>
            <a:r>
              <a:rPr lang="en-IN" sz="1600" b="1" dirty="0" smtClean="0"/>
              <a:t>more profitable </a:t>
            </a:r>
            <a:r>
              <a:rPr lang="en-IN" sz="1600" dirty="0" smtClean="0"/>
              <a:t>to have 50% overruns than to spend 10% on project management to fix them. </a:t>
            </a:r>
          </a:p>
          <a:p>
            <a:pPr marL="266700" indent="-266700">
              <a:buNone/>
              <a:tabLst>
                <a:tab pos="266700" algn="l"/>
              </a:tabLst>
            </a:pPr>
            <a:r>
              <a:rPr lang="en-IN" sz="1600" dirty="0" smtClean="0"/>
              <a:t>06</a:t>
            </a:r>
            <a:r>
              <a:rPr lang="en-IN" sz="1600" dirty="0"/>
              <a:t>. We might have to </a:t>
            </a:r>
            <a:r>
              <a:rPr lang="en-IN" sz="1600" b="1" dirty="0"/>
              <a:t>understand our customers' requirements and document</a:t>
            </a:r>
            <a:r>
              <a:rPr lang="en-IN" sz="1600" dirty="0"/>
              <a:t> a lot of stuff, and that is such a bother.</a:t>
            </a:r>
          </a:p>
          <a:p>
            <a:pPr marL="266700" indent="-266700">
              <a:buNone/>
              <a:tabLst>
                <a:tab pos="266700" algn="l"/>
              </a:tabLst>
            </a:pPr>
            <a:r>
              <a:rPr lang="en-IN" sz="1600" dirty="0"/>
              <a:t>05. Project management requires </a:t>
            </a:r>
            <a:r>
              <a:rPr lang="en-IN" sz="1600" b="1" dirty="0"/>
              <a:t>integrity and courage</a:t>
            </a:r>
            <a:r>
              <a:rPr lang="en-IN" sz="1600" dirty="0"/>
              <a:t>, </a:t>
            </a:r>
            <a:r>
              <a:rPr lang="en-IN" sz="1600" dirty="0" smtClean="0"/>
              <a:t>I think they need to pay </a:t>
            </a:r>
            <a:r>
              <a:rPr lang="en-IN" sz="1600" dirty="0"/>
              <a:t>me </a:t>
            </a:r>
            <a:r>
              <a:rPr lang="en-IN" sz="1600" dirty="0" smtClean="0"/>
              <a:t>extra for that.</a:t>
            </a:r>
            <a:endParaRPr lang="en-IN" sz="1600" dirty="0"/>
          </a:p>
          <a:p>
            <a:pPr marL="266700" indent="-266700">
              <a:buNone/>
              <a:tabLst>
                <a:tab pos="266700" algn="l"/>
              </a:tabLst>
            </a:pPr>
            <a:r>
              <a:rPr lang="en-IN" sz="1600" dirty="0"/>
              <a:t>04. Our bosses won't provide the support needed for project management; they want us to get better </a:t>
            </a:r>
            <a:r>
              <a:rPr lang="en-IN" sz="1600" b="1" dirty="0"/>
              <a:t>results through magic</a:t>
            </a:r>
            <a:r>
              <a:rPr lang="en-IN" sz="1600" dirty="0"/>
              <a:t>.</a:t>
            </a:r>
          </a:p>
          <a:p>
            <a:pPr marL="266700" indent="-266700">
              <a:buNone/>
              <a:tabLst>
                <a:tab pos="266700" algn="l"/>
              </a:tabLst>
            </a:pPr>
            <a:r>
              <a:rPr lang="en-IN" sz="1600" dirty="0"/>
              <a:t>03. We'd have to apply </a:t>
            </a:r>
            <a:r>
              <a:rPr lang="en-IN" sz="1600" b="1" dirty="0"/>
              <a:t>project </a:t>
            </a:r>
            <a:r>
              <a:rPr lang="en-IN" sz="1600" b="1" dirty="0" smtClean="0"/>
              <a:t>management blindly to all projects </a:t>
            </a:r>
            <a:r>
              <a:rPr lang="en-IN" sz="1600" dirty="0" smtClean="0"/>
              <a:t>regardless </a:t>
            </a:r>
            <a:r>
              <a:rPr lang="en-IN" sz="1600" dirty="0"/>
              <a:t>of size and </a:t>
            </a:r>
            <a:r>
              <a:rPr lang="en-IN" sz="1600" dirty="0" smtClean="0"/>
              <a:t>complexity. This is stupid thing.</a:t>
            </a:r>
            <a:endParaRPr lang="en-IN" sz="1600" dirty="0"/>
          </a:p>
          <a:p>
            <a:pPr marL="266700" indent="-266700">
              <a:buNone/>
              <a:tabLst>
                <a:tab pos="266700" algn="l"/>
              </a:tabLst>
            </a:pPr>
            <a:r>
              <a:rPr lang="en-IN" sz="1600" dirty="0"/>
              <a:t>02. I know there is a well-developed project management body of knowledge, but </a:t>
            </a:r>
            <a:r>
              <a:rPr lang="en-IN" sz="1600" b="1" dirty="0"/>
              <a:t>I can't find it under this mess on my desk</a:t>
            </a:r>
            <a:r>
              <a:rPr lang="en-IN" sz="1600" dirty="0"/>
              <a:t>.</a:t>
            </a:r>
          </a:p>
          <a:p>
            <a:pPr marL="266700" indent="-266700">
              <a:buNone/>
              <a:tabLst>
                <a:tab pos="266700" algn="l"/>
              </a:tabLst>
            </a:pPr>
            <a:r>
              <a:rPr lang="en-IN" sz="1600" dirty="0"/>
              <a:t>01. </a:t>
            </a:r>
            <a:r>
              <a:rPr lang="en-IN" sz="1600" dirty="0" smtClean="0"/>
              <a:t>We </a:t>
            </a:r>
            <a:r>
              <a:rPr lang="en-IN" sz="1600" b="1" dirty="0" smtClean="0"/>
              <a:t>aren't smart enough</a:t>
            </a:r>
            <a:r>
              <a:rPr lang="en-IN" sz="1600" dirty="0" smtClean="0"/>
              <a:t> to implement project management without oppressing creativity and offending our technical geniuses.</a:t>
            </a:r>
          </a:p>
          <a:p>
            <a:pPr marL="266700" indent="-266700">
              <a:buNone/>
              <a:tabLst>
                <a:tab pos="266700" algn="l"/>
              </a:tabLst>
            </a:pPr>
            <a:endParaRPr lang="en-IN" sz="1600" dirty="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
        <p:nvSpPr>
          <p:cNvPr id="6" name="TextBox 5"/>
          <p:cNvSpPr txBox="1"/>
          <p:nvPr/>
        </p:nvSpPr>
        <p:spPr>
          <a:xfrm>
            <a:off x="-4312" y="816691"/>
            <a:ext cx="3361818" cy="584775"/>
          </a:xfrm>
          <a:prstGeom prst="rect">
            <a:avLst/>
          </a:prstGeom>
          <a:solidFill>
            <a:srgbClr val="FF0000"/>
          </a:solidFill>
        </p:spPr>
        <p:txBody>
          <a:bodyPr wrap="none" rtlCol="0">
            <a:spAutoFit/>
          </a:bodyPr>
          <a:lstStyle/>
          <a:p>
            <a:r>
              <a:rPr lang="en-US" sz="3200" b="1" i="1" dirty="0" smtClean="0">
                <a:latin typeface="Trebuchet MS" panose="020B0603020202020204" pitchFamily="34" charset="0"/>
                <a:cs typeface="Arabic Typesetting" panose="03020402040406030203" pitchFamily="66" charset="-78"/>
              </a:rPr>
              <a:t>If you think that</a:t>
            </a:r>
          </a:p>
        </p:txBody>
      </p:sp>
    </p:spTree>
    <p:extLst>
      <p:ext uri="{BB962C8B-B14F-4D97-AF65-F5344CB8AC3E}">
        <p14:creationId xmlns:p14="http://schemas.microsoft.com/office/powerpoint/2010/main" val="99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2163" name="Text Box 2"/>
          <p:cNvSpPr txBox="1">
            <a:spLocks noChangeArrowheads="1"/>
          </p:cNvSpPr>
          <p:nvPr/>
        </p:nvSpPr>
        <p:spPr bwMode="auto">
          <a:xfrm>
            <a:off x="457200" y="990600"/>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Font typeface="Arial" panose="020B0604020202020204" pitchFamily="34" charset="0"/>
              <a:buNone/>
            </a:pPr>
            <a:endParaRPr lang="en-US" altLang="en-US" sz="2000">
              <a:solidFill>
                <a:srgbClr val="000000"/>
              </a:solidFill>
              <a:ea typeface="Microsoft YaHei" panose="020B0503020204020204" pitchFamily="34" charset="-122"/>
            </a:endParaRPr>
          </a:p>
        </p:txBody>
      </p:sp>
      <p:sp>
        <p:nvSpPr>
          <p:cNvPr id="92164" name="Title 3"/>
          <p:cNvSpPr>
            <a:spLocks noGrp="1"/>
          </p:cNvSpPr>
          <p:nvPr>
            <p:ph type="title"/>
          </p:nvPr>
        </p:nvSpPr>
        <p:spPr/>
        <p:txBody>
          <a:bodyPr/>
          <a:lstStyle/>
          <a:p>
            <a:r>
              <a:rPr altLang="en-US" smtClean="0"/>
              <a:t>Project Manager Responsibilities</a:t>
            </a:r>
          </a:p>
        </p:txBody>
      </p:sp>
      <p:sp>
        <p:nvSpPr>
          <p:cNvPr id="5" name="Content Placeholder 4"/>
          <p:cNvSpPr>
            <a:spLocks noGrp="1"/>
          </p:cNvSpPr>
          <p:nvPr>
            <p:ph idx="1"/>
          </p:nvPr>
        </p:nvSpPr>
        <p:spPr>
          <a:xfrm>
            <a:off x="457200" y="990600"/>
            <a:ext cx="8229600" cy="5105400"/>
          </a:xfrm>
        </p:spPr>
        <p:txBody>
          <a:bodyPr>
            <a:normAutofit fontScale="925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a:t>
            </a:r>
            <a:r>
              <a:rPr lang="en-US" sz="2400" dirty="0" smtClean="0">
                <a:solidFill>
                  <a:srgbClr val="000000"/>
                </a:solidFill>
                <a:ea typeface="Microsoft YaHei" charset="0"/>
                <a:cs typeface="Microsoft YaHei" charset="0"/>
              </a:rPr>
              <a:t>status/progress </a:t>
            </a:r>
            <a:r>
              <a:rPr lang="en-US" sz="2400" dirty="0">
                <a:solidFill>
                  <a:srgbClr val="000000"/>
                </a:solidFill>
                <a:ea typeface="Microsoft YaHei" charset="0"/>
                <a:cs typeface="Microsoft YaHei" charset="0"/>
              </a:rPr>
              <a:t>is </a:t>
            </a:r>
            <a:r>
              <a:rPr lang="en-US" sz="2400" dirty="0" smtClean="0">
                <a:solidFill>
                  <a:srgbClr val="000000"/>
                </a:solidFill>
                <a:ea typeface="Microsoft YaHei" charset="0"/>
                <a:cs typeface="Microsoft YaHei" charset="0"/>
              </a:rPr>
              <a:t>tracked and communicated</a:t>
            </a:r>
            <a:endParaRPr lang="en-US" sz="2400" dirty="0">
              <a:solidFill>
                <a:srgbClr val="000000"/>
              </a:solidFill>
              <a:ea typeface="Microsoft YaHei" charset="0"/>
              <a:cs typeface="Microsoft YaHei" charset="0"/>
            </a:endParaRP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Human resource, </a:t>
            </a:r>
            <a:r>
              <a:rPr lang="en-US" sz="2400" dirty="0">
                <a:solidFill>
                  <a:srgbClr val="000000"/>
                </a:solidFill>
                <a:ea typeface="Microsoft YaHei" charset="0"/>
                <a:cs typeface="Microsoft YaHei" charset="0"/>
              </a:rPr>
              <a:t>Machine &amp; Material resources</a:t>
            </a:r>
            <a:r>
              <a:rPr lang="en-US" sz="2400" dirty="0" smtClean="0">
                <a:solidFill>
                  <a:srgbClr val="000000"/>
                </a:solidFill>
                <a:ea typeface="Microsoft YaHei" charset="0"/>
                <a:cs typeface="Microsoft YaHei" charset="0"/>
              </a:rPr>
              <a:t>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managed against plan</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Variances identified &amp; RCA is performed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change management is performed systematically</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Risks are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resources released &amp; stakeholders are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cs typeface="Microsoft YaHei" charset="0"/>
              </a:rPr>
              <a:t>Project formally closed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solidFill>
                  <a:srgbClr val="000000"/>
                </a:solidFill>
                <a:ea typeface="Microsoft YaHei" charset="0"/>
              </a:rPr>
              <a:t>Documents archived, LL documented</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21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7A8875-BC5F-44EB-8A0F-0D54E5A018E7}" type="slidenum">
              <a:rPr lang="en-US" altLang="en-US" sz="1200" smtClean="0">
                <a:solidFill>
                  <a:srgbClr val="898989"/>
                </a:solidFill>
              </a:rPr>
              <a:pPr>
                <a:spcBef>
                  <a:spcPct val="0"/>
                </a:spcBef>
                <a:buFontTx/>
                <a:buNone/>
              </a:pPr>
              <a:t>40</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Personal Competence</a:t>
            </a:r>
          </a:p>
        </p:txBody>
      </p:sp>
      <p:sp>
        <p:nvSpPr>
          <p:cNvPr id="94211"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spcBef>
                <a:spcPts val="800"/>
              </a:spcBef>
              <a:buFont typeface="Arial" panose="020B0604020202020204" pitchFamily="34" charset="0"/>
              <a:buNone/>
            </a:pPr>
            <a:endParaRPr lang="en-US" altLang="en-US">
              <a:solidFill>
                <a:srgbClr val="000000"/>
              </a:solidFill>
              <a:ea typeface="Microsoft YaHei" panose="020B0503020204020204" pitchFamily="34" charset="-122"/>
            </a:endParaRPr>
          </a:p>
        </p:txBody>
      </p:sp>
      <p:sp>
        <p:nvSpPr>
          <p:cNvPr id="94212" name="Title 3"/>
          <p:cNvSpPr>
            <a:spLocks noGrp="1"/>
          </p:cNvSpPr>
          <p:nvPr>
            <p:ph type="title"/>
          </p:nvPr>
        </p:nvSpPr>
        <p:spPr/>
        <p:txBody>
          <a:bodyPr/>
          <a:lstStyle/>
          <a:p>
            <a:r>
              <a:rPr altLang="en-US" smtClean="0"/>
              <a:t>Project Manager Skills</a:t>
            </a:r>
          </a:p>
        </p:txBody>
      </p:sp>
      <p:sp>
        <p:nvSpPr>
          <p:cNvPr id="5" name="Content Placeholder 4"/>
          <p:cNvSpPr>
            <a:spLocks noGrp="1"/>
          </p:cNvSpPr>
          <p:nvPr>
            <p:ph idx="1"/>
          </p:nvPr>
        </p:nvSpPr>
        <p:spPr>
          <a:xfrm>
            <a:off x="457200" y="990600"/>
            <a:ext cx="8229600" cy="5105400"/>
          </a:xfrm>
        </p:spPr>
        <p:txBody>
          <a:bodyPr>
            <a:normAutofit fontScale="85000" lnSpcReduction="20000"/>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Negotiate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Influence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Manage (Resources, Scope, Time, Cost etc.)</a:t>
            </a:r>
            <a:endParaRPr lang="en-US" dirty="0">
              <a:solidFill>
                <a:srgbClr val="000000"/>
              </a:solidFill>
              <a:ea typeface="Microsoft YaHei" charset="0"/>
              <a:cs typeface="Microsoft YaHei"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Communicate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Present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Organize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Lead</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Conflict Management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Cognitive Ability</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Effectiveness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Professionalism</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42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78134B-244E-4FFA-B626-AF58026725BD}" type="slidenum">
              <a:rPr lang="en-US" altLang="en-US" sz="1200" smtClean="0">
                <a:solidFill>
                  <a:srgbClr val="898989"/>
                </a:solidFill>
              </a:rPr>
              <a:pPr>
                <a:spcBef>
                  <a:spcPct val="0"/>
                </a:spcBef>
                <a:buFontTx/>
                <a:buNone/>
              </a:pPr>
              <a:t>41</a:t>
            </a:fld>
            <a:endParaRPr lang="en-US" altLang="en-US" sz="1200" smtClean="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altLang="en-US" smtClean="0"/>
              <a:t>Authority</a:t>
            </a:r>
          </a:p>
        </p:txBody>
      </p:sp>
      <p:sp>
        <p:nvSpPr>
          <p:cNvPr id="96259" name="Content Placeholder 2"/>
          <p:cNvSpPr>
            <a:spLocks noGrp="1"/>
          </p:cNvSpPr>
          <p:nvPr>
            <p:ph idx="1"/>
          </p:nvPr>
        </p:nvSpPr>
        <p:spPr>
          <a:xfrm>
            <a:off x="457200" y="990600"/>
            <a:ext cx="8229600" cy="5105400"/>
          </a:xfrm>
        </p:spPr>
        <p:txBody>
          <a:bodyPr/>
          <a:lstStyle/>
          <a:p>
            <a:r>
              <a:rPr lang="en-US" altLang="en-US" smtClean="0"/>
              <a:t>Manage through servant leadership</a:t>
            </a:r>
          </a:p>
          <a:p>
            <a:r>
              <a:rPr lang="en-US" altLang="en-US" smtClean="0"/>
              <a:t>Manage through referent power</a:t>
            </a:r>
          </a:p>
          <a:p>
            <a:r>
              <a:rPr lang="en-US" altLang="en-US" smtClean="0"/>
              <a:t>Implement decision made by stakeholders</a:t>
            </a:r>
          </a:p>
          <a:p>
            <a:r>
              <a:rPr lang="en-US" altLang="en-US" smtClean="0"/>
              <a:t>Make decisions &amp; take calculated risk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A879FD-A616-4BD7-90B9-EDC370B3683E}" type="slidenum">
              <a:rPr lang="en-US" altLang="en-US" sz="1200" smtClean="0">
                <a:solidFill>
                  <a:srgbClr val="898989"/>
                </a:solidFill>
              </a:rPr>
              <a:pPr>
                <a:spcBef>
                  <a:spcPct val="0"/>
                </a:spcBef>
                <a:buFontTx/>
                <a:buNone/>
              </a:pPr>
              <a:t>42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p:cNvSpPr>
            <a:spLocks noGrp="1"/>
          </p:cNvSpPr>
          <p:nvPr>
            <p:ph type="title"/>
          </p:nvPr>
        </p:nvSpPr>
        <p:spPr/>
        <p:txBody>
          <a:bodyPr/>
          <a:lstStyle/>
          <a:p>
            <a:r>
              <a:rPr altLang="en-US" smtClean="0"/>
              <a:t>Develop Project Charter</a:t>
            </a:r>
          </a:p>
        </p:txBody>
      </p:sp>
      <p:sp>
        <p:nvSpPr>
          <p:cNvPr id="98307" name="Content Placeholder 5"/>
          <p:cNvSpPr>
            <a:spLocks noGrp="1"/>
          </p:cNvSpPr>
          <p:nvPr>
            <p:ph idx="1"/>
          </p:nvPr>
        </p:nvSpPr>
        <p:spPr>
          <a:xfrm>
            <a:off x="457200" y="990600"/>
            <a:ext cx="8229600" cy="5105400"/>
          </a:xfrm>
        </p:spPr>
        <p:txBody>
          <a:bodyPr/>
          <a:lstStyle/>
          <a:p>
            <a:r>
              <a:rPr lang="en-US" altLang="en-US" dirty="0" smtClean="0"/>
              <a:t>Project Charter should be signed by Project Sponsor and handed over to PM</a:t>
            </a:r>
          </a:p>
          <a:p>
            <a:r>
              <a:rPr lang="en-US" altLang="en-US" dirty="0" smtClean="0"/>
              <a:t>Use Business Case, SOW, Agreements, Lessons Learned, EEF to make this.</a:t>
            </a:r>
          </a:p>
          <a:p>
            <a:r>
              <a:rPr lang="en-US" altLang="en-US" dirty="0" smtClean="0"/>
              <a:t>It is first and must have document of any project</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983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CAFE0-0D8F-45C6-9E6E-AFA27C095BBF}" type="slidenum">
              <a:rPr lang="en-US" altLang="en-US" sz="1200" smtClean="0">
                <a:solidFill>
                  <a:srgbClr val="898989"/>
                </a:solidFill>
              </a:rPr>
              <a:pPr>
                <a:spcBef>
                  <a:spcPct val="0"/>
                </a:spcBef>
                <a:buFontTx/>
                <a:buNone/>
              </a:pPr>
              <a:t>43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4"/>
          <p:cNvSpPr>
            <a:spLocks noGrp="1"/>
          </p:cNvSpPr>
          <p:nvPr>
            <p:ph type="title"/>
          </p:nvPr>
        </p:nvSpPr>
        <p:spPr/>
        <p:txBody>
          <a:bodyPr/>
          <a:lstStyle/>
          <a:p>
            <a:r>
              <a:rPr altLang="en-US" smtClean="0"/>
              <a:t>Project Charter</a:t>
            </a:r>
          </a:p>
        </p:txBody>
      </p:sp>
      <p:sp>
        <p:nvSpPr>
          <p:cNvPr id="6" name="Content Placeholder 5"/>
          <p:cNvSpPr>
            <a:spLocks noGrp="1"/>
          </p:cNvSpPr>
          <p:nvPr>
            <p:ph idx="1"/>
          </p:nvPr>
        </p:nvSpPr>
        <p:spPr>
          <a:xfrm>
            <a:off x="457200" y="990600"/>
            <a:ext cx="8229600" cy="5105400"/>
          </a:xfrm>
        </p:spPr>
        <p:txBody>
          <a:bodyPr>
            <a:normAutofit fontScale="62500" lnSpcReduction="20000"/>
          </a:bodyPr>
          <a:lstStyle/>
          <a:p>
            <a:pPr>
              <a:defRPr/>
            </a:pPr>
            <a:r>
              <a:rPr lang="en-US" dirty="0" smtClean="0"/>
              <a:t>Objective</a:t>
            </a:r>
          </a:p>
          <a:p>
            <a:pPr>
              <a:defRPr/>
            </a:pPr>
            <a:r>
              <a:rPr lang="en-US" dirty="0" smtClean="0"/>
              <a:t>High Level Scope</a:t>
            </a:r>
          </a:p>
          <a:p>
            <a:pPr lvl="1">
              <a:defRPr/>
            </a:pPr>
            <a:r>
              <a:rPr lang="en-US" dirty="0" smtClean="0"/>
              <a:t>Project Boundary</a:t>
            </a:r>
          </a:p>
          <a:p>
            <a:pPr lvl="1">
              <a:defRPr/>
            </a:pPr>
            <a:r>
              <a:rPr lang="en-US" dirty="0" smtClean="0"/>
              <a:t>High Level Requirements</a:t>
            </a:r>
          </a:p>
          <a:p>
            <a:pPr lvl="1">
              <a:defRPr/>
            </a:pPr>
            <a:r>
              <a:rPr lang="en-US" dirty="0" smtClean="0"/>
              <a:t>High Level Deliverables</a:t>
            </a:r>
          </a:p>
          <a:p>
            <a:pPr>
              <a:defRPr/>
            </a:pPr>
            <a:r>
              <a:rPr lang="en-US" dirty="0" smtClean="0"/>
              <a:t>High Level Milestones</a:t>
            </a:r>
          </a:p>
          <a:p>
            <a:pPr>
              <a:defRPr/>
            </a:pPr>
            <a:r>
              <a:rPr lang="en-US" dirty="0" smtClean="0"/>
              <a:t>Assumption</a:t>
            </a:r>
          </a:p>
          <a:p>
            <a:pPr>
              <a:defRPr/>
            </a:pPr>
            <a:r>
              <a:rPr lang="en-US" dirty="0" smtClean="0"/>
              <a:t>Inherent and known risks</a:t>
            </a:r>
          </a:p>
          <a:p>
            <a:pPr>
              <a:defRPr/>
            </a:pPr>
            <a:r>
              <a:rPr lang="en-US" dirty="0" smtClean="0"/>
              <a:t>High Level Timeline</a:t>
            </a:r>
          </a:p>
          <a:p>
            <a:pPr>
              <a:defRPr/>
            </a:pPr>
            <a:r>
              <a:rPr lang="en-US" dirty="0" smtClean="0"/>
              <a:t>High Level Budget</a:t>
            </a:r>
          </a:p>
          <a:p>
            <a:pPr>
              <a:defRPr/>
            </a:pPr>
            <a:r>
              <a:rPr lang="en-US" dirty="0" smtClean="0"/>
              <a:t>Measurable Project Success Criteria</a:t>
            </a:r>
          </a:p>
          <a:p>
            <a:pPr>
              <a:defRPr/>
            </a:pPr>
            <a:r>
              <a:rPr lang="en-US" dirty="0" smtClean="0"/>
              <a:t>Initial Team</a:t>
            </a:r>
          </a:p>
          <a:p>
            <a:pPr>
              <a:defRPr/>
            </a:pPr>
            <a:r>
              <a:rPr lang="en-US" dirty="0" smtClean="0"/>
              <a:t>Project Start Date</a:t>
            </a:r>
          </a:p>
          <a:p>
            <a:pPr>
              <a:defRPr/>
            </a:pPr>
            <a:r>
              <a:rPr lang="en-US" dirty="0" smtClean="0"/>
              <a:t>High Level Approval Requirements</a:t>
            </a:r>
          </a:p>
          <a:p>
            <a:pPr>
              <a:defRPr/>
            </a:pPr>
            <a:r>
              <a:rPr lang="en-US" dirty="0" smtClean="0"/>
              <a:t>Name and Sign of Project Manager</a:t>
            </a:r>
          </a:p>
          <a:p>
            <a:pPr>
              <a:defRPr/>
            </a:pPr>
            <a:r>
              <a:rPr lang="en-US" dirty="0" smtClean="0"/>
              <a:t>Name and Sign of Project Sponsor</a:t>
            </a:r>
          </a:p>
          <a:p>
            <a:pPr>
              <a:defRPr/>
            </a:pPr>
            <a:endParaRPr lang="en-US" dirty="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10035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352419-7DD7-4B60-ACFE-8AD3C9110E33}" type="slidenum">
              <a:rPr lang="en-US" altLang="en-US" sz="1200" smtClean="0">
                <a:solidFill>
                  <a:srgbClr val="898989"/>
                </a:solidFill>
              </a:rPr>
              <a:pPr>
                <a:spcBef>
                  <a:spcPct val="0"/>
                </a:spcBef>
                <a:buFontTx/>
                <a:buNone/>
              </a:pPr>
              <a:t>44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2</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45</a:t>
            </a:fld>
            <a:endParaRPr lang="en-US" altLang="en-US"/>
          </a:p>
        </p:txBody>
      </p:sp>
    </p:spTree>
    <p:extLst>
      <p:ext uri="{BB962C8B-B14F-4D97-AF65-F5344CB8AC3E}">
        <p14:creationId xmlns:p14="http://schemas.microsoft.com/office/powerpoint/2010/main" val="2799475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dirty="0" smtClean="0"/>
              <a:t>Day 1 : General Understanding</a:t>
            </a:r>
          </a:p>
          <a:p>
            <a:pPr marL="0" indent="0">
              <a:buFont typeface="+mj-lt"/>
              <a:buNone/>
            </a:pPr>
            <a:r>
              <a:rPr lang="en-US" altLang="en-US" b="1" dirty="0" smtClean="0"/>
              <a:t>Day 2 : Project Planning</a:t>
            </a:r>
          </a:p>
          <a:p>
            <a:pPr marL="0" indent="0">
              <a:buFont typeface="+mj-lt"/>
              <a:buNone/>
            </a:pPr>
            <a:r>
              <a:rPr lang="en-US" altLang="en-US" dirty="0" smtClean="0"/>
              <a:t>Day 3 : Project Executions</a:t>
            </a:r>
          </a:p>
          <a:p>
            <a:pPr marL="0" indent="0">
              <a:buFont typeface="+mj-lt"/>
              <a:buNone/>
            </a:pPr>
            <a:r>
              <a:rPr lang="en-US" altLang="en-US" dirty="0" smtClean="0"/>
              <a:t>Day 4 : Project Governance</a:t>
            </a:r>
          </a:p>
          <a:p>
            <a:pPr marL="0" indent="0">
              <a:buFont typeface="+mj-lt"/>
              <a:buNone/>
            </a:pPr>
            <a:r>
              <a:rPr lang="en-US" altLang="en-US" dirty="0"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949590-EAFA-4825-B5E5-BB01E815C021}" type="slidenum">
              <a:rPr lang="en-US" altLang="en-US" sz="1200" smtClean="0">
                <a:solidFill>
                  <a:srgbClr val="898989"/>
                </a:solidFill>
              </a:rPr>
              <a:pPr>
                <a:spcBef>
                  <a:spcPct val="0"/>
                </a:spcBef>
                <a:buFontTx/>
                <a:buNone/>
              </a:pPr>
              <a:t>46</a:t>
            </a:fld>
            <a:endParaRPr lang="en-US" altLang="en-US" sz="1200" smtClean="0">
              <a:solidFill>
                <a:srgbClr val="898989"/>
              </a:solidFill>
            </a:endParaRPr>
          </a:p>
        </p:txBody>
      </p:sp>
      <p:sp>
        <p:nvSpPr>
          <p:cNvPr id="1843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extLst>
      <p:ext uri="{BB962C8B-B14F-4D97-AF65-F5344CB8AC3E}">
        <p14:creationId xmlns:p14="http://schemas.microsoft.com/office/powerpoint/2010/main" val="3671902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400" dirty="0" smtClean="0"/>
              <a:t>Project Integration Planning </a:t>
            </a:r>
          </a:p>
          <a:p>
            <a:pPr>
              <a:buFont typeface="Calibri" panose="020F0502020204030204" pitchFamily="34" charset="0"/>
              <a:buAutoNum type="arabicPeriod"/>
            </a:pPr>
            <a:r>
              <a:rPr lang="en-US" altLang="en-US" sz="2400" dirty="0" smtClean="0"/>
              <a:t>Project Scope Planning</a:t>
            </a:r>
          </a:p>
          <a:p>
            <a:pPr>
              <a:buFont typeface="Calibri" panose="020F0502020204030204" pitchFamily="34" charset="0"/>
              <a:buAutoNum type="arabicPeriod"/>
            </a:pPr>
            <a:r>
              <a:rPr lang="en-US" altLang="en-US" sz="2400" dirty="0" smtClean="0"/>
              <a:t>Project Time Planning</a:t>
            </a:r>
          </a:p>
          <a:p>
            <a:pPr>
              <a:buFont typeface="Calibri" panose="020F0502020204030204" pitchFamily="34" charset="0"/>
              <a:buAutoNum type="arabicPeriod"/>
            </a:pPr>
            <a:r>
              <a:rPr lang="en-US" altLang="en-US" sz="2400" dirty="0" smtClean="0"/>
              <a:t>Project Cost Planning</a:t>
            </a:r>
          </a:p>
          <a:p>
            <a:pPr>
              <a:buFont typeface="Calibri" panose="020F0502020204030204" pitchFamily="34" charset="0"/>
              <a:buAutoNum type="arabicPeriod"/>
            </a:pPr>
            <a:r>
              <a:rPr lang="en-US" altLang="en-US" sz="2400" dirty="0" smtClean="0"/>
              <a:t>Project Quality Planning</a:t>
            </a:r>
          </a:p>
          <a:p>
            <a:pPr>
              <a:buFont typeface="Calibri" panose="020F0502020204030204" pitchFamily="34" charset="0"/>
              <a:buAutoNum type="arabicPeriod"/>
            </a:pPr>
            <a:r>
              <a:rPr lang="en-US" altLang="en-US" sz="2400" dirty="0" smtClean="0"/>
              <a:t>Project Communication Planning</a:t>
            </a:r>
          </a:p>
          <a:p>
            <a:pPr>
              <a:buFont typeface="Calibri" panose="020F0502020204030204" pitchFamily="34" charset="0"/>
              <a:buAutoNum type="arabicPeriod"/>
            </a:pPr>
            <a:r>
              <a:rPr lang="en-US" altLang="en-US" sz="2400" dirty="0" smtClean="0"/>
              <a:t>Project Human Resource Planning</a:t>
            </a:r>
          </a:p>
          <a:p>
            <a:pPr>
              <a:buFont typeface="Calibri" panose="020F0502020204030204" pitchFamily="34" charset="0"/>
              <a:buAutoNum type="arabicPeriod"/>
            </a:pPr>
            <a:r>
              <a:rPr lang="en-US" altLang="en-US" sz="2400" dirty="0" smtClean="0"/>
              <a:t>Project Risk Management</a:t>
            </a:r>
          </a:p>
          <a:p>
            <a:pPr>
              <a:buFont typeface="Calibri" panose="020F0502020204030204" pitchFamily="34" charset="0"/>
              <a:buAutoNum type="arabicPeriod"/>
            </a:pPr>
            <a:r>
              <a:rPr lang="en-US" altLang="en-US" sz="2400" dirty="0" smtClean="0"/>
              <a:t>Project Procurement Management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B73731-2DCA-4DF1-8DD9-5DC8E155B5B7}" type="slidenum">
              <a:rPr lang="en-US" altLang="en-US" sz="1200" smtClean="0">
                <a:solidFill>
                  <a:srgbClr val="898989"/>
                </a:solidFill>
              </a:rPr>
              <a:pPr>
                <a:spcBef>
                  <a:spcPct val="0"/>
                </a:spcBef>
                <a:buFontTx/>
                <a:buNone/>
              </a:pPr>
              <a:t>47</a:t>
            </a:fld>
            <a:endParaRPr lang="en-US" altLang="en-US" sz="1200" smtClean="0">
              <a:solidFill>
                <a:srgbClr val="898989"/>
              </a:solidFill>
            </a:endParaRPr>
          </a:p>
        </p:txBody>
      </p:sp>
      <p:sp>
        <p:nvSpPr>
          <p:cNvPr id="2048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Planning</a:t>
            </a:r>
          </a:p>
        </p:txBody>
      </p:sp>
    </p:spTree>
    <p:extLst>
      <p:ext uri="{BB962C8B-B14F-4D97-AF65-F5344CB8AC3E}">
        <p14:creationId xmlns:p14="http://schemas.microsoft.com/office/powerpoint/2010/main" val="36281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0482">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0482">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0482">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0482">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0482">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0482">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0482">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0482">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048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altLang="en-US" smtClean="0"/>
              <a:t>Project Integration Planning </a:t>
            </a:r>
          </a:p>
        </p:txBody>
      </p:sp>
      <p:sp>
        <p:nvSpPr>
          <p:cNvPr id="22531" name="Content Placeholder 6"/>
          <p:cNvSpPr>
            <a:spLocks noGrp="1"/>
          </p:cNvSpPr>
          <p:nvPr>
            <p:ph idx="1"/>
          </p:nvPr>
        </p:nvSpPr>
        <p:spPr/>
        <p:txBody>
          <a:bodyPr/>
          <a:lstStyle/>
          <a:p>
            <a:r>
              <a:rPr lang="en-US" altLang="en-US" smtClean="0"/>
              <a:t>Determine Project Management Methodology</a:t>
            </a:r>
          </a:p>
          <a:p>
            <a:r>
              <a:rPr lang="en-US" altLang="en-US" smtClean="0"/>
              <a:t>Determine Project Lifecycle</a:t>
            </a:r>
          </a:p>
          <a:p>
            <a:r>
              <a:rPr lang="en-US" altLang="en-US" smtClean="0"/>
              <a:t>Determine Processes Required to Manage Project</a:t>
            </a:r>
          </a:p>
          <a:p>
            <a:r>
              <a:rPr lang="en-US" altLang="en-US" smtClean="0"/>
              <a:t>Determine Configuration Management, Tools, Security Permission</a:t>
            </a:r>
          </a:p>
          <a:p>
            <a:r>
              <a:rPr lang="en-US" altLang="en-US" smtClean="0"/>
              <a:t>Determine Change Management Processes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9EB9A6-9F1B-4D7F-874F-16B169EB4ADB}" type="slidenum">
              <a:rPr lang="en-US" altLang="en-US" sz="1200" smtClean="0">
                <a:solidFill>
                  <a:srgbClr val="898989"/>
                </a:solidFill>
              </a:rPr>
              <a:pPr>
                <a:spcBef>
                  <a:spcPct val="0"/>
                </a:spcBef>
                <a:buFontTx/>
                <a:buNone/>
              </a:pPr>
              <a:t>48</a:t>
            </a:fld>
            <a:endParaRPr lang="en-US" altLang="en-US" sz="1200" smtClean="0">
              <a:solidFill>
                <a:srgbClr val="898989"/>
              </a:solidFill>
            </a:endParaRPr>
          </a:p>
        </p:txBody>
      </p:sp>
    </p:spTree>
    <p:extLst>
      <p:ext uri="{BB962C8B-B14F-4D97-AF65-F5344CB8AC3E}">
        <p14:creationId xmlns:p14="http://schemas.microsoft.com/office/powerpoint/2010/main" val="391796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Tools/Techniques for Project Integration Planning</a:t>
            </a:r>
            <a:endParaRPr lang="en-US" sz="3200" dirty="0"/>
          </a:p>
        </p:txBody>
      </p:sp>
      <p:sp>
        <p:nvSpPr>
          <p:cNvPr id="3" name="Content Placeholder 2"/>
          <p:cNvSpPr>
            <a:spLocks noGrp="1"/>
          </p:cNvSpPr>
          <p:nvPr>
            <p:ph idx="1"/>
          </p:nvPr>
        </p:nvSpPr>
        <p:spPr/>
        <p:txBody>
          <a:bodyPr/>
          <a:lstStyle/>
          <a:p>
            <a:r>
              <a:rPr lang="en-US" dirty="0" smtClean="0"/>
              <a:t>Expert Judgment</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49</a:t>
            </a:fld>
            <a:endParaRPr lang="en-US" altLang="en-US"/>
          </a:p>
        </p:txBody>
      </p:sp>
    </p:spTree>
    <p:extLst>
      <p:ext uri="{BB962C8B-B14F-4D97-AF65-F5344CB8AC3E}">
        <p14:creationId xmlns:p14="http://schemas.microsoft.com/office/powerpoint/2010/main" val="128235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smtClean="0"/>
              <a:t>Day 4 : Governance</a:t>
            </a:r>
          </a:p>
          <a:p>
            <a:pPr marL="0" indent="0">
              <a:buFont typeface="+mj-lt"/>
              <a:buNone/>
            </a:pPr>
            <a:r>
              <a:rPr lang="en-US" altLang="en-US"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DD90A7-FB5B-41E9-AA25-3803AB7A29CD}"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
        <p:nvSpPr>
          <p:cNvPr id="2253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662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ctrTitle"/>
          </p:nvPr>
        </p:nvSpPr>
        <p:spPr/>
        <p:txBody>
          <a:bodyPr/>
          <a:lstStyle/>
          <a:p>
            <a:r>
              <a:rPr altLang="en-US" smtClean="0"/>
              <a:t>Scope Management</a:t>
            </a:r>
          </a:p>
        </p:txBody>
      </p:sp>
      <p:sp>
        <p:nvSpPr>
          <p:cNvPr id="8" name="Subtitle 7"/>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620D93-6698-447A-83D7-58E4F76E39B0}" type="slidenum">
              <a:rPr lang="en-US" altLang="en-US" sz="1200" smtClean="0">
                <a:solidFill>
                  <a:srgbClr val="898989"/>
                </a:solidFill>
              </a:rPr>
              <a:pPr>
                <a:spcBef>
                  <a:spcPct val="0"/>
                </a:spcBef>
                <a:buFontTx/>
                <a:buNone/>
              </a:pPr>
              <a:t>50</a:t>
            </a:fld>
            <a:endParaRPr lang="en-US" altLang="en-US" sz="1200" smtClean="0">
              <a:solidFill>
                <a:srgbClr val="898989"/>
              </a:solidFill>
            </a:endParaRPr>
          </a:p>
        </p:txBody>
      </p:sp>
    </p:spTree>
    <p:extLst>
      <p:ext uri="{BB962C8B-B14F-4D97-AF65-F5344CB8AC3E}">
        <p14:creationId xmlns:p14="http://schemas.microsoft.com/office/powerpoint/2010/main" val="2158060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Requirement-Details3-TajMah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1057275"/>
            <a:ext cx="57673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75C317-90C4-484D-93A6-61FD2256C031}" type="slidenum">
              <a:rPr lang="en-US" altLang="en-US" sz="1200" smtClean="0">
                <a:solidFill>
                  <a:srgbClr val="898989"/>
                </a:solidFill>
              </a:rPr>
              <a:pPr>
                <a:spcBef>
                  <a:spcPct val="0"/>
                </a:spcBef>
                <a:buFontTx/>
                <a:buNone/>
              </a:pPr>
              <a:t>51</a:t>
            </a:fld>
            <a:endParaRPr lang="en-US" altLang="en-US" sz="1200" smtClean="0">
              <a:solidFill>
                <a:srgbClr val="898989"/>
              </a:solidFill>
            </a:endParaRPr>
          </a:p>
        </p:txBody>
      </p:sp>
    </p:spTree>
    <p:extLst>
      <p:ext uri="{BB962C8B-B14F-4D97-AF65-F5344CB8AC3E}">
        <p14:creationId xmlns:p14="http://schemas.microsoft.com/office/powerpoint/2010/main" val="705773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Requirement-Detail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8" y="966788"/>
            <a:ext cx="2889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4"/>
          <p:cNvSpPr>
            <a:spLocks noGrp="1"/>
          </p:cNvSpPr>
          <p:nvPr>
            <p:ph type="title"/>
          </p:nvPr>
        </p:nvSpPr>
        <p:spPr/>
        <p:txBody>
          <a:bodyPr/>
          <a:lstStyle/>
          <a:p>
            <a:r>
              <a:rPr altLang="en-US" smtClean="0"/>
              <a:t>Level of Detailing in Scope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C7152E-1071-44A5-A552-D08ADA6269FB}" type="slidenum">
              <a:rPr lang="en-US" altLang="en-US" sz="1200" smtClean="0">
                <a:solidFill>
                  <a:srgbClr val="898989"/>
                </a:solidFill>
              </a:rPr>
              <a:pPr>
                <a:spcBef>
                  <a:spcPct val="0"/>
                </a:spcBef>
                <a:buFontTx/>
                <a:buNone/>
              </a:pPr>
              <a:t>52</a:t>
            </a:fld>
            <a:endParaRPr lang="en-US" altLang="en-US" sz="1200" smtClean="0">
              <a:solidFill>
                <a:srgbClr val="898989"/>
              </a:solidFill>
            </a:endParaRPr>
          </a:p>
        </p:txBody>
      </p:sp>
      <p:pic>
        <p:nvPicPr>
          <p:cNvPr id="28678" name="Picture 6" descr="https://encrypted-tbn0.gstatic.com/images?q=tbn:ANd9GcQK3KUUZWcLGy6jbwdVp6atki0fkOP6gA61h72kzIvx-a35nW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99695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2788" y="1052513"/>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https://encrypted-tbn3.gstatic.com/images?q=tbn:ANd9GcQt4VAywrf4fse9wfGPTU1pONwjSSGXH6D2zG1MOi615zg3f1qe1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188" y="2895600"/>
            <a:ext cx="2600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8913" y="29241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2895600"/>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2" descr="https://encrypted-tbn0.gstatic.com/images?q=tbn:ANd9GcTqB4COfDtUz-7UD8GHXoqGq88KPDiA2tnIpMThrYOVZlPSWaW09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641850"/>
            <a:ext cx="24860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2508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nView-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917575"/>
            <a:ext cx="71596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0" y="0"/>
            <a:ext cx="29210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explained it</a:t>
            </a:r>
          </a:p>
        </p:txBody>
      </p:sp>
      <p:sp>
        <p:nvSpPr>
          <p:cNvPr id="4" name="Rounded Rectangular Callout 3"/>
          <p:cNvSpPr/>
          <p:nvPr/>
        </p:nvSpPr>
        <p:spPr>
          <a:xfrm>
            <a:off x="1673225" y="0"/>
            <a:ext cx="31242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Leader understood it</a:t>
            </a:r>
          </a:p>
        </p:txBody>
      </p:sp>
      <p:sp>
        <p:nvSpPr>
          <p:cNvPr id="5" name="Rounded Rectangular Callout 4"/>
          <p:cNvSpPr/>
          <p:nvPr/>
        </p:nvSpPr>
        <p:spPr>
          <a:xfrm>
            <a:off x="3513138" y="0"/>
            <a:ext cx="2921000" cy="771525"/>
          </a:xfrm>
          <a:prstGeom prst="wedgeRoundRectCallout">
            <a:avLst>
              <a:gd name="adj1" fmla="val -1930"/>
              <a:gd name="adj2" fmla="val 196346"/>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Architect Designed it</a:t>
            </a:r>
          </a:p>
        </p:txBody>
      </p:sp>
      <p:sp>
        <p:nvSpPr>
          <p:cNvPr id="6" name="Rounded Rectangular Callout 5"/>
          <p:cNvSpPr/>
          <p:nvPr/>
        </p:nvSpPr>
        <p:spPr>
          <a:xfrm>
            <a:off x="4689475" y="0"/>
            <a:ext cx="3113088" cy="771525"/>
          </a:xfrm>
          <a:prstGeom prst="wedgeRoundRectCallout">
            <a:avLst>
              <a:gd name="adj1" fmla="val -6573"/>
              <a:gd name="adj2" fmla="val 23942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Programmer wrote it</a:t>
            </a:r>
          </a:p>
        </p:txBody>
      </p:sp>
      <p:sp>
        <p:nvSpPr>
          <p:cNvPr id="7" name="Rounded Rectangular Callout 6"/>
          <p:cNvSpPr/>
          <p:nvPr/>
        </p:nvSpPr>
        <p:spPr>
          <a:xfrm>
            <a:off x="5676900" y="0"/>
            <a:ext cx="34671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Business Consultant described it</a:t>
            </a:r>
          </a:p>
        </p:txBody>
      </p:sp>
      <p:sp>
        <p:nvSpPr>
          <p:cNvPr id="8" name="Rounded Rectangular Callout 7"/>
          <p:cNvSpPr/>
          <p:nvPr/>
        </p:nvSpPr>
        <p:spPr>
          <a:xfrm>
            <a:off x="9525" y="5781675"/>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was documented</a:t>
            </a:r>
          </a:p>
        </p:txBody>
      </p:sp>
      <p:sp>
        <p:nvSpPr>
          <p:cNvPr id="10" name="Rounded Rectangular Callout 9"/>
          <p:cNvSpPr/>
          <p:nvPr/>
        </p:nvSpPr>
        <p:spPr>
          <a:xfrm>
            <a:off x="1778000" y="5791200"/>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operations installed it</a:t>
            </a:r>
          </a:p>
        </p:txBody>
      </p:sp>
      <p:sp>
        <p:nvSpPr>
          <p:cNvPr id="11" name="Rounded Rectangular Callout 10"/>
          <p:cNvSpPr/>
          <p:nvPr/>
        </p:nvSpPr>
        <p:spPr>
          <a:xfrm>
            <a:off x="32258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was billed</a:t>
            </a:r>
          </a:p>
        </p:txBody>
      </p:sp>
      <p:sp>
        <p:nvSpPr>
          <p:cNvPr id="12" name="Rounded Rectangular Callout 11"/>
          <p:cNvSpPr/>
          <p:nvPr/>
        </p:nvSpPr>
        <p:spPr>
          <a:xfrm>
            <a:off x="43307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it was supported</a:t>
            </a:r>
          </a:p>
        </p:txBody>
      </p:sp>
      <p:sp>
        <p:nvSpPr>
          <p:cNvPr id="13" name="Rounded Rectangular Callout 12"/>
          <p:cNvSpPr/>
          <p:nvPr/>
        </p:nvSpPr>
        <p:spPr>
          <a:xfrm>
            <a:off x="5957888" y="5815013"/>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What the customer really needed</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0734" name="Slide Number Placeholder 8"/>
          <p:cNvSpPr>
            <a:spLocks noGrp="1"/>
          </p:cNvSpPr>
          <p:nvPr>
            <p:ph type="sldNum" sz="quarter" idx="12"/>
          </p:nvPr>
        </p:nvSpPr>
        <p:spPr bwMode="auto">
          <a:noFill/>
          <a:ln>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43AF45-3B58-452E-BFC2-556DE8DF3E9E}" type="slidenum">
              <a:rPr lang="en-US" altLang="en-US" sz="1200" smtClean="0">
                <a:solidFill>
                  <a:srgbClr val="898989"/>
                </a:solidFill>
              </a:rPr>
              <a:pPr>
                <a:spcBef>
                  <a:spcPct val="0"/>
                </a:spcBef>
                <a:buFontTx/>
                <a:buNone/>
              </a:pPr>
              <a:t>53</a:t>
            </a:fld>
            <a:endParaRPr lang="en-US" altLang="en-US" sz="1200" dirty="0" smtClean="0">
              <a:solidFill>
                <a:srgbClr val="898989"/>
              </a:solidFill>
            </a:endParaRPr>
          </a:p>
        </p:txBody>
      </p:sp>
    </p:spTree>
    <p:extLst>
      <p:ext uri="{BB962C8B-B14F-4D97-AF65-F5344CB8AC3E}">
        <p14:creationId xmlns:p14="http://schemas.microsoft.com/office/powerpoint/2010/main" val="167079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altLang="en-US" smtClean="0"/>
              <a:t>Scope</a:t>
            </a:r>
          </a:p>
        </p:txBody>
      </p:sp>
      <p:sp>
        <p:nvSpPr>
          <p:cNvPr id="32771" name="Content Placeholder 1"/>
          <p:cNvSpPr>
            <a:spLocks noGrp="1"/>
          </p:cNvSpPr>
          <p:nvPr>
            <p:ph idx="1"/>
          </p:nvPr>
        </p:nvSpPr>
        <p:spPr>
          <a:xfrm>
            <a:off x="457200" y="990600"/>
            <a:ext cx="8229600" cy="5105400"/>
          </a:xfrm>
        </p:spPr>
        <p:txBody>
          <a:bodyPr/>
          <a:lstStyle/>
          <a:p>
            <a:r>
              <a:rPr lang="en-US" altLang="en-US" b="1" smtClean="0"/>
              <a:t>Project Scope</a:t>
            </a:r>
            <a:r>
              <a:rPr lang="en-US" altLang="en-US" smtClean="0"/>
              <a:t> "The work that needs to be accomplished to deliver a product, service, or result with the specified features and functions." </a:t>
            </a:r>
            <a:endParaRPr lang="en-US" altLang="en-US" baseline="30000" smtClean="0"/>
          </a:p>
          <a:p>
            <a:endParaRPr lang="en-US" altLang="en-US" smtClean="0"/>
          </a:p>
          <a:p>
            <a:r>
              <a:rPr lang="en-US" altLang="en-US" b="1" smtClean="0"/>
              <a:t>Product Scope</a:t>
            </a:r>
            <a:r>
              <a:rPr lang="en-US" altLang="en-US" smtClean="0"/>
              <a:t> "The features and functions that characterize a product, service, or result." </a:t>
            </a:r>
          </a:p>
          <a:p>
            <a:endParaRPr lang="en-US"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1600EF-9B85-450A-B736-78A41A42FCC4}" type="slidenum">
              <a:rPr lang="en-US" altLang="en-US" sz="1200" smtClean="0">
                <a:solidFill>
                  <a:srgbClr val="898989"/>
                </a:solidFill>
              </a:rPr>
              <a:pPr>
                <a:spcBef>
                  <a:spcPct val="0"/>
                </a:spcBef>
                <a:buFontTx/>
                <a:buNone/>
              </a:pPr>
              <a:t>54</a:t>
            </a:fld>
            <a:endParaRPr lang="en-US" altLang="en-US" sz="1200" smtClean="0">
              <a:solidFill>
                <a:srgbClr val="898989"/>
              </a:solidFill>
            </a:endParaRPr>
          </a:p>
        </p:txBody>
      </p:sp>
    </p:spTree>
    <p:extLst>
      <p:ext uri="{BB962C8B-B14F-4D97-AF65-F5344CB8AC3E}">
        <p14:creationId xmlns:p14="http://schemas.microsoft.com/office/powerpoint/2010/main" val="12871144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Requirements</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IN" b="1" dirty="0" smtClean="0"/>
              <a:t>Product requirements (features)</a:t>
            </a:r>
            <a:r>
              <a:rPr lang="en-IN" dirty="0" smtClean="0"/>
              <a:t>. Product requirements describe the characteristics of the deliverables. </a:t>
            </a:r>
            <a:endParaRPr lang="en-US" dirty="0" smtClean="0"/>
          </a:p>
          <a:p>
            <a:pPr>
              <a:defRPr/>
            </a:pPr>
            <a:r>
              <a:rPr lang="en-IN" b="1" dirty="0" smtClean="0"/>
              <a:t>Process requirements (functions).</a:t>
            </a:r>
            <a:r>
              <a:rPr lang="en-IN" dirty="0" smtClean="0"/>
              <a:t> Process requirements describe how people interact with a product and how a product interacts with other products. </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B27BA7-77CC-4BF1-9656-8AA86AFF90A0}" type="slidenum">
              <a:rPr lang="en-US" altLang="en-US" sz="1200" smtClean="0">
                <a:solidFill>
                  <a:srgbClr val="898989"/>
                </a:solidFill>
              </a:rPr>
              <a:pPr>
                <a:spcBef>
                  <a:spcPct val="0"/>
                </a:spcBef>
                <a:buFontTx/>
                <a:buNone/>
              </a:pPr>
              <a:t>55</a:t>
            </a:fld>
            <a:endParaRPr lang="en-US" altLang="en-US" sz="1200" smtClean="0">
              <a:solidFill>
                <a:srgbClr val="898989"/>
              </a:solidFill>
            </a:endParaRPr>
          </a:p>
        </p:txBody>
      </p:sp>
    </p:spTree>
    <p:extLst>
      <p:ext uri="{BB962C8B-B14F-4D97-AF65-F5344CB8AC3E}">
        <p14:creationId xmlns:p14="http://schemas.microsoft.com/office/powerpoint/2010/main" val="10217843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Project Scope Management Planning</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defRPr/>
            </a:pPr>
            <a:r>
              <a:rPr lang="en-US" dirty="0" smtClean="0"/>
              <a:t>Establish a process &amp; plan to manage scope (SMP)</a:t>
            </a:r>
          </a:p>
          <a:p>
            <a:pPr marL="514350" indent="-514350">
              <a:buFont typeface="+mj-lt"/>
              <a:buAutoNum type="arabicPeriod"/>
              <a:defRPr/>
            </a:pPr>
            <a:r>
              <a:rPr lang="en-US" dirty="0" smtClean="0"/>
              <a:t>Establish a process &amp; plan to manage requirement: collection, elicitation, approval, prioritization (RMP)</a:t>
            </a:r>
          </a:p>
          <a:p>
            <a:pPr marL="514350" indent="-514350">
              <a:buFont typeface="+mj-lt"/>
              <a:buAutoNum type="arabicPeriod"/>
              <a:defRPr/>
            </a:pPr>
            <a:r>
              <a:rPr lang="en-US" dirty="0" smtClean="0"/>
              <a:t>Establish a process &amp; plan to trace requirements throughout the project lifecycle (RMP)</a:t>
            </a:r>
          </a:p>
          <a:p>
            <a:pPr marL="514350" indent="-514350">
              <a:buFont typeface="+mj-lt"/>
              <a:buAutoNum type="arabicPeriod"/>
              <a:defRPr/>
            </a:pPr>
            <a:r>
              <a:rPr lang="en-US" dirty="0" smtClean="0"/>
              <a:t>Establish a process &amp; plan for requirement acceptance testing (SMP)</a:t>
            </a:r>
          </a:p>
          <a:p>
            <a:pPr marL="514350" indent="-514350">
              <a:buFont typeface="+mj-lt"/>
              <a:buAutoNum type="arabicPeriod"/>
              <a:defRPr/>
            </a:pPr>
            <a:r>
              <a:rPr lang="en-US" dirty="0" smtClean="0"/>
              <a:t>Determine scope related metrics to manage the scope (SMP)</a:t>
            </a:r>
          </a:p>
          <a:p>
            <a:pPr marL="514350" indent="-514350">
              <a:buFont typeface="+mj-lt"/>
              <a:buAutoNum type="arabicPeriod"/>
              <a:defRPr/>
            </a:pPr>
            <a:r>
              <a:rPr lang="en-US" dirty="0" smtClean="0"/>
              <a:t>Identify the systems, tools which you will use to capture and analyze requirements (SMP)</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E016A0-B026-4706-9ECB-2BA5D15ABE5D}" type="slidenum">
              <a:rPr lang="en-US" altLang="en-US" sz="1200" smtClean="0">
                <a:solidFill>
                  <a:srgbClr val="898989"/>
                </a:solidFill>
              </a:rPr>
              <a:pPr>
                <a:spcBef>
                  <a:spcPct val="0"/>
                </a:spcBef>
                <a:buFontTx/>
                <a:buNone/>
              </a:pPr>
              <a:t>56</a:t>
            </a:fld>
            <a:endParaRPr lang="en-US" altLang="en-US" sz="1200" smtClean="0">
              <a:solidFill>
                <a:srgbClr val="898989"/>
              </a:solidFill>
            </a:endParaRPr>
          </a:p>
        </p:txBody>
      </p:sp>
    </p:spTree>
    <p:extLst>
      <p:ext uri="{BB962C8B-B14F-4D97-AF65-F5344CB8AC3E}">
        <p14:creationId xmlns:p14="http://schemas.microsoft.com/office/powerpoint/2010/main" val="2287473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 for Scope Mgmt.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Meetings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57</a:t>
            </a:fld>
            <a:endParaRPr lang="en-US" altLang="en-US" sz="1200" smtClean="0">
              <a:solidFill>
                <a:srgbClr val="898989"/>
              </a:solidFill>
            </a:endParaRPr>
          </a:p>
        </p:txBody>
      </p:sp>
    </p:spTree>
    <p:extLst>
      <p:ext uri="{BB962C8B-B14F-4D97-AF65-F5344CB8AC3E}">
        <p14:creationId xmlns:p14="http://schemas.microsoft.com/office/powerpoint/2010/main" val="470479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Collect Requirements as per SMP &amp; RMP</a:t>
            </a:r>
          </a:p>
          <a:p>
            <a:pPr marL="514350" indent="-514350">
              <a:buFont typeface="+mj-lt"/>
              <a:buAutoNum type="arabicPeriod"/>
              <a:defRPr/>
            </a:pPr>
            <a:r>
              <a:rPr lang="en-US" dirty="0"/>
              <a:t>Analyse Requirements &amp; Develop solution with various possible alternatives</a:t>
            </a:r>
          </a:p>
          <a:p>
            <a:pPr marL="514350" indent="-514350">
              <a:buFont typeface="+mj-lt"/>
              <a:buAutoNum type="arabicPeriod"/>
              <a:defRPr/>
            </a:pPr>
            <a:r>
              <a:rPr lang="en-US" dirty="0"/>
              <a:t>Prepare a detail list of deliverables &amp; related risk</a:t>
            </a:r>
          </a:p>
          <a:p>
            <a:pPr marL="514350" indent="-514350">
              <a:buFont typeface="+mj-lt"/>
              <a:buAutoNum type="arabicPeriod"/>
              <a:defRPr/>
            </a:pPr>
            <a:r>
              <a:rPr lang="en-US" dirty="0"/>
              <a:t>Develop a WBS, WBS Dictionary</a:t>
            </a:r>
          </a:p>
          <a:p>
            <a:pPr marL="514350" indent="-514350">
              <a:buFont typeface="+mj-lt"/>
              <a:buAutoNum type="arabicPeriod"/>
              <a:defRPr/>
            </a:pPr>
            <a:r>
              <a:rPr lang="en-US" dirty="0"/>
              <a:t>Establish control account</a:t>
            </a:r>
          </a:p>
          <a:p>
            <a:pPr marL="514350" indent="-514350">
              <a:buFont typeface="+mj-lt"/>
              <a:buAutoNum type="arabicPeriod"/>
              <a:defRPr/>
            </a:pPr>
            <a:r>
              <a:rPr lang="en-US" dirty="0"/>
              <a:t>Document exclusions</a:t>
            </a:r>
          </a:p>
          <a:p>
            <a:pPr marL="514350" indent="-514350">
              <a:buFont typeface="+mj-lt"/>
              <a:buAutoNum type="arabicPeriod"/>
              <a:defRPr/>
            </a:pPr>
            <a:r>
              <a:rPr lang="en-US" dirty="0"/>
              <a:t>Baseline </a:t>
            </a:r>
            <a:r>
              <a:rPr lang="en-US" dirty="0" smtClean="0"/>
              <a:t>Scope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58</a:t>
            </a:fld>
            <a:endParaRPr lang="en-US" altLang="en-US"/>
          </a:p>
        </p:txBody>
      </p:sp>
    </p:spTree>
    <p:extLst>
      <p:ext uri="{BB962C8B-B14F-4D97-AF65-F5344CB8AC3E}">
        <p14:creationId xmlns:p14="http://schemas.microsoft.com/office/powerpoint/2010/main" val="21840859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altLang="en-US" dirty="0" smtClean="0"/>
              <a:t>Tools/Techniques for Collecting Requirements</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US" dirty="0" smtClean="0"/>
              <a:t>Interviews</a:t>
            </a:r>
          </a:p>
          <a:p>
            <a:pPr>
              <a:defRPr/>
            </a:pPr>
            <a:r>
              <a:rPr lang="en-US" dirty="0" smtClean="0"/>
              <a:t>Focus Groups</a:t>
            </a:r>
          </a:p>
          <a:p>
            <a:pPr>
              <a:defRPr/>
            </a:pPr>
            <a:r>
              <a:rPr lang="en-US" dirty="0" smtClean="0"/>
              <a:t>Facilitated Workshops</a:t>
            </a:r>
          </a:p>
          <a:p>
            <a:pPr>
              <a:defRPr/>
            </a:pPr>
            <a:r>
              <a:rPr lang="en-US" dirty="0" smtClean="0"/>
              <a:t>Group Creativity Technique</a:t>
            </a:r>
          </a:p>
          <a:p>
            <a:pPr>
              <a:defRPr/>
            </a:pPr>
            <a:r>
              <a:rPr lang="en-US" dirty="0" smtClean="0"/>
              <a:t>Group Decision Making Techniques</a:t>
            </a:r>
          </a:p>
          <a:p>
            <a:pPr>
              <a:defRPr/>
            </a:pPr>
            <a:r>
              <a:rPr lang="en-US" dirty="0" smtClean="0"/>
              <a:t>Questionnaires and Surveys</a:t>
            </a:r>
          </a:p>
          <a:p>
            <a:pPr>
              <a:defRPr/>
            </a:pPr>
            <a:r>
              <a:rPr lang="en-US" dirty="0" smtClean="0"/>
              <a:t>Observations</a:t>
            </a:r>
          </a:p>
          <a:p>
            <a:pPr>
              <a:defRPr/>
            </a:pPr>
            <a:r>
              <a:rPr lang="en-US" dirty="0" smtClean="0"/>
              <a:t>Prototypes</a:t>
            </a:r>
          </a:p>
          <a:p>
            <a:pPr>
              <a:defRPr/>
            </a:pPr>
            <a:r>
              <a:rPr lang="en-US" dirty="0" smtClean="0"/>
              <a:t>Benchmarking</a:t>
            </a:r>
          </a:p>
          <a:p>
            <a:pPr>
              <a:defRPr/>
            </a:pPr>
            <a:r>
              <a:rPr lang="en-US" dirty="0" smtClean="0"/>
              <a:t>Context diagrams</a:t>
            </a:r>
          </a:p>
          <a:p>
            <a:pPr>
              <a:defRPr/>
            </a:pPr>
            <a:r>
              <a:rPr lang="en-US" dirty="0" smtClean="0"/>
              <a:t>Document Analysis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59</a:t>
            </a:fld>
            <a:endParaRPr lang="en-US" altLang="en-US" sz="1200" smtClean="0">
              <a:solidFill>
                <a:srgbClr val="898989"/>
              </a:solidFill>
            </a:endParaRPr>
          </a:p>
        </p:txBody>
      </p:sp>
    </p:spTree>
    <p:extLst>
      <p:ext uri="{BB962C8B-B14F-4D97-AF65-F5344CB8AC3E}">
        <p14:creationId xmlns:p14="http://schemas.microsoft.com/office/powerpoint/2010/main" val="104470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type="subTitle" idx="1"/>
          </p:nvPr>
        </p:nvSpPr>
        <p:spPr/>
        <p:txBody>
          <a:bodyPr/>
          <a:lstStyle/>
          <a:p>
            <a:pPr>
              <a:buFont typeface="Calibri" panose="020F0502020204030204" pitchFamily="34" charset="0"/>
              <a:buAutoNum type="arabicPeriod"/>
            </a:pPr>
            <a:r>
              <a:rPr lang="en-IN" altLang="en-US" sz="2400" smtClean="0"/>
              <a:t>Some Important Definitions Related to Project Management</a:t>
            </a:r>
          </a:p>
          <a:p>
            <a:pPr>
              <a:buFont typeface="Calibri" panose="020F0502020204030204" pitchFamily="34" charset="0"/>
              <a:buAutoNum type="arabicPeriod"/>
            </a:pPr>
            <a:r>
              <a:rPr lang="en-IN" altLang="en-US" sz="2400" smtClean="0"/>
              <a:t>Process Groups &amp; Level of Activities</a:t>
            </a:r>
          </a:p>
          <a:p>
            <a:pPr>
              <a:buFont typeface="Calibri" panose="020F0502020204030204" pitchFamily="34" charset="0"/>
              <a:buAutoNum type="arabicPeriod"/>
            </a:pPr>
            <a:r>
              <a:rPr lang="en-IN" altLang="en-US" sz="2400" smtClean="0"/>
              <a:t>Organization Types &amp; Project Success</a:t>
            </a:r>
          </a:p>
          <a:p>
            <a:pPr>
              <a:buFont typeface="Calibri" panose="020F0502020204030204" pitchFamily="34" charset="0"/>
              <a:buAutoNum type="arabicPeriod"/>
            </a:pPr>
            <a:r>
              <a:rPr lang="en-IN" altLang="en-US" sz="2400" smtClean="0"/>
              <a:t>Project Success Criteria</a:t>
            </a:r>
          </a:p>
          <a:p>
            <a:pPr>
              <a:buFont typeface="Calibri" panose="020F0502020204030204" pitchFamily="34" charset="0"/>
              <a:buAutoNum type="arabicPeriod"/>
            </a:pPr>
            <a:r>
              <a:rPr lang="en-IN" altLang="en-US" sz="2400" smtClean="0"/>
              <a:t>Typical Costing and Staffing Across PLC</a:t>
            </a:r>
          </a:p>
          <a:p>
            <a:pPr>
              <a:buFont typeface="Calibri" panose="020F0502020204030204" pitchFamily="34" charset="0"/>
              <a:buAutoNum type="arabicPeriod"/>
            </a:pPr>
            <a:r>
              <a:rPr lang="en-IN" altLang="en-US" sz="2400" smtClean="0"/>
              <a:t>Cost of Change &amp; Degree of Risk</a:t>
            </a:r>
          </a:p>
          <a:p>
            <a:pPr>
              <a:buFont typeface="Calibri" panose="020F0502020204030204" pitchFamily="34" charset="0"/>
              <a:buAutoNum type="arabicPeriod"/>
            </a:pPr>
            <a:r>
              <a:rPr lang="en-IN" altLang="en-US" sz="2400" smtClean="0"/>
              <a:t>Project Initiation &amp; Exercises of the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F93BC-52C6-4D99-87EC-AF3C7535C922}"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24581"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General Understanding</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Tools/Techniques for Define/Baseline Scope</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Product Analysis</a:t>
            </a:r>
          </a:p>
          <a:p>
            <a:r>
              <a:rPr lang="en-US" dirty="0" smtClean="0"/>
              <a:t>System Analysis</a:t>
            </a:r>
          </a:p>
          <a:p>
            <a:r>
              <a:rPr lang="en-US" dirty="0" smtClean="0"/>
              <a:t>Decomposition</a:t>
            </a:r>
          </a:p>
          <a:p>
            <a:r>
              <a:rPr lang="en-US" dirty="0" smtClean="0"/>
              <a:t>Alternative Generation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60</a:t>
            </a:fld>
            <a:endParaRPr lang="en-US" altLang="en-US"/>
          </a:p>
        </p:txBody>
      </p:sp>
    </p:spTree>
    <p:extLst>
      <p:ext uri="{BB962C8B-B14F-4D97-AF65-F5344CB8AC3E}">
        <p14:creationId xmlns:p14="http://schemas.microsoft.com/office/powerpoint/2010/main" val="215517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altLang="en-US" smtClean="0"/>
              <a:t>Project Time Management</a:t>
            </a:r>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D7F8F5-34AA-4AC6-BD56-BACF6378E942}" type="slidenum">
              <a:rPr lang="en-US" altLang="en-US" sz="1200" smtClean="0">
                <a:solidFill>
                  <a:srgbClr val="898989"/>
                </a:solidFill>
              </a:rPr>
              <a:pPr>
                <a:spcBef>
                  <a:spcPct val="0"/>
                </a:spcBef>
                <a:buFontTx/>
                <a:buNone/>
              </a:pPr>
              <a:t>61</a:t>
            </a:fld>
            <a:endParaRPr lang="en-US" altLang="en-US" sz="1200" smtClean="0">
              <a:solidFill>
                <a:srgbClr val="898989"/>
              </a:solidFill>
            </a:endParaRPr>
          </a:p>
        </p:txBody>
      </p:sp>
    </p:spTree>
    <p:extLst>
      <p:ext uri="{BB962C8B-B14F-4D97-AF65-F5344CB8AC3E}">
        <p14:creationId xmlns:p14="http://schemas.microsoft.com/office/powerpoint/2010/main" val="3623278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altLang="en-US" dirty="0" smtClean="0"/>
              <a:t>Project Time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time of project activities (</a:t>
            </a:r>
            <a:r>
              <a:rPr lang="en-US" dirty="0" err="1" smtClean="0"/>
              <a:t>ScMP</a:t>
            </a:r>
            <a:r>
              <a:rPr lang="en-US" dirty="0" smtClean="0"/>
              <a:t>)</a:t>
            </a:r>
          </a:p>
          <a:p>
            <a:pPr>
              <a:defRPr/>
            </a:pPr>
            <a:r>
              <a:rPr lang="en-US" dirty="0" smtClean="0"/>
              <a:t>Tools for Schedule Planning and Reporting</a:t>
            </a:r>
          </a:p>
          <a:p>
            <a:pPr>
              <a:defRPr/>
            </a:pPr>
            <a:r>
              <a:rPr lang="en-US" dirty="0" smtClean="0"/>
              <a:t>Schedule Thresholds</a:t>
            </a:r>
          </a:p>
          <a:p>
            <a:pPr>
              <a:defRPr/>
            </a:pPr>
            <a:r>
              <a:rPr lang="en-US" dirty="0" smtClean="0"/>
              <a:t>Metrics</a:t>
            </a:r>
          </a:p>
          <a:p>
            <a:pPr>
              <a:defRPr/>
            </a:pPr>
            <a:r>
              <a:rPr lang="en-US" dirty="0" smtClean="0"/>
              <a:t>Responsibility, frequency, time of schedule data analysis</a:t>
            </a:r>
          </a:p>
          <a:p>
            <a:pPr>
              <a:defRPr/>
            </a:pPr>
            <a:r>
              <a:rPr lang="en-US" dirty="0" smtClean="0"/>
              <a:t>Determine which attributes of the activities need to captured to manage them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A1D57B-0CDD-43EE-BF69-61A93F48CD9C}" type="slidenum">
              <a:rPr lang="en-US" altLang="en-US" sz="1200" smtClean="0">
                <a:solidFill>
                  <a:srgbClr val="898989"/>
                </a:solidFill>
              </a:rPr>
              <a:pPr>
                <a:spcBef>
                  <a:spcPct val="0"/>
                </a:spcBef>
                <a:buFontTx/>
                <a:buNone/>
              </a:pPr>
              <a:t>62</a:t>
            </a:fld>
            <a:endParaRPr lang="en-US" altLang="en-US" sz="1200" smtClean="0">
              <a:solidFill>
                <a:srgbClr val="898989"/>
              </a:solidFill>
            </a:endParaRPr>
          </a:p>
        </p:txBody>
      </p:sp>
    </p:spTree>
    <p:extLst>
      <p:ext uri="{BB962C8B-B14F-4D97-AF65-F5344CB8AC3E}">
        <p14:creationId xmlns:p14="http://schemas.microsoft.com/office/powerpoint/2010/main" val="11268461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pPr>
              <a:defRPr/>
            </a:pPr>
            <a:r>
              <a:rPr lang="en-US" dirty="0"/>
              <a:t>Define activities as per </a:t>
            </a:r>
            <a:r>
              <a:rPr lang="en-US" dirty="0" err="1" smtClean="0"/>
              <a:t>ScMP</a:t>
            </a:r>
            <a:r>
              <a:rPr lang="en-US" dirty="0" smtClean="0"/>
              <a:t> (DA)</a:t>
            </a:r>
            <a:endParaRPr lang="en-US" dirty="0"/>
          </a:p>
          <a:p>
            <a:pPr>
              <a:defRPr/>
            </a:pPr>
            <a:r>
              <a:rPr lang="en-US" dirty="0"/>
              <a:t>Sequence activities as Activity </a:t>
            </a:r>
            <a:r>
              <a:rPr lang="en-US" dirty="0" smtClean="0"/>
              <a:t>Attributes (SA)</a:t>
            </a:r>
            <a:endParaRPr lang="en-US" dirty="0"/>
          </a:p>
          <a:p>
            <a:pPr>
              <a:defRPr/>
            </a:pPr>
            <a:r>
              <a:rPr lang="en-US" dirty="0"/>
              <a:t>Estimate Activity </a:t>
            </a:r>
            <a:r>
              <a:rPr lang="en-US" dirty="0" smtClean="0"/>
              <a:t>Resources (EAR)</a:t>
            </a:r>
            <a:endParaRPr lang="en-US" dirty="0"/>
          </a:p>
          <a:p>
            <a:pPr>
              <a:defRPr/>
            </a:pPr>
            <a:r>
              <a:rPr lang="en-US" dirty="0"/>
              <a:t>Estimate Activity </a:t>
            </a:r>
            <a:r>
              <a:rPr lang="en-US" dirty="0" smtClean="0"/>
              <a:t>Duration (EAD)</a:t>
            </a:r>
            <a:endParaRPr lang="en-US" dirty="0"/>
          </a:p>
          <a:p>
            <a:pPr>
              <a:defRPr/>
            </a:pPr>
            <a:r>
              <a:rPr lang="en-US" dirty="0"/>
              <a:t>Develop </a:t>
            </a:r>
            <a:r>
              <a:rPr lang="en-US" dirty="0" smtClean="0"/>
              <a:t>Schedule (DSc)</a:t>
            </a:r>
            <a:endParaRPr lang="en-US" dirty="0"/>
          </a:p>
          <a:p>
            <a:pPr>
              <a:defRPr/>
            </a:pPr>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63</a:t>
            </a:fld>
            <a:endParaRPr lang="en-US" altLang="en-US"/>
          </a:p>
        </p:txBody>
      </p:sp>
    </p:spTree>
    <p:extLst>
      <p:ext uri="{BB962C8B-B14F-4D97-AF65-F5344CB8AC3E}">
        <p14:creationId xmlns:p14="http://schemas.microsoft.com/office/powerpoint/2010/main" val="1431505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smtClean="0"/>
              <a:t>Define Activities</a:t>
            </a:r>
          </a:p>
        </p:txBody>
      </p:sp>
      <p:sp>
        <p:nvSpPr>
          <p:cNvPr id="3" name="Content Placeholder 2"/>
          <p:cNvSpPr>
            <a:spLocks noGrp="1"/>
          </p:cNvSpPr>
          <p:nvPr>
            <p:ph idx="1"/>
          </p:nvPr>
        </p:nvSpPr>
        <p:spPr/>
        <p:txBody>
          <a:bodyPr/>
          <a:lstStyle/>
          <a:p>
            <a:r>
              <a:rPr lang="en-US" altLang="en-US" dirty="0" smtClean="0"/>
              <a:t>Use Scope baseline for this</a:t>
            </a:r>
          </a:p>
          <a:p>
            <a:r>
              <a:rPr lang="en-US" altLang="en-US" dirty="0" smtClean="0"/>
              <a:t>Prepare a list of activities, milestones, activity attributes</a:t>
            </a:r>
          </a:p>
          <a:p>
            <a:r>
              <a:rPr lang="en-US" altLang="en-US" dirty="0" smtClean="0"/>
              <a:t>Activity Attribute Example : </a:t>
            </a:r>
          </a:p>
          <a:p>
            <a:pPr lvl="1"/>
            <a:r>
              <a:rPr lang="en-US" altLang="en-US" dirty="0" smtClean="0"/>
              <a:t>Name, Location, Department, Dependency, Type, Constraints, Tracking Method, WBS Code, Cost, Duration, Resource Requirement, % Complete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49947-929A-4E31-9220-C1B7B78909A3}" type="slidenum">
              <a:rPr lang="en-US" altLang="en-US" sz="1200" smtClean="0">
                <a:solidFill>
                  <a:srgbClr val="898989"/>
                </a:solidFill>
              </a:rPr>
              <a:pPr>
                <a:spcBef>
                  <a:spcPct val="0"/>
                </a:spcBef>
                <a:buFontTx/>
                <a:buNone/>
              </a:pPr>
              <a:t>64</a:t>
            </a:fld>
            <a:endParaRPr lang="en-US" altLang="en-US" sz="1200" smtClean="0">
              <a:solidFill>
                <a:srgbClr val="898989"/>
              </a:solidFill>
            </a:endParaRPr>
          </a:p>
        </p:txBody>
      </p:sp>
    </p:spTree>
    <p:extLst>
      <p:ext uri="{BB962C8B-B14F-4D97-AF65-F5344CB8AC3E}">
        <p14:creationId xmlns:p14="http://schemas.microsoft.com/office/powerpoint/2010/main" val="31617819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Sequence Activities</a:t>
            </a:r>
          </a:p>
        </p:txBody>
      </p:sp>
      <p:sp>
        <p:nvSpPr>
          <p:cNvPr id="3" name="Content Placeholder 2"/>
          <p:cNvSpPr>
            <a:spLocks noGrp="1"/>
          </p:cNvSpPr>
          <p:nvPr>
            <p:ph idx="1"/>
          </p:nvPr>
        </p:nvSpPr>
        <p:spPr/>
        <p:txBody>
          <a:bodyPr/>
          <a:lstStyle/>
          <a:p>
            <a:r>
              <a:rPr lang="en-US" altLang="en-US" dirty="0" smtClean="0"/>
              <a:t>Use lead and lag time properly</a:t>
            </a:r>
          </a:p>
          <a:p>
            <a:r>
              <a:rPr lang="en-US" altLang="en-US" dirty="0" smtClean="0"/>
              <a:t>Understand dependency type apply them properly</a:t>
            </a:r>
          </a:p>
          <a:p>
            <a:pPr lvl="1"/>
            <a:r>
              <a:rPr lang="en-US" altLang="en-US" dirty="0" smtClean="0"/>
              <a:t>FS, SS, FF, SF</a:t>
            </a:r>
          </a:p>
          <a:p>
            <a:r>
              <a:rPr lang="en-US" altLang="en-US" dirty="0" smtClean="0"/>
              <a:t>Use deadlines and time constraints of activities properly</a:t>
            </a:r>
          </a:p>
          <a:p>
            <a:r>
              <a:rPr lang="en-US" altLang="en-US" dirty="0" smtClean="0"/>
              <a:t>Understand dependency is Hard Logic or Soft Logic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88DEE9-7AFA-40A5-B031-17150A91D8C8}" type="slidenum">
              <a:rPr lang="en-US" altLang="en-US" sz="1200" smtClean="0">
                <a:solidFill>
                  <a:srgbClr val="898989"/>
                </a:solidFill>
              </a:rPr>
              <a:pPr>
                <a:spcBef>
                  <a:spcPct val="0"/>
                </a:spcBef>
                <a:buFontTx/>
                <a:buNone/>
              </a:pPr>
              <a:t>65</a:t>
            </a:fld>
            <a:endParaRPr lang="en-US" altLang="en-US" sz="1200" smtClean="0">
              <a:solidFill>
                <a:srgbClr val="898989"/>
              </a:solidFill>
            </a:endParaRPr>
          </a:p>
        </p:txBody>
      </p:sp>
    </p:spTree>
    <p:extLst>
      <p:ext uri="{BB962C8B-B14F-4D97-AF65-F5344CB8AC3E}">
        <p14:creationId xmlns:p14="http://schemas.microsoft.com/office/powerpoint/2010/main" val="1411325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altLang="en-US" smtClean="0"/>
              <a:t>Estimate Activity Resources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Estimate skills required to perform activities</a:t>
            </a:r>
          </a:p>
          <a:p>
            <a:pPr>
              <a:defRPr/>
            </a:pPr>
            <a:r>
              <a:rPr lang="en-US" dirty="0" smtClean="0"/>
              <a:t>Estimate number and type of equipments, support services, material required to perform activities</a:t>
            </a:r>
          </a:p>
          <a:p>
            <a:pPr>
              <a:defRPr/>
            </a:pPr>
            <a:r>
              <a:rPr lang="en-US" dirty="0" smtClean="0"/>
              <a:t>Whether these resources are available within the organization or need to purchased/hired from outside</a:t>
            </a:r>
          </a:p>
          <a:p>
            <a:pPr>
              <a:defRPr/>
            </a:pPr>
            <a:r>
              <a:rPr lang="en-US" dirty="0" smtClean="0"/>
              <a:t>If they are available within organization can they be available for your project when and where you need them</a:t>
            </a:r>
          </a:p>
          <a:p>
            <a:pPr>
              <a:defRPr/>
            </a:pPr>
            <a:r>
              <a:rPr lang="en-US" dirty="0" smtClean="0"/>
              <a:t>Develop a Resource Breakdown Structure and Resource Requirements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CF1BE0-9F84-4F30-BE27-84EEAC5A5024}" type="slidenum">
              <a:rPr lang="en-US" altLang="en-US" sz="1200" smtClean="0">
                <a:solidFill>
                  <a:srgbClr val="898989"/>
                </a:solidFill>
              </a:rPr>
              <a:pPr>
                <a:spcBef>
                  <a:spcPct val="0"/>
                </a:spcBef>
                <a:buFontTx/>
                <a:buNone/>
              </a:pPr>
              <a:t>66</a:t>
            </a:fld>
            <a:endParaRPr lang="en-US" altLang="en-US" sz="1200" smtClean="0">
              <a:solidFill>
                <a:srgbClr val="898989"/>
              </a:solidFill>
            </a:endParaRPr>
          </a:p>
        </p:txBody>
      </p:sp>
    </p:spTree>
    <p:extLst>
      <p:ext uri="{BB962C8B-B14F-4D97-AF65-F5344CB8AC3E}">
        <p14:creationId xmlns:p14="http://schemas.microsoft.com/office/powerpoint/2010/main" val="37744717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altLang="en-US" smtClean="0"/>
              <a:t>Estimate Activity Duration</a:t>
            </a:r>
          </a:p>
        </p:txBody>
      </p:sp>
      <p:sp>
        <p:nvSpPr>
          <p:cNvPr id="3" name="Content Placeholder 2"/>
          <p:cNvSpPr>
            <a:spLocks noGrp="1"/>
          </p:cNvSpPr>
          <p:nvPr>
            <p:ph idx="1"/>
          </p:nvPr>
        </p:nvSpPr>
        <p:spPr/>
        <p:txBody>
          <a:bodyPr>
            <a:normAutofit lnSpcReduction="10000"/>
          </a:bodyPr>
          <a:lstStyle/>
          <a:p>
            <a:pPr>
              <a:defRPr/>
            </a:pPr>
            <a:r>
              <a:rPr lang="en-US" altLang="en-US" sz="2000" dirty="0" smtClean="0"/>
              <a:t>Consider risk around activities</a:t>
            </a:r>
          </a:p>
          <a:p>
            <a:pPr>
              <a:defRPr/>
            </a:pPr>
            <a:r>
              <a:rPr lang="en-US" altLang="en-US" sz="2000" dirty="0" smtClean="0"/>
              <a:t>Establish your project calendar (work timings, days in a week, off days of week, holidays, working hours everyday)</a:t>
            </a:r>
          </a:p>
          <a:p>
            <a:pPr>
              <a:defRPr/>
            </a:pPr>
            <a:r>
              <a:rPr lang="en-US" altLang="en-US" sz="2000" dirty="0" smtClean="0"/>
              <a:t>Consider availability of resources. Sometimes they are available but not 100%.</a:t>
            </a:r>
          </a:p>
          <a:p>
            <a:pPr>
              <a:defRPr/>
            </a:pPr>
            <a:r>
              <a:rPr lang="en-US" altLang="en-US" sz="2000" dirty="0" smtClean="0"/>
              <a:t>Consider productivity of resources. It is never 100%.</a:t>
            </a:r>
          </a:p>
          <a:p>
            <a:pPr>
              <a:defRPr/>
            </a:pPr>
            <a:r>
              <a:rPr lang="en-US" altLang="en-US" sz="2000" dirty="0" smtClean="0"/>
              <a:t>Know you are estimating ideal duration, not the actual duration, not the effort</a:t>
            </a:r>
          </a:p>
          <a:p>
            <a:pPr>
              <a:defRPr/>
            </a:pPr>
            <a:r>
              <a:rPr lang="en-US" altLang="en-US" sz="2000" dirty="0" smtClean="0"/>
              <a:t>Understand that every activity’s duration cannot be crashed by adding resources.</a:t>
            </a:r>
          </a:p>
          <a:p>
            <a:pPr>
              <a:defRPr/>
            </a:pPr>
            <a:r>
              <a:rPr lang="en-US" altLang="en-US" sz="2000" dirty="0" smtClean="0"/>
              <a:t>Methods of duration estimation: PERT, Analogous, Published Data, Parametric</a:t>
            </a:r>
          </a:p>
          <a:p>
            <a:pPr>
              <a:defRPr/>
            </a:pPr>
            <a:r>
              <a:rPr lang="en-US" altLang="en-US" sz="2000" dirty="0" smtClean="0"/>
              <a:t>PERT method help you in knowing confidence of your schedule</a:t>
            </a:r>
          </a:p>
          <a:p>
            <a:pPr>
              <a:defRPr/>
            </a:pPr>
            <a:r>
              <a:rPr lang="en-US" altLang="en-US" sz="2000" dirty="0" smtClean="0"/>
              <a:t>Finally 24 hours work duration is not 3 days, even if your office works 8 hours a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A0C5C9-AAD4-4548-B7F4-92E45B94D8C7}" type="slidenum">
              <a:rPr lang="en-US" altLang="en-US" sz="1200" smtClean="0">
                <a:solidFill>
                  <a:srgbClr val="898989"/>
                </a:solidFill>
              </a:rPr>
              <a:pPr>
                <a:spcBef>
                  <a:spcPct val="0"/>
                </a:spcBef>
                <a:buFontTx/>
                <a:buNone/>
              </a:pPr>
              <a:t>67</a:t>
            </a:fld>
            <a:endParaRPr lang="en-US" altLang="en-US" sz="1200" smtClean="0">
              <a:solidFill>
                <a:srgbClr val="898989"/>
              </a:solidFill>
            </a:endParaRPr>
          </a:p>
        </p:txBody>
      </p:sp>
    </p:spTree>
    <p:extLst>
      <p:ext uri="{BB962C8B-B14F-4D97-AF65-F5344CB8AC3E}">
        <p14:creationId xmlns:p14="http://schemas.microsoft.com/office/powerpoint/2010/main" val="4225468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altLang="en-US" smtClean="0"/>
              <a:t>Develop Schedule</a:t>
            </a:r>
          </a:p>
        </p:txBody>
      </p:sp>
      <p:sp>
        <p:nvSpPr>
          <p:cNvPr id="3" name="Content Placeholder 2"/>
          <p:cNvSpPr>
            <a:spLocks noGrp="1"/>
          </p:cNvSpPr>
          <p:nvPr>
            <p:ph idx="1"/>
          </p:nvPr>
        </p:nvSpPr>
        <p:spPr/>
        <p:txBody>
          <a:bodyPr>
            <a:normAutofit fontScale="92500" lnSpcReduction="20000"/>
          </a:bodyPr>
          <a:lstStyle/>
          <a:p>
            <a:pPr>
              <a:defRPr/>
            </a:pPr>
            <a:r>
              <a:rPr lang="en-US" dirty="0" smtClean="0"/>
              <a:t>Analyse Dependencies</a:t>
            </a:r>
          </a:p>
          <a:p>
            <a:pPr>
              <a:defRPr/>
            </a:pPr>
            <a:r>
              <a:rPr lang="en-US" dirty="0" smtClean="0"/>
              <a:t>Analyse Lead/Lag</a:t>
            </a:r>
          </a:p>
          <a:p>
            <a:pPr>
              <a:defRPr/>
            </a:pPr>
            <a:r>
              <a:rPr lang="en-US" dirty="0" smtClean="0"/>
              <a:t>Analyse Constraints</a:t>
            </a:r>
          </a:p>
          <a:p>
            <a:pPr>
              <a:defRPr/>
            </a:pPr>
            <a:r>
              <a:rPr lang="en-US" dirty="0" smtClean="0"/>
              <a:t>Identify Critical Path</a:t>
            </a:r>
          </a:p>
          <a:p>
            <a:pPr>
              <a:defRPr/>
            </a:pPr>
            <a:r>
              <a:rPr lang="en-US" dirty="0" smtClean="0"/>
              <a:t>Identify Critical Activities</a:t>
            </a:r>
          </a:p>
          <a:p>
            <a:pPr>
              <a:defRPr/>
            </a:pPr>
            <a:r>
              <a:rPr lang="en-US" dirty="0" smtClean="0"/>
              <a:t>Identify Float of Activities</a:t>
            </a:r>
          </a:p>
          <a:p>
            <a:pPr>
              <a:defRPr/>
            </a:pPr>
            <a:r>
              <a:rPr lang="en-US" dirty="0" smtClean="0"/>
              <a:t>Understand where applying more resources will help you reducing project duration</a:t>
            </a:r>
          </a:p>
          <a:p>
            <a:pPr>
              <a:defRPr/>
            </a:pPr>
            <a:r>
              <a:rPr lang="en-US" dirty="0" smtClean="0"/>
              <a:t>Determine how you want to manage buffers</a:t>
            </a:r>
          </a:p>
          <a:p>
            <a:pPr>
              <a:defRPr/>
            </a:pPr>
            <a:r>
              <a:rPr lang="en-US" dirty="0" smtClean="0"/>
              <a:t>Discuss, negotiate, agree before you baseline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E93176-5494-42C5-BDC1-59B0DCE9A941}" type="slidenum">
              <a:rPr lang="en-US" altLang="en-US" sz="1200" smtClean="0">
                <a:solidFill>
                  <a:srgbClr val="898989"/>
                </a:solidFill>
              </a:rPr>
              <a:pPr>
                <a:spcBef>
                  <a:spcPct val="0"/>
                </a:spcBef>
                <a:buFontTx/>
                <a:buNone/>
              </a:pPr>
              <a:t>68</a:t>
            </a:fld>
            <a:endParaRPr lang="en-US" altLang="en-US" sz="1200" smtClean="0">
              <a:solidFill>
                <a:srgbClr val="898989"/>
              </a:solidFill>
            </a:endParaRPr>
          </a:p>
        </p:txBody>
      </p:sp>
    </p:spTree>
    <p:extLst>
      <p:ext uri="{BB962C8B-B14F-4D97-AF65-F5344CB8AC3E}">
        <p14:creationId xmlns:p14="http://schemas.microsoft.com/office/powerpoint/2010/main" val="2246319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dirty="0">
                <a:solidFill>
                  <a:schemeClr val="bg1"/>
                </a:solidFill>
                <a:latin typeface="Verdana" panose="020B0604030504040204" pitchFamily="34" charset="0"/>
              </a:rPr>
              <a:t>ES	  EF</a:t>
            </a:r>
          </a:p>
        </p:txBody>
      </p:sp>
      <p:sp>
        <p:nvSpPr>
          <p:cNvPr id="55299"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0"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1"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55309" name="Rectangle 4"/>
          <p:cNvSpPr>
            <a:spLocks noChangeArrowheads="1"/>
          </p:cNvSpPr>
          <p:nvPr/>
        </p:nvSpPr>
        <p:spPr bwMode="auto">
          <a:xfrm>
            <a:off x="258763" y="2741612"/>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5310" name="Line 5"/>
          <p:cNvSpPr>
            <a:spLocks noChangeShapeType="1"/>
          </p:cNvSpPr>
          <p:nvPr/>
        </p:nvSpPr>
        <p:spPr bwMode="auto">
          <a:xfrm>
            <a:off x="979488" y="30289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11" name="Rectangle 6"/>
          <p:cNvSpPr>
            <a:spLocks noChangeArrowheads="1"/>
          </p:cNvSpPr>
          <p:nvPr/>
        </p:nvSpPr>
        <p:spPr bwMode="auto">
          <a:xfrm>
            <a:off x="8251825" y="2668587"/>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5312" name="Rectangle 7"/>
          <p:cNvSpPr>
            <a:spLocks noChangeArrowheads="1"/>
          </p:cNvSpPr>
          <p:nvPr/>
        </p:nvSpPr>
        <p:spPr bwMode="auto">
          <a:xfrm>
            <a:off x="1479550"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3" name="Rectangle 8"/>
          <p:cNvSpPr>
            <a:spLocks noChangeArrowheads="1"/>
          </p:cNvSpPr>
          <p:nvPr/>
        </p:nvSpPr>
        <p:spPr bwMode="auto">
          <a:xfrm>
            <a:off x="1482725"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4" name="Rectangle 9"/>
          <p:cNvSpPr>
            <a:spLocks noChangeArrowheads="1"/>
          </p:cNvSpPr>
          <p:nvPr/>
        </p:nvSpPr>
        <p:spPr bwMode="auto">
          <a:xfrm>
            <a:off x="1482725"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5" name="Rectangle 10"/>
          <p:cNvSpPr>
            <a:spLocks noChangeArrowheads="1"/>
          </p:cNvSpPr>
          <p:nvPr/>
        </p:nvSpPr>
        <p:spPr bwMode="auto">
          <a:xfrm>
            <a:off x="2490788"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6" name="Rectangle 11"/>
          <p:cNvSpPr>
            <a:spLocks noChangeArrowheads="1"/>
          </p:cNvSpPr>
          <p:nvPr/>
        </p:nvSpPr>
        <p:spPr bwMode="auto">
          <a:xfrm>
            <a:off x="2490788"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7" name="Text Box 13"/>
          <p:cNvSpPr txBox="1">
            <a:spLocks noChangeArrowheads="1"/>
          </p:cNvSpPr>
          <p:nvPr/>
        </p:nvSpPr>
        <p:spPr bwMode="auto">
          <a:xfrm>
            <a:off x="1411288"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18" name="Rectangle 14"/>
          <p:cNvSpPr>
            <a:spLocks noChangeArrowheads="1"/>
          </p:cNvSpPr>
          <p:nvPr/>
        </p:nvSpPr>
        <p:spPr bwMode="auto">
          <a:xfrm>
            <a:off x="3135313" y="131762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9" name="Rectangle 15"/>
          <p:cNvSpPr>
            <a:spLocks noChangeArrowheads="1"/>
          </p:cNvSpPr>
          <p:nvPr/>
        </p:nvSpPr>
        <p:spPr bwMode="auto">
          <a:xfrm>
            <a:off x="3138488" y="131762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Rectangle 16"/>
          <p:cNvSpPr>
            <a:spLocks noChangeArrowheads="1"/>
          </p:cNvSpPr>
          <p:nvPr/>
        </p:nvSpPr>
        <p:spPr bwMode="auto">
          <a:xfrm>
            <a:off x="3138488" y="203676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1" name="Rectangle 17"/>
          <p:cNvSpPr>
            <a:spLocks noChangeArrowheads="1"/>
          </p:cNvSpPr>
          <p:nvPr/>
        </p:nvSpPr>
        <p:spPr bwMode="auto">
          <a:xfrm>
            <a:off x="4146550" y="20383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Rectangle 18"/>
          <p:cNvSpPr>
            <a:spLocks noChangeArrowheads="1"/>
          </p:cNvSpPr>
          <p:nvPr/>
        </p:nvSpPr>
        <p:spPr bwMode="auto">
          <a:xfrm>
            <a:off x="4146550" y="131762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3" name="Text Box 20"/>
          <p:cNvSpPr txBox="1">
            <a:spLocks noChangeArrowheads="1"/>
          </p:cNvSpPr>
          <p:nvPr/>
        </p:nvSpPr>
        <p:spPr bwMode="auto">
          <a:xfrm>
            <a:off x="3067050" y="23082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24" name="Line 21"/>
          <p:cNvSpPr>
            <a:spLocks noChangeShapeType="1"/>
          </p:cNvSpPr>
          <p:nvPr/>
        </p:nvSpPr>
        <p:spPr bwMode="auto">
          <a:xfrm>
            <a:off x="2779713" y="182086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25" name="Rectangle 22"/>
          <p:cNvSpPr>
            <a:spLocks noChangeArrowheads="1"/>
          </p:cNvSpPr>
          <p:nvPr/>
        </p:nvSpPr>
        <p:spPr bwMode="auto">
          <a:xfrm>
            <a:off x="479107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26" name="Rectangle 23"/>
          <p:cNvSpPr>
            <a:spLocks noChangeArrowheads="1"/>
          </p:cNvSpPr>
          <p:nvPr/>
        </p:nvSpPr>
        <p:spPr bwMode="auto">
          <a:xfrm>
            <a:off x="4794250"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7" name="Rectangle 24"/>
          <p:cNvSpPr>
            <a:spLocks noChangeArrowheads="1"/>
          </p:cNvSpPr>
          <p:nvPr/>
        </p:nvSpPr>
        <p:spPr bwMode="auto">
          <a:xfrm>
            <a:off x="4794250"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Rectangle 25"/>
          <p:cNvSpPr>
            <a:spLocks noChangeArrowheads="1"/>
          </p:cNvSpPr>
          <p:nvPr/>
        </p:nvSpPr>
        <p:spPr bwMode="auto">
          <a:xfrm>
            <a:off x="5802313"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9" name="Rectangle 26"/>
          <p:cNvSpPr>
            <a:spLocks noChangeArrowheads="1"/>
          </p:cNvSpPr>
          <p:nvPr/>
        </p:nvSpPr>
        <p:spPr bwMode="auto">
          <a:xfrm>
            <a:off x="5802313"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0" name="Text Box 28"/>
          <p:cNvSpPr txBox="1">
            <a:spLocks noChangeArrowheads="1"/>
          </p:cNvSpPr>
          <p:nvPr/>
        </p:nvSpPr>
        <p:spPr bwMode="auto">
          <a:xfrm>
            <a:off x="4722813"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1" name="Rectangle 29"/>
          <p:cNvSpPr>
            <a:spLocks noChangeArrowheads="1"/>
          </p:cNvSpPr>
          <p:nvPr/>
        </p:nvSpPr>
        <p:spPr bwMode="auto">
          <a:xfrm>
            <a:off x="6664325" y="24701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32" name="Rectangle 30"/>
          <p:cNvSpPr>
            <a:spLocks noChangeArrowheads="1"/>
          </p:cNvSpPr>
          <p:nvPr/>
        </p:nvSpPr>
        <p:spPr bwMode="auto">
          <a:xfrm>
            <a:off x="6667500" y="24701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3" name="Rectangle 31"/>
          <p:cNvSpPr>
            <a:spLocks noChangeArrowheads="1"/>
          </p:cNvSpPr>
          <p:nvPr/>
        </p:nvSpPr>
        <p:spPr bwMode="auto">
          <a:xfrm>
            <a:off x="6667500" y="31892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4" name="Rectangle 32"/>
          <p:cNvSpPr>
            <a:spLocks noChangeArrowheads="1"/>
          </p:cNvSpPr>
          <p:nvPr/>
        </p:nvSpPr>
        <p:spPr bwMode="auto">
          <a:xfrm>
            <a:off x="7675563" y="31908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5" name="Rectangle 33"/>
          <p:cNvSpPr>
            <a:spLocks noChangeArrowheads="1"/>
          </p:cNvSpPr>
          <p:nvPr/>
        </p:nvSpPr>
        <p:spPr bwMode="auto">
          <a:xfrm>
            <a:off x="7675563" y="24701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6" name="Text Box 34"/>
          <p:cNvSpPr txBox="1">
            <a:spLocks noChangeArrowheads="1"/>
          </p:cNvSpPr>
          <p:nvPr/>
        </p:nvSpPr>
        <p:spPr bwMode="auto">
          <a:xfrm>
            <a:off x="6596063" y="2165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37" name="Text Box 35"/>
          <p:cNvSpPr txBox="1">
            <a:spLocks noChangeArrowheads="1"/>
          </p:cNvSpPr>
          <p:nvPr/>
        </p:nvSpPr>
        <p:spPr bwMode="auto">
          <a:xfrm>
            <a:off x="6596063" y="34607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8" name="Line 36"/>
          <p:cNvSpPr>
            <a:spLocks noChangeShapeType="1"/>
          </p:cNvSpPr>
          <p:nvPr/>
        </p:nvSpPr>
        <p:spPr bwMode="auto">
          <a:xfrm>
            <a:off x="4437063" y="180498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39" name="Line 37"/>
          <p:cNvSpPr>
            <a:spLocks noChangeShapeType="1"/>
          </p:cNvSpPr>
          <p:nvPr/>
        </p:nvSpPr>
        <p:spPr bwMode="auto">
          <a:xfrm>
            <a:off x="7964488" y="295592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40" name="Rectangle 38"/>
          <p:cNvSpPr>
            <a:spLocks noChangeArrowheads="1"/>
          </p:cNvSpPr>
          <p:nvPr/>
        </p:nvSpPr>
        <p:spPr bwMode="auto">
          <a:xfrm>
            <a:off x="1479550"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1" name="Rectangle 39"/>
          <p:cNvSpPr>
            <a:spLocks noChangeArrowheads="1"/>
          </p:cNvSpPr>
          <p:nvPr/>
        </p:nvSpPr>
        <p:spPr bwMode="auto">
          <a:xfrm>
            <a:off x="1482725"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2" name="Rectangle 40"/>
          <p:cNvSpPr>
            <a:spLocks noChangeArrowheads="1"/>
          </p:cNvSpPr>
          <p:nvPr/>
        </p:nvSpPr>
        <p:spPr bwMode="auto">
          <a:xfrm>
            <a:off x="1482725"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3" name="Rectangle 41"/>
          <p:cNvSpPr>
            <a:spLocks noChangeArrowheads="1"/>
          </p:cNvSpPr>
          <p:nvPr/>
        </p:nvSpPr>
        <p:spPr bwMode="auto">
          <a:xfrm>
            <a:off x="2490788"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4" name="Rectangle 42"/>
          <p:cNvSpPr>
            <a:spLocks noChangeArrowheads="1"/>
          </p:cNvSpPr>
          <p:nvPr/>
        </p:nvSpPr>
        <p:spPr bwMode="auto">
          <a:xfrm>
            <a:off x="24907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5" name="Text Box 43"/>
          <p:cNvSpPr txBox="1">
            <a:spLocks noChangeArrowheads="1"/>
          </p:cNvSpPr>
          <p:nvPr/>
        </p:nvSpPr>
        <p:spPr bwMode="auto">
          <a:xfrm>
            <a:off x="1411288"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46" name="Text Box 44"/>
          <p:cNvSpPr txBox="1">
            <a:spLocks noChangeArrowheads="1"/>
          </p:cNvSpPr>
          <p:nvPr/>
        </p:nvSpPr>
        <p:spPr bwMode="auto">
          <a:xfrm>
            <a:off x="1411288"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47" name="Rectangle 45"/>
          <p:cNvSpPr>
            <a:spLocks noChangeArrowheads="1"/>
          </p:cNvSpPr>
          <p:nvPr/>
        </p:nvSpPr>
        <p:spPr bwMode="auto">
          <a:xfrm>
            <a:off x="3135313"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8" name="Rectangle 46"/>
          <p:cNvSpPr>
            <a:spLocks noChangeArrowheads="1"/>
          </p:cNvSpPr>
          <p:nvPr/>
        </p:nvSpPr>
        <p:spPr bwMode="auto">
          <a:xfrm>
            <a:off x="31384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9" name="Rectangle 47"/>
          <p:cNvSpPr>
            <a:spLocks noChangeArrowheads="1"/>
          </p:cNvSpPr>
          <p:nvPr/>
        </p:nvSpPr>
        <p:spPr bwMode="auto">
          <a:xfrm>
            <a:off x="3138488" y="43973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0" name="Rectangle 48"/>
          <p:cNvSpPr>
            <a:spLocks noChangeArrowheads="1"/>
          </p:cNvSpPr>
          <p:nvPr/>
        </p:nvSpPr>
        <p:spPr bwMode="auto">
          <a:xfrm>
            <a:off x="4146550" y="4398963"/>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1" name="Rectangle 49"/>
          <p:cNvSpPr>
            <a:spLocks noChangeArrowheads="1"/>
          </p:cNvSpPr>
          <p:nvPr/>
        </p:nvSpPr>
        <p:spPr bwMode="auto">
          <a:xfrm>
            <a:off x="41465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2" name="Text Box 50"/>
          <p:cNvSpPr txBox="1">
            <a:spLocks noChangeArrowheads="1"/>
          </p:cNvSpPr>
          <p:nvPr/>
        </p:nvSpPr>
        <p:spPr bwMode="auto">
          <a:xfrm>
            <a:off x="3067050" y="3373437"/>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53" name="Text Box 51"/>
          <p:cNvSpPr txBox="1">
            <a:spLocks noChangeArrowheads="1"/>
          </p:cNvSpPr>
          <p:nvPr/>
        </p:nvSpPr>
        <p:spPr bwMode="auto">
          <a:xfrm>
            <a:off x="3067050" y="46688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54" name="Line 52"/>
          <p:cNvSpPr>
            <a:spLocks noChangeShapeType="1"/>
          </p:cNvSpPr>
          <p:nvPr/>
        </p:nvSpPr>
        <p:spPr bwMode="auto">
          <a:xfrm>
            <a:off x="2779713" y="4197351"/>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55" name="Rectangle 53"/>
          <p:cNvSpPr>
            <a:spLocks noChangeArrowheads="1"/>
          </p:cNvSpPr>
          <p:nvPr/>
        </p:nvSpPr>
        <p:spPr bwMode="auto">
          <a:xfrm>
            <a:off x="4791075"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56" name="Rectangle 54"/>
          <p:cNvSpPr>
            <a:spLocks noChangeArrowheads="1"/>
          </p:cNvSpPr>
          <p:nvPr/>
        </p:nvSpPr>
        <p:spPr bwMode="auto">
          <a:xfrm>
            <a:off x="47942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7" name="Rectangle 55"/>
          <p:cNvSpPr>
            <a:spLocks noChangeArrowheads="1"/>
          </p:cNvSpPr>
          <p:nvPr/>
        </p:nvSpPr>
        <p:spPr bwMode="auto">
          <a:xfrm>
            <a:off x="4794250"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8" name="Rectangle 56"/>
          <p:cNvSpPr>
            <a:spLocks noChangeArrowheads="1"/>
          </p:cNvSpPr>
          <p:nvPr/>
        </p:nvSpPr>
        <p:spPr bwMode="auto">
          <a:xfrm>
            <a:off x="5802313"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9" name="Rectangle 57"/>
          <p:cNvSpPr>
            <a:spLocks noChangeArrowheads="1"/>
          </p:cNvSpPr>
          <p:nvPr/>
        </p:nvSpPr>
        <p:spPr bwMode="auto">
          <a:xfrm>
            <a:off x="5802313"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60" name="Text Box 58"/>
          <p:cNvSpPr txBox="1">
            <a:spLocks noChangeArrowheads="1"/>
          </p:cNvSpPr>
          <p:nvPr/>
        </p:nvSpPr>
        <p:spPr bwMode="auto">
          <a:xfrm>
            <a:off x="4722813"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61" name="Text Box 59"/>
          <p:cNvSpPr txBox="1">
            <a:spLocks noChangeArrowheads="1"/>
          </p:cNvSpPr>
          <p:nvPr/>
        </p:nvSpPr>
        <p:spPr bwMode="auto">
          <a:xfrm>
            <a:off x="4722813"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62" name="Line 60"/>
          <p:cNvSpPr>
            <a:spLocks noChangeShapeType="1"/>
          </p:cNvSpPr>
          <p:nvPr/>
        </p:nvSpPr>
        <p:spPr bwMode="auto">
          <a:xfrm>
            <a:off x="4437063" y="4181476"/>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3" name="Line 61"/>
          <p:cNvSpPr>
            <a:spLocks noChangeShapeType="1"/>
          </p:cNvSpPr>
          <p:nvPr/>
        </p:nvSpPr>
        <p:spPr bwMode="auto">
          <a:xfrm>
            <a:off x="1266825" y="180498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4" name="Line 62"/>
          <p:cNvSpPr>
            <a:spLocks noChangeShapeType="1"/>
          </p:cNvSpPr>
          <p:nvPr/>
        </p:nvSpPr>
        <p:spPr bwMode="auto">
          <a:xfrm>
            <a:off x="1266825" y="1804987"/>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3"/>
          <p:cNvSpPr>
            <a:spLocks noChangeShapeType="1"/>
          </p:cNvSpPr>
          <p:nvPr/>
        </p:nvSpPr>
        <p:spPr bwMode="auto">
          <a:xfrm flipV="1">
            <a:off x="6380163" y="33178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6" name="Line 64"/>
          <p:cNvSpPr>
            <a:spLocks noChangeShapeType="1"/>
          </p:cNvSpPr>
          <p:nvPr/>
        </p:nvSpPr>
        <p:spPr bwMode="auto">
          <a:xfrm>
            <a:off x="6380163" y="3317875"/>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65"/>
          <p:cNvSpPr>
            <a:spLocks noChangeShapeType="1"/>
          </p:cNvSpPr>
          <p:nvPr/>
        </p:nvSpPr>
        <p:spPr bwMode="auto">
          <a:xfrm flipV="1">
            <a:off x="6091238" y="4181476"/>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66"/>
          <p:cNvSpPr>
            <a:spLocks noChangeShapeType="1"/>
          </p:cNvSpPr>
          <p:nvPr/>
        </p:nvSpPr>
        <p:spPr bwMode="auto">
          <a:xfrm flipV="1">
            <a:off x="295910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67"/>
          <p:cNvSpPr>
            <a:spLocks noChangeShapeType="1"/>
          </p:cNvSpPr>
          <p:nvPr/>
        </p:nvSpPr>
        <p:spPr bwMode="auto">
          <a:xfrm>
            <a:off x="2779713" y="45418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Rectangle 68"/>
          <p:cNvSpPr>
            <a:spLocks noChangeArrowheads="1"/>
          </p:cNvSpPr>
          <p:nvPr/>
        </p:nvSpPr>
        <p:spPr bwMode="auto">
          <a:xfrm>
            <a:off x="3135313" y="5349876"/>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71" name="Rectangle 69"/>
          <p:cNvSpPr>
            <a:spLocks noChangeArrowheads="1"/>
          </p:cNvSpPr>
          <p:nvPr/>
        </p:nvSpPr>
        <p:spPr bwMode="auto">
          <a:xfrm>
            <a:off x="3138488" y="53498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2" name="Rectangle 70"/>
          <p:cNvSpPr>
            <a:spLocks noChangeArrowheads="1"/>
          </p:cNvSpPr>
          <p:nvPr/>
        </p:nvSpPr>
        <p:spPr bwMode="auto">
          <a:xfrm>
            <a:off x="3138488" y="606901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3" name="Rectangle 71"/>
          <p:cNvSpPr>
            <a:spLocks noChangeArrowheads="1"/>
          </p:cNvSpPr>
          <p:nvPr/>
        </p:nvSpPr>
        <p:spPr bwMode="auto">
          <a:xfrm>
            <a:off x="4146550" y="607060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4" name="Rectangle 72"/>
          <p:cNvSpPr>
            <a:spLocks noChangeArrowheads="1"/>
          </p:cNvSpPr>
          <p:nvPr/>
        </p:nvSpPr>
        <p:spPr bwMode="auto">
          <a:xfrm>
            <a:off x="4146550" y="53498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5" name="Text Box 73"/>
          <p:cNvSpPr txBox="1">
            <a:spLocks noChangeArrowheads="1"/>
          </p:cNvSpPr>
          <p:nvPr/>
        </p:nvSpPr>
        <p:spPr bwMode="auto">
          <a:xfrm>
            <a:off x="3067050" y="5045076"/>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76" name="Line 75"/>
          <p:cNvSpPr>
            <a:spLocks noChangeShapeType="1"/>
          </p:cNvSpPr>
          <p:nvPr/>
        </p:nvSpPr>
        <p:spPr bwMode="auto">
          <a:xfrm>
            <a:off x="6380163" y="2668587"/>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77" name="Line 76"/>
          <p:cNvSpPr>
            <a:spLocks noChangeShapeType="1"/>
          </p:cNvSpPr>
          <p:nvPr/>
        </p:nvSpPr>
        <p:spPr bwMode="auto">
          <a:xfrm flipV="1">
            <a:off x="6380163" y="1804987"/>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77"/>
          <p:cNvSpPr>
            <a:spLocks noChangeShapeType="1"/>
          </p:cNvSpPr>
          <p:nvPr/>
        </p:nvSpPr>
        <p:spPr bwMode="auto">
          <a:xfrm>
            <a:off x="6091238" y="1804987"/>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78"/>
          <p:cNvSpPr>
            <a:spLocks noChangeShapeType="1"/>
          </p:cNvSpPr>
          <p:nvPr/>
        </p:nvSpPr>
        <p:spPr bwMode="auto">
          <a:xfrm rot="10800000" flipH="1" flipV="1">
            <a:off x="461645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79"/>
          <p:cNvSpPr>
            <a:spLocks noChangeShapeType="1"/>
          </p:cNvSpPr>
          <p:nvPr/>
        </p:nvSpPr>
        <p:spPr bwMode="auto">
          <a:xfrm rot="10800000" flipH="1">
            <a:off x="4433888" y="59102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80"/>
          <p:cNvSpPr>
            <a:spLocks noChangeShapeType="1"/>
          </p:cNvSpPr>
          <p:nvPr/>
        </p:nvSpPr>
        <p:spPr bwMode="auto">
          <a:xfrm>
            <a:off x="1266825" y="425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2" name="Line 81"/>
          <p:cNvSpPr>
            <a:spLocks noChangeShapeType="1"/>
          </p:cNvSpPr>
          <p:nvPr/>
        </p:nvSpPr>
        <p:spPr bwMode="auto">
          <a:xfrm>
            <a:off x="2922588" y="591026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3" name="Line 82"/>
          <p:cNvSpPr>
            <a:spLocks noChangeShapeType="1"/>
          </p:cNvSpPr>
          <p:nvPr/>
        </p:nvSpPr>
        <p:spPr bwMode="auto">
          <a:xfrm>
            <a:off x="4578350" y="45418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03"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4"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5"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6" name="Title 85"/>
          <p:cNvSpPr>
            <a:spLocks noGrp="1"/>
          </p:cNvSpPr>
          <p:nvPr>
            <p:ph type="title"/>
          </p:nvPr>
        </p:nvSpPr>
        <p:spPr/>
        <p:txBody>
          <a:bodyPr/>
          <a:lstStyle/>
          <a:p>
            <a:r>
              <a:rPr altLang="en-US" b="1" smtClean="0"/>
              <a:t>Critical Path</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53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282FD3-F2F4-41FA-84D3-8AFFCCFD2D18}" type="slidenum">
              <a:rPr lang="en-US" altLang="en-US" sz="1200" smtClean="0">
                <a:solidFill>
                  <a:srgbClr val="898989"/>
                </a:solidFill>
              </a:rPr>
              <a:pPr>
                <a:spcBef>
                  <a:spcPct val="0"/>
                </a:spcBef>
                <a:buFontTx/>
                <a:buNone/>
              </a:pPr>
              <a:t>69</a:t>
            </a:fld>
            <a:endParaRPr lang="en-US" altLang="en-US" sz="1200" smtClean="0">
              <a:solidFill>
                <a:srgbClr val="898989"/>
              </a:solidFill>
            </a:endParaRPr>
          </a:p>
        </p:txBody>
      </p:sp>
      <p:sp>
        <p:nvSpPr>
          <p:cNvPr id="89" name="Rectangle 11"/>
          <p:cNvSpPr>
            <a:spLocks noChangeArrowheads="1"/>
          </p:cNvSpPr>
          <p:nvPr/>
        </p:nvSpPr>
        <p:spPr bwMode="auto">
          <a:xfrm>
            <a:off x="198120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0" name="Rectangle 11"/>
          <p:cNvSpPr>
            <a:spLocks noChangeArrowheads="1"/>
          </p:cNvSpPr>
          <p:nvPr/>
        </p:nvSpPr>
        <p:spPr bwMode="auto">
          <a:xfrm>
            <a:off x="1981200"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1" name="Rectangle 11"/>
          <p:cNvSpPr>
            <a:spLocks noChangeArrowheads="1"/>
          </p:cNvSpPr>
          <p:nvPr/>
        </p:nvSpPr>
        <p:spPr bwMode="auto">
          <a:xfrm>
            <a:off x="198342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2" name="Rectangle 11"/>
          <p:cNvSpPr>
            <a:spLocks noChangeArrowheads="1"/>
          </p:cNvSpPr>
          <p:nvPr/>
        </p:nvSpPr>
        <p:spPr bwMode="auto">
          <a:xfrm>
            <a:off x="361441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3" name="Rectangle 11"/>
          <p:cNvSpPr>
            <a:spLocks noChangeArrowheads="1"/>
          </p:cNvSpPr>
          <p:nvPr/>
        </p:nvSpPr>
        <p:spPr bwMode="auto">
          <a:xfrm>
            <a:off x="3614418" y="20072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4" name="Rectangle 11"/>
          <p:cNvSpPr>
            <a:spLocks noChangeArrowheads="1"/>
          </p:cNvSpPr>
          <p:nvPr/>
        </p:nvSpPr>
        <p:spPr bwMode="auto">
          <a:xfrm>
            <a:off x="3616641" y="16567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95" name="Rectangle 11"/>
          <p:cNvSpPr>
            <a:spLocks noChangeArrowheads="1"/>
          </p:cNvSpPr>
          <p:nvPr/>
        </p:nvSpPr>
        <p:spPr bwMode="auto">
          <a:xfrm>
            <a:off x="526954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5269548"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527177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198120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9" name="Rectangle 11"/>
          <p:cNvSpPr>
            <a:spLocks noChangeArrowheads="1"/>
          </p:cNvSpPr>
          <p:nvPr/>
        </p:nvSpPr>
        <p:spPr bwMode="auto">
          <a:xfrm>
            <a:off x="198120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198342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363600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363600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363823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5291931"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5291931"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5294154"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63823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363823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364045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713073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7130733" y="31823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713295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Tree>
    <p:extLst>
      <p:ext uri="{BB962C8B-B14F-4D97-AF65-F5344CB8AC3E}">
        <p14:creationId xmlns:p14="http://schemas.microsoft.com/office/powerpoint/2010/main" val="46013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p:txBody>
          <a:bodyPr/>
          <a:lstStyle/>
          <a:p>
            <a:pPr>
              <a:buFont typeface="Calibri" panose="020F0502020204030204" pitchFamily="34" charset="0"/>
              <a:buAutoNum type="arabicPeriod"/>
            </a:pPr>
            <a:r>
              <a:rPr lang="en-IN" altLang="en-US" sz="2400" smtClean="0"/>
              <a:t>Project, Program, Portfolio and Interdependencies</a:t>
            </a:r>
          </a:p>
          <a:p>
            <a:pPr>
              <a:buFont typeface="Calibri" panose="020F0502020204030204" pitchFamily="34" charset="0"/>
              <a:buAutoNum type="arabicPeriod"/>
            </a:pPr>
            <a:r>
              <a:rPr lang="en-IN" altLang="en-US" sz="2400" smtClean="0"/>
              <a:t>Project Left Cycle: Phases, Milestones, Deliverables</a:t>
            </a:r>
          </a:p>
          <a:p>
            <a:pPr>
              <a:buFont typeface="Calibri" panose="020F0502020204030204" pitchFamily="34" charset="0"/>
              <a:buAutoNum type="arabicPeriod"/>
            </a:pPr>
            <a:r>
              <a:rPr lang="en-IN" altLang="en-US" sz="2400" smtClean="0"/>
              <a:t>Project Boundary</a:t>
            </a:r>
          </a:p>
          <a:p>
            <a:pPr>
              <a:buFont typeface="Calibri" panose="020F0502020204030204" pitchFamily="34" charset="0"/>
              <a:buAutoNum type="arabicPeriod"/>
            </a:pPr>
            <a:r>
              <a:rPr lang="en-IN" altLang="en-US" sz="2400" smtClean="0"/>
              <a:t>Project Constraints</a:t>
            </a:r>
          </a:p>
          <a:p>
            <a:pPr>
              <a:buFont typeface="Calibri" panose="020F0502020204030204" pitchFamily="34" charset="0"/>
              <a:buAutoNum type="arabicPeriod"/>
            </a:pPr>
            <a:r>
              <a:rPr lang="en-IN" altLang="en-US" sz="2400" smtClean="0"/>
              <a:t>Project Management Office</a:t>
            </a:r>
          </a:p>
          <a:p>
            <a:pPr>
              <a:buFont typeface="Calibri" panose="020F0502020204030204" pitchFamily="34" charset="0"/>
              <a:buAutoNum type="arabicPeriod"/>
            </a:pPr>
            <a:r>
              <a:rPr lang="en-IN" altLang="en-US" sz="2400" smtClean="0"/>
              <a:t>Project Management Methodologies</a:t>
            </a:r>
          </a:p>
          <a:p>
            <a:pPr>
              <a:buFont typeface="Calibri" panose="020F0502020204030204" pitchFamily="34" charset="0"/>
              <a:buAutoNum type="arabicPeriod"/>
            </a:pPr>
            <a:endParaRPr lang="en-US" altLang="en-US" sz="240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7F02D0-B606-4C5B-BECB-A86AC9276734}"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
        <p:nvSpPr>
          <p:cNvPr id="26629" name="Title 1"/>
          <p:cNvSpPr>
            <a:spLocks noGrp="1"/>
          </p:cNvSpPr>
          <p:nvPr>
            <p:ph type="ctrTitle"/>
          </p:nvPr>
        </p:nvSpPr>
        <p:spPr>
          <a:xfrm>
            <a:off x="0" y="307975"/>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smtClean="0"/>
              <a:t>Some Important Definitions </a:t>
            </a:r>
            <a:endParaRPr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47"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7348"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49"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7350"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1"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2"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3"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4"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55"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56"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7"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8"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59"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0"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1"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2"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63"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4"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5"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6"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7"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8"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9"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0"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1"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2"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3"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74"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75"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6"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7"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78"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79"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80"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1"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2"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83"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84"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85"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6"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7"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88"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89"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0"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1"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92"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93"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94"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95"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96"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57397"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8"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9" name="Line 56"/>
          <p:cNvSpPr>
            <a:spLocks noChangeShapeType="1"/>
          </p:cNvSpPr>
          <p:nvPr/>
        </p:nvSpPr>
        <p:spPr bwMode="auto">
          <a:xfrm>
            <a:off x="4357688" y="4165600"/>
            <a:ext cx="4984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0"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2"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07"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408"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57409"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410"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57411"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412"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13"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4"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73"/>
          <p:cNvSpPr>
            <a:spLocks noChangeShapeType="1"/>
          </p:cNvSpPr>
          <p:nvPr/>
        </p:nvSpPr>
        <p:spPr bwMode="auto">
          <a:xfrm rot="10800000" flipH="1">
            <a:off x="4354513" y="5894388"/>
            <a:ext cx="14604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6"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7"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8"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9"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87"/>
          <p:cNvSpPr>
            <a:spLocks noChangeShapeType="1"/>
          </p:cNvSpPr>
          <p:nvPr/>
        </p:nvSpPr>
        <p:spPr bwMode="auto">
          <a:xfrm flipV="1">
            <a:off x="4500563" y="4525963"/>
            <a:ext cx="355600"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1"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2"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3"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4" name="Title 90"/>
          <p:cNvSpPr>
            <a:spLocks noGrp="1"/>
          </p:cNvSpPr>
          <p:nvPr>
            <p:ph type="title"/>
          </p:nvPr>
        </p:nvSpPr>
        <p:spPr/>
        <p:txBody>
          <a:bodyPr/>
          <a:lstStyle/>
          <a:p>
            <a:r>
              <a:rPr altLang="en-US" b="1" smtClean="0"/>
              <a:t>Critical Path – Longest Path, Zero Float</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74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E0FA80-2E70-4705-B1EE-57A27E4CBF8D}" type="slidenum">
              <a:rPr lang="en-US" altLang="en-US" sz="1200" smtClean="0">
                <a:solidFill>
                  <a:srgbClr val="898989"/>
                </a:solidFill>
              </a:rPr>
              <a:pPr>
                <a:spcBef>
                  <a:spcPct val="0"/>
                </a:spcBef>
                <a:buFontTx/>
                <a:buNone/>
              </a:pPr>
              <a:t>70</a:t>
            </a:fld>
            <a:endParaRPr lang="en-US" altLang="en-US" sz="1200" smtClean="0">
              <a:solidFill>
                <a:srgbClr val="898989"/>
              </a:solidFill>
            </a:endParaRPr>
          </a:p>
        </p:txBody>
      </p:sp>
      <p:sp>
        <p:nvSpPr>
          <p:cNvPr id="94" name="Rectangle 22"/>
          <p:cNvSpPr>
            <a:spLocks noChangeArrowheads="1"/>
          </p:cNvSpPr>
          <p:nvPr/>
        </p:nvSpPr>
        <p:spPr bwMode="auto">
          <a:xfrm>
            <a:off x="474535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95" name="Rectangle 11"/>
          <p:cNvSpPr>
            <a:spLocks noChangeArrowheads="1"/>
          </p:cNvSpPr>
          <p:nvPr/>
        </p:nvSpPr>
        <p:spPr bwMode="auto">
          <a:xfrm>
            <a:off x="193548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1935480"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193770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356869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9" name="Rectangle 11"/>
          <p:cNvSpPr>
            <a:spLocks noChangeArrowheads="1"/>
          </p:cNvSpPr>
          <p:nvPr/>
        </p:nvSpPr>
        <p:spPr bwMode="auto">
          <a:xfrm>
            <a:off x="3570921" y="1641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522382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522605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193548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193548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193770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359028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359028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59251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5334000"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5334000"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5336223"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359251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359251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8</a:t>
            </a:r>
            <a:endParaRPr lang="en-US" altLang="en-US" sz="1800" dirty="0">
              <a:latin typeface="Arial" panose="020B0604020202020204" pitchFamily="34" charset="0"/>
            </a:endParaRPr>
          </a:p>
        </p:txBody>
      </p:sp>
      <p:sp>
        <p:nvSpPr>
          <p:cNvPr id="113" name="Rectangle 11"/>
          <p:cNvSpPr>
            <a:spLocks noChangeArrowheads="1"/>
          </p:cNvSpPr>
          <p:nvPr/>
        </p:nvSpPr>
        <p:spPr bwMode="auto">
          <a:xfrm>
            <a:off x="359473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4" name="Rectangle 11"/>
          <p:cNvSpPr>
            <a:spLocks noChangeArrowheads="1"/>
          </p:cNvSpPr>
          <p:nvPr/>
        </p:nvSpPr>
        <p:spPr bwMode="auto">
          <a:xfrm>
            <a:off x="708501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5" name="Rectangle 11"/>
          <p:cNvSpPr>
            <a:spLocks noChangeArrowheads="1"/>
          </p:cNvSpPr>
          <p:nvPr/>
        </p:nvSpPr>
        <p:spPr bwMode="auto">
          <a:xfrm>
            <a:off x="7085013" y="318230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smtClean="0">
                <a:latin typeface="Arial" panose="020B0604020202020204" pitchFamily="34" charset="0"/>
              </a:rPr>
              <a:t> 0</a:t>
            </a:r>
            <a:endParaRPr lang="en-US" altLang="en-US" sz="1800" dirty="0">
              <a:latin typeface="Arial" panose="020B0604020202020204" pitchFamily="34" charset="0"/>
            </a:endParaRPr>
          </a:p>
        </p:txBody>
      </p:sp>
      <p:sp>
        <p:nvSpPr>
          <p:cNvPr id="116" name="Rectangle 11"/>
          <p:cNvSpPr>
            <a:spLocks noChangeArrowheads="1"/>
          </p:cNvSpPr>
          <p:nvPr/>
        </p:nvSpPr>
        <p:spPr bwMode="auto">
          <a:xfrm>
            <a:off x="708723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117" name="Rectangle 11"/>
          <p:cNvSpPr>
            <a:spLocks noChangeArrowheads="1"/>
          </p:cNvSpPr>
          <p:nvPr/>
        </p:nvSpPr>
        <p:spPr bwMode="auto">
          <a:xfrm>
            <a:off x="3581400" y="1996440"/>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118" name="Rectangle 11"/>
          <p:cNvSpPr>
            <a:spLocks noChangeArrowheads="1"/>
          </p:cNvSpPr>
          <p:nvPr/>
        </p:nvSpPr>
        <p:spPr bwMode="auto">
          <a:xfrm>
            <a:off x="5244783"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6601213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altLang="en-US" smtClean="0"/>
              <a:t>Facts/Tips for Critical Path</a:t>
            </a:r>
          </a:p>
        </p:txBody>
      </p:sp>
      <p:sp>
        <p:nvSpPr>
          <p:cNvPr id="4" name="Content Placeholder 3"/>
          <p:cNvSpPr>
            <a:spLocks noGrp="1"/>
          </p:cNvSpPr>
          <p:nvPr>
            <p:ph idx="1"/>
          </p:nvPr>
        </p:nvSpPr>
        <p:spPr>
          <a:xfrm>
            <a:off x="457200" y="990600"/>
            <a:ext cx="8229600" cy="5105400"/>
          </a:xfrm>
        </p:spPr>
        <p:txBody>
          <a:bodyPr>
            <a:normAutofit fontScale="55000" lnSpcReduction="20000"/>
          </a:bodyPr>
          <a:lstStyle/>
          <a:p>
            <a:pPr>
              <a:buFont typeface="Arial" charset="0"/>
              <a:buChar char="•"/>
              <a:defRPr/>
            </a:pPr>
            <a:r>
              <a:rPr lang="en-US" u="sng" dirty="0" smtClean="0"/>
              <a:t>Total Float </a:t>
            </a:r>
            <a:r>
              <a:rPr lang="en-US" dirty="0" smtClean="0"/>
              <a:t>is the amount of time the task can delayed without delaying the project finish date. </a:t>
            </a:r>
          </a:p>
          <a:p>
            <a:pPr>
              <a:buFont typeface="Arial" charset="0"/>
              <a:buChar char="•"/>
              <a:defRPr/>
            </a:pPr>
            <a:r>
              <a:rPr lang="en-US" u="sng" dirty="0" smtClean="0"/>
              <a:t>Free float </a:t>
            </a:r>
            <a:r>
              <a:rPr lang="en-US" dirty="0" smtClean="0"/>
              <a:t>is the amount of time a task can slip without delaying the early start of any task that immediately follows it</a:t>
            </a:r>
          </a:p>
          <a:p>
            <a:pPr>
              <a:buFont typeface="Arial" charset="0"/>
              <a:buChar char="•"/>
              <a:defRPr/>
            </a:pPr>
            <a:r>
              <a:rPr lang="en-US" dirty="0" smtClean="0"/>
              <a:t>It is possible that a </a:t>
            </a:r>
            <a:r>
              <a:rPr lang="en-US" u="sng" dirty="0" smtClean="0"/>
              <a:t>zero float activity may not </a:t>
            </a:r>
            <a:r>
              <a:rPr lang="en-US" dirty="0" smtClean="0"/>
              <a:t>be on critical path</a:t>
            </a:r>
          </a:p>
          <a:p>
            <a:pPr>
              <a:buFont typeface="Arial" charset="0"/>
              <a:buChar char="•"/>
              <a:defRPr/>
            </a:pPr>
            <a:r>
              <a:rPr lang="en-US" u="sng" dirty="0" smtClean="0"/>
              <a:t>Longest path &amp; shortest time </a:t>
            </a:r>
            <a:r>
              <a:rPr lang="en-US" dirty="0" smtClean="0"/>
              <a:t>possible to complete the project</a:t>
            </a:r>
          </a:p>
          <a:p>
            <a:pPr>
              <a:buFont typeface="Arial" charset="0"/>
              <a:buChar char="•"/>
              <a:defRPr/>
            </a:pPr>
            <a:r>
              <a:rPr lang="en-US" dirty="0" smtClean="0"/>
              <a:t>A project can </a:t>
            </a:r>
            <a:r>
              <a:rPr lang="en-US" u="sng" dirty="0" smtClean="0"/>
              <a:t>multiple critical </a:t>
            </a:r>
            <a:r>
              <a:rPr lang="en-US" dirty="0" smtClean="0"/>
              <a:t>paths</a:t>
            </a:r>
          </a:p>
          <a:p>
            <a:pPr>
              <a:buFont typeface="Arial" charset="0"/>
              <a:buChar char="•"/>
              <a:defRPr/>
            </a:pPr>
            <a:r>
              <a:rPr lang="en-US" u="sng" dirty="0" smtClean="0"/>
              <a:t>Difference</a:t>
            </a:r>
            <a:r>
              <a:rPr lang="en-US" dirty="0" smtClean="0"/>
              <a:t> between late and early is float</a:t>
            </a:r>
          </a:p>
          <a:p>
            <a:pPr>
              <a:buFont typeface="Arial" charset="0"/>
              <a:buChar char="•"/>
              <a:defRPr/>
            </a:pPr>
            <a:r>
              <a:rPr lang="en-US" u="sng" dirty="0" smtClean="0"/>
              <a:t>Positive float </a:t>
            </a:r>
            <a:r>
              <a:rPr lang="en-US" dirty="0" smtClean="0"/>
              <a:t>(the activity can wait to start even after previous activity finishes)</a:t>
            </a:r>
          </a:p>
          <a:p>
            <a:pPr>
              <a:buFont typeface="Arial" charset="0"/>
              <a:buChar char="•"/>
              <a:defRPr/>
            </a:pPr>
            <a:r>
              <a:rPr lang="en-US" u="sng" dirty="0" smtClean="0"/>
              <a:t>Negative float </a:t>
            </a:r>
            <a:r>
              <a:rPr lang="en-US" dirty="0" smtClean="0"/>
              <a:t>(the activity must start before  previous finishes)</a:t>
            </a:r>
          </a:p>
          <a:p>
            <a:pPr>
              <a:buFont typeface="Arial" charset="0"/>
              <a:buChar char="•"/>
              <a:defRPr/>
            </a:pPr>
            <a:r>
              <a:rPr lang="en-US" u="sng" dirty="0" smtClean="0"/>
              <a:t>Zero float</a:t>
            </a:r>
            <a:r>
              <a:rPr lang="en-US" dirty="0" smtClean="0"/>
              <a:t> (the activity must immediately start after the finish of previous one)</a:t>
            </a:r>
          </a:p>
          <a:p>
            <a:pPr>
              <a:buFont typeface="Arial" charset="0"/>
              <a:buChar char="•"/>
              <a:defRPr/>
            </a:pPr>
            <a:r>
              <a:rPr lang="en-US" u="sng" dirty="0" smtClean="0"/>
              <a:t>Crashing</a:t>
            </a:r>
            <a:r>
              <a:rPr lang="en-US" dirty="0" smtClean="0"/>
              <a:t> activities to short the overall duration of project</a:t>
            </a:r>
          </a:p>
          <a:p>
            <a:pPr>
              <a:buFont typeface="Arial" charset="0"/>
              <a:buChar char="•"/>
              <a:defRPr/>
            </a:pPr>
            <a:r>
              <a:rPr lang="en-US" u="sng" dirty="0" smtClean="0"/>
              <a:t>Fast-tracking</a:t>
            </a:r>
            <a:r>
              <a:rPr lang="en-US" dirty="0" smtClean="0"/>
              <a:t> activities to short the overall duration of project</a:t>
            </a:r>
          </a:p>
          <a:p>
            <a:pPr>
              <a:buFont typeface="Arial" charset="0"/>
              <a:buChar char="•"/>
              <a:defRPr/>
            </a:pPr>
            <a:r>
              <a:rPr lang="en-US" dirty="0" smtClean="0"/>
              <a:t>Be </a:t>
            </a:r>
            <a:r>
              <a:rPr lang="en-US" u="sng" dirty="0" smtClean="0"/>
              <a:t>cautious</a:t>
            </a:r>
            <a:r>
              <a:rPr lang="en-US" dirty="0" smtClean="0"/>
              <a:t> that non-critical activity is not being delayed than the allowed free float</a:t>
            </a:r>
          </a:p>
          <a:p>
            <a:pPr>
              <a:buFont typeface="Arial" charset="0"/>
              <a:buChar char="•"/>
              <a:defRPr/>
            </a:pPr>
            <a:r>
              <a:rPr lang="en-US" u="sng" dirty="0" smtClean="0"/>
              <a:t>Take care of </a:t>
            </a:r>
            <a:r>
              <a:rPr lang="en-US" dirty="0" smtClean="0"/>
              <a:t>sub-critical path or non-critical path</a:t>
            </a:r>
          </a:p>
          <a:p>
            <a:pPr>
              <a:buFont typeface="Arial" charset="0"/>
              <a:buChar char="•"/>
              <a:defRPr/>
            </a:pPr>
            <a:r>
              <a:rPr lang="en-US" dirty="0" smtClean="0"/>
              <a:t>Manage </a:t>
            </a:r>
            <a:r>
              <a:rPr lang="en-US" u="sng" dirty="0" smtClean="0"/>
              <a:t>critical path resources </a:t>
            </a:r>
            <a:r>
              <a:rPr lang="en-US" dirty="0" smtClean="0"/>
              <a:t>very closely</a:t>
            </a:r>
          </a:p>
          <a:p>
            <a:pPr>
              <a:buFont typeface="Arial" charset="0"/>
              <a:buChar char="•"/>
              <a:defRPr/>
            </a:pPr>
            <a:r>
              <a:rPr lang="en-US" u="sng" dirty="0" smtClean="0"/>
              <a:t>Do not overload </a:t>
            </a:r>
            <a:r>
              <a:rPr lang="en-US" dirty="0" smtClean="0"/>
              <a:t>critical path activity resources</a:t>
            </a:r>
          </a:p>
          <a:p>
            <a:pPr>
              <a:buFont typeface="Arial" charset="0"/>
              <a:buChar char="•"/>
              <a:defRPr/>
            </a:pPr>
            <a:r>
              <a:rPr lang="en-US" u="sng" dirty="0" smtClean="0"/>
              <a:t>Avoid multitasking </a:t>
            </a:r>
            <a:r>
              <a:rPr lang="en-US" dirty="0" smtClean="0"/>
              <a:t>for resources working on critical path activities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B947B6-998E-4091-8061-52A0EBE0E917}" type="slidenum">
              <a:rPr lang="en-US" altLang="en-US" sz="1200" smtClean="0">
                <a:solidFill>
                  <a:srgbClr val="898989"/>
                </a:solidFill>
              </a:rPr>
              <a:pPr>
                <a:spcBef>
                  <a:spcPct val="0"/>
                </a:spcBef>
                <a:buFontTx/>
                <a:buNone/>
              </a:pPr>
              <a:t>71</a:t>
            </a:fld>
            <a:endParaRPr lang="en-US" altLang="en-US" sz="1200" smtClean="0">
              <a:solidFill>
                <a:srgbClr val="898989"/>
              </a:solidFill>
            </a:endParaRPr>
          </a:p>
        </p:txBody>
      </p:sp>
    </p:spTree>
    <p:extLst>
      <p:ext uri="{BB962C8B-B14F-4D97-AF65-F5344CB8AC3E}">
        <p14:creationId xmlns:p14="http://schemas.microsoft.com/office/powerpoint/2010/main" val="20680285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Cost 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DF738F-EA12-49D1-8997-50F998B43B38}" type="slidenum">
              <a:rPr lang="en-US" altLang="en-US" sz="1200" smtClean="0">
                <a:solidFill>
                  <a:srgbClr val="898989"/>
                </a:solidFill>
              </a:rPr>
              <a:pPr>
                <a:spcBef>
                  <a:spcPct val="0"/>
                </a:spcBef>
                <a:buFontTx/>
                <a:buNone/>
              </a:pPr>
              <a:t>72</a:t>
            </a:fld>
            <a:endParaRPr lang="en-US" altLang="en-US" sz="1200" smtClean="0">
              <a:solidFill>
                <a:srgbClr val="898989"/>
              </a:solidFill>
            </a:endParaRPr>
          </a:p>
        </p:txBody>
      </p:sp>
    </p:spTree>
    <p:extLst>
      <p:ext uri="{BB962C8B-B14F-4D97-AF65-F5344CB8AC3E}">
        <p14:creationId xmlns:p14="http://schemas.microsoft.com/office/powerpoint/2010/main" val="4120496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altLang="en-US" smtClean="0"/>
              <a:t>Project Cost Management- A Thought</a:t>
            </a:r>
          </a:p>
        </p:txBody>
      </p:sp>
      <p:sp>
        <p:nvSpPr>
          <p:cNvPr id="7" name="Text Box 2"/>
          <p:cNvSpPr>
            <a:spLocks noGrp="1" noChangeArrowheads="1"/>
          </p:cNvSpPr>
          <p:nvPr>
            <p:ph idx="1"/>
          </p:nvPr>
        </p:nvSpPr>
        <p:spPr>
          <a:xfrm>
            <a:off x="457200" y="990600"/>
            <a:ext cx="8229600" cy="5105400"/>
          </a:xfrm>
        </p:spPr>
        <p:txBody>
          <a:bodyPr>
            <a:normAutofit fontScale="70000" lnSpcReduction="20000"/>
          </a:bodyPr>
          <a:lstStyle/>
          <a:p>
            <a:pPr>
              <a:lnSpc>
                <a:spcPct val="150000"/>
              </a:lnSpc>
            </a:pPr>
            <a:r>
              <a:rPr lang="en-IN" altLang="en-US" dirty="0" smtClean="0"/>
              <a:t>If you don't plan, it doesn't work. If you do plan, it doesn't work either. Why plan! </a:t>
            </a:r>
          </a:p>
          <a:p>
            <a:pPr>
              <a:lnSpc>
                <a:spcPct val="150000"/>
              </a:lnSpc>
            </a:pPr>
            <a:r>
              <a:rPr lang="en-IN" altLang="en-US" dirty="0" smtClean="0"/>
              <a:t>The same work under the same conditions will be estimated differently by ten different estimators or by one estimator at ten different times. So why to estimate!</a:t>
            </a:r>
          </a:p>
          <a:p>
            <a:pPr>
              <a:lnSpc>
                <a:spcPct val="150000"/>
              </a:lnSpc>
            </a:pPr>
            <a:r>
              <a:rPr lang="en-IN" altLang="en-US" dirty="0" smtClean="0"/>
              <a:t>Any project can be estimated accurately (once it's completed). </a:t>
            </a:r>
          </a:p>
          <a:p>
            <a:pPr>
              <a:lnSpc>
                <a:spcPct val="150000"/>
              </a:lnSpc>
            </a:pPr>
            <a:r>
              <a:rPr lang="en-IN" altLang="en-US" dirty="0" smtClean="0"/>
              <a:t>Nothing is impossible for the person who doesn't have to do it. </a:t>
            </a:r>
          </a:p>
          <a:p>
            <a:pPr>
              <a:lnSpc>
                <a:spcPct val="150000"/>
              </a:lnSpc>
            </a:pPr>
            <a:r>
              <a:rPr lang="en-IN" altLang="en-US" dirty="0" smtClean="0"/>
              <a:t>Right answers to wrong questions are just as wrong as wrong answers to right questions. </a:t>
            </a:r>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52B4B9-2FB2-411C-900D-D85A5755BEEB}" type="slidenum">
              <a:rPr lang="en-US" altLang="en-US" sz="1200" smtClean="0">
                <a:solidFill>
                  <a:srgbClr val="898989"/>
                </a:solidFill>
              </a:rPr>
              <a:pPr>
                <a:spcBef>
                  <a:spcPct val="0"/>
                </a:spcBef>
                <a:buFontTx/>
                <a:buNone/>
              </a:pPr>
              <a:t>73</a:t>
            </a:fld>
            <a:endParaRPr lang="en-US" altLang="en-US" sz="1200" smtClean="0">
              <a:solidFill>
                <a:srgbClr val="898989"/>
              </a:solidFill>
            </a:endParaRPr>
          </a:p>
        </p:txBody>
      </p:sp>
    </p:spTree>
    <p:extLst>
      <p:ext uri="{BB962C8B-B14F-4D97-AF65-F5344CB8AC3E}">
        <p14:creationId xmlns:p14="http://schemas.microsoft.com/office/powerpoint/2010/main" val="330792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dirty="0" smtClean="0"/>
              <a:t>Project Cost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cost of project activities (CMP)</a:t>
            </a:r>
          </a:p>
          <a:p>
            <a:pPr>
              <a:defRPr/>
            </a:pPr>
            <a:r>
              <a:rPr lang="en-US" dirty="0" smtClean="0"/>
              <a:t>Consider the cost of procurements, risk management activities</a:t>
            </a:r>
          </a:p>
          <a:p>
            <a:pPr>
              <a:defRPr/>
            </a:pPr>
            <a:r>
              <a:rPr lang="en-US" dirty="0" smtClean="0"/>
              <a:t>Setup cost reporting systems and train project team</a:t>
            </a:r>
          </a:p>
          <a:p>
            <a:pPr>
              <a:defRPr/>
            </a:pPr>
            <a:r>
              <a:rPr lang="en-US" dirty="0" smtClean="0"/>
              <a:t>Understand different types of cost and their accrual methods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4CB835-D861-43BD-B731-ECC136ABDD85}" type="slidenum">
              <a:rPr lang="en-US" altLang="en-US" sz="1200" smtClean="0">
                <a:solidFill>
                  <a:srgbClr val="898989"/>
                </a:solidFill>
              </a:rPr>
              <a:pPr>
                <a:spcBef>
                  <a:spcPct val="0"/>
                </a:spcBef>
                <a:buFontTx/>
                <a:buNone/>
              </a:pPr>
              <a:t>74</a:t>
            </a:fld>
            <a:endParaRPr lang="en-US" altLang="en-US" sz="1200" smtClean="0">
              <a:solidFill>
                <a:srgbClr val="898989"/>
              </a:solidFill>
            </a:endParaRPr>
          </a:p>
        </p:txBody>
      </p:sp>
    </p:spTree>
    <p:extLst>
      <p:ext uri="{BB962C8B-B14F-4D97-AF65-F5344CB8AC3E}">
        <p14:creationId xmlns:p14="http://schemas.microsoft.com/office/powerpoint/2010/main" val="465135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
          <p:cNvSpPr>
            <a:spLocks noGrp="1"/>
          </p:cNvSpPr>
          <p:nvPr>
            <p:ph type="title"/>
          </p:nvPr>
        </p:nvSpPr>
        <p:spPr/>
        <p:txBody>
          <a:bodyPr/>
          <a:lstStyle/>
          <a:p>
            <a:r>
              <a:rPr altLang="en-US" smtClean="0"/>
              <a:t>Cost Management Plan</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a:buFont typeface="Arial" panose="020B0604020202020204" pitchFamily="34" charset="0"/>
              <a:buNone/>
              <a:defRPr/>
            </a:pPr>
            <a:r>
              <a:rPr lang="en-US" dirty="0" smtClean="0"/>
              <a:t>It includes</a:t>
            </a:r>
          </a:p>
          <a:p>
            <a:pPr lvl="1">
              <a:defRPr/>
            </a:pPr>
            <a:r>
              <a:rPr lang="en-US" dirty="0" smtClean="0"/>
              <a:t>Cost management tools to be used</a:t>
            </a:r>
          </a:p>
          <a:p>
            <a:pPr lvl="1">
              <a:defRPr/>
            </a:pPr>
            <a:r>
              <a:rPr lang="en-US" dirty="0" smtClean="0"/>
              <a:t>Level of accuracy (acceptable range +/- 5%)</a:t>
            </a:r>
          </a:p>
          <a:p>
            <a:pPr lvl="1">
              <a:defRPr/>
            </a:pPr>
            <a:r>
              <a:rPr lang="en-US" dirty="0" smtClean="0"/>
              <a:t>Level of precision (US$ 100.01)</a:t>
            </a:r>
          </a:p>
          <a:p>
            <a:pPr lvl="1">
              <a:defRPr/>
            </a:pPr>
            <a:r>
              <a:rPr lang="en-US" dirty="0" smtClean="0"/>
              <a:t>Units of measure for each resource</a:t>
            </a:r>
          </a:p>
          <a:p>
            <a:pPr lvl="1">
              <a:defRPr/>
            </a:pPr>
            <a:r>
              <a:rPr lang="en-US" dirty="0" smtClean="0"/>
              <a:t>Organizational procedure links</a:t>
            </a:r>
          </a:p>
          <a:p>
            <a:pPr lvl="1">
              <a:defRPr/>
            </a:pPr>
            <a:r>
              <a:rPr lang="en-US" dirty="0" smtClean="0"/>
              <a:t>Process of updating the progress in schedule model</a:t>
            </a:r>
          </a:p>
          <a:p>
            <a:pPr lvl="1">
              <a:defRPr/>
            </a:pPr>
            <a:r>
              <a:rPr lang="en-US" dirty="0" smtClean="0"/>
              <a:t>Control thresholds (an allowed variation before some action need to be taken)</a:t>
            </a:r>
          </a:p>
          <a:p>
            <a:pPr lvl="1">
              <a:defRPr/>
            </a:pPr>
            <a:r>
              <a:rPr lang="en-US" dirty="0" smtClean="0"/>
              <a:t>Rules of performance measurement (baselines, %complete, fixed formula etc.)</a:t>
            </a:r>
          </a:p>
          <a:p>
            <a:pPr lvl="1">
              <a:defRPr/>
            </a:pPr>
            <a:r>
              <a:rPr lang="en-US" dirty="0" smtClean="0"/>
              <a:t>Project cost recording process</a:t>
            </a:r>
          </a:p>
          <a:p>
            <a:pPr lvl="1">
              <a:defRPr/>
            </a:pPr>
            <a:r>
              <a:rPr lang="en-US" dirty="0" smtClean="0"/>
              <a:t>Currency exchange rate fluctuation adjustment process</a:t>
            </a:r>
          </a:p>
          <a:p>
            <a:pPr lvl="1">
              <a:defRPr/>
            </a:pPr>
            <a:r>
              <a:rPr lang="en-US" dirty="0" smtClean="0"/>
              <a:t>Define scheduling reporting format</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247857-94BB-4BE6-B140-75E2F0637139}" type="slidenum">
              <a:rPr lang="en-US" altLang="en-US" sz="1200" smtClean="0">
                <a:solidFill>
                  <a:srgbClr val="898989"/>
                </a:solidFill>
              </a:rPr>
              <a:pPr>
                <a:spcBef>
                  <a:spcPct val="0"/>
                </a:spcBef>
                <a:buFontTx/>
                <a:buNone/>
              </a:pPr>
              <a:t>75</a:t>
            </a:fld>
            <a:endParaRPr lang="en-US" altLang="en-US" sz="1200" smtClean="0">
              <a:solidFill>
                <a:srgbClr val="898989"/>
              </a:solidFill>
            </a:endParaRPr>
          </a:p>
        </p:txBody>
      </p:sp>
    </p:spTree>
    <p:extLst>
      <p:ext uri="{BB962C8B-B14F-4D97-AF65-F5344CB8AC3E}">
        <p14:creationId xmlns:p14="http://schemas.microsoft.com/office/powerpoint/2010/main" val="2959766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Tools/Tech. for Cost Management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Analytical Tools</a:t>
            </a:r>
          </a:p>
          <a:p>
            <a:pPr>
              <a:defRPr/>
            </a:pPr>
            <a:r>
              <a:rPr lang="en-US" dirty="0" smtClean="0"/>
              <a:t>Meetings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76</a:t>
            </a:fld>
            <a:endParaRPr lang="en-US" altLang="en-US" sz="1200" smtClean="0">
              <a:solidFill>
                <a:srgbClr val="898989"/>
              </a:solidFill>
            </a:endParaRPr>
          </a:p>
        </p:txBody>
      </p:sp>
    </p:spTree>
    <p:extLst>
      <p:ext uri="{BB962C8B-B14F-4D97-AF65-F5344CB8AC3E}">
        <p14:creationId xmlns:p14="http://schemas.microsoft.com/office/powerpoint/2010/main" val="1985525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Planning</a:t>
            </a:r>
            <a:endParaRPr lang="en-US" dirty="0"/>
          </a:p>
        </p:txBody>
      </p:sp>
      <p:sp>
        <p:nvSpPr>
          <p:cNvPr id="3" name="Content Placeholder 2"/>
          <p:cNvSpPr>
            <a:spLocks noGrp="1"/>
          </p:cNvSpPr>
          <p:nvPr>
            <p:ph idx="1"/>
          </p:nvPr>
        </p:nvSpPr>
        <p:spPr/>
        <p:txBody>
          <a:bodyPr/>
          <a:lstStyle/>
          <a:p>
            <a:pPr>
              <a:defRPr/>
            </a:pPr>
            <a:r>
              <a:rPr lang="en-US" dirty="0"/>
              <a:t>Estimate Cost of Each </a:t>
            </a:r>
            <a:r>
              <a:rPr lang="en-US" dirty="0" smtClean="0"/>
              <a:t>Activities (EC)</a:t>
            </a:r>
          </a:p>
          <a:p>
            <a:pPr>
              <a:defRPr/>
            </a:pPr>
            <a:r>
              <a:rPr lang="en-US" dirty="0" smtClean="0"/>
              <a:t>Document assumptions of estimation</a:t>
            </a:r>
          </a:p>
          <a:p>
            <a:pPr>
              <a:defRPr/>
            </a:pPr>
            <a:r>
              <a:rPr lang="en-US" dirty="0" smtClean="0"/>
              <a:t>Consider risks while estimating cost</a:t>
            </a:r>
            <a:endParaRPr lang="en-US" dirty="0"/>
          </a:p>
          <a:p>
            <a:pPr>
              <a:defRPr/>
            </a:pPr>
            <a:r>
              <a:rPr lang="en-US" dirty="0"/>
              <a:t>Develop project funding </a:t>
            </a:r>
            <a:r>
              <a:rPr lang="en-US" dirty="0" smtClean="0"/>
              <a:t>requirements (DB)</a:t>
            </a:r>
          </a:p>
          <a:p>
            <a:pPr>
              <a:defRPr/>
            </a:pPr>
            <a:r>
              <a:rPr lang="en-US" dirty="0" smtClean="0"/>
              <a:t>Consider cash flow and payout while developing funding requirements</a:t>
            </a:r>
            <a:endParaRPr lang="en-US" dirty="0"/>
          </a:p>
          <a:p>
            <a:pPr>
              <a:defRPr/>
            </a:pPr>
            <a:r>
              <a:rPr lang="en-US" dirty="0"/>
              <a:t>Baseline Project Cost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77</a:t>
            </a:fld>
            <a:endParaRPr lang="en-US" altLang="en-US"/>
          </a:p>
        </p:txBody>
      </p:sp>
    </p:spTree>
    <p:extLst>
      <p:ext uri="{BB962C8B-B14F-4D97-AF65-F5344CB8AC3E}">
        <p14:creationId xmlns:p14="http://schemas.microsoft.com/office/powerpoint/2010/main" val="1233657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 for Cost Planning</a:t>
            </a:r>
          </a:p>
        </p:txBody>
      </p:sp>
      <p:sp>
        <p:nvSpPr>
          <p:cNvPr id="3" name="Content Placeholder 2"/>
          <p:cNvSpPr>
            <a:spLocks noGrp="1"/>
          </p:cNvSpPr>
          <p:nvPr>
            <p:ph idx="1"/>
          </p:nvPr>
        </p:nvSpPr>
        <p:spPr>
          <a:xfrm>
            <a:off x="457200" y="990600"/>
            <a:ext cx="8229600" cy="5105400"/>
          </a:xfrm>
        </p:spPr>
        <p:txBody>
          <a:bodyPr>
            <a:normAutofit fontScale="77500" lnSpcReduction="20000"/>
          </a:bodyPr>
          <a:lstStyle/>
          <a:p>
            <a:pPr>
              <a:defRPr/>
            </a:pPr>
            <a:r>
              <a:rPr lang="en-US" dirty="0" smtClean="0"/>
              <a:t>Analogous Estimating</a:t>
            </a:r>
          </a:p>
          <a:p>
            <a:pPr>
              <a:defRPr/>
            </a:pPr>
            <a:r>
              <a:rPr lang="en-US" dirty="0" smtClean="0"/>
              <a:t>Parametric Estimating</a:t>
            </a:r>
          </a:p>
          <a:p>
            <a:pPr>
              <a:defRPr/>
            </a:pPr>
            <a:r>
              <a:rPr lang="en-US" dirty="0" smtClean="0"/>
              <a:t>Bottom-up estimating</a:t>
            </a:r>
          </a:p>
          <a:p>
            <a:pPr>
              <a:defRPr/>
            </a:pPr>
            <a:r>
              <a:rPr lang="en-US" dirty="0" smtClean="0"/>
              <a:t>Three-point estimates</a:t>
            </a:r>
          </a:p>
          <a:p>
            <a:pPr>
              <a:defRPr/>
            </a:pPr>
            <a:r>
              <a:rPr lang="en-US" dirty="0" smtClean="0"/>
              <a:t>Reserve Analysis</a:t>
            </a:r>
          </a:p>
          <a:p>
            <a:pPr>
              <a:defRPr/>
            </a:pPr>
            <a:r>
              <a:rPr lang="en-US" dirty="0" smtClean="0"/>
              <a:t>Cost of Quality</a:t>
            </a:r>
          </a:p>
          <a:p>
            <a:pPr>
              <a:defRPr/>
            </a:pPr>
            <a:r>
              <a:rPr lang="en-US" dirty="0" smtClean="0"/>
              <a:t>Project Management Software</a:t>
            </a:r>
          </a:p>
          <a:p>
            <a:pPr>
              <a:defRPr/>
            </a:pPr>
            <a:r>
              <a:rPr lang="en-US" dirty="0" smtClean="0"/>
              <a:t>Vendor Bid Analysis</a:t>
            </a:r>
          </a:p>
          <a:p>
            <a:pPr>
              <a:defRPr/>
            </a:pPr>
            <a:r>
              <a:rPr lang="en-US" dirty="0" smtClean="0"/>
              <a:t>Group Decision Making Techniques</a:t>
            </a:r>
          </a:p>
          <a:p>
            <a:pPr>
              <a:defRPr/>
            </a:pPr>
            <a:r>
              <a:rPr lang="en-US" dirty="0" smtClean="0"/>
              <a:t>Funding Requirement Reconciliation</a:t>
            </a:r>
          </a:p>
          <a:p>
            <a:pPr>
              <a:defRPr/>
            </a:pPr>
            <a:r>
              <a:rPr lang="en-US" dirty="0" smtClean="0"/>
              <a:t>Cost Aggregation</a:t>
            </a:r>
          </a:p>
          <a:p>
            <a:pPr>
              <a:defRPr/>
            </a:pPr>
            <a:r>
              <a:rPr lang="en-US" dirty="0" smtClean="0"/>
              <a:t>Reserve Analysis</a:t>
            </a:r>
          </a:p>
          <a:p>
            <a:pPr>
              <a:defRPr/>
            </a:pPr>
            <a:r>
              <a:rPr lang="en-US" dirty="0" smtClean="0"/>
              <a:t>Historical Relationships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78</a:t>
            </a:fld>
            <a:endParaRPr lang="en-US" altLang="en-US" sz="1200" smtClean="0">
              <a:solidFill>
                <a:srgbClr val="898989"/>
              </a:solidFill>
            </a:endParaRPr>
          </a:p>
        </p:txBody>
      </p:sp>
    </p:spTree>
    <p:extLst>
      <p:ext uri="{BB962C8B-B14F-4D97-AF65-F5344CB8AC3E}">
        <p14:creationId xmlns:p14="http://schemas.microsoft.com/office/powerpoint/2010/main" val="13428561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title"/>
          </p:nvPr>
        </p:nvSpPr>
        <p:spPr/>
        <p:txBody>
          <a:bodyPr/>
          <a:lstStyle/>
          <a:p>
            <a:r>
              <a:rPr altLang="en-US" smtClean="0"/>
              <a:t>Project Cost Estimation Ranges</a:t>
            </a:r>
          </a:p>
        </p:txBody>
      </p:sp>
      <p:sp>
        <p:nvSpPr>
          <p:cNvPr id="40963" name="Content Placeholder 7"/>
          <p:cNvSpPr>
            <a:spLocks noGrp="1"/>
          </p:cNvSpPr>
          <p:nvPr>
            <p:ph idx="1"/>
          </p:nvPr>
        </p:nvSpPr>
        <p:spPr>
          <a:xfrm>
            <a:off x="457200" y="990600"/>
            <a:ext cx="8229600" cy="5105400"/>
          </a:xfrm>
        </p:spPr>
        <p:txBody>
          <a:bodyPr/>
          <a:lstStyle/>
          <a:p>
            <a:pPr marL="0" indent="0">
              <a:buFont typeface="Arial" charset="0"/>
              <a:buNone/>
              <a:defRPr/>
            </a:pPr>
            <a:r>
              <a:rPr lang="en-US" dirty="0" smtClean="0"/>
              <a:t>Cost estimation may include only </a:t>
            </a:r>
            <a:r>
              <a:rPr lang="en-US" dirty="0"/>
              <a:t>i</a:t>
            </a:r>
            <a:r>
              <a:rPr lang="en-US" dirty="0" smtClean="0"/>
              <a:t>ndirect Cost along with direct Costs</a:t>
            </a:r>
          </a:p>
          <a:p>
            <a:pPr>
              <a:buFont typeface="Arial" charset="0"/>
              <a:buChar cha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DE5FB3-E59F-4E39-B804-733A7452FC92}" type="slidenum">
              <a:rPr lang="en-US" altLang="en-US" sz="1200" smtClean="0">
                <a:solidFill>
                  <a:srgbClr val="898989"/>
                </a:solidFill>
              </a:rPr>
              <a:pPr>
                <a:spcBef>
                  <a:spcPct val="0"/>
                </a:spcBef>
                <a:buFontTx/>
                <a:buNone/>
              </a:pPr>
              <a:t>79</a:t>
            </a:fld>
            <a:endParaRPr lang="en-US" altLang="en-US" sz="1200" smtClean="0">
              <a:solidFill>
                <a:srgbClr val="898989"/>
              </a:solidFill>
            </a:endParaRPr>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gridCol w="2111058"/>
                <a:gridCol w="2768600"/>
              </a:tblGrid>
              <a:tr h="464004">
                <a:tc>
                  <a:txBody>
                    <a:bodyPr/>
                    <a:lstStyle/>
                    <a:p>
                      <a:r>
                        <a:rPr lang="en-US" sz="1800" dirty="0" smtClean="0"/>
                        <a:t>Class Name</a:t>
                      </a:r>
                      <a:endParaRPr lang="en-US" sz="1800" dirty="0"/>
                    </a:p>
                  </a:txBody>
                  <a:tcPr marT="45718" marB="45718"/>
                </a:tc>
                <a:tc>
                  <a:txBody>
                    <a:bodyPr/>
                    <a:lstStyle/>
                    <a:p>
                      <a:r>
                        <a:rPr lang="en-US" sz="1800" dirty="0" smtClean="0"/>
                        <a:t>%</a:t>
                      </a:r>
                      <a:endParaRPr lang="en-US" sz="1800" dirty="0"/>
                    </a:p>
                  </a:txBody>
                  <a:tcPr marT="45718" marB="45718"/>
                </a:tc>
                <a:tc>
                  <a:txBody>
                    <a:bodyPr/>
                    <a:lstStyle/>
                    <a:p>
                      <a:r>
                        <a:rPr lang="en-US" sz="1800" dirty="0" smtClean="0"/>
                        <a:t>Range</a:t>
                      </a:r>
                      <a:endParaRPr lang="en-US" sz="1800" dirty="0"/>
                    </a:p>
                  </a:txBody>
                  <a:tcPr marT="45718" marB="45718"/>
                </a:tc>
              </a:tr>
              <a:tr h="464004">
                <a:tc>
                  <a:txBody>
                    <a:bodyPr/>
                    <a:lstStyle/>
                    <a:p>
                      <a:r>
                        <a:rPr lang="en-US" sz="1800" dirty="0" smtClean="0"/>
                        <a:t>Definitive</a:t>
                      </a:r>
                      <a:endParaRPr lang="en-US" sz="1800" dirty="0"/>
                    </a:p>
                  </a:txBody>
                  <a:tcPr marT="45718" marB="45718"/>
                </a:tc>
                <a:tc>
                  <a:txBody>
                    <a:bodyPr/>
                    <a:lstStyle/>
                    <a:p>
                      <a:r>
                        <a:rPr lang="en-US" sz="1800" dirty="0" smtClean="0"/>
                        <a:t>-  5  -&gt; +5%</a:t>
                      </a:r>
                      <a:endParaRPr lang="en-US" sz="1800" dirty="0"/>
                    </a:p>
                  </a:txBody>
                  <a:tcPr marT="45718" marB="45718"/>
                </a:tc>
                <a:tc>
                  <a:txBody>
                    <a:bodyPr/>
                    <a:lstStyle/>
                    <a:p>
                      <a:r>
                        <a:rPr lang="en-US" sz="1800" dirty="0" smtClean="0"/>
                        <a:t>10%</a:t>
                      </a:r>
                      <a:endParaRPr lang="en-US" sz="1800" dirty="0"/>
                    </a:p>
                  </a:txBody>
                  <a:tcPr marT="45718" marB="45718"/>
                </a:tc>
              </a:tr>
              <a:tr h="464004">
                <a:tc>
                  <a:txBody>
                    <a:bodyPr/>
                    <a:lstStyle/>
                    <a:p>
                      <a:r>
                        <a:rPr lang="en-US" sz="1800" dirty="0" smtClean="0"/>
                        <a:t>Capital Cost</a:t>
                      </a:r>
                      <a:endParaRPr lang="en-US" sz="1800" dirty="0"/>
                    </a:p>
                  </a:txBody>
                  <a:tcPr marT="45718" marB="45718"/>
                </a:tc>
                <a:tc>
                  <a:txBody>
                    <a:bodyPr/>
                    <a:lstStyle/>
                    <a:p>
                      <a:r>
                        <a:rPr lang="en-US" sz="1800" dirty="0" smtClean="0"/>
                        <a:t>-15</a:t>
                      </a:r>
                      <a:r>
                        <a:rPr lang="en-US" sz="1800" baseline="0" dirty="0" smtClean="0"/>
                        <a:t> </a:t>
                      </a:r>
                      <a:r>
                        <a:rPr lang="en-US" sz="1800" dirty="0" smtClean="0"/>
                        <a:t>-&gt; +10%</a:t>
                      </a:r>
                      <a:endParaRPr lang="en-US" sz="1800" dirty="0"/>
                    </a:p>
                  </a:txBody>
                  <a:tcPr marT="45718" marB="45718"/>
                </a:tc>
                <a:tc>
                  <a:txBody>
                    <a:bodyPr/>
                    <a:lstStyle/>
                    <a:p>
                      <a:r>
                        <a:rPr lang="en-US" sz="1800" dirty="0" smtClean="0"/>
                        <a:t>25%</a:t>
                      </a:r>
                      <a:endParaRPr lang="en-US" sz="1800" dirty="0"/>
                    </a:p>
                  </a:txBody>
                  <a:tcPr marT="45718" marB="45718"/>
                </a:tc>
              </a:tr>
              <a:tr h="464004">
                <a:tc>
                  <a:txBody>
                    <a:bodyPr/>
                    <a:lstStyle/>
                    <a:p>
                      <a:r>
                        <a:rPr lang="en-US" sz="1800" dirty="0" smtClean="0"/>
                        <a:t>Appropriation</a:t>
                      </a:r>
                      <a:endParaRPr lang="en-US" sz="1800" dirty="0"/>
                    </a:p>
                  </a:txBody>
                  <a:tcPr marT="45718" marB="45718"/>
                </a:tc>
                <a:tc>
                  <a:txBody>
                    <a:bodyPr/>
                    <a:lstStyle/>
                    <a:p>
                      <a:r>
                        <a:rPr lang="en-US" sz="1800" dirty="0" smtClean="0"/>
                        <a:t>-25 -&gt;</a:t>
                      </a:r>
                      <a:r>
                        <a:rPr lang="en-US" sz="1800" baseline="0" dirty="0" smtClean="0"/>
                        <a:t> +1</a:t>
                      </a:r>
                      <a:r>
                        <a:rPr lang="en-US" sz="1800" dirty="0" smtClean="0"/>
                        <a:t>5%</a:t>
                      </a:r>
                      <a:endParaRPr lang="en-US" sz="1800" dirty="0"/>
                    </a:p>
                  </a:txBody>
                  <a:tcPr marT="45718" marB="45718"/>
                </a:tc>
                <a:tc>
                  <a:txBody>
                    <a:bodyPr/>
                    <a:lstStyle/>
                    <a:p>
                      <a:r>
                        <a:rPr lang="en-US" sz="1800" dirty="0" smtClean="0"/>
                        <a:t>40%</a:t>
                      </a:r>
                      <a:endParaRPr lang="en-US" sz="1800" dirty="0"/>
                    </a:p>
                  </a:txBody>
                  <a:tcPr marT="45718" marB="45718"/>
                </a:tc>
              </a:tr>
              <a:tr h="464004">
                <a:tc>
                  <a:txBody>
                    <a:bodyPr/>
                    <a:lstStyle/>
                    <a:p>
                      <a:r>
                        <a:rPr lang="en-US" sz="1800" dirty="0" smtClean="0"/>
                        <a:t>Budget Estimates</a:t>
                      </a:r>
                      <a:endParaRPr lang="en-US" sz="1800" dirty="0"/>
                    </a:p>
                  </a:txBody>
                  <a:tcPr marT="45718" marB="45718"/>
                </a:tc>
                <a:tc>
                  <a:txBody>
                    <a:bodyPr/>
                    <a:lstStyle/>
                    <a:p>
                      <a:r>
                        <a:rPr lang="en-US" sz="1800" dirty="0" smtClean="0"/>
                        <a:t>-10 -&gt; +25%</a:t>
                      </a:r>
                      <a:endParaRPr lang="en-US" sz="1800" dirty="0"/>
                    </a:p>
                  </a:txBody>
                  <a:tcPr marT="45718" marB="45718"/>
                </a:tc>
                <a:tc>
                  <a:txBody>
                    <a:bodyPr/>
                    <a:lstStyle/>
                    <a:p>
                      <a:r>
                        <a:rPr lang="en-US" sz="1800" dirty="0" smtClean="0"/>
                        <a:t>35%</a:t>
                      </a:r>
                      <a:endParaRPr lang="en-US" sz="1800" dirty="0"/>
                    </a:p>
                  </a:txBody>
                  <a:tcPr marT="45718" marB="45718"/>
                </a:tc>
              </a:tr>
              <a:tr h="464004">
                <a:tc>
                  <a:txBody>
                    <a:bodyPr/>
                    <a:lstStyle/>
                    <a:p>
                      <a:r>
                        <a:rPr lang="en-US" sz="1800" dirty="0" smtClean="0"/>
                        <a:t>Feasibility</a:t>
                      </a:r>
                      <a:endParaRPr lang="en-US" sz="1800" dirty="0"/>
                    </a:p>
                  </a:txBody>
                  <a:tcPr marT="45718" marB="45718"/>
                </a:tc>
                <a:tc>
                  <a:txBody>
                    <a:bodyPr/>
                    <a:lstStyle/>
                    <a:p>
                      <a:r>
                        <a:rPr lang="en-US" sz="1800" dirty="0" smtClean="0"/>
                        <a:t>-35</a:t>
                      </a:r>
                      <a:r>
                        <a:rPr lang="en-US" sz="1800" baseline="0" dirty="0" smtClean="0"/>
                        <a:t> -&gt; +</a:t>
                      </a:r>
                      <a:r>
                        <a:rPr lang="en-US" sz="1800" dirty="0" smtClean="0"/>
                        <a:t>25%</a:t>
                      </a:r>
                      <a:endParaRPr lang="en-US" sz="1800" dirty="0"/>
                    </a:p>
                  </a:txBody>
                  <a:tcPr marT="45718" marB="45718"/>
                </a:tc>
                <a:tc>
                  <a:txBody>
                    <a:bodyPr/>
                    <a:lstStyle/>
                    <a:p>
                      <a:r>
                        <a:rPr lang="en-US" sz="1800" dirty="0" smtClean="0"/>
                        <a:t>60%</a:t>
                      </a:r>
                      <a:endParaRPr lang="en-US" sz="1800" dirty="0"/>
                    </a:p>
                  </a:txBody>
                  <a:tcPr marT="45718" marB="45718"/>
                </a:tc>
              </a:tr>
              <a:tr h="464004">
                <a:tc>
                  <a:txBody>
                    <a:bodyPr/>
                    <a:lstStyle/>
                    <a:p>
                      <a:r>
                        <a:rPr lang="en-US" sz="1800" dirty="0" smtClean="0"/>
                        <a:t>Order of Magnitude</a:t>
                      </a:r>
                      <a:endParaRPr lang="en-US" sz="1800" dirty="0"/>
                    </a:p>
                  </a:txBody>
                  <a:tcPr marT="45718" marB="45718"/>
                </a:tc>
                <a:tc>
                  <a:txBody>
                    <a:bodyPr/>
                    <a:lstStyle/>
                    <a:p>
                      <a:r>
                        <a:rPr lang="en-US" sz="1800" dirty="0" smtClean="0"/>
                        <a:t>-50 -&gt; +50%</a:t>
                      </a:r>
                      <a:endParaRPr lang="en-US" sz="1800" dirty="0"/>
                    </a:p>
                  </a:txBody>
                  <a:tcPr marT="45718" marB="45718"/>
                </a:tc>
                <a:tc>
                  <a:txBody>
                    <a:bodyPr/>
                    <a:lstStyle/>
                    <a:p>
                      <a:r>
                        <a:rPr lang="en-US" sz="1800" dirty="0" smtClean="0"/>
                        <a:t>100%</a:t>
                      </a:r>
                      <a:endParaRPr lang="en-US" sz="1800" dirty="0"/>
                    </a:p>
                  </a:txBody>
                  <a:tcPr marT="45718" marB="45718"/>
                </a:tc>
              </a:tr>
            </a:tbl>
          </a:graphicData>
        </a:graphic>
      </p:graphicFrame>
    </p:spTree>
    <p:extLst>
      <p:ext uri="{BB962C8B-B14F-4D97-AF65-F5344CB8AC3E}">
        <p14:creationId xmlns:p14="http://schemas.microsoft.com/office/powerpoint/2010/main" val="67801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dirty="0" smtClean="0"/>
              <a:t>Projects &amp; Operations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23042125"/>
              </p:ext>
            </p:extLst>
          </p:nvPr>
        </p:nvGraphicFramePr>
        <p:xfrm>
          <a:off x="457200" y="990600"/>
          <a:ext cx="8229600" cy="5296912"/>
        </p:xfrm>
        <a:graphic>
          <a:graphicData uri="http://schemas.openxmlformats.org/drawingml/2006/table">
            <a:tbl>
              <a:tblPr firstRow="1" bandRow="1">
                <a:tableStyleId>{5C22544A-7EE6-4342-B048-85BDC9FD1C3A}</a:tableStyleId>
              </a:tblPr>
              <a:tblGrid>
                <a:gridCol w="2209800"/>
                <a:gridCol w="3276600"/>
                <a:gridCol w="2743200"/>
              </a:tblGrid>
              <a:tr h="396263">
                <a:tc>
                  <a:txBody>
                    <a:bodyPr/>
                    <a:lstStyle/>
                    <a:p>
                      <a:endParaRPr lang="en-US" sz="2000" dirty="0"/>
                    </a:p>
                  </a:txBody>
                  <a:tcPr marT="45723" marB="45723"/>
                </a:tc>
                <a:tc>
                  <a:txBody>
                    <a:bodyPr/>
                    <a:lstStyle/>
                    <a:p>
                      <a:r>
                        <a:rPr lang="en-US" sz="2000" dirty="0" smtClean="0"/>
                        <a:t>Project</a:t>
                      </a:r>
                      <a:endParaRPr lang="en-US" sz="2000" dirty="0"/>
                    </a:p>
                  </a:txBody>
                  <a:tcPr marT="45723" marB="45723"/>
                </a:tc>
                <a:tc>
                  <a:txBody>
                    <a:bodyPr/>
                    <a:lstStyle/>
                    <a:p>
                      <a:r>
                        <a:rPr lang="en-US" sz="2000" dirty="0" smtClean="0"/>
                        <a:t>Operations</a:t>
                      </a:r>
                      <a:endParaRPr lang="en-US" sz="2000" dirty="0"/>
                    </a:p>
                  </a:txBody>
                  <a:tcPr marT="45723" marB="45723"/>
                </a:tc>
              </a:tr>
              <a:tr h="396263">
                <a:tc>
                  <a:txBody>
                    <a:bodyPr/>
                    <a:lstStyle/>
                    <a:p>
                      <a:r>
                        <a:rPr lang="en-US" sz="2000" dirty="0" smtClean="0"/>
                        <a:t>Duration</a:t>
                      </a:r>
                      <a:endParaRPr lang="en-US" sz="2000" dirty="0"/>
                    </a:p>
                  </a:txBody>
                  <a:tcPr marT="45723" marB="45723"/>
                </a:tc>
                <a:tc>
                  <a:txBody>
                    <a:bodyPr/>
                    <a:lstStyle/>
                    <a:p>
                      <a:r>
                        <a:rPr lang="en-US" sz="2000" dirty="0" smtClean="0"/>
                        <a:t>Has</a:t>
                      </a:r>
                      <a:r>
                        <a:rPr lang="en-US" sz="2000" baseline="0" dirty="0" smtClean="0"/>
                        <a:t> start and end date</a:t>
                      </a:r>
                      <a:endParaRPr lang="en-US" sz="2000" dirty="0"/>
                    </a:p>
                  </a:txBody>
                  <a:tcPr marT="45723" marB="45723"/>
                </a:tc>
                <a:tc>
                  <a:txBody>
                    <a:bodyPr/>
                    <a:lstStyle/>
                    <a:p>
                      <a:r>
                        <a:rPr lang="en-US" sz="2000" dirty="0" smtClean="0"/>
                        <a:t>Has only start date</a:t>
                      </a:r>
                      <a:endParaRPr lang="en-US" sz="2000" dirty="0"/>
                    </a:p>
                  </a:txBody>
                  <a:tcPr marT="45723" marB="45723"/>
                </a:tc>
              </a:tr>
              <a:tr h="1005898">
                <a:tc>
                  <a:txBody>
                    <a:bodyPr/>
                    <a:lstStyle/>
                    <a:p>
                      <a:r>
                        <a:rPr lang="en-US" sz="2000" dirty="0" smtClean="0"/>
                        <a:t>Output</a:t>
                      </a:r>
                      <a:endParaRPr lang="en-US" sz="2000" dirty="0"/>
                    </a:p>
                  </a:txBody>
                  <a:tcPr marT="45723" marB="45723"/>
                </a:tc>
                <a:tc>
                  <a:txBody>
                    <a:bodyPr/>
                    <a:lstStyle/>
                    <a:p>
                      <a:r>
                        <a:rPr lang="en-US" sz="2000" dirty="0" smtClean="0"/>
                        <a:t>Unique</a:t>
                      </a:r>
                      <a:r>
                        <a:rPr lang="en-US" sz="2000" baseline="0" dirty="0" smtClean="0"/>
                        <a:t> Product/Service/Result or some Uniqueness</a:t>
                      </a:r>
                      <a:endParaRPr lang="en-US" sz="2000" dirty="0"/>
                    </a:p>
                  </a:txBody>
                  <a:tcPr marT="45723" marB="45723"/>
                </a:tc>
                <a:tc>
                  <a:txBody>
                    <a:bodyPr/>
                    <a:lstStyle/>
                    <a:p>
                      <a:r>
                        <a:rPr lang="en-US" sz="2000" dirty="0" smtClean="0"/>
                        <a:t>Standard</a:t>
                      </a:r>
                      <a:endParaRPr lang="en-US" sz="2000" dirty="0"/>
                    </a:p>
                  </a:txBody>
                  <a:tcPr marT="45723" marB="45723"/>
                </a:tc>
              </a:tr>
              <a:tr h="396263">
                <a:tc>
                  <a:txBody>
                    <a:bodyPr/>
                    <a:lstStyle/>
                    <a:p>
                      <a:r>
                        <a:rPr lang="en-US" sz="2000" dirty="0" smtClean="0"/>
                        <a:t>Team</a:t>
                      </a:r>
                      <a:endParaRPr lang="en-US" sz="2000" dirty="0"/>
                    </a:p>
                  </a:txBody>
                  <a:tcPr marT="45723" marB="45723"/>
                </a:tc>
                <a:tc>
                  <a:txBody>
                    <a:bodyPr/>
                    <a:lstStyle/>
                    <a:p>
                      <a:r>
                        <a:rPr lang="en-US" sz="2000" dirty="0" smtClean="0"/>
                        <a:t>Heterogeneous</a:t>
                      </a:r>
                      <a:endParaRPr lang="en-US" sz="2000" dirty="0"/>
                    </a:p>
                  </a:txBody>
                  <a:tcPr marT="45723" marB="45723"/>
                </a:tc>
                <a:tc>
                  <a:txBody>
                    <a:bodyPr/>
                    <a:lstStyle/>
                    <a:p>
                      <a:r>
                        <a:rPr lang="en-US" sz="2000" dirty="0" smtClean="0"/>
                        <a:t>Homogeneous</a:t>
                      </a:r>
                      <a:endParaRPr lang="en-US" sz="2000" dirty="0"/>
                    </a:p>
                  </a:txBody>
                  <a:tcPr marT="45723" marB="45723"/>
                </a:tc>
              </a:tr>
              <a:tr h="396263">
                <a:tc>
                  <a:txBody>
                    <a:bodyPr/>
                    <a:lstStyle/>
                    <a:p>
                      <a:r>
                        <a:rPr lang="en-US" sz="2000" dirty="0" smtClean="0"/>
                        <a:t>Requirements</a:t>
                      </a:r>
                      <a:endParaRPr lang="en-US" sz="2000" dirty="0"/>
                    </a:p>
                  </a:txBody>
                  <a:tcPr marT="45723" marB="45723"/>
                </a:tc>
                <a:tc>
                  <a:txBody>
                    <a:bodyPr/>
                    <a:lstStyle/>
                    <a:p>
                      <a:r>
                        <a:rPr lang="en-US" sz="2000" dirty="0" smtClean="0"/>
                        <a:t>Progressive Elaboration</a:t>
                      </a:r>
                      <a:endParaRPr lang="en-US" sz="2000" dirty="0"/>
                    </a:p>
                  </a:txBody>
                  <a:tcPr marT="45723" marB="45723"/>
                </a:tc>
                <a:tc>
                  <a:txBody>
                    <a:bodyPr/>
                    <a:lstStyle/>
                    <a:p>
                      <a:r>
                        <a:rPr lang="en-US" sz="2000" dirty="0" smtClean="0"/>
                        <a:t>Known in Advance</a:t>
                      </a:r>
                      <a:endParaRPr lang="en-US" sz="2000" dirty="0"/>
                    </a:p>
                  </a:txBody>
                  <a:tcPr marT="45723" marB="45723"/>
                </a:tc>
              </a:tr>
              <a:tr h="931809">
                <a:tc>
                  <a:txBody>
                    <a:bodyPr/>
                    <a:lstStyle/>
                    <a:p>
                      <a:r>
                        <a:rPr lang="en-US" sz="2000" dirty="0" smtClean="0"/>
                        <a:t>Resources</a:t>
                      </a:r>
                      <a:endParaRPr lang="en-US" sz="2000" dirty="0"/>
                    </a:p>
                  </a:txBody>
                  <a:tcPr marT="45723" marB="45723"/>
                </a:tc>
                <a:tc>
                  <a:txBody>
                    <a:bodyPr/>
                    <a:lstStyle/>
                    <a:p>
                      <a:r>
                        <a:rPr lang="en-US" sz="2000" dirty="0" smtClean="0"/>
                        <a:t>Hired Temporarily</a:t>
                      </a:r>
                      <a:r>
                        <a:rPr lang="en-US" sz="2000" baseline="0" dirty="0" smtClean="0"/>
                        <a:t> </a:t>
                      </a:r>
                      <a:r>
                        <a:rPr lang="en-US" sz="2000" dirty="0" smtClean="0"/>
                        <a:t>and Released. All</a:t>
                      </a:r>
                      <a:r>
                        <a:rPr lang="en-US" sz="2000" baseline="0" dirty="0" smtClean="0"/>
                        <a:t> based on the Need</a:t>
                      </a:r>
                      <a:endParaRPr lang="en-US" sz="2000" dirty="0"/>
                    </a:p>
                  </a:txBody>
                  <a:tcPr marT="45723" marB="45723"/>
                </a:tc>
                <a:tc>
                  <a:txBody>
                    <a:bodyPr/>
                    <a:lstStyle/>
                    <a:p>
                      <a:r>
                        <a:rPr lang="en-US" sz="2000" dirty="0" smtClean="0"/>
                        <a:t>Permanent</a:t>
                      </a:r>
                      <a:endParaRPr lang="en-US" sz="2000" dirty="0"/>
                    </a:p>
                  </a:txBody>
                  <a:tcPr marT="45723" marB="45723"/>
                </a:tc>
              </a:tr>
              <a:tr h="425029">
                <a:tc>
                  <a:txBody>
                    <a:bodyPr/>
                    <a:lstStyle/>
                    <a:p>
                      <a:r>
                        <a:rPr lang="en-US" sz="2000" dirty="0" smtClean="0"/>
                        <a:t>Risk</a:t>
                      </a:r>
                      <a:endParaRPr lang="en-US" sz="2000" dirty="0"/>
                    </a:p>
                  </a:txBody>
                  <a:tcPr marT="45723" marB="45723"/>
                </a:tc>
                <a:tc>
                  <a:txBody>
                    <a:bodyPr/>
                    <a:lstStyle/>
                    <a:p>
                      <a:r>
                        <a:rPr lang="en-US" sz="2000" dirty="0" smtClean="0"/>
                        <a:t>Relatively High</a:t>
                      </a:r>
                      <a:endParaRPr lang="en-US" sz="2000" dirty="0"/>
                    </a:p>
                  </a:txBody>
                  <a:tcPr marT="45723" marB="45723"/>
                </a:tc>
                <a:tc>
                  <a:txBody>
                    <a:bodyPr/>
                    <a:lstStyle/>
                    <a:p>
                      <a:r>
                        <a:rPr lang="en-US" sz="2000" dirty="0" smtClean="0"/>
                        <a:t>Relatively Less</a:t>
                      </a:r>
                      <a:endParaRPr lang="en-US" sz="2000" dirty="0"/>
                    </a:p>
                  </a:txBody>
                  <a:tcPr marT="45723" marB="45723"/>
                </a:tc>
              </a:tr>
              <a:tr h="425029">
                <a:tc>
                  <a:txBody>
                    <a:bodyPr/>
                    <a:lstStyle/>
                    <a:p>
                      <a:r>
                        <a:rPr lang="en-US" sz="2000" dirty="0" smtClean="0"/>
                        <a:t>Dependencies</a:t>
                      </a:r>
                      <a:endParaRPr lang="en-US" sz="2000" dirty="0"/>
                    </a:p>
                  </a:txBody>
                  <a:tcPr marT="45723" marB="45723"/>
                </a:tc>
                <a:tc>
                  <a:txBody>
                    <a:bodyPr/>
                    <a:lstStyle/>
                    <a:p>
                      <a:r>
                        <a:rPr lang="en-US" sz="2000" dirty="0" smtClean="0"/>
                        <a:t>Critical Path</a:t>
                      </a:r>
                      <a:endParaRPr lang="en-US" sz="2000" dirty="0"/>
                    </a:p>
                  </a:txBody>
                  <a:tcPr marT="45723" marB="45723"/>
                </a:tc>
                <a:tc>
                  <a:txBody>
                    <a:bodyPr/>
                    <a:lstStyle/>
                    <a:p>
                      <a:r>
                        <a:rPr lang="en-US" sz="2000" dirty="0" smtClean="0"/>
                        <a:t>Managed</a:t>
                      </a:r>
                      <a:r>
                        <a:rPr lang="en-US" sz="2000" baseline="0" dirty="0" smtClean="0"/>
                        <a:t> Differently</a:t>
                      </a:r>
                      <a:endParaRPr lang="en-US" sz="2000" dirty="0"/>
                    </a:p>
                  </a:txBody>
                  <a:tcPr marT="45723" marB="45723"/>
                </a:tc>
              </a:tr>
              <a:tr h="425029">
                <a:tc>
                  <a:txBody>
                    <a:bodyPr/>
                    <a:lstStyle/>
                    <a:p>
                      <a:r>
                        <a:rPr lang="en-US" sz="2000" dirty="0" smtClean="0"/>
                        <a:t>Change</a:t>
                      </a:r>
                      <a:endParaRPr lang="en-US" sz="2000" dirty="0"/>
                    </a:p>
                  </a:txBody>
                  <a:tcPr marT="45723" marB="45723"/>
                </a:tc>
                <a:tc>
                  <a:txBody>
                    <a:bodyPr/>
                    <a:lstStyle/>
                    <a:p>
                      <a:r>
                        <a:rPr lang="en-US" sz="2000" dirty="0" smtClean="0"/>
                        <a:t>Catalyst of Change</a:t>
                      </a:r>
                      <a:endParaRPr lang="en-US" sz="2000" dirty="0"/>
                    </a:p>
                  </a:txBody>
                  <a:tcPr marT="45723" marB="45723"/>
                </a:tc>
                <a:tc>
                  <a:txBody>
                    <a:bodyPr/>
                    <a:lstStyle/>
                    <a:p>
                      <a:r>
                        <a:rPr lang="en-US" sz="2000" dirty="0" smtClean="0"/>
                        <a:t>Maintain Status Quo</a:t>
                      </a:r>
                      <a:endParaRPr lang="en-US" sz="2000" dirty="0"/>
                    </a:p>
                  </a:txBody>
                  <a:tcPr marT="45723" marB="45723"/>
                </a:tc>
              </a:tr>
              <a:tr h="425029">
                <a:tc>
                  <a:txBody>
                    <a:bodyPr/>
                    <a:lstStyle/>
                    <a:p>
                      <a:r>
                        <a:rPr lang="en-US" sz="2000" dirty="0" smtClean="0"/>
                        <a:t>Charter</a:t>
                      </a:r>
                      <a:endParaRPr lang="en-US" sz="2000" dirty="0"/>
                    </a:p>
                  </a:txBody>
                  <a:tcPr marT="45723" marB="45723"/>
                </a:tc>
                <a:tc>
                  <a:txBody>
                    <a:bodyPr/>
                    <a:lstStyle/>
                    <a:p>
                      <a:r>
                        <a:rPr lang="en-US" sz="2000" dirty="0" smtClean="0"/>
                        <a:t>Permanent</a:t>
                      </a:r>
                      <a:endParaRPr lang="en-US" sz="2000" dirty="0"/>
                    </a:p>
                  </a:txBody>
                  <a:tcPr marT="45723" marB="45723"/>
                </a:tc>
                <a:tc>
                  <a:txBody>
                    <a:bodyPr/>
                    <a:lstStyle/>
                    <a:p>
                      <a:r>
                        <a:rPr lang="en-US" sz="2000" dirty="0" smtClean="0"/>
                        <a:t>Semi-Permanent</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1B6C07-2C2C-409C-9CA1-299839CDC0A5}"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Quality </a:t>
            </a:r>
            <a:r>
              <a:rPr b="1" dirty="0" smtClean="0">
                <a:effectLst>
                  <a:outerShdw blurRad="38100" dist="38100" dir="2700000" algn="tl">
                    <a:srgbClr val="000000">
                      <a:alpha val="43137"/>
                    </a:srgbClr>
                  </a:outerShdw>
                </a:effectLst>
                <a:latin typeface="Kabel Bk BT" pitchFamily="34" charset="0"/>
              </a:rPr>
              <a:t>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CDE46E-D002-40EC-A241-E82D429EAECC}" type="slidenum">
              <a:rPr lang="en-US" altLang="en-US" sz="1200" smtClean="0">
                <a:solidFill>
                  <a:srgbClr val="898989"/>
                </a:solidFill>
              </a:rPr>
              <a:pPr>
                <a:spcBef>
                  <a:spcPct val="0"/>
                </a:spcBef>
                <a:buFontTx/>
                <a:buNone/>
              </a:pPr>
              <a:t>80</a:t>
            </a:fld>
            <a:endParaRPr lang="en-US" altLang="en-US" sz="1200" smtClean="0">
              <a:solidFill>
                <a:srgbClr val="898989"/>
              </a:solidFill>
            </a:endParaRPr>
          </a:p>
        </p:txBody>
      </p:sp>
    </p:spTree>
    <p:extLst>
      <p:ext uri="{BB962C8B-B14F-4D97-AF65-F5344CB8AC3E}">
        <p14:creationId xmlns:p14="http://schemas.microsoft.com/office/powerpoint/2010/main" val="1786984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7"/>
          <p:cNvSpPr>
            <a:spLocks noGrp="1" noChangeArrowheads="1"/>
          </p:cNvSpPr>
          <p:nvPr>
            <p:ph type="title"/>
          </p:nvPr>
        </p:nvSpPr>
        <p:spPr/>
        <p:txBody>
          <a:bodyPr/>
          <a:lstStyle/>
          <a:p>
            <a:r>
              <a:rPr altLang="en-US" sz="3000" b="1" smtClean="0"/>
              <a:t>Quality Definitions from Quality Gurus</a:t>
            </a:r>
          </a:p>
        </p:txBody>
      </p:sp>
      <p:sp>
        <p:nvSpPr>
          <p:cNvPr id="6" name="Text Box 2"/>
          <p:cNvSpPr txBox="1">
            <a:spLocks noGrp="1" noChangeArrowheads="1"/>
          </p:cNvSpPr>
          <p:nvPr>
            <p:ph idx="1"/>
          </p:nvPr>
        </p:nvSpPr>
        <p:spPr/>
        <p:txBody>
          <a:bodyPr>
            <a:normAutofit fontScale="77500" lnSpcReduction="20000"/>
          </a:bodyPr>
          <a:lstStyle/>
          <a:p>
            <a:pPr marL="463550" indent="-400050">
              <a:lnSpc>
                <a:spcPct val="120000"/>
              </a:lnSpc>
              <a:buFont typeface="+mj-lt"/>
              <a:buAutoNum type="arabicPeriod"/>
              <a:defRPr/>
            </a:pPr>
            <a:r>
              <a:rPr lang="en-US" sz="3400" dirty="0" smtClean="0"/>
              <a:t>“Quality is Predictability”- Deming</a:t>
            </a:r>
          </a:p>
          <a:p>
            <a:pPr marL="463550" indent="-400050">
              <a:lnSpc>
                <a:spcPct val="120000"/>
              </a:lnSpc>
              <a:buFont typeface="+mj-lt"/>
              <a:buAutoNum type="arabicPeriod"/>
              <a:defRPr/>
            </a:pPr>
            <a:r>
              <a:rPr lang="en-US" sz="3400" dirty="0" smtClean="0"/>
              <a:t>“Conformance to requirements” - Crosby </a:t>
            </a:r>
          </a:p>
          <a:p>
            <a:pPr marL="463550" indent="-400050">
              <a:lnSpc>
                <a:spcPct val="120000"/>
              </a:lnSpc>
              <a:buFont typeface="+mj-lt"/>
              <a:buAutoNum type="arabicPeriod"/>
              <a:defRPr/>
            </a:pPr>
            <a:r>
              <a:rPr lang="en-US" sz="3400" dirty="0" smtClean="0"/>
              <a:t>“Fitness for use” - </a:t>
            </a:r>
            <a:r>
              <a:rPr lang="en-US" sz="3400" dirty="0" err="1" smtClean="0"/>
              <a:t>Juran</a:t>
            </a:r>
            <a:r>
              <a:rPr lang="en-US" sz="3400" dirty="0" smtClean="0"/>
              <a:t> </a:t>
            </a:r>
          </a:p>
          <a:p>
            <a:pPr marL="463550" indent="-400050">
              <a:lnSpc>
                <a:spcPct val="120000"/>
              </a:lnSpc>
              <a:buFont typeface="+mj-lt"/>
              <a:buAutoNum type="arabicPeriod"/>
              <a:defRPr/>
            </a:pPr>
            <a:r>
              <a:rPr lang="en-US" sz="3400" dirty="0" smtClean="0"/>
              <a:t>“Customer’s opinion”- </a:t>
            </a:r>
            <a:r>
              <a:rPr lang="en-US" sz="3400" dirty="0" err="1" smtClean="0"/>
              <a:t>Feigenbaum</a:t>
            </a:r>
            <a:endParaRPr lang="en-US" sz="3400" dirty="0" smtClean="0"/>
          </a:p>
          <a:p>
            <a:pPr marL="463550" indent="-400050">
              <a:lnSpc>
                <a:spcPct val="120000"/>
              </a:lnSpc>
              <a:buFont typeface="+mj-lt"/>
              <a:buAutoNum type="arabicPeriod"/>
              <a:defRPr/>
            </a:pPr>
            <a:r>
              <a:rPr lang="en-US" sz="3400" dirty="0" smtClean="0"/>
              <a:t>Conformance </a:t>
            </a:r>
            <a:r>
              <a:rPr lang="en-US" sz="3400" dirty="0"/>
              <a:t>to “Valid Requirements“.</a:t>
            </a:r>
          </a:p>
          <a:p>
            <a:pPr marL="463550" indent="-400050">
              <a:lnSpc>
                <a:spcPct val="120000"/>
              </a:lnSpc>
              <a:buFont typeface="+mj-lt"/>
              <a:buAutoNum type="arabicPeriod"/>
              <a:defRPr/>
            </a:pPr>
            <a:r>
              <a:rPr lang="en-US" sz="3400" dirty="0" smtClean="0"/>
              <a:t>“Customers</a:t>
            </a:r>
            <a:r>
              <a:rPr lang="en-US" sz="3400" dirty="0"/>
              <a:t>' perception of the value of the </a:t>
            </a:r>
            <a:r>
              <a:rPr lang="en-US" sz="3400" dirty="0" smtClean="0"/>
              <a:t>suppliers” </a:t>
            </a:r>
            <a:r>
              <a:rPr lang="en-US" sz="3400" dirty="0"/>
              <a:t>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BA3680-2287-413C-AE3F-2E15163A7ABB}" type="slidenum">
              <a:rPr lang="en-US" altLang="en-US" sz="1200" smtClean="0">
                <a:solidFill>
                  <a:srgbClr val="898989"/>
                </a:solidFill>
              </a:rPr>
              <a:pPr>
                <a:spcBef>
                  <a:spcPct val="0"/>
                </a:spcBef>
                <a:buFontTx/>
                <a:buNone/>
              </a:pPr>
              <a:t>81</a:t>
            </a:fld>
            <a:endParaRPr lang="en-US" altLang="en-US" sz="1200" smtClean="0">
              <a:solidFill>
                <a:srgbClr val="898989"/>
              </a:solidFill>
            </a:endParaRPr>
          </a:p>
        </p:txBody>
      </p:sp>
    </p:spTree>
    <p:extLst>
      <p:ext uri="{BB962C8B-B14F-4D97-AF65-F5344CB8AC3E}">
        <p14:creationId xmlns:p14="http://schemas.microsoft.com/office/powerpoint/2010/main" val="34356462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Project Quality Planning</a:t>
            </a:r>
          </a:p>
        </p:txBody>
      </p:sp>
      <p:sp>
        <p:nvSpPr>
          <p:cNvPr id="83971" name="Content Placeholder 2"/>
          <p:cNvSpPr>
            <a:spLocks noGrp="1"/>
          </p:cNvSpPr>
          <p:nvPr>
            <p:ph idx="1"/>
          </p:nvPr>
        </p:nvSpPr>
        <p:spPr/>
        <p:txBody>
          <a:bodyPr/>
          <a:lstStyle/>
          <a:p>
            <a:r>
              <a:rPr lang="en-US" altLang="en-US" dirty="0" smtClean="0"/>
              <a:t>Understand Quality Expectations of the Stakeholders</a:t>
            </a:r>
          </a:p>
          <a:p>
            <a:r>
              <a:rPr lang="en-US" altLang="en-US" dirty="0" smtClean="0"/>
              <a:t>Develop Quality Checklist</a:t>
            </a:r>
          </a:p>
          <a:p>
            <a:r>
              <a:rPr lang="en-US" altLang="en-US" dirty="0" smtClean="0"/>
              <a:t>Understand Cost of Quality</a:t>
            </a:r>
          </a:p>
          <a:p>
            <a:r>
              <a:rPr lang="en-US" altLang="en-US" dirty="0" smtClean="0"/>
              <a:t>Identify Quality Metrics to measure, improve project/product quality</a:t>
            </a:r>
          </a:p>
          <a:p>
            <a:r>
              <a:rPr lang="en-US" altLang="en-US" dirty="0" smtClean="0"/>
              <a:t>Develop Quality Assurance Plan &amp; Process</a:t>
            </a:r>
          </a:p>
          <a:p>
            <a:r>
              <a:rPr lang="en-US" altLang="en-US" dirty="0" smtClean="0"/>
              <a:t>Develop Quality Management Plan &amp; Process (QMP)</a:t>
            </a:r>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EFEECF-F2C1-462F-A134-BDE4B891590F}" type="slidenum">
              <a:rPr lang="en-US" altLang="en-US" sz="1200" smtClean="0">
                <a:solidFill>
                  <a:srgbClr val="898989"/>
                </a:solidFill>
              </a:rPr>
              <a:pPr>
                <a:spcBef>
                  <a:spcPct val="0"/>
                </a:spcBef>
                <a:buFontTx/>
                <a:buNone/>
              </a:pPr>
              <a:t>82</a:t>
            </a:fld>
            <a:endParaRPr lang="en-US" altLang="en-US" sz="1200" smtClean="0">
              <a:solidFill>
                <a:srgbClr val="898989"/>
              </a:solidFill>
            </a:endParaRPr>
          </a:p>
        </p:txBody>
      </p:sp>
    </p:spTree>
    <p:extLst>
      <p:ext uri="{BB962C8B-B14F-4D97-AF65-F5344CB8AC3E}">
        <p14:creationId xmlns:p14="http://schemas.microsoft.com/office/powerpoint/2010/main" val="34828955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altLang="en-US" dirty="0" smtClean="0"/>
              <a:t>Tools/Tech for Quality Management</a:t>
            </a:r>
          </a:p>
        </p:txBody>
      </p:sp>
      <p:sp>
        <p:nvSpPr>
          <p:cNvPr id="86019" name="Content Placeholder 2"/>
          <p:cNvSpPr>
            <a:spLocks noGrp="1"/>
          </p:cNvSpPr>
          <p:nvPr>
            <p:ph idx="1"/>
          </p:nvPr>
        </p:nvSpPr>
        <p:spPr>
          <a:xfrm>
            <a:off x="457200" y="990600"/>
            <a:ext cx="8229600" cy="5105400"/>
          </a:xfrm>
        </p:spPr>
        <p:txBody>
          <a:bodyPr/>
          <a:lstStyle/>
          <a:p>
            <a:r>
              <a:rPr lang="en-US" altLang="en-US" smtClean="0"/>
              <a:t>Cost-benefit analysis</a:t>
            </a:r>
          </a:p>
          <a:p>
            <a:r>
              <a:rPr lang="en-US" altLang="en-US" smtClean="0"/>
              <a:t>Cost of Quality</a:t>
            </a:r>
          </a:p>
          <a:p>
            <a:r>
              <a:rPr lang="en-US" altLang="en-US" smtClean="0"/>
              <a:t>Seven basic quality tools</a:t>
            </a:r>
          </a:p>
          <a:p>
            <a:r>
              <a:rPr lang="en-US" altLang="en-US" smtClean="0"/>
              <a:t>Benchmarking</a:t>
            </a:r>
          </a:p>
          <a:p>
            <a:r>
              <a:rPr lang="en-US" altLang="en-US" smtClean="0"/>
              <a:t>Design of experiments</a:t>
            </a:r>
          </a:p>
          <a:p>
            <a:r>
              <a:rPr lang="en-US" altLang="en-US" smtClean="0"/>
              <a:t>Statistical sampling</a:t>
            </a:r>
          </a:p>
          <a:p>
            <a:r>
              <a:rPr lang="en-US" altLang="en-US" smtClean="0"/>
              <a:t>Additional quality planning tools</a:t>
            </a:r>
          </a:p>
          <a:p>
            <a:r>
              <a:rPr lang="en-US" altLang="en-US" smtClean="0"/>
              <a:t>Meetings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D232DD-0443-41B7-8823-FDF3B502ED0D}" type="slidenum">
              <a:rPr lang="en-US" altLang="en-US" sz="1200" smtClean="0">
                <a:solidFill>
                  <a:srgbClr val="898989"/>
                </a:solidFill>
              </a:rPr>
              <a:pPr>
                <a:spcBef>
                  <a:spcPct val="0"/>
                </a:spcBef>
                <a:buFontTx/>
                <a:buNone/>
              </a:pPr>
              <a:t>83</a:t>
            </a:fld>
            <a:endParaRPr lang="en-US" altLang="en-US" sz="1200" smtClean="0">
              <a:solidFill>
                <a:srgbClr val="898989"/>
              </a:solidFill>
            </a:endParaRPr>
          </a:p>
        </p:txBody>
      </p:sp>
    </p:spTree>
    <p:extLst>
      <p:ext uri="{BB962C8B-B14F-4D97-AF65-F5344CB8AC3E}">
        <p14:creationId xmlns:p14="http://schemas.microsoft.com/office/powerpoint/2010/main" val="10202733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altLang="en-US" smtClean="0"/>
              <a:t>Seven basic quality tools</a:t>
            </a:r>
          </a:p>
        </p:txBody>
      </p:sp>
      <p:sp>
        <p:nvSpPr>
          <p:cNvPr id="88067" name="Content Placeholder 2"/>
          <p:cNvSpPr>
            <a:spLocks noGrp="1"/>
          </p:cNvSpPr>
          <p:nvPr>
            <p:ph idx="1"/>
          </p:nvPr>
        </p:nvSpPr>
        <p:spPr/>
        <p:txBody>
          <a:bodyPr/>
          <a:lstStyle/>
          <a:p>
            <a:r>
              <a:rPr lang="en-US" altLang="en-US" smtClean="0"/>
              <a:t>Control Chart</a:t>
            </a:r>
          </a:p>
          <a:p>
            <a:r>
              <a:rPr lang="en-US" altLang="en-US" smtClean="0"/>
              <a:t>Fishbone Diagram</a:t>
            </a:r>
          </a:p>
          <a:p>
            <a:r>
              <a:rPr lang="en-US" altLang="en-US" smtClean="0"/>
              <a:t>Pareto Chart</a:t>
            </a:r>
          </a:p>
          <a:p>
            <a:r>
              <a:rPr lang="en-US" altLang="en-US" smtClean="0"/>
              <a:t>Scattered Diagram</a:t>
            </a:r>
          </a:p>
          <a:p>
            <a:r>
              <a:rPr lang="en-US" altLang="en-US" smtClean="0"/>
              <a:t>Histogram</a:t>
            </a:r>
          </a:p>
          <a:p>
            <a:r>
              <a:rPr lang="en-US" altLang="en-US" smtClean="0"/>
              <a:t>Flowchart</a:t>
            </a:r>
          </a:p>
          <a:p>
            <a:r>
              <a:rPr lang="en-US" altLang="en-US" smtClean="0"/>
              <a:t>Check sheet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80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C8759C-AD3F-4B6C-8ED4-827EE9B53742}" type="slidenum">
              <a:rPr lang="en-US" altLang="en-US" sz="1200" smtClean="0">
                <a:solidFill>
                  <a:srgbClr val="898989"/>
                </a:solidFill>
              </a:rPr>
              <a:pPr>
                <a:spcBef>
                  <a:spcPct val="0"/>
                </a:spcBef>
                <a:buFontTx/>
                <a:buNone/>
              </a:pPr>
              <a:t>84</a:t>
            </a:fld>
            <a:endParaRPr lang="en-US" altLang="en-US" sz="1200" smtClean="0">
              <a:solidFill>
                <a:srgbClr val="898989"/>
              </a:solidFill>
            </a:endParaRPr>
          </a:p>
        </p:txBody>
      </p:sp>
    </p:spTree>
    <p:extLst>
      <p:ext uri="{BB962C8B-B14F-4D97-AF65-F5344CB8AC3E}">
        <p14:creationId xmlns:p14="http://schemas.microsoft.com/office/powerpoint/2010/main" val="42080360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altLang="en-US" smtClean="0"/>
              <a:t>Cost of Quality</a:t>
            </a:r>
          </a:p>
        </p:txBody>
      </p:sp>
      <p:graphicFrame>
        <p:nvGraphicFramePr>
          <p:cNvPr id="6" name="Content Placeholder 5"/>
          <p:cNvGraphicFramePr>
            <a:graphicFrameLocks noGrp="1"/>
          </p:cNvGraphicFramePr>
          <p:nvPr>
            <p:ph idx="1"/>
            <p:extLst/>
          </p:nvPr>
        </p:nvGraphicFramePr>
        <p:xfrm>
          <a:off x="457200" y="990600"/>
          <a:ext cx="8229600" cy="5035550"/>
        </p:xfrm>
        <a:graphic>
          <a:graphicData uri="http://schemas.openxmlformats.org/drawingml/2006/table">
            <a:tbl>
              <a:tblPr bandCol="1">
                <a:tableStyleId>{AF606853-7671-496A-8E4F-DF71F8EC918B}</a:tableStyleId>
              </a:tblPr>
              <a:tblGrid>
                <a:gridCol w="4114800"/>
                <a:gridCol w="4114800"/>
              </a:tblGrid>
              <a:tr h="4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Conformance</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Non-conformance</a:t>
                      </a:r>
                    </a:p>
                  </a:txBody>
                  <a:tcPr marT="45725" marB="45725"/>
                </a:tc>
              </a:tr>
              <a:tr h="4578298">
                <a:tc>
                  <a:txBody>
                    <a:bodyPr/>
                    <a:lstStyle/>
                    <a:p>
                      <a:pPr marL="0" indent="0">
                        <a:buNone/>
                      </a:pPr>
                      <a:r>
                        <a:rPr lang="en-IN" sz="2000" dirty="0" smtClean="0"/>
                        <a:t>Prevention Costs (Build a quality product)</a:t>
                      </a:r>
                    </a:p>
                    <a:p>
                      <a:pPr marL="285750" indent="-285750">
                        <a:buFont typeface="Arial" panose="020B0604020202020204" pitchFamily="34" charset="0"/>
                        <a:buChar char="•"/>
                      </a:pPr>
                      <a:r>
                        <a:rPr lang="en-IN" sz="2000" dirty="0" smtClean="0"/>
                        <a:t>Training</a:t>
                      </a:r>
                    </a:p>
                    <a:p>
                      <a:pPr marL="285750" indent="-285750">
                        <a:buFont typeface="Arial" panose="020B0604020202020204" pitchFamily="34" charset="0"/>
                        <a:buChar char="•"/>
                      </a:pPr>
                      <a:r>
                        <a:rPr lang="en-IN" sz="2000" dirty="0" smtClean="0"/>
                        <a:t>Document processes</a:t>
                      </a:r>
                    </a:p>
                    <a:p>
                      <a:pPr marL="285750" indent="-285750">
                        <a:buFont typeface="Arial" panose="020B0604020202020204" pitchFamily="34" charset="0"/>
                        <a:buChar char="•"/>
                      </a:pPr>
                      <a:r>
                        <a:rPr lang="en-IN" sz="2000" dirty="0" smtClean="0"/>
                        <a:t>Equipment</a:t>
                      </a:r>
                    </a:p>
                    <a:p>
                      <a:pPr marL="285750" indent="-285750">
                        <a:buFont typeface="Arial" panose="020B0604020202020204" pitchFamily="34" charset="0"/>
                        <a:buChar char="•"/>
                      </a:pPr>
                      <a:r>
                        <a:rPr lang="en-IN" sz="2000" dirty="0" smtClean="0"/>
                        <a:t>Time to do it right</a:t>
                      </a:r>
                    </a:p>
                    <a:p>
                      <a:pPr marL="0" indent="0">
                        <a:buNone/>
                      </a:pPr>
                      <a:endParaRPr lang="en-IN" sz="2000" dirty="0" smtClean="0"/>
                    </a:p>
                    <a:p>
                      <a:pPr marL="0" indent="0">
                        <a:buNone/>
                      </a:pPr>
                      <a:r>
                        <a:rPr lang="en-IN" sz="2000" dirty="0" smtClean="0"/>
                        <a:t>Appraisal Costs (Assess the quality)</a:t>
                      </a:r>
                    </a:p>
                    <a:p>
                      <a:pPr marL="285750" indent="-285750">
                        <a:buFont typeface="Arial" panose="020B0604020202020204" pitchFamily="34" charset="0"/>
                        <a:buChar char="•"/>
                      </a:pPr>
                      <a:r>
                        <a:rPr lang="en-IN" sz="2000" dirty="0" smtClean="0"/>
                        <a:t>Testing</a:t>
                      </a:r>
                    </a:p>
                    <a:p>
                      <a:pPr marL="285750" indent="-285750">
                        <a:buFont typeface="Arial" panose="020B0604020202020204" pitchFamily="34" charset="0"/>
                        <a:buChar char="•"/>
                      </a:pPr>
                      <a:r>
                        <a:rPr lang="en-IN" sz="2000" dirty="0" smtClean="0"/>
                        <a:t>Destructive testing loss</a:t>
                      </a:r>
                    </a:p>
                    <a:p>
                      <a:pPr marL="285750" indent="-285750">
                        <a:buFont typeface="Arial" panose="020B0604020202020204" pitchFamily="34" charset="0"/>
                        <a:buChar char="•"/>
                      </a:pPr>
                      <a:r>
                        <a:rPr lang="en-IN" sz="2000" dirty="0" smtClean="0"/>
                        <a:t>Inspections</a:t>
                      </a:r>
                      <a:endParaRPr lang="en-US" sz="2000" dirty="0"/>
                    </a:p>
                  </a:txBody>
                  <a:tcPr marT="45725" marB="45725"/>
                </a:tc>
                <a:tc>
                  <a:txBody>
                    <a:bodyPr/>
                    <a:lstStyle/>
                    <a:p>
                      <a:pPr marL="0" indent="0">
                        <a:buNone/>
                      </a:pPr>
                      <a:r>
                        <a:rPr lang="en-IN" sz="2000" dirty="0" smtClean="0"/>
                        <a:t>Internal Failure Costs (Failures found by the project)</a:t>
                      </a:r>
                    </a:p>
                    <a:p>
                      <a:pPr marL="285750" indent="-285750">
                        <a:buFont typeface="Arial" panose="020B0604020202020204" pitchFamily="34" charset="0"/>
                        <a:buChar char="•"/>
                      </a:pPr>
                      <a:r>
                        <a:rPr lang="en-IN" sz="2000" dirty="0" smtClean="0"/>
                        <a:t>Rework</a:t>
                      </a:r>
                    </a:p>
                    <a:p>
                      <a:pPr marL="285750" indent="-285750">
                        <a:buFont typeface="Arial" panose="020B0604020202020204" pitchFamily="34" charset="0"/>
                        <a:buChar char="•"/>
                      </a:pPr>
                      <a:r>
                        <a:rPr lang="en-IN" sz="2000" dirty="0" smtClean="0"/>
                        <a:t>Scrap</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External Failure Costs (Failures found by the customer) </a:t>
                      </a:r>
                    </a:p>
                    <a:p>
                      <a:pPr marL="285750" indent="-285750">
                        <a:buFont typeface="Arial" panose="020B0604020202020204" pitchFamily="34" charset="0"/>
                        <a:buChar char="•"/>
                      </a:pPr>
                      <a:r>
                        <a:rPr lang="en-IN" sz="2000" dirty="0" smtClean="0"/>
                        <a:t>Liabilities</a:t>
                      </a:r>
                    </a:p>
                    <a:p>
                      <a:pPr marL="285750" indent="-285750">
                        <a:buFont typeface="Arial" panose="020B0604020202020204" pitchFamily="34" charset="0"/>
                        <a:buChar char="•"/>
                      </a:pPr>
                      <a:r>
                        <a:rPr lang="en-IN" sz="2000" dirty="0" smtClean="0"/>
                        <a:t>Warranty work</a:t>
                      </a:r>
                    </a:p>
                    <a:p>
                      <a:pPr marL="285750" indent="-285750">
                        <a:buFont typeface="Arial" panose="020B0604020202020204" pitchFamily="34" charset="0"/>
                        <a:buChar char="•"/>
                      </a:pPr>
                      <a:r>
                        <a:rPr lang="en-IN" sz="2000" dirty="0" smtClean="0"/>
                        <a:t>Lost business</a:t>
                      </a:r>
                      <a:endParaRPr lang="en-US" sz="2000" dirty="0"/>
                    </a:p>
                  </a:txBody>
                  <a:tcPr marT="45725" marB="4572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01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DA47F2-1166-475A-8050-B500AD46F5EC}" type="slidenum">
              <a:rPr lang="en-US" altLang="en-US" sz="1200" smtClean="0">
                <a:solidFill>
                  <a:srgbClr val="898989"/>
                </a:solidFill>
              </a:rPr>
              <a:pPr>
                <a:spcBef>
                  <a:spcPct val="0"/>
                </a:spcBef>
                <a:buFontTx/>
                <a:buNone/>
              </a:pPr>
              <a:t>85</a:t>
            </a:fld>
            <a:endParaRPr lang="en-US" altLang="en-US" sz="1200" smtClean="0">
              <a:solidFill>
                <a:srgbClr val="898989"/>
              </a:solidFill>
            </a:endParaRPr>
          </a:p>
        </p:txBody>
      </p:sp>
    </p:spTree>
    <p:extLst>
      <p:ext uri="{BB962C8B-B14F-4D97-AF65-F5344CB8AC3E}">
        <p14:creationId xmlns:p14="http://schemas.microsoft.com/office/powerpoint/2010/main" val="30075564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p:cNvSpPr>
            <a:spLocks noGrp="1"/>
          </p:cNvSpPr>
          <p:nvPr>
            <p:ph type="title"/>
          </p:nvPr>
        </p:nvSpPr>
        <p:spPr/>
        <p:txBody>
          <a:bodyPr/>
          <a:lstStyle/>
          <a:p>
            <a:r>
              <a:rPr altLang="en-US" dirty="0" smtClean="0"/>
              <a:t>Project Human Resource Planning</a:t>
            </a:r>
          </a:p>
        </p:txBody>
      </p:sp>
      <p:sp>
        <p:nvSpPr>
          <p:cNvPr id="92163" name="Content Placeholder 8"/>
          <p:cNvSpPr>
            <a:spLocks noGrp="1"/>
          </p:cNvSpPr>
          <p:nvPr>
            <p:ph idx="1"/>
          </p:nvPr>
        </p:nvSpPr>
        <p:spPr/>
        <p:txBody>
          <a:bodyPr>
            <a:normAutofit lnSpcReduction="10000"/>
          </a:bodyPr>
          <a:lstStyle/>
          <a:p>
            <a:r>
              <a:rPr lang="en-US" altLang="en-US" sz="2000" dirty="0" smtClean="0"/>
              <a:t>Establish Project Calendar</a:t>
            </a:r>
          </a:p>
          <a:p>
            <a:r>
              <a:rPr lang="en-US" altLang="en-US" sz="2000" dirty="0" smtClean="0"/>
              <a:t>Create Role &amp; Responsibilities based on skills required to perform project activities</a:t>
            </a:r>
          </a:p>
          <a:p>
            <a:r>
              <a:rPr lang="en-US" altLang="en-US" sz="2000" dirty="0" smtClean="0"/>
              <a:t>Develop RACI Chart</a:t>
            </a:r>
          </a:p>
          <a:p>
            <a:r>
              <a:rPr lang="en-US" altLang="en-US" sz="2000" dirty="0" smtClean="0"/>
              <a:t>Establish/Refine Job Description</a:t>
            </a:r>
          </a:p>
          <a:p>
            <a:r>
              <a:rPr lang="en-US" altLang="en-US" sz="2000" dirty="0" smtClean="0"/>
              <a:t>Establish Project Organization</a:t>
            </a:r>
          </a:p>
          <a:p>
            <a:r>
              <a:rPr lang="en-US" altLang="en-US" sz="2000" dirty="0" smtClean="0"/>
              <a:t>Establish Performance Appraisal Systems</a:t>
            </a:r>
          </a:p>
          <a:p>
            <a:r>
              <a:rPr lang="en-US" altLang="en-US" sz="2000" dirty="0" smtClean="0"/>
              <a:t>Establish Conflict Management System</a:t>
            </a:r>
          </a:p>
          <a:p>
            <a:r>
              <a:rPr lang="en-US" altLang="en-US" sz="2000" dirty="0" smtClean="0"/>
              <a:t>Establish Staffing Management Plan</a:t>
            </a:r>
          </a:p>
          <a:p>
            <a:r>
              <a:rPr lang="en-US" altLang="en-US" sz="2000" dirty="0" smtClean="0"/>
              <a:t>Establish Team Building Plan</a:t>
            </a:r>
          </a:p>
          <a:p>
            <a:r>
              <a:rPr lang="en-US" altLang="en-US" sz="2000" dirty="0" smtClean="0"/>
              <a:t>Identify type of trainings required to ensure people understand processes, they understand temperaments and work style of fellow team members, expectations from them. Establish Training Need and Training Plan</a:t>
            </a:r>
          </a:p>
          <a:p>
            <a:r>
              <a:rPr lang="en-US" altLang="en-US" sz="2000" dirty="0" smtClean="0"/>
              <a:t>Establish Hiring Systems</a:t>
            </a:r>
          </a:p>
          <a:p>
            <a:r>
              <a:rPr lang="en-US" altLang="en-US" sz="2000" dirty="0" smtClean="0"/>
              <a:t>Approve human resource management plan (HMP)</a:t>
            </a:r>
          </a:p>
          <a:p>
            <a:endParaRPr lang="en-US" altLang="en-US" sz="2000"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21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EBD7A5-4DB9-477A-B500-A1B3A10113A0}" type="slidenum">
              <a:rPr lang="en-US" altLang="en-US" sz="1200" smtClean="0">
                <a:solidFill>
                  <a:srgbClr val="898989"/>
                </a:solidFill>
              </a:rPr>
              <a:pPr>
                <a:spcBef>
                  <a:spcPct val="0"/>
                </a:spcBef>
                <a:buFontTx/>
                <a:buNone/>
              </a:pPr>
              <a:t>86</a:t>
            </a:fld>
            <a:endParaRPr lang="en-US" altLang="en-US" sz="1200" smtClean="0">
              <a:solidFill>
                <a:srgbClr val="898989"/>
              </a:solidFill>
            </a:endParaRPr>
          </a:p>
        </p:txBody>
      </p:sp>
    </p:spTree>
    <p:extLst>
      <p:ext uri="{BB962C8B-B14F-4D97-AF65-F5344CB8AC3E}">
        <p14:creationId xmlns:p14="http://schemas.microsoft.com/office/powerpoint/2010/main" val="5719056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Communication Management</a:t>
            </a:r>
            <a:endParaRPr dirty="0"/>
          </a:p>
        </p:txBody>
      </p:sp>
      <p:sp>
        <p:nvSpPr>
          <p:cNvPr id="94211" name="Content Placeholder 5"/>
          <p:cNvSpPr>
            <a:spLocks noGrp="1"/>
          </p:cNvSpPr>
          <p:nvPr>
            <p:ph idx="1"/>
          </p:nvPr>
        </p:nvSpPr>
        <p:spPr/>
        <p:txBody>
          <a:bodyPr>
            <a:noAutofit/>
          </a:bodyPr>
          <a:lstStyle/>
          <a:p>
            <a:r>
              <a:rPr lang="en-US" altLang="en-US" sz="2400" dirty="0" smtClean="0"/>
              <a:t>Understand communication need of different stakeholders</a:t>
            </a:r>
          </a:p>
          <a:p>
            <a:r>
              <a:rPr lang="en-US" altLang="en-US" sz="2400" dirty="0" smtClean="0"/>
              <a:t>Group stakeholders based on their communication need</a:t>
            </a:r>
          </a:p>
          <a:p>
            <a:r>
              <a:rPr lang="en-US" altLang="en-US" sz="2400" dirty="0" smtClean="0"/>
              <a:t>Understand number of communication channels involved</a:t>
            </a:r>
          </a:p>
          <a:p>
            <a:r>
              <a:rPr lang="en-US" altLang="en-US" sz="2400" dirty="0" smtClean="0"/>
              <a:t>Identify possible communication technologies and their benefits and cost of setup and operation</a:t>
            </a:r>
          </a:p>
          <a:p>
            <a:r>
              <a:rPr lang="en-US" altLang="en-US" sz="2400" dirty="0" smtClean="0"/>
              <a:t>Define Roles &amp; Responsibilities for managing communication</a:t>
            </a:r>
          </a:p>
          <a:p>
            <a:r>
              <a:rPr lang="en-US" altLang="en-US" sz="2400" dirty="0" smtClean="0"/>
              <a:t>Make decision about communication technologies to be used</a:t>
            </a:r>
          </a:p>
          <a:p>
            <a:r>
              <a:rPr lang="en-US" altLang="en-US" sz="2400" dirty="0" smtClean="0"/>
              <a:t>Establish how will you ensure effectiveness of communication</a:t>
            </a:r>
          </a:p>
          <a:p>
            <a:r>
              <a:rPr lang="en-US" altLang="en-US" sz="2400" dirty="0" smtClean="0"/>
              <a:t>Establish communication metrics</a:t>
            </a:r>
          </a:p>
          <a:p>
            <a:r>
              <a:rPr lang="en-US" altLang="en-US" sz="2400" dirty="0" smtClean="0"/>
              <a:t>Put all above information in Communication Management Plan (</a:t>
            </a:r>
            <a:r>
              <a:rPr lang="en-US" altLang="en-US" sz="2400" dirty="0" err="1" smtClean="0"/>
              <a:t>CoMP</a:t>
            </a:r>
            <a:r>
              <a:rPr lang="en-US" altLang="en-US" sz="2400" dirty="0" smtClean="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42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FE9D46-03F3-435F-A4A7-EA7F6C830D68}" type="slidenum">
              <a:rPr lang="en-US" altLang="en-US" sz="1200" smtClean="0">
                <a:solidFill>
                  <a:srgbClr val="898989"/>
                </a:solidFill>
              </a:rPr>
              <a:pPr>
                <a:spcBef>
                  <a:spcPct val="0"/>
                </a:spcBef>
                <a:buFontTx/>
                <a:buNone/>
              </a:pPr>
              <a:t>87</a:t>
            </a:fld>
            <a:endParaRPr lang="en-US" altLang="en-US" sz="1200" smtClean="0">
              <a:solidFill>
                <a:srgbClr val="898989"/>
              </a:solidFill>
            </a:endParaRPr>
          </a:p>
        </p:txBody>
      </p:sp>
    </p:spTree>
    <p:extLst>
      <p:ext uri="{BB962C8B-B14F-4D97-AF65-F5344CB8AC3E}">
        <p14:creationId xmlns:p14="http://schemas.microsoft.com/office/powerpoint/2010/main" val="458200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Tools/Tech for Communication Planning</a:t>
            </a:r>
            <a:endParaRPr altLang="en-US" dirty="0" smtClean="0"/>
          </a:p>
        </p:txBody>
      </p:sp>
      <p:sp>
        <p:nvSpPr>
          <p:cNvPr id="96259" name="Content Placeholder 2"/>
          <p:cNvSpPr>
            <a:spLocks noGrp="1"/>
          </p:cNvSpPr>
          <p:nvPr>
            <p:ph idx="1"/>
          </p:nvPr>
        </p:nvSpPr>
        <p:spPr>
          <a:xfrm>
            <a:off x="457200" y="990600"/>
            <a:ext cx="8229600" cy="5105400"/>
          </a:xfrm>
        </p:spPr>
        <p:txBody>
          <a:bodyPr/>
          <a:lstStyle/>
          <a:p>
            <a:r>
              <a:rPr lang="en-US" altLang="en-US" dirty="0" smtClean="0"/>
              <a:t>Communication Requirement Analysis</a:t>
            </a:r>
          </a:p>
          <a:p>
            <a:r>
              <a:rPr lang="en-US" altLang="en-US" dirty="0" smtClean="0"/>
              <a:t>Communication Technology</a:t>
            </a:r>
          </a:p>
          <a:p>
            <a:r>
              <a:rPr lang="en-US" altLang="en-US" dirty="0" smtClean="0"/>
              <a:t>Communication Models</a:t>
            </a:r>
          </a:p>
          <a:p>
            <a:r>
              <a:rPr lang="en-US" altLang="en-US" dirty="0" smtClean="0"/>
              <a:t>Communication Methods</a:t>
            </a:r>
          </a:p>
          <a:p>
            <a:r>
              <a:rPr lang="en-US" altLang="en-US" dirty="0" smtClean="0"/>
              <a:t>Meetings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AB432-4F8D-4576-B406-186C9755BE58}" type="slidenum">
              <a:rPr lang="en-US" altLang="en-US" sz="1200" smtClean="0">
                <a:solidFill>
                  <a:srgbClr val="898989"/>
                </a:solidFill>
              </a:rPr>
              <a:pPr>
                <a:spcBef>
                  <a:spcPct val="0"/>
                </a:spcBef>
                <a:buFontTx/>
                <a:buNone/>
              </a:pPr>
              <a:t>88</a:t>
            </a:fld>
            <a:endParaRPr lang="en-US" altLang="en-US" sz="1200" smtClean="0">
              <a:solidFill>
                <a:srgbClr val="898989"/>
              </a:solidFill>
            </a:endParaRPr>
          </a:p>
        </p:txBody>
      </p:sp>
    </p:spTree>
    <p:extLst>
      <p:ext uri="{BB962C8B-B14F-4D97-AF65-F5344CB8AC3E}">
        <p14:creationId xmlns:p14="http://schemas.microsoft.com/office/powerpoint/2010/main" val="26546878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smtClean="0">
                <a:effectLst>
                  <a:outerShdw blurRad="38100" dist="38100" dir="2700000" algn="tl">
                    <a:srgbClr val="000000">
                      <a:alpha val="43137"/>
                    </a:srgbClr>
                  </a:outerShdw>
                </a:effectLst>
                <a:latin typeface="Kabel Bk BT" pitchFamily="34" charset="0"/>
              </a:rPr>
              <a:t>Project Risk Management</a:t>
            </a:r>
            <a:endParaRPr dirty="0"/>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E0A20B-6428-40DE-8D79-4427A1947381}" type="slidenum">
              <a:rPr lang="en-US" altLang="en-US" sz="1200" smtClean="0">
                <a:solidFill>
                  <a:srgbClr val="898989"/>
                </a:solidFill>
              </a:rPr>
              <a:pPr>
                <a:spcBef>
                  <a:spcPct val="0"/>
                </a:spcBef>
                <a:buFontTx/>
                <a:buNone/>
              </a:pPr>
              <a:t>89</a:t>
            </a:fld>
            <a:endParaRPr lang="en-US" altLang="en-US" sz="1200" smtClean="0">
              <a:solidFill>
                <a:srgbClr val="898989"/>
              </a:solidFill>
            </a:endParaRPr>
          </a:p>
        </p:txBody>
      </p:sp>
    </p:spTree>
    <p:extLst>
      <p:ext uri="{BB962C8B-B14F-4D97-AF65-F5344CB8AC3E}">
        <p14:creationId xmlns:p14="http://schemas.microsoft.com/office/powerpoint/2010/main" val="230644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altLang="en-US" smtClean="0"/>
              <a:t>Project Management</a:t>
            </a:r>
          </a:p>
        </p:txBody>
      </p:sp>
      <p:sp>
        <p:nvSpPr>
          <p:cNvPr id="30723"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pPr>
            <a:r>
              <a:rPr lang="en-US" altLang="en-US" smtClean="0">
                <a:ea typeface="Microsoft YaHei" panose="020B0503020204020204" pitchFamily="34" charset="-122"/>
              </a:rPr>
              <a:t>The application of </a:t>
            </a:r>
            <a:r>
              <a:rPr lang="en-US" altLang="en-US" b="1" smtClean="0">
                <a:ea typeface="Microsoft YaHei" panose="020B0503020204020204" pitchFamily="34" charset="-122"/>
              </a:rPr>
              <a:t>knowledge</a:t>
            </a:r>
            <a:r>
              <a:rPr lang="en-US" altLang="en-US" smtClean="0">
                <a:ea typeface="Microsoft YaHei" panose="020B0503020204020204" pitchFamily="34" charset="-122"/>
              </a:rPr>
              <a:t>, </a:t>
            </a:r>
            <a:r>
              <a:rPr lang="en-US" altLang="en-US" b="1" smtClean="0">
                <a:ea typeface="Microsoft YaHei" panose="020B0503020204020204" pitchFamily="34" charset="-122"/>
              </a:rPr>
              <a:t>skills</a:t>
            </a:r>
            <a:r>
              <a:rPr lang="en-US" altLang="en-US" smtClean="0">
                <a:ea typeface="Microsoft YaHei" panose="020B0503020204020204" pitchFamily="34" charset="-122"/>
              </a:rPr>
              <a:t>, </a:t>
            </a:r>
            <a:r>
              <a:rPr lang="en-US" altLang="en-US" b="1" smtClean="0">
                <a:ea typeface="Microsoft YaHei" panose="020B0503020204020204" pitchFamily="34" charset="-122"/>
              </a:rPr>
              <a:t>tools</a:t>
            </a:r>
            <a:r>
              <a:rPr lang="en-US" altLang="en-US" smtClean="0">
                <a:ea typeface="Microsoft YaHei" panose="020B0503020204020204" pitchFamily="34" charset="-122"/>
              </a:rPr>
              <a:t> and</a:t>
            </a:r>
            <a:br>
              <a:rPr lang="en-US" altLang="en-US" smtClean="0">
                <a:ea typeface="Microsoft YaHei" panose="020B0503020204020204" pitchFamily="34" charset="-122"/>
              </a:rPr>
            </a:br>
            <a:r>
              <a:rPr lang="en-US" altLang="en-US" b="1" smtClean="0">
                <a:ea typeface="Microsoft YaHei" panose="020B0503020204020204" pitchFamily="34" charset="-122"/>
              </a:rPr>
              <a:t>techniques</a:t>
            </a:r>
            <a:r>
              <a:rPr lang="en-US" altLang="en-US" smtClean="0">
                <a:ea typeface="Microsoft YaHei" panose="020B0503020204020204" pitchFamily="34" charset="-122"/>
              </a:rPr>
              <a:t> to perform project activities in order to </a:t>
            </a:r>
            <a:r>
              <a:rPr lang="en-US" altLang="en-US" b="1" smtClean="0">
                <a:ea typeface="Microsoft YaHei" panose="020B0503020204020204" pitchFamily="34" charset="-122"/>
              </a:rPr>
              <a:t>meet </a:t>
            </a:r>
            <a:r>
              <a:rPr lang="en-US" altLang="en-US" smtClean="0">
                <a:ea typeface="Microsoft YaHei" panose="020B0503020204020204" pitchFamily="34" charset="-122"/>
              </a:rPr>
              <a:t>the </a:t>
            </a:r>
            <a:r>
              <a:rPr lang="en-US" altLang="en-US" b="1" smtClean="0">
                <a:ea typeface="Microsoft YaHei" panose="020B0503020204020204" pitchFamily="34" charset="-122"/>
              </a:rPr>
              <a:t>project objectives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A66A11-3ECB-4628-95EC-F97F9EC53CB4}"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Risk Management Planning</a:t>
            </a:r>
            <a:endParaRPr lang="en-US" dirty="0"/>
          </a:p>
        </p:txBody>
      </p:sp>
      <p:sp>
        <p:nvSpPr>
          <p:cNvPr id="7" name="Content Placeholder 6"/>
          <p:cNvSpPr>
            <a:spLocks noGrp="1"/>
          </p:cNvSpPr>
          <p:nvPr>
            <p:ph idx="1"/>
          </p:nvPr>
        </p:nvSpPr>
        <p:spPr/>
        <p:txBody>
          <a:bodyPr>
            <a:normAutofit fontScale="92500"/>
          </a:bodyPr>
          <a:lstStyle/>
          <a:p>
            <a:r>
              <a:rPr lang="en-US" dirty="0" smtClean="0"/>
              <a:t>Identify who is responsible for risk management</a:t>
            </a:r>
          </a:p>
          <a:p>
            <a:r>
              <a:rPr lang="en-US" dirty="0" smtClean="0"/>
              <a:t>Establish tools/template to capture risk</a:t>
            </a:r>
          </a:p>
          <a:p>
            <a:r>
              <a:rPr lang="en-US" dirty="0" smtClean="0"/>
              <a:t>R&amp;R for Risk Assessment, Audit</a:t>
            </a:r>
          </a:p>
          <a:p>
            <a:r>
              <a:rPr lang="en-US" dirty="0" smtClean="0"/>
              <a:t>Risk appetite of stakeholders</a:t>
            </a:r>
          </a:p>
          <a:p>
            <a:r>
              <a:rPr lang="en-US" dirty="0" smtClean="0"/>
              <a:t>Develop impact table</a:t>
            </a:r>
          </a:p>
          <a:p>
            <a:r>
              <a:rPr lang="en-US" dirty="0" smtClean="0"/>
              <a:t>Develop probability and impact table</a:t>
            </a:r>
          </a:p>
          <a:p>
            <a:r>
              <a:rPr lang="en-US" dirty="0" smtClean="0"/>
              <a:t>Methods of risk categorization</a:t>
            </a:r>
          </a:p>
          <a:p>
            <a:r>
              <a:rPr lang="en-US" dirty="0" smtClean="0"/>
              <a:t>Put all above information in Risk Management plan (RMP)</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90</a:t>
            </a:fld>
            <a:endParaRPr lang="en-US" altLang="en-US"/>
          </a:p>
        </p:txBody>
      </p:sp>
    </p:spTree>
    <p:extLst>
      <p:ext uri="{BB962C8B-B14F-4D97-AF65-F5344CB8AC3E}">
        <p14:creationId xmlns:p14="http://schemas.microsoft.com/office/powerpoint/2010/main" val="42387729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Tool/Tech for Risk Management Planning</a:t>
            </a:r>
            <a:endParaRPr lang="en-US" dirty="0"/>
          </a:p>
        </p:txBody>
      </p:sp>
      <p:sp>
        <p:nvSpPr>
          <p:cNvPr id="3" name="Content Placeholder 2"/>
          <p:cNvSpPr>
            <a:spLocks noGrp="1"/>
          </p:cNvSpPr>
          <p:nvPr>
            <p:ph idx="1"/>
          </p:nvPr>
        </p:nvSpPr>
        <p:spPr/>
        <p:txBody>
          <a:bodyPr/>
          <a:lstStyle/>
          <a:p>
            <a:r>
              <a:rPr lang="en-US" altLang="en-US" dirty="0" smtClean="0"/>
              <a:t>Expert Judgment</a:t>
            </a:r>
          </a:p>
          <a:p>
            <a:r>
              <a:rPr lang="en-US" altLang="en-US" dirty="0" smtClean="0"/>
              <a:t>Analytical techniques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91</a:t>
            </a:fld>
            <a:endParaRPr lang="en-US" altLang="en-US"/>
          </a:p>
        </p:txBody>
      </p:sp>
    </p:spTree>
    <p:extLst>
      <p:ext uri="{BB962C8B-B14F-4D97-AF65-F5344CB8AC3E}">
        <p14:creationId xmlns:p14="http://schemas.microsoft.com/office/powerpoint/2010/main" val="38085321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Identify Risks</a:t>
            </a:r>
          </a:p>
          <a:p>
            <a:r>
              <a:rPr lang="en-US" dirty="0" smtClean="0"/>
              <a:t>Assess Probability of Risks Identified</a:t>
            </a:r>
          </a:p>
          <a:p>
            <a:r>
              <a:rPr lang="en-US" dirty="0" smtClean="0"/>
              <a:t>Assess Impact of Risks Identified</a:t>
            </a:r>
          </a:p>
          <a:p>
            <a:r>
              <a:rPr lang="en-US" dirty="0" smtClean="0"/>
              <a:t>Assess Urgency of Risks Identified</a:t>
            </a:r>
          </a:p>
          <a:p>
            <a:r>
              <a:rPr lang="en-US" dirty="0" smtClean="0"/>
              <a:t>Establish which risk must have response plan</a:t>
            </a:r>
          </a:p>
          <a:p>
            <a:r>
              <a:rPr lang="en-US" dirty="0" smtClean="0"/>
              <a:t>Assign Risk Owner</a:t>
            </a:r>
          </a:p>
          <a:p>
            <a:r>
              <a:rPr lang="en-US" dirty="0" smtClean="0"/>
              <a:t>Establish Risk Response Plan for High Exposure Risk</a:t>
            </a:r>
          </a:p>
          <a:p>
            <a:r>
              <a:rPr lang="en-US" dirty="0" smtClean="0"/>
              <a:t>Assign Risk Actionee</a:t>
            </a:r>
          </a:p>
          <a:p>
            <a:r>
              <a:rPr lang="en-US" dirty="0" smtClean="0"/>
              <a:t>Categorize Risks</a:t>
            </a:r>
          </a:p>
          <a:p>
            <a:r>
              <a:rPr lang="en-US" dirty="0" smtClean="0"/>
              <a:t>Establish contingency funds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92</a:t>
            </a:fld>
            <a:endParaRPr lang="en-US" altLang="en-US"/>
          </a:p>
        </p:txBody>
      </p:sp>
    </p:spTree>
    <p:extLst>
      <p:ext uri="{BB962C8B-B14F-4D97-AF65-F5344CB8AC3E}">
        <p14:creationId xmlns:p14="http://schemas.microsoft.com/office/powerpoint/2010/main" val="2707677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for Risk Management</a:t>
            </a:r>
            <a:endParaRPr lang="en-US" dirty="0"/>
          </a:p>
        </p:txBody>
      </p:sp>
      <p:sp>
        <p:nvSpPr>
          <p:cNvPr id="3" name="Content Placeholder 2"/>
          <p:cNvSpPr>
            <a:spLocks noGrp="1"/>
          </p:cNvSpPr>
          <p:nvPr>
            <p:ph idx="1"/>
          </p:nvPr>
        </p:nvSpPr>
        <p:spPr/>
        <p:txBody>
          <a:bodyPr/>
          <a:lstStyle/>
          <a:p>
            <a:r>
              <a:rPr lang="en-US" dirty="0" smtClean="0"/>
              <a:t>Contingency Reserves</a:t>
            </a:r>
          </a:p>
          <a:p>
            <a:r>
              <a:rPr lang="en-US" dirty="0" smtClean="0"/>
              <a:t>Management Reserves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93</a:t>
            </a:fld>
            <a:endParaRPr lang="en-US" altLang="en-US"/>
          </a:p>
        </p:txBody>
      </p:sp>
    </p:spTree>
    <p:extLst>
      <p:ext uri="{BB962C8B-B14F-4D97-AF65-F5344CB8AC3E}">
        <p14:creationId xmlns:p14="http://schemas.microsoft.com/office/powerpoint/2010/main" val="10866133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Risk Management</a:t>
            </a:r>
            <a:endParaRPr lang="en-US" dirty="0"/>
          </a:p>
        </p:txBody>
      </p:sp>
      <p:sp>
        <p:nvSpPr>
          <p:cNvPr id="3" name="Content Placeholder 2"/>
          <p:cNvSpPr>
            <a:spLocks noGrp="1"/>
          </p:cNvSpPr>
          <p:nvPr>
            <p:ph idx="1"/>
          </p:nvPr>
        </p:nvSpPr>
        <p:spPr/>
        <p:txBody>
          <a:bodyPr>
            <a:noAutofit/>
          </a:bodyPr>
          <a:lstStyle/>
          <a:p>
            <a:r>
              <a:rPr lang="en-US" sz="1600" dirty="0" smtClean="0"/>
              <a:t>Expert Judgment</a:t>
            </a:r>
          </a:p>
          <a:p>
            <a:r>
              <a:rPr lang="en-US" sz="1600" dirty="0" smtClean="0"/>
              <a:t>Documentation Reviews</a:t>
            </a:r>
          </a:p>
          <a:p>
            <a:r>
              <a:rPr lang="en-US" sz="1600" dirty="0" smtClean="0"/>
              <a:t>Information Gathering Techniques</a:t>
            </a:r>
          </a:p>
          <a:p>
            <a:r>
              <a:rPr lang="en-US" sz="1600" dirty="0" smtClean="0"/>
              <a:t>Checklist Analysis</a:t>
            </a:r>
          </a:p>
          <a:p>
            <a:r>
              <a:rPr lang="en-US" sz="1600" dirty="0" smtClean="0"/>
              <a:t>Assumptions Analysis</a:t>
            </a:r>
          </a:p>
          <a:p>
            <a:r>
              <a:rPr lang="en-US" sz="1600" dirty="0" smtClean="0"/>
              <a:t>Diagramming Techniques</a:t>
            </a:r>
          </a:p>
          <a:p>
            <a:r>
              <a:rPr lang="en-US" sz="1600" dirty="0" smtClean="0"/>
              <a:t>SWOT Analysis</a:t>
            </a:r>
          </a:p>
          <a:p>
            <a:r>
              <a:rPr lang="en-US" sz="1600" dirty="0" smtClean="0"/>
              <a:t>Risk Probability and Impact Assessment</a:t>
            </a:r>
          </a:p>
          <a:p>
            <a:r>
              <a:rPr lang="en-US" sz="1600" dirty="0" smtClean="0"/>
              <a:t>Probability and Impact Matrix</a:t>
            </a:r>
          </a:p>
          <a:p>
            <a:r>
              <a:rPr lang="en-US" sz="1600" dirty="0" smtClean="0"/>
              <a:t>Risk Data Quality Assessment</a:t>
            </a:r>
          </a:p>
          <a:p>
            <a:r>
              <a:rPr lang="en-US" sz="1600" dirty="0" smtClean="0"/>
              <a:t>Risk Categorization</a:t>
            </a:r>
          </a:p>
          <a:p>
            <a:r>
              <a:rPr lang="en-US" sz="1600" dirty="0" smtClean="0"/>
              <a:t>Risk Urgency Assessment</a:t>
            </a:r>
          </a:p>
          <a:p>
            <a:r>
              <a:rPr lang="en-US" sz="1600" dirty="0" smtClean="0"/>
              <a:t>Data Gathering and Representation Techniques</a:t>
            </a:r>
          </a:p>
          <a:p>
            <a:r>
              <a:rPr lang="en-US" sz="1600" dirty="0" smtClean="0"/>
              <a:t>Quantitative Risk Analysis and Modelling Techniques</a:t>
            </a:r>
          </a:p>
          <a:p>
            <a:r>
              <a:rPr lang="en-US" sz="1600" dirty="0" smtClean="0"/>
              <a:t>Strategies for Negative Risk or Threats</a:t>
            </a:r>
          </a:p>
          <a:p>
            <a:r>
              <a:rPr lang="en-US" sz="1600" dirty="0" smtClean="0"/>
              <a:t>Strategies for Positive Risks or Opportunities</a:t>
            </a:r>
          </a:p>
          <a:p>
            <a:r>
              <a:rPr lang="en-US" sz="1600" dirty="0" smtClean="0"/>
              <a:t>Contingent Response Strategies</a:t>
            </a:r>
          </a:p>
          <a:p>
            <a:endParaRPr lang="en-US" sz="1600" dirty="0" smtClean="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94</a:t>
            </a:fld>
            <a:endParaRPr lang="en-US" altLang="en-US"/>
          </a:p>
        </p:txBody>
      </p:sp>
    </p:spTree>
    <p:extLst>
      <p:ext uri="{BB962C8B-B14F-4D97-AF65-F5344CB8AC3E}">
        <p14:creationId xmlns:p14="http://schemas.microsoft.com/office/powerpoint/2010/main" val="20031166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Project Procurement Management Planning</a:t>
            </a:r>
            <a:endParaRPr lang="en-US" dirty="0"/>
          </a:p>
        </p:txBody>
      </p:sp>
      <p:sp>
        <p:nvSpPr>
          <p:cNvPr id="7" name="Content Placeholder 6"/>
          <p:cNvSpPr>
            <a:spLocks noGrp="1"/>
          </p:cNvSpPr>
          <p:nvPr>
            <p:ph idx="1"/>
          </p:nvPr>
        </p:nvSpPr>
        <p:spPr/>
        <p:txBody>
          <a:bodyPr>
            <a:normAutofit lnSpcReduction="10000"/>
          </a:bodyPr>
          <a:lstStyle/>
          <a:p>
            <a:r>
              <a:rPr lang="en-US" dirty="0" smtClean="0"/>
              <a:t>Identify what resources/work needed for project cannot be produced by the project team (what you need)</a:t>
            </a:r>
          </a:p>
          <a:p>
            <a:r>
              <a:rPr lang="en-US" dirty="0" smtClean="0"/>
              <a:t>Establish procurement statement of work</a:t>
            </a:r>
          </a:p>
          <a:p>
            <a:r>
              <a:rPr lang="en-US" dirty="0" smtClean="0"/>
              <a:t>Identify when you need and who are potential supplier</a:t>
            </a:r>
          </a:p>
          <a:p>
            <a:r>
              <a:rPr lang="en-US" dirty="0" smtClean="0"/>
              <a:t>Establish cost of each procurement need</a:t>
            </a:r>
          </a:p>
          <a:p>
            <a:r>
              <a:rPr lang="en-US" dirty="0" smtClean="0"/>
              <a:t>Identify different contract type</a:t>
            </a:r>
          </a:p>
          <a:p>
            <a:r>
              <a:rPr lang="en-US" dirty="0" smtClean="0"/>
              <a:t>Establish contract change control systems</a:t>
            </a:r>
          </a:p>
          <a:p>
            <a:r>
              <a:rPr lang="en-US" dirty="0" smtClean="0"/>
              <a:t>Establish procurement evaluation systems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95</a:t>
            </a:fld>
            <a:endParaRPr lang="en-US" altLang="en-US"/>
          </a:p>
        </p:txBody>
      </p:sp>
    </p:spTree>
    <p:extLst>
      <p:ext uri="{BB962C8B-B14F-4D97-AF65-F5344CB8AC3E}">
        <p14:creationId xmlns:p14="http://schemas.microsoft.com/office/powerpoint/2010/main" val="32905728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96</a:t>
            </a:fld>
            <a:endParaRPr lang="en-US" altLang="en-US"/>
          </a:p>
        </p:txBody>
      </p:sp>
    </p:spTree>
    <p:extLst>
      <p:ext uri="{BB962C8B-B14F-4D97-AF65-F5344CB8AC3E}">
        <p14:creationId xmlns:p14="http://schemas.microsoft.com/office/powerpoint/2010/main" val="33150637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3</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97</a:t>
            </a:fld>
            <a:endParaRPr lang="en-US" altLang="en-US"/>
          </a:p>
        </p:txBody>
      </p:sp>
    </p:spTree>
    <p:extLst>
      <p:ext uri="{BB962C8B-B14F-4D97-AF65-F5344CB8AC3E}">
        <p14:creationId xmlns:p14="http://schemas.microsoft.com/office/powerpoint/2010/main" val="24353888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b="1" smtClean="0"/>
              <a:t>Day 3 : Project Execution</a:t>
            </a:r>
          </a:p>
          <a:p>
            <a:pPr marL="0" indent="0">
              <a:buFont typeface="+mj-lt"/>
              <a:buNone/>
            </a:pPr>
            <a:r>
              <a:rPr lang="en-US" altLang="en-US" smtClean="0"/>
              <a:t>Day 4 : Project Governance</a:t>
            </a:r>
          </a:p>
          <a:p>
            <a:pPr marL="0" indent="0">
              <a:buFont typeface="+mj-lt"/>
              <a:buNone/>
            </a:pPr>
            <a:r>
              <a:rPr lang="en-US" altLang="en-US" smtClean="0"/>
              <a:t>Day 5 : Closing</a:t>
            </a:r>
          </a:p>
        </p:txBody>
      </p:sp>
      <p:sp>
        <p:nvSpPr>
          <p:cNvPr id="3174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ED0B8-DBB2-4FBE-A760-279B8254049C}" type="slidenum">
              <a:rPr lang="en-US" altLang="en-US" sz="1200" smtClean="0">
                <a:solidFill>
                  <a:srgbClr val="898989"/>
                </a:solidFill>
              </a:rPr>
              <a:pPr>
                <a:spcBef>
                  <a:spcPct val="0"/>
                </a:spcBef>
                <a:buFontTx/>
                <a:buNone/>
              </a:pPr>
              <a:t>98</a:t>
            </a:fld>
            <a:endParaRPr lang="en-US" altLang="en-US" sz="1200" smtClean="0">
              <a:solidFill>
                <a:srgbClr val="898989"/>
              </a:solidFill>
            </a:endParaRPr>
          </a:p>
        </p:txBody>
      </p:sp>
    </p:spTree>
    <p:extLst>
      <p:ext uri="{BB962C8B-B14F-4D97-AF65-F5344CB8AC3E}">
        <p14:creationId xmlns:p14="http://schemas.microsoft.com/office/powerpoint/2010/main" val="34666125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1"/>
          <p:cNvSpPr>
            <a:spLocks noGrp="1"/>
          </p:cNvSpPr>
          <p:nvPr>
            <p:ph type="subTitle" idx="1"/>
          </p:nvPr>
        </p:nvSpPr>
        <p:spPr/>
        <p:txBody>
          <a:bodyPr/>
          <a:lstStyle/>
          <a:p>
            <a:pPr>
              <a:buFont typeface="Calibri" panose="020F0502020204030204" pitchFamily="34" charset="0"/>
              <a:buAutoNum type="arabicPeriod"/>
            </a:pPr>
            <a:r>
              <a:rPr lang="en-US" altLang="en-US" sz="2800" dirty="0" smtClean="0"/>
              <a:t>Direct and Manage Project Work (DMPW)</a:t>
            </a:r>
          </a:p>
          <a:p>
            <a:pPr>
              <a:buFont typeface="Calibri" panose="020F0502020204030204" pitchFamily="34" charset="0"/>
              <a:buAutoNum type="arabicPeriod"/>
            </a:pPr>
            <a:r>
              <a:rPr lang="en-US" altLang="en-US" sz="2800" dirty="0" smtClean="0"/>
              <a:t>Perform Quality Assurance (PQA)</a:t>
            </a:r>
          </a:p>
          <a:p>
            <a:pPr>
              <a:buFont typeface="Calibri" panose="020F0502020204030204" pitchFamily="34" charset="0"/>
              <a:buAutoNum type="arabicPeriod"/>
            </a:pPr>
            <a:r>
              <a:rPr lang="en-US" altLang="en-US" sz="2800" dirty="0" smtClean="0"/>
              <a:t>Acquire Project Team (APT)</a:t>
            </a:r>
          </a:p>
          <a:p>
            <a:pPr>
              <a:buFont typeface="Calibri" panose="020F0502020204030204" pitchFamily="34" charset="0"/>
              <a:buAutoNum type="arabicPeriod"/>
            </a:pPr>
            <a:r>
              <a:rPr lang="en-US" altLang="en-US" sz="2800" dirty="0" smtClean="0"/>
              <a:t>Develop Project Team (DPT)</a:t>
            </a:r>
          </a:p>
          <a:p>
            <a:pPr>
              <a:buFont typeface="Calibri" panose="020F0502020204030204" pitchFamily="34" charset="0"/>
              <a:buAutoNum type="arabicPeriod"/>
            </a:pPr>
            <a:r>
              <a:rPr lang="en-US" altLang="en-US" sz="2800" dirty="0" smtClean="0"/>
              <a:t>Manage Project Team (MPT)</a:t>
            </a:r>
          </a:p>
          <a:p>
            <a:pPr>
              <a:buFont typeface="Calibri" panose="020F0502020204030204" pitchFamily="34" charset="0"/>
              <a:buAutoNum type="arabicPeriod"/>
            </a:pPr>
            <a:r>
              <a:rPr lang="en-US" altLang="en-US" sz="2800" dirty="0" smtClean="0"/>
              <a:t>Manage Communications (MC)</a:t>
            </a:r>
          </a:p>
          <a:p>
            <a:pPr>
              <a:buFont typeface="Calibri" panose="020F0502020204030204" pitchFamily="34" charset="0"/>
              <a:buAutoNum type="arabicPeriod"/>
            </a:pPr>
            <a:r>
              <a:rPr lang="en-US" altLang="en-US" sz="2800" dirty="0" smtClean="0"/>
              <a:t>Conduct Procurement (</a:t>
            </a:r>
            <a:r>
              <a:rPr lang="en-US" altLang="en-US" sz="2800" dirty="0" err="1" smtClean="0"/>
              <a:t>CoP</a:t>
            </a:r>
            <a:r>
              <a:rPr lang="en-US" altLang="en-US" sz="2800" dirty="0" smtClean="0"/>
              <a:t>)</a:t>
            </a:r>
          </a:p>
          <a:p>
            <a:pPr>
              <a:buFont typeface="Calibri" panose="020F0502020204030204" pitchFamily="34" charset="0"/>
              <a:buAutoNum type="arabicPeriod"/>
            </a:pPr>
            <a:r>
              <a:rPr lang="en-US" altLang="en-US" sz="2800" dirty="0" smtClean="0"/>
              <a:t>Manage Stakeholder Engagement </a:t>
            </a:r>
            <a:r>
              <a:rPr lang="en-US" altLang="en-US" sz="2800" smtClean="0"/>
              <a:t>(MSE)</a:t>
            </a:r>
            <a:endParaRPr lang="en-US" altLang="en-US" sz="2800" dirty="0" smtClean="0"/>
          </a:p>
        </p:txBody>
      </p:sp>
      <p:sp>
        <p:nvSpPr>
          <p:cNvPr id="3379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Project Execution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3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050F01-F705-4F3E-9DEE-32150AC6A468}" type="slidenum">
              <a:rPr lang="en-US" altLang="en-US" sz="1200" smtClean="0">
                <a:solidFill>
                  <a:srgbClr val="898989"/>
                </a:solidFill>
              </a:rPr>
              <a:pPr>
                <a:spcBef>
                  <a:spcPct val="0"/>
                </a:spcBef>
                <a:buFontTx/>
                <a:buNone/>
              </a:pPr>
              <a:t>99</a:t>
            </a:fld>
            <a:endParaRPr lang="en-US" altLang="en-US" sz="1200" smtClean="0">
              <a:solidFill>
                <a:srgbClr val="898989"/>
              </a:solidFill>
            </a:endParaRPr>
          </a:p>
        </p:txBody>
      </p:sp>
    </p:spTree>
    <p:extLst>
      <p:ext uri="{BB962C8B-B14F-4D97-AF65-F5344CB8AC3E}">
        <p14:creationId xmlns:p14="http://schemas.microsoft.com/office/powerpoint/2010/main" val="31673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33794">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33794">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33794">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33794">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33794">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33794">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33794">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33794">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5862</TotalTime>
  <Words>9366</Words>
  <Application>Microsoft Office PowerPoint</Application>
  <PresentationFormat>On-screen Show (4:3)</PresentationFormat>
  <Paragraphs>2050</Paragraphs>
  <Slides>186</Slides>
  <Notes>186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186</vt:i4>
      </vt:variant>
    </vt:vector>
  </HeadingPairs>
  <TitlesOfParts>
    <vt:vector size="201" baseType="lpstr">
      <vt:lpstr>Arial Unicode MS</vt:lpstr>
      <vt:lpstr>Microsoft YaHei</vt:lpstr>
      <vt:lpstr>Arabic Typesetting</vt:lpstr>
      <vt:lpstr>Arial</vt:lpstr>
      <vt:lpstr>Book Antiqua</vt:lpstr>
      <vt:lpstr>Calibri</vt:lpstr>
      <vt:lpstr>Calibri (Body)</vt:lpstr>
      <vt:lpstr>Kabel Bk BT</vt:lpstr>
      <vt:lpstr>Times New Roman</vt:lpstr>
      <vt:lpstr>Trebuchet MS</vt:lpstr>
      <vt:lpstr>Verdana</vt:lpstr>
      <vt:lpstr>WenQuanYi Micro Hei</vt:lpstr>
      <vt:lpstr>Wingdings</vt:lpstr>
      <vt:lpstr>Office Theme</vt:lpstr>
      <vt:lpstr>Visio</vt:lpstr>
      <vt:lpstr>PowerPoint Presentation</vt:lpstr>
      <vt:lpstr>Introduction</vt:lpstr>
      <vt:lpstr>Challenges in Projects within Tagros</vt:lpstr>
      <vt:lpstr>Project Management is Waste of Time</vt:lpstr>
      <vt:lpstr>Themes</vt:lpstr>
      <vt:lpstr>General Understanding</vt:lpstr>
      <vt:lpstr>Some Important Definitions </vt:lpstr>
      <vt:lpstr>Projects &amp; Operations</vt:lpstr>
      <vt:lpstr>Project Management</vt:lpstr>
      <vt:lpstr>Program Management</vt:lpstr>
      <vt:lpstr>Strategic Drivers</vt:lpstr>
      <vt:lpstr>Business Drivers are..</vt:lpstr>
      <vt:lpstr>Business Drivers</vt:lpstr>
      <vt:lpstr>Portfolio Management</vt:lpstr>
      <vt:lpstr>Project Left Cycle</vt:lpstr>
      <vt:lpstr>Project Phases</vt:lpstr>
      <vt:lpstr>Deliverables</vt:lpstr>
      <vt:lpstr>Project Management Methodologies</vt:lpstr>
      <vt:lpstr>Project Management Office</vt:lpstr>
      <vt:lpstr>Process Groups &amp; Level of Activities</vt:lpstr>
      <vt:lpstr>Organization Types &amp; Project Success</vt:lpstr>
      <vt:lpstr>Project Boundary</vt:lpstr>
      <vt:lpstr>Project Constraints</vt:lpstr>
      <vt:lpstr>Project Success Criteria</vt:lpstr>
      <vt:lpstr>Results of a Project</vt:lpstr>
      <vt:lpstr>Typical Costing &amp; Staffing across PLC</vt:lpstr>
      <vt:lpstr>Cost of Change &amp; Degree of Risk</vt:lpstr>
      <vt:lpstr>Project Initiation &amp; Exercises</vt:lpstr>
      <vt:lpstr>Organization Process Assets</vt:lpstr>
      <vt:lpstr>Enterprise Environmental Factors</vt:lpstr>
      <vt:lpstr>Stakeholder Management</vt:lpstr>
      <vt:lpstr>Stakeholders</vt:lpstr>
      <vt:lpstr>Stakeholders</vt:lpstr>
      <vt:lpstr>Stakeholder Register</vt:lpstr>
      <vt:lpstr>Stakeholder Analysis</vt:lpstr>
      <vt:lpstr>Stakeholder Management Plan</vt:lpstr>
      <vt:lpstr>Project Manager: Skills, R&amp;R, Authority</vt:lpstr>
      <vt:lpstr>On Any Project : PM Responsibilities</vt:lpstr>
      <vt:lpstr>PM Responsibilities</vt:lpstr>
      <vt:lpstr>Project Manager Responsibilities</vt:lpstr>
      <vt:lpstr>Project Manager Skills</vt:lpstr>
      <vt:lpstr>Authority</vt:lpstr>
      <vt:lpstr>Develop Project Charter</vt:lpstr>
      <vt:lpstr>Project Charter</vt:lpstr>
      <vt:lpstr>Day 2</vt:lpstr>
      <vt:lpstr>Themes</vt:lpstr>
      <vt:lpstr>Planning</vt:lpstr>
      <vt:lpstr>Project Integration Planning </vt:lpstr>
      <vt:lpstr>Tools/Techniques for Project Integration Planning</vt:lpstr>
      <vt:lpstr>Scope Management</vt:lpstr>
      <vt:lpstr>PowerPoint Presentation</vt:lpstr>
      <vt:lpstr>Level of Detailing in Scope</vt:lpstr>
      <vt:lpstr>PowerPoint Presentation</vt:lpstr>
      <vt:lpstr>Scope</vt:lpstr>
      <vt:lpstr>Requirements</vt:lpstr>
      <vt:lpstr>Project Scope Management Planning</vt:lpstr>
      <vt:lpstr>Tools/Tech for Scope Mgmt. Planning</vt:lpstr>
      <vt:lpstr>Scope Management</vt:lpstr>
      <vt:lpstr>Tools/Techniques for Collecting Requirements</vt:lpstr>
      <vt:lpstr>Tools/Techniques for Define/Baseline Scope</vt:lpstr>
      <vt:lpstr>Project Time Management</vt:lpstr>
      <vt:lpstr>Project Time Management Planning</vt:lpstr>
      <vt:lpstr>Project Scheduling</vt:lpstr>
      <vt:lpstr>Define Activities</vt:lpstr>
      <vt:lpstr>Sequence Activities</vt:lpstr>
      <vt:lpstr>Estimate Activity Resources</vt:lpstr>
      <vt:lpstr>Estimate Activity Duration</vt:lpstr>
      <vt:lpstr>Develop Schedule</vt:lpstr>
      <vt:lpstr>Critical Path</vt:lpstr>
      <vt:lpstr>Critical Path – Longest Path, Zero Float</vt:lpstr>
      <vt:lpstr>Facts/Tips for Critical Path</vt:lpstr>
      <vt:lpstr>Project Cost Management</vt:lpstr>
      <vt:lpstr>Project Cost Management- A Thought</vt:lpstr>
      <vt:lpstr>Project Cost Management Planning</vt:lpstr>
      <vt:lpstr>Cost Management Plan</vt:lpstr>
      <vt:lpstr>Tools/Tech. for Cost Management Planning</vt:lpstr>
      <vt:lpstr>Cost Planning</vt:lpstr>
      <vt:lpstr>Tools for Cost Planning</vt:lpstr>
      <vt:lpstr>Project Cost Estimation Ranges</vt:lpstr>
      <vt:lpstr>Project Quality Management</vt:lpstr>
      <vt:lpstr>Quality Definitions from Quality Gurus</vt:lpstr>
      <vt:lpstr>Project Quality Planning</vt:lpstr>
      <vt:lpstr>Tools/Tech for Quality Management</vt:lpstr>
      <vt:lpstr>Seven basic quality tools</vt:lpstr>
      <vt:lpstr>Cost of Quality</vt:lpstr>
      <vt:lpstr>Project Human Resource Planning</vt:lpstr>
      <vt:lpstr>Project Communication Management</vt:lpstr>
      <vt:lpstr>Tools/Tech for Communication Planning</vt:lpstr>
      <vt:lpstr>Project Risk Management</vt:lpstr>
      <vt:lpstr>Risk Management Planning</vt:lpstr>
      <vt:lpstr>Tool/Tech for Risk Management Planning</vt:lpstr>
      <vt:lpstr>Risk Management</vt:lpstr>
      <vt:lpstr>Funding for Risk Management</vt:lpstr>
      <vt:lpstr>Tools/Tech for Risk Management</vt:lpstr>
      <vt:lpstr>Project Procurement Management Planning</vt:lpstr>
      <vt:lpstr>PowerPoint Presentation</vt:lpstr>
      <vt:lpstr>Day 3</vt:lpstr>
      <vt:lpstr>Themes</vt:lpstr>
      <vt:lpstr>Project Execution</vt:lpstr>
      <vt:lpstr>Direct and Manage Project Work</vt:lpstr>
      <vt:lpstr>Tools/Technique for Direct &amp; Manage Project Work</vt:lpstr>
      <vt:lpstr>Perform Quality Assurance</vt:lpstr>
      <vt:lpstr>Tools/Techniques for Perform Quality Assurance</vt:lpstr>
      <vt:lpstr>Acquire Project Team</vt:lpstr>
      <vt:lpstr>Tools/Techniques for Acquire Project Team</vt:lpstr>
      <vt:lpstr>Develop Project Team</vt:lpstr>
      <vt:lpstr>Tools/Techniques for Develop Project Team</vt:lpstr>
      <vt:lpstr>Manage Project Team</vt:lpstr>
      <vt:lpstr>Tools/Techniques for Manage Project Team</vt:lpstr>
      <vt:lpstr>Five Stages of Team development</vt:lpstr>
      <vt:lpstr>Type of Powers</vt:lpstr>
      <vt:lpstr>Conflict Management</vt:lpstr>
      <vt:lpstr>Sources of conflict</vt:lpstr>
      <vt:lpstr>Characteristics of conflict</vt:lpstr>
      <vt:lpstr>Conflict Resolutions</vt:lpstr>
      <vt:lpstr>Motivational Theories</vt:lpstr>
      <vt:lpstr>Motivational Theories</vt:lpstr>
      <vt:lpstr>Frederick Herzberg - Hygiene &amp; Motivation Factors  </vt:lpstr>
      <vt:lpstr>Abraham Maslow - Hierarchy of Needs </vt:lpstr>
      <vt:lpstr>Victor Vroom - Expectancy Theorem of Motivation</vt:lpstr>
      <vt:lpstr>Oldham and Hackman - Job characteristics model</vt:lpstr>
      <vt:lpstr>McGregor - Theory X &amp; Y</vt:lpstr>
      <vt:lpstr>Key to Successful Team Management</vt:lpstr>
      <vt:lpstr>Manage Communication</vt:lpstr>
      <vt:lpstr>Tools/Techniques for Manage Communications</vt:lpstr>
      <vt:lpstr>Conduct Procurement</vt:lpstr>
      <vt:lpstr>Tools/Techniques – Conduct Procurement</vt:lpstr>
      <vt:lpstr>Manage Stakeholders Engagements</vt:lpstr>
      <vt:lpstr>Tools/Techniques – Manage Stakeholders Engagements</vt:lpstr>
      <vt:lpstr>Interpersonal Skills</vt:lpstr>
      <vt:lpstr>Management Skills</vt:lpstr>
      <vt:lpstr>PowerPoint Presentation</vt:lpstr>
      <vt:lpstr>Day 4</vt:lpstr>
      <vt:lpstr>Themes</vt:lpstr>
      <vt:lpstr>Project Governance</vt:lpstr>
      <vt:lpstr>Validate Scope</vt:lpstr>
      <vt:lpstr>Tools &amp; Techniques for Validate Scope</vt:lpstr>
      <vt:lpstr>Control Scope</vt:lpstr>
      <vt:lpstr>Tools &amp; Techniques for Control Scope</vt:lpstr>
      <vt:lpstr>Control Schedule</vt:lpstr>
      <vt:lpstr>Tools &amp; Techniques for Control Schedule</vt:lpstr>
      <vt:lpstr>Control Cost</vt:lpstr>
      <vt:lpstr>Tools &amp; Techniques for Control Cost</vt:lpstr>
      <vt:lpstr>Earn Value Management</vt:lpstr>
      <vt:lpstr>Earned Value Management – Basic Concepts</vt:lpstr>
      <vt:lpstr>Earn Value Rules</vt:lpstr>
      <vt:lpstr>Earned Value Management – S Curve </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Control Quality</vt:lpstr>
      <vt:lpstr>Tools and Techniques for Control Quality</vt:lpstr>
      <vt:lpstr>Control Communications</vt:lpstr>
      <vt:lpstr>Tools and Techniques for Control Communications</vt:lpstr>
      <vt:lpstr>Control Risk</vt:lpstr>
      <vt:lpstr>Tools and Techniques for Control Risk</vt:lpstr>
      <vt:lpstr>Control Procurements</vt:lpstr>
      <vt:lpstr>Tools and Techniques for Control Procurement</vt:lpstr>
      <vt:lpstr>Control Stakeholder Engagement</vt:lpstr>
      <vt:lpstr>Tools and Techniques for Control Stakeholder Engagement</vt:lpstr>
      <vt:lpstr>PowerPoint Presentation</vt:lpstr>
      <vt:lpstr>Day 5</vt:lpstr>
      <vt:lpstr>Themes</vt:lpstr>
      <vt:lpstr>Closing</vt:lpstr>
      <vt:lpstr>Close Procurements</vt:lpstr>
      <vt:lpstr>Close Project or Phase</vt:lpstr>
      <vt:lpstr>Professional Ethics</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Microsoft Project 2013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150</cp:revision>
  <dcterms:created xsi:type="dcterms:W3CDTF">2010-10-14T06:04:22Z</dcterms:created>
  <dcterms:modified xsi:type="dcterms:W3CDTF">2015-02-20T01:39:40Z</dcterms:modified>
</cp:coreProperties>
</file>