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722" r:id="rId2"/>
    <p:sldId id="723" r:id="rId3"/>
    <p:sldId id="728" r:id="rId4"/>
    <p:sldId id="783" r:id="rId5"/>
    <p:sldId id="731" r:id="rId6"/>
    <p:sldId id="732" r:id="rId7"/>
    <p:sldId id="778" r:id="rId8"/>
    <p:sldId id="734" r:id="rId9"/>
    <p:sldId id="780" r:id="rId10"/>
    <p:sldId id="735" r:id="rId11"/>
    <p:sldId id="773" r:id="rId12"/>
    <p:sldId id="774" r:id="rId13"/>
    <p:sldId id="775" r:id="rId14"/>
    <p:sldId id="736" r:id="rId15"/>
    <p:sldId id="737" r:id="rId16"/>
    <p:sldId id="781" r:id="rId17"/>
    <p:sldId id="782" r:id="rId18"/>
    <p:sldId id="733" r:id="rId19"/>
    <p:sldId id="771" r:id="rId20"/>
    <p:sldId id="770" r:id="rId21"/>
    <p:sldId id="740" r:id="rId22"/>
    <p:sldId id="741" r:id="rId23"/>
    <p:sldId id="747" r:id="rId24"/>
    <p:sldId id="742" r:id="rId25"/>
    <p:sldId id="784" r:id="rId26"/>
    <p:sldId id="776" r:id="rId27"/>
    <p:sldId id="777" r:id="rId28"/>
    <p:sldId id="779" r:id="rId29"/>
    <p:sldId id="745" r:id="rId30"/>
    <p:sldId id="746" r:id="rId31"/>
    <p:sldId id="769" r:id="rId32"/>
    <p:sldId id="765" r:id="rId33"/>
    <p:sldId id="743" r:id="rId34"/>
    <p:sldId id="767" r:id="rId35"/>
    <p:sldId id="766" r:id="rId36"/>
    <p:sldId id="768" r:id="rId37"/>
    <p:sldId id="744" r:id="rId38"/>
    <p:sldId id="760" r:id="rId39"/>
    <p:sldId id="761" r:id="rId40"/>
    <p:sldId id="762" r:id="rId41"/>
    <p:sldId id="763" r:id="rId42"/>
    <p:sldId id="764" r:id="rId43"/>
    <p:sldId id="753" r:id="rId44"/>
    <p:sldId id="754" r:id="rId45"/>
    <p:sldId id="391" r:id="rId46"/>
    <p:sldId id="724"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9" autoAdjust="0"/>
    <p:restoredTop sz="92945" autoAdjust="0"/>
  </p:normalViewPr>
  <p:slideViewPr>
    <p:cSldViewPr>
      <p:cViewPr varScale="1">
        <p:scale>
          <a:sx n="67" d="100"/>
          <a:sy n="67" d="100"/>
        </p:scale>
        <p:origin x="17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3" d="100"/>
        <a:sy n="63" d="100"/>
      </p:scale>
      <p:origin x="0" y="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19221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smtClean="0"/>
              <a:t>You</a:t>
            </a:r>
            <a:r>
              <a:rPr lang="en-US" altLang="en-US" baseline="0" dirty="0" smtClean="0"/>
              <a:t> want to reduce your weight by 10%. (Program)</a:t>
            </a:r>
          </a:p>
          <a:p>
            <a:endParaRPr lang="en-US" altLang="en-US" baseline="0" dirty="0" smtClean="0"/>
          </a:p>
          <a:p>
            <a:r>
              <a:rPr lang="en-US" altLang="en-US" baseline="0" dirty="0" smtClean="0"/>
              <a:t>Projects</a:t>
            </a:r>
          </a:p>
          <a:p>
            <a:r>
              <a:rPr lang="en-US" altLang="en-US" baseline="0" dirty="0" smtClean="0"/>
              <a:t>- Start one our gym/running every day.</a:t>
            </a:r>
          </a:p>
          <a:p>
            <a:r>
              <a:rPr lang="en-US" altLang="en-US" baseline="0" dirty="0" smtClean="0"/>
              <a:t>- Change eating habits (content, quality, quantity, timing)</a:t>
            </a:r>
          </a:p>
          <a:p>
            <a:r>
              <a:rPr lang="en-US" altLang="en-US" baseline="0" dirty="0" smtClean="0"/>
              <a:t>- Reading habits</a:t>
            </a:r>
          </a:p>
          <a:p>
            <a:pPr marL="0" indent="0">
              <a:buFontTx/>
              <a:buNone/>
            </a:pPr>
            <a:r>
              <a:rPr lang="en-US" altLang="en-US" baseline="0" dirty="0" smtClean="0"/>
              <a:t>- Work habits</a:t>
            </a:r>
          </a:p>
          <a:p>
            <a:pPr marL="0" indent="0">
              <a:buFontTx/>
              <a:buNone/>
            </a:pPr>
            <a:r>
              <a:rPr lang="en-US" altLang="en-US" baseline="0" dirty="0" smtClean="0"/>
              <a:t>- Start doing some pranayams</a:t>
            </a:r>
          </a:p>
          <a:p>
            <a:pPr marL="0" indent="0">
              <a:buFontTx/>
              <a:buNone/>
            </a:pPr>
            <a:r>
              <a:rPr lang="en-US" altLang="en-US" baseline="0" dirty="0" smtClean="0"/>
              <a:t>- Sleep on time</a:t>
            </a:r>
          </a:p>
          <a:p>
            <a:pPr marL="0" indent="0">
              <a:buFontTx/>
              <a:buNone/>
            </a:pPr>
            <a:r>
              <a:rPr lang="en-US" altLang="en-US" baseline="0" dirty="0" smtClean="0"/>
              <a:t>- No TV, no Talk while eating</a:t>
            </a:r>
          </a:p>
          <a:p>
            <a:pPr marL="0" indent="0">
              <a:buFontTx/>
              <a:buNone/>
            </a:pPr>
            <a:r>
              <a:rPr lang="en-US" altLang="en-US" baseline="0" dirty="0" smtClean="0"/>
              <a:t>- Eat only when sitting</a:t>
            </a:r>
          </a:p>
          <a:p>
            <a:pPr marL="171450" indent="-171450">
              <a:buFontTx/>
              <a:buChar char="-"/>
            </a:pPr>
            <a:endParaRPr lang="en-US" altLang="en-US" baseline="0" dirty="0" smtClean="0"/>
          </a:p>
          <a:p>
            <a:pPr marL="0" indent="0">
              <a:buFontTx/>
              <a:buNone/>
            </a:pPr>
            <a:r>
              <a:rPr lang="en-US" altLang="en-US" baseline="0" dirty="0" smtClean="0"/>
              <a:t>If any of these project is not helping you in reducing 10% weight then you can drop the project.</a:t>
            </a:r>
          </a:p>
          <a:p>
            <a:pPr marL="0" indent="0">
              <a:buFontTx/>
              <a:buNone/>
            </a:pPr>
            <a:r>
              <a:rPr lang="en-US" altLang="en-US" baseline="0" dirty="0" smtClean="0"/>
              <a:t>Only dropping weight is not mandate. You need to ensure it is sustained. So do not build those habits or do those things which you cannot sustain</a:t>
            </a:r>
          </a:p>
          <a:p>
            <a:pPr marL="0" indent="0">
              <a:buFontTx/>
              <a:buNone/>
            </a:pPr>
            <a:r>
              <a:rPr lang="en-US" altLang="en-US" baseline="0" dirty="0" smtClean="0"/>
              <a:t>All these projects can run independently</a:t>
            </a:r>
          </a:p>
          <a:p>
            <a:pPr marL="0" indent="0">
              <a:buFontTx/>
              <a:buNone/>
            </a:pPr>
            <a:r>
              <a:rPr lang="en-US" altLang="en-US" baseline="0" dirty="0" smtClean="0"/>
              <a:t>Over all objective is to reduce the weight which is longer than any particular project</a:t>
            </a:r>
          </a:p>
          <a:p>
            <a:pPr marL="0" indent="0">
              <a:buFontTx/>
              <a:buNone/>
            </a:pPr>
            <a:endParaRPr lang="en-US" altLang="en-US" baseline="0" dirty="0" smtClean="0"/>
          </a:p>
          <a:p>
            <a:pPr marL="171450" indent="-171450">
              <a:buFontTx/>
              <a:buChar char="-"/>
            </a:pPr>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DFE8C-E6ED-41FF-A056-BDF34B11430F}" type="slidenum">
              <a:rPr lang="en-US" altLang="en-US" smtClean="0"/>
              <a:pPr/>
              <a:t>10</a:t>
            </a:fld>
            <a:endParaRPr lang="en-US" altLang="en-US" smtClean="0"/>
          </a:p>
        </p:txBody>
      </p:sp>
    </p:spTree>
    <p:extLst>
      <p:ext uri="{BB962C8B-B14F-4D97-AF65-F5344CB8AC3E}">
        <p14:creationId xmlns:p14="http://schemas.microsoft.com/office/powerpoint/2010/main" val="1909592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0D28B-6129-47D9-9BA1-ED072944EF86}" type="slidenum">
              <a:rPr lang="en-US" altLang="en-US" smtClean="0"/>
              <a:pPr/>
              <a:t>11</a:t>
            </a:fld>
            <a:endParaRPr lang="en-US" altLang="en-US" smtClean="0"/>
          </a:p>
        </p:txBody>
      </p:sp>
    </p:spTree>
    <p:extLst>
      <p:ext uri="{BB962C8B-B14F-4D97-AF65-F5344CB8AC3E}">
        <p14:creationId xmlns:p14="http://schemas.microsoft.com/office/powerpoint/2010/main" val="408249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9677B6-23B7-4E3F-B91F-F2743264CF4E}" type="slidenum">
              <a:rPr lang="en-US" altLang="en-US" smtClean="0"/>
              <a:pPr/>
              <a:t>12</a:t>
            </a:fld>
            <a:endParaRPr lang="en-US" altLang="en-US" smtClean="0"/>
          </a:p>
        </p:txBody>
      </p:sp>
    </p:spTree>
    <p:extLst>
      <p:ext uri="{BB962C8B-B14F-4D97-AF65-F5344CB8AC3E}">
        <p14:creationId xmlns:p14="http://schemas.microsoft.com/office/powerpoint/2010/main" val="224137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B6BD0-B6D0-48EC-933C-3AB8172D7805}" type="slidenum">
              <a:rPr lang="en-US" altLang="en-US" smtClean="0"/>
              <a:pPr/>
              <a:t>13</a:t>
            </a:fld>
            <a:endParaRPr lang="en-US" altLang="en-US" smtClean="0"/>
          </a:p>
        </p:txBody>
      </p:sp>
    </p:spTree>
    <p:extLst>
      <p:ext uri="{BB962C8B-B14F-4D97-AF65-F5344CB8AC3E}">
        <p14:creationId xmlns:p14="http://schemas.microsoft.com/office/powerpoint/2010/main" val="331838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F21E4-2BCF-45D0-BD39-89CA2AEB2A7A}" type="slidenum">
              <a:rPr lang="en-US" altLang="en-US" smtClean="0"/>
              <a:pPr/>
              <a:t>14</a:t>
            </a:fld>
            <a:endParaRPr lang="en-US" altLang="en-US" smtClean="0"/>
          </a:p>
        </p:txBody>
      </p:sp>
    </p:spTree>
    <p:extLst>
      <p:ext uri="{BB962C8B-B14F-4D97-AF65-F5344CB8AC3E}">
        <p14:creationId xmlns:p14="http://schemas.microsoft.com/office/powerpoint/2010/main" val="231507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F12E28-49E8-46AF-9E19-B99F41A4BFE7}" type="slidenum">
              <a:rPr lang="en-US" altLang="en-US" smtClean="0"/>
              <a:pPr/>
              <a:t>15</a:t>
            </a:fld>
            <a:endParaRPr lang="en-US" altLang="en-US" smtClean="0"/>
          </a:p>
        </p:txBody>
      </p:sp>
    </p:spTree>
    <p:extLst>
      <p:ext uri="{BB962C8B-B14F-4D97-AF65-F5344CB8AC3E}">
        <p14:creationId xmlns:p14="http://schemas.microsoft.com/office/powerpoint/2010/main" val="3037890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46083"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961188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1667F1-0F43-458F-853D-62C8449D8A49}" type="slidenum">
              <a:rPr lang="en-US" altLang="en-US" smtClean="0"/>
              <a:pPr/>
              <a:t>17</a:t>
            </a:fld>
            <a:endParaRPr lang="en-US" altLang="en-US" smtClean="0"/>
          </a:p>
        </p:txBody>
      </p:sp>
    </p:spTree>
    <p:extLst>
      <p:ext uri="{BB962C8B-B14F-4D97-AF65-F5344CB8AC3E}">
        <p14:creationId xmlns:p14="http://schemas.microsoft.com/office/powerpoint/2010/main" val="230035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560028-E0AA-41F0-B3C1-E45B039360A1}" type="slidenum">
              <a:rPr lang="en-US" altLang="en-US" smtClean="0"/>
              <a:pPr/>
              <a:t>18</a:t>
            </a:fld>
            <a:endParaRPr lang="en-US" altLang="en-US" smtClean="0"/>
          </a:p>
        </p:txBody>
      </p:sp>
    </p:spTree>
    <p:extLst>
      <p:ext uri="{BB962C8B-B14F-4D97-AF65-F5344CB8AC3E}">
        <p14:creationId xmlns:p14="http://schemas.microsoft.com/office/powerpoint/2010/main" val="59737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52227"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6059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Tree>
    <p:extLst>
      <p:ext uri="{BB962C8B-B14F-4D97-AF65-F5344CB8AC3E}">
        <p14:creationId xmlns:p14="http://schemas.microsoft.com/office/powerpoint/2010/main" val="124123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54275"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68046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10021E-C30B-465E-B943-6C6166939FCF}" type="slidenum">
              <a:rPr lang="en-US" altLang="en-US" smtClean="0"/>
              <a:pPr/>
              <a:t>21</a:t>
            </a:fld>
            <a:endParaRPr lang="en-US" altLang="en-US" smtClean="0"/>
          </a:p>
        </p:txBody>
      </p:sp>
    </p:spTree>
    <p:extLst>
      <p:ext uri="{BB962C8B-B14F-4D97-AF65-F5344CB8AC3E}">
        <p14:creationId xmlns:p14="http://schemas.microsoft.com/office/powerpoint/2010/main" val="76400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2A2695-2E17-4702-B684-9EC6C68FFEC2}" type="slidenum">
              <a:rPr lang="en-US" altLang="en-US" smtClean="0"/>
              <a:pPr/>
              <a:t>22</a:t>
            </a:fld>
            <a:endParaRPr lang="en-US" altLang="en-US" smtClean="0"/>
          </a:p>
        </p:txBody>
      </p:sp>
    </p:spTree>
    <p:extLst>
      <p:ext uri="{BB962C8B-B14F-4D97-AF65-F5344CB8AC3E}">
        <p14:creationId xmlns:p14="http://schemas.microsoft.com/office/powerpoint/2010/main" val="289855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0419"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2251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C2C3D-40DC-4C9E-94DD-813FB0BD5E0D}" type="slidenum">
              <a:rPr lang="en-US" altLang="en-US" smtClean="0"/>
              <a:pPr/>
              <a:t>24</a:t>
            </a:fld>
            <a:endParaRPr lang="en-US" altLang="en-US" smtClean="0"/>
          </a:p>
        </p:txBody>
      </p:sp>
    </p:spTree>
    <p:extLst>
      <p:ext uri="{BB962C8B-B14F-4D97-AF65-F5344CB8AC3E}">
        <p14:creationId xmlns:p14="http://schemas.microsoft.com/office/powerpoint/2010/main" val="1165884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25</a:t>
            </a:fld>
            <a:endParaRPr lang="en-US" altLang="en-US"/>
          </a:p>
        </p:txBody>
      </p:sp>
    </p:spTree>
    <p:extLst>
      <p:ext uri="{BB962C8B-B14F-4D97-AF65-F5344CB8AC3E}">
        <p14:creationId xmlns:p14="http://schemas.microsoft.com/office/powerpoint/2010/main" val="202899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4515"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53630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6563"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1935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958E53-9869-4AED-9D0C-CD42A6DC52D6}" type="slidenum">
              <a:rPr lang="en-US" altLang="en-US" smtClean="0"/>
              <a:pPr/>
              <a:t>28</a:t>
            </a:fld>
            <a:endParaRPr lang="en-US" altLang="en-US" smtClean="0"/>
          </a:p>
        </p:txBody>
      </p:sp>
    </p:spTree>
    <p:extLst>
      <p:ext uri="{BB962C8B-B14F-4D97-AF65-F5344CB8AC3E}">
        <p14:creationId xmlns:p14="http://schemas.microsoft.com/office/powerpoint/2010/main" val="737368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doing business rely on the organizational learning and therefore build it systematically and regularly.</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EED942-A835-44E1-8E3C-DAEB9BEA280A}" type="slidenum">
              <a:rPr lang="en-US" altLang="en-US" smtClean="0"/>
              <a:pPr/>
              <a:t>29</a:t>
            </a:fld>
            <a:endParaRPr lang="en-US" altLang="en-US" smtClean="0"/>
          </a:p>
        </p:txBody>
      </p:sp>
    </p:spTree>
    <p:extLst>
      <p:ext uri="{BB962C8B-B14F-4D97-AF65-F5344CB8AC3E}">
        <p14:creationId xmlns:p14="http://schemas.microsoft.com/office/powerpoint/2010/main" val="3221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E9BF5-28EE-4A42-94A0-BDD37BFE6FAF}" type="slidenum">
              <a:rPr lang="en-US" altLang="en-US" smtClean="0"/>
              <a:pPr/>
              <a:t>3</a:t>
            </a:fld>
            <a:endParaRPr lang="en-US" altLang="en-US" smtClean="0"/>
          </a:p>
        </p:txBody>
      </p:sp>
    </p:spTree>
    <p:extLst>
      <p:ext uri="{BB962C8B-B14F-4D97-AF65-F5344CB8AC3E}">
        <p14:creationId xmlns:p14="http://schemas.microsoft.com/office/powerpoint/2010/main" val="1571803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FFCFC-6769-42F4-B082-94FD96626944}" type="slidenum">
              <a:rPr lang="en-US" altLang="en-US" smtClean="0"/>
              <a:pPr/>
              <a:t>30</a:t>
            </a:fld>
            <a:endParaRPr lang="en-US" altLang="en-US" smtClean="0"/>
          </a:p>
        </p:txBody>
      </p:sp>
    </p:spTree>
    <p:extLst>
      <p:ext uri="{BB962C8B-B14F-4D97-AF65-F5344CB8AC3E}">
        <p14:creationId xmlns:p14="http://schemas.microsoft.com/office/powerpoint/2010/main" val="327456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21F9D9-DE2A-4E74-9CC4-2CF48DDEFB1D}" type="slidenum">
              <a:rPr lang="en-US" altLang="en-US" smtClean="0"/>
              <a:pPr/>
              <a:t>31</a:t>
            </a:fld>
            <a:endParaRPr lang="en-US" altLang="en-US" smtClean="0"/>
          </a:p>
        </p:txBody>
      </p:sp>
    </p:spTree>
    <p:extLst>
      <p:ext uri="{BB962C8B-B14F-4D97-AF65-F5344CB8AC3E}">
        <p14:creationId xmlns:p14="http://schemas.microsoft.com/office/powerpoint/2010/main" val="2530843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C6389A-8B3A-44CE-8D92-5D8D8A052204}" type="slidenum">
              <a:rPr lang="en-US" altLang="en-US" smtClean="0"/>
              <a:pPr/>
              <a:t>32</a:t>
            </a:fld>
            <a:endParaRPr lang="en-US" altLang="en-US" smtClean="0"/>
          </a:p>
        </p:txBody>
      </p:sp>
    </p:spTree>
    <p:extLst>
      <p:ext uri="{BB962C8B-B14F-4D97-AF65-F5344CB8AC3E}">
        <p14:creationId xmlns:p14="http://schemas.microsoft.com/office/powerpoint/2010/main" val="2390067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6BCA5-7C71-45B8-85C9-B1FDC95F15BC}" type="slidenum">
              <a:rPr lang="en-US" altLang="en-US" smtClean="0"/>
              <a:pPr/>
              <a:t>33</a:t>
            </a:fld>
            <a:endParaRPr lang="en-US" altLang="en-US" smtClean="0"/>
          </a:p>
        </p:txBody>
      </p:sp>
    </p:spTree>
    <p:extLst>
      <p:ext uri="{BB962C8B-B14F-4D97-AF65-F5344CB8AC3E}">
        <p14:creationId xmlns:p14="http://schemas.microsoft.com/office/powerpoint/2010/main" val="38269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6D62E1-6B83-4FEE-B92A-9E10082FA6BC}" type="slidenum">
              <a:rPr lang="en-US" altLang="en-US" smtClean="0"/>
              <a:pPr/>
              <a:t>34</a:t>
            </a:fld>
            <a:endParaRPr lang="en-US" altLang="en-US" smtClean="0"/>
          </a:p>
        </p:txBody>
      </p:sp>
    </p:spTree>
    <p:extLst>
      <p:ext uri="{BB962C8B-B14F-4D97-AF65-F5344CB8AC3E}">
        <p14:creationId xmlns:p14="http://schemas.microsoft.com/office/powerpoint/2010/main" val="3792263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3BE2B-BC77-4E17-B6DD-FCAD7510DE88}" type="slidenum">
              <a:rPr lang="en-US" altLang="en-US" smtClean="0"/>
              <a:pPr/>
              <a:t>35</a:t>
            </a:fld>
            <a:endParaRPr lang="en-US" altLang="en-US" smtClean="0"/>
          </a:p>
        </p:txBody>
      </p:sp>
    </p:spTree>
    <p:extLst>
      <p:ext uri="{BB962C8B-B14F-4D97-AF65-F5344CB8AC3E}">
        <p14:creationId xmlns:p14="http://schemas.microsoft.com/office/powerpoint/2010/main" val="356217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BACFB-3BC8-4784-AFA6-77A1C3AAABE6}" type="slidenum">
              <a:rPr lang="en-US" altLang="en-US" smtClean="0"/>
              <a:pPr/>
              <a:t>36</a:t>
            </a:fld>
            <a:endParaRPr lang="en-US" altLang="en-US" smtClean="0"/>
          </a:p>
        </p:txBody>
      </p:sp>
    </p:spTree>
    <p:extLst>
      <p:ext uri="{BB962C8B-B14F-4D97-AF65-F5344CB8AC3E}">
        <p14:creationId xmlns:p14="http://schemas.microsoft.com/office/powerpoint/2010/main" val="68149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99B9D5-FF3F-4980-8D51-A906040C51E6}" type="slidenum">
              <a:rPr lang="en-US" altLang="en-US" smtClean="0"/>
              <a:pPr/>
              <a:t>37</a:t>
            </a:fld>
            <a:endParaRPr lang="en-US" altLang="en-US" smtClean="0"/>
          </a:p>
        </p:txBody>
      </p:sp>
    </p:spTree>
    <p:extLst>
      <p:ext uri="{BB962C8B-B14F-4D97-AF65-F5344CB8AC3E}">
        <p14:creationId xmlns:p14="http://schemas.microsoft.com/office/powerpoint/2010/main" val="317611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89091"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6749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1139"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984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a:t>
            </a:fld>
            <a:endParaRPr lang="en-US" altLang="en-US"/>
          </a:p>
        </p:txBody>
      </p:sp>
    </p:spTree>
    <p:extLst>
      <p:ext uri="{BB962C8B-B14F-4D97-AF65-F5344CB8AC3E}">
        <p14:creationId xmlns:p14="http://schemas.microsoft.com/office/powerpoint/2010/main" val="2575732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3187"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31433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5235" name="Rectangle 2"/>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58006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61D3E3-5896-49A4-9D51-322E32D973DB}" type="slidenum">
              <a:rPr lang="en-US" altLang="en-US" smtClean="0"/>
              <a:pPr/>
              <a:t>42</a:t>
            </a:fld>
            <a:endParaRPr lang="en-US" altLang="en-US" smtClean="0"/>
          </a:p>
        </p:txBody>
      </p:sp>
    </p:spTree>
    <p:extLst>
      <p:ext uri="{BB962C8B-B14F-4D97-AF65-F5344CB8AC3E}">
        <p14:creationId xmlns:p14="http://schemas.microsoft.com/office/powerpoint/2010/main" val="3296104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48B8F-37A4-4C6C-880B-56F5172C6B9B}" type="slidenum">
              <a:rPr lang="en-US" altLang="en-US" smtClean="0"/>
              <a:pPr/>
              <a:t>43</a:t>
            </a:fld>
            <a:endParaRPr lang="en-US" altLang="en-US" smtClean="0"/>
          </a:p>
        </p:txBody>
      </p:sp>
    </p:spTree>
    <p:extLst>
      <p:ext uri="{BB962C8B-B14F-4D97-AF65-F5344CB8AC3E}">
        <p14:creationId xmlns:p14="http://schemas.microsoft.com/office/powerpoint/2010/main" val="1752601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64C30D-9BE4-45D9-BBB8-1A8DA2E5281C}" type="slidenum">
              <a:rPr lang="en-US" altLang="en-US" smtClean="0"/>
              <a:pPr/>
              <a:t>44</a:t>
            </a:fld>
            <a:endParaRPr lang="en-US" altLang="en-US" smtClean="0"/>
          </a:p>
        </p:txBody>
      </p:sp>
    </p:spTree>
    <p:extLst>
      <p:ext uri="{BB962C8B-B14F-4D97-AF65-F5344CB8AC3E}">
        <p14:creationId xmlns:p14="http://schemas.microsoft.com/office/powerpoint/2010/main" val="4215324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1E0DA0-9211-45C6-8535-68A4FF709C56}" type="slidenum">
              <a:rPr lang="en-US" altLang="en-US" smtClean="0">
                <a:latin typeface="Arial" panose="020B0604020202020204" pitchFamily="34" charset="0"/>
              </a:rPr>
              <a:pPr>
                <a:spcBef>
                  <a:spcPct val="0"/>
                </a:spcBef>
              </a:pPr>
              <a:t>45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337752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46</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41977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4C7C5B-5859-4BDD-9313-A78CEC25773D}" type="slidenum">
              <a:rPr lang="en-US" altLang="en-US" smtClean="0"/>
              <a:pPr/>
              <a:t>5</a:t>
            </a:fld>
            <a:endParaRPr lang="en-US" altLang="en-US" smtClean="0"/>
          </a:p>
        </p:txBody>
      </p:sp>
    </p:spTree>
    <p:extLst>
      <p:ext uri="{BB962C8B-B14F-4D97-AF65-F5344CB8AC3E}">
        <p14:creationId xmlns:p14="http://schemas.microsoft.com/office/powerpoint/2010/main" val="334791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FC1D0-6D6F-417D-8ED1-23BD6249EA0A}" type="slidenum">
              <a:rPr lang="en-US" altLang="en-US" smtClean="0"/>
              <a:pPr/>
              <a:t>6</a:t>
            </a:fld>
            <a:endParaRPr lang="en-US" altLang="en-US" smtClean="0"/>
          </a:p>
        </p:txBody>
      </p:sp>
    </p:spTree>
    <p:extLst>
      <p:ext uri="{BB962C8B-B14F-4D97-AF65-F5344CB8AC3E}">
        <p14:creationId xmlns:p14="http://schemas.microsoft.com/office/powerpoint/2010/main" val="189237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B2A7B8-B5D0-403A-8F5F-4CBB00BB4856}" type="slidenum">
              <a:rPr lang="en-US" altLang="en-US" smtClean="0"/>
              <a:pPr/>
              <a:t>7</a:t>
            </a:fld>
            <a:endParaRPr lang="en-US" altLang="en-US" smtClean="0"/>
          </a:p>
        </p:txBody>
      </p:sp>
    </p:spTree>
    <p:extLst>
      <p:ext uri="{BB962C8B-B14F-4D97-AF65-F5344CB8AC3E}">
        <p14:creationId xmlns:p14="http://schemas.microsoft.com/office/powerpoint/2010/main" val="2070834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2FAB7-FD85-4109-9B5F-8FD4C1A33641}" type="slidenum">
              <a:rPr lang="en-US" altLang="en-US" smtClean="0"/>
              <a:pPr/>
              <a:t>8</a:t>
            </a:fld>
            <a:endParaRPr lang="en-US" altLang="en-US" smtClean="0"/>
          </a:p>
        </p:txBody>
      </p:sp>
    </p:spTree>
    <p:extLst>
      <p:ext uri="{BB962C8B-B14F-4D97-AF65-F5344CB8AC3E}">
        <p14:creationId xmlns:p14="http://schemas.microsoft.com/office/powerpoint/2010/main" val="100507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832AA5-F9BD-43E6-B6E7-97E1FE260C06}" type="slidenum">
              <a:rPr lang="en-US" altLang="en-US" smtClean="0"/>
              <a:pPr/>
              <a:t>9</a:t>
            </a:fld>
            <a:endParaRPr lang="en-US" altLang="en-US" smtClean="0"/>
          </a:p>
        </p:txBody>
      </p:sp>
    </p:spTree>
    <p:extLst>
      <p:ext uri="{BB962C8B-B14F-4D97-AF65-F5344CB8AC3E}">
        <p14:creationId xmlns:p14="http://schemas.microsoft.com/office/powerpoint/2010/main" val="119093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19811"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0D6632C5-F946-428D-924B-DB78A3AC81A3}"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320DCC58-E0B2-44D1-87BD-2789F17186D5}" type="datetime1">
              <a:rPr lang="en-US"/>
              <a:pPr>
                <a:defRPr/>
              </a:pPr>
              <a:t>1/17/2015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EAF687B-A3E8-43E6-8070-CB52B6BABEF1}"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C604B7-9624-4AC2-84EF-E6F4709BDF75}" type="datetime1">
              <a:rPr lang="en-US"/>
              <a:pPr>
                <a:defRPr/>
              </a:pPr>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7684A7D3-C60B-464C-BC69-1695A9B767C3}" type="datetime1">
              <a:rPr lang="en-US"/>
              <a:pPr>
                <a:defRPr/>
              </a:pPr>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172BE35-E43D-4434-A403-17715A0A5D4C}"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F57B8A97-DAD5-4D13-B32E-F18133416E9B}"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B09D38A2-96A8-4FCF-B974-91C72CBA32A7}"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11C4CF95-302D-40B6-B0E3-55782FD4DEB1}"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AC1F49-F8B6-4984-951F-02D79A247B27}"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B5D0284-70ED-4989-915A-C2244CC0CD2B}"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7897F5EF-C377-49AA-A8B1-01D5DFD2C56A}"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D579331-1357-4A8D-879A-92CC920DA0FC}"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altLang="en-US" smtClean="0"/>
              <a:t>Program Management</a:t>
            </a:r>
          </a:p>
        </p:txBody>
      </p:sp>
      <p:sp>
        <p:nvSpPr>
          <p:cNvPr id="32771" name="Content Placeholder 2"/>
          <p:cNvSpPr>
            <a:spLocks noGrp="1"/>
          </p:cNvSpPr>
          <p:nvPr>
            <p:ph idx="1"/>
          </p:nvPr>
        </p:nvSpPr>
        <p:spPr>
          <a:xfrm>
            <a:off x="457200" y="990600"/>
            <a:ext cx="8229600" cy="5105400"/>
          </a:xfrm>
        </p:spPr>
        <p:txBody>
          <a:bodyPr/>
          <a:lstStyle/>
          <a:p>
            <a:r>
              <a:rPr lang="en-US" altLang="en-US" sz="2800" smtClean="0"/>
              <a:t>Managing multiple related projects which cannot give you the benefits if you manage these project individually</a:t>
            </a:r>
          </a:p>
          <a:p>
            <a:r>
              <a:rPr lang="en-US" altLang="en-US" sz="2800" smtClean="0"/>
              <a:t>Benefit driven not the delivery driven</a:t>
            </a:r>
          </a:p>
          <a:p>
            <a:r>
              <a:rPr lang="en-US" altLang="en-US" sz="2800" smtClean="0"/>
              <a:t>Has longer life than projects and interacts with operations on periodic basis to know whether existing project within the program will help in getting program benefits or not.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61B088-E2D7-4F6E-B60F-52DF410C7501}"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Strategic Drivers</a:t>
            </a:r>
          </a:p>
        </p:txBody>
      </p:sp>
      <p:sp>
        <p:nvSpPr>
          <p:cNvPr id="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smtClean="0"/>
              <a:t>Example</a:t>
            </a:r>
          </a:p>
          <a:p>
            <a:pPr>
              <a:defRPr/>
            </a:pPr>
            <a:r>
              <a:rPr lang="en-US" dirty="0" smtClean="0"/>
              <a:t>In next 5 year be number one global supplier of ABC product</a:t>
            </a:r>
          </a:p>
          <a:p>
            <a:pPr>
              <a:defRPr/>
            </a:pPr>
            <a:r>
              <a:rPr lang="en-US" dirty="0" smtClean="0"/>
              <a:t>In next 5 year be largest manufacturer of XYZ in the World.</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15EB59-1823-4D02-9490-A1A0772D5DC9}"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smtClean="0"/>
              <a:t>Business Drivers are..</a:t>
            </a:r>
          </a:p>
        </p:txBody>
      </p:sp>
      <p:sp>
        <p:nvSpPr>
          <p:cNvPr id="3" name="Content Placeholder 2"/>
          <p:cNvSpPr>
            <a:spLocks noGrp="1"/>
          </p:cNvSpPr>
          <p:nvPr>
            <p:ph idx="1"/>
          </p:nvPr>
        </p:nvSpPr>
        <p:spPr>
          <a:xfrm>
            <a:off x="457200" y="990600"/>
            <a:ext cx="8229600" cy="5105400"/>
          </a:xfrm>
        </p:spPr>
        <p:txBody>
          <a:bodyPr/>
          <a:lstStyle/>
          <a:p>
            <a:pPr>
              <a:defRPr/>
            </a:pPr>
            <a:r>
              <a:rPr lang="en-IN" sz="2800" dirty="0" smtClean="0"/>
              <a:t>That reflect </a:t>
            </a:r>
            <a:r>
              <a:rPr lang="en-IN" sz="2800" dirty="0"/>
              <a:t>the </a:t>
            </a:r>
            <a:r>
              <a:rPr lang="en-IN" sz="2800" b="1" dirty="0"/>
              <a:t>performance and progress </a:t>
            </a:r>
            <a:r>
              <a:rPr lang="en-IN" sz="2800" dirty="0"/>
              <a:t>of your business.</a:t>
            </a:r>
          </a:p>
          <a:p>
            <a:pPr>
              <a:defRPr/>
            </a:pPr>
            <a:r>
              <a:rPr lang="en-IN" sz="2800" dirty="0" smtClean="0"/>
              <a:t>Are </a:t>
            </a:r>
            <a:r>
              <a:rPr lang="en-IN" sz="2800" b="1" dirty="0"/>
              <a:t>measurable</a:t>
            </a:r>
            <a:r>
              <a:rPr lang="en-IN" sz="2800" dirty="0"/>
              <a:t>.</a:t>
            </a:r>
          </a:p>
          <a:p>
            <a:pPr>
              <a:defRPr/>
            </a:pPr>
            <a:r>
              <a:rPr lang="en-IN" sz="2800" dirty="0" smtClean="0"/>
              <a:t>Can </a:t>
            </a:r>
            <a:r>
              <a:rPr lang="en-IN" sz="2800" dirty="0"/>
              <a:t>be </a:t>
            </a:r>
            <a:r>
              <a:rPr lang="en-IN" sz="2800" b="1" dirty="0"/>
              <a:t>compared</a:t>
            </a:r>
            <a:r>
              <a:rPr lang="en-IN" sz="2800" dirty="0"/>
              <a:t> to a standard, such as a budget or last </a:t>
            </a:r>
            <a:r>
              <a:rPr lang="en-IN" sz="2800" dirty="0" smtClean="0"/>
              <a:t>year’s </a:t>
            </a:r>
            <a:r>
              <a:rPr lang="en-IN" sz="2800" dirty="0"/>
              <a:t>figures, or an industry average.</a:t>
            </a:r>
          </a:p>
          <a:p>
            <a:pPr>
              <a:defRPr/>
            </a:pPr>
            <a:r>
              <a:rPr lang="en-IN" sz="2800" dirty="0" smtClean="0"/>
              <a:t>Can </a:t>
            </a:r>
            <a:r>
              <a:rPr lang="en-IN" sz="2800" dirty="0"/>
              <a:t>be </a:t>
            </a:r>
            <a:r>
              <a:rPr lang="en-IN" sz="2800" b="1" dirty="0"/>
              <a:t>acted</a:t>
            </a:r>
            <a:r>
              <a:rPr lang="en-IN" sz="2800" dirty="0"/>
              <a:t> </a:t>
            </a:r>
            <a:r>
              <a:rPr lang="en-IN" sz="2800" dirty="0" smtClean="0"/>
              <a:t>upon</a:t>
            </a:r>
          </a:p>
          <a:p>
            <a:pPr>
              <a:defRPr/>
            </a:pPr>
            <a:endParaRPr lang="en-IN" sz="2800" dirty="0"/>
          </a:p>
          <a:p>
            <a:pPr marL="0" indent="0">
              <a:buFont typeface="Arial" panose="020B0604020202020204" pitchFamily="34" charset="0"/>
              <a:buNone/>
              <a:defRPr/>
            </a:pPr>
            <a:r>
              <a:rPr lang="en-IN" sz="2800" b="1" u="sng" dirty="0" smtClean="0"/>
              <a:t>PMCA</a:t>
            </a:r>
            <a:endParaRPr lang="en-IN" sz="2800" b="1" u="sng" dirty="0"/>
          </a:p>
          <a:p>
            <a:pPr>
              <a:defRPr/>
            </a:pPr>
            <a:endParaRPr lang="en-US" sz="2800" dirty="0"/>
          </a:p>
        </p:txBody>
      </p:sp>
      <p:sp>
        <p:nvSpPr>
          <p:cNvPr id="4" name="Footer Placeholder 3"/>
          <p:cNvSpPr>
            <a:spLocks noGrp="1"/>
          </p:cNvSpPr>
          <p:nvPr>
            <p:ph type="ftr" sz="quarter" idx="11"/>
          </p:nvPr>
        </p:nvSpPr>
        <p:spPr/>
        <p:txBody>
          <a:bodyPr/>
          <a:lstStyle/>
          <a:p>
            <a:pPr>
              <a:defRPr/>
            </a:pPr>
            <a:r>
              <a:rPr lang="en-IN"/>
              <a:t>Copyright 2015 Vedavit Project Solutions</a:t>
            </a:r>
            <a:endParaRPr lang="en-US"/>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97C8F4-E8BD-40AD-B073-6A7811E6651A}"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altLang="en-US" smtClean="0"/>
              <a:t>Business Drivers</a:t>
            </a:r>
          </a:p>
        </p:txBody>
      </p:sp>
      <p:sp>
        <p:nvSpPr>
          <p:cNvPr id="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dirty="0" smtClean="0"/>
              <a:t>Which drives the business. Example:</a:t>
            </a:r>
          </a:p>
          <a:p>
            <a:pPr>
              <a:defRPr/>
            </a:pPr>
            <a:r>
              <a:rPr lang="en-US" dirty="0" smtClean="0"/>
              <a:t>Sales</a:t>
            </a:r>
          </a:p>
          <a:p>
            <a:pPr>
              <a:defRPr/>
            </a:pPr>
            <a:r>
              <a:rPr lang="en-US" dirty="0" smtClean="0"/>
              <a:t>Cost</a:t>
            </a:r>
          </a:p>
          <a:p>
            <a:pPr>
              <a:defRPr/>
            </a:pPr>
            <a:r>
              <a:rPr lang="en-US" dirty="0" smtClean="0"/>
              <a:t>Cash Flow</a:t>
            </a:r>
          </a:p>
          <a:p>
            <a:pPr>
              <a:defRPr/>
            </a:pPr>
            <a:r>
              <a:rPr lang="en-US" dirty="0" smtClean="0"/>
              <a:t>Margins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F97ECF-2BB7-4883-8B49-346CE0A10319}"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altLang="en-US" smtClean="0"/>
              <a:t>Portfolio Management</a:t>
            </a:r>
          </a:p>
        </p:txBody>
      </p:sp>
      <p:sp>
        <p:nvSpPr>
          <p:cNvPr id="34819" name="Content Placeholder 2"/>
          <p:cNvSpPr>
            <a:spLocks noGrp="1"/>
          </p:cNvSpPr>
          <p:nvPr>
            <p:ph idx="1"/>
          </p:nvPr>
        </p:nvSpPr>
        <p:spPr>
          <a:xfrm>
            <a:off x="457200" y="990600"/>
            <a:ext cx="8229600" cy="5105400"/>
          </a:xfrm>
        </p:spPr>
        <p:txBody>
          <a:bodyPr>
            <a:normAutofit lnSpcReduction="10000"/>
          </a:bodyPr>
          <a:lstStyle/>
          <a:p>
            <a:pPr>
              <a:defRPr/>
            </a:pPr>
            <a:r>
              <a:rPr lang="en-US" dirty="0" smtClean="0">
                <a:ea typeface="Microsoft YaHei" charset="0"/>
                <a:cs typeface="Microsoft YaHei" charset="0"/>
              </a:rPr>
              <a:t>Collection of projects or programs and other work</a:t>
            </a:r>
            <a:endParaRPr lang="en-US" altLang="en-US" dirty="0" smtClean="0"/>
          </a:p>
          <a:p>
            <a:pPr>
              <a:defRPr/>
            </a:pPr>
            <a:r>
              <a:rPr lang="en-US" altLang="en-US" dirty="0" smtClean="0"/>
              <a:t>To facilitate effective strategic business objective (mission and vision) of an organization</a:t>
            </a:r>
          </a:p>
          <a:p>
            <a:pPr>
              <a:defRPr/>
            </a:pPr>
            <a:r>
              <a:rPr lang="en-US" altLang="en-US" dirty="0" smtClean="0"/>
              <a:t>Makes financial </a:t>
            </a:r>
            <a:r>
              <a:rPr lang="en-US" altLang="en-US" dirty="0" smtClean="0"/>
              <a:t>decisions </a:t>
            </a:r>
            <a:r>
              <a:rPr lang="en-US" altLang="en-US" dirty="0" smtClean="0"/>
              <a:t>about projects &amp; programs</a:t>
            </a:r>
          </a:p>
          <a:p>
            <a:pPr>
              <a:defRPr/>
            </a:pPr>
            <a:r>
              <a:rPr lang="en-US" altLang="en-US" dirty="0" smtClean="0"/>
              <a:t>Project/Program prioritization &amp; selection</a:t>
            </a:r>
          </a:p>
          <a:p>
            <a:pPr>
              <a:defRPr/>
            </a:pPr>
            <a:r>
              <a:rPr lang="en-US" altLang="en-US" dirty="0" smtClean="0"/>
              <a:t>Provides business justification of the project/program to the BOD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DF2117-703B-45AB-8DD7-B7F3114A1D29}"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ltLang="en-US" smtClean="0"/>
              <a:t>Project Left Cycle</a:t>
            </a:r>
            <a:endParaRPr altLang="en-US" smtClean="0"/>
          </a:p>
        </p:txBody>
      </p:sp>
      <p:sp>
        <p:nvSpPr>
          <p:cNvPr id="43011" name="Content Placeholder 2"/>
          <p:cNvSpPr>
            <a:spLocks noGrp="1"/>
          </p:cNvSpPr>
          <p:nvPr>
            <p:ph idx="1"/>
          </p:nvPr>
        </p:nvSpPr>
        <p:spPr>
          <a:xfrm>
            <a:off x="457200" y="990600"/>
            <a:ext cx="8229600" cy="5105400"/>
          </a:xfrm>
        </p:spPr>
        <p:txBody>
          <a:bodyPr/>
          <a:lstStyle/>
          <a:p>
            <a:r>
              <a:rPr lang="en-IN" altLang="en-US" smtClean="0"/>
              <a:t>Phases</a:t>
            </a:r>
          </a:p>
          <a:p>
            <a:r>
              <a:rPr lang="en-IN" altLang="en-US" smtClean="0"/>
              <a:t>Milestones</a:t>
            </a:r>
          </a:p>
          <a:p>
            <a:r>
              <a:rPr lang="en-IN" altLang="en-US" smtClean="0"/>
              <a:t>Deliverables</a:t>
            </a:r>
          </a:p>
          <a:p>
            <a:r>
              <a:rPr lang="en-IN" altLang="en-US" smtClean="0"/>
              <a:t>Activities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82DD92-C8CC-484E-9445-7AABA2B7FFD0}" type="slidenum">
              <a:rPr lang="en-US" altLang="en-US" sz="1200" smtClean="0">
                <a:solidFill>
                  <a:srgbClr val="898989"/>
                </a:solidFill>
              </a:rPr>
              <a:pPr>
                <a:spcBef>
                  <a:spcPct val="0"/>
                </a:spcBef>
                <a:buFontTx/>
                <a:buNone/>
              </a:pPr>
              <a:t>15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45059"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45060" name="Title 3"/>
          <p:cNvSpPr>
            <a:spLocks noGrp="1"/>
          </p:cNvSpPr>
          <p:nvPr>
            <p:ph type="title"/>
          </p:nvPr>
        </p:nvSpPr>
        <p:spPr/>
        <p:txBody>
          <a:bodyPr/>
          <a:lstStyle/>
          <a:p>
            <a:r>
              <a:rPr altLang="en-US" smtClean="0"/>
              <a:t>Project Phases</a:t>
            </a:r>
          </a:p>
        </p:txBody>
      </p:sp>
      <p:sp>
        <p:nvSpPr>
          <p:cNvPr id="5" name="Content Placeholder 4"/>
          <p:cNvSpPr>
            <a:spLocks noGrp="1"/>
          </p:cNvSpPr>
          <p:nvPr>
            <p:ph idx="1"/>
          </p:nvPr>
        </p:nvSpPr>
        <p:spPr>
          <a:xfrm>
            <a:off x="457200" y="990600"/>
            <a:ext cx="8229600" cy="5105400"/>
          </a:xfrm>
        </p:spPr>
        <p:txBody>
          <a:bodyPr>
            <a:normAutofit fontScale="77500" lnSpcReduction="20000"/>
          </a:bodyPr>
          <a:lstStyle/>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Projects are divided into phases where extra control is required to effectively manage the completion of the major deliverables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Collectively, the project phases put together is known as </a:t>
            </a:r>
            <a:r>
              <a:rPr lang="en-US" b="1" u="sng" dirty="0" smtClean="0">
                <a:ea typeface="Microsoft YaHei" charset="0"/>
                <a:cs typeface="Microsoft YaHei" charset="0"/>
              </a:rPr>
              <a:t>Project life cycle</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Each phase is marked by one or more tangible verification work product</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conclusion of a project phase is generally marked by a review</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phase end points are referred to as phase exits, milestones, phase gates, decision gates, stage gates or kill points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Starting a phase before approval of deliverables of a previous phase is called Fast Tracking</a:t>
            </a:r>
          </a:p>
          <a:p>
            <a:pPr>
              <a:buFont typeface="Wingdings" pitchFamily="2" charset="2"/>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450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5FDB87-C7D0-46C0-8B8A-60F229D4BCF8}"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Deliverables</a:t>
            </a:r>
          </a:p>
        </p:txBody>
      </p:sp>
      <p:sp>
        <p:nvSpPr>
          <p:cNvPr id="3" name="Content Placeholder 2"/>
          <p:cNvSpPr>
            <a:spLocks noGrp="1"/>
          </p:cNvSpPr>
          <p:nvPr>
            <p:ph idx="1"/>
          </p:nvPr>
        </p:nvSpPr>
        <p:spPr>
          <a:xfrm>
            <a:off x="457200" y="990600"/>
            <a:ext cx="8229600" cy="5105400"/>
          </a:xfrm>
        </p:spPr>
        <p:txBody>
          <a:bodyPr>
            <a:normAutofit fontScale="85000" lnSpcReduction="10000"/>
          </a:bodyPr>
          <a:lstStyle/>
          <a:p>
            <a:pPr marL="0" indent="0">
              <a:buFont typeface="Arial" panose="020B0604020202020204" pitchFamily="34" charset="0"/>
              <a:buNone/>
              <a:defRPr/>
            </a:pPr>
            <a:r>
              <a:rPr lang="en-IN" dirty="0" smtClean="0"/>
              <a:t>A deliverable of a project is a tangible, measurable and auditable output which is expected to be gained or produced upon successful accomplishment of the whole project or its certain part. </a:t>
            </a:r>
          </a:p>
          <a:p>
            <a:pPr marL="0" indent="0">
              <a:buFont typeface="Arial" panose="020B0604020202020204" pitchFamily="34" charset="0"/>
              <a:buNone/>
              <a:defRPr/>
            </a:pPr>
            <a:r>
              <a:rPr lang="en-US" altLang="en-US" dirty="0" smtClean="0"/>
              <a:t>Example:</a:t>
            </a:r>
            <a:endParaRPr lang="en-IN" dirty="0" smtClean="0"/>
          </a:p>
          <a:p>
            <a:pPr>
              <a:defRPr/>
            </a:pPr>
            <a:r>
              <a:rPr lang="en-IN" dirty="0" smtClean="0"/>
              <a:t>Well-trained employees</a:t>
            </a:r>
          </a:p>
          <a:p>
            <a:pPr>
              <a:defRPr/>
            </a:pPr>
            <a:r>
              <a:rPr lang="en-IN" dirty="0" smtClean="0"/>
              <a:t>Improved skills</a:t>
            </a:r>
          </a:p>
          <a:p>
            <a:pPr>
              <a:defRPr/>
            </a:pPr>
            <a:r>
              <a:rPr lang="en-IN" dirty="0" smtClean="0"/>
              <a:t>Increased performance</a:t>
            </a:r>
          </a:p>
          <a:p>
            <a:pPr>
              <a:defRPr/>
            </a:pPr>
            <a:r>
              <a:rPr lang="en-IN" dirty="0" smtClean="0"/>
              <a:t>Copies of the system are installed on all employee computers within the department</a:t>
            </a:r>
          </a:p>
          <a:p>
            <a:pPr>
              <a:defRPr/>
            </a:pPr>
            <a:r>
              <a:rPr lang="en-IN" dirty="0" smtClean="0"/>
              <a:t>All staff members know how to operate and use the new system.</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68FD4F-59A9-4F9E-85F1-D38C05D5A970}"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p:cNvSpPr>
            <a:spLocks noGrp="1"/>
          </p:cNvSpPr>
          <p:nvPr>
            <p:ph type="title"/>
          </p:nvPr>
        </p:nvSpPr>
        <p:spPr/>
        <p:txBody>
          <a:bodyPr/>
          <a:lstStyle/>
          <a:p>
            <a:r>
              <a:rPr altLang="en-US" smtClean="0"/>
              <a:t>Project Management Methodologies</a:t>
            </a:r>
          </a:p>
        </p:txBody>
      </p:sp>
      <p:sp>
        <p:nvSpPr>
          <p:cNvPr id="49155" name="Content Placeholder 6"/>
          <p:cNvSpPr>
            <a:spLocks noGrp="1"/>
          </p:cNvSpPr>
          <p:nvPr>
            <p:ph idx="1"/>
          </p:nvPr>
        </p:nvSpPr>
        <p:spPr>
          <a:xfrm>
            <a:off x="457200" y="990600"/>
            <a:ext cx="8229600" cy="5105400"/>
          </a:xfrm>
        </p:spPr>
        <p:txBody>
          <a:bodyPr/>
          <a:lstStyle/>
          <a:p>
            <a:r>
              <a:rPr lang="en-US" altLang="en-US" smtClean="0"/>
              <a:t>Waterfall</a:t>
            </a:r>
          </a:p>
          <a:p>
            <a:r>
              <a:rPr lang="en-US" altLang="en-US" smtClean="0"/>
              <a:t>Agile</a:t>
            </a:r>
          </a:p>
          <a:p>
            <a:r>
              <a:rPr lang="en-US" altLang="en-US" smtClean="0"/>
              <a:t>Scrum</a:t>
            </a:r>
          </a:p>
          <a:p>
            <a:r>
              <a:rPr lang="en-US" altLang="en-US" smtClean="0"/>
              <a:t>RAD</a:t>
            </a:r>
          </a:p>
          <a:p>
            <a:r>
              <a:rPr lang="en-US" altLang="en-US" smtClean="0"/>
              <a:t>PRINC2</a:t>
            </a:r>
          </a:p>
          <a:p>
            <a:r>
              <a:rPr lang="en-US" altLang="en-US" smtClean="0"/>
              <a:t>Kanban</a:t>
            </a:r>
          </a:p>
          <a:p>
            <a:r>
              <a:rPr lang="en-US" altLang="en-US" smtClean="0"/>
              <a:t>Six Sigma</a:t>
            </a:r>
          </a:p>
          <a:p>
            <a:r>
              <a:rPr lang="en-US" altLang="en-US" smtClean="0"/>
              <a:t>DMAIC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5FEFEE-958A-487C-9464-81DC75592612}"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Management Office</a:t>
            </a:r>
          </a:p>
        </p:txBody>
      </p:sp>
      <p:sp>
        <p:nvSpPr>
          <p:cNvPr id="51203"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Font typeface="Wingdings" panose="05000000000000000000" pitchFamily="2" charset="2"/>
              <a:buChar char=""/>
            </a:pPr>
            <a:endParaRPr lang="en-US" altLang="en-US" sz="2300">
              <a:solidFill>
                <a:srgbClr val="0084CC"/>
              </a:solidFill>
              <a:ea typeface="Microsoft YaHei" panose="020B0503020204020204" pitchFamily="34" charset="-122"/>
            </a:endParaRPr>
          </a:p>
        </p:txBody>
      </p:sp>
      <p:sp>
        <p:nvSpPr>
          <p:cNvPr id="51204" name="Title 3"/>
          <p:cNvSpPr>
            <a:spLocks noGrp="1"/>
          </p:cNvSpPr>
          <p:nvPr>
            <p:ph type="title"/>
          </p:nvPr>
        </p:nvSpPr>
        <p:spPr/>
        <p:txBody>
          <a:bodyPr/>
          <a:lstStyle/>
          <a:p>
            <a:r>
              <a:rPr altLang="en-US" smtClean="0"/>
              <a:t>Project Management Office</a:t>
            </a:r>
          </a:p>
        </p:txBody>
      </p:sp>
      <p:sp>
        <p:nvSpPr>
          <p:cNvPr id="5" name="Content Placeholder 4"/>
          <p:cNvSpPr>
            <a:spLocks noGrp="1"/>
          </p:cNvSpPr>
          <p:nvPr>
            <p:ph idx="1"/>
          </p:nvPr>
        </p:nvSpPr>
        <p:spPr>
          <a:xfrm>
            <a:off x="457200" y="990600"/>
            <a:ext cx="8229600" cy="5105400"/>
          </a:xfrm>
        </p:spPr>
        <p:txBody>
          <a:bodyPr>
            <a:normAutofit fontScale="85000" lnSpcReduction="10000"/>
          </a:bodyPr>
          <a:lstStyle/>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Managing </a:t>
            </a:r>
            <a:r>
              <a:rPr lang="en-US" b="1" dirty="0" smtClean="0">
                <a:ea typeface="Microsoft YaHei" charset="0"/>
                <a:cs typeface="Microsoft YaHei" charset="0"/>
              </a:rPr>
              <a:t>shared resources </a:t>
            </a:r>
            <a:r>
              <a:rPr lang="en-US" dirty="0" smtClean="0">
                <a:ea typeface="Microsoft YaHei" charset="0"/>
                <a:cs typeface="Microsoft YaHei" charset="0"/>
              </a:rPr>
              <a:t>across all project administered by PMO</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Identifying and developing project management </a:t>
            </a:r>
            <a:r>
              <a:rPr lang="en-US" b="1" dirty="0" smtClean="0">
                <a:ea typeface="Microsoft YaHei" charset="0"/>
                <a:cs typeface="Microsoft YaHei" charset="0"/>
              </a:rPr>
              <a:t>methodology, best practices </a:t>
            </a:r>
            <a:r>
              <a:rPr lang="en-US" dirty="0" smtClean="0">
                <a:ea typeface="Microsoft YaHei" charset="0"/>
                <a:cs typeface="Microsoft YaHei" charset="0"/>
              </a:rPr>
              <a:t>and standards</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Coaching, mentoring, training </a:t>
            </a:r>
            <a:r>
              <a:rPr lang="en-US" dirty="0" smtClean="0">
                <a:ea typeface="Microsoft YaHei" charset="0"/>
                <a:cs typeface="Microsoft YaHei" charset="0"/>
              </a:rPr>
              <a:t>and oversight</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Monitoring </a:t>
            </a:r>
            <a:r>
              <a:rPr lang="en-US" b="1" dirty="0" smtClean="0">
                <a:ea typeface="Microsoft YaHei" charset="0"/>
                <a:cs typeface="Microsoft YaHei" charset="0"/>
              </a:rPr>
              <a:t>compliance</a:t>
            </a:r>
            <a:r>
              <a:rPr lang="en-US" dirty="0" smtClean="0">
                <a:ea typeface="Microsoft YaHei" charset="0"/>
                <a:cs typeface="Microsoft YaHei" charset="0"/>
              </a:rPr>
              <a:t> with project management standards, policies, procedures and templates via project audits</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Developing and managing project </a:t>
            </a:r>
            <a:r>
              <a:rPr lang="en-US" b="1" dirty="0" smtClean="0">
                <a:ea typeface="Microsoft YaHei" charset="0"/>
                <a:cs typeface="Microsoft YaHei" charset="0"/>
              </a:rPr>
              <a:t>policies, procedures, templates </a:t>
            </a:r>
            <a:r>
              <a:rPr lang="en-US" dirty="0" smtClean="0">
                <a:ea typeface="Microsoft YaHei" charset="0"/>
                <a:cs typeface="Microsoft YaHei" charset="0"/>
              </a:rPr>
              <a:t>and other shared documentation (organizational process assets), and</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Coordinating</a:t>
            </a:r>
            <a:r>
              <a:rPr lang="en-US" dirty="0" smtClean="0">
                <a:ea typeface="Microsoft YaHei" charset="0"/>
                <a:cs typeface="Microsoft YaHei" charset="0"/>
              </a:rPr>
              <a:t> communication across projects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12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BD06AA-2CE8-43FB-8890-FAB6E95083AB}"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a:xfrm>
            <a:off x="457200" y="990600"/>
            <a:ext cx="8229600" cy="5105400"/>
          </a:xfrm>
        </p:spPr>
        <p:txBody>
          <a:bodyPr/>
          <a:lstStyle/>
          <a:p>
            <a:r>
              <a:rPr lang="en-IN" altLang="en-US" smtClean="0"/>
              <a:t>Name</a:t>
            </a:r>
          </a:p>
          <a:p>
            <a:r>
              <a:rPr lang="en-IN" altLang="en-US" smtClean="0"/>
              <a:t>Role</a:t>
            </a:r>
          </a:p>
          <a:p>
            <a:r>
              <a:rPr lang="en-IN" altLang="en-US" smtClean="0"/>
              <a:t>Challenges</a:t>
            </a:r>
          </a:p>
          <a:p>
            <a:r>
              <a:rPr lang="en-IN" altLang="en-US" smtClean="0"/>
              <a:t>Expectations</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EDB5D2-B2C3-4FC1-A4D6-F9C0307574E9}"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079500"/>
            <a:ext cx="8280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2" name="Title 6"/>
          <p:cNvSpPr>
            <a:spLocks noGrp="1"/>
          </p:cNvSpPr>
          <p:nvPr>
            <p:ph type="title"/>
          </p:nvPr>
        </p:nvSpPr>
        <p:spPr/>
        <p:txBody>
          <a:bodyPr/>
          <a:lstStyle/>
          <a:p>
            <a:r>
              <a:rPr lang="en-IN" altLang="en-US" smtClean="0"/>
              <a:t>Process Groups &amp; Level of Activities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32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F6DCF3-2AA4-4D09-A45B-5EC000D20398}"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49"/>
          <p:cNvSpPr>
            <a:spLocks noChangeArrowheads="1"/>
          </p:cNvSpPr>
          <p:nvPr/>
        </p:nvSpPr>
        <p:spPr bwMode="auto">
          <a:xfrm>
            <a:off x="306388" y="1960563"/>
            <a:ext cx="6629400" cy="874712"/>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sp>
        <p:nvSpPr>
          <p:cNvPr id="55299" name="Title 1"/>
          <p:cNvSpPr>
            <a:spLocks noGrp="1"/>
          </p:cNvSpPr>
          <p:nvPr>
            <p:ph type="title"/>
          </p:nvPr>
        </p:nvSpPr>
        <p:spPr/>
        <p:txBody>
          <a:bodyPr/>
          <a:lstStyle/>
          <a:p>
            <a:r>
              <a:rPr altLang="en-US" smtClean="0"/>
              <a:t>Organization Types &amp; Project Success</a:t>
            </a:r>
          </a:p>
        </p:txBody>
      </p:sp>
      <p:graphicFrame>
        <p:nvGraphicFramePr>
          <p:cNvPr id="45056" name="Content Placeholder 45055"/>
          <p:cNvGraphicFramePr>
            <a:graphicFrameLocks noGrp="1"/>
          </p:cNvGraphicFramePr>
          <p:nvPr>
            <p:ph idx="1"/>
          </p:nvPr>
        </p:nvGraphicFramePr>
        <p:xfrm>
          <a:off x="457200" y="5473700"/>
          <a:ext cx="8229600" cy="1006476"/>
        </p:xfrm>
        <a:graphic>
          <a:graphicData uri="http://schemas.openxmlformats.org/drawingml/2006/table">
            <a:tbl>
              <a:tblPr>
                <a:tableStyleId>{5C22544A-7EE6-4342-B048-85BDC9FD1C3A}</a:tableStyleId>
              </a:tblPr>
              <a:tblGrid>
                <a:gridCol w="4114800"/>
                <a:gridCol w="4114800"/>
              </a:tblGrid>
              <a:tr h="335492">
                <a:tc>
                  <a:txBody>
                    <a:bodyPr/>
                    <a:lstStyle/>
                    <a:p>
                      <a:pPr marL="0" indent="0">
                        <a:buFont typeface="+mj-lt"/>
                        <a:buNone/>
                      </a:pPr>
                      <a:r>
                        <a:rPr lang="en-IN" sz="1600" dirty="0" smtClean="0"/>
                        <a:t>1. Project Manager Authority</a:t>
                      </a:r>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4. Resource Availability</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2. Project Budget Control</a:t>
                      </a:r>
                      <a:endParaRPr lang="en-US" sz="16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5. PM Role</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3. PM Admin Staff</a:t>
                      </a:r>
                      <a:endParaRPr lang="en-US" sz="1600" dirty="0" smtClean="0"/>
                    </a:p>
                  </a:txBody>
                  <a:tcPr marT="45749" marB="45749"/>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txBody>
                  <a:tcPr marT="45749" marB="45749"/>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53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EA6F6B-E884-48FD-AA9E-7C967D220D57}" type="slidenum">
              <a:rPr lang="en-US" altLang="en-US" sz="1200" smtClean="0">
                <a:solidFill>
                  <a:srgbClr val="898989"/>
                </a:solidFill>
              </a:rPr>
              <a:pPr>
                <a:spcBef>
                  <a:spcPct val="0"/>
                </a:spcBef>
                <a:buFontTx/>
                <a:buNone/>
              </a:pPr>
              <a:t>21</a:t>
            </a:fld>
            <a:endParaRPr lang="en-US" altLang="en-US" sz="1200" smtClean="0">
              <a:solidFill>
                <a:srgbClr val="898989"/>
              </a:solidFill>
            </a:endParaRPr>
          </a:p>
        </p:txBody>
      </p:sp>
      <p:sp>
        <p:nvSpPr>
          <p:cNvPr id="62" name="AutoShape 49"/>
          <p:cNvSpPr>
            <a:spLocks noChangeArrowheads="1"/>
          </p:cNvSpPr>
          <p:nvPr/>
        </p:nvSpPr>
        <p:spPr bwMode="auto">
          <a:xfrm>
            <a:off x="306388" y="4513263"/>
            <a:ext cx="6629400" cy="746125"/>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grpSp>
        <p:nvGrpSpPr>
          <p:cNvPr id="55317" name="Group 15"/>
          <p:cNvGrpSpPr>
            <a:grpSpLocks/>
          </p:cNvGrpSpPr>
          <p:nvPr/>
        </p:nvGrpSpPr>
        <p:grpSpPr bwMode="auto">
          <a:xfrm>
            <a:off x="3049588" y="2074863"/>
            <a:ext cx="1903412" cy="2970212"/>
            <a:chOff x="2319" y="1731"/>
            <a:chExt cx="1199" cy="1871"/>
          </a:xfrm>
        </p:grpSpPr>
        <p:grpSp>
          <p:nvGrpSpPr>
            <p:cNvPr id="55353" name="Group 16"/>
            <p:cNvGrpSpPr>
              <a:grpSpLocks/>
            </p:cNvGrpSpPr>
            <p:nvPr/>
          </p:nvGrpSpPr>
          <p:grpSpPr bwMode="auto">
            <a:xfrm>
              <a:off x="2511" y="2403"/>
              <a:ext cx="527" cy="1199"/>
              <a:chOff x="2511" y="2403"/>
              <a:chExt cx="527" cy="1199"/>
            </a:xfrm>
          </p:grpSpPr>
          <p:sp>
            <p:nvSpPr>
              <p:cNvPr id="101" name="Rectangle 17"/>
              <p:cNvSpPr>
                <a:spLocks noChangeArrowheads="1"/>
              </p:cNvSpPr>
              <p:nvPr/>
            </p:nvSpPr>
            <p:spPr bwMode="auto">
              <a:xfrm>
                <a:off x="2511" y="2403"/>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102" name="Rectangle 18"/>
              <p:cNvSpPr>
                <a:spLocks noChangeArrowheads="1"/>
              </p:cNvSpPr>
              <p:nvPr/>
            </p:nvSpPr>
            <p:spPr bwMode="auto">
              <a:xfrm>
                <a:off x="251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54" name="Group 19"/>
            <p:cNvGrpSpPr>
              <a:grpSpLocks/>
            </p:cNvGrpSpPr>
            <p:nvPr/>
          </p:nvGrpSpPr>
          <p:grpSpPr bwMode="auto">
            <a:xfrm>
              <a:off x="2319" y="1731"/>
              <a:ext cx="1199" cy="1727"/>
              <a:chOff x="2319" y="1731"/>
              <a:chExt cx="1199" cy="1727"/>
            </a:xfrm>
          </p:grpSpPr>
          <p:sp>
            <p:nvSpPr>
              <p:cNvPr id="92" name="AutoShape 20"/>
              <p:cNvSpPr>
                <a:spLocks noChangeArrowheads="1"/>
              </p:cNvSpPr>
              <p:nvPr/>
            </p:nvSpPr>
            <p:spPr bwMode="auto">
              <a:xfrm>
                <a:off x="251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56" name="Group 21"/>
              <p:cNvGrpSpPr>
                <a:grpSpLocks/>
              </p:cNvGrpSpPr>
              <p:nvPr/>
            </p:nvGrpSpPr>
            <p:grpSpPr bwMode="auto">
              <a:xfrm>
                <a:off x="2319" y="2019"/>
                <a:ext cx="191" cy="1439"/>
                <a:chOff x="2319" y="2019"/>
                <a:chExt cx="191" cy="1439"/>
              </a:xfrm>
            </p:grpSpPr>
            <p:grpSp>
              <p:nvGrpSpPr>
                <p:cNvPr id="55357" name="Group 22"/>
                <p:cNvGrpSpPr>
                  <a:grpSpLocks/>
                </p:cNvGrpSpPr>
                <p:nvPr/>
              </p:nvGrpSpPr>
              <p:grpSpPr bwMode="auto">
                <a:xfrm>
                  <a:off x="2319" y="2211"/>
                  <a:ext cx="191" cy="1247"/>
                  <a:chOff x="2319" y="2211"/>
                  <a:chExt cx="191" cy="1247"/>
                </a:xfrm>
              </p:grpSpPr>
              <p:grpSp>
                <p:nvGrpSpPr>
                  <p:cNvPr id="55359" name="Group 23"/>
                  <p:cNvGrpSpPr>
                    <a:grpSpLocks/>
                  </p:cNvGrpSpPr>
                  <p:nvPr/>
                </p:nvGrpSpPr>
                <p:grpSpPr bwMode="auto">
                  <a:xfrm>
                    <a:off x="2319" y="2499"/>
                    <a:ext cx="191" cy="959"/>
                    <a:chOff x="2319" y="2499"/>
                    <a:chExt cx="191" cy="959"/>
                  </a:xfrm>
                </p:grpSpPr>
                <p:sp>
                  <p:nvSpPr>
                    <p:cNvPr id="98" name="Line 24"/>
                    <p:cNvSpPr>
                      <a:spLocks noChangeShapeType="1"/>
                    </p:cNvSpPr>
                    <p:nvPr/>
                  </p:nvSpPr>
                  <p:spPr bwMode="auto">
                    <a:xfrm flipH="1">
                      <a:off x="231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99" name="Line 25"/>
                    <p:cNvSpPr>
                      <a:spLocks noChangeShapeType="1"/>
                    </p:cNvSpPr>
                    <p:nvPr/>
                  </p:nvSpPr>
                  <p:spPr bwMode="auto">
                    <a:xfrm flipH="1">
                      <a:off x="231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0" name="Line 26"/>
                    <p:cNvSpPr>
                      <a:spLocks noChangeShapeType="1"/>
                    </p:cNvSpPr>
                    <p:nvPr/>
                  </p:nvSpPr>
                  <p:spPr bwMode="auto">
                    <a:xfrm flipH="1">
                      <a:off x="231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7" name="Line 27"/>
                  <p:cNvSpPr>
                    <a:spLocks noChangeShapeType="1"/>
                  </p:cNvSpPr>
                  <p:nvPr/>
                </p:nvSpPr>
                <p:spPr bwMode="auto">
                  <a:xfrm flipV="1">
                    <a:off x="231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5" name="Line 28"/>
                <p:cNvSpPr>
                  <a:spLocks noChangeShapeType="1"/>
                </p:cNvSpPr>
                <p:nvPr/>
              </p:nvSpPr>
              <p:spPr bwMode="auto">
                <a:xfrm flipH="1">
                  <a:off x="231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grpSp>
        <p:nvGrpSpPr>
          <p:cNvPr id="55318" name="Group 29"/>
          <p:cNvGrpSpPr>
            <a:grpSpLocks/>
          </p:cNvGrpSpPr>
          <p:nvPr/>
        </p:nvGrpSpPr>
        <p:grpSpPr bwMode="auto">
          <a:xfrm>
            <a:off x="4956175" y="2074863"/>
            <a:ext cx="1903413" cy="2970212"/>
            <a:chOff x="3759" y="1731"/>
            <a:chExt cx="1199" cy="1871"/>
          </a:xfrm>
        </p:grpSpPr>
        <p:grpSp>
          <p:nvGrpSpPr>
            <p:cNvPr id="55339" name="Group 30"/>
            <p:cNvGrpSpPr>
              <a:grpSpLocks/>
            </p:cNvGrpSpPr>
            <p:nvPr/>
          </p:nvGrpSpPr>
          <p:grpSpPr bwMode="auto">
            <a:xfrm>
              <a:off x="3951" y="2403"/>
              <a:ext cx="527" cy="1199"/>
              <a:chOff x="3951" y="2403"/>
              <a:chExt cx="527" cy="1199"/>
            </a:xfrm>
          </p:grpSpPr>
          <p:sp>
            <p:nvSpPr>
              <p:cNvPr id="87" name="Rectangle 31"/>
              <p:cNvSpPr>
                <a:spLocks noChangeArrowheads="1"/>
              </p:cNvSpPr>
              <p:nvPr/>
            </p:nvSpPr>
            <p:spPr bwMode="auto">
              <a:xfrm>
                <a:off x="3951" y="2403"/>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8" name="Rectangle 32"/>
              <p:cNvSpPr>
                <a:spLocks noChangeArrowheads="1"/>
              </p:cNvSpPr>
              <p:nvPr/>
            </p:nvSpPr>
            <p:spPr bwMode="auto">
              <a:xfrm>
                <a:off x="3951" y="2835"/>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9" name="Rectangle 33"/>
              <p:cNvSpPr>
                <a:spLocks noChangeArrowheads="1"/>
              </p:cNvSpPr>
              <p:nvPr/>
            </p:nvSpPr>
            <p:spPr bwMode="auto">
              <a:xfrm>
                <a:off x="395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40" name="Group 34"/>
            <p:cNvGrpSpPr>
              <a:grpSpLocks/>
            </p:cNvGrpSpPr>
            <p:nvPr/>
          </p:nvGrpSpPr>
          <p:grpSpPr bwMode="auto">
            <a:xfrm>
              <a:off x="3759" y="1731"/>
              <a:ext cx="1199" cy="1727"/>
              <a:chOff x="3759" y="1731"/>
              <a:chExt cx="1199" cy="1727"/>
            </a:xfrm>
          </p:grpSpPr>
          <p:sp>
            <p:nvSpPr>
              <p:cNvPr id="78" name="AutoShape 35"/>
              <p:cNvSpPr>
                <a:spLocks noChangeArrowheads="1"/>
              </p:cNvSpPr>
              <p:nvPr/>
            </p:nvSpPr>
            <p:spPr bwMode="auto">
              <a:xfrm>
                <a:off x="395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42" name="Group 36"/>
              <p:cNvGrpSpPr>
                <a:grpSpLocks/>
              </p:cNvGrpSpPr>
              <p:nvPr/>
            </p:nvGrpSpPr>
            <p:grpSpPr bwMode="auto">
              <a:xfrm>
                <a:off x="3759" y="2019"/>
                <a:ext cx="191" cy="1439"/>
                <a:chOff x="3759" y="2019"/>
                <a:chExt cx="191" cy="1439"/>
              </a:xfrm>
            </p:grpSpPr>
            <p:grpSp>
              <p:nvGrpSpPr>
                <p:cNvPr id="55343" name="Group 37"/>
                <p:cNvGrpSpPr>
                  <a:grpSpLocks/>
                </p:cNvGrpSpPr>
                <p:nvPr/>
              </p:nvGrpSpPr>
              <p:grpSpPr bwMode="auto">
                <a:xfrm>
                  <a:off x="3759" y="2211"/>
                  <a:ext cx="191" cy="1247"/>
                  <a:chOff x="3759" y="2211"/>
                  <a:chExt cx="191" cy="1247"/>
                </a:xfrm>
              </p:grpSpPr>
              <p:grpSp>
                <p:nvGrpSpPr>
                  <p:cNvPr id="55345" name="Group 38"/>
                  <p:cNvGrpSpPr>
                    <a:grpSpLocks/>
                  </p:cNvGrpSpPr>
                  <p:nvPr/>
                </p:nvGrpSpPr>
                <p:grpSpPr bwMode="auto">
                  <a:xfrm>
                    <a:off x="3759" y="2499"/>
                    <a:ext cx="191" cy="959"/>
                    <a:chOff x="3759" y="2499"/>
                    <a:chExt cx="191" cy="959"/>
                  </a:xfrm>
                </p:grpSpPr>
                <p:sp>
                  <p:nvSpPr>
                    <p:cNvPr id="84" name="Line 39"/>
                    <p:cNvSpPr>
                      <a:spLocks noChangeShapeType="1"/>
                    </p:cNvSpPr>
                    <p:nvPr/>
                  </p:nvSpPr>
                  <p:spPr bwMode="auto">
                    <a:xfrm flipH="1">
                      <a:off x="375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5" name="Line 40"/>
                    <p:cNvSpPr>
                      <a:spLocks noChangeShapeType="1"/>
                    </p:cNvSpPr>
                    <p:nvPr/>
                  </p:nvSpPr>
                  <p:spPr bwMode="auto">
                    <a:xfrm flipH="1">
                      <a:off x="375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6" name="Line 41"/>
                    <p:cNvSpPr>
                      <a:spLocks noChangeShapeType="1"/>
                    </p:cNvSpPr>
                    <p:nvPr/>
                  </p:nvSpPr>
                  <p:spPr bwMode="auto">
                    <a:xfrm flipH="1">
                      <a:off x="375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3" name="Line 42"/>
                  <p:cNvSpPr>
                    <a:spLocks noChangeShapeType="1"/>
                  </p:cNvSpPr>
                  <p:nvPr/>
                </p:nvSpPr>
                <p:spPr bwMode="auto">
                  <a:xfrm flipV="1">
                    <a:off x="375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1" name="Line 43"/>
                <p:cNvSpPr>
                  <a:spLocks noChangeShapeType="1"/>
                </p:cNvSpPr>
                <p:nvPr/>
              </p:nvSpPr>
              <p:spPr bwMode="auto">
                <a:xfrm flipH="1">
                  <a:off x="375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69" name="AutoShape 44"/>
          <p:cNvSpPr>
            <a:spLocks noChangeArrowheads="1"/>
          </p:cNvSpPr>
          <p:nvPr/>
        </p:nvSpPr>
        <p:spPr bwMode="auto">
          <a:xfrm>
            <a:off x="3735388" y="855663"/>
            <a:ext cx="1598612"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Chief</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Executive</a:t>
            </a:r>
          </a:p>
        </p:txBody>
      </p:sp>
      <p:sp>
        <p:nvSpPr>
          <p:cNvPr id="70" name="Line 45"/>
          <p:cNvSpPr>
            <a:spLocks noChangeShapeType="1"/>
          </p:cNvSpPr>
          <p:nvPr/>
        </p:nvSpPr>
        <p:spPr bwMode="auto">
          <a:xfrm>
            <a:off x="2287588" y="1922463"/>
            <a:ext cx="4418012"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1" name="Line 46"/>
          <p:cNvSpPr>
            <a:spLocks noChangeShapeType="1"/>
          </p:cNvSpPr>
          <p:nvPr/>
        </p:nvSpPr>
        <p:spPr bwMode="auto">
          <a:xfrm>
            <a:off x="22875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2" name="Line 47"/>
          <p:cNvSpPr>
            <a:spLocks noChangeShapeType="1"/>
          </p:cNvSpPr>
          <p:nvPr/>
        </p:nvSpPr>
        <p:spPr bwMode="auto">
          <a:xfrm>
            <a:off x="4497388" y="1541463"/>
            <a:ext cx="0" cy="531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3" name="Line 48"/>
          <p:cNvSpPr>
            <a:spLocks noChangeShapeType="1"/>
          </p:cNvSpPr>
          <p:nvPr/>
        </p:nvSpPr>
        <p:spPr bwMode="auto">
          <a:xfrm>
            <a:off x="67071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60" name="Rectangle 52"/>
          <p:cNvSpPr>
            <a:spLocks noChangeArrowheads="1"/>
          </p:cNvSpPr>
          <p:nvPr/>
        </p:nvSpPr>
        <p:spPr bwMode="auto">
          <a:xfrm>
            <a:off x="3352800" y="3843338"/>
            <a:ext cx="836613"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nvGrpSpPr>
          <p:cNvPr id="55325" name="Group 2"/>
          <p:cNvGrpSpPr>
            <a:grpSpLocks/>
          </p:cNvGrpSpPr>
          <p:nvPr/>
        </p:nvGrpSpPr>
        <p:grpSpPr bwMode="auto">
          <a:xfrm>
            <a:off x="1144588" y="2074863"/>
            <a:ext cx="1905000" cy="2927350"/>
            <a:chOff x="762000" y="2074863"/>
            <a:chExt cx="1905000" cy="2927349"/>
          </a:xfrm>
        </p:grpSpPr>
        <p:sp>
          <p:nvSpPr>
            <p:cNvPr id="63" name="Rectangle 4"/>
            <p:cNvSpPr>
              <a:spLocks noChangeArrowheads="1"/>
            </p:cNvSpPr>
            <p:nvPr/>
          </p:nvSpPr>
          <p:spPr bwMode="auto">
            <a:xfrm>
              <a:off x="1066800" y="3141663"/>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4" name="Rectangle 5"/>
            <p:cNvSpPr>
              <a:spLocks noChangeArrowheads="1"/>
            </p:cNvSpPr>
            <p:nvPr/>
          </p:nvSpPr>
          <p:spPr bwMode="auto">
            <a:xfrm>
              <a:off x="1066800" y="3868737"/>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5" name="AutoShape 6"/>
            <p:cNvSpPr>
              <a:spLocks noChangeArrowheads="1"/>
            </p:cNvSpPr>
            <p:nvPr/>
          </p:nvSpPr>
          <p:spPr bwMode="auto">
            <a:xfrm>
              <a:off x="1068387" y="2074863"/>
              <a:ext cx="1598613"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30" name="Group 7"/>
            <p:cNvGrpSpPr>
              <a:grpSpLocks/>
            </p:cNvGrpSpPr>
            <p:nvPr/>
          </p:nvGrpSpPr>
          <p:grpSpPr bwMode="auto">
            <a:xfrm>
              <a:off x="762000" y="2532063"/>
              <a:ext cx="303212" cy="2284412"/>
              <a:chOff x="879" y="2019"/>
              <a:chExt cx="191" cy="1439"/>
            </a:xfrm>
          </p:grpSpPr>
          <p:grpSp>
            <p:nvGrpSpPr>
              <p:cNvPr id="55332" name="Group 8"/>
              <p:cNvGrpSpPr>
                <a:grpSpLocks/>
              </p:cNvGrpSpPr>
              <p:nvPr/>
            </p:nvGrpSpPr>
            <p:grpSpPr bwMode="auto">
              <a:xfrm>
                <a:off x="879" y="2211"/>
                <a:ext cx="191" cy="1247"/>
                <a:chOff x="879" y="2211"/>
                <a:chExt cx="191" cy="1247"/>
              </a:xfrm>
            </p:grpSpPr>
            <p:grpSp>
              <p:nvGrpSpPr>
                <p:cNvPr id="55334" name="Group 9"/>
                <p:cNvGrpSpPr>
                  <a:grpSpLocks/>
                </p:cNvGrpSpPr>
                <p:nvPr/>
              </p:nvGrpSpPr>
              <p:grpSpPr bwMode="auto">
                <a:xfrm>
                  <a:off x="879" y="2499"/>
                  <a:ext cx="191" cy="959"/>
                  <a:chOff x="879" y="2499"/>
                  <a:chExt cx="191" cy="959"/>
                </a:xfrm>
              </p:grpSpPr>
              <p:sp>
                <p:nvSpPr>
                  <p:cNvPr id="107" name="Line 10"/>
                  <p:cNvSpPr>
                    <a:spLocks noChangeShapeType="1"/>
                  </p:cNvSpPr>
                  <p:nvPr/>
                </p:nvSpPr>
                <p:spPr bwMode="auto">
                  <a:xfrm flipH="1">
                    <a:off x="87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8" name="Line 11"/>
                  <p:cNvSpPr>
                    <a:spLocks noChangeShapeType="1"/>
                  </p:cNvSpPr>
                  <p:nvPr/>
                </p:nvSpPr>
                <p:spPr bwMode="auto">
                  <a:xfrm flipH="1">
                    <a:off x="87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9" name="Line 12"/>
                  <p:cNvSpPr>
                    <a:spLocks noChangeShapeType="1"/>
                  </p:cNvSpPr>
                  <p:nvPr/>
                </p:nvSpPr>
                <p:spPr bwMode="auto">
                  <a:xfrm flipH="1">
                    <a:off x="87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6" name="Line 13"/>
                <p:cNvSpPr>
                  <a:spLocks noChangeShapeType="1"/>
                </p:cNvSpPr>
                <p:nvPr/>
              </p:nvSpPr>
              <p:spPr bwMode="auto">
                <a:xfrm flipV="1">
                  <a:off x="87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4" name="Line 14"/>
              <p:cNvSpPr>
                <a:spLocks noChangeShapeType="1"/>
              </p:cNvSpPr>
              <p:nvPr/>
            </p:nvSpPr>
            <p:spPr bwMode="auto">
              <a:xfrm flipH="1">
                <a:off x="87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61" name="Rectangle 53"/>
            <p:cNvSpPr>
              <a:spLocks noChangeArrowheads="1"/>
            </p:cNvSpPr>
            <p:nvPr/>
          </p:nvSpPr>
          <p:spPr bwMode="auto">
            <a:xfrm>
              <a:off x="1095375" y="4546599"/>
              <a:ext cx="836612" cy="455613"/>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113" name="Group 29"/>
          <p:cNvGrpSpPr>
            <a:grpSpLocks/>
          </p:cNvGrpSpPr>
          <p:nvPr/>
        </p:nvGrpSpPr>
        <p:grpSpPr bwMode="auto">
          <a:xfrm>
            <a:off x="7011988" y="2074863"/>
            <a:ext cx="1903412" cy="2970212"/>
            <a:chOff x="3759" y="1731"/>
            <a:chExt cx="1199" cy="1871"/>
          </a:xfrm>
          <a:solidFill>
            <a:srgbClr val="FFC000"/>
          </a:solidFill>
        </p:grpSpPr>
        <p:grpSp>
          <p:nvGrpSpPr>
            <p:cNvPr id="114" name="Group 30"/>
            <p:cNvGrpSpPr>
              <a:grpSpLocks/>
            </p:cNvGrpSpPr>
            <p:nvPr/>
          </p:nvGrpSpPr>
          <p:grpSpPr bwMode="auto">
            <a:xfrm>
              <a:off x="3951" y="2403"/>
              <a:ext cx="527" cy="1199"/>
              <a:chOff x="3951" y="2403"/>
              <a:chExt cx="527" cy="1199"/>
            </a:xfrm>
            <a:grpFill/>
          </p:grpSpPr>
          <p:sp>
            <p:nvSpPr>
              <p:cNvPr id="125" name="Rectangle 31"/>
              <p:cNvSpPr>
                <a:spLocks noChangeArrowheads="1"/>
              </p:cNvSpPr>
              <p:nvPr/>
            </p:nvSpPr>
            <p:spPr bwMode="auto">
              <a:xfrm>
                <a:off x="3951" y="2403"/>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6" name="Rectangle 32"/>
              <p:cNvSpPr>
                <a:spLocks noChangeArrowheads="1"/>
              </p:cNvSpPr>
              <p:nvPr/>
            </p:nvSpPr>
            <p:spPr bwMode="auto">
              <a:xfrm>
                <a:off x="3951" y="283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7" name="Rectangle 33"/>
              <p:cNvSpPr>
                <a:spLocks noChangeArrowheads="1"/>
              </p:cNvSpPr>
              <p:nvPr/>
            </p:nvSpPr>
            <p:spPr bwMode="auto">
              <a:xfrm>
                <a:off x="3951" y="331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tx1"/>
                    </a:solidFill>
                    <a:ea typeface="Microsoft YaHei" charset="0"/>
                    <a:cs typeface="Microsoft YaHei" charset="0"/>
                  </a:rPr>
                  <a:t>PM</a:t>
                </a:r>
              </a:p>
            </p:txBody>
          </p:sp>
        </p:grpSp>
        <p:grpSp>
          <p:nvGrpSpPr>
            <p:cNvPr id="115" name="Group 34"/>
            <p:cNvGrpSpPr>
              <a:grpSpLocks/>
            </p:cNvGrpSpPr>
            <p:nvPr/>
          </p:nvGrpSpPr>
          <p:grpSpPr bwMode="auto">
            <a:xfrm>
              <a:off x="3759" y="1731"/>
              <a:ext cx="1199" cy="1727"/>
              <a:chOff x="3759" y="1731"/>
              <a:chExt cx="1199" cy="1727"/>
            </a:xfrm>
            <a:grpFill/>
          </p:grpSpPr>
          <p:sp>
            <p:nvSpPr>
              <p:cNvPr id="116" name="AutoShape 35"/>
              <p:cNvSpPr>
                <a:spLocks noChangeArrowheads="1"/>
              </p:cNvSpPr>
              <p:nvPr/>
            </p:nvSpPr>
            <p:spPr bwMode="auto">
              <a:xfrm>
                <a:off x="3951" y="1731"/>
                <a:ext cx="1007" cy="431"/>
              </a:xfrm>
              <a:prstGeom prst="roundRect">
                <a:avLst>
                  <a:gd name="adj" fmla="val 16667"/>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Manager of </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PM</a:t>
                </a:r>
              </a:p>
            </p:txBody>
          </p:sp>
          <p:grpSp>
            <p:nvGrpSpPr>
              <p:cNvPr id="117" name="Group 36"/>
              <p:cNvGrpSpPr>
                <a:grpSpLocks/>
              </p:cNvGrpSpPr>
              <p:nvPr/>
            </p:nvGrpSpPr>
            <p:grpSpPr bwMode="auto">
              <a:xfrm>
                <a:off x="3759" y="2019"/>
                <a:ext cx="191" cy="1439"/>
                <a:chOff x="3759" y="2019"/>
                <a:chExt cx="191" cy="1439"/>
              </a:xfrm>
              <a:grpFill/>
            </p:grpSpPr>
            <p:grpSp>
              <p:nvGrpSpPr>
                <p:cNvPr id="118" name="Group 37"/>
                <p:cNvGrpSpPr>
                  <a:grpSpLocks/>
                </p:cNvGrpSpPr>
                <p:nvPr/>
              </p:nvGrpSpPr>
              <p:grpSpPr bwMode="auto">
                <a:xfrm>
                  <a:off x="3759" y="2211"/>
                  <a:ext cx="191" cy="1247"/>
                  <a:chOff x="3759" y="2211"/>
                  <a:chExt cx="191" cy="1247"/>
                </a:xfrm>
                <a:grpFill/>
              </p:grpSpPr>
              <p:grpSp>
                <p:nvGrpSpPr>
                  <p:cNvPr id="120" name="Group 38"/>
                  <p:cNvGrpSpPr>
                    <a:grpSpLocks/>
                  </p:cNvGrpSpPr>
                  <p:nvPr/>
                </p:nvGrpSpPr>
                <p:grpSpPr bwMode="auto">
                  <a:xfrm>
                    <a:off x="3759" y="2499"/>
                    <a:ext cx="191" cy="959"/>
                    <a:chOff x="3759" y="2499"/>
                    <a:chExt cx="191" cy="959"/>
                  </a:xfrm>
                  <a:grpFill/>
                </p:grpSpPr>
                <p:sp>
                  <p:nvSpPr>
                    <p:cNvPr id="122" name="Line 39"/>
                    <p:cNvSpPr>
                      <a:spLocks noChangeShapeType="1"/>
                    </p:cNvSpPr>
                    <p:nvPr/>
                  </p:nvSpPr>
                  <p:spPr bwMode="auto">
                    <a:xfrm flipH="1">
                      <a:off x="3758" y="249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3" name="Line 40"/>
                    <p:cNvSpPr>
                      <a:spLocks noChangeShapeType="1"/>
                    </p:cNvSpPr>
                    <p:nvPr/>
                  </p:nvSpPr>
                  <p:spPr bwMode="auto">
                    <a:xfrm flipH="1">
                      <a:off x="3758" y="297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4" name="Line 41"/>
                    <p:cNvSpPr>
                      <a:spLocks noChangeShapeType="1"/>
                    </p:cNvSpPr>
                    <p:nvPr/>
                  </p:nvSpPr>
                  <p:spPr bwMode="auto">
                    <a:xfrm flipH="1">
                      <a:off x="3758" y="345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21" name="Line 42"/>
                  <p:cNvSpPr>
                    <a:spLocks noChangeShapeType="1"/>
                  </p:cNvSpPr>
                  <p:nvPr/>
                </p:nvSpPr>
                <p:spPr bwMode="auto">
                  <a:xfrm flipV="1">
                    <a:off x="3759" y="2210"/>
                    <a:ext cx="0" cy="1249"/>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19" name="Line 43"/>
                <p:cNvSpPr>
                  <a:spLocks noChangeShapeType="1"/>
                </p:cNvSpPr>
                <p:nvPr/>
              </p:nvSpPr>
              <p:spPr bwMode="auto">
                <a:xfrm flipH="1">
                  <a:off x="3758" y="2019"/>
                  <a:ext cx="193" cy="191"/>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altLang="en-US" smtClean="0"/>
              <a:t>Project Boundary</a:t>
            </a:r>
          </a:p>
        </p:txBody>
      </p:sp>
      <p:sp>
        <p:nvSpPr>
          <p:cNvPr id="47107" name="Content Placeholder 2"/>
          <p:cNvSpPr>
            <a:spLocks noGrp="1"/>
          </p:cNvSpPr>
          <p:nvPr>
            <p:ph idx="1"/>
          </p:nvPr>
        </p:nvSpPr>
        <p:spPr>
          <a:xfrm>
            <a:off x="457200" y="990600"/>
            <a:ext cx="8229600" cy="5105400"/>
          </a:xfrm>
        </p:spPr>
        <p:txBody>
          <a:bodyPr>
            <a:normAutofit lnSpcReduction="10000"/>
          </a:bodyPr>
          <a:lstStyle/>
          <a:p>
            <a:pPr>
              <a:defRPr/>
            </a:pPr>
            <a:r>
              <a:rPr lang="en-IN" altLang="en-US" dirty="0" smtClean="0"/>
              <a:t>Limits the scope</a:t>
            </a:r>
          </a:p>
          <a:p>
            <a:pPr>
              <a:defRPr/>
            </a:pPr>
            <a:r>
              <a:rPr lang="en-IN" altLang="en-US" dirty="0" smtClean="0"/>
              <a:t>Helps in change control</a:t>
            </a:r>
          </a:p>
          <a:p>
            <a:pPr>
              <a:defRPr/>
            </a:pPr>
            <a:r>
              <a:rPr lang="en-IN" altLang="en-US" dirty="0" smtClean="0"/>
              <a:t>Aligned with project objective</a:t>
            </a:r>
          </a:p>
          <a:p>
            <a:pPr>
              <a:defRPr/>
            </a:pPr>
            <a:r>
              <a:rPr lang="en-IN" altLang="en-US" dirty="0" smtClean="0"/>
              <a:t>Part of Project Scope Statement</a:t>
            </a:r>
          </a:p>
          <a:p>
            <a:pPr>
              <a:defRPr/>
            </a:pPr>
            <a:r>
              <a:rPr lang="en-IN" altLang="en-US" b="1" dirty="0" smtClean="0"/>
              <a:t>Example : </a:t>
            </a:r>
          </a:p>
          <a:p>
            <a:pPr lvl="1">
              <a:defRPr/>
            </a:pPr>
            <a:r>
              <a:rPr lang="en-IN" altLang="en-US" dirty="0" smtClean="0"/>
              <a:t>This project will affect Bangalore operations only. All other locations are out of scope.</a:t>
            </a:r>
          </a:p>
          <a:p>
            <a:pPr lvl="1">
              <a:defRPr/>
            </a:pPr>
            <a:r>
              <a:rPr lang="en-IN" altLang="en-US" dirty="0" smtClean="0"/>
              <a:t>We will deliver our solution to the Finance and HR departments. All other departments are out of scope.</a:t>
            </a:r>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421645-7021-43B2-935C-EC6E1175F7DC}" type="slidenum">
              <a:rPr lang="en-US" altLang="en-US" sz="1200" smtClean="0">
                <a:solidFill>
                  <a:srgbClr val="898989"/>
                </a:solidFill>
              </a:rPr>
              <a:pPr>
                <a:spcBef>
                  <a:spcPct val="0"/>
                </a:spcBef>
                <a:buFontTx/>
                <a:buNone/>
              </a:pPr>
              <a:t>22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0" y="30956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59395" name="AutoShape 2"/>
          <p:cNvSpPr>
            <a:spLocks noChangeArrowheads="1"/>
          </p:cNvSpPr>
          <p:nvPr/>
        </p:nvSpPr>
        <p:spPr bwMode="auto">
          <a:xfrm>
            <a:off x="1524000" y="129540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9396" name="Group 3"/>
          <p:cNvGrpSpPr>
            <a:grpSpLocks/>
          </p:cNvGrpSpPr>
          <p:nvPr/>
        </p:nvGrpSpPr>
        <p:grpSpPr bwMode="auto">
          <a:xfrm>
            <a:off x="4956175" y="1652588"/>
            <a:ext cx="1808163" cy="1241425"/>
            <a:chOff x="3122" y="1041"/>
            <a:chExt cx="1139" cy="782"/>
          </a:xfrm>
        </p:grpSpPr>
        <p:pic>
          <p:nvPicPr>
            <p:cNvPr id="594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6"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59397" name="Group 6"/>
          <p:cNvGrpSpPr>
            <a:grpSpLocks/>
          </p:cNvGrpSpPr>
          <p:nvPr/>
        </p:nvGrpSpPr>
        <p:grpSpPr bwMode="auto">
          <a:xfrm>
            <a:off x="1841500" y="3627438"/>
            <a:ext cx="1095375" cy="1595437"/>
            <a:chOff x="1160" y="2285"/>
            <a:chExt cx="690" cy="1005"/>
          </a:xfrm>
        </p:grpSpPr>
        <p:pic>
          <p:nvPicPr>
            <p:cNvPr id="594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4"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59398" name="Group 9"/>
          <p:cNvGrpSpPr>
            <a:grpSpLocks/>
          </p:cNvGrpSpPr>
          <p:nvPr/>
        </p:nvGrpSpPr>
        <p:grpSpPr bwMode="auto">
          <a:xfrm>
            <a:off x="2444750" y="1620838"/>
            <a:ext cx="1728788" cy="1309687"/>
            <a:chOff x="1540" y="1021"/>
            <a:chExt cx="1089" cy="825"/>
          </a:xfrm>
        </p:grpSpPr>
        <p:pic>
          <p:nvPicPr>
            <p:cNvPr id="594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2"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59399" name="Group 12"/>
          <p:cNvGrpSpPr>
            <a:grpSpLocks/>
          </p:cNvGrpSpPr>
          <p:nvPr/>
        </p:nvGrpSpPr>
        <p:grpSpPr bwMode="auto">
          <a:xfrm>
            <a:off x="6132513" y="3103563"/>
            <a:ext cx="1382712" cy="2374900"/>
            <a:chOff x="3863" y="1955"/>
            <a:chExt cx="871" cy="1496"/>
          </a:xfrm>
        </p:grpSpPr>
        <p:pic>
          <p:nvPicPr>
            <p:cNvPr id="594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0"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59400" name="Group 15"/>
          <p:cNvGrpSpPr>
            <a:grpSpLocks/>
          </p:cNvGrpSpPr>
          <p:nvPr/>
        </p:nvGrpSpPr>
        <p:grpSpPr bwMode="auto">
          <a:xfrm>
            <a:off x="3444875" y="5102225"/>
            <a:ext cx="2552700" cy="631825"/>
            <a:chOff x="2170" y="3214"/>
            <a:chExt cx="1608" cy="398"/>
          </a:xfrm>
        </p:grpSpPr>
        <p:pic>
          <p:nvPicPr>
            <p:cNvPr id="5940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8"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59401" name="Group 18"/>
          <p:cNvGrpSpPr>
            <a:grpSpLocks/>
          </p:cNvGrpSpPr>
          <p:nvPr/>
        </p:nvGrpSpPr>
        <p:grpSpPr bwMode="auto">
          <a:xfrm>
            <a:off x="2914650" y="3163888"/>
            <a:ext cx="3313113" cy="1174750"/>
            <a:chOff x="1836" y="1993"/>
            <a:chExt cx="2087" cy="740"/>
          </a:xfrm>
        </p:grpSpPr>
        <p:pic>
          <p:nvPicPr>
            <p:cNvPr id="5940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6"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59402" name="Title 23"/>
          <p:cNvSpPr>
            <a:spLocks noGrp="1"/>
          </p:cNvSpPr>
          <p:nvPr>
            <p:ph type="title"/>
          </p:nvPr>
        </p:nvSpPr>
        <p:spPr/>
        <p:txBody>
          <a:bodyPr/>
          <a:lstStyle/>
          <a:p>
            <a:r>
              <a:rPr altLang="en-US" smtClean="0">
                <a:ea typeface="Microsoft YaHei" panose="020B0503020204020204" pitchFamily="34" charset="-122"/>
              </a:rPr>
              <a:t>Project Constraints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940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17846B-753F-4311-8FAC-FB480195605B}" type="slidenum">
              <a:rPr lang="en-US" altLang="en-US" sz="1200" smtClean="0">
                <a:solidFill>
                  <a:srgbClr val="898989"/>
                </a:solidFill>
              </a:rPr>
              <a:pPr>
                <a:spcBef>
                  <a:spcPct val="0"/>
                </a:spcBef>
                <a:buFontTx/>
                <a:buNone/>
              </a:pPr>
              <a:t>23</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Project Success Criteria</a:t>
            </a:r>
          </a:p>
        </p:txBody>
      </p:sp>
      <p:sp>
        <p:nvSpPr>
          <p:cNvPr id="51203" name="Content Placeholder 2"/>
          <p:cNvSpPr>
            <a:spLocks noGrp="1"/>
          </p:cNvSpPr>
          <p:nvPr>
            <p:ph idx="1"/>
          </p:nvPr>
        </p:nvSpPr>
        <p:spPr>
          <a:xfrm>
            <a:off x="457200" y="990600"/>
            <a:ext cx="8229600" cy="5105400"/>
          </a:xfrm>
        </p:spPr>
        <p:txBody>
          <a:bodyPr>
            <a:normAutofit fontScale="92500" lnSpcReduction="10000"/>
          </a:bodyPr>
          <a:lstStyle/>
          <a:p>
            <a:pPr>
              <a:defRPr/>
            </a:pPr>
            <a:r>
              <a:rPr lang="en-US" altLang="en-US" dirty="0" smtClean="0"/>
              <a:t>Related to Project</a:t>
            </a:r>
          </a:p>
          <a:p>
            <a:pPr lvl="1">
              <a:defRPr/>
            </a:pPr>
            <a:r>
              <a:rPr lang="en-US" altLang="en-US" dirty="0" smtClean="0"/>
              <a:t>Timely Delivery</a:t>
            </a:r>
          </a:p>
          <a:p>
            <a:pPr lvl="1">
              <a:defRPr/>
            </a:pPr>
            <a:r>
              <a:rPr lang="en-US" altLang="en-US" dirty="0" smtClean="0"/>
              <a:t>Features &amp; Functions Delivered</a:t>
            </a:r>
          </a:p>
          <a:p>
            <a:pPr lvl="1">
              <a:defRPr/>
            </a:pPr>
            <a:r>
              <a:rPr lang="en-US" altLang="en-US" dirty="0" smtClean="0"/>
              <a:t>Delivery within agreed budget</a:t>
            </a:r>
          </a:p>
          <a:p>
            <a:pPr lvl="1">
              <a:defRPr/>
            </a:pPr>
            <a:r>
              <a:rPr lang="en-US" altLang="en-US" dirty="0" smtClean="0"/>
              <a:t>Quality</a:t>
            </a:r>
          </a:p>
          <a:p>
            <a:pPr lvl="1">
              <a:defRPr/>
            </a:pPr>
            <a:r>
              <a:rPr lang="en-US" altLang="en-US" dirty="0" smtClean="0"/>
              <a:t>Risk Management</a:t>
            </a:r>
          </a:p>
          <a:p>
            <a:pPr lvl="1">
              <a:defRPr/>
            </a:pPr>
            <a:r>
              <a:rPr lang="en-US" altLang="en-US" dirty="0" smtClean="0"/>
              <a:t>Issues &amp; Escalations</a:t>
            </a:r>
          </a:p>
          <a:p>
            <a:pPr>
              <a:defRPr/>
            </a:pPr>
            <a:r>
              <a:rPr lang="en-US" altLang="en-US" dirty="0" smtClean="0"/>
              <a:t>Related to Project’s Product</a:t>
            </a:r>
          </a:p>
          <a:p>
            <a:pPr lvl="1">
              <a:defRPr/>
            </a:pPr>
            <a:r>
              <a:rPr lang="en-US" altLang="en-US" dirty="0" smtClean="0"/>
              <a:t>Business Value Addition</a:t>
            </a:r>
          </a:p>
          <a:p>
            <a:pPr lvl="1">
              <a:defRPr/>
            </a:pPr>
            <a:r>
              <a:rPr lang="en-US" altLang="en-US" dirty="0" smtClean="0"/>
              <a:t>Efficiency/Productivity Improvement Due to Project’s Product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1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3DEC76-5B56-498A-B835-D259113745F5}" type="slidenum">
              <a:rPr lang="en-US" altLang="en-US" sz="1200" smtClean="0">
                <a:solidFill>
                  <a:srgbClr val="898989"/>
                </a:solidFill>
              </a:rPr>
              <a:pPr>
                <a:spcBef>
                  <a:spcPct val="0"/>
                </a:spcBef>
                <a:buFontTx/>
                <a:buNone/>
              </a:pPr>
              <a:t>24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Project produces </a:t>
            </a:r>
            <a:r>
              <a:rPr lang="en-US" b="1" u="sng" dirty="0" smtClean="0"/>
              <a:t>output</a:t>
            </a:r>
            <a:r>
              <a:rPr lang="en-US" dirty="0" smtClean="0"/>
              <a:t>. It can be a product or service or result</a:t>
            </a:r>
          </a:p>
          <a:p>
            <a:r>
              <a:rPr lang="en-US" dirty="0" smtClean="0"/>
              <a:t>If you use the product of a project then outcome is visible. </a:t>
            </a:r>
            <a:r>
              <a:rPr lang="en-US" b="1" u="sng" dirty="0" smtClean="0"/>
              <a:t>Outcome</a:t>
            </a:r>
            <a:r>
              <a:rPr lang="en-US" dirty="0" smtClean="0"/>
              <a:t> cannot be measured. It is more subjective.</a:t>
            </a:r>
          </a:p>
          <a:p>
            <a:r>
              <a:rPr lang="en-US" b="1" u="sng" dirty="0" smtClean="0"/>
              <a:t>Benefits</a:t>
            </a:r>
            <a:r>
              <a:rPr lang="en-US" dirty="0" smtClean="0"/>
              <a:t> can be measured. If it more objective</a:t>
            </a:r>
          </a:p>
          <a:p>
            <a:pPr marL="0" indent="0">
              <a:buNone/>
            </a:pPr>
            <a:endParaRPr lang="en-US" dirty="0" smtClean="0"/>
          </a:p>
          <a:p>
            <a:pPr marL="0" indent="0">
              <a:buNone/>
            </a:pPr>
            <a:r>
              <a:rPr lang="en-US" b="1" dirty="0" smtClean="0"/>
              <a:t>Example</a:t>
            </a:r>
            <a:endParaRPr lang="en-US" b="1" dirty="0"/>
          </a:p>
          <a:p>
            <a:r>
              <a:rPr lang="en-US" dirty="0" smtClean="0"/>
              <a:t>You implemented ERP through a project (Output)</a:t>
            </a:r>
          </a:p>
          <a:p>
            <a:r>
              <a:rPr lang="en-US" dirty="0" smtClean="0"/>
              <a:t>People use/do not use/ complain / suggest something else than ERP (outcome)</a:t>
            </a:r>
          </a:p>
          <a:p>
            <a:r>
              <a:rPr lang="en-US" dirty="0" smtClean="0"/>
              <a:t>Organization get benefit of ERP implementation cost saving, sales increasing, stress coming down, improved quality with lessor effort, real time data for decision making (benefit)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25</a:t>
            </a:fld>
            <a:endParaRPr lang="en-US" altLang="en-US"/>
          </a:p>
        </p:txBody>
      </p:sp>
    </p:spTree>
    <p:extLst>
      <p:ext uri="{BB962C8B-B14F-4D97-AF65-F5344CB8AC3E}">
        <p14:creationId xmlns:p14="http://schemas.microsoft.com/office/powerpoint/2010/main" val="281397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138238"/>
            <a:ext cx="78771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3491"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3492" name="Title 6"/>
          <p:cNvSpPr>
            <a:spLocks noGrp="1"/>
          </p:cNvSpPr>
          <p:nvPr>
            <p:ph type="title"/>
          </p:nvPr>
        </p:nvSpPr>
        <p:spPr/>
        <p:txBody>
          <a:bodyPr/>
          <a:lstStyle/>
          <a:p>
            <a:r>
              <a:rPr altLang="en-US" smtClean="0">
                <a:ea typeface="Microsoft YaHei" panose="020B0503020204020204" pitchFamily="34" charset="-122"/>
              </a:rPr>
              <a:t>Typical Costing &amp; Staffing across PLC</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34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6470FF-B212-4256-B5DB-C5784A5C5DAF}" type="slidenum">
              <a:rPr lang="en-US" altLang="en-US" sz="1200" smtClean="0">
                <a:solidFill>
                  <a:srgbClr val="898989"/>
                </a:solidFill>
              </a:rPr>
              <a:pPr>
                <a:spcBef>
                  <a:spcPct val="0"/>
                </a:spcBef>
                <a:buFontTx/>
                <a:buNone/>
              </a:pPr>
              <a:t>26</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0" y="32861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411288"/>
            <a:ext cx="84216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5540"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5541" name="Title 6"/>
          <p:cNvSpPr>
            <a:spLocks noGrp="1"/>
          </p:cNvSpPr>
          <p:nvPr>
            <p:ph type="title"/>
          </p:nvPr>
        </p:nvSpPr>
        <p:spPr>
          <a:xfrm>
            <a:off x="0" y="30163"/>
            <a:ext cx="9144000" cy="808037"/>
          </a:xfrm>
        </p:spPr>
        <p:txBody>
          <a:bodyPr/>
          <a:lstStyle/>
          <a:p>
            <a:r>
              <a:rPr lang="en-IN" altLang="en-US" smtClean="0">
                <a:ea typeface="Microsoft YaHei" panose="020B0503020204020204" pitchFamily="34" charset="-122"/>
              </a:rPr>
              <a:t>Cost of Change &amp; Degree of Risk</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55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F173DB-ED92-438D-A554-2A784A2DEA60}" type="slidenum">
              <a:rPr lang="en-US" altLang="en-US" sz="1200" smtClean="0">
                <a:solidFill>
                  <a:srgbClr val="898989"/>
                </a:solidFill>
              </a:rPr>
              <a:pPr>
                <a:spcBef>
                  <a:spcPct val="0"/>
                </a:spcBef>
                <a:buFontTx/>
                <a:buNone/>
              </a:pPr>
              <a:t>27</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ubtitle 2"/>
          <p:cNvSpPr>
            <a:spLocks noGrp="1"/>
          </p:cNvSpPr>
          <p:nvPr>
            <p:ph type="subTitle" idx="1"/>
          </p:nvPr>
        </p:nvSpPr>
        <p:spPr/>
        <p:txBody>
          <a:bodyPr/>
          <a:lstStyle/>
          <a:p>
            <a:pPr>
              <a:buFont typeface="Calibri" panose="020F0502020204030204" pitchFamily="34" charset="0"/>
              <a:buAutoNum type="arabicPeriod"/>
            </a:pPr>
            <a:r>
              <a:rPr lang="en-IN" altLang="en-US" smtClean="0"/>
              <a:t>Organization Process Assets</a:t>
            </a:r>
          </a:p>
          <a:p>
            <a:pPr>
              <a:buFont typeface="Calibri" panose="020F0502020204030204" pitchFamily="34" charset="0"/>
              <a:buAutoNum type="arabicPeriod"/>
            </a:pPr>
            <a:r>
              <a:rPr lang="en-IN" altLang="en-US" smtClean="0"/>
              <a:t>Enterprise Environmental Factors</a:t>
            </a:r>
          </a:p>
          <a:p>
            <a:pPr>
              <a:buFont typeface="Calibri" panose="020F0502020204030204" pitchFamily="34" charset="0"/>
              <a:buAutoNum type="arabicPeriod"/>
            </a:pPr>
            <a:r>
              <a:rPr lang="en-IN" altLang="en-US" smtClean="0"/>
              <a:t>Stakeholders Management</a:t>
            </a:r>
          </a:p>
          <a:p>
            <a:pPr>
              <a:buFont typeface="Calibri" panose="020F0502020204030204" pitchFamily="34" charset="0"/>
              <a:buAutoNum type="arabicPeriod"/>
            </a:pPr>
            <a:r>
              <a:rPr lang="en-IN" altLang="en-US" smtClean="0"/>
              <a:t>Project Manager: Skills, R&amp;R, Authority</a:t>
            </a:r>
          </a:p>
          <a:p>
            <a:pPr>
              <a:buFont typeface="Calibri" panose="020F0502020204030204" pitchFamily="34" charset="0"/>
              <a:buAutoNum type="arabicPeriod"/>
            </a:pPr>
            <a:r>
              <a:rPr lang="en-IN" altLang="en-US" smtClean="0"/>
              <a:t>Project Charter</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75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3A6B23-157D-471D-A00C-596A053932D8}" type="slidenum">
              <a:rPr lang="en-US" altLang="en-US" sz="1200" smtClean="0">
                <a:solidFill>
                  <a:srgbClr val="898989"/>
                </a:solidFill>
              </a:rPr>
              <a:pPr>
                <a:spcBef>
                  <a:spcPct val="0"/>
                </a:spcBef>
                <a:buFontTx/>
                <a:buNone/>
              </a:pPr>
              <a:t>28</a:t>
            </a:fld>
            <a:endParaRPr lang="en-US" altLang="en-US" sz="1200" smtClean="0">
              <a:solidFill>
                <a:srgbClr val="898989"/>
              </a:solidFill>
            </a:endParaRPr>
          </a:p>
        </p:txBody>
      </p:sp>
      <p:sp>
        <p:nvSpPr>
          <p:cNvPr id="67589" name="Title 1"/>
          <p:cNvSpPr>
            <a:spLocks noGrp="1"/>
          </p:cNvSpPr>
          <p:nvPr>
            <p:ph type="ctrTitle"/>
          </p:nvPr>
        </p:nvSpPr>
        <p:spPr>
          <a:xfrm>
            <a:off x="0" y="307975"/>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smtClean="0"/>
              <a:t>Project Initiation &amp; Exercises</a:t>
            </a:r>
            <a:endParaRPr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Organization Process Assets</a:t>
            </a:r>
          </a:p>
        </p:txBody>
      </p:sp>
      <p:sp>
        <p:nvSpPr>
          <p:cNvPr id="57347" name="Content Placeholder 2"/>
          <p:cNvSpPr>
            <a:spLocks noGrp="1"/>
          </p:cNvSpPr>
          <p:nvPr>
            <p:ph idx="1"/>
          </p:nvPr>
        </p:nvSpPr>
        <p:spPr>
          <a:xfrm>
            <a:off x="457200" y="990600"/>
            <a:ext cx="8229600" cy="5105400"/>
          </a:xfrm>
        </p:spPr>
        <p:txBody>
          <a:bodyPr>
            <a:normAutofit lnSpcReduction="10000"/>
          </a:bodyPr>
          <a:lstStyle/>
          <a:p>
            <a:pPr marL="0" indent="0">
              <a:buFont typeface="Arial" panose="020B0604020202020204" pitchFamily="34" charset="0"/>
              <a:buNone/>
              <a:defRPr/>
            </a:pPr>
            <a:r>
              <a:rPr lang="en-US" altLang="en-US" dirty="0" smtClean="0"/>
              <a:t>Knowledge base of the organization which helps you doing business in a better way.</a:t>
            </a:r>
          </a:p>
          <a:p>
            <a:pPr>
              <a:defRPr/>
            </a:pPr>
            <a:r>
              <a:rPr lang="en-US" altLang="en-US" dirty="0" smtClean="0"/>
              <a:t>Processes, Templates, Guidelines, Standards, Checklists, Forms, Procedures developed at organization level. </a:t>
            </a:r>
            <a:r>
              <a:rPr lang="en-US" altLang="en-US" sz="2800" i="1" dirty="0" smtClean="0">
                <a:solidFill>
                  <a:srgbClr val="FF0000"/>
                </a:solidFill>
              </a:rPr>
              <a:t>Compiled by Quality or PMO Department</a:t>
            </a:r>
          </a:p>
          <a:p>
            <a:pPr>
              <a:defRPr/>
            </a:pPr>
            <a:r>
              <a:rPr lang="en-US" altLang="en-US" dirty="0" smtClean="0"/>
              <a:t>Lessons learned from previous projects. </a:t>
            </a:r>
            <a:r>
              <a:rPr lang="en-US" altLang="en-US" sz="2800" i="1" dirty="0" smtClean="0">
                <a:solidFill>
                  <a:srgbClr val="FF0000"/>
                </a:solidFill>
              </a:rPr>
              <a:t>Documented and shared by earlier project managers.</a:t>
            </a:r>
          </a:p>
          <a:p>
            <a:pPr>
              <a:defRPr/>
            </a:pPr>
            <a:r>
              <a:rPr lang="en-US" altLang="en-US" dirty="0" smtClean="0"/>
              <a:t>Previous projects historical data available in archival. </a:t>
            </a:r>
            <a:r>
              <a:rPr lang="en-US" altLang="en-US" sz="3000" i="1" dirty="0" smtClean="0">
                <a:solidFill>
                  <a:srgbClr val="FF0000"/>
                </a:solidFill>
              </a:rPr>
              <a:t>It is provided to IT Security department by Project manager at the end of every project.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0678CA-B3C5-44A8-BE9D-CB93D812E9EB}"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altLang="en-US" dirty="0" smtClean="0"/>
              <a:t>Challenges in </a:t>
            </a:r>
            <a:r>
              <a:rPr altLang="en-US" dirty="0" smtClean="0"/>
              <a:t>Projects within Tagros</a:t>
            </a:r>
            <a:endParaRPr altLang="en-US" dirty="0" smtClean="0"/>
          </a:p>
        </p:txBody>
      </p:sp>
      <p:sp>
        <p:nvSpPr>
          <p:cNvPr id="3" name="Content Placeholder 2"/>
          <p:cNvSpPr>
            <a:spLocks noGrp="1"/>
          </p:cNvSpPr>
          <p:nvPr>
            <p:ph idx="1"/>
          </p:nvPr>
        </p:nvSpPr>
        <p:spPr>
          <a:xfrm>
            <a:off x="457200" y="990600"/>
            <a:ext cx="8229600" cy="5105400"/>
          </a:xfrm>
        </p:spPr>
        <p:txBody>
          <a:bodyPr>
            <a:normAutofit fontScale="62500" lnSpcReduction="20000"/>
          </a:bodyPr>
          <a:lstStyle/>
          <a:p>
            <a:pPr>
              <a:defRPr/>
            </a:pPr>
            <a:r>
              <a:rPr lang="en-IN" b="1" dirty="0"/>
              <a:t>Manual Reporting </a:t>
            </a:r>
            <a:r>
              <a:rPr lang="en-IN" dirty="0"/>
              <a:t>(20% </a:t>
            </a:r>
            <a:r>
              <a:rPr lang="en-IN" dirty="0" smtClean="0"/>
              <a:t>of PM time goes in reporting </a:t>
            </a:r>
            <a:r>
              <a:rPr lang="en-IN" dirty="0"/>
              <a:t>to management and management is not </a:t>
            </a:r>
            <a:r>
              <a:rPr lang="en-IN" dirty="0" smtClean="0"/>
              <a:t>satisfied </a:t>
            </a:r>
            <a:r>
              <a:rPr lang="en-IN" dirty="0"/>
              <a:t>with </a:t>
            </a:r>
            <a:r>
              <a:rPr lang="en-IN" dirty="0" smtClean="0"/>
              <a:t>reports)</a:t>
            </a:r>
            <a:endParaRPr lang="en-IN" dirty="0"/>
          </a:p>
          <a:p>
            <a:pPr>
              <a:defRPr/>
            </a:pPr>
            <a:r>
              <a:rPr lang="en-IN" b="1" dirty="0"/>
              <a:t>Critical path </a:t>
            </a:r>
            <a:r>
              <a:rPr lang="en-IN" dirty="0"/>
              <a:t>is not </a:t>
            </a:r>
            <a:r>
              <a:rPr lang="en-IN" dirty="0" smtClean="0"/>
              <a:t>documented &amp; managed</a:t>
            </a:r>
            <a:endParaRPr lang="en-IN" dirty="0"/>
          </a:p>
          <a:p>
            <a:pPr>
              <a:defRPr/>
            </a:pPr>
            <a:r>
              <a:rPr lang="en-IN" b="1" dirty="0"/>
              <a:t>Resources assignment </a:t>
            </a:r>
            <a:r>
              <a:rPr lang="en-IN" dirty="0"/>
              <a:t>for project activities is not </a:t>
            </a:r>
            <a:r>
              <a:rPr lang="en-IN" dirty="0" smtClean="0"/>
              <a:t>documented &amp; communicated</a:t>
            </a:r>
            <a:endParaRPr lang="en-IN" dirty="0"/>
          </a:p>
          <a:p>
            <a:pPr>
              <a:defRPr/>
            </a:pPr>
            <a:r>
              <a:rPr lang="en-IN" b="1" dirty="0"/>
              <a:t>Lessons learned </a:t>
            </a:r>
            <a:r>
              <a:rPr lang="en-IN" dirty="0"/>
              <a:t>&amp; Estimation are not consolidated </a:t>
            </a:r>
            <a:r>
              <a:rPr lang="en-IN" dirty="0" smtClean="0"/>
              <a:t>and used.</a:t>
            </a:r>
            <a:endParaRPr lang="en-IN" dirty="0"/>
          </a:p>
          <a:p>
            <a:pPr>
              <a:defRPr/>
            </a:pPr>
            <a:r>
              <a:rPr lang="en-IN" dirty="0"/>
              <a:t>Real time </a:t>
            </a:r>
            <a:r>
              <a:rPr lang="en-IN" b="1" dirty="0"/>
              <a:t>project progress </a:t>
            </a:r>
            <a:r>
              <a:rPr lang="en-IN" dirty="0"/>
              <a:t>is not known</a:t>
            </a:r>
          </a:p>
          <a:p>
            <a:pPr>
              <a:defRPr/>
            </a:pPr>
            <a:r>
              <a:rPr lang="en-IN" b="1" dirty="0"/>
              <a:t>Earned value </a:t>
            </a:r>
            <a:r>
              <a:rPr lang="en-IN" dirty="0"/>
              <a:t>of the work at any point of time is not known</a:t>
            </a:r>
          </a:p>
          <a:p>
            <a:pPr>
              <a:defRPr/>
            </a:pPr>
            <a:r>
              <a:rPr lang="en-IN" b="1" dirty="0" smtClean="0"/>
              <a:t>KPI</a:t>
            </a:r>
            <a:r>
              <a:rPr lang="en-IN" dirty="0" smtClean="0"/>
              <a:t> to compare various project’s performance is not established</a:t>
            </a:r>
            <a:endParaRPr lang="en-IN" dirty="0"/>
          </a:p>
          <a:p>
            <a:pPr>
              <a:defRPr/>
            </a:pPr>
            <a:r>
              <a:rPr lang="en-IN" dirty="0"/>
              <a:t>Resource </a:t>
            </a:r>
            <a:r>
              <a:rPr lang="en-IN" b="1" dirty="0" smtClean="0"/>
              <a:t>planning/loading/levelling</a:t>
            </a:r>
            <a:r>
              <a:rPr lang="en-IN" dirty="0" smtClean="0"/>
              <a:t> </a:t>
            </a:r>
            <a:r>
              <a:rPr lang="en-IN" dirty="0"/>
              <a:t>is not proper</a:t>
            </a:r>
          </a:p>
          <a:p>
            <a:pPr>
              <a:defRPr/>
            </a:pPr>
            <a:r>
              <a:rPr lang="en-IN" b="1" dirty="0"/>
              <a:t>Risk Management Framework </a:t>
            </a:r>
            <a:r>
              <a:rPr lang="en-IN" dirty="0"/>
              <a:t>is </a:t>
            </a:r>
            <a:r>
              <a:rPr lang="en-IN" dirty="0" smtClean="0"/>
              <a:t>not in place</a:t>
            </a:r>
            <a:endParaRPr lang="en-IN" dirty="0"/>
          </a:p>
          <a:p>
            <a:pPr>
              <a:defRPr/>
            </a:pPr>
            <a:r>
              <a:rPr lang="en-IN" b="1" dirty="0" smtClean="0"/>
              <a:t>Historical data is not used</a:t>
            </a:r>
            <a:r>
              <a:rPr lang="en-IN" dirty="0" smtClean="0"/>
              <a:t> in </a:t>
            </a:r>
            <a:r>
              <a:rPr lang="en-IN" dirty="0"/>
              <a:t>Estimation of resources/durations/costs</a:t>
            </a:r>
            <a:r>
              <a:rPr lang="en-IN" b="1" dirty="0" smtClean="0"/>
              <a:t> </a:t>
            </a:r>
            <a:endParaRPr lang="en-IN" b="1" dirty="0"/>
          </a:p>
          <a:p>
            <a:pPr>
              <a:defRPr/>
            </a:pPr>
            <a:r>
              <a:rPr lang="en-IN" b="1" dirty="0"/>
              <a:t>Work-flow</a:t>
            </a:r>
            <a:r>
              <a:rPr lang="en-IN" dirty="0"/>
              <a:t> of </a:t>
            </a:r>
            <a:r>
              <a:rPr lang="en-IN" dirty="0" smtClean="0"/>
              <a:t>designing </a:t>
            </a:r>
            <a:r>
              <a:rPr lang="en-IN" dirty="0"/>
              <a:t>and planning </a:t>
            </a:r>
            <a:r>
              <a:rPr lang="en-IN" dirty="0" smtClean="0"/>
              <a:t>processes is </a:t>
            </a:r>
            <a:r>
              <a:rPr lang="en-IN" dirty="0"/>
              <a:t>required</a:t>
            </a:r>
          </a:p>
          <a:p>
            <a:pPr>
              <a:defRPr/>
            </a:pPr>
            <a:r>
              <a:rPr lang="en-IN" b="1" dirty="0"/>
              <a:t>Quality management metrics </a:t>
            </a:r>
            <a:r>
              <a:rPr lang="en-IN" dirty="0"/>
              <a:t>are not in place</a:t>
            </a:r>
          </a:p>
          <a:p>
            <a:pPr>
              <a:defRPr/>
            </a:pPr>
            <a:r>
              <a:rPr lang="en-IN" b="1" dirty="0"/>
              <a:t>Quality </a:t>
            </a:r>
            <a:r>
              <a:rPr lang="en-IN" b="1" dirty="0" smtClean="0"/>
              <a:t>Policy </a:t>
            </a:r>
            <a:r>
              <a:rPr lang="en-IN" dirty="0" smtClean="0"/>
              <a:t>is not driving daily decision making of any project</a:t>
            </a:r>
            <a:r>
              <a:rPr lang="en-IN" dirty="0"/>
              <a:t> </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34D993-0E1F-4819-8116-46072236B384}"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
        <p:nvSpPr>
          <p:cNvPr id="2" name="TextBox 1"/>
          <p:cNvSpPr txBox="1"/>
          <p:nvPr/>
        </p:nvSpPr>
        <p:spPr>
          <a:xfrm>
            <a:off x="0" y="6096000"/>
            <a:ext cx="5059398" cy="276999"/>
          </a:xfrm>
          <a:prstGeom prst="rect">
            <a:avLst/>
          </a:prstGeom>
          <a:noFill/>
        </p:spPr>
        <p:txBody>
          <a:bodyPr wrap="none" rtlCol="0">
            <a:spAutoFit/>
          </a:bodyPr>
          <a:lstStyle/>
          <a:p>
            <a:r>
              <a:rPr lang="en-US" sz="1200" dirty="0" smtClean="0"/>
              <a:t>This is based on inputs from senior people involved in initial discussions</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Enterprise Environmental Factors</a:t>
            </a:r>
          </a:p>
        </p:txBody>
      </p:sp>
      <p:sp>
        <p:nvSpPr>
          <p:cNvPr id="59395" name="Content Placeholder 2"/>
          <p:cNvSpPr>
            <a:spLocks noGrp="1"/>
          </p:cNvSpPr>
          <p:nvPr>
            <p:ph idx="1"/>
          </p:nvPr>
        </p:nvSpPr>
        <p:spPr>
          <a:xfrm>
            <a:off x="457200" y="990600"/>
            <a:ext cx="8229600" cy="5105400"/>
          </a:xfrm>
        </p:spPr>
        <p:txBody>
          <a:bodyPr>
            <a:normAutofit fontScale="85000" lnSpcReduction="20000"/>
          </a:bodyPr>
          <a:lstStyle/>
          <a:p>
            <a:pPr marL="0" indent="0">
              <a:buFont typeface="Arial" panose="020B0604020202020204" pitchFamily="34" charset="0"/>
              <a:buNone/>
              <a:defRPr/>
            </a:pPr>
            <a:r>
              <a:rPr lang="en-US" altLang="en-US" dirty="0" smtClean="0"/>
              <a:t>Constraints imposed by the enterprise(s) or environment where you are doing the business. </a:t>
            </a:r>
            <a:r>
              <a:rPr lang="en-US" altLang="en-US" u="sng" dirty="0" smtClean="0"/>
              <a:t>Do not underestimate them.</a:t>
            </a:r>
          </a:p>
          <a:p>
            <a:pPr>
              <a:defRPr/>
            </a:pPr>
            <a:r>
              <a:rPr lang="en-US" altLang="en-US" dirty="0" smtClean="0"/>
              <a:t>Political environment of vendor, customer, project management company or state</a:t>
            </a:r>
          </a:p>
          <a:p>
            <a:pPr>
              <a:defRPr/>
            </a:pPr>
            <a:r>
              <a:rPr lang="en-US" altLang="en-US" dirty="0" smtClean="0"/>
              <a:t>Climatic conditions</a:t>
            </a:r>
          </a:p>
          <a:p>
            <a:pPr>
              <a:defRPr/>
            </a:pPr>
            <a:r>
              <a:rPr lang="en-US" altLang="en-US" dirty="0" smtClean="0"/>
              <a:t>Regulatory decisions</a:t>
            </a:r>
          </a:p>
          <a:p>
            <a:pPr>
              <a:defRPr/>
            </a:pPr>
            <a:r>
              <a:rPr lang="en-US" altLang="en-US" dirty="0" smtClean="0"/>
              <a:t>Skills available </a:t>
            </a:r>
            <a:r>
              <a:rPr lang="en-US" altLang="en-US" dirty="0" smtClean="0"/>
              <a:t>in the </a:t>
            </a:r>
            <a:r>
              <a:rPr lang="en-US" altLang="en-US" dirty="0" smtClean="0"/>
              <a:t>market</a:t>
            </a:r>
          </a:p>
          <a:p>
            <a:pPr>
              <a:defRPr/>
            </a:pPr>
            <a:r>
              <a:rPr lang="en-US" altLang="en-US" dirty="0" smtClean="0"/>
              <a:t>Attitude </a:t>
            </a:r>
            <a:r>
              <a:rPr lang="en-US" altLang="en-US" dirty="0" smtClean="0"/>
              <a:t>of the </a:t>
            </a:r>
            <a:r>
              <a:rPr lang="en-US" altLang="en-US" dirty="0" smtClean="0"/>
              <a:t>people towards project, team, organization, management, customer, work etc.</a:t>
            </a:r>
          </a:p>
          <a:p>
            <a:pPr>
              <a:defRPr/>
            </a:pPr>
            <a:r>
              <a:rPr lang="en-US" altLang="en-US" dirty="0" smtClean="0"/>
              <a:t>Organizational systems and policies</a:t>
            </a:r>
          </a:p>
          <a:p>
            <a:pPr>
              <a:defRPr/>
            </a:pPr>
            <a:r>
              <a:rPr lang="en-US" altLang="en-US" dirty="0" smtClean="0"/>
              <a:t>Organizational culture, management, hierarchies</a:t>
            </a:r>
          </a:p>
          <a:p>
            <a:pPr>
              <a:defRPr/>
            </a:pPr>
            <a:r>
              <a:rPr lang="en-US" altLang="en-US" dirty="0" smtClean="0"/>
              <a:t>Terrorism, communal </a:t>
            </a:r>
            <a:r>
              <a:rPr lang="en-US" altLang="en-US" dirty="0" smtClean="0"/>
              <a:t>sensitivity</a:t>
            </a: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87C75F-AF6D-4ECD-8921-35FE80C4512A}" type="slidenum">
              <a:rPr lang="en-US" altLang="en-US" sz="1200" smtClean="0">
                <a:solidFill>
                  <a:srgbClr val="898989"/>
                </a:solidFill>
              </a:rPr>
              <a:pPr>
                <a:spcBef>
                  <a:spcPct val="0"/>
                </a:spcBef>
                <a:buFontTx/>
                <a:buNone/>
              </a:pPr>
              <a:t>30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p:cNvSpPr>
            <a:spLocks noGrp="1"/>
          </p:cNvSpPr>
          <p:nvPr>
            <p:ph type="ctrTitle"/>
          </p:nvPr>
        </p:nvSpPr>
        <p:spPr/>
        <p:txBody>
          <a:bodyPr/>
          <a:lstStyle/>
          <a:p>
            <a:r>
              <a:rPr altLang="en-US" smtClean="0"/>
              <a:t>Stakeholder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982CC3-F2B6-43E2-8B8D-173E05FCC723}" type="slidenum">
              <a:rPr lang="en-US" altLang="en-US" sz="1200" smtClean="0">
                <a:solidFill>
                  <a:srgbClr val="898989"/>
                </a:solidFill>
              </a:rPr>
              <a:pPr>
                <a:spcBef>
                  <a:spcPct val="0"/>
                </a:spcBef>
                <a:buFontTx/>
                <a:buNone/>
              </a:pPr>
              <a:t>31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Stakeholders</a:t>
            </a:r>
          </a:p>
        </p:txBody>
      </p:sp>
      <p:sp>
        <p:nvSpPr>
          <p:cNvPr id="3" name="Content Placeholder 2"/>
          <p:cNvSpPr>
            <a:spLocks noGrp="1"/>
          </p:cNvSpPr>
          <p:nvPr>
            <p:ph idx="1"/>
          </p:nvPr>
        </p:nvSpPr>
        <p:spPr>
          <a:xfrm>
            <a:off x="457200" y="990600"/>
            <a:ext cx="8229600" cy="5105400"/>
          </a:xfrm>
        </p:spPr>
        <p:txBody>
          <a:bodyPr>
            <a:normAutofit fontScale="85000" lnSpcReduction="10000"/>
          </a:bodyPr>
          <a:lstStyle/>
          <a:p>
            <a:pPr>
              <a:defRPr/>
            </a:pPr>
            <a:r>
              <a:rPr lang="en-IN" dirty="0"/>
              <a:t>A stakeholder is an individual, group, or organization </a:t>
            </a:r>
            <a:endParaRPr lang="en-IN" dirty="0" smtClean="0"/>
          </a:p>
          <a:p>
            <a:pPr>
              <a:defRPr/>
            </a:pPr>
            <a:r>
              <a:rPr lang="en-IN" dirty="0" smtClean="0"/>
              <a:t>Who </a:t>
            </a:r>
            <a:r>
              <a:rPr lang="en-IN" dirty="0"/>
              <a:t>may affect, be affected by, or perceive itself to </a:t>
            </a:r>
            <a:r>
              <a:rPr lang="en-IN" dirty="0" smtClean="0"/>
              <a:t>be affected </a:t>
            </a:r>
            <a:r>
              <a:rPr lang="en-IN" dirty="0"/>
              <a:t>by a decision, activity, or outcome of a project. </a:t>
            </a:r>
            <a:endParaRPr lang="en-IN" dirty="0" smtClean="0"/>
          </a:p>
          <a:p>
            <a:pPr>
              <a:defRPr/>
            </a:pPr>
            <a:r>
              <a:rPr lang="en-IN" dirty="0" smtClean="0"/>
              <a:t>Stakeholders </a:t>
            </a:r>
            <a:r>
              <a:rPr lang="en-IN" dirty="0"/>
              <a:t>may be actively involved in the project </a:t>
            </a:r>
            <a:endParaRPr lang="en-IN" dirty="0" smtClean="0"/>
          </a:p>
          <a:p>
            <a:pPr>
              <a:defRPr/>
            </a:pPr>
            <a:r>
              <a:rPr lang="en-IN" dirty="0" smtClean="0"/>
              <a:t>Stakeholders may have interests </a:t>
            </a:r>
            <a:r>
              <a:rPr lang="en-IN" dirty="0"/>
              <a:t>that may be positively or negatively affected by the performance or completion of the project. </a:t>
            </a:r>
            <a:endParaRPr lang="en-IN" dirty="0" smtClean="0"/>
          </a:p>
          <a:p>
            <a:pPr>
              <a:defRPr/>
            </a:pPr>
            <a:r>
              <a:rPr lang="en-IN" dirty="0" smtClean="0"/>
              <a:t>Different stakeholders </a:t>
            </a:r>
            <a:r>
              <a:rPr lang="en-IN" dirty="0"/>
              <a:t>may have competing expectations that might create conflicts within the project.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8EB1E0-60B5-4CB1-94D4-9140F4C05EB6}" type="slidenum">
              <a:rPr lang="en-US" altLang="en-US" sz="1200" smtClean="0">
                <a:solidFill>
                  <a:srgbClr val="898989"/>
                </a:solidFill>
              </a:rPr>
              <a:pPr>
                <a:spcBef>
                  <a:spcPct val="0"/>
                </a:spcBef>
                <a:buFontTx/>
                <a:buNone/>
              </a:pPr>
              <a:t>32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altLang="en-US" smtClean="0"/>
              <a:t>Stakeholders</a:t>
            </a:r>
          </a:p>
        </p:txBody>
      </p:sp>
      <p:sp>
        <p:nvSpPr>
          <p:cNvPr id="53251" name="Content Placeholder 2"/>
          <p:cNvSpPr>
            <a:spLocks noGrp="1"/>
          </p:cNvSpPr>
          <p:nvPr>
            <p:ph idx="1"/>
          </p:nvPr>
        </p:nvSpPr>
        <p:spPr>
          <a:xfrm>
            <a:off x="457200" y="990600"/>
            <a:ext cx="8229600" cy="5105400"/>
          </a:xfrm>
        </p:spPr>
        <p:txBody>
          <a:bodyPr>
            <a:normAutofit fontScale="85000" lnSpcReduction="20000"/>
          </a:bodyPr>
          <a:lstStyle/>
          <a:p>
            <a:pPr>
              <a:defRPr/>
            </a:pPr>
            <a:r>
              <a:rPr lang="en-US" altLang="en-US" dirty="0" smtClean="0"/>
              <a:t>Product User</a:t>
            </a:r>
          </a:p>
          <a:p>
            <a:pPr>
              <a:defRPr/>
            </a:pPr>
            <a:r>
              <a:rPr lang="en-US" altLang="en-US" dirty="0" smtClean="0"/>
              <a:t>Customer</a:t>
            </a:r>
          </a:p>
          <a:p>
            <a:pPr>
              <a:defRPr/>
            </a:pPr>
            <a:r>
              <a:rPr lang="en-US" altLang="en-US" dirty="0" smtClean="0"/>
              <a:t>Sponsor</a:t>
            </a:r>
          </a:p>
          <a:p>
            <a:pPr>
              <a:defRPr/>
            </a:pPr>
            <a:r>
              <a:rPr lang="en-US" altLang="en-US" dirty="0" smtClean="0"/>
              <a:t>PMO</a:t>
            </a:r>
          </a:p>
          <a:p>
            <a:pPr>
              <a:defRPr/>
            </a:pPr>
            <a:r>
              <a:rPr lang="en-US" altLang="en-US" dirty="0" smtClean="0"/>
              <a:t>Regulators</a:t>
            </a:r>
          </a:p>
          <a:p>
            <a:pPr>
              <a:defRPr/>
            </a:pPr>
            <a:r>
              <a:rPr lang="en-US" altLang="en-US" dirty="0" smtClean="0"/>
              <a:t>Government</a:t>
            </a:r>
          </a:p>
          <a:p>
            <a:pPr>
              <a:defRPr/>
            </a:pPr>
            <a:r>
              <a:rPr lang="en-US" altLang="en-US" dirty="0" smtClean="0"/>
              <a:t>Local Public</a:t>
            </a:r>
          </a:p>
          <a:p>
            <a:pPr>
              <a:defRPr/>
            </a:pPr>
            <a:r>
              <a:rPr lang="en-US" altLang="en-US" dirty="0" smtClean="0"/>
              <a:t>Vendors</a:t>
            </a:r>
          </a:p>
          <a:p>
            <a:pPr>
              <a:defRPr/>
            </a:pPr>
            <a:r>
              <a:rPr lang="en-US" altLang="en-US" dirty="0" smtClean="0"/>
              <a:t>Local Politicians</a:t>
            </a:r>
          </a:p>
          <a:p>
            <a:pPr>
              <a:defRPr/>
            </a:pPr>
            <a:r>
              <a:rPr lang="en-US" altLang="en-US" dirty="0" smtClean="0"/>
              <a:t>Management</a:t>
            </a:r>
          </a:p>
          <a:p>
            <a:pPr>
              <a:defRPr/>
            </a:pPr>
            <a:r>
              <a:rPr lang="en-US" altLang="en-US" dirty="0" smtClean="0"/>
              <a:t>Quality Department</a:t>
            </a:r>
          </a:p>
          <a:p>
            <a:pPr>
              <a:defRPr/>
            </a:pPr>
            <a:r>
              <a:rPr lang="en-US" altLang="en-US" dirty="0" smtClean="0"/>
              <a:t>Project Team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3E5E8A-444A-4557-9374-79261200EC5F}" type="slidenum">
              <a:rPr lang="en-US" altLang="en-US" sz="1200" smtClean="0">
                <a:solidFill>
                  <a:srgbClr val="898989"/>
                </a:solidFill>
              </a:rPr>
              <a:pPr>
                <a:spcBef>
                  <a:spcPct val="0"/>
                </a:spcBef>
                <a:buFontTx/>
                <a:buNone/>
              </a:pPr>
              <a:t>33</a:t>
            </a:fld>
            <a:endParaRPr lang="en-US" altLang="en-US" sz="1200" smtClean="0">
              <a:solidFill>
                <a:srgbClr val="898989"/>
              </a:solidFill>
            </a:endParaRPr>
          </a:p>
        </p:txBody>
      </p:sp>
      <p:pic>
        <p:nvPicPr>
          <p:cNvPr id="7783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990600"/>
            <a:ext cx="5384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altLang="en-US" smtClean="0"/>
              <a:t>Stakeholder Register</a:t>
            </a:r>
          </a:p>
        </p:txBody>
      </p:sp>
      <p:sp>
        <p:nvSpPr>
          <p:cNvPr id="79875" name="Content Placeholder 2"/>
          <p:cNvSpPr>
            <a:spLocks noGrp="1"/>
          </p:cNvSpPr>
          <p:nvPr>
            <p:ph idx="1"/>
          </p:nvPr>
        </p:nvSpPr>
        <p:spPr>
          <a:xfrm>
            <a:off x="457200" y="990600"/>
            <a:ext cx="8229600" cy="5105400"/>
          </a:xfrm>
        </p:spPr>
        <p:txBody>
          <a:bodyPr/>
          <a:lstStyle/>
          <a:p>
            <a:r>
              <a:rPr lang="en-IN" altLang="en-US" sz="1600" smtClean="0"/>
              <a:t>General</a:t>
            </a:r>
          </a:p>
          <a:p>
            <a:pPr lvl="1"/>
            <a:r>
              <a:rPr lang="en-IN" altLang="en-US" sz="1200" smtClean="0"/>
              <a:t>ID</a:t>
            </a:r>
          </a:p>
          <a:p>
            <a:pPr lvl="1"/>
            <a:r>
              <a:rPr lang="en-IN" altLang="en-US" sz="1200" smtClean="0"/>
              <a:t>Name</a:t>
            </a:r>
          </a:p>
          <a:p>
            <a:pPr lvl="1"/>
            <a:r>
              <a:rPr lang="en-IN" altLang="en-US" sz="1200" smtClean="0"/>
              <a:t>Role/Title</a:t>
            </a:r>
          </a:p>
          <a:p>
            <a:pPr lvl="1"/>
            <a:r>
              <a:rPr lang="en-IN" altLang="en-US" sz="1200" smtClean="0"/>
              <a:t>Organization</a:t>
            </a:r>
          </a:p>
          <a:p>
            <a:pPr lvl="1"/>
            <a:r>
              <a:rPr lang="en-IN" altLang="en-US" sz="1200" smtClean="0"/>
              <a:t>Department</a:t>
            </a:r>
            <a:endParaRPr lang="en-US" altLang="en-US" sz="1200" smtClean="0"/>
          </a:p>
          <a:p>
            <a:pPr lvl="1"/>
            <a:r>
              <a:rPr lang="en-IN" altLang="en-US" sz="1200" smtClean="0"/>
              <a:t>When (Start, Phase1, Phase2, Phase3, Throughout)</a:t>
            </a:r>
          </a:p>
          <a:p>
            <a:pPr lvl="1"/>
            <a:r>
              <a:rPr lang="en-IN" altLang="en-US" sz="1200" smtClean="0"/>
              <a:t>Internal/External</a:t>
            </a:r>
          </a:p>
          <a:p>
            <a:pPr lvl="1"/>
            <a:r>
              <a:rPr lang="en-IN" altLang="en-US" sz="1200" smtClean="0"/>
              <a:t>Manager</a:t>
            </a:r>
          </a:p>
          <a:p>
            <a:r>
              <a:rPr lang="en-IN" altLang="en-US" sz="1600" smtClean="0"/>
              <a:t>Contact</a:t>
            </a:r>
          </a:p>
          <a:p>
            <a:pPr lvl="1"/>
            <a:r>
              <a:rPr lang="en-IN" altLang="en-US" sz="1200" smtClean="0"/>
              <a:t>Phone</a:t>
            </a:r>
          </a:p>
          <a:p>
            <a:pPr lvl="1"/>
            <a:r>
              <a:rPr lang="en-IN" altLang="en-US" sz="1200" smtClean="0"/>
              <a:t>Email-id</a:t>
            </a:r>
          </a:p>
          <a:p>
            <a:pPr lvl="1"/>
            <a:r>
              <a:rPr lang="en-IN" altLang="en-US" sz="1200" smtClean="0"/>
              <a:t>City</a:t>
            </a:r>
          </a:p>
          <a:p>
            <a:r>
              <a:rPr lang="en-IN" altLang="en-US" sz="1600" smtClean="0"/>
              <a:t>Management</a:t>
            </a:r>
          </a:p>
          <a:p>
            <a:pPr lvl="1"/>
            <a:r>
              <a:rPr lang="en-IN" altLang="en-US" sz="1200" smtClean="0"/>
              <a:t>Expectation</a:t>
            </a:r>
          </a:p>
          <a:p>
            <a:pPr lvl="1"/>
            <a:r>
              <a:rPr lang="en-IN" altLang="en-US" sz="1200" smtClean="0"/>
              <a:t>Influence</a:t>
            </a:r>
          </a:p>
          <a:p>
            <a:pPr lvl="1"/>
            <a:r>
              <a:rPr lang="en-IN" altLang="en-US" sz="1200" smtClean="0"/>
              <a:t>Interest</a:t>
            </a:r>
          </a:p>
          <a:p>
            <a:pPr lvl="1"/>
            <a:r>
              <a:rPr lang="en-IN" altLang="en-US" sz="1200" smtClean="0"/>
              <a:t>Current Position (Champion/Supporter/Neutral/Resist)</a:t>
            </a:r>
          </a:p>
          <a:p>
            <a:pPr lvl="1"/>
            <a:r>
              <a:rPr lang="en-IN" altLang="en-US" sz="1200" smtClean="0"/>
              <a:t>Needed Position</a:t>
            </a:r>
          </a:p>
          <a:p>
            <a:pPr lvl="1"/>
            <a:r>
              <a:rPr lang="en-IN" altLang="en-US" sz="1200" smtClean="0"/>
              <a:t>Personal Attributes</a:t>
            </a:r>
          </a:p>
          <a:p>
            <a:pPr lvl="1"/>
            <a:r>
              <a:rPr lang="en-IN" altLang="en-US" sz="1200" smtClean="0"/>
              <a:t>Engagement Plan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321131-C6F5-4B2E-AD91-DFC8BC8B442C}" type="slidenum">
              <a:rPr lang="en-US" altLang="en-US" sz="1200" smtClean="0">
                <a:solidFill>
                  <a:srgbClr val="898989"/>
                </a:solidFill>
              </a:rPr>
              <a:pPr>
                <a:spcBef>
                  <a:spcPct val="0"/>
                </a:spcBef>
                <a:buFontTx/>
                <a:buNone/>
              </a:pPr>
              <a:t>34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altLang="en-US" smtClean="0"/>
              <a:t>Stakeholder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19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83481F-4954-4EE9-A5EB-87F9E22BFAE7}" type="slidenum">
              <a:rPr lang="en-US" altLang="en-US" sz="1200" smtClean="0">
                <a:solidFill>
                  <a:srgbClr val="898989"/>
                </a:solidFill>
              </a:rPr>
              <a:pPr>
                <a:spcBef>
                  <a:spcPct val="0"/>
                </a:spcBef>
                <a:buFontTx/>
                <a:buNone/>
              </a:pPr>
              <a:t>35</a:t>
            </a:fld>
            <a:endParaRPr lang="en-US" altLang="en-US" sz="1200" smtClean="0">
              <a:solidFill>
                <a:srgbClr val="898989"/>
              </a:solidFill>
            </a:endParaRPr>
          </a:p>
        </p:txBody>
      </p:sp>
      <p:pic>
        <p:nvPicPr>
          <p:cNvPr id="81925" name="Picture 2" descr="http://www.stakeholdermap.com/stakeholder-analysis/stakeholder-anallysis-with-groupmap.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28638" y="990600"/>
            <a:ext cx="8086725" cy="502920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Stakeholder Management Plan</a:t>
            </a:r>
          </a:p>
        </p:txBody>
      </p:sp>
      <p:sp>
        <p:nvSpPr>
          <p:cNvPr id="83971" name="Content Placeholder 2"/>
          <p:cNvSpPr>
            <a:spLocks noGrp="1"/>
          </p:cNvSpPr>
          <p:nvPr>
            <p:ph idx="1"/>
          </p:nvPr>
        </p:nvSpPr>
        <p:spPr>
          <a:xfrm>
            <a:off x="457200" y="990600"/>
            <a:ext cx="8229600" cy="5105400"/>
          </a:xfrm>
        </p:spPr>
        <p:txBody>
          <a:bodyPr/>
          <a:lstStyle/>
          <a:p>
            <a:r>
              <a:rPr lang="en-US" altLang="en-US" smtClean="0"/>
              <a:t>Stakeholder Name</a:t>
            </a:r>
          </a:p>
          <a:p>
            <a:r>
              <a:rPr lang="en-US" altLang="en-US" smtClean="0"/>
              <a:t>Engagement Approach</a:t>
            </a:r>
          </a:p>
          <a:p>
            <a:r>
              <a:rPr lang="en-US" altLang="en-US" smtClean="0"/>
              <a:t>Responsibility</a:t>
            </a:r>
          </a:p>
          <a:p>
            <a:r>
              <a:rPr lang="en-US" altLang="en-US" smtClean="0"/>
              <a:t>Accountability</a:t>
            </a:r>
          </a:p>
          <a:p>
            <a:r>
              <a:rPr lang="en-US" altLang="en-US" smtClean="0"/>
              <a:t>Frequency</a:t>
            </a:r>
          </a:p>
          <a:p>
            <a:r>
              <a:rPr lang="en-US" altLang="en-US" smtClean="0"/>
              <a:t>When</a:t>
            </a:r>
          </a:p>
          <a:p>
            <a:r>
              <a:rPr lang="en-US" altLang="en-US" smtClean="0"/>
              <a:t>Efforts Associated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991BE1-5349-4BE9-B207-9AED09E0A77D}" type="slidenum">
              <a:rPr lang="en-US" altLang="en-US" sz="1200" smtClean="0">
                <a:solidFill>
                  <a:srgbClr val="898989"/>
                </a:solidFill>
              </a:rPr>
              <a:pPr>
                <a:spcBef>
                  <a:spcPct val="0"/>
                </a:spcBef>
                <a:buFontTx/>
                <a:buNone/>
              </a:pPr>
              <a:t>36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ctrTitle"/>
          </p:nvPr>
        </p:nvSpPr>
        <p:spPr/>
        <p:txBody>
          <a:bodyPr/>
          <a:lstStyle/>
          <a:p>
            <a:r>
              <a:rPr lang="en-IN" altLang="en-US" smtClean="0"/>
              <a:t>Project Manager: Skills, R&amp;R, Authority</a:t>
            </a:r>
            <a:endParaRPr altLang="en-US" smtClean="0"/>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F981DD-7D04-4115-87D3-5F435342784E}" type="slidenum">
              <a:rPr lang="en-US" altLang="en-US" sz="1200" smtClean="0">
                <a:solidFill>
                  <a:srgbClr val="898989"/>
                </a:solidFill>
              </a:rPr>
              <a:pPr>
                <a:spcBef>
                  <a:spcPct val="0"/>
                </a:spcBef>
                <a:buFontTx/>
                <a:buNone/>
              </a:pPr>
              <a:t>37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Manager’s Role</a:t>
            </a:r>
          </a:p>
        </p:txBody>
      </p:sp>
      <p:sp>
        <p:nvSpPr>
          <p:cNvPr id="88067" name="Text Box 3"/>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pPr>
            <a:endParaRPr lang="en-US" altLang="en-US" sz="2000">
              <a:solidFill>
                <a:srgbClr val="000000"/>
              </a:solidFill>
              <a:ea typeface="Microsoft YaHei" panose="020B0503020204020204" pitchFamily="34" charset="-122"/>
            </a:endParaRPr>
          </a:p>
        </p:txBody>
      </p:sp>
      <p:sp>
        <p:nvSpPr>
          <p:cNvPr id="88068" name="Title 4"/>
          <p:cNvSpPr>
            <a:spLocks noGrp="1"/>
          </p:cNvSpPr>
          <p:nvPr>
            <p:ph type="title"/>
          </p:nvPr>
        </p:nvSpPr>
        <p:spPr/>
        <p:txBody>
          <a:bodyPr/>
          <a:lstStyle/>
          <a:p>
            <a:r>
              <a:rPr altLang="en-US" smtClean="0"/>
              <a:t>On Any Project : PM Responsibilities</a:t>
            </a:r>
          </a:p>
        </p:txBody>
      </p:sp>
      <p:sp>
        <p:nvSpPr>
          <p:cNvPr id="88069" name="Content Placeholder 5"/>
          <p:cNvSpPr>
            <a:spLocks noGrp="1"/>
          </p:cNvSpPr>
          <p:nvPr>
            <p:ph idx="1"/>
          </p:nvPr>
        </p:nvSpPr>
        <p:spPr>
          <a:xfrm>
            <a:off x="457200" y="990600"/>
            <a:ext cx="8229600" cy="5105400"/>
          </a:xfrm>
        </p:spPr>
        <p:txBody>
          <a:bodyPr/>
          <a:lstStyle/>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u="sng" smtClean="0">
                <a:solidFill>
                  <a:srgbClr val="000000"/>
                </a:solidFill>
                <a:ea typeface="Microsoft YaHei" panose="020B0503020204020204" pitchFamily="34" charset="-122"/>
              </a:rPr>
              <a:t>Accountable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Communication-</a:t>
            </a:r>
            <a:r>
              <a:rPr lang="en-US" altLang="en-US" sz="1400" smtClean="0">
                <a:solidFill>
                  <a:srgbClr val="000000"/>
                </a:solidFill>
                <a:ea typeface="Microsoft YaHei" panose="020B0503020204020204" pitchFamily="34" charset="-122"/>
              </a:rPr>
              <a:t> reviews, steering committee meetings, stakeholder  identification and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Stakeholder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Cost optimization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Resource</a:t>
            </a:r>
            <a:r>
              <a:rPr lang="en-US" altLang="en-US" sz="1400" smtClean="0">
                <a:solidFill>
                  <a:srgbClr val="000000"/>
                </a:solidFill>
                <a:ea typeface="Microsoft YaHei" panose="020B0503020204020204" pitchFamily="34" charset="-122"/>
              </a:rPr>
              <a:t> allocation, resource backup and utilization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Team motivation</a:t>
            </a:r>
            <a:r>
              <a:rPr lang="en-US" altLang="en-US" sz="1400" smtClean="0">
                <a:solidFill>
                  <a:srgbClr val="000000"/>
                </a:solidFill>
                <a:ea typeface="Microsoft YaHei" panose="020B0503020204020204" pitchFamily="34" charset="-122"/>
              </a:rPr>
              <a:t>, team management, training &amp; development, appreciation, career planning, interview</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smtClean="0">
                <a:solidFill>
                  <a:srgbClr val="000000"/>
                </a:solidFill>
                <a:ea typeface="Microsoft YaHei" panose="020B0503020204020204" pitchFamily="34" charset="-122"/>
              </a:rPr>
              <a:t>Delegate, Assurance, Ensure through Expert’s Help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smtClean="0">
                <a:solidFill>
                  <a:srgbClr val="000000"/>
                </a:solidFill>
                <a:ea typeface="Microsoft YaHei" panose="020B0503020204020204" pitchFamily="34" charset="-122"/>
              </a:rPr>
              <a:t>Estimates of </a:t>
            </a:r>
            <a:r>
              <a:rPr lang="en-US" altLang="en-US" sz="1400" u="sng" smtClean="0">
                <a:solidFill>
                  <a:srgbClr val="000000"/>
                </a:solidFill>
                <a:ea typeface="Microsoft YaHei" panose="020B0503020204020204" pitchFamily="34" charset="-122"/>
              </a:rPr>
              <a:t>size</a:t>
            </a:r>
            <a:r>
              <a:rPr lang="en-US" altLang="en-US" sz="1400" smtClean="0">
                <a:solidFill>
                  <a:srgbClr val="000000"/>
                </a:solidFill>
                <a:ea typeface="Microsoft YaHei" panose="020B0503020204020204" pitchFamily="34" charset="-122"/>
              </a:rPr>
              <a:t>, </a:t>
            </a:r>
            <a:r>
              <a:rPr lang="en-US" altLang="en-US" sz="1400" u="sng" smtClean="0">
                <a:solidFill>
                  <a:srgbClr val="000000"/>
                </a:solidFill>
                <a:ea typeface="Microsoft YaHei" panose="020B0503020204020204" pitchFamily="34" charset="-122"/>
              </a:rPr>
              <a:t>efforts</a:t>
            </a:r>
            <a:r>
              <a:rPr lang="en-US" altLang="en-US" sz="1400" smtClean="0">
                <a:solidFill>
                  <a:srgbClr val="000000"/>
                </a:solidFill>
                <a:ea typeface="Microsoft YaHei" panose="020B0503020204020204" pitchFamily="34" charset="-122"/>
              </a:rPr>
              <a:t> &amp; </a:t>
            </a:r>
            <a:r>
              <a:rPr lang="en-US" altLang="en-US" sz="1400" u="sng" smtClean="0">
                <a:solidFill>
                  <a:srgbClr val="000000"/>
                </a:solidFill>
                <a:ea typeface="Microsoft YaHei" panose="020B0503020204020204" pitchFamily="34" charset="-122"/>
              </a:rPr>
              <a:t>schedule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Risk</a:t>
            </a:r>
            <a:r>
              <a:rPr lang="en-US" altLang="en-US" sz="1400" smtClean="0">
                <a:solidFill>
                  <a:srgbClr val="000000"/>
                </a:solidFill>
                <a:ea typeface="Microsoft YaHei" panose="020B0503020204020204" pitchFamily="34" charset="-122"/>
              </a:rPr>
              <a:t> identification, analysis, prioritization, monitoring &amp; control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Scope</a:t>
            </a:r>
            <a:r>
              <a:rPr lang="en-US" altLang="en-US" sz="1400" smtClean="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Defect free </a:t>
            </a:r>
            <a:r>
              <a:rPr lang="en-US" altLang="en-US" sz="1400" smtClean="0">
                <a:solidFill>
                  <a:srgbClr val="000000"/>
                </a:solidFill>
                <a:ea typeface="Microsoft YaHei" panose="020B0503020204020204" pitchFamily="34" charset="-122"/>
              </a:rPr>
              <a:t>product delivery on time within budget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Deliver</a:t>
            </a:r>
            <a:r>
              <a:rPr lang="en-US" altLang="en-US" sz="1400" smtClean="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Dependency</a:t>
            </a:r>
            <a:r>
              <a:rPr lang="en-US" altLang="en-US" sz="1400" smtClean="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Procure</a:t>
            </a:r>
            <a:r>
              <a:rPr lang="en-US" altLang="en-US" sz="1400" smtClean="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Configuration management</a:t>
            </a:r>
            <a:r>
              <a:rPr lang="en-US" altLang="en-US" sz="1400" smtClean="0">
                <a:solidFill>
                  <a:srgbClr val="000000"/>
                </a:solidFill>
                <a:ea typeface="Microsoft YaHei" panose="020B0503020204020204" pitchFamily="34" charset="-122"/>
              </a:rPr>
              <a:t>, data backup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Quality</a:t>
            </a:r>
            <a:r>
              <a:rPr lang="en-US" altLang="en-US" sz="1400" smtClean="0">
                <a:solidFill>
                  <a:srgbClr val="000000"/>
                </a:solidFill>
                <a:ea typeface="Microsoft YaHei" panose="020B0503020204020204" pitchFamily="34" charset="-122"/>
              </a:rPr>
              <a:t> planning</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Presales</a:t>
            </a:r>
            <a:r>
              <a:rPr lang="en-US" altLang="en-US" sz="1400" smtClean="0">
                <a:solidFill>
                  <a:srgbClr val="000000"/>
                </a:solidFill>
                <a:ea typeface="Microsoft YaHei" panose="020B0503020204020204" pitchFamily="34" charset="-122"/>
              </a:rPr>
              <a:t> &amp; proposals</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Technical guidance </a:t>
            </a:r>
            <a:r>
              <a:rPr lang="en-US" altLang="en-US" sz="1400" smtClean="0">
                <a:solidFill>
                  <a:srgbClr val="000000"/>
                </a:solidFill>
                <a:ea typeface="Microsoft YaHei" panose="020B0503020204020204" pitchFamily="34" charset="-122"/>
              </a:rPr>
              <a:t>to team – if team members are not available do their work (after project manager has completed his work &amp; he has spare time)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80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24C222-3A85-4C38-84B7-9982594C334C}" type="slidenum">
              <a:rPr lang="en-US" altLang="en-US" sz="1200" smtClean="0">
                <a:solidFill>
                  <a:srgbClr val="898989"/>
                </a:solidFill>
              </a:rPr>
              <a:pPr>
                <a:spcBef>
                  <a:spcPct val="0"/>
                </a:spcBef>
                <a:buFontTx/>
                <a:buNone/>
              </a:pPr>
              <a:t>38</a:t>
            </a:fld>
            <a:endParaRPr lang="en-US" altLang="en-US" sz="1200" smtClean="0">
              <a:solidFill>
                <a:srgbClr val="898989"/>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0115" name="Text Box 2"/>
          <p:cNvSpPr txBox="1">
            <a:spLocks noChangeArrowheads="1"/>
          </p:cNvSpPr>
          <p:nvPr/>
        </p:nvSpPr>
        <p:spPr bwMode="auto">
          <a:xfrm>
            <a:off x="457200" y="990600"/>
            <a:ext cx="82296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50"/>
              </a:spcBef>
              <a:buFont typeface="Arial" panose="020B0604020202020204" pitchFamily="34" charset="0"/>
              <a:buNone/>
            </a:pPr>
            <a:endParaRPr lang="en-US" altLang="en-US" sz="2200">
              <a:solidFill>
                <a:srgbClr val="000000"/>
              </a:solidFill>
              <a:ea typeface="Microsoft YaHei" panose="020B0503020204020204" pitchFamily="34" charset="-122"/>
            </a:endParaRPr>
          </a:p>
        </p:txBody>
      </p:sp>
      <p:sp>
        <p:nvSpPr>
          <p:cNvPr id="90116" name="Title 3"/>
          <p:cNvSpPr>
            <a:spLocks noGrp="1"/>
          </p:cNvSpPr>
          <p:nvPr>
            <p:ph type="title"/>
          </p:nvPr>
        </p:nvSpPr>
        <p:spPr/>
        <p:txBody>
          <a:bodyPr/>
          <a:lstStyle/>
          <a:p>
            <a:r>
              <a:rPr altLang="en-US" smtClean="0"/>
              <a:t>PM Responsibilities</a:t>
            </a:r>
          </a:p>
        </p:txBody>
      </p:sp>
      <p:sp>
        <p:nvSpPr>
          <p:cNvPr id="5" name="Content Placeholder 4"/>
          <p:cNvSpPr>
            <a:spLocks noGrp="1"/>
          </p:cNvSpPr>
          <p:nvPr>
            <p:ph idx="1"/>
          </p:nvPr>
        </p:nvSpPr>
        <p:spPr>
          <a:xfrm>
            <a:off x="457200" y="990600"/>
            <a:ext cx="8229600" cy="5105400"/>
          </a:xfrm>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0000"/>
                </a:solidFill>
                <a:ea typeface="Microsoft YaHei" charset="0"/>
                <a:cs typeface="Microsoft YaHei" charset="0"/>
              </a:rPr>
              <a:t>Initiating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aligned with org objectives &amp; customer needs. Understand Why?</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High-level risks, assumptions and constraints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Stakeholders identified and Profiling is done as per their need, power &amp; interest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Charter approved</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0000"/>
                </a:solidFill>
                <a:ea typeface="Microsoft YaHei" charset="0"/>
                <a:cs typeface="Microsoft YaHei" charset="0"/>
              </a:rPr>
              <a:t>Planning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scope, schedule, budget is agreed &amp;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team identified with roles and responsibilities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Communication activities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Quality management process established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Risk response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Integrated change control processes defined &amp;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Procurement plan is place, approved and dependencies identified</a:t>
            </a:r>
            <a:endParaRPr lang="en-US" sz="2200" dirty="0" smtClean="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solidFill>
                <a:srgbClr val="000000"/>
              </a:solidFill>
              <a:ea typeface="Microsoft YaHei" charset="0"/>
              <a:cs typeface="Microsoft YaHei"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01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5129C2-1311-47CD-8B6F-464CAE5053AB}" type="slidenum">
              <a:rPr lang="en-US" altLang="en-US" sz="1200" smtClean="0">
                <a:solidFill>
                  <a:srgbClr val="898989"/>
                </a:solidFill>
              </a:rPr>
              <a:pPr>
                <a:spcBef>
                  <a:spcPct val="0"/>
                </a:spcBef>
                <a:buFontTx/>
                <a:buNone/>
              </a:pPr>
              <a:t>39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Management is Waste of Time</a:t>
            </a:r>
            <a:endParaRPr lang="en-US" dirty="0"/>
          </a:p>
        </p:txBody>
      </p:sp>
      <p:sp>
        <p:nvSpPr>
          <p:cNvPr id="3" name="Content Placeholder 2"/>
          <p:cNvSpPr>
            <a:spLocks noGrp="1"/>
          </p:cNvSpPr>
          <p:nvPr>
            <p:ph idx="1"/>
          </p:nvPr>
        </p:nvSpPr>
        <p:spPr>
          <a:xfrm>
            <a:off x="457200" y="1447800"/>
            <a:ext cx="8229600" cy="4191000"/>
          </a:xfrm>
        </p:spPr>
        <p:txBody>
          <a:bodyPr>
            <a:noAutofit/>
          </a:bodyPr>
          <a:lstStyle/>
          <a:p>
            <a:pPr marL="266700" indent="-266700">
              <a:buNone/>
              <a:tabLst>
                <a:tab pos="266700" algn="l"/>
              </a:tabLst>
            </a:pPr>
            <a:r>
              <a:rPr lang="en-IN" sz="1600" dirty="0" smtClean="0"/>
              <a:t>10</a:t>
            </a:r>
            <a:r>
              <a:rPr lang="en-IN" sz="1600" dirty="0"/>
              <a:t>. Our customers </a:t>
            </a:r>
            <a:r>
              <a:rPr lang="en-IN" sz="1600" b="1" dirty="0" smtClean="0"/>
              <a:t>love us unconditionally</a:t>
            </a:r>
            <a:r>
              <a:rPr lang="en-IN" sz="1600" dirty="0" smtClean="0"/>
              <a:t>, </a:t>
            </a:r>
            <a:r>
              <a:rPr lang="en-IN" sz="1600" dirty="0"/>
              <a:t>so they don't care if our products are late and don't work.</a:t>
            </a:r>
          </a:p>
          <a:p>
            <a:pPr marL="266700" indent="-266700">
              <a:buNone/>
              <a:tabLst>
                <a:tab pos="266700" algn="l"/>
              </a:tabLst>
            </a:pPr>
            <a:r>
              <a:rPr lang="en-IN" sz="1600" dirty="0"/>
              <a:t>09. Organizing to manage projects </a:t>
            </a:r>
            <a:r>
              <a:rPr lang="en-IN" sz="1600" b="1" dirty="0"/>
              <a:t>isn't compatible </a:t>
            </a:r>
            <a:r>
              <a:rPr lang="en-IN" sz="1600" dirty="0"/>
              <a:t>with our </a:t>
            </a:r>
            <a:r>
              <a:rPr lang="en-IN" sz="1600" dirty="0" smtClean="0"/>
              <a:t>culture. The </a:t>
            </a:r>
            <a:r>
              <a:rPr lang="en-IN" sz="1600" dirty="0"/>
              <a:t>last thing we need around this place is change.</a:t>
            </a:r>
          </a:p>
          <a:p>
            <a:pPr marL="266700" indent="-266700">
              <a:buNone/>
              <a:tabLst>
                <a:tab pos="266700" algn="l"/>
              </a:tabLst>
            </a:pPr>
            <a:r>
              <a:rPr lang="en-IN" sz="1600" dirty="0"/>
              <a:t>08. All our projects are easy, and they </a:t>
            </a:r>
            <a:r>
              <a:rPr lang="en-IN" sz="1600" b="1" dirty="0"/>
              <a:t>don't have </a:t>
            </a:r>
            <a:r>
              <a:rPr lang="en-IN" sz="1600" dirty="0"/>
              <a:t>cost, schedule, and technical </a:t>
            </a:r>
            <a:r>
              <a:rPr lang="en-IN" sz="1600" b="1" dirty="0"/>
              <a:t>risks anyway</a:t>
            </a:r>
            <a:r>
              <a:rPr lang="en-IN" sz="1600" dirty="0"/>
              <a:t>.</a:t>
            </a:r>
          </a:p>
          <a:p>
            <a:pPr marL="266700" indent="-266700">
              <a:buNone/>
              <a:tabLst>
                <a:tab pos="266700" algn="l"/>
              </a:tabLst>
            </a:pPr>
            <a:r>
              <a:rPr lang="en-IN" sz="1600" dirty="0"/>
              <a:t>07. </a:t>
            </a:r>
            <a:r>
              <a:rPr lang="en-IN" sz="1600" dirty="0" smtClean="0"/>
              <a:t>We thing that it's </a:t>
            </a:r>
            <a:r>
              <a:rPr lang="en-IN" sz="1600" b="1" dirty="0" smtClean="0"/>
              <a:t>more profitable </a:t>
            </a:r>
            <a:r>
              <a:rPr lang="en-IN" sz="1600" dirty="0" smtClean="0"/>
              <a:t>to have 50% overruns than to spend 10% on project management to fix them. </a:t>
            </a:r>
          </a:p>
          <a:p>
            <a:pPr marL="266700" indent="-266700">
              <a:buNone/>
              <a:tabLst>
                <a:tab pos="266700" algn="l"/>
              </a:tabLst>
            </a:pPr>
            <a:r>
              <a:rPr lang="en-IN" sz="1600" dirty="0" smtClean="0"/>
              <a:t>06</a:t>
            </a:r>
            <a:r>
              <a:rPr lang="en-IN" sz="1600" dirty="0"/>
              <a:t>. We might have to </a:t>
            </a:r>
            <a:r>
              <a:rPr lang="en-IN" sz="1600" b="1" dirty="0"/>
              <a:t>understand our customers' requirements and document</a:t>
            </a:r>
            <a:r>
              <a:rPr lang="en-IN" sz="1600" dirty="0"/>
              <a:t> a lot of stuff, and that is such a bother.</a:t>
            </a:r>
          </a:p>
          <a:p>
            <a:pPr marL="266700" indent="-266700">
              <a:buNone/>
              <a:tabLst>
                <a:tab pos="266700" algn="l"/>
              </a:tabLst>
            </a:pPr>
            <a:r>
              <a:rPr lang="en-IN" sz="1600" dirty="0"/>
              <a:t>05. Project management requires </a:t>
            </a:r>
            <a:r>
              <a:rPr lang="en-IN" sz="1600" b="1" dirty="0"/>
              <a:t>integrity and courage</a:t>
            </a:r>
            <a:r>
              <a:rPr lang="en-IN" sz="1600" dirty="0"/>
              <a:t>, </a:t>
            </a:r>
            <a:r>
              <a:rPr lang="en-IN" sz="1600" dirty="0" smtClean="0"/>
              <a:t>I think they need to pay </a:t>
            </a:r>
            <a:r>
              <a:rPr lang="en-IN" sz="1600" dirty="0"/>
              <a:t>me </a:t>
            </a:r>
            <a:r>
              <a:rPr lang="en-IN" sz="1600" dirty="0" smtClean="0"/>
              <a:t>extra for that.</a:t>
            </a:r>
            <a:endParaRPr lang="en-IN" sz="1600" dirty="0"/>
          </a:p>
          <a:p>
            <a:pPr marL="266700" indent="-266700">
              <a:buNone/>
              <a:tabLst>
                <a:tab pos="266700" algn="l"/>
              </a:tabLst>
            </a:pPr>
            <a:r>
              <a:rPr lang="en-IN" sz="1600" dirty="0"/>
              <a:t>04. Our bosses won't provide the support needed for project management; they want us to get better </a:t>
            </a:r>
            <a:r>
              <a:rPr lang="en-IN" sz="1600" b="1" dirty="0"/>
              <a:t>results through magic</a:t>
            </a:r>
            <a:r>
              <a:rPr lang="en-IN" sz="1600" dirty="0"/>
              <a:t>.</a:t>
            </a:r>
          </a:p>
          <a:p>
            <a:pPr marL="266700" indent="-266700">
              <a:buNone/>
              <a:tabLst>
                <a:tab pos="266700" algn="l"/>
              </a:tabLst>
            </a:pPr>
            <a:r>
              <a:rPr lang="en-IN" sz="1600" dirty="0"/>
              <a:t>03. We'd have to apply </a:t>
            </a:r>
            <a:r>
              <a:rPr lang="en-IN" sz="1600" b="1" dirty="0"/>
              <a:t>project </a:t>
            </a:r>
            <a:r>
              <a:rPr lang="en-IN" sz="1600" b="1" dirty="0" smtClean="0"/>
              <a:t>management blindly to all projects </a:t>
            </a:r>
            <a:r>
              <a:rPr lang="en-IN" sz="1600" dirty="0" smtClean="0"/>
              <a:t>regardless </a:t>
            </a:r>
            <a:r>
              <a:rPr lang="en-IN" sz="1600" dirty="0"/>
              <a:t>of size and </a:t>
            </a:r>
            <a:r>
              <a:rPr lang="en-IN" sz="1600" dirty="0" smtClean="0"/>
              <a:t>complexity. This is stupid thing.</a:t>
            </a:r>
            <a:endParaRPr lang="en-IN" sz="1600" dirty="0"/>
          </a:p>
          <a:p>
            <a:pPr marL="266700" indent="-266700">
              <a:buNone/>
              <a:tabLst>
                <a:tab pos="266700" algn="l"/>
              </a:tabLst>
            </a:pPr>
            <a:r>
              <a:rPr lang="en-IN" sz="1600" dirty="0"/>
              <a:t>02. I know there is a well-developed project management body of knowledge, but </a:t>
            </a:r>
            <a:r>
              <a:rPr lang="en-IN" sz="1600" b="1" dirty="0"/>
              <a:t>I can't find it under this mess on my desk</a:t>
            </a:r>
            <a:r>
              <a:rPr lang="en-IN" sz="1600" dirty="0"/>
              <a:t>.</a:t>
            </a:r>
          </a:p>
          <a:p>
            <a:pPr marL="266700" indent="-266700">
              <a:buNone/>
              <a:tabLst>
                <a:tab pos="266700" algn="l"/>
              </a:tabLst>
            </a:pPr>
            <a:r>
              <a:rPr lang="en-IN" sz="1600" dirty="0"/>
              <a:t>01. </a:t>
            </a:r>
            <a:r>
              <a:rPr lang="en-IN" sz="1600" dirty="0" smtClean="0"/>
              <a:t>We </a:t>
            </a:r>
            <a:r>
              <a:rPr lang="en-IN" sz="1600" b="1" dirty="0" smtClean="0"/>
              <a:t>aren't smart enough</a:t>
            </a:r>
            <a:r>
              <a:rPr lang="en-IN" sz="1600" dirty="0" smtClean="0"/>
              <a:t> to implement project management without oppressing creativity and offending our technical geniuses.</a:t>
            </a:r>
          </a:p>
          <a:p>
            <a:pPr marL="266700" indent="-266700">
              <a:buNone/>
              <a:tabLst>
                <a:tab pos="266700" algn="l"/>
              </a:tabLst>
            </a:pPr>
            <a:endParaRPr lang="en-IN" sz="1600" dirty="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
        <p:nvSpPr>
          <p:cNvPr id="6" name="TextBox 5"/>
          <p:cNvSpPr txBox="1"/>
          <p:nvPr/>
        </p:nvSpPr>
        <p:spPr>
          <a:xfrm>
            <a:off x="-4312" y="816691"/>
            <a:ext cx="3361818" cy="584775"/>
          </a:xfrm>
          <a:prstGeom prst="rect">
            <a:avLst/>
          </a:prstGeom>
          <a:solidFill>
            <a:srgbClr val="FF0000"/>
          </a:solidFill>
        </p:spPr>
        <p:txBody>
          <a:bodyPr wrap="none" rtlCol="0">
            <a:spAutoFit/>
          </a:bodyPr>
          <a:lstStyle/>
          <a:p>
            <a:r>
              <a:rPr lang="en-US" sz="3200" b="1" i="1" dirty="0" smtClean="0">
                <a:latin typeface="Trebuchet MS" panose="020B0603020202020204" pitchFamily="34" charset="0"/>
                <a:cs typeface="Arabic Typesetting" panose="03020402040406030203" pitchFamily="66" charset="-78"/>
              </a:rPr>
              <a:t>I</a:t>
            </a:r>
            <a:r>
              <a:rPr lang="en-US" sz="3200" b="1" i="1" dirty="0" smtClean="0">
                <a:latin typeface="Trebuchet MS" panose="020B0603020202020204" pitchFamily="34" charset="0"/>
                <a:cs typeface="Arabic Typesetting" panose="03020402040406030203" pitchFamily="66" charset="-78"/>
              </a:rPr>
              <a:t>f you think that</a:t>
            </a:r>
          </a:p>
        </p:txBody>
      </p:sp>
    </p:spTree>
    <p:extLst>
      <p:ext uri="{BB962C8B-B14F-4D97-AF65-F5344CB8AC3E}">
        <p14:creationId xmlns:p14="http://schemas.microsoft.com/office/powerpoint/2010/main" val="9961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2163" name="Text Box 2"/>
          <p:cNvSpPr txBox="1">
            <a:spLocks noChangeArrowheads="1"/>
          </p:cNvSpPr>
          <p:nvPr/>
        </p:nvSpPr>
        <p:spPr bwMode="auto">
          <a:xfrm>
            <a:off x="457200" y="990600"/>
            <a:ext cx="82296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buFont typeface="Arial" panose="020B0604020202020204" pitchFamily="34" charset="0"/>
              <a:buNone/>
            </a:pPr>
            <a:endParaRPr lang="en-US" altLang="en-US" sz="2000">
              <a:solidFill>
                <a:srgbClr val="000000"/>
              </a:solidFill>
              <a:ea typeface="Microsoft YaHei" panose="020B0503020204020204" pitchFamily="34" charset="-122"/>
            </a:endParaRPr>
          </a:p>
        </p:txBody>
      </p:sp>
      <p:sp>
        <p:nvSpPr>
          <p:cNvPr id="92164" name="Title 3"/>
          <p:cNvSpPr>
            <a:spLocks noGrp="1"/>
          </p:cNvSpPr>
          <p:nvPr>
            <p:ph type="title"/>
          </p:nvPr>
        </p:nvSpPr>
        <p:spPr/>
        <p:txBody>
          <a:bodyPr/>
          <a:lstStyle/>
          <a:p>
            <a:r>
              <a:rPr altLang="en-US" smtClean="0"/>
              <a:t>Project Manager Responsibilities</a:t>
            </a:r>
          </a:p>
        </p:txBody>
      </p:sp>
      <p:sp>
        <p:nvSpPr>
          <p:cNvPr id="5" name="Content Placeholder 4"/>
          <p:cNvSpPr>
            <a:spLocks noGrp="1"/>
          </p:cNvSpPr>
          <p:nvPr>
            <p:ph idx="1"/>
          </p:nvPr>
        </p:nvSpPr>
        <p:spPr>
          <a:xfrm>
            <a:off x="457200" y="990600"/>
            <a:ext cx="8229600" cy="5105400"/>
          </a:xfrm>
        </p:spPr>
        <p:txBody>
          <a:bodyPr>
            <a:normAutofit fontScale="92500" lnSpcReduction="20000"/>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Executing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scope achieved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a:t>
            </a:r>
            <a:r>
              <a:rPr lang="en-US" sz="2400" dirty="0" smtClean="0">
                <a:solidFill>
                  <a:srgbClr val="000000"/>
                </a:solidFill>
                <a:ea typeface="Microsoft YaHei" charset="0"/>
                <a:cs typeface="Microsoft YaHei" charset="0"/>
              </a:rPr>
              <a:t>status/progress </a:t>
            </a:r>
            <a:r>
              <a:rPr lang="en-US" sz="2400" dirty="0">
                <a:solidFill>
                  <a:srgbClr val="000000"/>
                </a:solidFill>
                <a:ea typeface="Microsoft YaHei" charset="0"/>
                <a:cs typeface="Microsoft YaHei" charset="0"/>
              </a:rPr>
              <a:t>is </a:t>
            </a:r>
            <a:r>
              <a:rPr lang="en-US" sz="2400" dirty="0" smtClean="0">
                <a:solidFill>
                  <a:srgbClr val="000000"/>
                </a:solidFill>
                <a:ea typeface="Microsoft YaHei" charset="0"/>
                <a:cs typeface="Microsoft YaHei" charset="0"/>
              </a:rPr>
              <a:t>tracked and communicated</a:t>
            </a:r>
            <a:endParaRPr lang="en-US" sz="2400" dirty="0">
              <a:solidFill>
                <a:srgbClr val="000000"/>
              </a:solidFill>
              <a:ea typeface="Microsoft YaHei" charset="0"/>
              <a:cs typeface="Microsoft YaHei" charset="0"/>
            </a:endParaRP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stakeholders expectations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Human resource, </a:t>
            </a:r>
            <a:r>
              <a:rPr lang="en-US" sz="2400" dirty="0">
                <a:solidFill>
                  <a:srgbClr val="000000"/>
                </a:solidFill>
                <a:ea typeface="Microsoft YaHei" charset="0"/>
                <a:cs typeface="Microsoft YaHei" charset="0"/>
              </a:rPr>
              <a:t>Machine &amp; Material resources</a:t>
            </a:r>
            <a:r>
              <a:rPr lang="en-US" sz="2400" dirty="0" smtClean="0">
                <a:solidFill>
                  <a:srgbClr val="000000"/>
                </a:solidFill>
                <a:ea typeface="Microsoft YaHei" charset="0"/>
                <a:cs typeface="Microsoft YaHei" charset="0"/>
              </a:rPr>
              <a:t>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Quality managed against plan</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Monitoring &amp; Controlling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Variances identified &amp; RCA is performed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change management is performed systematically</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Quality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Risks are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Contract administered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Closing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outcomes accepted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resources released &amp; stakeholders are communicated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Stakeholder perceptions measured and analyzed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formally closed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rPr>
              <a:t>Documents archived, LL documented</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21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7A8875-BC5F-44EB-8A0F-0D54E5A018E7}" type="slidenum">
              <a:rPr lang="en-US" altLang="en-US" sz="1200" smtClean="0">
                <a:solidFill>
                  <a:srgbClr val="898989"/>
                </a:solidFill>
              </a:rPr>
              <a:pPr>
                <a:spcBef>
                  <a:spcPct val="0"/>
                </a:spcBef>
                <a:buFontTx/>
                <a:buNone/>
              </a:pPr>
              <a:t>40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Personal Competence</a:t>
            </a:r>
          </a:p>
        </p:txBody>
      </p:sp>
      <p:sp>
        <p:nvSpPr>
          <p:cNvPr id="94211"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spcBef>
                <a:spcPts val="800"/>
              </a:spcBef>
              <a:buFont typeface="Arial" panose="020B0604020202020204" pitchFamily="34" charset="0"/>
              <a:buNone/>
            </a:pPr>
            <a:endParaRPr lang="en-US" altLang="en-US">
              <a:solidFill>
                <a:srgbClr val="000000"/>
              </a:solidFill>
              <a:ea typeface="Microsoft YaHei" panose="020B0503020204020204" pitchFamily="34" charset="-122"/>
            </a:endParaRPr>
          </a:p>
        </p:txBody>
      </p:sp>
      <p:sp>
        <p:nvSpPr>
          <p:cNvPr id="94212" name="Title 3"/>
          <p:cNvSpPr>
            <a:spLocks noGrp="1"/>
          </p:cNvSpPr>
          <p:nvPr>
            <p:ph type="title"/>
          </p:nvPr>
        </p:nvSpPr>
        <p:spPr/>
        <p:txBody>
          <a:bodyPr/>
          <a:lstStyle/>
          <a:p>
            <a:r>
              <a:rPr altLang="en-US" smtClean="0"/>
              <a:t>Project Manager Skills</a:t>
            </a:r>
          </a:p>
        </p:txBody>
      </p:sp>
      <p:sp>
        <p:nvSpPr>
          <p:cNvPr id="5" name="Content Placeholder 4"/>
          <p:cNvSpPr>
            <a:spLocks noGrp="1"/>
          </p:cNvSpPr>
          <p:nvPr>
            <p:ph idx="1"/>
          </p:nvPr>
        </p:nvSpPr>
        <p:spPr>
          <a:xfrm>
            <a:off x="457200" y="990600"/>
            <a:ext cx="8229600" cy="5105400"/>
          </a:xfrm>
        </p:spPr>
        <p:txBody>
          <a:bodyPr>
            <a:normAutofit fontScale="85000" lnSpcReduction="20000"/>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Negotiate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Influence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Manage (Resources, Scope, Time, Cost etc.)</a:t>
            </a:r>
            <a:endParaRPr lang="en-US" dirty="0">
              <a:solidFill>
                <a:srgbClr val="000000"/>
              </a:solidFill>
              <a:ea typeface="Microsoft YaHei" charset="0"/>
              <a:cs typeface="Microsoft YaHei"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Communicate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Present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Organize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Lead</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Conflict Management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Cognitive Ability</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Effectiveness</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Professionalism</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42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78134B-244E-4FFA-B626-AF58026725BD}" type="slidenum">
              <a:rPr lang="en-US" altLang="en-US" sz="1200" smtClean="0">
                <a:solidFill>
                  <a:srgbClr val="898989"/>
                </a:solidFill>
              </a:rPr>
              <a:pPr>
                <a:spcBef>
                  <a:spcPct val="0"/>
                </a:spcBef>
                <a:buFontTx/>
                <a:buNone/>
              </a:pPr>
              <a:t>41</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altLang="en-US" smtClean="0"/>
              <a:t>Authority</a:t>
            </a:r>
          </a:p>
        </p:txBody>
      </p:sp>
      <p:sp>
        <p:nvSpPr>
          <p:cNvPr id="96259" name="Content Placeholder 2"/>
          <p:cNvSpPr>
            <a:spLocks noGrp="1"/>
          </p:cNvSpPr>
          <p:nvPr>
            <p:ph idx="1"/>
          </p:nvPr>
        </p:nvSpPr>
        <p:spPr>
          <a:xfrm>
            <a:off x="457200" y="990600"/>
            <a:ext cx="8229600" cy="5105400"/>
          </a:xfrm>
        </p:spPr>
        <p:txBody>
          <a:bodyPr/>
          <a:lstStyle/>
          <a:p>
            <a:r>
              <a:rPr lang="en-US" altLang="en-US" smtClean="0"/>
              <a:t>Manage through servant leadership</a:t>
            </a:r>
          </a:p>
          <a:p>
            <a:r>
              <a:rPr lang="en-US" altLang="en-US" smtClean="0"/>
              <a:t>Manage through referent power</a:t>
            </a:r>
          </a:p>
          <a:p>
            <a:r>
              <a:rPr lang="en-US" altLang="en-US" smtClean="0"/>
              <a:t>Implement decision made by stakeholders</a:t>
            </a:r>
          </a:p>
          <a:p>
            <a:r>
              <a:rPr lang="en-US" altLang="en-US" smtClean="0"/>
              <a:t>Make decisions &amp; take calculated risk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A879FD-A616-4BD7-90B9-EDC370B3683E}" type="slidenum">
              <a:rPr lang="en-US" altLang="en-US" sz="1200" smtClean="0">
                <a:solidFill>
                  <a:srgbClr val="898989"/>
                </a:solidFill>
              </a:rPr>
              <a:pPr>
                <a:spcBef>
                  <a:spcPct val="0"/>
                </a:spcBef>
                <a:buFontTx/>
                <a:buNone/>
              </a:pPr>
              <a:t>42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4"/>
          <p:cNvSpPr>
            <a:spLocks noGrp="1"/>
          </p:cNvSpPr>
          <p:nvPr>
            <p:ph type="title"/>
          </p:nvPr>
        </p:nvSpPr>
        <p:spPr/>
        <p:txBody>
          <a:bodyPr/>
          <a:lstStyle/>
          <a:p>
            <a:r>
              <a:rPr altLang="en-US" smtClean="0"/>
              <a:t>Develop Project Charter</a:t>
            </a:r>
          </a:p>
        </p:txBody>
      </p:sp>
      <p:sp>
        <p:nvSpPr>
          <p:cNvPr id="98307" name="Content Placeholder 5"/>
          <p:cNvSpPr>
            <a:spLocks noGrp="1"/>
          </p:cNvSpPr>
          <p:nvPr>
            <p:ph idx="1"/>
          </p:nvPr>
        </p:nvSpPr>
        <p:spPr>
          <a:xfrm>
            <a:off x="457200" y="990600"/>
            <a:ext cx="8229600" cy="5105400"/>
          </a:xfrm>
        </p:spPr>
        <p:txBody>
          <a:bodyPr/>
          <a:lstStyle/>
          <a:p>
            <a:r>
              <a:rPr lang="en-US" altLang="en-US" dirty="0" smtClean="0"/>
              <a:t>Project Charter should be signed by Project Sponsor and handed over to PM</a:t>
            </a:r>
          </a:p>
          <a:p>
            <a:r>
              <a:rPr lang="en-US" altLang="en-US" dirty="0" smtClean="0"/>
              <a:t>Use Business Case, SOW, Agreements, Lessons Learned, EEF to make this.</a:t>
            </a:r>
          </a:p>
          <a:p>
            <a:r>
              <a:rPr lang="en-US" altLang="en-US" dirty="0" smtClean="0"/>
              <a:t>It is first and must have document of </a:t>
            </a:r>
            <a:r>
              <a:rPr lang="en-US" altLang="en-US" dirty="0" smtClean="0"/>
              <a:t>any project</a:t>
            </a:r>
            <a:endParaRPr lang="en-US" altLang="en-US" dirty="0" smtClean="0"/>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983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CAFE0-0D8F-45C6-9E6E-AFA27C095BBF}" type="slidenum">
              <a:rPr lang="en-US" altLang="en-US" sz="1200" smtClean="0">
                <a:solidFill>
                  <a:srgbClr val="898989"/>
                </a:solidFill>
              </a:rPr>
              <a:pPr>
                <a:spcBef>
                  <a:spcPct val="0"/>
                </a:spcBef>
                <a:buFontTx/>
                <a:buNone/>
              </a:pPr>
              <a:t>43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4"/>
          <p:cNvSpPr>
            <a:spLocks noGrp="1"/>
          </p:cNvSpPr>
          <p:nvPr>
            <p:ph type="title"/>
          </p:nvPr>
        </p:nvSpPr>
        <p:spPr/>
        <p:txBody>
          <a:bodyPr/>
          <a:lstStyle/>
          <a:p>
            <a:r>
              <a:rPr altLang="en-US" smtClean="0"/>
              <a:t>Project Charter</a:t>
            </a:r>
          </a:p>
        </p:txBody>
      </p:sp>
      <p:sp>
        <p:nvSpPr>
          <p:cNvPr id="6" name="Content Placeholder 5"/>
          <p:cNvSpPr>
            <a:spLocks noGrp="1"/>
          </p:cNvSpPr>
          <p:nvPr>
            <p:ph idx="1"/>
          </p:nvPr>
        </p:nvSpPr>
        <p:spPr>
          <a:xfrm>
            <a:off x="457200" y="990600"/>
            <a:ext cx="8229600" cy="5105400"/>
          </a:xfrm>
        </p:spPr>
        <p:txBody>
          <a:bodyPr>
            <a:normAutofit fontScale="62500" lnSpcReduction="20000"/>
          </a:bodyPr>
          <a:lstStyle/>
          <a:p>
            <a:pPr>
              <a:defRPr/>
            </a:pPr>
            <a:r>
              <a:rPr lang="en-US" dirty="0" smtClean="0"/>
              <a:t>Objective</a:t>
            </a:r>
          </a:p>
          <a:p>
            <a:pPr>
              <a:defRPr/>
            </a:pPr>
            <a:r>
              <a:rPr lang="en-US" dirty="0" smtClean="0"/>
              <a:t>High Level Scope</a:t>
            </a:r>
          </a:p>
          <a:p>
            <a:pPr lvl="1">
              <a:defRPr/>
            </a:pPr>
            <a:r>
              <a:rPr lang="en-US" dirty="0" smtClean="0"/>
              <a:t>Project Boundary</a:t>
            </a:r>
          </a:p>
          <a:p>
            <a:pPr lvl="1">
              <a:defRPr/>
            </a:pPr>
            <a:r>
              <a:rPr lang="en-US" dirty="0" smtClean="0"/>
              <a:t>High Level Requirements</a:t>
            </a:r>
          </a:p>
          <a:p>
            <a:pPr lvl="1">
              <a:defRPr/>
            </a:pPr>
            <a:r>
              <a:rPr lang="en-US" dirty="0" smtClean="0"/>
              <a:t>High Level Deliverables</a:t>
            </a:r>
          </a:p>
          <a:p>
            <a:pPr>
              <a:defRPr/>
            </a:pPr>
            <a:r>
              <a:rPr lang="en-US" dirty="0" smtClean="0"/>
              <a:t>High Level Milestones</a:t>
            </a:r>
          </a:p>
          <a:p>
            <a:pPr>
              <a:defRPr/>
            </a:pPr>
            <a:r>
              <a:rPr lang="en-US" dirty="0" smtClean="0"/>
              <a:t>Assumption</a:t>
            </a:r>
          </a:p>
          <a:p>
            <a:pPr>
              <a:defRPr/>
            </a:pPr>
            <a:r>
              <a:rPr lang="en-US" dirty="0" smtClean="0"/>
              <a:t>Inherent and known risks</a:t>
            </a:r>
          </a:p>
          <a:p>
            <a:pPr>
              <a:defRPr/>
            </a:pPr>
            <a:r>
              <a:rPr lang="en-US" dirty="0" smtClean="0"/>
              <a:t>High Level Timeline</a:t>
            </a:r>
          </a:p>
          <a:p>
            <a:pPr>
              <a:defRPr/>
            </a:pPr>
            <a:r>
              <a:rPr lang="en-US" dirty="0" smtClean="0"/>
              <a:t>High Level Budget</a:t>
            </a:r>
          </a:p>
          <a:p>
            <a:pPr>
              <a:defRPr/>
            </a:pPr>
            <a:r>
              <a:rPr lang="en-US" dirty="0" smtClean="0"/>
              <a:t>Measurable Project Success Criteria</a:t>
            </a:r>
          </a:p>
          <a:p>
            <a:pPr>
              <a:defRPr/>
            </a:pPr>
            <a:r>
              <a:rPr lang="en-US" dirty="0" smtClean="0"/>
              <a:t>Initial Team</a:t>
            </a:r>
          </a:p>
          <a:p>
            <a:pPr>
              <a:defRPr/>
            </a:pPr>
            <a:r>
              <a:rPr lang="en-US" dirty="0" smtClean="0"/>
              <a:t>Project Start Date</a:t>
            </a:r>
          </a:p>
          <a:p>
            <a:pPr>
              <a:defRPr/>
            </a:pPr>
            <a:r>
              <a:rPr lang="en-US" dirty="0" smtClean="0"/>
              <a:t>High Level Approval Requirements</a:t>
            </a:r>
          </a:p>
          <a:p>
            <a:pPr>
              <a:defRPr/>
            </a:pPr>
            <a:r>
              <a:rPr lang="en-US" dirty="0" smtClean="0"/>
              <a:t>Name and Sign of Project Manager</a:t>
            </a:r>
          </a:p>
          <a:p>
            <a:pPr>
              <a:defRPr/>
            </a:pPr>
            <a:r>
              <a:rPr lang="en-US" dirty="0" smtClean="0"/>
              <a:t>Name and Sign of Project Sponsor</a:t>
            </a:r>
          </a:p>
          <a:p>
            <a:pPr>
              <a:defRPr/>
            </a:pPr>
            <a:endParaRPr lang="en-US" dirty="0"/>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10035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352419-7DD7-4B60-ACFE-8AD3C9110E33}" type="slidenum">
              <a:rPr lang="en-US" altLang="en-US" sz="1200" smtClean="0">
                <a:solidFill>
                  <a:srgbClr val="898989"/>
                </a:solidFill>
              </a:rPr>
              <a:pPr>
                <a:spcBef>
                  <a:spcPct val="0"/>
                </a:spcBef>
                <a:buFontTx/>
                <a:buNone/>
              </a:pPr>
              <a:t>44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1024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CD3C93-ABE5-4517-B5E1-782540A2F9D8}" type="slidenum">
              <a:rPr lang="en-US" altLang="en-US" sz="1200" smtClean="0">
                <a:solidFill>
                  <a:srgbClr val="898989"/>
                </a:solidFill>
              </a:rPr>
              <a:pPr>
                <a:spcBef>
                  <a:spcPct val="0"/>
                </a:spcBef>
                <a:buFontTx/>
                <a:buNone/>
              </a:pPr>
              <a:t>45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21336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defTabSz="179388">
              <a:spcBef>
                <a:spcPct val="20000"/>
              </a:spcBef>
              <a:buFont typeface="Arial" charset="0"/>
              <a:buNone/>
              <a:defRPr/>
            </a:pPr>
            <a:r>
              <a:rPr lang="en-US" sz="1500" dirty="0" smtClean="0">
                <a:latin typeface="+mn-lt"/>
              </a:rPr>
              <a:t>hari.prasad@vedavit-ps.com</a:t>
            </a:r>
            <a:endParaRPr lang="en-US" sz="1500" dirty="0">
              <a:latin typeface="+mn-lt"/>
            </a:endParaRPr>
          </a:p>
        </p:txBody>
      </p:sp>
      <p:sp>
        <p:nvSpPr>
          <p:cNvPr id="10445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332C4F-34B6-4878-ADF3-E8FCF8DF53FD}" type="slidenum">
              <a:rPr lang="en-US" altLang="en-US" sz="1200" smtClean="0">
                <a:solidFill>
                  <a:srgbClr val="898989"/>
                </a:solidFill>
              </a:rPr>
              <a:pPr>
                <a:spcBef>
                  <a:spcPct val="0"/>
                </a:spcBef>
                <a:buFontTx/>
                <a:buNone/>
              </a:pPr>
              <a:t>46</a:t>
            </a:fld>
            <a:endParaRPr lang="en-US" altLang="en-US" sz="1200" smtClean="0">
              <a:solidFill>
                <a:srgbClr val="898989"/>
              </a:solidFill>
            </a:endParaRPr>
          </a:p>
        </p:txBody>
      </p:sp>
      <p:sp>
        <p:nvSpPr>
          <p:cNvPr id="104453"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smtClean="0"/>
              <a:t>Day 4 : Governance</a:t>
            </a:r>
          </a:p>
          <a:p>
            <a:pPr marL="0" indent="0">
              <a:buFont typeface="+mj-lt"/>
              <a:buNone/>
            </a:pPr>
            <a:r>
              <a:rPr lang="en-US" altLang="en-US"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DD90A7-FB5B-41E9-AA25-3803AB7A29CD}"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
        <p:nvSpPr>
          <p:cNvPr id="2253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662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type="subTitle" idx="1"/>
          </p:nvPr>
        </p:nvSpPr>
        <p:spPr/>
        <p:txBody>
          <a:bodyPr/>
          <a:lstStyle/>
          <a:p>
            <a:pPr>
              <a:buFont typeface="Calibri" panose="020F0502020204030204" pitchFamily="34" charset="0"/>
              <a:buAutoNum type="arabicPeriod"/>
            </a:pPr>
            <a:r>
              <a:rPr lang="en-IN" altLang="en-US" sz="2400" smtClean="0"/>
              <a:t>Some Important Definitions Related to Project Management</a:t>
            </a:r>
          </a:p>
          <a:p>
            <a:pPr>
              <a:buFont typeface="Calibri" panose="020F0502020204030204" pitchFamily="34" charset="0"/>
              <a:buAutoNum type="arabicPeriod"/>
            </a:pPr>
            <a:r>
              <a:rPr lang="en-IN" altLang="en-US" sz="2400" smtClean="0"/>
              <a:t>Process Groups &amp; Level of Activities</a:t>
            </a:r>
          </a:p>
          <a:p>
            <a:pPr>
              <a:buFont typeface="Calibri" panose="020F0502020204030204" pitchFamily="34" charset="0"/>
              <a:buAutoNum type="arabicPeriod"/>
            </a:pPr>
            <a:r>
              <a:rPr lang="en-IN" altLang="en-US" sz="2400" smtClean="0"/>
              <a:t>Organization Types &amp; Project Success</a:t>
            </a:r>
          </a:p>
          <a:p>
            <a:pPr>
              <a:buFont typeface="Calibri" panose="020F0502020204030204" pitchFamily="34" charset="0"/>
              <a:buAutoNum type="arabicPeriod"/>
            </a:pPr>
            <a:r>
              <a:rPr lang="en-IN" altLang="en-US" sz="2400" smtClean="0"/>
              <a:t>Project Success Criteria</a:t>
            </a:r>
          </a:p>
          <a:p>
            <a:pPr>
              <a:buFont typeface="Calibri" panose="020F0502020204030204" pitchFamily="34" charset="0"/>
              <a:buAutoNum type="arabicPeriod"/>
            </a:pPr>
            <a:r>
              <a:rPr lang="en-IN" altLang="en-US" sz="2400" smtClean="0"/>
              <a:t>Typical Costing and Staffing Across PLC</a:t>
            </a:r>
          </a:p>
          <a:p>
            <a:pPr>
              <a:buFont typeface="Calibri" panose="020F0502020204030204" pitchFamily="34" charset="0"/>
              <a:buAutoNum type="arabicPeriod"/>
            </a:pPr>
            <a:r>
              <a:rPr lang="en-IN" altLang="en-US" sz="2400" smtClean="0"/>
              <a:t>Cost of Change &amp; Degree of Risk</a:t>
            </a:r>
          </a:p>
          <a:p>
            <a:pPr>
              <a:buFont typeface="Calibri" panose="020F0502020204030204" pitchFamily="34" charset="0"/>
              <a:buAutoNum type="arabicPeriod"/>
            </a:pPr>
            <a:r>
              <a:rPr lang="en-IN" altLang="en-US" sz="2400" smtClean="0"/>
              <a:t>Project Initiation &amp; Exercises of the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EF93BC-52C6-4D99-87EC-AF3C7535C922}"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24581"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General Understanding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type="subTitle" idx="1"/>
          </p:nvPr>
        </p:nvSpPr>
        <p:spPr/>
        <p:txBody>
          <a:bodyPr/>
          <a:lstStyle/>
          <a:p>
            <a:pPr>
              <a:buFont typeface="Calibri" panose="020F0502020204030204" pitchFamily="34" charset="0"/>
              <a:buAutoNum type="arabicPeriod"/>
            </a:pPr>
            <a:r>
              <a:rPr lang="en-IN" altLang="en-US" sz="2400" smtClean="0"/>
              <a:t>Project, Program, Portfolio and Interdependencies</a:t>
            </a:r>
          </a:p>
          <a:p>
            <a:pPr>
              <a:buFont typeface="Calibri" panose="020F0502020204030204" pitchFamily="34" charset="0"/>
              <a:buAutoNum type="arabicPeriod"/>
            </a:pPr>
            <a:r>
              <a:rPr lang="en-IN" altLang="en-US" sz="2400" smtClean="0"/>
              <a:t>Project Left Cycle: Phases, Milestones, Deliverables</a:t>
            </a:r>
          </a:p>
          <a:p>
            <a:pPr>
              <a:buFont typeface="Calibri" panose="020F0502020204030204" pitchFamily="34" charset="0"/>
              <a:buAutoNum type="arabicPeriod"/>
            </a:pPr>
            <a:r>
              <a:rPr lang="en-IN" altLang="en-US" sz="2400" smtClean="0"/>
              <a:t>Project Boundary</a:t>
            </a:r>
          </a:p>
          <a:p>
            <a:pPr>
              <a:buFont typeface="Calibri" panose="020F0502020204030204" pitchFamily="34" charset="0"/>
              <a:buAutoNum type="arabicPeriod"/>
            </a:pPr>
            <a:r>
              <a:rPr lang="en-IN" altLang="en-US" sz="2400" smtClean="0"/>
              <a:t>Project Constraints</a:t>
            </a:r>
          </a:p>
          <a:p>
            <a:pPr>
              <a:buFont typeface="Calibri" panose="020F0502020204030204" pitchFamily="34" charset="0"/>
              <a:buAutoNum type="arabicPeriod"/>
            </a:pPr>
            <a:r>
              <a:rPr lang="en-IN" altLang="en-US" sz="2400" smtClean="0"/>
              <a:t>Project Management Office</a:t>
            </a:r>
          </a:p>
          <a:p>
            <a:pPr>
              <a:buFont typeface="Calibri" panose="020F0502020204030204" pitchFamily="34" charset="0"/>
              <a:buAutoNum type="arabicPeriod"/>
            </a:pPr>
            <a:r>
              <a:rPr lang="en-IN" altLang="en-US" sz="2400" smtClean="0"/>
              <a:t>Project Management Methodologies</a:t>
            </a:r>
          </a:p>
          <a:p>
            <a:pPr>
              <a:buFont typeface="Calibri" panose="020F0502020204030204" pitchFamily="34" charset="0"/>
              <a:buAutoNum type="arabicPeriod"/>
            </a:pPr>
            <a:endParaRPr lang="en-US" altLang="en-US" sz="240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7F02D0-B606-4C5B-BECB-A86AC9276734}"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
        <p:nvSpPr>
          <p:cNvPr id="26629" name="Title 1"/>
          <p:cNvSpPr>
            <a:spLocks noGrp="1"/>
          </p:cNvSpPr>
          <p:nvPr>
            <p:ph type="ctrTitle"/>
          </p:nvPr>
        </p:nvSpPr>
        <p:spPr>
          <a:xfrm>
            <a:off x="0" y="307975"/>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smtClean="0"/>
              <a:t>Some Important Definitions </a:t>
            </a:r>
            <a:endParaRPr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dirty="0" smtClean="0"/>
              <a:t>Projects </a:t>
            </a:r>
            <a:r>
              <a:rPr altLang="en-US" dirty="0" smtClean="0"/>
              <a:t>&amp; Operations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23042125"/>
              </p:ext>
            </p:extLst>
          </p:nvPr>
        </p:nvGraphicFramePr>
        <p:xfrm>
          <a:off x="457200" y="990600"/>
          <a:ext cx="8229600" cy="5296912"/>
        </p:xfrm>
        <a:graphic>
          <a:graphicData uri="http://schemas.openxmlformats.org/drawingml/2006/table">
            <a:tbl>
              <a:tblPr firstRow="1" bandRow="1">
                <a:tableStyleId>{5C22544A-7EE6-4342-B048-85BDC9FD1C3A}</a:tableStyleId>
              </a:tblPr>
              <a:tblGrid>
                <a:gridCol w="2209800"/>
                <a:gridCol w="3276600"/>
                <a:gridCol w="2743200"/>
              </a:tblGrid>
              <a:tr h="396263">
                <a:tc>
                  <a:txBody>
                    <a:bodyPr/>
                    <a:lstStyle/>
                    <a:p>
                      <a:endParaRPr lang="en-US" sz="2000" dirty="0"/>
                    </a:p>
                  </a:txBody>
                  <a:tcPr marT="45723" marB="45723"/>
                </a:tc>
                <a:tc>
                  <a:txBody>
                    <a:bodyPr/>
                    <a:lstStyle/>
                    <a:p>
                      <a:r>
                        <a:rPr lang="en-US" sz="2000" dirty="0" smtClean="0"/>
                        <a:t>Project</a:t>
                      </a:r>
                      <a:endParaRPr lang="en-US" sz="2000" dirty="0"/>
                    </a:p>
                  </a:txBody>
                  <a:tcPr marT="45723" marB="45723"/>
                </a:tc>
                <a:tc>
                  <a:txBody>
                    <a:bodyPr/>
                    <a:lstStyle/>
                    <a:p>
                      <a:r>
                        <a:rPr lang="en-US" sz="2000" dirty="0" smtClean="0"/>
                        <a:t>Operations</a:t>
                      </a:r>
                      <a:endParaRPr lang="en-US" sz="2000" dirty="0"/>
                    </a:p>
                  </a:txBody>
                  <a:tcPr marT="45723" marB="45723"/>
                </a:tc>
              </a:tr>
              <a:tr h="396263">
                <a:tc>
                  <a:txBody>
                    <a:bodyPr/>
                    <a:lstStyle/>
                    <a:p>
                      <a:r>
                        <a:rPr lang="en-US" sz="2000" dirty="0" smtClean="0"/>
                        <a:t>Duration</a:t>
                      </a:r>
                      <a:endParaRPr lang="en-US" sz="2000" dirty="0"/>
                    </a:p>
                  </a:txBody>
                  <a:tcPr marT="45723" marB="45723"/>
                </a:tc>
                <a:tc>
                  <a:txBody>
                    <a:bodyPr/>
                    <a:lstStyle/>
                    <a:p>
                      <a:r>
                        <a:rPr lang="en-US" sz="2000" dirty="0" smtClean="0"/>
                        <a:t>Has</a:t>
                      </a:r>
                      <a:r>
                        <a:rPr lang="en-US" sz="2000" baseline="0" dirty="0" smtClean="0"/>
                        <a:t> start and end date</a:t>
                      </a:r>
                      <a:endParaRPr lang="en-US" sz="2000" dirty="0"/>
                    </a:p>
                  </a:txBody>
                  <a:tcPr marT="45723" marB="45723"/>
                </a:tc>
                <a:tc>
                  <a:txBody>
                    <a:bodyPr/>
                    <a:lstStyle/>
                    <a:p>
                      <a:r>
                        <a:rPr lang="en-US" sz="2000" dirty="0" smtClean="0"/>
                        <a:t>Has only start date</a:t>
                      </a:r>
                      <a:endParaRPr lang="en-US" sz="2000" dirty="0"/>
                    </a:p>
                  </a:txBody>
                  <a:tcPr marT="45723" marB="45723"/>
                </a:tc>
              </a:tr>
              <a:tr h="1005898">
                <a:tc>
                  <a:txBody>
                    <a:bodyPr/>
                    <a:lstStyle/>
                    <a:p>
                      <a:r>
                        <a:rPr lang="en-US" sz="2000" dirty="0" smtClean="0"/>
                        <a:t>Output</a:t>
                      </a:r>
                      <a:endParaRPr lang="en-US" sz="2000" dirty="0"/>
                    </a:p>
                  </a:txBody>
                  <a:tcPr marT="45723" marB="45723"/>
                </a:tc>
                <a:tc>
                  <a:txBody>
                    <a:bodyPr/>
                    <a:lstStyle/>
                    <a:p>
                      <a:r>
                        <a:rPr lang="en-US" sz="2000" dirty="0" smtClean="0"/>
                        <a:t>Unique</a:t>
                      </a:r>
                      <a:r>
                        <a:rPr lang="en-US" sz="2000" baseline="0" dirty="0" smtClean="0"/>
                        <a:t> Product/Service/Result or some Uniqueness</a:t>
                      </a:r>
                      <a:endParaRPr lang="en-US" sz="2000" dirty="0"/>
                    </a:p>
                  </a:txBody>
                  <a:tcPr marT="45723" marB="45723"/>
                </a:tc>
                <a:tc>
                  <a:txBody>
                    <a:bodyPr/>
                    <a:lstStyle/>
                    <a:p>
                      <a:r>
                        <a:rPr lang="en-US" sz="2000" dirty="0" smtClean="0"/>
                        <a:t>Standard</a:t>
                      </a:r>
                      <a:endParaRPr lang="en-US" sz="2000" dirty="0"/>
                    </a:p>
                  </a:txBody>
                  <a:tcPr marT="45723" marB="45723"/>
                </a:tc>
              </a:tr>
              <a:tr h="396263">
                <a:tc>
                  <a:txBody>
                    <a:bodyPr/>
                    <a:lstStyle/>
                    <a:p>
                      <a:r>
                        <a:rPr lang="en-US" sz="2000" dirty="0" smtClean="0"/>
                        <a:t>Team</a:t>
                      </a:r>
                      <a:endParaRPr lang="en-US" sz="2000" dirty="0"/>
                    </a:p>
                  </a:txBody>
                  <a:tcPr marT="45723" marB="45723"/>
                </a:tc>
                <a:tc>
                  <a:txBody>
                    <a:bodyPr/>
                    <a:lstStyle/>
                    <a:p>
                      <a:r>
                        <a:rPr lang="en-US" sz="2000" dirty="0" smtClean="0"/>
                        <a:t>Heterogeneous</a:t>
                      </a:r>
                      <a:endParaRPr lang="en-US" sz="2000" dirty="0"/>
                    </a:p>
                  </a:txBody>
                  <a:tcPr marT="45723" marB="45723"/>
                </a:tc>
                <a:tc>
                  <a:txBody>
                    <a:bodyPr/>
                    <a:lstStyle/>
                    <a:p>
                      <a:r>
                        <a:rPr lang="en-US" sz="2000" dirty="0" smtClean="0"/>
                        <a:t>Homogeneous</a:t>
                      </a:r>
                      <a:endParaRPr lang="en-US" sz="2000" dirty="0"/>
                    </a:p>
                  </a:txBody>
                  <a:tcPr marT="45723" marB="45723"/>
                </a:tc>
              </a:tr>
              <a:tr h="396263">
                <a:tc>
                  <a:txBody>
                    <a:bodyPr/>
                    <a:lstStyle/>
                    <a:p>
                      <a:r>
                        <a:rPr lang="en-US" sz="2000" dirty="0" smtClean="0"/>
                        <a:t>Requirements</a:t>
                      </a:r>
                      <a:endParaRPr lang="en-US" sz="2000" dirty="0"/>
                    </a:p>
                  </a:txBody>
                  <a:tcPr marT="45723" marB="45723"/>
                </a:tc>
                <a:tc>
                  <a:txBody>
                    <a:bodyPr/>
                    <a:lstStyle/>
                    <a:p>
                      <a:r>
                        <a:rPr lang="en-US" sz="2000" dirty="0" smtClean="0"/>
                        <a:t>Progressive Elaboration</a:t>
                      </a:r>
                      <a:endParaRPr lang="en-US" sz="2000" dirty="0"/>
                    </a:p>
                  </a:txBody>
                  <a:tcPr marT="45723" marB="45723"/>
                </a:tc>
                <a:tc>
                  <a:txBody>
                    <a:bodyPr/>
                    <a:lstStyle/>
                    <a:p>
                      <a:r>
                        <a:rPr lang="en-US" sz="2000" dirty="0" smtClean="0"/>
                        <a:t>Known in Advance</a:t>
                      </a:r>
                      <a:endParaRPr lang="en-US" sz="2000" dirty="0"/>
                    </a:p>
                  </a:txBody>
                  <a:tcPr marT="45723" marB="45723"/>
                </a:tc>
              </a:tr>
              <a:tr h="931809">
                <a:tc>
                  <a:txBody>
                    <a:bodyPr/>
                    <a:lstStyle/>
                    <a:p>
                      <a:r>
                        <a:rPr lang="en-US" sz="2000" dirty="0" smtClean="0"/>
                        <a:t>Resources</a:t>
                      </a:r>
                      <a:endParaRPr lang="en-US" sz="2000" dirty="0"/>
                    </a:p>
                  </a:txBody>
                  <a:tcPr marT="45723" marB="45723"/>
                </a:tc>
                <a:tc>
                  <a:txBody>
                    <a:bodyPr/>
                    <a:lstStyle/>
                    <a:p>
                      <a:r>
                        <a:rPr lang="en-US" sz="2000" dirty="0" smtClean="0"/>
                        <a:t>Hired Temporarily</a:t>
                      </a:r>
                      <a:r>
                        <a:rPr lang="en-US" sz="2000" baseline="0" dirty="0" smtClean="0"/>
                        <a:t> </a:t>
                      </a:r>
                      <a:r>
                        <a:rPr lang="en-US" sz="2000" dirty="0" smtClean="0"/>
                        <a:t>and </a:t>
                      </a:r>
                      <a:r>
                        <a:rPr lang="en-US" sz="2000" dirty="0" smtClean="0"/>
                        <a:t>Released. All</a:t>
                      </a:r>
                      <a:r>
                        <a:rPr lang="en-US" sz="2000" baseline="0" dirty="0" smtClean="0"/>
                        <a:t> based </a:t>
                      </a:r>
                      <a:r>
                        <a:rPr lang="en-US" sz="2000" baseline="0" dirty="0" smtClean="0"/>
                        <a:t>on the Need</a:t>
                      </a:r>
                      <a:endParaRPr lang="en-US" sz="2000" dirty="0"/>
                    </a:p>
                  </a:txBody>
                  <a:tcPr marT="45723" marB="45723"/>
                </a:tc>
                <a:tc>
                  <a:txBody>
                    <a:bodyPr/>
                    <a:lstStyle/>
                    <a:p>
                      <a:r>
                        <a:rPr lang="en-US" sz="2000" dirty="0" smtClean="0"/>
                        <a:t>Permanent</a:t>
                      </a:r>
                      <a:endParaRPr lang="en-US" sz="2000" dirty="0"/>
                    </a:p>
                  </a:txBody>
                  <a:tcPr marT="45723" marB="45723"/>
                </a:tc>
              </a:tr>
              <a:tr h="425029">
                <a:tc>
                  <a:txBody>
                    <a:bodyPr/>
                    <a:lstStyle/>
                    <a:p>
                      <a:r>
                        <a:rPr lang="en-US" sz="2000" dirty="0" smtClean="0"/>
                        <a:t>Risk</a:t>
                      </a:r>
                      <a:endParaRPr lang="en-US" sz="2000" dirty="0"/>
                    </a:p>
                  </a:txBody>
                  <a:tcPr marT="45723" marB="45723"/>
                </a:tc>
                <a:tc>
                  <a:txBody>
                    <a:bodyPr/>
                    <a:lstStyle/>
                    <a:p>
                      <a:r>
                        <a:rPr lang="en-US" sz="2000" dirty="0" smtClean="0"/>
                        <a:t>Relatively High</a:t>
                      </a:r>
                      <a:endParaRPr lang="en-US" sz="2000" dirty="0"/>
                    </a:p>
                  </a:txBody>
                  <a:tcPr marT="45723" marB="45723"/>
                </a:tc>
                <a:tc>
                  <a:txBody>
                    <a:bodyPr/>
                    <a:lstStyle/>
                    <a:p>
                      <a:r>
                        <a:rPr lang="en-US" sz="2000" dirty="0" smtClean="0"/>
                        <a:t>Relatively Less</a:t>
                      </a:r>
                      <a:endParaRPr lang="en-US" sz="2000" dirty="0"/>
                    </a:p>
                  </a:txBody>
                  <a:tcPr marT="45723" marB="45723"/>
                </a:tc>
              </a:tr>
              <a:tr h="425029">
                <a:tc>
                  <a:txBody>
                    <a:bodyPr/>
                    <a:lstStyle/>
                    <a:p>
                      <a:r>
                        <a:rPr lang="en-US" sz="2000" dirty="0" smtClean="0"/>
                        <a:t>Dependencies</a:t>
                      </a:r>
                      <a:endParaRPr lang="en-US" sz="2000" dirty="0"/>
                    </a:p>
                  </a:txBody>
                  <a:tcPr marT="45723" marB="45723"/>
                </a:tc>
                <a:tc>
                  <a:txBody>
                    <a:bodyPr/>
                    <a:lstStyle/>
                    <a:p>
                      <a:r>
                        <a:rPr lang="en-US" sz="2000" dirty="0" smtClean="0"/>
                        <a:t>Critical Path</a:t>
                      </a:r>
                      <a:endParaRPr lang="en-US" sz="2000" dirty="0"/>
                    </a:p>
                  </a:txBody>
                  <a:tcPr marT="45723" marB="45723"/>
                </a:tc>
                <a:tc>
                  <a:txBody>
                    <a:bodyPr/>
                    <a:lstStyle/>
                    <a:p>
                      <a:r>
                        <a:rPr lang="en-US" sz="2000" dirty="0" smtClean="0"/>
                        <a:t>Managed</a:t>
                      </a:r>
                      <a:r>
                        <a:rPr lang="en-US" sz="2000" baseline="0" dirty="0" smtClean="0"/>
                        <a:t> Differently</a:t>
                      </a:r>
                      <a:endParaRPr lang="en-US" sz="2000" dirty="0"/>
                    </a:p>
                  </a:txBody>
                  <a:tcPr marT="45723" marB="45723"/>
                </a:tc>
              </a:tr>
              <a:tr h="425029">
                <a:tc>
                  <a:txBody>
                    <a:bodyPr/>
                    <a:lstStyle/>
                    <a:p>
                      <a:r>
                        <a:rPr lang="en-US" sz="2000" dirty="0" smtClean="0"/>
                        <a:t>Change</a:t>
                      </a:r>
                      <a:endParaRPr lang="en-US" sz="2000" dirty="0"/>
                    </a:p>
                  </a:txBody>
                  <a:tcPr marT="45723" marB="45723"/>
                </a:tc>
                <a:tc>
                  <a:txBody>
                    <a:bodyPr/>
                    <a:lstStyle/>
                    <a:p>
                      <a:r>
                        <a:rPr lang="en-US" sz="2000" dirty="0" smtClean="0"/>
                        <a:t>Catalyst of Change</a:t>
                      </a:r>
                      <a:endParaRPr lang="en-US" sz="2000" dirty="0"/>
                    </a:p>
                  </a:txBody>
                  <a:tcPr marT="45723" marB="45723"/>
                </a:tc>
                <a:tc>
                  <a:txBody>
                    <a:bodyPr/>
                    <a:lstStyle/>
                    <a:p>
                      <a:r>
                        <a:rPr lang="en-US" sz="2000" dirty="0" smtClean="0"/>
                        <a:t>Maintain Status Quo</a:t>
                      </a:r>
                      <a:endParaRPr lang="en-US" sz="2000" dirty="0"/>
                    </a:p>
                  </a:txBody>
                  <a:tcPr marT="45723" marB="45723"/>
                </a:tc>
              </a:tr>
              <a:tr h="425029">
                <a:tc>
                  <a:txBody>
                    <a:bodyPr/>
                    <a:lstStyle/>
                    <a:p>
                      <a:r>
                        <a:rPr lang="en-US" sz="2000" dirty="0" smtClean="0"/>
                        <a:t>Charter</a:t>
                      </a:r>
                      <a:endParaRPr lang="en-US" sz="2000" dirty="0"/>
                    </a:p>
                  </a:txBody>
                  <a:tcPr marT="45723" marB="45723"/>
                </a:tc>
                <a:tc>
                  <a:txBody>
                    <a:bodyPr/>
                    <a:lstStyle/>
                    <a:p>
                      <a:r>
                        <a:rPr lang="en-US" sz="2000" dirty="0" smtClean="0"/>
                        <a:t>Permanent</a:t>
                      </a:r>
                      <a:endParaRPr lang="en-US" sz="2000" dirty="0"/>
                    </a:p>
                  </a:txBody>
                  <a:tcPr marT="45723" marB="45723"/>
                </a:tc>
                <a:tc>
                  <a:txBody>
                    <a:bodyPr/>
                    <a:lstStyle/>
                    <a:p>
                      <a:r>
                        <a:rPr lang="en-US" sz="2000" dirty="0" smtClean="0"/>
                        <a:t>Semi-Permanent</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8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1B6C07-2C2C-409C-9CA1-299839CDC0A5}"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altLang="en-US" smtClean="0"/>
              <a:t>Project Management</a:t>
            </a:r>
          </a:p>
        </p:txBody>
      </p:sp>
      <p:sp>
        <p:nvSpPr>
          <p:cNvPr id="3072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pPr>
            <a:r>
              <a:rPr lang="en-US" altLang="en-US" smtClean="0">
                <a:ea typeface="Microsoft YaHei" panose="020B0503020204020204" pitchFamily="34" charset="-122"/>
              </a:rPr>
              <a:t>The application of </a:t>
            </a:r>
            <a:r>
              <a:rPr lang="en-US" altLang="en-US" b="1" smtClean="0">
                <a:ea typeface="Microsoft YaHei" panose="020B0503020204020204" pitchFamily="34" charset="-122"/>
              </a:rPr>
              <a:t>knowledge</a:t>
            </a:r>
            <a:r>
              <a:rPr lang="en-US" altLang="en-US" smtClean="0">
                <a:ea typeface="Microsoft YaHei" panose="020B0503020204020204" pitchFamily="34" charset="-122"/>
              </a:rPr>
              <a:t>, </a:t>
            </a:r>
            <a:r>
              <a:rPr lang="en-US" altLang="en-US" b="1" smtClean="0">
                <a:ea typeface="Microsoft YaHei" panose="020B0503020204020204" pitchFamily="34" charset="-122"/>
              </a:rPr>
              <a:t>skills</a:t>
            </a:r>
            <a:r>
              <a:rPr lang="en-US" altLang="en-US" smtClean="0">
                <a:ea typeface="Microsoft YaHei" panose="020B0503020204020204" pitchFamily="34" charset="-122"/>
              </a:rPr>
              <a:t>, </a:t>
            </a:r>
            <a:r>
              <a:rPr lang="en-US" altLang="en-US" b="1" smtClean="0">
                <a:ea typeface="Microsoft YaHei" panose="020B0503020204020204" pitchFamily="34" charset="-122"/>
              </a:rPr>
              <a:t>tools</a:t>
            </a:r>
            <a:r>
              <a:rPr lang="en-US" altLang="en-US" smtClean="0">
                <a:ea typeface="Microsoft YaHei" panose="020B0503020204020204" pitchFamily="34" charset="-122"/>
              </a:rPr>
              <a:t> and</a:t>
            </a:r>
            <a:br>
              <a:rPr lang="en-US" altLang="en-US" smtClean="0">
                <a:ea typeface="Microsoft YaHei" panose="020B0503020204020204" pitchFamily="34" charset="-122"/>
              </a:rPr>
            </a:br>
            <a:r>
              <a:rPr lang="en-US" altLang="en-US" b="1" smtClean="0">
                <a:ea typeface="Microsoft YaHei" panose="020B0503020204020204" pitchFamily="34" charset="-122"/>
              </a:rPr>
              <a:t>techniques</a:t>
            </a:r>
            <a:r>
              <a:rPr lang="en-US" altLang="en-US" smtClean="0">
                <a:ea typeface="Microsoft YaHei" panose="020B0503020204020204" pitchFamily="34" charset="-122"/>
              </a:rPr>
              <a:t> to perform project activities in order to </a:t>
            </a:r>
            <a:r>
              <a:rPr lang="en-US" altLang="en-US" b="1" smtClean="0">
                <a:ea typeface="Microsoft YaHei" panose="020B0503020204020204" pitchFamily="34" charset="-122"/>
              </a:rPr>
              <a:t>meet </a:t>
            </a:r>
            <a:r>
              <a:rPr lang="en-US" altLang="en-US" smtClean="0">
                <a:ea typeface="Microsoft YaHei" panose="020B0503020204020204" pitchFamily="34" charset="-122"/>
              </a:rPr>
              <a:t>the </a:t>
            </a:r>
            <a:r>
              <a:rPr lang="en-US" altLang="en-US" b="1" smtClean="0">
                <a:ea typeface="Microsoft YaHei" panose="020B0503020204020204" pitchFamily="34" charset="-122"/>
              </a:rPr>
              <a:t>project objectives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A66A11-3ECB-4628-95EC-F97F9EC53CB4}"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5183</TotalTime>
  <Words>2633</Words>
  <Application>Microsoft Office PowerPoint</Application>
  <PresentationFormat>On-screen Show (4:3)</PresentationFormat>
  <Paragraphs>554</Paragraphs>
  <Slides>46</Slides>
  <Notes>46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Calibri</vt:lpstr>
      <vt:lpstr>Book Antiqua</vt:lpstr>
      <vt:lpstr>Times New Roman</vt:lpstr>
      <vt:lpstr>Arial Unicode MS</vt:lpstr>
      <vt:lpstr>Kabel Bk BT</vt:lpstr>
      <vt:lpstr>+mj-lt</vt:lpstr>
      <vt:lpstr>Microsoft YaHei</vt:lpstr>
      <vt:lpstr>Wingdings</vt:lpstr>
      <vt:lpstr>Office Theme</vt:lpstr>
      <vt:lpstr>Microsoft Visio Drawing</vt:lpstr>
      <vt:lpstr>PowerPoint Presentation</vt:lpstr>
      <vt:lpstr>Introduction</vt:lpstr>
      <vt:lpstr>Challenges in Projects within Tagros</vt:lpstr>
      <vt:lpstr>Project Management is Waste of Time</vt:lpstr>
      <vt:lpstr>Themes</vt:lpstr>
      <vt:lpstr>General Understanding</vt:lpstr>
      <vt:lpstr>Some Important Definitions </vt:lpstr>
      <vt:lpstr>Projects &amp; Operations</vt:lpstr>
      <vt:lpstr>Project Management</vt:lpstr>
      <vt:lpstr>Program Management</vt:lpstr>
      <vt:lpstr>Strategic Drivers</vt:lpstr>
      <vt:lpstr>Business Drivers are..</vt:lpstr>
      <vt:lpstr>Business Drivers</vt:lpstr>
      <vt:lpstr>Portfolio Management</vt:lpstr>
      <vt:lpstr>Project Left Cycle</vt:lpstr>
      <vt:lpstr>Project Phases</vt:lpstr>
      <vt:lpstr>Deliverables</vt:lpstr>
      <vt:lpstr>Project Management Methodologies</vt:lpstr>
      <vt:lpstr>Project Management Office</vt:lpstr>
      <vt:lpstr>Process Groups &amp; Level of Activities</vt:lpstr>
      <vt:lpstr>Organization Types &amp; Project Success</vt:lpstr>
      <vt:lpstr>Project Boundary</vt:lpstr>
      <vt:lpstr>Project Constraints</vt:lpstr>
      <vt:lpstr>Project Success Criteria</vt:lpstr>
      <vt:lpstr>Results of a Project</vt:lpstr>
      <vt:lpstr>Typical Costing &amp; Staffing across PLC</vt:lpstr>
      <vt:lpstr>Cost of Change &amp; Degree of Risk</vt:lpstr>
      <vt:lpstr>Project Initiation &amp; Exercises</vt:lpstr>
      <vt:lpstr>Organization Process Assets</vt:lpstr>
      <vt:lpstr>Enterprise Environmental Factors</vt:lpstr>
      <vt:lpstr>Stakeholder Management</vt:lpstr>
      <vt:lpstr>Stakeholders</vt:lpstr>
      <vt:lpstr>Stakeholders</vt:lpstr>
      <vt:lpstr>Stakeholder Register</vt:lpstr>
      <vt:lpstr>Stakeholder Analysis</vt:lpstr>
      <vt:lpstr>Stakeholder Management Plan</vt:lpstr>
      <vt:lpstr>Project Manager: Skills, R&amp;R, Authority</vt:lpstr>
      <vt:lpstr>On Any Project : PM Responsibilities</vt:lpstr>
      <vt:lpstr>PM Responsibilities</vt:lpstr>
      <vt:lpstr>Project Manager Responsibilities</vt:lpstr>
      <vt:lpstr>Project Manager Skills</vt:lpstr>
      <vt:lpstr>Authority</vt:lpstr>
      <vt:lpstr>Develop Project Charter</vt:lpstr>
      <vt:lpstr>Project Charter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145</cp:revision>
  <dcterms:created xsi:type="dcterms:W3CDTF">2010-10-14T06:04:22Z</dcterms:created>
  <dcterms:modified xsi:type="dcterms:W3CDTF">2015-01-17T13:08:40Z</dcterms:modified>
</cp:coreProperties>
</file>