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0" r:id="rId1"/>
  </p:sldMasterIdLst>
  <p:notesMasterIdLst>
    <p:notesMasterId r:id="rId55"/>
  </p:notesMasterIdLst>
  <p:sldIdLst>
    <p:sldId id="760" r:id="rId2"/>
    <p:sldId id="761" r:id="rId3"/>
    <p:sldId id="732" r:id="rId4"/>
    <p:sldId id="762" r:id="rId5"/>
    <p:sldId id="796" r:id="rId6"/>
    <p:sldId id="776" r:id="rId7"/>
    <p:sldId id="772" r:id="rId8"/>
    <p:sldId id="773" r:id="rId9"/>
    <p:sldId id="774" r:id="rId10"/>
    <p:sldId id="775" r:id="rId11"/>
    <p:sldId id="770" r:id="rId12"/>
    <p:sldId id="777" r:id="rId13"/>
    <p:sldId id="799" r:id="rId14"/>
    <p:sldId id="798" r:id="rId15"/>
    <p:sldId id="779" r:id="rId16"/>
    <p:sldId id="797" r:id="rId17"/>
    <p:sldId id="778" r:id="rId18"/>
    <p:sldId id="764" r:id="rId19"/>
    <p:sldId id="800" r:id="rId20"/>
    <p:sldId id="765" r:id="rId21"/>
    <p:sldId id="766" r:id="rId22"/>
    <p:sldId id="767" r:id="rId23"/>
    <p:sldId id="768" r:id="rId24"/>
    <p:sldId id="769" r:id="rId25"/>
    <p:sldId id="429" r:id="rId26"/>
    <p:sldId id="432" r:id="rId27"/>
    <p:sldId id="435" r:id="rId28"/>
    <p:sldId id="780" r:id="rId29"/>
    <p:sldId id="450" r:id="rId30"/>
    <p:sldId id="783" r:id="rId31"/>
    <p:sldId id="460" r:id="rId32"/>
    <p:sldId id="802" r:id="rId33"/>
    <p:sldId id="801" r:id="rId34"/>
    <p:sldId id="785" r:id="rId35"/>
    <p:sldId id="463" r:id="rId36"/>
    <p:sldId id="786" r:id="rId37"/>
    <p:sldId id="496" r:id="rId38"/>
    <p:sldId id="787" r:id="rId39"/>
    <p:sldId id="788" r:id="rId40"/>
    <p:sldId id="789" r:id="rId41"/>
    <p:sldId id="790" r:id="rId42"/>
    <p:sldId id="791" r:id="rId43"/>
    <p:sldId id="592" r:id="rId44"/>
    <p:sldId id="793" r:id="rId45"/>
    <p:sldId id="614" r:id="rId46"/>
    <p:sldId id="803" r:id="rId47"/>
    <p:sldId id="806" r:id="rId48"/>
    <p:sldId id="804" r:id="rId49"/>
    <p:sldId id="807" r:id="rId50"/>
    <p:sldId id="805" r:id="rId51"/>
    <p:sldId id="808" r:id="rId52"/>
    <p:sldId id="809" r:id="rId53"/>
    <p:sldId id="795" r:id="rId5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49" autoAdjust="0"/>
    <p:restoredTop sz="88713" autoAdjust="0"/>
  </p:normalViewPr>
  <p:slideViewPr>
    <p:cSldViewPr>
      <p:cViewPr varScale="1">
        <p:scale>
          <a:sx n="63" d="100"/>
          <a:sy n="63" d="100"/>
        </p:scale>
        <p:origin x="1830"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852"/>
    </p:cViewPr>
  </p:sorterViewPr>
  <p:notesViewPr>
    <p:cSldViewPr>
      <p:cViewPr varScale="1">
        <p:scale>
          <a:sx n="57" d="100"/>
          <a:sy n="57" d="100"/>
        </p:scale>
        <p:origin x="-247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26.xml"/><Relationship Id="rId1" Type="http://schemas.openxmlformats.org/officeDocument/2006/relationships/slide" Target="slides/slide25.xml"/><Relationship Id="rId4"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48D2E081-5355-4189-9C1F-1D0F4DBDAA62}" type="datetimeFigureOut">
              <a:rPr lang="en-US"/>
              <a:pPr>
                <a:defRPr/>
              </a:pPr>
              <a:t>1/17/2015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9621840-228D-434D-9C99-9F79661E1E83}" type="slidenum">
              <a:rPr lang="en-US" altLang="en-US"/>
              <a:pPr>
                <a:defRPr/>
              </a:pPr>
              <a:t>‹#›</a:t>
            </a:fld>
            <a:endParaRPr lang="en-US" altLang="en-US"/>
          </a:p>
        </p:txBody>
      </p:sp>
    </p:spTree>
    <p:extLst>
      <p:ext uri="{BB962C8B-B14F-4D97-AF65-F5344CB8AC3E}">
        <p14:creationId xmlns:p14="http://schemas.microsoft.com/office/powerpoint/2010/main" val="40629090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latin typeface="Times New Roman" panose="02020603050405020304" pitchFamily="18" charset="0"/>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1pPr>
            <a:lvl2pPr marL="742950" indent="-28575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2pPr>
            <a:lvl3pPr marL="11430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3pPr>
            <a:lvl4pPr marL="16002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4pPr>
            <a:lvl5pPr marL="20574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9pPr>
          </a:lstStyle>
          <a:p>
            <a:fld id="{276425D7-73D9-414B-A41C-F0F93FF366EC}" type="slidenum">
              <a:rPr lang="en-US" altLang="en-US" smtClean="0">
                <a:solidFill>
                  <a:srgbClr val="000000"/>
                </a:solidFill>
              </a:rPr>
              <a:pPr/>
              <a:t>1</a:t>
            </a:fld>
            <a:endParaRPr lang="en-US" altLang="en-US" smtClean="0">
              <a:solidFill>
                <a:srgbClr val="000000"/>
              </a:solidFill>
            </a:endParaRPr>
          </a:p>
        </p:txBody>
      </p:sp>
    </p:spTree>
    <p:extLst>
      <p:ext uri="{BB962C8B-B14F-4D97-AF65-F5344CB8AC3E}">
        <p14:creationId xmlns:p14="http://schemas.microsoft.com/office/powerpoint/2010/main" val="3437883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3EF152-516D-46D0-A47F-B3816DE84035}" type="slidenum">
              <a:rPr lang="en-US" altLang="en-US" smtClean="0">
                <a:latin typeface="Arial" panose="020B0604020202020204" pitchFamily="34" charset="0"/>
              </a:rPr>
              <a:pPr>
                <a:spcBef>
                  <a:spcPct val="0"/>
                </a:spcBef>
              </a:pPr>
              <a:t>10</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671118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IN" b="1" dirty="0" smtClean="0"/>
              <a:t>For example,</a:t>
            </a:r>
            <a:r>
              <a:rPr lang="en-IN" dirty="0" smtClean="0"/>
              <a:t> If you were building a bridge, for instance, most of the requirements would be product based. These might include the number of cars the bridge would hold, the strength of the steel, the water level it needs to span, the color of the bridge, etc.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IN" b="1" dirty="0" smtClean="0"/>
              <a:t>For example</a:t>
            </a:r>
            <a:r>
              <a:rPr lang="en-IN" dirty="0" smtClean="0"/>
              <a:t>, when you discuss how data gets moved and how business transactions flow from one point to another, you are describing process requirements. If you need to describe the requirements for billing transactions, most of the requirements could end up being process oriented. This would include how billing transactions move from orders to invoicing to accounts receivable. They can describe at what points people look up a status, how people manually update an invoice and what people should do if accounts are out of balance.</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IN" dirty="0" smtClean="0"/>
          </a:p>
          <a:p>
            <a:endParaRPr lang="en-US" altLang="en-US" dirty="0"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0DD69C-9053-4E7D-8E5B-58A087063A28}" type="slidenum">
              <a:rPr lang="en-US" altLang="en-US" smtClean="0"/>
              <a:pPr/>
              <a:t>11</a:t>
            </a:fld>
            <a:endParaRPr lang="en-US" altLang="en-US" smtClean="0"/>
          </a:p>
        </p:txBody>
      </p:sp>
    </p:spTree>
    <p:extLst>
      <p:ext uri="{BB962C8B-B14F-4D97-AF65-F5344CB8AC3E}">
        <p14:creationId xmlns:p14="http://schemas.microsoft.com/office/powerpoint/2010/main" val="282505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12B6642-21D0-4430-9E1A-1B1D51B01D6D}" type="slidenum">
              <a:rPr lang="en-US" altLang="en-US" smtClean="0"/>
              <a:pPr/>
              <a:t>12</a:t>
            </a:fld>
            <a:endParaRPr lang="en-US" altLang="en-US" smtClean="0"/>
          </a:p>
        </p:txBody>
      </p:sp>
    </p:spTree>
    <p:extLst>
      <p:ext uri="{BB962C8B-B14F-4D97-AF65-F5344CB8AC3E}">
        <p14:creationId xmlns:p14="http://schemas.microsoft.com/office/powerpoint/2010/main" val="2232516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B4732C-14E5-4E38-A97F-99499DB52F89}" type="slidenum">
              <a:rPr lang="en-US" altLang="en-US" smtClean="0"/>
              <a:pPr/>
              <a:t>13</a:t>
            </a:fld>
            <a:endParaRPr lang="en-US" altLang="en-US" smtClean="0"/>
          </a:p>
        </p:txBody>
      </p:sp>
    </p:spTree>
    <p:extLst>
      <p:ext uri="{BB962C8B-B14F-4D97-AF65-F5344CB8AC3E}">
        <p14:creationId xmlns:p14="http://schemas.microsoft.com/office/powerpoint/2010/main" val="3611116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14</a:t>
            </a:fld>
            <a:endParaRPr lang="en-US" altLang="en-US"/>
          </a:p>
        </p:txBody>
      </p:sp>
    </p:spTree>
    <p:extLst>
      <p:ext uri="{BB962C8B-B14F-4D97-AF65-F5344CB8AC3E}">
        <p14:creationId xmlns:p14="http://schemas.microsoft.com/office/powerpoint/2010/main" val="1491911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B4732C-14E5-4E38-A97F-99499DB52F89}" type="slidenum">
              <a:rPr lang="en-US" altLang="en-US" smtClean="0"/>
              <a:pPr/>
              <a:t>15</a:t>
            </a:fld>
            <a:endParaRPr lang="en-US" altLang="en-US" smtClean="0"/>
          </a:p>
        </p:txBody>
      </p:sp>
    </p:spTree>
    <p:extLst>
      <p:ext uri="{BB962C8B-B14F-4D97-AF65-F5344CB8AC3E}">
        <p14:creationId xmlns:p14="http://schemas.microsoft.com/office/powerpoint/2010/main" val="1586316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16</a:t>
            </a:fld>
            <a:endParaRPr lang="en-US" altLang="en-US"/>
          </a:p>
        </p:txBody>
      </p:sp>
    </p:spTree>
    <p:extLst>
      <p:ext uri="{BB962C8B-B14F-4D97-AF65-F5344CB8AC3E}">
        <p14:creationId xmlns:p14="http://schemas.microsoft.com/office/powerpoint/2010/main" val="2697715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D52AFC-5EE3-46E0-8A48-E026352B19C1}" type="slidenum">
              <a:rPr lang="en-US" altLang="en-US" smtClean="0"/>
              <a:pPr/>
              <a:t>17</a:t>
            </a:fld>
            <a:endParaRPr lang="en-US" altLang="en-US" smtClean="0"/>
          </a:p>
        </p:txBody>
      </p:sp>
    </p:spTree>
    <p:extLst>
      <p:ext uri="{BB962C8B-B14F-4D97-AF65-F5344CB8AC3E}">
        <p14:creationId xmlns:p14="http://schemas.microsoft.com/office/powerpoint/2010/main" val="193357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D0EDA41-F1E0-43D3-A06A-E364832F9F03}" type="slidenum">
              <a:rPr lang="en-US" altLang="en-US" smtClean="0"/>
              <a:pPr/>
              <a:t>18</a:t>
            </a:fld>
            <a:endParaRPr lang="en-US" altLang="en-US" smtClean="0"/>
          </a:p>
        </p:txBody>
      </p:sp>
    </p:spTree>
    <p:extLst>
      <p:ext uri="{BB962C8B-B14F-4D97-AF65-F5344CB8AC3E}">
        <p14:creationId xmlns:p14="http://schemas.microsoft.com/office/powerpoint/2010/main" val="1196933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19</a:t>
            </a:fld>
            <a:endParaRPr lang="en-US" altLang="en-US"/>
          </a:p>
        </p:txBody>
      </p:sp>
    </p:spTree>
    <p:extLst>
      <p:ext uri="{BB962C8B-B14F-4D97-AF65-F5344CB8AC3E}">
        <p14:creationId xmlns:p14="http://schemas.microsoft.com/office/powerpoint/2010/main" val="3060446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BB7890-42F9-4D45-ABD2-D624CE80307A}" type="slidenum">
              <a:rPr lang="en-US" altLang="en-US" smtClean="0"/>
              <a:pPr/>
              <a:t>2</a:t>
            </a:fld>
            <a:endParaRPr lang="en-US" altLang="en-US" smtClean="0"/>
          </a:p>
        </p:txBody>
      </p:sp>
    </p:spTree>
    <p:extLst>
      <p:ext uri="{BB962C8B-B14F-4D97-AF65-F5344CB8AC3E}">
        <p14:creationId xmlns:p14="http://schemas.microsoft.com/office/powerpoint/2010/main" val="2849646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6528EFD-4837-495C-9704-9FFBC3E0EF15}" type="slidenum">
              <a:rPr lang="en-US" altLang="en-US" smtClean="0"/>
              <a:pPr/>
              <a:t>20</a:t>
            </a:fld>
            <a:endParaRPr lang="en-US" altLang="en-US" smtClean="0"/>
          </a:p>
        </p:txBody>
      </p:sp>
    </p:spTree>
    <p:extLst>
      <p:ext uri="{BB962C8B-B14F-4D97-AF65-F5344CB8AC3E}">
        <p14:creationId xmlns:p14="http://schemas.microsoft.com/office/powerpoint/2010/main" val="299366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C23D0C6-A21D-4D42-8CEC-EBE539FD467F}" type="slidenum">
              <a:rPr lang="en-US" altLang="en-US" smtClean="0"/>
              <a:pPr/>
              <a:t>21</a:t>
            </a:fld>
            <a:endParaRPr lang="en-US" altLang="en-US" smtClean="0"/>
          </a:p>
        </p:txBody>
      </p:sp>
    </p:spTree>
    <p:extLst>
      <p:ext uri="{BB962C8B-B14F-4D97-AF65-F5344CB8AC3E}">
        <p14:creationId xmlns:p14="http://schemas.microsoft.com/office/powerpoint/2010/main" val="1815039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4C4A23-CAAA-4461-9B42-0FC1F14689AD}" type="slidenum">
              <a:rPr lang="en-US" altLang="en-US" smtClean="0"/>
              <a:pPr/>
              <a:t>22</a:t>
            </a:fld>
            <a:endParaRPr lang="en-US" altLang="en-US" smtClean="0"/>
          </a:p>
        </p:txBody>
      </p:sp>
    </p:spTree>
    <p:extLst>
      <p:ext uri="{BB962C8B-B14F-4D97-AF65-F5344CB8AC3E}">
        <p14:creationId xmlns:p14="http://schemas.microsoft.com/office/powerpoint/2010/main" val="2076271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A23E398-C4BC-4F71-BEE4-7890BFFAE231}" type="slidenum">
              <a:rPr lang="en-US" altLang="en-US" smtClean="0"/>
              <a:pPr/>
              <a:t>23</a:t>
            </a:fld>
            <a:endParaRPr lang="en-US" altLang="en-US" smtClean="0"/>
          </a:p>
        </p:txBody>
      </p:sp>
    </p:spTree>
    <p:extLst>
      <p:ext uri="{BB962C8B-B14F-4D97-AF65-F5344CB8AC3E}">
        <p14:creationId xmlns:p14="http://schemas.microsoft.com/office/powerpoint/2010/main" val="23253965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0D70DB-1892-4C52-946C-88AC86EE0FC2}" type="slidenum">
              <a:rPr lang="en-US" altLang="en-US" smtClean="0"/>
              <a:pPr/>
              <a:t>24</a:t>
            </a:fld>
            <a:endParaRPr lang="en-US" altLang="en-US" smtClean="0"/>
          </a:p>
        </p:txBody>
      </p:sp>
    </p:spTree>
    <p:extLst>
      <p:ext uri="{BB962C8B-B14F-4D97-AF65-F5344CB8AC3E}">
        <p14:creationId xmlns:p14="http://schemas.microsoft.com/office/powerpoint/2010/main" val="4041687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F7DE0F-44B1-4312-9035-2A7D9072EFFC}" type="slidenum">
              <a:rPr lang="en-US" altLang="en-US" smtClean="0">
                <a:latin typeface="Arial" panose="020B0604020202020204" pitchFamily="34" charset="0"/>
              </a:rPr>
              <a:pPr>
                <a:spcBef>
                  <a:spcPct val="0"/>
                </a:spcBef>
              </a:pPr>
              <a:t>25</a:t>
            </a:fld>
            <a:endParaRPr lang="en-US" altLang="en-US" smtClean="0">
              <a:latin typeface="Arial" panose="020B0604020202020204" pitchFamily="34" charset="0"/>
            </a:endParaRPr>
          </a:p>
        </p:txBody>
      </p:sp>
      <p:sp>
        <p:nvSpPr>
          <p:cNvPr id="56323" name="Rectangle 2"/>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2252613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3D51E97-100B-4EEC-9FF0-CF5B806A8E96}" type="slidenum">
              <a:rPr lang="en-US" altLang="en-US" smtClean="0">
                <a:latin typeface="Arial" panose="020B0604020202020204" pitchFamily="34" charset="0"/>
              </a:rPr>
              <a:pPr>
                <a:spcBef>
                  <a:spcPct val="0"/>
                </a:spcBef>
              </a:pPr>
              <a:t>26</a:t>
            </a:fld>
            <a:endParaRPr lang="en-US" altLang="en-US" smtClean="0">
              <a:latin typeface="Arial" panose="020B0604020202020204" pitchFamily="34" charset="0"/>
            </a:endParaRPr>
          </a:p>
        </p:txBody>
      </p:sp>
      <p:sp>
        <p:nvSpPr>
          <p:cNvPr id="58371" name="Rectangle 2"/>
          <p:cNvSpPr>
            <a:spLocks noGrp="1" noRot="1" noChangeAspect="1" noChangeArrowheads="1" noTextEdit="1"/>
          </p:cNvSpPr>
          <p:nvPr>
            <p:ph type="sldImg"/>
          </p:nvPr>
        </p:nvSpPr>
        <p:spPr bwMode="auto">
          <a:xfrm>
            <a:off x="1143000" y="685800"/>
            <a:ext cx="4575175"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785874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D46EF0B-859F-4E84-9978-7F6853C4984E}" type="slidenum">
              <a:rPr lang="en-US" altLang="en-US" smtClean="0">
                <a:latin typeface="Arial" panose="020B0604020202020204" pitchFamily="34" charset="0"/>
              </a:rPr>
              <a:pPr>
                <a:spcBef>
                  <a:spcPct val="0"/>
                </a:spcBef>
              </a:pPr>
              <a:t>27</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837321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4776367-8EC6-4FD7-85EC-574FA7F79985}" type="slidenum">
              <a:rPr lang="en-US" altLang="en-US" smtClean="0"/>
              <a:pPr/>
              <a:t>28</a:t>
            </a:fld>
            <a:endParaRPr lang="en-US" altLang="en-US" smtClean="0"/>
          </a:p>
        </p:txBody>
      </p:sp>
    </p:spTree>
    <p:extLst>
      <p:ext uri="{BB962C8B-B14F-4D97-AF65-F5344CB8AC3E}">
        <p14:creationId xmlns:p14="http://schemas.microsoft.com/office/powerpoint/2010/main" val="2971956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7C79559-776A-41E8-B8A5-668A2654F5D7}" type="slidenum">
              <a:rPr lang="en-US" altLang="en-US" smtClean="0">
                <a:latin typeface="Arial" panose="020B0604020202020204" pitchFamily="34" charset="0"/>
              </a:rPr>
              <a:pPr>
                <a:spcBef>
                  <a:spcPct val="0"/>
                </a:spcBef>
              </a:pPr>
              <a:t>29</a:t>
            </a:fld>
            <a:endParaRPr lang="en-US" altLang="en-US" smtClean="0">
              <a:latin typeface="Arial" panose="020B0604020202020204" pitchFamily="34" charset="0"/>
            </a:endParaRPr>
          </a:p>
        </p:txBody>
      </p:sp>
      <p:sp>
        <p:nvSpPr>
          <p:cNvPr id="6861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smtClean="0"/>
          </a:p>
        </p:txBody>
      </p:sp>
    </p:spTree>
    <p:extLst>
      <p:ext uri="{BB962C8B-B14F-4D97-AF65-F5344CB8AC3E}">
        <p14:creationId xmlns:p14="http://schemas.microsoft.com/office/powerpoint/2010/main" val="1555461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A6D2AA-B0A4-4BD5-9244-C13A85FA7AAF}" type="slidenum">
              <a:rPr lang="en-US" altLang="en-US" smtClean="0"/>
              <a:pPr/>
              <a:t>3</a:t>
            </a:fld>
            <a:endParaRPr lang="en-US" altLang="en-US" smtClean="0"/>
          </a:p>
        </p:txBody>
      </p:sp>
    </p:spTree>
    <p:extLst>
      <p:ext uri="{BB962C8B-B14F-4D97-AF65-F5344CB8AC3E}">
        <p14:creationId xmlns:p14="http://schemas.microsoft.com/office/powerpoint/2010/main" val="849483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34C42A-51AB-4A4C-B1A5-2013DE905922}" type="slidenum">
              <a:rPr lang="en-US" altLang="en-US" smtClean="0"/>
              <a:pPr/>
              <a:t>30</a:t>
            </a:fld>
            <a:endParaRPr lang="en-US" altLang="en-US" smtClean="0"/>
          </a:p>
        </p:txBody>
      </p:sp>
    </p:spTree>
    <p:extLst>
      <p:ext uri="{BB962C8B-B14F-4D97-AF65-F5344CB8AC3E}">
        <p14:creationId xmlns:p14="http://schemas.microsoft.com/office/powerpoint/2010/main" val="2643816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98AF04-3F5A-42A4-B0FA-4ACD488EBD4B}" type="slidenum">
              <a:rPr lang="en-US" altLang="en-US" smtClean="0">
                <a:latin typeface="Arial" panose="020B0604020202020204" pitchFamily="34" charset="0"/>
              </a:rPr>
              <a:pPr>
                <a:spcBef>
                  <a:spcPct val="0"/>
                </a:spcBef>
              </a:pPr>
              <a:t>31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27156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543091-9986-4AC3-82B7-7BEF9FF940C3}" type="slidenum">
              <a:rPr lang="en-US" altLang="en-US" smtClean="0"/>
              <a:pPr/>
              <a:t>32</a:t>
            </a:fld>
            <a:endParaRPr lang="en-US" altLang="en-US" smtClean="0"/>
          </a:p>
        </p:txBody>
      </p:sp>
    </p:spTree>
    <p:extLst>
      <p:ext uri="{BB962C8B-B14F-4D97-AF65-F5344CB8AC3E}">
        <p14:creationId xmlns:p14="http://schemas.microsoft.com/office/powerpoint/2010/main" val="3466411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33</a:t>
            </a:fld>
            <a:endParaRPr lang="en-US" altLang="en-US"/>
          </a:p>
        </p:txBody>
      </p:sp>
    </p:spTree>
    <p:extLst>
      <p:ext uri="{BB962C8B-B14F-4D97-AF65-F5344CB8AC3E}">
        <p14:creationId xmlns:p14="http://schemas.microsoft.com/office/powerpoint/2010/main" val="2517873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543091-9986-4AC3-82B7-7BEF9FF940C3}" type="slidenum">
              <a:rPr lang="en-US" altLang="en-US" smtClean="0"/>
              <a:pPr/>
              <a:t>34</a:t>
            </a:fld>
            <a:endParaRPr lang="en-US" altLang="en-US" smtClean="0"/>
          </a:p>
        </p:txBody>
      </p:sp>
    </p:spTree>
    <p:extLst>
      <p:ext uri="{BB962C8B-B14F-4D97-AF65-F5344CB8AC3E}">
        <p14:creationId xmlns:p14="http://schemas.microsoft.com/office/powerpoint/2010/main" val="2970977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B69DB9-0F9C-41FF-ABB8-A4C4816BE3D6}" type="slidenum">
              <a:rPr lang="en-US" altLang="en-US" smtClean="0">
                <a:latin typeface="Arial" panose="020B0604020202020204" pitchFamily="34" charset="0"/>
              </a:rPr>
              <a:pPr>
                <a:spcBef>
                  <a:spcPct val="0"/>
                </a:spcBef>
              </a:pPr>
              <a:t>35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9988894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BB69AF-E23D-4ACB-83C5-F19B7A144D52}" type="slidenum">
              <a:rPr lang="en-US" altLang="en-US" smtClean="0"/>
              <a:pPr/>
              <a:t>36</a:t>
            </a:fld>
            <a:endParaRPr lang="en-US" altLang="en-US" smtClean="0"/>
          </a:p>
        </p:txBody>
      </p:sp>
    </p:spTree>
    <p:extLst>
      <p:ext uri="{BB962C8B-B14F-4D97-AF65-F5344CB8AC3E}">
        <p14:creationId xmlns:p14="http://schemas.microsoft.com/office/powerpoint/2010/main" val="14530821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1463406-16FA-4F51-A807-228743D0FF0F}" type="slidenum">
              <a:rPr lang="en-US" altLang="en-US" smtClean="0">
                <a:latin typeface="Arial" panose="020B0604020202020204" pitchFamily="34" charset="0"/>
              </a:rPr>
              <a:pPr>
                <a:spcBef>
                  <a:spcPct val="0"/>
                </a:spcBef>
              </a:pPr>
              <a:t>37</a:t>
            </a:fld>
            <a:endParaRPr lang="en-US" altLang="en-US" smtClean="0">
              <a:latin typeface="Arial" panose="020B0604020202020204" pitchFamily="34" charset="0"/>
            </a:endParaRPr>
          </a:p>
        </p:txBody>
      </p:sp>
      <p:sp>
        <p:nvSpPr>
          <p:cNvPr id="8294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endParaRPr lang="en-US" altLang="en-US" smtClean="0"/>
          </a:p>
        </p:txBody>
      </p:sp>
    </p:spTree>
    <p:extLst>
      <p:ext uri="{BB962C8B-B14F-4D97-AF65-F5344CB8AC3E}">
        <p14:creationId xmlns:p14="http://schemas.microsoft.com/office/powerpoint/2010/main" val="14176466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FE34D8-5887-437F-AD46-9E651969F152}" type="slidenum">
              <a:rPr lang="en-US" altLang="en-US" smtClean="0"/>
              <a:pPr/>
              <a:t>38</a:t>
            </a:fld>
            <a:endParaRPr lang="en-US" altLang="en-US" smtClean="0"/>
          </a:p>
        </p:txBody>
      </p:sp>
    </p:spTree>
    <p:extLst>
      <p:ext uri="{BB962C8B-B14F-4D97-AF65-F5344CB8AC3E}">
        <p14:creationId xmlns:p14="http://schemas.microsoft.com/office/powerpoint/2010/main" val="13393509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0D69D9-CE3C-4607-8E8A-25921CB609F7}" type="slidenum">
              <a:rPr lang="en-US" altLang="en-US" smtClean="0"/>
              <a:pPr/>
              <a:t>39</a:t>
            </a:fld>
            <a:endParaRPr lang="en-US" altLang="en-US" smtClean="0"/>
          </a:p>
        </p:txBody>
      </p:sp>
    </p:spTree>
    <p:extLst>
      <p:ext uri="{BB962C8B-B14F-4D97-AF65-F5344CB8AC3E}">
        <p14:creationId xmlns:p14="http://schemas.microsoft.com/office/powerpoint/2010/main" val="2380787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8F71BC-43FD-4B10-B71F-F2FDCAC94113}" type="slidenum">
              <a:rPr lang="en-US" altLang="en-US" smtClean="0"/>
              <a:pPr/>
              <a:t>4</a:t>
            </a:fld>
            <a:endParaRPr lang="en-US" altLang="en-US" smtClean="0"/>
          </a:p>
        </p:txBody>
      </p:sp>
    </p:spTree>
    <p:extLst>
      <p:ext uri="{BB962C8B-B14F-4D97-AF65-F5344CB8AC3E}">
        <p14:creationId xmlns:p14="http://schemas.microsoft.com/office/powerpoint/2010/main" val="1591970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8A7838-3449-4F12-81E6-2ACAAD041DEE}" type="slidenum">
              <a:rPr lang="en-US" altLang="en-US" smtClean="0"/>
              <a:pPr/>
              <a:t>40</a:t>
            </a:fld>
            <a:endParaRPr lang="en-US" altLang="en-US" smtClean="0"/>
          </a:p>
        </p:txBody>
      </p:sp>
    </p:spTree>
    <p:extLst>
      <p:ext uri="{BB962C8B-B14F-4D97-AF65-F5344CB8AC3E}">
        <p14:creationId xmlns:p14="http://schemas.microsoft.com/office/powerpoint/2010/main" val="31964800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D2ADF54-C5B6-419A-AC2F-90E00A6FD902}" type="slidenum">
              <a:rPr lang="en-US" altLang="en-US" smtClean="0"/>
              <a:pPr/>
              <a:t>41</a:t>
            </a:fld>
            <a:endParaRPr lang="en-US" altLang="en-US" smtClean="0"/>
          </a:p>
        </p:txBody>
      </p:sp>
    </p:spTree>
    <p:extLst>
      <p:ext uri="{BB962C8B-B14F-4D97-AF65-F5344CB8AC3E}">
        <p14:creationId xmlns:p14="http://schemas.microsoft.com/office/powerpoint/2010/main" val="31634077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411F1F-868A-4562-95A2-4E3427C655B2}" type="slidenum">
              <a:rPr lang="en-US" altLang="en-US" smtClean="0"/>
              <a:pPr/>
              <a:t>42</a:t>
            </a:fld>
            <a:endParaRPr lang="en-US" altLang="en-US" smtClean="0"/>
          </a:p>
        </p:txBody>
      </p:sp>
    </p:spTree>
    <p:extLst>
      <p:ext uri="{BB962C8B-B14F-4D97-AF65-F5344CB8AC3E}">
        <p14:creationId xmlns:p14="http://schemas.microsoft.com/office/powerpoint/2010/main" val="17167833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AFBED32-76BF-4F7E-BDD4-B376165A17D0}" type="slidenum">
              <a:rPr lang="en-US" altLang="en-US" smtClean="0">
                <a:latin typeface="Arial" panose="020B0604020202020204" pitchFamily="34" charset="0"/>
              </a:rPr>
              <a:pPr>
                <a:spcBef>
                  <a:spcPct val="0"/>
                </a:spcBef>
              </a:pPr>
              <a:t>43</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5713801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06D70B-612F-4E79-9F98-5C965F4DADC8}" type="slidenum">
              <a:rPr lang="en-US" altLang="en-US" smtClean="0"/>
              <a:pPr/>
              <a:t>44</a:t>
            </a:fld>
            <a:endParaRPr lang="en-US" altLang="en-US" smtClean="0"/>
          </a:p>
        </p:txBody>
      </p:sp>
    </p:spTree>
    <p:extLst>
      <p:ext uri="{BB962C8B-B14F-4D97-AF65-F5344CB8AC3E}">
        <p14:creationId xmlns:p14="http://schemas.microsoft.com/office/powerpoint/2010/main" val="34224677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9E84AC-D7E0-4ED1-8889-0053FE6A1381}" type="slidenum">
              <a:rPr lang="en-US" altLang="en-US" smtClean="0">
                <a:latin typeface="Arial" panose="020B0604020202020204" pitchFamily="34" charset="0"/>
              </a:rPr>
              <a:pPr>
                <a:spcBef>
                  <a:spcPct val="0"/>
                </a:spcBef>
              </a:pPr>
              <a:t>45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8643490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46</a:t>
            </a:fld>
            <a:endParaRPr lang="en-US" altLang="en-US"/>
          </a:p>
        </p:txBody>
      </p:sp>
    </p:spTree>
    <p:extLst>
      <p:ext uri="{BB962C8B-B14F-4D97-AF65-F5344CB8AC3E}">
        <p14:creationId xmlns:p14="http://schemas.microsoft.com/office/powerpoint/2010/main" val="29406578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47</a:t>
            </a:fld>
            <a:endParaRPr lang="en-US" altLang="en-US"/>
          </a:p>
        </p:txBody>
      </p:sp>
    </p:spTree>
    <p:extLst>
      <p:ext uri="{BB962C8B-B14F-4D97-AF65-F5344CB8AC3E}">
        <p14:creationId xmlns:p14="http://schemas.microsoft.com/office/powerpoint/2010/main" val="34581201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48</a:t>
            </a:fld>
            <a:endParaRPr lang="en-US" altLang="en-US"/>
          </a:p>
        </p:txBody>
      </p:sp>
    </p:spTree>
    <p:extLst>
      <p:ext uri="{BB962C8B-B14F-4D97-AF65-F5344CB8AC3E}">
        <p14:creationId xmlns:p14="http://schemas.microsoft.com/office/powerpoint/2010/main" val="24831548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49</a:t>
            </a:fld>
            <a:endParaRPr lang="en-US" altLang="en-US"/>
          </a:p>
        </p:txBody>
      </p:sp>
    </p:spTree>
    <p:extLst>
      <p:ext uri="{BB962C8B-B14F-4D97-AF65-F5344CB8AC3E}">
        <p14:creationId xmlns:p14="http://schemas.microsoft.com/office/powerpoint/2010/main" val="3364016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5</a:t>
            </a:fld>
            <a:endParaRPr lang="en-US" altLang="en-US"/>
          </a:p>
        </p:txBody>
      </p:sp>
    </p:spTree>
    <p:extLst>
      <p:ext uri="{BB962C8B-B14F-4D97-AF65-F5344CB8AC3E}">
        <p14:creationId xmlns:p14="http://schemas.microsoft.com/office/powerpoint/2010/main" val="40297515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50</a:t>
            </a:fld>
            <a:endParaRPr lang="en-US" altLang="en-US"/>
          </a:p>
        </p:txBody>
      </p:sp>
    </p:spTree>
    <p:extLst>
      <p:ext uri="{BB962C8B-B14F-4D97-AF65-F5344CB8AC3E}">
        <p14:creationId xmlns:p14="http://schemas.microsoft.com/office/powerpoint/2010/main" val="33778497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51</a:t>
            </a:fld>
            <a:endParaRPr lang="en-US" altLang="en-US"/>
          </a:p>
        </p:txBody>
      </p:sp>
    </p:spTree>
    <p:extLst>
      <p:ext uri="{BB962C8B-B14F-4D97-AF65-F5344CB8AC3E}">
        <p14:creationId xmlns:p14="http://schemas.microsoft.com/office/powerpoint/2010/main" val="26049886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621840-228D-434D-9C99-9F79661E1E83}" type="slidenum">
              <a:rPr lang="en-US" altLang="en-US" smtClean="0"/>
              <a:pPr>
                <a:defRPr/>
              </a:pPr>
              <a:t>52</a:t>
            </a:fld>
            <a:endParaRPr lang="en-US" altLang="en-US"/>
          </a:p>
        </p:txBody>
      </p:sp>
    </p:spTree>
    <p:extLst>
      <p:ext uri="{BB962C8B-B14F-4D97-AF65-F5344CB8AC3E}">
        <p14:creationId xmlns:p14="http://schemas.microsoft.com/office/powerpoint/2010/main" val="11828928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Times New Roman" panose="02020603050405020304" pitchFamily="18" charset="0"/>
            </a:endParaRPr>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1pPr>
            <a:lvl2pPr marL="742950" indent="-28575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2pPr>
            <a:lvl3pPr marL="11430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3pPr>
            <a:lvl4pPr marL="16002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4pPr>
            <a:lvl5pPr marL="20574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9pPr>
          </a:lstStyle>
          <a:p>
            <a:pPr>
              <a:spcBef>
                <a:spcPct val="0"/>
              </a:spcBef>
            </a:pPr>
            <a:fld id="{75561B43-2FDD-4974-85B1-509562F29FED}" type="slidenum">
              <a:rPr lang="en-US" altLang="en-US" sz="1300" smtClean="0">
                <a:solidFill>
                  <a:srgbClr val="000000"/>
                </a:solidFill>
                <a:latin typeface="Arial" panose="020B0604020202020204" pitchFamily="34" charset="0"/>
              </a:rPr>
              <a:pPr>
                <a:spcBef>
                  <a:spcPct val="0"/>
                </a:spcBef>
              </a:pPr>
              <a:t>53</a:t>
            </a:fld>
            <a:endParaRPr lang="en-US" altLang="en-US" sz="130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712990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085E6E-9988-4407-88A7-FCBEA2BECDD7}" type="slidenum">
              <a:rPr lang="en-US" altLang="en-US" smtClean="0"/>
              <a:pPr/>
              <a:t>6</a:t>
            </a:fld>
            <a:endParaRPr lang="en-US" altLang="en-US" smtClean="0"/>
          </a:p>
        </p:txBody>
      </p:sp>
    </p:spTree>
    <p:extLst>
      <p:ext uri="{BB962C8B-B14F-4D97-AF65-F5344CB8AC3E}">
        <p14:creationId xmlns:p14="http://schemas.microsoft.com/office/powerpoint/2010/main" val="3483399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B7FCA4-BB2E-4EFC-8BD4-0D4B1A64900A}" type="slidenum">
              <a:rPr lang="en-US" altLang="en-US" smtClean="0">
                <a:latin typeface="Arial" panose="020B0604020202020204" pitchFamily="34" charset="0"/>
              </a:rPr>
              <a:pPr>
                <a:spcBef>
                  <a:spcPct val="0"/>
                </a:spcBef>
              </a:pPr>
              <a:t>7</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735716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899944-B213-4460-BF2C-40079DCCCB2C}" type="slidenum">
              <a:rPr lang="en-US" altLang="en-US" smtClean="0">
                <a:latin typeface="Arial" panose="020B0604020202020204" pitchFamily="34" charset="0"/>
              </a:rPr>
              <a:pPr>
                <a:spcBef>
                  <a:spcPct val="0"/>
                </a:spcBef>
              </a:pPr>
              <a:t>8</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980920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014A1E-A801-4C2D-8854-BEA6D59FC657}" type="slidenum">
              <a:rPr lang="en-US" altLang="en-US" smtClean="0">
                <a:latin typeface="Arial" panose="020B0604020202020204" pitchFamily="34" charset="0"/>
              </a:rPr>
              <a:pPr>
                <a:spcBef>
                  <a:spcPct val="0"/>
                </a:spcBef>
              </a:pPr>
              <a:t>9</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5676060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First-Pag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125538"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11"/>
          <p:cNvSpPr>
            <a:spLocks noGrp="1"/>
          </p:cNvSpPr>
          <p:nvPr>
            <p:ph sz="quarter" idx="13"/>
          </p:nvPr>
        </p:nvSpPr>
        <p:spPr>
          <a:xfrm>
            <a:off x="457200" y="1371600"/>
            <a:ext cx="8229600" cy="18288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4"/>
          </p:nvPr>
        </p:nvSpPr>
        <p:spPr>
          <a:xfrm>
            <a:off x="457200" y="3733800"/>
            <a:ext cx="8229600" cy="18720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3506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648075" y="914400"/>
            <a:ext cx="13049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249238" y="990600"/>
          <a:ext cx="903287" cy="903288"/>
        </p:xfrm>
        <a:graphic>
          <a:graphicData uri="http://schemas.openxmlformats.org/presentationml/2006/ole">
            <mc:AlternateContent xmlns:mc="http://schemas.openxmlformats.org/markup-compatibility/2006">
              <mc:Choice xmlns:v="urn:schemas-microsoft-com:vml" Requires="v">
                <p:oleObj spid="_x0000_s125958" name="Visio" r:id="rId4" imgW="491338" imgH="491338" progId="Visio.Drawing.6">
                  <p:embed/>
                </p:oleObj>
              </mc:Choice>
              <mc:Fallback>
                <p:oleObj name="Visio" r:id="rId4" imgW="491338" imgH="49133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990600"/>
                        <a:ext cx="9032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8" name="Content Placeholder 2"/>
          <p:cNvSpPr>
            <a:spLocks noGrp="1"/>
          </p:cNvSpPr>
          <p:nvPr>
            <p:ph idx="1"/>
          </p:nvPr>
        </p:nvSpPr>
        <p:spPr>
          <a:xfrm>
            <a:off x="228600" y="1981200"/>
            <a:ext cx="8610600" cy="4144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2"/>
          <p:cNvSpPr>
            <a:spLocks noGrp="1"/>
          </p:cNvSpPr>
          <p:nvPr>
            <p:ph idx="13"/>
          </p:nvPr>
        </p:nvSpPr>
        <p:spPr>
          <a:xfrm>
            <a:off x="6781800" y="1066800"/>
            <a:ext cx="20574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smtClean="0"/>
              <a:t>Click to edit Master text</a:t>
            </a:r>
            <a:endParaRPr lang="en-US" dirty="0"/>
          </a:p>
        </p:txBody>
      </p:sp>
      <p:sp>
        <p:nvSpPr>
          <p:cNvPr id="7" name="Date Placeholder 2"/>
          <p:cNvSpPr>
            <a:spLocks noGrp="1"/>
          </p:cNvSpPr>
          <p:nvPr>
            <p:ph type="dt" sz="half" idx="14"/>
          </p:nvPr>
        </p:nvSpPr>
        <p:spPr/>
        <p:txBody>
          <a:bodyPr/>
          <a:lstStyle>
            <a:lvl1pPr>
              <a:defRPr/>
            </a:lvl1pPr>
          </a:lstStyle>
          <a:p>
            <a:pPr>
              <a:defRPr/>
            </a:pPr>
            <a:fld id="{A0F8F571-AA54-4A36-AA18-5E93746D3407}" type="datetime1">
              <a:rPr lang="en-US"/>
              <a:pPr>
                <a:defRPr/>
              </a:pPr>
              <a:t>1/17/2015</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11" name="Slide Number Placeholder 4"/>
          <p:cNvSpPr>
            <a:spLocks noGrp="1"/>
          </p:cNvSpPr>
          <p:nvPr>
            <p:ph type="sldNum" sz="quarter" idx="16"/>
          </p:nvPr>
        </p:nvSpPr>
        <p:spPr/>
        <p:txBody>
          <a:bodyPr/>
          <a:lstStyle>
            <a:lvl1pPr>
              <a:defRPr/>
            </a:lvl1pPr>
          </a:lstStyle>
          <a:p>
            <a:pPr>
              <a:defRPr/>
            </a:pPr>
            <a:fld id="{0DF0AC02-5366-4CC2-B8EA-C9691DBED93D}" type="slidenum">
              <a:rPr lang="en-US" altLang="en-US"/>
              <a:pPr>
                <a:defRPr/>
              </a:pPr>
              <a:t>‹#›</a:t>
            </a:fld>
            <a:endParaRPr lang="en-US" altLang="en-US"/>
          </a:p>
        </p:txBody>
      </p:sp>
    </p:spTree>
    <p:extLst>
      <p:ext uri="{BB962C8B-B14F-4D97-AF65-F5344CB8AC3E}">
        <p14:creationId xmlns:p14="http://schemas.microsoft.com/office/powerpoint/2010/main" val="310712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3352800" y="1379538"/>
            <a:ext cx="28194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9525" y="1588"/>
            <a:ext cx="9153525"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smtClean="0"/>
          </a:p>
        </p:txBody>
      </p:sp>
      <p:sp>
        <p:nvSpPr>
          <p:cNvPr id="10" name="Text Box 6"/>
          <p:cNvSpPr txBox="1">
            <a:spLocks noChangeArrowheads="1"/>
          </p:cNvSpPr>
          <p:nvPr userDrawn="1"/>
        </p:nvSpPr>
        <p:spPr bwMode="auto">
          <a:xfrm>
            <a:off x="3124200" y="64801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smtClean="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8650" y="569913"/>
            <a:ext cx="827088"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46913" y="592138"/>
            <a:ext cx="7016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38613" y="592138"/>
            <a:ext cx="7381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0" y="0"/>
            <a:ext cx="9140825" cy="542925"/>
          </a:xfrm>
          <a:prstGeom prst="rect">
            <a:avLst/>
          </a:prstGeom>
          <a:solidFill>
            <a:srgbClr val="FFC000"/>
          </a:solidFill>
          <a:ln w="9525" cap="flat">
            <a:noFill/>
            <a:round/>
            <a:headEnd/>
            <a:tailEnd/>
          </a:ln>
          <a:effectLst/>
        </p:spPr>
        <p:txBody>
          <a:bodyPr/>
          <a:lstStyle>
            <a:lvl1pPr>
              <a:defRPr sz="4000"/>
            </a:lvl1pPr>
          </a:lstStyle>
          <a:p>
            <a:pPr lvl="0"/>
            <a:r>
              <a:rPr lang="en-GB" dirty="0" smtClean="0"/>
              <a:t>Process Name</a:t>
            </a:r>
          </a:p>
        </p:txBody>
      </p:sp>
      <p:sp>
        <p:nvSpPr>
          <p:cNvPr id="38" name="Content Placeholder 19"/>
          <p:cNvSpPr>
            <a:spLocks noGrp="1"/>
          </p:cNvSpPr>
          <p:nvPr>
            <p:ph sz="quarter" idx="12"/>
          </p:nvPr>
        </p:nvSpPr>
        <p:spPr>
          <a:xfrm>
            <a:off x="533400" y="1447800"/>
            <a:ext cx="25908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1"/>
          <p:cNvSpPr>
            <a:spLocks noGrp="1"/>
          </p:cNvSpPr>
          <p:nvPr>
            <p:ph type="body" sz="quarter" idx="13"/>
          </p:nvPr>
        </p:nvSpPr>
        <p:spPr>
          <a:xfrm>
            <a:off x="3429000" y="1447800"/>
            <a:ext cx="25908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3"/>
          <p:cNvSpPr>
            <a:spLocks noGrp="1"/>
          </p:cNvSpPr>
          <p:nvPr>
            <p:ph type="body" sz="quarter" idx="14"/>
          </p:nvPr>
        </p:nvSpPr>
        <p:spPr>
          <a:xfrm>
            <a:off x="6400800" y="1447800"/>
            <a:ext cx="23622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25"/>
          <p:cNvSpPr>
            <a:spLocks noGrp="1"/>
          </p:cNvSpPr>
          <p:nvPr>
            <p:ph type="body" sz="quarter" idx="15"/>
          </p:nvPr>
        </p:nvSpPr>
        <p:spPr>
          <a:xfrm>
            <a:off x="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42" name="Text Placeholder 25"/>
          <p:cNvSpPr>
            <a:spLocks noGrp="1"/>
          </p:cNvSpPr>
          <p:nvPr>
            <p:ph type="body" sz="quarter" idx="16"/>
          </p:nvPr>
        </p:nvSpPr>
        <p:spPr>
          <a:xfrm>
            <a:off x="876300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14" name="Rectangle 5"/>
          <p:cNvSpPr>
            <a:spLocks noGrp="1" noChangeArrowheads="1"/>
          </p:cNvSpPr>
          <p:nvPr>
            <p:ph type="dt" idx="17"/>
          </p:nvPr>
        </p:nvSpPr>
        <p:spPr>
          <a:xfrm>
            <a:off x="457200" y="6480175"/>
            <a:ext cx="2130425"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C23D6B78-7EEB-48E2-AF6C-BF5B81B06764}" type="datetime1">
              <a:rPr lang="en-US"/>
              <a:pPr>
                <a:defRPr/>
              </a:pPr>
              <a:t>1/17/2015</a:t>
            </a:fld>
            <a:endParaRPr lang="en-US"/>
          </a:p>
        </p:txBody>
      </p:sp>
      <p:sp>
        <p:nvSpPr>
          <p:cNvPr id="15" name="Rectangle 7"/>
          <p:cNvSpPr>
            <a:spLocks noGrp="1" noChangeArrowheads="1"/>
          </p:cNvSpPr>
          <p:nvPr>
            <p:ph type="sldNum" idx="18"/>
          </p:nvPr>
        </p:nvSpPr>
        <p:spPr>
          <a:xfrm>
            <a:off x="6553200" y="6480175"/>
            <a:ext cx="2130425"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1329EEA9-3422-45D6-AD06-5A8859EF3717}" type="slidenum">
              <a:rPr lang="en-US" altLang="en-US"/>
              <a:pPr>
                <a:defRPr/>
              </a:pPr>
              <a:t>‹#›</a:t>
            </a:fld>
            <a:endParaRPr lang="en-US" altLang="en-US"/>
          </a:p>
        </p:txBody>
      </p:sp>
    </p:spTree>
    <p:extLst>
      <p:ext uri="{BB962C8B-B14F-4D97-AF65-F5344CB8AC3E}">
        <p14:creationId xmlns:p14="http://schemas.microsoft.com/office/powerpoint/2010/main" val="2955186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CB971CF-03B8-48B8-BA62-9A5B3A81EE93}" type="datetime1">
              <a:rPr lang="en-US"/>
              <a:pPr>
                <a:defRPr/>
              </a:pPr>
              <a:t>1/17/2015</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5"/>
          <p:cNvSpPr>
            <a:spLocks noGrp="1"/>
          </p:cNvSpPr>
          <p:nvPr>
            <p:ph type="sldNum" sz="quarter" idx="12"/>
          </p:nvPr>
        </p:nvSpPr>
        <p:spPr/>
        <p:txBody>
          <a:bodyPr/>
          <a:lstStyle>
            <a:lvl1pPr>
              <a:defRPr/>
            </a:lvl1pPr>
          </a:lstStyle>
          <a:p>
            <a:pPr>
              <a:defRPr/>
            </a:pPr>
            <a:fld id="{AAAEA177-5870-4DC9-85C4-0C5867E2837B}" type="slidenum">
              <a:rPr lang="en-US" altLang="en-US"/>
              <a:pPr>
                <a:defRPr/>
              </a:pPr>
              <a:t>‹#›</a:t>
            </a:fld>
            <a:endParaRPr lang="en-US" altLang="en-US"/>
          </a:p>
        </p:txBody>
      </p:sp>
    </p:spTree>
    <p:extLst>
      <p:ext uri="{BB962C8B-B14F-4D97-AF65-F5344CB8AC3E}">
        <p14:creationId xmlns:p14="http://schemas.microsoft.com/office/powerpoint/2010/main" val="2457267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6D5DD3A-4635-4325-8AA3-08E4F4727C20}" type="datetime1">
              <a:rPr lang="en-US"/>
              <a:pPr>
                <a:defRPr/>
              </a:pPr>
              <a:t>1/17/2015</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4" name="Slide Number Placeholder 5"/>
          <p:cNvSpPr>
            <a:spLocks noGrp="1"/>
          </p:cNvSpPr>
          <p:nvPr>
            <p:ph type="sldNum" sz="quarter" idx="12"/>
          </p:nvPr>
        </p:nvSpPr>
        <p:spPr/>
        <p:txBody>
          <a:bodyPr/>
          <a:lstStyle>
            <a:lvl1pPr>
              <a:defRPr/>
            </a:lvl1pPr>
          </a:lstStyle>
          <a:p>
            <a:pPr>
              <a:defRPr/>
            </a:pPr>
            <a:fld id="{F19F0D23-334B-49A8-AD1D-722CA08DF772}" type="slidenum">
              <a:rPr lang="en-US" altLang="en-US"/>
              <a:pPr>
                <a:defRPr/>
              </a:pPr>
              <a:t>‹#›</a:t>
            </a:fld>
            <a:endParaRPr lang="en-US" altLang="en-US"/>
          </a:p>
        </p:txBody>
      </p:sp>
    </p:spTree>
    <p:extLst>
      <p:ext uri="{BB962C8B-B14F-4D97-AF65-F5344CB8AC3E}">
        <p14:creationId xmlns:p14="http://schemas.microsoft.com/office/powerpoint/2010/main" val="1887841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76200" y="2949575"/>
            <a:ext cx="8931275"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058709E2-C8ED-4628-B138-9466CC460C59}" type="datetime1">
              <a:rPr lang="en-US"/>
              <a:pPr>
                <a:defRPr/>
              </a:pPr>
              <a:t>1/17/2015</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4"/>
          <p:cNvSpPr>
            <a:spLocks noGrp="1"/>
          </p:cNvSpPr>
          <p:nvPr>
            <p:ph type="sldNum" sz="quarter" idx="12"/>
          </p:nvPr>
        </p:nvSpPr>
        <p:spPr/>
        <p:txBody>
          <a:bodyPr/>
          <a:lstStyle>
            <a:lvl1pPr>
              <a:defRPr/>
            </a:lvl1pPr>
          </a:lstStyle>
          <a:p>
            <a:pPr>
              <a:defRPr/>
            </a:pPr>
            <a:fld id="{927F2309-F34D-4C7B-B284-3E0EC9C25499}" type="slidenum">
              <a:rPr lang="en-US" altLang="en-US"/>
              <a:pPr>
                <a:defRPr/>
              </a:pPr>
              <a:t>‹#›</a:t>
            </a:fld>
            <a:endParaRPr lang="en-US" altLang="en-US"/>
          </a:p>
        </p:txBody>
      </p:sp>
    </p:spTree>
    <p:extLst>
      <p:ext uri="{BB962C8B-B14F-4D97-AF65-F5344CB8AC3E}">
        <p14:creationId xmlns:p14="http://schemas.microsoft.com/office/powerpoint/2010/main" val="44843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1-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a:solidFill>
            <a:srgbClr val="A4D76B"/>
          </a:solidFill>
        </p:spPr>
        <p:txBody>
          <a:bodyPr/>
          <a:lstStyle>
            <a:lvl1pPr>
              <a:defRPr sz="4500">
                <a:solidFill>
                  <a:schemeClr val="bg1"/>
                </a:solidFill>
                <a:latin typeface="Kabel Bk BT"/>
              </a:defRPr>
            </a:lvl1pPr>
          </a:lstStyle>
          <a:p>
            <a:r>
              <a:rPr lang="en-US" smtClean="0"/>
              <a:t>Click to edit Master title style</a:t>
            </a:r>
            <a:endParaRPr lang="en-US"/>
          </a:p>
        </p:txBody>
      </p:sp>
      <p:sp>
        <p:nvSpPr>
          <p:cNvPr id="3" name="Subtitle 2"/>
          <p:cNvSpPr>
            <a:spLocks noGrp="1"/>
          </p:cNvSpPr>
          <p:nvPr>
            <p:ph type="subTitle" idx="1"/>
          </p:nvPr>
        </p:nvSpPr>
        <p:spPr>
          <a:xfrm>
            <a:off x="1371600" y="3733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C119EE8-DC7A-464B-9C1C-DA2CA70E38A3}"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6" name="Slide Number Placeholder 5"/>
          <p:cNvSpPr>
            <a:spLocks noGrp="1"/>
          </p:cNvSpPr>
          <p:nvPr>
            <p:ph type="sldNum" sz="quarter" idx="12"/>
          </p:nvPr>
        </p:nvSpPr>
        <p:spPr/>
        <p:txBody>
          <a:bodyPr/>
          <a:lstStyle>
            <a:lvl1pPr>
              <a:defRPr/>
            </a:lvl1pPr>
          </a:lstStyle>
          <a:p>
            <a:pPr>
              <a:defRPr/>
            </a:pPr>
            <a:fld id="{31BAF49C-E076-4307-B09F-A15385DEEF22}" type="slidenum">
              <a:rPr lang="en-US" altLang="en-US"/>
              <a:pPr>
                <a:defRPr/>
              </a:pPr>
              <a:t>‹#›</a:t>
            </a:fld>
            <a:endParaRPr lang="en-US" altLang="en-US"/>
          </a:p>
        </p:txBody>
      </p:sp>
    </p:spTree>
    <p:extLst>
      <p:ext uri="{BB962C8B-B14F-4D97-AF65-F5344CB8AC3E}">
        <p14:creationId xmlns:p14="http://schemas.microsoft.com/office/powerpoint/2010/main" val="19378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2-Slide">
    <p:spTree>
      <p:nvGrpSpPr>
        <p:cNvPr id="1" name=""/>
        <p:cNvGrpSpPr/>
        <p:nvPr/>
      </p:nvGrpSpPr>
      <p:grpSpPr>
        <a:xfrm>
          <a:off x="0" y="0"/>
          <a:ext cx="0" cy="0"/>
          <a:chOff x="0" y="0"/>
          <a:chExt cx="0" cy="0"/>
        </a:xfrm>
      </p:grpSpPr>
      <p:sp>
        <p:nvSpPr>
          <p:cNvPr id="4" name="Rounded Rectangle 3"/>
          <p:cNvSpPr/>
          <p:nvPr userDrawn="1"/>
        </p:nvSpPr>
        <p:spPr>
          <a:xfrm>
            <a:off x="0" y="304800"/>
            <a:ext cx="9144000" cy="15240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1981200"/>
            <a:ext cx="76962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0"/>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D076EE5D-CCF8-4176-AB40-FBD938B868C4}" type="datetime1">
              <a:rPr lang="en-US"/>
              <a:pPr>
                <a:defRPr/>
              </a:pPr>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6E189AE1-7F16-40CB-BB06-A1E16E612F50}" type="slidenum">
              <a:rPr lang="en-US" altLang="en-US"/>
              <a:pPr>
                <a:defRPr/>
              </a:pPr>
              <a:t>‹#›</a:t>
            </a:fld>
            <a:endParaRPr lang="en-US" altLang="en-US"/>
          </a:p>
        </p:txBody>
      </p:sp>
    </p:spTree>
    <p:extLst>
      <p:ext uri="{BB962C8B-B14F-4D97-AF65-F5344CB8AC3E}">
        <p14:creationId xmlns:p14="http://schemas.microsoft.com/office/powerpoint/2010/main" val="212781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3-Slide">
    <p:spTree>
      <p:nvGrpSpPr>
        <p:cNvPr id="1" name=""/>
        <p:cNvGrpSpPr/>
        <p:nvPr/>
      </p:nvGrpSpPr>
      <p:grpSpPr>
        <a:xfrm>
          <a:off x="0" y="0"/>
          <a:ext cx="0" cy="0"/>
          <a:chOff x="0" y="0"/>
          <a:chExt cx="0" cy="0"/>
        </a:xfrm>
      </p:grpSpPr>
      <p:sp>
        <p:nvSpPr>
          <p:cNvPr id="4" name="Rounded Rectangle 3"/>
          <p:cNvSpPr/>
          <p:nvPr userDrawn="1"/>
        </p:nvSpPr>
        <p:spPr>
          <a:xfrm>
            <a:off x="0" y="304800"/>
            <a:ext cx="9144000" cy="1524000"/>
          </a:xfrm>
          <a:prstGeom prst="roundRect">
            <a:avLst/>
          </a:prstGeom>
          <a:solidFill>
            <a:srgbClr val="FFDC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1981200"/>
            <a:ext cx="76962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0"/>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2EA473D3-8E08-4EE2-8DC4-AA77C76BCE1A}" type="datetime1">
              <a:rPr lang="en-US"/>
              <a:pPr>
                <a:defRPr/>
              </a:pPr>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42BEAF2D-FE38-4786-B88F-9FD1898508E6}" type="slidenum">
              <a:rPr lang="en-US" altLang="en-US"/>
              <a:pPr>
                <a:defRPr/>
              </a:pPr>
              <a:t>‹#›</a:t>
            </a:fld>
            <a:endParaRPr lang="en-US" altLang="en-US"/>
          </a:p>
        </p:txBody>
      </p:sp>
    </p:spTree>
    <p:extLst>
      <p:ext uri="{BB962C8B-B14F-4D97-AF65-F5344CB8AC3E}">
        <p14:creationId xmlns:p14="http://schemas.microsoft.com/office/powerpoint/2010/main" val="141064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4-Slide">
    <p:spTree>
      <p:nvGrpSpPr>
        <p:cNvPr id="1" name=""/>
        <p:cNvGrpSpPr/>
        <p:nvPr/>
      </p:nvGrpSpPr>
      <p:grpSpPr>
        <a:xfrm>
          <a:off x="0" y="0"/>
          <a:ext cx="0" cy="0"/>
          <a:chOff x="0" y="0"/>
          <a:chExt cx="0" cy="0"/>
        </a:xfrm>
      </p:grpSpPr>
      <p:sp>
        <p:nvSpPr>
          <p:cNvPr id="4" name="Rounded Rectangle 3"/>
          <p:cNvSpPr/>
          <p:nvPr userDrawn="1"/>
        </p:nvSpPr>
        <p:spPr>
          <a:xfrm>
            <a:off x="0" y="228600"/>
            <a:ext cx="9144000" cy="1549400"/>
          </a:xfrm>
          <a:prstGeom prst="roundRect">
            <a:avLst/>
          </a:prstGeom>
          <a:solidFill>
            <a:srgbClr val="FFE9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2286000"/>
            <a:ext cx="7696200" cy="36576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307703"/>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CF52EFB3-EC40-4BE7-AB3F-9B430158261E}" type="datetime1">
              <a:rPr lang="en-US"/>
              <a:pPr>
                <a:defRPr/>
              </a:pPr>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30413BF9-77EF-4C03-BE3B-F3FA83C35C8C}" type="slidenum">
              <a:rPr lang="en-US" altLang="en-US"/>
              <a:pPr>
                <a:defRPr/>
              </a:pPr>
              <a:t>‹#›</a:t>
            </a:fld>
            <a:endParaRPr lang="en-US" altLang="en-US"/>
          </a:p>
        </p:txBody>
      </p:sp>
    </p:spTree>
    <p:extLst>
      <p:ext uri="{BB962C8B-B14F-4D97-AF65-F5344CB8AC3E}">
        <p14:creationId xmlns:p14="http://schemas.microsoft.com/office/powerpoint/2010/main" val="987565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457200" y="990600"/>
            <a:ext cx="8229600" cy="510539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28B2669-BA40-490C-9872-5B69AEEA2B5F}"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A7CD5AC8-0007-4A7B-9EB5-BC6FE5CA14BC}" type="slidenum">
              <a:rPr lang="en-US" altLang="en-US"/>
              <a:pPr>
                <a:defRPr/>
              </a:pPr>
              <a:t>‹#›</a:t>
            </a:fld>
            <a:endParaRPr lang="en-US" altLang="en-US"/>
          </a:p>
        </p:txBody>
      </p:sp>
    </p:spTree>
    <p:extLst>
      <p:ext uri="{BB962C8B-B14F-4D97-AF65-F5344CB8AC3E}">
        <p14:creationId xmlns:p14="http://schemas.microsoft.com/office/powerpoint/2010/main" val="36364400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eneral_1">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457200" y="990600"/>
            <a:ext cx="8229600" cy="510539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28B2669-BA40-490C-9872-5B69AEEA2B5F}"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A7CD5AC8-0007-4A7B-9EB5-BC6FE5CA14BC}" type="slidenum">
              <a:rPr lang="en-US" altLang="en-US"/>
              <a:pPr>
                <a:defRPr/>
              </a:pPr>
              <a:t>‹#›</a:t>
            </a:fld>
            <a:endParaRPr lang="en-US" altLang="en-US"/>
          </a:p>
        </p:txBody>
      </p:sp>
    </p:spTree>
    <p:extLst>
      <p:ext uri="{BB962C8B-B14F-4D97-AF65-F5344CB8AC3E}">
        <p14:creationId xmlns:p14="http://schemas.microsoft.com/office/powerpoint/2010/main" val="299292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6">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6">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6">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6">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tmplLst>
          <p:tmpl lvl="1">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2">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3">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4">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5">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228600" y="990600"/>
            <a:ext cx="4343400" cy="5181599"/>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724400" y="990600"/>
            <a:ext cx="4114800" cy="5181600"/>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4"/>
          </p:nvPr>
        </p:nvSpPr>
        <p:spPr/>
        <p:txBody>
          <a:bodyPr/>
          <a:lstStyle>
            <a:lvl1pPr>
              <a:defRPr/>
            </a:lvl1pPr>
          </a:lstStyle>
          <a:p>
            <a:pPr>
              <a:defRPr/>
            </a:pPr>
            <a:fld id="{374F497A-966F-4DB7-8EC3-7C1BF34EE542}" type="datetime1">
              <a:rPr lang="en-US"/>
              <a:pPr>
                <a:defRPr/>
              </a:pPr>
              <a:t>1/17/2015</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9" name="Slide Number Placeholder 5"/>
          <p:cNvSpPr>
            <a:spLocks noGrp="1"/>
          </p:cNvSpPr>
          <p:nvPr>
            <p:ph type="sldNum" sz="quarter" idx="16"/>
          </p:nvPr>
        </p:nvSpPr>
        <p:spPr/>
        <p:txBody>
          <a:bodyPr/>
          <a:lstStyle>
            <a:lvl1pPr>
              <a:defRPr/>
            </a:lvl1pPr>
          </a:lstStyle>
          <a:p>
            <a:pPr>
              <a:defRPr/>
            </a:pPr>
            <a:fld id="{E15AC3EA-0A07-439F-A9E7-E261F158CF54}" type="slidenum">
              <a:rPr lang="en-US" altLang="en-US"/>
              <a:pPr>
                <a:defRPr/>
              </a:pPr>
              <a:t>‹#›</a:t>
            </a:fld>
            <a:endParaRPr lang="en-US" altLang="en-US"/>
          </a:p>
        </p:txBody>
      </p:sp>
    </p:spTree>
    <p:extLst>
      <p:ext uri="{BB962C8B-B14F-4D97-AF65-F5344CB8AC3E}">
        <p14:creationId xmlns:p14="http://schemas.microsoft.com/office/powerpoint/2010/main" val="2938980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38100" y="1808163"/>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smtClean="0">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914400"/>
            <a:ext cx="92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20" name="Content Placeholder 2"/>
          <p:cNvSpPr>
            <a:spLocks noGrp="1"/>
          </p:cNvSpPr>
          <p:nvPr>
            <p:ph idx="1"/>
          </p:nvPr>
        </p:nvSpPr>
        <p:spPr>
          <a:xfrm>
            <a:off x="457200" y="2362200"/>
            <a:ext cx="8229600" cy="3763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0"/>
          </p:nvPr>
        </p:nvSpPr>
        <p:spPr/>
        <p:txBody>
          <a:bodyPr/>
          <a:lstStyle>
            <a:lvl1pPr>
              <a:defRPr/>
            </a:lvl1pPr>
          </a:lstStyle>
          <a:p>
            <a:pPr>
              <a:defRPr/>
            </a:pPr>
            <a:fld id="{26DE923A-9C6E-488B-97A5-E4EB17C634CC}" type="datetime1">
              <a:rPr lang="en-US"/>
              <a:pPr>
                <a:defRPr/>
              </a:pPr>
              <a:t>1/17/2015</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8" name="Slide Number Placeholder 4"/>
          <p:cNvSpPr>
            <a:spLocks noGrp="1"/>
          </p:cNvSpPr>
          <p:nvPr>
            <p:ph type="sldNum" sz="quarter" idx="12"/>
          </p:nvPr>
        </p:nvSpPr>
        <p:spPr/>
        <p:txBody>
          <a:bodyPr/>
          <a:lstStyle>
            <a:lvl1pPr>
              <a:defRPr/>
            </a:lvl1pPr>
          </a:lstStyle>
          <a:p>
            <a:pPr>
              <a:defRPr/>
            </a:pPr>
            <a:fld id="{A5127AC5-DEC1-4B58-826A-71030C41395B}" type="slidenum">
              <a:rPr lang="en-US" altLang="en-US"/>
              <a:pPr>
                <a:defRPr/>
              </a:pPr>
              <a:t>‹#›</a:t>
            </a:fld>
            <a:endParaRPr lang="en-US" altLang="en-US"/>
          </a:p>
        </p:txBody>
      </p:sp>
    </p:spTree>
    <p:extLst>
      <p:ext uri="{BB962C8B-B14F-4D97-AF65-F5344CB8AC3E}">
        <p14:creationId xmlns:p14="http://schemas.microsoft.com/office/powerpoint/2010/main" val="5991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480175"/>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407F8079-6070-4554-A04F-D37FD996BA0E}" type="datetime1">
              <a:rPr lang="en-US"/>
              <a:pPr>
                <a:defRPr/>
              </a:pPr>
              <a:t>1/17/2015</a:t>
            </a:fld>
            <a:endParaRPr lang="en-US"/>
          </a:p>
        </p:txBody>
      </p:sp>
      <p:sp>
        <p:nvSpPr>
          <p:cNvPr id="5" name="Footer Placeholder 4"/>
          <p:cNvSpPr>
            <a:spLocks noGrp="1"/>
          </p:cNvSpPr>
          <p:nvPr>
            <p:ph type="ftr" sz="quarter" idx="3"/>
          </p:nvPr>
        </p:nvSpPr>
        <p:spPr>
          <a:xfrm>
            <a:off x="3124200" y="64801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solidFill>
                <a:latin typeface="+mn-lt"/>
              </a:defRPr>
            </a:lvl1pPr>
          </a:lstStyle>
          <a:p>
            <a:pPr>
              <a:defRPr/>
            </a:pPr>
            <a:r>
              <a:rPr lang="en-US"/>
              <a:t>Copyright 2015 Vedavit Project Solutions</a:t>
            </a:r>
          </a:p>
        </p:txBody>
      </p:sp>
      <p:sp>
        <p:nvSpPr>
          <p:cNvPr id="6" name="Slide Number Placeholder 5"/>
          <p:cNvSpPr>
            <a:spLocks noGrp="1"/>
          </p:cNvSpPr>
          <p:nvPr>
            <p:ph type="sldNum" sz="quarter" idx="4"/>
          </p:nvPr>
        </p:nvSpPr>
        <p:spPr>
          <a:xfrm>
            <a:off x="6553200" y="64801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2653596-53D5-4F90-A281-9F02F267A896}" type="slidenum">
              <a:rPr lang="en-US" altLang="en-US"/>
              <a:pPr>
                <a:defRPr/>
              </a:pPr>
              <a:t>‹#›</a:t>
            </a:fld>
            <a:endParaRPr lang="en-US" altLang="en-US"/>
          </a:p>
        </p:txBody>
      </p:sp>
      <p:sp>
        <p:nvSpPr>
          <p:cNvPr id="1030" name="Title Placeholder 1"/>
          <p:cNvSpPr>
            <a:spLocks noGrp="1"/>
          </p:cNvSpPr>
          <p:nvPr>
            <p:ph type="title"/>
          </p:nvPr>
        </p:nvSpPr>
        <p:spPr bwMode="auto">
          <a:xfrm>
            <a:off x="0" y="0"/>
            <a:ext cx="9144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 name="TextBox 7"/>
          <p:cNvSpPr txBox="1"/>
          <p:nvPr userDrawn="1"/>
        </p:nvSpPr>
        <p:spPr>
          <a:xfrm rot="5400000">
            <a:off x="-2382186" y="3389106"/>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
        <p:nvSpPr>
          <p:cNvPr id="9" name="TextBox 8"/>
          <p:cNvSpPr txBox="1"/>
          <p:nvPr userDrawn="1"/>
        </p:nvSpPr>
        <p:spPr>
          <a:xfrm rot="16200000">
            <a:off x="6406940" y="3389104"/>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254" r:id="rId1"/>
    <p:sldLayoutId id="2147484255" r:id="rId2"/>
    <p:sldLayoutId id="2147484256" r:id="rId3"/>
    <p:sldLayoutId id="2147484257" r:id="rId4"/>
    <p:sldLayoutId id="2147484258" r:id="rId5"/>
    <p:sldLayoutId id="2147484259" r:id="rId6"/>
    <p:sldLayoutId id="2147484267" r:id="rId7"/>
    <p:sldLayoutId id="2147484260" r:id="rId8"/>
    <p:sldLayoutId id="2147484261" r:id="rId9"/>
    <p:sldLayoutId id="2147484262" r:id="rId10"/>
    <p:sldLayoutId id="2147484263" r:id="rId11"/>
    <p:sldLayoutId id="2147484264" r:id="rId12"/>
    <p:sldLayoutId id="2147484265" r:id="rId13"/>
    <p:sldLayoutId id="2147484266" r:id="rId14"/>
  </p:sldLayoutIdLst>
  <p:timing>
    <p:tnLst>
      <p:par>
        <p:cTn id="1" dur="indefinite" restart="never" nodeType="tmRoot"/>
      </p:par>
    </p:tnLst>
  </p:timing>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Prasad@vedavit-p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3.xml"/><Relationship Id="rId1" Type="http://schemas.openxmlformats.org/officeDocument/2006/relationships/slideLayout" Target="../slideLayouts/slideLayout13.xml"/><Relationship Id="rId5" Type="http://schemas.openxmlformats.org/officeDocument/2006/relationships/hyperlink" Target="http://in.linkedin.com/in/harithapliyal" TargetMode="External"/><Relationship Id="rId4" Type="http://schemas.openxmlformats.org/officeDocument/2006/relationships/hyperlink" Target="mailto:hari.prasad@pm-learn.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 Id="rId9"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p:cNvSpPr>
            <a:spLocks noGrp="1"/>
          </p:cNvSpPr>
          <p:nvPr>
            <p:ph sz="quarter" idx="13"/>
          </p:nvPr>
        </p:nvSpPr>
        <p:spPr/>
        <p:txBody>
          <a:bodyPr/>
          <a:lstStyle/>
          <a:p>
            <a:pPr algn="ctr">
              <a:spcBef>
                <a:spcPct val="0"/>
              </a:spcBef>
            </a:pPr>
            <a:r>
              <a:rPr lang="en-US" altLang="en-US" b="1" smtClean="0"/>
              <a:t>Project Management Training</a:t>
            </a:r>
          </a:p>
          <a:p>
            <a:pPr algn="ctr">
              <a:spcBef>
                <a:spcPct val="0"/>
              </a:spcBef>
            </a:pPr>
            <a:endParaRPr lang="en-US" altLang="en-US" sz="1200" b="1" smtClean="0"/>
          </a:p>
          <a:p>
            <a:pPr algn="ctr">
              <a:spcBef>
                <a:spcPct val="0"/>
              </a:spcBef>
            </a:pPr>
            <a:r>
              <a:rPr lang="en-US" altLang="en-US" b="1" smtClean="0"/>
              <a:t>Tagros Chemicals</a:t>
            </a:r>
          </a:p>
          <a:p>
            <a:endParaRPr lang="en-US" altLang="en-US" smtClean="0"/>
          </a:p>
        </p:txBody>
      </p:sp>
      <p:sp>
        <p:nvSpPr>
          <p:cNvPr id="6" name="Content Placeholder 5"/>
          <p:cNvSpPr>
            <a:spLocks noGrp="1"/>
          </p:cNvSpPr>
          <p:nvPr>
            <p:ph sz="quarter" idx="14"/>
          </p:nvPr>
        </p:nvSpPr>
        <p:spPr>
          <a:xfrm>
            <a:off x="457200" y="3733800"/>
            <a:ext cx="8229600" cy="1871663"/>
          </a:xfrm>
        </p:spPr>
        <p:txBody>
          <a:bodyPr/>
          <a:lstStyle/>
          <a:p>
            <a:pPr>
              <a:defRPr/>
            </a:pPr>
            <a:r>
              <a:rPr lang="en-US" altLang="en-US" sz="2400" b="1" dirty="0" smtClean="0"/>
              <a:t>Hari Prasad Thapliyal </a:t>
            </a:r>
          </a:p>
          <a:p>
            <a:pPr>
              <a:defRPr/>
            </a:pPr>
            <a:r>
              <a:rPr lang="en-IN" altLang="en-US" sz="1400" dirty="0" smtClean="0"/>
              <a:t>PMP, PMI-ACP, CSM, MBA, MCA, PGDOM, PGDFM, CIC, PRINCE2-Practitioner</a:t>
            </a:r>
            <a:endParaRPr lang="en-US" altLang="en-US" sz="1400" dirty="0" smtClean="0"/>
          </a:p>
          <a:p>
            <a:pPr>
              <a:defRPr/>
            </a:pPr>
            <a:endParaRPr lang="en-US" altLang="en-US" sz="1400" dirty="0" smtClean="0"/>
          </a:p>
          <a:p>
            <a:pPr marL="342900" indent="-342900">
              <a:defRPr/>
            </a:pPr>
            <a:r>
              <a:rPr lang="en-US" sz="1400" b="1" dirty="0"/>
              <a:t>PMO Architect &amp; Project Management Evangelist</a:t>
            </a:r>
          </a:p>
          <a:p>
            <a:pPr>
              <a:defRPr/>
            </a:pPr>
            <a:r>
              <a:rPr lang="en-US" altLang="en-US" sz="1400" b="1" dirty="0" smtClean="0"/>
              <a:t>Vedavit Project Solutions</a:t>
            </a:r>
          </a:p>
          <a:p>
            <a:pPr>
              <a:defRPr/>
            </a:pPr>
            <a:r>
              <a:rPr lang="en-US" altLang="en-US" sz="1400" b="1" dirty="0" smtClean="0"/>
              <a:t>Cell: +91-95-3599-9336</a:t>
            </a:r>
          </a:p>
          <a:p>
            <a:pPr>
              <a:defRPr/>
            </a:pPr>
            <a:r>
              <a:rPr lang="en-US" altLang="en-US" sz="1400" b="1" dirty="0" smtClean="0"/>
              <a:t>Email: </a:t>
            </a:r>
            <a:r>
              <a:rPr lang="en-US" altLang="en-US" sz="1400" b="1" dirty="0" smtClean="0">
                <a:hlinkClick r:id="rId3"/>
              </a:rPr>
              <a:t>hari.Prasad@vedavit-ps.com</a:t>
            </a:r>
            <a:endParaRPr lang="en-US" altLang="en-US" sz="1400" b="1" dirty="0" smtClean="0"/>
          </a:p>
          <a:p>
            <a:pPr>
              <a:defRPr/>
            </a:pPr>
            <a:r>
              <a:rPr lang="en-US" altLang="en-US" sz="1400" b="1" dirty="0" smtClean="0"/>
              <a:t>Website: www.pmlogy.com</a:t>
            </a:r>
          </a:p>
          <a:p>
            <a:pPr>
              <a:defRPr/>
            </a:pPr>
            <a:endParaRPr lang="en-US" sz="1400" dirty="0"/>
          </a:p>
        </p:txBody>
      </p:sp>
      <p:sp>
        <p:nvSpPr>
          <p:cNvPr id="13" name="TextBox 12"/>
          <p:cNvSpPr txBox="1"/>
          <p:nvPr/>
        </p:nvSpPr>
        <p:spPr>
          <a:xfrm>
            <a:off x="161925" y="6223000"/>
            <a:ext cx="9067800" cy="246063"/>
          </a:xfrm>
          <a:prstGeom prst="rect">
            <a:avLst/>
          </a:prstGeom>
          <a:noFill/>
        </p:spPr>
        <p:txBody>
          <a:bodyPr>
            <a:spAutoFit/>
          </a:bodyPr>
          <a:lstStyle/>
          <a:p>
            <a:pPr eaLnBrk="1" fontAlgn="auto" hangingPunct="1">
              <a:spcBef>
                <a:spcPts val="0"/>
              </a:spcBef>
              <a:spcAft>
                <a:spcPts val="0"/>
              </a:spcAft>
              <a:defRPr/>
            </a:pPr>
            <a:r>
              <a:rPr lang="en-US" sz="1000" kern="0" dirty="0">
                <a:solidFill>
                  <a:srgbClr val="080808"/>
                </a:solidFill>
              </a:rPr>
              <a:t>'PMI-ACP', 'PMI', PMP, and 'ACP' are a registered marks of the Project Management Institute,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p:txBody>
          <a:bodyPr/>
          <a:lstStyle/>
          <a:p>
            <a:r>
              <a:rPr altLang="en-US" smtClean="0"/>
              <a:t>Scope</a:t>
            </a:r>
          </a:p>
        </p:txBody>
      </p:sp>
      <p:sp>
        <p:nvSpPr>
          <p:cNvPr id="32771" name="Content Placeholder 1"/>
          <p:cNvSpPr>
            <a:spLocks noGrp="1"/>
          </p:cNvSpPr>
          <p:nvPr>
            <p:ph idx="1"/>
          </p:nvPr>
        </p:nvSpPr>
        <p:spPr>
          <a:xfrm>
            <a:off x="457200" y="990600"/>
            <a:ext cx="8229600" cy="5105400"/>
          </a:xfrm>
        </p:spPr>
        <p:txBody>
          <a:bodyPr/>
          <a:lstStyle/>
          <a:p>
            <a:r>
              <a:rPr lang="en-US" altLang="en-US" b="1" smtClean="0"/>
              <a:t>Project Scope</a:t>
            </a:r>
            <a:r>
              <a:rPr lang="en-US" altLang="en-US" smtClean="0"/>
              <a:t> "The work that needs to be accomplished to deliver a product, service, or result with the specified features and functions." </a:t>
            </a:r>
            <a:endParaRPr lang="en-US" altLang="en-US" baseline="30000" smtClean="0"/>
          </a:p>
          <a:p>
            <a:endParaRPr lang="en-US" altLang="en-US" smtClean="0"/>
          </a:p>
          <a:p>
            <a:r>
              <a:rPr lang="en-US" altLang="en-US" b="1" smtClean="0"/>
              <a:t>Product Scope</a:t>
            </a:r>
            <a:r>
              <a:rPr lang="en-US" altLang="en-US" smtClean="0"/>
              <a:t> "The features and functions that characterize a product, service, or result." </a:t>
            </a:r>
          </a:p>
          <a:p>
            <a:endParaRPr lang="en-US"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27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51600EF-9B85-450A-B736-78A41A42FCC4}" type="slidenum">
              <a:rPr lang="en-US" altLang="en-US" sz="1200" smtClean="0">
                <a:solidFill>
                  <a:srgbClr val="898989"/>
                </a:solidFill>
              </a:rPr>
              <a:pPr>
                <a:spcBef>
                  <a:spcPct val="0"/>
                </a:spcBef>
                <a:buFontTx/>
                <a:buNone/>
              </a:pPr>
              <a:t>10</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altLang="en-US" smtClean="0"/>
              <a:t>Requirements</a:t>
            </a:r>
          </a:p>
        </p:txBody>
      </p:sp>
      <p:sp>
        <p:nvSpPr>
          <p:cNvPr id="3" name="Content Placeholder 2"/>
          <p:cNvSpPr>
            <a:spLocks noGrp="1"/>
          </p:cNvSpPr>
          <p:nvPr>
            <p:ph idx="1"/>
          </p:nvPr>
        </p:nvSpPr>
        <p:spPr>
          <a:xfrm>
            <a:off x="457200" y="990600"/>
            <a:ext cx="8229600" cy="5105400"/>
          </a:xfrm>
        </p:spPr>
        <p:txBody>
          <a:bodyPr>
            <a:normAutofit/>
          </a:bodyPr>
          <a:lstStyle/>
          <a:p>
            <a:pPr>
              <a:defRPr/>
            </a:pPr>
            <a:r>
              <a:rPr lang="en-IN" b="1" dirty="0" smtClean="0"/>
              <a:t>Product requirements (features)</a:t>
            </a:r>
            <a:r>
              <a:rPr lang="en-IN" dirty="0" smtClean="0"/>
              <a:t>. Product requirements describe the characteristics of the deliverables. </a:t>
            </a:r>
            <a:endParaRPr lang="en-US" dirty="0" smtClean="0"/>
          </a:p>
          <a:p>
            <a:pPr>
              <a:defRPr/>
            </a:pPr>
            <a:r>
              <a:rPr lang="en-IN" b="1" dirty="0" smtClean="0"/>
              <a:t>Process requirements (functions).</a:t>
            </a:r>
            <a:r>
              <a:rPr lang="en-IN" dirty="0" smtClean="0"/>
              <a:t> Process requirements describe how people interact with a product and how a product interacts with other products. </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48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B27BA7-77CC-4BF1-9656-8AA86AFF90A0}" type="slidenum">
              <a:rPr lang="en-US" altLang="en-US" sz="1200" smtClean="0">
                <a:solidFill>
                  <a:srgbClr val="898989"/>
                </a:solidFill>
              </a:rPr>
              <a:pPr>
                <a:spcBef>
                  <a:spcPct val="0"/>
                </a:spcBef>
                <a:buFontTx/>
                <a:buNone/>
              </a:pPr>
              <a:t>11</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altLang="en-US" dirty="0" smtClean="0"/>
              <a:t>Project Scope Management Planning</a:t>
            </a:r>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defRPr/>
            </a:pPr>
            <a:r>
              <a:rPr lang="en-US" dirty="0" smtClean="0"/>
              <a:t>Establish a process &amp; plan to manage scope (SMP)</a:t>
            </a:r>
          </a:p>
          <a:p>
            <a:pPr marL="514350" indent="-514350">
              <a:buFont typeface="+mj-lt"/>
              <a:buAutoNum type="arabicPeriod"/>
              <a:defRPr/>
            </a:pPr>
            <a:r>
              <a:rPr lang="en-US" dirty="0" smtClean="0"/>
              <a:t>Establish a process &amp; plan to manage requirement: collection, elicitation, approval, prioritization (RMP)</a:t>
            </a:r>
          </a:p>
          <a:p>
            <a:pPr marL="514350" indent="-514350">
              <a:buFont typeface="+mj-lt"/>
              <a:buAutoNum type="arabicPeriod"/>
              <a:defRPr/>
            </a:pPr>
            <a:r>
              <a:rPr lang="en-US" dirty="0" smtClean="0"/>
              <a:t>Establish a process &amp; plan to trace requirements throughout the project lifecycle (RMP)</a:t>
            </a:r>
          </a:p>
          <a:p>
            <a:pPr marL="514350" indent="-514350">
              <a:buFont typeface="+mj-lt"/>
              <a:buAutoNum type="arabicPeriod"/>
              <a:defRPr/>
            </a:pPr>
            <a:r>
              <a:rPr lang="en-US" dirty="0" smtClean="0"/>
              <a:t>Establish a process &amp; plan for requirement acceptance testing (SMP)</a:t>
            </a:r>
          </a:p>
          <a:p>
            <a:pPr marL="514350" indent="-514350">
              <a:buFont typeface="+mj-lt"/>
              <a:buAutoNum type="arabicPeriod"/>
              <a:defRPr/>
            </a:pPr>
            <a:r>
              <a:rPr lang="en-US" dirty="0" smtClean="0"/>
              <a:t>Determine scope related metrics to manage the scope (SMP)</a:t>
            </a:r>
          </a:p>
          <a:p>
            <a:pPr marL="514350" indent="-514350">
              <a:buFont typeface="+mj-lt"/>
              <a:buAutoNum type="arabicPeriod"/>
              <a:defRPr/>
            </a:pPr>
            <a:r>
              <a:rPr lang="en-US" dirty="0" smtClean="0"/>
              <a:t>Identify the systems, tools which you will use to capture and analyze requirements (SMP)</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68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EE016A0-B026-4706-9ECB-2BA5D15ABE5D}" type="slidenum">
              <a:rPr lang="en-US" altLang="en-US" sz="1200" smtClean="0">
                <a:solidFill>
                  <a:srgbClr val="898989"/>
                </a:solidFill>
              </a:rPr>
              <a:pPr>
                <a:spcBef>
                  <a:spcPct val="0"/>
                </a:spcBef>
                <a:buFontTx/>
                <a:buNone/>
              </a:pPr>
              <a:t>12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altLang="en-US" dirty="0" smtClean="0"/>
              <a:t>Tools/Tech for Scope Mgmt. Planning</a:t>
            </a:r>
          </a:p>
        </p:txBody>
      </p:sp>
      <p:sp>
        <p:nvSpPr>
          <p:cNvPr id="3" name="Content Placeholder 2"/>
          <p:cNvSpPr>
            <a:spLocks noGrp="1"/>
          </p:cNvSpPr>
          <p:nvPr>
            <p:ph idx="1"/>
          </p:nvPr>
        </p:nvSpPr>
        <p:spPr>
          <a:xfrm>
            <a:off x="457200" y="990600"/>
            <a:ext cx="8229600" cy="5105400"/>
          </a:xfrm>
        </p:spPr>
        <p:txBody>
          <a:bodyPr>
            <a:normAutofit/>
          </a:bodyPr>
          <a:lstStyle/>
          <a:p>
            <a:pPr>
              <a:defRPr/>
            </a:pPr>
            <a:r>
              <a:rPr lang="en-US" dirty="0" smtClean="0"/>
              <a:t>Expert Judgment</a:t>
            </a:r>
          </a:p>
          <a:p>
            <a:pPr>
              <a:defRPr/>
            </a:pPr>
            <a:r>
              <a:rPr lang="en-US" dirty="0" smtClean="0"/>
              <a:t>Meetings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89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E533756-3E47-42E9-86DD-31DBF6C0CB99}" type="slidenum">
              <a:rPr lang="en-US" altLang="en-US" sz="1200" smtClean="0">
                <a:solidFill>
                  <a:srgbClr val="898989"/>
                </a:solidFill>
              </a:rPr>
              <a:pPr>
                <a:spcBef>
                  <a:spcPct val="0"/>
                </a:spcBef>
                <a:buFontTx/>
                <a:buNone/>
              </a:pPr>
              <a:t>13</a:t>
            </a:fld>
            <a:endParaRPr lang="en-US" altLang="en-US" sz="1200" smtClean="0">
              <a:solidFill>
                <a:srgbClr val="898989"/>
              </a:solidFill>
            </a:endParaRPr>
          </a:p>
        </p:txBody>
      </p:sp>
    </p:spTree>
    <p:extLst>
      <p:ext uri="{BB962C8B-B14F-4D97-AF65-F5344CB8AC3E}">
        <p14:creationId xmlns:p14="http://schemas.microsoft.com/office/powerpoint/2010/main" val="1223952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Management</a:t>
            </a:r>
            <a:endParaRPr lang="en-US" dirty="0"/>
          </a:p>
        </p:txBody>
      </p:sp>
      <p:sp>
        <p:nvSpPr>
          <p:cNvPr id="3" name="Content Placeholder 2"/>
          <p:cNvSpPr>
            <a:spLocks noGrp="1"/>
          </p:cNvSpPr>
          <p:nvPr>
            <p:ph idx="1"/>
          </p:nvPr>
        </p:nvSpPr>
        <p:spPr/>
        <p:txBody>
          <a:bodyPr/>
          <a:lstStyle/>
          <a:p>
            <a:pPr marL="514350" indent="-514350">
              <a:buFont typeface="+mj-lt"/>
              <a:buAutoNum type="arabicPeriod"/>
              <a:defRPr/>
            </a:pPr>
            <a:r>
              <a:rPr lang="en-US" dirty="0"/>
              <a:t>Collect Requirements as per SMP &amp; RMP</a:t>
            </a:r>
          </a:p>
          <a:p>
            <a:pPr marL="514350" indent="-514350">
              <a:buFont typeface="+mj-lt"/>
              <a:buAutoNum type="arabicPeriod"/>
              <a:defRPr/>
            </a:pPr>
            <a:r>
              <a:rPr lang="en-US" dirty="0"/>
              <a:t>Analyse Requirements &amp; Develop solution with various possible alternatives</a:t>
            </a:r>
          </a:p>
          <a:p>
            <a:pPr marL="514350" indent="-514350">
              <a:buFont typeface="+mj-lt"/>
              <a:buAutoNum type="arabicPeriod"/>
              <a:defRPr/>
            </a:pPr>
            <a:r>
              <a:rPr lang="en-US" dirty="0"/>
              <a:t>Prepare a detail list of deliverables &amp; related risk</a:t>
            </a:r>
          </a:p>
          <a:p>
            <a:pPr marL="514350" indent="-514350">
              <a:buFont typeface="+mj-lt"/>
              <a:buAutoNum type="arabicPeriod"/>
              <a:defRPr/>
            </a:pPr>
            <a:r>
              <a:rPr lang="en-US" dirty="0"/>
              <a:t>Develop a WBS, WBS Dictionary</a:t>
            </a:r>
          </a:p>
          <a:p>
            <a:pPr marL="514350" indent="-514350">
              <a:buFont typeface="+mj-lt"/>
              <a:buAutoNum type="arabicPeriod"/>
              <a:defRPr/>
            </a:pPr>
            <a:r>
              <a:rPr lang="en-US" dirty="0"/>
              <a:t>Establish control account</a:t>
            </a:r>
          </a:p>
          <a:p>
            <a:pPr marL="514350" indent="-514350">
              <a:buFont typeface="+mj-lt"/>
              <a:buAutoNum type="arabicPeriod"/>
              <a:defRPr/>
            </a:pPr>
            <a:r>
              <a:rPr lang="en-US" dirty="0"/>
              <a:t>Document exclusions</a:t>
            </a:r>
          </a:p>
          <a:p>
            <a:pPr marL="514350" indent="-514350">
              <a:buFont typeface="+mj-lt"/>
              <a:buAutoNum type="arabicPeriod"/>
              <a:defRPr/>
            </a:pPr>
            <a:r>
              <a:rPr lang="en-US" dirty="0"/>
              <a:t>Baseline </a:t>
            </a:r>
            <a:r>
              <a:rPr lang="en-US" dirty="0" smtClean="0"/>
              <a:t>Scope</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14</a:t>
            </a:fld>
            <a:endParaRPr lang="en-US" altLang="en-US"/>
          </a:p>
        </p:txBody>
      </p:sp>
    </p:spTree>
    <p:extLst>
      <p:ext uri="{BB962C8B-B14F-4D97-AF65-F5344CB8AC3E}">
        <p14:creationId xmlns:p14="http://schemas.microsoft.com/office/powerpoint/2010/main" val="314830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fontScale="90000"/>
          </a:bodyPr>
          <a:lstStyle/>
          <a:p>
            <a:r>
              <a:rPr altLang="en-US" dirty="0" smtClean="0"/>
              <a:t>Tools/Techniques for Collecting Requirements</a:t>
            </a:r>
          </a:p>
        </p:txBody>
      </p:sp>
      <p:sp>
        <p:nvSpPr>
          <p:cNvPr id="3" name="Content Placeholder 2"/>
          <p:cNvSpPr>
            <a:spLocks noGrp="1"/>
          </p:cNvSpPr>
          <p:nvPr>
            <p:ph idx="1"/>
          </p:nvPr>
        </p:nvSpPr>
        <p:spPr>
          <a:xfrm>
            <a:off x="457200" y="990600"/>
            <a:ext cx="8229600" cy="5105400"/>
          </a:xfrm>
        </p:spPr>
        <p:txBody>
          <a:bodyPr>
            <a:normAutofit fontScale="92500" lnSpcReduction="20000"/>
          </a:bodyPr>
          <a:lstStyle/>
          <a:p>
            <a:pPr>
              <a:defRPr/>
            </a:pPr>
            <a:r>
              <a:rPr lang="en-US" dirty="0" smtClean="0"/>
              <a:t>Interviews</a:t>
            </a:r>
          </a:p>
          <a:p>
            <a:pPr>
              <a:defRPr/>
            </a:pPr>
            <a:r>
              <a:rPr lang="en-US" dirty="0" smtClean="0"/>
              <a:t>Focus Groups</a:t>
            </a:r>
          </a:p>
          <a:p>
            <a:pPr>
              <a:defRPr/>
            </a:pPr>
            <a:r>
              <a:rPr lang="en-US" dirty="0" smtClean="0"/>
              <a:t>Facilitated Workshops</a:t>
            </a:r>
          </a:p>
          <a:p>
            <a:pPr>
              <a:defRPr/>
            </a:pPr>
            <a:r>
              <a:rPr lang="en-US" dirty="0" smtClean="0"/>
              <a:t>Group Creativity Technique</a:t>
            </a:r>
          </a:p>
          <a:p>
            <a:pPr>
              <a:defRPr/>
            </a:pPr>
            <a:r>
              <a:rPr lang="en-US" dirty="0" smtClean="0"/>
              <a:t>Group Decision Making Techniques</a:t>
            </a:r>
          </a:p>
          <a:p>
            <a:pPr>
              <a:defRPr/>
            </a:pPr>
            <a:r>
              <a:rPr lang="en-US" dirty="0" smtClean="0"/>
              <a:t>Questionnaires and Surveys</a:t>
            </a:r>
          </a:p>
          <a:p>
            <a:pPr>
              <a:defRPr/>
            </a:pPr>
            <a:r>
              <a:rPr lang="en-US" dirty="0" smtClean="0"/>
              <a:t>Observations</a:t>
            </a:r>
          </a:p>
          <a:p>
            <a:pPr>
              <a:defRPr/>
            </a:pPr>
            <a:r>
              <a:rPr lang="en-US" dirty="0" smtClean="0"/>
              <a:t>Prototypes</a:t>
            </a:r>
          </a:p>
          <a:p>
            <a:pPr>
              <a:defRPr/>
            </a:pPr>
            <a:r>
              <a:rPr lang="en-US" dirty="0" smtClean="0"/>
              <a:t>Benchmarking</a:t>
            </a:r>
          </a:p>
          <a:p>
            <a:pPr>
              <a:defRPr/>
            </a:pPr>
            <a:r>
              <a:rPr lang="en-US" dirty="0" smtClean="0"/>
              <a:t>Context diagrams</a:t>
            </a:r>
          </a:p>
          <a:p>
            <a:pPr>
              <a:defRPr/>
            </a:pPr>
            <a:r>
              <a:rPr lang="en-US" dirty="0" smtClean="0"/>
              <a:t>Document Analysis</a:t>
            </a:r>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389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E533756-3E47-42E9-86DD-31DBF6C0CB99}" type="slidenum">
              <a:rPr lang="en-US" altLang="en-US" sz="1200" smtClean="0">
                <a:solidFill>
                  <a:srgbClr val="898989"/>
                </a:solidFill>
              </a:rPr>
              <a:pPr>
                <a:spcBef>
                  <a:spcPct val="0"/>
                </a:spcBef>
                <a:buFontTx/>
                <a:buNone/>
              </a:pPr>
              <a:t>15</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Tools/Techniques for Define/Baseline Scope</a:t>
            </a:r>
            <a:endParaRPr lang="en-US" dirty="0"/>
          </a:p>
        </p:txBody>
      </p:sp>
      <p:sp>
        <p:nvSpPr>
          <p:cNvPr id="3" name="Content Placeholder 2"/>
          <p:cNvSpPr>
            <a:spLocks noGrp="1"/>
          </p:cNvSpPr>
          <p:nvPr>
            <p:ph idx="1"/>
          </p:nvPr>
        </p:nvSpPr>
        <p:spPr/>
        <p:txBody>
          <a:bodyPr/>
          <a:lstStyle/>
          <a:p>
            <a:r>
              <a:rPr lang="en-US" dirty="0" smtClean="0"/>
              <a:t>Expert Judgment</a:t>
            </a:r>
          </a:p>
          <a:p>
            <a:r>
              <a:rPr lang="en-US" dirty="0" smtClean="0"/>
              <a:t>Product Analysis</a:t>
            </a:r>
          </a:p>
          <a:p>
            <a:r>
              <a:rPr lang="en-US" dirty="0" smtClean="0"/>
              <a:t>System Analysis</a:t>
            </a:r>
          </a:p>
          <a:p>
            <a:r>
              <a:rPr lang="en-US" dirty="0" smtClean="0"/>
              <a:t>Decomposition</a:t>
            </a:r>
          </a:p>
          <a:p>
            <a:r>
              <a:rPr lang="en-US" dirty="0" smtClean="0"/>
              <a:t>Alternative Generation</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16</a:t>
            </a:fld>
            <a:endParaRPr lang="en-US" altLang="en-US"/>
          </a:p>
        </p:txBody>
      </p:sp>
    </p:spTree>
    <p:extLst>
      <p:ext uri="{BB962C8B-B14F-4D97-AF65-F5344CB8AC3E}">
        <p14:creationId xmlns:p14="http://schemas.microsoft.com/office/powerpoint/2010/main" val="893406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5"/>
          <p:cNvSpPr>
            <a:spLocks noGrp="1"/>
          </p:cNvSpPr>
          <p:nvPr>
            <p:ph type="ctrTitle"/>
          </p:nvPr>
        </p:nvSpPr>
        <p:spPr/>
        <p:txBody>
          <a:bodyPr/>
          <a:lstStyle/>
          <a:p>
            <a:r>
              <a:rPr altLang="en-US" smtClean="0"/>
              <a:t>Project Time Management</a:t>
            </a:r>
          </a:p>
        </p:txBody>
      </p:sp>
      <p:sp>
        <p:nvSpPr>
          <p:cNvPr id="7" name="Subtitle 6"/>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09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0D7F8F5-34AA-4AC6-BD56-BACF6378E942}" type="slidenum">
              <a:rPr lang="en-US" altLang="en-US" sz="1200" smtClean="0">
                <a:solidFill>
                  <a:srgbClr val="898989"/>
                </a:solidFill>
              </a:rPr>
              <a:pPr>
                <a:spcBef>
                  <a:spcPct val="0"/>
                </a:spcBef>
                <a:buFontTx/>
                <a:buNone/>
              </a:pPr>
              <a:t>17</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altLang="en-US" dirty="0" smtClean="0"/>
              <a:t>Project Time Management Planning</a:t>
            </a:r>
          </a:p>
        </p:txBody>
      </p:sp>
      <p:sp>
        <p:nvSpPr>
          <p:cNvPr id="3" name="Content Placeholder 2"/>
          <p:cNvSpPr>
            <a:spLocks noGrp="1"/>
          </p:cNvSpPr>
          <p:nvPr>
            <p:ph idx="1"/>
          </p:nvPr>
        </p:nvSpPr>
        <p:spPr/>
        <p:txBody>
          <a:bodyPr>
            <a:normAutofit/>
          </a:bodyPr>
          <a:lstStyle/>
          <a:p>
            <a:pPr>
              <a:defRPr/>
            </a:pPr>
            <a:r>
              <a:rPr lang="en-US" dirty="0" smtClean="0"/>
              <a:t>Establish a process and plan to manage time of project activities </a:t>
            </a:r>
            <a:r>
              <a:rPr lang="en-US" dirty="0" smtClean="0"/>
              <a:t>(</a:t>
            </a:r>
            <a:r>
              <a:rPr lang="en-US" dirty="0" err="1" smtClean="0"/>
              <a:t>ScMP</a:t>
            </a:r>
            <a:r>
              <a:rPr lang="en-US" dirty="0" smtClean="0"/>
              <a:t>)</a:t>
            </a:r>
            <a:endParaRPr lang="en-US" dirty="0" smtClean="0"/>
          </a:p>
          <a:p>
            <a:pPr>
              <a:defRPr/>
            </a:pPr>
            <a:r>
              <a:rPr lang="en-US" dirty="0" smtClean="0"/>
              <a:t>Tools for Schedule Planning and Reporting</a:t>
            </a:r>
          </a:p>
          <a:p>
            <a:pPr>
              <a:defRPr/>
            </a:pPr>
            <a:r>
              <a:rPr lang="en-US" dirty="0" smtClean="0"/>
              <a:t>Schedule Thresholds</a:t>
            </a:r>
          </a:p>
          <a:p>
            <a:pPr>
              <a:defRPr/>
            </a:pPr>
            <a:r>
              <a:rPr lang="en-US" dirty="0" smtClean="0"/>
              <a:t>Metrics</a:t>
            </a:r>
          </a:p>
          <a:p>
            <a:pPr>
              <a:defRPr/>
            </a:pPr>
            <a:r>
              <a:rPr lang="en-US" dirty="0" smtClean="0"/>
              <a:t>Responsibility, frequency, time of schedule data analysis</a:t>
            </a:r>
          </a:p>
          <a:p>
            <a:pPr>
              <a:defRPr/>
            </a:pPr>
            <a:r>
              <a:rPr lang="en-US" dirty="0" smtClean="0"/>
              <a:t>Determine which attributes of the activities need to captured to manage them</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30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FA1D57B-0CDD-43EE-BF69-61A93F48CD9C}" type="slidenum">
              <a:rPr lang="en-US" altLang="en-US" sz="1200" smtClean="0">
                <a:solidFill>
                  <a:srgbClr val="898989"/>
                </a:solidFill>
              </a:rPr>
              <a:pPr>
                <a:spcBef>
                  <a:spcPct val="0"/>
                </a:spcBef>
                <a:buFontTx/>
                <a:buNone/>
              </a:pPr>
              <a:t>18</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pPr>
              <a:defRPr/>
            </a:pPr>
            <a:r>
              <a:rPr lang="en-US" dirty="0"/>
              <a:t>Define activities as per </a:t>
            </a:r>
            <a:r>
              <a:rPr lang="en-US" dirty="0" err="1" smtClean="0"/>
              <a:t>ScMP</a:t>
            </a:r>
            <a:r>
              <a:rPr lang="en-US" dirty="0" smtClean="0"/>
              <a:t> (DA)</a:t>
            </a:r>
            <a:endParaRPr lang="en-US" dirty="0"/>
          </a:p>
          <a:p>
            <a:pPr>
              <a:defRPr/>
            </a:pPr>
            <a:r>
              <a:rPr lang="en-US" dirty="0"/>
              <a:t>Sequence activities as Activity </a:t>
            </a:r>
            <a:r>
              <a:rPr lang="en-US" dirty="0" smtClean="0"/>
              <a:t>Attributes (SA)</a:t>
            </a:r>
            <a:endParaRPr lang="en-US" dirty="0"/>
          </a:p>
          <a:p>
            <a:pPr>
              <a:defRPr/>
            </a:pPr>
            <a:r>
              <a:rPr lang="en-US" dirty="0"/>
              <a:t>Estimate Activity </a:t>
            </a:r>
            <a:r>
              <a:rPr lang="en-US" dirty="0" smtClean="0"/>
              <a:t>Resources (EAR)</a:t>
            </a:r>
            <a:endParaRPr lang="en-US" dirty="0"/>
          </a:p>
          <a:p>
            <a:pPr>
              <a:defRPr/>
            </a:pPr>
            <a:r>
              <a:rPr lang="en-US" dirty="0"/>
              <a:t>Estimate Activity </a:t>
            </a:r>
            <a:r>
              <a:rPr lang="en-US" dirty="0" smtClean="0"/>
              <a:t>Duration (EAD)</a:t>
            </a:r>
            <a:endParaRPr lang="en-US" dirty="0"/>
          </a:p>
          <a:p>
            <a:pPr>
              <a:defRPr/>
            </a:pPr>
            <a:r>
              <a:rPr lang="en-US" dirty="0"/>
              <a:t>Develop </a:t>
            </a:r>
            <a:r>
              <a:rPr lang="en-US" dirty="0" smtClean="0"/>
              <a:t>Schedule (DSc)</a:t>
            </a:r>
            <a:endParaRPr lang="en-US" dirty="0"/>
          </a:p>
          <a:p>
            <a:pPr>
              <a:defRPr/>
            </a:pPr>
            <a:r>
              <a:rPr lang="en-US" dirty="0"/>
              <a:t>Baseline Schedule</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19</a:t>
            </a:fld>
            <a:endParaRPr lang="en-US" altLang="en-US"/>
          </a:p>
        </p:txBody>
      </p:sp>
    </p:spTree>
    <p:extLst>
      <p:ext uri="{BB962C8B-B14F-4D97-AF65-F5344CB8AC3E}">
        <p14:creationId xmlns:p14="http://schemas.microsoft.com/office/powerpoint/2010/main" val="3129768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type="subTitle" idx="1"/>
          </p:nvPr>
        </p:nvSpPr>
        <p:spPr/>
        <p:txBody>
          <a:bodyPr/>
          <a:lstStyle/>
          <a:p>
            <a:pPr marL="0" indent="0">
              <a:buFont typeface="+mj-lt"/>
              <a:buNone/>
            </a:pPr>
            <a:r>
              <a:rPr lang="en-US" altLang="en-US" dirty="0" smtClean="0"/>
              <a:t>Day 1 : General Understanding</a:t>
            </a:r>
          </a:p>
          <a:p>
            <a:pPr marL="0" indent="0">
              <a:buFont typeface="+mj-lt"/>
              <a:buNone/>
            </a:pPr>
            <a:r>
              <a:rPr lang="en-US" altLang="en-US" b="1" dirty="0" smtClean="0"/>
              <a:t>Day 2 : Project Planning</a:t>
            </a:r>
          </a:p>
          <a:p>
            <a:pPr marL="0" indent="0">
              <a:buFont typeface="+mj-lt"/>
              <a:buNone/>
            </a:pPr>
            <a:r>
              <a:rPr lang="en-US" altLang="en-US" dirty="0" smtClean="0"/>
              <a:t>Day 3 : Project Executions</a:t>
            </a:r>
          </a:p>
          <a:p>
            <a:pPr marL="0" indent="0">
              <a:buFont typeface="+mj-lt"/>
              <a:buNone/>
            </a:pPr>
            <a:r>
              <a:rPr lang="en-US" altLang="en-US" dirty="0" smtClean="0"/>
              <a:t>Day 4 : Project Governance</a:t>
            </a:r>
          </a:p>
          <a:p>
            <a:pPr marL="0" indent="0">
              <a:buFont typeface="+mj-lt"/>
              <a:buNone/>
            </a:pPr>
            <a:r>
              <a:rPr lang="en-US" altLang="en-US" dirty="0" smtClean="0"/>
              <a:t>Day 5 : Closing</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6949590-EAFA-4825-B5E5-BB01E815C021}" type="slidenum">
              <a:rPr lang="en-US" altLang="en-US" sz="1200" smtClean="0">
                <a:solidFill>
                  <a:srgbClr val="898989"/>
                </a:solidFill>
              </a:rPr>
              <a:pPr>
                <a:spcBef>
                  <a:spcPct val="0"/>
                </a:spcBef>
                <a:buFontTx/>
                <a:buNone/>
              </a:pPr>
              <a:t>2</a:t>
            </a:fld>
            <a:endParaRPr lang="en-US" altLang="en-US" sz="1200" smtClean="0">
              <a:solidFill>
                <a:srgbClr val="898989"/>
              </a:solidFill>
            </a:endParaRPr>
          </a:p>
        </p:txBody>
      </p:sp>
      <p:sp>
        <p:nvSpPr>
          <p:cNvPr id="18437"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Themes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altLang="en-US" smtClean="0"/>
              <a:t>Define Activities</a:t>
            </a:r>
          </a:p>
        </p:txBody>
      </p:sp>
      <p:sp>
        <p:nvSpPr>
          <p:cNvPr id="3" name="Content Placeholder 2"/>
          <p:cNvSpPr>
            <a:spLocks noGrp="1"/>
          </p:cNvSpPr>
          <p:nvPr>
            <p:ph idx="1"/>
          </p:nvPr>
        </p:nvSpPr>
        <p:spPr/>
        <p:txBody>
          <a:bodyPr/>
          <a:lstStyle/>
          <a:p>
            <a:r>
              <a:rPr lang="en-US" altLang="en-US" dirty="0" smtClean="0"/>
              <a:t>Use Scope baseline for this</a:t>
            </a:r>
          </a:p>
          <a:p>
            <a:r>
              <a:rPr lang="en-US" altLang="en-US" dirty="0" smtClean="0"/>
              <a:t>Prepare a list of activities, milestones, activity attributes</a:t>
            </a:r>
          </a:p>
          <a:p>
            <a:r>
              <a:rPr lang="en-US" altLang="en-US" dirty="0" smtClean="0"/>
              <a:t>Activity Attribute Example : </a:t>
            </a:r>
          </a:p>
          <a:p>
            <a:pPr lvl="1"/>
            <a:r>
              <a:rPr lang="en-US" altLang="en-US" dirty="0" smtClean="0"/>
              <a:t>Name, Location, Department, Dependency, Type, Constraints, Tracking Method, WBS Code, Cost, Duration, Resource Requirement, % Complete</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50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A49947-929A-4E31-9220-C1B7B78909A3}" type="slidenum">
              <a:rPr lang="en-US" altLang="en-US" sz="1200" smtClean="0">
                <a:solidFill>
                  <a:srgbClr val="898989"/>
                </a:solidFill>
              </a:rPr>
              <a:pPr>
                <a:spcBef>
                  <a:spcPct val="0"/>
                </a:spcBef>
                <a:buFontTx/>
                <a:buNone/>
              </a:pPr>
              <a:t>20</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altLang="en-US" smtClean="0"/>
              <a:t>Sequence Activities</a:t>
            </a:r>
          </a:p>
        </p:txBody>
      </p:sp>
      <p:sp>
        <p:nvSpPr>
          <p:cNvPr id="3" name="Content Placeholder 2"/>
          <p:cNvSpPr>
            <a:spLocks noGrp="1"/>
          </p:cNvSpPr>
          <p:nvPr>
            <p:ph idx="1"/>
          </p:nvPr>
        </p:nvSpPr>
        <p:spPr/>
        <p:txBody>
          <a:bodyPr/>
          <a:lstStyle/>
          <a:p>
            <a:r>
              <a:rPr lang="en-US" altLang="en-US" dirty="0" smtClean="0"/>
              <a:t>Use lead and lag time properly</a:t>
            </a:r>
          </a:p>
          <a:p>
            <a:r>
              <a:rPr lang="en-US" altLang="en-US" dirty="0" smtClean="0"/>
              <a:t>Understand dependency type apply them properly</a:t>
            </a:r>
          </a:p>
          <a:p>
            <a:pPr lvl="1"/>
            <a:r>
              <a:rPr lang="en-US" altLang="en-US" dirty="0" smtClean="0"/>
              <a:t>FS, SS, FF, SF</a:t>
            </a:r>
          </a:p>
          <a:p>
            <a:r>
              <a:rPr lang="en-US" altLang="en-US" dirty="0" smtClean="0"/>
              <a:t>Use deadlines and time constraints of activities properly</a:t>
            </a:r>
          </a:p>
          <a:p>
            <a:r>
              <a:rPr lang="en-US" altLang="en-US" dirty="0" smtClean="0"/>
              <a:t>Understand dependency is Hard Logic or Soft Logic</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71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88DEE9-7AFA-40A5-B031-17150A91D8C8}" type="slidenum">
              <a:rPr lang="en-US" altLang="en-US" sz="1200" smtClean="0">
                <a:solidFill>
                  <a:srgbClr val="898989"/>
                </a:solidFill>
              </a:rPr>
              <a:pPr>
                <a:spcBef>
                  <a:spcPct val="0"/>
                </a:spcBef>
                <a:buFontTx/>
                <a:buNone/>
              </a:pPr>
              <a:t>21</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altLang="en-US" smtClean="0"/>
              <a:t>Estimate Activity Resources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Estimate skills required to perform activities</a:t>
            </a:r>
          </a:p>
          <a:p>
            <a:pPr>
              <a:defRPr/>
            </a:pPr>
            <a:r>
              <a:rPr lang="en-US" dirty="0" smtClean="0"/>
              <a:t>Estimate number and type of equipments, support services, material required to perform activities</a:t>
            </a:r>
          </a:p>
          <a:p>
            <a:pPr>
              <a:defRPr/>
            </a:pPr>
            <a:r>
              <a:rPr lang="en-US" dirty="0" smtClean="0"/>
              <a:t>Whether these resources are available within the organization or need to purchased/hired from outside</a:t>
            </a:r>
          </a:p>
          <a:p>
            <a:pPr>
              <a:defRPr/>
            </a:pPr>
            <a:r>
              <a:rPr lang="en-US" dirty="0" smtClean="0"/>
              <a:t>If they are available within organization can they be available for your project when and where you need them</a:t>
            </a:r>
          </a:p>
          <a:p>
            <a:pPr>
              <a:defRPr/>
            </a:pPr>
            <a:r>
              <a:rPr lang="en-US" dirty="0" smtClean="0"/>
              <a:t>Develop a Resource Breakdown Structure and Resource Requirements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491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CF1BE0-9F84-4F30-BE27-84EEAC5A5024}" type="slidenum">
              <a:rPr lang="en-US" altLang="en-US" sz="1200" smtClean="0">
                <a:solidFill>
                  <a:srgbClr val="898989"/>
                </a:solidFill>
              </a:rPr>
              <a:pPr>
                <a:spcBef>
                  <a:spcPct val="0"/>
                </a:spcBef>
                <a:buFontTx/>
                <a:buNone/>
              </a:pPr>
              <a:t>22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altLang="en-US" smtClean="0"/>
              <a:t>Estimate Activity Duration</a:t>
            </a:r>
          </a:p>
        </p:txBody>
      </p:sp>
      <p:sp>
        <p:nvSpPr>
          <p:cNvPr id="3" name="Content Placeholder 2"/>
          <p:cNvSpPr>
            <a:spLocks noGrp="1"/>
          </p:cNvSpPr>
          <p:nvPr>
            <p:ph idx="1"/>
          </p:nvPr>
        </p:nvSpPr>
        <p:spPr/>
        <p:txBody>
          <a:bodyPr>
            <a:normAutofit lnSpcReduction="10000"/>
          </a:bodyPr>
          <a:lstStyle/>
          <a:p>
            <a:pPr>
              <a:defRPr/>
            </a:pPr>
            <a:r>
              <a:rPr lang="en-US" altLang="en-US" sz="2000" dirty="0" smtClean="0"/>
              <a:t>Consider risk around activities</a:t>
            </a:r>
          </a:p>
          <a:p>
            <a:pPr>
              <a:defRPr/>
            </a:pPr>
            <a:r>
              <a:rPr lang="en-US" altLang="en-US" sz="2000" dirty="0" smtClean="0"/>
              <a:t>Establish your project calendar (work timings, days in a week, off days of week, holidays, working hours everyday)</a:t>
            </a:r>
          </a:p>
          <a:p>
            <a:pPr>
              <a:defRPr/>
            </a:pPr>
            <a:r>
              <a:rPr lang="en-US" altLang="en-US" sz="2000" dirty="0" smtClean="0"/>
              <a:t>Consider availability of resources. Sometimes they are available but not 100%.</a:t>
            </a:r>
          </a:p>
          <a:p>
            <a:pPr>
              <a:defRPr/>
            </a:pPr>
            <a:r>
              <a:rPr lang="en-US" altLang="en-US" sz="2000" dirty="0" smtClean="0"/>
              <a:t>Consider productivity of resources. It is never 100%.</a:t>
            </a:r>
          </a:p>
          <a:p>
            <a:pPr>
              <a:defRPr/>
            </a:pPr>
            <a:r>
              <a:rPr lang="en-US" altLang="en-US" sz="2000" dirty="0" smtClean="0"/>
              <a:t>Know you are estimating ideal duration, not the actual duration, not the effort</a:t>
            </a:r>
          </a:p>
          <a:p>
            <a:pPr>
              <a:defRPr/>
            </a:pPr>
            <a:r>
              <a:rPr lang="en-US" altLang="en-US" sz="2000" dirty="0" smtClean="0"/>
              <a:t>Understand that every activity’s duration cannot be crashed by adding resources.</a:t>
            </a:r>
          </a:p>
          <a:p>
            <a:pPr>
              <a:defRPr/>
            </a:pPr>
            <a:r>
              <a:rPr lang="en-US" altLang="en-US" sz="2000" dirty="0" smtClean="0"/>
              <a:t>Methods of duration estimation: PERT, Analogous, Published Data, Parametric</a:t>
            </a:r>
          </a:p>
          <a:p>
            <a:pPr>
              <a:defRPr/>
            </a:pPr>
            <a:r>
              <a:rPr lang="en-US" altLang="en-US" sz="2000" dirty="0" smtClean="0"/>
              <a:t>PERT method help you in knowing confidence of your schedule</a:t>
            </a:r>
          </a:p>
          <a:p>
            <a:pPr>
              <a:defRPr/>
            </a:pPr>
            <a:r>
              <a:rPr lang="en-US" altLang="en-US" sz="2000" dirty="0" smtClean="0"/>
              <a:t>Finally 24 hours work duration is not 3 days, even if your office works 8 hours a day.</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12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5A0C5C9-AAD4-4548-B7F4-92E45B94D8C7}" type="slidenum">
              <a:rPr lang="en-US" altLang="en-US" sz="1200" smtClean="0">
                <a:solidFill>
                  <a:srgbClr val="898989"/>
                </a:solidFill>
              </a:rPr>
              <a:pPr>
                <a:spcBef>
                  <a:spcPct val="0"/>
                </a:spcBef>
                <a:buFontTx/>
                <a:buNone/>
              </a:pPr>
              <a:t>23</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altLang="en-US" smtClean="0"/>
              <a:t>Develop Schedule</a:t>
            </a:r>
          </a:p>
        </p:txBody>
      </p:sp>
      <p:sp>
        <p:nvSpPr>
          <p:cNvPr id="3" name="Content Placeholder 2"/>
          <p:cNvSpPr>
            <a:spLocks noGrp="1"/>
          </p:cNvSpPr>
          <p:nvPr>
            <p:ph idx="1"/>
          </p:nvPr>
        </p:nvSpPr>
        <p:spPr/>
        <p:txBody>
          <a:bodyPr>
            <a:normAutofit fontScale="92500" lnSpcReduction="20000"/>
          </a:bodyPr>
          <a:lstStyle/>
          <a:p>
            <a:pPr>
              <a:defRPr/>
            </a:pPr>
            <a:r>
              <a:rPr lang="en-US" dirty="0" smtClean="0"/>
              <a:t>Analyse Dependencies</a:t>
            </a:r>
          </a:p>
          <a:p>
            <a:pPr>
              <a:defRPr/>
            </a:pPr>
            <a:r>
              <a:rPr lang="en-US" dirty="0" smtClean="0"/>
              <a:t>Analyse Lead/Lag</a:t>
            </a:r>
          </a:p>
          <a:p>
            <a:pPr>
              <a:defRPr/>
            </a:pPr>
            <a:r>
              <a:rPr lang="en-US" dirty="0" smtClean="0"/>
              <a:t>Analyse Constraints</a:t>
            </a:r>
          </a:p>
          <a:p>
            <a:pPr>
              <a:defRPr/>
            </a:pPr>
            <a:r>
              <a:rPr lang="en-US" dirty="0" smtClean="0"/>
              <a:t>Identify Critical Path</a:t>
            </a:r>
          </a:p>
          <a:p>
            <a:pPr>
              <a:defRPr/>
            </a:pPr>
            <a:r>
              <a:rPr lang="en-US" dirty="0" smtClean="0"/>
              <a:t>Identify Critical Activities</a:t>
            </a:r>
          </a:p>
          <a:p>
            <a:pPr>
              <a:defRPr/>
            </a:pPr>
            <a:r>
              <a:rPr lang="en-US" dirty="0" smtClean="0"/>
              <a:t>Identify Float of Activities</a:t>
            </a:r>
          </a:p>
          <a:p>
            <a:pPr>
              <a:defRPr/>
            </a:pPr>
            <a:r>
              <a:rPr lang="en-US" dirty="0" smtClean="0"/>
              <a:t>Understand where applying more resources will help you reducing project duration</a:t>
            </a:r>
          </a:p>
          <a:p>
            <a:pPr>
              <a:defRPr/>
            </a:pPr>
            <a:r>
              <a:rPr lang="en-US" dirty="0" smtClean="0"/>
              <a:t>Determine how you want to manage buffers</a:t>
            </a:r>
          </a:p>
          <a:p>
            <a:pPr>
              <a:defRPr/>
            </a:pPr>
            <a:r>
              <a:rPr lang="en-US" dirty="0" smtClean="0"/>
              <a:t>Discuss, negotiate, agree before you baseline schedule</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32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BE93176-5494-42C5-BDC1-59B0DCE9A941}" type="slidenum">
              <a:rPr lang="en-US" altLang="en-US" sz="1200" smtClean="0">
                <a:solidFill>
                  <a:srgbClr val="898989"/>
                </a:solidFill>
              </a:rPr>
              <a:pPr>
                <a:spcBef>
                  <a:spcPct val="0"/>
                </a:spcBef>
                <a:buFontTx/>
                <a:buNone/>
              </a:pPr>
              <a:t>24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2"/>
          <p:cNvSpPr txBox="1">
            <a:spLocks noChangeArrowheads="1"/>
          </p:cNvSpPr>
          <p:nvPr/>
        </p:nvSpPr>
        <p:spPr bwMode="auto">
          <a:xfrm>
            <a:off x="1411288"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dirty="0">
                <a:solidFill>
                  <a:schemeClr val="bg1"/>
                </a:solidFill>
                <a:latin typeface="Verdana" panose="020B0604030504040204" pitchFamily="34" charset="0"/>
              </a:rPr>
              <a:t>ES	  EF</a:t>
            </a:r>
          </a:p>
        </p:txBody>
      </p:sp>
      <p:sp>
        <p:nvSpPr>
          <p:cNvPr id="55299" name="Text Box 19"/>
          <p:cNvSpPr txBox="1">
            <a:spLocks noChangeArrowheads="1"/>
          </p:cNvSpPr>
          <p:nvPr/>
        </p:nvSpPr>
        <p:spPr bwMode="auto">
          <a:xfrm>
            <a:off x="3067050" y="125888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5300" name="Text Box 27"/>
          <p:cNvSpPr txBox="1">
            <a:spLocks noChangeArrowheads="1"/>
          </p:cNvSpPr>
          <p:nvPr/>
        </p:nvSpPr>
        <p:spPr bwMode="auto">
          <a:xfrm>
            <a:off x="4722813" y="124301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5301" name="Text Box 74"/>
          <p:cNvSpPr txBox="1">
            <a:spLocks noChangeArrowheads="1"/>
          </p:cNvSpPr>
          <p:nvPr/>
        </p:nvSpPr>
        <p:spPr bwMode="auto">
          <a:xfrm>
            <a:off x="3067050" y="65865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LS	  LF</a:t>
            </a:r>
          </a:p>
        </p:txBody>
      </p:sp>
      <p:sp>
        <p:nvSpPr>
          <p:cNvPr id="55309" name="Rectangle 4"/>
          <p:cNvSpPr>
            <a:spLocks noChangeArrowheads="1"/>
          </p:cNvSpPr>
          <p:nvPr/>
        </p:nvSpPr>
        <p:spPr bwMode="auto">
          <a:xfrm>
            <a:off x="258763" y="2741612"/>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55310" name="Line 5"/>
          <p:cNvSpPr>
            <a:spLocks noChangeShapeType="1"/>
          </p:cNvSpPr>
          <p:nvPr/>
        </p:nvSpPr>
        <p:spPr bwMode="auto">
          <a:xfrm>
            <a:off x="979488" y="30289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11" name="Rectangle 6"/>
          <p:cNvSpPr>
            <a:spLocks noChangeArrowheads="1"/>
          </p:cNvSpPr>
          <p:nvPr/>
        </p:nvSpPr>
        <p:spPr bwMode="auto">
          <a:xfrm>
            <a:off x="8251825" y="2668587"/>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55312" name="Rectangle 7"/>
          <p:cNvSpPr>
            <a:spLocks noChangeArrowheads="1"/>
          </p:cNvSpPr>
          <p:nvPr/>
        </p:nvSpPr>
        <p:spPr bwMode="auto">
          <a:xfrm>
            <a:off x="1479550" y="13017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13" name="Rectangle 8"/>
          <p:cNvSpPr>
            <a:spLocks noChangeArrowheads="1"/>
          </p:cNvSpPr>
          <p:nvPr/>
        </p:nvSpPr>
        <p:spPr bwMode="auto">
          <a:xfrm>
            <a:off x="1482725" y="130175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4" name="Rectangle 9"/>
          <p:cNvSpPr>
            <a:spLocks noChangeArrowheads="1"/>
          </p:cNvSpPr>
          <p:nvPr/>
        </p:nvSpPr>
        <p:spPr bwMode="auto">
          <a:xfrm>
            <a:off x="1482725" y="202088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5" name="Rectangle 10"/>
          <p:cNvSpPr>
            <a:spLocks noChangeArrowheads="1"/>
          </p:cNvSpPr>
          <p:nvPr/>
        </p:nvSpPr>
        <p:spPr bwMode="auto">
          <a:xfrm>
            <a:off x="2490788" y="202247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6" name="Rectangle 11"/>
          <p:cNvSpPr>
            <a:spLocks noChangeArrowheads="1"/>
          </p:cNvSpPr>
          <p:nvPr/>
        </p:nvSpPr>
        <p:spPr bwMode="auto">
          <a:xfrm>
            <a:off x="2490788" y="130175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17" name="Text Box 13"/>
          <p:cNvSpPr txBox="1">
            <a:spLocks noChangeArrowheads="1"/>
          </p:cNvSpPr>
          <p:nvPr/>
        </p:nvSpPr>
        <p:spPr bwMode="auto">
          <a:xfrm>
            <a:off x="1411288" y="22923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18" name="Rectangle 14"/>
          <p:cNvSpPr>
            <a:spLocks noChangeArrowheads="1"/>
          </p:cNvSpPr>
          <p:nvPr/>
        </p:nvSpPr>
        <p:spPr bwMode="auto">
          <a:xfrm>
            <a:off x="3135313" y="1317625"/>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19" name="Rectangle 15"/>
          <p:cNvSpPr>
            <a:spLocks noChangeArrowheads="1"/>
          </p:cNvSpPr>
          <p:nvPr/>
        </p:nvSpPr>
        <p:spPr bwMode="auto">
          <a:xfrm>
            <a:off x="3138488" y="131762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0" name="Rectangle 16"/>
          <p:cNvSpPr>
            <a:spLocks noChangeArrowheads="1"/>
          </p:cNvSpPr>
          <p:nvPr/>
        </p:nvSpPr>
        <p:spPr bwMode="auto">
          <a:xfrm>
            <a:off x="3138488" y="2036762"/>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1" name="Rectangle 17"/>
          <p:cNvSpPr>
            <a:spLocks noChangeArrowheads="1"/>
          </p:cNvSpPr>
          <p:nvPr/>
        </p:nvSpPr>
        <p:spPr bwMode="auto">
          <a:xfrm>
            <a:off x="4146550" y="203835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2" name="Rectangle 18"/>
          <p:cNvSpPr>
            <a:spLocks noChangeArrowheads="1"/>
          </p:cNvSpPr>
          <p:nvPr/>
        </p:nvSpPr>
        <p:spPr bwMode="auto">
          <a:xfrm>
            <a:off x="4146550" y="1317625"/>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3" name="Text Box 20"/>
          <p:cNvSpPr txBox="1">
            <a:spLocks noChangeArrowheads="1"/>
          </p:cNvSpPr>
          <p:nvPr/>
        </p:nvSpPr>
        <p:spPr bwMode="auto">
          <a:xfrm>
            <a:off x="3067050" y="230822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24" name="Line 21"/>
          <p:cNvSpPr>
            <a:spLocks noChangeShapeType="1"/>
          </p:cNvSpPr>
          <p:nvPr/>
        </p:nvSpPr>
        <p:spPr bwMode="auto">
          <a:xfrm>
            <a:off x="2779713" y="1820862"/>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25" name="Rectangle 22"/>
          <p:cNvSpPr>
            <a:spLocks noChangeArrowheads="1"/>
          </p:cNvSpPr>
          <p:nvPr/>
        </p:nvSpPr>
        <p:spPr bwMode="auto">
          <a:xfrm>
            <a:off x="4791075" y="13017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26" name="Rectangle 23"/>
          <p:cNvSpPr>
            <a:spLocks noChangeArrowheads="1"/>
          </p:cNvSpPr>
          <p:nvPr/>
        </p:nvSpPr>
        <p:spPr bwMode="auto">
          <a:xfrm>
            <a:off x="4794250" y="130175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7" name="Rectangle 24"/>
          <p:cNvSpPr>
            <a:spLocks noChangeArrowheads="1"/>
          </p:cNvSpPr>
          <p:nvPr/>
        </p:nvSpPr>
        <p:spPr bwMode="auto">
          <a:xfrm>
            <a:off x="4794250" y="202088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8" name="Rectangle 25"/>
          <p:cNvSpPr>
            <a:spLocks noChangeArrowheads="1"/>
          </p:cNvSpPr>
          <p:nvPr/>
        </p:nvSpPr>
        <p:spPr bwMode="auto">
          <a:xfrm>
            <a:off x="5802313" y="202247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29" name="Rectangle 26"/>
          <p:cNvSpPr>
            <a:spLocks noChangeArrowheads="1"/>
          </p:cNvSpPr>
          <p:nvPr/>
        </p:nvSpPr>
        <p:spPr bwMode="auto">
          <a:xfrm>
            <a:off x="5802313" y="130175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0" name="Text Box 28"/>
          <p:cNvSpPr txBox="1">
            <a:spLocks noChangeArrowheads="1"/>
          </p:cNvSpPr>
          <p:nvPr/>
        </p:nvSpPr>
        <p:spPr bwMode="auto">
          <a:xfrm>
            <a:off x="4722813" y="22923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31" name="Rectangle 29"/>
          <p:cNvSpPr>
            <a:spLocks noChangeArrowheads="1"/>
          </p:cNvSpPr>
          <p:nvPr/>
        </p:nvSpPr>
        <p:spPr bwMode="auto">
          <a:xfrm>
            <a:off x="6664325" y="24701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32" name="Rectangle 30"/>
          <p:cNvSpPr>
            <a:spLocks noChangeArrowheads="1"/>
          </p:cNvSpPr>
          <p:nvPr/>
        </p:nvSpPr>
        <p:spPr bwMode="auto">
          <a:xfrm>
            <a:off x="6667500" y="2470150"/>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3" name="Rectangle 31"/>
          <p:cNvSpPr>
            <a:spLocks noChangeArrowheads="1"/>
          </p:cNvSpPr>
          <p:nvPr/>
        </p:nvSpPr>
        <p:spPr bwMode="auto">
          <a:xfrm>
            <a:off x="6667500" y="318928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4" name="Rectangle 32"/>
          <p:cNvSpPr>
            <a:spLocks noChangeArrowheads="1"/>
          </p:cNvSpPr>
          <p:nvPr/>
        </p:nvSpPr>
        <p:spPr bwMode="auto">
          <a:xfrm>
            <a:off x="7675563" y="3190875"/>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5" name="Rectangle 33"/>
          <p:cNvSpPr>
            <a:spLocks noChangeArrowheads="1"/>
          </p:cNvSpPr>
          <p:nvPr/>
        </p:nvSpPr>
        <p:spPr bwMode="auto">
          <a:xfrm>
            <a:off x="7675563" y="247015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36" name="Text Box 34"/>
          <p:cNvSpPr txBox="1">
            <a:spLocks noChangeArrowheads="1"/>
          </p:cNvSpPr>
          <p:nvPr/>
        </p:nvSpPr>
        <p:spPr bwMode="auto">
          <a:xfrm>
            <a:off x="6596063" y="21653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37" name="Text Box 35"/>
          <p:cNvSpPr txBox="1">
            <a:spLocks noChangeArrowheads="1"/>
          </p:cNvSpPr>
          <p:nvPr/>
        </p:nvSpPr>
        <p:spPr bwMode="auto">
          <a:xfrm>
            <a:off x="6596063" y="3460750"/>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38" name="Line 36"/>
          <p:cNvSpPr>
            <a:spLocks noChangeShapeType="1"/>
          </p:cNvSpPr>
          <p:nvPr/>
        </p:nvSpPr>
        <p:spPr bwMode="auto">
          <a:xfrm>
            <a:off x="4437063" y="1804987"/>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39" name="Line 37"/>
          <p:cNvSpPr>
            <a:spLocks noChangeShapeType="1"/>
          </p:cNvSpPr>
          <p:nvPr/>
        </p:nvSpPr>
        <p:spPr bwMode="auto">
          <a:xfrm>
            <a:off x="7964488" y="295592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40" name="Rectangle 38"/>
          <p:cNvSpPr>
            <a:spLocks noChangeArrowheads="1"/>
          </p:cNvSpPr>
          <p:nvPr/>
        </p:nvSpPr>
        <p:spPr bwMode="auto">
          <a:xfrm>
            <a:off x="1479550" y="3678237"/>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41" name="Rectangle 39"/>
          <p:cNvSpPr>
            <a:spLocks noChangeArrowheads="1"/>
          </p:cNvSpPr>
          <p:nvPr/>
        </p:nvSpPr>
        <p:spPr bwMode="auto">
          <a:xfrm>
            <a:off x="1482725" y="367823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2" name="Rectangle 40"/>
          <p:cNvSpPr>
            <a:spLocks noChangeArrowheads="1"/>
          </p:cNvSpPr>
          <p:nvPr/>
        </p:nvSpPr>
        <p:spPr bwMode="auto">
          <a:xfrm>
            <a:off x="1482725" y="4397376"/>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3" name="Rectangle 41"/>
          <p:cNvSpPr>
            <a:spLocks noChangeArrowheads="1"/>
          </p:cNvSpPr>
          <p:nvPr/>
        </p:nvSpPr>
        <p:spPr bwMode="auto">
          <a:xfrm>
            <a:off x="2490788" y="4398963"/>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4" name="Rectangle 42"/>
          <p:cNvSpPr>
            <a:spLocks noChangeArrowheads="1"/>
          </p:cNvSpPr>
          <p:nvPr/>
        </p:nvSpPr>
        <p:spPr bwMode="auto">
          <a:xfrm>
            <a:off x="2490788" y="367823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5" name="Text Box 43"/>
          <p:cNvSpPr txBox="1">
            <a:spLocks noChangeArrowheads="1"/>
          </p:cNvSpPr>
          <p:nvPr/>
        </p:nvSpPr>
        <p:spPr bwMode="auto">
          <a:xfrm>
            <a:off x="1411288" y="3373437"/>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46" name="Text Box 44"/>
          <p:cNvSpPr txBox="1">
            <a:spLocks noChangeArrowheads="1"/>
          </p:cNvSpPr>
          <p:nvPr/>
        </p:nvSpPr>
        <p:spPr bwMode="auto">
          <a:xfrm>
            <a:off x="1411288" y="4668838"/>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47" name="Rectangle 45"/>
          <p:cNvSpPr>
            <a:spLocks noChangeArrowheads="1"/>
          </p:cNvSpPr>
          <p:nvPr/>
        </p:nvSpPr>
        <p:spPr bwMode="auto">
          <a:xfrm>
            <a:off x="3135313" y="3678237"/>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48" name="Rectangle 46"/>
          <p:cNvSpPr>
            <a:spLocks noChangeArrowheads="1"/>
          </p:cNvSpPr>
          <p:nvPr/>
        </p:nvSpPr>
        <p:spPr bwMode="auto">
          <a:xfrm>
            <a:off x="3138488" y="367823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49" name="Rectangle 47"/>
          <p:cNvSpPr>
            <a:spLocks noChangeArrowheads="1"/>
          </p:cNvSpPr>
          <p:nvPr/>
        </p:nvSpPr>
        <p:spPr bwMode="auto">
          <a:xfrm>
            <a:off x="3138488" y="439737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0" name="Rectangle 48"/>
          <p:cNvSpPr>
            <a:spLocks noChangeArrowheads="1"/>
          </p:cNvSpPr>
          <p:nvPr/>
        </p:nvSpPr>
        <p:spPr bwMode="auto">
          <a:xfrm>
            <a:off x="4146550" y="4398963"/>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1" name="Rectangle 49"/>
          <p:cNvSpPr>
            <a:spLocks noChangeArrowheads="1"/>
          </p:cNvSpPr>
          <p:nvPr/>
        </p:nvSpPr>
        <p:spPr bwMode="auto">
          <a:xfrm>
            <a:off x="4146550" y="367823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2" name="Text Box 50"/>
          <p:cNvSpPr txBox="1">
            <a:spLocks noChangeArrowheads="1"/>
          </p:cNvSpPr>
          <p:nvPr/>
        </p:nvSpPr>
        <p:spPr bwMode="auto">
          <a:xfrm>
            <a:off x="3067050" y="3373437"/>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53" name="Text Box 51"/>
          <p:cNvSpPr txBox="1">
            <a:spLocks noChangeArrowheads="1"/>
          </p:cNvSpPr>
          <p:nvPr/>
        </p:nvSpPr>
        <p:spPr bwMode="auto">
          <a:xfrm>
            <a:off x="3067050" y="46688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54" name="Line 52"/>
          <p:cNvSpPr>
            <a:spLocks noChangeShapeType="1"/>
          </p:cNvSpPr>
          <p:nvPr/>
        </p:nvSpPr>
        <p:spPr bwMode="auto">
          <a:xfrm>
            <a:off x="2779713" y="4197351"/>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55" name="Rectangle 53"/>
          <p:cNvSpPr>
            <a:spLocks noChangeArrowheads="1"/>
          </p:cNvSpPr>
          <p:nvPr/>
        </p:nvSpPr>
        <p:spPr bwMode="auto">
          <a:xfrm>
            <a:off x="4791075" y="3678237"/>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56" name="Rectangle 54"/>
          <p:cNvSpPr>
            <a:spLocks noChangeArrowheads="1"/>
          </p:cNvSpPr>
          <p:nvPr/>
        </p:nvSpPr>
        <p:spPr bwMode="auto">
          <a:xfrm>
            <a:off x="4794250" y="3678237"/>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7" name="Rectangle 55"/>
          <p:cNvSpPr>
            <a:spLocks noChangeArrowheads="1"/>
          </p:cNvSpPr>
          <p:nvPr/>
        </p:nvSpPr>
        <p:spPr bwMode="auto">
          <a:xfrm>
            <a:off x="4794250" y="4397376"/>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8" name="Rectangle 56"/>
          <p:cNvSpPr>
            <a:spLocks noChangeArrowheads="1"/>
          </p:cNvSpPr>
          <p:nvPr/>
        </p:nvSpPr>
        <p:spPr bwMode="auto">
          <a:xfrm>
            <a:off x="5802313" y="4398963"/>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59" name="Rectangle 57"/>
          <p:cNvSpPr>
            <a:spLocks noChangeArrowheads="1"/>
          </p:cNvSpPr>
          <p:nvPr/>
        </p:nvSpPr>
        <p:spPr bwMode="auto">
          <a:xfrm>
            <a:off x="5802313" y="3678237"/>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60" name="Text Box 58"/>
          <p:cNvSpPr txBox="1">
            <a:spLocks noChangeArrowheads="1"/>
          </p:cNvSpPr>
          <p:nvPr/>
        </p:nvSpPr>
        <p:spPr bwMode="auto">
          <a:xfrm>
            <a:off x="4722813" y="3373437"/>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61" name="Text Box 59"/>
          <p:cNvSpPr txBox="1">
            <a:spLocks noChangeArrowheads="1"/>
          </p:cNvSpPr>
          <p:nvPr/>
        </p:nvSpPr>
        <p:spPr bwMode="auto">
          <a:xfrm>
            <a:off x="4722813" y="4668838"/>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5362" name="Line 60"/>
          <p:cNvSpPr>
            <a:spLocks noChangeShapeType="1"/>
          </p:cNvSpPr>
          <p:nvPr/>
        </p:nvSpPr>
        <p:spPr bwMode="auto">
          <a:xfrm>
            <a:off x="4437063" y="4181476"/>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63" name="Line 61"/>
          <p:cNvSpPr>
            <a:spLocks noChangeShapeType="1"/>
          </p:cNvSpPr>
          <p:nvPr/>
        </p:nvSpPr>
        <p:spPr bwMode="auto">
          <a:xfrm>
            <a:off x="1266825" y="1804987"/>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64" name="Line 62"/>
          <p:cNvSpPr>
            <a:spLocks noChangeShapeType="1"/>
          </p:cNvSpPr>
          <p:nvPr/>
        </p:nvSpPr>
        <p:spPr bwMode="auto">
          <a:xfrm>
            <a:off x="1266825" y="1804987"/>
            <a:ext cx="0" cy="24479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5" name="Line 63"/>
          <p:cNvSpPr>
            <a:spLocks noChangeShapeType="1"/>
          </p:cNvSpPr>
          <p:nvPr/>
        </p:nvSpPr>
        <p:spPr bwMode="auto">
          <a:xfrm flipV="1">
            <a:off x="6380163" y="33178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66" name="Line 64"/>
          <p:cNvSpPr>
            <a:spLocks noChangeShapeType="1"/>
          </p:cNvSpPr>
          <p:nvPr/>
        </p:nvSpPr>
        <p:spPr bwMode="auto">
          <a:xfrm>
            <a:off x="6380163" y="3317875"/>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7" name="Line 65"/>
          <p:cNvSpPr>
            <a:spLocks noChangeShapeType="1"/>
          </p:cNvSpPr>
          <p:nvPr/>
        </p:nvSpPr>
        <p:spPr bwMode="auto">
          <a:xfrm flipV="1">
            <a:off x="6091238" y="4181476"/>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8" name="Line 66"/>
          <p:cNvSpPr>
            <a:spLocks noChangeShapeType="1"/>
          </p:cNvSpPr>
          <p:nvPr/>
        </p:nvSpPr>
        <p:spPr bwMode="auto">
          <a:xfrm flipV="1">
            <a:off x="2959100" y="45418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9" name="Line 67"/>
          <p:cNvSpPr>
            <a:spLocks noChangeShapeType="1"/>
          </p:cNvSpPr>
          <p:nvPr/>
        </p:nvSpPr>
        <p:spPr bwMode="auto">
          <a:xfrm>
            <a:off x="2779713" y="4541838"/>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0" name="Rectangle 68"/>
          <p:cNvSpPr>
            <a:spLocks noChangeArrowheads="1"/>
          </p:cNvSpPr>
          <p:nvPr/>
        </p:nvSpPr>
        <p:spPr bwMode="auto">
          <a:xfrm>
            <a:off x="3135313" y="5349876"/>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5371" name="Rectangle 69"/>
          <p:cNvSpPr>
            <a:spLocks noChangeArrowheads="1"/>
          </p:cNvSpPr>
          <p:nvPr/>
        </p:nvSpPr>
        <p:spPr bwMode="auto">
          <a:xfrm>
            <a:off x="3138488" y="534987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2" name="Rectangle 70"/>
          <p:cNvSpPr>
            <a:spLocks noChangeArrowheads="1"/>
          </p:cNvSpPr>
          <p:nvPr/>
        </p:nvSpPr>
        <p:spPr bwMode="auto">
          <a:xfrm>
            <a:off x="3138488" y="6069013"/>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3" name="Rectangle 71"/>
          <p:cNvSpPr>
            <a:spLocks noChangeArrowheads="1"/>
          </p:cNvSpPr>
          <p:nvPr/>
        </p:nvSpPr>
        <p:spPr bwMode="auto">
          <a:xfrm>
            <a:off x="4146550" y="6070601"/>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4" name="Rectangle 72"/>
          <p:cNvSpPr>
            <a:spLocks noChangeArrowheads="1"/>
          </p:cNvSpPr>
          <p:nvPr/>
        </p:nvSpPr>
        <p:spPr bwMode="auto">
          <a:xfrm>
            <a:off x="4146550" y="5349876"/>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75" name="Text Box 73"/>
          <p:cNvSpPr txBox="1">
            <a:spLocks noChangeArrowheads="1"/>
          </p:cNvSpPr>
          <p:nvPr/>
        </p:nvSpPr>
        <p:spPr bwMode="auto">
          <a:xfrm>
            <a:off x="3067050" y="5045076"/>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76" name="Line 75"/>
          <p:cNvSpPr>
            <a:spLocks noChangeShapeType="1"/>
          </p:cNvSpPr>
          <p:nvPr/>
        </p:nvSpPr>
        <p:spPr bwMode="auto">
          <a:xfrm>
            <a:off x="6380163" y="2668587"/>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77" name="Line 76"/>
          <p:cNvSpPr>
            <a:spLocks noChangeShapeType="1"/>
          </p:cNvSpPr>
          <p:nvPr/>
        </p:nvSpPr>
        <p:spPr bwMode="auto">
          <a:xfrm flipV="1">
            <a:off x="6380163" y="1804987"/>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8" name="Line 77"/>
          <p:cNvSpPr>
            <a:spLocks noChangeShapeType="1"/>
          </p:cNvSpPr>
          <p:nvPr/>
        </p:nvSpPr>
        <p:spPr bwMode="auto">
          <a:xfrm>
            <a:off x="6091238" y="1804987"/>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9" name="Line 78"/>
          <p:cNvSpPr>
            <a:spLocks noChangeShapeType="1"/>
          </p:cNvSpPr>
          <p:nvPr/>
        </p:nvSpPr>
        <p:spPr bwMode="auto">
          <a:xfrm rot="10800000" flipH="1" flipV="1">
            <a:off x="4616450" y="4541838"/>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0" name="Line 79"/>
          <p:cNvSpPr>
            <a:spLocks noChangeShapeType="1"/>
          </p:cNvSpPr>
          <p:nvPr/>
        </p:nvSpPr>
        <p:spPr bwMode="auto">
          <a:xfrm rot="10800000" flipH="1">
            <a:off x="4433888" y="5910263"/>
            <a:ext cx="1809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1" name="Line 80"/>
          <p:cNvSpPr>
            <a:spLocks noChangeShapeType="1"/>
          </p:cNvSpPr>
          <p:nvPr/>
        </p:nvSpPr>
        <p:spPr bwMode="auto">
          <a:xfrm>
            <a:off x="1266825" y="42529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82" name="Line 81"/>
          <p:cNvSpPr>
            <a:spLocks noChangeShapeType="1"/>
          </p:cNvSpPr>
          <p:nvPr/>
        </p:nvSpPr>
        <p:spPr bwMode="auto">
          <a:xfrm>
            <a:off x="2922588" y="591026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83" name="Line 82"/>
          <p:cNvSpPr>
            <a:spLocks noChangeShapeType="1"/>
          </p:cNvSpPr>
          <p:nvPr/>
        </p:nvSpPr>
        <p:spPr bwMode="auto">
          <a:xfrm>
            <a:off x="4578350" y="45418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5303" name="Text Box 43"/>
          <p:cNvSpPr txBox="1">
            <a:spLocks noChangeArrowheads="1"/>
          </p:cNvSpPr>
          <p:nvPr/>
        </p:nvSpPr>
        <p:spPr bwMode="auto">
          <a:xfrm>
            <a:off x="1392238"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04" name="Text Box 50"/>
          <p:cNvSpPr txBox="1">
            <a:spLocks noChangeArrowheads="1"/>
          </p:cNvSpPr>
          <p:nvPr/>
        </p:nvSpPr>
        <p:spPr bwMode="auto">
          <a:xfrm>
            <a:off x="3048000" y="1000125"/>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05" name="Text Box 58"/>
          <p:cNvSpPr txBox="1">
            <a:spLocks noChangeArrowheads="1"/>
          </p:cNvSpPr>
          <p:nvPr/>
        </p:nvSpPr>
        <p:spPr bwMode="auto">
          <a:xfrm>
            <a:off x="4703763" y="100012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5306" name="Title 85"/>
          <p:cNvSpPr>
            <a:spLocks noGrp="1"/>
          </p:cNvSpPr>
          <p:nvPr>
            <p:ph type="title"/>
          </p:nvPr>
        </p:nvSpPr>
        <p:spPr/>
        <p:txBody>
          <a:bodyPr/>
          <a:lstStyle/>
          <a:p>
            <a:r>
              <a:rPr altLang="en-US" b="1" smtClean="0"/>
              <a:t>Critical Path</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5530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A282FD3-F2F4-41FA-84D3-8AFFCCFD2D18}" type="slidenum">
              <a:rPr lang="en-US" altLang="en-US" sz="1200" smtClean="0">
                <a:solidFill>
                  <a:srgbClr val="898989"/>
                </a:solidFill>
              </a:rPr>
              <a:pPr>
                <a:spcBef>
                  <a:spcPct val="0"/>
                </a:spcBef>
                <a:buFontTx/>
                <a:buNone/>
              </a:pPr>
              <a:t>25</a:t>
            </a:fld>
            <a:endParaRPr lang="en-US" altLang="en-US" sz="1200" smtClean="0">
              <a:solidFill>
                <a:srgbClr val="898989"/>
              </a:solidFill>
            </a:endParaRPr>
          </a:p>
        </p:txBody>
      </p:sp>
      <p:sp>
        <p:nvSpPr>
          <p:cNvPr id="89" name="Rectangle 11"/>
          <p:cNvSpPr>
            <a:spLocks noChangeArrowheads="1"/>
          </p:cNvSpPr>
          <p:nvPr/>
        </p:nvSpPr>
        <p:spPr bwMode="auto">
          <a:xfrm>
            <a:off x="1981200" y="129540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7</a:t>
            </a:r>
            <a:endParaRPr lang="en-US" altLang="en-US" sz="1800" dirty="0">
              <a:latin typeface="Arial" panose="020B0604020202020204" pitchFamily="34" charset="0"/>
            </a:endParaRPr>
          </a:p>
        </p:txBody>
      </p:sp>
      <p:sp>
        <p:nvSpPr>
          <p:cNvPr id="90" name="Rectangle 11"/>
          <p:cNvSpPr>
            <a:spLocks noChangeArrowheads="1"/>
          </p:cNvSpPr>
          <p:nvPr/>
        </p:nvSpPr>
        <p:spPr bwMode="auto">
          <a:xfrm>
            <a:off x="1981200" y="19986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91" name="Rectangle 11"/>
          <p:cNvSpPr>
            <a:spLocks noChangeArrowheads="1"/>
          </p:cNvSpPr>
          <p:nvPr/>
        </p:nvSpPr>
        <p:spPr bwMode="auto">
          <a:xfrm>
            <a:off x="1983423" y="164814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A</a:t>
            </a:r>
            <a:endParaRPr lang="en-US" altLang="en-US" sz="1800" dirty="0">
              <a:latin typeface="Arial" panose="020B0604020202020204" pitchFamily="34" charset="0"/>
            </a:endParaRPr>
          </a:p>
        </p:txBody>
      </p:sp>
      <p:sp>
        <p:nvSpPr>
          <p:cNvPr id="92" name="Rectangle 11"/>
          <p:cNvSpPr>
            <a:spLocks noChangeArrowheads="1"/>
          </p:cNvSpPr>
          <p:nvPr/>
        </p:nvSpPr>
        <p:spPr bwMode="auto">
          <a:xfrm>
            <a:off x="3614418" y="130397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6</a:t>
            </a:r>
          </a:p>
        </p:txBody>
      </p:sp>
      <p:sp>
        <p:nvSpPr>
          <p:cNvPr id="93" name="Rectangle 11"/>
          <p:cNvSpPr>
            <a:spLocks noChangeArrowheads="1"/>
          </p:cNvSpPr>
          <p:nvPr/>
        </p:nvSpPr>
        <p:spPr bwMode="auto">
          <a:xfrm>
            <a:off x="3614418" y="200723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94" name="Rectangle 11"/>
          <p:cNvSpPr>
            <a:spLocks noChangeArrowheads="1"/>
          </p:cNvSpPr>
          <p:nvPr/>
        </p:nvSpPr>
        <p:spPr bwMode="auto">
          <a:xfrm>
            <a:off x="3616641" y="165671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C</a:t>
            </a:r>
            <a:endParaRPr lang="en-US" altLang="en-US" sz="1800" dirty="0">
              <a:latin typeface="Arial" panose="020B0604020202020204" pitchFamily="34" charset="0"/>
            </a:endParaRPr>
          </a:p>
        </p:txBody>
      </p:sp>
      <p:sp>
        <p:nvSpPr>
          <p:cNvPr id="95" name="Rectangle 11"/>
          <p:cNvSpPr>
            <a:spLocks noChangeArrowheads="1"/>
          </p:cNvSpPr>
          <p:nvPr/>
        </p:nvSpPr>
        <p:spPr bwMode="auto">
          <a:xfrm>
            <a:off x="5269548" y="129540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96" name="Rectangle 11"/>
          <p:cNvSpPr>
            <a:spLocks noChangeArrowheads="1"/>
          </p:cNvSpPr>
          <p:nvPr/>
        </p:nvSpPr>
        <p:spPr bwMode="auto">
          <a:xfrm>
            <a:off x="5269548" y="19986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97" name="Rectangle 11"/>
          <p:cNvSpPr>
            <a:spLocks noChangeArrowheads="1"/>
          </p:cNvSpPr>
          <p:nvPr/>
        </p:nvSpPr>
        <p:spPr bwMode="auto">
          <a:xfrm>
            <a:off x="5271771" y="164814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G</a:t>
            </a:r>
            <a:endParaRPr lang="en-US" altLang="en-US" sz="1800" dirty="0">
              <a:latin typeface="Arial" panose="020B0604020202020204" pitchFamily="34" charset="0"/>
            </a:endParaRPr>
          </a:p>
        </p:txBody>
      </p:sp>
      <p:sp>
        <p:nvSpPr>
          <p:cNvPr id="98" name="Rectangle 11"/>
          <p:cNvSpPr>
            <a:spLocks noChangeArrowheads="1"/>
          </p:cNvSpPr>
          <p:nvPr/>
        </p:nvSpPr>
        <p:spPr bwMode="auto">
          <a:xfrm>
            <a:off x="1981200" y="367887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99" name="Rectangle 11"/>
          <p:cNvSpPr>
            <a:spLocks noChangeArrowheads="1"/>
          </p:cNvSpPr>
          <p:nvPr/>
        </p:nvSpPr>
        <p:spPr bwMode="auto">
          <a:xfrm>
            <a:off x="1981200" y="438213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100" name="Rectangle 11"/>
          <p:cNvSpPr>
            <a:spLocks noChangeArrowheads="1"/>
          </p:cNvSpPr>
          <p:nvPr/>
        </p:nvSpPr>
        <p:spPr bwMode="auto">
          <a:xfrm>
            <a:off x="1983423" y="403161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B</a:t>
            </a:r>
            <a:endParaRPr lang="en-US" altLang="en-US" sz="1800" dirty="0">
              <a:latin typeface="Arial" panose="020B0604020202020204" pitchFamily="34" charset="0"/>
            </a:endParaRPr>
          </a:p>
        </p:txBody>
      </p:sp>
      <p:sp>
        <p:nvSpPr>
          <p:cNvPr id="101" name="Rectangle 11"/>
          <p:cNvSpPr>
            <a:spLocks noChangeArrowheads="1"/>
          </p:cNvSpPr>
          <p:nvPr/>
        </p:nvSpPr>
        <p:spPr bwMode="auto">
          <a:xfrm>
            <a:off x="3636009" y="365791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102" name="Rectangle 11"/>
          <p:cNvSpPr>
            <a:spLocks noChangeArrowheads="1"/>
          </p:cNvSpPr>
          <p:nvPr/>
        </p:nvSpPr>
        <p:spPr bwMode="auto">
          <a:xfrm>
            <a:off x="3636009" y="436118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103" name="Rectangle 11"/>
          <p:cNvSpPr>
            <a:spLocks noChangeArrowheads="1"/>
          </p:cNvSpPr>
          <p:nvPr/>
        </p:nvSpPr>
        <p:spPr bwMode="auto">
          <a:xfrm>
            <a:off x="3638232" y="401066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D</a:t>
            </a:r>
            <a:endParaRPr lang="en-US" altLang="en-US" sz="1800" dirty="0">
              <a:latin typeface="Arial" panose="020B0604020202020204" pitchFamily="34" charset="0"/>
            </a:endParaRPr>
          </a:p>
        </p:txBody>
      </p:sp>
      <p:sp>
        <p:nvSpPr>
          <p:cNvPr id="104" name="Rectangle 11"/>
          <p:cNvSpPr>
            <a:spLocks noChangeArrowheads="1"/>
          </p:cNvSpPr>
          <p:nvPr/>
        </p:nvSpPr>
        <p:spPr bwMode="auto">
          <a:xfrm>
            <a:off x="5291931" y="365791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105" name="Rectangle 11"/>
          <p:cNvSpPr>
            <a:spLocks noChangeArrowheads="1"/>
          </p:cNvSpPr>
          <p:nvPr/>
        </p:nvSpPr>
        <p:spPr bwMode="auto">
          <a:xfrm>
            <a:off x="5291931" y="436118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106" name="Rectangle 11"/>
          <p:cNvSpPr>
            <a:spLocks noChangeArrowheads="1"/>
          </p:cNvSpPr>
          <p:nvPr/>
        </p:nvSpPr>
        <p:spPr bwMode="auto">
          <a:xfrm>
            <a:off x="5294154" y="401066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E</a:t>
            </a:r>
            <a:endParaRPr lang="en-US" altLang="en-US" sz="1800" dirty="0">
              <a:latin typeface="Arial" panose="020B0604020202020204" pitchFamily="34" charset="0"/>
            </a:endParaRPr>
          </a:p>
        </p:txBody>
      </p:sp>
      <p:sp>
        <p:nvSpPr>
          <p:cNvPr id="107" name="Rectangle 11"/>
          <p:cNvSpPr>
            <a:spLocks noChangeArrowheads="1"/>
          </p:cNvSpPr>
          <p:nvPr/>
        </p:nvSpPr>
        <p:spPr bwMode="auto">
          <a:xfrm>
            <a:off x="3638232" y="534924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2</a:t>
            </a:r>
            <a:endParaRPr lang="en-US" altLang="en-US" sz="1800" dirty="0">
              <a:latin typeface="Arial" panose="020B0604020202020204" pitchFamily="34" charset="0"/>
            </a:endParaRPr>
          </a:p>
        </p:txBody>
      </p:sp>
      <p:sp>
        <p:nvSpPr>
          <p:cNvPr id="108" name="Rectangle 11"/>
          <p:cNvSpPr>
            <a:spLocks noChangeArrowheads="1"/>
          </p:cNvSpPr>
          <p:nvPr/>
        </p:nvSpPr>
        <p:spPr bwMode="auto">
          <a:xfrm>
            <a:off x="3638232" y="605250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109" name="Rectangle 11"/>
          <p:cNvSpPr>
            <a:spLocks noChangeArrowheads="1"/>
          </p:cNvSpPr>
          <p:nvPr/>
        </p:nvSpPr>
        <p:spPr bwMode="auto">
          <a:xfrm>
            <a:off x="3640455" y="570198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F</a:t>
            </a:r>
            <a:endParaRPr lang="en-US" altLang="en-US" sz="1800" dirty="0">
              <a:latin typeface="Arial" panose="020B0604020202020204" pitchFamily="34" charset="0"/>
            </a:endParaRPr>
          </a:p>
        </p:txBody>
      </p:sp>
      <p:sp>
        <p:nvSpPr>
          <p:cNvPr id="110" name="Rectangle 11"/>
          <p:cNvSpPr>
            <a:spLocks noChangeArrowheads="1"/>
          </p:cNvSpPr>
          <p:nvPr/>
        </p:nvSpPr>
        <p:spPr bwMode="auto">
          <a:xfrm>
            <a:off x="7130733" y="247904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2</a:t>
            </a:r>
            <a:endParaRPr lang="en-US" altLang="en-US" sz="1800" dirty="0">
              <a:latin typeface="Arial" panose="020B0604020202020204" pitchFamily="34" charset="0"/>
            </a:endParaRPr>
          </a:p>
        </p:txBody>
      </p:sp>
      <p:sp>
        <p:nvSpPr>
          <p:cNvPr id="111" name="Rectangle 11"/>
          <p:cNvSpPr>
            <a:spLocks noChangeArrowheads="1"/>
          </p:cNvSpPr>
          <p:nvPr/>
        </p:nvSpPr>
        <p:spPr bwMode="auto">
          <a:xfrm>
            <a:off x="7130733" y="318230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a:t>
            </a:r>
            <a:endParaRPr lang="en-US" altLang="en-US" sz="1800" dirty="0">
              <a:latin typeface="Arial" panose="020B0604020202020204" pitchFamily="34" charset="0"/>
            </a:endParaRPr>
          </a:p>
        </p:txBody>
      </p:sp>
      <p:sp>
        <p:nvSpPr>
          <p:cNvPr id="112" name="Rectangle 11"/>
          <p:cNvSpPr>
            <a:spLocks noChangeArrowheads="1"/>
          </p:cNvSpPr>
          <p:nvPr/>
        </p:nvSpPr>
        <p:spPr bwMode="auto">
          <a:xfrm>
            <a:off x="7132956" y="283178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H</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3003550" y="6356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47" name="Rectangle 4"/>
          <p:cNvSpPr>
            <a:spLocks noChangeArrowheads="1"/>
          </p:cNvSpPr>
          <p:nvPr/>
        </p:nvSpPr>
        <p:spPr bwMode="auto">
          <a:xfrm>
            <a:off x="179388" y="2725738"/>
            <a:ext cx="720725"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Start</a:t>
            </a:r>
          </a:p>
        </p:txBody>
      </p:sp>
      <p:sp>
        <p:nvSpPr>
          <p:cNvPr id="57348" name="Line 5"/>
          <p:cNvSpPr>
            <a:spLocks noChangeShapeType="1"/>
          </p:cNvSpPr>
          <p:nvPr/>
        </p:nvSpPr>
        <p:spPr bwMode="auto">
          <a:xfrm>
            <a:off x="900113" y="3013075"/>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49" name="Rectangle 6"/>
          <p:cNvSpPr>
            <a:spLocks noChangeArrowheads="1"/>
          </p:cNvSpPr>
          <p:nvPr/>
        </p:nvSpPr>
        <p:spPr bwMode="auto">
          <a:xfrm>
            <a:off x="8172450" y="2652713"/>
            <a:ext cx="792163" cy="574675"/>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500" b="1">
                <a:latin typeface="Verdana" panose="020B0604030504040204" pitchFamily="34" charset="0"/>
              </a:rPr>
              <a:t>Finish</a:t>
            </a:r>
          </a:p>
        </p:txBody>
      </p:sp>
      <p:sp>
        <p:nvSpPr>
          <p:cNvPr id="57350" name="Rectangle 7"/>
          <p:cNvSpPr>
            <a:spLocks noChangeArrowheads="1"/>
          </p:cNvSpPr>
          <p:nvPr/>
        </p:nvSpPr>
        <p:spPr bwMode="auto">
          <a:xfrm>
            <a:off x="1403350"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57351" name="Rectangle 8"/>
          <p:cNvSpPr>
            <a:spLocks noChangeArrowheads="1"/>
          </p:cNvSpPr>
          <p:nvPr/>
        </p:nvSpPr>
        <p:spPr bwMode="auto">
          <a:xfrm>
            <a:off x="1403350" y="20050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57352" name="Rectangle 9"/>
          <p:cNvSpPr>
            <a:spLocks noChangeArrowheads="1"/>
          </p:cNvSpPr>
          <p:nvPr/>
        </p:nvSpPr>
        <p:spPr bwMode="auto">
          <a:xfrm>
            <a:off x="2411413"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3" name="Rectangle 10"/>
          <p:cNvSpPr>
            <a:spLocks noChangeArrowheads="1"/>
          </p:cNvSpPr>
          <p:nvPr/>
        </p:nvSpPr>
        <p:spPr bwMode="auto">
          <a:xfrm>
            <a:off x="2411413"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4" name="Text Box 11"/>
          <p:cNvSpPr txBox="1">
            <a:spLocks noChangeArrowheads="1"/>
          </p:cNvSpPr>
          <p:nvPr/>
        </p:nvSpPr>
        <p:spPr bwMode="auto">
          <a:xfrm>
            <a:off x="1331913"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7355" name="Text Box 12"/>
          <p:cNvSpPr txBox="1">
            <a:spLocks noChangeArrowheads="1"/>
          </p:cNvSpPr>
          <p:nvPr/>
        </p:nvSpPr>
        <p:spPr bwMode="auto">
          <a:xfrm>
            <a:off x="1331913"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56" name="Rectangle 13"/>
          <p:cNvSpPr>
            <a:spLocks noChangeArrowheads="1"/>
          </p:cNvSpPr>
          <p:nvPr/>
        </p:nvSpPr>
        <p:spPr bwMode="auto">
          <a:xfrm>
            <a:off x="3059113" y="130175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7" name="Rectangle 14"/>
          <p:cNvSpPr>
            <a:spLocks noChangeArrowheads="1"/>
          </p:cNvSpPr>
          <p:nvPr/>
        </p:nvSpPr>
        <p:spPr bwMode="auto">
          <a:xfrm>
            <a:off x="3059113" y="20208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58" name="Rectangle 15"/>
          <p:cNvSpPr>
            <a:spLocks noChangeArrowheads="1"/>
          </p:cNvSpPr>
          <p:nvPr/>
        </p:nvSpPr>
        <p:spPr bwMode="auto">
          <a:xfrm>
            <a:off x="4067175" y="20224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59" name="Rectangle 16"/>
          <p:cNvSpPr>
            <a:spLocks noChangeArrowheads="1"/>
          </p:cNvSpPr>
          <p:nvPr/>
        </p:nvSpPr>
        <p:spPr bwMode="auto">
          <a:xfrm>
            <a:off x="4067175" y="130175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60" name="Text Box 17"/>
          <p:cNvSpPr txBox="1">
            <a:spLocks noChangeArrowheads="1"/>
          </p:cNvSpPr>
          <p:nvPr/>
        </p:nvSpPr>
        <p:spPr bwMode="auto">
          <a:xfrm>
            <a:off x="2987675" y="1163638"/>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7361" name="Text Box 18"/>
          <p:cNvSpPr txBox="1">
            <a:spLocks noChangeArrowheads="1"/>
          </p:cNvSpPr>
          <p:nvPr/>
        </p:nvSpPr>
        <p:spPr bwMode="auto">
          <a:xfrm>
            <a:off x="2987675" y="229235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62" name="Line 19"/>
          <p:cNvSpPr>
            <a:spLocks noChangeShapeType="1"/>
          </p:cNvSpPr>
          <p:nvPr/>
        </p:nvSpPr>
        <p:spPr bwMode="auto">
          <a:xfrm>
            <a:off x="2700338" y="1804988"/>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63" name="Rectangle 20"/>
          <p:cNvSpPr>
            <a:spLocks noChangeArrowheads="1"/>
          </p:cNvSpPr>
          <p:nvPr/>
        </p:nvSpPr>
        <p:spPr bwMode="auto">
          <a:xfrm>
            <a:off x="4714875" y="12858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64" name="Rectangle 21"/>
          <p:cNvSpPr>
            <a:spLocks noChangeArrowheads="1"/>
          </p:cNvSpPr>
          <p:nvPr/>
        </p:nvSpPr>
        <p:spPr bwMode="auto">
          <a:xfrm>
            <a:off x="4714875" y="20050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65" name="Rectangle 22"/>
          <p:cNvSpPr>
            <a:spLocks noChangeArrowheads="1"/>
          </p:cNvSpPr>
          <p:nvPr/>
        </p:nvSpPr>
        <p:spPr bwMode="auto">
          <a:xfrm>
            <a:off x="5722938" y="20066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66" name="Rectangle 23"/>
          <p:cNvSpPr>
            <a:spLocks noChangeArrowheads="1"/>
          </p:cNvSpPr>
          <p:nvPr/>
        </p:nvSpPr>
        <p:spPr bwMode="auto">
          <a:xfrm>
            <a:off x="5722938" y="12858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67" name="Text Box 24"/>
          <p:cNvSpPr txBox="1">
            <a:spLocks noChangeArrowheads="1"/>
          </p:cNvSpPr>
          <p:nvPr/>
        </p:nvSpPr>
        <p:spPr bwMode="auto">
          <a:xfrm>
            <a:off x="4643438" y="11477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solidFill>
                  <a:schemeClr val="bg1"/>
                </a:solidFill>
                <a:latin typeface="Verdana" panose="020B0604030504040204" pitchFamily="34" charset="0"/>
              </a:rPr>
              <a:t>ES	  EF</a:t>
            </a:r>
          </a:p>
        </p:txBody>
      </p:sp>
      <p:sp>
        <p:nvSpPr>
          <p:cNvPr id="57368" name="Text Box 25"/>
          <p:cNvSpPr txBox="1">
            <a:spLocks noChangeArrowheads="1"/>
          </p:cNvSpPr>
          <p:nvPr/>
        </p:nvSpPr>
        <p:spPr bwMode="auto">
          <a:xfrm>
            <a:off x="4643438" y="2276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69" name="Rectangle 26"/>
          <p:cNvSpPr>
            <a:spLocks noChangeArrowheads="1"/>
          </p:cNvSpPr>
          <p:nvPr/>
        </p:nvSpPr>
        <p:spPr bwMode="auto">
          <a:xfrm>
            <a:off x="6588125" y="245427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70" name="Rectangle 27"/>
          <p:cNvSpPr>
            <a:spLocks noChangeArrowheads="1"/>
          </p:cNvSpPr>
          <p:nvPr/>
        </p:nvSpPr>
        <p:spPr bwMode="auto">
          <a:xfrm>
            <a:off x="6588125" y="317341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71" name="Rectangle 28"/>
          <p:cNvSpPr>
            <a:spLocks noChangeArrowheads="1"/>
          </p:cNvSpPr>
          <p:nvPr/>
        </p:nvSpPr>
        <p:spPr bwMode="auto">
          <a:xfrm>
            <a:off x="7596188" y="3175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57372" name="Rectangle 29"/>
          <p:cNvSpPr>
            <a:spLocks noChangeArrowheads="1"/>
          </p:cNvSpPr>
          <p:nvPr/>
        </p:nvSpPr>
        <p:spPr bwMode="auto">
          <a:xfrm>
            <a:off x="7596188" y="2454275"/>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18</a:t>
            </a:r>
          </a:p>
        </p:txBody>
      </p:sp>
      <p:sp>
        <p:nvSpPr>
          <p:cNvPr id="57373" name="Text Box 30"/>
          <p:cNvSpPr txBox="1">
            <a:spLocks noChangeArrowheads="1"/>
          </p:cNvSpPr>
          <p:nvPr/>
        </p:nvSpPr>
        <p:spPr bwMode="auto">
          <a:xfrm>
            <a:off x="6516688" y="21494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74" name="Text Box 31"/>
          <p:cNvSpPr txBox="1">
            <a:spLocks noChangeArrowheads="1"/>
          </p:cNvSpPr>
          <p:nvPr/>
        </p:nvSpPr>
        <p:spPr bwMode="auto">
          <a:xfrm>
            <a:off x="6516688" y="3444875"/>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75" name="Line 32"/>
          <p:cNvSpPr>
            <a:spLocks noChangeShapeType="1"/>
          </p:cNvSpPr>
          <p:nvPr/>
        </p:nvSpPr>
        <p:spPr bwMode="auto">
          <a:xfrm>
            <a:off x="4357688" y="1789113"/>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76" name="Line 33"/>
          <p:cNvSpPr>
            <a:spLocks noChangeShapeType="1"/>
          </p:cNvSpPr>
          <p:nvPr/>
        </p:nvSpPr>
        <p:spPr bwMode="auto">
          <a:xfrm>
            <a:off x="7885113" y="294005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77" name="Rectangle 34"/>
          <p:cNvSpPr>
            <a:spLocks noChangeArrowheads="1"/>
          </p:cNvSpPr>
          <p:nvPr/>
        </p:nvSpPr>
        <p:spPr bwMode="auto">
          <a:xfrm>
            <a:off x="1400175"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378" name="Rectangle 35"/>
          <p:cNvSpPr>
            <a:spLocks noChangeArrowheads="1"/>
          </p:cNvSpPr>
          <p:nvPr/>
        </p:nvSpPr>
        <p:spPr bwMode="auto">
          <a:xfrm>
            <a:off x="1403350"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0</a:t>
            </a:r>
          </a:p>
        </p:txBody>
      </p:sp>
      <p:sp>
        <p:nvSpPr>
          <p:cNvPr id="57379" name="Rectangle 36"/>
          <p:cNvSpPr>
            <a:spLocks noChangeArrowheads="1"/>
          </p:cNvSpPr>
          <p:nvPr/>
        </p:nvSpPr>
        <p:spPr bwMode="auto">
          <a:xfrm>
            <a:off x="1403350" y="43815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7</a:t>
            </a:r>
          </a:p>
        </p:txBody>
      </p:sp>
      <p:sp>
        <p:nvSpPr>
          <p:cNvPr id="57380" name="Rectangle 37"/>
          <p:cNvSpPr>
            <a:spLocks noChangeArrowheads="1"/>
          </p:cNvSpPr>
          <p:nvPr/>
        </p:nvSpPr>
        <p:spPr bwMode="auto">
          <a:xfrm>
            <a:off x="2411413" y="438308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57381" name="Rectangle 38"/>
          <p:cNvSpPr>
            <a:spLocks noChangeArrowheads="1"/>
          </p:cNvSpPr>
          <p:nvPr/>
        </p:nvSpPr>
        <p:spPr bwMode="auto">
          <a:xfrm>
            <a:off x="2411413"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57382" name="Text Box 39"/>
          <p:cNvSpPr txBox="1">
            <a:spLocks noChangeArrowheads="1"/>
          </p:cNvSpPr>
          <p:nvPr/>
        </p:nvSpPr>
        <p:spPr bwMode="auto">
          <a:xfrm>
            <a:off x="1331913" y="33575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83" name="Text Box 40"/>
          <p:cNvSpPr txBox="1">
            <a:spLocks noChangeArrowheads="1"/>
          </p:cNvSpPr>
          <p:nvPr/>
        </p:nvSpPr>
        <p:spPr bwMode="auto">
          <a:xfrm>
            <a:off x="1331913" y="4652963"/>
            <a:ext cx="1439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84" name="Rectangle 41"/>
          <p:cNvSpPr>
            <a:spLocks noChangeArrowheads="1"/>
          </p:cNvSpPr>
          <p:nvPr/>
        </p:nvSpPr>
        <p:spPr bwMode="auto">
          <a:xfrm>
            <a:off x="3055938"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385" name="Rectangle 42"/>
          <p:cNvSpPr>
            <a:spLocks noChangeArrowheads="1"/>
          </p:cNvSpPr>
          <p:nvPr/>
        </p:nvSpPr>
        <p:spPr bwMode="auto">
          <a:xfrm>
            <a:off x="3059113"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57386" name="Rectangle 43"/>
          <p:cNvSpPr>
            <a:spLocks noChangeArrowheads="1"/>
          </p:cNvSpPr>
          <p:nvPr/>
        </p:nvSpPr>
        <p:spPr bwMode="auto">
          <a:xfrm>
            <a:off x="3059113"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10</a:t>
            </a:r>
          </a:p>
        </p:txBody>
      </p:sp>
      <p:sp>
        <p:nvSpPr>
          <p:cNvPr id="57387" name="Rectangle 44"/>
          <p:cNvSpPr>
            <a:spLocks noChangeArrowheads="1"/>
          </p:cNvSpPr>
          <p:nvPr/>
        </p:nvSpPr>
        <p:spPr bwMode="auto">
          <a:xfrm>
            <a:off x="4067175" y="43830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88" name="Rectangle 45"/>
          <p:cNvSpPr>
            <a:spLocks noChangeArrowheads="1"/>
          </p:cNvSpPr>
          <p:nvPr/>
        </p:nvSpPr>
        <p:spPr bwMode="auto">
          <a:xfrm>
            <a:off x="4067175"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57389" name="Text Box 46"/>
          <p:cNvSpPr txBox="1">
            <a:spLocks noChangeArrowheads="1"/>
          </p:cNvSpPr>
          <p:nvPr/>
        </p:nvSpPr>
        <p:spPr bwMode="auto">
          <a:xfrm>
            <a:off x="2987675"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90" name="Text Box 47"/>
          <p:cNvSpPr txBox="1">
            <a:spLocks noChangeArrowheads="1"/>
          </p:cNvSpPr>
          <p:nvPr/>
        </p:nvSpPr>
        <p:spPr bwMode="auto">
          <a:xfrm>
            <a:off x="2987675"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91" name="Line 48"/>
          <p:cNvSpPr>
            <a:spLocks noChangeShapeType="1"/>
          </p:cNvSpPr>
          <p:nvPr/>
        </p:nvSpPr>
        <p:spPr bwMode="auto">
          <a:xfrm>
            <a:off x="2700338" y="4181475"/>
            <a:ext cx="3587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92" name="Rectangle 49"/>
          <p:cNvSpPr>
            <a:spLocks noChangeArrowheads="1"/>
          </p:cNvSpPr>
          <p:nvPr/>
        </p:nvSpPr>
        <p:spPr bwMode="auto">
          <a:xfrm>
            <a:off x="4856163" y="3662363"/>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393" name="Rectangle 50"/>
          <p:cNvSpPr>
            <a:spLocks noChangeArrowheads="1"/>
          </p:cNvSpPr>
          <p:nvPr/>
        </p:nvSpPr>
        <p:spPr bwMode="auto">
          <a:xfrm>
            <a:off x="4859338" y="366236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6</a:t>
            </a:r>
          </a:p>
        </p:txBody>
      </p:sp>
      <p:sp>
        <p:nvSpPr>
          <p:cNvPr id="57394" name="Rectangle 51"/>
          <p:cNvSpPr>
            <a:spLocks noChangeArrowheads="1"/>
          </p:cNvSpPr>
          <p:nvPr/>
        </p:nvSpPr>
        <p:spPr bwMode="auto">
          <a:xfrm>
            <a:off x="4859338" y="43815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395" name="Rectangle 52"/>
          <p:cNvSpPr>
            <a:spLocks noChangeArrowheads="1"/>
          </p:cNvSpPr>
          <p:nvPr/>
        </p:nvSpPr>
        <p:spPr bwMode="auto">
          <a:xfrm>
            <a:off x="5867400" y="4383088"/>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16</a:t>
            </a:r>
          </a:p>
        </p:txBody>
      </p:sp>
      <p:sp>
        <p:nvSpPr>
          <p:cNvPr id="57396" name="Rectangle 53"/>
          <p:cNvSpPr>
            <a:spLocks noChangeArrowheads="1"/>
          </p:cNvSpPr>
          <p:nvPr/>
        </p:nvSpPr>
        <p:spPr bwMode="auto">
          <a:xfrm>
            <a:off x="5867400" y="3662363"/>
            <a:ext cx="287338"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9</a:t>
            </a:r>
          </a:p>
        </p:txBody>
      </p:sp>
      <p:sp>
        <p:nvSpPr>
          <p:cNvPr id="57397" name="Text Box 54"/>
          <p:cNvSpPr txBox="1">
            <a:spLocks noChangeArrowheads="1"/>
          </p:cNvSpPr>
          <p:nvPr/>
        </p:nvSpPr>
        <p:spPr bwMode="auto">
          <a:xfrm>
            <a:off x="4787900" y="33575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398" name="Text Box 55"/>
          <p:cNvSpPr txBox="1">
            <a:spLocks noChangeArrowheads="1"/>
          </p:cNvSpPr>
          <p:nvPr/>
        </p:nvSpPr>
        <p:spPr bwMode="auto">
          <a:xfrm>
            <a:off x="4787900" y="4652963"/>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LS	  LF</a:t>
            </a:r>
          </a:p>
        </p:txBody>
      </p:sp>
      <p:sp>
        <p:nvSpPr>
          <p:cNvPr id="57399" name="Line 56"/>
          <p:cNvSpPr>
            <a:spLocks noChangeShapeType="1"/>
          </p:cNvSpPr>
          <p:nvPr/>
        </p:nvSpPr>
        <p:spPr bwMode="auto">
          <a:xfrm>
            <a:off x="4357688" y="4165600"/>
            <a:ext cx="49847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00" name="Line 57"/>
          <p:cNvSpPr>
            <a:spLocks noChangeShapeType="1"/>
          </p:cNvSpPr>
          <p:nvPr/>
        </p:nvSpPr>
        <p:spPr bwMode="auto">
          <a:xfrm>
            <a:off x="1187450" y="1789113"/>
            <a:ext cx="0" cy="1223962"/>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1" name="Line 58"/>
          <p:cNvSpPr>
            <a:spLocks noChangeShapeType="1"/>
          </p:cNvSpPr>
          <p:nvPr/>
        </p:nvSpPr>
        <p:spPr bwMode="auto">
          <a:xfrm flipV="1">
            <a:off x="6300788" y="3302000"/>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02" name="Line 59"/>
          <p:cNvSpPr>
            <a:spLocks noChangeShapeType="1"/>
          </p:cNvSpPr>
          <p:nvPr/>
        </p:nvSpPr>
        <p:spPr bwMode="auto">
          <a:xfrm>
            <a:off x="6300788" y="3302000"/>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3" name="Line 60"/>
          <p:cNvSpPr>
            <a:spLocks noChangeShapeType="1"/>
          </p:cNvSpPr>
          <p:nvPr/>
        </p:nvSpPr>
        <p:spPr bwMode="auto">
          <a:xfrm flipV="1">
            <a:off x="6011863" y="4165600"/>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4" name="Line 61"/>
          <p:cNvSpPr>
            <a:spLocks noChangeShapeType="1"/>
          </p:cNvSpPr>
          <p:nvPr/>
        </p:nvSpPr>
        <p:spPr bwMode="auto">
          <a:xfrm flipV="1">
            <a:off x="2879725" y="4525963"/>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5" name="Line 62"/>
          <p:cNvSpPr>
            <a:spLocks noChangeShapeType="1"/>
          </p:cNvSpPr>
          <p:nvPr/>
        </p:nvSpPr>
        <p:spPr bwMode="auto">
          <a:xfrm>
            <a:off x="2700338" y="4525963"/>
            <a:ext cx="179387"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06" name="Rectangle 63"/>
          <p:cNvSpPr>
            <a:spLocks noChangeArrowheads="1"/>
          </p:cNvSpPr>
          <p:nvPr/>
        </p:nvSpPr>
        <p:spPr bwMode="auto">
          <a:xfrm>
            <a:off x="3055938" y="533400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07" name="Rectangle 64"/>
          <p:cNvSpPr>
            <a:spLocks noChangeArrowheads="1"/>
          </p:cNvSpPr>
          <p:nvPr/>
        </p:nvSpPr>
        <p:spPr bwMode="auto">
          <a:xfrm>
            <a:off x="3059113" y="5334000"/>
            <a:ext cx="287337"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3</a:t>
            </a:r>
          </a:p>
        </p:txBody>
      </p:sp>
      <p:sp>
        <p:nvSpPr>
          <p:cNvPr id="57408" name="Rectangle 65"/>
          <p:cNvSpPr>
            <a:spLocks noChangeArrowheads="1"/>
          </p:cNvSpPr>
          <p:nvPr/>
        </p:nvSpPr>
        <p:spPr bwMode="auto">
          <a:xfrm>
            <a:off x="3059113" y="6053138"/>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11</a:t>
            </a:r>
          </a:p>
        </p:txBody>
      </p:sp>
      <p:sp>
        <p:nvSpPr>
          <p:cNvPr id="57409" name="Rectangle 66"/>
          <p:cNvSpPr>
            <a:spLocks noChangeArrowheads="1"/>
          </p:cNvSpPr>
          <p:nvPr/>
        </p:nvSpPr>
        <p:spPr bwMode="auto">
          <a:xfrm>
            <a:off x="4067175" y="6054725"/>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13</a:t>
            </a:r>
          </a:p>
        </p:txBody>
      </p:sp>
      <p:sp>
        <p:nvSpPr>
          <p:cNvPr id="57410" name="Rectangle 67"/>
          <p:cNvSpPr>
            <a:spLocks noChangeArrowheads="1"/>
          </p:cNvSpPr>
          <p:nvPr/>
        </p:nvSpPr>
        <p:spPr bwMode="auto">
          <a:xfrm>
            <a:off x="4067175" y="5334000"/>
            <a:ext cx="287338" cy="287338"/>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latin typeface="Verdana" panose="020B0604030504040204" pitchFamily="34" charset="0"/>
              </a:rPr>
              <a:t>5</a:t>
            </a:r>
          </a:p>
        </p:txBody>
      </p:sp>
      <p:sp>
        <p:nvSpPr>
          <p:cNvPr id="57411" name="Text Box 68"/>
          <p:cNvSpPr txBox="1">
            <a:spLocks noChangeArrowheads="1"/>
          </p:cNvSpPr>
          <p:nvPr/>
        </p:nvSpPr>
        <p:spPr bwMode="auto">
          <a:xfrm>
            <a:off x="2987675" y="5029200"/>
            <a:ext cx="143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400">
                <a:latin typeface="Verdana" panose="020B0604030504040204" pitchFamily="34" charset="0"/>
              </a:rPr>
              <a:t>ES	  EF</a:t>
            </a:r>
          </a:p>
        </p:txBody>
      </p:sp>
      <p:sp>
        <p:nvSpPr>
          <p:cNvPr id="57412" name="Line 69"/>
          <p:cNvSpPr>
            <a:spLocks noChangeShapeType="1"/>
          </p:cNvSpPr>
          <p:nvPr/>
        </p:nvSpPr>
        <p:spPr bwMode="auto">
          <a:xfrm>
            <a:off x="6300788" y="2652713"/>
            <a:ext cx="287337"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13" name="Line 70"/>
          <p:cNvSpPr>
            <a:spLocks noChangeShapeType="1"/>
          </p:cNvSpPr>
          <p:nvPr/>
        </p:nvSpPr>
        <p:spPr bwMode="auto">
          <a:xfrm flipV="1">
            <a:off x="6300788" y="1789113"/>
            <a:ext cx="0" cy="8636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4" name="Line 71"/>
          <p:cNvSpPr>
            <a:spLocks noChangeShapeType="1"/>
          </p:cNvSpPr>
          <p:nvPr/>
        </p:nvSpPr>
        <p:spPr bwMode="auto">
          <a:xfrm>
            <a:off x="6011863" y="1789113"/>
            <a:ext cx="28892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5" name="Line 72"/>
          <p:cNvSpPr>
            <a:spLocks noChangeShapeType="1"/>
          </p:cNvSpPr>
          <p:nvPr/>
        </p:nvSpPr>
        <p:spPr bwMode="auto">
          <a:xfrm rot="10800000" flipH="1" flipV="1">
            <a:off x="4500563" y="4525963"/>
            <a:ext cx="0" cy="1368425"/>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16" name="Line 73"/>
          <p:cNvSpPr>
            <a:spLocks noChangeShapeType="1"/>
          </p:cNvSpPr>
          <p:nvPr/>
        </p:nvSpPr>
        <p:spPr bwMode="auto">
          <a:xfrm rot="10800000" flipH="1">
            <a:off x="4354513" y="5894388"/>
            <a:ext cx="146049"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25" name="Rectangle 82"/>
          <p:cNvSpPr>
            <a:spLocks noChangeArrowheads="1"/>
          </p:cNvSpPr>
          <p:nvPr/>
        </p:nvSpPr>
        <p:spPr bwMode="auto">
          <a:xfrm>
            <a:off x="1400175" y="12858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6" name="Rectangle 83"/>
          <p:cNvSpPr>
            <a:spLocks noChangeArrowheads="1"/>
          </p:cNvSpPr>
          <p:nvPr/>
        </p:nvSpPr>
        <p:spPr bwMode="auto">
          <a:xfrm>
            <a:off x="3055938" y="1301750"/>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7" name="Rectangle 84"/>
          <p:cNvSpPr>
            <a:spLocks noChangeArrowheads="1"/>
          </p:cNvSpPr>
          <p:nvPr/>
        </p:nvSpPr>
        <p:spPr bwMode="auto">
          <a:xfrm>
            <a:off x="4711700" y="12858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8" name="Rectangle 85"/>
          <p:cNvSpPr>
            <a:spLocks noChangeArrowheads="1"/>
          </p:cNvSpPr>
          <p:nvPr/>
        </p:nvSpPr>
        <p:spPr bwMode="auto">
          <a:xfrm>
            <a:off x="6584950" y="2454275"/>
            <a:ext cx="1298575" cy="1008063"/>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57429" name="Line 86"/>
          <p:cNvSpPr>
            <a:spLocks noChangeShapeType="1"/>
          </p:cNvSpPr>
          <p:nvPr/>
        </p:nvSpPr>
        <p:spPr bwMode="auto">
          <a:xfrm>
            <a:off x="1187450" y="3013075"/>
            <a:ext cx="0" cy="1223963"/>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430" name="Line 87"/>
          <p:cNvSpPr>
            <a:spLocks noChangeShapeType="1"/>
          </p:cNvSpPr>
          <p:nvPr/>
        </p:nvSpPr>
        <p:spPr bwMode="auto">
          <a:xfrm flipV="1">
            <a:off x="4500563" y="4525963"/>
            <a:ext cx="355600"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1" name="Line 88"/>
          <p:cNvSpPr>
            <a:spLocks noChangeShapeType="1"/>
          </p:cNvSpPr>
          <p:nvPr/>
        </p:nvSpPr>
        <p:spPr bwMode="auto">
          <a:xfrm>
            <a:off x="1187450" y="1789113"/>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2" name="Line 89"/>
          <p:cNvSpPr>
            <a:spLocks noChangeShapeType="1"/>
          </p:cNvSpPr>
          <p:nvPr/>
        </p:nvSpPr>
        <p:spPr bwMode="auto">
          <a:xfrm>
            <a:off x="1187450" y="423703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3" name="Line 90"/>
          <p:cNvSpPr>
            <a:spLocks noChangeShapeType="1"/>
          </p:cNvSpPr>
          <p:nvPr/>
        </p:nvSpPr>
        <p:spPr bwMode="auto">
          <a:xfrm>
            <a:off x="2843213" y="5894388"/>
            <a:ext cx="288925" cy="0"/>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434" name="Title 90"/>
          <p:cNvSpPr>
            <a:spLocks noGrp="1"/>
          </p:cNvSpPr>
          <p:nvPr>
            <p:ph type="title"/>
          </p:nvPr>
        </p:nvSpPr>
        <p:spPr/>
        <p:txBody>
          <a:bodyPr/>
          <a:lstStyle/>
          <a:p>
            <a:r>
              <a:rPr altLang="en-US" b="1" smtClean="0"/>
              <a:t>Critical Path – Longest Path, Zero Float</a:t>
            </a:r>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5743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3E0FA80-2E70-4705-B1EE-57A27E4CBF8D}" type="slidenum">
              <a:rPr lang="en-US" altLang="en-US" sz="1200" smtClean="0">
                <a:solidFill>
                  <a:srgbClr val="898989"/>
                </a:solidFill>
              </a:rPr>
              <a:pPr>
                <a:spcBef>
                  <a:spcPct val="0"/>
                </a:spcBef>
                <a:buFontTx/>
                <a:buNone/>
              </a:pPr>
              <a:t>26</a:t>
            </a:fld>
            <a:endParaRPr lang="en-US" altLang="en-US" sz="1200" smtClean="0">
              <a:solidFill>
                <a:srgbClr val="898989"/>
              </a:solidFill>
            </a:endParaRPr>
          </a:p>
        </p:txBody>
      </p:sp>
      <p:sp>
        <p:nvSpPr>
          <p:cNvPr id="94" name="Rectangle 22"/>
          <p:cNvSpPr>
            <a:spLocks noChangeArrowheads="1"/>
          </p:cNvSpPr>
          <p:nvPr/>
        </p:nvSpPr>
        <p:spPr bwMode="auto">
          <a:xfrm>
            <a:off x="4745355" y="1301750"/>
            <a:ext cx="1298575" cy="1008062"/>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1400" dirty="0">
              <a:latin typeface="Verdana" panose="020B0604030504040204" pitchFamily="34" charset="0"/>
            </a:endParaRPr>
          </a:p>
        </p:txBody>
      </p:sp>
      <p:sp>
        <p:nvSpPr>
          <p:cNvPr id="95" name="Rectangle 11"/>
          <p:cNvSpPr>
            <a:spLocks noChangeArrowheads="1"/>
          </p:cNvSpPr>
          <p:nvPr/>
        </p:nvSpPr>
        <p:spPr bwMode="auto">
          <a:xfrm>
            <a:off x="1935480" y="129540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7</a:t>
            </a:r>
            <a:endParaRPr lang="en-US" altLang="en-US" sz="1800" dirty="0">
              <a:latin typeface="Arial" panose="020B0604020202020204" pitchFamily="34" charset="0"/>
            </a:endParaRPr>
          </a:p>
        </p:txBody>
      </p:sp>
      <p:sp>
        <p:nvSpPr>
          <p:cNvPr id="96" name="Rectangle 11"/>
          <p:cNvSpPr>
            <a:spLocks noChangeArrowheads="1"/>
          </p:cNvSpPr>
          <p:nvPr/>
        </p:nvSpPr>
        <p:spPr bwMode="auto">
          <a:xfrm>
            <a:off x="1935480" y="1998663"/>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0</a:t>
            </a:r>
            <a:endParaRPr lang="en-US" altLang="en-US" sz="1800" dirty="0">
              <a:latin typeface="Arial" panose="020B0604020202020204" pitchFamily="34" charset="0"/>
            </a:endParaRPr>
          </a:p>
        </p:txBody>
      </p:sp>
      <p:sp>
        <p:nvSpPr>
          <p:cNvPr id="97" name="Rectangle 11"/>
          <p:cNvSpPr>
            <a:spLocks noChangeArrowheads="1"/>
          </p:cNvSpPr>
          <p:nvPr/>
        </p:nvSpPr>
        <p:spPr bwMode="auto">
          <a:xfrm>
            <a:off x="1937703" y="164814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A</a:t>
            </a:r>
            <a:endParaRPr lang="en-US" altLang="en-US" sz="1800" dirty="0">
              <a:latin typeface="Arial" panose="020B0604020202020204" pitchFamily="34" charset="0"/>
            </a:endParaRPr>
          </a:p>
        </p:txBody>
      </p:sp>
      <p:sp>
        <p:nvSpPr>
          <p:cNvPr id="98" name="Rectangle 11"/>
          <p:cNvSpPr>
            <a:spLocks noChangeArrowheads="1"/>
          </p:cNvSpPr>
          <p:nvPr/>
        </p:nvSpPr>
        <p:spPr bwMode="auto">
          <a:xfrm>
            <a:off x="3568698" y="130397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6</a:t>
            </a:r>
          </a:p>
        </p:txBody>
      </p:sp>
      <p:sp>
        <p:nvSpPr>
          <p:cNvPr id="99" name="Rectangle 11"/>
          <p:cNvSpPr>
            <a:spLocks noChangeArrowheads="1"/>
          </p:cNvSpPr>
          <p:nvPr/>
        </p:nvSpPr>
        <p:spPr bwMode="auto">
          <a:xfrm>
            <a:off x="3570921" y="164147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C</a:t>
            </a:r>
            <a:endParaRPr lang="en-US" altLang="en-US" sz="1800" dirty="0">
              <a:latin typeface="Arial" panose="020B0604020202020204" pitchFamily="34" charset="0"/>
            </a:endParaRPr>
          </a:p>
        </p:txBody>
      </p:sp>
      <p:sp>
        <p:nvSpPr>
          <p:cNvPr id="100" name="Rectangle 11"/>
          <p:cNvSpPr>
            <a:spLocks noChangeArrowheads="1"/>
          </p:cNvSpPr>
          <p:nvPr/>
        </p:nvSpPr>
        <p:spPr bwMode="auto">
          <a:xfrm>
            <a:off x="5223828" y="129540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101" name="Rectangle 11"/>
          <p:cNvSpPr>
            <a:spLocks noChangeArrowheads="1"/>
          </p:cNvSpPr>
          <p:nvPr/>
        </p:nvSpPr>
        <p:spPr bwMode="auto">
          <a:xfrm>
            <a:off x="5226051" y="164814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G</a:t>
            </a:r>
            <a:endParaRPr lang="en-US" altLang="en-US" sz="1800" dirty="0">
              <a:latin typeface="Arial" panose="020B0604020202020204" pitchFamily="34" charset="0"/>
            </a:endParaRPr>
          </a:p>
        </p:txBody>
      </p:sp>
      <p:sp>
        <p:nvSpPr>
          <p:cNvPr id="102" name="Rectangle 11"/>
          <p:cNvSpPr>
            <a:spLocks noChangeArrowheads="1"/>
          </p:cNvSpPr>
          <p:nvPr/>
        </p:nvSpPr>
        <p:spPr bwMode="auto">
          <a:xfrm>
            <a:off x="1935480" y="367887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103" name="Rectangle 11"/>
          <p:cNvSpPr>
            <a:spLocks noChangeArrowheads="1"/>
          </p:cNvSpPr>
          <p:nvPr/>
        </p:nvSpPr>
        <p:spPr bwMode="auto">
          <a:xfrm>
            <a:off x="1935480" y="438213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7 </a:t>
            </a:r>
            <a:endParaRPr lang="en-US" altLang="en-US" sz="1800" dirty="0">
              <a:latin typeface="Arial" panose="020B0604020202020204" pitchFamily="34" charset="0"/>
            </a:endParaRPr>
          </a:p>
        </p:txBody>
      </p:sp>
      <p:sp>
        <p:nvSpPr>
          <p:cNvPr id="104" name="Rectangle 11"/>
          <p:cNvSpPr>
            <a:spLocks noChangeArrowheads="1"/>
          </p:cNvSpPr>
          <p:nvPr/>
        </p:nvSpPr>
        <p:spPr bwMode="auto">
          <a:xfrm>
            <a:off x="1937703" y="4031616"/>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B</a:t>
            </a:r>
            <a:endParaRPr lang="en-US" altLang="en-US" sz="1800" dirty="0">
              <a:latin typeface="Arial" panose="020B0604020202020204" pitchFamily="34" charset="0"/>
            </a:endParaRPr>
          </a:p>
        </p:txBody>
      </p:sp>
      <p:sp>
        <p:nvSpPr>
          <p:cNvPr id="105" name="Rectangle 11"/>
          <p:cNvSpPr>
            <a:spLocks noChangeArrowheads="1"/>
          </p:cNvSpPr>
          <p:nvPr/>
        </p:nvSpPr>
        <p:spPr bwMode="auto">
          <a:xfrm>
            <a:off x="3590289" y="365791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106" name="Rectangle 11"/>
          <p:cNvSpPr>
            <a:spLocks noChangeArrowheads="1"/>
          </p:cNvSpPr>
          <p:nvPr/>
        </p:nvSpPr>
        <p:spPr bwMode="auto">
          <a:xfrm>
            <a:off x="3590289" y="436118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7 </a:t>
            </a:r>
            <a:endParaRPr lang="en-US" altLang="en-US" sz="1800" dirty="0">
              <a:latin typeface="Arial" panose="020B0604020202020204" pitchFamily="34" charset="0"/>
            </a:endParaRPr>
          </a:p>
        </p:txBody>
      </p:sp>
      <p:sp>
        <p:nvSpPr>
          <p:cNvPr id="107" name="Rectangle 11"/>
          <p:cNvSpPr>
            <a:spLocks noChangeArrowheads="1"/>
          </p:cNvSpPr>
          <p:nvPr/>
        </p:nvSpPr>
        <p:spPr bwMode="auto">
          <a:xfrm>
            <a:off x="3592512" y="401066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D</a:t>
            </a:r>
            <a:endParaRPr lang="en-US" altLang="en-US" sz="1800" dirty="0">
              <a:latin typeface="Arial" panose="020B0604020202020204" pitchFamily="34" charset="0"/>
            </a:endParaRPr>
          </a:p>
        </p:txBody>
      </p:sp>
      <p:sp>
        <p:nvSpPr>
          <p:cNvPr id="108" name="Rectangle 11"/>
          <p:cNvSpPr>
            <a:spLocks noChangeArrowheads="1"/>
          </p:cNvSpPr>
          <p:nvPr/>
        </p:nvSpPr>
        <p:spPr bwMode="auto">
          <a:xfrm>
            <a:off x="5334000" y="3657919"/>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3</a:t>
            </a:r>
            <a:endParaRPr lang="en-US" altLang="en-US" sz="1800" dirty="0">
              <a:latin typeface="Arial" panose="020B0604020202020204" pitchFamily="34" charset="0"/>
            </a:endParaRPr>
          </a:p>
        </p:txBody>
      </p:sp>
      <p:sp>
        <p:nvSpPr>
          <p:cNvPr id="109" name="Rectangle 11"/>
          <p:cNvSpPr>
            <a:spLocks noChangeArrowheads="1"/>
          </p:cNvSpPr>
          <p:nvPr/>
        </p:nvSpPr>
        <p:spPr bwMode="auto">
          <a:xfrm>
            <a:off x="5334000" y="436118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7 </a:t>
            </a:r>
            <a:endParaRPr lang="en-US" altLang="en-US" sz="1800" dirty="0">
              <a:latin typeface="Arial" panose="020B0604020202020204" pitchFamily="34" charset="0"/>
            </a:endParaRPr>
          </a:p>
        </p:txBody>
      </p:sp>
      <p:sp>
        <p:nvSpPr>
          <p:cNvPr id="110" name="Rectangle 11"/>
          <p:cNvSpPr>
            <a:spLocks noChangeArrowheads="1"/>
          </p:cNvSpPr>
          <p:nvPr/>
        </p:nvSpPr>
        <p:spPr bwMode="auto">
          <a:xfrm>
            <a:off x="5336223" y="4010662"/>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E</a:t>
            </a:r>
            <a:endParaRPr lang="en-US" altLang="en-US" sz="1800" dirty="0">
              <a:latin typeface="Arial" panose="020B0604020202020204" pitchFamily="34" charset="0"/>
            </a:endParaRPr>
          </a:p>
        </p:txBody>
      </p:sp>
      <p:sp>
        <p:nvSpPr>
          <p:cNvPr id="111" name="Rectangle 11"/>
          <p:cNvSpPr>
            <a:spLocks noChangeArrowheads="1"/>
          </p:cNvSpPr>
          <p:nvPr/>
        </p:nvSpPr>
        <p:spPr bwMode="auto">
          <a:xfrm>
            <a:off x="3592512" y="5349240"/>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2</a:t>
            </a:r>
            <a:endParaRPr lang="en-US" altLang="en-US" sz="1800" dirty="0">
              <a:latin typeface="Arial" panose="020B0604020202020204" pitchFamily="34" charset="0"/>
            </a:endParaRPr>
          </a:p>
        </p:txBody>
      </p:sp>
      <p:sp>
        <p:nvSpPr>
          <p:cNvPr id="112" name="Rectangle 11"/>
          <p:cNvSpPr>
            <a:spLocks noChangeArrowheads="1"/>
          </p:cNvSpPr>
          <p:nvPr/>
        </p:nvSpPr>
        <p:spPr bwMode="auto">
          <a:xfrm>
            <a:off x="3592512" y="605250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 8</a:t>
            </a:r>
            <a:endParaRPr lang="en-US" altLang="en-US" sz="1800" dirty="0">
              <a:latin typeface="Arial" panose="020B0604020202020204" pitchFamily="34" charset="0"/>
            </a:endParaRPr>
          </a:p>
        </p:txBody>
      </p:sp>
      <p:sp>
        <p:nvSpPr>
          <p:cNvPr id="113" name="Rectangle 11"/>
          <p:cNvSpPr>
            <a:spLocks noChangeArrowheads="1"/>
          </p:cNvSpPr>
          <p:nvPr/>
        </p:nvSpPr>
        <p:spPr bwMode="auto">
          <a:xfrm>
            <a:off x="3594735" y="5701983"/>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F</a:t>
            </a:r>
            <a:endParaRPr lang="en-US" altLang="en-US" sz="1800" dirty="0">
              <a:latin typeface="Arial" panose="020B0604020202020204" pitchFamily="34" charset="0"/>
            </a:endParaRPr>
          </a:p>
        </p:txBody>
      </p:sp>
      <p:sp>
        <p:nvSpPr>
          <p:cNvPr id="114" name="Rectangle 11"/>
          <p:cNvSpPr>
            <a:spLocks noChangeArrowheads="1"/>
          </p:cNvSpPr>
          <p:nvPr/>
        </p:nvSpPr>
        <p:spPr bwMode="auto">
          <a:xfrm>
            <a:off x="7085013" y="2479041"/>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2</a:t>
            </a:r>
            <a:endParaRPr lang="en-US" altLang="en-US" sz="1800" dirty="0">
              <a:latin typeface="Arial" panose="020B0604020202020204" pitchFamily="34" charset="0"/>
            </a:endParaRPr>
          </a:p>
        </p:txBody>
      </p:sp>
      <p:sp>
        <p:nvSpPr>
          <p:cNvPr id="115" name="Rectangle 11"/>
          <p:cNvSpPr>
            <a:spLocks noChangeArrowheads="1"/>
          </p:cNvSpPr>
          <p:nvPr/>
        </p:nvSpPr>
        <p:spPr bwMode="auto">
          <a:xfrm>
            <a:off x="7085013" y="3182304"/>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dirty="0" smtClean="0">
                <a:latin typeface="Arial" panose="020B0604020202020204" pitchFamily="34" charset="0"/>
              </a:rPr>
              <a:t> 0</a:t>
            </a:r>
            <a:endParaRPr lang="en-US" altLang="en-US" sz="1800" dirty="0">
              <a:latin typeface="Arial" panose="020B0604020202020204" pitchFamily="34" charset="0"/>
            </a:endParaRPr>
          </a:p>
        </p:txBody>
      </p:sp>
      <p:sp>
        <p:nvSpPr>
          <p:cNvPr id="116" name="Rectangle 11"/>
          <p:cNvSpPr>
            <a:spLocks noChangeArrowheads="1"/>
          </p:cNvSpPr>
          <p:nvPr/>
        </p:nvSpPr>
        <p:spPr bwMode="auto">
          <a:xfrm>
            <a:off x="7087236" y="2831784"/>
            <a:ext cx="287337" cy="287337"/>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H</a:t>
            </a:r>
          </a:p>
        </p:txBody>
      </p:sp>
      <p:sp>
        <p:nvSpPr>
          <p:cNvPr id="117" name="Rectangle 11"/>
          <p:cNvSpPr>
            <a:spLocks noChangeArrowheads="1"/>
          </p:cNvSpPr>
          <p:nvPr/>
        </p:nvSpPr>
        <p:spPr bwMode="auto">
          <a:xfrm>
            <a:off x="3581400" y="1996440"/>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0</a:t>
            </a:r>
            <a:endParaRPr lang="en-US" altLang="en-US" sz="1800" dirty="0">
              <a:latin typeface="Arial" panose="020B0604020202020204" pitchFamily="34" charset="0"/>
            </a:endParaRPr>
          </a:p>
        </p:txBody>
      </p:sp>
      <p:sp>
        <p:nvSpPr>
          <p:cNvPr id="118" name="Rectangle 11"/>
          <p:cNvSpPr>
            <a:spLocks noChangeArrowheads="1"/>
          </p:cNvSpPr>
          <p:nvPr/>
        </p:nvSpPr>
        <p:spPr bwMode="auto">
          <a:xfrm>
            <a:off x="5244783" y="1998663"/>
            <a:ext cx="287337" cy="287337"/>
          </a:xfrm>
          <a:prstGeom prst="rect">
            <a:avLst/>
          </a:prstGeom>
          <a:solidFill>
            <a:srgbClr val="FF0000"/>
          </a:solidFill>
          <a:ln w="444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smtClean="0">
                <a:latin typeface="Arial" panose="020B0604020202020204" pitchFamily="34" charset="0"/>
              </a:rPr>
              <a:t>0</a:t>
            </a:r>
            <a:endParaRPr lang="en-US" altLang="en-US" sz="18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2"/>
          <p:cNvSpPr>
            <a:spLocks noGrp="1"/>
          </p:cNvSpPr>
          <p:nvPr>
            <p:ph type="title"/>
          </p:nvPr>
        </p:nvSpPr>
        <p:spPr/>
        <p:txBody>
          <a:bodyPr/>
          <a:lstStyle/>
          <a:p>
            <a:r>
              <a:rPr altLang="en-US" smtClean="0"/>
              <a:t>Facts/Tips for Critical Path</a:t>
            </a:r>
          </a:p>
        </p:txBody>
      </p:sp>
      <p:sp>
        <p:nvSpPr>
          <p:cNvPr id="4" name="Content Placeholder 3"/>
          <p:cNvSpPr>
            <a:spLocks noGrp="1"/>
          </p:cNvSpPr>
          <p:nvPr>
            <p:ph idx="1"/>
          </p:nvPr>
        </p:nvSpPr>
        <p:spPr>
          <a:xfrm>
            <a:off x="457200" y="990600"/>
            <a:ext cx="8229600" cy="5105400"/>
          </a:xfrm>
        </p:spPr>
        <p:txBody>
          <a:bodyPr>
            <a:normAutofit fontScale="55000" lnSpcReduction="20000"/>
          </a:bodyPr>
          <a:lstStyle/>
          <a:p>
            <a:pPr>
              <a:buFont typeface="Arial" charset="0"/>
              <a:buChar char="•"/>
              <a:defRPr/>
            </a:pPr>
            <a:r>
              <a:rPr lang="en-US" u="sng" dirty="0" smtClean="0"/>
              <a:t>Total Float </a:t>
            </a:r>
            <a:r>
              <a:rPr lang="en-US" dirty="0" smtClean="0"/>
              <a:t>is the amount of time the task can delayed without delaying the project finish date. </a:t>
            </a:r>
          </a:p>
          <a:p>
            <a:pPr>
              <a:buFont typeface="Arial" charset="0"/>
              <a:buChar char="•"/>
              <a:defRPr/>
            </a:pPr>
            <a:r>
              <a:rPr lang="en-US" u="sng" dirty="0" smtClean="0"/>
              <a:t>Free float </a:t>
            </a:r>
            <a:r>
              <a:rPr lang="en-US" dirty="0" smtClean="0"/>
              <a:t>is the amount of time a task can slip without delaying the early start of any task that immediately follows it</a:t>
            </a:r>
          </a:p>
          <a:p>
            <a:pPr>
              <a:buFont typeface="Arial" charset="0"/>
              <a:buChar char="•"/>
              <a:defRPr/>
            </a:pPr>
            <a:r>
              <a:rPr lang="en-US" dirty="0" smtClean="0"/>
              <a:t>It is possible that a </a:t>
            </a:r>
            <a:r>
              <a:rPr lang="en-US" u="sng" dirty="0" smtClean="0"/>
              <a:t>zero float activity may not </a:t>
            </a:r>
            <a:r>
              <a:rPr lang="en-US" dirty="0" smtClean="0"/>
              <a:t>be on critical path</a:t>
            </a:r>
          </a:p>
          <a:p>
            <a:pPr>
              <a:buFont typeface="Arial" charset="0"/>
              <a:buChar char="•"/>
              <a:defRPr/>
            </a:pPr>
            <a:r>
              <a:rPr lang="en-US" u="sng" dirty="0" smtClean="0"/>
              <a:t>Longest path &amp; shortest time </a:t>
            </a:r>
            <a:r>
              <a:rPr lang="en-US" dirty="0" smtClean="0"/>
              <a:t>possible to complete the project</a:t>
            </a:r>
          </a:p>
          <a:p>
            <a:pPr>
              <a:buFont typeface="Arial" charset="0"/>
              <a:buChar char="•"/>
              <a:defRPr/>
            </a:pPr>
            <a:r>
              <a:rPr lang="en-US" dirty="0" smtClean="0"/>
              <a:t>A project can </a:t>
            </a:r>
            <a:r>
              <a:rPr lang="en-US" u="sng" dirty="0" smtClean="0"/>
              <a:t>multiple critical </a:t>
            </a:r>
            <a:r>
              <a:rPr lang="en-US" dirty="0" smtClean="0"/>
              <a:t>paths</a:t>
            </a:r>
          </a:p>
          <a:p>
            <a:pPr>
              <a:buFont typeface="Arial" charset="0"/>
              <a:buChar char="•"/>
              <a:defRPr/>
            </a:pPr>
            <a:r>
              <a:rPr lang="en-US" u="sng" dirty="0" smtClean="0"/>
              <a:t>Difference</a:t>
            </a:r>
            <a:r>
              <a:rPr lang="en-US" dirty="0" smtClean="0"/>
              <a:t> between late and early is float</a:t>
            </a:r>
          </a:p>
          <a:p>
            <a:pPr>
              <a:buFont typeface="Arial" charset="0"/>
              <a:buChar char="•"/>
              <a:defRPr/>
            </a:pPr>
            <a:r>
              <a:rPr lang="en-US" u="sng" dirty="0" smtClean="0"/>
              <a:t>Positive float </a:t>
            </a:r>
            <a:r>
              <a:rPr lang="en-US" dirty="0" smtClean="0"/>
              <a:t>(the activity can wait to start even after previous activity finishes)</a:t>
            </a:r>
          </a:p>
          <a:p>
            <a:pPr>
              <a:buFont typeface="Arial" charset="0"/>
              <a:buChar char="•"/>
              <a:defRPr/>
            </a:pPr>
            <a:r>
              <a:rPr lang="en-US" u="sng" dirty="0" smtClean="0"/>
              <a:t>Negative float </a:t>
            </a:r>
            <a:r>
              <a:rPr lang="en-US" dirty="0" smtClean="0"/>
              <a:t>(the activity must start before  previous finishes)</a:t>
            </a:r>
          </a:p>
          <a:p>
            <a:pPr>
              <a:buFont typeface="Arial" charset="0"/>
              <a:buChar char="•"/>
              <a:defRPr/>
            </a:pPr>
            <a:r>
              <a:rPr lang="en-US" u="sng" dirty="0" smtClean="0"/>
              <a:t>Zero float</a:t>
            </a:r>
            <a:r>
              <a:rPr lang="en-US" dirty="0" smtClean="0"/>
              <a:t> (the activity must immediately start after the finish of previous one)</a:t>
            </a:r>
          </a:p>
          <a:p>
            <a:pPr>
              <a:buFont typeface="Arial" charset="0"/>
              <a:buChar char="•"/>
              <a:defRPr/>
            </a:pPr>
            <a:r>
              <a:rPr lang="en-US" u="sng" dirty="0" smtClean="0"/>
              <a:t>Crashing</a:t>
            </a:r>
            <a:r>
              <a:rPr lang="en-US" dirty="0" smtClean="0"/>
              <a:t> activities to short the overall duration of project</a:t>
            </a:r>
          </a:p>
          <a:p>
            <a:pPr>
              <a:buFont typeface="Arial" charset="0"/>
              <a:buChar char="•"/>
              <a:defRPr/>
            </a:pPr>
            <a:r>
              <a:rPr lang="en-US" u="sng" dirty="0" smtClean="0"/>
              <a:t>Fast-tracking</a:t>
            </a:r>
            <a:r>
              <a:rPr lang="en-US" dirty="0" smtClean="0"/>
              <a:t> activities to short the overall duration of project</a:t>
            </a:r>
          </a:p>
          <a:p>
            <a:pPr>
              <a:buFont typeface="Arial" charset="0"/>
              <a:buChar char="•"/>
              <a:defRPr/>
            </a:pPr>
            <a:r>
              <a:rPr lang="en-US" dirty="0" smtClean="0"/>
              <a:t>Be </a:t>
            </a:r>
            <a:r>
              <a:rPr lang="en-US" u="sng" dirty="0" smtClean="0"/>
              <a:t>cautious</a:t>
            </a:r>
            <a:r>
              <a:rPr lang="en-US" dirty="0" smtClean="0"/>
              <a:t> that non-critical activity is not being delayed than the allowed free float</a:t>
            </a:r>
          </a:p>
          <a:p>
            <a:pPr>
              <a:buFont typeface="Arial" charset="0"/>
              <a:buChar char="•"/>
              <a:defRPr/>
            </a:pPr>
            <a:r>
              <a:rPr lang="en-US" u="sng" dirty="0" smtClean="0"/>
              <a:t>Take care of </a:t>
            </a:r>
            <a:r>
              <a:rPr lang="en-US" dirty="0" smtClean="0"/>
              <a:t>sub-critical path or non-critical path</a:t>
            </a:r>
          </a:p>
          <a:p>
            <a:pPr>
              <a:buFont typeface="Arial" charset="0"/>
              <a:buChar char="•"/>
              <a:defRPr/>
            </a:pPr>
            <a:r>
              <a:rPr lang="en-US" dirty="0" smtClean="0"/>
              <a:t>Manage </a:t>
            </a:r>
            <a:r>
              <a:rPr lang="en-US" u="sng" dirty="0" smtClean="0"/>
              <a:t>critical path resources </a:t>
            </a:r>
            <a:r>
              <a:rPr lang="en-US" dirty="0" smtClean="0"/>
              <a:t>very closely</a:t>
            </a:r>
          </a:p>
          <a:p>
            <a:pPr>
              <a:buFont typeface="Arial" charset="0"/>
              <a:buChar char="•"/>
              <a:defRPr/>
            </a:pPr>
            <a:r>
              <a:rPr lang="en-US" u="sng" dirty="0" smtClean="0"/>
              <a:t>Do not overload </a:t>
            </a:r>
            <a:r>
              <a:rPr lang="en-US" dirty="0" smtClean="0"/>
              <a:t>critical path activity resources</a:t>
            </a:r>
          </a:p>
          <a:p>
            <a:pPr>
              <a:buFont typeface="Arial" charset="0"/>
              <a:buChar char="•"/>
              <a:defRPr/>
            </a:pPr>
            <a:r>
              <a:rPr lang="en-US" u="sng" dirty="0" smtClean="0"/>
              <a:t>Avoid multitasking </a:t>
            </a:r>
            <a:r>
              <a:rPr lang="en-US" dirty="0" smtClean="0"/>
              <a:t>for resources working on critical path activities</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34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B947B6-998E-4091-8061-52A0EBE0E917}" type="slidenum">
              <a:rPr lang="en-US" altLang="en-US" sz="1200" smtClean="0">
                <a:solidFill>
                  <a:srgbClr val="898989"/>
                </a:solidFill>
              </a:rPr>
              <a:pPr>
                <a:spcBef>
                  <a:spcPct val="0"/>
                </a:spcBef>
                <a:buFontTx/>
                <a:buNone/>
              </a:pPr>
              <a:t>27</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Project Cost Management</a:t>
            </a:r>
            <a:endParaRPr dirty="0"/>
          </a:p>
        </p:txBody>
      </p:sp>
      <p:sp>
        <p:nvSpPr>
          <p:cNvPr id="7" name="Subtitle 6"/>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655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FDF738F-EA12-49D1-8997-50F998B43B38}" type="slidenum">
              <a:rPr lang="en-US" altLang="en-US" sz="1200" smtClean="0">
                <a:solidFill>
                  <a:srgbClr val="898989"/>
                </a:solidFill>
              </a:rPr>
              <a:pPr>
                <a:spcBef>
                  <a:spcPct val="0"/>
                </a:spcBef>
                <a:buFontTx/>
                <a:buNone/>
              </a:pPr>
              <a:t>28</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4"/>
          <p:cNvSpPr>
            <a:spLocks noGrp="1"/>
          </p:cNvSpPr>
          <p:nvPr>
            <p:ph type="title"/>
          </p:nvPr>
        </p:nvSpPr>
        <p:spPr/>
        <p:txBody>
          <a:bodyPr/>
          <a:lstStyle/>
          <a:p>
            <a:r>
              <a:rPr altLang="en-US" smtClean="0"/>
              <a:t>Project Cost Management- A Thought</a:t>
            </a:r>
          </a:p>
        </p:txBody>
      </p:sp>
      <p:sp>
        <p:nvSpPr>
          <p:cNvPr id="7" name="Text Box 2"/>
          <p:cNvSpPr>
            <a:spLocks noGrp="1" noChangeArrowheads="1"/>
          </p:cNvSpPr>
          <p:nvPr>
            <p:ph idx="1"/>
          </p:nvPr>
        </p:nvSpPr>
        <p:spPr>
          <a:xfrm>
            <a:off x="457200" y="990600"/>
            <a:ext cx="8229600" cy="5105400"/>
          </a:xfrm>
        </p:spPr>
        <p:txBody>
          <a:bodyPr>
            <a:normAutofit fontScale="70000" lnSpcReduction="20000"/>
          </a:bodyPr>
          <a:lstStyle/>
          <a:p>
            <a:pPr>
              <a:lnSpc>
                <a:spcPct val="150000"/>
              </a:lnSpc>
            </a:pPr>
            <a:r>
              <a:rPr lang="en-IN" altLang="en-US" dirty="0" smtClean="0"/>
              <a:t>If you don't plan, it doesn't work. If you do plan, it doesn't work either. Why plan! </a:t>
            </a:r>
          </a:p>
          <a:p>
            <a:pPr>
              <a:lnSpc>
                <a:spcPct val="150000"/>
              </a:lnSpc>
            </a:pPr>
            <a:r>
              <a:rPr lang="en-IN" altLang="en-US" dirty="0" smtClean="0"/>
              <a:t>The same work under the same conditions will be estimated differently by ten different estimators or by one estimator at ten different times. So why to estimate!</a:t>
            </a:r>
          </a:p>
          <a:p>
            <a:pPr>
              <a:lnSpc>
                <a:spcPct val="150000"/>
              </a:lnSpc>
            </a:pPr>
            <a:r>
              <a:rPr lang="en-IN" altLang="en-US" dirty="0" smtClean="0"/>
              <a:t>Any project can be estimated accurately (once it's completed). </a:t>
            </a:r>
          </a:p>
          <a:p>
            <a:pPr>
              <a:lnSpc>
                <a:spcPct val="150000"/>
              </a:lnSpc>
            </a:pPr>
            <a:r>
              <a:rPr lang="en-IN" altLang="en-US" dirty="0" smtClean="0"/>
              <a:t>Nothing is impossible for the person who doesn't have to do it. </a:t>
            </a:r>
          </a:p>
          <a:p>
            <a:pPr>
              <a:lnSpc>
                <a:spcPct val="150000"/>
              </a:lnSpc>
            </a:pPr>
            <a:r>
              <a:rPr lang="en-IN" altLang="en-US" dirty="0" smtClean="0"/>
              <a:t>Right answers to wrong questions are just as wrong as wrong answers to right questions. </a:t>
            </a:r>
          </a:p>
          <a:p>
            <a:pPr>
              <a:lnSpc>
                <a:spcPct val="150000"/>
              </a:lnSpc>
            </a:pPr>
            <a:endParaRPr lang="en-US" altLang="en-US" dirty="0"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675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52B4B9-2FB2-411C-900D-D85A5755BEEB}" type="slidenum">
              <a:rPr lang="en-US" altLang="en-US" sz="1200" smtClean="0">
                <a:solidFill>
                  <a:srgbClr val="898989"/>
                </a:solidFill>
              </a:rPr>
              <a:pPr>
                <a:spcBef>
                  <a:spcPct val="0"/>
                </a:spcBef>
                <a:buFontTx/>
                <a:buNone/>
              </a:pPr>
              <a:t>29</a:t>
            </a:fld>
            <a:endParaRPr lang="en-US" altLang="en-US" sz="1200" smtClean="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type="subTitle" idx="1"/>
          </p:nvPr>
        </p:nvSpPr>
        <p:spPr/>
        <p:txBody>
          <a:bodyPr/>
          <a:lstStyle/>
          <a:p>
            <a:pPr>
              <a:buFont typeface="Calibri" panose="020F0502020204030204" pitchFamily="34" charset="0"/>
              <a:buAutoNum type="arabicPeriod"/>
            </a:pPr>
            <a:r>
              <a:rPr lang="en-US" altLang="en-US" sz="2400" dirty="0" smtClean="0"/>
              <a:t>Project Integration Planning </a:t>
            </a:r>
          </a:p>
          <a:p>
            <a:pPr>
              <a:buFont typeface="Calibri" panose="020F0502020204030204" pitchFamily="34" charset="0"/>
              <a:buAutoNum type="arabicPeriod"/>
            </a:pPr>
            <a:r>
              <a:rPr lang="en-US" altLang="en-US" sz="2400" dirty="0" smtClean="0"/>
              <a:t>Project Scope Planning</a:t>
            </a:r>
          </a:p>
          <a:p>
            <a:pPr>
              <a:buFont typeface="Calibri" panose="020F0502020204030204" pitchFamily="34" charset="0"/>
              <a:buAutoNum type="arabicPeriod"/>
            </a:pPr>
            <a:r>
              <a:rPr lang="en-US" altLang="en-US" sz="2400" dirty="0" smtClean="0"/>
              <a:t>Project Time Planning</a:t>
            </a:r>
          </a:p>
          <a:p>
            <a:pPr>
              <a:buFont typeface="Calibri" panose="020F0502020204030204" pitchFamily="34" charset="0"/>
              <a:buAutoNum type="arabicPeriod"/>
            </a:pPr>
            <a:r>
              <a:rPr lang="en-US" altLang="en-US" sz="2400" dirty="0" smtClean="0"/>
              <a:t>Project Cost Planning</a:t>
            </a:r>
          </a:p>
          <a:p>
            <a:pPr>
              <a:buFont typeface="Calibri" panose="020F0502020204030204" pitchFamily="34" charset="0"/>
              <a:buAutoNum type="arabicPeriod"/>
            </a:pPr>
            <a:r>
              <a:rPr lang="en-US" altLang="en-US" sz="2400" dirty="0" smtClean="0"/>
              <a:t>Project Quality Planning</a:t>
            </a:r>
          </a:p>
          <a:p>
            <a:pPr>
              <a:buFont typeface="Calibri" panose="020F0502020204030204" pitchFamily="34" charset="0"/>
              <a:buAutoNum type="arabicPeriod"/>
            </a:pPr>
            <a:r>
              <a:rPr lang="en-US" altLang="en-US" sz="2400" dirty="0" smtClean="0"/>
              <a:t>Project Communication Planning</a:t>
            </a:r>
          </a:p>
          <a:p>
            <a:pPr>
              <a:buFont typeface="Calibri" panose="020F0502020204030204" pitchFamily="34" charset="0"/>
              <a:buAutoNum type="arabicPeriod"/>
            </a:pPr>
            <a:r>
              <a:rPr lang="en-US" altLang="en-US" sz="2400" dirty="0" smtClean="0"/>
              <a:t>Project Human Resource Planning</a:t>
            </a:r>
          </a:p>
          <a:p>
            <a:pPr>
              <a:buFont typeface="Calibri" panose="020F0502020204030204" pitchFamily="34" charset="0"/>
              <a:buAutoNum type="arabicPeriod"/>
            </a:pPr>
            <a:r>
              <a:rPr lang="en-US" altLang="en-US" sz="2400" dirty="0" smtClean="0"/>
              <a:t>Project Risk Management</a:t>
            </a:r>
          </a:p>
          <a:p>
            <a:pPr>
              <a:buFont typeface="Calibri" panose="020F0502020204030204" pitchFamily="34" charset="0"/>
              <a:buAutoNum type="arabicPeriod"/>
            </a:pPr>
            <a:r>
              <a:rPr lang="en-US" altLang="en-US" sz="2400" dirty="0" smtClean="0"/>
              <a:t>Project Procurement Management</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6B73731-2DCA-4DF1-8DD9-5DC8E155B5B7}" type="slidenum">
              <a:rPr lang="en-US" altLang="en-US" sz="1200" smtClean="0">
                <a:solidFill>
                  <a:srgbClr val="898989"/>
                </a:solidFill>
              </a:rPr>
              <a:pPr>
                <a:spcBef>
                  <a:spcPct val="0"/>
                </a:spcBef>
                <a:buFontTx/>
                <a:buNone/>
              </a:pPr>
              <a:t>3</a:t>
            </a:fld>
            <a:endParaRPr lang="en-US" altLang="en-US" sz="1200" smtClean="0">
              <a:solidFill>
                <a:srgbClr val="898989"/>
              </a:solidFill>
            </a:endParaRPr>
          </a:p>
        </p:txBody>
      </p:sp>
      <p:sp>
        <p:nvSpPr>
          <p:cNvPr id="20485" name="Title 1"/>
          <p:cNvSpPr>
            <a:spLocks noGrp="1"/>
          </p:cNvSpPr>
          <p:nvPr>
            <p:ph type="ctrTitle"/>
          </p:nvPr>
        </p:nvSpPr>
        <p:spPr>
          <a:noFill/>
          <a:extLst>
            <a:ext uri="{909E8E84-426E-40DD-AFC4-6F175D3DCCD1}">
              <a14:hiddenFill xmlns:a14="http://schemas.microsoft.com/office/drawing/2010/main">
                <a:solidFill>
                  <a:srgbClr val="34E12B"/>
                </a:solidFill>
              </a14:hiddenFill>
            </a:ext>
          </a:extLst>
        </p:spPr>
        <p:txBody>
          <a:bodyPr/>
          <a:lstStyle/>
          <a:p>
            <a:r>
              <a:rPr altLang="en-US" smtClean="0"/>
              <a:t>Planning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20482">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20482">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20482">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20482">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20482">
                                            <p:txEl>
                                              <p:pRg st="4" end="4"/>
                                            </p:txEl>
                                          </p:spTgt>
                                        </p:tgtEl>
                                        <p:attrNameLst>
                                          <p:attrName>style.color</p:attrName>
                                        </p:attrNameLst>
                                      </p:cBhvr>
                                      <p:to>
                                        <a:srgbClr val="FF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10" fill="hold"/>
                                        <p:tgtEl>
                                          <p:spTgt spid="20482">
                                            <p:txEl>
                                              <p:pRg st="5" end="5"/>
                                            </p:txEl>
                                          </p:spTgt>
                                        </p:tgtEl>
                                        <p:attrNameLst>
                                          <p:attrName>style.color</p:attrName>
                                        </p:attrNameLst>
                                      </p:cBhvr>
                                      <p:to>
                                        <a:srgbClr val="FF0000"/>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10" fill="hold"/>
                                        <p:tgtEl>
                                          <p:spTgt spid="20482">
                                            <p:txEl>
                                              <p:pRg st="6" end="6"/>
                                            </p:txEl>
                                          </p:spTgt>
                                        </p:tgtEl>
                                        <p:attrNameLst>
                                          <p:attrName>style.color</p:attrName>
                                        </p:attrNameLst>
                                      </p:cBhvr>
                                      <p:to>
                                        <a:srgbClr val="FF0000"/>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10" fill="hold"/>
                                        <p:tgtEl>
                                          <p:spTgt spid="20482">
                                            <p:txEl>
                                              <p:pRg st="7" end="7"/>
                                            </p:txEl>
                                          </p:spTgt>
                                        </p:tgtEl>
                                        <p:attrNameLst>
                                          <p:attrName>style.color</p:attrName>
                                        </p:attrNameLst>
                                      </p:cBhvr>
                                      <p:to>
                                        <a:srgbClr val="FF0000"/>
                                      </p:to>
                                    </p:animClr>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grpId="0" nodeType="clickEffect">
                                  <p:stCondLst>
                                    <p:cond delay="0"/>
                                  </p:stCondLst>
                                  <p:childTnLst>
                                    <p:animClr clrSpc="rgb" dir="cw">
                                      <p:cBhvr override="childStyle">
                                        <p:cTn id="38" dur="10" fill="hold"/>
                                        <p:tgtEl>
                                          <p:spTgt spid="20482">
                                            <p:txEl>
                                              <p:pRg st="8" end="8"/>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altLang="en-US" dirty="0" smtClean="0"/>
              <a:t>Project Cost Management Planning</a:t>
            </a:r>
          </a:p>
        </p:txBody>
      </p:sp>
      <p:sp>
        <p:nvSpPr>
          <p:cNvPr id="3" name="Content Placeholder 2"/>
          <p:cNvSpPr>
            <a:spLocks noGrp="1"/>
          </p:cNvSpPr>
          <p:nvPr>
            <p:ph idx="1"/>
          </p:nvPr>
        </p:nvSpPr>
        <p:spPr/>
        <p:txBody>
          <a:bodyPr>
            <a:normAutofit/>
          </a:bodyPr>
          <a:lstStyle/>
          <a:p>
            <a:pPr>
              <a:defRPr/>
            </a:pPr>
            <a:r>
              <a:rPr lang="en-US" dirty="0" smtClean="0"/>
              <a:t>Establish a process and plan to manage cost of project activities (CMP)</a:t>
            </a:r>
          </a:p>
          <a:p>
            <a:pPr>
              <a:defRPr/>
            </a:pPr>
            <a:r>
              <a:rPr lang="en-US" dirty="0" smtClean="0"/>
              <a:t>Consider the cost of procurements, risk management activities</a:t>
            </a:r>
          </a:p>
          <a:p>
            <a:pPr>
              <a:defRPr/>
            </a:pPr>
            <a:r>
              <a:rPr lang="en-US" dirty="0" smtClean="0"/>
              <a:t>Setup cost reporting systems and train project team</a:t>
            </a:r>
          </a:p>
          <a:p>
            <a:pPr>
              <a:defRPr/>
            </a:pPr>
            <a:r>
              <a:rPr lang="en-US" dirty="0" smtClean="0"/>
              <a:t>Understand different types of cost and their accrual methods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16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F4CB835-D861-43BD-B731-ECC136ABDD85}" type="slidenum">
              <a:rPr lang="en-US" altLang="en-US" sz="1200" smtClean="0">
                <a:solidFill>
                  <a:srgbClr val="898989"/>
                </a:solidFill>
              </a:rPr>
              <a:pPr>
                <a:spcBef>
                  <a:spcPct val="0"/>
                </a:spcBef>
                <a:buFontTx/>
                <a:buNone/>
              </a:pPr>
              <a:t>30</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7"/>
          <p:cNvSpPr>
            <a:spLocks noGrp="1"/>
          </p:cNvSpPr>
          <p:nvPr>
            <p:ph type="title"/>
          </p:nvPr>
        </p:nvSpPr>
        <p:spPr/>
        <p:txBody>
          <a:bodyPr/>
          <a:lstStyle/>
          <a:p>
            <a:r>
              <a:rPr altLang="en-US" smtClean="0"/>
              <a:t>Cost Management Plan</a:t>
            </a:r>
          </a:p>
        </p:txBody>
      </p:sp>
      <p:sp>
        <p:nvSpPr>
          <p:cNvPr id="9" name="Content Placeholder 8"/>
          <p:cNvSpPr>
            <a:spLocks noGrp="1"/>
          </p:cNvSpPr>
          <p:nvPr>
            <p:ph idx="1"/>
          </p:nvPr>
        </p:nvSpPr>
        <p:spPr>
          <a:xfrm>
            <a:off x="457200" y="990600"/>
            <a:ext cx="8229600" cy="5105400"/>
          </a:xfrm>
        </p:spPr>
        <p:txBody>
          <a:bodyPr>
            <a:normAutofit fontScale="85000" lnSpcReduction="20000"/>
          </a:bodyPr>
          <a:lstStyle/>
          <a:p>
            <a:pPr>
              <a:buFont typeface="Arial" panose="020B0604020202020204" pitchFamily="34" charset="0"/>
              <a:buNone/>
              <a:defRPr/>
            </a:pPr>
            <a:r>
              <a:rPr lang="en-US" dirty="0" smtClean="0"/>
              <a:t>It includes</a:t>
            </a:r>
          </a:p>
          <a:p>
            <a:pPr lvl="1">
              <a:defRPr/>
            </a:pPr>
            <a:r>
              <a:rPr lang="en-US" dirty="0" smtClean="0"/>
              <a:t>Cost management tools to be used</a:t>
            </a:r>
          </a:p>
          <a:p>
            <a:pPr lvl="1">
              <a:defRPr/>
            </a:pPr>
            <a:r>
              <a:rPr lang="en-US" dirty="0" smtClean="0"/>
              <a:t>Level of accuracy (acceptable range +/- 5%)</a:t>
            </a:r>
          </a:p>
          <a:p>
            <a:pPr lvl="1">
              <a:defRPr/>
            </a:pPr>
            <a:r>
              <a:rPr lang="en-US" dirty="0" smtClean="0"/>
              <a:t>Level of precision (US$ 100.01)</a:t>
            </a:r>
          </a:p>
          <a:p>
            <a:pPr lvl="1">
              <a:defRPr/>
            </a:pPr>
            <a:r>
              <a:rPr lang="en-US" dirty="0" smtClean="0"/>
              <a:t>Units of measure for each resource</a:t>
            </a:r>
          </a:p>
          <a:p>
            <a:pPr lvl="1">
              <a:defRPr/>
            </a:pPr>
            <a:r>
              <a:rPr lang="en-US" dirty="0" smtClean="0"/>
              <a:t>Organizational procedure links</a:t>
            </a:r>
          </a:p>
          <a:p>
            <a:pPr lvl="1">
              <a:defRPr/>
            </a:pPr>
            <a:r>
              <a:rPr lang="en-US" dirty="0" smtClean="0"/>
              <a:t>Process of updating the progress in schedule model</a:t>
            </a:r>
          </a:p>
          <a:p>
            <a:pPr lvl="1">
              <a:defRPr/>
            </a:pPr>
            <a:r>
              <a:rPr lang="en-US" dirty="0" smtClean="0"/>
              <a:t>Control thresholds (an allowed variation before some action need to be taken)</a:t>
            </a:r>
          </a:p>
          <a:p>
            <a:pPr lvl="1">
              <a:defRPr/>
            </a:pPr>
            <a:r>
              <a:rPr lang="en-US" dirty="0" smtClean="0"/>
              <a:t>Rules of performance measurement (baselines, %complete, fixed formula etc.)</a:t>
            </a:r>
          </a:p>
          <a:p>
            <a:pPr lvl="1">
              <a:defRPr/>
            </a:pPr>
            <a:r>
              <a:rPr lang="en-US" dirty="0" smtClean="0"/>
              <a:t>Project cost recording process</a:t>
            </a:r>
          </a:p>
          <a:p>
            <a:pPr lvl="1">
              <a:defRPr/>
            </a:pPr>
            <a:r>
              <a:rPr lang="en-US" dirty="0" smtClean="0"/>
              <a:t>Currency exchange rate fluctuation adjustment process</a:t>
            </a:r>
          </a:p>
          <a:p>
            <a:pPr lvl="1">
              <a:defRPr/>
            </a:pPr>
            <a:r>
              <a:rPr lang="en-US" dirty="0" smtClean="0"/>
              <a:t>Define scheduling reporting format</a:t>
            </a:r>
            <a:endParaRPr lang="en-US" dirty="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7578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5247857-94BB-4BE6-B140-75E2F0637139}" type="slidenum">
              <a:rPr lang="en-US" altLang="en-US" sz="1200" smtClean="0">
                <a:solidFill>
                  <a:srgbClr val="898989"/>
                </a:solidFill>
              </a:rPr>
              <a:pPr>
                <a:spcBef>
                  <a:spcPct val="0"/>
                </a:spcBef>
                <a:buFontTx/>
                <a:buNone/>
              </a:pPr>
              <a:t>31</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altLang="en-US" dirty="0" smtClean="0"/>
              <a:t>Tools/Tech. for Cost Management Planning</a:t>
            </a:r>
          </a:p>
        </p:txBody>
      </p:sp>
      <p:sp>
        <p:nvSpPr>
          <p:cNvPr id="3" name="Content Placeholder 2"/>
          <p:cNvSpPr>
            <a:spLocks noGrp="1"/>
          </p:cNvSpPr>
          <p:nvPr>
            <p:ph idx="1"/>
          </p:nvPr>
        </p:nvSpPr>
        <p:spPr>
          <a:xfrm>
            <a:off x="457200" y="990600"/>
            <a:ext cx="8229600" cy="5105400"/>
          </a:xfrm>
        </p:spPr>
        <p:txBody>
          <a:bodyPr>
            <a:normAutofit/>
          </a:bodyPr>
          <a:lstStyle/>
          <a:p>
            <a:pPr>
              <a:defRPr/>
            </a:pPr>
            <a:r>
              <a:rPr lang="en-US" dirty="0" smtClean="0"/>
              <a:t>Expert Judgment</a:t>
            </a:r>
          </a:p>
          <a:p>
            <a:pPr>
              <a:defRPr/>
            </a:pPr>
            <a:r>
              <a:rPr lang="en-US" dirty="0" smtClean="0"/>
              <a:t>Analytical Tools</a:t>
            </a:r>
          </a:p>
          <a:p>
            <a:pPr>
              <a:defRPr/>
            </a:pPr>
            <a:r>
              <a:rPr lang="en-US" dirty="0" smtClean="0"/>
              <a:t>Meetings</a:t>
            </a:r>
          </a:p>
          <a:p>
            <a:pPr>
              <a:defRPr/>
            </a:pPr>
            <a:endParaRPr lang="en-US"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37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77E88F-CC2C-4422-B595-1E353FBCFB9F}" type="slidenum">
              <a:rPr lang="en-US" altLang="en-US" sz="1200" smtClean="0">
                <a:solidFill>
                  <a:srgbClr val="898989"/>
                </a:solidFill>
              </a:rPr>
              <a:pPr>
                <a:spcBef>
                  <a:spcPct val="0"/>
                </a:spcBef>
                <a:buFontTx/>
                <a:buNone/>
              </a:pPr>
              <a:t>32</a:t>
            </a:fld>
            <a:endParaRPr lang="en-US" altLang="en-US" sz="1200" smtClean="0">
              <a:solidFill>
                <a:srgbClr val="898989"/>
              </a:solidFill>
            </a:endParaRPr>
          </a:p>
        </p:txBody>
      </p:sp>
    </p:spTree>
    <p:extLst>
      <p:ext uri="{BB962C8B-B14F-4D97-AF65-F5344CB8AC3E}">
        <p14:creationId xmlns:p14="http://schemas.microsoft.com/office/powerpoint/2010/main" val="19606726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Planning</a:t>
            </a:r>
            <a:endParaRPr lang="en-US" dirty="0"/>
          </a:p>
        </p:txBody>
      </p:sp>
      <p:sp>
        <p:nvSpPr>
          <p:cNvPr id="3" name="Content Placeholder 2"/>
          <p:cNvSpPr>
            <a:spLocks noGrp="1"/>
          </p:cNvSpPr>
          <p:nvPr>
            <p:ph idx="1"/>
          </p:nvPr>
        </p:nvSpPr>
        <p:spPr/>
        <p:txBody>
          <a:bodyPr/>
          <a:lstStyle/>
          <a:p>
            <a:pPr>
              <a:defRPr/>
            </a:pPr>
            <a:r>
              <a:rPr lang="en-US" dirty="0"/>
              <a:t>Estimate Cost of Each </a:t>
            </a:r>
            <a:r>
              <a:rPr lang="en-US" dirty="0" smtClean="0"/>
              <a:t>Activities (EC)</a:t>
            </a:r>
            <a:endParaRPr lang="en-US" dirty="0" smtClean="0"/>
          </a:p>
          <a:p>
            <a:pPr>
              <a:defRPr/>
            </a:pPr>
            <a:r>
              <a:rPr lang="en-US" dirty="0" smtClean="0"/>
              <a:t>Document assumptions of estimation</a:t>
            </a:r>
          </a:p>
          <a:p>
            <a:pPr>
              <a:defRPr/>
            </a:pPr>
            <a:r>
              <a:rPr lang="en-US" dirty="0" smtClean="0"/>
              <a:t>Consider risks while estimating cost</a:t>
            </a:r>
            <a:endParaRPr lang="en-US" dirty="0"/>
          </a:p>
          <a:p>
            <a:pPr>
              <a:defRPr/>
            </a:pPr>
            <a:r>
              <a:rPr lang="en-US" dirty="0"/>
              <a:t>Develop project funding </a:t>
            </a:r>
            <a:r>
              <a:rPr lang="en-US" dirty="0" smtClean="0"/>
              <a:t>requirements (DB)</a:t>
            </a:r>
            <a:endParaRPr lang="en-US" dirty="0" smtClean="0"/>
          </a:p>
          <a:p>
            <a:pPr>
              <a:defRPr/>
            </a:pPr>
            <a:r>
              <a:rPr lang="en-US" dirty="0" smtClean="0"/>
              <a:t>Consider cash flow and payout while developing funding requirements</a:t>
            </a:r>
            <a:endParaRPr lang="en-US" dirty="0"/>
          </a:p>
          <a:p>
            <a:pPr>
              <a:defRPr/>
            </a:pPr>
            <a:r>
              <a:rPr lang="en-US" dirty="0"/>
              <a:t>Baseline Project Cost</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33</a:t>
            </a:fld>
            <a:endParaRPr lang="en-US" altLang="en-US"/>
          </a:p>
        </p:txBody>
      </p:sp>
    </p:spTree>
    <p:extLst>
      <p:ext uri="{BB962C8B-B14F-4D97-AF65-F5344CB8AC3E}">
        <p14:creationId xmlns:p14="http://schemas.microsoft.com/office/powerpoint/2010/main" val="40340676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altLang="en-US" dirty="0" smtClean="0"/>
              <a:t>Tools for Cost Planning</a:t>
            </a:r>
          </a:p>
        </p:txBody>
      </p:sp>
      <p:sp>
        <p:nvSpPr>
          <p:cNvPr id="3" name="Content Placeholder 2"/>
          <p:cNvSpPr>
            <a:spLocks noGrp="1"/>
          </p:cNvSpPr>
          <p:nvPr>
            <p:ph idx="1"/>
          </p:nvPr>
        </p:nvSpPr>
        <p:spPr>
          <a:xfrm>
            <a:off x="457200" y="990600"/>
            <a:ext cx="8229600" cy="5105400"/>
          </a:xfrm>
        </p:spPr>
        <p:txBody>
          <a:bodyPr>
            <a:normAutofit fontScale="77500" lnSpcReduction="20000"/>
          </a:bodyPr>
          <a:lstStyle/>
          <a:p>
            <a:pPr>
              <a:defRPr/>
            </a:pPr>
            <a:r>
              <a:rPr lang="en-US" dirty="0" smtClean="0"/>
              <a:t>Analogous Estimating</a:t>
            </a:r>
          </a:p>
          <a:p>
            <a:pPr>
              <a:defRPr/>
            </a:pPr>
            <a:r>
              <a:rPr lang="en-US" dirty="0" smtClean="0"/>
              <a:t>Parametric Estimating</a:t>
            </a:r>
          </a:p>
          <a:p>
            <a:pPr>
              <a:defRPr/>
            </a:pPr>
            <a:r>
              <a:rPr lang="en-US" dirty="0" smtClean="0"/>
              <a:t>Bottom-up estimating</a:t>
            </a:r>
          </a:p>
          <a:p>
            <a:pPr>
              <a:defRPr/>
            </a:pPr>
            <a:r>
              <a:rPr lang="en-US" dirty="0" smtClean="0"/>
              <a:t>Three-point estimates</a:t>
            </a:r>
          </a:p>
          <a:p>
            <a:pPr>
              <a:defRPr/>
            </a:pPr>
            <a:r>
              <a:rPr lang="en-US" dirty="0" smtClean="0"/>
              <a:t>Reserve Analysis</a:t>
            </a:r>
          </a:p>
          <a:p>
            <a:pPr>
              <a:defRPr/>
            </a:pPr>
            <a:r>
              <a:rPr lang="en-US" dirty="0" smtClean="0"/>
              <a:t>Cost of Quality</a:t>
            </a:r>
          </a:p>
          <a:p>
            <a:pPr>
              <a:defRPr/>
            </a:pPr>
            <a:r>
              <a:rPr lang="en-US" dirty="0" smtClean="0"/>
              <a:t>Project Management Software</a:t>
            </a:r>
          </a:p>
          <a:p>
            <a:pPr>
              <a:defRPr/>
            </a:pPr>
            <a:r>
              <a:rPr lang="en-US" dirty="0" smtClean="0"/>
              <a:t>Vendor Bid Analysis</a:t>
            </a:r>
          </a:p>
          <a:p>
            <a:pPr>
              <a:defRPr/>
            </a:pPr>
            <a:r>
              <a:rPr lang="en-US" dirty="0" smtClean="0"/>
              <a:t>Group Decision Making Techniques</a:t>
            </a:r>
          </a:p>
          <a:p>
            <a:pPr>
              <a:defRPr/>
            </a:pPr>
            <a:r>
              <a:rPr lang="en-US" dirty="0" smtClean="0"/>
              <a:t>Funding Requirement Reconciliation</a:t>
            </a:r>
          </a:p>
          <a:p>
            <a:pPr>
              <a:defRPr/>
            </a:pPr>
            <a:r>
              <a:rPr lang="en-US" dirty="0" smtClean="0"/>
              <a:t>Cost Aggregation</a:t>
            </a:r>
          </a:p>
          <a:p>
            <a:pPr>
              <a:defRPr/>
            </a:pPr>
            <a:r>
              <a:rPr lang="en-US" dirty="0" smtClean="0"/>
              <a:t>Reserve Analysis</a:t>
            </a:r>
          </a:p>
          <a:p>
            <a:pPr>
              <a:defRPr/>
            </a:pPr>
            <a:r>
              <a:rPr lang="en-US" dirty="0" smtClean="0"/>
              <a:t>Historical Relationships</a:t>
            </a:r>
          </a:p>
          <a:p>
            <a:pPr>
              <a:defRPr/>
            </a:pPr>
            <a:endParaRPr lang="en-US" dirty="0" smtClean="0"/>
          </a:p>
          <a:p>
            <a:pPr>
              <a:defRPr/>
            </a:pP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37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77E88F-CC2C-4422-B595-1E353FBCFB9F}" type="slidenum">
              <a:rPr lang="en-US" altLang="en-US" sz="1200" smtClean="0">
                <a:solidFill>
                  <a:srgbClr val="898989"/>
                </a:solidFill>
              </a:rPr>
              <a:pPr>
                <a:spcBef>
                  <a:spcPct val="0"/>
                </a:spcBef>
                <a:buFontTx/>
                <a:buNone/>
              </a:pPr>
              <a:t>34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6"/>
          <p:cNvSpPr>
            <a:spLocks noGrp="1"/>
          </p:cNvSpPr>
          <p:nvPr>
            <p:ph type="title"/>
          </p:nvPr>
        </p:nvSpPr>
        <p:spPr/>
        <p:txBody>
          <a:bodyPr/>
          <a:lstStyle/>
          <a:p>
            <a:r>
              <a:rPr altLang="en-US" smtClean="0"/>
              <a:t>Project Cost Estimation Ranges</a:t>
            </a:r>
          </a:p>
        </p:txBody>
      </p:sp>
      <p:sp>
        <p:nvSpPr>
          <p:cNvPr id="40963" name="Content Placeholder 7"/>
          <p:cNvSpPr>
            <a:spLocks noGrp="1"/>
          </p:cNvSpPr>
          <p:nvPr>
            <p:ph idx="1"/>
          </p:nvPr>
        </p:nvSpPr>
        <p:spPr>
          <a:xfrm>
            <a:off x="457200" y="990600"/>
            <a:ext cx="8229600" cy="5105400"/>
          </a:xfrm>
        </p:spPr>
        <p:txBody>
          <a:bodyPr/>
          <a:lstStyle/>
          <a:p>
            <a:pPr marL="0" indent="0">
              <a:buFont typeface="Arial" charset="0"/>
              <a:buNone/>
              <a:defRPr/>
            </a:pPr>
            <a:r>
              <a:rPr lang="en-US" dirty="0" smtClean="0"/>
              <a:t>Cost estimation may include only </a:t>
            </a:r>
            <a:r>
              <a:rPr lang="en-US" dirty="0"/>
              <a:t>i</a:t>
            </a:r>
            <a:r>
              <a:rPr lang="en-US" dirty="0" smtClean="0"/>
              <a:t>ndirect Cost along with direct Costs</a:t>
            </a:r>
          </a:p>
          <a:p>
            <a:pPr>
              <a:buFont typeface="Arial" charset="0"/>
              <a:buChar char="•"/>
              <a:defRPr/>
            </a:pPr>
            <a:endParaRPr lang="en-US" dirty="0"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778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DE5FB3-E59F-4E39-B804-733A7452FC92}" type="slidenum">
              <a:rPr lang="en-US" altLang="en-US" sz="1200" smtClean="0">
                <a:solidFill>
                  <a:srgbClr val="898989"/>
                </a:solidFill>
              </a:rPr>
              <a:pPr>
                <a:spcBef>
                  <a:spcPct val="0"/>
                </a:spcBef>
                <a:buFontTx/>
                <a:buNone/>
              </a:pPr>
              <a:t>35</a:t>
            </a:fld>
            <a:endParaRPr lang="en-US" altLang="en-US" sz="1200" smtClean="0">
              <a:solidFill>
                <a:srgbClr val="898989"/>
              </a:solidFill>
            </a:endParaRPr>
          </a:p>
        </p:txBody>
      </p:sp>
      <p:graphicFrame>
        <p:nvGraphicFramePr>
          <p:cNvPr id="5" name="Table 4"/>
          <p:cNvGraphicFramePr>
            <a:graphicFrameLocks noGrp="1"/>
          </p:cNvGraphicFramePr>
          <p:nvPr/>
        </p:nvGraphicFramePr>
        <p:xfrm>
          <a:off x="471488" y="2390775"/>
          <a:ext cx="8305801" cy="3248028"/>
        </p:xfrm>
        <a:graphic>
          <a:graphicData uri="http://schemas.openxmlformats.org/drawingml/2006/table">
            <a:tbl>
              <a:tblPr firstRow="1" bandRow="1">
                <a:tableStyleId>{5C22544A-7EE6-4342-B048-85BDC9FD1C3A}</a:tableStyleId>
              </a:tblPr>
              <a:tblGrid>
                <a:gridCol w="3426143"/>
                <a:gridCol w="2111058"/>
                <a:gridCol w="2768600"/>
              </a:tblGrid>
              <a:tr h="464004">
                <a:tc>
                  <a:txBody>
                    <a:bodyPr/>
                    <a:lstStyle/>
                    <a:p>
                      <a:r>
                        <a:rPr lang="en-US" sz="1800" dirty="0" smtClean="0"/>
                        <a:t>Class Name</a:t>
                      </a:r>
                      <a:endParaRPr lang="en-US" sz="1800" dirty="0"/>
                    </a:p>
                  </a:txBody>
                  <a:tcPr marT="45718" marB="45718"/>
                </a:tc>
                <a:tc>
                  <a:txBody>
                    <a:bodyPr/>
                    <a:lstStyle/>
                    <a:p>
                      <a:r>
                        <a:rPr lang="en-US" sz="1800" dirty="0" smtClean="0"/>
                        <a:t>%</a:t>
                      </a:r>
                      <a:endParaRPr lang="en-US" sz="1800" dirty="0"/>
                    </a:p>
                  </a:txBody>
                  <a:tcPr marT="45718" marB="45718"/>
                </a:tc>
                <a:tc>
                  <a:txBody>
                    <a:bodyPr/>
                    <a:lstStyle/>
                    <a:p>
                      <a:r>
                        <a:rPr lang="en-US" sz="1800" dirty="0" smtClean="0"/>
                        <a:t>Range</a:t>
                      </a:r>
                      <a:endParaRPr lang="en-US" sz="1800" dirty="0"/>
                    </a:p>
                  </a:txBody>
                  <a:tcPr marT="45718" marB="45718"/>
                </a:tc>
              </a:tr>
              <a:tr h="464004">
                <a:tc>
                  <a:txBody>
                    <a:bodyPr/>
                    <a:lstStyle/>
                    <a:p>
                      <a:r>
                        <a:rPr lang="en-US" sz="1800" dirty="0" smtClean="0"/>
                        <a:t>Definitive</a:t>
                      </a:r>
                      <a:endParaRPr lang="en-US" sz="1800" dirty="0"/>
                    </a:p>
                  </a:txBody>
                  <a:tcPr marT="45718" marB="45718"/>
                </a:tc>
                <a:tc>
                  <a:txBody>
                    <a:bodyPr/>
                    <a:lstStyle/>
                    <a:p>
                      <a:r>
                        <a:rPr lang="en-US" sz="1800" dirty="0" smtClean="0"/>
                        <a:t>-  5  -&gt; +5%</a:t>
                      </a:r>
                      <a:endParaRPr lang="en-US" sz="1800" dirty="0"/>
                    </a:p>
                  </a:txBody>
                  <a:tcPr marT="45718" marB="45718"/>
                </a:tc>
                <a:tc>
                  <a:txBody>
                    <a:bodyPr/>
                    <a:lstStyle/>
                    <a:p>
                      <a:r>
                        <a:rPr lang="en-US" sz="1800" dirty="0" smtClean="0"/>
                        <a:t>10%</a:t>
                      </a:r>
                      <a:endParaRPr lang="en-US" sz="1800" dirty="0"/>
                    </a:p>
                  </a:txBody>
                  <a:tcPr marT="45718" marB="45718"/>
                </a:tc>
              </a:tr>
              <a:tr h="464004">
                <a:tc>
                  <a:txBody>
                    <a:bodyPr/>
                    <a:lstStyle/>
                    <a:p>
                      <a:r>
                        <a:rPr lang="en-US" sz="1800" dirty="0" smtClean="0"/>
                        <a:t>Capital Cost</a:t>
                      </a:r>
                      <a:endParaRPr lang="en-US" sz="1800" dirty="0"/>
                    </a:p>
                  </a:txBody>
                  <a:tcPr marT="45718" marB="45718"/>
                </a:tc>
                <a:tc>
                  <a:txBody>
                    <a:bodyPr/>
                    <a:lstStyle/>
                    <a:p>
                      <a:r>
                        <a:rPr lang="en-US" sz="1800" dirty="0" smtClean="0"/>
                        <a:t>-15</a:t>
                      </a:r>
                      <a:r>
                        <a:rPr lang="en-US" sz="1800" baseline="0" dirty="0" smtClean="0"/>
                        <a:t> </a:t>
                      </a:r>
                      <a:r>
                        <a:rPr lang="en-US" sz="1800" dirty="0" smtClean="0"/>
                        <a:t>-&gt; +10%</a:t>
                      </a:r>
                      <a:endParaRPr lang="en-US" sz="1800" dirty="0"/>
                    </a:p>
                  </a:txBody>
                  <a:tcPr marT="45718" marB="45718"/>
                </a:tc>
                <a:tc>
                  <a:txBody>
                    <a:bodyPr/>
                    <a:lstStyle/>
                    <a:p>
                      <a:r>
                        <a:rPr lang="en-US" sz="1800" dirty="0" smtClean="0"/>
                        <a:t>25%</a:t>
                      </a:r>
                      <a:endParaRPr lang="en-US" sz="1800" dirty="0"/>
                    </a:p>
                  </a:txBody>
                  <a:tcPr marT="45718" marB="45718"/>
                </a:tc>
              </a:tr>
              <a:tr h="464004">
                <a:tc>
                  <a:txBody>
                    <a:bodyPr/>
                    <a:lstStyle/>
                    <a:p>
                      <a:r>
                        <a:rPr lang="en-US" sz="1800" dirty="0" smtClean="0"/>
                        <a:t>Appropriation</a:t>
                      </a:r>
                      <a:endParaRPr lang="en-US" sz="1800" dirty="0"/>
                    </a:p>
                  </a:txBody>
                  <a:tcPr marT="45718" marB="45718"/>
                </a:tc>
                <a:tc>
                  <a:txBody>
                    <a:bodyPr/>
                    <a:lstStyle/>
                    <a:p>
                      <a:r>
                        <a:rPr lang="en-US" sz="1800" dirty="0" smtClean="0"/>
                        <a:t>-25 -&gt;</a:t>
                      </a:r>
                      <a:r>
                        <a:rPr lang="en-US" sz="1800" baseline="0" dirty="0" smtClean="0"/>
                        <a:t> +1</a:t>
                      </a:r>
                      <a:r>
                        <a:rPr lang="en-US" sz="1800" dirty="0" smtClean="0"/>
                        <a:t>5%</a:t>
                      </a:r>
                      <a:endParaRPr lang="en-US" sz="1800" dirty="0"/>
                    </a:p>
                  </a:txBody>
                  <a:tcPr marT="45718" marB="45718"/>
                </a:tc>
                <a:tc>
                  <a:txBody>
                    <a:bodyPr/>
                    <a:lstStyle/>
                    <a:p>
                      <a:r>
                        <a:rPr lang="en-US" sz="1800" dirty="0" smtClean="0"/>
                        <a:t>40%</a:t>
                      </a:r>
                      <a:endParaRPr lang="en-US" sz="1800" dirty="0"/>
                    </a:p>
                  </a:txBody>
                  <a:tcPr marT="45718" marB="45718"/>
                </a:tc>
              </a:tr>
              <a:tr h="464004">
                <a:tc>
                  <a:txBody>
                    <a:bodyPr/>
                    <a:lstStyle/>
                    <a:p>
                      <a:r>
                        <a:rPr lang="en-US" sz="1800" dirty="0" smtClean="0"/>
                        <a:t>Budget Estimates</a:t>
                      </a:r>
                      <a:endParaRPr lang="en-US" sz="1800" dirty="0"/>
                    </a:p>
                  </a:txBody>
                  <a:tcPr marT="45718" marB="45718"/>
                </a:tc>
                <a:tc>
                  <a:txBody>
                    <a:bodyPr/>
                    <a:lstStyle/>
                    <a:p>
                      <a:r>
                        <a:rPr lang="en-US" sz="1800" dirty="0" smtClean="0"/>
                        <a:t>-10 -&gt; +25%</a:t>
                      </a:r>
                      <a:endParaRPr lang="en-US" sz="1800" dirty="0"/>
                    </a:p>
                  </a:txBody>
                  <a:tcPr marT="45718" marB="45718"/>
                </a:tc>
                <a:tc>
                  <a:txBody>
                    <a:bodyPr/>
                    <a:lstStyle/>
                    <a:p>
                      <a:r>
                        <a:rPr lang="en-US" sz="1800" dirty="0" smtClean="0"/>
                        <a:t>35%</a:t>
                      </a:r>
                      <a:endParaRPr lang="en-US" sz="1800" dirty="0"/>
                    </a:p>
                  </a:txBody>
                  <a:tcPr marT="45718" marB="45718"/>
                </a:tc>
              </a:tr>
              <a:tr h="464004">
                <a:tc>
                  <a:txBody>
                    <a:bodyPr/>
                    <a:lstStyle/>
                    <a:p>
                      <a:r>
                        <a:rPr lang="en-US" sz="1800" dirty="0" smtClean="0"/>
                        <a:t>Feasibility</a:t>
                      </a:r>
                      <a:endParaRPr lang="en-US" sz="1800" dirty="0"/>
                    </a:p>
                  </a:txBody>
                  <a:tcPr marT="45718" marB="45718"/>
                </a:tc>
                <a:tc>
                  <a:txBody>
                    <a:bodyPr/>
                    <a:lstStyle/>
                    <a:p>
                      <a:r>
                        <a:rPr lang="en-US" sz="1800" dirty="0" smtClean="0"/>
                        <a:t>-35</a:t>
                      </a:r>
                      <a:r>
                        <a:rPr lang="en-US" sz="1800" baseline="0" dirty="0" smtClean="0"/>
                        <a:t> -&gt; +</a:t>
                      </a:r>
                      <a:r>
                        <a:rPr lang="en-US" sz="1800" dirty="0" smtClean="0"/>
                        <a:t>25%</a:t>
                      </a:r>
                      <a:endParaRPr lang="en-US" sz="1800" dirty="0"/>
                    </a:p>
                  </a:txBody>
                  <a:tcPr marT="45718" marB="45718"/>
                </a:tc>
                <a:tc>
                  <a:txBody>
                    <a:bodyPr/>
                    <a:lstStyle/>
                    <a:p>
                      <a:r>
                        <a:rPr lang="en-US" sz="1800" dirty="0" smtClean="0"/>
                        <a:t>60%</a:t>
                      </a:r>
                      <a:endParaRPr lang="en-US" sz="1800" dirty="0"/>
                    </a:p>
                  </a:txBody>
                  <a:tcPr marT="45718" marB="45718"/>
                </a:tc>
              </a:tr>
              <a:tr h="464004">
                <a:tc>
                  <a:txBody>
                    <a:bodyPr/>
                    <a:lstStyle/>
                    <a:p>
                      <a:r>
                        <a:rPr lang="en-US" sz="1800" dirty="0" smtClean="0"/>
                        <a:t>Order of Magnitude</a:t>
                      </a:r>
                      <a:endParaRPr lang="en-US" sz="1800" dirty="0"/>
                    </a:p>
                  </a:txBody>
                  <a:tcPr marT="45718" marB="45718"/>
                </a:tc>
                <a:tc>
                  <a:txBody>
                    <a:bodyPr/>
                    <a:lstStyle/>
                    <a:p>
                      <a:r>
                        <a:rPr lang="en-US" sz="1800" dirty="0" smtClean="0"/>
                        <a:t>-50 -&gt; +50%</a:t>
                      </a:r>
                      <a:endParaRPr lang="en-US" sz="1800" dirty="0"/>
                    </a:p>
                  </a:txBody>
                  <a:tcPr marT="45718" marB="45718"/>
                </a:tc>
                <a:tc>
                  <a:txBody>
                    <a:bodyPr/>
                    <a:lstStyle/>
                    <a:p>
                      <a:r>
                        <a:rPr lang="en-US" sz="1800" dirty="0" smtClean="0"/>
                        <a:t>100%</a:t>
                      </a:r>
                      <a:endParaRPr lang="en-US" sz="1800" dirty="0"/>
                    </a:p>
                  </a:txBody>
                  <a:tcPr marT="45718" marB="45718"/>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Project Quality </a:t>
            </a:r>
            <a:r>
              <a:rPr b="1" dirty="0" smtClean="0">
                <a:effectLst>
                  <a:outerShdw blurRad="38100" dist="38100" dir="2700000" algn="tl">
                    <a:srgbClr val="000000">
                      <a:alpha val="43137"/>
                    </a:srgbClr>
                  </a:outerShdw>
                </a:effectLst>
                <a:latin typeface="Kabel Bk BT" pitchFamily="34" charset="0"/>
              </a:rPr>
              <a:t>Management</a:t>
            </a:r>
            <a:endParaRPr dirty="0"/>
          </a:p>
        </p:txBody>
      </p:sp>
      <p:sp>
        <p:nvSpPr>
          <p:cNvPr id="7" name="Subtitle 6"/>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798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4CDE46E-D002-40EC-A241-E82D429EAECC}" type="slidenum">
              <a:rPr lang="en-US" altLang="en-US" sz="1200" smtClean="0">
                <a:solidFill>
                  <a:srgbClr val="898989"/>
                </a:solidFill>
              </a:rPr>
              <a:pPr>
                <a:spcBef>
                  <a:spcPct val="0"/>
                </a:spcBef>
                <a:buFontTx/>
                <a:buNone/>
              </a:pPr>
              <a:t>36</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7"/>
          <p:cNvSpPr>
            <a:spLocks noGrp="1" noChangeArrowheads="1"/>
          </p:cNvSpPr>
          <p:nvPr>
            <p:ph type="title"/>
          </p:nvPr>
        </p:nvSpPr>
        <p:spPr/>
        <p:txBody>
          <a:bodyPr/>
          <a:lstStyle/>
          <a:p>
            <a:r>
              <a:rPr altLang="en-US" sz="3000" b="1" smtClean="0"/>
              <a:t>Quality Definitions from Quality Gurus</a:t>
            </a:r>
          </a:p>
        </p:txBody>
      </p:sp>
      <p:sp>
        <p:nvSpPr>
          <p:cNvPr id="6" name="Text Box 2"/>
          <p:cNvSpPr txBox="1">
            <a:spLocks noGrp="1" noChangeArrowheads="1"/>
          </p:cNvSpPr>
          <p:nvPr>
            <p:ph idx="1"/>
          </p:nvPr>
        </p:nvSpPr>
        <p:spPr/>
        <p:txBody>
          <a:bodyPr>
            <a:normAutofit fontScale="77500" lnSpcReduction="20000"/>
          </a:bodyPr>
          <a:lstStyle/>
          <a:p>
            <a:pPr marL="463550" indent="-400050">
              <a:lnSpc>
                <a:spcPct val="120000"/>
              </a:lnSpc>
              <a:buFont typeface="+mj-lt"/>
              <a:buAutoNum type="arabicPeriod"/>
              <a:defRPr/>
            </a:pPr>
            <a:r>
              <a:rPr lang="en-US" sz="3400" dirty="0" smtClean="0"/>
              <a:t>“Quality is Predictability”- Deming</a:t>
            </a:r>
          </a:p>
          <a:p>
            <a:pPr marL="463550" indent="-400050">
              <a:lnSpc>
                <a:spcPct val="120000"/>
              </a:lnSpc>
              <a:buFont typeface="+mj-lt"/>
              <a:buAutoNum type="arabicPeriod"/>
              <a:defRPr/>
            </a:pPr>
            <a:r>
              <a:rPr lang="en-US" sz="3400" dirty="0" smtClean="0"/>
              <a:t>“Conformance to requirements” - Crosby </a:t>
            </a:r>
          </a:p>
          <a:p>
            <a:pPr marL="463550" indent="-400050">
              <a:lnSpc>
                <a:spcPct val="120000"/>
              </a:lnSpc>
              <a:buFont typeface="+mj-lt"/>
              <a:buAutoNum type="arabicPeriod"/>
              <a:defRPr/>
            </a:pPr>
            <a:r>
              <a:rPr lang="en-US" sz="3400" dirty="0" smtClean="0"/>
              <a:t>“Fitness for use” - </a:t>
            </a:r>
            <a:r>
              <a:rPr lang="en-US" sz="3400" dirty="0" err="1" smtClean="0"/>
              <a:t>Juran</a:t>
            </a:r>
            <a:r>
              <a:rPr lang="en-US" sz="3400" dirty="0" smtClean="0"/>
              <a:t> </a:t>
            </a:r>
          </a:p>
          <a:p>
            <a:pPr marL="463550" indent="-400050">
              <a:lnSpc>
                <a:spcPct val="120000"/>
              </a:lnSpc>
              <a:buFont typeface="+mj-lt"/>
              <a:buAutoNum type="arabicPeriod"/>
              <a:defRPr/>
            </a:pPr>
            <a:r>
              <a:rPr lang="en-US" sz="3400" dirty="0" smtClean="0"/>
              <a:t>“Customer’s opinion”- </a:t>
            </a:r>
            <a:r>
              <a:rPr lang="en-US" sz="3400" dirty="0" err="1" smtClean="0"/>
              <a:t>Feigenbaum</a:t>
            </a:r>
            <a:endParaRPr lang="en-US" sz="3400" dirty="0" smtClean="0"/>
          </a:p>
          <a:p>
            <a:pPr marL="463550" indent="-400050">
              <a:lnSpc>
                <a:spcPct val="120000"/>
              </a:lnSpc>
              <a:buFont typeface="+mj-lt"/>
              <a:buAutoNum type="arabicPeriod"/>
              <a:defRPr/>
            </a:pPr>
            <a:r>
              <a:rPr lang="en-US" sz="3400" dirty="0" smtClean="0"/>
              <a:t>Conformance </a:t>
            </a:r>
            <a:r>
              <a:rPr lang="en-US" sz="3400" dirty="0"/>
              <a:t>to “Valid Requirements“.</a:t>
            </a:r>
          </a:p>
          <a:p>
            <a:pPr marL="463550" indent="-400050">
              <a:lnSpc>
                <a:spcPct val="120000"/>
              </a:lnSpc>
              <a:buFont typeface="+mj-lt"/>
              <a:buAutoNum type="arabicPeriod"/>
              <a:defRPr/>
            </a:pPr>
            <a:r>
              <a:rPr lang="en-US" sz="3400" dirty="0" smtClean="0"/>
              <a:t>“Customers</a:t>
            </a:r>
            <a:r>
              <a:rPr lang="en-US" sz="3400" dirty="0"/>
              <a:t>' perception of the value of the </a:t>
            </a:r>
            <a:r>
              <a:rPr lang="en-US" sz="3400" dirty="0" smtClean="0"/>
              <a:t>suppliers” </a:t>
            </a:r>
            <a:r>
              <a:rPr lang="en-US" sz="3400" dirty="0"/>
              <a:t>work output.</a:t>
            </a:r>
          </a:p>
          <a:p>
            <a:pPr marL="463550" indent="-400050">
              <a:lnSpc>
                <a:spcPct val="120000"/>
              </a:lnSpc>
              <a:buFont typeface="+mj-lt"/>
              <a:buAutoNum type="arabicPeriod"/>
              <a:defRPr/>
            </a:pPr>
            <a:r>
              <a:rPr lang="en-US" sz="3400" dirty="0"/>
              <a:t>A perceived degree of excellence with a minimum, usually set forth by the customer. </a:t>
            </a:r>
          </a:p>
          <a:p>
            <a:pPr marL="463550" indent="-400050">
              <a:lnSpc>
                <a:spcPct val="120000"/>
              </a:lnSpc>
              <a:buFont typeface="+mj-lt"/>
              <a:buAutoNum type="arabicPeriod"/>
              <a:defRPr/>
            </a:pPr>
            <a:r>
              <a:rPr lang="en-US" sz="3400" dirty="0"/>
              <a:t>Best value for money.  </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819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5BA3680-2287-413C-AE3F-2E15163A7ABB}" type="slidenum">
              <a:rPr lang="en-US" altLang="en-US" sz="1200" smtClean="0">
                <a:solidFill>
                  <a:srgbClr val="898989"/>
                </a:solidFill>
              </a:rPr>
              <a:pPr>
                <a:spcBef>
                  <a:spcPct val="0"/>
                </a:spcBef>
                <a:buFontTx/>
                <a:buNone/>
              </a:pPr>
              <a:t>37</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altLang="en-US" smtClean="0"/>
              <a:t>Project Quality Planning</a:t>
            </a:r>
          </a:p>
        </p:txBody>
      </p:sp>
      <p:sp>
        <p:nvSpPr>
          <p:cNvPr id="83971" name="Content Placeholder 2"/>
          <p:cNvSpPr>
            <a:spLocks noGrp="1"/>
          </p:cNvSpPr>
          <p:nvPr>
            <p:ph idx="1"/>
          </p:nvPr>
        </p:nvSpPr>
        <p:spPr/>
        <p:txBody>
          <a:bodyPr/>
          <a:lstStyle/>
          <a:p>
            <a:r>
              <a:rPr lang="en-US" altLang="en-US" dirty="0" smtClean="0"/>
              <a:t>Understand Quality Expectations of the Stakeholders</a:t>
            </a:r>
          </a:p>
          <a:p>
            <a:r>
              <a:rPr lang="en-US" altLang="en-US" dirty="0" smtClean="0"/>
              <a:t>Develop Quality Checklist</a:t>
            </a:r>
          </a:p>
          <a:p>
            <a:r>
              <a:rPr lang="en-US" altLang="en-US" dirty="0" smtClean="0"/>
              <a:t>Understand Cost of Quality</a:t>
            </a:r>
          </a:p>
          <a:p>
            <a:r>
              <a:rPr lang="en-US" altLang="en-US" dirty="0" smtClean="0"/>
              <a:t>Identify Quality Metrics to measure, improve project/product quality</a:t>
            </a:r>
          </a:p>
          <a:p>
            <a:r>
              <a:rPr lang="en-US" altLang="en-US" dirty="0" smtClean="0"/>
              <a:t>Develop Quality Assurance Plan &amp; Process</a:t>
            </a:r>
          </a:p>
          <a:p>
            <a:r>
              <a:rPr lang="en-US" altLang="en-US" dirty="0" smtClean="0"/>
              <a:t>Develop Quality Management Plan &amp; </a:t>
            </a:r>
            <a:r>
              <a:rPr lang="en-US" altLang="en-US" dirty="0" smtClean="0"/>
              <a:t>Process (QMP)</a:t>
            </a:r>
            <a:endParaRPr lang="en-US" altLang="en-US" dirty="0" smtClean="0"/>
          </a:p>
          <a:p>
            <a:endParaRPr lang="en-US" altLang="en-US"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39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2EFEECF-F2C1-462F-A134-BDE4B891590F}" type="slidenum">
              <a:rPr lang="en-US" altLang="en-US" sz="1200" smtClean="0">
                <a:solidFill>
                  <a:srgbClr val="898989"/>
                </a:solidFill>
              </a:rPr>
              <a:pPr>
                <a:spcBef>
                  <a:spcPct val="0"/>
                </a:spcBef>
                <a:buFontTx/>
                <a:buNone/>
              </a:pPr>
              <a:t>38</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altLang="en-US" dirty="0" smtClean="0"/>
              <a:t>Tools/Tech for Quality Management</a:t>
            </a:r>
          </a:p>
        </p:txBody>
      </p:sp>
      <p:sp>
        <p:nvSpPr>
          <p:cNvPr id="86019" name="Content Placeholder 2"/>
          <p:cNvSpPr>
            <a:spLocks noGrp="1"/>
          </p:cNvSpPr>
          <p:nvPr>
            <p:ph idx="1"/>
          </p:nvPr>
        </p:nvSpPr>
        <p:spPr>
          <a:xfrm>
            <a:off x="457200" y="990600"/>
            <a:ext cx="8229600" cy="5105400"/>
          </a:xfrm>
        </p:spPr>
        <p:txBody>
          <a:bodyPr/>
          <a:lstStyle/>
          <a:p>
            <a:r>
              <a:rPr lang="en-US" altLang="en-US" smtClean="0"/>
              <a:t>Cost-benefit analysis</a:t>
            </a:r>
          </a:p>
          <a:p>
            <a:r>
              <a:rPr lang="en-US" altLang="en-US" smtClean="0"/>
              <a:t>Cost of Quality</a:t>
            </a:r>
          </a:p>
          <a:p>
            <a:r>
              <a:rPr lang="en-US" altLang="en-US" smtClean="0"/>
              <a:t>Seven basic quality tools</a:t>
            </a:r>
          </a:p>
          <a:p>
            <a:r>
              <a:rPr lang="en-US" altLang="en-US" smtClean="0"/>
              <a:t>Benchmarking</a:t>
            </a:r>
          </a:p>
          <a:p>
            <a:r>
              <a:rPr lang="en-US" altLang="en-US" smtClean="0"/>
              <a:t>Design of experiments</a:t>
            </a:r>
          </a:p>
          <a:p>
            <a:r>
              <a:rPr lang="en-US" altLang="en-US" smtClean="0"/>
              <a:t>Statistical sampling</a:t>
            </a:r>
          </a:p>
          <a:p>
            <a:r>
              <a:rPr lang="en-US" altLang="en-US" smtClean="0"/>
              <a:t>Additional quality planning tools</a:t>
            </a:r>
          </a:p>
          <a:p>
            <a:r>
              <a:rPr lang="en-US" altLang="en-US" smtClean="0"/>
              <a:t>Meetings</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60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D232DD-0443-41B7-8823-FDF3B502ED0D}" type="slidenum">
              <a:rPr lang="en-US" altLang="en-US" sz="1200" smtClean="0">
                <a:solidFill>
                  <a:srgbClr val="898989"/>
                </a:solidFill>
              </a:rPr>
              <a:pPr>
                <a:spcBef>
                  <a:spcPct val="0"/>
                </a:spcBef>
                <a:buFontTx/>
                <a:buNone/>
              </a:pPr>
              <a:t>39</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5"/>
          <p:cNvSpPr>
            <a:spLocks noGrp="1"/>
          </p:cNvSpPr>
          <p:nvPr>
            <p:ph type="title"/>
          </p:nvPr>
        </p:nvSpPr>
        <p:spPr/>
        <p:txBody>
          <a:bodyPr/>
          <a:lstStyle/>
          <a:p>
            <a:r>
              <a:rPr altLang="en-US" smtClean="0"/>
              <a:t>Project Integration Planning </a:t>
            </a:r>
          </a:p>
        </p:txBody>
      </p:sp>
      <p:sp>
        <p:nvSpPr>
          <p:cNvPr id="22531" name="Content Placeholder 6"/>
          <p:cNvSpPr>
            <a:spLocks noGrp="1"/>
          </p:cNvSpPr>
          <p:nvPr>
            <p:ph idx="1"/>
          </p:nvPr>
        </p:nvSpPr>
        <p:spPr/>
        <p:txBody>
          <a:bodyPr/>
          <a:lstStyle/>
          <a:p>
            <a:r>
              <a:rPr lang="en-US" altLang="en-US" smtClean="0"/>
              <a:t>Determine Project Management Methodology</a:t>
            </a:r>
          </a:p>
          <a:p>
            <a:r>
              <a:rPr lang="en-US" altLang="en-US" smtClean="0"/>
              <a:t>Determine Project Lifecycle</a:t>
            </a:r>
          </a:p>
          <a:p>
            <a:r>
              <a:rPr lang="en-US" altLang="en-US" smtClean="0"/>
              <a:t>Determine Processes Required to Manage Project</a:t>
            </a:r>
          </a:p>
          <a:p>
            <a:r>
              <a:rPr lang="en-US" altLang="en-US" smtClean="0"/>
              <a:t>Determine Configuration Management, Tools, Security Permission</a:t>
            </a:r>
          </a:p>
          <a:p>
            <a:r>
              <a:rPr lang="en-US" altLang="en-US" smtClean="0"/>
              <a:t>Determine Change Management Processes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25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69EB9A6-9F1B-4D7F-874F-16B169EB4ADB}" type="slidenum">
              <a:rPr lang="en-US" altLang="en-US" sz="1200" smtClean="0">
                <a:solidFill>
                  <a:srgbClr val="898989"/>
                </a:solidFill>
              </a:rPr>
              <a:pPr>
                <a:spcBef>
                  <a:spcPct val="0"/>
                </a:spcBef>
                <a:buFontTx/>
                <a:buNone/>
              </a:pPr>
              <a:t>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altLang="en-US" smtClean="0"/>
              <a:t>Seven basic quality tools</a:t>
            </a:r>
          </a:p>
        </p:txBody>
      </p:sp>
      <p:sp>
        <p:nvSpPr>
          <p:cNvPr id="88067" name="Content Placeholder 2"/>
          <p:cNvSpPr>
            <a:spLocks noGrp="1"/>
          </p:cNvSpPr>
          <p:nvPr>
            <p:ph idx="1"/>
          </p:nvPr>
        </p:nvSpPr>
        <p:spPr/>
        <p:txBody>
          <a:bodyPr/>
          <a:lstStyle/>
          <a:p>
            <a:r>
              <a:rPr lang="en-US" altLang="en-US" smtClean="0"/>
              <a:t>Control Chart</a:t>
            </a:r>
          </a:p>
          <a:p>
            <a:r>
              <a:rPr lang="en-US" altLang="en-US" smtClean="0"/>
              <a:t>Fishbone Diagram</a:t>
            </a:r>
          </a:p>
          <a:p>
            <a:r>
              <a:rPr lang="en-US" altLang="en-US" smtClean="0"/>
              <a:t>Pareto Chart</a:t>
            </a:r>
          </a:p>
          <a:p>
            <a:r>
              <a:rPr lang="en-US" altLang="en-US" smtClean="0"/>
              <a:t>Scattered Diagram</a:t>
            </a:r>
          </a:p>
          <a:p>
            <a:r>
              <a:rPr lang="en-US" altLang="en-US" smtClean="0"/>
              <a:t>Histogram</a:t>
            </a:r>
          </a:p>
          <a:p>
            <a:r>
              <a:rPr lang="en-US" altLang="en-US" smtClean="0"/>
              <a:t>Flowchart</a:t>
            </a:r>
          </a:p>
          <a:p>
            <a:r>
              <a:rPr lang="en-US" altLang="en-US" smtClean="0"/>
              <a:t>Check sheet</a:t>
            </a:r>
          </a:p>
          <a:p>
            <a:endParaRPr lang="en-US" altLang="en-US"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880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BC8759C-AD3F-4B6C-8ED4-827EE9B53742}" type="slidenum">
              <a:rPr lang="en-US" altLang="en-US" sz="1200" smtClean="0">
                <a:solidFill>
                  <a:srgbClr val="898989"/>
                </a:solidFill>
              </a:rPr>
              <a:pPr>
                <a:spcBef>
                  <a:spcPct val="0"/>
                </a:spcBef>
                <a:buFontTx/>
                <a:buNone/>
              </a:pPr>
              <a:t>40</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altLang="en-US" smtClean="0"/>
              <a:t>Cost of Quality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78619057"/>
              </p:ext>
            </p:extLst>
          </p:nvPr>
        </p:nvGraphicFramePr>
        <p:xfrm>
          <a:off x="457200" y="990600"/>
          <a:ext cx="8229600" cy="5035550"/>
        </p:xfrm>
        <a:graphic>
          <a:graphicData uri="http://schemas.openxmlformats.org/drawingml/2006/table">
            <a:tbl>
              <a:tblPr bandCol="1">
                <a:tableStyleId>{AF606853-7671-496A-8E4F-DF71F8EC918B}</a:tableStyleId>
              </a:tblPr>
              <a:tblGrid>
                <a:gridCol w="4114800"/>
                <a:gridCol w="4114800"/>
              </a:tblGrid>
              <a:tr h="4572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1" dirty="0" smtClean="0"/>
                        <a:t>Cost of Conformance</a:t>
                      </a:r>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1" dirty="0" smtClean="0"/>
                        <a:t>Cost of Non-conformance</a:t>
                      </a:r>
                    </a:p>
                  </a:txBody>
                  <a:tcPr marT="45725" marB="45725"/>
                </a:tc>
              </a:tr>
              <a:tr h="4578298">
                <a:tc>
                  <a:txBody>
                    <a:bodyPr/>
                    <a:lstStyle/>
                    <a:p>
                      <a:pPr marL="0" indent="0">
                        <a:buNone/>
                      </a:pPr>
                      <a:r>
                        <a:rPr lang="en-IN" sz="2000" dirty="0" smtClean="0"/>
                        <a:t>Prevention Costs (Build a quality product)</a:t>
                      </a:r>
                    </a:p>
                    <a:p>
                      <a:pPr marL="285750" indent="-285750">
                        <a:buFont typeface="Arial" panose="020B0604020202020204" pitchFamily="34" charset="0"/>
                        <a:buChar char="•"/>
                      </a:pPr>
                      <a:r>
                        <a:rPr lang="en-IN" sz="2000" dirty="0" smtClean="0"/>
                        <a:t>Training</a:t>
                      </a:r>
                    </a:p>
                    <a:p>
                      <a:pPr marL="285750" indent="-285750">
                        <a:buFont typeface="Arial" panose="020B0604020202020204" pitchFamily="34" charset="0"/>
                        <a:buChar char="•"/>
                      </a:pPr>
                      <a:r>
                        <a:rPr lang="en-IN" sz="2000" dirty="0" smtClean="0"/>
                        <a:t>Document processes</a:t>
                      </a:r>
                    </a:p>
                    <a:p>
                      <a:pPr marL="285750" indent="-285750">
                        <a:buFont typeface="Arial" panose="020B0604020202020204" pitchFamily="34" charset="0"/>
                        <a:buChar char="•"/>
                      </a:pPr>
                      <a:r>
                        <a:rPr lang="en-IN" sz="2000" dirty="0" smtClean="0"/>
                        <a:t>Equipment</a:t>
                      </a:r>
                    </a:p>
                    <a:p>
                      <a:pPr marL="285750" indent="-285750">
                        <a:buFont typeface="Arial" panose="020B0604020202020204" pitchFamily="34" charset="0"/>
                        <a:buChar char="•"/>
                      </a:pPr>
                      <a:r>
                        <a:rPr lang="en-IN" sz="2000" dirty="0" smtClean="0"/>
                        <a:t>Time to do it right</a:t>
                      </a:r>
                    </a:p>
                    <a:p>
                      <a:pPr marL="0" indent="0">
                        <a:buNone/>
                      </a:pPr>
                      <a:endParaRPr lang="en-IN" sz="2000" dirty="0" smtClean="0"/>
                    </a:p>
                    <a:p>
                      <a:pPr marL="0" indent="0">
                        <a:buNone/>
                      </a:pPr>
                      <a:r>
                        <a:rPr lang="en-IN" sz="2000" dirty="0" smtClean="0"/>
                        <a:t>Appraisal Costs (Assess the quality)</a:t>
                      </a:r>
                    </a:p>
                    <a:p>
                      <a:pPr marL="285750" indent="-285750">
                        <a:buFont typeface="Arial" panose="020B0604020202020204" pitchFamily="34" charset="0"/>
                        <a:buChar char="•"/>
                      </a:pPr>
                      <a:r>
                        <a:rPr lang="en-IN" sz="2000" dirty="0" smtClean="0"/>
                        <a:t>Testing</a:t>
                      </a:r>
                    </a:p>
                    <a:p>
                      <a:pPr marL="285750" indent="-285750">
                        <a:buFont typeface="Arial" panose="020B0604020202020204" pitchFamily="34" charset="0"/>
                        <a:buChar char="•"/>
                      </a:pPr>
                      <a:r>
                        <a:rPr lang="en-IN" sz="2000" dirty="0" smtClean="0"/>
                        <a:t>Destructive testing loss</a:t>
                      </a:r>
                    </a:p>
                    <a:p>
                      <a:pPr marL="285750" indent="-285750">
                        <a:buFont typeface="Arial" panose="020B0604020202020204" pitchFamily="34" charset="0"/>
                        <a:buChar char="•"/>
                      </a:pPr>
                      <a:r>
                        <a:rPr lang="en-IN" sz="2000" dirty="0" smtClean="0"/>
                        <a:t>Inspections</a:t>
                      </a:r>
                      <a:endParaRPr lang="en-US" sz="2000" dirty="0"/>
                    </a:p>
                  </a:txBody>
                  <a:tcPr marT="45725" marB="45725"/>
                </a:tc>
                <a:tc>
                  <a:txBody>
                    <a:bodyPr/>
                    <a:lstStyle/>
                    <a:p>
                      <a:pPr marL="0" indent="0">
                        <a:buNone/>
                      </a:pPr>
                      <a:r>
                        <a:rPr lang="en-IN" sz="2000" dirty="0" smtClean="0"/>
                        <a:t>Internal Failure Costs (Failures found by the project)</a:t>
                      </a:r>
                    </a:p>
                    <a:p>
                      <a:pPr marL="285750" indent="-285750">
                        <a:buFont typeface="Arial" panose="020B0604020202020204" pitchFamily="34" charset="0"/>
                        <a:buChar char="•"/>
                      </a:pPr>
                      <a:r>
                        <a:rPr lang="en-IN" sz="2000" dirty="0" smtClean="0"/>
                        <a:t>Rework</a:t>
                      </a:r>
                    </a:p>
                    <a:p>
                      <a:pPr marL="285750" indent="-285750">
                        <a:buFont typeface="Arial" panose="020B0604020202020204" pitchFamily="34" charset="0"/>
                        <a:buChar char="•"/>
                      </a:pPr>
                      <a:r>
                        <a:rPr lang="en-IN" sz="2000" dirty="0" smtClean="0"/>
                        <a:t>Scrap</a:t>
                      </a:r>
                    </a:p>
                    <a:p>
                      <a:pPr marL="0" indent="0">
                        <a:buNone/>
                      </a:pPr>
                      <a:endParaRPr lang="en-IN" sz="2000" dirty="0" smtClean="0"/>
                    </a:p>
                    <a:p>
                      <a:pPr marL="0" indent="0">
                        <a:buNone/>
                      </a:pPr>
                      <a:endParaRPr lang="en-IN" sz="2000" dirty="0" smtClean="0"/>
                    </a:p>
                    <a:p>
                      <a:pPr marL="0" indent="0">
                        <a:buNone/>
                      </a:pPr>
                      <a:endParaRPr lang="en-IN" sz="2000" dirty="0" smtClean="0"/>
                    </a:p>
                    <a:p>
                      <a:pPr marL="0" indent="0">
                        <a:buNone/>
                      </a:pPr>
                      <a:r>
                        <a:rPr lang="en-IN" sz="2000" dirty="0" smtClean="0"/>
                        <a:t>External Failure Costs (Failures found by the customer) </a:t>
                      </a:r>
                    </a:p>
                    <a:p>
                      <a:pPr marL="285750" indent="-285750">
                        <a:buFont typeface="Arial" panose="020B0604020202020204" pitchFamily="34" charset="0"/>
                        <a:buChar char="•"/>
                      </a:pPr>
                      <a:r>
                        <a:rPr lang="en-IN" sz="2000" dirty="0" smtClean="0"/>
                        <a:t>Liabilities</a:t>
                      </a:r>
                    </a:p>
                    <a:p>
                      <a:pPr marL="285750" indent="-285750">
                        <a:buFont typeface="Arial" panose="020B0604020202020204" pitchFamily="34" charset="0"/>
                        <a:buChar char="•"/>
                      </a:pPr>
                      <a:r>
                        <a:rPr lang="en-IN" sz="2000" dirty="0" smtClean="0"/>
                        <a:t>Warranty work</a:t>
                      </a:r>
                    </a:p>
                    <a:p>
                      <a:pPr marL="285750" indent="-285750">
                        <a:buFont typeface="Arial" panose="020B0604020202020204" pitchFamily="34" charset="0"/>
                        <a:buChar char="•"/>
                      </a:pPr>
                      <a:r>
                        <a:rPr lang="en-IN" sz="2000" dirty="0" smtClean="0"/>
                        <a:t>Lost business</a:t>
                      </a:r>
                      <a:endParaRPr lang="en-US" sz="2000" dirty="0"/>
                    </a:p>
                  </a:txBody>
                  <a:tcPr marT="45725" marB="45725"/>
                </a:tc>
              </a:tr>
            </a:tbl>
          </a:graphicData>
        </a:graphic>
      </p:graphicFrame>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012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DA47F2-1166-475A-8050-B500AD46F5EC}" type="slidenum">
              <a:rPr lang="en-US" altLang="en-US" sz="1200" smtClean="0">
                <a:solidFill>
                  <a:srgbClr val="898989"/>
                </a:solidFill>
              </a:rPr>
              <a:pPr>
                <a:spcBef>
                  <a:spcPct val="0"/>
                </a:spcBef>
                <a:buFontTx/>
                <a:buNone/>
              </a:pPr>
              <a:t>41</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5"/>
          <p:cNvSpPr>
            <a:spLocks noGrp="1"/>
          </p:cNvSpPr>
          <p:nvPr>
            <p:ph type="title"/>
          </p:nvPr>
        </p:nvSpPr>
        <p:spPr/>
        <p:txBody>
          <a:bodyPr/>
          <a:lstStyle/>
          <a:p>
            <a:r>
              <a:rPr altLang="en-US" dirty="0" smtClean="0"/>
              <a:t>Project Human Resource Planning</a:t>
            </a:r>
          </a:p>
        </p:txBody>
      </p:sp>
      <p:sp>
        <p:nvSpPr>
          <p:cNvPr id="92163" name="Content Placeholder 8"/>
          <p:cNvSpPr>
            <a:spLocks noGrp="1"/>
          </p:cNvSpPr>
          <p:nvPr>
            <p:ph idx="1"/>
          </p:nvPr>
        </p:nvSpPr>
        <p:spPr/>
        <p:txBody>
          <a:bodyPr>
            <a:normAutofit lnSpcReduction="10000"/>
          </a:bodyPr>
          <a:lstStyle/>
          <a:p>
            <a:r>
              <a:rPr lang="en-US" altLang="en-US" sz="2000" dirty="0" smtClean="0"/>
              <a:t>Establish Project Calendar</a:t>
            </a:r>
          </a:p>
          <a:p>
            <a:r>
              <a:rPr lang="en-US" altLang="en-US" sz="2000" dirty="0" smtClean="0"/>
              <a:t>Create Role &amp; Responsibilities based on skills required to perform project activities</a:t>
            </a:r>
          </a:p>
          <a:p>
            <a:r>
              <a:rPr lang="en-US" altLang="en-US" sz="2000" dirty="0" smtClean="0"/>
              <a:t>Develop RACI Chart</a:t>
            </a:r>
          </a:p>
          <a:p>
            <a:r>
              <a:rPr lang="en-US" altLang="en-US" sz="2000" dirty="0" smtClean="0"/>
              <a:t>Establish/Refine Job Description</a:t>
            </a:r>
          </a:p>
          <a:p>
            <a:r>
              <a:rPr lang="en-US" altLang="en-US" sz="2000" dirty="0" smtClean="0"/>
              <a:t>Establish Project Organization</a:t>
            </a:r>
          </a:p>
          <a:p>
            <a:r>
              <a:rPr lang="en-US" altLang="en-US" sz="2000" dirty="0" smtClean="0"/>
              <a:t>Establish Performance Appraisal Systems</a:t>
            </a:r>
          </a:p>
          <a:p>
            <a:r>
              <a:rPr lang="en-US" altLang="en-US" sz="2000" dirty="0" smtClean="0"/>
              <a:t>Establish Conflict Management System</a:t>
            </a:r>
          </a:p>
          <a:p>
            <a:r>
              <a:rPr lang="en-US" altLang="en-US" sz="2000" dirty="0" smtClean="0"/>
              <a:t>Establish Staffing Management Plan</a:t>
            </a:r>
          </a:p>
          <a:p>
            <a:r>
              <a:rPr lang="en-US" altLang="en-US" sz="2000" dirty="0" smtClean="0"/>
              <a:t>Establish Team Building Plan</a:t>
            </a:r>
          </a:p>
          <a:p>
            <a:r>
              <a:rPr lang="en-US" altLang="en-US" sz="2000" dirty="0" smtClean="0"/>
              <a:t>Identify type of trainings required to ensure people understand processes, they understand temperaments and work style of fellow team members, expectations from them. Establish Training Need and Training Plan</a:t>
            </a:r>
          </a:p>
          <a:p>
            <a:r>
              <a:rPr lang="en-US" altLang="en-US" sz="2000" dirty="0" smtClean="0"/>
              <a:t>Establish Hiring Systems</a:t>
            </a:r>
          </a:p>
          <a:p>
            <a:r>
              <a:rPr lang="en-US" altLang="en-US" sz="2000" dirty="0" smtClean="0"/>
              <a:t>Approve human resource management </a:t>
            </a:r>
            <a:r>
              <a:rPr lang="en-US" altLang="en-US" sz="2000" dirty="0" smtClean="0"/>
              <a:t>plan (HMP)</a:t>
            </a:r>
            <a:endParaRPr lang="en-US" altLang="en-US" sz="2000" dirty="0" smtClean="0"/>
          </a:p>
          <a:p>
            <a:endParaRPr lang="en-US" altLang="en-US" sz="2000"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21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5EBD7A5-4DB9-477A-B500-A1B3A10113A0}" type="slidenum">
              <a:rPr lang="en-US" altLang="en-US" sz="1200" smtClean="0">
                <a:solidFill>
                  <a:srgbClr val="898989"/>
                </a:solidFill>
              </a:rPr>
              <a:pPr>
                <a:spcBef>
                  <a:spcPct val="0"/>
                </a:spcBef>
                <a:buFontTx/>
                <a:buNone/>
              </a:pPr>
              <a:t>42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Project Communication Management</a:t>
            </a:r>
            <a:endParaRPr dirty="0"/>
          </a:p>
        </p:txBody>
      </p:sp>
      <p:sp>
        <p:nvSpPr>
          <p:cNvPr id="94211" name="Content Placeholder 5"/>
          <p:cNvSpPr>
            <a:spLocks noGrp="1"/>
          </p:cNvSpPr>
          <p:nvPr>
            <p:ph idx="1"/>
          </p:nvPr>
        </p:nvSpPr>
        <p:spPr/>
        <p:txBody>
          <a:bodyPr>
            <a:noAutofit/>
          </a:bodyPr>
          <a:lstStyle/>
          <a:p>
            <a:r>
              <a:rPr lang="en-US" altLang="en-US" sz="2400" dirty="0" smtClean="0"/>
              <a:t>Understand communication need of different stakeholders</a:t>
            </a:r>
          </a:p>
          <a:p>
            <a:r>
              <a:rPr lang="en-US" altLang="en-US" sz="2400" dirty="0" smtClean="0"/>
              <a:t>Group stakeholders based on their communication need</a:t>
            </a:r>
          </a:p>
          <a:p>
            <a:r>
              <a:rPr lang="en-US" altLang="en-US" sz="2400" dirty="0" smtClean="0"/>
              <a:t>Understand number of communication channels involved</a:t>
            </a:r>
          </a:p>
          <a:p>
            <a:r>
              <a:rPr lang="en-US" altLang="en-US" sz="2400" dirty="0" smtClean="0"/>
              <a:t>Identify possible communication technologies and their benefits and cost of setup and operation</a:t>
            </a:r>
          </a:p>
          <a:p>
            <a:r>
              <a:rPr lang="en-US" altLang="en-US" sz="2400" dirty="0" smtClean="0"/>
              <a:t>Define Roles &amp; Responsibilities for managing communication</a:t>
            </a:r>
          </a:p>
          <a:p>
            <a:r>
              <a:rPr lang="en-US" altLang="en-US" sz="2400" dirty="0" smtClean="0"/>
              <a:t>Make decision about communication technologies to be used</a:t>
            </a:r>
          </a:p>
          <a:p>
            <a:r>
              <a:rPr lang="en-US" altLang="en-US" sz="2400" dirty="0" smtClean="0"/>
              <a:t>Establish how will you ensure effectiveness of communication</a:t>
            </a:r>
          </a:p>
          <a:p>
            <a:r>
              <a:rPr lang="en-US" altLang="en-US" sz="2400" dirty="0" smtClean="0"/>
              <a:t>Establish communication </a:t>
            </a:r>
            <a:r>
              <a:rPr lang="en-US" altLang="en-US" sz="2400" dirty="0" smtClean="0"/>
              <a:t>metrics</a:t>
            </a:r>
          </a:p>
          <a:p>
            <a:r>
              <a:rPr lang="en-US" altLang="en-US" sz="2400" dirty="0" smtClean="0"/>
              <a:t>Put all above information in Communication Management Plan (</a:t>
            </a:r>
            <a:r>
              <a:rPr lang="en-US" altLang="en-US" sz="2400" dirty="0" err="1" smtClean="0"/>
              <a:t>CoMP</a:t>
            </a:r>
            <a:r>
              <a:rPr lang="en-US" altLang="en-US" sz="2400" dirty="0" smtClean="0"/>
              <a:t>)</a:t>
            </a:r>
            <a:endParaRPr lang="en-US" altLang="en-US" sz="2400" dirty="0" smtClean="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42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AFE9D46-03F3-435F-A4A7-EA7F6C830D68}" type="slidenum">
              <a:rPr lang="en-US" altLang="en-US" sz="1200" smtClean="0">
                <a:solidFill>
                  <a:srgbClr val="898989"/>
                </a:solidFill>
              </a:rPr>
              <a:pPr>
                <a:spcBef>
                  <a:spcPct val="0"/>
                </a:spcBef>
                <a:buFontTx/>
                <a:buNone/>
              </a:pPr>
              <a:t>43</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dirty="0" smtClean="0"/>
              <a:t>Tools/Tech for Communication Planning</a:t>
            </a:r>
            <a:endParaRPr altLang="en-US" dirty="0" smtClean="0"/>
          </a:p>
        </p:txBody>
      </p:sp>
      <p:sp>
        <p:nvSpPr>
          <p:cNvPr id="96259" name="Content Placeholder 2"/>
          <p:cNvSpPr>
            <a:spLocks noGrp="1"/>
          </p:cNvSpPr>
          <p:nvPr>
            <p:ph idx="1"/>
          </p:nvPr>
        </p:nvSpPr>
        <p:spPr>
          <a:xfrm>
            <a:off x="457200" y="990600"/>
            <a:ext cx="8229600" cy="5105400"/>
          </a:xfrm>
        </p:spPr>
        <p:txBody>
          <a:bodyPr/>
          <a:lstStyle/>
          <a:p>
            <a:r>
              <a:rPr lang="en-US" altLang="en-US" dirty="0" smtClean="0"/>
              <a:t>Communication Requirement Analysis</a:t>
            </a:r>
          </a:p>
          <a:p>
            <a:r>
              <a:rPr lang="en-US" altLang="en-US" dirty="0" smtClean="0"/>
              <a:t>Communication Technology</a:t>
            </a:r>
          </a:p>
          <a:p>
            <a:r>
              <a:rPr lang="en-US" altLang="en-US" dirty="0" smtClean="0"/>
              <a:t>Communication Models</a:t>
            </a:r>
          </a:p>
          <a:p>
            <a:r>
              <a:rPr lang="en-US" altLang="en-US" dirty="0" smtClean="0"/>
              <a:t>Communication Methods</a:t>
            </a:r>
          </a:p>
          <a:p>
            <a:r>
              <a:rPr lang="en-US" altLang="en-US" dirty="0" smtClean="0"/>
              <a:t>Meetings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962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AAB432-4F8D-4576-B406-186C9755BE58}" type="slidenum">
              <a:rPr lang="en-US" altLang="en-US" sz="1200" smtClean="0">
                <a:solidFill>
                  <a:srgbClr val="898989"/>
                </a:solidFill>
              </a:rPr>
              <a:pPr>
                <a:spcBef>
                  <a:spcPct val="0"/>
                </a:spcBef>
                <a:buFontTx/>
                <a:buNone/>
              </a:pPr>
              <a:t>44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b="1" dirty="0" smtClean="0">
                <a:effectLst>
                  <a:outerShdw blurRad="38100" dist="38100" dir="2700000" algn="tl">
                    <a:srgbClr val="000000">
                      <a:alpha val="43137"/>
                    </a:srgbClr>
                  </a:outerShdw>
                </a:effectLst>
                <a:latin typeface="Kabel Bk BT" pitchFamily="34" charset="0"/>
              </a:rPr>
              <a:t>Project Risk Management</a:t>
            </a:r>
            <a:endParaRPr dirty="0"/>
          </a:p>
        </p:txBody>
      </p:sp>
      <p:sp>
        <p:nvSpPr>
          <p:cNvPr id="5" name="Subtitle 4"/>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1024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8E0A20B-6428-40DE-8D79-4427A1947381}" type="slidenum">
              <a:rPr lang="en-US" altLang="en-US" sz="1200" smtClean="0">
                <a:solidFill>
                  <a:srgbClr val="898989"/>
                </a:solidFill>
              </a:rPr>
              <a:pPr>
                <a:spcBef>
                  <a:spcPct val="0"/>
                </a:spcBef>
                <a:buFontTx/>
                <a:buNone/>
              </a:pPr>
              <a:t>45</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Risk Management Planning</a:t>
            </a:r>
            <a:endParaRPr lang="en-US" dirty="0"/>
          </a:p>
        </p:txBody>
      </p:sp>
      <p:sp>
        <p:nvSpPr>
          <p:cNvPr id="7" name="Content Placeholder 6"/>
          <p:cNvSpPr>
            <a:spLocks noGrp="1"/>
          </p:cNvSpPr>
          <p:nvPr>
            <p:ph idx="1"/>
          </p:nvPr>
        </p:nvSpPr>
        <p:spPr/>
        <p:txBody>
          <a:bodyPr>
            <a:normAutofit fontScale="92500"/>
          </a:bodyPr>
          <a:lstStyle/>
          <a:p>
            <a:r>
              <a:rPr lang="en-US" dirty="0" smtClean="0"/>
              <a:t>Identify who is responsible for risk management</a:t>
            </a:r>
          </a:p>
          <a:p>
            <a:r>
              <a:rPr lang="en-US" dirty="0" smtClean="0"/>
              <a:t>Establish tools/template to capture risk</a:t>
            </a:r>
          </a:p>
          <a:p>
            <a:r>
              <a:rPr lang="en-US" dirty="0" smtClean="0"/>
              <a:t>R&amp;R for Risk Assessment, Audit</a:t>
            </a:r>
          </a:p>
          <a:p>
            <a:r>
              <a:rPr lang="en-US" dirty="0" smtClean="0"/>
              <a:t>Risk appetite of stakeholders</a:t>
            </a:r>
          </a:p>
          <a:p>
            <a:r>
              <a:rPr lang="en-US" dirty="0" smtClean="0"/>
              <a:t>Develop impact table</a:t>
            </a:r>
          </a:p>
          <a:p>
            <a:r>
              <a:rPr lang="en-US" dirty="0" smtClean="0"/>
              <a:t>Develop probability and impact table</a:t>
            </a:r>
          </a:p>
          <a:p>
            <a:r>
              <a:rPr lang="en-US" dirty="0" smtClean="0"/>
              <a:t>Methods of risk </a:t>
            </a:r>
            <a:r>
              <a:rPr lang="en-US" dirty="0" smtClean="0"/>
              <a:t>categorization</a:t>
            </a:r>
          </a:p>
          <a:p>
            <a:r>
              <a:rPr lang="en-US" dirty="0" smtClean="0"/>
              <a:t>Put all above information in Risk Management plan (RMP)</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31BAF49C-E076-4307-B09F-A15385DEEF22}" type="slidenum">
              <a:rPr lang="en-US" altLang="en-US" smtClean="0"/>
              <a:pPr>
                <a:defRPr/>
              </a:pPr>
              <a:t>46</a:t>
            </a:fld>
            <a:endParaRPr lang="en-US" altLang="en-US"/>
          </a:p>
        </p:txBody>
      </p:sp>
    </p:spTree>
    <p:extLst>
      <p:ext uri="{BB962C8B-B14F-4D97-AF65-F5344CB8AC3E}">
        <p14:creationId xmlns:p14="http://schemas.microsoft.com/office/powerpoint/2010/main" val="3770195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Tool/Tech for Risk Management Planning</a:t>
            </a:r>
            <a:endParaRPr lang="en-US" dirty="0"/>
          </a:p>
        </p:txBody>
      </p:sp>
      <p:sp>
        <p:nvSpPr>
          <p:cNvPr id="3" name="Content Placeholder 2"/>
          <p:cNvSpPr>
            <a:spLocks noGrp="1"/>
          </p:cNvSpPr>
          <p:nvPr>
            <p:ph idx="1"/>
          </p:nvPr>
        </p:nvSpPr>
        <p:spPr/>
        <p:txBody>
          <a:bodyPr/>
          <a:lstStyle/>
          <a:p>
            <a:r>
              <a:rPr lang="en-US" altLang="en-US" dirty="0" smtClean="0"/>
              <a:t>Expert Judgment</a:t>
            </a:r>
          </a:p>
          <a:p>
            <a:r>
              <a:rPr lang="en-US" altLang="en-US" dirty="0" smtClean="0"/>
              <a:t>Analytical techniques</a:t>
            </a:r>
          </a:p>
          <a:p>
            <a:r>
              <a:rPr lang="en-US" altLang="en-US" dirty="0" smtClean="0"/>
              <a:t>Meetings</a:t>
            </a:r>
          </a:p>
          <a:p>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47</a:t>
            </a:fld>
            <a:endParaRPr lang="en-US" altLang="en-US"/>
          </a:p>
        </p:txBody>
      </p:sp>
    </p:spTree>
    <p:extLst>
      <p:ext uri="{BB962C8B-B14F-4D97-AF65-F5344CB8AC3E}">
        <p14:creationId xmlns:p14="http://schemas.microsoft.com/office/powerpoint/2010/main" val="32633306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Identify Risks</a:t>
            </a:r>
          </a:p>
          <a:p>
            <a:r>
              <a:rPr lang="en-US" dirty="0" smtClean="0"/>
              <a:t>Assess Probability of Risks Identified</a:t>
            </a:r>
          </a:p>
          <a:p>
            <a:r>
              <a:rPr lang="en-US" dirty="0" smtClean="0"/>
              <a:t>Assess Impact of Risks Identified</a:t>
            </a:r>
          </a:p>
          <a:p>
            <a:r>
              <a:rPr lang="en-US" dirty="0" smtClean="0"/>
              <a:t>Assess Urgency of Risks Identified</a:t>
            </a:r>
          </a:p>
          <a:p>
            <a:r>
              <a:rPr lang="en-US" dirty="0" smtClean="0"/>
              <a:t>Establish which risk must have response plan</a:t>
            </a:r>
          </a:p>
          <a:p>
            <a:r>
              <a:rPr lang="en-US" dirty="0" smtClean="0"/>
              <a:t>Assign Risk Owner</a:t>
            </a:r>
          </a:p>
          <a:p>
            <a:r>
              <a:rPr lang="en-US" dirty="0" smtClean="0"/>
              <a:t>Establish Risk Response Plan for High Exposure Risk</a:t>
            </a:r>
          </a:p>
          <a:p>
            <a:r>
              <a:rPr lang="en-US" dirty="0" smtClean="0"/>
              <a:t>Assign Risk Actionee</a:t>
            </a:r>
          </a:p>
          <a:p>
            <a:r>
              <a:rPr lang="en-US" dirty="0" smtClean="0"/>
              <a:t>Categorize Risks</a:t>
            </a:r>
          </a:p>
          <a:p>
            <a:r>
              <a:rPr lang="en-US" dirty="0" smtClean="0"/>
              <a:t>Establish contingency funds</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48</a:t>
            </a:fld>
            <a:endParaRPr lang="en-US" altLang="en-US"/>
          </a:p>
        </p:txBody>
      </p:sp>
    </p:spTree>
    <p:extLst>
      <p:ext uri="{BB962C8B-B14F-4D97-AF65-F5344CB8AC3E}">
        <p14:creationId xmlns:p14="http://schemas.microsoft.com/office/powerpoint/2010/main" val="35907185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 for Risk Management</a:t>
            </a:r>
            <a:endParaRPr lang="en-US" dirty="0"/>
          </a:p>
        </p:txBody>
      </p:sp>
      <p:sp>
        <p:nvSpPr>
          <p:cNvPr id="3" name="Content Placeholder 2"/>
          <p:cNvSpPr>
            <a:spLocks noGrp="1"/>
          </p:cNvSpPr>
          <p:nvPr>
            <p:ph idx="1"/>
          </p:nvPr>
        </p:nvSpPr>
        <p:spPr/>
        <p:txBody>
          <a:bodyPr/>
          <a:lstStyle/>
          <a:p>
            <a:r>
              <a:rPr lang="en-US" dirty="0" smtClean="0"/>
              <a:t>Contingency Reserves</a:t>
            </a:r>
          </a:p>
          <a:p>
            <a:r>
              <a:rPr lang="en-US" dirty="0" smtClean="0"/>
              <a:t>Management Reserves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49</a:t>
            </a:fld>
            <a:endParaRPr lang="en-US" altLang="en-US"/>
          </a:p>
        </p:txBody>
      </p:sp>
    </p:spTree>
    <p:extLst>
      <p:ext uri="{BB962C8B-B14F-4D97-AF65-F5344CB8AC3E}">
        <p14:creationId xmlns:p14="http://schemas.microsoft.com/office/powerpoint/2010/main" val="298152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Tools/Techniques for Project Integration Planning</a:t>
            </a:r>
            <a:endParaRPr lang="en-US" sz="3200" dirty="0"/>
          </a:p>
        </p:txBody>
      </p:sp>
      <p:sp>
        <p:nvSpPr>
          <p:cNvPr id="3" name="Content Placeholder 2"/>
          <p:cNvSpPr>
            <a:spLocks noGrp="1"/>
          </p:cNvSpPr>
          <p:nvPr>
            <p:ph idx="1"/>
          </p:nvPr>
        </p:nvSpPr>
        <p:spPr/>
        <p:txBody>
          <a:bodyPr/>
          <a:lstStyle/>
          <a:p>
            <a:r>
              <a:rPr lang="en-US" dirty="0" smtClean="0"/>
              <a:t>Expert Judgment</a:t>
            </a:r>
          </a:p>
          <a:p>
            <a:r>
              <a:rPr lang="en-US" dirty="0" smtClean="0"/>
              <a:t>Meetings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5</a:t>
            </a:fld>
            <a:endParaRPr lang="en-US" altLang="en-US"/>
          </a:p>
        </p:txBody>
      </p:sp>
    </p:spTree>
    <p:extLst>
      <p:ext uri="{BB962C8B-B14F-4D97-AF65-F5344CB8AC3E}">
        <p14:creationId xmlns:p14="http://schemas.microsoft.com/office/powerpoint/2010/main" val="23713045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Tools/Tech for Risk Management</a:t>
            </a:r>
            <a:endParaRPr lang="en-US" dirty="0"/>
          </a:p>
        </p:txBody>
      </p:sp>
      <p:sp>
        <p:nvSpPr>
          <p:cNvPr id="3" name="Content Placeholder 2"/>
          <p:cNvSpPr>
            <a:spLocks noGrp="1"/>
          </p:cNvSpPr>
          <p:nvPr>
            <p:ph idx="1"/>
          </p:nvPr>
        </p:nvSpPr>
        <p:spPr/>
        <p:txBody>
          <a:bodyPr>
            <a:noAutofit/>
          </a:bodyPr>
          <a:lstStyle/>
          <a:p>
            <a:r>
              <a:rPr lang="en-US" sz="1600" dirty="0" smtClean="0"/>
              <a:t>Expert Judgment</a:t>
            </a:r>
          </a:p>
          <a:p>
            <a:r>
              <a:rPr lang="en-US" sz="1600" dirty="0" smtClean="0"/>
              <a:t>Documentation Reviews</a:t>
            </a:r>
          </a:p>
          <a:p>
            <a:r>
              <a:rPr lang="en-US" sz="1600" dirty="0" smtClean="0"/>
              <a:t>Information Gathering Techniques</a:t>
            </a:r>
          </a:p>
          <a:p>
            <a:r>
              <a:rPr lang="en-US" sz="1600" dirty="0" smtClean="0"/>
              <a:t>Checklist Analysis</a:t>
            </a:r>
          </a:p>
          <a:p>
            <a:r>
              <a:rPr lang="en-US" sz="1600" dirty="0" smtClean="0"/>
              <a:t>Assumptions Analysis</a:t>
            </a:r>
          </a:p>
          <a:p>
            <a:r>
              <a:rPr lang="en-US" sz="1600" dirty="0" smtClean="0"/>
              <a:t>Diagramming Techniques</a:t>
            </a:r>
          </a:p>
          <a:p>
            <a:r>
              <a:rPr lang="en-US" sz="1600" dirty="0" smtClean="0"/>
              <a:t>SWOT Analysis</a:t>
            </a:r>
          </a:p>
          <a:p>
            <a:r>
              <a:rPr lang="en-US" sz="1600" dirty="0" smtClean="0"/>
              <a:t>Risk Probability and Impact Assessment</a:t>
            </a:r>
          </a:p>
          <a:p>
            <a:r>
              <a:rPr lang="en-US" sz="1600" dirty="0" smtClean="0"/>
              <a:t>Probability and Impact Matrix</a:t>
            </a:r>
          </a:p>
          <a:p>
            <a:r>
              <a:rPr lang="en-US" sz="1600" dirty="0" smtClean="0"/>
              <a:t>Risk Data Quality Assessment</a:t>
            </a:r>
          </a:p>
          <a:p>
            <a:r>
              <a:rPr lang="en-US" sz="1600" dirty="0" smtClean="0"/>
              <a:t>Risk Categorization</a:t>
            </a:r>
          </a:p>
          <a:p>
            <a:r>
              <a:rPr lang="en-US" sz="1600" dirty="0" smtClean="0"/>
              <a:t>Risk Urgency Assessment</a:t>
            </a:r>
          </a:p>
          <a:p>
            <a:r>
              <a:rPr lang="en-US" sz="1600" dirty="0" smtClean="0"/>
              <a:t>Data Gathering and Representation Techniques</a:t>
            </a:r>
          </a:p>
          <a:p>
            <a:r>
              <a:rPr lang="en-US" sz="1600" dirty="0" smtClean="0"/>
              <a:t>Quantitative Risk Analysis and Modelling Techniques</a:t>
            </a:r>
          </a:p>
          <a:p>
            <a:r>
              <a:rPr lang="en-US" sz="1600" dirty="0" smtClean="0"/>
              <a:t>Strategies for Negative Risk or Threats</a:t>
            </a:r>
          </a:p>
          <a:p>
            <a:r>
              <a:rPr lang="en-US" sz="1600" dirty="0" smtClean="0"/>
              <a:t>Strategies for Positive Risks or Opportunities</a:t>
            </a:r>
          </a:p>
          <a:p>
            <a:r>
              <a:rPr lang="en-US" sz="1600" dirty="0" smtClean="0"/>
              <a:t>Contingent Response Strategies</a:t>
            </a:r>
          </a:p>
          <a:p>
            <a:endParaRPr lang="en-US" sz="1600" dirty="0" smtClean="0"/>
          </a:p>
          <a:p>
            <a:endParaRPr lang="en-US" sz="1600"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50</a:t>
            </a:fld>
            <a:endParaRPr lang="en-US" altLang="en-US"/>
          </a:p>
        </p:txBody>
      </p:sp>
    </p:spTree>
    <p:extLst>
      <p:ext uri="{BB962C8B-B14F-4D97-AF65-F5344CB8AC3E}">
        <p14:creationId xmlns:p14="http://schemas.microsoft.com/office/powerpoint/2010/main" val="33038777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Project Procurement Management Planning</a:t>
            </a:r>
            <a:endParaRPr lang="en-US" dirty="0"/>
          </a:p>
        </p:txBody>
      </p:sp>
      <p:sp>
        <p:nvSpPr>
          <p:cNvPr id="7" name="Content Placeholder 6"/>
          <p:cNvSpPr>
            <a:spLocks noGrp="1"/>
          </p:cNvSpPr>
          <p:nvPr>
            <p:ph idx="1"/>
          </p:nvPr>
        </p:nvSpPr>
        <p:spPr/>
        <p:txBody>
          <a:bodyPr>
            <a:normAutofit lnSpcReduction="10000"/>
          </a:bodyPr>
          <a:lstStyle/>
          <a:p>
            <a:r>
              <a:rPr lang="en-US" dirty="0" smtClean="0"/>
              <a:t>Identify what resources/work needed for project cannot be produced by the project team (what you need)</a:t>
            </a:r>
          </a:p>
          <a:p>
            <a:r>
              <a:rPr lang="en-US" dirty="0" smtClean="0"/>
              <a:t>Establish procurement statement of work</a:t>
            </a:r>
          </a:p>
          <a:p>
            <a:r>
              <a:rPr lang="en-US" dirty="0" smtClean="0"/>
              <a:t>Identify when you need and who are potential supplier</a:t>
            </a:r>
          </a:p>
          <a:p>
            <a:r>
              <a:rPr lang="en-US" dirty="0" smtClean="0"/>
              <a:t>Establish cost of each procurement need</a:t>
            </a:r>
          </a:p>
          <a:p>
            <a:r>
              <a:rPr lang="en-US" dirty="0" smtClean="0"/>
              <a:t>Identify different contract type</a:t>
            </a:r>
          </a:p>
          <a:p>
            <a:r>
              <a:rPr lang="en-US" dirty="0" smtClean="0"/>
              <a:t>Establish contract change control systems</a:t>
            </a:r>
          </a:p>
          <a:p>
            <a:r>
              <a:rPr lang="en-US" dirty="0" smtClean="0"/>
              <a:t>Establish procurement evaluation systems</a:t>
            </a:r>
            <a:endParaRPr lang="en-US" dirty="0"/>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31BAF49C-E076-4307-B09F-A15385DEEF22}" type="slidenum">
              <a:rPr lang="en-US" altLang="en-US" smtClean="0"/>
              <a:pPr>
                <a:defRPr/>
              </a:pPr>
              <a:t>51</a:t>
            </a:fld>
            <a:endParaRPr lang="en-US" altLang="en-US"/>
          </a:p>
        </p:txBody>
      </p:sp>
    </p:spTree>
    <p:extLst>
      <p:ext uri="{BB962C8B-B14F-4D97-AF65-F5344CB8AC3E}">
        <p14:creationId xmlns:p14="http://schemas.microsoft.com/office/powerpoint/2010/main" val="2363075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5" name="Slide Number Placeholder 4"/>
          <p:cNvSpPr>
            <a:spLocks noGrp="1"/>
          </p:cNvSpPr>
          <p:nvPr>
            <p:ph type="sldNum" sz="quarter" idx="12"/>
          </p:nvPr>
        </p:nvSpPr>
        <p:spPr/>
        <p:txBody>
          <a:bodyPr/>
          <a:lstStyle/>
          <a:p>
            <a:pPr>
              <a:defRPr/>
            </a:pPr>
            <a:fld id="{A7CD5AC8-0007-4A7B-9EB5-BC6FE5CA14BC}" type="slidenum">
              <a:rPr lang="en-US" altLang="en-US" smtClean="0"/>
              <a:pPr>
                <a:defRPr/>
              </a:pPr>
              <a:t>52</a:t>
            </a:fld>
            <a:endParaRPr lang="en-US" altLang="en-US"/>
          </a:p>
        </p:txBody>
      </p:sp>
    </p:spTree>
    <p:extLst>
      <p:ext uri="{BB962C8B-B14F-4D97-AF65-F5344CB8AC3E}">
        <p14:creationId xmlns:p14="http://schemas.microsoft.com/office/powerpoint/2010/main" val="29522297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6" descr="Thanks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76800"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3505200" y="2133600"/>
            <a:ext cx="5638800" cy="4114800"/>
          </a:xfrm>
          <a:prstGeom prst="rect">
            <a:avLst/>
          </a:prstGeom>
          <a:noFill/>
          <a:ln w="9525">
            <a:noFill/>
            <a:miter lim="800000"/>
            <a:headEnd/>
            <a:tailEnd/>
          </a:ln>
        </p:spPr>
        <p:txBody>
          <a:bodyPr>
            <a:normAutofit/>
          </a:bodyPr>
          <a:lstStyle/>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r>
              <a:rPr lang="en-US" sz="2200" b="1" dirty="0" err="1">
                <a:latin typeface="+mn-lt"/>
              </a:rPr>
              <a:t>Hari</a:t>
            </a:r>
            <a:r>
              <a:rPr lang="en-US" sz="2200" b="1" dirty="0">
                <a:latin typeface="+mn-lt"/>
              </a:rPr>
              <a:t> P </a:t>
            </a:r>
            <a:r>
              <a:rPr lang="en-US" sz="2200" b="1" dirty="0" err="1">
                <a:latin typeface="+mn-lt"/>
              </a:rPr>
              <a:t>Thapliyal</a:t>
            </a:r>
            <a:r>
              <a:rPr lang="en-US" sz="2200" b="1" dirty="0">
                <a:latin typeface="+mn-lt"/>
              </a:rPr>
              <a:t>, </a:t>
            </a:r>
          </a:p>
          <a:p>
            <a:pPr marL="342900" indent="-342900">
              <a:spcBef>
                <a:spcPct val="20000"/>
              </a:spcBef>
              <a:buFont typeface="Arial" charset="0"/>
              <a:buNone/>
              <a:defRPr/>
            </a:pPr>
            <a:r>
              <a:rPr lang="en-US" sz="1200" dirty="0">
                <a:latin typeface="+mn-lt"/>
              </a:rPr>
              <a:t>PMP,  PMI-ACP, MCITP, Princ2 Practitioner, CSM, MBA, MCA, CIC, PGDFM</a:t>
            </a:r>
          </a:p>
          <a:p>
            <a:pPr marL="342900" indent="-342900">
              <a:spcBef>
                <a:spcPct val="20000"/>
              </a:spcBef>
              <a:buFont typeface="Arial" charset="0"/>
              <a:buNone/>
              <a:defRPr/>
            </a:pPr>
            <a:r>
              <a:rPr lang="en-US" sz="1600" dirty="0">
                <a:latin typeface="+mn-lt"/>
              </a:rPr>
              <a:t>PMO Architect &amp; Project Management Evangelist</a:t>
            </a:r>
          </a:p>
          <a:p>
            <a:pPr marL="342900" indent="-342900">
              <a:spcBef>
                <a:spcPct val="20000"/>
              </a:spcBef>
              <a:buFont typeface="Arial" charset="0"/>
              <a:buNone/>
              <a:defRPr/>
            </a:pPr>
            <a:endParaRPr lang="en-US" sz="1600" dirty="0">
              <a:latin typeface="+mn-lt"/>
              <a:hlinkClick r:id="rId4"/>
            </a:endParaRPr>
          </a:p>
          <a:p>
            <a:pPr marL="342900" indent="-342900">
              <a:spcBef>
                <a:spcPct val="20000"/>
              </a:spcBef>
              <a:buFont typeface="Arial" charset="0"/>
              <a:buNone/>
              <a:defRPr/>
            </a:pPr>
            <a:r>
              <a:rPr lang="en-US" sz="1500" b="1" dirty="0">
                <a:latin typeface="+mn-lt"/>
              </a:rPr>
              <a:t>Profile: </a:t>
            </a:r>
            <a:r>
              <a:rPr lang="en-US" sz="1500" dirty="0">
                <a:latin typeface="+mn-lt"/>
                <a:hlinkClick r:id="rId5" tooltip="View public profile"/>
              </a:rPr>
              <a:t>http://in.linkedin.com/in/harithapliyal</a:t>
            </a:r>
            <a:endParaRPr lang="en-US" sz="1500" dirty="0">
              <a:latin typeface="+mn-lt"/>
            </a:endParaRPr>
          </a:p>
          <a:p>
            <a:pPr marL="342900" indent="-342900">
              <a:spcBef>
                <a:spcPct val="20000"/>
              </a:spcBef>
              <a:buFont typeface="Arial" charset="0"/>
              <a:buNone/>
              <a:defRPr/>
            </a:pPr>
            <a:endParaRPr lang="en-US" sz="1500" dirty="0">
              <a:latin typeface="+mn-lt"/>
            </a:endParaRPr>
          </a:p>
          <a:p>
            <a:pPr marL="342900" indent="-342900">
              <a:spcBef>
                <a:spcPct val="20000"/>
              </a:spcBef>
              <a:buFont typeface="Arial" charset="0"/>
              <a:buNone/>
              <a:defRPr/>
            </a:pPr>
            <a:r>
              <a:rPr lang="en-US" sz="1500" dirty="0">
                <a:latin typeface="+mn-lt"/>
              </a:rPr>
              <a:t>For content related queries please contact me via</a:t>
            </a:r>
          </a:p>
          <a:p>
            <a:pPr defTabSz="179388">
              <a:spcBef>
                <a:spcPct val="20000"/>
              </a:spcBef>
              <a:buFont typeface="Arial" charset="0"/>
              <a:buNone/>
              <a:defRPr/>
            </a:pPr>
            <a:r>
              <a:rPr lang="en-US" sz="1500" dirty="0" smtClean="0">
                <a:latin typeface="+mn-lt"/>
              </a:rPr>
              <a:t>hari.prasad@vedavit-ps.com</a:t>
            </a:r>
            <a:endParaRPr lang="en-US" sz="1500" dirty="0">
              <a:latin typeface="+mn-lt"/>
            </a:endParaRPr>
          </a:p>
        </p:txBody>
      </p:sp>
      <p:sp>
        <p:nvSpPr>
          <p:cNvPr id="10445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E332C4F-34B6-4878-ADF3-E8FCF8DF53FD}" type="slidenum">
              <a:rPr lang="en-US" altLang="en-US" sz="1200" smtClean="0">
                <a:solidFill>
                  <a:srgbClr val="898989"/>
                </a:solidFill>
              </a:rPr>
              <a:pPr>
                <a:spcBef>
                  <a:spcPct val="0"/>
                </a:spcBef>
                <a:buFontTx/>
                <a:buNone/>
              </a:pPr>
              <a:t>53</a:t>
            </a:fld>
            <a:endParaRPr lang="en-US" altLang="en-US" sz="1200" smtClean="0">
              <a:solidFill>
                <a:srgbClr val="898989"/>
              </a:solidFill>
            </a:endParaRPr>
          </a:p>
        </p:txBody>
      </p:sp>
      <p:sp>
        <p:nvSpPr>
          <p:cNvPr id="104453" name="Rectangle 1"/>
          <p:cNvSpPr>
            <a:spLocks noChangeArrowheads="1"/>
          </p:cNvSpPr>
          <p:nvPr/>
        </p:nvSpPr>
        <p:spPr bwMode="auto">
          <a:xfrm>
            <a:off x="0" y="60198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800">
                <a:latin typeface="Arial" panose="020B0604020202020204" pitchFamily="34" charset="0"/>
              </a:rPr>
              <a:t>This document is proprietary and confidential. It remains the property of Vedavit Project Solutions at all times.  No part of this document may be used, reproduced, or transmitted in any form or by any means electronic, including photocopying and recording, for any purpose without express consent of Vedavit Project Solutions.</a:t>
            </a:r>
          </a:p>
        </p:txBody>
      </p:sp>
      <p:sp>
        <p:nvSpPr>
          <p:cNvPr id="3" name="Footer Placeholder 2"/>
          <p:cNvSpPr>
            <a:spLocks noGrp="1"/>
          </p:cNvSpPr>
          <p:nvPr>
            <p:ph type="ftr" sz="quarter" idx="11"/>
          </p:nvPr>
        </p:nvSpPr>
        <p:spPr/>
        <p:txBody>
          <a:bodyPr/>
          <a:lstStyle/>
          <a:p>
            <a:pPr>
              <a:defRPr/>
            </a:pPr>
            <a:r>
              <a:rPr lang="en-IN" smtClean="0"/>
              <a:t>Copyright 2015 Vedavit Project Solutions</a:t>
            </a:r>
            <a:endParaRPr lang="en-US"/>
          </a:p>
        </p:txBody>
      </p:sp>
    </p:spTree>
    <p:extLst>
      <p:ext uri="{BB962C8B-B14F-4D97-AF65-F5344CB8AC3E}">
        <p14:creationId xmlns:p14="http://schemas.microsoft.com/office/powerpoint/2010/main" val="3180496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5"/>
          <p:cNvSpPr>
            <a:spLocks noGrp="1"/>
          </p:cNvSpPr>
          <p:nvPr>
            <p:ph type="ctrTitle"/>
          </p:nvPr>
        </p:nvSpPr>
        <p:spPr/>
        <p:txBody>
          <a:bodyPr/>
          <a:lstStyle/>
          <a:p>
            <a:r>
              <a:rPr altLang="en-US" smtClean="0"/>
              <a:t>Scope Management</a:t>
            </a:r>
          </a:p>
        </p:txBody>
      </p:sp>
      <p:sp>
        <p:nvSpPr>
          <p:cNvPr id="8" name="Subtitle 7"/>
          <p:cNvSpPr>
            <a:spLocks noGrp="1"/>
          </p:cNvSpPr>
          <p:nvPr>
            <p:ph type="subTitle" idx="1"/>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45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2620D93-6698-447A-83D7-58E4F76E39B0}" type="slidenum">
              <a:rPr lang="en-US" altLang="en-US" sz="1200" smtClean="0">
                <a:solidFill>
                  <a:srgbClr val="898989"/>
                </a:solidFill>
              </a:rPr>
              <a:pPr>
                <a:spcBef>
                  <a:spcPct val="0"/>
                </a:spcBef>
                <a:buFontTx/>
                <a:buNone/>
              </a:pPr>
              <a:t>6</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descr="Requirement-Details3-TajMaha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1057275"/>
            <a:ext cx="5767387"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itle 2"/>
          <p:cNvSpPr>
            <a:spLocks noGrp="1"/>
          </p:cNvSpPr>
          <p:nvPr>
            <p:ph type="title"/>
          </p:nvPr>
        </p:nvSpPr>
        <p:spPr/>
        <p:txBody>
          <a:bodyPr/>
          <a:lstStyle/>
          <a:p>
            <a:endParaRPr altLang="en-US" smtClean="0"/>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266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B75C317-90C4-484D-93A6-61FD2256C031}" type="slidenum">
              <a:rPr lang="en-US" altLang="en-US" sz="1200" smtClean="0">
                <a:solidFill>
                  <a:srgbClr val="898989"/>
                </a:solidFill>
              </a:rPr>
              <a:pPr>
                <a:spcBef>
                  <a:spcPct val="0"/>
                </a:spcBef>
                <a:buFontTx/>
                <a:buNone/>
              </a:pPr>
              <a:t>7</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descr="Requirement-Details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738" y="966788"/>
            <a:ext cx="288925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itle 4"/>
          <p:cNvSpPr>
            <a:spLocks noGrp="1"/>
          </p:cNvSpPr>
          <p:nvPr>
            <p:ph type="title"/>
          </p:nvPr>
        </p:nvSpPr>
        <p:spPr/>
        <p:txBody>
          <a:bodyPr/>
          <a:lstStyle/>
          <a:p>
            <a:r>
              <a:rPr altLang="en-US" smtClean="0"/>
              <a:t>Level of Detailing in Scope</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2867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C7152E-1071-44A5-A552-D08ADA6269FB}" type="slidenum">
              <a:rPr lang="en-US" altLang="en-US" sz="1200" smtClean="0">
                <a:solidFill>
                  <a:srgbClr val="898989"/>
                </a:solidFill>
              </a:rPr>
              <a:pPr>
                <a:spcBef>
                  <a:spcPct val="0"/>
                </a:spcBef>
                <a:buFontTx/>
                <a:buNone/>
              </a:pPr>
              <a:t>8</a:t>
            </a:fld>
            <a:endParaRPr lang="en-US" altLang="en-US" sz="1200" smtClean="0">
              <a:solidFill>
                <a:srgbClr val="898989"/>
              </a:solidFill>
            </a:endParaRPr>
          </a:p>
        </p:txBody>
      </p:sp>
      <p:pic>
        <p:nvPicPr>
          <p:cNvPr id="28678" name="Picture 6" descr="https://encrypted-tbn0.gstatic.com/images?q=tbn:ANd9GcQK3KUUZWcLGy6jbwdVp6atki0fkOP6gA61h72kzIvx-a35nWq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996950"/>
            <a:ext cx="2466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92788" y="1052513"/>
            <a:ext cx="257175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6" descr="https://encrypted-tbn3.gstatic.com/images?q=tbn:ANd9GcQt4VAywrf4fse9wfGPTU1pONwjSSGXH6D2zG1MOi615zg3f1qe1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8188" y="2895600"/>
            <a:ext cx="26003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88913" y="2924175"/>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Picture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28963" y="2895600"/>
            <a:ext cx="26098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3" name="Picture 22" descr="https://encrypted-tbn0.gstatic.com/images?q=tbn:ANd9GcTqB4COfDtUz-7UD8GHXoqGq88KPDiA2tnIpMThrYOVZlPSWaW09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4641850"/>
            <a:ext cx="248602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descr="TenView-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917575"/>
            <a:ext cx="7159625"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ular Callout 2"/>
          <p:cNvSpPr/>
          <p:nvPr/>
        </p:nvSpPr>
        <p:spPr>
          <a:xfrm>
            <a:off x="0" y="0"/>
            <a:ext cx="2921000" cy="771525"/>
          </a:xfrm>
          <a:prstGeom prst="wedgeRoundRectCallout">
            <a:avLst>
              <a:gd name="adj1" fmla="val 15550"/>
              <a:gd name="adj2" fmla="val 188654"/>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customer explained it</a:t>
            </a:r>
          </a:p>
        </p:txBody>
      </p:sp>
      <p:sp>
        <p:nvSpPr>
          <p:cNvPr id="4" name="Rounded Rectangular Callout 3"/>
          <p:cNvSpPr/>
          <p:nvPr/>
        </p:nvSpPr>
        <p:spPr>
          <a:xfrm>
            <a:off x="1673225" y="0"/>
            <a:ext cx="3124200" cy="771525"/>
          </a:xfrm>
          <a:prstGeom prst="wedgeRoundRectCallout">
            <a:avLst>
              <a:gd name="adj1" fmla="val 15550"/>
              <a:gd name="adj2" fmla="val 188654"/>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Project Leader understood it</a:t>
            </a:r>
          </a:p>
        </p:txBody>
      </p:sp>
      <p:sp>
        <p:nvSpPr>
          <p:cNvPr id="5" name="Rounded Rectangular Callout 4"/>
          <p:cNvSpPr/>
          <p:nvPr/>
        </p:nvSpPr>
        <p:spPr>
          <a:xfrm>
            <a:off x="3513138" y="0"/>
            <a:ext cx="2921000" cy="771525"/>
          </a:xfrm>
          <a:prstGeom prst="wedgeRoundRectCallout">
            <a:avLst>
              <a:gd name="adj1" fmla="val -1930"/>
              <a:gd name="adj2" fmla="val 196346"/>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Architect Designed it</a:t>
            </a:r>
          </a:p>
        </p:txBody>
      </p:sp>
      <p:sp>
        <p:nvSpPr>
          <p:cNvPr id="6" name="Rounded Rectangular Callout 5"/>
          <p:cNvSpPr/>
          <p:nvPr/>
        </p:nvSpPr>
        <p:spPr>
          <a:xfrm>
            <a:off x="4689475" y="0"/>
            <a:ext cx="3113088" cy="771525"/>
          </a:xfrm>
          <a:prstGeom prst="wedgeRoundRectCallout">
            <a:avLst>
              <a:gd name="adj1" fmla="val -6573"/>
              <a:gd name="adj2" fmla="val 23942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Programmer wrote it</a:t>
            </a:r>
          </a:p>
        </p:txBody>
      </p:sp>
      <p:sp>
        <p:nvSpPr>
          <p:cNvPr id="7" name="Rounded Rectangular Callout 6"/>
          <p:cNvSpPr/>
          <p:nvPr/>
        </p:nvSpPr>
        <p:spPr>
          <a:xfrm>
            <a:off x="5676900" y="0"/>
            <a:ext cx="3467100" cy="771525"/>
          </a:xfrm>
          <a:prstGeom prst="wedgeRoundRectCallout">
            <a:avLst>
              <a:gd name="adj1" fmla="val 15550"/>
              <a:gd name="adj2" fmla="val 188654"/>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Business Consultant described it</a:t>
            </a:r>
          </a:p>
        </p:txBody>
      </p:sp>
      <p:sp>
        <p:nvSpPr>
          <p:cNvPr id="8" name="Rounded Rectangular Callout 7"/>
          <p:cNvSpPr/>
          <p:nvPr/>
        </p:nvSpPr>
        <p:spPr>
          <a:xfrm>
            <a:off x="9525" y="5781675"/>
            <a:ext cx="2921000" cy="771525"/>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project was documented</a:t>
            </a:r>
          </a:p>
        </p:txBody>
      </p:sp>
      <p:sp>
        <p:nvSpPr>
          <p:cNvPr id="10" name="Rounded Rectangular Callout 9"/>
          <p:cNvSpPr/>
          <p:nvPr/>
        </p:nvSpPr>
        <p:spPr>
          <a:xfrm>
            <a:off x="1778000" y="5791200"/>
            <a:ext cx="2921000" cy="771525"/>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operations installed it</a:t>
            </a:r>
          </a:p>
        </p:txBody>
      </p:sp>
      <p:sp>
        <p:nvSpPr>
          <p:cNvPr id="11" name="Rounded Rectangular Callout 10"/>
          <p:cNvSpPr/>
          <p:nvPr/>
        </p:nvSpPr>
        <p:spPr>
          <a:xfrm>
            <a:off x="3225800" y="5826125"/>
            <a:ext cx="2921000" cy="773113"/>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the customer was billed</a:t>
            </a:r>
          </a:p>
        </p:txBody>
      </p:sp>
      <p:sp>
        <p:nvSpPr>
          <p:cNvPr id="12" name="Rounded Rectangular Callout 11"/>
          <p:cNvSpPr/>
          <p:nvPr/>
        </p:nvSpPr>
        <p:spPr>
          <a:xfrm>
            <a:off x="4330700" y="5826125"/>
            <a:ext cx="2921000" cy="773113"/>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How it was supported</a:t>
            </a:r>
          </a:p>
        </p:txBody>
      </p:sp>
      <p:sp>
        <p:nvSpPr>
          <p:cNvPr id="13" name="Rounded Rectangular Callout 12"/>
          <p:cNvSpPr/>
          <p:nvPr/>
        </p:nvSpPr>
        <p:spPr>
          <a:xfrm>
            <a:off x="5957888" y="5815013"/>
            <a:ext cx="2921000" cy="771525"/>
          </a:xfrm>
          <a:prstGeom prst="wedgeRoundRectCallout">
            <a:avLst>
              <a:gd name="adj1" fmla="val 2542"/>
              <a:gd name="adj2" fmla="val -163653"/>
              <a:gd name="adj3" fmla="val 16667"/>
            </a:avLst>
          </a:prstGeom>
          <a:solidFill>
            <a:schemeClr val="tx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dirty="0">
                <a:solidFill>
                  <a:schemeClr val="tx1"/>
                </a:solidFill>
              </a:rPr>
              <a:t>What the customer really needed</a:t>
            </a:r>
          </a:p>
        </p:txBody>
      </p:sp>
      <p:sp>
        <p:nvSpPr>
          <p:cNvPr id="2" name="Footer Placeholder 1"/>
          <p:cNvSpPr>
            <a:spLocks noGrp="1"/>
          </p:cNvSpPr>
          <p:nvPr>
            <p:ph type="ftr" sz="quarter" idx="11"/>
          </p:nvPr>
        </p:nvSpPr>
        <p:spPr/>
        <p:txBody>
          <a:bodyPr/>
          <a:lstStyle/>
          <a:p>
            <a:pPr>
              <a:defRPr/>
            </a:pPr>
            <a:r>
              <a:rPr lang="en-IN" smtClean="0"/>
              <a:t>Copyright 2015 Vedavit Project Solutions</a:t>
            </a:r>
            <a:endParaRPr lang="en-US"/>
          </a:p>
        </p:txBody>
      </p:sp>
      <p:sp>
        <p:nvSpPr>
          <p:cNvPr id="30734" name="Slide Number Placeholder 8"/>
          <p:cNvSpPr>
            <a:spLocks noGrp="1"/>
          </p:cNvSpPr>
          <p:nvPr>
            <p:ph type="sldNum" sz="quarter" idx="12"/>
          </p:nvPr>
        </p:nvSpPr>
        <p:spPr bwMode="auto">
          <a:noFill/>
          <a:ln>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143AF45-3B58-452E-BFC2-556DE8DF3E9E}" type="slidenum">
              <a:rPr lang="en-US" altLang="en-US" sz="1200" smtClean="0">
                <a:solidFill>
                  <a:srgbClr val="898989"/>
                </a:solidFill>
              </a:rPr>
              <a:pPr>
                <a:spcBef>
                  <a:spcPct val="0"/>
                </a:spcBef>
                <a:buFontTx/>
                <a:buNone/>
              </a:pPr>
              <a:t>9</a:t>
            </a:fld>
            <a:endParaRPr lang="en-US" altLang="en-US" sz="1200" dirty="0" smtClean="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10" grpId="0" animBg="1"/>
      <p:bldP spid="11" grpId="0" animBg="1"/>
      <p:bldP spid="12" grpId="0" animBg="1"/>
      <p:bldP spid="13"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5324</TotalTime>
  <Words>2824</Words>
  <Application>Microsoft Office PowerPoint</Application>
  <PresentationFormat>On-screen Show (4:3)</PresentationFormat>
  <Paragraphs>667</Paragraphs>
  <Slides>53</Slides>
  <Notes>53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2" baseType="lpstr">
      <vt:lpstr>Arial Unicode MS</vt:lpstr>
      <vt:lpstr>Arial</vt:lpstr>
      <vt:lpstr>Book Antiqua</vt:lpstr>
      <vt:lpstr>Calibri</vt:lpstr>
      <vt:lpstr>Kabel Bk BT</vt:lpstr>
      <vt:lpstr>Times New Roman</vt:lpstr>
      <vt:lpstr>Verdana</vt:lpstr>
      <vt:lpstr>1_Office Theme</vt:lpstr>
      <vt:lpstr>Visio</vt:lpstr>
      <vt:lpstr>PowerPoint Presentation</vt:lpstr>
      <vt:lpstr>Themes</vt:lpstr>
      <vt:lpstr>Planning</vt:lpstr>
      <vt:lpstr>Project Integration Planning </vt:lpstr>
      <vt:lpstr>Tools/Techniques for Project Integration Planning</vt:lpstr>
      <vt:lpstr>Scope Management</vt:lpstr>
      <vt:lpstr>PowerPoint Presentation</vt:lpstr>
      <vt:lpstr>Level of Detailing in Scope</vt:lpstr>
      <vt:lpstr>PowerPoint Presentation</vt:lpstr>
      <vt:lpstr>Scope</vt:lpstr>
      <vt:lpstr>Requirements</vt:lpstr>
      <vt:lpstr>Project Scope Management Planning</vt:lpstr>
      <vt:lpstr>Tools/Tech for Scope Mgmt. Planning</vt:lpstr>
      <vt:lpstr>Scope Management</vt:lpstr>
      <vt:lpstr>Tools/Techniques for Collecting Requirements</vt:lpstr>
      <vt:lpstr>Tools/Techniques for Define/Baseline Scope</vt:lpstr>
      <vt:lpstr>Project Time Management</vt:lpstr>
      <vt:lpstr>Project Time Management Planning</vt:lpstr>
      <vt:lpstr>Project Scheduling</vt:lpstr>
      <vt:lpstr>Define Activities</vt:lpstr>
      <vt:lpstr>Sequence Activities</vt:lpstr>
      <vt:lpstr>Estimate Activity Resources</vt:lpstr>
      <vt:lpstr>Estimate Activity Duration</vt:lpstr>
      <vt:lpstr>Develop Schedule</vt:lpstr>
      <vt:lpstr>Critical Path</vt:lpstr>
      <vt:lpstr>Critical Path – Longest Path, Zero Float</vt:lpstr>
      <vt:lpstr>Facts/Tips for Critical Path</vt:lpstr>
      <vt:lpstr>Project Cost Management</vt:lpstr>
      <vt:lpstr>Project Cost Management- A Thought</vt:lpstr>
      <vt:lpstr>Project Cost Management Planning</vt:lpstr>
      <vt:lpstr>Cost Management Plan</vt:lpstr>
      <vt:lpstr>Tools/Tech. for Cost Management Planning</vt:lpstr>
      <vt:lpstr>Cost Planning</vt:lpstr>
      <vt:lpstr>Tools for Cost Planning</vt:lpstr>
      <vt:lpstr>Project Cost Estimation Ranges</vt:lpstr>
      <vt:lpstr>Project Quality Management</vt:lpstr>
      <vt:lpstr>Quality Definitions from Quality Gurus</vt:lpstr>
      <vt:lpstr>Project Quality Planning</vt:lpstr>
      <vt:lpstr>Tools/Tech for Quality Management</vt:lpstr>
      <vt:lpstr>Seven basic quality tools</vt:lpstr>
      <vt:lpstr>Cost of Quality</vt:lpstr>
      <vt:lpstr>Project Human Resource Planning</vt:lpstr>
      <vt:lpstr>Project Communication Management</vt:lpstr>
      <vt:lpstr>Tools/Tech for Communication Planning</vt:lpstr>
      <vt:lpstr>Project Risk Management</vt:lpstr>
      <vt:lpstr>Risk Management Planning</vt:lpstr>
      <vt:lpstr>Tool/Tech for Risk Management Planning</vt:lpstr>
      <vt:lpstr>Risk Management</vt:lpstr>
      <vt:lpstr>Funding for Risk Management</vt:lpstr>
      <vt:lpstr>Tools/Tech for Risk Management</vt:lpstr>
      <vt:lpstr>Project Procurement Management Planning</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157</cp:revision>
  <dcterms:created xsi:type="dcterms:W3CDTF">2010-10-14T06:04:22Z</dcterms:created>
  <dcterms:modified xsi:type="dcterms:W3CDTF">2015-01-17T13:31:57Z</dcterms:modified>
</cp:coreProperties>
</file>