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38"/>
  </p:notesMasterIdLst>
  <p:sldIdLst>
    <p:sldId id="754" r:id="rId2"/>
    <p:sldId id="731" r:id="rId3"/>
    <p:sldId id="732" r:id="rId4"/>
    <p:sldId id="755" r:id="rId5"/>
    <p:sldId id="756" r:id="rId6"/>
    <p:sldId id="757" r:id="rId7"/>
    <p:sldId id="758" r:id="rId8"/>
    <p:sldId id="759" r:id="rId9"/>
    <p:sldId id="760" r:id="rId10"/>
    <p:sldId id="761" r:id="rId11"/>
    <p:sldId id="762" r:id="rId12"/>
    <p:sldId id="763" r:id="rId13"/>
    <p:sldId id="764" r:id="rId14"/>
    <p:sldId id="765" r:id="rId15"/>
    <p:sldId id="766" r:id="rId16"/>
    <p:sldId id="736" r:id="rId17"/>
    <p:sldId id="767" r:id="rId18"/>
    <p:sldId id="768" r:id="rId19"/>
    <p:sldId id="769" r:id="rId20"/>
    <p:sldId id="741" r:id="rId21"/>
    <p:sldId id="770" r:id="rId22"/>
    <p:sldId id="771" r:id="rId23"/>
    <p:sldId id="775" r:id="rId24"/>
    <p:sldId id="772" r:id="rId25"/>
    <p:sldId id="774" r:id="rId26"/>
    <p:sldId id="773" r:id="rId27"/>
    <p:sldId id="776" r:id="rId28"/>
    <p:sldId id="777" r:id="rId29"/>
    <p:sldId id="778" r:id="rId30"/>
    <p:sldId id="779" r:id="rId31"/>
    <p:sldId id="780" r:id="rId32"/>
    <p:sldId id="781" r:id="rId33"/>
    <p:sldId id="782" r:id="rId34"/>
    <p:sldId id="717" r:id="rId35"/>
    <p:sldId id="718" r:id="rId36"/>
    <p:sldId id="724"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94658" autoAdjust="0"/>
  </p:normalViewPr>
  <p:slideViewPr>
    <p:cSldViewPr>
      <p:cViewPr varScale="1">
        <p:scale>
          <a:sx n="68" d="100"/>
          <a:sy n="68" d="100"/>
        </p:scale>
        <p:origin x="168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7E37C24-A522-45F5-ABD4-735B3487EEE1}"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7D65C4C-6612-40FD-ADE9-8746726F9AAA}" type="slidenum">
              <a:rPr lang="en-US" altLang="en-US"/>
              <a:pPr>
                <a:defRPr/>
              </a:pPr>
              <a:t>‹#›</a:t>
            </a:fld>
            <a:endParaRPr lang="en-US" altLang="en-US"/>
          </a:p>
        </p:txBody>
      </p:sp>
    </p:spTree>
    <p:extLst>
      <p:ext uri="{BB962C8B-B14F-4D97-AF65-F5344CB8AC3E}">
        <p14:creationId xmlns:p14="http://schemas.microsoft.com/office/powerpoint/2010/main" val="293093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6A0ECC6-77C8-421E-A6E9-D036B1632BE4}"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369527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28392-0082-45CB-A261-98A7138F6BC4}" type="slidenum">
              <a:rPr lang="en-US" altLang="en-US" smtClean="0"/>
              <a:pPr/>
              <a:t>10</a:t>
            </a:fld>
            <a:endParaRPr lang="en-US" altLang="en-US" smtClean="0"/>
          </a:p>
        </p:txBody>
      </p:sp>
    </p:spTree>
    <p:extLst>
      <p:ext uri="{BB962C8B-B14F-4D97-AF65-F5344CB8AC3E}">
        <p14:creationId xmlns:p14="http://schemas.microsoft.com/office/powerpoint/2010/main" val="1195143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E954-5BB6-48B9-8354-5A3EF251D077}" type="slidenum">
              <a:rPr lang="en-US" altLang="en-US" smtClean="0"/>
              <a:pPr/>
              <a:t>11</a:t>
            </a:fld>
            <a:endParaRPr lang="en-US" altLang="en-US" smtClean="0"/>
          </a:p>
        </p:txBody>
      </p:sp>
    </p:spTree>
    <p:extLst>
      <p:ext uri="{BB962C8B-B14F-4D97-AF65-F5344CB8AC3E}">
        <p14:creationId xmlns:p14="http://schemas.microsoft.com/office/powerpoint/2010/main" val="217101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AC843-3C4B-44C0-B154-988A3CFAED92}" type="slidenum">
              <a:rPr lang="en-US" altLang="en-US" smtClean="0"/>
              <a:pPr/>
              <a:t>12</a:t>
            </a:fld>
            <a:endParaRPr lang="en-US" altLang="en-US" smtClean="0"/>
          </a:p>
        </p:txBody>
      </p:sp>
    </p:spTree>
    <p:extLst>
      <p:ext uri="{BB962C8B-B14F-4D97-AF65-F5344CB8AC3E}">
        <p14:creationId xmlns:p14="http://schemas.microsoft.com/office/powerpoint/2010/main" val="65091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555D-A2FB-4FD9-801D-9998E4C2686C}" type="slidenum">
              <a:rPr lang="en-US" altLang="en-US" smtClean="0"/>
              <a:pPr/>
              <a:t>13</a:t>
            </a:fld>
            <a:endParaRPr lang="en-US" altLang="en-US" smtClean="0"/>
          </a:p>
        </p:txBody>
      </p:sp>
    </p:spTree>
    <p:extLst>
      <p:ext uri="{BB962C8B-B14F-4D97-AF65-F5344CB8AC3E}">
        <p14:creationId xmlns:p14="http://schemas.microsoft.com/office/powerpoint/2010/main" val="3688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A13422-CDD0-411F-BE32-07AB3E6D46E3}" type="slidenum">
              <a:rPr lang="en-US" altLang="en-US" smtClean="0"/>
              <a:pPr/>
              <a:t>14</a:t>
            </a:fld>
            <a:endParaRPr lang="en-US" altLang="en-US" smtClean="0"/>
          </a:p>
        </p:txBody>
      </p:sp>
    </p:spTree>
    <p:extLst>
      <p:ext uri="{BB962C8B-B14F-4D97-AF65-F5344CB8AC3E}">
        <p14:creationId xmlns:p14="http://schemas.microsoft.com/office/powerpoint/2010/main" val="2349119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F2CDB9-0F5B-4802-934D-CB02E39056FA}" type="slidenum">
              <a:rPr lang="en-US" altLang="en-US" smtClean="0"/>
              <a:pPr/>
              <a:t>15</a:t>
            </a:fld>
            <a:endParaRPr lang="en-US" altLang="en-US" smtClean="0"/>
          </a:p>
        </p:txBody>
      </p:sp>
    </p:spTree>
    <p:extLst>
      <p:ext uri="{BB962C8B-B14F-4D97-AF65-F5344CB8AC3E}">
        <p14:creationId xmlns:p14="http://schemas.microsoft.com/office/powerpoint/2010/main" val="324592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BF57F5-8F4A-4E59-A013-A0F0097D88B7}" type="slidenum">
              <a:rPr lang="en-US" altLang="en-US" smtClean="0"/>
              <a:pPr/>
              <a:t>16</a:t>
            </a:fld>
            <a:endParaRPr lang="en-US" altLang="en-US" smtClean="0"/>
          </a:p>
        </p:txBody>
      </p:sp>
    </p:spTree>
    <p:extLst>
      <p:ext uri="{BB962C8B-B14F-4D97-AF65-F5344CB8AC3E}">
        <p14:creationId xmlns:p14="http://schemas.microsoft.com/office/powerpoint/2010/main" val="382035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ACEED-249A-46BE-B834-7D5733752E76}" type="slidenum">
              <a:rPr lang="en-US" altLang="en-US" smtClean="0"/>
              <a:pPr/>
              <a:t>17</a:t>
            </a:fld>
            <a:endParaRPr lang="en-US" altLang="en-US" smtClean="0"/>
          </a:p>
        </p:txBody>
      </p:sp>
    </p:spTree>
    <p:extLst>
      <p:ext uri="{BB962C8B-B14F-4D97-AF65-F5344CB8AC3E}">
        <p14:creationId xmlns:p14="http://schemas.microsoft.com/office/powerpoint/2010/main" val="297830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D44F3-A8BF-4858-8DEE-36D3B44D2D39}" type="slidenum">
              <a:rPr lang="en-US" altLang="en-US" smtClean="0"/>
              <a:pPr/>
              <a:t>18</a:t>
            </a:fld>
            <a:endParaRPr lang="en-US" altLang="en-US" smtClean="0"/>
          </a:p>
        </p:txBody>
      </p:sp>
    </p:spTree>
    <p:extLst>
      <p:ext uri="{BB962C8B-B14F-4D97-AF65-F5344CB8AC3E}">
        <p14:creationId xmlns:p14="http://schemas.microsoft.com/office/powerpoint/2010/main" val="265535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E13D1B-3884-4F95-BDB6-C230D9884BD2}" type="slidenum">
              <a:rPr lang="en-US" altLang="en-US" smtClean="0"/>
              <a:pPr/>
              <a:t>19</a:t>
            </a:fld>
            <a:endParaRPr lang="en-US" altLang="en-US" smtClean="0"/>
          </a:p>
        </p:txBody>
      </p:sp>
    </p:spTree>
    <p:extLst>
      <p:ext uri="{BB962C8B-B14F-4D97-AF65-F5344CB8AC3E}">
        <p14:creationId xmlns:p14="http://schemas.microsoft.com/office/powerpoint/2010/main" val="2796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6F6350-0165-4A4A-A57E-4464B7269CE4}" type="slidenum">
              <a:rPr lang="en-US" altLang="en-US" smtClean="0"/>
              <a:pPr/>
              <a:t>2</a:t>
            </a:fld>
            <a:endParaRPr lang="en-US" altLang="en-US" smtClean="0"/>
          </a:p>
        </p:txBody>
      </p:sp>
    </p:spTree>
    <p:extLst>
      <p:ext uri="{BB962C8B-B14F-4D97-AF65-F5344CB8AC3E}">
        <p14:creationId xmlns:p14="http://schemas.microsoft.com/office/powerpoint/2010/main" val="3246926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D92039-9FB9-44B4-B2D6-4336429D4F0D}"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23770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C485F-FA92-4307-8E0B-B09B0F27AC7E}" type="slidenum">
              <a:rPr lang="en-US" altLang="en-US" smtClean="0"/>
              <a:pPr/>
              <a:t>21</a:t>
            </a:fld>
            <a:endParaRPr lang="en-US" altLang="en-US" smtClean="0"/>
          </a:p>
        </p:txBody>
      </p:sp>
    </p:spTree>
    <p:extLst>
      <p:ext uri="{BB962C8B-B14F-4D97-AF65-F5344CB8AC3E}">
        <p14:creationId xmlns:p14="http://schemas.microsoft.com/office/powerpoint/2010/main" val="292971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6F0278-9A9A-40EB-8112-AA424E15A4C2}" type="slidenum">
              <a:rPr lang="en-US" altLang="en-US" smtClean="0"/>
              <a:pPr/>
              <a:t>22</a:t>
            </a:fld>
            <a:endParaRPr lang="en-US" altLang="en-US" smtClean="0"/>
          </a:p>
        </p:txBody>
      </p:sp>
    </p:spTree>
    <p:extLst>
      <p:ext uri="{BB962C8B-B14F-4D97-AF65-F5344CB8AC3E}">
        <p14:creationId xmlns:p14="http://schemas.microsoft.com/office/powerpoint/2010/main" val="101069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AD01A6-601B-4CE7-9CA6-1415D4363BCA}" type="slidenum">
              <a:rPr lang="en-US" altLang="en-US" smtClean="0"/>
              <a:pPr/>
              <a:t>23</a:t>
            </a:fld>
            <a:endParaRPr lang="en-US" altLang="en-US" smtClean="0"/>
          </a:p>
        </p:txBody>
      </p:sp>
    </p:spTree>
    <p:extLst>
      <p:ext uri="{BB962C8B-B14F-4D97-AF65-F5344CB8AC3E}">
        <p14:creationId xmlns:p14="http://schemas.microsoft.com/office/powerpoint/2010/main" val="1908542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79D1E-8E46-4458-9162-91474B86B9EF}" type="slidenum">
              <a:rPr lang="en-US" altLang="en-US" smtClean="0"/>
              <a:pPr/>
              <a:t>24</a:t>
            </a:fld>
            <a:endParaRPr lang="en-US" altLang="en-US" smtClean="0"/>
          </a:p>
        </p:txBody>
      </p:sp>
    </p:spTree>
    <p:extLst>
      <p:ext uri="{BB962C8B-B14F-4D97-AF65-F5344CB8AC3E}">
        <p14:creationId xmlns:p14="http://schemas.microsoft.com/office/powerpoint/2010/main" val="402227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1EC26-976A-4BCF-9F8A-2597A5C4899E}" type="slidenum">
              <a:rPr lang="en-US" altLang="en-US" smtClean="0"/>
              <a:pPr/>
              <a:t>25</a:t>
            </a:fld>
            <a:endParaRPr lang="en-US" altLang="en-US" smtClean="0"/>
          </a:p>
        </p:txBody>
      </p:sp>
    </p:spTree>
    <p:extLst>
      <p:ext uri="{BB962C8B-B14F-4D97-AF65-F5344CB8AC3E}">
        <p14:creationId xmlns:p14="http://schemas.microsoft.com/office/powerpoint/2010/main" val="1002054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9EB0-57DB-45F1-B95E-9152E9D8754A}" type="slidenum">
              <a:rPr lang="en-US" altLang="en-US" smtClean="0"/>
              <a:pPr/>
              <a:t>26</a:t>
            </a:fld>
            <a:endParaRPr lang="en-US" altLang="en-US" smtClean="0"/>
          </a:p>
        </p:txBody>
      </p:sp>
    </p:spTree>
    <p:extLst>
      <p:ext uri="{BB962C8B-B14F-4D97-AF65-F5344CB8AC3E}">
        <p14:creationId xmlns:p14="http://schemas.microsoft.com/office/powerpoint/2010/main" val="2266085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4B55-5097-4202-861C-9E51449542F8}" type="slidenum">
              <a:rPr lang="en-US" altLang="en-US" smtClean="0"/>
              <a:pPr/>
              <a:t>27</a:t>
            </a:fld>
            <a:endParaRPr lang="en-US" altLang="en-US" smtClean="0"/>
          </a:p>
        </p:txBody>
      </p:sp>
    </p:spTree>
    <p:extLst>
      <p:ext uri="{BB962C8B-B14F-4D97-AF65-F5344CB8AC3E}">
        <p14:creationId xmlns:p14="http://schemas.microsoft.com/office/powerpoint/2010/main" val="1394183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5B0F9-2412-4EF6-AD9D-8CE214CC3131}" type="slidenum">
              <a:rPr lang="en-US" altLang="en-US" smtClean="0"/>
              <a:pPr/>
              <a:t>28</a:t>
            </a:fld>
            <a:endParaRPr lang="en-US" altLang="en-US" smtClean="0"/>
          </a:p>
        </p:txBody>
      </p:sp>
    </p:spTree>
    <p:extLst>
      <p:ext uri="{BB962C8B-B14F-4D97-AF65-F5344CB8AC3E}">
        <p14:creationId xmlns:p14="http://schemas.microsoft.com/office/powerpoint/2010/main" val="2899948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EBE6B-328D-41D1-8A9C-C9FEF28166E0}" type="slidenum">
              <a:rPr lang="en-US" altLang="en-US" smtClean="0"/>
              <a:pPr/>
              <a:t>29</a:t>
            </a:fld>
            <a:endParaRPr lang="en-US" altLang="en-US" smtClean="0"/>
          </a:p>
        </p:txBody>
      </p:sp>
    </p:spTree>
    <p:extLst>
      <p:ext uri="{BB962C8B-B14F-4D97-AF65-F5344CB8AC3E}">
        <p14:creationId xmlns:p14="http://schemas.microsoft.com/office/powerpoint/2010/main" val="283841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AAD9CB-664F-496E-A194-3F9535D81292}" type="slidenum">
              <a:rPr lang="en-US" altLang="en-US" smtClean="0"/>
              <a:pPr/>
              <a:t>3</a:t>
            </a:fld>
            <a:endParaRPr lang="en-US" altLang="en-US" smtClean="0"/>
          </a:p>
        </p:txBody>
      </p:sp>
    </p:spTree>
    <p:extLst>
      <p:ext uri="{BB962C8B-B14F-4D97-AF65-F5344CB8AC3E}">
        <p14:creationId xmlns:p14="http://schemas.microsoft.com/office/powerpoint/2010/main" val="2947168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596056-FACB-4247-A3D4-095967685AE7}" type="slidenum">
              <a:rPr lang="en-US" altLang="en-US" smtClean="0"/>
              <a:pPr/>
              <a:t>30</a:t>
            </a:fld>
            <a:endParaRPr lang="en-US" altLang="en-US" smtClean="0"/>
          </a:p>
        </p:txBody>
      </p:sp>
    </p:spTree>
    <p:extLst>
      <p:ext uri="{BB962C8B-B14F-4D97-AF65-F5344CB8AC3E}">
        <p14:creationId xmlns:p14="http://schemas.microsoft.com/office/powerpoint/2010/main" val="4293081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9DBD5D-1CC5-4381-8365-E7BDC6B62ADC}" type="slidenum">
              <a:rPr lang="en-US" altLang="en-US" smtClean="0"/>
              <a:pPr/>
              <a:t>31</a:t>
            </a:fld>
            <a:endParaRPr lang="en-US" altLang="en-US" smtClean="0"/>
          </a:p>
        </p:txBody>
      </p:sp>
    </p:spTree>
    <p:extLst>
      <p:ext uri="{BB962C8B-B14F-4D97-AF65-F5344CB8AC3E}">
        <p14:creationId xmlns:p14="http://schemas.microsoft.com/office/powerpoint/2010/main" val="105616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5D8DD-C10A-4DA0-B150-C73C41743389}" type="slidenum">
              <a:rPr lang="en-US" altLang="en-US" smtClean="0"/>
              <a:pPr/>
              <a:t>32</a:t>
            </a:fld>
            <a:endParaRPr lang="en-US" altLang="en-US" smtClean="0"/>
          </a:p>
        </p:txBody>
      </p:sp>
    </p:spTree>
    <p:extLst>
      <p:ext uri="{BB962C8B-B14F-4D97-AF65-F5344CB8AC3E}">
        <p14:creationId xmlns:p14="http://schemas.microsoft.com/office/powerpoint/2010/main" val="87393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83310E-AA50-4E6A-B0E5-0651678F3131}" type="slidenum">
              <a:rPr lang="en-US" altLang="en-US" smtClean="0"/>
              <a:pPr/>
              <a:t>33</a:t>
            </a:fld>
            <a:endParaRPr lang="en-US" altLang="en-US" smtClean="0"/>
          </a:p>
        </p:txBody>
      </p:sp>
    </p:spTree>
    <p:extLst>
      <p:ext uri="{BB962C8B-B14F-4D97-AF65-F5344CB8AC3E}">
        <p14:creationId xmlns:p14="http://schemas.microsoft.com/office/powerpoint/2010/main" val="1745570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38FBF-3FC2-4D2F-A43F-4FF20B56B141}" type="slidenum">
              <a:rPr lang="en-US" altLang="en-US" smtClean="0">
                <a:latin typeface="Arial" panose="020B0604020202020204" pitchFamily="34" charset="0"/>
              </a:rPr>
              <a:pPr>
                <a:spcBef>
                  <a:spcPct val="0"/>
                </a:spcBef>
              </a:pPr>
              <a:t>34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47045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AE662F-A86B-45AD-8639-6A27AE83D5AD}" type="slidenum">
              <a:rPr lang="en-US" altLang="en-US" smtClean="0">
                <a:latin typeface="Arial" panose="020B0604020202020204" pitchFamily="34" charset="0"/>
              </a:rPr>
              <a:pPr>
                <a:spcBef>
                  <a:spcPct val="0"/>
                </a:spcBef>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50300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2DAEE5F5-D381-48D3-B544-71EC3CA89D33}" type="slidenum">
              <a:rPr lang="en-US" altLang="en-US" sz="1300" smtClean="0">
                <a:solidFill>
                  <a:srgbClr val="000000"/>
                </a:solidFill>
                <a:latin typeface="Arial" panose="020B0604020202020204" pitchFamily="34" charset="0"/>
              </a:rPr>
              <a:pPr>
                <a:spcBef>
                  <a:spcPct val="0"/>
                </a:spcBef>
              </a:pPr>
              <a:t>36</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11149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AE6BD-A640-4B3B-B9AC-174584C5C68D}" type="slidenum">
              <a:rPr lang="en-US" altLang="en-US" smtClean="0"/>
              <a:pPr/>
              <a:t>4</a:t>
            </a:fld>
            <a:endParaRPr lang="en-US" altLang="en-US" smtClean="0"/>
          </a:p>
        </p:txBody>
      </p:sp>
    </p:spTree>
    <p:extLst>
      <p:ext uri="{BB962C8B-B14F-4D97-AF65-F5344CB8AC3E}">
        <p14:creationId xmlns:p14="http://schemas.microsoft.com/office/powerpoint/2010/main" val="281614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12274-8AAC-4068-AF2B-F3895D67FEA4}" type="slidenum">
              <a:rPr lang="en-US" altLang="en-US" smtClean="0"/>
              <a:pPr/>
              <a:t>5</a:t>
            </a:fld>
            <a:endParaRPr lang="en-US" altLang="en-US" smtClean="0"/>
          </a:p>
        </p:txBody>
      </p:sp>
    </p:spTree>
    <p:extLst>
      <p:ext uri="{BB962C8B-B14F-4D97-AF65-F5344CB8AC3E}">
        <p14:creationId xmlns:p14="http://schemas.microsoft.com/office/powerpoint/2010/main" val="61093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F0CA8-6320-4250-A1B4-07DE6099E917}" type="slidenum">
              <a:rPr lang="en-US" altLang="en-US" smtClean="0"/>
              <a:pPr/>
              <a:t>6</a:t>
            </a:fld>
            <a:endParaRPr lang="en-US" altLang="en-US" smtClean="0"/>
          </a:p>
        </p:txBody>
      </p:sp>
    </p:spTree>
    <p:extLst>
      <p:ext uri="{BB962C8B-B14F-4D97-AF65-F5344CB8AC3E}">
        <p14:creationId xmlns:p14="http://schemas.microsoft.com/office/powerpoint/2010/main" val="275320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22AC8-25D2-413F-A7BA-8DBA31CB980A}" type="slidenum">
              <a:rPr lang="en-US" altLang="en-US" smtClean="0"/>
              <a:pPr/>
              <a:t>7</a:t>
            </a:fld>
            <a:endParaRPr lang="en-US" altLang="en-US" smtClean="0"/>
          </a:p>
        </p:txBody>
      </p:sp>
    </p:spTree>
    <p:extLst>
      <p:ext uri="{BB962C8B-B14F-4D97-AF65-F5344CB8AC3E}">
        <p14:creationId xmlns:p14="http://schemas.microsoft.com/office/powerpoint/2010/main" val="331953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B249B-B06A-477D-B3DF-83FB426FF765}" type="slidenum">
              <a:rPr lang="en-US" altLang="en-US" smtClean="0"/>
              <a:pPr/>
              <a:t>8</a:t>
            </a:fld>
            <a:endParaRPr lang="en-US" altLang="en-US" smtClean="0"/>
          </a:p>
        </p:txBody>
      </p:sp>
    </p:spTree>
    <p:extLst>
      <p:ext uri="{BB962C8B-B14F-4D97-AF65-F5344CB8AC3E}">
        <p14:creationId xmlns:p14="http://schemas.microsoft.com/office/powerpoint/2010/main" val="454760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1CA3B-E823-4981-8CC1-C14CDF413F2D}" type="slidenum">
              <a:rPr lang="en-US" altLang="en-US" smtClean="0"/>
              <a:pPr/>
              <a:t>9</a:t>
            </a:fld>
            <a:endParaRPr lang="en-US" altLang="en-US" smtClean="0"/>
          </a:p>
        </p:txBody>
      </p:sp>
    </p:spTree>
    <p:extLst>
      <p:ext uri="{BB962C8B-B14F-4D97-AF65-F5344CB8AC3E}">
        <p14:creationId xmlns:p14="http://schemas.microsoft.com/office/powerpoint/2010/main" val="3556906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286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29027"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08D6AE34-5B3D-4BB2-AFD1-E1038811CF65}"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826A2652-7DBE-4124-A9DE-A95952142EBE}" type="slidenum">
              <a:rPr lang="en-US" altLang="en-US"/>
              <a:pPr>
                <a:defRPr/>
              </a:pPr>
              <a:t>‹#›</a:t>
            </a:fld>
            <a:endParaRPr lang="en-US" altLang="en-US"/>
          </a:p>
        </p:txBody>
      </p:sp>
    </p:spTree>
    <p:extLst>
      <p:ext uri="{BB962C8B-B14F-4D97-AF65-F5344CB8AC3E}">
        <p14:creationId xmlns:p14="http://schemas.microsoft.com/office/powerpoint/2010/main" val="123941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30DB3524-B342-4CFC-B7F7-DEE420571753}"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A5BAC1D-1F16-4D7B-9819-4A876B3F197B}" type="slidenum">
              <a:rPr lang="en-US" altLang="en-US"/>
              <a:pPr>
                <a:defRPr/>
              </a:pPr>
              <a:t>‹#›</a:t>
            </a:fld>
            <a:endParaRPr lang="en-US" altLang="en-US"/>
          </a:p>
        </p:txBody>
      </p:sp>
    </p:spTree>
    <p:extLst>
      <p:ext uri="{BB962C8B-B14F-4D97-AF65-F5344CB8AC3E}">
        <p14:creationId xmlns:p14="http://schemas.microsoft.com/office/powerpoint/2010/main" val="222529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43EA3A86-772B-4FDF-BF84-740CAEB892F8}"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16DE4CA7-9DAC-4B78-85C8-77674A8B2073}" type="slidenum">
              <a:rPr lang="en-US" altLang="en-US"/>
              <a:pPr>
                <a:defRPr/>
              </a:pPr>
              <a:t>‹#›</a:t>
            </a:fld>
            <a:endParaRPr lang="en-US" altLang="en-US"/>
          </a:p>
        </p:txBody>
      </p:sp>
    </p:spTree>
    <p:extLst>
      <p:ext uri="{BB962C8B-B14F-4D97-AF65-F5344CB8AC3E}">
        <p14:creationId xmlns:p14="http://schemas.microsoft.com/office/powerpoint/2010/main" val="361958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FBA551E-A367-46FB-8BCE-78379DABD14D}"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8425CB2E-4F98-4191-88DB-6EB9403B432E}" type="slidenum">
              <a:rPr lang="en-US" altLang="en-US"/>
              <a:pPr>
                <a:defRPr/>
              </a:pPr>
              <a:t>‹#›</a:t>
            </a:fld>
            <a:endParaRPr lang="en-US" altLang="en-US"/>
          </a:p>
        </p:txBody>
      </p:sp>
    </p:spTree>
    <p:extLst>
      <p:ext uri="{BB962C8B-B14F-4D97-AF65-F5344CB8AC3E}">
        <p14:creationId xmlns:p14="http://schemas.microsoft.com/office/powerpoint/2010/main" val="32142758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6B425265-0942-4404-8DC6-C5B351A3EBB8}"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3AB3B12C-9F64-4EAA-9746-EBCD7799FB7C}" type="slidenum">
              <a:rPr lang="en-US" altLang="en-US"/>
              <a:pPr>
                <a:defRPr/>
              </a:pPr>
              <a:t>‹#›</a:t>
            </a:fld>
            <a:endParaRPr lang="en-US" altLang="en-US"/>
          </a:p>
        </p:txBody>
      </p:sp>
    </p:spTree>
    <p:extLst>
      <p:ext uri="{BB962C8B-B14F-4D97-AF65-F5344CB8AC3E}">
        <p14:creationId xmlns:p14="http://schemas.microsoft.com/office/powerpoint/2010/main" val="10875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EDA9540-0523-436B-B50D-9A1E9F0217B5}"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0225DF65-6FDF-47AA-9ECF-242F7C2335B3}" type="slidenum">
              <a:rPr lang="en-US" altLang="en-US"/>
              <a:pPr>
                <a:defRPr/>
              </a:pPr>
              <a:t>‹#›</a:t>
            </a:fld>
            <a:endParaRPr lang="en-US" altLang="en-US"/>
          </a:p>
        </p:txBody>
      </p:sp>
    </p:spTree>
    <p:extLst>
      <p:ext uri="{BB962C8B-B14F-4D97-AF65-F5344CB8AC3E}">
        <p14:creationId xmlns:p14="http://schemas.microsoft.com/office/powerpoint/2010/main" val="413733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619E450-CDE2-4E9B-BB4D-A81E1257C834}"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DCB8ACE4-F5F8-438F-82CA-8ED525B7774F}" type="slidenum">
              <a:rPr lang="en-US" altLang="en-US"/>
              <a:pPr>
                <a:defRPr/>
              </a:pPr>
              <a:t>‹#›</a:t>
            </a:fld>
            <a:endParaRPr lang="en-US" altLang="en-US"/>
          </a:p>
        </p:txBody>
      </p:sp>
    </p:spTree>
    <p:extLst>
      <p:ext uri="{BB962C8B-B14F-4D97-AF65-F5344CB8AC3E}">
        <p14:creationId xmlns:p14="http://schemas.microsoft.com/office/powerpoint/2010/main" val="373987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4FE0E877-F446-4EBE-BB7D-91F1BDF0971A}"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D1D01238-2849-4C01-AB0E-B32F782D7A5E}" type="slidenum">
              <a:rPr lang="en-US" altLang="en-US"/>
              <a:pPr>
                <a:defRPr/>
              </a:pPr>
              <a:t>‹#›</a:t>
            </a:fld>
            <a:endParaRPr lang="en-US" altLang="en-US"/>
          </a:p>
        </p:txBody>
      </p:sp>
    </p:spTree>
    <p:extLst>
      <p:ext uri="{BB962C8B-B14F-4D97-AF65-F5344CB8AC3E}">
        <p14:creationId xmlns:p14="http://schemas.microsoft.com/office/powerpoint/2010/main" val="253650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454E14C7-DB2D-46BA-AB4D-0AB70AF6F3CE}"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D87C75A9-9829-4B64-8A31-03CE5DFDB2A1}" type="slidenum">
              <a:rPr lang="en-US" altLang="en-US"/>
              <a:pPr>
                <a:defRPr/>
              </a:pPr>
              <a:t>‹#›</a:t>
            </a:fld>
            <a:endParaRPr lang="en-US" altLang="en-US"/>
          </a:p>
        </p:txBody>
      </p:sp>
    </p:spTree>
    <p:extLst>
      <p:ext uri="{BB962C8B-B14F-4D97-AF65-F5344CB8AC3E}">
        <p14:creationId xmlns:p14="http://schemas.microsoft.com/office/powerpoint/2010/main" val="407360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A55588-4FB5-4501-83D8-87EE5F8B77C3}"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574212E-2739-4B7E-A072-E85664B416F2}" type="slidenum">
              <a:rPr lang="en-US" altLang="en-US"/>
              <a:pPr>
                <a:defRPr/>
              </a:pPr>
              <a:t>‹#›</a:t>
            </a:fld>
            <a:endParaRPr lang="en-US" altLang="en-US"/>
          </a:p>
        </p:txBody>
      </p:sp>
    </p:spTree>
    <p:extLst>
      <p:ext uri="{BB962C8B-B14F-4D97-AF65-F5344CB8AC3E}">
        <p14:creationId xmlns:p14="http://schemas.microsoft.com/office/powerpoint/2010/main" val="33524247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3813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D19E6594-E305-4B50-B572-48354BB9CB31}"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85119042-622C-4814-9CD1-D44E9C727372}" type="slidenum">
              <a:rPr lang="en-US" altLang="en-US"/>
              <a:pPr>
                <a:defRPr/>
              </a:pPr>
              <a:t>‹#›</a:t>
            </a:fld>
            <a:endParaRPr lang="en-US" altLang="en-US"/>
          </a:p>
        </p:txBody>
      </p:sp>
    </p:spTree>
    <p:extLst>
      <p:ext uri="{BB962C8B-B14F-4D97-AF65-F5344CB8AC3E}">
        <p14:creationId xmlns:p14="http://schemas.microsoft.com/office/powerpoint/2010/main" val="86580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9DC6839D-4514-4A58-90A4-D9BBFA426D09}"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305A2017-2625-45DF-81B3-A37C7C580BBA}" type="slidenum">
              <a:rPr lang="en-US" altLang="en-US"/>
              <a:pPr>
                <a:defRPr/>
              </a:pPr>
              <a:t>‹#›</a:t>
            </a:fld>
            <a:endParaRPr lang="en-US" altLang="en-US"/>
          </a:p>
        </p:txBody>
      </p:sp>
    </p:spTree>
    <p:extLst>
      <p:ext uri="{BB962C8B-B14F-4D97-AF65-F5344CB8AC3E}">
        <p14:creationId xmlns:p14="http://schemas.microsoft.com/office/powerpoint/2010/main" val="210887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7736808-30C8-446E-956F-F46172B44AEB}"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9C7B31FE-8208-4120-9C81-13A279F93980}"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315" r:id="rId7"/>
    <p:sldLayoutId id="2147484296" r:id="rId8"/>
    <p:sldLayoutId id="2147484297" r:id="rId9"/>
    <p:sldLayoutId id="2147484298" r:id="rId10"/>
    <p:sldLayoutId id="2147484299" r:id="rId11"/>
    <p:sldLayoutId id="2147484300" r:id="rId12"/>
    <p:sldLayoutId id="2147484301" r:id="rId13"/>
    <p:sldLayoutId id="2147484302"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altLang="en-US" smtClean="0"/>
              <a:t>Develop Project Team</a:t>
            </a:r>
          </a:p>
        </p:txBody>
      </p:sp>
      <p:sp>
        <p:nvSpPr>
          <p:cNvPr id="48131" name="Content Placeholder 2"/>
          <p:cNvSpPr>
            <a:spLocks noGrp="1"/>
          </p:cNvSpPr>
          <p:nvPr>
            <p:ph idx="1"/>
          </p:nvPr>
        </p:nvSpPr>
        <p:spPr/>
        <p:txBody>
          <a:bodyPr/>
          <a:lstStyle/>
          <a:p>
            <a:r>
              <a:rPr lang="en-US" altLang="en-US" smtClean="0"/>
              <a:t>In a project chemistry is more important than physics</a:t>
            </a:r>
          </a:p>
          <a:p>
            <a:r>
              <a:rPr lang="en-US" altLang="en-US" smtClean="0"/>
              <a:t>Project is delivered by team not by individuals</a:t>
            </a:r>
          </a:p>
          <a:p>
            <a:r>
              <a:rPr lang="en-US" altLang="en-US" smtClean="0"/>
              <a:t>Conduct trainings</a:t>
            </a:r>
          </a:p>
          <a:p>
            <a:r>
              <a:rPr lang="en-US" altLang="en-US" smtClean="0"/>
              <a:t>Conduct team building activities</a:t>
            </a:r>
          </a:p>
          <a:p>
            <a:r>
              <a:rPr lang="en-US" altLang="en-US" smtClean="0"/>
              <a:t>Define ground rules as a team</a:t>
            </a:r>
          </a:p>
          <a:p>
            <a:r>
              <a:rPr lang="en-US" altLang="en-US" smtClean="0"/>
              <a:t>Develop binding between virtual teams</a:t>
            </a:r>
          </a:p>
          <a:p>
            <a:r>
              <a:rPr lang="en-US" altLang="en-US" smtClean="0"/>
              <a:t>Evaluate continually that how team is maturing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B33A16-84C0-4317-9126-8E0DE94B6785}" type="slidenum">
              <a:rPr lang="en-US" altLang="en-US" smtClean="0">
                <a:solidFill>
                  <a:srgbClr val="898989"/>
                </a:solidFill>
                <a:latin typeface="Calibri" panose="020F0502020204030204" pitchFamily="34" charset="0"/>
              </a:rPr>
              <a:pPr/>
              <a:t>10</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altLang="en-US" smtClean="0"/>
              <a:t>Tools/Techniques for Develop Project Team</a:t>
            </a:r>
          </a:p>
        </p:txBody>
      </p:sp>
      <p:sp>
        <p:nvSpPr>
          <p:cNvPr id="50179" name="Content Placeholder 2"/>
          <p:cNvSpPr>
            <a:spLocks noGrp="1"/>
          </p:cNvSpPr>
          <p:nvPr>
            <p:ph idx="1"/>
          </p:nvPr>
        </p:nvSpPr>
        <p:spPr/>
        <p:txBody>
          <a:bodyPr/>
          <a:lstStyle/>
          <a:p>
            <a:r>
              <a:rPr lang="en-US" altLang="en-US" smtClean="0"/>
              <a:t>Interpersonal Skills</a:t>
            </a:r>
          </a:p>
          <a:p>
            <a:r>
              <a:rPr lang="en-US" altLang="en-US" smtClean="0"/>
              <a:t>Training</a:t>
            </a:r>
          </a:p>
          <a:p>
            <a:r>
              <a:rPr lang="en-US" altLang="en-US" smtClean="0"/>
              <a:t>Team-building activities</a:t>
            </a:r>
          </a:p>
          <a:p>
            <a:r>
              <a:rPr lang="en-US" altLang="en-US" smtClean="0"/>
              <a:t>Ground Rules</a:t>
            </a:r>
          </a:p>
          <a:p>
            <a:r>
              <a:rPr lang="en-US" altLang="en-US" smtClean="0"/>
              <a:t>Co-location</a:t>
            </a:r>
          </a:p>
          <a:p>
            <a:r>
              <a:rPr lang="en-US" altLang="en-US" smtClean="0"/>
              <a:t>Recognition and Rewards</a:t>
            </a:r>
          </a:p>
          <a:p>
            <a:r>
              <a:rPr lang="en-US" altLang="en-US" smtClean="0"/>
              <a:t>Personnel Assessment Tools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B0B9BF-3D7A-4978-833C-1CAD15A78CF0}" type="slidenum">
              <a:rPr lang="en-US" altLang="en-US" smtClean="0">
                <a:solidFill>
                  <a:srgbClr val="898989"/>
                </a:solidFill>
                <a:latin typeface="Calibri" panose="020F0502020204030204" pitchFamily="34" charset="0"/>
              </a:rPr>
              <a:pPr/>
              <a:t>11</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altLang="en-US" smtClean="0"/>
              <a:t>Manage Project Team</a:t>
            </a:r>
          </a:p>
        </p:txBody>
      </p:sp>
      <p:sp>
        <p:nvSpPr>
          <p:cNvPr id="3" name="Content Placeholder 2"/>
          <p:cNvSpPr>
            <a:spLocks noGrp="1"/>
          </p:cNvSpPr>
          <p:nvPr>
            <p:ph idx="1"/>
          </p:nvPr>
        </p:nvSpPr>
        <p:spPr/>
        <p:txBody>
          <a:bodyPr>
            <a:normAutofit fontScale="92500"/>
          </a:bodyPr>
          <a:lstStyle/>
          <a:p>
            <a:pPr>
              <a:defRPr/>
            </a:pPr>
            <a:r>
              <a:rPr lang="en-US" dirty="0" smtClean="0"/>
              <a:t>Do not monitor and control people. Be objective and manage your team using project objectives.</a:t>
            </a:r>
          </a:p>
          <a:p>
            <a:pPr>
              <a:defRPr/>
            </a:pPr>
            <a:r>
              <a:rPr lang="en-US" dirty="0" smtClean="0"/>
              <a:t>Appraise and provide feedback on regular basis</a:t>
            </a:r>
          </a:p>
          <a:p>
            <a:pPr>
              <a:defRPr/>
            </a:pPr>
            <a:r>
              <a:rPr lang="en-US" dirty="0" smtClean="0"/>
              <a:t>Identify improvement need of individuals and team (Change Request)</a:t>
            </a:r>
          </a:p>
          <a:p>
            <a:pPr>
              <a:defRPr/>
            </a:pPr>
            <a:r>
              <a:rPr lang="en-US" dirty="0" smtClean="0"/>
              <a:t>Maintain issue log of team conflicts and keep resolving it based of priority</a:t>
            </a:r>
          </a:p>
          <a:p>
            <a:pPr>
              <a:defRPr/>
            </a:pPr>
            <a:r>
              <a:rPr lang="en-US" dirty="0" smtClean="0"/>
              <a:t>Assign only those people for conflict management who have competency</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30E51E-0475-45CF-9268-80186F28CF2B}" type="slidenum">
              <a:rPr lang="en-US" altLang="en-US" smtClean="0">
                <a:solidFill>
                  <a:srgbClr val="898989"/>
                </a:solidFill>
                <a:latin typeface="Calibri" panose="020F0502020204030204" pitchFamily="34" charset="0"/>
              </a:rPr>
              <a:pPr/>
              <a:t>12</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altLang="en-US" smtClean="0"/>
              <a:t>Tools/Techniques for Manage Project Team</a:t>
            </a:r>
          </a:p>
        </p:txBody>
      </p:sp>
      <p:sp>
        <p:nvSpPr>
          <p:cNvPr id="54275" name="Content Placeholder 2"/>
          <p:cNvSpPr>
            <a:spLocks noGrp="1"/>
          </p:cNvSpPr>
          <p:nvPr>
            <p:ph idx="1"/>
          </p:nvPr>
        </p:nvSpPr>
        <p:spPr/>
        <p:txBody>
          <a:bodyPr/>
          <a:lstStyle/>
          <a:p>
            <a:r>
              <a:rPr lang="en-US" altLang="en-US" smtClean="0"/>
              <a:t>Observation &amp; Conversation</a:t>
            </a:r>
          </a:p>
          <a:p>
            <a:r>
              <a:rPr lang="en-US" altLang="en-US" smtClean="0"/>
              <a:t>Project Performance Appraisals</a:t>
            </a:r>
          </a:p>
          <a:p>
            <a:r>
              <a:rPr lang="en-US" altLang="en-US" smtClean="0"/>
              <a:t>Conflict Management</a:t>
            </a:r>
          </a:p>
          <a:p>
            <a:r>
              <a:rPr lang="en-US" altLang="en-US" smtClean="0"/>
              <a:t>Interpersonal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953BBD-636E-4E8A-B748-B654450FE062}" type="slidenum">
              <a:rPr lang="en-US" altLang="en-US" smtClean="0">
                <a:solidFill>
                  <a:srgbClr val="898989"/>
                </a:solidFill>
                <a:latin typeface="Calibri" panose="020F0502020204030204" pitchFamily="34" charset="0"/>
              </a:rPr>
              <a:pPr/>
              <a:t>13</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Five Stages of Team development</a:t>
            </a:r>
            <a:endParaRPr altLang="en-US" smtClean="0"/>
          </a:p>
        </p:txBody>
      </p:sp>
      <p:sp>
        <p:nvSpPr>
          <p:cNvPr id="56323" name="Content Placeholder 2"/>
          <p:cNvSpPr>
            <a:spLocks noGrp="1"/>
          </p:cNvSpPr>
          <p:nvPr>
            <p:ph idx="1"/>
          </p:nvPr>
        </p:nvSpPr>
        <p:spPr/>
        <p:txBody>
          <a:bodyPr/>
          <a:lstStyle/>
          <a:p>
            <a:r>
              <a:rPr lang="en-IN" altLang="en-US" smtClean="0"/>
              <a:t>Forming </a:t>
            </a:r>
          </a:p>
          <a:p>
            <a:r>
              <a:rPr lang="en-IN" altLang="en-US" smtClean="0"/>
              <a:t>Storming</a:t>
            </a:r>
          </a:p>
          <a:p>
            <a:r>
              <a:rPr lang="en-IN" altLang="en-US" smtClean="0"/>
              <a:t>Norming</a:t>
            </a:r>
          </a:p>
          <a:p>
            <a:r>
              <a:rPr lang="en-IN" altLang="en-US" smtClean="0"/>
              <a:t>Performing</a:t>
            </a:r>
          </a:p>
          <a:p>
            <a:r>
              <a:rPr lang="en-IN" altLang="en-US" smtClean="0"/>
              <a:t>Adjourning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6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3575E9-F20C-47DE-B569-840A46DBD6E2}" type="slidenum">
              <a:rPr lang="en-US" altLang="en-US" smtClean="0">
                <a:solidFill>
                  <a:srgbClr val="898989"/>
                </a:solidFill>
                <a:latin typeface="Calibri" panose="020F0502020204030204" pitchFamily="34" charset="0"/>
              </a:rPr>
              <a:pPr/>
              <a:t>14</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altLang="en-US" smtClean="0"/>
              <a:t>Type of Powers</a:t>
            </a:r>
          </a:p>
        </p:txBody>
      </p:sp>
      <p:sp>
        <p:nvSpPr>
          <p:cNvPr id="58371" name="Content Placeholder 2"/>
          <p:cNvSpPr>
            <a:spLocks noGrp="1"/>
          </p:cNvSpPr>
          <p:nvPr>
            <p:ph idx="1"/>
          </p:nvPr>
        </p:nvSpPr>
        <p:spPr/>
        <p:txBody>
          <a:bodyPr/>
          <a:lstStyle/>
          <a:p>
            <a:r>
              <a:rPr lang="en-IN" altLang="en-US" smtClean="0"/>
              <a:t>Formal </a:t>
            </a:r>
          </a:p>
          <a:p>
            <a:r>
              <a:rPr lang="en-IN" altLang="en-US" smtClean="0"/>
              <a:t>Expert</a:t>
            </a:r>
          </a:p>
          <a:p>
            <a:r>
              <a:rPr lang="en-IN" altLang="en-US" smtClean="0"/>
              <a:t>Reward</a:t>
            </a:r>
          </a:p>
          <a:p>
            <a:r>
              <a:rPr lang="en-IN" altLang="en-US" smtClean="0"/>
              <a:t>Penalty </a:t>
            </a:r>
          </a:p>
          <a:p>
            <a:r>
              <a:rPr lang="en-IN" altLang="en-US" smtClean="0"/>
              <a:t>Referent</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8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DF4869-FA51-48B2-993B-3CFA6EEBB7F1}" type="slidenum">
              <a:rPr lang="en-US" altLang="en-US" smtClean="0">
                <a:solidFill>
                  <a:srgbClr val="898989"/>
                </a:solidFill>
                <a:latin typeface="Calibri" panose="020F0502020204030204" pitchFamily="34" charset="0"/>
              </a:rPr>
              <a:pPr/>
              <a:t>15</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ctrTitle"/>
          </p:nvPr>
        </p:nvSpPr>
        <p:spPr/>
        <p:txBody>
          <a:bodyPr/>
          <a:lstStyle/>
          <a:p>
            <a:r>
              <a:rPr altLang="en-US" smtClean="0"/>
              <a:t>Conflict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04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E82EFC-EDA6-4ADC-9654-1A865C7CD171}"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p:txBody>
          <a:bodyPr/>
          <a:lstStyle/>
          <a:p>
            <a:r>
              <a:rPr altLang="en-US" b="1" smtClean="0">
                <a:latin typeface="Kabel Bk BT"/>
              </a:rPr>
              <a:t>Sources of conflict</a:t>
            </a:r>
            <a:endParaRPr altLang="en-US" smtClean="0"/>
          </a:p>
        </p:txBody>
      </p:sp>
      <p:sp>
        <p:nvSpPr>
          <p:cNvPr id="62467" name="Content Placeholder 6"/>
          <p:cNvSpPr>
            <a:spLocks noGrp="1"/>
          </p:cNvSpPr>
          <p:nvPr>
            <p:ph idx="1"/>
          </p:nvPr>
        </p:nvSpPr>
        <p:spPr/>
        <p:txBody>
          <a:bodyPr/>
          <a:lstStyle/>
          <a:p>
            <a:r>
              <a:rPr lang="en-IN" altLang="en-US" smtClean="0"/>
              <a:t>Schedules</a:t>
            </a:r>
          </a:p>
          <a:p>
            <a:r>
              <a:rPr lang="en-IN" altLang="en-US" smtClean="0"/>
              <a:t>Project Priorities</a:t>
            </a:r>
          </a:p>
          <a:p>
            <a:r>
              <a:rPr lang="en-IN" altLang="en-US" smtClean="0"/>
              <a:t>Technical Issues</a:t>
            </a:r>
          </a:p>
          <a:p>
            <a:r>
              <a:rPr lang="en-IN" altLang="en-US" smtClean="0"/>
              <a:t>Personality Conflict</a:t>
            </a:r>
          </a:p>
          <a:p>
            <a:r>
              <a:rPr lang="en-IN" altLang="en-US" smtClean="0"/>
              <a:t>Cost</a:t>
            </a:r>
          </a:p>
          <a:p>
            <a:r>
              <a:rPr lang="en-IN" altLang="en-US" smtClean="0"/>
              <a:t>Scarce resources</a:t>
            </a:r>
          </a:p>
          <a:p>
            <a:r>
              <a:rPr lang="en-IN" altLang="en-US" smtClean="0"/>
              <a:t>Personal work styles</a:t>
            </a:r>
          </a:p>
          <a:p>
            <a:r>
              <a:rPr lang="en-IN" altLang="en-US" smtClean="0"/>
              <a:t>Administrative Procedures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2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E04E0E-8A89-48D6-A418-C6F4F6FF804D}" type="slidenum">
              <a:rPr lang="en-US" altLang="en-US" smtClean="0">
                <a:solidFill>
                  <a:srgbClr val="898989"/>
                </a:solidFill>
                <a:latin typeface="Calibri" panose="020F0502020204030204" pitchFamily="34" charset="0"/>
              </a:rPr>
              <a:pPr/>
              <a:t>17</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altLang="en-US" smtClean="0"/>
              <a:t>Characteristics of conflict</a:t>
            </a:r>
          </a:p>
        </p:txBody>
      </p:sp>
      <p:sp>
        <p:nvSpPr>
          <p:cNvPr id="64515" name="Content Placeholder 2"/>
          <p:cNvSpPr>
            <a:spLocks noGrp="1"/>
          </p:cNvSpPr>
          <p:nvPr>
            <p:ph idx="1"/>
          </p:nvPr>
        </p:nvSpPr>
        <p:spPr/>
        <p:txBody>
          <a:bodyPr/>
          <a:lstStyle/>
          <a:p>
            <a:r>
              <a:rPr lang="en-IN" altLang="en-US" smtClean="0"/>
              <a:t>Conflict is team issue</a:t>
            </a:r>
          </a:p>
          <a:p>
            <a:r>
              <a:rPr lang="en-IN" altLang="en-US" smtClean="0"/>
              <a:t>Conflict is natural and forces a search for alternatives</a:t>
            </a:r>
          </a:p>
          <a:p>
            <a:r>
              <a:rPr lang="en-IN" altLang="en-US" smtClean="0"/>
              <a:t>Openness resolves conflict</a:t>
            </a:r>
          </a:p>
          <a:p>
            <a:r>
              <a:rPr lang="en-IN" altLang="en-US" smtClean="0"/>
              <a:t>Conflict resolution should focus on issues, not personalities</a:t>
            </a:r>
          </a:p>
          <a:p>
            <a:r>
              <a:rPr lang="en-IN" altLang="en-US" smtClean="0"/>
              <a:t>Conflict resolution should focus on the present not on the past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1E6845-A1F4-427A-B904-AC8A3CDEEE8B}" type="slidenum">
              <a:rPr lang="en-US" altLang="en-US" smtClean="0">
                <a:solidFill>
                  <a:srgbClr val="898989"/>
                </a:solidFill>
                <a:latin typeface="Calibri" panose="020F0502020204030204" pitchFamily="34" charset="0"/>
              </a:rPr>
              <a:pPr/>
              <a:t>18</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9"/>
          <p:cNvSpPr>
            <a:spLocks noGrp="1"/>
          </p:cNvSpPr>
          <p:nvPr>
            <p:ph type="title"/>
          </p:nvPr>
        </p:nvSpPr>
        <p:spPr/>
        <p:txBody>
          <a:bodyPr/>
          <a:lstStyle/>
          <a:p>
            <a:r>
              <a:rPr altLang="en-US" smtClean="0"/>
              <a:t>Conflict Resolutions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65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0710DA-CC6C-451E-AD01-6F9AEA95C258}" type="slidenum">
              <a:rPr lang="en-US" altLang="en-US" smtClean="0">
                <a:solidFill>
                  <a:srgbClr val="898989"/>
                </a:solidFill>
                <a:latin typeface="Calibri" panose="020F0502020204030204" pitchFamily="34" charset="0"/>
              </a:rPr>
              <a:pPr/>
              <a:t>19</a:t>
            </a:fld>
            <a:endParaRPr lang="en-US" altLang="en-US" smtClean="0">
              <a:solidFill>
                <a:srgbClr val="898989"/>
              </a:solidFill>
              <a:latin typeface="Calibri" panose="020F0502020204030204" pitchFamily="34" charset="0"/>
            </a:endParaRPr>
          </a:p>
        </p:txBody>
      </p:sp>
      <p:grpSp>
        <p:nvGrpSpPr>
          <p:cNvPr id="66565" name="Group 5"/>
          <p:cNvGrpSpPr>
            <a:grpSpLocks/>
          </p:cNvGrpSpPr>
          <p:nvPr/>
        </p:nvGrpSpPr>
        <p:grpSpPr bwMode="auto">
          <a:xfrm>
            <a:off x="685800" y="1371600"/>
            <a:ext cx="7010400" cy="4648200"/>
            <a:chOff x="432" y="864"/>
            <a:chExt cx="4416" cy="2928"/>
          </a:xfrm>
        </p:grpSpPr>
        <p:grpSp>
          <p:nvGrpSpPr>
            <p:cNvPr id="66566" name="Group 6"/>
            <p:cNvGrpSpPr>
              <a:grpSpLocks/>
            </p:cNvGrpSpPr>
            <p:nvPr/>
          </p:nvGrpSpPr>
          <p:grpSpPr bwMode="auto">
            <a:xfrm>
              <a:off x="432" y="912"/>
              <a:ext cx="4416" cy="2880"/>
              <a:chOff x="432" y="912"/>
              <a:chExt cx="4416" cy="2880"/>
            </a:xfrm>
          </p:grpSpPr>
          <p:sp>
            <p:nvSpPr>
              <p:cNvPr id="66579"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66580"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66581"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66582"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66567" name="Group 11"/>
            <p:cNvGrpSpPr>
              <a:grpSpLocks/>
            </p:cNvGrpSpPr>
            <p:nvPr/>
          </p:nvGrpSpPr>
          <p:grpSpPr bwMode="auto">
            <a:xfrm>
              <a:off x="1248" y="864"/>
              <a:ext cx="3360" cy="2575"/>
              <a:chOff x="1248" y="864"/>
              <a:chExt cx="3360" cy="2575"/>
            </a:xfrm>
          </p:grpSpPr>
          <p:sp>
            <p:nvSpPr>
              <p:cNvPr id="66573"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66574"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66568"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66569"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66570"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66571"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66572"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b="1" smtClean="0"/>
              <a:t>Day 3 : Project Execution</a:t>
            </a:r>
          </a:p>
          <a:p>
            <a:pPr marL="0" indent="0">
              <a:buFont typeface="+mj-lt"/>
              <a:buNone/>
            </a:pPr>
            <a:r>
              <a:rPr lang="en-US" altLang="en-US" smtClean="0"/>
              <a:t>Day 4 : Project Governance</a:t>
            </a:r>
          </a:p>
          <a:p>
            <a:pPr marL="0" indent="0">
              <a:buFont typeface="+mj-lt"/>
              <a:buNone/>
            </a:pPr>
            <a:r>
              <a:rPr lang="en-US" altLang="en-US" smtClean="0"/>
              <a:t>Day 5 : Closing</a:t>
            </a:r>
          </a:p>
        </p:txBody>
      </p:sp>
      <p:sp>
        <p:nvSpPr>
          <p:cNvPr id="3174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ED0B8-DBB2-4FBE-A760-279B8254049C}"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altLang="en-US" sz="4800" b="1" smtClean="0"/>
              <a:t>Motivational Theories</a:t>
            </a:r>
          </a:p>
        </p:txBody>
      </p:sp>
      <p:sp>
        <p:nvSpPr>
          <p:cNvPr id="78851" name="Text Box 4"/>
          <p:cNvSpPr>
            <a:spLocks noGrp="1" noChangeArrowheads="1"/>
          </p:cNvSpPr>
          <p:nvPr>
            <p:ph type="subTitle" idx="1"/>
          </p:nvPr>
        </p:nvSpPr>
        <p:spPr>
          <a:xfrm>
            <a:off x="1371600" y="3733800"/>
            <a:ext cx="6400800" cy="400050"/>
          </a:xfrm>
        </p:spPr>
        <p:txBody>
          <a:bodyPr>
            <a:spAutoFit/>
          </a:bodyPr>
          <a:lstStyle/>
          <a:p>
            <a:pPr marL="914400" lvl="1" indent="-457200" algn="l">
              <a:buFont typeface="Arial" panose="020B0604020202020204" pitchFamily="34" charset="0"/>
              <a:buChar char="•"/>
              <a:defRPr/>
            </a:pPr>
            <a:endParaRPr lang="en-US" altLang="en-US" sz="2000" dirty="0" smtClean="0">
              <a:latin typeface="Kabel Bk BT"/>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F4CEA-63D3-4408-9F99-78461D29DDAA}"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ubtitle 6"/>
          <p:cNvSpPr>
            <a:spLocks noGrp="1"/>
          </p:cNvSpPr>
          <p:nvPr>
            <p:ph type="subTitle" idx="1"/>
          </p:nvPr>
        </p:nvSpPr>
        <p:spPr/>
        <p:txBody>
          <a:bodyPr/>
          <a:lstStyle/>
          <a:p>
            <a:pPr>
              <a:buFont typeface="Calibri" panose="020F0502020204030204" pitchFamily="34" charset="0"/>
              <a:buAutoNum type="arabicPeriod"/>
            </a:pPr>
            <a:r>
              <a:rPr lang="en-US" altLang="en-US" sz="2800" smtClean="0"/>
              <a:t>Frederick Herzberg - Hygiene &amp; Motivation Factors  </a:t>
            </a:r>
          </a:p>
          <a:p>
            <a:pPr>
              <a:buFont typeface="Calibri" panose="020F0502020204030204" pitchFamily="34" charset="0"/>
              <a:buAutoNum type="arabicPeriod"/>
            </a:pPr>
            <a:r>
              <a:rPr lang="en-US" altLang="en-US" sz="2800" smtClean="0"/>
              <a:t>Abraham Maslow - Hierarchy of Needs </a:t>
            </a:r>
          </a:p>
          <a:p>
            <a:pPr>
              <a:buFont typeface="Calibri" panose="020F0502020204030204" pitchFamily="34" charset="0"/>
              <a:buAutoNum type="arabicPeriod"/>
            </a:pPr>
            <a:r>
              <a:rPr lang="en-US" altLang="en-US" sz="2800" smtClean="0"/>
              <a:t>Victor Vroom - Expectancy Theorem of Motivation</a:t>
            </a:r>
          </a:p>
          <a:p>
            <a:pPr>
              <a:buFont typeface="Calibri" panose="020F0502020204030204" pitchFamily="34" charset="0"/>
              <a:buAutoNum type="arabicPeriod"/>
            </a:pPr>
            <a:r>
              <a:rPr lang="en-US" altLang="en-US" sz="2800" smtClean="0"/>
              <a:t>Oldham and Hackman - Job characteristics model</a:t>
            </a:r>
          </a:p>
          <a:p>
            <a:pPr>
              <a:buFont typeface="Calibri" panose="020F0502020204030204" pitchFamily="34" charset="0"/>
              <a:buAutoNum type="arabicPeriod"/>
            </a:pPr>
            <a:r>
              <a:rPr lang="en-US" altLang="en-US" sz="2800" smtClean="0"/>
              <a:t>McGregor - Theory X &amp; Y</a:t>
            </a:r>
          </a:p>
        </p:txBody>
      </p:sp>
      <p:sp>
        <p:nvSpPr>
          <p:cNvPr id="70659"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Motivational Theories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06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9C59B8-41C0-4F42-AEE2-17183F0FA7BF}" type="slidenum">
              <a:rPr lang="en-US" altLang="en-US" smtClean="0">
                <a:solidFill>
                  <a:srgbClr val="898989"/>
                </a:solidFill>
                <a:latin typeface="Calibri" panose="020F0502020204030204" pitchFamily="34" charset="0"/>
              </a:rPr>
              <a:pPr/>
              <a:t>21</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altLang="en-US" sz="3200" smtClean="0"/>
              <a:t>Frederick Herzberg - Hygiene &amp; Motivation Factors  </a:t>
            </a:r>
          </a:p>
        </p:txBody>
      </p:sp>
      <p:graphicFrame>
        <p:nvGraphicFramePr>
          <p:cNvPr id="8" name="Content Placeholder 7"/>
          <p:cNvGraphicFramePr>
            <a:graphicFrameLocks noGrp="1"/>
          </p:cNvGraphicFramePr>
          <p:nvPr>
            <p:ph idx="1"/>
          </p:nvPr>
        </p:nvGraphicFramePr>
        <p:xfrm>
          <a:off x="457200" y="990600"/>
          <a:ext cx="8229600" cy="5394325"/>
        </p:xfrm>
        <a:graphic>
          <a:graphicData uri="http://schemas.openxmlformats.org/drawingml/2006/table">
            <a:tbl>
              <a:tblPr firstRow="1" bandRow="1">
                <a:tableStyleId>{5C22544A-7EE6-4342-B048-85BDC9FD1C3A}</a:tableStyleId>
              </a:tblPr>
              <a:tblGrid>
                <a:gridCol w="4114800"/>
                <a:gridCol w="4114800"/>
              </a:tblGrid>
              <a:tr h="457146">
                <a:tc>
                  <a:txBody>
                    <a:bodyPr/>
                    <a:lstStyle/>
                    <a:p>
                      <a:r>
                        <a:rPr lang="en-US" sz="2400" dirty="0" smtClean="0"/>
                        <a:t>Hygiene </a:t>
                      </a:r>
                      <a:r>
                        <a:rPr lang="en-US" sz="2400" baseline="0" dirty="0" smtClean="0"/>
                        <a:t>Factors</a:t>
                      </a:r>
                      <a:endParaRPr lang="en-US" sz="2400" dirty="0"/>
                    </a:p>
                  </a:txBody>
                  <a:tcPr marT="45715" marB="45715"/>
                </a:tc>
                <a:tc>
                  <a:txBody>
                    <a:bodyPr/>
                    <a:lstStyle/>
                    <a:p>
                      <a:r>
                        <a:rPr lang="en-US" sz="2400" dirty="0" smtClean="0"/>
                        <a:t>Motivating Factors</a:t>
                      </a:r>
                      <a:endParaRPr lang="en-US" sz="2400" dirty="0"/>
                    </a:p>
                  </a:txBody>
                  <a:tcPr marT="45715" marB="45715"/>
                </a:tc>
              </a:tr>
              <a:tr h="3748599">
                <a:tc>
                  <a:txBody>
                    <a:bodyPr/>
                    <a:lstStyle/>
                    <a:p>
                      <a:pPr marL="285750" indent="-285750">
                        <a:buFont typeface="Arial" panose="020B0604020202020204" pitchFamily="34" charset="0"/>
                        <a:buChar char="•"/>
                      </a:pPr>
                      <a:r>
                        <a:rPr lang="en-IN" sz="2400" dirty="0" smtClean="0"/>
                        <a:t>Supervision</a:t>
                      </a:r>
                    </a:p>
                    <a:p>
                      <a:pPr marL="285750" indent="-285750">
                        <a:buFont typeface="Arial" panose="020B0604020202020204" pitchFamily="34" charset="0"/>
                        <a:buChar char="•"/>
                      </a:pPr>
                      <a:r>
                        <a:rPr lang="en-IN" sz="2400" dirty="0" smtClean="0"/>
                        <a:t>Company policy and administrator</a:t>
                      </a:r>
                    </a:p>
                    <a:p>
                      <a:pPr marL="285750" indent="-285750">
                        <a:buFont typeface="Arial" panose="020B0604020202020204" pitchFamily="34" charset="0"/>
                        <a:buChar char="•"/>
                      </a:pPr>
                      <a:r>
                        <a:rPr lang="en-IN" sz="2400" dirty="0" smtClean="0"/>
                        <a:t>Positive working Condition</a:t>
                      </a:r>
                    </a:p>
                    <a:p>
                      <a:pPr marL="285750" indent="-285750">
                        <a:buFont typeface="Arial" panose="020B0604020202020204" pitchFamily="34" charset="0"/>
                        <a:buChar char="•"/>
                      </a:pPr>
                      <a:r>
                        <a:rPr lang="en-IN" sz="2400" dirty="0" smtClean="0"/>
                        <a:t>Interpersonal relations</a:t>
                      </a:r>
                    </a:p>
                    <a:p>
                      <a:pPr marL="285750" indent="-285750">
                        <a:buFont typeface="Arial" panose="020B0604020202020204" pitchFamily="34" charset="0"/>
                        <a:buChar char="•"/>
                      </a:pPr>
                      <a:r>
                        <a:rPr lang="en-IN" sz="2400" dirty="0" smtClean="0"/>
                        <a:t>Job Security</a:t>
                      </a:r>
                    </a:p>
                    <a:p>
                      <a:pPr marL="285750" indent="-285750">
                        <a:buFont typeface="Arial" panose="020B0604020202020204" pitchFamily="34" charset="0"/>
                        <a:buChar char="•"/>
                      </a:pPr>
                      <a:r>
                        <a:rPr lang="en-IN" sz="2400" dirty="0" smtClean="0"/>
                        <a:t>Status</a:t>
                      </a:r>
                    </a:p>
                    <a:p>
                      <a:pPr marL="285750" indent="-285750">
                        <a:buFont typeface="Arial" panose="020B0604020202020204" pitchFamily="34" charset="0"/>
                        <a:buChar char="•"/>
                      </a:pPr>
                      <a:r>
                        <a:rPr lang="en-IN" sz="2400" dirty="0" smtClean="0"/>
                        <a:t>Compensation</a:t>
                      </a:r>
                    </a:p>
                    <a:p>
                      <a:pPr marL="285750" indent="-285750">
                        <a:buFont typeface="Arial" panose="020B0604020202020204" pitchFamily="34" charset="0"/>
                        <a:buChar char="•"/>
                      </a:pPr>
                      <a:r>
                        <a:rPr lang="en-IN" sz="2400" dirty="0" smtClean="0"/>
                        <a:t>Personal life</a:t>
                      </a:r>
                    </a:p>
                    <a:p>
                      <a:endParaRPr lang="en-US" sz="2400" dirty="0"/>
                    </a:p>
                  </a:txBody>
                  <a:tcPr marT="45715" marB="45715"/>
                </a:tc>
                <a:tc>
                  <a:txBody>
                    <a:bodyPr/>
                    <a:lstStyle/>
                    <a:p>
                      <a:pPr marL="285750" indent="-285750">
                        <a:buFont typeface="Arial" panose="020B0604020202020204" pitchFamily="34" charset="0"/>
                        <a:buChar char="•"/>
                      </a:pPr>
                      <a:r>
                        <a:rPr lang="en-IN" sz="2400" dirty="0" smtClean="0"/>
                        <a:t>Achievements</a:t>
                      </a:r>
                    </a:p>
                    <a:p>
                      <a:pPr marL="285750" indent="-285750">
                        <a:buFont typeface="Arial" panose="020B0604020202020204" pitchFamily="34" charset="0"/>
                        <a:buChar char="•"/>
                      </a:pPr>
                      <a:r>
                        <a:rPr lang="en-IN" sz="2400" dirty="0" smtClean="0"/>
                        <a:t>Recognitions</a:t>
                      </a:r>
                    </a:p>
                    <a:p>
                      <a:pPr marL="285750" indent="-285750">
                        <a:buFont typeface="Arial" panose="020B0604020202020204" pitchFamily="34" charset="0"/>
                        <a:buChar char="•"/>
                      </a:pPr>
                      <a:r>
                        <a:rPr lang="en-IN" sz="2400" dirty="0" smtClean="0"/>
                        <a:t>Work Itself</a:t>
                      </a:r>
                    </a:p>
                    <a:p>
                      <a:pPr marL="285750" indent="-285750">
                        <a:buFont typeface="Arial" panose="020B0604020202020204" pitchFamily="34" charset="0"/>
                        <a:buChar char="•"/>
                      </a:pPr>
                      <a:r>
                        <a:rPr lang="en-IN" sz="2400" dirty="0" smtClean="0"/>
                        <a:t>Responsibility</a:t>
                      </a:r>
                    </a:p>
                    <a:p>
                      <a:pPr marL="285750" indent="-285750">
                        <a:buFont typeface="Arial" panose="020B0604020202020204" pitchFamily="34" charset="0"/>
                        <a:buChar char="•"/>
                      </a:pPr>
                      <a:r>
                        <a:rPr lang="en-IN" sz="2400" dirty="0" smtClean="0"/>
                        <a:t>Advancement</a:t>
                      </a:r>
                    </a:p>
                    <a:p>
                      <a:pPr marL="285750" indent="-285750">
                        <a:buFont typeface="Arial" panose="020B0604020202020204" pitchFamily="34" charset="0"/>
                        <a:buChar char="•"/>
                      </a:pPr>
                      <a:r>
                        <a:rPr lang="en-IN" sz="2400" dirty="0" smtClean="0"/>
                        <a:t>Possibility for growth</a:t>
                      </a:r>
                    </a:p>
                    <a:p>
                      <a:endParaRPr lang="en-US" sz="2400" dirty="0"/>
                    </a:p>
                  </a:txBody>
                  <a:tcPr marT="45715" marB="45715"/>
                </a:tc>
              </a:tr>
              <a:tr h="1188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Present does</a:t>
                      </a:r>
                      <a:r>
                        <a:rPr lang="en-US" sz="2400" baseline="0" dirty="0" smtClean="0"/>
                        <a:t> not guarantee high productivity. </a:t>
                      </a:r>
                      <a:r>
                        <a:rPr lang="en-US" sz="2400" dirty="0" smtClean="0"/>
                        <a:t>Absence guarantee low productivity</a:t>
                      </a:r>
                    </a:p>
                  </a:txBody>
                  <a:tcPr marT="45715" marB="45715"/>
                </a:tc>
                <a:tc>
                  <a:txBody>
                    <a:bodyPr/>
                    <a:lstStyle/>
                    <a:p>
                      <a:r>
                        <a:rPr lang="en-IN" sz="2400" dirty="0" smtClean="0"/>
                        <a:t>Motivation will not work without Hygiene.</a:t>
                      </a:r>
                    </a:p>
                    <a:p>
                      <a:endParaRPr lang="en-US" sz="2400" dirty="0"/>
                    </a:p>
                  </a:txBody>
                  <a:tcPr marT="45715" marB="4571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2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B09A06-AE2C-4C8A-A561-2AB4704D6254}" type="slidenum">
              <a:rPr lang="en-US" altLang="en-US" smtClean="0">
                <a:solidFill>
                  <a:srgbClr val="898989"/>
                </a:solidFill>
                <a:latin typeface="Calibri" panose="020F0502020204030204" pitchFamily="34" charset="0"/>
              </a:rPr>
              <a:pPr/>
              <a:t>22</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altLang="en-US" smtClean="0"/>
              <a:t>Abraham Maslow - Hierarchy of Needs </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47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5D4E64-0A9E-41DC-9051-987D183F0764}" type="slidenum">
              <a:rPr lang="en-US" altLang="en-US" smtClean="0">
                <a:solidFill>
                  <a:srgbClr val="898989"/>
                </a:solidFill>
                <a:latin typeface="Calibri" panose="020F0502020204030204" pitchFamily="34" charset="0"/>
              </a:rPr>
              <a:pPr/>
              <a:t>23</a:t>
            </a:fld>
            <a:endParaRPr lang="en-US" altLang="en-US" smtClean="0">
              <a:solidFill>
                <a:srgbClr val="898989"/>
              </a:solidFill>
              <a:latin typeface="Calibri" panose="020F0502020204030204" pitchFamily="34" charset="0"/>
            </a:endParaRPr>
          </a:p>
        </p:txBody>
      </p:sp>
      <p:grpSp>
        <p:nvGrpSpPr>
          <p:cNvPr id="74757" name="Group 5"/>
          <p:cNvGrpSpPr>
            <a:grpSpLocks/>
          </p:cNvGrpSpPr>
          <p:nvPr/>
        </p:nvGrpSpPr>
        <p:grpSpPr bwMode="auto">
          <a:xfrm>
            <a:off x="412750" y="1447800"/>
            <a:ext cx="8707438" cy="4114800"/>
            <a:chOff x="330200" y="1905000"/>
            <a:chExt cx="8707438" cy="4114800"/>
          </a:xfrm>
        </p:grpSpPr>
        <p:sp>
          <p:nvSpPr>
            <p:cNvPr id="74758"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600">
                <a:latin typeface="Calibri (Body)"/>
              </a:endParaRPr>
            </a:p>
          </p:txBody>
        </p:sp>
        <p:sp>
          <p:nvSpPr>
            <p:cNvPr id="74759" name="Text Box 6"/>
            <p:cNvSpPr txBox="1">
              <a:spLocks noChangeArrowheads="1"/>
            </p:cNvSpPr>
            <p:nvPr/>
          </p:nvSpPr>
          <p:spPr bwMode="auto">
            <a:xfrm>
              <a:off x="1981200" y="2787650"/>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Self Actualization</a:t>
              </a:r>
            </a:p>
          </p:txBody>
        </p:sp>
        <p:sp>
          <p:nvSpPr>
            <p:cNvPr id="74760"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Text Box 8"/>
            <p:cNvSpPr txBox="1">
              <a:spLocks noChangeArrowheads="1"/>
            </p:cNvSpPr>
            <p:nvPr/>
          </p:nvSpPr>
          <p:spPr bwMode="auto">
            <a:xfrm>
              <a:off x="1828800" y="35814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Esteem</a:t>
              </a:r>
            </a:p>
          </p:txBody>
        </p:sp>
        <p:sp>
          <p:nvSpPr>
            <p:cNvPr id="74762"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Text Box 10"/>
            <p:cNvSpPr txBox="1">
              <a:spLocks noChangeArrowheads="1"/>
            </p:cNvSpPr>
            <p:nvPr/>
          </p:nvSpPr>
          <p:spPr bwMode="auto">
            <a:xfrm>
              <a:off x="1752600" y="4252913"/>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Social</a:t>
              </a:r>
            </a:p>
          </p:txBody>
        </p:sp>
        <p:sp>
          <p:nvSpPr>
            <p:cNvPr id="74764"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Text Box 12"/>
            <p:cNvSpPr txBox="1">
              <a:spLocks noChangeArrowheads="1"/>
            </p:cNvSpPr>
            <p:nvPr/>
          </p:nvSpPr>
          <p:spPr bwMode="auto">
            <a:xfrm>
              <a:off x="1676400" y="4862513"/>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Safety</a:t>
              </a:r>
            </a:p>
            <a:p>
              <a:pPr algn="ctr">
                <a:spcBef>
                  <a:spcPct val="50000"/>
                </a:spcBef>
                <a:buFontTx/>
                <a:buNone/>
              </a:pPr>
              <a:endParaRPr lang="en-US" altLang="en-US" sz="1600" b="1">
                <a:latin typeface="Calibri (Body)"/>
              </a:endParaRPr>
            </a:p>
          </p:txBody>
        </p:sp>
        <p:sp>
          <p:nvSpPr>
            <p:cNvPr id="74766"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Text Box 14"/>
            <p:cNvSpPr txBox="1">
              <a:spLocks noChangeArrowheads="1"/>
            </p:cNvSpPr>
            <p:nvPr/>
          </p:nvSpPr>
          <p:spPr bwMode="auto">
            <a:xfrm>
              <a:off x="1295400" y="55626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Physiological</a:t>
              </a:r>
            </a:p>
          </p:txBody>
        </p:sp>
        <p:sp>
          <p:nvSpPr>
            <p:cNvPr id="74768" name="Text Box 15"/>
            <p:cNvSpPr txBox="1">
              <a:spLocks noChangeArrowheads="1"/>
            </p:cNvSpPr>
            <p:nvPr/>
          </p:nvSpPr>
          <p:spPr bwMode="auto">
            <a:xfrm>
              <a:off x="5105400" y="5576888"/>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Air, water, food, house, clothing</a:t>
              </a:r>
            </a:p>
          </p:txBody>
        </p:sp>
        <p:sp>
          <p:nvSpPr>
            <p:cNvPr id="74769" name="Text Box 16"/>
            <p:cNvSpPr txBox="1">
              <a:spLocks noChangeArrowheads="1"/>
            </p:cNvSpPr>
            <p:nvPr/>
          </p:nvSpPr>
          <p:spPr bwMode="auto">
            <a:xfrm>
              <a:off x="4694238" y="4724400"/>
              <a:ext cx="434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Security, stability, freedom from threat and physical harm</a:t>
              </a:r>
            </a:p>
          </p:txBody>
        </p:sp>
        <p:sp>
          <p:nvSpPr>
            <p:cNvPr id="74770" name="Text Box 17"/>
            <p:cNvSpPr txBox="1">
              <a:spLocks noChangeArrowheads="1"/>
            </p:cNvSpPr>
            <p:nvPr/>
          </p:nvSpPr>
          <p:spPr bwMode="auto">
            <a:xfrm>
              <a:off x="4343400" y="40862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Love, affection, approval, friends, association</a:t>
              </a:r>
            </a:p>
          </p:txBody>
        </p:sp>
        <p:sp>
          <p:nvSpPr>
            <p:cNvPr id="74771" name="Text Box 18"/>
            <p:cNvSpPr txBox="1">
              <a:spLocks noChangeArrowheads="1"/>
            </p:cNvSpPr>
            <p:nvPr/>
          </p:nvSpPr>
          <p:spPr bwMode="auto">
            <a:xfrm>
              <a:off x="3962400" y="34131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Accomplishment, Respect, Attention, Appreciation</a:t>
              </a:r>
            </a:p>
          </p:txBody>
        </p:sp>
        <p:sp>
          <p:nvSpPr>
            <p:cNvPr id="74772" name="Text Box 19"/>
            <p:cNvSpPr txBox="1">
              <a:spLocks noChangeArrowheads="1"/>
            </p:cNvSpPr>
            <p:nvPr/>
          </p:nvSpPr>
          <p:spPr bwMode="auto">
            <a:xfrm>
              <a:off x="3657600" y="2667000"/>
              <a:ext cx="480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Self fulfillment, growth, learning</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altLang="en-US" sz="3200" smtClean="0"/>
              <a:t>Victor Vroom - Expectancy Theorem of Motivation</a:t>
            </a:r>
          </a:p>
        </p:txBody>
      </p:sp>
      <p:sp>
        <p:nvSpPr>
          <p:cNvPr id="3" name="Content Placeholder 2"/>
          <p:cNvSpPr>
            <a:spLocks noGrp="1"/>
          </p:cNvSpPr>
          <p:nvPr>
            <p:ph idx="1"/>
          </p:nvPr>
        </p:nvSpPr>
        <p:spPr/>
        <p:txBody>
          <a:bodyPr>
            <a:normAutofit fontScale="77500" lnSpcReduction="20000"/>
          </a:bodyPr>
          <a:lstStyle/>
          <a:p>
            <a:pPr marL="0" indent="0">
              <a:buFont typeface="Arial" panose="020B0604020202020204" pitchFamily="34" charset="0"/>
              <a:buNone/>
              <a:defRPr/>
            </a:pPr>
            <a:r>
              <a:rPr lang="en-IN" dirty="0" smtClean="0"/>
              <a:t>The extent to which an individual is motivated…</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Is the work important?</a:t>
            </a:r>
          </a:p>
          <a:p>
            <a:pPr marL="0" indent="0">
              <a:buFont typeface="Arial" panose="020B0604020202020204" pitchFamily="34" charset="0"/>
              <a:buNone/>
              <a:defRPr/>
            </a:pPr>
            <a:r>
              <a:rPr lang="en-IN" dirty="0" smtClean="0"/>
              <a:t>The level of expectation of their efforts will result in a desired outcome?</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Will I be rewarded?</a:t>
            </a:r>
          </a:p>
          <a:p>
            <a:pPr marL="0" indent="0">
              <a:buFont typeface="Arial" panose="020B0604020202020204" pitchFamily="34" charset="0"/>
              <a:buNone/>
              <a:defRPr/>
            </a:pPr>
            <a:r>
              <a:rPr lang="en-IN" dirty="0" smtClean="0"/>
              <a:t>The expectation that good work will be rewarded </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What is the value of the reward?</a:t>
            </a:r>
          </a:p>
          <a:p>
            <a:pPr marL="0" indent="0">
              <a:buFont typeface="Arial" panose="020B0604020202020204" pitchFamily="34" charset="0"/>
              <a:buNone/>
              <a:defRPr/>
            </a:pPr>
            <a:r>
              <a:rPr lang="en-IN" dirty="0" smtClean="0"/>
              <a:t>Attractiveness of the reward</a:t>
            </a:r>
          </a:p>
          <a:p>
            <a:pPr marL="0" indent="0">
              <a:buFont typeface="Arial" panose="020B0604020202020204" pitchFamily="34" charset="0"/>
              <a:buNone/>
              <a:defRPr/>
            </a:pPr>
            <a:r>
              <a:rPr lang="en-IN" dirty="0" smtClean="0"/>
              <a:t>	</a:t>
            </a:r>
          </a:p>
          <a:p>
            <a:pPr marL="0" indent="0">
              <a:buFont typeface="Arial" panose="020B0604020202020204" pitchFamily="34" charset="0"/>
              <a:buNone/>
              <a:defRPr/>
            </a:pPr>
            <a:r>
              <a:rPr lang="en-IN" dirty="0" smtClean="0"/>
              <a:t>Motivation will be high when all three factors are high</a:t>
            </a:r>
          </a:p>
          <a:p>
            <a:pPr marL="0" indent="0">
              <a:buFont typeface="Arial" panose="020B0604020202020204" pitchFamily="34" charset="0"/>
              <a:buNone/>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B8B75E-6AC1-4B24-9AE3-BE5B434B4AE5}" type="slidenum">
              <a:rPr lang="en-US" altLang="en-US" smtClean="0">
                <a:solidFill>
                  <a:srgbClr val="898989"/>
                </a:solidFill>
                <a:latin typeface="Calibri" panose="020F0502020204030204" pitchFamily="34" charset="0"/>
              </a:rPr>
              <a:pPr/>
              <a:t>24</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altLang="en-US" sz="3200" smtClean="0"/>
              <a:t>Oldham and Hackman - Job characteristics model</a:t>
            </a:r>
          </a:p>
        </p:txBody>
      </p:sp>
      <p:sp>
        <p:nvSpPr>
          <p:cNvPr id="3" name="Content Placeholder 2"/>
          <p:cNvSpPr>
            <a:spLocks noGrp="1"/>
          </p:cNvSpPr>
          <p:nvPr>
            <p:ph idx="1"/>
          </p:nvPr>
        </p:nvSpPr>
        <p:spPr/>
        <p:txBody>
          <a:bodyPr>
            <a:normAutofit fontScale="92500"/>
          </a:bodyPr>
          <a:lstStyle/>
          <a:p>
            <a:pPr>
              <a:defRPr/>
            </a:pPr>
            <a:r>
              <a:rPr lang="en-IN" dirty="0" smtClean="0"/>
              <a:t>Skill Variety – the number of job skills that the job holder has the opportunity to exercise</a:t>
            </a:r>
          </a:p>
          <a:p>
            <a:pPr>
              <a:defRPr/>
            </a:pPr>
            <a:r>
              <a:rPr lang="en-IN" dirty="0" smtClean="0"/>
              <a:t>Task Identity – the degree to which your work and its result are identifiable as belonging to you</a:t>
            </a:r>
          </a:p>
          <a:p>
            <a:pPr>
              <a:defRPr/>
            </a:pPr>
            <a:r>
              <a:rPr lang="en-IN" dirty="0" smtClean="0"/>
              <a:t>Task Significance – the degree to which your job has an influence on others</a:t>
            </a:r>
          </a:p>
          <a:p>
            <a:pPr>
              <a:defRPr/>
            </a:pPr>
            <a:r>
              <a:rPr lang="en-IN" dirty="0" smtClean="0"/>
              <a:t>Autonomy – the discretion you have about the way that you do the job</a:t>
            </a:r>
          </a:p>
          <a:p>
            <a:pPr>
              <a:defRPr/>
            </a:pPr>
            <a:r>
              <a:rPr lang="en-IN" dirty="0" smtClean="0"/>
              <a:t>Feedback – the information that you get back about the result of your work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61D29A-C4AD-4802-B915-A64E8664A0AE}" type="slidenum">
              <a:rPr lang="en-US" altLang="en-US" smtClean="0">
                <a:solidFill>
                  <a:srgbClr val="898989"/>
                </a:solidFill>
                <a:latin typeface="Calibri" panose="020F0502020204030204" pitchFamily="34" charset="0"/>
              </a:rPr>
              <a:pPr/>
              <a:t>25</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altLang="en-US" smtClean="0"/>
              <a:t>McGregor - Theory X &amp; Y</a:t>
            </a:r>
          </a:p>
        </p:txBody>
      </p:sp>
      <p:graphicFrame>
        <p:nvGraphicFramePr>
          <p:cNvPr id="6" name="Content Placeholder 5"/>
          <p:cNvGraphicFramePr>
            <a:graphicFrameLocks noGrp="1"/>
          </p:cNvGraphicFramePr>
          <p:nvPr>
            <p:ph idx="1"/>
          </p:nvPr>
        </p:nvGraphicFramePr>
        <p:xfrm>
          <a:off x="457200" y="990600"/>
          <a:ext cx="8229600" cy="5105400"/>
        </p:xfrm>
        <a:graphic>
          <a:graphicData uri="http://schemas.openxmlformats.org/drawingml/2006/table">
            <a:tbl>
              <a:tblPr firstRow="1" bandRow="1">
                <a:tableStyleId>{5C22544A-7EE6-4342-B048-85BDC9FD1C3A}</a:tableStyleId>
              </a:tblPr>
              <a:tblGrid>
                <a:gridCol w="4114800"/>
                <a:gridCol w="4114800"/>
              </a:tblGrid>
              <a:tr h="396263">
                <a:tc>
                  <a:txBody>
                    <a:bodyPr/>
                    <a:lstStyle/>
                    <a:p>
                      <a:r>
                        <a:rPr lang="en-US" sz="2000" dirty="0" smtClean="0"/>
                        <a:t>Theory X</a:t>
                      </a:r>
                      <a:endParaRPr lang="en-US" sz="2000" dirty="0"/>
                    </a:p>
                  </a:txBody>
                  <a:tcPr marT="45723" marB="45723"/>
                </a:tc>
                <a:tc>
                  <a:txBody>
                    <a:bodyPr/>
                    <a:lstStyle/>
                    <a:p>
                      <a:r>
                        <a:rPr lang="en-US" sz="2000" dirty="0" smtClean="0"/>
                        <a:t>Theory Y</a:t>
                      </a:r>
                      <a:endParaRPr lang="en-US" sz="2000" dirty="0"/>
                    </a:p>
                  </a:txBody>
                  <a:tcPr marT="45723" marB="45723"/>
                </a:tc>
              </a:tr>
              <a:tr h="3444441">
                <a:tc>
                  <a:txBody>
                    <a:bodyPr/>
                    <a:lstStyle/>
                    <a:p>
                      <a:pPr marL="285750" indent="-285750">
                        <a:buFont typeface="Arial" panose="020B0604020202020204" pitchFamily="34" charset="0"/>
                        <a:buChar char="•"/>
                      </a:pPr>
                      <a:r>
                        <a:rPr lang="en-IN" sz="2000" dirty="0" smtClean="0"/>
                        <a:t>The average worker is inherently lazy and dislikes work so avoid whenever possible. Therefore </a:t>
                      </a:r>
                      <a:r>
                        <a:rPr lang="en-IN" sz="2000" b="1" dirty="0" smtClean="0"/>
                        <a:t>needs supervisions</a:t>
                      </a:r>
                    </a:p>
                    <a:p>
                      <a:pPr marL="285750" indent="-285750">
                        <a:buFont typeface="Arial" panose="020B0604020202020204" pitchFamily="34" charset="0"/>
                        <a:buChar char="•"/>
                      </a:pPr>
                      <a:r>
                        <a:rPr lang="en-IN" sz="2000" dirty="0" smtClean="0"/>
                        <a:t>To induce adequate effort, the supervisor must </a:t>
                      </a:r>
                      <a:r>
                        <a:rPr lang="en-IN" sz="2000" b="1" dirty="0" smtClean="0"/>
                        <a:t>threaten punishment</a:t>
                      </a:r>
                      <a:endParaRPr lang="en-IN" sz="2000" dirty="0" smtClean="0"/>
                    </a:p>
                    <a:p>
                      <a:pPr marL="285750" indent="-285750">
                        <a:buFont typeface="Arial" panose="020B0604020202020204" pitchFamily="34" charset="0"/>
                        <a:buChar char="•"/>
                      </a:pPr>
                      <a:r>
                        <a:rPr lang="en-IN" sz="2000" dirty="0" smtClean="0"/>
                        <a:t>The average worker avoids increased responsibility and </a:t>
                      </a:r>
                      <a:r>
                        <a:rPr lang="en-IN" sz="2000" b="1" dirty="0" smtClean="0"/>
                        <a:t>seeks to be directed</a:t>
                      </a:r>
                    </a:p>
                    <a:p>
                      <a:endParaRPr lang="en-US" sz="2000" dirty="0"/>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smtClean="0"/>
                        <a:t>The average worker wants to be active and finds the</a:t>
                      </a:r>
                      <a:r>
                        <a:rPr lang="en-IN" sz="2000" baseline="0" dirty="0" smtClean="0"/>
                        <a:t> </a:t>
                      </a:r>
                      <a:r>
                        <a:rPr lang="en-IN" sz="2000" dirty="0" smtClean="0"/>
                        <a:t>satisfaction in his work. So they work</a:t>
                      </a:r>
                      <a:r>
                        <a:rPr lang="en-IN" sz="2000" baseline="0" dirty="0" smtClean="0"/>
                        <a:t> better</a:t>
                      </a:r>
                      <a:r>
                        <a:rPr lang="en-IN" sz="2000" dirty="0" smtClean="0"/>
                        <a:t> </a:t>
                      </a:r>
                      <a:r>
                        <a:rPr lang="en-IN" sz="2000" b="1" dirty="0" smtClean="0"/>
                        <a:t>without continuous supervision</a:t>
                      </a:r>
                    </a:p>
                    <a:p>
                      <a:pPr marL="285750" indent="-285750">
                        <a:buFont typeface="Arial" panose="020B0604020202020204" pitchFamily="34" charset="0"/>
                        <a:buChar char="•"/>
                      </a:pPr>
                      <a:r>
                        <a:rPr lang="en-IN" sz="2000" dirty="0" smtClean="0"/>
                        <a:t>Greatest results come from willing participation and this leads to self-directed towards goals </a:t>
                      </a:r>
                      <a:r>
                        <a:rPr lang="en-IN" sz="2000" b="1" dirty="0" smtClean="0"/>
                        <a:t>without coercion and control</a:t>
                      </a:r>
                    </a:p>
                    <a:p>
                      <a:pPr marL="285750" indent="-285750">
                        <a:buFont typeface="Arial" panose="020B0604020202020204" pitchFamily="34" charset="0"/>
                        <a:buChar char="•"/>
                      </a:pPr>
                      <a:r>
                        <a:rPr lang="en-IN" sz="2000" dirty="0" smtClean="0"/>
                        <a:t>The average worker </a:t>
                      </a:r>
                      <a:r>
                        <a:rPr lang="en-IN" sz="2000" b="1" dirty="0" smtClean="0"/>
                        <a:t>seeks opportunity </a:t>
                      </a:r>
                      <a:r>
                        <a:rPr lang="en-IN" sz="2000" dirty="0" smtClean="0"/>
                        <a:t>for personal improvement and self respect</a:t>
                      </a:r>
                      <a:endParaRPr lang="en-US" sz="2000" dirty="0"/>
                    </a:p>
                  </a:txBody>
                  <a:tcPr marT="45723" marB="45723"/>
                </a:tc>
              </a:tr>
              <a:tr h="16155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X relies on strict rules, performance incentives, rewards, threats to job security</a:t>
                      </a:r>
                    </a:p>
                    <a:p>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Y relies on worker participation in decision making, cordial manager-worker relationships, worker designed job methodology, worker individualism</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09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362945-95BE-42F5-A548-261F7A89713E}" type="slidenum">
              <a:rPr lang="en-US" altLang="en-US" smtClean="0">
                <a:solidFill>
                  <a:srgbClr val="898989"/>
                </a:solidFill>
                <a:latin typeface="Calibri" panose="020F0502020204030204" pitchFamily="34" charset="0"/>
              </a:rPr>
              <a:pPr/>
              <a:t>26</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smtClean="0"/>
              <a:t>Key to Successful Team Management</a:t>
            </a:r>
            <a:endParaRPr altLang="en-US" smtClean="0"/>
          </a:p>
        </p:txBody>
      </p:sp>
      <p:sp>
        <p:nvSpPr>
          <p:cNvPr id="3" name="Content Placeholder 2"/>
          <p:cNvSpPr>
            <a:spLocks noGrp="1"/>
          </p:cNvSpPr>
          <p:nvPr>
            <p:ph idx="1"/>
          </p:nvPr>
        </p:nvSpPr>
        <p:spPr/>
        <p:txBody>
          <a:bodyPr>
            <a:normAutofit fontScale="62500" lnSpcReduction="20000"/>
          </a:bodyPr>
          <a:lstStyle/>
          <a:p>
            <a:pPr>
              <a:defRPr/>
            </a:pPr>
            <a:r>
              <a:rPr lang="en-IN" b="1" dirty="0" smtClean="0"/>
              <a:t>Listens  to  subordinates </a:t>
            </a:r>
            <a:r>
              <a:rPr lang="en-IN" dirty="0" smtClean="0"/>
              <a:t> to  diagnose  or solve  problems </a:t>
            </a:r>
          </a:p>
          <a:p>
            <a:pPr>
              <a:defRPr/>
            </a:pPr>
            <a:r>
              <a:rPr lang="en-IN" b="1" dirty="0" smtClean="0"/>
              <a:t>Sets goals </a:t>
            </a:r>
            <a:r>
              <a:rPr lang="en-IN" dirty="0" smtClean="0"/>
              <a:t>and develops short- and long- range  action  plans </a:t>
            </a:r>
          </a:p>
          <a:p>
            <a:pPr>
              <a:defRPr/>
            </a:pPr>
            <a:r>
              <a:rPr lang="en-IN" b="1" dirty="0" smtClean="0"/>
              <a:t>Gives  directions </a:t>
            </a:r>
            <a:r>
              <a:rPr lang="en-IN" dirty="0" smtClean="0"/>
              <a:t> about  who  is  to  do  which tasks to what standards </a:t>
            </a:r>
          </a:p>
          <a:p>
            <a:pPr>
              <a:defRPr/>
            </a:pPr>
            <a:r>
              <a:rPr lang="en-IN" dirty="0" smtClean="0"/>
              <a:t>Provides</a:t>
            </a:r>
            <a:r>
              <a:rPr lang="en-IN" b="1" dirty="0" smtClean="0"/>
              <a:t> feedback on task performance </a:t>
            </a:r>
          </a:p>
          <a:p>
            <a:pPr>
              <a:defRPr/>
            </a:pPr>
            <a:r>
              <a:rPr lang="en-IN" b="1" dirty="0" smtClean="0"/>
              <a:t>Rewards</a:t>
            </a:r>
            <a:endParaRPr lang="en-IN" dirty="0" smtClean="0"/>
          </a:p>
          <a:p>
            <a:pPr>
              <a:defRPr/>
            </a:pPr>
            <a:r>
              <a:rPr lang="en-IN" b="1" dirty="0" smtClean="0"/>
              <a:t>Develops subordinates </a:t>
            </a:r>
          </a:p>
          <a:p>
            <a:pPr>
              <a:defRPr/>
            </a:pPr>
            <a:r>
              <a:rPr lang="en-IN" dirty="0" smtClean="0"/>
              <a:t>Understanding that team is an </a:t>
            </a:r>
            <a:r>
              <a:rPr lang="en-IN" b="1" dirty="0" smtClean="0"/>
              <a:t>Integral Unit of Organization</a:t>
            </a:r>
          </a:p>
          <a:p>
            <a:pPr>
              <a:defRPr/>
            </a:pPr>
            <a:r>
              <a:rPr lang="en-IN" dirty="0" smtClean="0"/>
              <a:t>A team </a:t>
            </a:r>
            <a:r>
              <a:rPr lang="en-IN" b="1" dirty="0" smtClean="0"/>
              <a:t>mission, objective, goals, strategy </a:t>
            </a:r>
            <a:r>
              <a:rPr lang="en-IN" dirty="0" smtClean="0"/>
              <a:t>and role definition</a:t>
            </a:r>
          </a:p>
          <a:p>
            <a:pPr>
              <a:defRPr/>
            </a:pPr>
            <a:r>
              <a:rPr lang="en-IN" dirty="0" smtClean="0"/>
              <a:t>A leader and an organizational </a:t>
            </a:r>
            <a:r>
              <a:rPr lang="en-IN" b="1" dirty="0" smtClean="0"/>
              <a:t>support system</a:t>
            </a:r>
          </a:p>
          <a:p>
            <a:pPr>
              <a:defRPr/>
            </a:pPr>
            <a:r>
              <a:rPr lang="en-IN" b="1" dirty="0" smtClean="0"/>
              <a:t>Managers responsive </a:t>
            </a:r>
            <a:r>
              <a:rPr lang="en-IN" dirty="0" smtClean="0"/>
              <a:t>to needs of team members</a:t>
            </a:r>
          </a:p>
          <a:p>
            <a:pPr>
              <a:defRPr/>
            </a:pPr>
            <a:r>
              <a:rPr lang="en-IN" b="1" dirty="0" smtClean="0"/>
              <a:t>Encourage</a:t>
            </a:r>
            <a:r>
              <a:rPr lang="en-IN" dirty="0" smtClean="0"/>
              <a:t> participation and effective communication</a:t>
            </a:r>
          </a:p>
          <a:p>
            <a:pPr>
              <a:defRPr/>
            </a:pPr>
            <a:r>
              <a:rPr lang="en-IN" dirty="0" smtClean="0"/>
              <a:t>Foster an atmosphere of </a:t>
            </a:r>
            <a:r>
              <a:rPr lang="en-IN" b="1" dirty="0" smtClean="0"/>
              <a:t>trust</a:t>
            </a:r>
            <a:r>
              <a:rPr lang="en-IN" dirty="0" smtClean="0"/>
              <a:t> among team members</a:t>
            </a:r>
          </a:p>
          <a:p>
            <a:pPr>
              <a:defRPr/>
            </a:pPr>
            <a:r>
              <a:rPr lang="en-IN" dirty="0" smtClean="0"/>
              <a:t>Provide </a:t>
            </a:r>
            <a:r>
              <a:rPr lang="en-IN" b="1" dirty="0" smtClean="0"/>
              <a:t>feedback effectively</a:t>
            </a:r>
          </a:p>
          <a:p>
            <a:pPr>
              <a:defRPr/>
            </a:pPr>
            <a:r>
              <a:rPr lang="en-IN" dirty="0" smtClean="0"/>
              <a:t>A </a:t>
            </a:r>
            <a:r>
              <a:rPr lang="en-IN" b="1" dirty="0" smtClean="0"/>
              <a:t>collective culture </a:t>
            </a:r>
            <a:r>
              <a:rPr lang="en-IN" dirty="0" smtClean="0"/>
              <a:t>and style</a:t>
            </a:r>
          </a:p>
          <a:p>
            <a:pPr>
              <a:defRPr/>
            </a:pPr>
            <a:r>
              <a:rPr lang="en-IN" dirty="0" smtClean="0"/>
              <a:t>Motivate team members with </a:t>
            </a:r>
            <a:r>
              <a:rPr lang="en-IN" b="1" dirty="0" smtClean="0"/>
              <a:t>challenges &amp; rewards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31817D-6524-4215-A82A-1B3F15F12AED}" type="slidenum">
              <a:rPr lang="en-US" altLang="en-US" smtClean="0">
                <a:solidFill>
                  <a:srgbClr val="898989"/>
                </a:solidFill>
                <a:latin typeface="Calibri" panose="020F0502020204030204" pitchFamily="34" charset="0"/>
              </a:rPr>
              <a:pPr/>
              <a:t>27</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altLang="en-US" smtClean="0"/>
              <a:t>Manage Communication</a:t>
            </a:r>
          </a:p>
        </p:txBody>
      </p:sp>
      <p:sp>
        <p:nvSpPr>
          <p:cNvPr id="84995" name="Content Placeholder 2"/>
          <p:cNvSpPr>
            <a:spLocks noGrp="1"/>
          </p:cNvSpPr>
          <p:nvPr>
            <p:ph idx="1"/>
          </p:nvPr>
        </p:nvSpPr>
        <p:spPr/>
        <p:txBody>
          <a:bodyPr/>
          <a:lstStyle/>
          <a:p>
            <a:r>
              <a:rPr lang="en-US" altLang="en-US" smtClean="0"/>
              <a:t>Send out all communication as per the plan</a:t>
            </a:r>
          </a:p>
          <a:p>
            <a:r>
              <a:rPr lang="en-US" altLang="en-US" smtClean="0"/>
              <a:t>Identify any ad-hoc communication need and send out those communications</a:t>
            </a:r>
          </a:p>
          <a:p>
            <a:r>
              <a:rPr lang="en-US" altLang="en-US" smtClean="0"/>
              <a:t>Minimize ad-hoc communications</a:t>
            </a:r>
          </a:p>
          <a:p>
            <a:r>
              <a:rPr lang="en-US" altLang="en-US" smtClean="0"/>
              <a:t>Ensure the communications send out is available for future references</a:t>
            </a:r>
          </a:p>
          <a:p>
            <a:r>
              <a:rPr lang="en-US" altLang="en-US" smtClean="0"/>
              <a:t>Ensure the communication is available only those who are authorize to use it.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49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68A627-C9A0-413D-986D-2D6915453AA4}" type="slidenum">
              <a:rPr lang="en-US" altLang="en-US" smtClean="0">
                <a:solidFill>
                  <a:srgbClr val="898989"/>
                </a:solidFill>
                <a:latin typeface="Calibri" panose="020F0502020204030204" pitchFamily="34" charset="0"/>
              </a:rPr>
              <a:pPr/>
              <a:t>28</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Manage Communications</a:t>
            </a:r>
            <a:endParaRPr/>
          </a:p>
        </p:txBody>
      </p:sp>
      <p:sp>
        <p:nvSpPr>
          <p:cNvPr id="87043" name="Content Placeholder 2"/>
          <p:cNvSpPr>
            <a:spLocks noGrp="1"/>
          </p:cNvSpPr>
          <p:nvPr>
            <p:ph idx="1"/>
          </p:nvPr>
        </p:nvSpPr>
        <p:spPr/>
        <p:txBody>
          <a:bodyPr/>
          <a:lstStyle/>
          <a:p>
            <a:r>
              <a:rPr lang="en-US" altLang="en-US" smtClean="0"/>
              <a:t>Communication Techniques</a:t>
            </a:r>
          </a:p>
          <a:p>
            <a:r>
              <a:rPr lang="en-US" altLang="en-US" smtClean="0"/>
              <a:t>Communication Models</a:t>
            </a:r>
          </a:p>
          <a:p>
            <a:r>
              <a:rPr lang="en-US" altLang="en-US" smtClean="0"/>
              <a:t>Communication Methods</a:t>
            </a:r>
          </a:p>
          <a:p>
            <a:r>
              <a:rPr lang="en-US" altLang="en-US" smtClean="0"/>
              <a:t>Information Management Systems</a:t>
            </a:r>
          </a:p>
          <a:p>
            <a:r>
              <a:rPr lang="en-US" altLang="en-US" smtClean="0"/>
              <a:t>Performance Reporting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70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6AE005-F943-4FEE-97E1-58741620B146}" type="slidenum">
              <a:rPr lang="en-US" altLang="en-US" smtClean="0">
                <a:solidFill>
                  <a:srgbClr val="898989"/>
                </a:solidFill>
                <a:latin typeface="Calibri" panose="020F0502020204030204" pitchFamily="34" charset="0"/>
              </a:rPr>
              <a:pPr/>
              <a:t>29</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1"/>
          <p:cNvSpPr>
            <a:spLocks noGrp="1"/>
          </p:cNvSpPr>
          <p:nvPr>
            <p:ph type="subTitle" idx="1"/>
          </p:nvPr>
        </p:nvSpPr>
        <p:spPr/>
        <p:txBody>
          <a:bodyPr/>
          <a:lstStyle/>
          <a:p>
            <a:pPr>
              <a:buFont typeface="Calibri" panose="020F0502020204030204" pitchFamily="34" charset="0"/>
              <a:buAutoNum type="arabicPeriod"/>
            </a:pPr>
            <a:r>
              <a:rPr lang="en-US" altLang="en-US" sz="2800" dirty="0" smtClean="0"/>
              <a:t>Direct and Manage Project </a:t>
            </a:r>
            <a:r>
              <a:rPr lang="en-US" altLang="en-US" sz="2800" dirty="0" smtClean="0"/>
              <a:t>Work (DMPW)</a:t>
            </a:r>
            <a:endParaRPr lang="en-US" altLang="en-US" sz="2800" dirty="0" smtClean="0"/>
          </a:p>
          <a:p>
            <a:pPr>
              <a:buFont typeface="Calibri" panose="020F0502020204030204" pitchFamily="34" charset="0"/>
              <a:buAutoNum type="arabicPeriod"/>
            </a:pPr>
            <a:r>
              <a:rPr lang="en-US" altLang="en-US" sz="2800" dirty="0" smtClean="0"/>
              <a:t>Perform Quality </a:t>
            </a:r>
            <a:r>
              <a:rPr lang="en-US" altLang="en-US" sz="2800" dirty="0" smtClean="0"/>
              <a:t>Assurance (PQA)</a:t>
            </a:r>
            <a:endParaRPr lang="en-US" altLang="en-US" sz="2800" dirty="0" smtClean="0"/>
          </a:p>
          <a:p>
            <a:pPr>
              <a:buFont typeface="Calibri" panose="020F0502020204030204" pitchFamily="34" charset="0"/>
              <a:buAutoNum type="arabicPeriod"/>
            </a:pPr>
            <a:r>
              <a:rPr lang="en-US" altLang="en-US" sz="2800" dirty="0" smtClean="0"/>
              <a:t>Acquire Project </a:t>
            </a:r>
            <a:r>
              <a:rPr lang="en-US" altLang="en-US" sz="2800" dirty="0" smtClean="0"/>
              <a:t>Team (APT)</a:t>
            </a:r>
            <a:endParaRPr lang="en-US" altLang="en-US" sz="2800" dirty="0" smtClean="0"/>
          </a:p>
          <a:p>
            <a:pPr>
              <a:buFont typeface="Calibri" panose="020F0502020204030204" pitchFamily="34" charset="0"/>
              <a:buAutoNum type="arabicPeriod"/>
            </a:pPr>
            <a:r>
              <a:rPr lang="en-US" altLang="en-US" sz="2800" dirty="0" smtClean="0"/>
              <a:t>Develop Project </a:t>
            </a:r>
            <a:r>
              <a:rPr lang="en-US" altLang="en-US" sz="2800" dirty="0" smtClean="0"/>
              <a:t>Team (DPT)</a:t>
            </a:r>
            <a:endParaRPr lang="en-US" altLang="en-US" sz="2800" dirty="0" smtClean="0"/>
          </a:p>
          <a:p>
            <a:pPr>
              <a:buFont typeface="Calibri" panose="020F0502020204030204" pitchFamily="34" charset="0"/>
              <a:buAutoNum type="arabicPeriod"/>
            </a:pPr>
            <a:r>
              <a:rPr lang="en-US" altLang="en-US" sz="2800" dirty="0" smtClean="0"/>
              <a:t>Manage Project </a:t>
            </a:r>
            <a:r>
              <a:rPr lang="en-US" altLang="en-US" sz="2800" dirty="0" smtClean="0"/>
              <a:t>Team (MPT)</a:t>
            </a:r>
            <a:endParaRPr lang="en-US" altLang="en-US" sz="2800" dirty="0" smtClean="0"/>
          </a:p>
          <a:p>
            <a:pPr>
              <a:buFont typeface="Calibri" panose="020F0502020204030204" pitchFamily="34" charset="0"/>
              <a:buAutoNum type="arabicPeriod"/>
            </a:pPr>
            <a:r>
              <a:rPr lang="en-US" altLang="en-US" sz="2800" dirty="0" smtClean="0"/>
              <a:t>Manage </a:t>
            </a:r>
            <a:r>
              <a:rPr lang="en-US" altLang="en-US" sz="2800" dirty="0" smtClean="0"/>
              <a:t>Communications (MC)</a:t>
            </a:r>
            <a:endParaRPr lang="en-US" altLang="en-US" sz="2800" dirty="0" smtClean="0"/>
          </a:p>
          <a:p>
            <a:pPr>
              <a:buFont typeface="Calibri" panose="020F0502020204030204" pitchFamily="34" charset="0"/>
              <a:buAutoNum type="arabicPeriod"/>
            </a:pPr>
            <a:r>
              <a:rPr lang="en-US" altLang="en-US" sz="2800" dirty="0" smtClean="0"/>
              <a:t>Conduct </a:t>
            </a:r>
            <a:r>
              <a:rPr lang="en-US" altLang="en-US" sz="2800" dirty="0" smtClean="0"/>
              <a:t>Procurement (</a:t>
            </a:r>
            <a:r>
              <a:rPr lang="en-US" altLang="en-US" sz="2800" dirty="0" err="1" smtClean="0"/>
              <a:t>CoP</a:t>
            </a:r>
            <a:r>
              <a:rPr lang="en-US" altLang="en-US" sz="2800" dirty="0" smtClean="0"/>
              <a:t>)</a:t>
            </a:r>
            <a:endParaRPr lang="en-US" altLang="en-US" sz="2800" dirty="0" smtClean="0"/>
          </a:p>
          <a:p>
            <a:pPr>
              <a:buFont typeface="Calibri" panose="020F0502020204030204" pitchFamily="34" charset="0"/>
              <a:buAutoNum type="arabicPeriod"/>
            </a:pPr>
            <a:r>
              <a:rPr lang="en-US" altLang="en-US" sz="2800" dirty="0" smtClean="0"/>
              <a:t>Manage Stakeholder </a:t>
            </a:r>
            <a:r>
              <a:rPr lang="en-US" altLang="en-US" sz="2800" dirty="0" smtClean="0"/>
              <a:t>Engagement </a:t>
            </a:r>
            <a:r>
              <a:rPr lang="en-US" altLang="en-US" sz="2800" smtClean="0"/>
              <a:t>(MSE)</a:t>
            </a:r>
            <a:endParaRPr lang="en-US" altLang="en-US" sz="2800" dirty="0" smtClean="0"/>
          </a:p>
        </p:txBody>
      </p:sp>
      <p:sp>
        <p:nvSpPr>
          <p:cNvPr id="3379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Project Execution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3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050F01-F705-4F3E-9DEE-32150AC6A468}"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33794">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33794">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33794">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33794">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33794">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33794">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33794">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33794">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altLang="en-US" smtClean="0"/>
              <a:t>Conduct Procurement</a:t>
            </a:r>
          </a:p>
        </p:txBody>
      </p:sp>
      <p:sp>
        <p:nvSpPr>
          <p:cNvPr id="89091" name="Content Placeholder 2"/>
          <p:cNvSpPr>
            <a:spLocks noGrp="1"/>
          </p:cNvSpPr>
          <p:nvPr>
            <p:ph idx="1"/>
          </p:nvPr>
        </p:nvSpPr>
        <p:spPr/>
        <p:txBody>
          <a:bodyPr/>
          <a:lstStyle/>
          <a:p>
            <a:r>
              <a:rPr lang="en-US" altLang="en-US" smtClean="0"/>
              <a:t>Evaluate proposals received from suppliers</a:t>
            </a:r>
          </a:p>
          <a:p>
            <a:r>
              <a:rPr lang="en-US" altLang="en-US" smtClean="0"/>
              <a:t>Ensure that they understand what you expect and when</a:t>
            </a:r>
          </a:p>
          <a:p>
            <a:r>
              <a:rPr lang="en-US" altLang="en-US" smtClean="0"/>
              <a:t>Perform SWOT analysis for identified supplier</a:t>
            </a:r>
          </a:p>
          <a:p>
            <a:r>
              <a:rPr lang="en-US" altLang="en-US" smtClean="0"/>
              <a:t>Understanding various contracting type and award contract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9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228A85-9094-48A9-90B1-10D1D7F15435}" type="slidenum">
              <a:rPr lang="en-US" altLang="en-US" smtClean="0">
                <a:solidFill>
                  <a:srgbClr val="898989"/>
                </a:solidFill>
                <a:latin typeface="Calibri" panose="020F0502020204030204" pitchFamily="34" charset="0"/>
              </a:rPr>
              <a:pPr/>
              <a:t>30</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altLang="en-US" smtClean="0"/>
              <a:t>Tools/Techniques – Conduct Procurement</a:t>
            </a:r>
          </a:p>
        </p:txBody>
      </p:sp>
      <p:sp>
        <p:nvSpPr>
          <p:cNvPr id="91139" name="Content Placeholder 2"/>
          <p:cNvSpPr>
            <a:spLocks noGrp="1"/>
          </p:cNvSpPr>
          <p:nvPr>
            <p:ph idx="1"/>
          </p:nvPr>
        </p:nvSpPr>
        <p:spPr/>
        <p:txBody>
          <a:bodyPr/>
          <a:lstStyle/>
          <a:p>
            <a:r>
              <a:rPr lang="en-US" altLang="en-US" smtClean="0"/>
              <a:t>Expert Judgment</a:t>
            </a:r>
          </a:p>
          <a:p>
            <a:r>
              <a:rPr lang="en-US" altLang="en-US" smtClean="0"/>
              <a:t>Bidder conferences</a:t>
            </a:r>
          </a:p>
          <a:p>
            <a:r>
              <a:rPr lang="en-US" altLang="en-US" smtClean="0"/>
              <a:t>Proposal evaluation techniques</a:t>
            </a:r>
          </a:p>
          <a:p>
            <a:r>
              <a:rPr lang="en-US" altLang="en-US" smtClean="0"/>
              <a:t>Independent estimates</a:t>
            </a:r>
          </a:p>
          <a:p>
            <a:r>
              <a:rPr lang="en-US" altLang="en-US" smtClean="0"/>
              <a:t>Advertising</a:t>
            </a:r>
          </a:p>
          <a:p>
            <a:r>
              <a:rPr lang="en-US" altLang="en-US" smtClean="0"/>
              <a:t>Analytical techniques</a:t>
            </a:r>
          </a:p>
          <a:p>
            <a:r>
              <a:rPr lang="en-US" altLang="en-US" smtClean="0"/>
              <a:t>Procurement Negotiation</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11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AA9FF8-E621-4539-A765-486D9896EE0C}" type="slidenum">
              <a:rPr lang="en-US" altLang="en-US" smtClean="0">
                <a:solidFill>
                  <a:srgbClr val="898989"/>
                </a:solidFill>
                <a:latin typeface="Calibri" panose="020F0502020204030204" pitchFamily="34" charset="0"/>
              </a:rPr>
              <a:pPr/>
              <a:t>31</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altLang="en-US" smtClean="0"/>
              <a:t>Manage Stakeholders Engagements</a:t>
            </a:r>
          </a:p>
        </p:txBody>
      </p:sp>
      <p:sp>
        <p:nvSpPr>
          <p:cNvPr id="93187" name="Content Placeholder 2"/>
          <p:cNvSpPr>
            <a:spLocks noGrp="1"/>
          </p:cNvSpPr>
          <p:nvPr>
            <p:ph idx="1"/>
          </p:nvPr>
        </p:nvSpPr>
        <p:spPr/>
        <p:txBody>
          <a:bodyPr/>
          <a:lstStyle/>
          <a:p>
            <a:r>
              <a:rPr lang="en-US" altLang="en-US" smtClean="0"/>
              <a:t>Engage relevant stakeholders are proper level as per the plan</a:t>
            </a:r>
          </a:p>
          <a:p>
            <a:r>
              <a:rPr lang="en-US" altLang="en-US" smtClean="0"/>
              <a:t>Understand the issue which they are raising (Change Request)</a:t>
            </a:r>
          </a:p>
          <a:p>
            <a:r>
              <a:rPr lang="en-US" altLang="en-US" smtClean="0"/>
              <a:t>Analyze these issue and address them appropriately or set the right expectations</a:t>
            </a:r>
          </a:p>
          <a:p>
            <a:r>
              <a:rPr lang="en-US" altLang="en-US" smtClean="0"/>
              <a:t>While addressing issue keep change log with you.</a:t>
            </a:r>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3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980F1A-0305-4309-86DF-02AE4FE62ADE}" type="slidenum">
              <a:rPr lang="en-US" altLang="en-US" smtClean="0">
                <a:solidFill>
                  <a:srgbClr val="898989"/>
                </a:solidFill>
                <a:latin typeface="Calibri" panose="020F0502020204030204" pitchFamily="34" charset="0"/>
              </a:rPr>
              <a:pPr/>
              <a:t>32</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sz="2800" smtClean="0"/>
              <a:t>Tools/Techniques – Manage Stakeholders Engagements</a:t>
            </a:r>
          </a:p>
        </p:txBody>
      </p:sp>
      <p:sp>
        <p:nvSpPr>
          <p:cNvPr id="95235" name="Content Placeholder 2"/>
          <p:cNvSpPr>
            <a:spLocks noGrp="1"/>
          </p:cNvSpPr>
          <p:nvPr>
            <p:ph idx="1"/>
          </p:nvPr>
        </p:nvSpPr>
        <p:spPr/>
        <p:txBody>
          <a:bodyPr/>
          <a:lstStyle/>
          <a:p>
            <a:r>
              <a:rPr lang="en-US" altLang="en-US" smtClean="0"/>
              <a:t>Communication Methods</a:t>
            </a:r>
          </a:p>
          <a:p>
            <a:r>
              <a:rPr lang="en-US" altLang="en-US" smtClean="0"/>
              <a:t>Interpersonal Skills</a:t>
            </a:r>
          </a:p>
          <a:p>
            <a:r>
              <a:rPr lang="en-US" altLang="en-US" smtClean="0"/>
              <a:t>Management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52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CA6FB5-7CC0-4118-9269-39F1F3ACE7EA}" type="slidenum">
              <a:rPr lang="en-US" altLang="en-US" smtClean="0">
                <a:solidFill>
                  <a:srgbClr val="898989"/>
                </a:solidFill>
                <a:latin typeface="Calibri" panose="020F0502020204030204" pitchFamily="34" charset="0"/>
              </a:rPr>
              <a:pPr/>
              <a:t>33</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7"/>
          <p:cNvSpPr>
            <a:spLocks noGrp="1"/>
          </p:cNvSpPr>
          <p:nvPr>
            <p:ph type="title"/>
          </p:nvPr>
        </p:nvSpPr>
        <p:spPr/>
        <p:txBody>
          <a:bodyPr/>
          <a:lstStyle/>
          <a:p>
            <a:r>
              <a:rPr altLang="en-US" smtClean="0"/>
              <a:t>Interpersonal Skills</a:t>
            </a:r>
          </a:p>
        </p:txBody>
      </p:sp>
      <p:sp>
        <p:nvSpPr>
          <p:cNvPr id="97283"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z="2600" smtClean="0"/>
              <a:t>Leadership</a:t>
            </a:r>
          </a:p>
          <a:p>
            <a:pPr marL="514350" indent="-514350">
              <a:buFont typeface="Calibri" panose="020F0502020204030204" pitchFamily="34" charset="0"/>
              <a:buAutoNum type="arabicPeriod"/>
            </a:pPr>
            <a:r>
              <a:rPr lang="en-US" altLang="en-US" sz="2600" smtClean="0"/>
              <a:t>Team Building</a:t>
            </a:r>
          </a:p>
          <a:p>
            <a:pPr marL="514350" indent="-514350">
              <a:buFont typeface="Calibri" panose="020F0502020204030204" pitchFamily="34" charset="0"/>
              <a:buAutoNum type="arabicPeriod"/>
            </a:pPr>
            <a:r>
              <a:rPr lang="en-US" altLang="en-US" sz="2600" smtClean="0"/>
              <a:t>Motivation</a:t>
            </a:r>
          </a:p>
          <a:p>
            <a:pPr marL="514350" indent="-514350">
              <a:buFont typeface="Calibri" panose="020F0502020204030204" pitchFamily="34" charset="0"/>
              <a:buAutoNum type="arabicPeriod"/>
            </a:pPr>
            <a:r>
              <a:rPr lang="en-US" altLang="en-US" sz="2600" smtClean="0"/>
              <a:t>Communication</a:t>
            </a:r>
          </a:p>
          <a:p>
            <a:pPr marL="514350" indent="-514350">
              <a:buFont typeface="Calibri" panose="020F0502020204030204" pitchFamily="34" charset="0"/>
              <a:buAutoNum type="arabicPeriod"/>
            </a:pPr>
            <a:r>
              <a:rPr lang="en-US" altLang="en-US" sz="2600" smtClean="0"/>
              <a:t>Influencing</a:t>
            </a:r>
          </a:p>
          <a:p>
            <a:pPr marL="514350" indent="-514350">
              <a:buFont typeface="Calibri" panose="020F0502020204030204" pitchFamily="34" charset="0"/>
              <a:buAutoNum type="arabicPeriod"/>
            </a:pPr>
            <a:r>
              <a:rPr lang="en-US" altLang="en-US" sz="2600" smtClean="0"/>
              <a:t>Decision Making</a:t>
            </a:r>
          </a:p>
          <a:p>
            <a:pPr marL="514350" indent="-514350">
              <a:buFont typeface="Calibri" panose="020F0502020204030204" pitchFamily="34" charset="0"/>
              <a:buAutoNum type="arabicPeriod"/>
            </a:pPr>
            <a:r>
              <a:rPr lang="en-US" altLang="en-US" sz="2600" smtClean="0"/>
              <a:t>Political &amp; Cultural Awareness</a:t>
            </a:r>
          </a:p>
          <a:p>
            <a:pPr marL="514350" indent="-514350">
              <a:buFont typeface="Calibri" panose="020F0502020204030204" pitchFamily="34" charset="0"/>
              <a:buAutoNum type="arabicPeriod"/>
            </a:pPr>
            <a:r>
              <a:rPr lang="en-US" altLang="en-US" sz="2600" smtClean="0"/>
              <a:t>Negotiation</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7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8A10-D992-416E-9690-CDA79B6EDB33}"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7"/>
          <p:cNvSpPr>
            <a:spLocks noGrp="1"/>
          </p:cNvSpPr>
          <p:nvPr>
            <p:ph type="title"/>
          </p:nvPr>
        </p:nvSpPr>
        <p:spPr/>
        <p:txBody>
          <a:bodyPr/>
          <a:lstStyle/>
          <a:p>
            <a:r>
              <a:rPr altLang="en-US" smtClean="0"/>
              <a:t>Management Skills</a:t>
            </a:r>
          </a:p>
        </p:txBody>
      </p:sp>
      <p:sp>
        <p:nvSpPr>
          <p:cNvPr id="99331"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mtClean="0"/>
              <a:t>Presentation Skills</a:t>
            </a:r>
          </a:p>
          <a:p>
            <a:pPr marL="514350" indent="-514350">
              <a:buFont typeface="Calibri" panose="020F0502020204030204" pitchFamily="34" charset="0"/>
              <a:buAutoNum type="arabicPeriod"/>
            </a:pPr>
            <a:r>
              <a:rPr lang="en-US" altLang="en-US" smtClean="0"/>
              <a:t>Negotiating Skills</a:t>
            </a:r>
          </a:p>
          <a:p>
            <a:pPr marL="514350" indent="-514350">
              <a:buFont typeface="Calibri" panose="020F0502020204030204" pitchFamily="34" charset="0"/>
              <a:buAutoNum type="arabicPeriod"/>
            </a:pPr>
            <a:r>
              <a:rPr lang="en-US" altLang="en-US" smtClean="0"/>
              <a:t>Writing Skills </a:t>
            </a:r>
          </a:p>
          <a:p>
            <a:pPr marL="514350" indent="-514350">
              <a:buFont typeface="Calibri" panose="020F0502020204030204" pitchFamily="34" charset="0"/>
              <a:buAutoNum type="arabicPeriod"/>
            </a:pPr>
            <a:r>
              <a:rPr lang="en-US" altLang="en-US" smtClean="0"/>
              <a:t>Public Speaking Skills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9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1BAC0F-6E22-49E9-A45C-76DB14929E0F}"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marL="342900" indent="-342900">
              <a:spcBef>
                <a:spcPct val="20000"/>
              </a:spcBef>
              <a:buFont typeface="Arial" charset="0"/>
              <a:buNone/>
              <a:defRPr/>
            </a:pPr>
            <a:r>
              <a:rPr lang="en-US" sz="1500" dirty="0">
                <a:latin typeface="+mn-lt"/>
              </a:rPr>
              <a:t>	hari.Prasad@vedavit-ps.com</a:t>
            </a:r>
          </a:p>
        </p:txBody>
      </p:sp>
      <p:sp>
        <p:nvSpPr>
          <p:cNvPr id="10138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8FC01B-217B-4325-ACCE-9A6A2451DA0D}"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
        <p:nvSpPr>
          <p:cNvPr id="101381"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altLang="en-US" smtClean="0"/>
              <a:t>Direct and Manage Project Work</a:t>
            </a:r>
          </a:p>
        </p:txBody>
      </p:sp>
      <p:sp>
        <p:nvSpPr>
          <p:cNvPr id="35843" name="Content Placeholder 6"/>
          <p:cNvSpPr>
            <a:spLocks noGrp="1"/>
          </p:cNvSpPr>
          <p:nvPr>
            <p:ph idx="1"/>
          </p:nvPr>
        </p:nvSpPr>
        <p:spPr/>
        <p:txBody>
          <a:bodyPr/>
          <a:lstStyle/>
          <a:p>
            <a:r>
              <a:rPr lang="en-US" altLang="en-US" sz="2000" smtClean="0"/>
              <a:t>Execute Project as per the </a:t>
            </a:r>
            <a:r>
              <a:rPr lang="en-US" altLang="en-US" sz="2000" u="sng" smtClean="0"/>
              <a:t>Baselined</a:t>
            </a:r>
            <a:r>
              <a:rPr lang="en-US" altLang="en-US" sz="2000" smtClean="0"/>
              <a:t> Project Management Plan</a:t>
            </a:r>
          </a:p>
          <a:p>
            <a:r>
              <a:rPr lang="en-US" altLang="en-US" sz="2000" smtClean="0"/>
              <a:t>Produce only those deliverables which are </a:t>
            </a:r>
            <a:r>
              <a:rPr lang="en-US" altLang="en-US" sz="2000" u="sng" smtClean="0"/>
              <a:t>valued by customer</a:t>
            </a:r>
            <a:r>
              <a:rPr lang="en-US" altLang="en-US" sz="2000" smtClean="0"/>
              <a:t> </a:t>
            </a:r>
          </a:p>
          <a:p>
            <a:r>
              <a:rPr lang="en-US" altLang="en-US" sz="2000" smtClean="0"/>
              <a:t>For any deviation use only “</a:t>
            </a:r>
            <a:r>
              <a:rPr lang="en-US" altLang="en-US" sz="2000" u="sng" smtClean="0"/>
              <a:t>Approved</a:t>
            </a:r>
            <a:r>
              <a:rPr lang="en-US" altLang="en-US" sz="2000" smtClean="0"/>
              <a:t>” Change Requests</a:t>
            </a:r>
          </a:p>
          <a:p>
            <a:r>
              <a:rPr lang="en-US" altLang="en-US" sz="2000" smtClean="0"/>
              <a:t>If work is not possible as per the baselined plan then team should make Project Manager aware about it. This is </a:t>
            </a:r>
            <a:r>
              <a:rPr lang="en-US" altLang="en-US" sz="2000" u="sng" smtClean="0"/>
              <a:t>change request</a:t>
            </a:r>
            <a:r>
              <a:rPr lang="en-US" altLang="en-US" sz="2000" smtClean="0"/>
              <a:t>.</a:t>
            </a:r>
          </a:p>
          <a:p>
            <a:r>
              <a:rPr lang="en-US" altLang="en-US" sz="2000" smtClean="0"/>
              <a:t>As a practice project manager </a:t>
            </a:r>
            <a:r>
              <a:rPr lang="en-US" altLang="en-US" sz="2000" u="sng" smtClean="0"/>
              <a:t>should not  make decision about deviation from baselined plan immediately</a:t>
            </a:r>
            <a:r>
              <a:rPr lang="en-US" altLang="en-US" sz="2000" smtClean="0"/>
              <a:t>.</a:t>
            </a:r>
          </a:p>
          <a:p>
            <a:r>
              <a:rPr lang="en-US" altLang="en-US" sz="2000" u="sng" smtClean="0"/>
              <a:t>Change request should be evaluated </a:t>
            </a:r>
            <a:r>
              <a:rPr lang="en-US" altLang="en-US" sz="2000" smtClean="0"/>
              <a:t>based on the urgency and then decision is either made by project change control board or Project Manager depending on impact and urgency.</a:t>
            </a:r>
          </a:p>
          <a:p>
            <a:r>
              <a:rPr lang="en-US" altLang="en-US" sz="2000" smtClean="0"/>
              <a:t>Project work progress data, any issue, impediments should be </a:t>
            </a:r>
            <a:r>
              <a:rPr lang="en-US" altLang="en-US" sz="2000" u="sng" smtClean="0"/>
              <a:t>captured on daily basis</a:t>
            </a:r>
            <a:r>
              <a:rPr lang="en-US" altLang="en-US" sz="2000" smtClean="0"/>
              <a:t>. Automate this step as much possible so that your get correct data</a:t>
            </a:r>
          </a:p>
          <a:p>
            <a:r>
              <a:rPr lang="en-US" altLang="en-US" sz="2000" u="sng" smtClean="0"/>
              <a:t>Coordinate</a:t>
            </a:r>
            <a:r>
              <a:rPr lang="en-US" altLang="en-US" sz="2000" smtClean="0"/>
              <a:t> project related dependencies between departments, agencies, consultants, experts, management and other stakeholders on </a:t>
            </a:r>
            <a:r>
              <a:rPr lang="en-US" altLang="en-US" sz="2000" u="sng" smtClean="0"/>
              <a:t>daily basis</a:t>
            </a:r>
            <a:r>
              <a:rPr lang="en-US" altLang="en-US" sz="2000" smtClean="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3B614-5963-4923-9B27-F3EE912D41FA}"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tLang="en-US" sz="3200" smtClean="0"/>
              <a:t>Tools/Technique for Direct &amp; Manage Project Work</a:t>
            </a:r>
          </a:p>
        </p:txBody>
      </p:sp>
      <p:sp>
        <p:nvSpPr>
          <p:cNvPr id="37891" name="Content Placeholder 2"/>
          <p:cNvSpPr>
            <a:spLocks noGrp="1"/>
          </p:cNvSpPr>
          <p:nvPr>
            <p:ph idx="1"/>
          </p:nvPr>
        </p:nvSpPr>
        <p:spPr/>
        <p:txBody>
          <a:bodyPr/>
          <a:lstStyle/>
          <a:p>
            <a:r>
              <a:rPr lang="en-US" altLang="en-US" smtClean="0"/>
              <a:t>Meetings</a:t>
            </a:r>
          </a:p>
          <a:p>
            <a:r>
              <a:rPr lang="en-US" altLang="en-US" smtClean="0"/>
              <a:t>Project Management Information Systems</a:t>
            </a:r>
          </a:p>
          <a:p>
            <a:r>
              <a:rPr lang="en-US" altLang="en-US" smtClean="0"/>
              <a:t>Expert Judgment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F61FCB-184E-4CEF-A687-499DC29C47B0}"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altLang="en-US" smtClean="0"/>
              <a:t>Perform Quality Assurance</a:t>
            </a:r>
          </a:p>
        </p:txBody>
      </p:sp>
      <p:sp>
        <p:nvSpPr>
          <p:cNvPr id="3" name="Content Placeholder 2"/>
          <p:cNvSpPr>
            <a:spLocks noGrp="1"/>
          </p:cNvSpPr>
          <p:nvPr>
            <p:ph idx="1"/>
          </p:nvPr>
        </p:nvSpPr>
        <p:spPr/>
        <p:txBody>
          <a:bodyPr>
            <a:normAutofit fontScale="70000" lnSpcReduction="20000"/>
          </a:bodyPr>
          <a:lstStyle/>
          <a:p>
            <a:pPr>
              <a:defRPr/>
            </a:pPr>
            <a:r>
              <a:rPr lang="en-US" dirty="0" smtClean="0"/>
              <a:t>A mechanism to determine that everybody including the project manager is following processes </a:t>
            </a:r>
          </a:p>
          <a:p>
            <a:pPr>
              <a:defRPr/>
            </a:pPr>
            <a:r>
              <a:rPr lang="en-US" dirty="0" smtClean="0"/>
              <a:t>Deviation from the plan is acceptable but deviation from the process is compliance issue and taken very seriously by management, regulators, customer etc.</a:t>
            </a:r>
          </a:p>
          <a:p>
            <a:pPr>
              <a:defRPr/>
            </a:pPr>
            <a:r>
              <a:rPr lang="en-US" dirty="0" smtClean="0"/>
              <a:t>Project manager should perform quality assurance for his team</a:t>
            </a:r>
          </a:p>
          <a:p>
            <a:pPr>
              <a:defRPr/>
            </a:pPr>
            <a:r>
              <a:rPr lang="en-US" dirty="0" smtClean="0"/>
              <a:t>External to project (Auditor) who has knowledge about audit process and project processes should perform regular audit. Project Manager should plan for this in his plan. A surprise audit asked by management, regulator or customer is also possible.</a:t>
            </a:r>
          </a:p>
          <a:p>
            <a:pPr>
              <a:defRPr/>
            </a:pPr>
            <a:r>
              <a:rPr lang="en-US" dirty="0" smtClean="0"/>
              <a:t>Auditors should identify area of improvement, provide recommendation, appreciate best practices, take best practices at organization level. (Change Request)</a:t>
            </a:r>
          </a:p>
          <a:p>
            <a:pPr>
              <a:defRPr/>
            </a:pPr>
            <a:r>
              <a:rPr lang="en-US" dirty="0" smtClean="0"/>
              <a:t>Auditors should make stakeholders aware about non-compliance</a:t>
            </a:r>
          </a:p>
          <a:p>
            <a:pPr>
              <a:defRPr/>
            </a:pPr>
            <a:r>
              <a:rPr lang="en-US" dirty="0" smtClean="0"/>
              <a:t>An auditor must use project’s project plan, project reports, quality report to perform the audit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80E7EE-0E43-44EB-B45D-6E9C7A5AF05B}"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Perform Quality Assurance</a:t>
            </a:r>
            <a:endParaRPr/>
          </a:p>
        </p:txBody>
      </p:sp>
      <p:sp>
        <p:nvSpPr>
          <p:cNvPr id="41987" name="Content Placeholder 2"/>
          <p:cNvSpPr>
            <a:spLocks noGrp="1"/>
          </p:cNvSpPr>
          <p:nvPr>
            <p:ph idx="1"/>
          </p:nvPr>
        </p:nvSpPr>
        <p:spPr/>
        <p:txBody>
          <a:bodyPr>
            <a:normAutofit fontScale="77500" lnSpcReduction="20000"/>
          </a:bodyPr>
          <a:lstStyle/>
          <a:p>
            <a:pPr>
              <a:defRPr/>
            </a:pPr>
            <a:r>
              <a:rPr lang="en-US" altLang="en-US" dirty="0" smtClean="0"/>
              <a:t>Process Analysis</a:t>
            </a:r>
          </a:p>
          <a:p>
            <a:pPr>
              <a:defRPr/>
            </a:pPr>
            <a:r>
              <a:rPr lang="en-US" altLang="en-US" dirty="0" smtClean="0"/>
              <a:t>Process Audits</a:t>
            </a:r>
          </a:p>
          <a:p>
            <a:pPr>
              <a:defRPr/>
            </a:pPr>
            <a:r>
              <a:rPr lang="en-US" altLang="en-US" dirty="0" smtClean="0"/>
              <a:t>Inspection</a:t>
            </a:r>
          </a:p>
          <a:p>
            <a:pPr>
              <a:defRPr/>
            </a:pPr>
            <a:r>
              <a:rPr lang="en-US" dirty="0" smtClean="0"/>
              <a:t>Cost </a:t>
            </a:r>
            <a:r>
              <a:rPr lang="en-US" dirty="0"/>
              <a:t>Benefit Analysis</a:t>
            </a:r>
          </a:p>
          <a:p>
            <a:pPr>
              <a:defRPr/>
            </a:pPr>
            <a:r>
              <a:rPr lang="en-US" dirty="0"/>
              <a:t>Cost of Quality (COQ)</a:t>
            </a:r>
          </a:p>
          <a:p>
            <a:pPr>
              <a:defRPr/>
            </a:pPr>
            <a:r>
              <a:rPr lang="en-US" dirty="0"/>
              <a:t>Seven Basic Quality Tools</a:t>
            </a:r>
          </a:p>
          <a:p>
            <a:pPr>
              <a:defRPr/>
            </a:pPr>
            <a:r>
              <a:rPr lang="en-US" dirty="0"/>
              <a:t>Benchmarking</a:t>
            </a:r>
          </a:p>
          <a:p>
            <a:pPr>
              <a:defRPr/>
            </a:pPr>
            <a:r>
              <a:rPr lang="en-US" dirty="0"/>
              <a:t>Design of Experiments</a:t>
            </a:r>
          </a:p>
          <a:p>
            <a:pPr>
              <a:defRPr/>
            </a:pPr>
            <a:r>
              <a:rPr lang="en-US" dirty="0"/>
              <a:t>Statistical Sampling</a:t>
            </a:r>
          </a:p>
          <a:p>
            <a:pPr>
              <a:defRPr/>
            </a:pPr>
            <a:r>
              <a:rPr lang="en-US" dirty="0"/>
              <a:t>Flow charting</a:t>
            </a:r>
          </a:p>
          <a:p>
            <a:pPr>
              <a:defRPr/>
            </a:pPr>
            <a:r>
              <a:rPr lang="en-US" dirty="0"/>
              <a:t>Additional Quality Planning </a:t>
            </a:r>
            <a:r>
              <a:rPr lang="en-US" dirty="0" smtClean="0"/>
              <a:t>Tools</a:t>
            </a:r>
          </a:p>
          <a:p>
            <a:pPr>
              <a:defRPr/>
            </a:pPr>
            <a:r>
              <a:rPr lang="en-US" dirty="0"/>
              <a:t>Approved Change Requests Review </a:t>
            </a:r>
          </a:p>
          <a:p>
            <a:pPr>
              <a:defRPr/>
            </a:pPr>
            <a:r>
              <a:rPr lang="en-US" dirty="0"/>
              <a:t>Meetings</a:t>
            </a:r>
          </a:p>
          <a:p>
            <a:pPr>
              <a:defRPr/>
            </a:pPr>
            <a:endParaRPr lang="en-US" altLang="en-US" dirty="0" smtClean="0"/>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1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63217-1E13-427D-AB2C-84E0CD89EAB9}"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smtClean="0"/>
              <a:t>Acquire Project Team</a:t>
            </a:r>
          </a:p>
        </p:txBody>
      </p:sp>
      <p:sp>
        <p:nvSpPr>
          <p:cNvPr id="3" name="Content Placeholder 2"/>
          <p:cNvSpPr>
            <a:spLocks noGrp="1"/>
          </p:cNvSpPr>
          <p:nvPr>
            <p:ph idx="1"/>
          </p:nvPr>
        </p:nvSpPr>
        <p:spPr/>
        <p:txBody>
          <a:bodyPr>
            <a:normAutofit lnSpcReduction="10000"/>
          </a:bodyPr>
          <a:lstStyle/>
          <a:p>
            <a:pPr>
              <a:defRPr/>
            </a:pPr>
            <a:r>
              <a:rPr lang="en-US" dirty="0" smtClean="0"/>
              <a:t>Hire right people on right time and assign them the work as per their capability</a:t>
            </a:r>
          </a:p>
          <a:p>
            <a:pPr>
              <a:defRPr/>
            </a:pPr>
            <a:r>
              <a:rPr lang="en-US" dirty="0" smtClean="0"/>
              <a:t>Negotiate role, responsibilities, work time, position, compensation, reporting relationship, joining time, location of work and agree before you confirm any person in the project team</a:t>
            </a:r>
          </a:p>
          <a:p>
            <a:pPr>
              <a:defRPr/>
            </a:pPr>
            <a:r>
              <a:rPr lang="en-US" dirty="0" smtClean="0"/>
              <a:t>Interview every person you are taking on the project based on the level of expertise and skills expected for the project work</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968F19-DBA2-43A1-B437-20844AF7DC7E}" type="slidenum">
              <a:rPr lang="en-US" altLang="en-US" smtClean="0">
                <a:solidFill>
                  <a:srgbClr val="898989"/>
                </a:solidFill>
                <a:latin typeface="Calibri" panose="020F0502020204030204" pitchFamily="34" charset="0"/>
              </a:rPr>
              <a:pPr/>
              <a:t>8</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altLang="en-US" smtClean="0"/>
              <a:t>Tools/Techniques for Acquire Project Team</a:t>
            </a:r>
          </a:p>
        </p:txBody>
      </p:sp>
      <p:sp>
        <p:nvSpPr>
          <p:cNvPr id="46083" name="Content Placeholder 2"/>
          <p:cNvSpPr>
            <a:spLocks noGrp="1"/>
          </p:cNvSpPr>
          <p:nvPr>
            <p:ph idx="1"/>
          </p:nvPr>
        </p:nvSpPr>
        <p:spPr/>
        <p:txBody>
          <a:bodyPr/>
          <a:lstStyle/>
          <a:p>
            <a:r>
              <a:rPr lang="en-US" altLang="en-US" smtClean="0"/>
              <a:t>Pre-assignment</a:t>
            </a:r>
          </a:p>
          <a:p>
            <a:r>
              <a:rPr lang="en-US" altLang="en-US" smtClean="0"/>
              <a:t>Negotiation</a:t>
            </a:r>
          </a:p>
          <a:p>
            <a:r>
              <a:rPr lang="en-US" altLang="en-US" smtClean="0"/>
              <a:t>Acquisition</a:t>
            </a:r>
          </a:p>
          <a:p>
            <a:r>
              <a:rPr lang="en-US" altLang="en-US" smtClean="0"/>
              <a:t>Virtual Teams</a:t>
            </a:r>
          </a:p>
          <a:p>
            <a:r>
              <a:rPr lang="en-US" altLang="en-US" smtClean="0"/>
              <a:t>Multi-criteria decision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469313-CCD2-4AF9-B10F-E1A4042939BA}" type="slidenum">
              <a:rPr lang="en-US" altLang="en-US" smtClean="0">
                <a:solidFill>
                  <a:srgbClr val="898989"/>
                </a:solidFill>
                <a:latin typeface="Calibri" panose="020F0502020204030204" pitchFamily="34" charset="0"/>
              </a:rPr>
              <a:pPr/>
              <a:t>9</a:t>
            </a:fld>
            <a:endParaRPr lang="en-US" altLang="en-US"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4799</TotalTime>
  <Words>1777</Words>
  <Application>Microsoft Office PowerPoint</Application>
  <PresentationFormat>On-screen Show (4:3)</PresentationFormat>
  <Paragraphs>390</Paragraphs>
  <Slides>36</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 Unicode MS</vt:lpstr>
      <vt:lpstr>Arial</vt:lpstr>
      <vt:lpstr>Book Antiqua</vt:lpstr>
      <vt:lpstr>Calibri</vt:lpstr>
      <vt:lpstr>Calibri (Body)</vt:lpstr>
      <vt:lpstr>Kabel Bk BT</vt:lpstr>
      <vt:lpstr>Times New Roman</vt:lpstr>
      <vt:lpstr>1_Office Theme</vt:lpstr>
      <vt:lpstr>Visio</vt:lpstr>
      <vt:lpstr>PowerPoint Presentation</vt:lpstr>
      <vt:lpstr>Themes</vt:lpstr>
      <vt:lpstr>Project Execution</vt:lpstr>
      <vt:lpstr>Direct and Manage Project Work</vt:lpstr>
      <vt:lpstr>Tools/Technique for Direct &amp; Manage Project Work</vt:lpstr>
      <vt:lpstr>Perform Quality Assurance</vt:lpstr>
      <vt:lpstr>Tools/Techniques for Perform Quality Assurance</vt:lpstr>
      <vt:lpstr>Acquire Project Team</vt:lpstr>
      <vt:lpstr>Tools/Techniques for Acquire Project Team</vt:lpstr>
      <vt:lpstr>Develop Project Team</vt:lpstr>
      <vt:lpstr>Tools/Techniques for Develop Project Team</vt:lpstr>
      <vt:lpstr>Manage Project Team</vt:lpstr>
      <vt:lpstr>Tools/Techniques for Manage Project Team</vt:lpstr>
      <vt:lpstr>Five Stages of Team development</vt:lpstr>
      <vt:lpstr>Type of Powers</vt:lpstr>
      <vt:lpstr>Conflict Management</vt:lpstr>
      <vt:lpstr>Sources of conflict</vt:lpstr>
      <vt:lpstr>Characteristics of conflict</vt:lpstr>
      <vt:lpstr>Conflict Resolutions</vt:lpstr>
      <vt:lpstr>Motivational Theories</vt:lpstr>
      <vt:lpstr>Motivational Theories</vt:lpstr>
      <vt:lpstr>Frederick Herzberg - Hygiene &amp; Motivation Factors  </vt:lpstr>
      <vt:lpstr>Abraham Maslow - Hierarchy of Needs </vt:lpstr>
      <vt:lpstr>Victor Vroom - Expectancy Theorem of Motivation</vt:lpstr>
      <vt:lpstr>Oldham and Hackman - Job characteristics model</vt:lpstr>
      <vt:lpstr>McGregor - Theory X &amp; Y</vt:lpstr>
      <vt:lpstr>Key to Successful Team Management</vt:lpstr>
      <vt:lpstr>Manage Communication</vt:lpstr>
      <vt:lpstr>Tools/Techniques for Manage Communications</vt:lpstr>
      <vt:lpstr>Conduct Procurement</vt:lpstr>
      <vt:lpstr>Tools/Techniques – Conduct Procurement</vt:lpstr>
      <vt:lpstr>Manage Stakeholders Engagements</vt:lpstr>
      <vt:lpstr>Tools/Techniques – Manage Stakeholders Engagements</vt:lpstr>
      <vt:lpstr>Interpersonal Skills</vt:lpstr>
      <vt:lpstr>Management Skills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141</cp:revision>
  <dcterms:created xsi:type="dcterms:W3CDTF">2010-10-14T06:04:22Z</dcterms:created>
  <dcterms:modified xsi:type="dcterms:W3CDTF">2015-01-17T13:24:01Z</dcterms:modified>
</cp:coreProperties>
</file>