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21"/>
  </p:notesMasterIdLst>
  <p:sldIdLst>
    <p:sldId id="736" r:id="rId2"/>
    <p:sldId id="731" r:id="rId3"/>
    <p:sldId id="732" r:id="rId4"/>
    <p:sldId id="332" r:id="rId5"/>
    <p:sldId id="733" r:id="rId6"/>
    <p:sldId id="734" r:id="rId7"/>
    <p:sldId id="694" r:id="rId8"/>
    <p:sldId id="695" r:id="rId9"/>
    <p:sldId id="696" r:id="rId10"/>
    <p:sldId id="697" r:id="rId11"/>
    <p:sldId id="698" r:id="rId12"/>
    <p:sldId id="699" r:id="rId13"/>
    <p:sldId id="700" r:id="rId14"/>
    <p:sldId id="737" r:id="rId15"/>
    <p:sldId id="738" r:id="rId16"/>
    <p:sldId id="739" r:id="rId17"/>
    <p:sldId id="704" r:id="rId18"/>
    <p:sldId id="740" r:id="rId19"/>
    <p:sldId id="72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94658" autoAdjust="0"/>
  </p:normalViewPr>
  <p:slideViewPr>
    <p:cSldViewPr>
      <p:cViewPr varScale="1">
        <p:scale>
          <a:sx n="68" d="100"/>
          <a:sy n="68" d="100"/>
        </p:scale>
        <p:origin x="1680"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DBD5C4CF-7E7A-4E88-972C-4774A4E60686}"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5E959A8-653D-4F8B-A587-02258D47CE85}" type="slidenum">
              <a:rPr lang="en-US" altLang="en-US"/>
              <a:pPr>
                <a:defRPr/>
              </a:pPr>
              <a:t>‹#›</a:t>
            </a:fld>
            <a:endParaRPr lang="en-US" altLang="en-US"/>
          </a:p>
        </p:txBody>
      </p:sp>
    </p:spTree>
    <p:extLst>
      <p:ext uri="{BB962C8B-B14F-4D97-AF65-F5344CB8AC3E}">
        <p14:creationId xmlns:p14="http://schemas.microsoft.com/office/powerpoint/2010/main" val="3603827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BF9B2E9A-C3F5-4176-ABE0-016A7E33ED01}"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381106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584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584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81DD07-27FA-492A-B302-8CE4CE3B26F9}"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
        <p:nvSpPr>
          <p:cNvPr id="35845" name="Rectangle 1"/>
          <p:cNvSpPr>
            <a:spLocks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5846" name="Rectangle 2"/>
          <p:cNvSpPr>
            <a:spLocks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27418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789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789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F4CEC3-07BE-430A-A432-A48785F4D1DD}" type="slidenum">
              <a:rPr lang="en-US" altLang="en-US" smtClean="0">
                <a:latin typeface="Arial" panose="020B0604020202020204" pitchFamily="34" charset="0"/>
              </a:rPr>
              <a:pPr>
                <a:spcBef>
                  <a:spcPct val="0"/>
                </a:spcBef>
              </a:pPr>
              <a:t>11</a:t>
            </a:fld>
            <a:endParaRPr lang="en-US" altLang="en-US" smtClean="0">
              <a:latin typeface="Arial" panose="020B0604020202020204" pitchFamily="34" charset="0"/>
            </a:endParaRPr>
          </a:p>
        </p:txBody>
      </p:sp>
      <p:sp>
        <p:nvSpPr>
          <p:cNvPr id="37893" name="Rectangle 1"/>
          <p:cNvSpPr>
            <a:spLocks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7894" name="Rectangle 2"/>
          <p:cNvSpPr>
            <a:spLocks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2593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59465D-4476-4B32-8B71-49C403FE1B6B}"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
        <p:nvSpPr>
          <p:cNvPr id="39939"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What are some examples of projects?</a:t>
            </a:r>
          </a:p>
        </p:txBody>
      </p:sp>
    </p:spTree>
    <p:extLst>
      <p:ext uri="{BB962C8B-B14F-4D97-AF65-F5344CB8AC3E}">
        <p14:creationId xmlns:p14="http://schemas.microsoft.com/office/powerpoint/2010/main" val="2421348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E893F2-DE03-4DEA-B87B-070462B6EE59}"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242609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11BA4-FE99-428D-983A-592053ADD9C1}" type="slidenum">
              <a:rPr lang="en-US" altLang="en-US" smtClean="0"/>
              <a:pPr/>
              <a:t>14</a:t>
            </a:fld>
            <a:endParaRPr lang="en-US" altLang="en-US" smtClean="0"/>
          </a:p>
        </p:txBody>
      </p:sp>
    </p:spTree>
    <p:extLst>
      <p:ext uri="{BB962C8B-B14F-4D97-AF65-F5344CB8AC3E}">
        <p14:creationId xmlns:p14="http://schemas.microsoft.com/office/powerpoint/2010/main" val="626882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55B7E-FD93-4EC5-98EF-3E2A928FCEE2}" type="slidenum">
              <a:rPr lang="en-US" altLang="en-US" smtClean="0"/>
              <a:pPr/>
              <a:t>15</a:t>
            </a:fld>
            <a:endParaRPr lang="en-US" altLang="en-US" smtClean="0"/>
          </a:p>
        </p:txBody>
      </p:sp>
    </p:spTree>
    <p:extLst>
      <p:ext uri="{BB962C8B-B14F-4D97-AF65-F5344CB8AC3E}">
        <p14:creationId xmlns:p14="http://schemas.microsoft.com/office/powerpoint/2010/main" val="214268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D9E48-26A9-44F7-8FDD-5341D483F8FE}" type="slidenum">
              <a:rPr lang="en-US" altLang="en-US" smtClean="0"/>
              <a:pPr/>
              <a:t>16</a:t>
            </a:fld>
            <a:endParaRPr lang="en-US" altLang="en-US" smtClean="0"/>
          </a:p>
        </p:txBody>
      </p:sp>
    </p:spTree>
    <p:extLst>
      <p:ext uri="{BB962C8B-B14F-4D97-AF65-F5344CB8AC3E}">
        <p14:creationId xmlns:p14="http://schemas.microsoft.com/office/powerpoint/2010/main" val="1524813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72312C-7A81-4282-B6C4-F42A19423FF6}" type="slidenum">
              <a:rPr lang="en-US" altLang="en-US" smtClean="0">
                <a:latin typeface="Arial" panose="020B0604020202020204" pitchFamily="34" charset="0"/>
              </a:rPr>
              <a:pPr>
                <a:spcBef>
                  <a:spcPct val="0"/>
                </a:spcBef>
              </a:pPr>
              <a:t>17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4112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2956A-FE3B-49E5-9A66-1A7B11118F7F}" type="slidenum">
              <a:rPr lang="en-US" altLang="en-US" smtClean="0"/>
              <a:pPr/>
              <a:t>18</a:t>
            </a:fld>
            <a:endParaRPr lang="en-US" altLang="en-US" smtClean="0"/>
          </a:p>
        </p:txBody>
      </p:sp>
    </p:spTree>
    <p:extLst>
      <p:ext uri="{BB962C8B-B14F-4D97-AF65-F5344CB8AC3E}">
        <p14:creationId xmlns:p14="http://schemas.microsoft.com/office/powerpoint/2010/main" val="24803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F1174BCC-0FB5-402F-A8F5-B699F224F686}" type="slidenum">
              <a:rPr lang="en-US" altLang="en-US" sz="1300" smtClean="0">
                <a:solidFill>
                  <a:srgbClr val="000000"/>
                </a:solidFill>
                <a:latin typeface="Arial" panose="020B0604020202020204" pitchFamily="34" charset="0"/>
              </a:rPr>
              <a:pPr>
                <a:spcBef>
                  <a:spcPct val="0"/>
                </a:spcBef>
              </a:pPr>
              <a:t>19</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89207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29C05-F54F-4BCA-AF8F-682D03E8BAF3}" type="slidenum">
              <a:rPr lang="en-US" altLang="en-US" smtClean="0"/>
              <a:pPr/>
              <a:t>2</a:t>
            </a:fld>
            <a:endParaRPr lang="en-US" altLang="en-US" smtClean="0"/>
          </a:p>
        </p:txBody>
      </p:sp>
    </p:spTree>
    <p:extLst>
      <p:ext uri="{BB962C8B-B14F-4D97-AF65-F5344CB8AC3E}">
        <p14:creationId xmlns:p14="http://schemas.microsoft.com/office/powerpoint/2010/main" val="237547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47CEB8-D36E-4FA1-B100-62DDF2C8A5BC}" type="slidenum">
              <a:rPr lang="en-US" altLang="en-US" smtClean="0"/>
              <a:pPr/>
              <a:t>3</a:t>
            </a:fld>
            <a:endParaRPr lang="en-US" altLang="en-US" smtClean="0"/>
          </a:p>
        </p:txBody>
      </p:sp>
    </p:spTree>
    <p:extLst>
      <p:ext uri="{BB962C8B-B14F-4D97-AF65-F5344CB8AC3E}">
        <p14:creationId xmlns:p14="http://schemas.microsoft.com/office/powerpoint/2010/main" val="215801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95612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417947-AEBA-4FDE-9D58-DC070ACA8CB0}" type="slidenum">
              <a:rPr lang="en-US" altLang="en-US" smtClean="0"/>
              <a:pPr/>
              <a:t>5</a:t>
            </a:fld>
            <a:endParaRPr lang="en-US" altLang="en-US" smtClean="0"/>
          </a:p>
        </p:txBody>
      </p:sp>
    </p:spTree>
    <p:extLst>
      <p:ext uri="{BB962C8B-B14F-4D97-AF65-F5344CB8AC3E}">
        <p14:creationId xmlns:p14="http://schemas.microsoft.com/office/powerpoint/2010/main" val="1706206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9A9DF-4AF5-498F-8C42-20DA216357F5}" type="slidenum">
              <a:rPr lang="en-US" altLang="en-US" smtClean="0"/>
              <a:pPr/>
              <a:t>6</a:t>
            </a:fld>
            <a:endParaRPr lang="en-US" altLang="en-US" smtClean="0"/>
          </a:p>
        </p:txBody>
      </p:sp>
    </p:spTree>
    <p:extLst>
      <p:ext uri="{BB962C8B-B14F-4D97-AF65-F5344CB8AC3E}">
        <p14:creationId xmlns:p14="http://schemas.microsoft.com/office/powerpoint/2010/main" val="198673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2969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2970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F76C97-B9EF-42DD-AD4C-39AF587FC9C3}"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
        <p:nvSpPr>
          <p:cNvPr id="29701" name="Rectangle 1"/>
          <p:cNvSpPr>
            <a:spLocks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29702" name="Rectangle 2"/>
          <p:cNvSpPr>
            <a:spLocks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02851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174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17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E341A-D4D0-4933-9F47-F4B45250102D}"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
        <p:nvSpPr>
          <p:cNvPr id="31749"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31750"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31751"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43C9482D-A3B8-49C0-A996-7C6590F0B5B1}" type="slidenum">
              <a:rPr lang="en-US" altLang="en-US">
                <a:solidFill>
                  <a:srgbClr val="000000"/>
                </a:solidFill>
                <a:latin typeface="Arial" panose="020B0604020202020204" pitchFamily="34" charset="0"/>
              </a:rPr>
              <a:pPr algn="r" eaLnBrk="1" hangingPunct="1">
                <a:spcBef>
                  <a:spcPct val="0"/>
                </a:spcBef>
              </a:pPr>
              <a:t>8</a:t>
            </a:fld>
            <a:endParaRPr lang="en-US" altLang="en-US">
              <a:solidFill>
                <a:srgbClr val="000000"/>
              </a:solidFill>
              <a:latin typeface="Arial" panose="020B0604020202020204" pitchFamily="34" charset="0"/>
            </a:endParaRPr>
          </a:p>
        </p:txBody>
      </p:sp>
      <p:sp>
        <p:nvSpPr>
          <p:cNvPr id="31752" name="Rectangle 4"/>
          <p:cNvSpPr>
            <a:spLocks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1753" name="Rectangle 5"/>
          <p:cNvSpPr>
            <a:spLocks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smtClean="0">
              <a:latin typeface="Arial" panose="020B0604020202020204" pitchFamily="34" charset="0"/>
              <a:ea typeface="WenQuanYi Micro Hei" charset="0"/>
              <a:cs typeface="WenQuanYi Micro Hei" charset="0"/>
            </a:endParaRPr>
          </a:p>
        </p:txBody>
      </p:sp>
    </p:spTree>
    <p:extLst>
      <p:ext uri="{BB962C8B-B14F-4D97-AF65-F5344CB8AC3E}">
        <p14:creationId xmlns:p14="http://schemas.microsoft.com/office/powerpoint/2010/main" val="399257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379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379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B25B73-12FB-4224-BE73-C519B36D831A}"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
        <p:nvSpPr>
          <p:cNvPr id="33797" name="Rectangle 1"/>
          <p:cNvSpPr>
            <a:spLocks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3798" name="Rectangle 2"/>
          <p:cNvSpPr>
            <a:spLocks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180580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30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68610"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8ADE39BF-857F-4983-98DC-7D692D18B5F6}"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AD0CA024-4BC3-4760-866F-C54108877723}" type="slidenum">
              <a:rPr lang="en-US" altLang="en-US"/>
              <a:pPr>
                <a:defRPr/>
              </a:pPr>
              <a:t>‹#›</a:t>
            </a:fld>
            <a:endParaRPr lang="en-US" altLang="en-US"/>
          </a:p>
        </p:txBody>
      </p:sp>
    </p:spTree>
    <p:extLst>
      <p:ext uri="{BB962C8B-B14F-4D97-AF65-F5344CB8AC3E}">
        <p14:creationId xmlns:p14="http://schemas.microsoft.com/office/powerpoint/2010/main" val="106630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9B1569D1-741E-4B49-AB09-41C192849491}"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787818AF-F9AD-4443-90A9-B22822A458BC}" type="slidenum">
              <a:rPr lang="en-US" altLang="en-US"/>
              <a:pPr>
                <a:defRPr/>
              </a:pPr>
              <a:t>‹#›</a:t>
            </a:fld>
            <a:endParaRPr lang="en-US" altLang="en-US"/>
          </a:p>
        </p:txBody>
      </p:sp>
    </p:spTree>
    <p:extLst>
      <p:ext uri="{BB962C8B-B14F-4D97-AF65-F5344CB8AC3E}">
        <p14:creationId xmlns:p14="http://schemas.microsoft.com/office/powerpoint/2010/main" val="4291863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2A365112-69C6-4C89-88CC-4192301F6B6A}"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A56EAEE4-6079-4BAC-A679-025DEA06487D}" type="slidenum">
              <a:rPr lang="en-US" altLang="en-US"/>
              <a:pPr>
                <a:defRPr/>
              </a:pPr>
              <a:t>‹#›</a:t>
            </a:fld>
            <a:endParaRPr lang="en-US" altLang="en-US"/>
          </a:p>
        </p:txBody>
      </p:sp>
    </p:spTree>
    <p:extLst>
      <p:ext uri="{BB962C8B-B14F-4D97-AF65-F5344CB8AC3E}">
        <p14:creationId xmlns:p14="http://schemas.microsoft.com/office/powerpoint/2010/main" val="70068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79FE30-6573-48E2-95B0-9E15E9F7C57A}"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7E99AFFC-AEBD-4F09-8D85-CE916A93B7B3}" type="slidenum">
              <a:rPr lang="en-US" altLang="en-US"/>
              <a:pPr>
                <a:defRPr/>
              </a:pPr>
              <a:t>‹#›</a:t>
            </a:fld>
            <a:endParaRPr lang="en-US" altLang="en-US"/>
          </a:p>
        </p:txBody>
      </p:sp>
    </p:spTree>
    <p:extLst>
      <p:ext uri="{BB962C8B-B14F-4D97-AF65-F5344CB8AC3E}">
        <p14:creationId xmlns:p14="http://schemas.microsoft.com/office/powerpoint/2010/main" val="112085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B1BF62B0-ECB2-4B75-BB0F-DAD41A5C5108}"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1EB53FF1-0431-4462-B906-6850D5CF3EE3}" type="slidenum">
              <a:rPr lang="en-US" altLang="en-US"/>
              <a:pPr>
                <a:defRPr/>
              </a:pPr>
              <a:t>‹#›</a:t>
            </a:fld>
            <a:endParaRPr lang="en-US" altLang="en-US"/>
          </a:p>
        </p:txBody>
      </p:sp>
    </p:spTree>
    <p:extLst>
      <p:ext uri="{BB962C8B-B14F-4D97-AF65-F5344CB8AC3E}">
        <p14:creationId xmlns:p14="http://schemas.microsoft.com/office/powerpoint/2010/main" val="25776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102497-93A0-4A1A-8C6B-57F1E3DC647A}"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8047C09C-D69D-4264-8D74-3108C197D162}" type="slidenum">
              <a:rPr lang="en-US" altLang="en-US"/>
              <a:pPr>
                <a:defRPr/>
              </a:pPr>
              <a:t>‹#›</a:t>
            </a:fld>
            <a:endParaRPr lang="en-US" altLang="en-US"/>
          </a:p>
        </p:txBody>
      </p:sp>
    </p:spTree>
    <p:extLst>
      <p:ext uri="{BB962C8B-B14F-4D97-AF65-F5344CB8AC3E}">
        <p14:creationId xmlns:p14="http://schemas.microsoft.com/office/powerpoint/2010/main" val="102545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E73A571-402D-4656-9ADF-B33CE1ED3B77}"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F01093BD-EED1-4E8D-9BD3-9AC99ACBF9DE}" type="slidenum">
              <a:rPr lang="en-US" altLang="en-US"/>
              <a:pPr>
                <a:defRPr/>
              </a:pPr>
              <a:t>‹#›</a:t>
            </a:fld>
            <a:endParaRPr lang="en-US" altLang="en-US"/>
          </a:p>
        </p:txBody>
      </p:sp>
    </p:spTree>
    <p:extLst>
      <p:ext uri="{BB962C8B-B14F-4D97-AF65-F5344CB8AC3E}">
        <p14:creationId xmlns:p14="http://schemas.microsoft.com/office/powerpoint/2010/main" val="94530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CC8C5FF7-B748-4E5D-A0D8-63D2E30AC49F}"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0BA204B6-0407-4BB3-BE38-83E75D772832}" type="slidenum">
              <a:rPr lang="en-US" altLang="en-US"/>
              <a:pPr>
                <a:defRPr/>
              </a:pPr>
              <a:t>‹#›</a:t>
            </a:fld>
            <a:endParaRPr lang="en-US" altLang="en-US"/>
          </a:p>
        </p:txBody>
      </p:sp>
    </p:spTree>
    <p:extLst>
      <p:ext uri="{BB962C8B-B14F-4D97-AF65-F5344CB8AC3E}">
        <p14:creationId xmlns:p14="http://schemas.microsoft.com/office/powerpoint/2010/main" val="81032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54E3898A-54BB-4133-9968-E0234F5961A4}"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C577791-BC91-4758-A491-A34F8EEB3831}" type="slidenum">
              <a:rPr lang="en-US" altLang="en-US"/>
              <a:pPr>
                <a:defRPr/>
              </a:pPr>
              <a:t>‹#›</a:t>
            </a:fld>
            <a:endParaRPr lang="en-US" altLang="en-US"/>
          </a:p>
        </p:txBody>
      </p:sp>
    </p:spTree>
    <p:extLst>
      <p:ext uri="{BB962C8B-B14F-4D97-AF65-F5344CB8AC3E}">
        <p14:creationId xmlns:p14="http://schemas.microsoft.com/office/powerpoint/2010/main" val="10829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E2DB83-1D3A-4D6C-A7CE-06C4082D6933}"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26D840C-E9A6-43C2-9B97-7A6A104823B0}" type="slidenum">
              <a:rPr lang="en-US" altLang="en-US"/>
              <a:pPr>
                <a:defRPr/>
              </a:pPr>
              <a:t>‹#›</a:t>
            </a:fld>
            <a:endParaRPr lang="en-US" altLang="en-US"/>
          </a:p>
        </p:txBody>
      </p:sp>
    </p:spTree>
    <p:extLst>
      <p:ext uri="{BB962C8B-B14F-4D97-AF65-F5344CB8AC3E}">
        <p14:creationId xmlns:p14="http://schemas.microsoft.com/office/powerpoint/2010/main" val="229834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36372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28C23483-DD68-40B8-A349-040FC4057B79}"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3D1C4839-1885-404D-9D28-73360186B4DD}" type="slidenum">
              <a:rPr lang="en-US" altLang="en-US"/>
              <a:pPr>
                <a:defRPr/>
              </a:pPr>
              <a:t>‹#›</a:t>
            </a:fld>
            <a:endParaRPr lang="en-US" altLang="en-US"/>
          </a:p>
        </p:txBody>
      </p:sp>
    </p:spTree>
    <p:extLst>
      <p:ext uri="{BB962C8B-B14F-4D97-AF65-F5344CB8AC3E}">
        <p14:creationId xmlns:p14="http://schemas.microsoft.com/office/powerpoint/2010/main" val="39618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96AEBD08-E27B-47B1-8464-7F613C3F5334}"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EE215C62-F01F-49F7-A112-8F7504ECFA71}" type="slidenum">
              <a:rPr lang="en-US" altLang="en-US"/>
              <a:pPr>
                <a:defRPr/>
              </a:pPr>
              <a:t>‹#›</a:t>
            </a:fld>
            <a:endParaRPr lang="en-US" altLang="en-US"/>
          </a:p>
        </p:txBody>
      </p:sp>
    </p:spTree>
    <p:extLst>
      <p:ext uri="{BB962C8B-B14F-4D97-AF65-F5344CB8AC3E}">
        <p14:creationId xmlns:p14="http://schemas.microsoft.com/office/powerpoint/2010/main" val="18354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1C62E11-5212-46EF-A4CC-141EE66AB0B4}"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0594896-9D9A-4387-BECC-E859940BAC2B}"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44" r:id="rId7"/>
    <p:sldLayoutId id="2147484237" r:id="rId8"/>
    <p:sldLayoutId id="2147484238" r:id="rId9"/>
    <p:sldLayoutId id="2147484239" r:id="rId10"/>
    <p:sldLayoutId id="2147484240" r:id="rId11"/>
    <p:sldLayoutId id="2147484241" r:id="rId12"/>
    <p:sldLayoutId id="2147484242" r:id="rId13"/>
    <p:sldLayoutId id="2147484243"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Fairness is our duty to make decisions and act impartially &amp; Objectively. Our conduct must be free from competing self interest , Prejudice and  favoritism.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discriminate against others based on, but not limited to , Gender, Race, Age, Religion, Disability, Nationality or Sexual orientation.</a:t>
            </a:r>
            <a:endParaRPr lang="en-US" b="1" u="sng"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4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3D6F9-5210-455B-896A-AF3066269BFF}"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Conflict of Interest: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6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676D94-4FBA-4723-B7B2-7BF631E8871E}"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smtClean="0"/>
              <a:t>Ethics Quick Test</a:t>
            </a:r>
            <a:endParaRPr altLang="en-US" b="1" smtClean="0"/>
          </a:p>
        </p:txBody>
      </p:sp>
      <p:sp>
        <p:nvSpPr>
          <p:cNvPr id="6" name="Content Placeholder 5"/>
          <p:cNvSpPr>
            <a:spLocks noGrp="1"/>
          </p:cNvSpPr>
          <p:nvPr>
            <p:ph idx="1"/>
          </p:nvPr>
        </p:nvSpPr>
        <p:spPr>
          <a:xfrm>
            <a:off x="457200" y="990600"/>
            <a:ext cx="8229600" cy="5105400"/>
          </a:xfrm>
        </p:spPr>
        <p:txBody>
          <a:bodyPr>
            <a:normAutofit fontScale="92500" lnSpcReduction="20000"/>
          </a:bodyPr>
          <a:lstStyle/>
          <a:p>
            <a:pPr marL="0" indent="0">
              <a:buFont typeface="Arial" panose="020B0604020202020204" pitchFamily="34" charset="0"/>
              <a:buNone/>
              <a:defRPr/>
            </a:pPr>
            <a:r>
              <a:rPr lang="en-IN" dirty="0"/>
              <a:t>Texas Instruments “Ethics Quick Test” for making ethical decisions</a:t>
            </a:r>
          </a:p>
          <a:p>
            <a:pPr>
              <a:defRPr/>
            </a:pPr>
            <a:endParaRPr lang="en-IN" dirty="0"/>
          </a:p>
          <a:p>
            <a:pPr>
              <a:defRPr/>
            </a:pPr>
            <a:r>
              <a:rPr lang="en-IN" dirty="0"/>
              <a:t>Is the action legal?</a:t>
            </a:r>
          </a:p>
          <a:p>
            <a:pPr>
              <a:defRPr/>
            </a:pPr>
            <a:r>
              <a:rPr lang="en-IN" dirty="0"/>
              <a:t>Does it comply with your understanding of company values?</a:t>
            </a:r>
          </a:p>
          <a:p>
            <a:pPr>
              <a:defRPr/>
            </a:pPr>
            <a:r>
              <a:rPr lang="en-IN" dirty="0"/>
              <a:t>If you do it, will you feel bad?</a:t>
            </a:r>
          </a:p>
          <a:p>
            <a:pPr>
              <a:defRPr/>
            </a:pPr>
            <a:r>
              <a:rPr lang="en-IN" dirty="0"/>
              <a:t>How will it look in the newspaper?</a:t>
            </a:r>
          </a:p>
          <a:p>
            <a:pPr>
              <a:defRPr/>
            </a:pPr>
            <a:r>
              <a:rPr lang="en-IN" dirty="0"/>
              <a:t>If you know it is wrong, do not do it.</a:t>
            </a:r>
          </a:p>
          <a:p>
            <a:pPr>
              <a:defRPr/>
            </a:pPr>
            <a:r>
              <a:rPr lang="en-IN" dirty="0"/>
              <a:t>If you are not sure, ask.</a:t>
            </a:r>
          </a:p>
          <a:p>
            <a:pPr>
              <a:defRPr/>
            </a:pPr>
            <a:r>
              <a:rPr lang="en-IN" dirty="0"/>
              <a:t>Keep asking until you get an answer.</a:t>
            </a:r>
          </a:p>
          <a:p>
            <a:pPr>
              <a:defRPr/>
            </a:pPr>
            <a:endParaRPr lang="en-IN"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8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1F927A-4631-495B-B5DB-27C06985D13C}"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ctrTitle"/>
          </p:nvPr>
        </p:nvSpPr>
        <p:spPr/>
        <p:txBody>
          <a:bodyPr/>
          <a:lstStyle/>
          <a:p>
            <a:r>
              <a:rPr altLang="en-US" smtClean="0"/>
              <a:t>Project Manager’s Oath of</a:t>
            </a:r>
            <a:br>
              <a:rPr altLang="en-US" smtClean="0"/>
            </a:br>
            <a:r>
              <a:rPr altLang="en-US" b="1" smtClean="0"/>
              <a:t>Professional Responsibility</a:t>
            </a:r>
            <a:endParaRPr altLang="en-US" smtClean="0"/>
          </a:p>
        </p:txBody>
      </p:sp>
      <p:sp>
        <p:nvSpPr>
          <p:cNvPr id="5" name="Subtitle 4"/>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0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96B039-78AF-4959-84BB-868337E47D43}"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p:txBody>
          <a:bodyPr/>
          <a:lstStyle/>
          <a:p>
            <a:r>
              <a:rPr altLang="en-US" b="1" smtClean="0"/>
              <a:t>Professional Responsibility</a:t>
            </a:r>
            <a:endParaRPr altLang="en-US" smtClean="0"/>
          </a:p>
        </p:txBody>
      </p:sp>
      <p:sp>
        <p:nvSpPr>
          <p:cNvPr id="7" name="Content Placeholder 6"/>
          <p:cNvSpPr>
            <a:spLocks noGrp="1"/>
          </p:cNvSpPr>
          <p:nvPr>
            <p:ph idx="1"/>
          </p:nvPr>
        </p:nvSpPr>
        <p:spPr>
          <a:xfrm>
            <a:off x="457200" y="990600"/>
            <a:ext cx="8229600" cy="5105400"/>
          </a:xfrm>
        </p:spPr>
        <p:txBody>
          <a:bodyPr>
            <a:normAutofit fontScale="85000" lnSpcReduction="10000"/>
          </a:bodyPr>
          <a:lstStyle/>
          <a:p>
            <a:pPr>
              <a:defRPr/>
            </a:pPr>
            <a:r>
              <a:rPr lang="en-IN" dirty="0" smtClean="0"/>
              <a:t>Ensure individual integrity</a:t>
            </a:r>
          </a:p>
          <a:p>
            <a:pPr>
              <a:defRPr/>
            </a:pPr>
            <a:r>
              <a:rPr lang="en-IN" dirty="0" smtClean="0"/>
              <a:t>Adhere to legal requirements and ethical standards</a:t>
            </a:r>
          </a:p>
          <a:p>
            <a:pPr>
              <a:defRPr/>
            </a:pPr>
            <a:r>
              <a:rPr lang="en-IN" dirty="0" smtClean="0"/>
              <a:t>Protect Stakeholders</a:t>
            </a:r>
          </a:p>
          <a:p>
            <a:pPr>
              <a:defRPr/>
            </a:pPr>
            <a:r>
              <a:rPr lang="en-IN" dirty="0" smtClean="0"/>
              <a:t>Share lessons learned and other relevant information</a:t>
            </a:r>
          </a:p>
          <a:p>
            <a:pPr>
              <a:defRPr/>
            </a:pPr>
            <a:r>
              <a:rPr lang="en-IN" dirty="0" smtClean="0"/>
              <a:t>Build capabilities of colleagues</a:t>
            </a:r>
          </a:p>
          <a:p>
            <a:pPr>
              <a:defRPr/>
            </a:pPr>
            <a:r>
              <a:rPr lang="en-IN" dirty="0" smtClean="0"/>
              <a:t>Advance project management professionalism</a:t>
            </a:r>
          </a:p>
          <a:p>
            <a:pPr>
              <a:defRPr/>
            </a:pPr>
            <a:r>
              <a:rPr lang="en-IN" dirty="0" smtClean="0"/>
              <a:t>Improve competencies as project manager</a:t>
            </a:r>
          </a:p>
          <a:p>
            <a:pPr>
              <a:defRPr/>
            </a:pPr>
            <a:r>
              <a:rPr lang="en-IN" dirty="0" smtClean="0"/>
              <a:t>Balance stakeholder interests in project</a:t>
            </a:r>
          </a:p>
          <a:p>
            <a:pPr>
              <a:defRPr/>
            </a:pPr>
            <a:r>
              <a:rPr lang="en-IN" dirty="0" smtClean="0"/>
              <a:t>Respect cultural ethnic and personal differences</a:t>
            </a:r>
          </a:p>
          <a:p>
            <a:pPr>
              <a:defRPr/>
            </a:pPr>
            <a:r>
              <a:rPr lang="en-IN" dirty="0" smtClean="0"/>
              <a:t>Ensure collaborative project management environment</a:t>
            </a:r>
          </a:p>
          <a:p>
            <a:pPr>
              <a:defRPr/>
            </a:pPr>
            <a:r>
              <a:rPr lang="en-IN" dirty="0" smtClean="0"/>
              <a:t>Comply with all organizational rules and policies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ED6529-9E08-402A-AB07-B3E6BE82AEDC}" type="slidenum">
              <a:rPr lang="en-US" altLang="en-US" smtClean="0">
                <a:solidFill>
                  <a:srgbClr val="898989"/>
                </a:solidFill>
                <a:latin typeface="Calibri" panose="020F0502020204030204" pitchFamily="34" charset="0"/>
              </a:rPr>
              <a:pPr/>
              <a:t>14</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a:defRPr/>
            </a:pPr>
            <a:r>
              <a:rPr lang="en-IN" dirty="0" smtClean="0"/>
              <a:t>Provide accurate and truthful representations in cost estimates</a:t>
            </a:r>
          </a:p>
          <a:p>
            <a:pPr>
              <a:defRPr/>
            </a:pPr>
            <a:r>
              <a:rPr lang="en-IN" dirty="0" smtClean="0"/>
              <a:t>Provide accurate and truthful representations in project reports</a:t>
            </a:r>
          </a:p>
          <a:p>
            <a:pPr>
              <a:defRPr/>
            </a:pPr>
            <a:r>
              <a:rPr lang="en-IN" dirty="0" smtClean="0"/>
              <a:t>Report violations of policies, procedures and code of ethics</a:t>
            </a:r>
          </a:p>
          <a:p>
            <a:pPr>
              <a:defRPr/>
            </a:pPr>
            <a:r>
              <a:rPr lang="en-IN" dirty="0" smtClean="0"/>
              <a:t>Strive for fair resolutions</a:t>
            </a:r>
          </a:p>
          <a:p>
            <a:pPr>
              <a:defRPr/>
            </a:pPr>
            <a:r>
              <a:rPr lang="en-IN" dirty="0" smtClean="0"/>
              <a:t>Satisfy competing needs and objectives</a:t>
            </a:r>
          </a:p>
          <a:p>
            <a:pPr>
              <a:defRPr/>
            </a:pPr>
            <a:r>
              <a:rPr lang="en-IN" dirty="0" smtClean="0"/>
              <a:t>Interact with others in a professional manner</a:t>
            </a:r>
          </a:p>
          <a:p>
            <a:pPr>
              <a:defRPr/>
            </a:pPr>
            <a:r>
              <a:rPr lang="en-IN" dirty="0" smtClean="0"/>
              <a:t>Be responsible for satisfying the complete scope and objectives of customer requirements</a:t>
            </a:r>
          </a:p>
          <a:p>
            <a:pPr>
              <a:defRPr/>
            </a:pPr>
            <a:r>
              <a:rPr lang="en-IN" dirty="0" smtClean="0"/>
              <a:t>Maintain and respect confidential information</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AAD811-C7C6-4E05-8CFA-54F9EF692DD8}" type="slidenum">
              <a:rPr lang="en-US" altLang="en-US" smtClean="0">
                <a:solidFill>
                  <a:srgbClr val="898989"/>
                </a:solidFill>
                <a:latin typeface="Calibri" panose="020F0502020204030204" pitchFamily="34" charset="0"/>
              </a:rPr>
              <a:pPr/>
              <a:t>15</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IN" dirty="0" smtClean="0"/>
              <a:t>Ensure that a conflict of interest does not interfere with professional judgment</a:t>
            </a:r>
          </a:p>
          <a:p>
            <a:pPr>
              <a:defRPr/>
            </a:pPr>
            <a:r>
              <a:rPr lang="en-IN" dirty="0" smtClean="0"/>
              <a:t>Disclose conflict of interest to customer</a:t>
            </a:r>
          </a:p>
          <a:p>
            <a:pPr>
              <a:defRPr/>
            </a:pPr>
            <a:r>
              <a:rPr lang="en-IN" dirty="0" smtClean="0"/>
              <a:t>Disclose circumstances that could be construed as conflicts of interest</a:t>
            </a:r>
          </a:p>
          <a:p>
            <a:pPr>
              <a:defRPr/>
            </a:pPr>
            <a:r>
              <a:rPr lang="en-IN" dirty="0" smtClean="0"/>
              <a:t>Refrain from offering or accepting inappropriate payments, gifts, or other forms of compensation</a:t>
            </a:r>
          </a:p>
          <a:p>
            <a:pPr>
              <a:defRPr/>
            </a:pPr>
            <a:r>
              <a:rPr lang="en-IN" dirty="0" smtClean="0"/>
              <a:t>Adhere to all applicable laws or customs of the country where services are being provided</a:t>
            </a:r>
          </a:p>
          <a:p>
            <a:pPr>
              <a:defRPr/>
            </a:pPr>
            <a:r>
              <a:rPr lang="en-IN" dirty="0" smtClean="0"/>
              <a:t>Respect intellectual property developed or owned by others</a:t>
            </a:r>
          </a:p>
          <a:p>
            <a:pPr>
              <a:defRPr/>
            </a:pPr>
            <a:r>
              <a:rPr lang="en-IN" dirty="0" smtClean="0"/>
              <a:t>Act in a accurate, truthful and competent manner</a:t>
            </a:r>
          </a:p>
          <a:p>
            <a:pPr>
              <a:defRPr/>
            </a:pPr>
            <a:endParaRPr lang="en-IN"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4E3287-6B3C-47E3-B17E-3CF4E2D8322C}" type="slidenum">
              <a:rPr lang="en-US" altLang="en-US" smtClean="0">
                <a:solidFill>
                  <a:srgbClr val="898989"/>
                </a:solidFill>
                <a:latin typeface="Calibri" panose="020F0502020204030204" pitchFamily="34" charset="0"/>
              </a:rPr>
              <a:pPr/>
              <a:t>16</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91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5EAEBA-236A-4AB5-9137-FDBB947FB545}"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ubtitle 5"/>
          <p:cNvSpPr>
            <a:spLocks noGrp="1"/>
          </p:cNvSpPr>
          <p:nvPr>
            <p:ph type="subTitle" idx="1"/>
          </p:nvPr>
        </p:nvSpPr>
        <p:spPr/>
        <p:txBody>
          <a:bodyPr/>
          <a:lstStyle/>
          <a:p>
            <a:pPr>
              <a:buFont typeface="Calibri" panose="020F0502020204030204" pitchFamily="34" charset="0"/>
              <a:buAutoNum type="arabicPeriod"/>
            </a:pPr>
            <a:endParaRPr lang="en-US" altLang="en-US" smtClean="0"/>
          </a:p>
        </p:txBody>
      </p:sp>
      <p:sp>
        <p:nvSpPr>
          <p:cNvPr id="5120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Microsoft Project 2013</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4FCF78-8604-4FCD-A09D-7102B07F4DCF}"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marL="342900" indent="-342900">
              <a:spcBef>
                <a:spcPct val="20000"/>
              </a:spcBef>
              <a:buFont typeface="Arial" charset="0"/>
              <a:buNone/>
              <a:defRPr/>
            </a:pPr>
            <a:r>
              <a:rPr lang="en-US" sz="1500" dirty="0">
                <a:latin typeface="+mn-lt"/>
              </a:rPr>
              <a:t>	hari.Prasad@vedavit-ps.com</a:t>
            </a:r>
          </a:p>
        </p:txBody>
      </p:sp>
      <p:sp>
        <p:nvSpPr>
          <p:cNvPr id="532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50694A-1E92-4C25-8FBB-6509137436AA}"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
        <p:nvSpPr>
          <p:cNvPr id="53253"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Project Governance</a:t>
            </a:r>
          </a:p>
          <a:p>
            <a:pPr marL="0" indent="0">
              <a:buFont typeface="+mj-lt"/>
              <a:buNone/>
            </a:pPr>
            <a:r>
              <a:rPr lang="en-US" altLang="en-US" b="1" smtClean="0"/>
              <a:t>Day 5 : Closing</a:t>
            </a:r>
          </a:p>
        </p:txBody>
      </p:sp>
      <p:sp>
        <p:nvSpPr>
          <p:cNvPr id="1843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CFC155-45D3-4B6D-948D-F3D18D4CE6ED}"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7"/>
          <p:cNvSpPr>
            <a:spLocks noGrp="1"/>
          </p:cNvSpPr>
          <p:nvPr>
            <p:ph type="subTitle" idx="1"/>
          </p:nvPr>
        </p:nvSpPr>
        <p:spPr/>
        <p:txBody>
          <a:bodyPr/>
          <a:lstStyle/>
          <a:p>
            <a:pPr>
              <a:buFont typeface="Calibri" panose="020F0502020204030204" pitchFamily="34" charset="0"/>
              <a:buAutoNum type="arabicPeriod"/>
            </a:pPr>
            <a:r>
              <a:rPr lang="en-US" altLang="en-US" smtClean="0"/>
              <a:t>Close Project or Phase </a:t>
            </a:r>
          </a:p>
          <a:p>
            <a:pPr>
              <a:buFont typeface="Calibri" panose="020F0502020204030204" pitchFamily="34" charset="0"/>
              <a:buAutoNum type="arabicPeriod"/>
            </a:pPr>
            <a:r>
              <a:rPr lang="en-US" altLang="en-US" smtClean="0"/>
              <a:t>Close Procurements</a:t>
            </a:r>
          </a:p>
          <a:p>
            <a:pPr>
              <a:buFont typeface="Calibri" panose="020F0502020204030204" pitchFamily="34" charset="0"/>
              <a:buAutoNum type="arabicPeriod"/>
            </a:pPr>
            <a:r>
              <a:rPr lang="en-US" altLang="en-US" smtClean="0"/>
              <a:t>Professional Ethics</a:t>
            </a:r>
          </a:p>
          <a:p>
            <a:pPr>
              <a:buFont typeface="Calibri" panose="020F0502020204030204" pitchFamily="34" charset="0"/>
              <a:buAutoNum type="arabicPeriod"/>
            </a:pPr>
            <a:r>
              <a:rPr lang="en-US" altLang="en-US" smtClean="0"/>
              <a:t>Microsoft Project 2013</a:t>
            </a:r>
          </a:p>
        </p:txBody>
      </p:sp>
      <p:sp>
        <p:nvSpPr>
          <p:cNvPr id="20483"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D110-6814-4165-A3BF-D5597B8B3017}"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a:defRPr/>
            </a:pPr>
            <a:r>
              <a:rPr lang="en-US" dirty="0" smtClean="0"/>
              <a:t>Must be performed at the end of every phase or at project closure</a:t>
            </a:r>
          </a:p>
          <a:p>
            <a:pPr>
              <a:defRPr/>
            </a:pPr>
            <a:r>
              <a:rPr lang="en-US" dirty="0" smtClean="0"/>
              <a:t>This is the final step and formal step. No work is produced for the customer here, no testing no negotiation.</a:t>
            </a:r>
          </a:p>
          <a:p>
            <a:pPr>
              <a:defRPr/>
            </a:pPr>
            <a:r>
              <a:rPr lang="en-US" dirty="0" smtClean="0"/>
              <a:t>Prepare a handover report</a:t>
            </a:r>
          </a:p>
          <a:p>
            <a:pPr>
              <a:defRPr/>
            </a:pPr>
            <a:r>
              <a:rPr lang="en-US" dirty="0" smtClean="0"/>
              <a:t>Handover the final product to customer</a:t>
            </a:r>
          </a:p>
          <a:p>
            <a:pPr>
              <a:defRPr/>
            </a:pPr>
            <a:r>
              <a:rPr lang="en-US" dirty="0" smtClean="0"/>
              <a:t>Ensure all the agreement clauses are fulfilled. Close the contract.</a:t>
            </a:r>
          </a:p>
          <a:p>
            <a:pPr>
              <a:defRPr/>
            </a:pPr>
            <a:r>
              <a:rPr lang="en-US" dirty="0" smtClean="0"/>
              <a:t>Lessons learned exercise should be performed with team and lessons learned should be documented</a:t>
            </a:r>
          </a:p>
          <a:p>
            <a:pPr>
              <a:defRPr/>
            </a:pPr>
            <a:r>
              <a:rPr lang="en-US" dirty="0" smtClean="0"/>
              <a:t>Team should be informed and disbanded</a:t>
            </a:r>
          </a:p>
          <a:p>
            <a:pPr>
              <a:defRPr/>
            </a:pPr>
            <a:r>
              <a:rPr lang="en-US" dirty="0" smtClean="0"/>
              <a:t>Stakeholders should be communicated</a:t>
            </a:r>
          </a:p>
          <a:p>
            <a:pPr>
              <a:defRPr/>
            </a:pPr>
            <a:r>
              <a:rPr lang="en-US" dirty="0" smtClean="0"/>
              <a:t>Department should be communicated</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25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BEC351-D01A-42A3-9777-C327FC37764C}"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altLang="en-US" smtClean="0"/>
              <a:t>Close Procurements</a:t>
            </a:r>
          </a:p>
        </p:txBody>
      </p:sp>
      <p:sp>
        <p:nvSpPr>
          <p:cNvPr id="5" name="Content Placeholder 4"/>
          <p:cNvSpPr>
            <a:spLocks noGrp="1"/>
          </p:cNvSpPr>
          <p:nvPr>
            <p:ph idx="1"/>
          </p:nvPr>
        </p:nvSpPr>
        <p:spPr>
          <a:xfrm>
            <a:off x="457200" y="990600"/>
            <a:ext cx="8229600" cy="5105400"/>
          </a:xfrm>
        </p:spPr>
        <p:txBody>
          <a:bodyPr>
            <a:normAutofit fontScale="92500"/>
          </a:bodyPr>
          <a:lstStyle/>
          <a:p>
            <a:pPr>
              <a:defRPr/>
            </a:pPr>
            <a:r>
              <a:rPr lang="en-US" dirty="0" smtClean="0"/>
              <a:t>Procurement may be closed </a:t>
            </a:r>
          </a:p>
          <a:p>
            <a:pPr lvl="1">
              <a:defRPr/>
            </a:pPr>
            <a:r>
              <a:rPr lang="en-US" dirty="0" smtClean="0"/>
              <a:t>Either all the items has been delivered or</a:t>
            </a:r>
          </a:p>
          <a:p>
            <a:pPr lvl="1">
              <a:defRPr/>
            </a:pPr>
            <a:r>
              <a:rPr lang="en-US" dirty="0" smtClean="0"/>
              <a:t>Product/Services not required</a:t>
            </a:r>
          </a:p>
          <a:p>
            <a:pPr lvl="1">
              <a:defRPr/>
            </a:pPr>
            <a:r>
              <a:rPr lang="en-US" dirty="0" smtClean="0"/>
              <a:t>Product/Services are not of good quality</a:t>
            </a:r>
          </a:p>
          <a:p>
            <a:pPr>
              <a:defRPr/>
            </a:pPr>
            <a:r>
              <a:rPr lang="en-US" dirty="0" smtClean="0"/>
              <a:t>Audit all procurements</a:t>
            </a:r>
          </a:p>
          <a:p>
            <a:pPr>
              <a:defRPr/>
            </a:pPr>
            <a:r>
              <a:rPr lang="en-US" dirty="0" smtClean="0"/>
              <a:t>Settle payments with supplier</a:t>
            </a:r>
          </a:p>
          <a:p>
            <a:pPr>
              <a:defRPr/>
            </a:pPr>
            <a:r>
              <a:rPr lang="en-US" dirty="0" smtClean="0"/>
              <a:t>Conduct lessons learned exercise for each procurement, document lessons learned and share with organization</a:t>
            </a:r>
          </a:p>
          <a:p>
            <a:pPr>
              <a:defRPr/>
            </a:pPr>
            <a:r>
              <a:rPr lang="en-US" dirty="0" smtClean="0"/>
              <a:t>Inform to your accounting and </a:t>
            </a:r>
            <a:r>
              <a:rPr lang="en-US" smtClean="0"/>
              <a:t>legal departments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2473F5-5191-4EE7-9827-7D720ED3A97D}"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Professional Ethics</a:t>
            </a:r>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7D37E3-1C93-4450-BDBE-DF24056B8BB4}"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smtClean="0"/>
              <a:t>Honesty</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Honesty is our duty to understand the truth and act in a Truthful manner both in our communication and in our conduct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in dishonest behavior with the intention of personal gain or at the expense of other.</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E3BFBB-89E5-4566-96C1-B0B7E090611A}"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altLang="en-US" smtClean="0"/>
              <a:t>Responsibility</a:t>
            </a:r>
          </a:p>
        </p:txBody>
      </p:sp>
      <p:sp>
        <p:nvSpPr>
          <p:cNvPr id="5" name="Content Placeholder 4"/>
          <p:cNvSpPr>
            <a:spLocks noGrp="1"/>
          </p:cNvSpPr>
          <p:nvPr>
            <p:ph idx="1"/>
          </p:nvPr>
        </p:nvSpPr>
        <p:spPr>
          <a:xfrm>
            <a:off x="457200" y="990600"/>
            <a:ext cx="8229600" cy="5105400"/>
          </a:xfrm>
        </p:spPr>
        <p:txBody>
          <a:bodyPr>
            <a:normAutofit fontScale="55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Responsibility is our duty to take ownership for the decisions we make or fail to make, the actions we take or fail to take &amp; the consequences that result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and uphold the policies, rules and regulations and laws that govern 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bring violations of this Code to the attention of the appropriate body for resolution.  We only file ethics complaints when they are substantiated by facts.</a:t>
            </a:r>
            <a:endParaRPr lang="en-US" sz="2400"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8DAA50-0C62-406B-96EA-CC541CE74985}"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2900" y="762000"/>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771" name="Title 5"/>
          <p:cNvSpPr>
            <a:spLocks noGrp="1"/>
          </p:cNvSpPr>
          <p:nvPr>
            <p:ph type="title"/>
          </p:nvPr>
        </p:nvSpPr>
        <p:spPr/>
        <p:txBody>
          <a:bodyPr/>
          <a:lstStyle/>
          <a:p>
            <a:r>
              <a:rPr altLang="en-US" smtClean="0"/>
              <a:t>Respect</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Respect is our duty to show a high regard for ourselves, others and the resources entrusted to us</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negotiate in good faith, do not exercise the power of our expertise or position to influence decisions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27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F28133-AD7D-47EC-B7C5-DAC96D8C2078}"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4582</TotalTime>
  <Words>1268</Words>
  <Application>Microsoft Office PowerPoint</Application>
  <PresentationFormat>On-screen Show (4:3)</PresentationFormat>
  <Paragraphs>219</Paragraphs>
  <Slides>19</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Arial</vt:lpstr>
      <vt:lpstr>Calibri</vt:lpstr>
      <vt:lpstr>Book Antiqua</vt:lpstr>
      <vt:lpstr>Times New Roman</vt:lpstr>
      <vt:lpstr>Arial Unicode MS</vt:lpstr>
      <vt:lpstr>Kabel Bk BT</vt:lpstr>
      <vt:lpstr>+mj-lt</vt:lpstr>
      <vt:lpstr>WenQuanYi Micro Hei</vt:lpstr>
      <vt:lpstr>1_Office Theme</vt:lpstr>
      <vt:lpstr>Microsoft Visio Drawing</vt:lpstr>
      <vt:lpstr>PowerPoint Presentation</vt:lpstr>
      <vt:lpstr>Themes</vt:lpstr>
      <vt:lpstr>Closing</vt:lpstr>
      <vt:lpstr>Close Project or Phase</vt:lpstr>
      <vt:lpstr>Close Procurements</vt:lpstr>
      <vt:lpstr>Professional Ethics</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Microsoft Project 2013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125</cp:revision>
  <dcterms:created xsi:type="dcterms:W3CDTF">2010-10-14T06:04:22Z</dcterms:created>
  <dcterms:modified xsi:type="dcterms:W3CDTF">2015-01-17T13:22:22Z</dcterms:modified>
</cp:coreProperties>
</file>