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3" r:id="rId1"/>
  </p:sldMasterIdLst>
  <p:sldIdLst>
    <p:sldId id="256" r:id="rId2"/>
    <p:sldId id="258" r:id="rId3"/>
    <p:sldId id="257" r:id="rId4"/>
    <p:sldId id="286" r:id="rId5"/>
    <p:sldId id="287" r:id="rId6"/>
    <p:sldId id="289" r:id="rId7"/>
    <p:sldId id="288" r:id="rId8"/>
    <p:sldId id="285" r:id="rId9"/>
    <p:sldId id="269" r:id="rId10"/>
    <p:sldId id="282" r:id="rId11"/>
    <p:sldId id="276" r:id="rId12"/>
    <p:sldId id="273" r:id="rId13"/>
    <p:sldId id="277" r:id="rId14"/>
    <p:sldId id="278" r:id="rId15"/>
    <p:sldId id="274" r:id="rId16"/>
    <p:sldId id="271" r:id="rId17"/>
    <p:sldId id="272" r:id="rId18"/>
    <p:sldId id="259" r:id="rId19"/>
    <p:sldId id="261" r:id="rId20"/>
    <p:sldId id="260" r:id="rId21"/>
    <p:sldId id="262" r:id="rId22"/>
    <p:sldId id="281" r:id="rId23"/>
    <p:sldId id="264" r:id="rId24"/>
    <p:sldId id="265" r:id="rId25"/>
    <p:sldId id="268" r:id="rId26"/>
    <p:sldId id="267" r:id="rId27"/>
    <p:sldId id="270" r:id="rId28"/>
    <p:sldId id="275" r:id="rId29"/>
    <p:sldId id="279" r:id="rId30"/>
    <p:sldId id="284" r:id="rId31"/>
    <p:sldId id="280" r:id="rId32"/>
    <p:sldId id="290"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1788" autoAdjust="0"/>
  </p:normalViewPr>
  <p:slideViewPr>
    <p:cSldViewPr snapToGrid="0">
      <p:cViewPr varScale="1">
        <p:scale>
          <a:sx n="63" d="100"/>
          <a:sy n="63" d="100"/>
        </p:scale>
        <p:origin x="-87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1.png"/><Relationship Id="rId1" Type="http://schemas.openxmlformats.org/officeDocument/2006/relationships/image" Target="../media/image7.png"/><Relationship Id="rId4" Type="http://schemas.openxmlformats.org/officeDocument/2006/relationships/image" Target="../media/image10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154DB9-910E-4804-BCA5-79E9495B347A}" type="doc">
      <dgm:prSet loTypeId="urn:microsoft.com/office/officeart/2005/8/layout/vList3#1" loCatId="list" qsTypeId="urn:microsoft.com/office/officeart/2005/8/quickstyle/simple1" qsCatId="simple" csTypeId="urn:microsoft.com/office/officeart/2005/8/colors/accent1_2" csCatId="accent1" phldr="1"/>
      <dgm:spPr/>
    </dgm:pt>
    <dgm:pt modelId="{6BC604EC-A45B-4F12-A013-A8A9A4377EF3}">
      <dgm:prSet phldrT="[Text]" custT="1"/>
      <dgm:spPr/>
      <dgm:t>
        <a:bodyPr/>
        <a:lstStyle/>
        <a:p>
          <a:r>
            <a:rPr lang="en-US" sz="3200" dirty="0" smtClean="0">
              <a:latin typeface="Georgia" pitchFamily="18" charset="0"/>
            </a:rPr>
            <a:t>Daily Standup</a:t>
          </a:r>
          <a:endParaRPr lang="en-US" sz="3200" dirty="0">
            <a:latin typeface="Georgia" pitchFamily="18" charset="0"/>
          </a:endParaRPr>
        </a:p>
      </dgm:t>
    </dgm:pt>
    <dgm:pt modelId="{682DE005-B53F-4E4E-B963-0EF5B6663F08}" type="parTrans" cxnId="{F604348E-9502-496B-8488-59A1DB598522}">
      <dgm:prSet/>
      <dgm:spPr/>
      <dgm:t>
        <a:bodyPr/>
        <a:lstStyle/>
        <a:p>
          <a:endParaRPr lang="en-US"/>
        </a:p>
      </dgm:t>
    </dgm:pt>
    <dgm:pt modelId="{7656CB94-8934-422E-A218-C0332B51F485}" type="sibTrans" cxnId="{F604348E-9502-496B-8488-59A1DB598522}">
      <dgm:prSet/>
      <dgm:spPr/>
      <dgm:t>
        <a:bodyPr/>
        <a:lstStyle/>
        <a:p>
          <a:endParaRPr lang="en-US"/>
        </a:p>
      </dgm:t>
    </dgm:pt>
    <dgm:pt modelId="{33B17FAD-AE9F-445A-A32D-A4BD4AD0C3D2}">
      <dgm:prSet custT="1"/>
      <dgm:spPr/>
      <dgm:t>
        <a:bodyPr/>
        <a:lstStyle/>
        <a:p>
          <a:r>
            <a:rPr lang="en-US" sz="3200" dirty="0" smtClean="0">
              <a:latin typeface="Georgia" pitchFamily="18" charset="0"/>
            </a:rPr>
            <a:t>Sprint Planning</a:t>
          </a:r>
        </a:p>
      </dgm:t>
    </dgm:pt>
    <dgm:pt modelId="{C4FC5094-DEDA-4D30-9B93-9B8C98220ED5}" type="parTrans" cxnId="{A4635A19-7F93-4D9F-B148-7F506E820719}">
      <dgm:prSet/>
      <dgm:spPr/>
      <dgm:t>
        <a:bodyPr/>
        <a:lstStyle/>
        <a:p>
          <a:endParaRPr lang="en-US"/>
        </a:p>
      </dgm:t>
    </dgm:pt>
    <dgm:pt modelId="{52443BE0-8A57-4300-B680-1798B1A73A72}" type="sibTrans" cxnId="{A4635A19-7F93-4D9F-B148-7F506E820719}">
      <dgm:prSet/>
      <dgm:spPr/>
      <dgm:t>
        <a:bodyPr/>
        <a:lstStyle/>
        <a:p>
          <a:endParaRPr lang="en-US"/>
        </a:p>
      </dgm:t>
    </dgm:pt>
    <dgm:pt modelId="{B57F8A9E-1243-44F6-8835-77EEE736A635}">
      <dgm:prSet custT="1"/>
      <dgm:spPr/>
      <dgm:t>
        <a:bodyPr/>
        <a:lstStyle/>
        <a:p>
          <a:r>
            <a:rPr lang="en-US" sz="3200" dirty="0" smtClean="0">
              <a:latin typeface="Georgia" pitchFamily="18" charset="0"/>
            </a:rPr>
            <a:t>Retrospectives</a:t>
          </a:r>
        </a:p>
      </dgm:t>
    </dgm:pt>
    <dgm:pt modelId="{559C7E41-B2B3-46CF-827E-970832C117D2}" type="parTrans" cxnId="{4A7296A6-5E84-48E1-88E5-93A9445DE6C5}">
      <dgm:prSet/>
      <dgm:spPr/>
      <dgm:t>
        <a:bodyPr/>
        <a:lstStyle/>
        <a:p>
          <a:endParaRPr lang="en-US"/>
        </a:p>
      </dgm:t>
    </dgm:pt>
    <dgm:pt modelId="{37BB3FD8-E876-4A3D-88D5-6CE894079A6B}" type="sibTrans" cxnId="{4A7296A6-5E84-48E1-88E5-93A9445DE6C5}">
      <dgm:prSet/>
      <dgm:spPr/>
      <dgm:t>
        <a:bodyPr/>
        <a:lstStyle/>
        <a:p>
          <a:endParaRPr lang="en-US"/>
        </a:p>
      </dgm:t>
    </dgm:pt>
    <dgm:pt modelId="{19B89749-1FA2-4AB8-B1DA-671FF87CCECB}">
      <dgm:prSet custT="1"/>
      <dgm:spPr/>
      <dgm:t>
        <a:bodyPr/>
        <a:lstStyle/>
        <a:p>
          <a:r>
            <a:rPr lang="en-US" sz="3200" dirty="0" smtClean="0">
              <a:latin typeface="Georgia" pitchFamily="18" charset="0"/>
            </a:rPr>
            <a:t>Project </a:t>
          </a:r>
          <a:r>
            <a:rPr lang="en-US" sz="3200" dirty="0" err="1" smtClean="0">
              <a:latin typeface="Georgia" pitchFamily="18" charset="0"/>
            </a:rPr>
            <a:t>Kanban</a:t>
          </a:r>
          <a:r>
            <a:rPr lang="en-US" sz="3200" dirty="0" smtClean="0">
              <a:latin typeface="Georgia" pitchFamily="18" charset="0"/>
            </a:rPr>
            <a:t> Board</a:t>
          </a:r>
          <a:endParaRPr lang="en-US" sz="3200" dirty="0">
            <a:latin typeface="Georgia" pitchFamily="18" charset="0"/>
          </a:endParaRPr>
        </a:p>
      </dgm:t>
    </dgm:pt>
    <dgm:pt modelId="{47431BCE-334A-4A7C-B77B-5E36FF213E5C}" type="parTrans" cxnId="{94374B1F-CDFF-45B8-AD17-444A6922D9DD}">
      <dgm:prSet/>
      <dgm:spPr/>
      <dgm:t>
        <a:bodyPr/>
        <a:lstStyle/>
        <a:p>
          <a:endParaRPr lang="en-US"/>
        </a:p>
      </dgm:t>
    </dgm:pt>
    <dgm:pt modelId="{F5F94075-B3AC-46C9-AAFD-C4422B521CAA}" type="sibTrans" cxnId="{94374B1F-CDFF-45B8-AD17-444A6922D9DD}">
      <dgm:prSet/>
      <dgm:spPr/>
      <dgm:t>
        <a:bodyPr/>
        <a:lstStyle/>
        <a:p>
          <a:endParaRPr lang="en-US"/>
        </a:p>
      </dgm:t>
    </dgm:pt>
    <dgm:pt modelId="{6285B12F-EFCC-4D30-8C0B-826E5EC061C7}" type="pres">
      <dgm:prSet presAssocID="{0A154DB9-910E-4804-BCA5-79E9495B347A}" presName="linearFlow" presStyleCnt="0">
        <dgm:presLayoutVars>
          <dgm:dir/>
          <dgm:resizeHandles val="exact"/>
        </dgm:presLayoutVars>
      </dgm:prSet>
      <dgm:spPr/>
    </dgm:pt>
    <dgm:pt modelId="{D81E7F4C-A0B4-4C52-9727-1F2DE8E68D47}" type="pres">
      <dgm:prSet presAssocID="{6BC604EC-A45B-4F12-A013-A8A9A4377EF3}" presName="composite" presStyleCnt="0"/>
      <dgm:spPr/>
    </dgm:pt>
    <dgm:pt modelId="{29BF679F-6C4C-46B5-AE59-8A15BF37D6B2}" type="pres">
      <dgm:prSet presAssocID="{6BC604EC-A45B-4F12-A013-A8A9A4377EF3}" presName="imgShp" presStyleLbl="fgImgPlace1" presStyleIdx="0" presStyleCnt="4"/>
      <dgm:spPr>
        <a:blipFill rotWithShape="1">
          <a:blip xmlns:r="http://schemas.openxmlformats.org/officeDocument/2006/relationships" r:embed="rId1"/>
          <a:stretch>
            <a:fillRect/>
          </a:stretch>
        </a:blipFill>
      </dgm:spPr>
    </dgm:pt>
    <dgm:pt modelId="{DF970CAB-8EBA-449E-A699-55B7FD6073B2}" type="pres">
      <dgm:prSet presAssocID="{6BC604EC-A45B-4F12-A013-A8A9A4377EF3}" presName="txShp" presStyleLbl="node1" presStyleIdx="0" presStyleCnt="4">
        <dgm:presLayoutVars>
          <dgm:bulletEnabled val="1"/>
        </dgm:presLayoutVars>
      </dgm:prSet>
      <dgm:spPr/>
      <dgm:t>
        <a:bodyPr/>
        <a:lstStyle/>
        <a:p>
          <a:endParaRPr lang="en-US"/>
        </a:p>
      </dgm:t>
    </dgm:pt>
    <dgm:pt modelId="{E350DF20-9A30-4F29-9631-04EF40CBE449}" type="pres">
      <dgm:prSet presAssocID="{7656CB94-8934-422E-A218-C0332B51F485}" presName="spacing" presStyleCnt="0"/>
      <dgm:spPr/>
    </dgm:pt>
    <dgm:pt modelId="{0DA8DD5D-66D1-4599-AC8E-14CA47D37328}" type="pres">
      <dgm:prSet presAssocID="{33B17FAD-AE9F-445A-A32D-A4BD4AD0C3D2}" presName="composite" presStyleCnt="0"/>
      <dgm:spPr/>
    </dgm:pt>
    <dgm:pt modelId="{FB95DE73-DAF0-4739-98C9-8B6BD7125B83}" type="pres">
      <dgm:prSet presAssocID="{33B17FAD-AE9F-445A-A32D-A4BD4AD0C3D2}" presName="imgShp" presStyleLbl="fgImgPlace1" presStyleIdx="1" presStyleCnt="4"/>
      <dgm:spPr>
        <a:blipFill rotWithShape="1">
          <a:blip xmlns:r="http://schemas.openxmlformats.org/officeDocument/2006/relationships" r:embed="rId2"/>
          <a:stretch>
            <a:fillRect/>
          </a:stretch>
        </a:blipFill>
      </dgm:spPr>
    </dgm:pt>
    <dgm:pt modelId="{ACB844DF-6F92-4AE0-A2A9-9BA3FD2C27D4}" type="pres">
      <dgm:prSet presAssocID="{33B17FAD-AE9F-445A-A32D-A4BD4AD0C3D2}" presName="txShp" presStyleLbl="node1" presStyleIdx="1" presStyleCnt="4">
        <dgm:presLayoutVars>
          <dgm:bulletEnabled val="1"/>
        </dgm:presLayoutVars>
      </dgm:prSet>
      <dgm:spPr/>
      <dgm:t>
        <a:bodyPr/>
        <a:lstStyle/>
        <a:p>
          <a:endParaRPr lang="en-US"/>
        </a:p>
      </dgm:t>
    </dgm:pt>
    <dgm:pt modelId="{B53D6B8C-BCE9-4EF0-9847-5A6ACF969E7D}" type="pres">
      <dgm:prSet presAssocID="{52443BE0-8A57-4300-B680-1798B1A73A72}" presName="spacing" presStyleCnt="0"/>
      <dgm:spPr/>
    </dgm:pt>
    <dgm:pt modelId="{4AE91AFC-569E-4EC1-89F1-620ABC896140}" type="pres">
      <dgm:prSet presAssocID="{B57F8A9E-1243-44F6-8835-77EEE736A635}" presName="composite" presStyleCnt="0"/>
      <dgm:spPr/>
    </dgm:pt>
    <dgm:pt modelId="{97776AB2-4699-4897-A8C3-24C9A967722E}" type="pres">
      <dgm:prSet presAssocID="{B57F8A9E-1243-44F6-8835-77EEE736A635}" presName="imgShp" presStyleLbl="fgImgPlace1" presStyleIdx="2" presStyleCnt="4"/>
      <dgm:spPr>
        <a:blipFill rotWithShape="1">
          <a:blip xmlns:r="http://schemas.openxmlformats.org/officeDocument/2006/relationships" r:embed="rId3"/>
          <a:stretch>
            <a:fillRect/>
          </a:stretch>
        </a:blipFill>
      </dgm:spPr>
    </dgm:pt>
    <dgm:pt modelId="{0387EB4B-56A6-41A1-B430-B644D48AA6EC}" type="pres">
      <dgm:prSet presAssocID="{B57F8A9E-1243-44F6-8835-77EEE736A635}" presName="txShp" presStyleLbl="node1" presStyleIdx="2" presStyleCnt="4">
        <dgm:presLayoutVars>
          <dgm:bulletEnabled val="1"/>
        </dgm:presLayoutVars>
      </dgm:prSet>
      <dgm:spPr/>
      <dgm:t>
        <a:bodyPr/>
        <a:lstStyle/>
        <a:p>
          <a:endParaRPr lang="en-US"/>
        </a:p>
      </dgm:t>
    </dgm:pt>
    <dgm:pt modelId="{CC0748CC-1E42-4D57-98E7-E47AE09FE602}" type="pres">
      <dgm:prSet presAssocID="{37BB3FD8-E876-4A3D-88D5-6CE894079A6B}" presName="spacing" presStyleCnt="0"/>
      <dgm:spPr/>
    </dgm:pt>
    <dgm:pt modelId="{E39CB3FB-D363-47B9-87BA-9393B901E984}" type="pres">
      <dgm:prSet presAssocID="{19B89749-1FA2-4AB8-B1DA-671FF87CCECB}" presName="composite" presStyleCnt="0"/>
      <dgm:spPr/>
    </dgm:pt>
    <dgm:pt modelId="{F146369A-F546-47DF-BBC0-9D8373336533}" type="pres">
      <dgm:prSet presAssocID="{19B89749-1FA2-4AB8-B1DA-671FF87CCECB}" presName="imgShp" presStyleLbl="fgImgPlace1" presStyleIdx="3" presStyleCnt="4"/>
      <dgm:spPr>
        <a:blipFill rotWithShape="1">
          <a:blip xmlns:r="http://schemas.openxmlformats.org/officeDocument/2006/relationships" r:embed="rId4"/>
          <a:stretch>
            <a:fillRect/>
          </a:stretch>
        </a:blipFill>
      </dgm:spPr>
    </dgm:pt>
    <dgm:pt modelId="{EDA78871-52D6-42A2-AAF7-234E18AC940F}" type="pres">
      <dgm:prSet presAssocID="{19B89749-1FA2-4AB8-B1DA-671FF87CCECB}" presName="txShp" presStyleLbl="node1" presStyleIdx="3" presStyleCnt="4">
        <dgm:presLayoutVars>
          <dgm:bulletEnabled val="1"/>
        </dgm:presLayoutVars>
      </dgm:prSet>
      <dgm:spPr/>
      <dgm:t>
        <a:bodyPr/>
        <a:lstStyle/>
        <a:p>
          <a:endParaRPr lang="en-US"/>
        </a:p>
      </dgm:t>
    </dgm:pt>
  </dgm:ptLst>
  <dgm:cxnLst>
    <dgm:cxn modelId="{176ACC72-84C0-4056-A2DE-3AA7D367A0E5}" type="presOf" srcId="{B57F8A9E-1243-44F6-8835-77EEE736A635}" destId="{0387EB4B-56A6-41A1-B430-B644D48AA6EC}" srcOrd="0" destOrd="0" presId="urn:microsoft.com/office/officeart/2005/8/layout/vList3#1"/>
    <dgm:cxn modelId="{A4635A19-7F93-4D9F-B148-7F506E820719}" srcId="{0A154DB9-910E-4804-BCA5-79E9495B347A}" destId="{33B17FAD-AE9F-445A-A32D-A4BD4AD0C3D2}" srcOrd="1" destOrd="0" parTransId="{C4FC5094-DEDA-4D30-9B93-9B8C98220ED5}" sibTransId="{52443BE0-8A57-4300-B680-1798B1A73A72}"/>
    <dgm:cxn modelId="{C362774E-67FB-4A15-893A-F269C6ED25B8}" type="presOf" srcId="{6BC604EC-A45B-4F12-A013-A8A9A4377EF3}" destId="{DF970CAB-8EBA-449E-A699-55B7FD6073B2}" srcOrd="0" destOrd="0" presId="urn:microsoft.com/office/officeart/2005/8/layout/vList3#1"/>
    <dgm:cxn modelId="{4A7296A6-5E84-48E1-88E5-93A9445DE6C5}" srcId="{0A154DB9-910E-4804-BCA5-79E9495B347A}" destId="{B57F8A9E-1243-44F6-8835-77EEE736A635}" srcOrd="2" destOrd="0" parTransId="{559C7E41-B2B3-46CF-827E-970832C117D2}" sibTransId="{37BB3FD8-E876-4A3D-88D5-6CE894079A6B}"/>
    <dgm:cxn modelId="{7F566CAB-AA57-4B13-8DFD-23C3D6564E89}" type="presOf" srcId="{19B89749-1FA2-4AB8-B1DA-671FF87CCECB}" destId="{EDA78871-52D6-42A2-AAF7-234E18AC940F}" srcOrd="0" destOrd="0" presId="urn:microsoft.com/office/officeart/2005/8/layout/vList3#1"/>
    <dgm:cxn modelId="{F604348E-9502-496B-8488-59A1DB598522}" srcId="{0A154DB9-910E-4804-BCA5-79E9495B347A}" destId="{6BC604EC-A45B-4F12-A013-A8A9A4377EF3}" srcOrd="0" destOrd="0" parTransId="{682DE005-B53F-4E4E-B963-0EF5B6663F08}" sibTransId="{7656CB94-8934-422E-A218-C0332B51F485}"/>
    <dgm:cxn modelId="{94374B1F-CDFF-45B8-AD17-444A6922D9DD}" srcId="{0A154DB9-910E-4804-BCA5-79E9495B347A}" destId="{19B89749-1FA2-4AB8-B1DA-671FF87CCECB}" srcOrd="3" destOrd="0" parTransId="{47431BCE-334A-4A7C-B77B-5E36FF213E5C}" sibTransId="{F5F94075-B3AC-46C9-AAFD-C4422B521CAA}"/>
    <dgm:cxn modelId="{A4A78C39-FD1D-4F53-9E87-0C6CAB03BD1D}" type="presOf" srcId="{0A154DB9-910E-4804-BCA5-79E9495B347A}" destId="{6285B12F-EFCC-4D30-8C0B-826E5EC061C7}" srcOrd="0" destOrd="0" presId="urn:microsoft.com/office/officeart/2005/8/layout/vList3#1"/>
    <dgm:cxn modelId="{2E8E0F08-C893-4CD4-BEE7-1D8FBD7187B2}" type="presOf" srcId="{33B17FAD-AE9F-445A-A32D-A4BD4AD0C3D2}" destId="{ACB844DF-6F92-4AE0-A2A9-9BA3FD2C27D4}" srcOrd="0" destOrd="0" presId="urn:microsoft.com/office/officeart/2005/8/layout/vList3#1"/>
    <dgm:cxn modelId="{024844CB-B274-4961-A927-082413F33837}" type="presParOf" srcId="{6285B12F-EFCC-4D30-8C0B-826E5EC061C7}" destId="{D81E7F4C-A0B4-4C52-9727-1F2DE8E68D47}" srcOrd="0" destOrd="0" presId="urn:microsoft.com/office/officeart/2005/8/layout/vList3#1"/>
    <dgm:cxn modelId="{E2C56F6C-8EE2-4391-828B-7274F6380111}" type="presParOf" srcId="{D81E7F4C-A0B4-4C52-9727-1F2DE8E68D47}" destId="{29BF679F-6C4C-46B5-AE59-8A15BF37D6B2}" srcOrd="0" destOrd="0" presId="urn:microsoft.com/office/officeart/2005/8/layout/vList3#1"/>
    <dgm:cxn modelId="{C1F5213A-4A14-4D75-A217-B524CCFE8B21}" type="presParOf" srcId="{D81E7F4C-A0B4-4C52-9727-1F2DE8E68D47}" destId="{DF970CAB-8EBA-449E-A699-55B7FD6073B2}" srcOrd="1" destOrd="0" presId="urn:microsoft.com/office/officeart/2005/8/layout/vList3#1"/>
    <dgm:cxn modelId="{FC0BB810-13A5-4A2C-B425-A9CA87585C74}" type="presParOf" srcId="{6285B12F-EFCC-4D30-8C0B-826E5EC061C7}" destId="{E350DF20-9A30-4F29-9631-04EF40CBE449}" srcOrd="1" destOrd="0" presId="urn:microsoft.com/office/officeart/2005/8/layout/vList3#1"/>
    <dgm:cxn modelId="{41EF2ABC-5E0C-418C-8A13-D0D96C392307}" type="presParOf" srcId="{6285B12F-EFCC-4D30-8C0B-826E5EC061C7}" destId="{0DA8DD5D-66D1-4599-AC8E-14CA47D37328}" srcOrd="2" destOrd="0" presId="urn:microsoft.com/office/officeart/2005/8/layout/vList3#1"/>
    <dgm:cxn modelId="{E0E74F22-CF57-4E8E-B3FB-E80927B8F857}" type="presParOf" srcId="{0DA8DD5D-66D1-4599-AC8E-14CA47D37328}" destId="{FB95DE73-DAF0-4739-98C9-8B6BD7125B83}" srcOrd="0" destOrd="0" presId="urn:microsoft.com/office/officeart/2005/8/layout/vList3#1"/>
    <dgm:cxn modelId="{ABB44A58-ECAA-45EE-9FF5-8B910F1D8B37}" type="presParOf" srcId="{0DA8DD5D-66D1-4599-AC8E-14CA47D37328}" destId="{ACB844DF-6F92-4AE0-A2A9-9BA3FD2C27D4}" srcOrd="1" destOrd="0" presId="urn:microsoft.com/office/officeart/2005/8/layout/vList3#1"/>
    <dgm:cxn modelId="{3FE5B3BB-D8A9-4326-B229-F017352D6E9B}" type="presParOf" srcId="{6285B12F-EFCC-4D30-8C0B-826E5EC061C7}" destId="{B53D6B8C-BCE9-4EF0-9847-5A6ACF969E7D}" srcOrd="3" destOrd="0" presId="urn:microsoft.com/office/officeart/2005/8/layout/vList3#1"/>
    <dgm:cxn modelId="{1C5D3BAE-DBF4-4755-9E9F-860659F66D82}" type="presParOf" srcId="{6285B12F-EFCC-4D30-8C0B-826E5EC061C7}" destId="{4AE91AFC-569E-4EC1-89F1-620ABC896140}" srcOrd="4" destOrd="0" presId="urn:microsoft.com/office/officeart/2005/8/layout/vList3#1"/>
    <dgm:cxn modelId="{38D344D1-CF19-422A-A3C2-18CDD5B07E78}" type="presParOf" srcId="{4AE91AFC-569E-4EC1-89F1-620ABC896140}" destId="{97776AB2-4699-4897-A8C3-24C9A967722E}" srcOrd="0" destOrd="0" presId="urn:microsoft.com/office/officeart/2005/8/layout/vList3#1"/>
    <dgm:cxn modelId="{27D77411-F46A-4081-885B-2E0C34E608E0}" type="presParOf" srcId="{4AE91AFC-569E-4EC1-89F1-620ABC896140}" destId="{0387EB4B-56A6-41A1-B430-B644D48AA6EC}" srcOrd="1" destOrd="0" presId="urn:microsoft.com/office/officeart/2005/8/layout/vList3#1"/>
    <dgm:cxn modelId="{83C85A40-8136-4ADE-A2F4-DE2758C6A182}" type="presParOf" srcId="{6285B12F-EFCC-4D30-8C0B-826E5EC061C7}" destId="{CC0748CC-1E42-4D57-98E7-E47AE09FE602}" srcOrd="5" destOrd="0" presId="urn:microsoft.com/office/officeart/2005/8/layout/vList3#1"/>
    <dgm:cxn modelId="{96085B68-A503-4373-B3B2-B105008F3BAE}" type="presParOf" srcId="{6285B12F-EFCC-4D30-8C0B-826E5EC061C7}" destId="{E39CB3FB-D363-47B9-87BA-9393B901E984}" srcOrd="6" destOrd="0" presId="urn:microsoft.com/office/officeart/2005/8/layout/vList3#1"/>
    <dgm:cxn modelId="{11CD4BE2-E3AE-426F-BBCE-8099A8D6EAB8}" type="presParOf" srcId="{E39CB3FB-D363-47B9-87BA-9393B901E984}" destId="{F146369A-F546-47DF-BBC0-9D8373336533}" srcOrd="0" destOrd="0" presId="urn:microsoft.com/office/officeart/2005/8/layout/vList3#1"/>
    <dgm:cxn modelId="{DAFD2276-9472-44A3-9340-7452E61E553F}" type="presParOf" srcId="{E39CB3FB-D363-47B9-87BA-9393B901E984}" destId="{EDA78871-52D6-42A2-AAF7-234E18AC940F}" srcOrd="1" destOrd="0" presId="urn:microsoft.com/office/officeart/2005/8/layout/vList3#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08628C-B533-4955-A203-D04E8D0BDB1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94BB33E5-FB03-4BCE-A97A-3BA918FA96D2}">
      <dgm:prSet custT="1"/>
      <dgm:spPr/>
      <dgm:t>
        <a:bodyPr/>
        <a:lstStyle/>
        <a:p>
          <a:pPr algn="l" rtl="0"/>
          <a:r>
            <a:rPr lang="en-US" sz="1600" dirty="0" smtClean="0">
              <a:latin typeface="Georgia" pitchFamily="18" charset="0"/>
            </a:rPr>
            <a:t>Project Management Workshops to all Managers/PM</a:t>
          </a:r>
          <a:r>
            <a:rPr lang="en-US" sz="1600" dirty="0" smtClean="0">
              <a:latin typeface="Georgia" pitchFamily="18" charset="0"/>
            </a:rPr>
            <a:t>/ Departmental </a:t>
          </a:r>
          <a:r>
            <a:rPr lang="en-US" sz="1600" dirty="0" smtClean="0">
              <a:latin typeface="Georgia" pitchFamily="18" charset="0"/>
            </a:rPr>
            <a:t>Heads– 10 Days</a:t>
          </a:r>
          <a:endParaRPr lang="en-US" sz="1600" dirty="0">
            <a:latin typeface="Georgia" pitchFamily="18" charset="0"/>
          </a:endParaRPr>
        </a:p>
      </dgm:t>
    </dgm:pt>
    <dgm:pt modelId="{64937442-0CBD-42B4-8027-8E5937C8F289}" type="parTrans" cxnId="{94DCE358-05D0-4065-8E59-6FC317424949}">
      <dgm:prSet/>
      <dgm:spPr/>
      <dgm:t>
        <a:bodyPr/>
        <a:lstStyle/>
        <a:p>
          <a:pPr algn="l"/>
          <a:endParaRPr lang="en-US" sz="2800"/>
        </a:p>
      </dgm:t>
    </dgm:pt>
    <dgm:pt modelId="{054330C4-3C40-4755-B18F-7E26F60895FF}" type="sibTrans" cxnId="{94DCE358-05D0-4065-8E59-6FC317424949}">
      <dgm:prSet/>
      <dgm:spPr/>
      <dgm:t>
        <a:bodyPr/>
        <a:lstStyle/>
        <a:p>
          <a:pPr algn="l"/>
          <a:endParaRPr lang="en-US" sz="2800"/>
        </a:p>
      </dgm:t>
    </dgm:pt>
    <dgm:pt modelId="{01DE1B0B-CC3A-48C7-A3C0-27680A9C34A4}">
      <dgm:prSet custT="1"/>
      <dgm:spPr>
        <a:noFill/>
        <a:ln>
          <a:solidFill>
            <a:schemeClr val="tx1"/>
          </a:solidFill>
          <a:prstDash val="sysDot"/>
        </a:ln>
      </dgm:spPr>
      <dgm:t>
        <a:bodyPr/>
        <a:lstStyle/>
        <a:p>
          <a:pPr algn="l" rtl="0"/>
          <a:r>
            <a:rPr lang="en-US" sz="2400" b="1" dirty="0" smtClean="0">
              <a:solidFill>
                <a:schemeClr val="tx2">
                  <a:lumMod val="75000"/>
                </a:schemeClr>
              </a:solidFill>
              <a:latin typeface="Georgia" pitchFamily="18" charset="0"/>
            </a:rPr>
            <a:t>??</a:t>
          </a:r>
          <a:endParaRPr lang="en-US" sz="2400" b="1" dirty="0">
            <a:solidFill>
              <a:schemeClr val="tx2">
                <a:lumMod val="75000"/>
              </a:schemeClr>
            </a:solidFill>
            <a:latin typeface="Georgia" pitchFamily="18" charset="0"/>
          </a:endParaRPr>
        </a:p>
      </dgm:t>
    </dgm:pt>
    <dgm:pt modelId="{7974F3C2-4079-489F-BC3E-8F5AE2041757}" type="parTrans" cxnId="{B41B54B4-8EBE-4314-833D-A3F6829EA250}">
      <dgm:prSet/>
      <dgm:spPr/>
      <dgm:t>
        <a:bodyPr/>
        <a:lstStyle/>
        <a:p>
          <a:pPr algn="l"/>
          <a:endParaRPr lang="en-US" sz="2800"/>
        </a:p>
      </dgm:t>
    </dgm:pt>
    <dgm:pt modelId="{41940B0C-68EE-4A6E-A0E8-F97C2DDA73C1}" type="sibTrans" cxnId="{B41B54B4-8EBE-4314-833D-A3F6829EA250}">
      <dgm:prSet/>
      <dgm:spPr/>
      <dgm:t>
        <a:bodyPr/>
        <a:lstStyle/>
        <a:p>
          <a:pPr algn="l"/>
          <a:endParaRPr lang="en-US" sz="2800"/>
        </a:p>
      </dgm:t>
    </dgm:pt>
    <dgm:pt modelId="{6A9929E5-A6E6-4052-B363-47CDE3E58FD1}">
      <dgm:prSet custT="1"/>
      <dgm:spPr>
        <a:noFill/>
        <a:ln>
          <a:prstDash val="sysDot"/>
        </a:ln>
      </dgm:spPr>
      <dgm:t>
        <a:bodyPr/>
        <a:lstStyle/>
        <a:p>
          <a:pPr algn="l" rtl="0"/>
          <a:r>
            <a:rPr lang="en-US" sz="1600" dirty="0" smtClean="0">
              <a:solidFill>
                <a:schemeClr val="tx1"/>
              </a:solidFill>
              <a:latin typeface="Georgia" pitchFamily="18" charset="0"/>
            </a:rPr>
            <a:t>Procure/Install Automation Tools/ Automate processes as much possible</a:t>
          </a:r>
          <a:endParaRPr lang="en-US" sz="1600" dirty="0">
            <a:solidFill>
              <a:schemeClr val="tx1"/>
            </a:solidFill>
            <a:latin typeface="Georgia" pitchFamily="18" charset="0"/>
          </a:endParaRPr>
        </a:p>
      </dgm:t>
    </dgm:pt>
    <dgm:pt modelId="{9A8489CE-002E-4F4B-8824-148821815669}" type="parTrans" cxnId="{2EDBB670-8EA0-4DCF-B01B-C1398CB2E5CD}">
      <dgm:prSet/>
      <dgm:spPr/>
      <dgm:t>
        <a:bodyPr/>
        <a:lstStyle/>
        <a:p>
          <a:pPr algn="l"/>
          <a:endParaRPr lang="en-US" sz="2800"/>
        </a:p>
      </dgm:t>
    </dgm:pt>
    <dgm:pt modelId="{41A90184-A983-4DEE-BD9F-F7C28B8D830C}" type="sibTrans" cxnId="{2EDBB670-8EA0-4DCF-B01B-C1398CB2E5CD}">
      <dgm:prSet/>
      <dgm:spPr/>
      <dgm:t>
        <a:bodyPr/>
        <a:lstStyle/>
        <a:p>
          <a:pPr algn="l"/>
          <a:endParaRPr lang="en-US" sz="2800"/>
        </a:p>
      </dgm:t>
    </dgm:pt>
    <dgm:pt modelId="{721F38CE-DF25-49CA-B347-9A74AB9A81E3}">
      <dgm:prSet custT="1"/>
      <dgm:spPr/>
      <dgm:t>
        <a:bodyPr/>
        <a:lstStyle/>
        <a:p>
          <a:pPr algn="l" rtl="0"/>
          <a:r>
            <a:rPr lang="en-US" sz="1600" dirty="0" smtClean="0">
              <a:latin typeface="Georgia" pitchFamily="18" charset="0"/>
            </a:rPr>
            <a:t>Processes Awareness/ Training (10 Days)</a:t>
          </a:r>
          <a:endParaRPr lang="en-US" sz="1600" dirty="0">
            <a:latin typeface="Georgia" pitchFamily="18" charset="0"/>
          </a:endParaRPr>
        </a:p>
      </dgm:t>
    </dgm:pt>
    <dgm:pt modelId="{E9FEEFCE-A759-4B02-8BD8-14372A84F5A6}" type="parTrans" cxnId="{2D691D34-4AB5-4B64-909A-7906F6E0AA34}">
      <dgm:prSet/>
      <dgm:spPr/>
      <dgm:t>
        <a:bodyPr/>
        <a:lstStyle/>
        <a:p>
          <a:pPr algn="l"/>
          <a:endParaRPr lang="en-US" sz="2800"/>
        </a:p>
      </dgm:t>
    </dgm:pt>
    <dgm:pt modelId="{54367CC3-A331-44D3-A9DE-57CE2B554FCD}" type="sibTrans" cxnId="{2D691D34-4AB5-4B64-909A-7906F6E0AA34}">
      <dgm:prSet/>
      <dgm:spPr/>
      <dgm:t>
        <a:bodyPr/>
        <a:lstStyle/>
        <a:p>
          <a:pPr algn="l"/>
          <a:endParaRPr lang="en-US" sz="2800"/>
        </a:p>
      </dgm:t>
    </dgm:pt>
    <dgm:pt modelId="{11DE67A0-9FD0-4D9D-98F0-F6BC9A6BAEF0}">
      <dgm:prSet custT="1"/>
      <dgm:spPr/>
      <dgm:t>
        <a:bodyPr/>
        <a:lstStyle/>
        <a:p>
          <a:pPr algn="l" rtl="0"/>
          <a:r>
            <a:rPr lang="en-US" sz="1600" dirty="0" smtClean="0">
              <a:latin typeface="Georgia" pitchFamily="18" charset="0"/>
            </a:rPr>
            <a:t>Training on Leadership / Interpersonal Skills  (4 Days)</a:t>
          </a:r>
          <a:endParaRPr lang="en-US" sz="1600" dirty="0">
            <a:latin typeface="Georgia" pitchFamily="18" charset="0"/>
          </a:endParaRPr>
        </a:p>
      </dgm:t>
    </dgm:pt>
    <dgm:pt modelId="{B8F33F59-41C5-47BB-89ED-B0A6EF94F916}" type="parTrans" cxnId="{9341490C-0311-41BB-9FDD-508ADBE5EC46}">
      <dgm:prSet/>
      <dgm:spPr/>
      <dgm:t>
        <a:bodyPr/>
        <a:lstStyle/>
        <a:p>
          <a:pPr algn="l"/>
          <a:endParaRPr lang="en-US" sz="2800"/>
        </a:p>
      </dgm:t>
    </dgm:pt>
    <dgm:pt modelId="{0CD9C042-3C8E-4873-B398-BA1F844370C4}" type="sibTrans" cxnId="{9341490C-0311-41BB-9FDD-508ADBE5EC46}">
      <dgm:prSet/>
      <dgm:spPr/>
      <dgm:t>
        <a:bodyPr/>
        <a:lstStyle/>
        <a:p>
          <a:pPr algn="l"/>
          <a:endParaRPr lang="en-US" sz="2800"/>
        </a:p>
      </dgm:t>
    </dgm:pt>
    <dgm:pt modelId="{F6200564-F772-44C8-924D-BA42D04DAF27}">
      <dgm:prSet custT="1"/>
      <dgm:spPr/>
      <dgm:t>
        <a:bodyPr/>
        <a:lstStyle/>
        <a:p>
          <a:pPr algn="l" rtl="0"/>
          <a:r>
            <a:rPr lang="en-US" sz="1600" dirty="0" smtClean="0">
              <a:latin typeface="Georgia" pitchFamily="18" charset="0"/>
            </a:rPr>
            <a:t>Map/Define PM processes to the implementation details (15 Days)</a:t>
          </a:r>
          <a:endParaRPr lang="en-US" sz="1600" dirty="0">
            <a:latin typeface="Georgia" pitchFamily="18" charset="0"/>
          </a:endParaRPr>
        </a:p>
      </dgm:t>
    </dgm:pt>
    <dgm:pt modelId="{786D6E58-BC1B-4221-A379-F0A7372B94AF}" type="parTrans" cxnId="{DB86BB04-3A69-4064-8633-16BF446586A7}">
      <dgm:prSet/>
      <dgm:spPr/>
      <dgm:t>
        <a:bodyPr/>
        <a:lstStyle/>
        <a:p>
          <a:endParaRPr lang="en-US" sz="2800"/>
        </a:p>
      </dgm:t>
    </dgm:pt>
    <dgm:pt modelId="{6905A50A-C0AA-4BAB-A6EE-20BC6AC57075}" type="sibTrans" cxnId="{DB86BB04-3A69-4064-8633-16BF446586A7}">
      <dgm:prSet/>
      <dgm:spPr/>
      <dgm:t>
        <a:bodyPr/>
        <a:lstStyle/>
        <a:p>
          <a:endParaRPr lang="en-US" sz="2800"/>
        </a:p>
      </dgm:t>
    </dgm:pt>
    <dgm:pt modelId="{482EB15B-7164-465C-8606-C7848D212293}">
      <dgm:prSet custT="1"/>
      <dgm:spPr/>
      <dgm:t>
        <a:bodyPr/>
        <a:lstStyle/>
        <a:p>
          <a:pPr algn="l" rtl="0"/>
          <a:r>
            <a:rPr lang="en-US" sz="2400" b="1" dirty="0" smtClean="0">
              <a:solidFill>
                <a:schemeClr val="tx2">
                  <a:lumMod val="75000"/>
                </a:schemeClr>
              </a:solidFill>
              <a:latin typeface="Georgia" pitchFamily="18" charset="0"/>
            </a:rPr>
            <a:t>Phase </a:t>
          </a:r>
          <a:r>
            <a:rPr lang="en-US" sz="2400" b="1" dirty="0" smtClean="0">
              <a:solidFill>
                <a:schemeClr val="tx2">
                  <a:lumMod val="75000"/>
                </a:schemeClr>
              </a:solidFill>
              <a:latin typeface="Georgia" pitchFamily="18" charset="0"/>
            </a:rPr>
            <a:t>1</a:t>
          </a:r>
          <a:endParaRPr lang="en-US" sz="2400" b="1" dirty="0">
            <a:solidFill>
              <a:schemeClr val="tx2">
                <a:lumMod val="75000"/>
              </a:schemeClr>
            </a:solidFill>
            <a:latin typeface="Georgia" pitchFamily="18" charset="0"/>
          </a:endParaRPr>
        </a:p>
      </dgm:t>
    </dgm:pt>
    <dgm:pt modelId="{D51806F9-87D4-4F85-B8F4-1E68ECAFF745}" type="parTrans" cxnId="{B30B70A5-EA3B-4615-85CC-7927AB8C9418}">
      <dgm:prSet/>
      <dgm:spPr/>
      <dgm:t>
        <a:bodyPr/>
        <a:lstStyle/>
        <a:p>
          <a:endParaRPr lang="en-US" sz="2800"/>
        </a:p>
      </dgm:t>
    </dgm:pt>
    <dgm:pt modelId="{01B3E807-3602-4AD4-A6AF-C06015EE9160}" type="sibTrans" cxnId="{B30B70A5-EA3B-4615-85CC-7927AB8C9418}">
      <dgm:prSet/>
      <dgm:spPr/>
      <dgm:t>
        <a:bodyPr/>
        <a:lstStyle/>
        <a:p>
          <a:endParaRPr lang="en-US" sz="2800"/>
        </a:p>
      </dgm:t>
    </dgm:pt>
    <dgm:pt modelId="{CDB7E021-F44D-49D8-8BE2-FD5A63DE7F32}">
      <dgm:prSet custT="1"/>
      <dgm:spPr/>
      <dgm:t>
        <a:bodyPr/>
        <a:lstStyle/>
        <a:p>
          <a:pPr algn="l" rtl="0"/>
          <a:r>
            <a:rPr lang="en-US" sz="1600" dirty="0" smtClean="0">
              <a:latin typeface="Georgia" pitchFamily="18" charset="0"/>
            </a:rPr>
            <a:t>Defining Framework &amp; fine tuning to BFL</a:t>
          </a:r>
          <a:endParaRPr lang="en-US" sz="1600" dirty="0">
            <a:latin typeface="Georgia" pitchFamily="18" charset="0"/>
          </a:endParaRPr>
        </a:p>
      </dgm:t>
    </dgm:pt>
    <dgm:pt modelId="{4C62B43F-ABAF-4CBA-BA12-8B5FD2035830}" type="parTrans" cxnId="{85BCCF77-ED61-4513-8D42-F061336ED163}">
      <dgm:prSet/>
      <dgm:spPr/>
      <dgm:t>
        <a:bodyPr/>
        <a:lstStyle/>
        <a:p>
          <a:endParaRPr lang="en-US" sz="2800"/>
        </a:p>
      </dgm:t>
    </dgm:pt>
    <dgm:pt modelId="{3ED768F8-687C-45F1-8577-18A29D6372C0}" type="sibTrans" cxnId="{85BCCF77-ED61-4513-8D42-F061336ED163}">
      <dgm:prSet/>
      <dgm:spPr/>
      <dgm:t>
        <a:bodyPr/>
        <a:lstStyle/>
        <a:p>
          <a:endParaRPr lang="en-US" sz="2800"/>
        </a:p>
      </dgm:t>
    </dgm:pt>
    <dgm:pt modelId="{C7A3E881-BAAC-46B4-9E29-039A73E66C86}">
      <dgm:prSet custT="1"/>
      <dgm:spPr/>
      <dgm:t>
        <a:bodyPr/>
        <a:lstStyle/>
        <a:p>
          <a:pPr algn="l" rtl="0"/>
          <a:r>
            <a:rPr lang="en-US" sz="2400" b="1" dirty="0" smtClean="0">
              <a:solidFill>
                <a:schemeClr val="tx2">
                  <a:lumMod val="75000"/>
                </a:schemeClr>
              </a:solidFill>
              <a:latin typeface="Georgia" pitchFamily="18" charset="0"/>
            </a:rPr>
            <a:t>Phase </a:t>
          </a:r>
          <a:r>
            <a:rPr lang="en-US" sz="2400" b="1" dirty="0" smtClean="0">
              <a:solidFill>
                <a:schemeClr val="tx2">
                  <a:lumMod val="75000"/>
                </a:schemeClr>
              </a:solidFill>
              <a:latin typeface="Georgia" pitchFamily="18" charset="0"/>
            </a:rPr>
            <a:t>2</a:t>
          </a:r>
          <a:endParaRPr lang="en-US" sz="2400" b="1" dirty="0">
            <a:solidFill>
              <a:schemeClr val="tx2">
                <a:lumMod val="75000"/>
              </a:schemeClr>
            </a:solidFill>
            <a:latin typeface="Georgia" pitchFamily="18" charset="0"/>
          </a:endParaRPr>
        </a:p>
      </dgm:t>
    </dgm:pt>
    <dgm:pt modelId="{7C962A71-E45C-4C40-9339-D0E84A342392}" type="parTrans" cxnId="{7A3E61C1-923B-46CD-9986-66F0B9F1B26D}">
      <dgm:prSet/>
      <dgm:spPr/>
      <dgm:t>
        <a:bodyPr/>
        <a:lstStyle/>
        <a:p>
          <a:endParaRPr lang="en-US" sz="2800"/>
        </a:p>
      </dgm:t>
    </dgm:pt>
    <dgm:pt modelId="{37571D2D-46F4-470B-87D7-F3A8D8F96F93}" type="sibTrans" cxnId="{7A3E61C1-923B-46CD-9986-66F0B9F1B26D}">
      <dgm:prSet/>
      <dgm:spPr/>
      <dgm:t>
        <a:bodyPr/>
        <a:lstStyle/>
        <a:p>
          <a:endParaRPr lang="en-US" sz="2800"/>
        </a:p>
      </dgm:t>
    </dgm:pt>
    <dgm:pt modelId="{E72BD602-F8FA-4F6F-849A-DF35F601D034}">
      <dgm:prSet custT="1"/>
      <dgm:spPr/>
      <dgm:t>
        <a:bodyPr/>
        <a:lstStyle/>
        <a:p>
          <a:pPr algn="l" rtl="0"/>
          <a:r>
            <a:rPr lang="en-US" sz="2400" b="1" dirty="0" smtClean="0">
              <a:solidFill>
                <a:schemeClr val="tx2">
                  <a:lumMod val="75000"/>
                </a:schemeClr>
              </a:solidFill>
              <a:latin typeface="Georgia" pitchFamily="18" charset="0"/>
            </a:rPr>
            <a:t>Phase 3</a:t>
          </a:r>
          <a:endParaRPr lang="en-US" sz="2400" b="1" dirty="0">
            <a:solidFill>
              <a:schemeClr val="tx2">
                <a:lumMod val="75000"/>
              </a:schemeClr>
            </a:solidFill>
            <a:latin typeface="Georgia" pitchFamily="18" charset="0"/>
          </a:endParaRPr>
        </a:p>
      </dgm:t>
    </dgm:pt>
    <dgm:pt modelId="{73162D1A-9266-4233-B854-B44FA9D8BE7F}" type="parTrans" cxnId="{5F3029EF-F88E-4737-9610-671391576E02}">
      <dgm:prSet/>
      <dgm:spPr/>
      <dgm:t>
        <a:bodyPr/>
        <a:lstStyle/>
        <a:p>
          <a:endParaRPr lang="en-US" sz="2800"/>
        </a:p>
      </dgm:t>
    </dgm:pt>
    <dgm:pt modelId="{81B629E7-66C6-4550-B172-1C13A082AD15}" type="sibTrans" cxnId="{5F3029EF-F88E-4737-9610-671391576E02}">
      <dgm:prSet/>
      <dgm:spPr/>
      <dgm:t>
        <a:bodyPr/>
        <a:lstStyle/>
        <a:p>
          <a:endParaRPr lang="en-US" sz="2800"/>
        </a:p>
      </dgm:t>
    </dgm:pt>
    <dgm:pt modelId="{90BC15DC-217E-46CF-856C-B78A446B31D7}">
      <dgm:prSet custT="1"/>
      <dgm:spPr>
        <a:noFill/>
        <a:ln>
          <a:solidFill>
            <a:schemeClr val="tx1"/>
          </a:solidFill>
          <a:prstDash val="sysDot"/>
        </a:ln>
      </dgm:spPr>
      <dgm:t>
        <a:bodyPr/>
        <a:lstStyle/>
        <a:p>
          <a:pPr algn="l" rtl="0"/>
          <a:r>
            <a:rPr lang="en-US" sz="1600" dirty="0" smtClean="0">
              <a:solidFill>
                <a:schemeClr val="tx1"/>
              </a:solidFill>
              <a:latin typeface="Georgia" pitchFamily="18" charset="0"/>
            </a:rPr>
            <a:t>Finalize a tool for Automation</a:t>
          </a:r>
          <a:endParaRPr lang="en-US" sz="1600" dirty="0">
            <a:solidFill>
              <a:schemeClr val="tx1"/>
            </a:solidFill>
            <a:latin typeface="Georgia" pitchFamily="18" charset="0"/>
          </a:endParaRPr>
        </a:p>
      </dgm:t>
    </dgm:pt>
    <dgm:pt modelId="{38933A15-CFC7-4FDE-AC4F-E3C9ECD62C39}" type="parTrans" cxnId="{6CD2C523-7965-4F5C-BB53-2BA128A9D140}">
      <dgm:prSet/>
      <dgm:spPr/>
      <dgm:t>
        <a:bodyPr/>
        <a:lstStyle/>
        <a:p>
          <a:endParaRPr lang="en-US" sz="2800"/>
        </a:p>
      </dgm:t>
    </dgm:pt>
    <dgm:pt modelId="{DD591AB7-1433-48A6-81EF-602997D7B4E1}" type="sibTrans" cxnId="{6CD2C523-7965-4F5C-BB53-2BA128A9D140}">
      <dgm:prSet/>
      <dgm:spPr/>
      <dgm:t>
        <a:bodyPr/>
        <a:lstStyle/>
        <a:p>
          <a:endParaRPr lang="en-US" sz="2800"/>
        </a:p>
      </dgm:t>
    </dgm:pt>
    <dgm:pt modelId="{DA9A4F28-9C37-4539-9B4A-2A875388D136}">
      <dgm:prSet custT="1"/>
      <dgm:spPr/>
      <dgm:t>
        <a:bodyPr/>
        <a:lstStyle/>
        <a:p>
          <a:pPr algn="l" rtl="0"/>
          <a:r>
            <a:rPr lang="en-US" sz="2400" b="1" dirty="0" smtClean="0">
              <a:solidFill>
                <a:schemeClr val="tx2">
                  <a:lumMod val="75000"/>
                </a:schemeClr>
              </a:solidFill>
              <a:latin typeface="Georgia" pitchFamily="18" charset="0"/>
            </a:rPr>
            <a:t>Phase 4</a:t>
          </a:r>
          <a:endParaRPr lang="en-US" sz="2400" b="1" dirty="0">
            <a:solidFill>
              <a:schemeClr val="tx2">
                <a:lumMod val="75000"/>
              </a:schemeClr>
            </a:solidFill>
            <a:latin typeface="Georgia" pitchFamily="18" charset="0"/>
          </a:endParaRPr>
        </a:p>
      </dgm:t>
    </dgm:pt>
    <dgm:pt modelId="{A4087B63-F190-46B0-A3E2-C82AFF7FFF2B}" type="parTrans" cxnId="{C6ACFD67-406C-46D5-9A6A-DDCFB4A8E3AF}">
      <dgm:prSet/>
      <dgm:spPr/>
      <dgm:t>
        <a:bodyPr/>
        <a:lstStyle/>
        <a:p>
          <a:endParaRPr lang="en-US" sz="2800"/>
        </a:p>
      </dgm:t>
    </dgm:pt>
    <dgm:pt modelId="{951DF279-9D3C-4657-8F75-061DDA0D2428}" type="sibTrans" cxnId="{C6ACFD67-406C-46D5-9A6A-DDCFB4A8E3AF}">
      <dgm:prSet/>
      <dgm:spPr/>
      <dgm:t>
        <a:bodyPr/>
        <a:lstStyle/>
        <a:p>
          <a:endParaRPr lang="en-US" sz="2800"/>
        </a:p>
      </dgm:t>
    </dgm:pt>
    <dgm:pt modelId="{560711B7-C7E8-4D81-ABB8-BAC981F0F2B3}">
      <dgm:prSet custT="1"/>
      <dgm:spPr/>
      <dgm:t>
        <a:bodyPr/>
        <a:lstStyle/>
        <a:p>
          <a:pPr algn="l" rtl="0"/>
          <a:r>
            <a:rPr lang="en-US" sz="1600" dirty="0" smtClean="0">
              <a:latin typeface="Georgia" pitchFamily="18" charset="0"/>
            </a:rPr>
            <a:t>Periodic Audit/Review of Implementation</a:t>
          </a:r>
          <a:endParaRPr lang="en-US" sz="1600" dirty="0">
            <a:latin typeface="Georgia" pitchFamily="18" charset="0"/>
          </a:endParaRPr>
        </a:p>
      </dgm:t>
    </dgm:pt>
    <dgm:pt modelId="{D61B3911-3DB0-4184-A663-47DF940824CF}" type="parTrans" cxnId="{0B819E32-CFED-402E-8E62-C4BC08D73738}">
      <dgm:prSet/>
      <dgm:spPr/>
      <dgm:t>
        <a:bodyPr/>
        <a:lstStyle/>
        <a:p>
          <a:endParaRPr lang="en-US" sz="2800"/>
        </a:p>
      </dgm:t>
    </dgm:pt>
    <dgm:pt modelId="{77DF2545-7616-4329-8BAE-413489DDFF93}" type="sibTrans" cxnId="{0B819E32-CFED-402E-8E62-C4BC08D73738}">
      <dgm:prSet/>
      <dgm:spPr/>
      <dgm:t>
        <a:bodyPr/>
        <a:lstStyle/>
        <a:p>
          <a:endParaRPr lang="en-US" sz="2800"/>
        </a:p>
      </dgm:t>
    </dgm:pt>
    <dgm:pt modelId="{968C6250-3A97-401B-83F0-6A0D6E8D9294}">
      <dgm:prSet custT="1"/>
      <dgm:spPr/>
      <dgm:t>
        <a:bodyPr/>
        <a:lstStyle/>
        <a:p>
          <a:pPr algn="l" rtl="0"/>
          <a:r>
            <a:rPr lang="en-US" sz="1600" dirty="0" smtClean="0">
              <a:latin typeface="Georgia" pitchFamily="18" charset="0"/>
            </a:rPr>
            <a:t>Support</a:t>
          </a:r>
          <a:endParaRPr lang="en-US" sz="1600" dirty="0">
            <a:latin typeface="Georgia" pitchFamily="18" charset="0"/>
          </a:endParaRPr>
        </a:p>
      </dgm:t>
    </dgm:pt>
    <dgm:pt modelId="{73525DC6-1942-4744-91A3-CA6D861A8C7E}" type="parTrans" cxnId="{8BDDF5CD-AD00-4ACB-A09C-E2E6130B3422}">
      <dgm:prSet/>
      <dgm:spPr/>
      <dgm:t>
        <a:bodyPr/>
        <a:lstStyle/>
        <a:p>
          <a:endParaRPr lang="en-US" sz="2800"/>
        </a:p>
      </dgm:t>
    </dgm:pt>
    <dgm:pt modelId="{2F849913-CF37-4118-8BB1-185B7422FF87}" type="sibTrans" cxnId="{8BDDF5CD-AD00-4ACB-A09C-E2E6130B3422}">
      <dgm:prSet/>
      <dgm:spPr/>
      <dgm:t>
        <a:bodyPr/>
        <a:lstStyle/>
        <a:p>
          <a:endParaRPr lang="en-US" sz="2800"/>
        </a:p>
      </dgm:t>
    </dgm:pt>
    <dgm:pt modelId="{E7D8C4D8-DD03-4993-BF86-EBE565CAA9B6}">
      <dgm:prSet custT="1"/>
      <dgm:spPr/>
      <dgm:t>
        <a:bodyPr/>
        <a:lstStyle/>
        <a:p>
          <a:pPr algn="l" rtl="0"/>
          <a:endParaRPr lang="en-US" sz="1600" dirty="0">
            <a:latin typeface="Georgia" pitchFamily="18" charset="0"/>
          </a:endParaRPr>
        </a:p>
      </dgm:t>
    </dgm:pt>
    <dgm:pt modelId="{81D8F210-E7C8-480B-AD31-28EE78C90EE3}" type="parTrans" cxnId="{BC85BD8D-F655-43D8-8617-7225BB0DB73C}">
      <dgm:prSet/>
      <dgm:spPr/>
      <dgm:t>
        <a:bodyPr/>
        <a:lstStyle/>
        <a:p>
          <a:endParaRPr lang="en-US"/>
        </a:p>
      </dgm:t>
    </dgm:pt>
    <dgm:pt modelId="{C4D9BFE5-2822-4367-8C0F-77074E30C487}" type="sibTrans" cxnId="{BC85BD8D-F655-43D8-8617-7225BB0DB73C}">
      <dgm:prSet/>
      <dgm:spPr/>
      <dgm:t>
        <a:bodyPr/>
        <a:lstStyle/>
        <a:p>
          <a:endParaRPr lang="en-US"/>
        </a:p>
      </dgm:t>
    </dgm:pt>
    <dgm:pt modelId="{82D8C097-8EED-443A-81CE-84A835CF425C}">
      <dgm:prSet custT="1"/>
      <dgm:spPr/>
      <dgm:t>
        <a:bodyPr/>
        <a:lstStyle/>
        <a:p>
          <a:pPr algn="l" rtl="0"/>
          <a:endParaRPr lang="en-US" sz="1600" dirty="0">
            <a:latin typeface="Georgia" pitchFamily="18" charset="0"/>
          </a:endParaRPr>
        </a:p>
      </dgm:t>
    </dgm:pt>
    <dgm:pt modelId="{277B0DF0-063E-4862-8312-63845D4C8815}" type="parTrans" cxnId="{834D323B-D21D-4D99-BBD0-7C8D21EC525C}">
      <dgm:prSet/>
      <dgm:spPr/>
      <dgm:t>
        <a:bodyPr/>
        <a:lstStyle/>
        <a:p>
          <a:endParaRPr lang="en-US"/>
        </a:p>
      </dgm:t>
    </dgm:pt>
    <dgm:pt modelId="{83BC91FC-6936-44F8-82C3-17C29B10BA64}" type="sibTrans" cxnId="{834D323B-D21D-4D99-BBD0-7C8D21EC525C}">
      <dgm:prSet/>
      <dgm:spPr/>
      <dgm:t>
        <a:bodyPr/>
        <a:lstStyle/>
        <a:p>
          <a:endParaRPr lang="en-US"/>
        </a:p>
      </dgm:t>
    </dgm:pt>
    <dgm:pt modelId="{90D36ADF-2338-48F4-A80E-06D82C6F2B8F}">
      <dgm:prSet custT="1"/>
      <dgm:spPr/>
      <dgm:t>
        <a:bodyPr/>
        <a:lstStyle/>
        <a:p>
          <a:pPr algn="l" rtl="0"/>
          <a:endParaRPr lang="en-US" sz="1600" dirty="0">
            <a:latin typeface="Georgia" pitchFamily="18" charset="0"/>
          </a:endParaRPr>
        </a:p>
      </dgm:t>
    </dgm:pt>
    <dgm:pt modelId="{E27C88B6-DBD4-4AD3-ADAC-73B3ECC1CA28}" type="parTrans" cxnId="{5D151DB2-F582-480C-87A7-B7E4E31DE209}">
      <dgm:prSet/>
      <dgm:spPr/>
      <dgm:t>
        <a:bodyPr/>
        <a:lstStyle/>
        <a:p>
          <a:endParaRPr lang="en-US"/>
        </a:p>
      </dgm:t>
    </dgm:pt>
    <dgm:pt modelId="{820A0010-6647-4AEB-ABF8-C50F70B2FE5D}" type="sibTrans" cxnId="{5D151DB2-F582-480C-87A7-B7E4E31DE209}">
      <dgm:prSet/>
      <dgm:spPr/>
      <dgm:t>
        <a:bodyPr/>
        <a:lstStyle/>
        <a:p>
          <a:endParaRPr lang="en-US"/>
        </a:p>
      </dgm:t>
    </dgm:pt>
    <dgm:pt modelId="{DB93863C-6CAB-4DED-BC87-5B65A69850B5}">
      <dgm:prSet custT="1"/>
      <dgm:spPr>
        <a:noFill/>
        <a:ln>
          <a:solidFill>
            <a:schemeClr val="tx1"/>
          </a:solidFill>
          <a:prstDash val="sysDot"/>
        </a:ln>
      </dgm:spPr>
      <dgm:t>
        <a:bodyPr/>
        <a:lstStyle/>
        <a:p>
          <a:pPr algn="l" rtl="0"/>
          <a:endParaRPr lang="en-US" sz="1600" dirty="0">
            <a:solidFill>
              <a:schemeClr val="tx1"/>
            </a:solidFill>
            <a:latin typeface="Georgia" pitchFamily="18" charset="0"/>
          </a:endParaRPr>
        </a:p>
      </dgm:t>
    </dgm:pt>
    <dgm:pt modelId="{D65DA910-E1B8-49A9-A897-36B00371B426}" type="parTrans" cxnId="{99DD3794-2EA2-4602-A10D-0D354B179D10}">
      <dgm:prSet/>
      <dgm:spPr/>
      <dgm:t>
        <a:bodyPr/>
        <a:lstStyle/>
        <a:p>
          <a:endParaRPr lang="en-US"/>
        </a:p>
      </dgm:t>
    </dgm:pt>
    <dgm:pt modelId="{66DFE9B3-032F-45F8-9154-20E3F18FD7A7}" type="sibTrans" cxnId="{99DD3794-2EA2-4602-A10D-0D354B179D10}">
      <dgm:prSet/>
      <dgm:spPr/>
      <dgm:t>
        <a:bodyPr/>
        <a:lstStyle/>
        <a:p>
          <a:endParaRPr lang="en-US"/>
        </a:p>
      </dgm:t>
    </dgm:pt>
    <dgm:pt modelId="{45ED5A94-EC6F-4074-84B6-EC82219253E4}" type="pres">
      <dgm:prSet presAssocID="{C808628C-B533-4955-A203-D04E8D0BDB14}" presName="Name0" presStyleCnt="0">
        <dgm:presLayoutVars>
          <dgm:dir/>
          <dgm:resizeHandles val="exact"/>
        </dgm:presLayoutVars>
      </dgm:prSet>
      <dgm:spPr/>
      <dgm:t>
        <a:bodyPr/>
        <a:lstStyle/>
        <a:p>
          <a:endParaRPr lang="en-US"/>
        </a:p>
      </dgm:t>
    </dgm:pt>
    <dgm:pt modelId="{C73A02B0-288B-43B0-8509-38797BBFBD60}" type="pres">
      <dgm:prSet presAssocID="{482EB15B-7164-465C-8606-C7848D212293}" presName="node" presStyleLbl="node1" presStyleIdx="0" presStyleCnt="5">
        <dgm:presLayoutVars>
          <dgm:bulletEnabled val="1"/>
        </dgm:presLayoutVars>
      </dgm:prSet>
      <dgm:spPr/>
      <dgm:t>
        <a:bodyPr/>
        <a:lstStyle/>
        <a:p>
          <a:endParaRPr lang="en-US"/>
        </a:p>
      </dgm:t>
    </dgm:pt>
    <dgm:pt modelId="{99F98ACA-E38D-4E22-9105-1CAEDD1A774F}" type="pres">
      <dgm:prSet presAssocID="{01B3E807-3602-4AD4-A6AF-C06015EE9160}" presName="sibTrans" presStyleCnt="0"/>
      <dgm:spPr/>
    </dgm:pt>
    <dgm:pt modelId="{9FBEEB9F-24CF-4BCF-AA59-8395BD89F396}" type="pres">
      <dgm:prSet presAssocID="{C7A3E881-BAAC-46B4-9E29-039A73E66C86}" presName="node" presStyleLbl="node1" presStyleIdx="1" presStyleCnt="5">
        <dgm:presLayoutVars>
          <dgm:bulletEnabled val="1"/>
        </dgm:presLayoutVars>
      </dgm:prSet>
      <dgm:spPr/>
      <dgm:t>
        <a:bodyPr/>
        <a:lstStyle/>
        <a:p>
          <a:endParaRPr lang="en-US"/>
        </a:p>
      </dgm:t>
    </dgm:pt>
    <dgm:pt modelId="{2BC47273-01D8-44BB-8B92-34D7323B7721}" type="pres">
      <dgm:prSet presAssocID="{37571D2D-46F4-470B-87D7-F3A8D8F96F93}" presName="sibTrans" presStyleCnt="0"/>
      <dgm:spPr/>
    </dgm:pt>
    <dgm:pt modelId="{5E00E4A6-E5E3-4EF5-B5D6-CAFE726B8888}" type="pres">
      <dgm:prSet presAssocID="{01DE1B0B-CC3A-48C7-A3C0-27680A9C34A4}" presName="node" presStyleLbl="node1" presStyleIdx="2" presStyleCnt="5">
        <dgm:presLayoutVars>
          <dgm:bulletEnabled val="1"/>
        </dgm:presLayoutVars>
      </dgm:prSet>
      <dgm:spPr/>
      <dgm:t>
        <a:bodyPr/>
        <a:lstStyle/>
        <a:p>
          <a:endParaRPr lang="en-US"/>
        </a:p>
      </dgm:t>
    </dgm:pt>
    <dgm:pt modelId="{7E01227F-C7D4-4B53-A0B0-5A2E93EB874C}" type="pres">
      <dgm:prSet presAssocID="{41940B0C-68EE-4A6E-A0E8-F97C2DDA73C1}" presName="sibTrans" presStyleCnt="0"/>
      <dgm:spPr/>
    </dgm:pt>
    <dgm:pt modelId="{015822FE-1D55-4539-BEDA-1B491EEA5FAF}" type="pres">
      <dgm:prSet presAssocID="{E72BD602-F8FA-4F6F-849A-DF35F601D034}" presName="node" presStyleLbl="node1" presStyleIdx="3" presStyleCnt="5">
        <dgm:presLayoutVars>
          <dgm:bulletEnabled val="1"/>
        </dgm:presLayoutVars>
      </dgm:prSet>
      <dgm:spPr/>
      <dgm:t>
        <a:bodyPr/>
        <a:lstStyle/>
        <a:p>
          <a:endParaRPr lang="en-US"/>
        </a:p>
      </dgm:t>
    </dgm:pt>
    <dgm:pt modelId="{AED88955-8710-4FED-BDBD-567A8A3E97F1}" type="pres">
      <dgm:prSet presAssocID="{81B629E7-66C6-4550-B172-1C13A082AD15}" presName="sibTrans" presStyleCnt="0"/>
      <dgm:spPr/>
    </dgm:pt>
    <dgm:pt modelId="{4110523E-CAD5-48DA-84B4-CAFBB059AC16}" type="pres">
      <dgm:prSet presAssocID="{DA9A4F28-9C37-4539-9B4A-2A875388D136}" presName="node" presStyleLbl="node1" presStyleIdx="4" presStyleCnt="5">
        <dgm:presLayoutVars>
          <dgm:bulletEnabled val="1"/>
        </dgm:presLayoutVars>
      </dgm:prSet>
      <dgm:spPr/>
      <dgm:t>
        <a:bodyPr/>
        <a:lstStyle/>
        <a:p>
          <a:endParaRPr lang="en-US"/>
        </a:p>
      </dgm:t>
    </dgm:pt>
  </dgm:ptLst>
  <dgm:cxnLst>
    <dgm:cxn modelId="{9341490C-0311-41BB-9FDD-508ADBE5EC46}" srcId="{E72BD602-F8FA-4F6F-849A-DF35F601D034}" destId="{11DE67A0-9FD0-4D9D-98F0-F6BC9A6BAEF0}" srcOrd="2" destOrd="0" parTransId="{B8F33F59-41C5-47BB-89ED-B0A6EF94F916}" sibTransId="{0CD9C042-3C8E-4873-B398-BA1F844370C4}"/>
    <dgm:cxn modelId="{2D691D34-4AB5-4B64-909A-7906F6E0AA34}" srcId="{E72BD602-F8FA-4F6F-849A-DF35F601D034}" destId="{721F38CE-DF25-49CA-B347-9A74AB9A81E3}" srcOrd="0" destOrd="0" parTransId="{E9FEEFCE-A759-4B02-8BD8-14372A84F5A6}" sibTransId="{54367CC3-A331-44D3-A9DE-57CE2B554FCD}"/>
    <dgm:cxn modelId="{7BBFCAF1-B445-418A-BC33-AC1574E27BCE}" type="presOf" srcId="{90BC15DC-217E-46CF-856C-B78A446B31D7}" destId="{5E00E4A6-E5E3-4EF5-B5D6-CAFE726B8888}" srcOrd="0" destOrd="1" presId="urn:microsoft.com/office/officeart/2005/8/layout/hList6"/>
    <dgm:cxn modelId="{C6ACFD67-406C-46D5-9A6A-DDCFB4A8E3AF}" srcId="{C808628C-B533-4955-A203-D04E8D0BDB14}" destId="{DA9A4F28-9C37-4539-9B4A-2A875388D136}" srcOrd="4" destOrd="0" parTransId="{A4087B63-F190-46B0-A3E2-C82AFF7FFF2B}" sibTransId="{951DF279-9D3C-4657-8F75-061DDA0D2428}"/>
    <dgm:cxn modelId="{DB86BB04-3A69-4064-8633-16BF446586A7}" srcId="{C7A3E881-BAAC-46B4-9E29-039A73E66C86}" destId="{F6200564-F772-44C8-924D-BA42D04DAF27}" srcOrd="2" destOrd="0" parTransId="{786D6E58-BC1B-4221-A379-F0A7372B94AF}" sibTransId="{6905A50A-C0AA-4BAB-A6EE-20BC6AC57075}"/>
    <dgm:cxn modelId="{B30B70A5-EA3B-4615-85CC-7927AB8C9418}" srcId="{C808628C-B533-4955-A203-D04E8D0BDB14}" destId="{482EB15B-7164-465C-8606-C7848D212293}" srcOrd="0" destOrd="0" parTransId="{D51806F9-87D4-4F85-B8F4-1E68ECAFF745}" sibTransId="{01B3E807-3602-4AD4-A6AF-C06015EE9160}"/>
    <dgm:cxn modelId="{8BDDF5CD-AD00-4ACB-A09C-E2E6130B3422}" srcId="{DA9A4F28-9C37-4539-9B4A-2A875388D136}" destId="{968C6250-3A97-401B-83F0-6A0D6E8D9294}" srcOrd="0" destOrd="0" parTransId="{73525DC6-1942-4744-91A3-CA6D861A8C7E}" sibTransId="{2F849913-CF37-4118-8BB1-185B7422FF87}"/>
    <dgm:cxn modelId="{7A3E61C1-923B-46CD-9986-66F0B9F1B26D}" srcId="{C808628C-B533-4955-A203-D04E8D0BDB14}" destId="{C7A3E881-BAAC-46B4-9E29-039A73E66C86}" srcOrd="1" destOrd="0" parTransId="{7C962A71-E45C-4C40-9339-D0E84A342392}" sibTransId="{37571D2D-46F4-470B-87D7-F3A8D8F96F93}"/>
    <dgm:cxn modelId="{2EDBB670-8EA0-4DCF-B01B-C1398CB2E5CD}" srcId="{01DE1B0B-CC3A-48C7-A3C0-27680A9C34A4}" destId="{6A9929E5-A6E6-4052-B363-47CDE3E58FD1}" srcOrd="2" destOrd="0" parTransId="{9A8489CE-002E-4F4B-8824-148821815669}" sibTransId="{41A90184-A983-4DEE-BD9F-F7C28B8D830C}"/>
    <dgm:cxn modelId="{6CD2C523-7965-4F5C-BB53-2BA128A9D140}" srcId="{01DE1B0B-CC3A-48C7-A3C0-27680A9C34A4}" destId="{90BC15DC-217E-46CF-856C-B78A446B31D7}" srcOrd="0" destOrd="0" parTransId="{38933A15-CFC7-4FDE-AC4F-E3C9ECD62C39}" sibTransId="{DD591AB7-1433-48A6-81EF-602997D7B4E1}"/>
    <dgm:cxn modelId="{76766D4C-80A5-4B85-9BAF-E98783207C21}" type="presOf" srcId="{DA9A4F28-9C37-4539-9B4A-2A875388D136}" destId="{4110523E-CAD5-48DA-84B4-CAFBB059AC16}" srcOrd="0" destOrd="0" presId="urn:microsoft.com/office/officeart/2005/8/layout/hList6"/>
    <dgm:cxn modelId="{BC85BD8D-F655-43D8-8617-7225BB0DB73C}" srcId="{E72BD602-F8FA-4F6F-849A-DF35F601D034}" destId="{E7D8C4D8-DD03-4993-BF86-EBE565CAA9B6}" srcOrd="1" destOrd="0" parTransId="{81D8F210-E7C8-480B-AD31-28EE78C90EE3}" sibTransId="{C4D9BFE5-2822-4367-8C0F-77074E30C487}"/>
    <dgm:cxn modelId="{0F9253FB-4A58-492A-ABF9-5A62541EB2D6}" type="presOf" srcId="{01DE1B0B-CC3A-48C7-A3C0-27680A9C34A4}" destId="{5E00E4A6-E5E3-4EF5-B5D6-CAFE726B8888}" srcOrd="0" destOrd="0" presId="urn:microsoft.com/office/officeart/2005/8/layout/hList6"/>
    <dgm:cxn modelId="{43292864-E00C-4161-BD48-6D090E2EA791}" type="presOf" srcId="{482EB15B-7164-465C-8606-C7848D212293}" destId="{C73A02B0-288B-43B0-8509-38797BBFBD60}" srcOrd="0" destOrd="0" presId="urn:microsoft.com/office/officeart/2005/8/layout/hList6"/>
    <dgm:cxn modelId="{7122DEFD-D6C8-4199-A945-9232BA5D9ABB}" type="presOf" srcId="{968C6250-3A97-401B-83F0-6A0D6E8D9294}" destId="{4110523E-CAD5-48DA-84B4-CAFBB059AC16}" srcOrd="0" destOrd="1" presId="urn:microsoft.com/office/officeart/2005/8/layout/hList6"/>
    <dgm:cxn modelId="{C1246476-ED65-4FFB-BAD2-976C681DF8F7}" type="presOf" srcId="{90D36ADF-2338-48F4-A80E-06D82C6F2B8F}" destId="{9FBEEB9F-24CF-4BCF-AA59-8395BD89F396}" srcOrd="0" destOrd="2" presId="urn:microsoft.com/office/officeart/2005/8/layout/hList6"/>
    <dgm:cxn modelId="{F5A3EC1C-747E-4E97-99D5-532C66220467}" type="presOf" srcId="{F6200564-F772-44C8-924D-BA42D04DAF27}" destId="{9FBEEB9F-24CF-4BCF-AA59-8395BD89F396}" srcOrd="0" destOrd="3" presId="urn:microsoft.com/office/officeart/2005/8/layout/hList6"/>
    <dgm:cxn modelId="{7986A582-74F5-487D-82C6-F18AD8CFAEF0}" type="presOf" srcId="{94BB33E5-FB03-4BCE-A97A-3BA918FA96D2}" destId="{9FBEEB9F-24CF-4BCF-AA59-8395BD89F396}" srcOrd="0" destOrd="1" presId="urn:microsoft.com/office/officeart/2005/8/layout/hList6"/>
    <dgm:cxn modelId="{48596BD6-DB2D-4FE9-AB97-0E5A155FEA2F}" type="presOf" srcId="{CDB7E021-F44D-49D8-8BE2-FD5A63DE7F32}" destId="{C73A02B0-288B-43B0-8509-38797BBFBD60}" srcOrd="0" destOrd="1" presId="urn:microsoft.com/office/officeart/2005/8/layout/hList6"/>
    <dgm:cxn modelId="{27AEE3E4-8A7C-4A19-B7D7-4C2FA54BB759}" type="presOf" srcId="{82D8C097-8EED-443A-81CE-84A835CF425C}" destId="{4110523E-CAD5-48DA-84B4-CAFBB059AC16}" srcOrd="0" destOrd="2" presId="urn:microsoft.com/office/officeart/2005/8/layout/hList6"/>
    <dgm:cxn modelId="{96FFAB8A-8DA2-4DF1-9217-0AE251A4D05F}" type="presOf" srcId="{C7A3E881-BAAC-46B4-9E29-039A73E66C86}" destId="{9FBEEB9F-24CF-4BCF-AA59-8395BD89F396}" srcOrd="0" destOrd="0" presId="urn:microsoft.com/office/officeart/2005/8/layout/hList6"/>
    <dgm:cxn modelId="{834D323B-D21D-4D99-BBD0-7C8D21EC525C}" srcId="{DA9A4F28-9C37-4539-9B4A-2A875388D136}" destId="{82D8C097-8EED-443A-81CE-84A835CF425C}" srcOrd="1" destOrd="0" parTransId="{277B0DF0-063E-4862-8312-63845D4C8815}" sibTransId="{83BC91FC-6936-44F8-82C3-17C29B10BA64}"/>
    <dgm:cxn modelId="{DE0684D3-8D71-4D47-A054-F4477CBC0DE7}" type="presOf" srcId="{E72BD602-F8FA-4F6F-849A-DF35F601D034}" destId="{015822FE-1D55-4539-BEDA-1B491EEA5FAF}" srcOrd="0" destOrd="0" presId="urn:microsoft.com/office/officeart/2005/8/layout/hList6"/>
    <dgm:cxn modelId="{9E1BE065-F590-4ED9-9964-80E8DABE6B17}" type="presOf" srcId="{6A9929E5-A6E6-4052-B363-47CDE3E58FD1}" destId="{5E00E4A6-E5E3-4EF5-B5D6-CAFE726B8888}" srcOrd="0" destOrd="3" presId="urn:microsoft.com/office/officeart/2005/8/layout/hList6"/>
    <dgm:cxn modelId="{CFC69288-D180-4CCE-ACD5-DA903E156F04}" type="presOf" srcId="{E7D8C4D8-DD03-4993-BF86-EBE565CAA9B6}" destId="{015822FE-1D55-4539-BEDA-1B491EEA5FAF}" srcOrd="0" destOrd="2" presId="urn:microsoft.com/office/officeart/2005/8/layout/hList6"/>
    <dgm:cxn modelId="{C1940395-2A8D-448C-B12B-FCE627A6ACB4}" type="presOf" srcId="{721F38CE-DF25-49CA-B347-9A74AB9A81E3}" destId="{015822FE-1D55-4539-BEDA-1B491EEA5FAF}" srcOrd="0" destOrd="1" presId="urn:microsoft.com/office/officeart/2005/8/layout/hList6"/>
    <dgm:cxn modelId="{0B819E32-CFED-402E-8E62-C4BC08D73738}" srcId="{DA9A4F28-9C37-4539-9B4A-2A875388D136}" destId="{560711B7-C7E8-4D81-ABB8-BAC981F0F2B3}" srcOrd="2" destOrd="0" parTransId="{D61B3911-3DB0-4184-A663-47DF940824CF}" sibTransId="{77DF2545-7616-4329-8BAE-413489DDFF93}"/>
    <dgm:cxn modelId="{99DD3794-2EA2-4602-A10D-0D354B179D10}" srcId="{01DE1B0B-CC3A-48C7-A3C0-27680A9C34A4}" destId="{DB93863C-6CAB-4DED-BC87-5B65A69850B5}" srcOrd="1" destOrd="0" parTransId="{D65DA910-E1B8-49A9-A897-36B00371B426}" sibTransId="{66DFE9B3-032F-45F8-9154-20E3F18FD7A7}"/>
    <dgm:cxn modelId="{DDD5C4D6-7F37-41FF-9C4B-0F0963FA0297}" type="presOf" srcId="{560711B7-C7E8-4D81-ABB8-BAC981F0F2B3}" destId="{4110523E-CAD5-48DA-84B4-CAFBB059AC16}" srcOrd="0" destOrd="3" presId="urn:microsoft.com/office/officeart/2005/8/layout/hList6"/>
    <dgm:cxn modelId="{85BCCF77-ED61-4513-8D42-F061336ED163}" srcId="{482EB15B-7164-465C-8606-C7848D212293}" destId="{CDB7E021-F44D-49D8-8BE2-FD5A63DE7F32}" srcOrd="0" destOrd="0" parTransId="{4C62B43F-ABAF-4CBA-BA12-8B5FD2035830}" sibTransId="{3ED768F8-687C-45F1-8577-18A29D6372C0}"/>
    <dgm:cxn modelId="{94DCE358-05D0-4065-8E59-6FC317424949}" srcId="{C7A3E881-BAAC-46B4-9E29-039A73E66C86}" destId="{94BB33E5-FB03-4BCE-A97A-3BA918FA96D2}" srcOrd="0" destOrd="0" parTransId="{64937442-0CBD-42B4-8027-8E5937C8F289}" sibTransId="{054330C4-3C40-4755-B18F-7E26F60895FF}"/>
    <dgm:cxn modelId="{6E903D22-9D19-46FB-AC68-68E3F04505A6}" type="presOf" srcId="{DB93863C-6CAB-4DED-BC87-5B65A69850B5}" destId="{5E00E4A6-E5E3-4EF5-B5D6-CAFE726B8888}" srcOrd="0" destOrd="2" presId="urn:microsoft.com/office/officeart/2005/8/layout/hList6"/>
    <dgm:cxn modelId="{08045B73-EF3A-42E6-8767-061E17A53B7D}" type="presOf" srcId="{C808628C-B533-4955-A203-D04E8D0BDB14}" destId="{45ED5A94-EC6F-4074-84B6-EC82219253E4}" srcOrd="0" destOrd="0" presId="urn:microsoft.com/office/officeart/2005/8/layout/hList6"/>
    <dgm:cxn modelId="{A412DE9E-7BD4-490C-A7D0-E31DC3D1F9D2}" type="presOf" srcId="{11DE67A0-9FD0-4D9D-98F0-F6BC9A6BAEF0}" destId="{015822FE-1D55-4539-BEDA-1B491EEA5FAF}" srcOrd="0" destOrd="3" presId="urn:microsoft.com/office/officeart/2005/8/layout/hList6"/>
    <dgm:cxn modelId="{5D151DB2-F582-480C-87A7-B7E4E31DE209}" srcId="{C7A3E881-BAAC-46B4-9E29-039A73E66C86}" destId="{90D36ADF-2338-48F4-A80E-06D82C6F2B8F}" srcOrd="1" destOrd="0" parTransId="{E27C88B6-DBD4-4AD3-ADAC-73B3ECC1CA28}" sibTransId="{820A0010-6647-4AEB-ABF8-C50F70B2FE5D}"/>
    <dgm:cxn modelId="{5F3029EF-F88E-4737-9610-671391576E02}" srcId="{C808628C-B533-4955-A203-D04E8D0BDB14}" destId="{E72BD602-F8FA-4F6F-849A-DF35F601D034}" srcOrd="3" destOrd="0" parTransId="{73162D1A-9266-4233-B854-B44FA9D8BE7F}" sibTransId="{81B629E7-66C6-4550-B172-1C13A082AD15}"/>
    <dgm:cxn modelId="{B41B54B4-8EBE-4314-833D-A3F6829EA250}" srcId="{C808628C-B533-4955-A203-D04E8D0BDB14}" destId="{01DE1B0B-CC3A-48C7-A3C0-27680A9C34A4}" srcOrd="2" destOrd="0" parTransId="{7974F3C2-4079-489F-BC3E-8F5AE2041757}" sibTransId="{41940B0C-68EE-4A6E-A0E8-F97C2DDA73C1}"/>
    <dgm:cxn modelId="{3DCE5E89-3BC0-4E15-AE0C-42D425EED941}" type="presParOf" srcId="{45ED5A94-EC6F-4074-84B6-EC82219253E4}" destId="{C73A02B0-288B-43B0-8509-38797BBFBD60}" srcOrd="0" destOrd="0" presId="urn:microsoft.com/office/officeart/2005/8/layout/hList6"/>
    <dgm:cxn modelId="{342CA36F-EFBE-45C5-89A7-E6AD48ED3386}" type="presParOf" srcId="{45ED5A94-EC6F-4074-84B6-EC82219253E4}" destId="{99F98ACA-E38D-4E22-9105-1CAEDD1A774F}" srcOrd="1" destOrd="0" presId="urn:microsoft.com/office/officeart/2005/8/layout/hList6"/>
    <dgm:cxn modelId="{B608BECF-C0A2-4E7E-A9A0-090165908564}" type="presParOf" srcId="{45ED5A94-EC6F-4074-84B6-EC82219253E4}" destId="{9FBEEB9F-24CF-4BCF-AA59-8395BD89F396}" srcOrd="2" destOrd="0" presId="urn:microsoft.com/office/officeart/2005/8/layout/hList6"/>
    <dgm:cxn modelId="{A36B7498-D150-44F6-9E54-8283C48C136E}" type="presParOf" srcId="{45ED5A94-EC6F-4074-84B6-EC82219253E4}" destId="{2BC47273-01D8-44BB-8B92-34D7323B7721}" srcOrd="3" destOrd="0" presId="urn:microsoft.com/office/officeart/2005/8/layout/hList6"/>
    <dgm:cxn modelId="{6BEA01A4-3644-4BAF-BC0E-55384B9CCFF6}" type="presParOf" srcId="{45ED5A94-EC6F-4074-84B6-EC82219253E4}" destId="{5E00E4A6-E5E3-4EF5-B5D6-CAFE726B8888}" srcOrd="4" destOrd="0" presId="urn:microsoft.com/office/officeart/2005/8/layout/hList6"/>
    <dgm:cxn modelId="{A92154DF-A306-488F-B96D-DDF2D7A853EC}" type="presParOf" srcId="{45ED5A94-EC6F-4074-84B6-EC82219253E4}" destId="{7E01227F-C7D4-4B53-A0B0-5A2E93EB874C}" srcOrd="5" destOrd="0" presId="urn:microsoft.com/office/officeart/2005/8/layout/hList6"/>
    <dgm:cxn modelId="{B85C035D-3F5E-4D39-AE33-08B1744A5136}" type="presParOf" srcId="{45ED5A94-EC6F-4074-84B6-EC82219253E4}" destId="{015822FE-1D55-4539-BEDA-1B491EEA5FAF}" srcOrd="6" destOrd="0" presId="urn:microsoft.com/office/officeart/2005/8/layout/hList6"/>
    <dgm:cxn modelId="{9D24E546-EFAB-4D3D-B779-F21264A2C8F1}" type="presParOf" srcId="{45ED5A94-EC6F-4074-84B6-EC82219253E4}" destId="{AED88955-8710-4FED-BDBD-567A8A3E97F1}" srcOrd="7" destOrd="0" presId="urn:microsoft.com/office/officeart/2005/8/layout/hList6"/>
    <dgm:cxn modelId="{57001453-3413-482A-832F-BB16824B3557}" type="presParOf" srcId="{45ED5A94-EC6F-4074-84B6-EC82219253E4}" destId="{4110523E-CAD5-48DA-84B4-CAFBB059AC16}" srcOrd="8" destOrd="0" presId="urn:microsoft.com/office/officeart/2005/8/layout/hList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70CAB-8EBA-449E-A699-55B7FD6073B2}">
      <dsp:nvSpPr>
        <dsp:cNvPr id="0" name=""/>
        <dsp:cNvSpPr/>
      </dsp:nvSpPr>
      <dsp:spPr>
        <a:xfrm rot="10800000">
          <a:off x="2074831" y="175"/>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52400" rIns="284480" bIns="152400" numCol="1" spcCol="1270" anchor="ctr" anchorCtr="0">
          <a:noAutofit/>
        </a:bodyPr>
        <a:lstStyle/>
        <a:p>
          <a:pPr lvl="0" algn="ctr" defTabSz="1778000">
            <a:lnSpc>
              <a:spcPct val="90000"/>
            </a:lnSpc>
            <a:spcBef>
              <a:spcPct val="0"/>
            </a:spcBef>
            <a:spcAft>
              <a:spcPct val="35000"/>
            </a:spcAft>
          </a:pPr>
          <a:r>
            <a:rPr lang="en-US" sz="4000" kern="1200" dirty="0" smtClean="0"/>
            <a:t>Daily Standup</a:t>
          </a:r>
          <a:endParaRPr lang="en-US" sz="4000" kern="1200" dirty="0"/>
        </a:p>
      </dsp:txBody>
      <dsp:txXfrm rot="10800000">
        <a:off x="2294700" y="175"/>
        <a:ext cx="7144607" cy="879476"/>
      </dsp:txXfrm>
    </dsp:sp>
    <dsp:sp modelId="{29BF679F-6C4C-46B5-AE59-8A15BF37D6B2}">
      <dsp:nvSpPr>
        <dsp:cNvPr id="0" name=""/>
        <dsp:cNvSpPr/>
      </dsp:nvSpPr>
      <dsp:spPr>
        <a:xfrm>
          <a:off x="1635092" y="175"/>
          <a:ext cx="879476" cy="87947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B844DF-6F92-4AE0-A2A9-9BA3FD2C27D4}">
      <dsp:nvSpPr>
        <dsp:cNvPr id="0" name=""/>
        <dsp:cNvSpPr/>
      </dsp:nvSpPr>
      <dsp:spPr>
        <a:xfrm rot="10800000">
          <a:off x="2074831" y="1133251"/>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52400" rIns="284480" bIns="152400" numCol="1" spcCol="1270" anchor="ctr" anchorCtr="0">
          <a:noAutofit/>
        </a:bodyPr>
        <a:lstStyle/>
        <a:p>
          <a:pPr lvl="0" algn="ctr" defTabSz="1778000">
            <a:lnSpc>
              <a:spcPct val="90000"/>
            </a:lnSpc>
            <a:spcBef>
              <a:spcPct val="0"/>
            </a:spcBef>
            <a:spcAft>
              <a:spcPct val="35000"/>
            </a:spcAft>
          </a:pPr>
          <a:r>
            <a:rPr lang="en-US" sz="4000" kern="1200" dirty="0" smtClean="0"/>
            <a:t>Sprint Planning</a:t>
          </a:r>
        </a:p>
      </dsp:txBody>
      <dsp:txXfrm rot="10800000">
        <a:off x="2294700" y="1133251"/>
        <a:ext cx="7144607" cy="879476"/>
      </dsp:txXfrm>
    </dsp:sp>
    <dsp:sp modelId="{FB95DE73-DAF0-4739-98C9-8B6BD7125B83}">
      <dsp:nvSpPr>
        <dsp:cNvPr id="0" name=""/>
        <dsp:cNvSpPr/>
      </dsp:nvSpPr>
      <dsp:spPr>
        <a:xfrm>
          <a:off x="1635092" y="1133251"/>
          <a:ext cx="879476" cy="879476"/>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87EB4B-56A6-41A1-B430-B644D48AA6EC}">
      <dsp:nvSpPr>
        <dsp:cNvPr id="0" name=""/>
        <dsp:cNvSpPr/>
      </dsp:nvSpPr>
      <dsp:spPr>
        <a:xfrm rot="10800000">
          <a:off x="2074831" y="2266326"/>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52400" rIns="284480" bIns="152400" numCol="1" spcCol="1270" anchor="ctr" anchorCtr="0">
          <a:noAutofit/>
        </a:bodyPr>
        <a:lstStyle/>
        <a:p>
          <a:pPr lvl="0" algn="ctr" defTabSz="1778000">
            <a:lnSpc>
              <a:spcPct val="90000"/>
            </a:lnSpc>
            <a:spcBef>
              <a:spcPct val="0"/>
            </a:spcBef>
            <a:spcAft>
              <a:spcPct val="35000"/>
            </a:spcAft>
          </a:pPr>
          <a:r>
            <a:rPr lang="en-US" sz="4000" kern="1200" smtClean="0"/>
            <a:t>Retrospectives</a:t>
          </a:r>
          <a:endParaRPr lang="en-US" sz="4000" kern="1200" dirty="0" smtClean="0"/>
        </a:p>
      </dsp:txBody>
      <dsp:txXfrm rot="10800000">
        <a:off x="2294700" y="2266326"/>
        <a:ext cx="7144607" cy="879476"/>
      </dsp:txXfrm>
    </dsp:sp>
    <dsp:sp modelId="{97776AB2-4699-4897-A8C3-24C9A967722E}">
      <dsp:nvSpPr>
        <dsp:cNvPr id="0" name=""/>
        <dsp:cNvSpPr/>
      </dsp:nvSpPr>
      <dsp:spPr>
        <a:xfrm>
          <a:off x="1635092" y="2266326"/>
          <a:ext cx="879476" cy="879476"/>
        </a:xfrm>
        <a:prstGeom prst="ellipse">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78871-52D6-42A2-AAF7-234E18AC940F}">
      <dsp:nvSpPr>
        <dsp:cNvPr id="0" name=""/>
        <dsp:cNvSpPr/>
      </dsp:nvSpPr>
      <dsp:spPr>
        <a:xfrm rot="10800000">
          <a:off x="2074831" y="3399401"/>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52400" rIns="284480" bIns="152400" numCol="1" spcCol="1270" anchor="ctr" anchorCtr="0">
          <a:noAutofit/>
        </a:bodyPr>
        <a:lstStyle/>
        <a:p>
          <a:pPr lvl="0" algn="ctr" defTabSz="1778000">
            <a:lnSpc>
              <a:spcPct val="90000"/>
            </a:lnSpc>
            <a:spcBef>
              <a:spcPct val="0"/>
            </a:spcBef>
            <a:spcAft>
              <a:spcPct val="35000"/>
            </a:spcAft>
          </a:pPr>
          <a:r>
            <a:rPr lang="en-US" sz="4000" kern="1200" smtClean="0"/>
            <a:t>Project Kanban Board</a:t>
          </a:r>
          <a:endParaRPr lang="en-US" sz="4000" kern="1200" dirty="0"/>
        </a:p>
      </dsp:txBody>
      <dsp:txXfrm rot="10800000">
        <a:off x="2294700" y="3399401"/>
        <a:ext cx="7144607" cy="879476"/>
      </dsp:txXfrm>
    </dsp:sp>
    <dsp:sp modelId="{F146369A-F546-47DF-BBC0-9D8373336533}">
      <dsp:nvSpPr>
        <dsp:cNvPr id="0" name=""/>
        <dsp:cNvSpPr/>
      </dsp:nvSpPr>
      <dsp:spPr>
        <a:xfrm>
          <a:off x="1635092" y="3399401"/>
          <a:ext cx="879476" cy="879476"/>
        </a:xfrm>
        <a:prstGeom prst="ellipse">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A02B0-288B-43B0-8509-38797BBFBD60}">
      <dsp:nvSpPr>
        <dsp:cNvPr id="0" name=""/>
        <dsp:cNvSpPr/>
      </dsp:nvSpPr>
      <dsp:spPr>
        <a:xfrm rot="16200000">
          <a:off x="-1438955"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rtl="0">
            <a:lnSpc>
              <a:spcPct val="90000"/>
            </a:lnSpc>
            <a:spcBef>
              <a:spcPct val="0"/>
            </a:spcBef>
            <a:spcAft>
              <a:spcPct val="35000"/>
            </a:spcAft>
          </a:pPr>
          <a:r>
            <a:rPr lang="en-US" sz="2000" kern="1200" dirty="0" smtClean="0"/>
            <a:t>Phase 1:</a:t>
          </a:r>
          <a:endParaRPr lang="en-US" sz="2000" kern="1200" dirty="0"/>
        </a:p>
        <a:p>
          <a:pPr marL="171450" lvl="1" indent="-171450" algn="l" defTabSz="711200" rtl="0">
            <a:lnSpc>
              <a:spcPct val="90000"/>
            </a:lnSpc>
            <a:spcBef>
              <a:spcPct val="0"/>
            </a:spcBef>
            <a:spcAft>
              <a:spcPct val="15000"/>
            </a:spcAft>
            <a:buChar char="••"/>
          </a:pPr>
          <a:r>
            <a:rPr lang="en-US" sz="1600" kern="1200" dirty="0" smtClean="0"/>
            <a:t>Defining Framework &amp; fine tuning to BFL</a:t>
          </a:r>
          <a:endParaRPr lang="en-US" sz="1600" kern="1200" dirty="0"/>
        </a:p>
      </dsp:txBody>
      <dsp:txXfrm rot="5400000">
        <a:off x="5881" y="990599"/>
        <a:ext cx="2063328" cy="2971800"/>
      </dsp:txXfrm>
    </dsp:sp>
    <dsp:sp modelId="{9FBEEB9F-24CF-4BCF-AA59-8395BD89F396}">
      <dsp:nvSpPr>
        <dsp:cNvPr id="0" name=""/>
        <dsp:cNvSpPr/>
      </dsp:nvSpPr>
      <dsp:spPr>
        <a:xfrm rot="16200000">
          <a:off x="779122"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rtl="0">
            <a:lnSpc>
              <a:spcPct val="90000"/>
            </a:lnSpc>
            <a:spcBef>
              <a:spcPct val="0"/>
            </a:spcBef>
            <a:spcAft>
              <a:spcPct val="35000"/>
            </a:spcAft>
          </a:pPr>
          <a:r>
            <a:rPr lang="en-US" sz="2000" kern="1200" dirty="0" smtClean="0"/>
            <a:t>Phase 2:</a:t>
          </a:r>
          <a:endParaRPr lang="en-US" sz="2000" kern="1200" dirty="0"/>
        </a:p>
        <a:p>
          <a:pPr marL="171450" lvl="1" indent="-171450" algn="l" defTabSz="711200" rtl="0">
            <a:lnSpc>
              <a:spcPct val="90000"/>
            </a:lnSpc>
            <a:spcBef>
              <a:spcPct val="0"/>
            </a:spcBef>
            <a:spcAft>
              <a:spcPct val="15000"/>
            </a:spcAft>
            <a:buChar char="••"/>
          </a:pPr>
          <a:r>
            <a:rPr lang="en-US" sz="1600" kern="1200" dirty="0" smtClean="0"/>
            <a:t>Project Management </a:t>
          </a:r>
          <a:r>
            <a:rPr lang="en-US" sz="1600" kern="1200" dirty="0" smtClean="0"/>
            <a:t>Workshops </a:t>
          </a:r>
          <a:r>
            <a:rPr lang="en-US" sz="1600" kern="1200" dirty="0" smtClean="0"/>
            <a:t>to all Managers/PM/Departmental Heads– </a:t>
          </a:r>
          <a:r>
            <a:rPr lang="en-US" sz="1600" kern="1200" dirty="0" smtClean="0"/>
            <a:t>10 </a:t>
          </a:r>
          <a:r>
            <a:rPr lang="en-US" sz="1600" kern="1200" dirty="0" smtClean="0"/>
            <a:t>Days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Map/Define PM processes to the implementation details (15 Days)</a:t>
          </a:r>
          <a:endParaRPr lang="en-US" sz="1600" kern="1200" dirty="0"/>
        </a:p>
      </dsp:txBody>
      <dsp:txXfrm rot="5400000">
        <a:off x="2223958" y="990599"/>
        <a:ext cx="2063328" cy="2971800"/>
      </dsp:txXfrm>
    </dsp:sp>
    <dsp:sp modelId="{5E00E4A6-E5E3-4EF5-B5D6-CAFE726B8888}">
      <dsp:nvSpPr>
        <dsp:cNvPr id="0" name=""/>
        <dsp:cNvSpPr/>
      </dsp:nvSpPr>
      <dsp:spPr>
        <a:xfrm rot="16200000">
          <a:off x="2997199" y="1444835"/>
          <a:ext cx="4953000" cy="2063328"/>
        </a:xfrm>
        <a:prstGeom prst="flowChartManualOperation">
          <a:avLst/>
        </a:prstGeom>
        <a:noFill/>
        <a:ln w="25400" cap="flat" cmpd="sng" algn="ctr">
          <a:solidFill>
            <a:schemeClr val="tx1"/>
          </a:solidFill>
          <a:prstDash val="sysDot"/>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rtl="0">
            <a:lnSpc>
              <a:spcPct val="90000"/>
            </a:lnSpc>
            <a:spcBef>
              <a:spcPct val="0"/>
            </a:spcBef>
            <a:spcAft>
              <a:spcPct val="35000"/>
            </a:spcAft>
          </a:pPr>
          <a:r>
            <a:rPr lang="en-US" sz="2000" kern="1200" dirty="0" smtClean="0">
              <a:solidFill>
                <a:schemeClr val="tx1"/>
              </a:solidFill>
            </a:rPr>
            <a:t>??</a:t>
          </a:r>
          <a:endParaRPr lang="en-US" sz="2000" kern="1200" dirty="0">
            <a:solidFill>
              <a:schemeClr val="tx1"/>
            </a:solidFill>
          </a:endParaRPr>
        </a:p>
        <a:p>
          <a:pPr marL="171450" lvl="1" indent="-171450" algn="l" defTabSz="711200" rtl="0">
            <a:lnSpc>
              <a:spcPct val="90000"/>
            </a:lnSpc>
            <a:spcBef>
              <a:spcPct val="0"/>
            </a:spcBef>
            <a:spcAft>
              <a:spcPct val="15000"/>
            </a:spcAft>
            <a:buChar char="••"/>
          </a:pPr>
          <a:r>
            <a:rPr lang="en-US" sz="1600" kern="1200" dirty="0" smtClean="0">
              <a:solidFill>
                <a:schemeClr val="tx1"/>
              </a:solidFill>
            </a:rPr>
            <a:t>Finalize a tool for Automation</a:t>
          </a:r>
          <a:endParaRPr lang="en-US" sz="1600" kern="1200" dirty="0">
            <a:solidFill>
              <a:schemeClr val="tx1"/>
            </a:solidFill>
          </a:endParaRPr>
        </a:p>
        <a:p>
          <a:pPr marL="171450" lvl="1" indent="-171450" algn="l" defTabSz="711200" rtl="0">
            <a:lnSpc>
              <a:spcPct val="90000"/>
            </a:lnSpc>
            <a:spcBef>
              <a:spcPct val="0"/>
            </a:spcBef>
            <a:spcAft>
              <a:spcPct val="15000"/>
            </a:spcAft>
            <a:buChar char="••"/>
          </a:pPr>
          <a:r>
            <a:rPr lang="en-US" sz="1600" kern="1200" dirty="0" smtClean="0">
              <a:solidFill>
                <a:schemeClr val="tx1"/>
              </a:solidFill>
            </a:rPr>
            <a:t>Procure/Install Automation Tools/ Automate processes as much possible</a:t>
          </a:r>
          <a:endParaRPr lang="en-US" sz="1600" kern="1200" dirty="0">
            <a:solidFill>
              <a:schemeClr val="tx1"/>
            </a:solidFill>
          </a:endParaRPr>
        </a:p>
      </dsp:txBody>
      <dsp:txXfrm rot="5400000">
        <a:off x="4442035" y="990599"/>
        <a:ext cx="2063328" cy="2971800"/>
      </dsp:txXfrm>
    </dsp:sp>
    <dsp:sp modelId="{015822FE-1D55-4539-BEDA-1B491EEA5FAF}">
      <dsp:nvSpPr>
        <dsp:cNvPr id="0" name=""/>
        <dsp:cNvSpPr/>
      </dsp:nvSpPr>
      <dsp:spPr>
        <a:xfrm rot="16200000">
          <a:off x="5215277"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rtl="0">
            <a:lnSpc>
              <a:spcPct val="90000"/>
            </a:lnSpc>
            <a:spcBef>
              <a:spcPct val="0"/>
            </a:spcBef>
            <a:spcAft>
              <a:spcPct val="35000"/>
            </a:spcAft>
          </a:pPr>
          <a:r>
            <a:rPr lang="en-US" sz="2000" kern="1200" dirty="0" smtClean="0"/>
            <a:t>Phase 3</a:t>
          </a:r>
          <a:endParaRPr lang="en-US" sz="2000" kern="1200" dirty="0"/>
        </a:p>
        <a:p>
          <a:pPr marL="171450" lvl="1" indent="-171450" algn="l" defTabSz="711200" rtl="0">
            <a:lnSpc>
              <a:spcPct val="90000"/>
            </a:lnSpc>
            <a:spcBef>
              <a:spcPct val="0"/>
            </a:spcBef>
            <a:spcAft>
              <a:spcPct val="15000"/>
            </a:spcAft>
            <a:buChar char="••"/>
          </a:pPr>
          <a:r>
            <a:rPr lang="en-US" sz="1600" kern="1200" dirty="0" smtClean="0"/>
            <a:t>Processes Awareness/ Training (10 Days)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Training on Leadership / Interpersonal Skills  (4 Days)</a:t>
          </a:r>
          <a:endParaRPr lang="en-US" sz="1600" kern="1200" dirty="0"/>
        </a:p>
      </dsp:txBody>
      <dsp:txXfrm rot="5400000">
        <a:off x="6660113" y="990599"/>
        <a:ext cx="2063328" cy="2971800"/>
      </dsp:txXfrm>
    </dsp:sp>
    <dsp:sp modelId="{4110523E-CAD5-48DA-84B4-CAFBB059AC16}">
      <dsp:nvSpPr>
        <dsp:cNvPr id="0" name=""/>
        <dsp:cNvSpPr/>
      </dsp:nvSpPr>
      <dsp:spPr>
        <a:xfrm rot="16200000">
          <a:off x="7433355"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rtl="0">
            <a:lnSpc>
              <a:spcPct val="90000"/>
            </a:lnSpc>
            <a:spcBef>
              <a:spcPct val="0"/>
            </a:spcBef>
            <a:spcAft>
              <a:spcPct val="35000"/>
            </a:spcAft>
          </a:pPr>
          <a:r>
            <a:rPr lang="en-US" sz="2000" kern="1200" dirty="0" smtClean="0"/>
            <a:t>Phase 4</a:t>
          </a:r>
          <a:endParaRPr lang="en-US" sz="2000" kern="1200" dirty="0"/>
        </a:p>
        <a:p>
          <a:pPr marL="171450" lvl="1" indent="-171450" algn="l" defTabSz="711200" rtl="0">
            <a:lnSpc>
              <a:spcPct val="90000"/>
            </a:lnSpc>
            <a:spcBef>
              <a:spcPct val="0"/>
            </a:spcBef>
            <a:spcAft>
              <a:spcPct val="15000"/>
            </a:spcAft>
            <a:buChar char="••"/>
          </a:pPr>
          <a:r>
            <a:rPr lang="en-US" sz="1600" kern="1200" smtClean="0"/>
            <a:t>Support</a:t>
          </a:r>
          <a:endParaRPr lang="en-US" sz="1600" kern="1200" dirty="0"/>
        </a:p>
        <a:p>
          <a:pPr marL="171450" lvl="1" indent="-171450" algn="l" defTabSz="711200" rtl="0">
            <a:lnSpc>
              <a:spcPct val="90000"/>
            </a:lnSpc>
            <a:spcBef>
              <a:spcPct val="0"/>
            </a:spcBef>
            <a:spcAft>
              <a:spcPct val="15000"/>
            </a:spcAft>
            <a:buChar char="••"/>
          </a:pPr>
          <a:r>
            <a:rPr lang="en-US" sz="1600" kern="1200" dirty="0" smtClean="0"/>
            <a:t>Periodic Audit/Review of Implementation</a:t>
          </a:r>
          <a:endParaRPr lang="en-US" sz="1600" kern="1200" dirty="0"/>
        </a:p>
      </dsp:txBody>
      <dsp:txXfrm rot="5400000">
        <a:off x="8878191" y="990599"/>
        <a:ext cx="2063328" cy="2971800"/>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 xmlns:a14="http://schemas.microsoft.com/office/drawing/2010/main"/>
              </a:ext>
            </a:extLst>
          </a:blip>
          <a:srcRect/>
          <a:stretch/>
        </p:blipFill>
        <p:spPr>
          <a:xfrm>
            <a:off x="58058" y="0"/>
            <a:ext cx="12133943" cy="6879771"/>
          </a:xfrm>
          <a:prstGeom prst="rect">
            <a:avLst/>
          </a:prstGeom>
        </p:spPr>
      </p:pic>
      <p:sp>
        <p:nvSpPr>
          <p:cNvPr id="2" name="Title 1"/>
          <p:cNvSpPr>
            <a:spLocks noGrp="1"/>
          </p:cNvSpPr>
          <p:nvPr>
            <p:ph type="ctrTitle" hasCustomPrompt="1"/>
          </p:nvPr>
        </p:nvSpPr>
        <p:spPr>
          <a:xfrm>
            <a:off x="3454400" y="2286001"/>
            <a:ext cx="8240299" cy="1470025"/>
          </a:xfrm>
        </p:spPr>
        <p:txBody>
          <a:bodyPr anchor="t">
            <a:normAutofit/>
          </a:bodyPr>
          <a:lstStyle>
            <a:lvl1pPr algn="r">
              <a:defRPr sz="3200" b="1" cap="small" baseline="0">
                <a:solidFill>
                  <a:srgbClr val="003300"/>
                </a:solidFill>
                <a:latin typeface="Georgia"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283200" y="4038600"/>
            <a:ext cx="6363371" cy="990600"/>
          </a:xfrm>
        </p:spPr>
        <p:txBody>
          <a:bodyPr>
            <a:normAutofit/>
          </a:bodyPr>
          <a:lstStyle>
            <a:lvl1pPr marL="0" indent="0" algn="r">
              <a:buNone/>
              <a:defRPr sz="24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p:nvPicPr>
        <p:blipFill rotWithShape="1">
          <a:blip r:embed="rId3" cstate="email">
            <a:extLst>
              <a:ext uri="{28A0092B-C50C-407E-A947-70E740481C1C}">
                <a14:useLocalDpi xmlns="" xmlns:a14="http://schemas.microsoft.com/office/drawing/2010/main"/>
              </a:ext>
            </a:extLst>
          </a:blip>
          <a:srcRect/>
          <a:stretch/>
        </p:blipFill>
        <p:spPr>
          <a:xfrm>
            <a:off x="0" y="1251"/>
            <a:ext cx="4962157" cy="6858000"/>
          </a:xfrm>
          <a:prstGeom prst="rect">
            <a:avLst/>
          </a:prstGeom>
        </p:spPr>
      </p:pic>
      <p:sp>
        <p:nvSpPr>
          <p:cNvPr id="10" name="Picture Placeholder 9"/>
          <p:cNvSpPr>
            <a:spLocks noGrp="1"/>
          </p:cNvSpPr>
          <p:nvPr>
            <p:ph type="pic" sz="quarter" idx="13" hasCustomPrompt="1"/>
          </p:nvPr>
        </p:nvSpPr>
        <p:spPr>
          <a:xfrm>
            <a:off x="9144000" y="5105400"/>
            <a:ext cx="2438400" cy="99060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 xmlns:p14="http://schemas.microsoft.com/office/powerpoint/2010/main" val="137535844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67317" y="57152"/>
            <a:ext cx="10926233" cy="1143000"/>
          </a:xfrm>
        </p:spPr>
        <p:txBody>
          <a:bodyPr>
            <a:normAutofit/>
          </a:bodyPr>
          <a:lstStyle>
            <a:lvl1pPr>
              <a:defRPr sz="3200" b="1">
                <a:latin typeface="Georgia"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97467" y="1352550"/>
            <a:ext cx="5300133" cy="4903789"/>
          </a:xfrm>
        </p:spPr>
        <p:txBody>
          <a:bodyPr/>
          <a:lstStyle>
            <a:lvl4pPr>
              <a:defRPr baseline="0"/>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6583680" y="1352550"/>
            <a:ext cx="5303520" cy="4903789"/>
          </a:xfrm>
        </p:spPr>
        <p:txBody>
          <a:bodyPr/>
          <a:lstStyle>
            <a:lvl4pPr>
              <a:defRPr baseline="0"/>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1/11/2016</a:t>
            </a:fld>
            <a:endParaRPr lang="en-US"/>
          </a:p>
        </p:txBody>
      </p:sp>
      <p:sp>
        <p:nvSpPr>
          <p:cNvPr id="6"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7"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 xmlns:p14="http://schemas.microsoft.com/office/powerpoint/2010/main" val="33195867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Georgia"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1/11/2016</a:t>
            </a:fld>
            <a:endParaRPr lang="en-US"/>
          </a:p>
        </p:txBody>
      </p:sp>
      <p:sp>
        <p:nvSpPr>
          <p:cNvPr id="4" name="Footer Placeholder 3"/>
          <p:cNvSpPr>
            <a:spLocks noGrp="1"/>
          </p:cNvSpPr>
          <p:nvPr>
            <p:ph type="ftr" sz="quarter" idx="11"/>
          </p:nvPr>
        </p:nvSpPr>
        <p:spPr>
          <a:xfrm>
            <a:off x="44704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 xmlns:p14="http://schemas.microsoft.com/office/powerpoint/2010/main" val="22647715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1/11/2016</a:t>
            </a:fld>
            <a:endParaRPr lang="en-US"/>
          </a:p>
        </p:txBody>
      </p:sp>
      <p:sp>
        <p:nvSpPr>
          <p:cNvPr id="3" name="Footer Placeholder 2"/>
          <p:cNvSpPr>
            <a:spLocks noGrp="1"/>
          </p:cNvSpPr>
          <p:nvPr>
            <p:ph type="ftr" sz="quarter" idx="11"/>
          </p:nvPr>
        </p:nvSpPr>
        <p:spPr>
          <a:xfrm>
            <a:off x="44704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 xmlns:p14="http://schemas.microsoft.com/office/powerpoint/2010/main" val="166387646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ackground Only">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 xmlns:a14="http://schemas.microsoft.com/office/drawing/2010/main"/>
              </a:ext>
            </a:extLst>
          </a:blip>
          <a:srcRect/>
          <a:stretch/>
        </p:blipFill>
        <p:spPr>
          <a:xfrm>
            <a:off x="58058" y="0"/>
            <a:ext cx="12133943" cy="6879771"/>
          </a:xfrm>
          <a:prstGeom prst="rect">
            <a:avLst/>
          </a:prstGeom>
        </p:spPr>
      </p:pic>
      <p:sp>
        <p:nvSpPr>
          <p:cNvPr id="3"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1/11/2016</a:t>
            </a:fld>
            <a:endParaRPr lang="en-US"/>
          </a:p>
        </p:txBody>
      </p:sp>
      <p:sp>
        <p:nvSpPr>
          <p:cNvPr id="4"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5"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 xmlns:p14="http://schemas.microsoft.com/office/powerpoint/2010/main" val="76685133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 xmlns:a14="http://schemas.microsoft.com/office/drawing/2010/main"/>
              </a:ext>
            </a:extLst>
          </a:blip>
          <a:srcRect/>
          <a:stretch/>
        </p:blipFill>
        <p:spPr>
          <a:xfrm>
            <a:off x="58058" y="0"/>
            <a:ext cx="12133943" cy="6879771"/>
          </a:xfrm>
          <a:prstGeom prst="rect">
            <a:avLst/>
          </a:prstGeom>
        </p:spPr>
      </p:pic>
      <p:pic>
        <p:nvPicPr>
          <p:cNvPr id="8" name="Picture 7"/>
          <p:cNvPicPr>
            <a:picLocks noChangeAspect="1"/>
          </p:cNvPicPr>
          <p:nvPr/>
        </p:nvPicPr>
        <p:blipFill rotWithShape="1">
          <a:blip r:embed="rId3" cstate="email">
            <a:extLst>
              <a:ext uri="{28A0092B-C50C-407E-A947-70E740481C1C}">
                <a14:useLocalDpi xmlns="" xmlns:a14="http://schemas.microsoft.com/office/drawing/2010/main"/>
              </a:ext>
            </a:extLst>
          </a:blip>
          <a:srcRect/>
          <a:stretch/>
        </p:blipFill>
        <p:spPr>
          <a:xfrm rot="5400000">
            <a:off x="4684632" y="-4705653"/>
            <a:ext cx="2819400" cy="12230708"/>
          </a:xfrm>
          <a:prstGeom prst="rect">
            <a:avLst/>
          </a:prstGeom>
        </p:spPr>
      </p:pic>
      <p:sp>
        <p:nvSpPr>
          <p:cNvPr id="2" name="Title 1"/>
          <p:cNvSpPr>
            <a:spLocks noGrp="1"/>
          </p:cNvSpPr>
          <p:nvPr>
            <p:ph type="title" hasCustomPrompt="1"/>
          </p:nvPr>
        </p:nvSpPr>
        <p:spPr>
          <a:xfrm>
            <a:off x="6096000" y="3048000"/>
            <a:ext cx="57912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1/11/2016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
        <p:nvSpPr>
          <p:cNvPr id="10" name="Picture Placeholder 9"/>
          <p:cNvSpPr>
            <a:spLocks noGrp="1"/>
          </p:cNvSpPr>
          <p:nvPr>
            <p:ph type="pic" sz="quarter" idx="13" hasCustomPrompt="1"/>
          </p:nvPr>
        </p:nvSpPr>
        <p:spPr>
          <a:xfrm>
            <a:off x="9042400" y="5334000"/>
            <a:ext cx="2844800" cy="99060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 xmlns:p14="http://schemas.microsoft.com/office/powerpoint/2010/main" val="8983238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cstate="email">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60082"/>
            <a:ext cx="10769600" cy="906095"/>
          </a:xfrm>
        </p:spPr>
        <p:txBody>
          <a:bodyPr anchor="ctr" anchorCtr="0">
            <a:normAutofit/>
          </a:bodyPr>
          <a:lstStyle>
            <a:lvl1pPr algn="l">
              <a:defRPr lang="en-US" sz="3200" b="1" dirty="0">
                <a:latin typeface="Georg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016000" y="1219200"/>
            <a:ext cx="10769600" cy="4953000"/>
          </a:xfrm>
        </p:spPr>
        <p:txBody>
          <a:bodyPr>
            <a:normAutofit/>
          </a:bodyPr>
          <a:lstStyle>
            <a:lvl1pPr>
              <a:defRPr sz="3200">
                <a:latin typeface="Georgia" pitchFamily="18" charset="0"/>
              </a:defRPr>
            </a:lvl1pPr>
            <a:lvl2pPr>
              <a:defRPr sz="2800">
                <a:latin typeface="Georgia" pitchFamily="18" charset="0"/>
              </a:defRPr>
            </a:lvl2pPr>
            <a:lvl3pPr>
              <a:defRPr sz="2400">
                <a:latin typeface="Georgia" pitchFamily="18" charset="0"/>
              </a:defRPr>
            </a:lvl3pPr>
            <a:lvl4pPr>
              <a:defRPr sz="2400">
                <a:latin typeface="Georgia" pitchFamily="18" charset="0"/>
              </a:defRPr>
            </a:lvl4pPr>
            <a:lvl5pPr>
              <a:defRPr sz="2400">
                <a:latin typeface="Georgia"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1/11/2016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 xmlns:p14="http://schemas.microsoft.com/office/powerpoint/2010/main" val="287395740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atin typeface="Georgia"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9144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5024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1/11/2016</a:t>
            </a:fld>
            <a:endParaRPr lang="en-US"/>
          </a:p>
        </p:txBody>
      </p:sp>
      <p:sp>
        <p:nvSpPr>
          <p:cNvPr id="6" name="Footer Placeholder 5"/>
          <p:cNvSpPr>
            <a:spLocks noGrp="1"/>
          </p:cNvSpPr>
          <p:nvPr>
            <p:ph type="ftr" sz="quarter" idx="11"/>
          </p:nvPr>
        </p:nvSpPr>
        <p:spPr>
          <a:xfrm>
            <a:off x="44704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 xmlns:p14="http://schemas.microsoft.com/office/powerpoint/2010/main" val="245550718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44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981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981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1/11/2016</a:t>
            </a:fld>
            <a:endParaRPr lang="en-US"/>
          </a:p>
        </p:txBody>
      </p:sp>
      <p:sp>
        <p:nvSpPr>
          <p:cNvPr id="8" name="Footer Placeholder 7"/>
          <p:cNvSpPr>
            <a:spLocks noGrp="1"/>
          </p:cNvSpPr>
          <p:nvPr>
            <p:ph type="ftr" sz="quarter" idx="11"/>
          </p:nvPr>
        </p:nvSpPr>
        <p:spPr>
          <a:xfrm>
            <a:off x="44704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 xmlns:p14="http://schemas.microsoft.com/office/powerpoint/2010/main" val="348448101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715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1/11/2016</a:t>
            </a:fld>
            <a:endParaRPr lang="en-US"/>
          </a:p>
        </p:txBody>
      </p:sp>
      <p:sp>
        <p:nvSpPr>
          <p:cNvPr id="6" name="Footer Placeholder 5"/>
          <p:cNvSpPr>
            <a:spLocks noGrp="1"/>
          </p:cNvSpPr>
          <p:nvPr>
            <p:ph type="ftr" sz="quarter" idx="11"/>
          </p:nvPr>
        </p:nvSpPr>
        <p:spPr>
          <a:xfrm>
            <a:off x="44704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 xmlns:p14="http://schemas.microsoft.com/office/powerpoint/2010/main" val="4027596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extLst>
    <p:ext uri="{DCECCB84-F9BA-43D5-87BE-67443E8EF086}">
      <p15:sldGuideLst xmlns=""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1/11/2016</a:t>
            </a:fld>
            <a:endParaRPr lang="en-US"/>
          </a:p>
        </p:txBody>
      </p:sp>
      <p:sp>
        <p:nvSpPr>
          <p:cNvPr id="6" name="Footer Placeholder 5"/>
          <p:cNvSpPr>
            <a:spLocks noGrp="1"/>
          </p:cNvSpPr>
          <p:nvPr>
            <p:ph type="ftr" sz="quarter" idx="11"/>
          </p:nvPr>
        </p:nvSpPr>
        <p:spPr>
          <a:xfrm>
            <a:off x="4470400" y="6356351"/>
            <a:ext cx="3860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 xmlns:p14="http://schemas.microsoft.com/office/powerpoint/2010/main" val="279770945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1/11/2016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 xmlns:p14="http://schemas.microsoft.com/office/powerpoint/2010/main" val="375301510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16000" y="274639"/>
            <a:ext cx="78232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1/11/2016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 xmlns:p14="http://schemas.microsoft.com/office/powerpoint/2010/main" val="115141157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 xmlns:a14="http://schemas.microsoft.com/office/drawing/2010/main"/>
              </a:ext>
            </a:extLst>
          </a:blip>
          <a:srcRect/>
          <a:stretch/>
        </p:blipFill>
        <p:spPr>
          <a:xfrm>
            <a:off x="58058" y="0"/>
            <a:ext cx="12133943" cy="6879771"/>
          </a:xfrm>
          <a:prstGeom prst="rect">
            <a:avLst/>
          </a:prstGeom>
        </p:spPr>
      </p:pic>
      <p:sp>
        <p:nvSpPr>
          <p:cNvPr id="2" name="Title Placeholder 1"/>
          <p:cNvSpPr>
            <a:spLocks noGrp="1"/>
          </p:cNvSpPr>
          <p:nvPr>
            <p:ph type="title"/>
          </p:nvPr>
        </p:nvSpPr>
        <p:spPr>
          <a:xfrm>
            <a:off x="1016000" y="53426"/>
            <a:ext cx="10769600" cy="83126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955777"/>
            <a:ext cx="10769600" cy="5170387"/>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p:nvPicPr>
        <p:blipFill rotWithShape="1">
          <a:blip r:embed="rId16" cstate="email">
            <a:extLst>
              <a:ext uri="{28A0092B-C50C-407E-A947-70E740481C1C}">
                <a14:useLocalDpi xmlns="" xmlns:a14="http://schemas.microsoft.com/office/drawing/2010/main"/>
              </a:ext>
            </a:extLst>
          </a:blip>
          <a:srcRect/>
          <a:stretch/>
        </p:blipFill>
        <p:spPr>
          <a:xfrm>
            <a:off x="-203199" y="-109183"/>
            <a:ext cx="1091609" cy="7083189"/>
          </a:xfrm>
          <a:prstGeom prst="rect">
            <a:avLst/>
          </a:prstGeom>
        </p:spPr>
      </p:pic>
      <p:sp>
        <p:nvSpPr>
          <p:cNvPr id="9" name="Date Placeholder 8"/>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7076C-C1BB-44DB-8E65-A2BFAB33C7DF}" type="datetimeFigureOut">
              <a:rPr lang="en-US" smtClean="0"/>
              <a:pPr/>
              <a:t>1/11/2016</a:t>
            </a:fld>
            <a:endParaRPr lang="en-US"/>
          </a:p>
        </p:txBody>
      </p:sp>
      <p:sp>
        <p:nvSpPr>
          <p:cNvPr id="10" name="Footer Placeholder 9"/>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10"/>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4874D-A38F-4D6E-8E7C-A1DC7EF21129}" type="slidenum">
              <a:rPr lang="en-US" smtClean="0"/>
              <a:pPr/>
              <a:t>‹#›</a:t>
            </a:fld>
            <a:endParaRPr lang="en-US"/>
          </a:p>
        </p:txBody>
      </p:sp>
      <p:sp>
        <p:nvSpPr>
          <p:cNvPr id="12" name="Rectangle 11"/>
          <p:cNvSpPr/>
          <p:nvPr userDrawn="1"/>
        </p:nvSpPr>
        <p:spPr>
          <a:xfrm>
            <a:off x="769620" y="7620"/>
            <a:ext cx="11422379" cy="89231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p:cNvPicPr>
            <a:picLocks noChangeAspect="1" noChangeArrowheads="1"/>
          </p:cNvPicPr>
          <p:nvPr userDrawn="1"/>
        </p:nvPicPr>
        <p:blipFill>
          <a:blip r:embed="rId17"/>
          <a:srcRect/>
          <a:stretch>
            <a:fillRect/>
          </a:stretch>
        </p:blipFill>
        <p:spPr bwMode="auto">
          <a:xfrm>
            <a:off x="-54593" y="40944"/>
            <a:ext cx="832515" cy="655092"/>
          </a:xfrm>
          <a:prstGeom prst="rect">
            <a:avLst/>
          </a:prstGeom>
          <a:noFill/>
          <a:ln w="9525">
            <a:noFill/>
            <a:miter lim="800000"/>
            <a:headEnd/>
            <a:tailEnd/>
          </a:ln>
          <a:effectLst/>
        </p:spPr>
      </p:pic>
      <p:pic>
        <p:nvPicPr>
          <p:cNvPr id="14" name="Picture 13"/>
          <p:cNvPicPr>
            <a:picLocks noChangeAspect="1"/>
          </p:cNvPicPr>
          <p:nvPr userDrawn="1"/>
        </p:nvPicPr>
        <p:blipFill>
          <a:blip r:embed="rId18"/>
          <a:stretch>
            <a:fillRect/>
          </a:stretch>
        </p:blipFill>
        <p:spPr>
          <a:xfrm>
            <a:off x="11432761" y="54593"/>
            <a:ext cx="638615" cy="723330"/>
          </a:xfrm>
          <a:prstGeom prst="rect">
            <a:avLst/>
          </a:prstGeom>
        </p:spPr>
      </p:pic>
    </p:spTree>
    <p:extLst>
      <p:ext uri="{BB962C8B-B14F-4D97-AF65-F5344CB8AC3E}">
        <p14:creationId xmlns="" xmlns:p14="http://schemas.microsoft.com/office/powerpoint/2010/main" val="2903474455"/>
      </p:ext>
    </p:extLst>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 id="2147484225" r:id="rId12"/>
    <p:sldLayoutId id="2147484226" r:id="rId13"/>
  </p:sldLayoutIdLst>
  <mc:AlternateContent xmlns:mc="http://schemas.openxmlformats.org/markup-compatibility/2006">
    <mc:Choice xmlns="" xmlns:p14="http://schemas.microsoft.com/office/powerpoint/2010/main" Requires="p14">
      <p:transition p14:dur="0"/>
    </mc:Choice>
    <mc:Fallback>
      <p:transition/>
    </mc:Fallback>
  </mc:AlternateContent>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b="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Engineering to Scale Height</a:t>
            </a:r>
            <a:endParaRPr lang="en-US" dirty="0"/>
          </a:p>
        </p:txBody>
      </p:sp>
      <p:sp>
        <p:nvSpPr>
          <p:cNvPr id="3" name="Subtitle 2"/>
          <p:cNvSpPr>
            <a:spLocks noGrp="1"/>
          </p:cNvSpPr>
          <p:nvPr>
            <p:ph type="subTitle" idx="1"/>
          </p:nvPr>
        </p:nvSpPr>
        <p:spPr/>
        <p:txBody>
          <a:bodyPr>
            <a:normAutofit/>
          </a:bodyPr>
          <a:lstStyle/>
          <a:p>
            <a:r>
              <a:rPr lang="en-US" sz="1600" dirty="0"/>
              <a:t> </a:t>
            </a:r>
            <a:r>
              <a:rPr lang="en-US" sz="2400" dirty="0" smtClean="0"/>
              <a:t>Project Management Backbone </a:t>
            </a:r>
            <a:r>
              <a:rPr lang="en-US" sz="2400" dirty="0"/>
              <a:t>Processes</a:t>
            </a:r>
            <a:endParaRPr lang="en-US" sz="1600" dirty="0"/>
          </a:p>
        </p:txBody>
      </p:sp>
      <p:pic>
        <p:nvPicPr>
          <p:cNvPr id="5" name="Picture 2"/>
          <p:cNvPicPr>
            <a:picLocks noChangeAspect="1" noChangeArrowheads="1"/>
          </p:cNvPicPr>
          <p:nvPr/>
        </p:nvPicPr>
        <p:blipFill>
          <a:blip r:embed="rId2"/>
          <a:srcRect/>
          <a:stretch>
            <a:fillRect/>
          </a:stretch>
        </p:blipFill>
        <p:spPr bwMode="auto">
          <a:xfrm>
            <a:off x="10195560" y="4879774"/>
            <a:ext cx="1390650" cy="966671"/>
          </a:xfrm>
          <a:prstGeom prst="rect">
            <a:avLst/>
          </a:prstGeom>
          <a:noFill/>
          <a:ln w="9525">
            <a:noFill/>
            <a:miter lim="800000"/>
            <a:headEnd/>
            <a:tailEnd/>
          </a:ln>
          <a:effectLst/>
        </p:spPr>
      </p:pic>
      <p:pic>
        <p:nvPicPr>
          <p:cNvPr id="8" name="Picture 7"/>
          <p:cNvPicPr>
            <a:picLocks noChangeAspect="1"/>
          </p:cNvPicPr>
          <p:nvPr/>
        </p:nvPicPr>
        <p:blipFill>
          <a:blip r:embed="rId3"/>
          <a:stretch>
            <a:fillRect/>
          </a:stretch>
        </p:blipFill>
        <p:spPr>
          <a:xfrm>
            <a:off x="11432761" y="54593"/>
            <a:ext cx="638615" cy="723330"/>
          </a:xfrm>
          <a:prstGeom prst="rect">
            <a:avLst/>
          </a:prstGeom>
        </p:spPr>
      </p:pic>
    </p:spTree>
    <p:extLst>
      <p:ext uri="{BB962C8B-B14F-4D97-AF65-F5344CB8AC3E}">
        <p14:creationId xmlns="" xmlns:p14="http://schemas.microsoft.com/office/powerpoint/2010/main" val="123471517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Responsibilities</a:t>
            </a:r>
            <a:endParaRPr lang="en-US" dirty="0"/>
          </a:p>
        </p:txBody>
      </p:sp>
      <p:sp>
        <p:nvSpPr>
          <p:cNvPr id="3" name="Content Placeholder 2"/>
          <p:cNvSpPr>
            <a:spLocks noGrp="1"/>
          </p:cNvSpPr>
          <p:nvPr>
            <p:ph idx="1"/>
          </p:nvPr>
        </p:nvSpPr>
        <p:spPr>
          <a:xfrm>
            <a:off x="853440" y="1082040"/>
            <a:ext cx="10932160" cy="5532120"/>
          </a:xfrm>
        </p:spPr>
        <p:txBody>
          <a:bodyPr>
            <a:normAutofit fontScale="70000" lnSpcReduction="20000"/>
          </a:bodyPr>
          <a:lstStyle/>
          <a:p>
            <a:r>
              <a:rPr lang="en-US" sz="3400" b="1" u="sng" dirty="0" smtClean="0"/>
              <a:t>Before </a:t>
            </a:r>
            <a:r>
              <a:rPr lang="en-US" sz="3400" b="1" u="sng" dirty="0" smtClean="0"/>
              <a:t>Initiation of  Phase / Project:</a:t>
            </a:r>
            <a:endParaRPr lang="en-US" sz="3400" b="1" u="sng" dirty="0" smtClean="0"/>
          </a:p>
          <a:p>
            <a:endParaRPr lang="en-US" sz="2400" u="sng" dirty="0" smtClean="0"/>
          </a:p>
          <a:p>
            <a:pPr marL="1371600" lvl="2" indent="-514350">
              <a:lnSpc>
                <a:spcPct val="160000"/>
              </a:lnSpc>
              <a:spcBef>
                <a:spcPts val="0"/>
              </a:spcBef>
              <a:buFont typeface="+mj-lt"/>
              <a:buAutoNum type="arabicParenR"/>
            </a:pPr>
            <a:r>
              <a:rPr lang="en-US" sz="2900" dirty="0" smtClean="0"/>
              <a:t>Competency building of Project Managers</a:t>
            </a:r>
          </a:p>
          <a:p>
            <a:pPr marL="1371600" lvl="2" indent="-514350">
              <a:lnSpc>
                <a:spcPct val="160000"/>
              </a:lnSpc>
              <a:spcBef>
                <a:spcPts val="0"/>
              </a:spcBef>
              <a:buFont typeface="+mj-lt"/>
              <a:buAutoNum type="arabicParenR"/>
            </a:pPr>
            <a:r>
              <a:rPr lang="en-US" sz="2900" dirty="0" smtClean="0"/>
              <a:t>Help organization in evaluating new business opportunities</a:t>
            </a:r>
          </a:p>
          <a:p>
            <a:pPr marL="1371600" lvl="2" indent="-514350">
              <a:lnSpc>
                <a:spcPct val="160000"/>
              </a:lnSpc>
              <a:spcBef>
                <a:spcPts val="0"/>
              </a:spcBef>
              <a:buFont typeface="+mj-lt"/>
              <a:buAutoNum type="arabicParenR"/>
            </a:pPr>
            <a:r>
              <a:rPr lang="en-US" sz="2900" dirty="0" smtClean="0"/>
              <a:t>Creating knowledge infrastructure for Project Management</a:t>
            </a:r>
          </a:p>
          <a:p>
            <a:pPr marL="971550" lvl="1" indent="-514350">
              <a:buFont typeface="+mj-lt"/>
              <a:buAutoNum type="arabicPeriod"/>
            </a:pPr>
            <a:endParaRPr lang="en-US" sz="2000" dirty="0" smtClean="0"/>
          </a:p>
          <a:p>
            <a:r>
              <a:rPr lang="en-US" sz="3800" b="1" u="sng" dirty="0" smtClean="0"/>
              <a:t>Initiation</a:t>
            </a:r>
            <a:r>
              <a:rPr lang="en-US" sz="3800" b="1" dirty="0" smtClean="0"/>
              <a:t> of </a:t>
            </a:r>
            <a:r>
              <a:rPr lang="en-US" sz="3800" b="1" dirty="0" smtClean="0"/>
              <a:t>Phase / Project:</a:t>
            </a:r>
            <a:endParaRPr lang="en-US" sz="3800" b="1" dirty="0" smtClean="0"/>
          </a:p>
          <a:p>
            <a:endParaRPr lang="en-US" sz="2400" dirty="0" smtClean="0"/>
          </a:p>
          <a:p>
            <a:pPr marL="1371600" lvl="2" indent="-514350">
              <a:lnSpc>
                <a:spcPct val="160000"/>
              </a:lnSpc>
              <a:spcBef>
                <a:spcPts val="0"/>
              </a:spcBef>
              <a:buFont typeface="+mj-lt"/>
              <a:buAutoNum type="arabicParenR"/>
            </a:pPr>
            <a:r>
              <a:rPr lang="en-US" sz="2900" dirty="0" smtClean="0"/>
              <a:t>Internal Project Sponsoring (Project Charter)</a:t>
            </a:r>
          </a:p>
          <a:p>
            <a:pPr marL="1371600" lvl="2" indent="-514350">
              <a:lnSpc>
                <a:spcPct val="160000"/>
              </a:lnSpc>
              <a:spcBef>
                <a:spcPts val="0"/>
              </a:spcBef>
              <a:buFont typeface="+mj-lt"/>
              <a:buAutoNum type="arabicParenR"/>
            </a:pPr>
            <a:r>
              <a:rPr lang="en-US" sz="2900" dirty="0" smtClean="0"/>
              <a:t>Allocating a dedicated and trained project manager</a:t>
            </a:r>
          </a:p>
          <a:p>
            <a:pPr marL="1371600" lvl="2" indent="-514350">
              <a:lnSpc>
                <a:spcPct val="160000"/>
              </a:lnSpc>
              <a:spcBef>
                <a:spcPts val="0"/>
              </a:spcBef>
              <a:buFont typeface="+mj-lt"/>
              <a:buAutoNum type="arabicParenR"/>
            </a:pPr>
            <a:r>
              <a:rPr lang="en-US" sz="2900" dirty="0" smtClean="0"/>
              <a:t>Identify &amp; evaluate project inherent risks</a:t>
            </a:r>
          </a:p>
          <a:p>
            <a:pPr marL="1371600" lvl="2" indent="-514350">
              <a:lnSpc>
                <a:spcPct val="160000"/>
              </a:lnSpc>
              <a:spcBef>
                <a:spcPts val="0"/>
              </a:spcBef>
              <a:buFont typeface="+mj-lt"/>
              <a:buAutoNum type="arabicParenR"/>
            </a:pPr>
            <a:r>
              <a:rPr lang="en-US" sz="2900" dirty="0" smtClean="0"/>
              <a:t>Refer to lessons learned from previous projects</a:t>
            </a:r>
          </a:p>
          <a:p>
            <a:pPr marL="1371600" lvl="2" indent="-514350">
              <a:lnSpc>
                <a:spcPct val="160000"/>
              </a:lnSpc>
              <a:spcBef>
                <a:spcPts val="0"/>
              </a:spcBef>
              <a:buFont typeface="+mj-lt"/>
              <a:buAutoNum type="arabicParenR"/>
            </a:pPr>
            <a:r>
              <a:rPr lang="en-US" sz="2900" dirty="0" smtClean="0"/>
              <a:t>Ensure business case and feasibility study has been done else feasibility study is the first Phase of the project</a:t>
            </a:r>
          </a:p>
        </p:txBody>
      </p:sp>
    </p:spTree>
    <p:extLst>
      <p:ext uri="{BB962C8B-B14F-4D97-AF65-F5344CB8AC3E}">
        <p14:creationId xmlns="" xmlns:p14="http://schemas.microsoft.com/office/powerpoint/2010/main" val="193905060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PMO Responsibilities</a:t>
            </a:r>
          </a:p>
        </p:txBody>
      </p:sp>
      <p:sp>
        <p:nvSpPr>
          <p:cNvPr id="3" name="Content Placeholder 2"/>
          <p:cNvSpPr>
            <a:spLocks noGrp="1"/>
          </p:cNvSpPr>
          <p:nvPr>
            <p:ph idx="1"/>
          </p:nvPr>
        </p:nvSpPr>
        <p:spPr/>
        <p:txBody>
          <a:bodyPr>
            <a:normAutofit/>
          </a:bodyPr>
          <a:lstStyle/>
          <a:p>
            <a:r>
              <a:rPr lang="en-US" sz="2400" b="1" u="sng" dirty="0"/>
              <a:t>Planning</a:t>
            </a:r>
            <a:r>
              <a:rPr lang="en-US" sz="2400" b="1" dirty="0"/>
              <a:t> of </a:t>
            </a:r>
            <a:r>
              <a:rPr lang="en-US" sz="2400" b="1" dirty="0" smtClean="0"/>
              <a:t>Phase/Project</a:t>
            </a:r>
          </a:p>
          <a:p>
            <a:pPr>
              <a:lnSpc>
                <a:spcPct val="150000"/>
              </a:lnSpc>
              <a:spcBef>
                <a:spcPts val="0"/>
              </a:spcBef>
              <a:buNone/>
            </a:pPr>
            <a:endParaRPr lang="en-US" sz="2400" b="1" dirty="0"/>
          </a:p>
          <a:p>
            <a:pPr marL="1371600" lvl="2" indent="-514350">
              <a:lnSpc>
                <a:spcPct val="150000"/>
              </a:lnSpc>
              <a:spcBef>
                <a:spcPts val="0"/>
              </a:spcBef>
              <a:buFont typeface="+mj-lt"/>
              <a:buAutoNum type="arabicParenR"/>
            </a:pPr>
            <a:r>
              <a:rPr lang="en-US" sz="2000" dirty="0"/>
              <a:t>Helping project manager in making a project </a:t>
            </a:r>
            <a:r>
              <a:rPr lang="en-US" sz="2000" dirty="0" smtClean="0"/>
              <a:t>plan of execution and governance.</a:t>
            </a:r>
            <a:endParaRPr lang="en-US" sz="2000" dirty="0"/>
          </a:p>
          <a:p>
            <a:pPr marL="1371600" lvl="2" indent="-514350">
              <a:lnSpc>
                <a:spcPct val="150000"/>
              </a:lnSpc>
              <a:spcBef>
                <a:spcPts val="0"/>
              </a:spcBef>
              <a:buFont typeface="+mj-lt"/>
              <a:buAutoNum type="arabicParenR"/>
            </a:pPr>
            <a:r>
              <a:rPr lang="en-US" sz="2000" dirty="0"/>
              <a:t>Approving and allocating resources for project</a:t>
            </a:r>
          </a:p>
          <a:p>
            <a:pPr marL="1371600" lvl="2" indent="-514350">
              <a:lnSpc>
                <a:spcPct val="150000"/>
              </a:lnSpc>
              <a:spcBef>
                <a:spcPts val="0"/>
              </a:spcBef>
              <a:buFont typeface="+mj-lt"/>
              <a:buAutoNum type="arabicParenR"/>
            </a:pPr>
            <a:r>
              <a:rPr lang="en-US" sz="2000" dirty="0"/>
              <a:t>Negotiate with functional heads for availability of </a:t>
            </a:r>
            <a:r>
              <a:rPr lang="en-US" sz="2000" dirty="0" smtClean="0"/>
              <a:t>required project </a:t>
            </a:r>
            <a:r>
              <a:rPr lang="en-US" sz="2000" dirty="0"/>
              <a:t>resources</a:t>
            </a:r>
          </a:p>
          <a:p>
            <a:pPr marL="1371600" lvl="2" indent="-514350">
              <a:lnSpc>
                <a:spcPct val="150000"/>
              </a:lnSpc>
              <a:spcBef>
                <a:spcPts val="0"/>
              </a:spcBef>
              <a:buFont typeface="+mj-lt"/>
              <a:buAutoNum type="arabicParenR"/>
            </a:pPr>
            <a:r>
              <a:rPr lang="en-US" sz="2000" dirty="0" smtClean="0"/>
              <a:t>Reviewing/approving </a:t>
            </a:r>
            <a:r>
              <a:rPr lang="en-US" sz="2000" dirty="0"/>
              <a:t>project </a:t>
            </a:r>
            <a:r>
              <a:rPr lang="en-US" sz="2000" dirty="0" smtClean="0"/>
              <a:t>plan</a:t>
            </a:r>
          </a:p>
          <a:p>
            <a:pPr marL="1371600" lvl="2" indent="-514350">
              <a:lnSpc>
                <a:spcPct val="150000"/>
              </a:lnSpc>
              <a:spcBef>
                <a:spcPts val="0"/>
              </a:spcBef>
              <a:buFont typeface="+mj-lt"/>
              <a:buAutoNum type="arabicParenR"/>
            </a:pPr>
            <a:r>
              <a:rPr lang="en-US" sz="2000" dirty="0" smtClean="0"/>
              <a:t>Prepare project management infrastructure (templates, checklist, forms, guidelines, reporting systems)</a:t>
            </a:r>
          </a:p>
          <a:p>
            <a:pPr marL="1371600" lvl="2" indent="-514350">
              <a:lnSpc>
                <a:spcPct val="150000"/>
              </a:lnSpc>
              <a:spcBef>
                <a:spcPts val="0"/>
              </a:spcBef>
              <a:buFont typeface="+mj-lt"/>
              <a:buAutoNum type="arabicParenR"/>
            </a:pPr>
            <a:r>
              <a:rPr lang="en-US" sz="2000" dirty="0" smtClean="0"/>
              <a:t>Help project manager in selecting a project management approach</a:t>
            </a:r>
          </a:p>
          <a:p>
            <a:pPr marL="1371600" lvl="2" indent="-514350">
              <a:lnSpc>
                <a:spcPct val="150000"/>
              </a:lnSpc>
              <a:spcBef>
                <a:spcPts val="0"/>
              </a:spcBef>
              <a:buFont typeface="+mj-lt"/>
              <a:buAutoNum type="arabicParenR"/>
            </a:pPr>
            <a:r>
              <a:rPr lang="en-US" sz="2000" dirty="0"/>
              <a:t>Setup appraisal </a:t>
            </a:r>
            <a:r>
              <a:rPr lang="en-US" sz="2000" dirty="0" smtClean="0"/>
              <a:t>system</a:t>
            </a:r>
            <a:endParaRPr lang="en-US" sz="2000" dirty="0"/>
          </a:p>
          <a:p>
            <a:endParaRPr lang="en-US" dirty="0"/>
          </a:p>
        </p:txBody>
      </p:sp>
    </p:spTree>
    <p:extLst>
      <p:ext uri="{BB962C8B-B14F-4D97-AF65-F5344CB8AC3E}">
        <p14:creationId xmlns="" xmlns:p14="http://schemas.microsoft.com/office/powerpoint/2010/main" val="4771835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Responsibilities</a:t>
            </a:r>
            <a:endParaRPr lang="en-US" dirty="0"/>
          </a:p>
        </p:txBody>
      </p:sp>
      <p:sp>
        <p:nvSpPr>
          <p:cNvPr id="3" name="Content Placeholder 2"/>
          <p:cNvSpPr>
            <a:spLocks noGrp="1"/>
          </p:cNvSpPr>
          <p:nvPr>
            <p:ph idx="1"/>
          </p:nvPr>
        </p:nvSpPr>
        <p:spPr/>
        <p:txBody>
          <a:bodyPr>
            <a:normAutofit/>
          </a:bodyPr>
          <a:lstStyle/>
          <a:p>
            <a:r>
              <a:rPr lang="en-US" sz="2400" b="1" u="sng" dirty="0" smtClean="0"/>
              <a:t>Execution</a:t>
            </a:r>
            <a:r>
              <a:rPr lang="en-US" sz="2400" b="1" dirty="0" smtClean="0"/>
              <a:t> of </a:t>
            </a:r>
            <a:r>
              <a:rPr lang="en-US" sz="2400" b="1" dirty="0" smtClean="0"/>
              <a:t>Phase/Project</a:t>
            </a:r>
          </a:p>
          <a:p>
            <a:pPr>
              <a:buNone/>
            </a:pPr>
            <a:endParaRPr lang="en-US" sz="2400" b="1" dirty="0" smtClean="0"/>
          </a:p>
          <a:p>
            <a:pPr marL="1371600" lvl="2" indent="-514350">
              <a:lnSpc>
                <a:spcPct val="150000"/>
              </a:lnSpc>
              <a:spcBef>
                <a:spcPts val="0"/>
              </a:spcBef>
              <a:buFont typeface="+mj-lt"/>
              <a:buAutoNum type="arabicParenR"/>
            </a:pPr>
            <a:r>
              <a:rPr lang="en-US" sz="2000" dirty="0"/>
              <a:t>Provide Infrastructure to Project Manager</a:t>
            </a:r>
          </a:p>
          <a:p>
            <a:pPr marL="1371600" lvl="2" indent="-514350">
              <a:lnSpc>
                <a:spcPct val="150000"/>
              </a:lnSpc>
              <a:spcBef>
                <a:spcPts val="0"/>
              </a:spcBef>
              <a:buFont typeface="+mj-lt"/>
              <a:buAutoNum type="arabicParenR"/>
            </a:pPr>
            <a:r>
              <a:rPr lang="en-US" sz="2000" dirty="0" smtClean="0"/>
              <a:t>If required get resources from market for a project</a:t>
            </a:r>
          </a:p>
          <a:p>
            <a:pPr marL="1371600" lvl="2" indent="-514350">
              <a:lnSpc>
                <a:spcPct val="150000"/>
              </a:lnSpc>
              <a:spcBef>
                <a:spcPts val="0"/>
              </a:spcBef>
              <a:buFont typeface="+mj-lt"/>
              <a:buAutoNum type="arabicParenR"/>
            </a:pPr>
            <a:r>
              <a:rPr lang="en-US" sz="2000" dirty="0" smtClean="0"/>
              <a:t>Mentoring and Coaching Project Manager</a:t>
            </a:r>
          </a:p>
          <a:p>
            <a:pPr marL="1371600" lvl="2" indent="-514350">
              <a:lnSpc>
                <a:spcPct val="150000"/>
              </a:lnSpc>
              <a:spcBef>
                <a:spcPts val="0"/>
              </a:spcBef>
              <a:buFont typeface="+mj-lt"/>
              <a:buAutoNum type="arabicParenR"/>
            </a:pPr>
            <a:r>
              <a:rPr lang="en-US" sz="2000" dirty="0" smtClean="0"/>
              <a:t>Maintain Project Records and permission for all projects</a:t>
            </a:r>
          </a:p>
          <a:p>
            <a:pPr marL="1371600" lvl="2" indent="-514350">
              <a:lnSpc>
                <a:spcPct val="150000"/>
              </a:lnSpc>
              <a:spcBef>
                <a:spcPts val="0"/>
              </a:spcBef>
              <a:buFont typeface="+mj-lt"/>
              <a:buAutoNum type="arabicParenR"/>
            </a:pPr>
            <a:r>
              <a:rPr lang="en-US" sz="2000" dirty="0" smtClean="0"/>
              <a:t>Maintain Organization Process Assets</a:t>
            </a:r>
          </a:p>
          <a:p>
            <a:pPr marL="1371600" lvl="2" indent="-514350">
              <a:lnSpc>
                <a:spcPct val="150000"/>
              </a:lnSpc>
              <a:spcBef>
                <a:spcPts val="0"/>
              </a:spcBef>
              <a:buFont typeface="+mj-lt"/>
              <a:buAutoNum type="arabicParenR"/>
            </a:pPr>
            <a:r>
              <a:rPr lang="en-US" sz="2000" dirty="0"/>
              <a:t>Human Resource management at organization level</a:t>
            </a:r>
          </a:p>
          <a:p>
            <a:pPr marL="1371600" lvl="2" indent="-514350">
              <a:lnSpc>
                <a:spcPct val="150000"/>
              </a:lnSpc>
              <a:spcBef>
                <a:spcPts val="0"/>
              </a:spcBef>
              <a:buFont typeface="+mj-lt"/>
              <a:buAutoNum type="arabicParenR"/>
            </a:pPr>
            <a:r>
              <a:rPr lang="en-US" sz="2000" dirty="0"/>
              <a:t>Inventory Management at organization level</a:t>
            </a:r>
          </a:p>
          <a:p>
            <a:pPr lvl="1"/>
            <a:endParaRPr lang="en-US" dirty="0" smtClean="0"/>
          </a:p>
        </p:txBody>
      </p:sp>
    </p:spTree>
    <p:extLst>
      <p:ext uri="{BB962C8B-B14F-4D97-AF65-F5344CB8AC3E}">
        <p14:creationId xmlns="" xmlns:p14="http://schemas.microsoft.com/office/powerpoint/2010/main" val="11369364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PMO Responsibilities</a:t>
            </a:r>
          </a:p>
        </p:txBody>
      </p:sp>
      <p:sp>
        <p:nvSpPr>
          <p:cNvPr id="3" name="Content Placeholder 2"/>
          <p:cNvSpPr>
            <a:spLocks noGrp="1"/>
          </p:cNvSpPr>
          <p:nvPr>
            <p:ph idx="1"/>
          </p:nvPr>
        </p:nvSpPr>
        <p:spPr/>
        <p:txBody>
          <a:bodyPr>
            <a:normAutofit lnSpcReduction="10000"/>
          </a:bodyPr>
          <a:lstStyle/>
          <a:p>
            <a:r>
              <a:rPr lang="en-US" sz="2600" b="1" u="sng" dirty="0"/>
              <a:t>Governance</a:t>
            </a:r>
            <a:r>
              <a:rPr lang="en-US" sz="2600" b="1" dirty="0"/>
              <a:t> of </a:t>
            </a:r>
            <a:r>
              <a:rPr lang="en-US" sz="2600" b="1" dirty="0" smtClean="0"/>
              <a:t>Phase/Project:</a:t>
            </a:r>
          </a:p>
          <a:p>
            <a:pPr>
              <a:buNone/>
            </a:pPr>
            <a:endParaRPr lang="en-US" sz="2600" b="1" dirty="0"/>
          </a:p>
          <a:p>
            <a:pPr marL="971550" lvl="1" indent="-514350">
              <a:lnSpc>
                <a:spcPct val="150000"/>
              </a:lnSpc>
              <a:spcBef>
                <a:spcPts val="0"/>
              </a:spcBef>
              <a:buFont typeface="+mj-lt"/>
              <a:buAutoNum type="arabicParenR"/>
            </a:pPr>
            <a:r>
              <a:rPr lang="en-US" sz="2000" dirty="0"/>
              <a:t>Review phase/project status/progress with project manager</a:t>
            </a:r>
          </a:p>
          <a:p>
            <a:pPr marL="971550" lvl="1" indent="-514350">
              <a:lnSpc>
                <a:spcPct val="150000"/>
              </a:lnSpc>
              <a:spcBef>
                <a:spcPts val="0"/>
              </a:spcBef>
              <a:buFont typeface="+mj-lt"/>
              <a:buAutoNum type="arabicParenR"/>
            </a:pPr>
            <a:r>
              <a:rPr lang="en-US" sz="2000" dirty="0"/>
              <a:t>Prepare project dashboard for entire organization</a:t>
            </a:r>
          </a:p>
          <a:p>
            <a:pPr marL="971550" lvl="1" indent="-514350">
              <a:lnSpc>
                <a:spcPct val="150000"/>
              </a:lnSpc>
              <a:spcBef>
                <a:spcPts val="0"/>
              </a:spcBef>
              <a:buFont typeface="+mj-lt"/>
              <a:buAutoNum type="arabicParenR"/>
            </a:pPr>
            <a:r>
              <a:rPr lang="en-US" sz="2000" dirty="0"/>
              <a:t>Review the status with CEO and make go/no-go decision for future work</a:t>
            </a:r>
          </a:p>
          <a:p>
            <a:pPr marL="971550" lvl="1" indent="-514350">
              <a:lnSpc>
                <a:spcPct val="150000"/>
              </a:lnSpc>
              <a:spcBef>
                <a:spcPts val="0"/>
              </a:spcBef>
              <a:buFont typeface="+mj-lt"/>
              <a:buAutoNum type="arabicParenR"/>
            </a:pPr>
            <a:r>
              <a:rPr lang="en-US" sz="2000" dirty="0"/>
              <a:t>Change Approval within threshold limits Or Seek approval from CEO</a:t>
            </a:r>
            <a:r>
              <a:rPr lang="en-US" sz="2000" dirty="0" smtClean="0"/>
              <a:t>.</a:t>
            </a:r>
          </a:p>
          <a:p>
            <a:pPr marL="971550" lvl="1" indent="-514350">
              <a:lnSpc>
                <a:spcPct val="150000"/>
              </a:lnSpc>
              <a:spcBef>
                <a:spcPts val="0"/>
              </a:spcBef>
              <a:buFont typeface="+mj-lt"/>
              <a:buAutoNum type="arabicParenR"/>
            </a:pPr>
            <a:r>
              <a:rPr lang="en-US" sz="2000" dirty="0" smtClean="0"/>
              <a:t>Perform Project Quality and Configuration Audit</a:t>
            </a:r>
          </a:p>
          <a:p>
            <a:pPr marL="971550" lvl="1" indent="-514350">
              <a:lnSpc>
                <a:spcPct val="150000"/>
              </a:lnSpc>
              <a:spcBef>
                <a:spcPts val="0"/>
              </a:spcBef>
              <a:buFont typeface="+mj-lt"/>
              <a:buAutoNum type="arabicParenR"/>
            </a:pPr>
            <a:r>
              <a:rPr lang="en-US" sz="2000" dirty="0" smtClean="0"/>
              <a:t>Perform Project Risk Audit</a:t>
            </a:r>
          </a:p>
          <a:p>
            <a:pPr marL="971550" lvl="1" indent="-514350">
              <a:lnSpc>
                <a:spcPct val="150000"/>
              </a:lnSpc>
              <a:spcBef>
                <a:spcPts val="0"/>
              </a:spcBef>
              <a:buFont typeface="+mj-lt"/>
              <a:buAutoNum type="arabicParenR"/>
            </a:pPr>
            <a:r>
              <a:rPr lang="en-US" sz="2000" dirty="0" smtClean="0"/>
              <a:t>Organizational Level Project Risk Profiling</a:t>
            </a:r>
          </a:p>
          <a:p>
            <a:pPr marL="971550" lvl="1" indent="-514350">
              <a:lnSpc>
                <a:spcPct val="150000"/>
              </a:lnSpc>
              <a:spcBef>
                <a:spcPts val="0"/>
              </a:spcBef>
              <a:buFont typeface="+mj-lt"/>
              <a:buAutoNum type="arabicParenR"/>
            </a:pPr>
            <a:r>
              <a:rPr lang="en-US" sz="2000" dirty="0" smtClean="0"/>
              <a:t>Coordination with account, supply-chain, quality team about payment, purchase quality, material availability</a:t>
            </a:r>
            <a:endParaRPr lang="en-US" sz="2000" dirty="0"/>
          </a:p>
          <a:p>
            <a:endParaRPr lang="en-US" dirty="0"/>
          </a:p>
        </p:txBody>
      </p:sp>
    </p:spTree>
    <p:extLst>
      <p:ext uri="{BB962C8B-B14F-4D97-AF65-F5344CB8AC3E}">
        <p14:creationId xmlns="" xmlns:p14="http://schemas.microsoft.com/office/powerpoint/2010/main" val="2666503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Head Responsibilities</a:t>
            </a:r>
            <a:endParaRPr lang="en-US" dirty="0"/>
          </a:p>
        </p:txBody>
      </p:sp>
      <p:sp>
        <p:nvSpPr>
          <p:cNvPr id="3" name="Content Placeholder 2"/>
          <p:cNvSpPr>
            <a:spLocks noGrp="1"/>
          </p:cNvSpPr>
          <p:nvPr>
            <p:ph idx="1"/>
          </p:nvPr>
        </p:nvSpPr>
        <p:spPr/>
        <p:txBody>
          <a:bodyPr>
            <a:normAutofit/>
          </a:bodyPr>
          <a:lstStyle/>
          <a:p>
            <a:r>
              <a:rPr lang="en-US" sz="2400" dirty="0"/>
              <a:t>Head of the PMO Ensure </a:t>
            </a:r>
            <a:r>
              <a:rPr lang="en-US" sz="2400" dirty="0" smtClean="0"/>
              <a:t>that PMO Responsibilities are taken care with </a:t>
            </a:r>
            <a:r>
              <a:rPr lang="en-US" sz="2400" dirty="0"/>
              <a:t>the help of his </a:t>
            </a:r>
            <a:r>
              <a:rPr lang="en-US" sz="2400" dirty="0" smtClean="0"/>
              <a:t>team of Project Managers.</a:t>
            </a:r>
            <a:endParaRPr lang="en-US" sz="2400" dirty="0"/>
          </a:p>
          <a:p>
            <a:endParaRPr lang="en-US" sz="2400" dirty="0" smtClean="0"/>
          </a:p>
          <a:p>
            <a:r>
              <a:rPr lang="en-US" sz="2400" dirty="0" smtClean="0"/>
              <a:t>If PMO head is doing some project then</a:t>
            </a:r>
          </a:p>
          <a:p>
            <a:pPr lvl="2">
              <a:lnSpc>
                <a:spcPct val="150000"/>
              </a:lnSpc>
              <a:spcBef>
                <a:spcPts val="0"/>
              </a:spcBef>
            </a:pPr>
            <a:r>
              <a:rPr lang="en-US" sz="2000" dirty="0" smtClean="0"/>
              <a:t>Another person should sponsor his projects</a:t>
            </a:r>
          </a:p>
          <a:p>
            <a:pPr lvl="2">
              <a:lnSpc>
                <a:spcPct val="150000"/>
              </a:lnSpc>
              <a:spcBef>
                <a:spcPts val="0"/>
              </a:spcBef>
            </a:pPr>
            <a:r>
              <a:rPr lang="en-US" sz="2000" dirty="0" smtClean="0"/>
              <a:t>Another person should review and approve his project plans</a:t>
            </a:r>
          </a:p>
          <a:p>
            <a:pPr lvl="2">
              <a:lnSpc>
                <a:spcPct val="150000"/>
              </a:lnSpc>
              <a:spcBef>
                <a:spcPts val="0"/>
              </a:spcBef>
            </a:pPr>
            <a:r>
              <a:rPr lang="en-US" sz="2000" dirty="0" smtClean="0"/>
              <a:t>Another person should Audit his projects</a:t>
            </a:r>
          </a:p>
          <a:p>
            <a:pPr lvl="2">
              <a:lnSpc>
                <a:spcPct val="150000"/>
              </a:lnSpc>
              <a:spcBef>
                <a:spcPts val="0"/>
              </a:spcBef>
            </a:pPr>
            <a:r>
              <a:rPr lang="en-US" sz="2000" dirty="0" smtClean="0"/>
              <a:t>He can represent his projects before CEO</a:t>
            </a:r>
          </a:p>
          <a:p>
            <a:endParaRPr lang="en-US" sz="2400" dirty="0" smtClean="0"/>
          </a:p>
          <a:p>
            <a:r>
              <a:rPr lang="en-US" sz="2400" b="1" dirty="0" smtClean="0">
                <a:solidFill>
                  <a:schemeClr val="tx2">
                    <a:lumMod val="75000"/>
                  </a:schemeClr>
                </a:solidFill>
              </a:rPr>
              <a:t>Ideally this person should </a:t>
            </a:r>
            <a:r>
              <a:rPr lang="en-US" sz="2400" b="1" dirty="0" smtClean="0">
                <a:solidFill>
                  <a:schemeClr val="tx2">
                    <a:lumMod val="75000"/>
                  </a:schemeClr>
                </a:solidFill>
              </a:rPr>
              <a:t>have authority </a:t>
            </a:r>
            <a:r>
              <a:rPr lang="en-US" sz="2400" b="1" dirty="0" smtClean="0">
                <a:solidFill>
                  <a:schemeClr val="tx2">
                    <a:lumMod val="75000"/>
                  </a:schemeClr>
                </a:solidFill>
              </a:rPr>
              <a:t>and respect within the organization. And he should be kept away from doing projects.</a:t>
            </a:r>
            <a:endParaRPr lang="en-US" sz="2400" b="1" dirty="0">
              <a:solidFill>
                <a:schemeClr val="tx2">
                  <a:lumMod val="75000"/>
                </a:schemeClr>
              </a:solidFill>
            </a:endParaRPr>
          </a:p>
        </p:txBody>
      </p:sp>
    </p:spTree>
    <p:extLst>
      <p:ext uri="{BB962C8B-B14F-4D97-AF65-F5344CB8AC3E}">
        <p14:creationId xmlns="" xmlns:p14="http://schemas.microsoft.com/office/powerpoint/2010/main" val="145236256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Manager’s Responsibilities</a:t>
            </a:r>
            <a:endParaRPr lang="en-US" dirty="0"/>
          </a:p>
        </p:txBody>
      </p:sp>
      <p:sp>
        <p:nvSpPr>
          <p:cNvPr id="3" name="Content Placeholder 2"/>
          <p:cNvSpPr>
            <a:spLocks noGrp="1"/>
          </p:cNvSpPr>
          <p:nvPr>
            <p:ph idx="1"/>
          </p:nvPr>
        </p:nvSpPr>
        <p:spPr>
          <a:xfrm>
            <a:off x="807720" y="1219200"/>
            <a:ext cx="10977880" cy="5455920"/>
          </a:xfrm>
        </p:spPr>
        <p:txBody>
          <a:bodyPr>
            <a:normAutofit fontScale="62500" lnSpcReduction="20000"/>
          </a:bodyPr>
          <a:lstStyle/>
          <a:p>
            <a:pPr marL="917575" lvl="1" indent="-517525">
              <a:buFont typeface="+mj-lt"/>
              <a:buAutoNum type="arabicParenR"/>
            </a:pPr>
            <a:r>
              <a:rPr lang="en-US" sz="3200" dirty="0" smtClean="0"/>
              <a:t>Conduct project Kickoff</a:t>
            </a:r>
          </a:p>
          <a:p>
            <a:pPr marL="917575" lvl="1" indent="-517525">
              <a:buFont typeface="+mj-lt"/>
              <a:buAutoNum type="arabicParenR"/>
            </a:pPr>
            <a:r>
              <a:rPr lang="en-US" sz="3200" dirty="0" smtClean="0"/>
              <a:t>Prepare/Update project plan</a:t>
            </a:r>
          </a:p>
          <a:p>
            <a:pPr marL="917575" lvl="1" indent="-517525">
              <a:buFont typeface="+mj-lt"/>
              <a:buAutoNum type="arabicParenR"/>
            </a:pPr>
            <a:r>
              <a:rPr lang="en-US" sz="3200" dirty="0" smtClean="0"/>
              <a:t>Get approval from project board and baseline project plan</a:t>
            </a:r>
          </a:p>
          <a:p>
            <a:pPr marL="917575" lvl="1" indent="-517525">
              <a:buFont typeface="+mj-lt"/>
              <a:buAutoNum type="arabicParenR"/>
            </a:pPr>
            <a:r>
              <a:rPr lang="en-US" sz="3200" dirty="0" smtClean="0"/>
              <a:t>Manage project within allowed thresholds</a:t>
            </a:r>
          </a:p>
          <a:p>
            <a:pPr marL="917575" lvl="1" indent="-517525">
              <a:buFont typeface="+mj-lt"/>
              <a:buAutoNum type="arabicParenR"/>
            </a:pPr>
            <a:r>
              <a:rPr lang="en-US" sz="3200" dirty="0" smtClean="0"/>
              <a:t>Brief project progress to project board on periodic basis</a:t>
            </a:r>
          </a:p>
          <a:p>
            <a:pPr marL="917575" lvl="1" indent="-517525">
              <a:buFont typeface="+mj-lt"/>
              <a:buAutoNum type="arabicParenR"/>
            </a:pPr>
            <a:r>
              <a:rPr lang="en-US" sz="3200" dirty="0" smtClean="0"/>
              <a:t>Ensure vendors are delivering as per contract</a:t>
            </a:r>
          </a:p>
          <a:p>
            <a:pPr marL="917575" lvl="1" indent="-517525">
              <a:buFont typeface="+mj-lt"/>
              <a:buAutoNum type="arabicParenR"/>
            </a:pPr>
            <a:r>
              <a:rPr lang="en-US" sz="3200" dirty="0" smtClean="0"/>
              <a:t>Team motivation</a:t>
            </a:r>
          </a:p>
          <a:p>
            <a:pPr marL="917575" lvl="1" indent="-517525">
              <a:buFont typeface="+mj-lt"/>
              <a:buAutoNum type="arabicParenR"/>
            </a:pPr>
            <a:r>
              <a:rPr lang="en-US" sz="3200" dirty="0" smtClean="0"/>
              <a:t>Process compliance</a:t>
            </a:r>
          </a:p>
          <a:p>
            <a:pPr marL="917575" lvl="1" indent="-517525">
              <a:buFont typeface="+mj-lt"/>
              <a:buAutoNum type="arabicParenR"/>
            </a:pPr>
            <a:r>
              <a:rPr lang="en-US" sz="3200" dirty="0" smtClean="0"/>
              <a:t>Deliver project product as per specification</a:t>
            </a:r>
          </a:p>
          <a:p>
            <a:pPr marL="917575" lvl="1" indent="-517525">
              <a:buFont typeface="+mj-lt"/>
              <a:buAutoNum type="arabicParenR"/>
            </a:pPr>
            <a:r>
              <a:rPr lang="en-US" sz="3200" dirty="0"/>
              <a:t>Assessment of Change Request within </a:t>
            </a:r>
            <a:r>
              <a:rPr lang="en-US" sz="3200" dirty="0" smtClean="0"/>
              <a:t>threshold limit OR Seek Approval from Project Board</a:t>
            </a:r>
          </a:p>
          <a:p>
            <a:pPr marL="917575" lvl="1" indent="-517525">
              <a:buFont typeface="+mj-lt"/>
              <a:buAutoNum type="arabicParenR"/>
            </a:pPr>
            <a:r>
              <a:rPr lang="en-US" sz="3200" dirty="0" smtClean="0"/>
              <a:t>Maintain Project Documents</a:t>
            </a:r>
          </a:p>
          <a:p>
            <a:pPr marL="917575" lvl="1" indent="-517525">
              <a:buFont typeface="+mj-lt"/>
              <a:buAutoNum type="arabicParenR"/>
            </a:pPr>
            <a:r>
              <a:rPr lang="en-US" sz="3200" dirty="0"/>
              <a:t>Maintain project </a:t>
            </a:r>
            <a:r>
              <a:rPr lang="en-US" sz="3200" dirty="0" smtClean="0"/>
              <a:t>records</a:t>
            </a:r>
          </a:p>
          <a:p>
            <a:pPr marL="917575" lvl="1" indent="-517525">
              <a:buFont typeface="+mj-lt"/>
              <a:buAutoNum type="arabicParenR"/>
            </a:pPr>
            <a:r>
              <a:rPr lang="en-US" sz="3200" dirty="0" smtClean="0"/>
              <a:t>Appraise </a:t>
            </a:r>
            <a:r>
              <a:rPr lang="en-US" sz="3200" dirty="0"/>
              <a:t>human resources working on </a:t>
            </a:r>
            <a:r>
              <a:rPr lang="en-US" sz="3200" dirty="0" smtClean="0"/>
              <a:t>project</a:t>
            </a:r>
          </a:p>
          <a:p>
            <a:pPr marL="917575" lvl="1" indent="-517525">
              <a:buFont typeface="+mj-lt"/>
              <a:buAutoNum type="arabicParenR"/>
            </a:pPr>
            <a:r>
              <a:rPr lang="en-US" sz="3200" dirty="0" smtClean="0"/>
              <a:t>Get Project Sign </a:t>
            </a:r>
            <a:r>
              <a:rPr lang="en-US" sz="3200" dirty="0" smtClean="0"/>
              <a:t>off</a:t>
            </a:r>
          </a:p>
          <a:p>
            <a:pPr marL="517525" indent="-517525">
              <a:buFont typeface="+mj-lt"/>
              <a:buAutoNum type="arabicPeriod"/>
            </a:pPr>
            <a:endParaRPr lang="en-US" sz="3200" dirty="0" smtClean="0"/>
          </a:p>
          <a:p>
            <a:pPr marL="517525" indent="-517525">
              <a:buNone/>
            </a:pPr>
            <a:r>
              <a:rPr lang="en-US" sz="3200" b="1" dirty="0" smtClean="0">
                <a:solidFill>
                  <a:schemeClr val="tx2">
                    <a:lumMod val="75000"/>
                  </a:schemeClr>
                </a:solidFill>
              </a:rPr>
              <a:t>Ideally this person should be BFL senior employee trained on PM frameworks.</a:t>
            </a:r>
            <a:endParaRPr lang="en-US" sz="3200" b="1" dirty="0">
              <a:solidFill>
                <a:schemeClr val="tx2">
                  <a:lumMod val="75000"/>
                </a:schemeClr>
              </a:solidFill>
            </a:endParaRPr>
          </a:p>
          <a:p>
            <a:endParaRPr lang="en-US" dirty="0" smtClean="0"/>
          </a:p>
          <a:p>
            <a:endParaRPr lang="en-US" dirty="0"/>
          </a:p>
        </p:txBody>
      </p:sp>
    </p:spTree>
    <p:extLst>
      <p:ext uri="{BB962C8B-B14F-4D97-AF65-F5344CB8AC3E}">
        <p14:creationId xmlns="" xmlns:p14="http://schemas.microsoft.com/office/powerpoint/2010/main" val="202149685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Senior User Responsibilities</a:t>
            </a:r>
            <a:endParaRPr lang="en-US" dirty="0"/>
          </a:p>
        </p:txBody>
      </p:sp>
      <p:sp>
        <p:nvSpPr>
          <p:cNvPr id="5" name="Content Placeholder 4"/>
          <p:cNvSpPr>
            <a:spLocks noGrp="1"/>
          </p:cNvSpPr>
          <p:nvPr>
            <p:ph idx="1"/>
          </p:nvPr>
        </p:nvSpPr>
        <p:spPr/>
        <p:txBody>
          <a:bodyPr>
            <a:normAutofit/>
          </a:bodyPr>
          <a:lstStyle/>
          <a:p>
            <a:pPr marL="914400" lvl="1" indent="-514350">
              <a:lnSpc>
                <a:spcPct val="150000"/>
              </a:lnSpc>
              <a:spcBef>
                <a:spcPts val="0"/>
              </a:spcBef>
              <a:buFont typeface="+mj-lt"/>
              <a:buAutoNum type="arabicParenR"/>
            </a:pPr>
            <a:r>
              <a:rPr lang="en-US" sz="2000" dirty="0"/>
              <a:t>Provide </a:t>
            </a:r>
            <a:r>
              <a:rPr lang="en-US" sz="2000" dirty="0" smtClean="0"/>
              <a:t>customer quality expectations </a:t>
            </a:r>
            <a:r>
              <a:rPr lang="en-US" sz="2000" dirty="0"/>
              <a:t>and </a:t>
            </a:r>
            <a:r>
              <a:rPr lang="en-US" sz="2000" dirty="0" smtClean="0"/>
              <a:t>define acceptance criteria</a:t>
            </a:r>
            <a:endParaRPr lang="en-US" sz="2000" dirty="0"/>
          </a:p>
          <a:p>
            <a:pPr marL="914400" lvl="1" indent="-514350">
              <a:lnSpc>
                <a:spcPct val="150000"/>
              </a:lnSpc>
              <a:spcBef>
                <a:spcPts val="0"/>
              </a:spcBef>
              <a:buFont typeface="+mj-lt"/>
              <a:buAutoNum type="arabicParenR"/>
            </a:pPr>
            <a:r>
              <a:rPr lang="en-US" sz="2000" dirty="0" smtClean="0"/>
              <a:t>Ensure project’s outcome is useful</a:t>
            </a:r>
          </a:p>
          <a:p>
            <a:pPr marL="914400" lvl="1" indent="-514350">
              <a:lnSpc>
                <a:spcPct val="150000"/>
              </a:lnSpc>
              <a:spcBef>
                <a:spcPts val="0"/>
              </a:spcBef>
              <a:buFont typeface="+mj-lt"/>
              <a:buAutoNum type="arabicParenR"/>
            </a:pPr>
            <a:r>
              <a:rPr lang="en-US" sz="2000" dirty="0" smtClean="0"/>
              <a:t>Resolve user requirements and priority conflicts</a:t>
            </a:r>
          </a:p>
          <a:p>
            <a:pPr marL="914400" lvl="1" indent="-514350">
              <a:lnSpc>
                <a:spcPct val="150000"/>
              </a:lnSpc>
              <a:spcBef>
                <a:spcPts val="0"/>
              </a:spcBef>
              <a:buFont typeface="+mj-lt"/>
              <a:buAutoNum type="arabicParenR"/>
            </a:pPr>
            <a:r>
              <a:rPr lang="en-US" sz="2000" dirty="0" smtClean="0"/>
              <a:t>Ensure user experts required are available (if needed)</a:t>
            </a:r>
          </a:p>
          <a:p>
            <a:pPr marL="914400" lvl="1" indent="-514350">
              <a:lnSpc>
                <a:spcPct val="150000"/>
              </a:lnSpc>
              <a:spcBef>
                <a:spcPts val="0"/>
              </a:spcBef>
              <a:buFont typeface="+mj-lt"/>
              <a:buAutoNum type="arabicParenR"/>
            </a:pPr>
            <a:r>
              <a:rPr lang="en-US" sz="2000" dirty="0" smtClean="0"/>
              <a:t>Brief and advise users on requirement decisions</a:t>
            </a:r>
          </a:p>
          <a:p>
            <a:pPr marL="914400" lvl="1" indent="-514350">
              <a:lnSpc>
                <a:spcPct val="150000"/>
              </a:lnSpc>
              <a:spcBef>
                <a:spcPts val="0"/>
              </a:spcBef>
              <a:buFont typeface="+mj-lt"/>
              <a:buAutoNum type="arabicParenR"/>
            </a:pPr>
            <a:r>
              <a:rPr lang="en-US" sz="2000" dirty="0" smtClean="0"/>
              <a:t>Provide user view on follow-on action recommendations</a:t>
            </a:r>
          </a:p>
          <a:p>
            <a:pPr marL="914400" lvl="1" indent="-514350">
              <a:lnSpc>
                <a:spcPct val="150000"/>
              </a:lnSpc>
              <a:spcBef>
                <a:spcPts val="0"/>
              </a:spcBef>
              <a:buFont typeface="+mj-lt"/>
              <a:buAutoNum type="arabicParenR"/>
            </a:pPr>
            <a:r>
              <a:rPr lang="en-US" sz="2000" dirty="0" smtClean="0"/>
              <a:t>Project Assurance from </a:t>
            </a:r>
            <a:r>
              <a:rPr lang="en-US" sz="2000" dirty="0"/>
              <a:t>u</a:t>
            </a:r>
            <a:r>
              <a:rPr lang="en-US" sz="2000" dirty="0" smtClean="0"/>
              <a:t>ser perspective</a:t>
            </a:r>
            <a:r>
              <a:rPr lang="en-US" sz="2000" dirty="0" smtClean="0"/>
              <a:t>.</a:t>
            </a:r>
          </a:p>
          <a:p>
            <a:pPr marL="514350" indent="-514350">
              <a:buNone/>
            </a:pPr>
            <a:endParaRPr lang="en-US" sz="2000" dirty="0" smtClean="0"/>
          </a:p>
          <a:p>
            <a:pPr marL="514350" indent="-514350">
              <a:buNone/>
            </a:pPr>
            <a:r>
              <a:rPr lang="en-US" sz="2000" b="1" dirty="0" smtClean="0">
                <a:solidFill>
                  <a:schemeClr val="tx2">
                    <a:lumMod val="75000"/>
                  </a:schemeClr>
                </a:solidFill>
              </a:rPr>
              <a:t>Ideally </a:t>
            </a:r>
            <a:r>
              <a:rPr lang="en-US" sz="2000" b="1" dirty="0" smtClean="0">
                <a:solidFill>
                  <a:schemeClr val="tx2">
                    <a:lumMod val="75000"/>
                  </a:schemeClr>
                </a:solidFill>
              </a:rPr>
              <a:t>this person should be a </a:t>
            </a:r>
            <a:r>
              <a:rPr lang="en-US" sz="2000" b="1" dirty="0" smtClean="0">
                <a:solidFill>
                  <a:schemeClr val="tx2">
                    <a:lumMod val="75000"/>
                  </a:schemeClr>
                </a:solidFill>
              </a:rPr>
              <a:t>r</a:t>
            </a:r>
            <a:r>
              <a:rPr lang="en-US" sz="2000" b="1" dirty="0" smtClean="0">
                <a:solidFill>
                  <a:schemeClr val="tx2">
                    <a:lumMod val="75000"/>
                  </a:schemeClr>
                </a:solidFill>
              </a:rPr>
              <a:t>epresentative </a:t>
            </a:r>
            <a:r>
              <a:rPr lang="en-US" sz="2000" b="1" dirty="0" smtClean="0">
                <a:solidFill>
                  <a:schemeClr val="tx2">
                    <a:lumMod val="75000"/>
                  </a:schemeClr>
                </a:solidFill>
              </a:rPr>
              <a:t>from BFL’s client side</a:t>
            </a:r>
            <a:endParaRPr lang="en-US" sz="2000" b="1" dirty="0">
              <a:solidFill>
                <a:schemeClr val="tx2">
                  <a:lumMod val="75000"/>
                </a:schemeClr>
              </a:solidFill>
            </a:endParaRPr>
          </a:p>
        </p:txBody>
      </p:sp>
    </p:spTree>
    <p:extLst>
      <p:ext uri="{BB962C8B-B14F-4D97-AF65-F5344CB8AC3E}">
        <p14:creationId xmlns="" xmlns:p14="http://schemas.microsoft.com/office/powerpoint/2010/main" val="296990374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Senior Supplier Responsibilities</a:t>
            </a:r>
            <a:endParaRPr lang="en-US" dirty="0"/>
          </a:p>
        </p:txBody>
      </p:sp>
      <p:sp>
        <p:nvSpPr>
          <p:cNvPr id="4" name="Content Placeholder 3"/>
          <p:cNvSpPr>
            <a:spLocks noGrp="1"/>
          </p:cNvSpPr>
          <p:nvPr>
            <p:ph idx="1"/>
          </p:nvPr>
        </p:nvSpPr>
        <p:spPr>
          <a:xfrm>
            <a:off x="1016000" y="1203960"/>
            <a:ext cx="10769600" cy="4968240"/>
          </a:xfrm>
        </p:spPr>
        <p:txBody>
          <a:bodyPr>
            <a:normAutofit lnSpcReduction="10000"/>
          </a:bodyPr>
          <a:lstStyle/>
          <a:p>
            <a:pPr marL="914400" lvl="1" indent="-514350">
              <a:lnSpc>
                <a:spcPct val="150000"/>
              </a:lnSpc>
              <a:spcBef>
                <a:spcPts val="0"/>
              </a:spcBef>
              <a:buFont typeface="+mj-lt"/>
              <a:buAutoNum type="arabicParenR"/>
            </a:pPr>
            <a:r>
              <a:rPr lang="en-US" sz="2000" dirty="0" smtClean="0"/>
              <a:t>Assess and confirm viability of the project approach</a:t>
            </a:r>
          </a:p>
          <a:p>
            <a:pPr marL="914400" lvl="1" indent="-514350">
              <a:lnSpc>
                <a:spcPct val="150000"/>
              </a:lnSpc>
              <a:spcBef>
                <a:spcPts val="0"/>
              </a:spcBef>
              <a:buFont typeface="+mj-lt"/>
              <a:buAutoNum type="arabicParenR"/>
            </a:pPr>
            <a:r>
              <a:rPr lang="en-US" sz="2000" dirty="0" smtClean="0"/>
              <a:t>Ensure design is realistic</a:t>
            </a:r>
          </a:p>
          <a:p>
            <a:pPr marL="914400" lvl="1" indent="-514350">
              <a:lnSpc>
                <a:spcPct val="150000"/>
              </a:lnSpc>
              <a:spcBef>
                <a:spcPts val="0"/>
              </a:spcBef>
              <a:buFont typeface="+mj-lt"/>
              <a:buAutoNum type="arabicParenR"/>
            </a:pPr>
            <a:r>
              <a:rPr lang="en-US" sz="2000" dirty="0" smtClean="0"/>
              <a:t>Advise on the selection of design, development and acceptance methods</a:t>
            </a:r>
          </a:p>
          <a:p>
            <a:pPr marL="914400" lvl="1" indent="-514350">
              <a:lnSpc>
                <a:spcPct val="150000"/>
              </a:lnSpc>
              <a:spcBef>
                <a:spcPts val="0"/>
              </a:spcBef>
              <a:buFont typeface="+mj-lt"/>
              <a:buAutoNum type="arabicParenR"/>
            </a:pPr>
            <a:r>
              <a:rPr lang="en-US" sz="2000" dirty="0" smtClean="0"/>
              <a:t>Ensure supplier resources are available</a:t>
            </a:r>
          </a:p>
          <a:p>
            <a:pPr marL="914400" lvl="1" indent="-514350">
              <a:lnSpc>
                <a:spcPct val="150000"/>
              </a:lnSpc>
              <a:spcBef>
                <a:spcPts val="0"/>
              </a:spcBef>
              <a:buFont typeface="+mj-lt"/>
              <a:buAutoNum type="arabicParenR"/>
            </a:pPr>
            <a:r>
              <a:rPr lang="en-US" sz="2000" dirty="0" smtClean="0"/>
              <a:t>Safeguarding complete solutions and make decision on escalated issues</a:t>
            </a:r>
          </a:p>
          <a:p>
            <a:pPr marL="914400" lvl="1" indent="-514350">
              <a:lnSpc>
                <a:spcPct val="150000"/>
              </a:lnSpc>
              <a:spcBef>
                <a:spcPts val="0"/>
              </a:spcBef>
              <a:buFont typeface="+mj-lt"/>
              <a:buAutoNum type="arabicParenR"/>
            </a:pPr>
            <a:r>
              <a:rPr lang="en-US" sz="2000" dirty="0" smtClean="0"/>
              <a:t>Resolve supplier requirements and priority conflicts</a:t>
            </a:r>
          </a:p>
          <a:p>
            <a:pPr marL="914400" lvl="1" indent="-514350">
              <a:lnSpc>
                <a:spcPct val="150000"/>
              </a:lnSpc>
              <a:spcBef>
                <a:spcPts val="0"/>
              </a:spcBef>
              <a:buFont typeface="+mj-lt"/>
              <a:buAutoNum type="arabicParenR"/>
            </a:pPr>
            <a:r>
              <a:rPr lang="en-US" sz="2000" dirty="0" smtClean="0"/>
              <a:t>Brief non-technical management on supplier aspects</a:t>
            </a:r>
          </a:p>
          <a:p>
            <a:pPr marL="914400" lvl="1" indent="-514350">
              <a:lnSpc>
                <a:spcPct val="150000"/>
              </a:lnSpc>
              <a:spcBef>
                <a:spcPts val="0"/>
              </a:spcBef>
              <a:buFont typeface="+mj-lt"/>
              <a:buAutoNum type="arabicParenR"/>
            </a:pPr>
            <a:r>
              <a:rPr lang="en-US" sz="2000" dirty="0" smtClean="0"/>
              <a:t>Ensure quality procedures are used correctly</a:t>
            </a:r>
          </a:p>
          <a:p>
            <a:pPr marL="914400" lvl="1" indent="-514350">
              <a:lnSpc>
                <a:spcPct val="150000"/>
              </a:lnSpc>
              <a:spcBef>
                <a:spcPts val="0"/>
              </a:spcBef>
              <a:buFont typeface="+mj-lt"/>
              <a:buAutoNum type="arabicParenR"/>
            </a:pPr>
            <a:r>
              <a:rPr lang="en-US" sz="2000" dirty="0" smtClean="0"/>
              <a:t>Project Assurance from supplier </a:t>
            </a:r>
            <a:r>
              <a:rPr lang="en-US" sz="2000" dirty="0" smtClean="0"/>
              <a:t>perspective</a:t>
            </a:r>
          </a:p>
          <a:p>
            <a:pPr marL="914400" lvl="1" indent="-514350">
              <a:buFont typeface="+mj-lt"/>
              <a:buAutoNum type="arabicParenR"/>
            </a:pPr>
            <a:endParaRPr lang="en-US" sz="2000" dirty="0" smtClean="0"/>
          </a:p>
          <a:p>
            <a:pPr marL="514350" indent="-514350">
              <a:buNone/>
            </a:pPr>
            <a:r>
              <a:rPr lang="en-US" sz="2400" b="1" dirty="0" smtClean="0">
                <a:solidFill>
                  <a:schemeClr val="tx2">
                    <a:lumMod val="75000"/>
                  </a:schemeClr>
                </a:solidFill>
              </a:rPr>
              <a:t>Ideally from BFL Design Team or major vendor side</a:t>
            </a:r>
            <a:endParaRPr lang="en-US" sz="2400" b="1" dirty="0">
              <a:solidFill>
                <a:schemeClr val="tx2">
                  <a:lumMod val="75000"/>
                </a:schemeClr>
              </a:solidFill>
            </a:endParaRPr>
          </a:p>
        </p:txBody>
      </p:sp>
    </p:spTree>
    <p:extLst>
      <p:ext uri="{BB962C8B-B14F-4D97-AF65-F5344CB8AC3E}">
        <p14:creationId xmlns="" xmlns:p14="http://schemas.microsoft.com/office/powerpoint/2010/main" val="133641630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Project Planning</a:t>
            </a:r>
            <a:endParaRPr lang="en-US" dirty="0"/>
          </a:p>
        </p:txBody>
      </p:sp>
      <p:sp>
        <p:nvSpPr>
          <p:cNvPr id="9" name="Rounded Rectangle 8"/>
          <p:cNvSpPr/>
          <p:nvPr/>
        </p:nvSpPr>
        <p:spPr>
          <a:xfrm>
            <a:off x="3427647" y="10030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Scope</a:t>
            </a:r>
            <a:endParaRPr lang="en-US" dirty="0">
              <a:solidFill>
                <a:schemeClr val="tx1"/>
              </a:solidFill>
            </a:endParaRPr>
          </a:p>
        </p:txBody>
      </p:sp>
      <p:sp>
        <p:nvSpPr>
          <p:cNvPr id="10" name="Rounded Rectangle 9"/>
          <p:cNvSpPr/>
          <p:nvPr/>
        </p:nvSpPr>
        <p:spPr>
          <a:xfrm>
            <a:off x="5602420" y="1014094"/>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a:t>
            </a:r>
            <a:endParaRPr lang="en-US" dirty="0">
              <a:solidFill>
                <a:schemeClr val="tx1"/>
              </a:solidFill>
            </a:endParaRPr>
          </a:p>
        </p:txBody>
      </p:sp>
      <p:sp>
        <p:nvSpPr>
          <p:cNvPr id="11" name="Rounded Rectangle 10"/>
          <p:cNvSpPr/>
          <p:nvPr/>
        </p:nvSpPr>
        <p:spPr>
          <a:xfrm>
            <a:off x="7741910" y="1017805"/>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Cost</a:t>
            </a:r>
            <a:endParaRPr lang="en-US" dirty="0">
              <a:solidFill>
                <a:schemeClr val="tx1"/>
              </a:solidFill>
            </a:endParaRPr>
          </a:p>
        </p:txBody>
      </p:sp>
      <p:sp>
        <p:nvSpPr>
          <p:cNvPr id="19" name="Rounded Rectangle 18"/>
          <p:cNvSpPr/>
          <p:nvPr/>
        </p:nvSpPr>
        <p:spPr>
          <a:xfrm>
            <a:off x="3427647" y="221317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a:t>
            </a:r>
          </a:p>
          <a:p>
            <a:pPr algn="ctr"/>
            <a:r>
              <a:rPr lang="en-US" dirty="0" smtClean="0"/>
              <a:t>Understanding</a:t>
            </a:r>
            <a:endParaRPr lang="en-US" dirty="0"/>
          </a:p>
        </p:txBody>
      </p:sp>
      <p:sp>
        <p:nvSpPr>
          <p:cNvPr id="20" name="Rounded Rectangle 19"/>
          <p:cNvSpPr/>
          <p:nvPr/>
        </p:nvSpPr>
        <p:spPr>
          <a:xfrm>
            <a:off x="3437846" y="344532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Solutioning</a:t>
            </a:r>
            <a:endParaRPr lang="en-US" dirty="0"/>
          </a:p>
        </p:txBody>
      </p:sp>
      <p:sp>
        <p:nvSpPr>
          <p:cNvPr id="21" name="Rounded Rectangle 20"/>
          <p:cNvSpPr/>
          <p:nvPr/>
        </p:nvSpPr>
        <p:spPr>
          <a:xfrm>
            <a:off x="3442887" y="460277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Baselining</a:t>
            </a:r>
            <a:endParaRPr lang="en-US" dirty="0"/>
          </a:p>
        </p:txBody>
      </p:sp>
      <p:sp>
        <p:nvSpPr>
          <p:cNvPr id="22" name="Rounded Rectangle 21"/>
          <p:cNvSpPr/>
          <p:nvPr/>
        </p:nvSpPr>
        <p:spPr>
          <a:xfrm>
            <a:off x="5604385" y="222425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 Identification &amp; Sequencing</a:t>
            </a:r>
            <a:endParaRPr lang="en-US" dirty="0"/>
          </a:p>
        </p:txBody>
      </p:sp>
      <p:sp>
        <p:nvSpPr>
          <p:cNvPr id="23" name="Rounded Rectangle 22"/>
          <p:cNvSpPr/>
          <p:nvPr/>
        </p:nvSpPr>
        <p:spPr>
          <a:xfrm>
            <a:off x="5604385" y="347078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Estimate</a:t>
            </a:r>
          </a:p>
          <a:p>
            <a:pPr algn="ctr"/>
            <a:r>
              <a:rPr lang="en-US" dirty="0" smtClean="0"/>
              <a:t>Resource &amp; Duration</a:t>
            </a:r>
            <a:endParaRPr lang="en-US" dirty="0"/>
          </a:p>
        </p:txBody>
      </p:sp>
      <p:sp>
        <p:nvSpPr>
          <p:cNvPr id="24" name="Rounded Rectangle 23"/>
          <p:cNvSpPr/>
          <p:nvPr/>
        </p:nvSpPr>
        <p:spPr>
          <a:xfrm>
            <a:off x="5604385" y="460277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Schedule Development</a:t>
            </a:r>
            <a:endParaRPr lang="en-US" dirty="0"/>
          </a:p>
        </p:txBody>
      </p:sp>
      <p:sp>
        <p:nvSpPr>
          <p:cNvPr id="25" name="Rounded Rectangle 24"/>
          <p:cNvSpPr/>
          <p:nvPr/>
        </p:nvSpPr>
        <p:spPr>
          <a:xfrm>
            <a:off x="7764032" y="222796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 Cost</a:t>
            </a:r>
          </a:p>
          <a:p>
            <a:pPr algn="ctr"/>
            <a:r>
              <a:rPr lang="en-US" dirty="0" smtClean="0"/>
              <a:t>Estimation</a:t>
            </a:r>
          </a:p>
        </p:txBody>
      </p:sp>
      <p:sp>
        <p:nvSpPr>
          <p:cNvPr id="26" name="Rounded Rectangle 25"/>
          <p:cNvSpPr/>
          <p:nvPr/>
        </p:nvSpPr>
        <p:spPr>
          <a:xfrm>
            <a:off x="7764032" y="341353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Budgeting with Consolidated Cost</a:t>
            </a:r>
            <a:endParaRPr lang="en-US" dirty="0"/>
          </a:p>
        </p:txBody>
      </p:sp>
      <p:sp>
        <p:nvSpPr>
          <p:cNvPr id="32" name="Rounded Rectangle 31"/>
          <p:cNvSpPr/>
          <p:nvPr/>
        </p:nvSpPr>
        <p:spPr>
          <a:xfrm>
            <a:off x="1384878" y="5894068"/>
            <a:ext cx="10177361"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Negotiate Scope, Time, Cost, Quality</a:t>
            </a:r>
          </a:p>
          <a:p>
            <a:pPr algn="ctr"/>
            <a:r>
              <a:rPr lang="en-US" dirty="0" smtClean="0"/>
              <a:t>Add all other cost</a:t>
            </a:r>
          </a:p>
          <a:p>
            <a:pPr algn="ctr"/>
            <a:r>
              <a:rPr lang="en-US" dirty="0" smtClean="0"/>
              <a:t>Baseline Scope, Schedule, Cost, Quality Expectations</a:t>
            </a:r>
            <a:endParaRPr lang="en-US" dirty="0"/>
          </a:p>
        </p:txBody>
      </p:sp>
      <p:cxnSp>
        <p:nvCxnSpPr>
          <p:cNvPr id="39" name="Elbow Connector 38"/>
          <p:cNvCxnSpPr>
            <a:stCxn id="21" idx="3"/>
            <a:endCxn id="22" idx="1"/>
          </p:cNvCxnSpPr>
          <p:nvPr/>
        </p:nvCxnSpPr>
        <p:spPr>
          <a:xfrm flipV="1">
            <a:off x="5207779" y="2669417"/>
            <a:ext cx="396606" cy="2378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4" idx="3"/>
            <a:endCxn id="25" idx="1"/>
          </p:cNvCxnSpPr>
          <p:nvPr/>
        </p:nvCxnSpPr>
        <p:spPr>
          <a:xfrm flipV="1">
            <a:off x="7369277" y="2673128"/>
            <a:ext cx="394755" cy="23748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9" idx="2"/>
            <a:endCxn id="20" idx="0"/>
          </p:cNvCxnSpPr>
          <p:nvPr/>
        </p:nvCxnSpPr>
        <p:spPr>
          <a:xfrm>
            <a:off x="4310093" y="3103499"/>
            <a:ext cx="10199" cy="3418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0" idx="2"/>
            <a:endCxn id="21" idx="0"/>
          </p:cNvCxnSpPr>
          <p:nvPr/>
        </p:nvCxnSpPr>
        <p:spPr>
          <a:xfrm>
            <a:off x="4320292" y="4335650"/>
            <a:ext cx="5041" cy="2671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2" idx="2"/>
            <a:endCxn id="23" idx="0"/>
          </p:cNvCxnSpPr>
          <p:nvPr/>
        </p:nvCxnSpPr>
        <p:spPr>
          <a:xfrm>
            <a:off x="6486831" y="3114581"/>
            <a:ext cx="0" cy="3562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3" idx="2"/>
            <a:endCxn id="24" idx="0"/>
          </p:cNvCxnSpPr>
          <p:nvPr/>
        </p:nvCxnSpPr>
        <p:spPr>
          <a:xfrm>
            <a:off x="6486831" y="4361117"/>
            <a:ext cx="0" cy="2416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5" idx="2"/>
            <a:endCxn id="26" idx="0"/>
          </p:cNvCxnSpPr>
          <p:nvPr/>
        </p:nvCxnSpPr>
        <p:spPr>
          <a:xfrm>
            <a:off x="8646478" y="3118292"/>
            <a:ext cx="0" cy="2952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9797348" y="1005564"/>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53" name="Rounded Rectangle 52"/>
          <p:cNvSpPr/>
          <p:nvPr/>
        </p:nvSpPr>
        <p:spPr>
          <a:xfrm>
            <a:off x="9797348" y="223899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&amp; Product Quality Planning</a:t>
            </a:r>
          </a:p>
        </p:txBody>
      </p:sp>
      <p:sp>
        <p:nvSpPr>
          <p:cNvPr id="54" name="Rounded Rectangle 53"/>
          <p:cNvSpPr/>
          <p:nvPr/>
        </p:nvSpPr>
        <p:spPr>
          <a:xfrm>
            <a:off x="9797348" y="460621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Quality</a:t>
            </a:r>
          </a:p>
        </p:txBody>
      </p:sp>
      <p:cxnSp>
        <p:nvCxnSpPr>
          <p:cNvPr id="60" name="Straight Arrow Connector 59"/>
          <p:cNvCxnSpPr>
            <a:stCxn id="26" idx="2"/>
          </p:cNvCxnSpPr>
          <p:nvPr/>
        </p:nvCxnSpPr>
        <p:spPr>
          <a:xfrm>
            <a:off x="8646478" y="4303868"/>
            <a:ext cx="0" cy="1580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4" idx="2"/>
          </p:cNvCxnSpPr>
          <p:nvPr/>
        </p:nvCxnSpPr>
        <p:spPr>
          <a:xfrm>
            <a:off x="10679794" y="5496544"/>
            <a:ext cx="0" cy="397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3" idx="2"/>
            <a:endCxn id="54" idx="0"/>
          </p:cNvCxnSpPr>
          <p:nvPr/>
        </p:nvCxnSpPr>
        <p:spPr>
          <a:xfrm>
            <a:off x="10679794" y="3129321"/>
            <a:ext cx="0" cy="14768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53" idx="1"/>
            <a:endCxn id="24" idx="3"/>
          </p:cNvCxnSpPr>
          <p:nvPr/>
        </p:nvCxnSpPr>
        <p:spPr>
          <a:xfrm rot="10800000" flipV="1">
            <a:off x="7369278" y="2684156"/>
            <a:ext cx="2428071" cy="2363785"/>
          </a:xfrm>
          <a:prstGeom prst="bentConnector3">
            <a:avLst>
              <a:gd name="adj1" fmla="val 794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562347" y="2015178"/>
            <a:ext cx="457200" cy="186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a:t>
            </a:r>
            <a:endParaRPr lang="en-US" sz="1200" b="1" dirty="0"/>
          </a:p>
        </p:txBody>
      </p:sp>
      <p:sp>
        <p:nvSpPr>
          <p:cNvPr id="35" name="Rounded Rectangle 34"/>
          <p:cNvSpPr/>
          <p:nvPr/>
        </p:nvSpPr>
        <p:spPr>
          <a:xfrm>
            <a:off x="5695819" y="2026131"/>
            <a:ext cx="457200" cy="198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P5</a:t>
            </a:r>
            <a:endParaRPr lang="en-US" sz="1200" b="1" dirty="0"/>
          </a:p>
        </p:txBody>
      </p:sp>
      <p:sp>
        <p:nvSpPr>
          <p:cNvPr id="36" name="Rounded Rectangle 35"/>
          <p:cNvSpPr/>
          <p:nvPr/>
        </p:nvSpPr>
        <p:spPr>
          <a:xfrm>
            <a:off x="5697049" y="3236290"/>
            <a:ext cx="457200" cy="226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P6</a:t>
            </a:r>
            <a:endParaRPr lang="en-US" sz="1200" b="1" dirty="0"/>
          </a:p>
        </p:txBody>
      </p:sp>
      <p:sp>
        <p:nvSpPr>
          <p:cNvPr id="37" name="Rounded Rectangle 36"/>
          <p:cNvSpPr/>
          <p:nvPr/>
        </p:nvSpPr>
        <p:spPr>
          <a:xfrm>
            <a:off x="5707319" y="4421866"/>
            <a:ext cx="457200" cy="192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P7</a:t>
            </a:r>
            <a:endParaRPr lang="en-US" sz="1200" b="1" dirty="0"/>
          </a:p>
        </p:txBody>
      </p:sp>
      <p:sp>
        <p:nvSpPr>
          <p:cNvPr id="38" name="Rounded Rectangle 37"/>
          <p:cNvSpPr/>
          <p:nvPr/>
        </p:nvSpPr>
        <p:spPr>
          <a:xfrm>
            <a:off x="7839000" y="2036858"/>
            <a:ext cx="457200" cy="217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P8</a:t>
            </a:r>
            <a:endParaRPr lang="en-US" sz="1200" b="1" dirty="0"/>
          </a:p>
        </p:txBody>
      </p:sp>
      <p:sp>
        <p:nvSpPr>
          <p:cNvPr id="40" name="Rounded Rectangle 39"/>
          <p:cNvSpPr/>
          <p:nvPr/>
        </p:nvSpPr>
        <p:spPr>
          <a:xfrm>
            <a:off x="7864196" y="3174794"/>
            <a:ext cx="457200" cy="229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P9</a:t>
            </a:r>
            <a:endParaRPr lang="en-US" sz="1200" b="1" dirty="0"/>
          </a:p>
        </p:txBody>
      </p:sp>
      <p:sp>
        <p:nvSpPr>
          <p:cNvPr id="44" name="Rounded Rectangle 43"/>
          <p:cNvSpPr/>
          <p:nvPr/>
        </p:nvSpPr>
        <p:spPr>
          <a:xfrm>
            <a:off x="9859030" y="2056471"/>
            <a:ext cx="457200" cy="182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P10</a:t>
            </a:r>
            <a:endParaRPr lang="en-US" sz="1200" b="1" dirty="0"/>
          </a:p>
        </p:txBody>
      </p:sp>
      <p:sp>
        <p:nvSpPr>
          <p:cNvPr id="48" name="Rounded Rectangle 47"/>
          <p:cNvSpPr/>
          <p:nvPr/>
        </p:nvSpPr>
        <p:spPr>
          <a:xfrm>
            <a:off x="9897513" y="4437290"/>
            <a:ext cx="457200" cy="153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P11</a:t>
            </a:r>
            <a:endParaRPr lang="en-US" sz="1200" b="1" dirty="0"/>
          </a:p>
        </p:txBody>
      </p:sp>
      <p:sp>
        <p:nvSpPr>
          <p:cNvPr id="50" name="Rounded Rectangle 49"/>
          <p:cNvSpPr/>
          <p:nvPr/>
        </p:nvSpPr>
        <p:spPr>
          <a:xfrm>
            <a:off x="1546246" y="5665468"/>
            <a:ext cx="457200" cy="218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P24</a:t>
            </a:r>
            <a:endParaRPr lang="en-US" sz="1200" b="1" dirty="0"/>
          </a:p>
        </p:txBody>
      </p:sp>
      <p:sp>
        <p:nvSpPr>
          <p:cNvPr id="55" name="Rounded Rectangle 54"/>
          <p:cNvSpPr/>
          <p:nvPr/>
        </p:nvSpPr>
        <p:spPr>
          <a:xfrm>
            <a:off x="3562347" y="3224118"/>
            <a:ext cx="457200" cy="228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P3</a:t>
            </a:r>
            <a:endParaRPr lang="en-US" sz="1200" b="1" dirty="0"/>
          </a:p>
        </p:txBody>
      </p:sp>
      <p:sp>
        <p:nvSpPr>
          <p:cNvPr id="56" name="Rounded Rectangle 55"/>
          <p:cNvSpPr/>
          <p:nvPr/>
        </p:nvSpPr>
        <p:spPr>
          <a:xfrm>
            <a:off x="3511837" y="4399725"/>
            <a:ext cx="457200" cy="192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P4</a:t>
            </a:r>
            <a:endParaRPr lang="en-US" sz="1200" b="1" dirty="0"/>
          </a:p>
        </p:txBody>
      </p:sp>
      <p:sp>
        <p:nvSpPr>
          <p:cNvPr id="42" name="Rounded Rectangle 41"/>
          <p:cNvSpPr/>
          <p:nvPr/>
        </p:nvSpPr>
        <p:spPr>
          <a:xfrm>
            <a:off x="1384879" y="453352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Configuration Management</a:t>
            </a:r>
            <a:endParaRPr lang="en-US" dirty="0"/>
          </a:p>
        </p:txBody>
      </p:sp>
      <p:sp>
        <p:nvSpPr>
          <p:cNvPr id="57" name="Rounded Rectangle 56"/>
          <p:cNvSpPr/>
          <p:nvPr/>
        </p:nvSpPr>
        <p:spPr>
          <a:xfrm>
            <a:off x="1457815" y="1014094"/>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cxnSp>
        <p:nvCxnSpPr>
          <p:cNvPr id="17" name="Straight Arrow Connector 16"/>
          <p:cNvCxnSpPr>
            <a:stCxn id="42" idx="2"/>
          </p:cNvCxnSpPr>
          <p:nvPr/>
        </p:nvCxnSpPr>
        <p:spPr>
          <a:xfrm>
            <a:off x="2267325" y="5423856"/>
            <a:ext cx="0" cy="47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1478522" y="4334860"/>
            <a:ext cx="457200" cy="186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a:t>
            </a:r>
            <a:endParaRPr lang="en-US" sz="1200" b="1" dirty="0"/>
          </a:p>
        </p:txBody>
      </p:sp>
    </p:spTree>
    <p:extLst>
      <p:ext uri="{BB962C8B-B14F-4D97-AF65-F5344CB8AC3E}">
        <p14:creationId xmlns="" xmlns:p14="http://schemas.microsoft.com/office/powerpoint/2010/main" val="297551822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4" name="Rounded Rectangle 3"/>
          <p:cNvSpPr/>
          <p:nvPr/>
        </p:nvSpPr>
        <p:spPr>
          <a:xfrm>
            <a:off x="1790450" y="1012913"/>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7" name="Rounded Rectangle 6"/>
          <p:cNvSpPr/>
          <p:nvPr/>
        </p:nvSpPr>
        <p:spPr>
          <a:xfrm>
            <a:off x="1726528" y="228482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Identification</a:t>
            </a:r>
          </a:p>
        </p:txBody>
      </p:sp>
      <p:sp>
        <p:nvSpPr>
          <p:cNvPr id="8" name="Rounded Rectangle 7"/>
          <p:cNvSpPr/>
          <p:nvPr/>
        </p:nvSpPr>
        <p:spPr>
          <a:xfrm>
            <a:off x="1726528" y="351307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Response Planning</a:t>
            </a:r>
          </a:p>
        </p:txBody>
      </p:sp>
      <p:sp>
        <p:nvSpPr>
          <p:cNvPr id="9" name="Rounded Rectangle 8"/>
          <p:cNvSpPr/>
          <p:nvPr/>
        </p:nvSpPr>
        <p:spPr>
          <a:xfrm>
            <a:off x="1726528" y="468967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Risk Management</a:t>
            </a:r>
          </a:p>
        </p:txBody>
      </p:sp>
      <p:sp>
        <p:nvSpPr>
          <p:cNvPr id="10" name="Rounded Rectangle 9"/>
          <p:cNvSpPr/>
          <p:nvPr/>
        </p:nvSpPr>
        <p:spPr>
          <a:xfrm>
            <a:off x="3683160" y="10129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Human Resource</a:t>
            </a:r>
            <a:endParaRPr lang="en-US" dirty="0">
              <a:solidFill>
                <a:schemeClr val="tx1"/>
              </a:solidFill>
            </a:endParaRPr>
          </a:p>
        </p:txBody>
      </p:sp>
      <p:sp>
        <p:nvSpPr>
          <p:cNvPr id="11" name="Rounded Rectangle 10"/>
          <p:cNvSpPr/>
          <p:nvPr/>
        </p:nvSpPr>
        <p:spPr>
          <a:xfrm>
            <a:off x="3690526" y="231728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HR &amp; Staff Management Planning</a:t>
            </a:r>
          </a:p>
        </p:txBody>
      </p:sp>
      <p:sp>
        <p:nvSpPr>
          <p:cNvPr id="12" name="Rounded Rectangle 11"/>
          <p:cNvSpPr/>
          <p:nvPr/>
        </p:nvSpPr>
        <p:spPr>
          <a:xfrm>
            <a:off x="3685362" y="465329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Cost/Schedule of Training/Hiring/ Appraisal etc.</a:t>
            </a:r>
          </a:p>
        </p:txBody>
      </p:sp>
      <p:sp>
        <p:nvSpPr>
          <p:cNvPr id="13" name="Rounded Rectangle 12"/>
          <p:cNvSpPr/>
          <p:nvPr/>
        </p:nvSpPr>
        <p:spPr>
          <a:xfrm>
            <a:off x="5575870" y="10129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14" name="Rounded Rectangle 13"/>
          <p:cNvSpPr/>
          <p:nvPr/>
        </p:nvSpPr>
        <p:spPr>
          <a:xfrm>
            <a:off x="5583236" y="231728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Procurement Planning</a:t>
            </a:r>
          </a:p>
        </p:txBody>
      </p:sp>
      <p:sp>
        <p:nvSpPr>
          <p:cNvPr id="19" name="Rounded Rectangle 18"/>
          <p:cNvSpPr/>
          <p:nvPr/>
        </p:nvSpPr>
        <p:spPr>
          <a:xfrm>
            <a:off x="5583236" y="466757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Cost/Schedule of Contracting P/S/R</a:t>
            </a:r>
          </a:p>
        </p:txBody>
      </p:sp>
      <p:sp>
        <p:nvSpPr>
          <p:cNvPr id="20" name="Rounded Rectangle 19"/>
          <p:cNvSpPr/>
          <p:nvPr/>
        </p:nvSpPr>
        <p:spPr>
          <a:xfrm>
            <a:off x="7468580" y="10129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Communication</a:t>
            </a:r>
            <a:endParaRPr lang="en-US" dirty="0">
              <a:solidFill>
                <a:schemeClr val="tx1"/>
              </a:solidFill>
            </a:endParaRPr>
          </a:p>
        </p:txBody>
      </p:sp>
      <p:sp>
        <p:nvSpPr>
          <p:cNvPr id="21" name="Rounded Rectangle 20"/>
          <p:cNvSpPr/>
          <p:nvPr/>
        </p:nvSpPr>
        <p:spPr>
          <a:xfrm>
            <a:off x="7475946" y="232734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 Planning &amp; Technology</a:t>
            </a:r>
          </a:p>
        </p:txBody>
      </p:sp>
      <p:sp>
        <p:nvSpPr>
          <p:cNvPr id="22" name="Rounded Rectangle 21"/>
          <p:cNvSpPr/>
          <p:nvPr/>
        </p:nvSpPr>
        <p:spPr>
          <a:xfrm>
            <a:off x="7468580" y="467691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Communication</a:t>
            </a:r>
          </a:p>
        </p:txBody>
      </p:sp>
      <p:sp>
        <p:nvSpPr>
          <p:cNvPr id="24" name="Rounded Rectangle 23"/>
          <p:cNvSpPr/>
          <p:nvPr/>
        </p:nvSpPr>
        <p:spPr>
          <a:xfrm>
            <a:off x="9395700" y="10129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a:t>
            </a:r>
            <a:endParaRPr lang="en-US" dirty="0">
              <a:solidFill>
                <a:schemeClr val="tx1"/>
              </a:solidFill>
            </a:endParaRPr>
          </a:p>
        </p:txBody>
      </p:sp>
      <p:sp>
        <p:nvSpPr>
          <p:cNvPr id="25" name="Rounded Rectangle 24"/>
          <p:cNvSpPr/>
          <p:nvPr/>
        </p:nvSpPr>
        <p:spPr>
          <a:xfrm>
            <a:off x="9368656" y="231728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Stakeholder Management Planning</a:t>
            </a:r>
            <a:endParaRPr lang="en-US" dirty="0"/>
          </a:p>
        </p:txBody>
      </p:sp>
      <p:sp>
        <p:nvSpPr>
          <p:cNvPr id="26" name="Rounded Rectangle 25"/>
          <p:cNvSpPr/>
          <p:nvPr/>
        </p:nvSpPr>
        <p:spPr>
          <a:xfrm>
            <a:off x="9368656" y="468967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Stakeholder Engagement</a:t>
            </a:r>
            <a:endParaRPr lang="en-US" dirty="0"/>
          </a:p>
        </p:txBody>
      </p:sp>
      <p:sp>
        <p:nvSpPr>
          <p:cNvPr id="27" name="Rounded Rectangle 26"/>
          <p:cNvSpPr/>
          <p:nvPr/>
        </p:nvSpPr>
        <p:spPr>
          <a:xfrm>
            <a:off x="1726528" y="5868241"/>
            <a:ext cx="9407020"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Consolidate All Costs / Scheduled Activities</a:t>
            </a:r>
          </a:p>
        </p:txBody>
      </p:sp>
      <p:cxnSp>
        <p:nvCxnSpPr>
          <p:cNvPr id="29" name="Straight Arrow Connector 28"/>
          <p:cNvCxnSpPr>
            <a:stCxn id="11" idx="2"/>
            <a:endCxn id="12" idx="0"/>
          </p:cNvCxnSpPr>
          <p:nvPr/>
        </p:nvCxnSpPr>
        <p:spPr>
          <a:xfrm flipH="1">
            <a:off x="4567808" y="3207618"/>
            <a:ext cx="5164" cy="1445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2"/>
            <a:endCxn id="19" idx="0"/>
          </p:cNvCxnSpPr>
          <p:nvPr/>
        </p:nvCxnSpPr>
        <p:spPr>
          <a:xfrm>
            <a:off x="6465682" y="3207618"/>
            <a:ext cx="0" cy="145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2"/>
            <a:endCxn id="22" idx="0"/>
          </p:cNvCxnSpPr>
          <p:nvPr/>
        </p:nvCxnSpPr>
        <p:spPr>
          <a:xfrm flipH="1">
            <a:off x="8351026" y="3217675"/>
            <a:ext cx="7366" cy="1459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2"/>
            <a:endCxn id="26" idx="0"/>
          </p:cNvCxnSpPr>
          <p:nvPr/>
        </p:nvCxnSpPr>
        <p:spPr>
          <a:xfrm>
            <a:off x="10251102" y="3207617"/>
            <a:ext cx="0" cy="1482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8" idx="0"/>
          </p:cNvCxnSpPr>
          <p:nvPr/>
        </p:nvCxnSpPr>
        <p:spPr>
          <a:xfrm>
            <a:off x="2608974" y="3266595"/>
            <a:ext cx="0" cy="24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2"/>
            <a:endCxn id="9" idx="0"/>
          </p:cNvCxnSpPr>
          <p:nvPr/>
        </p:nvCxnSpPr>
        <p:spPr>
          <a:xfrm>
            <a:off x="2608974" y="4403405"/>
            <a:ext cx="0" cy="286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2"/>
          </p:cNvCxnSpPr>
          <p:nvPr/>
        </p:nvCxnSpPr>
        <p:spPr>
          <a:xfrm>
            <a:off x="2608974" y="5580002"/>
            <a:ext cx="0" cy="27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p:cNvCxnSpPr>
          <p:nvPr/>
        </p:nvCxnSpPr>
        <p:spPr>
          <a:xfrm>
            <a:off x="4567808" y="5543621"/>
            <a:ext cx="0" cy="309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2"/>
          </p:cNvCxnSpPr>
          <p:nvPr/>
        </p:nvCxnSpPr>
        <p:spPr>
          <a:xfrm>
            <a:off x="6465682" y="5557907"/>
            <a:ext cx="0" cy="295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2" idx="2"/>
          </p:cNvCxnSpPr>
          <p:nvPr/>
        </p:nvCxnSpPr>
        <p:spPr>
          <a:xfrm>
            <a:off x="8351026" y="5567247"/>
            <a:ext cx="0" cy="285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2"/>
          </p:cNvCxnSpPr>
          <p:nvPr/>
        </p:nvCxnSpPr>
        <p:spPr>
          <a:xfrm>
            <a:off x="10251102" y="5580002"/>
            <a:ext cx="0" cy="27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836170" y="2067590"/>
            <a:ext cx="457200" cy="205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P12</a:t>
            </a:r>
            <a:endParaRPr lang="en-US" sz="1200" b="1" dirty="0"/>
          </a:p>
        </p:txBody>
      </p:sp>
      <p:sp>
        <p:nvSpPr>
          <p:cNvPr id="34" name="Rounded Rectangle 33"/>
          <p:cNvSpPr/>
          <p:nvPr/>
        </p:nvSpPr>
        <p:spPr>
          <a:xfrm>
            <a:off x="1839599" y="3303373"/>
            <a:ext cx="457200" cy="2004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P13</a:t>
            </a:r>
            <a:endParaRPr lang="en-US" sz="1200" b="1" dirty="0"/>
          </a:p>
        </p:txBody>
      </p:sp>
      <p:sp>
        <p:nvSpPr>
          <p:cNvPr id="36" name="Rounded Rectangle 35"/>
          <p:cNvSpPr/>
          <p:nvPr/>
        </p:nvSpPr>
        <p:spPr>
          <a:xfrm>
            <a:off x="1878925" y="45253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P14</a:t>
            </a:r>
            <a:endParaRPr lang="en-US" sz="1200" b="1" dirty="0"/>
          </a:p>
        </p:txBody>
      </p:sp>
      <p:sp>
        <p:nvSpPr>
          <p:cNvPr id="38" name="Rounded Rectangle 37"/>
          <p:cNvSpPr/>
          <p:nvPr/>
        </p:nvSpPr>
        <p:spPr>
          <a:xfrm>
            <a:off x="3851528" y="2067589"/>
            <a:ext cx="457200" cy="232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P15</a:t>
            </a:r>
            <a:endParaRPr lang="en-US" sz="1200" b="1" dirty="0"/>
          </a:p>
        </p:txBody>
      </p:sp>
      <p:sp>
        <p:nvSpPr>
          <p:cNvPr id="42" name="Rounded Rectangle 41"/>
          <p:cNvSpPr/>
          <p:nvPr/>
        </p:nvSpPr>
        <p:spPr>
          <a:xfrm>
            <a:off x="3837759" y="4403405"/>
            <a:ext cx="457200" cy="229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P16</a:t>
            </a:r>
            <a:endParaRPr lang="en-US" sz="1200" b="1" dirty="0"/>
          </a:p>
        </p:txBody>
      </p:sp>
      <p:sp>
        <p:nvSpPr>
          <p:cNvPr id="44" name="Rounded Rectangle 43"/>
          <p:cNvSpPr/>
          <p:nvPr/>
        </p:nvSpPr>
        <p:spPr>
          <a:xfrm>
            <a:off x="5726048" y="2067589"/>
            <a:ext cx="457200" cy="24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P17</a:t>
            </a:r>
            <a:endParaRPr lang="en-US" sz="1200" b="1" dirty="0"/>
          </a:p>
        </p:txBody>
      </p:sp>
      <p:sp>
        <p:nvSpPr>
          <p:cNvPr id="46" name="Rounded Rectangle 45"/>
          <p:cNvSpPr/>
          <p:nvPr/>
        </p:nvSpPr>
        <p:spPr>
          <a:xfrm>
            <a:off x="5712279" y="4403405"/>
            <a:ext cx="457200" cy="24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P18</a:t>
            </a:r>
            <a:endParaRPr lang="en-US" sz="1200" b="1" dirty="0"/>
          </a:p>
        </p:txBody>
      </p:sp>
      <p:sp>
        <p:nvSpPr>
          <p:cNvPr id="48" name="Rounded Rectangle 47"/>
          <p:cNvSpPr/>
          <p:nvPr/>
        </p:nvSpPr>
        <p:spPr>
          <a:xfrm>
            <a:off x="7617775" y="2114887"/>
            <a:ext cx="457200" cy="205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P19</a:t>
            </a:r>
            <a:endParaRPr lang="en-US" sz="1200" b="1" dirty="0"/>
          </a:p>
        </p:txBody>
      </p:sp>
      <p:sp>
        <p:nvSpPr>
          <p:cNvPr id="50" name="Rounded Rectangle 49"/>
          <p:cNvSpPr/>
          <p:nvPr/>
        </p:nvSpPr>
        <p:spPr>
          <a:xfrm>
            <a:off x="7604006" y="4403404"/>
            <a:ext cx="457200" cy="2597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P20</a:t>
            </a:r>
            <a:endParaRPr lang="en-US" sz="1200" b="1" dirty="0"/>
          </a:p>
        </p:txBody>
      </p:sp>
      <p:sp>
        <p:nvSpPr>
          <p:cNvPr id="51" name="Rounded Rectangle 50"/>
          <p:cNvSpPr/>
          <p:nvPr/>
        </p:nvSpPr>
        <p:spPr>
          <a:xfrm>
            <a:off x="9476803" y="2067589"/>
            <a:ext cx="457200" cy="232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P21</a:t>
            </a:r>
            <a:endParaRPr lang="en-US" sz="1200" b="1" dirty="0"/>
          </a:p>
        </p:txBody>
      </p:sp>
      <p:sp>
        <p:nvSpPr>
          <p:cNvPr id="52" name="Rounded Rectangle 51"/>
          <p:cNvSpPr/>
          <p:nvPr/>
        </p:nvSpPr>
        <p:spPr>
          <a:xfrm>
            <a:off x="9463034" y="4404540"/>
            <a:ext cx="457200"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P22</a:t>
            </a:r>
            <a:endParaRPr lang="en-US" sz="1200" b="1" dirty="0"/>
          </a:p>
        </p:txBody>
      </p:sp>
      <p:sp>
        <p:nvSpPr>
          <p:cNvPr id="53" name="Rounded Rectangle 52"/>
          <p:cNvSpPr/>
          <p:nvPr/>
        </p:nvSpPr>
        <p:spPr>
          <a:xfrm>
            <a:off x="1863685" y="56683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P23</a:t>
            </a:r>
            <a:endParaRPr lang="en-US" sz="1200" b="1" dirty="0"/>
          </a:p>
        </p:txBody>
      </p:sp>
      <p:cxnSp>
        <p:nvCxnSpPr>
          <p:cNvPr id="5" name="Straight Arrow Connector 4"/>
          <p:cNvCxnSpPr>
            <a:stCxn id="27" idx="3"/>
            <a:endCxn id="54" idx="1"/>
          </p:cNvCxnSpPr>
          <p:nvPr/>
        </p:nvCxnSpPr>
        <p:spPr>
          <a:xfrm>
            <a:off x="11133548" y="6313406"/>
            <a:ext cx="281212" cy="11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11414760" y="6187440"/>
            <a:ext cx="518160" cy="27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P24</a:t>
            </a:r>
            <a:endParaRPr lang="en-US" sz="1200" b="1" dirty="0"/>
          </a:p>
        </p:txBody>
      </p:sp>
    </p:spTree>
    <p:extLst>
      <p:ext uri="{BB962C8B-B14F-4D97-AF65-F5344CB8AC3E}">
        <p14:creationId xmlns="" xmlns:p14="http://schemas.microsoft.com/office/powerpoint/2010/main" val="262601581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Prelude</a:t>
            </a:r>
            <a:endParaRPr lang="en-US" dirty="0"/>
          </a:p>
        </p:txBody>
      </p:sp>
      <p:sp>
        <p:nvSpPr>
          <p:cNvPr id="5" name="Content Placeholder 4"/>
          <p:cNvSpPr>
            <a:spLocks noGrp="1"/>
          </p:cNvSpPr>
          <p:nvPr>
            <p:ph idx="1"/>
          </p:nvPr>
        </p:nvSpPr>
        <p:spPr>
          <a:xfrm>
            <a:off x="914400" y="1143000"/>
            <a:ext cx="10871200" cy="5029200"/>
          </a:xfrm>
        </p:spPr>
        <p:txBody>
          <a:bodyPr>
            <a:normAutofit/>
          </a:bodyPr>
          <a:lstStyle/>
          <a:p>
            <a:pPr lvl="1">
              <a:buFont typeface="Arial" pitchFamily="34" charset="0"/>
              <a:buChar char="•"/>
            </a:pPr>
            <a:r>
              <a:rPr lang="en-US" sz="2000" dirty="0" smtClean="0"/>
              <a:t>BFL are India’s market leaders in designing, manufacturing and commissioning small hydro power plants</a:t>
            </a:r>
            <a:r>
              <a:rPr lang="en-US" sz="2000" dirty="0" smtClean="0"/>
              <a:t>. </a:t>
            </a:r>
            <a:endParaRPr lang="en-US" sz="2000" dirty="0" smtClean="0"/>
          </a:p>
          <a:p>
            <a:pPr lvl="1">
              <a:buFont typeface="Arial" pitchFamily="34" charset="0"/>
              <a:buChar char="•"/>
            </a:pPr>
            <a:r>
              <a:rPr lang="en-US" sz="2000" dirty="0" smtClean="0"/>
              <a:t>World class technology – Collaboration with </a:t>
            </a:r>
            <a:r>
              <a:rPr lang="en-US" sz="2000" dirty="0" err="1" smtClean="0"/>
              <a:t>Boving</a:t>
            </a:r>
            <a:r>
              <a:rPr lang="en-US" sz="2000" dirty="0" smtClean="0"/>
              <a:t> UK, Kvaerner and </a:t>
            </a:r>
            <a:r>
              <a:rPr lang="en-US" sz="2000" dirty="0" smtClean="0"/>
              <a:t>GE</a:t>
            </a:r>
          </a:p>
          <a:p>
            <a:pPr>
              <a:buNone/>
            </a:pPr>
            <a:endParaRPr lang="en-US" sz="2000" dirty="0" smtClean="0"/>
          </a:p>
          <a:p>
            <a:pPr>
              <a:buNone/>
            </a:pPr>
            <a:r>
              <a:rPr lang="en-US" sz="2000" dirty="0" smtClean="0"/>
              <a:t>BFL has ventured into global markets recently and is planning to expand its base significantly.  To support its growth plans, capitalize opportunities  and meet different demands, BFL is looking forward to create a benchmark  back bone processes for its end to end operations, basis Project Management framework.  </a:t>
            </a:r>
          </a:p>
          <a:p>
            <a:pPr>
              <a:buNone/>
            </a:pPr>
            <a:endParaRPr lang="en-US" sz="2000" dirty="0" smtClean="0"/>
          </a:p>
          <a:p>
            <a:pPr>
              <a:buNone/>
            </a:pPr>
            <a:endParaRPr lang="en-US" sz="2000" dirty="0" smtClean="0"/>
          </a:p>
          <a:p>
            <a:pPr>
              <a:buNone/>
            </a:pPr>
            <a:endParaRPr lang="en-US" sz="2000" dirty="0"/>
          </a:p>
        </p:txBody>
      </p:sp>
    </p:spTree>
    <p:extLst>
      <p:ext uri="{BB962C8B-B14F-4D97-AF65-F5344CB8AC3E}">
        <p14:creationId xmlns="" xmlns:p14="http://schemas.microsoft.com/office/powerpoint/2010/main" val="36464464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Execution</a:t>
            </a:r>
            <a:endParaRPr lang="en-US" dirty="0"/>
          </a:p>
        </p:txBody>
      </p:sp>
      <p:sp>
        <p:nvSpPr>
          <p:cNvPr id="3" name="Rounded Rectangle 2"/>
          <p:cNvSpPr/>
          <p:nvPr/>
        </p:nvSpPr>
        <p:spPr>
          <a:xfrm>
            <a:off x="4617323" y="1022186"/>
            <a:ext cx="1836268"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Human Resources</a:t>
            </a:r>
            <a:endParaRPr lang="en-US" dirty="0">
              <a:solidFill>
                <a:schemeClr val="tx1"/>
              </a:solidFill>
            </a:endParaRPr>
          </a:p>
        </p:txBody>
      </p:sp>
      <p:sp>
        <p:nvSpPr>
          <p:cNvPr id="4" name="Rounded Rectangle 3"/>
          <p:cNvSpPr/>
          <p:nvPr/>
        </p:nvSpPr>
        <p:spPr>
          <a:xfrm>
            <a:off x="6563265" y="98699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5" name="Rounded Rectangle 4"/>
          <p:cNvSpPr/>
          <p:nvPr/>
        </p:nvSpPr>
        <p:spPr>
          <a:xfrm>
            <a:off x="8437831" y="98699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Communication</a:t>
            </a:r>
            <a:endParaRPr lang="en-US" dirty="0">
              <a:solidFill>
                <a:schemeClr val="tx1"/>
              </a:solidFill>
            </a:endParaRPr>
          </a:p>
        </p:txBody>
      </p:sp>
      <p:sp>
        <p:nvSpPr>
          <p:cNvPr id="6" name="Rounded Rectangle 5"/>
          <p:cNvSpPr/>
          <p:nvPr/>
        </p:nvSpPr>
        <p:spPr>
          <a:xfrm>
            <a:off x="10312397" y="100997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a:t>
            </a:r>
            <a:endParaRPr lang="en-US" dirty="0">
              <a:solidFill>
                <a:schemeClr val="tx1"/>
              </a:solidFill>
            </a:endParaRPr>
          </a:p>
        </p:txBody>
      </p:sp>
      <p:sp>
        <p:nvSpPr>
          <p:cNvPr id="7" name="Rounded Rectangle 6"/>
          <p:cNvSpPr/>
          <p:nvPr/>
        </p:nvSpPr>
        <p:spPr>
          <a:xfrm>
            <a:off x="6563265"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Contracting</a:t>
            </a:r>
          </a:p>
        </p:txBody>
      </p:sp>
      <p:sp>
        <p:nvSpPr>
          <p:cNvPr id="8" name="Rounded Rectangle 7"/>
          <p:cNvSpPr/>
          <p:nvPr/>
        </p:nvSpPr>
        <p:spPr>
          <a:xfrm>
            <a:off x="4688699" y="197424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 Acquisition</a:t>
            </a:r>
          </a:p>
        </p:txBody>
      </p:sp>
      <p:sp>
        <p:nvSpPr>
          <p:cNvPr id="9" name="Rounded Rectangle 8"/>
          <p:cNvSpPr/>
          <p:nvPr/>
        </p:nvSpPr>
        <p:spPr>
          <a:xfrm>
            <a:off x="4688699" y="318762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Capability Building</a:t>
            </a:r>
          </a:p>
        </p:txBody>
      </p:sp>
      <p:sp>
        <p:nvSpPr>
          <p:cNvPr id="10" name="Rounded Rectangle 9"/>
          <p:cNvSpPr/>
          <p:nvPr/>
        </p:nvSpPr>
        <p:spPr>
          <a:xfrm>
            <a:off x="4685627"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&amp; Work Management</a:t>
            </a:r>
          </a:p>
        </p:txBody>
      </p:sp>
      <p:sp>
        <p:nvSpPr>
          <p:cNvPr id="11" name="Rounded Rectangle 10"/>
          <p:cNvSpPr/>
          <p:nvPr/>
        </p:nvSpPr>
        <p:spPr>
          <a:xfrm>
            <a:off x="8437831"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Project  Planned/Ad-hoc Communications</a:t>
            </a:r>
          </a:p>
        </p:txBody>
      </p:sp>
      <p:sp>
        <p:nvSpPr>
          <p:cNvPr id="12" name="Rounded Rectangle 11"/>
          <p:cNvSpPr/>
          <p:nvPr/>
        </p:nvSpPr>
        <p:spPr>
          <a:xfrm>
            <a:off x="10312397" y="442715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Routine Stakeholder Engagements</a:t>
            </a:r>
          </a:p>
        </p:txBody>
      </p:sp>
      <p:sp>
        <p:nvSpPr>
          <p:cNvPr id="13" name="Rounded Rectangle 12"/>
          <p:cNvSpPr/>
          <p:nvPr/>
        </p:nvSpPr>
        <p:spPr>
          <a:xfrm>
            <a:off x="2704459" y="102218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14" name="Rounded Rectangle 13"/>
          <p:cNvSpPr/>
          <p:nvPr/>
        </p:nvSpPr>
        <p:spPr>
          <a:xfrm>
            <a:off x="2698314" y="442714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Quality/Configuration Audits</a:t>
            </a:r>
            <a:endParaRPr lang="en-US" dirty="0"/>
          </a:p>
        </p:txBody>
      </p:sp>
      <p:sp>
        <p:nvSpPr>
          <p:cNvPr id="15" name="Rounded Rectangle 14"/>
          <p:cNvSpPr/>
          <p:nvPr/>
        </p:nvSpPr>
        <p:spPr>
          <a:xfrm>
            <a:off x="850817" y="102218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6" name="Rounded Rectangle 15"/>
          <p:cNvSpPr/>
          <p:nvPr/>
        </p:nvSpPr>
        <p:spPr>
          <a:xfrm>
            <a:off x="820676"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Authorization</a:t>
            </a:r>
            <a:endParaRPr lang="en-US" dirty="0"/>
          </a:p>
        </p:txBody>
      </p:sp>
      <p:cxnSp>
        <p:nvCxnSpPr>
          <p:cNvPr id="18" name="Straight Arrow Connector 17"/>
          <p:cNvCxnSpPr>
            <a:stCxn id="8" idx="2"/>
            <a:endCxn id="9" idx="0"/>
          </p:cNvCxnSpPr>
          <p:nvPr/>
        </p:nvCxnSpPr>
        <p:spPr>
          <a:xfrm>
            <a:off x="5571145" y="2864569"/>
            <a:ext cx="0" cy="32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0" idx="0"/>
          </p:cNvCxnSpPr>
          <p:nvPr/>
        </p:nvCxnSpPr>
        <p:spPr>
          <a:xfrm flipH="1">
            <a:off x="5568073" y="4077957"/>
            <a:ext cx="3072" cy="349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50817" y="5537492"/>
            <a:ext cx="1122647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Tracking/Coordination/Communication</a:t>
            </a:r>
            <a:endParaRPr lang="en-US" dirty="0"/>
          </a:p>
        </p:txBody>
      </p:sp>
      <p:cxnSp>
        <p:nvCxnSpPr>
          <p:cNvPr id="23" name="Straight Arrow Connector 22"/>
          <p:cNvCxnSpPr>
            <a:stCxn id="16" idx="2"/>
          </p:cNvCxnSpPr>
          <p:nvPr/>
        </p:nvCxnSpPr>
        <p:spPr>
          <a:xfrm flipH="1">
            <a:off x="1701800" y="5317476"/>
            <a:ext cx="1322" cy="22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p:cNvCxnSpPr>
          <p:nvPr/>
        </p:nvCxnSpPr>
        <p:spPr>
          <a:xfrm>
            <a:off x="3580760" y="5317478"/>
            <a:ext cx="640" cy="220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2"/>
          </p:cNvCxnSpPr>
          <p:nvPr/>
        </p:nvCxnSpPr>
        <p:spPr>
          <a:xfrm>
            <a:off x="5568073" y="5317476"/>
            <a:ext cx="0" cy="22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2"/>
          </p:cNvCxnSpPr>
          <p:nvPr/>
        </p:nvCxnSpPr>
        <p:spPr>
          <a:xfrm>
            <a:off x="7445711" y="5317476"/>
            <a:ext cx="2839" cy="270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2"/>
          </p:cNvCxnSpPr>
          <p:nvPr/>
        </p:nvCxnSpPr>
        <p:spPr>
          <a:xfrm>
            <a:off x="9320277" y="5317476"/>
            <a:ext cx="1523" cy="22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2"/>
          </p:cNvCxnSpPr>
          <p:nvPr/>
        </p:nvCxnSpPr>
        <p:spPr>
          <a:xfrm>
            <a:off x="11194843" y="5317479"/>
            <a:ext cx="207" cy="22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979765" y="42205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E1</a:t>
            </a:r>
            <a:endParaRPr lang="en-US" sz="1200" b="1" dirty="0"/>
          </a:p>
        </p:txBody>
      </p:sp>
      <p:sp>
        <p:nvSpPr>
          <p:cNvPr id="27" name="Rounded Rectangle 26"/>
          <p:cNvSpPr/>
          <p:nvPr/>
        </p:nvSpPr>
        <p:spPr>
          <a:xfrm>
            <a:off x="280856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E2</a:t>
            </a:r>
            <a:endParaRPr lang="en-US" sz="1200" b="1" dirty="0"/>
          </a:p>
        </p:txBody>
      </p:sp>
      <p:sp>
        <p:nvSpPr>
          <p:cNvPr id="28" name="Rounded Rectangle 27"/>
          <p:cNvSpPr/>
          <p:nvPr/>
        </p:nvSpPr>
        <p:spPr>
          <a:xfrm>
            <a:off x="4835485" y="17973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E3</a:t>
            </a:r>
            <a:endParaRPr lang="en-US" sz="1200" b="1" dirty="0"/>
          </a:p>
        </p:txBody>
      </p:sp>
      <p:sp>
        <p:nvSpPr>
          <p:cNvPr id="30" name="Rounded Rectangle 29"/>
          <p:cNvSpPr/>
          <p:nvPr/>
        </p:nvSpPr>
        <p:spPr>
          <a:xfrm>
            <a:off x="4865965" y="30013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E4</a:t>
            </a:r>
            <a:endParaRPr lang="en-US" sz="1200" b="1" dirty="0"/>
          </a:p>
        </p:txBody>
      </p:sp>
      <p:sp>
        <p:nvSpPr>
          <p:cNvPr id="32" name="Rounded Rectangle 31"/>
          <p:cNvSpPr/>
          <p:nvPr/>
        </p:nvSpPr>
        <p:spPr>
          <a:xfrm>
            <a:off x="489644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E5</a:t>
            </a:r>
            <a:endParaRPr lang="en-US" sz="1200" b="1" dirty="0"/>
          </a:p>
        </p:txBody>
      </p:sp>
      <p:sp>
        <p:nvSpPr>
          <p:cNvPr id="34" name="Rounded Rectangle 33"/>
          <p:cNvSpPr/>
          <p:nvPr/>
        </p:nvSpPr>
        <p:spPr>
          <a:xfrm>
            <a:off x="6725245" y="42205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E6</a:t>
            </a:r>
            <a:endParaRPr lang="en-US" sz="1200" b="1" dirty="0"/>
          </a:p>
        </p:txBody>
      </p:sp>
      <p:sp>
        <p:nvSpPr>
          <p:cNvPr id="35" name="Rounded Rectangle 34"/>
          <p:cNvSpPr/>
          <p:nvPr/>
        </p:nvSpPr>
        <p:spPr>
          <a:xfrm>
            <a:off x="861500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E7</a:t>
            </a:r>
            <a:endParaRPr lang="en-US" sz="1200" b="1" dirty="0"/>
          </a:p>
        </p:txBody>
      </p:sp>
      <p:sp>
        <p:nvSpPr>
          <p:cNvPr id="37" name="Rounded Rectangle 36"/>
          <p:cNvSpPr/>
          <p:nvPr/>
        </p:nvSpPr>
        <p:spPr>
          <a:xfrm>
            <a:off x="1044380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E8</a:t>
            </a:r>
            <a:endParaRPr lang="en-US" sz="1200" b="1" dirty="0"/>
          </a:p>
        </p:txBody>
      </p:sp>
    </p:spTree>
    <p:extLst>
      <p:ext uri="{BB962C8B-B14F-4D97-AF65-F5344CB8AC3E}">
        <p14:creationId xmlns="" xmlns:p14="http://schemas.microsoft.com/office/powerpoint/2010/main" val="357092505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Governance : Project Level</a:t>
            </a:r>
            <a:endParaRPr lang="en-US" dirty="0"/>
          </a:p>
        </p:txBody>
      </p:sp>
      <p:sp>
        <p:nvSpPr>
          <p:cNvPr id="3" name="Rounded Rectangle 2"/>
          <p:cNvSpPr/>
          <p:nvPr/>
        </p:nvSpPr>
        <p:spPr>
          <a:xfrm>
            <a:off x="6568500" y="1009169"/>
            <a:ext cx="1836268"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4" name="Rounded Rectangle 3"/>
          <p:cNvSpPr/>
          <p:nvPr/>
        </p:nvSpPr>
        <p:spPr>
          <a:xfrm>
            <a:off x="8535366"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5" name="Rounded Rectangle 4"/>
          <p:cNvSpPr/>
          <p:nvPr/>
        </p:nvSpPr>
        <p:spPr>
          <a:xfrm>
            <a:off x="10389008"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Communication</a:t>
            </a:r>
            <a:endParaRPr lang="en-US" dirty="0">
              <a:solidFill>
                <a:schemeClr val="tx1"/>
              </a:solidFill>
            </a:endParaRPr>
          </a:p>
        </p:txBody>
      </p:sp>
      <p:sp>
        <p:nvSpPr>
          <p:cNvPr id="7" name="Rounded Rectangle 6"/>
          <p:cNvSpPr/>
          <p:nvPr/>
        </p:nvSpPr>
        <p:spPr>
          <a:xfrm>
            <a:off x="8530969" y="461517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 P/S/R Management</a:t>
            </a:r>
          </a:p>
        </p:txBody>
      </p:sp>
      <p:sp>
        <p:nvSpPr>
          <p:cNvPr id="8" name="Rounded Rectangle 7"/>
          <p:cNvSpPr/>
          <p:nvPr/>
        </p:nvSpPr>
        <p:spPr>
          <a:xfrm>
            <a:off x="6639876" y="340420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Reassessment</a:t>
            </a:r>
          </a:p>
        </p:txBody>
      </p:sp>
      <p:sp>
        <p:nvSpPr>
          <p:cNvPr id="9" name="Rounded Rectangle 8"/>
          <p:cNvSpPr/>
          <p:nvPr/>
        </p:nvSpPr>
        <p:spPr>
          <a:xfrm>
            <a:off x="6639876" y="462374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Audits</a:t>
            </a:r>
          </a:p>
        </p:txBody>
      </p:sp>
      <p:sp>
        <p:nvSpPr>
          <p:cNvPr id="11" name="Rounded Rectangle 10"/>
          <p:cNvSpPr/>
          <p:nvPr/>
        </p:nvSpPr>
        <p:spPr>
          <a:xfrm>
            <a:off x="10381388" y="462435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Reassess Communication/</a:t>
            </a:r>
          </a:p>
          <a:p>
            <a:pPr algn="ctr"/>
            <a:r>
              <a:rPr lang="en-US" sz="1400" dirty="0" smtClean="0"/>
              <a:t>Engagement Needs</a:t>
            </a:r>
          </a:p>
        </p:txBody>
      </p:sp>
      <p:sp>
        <p:nvSpPr>
          <p:cNvPr id="13" name="Rounded Rectangle 12"/>
          <p:cNvSpPr/>
          <p:nvPr/>
        </p:nvSpPr>
        <p:spPr>
          <a:xfrm>
            <a:off x="2666359"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14" name="Rounded Rectangle 13"/>
          <p:cNvSpPr/>
          <p:nvPr/>
        </p:nvSpPr>
        <p:spPr>
          <a:xfrm>
            <a:off x="2714186" y="339332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Testing by QA Team</a:t>
            </a:r>
            <a:endParaRPr lang="en-US" dirty="0"/>
          </a:p>
        </p:txBody>
      </p:sp>
      <p:sp>
        <p:nvSpPr>
          <p:cNvPr id="15" name="Rounded Rectangle 14"/>
          <p:cNvSpPr/>
          <p:nvPr/>
        </p:nvSpPr>
        <p:spPr>
          <a:xfrm>
            <a:off x="812717"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6" name="Rounded Rectangle 15"/>
          <p:cNvSpPr/>
          <p:nvPr/>
        </p:nvSpPr>
        <p:spPr>
          <a:xfrm>
            <a:off x="808242" y="336465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Integrated Change Control</a:t>
            </a:r>
            <a:endParaRPr lang="en-US" dirty="0"/>
          </a:p>
        </p:txBody>
      </p:sp>
      <p:cxnSp>
        <p:nvCxnSpPr>
          <p:cNvPr id="18" name="Straight Arrow Connector 17"/>
          <p:cNvCxnSpPr>
            <a:stCxn id="8" idx="2"/>
            <a:endCxn id="9" idx="0"/>
          </p:cNvCxnSpPr>
          <p:nvPr/>
        </p:nvCxnSpPr>
        <p:spPr>
          <a:xfrm>
            <a:off x="7522322" y="4294534"/>
            <a:ext cx="0" cy="329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10943" y="5759023"/>
            <a:ext cx="1122647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Monitoring/Controlling/Coordination/Communication</a:t>
            </a:r>
            <a:endParaRPr lang="en-US" dirty="0"/>
          </a:p>
        </p:txBody>
      </p:sp>
      <p:sp>
        <p:nvSpPr>
          <p:cNvPr id="22" name="Rounded Rectangle 21"/>
          <p:cNvSpPr/>
          <p:nvPr/>
        </p:nvSpPr>
        <p:spPr>
          <a:xfrm>
            <a:off x="810943" y="465299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Preparation</a:t>
            </a:r>
            <a:endParaRPr lang="en-US" dirty="0"/>
          </a:p>
        </p:txBody>
      </p:sp>
      <p:sp>
        <p:nvSpPr>
          <p:cNvPr id="23" name="Rounded Rectangle 22"/>
          <p:cNvSpPr/>
          <p:nvPr/>
        </p:nvSpPr>
        <p:spPr>
          <a:xfrm>
            <a:off x="2714186" y="461517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Testing by Customer</a:t>
            </a:r>
            <a:endParaRPr lang="en-US" dirty="0"/>
          </a:p>
        </p:txBody>
      </p:sp>
      <p:sp>
        <p:nvSpPr>
          <p:cNvPr id="24" name="Rounded Rectangle 23"/>
          <p:cNvSpPr/>
          <p:nvPr/>
        </p:nvSpPr>
        <p:spPr>
          <a:xfrm>
            <a:off x="4581741" y="1006946"/>
            <a:ext cx="1836268"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Scope, Time, Cost</a:t>
            </a:r>
            <a:endParaRPr lang="en-US" dirty="0">
              <a:solidFill>
                <a:schemeClr val="tx1"/>
              </a:solidFill>
            </a:endParaRPr>
          </a:p>
        </p:txBody>
      </p:sp>
      <p:sp>
        <p:nvSpPr>
          <p:cNvPr id="25" name="Rounded Rectangle 24"/>
          <p:cNvSpPr/>
          <p:nvPr/>
        </p:nvSpPr>
        <p:spPr>
          <a:xfrm>
            <a:off x="4617429" y="463864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CST Variance Management</a:t>
            </a:r>
            <a:endParaRPr lang="en-US" dirty="0"/>
          </a:p>
        </p:txBody>
      </p:sp>
      <p:sp>
        <p:nvSpPr>
          <p:cNvPr id="26" name="Rounded Rectangle 25"/>
          <p:cNvSpPr/>
          <p:nvPr/>
        </p:nvSpPr>
        <p:spPr>
          <a:xfrm>
            <a:off x="2714186" y="218500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 Variance Management</a:t>
            </a:r>
            <a:endParaRPr lang="en-US" dirty="0"/>
          </a:p>
        </p:txBody>
      </p:sp>
      <p:cxnSp>
        <p:nvCxnSpPr>
          <p:cNvPr id="27" name="Straight Arrow Connector 26"/>
          <p:cNvCxnSpPr>
            <a:stCxn id="16" idx="2"/>
            <a:endCxn id="22" idx="0"/>
          </p:cNvCxnSpPr>
          <p:nvPr/>
        </p:nvCxnSpPr>
        <p:spPr>
          <a:xfrm>
            <a:off x="1690688" y="4254984"/>
            <a:ext cx="2701" cy="398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4" idx="0"/>
          </p:cNvCxnSpPr>
          <p:nvPr/>
        </p:nvCxnSpPr>
        <p:spPr>
          <a:xfrm>
            <a:off x="3596632" y="2999134"/>
            <a:ext cx="0" cy="39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23" idx="0"/>
          </p:cNvCxnSpPr>
          <p:nvPr/>
        </p:nvCxnSpPr>
        <p:spPr>
          <a:xfrm>
            <a:off x="3596632" y="4283656"/>
            <a:ext cx="0" cy="33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2"/>
          </p:cNvCxnSpPr>
          <p:nvPr/>
        </p:nvCxnSpPr>
        <p:spPr>
          <a:xfrm>
            <a:off x="9413415" y="5505503"/>
            <a:ext cx="0" cy="304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2"/>
          </p:cNvCxnSpPr>
          <p:nvPr/>
        </p:nvCxnSpPr>
        <p:spPr>
          <a:xfrm>
            <a:off x="11263834" y="5514686"/>
            <a:ext cx="0" cy="244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p:cNvCxnSpPr>
          <p:nvPr/>
        </p:nvCxnSpPr>
        <p:spPr>
          <a:xfrm>
            <a:off x="7522322" y="5514074"/>
            <a:ext cx="0" cy="24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5" idx="2"/>
          </p:cNvCxnSpPr>
          <p:nvPr/>
        </p:nvCxnSpPr>
        <p:spPr>
          <a:xfrm>
            <a:off x="5499875" y="5528973"/>
            <a:ext cx="0" cy="23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3" idx="2"/>
          </p:cNvCxnSpPr>
          <p:nvPr/>
        </p:nvCxnSpPr>
        <p:spPr>
          <a:xfrm>
            <a:off x="3596632" y="5505503"/>
            <a:ext cx="0" cy="25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2"/>
          </p:cNvCxnSpPr>
          <p:nvPr/>
        </p:nvCxnSpPr>
        <p:spPr>
          <a:xfrm>
            <a:off x="1693389" y="5543322"/>
            <a:ext cx="0" cy="215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979765" y="31537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a:t>
            </a:r>
            <a:endParaRPr lang="en-US" sz="1200" b="1" dirty="0"/>
          </a:p>
        </p:txBody>
      </p:sp>
      <p:sp>
        <p:nvSpPr>
          <p:cNvPr id="32" name="Rounded Rectangle 31"/>
          <p:cNvSpPr/>
          <p:nvPr/>
        </p:nvSpPr>
        <p:spPr>
          <a:xfrm>
            <a:off x="979765" y="4433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G2</a:t>
            </a:r>
            <a:endParaRPr lang="en-US" sz="1200" b="1" dirty="0"/>
          </a:p>
        </p:txBody>
      </p:sp>
      <p:sp>
        <p:nvSpPr>
          <p:cNvPr id="33" name="Rounded Rectangle 32"/>
          <p:cNvSpPr/>
          <p:nvPr/>
        </p:nvSpPr>
        <p:spPr>
          <a:xfrm>
            <a:off x="2854285" y="19650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G3</a:t>
            </a:r>
            <a:endParaRPr lang="en-US" sz="1200" b="1" dirty="0"/>
          </a:p>
        </p:txBody>
      </p:sp>
      <p:sp>
        <p:nvSpPr>
          <p:cNvPr id="35" name="Rounded Rectangle 34"/>
          <p:cNvSpPr/>
          <p:nvPr/>
        </p:nvSpPr>
        <p:spPr>
          <a:xfrm>
            <a:off x="2869525" y="31842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G4</a:t>
            </a:r>
            <a:endParaRPr lang="en-US" sz="1200" b="1" dirty="0"/>
          </a:p>
        </p:txBody>
      </p:sp>
      <p:sp>
        <p:nvSpPr>
          <p:cNvPr id="37" name="Rounded Rectangle 36"/>
          <p:cNvSpPr/>
          <p:nvPr/>
        </p:nvSpPr>
        <p:spPr>
          <a:xfrm>
            <a:off x="2823805" y="44186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G5</a:t>
            </a:r>
            <a:endParaRPr lang="en-US" sz="1200" b="1" dirty="0"/>
          </a:p>
        </p:txBody>
      </p:sp>
      <p:sp>
        <p:nvSpPr>
          <p:cNvPr id="39" name="Rounded Rectangle 38"/>
          <p:cNvSpPr/>
          <p:nvPr/>
        </p:nvSpPr>
        <p:spPr>
          <a:xfrm>
            <a:off x="4727048" y="44186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G6</a:t>
            </a:r>
            <a:endParaRPr lang="en-US" sz="1200" b="1" dirty="0"/>
          </a:p>
        </p:txBody>
      </p:sp>
      <p:sp>
        <p:nvSpPr>
          <p:cNvPr id="41" name="Rounded Rectangle 40"/>
          <p:cNvSpPr/>
          <p:nvPr/>
        </p:nvSpPr>
        <p:spPr>
          <a:xfrm>
            <a:off x="6786205" y="31842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G7</a:t>
            </a:r>
            <a:endParaRPr lang="en-US" sz="1200" b="1" dirty="0"/>
          </a:p>
        </p:txBody>
      </p:sp>
      <p:sp>
        <p:nvSpPr>
          <p:cNvPr id="43" name="Rounded Rectangle 42"/>
          <p:cNvSpPr/>
          <p:nvPr/>
        </p:nvSpPr>
        <p:spPr>
          <a:xfrm>
            <a:off x="6760130" y="4433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G8</a:t>
            </a:r>
            <a:endParaRPr lang="en-US" sz="1200" b="1" dirty="0"/>
          </a:p>
        </p:txBody>
      </p:sp>
      <p:sp>
        <p:nvSpPr>
          <p:cNvPr id="45" name="Rounded Rectangle 44"/>
          <p:cNvSpPr/>
          <p:nvPr/>
        </p:nvSpPr>
        <p:spPr>
          <a:xfrm>
            <a:off x="8672382" y="44186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G9</a:t>
            </a:r>
            <a:endParaRPr lang="en-US" sz="1200" b="1" dirty="0"/>
          </a:p>
        </p:txBody>
      </p:sp>
      <p:sp>
        <p:nvSpPr>
          <p:cNvPr id="47" name="Rounded Rectangle 46"/>
          <p:cNvSpPr/>
          <p:nvPr/>
        </p:nvSpPr>
        <p:spPr>
          <a:xfrm>
            <a:off x="10456919" y="4433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G10</a:t>
            </a:r>
            <a:endParaRPr lang="en-US" sz="1200" b="1" dirty="0"/>
          </a:p>
        </p:txBody>
      </p:sp>
    </p:spTree>
    <p:extLst>
      <p:ext uri="{BB962C8B-B14F-4D97-AF65-F5344CB8AC3E}">
        <p14:creationId xmlns="" xmlns:p14="http://schemas.microsoft.com/office/powerpoint/2010/main" val="404995037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Governance : PMO Level</a:t>
            </a:r>
            <a:endParaRPr lang="en-US" dirty="0"/>
          </a:p>
        </p:txBody>
      </p:sp>
      <p:sp>
        <p:nvSpPr>
          <p:cNvPr id="4" name="Rounded Rectangle 3"/>
          <p:cNvSpPr/>
          <p:nvPr/>
        </p:nvSpPr>
        <p:spPr>
          <a:xfrm>
            <a:off x="946346"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PMO Review Project Progress/ Status with PM</a:t>
            </a:r>
            <a:endParaRPr lang="en-US" sz="1600" dirty="0"/>
          </a:p>
        </p:txBody>
      </p:sp>
      <p:sp>
        <p:nvSpPr>
          <p:cNvPr id="7" name="Rounded Rectangle 6"/>
          <p:cNvSpPr/>
          <p:nvPr/>
        </p:nvSpPr>
        <p:spPr>
          <a:xfrm>
            <a:off x="2868068"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Addressing Impediments &amp; Taking Decisions</a:t>
            </a:r>
            <a:endParaRPr lang="en-US" sz="1600" dirty="0"/>
          </a:p>
        </p:txBody>
      </p:sp>
      <p:sp>
        <p:nvSpPr>
          <p:cNvPr id="8" name="Rounded Rectangle 7"/>
          <p:cNvSpPr/>
          <p:nvPr/>
        </p:nvSpPr>
        <p:spPr>
          <a:xfrm>
            <a:off x="2929028" y="354627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Authorize Next Phase/ Project</a:t>
            </a:r>
            <a:endParaRPr lang="en-US" dirty="0"/>
          </a:p>
        </p:txBody>
      </p:sp>
      <p:sp>
        <p:nvSpPr>
          <p:cNvPr id="9" name="Rounded Rectangle 8"/>
          <p:cNvSpPr/>
          <p:nvPr/>
        </p:nvSpPr>
        <p:spPr>
          <a:xfrm>
            <a:off x="946346" y="485253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Approve (Revised) Baseline</a:t>
            </a:r>
            <a:endParaRPr lang="en-US" dirty="0"/>
          </a:p>
        </p:txBody>
      </p:sp>
      <p:sp>
        <p:nvSpPr>
          <p:cNvPr id="10" name="Rounded Rectangle 9"/>
          <p:cNvSpPr/>
          <p:nvPr/>
        </p:nvSpPr>
        <p:spPr>
          <a:xfrm>
            <a:off x="2929028" y="492278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Share Lessons Learned with/from Other Projects</a:t>
            </a:r>
            <a:endParaRPr lang="en-US" sz="1400" dirty="0"/>
          </a:p>
        </p:txBody>
      </p:sp>
      <p:sp>
        <p:nvSpPr>
          <p:cNvPr id="11" name="Rounded Rectangle 10"/>
          <p:cNvSpPr/>
          <p:nvPr/>
        </p:nvSpPr>
        <p:spPr>
          <a:xfrm>
            <a:off x="4803608" y="215792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 Level Project Metrics</a:t>
            </a:r>
            <a:endParaRPr lang="en-US" dirty="0"/>
          </a:p>
        </p:txBody>
      </p:sp>
      <p:sp>
        <p:nvSpPr>
          <p:cNvPr id="12" name="Rounded Rectangle 11"/>
          <p:cNvSpPr/>
          <p:nvPr/>
        </p:nvSpPr>
        <p:spPr>
          <a:xfrm>
            <a:off x="946346" y="351115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PMO Review Project Progress/ Status with CEO</a:t>
            </a:r>
            <a:endParaRPr lang="en-US" sz="1600" dirty="0"/>
          </a:p>
        </p:txBody>
      </p:sp>
      <p:sp>
        <p:nvSpPr>
          <p:cNvPr id="13" name="Rounded Rectangle 12"/>
          <p:cNvSpPr/>
          <p:nvPr/>
        </p:nvSpPr>
        <p:spPr>
          <a:xfrm>
            <a:off x="10389008"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Stakeholder Engagement</a:t>
            </a:r>
            <a:endParaRPr lang="en-US" sz="1600" dirty="0"/>
          </a:p>
        </p:txBody>
      </p:sp>
      <p:sp>
        <p:nvSpPr>
          <p:cNvPr id="14" name="Rounded Rectangle 13"/>
          <p:cNvSpPr/>
          <p:nvPr/>
        </p:nvSpPr>
        <p:spPr>
          <a:xfrm>
            <a:off x="6568500" y="1009169"/>
            <a:ext cx="1836268"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15" name="Rounded Rectangle 14"/>
          <p:cNvSpPr/>
          <p:nvPr/>
        </p:nvSpPr>
        <p:spPr>
          <a:xfrm>
            <a:off x="8535366"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16" name="Rounded Rectangle 15"/>
          <p:cNvSpPr/>
          <p:nvPr/>
        </p:nvSpPr>
        <p:spPr>
          <a:xfrm>
            <a:off x="10389008"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 / Communication</a:t>
            </a:r>
            <a:endParaRPr lang="en-US" dirty="0">
              <a:solidFill>
                <a:schemeClr val="tx1"/>
              </a:solidFill>
            </a:endParaRPr>
          </a:p>
        </p:txBody>
      </p:sp>
      <p:sp>
        <p:nvSpPr>
          <p:cNvPr id="17" name="Rounded Rectangle 16"/>
          <p:cNvSpPr/>
          <p:nvPr/>
        </p:nvSpPr>
        <p:spPr>
          <a:xfrm>
            <a:off x="4714858" y="102592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18" name="Rounded Rectangle 17"/>
          <p:cNvSpPr/>
          <p:nvPr/>
        </p:nvSpPr>
        <p:spPr>
          <a:xfrm>
            <a:off x="1016000" y="1053336"/>
            <a:ext cx="3568260"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20" name="Rounded Rectangle 19"/>
          <p:cNvSpPr/>
          <p:nvPr/>
        </p:nvSpPr>
        <p:spPr>
          <a:xfrm>
            <a:off x="1034188" y="19650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a:t>
            </a:r>
            <a:endParaRPr lang="en-US" sz="1200" b="1" dirty="0"/>
          </a:p>
        </p:txBody>
      </p:sp>
      <p:sp>
        <p:nvSpPr>
          <p:cNvPr id="21" name="Rounded Rectangle 20"/>
          <p:cNvSpPr/>
          <p:nvPr/>
        </p:nvSpPr>
        <p:spPr>
          <a:xfrm>
            <a:off x="6639876"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 Level Risk Management</a:t>
            </a:r>
            <a:endParaRPr lang="en-US" dirty="0"/>
          </a:p>
        </p:txBody>
      </p:sp>
      <p:sp>
        <p:nvSpPr>
          <p:cNvPr id="22" name="Rounded Rectangle 21"/>
          <p:cNvSpPr/>
          <p:nvPr/>
        </p:nvSpPr>
        <p:spPr>
          <a:xfrm>
            <a:off x="8535366"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Org Level Vendor &amp; Inventory Control</a:t>
            </a:r>
            <a:endParaRPr lang="en-US" sz="1600" dirty="0"/>
          </a:p>
        </p:txBody>
      </p:sp>
      <p:sp>
        <p:nvSpPr>
          <p:cNvPr id="23" name="Rounded Rectangle 22"/>
          <p:cNvSpPr/>
          <p:nvPr/>
        </p:nvSpPr>
        <p:spPr>
          <a:xfrm>
            <a:off x="304586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G2</a:t>
            </a:r>
            <a:endParaRPr lang="en-US" sz="1200" b="1" dirty="0"/>
          </a:p>
        </p:txBody>
      </p:sp>
      <p:sp>
        <p:nvSpPr>
          <p:cNvPr id="24" name="Rounded Rectangle 23"/>
          <p:cNvSpPr/>
          <p:nvPr/>
        </p:nvSpPr>
        <p:spPr>
          <a:xfrm>
            <a:off x="1140868" y="3290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G3</a:t>
            </a:r>
            <a:endParaRPr lang="en-US" sz="1200" b="1" dirty="0"/>
          </a:p>
        </p:txBody>
      </p:sp>
      <p:sp>
        <p:nvSpPr>
          <p:cNvPr id="25" name="Rounded Rectangle 24"/>
          <p:cNvSpPr/>
          <p:nvPr/>
        </p:nvSpPr>
        <p:spPr>
          <a:xfrm>
            <a:off x="3076348" y="33366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G4</a:t>
            </a:r>
            <a:endParaRPr lang="en-US" sz="1200" b="1" dirty="0"/>
          </a:p>
        </p:txBody>
      </p:sp>
      <p:sp>
        <p:nvSpPr>
          <p:cNvPr id="26" name="Rounded Rectangle 25"/>
          <p:cNvSpPr/>
          <p:nvPr/>
        </p:nvSpPr>
        <p:spPr>
          <a:xfrm>
            <a:off x="1186588" y="46472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G5</a:t>
            </a:r>
            <a:endParaRPr lang="en-US" sz="1200" b="1" dirty="0"/>
          </a:p>
        </p:txBody>
      </p:sp>
      <p:sp>
        <p:nvSpPr>
          <p:cNvPr id="27" name="Rounded Rectangle 26"/>
          <p:cNvSpPr/>
          <p:nvPr/>
        </p:nvSpPr>
        <p:spPr>
          <a:xfrm>
            <a:off x="3061108" y="47082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G6</a:t>
            </a:r>
            <a:endParaRPr lang="en-US" sz="1200" b="1" dirty="0"/>
          </a:p>
        </p:txBody>
      </p:sp>
      <p:sp>
        <p:nvSpPr>
          <p:cNvPr id="28" name="Rounded Rectangle 27"/>
          <p:cNvSpPr/>
          <p:nvPr/>
        </p:nvSpPr>
        <p:spPr>
          <a:xfrm>
            <a:off x="493562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G7</a:t>
            </a:r>
            <a:endParaRPr lang="en-US" sz="1200" b="1" dirty="0"/>
          </a:p>
        </p:txBody>
      </p:sp>
      <p:sp>
        <p:nvSpPr>
          <p:cNvPr id="29" name="Rounded Rectangle 28"/>
          <p:cNvSpPr/>
          <p:nvPr/>
        </p:nvSpPr>
        <p:spPr>
          <a:xfrm>
            <a:off x="674918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G8</a:t>
            </a:r>
            <a:endParaRPr lang="en-US" sz="1200" b="1" dirty="0"/>
          </a:p>
        </p:txBody>
      </p:sp>
      <p:sp>
        <p:nvSpPr>
          <p:cNvPr id="30" name="Rounded Rectangle 29"/>
          <p:cNvSpPr/>
          <p:nvPr/>
        </p:nvSpPr>
        <p:spPr>
          <a:xfrm>
            <a:off x="862370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G9</a:t>
            </a:r>
            <a:endParaRPr lang="en-US" sz="1200" b="1" dirty="0"/>
          </a:p>
        </p:txBody>
      </p:sp>
      <p:sp>
        <p:nvSpPr>
          <p:cNvPr id="31" name="Rounded Rectangle 30"/>
          <p:cNvSpPr/>
          <p:nvPr/>
        </p:nvSpPr>
        <p:spPr>
          <a:xfrm>
            <a:off x="1048298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G10</a:t>
            </a:r>
            <a:endParaRPr lang="en-US" sz="1200" b="1" dirty="0"/>
          </a:p>
        </p:txBody>
      </p:sp>
    </p:spTree>
    <p:extLst>
      <p:ext uri="{BB962C8B-B14F-4D97-AF65-F5344CB8AC3E}">
        <p14:creationId xmlns="" xmlns:p14="http://schemas.microsoft.com/office/powerpoint/2010/main" val="368788424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Project Initiation</a:t>
            </a:r>
          </a:p>
        </p:txBody>
      </p:sp>
      <p:sp>
        <p:nvSpPr>
          <p:cNvPr id="19" name="Rounded Rectangle 18"/>
          <p:cNvSpPr/>
          <p:nvPr/>
        </p:nvSpPr>
        <p:spPr>
          <a:xfrm>
            <a:off x="1659449" y="2202856"/>
            <a:ext cx="3621380"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Prepare Project Charter</a:t>
            </a:r>
            <a:endParaRPr lang="en-US" dirty="0"/>
          </a:p>
        </p:txBody>
      </p:sp>
      <p:sp>
        <p:nvSpPr>
          <p:cNvPr id="20" name="Rounded Rectangle 19"/>
          <p:cNvSpPr/>
          <p:nvPr/>
        </p:nvSpPr>
        <p:spPr>
          <a:xfrm>
            <a:off x="9325169" y="220140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Identify Stakeholders</a:t>
            </a:r>
            <a:endParaRPr lang="en-US" dirty="0"/>
          </a:p>
        </p:txBody>
      </p:sp>
      <p:cxnSp>
        <p:nvCxnSpPr>
          <p:cNvPr id="3" name="Straight Arrow Connector 2"/>
          <p:cNvCxnSpPr>
            <a:stCxn id="19" idx="3"/>
            <a:endCxn id="20" idx="1"/>
          </p:cNvCxnSpPr>
          <p:nvPr/>
        </p:nvCxnSpPr>
        <p:spPr>
          <a:xfrm flipV="1">
            <a:off x="5280829" y="2646571"/>
            <a:ext cx="4044340" cy="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515937" y="1015848"/>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11" name="Rounded Rectangle 10"/>
          <p:cNvSpPr/>
          <p:nvPr/>
        </p:nvSpPr>
        <p:spPr>
          <a:xfrm>
            <a:off x="1696637"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2" name="Rounded Rectangle 11"/>
          <p:cNvSpPr/>
          <p:nvPr/>
        </p:nvSpPr>
        <p:spPr>
          <a:xfrm>
            <a:off x="9325169"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Stakeholders</a:t>
            </a:r>
            <a:endParaRPr lang="en-US" dirty="0">
              <a:solidFill>
                <a:schemeClr val="tx1"/>
              </a:solidFill>
            </a:endParaRPr>
          </a:p>
        </p:txBody>
      </p:sp>
      <p:sp>
        <p:nvSpPr>
          <p:cNvPr id="18" name="Rounded Rectangle 17"/>
          <p:cNvSpPr/>
          <p:nvPr/>
        </p:nvSpPr>
        <p:spPr>
          <a:xfrm>
            <a:off x="1780948" y="19954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I1</a:t>
            </a:r>
            <a:endParaRPr lang="en-US" sz="1200" b="1" dirty="0"/>
          </a:p>
        </p:txBody>
      </p:sp>
      <p:sp>
        <p:nvSpPr>
          <p:cNvPr id="22" name="Rounded Rectangle 21"/>
          <p:cNvSpPr/>
          <p:nvPr/>
        </p:nvSpPr>
        <p:spPr>
          <a:xfrm>
            <a:off x="9416188" y="19954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I2</a:t>
            </a:r>
            <a:endParaRPr lang="en-US" sz="1200" b="1" dirty="0"/>
          </a:p>
        </p:txBody>
      </p:sp>
    </p:spTree>
    <p:extLst>
      <p:ext uri="{BB962C8B-B14F-4D97-AF65-F5344CB8AC3E}">
        <p14:creationId xmlns="" xmlns:p14="http://schemas.microsoft.com/office/powerpoint/2010/main" val="104517847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Project </a:t>
            </a:r>
            <a:r>
              <a:rPr lang="en-US" dirty="0" smtClean="0"/>
              <a:t>Closure</a:t>
            </a:r>
            <a:endParaRPr lang="en-US" dirty="0"/>
          </a:p>
        </p:txBody>
      </p:sp>
      <p:sp>
        <p:nvSpPr>
          <p:cNvPr id="19" name="Rounded Rectangle 18"/>
          <p:cNvSpPr/>
          <p:nvPr/>
        </p:nvSpPr>
        <p:spPr>
          <a:xfrm>
            <a:off x="2756730" y="216145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Vendor Contract Closing</a:t>
            </a:r>
            <a:endParaRPr lang="en-US" dirty="0"/>
          </a:p>
        </p:txBody>
      </p:sp>
      <p:sp>
        <p:nvSpPr>
          <p:cNvPr id="20" name="Rounded Rectangle 19"/>
          <p:cNvSpPr/>
          <p:nvPr/>
        </p:nvSpPr>
        <p:spPr>
          <a:xfrm>
            <a:off x="8029769" y="216145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 Sign Off</a:t>
            </a:r>
            <a:endParaRPr lang="en-US" dirty="0"/>
          </a:p>
        </p:txBody>
      </p:sp>
      <p:cxnSp>
        <p:nvCxnSpPr>
          <p:cNvPr id="3" name="Straight Arrow Connector 2"/>
          <p:cNvCxnSpPr>
            <a:stCxn id="19" idx="3"/>
            <a:endCxn id="20" idx="1"/>
          </p:cNvCxnSpPr>
          <p:nvPr/>
        </p:nvCxnSpPr>
        <p:spPr>
          <a:xfrm flipV="1">
            <a:off x="4521622" y="2606617"/>
            <a:ext cx="35081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8029769" y="364944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Phase or Project Closure</a:t>
            </a:r>
            <a:endParaRPr lang="en-US" dirty="0"/>
          </a:p>
        </p:txBody>
      </p:sp>
      <p:cxnSp>
        <p:nvCxnSpPr>
          <p:cNvPr id="5" name="Straight Arrow Connector 4"/>
          <p:cNvCxnSpPr>
            <a:stCxn id="20" idx="2"/>
            <a:endCxn id="6" idx="0"/>
          </p:cNvCxnSpPr>
          <p:nvPr/>
        </p:nvCxnSpPr>
        <p:spPr>
          <a:xfrm>
            <a:off x="8912215" y="3051781"/>
            <a:ext cx="0" cy="59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8029769" y="1048419"/>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15" name="Rounded Rectangle 14"/>
          <p:cNvSpPr/>
          <p:nvPr/>
        </p:nvSpPr>
        <p:spPr>
          <a:xfrm>
            <a:off x="2756730" y="1014611"/>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6" name="Rounded Rectangle 15"/>
          <p:cNvSpPr/>
          <p:nvPr/>
        </p:nvSpPr>
        <p:spPr>
          <a:xfrm>
            <a:off x="284774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a:t>
            </a:r>
            <a:r>
              <a:rPr lang="en-US" sz="1200" b="1" dirty="0" smtClean="0"/>
              <a:t>1</a:t>
            </a:r>
            <a:endParaRPr lang="en-US" sz="1200" b="1" dirty="0"/>
          </a:p>
        </p:txBody>
      </p:sp>
      <p:sp>
        <p:nvSpPr>
          <p:cNvPr id="17" name="Rounded Rectangle 16"/>
          <p:cNvSpPr/>
          <p:nvPr/>
        </p:nvSpPr>
        <p:spPr>
          <a:xfrm>
            <a:off x="819698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C2</a:t>
            </a:r>
            <a:endParaRPr lang="en-US" sz="1200" b="1" dirty="0"/>
          </a:p>
        </p:txBody>
      </p:sp>
      <p:sp>
        <p:nvSpPr>
          <p:cNvPr id="18" name="Rounded Rectangle 17"/>
          <p:cNvSpPr/>
          <p:nvPr/>
        </p:nvSpPr>
        <p:spPr>
          <a:xfrm>
            <a:off x="8196988" y="3436973"/>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C3</a:t>
            </a:r>
            <a:endParaRPr lang="en-US" sz="1200" b="1" dirty="0"/>
          </a:p>
        </p:txBody>
      </p:sp>
    </p:spTree>
    <p:extLst>
      <p:ext uri="{BB962C8B-B14F-4D97-AF65-F5344CB8AC3E}">
        <p14:creationId xmlns="" xmlns:p14="http://schemas.microsoft.com/office/powerpoint/2010/main" val="134378944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Umbrella Processes</a:t>
            </a:r>
            <a:endParaRPr lang="en-US" dirty="0"/>
          </a:p>
        </p:txBody>
      </p:sp>
      <p:sp>
        <p:nvSpPr>
          <p:cNvPr id="4" name="Rounded Rectangle 3"/>
          <p:cNvSpPr/>
          <p:nvPr/>
        </p:nvSpPr>
        <p:spPr>
          <a:xfrm>
            <a:off x="2513193" y="261510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 &amp; Stakeholder Engagement</a:t>
            </a:r>
            <a:endParaRPr lang="en-US" dirty="0"/>
          </a:p>
        </p:txBody>
      </p:sp>
      <p:sp>
        <p:nvSpPr>
          <p:cNvPr id="5" name="Rounded Rectangle 4"/>
          <p:cNvSpPr/>
          <p:nvPr/>
        </p:nvSpPr>
        <p:spPr>
          <a:xfrm>
            <a:off x="5401536" y="261509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Quality &amp; Product Quality</a:t>
            </a:r>
            <a:endParaRPr lang="en-US" dirty="0"/>
          </a:p>
        </p:txBody>
      </p:sp>
      <p:sp>
        <p:nvSpPr>
          <p:cNvPr id="6" name="Rounded Rectangle 5"/>
          <p:cNvSpPr/>
          <p:nvPr/>
        </p:nvSpPr>
        <p:spPr>
          <a:xfrm>
            <a:off x="7985078" y="261509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Configuration Management</a:t>
            </a:r>
            <a:endParaRPr lang="en-US" dirty="0"/>
          </a:p>
        </p:txBody>
      </p:sp>
    </p:spTree>
    <p:extLst>
      <p:ext uri="{BB962C8B-B14F-4D97-AF65-F5344CB8AC3E}">
        <p14:creationId xmlns="" xmlns:p14="http://schemas.microsoft.com/office/powerpoint/2010/main" val="417810396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7496796" y="1923053"/>
            <a:ext cx="2688604" cy="3616625"/>
          </a:xfrm>
          <a:prstGeom prst="roundRect">
            <a:avLst/>
          </a:prstGeom>
          <a:solidFill>
            <a:schemeClr val="accent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Project Board</a:t>
            </a:r>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p:txBody>
      </p:sp>
      <p:sp>
        <p:nvSpPr>
          <p:cNvPr id="2" name="Title 1"/>
          <p:cNvSpPr>
            <a:spLocks noGrp="1"/>
          </p:cNvSpPr>
          <p:nvPr>
            <p:ph type="title"/>
          </p:nvPr>
        </p:nvSpPr>
        <p:spPr/>
        <p:txBody>
          <a:bodyPr/>
          <a:lstStyle/>
          <a:p>
            <a:r>
              <a:rPr lang="en-US" dirty="0" smtClean="0"/>
              <a:t>Management by Exceptions</a:t>
            </a:r>
            <a:endParaRPr lang="en-US" dirty="0"/>
          </a:p>
        </p:txBody>
      </p:sp>
      <p:sp>
        <p:nvSpPr>
          <p:cNvPr id="3" name="Rounded Rectangle 2"/>
          <p:cNvSpPr/>
          <p:nvPr/>
        </p:nvSpPr>
        <p:spPr>
          <a:xfrm>
            <a:off x="1769346" y="103272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CEO</a:t>
            </a:r>
            <a:endParaRPr lang="en-US" dirty="0"/>
          </a:p>
        </p:txBody>
      </p:sp>
      <p:sp>
        <p:nvSpPr>
          <p:cNvPr id="4" name="Rounded Rectangle 3"/>
          <p:cNvSpPr/>
          <p:nvPr/>
        </p:nvSpPr>
        <p:spPr>
          <a:xfrm>
            <a:off x="1769346" y="251777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Board</a:t>
            </a:r>
            <a:endParaRPr lang="en-US" dirty="0"/>
          </a:p>
        </p:txBody>
      </p:sp>
      <p:sp>
        <p:nvSpPr>
          <p:cNvPr id="5" name="Rounded Rectangle 4"/>
          <p:cNvSpPr/>
          <p:nvPr/>
        </p:nvSpPr>
        <p:spPr>
          <a:xfrm>
            <a:off x="1769346" y="400650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Manager</a:t>
            </a:r>
            <a:endParaRPr lang="en-US" dirty="0"/>
          </a:p>
        </p:txBody>
      </p:sp>
      <p:sp>
        <p:nvSpPr>
          <p:cNvPr id="6" name="Rounded Rectangle 5"/>
          <p:cNvSpPr/>
          <p:nvPr/>
        </p:nvSpPr>
        <p:spPr>
          <a:xfrm>
            <a:off x="1769346" y="528293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Leaders/ Vendors</a:t>
            </a:r>
            <a:endParaRPr lang="en-US" dirty="0"/>
          </a:p>
        </p:txBody>
      </p:sp>
      <p:cxnSp>
        <p:nvCxnSpPr>
          <p:cNvPr id="8" name="Straight Arrow Connector 7"/>
          <p:cNvCxnSpPr>
            <a:stCxn id="3" idx="2"/>
            <a:endCxn id="4" idx="0"/>
          </p:cNvCxnSpPr>
          <p:nvPr/>
        </p:nvCxnSpPr>
        <p:spPr>
          <a:xfrm>
            <a:off x="2651792" y="1923053"/>
            <a:ext cx="0" cy="594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a:endCxn id="5" idx="0"/>
          </p:cNvCxnSpPr>
          <p:nvPr/>
        </p:nvCxnSpPr>
        <p:spPr>
          <a:xfrm>
            <a:off x="2651792" y="3408100"/>
            <a:ext cx="0" cy="5984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2651792" y="4896832"/>
            <a:ext cx="0" cy="3861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51792" y="2036186"/>
            <a:ext cx="3561039" cy="369332"/>
          </a:xfrm>
          <a:prstGeom prst="rect">
            <a:avLst/>
          </a:prstGeom>
          <a:noFill/>
        </p:spPr>
        <p:txBody>
          <a:bodyPr wrap="none" rtlCol="0">
            <a:spAutoFit/>
          </a:bodyPr>
          <a:lstStyle/>
          <a:p>
            <a:r>
              <a:rPr lang="en-US" dirty="0" smtClean="0"/>
              <a:t>Project Level Thresholds of S, T, C, Q</a:t>
            </a:r>
            <a:endParaRPr lang="en-US" dirty="0"/>
          </a:p>
        </p:txBody>
      </p:sp>
      <p:sp>
        <p:nvSpPr>
          <p:cNvPr id="14" name="TextBox 13"/>
          <p:cNvSpPr txBox="1"/>
          <p:nvPr/>
        </p:nvSpPr>
        <p:spPr>
          <a:xfrm>
            <a:off x="2651792" y="3483932"/>
            <a:ext cx="3455754" cy="369332"/>
          </a:xfrm>
          <a:prstGeom prst="rect">
            <a:avLst/>
          </a:prstGeom>
          <a:noFill/>
        </p:spPr>
        <p:txBody>
          <a:bodyPr wrap="none" rtlCol="0">
            <a:spAutoFit/>
          </a:bodyPr>
          <a:lstStyle/>
          <a:p>
            <a:r>
              <a:rPr lang="en-US" dirty="0" smtClean="0"/>
              <a:t>Phase Level Thresholds of S, T, C, Q</a:t>
            </a:r>
            <a:endParaRPr lang="en-US" dirty="0"/>
          </a:p>
        </p:txBody>
      </p:sp>
      <p:sp>
        <p:nvSpPr>
          <p:cNvPr id="15" name="TextBox 14"/>
          <p:cNvSpPr txBox="1"/>
          <p:nvPr/>
        </p:nvSpPr>
        <p:spPr>
          <a:xfrm>
            <a:off x="2651792" y="4896832"/>
            <a:ext cx="4164730" cy="369332"/>
          </a:xfrm>
          <a:prstGeom prst="rect">
            <a:avLst/>
          </a:prstGeom>
          <a:noFill/>
        </p:spPr>
        <p:txBody>
          <a:bodyPr wrap="none" rtlCol="0">
            <a:spAutoFit/>
          </a:bodyPr>
          <a:lstStyle/>
          <a:p>
            <a:r>
              <a:rPr lang="en-US" dirty="0" smtClean="0"/>
              <a:t>Workpackage Level Thresholds of S, T, C, Q</a:t>
            </a:r>
            <a:endParaRPr lang="en-US" dirty="0"/>
          </a:p>
        </p:txBody>
      </p:sp>
      <p:sp>
        <p:nvSpPr>
          <p:cNvPr id="19" name="Rounded Rectangle 18"/>
          <p:cNvSpPr/>
          <p:nvPr/>
        </p:nvSpPr>
        <p:spPr>
          <a:xfrm>
            <a:off x="7983024" y="224986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PMO Head</a:t>
            </a:r>
          </a:p>
        </p:txBody>
      </p:sp>
      <p:sp>
        <p:nvSpPr>
          <p:cNvPr id="20" name="Rounded Rectangle 19"/>
          <p:cNvSpPr/>
          <p:nvPr/>
        </p:nvSpPr>
        <p:spPr>
          <a:xfrm>
            <a:off x="7983024" y="328866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Senior User</a:t>
            </a:r>
            <a:endParaRPr lang="en-US" dirty="0"/>
          </a:p>
        </p:txBody>
      </p:sp>
      <p:sp>
        <p:nvSpPr>
          <p:cNvPr id="21" name="Rounded Rectangle 20"/>
          <p:cNvSpPr/>
          <p:nvPr/>
        </p:nvSpPr>
        <p:spPr>
          <a:xfrm>
            <a:off x="7983024" y="433331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Senior Supplier</a:t>
            </a:r>
            <a:endParaRPr lang="en-US" dirty="0"/>
          </a:p>
        </p:txBody>
      </p:sp>
      <p:sp>
        <p:nvSpPr>
          <p:cNvPr id="23" name="TextBox 22"/>
          <p:cNvSpPr txBox="1"/>
          <p:nvPr/>
        </p:nvSpPr>
        <p:spPr>
          <a:xfrm>
            <a:off x="3534238" y="6433426"/>
            <a:ext cx="5861716" cy="369332"/>
          </a:xfrm>
          <a:prstGeom prst="rect">
            <a:avLst/>
          </a:prstGeom>
          <a:noFill/>
        </p:spPr>
        <p:txBody>
          <a:bodyPr wrap="square" rtlCol="0">
            <a:spAutoFit/>
          </a:bodyPr>
          <a:lstStyle/>
          <a:p>
            <a:r>
              <a:rPr lang="en-US" b="1" dirty="0" smtClean="0"/>
              <a:t>S, T, C, Q: Scope, Time, Cost, Quality</a:t>
            </a:r>
            <a:endParaRPr lang="en-US" b="1" dirty="0"/>
          </a:p>
        </p:txBody>
      </p:sp>
    </p:spTree>
    <p:extLst>
      <p:ext uri="{BB962C8B-B14F-4D97-AF65-F5344CB8AC3E}">
        <p14:creationId xmlns="" xmlns:p14="http://schemas.microsoft.com/office/powerpoint/2010/main" val="240609524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Organization Chart</a:t>
            </a:r>
            <a:endParaRPr lang="en-US" dirty="0"/>
          </a:p>
        </p:txBody>
      </p:sp>
      <p:sp>
        <p:nvSpPr>
          <p:cNvPr id="7" name="Rounded Rectangle 6"/>
          <p:cNvSpPr/>
          <p:nvPr/>
        </p:nvSpPr>
        <p:spPr>
          <a:xfrm>
            <a:off x="4838438" y="111326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CEO</a:t>
            </a:r>
            <a:endParaRPr lang="en-US" dirty="0"/>
          </a:p>
        </p:txBody>
      </p:sp>
      <p:sp>
        <p:nvSpPr>
          <p:cNvPr id="8" name="Rounded Rectangle 7"/>
          <p:cNvSpPr/>
          <p:nvPr/>
        </p:nvSpPr>
        <p:spPr>
          <a:xfrm>
            <a:off x="7832270" y="258968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PMO Head</a:t>
            </a:r>
            <a:endParaRPr lang="en-US" dirty="0"/>
          </a:p>
        </p:txBody>
      </p:sp>
      <p:sp>
        <p:nvSpPr>
          <p:cNvPr id="9" name="Rounded Rectangle 8"/>
          <p:cNvSpPr/>
          <p:nvPr/>
        </p:nvSpPr>
        <p:spPr>
          <a:xfrm>
            <a:off x="9211915" y="4057508"/>
            <a:ext cx="1764892" cy="10154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Manager</a:t>
            </a:r>
            <a:endParaRPr lang="en-US" dirty="0"/>
          </a:p>
        </p:txBody>
      </p:sp>
      <p:sp>
        <p:nvSpPr>
          <p:cNvPr id="10" name="Rounded Rectangle 9"/>
          <p:cNvSpPr/>
          <p:nvPr/>
        </p:nvSpPr>
        <p:spPr>
          <a:xfrm>
            <a:off x="9211915" y="5299297"/>
            <a:ext cx="1764892" cy="95445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Manager</a:t>
            </a:r>
          </a:p>
        </p:txBody>
      </p:sp>
      <p:cxnSp>
        <p:nvCxnSpPr>
          <p:cNvPr id="20" name="Elbow Connector 19"/>
          <p:cNvCxnSpPr>
            <a:stCxn id="7" idx="2"/>
            <a:endCxn id="8" idx="0"/>
          </p:cNvCxnSpPr>
          <p:nvPr/>
        </p:nvCxnSpPr>
        <p:spPr>
          <a:xfrm rot="16200000" flipH="1">
            <a:off x="6924759" y="799723"/>
            <a:ext cx="586083" cy="29938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424135" y="258968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Operation Managers</a:t>
            </a:r>
            <a:endParaRPr lang="en-US" dirty="0"/>
          </a:p>
        </p:txBody>
      </p:sp>
      <p:cxnSp>
        <p:nvCxnSpPr>
          <p:cNvPr id="30" name="Elbow Connector 29"/>
          <p:cNvCxnSpPr>
            <a:stCxn id="7" idx="2"/>
            <a:endCxn id="21" idx="0"/>
          </p:cNvCxnSpPr>
          <p:nvPr/>
        </p:nvCxnSpPr>
        <p:spPr>
          <a:xfrm rot="5400000">
            <a:off x="5220692" y="2089488"/>
            <a:ext cx="586083" cy="4143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8" idx="2"/>
            <a:endCxn id="9" idx="1"/>
          </p:cNvCxnSpPr>
          <p:nvPr/>
        </p:nvCxnSpPr>
        <p:spPr>
          <a:xfrm rot="16200000" flipH="1">
            <a:off x="8420694" y="3774031"/>
            <a:ext cx="1085243" cy="4971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8" idx="2"/>
            <a:endCxn id="10" idx="1"/>
          </p:cNvCxnSpPr>
          <p:nvPr/>
        </p:nvCxnSpPr>
        <p:spPr>
          <a:xfrm rot="16200000" flipH="1">
            <a:off x="7815058" y="4379667"/>
            <a:ext cx="2296514" cy="4971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984381" y="4030923"/>
            <a:ext cx="1764892" cy="982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Technical Experts</a:t>
            </a:r>
            <a:endParaRPr lang="en-US" dirty="0"/>
          </a:p>
        </p:txBody>
      </p:sp>
      <p:sp>
        <p:nvSpPr>
          <p:cNvPr id="41" name="Rounded Rectangle 40"/>
          <p:cNvSpPr/>
          <p:nvPr/>
        </p:nvSpPr>
        <p:spPr>
          <a:xfrm>
            <a:off x="2984381" y="529566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 Technical Experts</a:t>
            </a:r>
          </a:p>
        </p:txBody>
      </p:sp>
      <p:cxnSp>
        <p:nvCxnSpPr>
          <p:cNvPr id="42" name="Elbow Connector 41"/>
          <p:cNvCxnSpPr>
            <a:stCxn id="21" idx="2"/>
            <a:endCxn id="40" idx="3"/>
          </p:cNvCxnSpPr>
          <p:nvPr/>
        </p:nvCxnSpPr>
        <p:spPr>
          <a:xfrm rot="5400000">
            <a:off x="4506745" y="3722538"/>
            <a:ext cx="1042365" cy="5573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1" idx="2"/>
            <a:endCxn id="41" idx="3"/>
          </p:cNvCxnSpPr>
          <p:nvPr/>
        </p:nvCxnSpPr>
        <p:spPr>
          <a:xfrm rot="5400000">
            <a:off x="3897518" y="4331765"/>
            <a:ext cx="2260819" cy="5573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1016000" y="256704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Operation Managers</a:t>
            </a:r>
            <a:endParaRPr lang="en-US" dirty="0"/>
          </a:p>
        </p:txBody>
      </p:sp>
      <p:cxnSp>
        <p:nvCxnSpPr>
          <p:cNvPr id="70" name="Elbow Connector 69"/>
          <p:cNvCxnSpPr>
            <a:stCxn id="7" idx="2"/>
            <a:endCxn id="68" idx="0"/>
          </p:cNvCxnSpPr>
          <p:nvPr/>
        </p:nvCxnSpPr>
        <p:spPr>
          <a:xfrm rot="5400000">
            <a:off x="3527942" y="374102"/>
            <a:ext cx="563447" cy="3822438"/>
          </a:xfrm>
          <a:prstGeom prst="bent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1798564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&amp; Departmental Services in P.L.C.</a:t>
            </a:r>
            <a:endParaRPr lang="en-US" dirty="0"/>
          </a:p>
        </p:txBody>
      </p:sp>
      <p:sp>
        <p:nvSpPr>
          <p:cNvPr id="21" name="Rounded Rectangle 20"/>
          <p:cNvSpPr/>
          <p:nvPr/>
        </p:nvSpPr>
        <p:spPr>
          <a:xfrm>
            <a:off x="1944708" y="2987717"/>
            <a:ext cx="9302412" cy="6488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Directive-PMO</a:t>
            </a:r>
            <a:endParaRPr lang="en-US" sz="3200" b="1" dirty="0"/>
          </a:p>
        </p:txBody>
      </p:sp>
      <p:sp>
        <p:nvSpPr>
          <p:cNvPr id="22" name="Rounded Rectangle 21"/>
          <p:cNvSpPr/>
          <p:nvPr/>
        </p:nvSpPr>
        <p:spPr>
          <a:xfrm>
            <a:off x="2238078" y="129408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Contracting Experts</a:t>
            </a:r>
            <a:endParaRPr lang="en-US" dirty="0"/>
          </a:p>
        </p:txBody>
      </p:sp>
      <p:sp>
        <p:nvSpPr>
          <p:cNvPr id="23" name="Rounded Rectangle 22"/>
          <p:cNvSpPr/>
          <p:nvPr/>
        </p:nvSpPr>
        <p:spPr>
          <a:xfrm>
            <a:off x="2992841" y="584665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Experts</a:t>
            </a:r>
            <a:endParaRPr lang="en-US" dirty="0"/>
          </a:p>
        </p:txBody>
      </p:sp>
      <p:sp>
        <p:nvSpPr>
          <p:cNvPr id="24" name="Rounded Rectangle 23"/>
          <p:cNvSpPr/>
          <p:nvPr/>
        </p:nvSpPr>
        <p:spPr>
          <a:xfrm>
            <a:off x="4195465" y="127717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Supply Chain Experts</a:t>
            </a:r>
            <a:endParaRPr lang="en-US" dirty="0"/>
          </a:p>
        </p:txBody>
      </p:sp>
      <p:sp>
        <p:nvSpPr>
          <p:cNvPr id="25" name="Rounded Rectangle 24"/>
          <p:cNvSpPr/>
          <p:nvPr/>
        </p:nvSpPr>
        <p:spPr>
          <a:xfrm>
            <a:off x="6387494" y="129408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Manufacturing Experts</a:t>
            </a:r>
            <a:endParaRPr lang="en-US" dirty="0"/>
          </a:p>
        </p:txBody>
      </p:sp>
      <p:sp>
        <p:nvSpPr>
          <p:cNvPr id="26" name="Rounded Rectangle 25"/>
          <p:cNvSpPr/>
          <p:nvPr/>
        </p:nvSpPr>
        <p:spPr>
          <a:xfrm>
            <a:off x="8503058" y="131100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Erection &amp; Commissioning Experts</a:t>
            </a:r>
            <a:endParaRPr lang="en-US" dirty="0"/>
          </a:p>
        </p:txBody>
      </p:sp>
      <p:sp>
        <p:nvSpPr>
          <p:cNvPr id="27" name="Rounded Rectangle 26"/>
          <p:cNvSpPr/>
          <p:nvPr/>
        </p:nvSpPr>
        <p:spPr>
          <a:xfrm>
            <a:off x="8172153" y="594185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Component Testing</a:t>
            </a:r>
            <a:endParaRPr lang="en-US" dirty="0"/>
          </a:p>
        </p:txBody>
      </p:sp>
      <p:sp>
        <p:nvSpPr>
          <p:cNvPr id="28" name="Rounded Rectangle 27"/>
          <p:cNvSpPr/>
          <p:nvPr/>
        </p:nvSpPr>
        <p:spPr>
          <a:xfrm>
            <a:off x="10020708" y="530895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Site Testing</a:t>
            </a:r>
            <a:endParaRPr lang="en-US" dirty="0"/>
          </a:p>
        </p:txBody>
      </p:sp>
      <p:cxnSp>
        <p:nvCxnSpPr>
          <p:cNvPr id="30" name="Straight Arrow Connector 29"/>
          <p:cNvCxnSpPr>
            <a:stCxn id="22" idx="2"/>
          </p:cNvCxnSpPr>
          <p:nvPr/>
        </p:nvCxnSpPr>
        <p:spPr>
          <a:xfrm>
            <a:off x="3120524" y="2184416"/>
            <a:ext cx="0" cy="803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3" idx="0"/>
          </p:cNvCxnSpPr>
          <p:nvPr/>
        </p:nvCxnSpPr>
        <p:spPr>
          <a:xfrm>
            <a:off x="3873989" y="3636519"/>
            <a:ext cx="1298" cy="22101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7" idx="0"/>
          </p:cNvCxnSpPr>
          <p:nvPr/>
        </p:nvCxnSpPr>
        <p:spPr>
          <a:xfrm>
            <a:off x="9054599" y="3636519"/>
            <a:ext cx="0" cy="23053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2"/>
          </p:cNvCxnSpPr>
          <p:nvPr/>
        </p:nvCxnSpPr>
        <p:spPr>
          <a:xfrm>
            <a:off x="9385504" y="2201331"/>
            <a:ext cx="0" cy="7863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0903154" y="3636519"/>
            <a:ext cx="0" cy="23582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3120524" y="2420088"/>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a:t>
            </a:r>
            <a:endParaRPr lang="en-US" b="1" dirty="0">
              <a:solidFill>
                <a:schemeClr val="tx1"/>
              </a:solidFill>
            </a:endParaRPr>
          </a:p>
        </p:txBody>
      </p:sp>
      <p:sp>
        <p:nvSpPr>
          <p:cNvPr id="46" name="Oval 45"/>
          <p:cNvSpPr/>
          <p:nvPr/>
        </p:nvSpPr>
        <p:spPr>
          <a:xfrm>
            <a:off x="3898138" y="5233363"/>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2</a:t>
            </a:r>
            <a:endParaRPr lang="en-US" b="1" dirty="0">
              <a:solidFill>
                <a:schemeClr val="tx1"/>
              </a:solidFill>
            </a:endParaRPr>
          </a:p>
        </p:txBody>
      </p:sp>
      <p:sp>
        <p:nvSpPr>
          <p:cNvPr id="55" name="Oval 54"/>
          <p:cNvSpPr/>
          <p:nvPr/>
        </p:nvSpPr>
        <p:spPr>
          <a:xfrm>
            <a:off x="6642028" y="2446672"/>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endParaRPr lang="en-US" b="1" dirty="0">
              <a:solidFill>
                <a:schemeClr val="tx1"/>
              </a:solidFill>
            </a:endParaRPr>
          </a:p>
        </p:txBody>
      </p:sp>
      <p:sp>
        <p:nvSpPr>
          <p:cNvPr id="56" name="Oval 55"/>
          <p:cNvSpPr/>
          <p:nvPr/>
        </p:nvSpPr>
        <p:spPr>
          <a:xfrm>
            <a:off x="8251492" y="2435328"/>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4</a:t>
            </a:r>
            <a:endParaRPr lang="en-US" b="1" dirty="0">
              <a:solidFill>
                <a:schemeClr val="tx1"/>
              </a:solidFill>
            </a:endParaRPr>
          </a:p>
        </p:txBody>
      </p:sp>
      <p:sp>
        <p:nvSpPr>
          <p:cNvPr id="57" name="Oval 56"/>
          <p:cNvSpPr/>
          <p:nvPr/>
        </p:nvSpPr>
        <p:spPr>
          <a:xfrm>
            <a:off x="9440135" y="2442934"/>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6</a:t>
            </a:r>
            <a:endParaRPr lang="en-US" b="1" dirty="0">
              <a:solidFill>
                <a:schemeClr val="tx1"/>
              </a:solidFill>
            </a:endParaRPr>
          </a:p>
        </p:txBody>
      </p:sp>
      <p:sp>
        <p:nvSpPr>
          <p:cNvPr id="58" name="Oval 57"/>
          <p:cNvSpPr/>
          <p:nvPr/>
        </p:nvSpPr>
        <p:spPr>
          <a:xfrm>
            <a:off x="9110454" y="5306189"/>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5</a:t>
            </a:r>
            <a:endParaRPr lang="en-US" b="1" dirty="0">
              <a:solidFill>
                <a:schemeClr val="tx1"/>
              </a:solidFill>
            </a:endParaRPr>
          </a:p>
        </p:txBody>
      </p:sp>
      <p:sp>
        <p:nvSpPr>
          <p:cNvPr id="59" name="Oval 58"/>
          <p:cNvSpPr/>
          <p:nvPr/>
        </p:nvSpPr>
        <p:spPr>
          <a:xfrm>
            <a:off x="10936508" y="5350387"/>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7</a:t>
            </a:r>
            <a:endParaRPr lang="en-US" b="1" dirty="0">
              <a:solidFill>
                <a:schemeClr val="tx1"/>
              </a:solidFill>
            </a:endParaRPr>
          </a:p>
        </p:txBody>
      </p:sp>
      <p:sp>
        <p:nvSpPr>
          <p:cNvPr id="69" name="Rounded Rectangle 68"/>
          <p:cNvSpPr/>
          <p:nvPr/>
        </p:nvSpPr>
        <p:spPr>
          <a:xfrm>
            <a:off x="2143444" y="4400444"/>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1:</a:t>
            </a:r>
          </a:p>
          <a:p>
            <a:pPr algn="ctr"/>
            <a:r>
              <a:rPr lang="en-US" sz="1400" dirty="0" smtClean="0"/>
              <a:t>Contracts</a:t>
            </a:r>
            <a:endParaRPr lang="en-US" sz="1400" dirty="0"/>
          </a:p>
        </p:txBody>
      </p:sp>
      <p:sp>
        <p:nvSpPr>
          <p:cNvPr id="70" name="Rounded Rectangle 69"/>
          <p:cNvSpPr/>
          <p:nvPr/>
        </p:nvSpPr>
        <p:spPr>
          <a:xfrm>
            <a:off x="3964261" y="4400443"/>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2:</a:t>
            </a:r>
          </a:p>
          <a:p>
            <a:pPr algn="ctr"/>
            <a:r>
              <a:rPr lang="en-US" sz="1400" dirty="0" smtClean="0"/>
              <a:t>Design</a:t>
            </a:r>
            <a:endParaRPr lang="en-US" sz="1400" dirty="0"/>
          </a:p>
        </p:txBody>
      </p:sp>
      <p:sp>
        <p:nvSpPr>
          <p:cNvPr id="71" name="Rounded Rectangle 70"/>
          <p:cNvSpPr/>
          <p:nvPr/>
        </p:nvSpPr>
        <p:spPr>
          <a:xfrm>
            <a:off x="5676044" y="4400442"/>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3:</a:t>
            </a:r>
          </a:p>
          <a:p>
            <a:pPr algn="ctr"/>
            <a:r>
              <a:rPr lang="en-US" sz="1400" dirty="0" smtClean="0"/>
              <a:t>Supply Chain</a:t>
            </a:r>
            <a:endParaRPr lang="en-US" sz="1400" dirty="0"/>
          </a:p>
        </p:txBody>
      </p:sp>
      <p:sp>
        <p:nvSpPr>
          <p:cNvPr id="72" name="Rounded Rectangle 71"/>
          <p:cNvSpPr/>
          <p:nvPr/>
        </p:nvSpPr>
        <p:spPr>
          <a:xfrm>
            <a:off x="7420661" y="4400441"/>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4:</a:t>
            </a:r>
          </a:p>
          <a:p>
            <a:pPr algn="ctr"/>
            <a:r>
              <a:rPr lang="en-US" sz="1400" dirty="0" smtClean="0"/>
              <a:t>Manufacturing</a:t>
            </a:r>
            <a:endParaRPr lang="en-US" sz="1400" dirty="0"/>
          </a:p>
        </p:txBody>
      </p:sp>
      <p:sp>
        <p:nvSpPr>
          <p:cNvPr id="73" name="Rounded Rectangle 72"/>
          <p:cNvSpPr/>
          <p:nvPr/>
        </p:nvSpPr>
        <p:spPr>
          <a:xfrm>
            <a:off x="9241478" y="4400440"/>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5:</a:t>
            </a:r>
          </a:p>
          <a:p>
            <a:pPr algn="ctr"/>
            <a:r>
              <a:rPr lang="en-US" sz="1400" dirty="0" smtClean="0"/>
              <a:t>Erection &amp; Commissioning</a:t>
            </a:r>
            <a:endParaRPr lang="en-US" sz="1400" dirty="0"/>
          </a:p>
        </p:txBody>
      </p:sp>
      <p:cxnSp>
        <p:nvCxnSpPr>
          <p:cNvPr id="74" name="Straight Arrow Connector 73"/>
          <p:cNvCxnSpPr>
            <a:stCxn id="69" idx="3"/>
            <a:endCxn id="70" idx="1"/>
          </p:cNvCxnSpPr>
          <p:nvPr/>
        </p:nvCxnSpPr>
        <p:spPr>
          <a:xfrm flipV="1">
            <a:off x="3687111" y="4720321"/>
            <a:ext cx="2771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1" idx="3"/>
            <a:endCxn id="72" idx="1"/>
          </p:cNvCxnSpPr>
          <p:nvPr/>
        </p:nvCxnSpPr>
        <p:spPr>
          <a:xfrm flipV="1">
            <a:off x="7219711" y="4720319"/>
            <a:ext cx="2009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2" idx="3"/>
            <a:endCxn id="73" idx="1"/>
          </p:cNvCxnSpPr>
          <p:nvPr/>
        </p:nvCxnSpPr>
        <p:spPr>
          <a:xfrm flipV="1">
            <a:off x="8964328" y="4720318"/>
            <a:ext cx="2771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0" idx="3"/>
            <a:endCxn id="71" idx="1"/>
          </p:cNvCxnSpPr>
          <p:nvPr/>
        </p:nvCxnSpPr>
        <p:spPr>
          <a:xfrm flipV="1">
            <a:off x="5507928" y="4720320"/>
            <a:ext cx="168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984796" y="4400440"/>
            <a:ext cx="914417" cy="646331"/>
          </a:xfrm>
          <a:prstGeom prst="rect">
            <a:avLst/>
          </a:prstGeom>
          <a:noFill/>
        </p:spPr>
        <p:txBody>
          <a:bodyPr wrap="none" rtlCol="0">
            <a:spAutoFit/>
          </a:bodyPr>
          <a:lstStyle/>
          <a:p>
            <a:r>
              <a:rPr lang="en-US" b="1" dirty="0" smtClean="0">
                <a:solidFill>
                  <a:schemeClr val="accent1"/>
                </a:solidFill>
              </a:rPr>
              <a:t>Project </a:t>
            </a:r>
          </a:p>
          <a:p>
            <a:r>
              <a:rPr lang="en-US" b="1" dirty="0" smtClean="0">
                <a:solidFill>
                  <a:schemeClr val="accent1"/>
                </a:solidFill>
              </a:rPr>
              <a:t>Phases</a:t>
            </a:r>
            <a:endParaRPr lang="en-US" b="1" dirty="0">
              <a:solidFill>
                <a:schemeClr val="accent1"/>
              </a:solidFill>
            </a:endParaRPr>
          </a:p>
        </p:txBody>
      </p:sp>
      <p:cxnSp>
        <p:nvCxnSpPr>
          <p:cNvPr id="4" name="Elbow Connector 3"/>
          <p:cNvCxnSpPr>
            <a:stCxn id="24" idx="2"/>
            <a:endCxn id="21" idx="0"/>
          </p:cNvCxnSpPr>
          <p:nvPr/>
        </p:nvCxnSpPr>
        <p:spPr>
          <a:xfrm rot="16200000" flipH="1">
            <a:off x="5426805" y="1818607"/>
            <a:ext cx="820215" cy="151800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7269940" y="2184416"/>
            <a:ext cx="882446" cy="803300"/>
            <a:chOff x="7269940" y="2184416"/>
            <a:chExt cx="882446" cy="803300"/>
          </a:xfrm>
        </p:grpSpPr>
        <p:cxnSp>
          <p:nvCxnSpPr>
            <p:cNvPr id="10" name="Elbow Connector 9"/>
            <p:cNvCxnSpPr>
              <a:stCxn id="25" idx="2"/>
            </p:cNvCxnSpPr>
            <p:nvPr/>
          </p:nvCxnSpPr>
          <p:spPr>
            <a:xfrm rot="16200000" flipH="1">
              <a:off x="7514567" y="1939789"/>
              <a:ext cx="393192" cy="88244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152386" y="2577608"/>
              <a:ext cx="0" cy="410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Rounded Rectangle 46"/>
          <p:cNvSpPr/>
          <p:nvPr/>
        </p:nvSpPr>
        <p:spPr>
          <a:xfrm>
            <a:off x="1956942" y="3777053"/>
            <a:ext cx="9302412" cy="391096"/>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Quality Experts</a:t>
            </a:r>
            <a:endParaRPr lang="en-US" sz="2400" b="1" dirty="0">
              <a:solidFill>
                <a:schemeClr val="tx1"/>
              </a:solidFill>
            </a:endParaRPr>
          </a:p>
        </p:txBody>
      </p:sp>
    </p:spTree>
    <p:extLst>
      <p:ext uri="{BB962C8B-B14F-4D97-AF65-F5344CB8AC3E}">
        <p14:creationId xmlns="" xmlns:p14="http://schemas.microsoft.com/office/powerpoint/2010/main" val="288003199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Practices</a:t>
            </a:r>
            <a:endParaRPr lang="en-US" dirty="0"/>
          </a:p>
        </p:txBody>
      </p:sp>
      <p:graphicFrame>
        <p:nvGraphicFramePr>
          <p:cNvPr id="4" name="Diagram 3"/>
          <p:cNvGraphicFramePr/>
          <p:nvPr>
            <p:extLst>
              <p:ext uri="{D42A27DB-BD31-4B8C-83A1-F6EECF244321}">
                <p14:modId xmlns="" xmlns:p14="http://schemas.microsoft.com/office/powerpoint/2010/main" val="2666311070"/>
              </p:ext>
            </p:extLst>
          </p:nvPr>
        </p:nvGraphicFramePr>
        <p:xfrm>
          <a:off x="340360" y="1588347"/>
          <a:ext cx="11074400" cy="4279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04344852"/>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3048001"/>
            <a:ext cx="11475720" cy="838200"/>
          </a:xfrm>
        </p:spPr>
        <p:txBody>
          <a:bodyPr>
            <a:normAutofit/>
          </a:bodyPr>
          <a:lstStyle/>
          <a:p>
            <a:pPr algn="r"/>
            <a:r>
              <a:rPr lang="en-US" sz="3200" dirty="0" smtClean="0">
                <a:latin typeface="Georgia" pitchFamily="18" charset="0"/>
              </a:rPr>
              <a:t>Perceptive Learning Consultants</a:t>
            </a:r>
            <a:endParaRPr lang="en-US" sz="3200" dirty="0">
              <a:latin typeface="Georgia" pitchFamily="18" charset="0"/>
            </a:endParaRPr>
          </a:p>
        </p:txBody>
      </p:sp>
      <p:pic>
        <p:nvPicPr>
          <p:cNvPr id="5" name="Picture 4"/>
          <p:cNvPicPr>
            <a:picLocks noChangeAspect="1"/>
          </p:cNvPicPr>
          <p:nvPr/>
        </p:nvPicPr>
        <p:blipFill>
          <a:blip r:embed="rId2"/>
          <a:stretch>
            <a:fillRect/>
          </a:stretch>
        </p:blipFill>
        <p:spPr>
          <a:xfrm>
            <a:off x="3645121" y="3224513"/>
            <a:ext cx="638615" cy="723330"/>
          </a:xfrm>
          <a:prstGeom prst="rect">
            <a:avLst/>
          </a:prstGeom>
        </p:spPr>
      </p:pic>
    </p:spTree>
    <p:extLst>
      <p:ext uri="{BB962C8B-B14F-4D97-AF65-F5344CB8AC3E}">
        <p14:creationId xmlns="" xmlns:p14="http://schemas.microsoft.com/office/powerpoint/2010/main" val="268566171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Optimizing Knowledge Inputs and Actions</a:t>
            </a:r>
            <a:endParaRPr lang="en-US" dirty="0"/>
          </a:p>
        </p:txBody>
      </p:sp>
      <p:sp>
        <p:nvSpPr>
          <p:cNvPr id="5" name="Text Placeholder 4"/>
          <p:cNvSpPr>
            <a:spLocks noGrp="1"/>
          </p:cNvSpPr>
          <p:nvPr>
            <p:ph type="body" idx="1"/>
          </p:nvPr>
        </p:nvSpPr>
        <p:spPr/>
        <p:txBody>
          <a:bodyPr/>
          <a:lstStyle/>
          <a:p>
            <a:r>
              <a:rPr lang="en-US" dirty="0" smtClean="0"/>
              <a:t>Expert Judgment (EJ)</a:t>
            </a:r>
            <a:endParaRPr lang="en-US" dirty="0"/>
          </a:p>
        </p:txBody>
      </p:sp>
      <p:sp>
        <p:nvSpPr>
          <p:cNvPr id="6" name="Content Placeholder 5"/>
          <p:cNvSpPr>
            <a:spLocks noGrp="1"/>
          </p:cNvSpPr>
          <p:nvPr>
            <p:ph sz="half" idx="2"/>
          </p:nvPr>
        </p:nvSpPr>
        <p:spPr/>
        <p:txBody>
          <a:bodyPr>
            <a:normAutofit/>
          </a:bodyPr>
          <a:lstStyle/>
          <a:p>
            <a:pPr marL="857250" lvl="1" indent="-457200">
              <a:lnSpc>
                <a:spcPct val="150000"/>
              </a:lnSpc>
              <a:spcBef>
                <a:spcPts val="0"/>
              </a:spcBef>
              <a:buFont typeface="+mj-lt"/>
              <a:buAutoNum type="arabicParenR"/>
            </a:pPr>
            <a:r>
              <a:rPr lang="en-US" dirty="0" smtClean="0"/>
              <a:t>Part time. </a:t>
            </a:r>
            <a:endParaRPr lang="en-US" dirty="0"/>
          </a:p>
          <a:p>
            <a:pPr marL="857250" lvl="1" indent="-457200">
              <a:lnSpc>
                <a:spcPct val="150000"/>
              </a:lnSpc>
              <a:spcBef>
                <a:spcPts val="0"/>
              </a:spcBef>
              <a:buFont typeface="+mj-lt"/>
              <a:buAutoNum type="arabicParenR"/>
            </a:pPr>
            <a:r>
              <a:rPr lang="en-US" dirty="0" smtClean="0"/>
              <a:t>Involved</a:t>
            </a:r>
          </a:p>
          <a:p>
            <a:pPr marL="857250" lvl="1" indent="-457200">
              <a:lnSpc>
                <a:spcPct val="150000"/>
              </a:lnSpc>
              <a:spcBef>
                <a:spcPts val="0"/>
              </a:spcBef>
              <a:buFont typeface="+mj-lt"/>
              <a:buAutoNum type="arabicParenR"/>
            </a:pPr>
            <a:r>
              <a:rPr lang="en-US" dirty="0" smtClean="0"/>
              <a:t>Provides Input/ share perspective</a:t>
            </a:r>
          </a:p>
          <a:p>
            <a:pPr marL="857250" lvl="1" indent="-457200">
              <a:lnSpc>
                <a:spcPct val="150000"/>
              </a:lnSpc>
              <a:spcBef>
                <a:spcPts val="0"/>
              </a:spcBef>
              <a:buFont typeface="+mj-lt"/>
              <a:buAutoNum type="arabicParenR"/>
            </a:pPr>
            <a:r>
              <a:rPr lang="en-US" dirty="0" smtClean="0"/>
              <a:t>Typical from outside of the organization or senior people</a:t>
            </a:r>
          </a:p>
          <a:p>
            <a:pPr marL="857250" lvl="1" indent="-457200">
              <a:lnSpc>
                <a:spcPct val="150000"/>
              </a:lnSpc>
              <a:spcBef>
                <a:spcPts val="0"/>
              </a:spcBef>
              <a:buFont typeface="+mj-lt"/>
              <a:buAutoNum type="arabicParenR"/>
            </a:pPr>
            <a:r>
              <a:rPr lang="en-US" dirty="0" smtClean="0"/>
              <a:t>Knowledge Driven</a:t>
            </a:r>
          </a:p>
          <a:p>
            <a:pPr marL="857250" lvl="1" indent="-457200">
              <a:lnSpc>
                <a:spcPct val="150000"/>
              </a:lnSpc>
              <a:spcBef>
                <a:spcPts val="0"/>
              </a:spcBef>
              <a:buFont typeface="+mj-lt"/>
              <a:buAutoNum type="arabicParenR"/>
            </a:pPr>
            <a:r>
              <a:rPr lang="en-US" dirty="0" smtClean="0"/>
              <a:t>Project Manager seeks EJ input based on the need</a:t>
            </a:r>
            <a:endParaRPr lang="en-US" dirty="0"/>
          </a:p>
        </p:txBody>
      </p:sp>
      <p:sp>
        <p:nvSpPr>
          <p:cNvPr id="7" name="Text Placeholder 6"/>
          <p:cNvSpPr>
            <a:spLocks noGrp="1"/>
          </p:cNvSpPr>
          <p:nvPr>
            <p:ph type="body" sz="quarter" idx="3"/>
          </p:nvPr>
        </p:nvSpPr>
        <p:spPr/>
        <p:txBody>
          <a:bodyPr/>
          <a:lstStyle/>
          <a:p>
            <a:r>
              <a:rPr lang="en-US" dirty="0" smtClean="0"/>
              <a:t>Project Team Member (PTM)</a:t>
            </a:r>
            <a:endParaRPr lang="en-US" dirty="0"/>
          </a:p>
        </p:txBody>
      </p:sp>
      <p:sp>
        <p:nvSpPr>
          <p:cNvPr id="8" name="Content Placeholder 7"/>
          <p:cNvSpPr>
            <a:spLocks noGrp="1"/>
          </p:cNvSpPr>
          <p:nvPr>
            <p:ph sz="quarter" idx="4"/>
          </p:nvPr>
        </p:nvSpPr>
        <p:spPr/>
        <p:txBody>
          <a:bodyPr>
            <a:normAutofit/>
          </a:bodyPr>
          <a:lstStyle/>
          <a:p>
            <a:pPr marL="457200" indent="-457200">
              <a:lnSpc>
                <a:spcPct val="150000"/>
              </a:lnSpc>
              <a:spcBef>
                <a:spcPts val="0"/>
              </a:spcBef>
              <a:buFont typeface="+mj-lt"/>
              <a:buAutoNum type="arabicParenR"/>
            </a:pPr>
            <a:r>
              <a:rPr lang="en-US" sz="2000" dirty="0" smtClean="0"/>
              <a:t>Full time</a:t>
            </a:r>
          </a:p>
          <a:p>
            <a:pPr marL="457200" indent="-457200">
              <a:lnSpc>
                <a:spcPct val="150000"/>
              </a:lnSpc>
              <a:spcBef>
                <a:spcPts val="0"/>
              </a:spcBef>
              <a:buFont typeface="+mj-lt"/>
              <a:buAutoNum type="arabicParenR"/>
            </a:pPr>
            <a:r>
              <a:rPr lang="en-US" sz="2000" dirty="0" smtClean="0"/>
              <a:t>Committed</a:t>
            </a:r>
          </a:p>
          <a:p>
            <a:pPr marL="457200" indent="-457200">
              <a:lnSpc>
                <a:spcPct val="150000"/>
              </a:lnSpc>
              <a:spcBef>
                <a:spcPts val="0"/>
              </a:spcBef>
              <a:buFont typeface="+mj-lt"/>
              <a:buAutoNum type="arabicParenR"/>
            </a:pPr>
            <a:r>
              <a:rPr lang="en-US" sz="2000" dirty="0" smtClean="0"/>
              <a:t>Chose options and Perform actions</a:t>
            </a:r>
          </a:p>
          <a:p>
            <a:pPr marL="457200" indent="-457200">
              <a:lnSpc>
                <a:spcPct val="150000"/>
              </a:lnSpc>
              <a:spcBef>
                <a:spcPts val="0"/>
              </a:spcBef>
              <a:buFont typeface="+mj-lt"/>
              <a:buAutoNum type="arabicParenR"/>
            </a:pPr>
            <a:r>
              <a:rPr lang="en-US" sz="2000" dirty="0" smtClean="0"/>
              <a:t>Typical from within the organization. </a:t>
            </a:r>
            <a:endParaRPr lang="en-US" sz="2000" dirty="0" smtClean="0"/>
          </a:p>
          <a:p>
            <a:pPr marL="457200" indent="-457200">
              <a:lnSpc>
                <a:spcPct val="150000"/>
              </a:lnSpc>
              <a:spcBef>
                <a:spcPts val="0"/>
              </a:spcBef>
              <a:buNone/>
            </a:pPr>
            <a:endParaRPr lang="en-US" sz="2000" dirty="0" smtClean="0"/>
          </a:p>
          <a:p>
            <a:pPr marL="457200" indent="-457200">
              <a:lnSpc>
                <a:spcPct val="150000"/>
              </a:lnSpc>
              <a:spcBef>
                <a:spcPts val="0"/>
              </a:spcBef>
              <a:buNone/>
            </a:pPr>
            <a:r>
              <a:rPr lang="en-US" sz="2000" dirty="0" smtClean="0"/>
              <a:t>5)    Doers</a:t>
            </a:r>
            <a:r>
              <a:rPr lang="en-US" sz="2000" dirty="0" smtClean="0"/>
              <a:t>./ Action Driven</a:t>
            </a:r>
          </a:p>
          <a:p>
            <a:pPr marL="457200" indent="-457200">
              <a:lnSpc>
                <a:spcPct val="150000"/>
              </a:lnSpc>
              <a:spcBef>
                <a:spcPts val="0"/>
              </a:spcBef>
              <a:buNone/>
            </a:pPr>
            <a:r>
              <a:rPr lang="en-US" sz="2000" dirty="0" smtClean="0"/>
              <a:t>6)   Project </a:t>
            </a:r>
            <a:r>
              <a:rPr lang="en-US" sz="2000" dirty="0" smtClean="0"/>
              <a:t>Manager expects PTM to produce project deliverables</a:t>
            </a:r>
            <a:endParaRPr lang="en-US" sz="2000" dirty="0"/>
          </a:p>
        </p:txBody>
      </p:sp>
    </p:spTree>
    <p:extLst>
      <p:ext uri="{BB962C8B-B14F-4D97-AF65-F5344CB8AC3E}">
        <p14:creationId xmlns="" xmlns:p14="http://schemas.microsoft.com/office/powerpoint/2010/main" val="108198276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graphicFrame>
        <p:nvGraphicFramePr>
          <p:cNvPr id="15" name="Content Placeholder 14"/>
          <p:cNvGraphicFramePr>
            <a:graphicFrameLocks noGrp="1"/>
          </p:cNvGraphicFramePr>
          <p:nvPr>
            <p:ph idx="1"/>
            <p:extLst>
              <p:ext uri="{D42A27DB-BD31-4B8C-83A1-F6EECF244321}">
                <p14:modId xmlns="" xmlns:p14="http://schemas.microsoft.com/office/powerpoint/2010/main" val="926275743"/>
              </p:ext>
            </p:extLst>
          </p:nvPr>
        </p:nvGraphicFramePr>
        <p:xfrm>
          <a:off x="1016000" y="1219200"/>
          <a:ext cx="10947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3647934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Our Recommendations and Suggestions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Possible Customization to </a:t>
            </a:r>
            <a:r>
              <a:rPr smtClean="0"/>
              <a:t>BFL</a:t>
            </a:r>
            <a:endParaRPr lang="en-US" dirty="0"/>
          </a:p>
        </p:txBody>
      </p:sp>
      <p:sp>
        <p:nvSpPr>
          <p:cNvPr id="3" name="Content Placeholder 2"/>
          <p:cNvSpPr>
            <a:spLocks noGrp="1"/>
          </p:cNvSpPr>
          <p:nvPr>
            <p:ph idx="1"/>
          </p:nvPr>
        </p:nvSpPr>
        <p:spPr/>
        <p:txBody>
          <a:bodyPr/>
          <a:lstStyle/>
          <a:p>
            <a:pPr lvl="2">
              <a:lnSpc>
                <a:spcPct val="150000"/>
              </a:lnSpc>
              <a:spcBef>
                <a:spcPts val="0"/>
              </a:spcBef>
            </a:pPr>
            <a:r>
              <a:rPr lang="en-US" dirty="0" smtClean="0"/>
              <a:t>Discuss </a:t>
            </a:r>
            <a:r>
              <a:rPr lang="en-US" dirty="0" smtClean="0"/>
              <a:t>recommendation &amp; suggestions</a:t>
            </a:r>
          </a:p>
          <a:p>
            <a:pPr lvl="2">
              <a:lnSpc>
                <a:spcPct val="150000"/>
              </a:lnSpc>
              <a:spcBef>
                <a:spcPts val="0"/>
              </a:spcBef>
            </a:pPr>
            <a:r>
              <a:rPr lang="en-US" dirty="0" smtClean="0"/>
              <a:t>Brainstorm</a:t>
            </a:r>
            <a:endParaRPr lang="en-US" dirty="0" smtClean="0"/>
          </a:p>
          <a:p>
            <a:pPr lvl="2">
              <a:lnSpc>
                <a:spcPct val="150000"/>
              </a:lnSpc>
              <a:spcBef>
                <a:spcPts val="0"/>
              </a:spcBef>
            </a:pPr>
            <a:r>
              <a:rPr lang="en-US" dirty="0" smtClean="0"/>
              <a:t>Take input from key </a:t>
            </a:r>
            <a:r>
              <a:rPr lang="en-US" dirty="0" smtClean="0"/>
              <a:t>stakeholders</a:t>
            </a:r>
            <a:endParaRPr lang="en-US" dirty="0" smtClean="0"/>
          </a:p>
          <a:p>
            <a:pPr>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Approach</a:t>
            </a:r>
            <a:endParaRPr lang="en-US" dirty="0"/>
          </a:p>
        </p:txBody>
      </p:sp>
      <p:sp>
        <p:nvSpPr>
          <p:cNvPr id="6" name="Content Placeholder 5"/>
          <p:cNvSpPr txBox="1">
            <a:spLocks noGrp="1"/>
          </p:cNvSpPr>
          <p:nvPr>
            <p:ph idx="1"/>
          </p:nvPr>
        </p:nvSpPr>
        <p:spPr>
          <a:xfrm>
            <a:off x="1016000" y="1812925"/>
            <a:ext cx="10769600" cy="2603790"/>
          </a:xfrm>
          <a:prstGeom prst="rect">
            <a:avLst/>
          </a:prstGeom>
          <a:noFill/>
        </p:spPr>
        <p:txBody>
          <a:bodyPr wrap="square" rtlCol="0">
            <a:spAutoFit/>
          </a:bodyPr>
          <a:lstStyle/>
          <a:p>
            <a:pPr>
              <a:buNone/>
            </a:pPr>
            <a:r>
              <a:rPr lang="en-US" sz="2400" b="1" dirty="0" smtClean="0">
                <a:latin typeface="Georgia" pitchFamily="18" charset="0"/>
              </a:rPr>
              <a:t>Recommendations of PMO Framework is based on Industry Neutral Project Best Practices from </a:t>
            </a:r>
          </a:p>
          <a:p>
            <a:endParaRPr lang="en-US" sz="2400" b="1" dirty="0" smtClean="0">
              <a:latin typeface="Georgia" pitchFamily="18" charset="0"/>
            </a:endParaRPr>
          </a:p>
          <a:p>
            <a:pPr lvl="1" indent="288925">
              <a:buFont typeface="Arial" pitchFamily="34" charset="0"/>
              <a:buChar char="•"/>
            </a:pPr>
            <a:r>
              <a:rPr lang="en-US" sz="2400" dirty="0" smtClean="0">
                <a:latin typeface="Georgia" pitchFamily="18" charset="0"/>
              </a:rPr>
              <a:t>PMBOK   V5 (PMI), </a:t>
            </a:r>
          </a:p>
          <a:p>
            <a:pPr lvl="1" indent="288925">
              <a:buFont typeface="Arial" pitchFamily="34" charset="0"/>
              <a:buChar char="•"/>
            </a:pPr>
            <a:r>
              <a:rPr lang="en-US" sz="2400" dirty="0" smtClean="0">
                <a:latin typeface="Georgia" pitchFamily="18" charset="0"/>
              </a:rPr>
              <a:t>PRINCE2   2009 (OGC)  and </a:t>
            </a:r>
          </a:p>
          <a:p>
            <a:pPr lvl="1" indent="288925">
              <a:buFont typeface="Arial" pitchFamily="34" charset="0"/>
              <a:buChar char="•"/>
            </a:pPr>
            <a:r>
              <a:rPr lang="en-US" sz="2400" dirty="0" smtClean="0">
                <a:latin typeface="Georgia" pitchFamily="18" charset="0"/>
              </a:rPr>
              <a:t>Agile Project Management Practices</a:t>
            </a:r>
            <a:endParaRPr lang="en-US" sz="2400" dirty="0">
              <a:latin typeface="Georgia" pitchFamily="18" charset="0"/>
            </a:endParaRPr>
          </a:p>
        </p:txBody>
      </p:sp>
    </p:spTree>
    <p:extLst>
      <p:ext uri="{BB962C8B-B14F-4D97-AF65-F5344CB8AC3E}">
        <p14:creationId xmlns="" xmlns:p14="http://schemas.microsoft.com/office/powerpoint/2010/main" val="36464464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Principle behind this approach</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Our Rationale:</a:t>
            </a:r>
            <a:endParaRPr lang="en-US" dirty="0"/>
          </a:p>
        </p:txBody>
      </p:sp>
      <p:sp>
        <p:nvSpPr>
          <p:cNvPr id="3" name="Content Placeholder 2"/>
          <p:cNvSpPr>
            <a:spLocks noGrp="1"/>
          </p:cNvSpPr>
          <p:nvPr>
            <p:ph idx="1"/>
          </p:nvPr>
        </p:nvSpPr>
        <p:spPr/>
        <p:txBody>
          <a:bodyPr/>
          <a:lstStyle/>
          <a:p>
            <a:pPr lvl="0"/>
            <a:r>
              <a:rPr lang="en-US" dirty="0" smtClean="0"/>
              <a:t>Why I am referring to 3 standards?</a:t>
            </a:r>
          </a:p>
          <a:p>
            <a:pPr lvl="0"/>
            <a:r>
              <a:rPr lang="en-US" dirty="0" smtClean="0"/>
              <a:t>Why PMO?</a:t>
            </a:r>
          </a:p>
          <a:p>
            <a:pPr lvl="0"/>
            <a:r>
              <a:rPr lang="en-US" dirty="0" smtClean="0"/>
              <a:t>Why some specific roles?</a:t>
            </a:r>
          </a:p>
          <a:p>
            <a:pPr lvl="0"/>
            <a:r>
              <a:rPr lang="en-US" dirty="0" smtClean="0"/>
              <a:t>Why this framework can work for you?</a:t>
            </a:r>
          </a:p>
          <a:p>
            <a:pPr lvl="0"/>
            <a:r>
              <a:rPr lang="en-US" dirty="0" smtClean="0"/>
              <a:t>Why management by exception?</a:t>
            </a:r>
          </a:p>
          <a:p>
            <a:pPr lvl="0"/>
            <a:r>
              <a:rPr lang="en-US" dirty="0" smtClean="0"/>
              <a:t>Why to differentiate between Commitment and Involvement of resources.</a:t>
            </a:r>
          </a:p>
          <a:p>
            <a:pPr>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Companies we have assisted</a:t>
            </a:r>
            <a:endParaRPr lang="en-US" dirty="0"/>
          </a:p>
        </p:txBody>
      </p:sp>
      <p:pic>
        <p:nvPicPr>
          <p:cNvPr id="1026" name="Picture 2" descr="C:\Users\Naresh Prasad\Desktop\BFL  Hydro Power\Client list.jpg"/>
          <p:cNvPicPr>
            <a:picLocks noGrp="1" noChangeAspect="1" noChangeArrowheads="1"/>
          </p:cNvPicPr>
          <p:nvPr>
            <p:ph idx="1"/>
          </p:nvPr>
        </p:nvPicPr>
        <p:blipFill>
          <a:blip r:embed="rId2"/>
          <a:srcRect/>
          <a:stretch>
            <a:fillRect/>
          </a:stretch>
        </p:blipFill>
        <p:spPr bwMode="auto">
          <a:xfrm>
            <a:off x="2484120" y="1529395"/>
            <a:ext cx="7620000" cy="4214602"/>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1016000" y="1813560"/>
            <a:ext cx="10769600" cy="4358640"/>
          </a:xfrm>
        </p:spPr>
        <p:txBody>
          <a:bodyPr>
            <a:normAutofit/>
          </a:bodyPr>
          <a:lstStyle/>
          <a:p>
            <a:pPr marL="914400" lvl="1" indent="-457200">
              <a:lnSpc>
                <a:spcPct val="150000"/>
              </a:lnSpc>
              <a:spcBef>
                <a:spcPts val="0"/>
              </a:spcBef>
              <a:buFont typeface="+mj-lt"/>
              <a:buAutoNum type="arabicParenR"/>
            </a:pPr>
            <a:r>
              <a:rPr lang="en-US" sz="2000" dirty="0" smtClean="0"/>
              <a:t>PMO Roles </a:t>
            </a:r>
            <a:r>
              <a:rPr lang="en-US" sz="2000" dirty="0" smtClean="0"/>
              <a:t>&amp; Responsibilities</a:t>
            </a:r>
          </a:p>
          <a:p>
            <a:pPr marL="914400" lvl="1" indent="-457200">
              <a:lnSpc>
                <a:spcPct val="150000"/>
              </a:lnSpc>
              <a:spcBef>
                <a:spcPts val="0"/>
              </a:spcBef>
              <a:buFont typeface="+mj-lt"/>
              <a:buAutoNum type="arabicParenR"/>
            </a:pPr>
            <a:r>
              <a:rPr lang="en-US" sz="2000" dirty="0" smtClean="0"/>
              <a:t>PMO Skelton Processes</a:t>
            </a:r>
          </a:p>
          <a:p>
            <a:pPr marL="914400" lvl="1" indent="-457200">
              <a:lnSpc>
                <a:spcPct val="150000"/>
              </a:lnSpc>
              <a:spcBef>
                <a:spcPts val="0"/>
              </a:spcBef>
              <a:buFont typeface="+mj-lt"/>
              <a:buAutoNum type="arabicParenR"/>
            </a:pPr>
            <a:r>
              <a:rPr lang="en-US" sz="2000" dirty="0" smtClean="0"/>
              <a:t>Management by Exceptions</a:t>
            </a:r>
          </a:p>
          <a:p>
            <a:pPr marL="914400" lvl="1" indent="-457200">
              <a:lnSpc>
                <a:spcPct val="150000"/>
              </a:lnSpc>
              <a:spcBef>
                <a:spcPts val="0"/>
              </a:spcBef>
              <a:buFont typeface="+mj-lt"/>
              <a:buAutoNum type="arabicParenR"/>
            </a:pPr>
            <a:r>
              <a:rPr lang="en-US" sz="2000" dirty="0" smtClean="0"/>
              <a:t>Project Organization Chart</a:t>
            </a:r>
          </a:p>
          <a:p>
            <a:pPr marL="914400" lvl="1" indent="-457200">
              <a:lnSpc>
                <a:spcPct val="150000"/>
              </a:lnSpc>
              <a:spcBef>
                <a:spcPts val="0"/>
              </a:spcBef>
              <a:buFont typeface="+mj-lt"/>
              <a:buAutoNum type="arabicParenR"/>
            </a:pPr>
            <a:r>
              <a:rPr lang="en-US" sz="2000" dirty="0" smtClean="0"/>
              <a:t>Next Steps</a:t>
            </a:r>
            <a:endParaRPr lang="en-US" sz="2000" dirty="0"/>
          </a:p>
        </p:txBody>
      </p:sp>
    </p:spTree>
    <p:extLst>
      <p:ext uri="{BB962C8B-B14F-4D97-AF65-F5344CB8AC3E}">
        <p14:creationId xmlns="" xmlns:p14="http://schemas.microsoft.com/office/powerpoint/2010/main" val="36464464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Responsibilities</a:t>
            </a:r>
            <a:endParaRPr lang="en-US" dirty="0"/>
          </a:p>
        </p:txBody>
      </p:sp>
      <p:sp>
        <p:nvSpPr>
          <p:cNvPr id="3" name="Content Placeholder 2"/>
          <p:cNvSpPr>
            <a:spLocks noGrp="1"/>
          </p:cNvSpPr>
          <p:nvPr>
            <p:ph idx="1"/>
          </p:nvPr>
        </p:nvSpPr>
        <p:spPr/>
        <p:txBody>
          <a:bodyPr>
            <a:normAutofit/>
          </a:bodyPr>
          <a:lstStyle/>
          <a:p>
            <a:pPr marL="400050" lvl="1" indent="350838">
              <a:buFont typeface="Arial" pitchFamily="34" charset="0"/>
              <a:buChar char="•"/>
            </a:pPr>
            <a:r>
              <a:rPr lang="en-US" sz="2000" b="0" dirty="0" smtClean="0"/>
              <a:t>PMO is a function </a:t>
            </a:r>
            <a:r>
              <a:rPr lang="en-US" sz="2000" b="0" dirty="0" smtClean="0"/>
              <a:t>within </a:t>
            </a:r>
            <a:r>
              <a:rPr lang="en-US" sz="2000" b="0" dirty="0" smtClean="0"/>
              <a:t>organization. </a:t>
            </a:r>
          </a:p>
          <a:p>
            <a:pPr marL="400050" lvl="1" indent="350838">
              <a:buFont typeface="Arial" pitchFamily="34" charset="0"/>
              <a:buChar char="•"/>
            </a:pPr>
            <a:endParaRPr lang="en-US" sz="2000" b="0" dirty="0" smtClean="0"/>
          </a:p>
          <a:p>
            <a:pPr marL="400050" lvl="1" indent="350838">
              <a:buFont typeface="Arial" pitchFamily="34" charset="0"/>
              <a:buChar char="•"/>
            </a:pPr>
            <a:r>
              <a:rPr lang="en-US" sz="2000" b="0" dirty="0" smtClean="0"/>
              <a:t>Like any other function this has a Head of Function. </a:t>
            </a:r>
          </a:p>
          <a:p>
            <a:pPr marL="400050" lvl="1" indent="350838">
              <a:buFont typeface="Arial" pitchFamily="34" charset="0"/>
              <a:buChar char="•"/>
            </a:pPr>
            <a:endParaRPr lang="en-US" sz="2000" b="0" dirty="0" smtClean="0"/>
          </a:p>
          <a:p>
            <a:pPr marL="400050" lvl="1" indent="350838">
              <a:buFont typeface="Arial" pitchFamily="34" charset="0"/>
              <a:buChar char="•"/>
            </a:pPr>
            <a:r>
              <a:rPr lang="en-US" sz="2000" b="0" i="1" dirty="0" smtClean="0"/>
              <a:t>PMO Responsibilities should be rendered by PMO Head and his team of project managers to the Assigned Project Manager or to the Organization.</a:t>
            </a:r>
          </a:p>
        </p:txBody>
      </p:sp>
      <p:sp>
        <p:nvSpPr>
          <p:cNvPr id="4" name="TextBox 3"/>
          <p:cNvSpPr txBox="1"/>
          <p:nvPr/>
        </p:nvSpPr>
        <p:spPr>
          <a:xfrm>
            <a:off x="944880" y="3627120"/>
            <a:ext cx="4450080" cy="461665"/>
          </a:xfrm>
          <a:prstGeom prst="rect">
            <a:avLst/>
          </a:prstGeom>
          <a:noFill/>
        </p:spPr>
        <p:txBody>
          <a:bodyPr wrap="square" rtlCol="0">
            <a:spAutoFit/>
          </a:bodyPr>
          <a:lstStyle/>
          <a:p>
            <a:r>
              <a:rPr lang="en-US" sz="2400" b="1" dirty="0" smtClean="0">
                <a:latin typeface="Georgia" pitchFamily="18" charset="0"/>
              </a:rPr>
              <a:t>Key Responsibilities:</a:t>
            </a:r>
            <a:endParaRPr lang="en-US" sz="2400" b="1" dirty="0">
              <a:latin typeface="Georgia" pitchFamily="18" charset="0"/>
            </a:endParaRPr>
          </a:p>
        </p:txBody>
      </p:sp>
      <p:sp>
        <p:nvSpPr>
          <p:cNvPr id="5" name="TextBox 4"/>
          <p:cNvSpPr txBox="1"/>
          <p:nvPr/>
        </p:nvSpPr>
        <p:spPr>
          <a:xfrm>
            <a:off x="1203960" y="4358640"/>
            <a:ext cx="8945880" cy="1323439"/>
          </a:xfrm>
          <a:prstGeom prst="rect">
            <a:avLst/>
          </a:prstGeom>
          <a:noFill/>
        </p:spPr>
        <p:txBody>
          <a:bodyPr wrap="square" rtlCol="0">
            <a:spAutoFit/>
          </a:bodyPr>
          <a:lstStyle/>
          <a:p>
            <a:pPr lvl="1" indent="350838">
              <a:buFont typeface="Arial" pitchFamily="34" charset="0"/>
              <a:buChar char="•"/>
            </a:pPr>
            <a:r>
              <a:rPr lang="en-US" sz="2000" dirty="0" smtClean="0">
                <a:latin typeface="Georgia" pitchFamily="18" charset="0"/>
              </a:rPr>
              <a:t>Preparation</a:t>
            </a:r>
          </a:p>
          <a:p>
            <a:pPr lvl="1" indent="350838">
              <a:buFont typeface="Arial" pitchFamily="34" charset="0"/>
              <a:buChar char="•"/>
            </a:pPr>
            <a:r>
              <a:rPr lang="en-US" sz="2000" dirty="0" smtClean="0">
                <a:latin typeface="Georgia" pitchFamily="18" charset="0"/>
              </a:rPr>
              <a:t>Planning</a:t>
            </a:r>
          </a:p>
          <a:p>
            <a:pPr lvl="1" indent="350838">
              <a:buFont typeface="Arial" pitchFamily="34" charset="0"/>
              <a:buChar char="•"/>
            </a:pPr>
            <a:r>
              <a:rPr lang="en-US" sz="2000" dirty="0" smtClean="0">
                <a:latin typeface="Georgia" pitchFamily="18" charset="0"/>
              </a:rPr>
              <a:t>Execution</a:t>
            </a:r>
          </a:p>
          <a:p>
            <a:pPr lvl="1" indent="350838">
              <a:buFont typeface="Arial" pitchFamily="34" charset="0"/>
              <a:buChar char="•"/>
            </a:pPr>
            <a:r>
              <a:rPr lang="en-US" sz="2000" dirty="0" smtClean="0">
                <a:latin typeface="Georgia" pitchFamily="18" charset="0"/>
              </a:rPr>
              <a:t>Governance</a:t>
            </a:r>
            <a:endParaRPr lang="en-US" sz="2000" dirty="0">
              <a:latin typeface="Georgia" pitchFamily="18" charset="0"/>
            </a:endParaRPr>
          </a:p>
        </p:txBody>
      </p:sp>
    </p:spTree>
    <p:extLst>
      <p:ext uri="{BB962C8B-B14F-4D97-AF65-F5344CB8AC3E}">
        <p14:creationId xmlns="" xmlns:p14="http://schemas.microsoft.com/office/powerpoint/2010/main" val="157437439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61" id="{A395865D-20EF-4C90-AB56-7AF25A52BF4A}" vid="{A0CC5B46-8292-42C7-889A-73A9BB8D6E6E}"/>
    </a:ext>
  </a:extLst>
</a:theme>
</file>

<file path=docProps/app.xml><?xml version="1.0" encoding="utf-8"?>
<Properties xmlns="http://schemas.openxmlformats.org/officeDocument/2006/extended-properties" xmlns:vt="http://schemas.openxmlformats.org/officeDocument/2006/docPropsVTypes">
  <Template>Presentation61</Template>
  <TotalTime>5718</TotalTime>
  <Words>1502</Words>
  <Application>Microsoft Office PowerPoint</Application>
  <PresentationFormat>Custom</PresentationFormat>
  <Paragraphs>403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Training</vt:lpstr>
      <vt:lpstr>Engineering to Scale Height</vt:lpstr>
      <vt:lpstr>Prelude</vt:lpstr>
      <vt:lpstr>Perceptive Learning Consultants</vt:lpstr>
      <vt:lpstr>Our Approach</vt:lpstr>
      <vt:lpstr>Principle behind this approach</vt:lpstr>
      <vt:lpstr>Our Rationale:</vt:lpstr>
      <vt:lpstr>Companies we have assisted</vt:lpstr>
      <vt:lpstr>Agenda</vt:lpstr>
      <vt:lpstr>PMO Responsibilities</vt:lpstr>
      <vt:lpstr>PMO Responsibilities</vt:lpstr>
      <vt:lpstr>PMO Responsibilities</vt:lpstr>
      <vt:lpstr>PMO Responsibilities</vt:lpstr>
      <vt:lpstr>PMO Responsibilities</vt:lpstr>
      <vt:lpstr>PMO Head Responsibilities</vt:lpstr>
      <vt:lpstr>Project Manager’s Responsibilities</vt:lpstr>
      <vt:lpstr>Senior User Responsibilities</vt:lpstr>
      <vt:lpstr>Senior Supplier Responsibilities</vt:lpstr>
      <vt:lpstr>Project Planning</vt:lpstr>
      <vt:lpstr>Project Planning</vt:lpstr>
      <vt:lpstr>Project Execution</vt:lpstr>
      <vt:lpstr>Project Governance : Project Level</vt:lpstr>
      <vt:lpstr>Project Governance : PMO Level</vt:lpstr>
      <vt:lpstr>Project Initiation</vt:lpstr>
      <vt:lpstr>Project Closure</vt:lpstr>
      <vt:lpstr>Umbrella Processes</vt:lpstr>
      <vt:lpstr>Management by Exceptions</vt:lpstr>
      <vt:lpstr>Project Organization Chart</vt:lpstr>
      <vt:lpstr>PMO &amp; Departmental Services in P.L.C.</vt:lpstr>
      <vt:lpstr>Important Practices</vt:lpstr>
      <vt:lpstr>Optimizing Knowledge Inputs and Actions</vt:lpstr>
      <vt:lpstr>Next Steps</vt:lpstr>
      <vt:lpstr>Our Recommendations and Suggestions</vt:lpstr>
      <vt:lpstr>Possible Customization to BFL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 Skelton Processes</dc:title>
  <dc:creator>Hari Thapliyal</dc:creator>
  <cp:lastModifiedBy>Naresh Prasad</cp:lastModifiedBy>
  <cp:revision>156</cp:revision>
  <dcterms:created xsi:type="dcterms:W3CDTF">2015-12-25T16:45:32Z</dcterms:created>
  <dcterms:modified xsi:type="dcterms:W3CDTF">2016-01-13T01:44:27Z</dcterms:modified>
</cp:coreProperties>
</file>