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3" r:id="rId1"/>
  </p:sldMasterIdLst>
  <p:sldIdLst>
    <p:sldId id="256" r:id="rId2"/>
    <p:sldId id="258" r:id="rId3"/>
    <p:sldId id="257" r:id="rId4"/>
    <p:sldId id="286" r:id="rId5"/>
    <p:sldId id="287" r:id="rId6"/>
    <p:sldId id="289" r:id="rId7"/>
    <p:sldId id="293" r:id="rId8"/>
    <p:sldId id="292" r:id="rId9"/>
    <p:sldId id="288" r:id="rId10"/>
    <p:sldId id="285" r:id="rId11"/>
    <p:sldId id="269" r:id="rId12"/>
    <p:sldId id="282" r:id="rId13"/>
    <p:sldId id="276" r:id="rId14"/>
    <p:sldId id="273" r:id="rId15"/>
    <p:sldId id="277" r:id="rId16"/>
    <p:sldId id="278" r:id="rId17"/>
    <p:sldId id="274" r:id="rId18"/>
    <p:sldId id="271" r:id="rId19"/>
    <p:sldId id="272" r:id="rId20"/>
    <p:sldId id="259" r:id="rId21"/>
    <p:sldId id="261" r:id="rId22"/>
    <p:sldId id="260" r:id="rId23"/>
    <p:sldId id="262" r:id="rId24"/>
    <p:sldId id="281" r:id="rId25"/>
    <p:sldId id="264" r:id="rId26"/>
    <p:sldId id="265" r:id="rId27"/>
    <p:sldId id="268" r:id="rId28"/>
    <p:sldId id="267" r:id="rId29"/>
    <p:sldId id="270" r:id="rId30"/>
    <p:sldId id="275" r:id="rId31"/>
    <p:sldId id="279" r:id="rId32"/>
    <p:sldId id="284" r:id="rId33"/>
    <p:sldId id="294" r:id="rId34"/>
    <p:sldId id="280" r:id="rId35"/>
    <p:sldId id="290" r:id="rId36"/>
    <p:sldId id="295"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88" autoAdjust="0"/>
  </p:normalViewPr>
  <p:slideViewPr>
    <p:cSldViewPr snapToGrid="0">
      <p:cViewPr varScale="1">
        <p:scale>
          <a:sx n="63" d="100"/>
          <a:sy n="63" d="100"/>
        </p:scale>
        <p:origin x="91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154DB9-910E-4804-BCA5-79E9495B347A}" type="doc">
      <dgm:prSet loTypeId="urn:microsoft.com/office/officeart/2005/8/layout/vList3#1" loCatId="list" qsTypeId="urn:microsoft.com/office/officeart/2005/8/quickstyle/simple1" qsCatId="simple" csTypeId="urn:microsoft.com/office/officeart/2005/8/colors/accent1_2" csCatId="accent1" phldr="1"/>
      <dgm:spPr/>
    </dgm:pt>
    <dgm:pt modelId="{6BC604EC-A45B-4F12-A013-A8A9A4377EF3}">
      <dgm:prSet phldrT="[Text]" custT="1"/>
      <dgm:spPr/>
      <dgm:t>
        <a:bodyPr/>
        <a:lstStyle/>
        <a:p>
          <a:r>
            <a:rPr lang="en-US" sz="3200" dirty="0" smtClean="0">
              <a:latin typeface="Georgia" pitchFamily="18" charset="0"/>
            </a:rPr>
            <a:t>Daily Standup</a:t>
          </a:r>
          <a:endParaRPr lang="en-US" sz="3200" dirty="0">
            <a:latin typeface="Georgia" pitchFamily="18" charset="0"/>
          </a:endParaRPr>
        </a:p>
      </dgm:t>
    </dgm:pt>
    <dgm:pt modelId="{682DE005-B53F-4E4E-B963-0EF5B6663F08}" type="parTrans" cxnId="{F604348E-9502-496B-8488-59A1DB598522}">
      <dgm:prSet/>
      <dgm:spPr/>
      <dgm:t>
        <a:bodyPr/>
        <a:lstStyle/>
        <a:p>
          <a:endParaRPr lang="en-US"/>
        </a:p>
      </dgm:t>
    </dgm:pt>
    <dgm:pt modelId="{7656CB94-8934-422E-A218-C0332B51F485}" type="sibTrans" cxnId="{F604348E-9502-496B-8488-59A1DB598522}">
      <dgm:prSet/>
      <dgm:spPr/>
      <dgm:t>
        <a:bodyPr/>
        <a:lstStyle/>
        <a:p>
          <a:endParaRPr lang="en-US"/>
        </a:p>
      </dgm:t>
    </dgm:pt>
    <dgm:pt modelId="{33B17FAD-AE9F-445A-A32D-A4BD4AD0C3D2}">
      <dgm:prSet custT="1"/>
      <dgm:spPr/>
      <dgm:t>
        <a:bodyPr/>
        <a:lstStyle/>
        <a:p>
          <a:r>
            <a:rPr lang="en-US" sz="3200" dirty="0" smtClean="0">
              <a:latin typeface="Georgia" pitchFamily="18" charset="0"/>
            </a:rPr>
            <a:t>Sprint Planning</a:t>
          </a:r>
        </a:p>
      </dgm:t>
    </dgm:pt>
    <dgm:pt modelId="{C4FC5094-DEDA-4D30-9B93-9B8C98220ED5}" type="parTrans" cxnId="{A4635A19-7F93-4D9F-B148-7F506E820719}">
      <dgm:prSet/>
      <dgm:spPr/>
      <dgm:t>
        <a:bodyPr/>
        <a:lstStyle/>
        <a:p>
          <a:endParaRPr lang="en-US"/>
        </a:p>
      </dgm:t>
    </dgm:pt>
    <dgm:pt modelId="{52443BE0-8A57-4300-B680-1798B1A73A72}" type="sibTrans" cxnId="{A4635A19-7F93-4D9F-B148-7F506E820719}">
      <dgm:prSet/>
      <dgm:spPr/>
      <dgm:t>
        <a:bodyPr/>
        <a:lstStyle/>
        <a:p>
          <a:endParaRPr lang="en-US"/>
        </a:p>
      </dgm:t>
    </dgm:pt>
    <dgm:pt modelId="{B57F8A9E-1243-44F6-8835-77EEE736A635}">
      <dgm:prSet custT="1"/>
      <dgm:spPr/>
      <dgm:t>
        <a:bodyPr/>
        <a:lstStyle/>
        <a:p>
          <a:r>
            <a:rPr lang="en-US" sz="3200" dirty="0" smtClean="0">
              <a:latin typeface="Georgia" pitchFamily="18" charset="0"/>
            </a:rPr>
            <a:t>Retrospectives</a:t>
          </a:r>
        </a:p>
      </dgm:t>
    </dgm:pt>
    <dgm:pt modelId="{559C7E41-B2B3-46CF-827E-970832C117D2}" type="parTrans" cxnId="{4A7296A6-5E84-48E1-88E5-93A9445DE6C5}">
      <dgm:prSet/>
      <dgm:spPr/>
      <dgm:t>
        <a:bodyPr/>
        <a:lstStyle/>
        <a:p>
          <a:endParaRPr lang="en-US"/>
        </a:p>
      </dgm:t>
    </dgm:pt>
    <dgm:pt modelId="{37BB3FD8-E876-4A3D-88D5-6CE894079A6B}" type="sibTrans" cxnId="{4A7296A6-5E84-48E1-88E5-93A9445DE6C5}">
      <dgm:prSet/>
      <dgm:spPr/>
      <dgm:t>
        <a:bodyPr/>
        <a:lstStyle/>
        <a:p>
          <a:endParaRPr lang="en-US"/>
        </a:p>
      </dgm:t>
    </dgm:pt>
    <dgm:pt modelId="{19B89749-1FA2-4AB8-B1DA-671FF87CCECB}">
      <dgm:prSet custT="1"/>
      <dgm:spPr/>
      <dgm:t>
        <a:bodyPr/>
        <a:lstStyle/>
        <a:p>
          <a:r>
            <a:rPr lang="en-US" sz="3200" dirty="0" smtClean="0">
              <a:latin typeface="Georgia" pitchFamily="18" charset="0"/>
            </a:rPr>
            <a:t>Project </a:t>
          </a:r>
          <a:r>
            <a:rPr lang="en-US" sz="3200" dirty="0" err="1" smtClean="0">
              <a:latin typeface="Georgia" pitchFamily="18" charset="0"/>
            </a:rPr>
            <a:t>Kanban</a:t>
          </a:r>
          <a:r>
            <a:rPr lang="en-US" sz="3200" dirty="0" smtClean="0">
              <a:latin typeface="Georgia" pitchFamily="18" charset="0"/>
            </a:rPr>
            <a:t> Board</a:t>
          </a:r>
          <a:endParaRPr lang="en-US" sz="3200" dirty="0">
            <a:latin typeface="Georgia" pitchFamily="18" charset="0"/>
          </a:endParaRPr>
        </a:p>
      </dgm:t>
    </dgm:pt>
    <dgm:pt modelId="{47431BCE-334A-4A7C-B77B-5E36FF213E5C}" type="parTrans" cxnId="{94374B1F-CDFF-45B8-AD17-444A6922D9DD}">
      <dgm:prSet/>
      <dgm:spPr/>
      <dgm:t>
        <a:bodyPr/>
        <a:lstStyle/>
        <a:p>
          <a:endParaRPr lang="en-US"/>
        </a:p>
      </dgm:t>
    </dgm:pt>
    <dgm:pt modelId="{F5F94075-B3AC-46C9-AAFD-C4422B521CAA}" type="sibTrans" cxnId="{94374B1F-CDFF-45B8-AD17-444A6922D9DD}">
      <dgm:prSet/>
      <dgm:spPr/>
      <dgm:t>
        <a:bodyPr/>
        <a:lstStyle/>
        <a:p>
          <a:endParaRPr lang="en-US"/>
        </a:p>
      </dgm:t>
    </dgm:pt>
    <dgm:pt modelId="{6285B12F-EFCC-4D30-8C0B-826E5EC061C7}" type="pres">
      <dgm:prSet presAssocID="{0A154DB9-910E-4804-BCA5-79E9495B347A}" presName="linearFlow" presStyleCnt="0">
        <dgm:presLayoutVars>
          <dgm:dir/>
          <dgm:resizeHandles val="exact"/>
        </dgm:presLayoutVars>
      </dgm:prSet>
      <dgm:spPr/>
    </dgm:pt>
    <dgm:pt modelId="{D81E7F4C-A0B4-4C52-9727-1F2DE8E68D47}" type="pres">
      <dgm:prSet presAssocID="{6BC604EC-A45B-4F12-A013-A8A9A4377EF3}" presName="composite" presStyleCnt="0"/>
      <dgm:spPr/>
    </dgm:pt>
    <dgm:pt modelId="{29BF679F-6C4C-46B5-AE59-8A15BF37D6B2}" type="pres">
      <dgm:prSet presAssocID="{6BC604EC-A45B-4F12-A013-A8A9A4377EF3}" presName="imgShp" presStyleLbl="fgImgPlace1" presStyleIdx="0" presStyleCnt="4"/>
      <dgm:spPr>
        <a:blipFill rotWithShape="1">
          <a:blip xmlns:r="http://schemas.openxmlformats.org/officeDocument/2006/relationships" r:embed="rId1"/>
          <a:stretch>
            <a:fillRect/>
          </a:stretch>
        </a:blipFill>
      </dgm:spPr>
    </dgm:pt>
    <dgm:pt modelId="{DF970CAB-8EBA-449E-A699-55B7FD6073B2}" type="pres">
      <dgm:prSet presAssocID="{6BC604EC-A45B-4F12-A013-A8A9A4377EF3}" presName="txShp" presStyleLbl="node1" presStyleIdx="0" presStyleCnt="4">
        <dgm:presLayoutVars>
          <dgm:bulletEnabled val="1"/>
        </dgm:presLayoutVars>
      </dgm:prSet>
      <dgm:spPr/>
      <dgm:t>
        <a:bodyPr/>
        <a:lstStyle/>
        <a:p>
          <a:endParaRPr lang="en-US"/>
        </a:p>
      </dgm:t>
    </dgm:pt>
    <dgm:pt modelId="{E350DF20-9A30-4F29-9631-04EF40CBE449}" type="pres">
      <dgm:prSet presAssocID="{7656CB94-8934-422E-A218-C0332B51F485}" presName="spacing" presStyleCnt="0"/>
      <dgm:spPr/>
    </dgm:pt>
    <dgm:pt modelId="{0DA8DD5D-66D1-4599-AC8E-14CA47D37328}" type="pres">
      <dgm:prSet presAssocID="{33B17FAD-AE9F-445A-A32D-A4BD4AD0C3D2}" presName="composite" presStyleCnt="0"/>
      <dgm:spPr/>
    </dgm:pt>
    <dgm:pt modelId="{FB95DE73-DAF0-4739-98C9-8B6BD7125B83}" type="pres">
      <dgm:prSet presAssocID="{33B17FAD-AE9F-445A-A32D-A4BD4AD0C3D2}" presName="imgShp" presStyleLbl="fgImgPlace1" presStyleIdx="1" presStyleCnt="4"/>
      <dgm:spPr>
        <a:blipFill rotWithShape="1">
          <a:blip xmlns:r="http://schemas.openxmlformats.org/officeDocument/2006/relationships" r:embed="rId2"/>
          <a:stretch>
            <a:fillRect/>
          </a:stretch>
        </a:blipFill>
      </dgm:spPr>
    </dgm:pt>
    <dgm:pt modelId="{ACB844DF-6F92-4AE0-A2A9-9BA3FD2C27D4}" type="pres">
      <dgm:prSet presAssocID="{33B17FAD-AE9F-445A-A32D-A4BD4AD0C3D2}" presName="txShp" presStyleLbl="node1" presStyleIdx="1" presStyleCnt="4">
        <dgm:presLayoutVars>
          <dgm:bulletEnabled val="1"/>
        </dgm:presLayoutVars>
      </dgm:prSet>
      <dgm:spPr/>
      <dgm:t>
        <a:bodyPr/>
        <a:lstStyle/>
        <a:p>
          <a:endParaRPr lang="en-US"/>
        </a:p>
      </dgm:t>
    </dgm:pt>
    <dgm:pt modelId="{B53D6B8C-BCE9-4EF0-9847-5A6ACF969E7D}" type="pres">
      <dgm:prSet presAssocID="{52443BE0-8A57-4300-B680-1798B1A73A72}" presName="spacing" presStyleCnt="0"/>
      <dgm:spPr/>
    </dgm:pt>
    <dgm:pt modelId="{4AE91AFC-569E-4EC1-89F1-620ABC896140}" type="pres">
      <dgm:prSet presAssocID="{B57F8A9E-1243-44F6-8835-77EEE736A635}" presName="composite" presStyleCnt="0"/>
      <dgm:spPr/>
    </dgm:pt>
    <dgm:pt modelId="{97776AB2-4699-4897-A8C3-24C9A967722E}" type="pres">
      <dgm:prSet presAssocID="{B57F8A9E-1243-44F6-8835-77EEE736A635}" presName="imgShp" presStyleLbl="fgImgPlace1" presStyleIdx="2" presStyleCnt="4"/>
      <dgm:spPr>
        <a:blipFill rotWithShape="1">
          <a:blip xmlns:r="http://schemas.openxmlformats.org/officeDocument/2006/relationships" r:embed="rId3"/>
          <a:stretch>
            <a:fillRect/>
          </a:stretch>
        </a:blipFill>
      </dgm:spPr>
    </dgm:pt>
    <dgm:pt modelId="{0387EB4B-56A6-41A1-B430-B644D48AA6EC}" type="pres">
      <dgm:prSet presAssocID="{B57F8A9E-1243-44F6-8835-77EEE736A635}" presName="txShp" presStyleLbl="node1" presStyleIdx="2" presStyleCnt="4">
        <dgm:presLayoutVars>
          <dgm:bulletEnabled val="1"/>
        </dgm:presLayoutVars>
      </dgm:prSet>
      <dgm:spPr/>
      <dgm:t>
        <a:bodyPr/>
        <a:lstStyle/>
        <a:p>
          <a:endParaRPr lang="en-US"/>
        </a:p>
      </dgm:t>
    </dgm:pt>
    <dgm:pt modelId="{CC0748CC-1E42-4D57-98E7-E47AE09FE602}" type="pres">
      <dgm:prSet presAssocID="{37BB3FD8-E876-4A3D-88D5-6CE894079A6B}" presName="spacing" presStyleCnt="0"/>
      <dgm:spPr/>
    </dgm:pt>
    <dgm:pt modelId="{E39CB3FB-D363-47B9-87BA-9393B901E984}" type="pres">
      <dgm:prSet presAssocID="{19B89749-1FA2-4AB8-B1DA-671FF87CCECB}" presName="composite" presStyleCnt="0"/>
      <dgm:spPr/>
    </dgm:pt>
    <dgm:pt modelId="{F146369A-F546-47DF-BBC0-9D8373336533}" type="pres">
      <dgm:prSet presAssocID="{19B89749-1FA2-4AB8-B1DA-671FF87CCECB}" presName="imgShp" presStyleLbl="fgImgPlace1" presStyleIdx="3" presStyleCnt="4"/>
      <dgm:spPr>
        <a:blipFill rotWithShape="1">
          <a:blip xmlns:r="http://schemas.openxmlformats.org/officeDocument/2006/relationships" r:embed="rId4"/>
          <a:stretch>
            <a:fillRect/>
          </a:stretch>
        </a:blipFill>
      </dgm:spPr>
    </dgm:pt>
    <dgm:pt modelId="{EDA78871-52D6-42A2-AAF7-234E18AC940F}" type="pres">
      <dgm:prSet presAssocID="{19B89749-1FA2-4AB8-B1DA-671FF87CCECB}" presName="txShp" presStyleLbl="node1" presStyleIdx="3" presStyleCnt="4">
        <dgm:presLayoutVars>
          <dgm:bulletEnabled val="1"/>
        </dgm:presLayoutVars>
      </dgm:prSet>
      <dgm:spPr/>
      <dgm:t>
        <a:bodyPr/>
        <a:lstStyle/>
        <a:p>
          <a:endParaRPr lang="en-US"/>
        </a:p>
      </dgm:t>
    </dgm:pt>
  </dgm:ptLst>
  <dgm:cxnLst>
    <dgm:cxn modelId="{A4635A19-7F93-4D9F-B148-7F506E820719}" srcId="{0A154DB9-910E-4804-BCA5-79E9495B347A}" destId="{33B17FAD-AE9F-445A-A32D-A4BD4AD0C3D2}" srcOrd="1" destOrd="0" parTransId="{C4FC5094-DEDA-4D30-9B93-9B8C98220ED5}" sibTransId="{52443BE0-8A57-4300-B680-1798B1A73A72}"/>
    <dgm:cxn modelId="{C362774E-67FB-4A15-893A-F269C6ED25B8}" type="presOf" srcId="{6BC604EC-A45B-4F12-A013-A8A9A4377EF3}" destId="{DF970CAB-8EBA-449E-A699-55B7FD6073B2}" srcOrd="0" destOrd="0" presId="urn:microsoft.com/office/officeart/2005/8/layout/vList3#1"/>
    <dgm:cxn modelId="{2E8E0F08-C893-4CD4-BEE7-1D8FBD7187B2}" type="presOf" srcId="{33B17FAD-AE9F-445A-A32D-A4BD4AD0C3D2}" destId="{ACB844DF-6F92-4AE0-A2A9-9BA3FD2C27D4}" srcOrd="0" destOrd="0" presId="urn:microsoft.com/office/officeart/2005/8/layout/vList3#1"/>
    <dgm:cxn modelId="{7F566CAB-AA57-4B13-8DFD-23C3D6564E89}" type="presOf" srcId="{19B89749-1FA2-4AB8-B1DA-671FF87CCECB}" destId="{EDA78871-52D6-42A2-AAF7-234E18AC940F}" srcOrd="0" destOrd="0" presId="urn:microsoft.com/office/officeart/2005/8/layout/vList3#1"/>
    <dgm:cxn modelId="{F604348E-9502-496B-8488-59A1DB598522}" srcId="{0A154DB9-910E-4804-BCA5-79E9495B347A}" destId="{6BC604EC-A45B-4F12-A013-A8A9A4377EF3}" srcOrd="0" destOrd="0" parTransId="{682DE005-B53F-4E4E-B963-0EF5B6663F08}" sibTransId="{7656CB94-8934-422E-A218-C0332B51F485}"/>
    <dgm:cxn modelId="{4A7296A6-5E84-48E1-88E5-93A9445DE6C5}" srcId="{0A154DB9-910E-4804-BCA5-79E9495B347A}" destId="{B57F8A9E-1243-44F6-8835-77EEE736A635}" srcOrd="2" destOrd="0" parTransId="{559C7E41-B2B3-46CF-827E-970832C117D2}" sibTransId="{37BB3FD8-E876-4A3D-88D5-6CE894079A6B}"/>
    <dgm:cxn modelId="{176ACC72-84C0-4056-A2DE-3AA7D367A0E5}" type="presOf" srcId="{B57F8A9E-1243-44F6-8835-77EEE736A635}" destId="{0387EB4B-56A6-41A1-B430-B644D48AA6EC}" srcOrd="0" destOrd="0" presId="urn:microsoft.com/office/officeart/2005/8/layout/vList3#1"/>
    <dgm:cxn modelId="{94374B1F-CDFF-45B8-AD17-444A6922D9DD}" srcId="{0A154DB9-910E-4804-BCA5-79E9495B347A}" destId="{19B89749-1FA2-4AB8-B1DA-671FF87CCECB}" srcOrd="3" destOrd="0" parTransId="{47431BCE-334A-4A7C-B77B-5E36FF213E5C}" sibTransId="{F5F94075-B3AC-46C9-AAFD-C4422B521CAA}"/>
    <dgm:cxn modelId="{A4A78C39-FD1D-4F53-9E87-0C6CAB03BD1D}" type="presOf" srcId="{0A154DB9-910E-4804-BCA5-79E9495B347A}" destId="{6285B12F-EFCC-4D30-8C0B-826E5EC061C7}" srcOrd="0" destOrd="0" presId="urn:microsoft.com/office/officeart/2005/8/layout/vList3#1"/>
    <dgm:cxn modelId="{024844CB-B274-4961-A927-082413F33837}" type="presParOf" srcId="{6285B12F-EFCC-4D30-8C0B-826E5EC061C7}" destId="{D81E7F4C-A0B4-4C52-9727-1F2DE8E68D47}" srcOrd="0" destOrd="0" presId="urn:microsoft.com/office/officeart/2005/8/layout/vList3#1"/>
    <dgm:cxn modelId="{E2C56F6C-8EE2-4391-828B-7274F6380111}" type="presParOf" srcId="{D81E7F4C-A0B4-4C52-9727-1F2DE8E68D47}" destId="{29BF679F-6C4C-46B5-AE59-8A15BF37D6B2}" srcOrd="0" destOrd="0" presId="urn:microsoft.com/office/officeart/2005/8/layout/vList3#1"/>
    <dgm:cxn modelId="{C1F5213A-4A14-4D75-A217-B524CCFE8B21}" type="presParOf" srcId="{D81E7F4C-A0B4-4C52-9727-1F2DE8E68D47}" destId="{DF970CAB-8EBA-449E-A699-55B7FD6073B2}" srcOrd="1" destOrd="0" presId="urn:microsoft.com/office/officeart/2005/8/layout/vList3#1"/>
    <dgm:cxn modelId="{FC0BB810-13A5-4A2C-B425-A9CA87585C74}" type="presParOf" srcId="{6285B12F-EFCC-4D30-8C0B-826E5EC061C7}" destId="{E350DF20-9A30-4F29-9631-04EF40CBE449}" srcOrd="1" destOrd="0" presId="urn:microsoft.com/office/officeart/2005/8/layout/vList3#1"/>
    <dgm:cxn modelId="{41EF2ABC-5E0C-418C-8A13-D0D96C392307}" type="presParOf" srcId="{6285B12F-EFCC-4D30-8C0B-826E5EC061C7}" destId="{0DA8DD5D-66D1-4599-AC8E-14CA47D37328}" srcOrd="2" destOrd="0" presId="urn:microsoft.com/office/officeart/2005/8/layout/vList3#1"/>
    <dgm:cxn modelId="{E0E74F22-CF57-4E8E-B3FB-E80927B8F857}" type="presParOf" srcId="{0DA8DD5D-66D1-4599-AC8E-14CA47D37328}" destId="{FB95DE73-DAF0-4739-98C9-8B6BD7125B83}" srcOrd="0" destOrd="0" presId="urn:microsoft.com/office/officeart/2005/8/layout/vList3#1"/>
    <dgm:cxn modelId="{ABB44A58-ECAA-45EE-9FF5-8B910F1D8B37}" type="presParOf" srcId="{0DA8DD5D-66D1-4599-AC8E-14CA47D37328}" destId="{ACB844DF-6F92-4AE0-A2A9-9BA3FD2C27D4}" srcOrd="1" destOrd="0" presId="urn:microsoft.com/office/officeart/2005/8/layout/vList3#1"/>
    <dgm:cxn modelId="{3FE5B3BB-D8A9-4326-B229-F017352D6E9B}" type="presParOf" srcId="{6285B12F-EFCC-4D30-8C0B-826E5EC061C7}" destId="{B53D6B8C-BCE9-4EF0-9847-5A6ACF969E7D}" srcOrd="3" destOrd="0" presId="urn:microsoft.com/office/officeart/2005/8/layout/vList3#1"/>
    <dgm:cxn modelId="{1C5D3BAE-DBF4-4755-9E9F-860659F66D82}" type="presParOf" srcId="{6285B12F-EFCC-4D30-8C0B-826E5EC061C7}" destId="{4AE91AFC-569E-4EC1-89F1-620ABC896140}" srcOrd="4" destOrd="0" presId="urn:microsoft.com/office/officeart/2005/8/layout/vList3#1"/>
    <dgm:cxn modelId="{38D344D1-CF19-422A-A3C2-18CDD5B07E78}" type="presParOf" srcId="{4AE91AFC-569E-4EC1-89F1-620ABC896140}" destId="{97776AB2-4699-4897-A8C3-24C9A967722E}" srcOrd="0" destOrd="0" presId="urn:microsoft.com/office/officeart/2005/8/layout/vList3#1"/>
    <dgm:cxn modelId="{27D77411-F46A-4081-885B-2E0C34E608E0}" type="presParOf" srcId="{4AE91AFC-569E-4EC1-89F1-620ABC896140}" destId="{0387EB4B-56A6-41A1-B430-B644D48AA6EC}" srcOrd="1" destOrd="0" presId="urn:microsoft.com/office/officeart/2005/8/layout/vList3#1"/>
    <dgm:cxn modelId="{83C85A40-8136-4ADE-A2F4-DE2758C6A182}" type="presParOf" srcId="{6285B12F-EFCC-4D30-8C0B-826E5EC061C7}" destId="{CC0748CC-1E42-4D57-98E7-E47AE09FE602}" srcOrd="5" destOrd="0" presId="urn:microsoft.com/office/officeart/2005/8/layout/vList3#1"/>
    <dgm:cxn modelId="{96085B68-A503-4373-B3B2-B105008F3BAE}" type="presParOf" srcId="{6285B12F-EFCC-4D30-8C0B-826E5EC061C7}" destId="{E39CB3FB-D363-47B9-87BA-9393B901E984}" srcOrd="6" destOrd="0" presId="urn:microsoft.com/office/officeart/2005/8/layout/vList3#1"/>
    <dgm:cxn modelId="{11CD4BE2-E3AE-426F-BBCE-8099A8D6EAB8}" type="presParOf" srcId="{E39CB3FB-D363-47B9-87BA-9393B901E984}" destId="{F146369A-F546-47DF-BBC0-9D8373336533}" srcOrd="0" destOrd="0" presId="urn:microsoft.com/office/officeart/2005/8/layout/vList3#1"/>
    <dgm:cxn modelId="{DAFD2276-9472-44A3-9340-7452E61E553F}" type="presParOf" srcId="{E39CB3FB-D363-47B9-87BA-9393B901E984}" destId="{EDA78871-52D6-42A2-AAF7-234E18AC940F}"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08628C-B533-4955-A203-D04E8D0BDB1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4BB33E5-FB03-4BCE-A97A-3BA918FA96D2}">
      <dgm:prSet custT="1"/>
      <dgm:spPr/>
      <dgm:t>
        <a:bodyPr/>
        <a:lstStyle/>
        <a:p>
          <a:pPr algn="l" rtl="0"/>
          <a:r>
            <a:rPr lang="en-US" sz="1600" dirty="0" smtClean="0">
              <a:latin typeface="Georgia" pitchFamily="18" charset="0"/>
            </a:rPr>
            <a:t>Project Management Workshops to all Managers/PM/ Departmental Heads– 10 Days</a:t>
          </a:r>
          <a:endParaRPr lang="en-US" sz="1600" dirty="0">
            <a:latin typeface="Georgia" pitchFamily="18" charset="0"/>
          </a:endParaRPr>
        </a:p>
      </dgm:t>
    </dgm:pt>
    <dgm:pt modelId="{64937442-0CBD-42B4-8027-8E5937C8F289}" type="parTrans" cxnId="{94DCE358-05D0-4065-8E59-6FC317424949}">
      <dgm:prSet/>
      <dgm:spPr/>
      <dgm:t>
        <a:bodyPr/>
        <a:lstStyle/>
        <a:p>
          <a:pPr algn="l"/>
          <a:endParaRPr lang="en-US" sz="2800"/>
        </a:p>
      </dgm:t>
    </dgm:pt>
    <dgm:pt modelId="{054330C4-3C40-4755-B18F-7E26F60895FF}" type="sibTrans" cxnId="{94DCE358-05D0-4065-8E59-6FC317424949}">
      <dgm:prSet/>
      <dgm:spPr/>
      <dgm:t>
        <a:bodyPr/>
        <a:lstStyle/>
        <a:p>
          <a:pPr algn="l"/>
          <a:endParaRPr lang="en-US" sz="2800"/>
        </a:p>
      </dgm:t>
    </dgm:pt>
    <dgm:pt modelId="{01DE1B0B-CC3A-48C7-A3C0-27680A9C34A4}">
      <dgm:prSet custT="1"/>
      <dgm:spPr>
        <a:noFill/>
        <a:ln>
          <a:solidFill>
            <a:schemeClr val="tx1"/>
          </a:solidFill>
          <a:prstDash val="sysDot"/>
        </a:ln>
      </dgm:spPr>
      <dgm:t>
        <a:bodyPr/>
        <a:lstStyle/>
        <a:p>
          <a:pPr algn="l" rtl="0"/>
          <a:r>
            <a:rPr lang="en-US" sz="2400" b="1" dirty="0" smtClean="0">
              <a:solidFill>
                <a:schemeClr val="tx2">
                  <a:lumMod val="75000"/>
                </a:schemeClr>
              </a:solidFill>
              <a:latin typeface="Georgia" pitchFamily="18" charset="0"/>
            </a:rPr>
            <a:t>??</a:t>
          </a:r>
          <a:endParaRPr lang="en-US" sz="2400" b="1" dirty="0">
            <a:solidFill>
              <a:schemeClr val="tx2">
                <a:lumMod val="75000"/>
              </a:schemeClr>
            </a:solidFill>
            <a:latin typeface="Georgia" pitchFamily="18" charset="0"/>
          </a:endParaRPr>
        </a:p>
      </dgm:t>
    </dgm:pt>
    <dgm:pt modelId="{7974F3C2-4079-489F-BC3E-8F5AE2041757}" type="parTrans" cxnId="{B41B54B4-8EBE-4314-833D-A3F6829EA250}">
      <dgm:prSet/>
      <dgm:spPr/>
      <dgm:t>
        <a:bodyPr/>
        <a:lstStyle/>
        <a:p>
          <a:pPr algn="l"/>
          <a:endParaRPr lang="en-US" sz="2800"/>
        </a:p>
      </dgm:t>
    </dgm:pt>
    <dgm:pt modelId="{41940B0C-68EE-4A6E-A0E8-F97C2DDA73C1}" type="sibTrans" cxnId="{B41B54B4-8EBE-4314-833D-A3F6829EA250}">
      <dgm:prSet/>
      <dgm:spPr/>
      <dgm:t>
        <a:bodyPr/>
        <a:lstStyle/>
        <a:p>
          <a:pPr algn="l"/>
          <a:endParaRPr lang="en-US" sz="2800"/>
        </a:p>
      </dgm:t>
    </dgm:pt>
    <dgm:pt modelId="{6A9929E5-A6E6-4052-B363-47CDE3E58FD1}">
      <dgm:prSet custT="1"/>
      <dgm:spPr>
        <a:noFill/>
        <a:ln>
          <a:prstDash val="sysDot"/>
        </a:ln>
      </dgm:spPr>
      <dgm:t>
        <a:bodyPr/>
        <a:lstStyle/>
        <a:p>
          <a:pPr algn="l" rtl="0"/>
          <a:r>
            <a:rPr lang="en-US" sz="1600" dirty="0" smtClean="0">
              <a:solidFill>
                <a:schemeClr val="tx1"/>
              </a:solidFill>
              <a:latin typeface="Georgia" pitchFamily="18" charset="0"/>
            </a:rPr>
            <a:t>Procure/Install Automation Tools/ Automate processes as much possible</a:t>
          </a:r>
          <a:endParaRPr lang="en-US" sz="1600" dirty="0">
            <a:solidFill>
              <a:schemeClr val="tx1"/>
            </a:solidFill>
            <a:latin typeface="Georgia" pitchFamily="18" charset="0"/>
          </a:endParaRPr>
        </a:p>
      </dgm:t>
    </dgm:pt>
    <dgm:pt modelId="{9A8489CE-002E-4F4B-8824-148821815669}" type="parTrans" cxnId="{2EDBB670-8EA0-4DCF-B01B-C1398CB2E5CD}">
      <dgm:prSet/>
      <dgm:spPr/>
      <dgm:t>
        <a:bodyPr/>
        <a:lstStyle/>
        <a:p>
          <a:pPr algn="l"/>
          <a:endParaRPr lang="en-US" sz="2800"/>
        </a:p>
      </dgm:t>
    </dgm:pt>
    <dgm:pt modelId="{41A90184-A983-4DEE-BD9F-F7C28B8D830C}" type="sibTrans" cxnId="{2EDBB670-8EA0-4DCF-B01B-C1398CB2E5CD}">
      <dgm:prSet/>
      <dgm:spPr/>
      <dgm:t>
        <a:bodyPr/>
        <a:lstStyle/>
        <a:p>
          <a:pPr algn="l"/>
          <a:endParaRPr lang="en-US" sz="2800"/>
        </a:p>
      </dgm:t>
    </dgm:pt>
    <dgm:pt modelId="{721F38CE-DF25-49CA-B347-9A74AB9A81E3}">
      <dgm:prSet custT="1"/>
      <dgm:spPr/>
      <dgm:t>
        <a:bodyPr/>
        <a:lstStyle/>
        <a:p>
          <a:pPr algn="l" rtl="0"/>
          <a:r>
            <a:rPr lang="en-US" sz="1600" dirty="0" smtClean="0">
              <a:latin typeface="Georgia" pitchFamily="18" charset="0"/>
            </a:rPr>
            <a:t>Processes Awareness/ Training (10 Days)</a:t>
          </a:r>
          <a:endParaRPr lang="en-US" sz="1600" dirty="0">
            <a:latin typeface="Georgia" pitchFamily="18" charset="0"/>
          </a:endParaRPr>
        </a:p>
      </dgm:t>
    </dgm:pt>
    <dgm:pt modelId="{E9FEEFCE-A759-4B02-8BD8-14372A84F5A6}" type="parTrans" cxnId="{2D691D34-4AB5-4B64-909A-7906F6E0AA34}">
      <dgm:prSet/>
      <dgm:spPr/>
      <dgm:t>
        <a:bodyPr/>
        <a:lstStyle/>
        <a:p>
          <a:pPr algn="l"/>
          <a:endParaRPr lang="en-US" sz="2800"/>
        </a:p>
      </dgm:t>
    </dgm:pt>
    <dgm:pt modelId="{54367CC3-A331-44D3-A9DE-57CE2B554FCD}" type="sibTrans" cxnId="{2D691D34-4AB5-4B64-909A-7906F6E0AA34}">
      <dgm:prSet/>
      <dgm:spPr/>
      <dgm:t>
        <a:bodyPr/>
        <a:lstStyle/>
        <a:p>
          <a:pPr algn="l"/>
          <a:endParaRPr lang="en-US" sz="2800"/>
        </a:p>
      </dgm:t>
    </dgm:pt>
    <dgm:pt modelId="{11DE67A0-9FD0-4D9D-98F0-F6BC9A6BAEF0}">
      <dgm:prSet custT="1"/>
      <dgm:spPr/>
      <dgm:t>
        <a:bodyPr/>
        <a:lstStyle/>
        <a:p>
          <a:pPr algn="l" rtl="0"/>
          <a:r>
            <a:rPr lang="en-US" sz="1600" dirty="0" smtClean="0">
              <a:latin typeface="Georgia" pitchFamily="18" charset="0"/>
            </a:rPr>
            <a:t>Training on Leadership / Interpersonal Skills  (4 Days)</a:t>
          </a:r>
          <a:endParaRPr lang="en-US" sz="1600" dirty="0">
            <a:latin typeface="Georgia" pitchFamily="18" charset="0"/>
          </a:endParaRPr>
        </a:p>
      </dgm:t>
    </dgm:pt>
    <dgm:pt modelId="{B8F33F59-41C5-47BB-89ED-B0A6EF94F916}" type="parTrans" cxnId="{9341490C-0311-41BB-9FDD-508ADBE5EC46}">
      <dgm:prSet/>
      <dgm:spPr/>
      <dgm:t>
        <a:bodyPr/>
        <a:lstStyle/>
        <a:p>
          <a:pPr algn="l"/>
          <a:endParaRPr lang="en-US" sz="2800"/>
        </a:p>
      </dgm:t>
    </dgm:pt>
    <dgm:pt modelId="{0CD9C042-3C8E-4873-B398-BA1F844370C4}" type="sibTrans" cxnId="{9341490C-0311-41BB-9FDD-508ADBE5EC46}">
      <dgm:prSet/>
      <dgm:spPr/>
      <dgm:t>
        <a:bodyPr/>
        <a:lstStyle/>
        <a:p>
          <a:pPr algn="l"/>
          <a:endParaRPr lang="en-US" sz="2800"/>
        </a:p>
      </dgm:t>
    </dgm:pt>
    <dgm:pt modelId="{F6200564-F772-44C8-924D-BA42D04DAF27}">
      <dgm:prSet custT="1"/>
      <dgm:spPr/>
      <dgm:t>
        <a:bodyPr/>
        <a:lstStyle/>
        <a:p>
          <a:pPr algn="l" rtl="0"/>
          <a:r>
            <a:rPr lang="en-US" sz="1600" dirty="0" smtClean="0">
              <a:latin typeface="Georgia" pitchFamily="18" charset="0"/>
            </a:rPr>
            <a:t>Map/Define PM processes to the implementation details (15 Days)</a:t>
          </a:r>
          <a:endParaRPr lang="en-US" sz="1600" dirty="0">
            <a:latin typeface="Georgia" pitchFamily="18" charset="0"/>
          </a:endParaRPr>
        </a:p>
      </dgm:t>
    </dgm:pt>
    <dgm:pt modelId="{786D6E58-BC1B-4221-A379-F0A7372B94AF}" type="parTrans" cxnId="{DB86BB04-3A69-4064-8633-16BF446586A7}">
      <dgm:prSet/>
      <dgm:spPr/>
      <dgm:t>
        <a:bodyPr/>
        <a:lstStyle/>
        <a:p>
          <a:endParaRPr lang="en-US" sz="2800"/>
        </a:p>
      </dgm:t>
    </dgm:pt>
    <dgm:pt modelId="{6905A50A-C0AA-4BAB-A6EE-20BC6AC57075}" type="sibTrans" cxnId="{DB86BB04-3A69-4064-8633-16BF446586A7}">
      <dgm:prSet/>
      <dgm:spPr/>
      <dgm:t>
        <a:bodyPr/>
        <a:lstStyle/>
        <a:p>
          <a:endParaRPr lang="en-US" sz="2800"/>
        </a:p>
      </dgm:t>
    </dgm:pt>
    <dgm:pt modelId="{482EB15B-7164-465C-8606-C7848D212293}">
      <dgm:prSet custT="1"/>
      <dgm:spPr/>
      <dgm:t>
        <a:bodyPr/>
        <a:lstStyle/>
        <a:p>
          <a:pPr algn="l" rtl="0"/>
          <a:r>
            <a:rPr lang="en-US" sz="2400" b="1" dirty="0" smtClean="0">
              <a:solidFill>
                <a:schemeClr val="tx2">
                  <a:lumMod val="75000"/>
                </a:schemeClr>
              </a:solidFill>
              <a:latin typeface="Georgia" pitchFamily="18" charset="0"/>
            </a:rPr>
            <a:t>Phase 1</a:t>
          </a:r>
          <a:endParaRPr lang="en-US" sz="2400" b="1" dirty="0">
            <a:solidFill>
              <a:schemeClr val="tx2">
                <a:lumMod val="75000"/>
              </a:schemeClr>
            </a:solidFill>
            <a:latin typeface="Georgia" pitchFamily="18" charset="0"/>
          </a:endParaRPr>
        </a:p>
      </dgm:t>
    </dgm:pt>
    <dgm:pt modelId="{D51806F9-87D4-4F85-B8F4-1E68ECAFF745}" type="parTrans" cxnId="{B30B70A5-EA3B-4615-85CC-7927AB8C9418}">
      <dgm:prSet/>
      <dgm:spPr/>
      <dgm:t>
        <a:bodyPr/>
        <a:lstStyle/>
        <a:p>
          <a:endParaRPr lang="en-US" sz="2800"/>
        </a:p>
      </dgm:t>
    </dgm:pt>
    <dgm:pt modelId="{01B3E807-3602-4AD4-A6AF-C06015EE9160}" type="sibTrans" cxnId="{B30B70A5-EA3B-4615-85CC-7927AB8C9418}">
      <dgm:prSet/>
      <dgm:spPr/>
      <dgm:t>
        <a:bodyPr/>
        <a:lstStyle/>
        <a:p>
          <a:endParaRPr lang="en-US" sz="2800"/>
        </a:p>
      </dgm:t>
    </dgm:pt>
    <dgm:pt modelId="{CDB7E021-F44D-49D8-8BE2-FD5A63DE7F32}">
      <dgm:prSet custT="1"/>
      <dgm:spPr/>
      <dgm:t>
        <a:bodyPr/>
        <a:lstStyle/>
        <a:p>
          <a:pPr algn="l" rtl="0"/>
          <a:r>
            <a:rPr lang="en-US" sz="1600" dirty="0" smtClean="0">
              <a:latin typeface="Georgia" pitchFamily="18" charset="0"/>
            </a:rPr>
            <a:t>Defining Framework &amp; fine tuning to BFL</a:t>
          </a:r>
          <a:endParaRPr lang="en-US" sz="1600" dirty="0">
            <a:latin typeface="Georgia" pitchFamily="18" charset="0"/>
          </a:endParaRPr>
        </a:p>
      </dgm:t>
    </dgm:pt>
    <dgm:pt modelId="{4C62B43F-ABAF-4CBA-BA12-8B5FD2035830}" type="parTrans" cxnId="{85BCCF77-ED61-4513-8D42-F061336ED163}">
      <dgm:prSet/>
      <dgm:spPr/>
      <dgm:t>
        <a:bodyPr/>
        <a:lstStyle/>
        <a:p>
          <a:endParaRPr lang="en-US" sz="2800"/>
        </a:p>
      </dgm:t>
    </dgm:pt>
    <dgm:pt modelId="{3ED768F8-687C-45F1-8577-18A29D6372C0}" type="sibTrans" cxnId="{85BCCF77-ED61-4513-8D42-F061336ED163}">
      <dgm:prSet/>
      <dgm:spPr/>
      <dgm:t>
        <a:bodyPr/>
        <a:lstStyle/>
        <a:p>
          <a:endParaRPr lang="en-US" sz="2800"/>
        </a:p>
      </dgm:t>
    </dgm:pt>
    <dgm:pt modelId="{C7A3E881-BAAC-46B4-9E29-039A73E66C86}">
      <dgm:prSet custT="1"/>
      <dgm:spPr/>
      <dgm:t>
        <a:bodyPr/>
        <a:lstStyle/>
        <a:p>
          <a:pPr algn="l" rtl="0"/>
          <a:r>
            <a:rPr lang="en-US" sz="2400" b="1" dirty="0" smtClean="0">
              <a:solidFill>
                <a:schemeClr val="tx2">
                  <a:lumMod val="75000"/>
                </a:schemeClr>
              </a:solidFill>
              <a:latin typeface="Georgia" pitchFamily="18" charset="0"/>
            </a:rPr>
            <a:t>Phase 2</a:t>
          </a:r>
          <a:endParaRPr lang="en-US" sz="2400" b="1" dirty="0">
            <a:solidFill>
              <a:schemeClr val="tx2">
                <a:lumMod val="75000"/>
              </a:schemeClr>
            </a:solidFill>
            <a:latin typeface="Georgia" pitchFamily="18" charset="0"/>
          </a:endParaRPr>
        </a:p>
      </dgm:t>
    </dgm:pt>
    <dgm:pt modelId="{7C962A71-E45C-4C40-9339-D0E84A342392}" type="parTrans" cxnId="{7A3E61C1-923B-46CD-9986-66F0B9F1B26D}">
      <dgm:prSet/>
      <dgm:spPr/>
      <dgm:t>
        <a:bodyPr/>
        <a:lstStyle/>
        <a:p>
          <a:endParaRPr lang="en-US" sz="2800"/>
        </a:p>
      </dgm:t>
    </dgm:pt>
    <dgm:pt modelId="{37571D2D-46F4-470B-87D7-F3A8D8F96F93}" type="sibTrans" cxnId="{7A3E61C1-923B-46CD-9986-66F0B9F1B26D}">
      <dgm:prSet/>
      <dgm:spPr/>
      <dgm:t>
        <a:bodyPr/>
        <a:lstStyle/>
        <a:p>
          <a:endParaRPr lang="en-US" sz="2800"/>
        </a:p>
      </dgm:t>
    </dgm:pt>
    <dgm:pt modelId="{E72BD602-F8FA-4F6F-849A-DF35F601D034}">
      <dgm:prSet custT="1"/>
      <dgm:spPr/>
      <dgm:t>
        <a:bodyPr/>
        <a:lstStyle/>
        <a:p>
          <a:pPr algn="l" rtl="0"/>
          <a:r>
            <a:rPr lang="en-US" sz="2400" b="1" dirty="0" smtClean="0">
              <a:solidFill>
                <a:schemeClr val="tx2">
                  <a:lumMod val="75000"/>
                </a:schemeClr>
              </a:solidFill>
              <a:latin typeface="Georgia" pitchFamily="18" charset="0"/>
            </a:rPr>
            <a:t>Phase 3</a:t>
          </a:r>
          <a:endParaRPr lang="en-US" sz="2400" b="1" dirty="0">
            <a:solidFill>
              <a:schemeClr val="tx2">
                <a:lumMod val="75000"/>
              </a:schemeClr>
            </a:solidFill>
            <a:latin typeface="Georgia" pitchFamily="18" charset="0"/>
          </a:endParaRPr>
        </a:p>
      </dgm:t>
    </dgm:pt>
    <dgm:pt modelId="{73162D1A-9266-4233-B854-B44FA9D8BE7F}" type="parTrans" cxnId="{5F3029EF-F88E-4737-9610-671391576E02}">
      <dgm:prSet/>
      <dgm:spPr/>
      <dgm:t>
        <a:bodyPr/>
        <a:lstStyle/>
        <a:p>
          <a:endParaRPr lang="en-US" sz="2800"/>
        </a:p>
      </dgm:t>
    </dgm:pt>
    <dgm:pt modelId="{81B629E7-66C6-4550-B172-1C13A082AD15}" type="sibTrans" cxnId="{5F3029EF-F88E-4737-9610-671391576E02}">
      <dgm:prSet/>
      <dgm:spPr/>
      <dgm:t>
        <a:bodyPr/>
        <a:lstStyle/>
        <a:p>
          <a:endParaRPr lang="en-US" sz="2800"/>
        </a:p>
      </dgm:t>
    </dgm:pt>
    <dgm:pt modelId="{90BC15DC-217E-46CF-856C-B78A446B31D7}">
      <dgm:prSet custT="1"/>
      <dgm:spPr>
        <a:noFill/>
        <a:ln>
          <a:solidFill>
            <a:schemeClr val="tx1"/>
          </a:solidFill>
          <a:prstDash val="sysDot"/>
        </a:ln>
      </dgm:spPr>
      <dgm:t>
        <a:bodyPr/>
        <a:lstStyle/>
        <a:p>
          <a:pPr algn="l" rtl="0"/>
          <a:r>
            <a:rPr lang="en-US" sz="1600" dirty="0" smtClean="0">
              <a:solidFill>
                <a:schemeClr val="tx1"/>
              </a:solidFill>
              <a:latin typeface="Georgia" pitchFamily="18" charset="0"/>
            </a:rPr>
            <a:t>Finalize a tool for Automation</a:t>
          </a:r>
          <a:endParaRPr lang="en-US" sz="1600" dirty="0">
            <a:solidFill>
              <a:schemeClr val="tx1"/>
            </a:solidFill>
            <a:latin typeface="Georgia" pitchFamily="18" charset="0"/>
          </a:endParaRPr>
        </a:p>
      </dgm:t>
    </dgm:pt>
    <dgm:pt modelId="{38933A15-CFC7-4FDE-AC4F-E3C9ECD62C39}" type="parTrans" cxnId="{6CD2C523-7965-4F5C-BB53-2BA128A9D140}">
      <dgm:prSet/>
      <dgm:spPr/>
      <dgm:t>
        <a:bodyPr/>
        <a:lstStyle/>
        <a:p>
          <a:endParaRPr lang="en-US" sz="2800"/>
        </a:p>
      </dgm:t>
    </dgm:pt>
    <dgm:pt modelId="{DD591AB7-1433-48A6-81EF-602997D7B4E1}" type="sibTrans" cxnId="{6CD2C523-7965-4F5C-BB53-2BA128A9D140}">
      <dgm:prSet/>
      <dgm:spPr/>
      <dgm:t>
        <a:bodyPr/>
        <a:lstStyle/>
        <a:p>
          <a:endParaRPr lang="en-US" sz="2800"/>
        </a:p>
      </dgm:t>
    </dgm:pt>
    <dgm:pt modelId="{DA9A4F28-9C37-4539-9B4A-2A875388D136}">
      <dgm:prSet custT="1"/>
      <dgm:spPr/>
      <dgm:t>
        <a:bodyPr/>
        <a:lstStyle/>
        <a:p>
          <a:pPr algn="l" rtl="0"/>
          <a:r>
            <a:rPr lang="en-US" sz="2400" b="1" dirty="0" smtClean="0">
              <a:solidFill>
                <a:schemeClr val="tx2">
                  <a:lumMod val="75000"/>
                </a:schemeClr>
              </a:solidFill>
              <a:latin typeface="Georgia" pitchFamily="18" charset="0"/>
            </a:rPr>
            <a:t>Phase 4</a:t>
          </a:r>
          <a:endParaRPr lang="en-US" sz="2400" b="1" dirty="0">
            <a:solidFill>
              <a:schemeClr val="tx2">
                <a:lumMod val="75000"/>
              </a:schemeClr>
            </a:solidFill>
            <a:latin typeface="Georgia" pitchFamily="18" charset="0"/>
          </a:endParaRPr>
        </a:p>
      </dgm:t>
    </dgm:pt>
    <dgm:pt modelId="{A4087B63-F190-46B0-A3E2-C82AFF7FFF2B}" type="parTrans" cxnId="{C6ACFD67-406C-46D5-9A6A-DDCFB4A8E3AF}">
      <dgm:prSet/>
      <dgm:spPr/>
      <dgm:t>
        <a:bodyPr/>
        <a:lstStyle/>
        <a:p>
          <a:endParaRPr lang="en-US" sz="2800"/>
        </a:p>
      </dgm:t>
    </dgm:pt>
    <dgm:pt modelId="{951DF279-9D3C-4657-8F75-061DDA0D2428}" type="sibTrans" cxnId="{C6ACFD67-406C-46D5-9A6A-DDCFB4A8E3AF}">
      <dgm:prSet/>
      <dgm:spPr/>
      <dgm:t>
        <a:bodyPr/>
        <a:lstStyle/>
        <a:p>
          <a:endParaRPr lang="en-US" sz="2800"/>
        </a:p>
      </dgm:t>
    </dgm:pt>
    <dgm:pt modelId="{560711B7-C7E8-4D81-ABB8-BAC981F0F2B3}">
      <dgm:prSet custT="1"/>
      <dgm:spPr/>
      <dgm:t>
        <a:bodyPr/>
        <a:lstStyle/>
        <a:p>
          <a:pPr algn="l" rtl="0"/>
          <a:r>
            <a:rPr lang="en-US" sz="1600" dirty="0" smtClean="0">
              <a:latin typeface="Georgia" pitchFamily="18" charset="0"/>
            </a:rPr>
            <a:t>Periodic Audit/Review of Implementation</a:t>
          </a:r>
          <a:endParaRPr lang="en-US" sz="1600" dirty="0">
            <a:latin typeface="Georgia" pitchFamily="18" charset="0"/>
          </a:endParaRPr>
        </a:p>
      </dgm:t>
    </dgm:pt>
    <dgm:pt modelId="{D61B3911-3DB0-4184-A663-47DF940824CF}" type="parTrans" cxnId="{0B819E32-CFED-402E-8E62-C4BC08D73738}">
      <dgm:prSet/>
      <dgm:spPr/>
      <dgm:t>
        <a:bodyPr/>
        <a:lstStyle/>
        <a:p>
          <a:endParaRPr lang="en-US" sz="2800"/>
        </a:p>
      </dgm:t>
    </dgm:pt>
    <dgm:pt modelId="{77DF2545-7616-4329-8BAE-413489DDFF93}" type="sibTrans" cxnId="{0B819E32-CFED-402E-8E62-C4BC08D73738}">
      <dgm:prSet/>
      <dgm:spPr/>
      <dgm:t>
        <a:bodyPr/>
        <a:lstStyle/>
        <a:p>
          <a:endParaRPr lang="en-US" sz="2800"/>
        </a:p>
      </dgm:t>
    </dgm:pt>
    <dgm:pt modelId="{968C6250-3A97-401B-83F0-6A0D6E8D9294}">
      <dgm:prSet custT="1"/>
      <dgm:spPr/>
      <dgm:t>
        <a:bodyPr/>
        <a:lstStyle/>
        <a:p>
          <a:pPr algn="l" rtl="0"/>
          <a:r>
            <a:rPr lang="en-US" sz="1600" dirty="0" smtClean="0">
              <a:latin typeface="Georgia" pitchFamily="18" charset="0"/>
            </a:rPr>
            <a:t>Support</a:t>
          </a:r>
          <a:endParaRPr lang="en-US" sz="1600" dirty="0">
            <a:latin typeface="Georgia" pitchFamily="18" charset="0"/>
          </a:endParaRPr>
        </a:p>
      </dgm:t>
    </dgm:pt>
    <dgm:pt modelId="{73525DC6-1942-4744-91A3-CA6D861A8C7E}" type="parTrans" cxnId="{8BDDF5CD-AD00-4ACB-A09C-E2E6130B3422}">
      <dgm:prSet/>
      <dgm:spPr/>
      <dgm:t>
        <a:bodyPr/>
        <a:lstStyle/>
        <a:p>
          <a:endParaRPr lang="en-US" sz="2800"/>
        </a:p>
      </dgm:t>
    </dgm:pt>
    <dgm:pt modelId="{2F849913-CF37-4118-8BB1-185B7422FF87}" type="sibTrans" cxnId="{8BDDF5CD-AD00-4ACB-A09C-E2E6130B3422}">
      <dgm:prSet/>
      <dgm:spPr/>
      <dgm:t>
        <a:bodyPr/>
        <a:lstStyle/>
        <a:p>
          <a:endParaRPr lang="en-US" sz="2800"/>
        </a:p>
      </dgm:t>
    </dgm:pt>
    <dgm:pt modelId="{E7D8C4D8-DD03-4993-BF86-EBE565CAA9B6}">
      <dgm:prSet custT="1"/>
      <dgm:spPr/>
      <dgm:t>
        <a:bodyPr/>
        <a:lstStyle/>
        <a:p>
          <a:pPr algn="l" rtl="0"/>
          <a:endParaRPr lang="en-US" sz="1600" dirty="0">
            <a:latin typeface="Georgia" pitchFamily="18" charset="0"/>
          </a:endParaRPr>
        </a:p>
      </dgm:t>
    </dgm:pt>
    <dgm:pt modelId="{81D8F210-E7C8-480B-AD31-28EE78C90EE3}" type="parTrans" cxnId="{BC85BD8D-F655-43D8-8617-7225BB0DB73C}">
      <dgm:prSet/>
      <dgm:spPr/>
      <dgm:t>
        <a:bodyPr/>
        <a:lstStyle/>
        <a:p>
          <a:endParaRPr lang="en-US"/>
        </a:p>
      </dgm:t>
    </dgm:pt>
    <dgm:pt modelId="{C4D9BFE5-2822-4367-8C0F-77074E30C487}" type="sibTrans" cxnId="{BC85BD8D-F655-43D8-8617-7225BB0DB73C}">
      <dgm:prSet/>
      <dgm:spPr/>
      <dgm:t>
        <a:bodyPr/>
        <a:lstStyle/>
        <a:p>
          <a:endParaRPr lang="en-US"/>
        </a:p>
      </dgm:t>
    </dgm:pt>
    <dgm:pt modelId="{82D8C097-8EED-443A-81CE-84A835CF425C}">
      <dgm:prSet custT="1"/>
      <dgm:spPr/>
      <dgm:t>
        <a:bodyPr/>
        <a:lstStyle/>
        <a:p>
          <a:pPr algn="l" rtl="0"/>
          <a:endParaRPr lang="en-US" sz="1600" dirty="0">
            <a:latin typeface="Georgia" pitchFamily="18" charset="0"/>
          </a:endParaRPr>
        </a:p>
      </dgm:t>
    </dgm:pt>
    <dgm:pt modelId="{277B0DF0-063E-4862-8312-63845D4C8815}" type="parTrans" cxnId="{834D323B-D21D-4D99-BBD0-7C8D21EC525C}">
      <dgm:prSet/>
      <dgm:spPr/>
      <dgm:t>
        <a:bodyPr/>
        <a:lstStyle/>
        <a:p>
          <a:endParaRPr lang="en-US"/>
        </a:p>
      </dgm:t>
    </dgm:pt>
    <dgm:pt modelId="{83BC91FC-6936-44F8-82C3-17C29B10BA64}" type="sibTrans" cxnId="{834D323B-D21D-4D99-BBD0-7C8D21EC525C}">
      <dgm:prSet/>
      <dgm:spPr/>
      <dgm:t>
        <a:bodyPr/>
        <a:lstStyle/>
        <a:p>
          <a:endParaRPr lang="en-US"/>
        </a:p>
      </dgm:t>
    </dgm:pt>
    <dgm:pt modelId="{90D36ADF-2338-48F4-A80E-06D82C6F2B8F}">
      <dgm:prSet custT="1"/>
      <dgm:spPr/>
      <dgm:t>
        <a:bodyPr/>
        <a:lstStyle/>
        <a:p>
          <a:pPr algn="l" rtl="0"/>
          <a:endParaRPr lang="en-US" sz="1600" dirty="0">
            <a:latin typeface="Georgia" pitchFamily="18" charset="0"/>
          </a:endParaRPr>
        </a:p>
      </dgm:t>
    </dgm:pt>
    <dgm:pt modelId="{E27C88B6-DBD4-4AD3-ADAC-73B3ECC1CA28}" type="parTrans" cxnId="{5D151DB2-F582-480C-87A7-B7E4E31DE209}">
      <dgm:prSet/>
      <dgm:spPr/>
      <dgm:t>
        <a:bodyPr/>
        <a:lstStyle/>
        <a:p>
          <a:endParaRPr lang="en-US"/>
        </a:p>
      </dgm:t>
    </dgm:pt>
    <dgm:pt modelId="{820A0010-6647-4AEB-ABF8-C50F70B2FE5D}" type="sibTrans" cxnId="{5D151DB2-F582-480C-87A7-B7E4E31DE209}">
      <dgm:prSet/>
      <dgm:spPr/>
      <dgm:t>
        <a:bodyPr/>
        <a:lstStyle/>
        <a:p>
          <a:endParaRPr lang="en-US"/>
        </a:p>
      </dgm:t>
    </dgm:pt>
    <dgm:pt modelId="{DB93863C-6CAB-4DED-BC87-5B65A69850B5}">
      <dgm:prSet custT="1"/>
      <dgm:spPr>
        <a:noFill/>
        <a:ln>
          <a:solidFill>
            <a:schemeClr val="tx1"/>
          </a:solidFill>
          <a:prstDash val="sysDot"/>
        </a:ln>
      </dgm:spPr>
      <dgm:t>
        <a:bodyPr/>
        <a:lstStyle/>
        <a:p>
          <a:pPr algn="l" rtl="0"/>
          <a:endParaRPr lang="en-US" sz="1600" dirty="0">
            <a:solidFill>
              <a:schemeClr val="tx1"/>
            </a:solidFill>
            <a:latin typeface="Georgia" pitchFamily="18" charset="0"/>
          </a:endParaRPr>
        </a:p>
      </dgm:t>
    </dgm:pt>
    <dgm:pt modelId="{D65DA910-E1B8-49A9-A897-36B00371B426}" type="parTrans" cxnId="{99DD3794-2EA2-4602-A10D-0D354B179D10}">
      <dgm:prSet/>
      <dgm:spPr/>
      <dgm:t>
        <a:bodyPr/>
        <a:lstStyle/>
        <a:p>
          <a:endParaRPr lang="en-US"/>
        </a:p>
      </dgm:t>
    </dgm:pt>
    <dgm:pt modelId="{66DFE9B3-032F-45F8-9154-20E3F18FD7A7}" type="sibTrans" cxnId="{99DD3794-2EA2-4602-A10D-0D354B179D10}">
      <dgm:prSet/>
      <dgm:spPr/>
      <dgm:t>
        <a:bodyPr/>
        <a:lstStyle/>
        <a:p>
          <a:endParaRPr lang="en-US"/>
        </a:p>
      </dgm:t>
    </dgm:pt>
    <dgm:pt modelId="{45ED5A94-EC6F-4074-84B6-EC82219253E4}" type="pres">
      <dgm:prSet presAssocID="{C808628C-B533-4955-A203-D04E8D0BDB14}" presName="Name0" presStyleCnt="0">
        <dgm:presLayoutVars>
          <dgm:dir/>
          <dgm:resizeHandles val="exact"/>
        </dgm:presLayoutVars>
      </dgm:prSet>
      <dgm:spPr/>
      <dgm:t>
        <a:bodyPr/>
        <a:lstStyle/>
        <a:p>
          <a:endParaRPr lang="en-US"/>
        </a:p>
      </dgm:t>
    </dgm:pt>
    <dgm:pt modelId="{C73A02B0-288B-43B0-8509-38797BBFBD60}" type="pres">
      <dgm:prSet presAssocID="{482EB15B-7164-465C-8606-C7848D212293}" presName="node" presStyleLbl="node1" presStyleIdx="0" presStyleCnt="5">
        <dgm:presLayoutVars>
          <dgm:bulletEnabled val="1"/>
        </dgm:presLayoutVars>
      </dgm:prSet>
      <dgm:spPr/>
      <dgm:t>
        <a:bodyPr/>
        <a:lstStyle/>
        <a:p>
          <a:endParaRPr lang="en-US"/>
        </a:p>
      </dgm:t>
    </dgm:pt>
    <dgm:pt modelId="{99F98ACA-E38D-4E22-9105-1CAEDD1A774F}" type="pres">
      <dgm:prSet presAssocID="{01B3E807-3602-4AD4-A6AF-C06015EE9160}" presName="sibTrans" presStyleCnt="0"/>
      <dgm:spPr/>
    </dgm:pt>
    <dgm:pt modelId="{9FBEEB9F-24CF-4BCF-AA59-8395BD89F396}" type="pres">
      <dgm:prSet presAssocID="{C7A3E881-BAAC-46B4-9E29-039A73E66C86}" presName="node" presStyleLbl="node1" presStyleIdx="1" presStyleCnt="5">
        <dgm:presLayoutVars>
          <dgm:bulletEnabled val="1"/>
        </dgm:presLayoutVars>
      </dgm:prSet>
      <dgm:spPr/>
      <dgm:t>
        <a:bodyPr/>
        <a:lstStyle/>
        <a:p>
          <a:endParaRPr lang="en-US"/>
        </a:p>
      </dgm:t>
    </dgm:pt>
    <dgm:pt modelId="{2BC47273-01D8-44BB-8B92-34D7323B7721}" type="pres">
      <dgm:prSet presAssocID="{37571D2D-46F4-470B-87D7-F3A8D8F96F93}" presName="sibTrans" presStyleCnt="0"/>
      <dgm:spPr/>
    </dgm:pt>
    <dgm:pt modelId="{5E00E4A6-E5E3-4EF5-B5D6-CAFE726B8888}" type="pres">
      <dgm:prSet presAssocID="{01DE1B0B-CC3A-48C7-A3C0-27680A9C34A4}" presName="node" presStyleLbl="node1" presStyleIdx="2" presStyleCnt="5">
        <dgm:presLayoutVars>
          <dgm:bulletEnabled val="1"/>
        </dgm:presLayoutVars>
      </dgm:prSet>
      <dgm:spPr/>
      <dgm:t>
        <a:bodyPr/>
        <a:lstStyle/>
        <a:p>
          <a:endParaRPr lang="en-US"/>
        </a:p>
      </dgm:t>
    </dgm:pt>
    <dgm:pt modelId="{7E01227F-C7D4-4B53-A0B0-5A2E93EB874C}" type="pres">
      <dgm:prSet presAssocID="{41940B0C-68EE-4A6E-A0E8-F97C2DDA73C1}" presName="sibTrans" presStyleCnt="0"/>
      <dgm:spPr/>
    </dgm:pt>
    <dgm:pt modelId="{015822FE-1D55-4539-BEDA-1B491EEA5FAF}" type="pres">
      <dgm:prSet presAssocID="{E72BD602-F8FA-4F6F-849A-DF35F601D034}" presName="node" presStyleLbl="node1" presStyleIdx="3" presStyleCnt="5">
        <dgm:presLayoutVars>
          <dgm:bulletEnabled val="1"/>
        </dgm:presLayoutVars>
      </dgm:prSet>
      <dgm:spPr/>
      <dgm:t>
        <a:bodyPr/>
        <a:lstStyle/>
        <a:p>
          <a:endParaRPr lang="en-US"/>
        </a:p>
      </dgm:t>
    </dgm:pt>
    <dgm:pt modelId="{AED88955-8710-4FED-BDBD-567A8A3E97F1}" type="pres">
      <dgm:prSet presAssocID="{81B629E7-66C6-4550-B172-1C13A082AD15}" presName="sibTrans" presStyleCnt="0"/>
      <dgm:spPr/>
    </dgm:pt>
    <dgm:pt modelId="{4110523E-CAD5-48DA-84B4-CAFBB059AC16}" type="pres">
      <dgm:prSet presAssocID="{DA9A4F28-9C37-4539-9B4A-2A875388D136}" presName="node" presStyleLbl="node1" presStyleIdx="4" presStyleCnt="5">
        <dgm:presLayoutVars>
          <dgm:bulletEnabled val="1"/>
        </dgm:presLayoutVars>
      </dgm:prSet>
      <dgm:spPr/>
      <dgm:t>
        <a:bodyPr/>
        <a:lstStyle/>
        <a:p>
          <a:endParaRPr lang="en-US"/>
        </a:p>
      </dgm:t>
    </dgm:pt>
  </dgm:ptLst>
  <dgm:cxnLst>
    <dgm:cxn modelId="{43292864-E00C-4161-BD48-6D090E2EA791}" type="presOf" srcId="{482EB15B-7164-465C-8606-C7848D212293}" destId="{C73A02B0-288B-43B0-8509-38797BBFBD60}" srcOrd="0" destOrd="0" presId="urn:microsoft.com/office/officeart/2005/8/layout/hList6"/>
    <dgm:cxn modelId="{8BDDF5CD-AD00-4ACB-A09C-E2E6130B3422}" srcId="{DA9A4F28-9C37-4539-9B4A-2A875388D136}" destId="{968C6250-3A97-401B-83F0-6A0D6E8D9294}" srcOrd="0" destOrd="0" parTransId="{73525DC6-1942-4744-91A3-CA6D861A8C7E}" sibTransId="{2F849913-CF37-4118-8BB1-185B7422FF87}"/>
    <dgm:cxn modelId="{9341490C-0311-41BB-9FDD-508ADBE5EC46}" srcId="{E72BD602-F8FA-4F6F-849A-DF35F601D034}" destId="{11DE67A0-9FD0-4D9D-98F0-F6BC9A6BAEF0}" srcOrd="2" destOrd="0" parTransId="{B8F33F59-41C5-47BB-89ED-B0A6EF94F916}" sibTransId="{0CD9C042-3C8E-4873-B398-BA1F844370C4}"/>
    <dgm:cxn modelId="{0F9253FB-4A58-492A-ABF9-5A62541EB2D6}" type="presOf" srcId="{01DE1B0B-CC3A-48C7-A3C0-27680A9C34A4}" destId="{5E00E4A6-E5E3-4EF5-B5D6-CAFE726B8888}" srcOrd="0" destOrd="0" presId="urn:microsoft.com/office/officeart/2005/8/layout/hList6"/>
    <dgm:cxn modelId="{DDD5C4D6-7F37-41FF-9C4B-0F0963FA0297}" type="presOf" srcId="{560711B7-C7E8-4D81-ABB8-BAC981F0F2B3}" destId="{4110523E-CAD5-48DA-84B4-CAFBB059AC16}" srcOrd="0" destOrd="3" presId="urn:microsoft.com/office/officeart/2005/8/layout/hList6"/>
    <dgm:cxn modelId="{7986A582-74F5-487D-82C6-F18AD8CFAEF0}" type="presOf" srcId="{94BB33E5-FB03-4BCE-A97A-3BA918FA96D2}" destId="{9FBEEB9F-24CF-4BCF-AA59-8395BD89F396}" srcOrd="0" destOrd="1" presId="urn:microsoft.com/office/officeart/2005/8/layout/hList6"/>
    <dgm:cxn modelId="{7BBFCAF1-B445-418A-BC33-AC1574E27BCE}" type="presOf" srcId="{90BC15DC-217E-46CF-856C-B78A446B31D7}" destId="{5E00E4A6-E5E3-4EF5-B5D6-CAFE726B8888}" srcOrd="0" destOrd="1" presId="urn:microsoft.com/office/officeart/2005/8/layout/hList6"/>
    <dgm:cxn modelId="{9E1BE065-F590-4ED9-9964-80E8DABE6B17}" type="presOf" srcId="{6A9929E5-A6E6-4052-B363-47CDE3E58FD1}" destId="{5E00E4A6-E5E3-4EF5-B5D6-CAFE726B8888}" srcOrd="0" destOrd="3" presId="urn:microsoft.com/office/officeart/2005/8/layout/hList6"/>
    <dgm:cxn modelId="{F5A3EC1C-747E-4E97-99D5-532C66220467}" type="presOf" srcId="{F6200564-F772-44C8-924D-BA42D04DAF27}" destId="{9FBEEB9F-24CF-4BCF-AA59-8395BD89F396}" srcOrd="0" destOrd="3" presId="urn:microsoft.com/office/officeart/2005/8/layout/hList6"/>
    <dgm:cxn modelId="{6E903D22-9D19-46FB-AC68-68E3F04505A6}" type="presOf" srcId="{DB93863C-6CAB-4DED-BC87-5B65A69850B5}" destId="{5E00E4A6-E5E3-4EF5-B5D6-CAFE726B8888}" srcOrd="0" destOrd="2" presId="urn:microsoft.com/office/officeart/2005/8/layout/hList6"/>
    <dgm:cxn modelId="{834D323B-D21D-4D99-BBD0-7C8D21EC525C}" srcId="{DA9A4F28-9C37-4539-9B4A-2A875388D136}" destId="{82D8C097-8EED-443A-81CE-84A835CF425C}" srcOrd="1" destOrd="0" parTransId="{277B0DF0-063E-4862-8312-63845D4C8815}" sibTransId="{83BC91FC-6936-44F8-82C3-17C29B10BA64}"/>
    <dgm:cxn modelId="{48596BD6-DB2D-4FE9-AB97-0E5A155FEA2F}" type="presOf" srcId="{CDB7E021-F44D-49D8-8BE2-FD5A63DE7F32}" destId="{C73A02B0-288B-43B0-8509-38797BBFBD60}" srcOrd="0" destOrd="1" presId="urn:microsoft.com/office/officeart/2005/8/layout/hList6"/>
    <dgm:cxn modelId="{A412DE9E-7BD4-490C-A7D0-E31DC3D1F9D2}" type="presOf" srcId="{11DE67A0-9FD0-4D9D-98F0-F6BC9A6BAEF0}" destId="{015822FE-1D55-4539-BEDA-1B491EEA5FAF}" srcOrd="0" destOrd="3" presId="urn:microsoft.com/office/officeart/2005/8/layout/hList6"/>
    <dgm:cxn modelId="{C1246476-ED65-4FFB-BAD2-976C681DF8F7}" type="presOf" srcId="{90D36ADF-2338-48F4-A80E-06D82C6F2B8F}" destId="{9FBEEB9F-24CF-4BCF-AA59-8395BD89F396}" srcOrd="0" destOrd="2" presId="urn:microsoft.com/office/officeart/2005/8/layout/hList6"/>
    <dgm:cxn modelId="{08045B73-EF3A-42E6-8767-061E17A53B7D}" type="presOf" srcId="{C808628C-B533-4955-A203-D04E8D0BDB14}" destId="{45ED5A94-EC6F-4074-84B6-EC82219253E4}" srcOrd="0" destOrd="0" presId="urn:microsoft.com/office/officeart/2005/8/layout/hList6"/>
    <dgm:cxn modelId="{76766D4C-80A5-4B85-9BAF-E98783207C21}" type="presOf" srcId="{DA9A4F28-9C37-4539-9B4A-2A875388D136}" destId="{4110523E-CAD5-48DA-84B4-CAFBB059AC16}" srcOrd="0" destOrd="0" presId="urn:microsoft.com/office/officeart/2005/8/layout/hList6"/>
    <dgm:cxn modelId="{2D691D34-4AB5-4B64-909A-7906F6E0AA34}" srcId="{E72BD602-F8FA-4F6F-849A-DF35F601D034}" destId="{721F38CE-DF25-49CA-B347-9A74AB9A81E3}" srcOrd="0" destOrd="0" parTransId="{E9FEEFCE-A759-4B02-8BD8-14372A84F5A6}" sibTransId="{54367CC3-A331-44D3-A9DE-57CE2B554FCD}"/>
    <dgm:cxn modelId="{DE0684D3-8D71-4D47-A054-F4477CBC0DE7}" type="presOf" srcId="{E72BD602-F8FA-4F6F-849A-DF35F601D034}" destId="{015822FE-1D55-4539-BEDA-1B491EEA5FAF}" srcOrd="0" destOrd="0" presId="urn:microsoft.com/office/officeart/2005/8/layout/hList6"/>
    <dgm:cxn modelId="{B41B54B4-8EBE-4314-833D-A3F6829EA250}" srcId="{C808628C-B533-4955-A203-D04E8D0BDB14}" destId="{01DE1B0B-CC3A-48C7-A3C0-27680A9C34A4}" srcOrd="2" destOrd="0" parTransId="{7974F3C2-4079-489F-BC3E-8F5AE2041757}" sibTransId="{41940B0C-68EE-4A6E-A0E8-F97C2DDA73C1}"/>
    <dgm:cxn modelId="{85BCCF77-ED61-4513-8D42-F061336ED163}" srcId="{482EB15B-7164-465C-8606-C7848D212293}" destId="{CDB7E021-F44D-49D8-8BE2-FD5A63DE7F32}" srcOrd="0" destOrd="0" parTransId="{4C62B43F-ABAF-4CBA-BA12-8B5FD2035830}" sibTransId="{3ED768F8-687C-45F1-8577-18A29D6372C0}"/>
    <dgm:cxn modelId="{2EDBB670-8EA0-4DCF-B01B-C1398CB2E5CD}" srcId="{01DE1B0B-CC3A-48C7-A3C0-27680A9C34A4}" destId="{6A9929E5-A6E6-4052-B363-47CDE3E58FD1}" srcOrd="2" destOrd="0" parTransId="{9A8489CE-002E-4F4B-8824-148821815669}" sibTransId="{41A90184-A983-4DEE-BD9F-F7C28B8D830C}"/>
    <dgm:cxn modelId="{BC85BD8D-F655-43D8-8617-7225BB0DB73C}" srcId="{E72BD602-F8FA-4F6F-849A-DF35F601D034}" destId="{E7D8C4D8-DD03-4993-BF86-EBE565CAA9B6}" srcOrd="1" destOrd="0" parTransId="{81D8F210-E7C8-480B-AD31-28EE78C90EE3}" sibTransId="{C4D9BFE5-2822-4367-8C0F-77074E30C487}"/>
    <dgm:cxn modelId="{C6ACFD67-406C-46D5-9A6A-DDCFB4A8E3AF}" srcId="{C808628C-B533-4955-A203-D04E8D0BDB14}" destId="{DA9A4F28-9C37-4539-9B4A-2A875388D136}" srcOrd="4" destOrd="0" parTransId="{A4087B63-F190-46B0-A3E2-C82AFF7FFF2B}" sibTransId="{951DF279-9D3C-4657-8F75-061DDA0D2428}"/>
    <dgm:cxn modelId="{99DD3794-2EA2-4602-A10D-0D354B179D10}" srcId="{01DE1B0B-CC3A-48C7-A3C0-27680A9C34A4}" destId="{DB93863C-6CAB-4DED-BC87-5B65A69850B5}" srcOrd="1" destOrd="0" parTransId="{D65DA910-E1B8-49A9-A897-36B00371B426}" sibTransId="{66DFE9B3-032F-45F8-9154-20E3F18FD7A7}"/>
    <dgm:cxn modelId="{7A3E61C1-923B-46CD-9986-66F0B9F1B26D}" srcId="{C808628C-B533-4955-A203-D04E8D0BDB14}" destId="{C7A3E881-BAAC-46B4-9E29-039A73E66C86}" srcOrd="1" destOrd="0" parTransId="{7C962A71-E45C-4C40-9339-D0E84A342392}" sibTransId="{37571D2D-46F4-470B-87D7-F3A8D8F96F93}"/>
    <dgm:cxn modelId="{7122DEFD-D6C8-4199-A945-9232BA5D9ABB}" type="presOf" srcId="{968C6250-3A97-401B-83F0-6A0D6E8D9294}" destId="{4110523E-CAD5-48DA-84B4-CAFBB059AC16}" srcOrd="0" destOrd="1" presId="urn:microsoft.com/office/officeart/2005/8/layout/hList6"/>
    <dgm:cxn modelId="{CFC69288-D180-4CCE-ACD5-DA903E156F04}" type="presOf" srcId="{E7D8C4D8-DD03-4993-BF86-EBE565CAA9B6}" destId="{015822FE-1D55-4539-BEDA-1B491EEA5FAF}" srcOrd="0" destOrd="2" presId="urn:microsoft.com/office/officeart/2005/8/layout/hList6"/>
    <dgm:cxn modelId="{96FFAB8A-8DA2-4DF1-9217-0AE251A4D05F}" type="presOf" srcId="{C7A3E881-BAAC-46B4-9E29-039A73E66C86}" destId="{9FBEEB9F-24CF-4BCF-AA59-8395BD89F396}" srcOrd="0" destOrd="0" presId="urn:microsoft.com/office/officeart/2005/8/layout/hList6"/>
    <dgm:cxn modelId="{C1940395-2A8D-448C-B12B-FCE627A6ACB4}" type="presOf" srcId="{721F38CE-DF25-49CA-B347-9A74AB9A81E3}" destId="{015822FE-1D55-4539-BEDA-1B491EEA5FAF}" srcOrd="0" destOrd="1" presId="urn:microsoft.com/office/officeart/2005/8/layout/hList6"/>
    <dgm:cxn modelId="{0B819E32-CFED-402E-8E62-C4BC08D73738}" srcId="{DA9A4F28-9C37-4539-9B4A-2A875388D136}" destId="{560711B7-C7E8-4D81-ABB8-BAC981F0F2B3}" srcOrd="2" destOrd="0" parTransId="{D61B3911-3DB0-4184-A663-47DF940824CF}" sibTransId="{77DF2545-7616-4329-8BAE-413489DDFF93}"/>
    <dgm:cxn modelId="{5F3029EF-F88E-4737-9610-671391576E02}" srcId="{C808628C-B533-4955-A203-D04E8D0BDB14}" destId="{E72BD602-F8FA-4F6F-849A-DF35F601D034}" srcOrd="3" destOrd="0" parTransId="{73162D1A-9266-4233-B854-B44FA9D8BE7F}" sibTransId="{81B629E7-66C6-4550-B172-1C13A082AD15}"/>
    <dgm:cxn modelId="{B30B70A5-EA3B-4615-85CC-7927AB8C9418}" srcId="{C808628C-B533-4955-A203-D04E8D0BDB14}" destId="{482EB15B-7164-465C-8606-C7848D212293}" srcOrd="0" destOrd="0" parTransId="{D51806F9-87D4-4F85-B8F4-1E68ECAFF745}" sibTransId="{01B3E807-3602-4AD4-A6AF-C06015EE9160}"/>
    <dgm:cxn modelId="{DB86BB04-3A69-4064-8633-16BF446586A7}" srcId="{C7A3E881-BAAC-46B4-9E29-039A73E66C86}" destId="{F6200564-F772-44C8-924D-BA42D04DAF27}" srcOrd="2" destOrd="0" parTransId="{786D6E58-BC1B-4221-A379-F0A7372B94AF}" sibTransId="{6905A50A-C0AA-4BAB-A6EE-20BC6AC57075}"/>
    <dgm:cxn modelId="{6CD2C523-7965-4F5C-BB53-2BA128A9D140}" srcId="{01DE1B0B-CC3A-48C7-A3C0-27680A9C34A4}" destId="{90BC15DC-217E-46CF-856C-B78A446B31D7}" srcOrd="0" destOrd="0" parTransId="{38933A15-CFC7-4FDE-AC4F-E3C9ECD62C39}" sibTransId="{DD591AB7-1433-48A6-81EF-602997D7B4E1}"/>
    <dgm:cxn modelId="{27AEE3E4-8A7C-4A19-B7D7-4C2FA54BB759}" type="presOf" srcId="{82D8C097-8EED-443A-81CE-84A835CF425C}" destId="{4110523E-CAD5-48DA-84B4-CAFBB059AC16}" srcOrd="0" destOrd="2" presId="urn:microsoft.com/office/officeart/2005/8/layout/hList6"/>
    <dgm:cxn modelId="{94DCE358-05D0-4065-8E59-6FC317424949}" srcId="{C7A3E881-BAAC-46B4-9E29-039A73E66C86}" destId="{94BB33E5-FB03-4BCE-A97A-3BA918FA96D2}" srcOrd="0" destOrd="0" parTransId="{64937442-0CBD-42B4-8027-8E5937C8F289}" sibTransId="{054330C4-3C40-4755-B18F-7E26F60895FF}"/>
    <dgm:cxn modelId="{5D151DB2-F582-480C-87A7-B7E4E31DE209}" srcId="{C7A3E881-BAAC-46B4-9E29-039A73E66C86}" destId="{90D36ADF-2338-48F4-A80E-06D82C6F2B8F}" srcOrd="1" destOrd="0" parTransId="{E27C88B6-DBD4-4AD3-ADAC-73B3ECC1CA28}" sibTransId="{820A0010-6647-4AEB-ABF8-C50F70B2FE5D}"/>
    <dgm:cxn modelId="{3DCE5E89-3BC0-4E15-AE0C-42D425EED941}" type="presParOf" srcId="{45ED5A94-EC6F-4074-84B6-EC82219253E4}" destId="{C73A02B0-288B-43B0-8509-38797BBFBD60}" srcOrd="0" destOrd="0" presId="urn:microsoft.com/office/officeart/2005/8/layout/hList6"/>
    <dgm:cxn modelId="{342CA36F-EFBE-45C5-89A7-E6AD48ED3386}" type="presParOf" srcId="{45ED5A94-EC6F-4074-84B6-EC82219253E4}" destId="{99F98ACA-E38D-4E22-9105-1CAEDD1A774F}" srcOrd="1" destOrd="0" presId="urn:microsoft.com/office/officeart/2005/8/layout/hList6"/>
    <dgm:cxn modelId="{B608BECF-C0A2-4E7E-A9A0-090165908564}" type="presParOf" srcId="{45ED5A94-EC6F-4074-84B6-EC82219253E4}" destId="{9FBEEB9F-24CF-4BCF-AA59-8395BD89F396}" srcOrd="2" destOrd="0" presId="urn:microsoft.com/office/officeart/2005/8/layout/hList6"/>
    <dgm:cxn modelId="{A36B7498-D150-44F6-9E54-8283C48C136E}" type="presParOf" srcId="{45ED5A94-EC6F-4074-84B6-EC82219253E4}" destId="{2BC47273-01D8-44BB-8B92-34D7323B7721}" srcOrd="3" destOrd="0" presId="urn:microsoft.com/office/officeart/2005/8/layout/hList6"/>
    <dgm:cxn modelId="{6BEA01A4-3644-4BAF-BC0E-55384B9CCFF6}" type="presParOf" srcId="{45ED5A94-EC6F-4074-84B6-EC82219253E4}" destId="{5E00E4A6-E5E3-4EF5-B5D6-CAFE726B8888}" srcOrd="4" destOrd="0" presId="urn:microsoft.com/office/officeart/2005/8/layout/hList6"/>
    <dgm:cxn modelId="{A92154DF-A306-488F-B96D-DDF2D7A853EC}" type="presParOf" srcId="{45ED5A94-EC6F-4074-84B6-EC82219253E4}" destId="{7E01227F-C7D4-4B53-A0B0-5A2E93EB874C}" srcOrd="5" destOrd="0" presId="urn:microsoft.com/office/officeart/2005/8/layout/hList6"/>
    <dgm:cxn modelId="{B85C035D-3F5E-4D39-AE33-08B1744A5136}" type="presParOf" srcId="{45ED5A94-EC6F-4074-84B6-EC82219253E4}" destId="{015822FE-1D55-4539-BEDA-1B491EEA5FAF}" srcOrd="6" destOrd="0" presId="urn:microsoft.com/office/officeart/2005/8/layout/hList6"/>
    <dgm:cxn modelId="{9D24E546-EFAB-4D3D-B779-F21264A2C8F1}" type="presParOf" srcId="{45ED5A94-EC6F-4074-84B6-EC82219253E4}" destId="{AED88955-8710-4FED-BDBD-567A8A3E97F1}" srcOrd="7" destOrd="0" presId="urn:microsoft.com/office/officeart/2005/8/layout/hList6"/>
    <dgm:cxn modelId="{57001453-3413-482A-832F-BB16824B3557}" type="presParOf" srcId="{45ED5A94-EC6F-4074-84B6-EC82219253E4}" destId="{4110523E-CAD5-48DA-84B4-CAFBB059AC16}"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70CAB-8EBA-449E-A699-55B7FD6073B2}">
      <dsp:nvSpPr>
        <dsp:cNvPr id="0" name=""/>
        <dsp:cNvSpPr/>
      </dsp:nvSpPr>
      <dsp:spPr>
        <a:xfrm rot="10800000">
          <a:off x="2074831" y="175"/>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Daily Standup</a:t>
          </a:r>
          <a:endParaRPr lang="en-US" sz="3200" kern="1200" dirty="0">
            <a:latin typeface="Georgia" pitchFamily="18" charset="0"/>
          </a:endParaRPr>
        </a:p>
      </dsp:txBody>
      <dsp:txXfrm rot="10800000">
        <a:off x="2294700" y="175"/>
        <a:ext cx="7144607" cy="879476"/>
      </dsp:txXfrm>
    </dsp:sp>
    <dsp:sp modelId="{29BF679F-6C4C-46B5-AE59-8A15BF37D6B2}">
      <dsp:nvSpPr>
        <dsp:cNvPr id="0" name=""/>
        <dsp:cNvSpPr/>
      </dsp:nvSpPr>
      <dsp:spPr>
        <a:xfrm>
          <a:off x="1635092" y="175"/>
          <a:ext cx="879476" cy="87947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B844DF-6F92-4AE0-A2A9-9BA3FD2C27D4}">
      <dsp:nvSpPr>
        <dsp:cNvPr id="0" name=""/>
        <dsp:cNvSpPr/>
      </dsp:nvSpPr>
      <dsp:spPr>
        <a:xfrm rot="10800000">
          <a:off x="2074831" y="1133251"/>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Sprint Planning</a:t>
          </a:r>
        </a:p>
      </dsp:txBody>
      <dsp:txXfrm rot="10800000">
        <a:off x="2294700" y="1133251"/>
        <a:ext cx="7144607" cy="879476"/>
      </dsp:txXfrm>
    </dsp:sp>
    <dsp:sp modelId="{FB95DE73-DAF0-4739-98C9-8B6BD7125B83}">
      <dsp:nvSpPr>
        <dsp:cNvPr id="0" name=""/>
        <dsp:cNvSpPr/>
      </dsp:nvSpPr>
      <dsp:spPr>
        <a:xfrm>
          <a:off x="1635092" y="1133251"/>
          <a:ext cx="879476" cy="879476"/>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87EB4B-56A6-41A1-B430-B644D48AA6EC}">
      <dsp:nvSpPr>
        <dsp:cNvPr id="0" name=""/>
        <dsp:cNvSpPr/>
      </dsp:nvSpPr>
      <dsp:spPr>
        <a:xfrm rot="10800000">
          <a:off x="2074831" y="2266326"/>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Retrospectives</a:t>
          </a:r>
        </a:p>
      </dsp:txBody>
      <dsp:txXfrm rot="10800000">
        <a:off x="2294700" y="2266326"/>
        <a:ext cx="7144607" cy="879476"/>
      </dsp:txXfrm>
    </dsp:sp>
    <dsp:sp modelId="{97776AB2-4699-4897-A8C3-24C9A967722E}">
      <dsp:nvSpPr>
        <dsp:cNvPr id="0" name=""/>
        <dsp:cNvSpPr/>
      </dsp:nvSpPr>
      <dsp:spPr>
        <a:xfrm>
          <a:off x="1635092" y="2266326"/>
          <a:ext cx="879476" cy="879476"/>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78871-52D6-42A2-AAF7-234E18AC940F}">
      <dsp:nvSpPr>
        <dsp:cNvPr id="0" name=""/>
        <dsp:cNvSpPr/>
      </dsp:nvSpPr>
      <dsp:spPr>
        <a:xfrm rot="10800000">
          <a:off x="2074831" y="3399401"/>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Project </a:t>
          </a:r>
          <a:r>
            <a:rPr lang="en-US" sz="3200" kern="1200" dirty="0" err="1" smtClean="0">
              <a:latin typeface="Georgia" pitchFamily="18" charset="0"/>
            </a:rPr>
            <a:t>Kanban</a:t>
          </a:r>
          <a:r>
            <a:rPr lang="en-US" sz="3200" kern="1200" dirty="0" smtClean="0">
              <a:latin typeface="Georgia" pitchFamily="18" charset="0"/>
            </a:rPr>
            <a:t> Board</a:t>
          </a:r>
          <a:endParaRPr lang="en-US" sz="3200" kern="1200" dirty="0">
            <a:latin typeface="Georgia" pitchFamily="18" charset="0"/>
          </a:endParaRPr>
        </a:p>
      </dsp:txBody>
      <dsp:txXfrm rot="10800000">
        <a:off x="2294700" y="3399401"/>
        <a:ext cx="7144607" cy="879476"/>
      </dsp:txXfrm>
    </dsp:sp>
    <dsp:sp modelId="{F146369A-F546-47DF-BBC0-9D8373336533}">
      <dsp:nvSpPr>
        <dsp:cNvPr id="0" name=""/>
        <dsp:cNvSpPr/>
      </dsp:nvSpPr>
      <dsp:spPr>
        <a:xfrm>
          <a:off x="1635092" y="3399401"/>
          <a:ext cx="879476" cy="879476"/>
        </a:xfrm>
        <a:prstGeom prst="ellipse">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A02B0-288B-43B0-8509-38797BBFBD60}">
      <dsp:nvSpPr>
        <dsp:cNvPr id="0" name=""/>
        <dsp:cNvSpPr/>
      </dsp:nvSpPr>
      <dsp:spPr>
        <a:xfrm rot="16200000">
          <a:off x="-1438955"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1</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Defining Framework &amp; fine tuning to BFL</a:t>
          </a:r>
          <a:endParaRPr lang="en-US" sz="1600" kern="1200" dirty="0">
            <a:latin typeface="Georgia" pitchFamily="18" charset="0"/>
          </a:endParaRPr>
        </a:p>
      </dsp:txBody>
      <dsp:txXfrm rot="5400000">
        <a:off x="5881" y="990599"/>
        <a:ext cx="2063328" cy="2971800"/>
      </dsp:txXfrm>
    </dsp:sp>
    <dsp:sp modelId="{9FBEEB9F-24CF-4BCF-AA59-8395BD89F396}">
      <dsp:nvSpPr>
        <dsp:cNvPr id="0" name=""/>
        <dsp:cNvSpPr/>
      </dsp:nvSpPr>
      <dsp:spPr>
        <a:xfrm rot="16200000">
          <a:off x="779122"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2</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Project Management Workshops to all Managers/PM/ Departmental Heads– 10 Days</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Map/Define PM processes to the implementation details (15 Days)</a:t>
          </a:r>
          <a:endParaRPr lang="en-US" sz="1600" kern="1200" dirty="0">
            <a:latin typeface="Georgia" pitchFamily="18" charset="0"/>
          </a:endParaRPr>
        </a:p>
      </dsp:txBody>
      <dsp:txXfrm rot="5400000">
        <a:off x="2223958" y="990599"/>
        <a:ext cx="2063328" cy="2971800"/>
      </dsp:txXfrm>
    </dsp:sp>
    <dsp:sp modelId="{5E00E4A6-E5E3-4EF5-B5D6-CAFE726B8888}">
      <dsp:nvSpPr>
        <dsp:cNvPr id="0" name=""/>
        <dsp:cNvSpPr/>
      </dsp:nvSpPr>
      <dsp:spPr>
        <a:xfrm rot="16200000">
          <a:off x="2997199" y="1444835"/>
          <a:ext cx="4953000" cy="2063328"/>
        </a:xfrm>
        <a:prstGeom prst="flowChartManualOperation">
          <a:avLst/>
        </a:prstGeom>
        <a:noFill/>
        <a:ln w="25400" cap="flat" cmpd="sng" algn="ctr">
          <a:solidFill>
            <a:schemeClr val="tx1"/>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solidFill>
                <a:schemeClr val="tx1"/>
              </a:solidFill>
              <a:latin typeface="Georgia" pitchFamily="18" charset="0"/>
            </a:rPr>
            <a:t>Finalize a tool for Automation</a:t>
          </a:r>
          <a:endParaRPr lang="en-US" sz="1600" kern="1200" dirty="0">
            <a:solidFill>
              <a:schemeClr val="tx1"/>
            </a:solidFill>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solidFill>
              <a:schemeClr val="tx1"/>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solidFill>
                <a:schemeClr val="tx1"/>
              </a:solidFill>
              <a:latin typeface="Georgia" pitchFamily="18" charset="0"/>
            </a:rPr>
            <a:t>Procure/Install Automation Tools/ Automate processes as much possible</a:t>
          </a:r>
          <a:endParaRPr lang="en-US" sz="1600" kern="1200" dirty="0">
            <a:solidFill>
              <a:schemeClr val="tx1"/>
            </a:solidFill>
            <a:latin typeface="Georgia" pitchFamily="18" charset="0"/>
          </a:endParaRPr>
        </a:p>
      </dsp:txBody>
      <dsp:txXfrm rot="5400000">
        <a:off x="4442035" y="990599"/>
        <a:ext cx="2063328" cy="2971800"/>
      </dsp:txXfrm>
    </dsp:sp>
    <dsp:sp modelId="{015822FE-1D55-4539-BEDA-1B491EEA5FAF}">
      <dsp:nvSpPr>
        <dsp:cNvPr id="0" name=""/>
        <dsp:cNvSpPr/>
      </dsp:nvSpPr>
      <dsp:spPr>
        <a:xfrm rot="16200000">
          <a:off x="5215277"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3</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Processes Awareness/ Training (10 Days)</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Training on Leadership / Interpersonal Skills  (4 Days)</a:t>
          </a:r>
          <a:endParaRPr lang="en-US" sz="1600" kern="1200" dirty="0">
            <a:latin typeface="Georgia" pitchFamily="18" charset="0"/>
          </a:endParaRPr>
        </a:p>
      </dsp:txBody>
      <dsp:txXfrm rot="5400000">
        <a:off x="6660113" y="990599"/>
        <a:ext cx="2063328" cy="2971800"/>
      </dsp:txXfrm>
    </dsp:sp>
    <dsp:sp modelId="{4110523E-CAD5-48DA-84B4-CAFBB059AC16}">
      <dsp:nvSpPr>
        <dsp:cNvPr id="0" name=""/>
        <dsp:cNvSpPr/>
      </dsp:nvSpPr>
      <dsp:spPr>
        <a:xfrm rot="16200000">
          <a:off x="7433355"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4</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Support</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Periodic Audit/Review of Implementation</a:t>
          </a:r>
          <a:endParaRPr lang="en-US" sz="1600" kern="1200" dirty="0">
            <a:latin typeface="Georgia" pitchFamily="18" charset="0"/>
          </a:endParaRPr>
        </a:p>
      </dsp:txBody>
      <dsp:txXfrm rot="5400000">
        <a:off x="8878191" y="990599"/>
        <a:ext cx="2063328" cy="297180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normAutofit/>
          </a:bodyPr>
          <a:lstStyle>
            <a:lvl1pPr algn="r">
              <a:defRPr sz="3200" b="1" cap="small" baseline="0">
                <a:solidFill>
                  <a:srgbClr val="003300"/>
                </a:solidFill>
                <a:latin typeface="Georgia"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283200" y="4038600"/>
            <a:ext cx="6363371" cy="990600"/>
          </a:xfrm>
        </p:spPr>
        <p:txBody>
          <a:bodyPr>
            <a:normAutofit/>
          </a:bodyPr>
          <a:lstStyle>
            <a:lvl1pPr marL="0" indent="0" algn="r">
              <a:buNone/>
              <a:defRPr sz="24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375358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67317" y="57152"/>
            <a:ext cx="10926233" cy="1143000"/>
          </a:xfrm>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97467" y="1352550"/>
            <a:ext cx="5300133" cy="4903789"/>
          </a:xfrm>
        </p:spPr>
        <p:txBody>
          <a:bodyPr/>
          <a:lstStyle>
            <a:lvl4pPr>
              <a:defRPr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6583680" y="1352550"/>
            <a:ext cx="5303520" cy="4903789"/>
          </a:xfrm>
        </p:spPr>
        <p:txBody>
          <a:bodyPr/>
          <a:lstStyle>
            <a:lvl4pPr>
              <a:defRPr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6"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3319586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Georgia"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4" name="Footer Placeholder 3"/>
          <p:cNvSpPr>
            <a:spLocks noGrp="1"/>
          </p:cNvSpPr>
          <p:nvPr>
            <p:ph type="ftr" sz="quarter" idx="11"/>
          </p:nvPr>
        </p:nvSpPr>
        <p:spPr>
          <a:xfrm>
            <a:off x="44704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226477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3" name="Footer Placeholder 2"/>
          <p:cNvSpPr>
            <a:spLocks noGrp="1"/>
          </p:cNvSpPr>
          <p:nvPr>
            <p:ph type="ftr" sz="quarter" idx="11"/>
          </p:nvPr>
        </p:nvSpPr>
        <p:spPr>
          <a:xfrm>
            <a:off x="44704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16638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ackground Only">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4"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5"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766851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89832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60082"/>
            <a:ext cx="10769600" cy="906095"/>
          </a:xfrm>
        </p:spPr>
        <p:txBody>
          <a:bodyPr anchor="ctr" anchorCtr="0">
            <a:normAutofit/>
          </a:bodyPr>
          <a:lstStyle>
            <a:lvl1pPr algn="l">
              <a:defRPr lang="en-US" sz="3200" b="1" dirty="0">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16000" y="1219200"/>
            <a:ext cx="10769600" cy="4953000"/>
          </a:xfrm>
        </p:spPr>
        <p:txBody>
          <a:bodyPr>
            <a:normAutofit/>
          </a:bodyPr>
          <a:lstStyle>
            <a:lvl1pPr>
              <a:defRPr sz="3200">
                <a:latin typeface="Georgia" pitchFamily="18" charset="0"/>
              </a:defRPr>
            </a:lvl1pPr>
            <a:lvl2pPr>
              <a:defRPr sz="2800">
                <a:latin typeface="Georgia" pitchFamily="18" charset="0"/>
              </a:defRPr>
            </a:lvl2pPr>
            <a:lvl3pPr>
              <a:defRPr sz="2400">
                <a:latin typeface="Georgia" pitchFamily="18" charset="0"/>
              </a:defRPr>
            </a:lvl3pPr>
            <a:lvl4pPr>
              <a:defRPr sz="2400">
                <a:latin typeface="Georgia" pitchFamily="18" charset="0"/>
              </a:defRPr>
            </a:lvl4pPr>
            <a:lvl5pPr>
              <a:defRPr sz="2400">
                <a:latin typeface="Georgia"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287395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914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502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2455507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44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981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981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8" name="Footer Placeholder 7"/>
          <p:cNvSpPr>
            <a:spLocks noGrp="1"/>
          </p:cNvSpPr>
          <p:nvPr>
            <p:ph type="ftr" sz="quarter" idx="11"/>
          </p:nvPr>
        </p:nvSpPr>
        <p:spPr>
          <a:xfrm>
            <a:off x="44704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348448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715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402759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279770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3753015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0" y="274639"/>
            <a:ext cx="78232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13-Jan-16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1151411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53426"/>
            <a:ext cx="10769600" cy="83126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955777"/>
            <a:ext cx="10769600" cy="5170387"/>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
        <p:nvSpPr>
          <p:cNvPr id="9" name="Date Placeholder 8"/>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7076C-C1BB-44DB-8E65-A2BFAB33C7DF}" type="datetimeFigureOut">
              <a:rPr lang="en-US" smtClean="0"/>
              <a:pPr/>
              <a:t>13-Jan-16</a:t>
            </a:fld>
            <a:endParaRPr lang="en-US"/>
          </a:p>
        </p:txBody>
      </p:sp>
      <p:sp>
        <p:nvSpPr>
          <p:cNvPr id="10" name="Footer Placeholder 9"/>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10"/>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4874D-A38F-4D6E-8E7C-A1DC7EF21129}" type="slidenum">
              <a:rPr lang="en-US" smtClean="0"/>
              <a:pPr/>
              <a:t>‹#›</a:t>
            </a:fld>
            <a:endParaRPr lang="en-US"/>
          </a:p>
        </p:txBody>
      </p:sp>
      <p:sp>
        <p:nvSpPr>
          <p:cNvPr id="12" name="Rectangle 11"/>
          <p:cNvSpPr/>
          <p:nvPr userDrawn="1"/>
        </p:nvSpPr>
        <p:spPr>
          <a:xfrm>
            <a:off x="736980" y="7620"/>
            <a:ext cx="11455020" cy="89231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17"/>
          <a:stretch>
            <a:fillRect/>
          </a:stretch>
        </p:blipFill>
        <p:spPr>
          <a:xfrm>
            <a:off x="11432761" y="54593"/>
            <a:ext cx="638615" cy="723330"/>
          </a:xfrm>
          <a:prstGeom prst="rect">
            <a:avLst/>
          </a:prstGeom>
        </p:spPr>
      </p:pic>
      <p:pic>
        <p:nvPicPr>
          <p:cNvPr id="4" name="Picture 3"/>
          <p:cNvPicPr>
            <a:picLocks noChangeAspect="1"/>
          </p:cNvPicPr>
          <p:nvPr userDrawn="1"/>
        </p:nvPicPr>
        <p:blipFill>
          <a:blip r:embed="rId18"/>
          <a:stretch>
            <a:fillRect/>
          </a:stretch>
        </p:blipFill>
        <p:spPr>
          <a:xfrm>
            <a:off x="-68839" y="7620"/>
            <a:ext cx="799063" cy="606529"/>
          </a:xfrm>
          <a:prstGeom prst="rect">
            <a:avLst/>
          </a:prstGeom>
        </p:spPr>
      </p:pic>
    </p:spTree>
    <p:extLst>
      <p:ext uri="{BB962C8B-B14F-4D97-AF65-F5344CB8AC3E}">
        <p14:creationId xmlns:p14="http://schemas.microsoft.com/office/powerpoint/2010/main" val="2903474455"/>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b="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to Scale Height</a:t>
            </a:r>
            <a:endParaRPr lang="en-US" dirty="0"/>
          </a:p>
        </p:txBody>
      </p:sp>
      <p:sp>
        <p:nvSpPr>
          <p:cNvPr id="3" name="Subtitle 2"/>
          <p:cNvSpPr>
            <a:spLocks noGrp="1"/>
          </p:cNvSpPr>
          <p:nvPr>
            <p:ph type="subTitle" idx="1"/>
          </p:nvPr>
        </p:nvSpPr>
        <p:spPr/>
        <p:txBody>
          <a:bodyPr>
            <a:normAutofit/>
          </a:bodyPr>
          <a:lstStyle/>
          <a:p>
            <a:r>
              <a:rPr lang="en-US" sz="1600" dirty="0"/>
              <a:t> </a:t>
            </a:r>
            <a:r>
              <a:rPr lang="en-US" sz="2400" dirty="0" smtClean="0"/>
              <a:t>Project Management Backbone </a:t>
            </a:r>
            <a:r>
              <a:rPr lang="en-US" sz="2400" dirty="0"/>
              <a:t>Processes</a:t>
            </a:r>
            <a:endParaRPr lang="en-US" sz="1600" dirty="0"/>
          </a:p>
        </p:txBody>
      </p:sp>
      <p:pic>
        <p:nvPicPr>
          <p:cNvPr id="5" name="Picture 2"/>
          <p:cNvPicPr>
            <a:picLocks noChangeAspect="1" noChangeArrowheads="1"/>
          </p:cNvPicPr>
          <p:nvPr/>
        </p:nvPicPr>
        <p:blipFill>
          <a:blip r:embed="rId2"/>
          <a:srcRect/>
          <a:stretch>
            <a:fillRect/>
          </a:stretch>
        </p:blipFill>
        <p:spPr bwMode="auto">
          <a:xfrm>
            <a:off x="10195560" y="4879774"/>
            <a:ext cx="1390650" cy="966671"/>
          </a:xfrm>
          <a:prstGeom prst="rect">
            <a:avLst/>
          </a:prstGeom>
          <a:noFill/>
          <a:ln w="9525">
            <a:noFill/>
            <a:miter lim="800000"/>
            <a:headEnd/>
            <a:tailEnd/>
          </a:ln>
          <a:effectLst/>
        </p:spPr>
      </p:pic>
      <p:pic>
        <p:nvPicPr>
          <p:cNvPr id="8" name="Picture 7"/>
          <p:cNvPicPr>
            <a:picLocks noChangeAspect="1"/>
          </p:cNvPicPr>
          <p:nvPr/>
        </p:nvPicPr>
        <p:blipFill>
          <a:blip r:embed="rId3"/>
          <a:stretch>
            <a:fillRect/>
          </a:stretch>
        </p:blipFill>
        <p:spPr>
          <a:xfrm>
            <a:off x="11432761" y="54593"/>
            <a:ext cx="638615" cy="723330"/>
          </a:xfrm>
          <a:prstGeom prst="rect">
            <a:avLst/>
          </a:prstGeom>
        </p:spPr>
      </p:pic>
    </p:spTree>
    <p:extLst>
      <p:ext uri="{BB962C8B-B14F-4D97-AF65-F5344CB8AC3E}">
        <p14:creationId xmlns:p14="http://schemas.microsoft.com/office/powerpoint/2010/main" val="1234715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1016000" y="1813560"/>
            <a:ext cx="10769600" cy="4358640"/>
          </a:xfrm>
        </p:spPr>
        <p:txBody>
          <a:bodyPr>
            <a:normAutofit/>
          </a:bodyPr>
          <a:lstStyle/>
          <a:p>
            <a:pPr marL="914400" lvl="1" indent="-457200">
              <a:lnSpc>
                <a:spcPct val="150000"/>
              </a:lnSpc>
              <a:spcBef>
                <a:spcPts val="0"/>
              </a:spcBef>
              <a:buFont typeface="+mj-lt"/>
              <a:buAutoNum type="arabicParenR"/>
            </a:pPr>
            <a:r>
              <a:rPr lang="en-US" sz="2000" dirty="0" smtClean="0"/>
              <a:t>PMO Roles &amp; Responsibilities</a:t>
            </a:r>
          </a:p>
          <a:p>
            <a:pPr marL="914400" lvl="1" indent="-457200">
              <a:lnSpc>
                <a:spcPct val="150000"/>
              </a:lnSpc>
              <a:spcBef>
                <a:spcPts val="0"/>
              </a:spcBef>
              <a:buFont typeface="+mj-lt"/>
              <a:buAutoNum type="arabicParenR"/>
            </a:pPr>
            <a:r>
              <a:rPr lang="en-US" sz="2000" dirty="0" smtClean="0"/>
              <a:t>PMO Skelton Processes</a:t>
            </a:r>
          </a:p>
          <a:p>
            <a:pPr marL="914400" lvl="1" indent="-457200">
              <a:lnSpc>
                <a:spcPct val="150000"/>
              </a:lnSpc>
              <a:spcBef>
                <a:spcPts val="0"/>
              </a:spcBef>
              <a:buFont typeface="+mj-lt"/>
              <a:buAutoNum type="arabicParenR"/>
            </a:pPr>
            <a:r>
              <a:rPr lang="en-US" sz="2000" dirty="0" smtClean="0"/>
              <a:t>Management by Exceptions</a:t>
            </a:r>
          </a:p>
          <a:p>
            <a:pPr marL="914400" lvl="1" indent="-457200">
              <a:lnSpc>
                <a:spcPct val="150000"/>
              </a:lnSpc>
              <a:spcBef>
                <a:spcPts val="0"/>
              </a:spcBef>
              <a:buFont typeface="+mj-lt"/>
              <a:buAutoNum type="arabicParenR"/>
            </a:pPr>
            <a:r>
              <a:rPr lang="en-US" sz="2000" dirty="0" smtClean="0"/>
              <a:t>Project Organization Chart</a:t>
            </a:r>
          </a:p>
          <a:p>
            <a:pPr marL="914400" lvl="1" indent="-457200">
              <a:lnSpc>
                <a:spcPct val="150000"/>
              </a:lnSpc>
              <a:spcBef>
                <a:spcPts val="0"/>
              </a:spcBef>
              <a:buFont typeface="+mj-lt"/>
              <a:buAutoNum type="arabicParenR"/>
            </a:pPr>
            <a:r>
              <a:rPr lang="en-US" sz="2000" dirty="0" smtClean="0"/>
              <a:t>Next Steps</a:t>
            </a:r>
            <a:endParaRPr lang="en-US" sz="2000" dirty="0"/>
          </a:p>
        </p:txBody>
      </p:sp>
    </p:spTree>
    <p:extLst>
      <p:ext uri="{BB962C8B-B14F-4D97-AF65-F5344CB8AC3E}">
        <p14:creationId xmlns:p14="http://schemas.microsoft.com/office/powerpoint/2010/main" val="364644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p:txBody>
          <a:bodyPr>
            <a:normAutofit/>
          </a:bodyPr>
          <a:lstStyle/>
          <a:p>
            <a:r>
              <a:rPr lang="en-US" sz="2000" b="0" dirty="0" smtClean="0"/>
              <a:t>PMO is a function within organization. </a:t>
            </a:r>
          </a:p>
          <a:p>
            <a:endParaRPr lang="en-US" sz="2000" b="0" dirty="0" smtClean="0"/>
          </a:p>
          <a:p>
            <a:r>
              <a:rPr lang="en-US" sz="2000" b="0" dirty="0" smtClean="0"/>
              <a:t>Like any other function this has a Head of Function. </a:t>
            </a:r>
          </a:p>
          <a:p>
            <a:endParaRPr lang="en-US" sz="2000" b="0" dirty="0" smtClean="0"/>
          </a:p>
          <a:p>
            <a:r>
              <a:rPr lang="en-US" sz="2000" b="0" i="1" dirty="0" smtClean="0"/>
              <a:t>PMO Responsibilities should be rendered by PMO Head and his team of project managers to the Assigned Project Manager or to the Organization.</a:t>
            </a:r>
          </a:p>
        </p:txBody>
      </p:sp>
      <p:sp>
        <p:nvSpPr>
          <p:cNvPr id="4" name="TextBox 3"/>
          <p:cNvSpPr txBox="1"/>
          <p:nvPr/>
        </p:nvSpPr>
        <p:spPr>
          <a:xfrm>
            <a:off x="944880" y="3627120"/>
            <a:ext cx="4450080" cy="461665"/>
          </a:xfrm>
          <a:prstGeom prst="rect">
            <a:avLst/>
          </a:prstGeom>
          <a:noFill/>
        </p:spPr>
        <p:txBody>
          <a:bodyPr wrap="square" rtlCol="0">
            <a:spAutoFit/>
          </a:bodyPr>
          <a:lstStyle/>
          <a:p>
            <a:r>
              <a:rPr lang="en-US" sz="2400" b="1" dirty="0" smtClean="0">
                <a:latin typeface="Georgia" pitchFamily="18" charset="0"/>
              </a:rPr>
              <a:t>Key Responsibilities:</a:t>
            </a:r>
            <a:endParaRPr lang="en-US" sz="2400" b="1" dirty="0">
              <a:latin typeface="Georgia" pitchFamily="18" charset="0"/>
            </a:endParaRPr>
          </a:p>
        </p:txBody>
      </p:sp>
      <p:sp>
        <p:nvSpPr>
          <p:cNvPr id="5" name="TextBox 4"/>
          <p:cNvSpPr txBox="1"/>
          <p:nvPr/>
        </p:nvSpPr>
        <p:spPr>
          <a:xfrm>
            <a:off x="1203960" y="4341808"/>
            <a:ext cx="8945880" cy="1323439"/>
          </a:xfrm>
          <a:prstGeom prst="rect">
            <a:avLst/>
          </a:prstGeom>
          <a:noFill/>
        </p:spPr>
        <p:txBody>
          <a:bodyPr wrap="square" rtlCol="0">
            <a:spAutoFit/>
          </a:bodyPr>
          <a:lstStyle/>
          <a:p>
            <a:pPr indent="350838">
              <a:buFont typeface="Arial" pitchFamily="34" charset="0"/>
              <a:buChar char="•"/>
            </a:pPr>
            <a:r>
              <a:rPr lang="en-US" sz="2000" dirty="0" smtClean="0">
                <a:latin typeface="Georgia" pitchFamily="18" charset="0"/>
              </a:rPr>
              <a:t>Preparation</a:t>
            </a:r>
          </a:p>
          <a:p>
            <a:pPr indent="350838">
              <a:buFont typeface="Arial" pitchFamily="34" charset="0"/>
              <a:buChar char="•"/>
            </a:pPr>
            <a:r>
              <a:rPr lang="en-US" sz="2000" dirty="0" smtClean="0">
                <a:latin typeface="Georgia" pitchFamily="18" charset="0"/>
              </a:rPr>
              <a:t>Planning</a:t>
            </a:r>
          </a:p>
          <a:p>
            <a:pPr indent="350838">
              <a:buFont typeface="Arial" pitchFamily="34" charset="0"/>
              <a:buChar char="•"/>
            </a:pPr>
            <a:r>
              <a:rPr lang="en-US" sz="2000" dirty="0" smtClean="0">
                <a:latin typeface="Georgia" pitchFamily="18" charset="0"/>
              </a:rPr>
              <a:t>Execution</a:t>
            </a:r>
          </a:p>
          <a:p>
            <a:pPr indent="350838">
              <a:buFont typeface="Arial" pitchFamily="34" charset="0"/>
              <a:buChar char="•"/>
            </a:pPr>
            <a:r>
              <a:rPr lang="en-US" sz="2000" dirty="0" smtClean="0">
                <a:latin typeface="Georgia" pitchFamily="18" charset="0"/>
              </a:rPr>
              <a:t>Governance</a:t>
            </a:r>
            <a:endParaRPr lang="en-US" sz="2000" dirty="0">
              <a:latin typeface="Georgia" pitchFamily="18" charset="0"/>
            </a:endParaRPr>
          </a:p>
        </p:txBody>
      </p:sp>
    </p:spTree>
    <p:extLst>
      <p:ext uri="{BB962C8B-B14F-4D97-AF65-F5344CB8AC3E}">
        <p14:creationId xmlns:p14="http://schemas.microsoft.com/office/powerpoint/2010/main" val="1574374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a:xfrm>
            <a:off x="853440" y="1082040"/>
            <a:ext cx="10932160" cy="5532120"/>
          </a:xfrm>
        </p:spPr>
        <p:txBody>
          <a:bodyPr>
            <a:normAutofit fontScale="70000" lnSpcReduction="20000"/>
          </a:bodyPr>
          <a:lstStyle/>
          <a:p>
            <a:r>
              <a:rPr lang="en-US" sz="3400" b="1" u="sng" dirty="0" smtClean="0"/>
              <a:t>Before Initiation of  Phase / Project:</a:t>
            </a:r>
          </a:p>
          <a:p>
            <a:endParaRPr lang="en-US" sz="2400" u="sng" dirty="0" smtClean="0"/>
          </a:p>
          <a:p>
            <a:pPr marL="1371600" lvl="2" indent="-514350">
              <a:lnSpc>
                <a:spcPct val="160000"/>
              </a:lnSpc>
              <a:spcBef>
                <a:spcPts val="0"/>
              </a:spcBef>
              <a:buFont typeface="+mj-lt"/>
              <a:buAutoNum type="arabicParenR"/>
            </a:pPr>
            <a:r>
              <a:rPr lang="en-US" sz="2900" dirty="0" smtClean="0"/>
              <a:t>Competency building of Project Managers</a:t>
            </a:r>
          </a:p>
          <a:p>
            <a:pPr marL="1371600" lvl="2" indent="-514350">
              <a:lnSpc>
                <a:spcPct val="160000"/>
              </a:lnSpc>
              <a:spcBef>
                <a:spcPts val="0"/>
              </a:spcBef>
              <a:buFont typeface="+mj-lt"/>
              <a:buAutoNum type="arabicParenR"/>
            </a:pPr>
            <a:r>
              <a:rPr lang="en-US" sz="2900" dirty="0" smtClean="0"/>
              <a:t>Help organization in evaluating new business opportunities</a:t>
            </a:r>
          </a:p>
          <a:p>
            <a:pPr marL="1371600" lvl="2" indent="-514350">
              <a:lnSpc>
                <a:spcPct val="160000"/>
              </a:lnSpc>
              <a:spcBef>
                <a:spcPts val="0"/>
              </a:spcBef>
              <a:buFont typeface="+mj-lt"/>
              <a:buAutoNum type="arabicParenR"/>
            </a:pPr>
            <a:r>
              <a:rPr lang="en-US" sz="2900" dirty="0" smtClean="0"/>
              <a:t>Creating knowledge infrastructure for Project Management</a:t>
            </a:r>
          </a:p>
          <a:p>
            <a:pPr marL="971550" lvl="1" indent="-514350">
              <a:buFont typeface="+mj-lt"/>
              <a:buAutoNum type="arabicPeriod"/>
            </a:pPr>
            <a:endParaRPr lang="en-US" sz="2000" dirty="0" smtClean="0"/>
          </a:p>
          <a:p>
            <a:r>
              <a:rPr lang="en-US" sz="3800" b="1" u="sng" dirty="0" smtClean="0"/>
              <a:t>Initiation</a:t>
            </a:r>
            <a:r>
              <a:rPr lang="en-US" sz="3800" b="1" dirty="0" smtClean="0"/>
              <a:t> of Phase / Project:</a:t>
            </a:r>
          </a:p>
          <a:p>
            <a:endParaRPr lang="en-US" sz="2400" dirty="0" smtClean="0"/>
          </a:p>
          <a:p>
            <a:pPr marL="1371600" lvl="2" indent="-514350">
              <a:lnSpc>
                <a:spcPct val="160000"/>
              </a:lnSpc>
              <a:spcBef>
                <a:spcPts val="0"/>
              </a:spcBef>
              <a:buFont typeface="+mj-lt"/>
              <a:buAutoNum type="arabicParenR"/>
            </a:pPr>
            <a:r>
              <a:rPr lang="en-US" sz="2900" dirty="0" smtClean="0"/>
              <a:t>Internal Project Sponsoring (Project Charter)</a:t>
            </a:r>
          </a:p>
          <a:p>
            <a:pPr marL="1371600" lvl="2" indent="-514350">
              <a:lnSpc>
                <a:spcPct val="160000"/>
              </a:lnSpc>
              <a:spcBef>
                <a:spcPts val="0"/>
              </a:spcBef>
              <a:buFont typeface="+mj-lt"/>
              <a:buAutoNum type="arabicParenR"/>
            </a:pPr>
            <a:r>
              <a:rPr lang="en-US" sz="2900" dirty="0" smtClean="0"/>
              <a:t>Allocating a dedicated and trained project manager</a:t>
            </a:r>
          </a:p>
          <a:p>
            <a:pPr marL="1371600" lvl="2" indent="-514350">
              <a:lnSpc>
                <a:spcPct val="160000"/>
              </a:lnSpc>
              <a:spcBef>
                <a:spcPts val="0"/>
              </a:spcBef>
              <a:buFont typeface="+mj-lt"/>
              <a:buAutoNum type="arabicParenR"/>
            </a:pPr>
            <a:r>
              <a:rPr lang="en-US" sz="2900" dirty="0" smtClean="0"/>
              <a:t>Identify &amp; evaluate project inherent risks</a:t>
            </a:r>
          </a:p>
          <a:p>
            <a:pPr marL="1371600" lvl="2" indent="-514350">
              <a:lnSpc>
                <a:spcPct val="160000"/>
              </a:lnSpc>
              <a:spcBef>
                <a:spcPts val="0"/>
              </a:spcBef>
              <a:buFont typeface="+mj-lt"/>
              <a:buAutoNum type="arabicParenR"/>
            </a:pPr>
            <a:r>
              <a:rPr lang="en-US" sz="2900" dirty="0" smtClean="0"/>
              <a:t>Refer to lessons learned from previous projects</a:t>
            </a:r>
          </a:p>
          <a:p>
            <a:pPr marL="1371600" lvl="2" indent="-514350">
              <a:lnSpc>
                <a:spcPct val="160000"/>
              </a:lnSpc>
              <a:spcBef>
                <a:spcPts val="0"/>
              </a:spcBef>
              <a:buFont typeface="+mj-lt"/>
              <a:buAutoNum type="arabicParenR"/>
            </a:pPr>
            <a:r>
              <a:rPr lang="en-US" sz="2900" dirty="0" smtClean="0"/>
              <a:t>Ensure business case and feasibility study has been done else feasibility study is the first Phase of the project</a:t>
            </a:r>
          </a:p>
        </p:txBody>
      </p:sp>
    </p:spTree>
    <p:extLst>
      <p:ext uri="{BB962C8B-B14F-4D97-AF65-F5344CB8AC3E}">
        <p14:creationId xmlns:p14="http://schemas.microsoft.com/office/powerpoint/2010/main" val="1939050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PMO Responsibilities</a:t>
            </a:r>
          </a:p>
        </p:txBody>
      </p:sp>
      <p:sp>
        <p:nvSpPr>
          <p:cNvPr id="3" name="Content Placeholder 2"/>
          <p:cNvSpPr>
            <a:spLocks noGrp="1"/>
          </p:cNvSpPr>
          <p:nvPr>
            <p:ph idx="1"/>
          </p:nvPr>
        </p:nvSpPr>
        <p:spPr/>
        <p:txBody>
          <a:bodyPr>
            <a:normAutofit/>
          </a:bodyPr>
          <a:lstStyle/>
          <a:p>
            <a:r>
              <a:rPr lang="en-US" sz="2400" b="1" u="sng" dirty="0"/>
              <a:t>Planning</a:t>
            </a:r>
            <a:r>
              <a:rPr lang="en-US" sz="2400" b="1" dirty="0"/>
              <a:t> of </a:t>
            </a:r>
            <a:r>
              <a:rPr lang="en-US" sz="2400" b="1" dirty="0" smtClean="0"/>
              <a:t>Phase/Project</a:t>
            </a:r>
          </a:p>
          <a:p>
            <a:pPr>
              <a:lnSpc>
                <a:spcPct val="150000"/>
              </a:lnSpc>
              <a:spcBef>
                <a:spcPts val="0"/>
              </a:spcBef>
              <a:buNone/>
            </a:pPr>
            <a:endParaRPr lang="en-US" sz="2400" b="1" dirty="0"/>
          </a:p>
          <a:p>
            <a:pPr marL="1371600" lvl="2" indent="-514350">
              <a:lnSpc>
                <a:spcPct val="150000"/>
              </a:lnSpc>
              <a:spcBef>
                <a:spcPts val="0"/>
              </a:spcBef>
              <a:buFont typeface="+mj-lt"/>
              <a:buAutoNum type="arabicParenR"/>
            </a:pPr>
            <a:r>
              <a:rPr lang="en-US" sz="2000" dirty="0"/>
              <a:t>Helping project manager in making a project </a:t>
            </a:r>
            <a:r>
              <a:rPr lang="en-US" sz="2000" dirty="0" smtClean="0"/>
              <a:t>plan of execution and governance.</a:t>
            </a:r>
            <a:endParaRPr lang="en-US" sz="2000" dirty="0"/>
          </a:p>
          <a:p>
            <a:pPr marL="1371600" lvl="2" indent="-514350">
              <a:lnSpc>
                <a:spcPct val="150000"/>
              </a:lnSpc>
              <a:spcBef>
                <a:spcPts val="0"/>
              </a:spcBef>
              <a:buFont typeface="+mj-lt"/>
              <a:buAutoNum type="arabicParenR"/>
            </a:pPr>
            <a:r>
              <a:rPr lang="en-US" sz="2000" dirty="0"/>
              <a:t>Approving and allocating resources for project</a:t>
            </a:r>
          </a:p>
          <a:p>
            <a:pPr marL="1371600" lvl="2" indent="-514350">
              <a:lnSpc>
                <a:spcPct val="150000"/>
              </a:lnSpc>
              <a:spcBef>
                <a:spcPts val="0"/>
              </a:spcBef>
              <a:buFont typeface="+mj-lt"/>
              <a:buAutoNum type="arabicParenR"/>
            </a:pPr>
            <a:r>
              <a:rPr lang="en-US" sz="2000" dirty="0"/>
              <a:t>Negotiate with functional heads for availability of </a:t>
            </a:r>
            <a:r>
              <a:rPr lang="en-US" sz="2000" dirty="0" smtClean="0"/>
              <a:t>required project </a:t>
            </a:r>
            <a:r>
              <a:rPr lang="en-US" sz="2000" dirty="0"/>
              <a:t>resources</a:t>
            </a:r>
          </a:p>
          <a:p>
            <a:pPr marL="1371600" lvl="2" indent="-514350">
              <a:lnSpc>
                <a:spcPct val="150000"/>
              </a:lnSpc>
              <a:spcBef>
                <a:spcPts val="0"/>
              </a:spcBef>
              <a:buFont typeface="+mj-lt"/>
              <a:buAutoNum type="arabicParenR"/>
            </a:pPr>
            <a:r>
              <a:rPr lang="en-US" sz="2000" dirty="0" smtClean="0"/>
              <a:t>Reviewing/approving </a:t>
            </a:r>
            <a:r>
              <a:rPr lang="en-US" sz="2000" dirty="0"/>
              <a:t>project </a:t>
            </a:r>
            <a:r>
              <a:rPr lang="en-US" sz="2000" dirty="0" smtClean="0"/>
              <a:t>plan</a:t>
            </a:r>
          </a:p>
          <a:p>
            <a:pPr marL="1371600" lvl="2" indent="-514350">
              <a:lnSpc>
                <a:spcPct val="150000"/>
              </a:lnSpc>
              <a:spcBef>
                <a:spcPts val="0"/>
              </a:spcBef>
              <a:buFont typeface="+mj-lt"/>
              <a:buAutoNum type="arabicParenR"/>
            </a:pPr>
            <a:r>
              <a:rPr lang="en-US" sz="2000" dirty="0" smtClean="0"/>
              <a:t>Prepare project management infrastructure (templates, checklist, forms, guidelines, reporting systems)</a:t>
            </a:r>
          </a:p>
          <a:p>
            <a:pPr marL="1371600" lvl="2" indent="-514350">
              <a:lnSpc>
                <a:spcPct val="150000"/>
              </a:lnSpc>
              <a:spcBef>
                <a:spcPts val="0"/>
              </a:spcBef>
              <a:buFont typeface="+mj-lt"/>
              <a:buAutoNum type="arabicParenR"/>
            </a:pPr>
            <a:r>
              <a:rPr lang="en-US" sz="2000" dirty="0" smtClean="0"/>
              <a:t>Help project manager in selecting a project management approach</a:t>
            </a:r>
          </a:p>
          <a:p>
            <a:pPr marL="1371600" lvl="2" indent="-514350">
              <a:lnSpc>
                <a:spcPct val="150000"/>
              </a:lnSpc>
              <a:spcBef>
                <a:spcPts val="0"/>
              </a:spcBef>
              <a:buFont typeface="+mj-lt"/>
              <a:buAutoNum type="arabicParenR"/>
            </a:pPr>
            <a:r>
              <a:rPr lang="en-US" sz="2000" dirty="0"/>
              <a:t>Setup appraisal </a:t>
            </a:r>
            <a:r>
              <a:rPr lang="en-US" sz="2000" dirty="0" smtClean="0"/>
              <a:t>system</a:t>
            </a:r>
            <a:endParaRPr lang="en-US" sz="2000" dirty="0"/>
          </a:p>
          <a:p>
            <a:endParaRPr lang="en-US" dirty="0"/>
          </a:p>
        </p:txBody>
      </p:sp>
    </p:spTree>
    <p:extLst>
      <p:ext uri="{BB962C8B-B14F-4D97-AF65-F5344CB8AC3E}">
        <p14:creationId xmlns:p14="http://schemas.microsoft.com/office/powerpoint/2010/main" val="477183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p:txBody>
          <a:bodyPr>
            <a:normAutofit/>
          </a:bodyPr>
          <a:lstStyle/>
          <a:p>
            <a:r>
              <a:rPr lang="en-US" sz="2400" b="1" u="sng" dirty="0" smtClean="0"/>
              <a:t>Execution</a:t>
            </a:r>
            <a:r>
              <a:rPr lang="en-US" sz="2400" b="1" dirty="0" smtClean="0"/>
              <a:t> of Phase/Project</a:t>
            </a:r>
          </a:p>
          <a:p>
            <a:pPr>
              <a:buNone/>
            </a:pPr>
            <a:endParaRPr lang="en-US" sz="2400" b="1" dirty="0" smtClean="0"/>
          </a:p>
          <a:p>
            <a:pPr marL="1371600" lvl="2" indent="-514350">
              <a:lnSpc>
                <a:spcPct val="150000"/>
              </a:lnSpc>
              <a:spcBef>
                <a:spcPts val="0"/>
              </a:spcBef>
              <a:buFont typeface="+mj-lt"/>
              <a:buAutoNum type="arabicParenR"/>
            </a:pPr>
            <a:r>
              <a:rPr lang="en-US" sz="2000" dirty="0"/>
              <a:t>Provide Infrastructure to Project Manager</a:t>
            </a:r>
          </a:p>
          <a:p>
            <a:pPr marL="1371600" lvl="2" indent="-514350">
              <a:lnSpc>
                <a:spcPct val="150000"/>
              </a:lnSpc>
              <a:spcBef>
                <a:spcPts val="0"/>
              </a:spcBef>
              <a:buFont typeface="+mj-lt"/>
              <a:buAutoNum type="arabicParenR"/>
            </a:pPr>
            <a:r>
              <a:rPr lang="en-US" sz="2000" dirty="0" smtClean="0"/>
              <a:t>If required get resources from market for a project</a:t>
            </a:r>
          </a:p>
          <a:p>
            <a:pPr marL="1371600" lvl="2" indent="-514350">
              <a:lnSpc>
                <a:spcPct val="150000"/>
              </a:lnSpc>
              <a:spcBef>
                <a:spcPts val="0"/>
              </a:spcBef>
              <a:buFont typeface="+mj-lt"/>
              <a:buAutoNum type="arabicParenR"/>
            </a:pPr>
            <a:r>
              <a:rPr lang="en-US" sz="2000" dirty="0" smtClean="0"/>
              <a:t>Mentoring and Coaching Project Manager</a:t>
            </a:r>
          </a:p>
          <a:p>
            <a:pPr marL="1371600" lvl="2" indent="-514350">
              <a:lnSpc>
                <a:spcPct val="150000"/>
              </a:lnSpc>
              <a:spcBef>
                <a:spcPts val="0"/>
              </a:spcBef>
              <a:buFont typeface="+mj-lt"/>
              <a:buAutoNum type="arabicParenR"/>
            </a:pPr>
            <a:r>
              <a:rPr lang="en-US" sz="2000" dirty="0" smtClean="0"/>
              <a:t>Maintain Project Records and permission for all projects</a:t>
            </a:r>
          </a:p>
          <a:p>
            <a:pPr marL="1371600" lvl="2" indent="-514350">
              <a:lnSpc>
                <a:spcPct val="150000"/>
              </a:lnSpc>
              <a:spcBef>
                <a:spcPts val="0"/>
              </a:spcBef>
              <a:buFont typeface="+mj-lt"/>
              <a:buAutoNum type="arabicParenR"/>
            </a:pPr>
            <a:r>
              <a:rPr lang="en-US" sz="2000" dirty="0" smtClean="0"/>
              <a:t>Maintain Organization Process Assets</a:t>
            </a:r>
          </a:p>
          <a:p>
            <a:pPr marL="1371600" lvl="2" indent="-514350">
              <a:lnSpc>
                <a:spcPct val="150000"/>
              </a:lnSpc>
              <a:spcBef>
                <a:spcPts val="0"/>
              </a:spcBef>
              <a:buFont typeface="+mj-lt"/>
              <a:buAutoNum type="arabicParenR"/>
            </a:pPr>
            <a:r>
              <a:rPr lang="en-US" sz="2000" dirty="0"/>
              <a:t>Human Resource management at organization level</a:t>
            </a:r>
          </a:p>
          <a:p>
            <a:pPr marL="1371600" lvl="2" indent="-514350">
              <a:lnSpc>
                <a:spcPct val="150000"/>
              </a:lnSpc>
              <a:spcBef>
                <a:spcPts val="0"/>
              </a:spcBef>
              <a:buFont typeface="+mj-lt"/>
              <a:buAutoNum type="arabicParenR"/>
            </a:pPr>
            <a:r>
              <a:rPr lang="en-US" sz="2000" dirty="0"/>
              <a:t>Inventory Management at organization level</a:t>
            </a:r>
          </a:p>
          <a:p>
            <a:pPr lvl="1"/>
            <a:endParaRPr lang="en-US" dirty="0" smtClean="0"/>
          </a:p>
        </p:txBody>
      </p:sp>
    </p:spTree>
    <p:extLst>
      <p:ext uri="{BB962C8B-B14F-4D97-AF65-F5344CB8AC3E}">
        <p14:creationId xmlns:p14="http://schemas.microsoft.com/office/powerpoint/2010/main" val="1136936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PMO Responsibilities</a:t>
            </a:r>
          </a:p>
        </p:txBody>
      </p:sp>
      <p:sp>
        <p:nvSpPr>
          <p:cNvPr id="3" name="Content Placeholder 2"/>
          <p:cNvSpPr>
            <a:spLocks noGrp="1"/>
          </p:cNvSpPr>
          <p:nvPr>
            <p:ph idx="1"/>
          </p:nvPr>
        </p:nvSpPr>
        <p:spPr/>
        <p:txBody>
          <a:bodyPr>
            <a:normAutofit lnSpcReduction="10000"/>
          </a:bodyPr>
          <a:lstStyle/>
          <a:p>
            <a:r>
              <a:rPr lang="en-US" sz="2600" b="1" u="sng" dirty="0"/>
              <a:t>Governance</a:t>
            </a:r>
            <a:r>
              <a:rPr lang="en-US" sz="2600" b="1" dirty="0"/>
              <a:t> of </a:t>
            </a:r>
            <a:r>
              <a:rPr lang="en-US" sz="2600" b="1" dirty="0" smtClean="0"/>
              <a:t>Phase/Project:</a:t>
            </a:r>
          </a:p>
          <a:p>
            <a:pPr>
              <a:buNone/>
            </a:pPr>
            <a:endParaRPr lang="en-US" sz="2600" b="1" dirty="0"/>
          </a:p>
          <a:p>
            <a:pPr marL="971550" lvl="1" indent="-514350">
              <a:lnSpc>
                <a:spcPct val="150000"/>
              </a:lnSpc>
              <a:spcBef>
                <a:spcPts val="0"/>
              </a:spcBef>
              <a:buFont typeface="+mj-lt"/>
              <a:buAutoNum type="arabicParenR"/>
            </a:pPr>
            <a:r>
              <a:rPr lang="en-US" sz="2000" dirty="0"/>
              <a:t>Review phase/project status/progress with project manager</a:t>
            </a:r>
          </a:p>
          <a:p>
            <a:pPr marL="971550" lvl="1" indent="-514350">
              <a:lnSpc>
                <a:spcPct val="150000"/>
              </a:lnSpc>
              <a:spcBef>
                <a:spcPts val="0"/>
              </a:spcBef>
              <a:buFont typeface="+mj-lt"/>
              <a:buAutoNum type="arabicParenR"/>
            </a:pPr>
            <a:r>
              <a:rPr lang="en-US" sz="2000" dirty="0"/>
              <a:t>Prepare project dashboard for entire organization</a:t>
            </a:r>
          </a:p>
          <a:p>
            <a:pPr marL="971550" lvl="1" indent="-514350">
              <a:lnSpc>
                <a:spcPct val="150000"/>
              </a:lnSpc>
              <a:spcBef>
                <a:spcPts val="0"/>
              </a:spcBef>
              <a:buFont typeface="+mj-lt"/>
              <a:buAutoNum type="arabicParenR"/>
            </a:pPr>
            <a:r>
              <a:rPr lang="en-US" sz="2000" dirty="0"/>
              <a:t>Review the status with CEO and make go/no-go decision for future work</a:t>
            </a:r>
          </a:p>
          <a:p>
            <a:pPr marL="971550" lvl="1" indent="-514350">
              <a:lnSpc>
                <a:spcPct val="150000"/>
              </a:lnSpc>
              <a:spcBef>
                <a:spcPts val="0"/>
              </a:spcBef>
              <a:buFont typeface="+mj-lt"/>
              <a:buAutoNum type="arabicParenR"/>
            </a:pPr>
            <a:r>
              <a:rPr lang="en-US" sz="2000" dirty="0"/>
              <a:t>Change Approval within threshold limits Or Seek approval from CEO</a:t>
            </a:r>
            <a:r>
              <a:rPr lang="en-US" sz="2000" dirty="0" smtClean="0"/>
              <a:t>.</a:t>
            </a:r>
          </a:p>
          <a:p>
            <a:pPr marL="971550" lvl="1" indent="-514350">
              <a:lnSpc>
                <a:spcPct val="150000"/>
              </a:lnSpc>
              <a:spcBef>
                <a:spcPts val="0"/>
              </a:spcBef>
              <a:buFont typeface="+mj-lt"/>
              <a:buAutoNum type="arabicParenR"/>
            </a:pPr>
            <a:r>
              <a:rPr lang="en-US" sz="2000" dirty="0" smtClean="0"/>
              <a:t>Perform Project Quality and Configuration Audit</a:t>
            </a:r>
          </a:p>
          <a:p>
            <a:pPr marL="971550" lvl="1" indent="-514350">
              <a:lnSpc>
                <a:spcPct val="150000"/>
              </a:lnSpc>
              <a:spcBef>
                <a:spcPts val="0"/>
              </a:spcBef>
              <a:buFont typeface="+mj-lt"/>
              <a:buAutoNum type="arabicParenR"/>
            </a:pPr>
            <a:r>
              <a:rPr lang="en-US" sz="2000" dirty="0" smtClean="0"/>
              <a:t>Perform Project Risk Audit</a:t>
            </a:r>
          </a:p>
          <a:p>
            <a:pPr marL="971550" lvl="1" indent="-514350">
              <a:lnSpc>
                <a:spcPct val="150000"/>
              </a:lnSpc>
              <a:spcBef>
                <a:spcPts val="0"/>
              </a:spcBef>
              <a:buFont typeface="+mj-lt"/>
              <a:buAutoNum type="arabicParenR"/>
            </a:pPr>
            <a:r>
              <a:rPr lang="en-US" sz="2000" dirty="0" smtClean="0"/>
              <a:t>Organizational Level Project Risk Profiling</a:t>
            </a:r>
          </a:p>
          <a:p>
            <a:pPr marL="971550" lvl="1" indent="-514350">
              <a:lnSpc>
                <a:spcPct val="150000"/>
              </a:lnSpc>
              <a:spcBef>
                <a:spcPts val="0"/>
              </a:spcBef>
              <a:buFont typeface="+mj-lt"/>
              <a:buAutoNum type="arabicParenR"/>
            </a:pPr>
            <a:r>
              <a:rPr lang="en-US" sz="2000" dirty="0" smtClean="0"/>
              <a:t>Coordination with account, supply-chain, quality team about payment, purchase quality, material availability</a:t>
            </a:r>
            <a:endParaRPr lang="en-US" sz="2000" dirty="0"/>
          </a:p>
          <a:p>
            <a:endParaRPr lang="en-US" dirty="0"/>
          </a:p>
        </p:txBody>
      </p:sp>
    </p:spTree>
    <p:extLst>
      <p:ext uri="{BB962C8B-B14F-4D97-AF65-F5344CB8AC3E}">
        <p14:creationId xmlns:p14="http://schemas.microsoft.com/office/powerpoint/2010/main" val="26665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Head Responsibilities</a:t>
            </a:r>
            <a:endParaRPr lang="en-US" dirty="0"/>
          </a:p>
        </p:txBody>
      </p:sp>
      <p:sp>
        <p:nvSpPr>
          <p:cNvPr id="3" name="Content Placeholder 2"/>
          <p:cNvSpPr>
            <a:spLocks noGrp="1"/>
          </p:cNvSpPr>
          <p:nvPr>
            <p:ph idx="1"/>
          </p:nvPr>
        </p:nvSpPr>
        <p:spPr/>
        <p:txBody>
          <a:bodyPr>
            <a:normAutofit/>
          </a:bodyPr>
          <a:lstStyle/>
          <a:p>
            <a:r>
              <a:rPr lang="en-US" sz="2400" dirty="0"/>
              <a:t>Head of the PMO Ensure </a:t>
            </a:r>
            <a:r>
              <a:rPr lang="en-US" sz="2400" dirty="0" smtClean="0"/>
              <a:t>that PMO Responsibilities are taken care with </a:t>
            </a:r>
            <a:r>
              <a:rPr lang="en-US" sz="2400" dirty="0"/>
              <a:t>the help of his </a:t>
            </a:r>
            <a:r>
              <a:rPr lang="en-US" sz="2400" dirty="0" smtClean="0"/>
              <a:t>team of Project Managers.</a:t>
            </a:r>
            <a:endParaRPr lang="en-US" sz="2400" dirty="0"/>
          </a:p>
          <a:p>
            <a:endParaRPr lang="en-US" sz="2400" dirty="0" smtClean="0"/>
          </a:p>
          <a:p>
            <a:r>
              <a:rPr lang="en-US" sz="2400" dirty="0" smtClean="0"/>
              <a:t>If PMO head is doing some project then</a:t>
            </a:r>
          </a:p>
          <a:p>
            <a:pPr lvl="2">
              <a:lnSpc>
                <a:spcPct val="150000"/>
              </a:lnSpc>
              <a:spcBef>
                <a:spcPts val="0"/>
              </a:spcBef>
            </a:pPr>
            <a:r>
              <a:rPr lang="en-US" sz="2000" dirty="0" smtClean="0"/>
              <a:t>Another person should sponsor his projects</a:t>
            </a:r>
          </a:p>
          <a:p>
            <a:pPr lvl="2">
              <a:lnSpc>
                <a:spcPct val="150000"/>
              </a:lnSpc>
              <a:spcBef>
                <a:spcPts val="0"/>
              </a:spcBef>
            </a:pPr>
            <a:r>
              <a:rPr lang="en-US" sz="2000" dirty="0" smtClean="0"/>
              <a:t>Another person should review and approve his project plans</a:t>
            </a:r>
          </a:p>
          <a:p>
            <a:pPr lvl="2">
              <a:lnSpc>
                <a:spcPct val="150000"/>
              </a:lnSpc>
              <a:spcBef>
                <a:spcPts val="0"/>
              </a:spcBef>
            </a:pPr>
            <a:r>
              <a:rPr lang="en-US" sz="2000" dirty="0" smtClean="0"/>
              <a:t>Another person should Audit his projects</a:t>
            </a:r>
          </a:p>
          <a:p>
            <a:pPr lvl="2">
              <a:lnSpc>
                <a:spcPct val="150000"/>
              </a:lnSpc>
              <a:spcBef>
                <a:spcPts val="0"/>
              </a:spcBef>
            </a:pPr>
            <a:r>
              <a:rPr lang="en-US" sz="2000" dirty="0" smtClean="0"/>
              <a:t>He can represent his projects before CEO</a:t>
            </a:r>
          </a:p>
          <a:p>
            <a:endParaRPr lang="en-US" sz="2400" dirty="0" smtClean="0"/>
          </a:p>
          <a:p>
            <a:r>
              <a:rPr lang="en-US" sz="2400" b="1" dirty="0" smtClean="0">
                <a:solidFill>
                  <a:schemeClr val="tx2">
                    <a:lumMod val="75000"/>
                  </a:schemeClr>
                </a:solidFill>
              </a:rPr>
              <a:t>Ideally this person should have authority and respect within the organization. And he should be kept away from doing projects.</a:t>
            </a:r>
            <a:endParaRPr lang="en-US" sz="2400" b="1" dirty="0">
              <a:solidFill>
                <a:schemeClr val="tx2">
                  <a:lumMod val="75000"/>
                </a:schemeClr>
              </a:solidFill>
            </a:endParaRPr>
          </a:p>
        </p:txBody>
      </p:sp>
    </p:spTree>
    <p:extLst>
      <p:ext uri="{BB962C8B-B14F-4D97-AF65-F5344CB8AC3E}">
        <p14:creationId xmlns:p14="http://schemas.microsoft.com/office/powerpoint/2010/main" val="1452362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Manager’s Responsibilities</a:t>
            </a:r>
            <a:endParaRPr lang="en-US" dirty="0"/>
          </a:p>
        </p:txBody>
      </p:sp>
      <p:sp>
        <p:nvSpPr>
          <p:cNvPr id="3" name="Content Placeholder 2"/>
          <p:cNvSpPr>
            <a:spLocks noGrp="1"/>
          </p:cNvSpPr>
          <p:nvPr>
            <p:ph idx="1"/>
          </p:nvPr>
        </p:nvSpPr>
        <p:spPr>
          <a:xfrm>
            <a:off x="807720" y="1219200"/>
            <a:ext cx="10977880" cy="5455920"/>
          </a:xfrm>
        </p:spPr>
        <p:txBody>
          <a:bodyPr>
            <a:normAutofit fontScale="62500" lnSpcReduction="20000"/>
          </a:bodyPr>
          <a:lstStyle/>
          <a:p>
            <a:pPr marL="917575" lvl="1" indent="-517525">
              <a:buFont typeface="+mj-lt"/>
              <a:buAutoNum type="arabicParenR"/>
            </a:pPr>
            <a:r>
              <a:rPr lang="en-US" sz="3200" dirty="0" smtClean="0"/>
              <a:t>Conduct project Kickoff</a:t>
            </a:r>
          </a:p>
          <a:p>
            <a:pPr marL="917575" lvl="1" indent="-517525">
              <a:buFont typeface="+mj-lt"/>
              <a:buAutoNum type="arabicParenR"/>
            </a:pPr>
            <a:r>
              <a:rPr lang="en-US" sz="3200" dirty="0" smtClean="0"/>
              <a:t>Prepare/Update project plan</a:t>
            </a:r>
          </a:p>
          <a:p>
            <a:pPr marL="917575" lvl="1" indent="-517525">
              <a:buFont typeface="+mj-lt"/>
              <a:buAutoNum type="arabicParenR"/>
            </a:pPr>
            <a:r>
              <a:rPr lang="en-US" sz="3200" dirty="0" smtClean="0"/>
              <a:t>Get approval from project board and baseline project plan</a:t>
            </a:r>
          </a:p>
          <a:p>
            <a:pPr marL="917575" lvl="1" indent="-517525">
              <a:buFont typeface="+mj-lt"/>
              <a:buAutoNum type="arabicParenR"/>
            </a:pPr>
            <a:r>
              <a:rPr lang="en-US" sz="3200" dirty="0" smtClean="0"/>
              <a:t>Manage project within allowed thresholds</a:t>
            </a:r>
          </a:p>
          <a:p>
            <a:pPr marL="917575" lvl="1" indent="-517525">
              <a:buFont typeface="+mj-lt"/>
              <a:buAutoNum type="arabicParenR"/>
            </a:pPr>
            <a:r>
              <a:rPr lang="en-US" sz="3200" dirty="0" smtClean="0"/>
              <a:t>Brief project progress to project board on periodic basis</a:t>
            </a:r>
          </a:p>
          <a:p>
            <a:pPr marL="917575" lvl="1" indent="-517525">
              <a:buFont typeface="+mj-lt"/>
              <a:buAutoNum type="arabicParenR"/>
            </a:pPr>
            <a:r>
              <a:rPr lang="en-US" sz="3200" dirty="0" smtClean="0"/>
              <a:t>Ensure vendors are delivering as per contract</a:t>
            </a:r>
          </a:p>
          <a:p>
            <a:pPr marL="917575" lvl="1" indent="-517525">
              <a:buFont typeface="+mj-lt"/>
              <a:buAutoNum type="arabicParenR"/>
            </a:pPr>
            <a:r>
              <a:rPr lang="en-US" sz="3200" dirty="0" smtClean="0"/>
              <a:t>Team motivation</a:t>
            </a:r>
          </a:p>
          <a:p>
            <a:pPr marL="917575" lvl="1" indent="-517525">
              <a:buFont typeface="+mj-lt"/>
              <a:buAutoNum type="arabicParenR"/>
            </a:pPr>
            <a:r>
              <a:rPr lang="en-US" sz="3200" dirty="0" smtClean="0"/>
              <a:t>Process compliance</a:t>
            </a:r>
          </a:p>
          <a:p>
            <a:pPr marL="917575" lvl="1" indent="-517525">
              <a:buFont typeface="+mj-lt"/>
              <a:buAutoNum type="arabicParenR"/>
            </a:pPr>
            <a:r>
              <a:rPr lang="en-US" sz="3200" dirty="0" smtClean="0"/>
              <a:t>Deliver project product as per specification</a:t>
            </a:r>
          </a:p>
          <a:p>
            <a:pPr marL="917575" lvl="1" indent="-517525">
              <a:buFont typeface="+mj-lt"/>
              <a:buAutoNum type="arabicParenR"/>
            </a:pPr>
            <a:r>
              <a:rPr lang="en-US" sz="3200" dirty="0"/>
              <a:t>Assessment of Change Request within </a:t>
            </a:r>
            <a:r>
              <a:rPr lang="en-US" sz="3200" dirty="0" smtClean="0"/>
              <a:t>threshold limit OR Seek Approval from Project Board</a:t>
            </a:r>
          </a:p>
          <a:p>
            <a:pPr marL="917575" lvl="1" indent="-517525">
              <a:buFont typeface="+mj-lt"/>
              <a:buAutoNum type="arabicParenR"/>
            </a:pPr>
            <a:r>
              <a:rPr lang="en-US" sz="3200" dirty="0" smtClean="0"/>
              <a:t>Maintain Project Documents</a:t>
            </a:r>
          </a:p>
          <a:p>
            <a:pPr marL="917575" lvl="1" indent="-517525">
              <a:buFont typeface="+mj-lt"/>
              <a:buAutoNum type="arabicParenR"/>
            </a:pPr>
            <a:r>
              <a:rPr lang="en-US" sz="3200" dirty="0"/>
              <a:t>Maintain project </a:t>
            </a:r>
            <a:r>
              <a:rPr lang="en-US" sz="3200" dirty="0" smtClean="0"/>
              <a:t>records</a:t>
            </a:r>
          </a:p>
          <a:p>
            <a:pPr marL="917575" lvl="1" indent="-517525">
              <a:buFont typeface="+mj-lt"/>
              <a:buAutoNum type="arabicParenR"/>
            </a:pPr>
            <a:r>
              <a:rPr lang="en-US" sz="3200" dirty="0" smtClean="0"/>
              <a:t>Appraise </a:t>
            </a:r>
            <a:r>
              <a:rPr lang="en-US" sz="3200" dirty="0"/>
              <a:t>human resources working on </a:t>
            </a:r>
            <a:r>
              <a:rPr lang="en-US" sz="3200" dirty="0" smtClean="0"/>
              <a:t>project</a:t>
            </a:r>
          </a:p>
          <a:p>
            <a:pPr marL="917575" lvl="1" indent="-517525">
              <a:buFont typeface="+mj-lt"/>
              <a:buAutoNum type="arabicParenR"/>
            </a:pPr>
            <a:r>
              <a:rPr lang="en-US" sz="3200" dirty="0" smtClean="0"/>
              <a:t>Get Project Sign off</a:t>
            </a:r>
          </a:p>
          <a:p>
            <a:pPr marL="517525" indent="-517525">
              <a:buFont typeface="+mj-lt"/>
              <a:buAutoNum type="arabicPeriod"/>
            </a:pPr>
            <a:endParaRPr lang="en-US" sz="3200" dirty="0" smtClean="0"/>
          </a:p>
          <a:p>
            <a:pPr marL="517525" indent="-517525">
              <a:buNone/>
            </a:pPr>
            <a:r>
              <a:rPr lang="en-US" sz="3200" b="1" dirty="0" smtClean="0">
                <a:solidFill>
                  <a:schemeClr val="tx2">
                    <a:lumMod val="75000"/>
                  </a:schemeClr>
                </a:solidFill>
              </a:rPr>
              <a:t>Ideally this person should be BFL senior employee trained on PM frameworks.</a:t>
            </a:r>
            <a:endParaRPr lang="en-US" sz="3200" b="1" dirty="0">
              <a:solidFill>
                <a:schemeClr val="tx2">
                  <a:lumMod val="75000"/>
                </a:schemeClr>
              </a:solidFill>
            </a:endParaRPr>
          </a:p>
          <a:p>
            <a:endParaRPr lang="en-US" dirty="0" smtClean="0"/>
          </a:p>
          <a:p>
            <a:endParaRPr lang="en-US" dirty="0"/>
          </a:p>
        </p:txBody>
      </p:sp>
    </p:spTree>
    <p:extLst>
      <p:ext uri="{BB962C8B-B14F-4D97-AF65-F5344CB8AC3E}">
        <p14:creationId xmlns:p14="http://schemas.microsoft.com/office/powerpoint/2010/main" val="2021496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User Responsibilities</a:t>
            </a:r>
            <a:endParaRPr lang="en-US" dirty="0"/>
          </a:p>
        </p:txBody>
      </p:sp>
      <p:sp>
        <p:nvSpPr>
          <p:cNvPr id="5" name="Content Placeholder 4"/>
          <p:cNvSpPr>
            <a:spLocks noGrp="1"/>
          </p:cNvSpPr>
          <p:nvPr>
            <p:ph idx="1"/>
          </p:nvPr>
        </p:nvSpPr>
        <p:spPr/>
        <p:txBody>
          <a:bodyPr>
            <a:normAutofit/>
          </a:bodyPr>
          <a:lstStyle/>
          <a:p>
            <a:pPr marL="914400" lvl="1" indent="-514350">
              <a:lnSpc>
                <a:spcPct val="150000"/>
              </a:lnSpc>
              <a:spcBef>
                <a:spcPts val="0"/>
              </a:spcBef>
              <a:buFont typeface="+mj-lt"/>
              <a:buAutoNum type="arabicParenR"/>
            </a:pPr>
            <a:r>
              <a:rPr lang="en-US" sz="2000" dirty="0"/>
              <a:t>Provide </a:t>
            </a:r>
            <a:r>
              <a:rPr lang="en-US" sz="2000" dirty="0" smtClean="0"/>
              <a:t>customer quality expectations </a:t>
            </a:r>
            <a:r>
              <a:rPr lang="en-US" sz="2000" dirty="0"/>
              <a:t>and </a:t>
            </a:r>
            <a:r>
              <a:rPr lang="en-US" sz="2000" dirty="0" smtClean="0"/>
              <a:t>define acceptance criteria</a:t>
            </a:r>
            <a:endParaRPr lang="en-US" sz="2000" dirty="0"/>
          </a:p>
          <a:p>
            <a:pPr marL="914400" lvl="1" indent="-514350">
              <a:lnSpc>
                <a:spcPct val="150000"/>
              </a:lnSpc>
              <a:spcBef>
                <a:spcPts val="0"/>
              </a:spcBef>
              <a:buFont typeface="+mj-lt"/>
              <a:buAutoNum type="arabicParenR"/>
            </a:pPr>
            <a:r>
              <a:rPr lang="en-US" sz="2000" dirty="0" smtClean="0"/>
              <a:t>Ensure project’s outcome is useful</a:t>
            </a:r>
          </a:p>
          <a:p>
            <a:pPr marL="914400" lvl="1" indent="-514350">
              <a:lnSpc>
                <a:spcPct val="150000"/>
              </a:lnSpc>
              <a:spcBef>
                <a:spcPts val="0"/>
              </a:spcBef>
              <a:buFont typeface="+mj-lt"/>
              <a:buAutoNum type="arabicParenR"/>
            </a:pPr>
            <a:r>
              <a:rPr lang="en-US" sz="2000" dirty="0" smtClean="0"/>
              <a:t>Resolve user requirements and priority conflicts</a:t>
            </a:r>
          </a:p>
          <a:p>
            <a:pPr marL="914400" lvl="1" indent="-514350">
              <a:lnSpc>
                <a:spcPct val="150000"/>
              </a:lnSpc>
              <a:spcBef>
                <a:spcPts val="0"/>
              </a:spcBef>
              <a:buFont typeface="+mj-lt"/>
              <a:buAutoNum type="arabicParenR"/>
            </a:pPr>
            <a:r>
              <a:rPr lang="en-US" sz="2000" dirty="0" smtClean="0"/>
              <a:t>Ensure user experts required are available (if needed)</a:t>
            </a:r>
          </a:p>
          <a:p>
            <a:pPr marL="914400" lvl="1" indent="-514350">
              <a:lnSpc>
                <a:spcPct val="150000"/>
              </a:lnSpc>
              <a:spcBef>
                <a:spcPts val="0"/>
              </a:spcBef>
              <a:buFont typeface="+mj-lt"/>
              <a:buAutoNum type="arabicParenR"/>
            </a:pPr>
            <a:r>
              <a:rPr lang="en-US" sz="2000" dirty="0" smtClean="0"/>
              <a:t>Brief and advise users on requirement decisions</a:t>
            </a:r>
          </a:p>
          <a:p>
            <a:pPr marL="914400" lvl="1" indent="-514350">
              <a:lnSpc>
                <a:spcPct val="150000"/>
              </a:lnSpc>
              <a:spcBef>
                <a:spcPts val="0"/>
              </a:spcBef>
              <a:buFont typeface="+mj-lt"/>
              <a:buAutoNum type="arabicParenR"/>
            </a:pPr>
            <a:r>
              <a:rPr lang="en-US" sz="2000" dirty="0" smtClean="0"/>
              <a:t>Provide user view on follow-on action recommendations</a:t>
            </a:r>
          </a:p>
          <a:p>
            <a:pPr marL="914400" lvl="1" indent="-514350">
              <a:lnSpc>
                <a:spcPct val="150000"/>
              </a:lnSpc>
              <a:spcBef>
                <a:spcPts val="0"/>
              </a:spcBef>
              <a:buFont typeface="+mj-lt"/>
              <a:buAutoNum type="arabicParenR"/>
            </a:pPr>
            <a:r>
              <a:rPr lang="en-US" sz="2000" dirty="0" smtClean="0"/>
              <a:t>Project Assurance from </a:t>
            </a:r>
            <a:r>
              <a:rPr lang="en-US" sz="2000" dirty="0"/>
              <a:t>u</a:t>
            </a:r>
            <a:r>
              <a:rPr lang="en-US" sz="2000" dirty="0" smtClean="0"/>
              <a:t>ser perspective.</a:t>
            </a:r>
          </a:p>
          <a:p>
            <a:pPr marL="514350" indent="-514350">
              <a:buNone/>
            </a:pPr>
            <a:endParaRPr lang="en-US" sz="2000" dirty="0" smtClean="0"/>
          </a:p>
          <a:p>
            <a:pPr marL="514350" indent="-514350">
              <a:buNone/>
            </a:pPr>
            <a:r>
              <a:rPr lang="en-US" sz="2000" b="1" dirty="0" smtClean="0">
                <a:solidFill>
                  <a:schemeClr val="tx2">
                    <a:lumMod val="75000"/>
                  </a:schemeClr>
                </a:solidFill>
              </a:rPr>
              <a:t>Ideally this person should be a representative from BFL’s client side</a:t>
            </a:r>
            <a:endParaRPr lang="en-US" sz="2000" b="1" dirty="0">
              <a:solidFill>
                <a:schemeClr val="tx2">
                  <a:lumMod val="75000"/>
                </a:schemeClr>
              </a:solidFill>
            </a:endParaRPr>
          </a:p>
        </p:txBody>
      </p:sp>
    </p:spTree>
    <p:extLst>
      <p:ext uri="{BB962C8B-B14F-4D97-AF65-F5344CB8AC3E}">
        <p14:creationId xmlns:p14="http://schemas.microsoft.com/office/powerpoint/2010/main" val="2969903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Supplier Responsibilities</a:t>
            </a:r>
            <a:endParaRPr lang="en-US" dirty="0"/>
          </a:p>
        </p:txBody>
      </p:sp>
      <p:sp>
        <p:nvSpPr>
          <p:cNvPr id="4" name="Content Placeholder 3"/>
          <p:cNvSpPr>
            <a:spLocks noGrp="1"/>
          </p:cNvSpPr>
          <p:nvPr>
            <p:ph idx="1"/>
          </p:nvPr>
        </p:nvSpPr>
        <p:spPr>
          <a:xfrm>
            <a:off x="1016000" y="1203960"/>
            <a:ext cx="10769600" cy="4968240"/>
          </a:xfrm>
        </p:spPr>
        <p:txBody>
          <a:bodyPr>
            <a:normAutofit lnSpcReduction="10000"/>
          </a:bodyPr>
          <a:lstStyle/>
          <a:p>
            <a:pPr marL="914400" lvl="1" indent="-514350">
              <a:lnSpc>
                <a:spcPct val="150000"/>
              </a:lnSpc>
              <a:spcBef>
                <a:spcPts val="0"/>
              </a:spcBef>
              <a:buFont typeface="+mj-lt"/>
              <a:buAutoNum type="arabicParenR"/>
            </a:pPr>
            <a:r>
              <a:rPr lang="en-US" sz="2000" dirty="0" smtClean="0"/>
              <a:t>Assess and confirm viability of the project approach</a:t>
            </a:r>
          </a:p>
          <a:p>
            <a:pPr marL="914400" lvl="1" indent="-514350">
              <a:lnSpc>
                <a:spcPct val="150000"/>
              </a:lnSpc>
              <a:spcBef>
                <a:spcPts val="0"/>
              </a:spcBef>
              <a:buFont typeface="+mj-lt"/>
              <a:buAutoNum type="arabicParenR"/>
            </a:pPr>
            <a:r>
              <a:rPr lang="en-US" sz="2000" dirty="0" smtClean="0"/>
              <a:t>Ensure design is realistic</a:t>
            </a:r>
          </a:p>
          <a:p>
            <a:pPr marL="914400" lvl="1" indent="-514350">
              <a:lnSpc>
                <a:spcPct val="150000"/>
              </a:lnSpc>
              <a:spcBef>
                <a:spcPts val="0"/>
              </a:spcBef>
              <a:buFont typeface="+mj-lt"/>
              <a:buAutoNum type="arabicParenR"/>
            </a:pPr>
            <a:r>
              <a:rPr lang="en-US" sz="2000" dirty="0" smtClean="0"/>
              <a:t>Advise on the selection of design, development and acceptance methods</a:t>
            </a:r>
          </a:p>
          <a:p>
            <a:pPr marL="914400" lvl="1" indent="-514350">
              <a:lnSpc>
                <a:spcPct val="150000"/>
              </a:lnSpc>
              <a:spcBef>
                <a:spcPts val="0"/>
              </a:spcBef>
              <a:buFont typeface="+mj-lt"/>
              <a:buAutoNum type="arabicParenR"/>
            </a:pPr>
            <a:r>
              <a:rPr lang="en-US" sz="2000" dirty="0" smtClean="0"/>
              <a:t>Ensure supplier resources are available</a:t>
            </a:r>
          </a:p>
          <a:p>
            <a:pPr marL="914400" lvl="1" indent="-514350">
              <a:lnSpc>
                <a:spcPct val="150000"/>
              </a:lnSpc>
              <a:spcBef>
                <a:spcPts val="0"/>
              </a:spcBef>
              <a:buFont typeface="+mj-lt"/>
              <a:buAutoNum type="arabicParenR"/>
            </a:pPr>
            <a:r>
              <a:rPr lang="en-US" sz="2000" dirty="0" smtClean="0"/>
              <a:t>Safeguarding complete solutions and make decision on escalated issues</a:t>
            </a:r>
          </a:p>
          <a:p>
            <a:pPr marL="914400" lvl="1" indent="-514350">
              <a:lnSpc>
                <a:spcPct val="150000"/>
              </a:lnSpc>
              <a:spcBef>
                <a:spcPts val="0"/>
              </a:spcBef>
              <a:buFont typeface="+mj-lt"/>
              <a:buAutoNum type="arabicParenR"/>
            </a:pPr>
            <a:r>
              <a:rPr lang="en-US" sz="2000" dirty="0" smtClean="0"/>
              <a:t>Resolve supplier requirements and priority conflicts</a:t>
            </a:r>
          </a:p>
          <a:p>
            <a:pPr marL="914400" lvl="1" indent="-514350">
              <a:lnSpc>
                <a:spcPct val="150000"/>
              </a:lnSpc>
              <a:spcBef>
                <a:spcPts val="0"/>
              </a:spcBef>
              <a:buFont typeface="+mj-lt"/>
              <a:buAutoNum type="arabicParenR"/>
            </a:pPr>
            <a:r>
              <a:rPr lang="en-US" sz="2000" dirty="0" smtClean="0"/>
              <a:t>Brief non-technical management on supplier aspects</a:t>
            </a:r>
          </a:p>
          <a:p>
            <a:pPr marL="914400" lvl="1" indent="-514350">
              <a:lnSpc>
                <a:spcPct val="150000"/>
              </a:lnSpc>
              <a:spcBef>
                <a:spcPts val="0"/>
              </a:spcBef>
              <a:buFont typeface="+mj-lt"/>
              <a:buAutoNum type="arabicParenR"/>
            </a:pPr>
            <a:r>
              <a:rPr lang="en-US" sz="2000" dirty="0" smtClean="0"/>
              <a:t>Ensure quality procedures are used correctly</a:t>
            </a:r>
          </a:p>
          <a:p>
            <a:pPr marL="914400" lvl="1" indent="-514350">
              <a:lnSpc>
                <a:spcPct val="150000"/>
              </a:lnSpc>
              <a:spcBef>
                <a:spcPts val="0"/>
              </a:spcBef>
              <a:buFont typeface="+mj-lt"/>
              <a:buAutoNum type="arabicParenR"/>
            </a:pPr>
            <a:r>
              <a:rPr lang="en-US" sz="2000" dirty="0" smtClean="0"/>
              <a:t>Project Assurance from supplier perspective</a:t>
            </a:r>
          </a:p>
          <a:p>
            <a:pPr marL="914400" lvl="1" indent="-514350">
              <a:buFont typeface="+mj-lt"/>
              <a:buAutoNum type="arabicParenR"/>
            </a:pPr>
            <a:endParaRPr lang="en-US" sz="2000" dirty="0" smtClean="0"/>
          </a:p>
          <a:p>
            <a:pPr marL="514350" indent="-514350">
              <a:buNone/>
            </a:pPr>
            <a:r>
              <a:rPr lang="en-US" sz="2400" b="1" dirty="0" smtClean="0">
                <a:solidFill>
                  <a:schemeClr val="tx2">
                    <a:lumMod val="75000"/>
                  </a:schemeClr>
                </a:solidFill>
              </a:rPr>
              <a:t>Ideally from BFL Design Team or major vendor side</a:t>
            </a:r>
            <a:endParaRPr lang="en-US" sz="2400" b="1" dirty="0">
              <a:solidFill>
                <a:schemeClr val="tx2">
                  <a:lumMod val="75000"/>
                </a:schemeClr>
              </a:solidFill>
            </a:endParaRPr>
          </a:p>
        </p:txBody>
      </p:sp>
    </p:spTree>
    <p:extLst>
      <p:ext uri="{BB962C8B-B14F-4D97-AF65-F5344CB8AC3E}">
        <p14:creationId xmlns:p14="http://schemas.microsoft.com/office/powerpoint/2010/main" val="1336416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Prelude</a:t>
            </a:r>
            <a:endParaRPr lang="en-US" dirty="0"/>
          </a:p>
        </p:txBody>
      </p:sp>
      <p:sp>
        <p:nvSpPr>
          <p:cNvPr id="5" name="Content Placeholder 4"/>
          <p:cNvSpPr>
            <a:spLocks noGrp="1"/>
          </p:cNvSpPr>
          <p:nvPr>
            <p:ph idx="1"/>
          </p:nvPr>
        </p:nvSpPr>
        <p:spPr>
          <a:xfrm>
            <a:off x="914400" y="1143000"/>
            <a:ext cx="10871200" cy="5029200"/>
          </a:xfrm>
        </p:spPr>
        <p:txBody>
          <a:bodyPr>
            <a:normAutofit/>
          </a:bodyPr>
          <a:lstStyle/>
          <a:p>
            <a:pPr lvl="1">
              <a:buFont typeface="Arial" pitchFamily="34" charset="0"/>
              <a:buChar char="•"/>
            </a:pPr>
            <a:r>
              <a:rPr lang="en-US" sz="2000" dirty="0" smtClean="0"/>
              <a:t>BFL are India’s market leaders in designing, manufacturing and commissioning small hydro power plants. </a:t>
            </a:r>
          </a:p>
          <a:p>
            <a:pPr lvl="1">
              <a:buFont typeface="Arial" pitchFamily="34" charset="0"/>
              <a:buChar char="•"/>
            </a:pPr>
            <a:r>
              <a:rPr lang="en-US" sz="2000" dirty="0" smtClean="0"/>
              <a:t>World class technology – Collaboration with </a:t>
            </a:r>
            <a:r>
              <a:rPr lang="en-US" sz="2000" dirty="0" err="1" smtClean="0"/>
              <a:t>Boving</a:t>
            </a:r>
            <a:r>
              <a:rPr lang="en-US" sz="2000" dirty="0" smtClean="0"/>
              <a:t> UK, Kvaerner and GE</a:t>
            </a:r>
          </a:p>
          <a:p>
            <a:pPr>
              <a:buNone/>
            </a:pPr>
            <a:endParaRPr lang="en-US" sz="2000" dirty="0" smtClean="0"/>
          </a:p>
          <a:p>
            <a:pPr>
              <a:buNone/>
            </a:pPr>
            <a:r>
              <a:rPr lang="en-US" sz="2000" dirty="0" smtClean="0"/>
              <a:t>BFL has ventured into global markets recently and is planning to expand its base significantly.  To support its growth plans, capitalize opportunities  and meet different demands, BFL is looking forward to create a benchmark  back bone processes for its end to end operations, basis Project Management framework.  </a:t>
            </a:r>
          </a:p>
          <a:p>
            <a:pPr>
              <a:buNone/>
            </a:pPr>
            <a:endParaRPr lang="en-US" sz="2000" dirty="0" smtClean="0"/>
          </a:p>
          <a:p>
            <a:pPr>
              <a:buNone/>
            </a:pPr>
            <a:endParaRPr lang="en-US" sz="2000" dirty="0" smtClean="0"/>
          </a:p>
          <a:p>
            <a:pPr>
              <a:buNone/>
            </a:pPr>
            <a:endParaRPr lang="en-US" sz="2000" dirty="0"/>
          </a:p>
        </p:txBody>
      </p:sp>
    </p:spTree>
    <p:extLst>
      <p:ext uri="{BB962C8B-B14F-4D97-AF65-F5344CB8AC3E}">
        <p14:creationId xmlns:p14="http://schemas.microsoft.com/office/powerpoint/2010/main" val="364644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Project Planning</a:t>
            </a:r>
            <a:endParaRPr lang="en-US" dirty="0"/>
          </a:p>
        </p:txBody>
      </p:sp>
      <p:sp>
        <p:nvSpPr>
          <p:cNvPr id="9" name="Rounded Rectangle 8"/>
          <p:cNvSpPr/>
          <p:nvPr/>
        </p:nvSpPr>
        <p:spPr>
          <a:xfrm>
            <a:off x="3427647" y="10030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a:t>
            </a:r>
            <a:endParaRPr lang="en-US" dirty="0">
              <a:solidFill>
                <a:schemeClr val="tx1"/>
              </a:solidFill>
            </a:endParaRPr>
          </a:p>
        </p:txBody>
      </p:sp>
      <p:sp>
        <p:nvSpPr>
          <p:cNvPr id="10" name="Rounded Rectangle 9"/>
          <p:cNvSpPr/>
          <p:nvPr/>
        </p:nvSpPr>
        <p:spPr>
          <a:xfrm>
            <a:off x="5602420" y="101409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a:t>
            </a:r>
            <a:endParaRPr lang="en-US" dirty="0">
              <a:solidFill>
                <a:schemeClr val="tx1"/>
              </a:solidFill>
            </a:endParaRPr>
          </a:p>
        </p:txBody>
      </p:sp>
      <p:sp>
        <p:nvSpPr>
          <p:cNvPr id="11" name="Rounded Rectangle 10"/>
          <p:cNvSpPr/>
          <p:nvPr/>
        </p:nvSpPr>
        <p:spPr>
          <a:xfrm>
            <a:off x="7741910" y="1017805"/>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a:t>
            </a:r>
            <a:endParaRPr lang="en-US" dirty="0">
              <a:solidFill>
                <a:schemeClr val="tx1"/>
              </a:solidFill>
            </a:endParaRPr>
          </a:p>
        </p:txBody>
      </p:sp>
      <p:sp>
        <p:nvSpPr>
          <p:cNvPr id="19" name="Rounded Rectangle 18"/>
          <p:cNvSpPr/>
          <p:nvPr/>
        </p:nvSpPr>
        <p:spPr>
          <a:xfrm>
            <a:off x="3427647" y="221317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a:t>
            </a:r>
          </a:p>
          <a:p>
            <a:pPr algn="ctr"/>
            <a:r>
              <a:rPr lang="en-US" dirty="0" smtClean="0"/>
              <a:t>Understanding</a:t>
            </a:r>
            <a:endParaRPr lang="en-US" dirty="0"/>
          </a:p>
        </p:txBody>
      </p:sp>
      <p:sp>
        <p:nvSpPr>
          <p:cNvPr id="20" name="Rounded Rectangle 19"/>
          <p:cNvSpPr/>
          <p:nvPr/>
        </p:nvSpPr>
        <p:spPr>
          <a:xfrm>
            <a:off x="3437846" y="344532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Solutioning</a:t>
            </a:r>
            <a:endParaRPr lang="en-US" dirty="0"/>
          </a:p>
        </p:txBody>
      </p:sp>
      <p:sp>
        <p:nvSpPr>
          <p:cNvPr id="21" name="Rounded Rectangle 20"/>
          <p:cNvSpPr/>
          <p:nvPr/>
        </p:nvSpPr>
        <p:spPr>
          <a:xfrm>
            <a:off x="3442887" y="460277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Baselining</a:t>
            </a:r>
            <a:endParaRPr lang="en-US" dirty="0"/>
          </a:p>
        </p:txBody>
      </p:sp>
      <p:sp>
        <p:nvSpPr>
          <p:cNvPr id="22" name="Rounded Rectangle 21"/>
          <p:cNvSpPr/>
          <p:nvPr/>
        </p:nvSpPr>
        <p:spPr>
          <a:xfrm>
            <a:off x="5604385" y="222425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 Identification &amp; Sequencing</a:t>
            </a:r>
            <a:endParaRPr lang="en-US" dirty="0"/>
          </a:p>
        </p:txBody>
      </p:sp>
      <p:sp>
        <p:nvSpPr>
          <p:cNvPr id="23" name="Rounded Rectangle 22"/>
          <p:cNvSpPr/>
          <p:nvPr/>
        </p:nvSpPr>
        <p:spPr>
          <a:xfrm>
            <a:off x="5604385" y="347078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Estimate</a:t>
            </a:r>
          </a:p>
          <a:p>
            <a:pPr algn="ctr"/>
            <a:r>
              <a:rPr lang="en-US" dirty="0" smtClean="0"/>
              <a:t>Resource &amp; Duration</a:t>
            </a:r>
            <a:endParaRPr lang="en-US" dirty="0"/>
          </a:p>
        </p:txBody>
      </p:sp>
      <p:sp>
        <p:nvSpPr>
          <p:cNvPr id="24" name="Rounded Rectangle 23"/>
          <p:cNvSpPr/>
          <p:nvPr/>
        </p:nvSpPr>
        <p:spPr>
          <a:xfrm>
            <a:off x="5604385" y="460277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 Development</a:t>
            </a:r>
            <a:endParaRPr lang="en-US" dirty="0"/>
          </a:p>
        </p:txBody>
      </p:sp>
      <p:sp>
        <p:nvSpPr>
          <p:cNvPr id="25" name="Rounded Rectangle 24"/>
          <p:cNvSpPr/>
          <p:nvPr/>
        </p:nvSpPr>
        <p:spPr>
          <a:xfrm>
            <a:off x="7764032" y="222796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 Cost</a:t>
            </a:r>
          </a:p>
          <a:p>
            <a:pPr algn="ctr"/>
            <a:r>
              <a:rPr lang="en-US" dirty="0" smtClean="0"/>
              <a:t>Estimation</a:t>
            </a:r>
          </a:p>
        </p:txBody>
      </p:sp>
      <p:sp>
        <p:nvSpPr>
          <p:cNvPr id="26" name="Rounded Rectangle 25"/>
          <p:cNvSpPr/>
          <p:nvPr/>
        </p:nvSpPr>
        <p:spPr>
          <a:xfrm>
            <a:off x="7764032" y="341353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Budgeting with Consolidated Cost</a:t>
            </a:r>
            <a:endParaRPr lang="en-US" dirty="0"/>
          </a:p>
        </p:txBody>
      </p:sp>
      <p:sp>
        <p:nvSpPr>
          <p:cNvPr id="32" name="Rounded Rectangle 31"/>
          <p:cNvSpPr/>
          <p:nvPr/>
        </p:nvSpPr>
        <p:spPr>
          <a:xfrm>
            <a:off x="1384878" y="5894068"/>
            <a:ext cx="10177361"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Negotiate Scope, Time, Cost, Quality</a:t>
            </a:r>
          </a:p>
          <a:p>
            <a:pPr algn="ctr"/>
            <a:r>
              <a:rPr lang="en-US" dirty="0" smtClean="0"/>
              <a:t>Add all other cost</a:t>
            </a:r>
          </a:p>
          <a:p>
            <a:pPr algn="ctr"/>
            <a:r>
              <a:rPr lang="en-US" dirty="0" smtClean="0"/>
              <a:t>Baseline Scope, Schedule, Cost, Quality Expectations</a:t>
            </a:r>
            <a:endParaRPr lang="en-US" dirty="0"/>
          </a:p>
        </p:txBody>
      </p:sp>
      <p:cxnSp>
        <p:nvCxnSpPr>
          <p:cNvPr id="39" name="Elbow Connector 38"/>
          <p:cNvCxnSpPr>
            <a:stCxn id="21" idx="3"/>
            <a:endCxn id="22" idx="1"/>
          </p:cNvCxnSpPr>
          <p:nvPr/>
        </p:nvCxnSpPr>
        <p:spPr>
          <a:xfrm flipV="1">
            <a:off x="5207779" y="2669417"/>
            <a:ext cx="396606" cy="2378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4" idx="3"/>
            <a:endCxn id="25" idx="1"/>
          </p:cNvCxnSpPr>
          <p:nvPr/>
        </p:nvCxnSpPr>
        <p:spPr>
          <a:xfrm flipV="1">
            <a:off x="7369277" y="2673128"/>
            <a:ext cx="394755" cy="23748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9" idx="2"/>
            <a:endCxn id="20" idx="0"/>
          </p:cNvCxnSpPr>
          <p:nvPr/>
        </p:nvCxnSpPr>
        <p:spPr>
          <a:xfrm>
            <a:off x="4310093" y="3103499"/>
            <a:ext cx="10199" cy="3418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0" idx="2"/>
            <a:endCxn id="21" idx="0"/>
          </p:cNvCxnSpPr>
          <p:nvPr/>
        </p:nvCxnSpPr>
        <p:spPr>
          <a:xfrm>
            <a:off x="4320292" y="4335650"/>
            <a:ext cx="5041" cy="267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2"/>
            <a:endCxn id="23" idx="0"/>
          </p:cNvCxnSpPr>
          <p:nvPr/>
        </p:nvCxnSpPr>
        <p:spPr>
          <a:xfrm>
            <a:off x="6486831" y="3114581"/>
            <a:ext cx="0" cy="3562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2"/>
            <a:endCxn id="24" idx="0"/>
          </p:cNvCxnSpPr>
          <p:nvPr/>
        </p:nvCxnSpPr>
        <p:spPr>
          <a:xfrm>
            <a:off x="6486831" y="4361117"/>
            <a:ext cx="0" cy="2416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5" idx="2"/>
            <a:endCxn id="26" idx="0"/>
          </p:cNvCxnSpPr>
          <p:nvPr/>
        </p:nvCxnSpPr>
        <p:spPr>
          <a:xfrm>
            <a:off x="8646478" y="3118292"/>
            <a:ext cx="0" cy="295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797348" y="100556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53" name="Rounded Rectangle 52"/>
          <p:cNvSpPr/>
          <p:nvPr/>
        </p:nvSpPr>
        <p:spPr>
          <a:xfrm>
            <a:off x="9797348" y="223899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&amp; Product Quality Planning</a:t>
            </a:r>
          </a:p>
        </p:txBody>
      </p:sp>
      <p:sp>
        <p:nvSpPr>
          <p:cNvPr id="54" name="Rounded Rectangle 53"/>
          <p:cNvSpPr/>
          <p:nvPr/>
        </p:nvSpPr>
        <p:spPr>
          <a:xfrm>
            <a:off x="9797348" y="460621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Quality</a:t>
            </a:r>
          </a:p>
        </p:txBody>
      </p:sp>
      <p:cxnSp>
        <p:nvCxnSpPr>
          <p:cNvPr id="60" name="Straight Arrow Connector 59"/>
          <p:cNvCxnSpPr>
            <a:stCxn id="26" idx="2"/>
          </p:cNvCxnSpPr>
          <p:nvPr/>
        </p:nvCxnSpPr>
        <p:spPr>
          <a:xfrm>
            <a:off x="8646478" y="4303868"/>
            <a:ext cx="0" cy="158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4" idx="2"/>
          </p:cNvCxnSpPr>
          <p:nvPr/>
        </p:nvCxnSpPr>
        <p:spPr>
          <a:xfrm>
            <a:off x="10679794" y="5496544"/>
            <a:ext cx="0" cy="39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3" idx="2"/>
            <a:endCxn id="54" idx="0"/>
          </p:cNvCxnSpPr>
          <p:nvPr/>
        </p:nvCxnSpPr>
        <p:spPr>
          <a:xfrm>
            <a:off x="10679794" y="3129321"/>
            <a:ext cx="0" cy="1476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53" idx="1"/>
            <a:endCxn id="24" idx="3"/>
          </p:cNvCxnSpPr>
          <p:nvPr/>
        </p:nvCxnSpPr>
        <p:spPr>
          <a:xfrm rot="10800000" flipV="1">
            <a:off x="7369278" y="2684156"/>
            <a:ext cx="2428071" cy="2363785"/>
          </a:xfrm>
          <a:prstGeom prst="bentConnector3">
            <a:avLst>
              <a:gd name="adj1" fmla="val 79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562347" y="2015178"/>
            <a:ext cx="457200" cy="186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a:t>
            </a:r>
            <a:endParaRPr lang="en-US" sz="1200" b="1" dirty="0"/>
          </a:p>
        </p:txBody>
      </p:sp>
      <p:sp>
        <p:nvSpPr>
          <p:cNvPr id="35" name="Rounded Rectangle 34"/>
          <p:cNvSpPr/>
          <p:nvPr/>
        </p:nvSpPr>
        <p:spPr>
          <a:xfrm>
            <a:off x="5695819" y="2026131"/>
            <a:ext cx="457200" cy="198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P5</a:t>
            </a:r>
            <a:endParaRPr lang="en-US" sz="1200" b="1" dirty="0"/>
          </a:p>
        </p:txBody>
      </p:sp>
      <p:sp>
        <p:nvSpPr>
          <p:cNvPr id="36" name="Rounded Rectangle 35"/>
          <p:cNvSpPr/>
          <p:nvPr/>
        </p:nvSpPr>
        <p:spPr>
          <a:xfrm>
            <a:off x="5697049" y="3236290"/>
            <a:ext cx="457200" cy="226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P6</a:t>
            </a:r>
            <a:endParaRPr lang="en-US" sz="1200" b="1" dirty="0"/>
          </a:p>
        </p:txBody>
      </p:sp>
      <p:sp>
        <p:nvSpPr>
          <p:cNvPr id="37" name="Rounded Rectangle 36"/>
          <p:cNvSpPr/>
          <p:nvPr/>
        </p:nvSpPr>
        <p:spPr>
          <a:xfrm>
            <a:off x="5707319" y="4421866"/>
            <a:ext cx="457200" cy="19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P7</a:t>
            </a:r>
            <a:endParaRPr lang="en-US" sz="1200" b="1" dirty="0"/>
          </a:p>
        </p:txBody>
      </p:sp>
      <p:sp>
        <p:nvSpPr>
          <p:cNvPr id="38" name="Rounded Rectangle 37"/>
          <p:cNvSpPr/>
          <p:nvPr/>
        </p:nvSpPr>
        <p:spPr>
          <a:xfrm>
            <a:off x="7839000" y="2036858"/>
            <a:ext cx="457200" cy="217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P8</a:t>
            </a:r>
            <a:endParaRPr lang="en-US" sz="1200" b="1" dirty="0"/>
          </a:p>
        </p:txBody>
      </p:sp>
      <p:sp>
        <p:nvSpPr>
          <p:cNvPr id="40" name="Rounded Rectangle 39"/>
          <p:cNvSpPr/>
          <p:nvPr/>
        </p:nvSpPr>
        <p:spPr>
          <a:xfrm>
            <a:off x="7864196" y="3174794"/>
            <a:ext cx="457200" cy="229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P9</a:t>
            </a:r>
            <a:endParaRPr lang="en-US" sz="1200" b="1" dirty="0"/>
          </a:p>
        </p:txBody>
      </p:sp>
      <p:sp>
        <p:nvSpPr>
          <p:cNvPr id="44" name="Rounded Rectangle 43"/>
          <p:cNvSpPr/>
          <p:nvPr/>
        </p:nvSpPr>
        <p:spPr>
          <a:xfrm>
            <a:off x="9859030" y="2056471"/>
            <a:ext cx="457200" cy="18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P10</a:t>
            </a:r>
            <a:endParaRPr lang="en-US" sz="1200" b="1" dirty="0"/>
          </a:p>
        </p:txBody>
      </p:sp>
      <p:sp>
        <p:nvSpPr>
          <p:cNvPr id="48" name="Rounded Rectangle 47"/>
          <p:cNvSpPr/>
          <p:nvPr/>
        </p:nvSpPr>
        <p:spPr>
          <a:xfrm>
            <a:off x="9897513" y="4437290"/>
            <a:ext cx="457200" cy="153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P11</a:t>
            </a:r>
            <a:endParaRPr lang="en-US" sz="1200" b="1" dirty="0"/>
          </a:p>
        </p:txBody>
      </p:sp>
      <p:sp>
        <p:nvSpPr>
          <p:cNvPr id="50" name="Rounded Rectangle 49"/>
          <p:cNvSpPr/>
          <p:nvPr/>
        </p:nvSpPr>
        <p:spPr>
          <a:xfrm>
            <a:off x="1546246" y="5665468"/>
            <a:ext cx="457200" cy="218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P24</a:t>
            </a:r>
            <a:endParaRPr lang="en-US" sz="1200" b="1" dirty="0"/>
          </a:p>
        </p:txBody>
      </p:sp>
      <p:sp>
        <p:nvSpPr>
          <p:cNvPr id="55" name="Rounded Rectangle 54"/>
          <p:cNvSpPr/>
          <p:nvPr/>
        </p:nvSpPr>
        <p:spPr>
          <a:xfrm>
            <a:off x="3562347" y="3224118"/>
            <a:ext cx="457200" cy="228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P3</a:t>
            </a:r>
            <a:endParaRPr lang="en-US" sz="1200" b="1" dirty="0"/>
          </a:p>
        </p:txBody>
      </p:sp>
      <p:sp>
        <p:nvSpPr>
          <p:cNvPr id="56" name="Rounded Rectangle 55"/>
          <p:cNvSpPr/>
          <p:nvPr/>
        </p:nvSpPr>
        <p:spPr>
          <a:xfrm>
            <a:off x="3511837" y="4399725"/>
            <a:ext cx="457200" cy="19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P4</a:t>
            </a:r>
            <a:endParaRPr lang="en-US" sz="1200" b="1" dirty="0"/>
          </a:p>
        </p:txBody>
      </p:sp>
      <p:sp>
        <p:nvSpPr>
          <p:cNvPr id="42" name="Rounded Rectangle 41"/>
          <p:cNvSpPr/>
          <p:nvPr/>
        </p:nvSpPr>
        <p:spPr>
          <a:xfrm>
            <a:off x="1384879" y="45335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Management</a:t>
            </a:r>
            <a:endParaRPr lang="en-US" dirty="0"/>
          </a:p>
        </p:txBody>
      </p:sp>
      <p:sp>
        <p:nvSpPr>
          <p:cNvPr id="57" name="Rounded Rectangle 56"/>
          <p:cNvSpPr/>
          <p:nvPr/>
        </p:nvSpPr>
        <p:spPr>
          <a:xfrm>
            <a:off x="1457815" y="101409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cxnSp>
        <p:nvCxnSpPr>
          <p:cNvPr id="17" name="Straight Arrow Connector 16"/>
          <p:cNvCxnSpPr>
            <a:stCxn id="42" idx="2"/>
          </p:cNvCxnSpPr>
          <p:nvPr/>
        </p:nvCxnSpPr>
        <p:spPr>
          <a:xfrm>
            <a:off x="2267325" y="5423856"/>
            <a:ext cx="0" cy="47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1478522" y="4334860"/>
            <a:ext cx="457200" cy="186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a:t>
            </a:r>
            <a:endParaRPr lang="en-US" sz="1200" b="1" dirty="0"/>
          </a:p>
        </p:txBody>
      </p:sp>
    </p:spTree>
    <p:extLst>
      <p:ext uri="{BB962C8B-B14F-4D97-AF65-F5344CB8AC3E}">
        <p14:creationId xmlns:p14="http://schemas.microsoft.com/office/powerpoint/2010/main" val="2975518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4" name="Rounded Rectangle 3"/>
          <p:cNvSpPr/>
          <p:nvPr/>
        </p:nvSpPr>
        <p:spPr>
          <a:xfrm>
            <a:off x="1790450" y="1012913"/>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7" name="Rounded Rectangle 6"/>
          <p:cNvSpPr/>
          <p:nvPr/>
        </p:nvSpPr>
        <p:spPr>
          <a:xfrm>
            <a:off x="1726528" y="228482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Identification</a:t>
            </a:r>
          </a:p>
        </p:txBody>
      </p:sp>
      <p:sp>
        <p:nvSpPr>
          <p:cNvPr id="8" name="Rounded Rectangle 7"/>
          <p:cNvSpPr/>
          <p:nvPr/>
        </p:nvSpPr>
        <p:spPr>
          <a:xfrm>
            <a:off x="1726528" y="351307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Response Planning</a:t>
            </a:r>
          </a:p>
        </p:txBody>
      </p:sp>
      <p:sp>
        <p:nvSpPr>
          <p:cNvPr id="9" name="Rounded Rectangle 8"/>
          <p:cNvSpPr/>
          <p:nvPr/>
        </p:nvSpPr>
        <p:spPr>
          <a:xfrm>
            <a:off x="1726528" y="46896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Risk Management</a:t>
            </a:r>
          </a:p>
        </p:txBody>
      </p:sp>
      <p:sp>
        <p:nvSpPr>
          <p:cNvPr id="10" name="Rounded Rectangle 9"/>
          <p:cNvSpPr/>
          <p:nvPr/>
        </p:nvSpPr>
        <p:spPr>
          <a:xfrm>
            <a:off x="368316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 Resource</a:t>
            </a:r>
            <a:endParaRPr lang="en-US" dirty="0">
              <a:solidFill>
                <a:schemeClr val="tx1"/>
              </a:solidFill>
            </a:endParaRPr>
          </a:p>
        </p:txBody>
      </p:sp>
      <p:sp>
        <p:nvSpPr>
          <p:cNvPr id="11" name="Rounded Rectangle 10"/>
          <p:cNvSpPr/>
          <p:nvPr/>
        </p:nvSpPr>
        <p:spPr>
          <a:xfrm>
            <a:off x="3690526" y="231728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HR &amp; Staff Management Planning</a:t>
            </a:r>
          </a:p>
        </p:txBody>
      </p:sp>
      <p:sp>
        <p:nvSpPr>
          <p:cNvPr id="12" name="Rounded Rectangle 11"/>
          <p:cNvSpPr/>
          <p:nvPr/>
        </p:nvSpPr>
        <p:spPr>
          <a:xfrm>
            <a:off x="3685362" y="465329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Cost/Schedule of Training/Hiring/ Appraisal etc.</a:t>
            </a:r>
          </a:p>
        </p:txBody>
      </p:sp>
      <p:sp>
        <p:nvSpPr>
          <p:cNvPr id="13" name="Rounded Rectangle 12"/>
          <p:cNvSpPr/>
          <p:nvPr/>
        </p:nvSpPr>
        <p:spPr>
          <a:xfrm>
            <a:off x="557587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4" name="Rounded Rectangle 13"/>
          <p:cNvSpPr/>
          <p:nvPr/>
        </p:nvSpPr>
        <p:spPr>
          <a:xfrm>
            <a:off x="5583236" y="231728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Procurement Planning</a:t>
            </a:r>
          </a:p>
        </p:txBody>
      </p:sp>
      <p:sp>
        <p:nvSpPr>
          <p:cNvPr id="19" name="Rounded Rectangle 18"/>
          <p:cNvSpPr/>
          <p:nvPr/>
        </p:nvSpPr>
        <p:spPr>
          <a:xfrm>
            <a:off x="5583236" y="466757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Cost/Schedule of Contracting P/S/R</a:t>
            </a:r>
          </a:p>
        </p:txBody>
      </p:sp>
      <p:sp>
        <p:nvSpPr>
          <p:cNvPr id="20" name="Rounded Rectangle 19"/>
          <p:cNvSpPr/>
          <p:nvPr/>
        </p:nvSpPr>
        <p:spPr>
          <a:xfrm>
            <a:off x="746858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21" name="Rounded Rectangle 20"/>
          <p:cNvSpPr/>
          <p:nvPr/>
        </p:nvSpPr>
        <p:spPr>
          <a:xfrm>
            <a:off x="7475946" y="232734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Planning &amp; Technology</a:t>
            </a:r>
          </a:p>
        </p:txBody>
      </p:sp>
      <p:sp>
        <p:nvSpPr>
          <p:cNvPr id="22" name="Rounded Rectangle 21"/>
          <p:cNvSpPr/>
          <p:nvPr/>
        </p:nvSpPr>
        <p:spPr>
          <a:xfrm>
            <a:off x="7468580" y="467691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Communication</a:t>
            </a:r>
          </a:p>
        </p:txBody>
      </p:sp>
      <p:sp>
        <p:nvSpPr>
          <p:cNvPr id="24" name="Rounded Rectangle 23"/>
          <p:cNvSpPr/>
          <p:nvPr/>
        </p:nvSpPr>
        <p:spPr>
          <a:xfrm>
            <a:off x="939570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a:t>
            </a:r>
            <a:endParaRPr lang="en-US" dirty="0">
              <a:solidFill>
                <a:schemeClr val="tx1"/>
              </a:solidFill>
            </a:endParaRPr>
          </a:p>
        </p:txBody>
      </p:sp>
      <p:sp>
        <p:nvSpPr>
          <p:cNvPr id="25" name="Rounded Rectangle 24"/>
          <p:cNvSpPr/>
          <p:nvPr/>
        </p:nvSpPr>
        <p:spPr>
          <a:xfrm>
            <a:off x="9368656" y="231728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Stakeholder Management Planning</a:t>
            </a:r>
            <a:endParaRPr lang="en-US" dirty="0"/>
          </a:p>
        </p:txBody>
      </p:sp>
      <p:sp>
        <p:nvSpPr>
          <p:cNvPr id="26" name="Rounded Rectangle 25"/>
          <p:cNvSpPr/>
          <p:nvPr/>
        </p:nvSpPr>
        <p:spPr>
          <a:xfrm>
            <a:off x="9368656" y="46896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Stakeholder Engagement</a:t>
            </a:r>
            <a:endParaRPr lang="en-US" dirty="0"/>
          </a:p>
        </p:txBody>
      </p:sp>
      <p:sp>
        <p:nvSpPr>
          <p:cNvPr id="27" name="Rounded Rectangle 26"/>
          <p:cNvSpPr/>
          <p:nvPr/>
        </p:nvSpPr>
        <p:spPr>
          <a:xfrm>
            <a:off x="1726528" y="5868241"/>
            <a:ext cx="9407020"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Consolidate All Costs / Scheduled Activities</a:t>
            </a:r>
          </a:p>
        </p:txBody>
      </p:sp>
      <p:cxnSp>
        <p:nvCxnSpPr>
          <p:cNvPr id="29" name="Straight Arrow Connector 28"/>
          <p:cNvCxnSpPr>
            <a:stCxn id="11" idx="2"/>
            <a:endCxn id="12" idx="0"/>
          </p:cNvCxnSpPr>
          <p:nvPr/>
        </p:nvCxnSpPr>
        <p:spPr>
          <a:xfrm flipH="1">
            <a:off x="4567808" y="3207618"/>
            <a:ext cx="5164" cy="1445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2"/>
            <a:endCxn id="19" idx="0"/>
          </p:cNvCxnSpPr>
          <p:nvPr/>
        </p:nvCxnSpPr>
        <p:spPr>
          <a:xfrm>
            <a:off x="6465682" y="3207618"/>
            <a:ext cx="0" cy="145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22" idx="0"/>
          </p:cNvCxnSpPr>
          <p:nvPr/>
        </p:nvCxnSpPr>
        <p:spPr>
          <a:xfrm flipH="1">
            <a:off x="8351026" y="3217675"/>
            <a:ext cx="7366" cy="1459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a:endCxn id="26" idx="0"/>
          </p:cNvCxnSpPr>
          <p:nvPr/>
        </p:nvCxnSpPr>
        <p:spPr>
          <a:xfrm>
            <a:off x="10251102" y="3207617"/>
            <a:ext cx="0" cy="1482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8" idx="0"/>
          </p:cNvCxnSpPr>
          <p:nvPr/>
        </p:nvCxnSpPr>
        <p:spPr>
          <a:xfrm>
            <a:off x="2608974" y="3266595"/>
            <a:ext cx="0" cy="24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9" idx="0"/>
          </p:cNvCxnSpPr>
          <p:nvPr/>
        </p:nvCxnSpPr>
        <p:spPr>
          <a:xfrm>
            <a:off x="2608974" y="4403405"/>
            <a:ext cx="0" cy="28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2"/>
          </p:cNvCxnSpPr>
          <p:nvPr/>
        </p:nvCxnSpPr>
        <p:spPr>
          <a:xfrm>
            <a:off x="2608974" y="5580002"/>
            <a:ext cx="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p:cNvCxnSpPr>
          <p:nvPr/>
        </p:nvCxnSpPr>
        <p:spPr>
          <a:xfrm>
            <a:off x="4567808" y="5543621"/>
            <a:ext cx="0" cy="30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2"/>
          </p:cNvCxnSpPr>
          <p:nvPr/>
        </p:nvCxnSpPr>
        <p:spPr>
          <a:xfrm>
            <a:off x="6465682" y="5557907"/>
            <a:ext cx="0" cy="295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2"/>
          </p:cNvCxnSpPr>
          <p:nvPr/>
        </p:nvCxnSpPr>
        <p:spPr>
          <a:xfrm>
            <a:off x="8351026" y="5567247"/>
            <a:ext cx="0" cy="28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2"/>
          </p:cNvCxnSpPr>
          <p:nvPr/>
        </p:nvCxnSpPr>
        <p:spPr>
          <a:xfrm>
            <a:off x="10251102" y="5580002"/>
            <a:ext cx="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836170" y="2067590"/>
            <a:ext cx="457200" cy="205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P12</a:t>
            </a:r>
            <a:endParaRPr lang="en-US" sz="1200" b="1" dirty="0"/>
          </a:p>
        </p:txBody>
      </p:sp>
      <p:sp>
        <p:nvSpPr>
          <p:cNvPr id="34" name="Rounded Rectangle 33"/>
          <p:cNvSpPr/>
          <p:nvPr/>
        </p:nvSpPr>
        <p:spPr>
          <a:xfrm>
            <a:off x="1839599" y="3303373"/>
            <a:ext cx="457200" cy="200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P13</a:t>
            </a:r>
            <a:endParaRPr lang="en-US" sz="1200" b="1" dirty="0"/>
          </a:p>
        </p:txBody>
      </p:sp>
      <p:sp>
        <p:nvSpPr>
          <p:cNvPr id="36" name="Rounded Rectangle 35"/>
          <p:cNvSpPr/>
          <p:nvPr/>
        </p:nvSpPr>
        <p:spPr>
          <a:xfrm>
            <a:off x="1878925" y="4525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P14</a:t>
            </a:r>
            <a:endParaRPr lang="en-US" sz="1200" b="1" dirty="0"/>
          </a:p>
        </p:txBody>
      </p:sp>
      <p:sp>
        <p:nvSpPr>
          <p:cNvPr id="38" name="Rounded Rectangle 37"/>
          <p:cNvSpPr/>
          <p:nvPr/>
        </p:nvSpPr>
        <p:spPr>
          <a:xfrm>
            <a:off x="3851528" y="2067589"/>
            <a:ext cx="457200" cy="23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P15</a:t>
            </a:r>
            <a:endParaRPr lang="en-US" sz="1200" b="1" dirty="0"/>
          </a:p>
        </p:txBody>
      </p:sp>
      <p:sp>
        <p:nvSpPr>
          <p:cNvPr id="42" name="Rounded Rectangle 41"/>
          <p:cNvSpPr/>
          <p:nvPr/>
        </p:nvSpPr>
        <p:spPr>
          <a:xfrm>
            <a:off x="3837759" y="4403405"/>
            <a:ext cx="457200" cy="229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P16</a:t>
            </a:r>
            <a:endParaRPr lang="en-US" sz="1200" b="1" dirty="0"/>
          </a:p>
        </p:txBody>
      </p:sp>
      <p:sp>
        <p:nvSpPr>
          <p:cNvPr id="44" name="Rounded Rectangle 43"/>
          <p:cNvSpPr/>
          <p:nvPr/>
        </p:nvSpPr>
        <p:spPr>
          <a:xfrm>
            <a:off x="5726048" y="2067589"/>
            <a:ext cx="457200" cy="24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P17</a:t>
            </a:r>
            <a:endParaRPr lang="en-US" sz="1200" b="1" dirty="0"/>
          </a:p>
        </p:txBody>
      </p:sp>
      <p:sp>
        <p:nvSpPr>
          <p:cNvPr id="46" name="Rounded Rectangle 45"/>
          <p:cNvSpPr/>
          <p:nvPr/>
        </p:nvSpPr>
        <p:spPr>
          <a:xfrm>
            <a:off x="5712279" y="4403405"/>
            <a:ext cx="457200" cy="2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P18</a:t>
            </a:r>
            <a:endParaRPr lang="en-US" sz="1200" b="1" dirty="0"/>
          </a:p>
        </p:txBody>
      </p:sp>
      <p:sp>
        <p:nvSpPr>
          <p:cNvPr id="48" name="Rounded Rectangle 47"/>
          <p:cNvSpPr/>
          <p:nvPr/>
        </p:nvSpPr>
        <p:spPr>
          <a:xfrm>
            <a:off x="7617775" y="2114887"/>
            <a:ext cx="457200" cy="205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P19</a:t>
            </a:r>
            <a:endParaRPr lang="en-US" sz="1200" b="1" dirty="0"/>
          </a:p>
        </p:txBody>
      </p:sp>
      <p:sp>
        <p:nvSpPr>
          <p:cNvPr id="50" name="Rounded Rectangle 49"/>
          <p:cNvSpPr/>
          <p:nvPr/>
        </p:nvSpPr>
        <p:spPr>
          <a:xfrm>
            <a:off x="7604006" y="4403404"/>
            <a:ext cx="457200" cy="259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P20</a:t>
            </a:r>
            <a:endParaRPr lang="en-US" sz="1200" b="1" dirty="0"/>
          </a:p>
        </p:txBody>
      </p:sp>
      <p:sp>
        <p:nvSpPr>
          <p:cNvPr id="51" name="Rounded Rectangle 50"/>
          <p:cNvSpPr/>
          <p:nvPr/>
        </p:nvSpPr>
        <p:spPr>
          <a:xfrm>
            <a:off x="9476803" y="2067589"/>
            <a:ext cx="457200" cy="23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P21</a:t>
            </a:r>
            <a:endParaRPr lang="en-US" sz="1200" b="1" dirty="0"/>
          </a:p>
        </p:txBody>
      </p:sp>
      <p:sp>
        <p:nvSpPr>
          <p:cNvPr id="52" name="Rounded Rectangle 51"/>
          <p:cNvSpPr/>
          <p:nvPr/>
        </p:nvSpPr>
        <p:spPr>
          <a:xfrm>
            <a:off x="9463034" y="4404540"/>
            <a:ext cx="45720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P22</a:t>
            </a:r>
            <a:endParaRPr lang="en-US" sz="1200" b="1" dirty="0"/>
          </a:p>
        </p:txBody>
      </p:sp>
      <p:sp>
        <p:nvSpPr>
          <p:cNvPr id="53" name="Rounded Rectangle 52"/>
          <p:cNvSpPr/>
          <p:nvPr/>
        </p:nvSpPr>
        <p:spPr>
          <a:xfrm>
            <a:off x="1863685" y="5668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P23</a:t>
            </a:r>
            <a:endParaRPr lang="en-US" sz="1200" b="1" dirty="0"/>
          </a:p>
        </p:txBody>
      </p:sp>
      <p:cxnSp>
        <p:nvCxnSpPr>
          <p:cNvPr id="5" name="Straight Arrow Connector 4"/>
          <p:cNvCxnSpPr>
            <a:stCxn id="27" idx="3"/>
            <a:endCxn id="54" idx="1"/>
          </p:cNvCxnSpPr>
          <p:nvPr/>
        </p:nvCxnSpPr>
        <p:spPr>
          <a:xfrm>
            <a:off x="11133548" y="6313406"/>
            <a:ext cx="281212" cy="1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11414760" y="6187440"/>
            <a:ext cx="518160" cy="27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P24</a:t>
            </a:r>
            <a:endParaRPr lang="en-US" sz="1200" b="1" dirty="0"/>
          </a:p>
        </p:txBody>
      </p:sp>
    </p:spTree>
    <p:extLst>
      <p:ext uri="{BB962C8B-B14F-4D97-AF65-F5344CB8AC3E}">
        <p14:creationId xmlns:p14="http://schemas.microsoft.com/office/powerpoint/2010/main" val="262601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Execution</a:t>
            </a:r>
            <a:endParaRPr lang="en-US" dirty="0"/>
          </a:p>
        </p:txBody>
      </p:sp>
      <p:sp>
        <p:nvSpPr>
          <p:cNvPr id="3" name="Rounded Rectangle 2"/>
          <p:cNvSpPr/>
          <p:nvPr/>
        </p:nvSpPr>
        <p:spPr>
          <a:xfrm>
            <a:off x="4617323" y="1022186"/>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 Resources</a:t>
            </a:r>
            <a:endParaRPr lang="en-US" dirty="0">
              <a:solidFill>
                <a:schemeClr val="tx1"/>
              </a:solidFill>
            </a:endParaRPr>
          </a:p>
        </p:txBody>
      </p:sp>
      <p:sp>
        <p:nvSpPr>
          <p:cNvPr id="4" name="Rounded Rectangle 3"/>
          <p:cNvSpPr/>
          <p:nvPr/>
        </p:nvSpPr>
        <p:spPr>
          <a:xfrm>
            <a:off x="6563265" y="98699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5" name="Rounded Rectangle 4"/>
          <p:cNvSpPr/>
          <p:nvPr/>
        </p:nvSpPr>
        <p:spPr>
          <a:xfrm>
            <a:off x="8437831" y="98699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6" name="Rounded Rectangle 5"/>
          <p:cNvSpPr/>
          <p:nvPr/>
        </p:nvSpPr>
        <p:spPr>
          <a:xfrm>
            <a:off x="10312397" y="100997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a:t>
            </a:r>
            <a:endParaRPr lang="en-US" dirty="0">
              <a:solidFill>
                <a:schemeClr val="tx1"/>
              </a:solidFill>
            </a:endParaRPr>
          </a:p>
        </p:txBody>
      </p:sp>
      <p:sp>
        <p:nvSpPr>
          <p:cNvPr id="7" name="Rounded Rectangle 6"/>
          <p:cNvSpPr/>
          <p:nvPr/>
        </p:nvSpPr>
        <p:spPr>
          <a:xfrm>
            <a:off x="6563265"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Contracting</a:t>
            </a:r>
          </a:p>
        </p:txBody>
      </p:sp>
      <p:sp>
        <p:nvSpPr>
          <p:cNvPr id="8" name="Rounded Rectangle 7"/>
          <p:cNvSpPr/>
          <p:nvPr/>
        </p:nvSpPr>
        <p:spPr>
          <a:xfrm>
            <a:off x="4688699" y="197424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Acquisition</a:t>
            </a:r>
          </a:p>
        </p:txBody>
      </p:sp>
      <p:sp>
        <p:nvSpPr>
          <p:cNvPr id="9" name="Rounded Rectangle 8"/>
          <p:cNvSpPr/>
          <p:nvPr/>
        </p:nvSpPr>
        <p:spPr>
          <a:xfrm>
            <a:off x="4688699" y="318762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Capability Building</a:t>
            </a:r>
          </a:p>
        </p:txBody>
      </p:sp>
      <p:sp>
        <p:nvSpPr>
          <p:cNvPr id="10" name="Rounded Rectangle 9"/>
          <p:cNvSpPr/>
          <p:nvPr/>
        </p:nvSpPr>
        <p:spPr>
          <a:xfrm>
            <a:off x="4685627"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&amp; Work Management</a:t>
            </a:r>
          </a:p>
        </p:txBody>
      </p:sp>
      <p:sp>
        <p:nvSpPr>
          <p:cNvPr id="11" name="Rounded Rectangle 10"/>
          <p:cNvSpPr/>
          <p:nvPr/>
        </p:nvSpPr>
        <p:spPr>
          <a:xfrm>
            <a:off x="8437831"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Project  Planned/Ad-hoc Communications</a:t>
            </a:r>
          </a:p>
        </p:txBody>
      </p:sp>
      <p:sp>
        <p:nvSpPr>
          <p:cNvPr id="12" name="Rounded Rectangle 11"/>
          <p:cNvSpPr/>
          <p:nvPr/>
        </p:nvSpPr>
        <p:spPr>
          <a:xfrm>
            <a:off x="10312397" y="442715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Routine Stakeholder Engagements</a:t>
            </a:r>
          </a:p>
        </p:txBody>
      </p:sp>
      <p:sp>
        <p:nvSpPr>
          <p:cNvPr id="13" name="Rounded Rectangle 12"/>
          <p:cNvSpPr/>
          <p:nvPr/>
        </p:nvSpPr>
        <p:spPr>
          <a:xfrm>
            <a:off x="2704459" y="102218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4" name="Rounded Rectangle 13"/>
          <p:cNvSpPr/>
          <p:nvPr/>
        </p:nvSpPr>
        <p:spPr>
          <a:xfrm>
            <a:off x="2698314" y="442714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Quality/Configuration Audits</a:t>
            </a:r>
            <a:endParaRPr lang="en-US" dirty="0"/>
          </a:p>
        </p:txBody>
      </p:sp>
      <p:sp>
        <p:nvSpPr>
          <p:cNvPr id="15" name="Rounded Rectangle 14"/>
          <p:cNvSpPr/>
          <p:nvPr/>
        </p:nvSpPr>
        <p:spPr>
          <a:xfrm>
            <a:off x="850817" y="102218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820676"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Authorization</a:t>
            </a:r>
            <a:endParaRPr lang="en-US" dirty="0"/>
          </a:p>
        </p:txBody>
      </p:sp>
      <p:cxnSp>
        <p:nvCxnSpPr>
          <p:cNvPr id="18" name="Straight Arrow Connector 17"/>
          <p:cNvCxnSpPr>
            <a:stCxn id="8" idx="2"/>
            <a:endCxn id="9" idx="0"/>
          </p:cNvCxnSpPr>
          <p:nvPr/>
        </p:nvCxnSpPr>
        <p:spPr>
          <a:xfrm>
            <a:off x="5571145" y="2864569"/>
            <a:ext cx="0" cy="32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5568073" y="4077957"/>
            <a:ext cx="3072" cy="34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50817" y="5537492"/>
            <a:ext cx="1122647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Tracking/Coordination/Communication</a:t>
            </a:r>
            <a:endParaRPr lang="en-US" dirty="0"/>
          </a:p>
        </p:txBody>
      </p:sp>
      <p:cxnSp>
        <p:nvCxnSpPr>
          <p:cNvPr id="23" name="Straight Arrow Connector 22"/>
          <p:cNvCxnSpPr>
            <a:stCxn id="16" idx="2"/>
          </p:cNvCxnSpPr>
          <p:nvPr/>
        </p:nvCxnSpPr>
        <p:spPr>
          <a:xfrm flipH="1">
            <a:off x="1701800" y="5317476"/>
            <a:ext cx="1322"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a:off x="3580760" y="5317478"/>
            <a:ext cx="640" cy="22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p:cNvCxnSpPr>
          <p:nvPr/>
        </p:nvCxnSpPr>
        <p:spPr>
          <a:xfrm>
            <a:off x="5568073" y="5317476"/>
            <a:ext cx="0"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a:off x="7445711" y="5317476"/>
            <a:ext cx="2839" cy="27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2"/>
          </p:cNvCxnSpPr>
          <p:nvPr/>
        </p:nvCxnSpPr>
        <p:spPr>
          <a:xfrm>
            <a:off x="9320277" y="5317476"/>
            <a:ext cx="1523"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2"/>
          </p:cNvCxnSpPr>
          <p:nvPr/>
        </p:nvCxnSpPr>
        <p:spPr>
          <a:xfrm>
            <a:off x="11194843" y="5317479"/>
            <a:ext cx="207" cy="22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979765" y="42205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E1</a:t>
            </a:r>
            <a:endParaRPr lang="en-US" sz="1200" b="1" dirty="0"/>
          </a:p>
        </p:txBody>
      </p:sp>
      <p:sp>
        <p:nvSpPr>
          <p:cNvPr id="27" name="Rounded Rectangle 26"/>
          <p:cNvSpPr/>
          <p:nvPr/>
        </p:nvSpPr>
        <p:spPr>
          <a:xfrm>
            <a:off x="280856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E2</a:t>
            </a:r>
            <a:endParaRPr lang="en-US" sz="1200" b="1" dirty="0"/>
          </a:p>
        </p:txBody>
      </p:sp>
      <p:sp>
        <p:nvSpPr>
          <p:cNvPr id="28" name="Rounded Rectangle 27"/>
          <p:cNvSpPr/>
          <p:nvPr/>
        </p:nvSpPr>
        <p:spPr>
          <a:xfrm>
            <a:off x="4835485" y="17973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E3</a:t>
            </a:r>
            <a:endParaRPr lang="en-US" sz="1200" b="1" dirty="0"/>
          </a:p>
        </p:txBody>
      </p:sp>
      <p:sp>
        <p:nvSpPr>
          <p:cNvPr id="30" name="Rounded Rectangle 29"/>
          <p:cNvSpPr/>
          <p:nvPr/>
        </p:nvSpPr>
        <p:spPr>
          <a:xfrm>
            <a:off x="4865965" y="3001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E4</a:t>
            </a:r>
            <a:endParaRPr lang="en-US" sz="1200" b="1" dirty="0"/>
          </a:p>
        </p:txBody>
      </p:sp>
      <p:sp>
        <p:nvSpPr>
          <p:cNvPr id="32" name="Rounded Rectangle 31"/>
          <p:cNvSpPr/>
          <p:nvPr/>
        </p:nvSpPr>
        <p:spPr>
          <a:xfrm>
            <a:off x="489644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E5</a:t>
            </a:r>
            <a:endParaRPr lang="en-US" sz="1200" b="1" dirty="0"/>
          </a:p>
        </p:txBody>
      </p:sp>
      <p:sp>
        <p:nvSpPr>
          <p:cNvPr id="34" name="Rounded Rectangle 33"/>
          <p:cNvSpPr/>
          <p:nvPr/>
        </p:nvSpPr>
        <p:spPr>
          <a:xfrm>
            <a:off x="6725245" y="42205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E6</a:t>
            </a:r>
            <a:endParaRPr lang="en-US" sz="1200" b="1" dirty="0"/>
          </a:p>
        </p:txBody>
      </p:sp>
      <p:sp>
        <p:nvSpPr>
          <p:cNvPr id="35" name="Rounded Rectangle 34"/>
          <p:cNvSpPr/>
          <p:nvPr/>
        </p:nvSpPr>
        <p:spPr>
          <a:xfrm>
            <a:off x="861500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E7</a:t>
            </a:r>
            <a:endParaRPr lang="en-US" sz="1200" b="1" dirty="0"/>
          </a:p>
        </p:txBody>
      </p:sp>
      <p:sp>
        <p:nvSpPr>
          <p:cNvPr id="37" name="Rounded Rectangle 36"/>
          <p:cNvSpPr/>
          <p:nvPr/>
        </p:nvSpPr>
        <p:spPr>
          <a:xfrm>
            <a:off x="1044380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E8</a:t>
            </a:r>
            <a:endParaRPr lang="en-US" sz="1200" b="1" dirty="0"/>
          </a:p>
        </p:txBody>
      </p:sp>
    </p:spTree>
    <p:extLst>
      <p:ext uri="{BB962C8B-B14F-4D97-AF65-F5344CB8AC3E}">
        <p14:creationId xmlns:p14="http://schemas.microsoft.com/office/powerpoint/2010/main" val="3570925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 Project Level</a:t>
            </a:r>
            <a:endParaRPr lang="en-US" dirty="0"/>
          </a:p>
        </p:txBody>
      </p:sp>
      <p:sp>
        <p:nvSpPr>
          <p:cNvPr id="3" name="Rounded Rectangle 2"/>
          <p:cNvSpPr/>
          <p:nvPr/>
        </p:nvSpPr>
        <p:spPr>
          <a:xfrm>
            <a:off x="6568500" y="1009169"/>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4" name="Rounded Rectangle 3"/>
          <p:cNvSpPr/>
          <p:nvPr/>
        </p:nvSpPr>
        <p:spPr>
          <a:xfrm>
            <a:off x="8535366"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5" name="Rounded Rectangle 4"/>
          <p:cNvSpPr/>
          <p:nvPr/>
        </p:nvSpPr>
        <p:spPr>
          <a:xfrm>
            <a:off x="10389008"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7" name="Rounded Rectangle 6"/>
          <p:cNvSpPr/>
          <p:nvPr/>
        </p:nvSpPr>
        <p:spPr>
          <a:xfrm>
            <a:off x="8530969" y="461517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 P/S/R Management</a:t>
            </a:r>
          </a:p>
        </p:txBody>
      </p:sp>
      <p:sp>
        <p:nvSpPr>
          <p:cNvPr id="8" name="Rounded Rectangle 7"/>
          <p:cNvSpPr/>
          <p:nvPr/>
        </p:nvSpPr>
        <p:spPr>
          <a:xfrm>
            <a:off x="6639876" y="340420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Reassessment</a:t>
            </a:r>
          </a:p>
        </p:txBody>
      </p:sp>
      <p:sp>
        <p:nvSpPr>
          <p:cNvPr id="9" name="Rounded Rectangle 8"/>
          <p:cNvSpPr/>
          <p:nvPr/>
        </p:nvSpPr>
        <p:spPr>
          <a:xfrm>
            <a:off x="6639876" y="462374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Audits</a:t>
            </a:r>
          </a:p>
        </p:txBody>
      </p:sp>
      <p:sp>
        <p:nvSpPr>
          <p:cNvPr id="11" name="Rounded Rectangle 10"/>
          <p:cNvSpPr/>
          <p:nvPr/>
        </p:nvSpPr>
        <p:spPr>
          <a:xfrm>
            <a:off x="10381388" y="462435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Reassess Communication/</a:t>
            </a:r>
          </a:p>
          <a:p>
            <a:pPr algn="ctr"/>
            <a:r>
              <a:rPr lang="en-US" sz="1400" dirty="0" smtClean="0"/>
              <a:t>Engagement Needs</a:t>
            </a:r>
          </a:p>
        </p:txBody>
      </p:sp>
      <p:sp>
        <p:nvSpPr>
          <p:cNvPr id="13" name="Rounded Rectangle 12"/>
          <p:cNvSpPr/>
          <p:nvPr/>
        </p:nvSpPr>
        <p:spPr>
          <a:xfrm>
            <a:off x="2666359"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4" name="Rounded Rectangle 13"/>
          <p:cNvSpPr/>
          <p:nvPr/>
        </p:nvSpPr>
        <p:spPr>
          <a:xfrm>
            <a:off x="2714186" y="33933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Testing by QA Team</a:t>
            </a:r>
            <a:endParaRPr lang="en-US" dirty="0"/>
          </a:p>
        </p:txBody>
      </p:sp>
      <p:sp>
        <p:nvSpPr>
          <p:cNvPr id="15" name="Rounded Rectangle 14"/>
          <p:cNvSpPr/>
          <p:nvPr/>
        </p:nvSpPr>
        <p:spPr>
          <a:xfrm>
            <a:off x="812717"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808242" y="336465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Integrated Change Control</a:t>
            </a:r>
            <a:endParaRPr lang="en-US" dirty="0"/>
          </a:p>
        </p:txBody>
      </p:sp>
      <p:cxnSp>
        <p:nvCxnSpPr>
          <p:cNvPr id="18" name="Straight Arrow Connector 17"/>
          <p:cNvCxnSpPr>
            <a:stCxn id="8" idx="2"/>
            <a:endCxn id="9" idx="0"/>
          </p:cNvCxnSpPr>
          <p:nvPr/>
        </p:nvCxnSpPr>
        <p:spPr>
          <a:xfrm>
            <a:off x="7522322" y="4294534"/>
            <a:ext cx="0" cy="32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10943" y="5759023"/>
            <a:ext cx="1122647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Monitoring/Controlling/Coordination/Communication</a:t>
            </a:r>
            <a:endParaRPr lang="en-US" dirty="0"/>
          </a:p>
        </p:txBody>
      </p:sp>
      <p:sp>
        <p:nvSpPr>
          <p:cNvPr id="22" name="Rounded Rectangle 21"/>
          <p:cNvSpPr/>
          <p:nvPr/>
        </p:nvSpPr>
        <p:spPr>
          <a:xfrm>
            <a:off x="810943" y="465299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Preparation</a:t>
            </a:r>
            <a:endParaRPr lang="en-US" dirty="0"/>
          </a:p>
        </p:txBody>
      </p:sp>
      <p:sp>
        <p:nvSpPr>
          <p:cNvPr id="23" name="Rounded Rectangle 22"/>
          <p:cNvSpPr/>
          <p:nvPr/>
        </p:nvSpPr>
        <p:spPr>
          <a:xfrm>
            <a:off x="2714186" y="461517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Testing by Customer</a:t>
            </a:r>
            <a:endParaRPr lang="en-US" dirty="0"/>
          </a:p>
        </p:txBody>
      </p:sp>
      <p:sp>
        <p:nvSpPr>
          <p:cNvPr id="24" name="Rounded Rectangle 23"/>
          <p:cNvSpPr/>
          <p:nvPr/>
        </p:nvSpPr>
        <p:spPr>
          <a:xfrm>
            <a:off x="4581741" y="1006946"/>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 Time, Cost</a:t>
            </a:r>
            <a:endParaRPr lang="en-US" dirty="0">
              <a:solidFill>
                <a:schemeClr val="tx1"/>
              </a:solidFill>
            </a:endParaRPr>
          </a:p>
        </p:txBody>
      </p:sp>
      <p:sp>
        <p:nvSpPr>
          <p:cNvPr id="25" name="Rounded Rectangle 24"/>
          <p:cNvSpPr/>
          <p:nvPr/>
        </p:nvSpPr>
        <p:spPr>
          <a:xfrm>
            <a:off x="4617429" y="463864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CST Variance Management</a:t>
            </a:r>
            <a:endParaRPr lang="en-US" dirty="0"/>
          </a:p>
        </p:txBody>
      </p:sp>
      <p:sp>
        <p:nvSpPr>
          <p:cNvPr id="26" name="Rounded Rectangle 25"/>
          <p:cNvSpPr/>
          <p:nvPr/>
        </p:nvSpPr>
        <p:spPr>
          <a:xfrm>
            <a:off x="2714186" y="218500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Variance Management</a:t>
            </a:r>
            <a:endParaRPr lang="en-US" dirty="0"/>
          </a:p>
        </p:txBody>
      </p:sp>
      <p:cxnSp>
        <p:nvCxnSpPr>
          <p:cNvPr id="27" name="Straight Arrow Connector 26"/>
          <p:cNvCxnSpPr>
            <a:stCxn id="16" idx="2"/>
            <a:endCxn id="22" idx="0"/>
          </p:cNvCxnSpPr>
          <p:nvPr/>
        </p:nvCxnSpPr>
        <p:spPr>
          <a:xfrm>
            <a:off x="1690688" y="4254984"/>
            <a:ext cx="2701" cy="39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4" idx="0"/>
          </p:cNvCxnSpPr>
          <p:nvPr/>
        </p:nvCxnSpPr>
        <p:spPr>
          <a:xfrm>
            <a:off x="3596632" y="2999134"/>
            <a:ext cx="0" cy="39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23" idx="0"/>
          </p:cNvCxnSpPr>
          <p:nvPr/>
        </p:nvCxnSpPr>
        <p:spPr>
          <a:xfrm>
            <a:off x="3596632" y="4283656"/>
            <a:ext cx="0" cy="33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9413415" y="5505503"/>
            <a:ext cx="0" cy="30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2"/>
          </p:cNvCxnSpPr>
          <p:nvPr/>
        </p:nvCxnSpPr>
        <p:spPr>
          <a:xfrm>
            <a:off x="11263834" y="5514686"/>
            <a:ext cx="0" cy="24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p:cNvCxnSpPr>
          <p:nvPr/>
        </p:nvCxnSpPr>
        <p:spPr>
          <a:xfrm>
            <a:off x="7522322" y="5514074"/>
            <a:ext cx="0" cy="24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2"/>
          </p:cNvCxnSpPr>
          <p:nvPr/>
        </p:nvCxnSpPr>
        <p:spPr>
          <a:xfrm>
            <a:off x="5499875" y="5528973"/>
            <a:ext cx="0" cy="23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2"/>
          </p:cNvCxnSpPr>
          <p:nvPr/>
        </p:nvCxnSpPr>
        <p:spPr>
          <a:xfrm>
            <a:off x="3596632" y="5505503"/>
            <a:ext cx="0" cy="25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2"/>
          </p:cNvCxnSpPr>
          <p:nvPr/>
        </p:nvCxnSpPr>
        <p:spPr>
          <a:xfrm>
            <a:off x="1693389" y="5543322"/>
            <a:ext cx="0" cy="21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79765" y="31537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a:t>
            </a:r>
            <a:endParaRPr lang="en-US" sz="1200" b="1" dirty="0"/>
          </a:p>
        </p:txBody>
      </p:sp>
      <p:sp>
        <p:nvSpPr>
          <p:cNvPr id="32" name="Rounded Rectangle 31"/>
          <p:cNvSpPr/>
          <p:nvPr/>
        </p:nvSpPr>
        <p:spPr>
          <a:xfrm>
            <a:off x="979765"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G2</a:t>
            </a:r>
            <a:endParaRPr lang="en-US" sz="1200" b="1" dirty="0"/>
          </a:p>
        </p:txBody>
      </p:sp>
      <p:sp>
        <p:nvSpPr>
          <p:cNvPr id="33" name="Rounded Rectangle 32"/>
          <p:cNvSpPr/>
          <p:nvPr/>
        </p:nvSpPr>
        <p:spPr>
          <a:xfrm>
            <a:off x="2854285" y="19650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G3</a:t>
            </a:r>
            <a:endParaRPr lang="en-US" sz="1200" b="1" dirty="0"/>
          </a:p>
        </p:txBody>
      </p:sp>
      <p:sp>
        <p:nvSpPr>
          <p:cNvPr id="35" name="Rounded Rectangle 34"/>
          <p:cNvSpPr/>
          <p:nvPr/>
        </p:nvSpPr>
        <p:spPr>
          <a:xfrm>
            <a:off x="2869525" y="3184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G4</a:t>
            </a:r>
            <a:endParaRPr lang="en-US" sz="1200" b="1" dirty="0"/>
          </a:p>
        </p:txBody>
      </p:sp>
      <p:sp>
        <p:nvSpPr>
          <p:cNvPr id="37" name="Rounded Rectangle 36"/>
          <p:cNvSpPr/>
          <p:nvPr/>
        </p:nvSpPr>
        <p:spPr>
          <a:xfrm>
            <a:off x="2823805"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G5</a:t>
            </a:r>
            <a:endParaRPr lang="en-US" sz="1200" b="1" dirty="0"/>
          </a:p>
        </p:txBody>
      </p:sp>
      <p:sp>
        <p:nvSpPr>
          <p:cNvPr id="39" name="Rounded Rectangle 38"/>
          <p:cNvSpPr/>
          <p:nvPr/>
        </p:nvSpPr>
        <p:spPr>
          <a:xfrm>
            <a:off x="4727048"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G6</a:t>
            </a:r>
            <a:endParaRPr lang="en-US" sz="1200" b="1" dirty="0"/>
          </a:p>
        </p:txBody>
      </p:sp>
      <p:sp>
        <p:nvSpPr>
          <p:cNvPr id="41" name="Rounded Rectangle 40"/>
          <p:cNvSpPr/>
          <p:nvPr/>
        </p:nvSpPr>
        <p:spPr>
          <a:xfrm>
            <a:off x="6786205" y="3184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G7</a:t>
            </a:r>
            <a:endParaRPr lang="en-US" sz="1200" b="1" dirty="0"/>
          </a:p>
        </p:txBody>
      </p:sp>
      <p:sp>
        <p:nvSpPr>
          <p:cNvPr id="43" name="Rounded Rectangle 42"/>
          <p:cNvSpPr/>
          <p:nvPr/>
        </p:nvSpPr>
        <p:spPr>
          <a:xfrm>
            <a:off x="6760130"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G8</a:t>
            </a:r>
            <a:endParaRPr lang="en-US" sz="1200" b="1" dirty="0"/>
          </a:p>
        </p:txBody>
      </p:sp>
      <p:sp>
        <p:nvSpPr>
          <p:cNvPr id="45" name="Rounded Rectangle 44"/>
          <p:cNvSpPr/>
          <p:nvPr/>
        </p:nvSpPr>
        <p:spPr>
          <a:xfrm>
            <a:off x="8672382"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G9</a:t>
            </a:r>
            <a:endParaRPr lang="en-US" sz="1200" b="1" dirty="0"/>
          </a:p>
        </p:txBody>
      </p:sp>
      <p:sp>
        <p:nvSpPr>
          <p:cNvPr id="47" name="Rounded Rectangle 46"/>
          <p:cNvSpPr/>
          <p:nvPr/>
        </p:nvSpPr>
        <p:spPr>
          <a:xfrm>
            <a:off x="10456919"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G10</a:t>
            </a:r>
            <a:endParaRPr lang="en-US" sz="1200" b="1" dirty="0"/>
          </a:p>
        </p:txBody>
      </p:sp>
    </p:spTree>
    <p:extLst>
      <p:ext uri="{BB962C8B-B14F-4D97-AF65-F5344CB8AC3E}">
        <p14:creationId xmlns:p14="http://schemas.microsoft.com/office/powerpoint/2010/main" val="404995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 PMO Level</a:t>
            </a:r>
            <a:endParaRPr lang="en-US" dirty="0"/>
          </a:p>
        </p:txBody>
      </p:sp>
      <p:sp>
        <p:nvSpPr>
          <p:cNvPr id="4" name="Rounded Rectangle 3"/>
          <p:cNvSpPr/>
          <p:nvPr/>
        </p:nvSpPr>
        <p:spPr>
          <a:xfrm>
            <a:off x="94634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PMO Review Project Progress/ Status with PM</a:t>
            </a:r>
            <a:endParaRPr lang="en-US" sz="1600" dirty="0"/>
          </a:p>
        </p:txBody>
      </p:sp>
      <p:sp>
        <p:nvSpPr>
          <p:cNvPr id="7" name="Rounded Rectangle 6"/>
          <p:cNvSpPr/>
          <p:nvPr/>
        </p:nvSpPr>
        <p:spPr>
          <a:xfrm>
            <a:off x="2868068"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Addressing Impediments &amp; Taking Decisions</a:t>
            </a:r>
            <a:endParaRPr lang="en-US" sz="1600" dirty="0"/>
          </a:p>
        </p:txBody>
      </p:sp>
      <p:sp>
        <p:nvSpPr>
          <p:cNvPr id="8" name="Rounded Rectangle 7"/>
          <p:cNvSpPr/>
          <p:nvPr/>
        </p:nvSpPr>
        <p:spPr>
          <a:xfrm>
            <a:off x="2929028" y="354627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Authorize Next Phase/ Project</a:t>
            </a:r>
            <a:endParaRPr lang="en-US" dirty="0"/>
          </a:p>
        </p:txBody>
      </p:sp>
      <p:sp>
        <p:nvSpPr>
          <p:cNvPr id="9" name="Rounded Rectangle 8"/>
          <p:cNvSpPr/>
          <p:nvPr/>
        </p:nvSpPr>
        <p:spPr>
          <a:xfrm>
            <a:off x="946346" y="485253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Approve (Revised) Baseline</a:t>
            </a:r>
            <a:endParaRPr lang="en-US" dirty="0"/>
          </a:p>
        </p:txBody>
      </p:sp>
      <p:sp>
        <p:nvSpPr>
          <p:cNvPr id="10" name="Rounded Rectangle 9"/>
          <p:cNvSpPr/>
          <p:nvPr/>
        </p:nvSpPr>
        <p:spPr>
          <a:xfrm>
            <a:off x="2929028" y="492278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 Lessons Learned with/from Other Projects</a:t>
            </a:r>
            <a:endParaRPr lang="en-US" sz="1400" dirty="0"/>
          </a:p>
        </p:txBody>
      </p:sp>
      <p:sp>
        <p:nvSpPr>
          <p:cNvPr id="11" name="Rounded Rectangle 10"/>
          <p:cNvSpPr/>
          <p:nvPr/>
        </p:nvSpPr>
        <p:spPr>
          <a:xfrm>
            <a:off x="4803608" y="21579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 Level Project Metrics</a:t>
            </a:r>
            <a:endParaRPr lang="en-US" dirty="0"/>
          </a:p>
        </p:txBody>
      </p:sp>
      <p:sp>
        <p:nvSpPr>
          <p:cNvPr id="12" name="Rounded Rectangle 11"/>
          <p:cNvSpPr/>
          <p:nvPr/>
        </p:nvSpPr>
        <p:spPr>
          <a:xfrm>
            <a:off x="946346" y="351115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PMO Review Project Progress/ Status with CEO</a:t>
            </a:r>
            <a:endParaRPr lang="en-US" sz="1600" dirty="0"/>
          </a:p>
        </p:txBody>
      </p:sp>
      <p:sp>
        <p:nvSpPr>
          <p:cNvPr id="13" name="Rounded Rectangle 12"/>
          <p:cNvSpPr/>
          <p:nvPr/>
        </p:nvSpPr>
        <p:spPr>
          <a:xfrm>
            <a:off x="10389008"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Stakeholder Engagement</a:t>
            </a:r>
            <a:endParaRPr lang="en-US" sz="1600" dirty="0"/>
          </a:p>
        </p:txBody>
      </p:sp>
      <p:sp>
        <p:nvSpPr>
          <p:cNvPr id="14" name="Rounded Rectangle 13"/>
          <p:cNvSpPr/>
          <p:nvPr/>
        </p:nvSpPr>
        <p:spPr>
          <a:xfrm>
            <a:off x="6568500" y="1009169"/>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15" name="Rounded Rectangle 14"/>
          <p:cNvSpPr/>
          <p:nvPr/>
        </p:nvSpPr>
        <p:spPr>
          <a:xfrm>
            <a:off x="8535366"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6" name="Rounded Rectangle 15"/>
          <p:cNvSpPr/>
          <p:nvPr/>
        </p:nvSpPr>
        <p:spPr>
          <a:xfrm>
            <a:off x="10389008"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 / Communication</a:t>
            </a:r>
            <a:endParaRPr lang="en-US" dirty="0">
              <a:solidFill>
                <a:schemeClr val="tx1"/>
              </a:solidFill>
            </a:endParaRPr>
          </a:p>
        </p:txBody>
      </p:sp>
      <p:sp>
        <p:nvSpPr>
          <p:cNvPr id="17" name="Rounded Rectangle 16"/>
          <p:cNvSpPr/>
          <p:nvPr/>
        </p:nvSpPr>
        <p:spPr>
          <a:xfrm>
            <a:off x="4714858" y="102592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8" name="Rounded Rectangle 17"/>
          <p:cNvSpPr/>
          <p:nvPr/>
        </p:nvSpPr>
        <p:spPr>
          <a:xfrm>
            <a:off x="1016000" y="1053336"/>
            <a:ext cx="3568260"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20" name="Rounded Rectangle 19"/>
          <p:cNvSpPr/>
          <p:nvPr/>
        </p:nvSpPr>
        <p:spPr>
          <a:xfrm>
            <a:off x="1034188" y="19650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a:t>
            </a:r>
            <a:endParaRPr lang="en-US" sz="1200" b="1" dirty="0"/>
          </a:p>
        </p:txBody>
      </p:sp>
      <p:sp>
        <p:nvSpPr>
          <p:cNvPr id="21" name="Rounded Rectangle 20"/>
          <p:cNvSpPr/>
          <p:nvPr/>
        </p:nvSpPr>
        <p:spPr>
          <a:xfrm>
            <a:off x="663987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 Level Risk Management</a:t>
            </a:r>
            <a:endParaRPr lang="en-US" dirty="0"/>
          </a:p>
        </p:txBody>
      </p:sp>
      <p:sp>
        <p:nvSpPr>
          <p:cNvPr id="22" name="Rounded Rectangle 21"/>
          <p:cNvSpPr/>
          <p:nvPr/>
        </p:nvSpPr>
        <p:spPr>
          <a:xfrm>
            <a:off x="853536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Org Level Vendor &amp; Inventory Control</a:t>
            </a:r>
            <a:endParaRPr lang="en-US" sz="1600" dirty="0"/>
          </a:p>
        </p:txBody>
      </p:sp>
      <p:sp>
        <p:nvSpPr>
          <p:cNvPr id="23" name="Rounded Rectangle 22"/>
          <p:cNvSpPr/>
          <p:nvPr/>
        </p:nvSpPr>
        <p:spPr>
          <a:xfrm>
            <a:off x="304586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G2</a:t>
            </a:r>
            <a:endParaRPr lang="en-US" sz="1200" b="1" dirty="0"/>
          </a:p>
        </p:txBody>
      </p:sp>
      <p:sp>
        <p:nvSpPr>
          <p:cNvPr id="24" name="Rounded Rectangle 23"/>
          <p:cNvSpPr/>
          <p:nvPr/>
        </p:nvSpPr>
        <p:spPr>
          <a:xfrm>
            <a:off x="1140868" y="3290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G3</a:t>
            </a:r>
            <a:endParaRPr lang="en-US" sz="1200" b="1" dirty="0"/>
          </a:p>
        </p:txBody>
      </p:sp>
      <p:sp>
        <p:nvSpPr>
          <p:cNvPr id="25" name="Rounded Rectangle 24"/>
          <p:cNvSpPr/>
          <p:nvPr/>
        </p:nvSpPr>
        <p:spPr>
          <a:xfrm>
            <a:off x="3076348" y="33366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G4</a:t>
            </a:r>
            <a:endParaRPr lang="en-US" sz="1200" b="1" dirty="0"/>
          </a:p>
        </p:txBody>
      </p:sp>
      <p:sp>
        <p:nvSpPr>
          <p:cNvPr id="26" name="Rounded Rectangle 25"/>
          <p:cNvSpPr/>
          <p:nvPr/>
        </p:nvSpPr>
        <p:spPr>
          <a:xfrm>
            <a:off x="1186588" y="46472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G5</a:t>
            </a:r>
            <a:endParaRPr lang="en-US" sz="1200" b="1" dirty="0"/>
          </a:p>
        </p:txBody>
      </p:sp>
      <p:sp>
        <p:nvSpPr>
          <p:cNvPr id="27" name="Rounded Rectangle 26"/>
          <p:cNvSpPr/>
          <p:nvPr/>
        </p:nvSpPr>
        <p:spPr>
          <a:xfrm>
            <a:off x="3061108" y="4708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G6</a:t>
            </a:r>
            <a:endParaRPr lang="en-US" sz="1200" b="1" dirty="0"/>
          </a:p>
        </p:txBody>
      </p:sp>
      <p:sp>
        <p:nvSpPr>
          <p:cNvPr id="28" name="Rounded Rectangle 27"/>
          <p:cNvSpPr/>
          <p:nvPr/>
        </p:nvSpPr>
        <p:spPr>
          <a:xfrm>
            <a:off x="493562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G7</a:t>
            </a:r>
            <a:endParaRPr lang="en-US" sz="1200" b="1" dirty="0"/>
          </a:p>
        </p:txBody>
      </p:sp>
      <p:sp>
        <p:nvSpPr>
          <p:cNvPr id="29" name="Rounded Rectangle 28"/>
          <p:cNvSpPr/>
          <p:nvPr/>
        </p:nvSpPr>
        <p:spPr>
          <a:xfrm>
            <a:off x="67491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G8</a:t>
            </a:r>
            <a:endParaRPr lang="en-US" sz="1200" b="1" dirty="0"/>
          </a:p>
        </p:txBody>
      </p:sp>
      <p:sp>
        <p:nvSpPr>
          <p:cNvPr id="30" name="Rounded Rectangle 29"/>
          <p:cNvSpPr/>
          <p:nvPr/>
        </p:nvSpPr>
        <p:spPr>
          <a:xfrm>
            <a:off x="862370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G9</a:t>
            </a:r>
            <a:endParaRPr lang="en-US" sz="1200" b="1" dirty="0"/>
          </a:p>
        </p:txBody>
      </p:sp>
      <p:sp>
        <p:nvSpPr>
          <p:cNvPr id="31" name="Rounded Rectangle 30"/>
          <p:cNvSpPr/>
          <p:nvPr/>
        </p:nvSpPr>
        <p:spPr>
          <a:xfrm>
            <a:off x="104829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G10</a:t>
            </a:r>
            <a:endParaRPr lang="en-US" sz="1200" b="1" dirty="0"/>
          </a:p>
        </p:txBody>
      </p:sp>
    </p:spTree>
    <p:extLst>
      <p:ext uri="{BB962C8B-B14F-4D97-AF65-F5344CB8AC3E}">
        <p14:creationId xmlns:p14="http://schemas.microsoft.com/office/powerpoint/2010/main" val="3687884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Initiation</a:t>
            </a:r>
          </a:p>
        </p:txBody>
      </p:sp>
      <p:sp>
        <p:nvSpPr>
          <p:cNvPr id="19" name="Rounded Rectangle 18"/>
          <p:cNvSpPr/>
          <p:nvPr/>
        </p:nvSpPr>
        <p:spPr>
          <a:xfrm>
            <a:off x="1659449" y="2202856"/>
            <a:ext cx="3621380"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Prepare Project Charter</a:t>
            </a:r>
            <a:endParaRPr lang="en-US" dirty="0"/>
          </a:p>
        </p:txBody>
      </p:sp>
      <p:sp>
        <p:nvSpPr>
          <p:cNvPr id="20" name="Rounded Rectangle 19"/>
          <p:cNvSpPr/>
          <p:nvPr/>
        </p:nvSpPr>
        <p:spPr>
          <a:xfrm>
            <a:off x="9325169" y="220140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 Stakeholders</a:t>
            </a:r>
            <a:endParaRPr lang="en-US" dirty="0"/>
          </a:p>
        </p:txBody>
      </p:sp>
      <p:cxnSp>
        <p:nvCxnSpPr>
          <p:cNvPr id="3" name="Straight Arrow Connector 2"/>
          <p:cNvCxnSpPr>
            <a:stCxn id="19" idx="3"/>
            <a:endCxn id="20" idx="1"/>
          </p:cNvCxnSpPr>
          <p:nvPr/>
        </p:nvCxnSpPr>
        <p:spPr>
          <a:xfrm flipV="1">
            <a:off x="5280829" y="2646571"/>
            <a:ext cx="4044340" cy="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515937" y="1015848"/>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11" name="Rounded Rectangle 10"/>
          <p:cNvSpPr/>
          <p:nvPr/>
        </p:nvSpPr>
        <p:spPr>
          <a:xfrm>
            <a:off x="1696637"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2" name="Rounded Rectangle 11"/>
          <p:cNvSpPr/>
          <p:nvPr/>
        </p:nvSpPr>
        <p:spPr>
          <a:xfrm>
            <a:off x="9325169"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Stakeholders</a:t>
            </a:r>
            <a:endParaRPr lang="en-US" dirty="0">
              <a:solidFill>
                <a:schemeClr val="tx1"/>
              </a:solidFill>
            </a:endParaRPr>
          </a:p>
        </p:txBody>
      </p:sp>
      <p:sp>
        <p:nvSpPr>
          <p:cNvPr id="18" name="Rounded Rectangle 17"/>
          <p:cNvSpPr/>
          <p:nvPr/>
        </p:nvSpPr>
        <p:spPr>
          <a:xfrm>
            <a:off x="1780948" y="19954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I1</a:t>
            </a:r>
            <a:endParaRPr lang="en-US" sz="1200" b="1" dirty="0"/>
          </a:p>
        </p:txBody>
      </p:sp>
      <p:sp>
        <p:nvSpPr>
          <p:cNvPr id="22" name="Rounded Rectangle 21"/>
          <p:cNvSpPr/>
          <p:nvPr/>
        </p:nvSpPr>
        <p:spPr>
          <a:xfrm>
            <a:off x="9416188" y="19954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I2</a:t>
            </a:r>
            <a:endParaRPr lang="en-US" sz="1200" b="1" dirty="0"/>
          </a:p>
        </p:txBody>
      </p:sp>
    </p:spTree>
    <p:extLst>
      <p:ext uri="{BB962C8B-B14F-4D97-AF65-F5344CB8AC3E}">
        <p14:creationId xmlns:p14="http://schemas.microsoft.com/office/powerpoint/2010/main" val="1045178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a:t>
            </a:r>
            <a:r>
              <a:rPr lang="en-US" dirty="0" smtClean="0"/>
              <a:t>Closure</a:t>
            </a:r>
            <a:endParaRPr lang="en-US" dirty="0"/>
          </a:p>
        </p:txBody>
      </p:sp>
      <p:sp>
        <p:nvSpPr>
          <p:cNvPr id="19" name="Rounded Rectangle 18"/>
          <p:cNvSpPr/>
          <p:nvPr/>
        </p:nvSpPr>
        <p:spPr>
          <a:xfrm>
            <a:off x="2756730" y="216145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Vendor Contract Closing</a:t>
            </a:r>
            <a:endParaRPr lang="en-US" dirty="0"/>
          </a:p>
        </p:txBody>
      </p:sp>
      <p:sp>
        <p:nvSpPr>
          <p:cNvPr id="20" name="Rounded Rectangle 19"/>
          <p:cNvSpPr/>
          <p:nvPr/>
        </p:nvSpPr>
        <p:spPr>
          <a:xfrm>
            <a:off x="8029769" y="216145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Sign Off</a:t>
            </a:r>
            <a:endParaRPr lang="en-US" dirty="0"/>
          </a:p>
        </p:txBody>
      </p:sp>
      <p:cxnSp>
        <p:nvCxnSpPr>
          <p:cNvPr id="3" name="Straight Arrow Connector 2"/>
          <p:cNvCxnSpPr>
            <a:stCxn id="19" idx="3"/>
            <a:endCxn id="20" idx="1"/>
          </p:cNvCxnSpPr>
          <p:nvPr/>
        </p:nvCxnSpPr>
        <p:spPr>
          <a:xfrm flipV="1">
            <a:off x="4521622" y="2606617"/>
            <a:ext cx="35081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8029769" y="364944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or Project Closure</a:t>
            </a:r>
            <a:endParaRPr lang="en-US" dirty="0"/>
          </a:p>
        </p:txBody>
      </p:sp>
      <p:cxnSp>
        <p:nvCxnSpPr>
          <p:cNvPr id="5" name="Straight Arrow Connector 4"/>
          <p:cNvCxnSpPr>
            <a:stCxn id="20" idx="2"/>
            <a:endCxn id="6" idx="0"/>
          </p:cNvCxnSpPr>
          <p:nvPr/>
        </p:nvCxnSpPr>
        <p:spPr>
          <a:xfrm>
            <a:off x="8912215" y="3051781"/>
            <a:ext cx="0" cy="59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029769" y="1048419"/>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5" name="Rounded Rectangle 14"/>
          <p:cNvSpPr/>
          <p:nvPr/>
        </p:nvSpPr>
        <p:spPr>
          <a:xfrm>
            <a:off x="2756730" y="1014611"/>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284774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a:t>
            </a:r>
            <a:r>
              <a:rPr lang="en-US" sz="1200" b="1" dirty="0" smtClean="0"/>
              <a:t>1</a:t>
            </a:r>
            <a:endParaRPr lang="en-US" sz="1200" b="1" dirty="0"/>
          </a:p>
        </p:txBody>
      </p:sp>
      <p:sp>
        <p:nvSpPr>
          <p:cNvPr id="17" name="Rounded Rectangle 16"/>
          <p:cNvSpPr/>
          <p:nvPr/>
        </p:nvSpPr>
        <p:spPr>
          <a:xfrm>
            <a:off x="81969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C2</a:t>
            </a:r>
            <a:endParaRPr lang="en-US" sz="1200" b="1" dirty="0"/>
          </a:p>
        </p:txBody>
      </p:sp>
      <p:sp>
        <p:nvSpPr>
          <p:cNvPr id="18" name="Rounded Rectangle 17"/>
          <p:cNvSpPr/>
          <p:nvPr/>
        </p:nvSpPr>
        <p:spPr>
          <a:xfrm>
            <a:off x="8196988" y="3436973"/>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C3</a:t>
            </a:r>
            <a:endParaRPr lang="en-US" sz="1200" b="1" dirty="0"/>
          </a:p>
        </p:txBody>
      </p:sp>
    </p:spTree>
    <p:extLst>
      <p:ext uri="{BB962C8B-B14F-4D97-AF65-F5344CB8AC3E}">
        <p14:creationId xmlns:p14="http://schemas.microsoft.com/office/powerpoint/2010/main" val="1343789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Umbrella Processes</a:t>
            </a:r>
            <a:endParaRPr lang="en-US" dirty="0"/>
          </a:p>
        </p:txBody>
      </p:sp>
      <p:sp>
        <p:nvSpPr>
          <p:cNvPr id="4" name="Rounded Rectangle 3"/>
          <p:cNvSpPr/>
          <p:nvPr/>
        </p:nvSpPr>
        <p:spPr>
          <a:xfrm>
            <a:off x="2513193" y="261510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&amp; Stakeholder Engagement</a:t>
            </a:r>
            <a:endParaRPr lang="en-US" dirty="0"/>
          </a:p>
        </p:txBody>
      </p:sp>
      <p:sp>
        <p:nvSpPr>
          <p:cNvPr id="5" name="Rounded Rectangle 4"/>
          <p:cNvSpPr/>
          <p:nvPr/>
        </p:nvSpPr>
        <p:spPr>
          <a:xfrm>
            <a:off x="5401536" y="261509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Quality &amp; Product Quality</a:t>
            </a:r>
            <a:endParaRPr lang="en-US" dirty="0"/>
          </a:p>
        </p:txBody>
      </p:sp>
      <p:sp>
        <p:nvSpPr>
          <p:cNvPr id="6" name="Rounded Rectangle 5"/>
          <p:cNvSpPr/>
          <p:nvPr/>
        </p:nvSpPr>
        <p:spPr>
          <a:xfrm>
            <a:off x="7985078" y="261509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Management</a:t>
            </a:r>
            <a:endParaRPr lang="en-US" dirty="0"/>
          </a:p>
        </p:txBody>
      </p:sp>
    </p:spTree>
    <p:extLst>
      <p:ext uri="{BB962C8B-B14F-4D97-AF65-F5344CB8AC3E}">
        <p14:creationId xmlns:p14="http://schemas.microsoft.com/office/powerpoint/2010/main" val="4178103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7496796" y="1923053"/>
            <a:ext cx="2688604" cy="3616625"/>
          </a:xfrm>
          <a:prstGeom prst="round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 Board</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p:txBody>
      </p:sp>
      <p:sp>
        <p:nvSpPr>
          <p:cNvPr id="2" name="Title 1"/>
          <p:cNvSpPr>
            <a:spLocks noGrp="1"/>
          </p:cNvSpPr>
          <p:nvPr>
            <p:ph type="title"/>
          </p:nvPr>
        </p:nvSpPr>
        <p:spPr/>
        <p:txBody>
          <a:bodyPr/>
          <a:lstStyle/>
          <a:p>
            <a:r>
              <a:rPr lang="en-US" dirty="0" smtClean="0"/>
              <a:t>Management by Exceptions</a:t>
            </a:r>
            <a:endParaRPr lang="en-US" dirty="0"/>
          </a:p>
        </p:txBody>
      </p:sp>
      <p:sp>
        <p:nvSpPr>
          <p:cNvPr id="3" name="Rounded Rectangle 2"/>
          <p:cNvSpPr/>
          <p:nvPr/>
        </p:nvSpPr>
        <p:spPr>
          <a:xfrm>
            <a:off x="1769346" y="103272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US" dirty="0"/>
          </a:p>
        </p:txBody>
      </p:sp>
      <p:sp>
        <p:nvSpPr>
          <p:cNvPr id="4" name="Rounded Rectangle 3"/>
          <p:cNvSpPr/>
          <p:nvPr/>
        </p:nvSpPr>
        <p:spPr>
          <a:xfrm>
            <a:off x="1769346" y="251777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Board</a:t>
            </a:r>
            <a:endParaRPr lang="en-US" dirty="0"/>
          </a:p>
        </p:txBody>
      </p:sp>
      <p:sp>
        <p:nvSpPr>
          <p:cNvPr id="5" name="Rounded Rectangle 4"/>
          <p:cNvSpPr/>
          <p:nvPr/>
        </p:nvSpPr>
        <p:spPr>
          <a:xfrm>
            <a:off x="1769346" y="400650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Manager</a:t>
            </a:r>
            <a:endParaRPr lang="en-US" dirty="0"/>
          </a:p>
        </p:txBody>
      </p:sp>
      <p:sp>
        <p:nvSpPr>
          <p:cNvPr id="6" name="Rounded Rectangle 5"/>
          <p:cNvSpPr/>
          <p:nvPr/>
        </p:nvSpPr>
        <p:spPr>
          <a:xfrm>
            <a:off x="1769346" y="528293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Leaders/ Vendors</a:t>
            </a:r>
            <a:endParaRPr lang="en-US" dirty="0"/>
          </a:p>
        </p:txBody>
      </p:sp>
      <p:cxnSp>
        <p:nvCxnSpPr>
          <p:cNvPr id="8" name="Straight Arrow Connector 7"/>
          <p:cNvCxnSpPr>
            <a:stCxn id="3" idx="2"/>
            <a:endCxn id="4" idx="0"/>
          </p:cNvCxnSpPr>
          <p:nvPr/>
        </p:nvCxnSpPr>
        <p:spPr>
          <a:xfrm>
            <a:off x="2651792" y="1923053"/>
            <a:ext cx="0" cy="594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5" idx="0"/>
          </p:cNvCxnSpPr>
          <p:nvPr/>
        </p:nvCxnSpPr>
        <p:spPr>
          <a:xfrm>
            <a:off x="2651792" y="3408100"/>
            <a:ext cx="0" cy="5984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2651792" y="4896832"/>
            <a:ext cx="0" cy="3861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51792" y="2036186"/>
            <a:ext cx="3561039" cy="369332"/>
          </a:xfrm>
          <a:prstGeom prst="rect">
            <a:avLst/>
          </a:prstGeom>
          <a:noFill/>
        </p:spPr>
        <p:txBody>
          <a:bodyPr wrap="none" rtlCol="0">
            <a:spAutoFit/>
          </a:bodyPr>
          <a:lstStyle/>
          <a:p>
            <a:r>
              <a:rPr lang="en-US" dirty="0" smtClean="0"/>
              <a:t>Project Level Thresholds of S, T, C, Q</a:t>
            </a:r>
            <a:endParaRPr lang="en-US" dirty="0"/>
          </a:p>
        </p:txBody>
      </p:sp>
      <p:sp>
        <p:nvSpPr>
          <p:cNvPr id="14" name="TextBox 13"/>
          <p:cNvSpPr txBox="1"/>
          <p:nvPr/>
        </p:nvSpPr>
        <p:spPr>
          <a:xfrm>
            <a:off x="2651792" y="3483932"/>
            <a:ext cx="3455754" cy="369332"/>
          </a:xfrm>
          <a:prstGeom prst="rect">
            <a:avLst/>
          </a:prstGeom>
          <a:noFill/>
        </p:spPr>
        <p:txBody>
          <a:bodyPr wrap="none" rtlCol="0">
            <a:spAutoFit/>
          </a:bodyPr>
          <a:lstStyle/>
          <a:p>
            <a:r>
              <a:rPr lang="en-US" dirty="0" smtClean="0"/>
              <a:t>Phase Level Thresholds of S, T, C, Q</a:t>
            </a:r>
            <a:endParaRPr lang="en-US" dirty="0"/>
          </a:p>
        </p:txBody>
      </p:sp>
      <p:sp>
        <p:nvSpPr>
          <p:cNvPr id="15" name="TextBox 14"/>
          <p:cNvSpPr txBox="1"/>
          <p:nvPr/>
        </p:nvSpPr>
        <p:spPr>
          <a:xfrm>
            <a:off x="2651792" y="4896832"/>
            <a:ext cx="4164730" cy="369332"/>
          </a:xfrm>
          <a:prstGeom prst="rect">
            <a:avLst/>
          </a:prstGeom>
          <a:noFill/>
        </p:spPr>
        <p:txBody>
          <a:bodyPr wrap="none" rtlCol="0">
            <a:spAutoFit/>
          </a:bodyPr>
          <a:lstStyle/>
          <a:p>
            <a:r>
              <a:rPr lang="en-US" dirty="0" smtClean="0"/>
              <a:t>Workpackage Level Thresholds of S, T, C, Q</a:t>
            </a:r>
            <a:endParaRPr lang="en-US" dirty="0"/>
          </a:p>
        </p:txBody>
      </p:sp>
      <p:sp>
        <p:nvSpPr>
          <p:cNvPr id="19" name="Rounded Rectangle 18"/>
          <p:cNvSpPr/>
          <p:nvPr/>
        </p:nvSpPr>
        <p:spPr>
          <a:xfrm>
            <a:off x="7983024" y="224986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PMO Head</a:t>
            </a:r>
          </a:p>
        </p:txBody>
      </p:sp>
      <p:sp>
        <p:nvSpPr>
          <p:cNvPr id="20" name="Rounded Rectangle 19"/>
          <p:cNvSpPr/>
          <p:nvPr/>
        </p:nvSpPr>
        <p:spPr>
          <a:xfrm>
            <a:off x="7983024" y="328866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User</a:t>
            </a:r>
            <a:endParaRPr lang="en-US" dirty="0"/>
          </a:p>
        </p:txBody>
      </p:sp>
      <p:sp>
        <p:nvSpPr>
          <p:cNvPr id="21" name="Rounded Rectangle 20"/>
          <p:cNvSpPr/>
          <p:nvPr/>
        </p:nvSpPr>
        <p:spPr>
          <a:xfrm>
            <a:off x="7983024" y="433331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Supplier</a:t>
            </a:r>
            <a:endParaRPr lang="en-US" dirty="0"/>
          </a:p>
        </p:txBody>
      </p:sp>
      <p:sp>
        <p:nvSpPr>
          <p:cNvPr id="23" name="TextBox 22"/>
          <p:cNvSpPr txBox="1"/>
          <p:nvPr/>
        </p:nvSpPr>
        <p:spPr>
          <a:xfrm>
            <a:off x="3534238" y="6433426"/>
            <a:ext cx="5861716" cy="369332"/>
          </a:xfrm>
          <a:prstGeom prst="rect">
            <a:avLst/>
          </a:prstGeom>
          <a:noFill/>
        </p:spPr>
        <p:txBody>
          <a:bodyPr wrap="square" rtlCol="0">
            <a:spAutoFit/>
          </a:bodyPr>
          <a:lstStyle/>
          <a:p>
            <a:r>
              <a:rPr lang="en-US" b="1" dirty="0" smtClean="0"/>
              <a:t>S, T, C, Q: Scope, Time, Cost, Quality</a:t>
            </a:r>
            <a:endParaRPr lang="en-US" b="1" dirty="0"/>
          </a:p>
        </p:txBody>
      </p:sp>
    </p:spTree>
    <p:extLst>
      <p:ext uri="{BB962C8B-B14F-4D97-AF65-F5344CB8AC3E}">
        <p14:creationId xmlns:p14="http://schemas.microsoft.com/office/powerpoint/2010/main" val="2406095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 Chart</a:t>
            </a:r>
            <a:endParaRPr lang="en-US" dirty="0"/>
          </a:p>
        </p:txBody>
      </p:sp>
      <p:sp>
        <p:nvSpPr>
          <p:cNvPr id="7" name="Rounded Rectangle 6"/>
          <p:cNvSpPr/>
          <p:nvPr/>
        </p:nvSpPr>
        <p:spPr>
          <a:xfrm>
            <a:off x="4838438" y="111326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US" dirty="0"/>
          </a:p>
        </p:txBody>
      </p:sp>
      <p:sp>
        <p:nvSpPr>
          <p:cNvPr id="8" name="Rounded Rectangle 7"/>
          <p:cNvSpPr/>
          <p:nvPr/>
        </p:nvSpPr>
        <p:spPr>
          <a:xfrm>
            <a:off x="7832270" y="258968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PMO Head</a:t>
            </a:r>
            <a:endParaRPr lang="en-US" dirty="0"/>
          </a:p>
        </p:txBody>
      </p:sp>
      <p:sp>
        <p:nvSpPr>
          <p:cNvPr id="9" name="Rounded Rectangle 8"/>
          <p:cNvSpPr/>
          <p:nvPr/>
        </p:nvSpPr>
        <p:spPr>
          <a:xfrm>
            <a:off x="9211915" y="4057508"/>
            <a:ext cx="1764892" cy="10154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Manager</a:t>
            </a:r>
            <a:endParaRPr lang="en-US" dirty="0"/>
          </a:p>
        </p:txBody>
      </p:sp>
      <p:sp>
        <p:nvSpPr>
          <p:cNvPr id="10" name="Rounded Rectangle 9"/>
          <p:cNvSpPr/>
          <p:nvPr/>
        </p:nvSpPr>
        <p:spPr>
          <a:xfrm>
            <a:off x="9211915" y="5299297"/>
            <a:ext cx="1764892" cy="95445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cxnSp>
        <p:nvCxnSpPr>
          <p:cNvPr id="20" name="Elbow Connector 19"/>
          <p:cNvCxnSpPr>
            <a:stCxn id="7" idx="2"/>
            <a:endCxn id="8" idx="0"/>
          </p:cNvCxnSpPr>
          <p:nvPr/>
        </p:nvCxnSpPr>
        <p:spPr>
          <a:xfrm rot="16200000" flipH="1">
            <a:off x="6924759" y="799723"/>
            <a:ext cx="586083" cy="29938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424135" y="258968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Operation Managers</a:t>
            </a:r>
            <a:endParaRPr lang="en-US" dirty="0"/>
          </a:p>
        </p:txBody>
      </p:sp>
      <p:cxnSp>
        <p:nvCxnSpPr>
          <p:cNvPr id="30" name="Elbow Connector 29"/>
          <p:cNvCxnSpPr>
            <a:stCxn id="7" idx="2"/>
            <a:endCxn id="21" idx="0"/>
          </p:cNvCxnSpPr>
          <p:nvPr/>
        </p:nvCxnSpPr>
        <p:spPr>
          <a:xfrm rot="5400000">
            <a:off x="5220692" y="2089488"/>
            <a:ext cx="586083" cy="4143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8" idx="2"/>
            <a:endCxn id="9" idx="1"/>
          </p:cNvCxnSpPr>
          <p:nvPr/>
        </p:nvCxnSpPr>
        <p:spPr>
          <a:xfrm rot="16200000" flipH="1">
            <a:off x="8420694" y="3774031"/>
            <a:ext cx="1085243" cy="497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2"/>
            <a:endCxn id="10" idx="1"/>
          </p:cNvCxnSpPr>
          <p:nvPr/>
        </p:nvCxnSpPr>
        <p:spPr>
          <a:xfrm rot="16200000" flipH="1">
            <a:off x="7815058" y="4379667"/>
            <a:ext cx="2296514" cy="497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984381" y="4030923"/>
            <a:ext cx="1764892" cy="982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Technical Experts</a:t>
            </a:r>
            <a:endParaRPr lang="en-US" dirty="0"/>
          </a:p>
        </p:txBody>
      </p:sp>
      <p:sp>
        <p:nvSpPr>
          <p:cNvPr id="41" name="Rounded Rectangle 40"/>
          <p:cNvSpPr/>
          <p:nvPr/>
        </p:nvSpPr>
        <p:spPr>
          <a:xfrm>
            <a:off x="2984381" y="529566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Technical Experts</a:t>
            </a:r>
          </a:p>
        </p:txBody>
      </p:sp>
      <p:cxnSp>
        <p:nvCxnSpPr>
          <p:cNvPr id="42" name="Elbow Connector 41"/>
          <p:cNvCxnSpPr>
            <a:stCxn id="21" idx="2"/>
            <a:endCxn id="40" idx="3"/>
          </p:cNvCxnSpPr>
          <p:nvPr/>
        </p:nvCxnSpPr>
        <p:spPr>
          <a:xfrm rot="5400000">
            <a:off x="4506745" y="3722538"/>
            <a:ext cx="1042365" cy="557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1" idx="2"/>
            <a:endCxn id="41" idx="3"/>
          </p:cNvCxnSpPr>
          <p:nvPr/>
        </p:nvCxnSpPr>
        <p:spPr>
          <a:xfrm rot="5400000">
            <a:off x="3897518" y="4331765"/>
            <a:ext cx="2260819" cy="557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1016000" y="256704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Operation Managers</a:t>
            </a:r>
            <a:endParaRPr lang="en-US" dirty="0"/>
          </a:p>
        </p:txBody>
      </p:sp>
      <p:cxnSp>
        <p:nvCxnSpPr>
          <p:cNvPr id="70" name="Elbow Connector 69"/>
          <p:cNvCxnSpPr>
            <a:stCxn id="7" idx="2"/>
            <a:endCxn id="68" idx="0"/>
          </p:cNvCxnSpPr>
          <p:nvPr/>
        </p:nvCxnSpPr>
        <p:spPr>
          <a:xfrm rot="5400000">
            <a:off x="3527942" y="374102"/>
            <a:ext cx="563447" cy="3822438"/>
          </a:xfrm>
          <a:prstGeom prst="bent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85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3048001"/>
            <a:ext cx="11475720" cy="838200"/>
          </a:xfrm>
        </p:spPr>
        <p:txBody>
          <a:bodyPr>
            <a:normAutofit/>
          </a:bodyPr>
          <a:lstStyle/>
          <a:p>
            <a:pPr algn="r"/>
            <a:r>
              <a:rPr lang="en-US" sz="3200" dirty="0" smtClean="0">
                <a:latin typeface="Georgia" pitchFamily="18" charset="0"/>
              </a:rPr>
              <a:t>Perceptive Learning Consultants</a:t>
            </a:r>
            <a:endParaRPr lang="en-US" sz="3200" dirty="0">
              <a:latin typeface="Georgia" pitchFamily="18" charset="0"/>
            </a:endParaRPr>
          </a:p>
        </p:txBody>
      </p:sp>
      <p:pic>
        <p:nvPicPr>
          <p:cNvPr id="5" name="Picture 4"/>
          <p:cNvPicPr>
            <a:picLocks noChangeAspect="1"/>
          </p:cNvPicPr>
          <p:nvPr/>
        </p:nvPicPr>
        <p:blipFill>
          <a:blip r:embed="rId2"/>
          <a:stretch>
            <a:fillRect/>
          </a:stretch>
        </p:blipFill>
        <p:spPr>
          <a:xfrm>
            <a:off x="3645121" y="3224513"/>
            <a:ext cx="638615" cy="723330"/>
          </a:xfrm>
          <a:prstGeom prst="rect">
            <a:avLst/>
          </a:prstGeom>
        </p:spPr>
      </p:pic>
    </p:spTree>
    <p:extLst>
      <p:ext uri="{BB962C8B-B14F-4D97-AF65-F5344CB8AC3E}">
        <p14:creationId xmlns:p14="http://schemas.microsoft.com/office/powerpoint/2010/main" val="2685661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&amp; Departmental Services in P.L.C.</a:t>
            </a:r>
            <a:endParaRPr lang="en-US" dirty="0"/>
          </a:p>
        </p:txBody>
      </p:sp>
      <p:sp>
        <p:nvSpPr>
          <p:cNvPr id="21" name="Rounded Rectangle 20"/>
          <p:cNvSpPr/>
          <p:nvPr/>
        </p:nvSpPr>
        <p:spPr>
          <a:xfrm>
            <a:off x="1944708" y="2987717"/>
            <a:ext cx="9302412" cy="6488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Directive-PMO</a:t>
            </a:r>
            <a:endParaRPr lang="en-US" sz="3200" b="1" dirty="0"/>
          </a:p>
        </p:txBody>
      </p:sp>
      <p:sp>
        <p:nvSpPr>
          <p:cNvPr id="22" name="Rounded Rectangle 21"/>
          <p:cNvSpPr/>
          <p:nvPr/>
        </p:nvSpPr>
        <p:spPr>
          <a:xfrm>
            <a:off x="2238078" y="129408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Contracting Experts</a:t>
            </a:r>
            <a:endParaRPr lang="en-US" dirty="0"/>
          </a:p>
        </p:txBody>
      </p:sp>
      <p:sp>
        <p:nvSpPr>
          <p:cNvPr id="23" name="Rounded Rectangle 22"/>
          <p:cNvSpPr/>
          <p:nvPr/>
        </p:nvSpPr>
        <p:spPr>
          <a:xfrm>
            <a:off x="2992841" y="584665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Experts</a:t>
            </a:r>
            <a:endParaRPr lang="en-US" dirty="0"/>
          </a:p>
        </p:txBody>
      </p:sp>
      <p:sp>
        <p:nvSpPr>
          <p:cNvPr id="24" name="Rounded Rectangle 23"/>
          <p:cNvSpPr/>
          <p:nvPr/>
        </p:nvSpPr>
        <p:spPr>
          <a:xfrm>
            <a:off x="4195465" y="12771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Supply Chain Experts</a:t>
            </a:r>
            <a:endParaRPr lang="en-US" dirty="0"/>
          </a:p>
        </p:txBody>
      </p:sp>
      <p:sp>
        <p:nvSpPr>
          <p:cNvPr id="25" name="Rounded Rectangle 24"/>
          <p:cNvSpPr/>
          <p:nvPr/>
        </p:nvSpPr>
        <p:spPr>
          <a:xfrm>
            <a:off x="6387494" y="129408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Manufacturing Experts</a:t>
            </a:r>
            <a:endParaRPr lang="en-US" dirty="0"/>
          </a:p>
        </p:txBody>
      </p:sp>
      <p:sp>
        <p:nvSpPr>
          <p:cNvPr id="26" name="Rounded Rectangle 25"/>
          <p:cNvSpPr/>
          <p:nvPr/>
        </p:nvSpPr>
        <p:spPr>
          <a:xfrm>
            <a:off x="8503058" y="131100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Erection &amp; Commissioning Experts</a:t>
            </a:r>
            <a:endParaRPr lang="en-US" dirty="0"/>
          </a:p>
        </p:txBody>
      </p:sp>
      <p:sp>
        <p:nvSpPr>
          <p:cNvPr id="27" name="Rounded Rectangle 26"/>
          <p:cNvSpPr/>
          <p:nvPr/>
        </p:nvSpPr>
        <p:spPr>
          <a:xfrm>
            <a:off x="8172153" y="594185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Component Testing</a:t>
            </a:r>
            <a:endParaRPr lang="en-US" dirty="0"/>
          </a:p>
        </p:txBody>
      </p:sp>
      <p:sp>
        <p:nvSpPr>
          <p:cNvPr id="28" name="Rounded Rectangle 27"/>
          <p:cNvSpPr/>
          <p:nvPr/>
        </p:nvSpPr>
        <p:spPr>
          <a:xfrm>
            <a:off x="10020708" y="530895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Testing</a:t>
            </a:r>
            <a:endParaRPr lang="en-US" dirty="0"/>
          </a:p>
        </p:txBody>
      </p:sp>
      <p:cxnSp>
        <p:nvCxnSpPr>
          <p:cNvPr id="30" name="Straight Arrow Connector 29"/>
          <p:cNvCxnSpPr>
            <a:stCxn id="22" idx="2"/>
          </p:cNvCxnSpPr>
          <p:nvPr/>
        </p:nvCxnSpPr>
        <p:spPr>
          <a:xfrm>
            <a:off x="3120524" y="2184416"/>
            <a:ext cx="0" cy="803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3" idx="0"/>
          </p:cNvCxnSpPr>
          <p:nvPr/>
        </p:nvCxnSpPr>
        <p:spPr>
          <a:xfrm>
            <a:off x="3873989" y="3636519"/>
            <a:ext cx="1298" cy="22101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7" idx="0"/>
          </p:cNvCxnSpPr>
          <p:nvPr/>
        </p:nvCxnSpPr>
        <p:spPr>
          <a:xfrm>
            <a:off x="9054599" y="3636519"/>
            <a:ext cx="0" cy="23053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2"/>
          </p:cNvCxnSpPr>
          <p:nvPr/>
        </p:nvCxnSpPr>
        <p:spPr>
          <a:xfrm>
            <a:off x="9385504" y="2201331"/>
            <a:ext cx="0" cy="7863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903154" y="3636519"/>
            <a:ext cx="0" cy="23582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120524" y="2420088"/>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a:t>
            </a:r>
            <a:endParaRPr lang="en-US" b="1" dirty="0">
              <a:solidFill>
                <a:schemeClr val="tx1"/>
              </a:solidFill>
            </a:endParaRPr>
          </a:p>
        </p:txBody>
      </p:sp>
      <p:sp>
        <p:nvSpPr>
          <p:cNvPr id="46" name="Oval 45"/>
          <p:cNvSpPr/>
          <p:nvPr/>
        </p:nvSpPr>
        <p:spPr>
          <a:xfrm>
            <a:off x="3898138" y="5233363"/>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a:t>
            </a:r>
            <a:endParaRPr lang="en-US" b="1" dirty="0">
              <a:solidFill>
                <a:schemeClr val="tx1"/>
              </a:solidFill>
            </a:endParaRPr>
          </a:p>
        </p:txBody>
      </p:sp>
      <p:sp>
        <p:nvSpPr>
          <p:cNvPr id="55" name="Oval 54"/>
          <p:cNvSpPr/>
          <p:nvPr/>
        </p:nvSpPr>
        <p:spPr>
          <a:xfrm>
            <a:off x="6642028" y="2446672"/>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endParaRPr lang="en-US" b="1" dirty="0">
              <a:solidFill>
                <a:schemeClr val="tx1"/>
              </a:solidFill>
            </a:endParaRPr>
          </a:p>
        </p:txBody>
      </p:sp>
      <p:sp>
        <p:nvSpPr>
          <p:cNvPr id="56" name="Oval 55"/>
          <p:cNvSpPr/>
          <p:nvPr/>
        </p:nvSpPr>
        <p:spPr>
          <a:xfrm>
            <a:off x="8251492" y="2435328"/>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4</a:t>
            </a:r>
            <a:endParaRPr lang="en-US" b="1" dirty="0">
              <a:solidFill>
                <a:schemeClr val="tx1"/>
              </a:solidFill>
            </a:endParaRPr>
          </a:p>
        </p:txBody>
      </p:sp>
      <p:sp>
        <p:nvSpPr>
          <p:cNvPr id="57" name="Oval 56"/>
          <p:cNvSpPr/>
          <p:nvPr/>
        </p:nvSpPr>
        <p:spPr>
          <a:xfrm>
            <a:off x="9440135" y="2442934"/>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6</a:t>
            </a:r>
            <a:endParaRPr lang="en-US" b="1" dirty="0">
              <a:solidFill>
                <a:schemeClr val="tx1"/>
              </a:solidFill>
            </a:endParaRPr>
          </a:p>
        </p:txBody>
      </p:sp>
      <p:sp>
        <p:nvSpPr>
          <p:cNvPr id="58" name="Oval 57"/>
          <p:cNvSpPr/>
          <p:nvPr/>
        </p:nvSpPr>
        <p:spPr>
          <a:xfrm>
            <a:off x="9110454" y="5306189"/>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5</a:t>
            </a:r>
            <a:endParaRPr lang="en-US" b="1" dirty="0">
              <a:solidFill>
                <a:schemeClr val="tx1"/>
              </a:solidFill>
            </a:endParaRPr>
          </a:p>
        </p:txBody>
      </p:sp>
      <p:sp>
        <p:nvSpPr>
          <p:cNvPr id="59" name="Oval 58"/>
          <p:cNvSpPr/>
          <p:nvPr/>
        </p:nvSpPr>
        <p:spPr>
          <a:xfrm>
            <a:off x="10936508" y="5350387"/>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7</a:t>
            </a:r>
            <a:endParaRPr lang="en-US" b="1" dirty="0">
              <a:solidFill>
                <a:schemeClr val="tx1"/>
              </a:solidFill>
            </a:endParaRPr>
          </a:p>
        </p:txBody>
      </p:sp>
      <p:sp>
        <p:nvSpPr>
          <p:cNvPr id="69" name="Rounded Rectangle 68"/>
          <p:cNvSpPr/>
          <p:nvPr/>
        </p:nvSpPr>
        <p:spPr>
          <a:xfrm>
            <a:off x="2143444" y="4400444"/>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1:</a:t>
            </a:r>
          </a:p>
          <a:p>
            <a:pPr algn="ctr"/>
            <a:r>
              <a:rPr lang="en-US" sz="1400" dirty="0" smtClean="0"/>
              <a:t>Contracts</a:t>
            </a:r>
            <a:endParaRPr lang="en-US" sz="1400" dirty="0"/>
          </a:p>
        </p:txBody>
      </p:sp>
      <p:sp>
        <p:nvSpPr>
          <p:cNvPr id="70" name="Rounded Rectangle 69"/>
          <p:cNvSpPr/>
          <p:nvPr/>
        </p:nvSpPr>
        <p:spPr>
          <a:xfrm>
            <a:off x="3964261" y="4400443"/>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2:</a:t>
            </a:r>
          </a:p>
          <a:p>
            <a:pPr algn="ctr"/>
            <a:r>
              <a:rPr lang="en-US" sz="1400" dirty="0" smtClean="0"/>
              <a:t>Design</a:t>
            </a:r>
            <a:endParaRPr lang="en-US" sz="1400" dirty="0"/>
          </a:p>
        </p:txBody>
      </p:sp>
      <p:sp>
        <p:nvSpPr>
          <p:cNvPr id="71" name="Rounded Rectangle 70"/>
          <p:cNvSpPr/>
          <p:nvPr/>
        </p:nvSpPr>
        <p:spPr>
          <a:xfrm>
            <a:off x="5676044" y="4400442"/>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3:</a:t>
            </a:r>
          </a:p>
          <a:p>
            <a:pPr algn="ctr"/>
            <a:r>
              <a:rPr lang="en-US" sz="1400" dirty="0" smtClean="0"/>
              <a:t>Supply Chain</a:t>
            </a:r>
            <a:endParaRPr lang="en-US" sz="1400" dirty="0"/>
          </a:p>
        </p:txBody>
      </p:sp>
      <p:sp>
        <p:nvSpPr>
          <p:cNvPr id="72" name="Rounded Rectangle 71"/>
          <p:cNvSpPr/>
          <p:nvPr/>
        </p:nvSpPr>
        <p:spPr>
          <a:xfrm>
            <a:off x="7420661" y="4400441"/>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4:</a:t>
            </a:r>
          </a:p>
          <a:p>
            <a:pPr algn="ctr"/>
            <a:r>
              <a:rPr lang="en-US" sz="1400" dirty="0" smtClean="0"/>
              <a:t>Manufacturing</a:t>
            </a:r>
            <a:endParaRPr lang="en-US" sz="1400" dirty="0"/>
          </a:p>
        </p:txBody>
      </p:sp>
      <p:sp>
        <p:nvSpPr>
          <p:cNvPr id="73" name="Rounded Rectangle 72"/>
          <p:cNvSpPr/>
          <p:nvPr/>
        </p:nvSpPr>
        <p:spPr>
          <a:xfrm>
            <a:off x="9241478" y="4400440"/>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5:</a:t>
            </a:r>
          </a:p>
          <a:p>
            <a:pPr algn="ctr"/>
            <a:r>
              <a:rPr lang="en-US" sz="1400" dirty="0" smtClean="0"/>
              <a:t>Erection &amp; Commissioning</a:t>
            </a:r>
            <a:endParaRPr lang="en-US" sz="1400" dirty="0"/>
          </a:p>
        </p:txBody>
      </p:sp>
      <p:cxnSp>
        <p:nvCxnSpPr>
          <p:cNvPr id="74" name="Straight Arrow Connector 73"/>
          <p:cNvCxnSpPr>
            <a:stCxn id="69" idx="3"/>
            <a:endCxn id="70" idx="1"/>
          </p:cNvCxnSpPr>
          <p:nvPr/>
        </p:nvCxnSpPr>
        <p:spPr>
          <a:xfrm flipV="1">
            <a:off x="3687111" y="4720321"/>
            <a:ext cx="27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1" idx="3"/>
            <a:endCxn id="72" idx="1"/>
          </p:cNvCxnSpPr>
          <p:nvPr/>
        </p:nvCxnSpPr>
        <p:spPr>
          <a:xfrm flipV="1">
            <a:off x="7219711" y="4720319"/>
            <a:ext cx="2009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2" idx="3"/>
            <a:endCxn id="73" idx="1"/>
          </p:cNvCxnSpPr>
          <p:nvPr/>
        </p:nvCxnSpPr>
        <p:spPr>
          <a:xfrm flipV="1">
            <a:off x="8964328" y="4720318"/>
            <a:ext cx="27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0" idx="3"/>
            <a:endCxn id="71" idx="1"/>
          </p:cNvCxnSpPr>
          <p:nvPr/>
        </p:nvCxnSpPr>
        <p:spPr>
          <a:xfrm flipV="1">
            <a:off x="5507928" y="4720320"/>
            <a:ext cx="168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984796" y="4400440"/>
            <a:ext cx="914417" cy="646331"/>
          </a:xfrm>
          <a:prstGeom prst="rect">
            <a:avLst/>
          </a:prstGeom>
          <a:noFill/>
        </p:spPr>
        <p:txBody>
          <a:bodyPr wrap="none" rtlCol="0">
            <a:spAutoFit/>
          </a:bodyPr>
          <a:lstStyle/>
          <a:p>
            <a:r>
              <a:rPr lang="en-US" b="1" dirty="0" smtClean="0">
                <a:solidFill>
                  <a:schemeClr val="accent1"/>
                </a:solidFill>
              </a:rPr>
              <a:t>Project </a:t>
            </a:r>
          </a:p>
          <a:p>
            <a:r>
              <a:rPr lang="en-US" b="1" dirty="0" smtClean="0">
                <a:solidFill>
                  <a:schemeClr val="accent1"/>
                </a:solidFill>
              </a:rPr>
              <a:t>Phases</a:t>
            </a:r>
            <a:endParaRPr lang="en-US" b="1" dirty="0">
              <a:solidFill>
                <a:schemeClr val="accent1"/>
              </a:solidFill>
            </a:endParaRPr>
          </a:p>
        </p:txBody>
      </p:sp>
      <p:cxnSp>
        <p:nvCxnSpPr>
          <p:cNvPr id="4" name="Elbow Connector 3"/>
          <p:cNvCxnSpPr>
            <a:stCxn id="24" idx="2"/>
            <a:endCxn id="21" idx="0"/>
          </p:cNvCxnSpPr>
          <p:nvPr/>
        </p:nvCxnSpPr>
        <p:spPr>
          <a:xfrm rot="16200000" flipH="1">
            <a:off x="5426805" y="1818607"/>
            <a:ext cx="820215" cy="15180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269940" y="2184416"/>
            <a:ext cx="882446" cy="803300"/>
            <a:chOff x="7269940" y="2184416"/>
            <a:chExt cx="882446" cy="803300"/>
          </a:xfrm>
        </p:grpSpPr>
        <p:cxnSp>
          <p:nvCxnSpPr>
            <p:cNvPr id="10" name="Elbow Connector 9"/>
            <p:cNvCxnSpPr>
              <a:stCxn id="25" idx="2"/>
            </p:cNvCxnSpPr>
            <p:nvPr/>
          </p:nvCxnSpPr>
          <p:spPr>
            <a:xfrm rot="16200000" flipH="1">
              <a:off x="7514567" y="1939789"/>
              <a:ext cx="393192" cy="88244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52386" y="2577608"/>
              <a:ext cx="0" cy="41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Rounded Rectangle 46"/>
          <p:cNvSpPr/>
          <p:nvPr/>
        </p:nvSpPr>
        <p:spPr>
          <a:xfrm>
            <a:off x="1956942" y="3777053"/>
            <a:ext cx="9302412" cy="391096"/>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Quality Experts</a:t>
            </a:r>
            <a:endParaRPr lang="en-US" sz="2400" b="1" dirty="0">
              <a:solidFill>
                <a:schemeClr val="tx1"/>
              </a:solidFill>
            </a:endParaRPr>
          </a:p>
        </p:txBody>
      </p:sp>
    </p:spTree>
    <p:extLst>
      <p:ext uri="{BB962C8B-B14F-4D97-AF65-F5344CB8AC3E}">
        <p14:creationId xmlns:p14="http://schemas.microsoft.com/office/powerpoint/2010/main" val="2880031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Practices</a:t>
            </a:r>
            <a:endParaRPr lang="en-US" dirty="0"/>
          </a:p>
        </p:txBody>
      </p:sp>
      <p:graphicFrame>
        <p:nvGraphicFramePr>
          <p:cNvPr id="4" name="Diagram 3"/>
          <p:cNvGraphicFramePr/>
          <p:nvPr>
            <p:extLst>
              <p:ext uri="{D42A27DB-BD31-4B8C-83A1-F6EECF244321}">
                <p14:modId xmlns:p14="http://schemas.microsoft.com/office/powerpoint/2010/main" val="2666311070"/>
              </p:ext>
            </p:extLst>
          </p:nvPr>
        </p:nvGraphicFramePr>
        <p:xfrm>
          <a:off x="340360" y="1588347"/>
          <a:ext cx="11074400" cy="4279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3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Optimizing Knowledge Inputs and Actions</a:t>
            </a:r>
            <a:endParaRPr lang="en-US" dirty="0"/>
          </a:p>
        </p:txBody>
      </p:sp>
      <p:sp>
        <p:nvSpPr>
          <p:cNvPr id="5" name="Text Placeholder 4"/>
          <p:cNvSpPr>
            <a:spLocks noGrp="1"/>
          </p:cNvSpPr>
          <p:nvPr>
            <p:ph type="body" idx="1"/>
          </p:nvPr>
        </p:nvSpPr>
        <p:spPr/>
        <p:txBody>
          <a:bodyPr/>
          <a:lstStyle/>
          <a:p>
            <a:r>
              <a:rPr lang="en-US" dirty="0" smtClean="0"/>
              <a:t>Expert Judgment (EJ)</a:t>
            </a:r>
            <a:endParaRPr lang="en-US" dirty="0"/>
          </a:p>
        </p:txBody>
      </p:sp>
      <p:sp>
        <p:nvSpPr>
          <p:cNvPr id="6" name="Content Placeholder 5"/>
          <p:cNvSpPr>
            <a:spLocks noGrp="1"/>
          </p:cNvSpPr>
          <p:nvPr>
            <p:ph sz="half" idx="2"/>
          </p:nvPr>
        </p:nvSpPr>
        <p:spPr/>
        <p:txBody>
          <a:bodyPr>
            <a:normAutofit/>
          </a:bodyPr>
          <a:lstStyle/>
          <a:p>
            <a:pPr marL="857250" lvl="1" indent="-457200">
              <a:lnSpc>
                <a:spcPct val="150000"/>
              </a:lnSpc>
              <a:spcBef>
                <a:spcPts val="0"/>
              </a:spcBef>
              <a:buFont typeface="+mj-lt"/>
              <a:buAutoNum type="arabicParenR"/>
            </a:pPr>
            <a:r>
              <a:rPr lang="en-US" dirty="0" smtClean="0"/>
              <a:t>Part time. </a:t>
            </a:r>
            <a:endParaRPr lang="en-US" dirty="0"/>
          </a:p>
          <a:p>
            <a:pPr marL="857250" lvl="1" indent="-457200">
              <a:lnSpc>
                <a:spcPct val="150000"/>
              </a:lnSpc>
              <a:spcBef>
                <a:spcPts val="0"/>
              </a:spcBef>
              <a:buFont typeface="+mj-lt"/>
              <a:buAutoNum type="arabicParenR"/>
            </a:pPr>
            <a:r>
              <a:rPr lang="en-US" dirty="0" smtClean="0"/>
              <a:t>Involved</a:t>
            </a:r>
          </a:p>
          <a:p>
            <a:pPr marL="857250" lvl="1" indent="-457200">
              <a:lnSpc>
                <a:spcPct val="150000"/>
              </a:lnSpc>
              <a:spcBef>
                <a:spcPts val="0"/>
              </a:spcBef>
              <a:buFont typeface="+mj-lt"/>
              <a:buAutoNum type="arabicParenR"/>
            </a:pPr>
            <a:r>
              <a:rPr lang="en-US" dirty="0" smtClean="0"/>
              <a:t>Provides Input/ share perspective</a:t>
            </a:r>
          </a:p>
          <a:p>
            <a:pPr marL="857250" lvl="1" indent="-457200">
              <a:lnSpc>
                <a:spcPct val="150000"/>
              </a:lnSpc>
              <a:spcBef>
                <a:spcPts val="0"/>
              </a:spcBef>
              <a:buFont typeface="+mj-lt"/>
              <a:buAutoNum type="arabicParenR"/>
            </a:pPr>
            <a:r>
              <a:rPr lang="en-US" dirty="0" smtClean="0"/>
              <a:t>Typical from outside of the organization or senior people</a:t>
            </a:r>
          </a:p>
          <a:p>
            <a:pPr marL="857250" lvl="1" indent="-457200">
              <a:lnSpc>
                <a:spcPct val="150000"/>
              </a:lnSpc>
              <a:spcBef>
                <a:spcPts val="0"/>
              </a:spcBef>
              <a:buFont typeface="+mj-lt"/>
              <a:buAutoNum type="arabicParenR"/>
            </a:pPr>
            <a:r>
              <a:rPr lang="en-US" dirty="0" smtClean="0"/>
              <a:t>Knowledge Driven</a:t>
            </a:r>
          </a:p>
          <a:p>
            <a:pPr marL="857250" lvl="1" indent="-457200">
              <a:lnSpc>
                <a:spcPct val="150000"/>
              </a:lnSpc>
              <a:spcBef>
                <a:spcPts val="0"/>
              </a:spcBef>
              <a:buFont typeface="+mj-lt"/>
              <a:buAutoNum type="arabicParenR"/>
            </a:pPr>
            <a:r>
              <a:rPr lang="en-US" dirty="0" smtClean="0"/>
              <a:t>Project Manager seeks EJ input based on the need</a:t>
            </a:r>
            <a:endParaRPr lang="en-US" dirty="0"/>
          </a:p>
        </p:txBody>
      </p:sp>
      <p:sp>
        <p:nvSpPr>
          <p:cNvPr id="7" name="Text Placeholder 6"/>
          <p:cNvSpPr>
            <a:spLocks noGrp="1"/>
          </p:cNvSpPr>
          <p:nvPr>
            <p:ph type="body" sz="quarter" idx="3"/>
          </p:nvPr>
        </p:nvSpPr>
        <p:spPr/>
        <p:txBody>
          <a:bodyPr/>
          <a:lstStyle/>
          <a:p>
            <a:r>
              <a:rPr lang="en-US" dirty="0" smtClean="0"/>
              <a:t>Project Team Member (PTM)</a:t>
            </a:r>
            <a:endParaRPr lang="en-US" dirty="0"/>
          </a:p>
        </p:txBody>
      </p:sp>
      <p:sp>
        <p:nvSpPr>
          <p:cNvPr id="8" name="Content Placeholder 7"/>
          <p:cNvSpPr>
            <a:spLocks noGrp="1"/>
          </p:cNvSpPr>
          <p:nvPr>
            <p:ph sz="quarter" idx="4"/>
          </p:nvPr>
        </p:nvSpPr>
        <p:spPr/>
        <p:txBody>
          <a:bodyPr>
            <a:normAutofit/>
          </a:bodyPr>
          <a:lstStyle/>
          <a:p>
            <a:pPr marL="457200" indent="-457200">
              <a:lnSpc>
                <a:spcPct val="150000"/>
              </a:lnSpc>
              <a:spcBef>
                <a:spcPts val="0"/>
              </a:spcBef>
              <a:buFont typeface="+mj-lt"/>
              <a:buAutoNum type="arabicParenR"/>
            </a:pPr>
            <a:r>
              <a:rPr lang="en-US" sz="2000" dirty="0" smtClean="0"/>
              <a:t>Full time</a:t>
            </a:r>
          </a:p>
          <a:p>
            <a:pPr marL="457200" indent="-457200">
              <a:lnSpc>
                <a:spcPct val="150000"/>
              </a:lnSpc>
              <a:spcBef>
                <a:spcPts val="0"/>
              </a:spcBef>
              <a:buFont typeface="+mj-lt"/>
              <a:buAutoNum type="arabicParenR"/>
            </a:pPr>
            <a:r>
              <a:rPr lang="en-US" sz="2000" dirty="0" smtClean="0"/>
              <a:t>Committed</a:t>
            </a:r>
          </a:p>
          <a:p>
            <a:pPr marL="457200" indent="-457200">
              <a:lnSpc>
                <a:spcPct val="150000"/>
              </a:lnSpc>
              <a:spcBef>
                <a:spcPts val="0"/>
              </a:spcBef>
              <a:buFont typeface="+mj-lt"/>
              <a:buAutoNum type="arabicParenR"/>
            </a:pPr>
            <a:r>
              <a:rPr lang="en-US" sz="2000" dirty="0" smtClean="0"/>
              <a:t>Chose options and Perform actions</a:t>
            </a:r>
          </a:p>
          <a:p>
            <a:pPr marL="457200" indent="-457200">
              <a:lnSpc>
                <a:spcPct val="150000"/>
              </a:lnSpc>
              <a:spcBef>
                <a:spcPts val="0"/>
              </a:spcBef>
              <a:buFont typeface="+mj-lt"/>
              <a:buAutoNum type="arabicParenR"/>
            </a:pPr>
            <a:r>
              <a:rPr lang="en-US" sz="2000" dirty="0" smtClean="0"/>
              <a:t>Typical from within the organization. </a:t>
            </a:r>
          </a:p>
          <a:p>
            <a:pPr marL="457200" indent="-457200">
              <a:lnSpc>
                <a:spcPct val="150000"/>
              </a:lnSpc>
              <a:spcBef>
                <a:spcPts val="0"/>
              </a:spcBef>
              <a:buNone/>
            </a:pPr>
            <a:endParaRPr lang="en-US" sz="2000" dirty="0" smtClean="0"/>
          </a:p>
          <a:p>
            <a:pPr marL="457200" indent="-457200">
              <a:lnSpc>
                <a:spcPct val="150000"/>
              </a:lnSpc>
              <a:spcBef>
                <a:spcPts val="0"/>
              </a:spcBef>
              <a:buNone/>
            </a:pPr>
            <a:r>
              <a:rPr lang="en-US" sz="2000" dirty="0" smtClean="0"/>
              <a:t>5)    Doers./ Action Driven</a:t>
            </a:r>
          </a:p>
          <a:p>
            <a:pPr marL="457200" indent="-457200">
              <a:lnSpc>
                <a:spcPct val="150000"/>
              </a:lnSpc>
              <a:spcBef>
                <a:spcPts val="0"/>
              </a:spcBef>
              <a:buNone/>
            </a:pPr>
            <a:r>
              <a:rPr lang="en-US" sz="2000" dirty="0" smtClean="0"/>
              <a:t>6)   Project Manager expects PTM to produce project deliverables</a:t>
            </a:r>
            <a:endParaRPr lang="en-US" sz="2000" dirty="0"/>
          </a:p>
        </p:txBody>
      </p:sp>
    </p:spTree>
    <p:extLst>
      <p:ext uri="{BB962C8B-B14F-4D97-AF65-F5344CB8AC3E}">
        <p14:creationId xmlns:p14="http://schemas.microsoft.com/office/powerpoint/2010/main" val="1081982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PMO: Caution</a:t>
            </a:r>
            <a:endParaRPr lang="en-US" dirty="0"/>
          </a:p>
        </p:txBody>
      </p:sp>
      <p:sp>
        <p:nvSpPr>
          <p:cNvPr id="8" name="Content Placeholder 7"/>
          <p:cNvSpPr>
            <a:spLocks noGrp="1"/>
          </p:cNvSpPr>
          <p:nvPr>
            <p:ph idx="1"/>
          </p:nvPr>
        </p:nvSpPr>
        <p:spPr/>
        <p:txBody>
          <a:bodyPr>
            <a:normAutofit fontScale="92500" lnSpcReduction="20000"/>
          </a:bodyPr>
          <a:lstStyle/>
          <a:p>
            <a:pPr lvl="0"/>
            <a:r>
              <a:rPr lang="en-US" dirty="0"/>
              <a:t>PMO is not a silver bullet solution of your project management problems immediately. More it remains in the organization more is the success rates of project.</a:t>
            </a:r>
          </a:p>
          <a:p>
            <a:pPr lvl="0"/>
            <a:r>
              <a:rPr lang="en-US" dirty="0"/>
              <a:t>PMO should not be just administrative function.</a:t>
            </a:r>
          </a:p>
          <a:p>
            <a:endParaRPr lang="en-US" b="1" dirty="0" smtClean="0"/>
          </a:p>
          <a:p>
            <a:r>
              <a:rPr lang="en-US" dirty="0" smtClean="0"/>
              <a:t>Research Finding on PMO Failure</a:t>
            </a:r>
            <a:endParaRPr lang="en-US" dirty="0"/>
          </a:p>
          <a:p>
            <a:pPr lvl="1"/>
            <a:r>
              <a:rPr lang="en-US" dirty="0"/>
              <a:t>21% the perceived overhead. </a:t>
            </a:r>
          </a:p>
          <a:p>
            <a:pPr lvl="1"/>
            <a:r>
              <a:rPr lang="en-US" dirty="0"/>
              <a:t>17% the perceived focus on processes. </a:t>
            </a:r>
          </a:p>
          <a:p>
            <a:pPr lvl="1"/>
            <a:r>
              <a:rPr lang="en-US" dirty="0"/>
              <a:t>7% insufficient learning being transferred across programmes and projects. </a:t>
            </a:r>
          </a:p>
          <a:p>
            <a:pPr lvl="1"/>
            <a:r>
              <a:rPr lang="en-US" dirty="0"/>
              <a:t>7% process inefficiencies due to different business units not being joined up.</a:t>
            </a:r>
          </a:p>
          <a:p>
            <a:endParaRPr lang="en-US" b="1" dirty="0"/>
          </a:p>
        </p:txBody>
      </p:sp>
      <p:sp>
        <p:nvSpPr>
          <p:cNvPr id="9" name="Rectangle 8"/>
          <p:cNvSpPr/>
          <p:nvPr/>
        </p:nvSpPr>
        <p:spPr>
          <a:xfrm>
            <a:off x="730668" y="6425223"/>
            <a:ext cx="10607892"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Mangal" panose="02040503050203030202" pitchFamily="18" charset="0"/>
              </a:rPr>
              <a:t>Source: </a:t>
            </a:r>
            <a:r>
              <a:rPr lang="en-IN" dirty="0" smtClean="0"/>
              <a:t> </a:t>
            </a:r>
            <a:r>
              <a:rPr lang="en-IN" dirty="0"/>
              <a:t>Project Management Survey Report </a:t>
            </a:r>
            <a:r>
              <a:rPr lang="en-IN" dirty="0" smtClean="0"/>
              <a:t>July 2013 - Strategies </a:t>
            </a:r>
            <a:r>
              <a:rPr lang="en-IN" dirty="0"/>
              <a:t>to capture business value </a:t>
            </a:r>
            <a:endParaRPr lang="en-US" dirty="0"/>
          </a:p>
        </p:txBody>
      </p:sp>
    </p:spTree>
    <p:extLst>
      <p:ext uri="{BB962C8B-B14F-4D97-AF65-F5344CB8AC3E}">
        <p14:creationId xmlns:p14="http://schemas.microsoft.com/office/powerpoint/2010/main" val="104412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926275743"/>
              </p:ext>
            </p:extLst>
          </p:nvPr>
        </p:nvGraphicFramePr>
        <p:xfrm>
          <a:off x="1016000" y="1219200"/>
          <a:ext cx="10947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79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BFL Internal Capability</a:t>
            </a:r>
            <a:endParaRPr lang="en-US" dirty="0"/>
          </a:p>
        </p:txBody>
      </p:sp>
      <p:sp>
        <p:nvSpPr>
          <p:cNvPr id="3" name="Content Placeholder 2"/>
          <p:cNvSpPr>
            <a:spLocks noGrp="1"/>
          </p:cNvSpPr>
          <p:nvPr>
            <p:ph idx="1"/>
          </p:nvPr>
        </p:nvSpPr>
        <p:spPr/>
        <p:txBody>
          <a:bodyPr/>
          <a:lstStyle/>
          <a:p>
            <a:pPr marL="0" indent="0">
              <a:buNone/>
            </a:pPr>
            <a:r>
              <a:rPr lang="en-US" dirty="0" smtClean="0"/>
              <a:t>PMO Head, Department Heads, Project Managers, Technical Staff will go through PMO workshops</a:t>
            </a:r>
          </a:p>
          <a:p>
            <a:r>
              <a:rPr lang="en-US" sz="2800" dirty="0"/>
              <a:t>Better buy in, constructive deliberations </a:t>
            </a:r>
            <a:endParaRPr lang="en-US" sz="2800" dirty="0" smtClean="0"/>
          </a:p>
          <a:p>
            <a:r>
              <a:rPr lang="en-US" sz="2800" dirty="0" smtClean="0"/>
              <a:t>Understand the importance of this change initiate by the management</a:t>
            </a:r>
          </a:p>
          <a:p>
            <a:r>
              <a:rPr lang="en-US" sz="2800" dirty="0" smtClean="0"/>
              <a:t>Learn project management framework which will be basis of PMO</a:t>
            </a:r>
          </a:p>
          <a:p>
            <a:r>
              <a:rPr lang="en-US" sz="2800" dirty="0" smtClean="0"/>
              <a:t>Share their processes and possible tuning in the light of new understanding</a:t>
            </a:r>
          </a:p>
          <a:p>
            <a:endParaRPr lang="en-US"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Building Roadmap</a:t>
            </a:r>
            <a:endParaRPr lang="en-US" dirty="0"/>
          </a:p>
        </p:txBody>
      </p:sp>
      <p:sp>
        <p:nvSpPr>
          <p:cNvPr id="3" name="Content Placeholder 2"/>
          <p:cNvSpPr>
            <a:spLocks noGrp="1"/>
          </p:cNvSpPr>
          <p:nvPr>
            <p:ph idx="1"/>
          </p:nvPr>
        </p:nvSpPr>
        <p:spPr/>
        <p:txBody>
          <a:bodyPr/>
          <a:lstStyle/>
          <a:p>
            <a:r>
              <a:rPr lang="en-US" dirty="0"/>
              <a:t>Project Risk </a:t>
            </a:r>
            <a:r>
              <a:rPr lang="en-US" dirty="0" smtClean="0"/>
              <a:t>Management</a:t>
            </a:r>
            <a:endParaRPr lang="en-US" dirty="0"/>
          </a:p>
          <a:p>
            <a:r>
              <a:rPr lang="en-US" dirty="0" smtClean="0"/>
              <a:t>Scope Management</a:t>
            </a:r>
          </a:p>
          <a:p>
            <a:r>
              <a:rPr lang="en-US" dirty="0" smtClean="0"/>
              <a:t>Project Scheduling</a:t>
            </a:r>
          </a:p>
          <a:p>
            <a:r>
              <a:rPr lang="en-US" dirty="0" smtClean="0"/>
              <a:t>Project Cost Management</a:t>
            </a:r>
          </a:p>
          <a:p>
            <a:r>
              <a:rPr lang="en-US" dirty="0" smtClean="0"/>
              <a:t>Project Quality Management</a:t>
            </a:r>
          </a:p>
          <a:p>
            <a:r>
              <a:rPr lang="en-US" dirty="0" smtClean="0"/>
              <a:t>Project Resource Management</a:t>
            </a:r>
          </a:p>
          <a:p>
            <a:r>
              <a:rPr lang="en-US" dirty="0" smtClean="0"/>
              <a:t>Project Communication &amp; Stakeholder Management</a:t>
            </a:r>
          </a:p>
          <a:p>
            <a:r>
              <a:rPr lang="en-US" dirty="0" smtClean="0"/>
              <a:t>Project Procurement Management</a:t>
            </a:r>
          </a:p>
          <a:p>
            <a:endParaRPr lang="en-US" dirty="0"/>
          </a:p>
        </p:txBody>
      </p:sp>
    </p:spTree>
    <p:extLst>
      <p:ext uri="{BB962C8B-B14F-4D97-AF65-F5344CB8AC3E}">
        <p14:creationId xmlns:p14="http://schemas.microsoft.com/office/powerpoint/2010/main" val="358369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Training of all your relevant stakeholders</a:t>
            </a:r>
          </a:p>
          <a:p>
            <a:r>
              <a:rPr lang="en-US" dirty="0" smtClean="0"/>
              <a:t>Ensuring buy in from the key stakeholders</a:t>
            </a:r>
          </a:p>
          <a:p>
            <a:r>
              <a:rPr lang="en-US" dirty="0" smtClean="0"/>
              <a:t>Define Project Management Processes for BFL based on the Skelton agreed upon</a:t>
            </a:r>
          </a:p>
          <a:p>
            <a:r>
              <a:rPr lang="en-US" dirty="0" smtClean="0"/>
              <a:t>Plugging BFL engineering processes and BFL Project management</a:t>
            </a:r>
            <a:endParaRPr lang="en-US" dirty="0"/>
          </a:p>
        </p:txBody>
      </p:sp>
    </p:spTree>
    <p:extLst>
      <p:ext uri="{BB962C8B-B14F-4D97-AF65-F5344CB8AC3E}">
        <p14:creationId xmlns:p14="http://schemas.microsoft.com/office/powerpoint/2010/main" val="2183203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Approach</a:t>
            </a:r>
            <a:endParaRPr lang="en-US" dirty="0"/>
          </a:p>
        </p:txBody>
      </p:sp>
      <p:sp>
        <p:nvSpPr>
          <p:cNvPr id="6" name="Content Placeholder 5"/>
          <p:cNvSpPr txBox="1">
            <a:spLocks noGrp="1"/>
          </p:cNvSpPr>
          <p:nvPr>
            <p:ph idx="1"/>
          </p:nvPr>
        </p:nvSpPr>
        <p:spPr>
          <a:xfrm>
            <a:off x="1016000" y="1812925"/>
            <a:ext cx="10769600" cy="2603790"/>
          </a:xfrm>
          <a:prstGeom prst="rect">
            <a:avLst/>
          </a:prstGeom>
          <a:noFill/>
        </p:spPr>
        <p:txBody>
          <a:bodyPr wrap="square" rtlCol="0">
            <a:spAutoFit/>
          </a:bodyPr>
          <a:lstStyle/>
          <a:p>
            <a:pPr marL="0" indent="0">
              <a:buNone/>
            </a:pPr>
            <a:r>
              <a:rPr lang="en-US" sz="2400" b="1" dirty="0" smtClean="0">
                <a:latin typeface="Georgia" pitchFamily="18" charset="0"/>
              </a:rPr>
              <a:t>Recommendations of PMO Framework is based on Industry Neutral Project Best Practices from </a:t>
            </a:r>
          </a:p>
          <a:p>
            <a:endParaRPr lang="en-US" sz="2400" b="1" dirty="0" smtClean="0">
              <a:latin typeface="Georgia" pitchFamily="18" charset="0"/>
            </a:endParaRPr>
          </a:p>
          <a:p>
            <a:pPr lvl="1" indent="288925">
              <a:buFont typeface="Arial" pitchFamily="34" charset="0"/>
              <a:buChar char="•"/>
            </a:pPr>
            <a:r>
              <a:rPr lang="en-US" sz="2400" dirty="0" smtClean="0">
                <a:latin typeface="Georgia" pitchFamily="18" charset="0"/>
              </a:rPr>
              <a:t>PMBOK   V5 (PMI), </a:t>
            </a:r>
          </a:p>
          <a:p>
            <a:pPr lvl="1" indent="288925">
              <a:buFont typeface="Arial" pitchFamily="34" charset="0"/>
              <a:buChar char="•"/>
            </a:pPr>
            <a:r>
              <a:rPr lang="en-US" sz="2400" dirty="0" smtClean="0">
                <a:latin typeface="Georgia" pitchFamily="18" charset="0"/>
              </a:rPr>
              <a:t>PRINCE2   2009 (OGC)  and </a:t>
            </a:r>
          </a:p>
          <a:p>
            <a:pPr lvl="1" indent="288925">
              <a:buFont typeface="Arial" pitchFamily="34" charset="0"/>
              <a:buChar char="•"/>
            </a:pPr>
            <a:r>
              <a:rPr lang="en-US" sz="2400" dirty="0" smtClean="0">
                <a:latin typeface="Georgia" pitchFamily="18" charset="0"/>
              </a:rPr>
              <a:t>Agile Project Management Practices</a:t>
            </a:r>
            <a:endParaRPr lang="en-US" sz="2400" dirty="0">
              <a:latin typeface="Georgia" pitchFamily="18" charset="0"/>
            </a:endParaRPr>
          </a:p>
        </p:txBody>
      </p:sp>
    </p:spTree>
    <p:extLst>
      <p:ext uri="{BB962C8B-B14F-4D97-AF65-F5344CB8AC3E}">
        <p14:creationId xmlns:p14="http://schemas.microsoft.com/office/powerpoint/2010/main" val="364644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Principle behind this approach</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Our Rationale:</a:t>
            </a:r>
            <a:endParaRPr lang="en-US" dirty="0"/>
          </a:p>
        </p:txBody>
      </p:sp>
      <p:sp>
        <p:nvSpPr>
          <p:cNvPr id="3" name="Content Placeholder 2"/>
          <p:cNvSpPr>
            <a:spLocks noGrp="1"/>
          </p:cNvSpPr>
          <p:nvPr>
            <p:ph idx="1"/>
          </p:nvPr>
        </p:nvSpPr>
        <p:spPr/>
        <p:txBody>
          <a:bodyPr/>
          <a:lstStyle/>
          <a:p>
            <a:pPr lvl="0"/>
            <a:r>
              <a:rPr lang="en-US" dirty="0" smtClean="0"/>
              <a:t>Why I am referring to 3 standards?</a:t>
            </a:r>
          </a:p>
          <a:p>
            <a:pPr lvl="0"/>
            <a:r>
              <a:rPr lang="en-US" dirty="0" smtClean="0"/>
              <a:t>Why PMO?</a:t>
            </a:r>
          </a:p>
          <a:p>
            <a:pPr lvl="0"/>
            <a:r>
              <a:rPr lang="en-US" dirty="0" smtClean="0"/>
              <a:t>Why some specific roles?</a:t>
            </a:r>
          </a:p>
          <a:p>
            <a:pPr lvl="0"/>
            <a:r>
              <a:rPr lang="en-US" dirty="0" smtClean="0"/>
              <a:t>Why this framework can work for you?</a:t>
            </a:r>
          </a:p>
          <a:p>
            <a:pPr lvl="0"/>
            <a:r>
              <a:rPr lang="en-US" dirty="0" smtClean="0"/>
              <a:t>Why management by exception?</a:t>
            </a:r>
          </a:p>
          <a:p>
            <a:pPr lvl="0"/>
            <a:r>
              <a:rPr lang="en-US" dirty="0" smtClean="0"/>
              <a:t>Why to differentiate between Commitment and Involvement of resources.</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Domain of Work</a:t>
            </a:r>
            <a:endParaRPr lang="en-US" dirty="0"/>
          </a:p>
        </p:txBody>
      </p:sp>
      <p:sp>
        <p:nvSpPr>
          <p:cNvPr id="3" name="Content Placeholder 2"/>
          <p:cNvSpPr>
            <a:spLocks noGrp="1"/>
          </p:cNvSpPr>
          <p:nvPr>
            <p:ph idx="1"/>
          </p:nvPr>
        </p:nvSpPr>
        <p:spPr>
          <a:xfrm>
            <a:off x="1016000" y="1219200"/>
            <a:ext cx="10769600" cy="5244662"/>
          </a:xfrm>
        </p:spPr>
        <p:txBody>
          <a:bodyPr>
            <a:noAutofit/>
          </a:bodyPr>
          <a:lstStyle/>
          <a:p>
            <a:r>
              <a:rPr lang="en-IN" sz="1400" b="1" dirty="0"/>
              <a:t>Standards, Methodologies and Processes</a:t>
            </a:r>
          </a:p>
          <a:p>
            <a:pPr lvl="1"/>
            <a:r>
              <a:rPr lang="en-IN" sz="1200" dirty="0"/>
              <a:t>Methodology definition; metrics definition; process development and improvement</a:t>
            </a:r>
          </a:p>
          <a:p>
            <a:r>
              <a:rPr lang="en-IN" sz="1400" b="1" dirty="0"/>
              <a:t>Project/Program Delivery Management</a:t>
            </a:r>
          </a:p>
          <a:p>
            <a:pPr lvl="1"/>
            <a:r>
              <a:rPr lang="en-IN" sz="1200" dirty="0"/>
              <a:t>Define the business goals; resource management; schedule/cost/scope management; business </a:t>
            </a:r>
            <a:r>
              <a:rPr lang="en-IN" sz="1200" dirty="0" smtClean="0"/>
              <a:t>realization management</a:t>
            </a:r>
            <a:r>
              <a:rPr lang="en-IN" sz="1200" dirty="0"/>
              <a:t>; risk management; stakeholder management; communications; project integration</a:t>
            </a:r>
          </a:p>
          <a:p>
            <a:r>
              <a:rPr lang="en-IN" sz="1400" b="1" dirty="0"/>
              <a:t>Portfolio Management</a:t>
            </a:r>
          </a:p>
          <a:p>
            <a:pPr lvl="1"/>
            <a:r>
              <a:rPr lang="en-IN" sz="1200" dirty="0"/>
              <a:t>Prioritization; strategic alignment; portfolio reporting; resource management allocation; opportunities </a:t>
            </a:r>
            <a:r>
              <a:rPr lang="en-IN" sz="1200" dirty="0" smtClean="0"/>
              <a:t>and investment </a:t>
            </a:r>
            <a:r>
              <a:rPr lang="en-IN" sz="1200" dirty="0"/>
              <a:t>analysis; risk management; benefits realization tracking/reporting</a:t>
            </a:r>
          </a:p>
          <a:p>
            <a:r>
              <a:rPr lang="en-IN" sz="1400" b="1" dirty="0"/>
              <a:t>Talent Management</a:t>
            </a:r>
          </a:p>
          <a:p>
            <a:pPr lvl="1"/>
            <a:r>
              <a:rPr lang="en-IN" sz="1200" dirty="0"/>
              <a:t>Training, career paths, career development, capability/skills development and </a:t>
            </a:r>
            <a:r>
              <a:rPr lang="en-IN" sz="1200" dirty="0" smtClean="0"/>
              <a:t>certifications/qualifications/credentials</a:t>
            </a:r>
            <a:endParaRPr lang="en-IN" sz="1200" dirty="0"/>
          </a:p>
          <a:p>
            <a:r>
              <a:rPr lang="en-IN" sz="1400" b="1" dirty="0"/>
              <a:t>Governance and Performance Management</a:t>
            </a:r>
          </a:p>
          <a:p>
            <a:pPr lvl="1"/>
            <a:r>
              <a:rPr lang="en-IN" sz="1200" dirty="0"/>
              <a:t>Performance reporting; issue escalation; information distribution; metrics/KPIs; compliance; </a:t>
            </a:r>
            <a:r>
              <a:rPr lang="en-IN" sz="1200" dirty="0" smtClean="0"/>
              <a:t>financial management</a:t>
            </a:r>
            <a:r>
              <a:rPr lang="en-IN" sz="1200" dirty="0"/>
              <a:t>; PMO performance management</a:t>
            </a:r>
          </a:p>
          <a:p>
            <a:r>
              <a:rPr lang="en-IN" sz="1400" b="1" dirty="0"/>
              <a:t>Organizational Change Management</a:t>
            </a:r>
          </a:p>
          <a:p>
            <a:pPr lvl="1"/>
            <a:r>
              <a:rPr lang="en-IN" sz="1200" dirty="0"/>
              <a:t>Customer/stakeholder satisfaction; managing resistance; readiness assessment; stakeholder management</a:t>
            </a:r>
            <a:r>
              <a:rPr lang="en-IN" sz="1200" dirty="0" smtClean="0"/>
              <a:t>; communications</a:t>
            </a:r>
            <a:endParaRPr lang="en-IN" sz="1200" dirty="0"/>
          </a:p>
          <a:p>
            <a:r>
              <a:rPr lang="en-IN" sz="1400" b="1" dirty="0"/>
              <a:t>Administration and Support</a:t>
            </a:r>
          </a:p>
          <a:p>
            <a:pPr lvl="1"/>
            <a:r>
              <a:rPr lang="en-IN" sz="1200" dirty="0"/>
              <a:t>Tools (provisioning/implementation/support); consulting; IT/IS support</a:t>
            </a:r>
          </a:p>
          <a:p>
            <a:r>
              <a:rPr lang="en-IN" sz="1400" b="1" dirty="0"/>
              <a:t>Knowledge Management</a:t>
            </a:r>
          </a:p>
          <a:p>
            <a:pPr lvl="1"/>
            <a:r>
              <a:rPr lang="en-IN" sz="1200" dirty="0"/>
              <a:t>Defining knowledge management policies, managing intellectual collateral/property, lessons learned</a:t>
            </a:r>
            <a:r>
              <a:rPr lang="en-IN" sz="1200" dirty="0" smtClean="0"/>
              <a:t>, content </a:t>
            </a:r>
            <a:r>
              <a:rPr lang="en-IN" sz="1200" dirty="0"/>
              <a:t>management and collaboration</a:t>
            </a:r>
          </a:p>
          <a:p>
            <a:r>
              <a:rPr lang="en-IN" sz="1400" b="1" dirty="0"/>
              <a:t>Strategic Planning</a:t>
            </a:r>
          </a:p>
          <a:p>
            <a:pPr lvl="1"/>
            <a:r>
              <a:rPr lang="en-IN" sz="1200" dirty="0"/>
              <a:t>Confirming strategic priorities; defining business goals and aligning to initiatives; environmental scanning</a:t>
            </a:r>
            <a:r>
              <a:rPr lang="en-IN" sz="1200" dirty="0" smtClean="0"/>
              <a:t>; opportunity </a:t>
            </a:r>
            <a:r>
              <a:rPr lang="en-IN" sz="1200" dirty="0"/>
              <a:t>analysis</a:t>
            </a:r>
            <a:endParaRPr lang="en-US" sz="1200" dirty="0"/>
          </a:p>
        </p:txBody>
      </p:sp>
    </p:spTree>
    <p:extLst>
      <p:ext uri="{BB962C8B-B14F-4D97-AF65-F5344CB8AC3E}">
        <p14:creationId xmlns:p14="http://schemas.microsoft.com/office/powerpoint/2010/main" val="2636615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 comparison of Sectors that Report Delivery on Time, Budget, Scope</a:t>
            </a:r>
            <a:endParaRPr lang="en-US" sz="2400" dirty="0"/>
          </a:p>
        </p:txBody>
      </p:sp>
      <p:pic>
        <p:nvPicPr>
          <p:cNvPr id="9" name="Content Placeholder 8"/>
          <p:cNvPicPr>
            <a:picLocks noGrp="1" noChangeAspect="1"/>
          </p:cNvPicPr>
          <p:nvPr>
            <p:ph idx="1"/>
          </p:nvPr>
        </p:nvPicPr>
        <p:blipFill>
          <a:blip r:embed="rId2"/>
          <a:stretch>
            <a:fillRect/>
          </a:stretch>
        </p:blipFill>
        <p:spPr>
          <a:xfrm>
            <a:off x="1016000" y="1238557"/>
            <a:ext cx="6078483" cy="4914286"/>
          </a:xfrm>
          <a:prstGeom prst="rect">
            <a:avLst/>
          </a:prstGeom>
        </p:spPr>
      </p:pic>
      <p:sp>
        <p:nvSpPr>
          <p:cNvPr id="10" name="Rectangle 9"/>
          <p:cNvSpPr/>
          <p:nvPr/>
        </p:nvSpPr>
        <p:spPr>
          <a:xfrm>
            <a:off x="7646276" y="1435956"/>
            <a:ext cx="4020207" cy="2273443"/>
          </a:xfrm>
          <a:prstGeom prst="rect">
            <a:avLst/>
          </a:prstGeom>
        </p:spPr>
        <p:txBody>
          <a:bodyPr wrap="square">
            <a:spAutoFit/>
          </a:bodyPr>
          <a:lstStyle/>
          <a:p>
            <a:pPr>
              <a:lnSpc>
                <a:spcPct val="107000"/>
              </a:lnSpc>
              <a:spcAft>
                <a:spcPts val="800"/>
              </a:spcAft>
            </a:pPr>
            <a:r>
              <a:rPr lang="en-US" sz="2000" dirty="0" smtClean="0">
                <a:latin typeface="Georgia" panose="02040502050405020303" pitchFamily="18" charset="0"/>
                <a:ea typeface="Calibri" panose="020F0502020204030204" pitchFamily="34" charset="0"/>
                <a:cs typeface="Mangal" panose="02040503050203030202" pitchFamily="18" charset="0"/>
              </a:rPr>
              <a:t>Organization running on PMO had </a:t>
            </a:r>
          </a:p>
          <a:p>
            <a:pPr marL="342900" indent="-342900">
              <a:lnSpc>
                <a:spcPct val="107000"/>
              </a:lnSpc>
              <a:spcAft>
                <a:spcPts val="800"/>
              </a:spcAft>
              <a:buFont typeface="Arial" panose="020B0604020202020204" pitchFamily="34" charset="0"/>
              <a:buChar char="•"/>
            </a:pPr>
            <a:r>
              <a:rPr lang="en-US" sz="2000" dirty="0" smtClean="0">
                <a:latin typeface="Georgia" panose="02040502050405020303" pitchFamily="18" charset="0"/>
                <a:ea typeface="Calibri" panose="020F0502020204030204" pitchFamily="34" charset="0"/>
                <a:cs typeface="Mangal" panose="02040503050203030202" pitchFamily="18" charset="0"/>
              </a:rPr>
              <a:t>85</a:t>
            </a:r>
            <a:r>
              <a:rPr lang="en-US" sz="2000" dirty="0">
                <a:latin typeface="Georgia" panose="02040502050405020303" pitchFamily="18" charset="0"/>
                <a:ea typeface="Calibri" panose="020F0502020204030204" pitchFamily="34" charset="0"/>
                <a:cs typeface="Mangal" panose="02040503050203030202" pitchFamily="18" charset="0"/>
              </a:rPr>
              <a:t>% of Project Running within </a:t>
            </a:r>
            <a:r>
              <a:rPr lang="en-US" sz="2000" dirty="0" smtClean="0">
                <a:latin typeface="Georgia" panose="02040502050405020303" pitchFamily="18" charset="0"/>
                <a:ea typeface="Calibri" panose="020F0502020204030204" pitchFamily="34" charset="0"/>
                <a:cs typeface="Mangal" panose="02040503050203030202" pitchFamily="18" charset="0"/>
              </a:rPr>
              <a:t>budget</a:t>
            </a:r>
          </a:p>
          <a:p>
            <a:pPr marL="342900" indent="-342900">
              <a:lnSpc>
                <a:spcPct val="107000"/>
              </a:lnSpc>
              <a:spcAft>
                <a:spcPts val="800"/>
              </a:spcAft>
              <a:buFont typeface="Arial" panose="020B0604020202020204" pitchFamily="34" charset="0"/>
              <a:buChar char="•"/>
            </a:pPr>
            <a:r>
              <a:rPr lang="en-US" sz="2000" dirty="0" smtClean="0">
                <a:latin typeface="Georgia" panose="02040502050405020303" pitchFamily="18" charset="0"/>
                <a:ea typeface="Calibri" panose="020F0502020204030204" pitchFamily="34" charset="0"/>
                <a:cs typeface="Mangal" panose="02040503050203030202" pitchFamily="18" charset="0"/>
              </a:rPr>
              <a:t>80</a:t>
            </a:r>
            <a:r>
              <a:rPr lang="en-US" sz="2000" dirty="0">
                <a:latin typeface="Georgia" panose="02040502050405020303" pitchFamily="18" charset="0"/>
                <a:ea typeface="Calibri" panose="020F0502020204030204" pitchFamily="34" charset="0"/>
                <a:cs typeface="Mangal" panose="02040503050203030202" pitchFamily="18" charset="0"/>
              </a:rPr>
              <a:t>% of Project Running within </a:t>
            </a:r>
            <a:r>
              <a:rPr lang="en-US" sz="2000" dirty="0" smtClean="0">
                <a:latin typeface="Georgia" panose="02040502050405020303" pitchFamily="18" charset="0"/>
                <a:ea typeface="Calibri" panose="020F0502020204030204" pitchFamily="34" charset="0"/>
                <a:cs typeface="Mangal" panose="02040503050203030202" pitchFamily="18" charset="0"/>
              </a:rPr>
              <a:t>schedule.</a:t>
            </a:r>
            <a:endParaRPr lang="en-US" sz="2000" dirty="0">
              <a:effectLst/>
              <a:latin typeface="Georgia" panose="02040502050405020303" pitchFamily="18" charset="0"/>
              <a:ea typeface="Calibri" panose="020F0502020204030204" pitchFamily="34" charset="0"/>
              <a:cs typeface="Mangal" panose="02040503050203030202" pitchFamily="18" charset="0"/>
            </a:endParaRPr>
          </a:p>
        </p:txBody>
      </p:sp>
      <p:sp>
        <p:nvSpPr>
          <p:cNvPr id="6" name="Rectangle 5"/>
          <p:cNvSpPr/>
          <p:nvPr/>
        </p:nvSpPr>
        <p:spPr>
          <a:xfrm>
            <a:off x="730668" y="6425223"/>
            <a:ext cx="10607892"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Mangal" panose="02040503050203030202" pitchFamily="18" charset="0"/>
              </a:rPr>
              <a:t>Source: </a:t>
            </a:r>
            <a:r>
              <a:rPr lang="en-IN" dirty="0" smtClean="0"/>
              <a:t> </a:t>
            </a:r>
            <a:r>
              <a:rPr lang="en-IN" dirty="0"/>
              <a:t>Project Management Survey Report </a:t>
            </a:r>
            <a:r>
              <a:rPr lang="en-IN" dirty="0" smtClean="0"/>
              <a:t>July 2013 - Strategies </a:t>
            </a:r>
            <a:r>
              <a:rPr lang="en-IN" dirty="0"/>
              <a:t>to capture business value </a:t>
            </a:r>
            <a:endParaRPr lang="en-US" dirty="0"/>
          </a:p>
        </p:txBody>
      </p:sp>
    </p:spTree>
    <p:extLst>
      <p:ext uri="{BB962C8B-B14F-4D97-AF65-F5344CB8AC3E}">
        <p14:creationId xmlns:p14="http://schemas.microsoft.com/office/powerpoint/2010/main" val="211492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Few companies </a:t>
            </a:r>
            <a:r>
              <a:rPr dirty="0" smtClean="0"/>
              <a:t>we have assisted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910175"/>
            <a:ext cx="11430000" cy="5947825"/>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61" id="{A395865D-20EF-4C90-AB56-7AF25A52BF4A}" vid="{A0CC5B46-8292-42C7-889A-73A9BB8D6E6E}"/>
    </a:ext>
  </a:extLst>
</a:theme>
</file>

<file path=docProps/app.xml><?xml version="1.0" encoding="utf-8"?>
<Properties xmlns="http://schemas.openxmlformats.org/officeDocument/2006/extended-properties" xmlns:vt="http://schemas.openxmlformats.org/officeDocument/2006/docPropsVTypes">
  <Template>Presentation61</Template>
  <TotalTime>5803</TotalTime>
  <Words>1920</Words>
  <Application>Microsoft Office PowerPoint</Application>
  <PresentationFormat>Widescreen</PresentationFormat>
  <Paragraphs>453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Georgia</vt:lpstr>
      <vt:lpstr>Mangal</vt:lpstr>
      <vt:lpstr>Training</vt:lpstr>
      <vt:lpstr>Engineering to Scale Height</vt:lpstr>
      <vt:lpstr>Prelude</vt:lpstr>
      <vt:lpstr>Perceptive Learning Consultants</vt:lpstr>
      <vt:lpstr>Our Approach</vt:lpstr>
      <vt:lpstr>Principle behind this approach</vt:lpstr>
      <vt:lpstr>Our Rationale:</vt:lpstr>
      <vt:lpstr>PMO Domain of Work</vt:lpstr>
      <vt:lpstr>A comparison of Sectors that Report Delivery on Time, Budget, Scope</vt:lpstr>
      <vt:lpstr>Few companies we have assisted</vt:lpstr>
      <vt:lpstr>Agenda</vt:lpstr>
      <vt:lpstr>PMO Responsibilities</vt:lpstr>
      <vt:lpstr>PMO Responsibilities</vt:lpstr>
      <vt:lpstr>PMO Responsibilities</vt:lpstr>
      <vt:lpstr>PMO Responsibilities</vt:lpstr>
      <vt:lpstr>PMO Responsibilities</vt:lpstr>
      <vt:lpstr>PMO Head Responsibilities</vt:lpstr>
      <vt:lpstr>Project Manager’s Responsibilities</vt:lpstr>
      <vt:lpstr>Senior User Responsibilities</vt:lpstr>
      <vt:lpstr>Senior Supplier Responsibilities</vt:lpstr>
      <vt:lpstr>Project Planning</vt:lpstr>
      <vt:lpstr>Project Planning</vt:lpstr>
      <vt:lpstr>Project Execution</vt:lpstr>
      <vt:lpstr>Project Governance : Project Level</vt:lpstr>
      <vt:lpstr>Project Governance : PMO Level</vt:lpstr>
      <vt:lpstr>Project Initiation</vt:lpstr>
      <vt:lpstr>Project Closure</vt:lpstr>
      <vt:lpstr>Umbrella Processes</vt:lpstr>
      <vt:lpstr>Management by Exceptions</vt:lpstr>
      <vt:lpstr>Project Organization Chart</vt:lpstr>
      <vt:lpstr>PMO &amp; Departmental Services in P.L.C.</vt:lpstr>
      <vt:lpstr>Important Practices</vt:lpstr>
      <vt:lpstr>Optimizing Knowledge Inputs and Actions</vt:lpstr>
      <vt:lpstr>PMO: Caution</vt:lpstr>
      <vt:lpstr>Next Steps</vt:lpstr>
      <vt:lpstr>Building BFL Internal Capability</vt:lpstr>
      <vt:lpstr>Capability Building 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 Skelton Processes</dc:title>
  <dc:creator>Hari Thapliyal</dc:creator>
  <cp:lastModifiedBy>Hari Thapliyal</cp:lastModifiedBy>
  <cp:revision>163</cp:revision>
  <dcterms:created xsi:type="dcterms:W3CDTF">2015-12-25T16:45:32Z</dcterms:created>
  <dcterms:modified xsi:type="dcterms:W3CDTF">2016-01-13T14:57:23Z</dcterms:modified>
</cp:coreProperties>
</file>