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81" r:id="rId3"/>
    <p:sldId id="282" r:id="rId4"/>
    <p:sldId id="283" r:id="rId5"/>
    <p:sldId id="28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72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B2250-12A0-4C24-8D8D-D870B87CBF1C}" type="datetimeFigureOut">
              <a:rPr lang="en-US" smtClean="0"/>
              <a:t>09-Feb-18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DF957-EFB9-4320-887B-EB3E57E66A6C}" type="slidenum">
              <a:rPr lang="en-US" smtClean="0"/>
              <a:t>‹#›</a:t>
            </a:fld>
            <a:endParaRPr lang="en-US"/>
          </a:p>
        </p:txBody>
      </p:sp>
    </p:spTree>
    <p:extLst>
      <p:ext uri="{BB962C8B-B14F-4D97-AF65-F5344CB8AC3E}">
        <p14:creationId xmlns:p14="http://schemas.microsoft.com/office/powerpoint/2010/main" val="120826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FDF957-EFB9-4320-887B-EB3E57E66A6C}" type="slidenum">
              <a:rPr lang="en-US" smtClean="0"/>
              <a:t>1</a:t>
            </a:fld>
            <a:endParaRPr lang="en-US"/>
          </a:p>
        </p:txBody>
      </p:sp>
    </p:spTree>
    <p:extLst>
      <p:ext uri="{BB962C8B-B14F-4D97-AF65-F5344CB8AC3E}">
        <p14:creationId xmlns:p14="http://schemas.microsoft.com/office/powerpoint/2010/main" val="786417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0" y="2404534"/>
            <a:ext cx="12188824" cy="1646302"/>
          </a:xfrm>
        </p:spPr>
        <p:txBody>
          <a:bodyPr anchor="b">
            <a:noAutofit/>
          </a:bodyPr>
          <a:lstStyle>
            <a:lvl1pPr algn="ct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0" y="4050833"/>
            <a:ext cx="12188823" cy="1096899"/>
          </a:xfrm>
        </p:spPr>
        <p:txBody>
          <a:bodyPr anchor="t"/>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7518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5099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81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988782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14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995243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31844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11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7162"/>
            <a:ext cx="12192000" cy="1036320"/>
          </a:xfrm>
          <a:gradFill flip="none" rotWithShape="1">
            <a:gsLst>
              <a:gs pos="28000">
                <a:srgbClr val="D3E0EF"/>
              </a:gs>
              <a:gs pos="69000">
                <a:srgbClr val="D3E0EF"/>
              </a:gs>
              <a:gs pos="68000">
                <a:srgbClr val="D2E0EF"/>
              </a:gs>
              <a:gs pos="38000">
                <a:srgbClr val="D1DFEE"/>
              </a:gs>
              <a:gs pos="49000">
                <a:srgbClr val="CFDDED"/>
              </a:gs>
              <a:gs pos="61000">
                <a:srgbClr val="D3E0EF"/>
              </a:gs>
              <a:gs pos="2000">
                <a:schemeClr val="accent1">
                  <a:lumMod val="45000"/>
                  <a:lumOff val="55000"/>
                </a:schemeClr>
              </a:gs>
              <a:gs pos="0">
                <a:srgbClr val="BDD0E6"/>
              </a:gs>
              <a:gs pos="18000">
                <a:srgbClr val="C4D5E9"/>
              </a:gs>
              <a:gs pos="12000">
                <a:schemeClr val="accent1">
                  <a:lumMod val="30000"/>
                  <a:lumOff val="70000"/>
                </a:schemeClr>
              </a:gs>
            </a:gsLst>
            <a:lin ang="5400000" scaled="1"/>
            <a:tileRect/>
          </a:gradFill>
        </p:spPr>
        <p:txBody>
          <a:bodyPr>
            <a:normAutofit/>
          </a:bodyPr>
          <a:lstStyle>
            <a:lvl1pPr>
              <a:defRPr sz="3600">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a:xfrm>
            <a:off x="363071" y="1476103"/>
            <a:ext cx="11416553" cy="4565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057027" y="6060496"/>
            <a:ext cx="911939" cy="365125"/>
          </a:xfrm>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96285" y="6084556"/>
            <a:ext cx="683339" cy="365125"/>
          </a:xfrm>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5136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27152-CD0B-4933-9679-2B2734116DB4}" type="datetimeFigureOut">
              <a:rPr lang="en-US" smtClean="0"/>
              <a:t>09-Feb-18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34816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18277" y="1400355"/>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2992" y="1400355"/>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27152-CD0B-4933-9679-2B2734116DB4}" type="datetimeFigureOut">
              <a:rPr lang="en-US" smtClean="0"/>
              <a:t>09-Feb-18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84204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84927" y="1669658"/>
            <a:ext cx="4185623"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84927" y="2245920"/>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712467" y="1669658"/>
            <a:ext cx="4185618" cy="576262"/>
          </a:xfrm>
        </p:spPr>
        <p:txBody>
          <a:bodyPr anchor="b">
            <a:no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712468" y="2245920"/>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27152-CD0B-4933-9679-2B2734116DB4}" type="datetimeFigureOut">
              <a:rPr lang="en-US" smtClean="0"/>
              <a:t>09-Feb-18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400229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27152-CD0B-4933-9679-2B2734116DB4}" type="datetimeFigureOut">
              <a:rPr lang="en-US" smtClean="0"/>
              <a:t>09-Feb-18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81065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27152-CD0B-4933-9679-2B2734116DB4}" type="datetimeFigureOut">
              <a:rPr lang="en-US" smtClean="0"/>
              <a:t>09-Feb-18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99130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09-Feb-18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218151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27152-CD0B-4933-9679-2B2734116DB4}" type="datetimeFigureOut">
              <a:rPr lang="en-US" smtClean="0"/>
              <a:t>09-Feb-18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4C4E8-2D47-45F1-AE23-0C9732CDA6C1}" type="slidenum">
              <a:rPr lang="en-US" smtClean="0"/>
              <a:t>‹#›</a:t>
            </a:fld>
            <a:endParaRPr lang="en-US"/>
          </a:p>
        </p:txBody>
      </p:sp>
    </p:spTree>
    <p:extLst>
      <p:ext uri="{BB962C8B-B14F-4D97-AF65-F5344CB8AC3E}">
        <p14:creationId xmlns:p14="http://schemas.microsoft.com/office/powerpoint/2010/main" val="134250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161365" y="39392"/>
            <a:ext cx="12030635" cy="6831109"/>
            <a:chOff x="0" y="-8467"/>
            <a:chExt cx="12192000" cy="6866467"/>
          </a:xfrm>
          <a:solidFill>
            <a:schemeClr val="accent1">
              <a:alpha val="20000"/>
            </a:schemeClr>
          </a:solidFill>
        </p:grpSpPr>
        <p:cxnSp>
          <p:nvCxnSpPr>
            <p:cNvPr id="20" name="Straight Connector 19"/>
            <p:cNvCxnSpPr/>
            <p:nvPr/>
          </p:nvCxnSpPr>
          <p:spPr>
            <a:xfrm>
              <a:off x="9371012" y="0"/>
              <a:ext cx="1219200" cy="6858000"/>
            </a:xfrm>
            <a:prstGeom prst="line">
              <a:avLst/>
            </a:prstGeom>
            <a:grpFill/>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grpFill/>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userDrawn="1"/>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grp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grp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grp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05" y="-8467"/>
            <a:ext cx="12181424" cy="1046749"/>
          </a:xfrm>
          <a:prstGeom prst="rect">
            <a:avLst/>
          </a:prstGeom>
          <a:solidFill>
            <a:schemeClr val="accent1">
              <a:lumMod val="40000"/>
              <a:lumOff val="60000"/>
            </a:schemeClr>
          </a:solidFill>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29357"/>
            <a:ext cx="11053482" cy="4912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83820" y="638611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427152-CD0B-4933-9679-2B2734116DB4}" type="datetimeFigureOut">
              <a:rPr lang="en-US" smtClean="0"/>
              <a:t>09-Feb-18</a:t>
            </a:fld>
            <a:endParaRPr lang="en-US"/>
          </a:p>
        </p:txBody>
      </p:sp>
      <p:sp>
        <p:nvSpPr>
          <p:cNvPr id="5" name="Footer Placeholder 4"/>
          <p:cNvSpPr>
            <a:spLocks noGrp="1"/>
          </p:cNvSpPr>
          <p:nvPr>
            <p:ph type="ftr" sz="quarter" idx="3"/>
          </p:nvPr>
        </p:nvSpPr>
        <p:spPr>
          <a:xfrm>
            <a:off x="476247" y="6385545"/>
            <a:ext cx="671327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38577" y="6386113"/>
            <a:ext cx="683339" cy="365125"/>
          </a:xfrm>
          <a:prstGeom prst="rect">
            <a:avLst/>
          </a:prstGeom>
        </p:spPr>
        <p:txBody>
          <a:bodyPr vert="horz" lIns="91440" tIns="45720" rIns="91440" bIns="45720" rtlCol="0" anchor="ctr"/>
          <a:lstStyle>
            <a:lvl1pPr algn="r">
              <a:defRPr sz="900">
                <a:solidFill>
                  <a:schemeClr val="accent1"/>
                </a:solidFill>
              </a:defRPr>
            </a:lvl1pPr>
          </a:lstStyle>
          <a:p>
            <a:fld id="{E204C4E8-2D47-45F1-AE23-0C9732CDA6C1}" type="slidenum">
              <a:rPr lang="en-US" smtClean="0"/>
              <a:t>‹#›</a:t>
            </a:fld>
            <a:endParaRPr lang="en-US"/>
          </a:p>
        </p:txBody>
      </p:sp>
    </p:spTree>
    <p:extLst>
      <p:ext uri="{BB962C8B-B14F-4D97-AF65-F5344CB8AC3E}">
        <p14:creationId xmlns:p14="http://schemas.microsoft.com/office/powerpoint/2010/main" val="1117486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218"/>
            <a:ext cx="12188824" cy="3132692"/>
          </a:xfrm>
        </p:spPr>
        <p:txBody>
          <a:bodyPr/>
          <a:lstStyle/>
          <a:p>
            <a:r>
              <a:rPr lang="en-US" sz="4800" dirty="0">
                <a:solidFill>
                  <a:srgbClr val="002060"/>
                </a:solidFill>
              </a:rPr>
              <a:t>Enterprise Project Management Office (EPMO)</a:t>
            </a:r>
            <a:br>
              <a:rPr lang="en-US" sz="4800" dirty="0">
                <a:solidFill>
                  <a:srgbClr val="002060"/>
                </a:solidFill>
              </a:rPr>
            </a:br>
            <a:br>
              <a:rPr lang="en-US" sz="4800" dirty="0">
                <a:solidFill>
                  <a:srgbClr val="002060"/>
                </a:solidFill>
              </a:rPr>
            </a:br>
            <a:r>
              <a:rPr lang="en-US" sz="4800" dirty="0">
                <a:solidFill>
                  <a:srgbClr val="002060"/>
                </a:solidFill>
              </a:rPr>
              <a:t>Progress Briefing</a:t>
            </a:r>
          </a:p>
        </p:txBody>
      </p:sp>
      <p:pic>
        <p:nvPicPr>
          <p:cNvPr id="5" name="Picture 4">
            <a:extLst>
              <a:ext uri="{FF2B5EF4-FFF2-40B4-BE49-F238E27FC236}">
                <a16:creationId xmlns:a16="http://schemas.microsoft.com/office/drawing/2014/main" id="{619FD0F0-5189-4F38-B8C1-E756196584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34291" cy="734291"/>
          </a:xfrm>
          <a:prstGeom prst="rect">
            <a:avLst/>
          </a:prstGeom>
        </p:spPr>
      </p:pic>
    </p:spTree>
    <p:extLst>
      <p:ext uri="{BB962C8B-B14F-4D97-AF65-F5344CB8AC3E}">
        <p14:creationId xmlns:p14="http://schemas.microsoft.com/office/powerpoint/2010/main" val="297780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5FFA-7969-4F4F-B471-DCC515B2AF9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8B305A-98BE-444B-98CF-496A05421E7E}"/>
              </a:ext>
            </a:extLst>
          </p:cNvPr>
          <p:cNvSpPr>
            <a:spLocks noGrp="1"/>
          </p:cNvSpPr>
          <p:nvPr>
            <p:ph idx="1"/>
          </p:nvPr>
        </p:nvSpPr>
        <p:spPr/>
        <p:txBody>
          <a:bodyPr>
            <a:normAutofit/>
          </a:bodyPr>
          <a:lstStyle/>
          <a:p>
            <a:pPr>
              <a:buClrTx/>
              <a:buSzPct val="100000"/>
              <a:buFont typeface="+mj-lt"/>
              <a:buAutoNum type="arabicPeriod"/>
            </a:pPr>
            <a:r>
              <a:rPr lang="en-IN" dirty="0"/>
              <a:t>Demo the work done</a:t>
            </a:r>
          </a:p>
          <a:p>
            <a:pPr>
              <a:buClrTx/>
              <a:buSzPct val="100000"/>
              <a:buFont typeface="+mj-lt"/>
              <a:buAutoNum type="arabicPeriod"/>
            </a:pPr>
            <a:r>
              <a:rPr lang="en-IN" dirty="0"/>
              <a:t>Discuss CEO dashboard</a:t>
            </a:r>
          </a:p>
          <a:p>
            <a:pPr>
              <a:buClrTx/>
              <a:buSzPct val="100000"/>
              <a:buFont typeface="+mj-lt"/>
              <a:buAutoNum type="arabicPeriod"/>
            </a:pPr>
            <a:r>
              <a:rPr lang="en-IN" dirty="0"/>
              <a:t>Anything Important for EPMO Implementation from your perspective</a:t>
            </a:r>
          </a:p>
          <a:p>
            <a:endParaRPr lang="en-US" dirty="0"/>
          </a:p>
        </p:txBody>
      </p:sp>
    </p:spTree>
    <p:extLst>
      <p:ext uri="{BB962C8B-B14F-4D97-AF65-F5344CB8AC3E}">
        <p14:creationId xmlns:p14="http://schemas.microsoft.com/office/powerpoint/2010/main" val="151293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B99D-5400-4C8F-9ABE-7AE714515B9F}"/>
              </a:ext>
            </a:extLst>
          </p:cNvPr>
          <p:cNvSpPr>
            <a:spLocks noGrp="1"/>
          </p:cNvSpPr>
          <p:nvPr>
            <p:ph type="title"/>
          </p:nvPr>
        </p:nvSpPr>
        <p:spPr/>
        <p:txBody>
          <a:bodyPr/>
          <a:lstStyle/>
          <a:p>
            <a:r>
              <a:rPr lang="en-US" dirty="0"/>
              <a:t>Work Habit Improvement</a:t>
            </a:r>
          </a:p>
        </p:txBody>
      </p:sp>
      <p:sp>
        <p:nvSpPr>
          <p:cNvPr id="3" name="Content Placeholder 2">
            <a:extLst>
              <a:ext uri="{FF2B5EF4-FFF2-40B4-BE49-F238E27FC236}">
                <a16:creationId xmlns:a16="http://schemas.microsoft.com/office/drawing/2014/main" id="{1754D23F-118E-4FEC-A605-EA9C04C906F9}"/>
              </a:ext>
            </a:extLst>
          </p:cNvPr>
          <p:cNvSpPr>
            <a:spLocks noGrp="1"/>
          </p:cNvSpPr>
          <p:nvPr>
            <p:ph idx="1"/>
          </p:nvPr>
        </p:nvSpPr>
        <p:spPr/>
        <p:txBody>
          <a:bodyPr/>
          <a:lstStyle/>
          <a:p>
            <a:r>
              <a:rPr lang="en-US" dirty="0"/>
              <a:t>Everyday morning people meet for 15 min share the progress of previous day work, today’s plan and impediments and help need from other department or management</a:t>
            </a:r>
          </a:p>
          <a:p>
            <a:r>
              <a:rPr lang="en-US" dirty="0"/>
              <a:t>At the start of week each department with the help of project managers plan their weekly work &amp; put all the task cards on the Kanban board</a:t>
            </a:r>
          </a:p>
          <a:p>
            <a:r>
              <a:rPr lang="en-US" dirty="0"/>
              <a:t>Everyday work status is updated on the Kanban board</a:t>
            </a:r>
          </a:p>
          <a:p>
            <a:r>
              <a:rPr lang="en-US" dirty="0"/>
              <a:t>Impediments are owned (not assigned) and tracked to the resolution by owner with the help of PM</a:t>
            </a:r>
          </a:p>
          <a:p>
            <a:r>
              <a:rPr lang="en-US" dirty="0"/>
              <a:t>Project managers validate the progress from the field inspection and update the project progress on the daily basis</a:t>
            </a:r>
          </a:p>
          <a:p>
            <a:r>
              <a:rPr lang="en-US" dirty="0"/>
              <a:t>PMs &amp; PMTs are punctual at least for daily standup</a:t>
            </a:r>
          </a:p>
        </p:txBody>
      </p:sp>
    </p:spTree>
    <p:extLst>
      <p:ext uri="{BB962C8B-B14F-4D97-AF65-F5344CB8AC3E}">
        <p14:creationId xmlns:p14="http://schemas.microsoft.com/office/powerpoint/2010/main" val="163474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07F8-9DDF-48CF-90D8-AEE75F4D684C}"/>
              </a:ext>
            </a:extLst>
          </p:cNvPr>
          <p:cNvSpPr>
            <a:spLocks noGrp="1"/>
          </p:cNvSpPr>
          <p:nvPr>
            <p:ph type="title"/>
          </p:nvPr>
        </p:nvSpPr>
        <p:spPr/>
        <p:txBody>
          <a:bodyPr/>
          <a:lstStyle/>
          <a:p>
            <a:r>
              <a:rPr lang="en-US" dirty="0"/>
              <a:t>Expectation Setting</a:t>
            </a:r>
          </a:p>
        </p:txBody>
      </p:sp>
      <p:sp>
        <p:nvSpPr>
          <p:cNvPr id="3" name="Content Placeholder 2">
            <a:extLst>
              <a:ext uri="{FF2B5EF4-FFF2-40B4-BE49-F238E27FC236}">
                <a16:creationId xmlns:a16="http://schemas.microsoft.com/office/drawing/2014/main" id="{05D80BF8-2121-431C-B616-F5E3BCAAA2C4}"/>
              </a:ext>
            </a:extLst>
          </p:cNvPr>
          <p:cNvSpPr>
            <a:spLocks noGrp="1"/>
          </p:cNvSpPr>
          <p:nvPr>
            <p:ph idx="1"/>
          </p:nvPr>
        </p:nvSpPr>
        <p:spPr/>
        <p:txBody>
          <a:bodyPr/>
          <a:lstStyle/>
          <a:p>
            <a:r>
              <a:rPr lang="en-US" dirty="0"/>
              <a:t>All the projects are being tracked on Kanban board</a:t>
            </a:r>
          </a:p>
          <a:p>
            <a:r>
              <a:rPr lang="en-US" dirty="0"/>
              <a:t>Some of the project being tracked on Kanban board do not have production plan in the EPM system</a:t>
            </a:r>
          </a:p>
          <a:p>
            <a:r>
              <a:rPr lang="en-US" dirty="0"/>
              <a:t>Production plan for the post March work is being prepared with the help of productivity benchmark &amp; activity template. This template is in WIP by mid of Feb production plan for some key projects will be developed using this benchmark &amp; template</a:t>
            </a:r>
          </a:p>
          <a:p>
            <a:r>
              <a:rPr lang="en-US" dirty="0"/>
              <a:t>Some production plan are prepared with the help of production department but without template they may get revised</a:t>
            </a:r>
          </a:p>
          <a:p>
            <a:r>
              <a:rPr lang="en-US" dirty="0"/>
              <a:t>Estimation data and progress data on the plan is being refined. By the mid of </a:t>
            </a:r>
            <a:r>
              <a:rPr lang="en-US" dirty="0" err="1"/>
              <a:t>feb</a:t>
            </a:r>
            <a:r>
              <a:rPr lang="en-US" dirty="0"/>
              <a:t> it should be in sync with the reality.</a:t>
            </a:r>
          </a:p>
          <a:p>
            <a:r>
              <a:rPr lang="en-US" dirty="0"/>
              <a:t>Dashboard for PMO Head is in place (still some improvement may be needed). Two weekly meetings between PMs and PMO Head has happened and he is able to get what he wanted from the system</a:t>
            </a:r>
          </a:p>
        </p:txBody>
      </p:sp>
    </p:spTree>
    <p:extLst>
      <p:ext uri="{BB962C8B-B14F-4D97-AF65-F5344CB8AC3E}">
        <p14:creationId xmlns:p14="http://schemas.microsoft.com/office/powerpoint/2010/main" val="103713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A9FE-E9C4-4FD2-86A4-3CB6557F58F0}"/>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91113503-0E16-451C-A188-C805D168F0F5}"/>
              </a:ext>
            </a:extLst>
          </p:cNvPr>
          <p:cNvSpPr>
            <a:spLocks noGrp="1"/>
          </p:cNvSpPr>
          <p:nvPr>
            <p:ph idx="1"/>
          </p:nvPr>
        </p:nvSpPr>
        <p:spPr/>
        <p:txBody>
          <a:bodyPr/>
          <a:lstStyle/>
          <a:p>
            <a:r>
              <a:rPr lang="en-US" dirty="0"/>
              <a:t>Project Centre</a:t>
            </a:r>
          </a:p>
          <a:p>
            <a:r>
              <a:rPr lang="en-US" dirty="0"/>
              <a:t>Capacity Planning</a:t>
            </a:r>
          </a:p>
          <a:p>
            <a:r>
              <a:rPr lang="en-US" dirty="0"/>
              <a:t>Team Dashboard 2</a:t>
            </a:r>
          </a:p>
          <a:p>
            <a:endParaRPr lang="en-US" dirty="0"/>
          </a:p>
        </p:txBody>
      </p:sp>
    </p:spTree>
    <p:extLst>
      <p:ext uri="{BB962C8B-B14F-4D97-AF65-F5344CB8AC3E}">
        <p14:creationId xmlns:p14="http://schemas.microsoft.com/office/powerpoint/2010/main" val="4205318434"/>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5859</TotalTime>
  <Words>298</Words>
  <Application>Microsoft Office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Enterprise Project Management Office (EPMO)  Progress Briefing</vt:lpstr>
      <vt:lpstr>Agenda</vt:lpstr>
      <vt:lpstr>Work Habit Improvement</vt:lpstr>
      <vt:lpstr>Expectation Setting</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Trainings &amp; Consulting Services</dc:title>
  <dc:creator>Hari Thapliyal</dc:creator>
  <cp:lastModifiedBy>Hari T.</cp:lastModifiedBy>
  <cp:revision>89</cp:revision>
  <dcterms:created xsi:type="dcterms:W3CDTF">2014-08-11T04:33:44Z</dcterms:created>
  <dcterms:modified xsi:type="dcterms:W3CDTF">2018-02-10T15:11:53Z</dcterms:modified>
</cp:coreProperties>
</file>