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58" r:id="rId4"/>
    <p:sldId id="259" r:id="rId5"/>
    <p:sldId id="260" r:id="rId6"/>
    <p:sldId id="261" r:id="rId7"/>
    <p:sldId id="262" r:id="rId8"/>
    <p:sldId id="264" r:id="rId9"/>
    <p:sldId id="265"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120" d="100"/>
          <a:sy n="120" d="100"/>
        </p:scale>
        <p:origin x="-133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976665-AEE5-496D-AAF8-35EA98A8753A}" type="datetimeFigureOut">
              <a:rPr lang="tr-TR" smtClean="0"/>
              <a:t>04.04.2012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62605E-FCC8-451A-BD72-3AB4A3E09C4C}" type="slidenum">
              <a:rPr lang="tr-TR" smtClean="0"/>
              <a:t>‹#›</a:t>
            </a:fld>
            <a:endParaRPr lang="tr-TR"/>
          </a:p>
        </p:txBody>
      </p:sp>
    </p:spTree>
    <p:extLst>
      <p:ext uri="{BB962C8B-B14F-4D97-AF65-F5344CB8AC3E}">
        <p14:creationId xmlns:p14="http://schemas.microsoft.com/office/powerpoint/2010/main" val="3124067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DFF5B341-73D4-475F-B7A1-0C00DDABBA69}" type="slidenum">
              <a:rPr lang="tr-TR" smtClean="0"/>
              <a:pPr/>
              <a:t>41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DFF5B341-73D4-475F-B7A1-0C00DDABBA69}" type="slidenum">
              <a:rPr lang="tr-TR" smtClean="0"/>
              <a:pPr/>
              <a:t>55</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DFF5B341-73D4-475F-B7A1-0C00DDABBA69}" type="slidenum">
              <a:rPr lang="tr-TR" smtClean="0"/>
              <a:pPr/>
              <a:t>56</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DFF5B341-73D4-475F-B7A1-0C00DDABBA69}" type="slidenum">
              <a:rPr lang="tr-TR" smtClean="0"/>
              <a:pPr/>
              <a:t>57</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DFF5B341-73D4-475F-B7A1-0C00DDABBA69}" type="slidenum">
              <a:rPr lang="tr-TR" smtClean="0"/>
              <a:pPr/>
              <a:t>42</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DFF5B341-73D4-475F-B7A1-0C00DDABBA69}" type="slidenum">
              <a:rPr lang="tr-TR" smtClean="0"/>
              <a:pPr/>
              <a:t>43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DFF5B341-73D4-475F-B7A1-0C00DDABBA69}" type="slidenum">
              <a:rPr lang="tr-TR" smtClean="0"/>
              <a:pPr/>
              <a:t>44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DFF5B341-73D4-475F-B7A1-0C00DDABBA69}" type="slidenum">
              <a:rPr lang="tr-TR" smtClean="0"/>
              <a:pPr/>
              <a:t>46</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DFF5B341-73D4-475F-B7A1-0C00DDABBA69}" type="slidenum">
              <a:rPr lang="tr-TR" smtClean="0"/>
              <a:pPr/>
              <a:t>47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DFF5B341-73D4-475F-B7A1-0C00DDABBA69}" type="slidenum">
              <a:rPr lang="tr-TR" smtClean="0"/>
              <a:pPr/>
              <a:t>48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DFF5B341-73D4-475F-B7A1-0C00DDABBA69}" type="slidenum">
              <a:rPr lang="tr-TR" smtClean="0"/>
              <a:pPr/>
              <a:t>49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DFF5B341-73D4-475F-B7A1-0C00DDABBA69}" type="slidenum">
              <a:rPr lang="tr-TR" smtClean="0"/>
              <a:pPr/>
              <a:t>54</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tr-TR" smtClean="0"/>
              <a:t>Asıl başlık stili için tıklatın</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A88F40AA-FDFF-42E0-B1F0-FCD734795A09}" type="datetimeFigureOut">
              <a:rPr lang="tr-TR" smtClean="0"/>
              <a:t>04.04.2012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CF43C0-DA86-4DEA-95FE-55121CA85CBF}" type="slidenum">
              <a:rPr lang="tr-TR" smtClean="0"/>
              <a:t>‹#›</a:t>
            </a:fld>
            <a:endParaRPr lang="tr-TR"/>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88F40AA-FDFF-42E0-B1F0-FCD734795A09}" type="datetimeFigureOut">
              <a:rPr lang="tr-TR" smtClean="0"/>
              <a:t>04.04.2012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CF43C0-DA86-4DEA-95FE-55121CA85CBF}"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88F40AA-FDFF-42E0-B1F0-FCD734795A09}" type="datetimeFigureOut">
              <a:rPr lang="tr-TR" smtClean="0"/>
              <a:t>04.04.2012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CF43C0-DA86-4DEA-95FE-55121CA85CBF}"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88F40AA-FDFF-42E0-B1F0-FCD734795A09}" type="datetimeFigureOut">
              <a:rPr lang="tr-TR" smtClean="0"/>
              <a:t>04.04.2012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CF43C0-DA86-4DEA-95FE-55121CA85CBF}"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88F40AA-FDFF-42E0-B1F0-FCD734795A09}" type="datetimeFigureOut">
              <a:rPr lang="tr-TR" smtClean="0"/>
              <a:t>04.04.2012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CF43C0-DA86-4DEA-95FE-55121CA85CBF}" type="slidenum">
              <a:rPr lang="tr-TR" smtClean="0"/>
              <a:t>‹#›</a:t>
            </a:fld>
            <a:endParaRPr lang="tr-T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A88F40AA-FDFF-42E0-B1F0-FCD734795A09}" type="datetimeFigureOut">
              <a:rPr lang="tr-TR" smtClean="0"/>
              <a:t>04.04.2012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CF43C0-DA86-4DEA-95FE-55121CA85CBF}"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A88F40AA-FDFF-42E0-B1F0-FCD734795A09}" type="datetimeFigureOut">
              <a:rPr lang="tr-TR" smtClean="0"/>
              <a:t>04.04.2012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8CF43C0-DA86-4DEA-95FE-55121CA85CBF}" type="slidenum">
              <a:rPr lang="tr-TR" smtClean="0"/>
              <a:t>‹#›</a:t>
            </a:fld>
            <a:endParaRPr lang="tr-TR"/>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88F40AA-FDFF-42E0-B1F0-FCD734795A09}" type="datetimeFigureOut">
              <a:rPr lang="tr-TR" smtClean="0"/>
              <a:t>04.04.2012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8CF43C0-DA86-4DEA-95FE-55121CA85CBF}"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F40AA-FDFF-42E0-B1F0-FCD734795A09}" type="datetimeFigureOut">
              <a:rPr lang="tr-TR" smtClean="0"/>
              <a:t>04.04.2012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8CF43C0-DA86-4DEA-95FE-55121CA85CBF}"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tr-TR" smtClean="0"/>
              <a:t>Asıl başlık stili için tıklatın</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88F40AA-FDFF-42E0-B1F0-FCD734795A09}" type="datetimeFigureOut">
              <a:rPr lang="tr-TR" smtClean="0"/>
              <a:t>04.04.2012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CF43C0-DA86-4DEA-95FE-55121CA85CBF}" type="slidenum">
              <a:rPr lang="tr-TR" smtClean="0"/>
              <a:t>‹#›</a:t>
            </a:fld>
            <a:endParaRPr lang="tr-T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88F40AA-FDFF-42E0-B1F0-FCD734795A09}" type="datetimeFigureOut">
              <a:rPr lang="tr-TR" smtClean="0"/>
              <a:t>04.04.2012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CF43C0-DA86-4DEA-95FE-55121CA85CBF}"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A88F40AA-FDFF-42E0-B1F0-FCD734795A09}" type="datetimeFigureOut">
              <a:rPr lang="tr-TR" smtClean="0"/>
              <a:t>04.04.2012</a:t>
            </a:fld>
            <a:endParaRPr lang="tr-TR"/>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tr-TR"/>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8CF43C0-DA86-4DEA-95FE-55121CA85CBF}" type="slidenum">
              <a:rPr lang="tr-TR" smtClean="0"/>
              <a:t>‹#›</a:t>
            </a:fld>
            <a:endParaRPr lang="tr-T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55576" y="548680"/>
            <a:ext cx="7543800" cy="1524000"/>
          </a:xfrm>
        </p:spPr>
        <p:txBody>
          <a:bodyPr/>
          <a:lstStyle/>
          <a:p>
            <a:r>
              <a:rPr lang="tr-TR" sz="4800" dirty="0"/>
              <a:t>METRICS AND MEASUREMENTS</a:t>
            </a:r>
            <a:br>
              <a:rPr lang="tr-TR" sz="4800" dirty="0"/>
            </a:br>
            <a:r>
              <a:rPr lang="tr-TR" sz="4800" dirty="0"/>
              <a:t>IN SOFTWARE DEVELOPMENT</a:t>
            </a:r>
          </a:p>
        </p:txBody>
      </p:sp>
      <p:sp>
        <p:nvSpPr>
          <p:cNvPr id="3" name="Alt Başlık 2"/>
          <p:cNvSpPr>
            <a:spLocks noGrp="1"/>
          </p:cNvSpPr>
          <p:nvPr>
            <p:ph type="subTitle" idx="1"/>
          </p:nvPr>
        </p:nvSpPr>
        <p:spPr>
          <a:xfrm>
            <a:off x="762000" y="4724400"/>
            <a:ext cx="7410400" cy="990600"/>
          </a:xfrm>
        </p:spPr>
        <p:txBody>
          <a:bodyPr/>
          <a:lstStyle/>
          <a:p>
            <a:r>
              <a:rPr lang="tr-TR" dirty="0" smtClean="0"/>
              <a:t>Alper ACAR &amp; Ercan </a:t>
            </a:r>
            <a:r>
              <a:rPr lang="tr-TR" dirty="0" smtClean="0"/>
              <a:t>AY &amp; Aycan AYYILMAZ</a:t>
            </a:r>
            <a:endParaRPr lang="tr-TR" dirty="0"/>
          </a:p>
        </p:txBody>
      </p:sp>
    </p:spTree>
    <p:extLst>
      <p:ext uri="{BB962C8B-B14F-4D97-AF65-F5344CB8AC3E}">
        <p14:creationId xmlns:p14="http://schemas.microsoft.com/office/powerpoint/2010/main" val="371599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normAutofit/>
          </a:bodyPr>
          <a:lstStyle/>
          <a:p>
            <a:r>
              <a:rPr lang="tr-TR" dirty="0" err="1" smtClean="0"/>
              <a:t>Metrics</a:t>
            </a:r>
            <a:endParaRPr lang="tr-TR" dirty="0"/>
          </a:p>
        </p:txBody>
      </p:sp>
      <p:sp>
        <p:nvSpPr>
          <p:cNvPr id="3" name="İçerik Yer Tutucusu 2"/>
          <p:cNvSpPr>
            <a:spLocks noGrp="1"/>
          </p:cNvSpPr>
          <p:nvPr>
            <p:ph idx="1"/>
          </p:nvPr>
        </p:nvSpPr>
        <p:spPr>
          <a:xfrm>
            <a:off x="755576" y="1844824"/>
            <a:ext cx="7543800" cy="3886200"/>
          </a:xfrm>
        </p:spPr>
        <p:txBody>
          <a:bodyPr>
            <a:normAutofit lnSpcReduction="10000"/>
          </a:bodyPr>
          <a:lstStyle/>
          <a:p>
            <a:r>
              <a:rPr lang="tr-TR" dirty="0"/>
              <a:t>Visual </a:t>
            </a:r>
            <a:r>
              <a:rPr lang="tr-TR" dirty="0" err="1" smtClean="0"/>
              <a:t>Studio</a:t>
            </a:r>
            <a:r>
              <a:rPr lang="tr-TR" dirty="0"/>
              <a:t> </a:t>
            </a:r>
            <a:r>
              <a:rPr lang="tr-TR" dirty="0" err="1" smtClean="0"/>
              <a:t>calculates</a:t>
            </a:r>
            <a:r>
              <a:rPr lang="tr-TR" dirty="0" smtClean="0"/>
              <a:t> as</a:t>
            </a:r>
          </a:p>
          <a:p>
            <a:pPr lvl="1"/>
            <a:r>
              <a:rPr lang="en-US" dirty="0" err="1"/>
              <a:t>Maintability</a:t>
            </a:r>
            <a:r>
              <a:rPr lang="en-US" dirty="0"/>
              <a:t> Index-takes values </a:t>
            </a:r>
            <a:r>
              <a:rPr lang="en-US" dirty="0" err="1"/>
              <a:t>beetween</a:t>
            </a:r>
            <a:r>
              <a:rPr lang="en-US" dirty="0"/>
              <a:t> 0 and 100 and a high values </a:t>
            </a:r>
            <a:r>
              <a:rPr lang="en-US" dirty="0" smtClean="0"/>
              <a:t>means</a:t>
            </a:r>
            <a:r>
              <a:rPr lang="tr-TR" dirty="0" smtClean="0"/>
              <a:t> </a:t>
            </a:r>
            <a:r>
              <a:rPr lang="tr-TR" dirty="0" err="1" smtClean="0"/>
              <a:t>high</a:t>
            </a:r>
            <a:r>
              <a:rPr lang="tr-TR" dirty="0" smtClean="0"/>
              <a:t> </a:t>
            </a:r>
            <a:r>
              <a:rPr lang="tr-TR" dirty="0" err="1"/>
              <a:t>maintability</a:t>
            </a:r>
            <a:r>
              <a:rPr lang="tr-TR" dirty="0"/>
              <a:t>.</a:t>
            </a:r>
          </a:p>
          <a:p>
            <a:pPr lvl="1"/>
            <a:r>
              <a:rPr lang="en-US" dirty="0" err="1" smtClean="0"/>
              <a:t>Cyclomatic</a:t>
            </a:r>
            <a:r>
              <a:rPr lang="en-US" dirty="0" smtClean="0"/>
              <a:t> </a:t>
            </a:r>
            <a:r>
              <a:rPr lang="en-US" dirty="0"/>
              <a:t>Complexity- Measures the structural complexity.</a:t>
            </a:r>
          </a:p>
          <a:p>
            <a:pPr lvl="1"/>
            <a:r>
              <a:rPr lang="en-US" dirty="0" smtClean="0"/>
              <a:t>Depth </a:t>
            </a:r>
            <a:r>
              <a:rPr lang="en-US" dirty="0"/>
              <a:t>of Inheritance - Indicates the number of class definitions that extend to </a:t>
            </a:r>
            <a:r>
              <a:rPr lang="en-US" dirty="0" smtClean="0"/>
              <a:t>the</a:t>
            </a:r>
            <a:r>
              <a:rPr lang="tr-TR" dirty="0" smtClean="0"/>
              <a:t> </a:t>
            </a:r>
            <a:r>
              <a:rPr lang="en-US" dirty="0" smtClean="0"/>
              <a:t>root </a:t>
            </a:r>
            <a:r>
              <a:rPr lang="en-US" dirty="0"/>
              <a:t>of the class hierarchy.</a:t>
            </a:r>
          </a:p>
          <a:p>
            <a:pPr lvl="1"/>
            <a:r>
              <a:rPr lang="en-US" dirty="0" smtClean="0"/>
              <a:t>Class </a:t>
            </a:r>
            <a:r>
              <a:rPr lang="en-US" dirty="0"/>
              <a:t>Coupling – A good software design has types and methods that have </a:t>
            </a:r>
            <a:r>
              <a:rPr lang="en-US" dirty="0" smtClean="0"/>
              <a:t>high</a:t>
            </a:r>
            <a:r>
              <a:rPr lang="tr-TR" dirty="0" smtClean="0"/>
              <a:t> </a:t>
            </a:r>
            <a:r>
              <a:rPr lang="tr-TR" dirty="0" err="1" smtClean="0"/>
              <a:t>cohesion</a:t>
            </a:r>
            <a:r>
              <a:rPr lang="tr-TR" dirty="0" smtClean="0"/>
              <a:t> </a:t>
            </a:r>
            <a:r>
              <a:rPr lang="tr-TR" dirty="0" err="1"/>
              <a:t>and</a:t>
            </a:r>
            <a:r>
              <a:rPr lang="tr-TR" dirty="0"/>
              <a:t> </a:t>
            </a:r>
            <a:r>
              <a:rPr lang="tr-TR" dirty="0" err="1"/>
              <a:t>low</a:t>
            </a:r>
            <a:r>
              <a:rPr lang="tr-TR" dirty="0"/>
              <a:t> </a:t>
            </a:r>
            <a:r>
              <a:rPr lang="tr-TR" dirty="0" err="1"/>
              <a:t>coupling</a:t>
            </a:r>
            <a:r>
              <a:rPr lang="tr-TR" dirty="0"/>
              <a:t>.</a:t>
            </a:r>
          </a:p>
          <a:p>
            <a:pPr lvl="1"/>
            <a:r>
              <a:rPr lang="en-US" dirty="0" smtClean="0"/>
              <a:t>Lines </a:t>
            </a:r>
            <a:r>
              <a:rPr lang="en-US" dirty="0"/>
              <a:t>of Codes – </a:t>
            </a:r>
            <a:r>
              <a:rPr lang="en-US" dirty="0" err="1"/>
              <a:t>Represnt</a:t>
            </a:r>
            <a:r>
              <a:rPr lang="en-US" dirty="0"/>
              <a:t> the approximate lines in the code. (MSDN, 2010).</a:t>
            </a:r>
            <a:endParaRPr lang="tr-TR" dirty="0" smtClean="0"/>
          </a:p>
        </p:txBody>
      </p:sp>
    </p:spTree>
    <p:extLst>
      <p:ext uri="{BB962C8B-B14F-4D97-AF65-F5344CB8AC3E}">
        <p14:creationId xmlns:p14="http://schemas.microsoft.com/office/powerpoint/2010/main" val="227783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normAutofit fontScale="90000"/>
          </a:bodyPr>
          <a:lstStyle/>
          <a:p>
            <a:r>
              <a:rPr lang="tr-TR" dirty="0"/>
              <a:t>METHODS OF </a:t>
            </a:r>
            <a:r>
              <a:rPr lang="tr-TR" dirty="0" smtClean="0"/>
              <a:t>MEASUREMENTS</a:t>
            </a:r>
            <a:endParaRPr lang="tr-TR" dirty="0"/>
          </a:p>
        </p:txBody>
      </p:sp>
      <p:sp>
        <p:nvSpPr>
          <p:cNvPr id="3" name="İçerik Yer Tutucusu 2"/>
          <p:cNvSpPr>
            <a:spLocks noGrp="1"/>
          </p:cNvSpPr>
          <p:nvPr>
            <p:ph idx="1"/>
          </p:nvPr>
        </p:nvSpPr>
        <p:spPr>
          <a:xfrm>
            <a:off x="755576" y="1844824"/>
            <a:ext cx="7543800" cy="3886200"/>
          </a:xfrm>
        </p:spPr>
        <p:txBody>
          <a:bodyPr>
            <a:normAutofit/>
          </a:bodyPr>
          <a:lstStyle/>
          <a:p>
            <a:r>
              <a:rPr lang="tr-TR" dirty="0" err="1" smtClean="0"/>
              <a:t>Subjective</a:t>
            </a:r>
            <a:r>
              <a:rPr lang="tr-TR" dirty="0" smtClean="0"/>
              <a:t> </a:t>
            </a:r>
            <a:r>
              <a:rPr lang="tr-TR" dirty="0" err="1" smtClean="0"/>
              <a:t>measurement</a:t>
            </a:r>
            <a:r>
              <a:rPr lang="en-US" dirty="0" smtClean="0"/>
              <a:t>, </a:t>
            </a:r>
            <a:r>
              <a:rPr lang="en-US" dirty="0"/>
              <a:t>this method uses survey questions to employees, </a:t>
            </a:r>
            <a:r>
              <a:rPr lang="en-US" dirty="0" smtClean="0"/>
              <a:t>stakeholders,</a:t>
            </a:r>
            <a:r>
              <a:rPr lang="tr-TR" dirty="0" smtClean="0"/>
              <a:t> </a:t>
            </a:r>
            <a:r>
              <a:rPr lang="tr-TR" dirty="0" err="1" smtClean="0"/>
              <a:t>clients</a:t>
            </a:r>
            <a:r>
              <a:rPr lang="tr-TR" dirty="0" smtClean="0"/>
              <a:t> </a:t>
            </a:r>
            <a:r>
              <a:rPr lang="tr-TR" dirty="0" err="1"/>
              <a:t>and</a:t>
            </a:r>
            <a:r>
              <a:rPr lang="tr-TR" dirty="0"/>
              <a:t> </a:t>
            </a:r>
            <a:r>
              <a:rPr lang="tr-TR" dirty="0" err="1"/>
              <a:t>suppliers</a:t>
            </a:r>
            <a:r>
              <a:rPr lang="tr-TR" dirty="0" smtClean="0"/>
              <a:t>.</a:t>
            </a:r>
            <a:r>
              <a:rPr lang="tr-TR" dirty="0"/>
              <a:t> </a:t>
            </a:r>
            <a:r>
              <a:rPr lang="tr-TR" dirty="0" smtClean="0"/>
              <a:t>(</a:t>
            </a:r>
            <a:r>
              <a:rPr lang="tr-TR" dirty="0" err="1" smtClean="0"/>
              <a:t>Kemppilla’s</a:t>
            </a:r>
            <a:r>
              <a:rPr lang="tr-TR" dirty="0" smtClean="0"/>
              <a:t> </a:t>
            </a:r>
            <a:r>
              <a:rPr lang="tr-TR" dirty="0" err="1"/>
              <a:t>and</a:t>
            </a:r>
            <a:r>
              <a:rPr lang="tr-TR" dirty="0"/>
              <a:t> </a:t>
            </a:r>
            <a:r>
              <a:rPr lang="tr-TR" dirty="0" err="1"/>
              <a:t>Lonqqvist</a:t>
            </a:r>
            <a:r>
              <a:rPr lang="tr-TR" dirty="0"/>
              <a:t> </a:t>
            </a:r>
            <a:r>
              <a:rPr lang="tr-TR" dirty="0" smtClean="0"/>
              <a:t>2003)</a:t>
            </a:r>
          </a:p>
          <a:p>
            <a:r>
              <a:rPr lang="tr-TR" dirty="0"/>
              <a:t>M</a:t>
            </a:r>
            <a:r>
              <a:rPr lang="en-US" dirty="0" err="1" smtClean="0"/>
              <a:t>ultiple</a:t>
            </a:r>
            <a:r>
              <a:rPr lang="en-US" dirty="0" smtClean="0"/>
              <a:t> </a:t>
            </a:r>
            <a:r>
              <a:rPr lang="en-US" dirty="0"/>
              <a:t>size </a:t>
            </a:r>
            <a:r>
              <a:rPr lang="en-US" dirty="0" err="1" smtClean="0"/>
              <a:t>measur</a:t>
            </a:r>
            <a:r>
              <a:rPr lang="tr-TR" dirty="0" err="1" smtClean="0"/>
              <a:t>ment</a:t>
            </a:r>
            <a:r>
              <a:rPr lang="tr-TR" dirty="0" smtClean="0"/>
              <a:t>;</a:t>
            </a:r>
            <a:r>
              <a:rPr lang="en-US" dirty="0" smtClean="0"/>
              <a:t> </a:t>
            </a:r>
            <a:r>
              <a:rPr lang="en-US" dirty="0"/>
              <a:t>such as the total number of Web pages, the </a:t>
            </a:r>
            <a:r>
              <a:rPr lang="en-US" dirty="0" smtClean="0"/>
              <a:t>total</a:t>
            </a:r>
            <a:r>
              <a:rPr lang="tr-TR" dirty="0" smtClean="0"/>
              <a:t> </a:t>
            </a:r>
            <a:r>
              <a:rPr lang="en-US" dirty="0" smtClean="0"/>
              <a:t>number </a:t>
            </a:r>
            <a:r>
              <a:rPr lang="en-US" dirty="0"/>
              <a:t>of high effort functions and total number of new images</a:t>
            </a:r>
            <a:r>
              <a:rPr lang="en-US" dirty="0" smtClean="0"/>
              <a:t>.</a:t>
            </a:r>
            <a:r>
              <a:rPr lang="tr-TR" dirty="0" smtClean="0"/>
              <a:t> </a:t>
            </a:r>
            <a:r>
              <a:rPr lang="tr-TR" dirty="0"/>
              <a:t>(Mendes &amp; </a:t>
            </a:r>
            <a:r>
              <a:rPr lang="tr-TR" dirty="0" err="1"/>
              <a:t>Kitchenham</a:t>
            </a:r>
            <a:r>
              <a:rPr lang="tr-TR" dirty="0"/>
              <a:t>, 2004)</a:t>
            </a:r>
            <a:endParaRPr lang="tr-TR" dirty="0" smtClean="0"/>
          </a:p>
        </p:txBody>
      </p:sp>
    </p:spTree>
    <p:extLst>
      <p:ext uri="{BB962C8B-B14F-4D97-AF65-F5344CB8AC3E}">
        <p14:creationId xmlns:p14="http://schemas.microsoft.com/office/powerpoint/2010/main" val="858937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normAutofit/>
          </a:bodyPr>
          <a:lstStyle/>
          <a:p>
            <a:r>
              <a:rPr lang="tr-TR" dirty="0"/>
              <a:t>IEEE </a:t>
            </a:r>
            <a:r>
              <a:rPr lang="tr-TR" dirty="0" err="1"/>
              <a:t>Standards</a:t>
            </a:r>
            <a:endParaRPr lang="tr-TR" dirty="0"/>
          </a:p>
        </p:txBody>
      </p:sp>
      <p:sp>
        <p:nvSpPr>
          <p:cNvPr id="3" name="İçerik Yer Tutucusu 2"/>
          <p:cNvSpPr>
            <a:spLocks noGrp="1"/>
          </p:cNvSpPr>
          <p:nvPr>
            <p:ph idx="1"/>
          </p:nvPr>
        </p:nvSpPr>
        <p:spPr>
          <a:xfrm>
            <a:off x="755576" y="1844824"/>
            <a:ext cx="7543800" cy="3886200"/>
          </a:xfrm>
        </p:spPr>
        <p:txBody>
          <a:bodyPr>
            <a:normAutofit/>
          </a:bodyPr>
          <a:lstStyle/>
          <a:p>
            <a:r>
              <a:rPr lang="en-US" dirty="0" smtClean="0"/>
              <a:t>This </a:t>
            </a:r>
            <a:r>
              <a:rPr lang="en-US" dirty="0"/>
              <a:t>standard defines a framework for measuring and reporting software productivity. </a:t>
            </a:r>
            <a:r>
              <a:rPr lang="en-US" dirty="0" smtClean="0"/>
              <a:t>It</a:t>
            </a:r>
            <a:r>
              <a:rPr lang="tr-TR" dirty="0" smtClean="0"/>
              <a:t> </a:t>
            </a:r>
            <a:r>
              <a:rPr lang="en-US" dirty="0" smtClean="0"/>
              <a:t>focuses </a:t>
            </a:r>
            <a:r>
              <a:rPr lang="en-US" dirty="0"/>
              <a:t>on definitions of how to measure software productivity and what to report </a:t>
            </a:r>
            <a:r>
              <a:rPr lang="en-US" dirty="0" smtClean="0"/>
              <a:t>when</a:t>
            </a:r>
            <a:r>
              <a:rPr lang="tr-TR" dirty="0" smtClean="0"/>
              <a:t> </a:t>
            </a:r>
            <a:r>
              <a:rPr lang="en-US" dirty="0" smtClean="0"/>
              <a:t>giving </a:t>
            </a:r>
            <a:r>
              <a:rPr lang="en-US" dirty="0"/>
              <a:t>productivity results. It is meant for those who want to measure the productivity </a:t>
            </a:r>
            <a:r>
              <a:rPr lang="en-US" dirty="0" smtClean="0"/>
              <a:t>of</a:t>
            </a:r>
            <a:r>
              <a:rPr lang="tr-TR" dirty="0" smtClean="0"/>
              <a:t> </a:t>
            </a:r>
            <a:r>
              <a:rPr lang="en-US" dirty="0" smtClean="0"/>
              <a:t>the </a:t>
            </a:r>
            <a:r>
              <a:rPr lang="en-US" dirty="0"/>
              <a:t>software process in order to create code and documentation products</a:t>
            </a:r>
            <a:r>
              <a:rPr lang="en-US" dirty="0" smtClean="0"/>
              <a:t>.</a:t>
            </a:r>
            <a:r>
              <a:rPr lang="tr-TR" dirty="0" smtClean="0"/>
              <a:t>(IEEE </a:t>
            </a:r>
            <a:r>
              <a:rPr lang="tr-TR" dirty="0" err="1"/>
              <a:t>Standards</a:t>
            </a:r>
            <a:r>
              <a:rPr lang="tr-TR" dirty="0"/>
              <a:t> Board, 1993)</a:t>
            </a:r>
            <a:endParaRPr lang="tr-TR" dirty="0" smtClean="0"/>
          </a:p>
        </p:txBody>
      </p:sp>
    </p:spTree>
    <p:extLst>
      <p:ext uri="{BB962C8B-B14F-4D97-AF65-F5344CB8AC3E}">
        <p14:creationId xmlns:p14="http://schemas.microsoft.com/office/powerpoint/2010/main" val="167515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normAutofit fontScale="90000"/>
          </a:bodyPr>
          <a:lstStyle/>
          <a:p>
            <a:r>
              <a:rPr lang="tr-TR" dirty="0"/>
              <a:t>ISO/IEC </a:t>
            </a:r>
            <a:r>
              <a:rPr lang="tr-TR" dirty="0" err="1"/>
              <a:t>Standard</a:t>
            </a:r>
            <a:r>
              <a:rPr lang="tr-TR" dirty="0"/>
              <a:t> 15939</a:t>
            </a:r>
          </a:p>
        </p:txBody>
      </p:sp>
      <p:sp>
        <p:nvSpPr>
          <p:cNvPr id="3" name="İçerik Yer Tutucusu 2"/>
          <p:cNvSpPr>
            <a:spLocks noGrp="1"/>
          </p:cNvSpPr>
          <p:nvPr>
            <p:ph idx="1"/>
          </p:nvPr>
        </p:nvSpPr>
        <p:spPr>
          <a:xfrm>
            <a:off x="755576" y="1844824"/>
            <a:ext cx="7543800" cy="3886200"/>
          </a:xfrm>
        </p:spPr>
        <p:txBody>
          <a:bodyPr>
            <a:normAutofit fontScale="85000" lnSpcReduction="20000"/>
          </a:bodyPr>
          <a:lstStyle/>
          <a:p>
            <a:r>
              <a:rPr lang="tr-TR" dirty="0" err="1"/>
              <a:t>This</a:t>
            </a:r>
            <a:r>
              <a:rPr lang="tr-TR" dirty="0"/>
              <a:t> International </a:t>
            </a:r>
            <a:r>
              <a:rPr lang="tr-TR" dirty="0" err="1" smtClean="0"/>
              <a:t>Standard</a:t>
            </a:r>
            <a:r>
              <a:rPr lang="tr-TR" dirty="0"/>
              <a:t> </a:t>
            </a:r>
            <a:r>
              <a:rPr lang="en-US" dirty="0" smtClean="0"/>
              <a:t>defines </a:t>
            </a:r>
            <a:r>
              <a:rPr lang="en-US" dirty="0"/>
              <a:t>a measurement process applicable to system and software engineering </a:t>
            </a:r>
            <a:r>
              <a:rPr lang="en-US" dirty="0" smtClean="0"/>
              <a:t>and</a:t>
            </a:r>
            <a:r>
              <a:rPr lang="tr-TR" dirty="0" smtClean="0"/>
              <a:t> </a:t>
            </a:r>
            <a:r>
              <a:rPr lang="tr-TR" dirty="0" err="1" smtClean="0"/>
              <a:t>management</a:t>
            </a:r>
            <a:r>
              <a:rPr lang="tr-TR" dirty="0" smtClean="0"/>
              <a:t> </a:t>
            </a:r>
            <a:r>
              <a:rPr lang="tr-TR" dirty="0" err="1"/>
              <a:t>disciplines</a:t>
            </a:r>
            <a:r>
              <a:rPr lang="tr-TR" dirty="0" smtClean="0"/>
              <a:t>.</a:t>
            </a:r>
          </a:p>
          <a:p>
            <a:r>
              <a:rPr lang="en-US" dirty="0"/>
              <a:t>They summarize this standard as,</a:t>
            </a:r>
          </a:p>
          <a:p>
            <a:pPr marL="0" indent="0">
              <a:buNone/>
            </a:pPr>
            <a:r>
              <a:rPr lang="tr-TR" dirty="0" smtClean="0"/>
              <a:t>	</a:t>
            </a:r>
            <a:r>
              <a:rPr lang="en-US" dirty="0" smtClean="0"/>
              <a:t>• </a:t>
            </a:r>
            <a:r>
              <a:rPr lang="en-US" dirty="0"/>
              <a:t>Provides structure and order in measurement programs</a:t>
            </a:r>
          </a:p>
          <a:p>
            <a:pPr marL="0" indent="0">
              <a:buNone/>
            </a:pPr>
            <a:r>
              <a:rPr lang="tr-TR" dirty="0" smtClean="0"/>
              <a:t>	</a:t>
            </a:r>
            <a:r>
              <a:rPr lang="en-US" dirty="0" smtClean="0"/>
              <a:t>• </a:t>
            </a:r>
            <a:r>
              <a:rPr lang="en-US" dirty="0"/>
              <a:t>Enables effective communication between stakeholder and </a:t>
            </a:r>
            <a:r>
              <a:rPr lang="tr-TR" dirty="0" smtClean="0"/>
              <a:t>	</a:t>
            </a:r>
            <a:r>
              <a:rPr lang="en-US" dirty="0" smtClean="0"/>
              <a:t>measurement program</a:t>
            </a:r>
            <a:r>
              <a:rPr lang="tr-TR" dirty="0" smtClean="0"/>
              <a:t> </a:t>
            </a:r>
            <a:r>
              <a:rPr lang="tr-TR" dirty="0" err="1" smtClean="0"/>
              <a:t>responsible</a:t>
            </a:r>
            <a:endParaRPr lang="tr-TR" dirty="0"/>
          </a:p>
          <a:p>
            <a:pPr marL="0" indent="0">
              <a:buNone/>
            </a:pPr>
            <a:r>
              <a:rPr lang="tr-TR" dirty="0" smtClean="0"/>
              <a:t>	</a:t>
            </a:r>
            <a:r>
              <a:rPr lang="en-US" dirty="0" smtClean="0"/>
              <a:t>• </a:t>
            </a:r>
            <a:r>
              <a:rPr lang="en-US" dirty="0"/>
              <a:t>Applicable for establishing measurement programs for </a:t>
            </a:r>
            <a:r>
              <a:rPr lang="tr-TR" dirty="0" smtClean="0"/>
              <a:t>	</a:t>
            </a:r>
            <a:r>
              <a:rPr lang="en-US" dirty="0" smtClean="0"/>
              <a:t>products</a:t>
            </a:r>
            <a:r>
              <a:rPr lang="en-US" dirty="0"/>
              <a:t>, projects </a:t>
            </a:r>
            <a:r>
              <a:rPr lang="en-US" dirty="0" smtClean="0"/>
              <a:t>and</a:t>
            </a:r>
            <a:r>
              <a:rPr lang="tr-TR" dirty="0" smtClean="0"/>
              <a:t> </a:t>
            </a:r>
            <a:r>
              <a:rPr lang="tr-TR" dirty="0" err="1" smtClean="0"/>
              <a:t>processes</a:t>
            </a:r>
            <a:endParaRPr lang="tr-TR" dirty="0"/>
          </a:p>
          <a:p>
            <a:pPr marL="0" indent="0">
              <a:buNone/>
            </a:pPr>
            <a:r>
              <a:rPr lang="tr-TR" dirty="0" smtClean="0"/>
              <a:t>	</a:t>
            </a:r>
            <a:r>
              <a:rPr lang="en-US" dirty="0" smtClean="0"/>
              <a:t>• </a:t>
            </a:r>
            <a:r>
              <a:rPr lang="en-US" dirty="0"/>
              <a:t>Provides a distinction between reusable (base measures) and </a:t>
            </a:r>
            <a:r>
              <a:rPr lang="tr-TR" dirty="0" smtClean="0"/>
              <a:t>	</a:t>
            </a:r>
            <a:r>
              <a:rPr lang="en-US" dirty="0" smtClean="0"/>
              <a:t>purpose specific</a:t>
            </a:r>
            <a:r>
              <a:rPr lang="tr-TR" dirty="0" smtClean="0"/>
              <a:t> (</a:t>
            </a:r>
            <a:r>
              <a:rPr lang="tr-TR" dirty="0" err="1" smtClean="0"/>
              <a:t>indicators</a:t>
            </a:r>
            <a:r>
              <a:rPr lang="tr-TR" dirty="0"/>
              <a:t>) </a:t>
            </a:r>
            <a:r>
              <a:rPr lang="tr-TR" dirty="0" err="1" smtClean="0"/>
              <a:t>elements</a:t>
            </a:r>
            <a:r>
              <a:rPr lang="tr-TR" dirty="0"/>
              <a:t> </a:t>
            </a:r>
            <a:endParaRPr lang="tr-TR" dirty="0" smtClean="0"/>
          </a:p>
          <a:p>
            <a:pPr marL="0" indent="0">
              <a:buNone/>
            </a:pPr>
            <a:r>
              <a:rPr lang="tr-TR" dirty="0" smtClean="0"/>
              <a:t>	</a:t>
            </a:r>
            <a:r>
              <a:rPr lang="en-US" dirty="0" smtClean="0"/>
              <a:t>• </a:t>
            </a:r>
            <a:r>
              <a:rPr lang="en-US" dirty="0"/>
              <a:t>One needs guidance on how to use it</a:t>
            </a:r>
          </a:p>
          <a:p>
            <a:pPr marL="0" indent="0">
              <a:buNone/>
            </a:pPr>
            <a:r>
              <a:rPr lang="tr-TR" dirty="0" smtClean="0"/>
              <a:t>	</a:t>
            </a:r>
            <a:r>
              <a:rPr lang="en-US" dirty="0" smtClean="0"/>
              <a:t>• </a:t>
            </a:r>
            <a:r>
              <a:rPr lang="en-US" dirty="0"/>
              <a:t>Needs complementing with other standards</a:t>
            </a:r>
            <a:endParaRPr lang="tr-TR" dirty="0" smtClean="0"/>
          </a:p>
        </p:txBody>
      </p:sp>
    </p:spTree>
    <p:extLst>
      <p:ext uri="{BB962C8B-B14F-4D97-AF65-F5344CB8AC3E}">
        <p14:creationId xmlns:p14="http://schemas.microsoft.com/office/powerpoint/2010/main" val="4114814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normAutofit/>
          </a:bodyPr>
          <a:lstStyle/>
          <a:p>
            <a:r>
              <a:rPr lang="tr-TR" dirty="0" err="1" smtClean="0"/>
              <a:t>In</a:t>
            </a:r>
            <a:r>
              <a:rPr lang="tr-TR" dirty="0" smtClean="0"/>
              <a:t> </a:t>
            </a:r>
            <a:r>
              <a:rPr lang="tr-TR" dirty="0" err="1" smtClean="0"/>
              <a:t>Conclusion</a:t>
            </a:r>
            <a:endParaRPr lang="tr-TR" dirty="0"/>
          </a:p>
        </p:txBody>
      </p:sp>
      <p:sp>
        <p:nvSpPr>
          <p:cNvPr id="3" name="İçerik Yer Tutucusu 2"/>
          <p:cNvSpPr>
            <a:spLocks noGrp="1"/>
          </p:cNvSpPr>
          <p:nvPr>
            <p:ph idx="1"/>
          </p:nvPr>
        </p:nvSpPr>
        <p:spPr>
          <a:xfrm>
            <a:off x="755576" y="1844824"/>
            <a:ext cx="7543800" cy="3886200"/>
          </a:xfrm>
        </p:spPr>
        <p:txBody>
          <a:bodyPr>
            <a:normAutofit/>
          </a:bodyPr>
          <a:lstStyle/>
          <a:p>
            <a:pPr marL="0" indent="0">
              <a:buNone/>
            </a:pPr>
            <a:r>
              <a:rPr lang="en-US" dirty="0"/>
              <a:t>Most of the researchers uses different measures and techniques to calculate </a:t>
            </a:r>
            <a:r>
              <a:rPr lang="en-US" dirty="0" smtClean="0"/>
              <a:t>software</a:t>
            </a:r>
            <a:r>
              <a:rPr lang="tr-TR" dirty="0" smtClean="0"/>
              <a:t> </a:t>
            </a:r>
            <a:r>
              <a:rPr lang="en-US" dirty="0" smtClean="0"/>
              <a:t>productivity</a:t>
            </a:r>
            <a:r>
              <a:rPr lang="en-US" dirty="0"/>
              <a:t>. They generally uses the simple formula of output per input. On the </a:t>
            </a:r>
            <a:r>
              <a:rPr lang="en-US" dirty="0" smtClean="0"/>
              <a:t>other</a:t>
            </a:r>
            <a:r>
              <a:rPr lang="tr-TR" dirty="0" smtClean="0"/>
              <a:t> </a:t>
            </a:r>
            <a:r>
              <a:rPr lang="en-US" dirty="0" smtClean="0"/>
              <a:t>hand</a:t>
            </a:r>
            <a:r>
              <a:rPr lang="en-US" dirty="0"/>
              <a:t>, some of the software-specific measurements are more popular than the others </a:t>
            </a:r>
            <a:r>
              <a:rPr lang="en-US" dirty="0" smtClean="0"/>
              <a:t>such</a:t>
            </a:r>
            <a:r>
              <a:rPr lang="tr-TR" dirty="0" smtClean="0"/>
              <a:t> </a:t>
            </a:r>
            <a:r>
              <a:rPr lang="en-US" dirty="0" smtClean="0"/>
              <a:t>as </a:t>
            </a:r>
            <a:r>
              <a:rPr lang="en-US" dirty="0"/>
              <a:t>FPA or lines of codes, but this does not means that, anyone can recommend only </a:t>
            </a:r>
            <a:r>
              <a:rPr lang="en-US" dirty="0" smtClean="0"/>
              <a:t>one</a:t>
            </a:r>
            <a:r>
              <a:rPr lang="tr-TR" dirty="0" smtClean="0"/>
              <a:t> </a:t>
            </a:r>
            <a:r>
              <a:rPr lang="en-US" dirty="0" smtClean="0"/>
              <a:t>of </a:t>
            </a:r>
            <a:r>
              <a:rPr lang="en-US" dirty="0"/>
              <a:t>these methods because productivity measurement is directly related to </a:t>
            </a:r>
            <a:r>
              <a:rPr lang="en-US" dirty="0" smtClean="0"/>
              <a:t>companies,</a:t>
            </a:r>
            <a:r>
              <a:rPr lang="tr-TR" dirty="0" smtClean="0"/>
              <a:t> </a:t>
            </a:r>
            <a:r>
              <a:rPr lang="en-US" dirty="0" smtClean="0"/>
              <a:t>departments</a:t>
            </a:r>
            <a:r>
              <a:rPr lang="en-US" dirty="0"/>
              <a:t>, processes and people that take part in the development </a:t>
            </a:r>
            <a:r>
              <a:rPr lang="en-US" dirty="0" smtClean="0"/>
              <a:t>process.</a:t>
            </a:r>
            <a:r>
              <a:rPr lang="tr-TR" dirty="0" smtClean="0"/>
              <a:t> </a:t>
            </a:r>
          </a:p>
        </p:txBody>
      </p:sp>
    </p:spTree>
    <p:extLst>
      <p:ext uri="{BB962C8B-B14F-4D97-AF65-F5344CB8AC3E}">
        <p14:creationId xmlns:p14="http://schemas.microsoft.com/office/powerpoint/2010/main" val="135781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normAutofit/>
          </a:bodyPr>
          <a:lstStyle/>
          <a:p>
            <a:r>
              <a:rPr lang="tr-TR" dirty="0" err="1" smtClean="0"/>
              <a:t>In</a:t>
            </a:r>
            <a:r>
              <a:rPr lang="tr-TR" dirty="0" smtClean="0"/>
              <a:t> </a:t>
            </a:r>
            <a:r>
              <a:rPr lang="tr-TR" dirty="0" err="1" smtClean="0"/>
              <a:t>Conclusion</a:t>
            </a:r>
            <a:endParaRPr lang="tr-TR" dirty="0"/>
          </a:p>
        </p:txBody>
      </p:sp>
      <p:sp>
        <p:nvSpPr>
          <p:cNvPr id="3" name="İçerik Yer Tutucusu 2"/>
          <p:cNvSpPr>
            <a:spLocks noGrp="1"/>
          </p:cNvSpPr>
          <p:nvPr>
            <p:ph idx="1"/>
          </p:nvPr>
        </p:nvSpPr>
        <p:spPr>
          <a:xfrm>
            <a:off x="755576" y="1844824"/>
            <a:ext cx="7543800" cy="3886200"/>
          </a:xfrm>
        </p:spPr>
        <p:txBody>
          <a:bodyPr>
            <a:normAutofit/>
          </a:bodyPr>
          <a:lstStyle/>
          <a:p>
            <a:pPr marL="0" indent="0">
              <a:buNone/>
            </a:pPr>
            <a:r>
              <a:rPr lang="en-US" dirty="0"/>
              <a:t>When we look at the organizational </a:t>
            </a:r>
            <a:r>
              <a:rPr lang="en-US" dirty="0" err="1"/>
              <a:t>pont</a:t>
            </a:r>
            <a:r>
              <a:rPr lang="en-US" dirty="0"/>
              <a:t> of view, productivity </a:t>
            </a:r>
            <a:r>
              <a:rPr lang="en-US" dirty="0" err="1"/>
              <a:t>measuremnt</a:t>
            </a:r>
            <a:r>
              <a:rPr lang="en-US" dirty="0"/>
              <a:t> provide</a:t>
            </a:r>
            <a:r>
              <a:rPr lang="tr-TR" dirty="0"/>
              <a:t> </a:t>
            </a:r>
            <a:r>
              <a:rPr lang="en-US" dirty="0" err="1"/>
              <a:t>organizaiton</a:t>
            </a:r>
            <a:r>
              <a:rPr lang="en-US" dirty="0"/>
              <a:t> with making better decisions about investments in processes, methods, tools,</a:t>
            </a:r>
            <a:r>
              <a:rPr lang="tr-TR" dirty="0"/>
              <a:t> </a:t>
            </a:r>
            <a:r>
              <a:rPr lang="en-US" dirty="0"/>
              <a:t>and outsourcing and monitoring the current productivity of its services that helps them to</a:t>
            </a:r>
            <a:r>
              <a:rPr lang="tr-TR" dirty="0"/>
              <a:t> </a:t>
            </a:r>
            <a:r>
              <a:rPr lang="tr-TR" dirty="0" err="1"/>
              <a:t>increase</a:t>
            </a:r>
            <a:r>
              <a:rPr lang="tr-TR" dirty="0"/>
              <a:t> </a:t>
            </a:r>
            <a:r>
              <a:rPr lang="tr-TR" dirty="0" err="1"/>
              <a:t>customer</a:t>
            </a:r>
            <a:r>
              <a:rPr lang="tr-TR" dirty="0"/>
              <a:t> </a:t>
            </a:r>
            <a:r>
              <a:rPr lang="tr-TR" dirty="0" err="1"/>
              <a:t>satisfaction</a:t>
            </a:r>
            <a:r>
              <a:rPr lang="tr-TR" dirty="0"/>
              <a:t>.</a:t>
            </a:r>
          </a:p>
        </p:txBody>
      </p:sp>
    </p:spTree>
    <p:extLst>
      <p:ext uri="{BB962C8B-B14F-4D97-AF65-F5344CB8AC3E}">
        <p14:creationId xmlns:p14="http://schemas.microsoft.com/office/powerpoint/2010/main" val="274761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normAutofit/>
          </a:bodyPr>
          <a:lstStyle/>
          <a:p>
            <a:r>
              <a:rPr lang="tr-TR" dirty="0" err="1" smtClean="0"/>
              <a:t>In</a:t>
            </a:r>
            <a:r>
              <a:rPr lang="tr-TR" dirty="0" smtClean="0"/>
              <a:t> </a:t>
            </a:r>
            <a:r>
              <a:rPr lang="tr-TR" dirty="0" err="1" smtClean="0"/>
              <a:t>Conclusion</a:t>
            </a:r>
            <a:endParaRPr lang="tr-TR" dirty="0"/>
          </a:p>
        </p:txBody>
      </p:sp>
      <p:sp>
        <p:nvSpPr>
          <p:cNvPr id="3" name="İçerik Yer Tutucusu 2"/>
          <p:cNvSpPr>
            <a:spLocks noGrp="1"/>
          </p:cNvSpPr>
          <p:nvPr>
            <p:ph idx="1"/>
          </p:nvPr>
        </p:nvSpPr>
        <p:spPr>
          <a:xfrm>
            <a:off x="755576" y="1844824"/>
            <a:ext cx="7543800" cy="3886200"/>
          </a:xfrm>
        </p:spPr>
        <p:txBody>
          <a:bodyPr>
            <a:normAutofit/>
          </a:bodyPr>
          <a:lstStyle/>
          <a:p>
            <a:pPr marL="0" indent="0">
              <a:buNone/>
            </a:pPr>
            <a:r>
              <a:rPr lang="en-US" dirty="0"/>
              <a:t>To conclude, taking these methods into </a:t>
            </a:r>
            <a:r>
              <a:rPr lang="en-US" dirty="0" err="1"/>
              <a:t>consideraion</a:t>
            </a:r>
            <a:r>
              <a:rPr lang="en-US" dirty="0"/>
              <a:t> and deciding the best model </a:t>
            </a:r>
            <a:r>
              <a:rPr lang="en-US" dirty="0" smtClean="0"/>
              <a:t>for</a:t>
            </a:r>
            <a:r>
              <a:rPr lang="tr-TR" dirty="0" smtClean="0"/>
              <a:t> </a:t>
            </a:r>
            <a:r>
              <a:rPr lang="en-US" dirty="0" smtClean="0"/>
              <a:t>each </a:t>
            </a:r>
            <a:r>
              <a:rPr lang="en-US" dirty="0"/>
              <a:t>specific topic should be done by experts of this issue.</a:t>
            </a:r>
            <a:endParaRPr lang="tr-TR" dirty="0"/>
          </a:p>
        </p:txBody>
      </p:sp>
    </p:spTree>
    <p:extLst>
      <p:ext uri="{BB962C8B-B14F-4D97-AF65-F5344CB8AC3E}">
        <p14:creationId xmlns:p14="http://schemas.microsoft.com/office/powerpoint/2010/main" val="306846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088" y="620713"/>
            <a:ext cx="7543800" cy="1727200"/>
          </a:xfrm>
        </p:spPr>
        <p:txBody>
          <a:bodyPr rtlCol="0"/>
          <a:lstStyle/>
          <a:p>
            <a:pPr fontAlgn="auto">
              <a:spcAft>
                <a:spcPts val="0"/>
              </a:spcAft>
              <a:defRPr/>
            </a:pPr>
            <a:r>
              <a:rPr lang="en-US" sz="4400" dirty="0">
                <a:solidFill>
                  <a:schemeClr val="bg1"/>
                </a:solidFill>
                <a:latin typeface="+mn-lt"/>
              </a:rPr>
              <a:t>Software Measurement: </a:t>
            </a:r>
            <a:r>
              <a:rPr lang="en-US" sz="4400" b="1" dirty="0">
                <a:solidFill>
                  <a:schemeClr val="bg1"/>
                </a:solidFill>
                <a:latin typeface="+mn-lt"/>
              </a:rPr>
              <a:t>A </a:t>
            </a:r>
            <a:r>
              <a:rPr lang="en-US" sz="4400" dirty="0">
                <a:solidFill>
                  <a:schemeClr val="bg1"/>
                </a:solidFill>
                <a:latin typeface="+mn-lt"/>
              </a:rPr>
              <a:t>Necessary Scientific Basis</a:t>
            </a:r>
            <a:r>
              <a:rPr lang="tr-TR" sz="4400" dirty="0">
                <a:solidFill>
                  <a:schemeClr val="bg1"/>
                </a:solidFill>
                <a:latin typeface="+mn-lt"/>
              </a:rPr>
              <a:t/>
            </a:r>
            <a:br>
              <a:rPr lang="tr-TR" sz="4400" dirty="0">
                <a:solidFill>
                  <a:schemeClr val="bg1"/>
                </a:solidFill>
                <a:latin typeface="+mn-lt"/>
              </a:rPr>
            </a:br>
            <a:r>
              <a:rPr lang="tr-TR" sz="4400" dirty="0">
                <a:solidFill>
                  <a:schemeClr val="bg1"/>
                </a:solidFill>
                <a:latin typeface="+mn-lt"/>
              </a:rPr>
              <a:t>By Norman Fenton (1994) </a:t>
            </a:r>
          </a:p>
        </p:txBody>
      </p:sp>
      <p:sp>
        <p:nvSpPr>
          <p:cNvPr id="3" name="Subtitle 2"/>
          <p:cNvSpPr>
            <a:spLocks noGrp="1"/>
          </p:cNvSpPr>
          <p:nvPr>
            <p:ph type="subTitle" idx="1"/>
          </p:nvPr>
        </p:nvSpPr>
        <p:spPr/>
        <p:txBody>
          <a:bodyPr rtlCol="0">
            <a:normAutofit lnSpcReduction="10000"/>
          </a:bodyPr>
          <a:lstStyle/>
          <a:p>
            <a:pPr fontAlgn="auto">
              <a:spcAft>
                <a:spcPts val="0"/>
              </a:spcAft>
              <a:buFont typeface="Arial" pitchFamily="34" charset="0"/>
              <a:buNone/>
              <a:defRPr/>
            </a:pPr>
            <a:r>
              <a:rPr lang="tr-TR" smtClean="0"/>
              <a:t>Alper ACAR</a:t>
            </a:r>
          </a:p>
          <a:p>
            <a:pPr fontAlgn="auto">
              <a:spcAft>
                <a:spcPts val="0"/>
              </a:spcAft>
              <a:buFont typeface="Arial" pitchFamily="34" charset="0"/>
              <a:buNone/>
              <a:defRPr/>
            </a:pPr>
            <a:r>
              <a:rPr lang="tr-TR" smtClean="0"/>
              <a:t>2011765000</a:t>
            </a:r>
            <a:endParaRPr lang="tr-TR" dirty="0"/>
          </a:p>
        </p:txBody>
      </p:sp>
    </p:spTree>
    <p:extLst>
      <p:ext uri="{BB962C8B-B14F-4D97-AF65-F5344CB8AC3E}">
        <p14:creationId xmlns:p14="http://schemas.microsoft.com/office/powerpoint/2010/main" val="2545012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6781800" cy="1384300"/>
          </a:xfrm>
        </p:spPr>
        <p:txBody>
          <a:bodyPr rtlCol="0">
            <a:normAutofit/>
          </a:bodyPr>
          <a:lstStyle/>
          <a:p>
            <a:pPr fontAlgn="auto">
              <a:spcAft>
                <a:spcPts val="0"/>
              </a:spcAft>
              <a:defRPr/>
            </a:pPr>
            <a:r>
              <a:rPr lang="tr-TR" dirty="0" smtClean="0">
                <a:solidFill>
                  <a:schemeClr val="tx1">
                    <a:lumMod val="85000"/>
                    <a:lumOff val="15000"/>
                  </a:schemeClr>
                </a:solidFill>
                <a:latin typeface="+mn-lt"/>
              </a:rPr>
              <a:t>Outline</a:t>
            </a:r>
            <a:endParaRPr lang="tr-TR" dirty="0">
              <a:solidFill>
                <a:schemeClr val="tx1">
                  <a:lumMod val="85000"/>
                  <a:lumOff val="15000"/>
                </a:schemeClr>
              </a:solidFill>
              <a:latin typeface="+mn-lt"/>
            </a:endParaRPr>
          </a:p>
        </p:txBody>
      </p:sp>
      <p:sp>
        <p:nvSpPr>
          <p:cNvPr id="7171" name="Content Placeholder 2"/>
          <p:cNvSpPr>
            <a:spLocks noGrp="1"/>
          </p:cNvSpPr>
          <p:nvPr>
            <p:ph idx="1"/>
          </p:nvPr>
        </p:nvSpPr>
        <p:spPr>
          <a:xfrm>
            <a:off x="755650" y="2276475"/>
            <a:ext cx="7543800" cy="3886200"/>
          </a:xfrm>
        </p:spPr>
        <p:txBody>
          <a:bodyPr/>
          <a:lstStyle/>
          <a:p>
            <a:pPr>
              <a:buFontTx/>
              <a:buChar char="-"/>
            </a:pPr>
            <a:r>
              <a:rPr lang="tr-TR" sz="3200" smtClean="0"/>
              <a:t>What is measurement?</a:t>
            </a:r>
          </a:p>
          <a:p>
            <a:pPr>
              <a:buFontTx/>
              <a:buChar char="-"/>
            </a:pPr>
            <a:r>
              <a:rPr lang="tr-TR" sz="3200" smtClean="0"/>
              <a:t>How do we measure?</a:t>
            </a:r>
          </a:p>
          <a:p>
            <a:pPr>
              <a:buFontTx/>
              <a:buChar char="-"/>
            </a:pPr>
            <a:r>
              <a:rPr lang="tr-TR" sz="3200" smtClean="0"/>
              <a:t>Types of measurement.</a:t>
            </a:r>
          </a:p>
          <a:p>
            <a:pPr>
              <a:buFontTx/>
              <a:buChar char="-"/>
            </a:pPr>
            <a:r>
              <a:rPr lang="tr-TR" sz="3200" smtClean="0"/>
              <a:t>Representation of measurement.</a:t>
            </a:r>
          </a:p>
          <a:p>
            <a:pPr>
              <a:buFontTx/>
              <a:buChar char="-"/>
            </a:pPr>
            <a:r>
              <a:rPr lang="tr-TR" sz="3200" smtClean="0"/>
              <a:t>Usage of measurement</a:t>
            </a:r>
          </a:p>
          <a:p>
            <a:pPr>
              <a:buFontTx/>
              <a:buChar char="-"/>
            </a:pPr>
            <a:r>
              <a:rPr lang="tr-TR" sz="3200" smtClean="0"/>
              <a:t>Different types os software measurement</a:t>
            </a:r>
          </a:p>
        </p:txBody>
      </p:sp>
    </p:spTree>
    <p:extLst>
      <p:ext uri="{BB962C8B-B14F-4D97-AF65-F5344CB8AC3E}">
        <p14:creationId xmlns:p14="http://schemas.microsoft.com/office/powerpoint/2010/main" val="1184897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6781800" cy="1384300"/>
          </a:xfrm>
        </p:spPr>
        <p:txBody>
          <a:bodyPr rtlCol="0">
            <a:normAutofit/>
          </a:bodyPr>
          <a:lstStyle/>
          <a:p>
            <a:pPr fontAlgn="auto">
              <a:spcAft>
                <a:spcPts val="0"/>
              </a:spcAft>
              <a:defRPr/>
            </a:pPr>
            <a:r>
              <a:rPr lang="tr-TR" dirty="0">
                <a:solidFill>
                  <a:schemeClr val="tx1">
                    <a:lumMod val="85000"/>
                    <a:lumOff val="15000"/>
                  </a:schemeClr>
                </a:solidFill>
                <a:latin typeface="+mn-lt"/>
              </a:rPr>
              <a:t>What is measurement?</a:t>
            </a:r>
          </a:p>
        </p:txBody>
      </p:sp>
      <p:sp>
        <p:nvSpPr>
          <p:cNvPr id="3" name="Content Placeholder 2"/>
          <p:cNvSpPr>
            <a:spLocks noGrp="1"/>
          </p:cNvSpPr>
          <p:nvPr>
            <p:ph idx="1"/>
          </p:nvPr>
        </p:nvSpPr>
        <p:spPr>
          <a:xfrm>
            <a:off x="755650" y="2276475"/>
            <a:ext cx="7543800" cy="3886200"/>
          </a:xfrm>
        </p:spPr>
        <p:txBody>
          <a:bodyPr rtlCol="0">
            <a:normAutofit fontScale="85000" lnSpcReduction="10000"/>
          </a:bodyPr>
          <a:lstStyle/>
          <a:p>
            <a:pPr marL="274320" indent="-274320" fontAlgn="auto">
              <a:spcAft>
                <a:spcPts val="0"/>
              </a:spcAft>
              <a:buFont typeface="Arial" pitchFamily="34" charset="0"/>
              <a:buChar char="•"/>
              <a:defRPr/>
            </a:pPr>
            <a:r>
              <a:rPr lang="en-US" sz="3200" i="1" dirty="0" smtClean="0"/>
              <a:t>Measurement </a:t>
            </a:r>
            <a:r>
              <a:rPr lang="en-US" sz="3200" dirty="0"/>
              <a:t>is defined as the process by which numbers </a:t>
            </a:r>
            <a:r>
              <a:rPr lang="en-US" sz="3200" dirty="0" smtClean="0"/>
              <a:t>or</a:t>
            </a:r>
            <a:r>
              <a:rPr lang="tr-TR" sz="3200" dirty="0" smtClean="0"/>
              <a:t> </a:t>
            </a:r>
            <a:r>
              <a:rPr lang="en-US" sz="3200" dirty="0" smtClean="0"/>
              <a:t>symbols </a:t>
            </a:r>
            <a:r>
              <a:rPr lang="en-US" sz="3200" dirty="0"/>
              <a:t>are assigned to attributes of entities in the real </a:t>
            </a:r>
            <a:r>
              <a:rPr lang="en-US" sz="3200" dirty="0" smtClean="0"/>
              <a:t>world</a:t>
            </a:r>
            <a:r>
              <a:rPr lang="tr-TR" sz="3200" dirty="0" smtClean="0"/>
              <a:t> </a:t>
            </a:r>
            <a:r>
              <a:rPr lang="en-US" sz="3200" dirty="0" smtClean="0"/>
              <a:t>in </a:t>
            </a:r>
            <a:r>
              <a:rPr lang="en-US" sz="3200" dirty="0"/>
              <a:t>such a way as to describe them according to clearly </a:t>
            </a:r>
            <a:r>
              <a:rPr lang="en-US" sz="3200" dirty="0" smtClean="0"/>
              <a:t>defined</a:t>
            </a:r>
            <a:r>
              <a:rPr lang="tr-TR" sz="3200" dirty="0" smtClean="0"/>
              <a:t> rules.</a:t>
            </a:r>
          </a:p>
          <a:p>
            <a:pPr marL="274320" indent="-274320" fontAlgn="auto">
              <a:spcAft>
                <a:spcPts val="0"/>
              </a:spcAft>
              <a:buFont typeface="Arial" pitchFamily="34" charset="0"/>
              <a:buChar char="•"/>
              <a:defRPr/>
            </a:pPr>
            <a:r>
              <a:rPr lang="en-US" sz="3200" dirty="0"/>
              <a:t>An </a:t>
            </a:r>
            <a:r>
              <a:rPr lang="en-US" sz="3200" i="1" dirty="0"/>
              <a:t>entity </a:t>
            </a:r>
            <a:r>
              <a:rPr lang="en-US" sz="3200" dirty="0"/>
              <a:t>may be an object, such as a </a:t>
            </a:r>
            <a:r>
              <a:rPr lang="en-US" sz="3200" dirty="0" smtClean="0"/>
              <a:t>person</a:t>
            </a:r>
            <a:r>
              <a:rPr lang="tr-TR" sz="3200" dirty="0" smtClean="0"/>
              <a:t> </a:t>
            </a:r>
            <a:r>
              <a:rPr lang="en-US" sz="3200" dirty="0" smtClean="0"/>
              <a:t>or </a:t>
            </a:r>
            <a:r>
              <a:rPr lang="en-US" sz="3200" dirty="0"/>
              <a:t>a software specification, or an </a:t>
            </a:r>
            <a:r>
              <a:rPr lang="en-US" sz="3200" dirty="0" smtClean="0"/>
              <a:t>event. </a:t>
            </a:r>
            <a:endParaRPr lang="tr-TR" sz="3200" dirty="0" smtClean="0"/>
          </a:p>
          <a:p>
            <a:pPr marL="274320" indent="-274320" fontAlgn="auto">
              <a:spcAft>
                <a:spcPts val="0"/>
              </a:spcAft>
              <a:buFont typeface="Arial" pitchFamily="34" charset="0"/>
              <a:buChar char="•"/>
              <a:defRPr/>
            </a:pPr>
            <a:r>
              <a:rPr lang="en-US" sz="3200" dirty="0" smtClean="0"/>
              <a:t>An </a:t>
            </a:r>
            <a:r>
              <a:rPr lang="en-US" sz="3200" i="1" dirty="0" smtClean="0"/>
              <a:t>at</a:t>
            </a:r>
            <a:r>
              <a:rPr lang="tr-TR" sz="3200" i="1" dirty="0" smtClean="0"/>
              <a:t>t</a:t>
            </a:r>
            <a:r>
              <a:rPr lang="en-US" sz="3200" i="1" dirty="0" err="1" smtClean="0"/>
              <a:t>ri</a:t>
            </a:r>
            <a:r>
              <a:rPr lang="tr-TR" sz="3200" i="1" dirty="0" smtClean="0"/>
              <a:t>b</a:t>
            </a:r>
            <a:r>
              <a:rPr lang="en-US" sz="3200" i="1" dirty="0" err="1" smtClean="0"/>
              <a:t>ute</a:t>
            </a:r>
            <a:r>
              <a:rPr lang="en-US" sz="3200" i="1" dirty="0" smtClean="0"/>
              <a:t> </a:t>
            </a:r>
            <a:r>
              <a:rPr lang="en-US" sz="3200" dirty="0"/>
              <a:t>is a </a:t>
            </a:r>
            <a:r>
              <a:rPr lang="en-US" sz="3200" dirty="0" smtClean="0"/>
              <a:t>feature</a:t>
            </a:r>
            <a:r>
              <a:rPr lang="tr-TR" sz="3200" dirty="0" smtClean="0"/>
              <a:t> </a:t>
            </a:r>
            <a:r>
              <a:rPr lang="en-US" sz="3200" dirty="0" smtClean="0"/>
              <a:t>or </a:t>
            </a:r>
            <a:r>
              <a:rPr lang="en-US" sz="3200" dirty="0"/>
              <a:t>property of the entity, such as the height or blood </a:t>
            </a:r>
            <a:r>
              <a:rPr lang="en-US" sz="3200" dirty="0" smtClean="0"/>
              <a:t>pressure</a:t>
            </a:r>
            <a:r>
              <a:rPr lang="tr-TR" sz="3200" dirty="0" smtClean="0"/>
              <a:t> </a:t>
            </a:r>
            <a:r>
              <a:rPr lang="en-US" sz="3200" dirty="0" smtClean="0"/>
              <a:t>of </a:t>
            </a:r>
            <a:r>
              <a:rPr lang="en-US" sz="3200" dirty="0"/>
              <a:t>a </a:t>
            </a:r>
            <a:r>
              <a:rPr lang="en-US" sz="3200" dirty="0" smtClean="0"/>
              <a:t>person</a:t>
            </a:r>
            <a:r>
              <a:rPr lang="tr-TR" sz="3200" dirty="0" smtClean="0"/>
              <a:t>.</a:t>
            </a:r>
          </a:p>
        </p:txBody>
      </p:sp>
    </p:spTree>
    <p:extLst>
      <p:ext uri="{BB962C8B-B14F-4D97-AF65-F5344CB8AC3E}">
        <p14:creationId xmlns:p14="http://schemas.microsoft.com/office/powerpoint/2010/main" val="3481719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lstStyle/>
          <a:p>
            <a:r>
              <a:rPr lang="tr-TR" dirty="0" err="1" smtClean="0"/>
              <a:t>Outline</a:t>
            </a:r>
            <a:endParaRPr lang="tr-TR" dirty="0"/>
          </a:p>
        </p:txBody>
      </p:sp>
      <p:sp>
        <p:nvSpPr>
          <p:cNvPr id="3" name="İçerik Yer Tutucusu 2"/>
          <p:cNvSpPr>
            <a:spLocks noGrp="1"/>
          </p:cNvSpPr>
          <p:nvPr>
            <p:ph idx="1"/>
          </p:nvPr>
        </p:nvSpPr>
        <p:spPr>
          <a:xfrm>
            <a:off x="755576" y="1844824"/>
            <a:ext cx="7543800" cy="3886200"/>
          </a:xfrm>
        </p:spPr>
        <p:txBody>
          <a:bodyPr/>
          <a:lstStyle/>
          <a:p>
            <a:r>
              <a:rPr lang="tr-TR" dirty="0" smtClean="0"/>
              <a:t>PRODUCTIVITY</a:t>
            </a:r>
          </a:p>
          <a:p>
            <a:r>
              <a:rPr lang="tr-TR" dirty="0" smtClean="0"/>
              <a:t>PRODUCTIVITY MEASUREMENTS AND METRICS</a:t>
            </a:r>
          </a:p>
          <a:p>
            <a:r>
              <a:rPr lang="tr-TR" dirty="0" smtClean="0"/>
              <a:t>METHODS OF MEASUREMENTS</a:t>
            </a:r>
          </a:p>
          <a:p>
            <a:r>
              <a:rPr lang="tr-TR" dirty="0" smtClean="0"/>
              <a:t>CONCLUSION</a:t>
            </a:r>
            <a:endParaRPr lang="tr-TR" dirty="0"/>
          </a:p>
        </p:txBody>
      </p:sp>
    </p:spTree>
    <p:extLst>
      <p:ext uri="{BB962C8B-B14F-4D97-AF65-F5344CB8AC3E}">
        <p14:creationId xmlns:p14="http://schemas.microsoft.com/office/powerpoint/2010/main" val="4076845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6781800" cy="1384300"/>
          </a:xfrm>
        </p:spPr>
        <p:txBody>
          <a:bodyPr rtlCol="0">
            <a:normAutofit/>
          </a:bodyPr>
          <a:lstStyle/>
          <a:p>
            <a:pPr fontAlgn="auto">
              <a:spcAft>
                <a:spcPts val="0"/>
              </a:spcAft>
              <a:defRPr/>
            </a:pPr>
            <a:r>
              <a:rPr lang="tr-TR" dirty="0">
                <a:solidFill>
                  <a:schemeClr val="tx1">
                    <a:lumMod val="85000"/>
                    <a:lumOff val="15000"/>
                  </a:schemeClr>
                </a:solidFill>
                <a:latin typeface="+mn-lt"/>
              </a:rPr>
              <a:t>How do we measure?</a:t>
            </a:r>
          </a:p>
        </p:txBody>
      </p:sp>
      <p:sp>
        <p:nvSpPr>
          <p:cNvPr id="3" name="Content Placeholder 2"/>
          <p:cNvSpPr>
            <a:spLocks noGrp="1"/>
          </p:cNvSpPr>
          <p:nvPr>
            <p:ph idx="1"/>
          </p:nvPr>
        </p:nvSpPr>
        <p:spPr>
          <a:xfrm>
            <a:off x="755650" y="2276475"/>
            <a:ext cx="7543800" cy="3886200"/>
          </a:xfrm>
        </p:spPr>
        <p:txBody>
          <a:bodyPr rtlCol="0">
            <a:normAutofit fontScale="85000" lnSpcReduction="10000"/>
          </a:bodyPr>
          <a:lstStyle/>
          <a:p>
            <a:pPr marL="274320" indent="-274320" fontAlgn="auto">
              <a:spcAft>
                <a:spcPts val="0"/>
              </a:spcAft>
              <a:buFont typeface="Arial" pitchFamily="34" charset="0"/>
              <a:buChar char="•"/>
              <a:defRPr/>
            </a:pPr>
            <a:r>
              <a:rPr lang="tr-TR" sz="3200" dirty="0"/>
              <a:t>T</a:t>
            </a:r>
            <a:r>
              <a:rPr lang="tr-TR" sz="3200" dirty="0" smtClean="0"/>
              <a:t>he assignment </a:t>
            </a:r>
            <a:r>
              <a:rPr lang="en-US" sz="3200" dirty="0" smtClean="0"/>
              <a:t>of </a:t>
            </a:r>
            <a:r>
              <a:rPr lang="en-US" sz="3200" dirty="0"/>
              <a:t>numbers or symbols must preserve any intuitive and </a:t>
            </a:r>
            <a:r>
              <a:rPr lang="en-US" sz="3200" dirty="0" smtClean="0"/>
              <a:t>empirical</a:t>
            </a:r>
            <a:r>
              <a:rPr lang="tr-TR" sz="3200" dirty="0" smtClean="0"/>
              <a:t> </a:t>
            </a:r>
            <a:r>
              <a:rPr lang="en-US" sz="3200" dirty="0" smtClean="0"/>
              <a:t>observations </a:t>
            </a:r>
            <a:r>
              <a:rPr lang="en-US" sz="3200" dirty="0"/>
              <a:t>about the attributes and </a:t>
            </a:r>
            <a:r>
              <a:rPr lang="en-US" sz="3200" dirty="0" smtClean="0"/>
              <a:t>entities</a:t>
            </a:r>
            <a:r>
              <a:rPr lang="tr-TR" sz="3200" dirty="0" smtClean="0"/>
              <a:t>.</a:t>
            </a:r>
          </a:p>
          <a:p>
            <a:pPr marL="274320" indent="-274320" fontAlgn="auto">
              <a:spcAft>
                <a:spcPts val="0"/>
              </a:spcAft>
              <a:buFont typeface="Arial" pitchFamily="34" charset="0"/>
              <a:buChar char="•"/>
              <a:defRPr/>
            </a:pPr>
            <a:r>
              <a:rPr lang="en-US" sz="3200" dirty="0"/>
              <a:t>In most situations an attribute, even </a:t>
            </a:r>
            <a:r>
              <a:rPr lang="en-US" sz="3200" dirty="0" smtClean="0"/>
              <a:t>one</a:t>
            </a:r>
            <a:r>
              <a:rPr lang="tr-TR" sz="3200" dirty="0" smtClean="0"/>
              <a:t> </a:t>
            </a:r>
            <a:r>
              <a:rPr lang="en-US" sz="3200" dirty="0" smtClean="0"/>
              <a:t>as </a:t>
            </a:r>
            <a:r>
              <a:rPr lang="en-US" sz="3200" dirty="0"/>
              <a:t>well understood as height of humans, may have a </a:t>
            </a:r>
            <a:r>
              <a:rPr lang="en-US" sz="3200" dirty="0" smtClean="0"/>
              <a:t>different</a:t>
            </a:r>
            <a:r>
              <a:rPr lang="tr-TR" sz="3200" dirty="0" smtClean="0"/>
              <a:t> </a:t>
            </a:r>
            <a:r>
              <a:rPr lang="en-US" sz="3200" dirty="0" smtClean="0"/>
              <a:t>intuitive </a:t>
            </a:r>
            <a:r>
              <a:rPr lang="en-US" sz="3200" dirty="0"/>
              <a:t>meaning to different </a:t>
            </a:r>
            <a:r>
              <a:rPr lang="en-US" sz="3200" dirty="0" smtClean="0"/>
              <a:t>people</a:t>
            </a:r>
            <a:r>
              <a:rPr lang="tr-TR" sz="3200" dirty="0" smtClean="0"/>
              <a:t>.</a:t>
            </a:r>
          </a:p>
          <a:p>
            <a:pPr marL="274320" indent="-274320" fontAlgn="auto">
              <a:spcAft>
                <a:spcPts val="0"/>
              </a:spcAft>
              <a:buFont typeface="Arial" pitchFamily="34" charset="0"/>
              <a:buChar char="•"/>
              <a:defRPr/>
            </a:pPr>
            <a:r>
              <a:rPr lang="en-US" sz="3200" dirty="0"/>
              <a:t>The normal way to </a:t>
            </a:r>
            <a:r>
              <a:rPr lang="en-US" sz="3200" dirty="0" smtClean="0"/>
              <a:t>get</a:t>
            </a:r>
            <a:r>
              <a:rPr lang="tr-TR" sz="3200" dirty="0" smtClean="0"/>
              <a:t> </a:t>
            </a:r>
            <a:r>
              <a:rPr lang="en-US" sz="3200" dirty="0" smtClean="0"/>
              <a:t>round </a:t>
            </a:r>
            <a:r>
              <a:rPr lang="en-US" sz="3200" dirty="0"/>
              <a:t>this problem is to define a </a:t>
            </a:r>
            <a:r>
              <a:rPr lang="en-US" sz="3200" i="1" dirty="0"/>
              <a:t>model </a:t>
            </a:r>
            <a:r>
              <a:rPr lang="en-US" sz="3200" dirty="0"/>
              <a:t>for the entities </a:t>
            </a:r>
            <a:r>
              <a:rPr lang="en-US" sz="3200" dirty="0" smtClean="0"/>
              <a:t>being</a:t>
            </a:r>
            <a:r>
              <a:rPr lang="tr-TR" sz="3200" dirty="0" smtClean="0"/>
              <a:t> </a:t>
            </a:r>
            <a:r>
              <a:rPr lang="en-US" sz="3200" dirty="0" smtClean="0"/>
              <a:t>measured</a:t>
            </a:r>
            <a:r>
              <a:rPr lang="en-US" sz="3200" dirty="0"/>
              <a:t>. The model reflects a specific viewpoint.</a:t>
            </a:r>
            <a:endParaRPr lang="tr-TR" sz="3200" dirty="0" smtClean="0"/>
          </a:p>
        </p:txBody>
      </p:sp>
    </p:spTree>
    <p:extLst>
      <p:ext uri="{BB962C8B-B14F-4D97-AF65-F5344CB8AC3E}">
        <p14:creationId xmlns:p14="http://schemas.microsoft.com/office/powerpoint/2010/main" val="3293491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6781800" cy="1384300"/>
          </a:xfrm>
        </p:spPr>
        <p:txBody>
          <a:bodyPr rtlCol="0">
            <a:normAutofit/>
          </a:bodyPr>
          <a:lstStyle/>
          <a:p>
            <a:pPr fontAlgn="auto">
              <a:spcAft>
                <a:spcPts val="0"/>
              </a:spcAft>
              <a:defRPr/>
            </a:pPr>
            <a:r>
              <a:rPr lang="tr-TR" dirty="0">
                <a:solidFill>
                  <a:schemeClr val="tx1">
                    <a:lumMod val="85000"/>
                    <a:lumOff val="15000"/>
                  </a:schemeClr>
                </a:solidFill>
                <a:latin typeface="+mn-lt"/>
              </a:rPr>
              <a:t>Types of measurement</a:t>
            </a:r>
          </a:p>
        </p:txBody>
      </p:sp>
      <p:sp>
        <p:nvSpPr>
          <p:cNvPr id="10243" name="Content Placeholder 2"/>
          <p:cNvSpPr>
            <a:spLocks noGrp="1"/>
          </p:cNvSpPr>
          <p:nvPr>
            <p:ph idx="1"/>
          </p:nvPr>
        </p:nvSpPr>
        <p:spPr>
          <a:xfrm>
            <a:off x="755650" y="2276475"/>
            <a:ext cx="7543800" cy="3886200"/>
          </a:xfrm>
        </p:spPr>
        <p:txBody>
          <a:bodyPr/>
          <a:lstStyle/>
          <a:p>
            <a:r>
              <a:rPr lang="en-US" sz="3200" i="1" smtClean="0"/>
              <a:t>Direct measurement </a:t>
            </a:r>
            <a:r>
              <a:rPr lang="en-US" sz="3200" smtClean="0"/>
              <a:t>of an attribute is measurement which</a:t>
            </a:r>
            <a:r>
              <a:rPr lang="tr-TR" sz="3200" smtClean="0"/>
              <a:t> </a:t>
            </a:r>
            <a:r>
              <a:rPr lang="en-US" sz="3200" smtClean="0"/>
              <a:t>does not depend on the measurement of any other attribute.</a:t>
            </a:r>
          </a:p>
          <a:p>
            <a:r>
              <a:rPr lang="en-US" sz="3200" i="1" smtClean="0"/>
              <a:t>Indirect measurement </a:t>
            </a:r>
            <a:r>
              <a:rPr lang="en-US" sz="3200" smtClean="0"/>
              <a:t>of an attribute is measurement which</a:t>
            </a:r>
            <a:r>
              <a:rPr lang="tr-TR" sz="3200" smtClean="0"/>
              <a:t> </a:t>
            </a:r>
            <a:r>
              <a:rPr lang="en-US" sz="3200" smtClean="0"/>
              <a:t>involves the measurement of one or more other attributes</a:t>
            </a:r>
            <a:endParaRPr lang="tr-TR" sz="3200" smtClean="0"/>
          </a:p>
        </p:txBody>
      </p:sp>
    </p:spTree>
    <p:extLst>
      <p:ext uri="{BB962C8B-B14F-4D97-AF65-F5344CB8AC3E}">
        <p14:creationId xmlns:p14="http://schemas.microsoft.com/office/powerpoint/2010/main" val="983765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6781800" cy="1384300"/>
          </a:xfrm>
        </p:spPr>
        <p:txBody>
          <a:bodyPr rtlCol="0">
            <a:normAutofit fontScale="90000"/>
          </a:bodyPr>
          <a:lstStyle/>
          <a:p>
            <a:pPr fontAlgn="auto">
              <a:spcAft>
                <a:spcPts val="0"/>
              </a:spcAft>
              <a:defRPr/>
            </a:pPr>
            <a:r>
              <a:rPr lang="tr-TR" dirty="0">
                <a:solidFill>
                  <a:schemeClr val="tx1">
                    <a:lumMod val="85000"/>
                    <a:lumOff val="15000"/>
                  </a:schemeClr>
                </a:solidFill>
                <a:latin typeface="+mn-lt"/>
              </a:rPr>
              <a:t>Representational Theory of Measurement</a:t>
            </a:r>
          </a:p>
        </p:txBody>
      </p:sp>
      <p:sp>
        <p:nvSpPr>
          <p:cNvPr id="3" name="Content Placeholder 2"/>
          <p:cNvSpPr>
            <a:spLocks noGrp="1"/>
          </p:cNvSpPr>
          <p:nvPr>
            <p:ph idx="1"/>
          </p:nvPr>
        </p:nvSpPr>
        <p:spPr>
          <a:xfrm>
            <a:off x="755650" y="2276475"/>
            <a:ext cx="7543800" cy="3886200"/>
          </a:xfrm>
        </p:spPr>
        <p:txBody>
          <a:bodyPr rtlCol="0">
            <a:normAutofit fontScale="92500" lnSpcReduction="10000"/>
          </a:bodyPr>
          <a:lstStyle/>
          <a:p>
            <a:pPr marL="274320" indent="-274320" fontAlgn="auto">
              <a:spcAft>
                <a:spcPts val="0"/>
              </a:spcAft>
              <a:buFont typeface="Arial" pitchFamily="34" charset="0"/>
              <a:buChar char="•"/>
              <a:defRPr/>
            </a:pPr>
            <a:r>
              <a:rPr lang="en-US" sz="3200" i="1" dirty="0"/>
              <a:t>Empirical Relation Systems: </a:t>
            </a:r>
            <a:r>
              <a:rPr lang="en-US" sz="3200" dirty="0"/>
              <a:t>Direct measurement of a </a:t>
            </a:r>
            <a:r>
              <a:rPr lang="en-US" sz="3200" dirty="0" smtClean="0"/>
              <a:t>particular</a:t>
            </a:r>
            <a:r>
              <a:rPr lang="tr-TR" sz="3200" dirty="0" smtClean="0"/>
              <a:t> </a:t>
            </a:r>
            <a:r>
              <a:rPr lang="en-US" sz="3200" dirty="0" smtClean="0"/>
              <a:t>attribute </a:t>
            </a:r>
            <a:r>
              <a:rPr lang="en-US" sz="3200" dirty="0"/>
              <a:t>possessed by a set of entities must be </a:t>
            </a:r>
            <a:r>
              <a:rPr lang="en-US" sz="3200" dirty="0" smtClean="0"/>
              <a:t>preceded</a:t>
            </a:r>
            <a:r>
              <a:rPr lang="tr-TR" sz="3200" dirty="0" smtClean="0"/>
              <a:t> </a:t>
            </a:r>
            <a:r>
              <a:rPr lang="en-US" sz="3200" dirty="0" smtClean="0"/>
              <a:t>by </a:t>
            </a:r>
            <a:r>
              <a:rPr lang="en-US" sz="3200" dirty="0"/>
              <a:t>intuitive understanding of that </a:t>
            </a:r>
            <a:r>
              <a:rPr lang="en-US" sz="3200" dirty="0" smtClean="0"/>
              <a:t>attribute</a:t>
            </a:r>
            <a:r>
              <a:rPr lang="tr-TR" sz="3200" dirty="0" smtClean="0"/>
              <a:t>.</a:t>
            </a:r>
          </a:p>
          <a:p>
            <a:pPr marL="274320" indent="-274320" fontAlgn="auto">
              <a:spcAft>
                <a:spcPts val="0"/>
              </a:spcAft>
              <a:buFont typeface="Arial" pitchFamily="34" charset="0"/>
              <a:buChar char="•"/>
              <a:defRPr/>
            </a:pPr>
            <a:r>
              <a:rPr lang="en-US" sz="3200" i="1" dirty="0"/>
              <a:t>Representation Condition: </a:t>
            </a:r>
            <a:r>
              <a:rPr lang="en-US" sz="3200" dirty="0"/>
              <a:t>To measure the attribute that </a:t>
            </a:r>
            <a:r>
              <a:rPr lang="en-US" sz="3200" dirty="0" smtClean="0"/>
              <a:t>is</a:t>
            </a:r>
            <a:r>
              <a:rPr lang="tr-TR" sz="3200" dirty="0" smtClean="0"/>
              <a:t> </a:t>
            </a:r>
            <a:r>
              <a:rPr lang="en-US" sz="3200" dirty="0" smtClean="0"/>
              <a:t>characterized </a:t>
            </a:r>
            <a:r>
              <a:rPr lang="en-US" sz="3200" dirty="0"/>
              <a:t>by an empirical relation </a:t>
            </a:r>
            <a:r>
              <a:rPr lang="en-US" sz="3200" dirty="0" smtClean="0"/>
              <a:t>system</a:t>
            </a:r>
            <a:r>
              <a:rPr lang="tr-TR" sz="3200" dirty="0" smtClean="0"/>
              <a:t> </a:t>
            </a:r>
            <a:r>
              <a:rPr lang="en-US" sz="3200" dirty="0" smtClean="0"/>
              <a:t>requires</a:t>
            </a:r>
            <a:r>
              <a:rPr lang="tr-TR" sz="3200" dirty="0" smtClean="0"/>
              <a:t> </a:t>
            </a:r>
            <a:r>
              <a:rPr lang="en-US" sz="3200" dirty="0" smtClean="0"/>
              <a:t>a mapping</a:t>
            </a:r>
            <a:r>
              <a:rPr lang="en-US" sz="3200" i="1" dirty="0" smtClean="0"/>
              <a:t> </a:t>
            </a:r>
            <a:r>
              <a:rPr lang="en-US" sz="3200" dirty="0"/>
              <a:t>into a </a:t>
            </a:r>
            <a:r>
              <a:rPr lang="en-US" sz="3200" i="1" dirty="0"/>
              <a:t>numerical relation </a:t>
            </a:r>
            <a:r>
              <a:rPr lang="en-US" sz="3200" i="1" dirty="0" smtClean="0"/>
              <a:t>system</a:t>
            </a:r>
            <a:r>
              <a:rPr lang="tr-TR" sz="3200" i="1" dirty="0" smtClean="0"/>
              <a:t>. </a:t>
            </a:r>
            <a:endParaRPr lang="tr-TR" sz="3200" dirty="0" smtClean="0"/>
          </a:p>
        </p:txBody>
      </p:sp>
    </p:spTree>
    <p:extLst>
      <p:ext uri="{BB962C8B-B14F-4D97-AF65-F5344CB8AC3E}">
        <p14:creationId xmlns:p14="http://schemas.microsoft.com/office/powerpoint/2010/main" val="1179510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6781800" cy="1384300"/>
          </a:xfrm>
        </p:spPr>
        <p:txBody>
          <a:bodyPr rtlCol="0">
            <a:normAutofit fontScale="90000"/>
          </a:bodyPr>
          <a:lstStyle/>
          <a:p>
            <a:pPr fontAlgn="auto">
              <a:spcAft>
                <a:spcPts val="0"/>
              </a:spcAft>
              <a:defRPr/>
            </a:pPr>
            <a:r>
              <a:rPr lang="tr-TR" dirty="0">
                <a:solidFill>
                  <a:schemeClr val="tx1">
                    <a:lumMod val="85000"/>
                    <a:lumOff val="15000"/>
                  </a:schemeClr>
                </a:solidFill>
                <a:latin typeface="+mn-lt"/>
              </a:rPr>
              <a:t>Representational Theory of Measurement</a:t>
            </a:r>
          </a:p>
        </p:txBody>
      </p:sp>
      <p:sp>
        <p:nvSpPr>
          <p:cNvPr id="3" name="Content Placeholder 2"/>
          <p:cNvSpPr>
            <a:spLocks noGrp="1"/>
          </p:cNvSpPr>
          <p:nvPr>
            <p:ph idx="1"/>
          </p:nvPr>
        </p:nvSpPr>
        <p:spPr>
          <a:xfrm>
            <a:off x="755650" y="2276475"/>
            <a:ext cx="7543800" cy="3886200"/>
          </a:xfrm>
        </p:spPr>
        <p:txBody>
          <a:bodyPr rtlCol="0">
            <a:normAutofit fontScale="92500" lnSpcReduction="20000"/>
          </a:bodyPr>
          <a:lstStyle/>
          <a:p>
            <a:pPr marL="0" indent="0" fontAlgn="auto">
              <a:spcAft>
                <a:spcPts val="0"/>
              </a:spcAft>
              <a:buFont typeface="Arial" pitchFamily="34" charset="0"/>
              <a:buNone/>
              <a:defRPr/>
            </a:pPr>
            <a:r>
              <a:rPr lang="tr-TR" sz="3200" i="1" dirty="0"/>
              <a:t>Scale Types and </a:t>
            </a:r>
            <a:r>
              <a:rPr lang="tr-TR" sz="3200" i="1" dirty="0" smtClean="0"/>
              <a:t>Meaningfulness: </a:t>
            </a:r>
            <a:r>
              <a:rPr lang="en-US" sz="3200" dirty="0"/>
              <a:t>There may in general be many ways </a:t>
            </a:r>
            <a:r>
              <a:rPr lang="en-US" sz="3200" dirty="0" smtClean="0"/>
              <a:t>of</a:t>
            </a:r>
            <a:r>
              <a:rPr lang="tr-TR" sz="3200" dirty="0" smtClean="0"/>
              <a:t> </a:t>
            </a:r>
            <a:r>
              <a:rPr lang="en-US" sz="3200" dirty="0" smtClean="0"/>
              <a:t>assigning </a:t>
            </a:r>
            <a:r>
              <a:rPr lang="en-US" sz="3200" dirty="0"/>
              <a:t>numbers which satisfy the representation </a:t>
            </a:r>
            <a:r>
              <a:rPr lang="en-US" sz="3200" dirty="0" smtClean="0"/>
              <a:t>condition.</a:t>
            </a:r>
            <a:r>
              <a:rPr lang="tr-TR" sz="3200" dirty="0" smtClean="0"/>
              <a:t> </a:t>
            </a:r>
            <a:r>
              <a:rPr lang="en-US" sz="3200" dirty="0" smtClean="0"/>
              <a:t>For </a:t>
            </a:r>
            <a:r>
              <a:rPr lang="en-US" sz="3200" dirty="0"/>
              <a:t>example, if person </a:t>
            </a:r>
            <a:r>
              <a:rPr lang="en-US" sz="3200" b="1" i="1" dirty="0"/>
              <a:t>A </a:t>
            </a:r>
            <a:r>
              <a:rPr lang="en-US" sz="3200" dirty="0"/>
              <a:t>is taller than person B, then </a:t>
            </a:r>
            <a:r>
              <a:rPr lang="en-US" sz="3200" i="1" dirty="0"/>
              <a:t>M( A) </a:t>
            </a:r>
            <a:r>
              <a:rPr lang="en-US" sz="3200" dirty="0" smtClean="0"/>
              <a:t>&gt;</a:t>
            </a:r>
            <a:r>
              <a:rPr lang="tr-TR" sz="3200" dirty="0" smtClean="0"/>
              <a:t> </a:t>
            </a:r>
            <a:r>
              <a:rPr lang="en-US" sz="3200" i="1" dirty="0" smtClean="0"/>
              <a:t>M(B</a:t>
            </a:r>
            <a:r>
              <a:rPr lang="en-US" sz="3200" i="1" dirty="0"/>
              <a:t>) </a:t>
            </a:r>
            <a:r>
              <a:rPr lang="en-US" sz="3200" dirty="0"/>
              <a:t>irrespective of whether the measure </a:t>
            </a:r>
            <a:r>
              <a:rPr lang="tr-TR" sz="3200" b="1" i="1" dirty="0" smtClean="0"/>
              <a:t>M</a:t>
            </a:r>
            <a:r>
              <a:rPr lang="en-US" sz="3200" b="1" i="1" dirty="0" smtClean="0"/>
              <a:t> </a:t>
            </a:r>
            <a:r>
              <a:rPr lang="en-US" sz="3200" dirty="0"/>
              <a:t>is in </a:t>
            </a:r>
            <a:r>
              <a:rPr lang="en-US" sz="3200" dirty="0" smtClean="0"/>
              <a:t>inches,</a:t>
            </a:r>
            <a:r>
              <a:rPr lang="tr-TR" sz="3200" dirty="0" smtClean="0"/>
              <a:t> </a:t>
            </a:r>
            <a:r>
              <a:rPr lang="en-US" sz="3200" dirty="0" smtClean="0"/>
              <a:t>feet</a:t>
            </a:r>
            <a:r>
              <a:rPr lang="en-US" sz="3200" dirty="0"/>
              <a:t>, </a:t>
            </a:r>
            <a:r>
              <a:rPr lang="en-US" sz="3200" dirty="0" smtClean="0"/>
              <a:t>centimeters meters, </a:t>
            </a:r>
            <a:r>
              <a:rPr lang="en-US" sz="3200" dirty="0"/>
              <a:t>etc. Thus, there are many </a:t>
            </a:r>
            <a:r>
              <a:rPr lang="en-US" sz="3200" dirty="0" smtClean="0"/>
              <a:t>different</a:t>
            </a:r>
            <a:r>
              <a:rPr lang="tr-TR" sz="3200" dirty="0" smtClean="0"/>
              <a:t> </a:t>
            </a:r>
            <a:r>
              <a:rPr lang="en-US" sz="3200" dirty="0" smtClean="0"/>
              <a:t>measurement </a:t>
            </a:r>
            <a:r>
              <a:rPr lang="en-US" sz="3200" dirty="0"/>
              <a:t>representations for the normal empirical </a:t>
            </a:r>
            <a:r>
              <a:rPr lang="en-US" sz="3200" dirty="0" smtClean="0"/>
              <a:t>relation</a:t>
            </a:r>
            <a:r>
              <a:rPr lang="tr-TR" sz="3200" dirty="0" smtClean="0"/>
              <a:t> </a:t>
            </a:r>
            <a:r>
              <a:rPr lang="en-US" sz="3200" dirty="0" smtClean="0"/>
              <a:t>system </a:t>
            </a:r>
            <a:r>
              <a:rPr lang="en-US" sz="3200" dirty="0"/>
              <a:t>for the attribute of height of people.</a:t>
            </a:r>
            <a:endParaRPr lang="tr-TR" sz="3200" dirty="0" smtClean="0"/>
          </a:p>
        </p:txBody>
      </p:sp>
    </p:spTree>
    <p:extLst>
      <p:ext uri="{BB962C8B-B14F-4D97-AF65-F5344CB8AC3E}">
        <p14:creationId xmlns:p14="http://schemas.microsoft.com/office/powerpoint/2010/main" val="2211325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6781800" cy="1384300"/>
          </a:xfrm>
        </p:spPr>
        <p:txBody>
          <a:bodyPr rtlCol="0">
            <a:normAutofit fontScale="90000"/>
          </a:bodyPr>
          <a:lstStyle/>
          <a:p>
            <a:pPr fontAlgn="auto">
              <a:spcAft>
                <a:spcPts val="0"/>
              </a:spcAft>
              <a:defRPr/>
            </a:pPr>
            <a:r>
              <a:rPr lang="tr-TR" dirty="0">
                <a:solidFill>
                  <a:schemeClr val="tx1">
                    <a:lumMod val="85000"/>
                    <a:lumOff val="15000"/>
                  </a:schemeClr>
                </a:solidFill>
                <a:latin typeface="+mn-lt"/>
              </a:rPr>
              <a:t>Representational Theory of Measurement</a:t>
            </a:r>
          </a:p>
        </p:txBody>
      </p:sp>
      <p:sp>
        <p:nvSpPr>
          <p:cNvPr id="13315" name="Content Placeholder 2"/>
          <p:cNvSpPr>
            <a:spLocks noGrp="1"/>
          </p:cNvSpPr>
          <p:nvPr>
            <p:ph idx="1"/>
          </p:nvPr>
        </p:nvSpPr>
        <p:spPr>
          <a:xfrm>
            <a:off x="755650" y="2276475"/>
            <a:ext cx="7543800" cy="3886200"/>
          </a:xfrm>
        </p:spPr>
        <p:txBody>
          <a:bodyPr/>
          <a:lstStyle/>
          <a:p>
            <a:pPr marL="0" indent="0">
              <a:buFont typeface="Arial" charset="0"/>
              <a:buNone/>
            </a:pPr>
            <a:r>
              <a:rPr lang="tr-TR" sz="3200" smtClean="0"/>
              <a:t>Researchers have continued </a:t>
            </a:r>
            <a:r>
              <a:rPr lang="en-US" sz="3200" smtClean="0"/>
              <a:t>to search for single real-valued complexity measures which</a:t>
            </a:r>
            <a:r>
              <a:rPr lang="tr-TR" sz="3200" smtClean="0"/>
              <a:t> </a:t>
            </a:r>
            <a:r>
              <a:rPr lang="en-US" sz="3200" smtClean="0"/>
              <a:t>are </a:t>
            </a:r>
            <a:r>
              <a:rPr lang="en-US" sz="3200" b="1" i="1" smtClean="0"/>
              <a:t>expected </a:t>
            </a:r>
            <a:r>
              <a:rPr lang="en-US" sz="3200" smtClean="0"/>
              <a:t>to have the magical properties of being key</a:t>
            </a:r>
            <a:r>
              <a:rPr lang="tr-TR" sz="3200" smtClean="0"/>
              <a:t> </a:t>
            </a:r>
            <a:r>
              <a:rPr lang="en-US" sz="3200" smtClean="0"/>
              <a:t>indicators of such diverse attributes as </a:t>
            </a:r>
            <a:r>
              <a:rPr lang="en-US" sz="3200" i="1" smtClean="0"/>
              <a:t>comprehensibility,</a:t>
            </a:r>
            <a:r>
              <a:rPr lang="tr-TR" sz="3200" i="1" smtClean="0"/>
              <a:t> </a:t>
            </a:r>
            <a:r>
              <a:rPr lang="en-US" sz="3200" i="1" smtClean="0"/>
              <a:t>co</a:t>
            </a:r>
            <a:r>
              <a:rPr lang="tr-TR" sz="3200" i="1" smtClean="0"/>
              <a:t>rrectness</a:t>
            </a:r>
            <a:r>
              <a:rPr lang="en-US" sz="3200" i="1" smtClean="0"/>
              <a:t>,m</a:t>
            </a:r>
            <a:r>
              <a:rPr lang="tr-TR" sz="3200" i="1" smtClean="0"/>
              <a:t>ai</a:t>
            </a:r>
            <a:r>
              <a:rPr lang="en-US" sz="3200" i="1" smtClean="0"/>
              <a:t>ntai</a:t>
            </a:r>
            <a:r>
              <a:rPr lang="tr-TR" sz="3200" i="1" smtClean="0"/>
              <a:t>nib</a:t>
            </a:r>
            <a:r>
              <a:rPr lang="en-US" sz="3200" i="1" smtClean="0"/>
              <a:t>ility</a:t>
            </a:r>
            <a:r>
              <a:rPr lang="tr-TR" sz="3200" i="1" smtClean="0"/>
              <a:t>, </a:t>
            </a:r>
            <a:r>
              <a:rPr lang="en-US" sz="3200" i="1" smtClean="0"/>
              <a:t> </a:t>
            </a:r>
            <a:r>
              <a:rPr lang="tr-TR" sz="3200" i="1" smtClean="0"/>
              <a:t>r</a:t>
            </a:r>
            <a:r>
              <a:rPr lang="en-US" sz="3200" i="1" smtClean="0"/>
              <a:t>elia</a:t>
            </a:r>
            <a:r>
              <a:rPr lang="tr-TR" sz="3200" i="1" smtClean="0"/>
              <a:t>b</a:t>
            </a:r>
            <a:r>
              <a:rPr lang="en-US" sz="3200" i="1" smtClean="0"/>
              <a:t>ility, test</a:t>
            </a:r>
            <a:r>
              <a:rPr lang="tr-TR" sz="3200" i="1" smtClean="0"/>
              <a:t>ib</a:t>
            </a:r>
            <a:r>
              <a:rPr lang="en-US" sz="3200" i="1" smtClean="0"/>
              <a:t>ility, </a:t>
            </a:r>
            <a:r>
              <a:rPr lang="en-US" sz="3200" smtClean="0"/>
              <a:t>and </a:t>
            </a:r>
            <a:r>
              <a:rPr lang="en-US" sz="3200" b="1" i="1" smtClean="0"/>
              <a:t>use </a:t>
            </a:r>
            <a:r>
              <a:rPr lang="en-US" sz="3200" i="1" smtClean="0"/>
              <a:t>of</a:t>
            </a:r>
            <a:r>
              <a:rPr lang="tr-TR" sz="3200" i="1" smtClean="0"/>
              <a:t> implementation</a:t>
            </a:r>
            <a:endParaRPr lang="tr-TR" sz="3200" smtClean="0"/>
          </a:p>
        </p:txBody>
      </p:sp>
    </p:spTree>
    <p:extLst>
      <p:ext uri="{BB962C8B-B14F-4D97-AF65-F5344CB8AC3E}">
        <p14:creationId xmlns:p14="http://schemas.microsoft.com/office/powerpoint/2010/main" val="3095401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6781800" cy="1384300"/>
          </a:xfrm>
        </p:spPr>
        <p:txBody>
          <a:bodyPr rtlCol="0">
            <a:noAutofit/>
          </a:bodyPr>
          <a:lstStyle/>
          <a:p>
            <a:pPr fontAlgn="auto">
              <a:spcAft>
                <a:spcPts val="0"/>
              </a:spcAft>
              <a:defRPr/>
            </a:pPr>
            <a:r>
              <a:rPr lang="en-US" sz="4400" i="1" dirty="0" smtClean="0">
                <a:solidFill>
                  <a:schemeClr val="tx1">
                    <a:lumMod val="85000"/>
                    <a:lumOff val="15000"/>
                  </a:schemeClr>
                </a:solidFill>
                <a:latin typeface="+mn-lt"/>
              </a:rPr>
              <a:t>Unifying</a:t>
            </a:r>
            <a:r>
              <a:rPr lang="tr-TR" sz="4400" i="1" dirty="0" smtClean="0">
                <a:solidFill>
                  <a:schemeClr val="tx1">
                    <a:lumMod val="85000"/>
                    <a:lumOff val="15000"/>
                  </a:schemeClr>
                </a:solidFill>
                <a:latin typeface="+mn-lt"/>
              </a:rPr>
              <a:t> </a:t>
            </a:r>
            <a:r>
              <a:rPr lang="en-US" sz="4400" i="1" dirty="0" smtClean="0">
                <a:solidFill>
                  <a:schemeClr val="tx1">
                    <a:lumMod val="85000"/>
                    <a:lumOff val="15000"/>
                  </a:schemeClr>
                </a:solidFill>
                <a:latin typeface="+mn-lt"/>
              </a:rPr>
              <a:t>Framework</a:t>
            </a:r>
            <a:r>
              <a:rPr lang="tr-TR" sz="4400" i="1" dirty="0" smtClean="0">
                <a:solidFill>
                  <a:schemeClr val="tx1">
                    <a:lumMod val="85000"/>
                    <a:lumOff val="15000"/>
                  </a:schemeClr>
                </a:solidFill>
                <a:latin typeface="+mn-lt"/>
              </a:rPr>
              <a:t> F</a:t>
            </a:r>
            <a:r>
              <a:rPr lang="en-US" sz="4400" i="1" dirty="0" smtClean="0">
                <a:solidFill>
                  <a:schemeClr val="tx1">
                    <a:lumMod val="85000"/>
                    <a:lumOff val="15000"/>
                  </a:schemeClr>
                </a:solidFill>
                <a:latin typeface="+mn-lt"/>
              </a:rPr>
              <a:t>or Software Measurement</a:t>
            </a:r>
            <a:endParaRPr lang="tr-TR" sz="4400" i="1" dirty="0">
              <a:solidFill>
                <a:schemeClr val="tx1">
                  <a:lumMod val="85000"/>
                  <a:lumOff val="15000"/>
                </a:schemeClr>
              </a:solidFill>
              <a:latin typeface="+mn-lt"/>
            </a:endParaRPr>
          </a:p>
        </p:txBody>
      </p:sp>
      <p:sp>
        <p:nvSpPr>
          <p:cNvPr id="3" name="Content Placeholder 2"/>
          <p:cNvSpPr>
            <a:spLocks noGrp="1"/>
          </p:cNvSpPr>
          <p:nvPr>
            <p:ph idx="1"/>
          </p:nvPr>
        </p:nvSpPr>
        <p:spPr>
          <a:xfrm>
            <a:off x="755650" y="2276475"/>
            <a:ext cx="7543800" cy="3886200"/>
          </a:xfrm>
        </p:spPr>
        <p:txBody>
          <a:bodyPr rtlCol="0">
            <a:normAutofit fontScale="92500" lnSpcReduction="10000"/>
          </a:bodyPr>
          <a:lstStyle/>
          <a:p>
            <a:pPr marL="0" indent="0" fontAlgn="auto">
              <a:spcAft>
                <a:spcPts val="0"/>
              </a:spcAft>
              <a:buFont typeface="Arial" pitchFamily="34" charset="0"/>
              <a:buNone/>
              <a:defRPr/>
            </a:pPr>
            <a:r>
              <a:rPr lang="en-US" sz="3200" dirty="0"/>
              <a:t>In software measurement activity, there are three classes </a:t>
            </a:r>
            <a:r>
              <a:rPr lang="en-US" sz="3200" dirty="0" smtClean="0"/>
              <a:t>of</a:t>
            </a:r>
            <a:r>
              <a:rPr lang="tr-TR" sz="3200" dirty="0" smtClean="0"/>
              <a:t>;</a:t>
            </a:r>
            <a:endParaRPr lang="en-US" sz="3200" dirty="0"/>
          </a:p>
          <a:p>
            <a:pPr marL="0" indent="0" fontAlgn="auto">
              <a:spcAft>
                <a:spcPts val="0"/>
              </a:spcAft>
              <a:buFont typeface="Arial" pitchFamily="34" charset="0"/>
              <a:buNone/>
              <a:defRPr/>
            </a:pPr>
            <a:r>
              <a:rPr lang="en-US" sz="3200" i="1" dirty="0"/>
              <a:t>Processes: </a:t>
            </a:r>
            <a:r>
              <a:rPr lang="en-US" sz="3200" dirty="0"/>
              <a:t>are any software related activities which </a:t>
            </a:r>
            <a:r>
              <a:rPr lang="en-US" sz="3200" dirty="0" smtClean="0"/>
              <a:t>take</a:t>
            </a:r>
            <a:r>
              <a:rPr lang="tr-TR" sz="3200" dirty="0" smtClean="0"/>
              <a:t> place </a:t>
            </a:r>
            <a:r>
              <a:rPr lang="tr-TR" sz="3200" dirty="0"/>
              <a:t>over time.</a:t>
            </a:r>
          </a:p>
          <a:p>
            <a:pPr marL="0" indent="0" fontAlgn="auto">
              <a:spcAft>
                <a:spcPts val="0"/>
              </a:spcAft>
              <a:buFont typeface="Arial" pitchFamily="34" charset="0"/>
              <a:buNone/>
              <a:defRPr/>
            </a:pPr>
            <a:r>
              <a:rPr lang="en-US" sz="3200" i="1" dirty="0"/>
              <a:t>Products: </a:t>
            </a:r>
            <a:r>
              <a:rPr lang="en-US" sz="3200" dirty="0"/>
              <a:t>are any </a:t>
            </a:r>
            <a:r>
              <a:rPr lang="en-US" sz="3200" dirty="0" smtClean="0"/>
              <a:t>artifacts, </a:t>
            </a:r>
            <a:r>
              <a:rPr lang="en-US" sz="3200" dirty="0"/>
              <a:t>deliverables or </a:t>
            </a:r>
            <a:r>
              <a:rPr lang="en-US" sz="3200" dirty="0" smtClean="0"/>
              <a:t>documents</a:t>
            </a:r>
            <a:r>
              <a:rPr lang="tr-TR" sz="3200" dirty="0" smtClean="0"/>
              <a:t> </a:t>
            </a:r>
            <a:r>
              <a:rPr lang="en-US" sz="3200" dirty="0" smtClean="0"/>
              <a:t>which </a:t>
            </a:r>
            <a:r>
              <a:rPr lang="en-US" sz="3200" dirty="0"/>
              <a:t>arise out of the processes.</a:t>
            </a:r>
          </a:p>
          <a:p>
            <a:pPr marL="0" indent="0" fontAlgn="auto">
              <a:spcAft>
                <a:spcPts val="0"/>
              </a:spcAft>
              <a:buFont typeface="Arial" pitchFamily="34" charset="0"/>
              <a:buNone/>
              <a:defRPr/>
            </a:pPr>
            <a:r>
              <a:rPr lang="en-US" sz="3200" i="1" dirty="0"/>
              <a:t>Resources: </a:t>
            </a:r>
            <a:r>
              <a:rPr lang="en-US" sz="3200" dirty="0"/>
              <a:t>are the items which are inputs to processes.</a:t>
            </a:r>
            <a:endParaRPr lang="tr-TR" sz="3200" dirty="0" smtClean="0"/>
          </a:p>
        </p:txBody>
      </p:sp>
    </p:spTree>
    <p:extLst>
      <p:ext uri="{BB962C8B-B14F-4D97-AF65-F5344CB8AC3E}">
        <p14:creationId xmlns:p14="http://schemas.microsoft.com/office/powerpoint/2010/main" val="3806184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6781800" cy="1384300"/>
          </a:xfrm>
        </p:spPr>
        <p:txBody>
          <a:bodyPr rtlCol="0">
            <a:noAutofit/>
          </a:bodyPr>
          <a:lstStyle/>
          <a:p>
            <a:pPr fontAlgn="auto">
              <a:spcAft>
                <a:spcPts val="0"/>
              </a:spcAft>
              <a:defRPr/>
            </a:pPr>
            <a:r>
              <a:rPr lang="en-US" sz="4400" i="1" dirty="0" smtClean="0">
                <a:solidFill>
                  <a:schemeClr val="tx1">
                    <a:lumMod val="85000"/>
                    <a:lumOff val="15000"/>
                  </a:schemeClr>
                </a:solidFill>
                <a:latin typeface="+mn-lt"/>
              </a:rPr>
              <a:t>Unifying</a:t>
            </a:r>
            <a:r>
              <a:rPr lang="tr-TR" sz="4400" i="1" dirty="0" smtClean="0">
                <a:solidFill>
                  <a:schemeClr val="tx1">
                    <a:lumMod val="85000"/>
                    <a:lumOff val="15000"/>
                  </a:schemeClr>
                </a:solidFill>
                <a:latin typeface="+mn-lt"/>
              </a:rPr>
              <a:t> </a:t>
            </a:r>
            <a:r>
              <a:rPr lang="en-US" sz="4400" i="1" dirty="0" smtClean="0">
                <a:solidFill>
                  <a:schemeClr val="tx1">
                    <a:lumMod val="85000"/>
                    <a:lumOff val="15000"/>
                  </a:schemeClr>
                </a:solidFill>
                <a:latin typeface="+mn-lt"/>
              </a:rPr>
              <a:t>Framework</a:t>
            </a:r>
            <a:r>
              <a:rPr lang="tr-TR" sz="4400" i="1" dirty="0" smtClean="0">
                <a:solidFill>
                  <a:schemeClr val="tx1">
                    <a:lumMod val="85000"/>
                    <a:lumOff val="15000"/>
                  </a:schemeClr>
                </a:solidFill>
                <a:latin typeface="+mn-lt"/>
              </a:rPr>
              <a:t> F</a:t>
            </a:r>
            <a:r>
              <a:rPr lang="en-US" sz="4400" i="1" dirty="0" smtClean="0">
                <a:solidFill>
                  <a:schemeClr val="tx1">
                    <a:lumMod val="85000"/>
                    <a:lumOff val="15000"/>
                  </a:schemeClr>
                </a:solidFill>
                <a:latin typeface="+mn-lt"/>
              </a:rPr>
              <a:t>or Software Measurement</a:t>
            </a:r>
            <a:endParaRPr lang="tr-TR" sz="4400" i="1" dirty="0">
              <a:solidFill>
                <a:schemeClr val="tx1">
                  <a:lumMod val="85000"/>
                  <a:lumOff val="15000"/>
                </a:schemeClr>
              </a:solidFill>
              <a:latin typeface="+mn-lt"/>
            </a:endParaRPr>
          </a:p>
        </p:txBody>
      </p:sp>
      <p:sp>
        <p:nvSpPr>
          <p:cNvPr id="3" name="Content Placeholder 2"/>
          <p:cNvSpPr>
            <a:spLocks noGrp="1"/>
          </p:cNvSpPr>
          <p:nvPr>
            <p:ph idx="1"/>
          </p:nvPr>
        </p:nvSpPr>
        <p:spPr>
          <a:xfrm>
            <a:off x="755650" y="2276475"/>
            <a:ext cx="7543800" cy="3886200"/>
          </a:xfrm>
        </p:spPr>
        <p:txBody>
          <a:bodyPr rtlCol="0">
            <a:normAutofit fontScale="92500" lnSpcReduction="10000"/>
          </a:bodyPr>
          <a:lstStyle/>
          <a:p>
            <a:pPr marL="274320" indent="-274320" fontAlgn="auto">
              <a:spcAft>
                <a:spcPts val="0"/>
              </a:spcAft>
              <a:buFont typeface="Arial" pitchFamily="34" charset="0"/>
              <a:buChar char="•"/>
              <a:defRPr/>
            </a:pPr>
            <a:r>
              <a:rPr lang="en-US" sz="3200" i="1" dirty="0"/>
              <a:t>Internal attributes </a:t>
            </a:r>
            <a:r>
              <a:rPr lang="en-US" sz="3200" dirty="0"/>
              <a:t>of a product, process, or resource </a:t>
            </a:r>
            <a:r>
              <a:rPr lang="en-US" sz="3200" dirty="0" smtClean="0"/>
              <a:t>are</a:t>
            </a:r>
            <a:r>
              <a:rPr lang="tr-TR" sz="3200" dirty="0" smtClean="0"/>
              <a:t> </a:t>
            </a:r>
            <a:r>
              <a:rPr lang="en-US" sz="3200" dirty="0" smtClean="0"/>
              <a:t>those </a:t>
            </a:r>
            <a:r>
              <a:rPr lang="en-US" sz="3200" dirty="0"/>
              <a:t>which can be measured purely in terms of the </a:t>
            </a:r>
            <a:r>
              <a:rPr lang="en-US" sz="3200" dirty="0" smtClean="0"/>
              <a:t>product,</a:t>
            </a:r>
            <a:r>
              <a:rPr lang="tr-TR" sz="3200" dirty="0" smtClean="0"/>
              <a:t> process</a:t>
            </a:r>
            <a:r>
              <a:rPr lang="tr-TR" sz="3200" dirty="0"/>
              <a:t>, or resource itself</a:t>
            </a:r>
            <a:r>
              <a:rPr lang="tr-TR" sz="3200" dirty="0" smtClean="0"/>
              <a:t>.</a:t>
            </a:r>
          </a:p>
          <a:p>
            <a:pPr marL="274320" indent="-274320" fontAlgn="auto">
              <a:spcAft>
                <a:spcPts val="0"/>
              </a:spcAft>
              <a:buFont typeface="Arial" pitchFamily="34" charset="0"/>
              <a:buChar char="•"/>
              <a:defRPr/>
            </a:pPr>
            <a:r>
              <a:rPr lang="en-US" sz="3200" i="1" dirty="0"/>
              <a:t>External attributes </a:t>
            </a:r>
            <a:r>
              <a:rPr lang="en-US" sz="3200" dirty="0"/>
              <a:t>of a product, process, or resource </a:t>
            </a:r>
            <a:r>
              <a:rPr lang="en-US" sz="3200" dirty="0" smtClean="0"/>
              <a:t>are</a:t>
            </a:r>
            <a:r>
              <a:rPr lang="tr-TR" sz="3200" dirty="0" smtClean="0"/>
              <a:t> </a:t>
            </a:r>
            <a:r>
              <a:rPr lang="en-US" sz="3200" dirty="0" smtClean="0"/>
              <a:t>those </a:t>
            </a:r>
            <a:r>
              <a:rPr lang="en-US" sz="3200" dirty="0"/>
              <a:t>which can only be measured with respect to </a:t>
            </a:r>
            <a:r>
              <a:rPr lang="en-US" sz="3200" dirty="0" smtClean="0"/>
              <a:t>how</a:t>
            </a:r>
            <a:r>
              <a:rPr lang="tr-TR" sz="3200" dirty="0" smtClean="0"/>
              <a:t> </a:t>
            </a:r>
            <a:r>
              <a:rPr lang="en-US" sz="3200" dirty="0" smtClean="0"/>
              <a:t>the </a:t>
            </a:r>
            <a:r>
              <a:rPr lang="en-US" sz="3200" dirty="0"/>
              <a:t>product, process, or resource relates to other </a:t>
            </a:r>
            <a:r>
              <a:rPr lang="en-US" sz="3200" dirty="0" smtClean="0"/>
              <a:t>entities</a:t>
            </a:r>
            <a:r>
              <a:rPr lang="tr-TR" sz="3200" dirty="0" smtClean="0"/>
              <a:t> in </a:t>
            </a:r>
            <a:r>
              <a:rPr lang="tr-TR" sz="3200" dirty="0"/>
              <a:t>its environment.</a:t>
            </a:r>
            <a:endParaRPr lang="tr-TR" sz="3200" dirty="0" smtClean="0"/>
          </a:p>
        </p:txBody>
      </p:sp>
    </p:spTree>
    <p:extLst>
      <p:ext uri="{BB962C8B-B14F-4D97-AF65-F5344CB8AC3E}">
        <p14:creationId xmlns:p14="http://schemas.microsoft.com/office/powerpoint/2010/main" val="2221469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6781800" cy="1384300"/>
          </a:xfrm>
        </p:spPr>
        <p:txBody>
          <a:bodyPr rtlCol="0">
            <a:noAutofit/>
          </a:bodyPr>
          <a:lstStyle/>
          <a:p>
            <a:pPr fontAlgn="auto">
              <a:spcAft>
                <a:spcPts val="0"/>
              </a:spcAft>
              <a:defRPr/>
            </a:pPr>
            <a:r>
              <a:rPr lang="en-US" sz="4400" i="1" dirty="0" smtClean="0">
                <a:solidFill>
                  <a:schemeClr val="tx1">
                    <a:lumMod val="85000"/>
                    <a:lumOff val="15000"/>
                  </a:schemeClr>
                </a:solidFill>
                <a:latin typeface="+mn-lt"/>
              </a:rPr>
              <a:t>Soft</a:t>
            </a:r>
            <a:r>
              <a:rPr lang="tr-TR" sz="4400" i="1" dirty="0" smtClean="0">
                <a:solidFill>
                  <a:schemeClr val="tx1">
                    <a:lumMod val="85000"/>
                    <a:lumOff val="15000"/>
                  </a:schemeClr>
                </a:solidFill>
                <a:latin typeface="+mn-lt"/>
              </a:rPr>
              <a:t>w</a:t>
            </a:r>
            <a:r>
              <a:rPr lang="en-US" sz="4400" i="1" dirty="0" smtClean="0">
                <a:solidFill>
                  <a:schemeClr val="tx1">
                    <a:lumMod val="85000"/>
                    <a:lumOff val="15000"/>
                  </a:schemeClr>
                </a:solidFill>
                <a:latin typeface="+mn-lt"/>
              </a:rPr>
              <a:t>are </a:t>
            </a:r>
            <a:r>
              <a:rPr lang="en-US" sz="4400" i="1" dirty="0">
                <a:solidFill>
                  <a:schemeClr val="tx1">
                    <a:lumMod val="85000"/>
                    <a:lumOff val="15000"/>
                  </a:schemeClr>
                </a:solidFill>
                <a:latin typeface="+mn-lt"/>
              </a:rPr>
              <a:t>Metrics Activities Within the </a:t>
            </a:r>
            <a:r>
              <a:rPr lang="en-US" sz="4400" i="1" dirty="0" smtClean="0">
                <a:solidFill>
                  <a:schemeClr val="tx1">
                    <a:lumMod val="85000"/>
                    <a:lumOff val="15000"/>
                  </a:schemeClr>
                </a:solidFill>
                <a:latin typeface="+mn-lt"/>
              </a:rPr>
              <a:t>Frame</a:t>
            </a:r>
            <a:r>
              <a:rPr lang="tr-TR" sz="4400" i="1" dirty="0" smtClean="0">
                <a:solidFill>
                  <a:schemeClr val="tx1">
                    <a:lumMod val="85000"/>
                    <a:lumOff val="15000"/>
                  </a:schemeClr>
                </a:solidFill>
                <a:latin typeface="+mn-lt"/>
              </a:rPr>
              <a:t>wor</a:t>
            </a:r>
            <a:r>
              <a:rPr lang="en-US" sz="4400" i="1" dirty="0" smtClean="0">
                <a:solidFill>
                  <a:schemeClr val="tx1">
                    <a:lumMod val="85000"/>
                    <a:lumOff val="15000"/>
                  </a:schemeClr>
                </a:solidFill>
                <a:latin typeface="+mn-lt"/>
              </a:rPr>
              <a:t>k</a:t>
            </a:r>
            <a:endParaRPr lang="tr-TR" sz="4400" dirty="0">
              <a:solidFill>
                <a:schemeClr val="tx1">
                  <a:lumMod val="85000"/>
                  <a:lumOff val="15000"/>
                </a:schemeClr>
              </a:solidFill>
              <a:latin typeface="+mn-lt"/>
            </a:endParaRPr>
          </a:p>
        </p:txBody>
      </p:sp>
      <p:sp>
        <p:nvSpPr>
          <p:cNvPr id="3" name="Content Placeholder 2"/>
          <p:cNvSpPr>
            <a:spLocks noGrp="1"/>
          </p:cNvSpPr>
          <p:nvPr>
            <p:ph idx="1"/>
          </p:nvPr>
        </p:nvSpPr>
        <p:spPr>
          <a:xfrm>
            <a:off x="755650" y="2276475"/>
            <a:ext cx="7543800" cy="3886200"/>
          </a:xfrm>
        </p:spPr>
        <p:txBody>
          <a:bodyPr rtlCol="0">
            <a:normAutofit fontScale="92500"/>
          </a:bodyPr>
          <a:lstStyle/>
          <a:p>
            <a:pPr marL="274320" indent="-274320" fontAlgn="auto">
              <a:spcAft>
                <a:spcPts val="0"/>
              </a:spcAft>
              <a:buFont typeface="Arial" pitchFamily="34" charset="0"/>
              <a:buChar char="•"/>
              <a:defRPr/>
            </a:pPr>
            <a:r>
              <a:rPr lang="en-US" sz="3200" i="1" dirty="0"/>
              <a:t>Cost Modeling: </a:t>
            </a:r>
            <a:r>
              <a:rPr lang="en-US" sz="3200" dirty="0"/>
              <a:t>is generally concerned with </a:t>
            </a:r>
            <a:r>
              <a:rPr lang="en-US" sz="3200" i="1" dirty="0" smtClean="0"/>
              <a:t>predicting</a:t>
            </a:r>
            <a:r>
              <a:rPr lang="tr-TR" sz="3200" i="1" dirty="0" smtClean="0"/>
              <a:t> </a:t>
            </a:r>
            <a:r>
              <a:rPr lang="en-US" sz="3200" dirty="0" smtClean="0"/>
              <a:t>the </a:t>
            </a:r>
            <a:r>
              <a:rPr lang="en-US" sz="3200" dirty="0"/>
              <a:t>attributes of </a:t>
            </a:r>
            <a:r>
              <a:rPr lang="en-US" sz="3200" i="1" dirty="0"/>
              <a:t>effort </a:t>
            </a:r>
            <a:r>
              <a:rPr lang="en-US" sz="3200" dirty="0"/>
              <a:t>or </a:t>
            </a:r>
            <a:r>
              <a:rPr lang="en-US" sz="3200" i="1" dirty="0"/>
              <a:t>time </a:t>
            </a:r>
            <a:r>
              <a:rPr lang="en-US" sz="3200" dirty="0"/>
              <a:t>required for the </a:t>
            </a:r>
            <a:r>
              <a:rPr lang="en-US" sz="3200" i="1" dirty="0"/>
              <a:t>process </a:t>
            </a:r>
            <a:r>
              <a:rPr lang="en-US" sz="3200" dirty="0" smtClean="0"/>
              <a:t>of</a:t>
            </a:r>
            <a:r>
              <a:rPr lang="tr-TR" sz="3200" dirty="0" smtClean="0"/>
              <a:t> development.</a:t>
            </a:r>
          </a:p>
          <a:p>
            <a:pPr marL="274320" indent="-274320" fontAlgn="auto">
              <a:spcAft>
                <a:spcPts val="0"/>
              </a:spcAft>
              <a:buFont typeface="Arial" pitchFamily="34" charset="0"/>
              <a:buChar char="•"/>
              <a:defRPr/>
            </a:pPr>
            <a:r>
              <a:rPr lang="en-US" sz="3200" i="1" dirty="0" smtClean="0"/>
              <a:t>Soft</a:t>
            </a:r>
            <a:r>
              <a:rPr lang="tr-TR" sz="3200" i="1" dirty="0" smtClean="0"/>
              <a:t>w</a:t>
            </a:r>
            <a:r>
              <a:rPr lang="en-US" sz="3200" i="1" dirty="0" smtClean="0"/>
              <a:t>are </a:t>
            </a:r>
            <a:r>
              <a:rPr lang="en-US" sz="3200" i="1" dirty="0"/>
              <a:t>Quality Models and Reliability Models: </a:t>
            </a:r>
            <a:r>
              <a:rPr lang="en-US" sz="3200" dirty="0" smtClean="0"/>
              <a:t>The</a:t>
            </a:r>
            <a:r>
              <a:rPr lang="tr-TR" sz="3200" dirty="0" smtClean="0"/>
              <a:t> </a:t>
            </a:r>
            <a:r>
              <a:rPr lang="en-US" sz="3200" dirty="0" smtClean="0"/>
              <a:t>popular </a:t>
            </a:r>
            <a:r>
              <a:rPr lang="en-US" sz="3200" dirty="0"/>
              <a:t>quality models break down quality into “factors</a:t>
            </a:r>
            <a:r>
              <a:rPr lang="en-US" sz="3200" dirty="0" smtClean="0"/>
              <a:t>,”</a:t>
            </a:r>
            <a:r>
              <a:rPr lang="tr-TR" sz="3200" dirty="0" smtClean="0"/>
              <a:t> </a:t>
            </a:r>
            <a:r>
              <a:rPr lang="en-US" sz="3200" dirty="0" smtClean="0"/>
              <a:t>“</a:t>
            </a:r>
            <a:r>
              <a:rPr lang="en-US" sz="3200" dirty="0"/>
              <a:t>criteria,” and “metrics” and propose relationships </a:t>
            </a:r>
            <a:r>
              <a:rPr lang="en-US" sz="3200" dirty="0" smtClean="0"/>
              <a:t>between</a:t>
            </a:r>
            <a:r>
              <a:rPr lang="tr-TR" sz="3200" dirty="0" smtClean="0"/>
              <a:t> them</a:t>
            </a:r>
            <a:r>
              <a:rPr lang="tr-TR" sz="3200" dirty="0"/>
              <a:t>.</a:t>
            </a:r>
            <a:endParaRPr lang="tr-TR" sz="3200" dirty="0" smtClean="0"/>
          </a:p>
        </p:txBody>
      </p:sp>
    </p:spTree>
    <p:extLst>
      <p:ext uri="{BB962C8B-B14F-4D97-AF65-F5344CB8AC3E}">
        <p14:creationId xmlns:p14="http://schemas.microsoft.com/office/powerpoint/2010/main" val="25082727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6781800" cy="1384300"/>
          </a:xfrm>
        </p:spPr>
        <p:txBody>
          <a:bodyPr rtlCol="0">
            <a:noAutofit/>
          </a:bodyPr>
          <a:lstStyle/>
          <a:p>
            <a:pPr fontAlgn="auto">
              <a:spcAft>
                <a:spcPts val="0"/>
              </a:spcAft>
              <a:defRPr/>
            </a:pPr>
            <a:r>
              <a:rPr lang="tr-TR" sz="4400" i="1" dirty="0">
                <a:solidFill>
                  <a:schemeClr val="tx1">
                    <a:lumMod val="85000"/>
                    <a:lumOff val="15000"/>
                  </a:schemeClr>
                </a:solidFill>
                <a:latin typeface="+mn-lt"/>
              </a:rPr>
              <a:t>Validating Software Measures</a:t>
            </a:r>
          </a:p>
        </p:txBody>
      </p:sp>
      <p:sp>
        <p:nvSpPr>
          <p:cNvPr id="17411" name="Content Placeholder 2"/>
          <p:cNvSpPr>
            <a:spLocks noGrp="1"/>
          </p:cNvSpPr>
          <p:nvPr>
            <p:ph idx="1"/>
          </p:nvPr>
        </p:nvSpPr>
        <p:spPr>
          <a:xfrm>
            <a:off x="755650" y="2276475"/>
            <a:ext cx="7543800" cy="3886200"/>
          </a:xfrm>
        </p:spPr>
        <p:txBody>
          <a:bodyPr/>
          <a:lstStyle/>
          <a:p>
            <a:r>
              <a:rPr lang="tr-TR" sz="3200" smtClean="0"/>
              <a:t>The measure is </a:t>
            </a:r>
            <a:r>
              <a:rPr lang="en-US" sz="3200" smtClean="0"/>
              <a:t>“validated” by showing that it correlates with some other</a:t>
            </a:r>
            <a:r>
              <a:rPr lang="tr-TR" sz="3200" smtClean="0"/>
              <a:t> </a:t>
            </a:r>
            <a:r>
              <a:rPr lang="en-US" sz="3200" smtClean="0"/>
              <a:t>existing measure. What this really means is that the proposed</a:t>
            </a:r>
            <a:r>
              <a:rPr lang="tr-TR" sz="3200" smtClean="0"/>
              <a:t> </a:t>
            </a:r>
            <a:r>
              <a:rPr lang="en-US" sz="3200" smtClean="0"/>
              <a:t>measure is the main independent variable in a prediction</a:t>
            </a:r>
            <a:r>
              <a:rPr lang="tr-TR" sz="3200" smtClean="0"/>
              <a:t> system.</a:t>
            </a:r>
          </a:p>
        </p:txBody>
      </p:sp>
    </p:spTree>
    <p:extLst>
      <p:ext uri="{BB962C8B-B14F-4D97-AF65-F5344CB8AC3E}">
        <p14:creationId xmlns:p14="http://schemas.microsoft.com/office/powerpoint/2010/main" val="31875998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6781800" cy="1384300"/>
          </a:xfrm>
        </p:spPr>
        <p:txBody>
          <a:bodyPr rtlCol="0">
            <a:noAutofit/>
          </a:bodyPr>
          <a:lstStyle/>
          <a:p>
            <a:pPr fontAlgn="auto">
              <a:spcAft>
                <a:spcPts val="0"/>
              </a:spcAft>
              <a:defRPr/>
            </a:pPr>
            <a:r>
              <a:rPr lang="tr-TR" sz="4400" i="1" dirty="0" smtClean="0">
                <a:solidFill>
                  <a:schemeClr val="tx1">
                    <a:lumMod val="85000"/>
                    <a:lumOff val="15000"/>
                  </a:schemeClr>
                </a:solidFill>
                <a:latin typeface="+mn-lt"/>
              </a:rPr>
              <a:t>Summary</a:t>
            </a:r>
            <a:endParaRPr lang="tr-TR" sz="4400" i="1" dirty="0">
              <a:solidFill>
                <a:schemeClr val="tx1">
                  <a:lumMod val="85000"/>
                  <a:lumOff val="15000"/>
                </a:schemeClr>
              </a:solidFill>
              <a:latin typeface="+mn-lt"/>
            </a:endParaRPr>
          </a:p>
        </p:txBody>
      </p:sp>
      <p:sp>
        <p:nvSpPr>
          <p:cNvPr id="3" name="Content Placeholder 2"/>
          <p:cNvSpPr>
            <a:spLocks noGrp="1"/>
          </p:cNvSpPr>
          <p:nvPr>
            <p:ph idx="1"/>
          </p:nvPr>
        </p:nvSpPr>
        <p:spPr>
          <a:xfrm>
            <a:off x="755650" y="2276475"/>
            <a:ext cx="7543800" cy="3886200"/>
          </a:xfrm>
        </p:spPr>
        <p:txBody>
          <a:bodyPr rtlCol="0">
            <a:normAutofit fontScale="85000" lnSpcReduction="10000"/>
          </a:bodyPr>
          <a:lstStyle/>
          <a:p>
            <a:pPr marL="0" indent="0" fontAlgn="auto">
              <a:spcAft>
                <a:spcPts val="0"/>
              </a:spcAft>
              <a:buFont typeface="Arial" pitchFamily="34" charset="0"/>
              <a:buNone/>
              <a:defRPr/>
            </a:pPr>
            <a:r>
              <a:rPr lang="en-US" sz="3200" dirty="0"/>
              <a:t>The entities of interest </a:t>
            </a:r>
            <a:r>
              <a:rPr lang="en-US" sz="3200" dirty="0" smtClean="0"/>
              <a:t>in</a:t>
            </a:r>
            <a:r>
              <a:rPr lang="tr-TR" sz="3200" dirty="0" smtClean="0"/>
              <a:t> </a:t>
            </a:r>
            <a:r>
              <a:rPr lang="en-US" sz="3200" dirty="0" smtClean="0"/>
              <a:t>software </a:t>
            </a:r>
            <a:r>
              <a:rPr lang="en-US" sz="3200" dirty="0"/>
              <a:t>can be classified as processes, products, or </a:t>
            </a:r>
            <a:r>
              <a:rPr lang="en-US" sz="3200" dirty="0" smtClean="0"/>
              <a:t>resources.</a:t>
            </a:r>
            <a:r>
              <a:rPr lang="tr-TR" sz="3200" dirty="0" smtClean="0"/>
              <a:t> </a:t>
            </a:r>
            <a:r>
              <a:rPr lang="en-US" sz="3200" dirty="0" smtClean="0"/>
              <a:t>Anything </a:t>
            </a:r>
            <a:r>
              <a:rPr lang="en-US" sz="3200" dirty="0"/>
              <a:t>we may wish to measure or predict is an </a:t>
            </a:r>
            <a:r>
              <a:rPr lang="en-US" sz="3200" dirty="0" smtClean="0"/>
              <a:t>identifiable</a:t>
            </a:r>
            <a:r>
              <a:rPr lang="tr-TR" sz="3200" dirty="0" smtClean="0"/>
              <a:t> </a:t>
            </a:r>
            <a:r>
              <a:rPr lang="en-US" sz="3200" dirty="0" smtClean="0"/>
              <a:t>attribute </a:t>
            </a:r>
            <a:r>
              <a:rPr lang="en-US" sz="3200" dirty="0"/>
              <a:t>of these. Attributes are either </a:t>
            </a:r>
            <a:r>
              <a:rPr lang="en-US" sz="3200" dirty="0" err="1" smtClean="0"/>
              <a:t>inte</a:t>
            </a:r>
            <a:r>
              <a:rPr lang="tr-TR" sz="3200" dirty="0" smtClean="0"/>
              <a:t>rn</a:t>
            </a:r>
            <a:r>
              <a:rPr lang="en-US" sz="3200" dirty="0" smtClean="0"/>
              <a:t>al </a:t>
            </a:r>
            <a:r>
              <a:rPr lang="en-US" sz="3200" dirty="0"/>
              <a:t>or </a:t>
            </a:r>
            <a:r>
              <a:rPr lang="en-US" sz="3200" dirty="0" err="1" smtClean="0"/>
              <a:t>exte</a:t>
            </a:r>
            <a:r>
              <a:rPr lang="tr-TR" sz="3200" dirty="0" smtClean="0"/>
              <a:t>rn</a:t>
            </a:r>
            <a:r>
              <a:rPr lang="en-US" sz="3200" dirty="0" smtClean="0"/>
              <a:t>al.</a:t>
            </a:r>
            <a:r>
              <a:rPr lang="tr-TR" sz="3200" dirty="0" smtClean="0"/>
              <a:t> </a:t>
            </a:r>
            <a:r>
              <a:rPr lang="en-US" sz="3200" dirty="0" smtClean="0"/>
              <a:t>Although </a:t>
            </a:r>
            <a:r>
              <a:rPr lang="en-US" sz="3200" dirty="0" err="1" smtClean="0"/>
              <a:t>exte</a:t>
            </a:r>
            <a:r>
              <a:rPr lang="tr-TR" sz="3200" dirty="0" smtClean="0"/>
              <a:t>rn</a:t>
            </a:r>
            <a:r>
              <a:rPr lang="en-US" sz="3200" dirty="0" smtClean="0"/>
              <a:t>al </a:t>
            </a:r>
            <a:r>
              <a:rPr lang="en-US" sz="3200" dirty="0"/>
              <a:t>attributes like reliability of products, </a:t>
            </a:r>
            <a:r>
              <a:rPr lang="en-US" sz="3200" dirty="0" smtClean="0"/>
              <a:t>stability</a:t>
            </a:r>
            <a:r>
              <a:rPr lang="tr-TR" sz="3200" dirty="0" smtClean="0"/>
              <a:t> </a:t>
            </a:r>
            <a:r>
              <a:rPr lang="en-US" sz="3200" dirty="0" smtClean="0"/>
              <a:t>of </a:t>
            </a:r>
            <a:r>
              <a:rPr lang="en-US" sz="3200" dirty="0"/>
              <a:t>processes, or productivity of resources tend to </a:t>
            </a:r>
            <a:r>
              <a:rPr lang="en-US" sz="3200" dirty="0" smtClean="0"/>
              <a:t>be</a:t>
            </a:r>
            <a:r>
              <a:rPr lang="tr-TR" sz="3200" dirty="0" smtClean="0"/>
              <a:t> </a:t>
            </a:r>
            <a:r>
              <a:rPr lang="en-US" sz="3200" dirty="0" smtClean="0"/>
              <a:t>the </a:t>
            </a:r>
            <a:r>
              <a:rPr lang="en-US" sz="3200" dirty="0"/>
              <a:t>ones we are most interested in measuring, we cannot </a:t>
            </a:r>
            <a:r>
              <a:rPr lang="en-US" sz="3200" dirty="0" smtClean="0"/>
              <a:t>do</a:t>
            </a:r>
            <a:r>
              <a:rPr lang="tr-TR" sz="3200" dirty="0" smtClean="0"/>
              <a:t> </a:t>
            </a:r>
            <a:r>
              <a:rPr lang="en-US" sz="3200" dirty="0" smtClean="0"/>
              <a:t>so </a:t>
            </a:r>
            <a:r>
              <a:rPr lang="en-US" sz="3200" dirty="0"/>
              <a:t>directly. We are generally forced to measure indirectly </a:t>
            </a:r>
            <a:r>
              <a:rPr lang="en-US" sz="3200" dirty="0" smtClean="0"/>
              <a:t>in</a:t>
            </a:r>
            <a:r>
              <a:rPr lang="tr-TR" sz="3200" dirty="0" smtClean="0"/>
              <a:t> terms </a:t>
            </a:r>
            <a:r>
              <a:rPr lang="tr-TR" sz="3200" dirty="0"/>
              <a:t>of intemal </a:t>
            </a:r>
            <a:r>
              <a:rPr lang="tr-TR" sz="3200" dirty="0" smtClean="0"/>
              <a:t>attributes.</a:t>
            </a:r>
          </a:p>
        </p:txBody>
      </p:sp>
    </p:spTree>
    <p:extLst>
      <p:ext uri="{BB962C8B-B14F-4D97-AF65-F5344CB8AC3E}">
        <p14:creationId xmlns:p14="http://schemas.microsoft.com/office/powerpoint/2010/main" val="1327761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lstStyle/>
          <a:p>
            <a:r>
              <a:rPr lang="tr-TR" dirty="0" err="1" smtClean="0"/>
              <a:t>Introduction</a:t>
            </a:r>
            <a:r>
              <a:rPr lang="tr-TR" dirty="0" smtClean="0"/>
              <a:t>	</a:t>
            </a:r>
            <a:endParaRPr lang="tr-TR" dirty="0"/>
          </a:p>
        </p:txBody>
      </p:sp>
      <p:sp>
        <p:nvSpPr>
          <p:cNvPr id="3" name="İçerik Yer Tutucusu 2"/>
          <p:cNvSpPr>
            <a:spLocks noGrp="1"/>
          </p:cNvSpPr>
          <p:nvPr>
            <p:ph idx="1"/>
          </p:nvPr>
        </p:nvSpPr>
        <p:spPr>
          <a:xfrm>
            <a:off x="755576" y="1844824"/>
            <a:ext cx="7543800" cy="3886200"/>
          </a:xfrm>
        </p:spPr>
        <p:txBody>
          <a:bodyPr/>
          <a:lstStyle/>
          <a:p>
            <a:pPr marL="0" indent="0">
              <a:buNone/>
            </a:pPr>
            <a:r>
              <a:rPr lang="tr-TR" dirty="0" err="1" smtClean="0"/>
              <a:t>The</a:t>
            </a:r>
            <a:r>
              <a:rPr lang="tr-TR" dirty="0" smtClean="0"/>
              <a:t> </a:t>
            </a:r>
            <a:r>
              <a:rPr lang="tr-TR" dirty="0" err="1" smtClean="0"/>
              <a:t>aim</a:t>
            </a:r>
            <a:r>
              <a:rPr lang="tr-TR" dirty="0" smtClean="0"/>
              <a:t> of </a:t>
            </a:r>
            <a:r>
              <a:rPr lang="tr-TR" dirty="0" err="1" smtClean="0"/>
              <a:t>this</a:t>
            </a:r>
            <a:r>
              <a:rPr lang="tr-TR" dirty="0" smtClean="0"/>
              <a:t> </a:t>
            </a:r>
            <a:r>
              <a:rPr lang="tr-TR" dirty="0" err="1" smtClean="0"/>
              <a:t>paper</a:t>
            </a:r>
            <a:r>
              <a:rPr lang="tr-TR" dirty="0" smtClean="0"/>
              <a:t> is </a:t>
            </a:r>
            <a:r>
              <a:rPr lang="tr-TR" dirty="0" err="1" smtClean="0"/>
              <a:t>to</a:t>
            </a:r>
            <a:r>
              <a:rPr lang="tr-TR" dirty="0" smtClean="0"/>
              <a:t> </a:t>
            </a:r>
            <a:r>
              <a:rPr lang="tr-TR" dirty="0" err="1" smtClean="0"/>
              <a:t>show</a:t>
            </a:r>
            <a:r>
              <a:rPr lang="tr-TR" dirty="0" smtClean="0"/>
              <a:t> </a:t>
            </a:r>
            <a:r>
              <a:rPr lang="tr-TR" dirty="0" err="1" smtClean="0"/>
              <a:t>why</a:t>
            </a:r>
            <a:r>
              <a:rPr lang="tr-TR" dirty="0" smtClean="0"/>
              <a:t> </a:t>
            </a:r>
            <a:r>
              <a:rPr lang="tr-TR" dirty="0" err="1" smtClean="0"/>
              <a:t>measurement</a:t>
            </a:r>
            <a:r>
              <a:rPr lang="tr-TR" dirty="0" smtClean="0"/>
              <a:t> </a:t>
            </a:r>
            <a:r>
              <a:rPr lang="tr-TR" dirty="0" err="1" smtClean="0"/>
              <a:t>and</a:t>
            </a:r>
            <a:r>
              <a:rPr lang="tr-TR" dirty="0" smtClean="0"/>
              <a:t> </a:t>
            </a:r>
            <a:r>
              <a:rPr lang="tr-TR" dirty="0" err="1" smtClean="0"/>
              <a:t>metrics</a:t>
            </a:r>
            <a:r>
              <a:rPr lang="tr-TR" dirty="0" smtClean="0"/>
              <a:t> of software is </a:t>
            </a:r>
            <a:r>
              <a:rPr lang="tr-TR" dirty="0" err="1" smtClean="0"/>
              <a:t>necessary</a:t>
            </a:r>
            <a:r>
              <a:rPr lang="tr-TR" dirty="0" smtClean="0"/>
              <a:t>  </a:t>
            </a:r>
            <a:r>
              <a:rPr lang="tr-TR" dirty="0" err="1" smtClean="0"/>
              <a:t>and</a:t>
            </a:r>
            <a:r>
              <a:rPr lang="tr-TR" dirty="0" smtClean="0"/>
              <a:t> how </a:t>
            </a:r>
            <a:r>
              <a:rPr lang="tr-TR" dirty="0" err="1" smtClean="0"/>
              <a:t>to</a:t>
            </a:r>
            <a:r>
              <a:rPr lang="tr-TR" dirty="0" smtClean="0"/>
              <a:t> </a:t>
            </a:r>
            <a:r>
              <a:rPr lang="tr-TR" dirty="0" err="1" smtClean="0"/>
              <a:t>measure</a:t>
            </a:r>
            <a:r>
              <a:rPr lang="tr-TR" dirty="0" smtClean="0"/>
              <a:t> it </a:t>
            </a:r>
            <a:r>
              <a:rPr lang="tr-TR" dirty="0" err="1" smtClean="0"/>
              <a:t>with</a:t>
            </a:r>
            <a:r>
              <a:rPr lang="tr-TR" dirty="0" smtClean="0"/>
              <a:t> </a:t>
            </a:r>
            <a:r>
              <a:rPr lang="tr-TR" dirty="0" err="1" smtClean="0"/>
              <a:t>different</a:t>
            </a:r>
            <a:r>
              <a:rPr lang="tr-TR" dirty="0" smtClean="0"/>
              <a:t> </a:t>
            </a:r>
            <a:r>
              <a:rPr lang="tr-TR" dirty="0" err="1" smtClean="0"/>
              <a:t>kinds</a:t>
            </a:r>
            <a:r>
              <a:rPr lang="tr-TR" dirty="0" smtClean="0"/>
              <a:t> of </a:t>
            </a:r>
            <a:r>
              <a:rPr lang="tr-TR" dirty="0" err="1" smtClean="0"/>
              <a:t>methods</a:t>
            </a:r>
            <a:r>
              <a:rPr lang="tr-TR" dirty="0" smtClean="0"/>
              <a:t>.</a:t>
            </a:r>
            <a:endParaRPr lang="tr-TR" dirty="0"/>
          </a:p>
        </p:txBody>
      </p:sp>
    </p:spTree>
    <p:extLst>
      <p:ext uri="{BB962C8B-B14F-4D97-AF65-F5344CB8AC3E}">
        <p14:creationId xmlns:p14="http://schemas.microsoft.com/office/powerpoint/2010/main" val="1661831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6781800" cy="1384300"/>
          </a:xfrm>
        </p:spPr>
        <p:txBody>
          <a:bodyPr rtlCol="0">
            <a:noAutofit/>
          </a:bodyPr>
          <a:lstStyle/>
          <a:p>
            <a:pPr fontAlgn="auto">
              <a:spcAft>
                <a:spcPts val="0"/>
              </a:spcAft>
              <a:defRPr/>
            </a:pPr>
            <a:r>
              <a:rPr lang="tr-TR" sz="4400" i="1" dirty="0" smtClean="0">
                <a:solidFill>
                  <a:schemeClr val="tx1">
                    <a:lumMod val="85000"/>
                    <a:lumOff val="15000"/>
                  </a:schemeClr>
                </a:solidFill>
                <a:latin typeface="+mn-lt"/>
              </a:rPr>
              <a:t>Summary</a:t>
            </a:r>
            <a:endParaRPr lang="tr-TR" sz="4400" i="1" dirty="0">
              <a:solidFill>
                <a:schemeClr val="tx1">
                  <a:lumMod val="85000"/>
                  <a:lumOff val="15000"/>
                </a:schemeClr>
              </a:solidFill>
              <a:latin typeface="+mn-lt"/>
            </a:endParaRPr>
          </a:p>
        </p:txBody>
      </p:sp>
      <p:sp>
        <p:nvSpPr>
          <p:cNvPr id="19459" name="Content Placeholder 2"/>
          <p:cNvSpPr>
            <a:spLocks noGrp="1"/>
          </p:cNvSpPr>
          <p:nvPr>
            <p:ph idx="1"/>
          </p:nvPr>
        </p:nvSpPr>
        <p:spPr>
          <a:xfrm>
            <a:off x="755650" y="2276475"/>
            <a:ext cx="7543800" cy="3886200"/>
          </a:xfrm>
        </p:spPr>
        <p:txBody>
          <a:bodyPr/>
          <a:lstStyle/>
          <a:p>
            <a:pPr marL="0" indent="0">
              <a:buFont typeface="Arial" charset="0"/>
              <a:buNone/>
            </a:pPr>
            <a:r>
              <a:rPr lang="tr-TR" sz="3200" smtClean="0"/>
              <a:t>Predictive measurement requires a </a:t>
            </a:r>
            <a:r>
              <a:rPr lang="en-US" sz="3200" b="1" i="1" smtClean="0"/>
              <a:t>prediction system. </a:t>
            </a:r>
            <a:r>
              <a:rPr lang="en-US" sz="3200" smtClean="0"/>
              <a:t>This means not just a model but also a set</a:t>
            </a:r>
            <a:r>
              <a:rPr lang="tr-TR" sz="3200" smtClean="0"/>
              <a:t> </a:t>
            </a:r>
            <a:r>
              <a:rPr lang="en-US" sz="3200" smtClean="0"/>
              <a:t>of prediction procedures for determining the model parameters</a:t>
            </a:r>
            <a:r>
              <a:rPr lang="tr-TR" sz="3200" smtClean="0"/>
              <a:t> </a:t>
            </a:r>
            <a:r>
              <a:rPr lang="en-US" sz="3200" smtClean="0"/>
              <a:t>and applying the results. These in tum are dependent on</a:t>
            </a:r>
            <a:r>
              <a:rPr lang="tr-TR" sz="3200" smtClean="0"/>
              <a:t> a</a:t>
            </a:r>
            <a:r>
              <a:rPr lang="en-US" sz="3200" smtClean="0"/>
              <a:t>ccurate measurements in the assessment sense.</a:t>
            </a:r>
            <a:endParaRPr lang="tr-TR" sz="3200" smtClean="0"/>
          </a:p>
        </p:txBody>
      </p:sp>
    </p:spTree>
    <p:extLst>
      <p:ext uri="{BB962C8B-B14F-4D97-AF65-F5344CB8AC3E}">
        <p14:creationId xmlns:p14="http://schemas.microsoft.com/office/powerpoint/2010/main" val="13334218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404813"/>
            <a:ext cx="6781800" cy="1384300"/>
          </a:xfrm>
        </p:spPr>
        <p:txBody>
          <a:bodyPr rtlCol="0">
            <a:noAutofit/>
          </a:bodyPr>
          <a:lstStyle/>
          <a:p>
            <a:pPr algn="ctr" fontAlgn="auto">
              <a:spcAft>
                <a:spcPts val="0"/>
              </a:spcAft>
              <a:defRPr/>
            </a:pPr>
            <a:r>
              <a:rPr lang="tr-TR" sz="4400" i="1" dirty="0" smtClean="0">
                <a:solidFill>
                  <a:schemeClr val="tx1">
                    <a:lumMod val="85000"/>
                    <a:lumOff val="15000"/>
                  </a:schemeClr>
                </a:solidFill>
                <a:latin typeface="+mn-lt"/>
              </a:rPr>
              <a:t>The End</a:t>
            </a:r>
            <a:endParaRPr lang="tr-TR" sz="4400" i="1" dirty="0">
              <a:solidFill>
                <a:schemeClr val="tx1">
                  <a:lumMod val="85000"/>
                  <a:lumOff val="15000"/>
                </a:schemeClr>
              </a:solidFill>
              <a:latin typeface="+mn-lt"/>
            </a:endParaRPr>
          </a:p>
        </p:txBody>
      </p:sp>
      <p:pic>
        <p:nvPicPr>
          <p:cNvPr id="20483"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39988" y="1989138"/>
            <a:ext cx="4264025" cy="41671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7829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361" y="1730279"/>
            <a:ext cx="7772400" cy="1470025"/>
          </a:xfrm>
        </p:spPr>
        <p:txBody>
          <a:bodyPr>
            <a:normAutofit fontScale="90000"/>
          </a:bodyPr>
          <a:lstStyle/>
          <a:p>
            <a:r>
              <a:rPr lang="en-US" dirty="0" smtClean="0"/>
              <a:t> </a:t>
            </a:r>
            <a:r>
              <a:rPr lang="en-US" dirty="0"/>
              <a:t/>
            </a:r>
            <a:br>
              <a:rPr lang="en-US" dirty="0"/>
            </a:br>
            <a:r>
              <a:rPr lang="en-US" sz="4444" b="1" dirty="0" err="1">
                <a:solidFill>
                  <a:schemeClr val="bg2">
                    <a:lumMod val="25000"/>
                  </a:schemeClr>
                </a:solidFill>
                <a:latin typeface="Courier"/>
                <a:cs typeface="Courier"/>
              </a:rPr>
              <a:t>Brooks’Law</a:t>
            </a:r>
            <a:r>
              <a:rPr lang="en-US" sz="4444" b="1" dirty="0">
                <a:solidFill>
                  <a:schemeClr val="bg2">
                    <a:lumMod val="25000"/>
                  </a:schemeClr>
                </a:solidFill>
                <a:latin typeface="Courier"/>
                <a:cs typeface="Courier"/>
              </a:rPr>
              <a:t> Revisited:</a:t>
            </a:r>
            <a:br>
              <a:rPr lang="en-US" sz="4444" b="1" dirty="0">
                <a:solidFill>
                  <a:schemeClr val="bg2">
                    <a:lumMod val="25000"/>
                  </a:schemeClr>
                </a:solidFill>
                <a:latin typeface="Courier"/>
                <a:cs typeface="Courier"/>
              </a:rPr>
            </a:br>
            <a:r>
              <a:rPr lang="en-US" sz="4444" b="1" dirty="0">
                <a:solidFill>
                  <a:schemeClr val="bg2">
                    <a:lumMod val="25000"/>
                  </a:schemeClr>
                </a:solidFill>
                <a:latin typeface="Courier"/>
                <a:cs typeface="Courier"/>
              </a:rPr>
              <a:t>Improving Software Productivity </a:t>
            </a:r>
            <a:br>
              <a:rPr lang="en-US" sz="4444" b="1" dirty="0">
                <a:solidFill>
                  <a:schemeClr val="bg2">
                    <a:lumMod val="25000"/>
                  </a:schemeClr>
                </a:solidFill>
                <a:latin typeface="Courier"/>
                <a:cs typeface="Courier"/>
              </a:rPr>
            </a:br>
            <a:r>
              <a:rPr lang="en-US" sz="4444" b="1" dirty="0">
                <a:solidFill>
                  <a:schemeClr val="bg2">
                    <a:lumMod val="25000"/>
                  </a:schemeClr>
                </a:solidFill>
                <a:latin typeface="Courier"/>
                <a:cs typeface="Courier"/>
              </a:rPr>
              <a:t>by Managing Complexity</a:t>
            </a:r>
          </a:p>
        </p:txBody>
      </p:sp>
      <p:sp>
        <p:nvSpPr>
          <p:cNvPr id="3" name="Subtitle 2"/>
          <p:cNvSpPr>
            <a:spLocks noGrp="1"/>
          </p:cNvSpPr>
          <p:nvPr>
            <p:ph type="subTitle" idx="1"/>
          </p:nvPr>
        </p:nvSpPr>
        <p:spPr>
          <a:xfrm>
            <a:off x="1177123" y="3423191"/>
            <a:ext cx="6595277" cy="2215609"/>
          </a:xfrm>
        </p:spPr>
        <p:txBody>
          <a:bodyPr>
            <a:normAutofit fontScale="55000" lnSpcReduction="20000"/>
          </a:bodyPr>
          <a:lstStyle/>
          <a:p>
            <a:endParaRPr lang="en-US" dirty="0"/>
          </a:p>
          <a:p>
            <a:r>
              <a:rPr lang="en-US" sz="4211" dirty="0"/>
              <a:t> </a:t>
            </a:r>
          </a:p>
          <a:p>
            <a:r>
              <a:rPr lang="en-US" sz="4211" dirty="0"/>
              <a:t>Joseph D. Blackburn, Michael A. </a:t>
            </a:r>
            <a:r>
              <a:rPr lang="en-US" sz="4211" dirty="0" err="1"/>
              <a:t>Lapré</a:t>
            </a:r>
            <a:endParaRPr lang="en-US" sz="4211" dirty="0"/>
          </a:p>
          <a:p>
            <a:r>
              <a:rPr lang="en-US" sz="4211" dirty="0"/>
              <a:t>Vanderbilt </a:t>
            </a:r>
            <a:r>
              <a:rPr lang="en-US" sz="4211" dirty="0" smtClean="0"/>
              <a:t>University (2002)</a:t>
            </a:r>
          </a:p>
          <a:p>
            <a:r>
              <a:rPr lang="en-US" sz="4211" dirty="0" err="1"/>
              <a:t>LukN</a:t>
            </a:r>
            <a:r>
              <a:rPr lang="en-US" sz="4211" dirty="0"/>
              <a:t>. Van </a:t>
            </a:r>
            <a:r>
              <a:rPr lang="en-US" sz="4211" dirty="0" err="1" smtClean="0"/>
              <a:t>Wassenhove</a:t>
            </a:r>
            <a:endParaRPr lang="en-US" sz="4211" dirty="0" smtClean="0"/>
          </a:p>
          <a:p>
            <a:r>
              <a:rPr lang="en-US" sz="4211" dirty="0"/>
              <a:t>INSEAD</a:t>
            </a:r>
          </a:p>
        </p:txBody>
      </p:sp>
    </p:spTree>
    <p:extLst>
      <p:ext uri="{BB962C8B-B14F-4D97-AF65-F5344CB8AC3E}">
        <p14:creationId xmlns:p14="http://schemas.microsoft.com/office/powerpoint/2010/main" val="1050439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6781800" cy="1600200"/>
          </a:xfrm>
        </p:spPr>
        <p:txBody>
          <a:bodyPr>
            <a:normAutofit fontScale="90000"/>
          </a:bodyPr>
          <a:lstStyle/>
          <a:p>
            <a:r>
              <a:rPr lang="en-US" dirty="0"/>
              <a:t/>
            </a:r>
            <a:br>
              <a:rPr lang="en-US" dirty="0"/>
            </a:br>
            <a:r>
              <a:rPr lang="en-US" dirty="0" err="1"/>
              <a:t>Brooks’Law</a:t>
            </a:r>
            <a:r>
              <a:rPr lang="en-US" dirty="0"/>
              <a:t> (1975)</a:t>
            </a:r>
          </a:p>
        </p:txBody>
      </p:sp>
      <p:sp>
        <p:nvSpPr>
          <p:cNvPr id="3" name="Content Placeholder 2"/>
          <p:cNvSpPr>
            <a:spLocks noGrp="1"/>
          </p:cNvSpPr>
          <p:nvPr>
            <p:ph idx="1"/>
          </p:nvPr>
        </p:nvSpPr>
        <p:spPr>
          <a:xfrm>
            <a:off x="611560" y="2564904"/>
            <a:ext cx="7543800" cy="3886200"/>
          </a:xfrm>
        </p:spPr>
        <p:txBody>
          <a:bodyPr>
            <a:normAutofit/>
          </a:bodyPr>
          <a:lstStyle/>
          <a:p>
            <a:endParaRPr lang="en-US" dirty="0"/>
          </a:p>
          <a:p>
            <a:r>
              <a:rPr lang="en-US" dirty="0"/>
              <a:t>Adding manpower to a late software project makes it later.</a:t>
            </a:r>
            <a:endParaRPr lang="en-US" dirty="0" smtClean="0"/>
          </a:p>
          <a:p>
            <a:pPr lvl="1"/>
            <a:r>
              <a:rPr lang="en-US" dirty="0" smtClean="0"/>
              <a:t>Software </a:t>
            </a:r>
            <a:r>
              <a:rPr lang="en-US" dirty="0"/>
              <a:t>development is complex</a:t>
            </a:r>
            <a:endParaRPr lang="en-US" dirty="0" smtClean="0"/>
          </a:p>
          <a:p>
            <a:pPr lvl="1"/>
            <a:r>
              <a:rPr lang="en-US" dirty="0" smtClean="0"/>
              <a:t>Additional </a:t>
            </a:r>
            <a:r>
              <a:rPr lang="en-US" dirty="0"/>
              <a:t>communication burden quickly dominates decrease in individual task time brought about by partitioning</a:t>
            </a:r>
            <a:endParaRPr lang="en-US" dirty="0" smtClean="0"/>
          </a:p>
          <a:p>
            <a:r>
              <a:rPr lang="en-US" dirty="0" smtClean="0"/>
              <a:t># </a:t>
            </a:r>
            <a:r>
              <a:rPr lang="en-US" dirty="0"/>
              <a:t>concurrent modules↑, required effort↑, productivity↓</a:t>
            </a:r>
            <a:endParaRPr lang="en-US" dirty="0" smtClean="0"/>
          </a:p>
          <a:p>
            <a:pPr lvl="2"/>
            <a:r>
              <a:rPr lang="en-US" dirty="0" err="1" smtClean="0"/>
              <a:t>Hoedemakeret</a:t>
            </a:r>
            <a:r>
              <a:rPr lang="en-US" dirty="0" smtClean="0"/>
              <a:t> </a:t>
            </a:r>
            <a:r>
              <a:rPr lang="en-US" dirty="0"/>
              <a:t>al. 1999</a:t>
            </a:r>
            <a:endParaRPr lang="en-US" dirty="0" smtClean="0"/>
          </a:p>
          <a:p>
            <a:pPr>
              <a:buNone/>
            </a:pPr>
            <a:endParaRPr lang="en-US" dirty="0"/>
          </a:p>
        </p:txBody>
      </p:sp>
    </p:spTree>
    <p:extLst>
      <p:ext uri="{BB962C8B-B14F-4D97-AF65-F5344CB8AC3E}">
        <p14:creationId xmlns:p14="http://schemas.microsoft.com/office/powerpoint/2010/main" val="9537729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6632"/>
            <a:ext cx="6781800" cy="1600200"/>
          </a:xfrm>
        </p:spPr>
        <p:txBody>
          <a:bodyPr>
            <a:normAutofit fontScale="90000"/>
          </a:bodyPr>
          <a:lstStyle/>
          <a:p>
            <a:r>
              <a:rPr lang="en-US" dirty="0"/>
              <a:t/>
            </a:r>
            <a:br>
              <a:rPr lang="en-US" dirty="0"/>
            </a:br>
            <a:r>
              <a:rPr lang="en-US" dirty="0"/>
              <a:t>Data</a:t>
            </a:r>
          </a:p>
        </p:txBody>
      </p:sp>
      <p:sp>
        <p:nvSpPr>
          <p:cNvPr id="3" name="Content Placeholder 2"/>
          <p:cNvSpPr>
            <a:spLocks noGrp="1"/>
          </p:cNvSpPr>
          <p:nvPr>
            <p:ph idx="1"/>
          </p:nvPr>
        </p:nvSpPr>
        <p:spPr>
          <a:xfrm>
            <a:off x="755576" y="1556792"/>
            <a:ext cx="7543800" cy="3886200"/>
          </a:xfrm>
        </p:spPr>
        <p:txBody>
          <a:bodyPr>
            <a:normAutofit/>
          </a:bodyPr>
          <a:lstStyle/>
          <a:p>
            <a:endParaRPr lang="en-US" dirty="0" smtClean="0"/>
          </a:p>
          <a:p>
            <a:r>
              <a:rPr lang="en-US" dirty="0" smtClean="0"/>
              <a:t>The </a:t>
            </a:r>
            <a:r>
              <a:rPr lang="en-US" dirty="0"/>
              <a:t>Experience </a:t>
            </a:r>
            <a:r>
              <a:rPr lang="en-US" dirty="0" smtClean="0"/>
              <a:t>database:</a:t>
            </a:r>
          </a:p>
          <a:p>
            <a:pPr lvl="1"/>
            <a:r>
              <a:rPr lang="en-US" dirty="0" smtClean="0"/>
              <a:t> </a:t>
            </a:r>
            <a:r>
              <a:rPr lang="en-US" dirty="0"/>
              <a:t>provided by </a:t>
            </a:r>
            <a:r>
              <a:rPr lang="en-US" dirty="0" smtClean="0"/>
              <a:t>Software </a:t>
            </a:r>
            <a:r>
              <a:rPr lang="en-US" dirty="0"/>
              <a:t>Technology Transfer </a:t>
            </a:r>
            <a:r>
              <a:rPr lang="en-US" dirty="0" smtClean="0"/>
              <a:t>Finland (</a:t>
            </a:r>
            <a:r>
              <a:rPr lang="en-US" dirty="0"/>
              <a:t>STTF) </a:t>
            </a:r>
            <a:endParaRPr lang="en-US" dirty="0" smtClean="0"/>
          </a:p>
          <a:p>
            <a:pPr lvl="1"/>
            <a:r>
              <a:rPr lang="en-US" dirty="0"/>
              <a:t>u</a:t>
            </a:r>
            <a:r>
              <a:rPr lang="en-US" dirty="0" smtClean="0"/>
              <a:t>sed </a:t>
            </a:r>
            <a:r>
              <a:rPr lang="en-US" dirty="0"/>
              <a:t>for project planning, cost estimation, productivity </a:t>
            </a:r>
            <a:r>
              <a:rPr lang="en-US" dirty="0" smtClean="0"/>
              <a:t>benchmarking</a:t>
            </a:r>
          </a:p>
          <a:p>
            <a:pPr lvl="1"/>
            <a:r>
              <a:rPr lang="en-US" dirty="0" smtClean="0"/>
              <a:t>provides </a:t>
            </a:r>
            <a:r>
              <a:rPr lang="en-US" dirty="0"/>
              <a:t>descriptive </a:t>
            </a:r>
            <a:r>
              <a:rPr lang="en-US" dirty="0" smtClean="0"/>
              <a:t>information </a:t>
            </a:r>
            <a:r>
              <a:rPr lang="en-US" dirty="0"/>
              <a:t>about</a:t>
            </a:r>
            <a:r>
              <a:rPr lang="en-US" dirty="0" smtClean="0"/>
              <a:t> project </a:t>
            </a:r>
            <a:r>
              <a:rPr lang="en-US" dirty="0"/>
              <a:t>size, effort, duration, business application, language, etc.</a:t>
            </a:r>
            <a:r>
              <a:rPr lang="en-US" dirty="0" smtClean="0"/>
              <a:t> and ratings </a:t>
            </a:r>
            <a:r>
              <a:rPr lang="en-US" dirty="0"/>
              <a:t>on factors thought to influence productivity </a:t>
            </a:r>
            <a:endParaRPr lang="en-US" dirty="0" smtClean="0"/>
          </a:p>
          <a:p>
            <a:pPr lvl="1"/>
            <a:r>
              <a:rPr lang="en-US" dirty="0"/>
              <a:t>c</a:t>
            </a:r>
            <a:r>
              <a:rPr lang="en-US" dirty="0" smtClean="0"/>
              <a:t>omprised of surveys </a:t>
            </a:r>
            <a:r>
              <a:rPr lang="en-US" dirty="0"/>
              <a:t>on 117 projects completed between 1996 and 2000 from 26 companies in Finland</a:t>
            </a:r>
          </a:p>
          <a:p>
            <a:endParaRPr lang="en-US" dirty="0"/>
          </a:p>
        </p:txBody>
      </p:sp>
    </p:spTree>
    <p:extLst>
      <p:ext uri="{BB962C8B-B14F-4D97-AF65-F5344CB8AC3E}">
        <p14:creationId xmlns:p14="http://schemas.microsoft.com/office/powerpoint/2010/main" val="4139504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600200"/>
          </a:xfrm>
        </p:spPr>
        <p:txBody>
          <a:bodyPr>
            <a:normAutofit fontScale="90000"/>
          </a:bodyPr>
          <a:lstStyle/>
          <a:p>
            <a:r>
              <a:rPr lang="en-US" dirty="0"/>
              <a:t/>
            </a:r>
            <a:br>
              <a:rPr lang="en-US" dirty="0"/>
            </a:br>
            <a:r>
              <a:rPr lang="en-US" dirty="0"/>
              <a:t>Software </a:t>
            </a:r>
            <a:r>
              <a:rPr lang="en-US" dirty="0" smtClean="0"/>
              <a:t>Productivity</a:t>
            </a:r>
            <a:endParaRPr lang="en-US" dirty="0"/>
          </a:p>
        </p:txBody>
      </p:sp>
      <p:sp>
        <p:nvSpPr>
          <p:cNvPr id="3" name="Content Placeholder 2"/>
          <p:cNvSpPr>
            <a:spLocks noGrp="1"/>
          </p:cNvSpPr>
          <p:nvPr>
            <p:ph idx="1"/>
          </p:nvPr>
        </p:nvSpPr>
        <p:spPr>
          <a:xfrm>
            <a:off x="683568" y="2060848"/>
            <a:ext cx="7543800" cy="3886200"/>
          </a:xfrm>
        </p:spPr>
        <p:txBody>
          <a:bodyPr>
            <a:normAutofit/>
          </a:bodyPr>
          <a:lstStyle/>
          <a:p>
            <a:r>
              <a:rPr lang="en-US" dirty="0" smtClean="0"/>
              <a:t>Function Points per Man Month of Labor</a:t>
            </a:r>
          </a:p>
          <a:p>
            <a:pPr lvl="1">
              <a:buNone/>
            </a:pPr>
            <a:r>
              <a:rPr lang="en-US" dirty="0" smtClean="0"/>
              <a:t>	Determined by:</a:t>
            </a:r>
          </a:p>
          <a:p>
            <a:pPr lvl="2"/>
            <a:r>
              <a:rPr lang="en-US" dirty="0"/>
              <a:t>counting inputs, out</a:t>
            </a:r>
            <a:r>
              <a:rPr lang="en-US" dirty="0" smtClean="0"/>
              <a:t>-puts</a:t>
            </a:r>
            <a:r>
              <a:rPr lang="en-US" dirty="0"/>
              <a:t>, inquiries, entities, interfaces, and algorithms </a:t>
            </a:r>
            <a:endParaRPr lang="en-US" dirty="0" smtClean="0"/>
          </a:p>
          <a:p>
            <a:pPr lvl="2"/>
            <a:r>
              <a:rPr lang="en-US" dirty="0"/>
              <a:t>rating the functions in each category by difficulty on a five-point scale</a:t>
            </a:r>
            <a:r>
              <a:rPr lang="en-US" dirty="0" smtClean="0"/>
              <a:t> </a:t>
            </a:r>
          </a:p>
          <a:p>
            <a:pPr lvl="2"/>
            <a:r>
              <a:rPr lang="en-US" dirty="0"/>
              <a:t>calculating total weighted function points using the counts, difficulty </a:t>
            </a:r>
            <a:r>
              <a:rPr lang="en-US" dirty="0" smtClean="0"/>
              <a:t>ratings</a:t>
            </a:r>
            <a:r>
              <a:rPr lang="en-US" dirty="0"/>
              <a:t>, and empirically determined weighting factors</a:t>
            </a:r>
            <a:r>
              <a:rPr lang="en-US" dirty="0" smtClean="0"/>
              <a:t> </a:t>
            </a:r>
          </a:p>
          <a:p>
            <a:pPr lvl="3"/>
            <a:r>
              <a:rPr lang="en-US" dirty="0" smtClean="0"/>
              <a:t>(Maxwell </a:t>
            </a:r>
            <a:r>
              <a:rPr lang="en-US" dirty="0"/>
              <a:t>and </a:t>
            </a:r>
            <a:r>
              <a:rPr lang="en-US" dirty="0" err="1" smtClean="0"/>
              <a:t>Forselius</a:t>
            </a:r>
            <a:r>
              <a:rPr lang="en-US" dirty="0" smtClean="0"/>
              <a:t>, 2000) </a:t>
            </a:r>
          </a:p>
          <a:p>
            <a:pPr lvl="3"/>
            <a:r>
              <a:rPr lang="en-US" dirty="0" smtClean="0"/>
              <a:t>Banker </a:t>
            </a:r>
            <a:r>
              <a:rPr lang="en-US" dirty="0"/>
              <a:t>et al. 1998, </a:t>
            </a:r>
            <a:r>
              <a:rPr lang="en-US" dirty="0" err="1"/>
              <a:t>Ethirajet</a:t>
            </a:r>
            <a:r>
              <a:rPr lang="en-US" dirty="0"/>
              <a:t> al. 2005, Kemerer1993</a:t>
            </a:r>
          </a:p>
          <a:p>
            <a:pPr lvl="3"/>
            <a:endParaRPr lang="en-US" dirty="0"/>
          </a:p>
        </p:txBody>
      </p:sp>
    </p:spTree>
    <p:extLst>
      <p:ext uri="{BB962C8B-B14F-4D97-AF65-F5344CB8AC3E}">
        <p14:creationId xmlns:p14="http://schemas.microsoft.com/office/powerpoint/2010/main" val="17260180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6781800" cy="1600200"/>
          </a:xfrm>
        </p:spPr>
        <p:txBody>
          <a:bodyPr>
            <a:normAutofit fontScale="90000"/>
          </a:bodyPr>
          <a:lstStyle/>
          <a:p>
            <a:r>
              <a:rPr lang="en-US" dirty="0"/>
              <a:t/>
            </a:r>
            <a:br>
              <a:rPr lang="en-US" dirty="0"/>
            </a:br>
            <a:r>
              <a:rPr lang="en-US" dirty="0"/>
              <a:t>Maximum Team Size</a:t>
            </a:r>
          </a:p>
        </p:txBody>
      </p:sp>
      <p:pic>
        <p:nvPicPr>
          <p:cNvPr id="7" name="Content Placeholder 6" descr="Brooks'_Law_Revisited_Owen_Lapre_08_Page_07.jpg"/>
          <p:cNvPicPr>
            <a:picLocks noGrp="1" noChangeAspect="1"/>
          </p:cNvPicPr>
          <p:nvPr>
            <p:ph sz="half" idx="1"/>
          </p:nvPr>
        </p:nvPicPr>
        <p:blipFill>
          <a:blip r:embed="rId2"/>
          <a:srcRect t="-65842" b="-65842"/>
          <a:stretch>
            <a:fillRect/>
          </a:stretch>
        </p:blipFill>
        <p:spPr>
          <a:xfrm>
            <a:off x="1069785" y="1600200"/>
            <a:ext cx="6819900" cy="2170113"/>
          </a:xfrm>
        </p:spPr>
      </p:pic>
      <p:sp>
        <p:nvSpPr>
          <p:cNvPr id="6" name="Content Placeholder 5"/>
          <p:cNvSpPr>
            <a:spLocks noGrp="1"/>
          </p:cNvSpPr>
          <p:nvPr>
            <p:ph sz="half" idx="2"/>
          </p:nvPr>
        </p:nvSpPr>
        <p:spPr>
          <a:xfrm>
            <a:off x="819150" y="3330254"/>
            <a:ext cx="6820877" cy="2325076"/>
          </a:xfrm>
        </p:spPr>
        <p:txBody>
          <a:bodyPr/>
          <a:lstStyle/>
          <a:p>
            <a:pPr>
              <a:buNone/>
            </a:pPr>
            <a:endParaRPr lang="en-US" dirty="0"/>
          </a:p>
          <a:p>
            <a:pPr lvl="1"/>
            <a:r>
              <a:rPr lang="en-US" dirty="0"/>
              <a:t>The tendency of a project manager to compress the project schedule by adding more people to the project</a:t>
            </a:r>
          </a:p>
          <a:p>
            <a:endParaRPr lang="en-US" dirty="0"/>
          </a:p>
        </p:txBody>
      </p:sp>
    </p:spTree>
    <p:extLst>
      <p:ext uri="{BB962C8B-B14F-4D97-AF65-F5344CB8AC3E}">
        <p14:creationId xmlns:p14="http://schemas.microsoft.com/office/powerpoint/2010/main" val="41963770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7584" y="188640"/>
            <a:ext cx="6781800" cy="1600200"/>
          </a:xfrm>
        </p:spPr>
        <p:txBody>
          <a:bodyPr/>
          <a:lstStyle/>
          <a:p>
            <a:r>
              <a:rPr lang="en-US" dirty="0" smtClean="0"/>
              <a:t>Independent Variables</a:t>
            </a:r>
            <a:endParaRPr lang="en-US" dirty="0"/>
          </a:p>
        </p:txBody>
      </p:sp>
      <p:sp>
        <p:nvSpPr>
          <p:cNvPr id="6" name="Content Placeholder 5"/>
          <p:cNvSpPr>
            <a:spLocks noGrp="1"/>
          </p:cNvSpPr>
          <p:nvPr>
            <p:ph idx="1"/>
          </p:nvPr>
        </p:nvSpPr>
        <p:spPr>
          <a:xfrm>
            <a:off x="755576" y="1556792"/>
            <a:ext cx="7543800" cy="3886200"/>
          </a:xfrm>
        </p:spPr>
        <p:txBody>
          <a:bodyPr>
            <a:normAutofit fontScale="92500" lnSpcReduction="20000"/>
          </a:bodyPr>
          <a:lstStyle/>
          <a:p>
            <a:r>
              <a:rPr lang="en-US" dirty="0" smtClean="0"/>
              <a:t>Based </a:t>
            </a:r>
            <a:r>
              <a:rPr lang="en-US" dirty="0"/>
              <a:t>on five-point </a:t>
            </a:r>
            <a:r>
              <a:rPr lang="en-US" dirty="0" err="1"/>
              <a:t>Likert</a:t>
            </a:r>
            <a:r>
              <a:rPr lang="en-US" dirty="0"/>
              <a:t> scales coded by project managers</a:t>
            </a:r>
            <a:r>
              <a:rPr lang="en-US" dirty="0" smtClean="0"/>
              <a:t> </a:t>
            </a:r>
          </a:p>
          <a:p>
            <a:r>
              <a:rPr lang="en-US" dirty="0" smtClean="0"/>
              <a:t>Listed as: </a:t>
            </a:r>
          </a:p>
          <a:p>
            <a:pPr lvl="1"/>
            <a:r>
              <a:rPr lang="en-US" sz="2000" dirty="0" smtClean="0"/>
              <a:t>Logical Complexity</a:t>
            </a:r>
          </a:p>
          <a:p>
            <a:pPr lvl="1"/>
            <a:r>
              <a:rPr lang="en-US" sz="2000" dirty="0" smtClean="0"/>
              <a:t>Complexity </a:t>
            </a:r>
            <a:r>
              <a:rPr lang="en-US" sz="2000" dirty="0"/>
              <a:t>across </a:t>
            </a:r>
            <a:r>
              <a:rPr lang="en-US" sz="2000" dirty="0" smtClean="0"/>
              <a:t>Software</a:t>
            </a:r>
          </a:p>
          <a:p>
            <a:pPr lvl="1"/>
            <a:r>
              <a:rPr lang="en-US" sz="2000" dirty="0" smtClean="0"/>
              <a:t>Complexity </a:t>
            </a:r>
            <a:r>
              <a:rPr lang="en-US" sz="2000" dirty="0"/>
              <a:t>across </a:t>
            </a:r>
            <a:r>
              <a:rPr lang="en-US" sz="2000" dirty="0" smtClean="0"/>
              <a:t>Projects</a:t>
            </a:r>
          </a:p>
          <a:p>
            <a:pPr lvl="1"/>
            <a:r>
              <a:rPr lang="en-US" sz="2000" dirty="0" smtClean="0"/>
              <a:t>Stable </a:t>
            </a:r>
            <a:r>
              <a:rPr lang="en-US" sz="2000" dirty="0"/>
              <a:t>Standards Familiar to </a:t>
            </a:r>
            <a:r>
              <a:rPr lang="en-US" sz="2000" dirty="0" smtClean="0"/>
              <a:t>Team</a:t>
            </a:r>
          </a:p>
          <a:p>
            <a:pPr lvl="1"/>
            <a:r>
              <a:rPr lang="en-US" sz="2000" dirty="0" smtClean="0"/>
              <a:t>Tool </a:t>
            </a:r>
            <a:r>
              <a:rPr lang="en-US" sz="2000" dirty="0"/>
              <a:t>Skills of </a:t>
            </a:r>
            <a:r>
              <a:rPr lang="en-US" sz="2000" dirty="0" smtClean="0"/>
              <a:t>Team</a:t>
            </a:r>
          </a:p>
          <a:p>
            <a:pPr lvl="1"/>
            <a:r>
              <a:rPr lang="en-US" sz="2000" dirty="0" smtClean="0"/>
              <a:t> </a:t>
            </a:r>
            <a:r>
              <a:rPr lang="en-US" sz="2000" dirty="0"/>
              <a:t>Experience of Project </a:t>
            </a:r>
            <a:r>
              <a:rPr lang="en-US" sz="2000" dirty="0" smtClean="0"/>
              <a:t>Manager</a:t>
            </a:r>
          </a:p>
          <a:p>
            <a:pPr lvl="1"/>
            <a:r>
              <a:rPr lang="en-US" sz="2000" dirty="0" smtClean="0"/>
              <a:t>Size</a:t>
            </a:r>
          </a:p>
          <a:p>
            <a:pPr lvl="1"/>
            <a:r>
              <a:rPr lang="en-US" sz="2000" dirty="0" smtClean="0"/>
              <a:t>Usage </a:t>
            </a:r>
            <a:r>
              <a:rPr lang="en-US" sz="2000" dirty="0"/>
              <a:t>of </a:t>
            </a:r>
            <a:r>
              <a:rPr lang="en-US" sz="2000" dirty="0" smtClean="0"/>
              <a:t>Tools</a:t>
            </a:r>
          </a:p>
          <a:p>
            <a:pPr lvl="1"/>
            <a:r>
              <a:rPr lang="en-US" sz="2000" dirty="0" smtClean="0"/>
              <a:t>Requirements Ambiguity</a:t>
            </a:r>
          </a:p>
          <a:p>
            <a:pPr lvl="1"/>
            <a:r>
              <a:rPr lang="en-US" sz="2000" dirty="0" smtClean="0"/>
              <a:t>User Requirements        </a:t>
            </a:r>
            <a:endParaRPr lang="en-US" sz="2000" dirty="0"/>
          </a:p>
        </p:txBody>
      </p:sp>
    </p:spTree>
    <p:extLst>
      <p:ext uri="{BB962C8B-B14F-4D97-AF65-F5344CB8AC3E}">
        <p14:creationId xmlns:p14="http://schemas.microsoft.com/office/powerpoint/2010/main" val="34550403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4624"/>
            <a:ext cx="6781800" cy="1600200"/>
          </a:xfrm>
        </p:spPr>
        <p:txBody>
          <a:bodyPr/>
          <a:lstStyle/>
          <a:p>
            <a:r>
              <a:rPr lang="en-US" dirty="0" smtClean="0"/>
              <a:t>Analysis Plan</a:t>
            </a:r>
            <a:endParaRPr lang="en-US" dirty="0"/>
          </a:p>
        </p:txBody>
      </p:sp>
      <p:pic>
        <p:nvPicPr>
          <p:cNvPr id="4" name="Content Placeholder 3" descr="Brooks’ Law Revisited- Improving Software Productivity by Managing Complexity_Page_19.jpg"/>
          <p:cNvPicPr>
            <a:picLocks noGrp="1" noChangeAspect="1"/>
          </p:cNvPicPr>
          <p:nvPr>
            <p:ph idx="1"/>
          </p:nvPr>
        </p:nvPicPr>
        <p:blipFill>
          <a:blip r:embed="rId2"/>
          <a:srcRect t="-2297" b="-2297"/>
          <a:stretch>
            <a:fillRect/>
          </a:stretch>
        </p:blipFill>
        <p:spPr>
          <a:xfrm>
            <a:off x="755576" y="1556792"/>
            <a:ext cx="7543800" cy="3886200"/>
          </a:xfrm>
        </p:spPr>
      </p:pic>
    </p:spTree>
    <p:extLst>
      <p:ext uri="{BB962C8B-B14F-4D97-AF65-F5344CB8AC3E}">
        <p14:creationId xmlns:p14="http://schemas.microsoft.com/office/powerpoint/2010/main" val="1081678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6781800" cy="1600200"/>
          </a:xfrm>
        </p:spPr>
        <p:txBody>
          <a:bodyPr>
            <a:normAutofit fontScale="90000"/>
          </a:bodyPr>
          <a:lstStyle/>
          <a:p>
            <a:r>
              <a:rPr lang="en-US" dirty="0" smtClean="0"/>
              <a:t>Summary </a:t>
            </a:r>
            <a:r>
              <a:rPr lang="en-US" dirty="0"/>
              <a:t>of Results (N=117)</a:t>
            </a:r>
          </a:p>
        </p:txBody>
      </p:sp>
      <p:pic>
        <p:nvPicPr>
          <p:cNvPr id="5" name="Content Placeholder 4" descr="Brooks'_Law_Revisited_Owen_Lapre_08_Page_11.jpg"/>
          <p:cNvPicPr>
            <a:picLocks noGrp="1" noChangeAspect="1"/>
          </p:cNvPicPr>
          <p:nvPr>
            <p:ph idx="1"/>
          </p:nvPr>
        </p:nvPicPr>
        <p:blipFill>
          <a:blip r:embed="rId2"/>
          <a:srcRect t="-3863" b="-3863"/>
          <a:stretch>
            <a:fillRect/>
          </a:stretch>
        </p:blipFill>
        <p:spPr>
          <a:xfrm>
            <a:off x="755576" y="1916832"/>
            <a:ext cx="7543800" cy="3886200"/>
          </a:xfrm>
        </p:spPr>
      </p:pic>
    </p:spTree>
    <p:extLst>
      <p:ext uri="{BB962C8B-B14F-4D97-AF65-F5344CB8AC3E}">
        <p14:creationId xmlns:p14="http://schemas.microsoft.com/office/powerpoint/2010/main" val="2996754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lstStyle/>
          <a:p>
            <a:r>
              <a:rPr lang="tr-TR" dirty="0" smtClean="0"/>
              <a:t>Productivity</a:t>
            </a:r>
            <a:endParaRPr lang="tr-TR" dirty="0"/>
          </a:p>
        </p:txBody>
      </p:sp>
      <p:sp>
        <p:nvSpPr>
          <p:cNvPr id="3" name="İçerik Yer Tutucusu 2"/>
          <p:cNvSpPr>
            <a:spLocks noGrp="1"/>
          </p:cNvSpPr>
          <p:nvPr>
            <p:ph idx="1"/>
          </p:nvPr>
        </p:nvSpPr>
        <p:spPr>
          <a:xfrm>
            <a:off x="755576" y="1844824"/>
            <a:ext cx="7543800" cy="3886200"/>
          </a:xfrm>
        </p:spPr>
        <p:txBody>
          <a:bodyPr/>
          <a:lstStyle/>
          <a:p>
            <a:r>
              <a:rPr lang="tr-TR" dirty="0" err="1" smtClean="0"/>
              <a:t>Measurement</a:t>
            </a:r>
            <a:r>
              <a:rPr lang="tr-TR" dirty="0" smtClean="0"/>
              <a:t> </a:t>
            </a:r>
            <a:r>
              <a:rPr lang="tr-TR" dirty="0" err="1" smtClean="0"/>
              <a:t>and</a:t>
            </a:r>
            <a:r>
              <a:rPr lang="tr-TR" dirty="0" smtClean="0"/>
              <a:t> </a:t>
            </a:r>
            <a:r>
              <a:rPr lang="tr-TR" dirty="0" err="1" smtClean="0"/>
              <a:t>metrics</a:t>
            </a:r>
            <a:r>
              <a:rPr lang="tr-TR" dirty="0" smtClean="0"/>
              <a:t> </a:t>
            </a:r>
            <a:r>
              <a:rPr lang="tr-TR" dirty="0" err="1" smtClean="0"/>
              <a:t>are</a:t>
            </a:r>
            <a:r>
              <a:rPr lang="tr-TR" dirty="0" smtClean="0"/>
              <a:t> </a:t>
            </a:r>
            <a:r>
              <a:rPr lang="tr-TR" dirty="0" err="1" smtClean="0"/>
              <a:t>all</a:t>
            </a:r>
            <a:r>
              <a:rPr lang="tr-TR" dirty="0" smtClean="0"/>
              <a:t> </a:t>
            </a:r>
            <a:r>
              <a:rPr lang="tr-TR" dirty="0" err="1" smtClean="0"/>
              <a:t>about</a:t>
            </a:r>
            <a:r>
              <a:rPr lang="tr-TR" dirty="0" smtClean="0"/>
              <a:t> </a:t>
            </a:r>
            <a:r>
              <a:rPr lang="tr-TR" dirty="0" err="1" smtClean="0"/>
              <a:t>productivity</a:t>
            </a:r>
            <a:r>
              <a:rPr lang="tr-TR" dirty="0" smtClean="0"/>
              <a:t>, </a:t>
            </a:r>
            <a:r>
              <a:rPr lang="tr-TR" dirty="0" err="1" smtClean="0"/>
              <a:t>so</a:t>
            </a:r>
            <a:r>
              <a:rPr lang="tr-TR" dirty="0" smtClean="0"/>
              <a:t> </a:t>
            </a:r>
            <a:r>
              <a:rPr lang="tr-TR" dirty="0" err="1" smtClean="0"/>
              <a:t>what</a:t>
            </a:r>
            <a:r>
              <a:rPr lang="tr-TR" dirty="0" smtClean="0"/>
              <a:t> is </a:t>
            </a:r>
            <a:r>
              <a:rPr lang="tr-TR" dirty="0" err="1" smtClean="0"/>
              <a:t>productivity</a:t>
            </a:r>
            <a:r>
              <a:rPr lang="tr-TR" dirty="0" smtClean="0"/>
              <a:t>?</a:t>
            </a:r>
          </a:p>
          <a:p>
            <a:r>
              <a:rPr lang="en-US" dirty="0" smtClean="0"/>
              <a:t>In </a:t>
            </a:r>
            <a:r>
              <a:rPr lang="en-US" dirty="0"/>
              <a:t>manufacturing, productivity can be defined as the ratio of outputs, which </a:t>
            </a:r>
            <a:r>
              <a:rPr lang="en-US" dirty="0" smtClean="0"/>
              <a:t>is</a:t>
            </a:r>
            <a:r>
              <a:rPr lang="tr-TR" dirty="0" smtClean="0"/>
              <a:t> </a:t>
            </a:r>
            <a:r>
              <a:rPr lang="en-US" dirty="0" smtClean="0"/>
              <a:t>produced </a:t>
            </a:r>
            <a:r>
              <a:rPr lang="en-US" dirty="0"/>
              <a:t>through a production process to inputs used for producing </a:t>
            </a:r>
            <a:r>
              <a:rPr lang="en-US" dirty="0" smtClean="0"/>
              <a:t>such</a:t>
            </a:r>
            <a:r>
              <a:rPr lang="tr-TR" dirty="0" smtClean="0"/>
              <a:t> </a:t>
            </a:r>
            <a:r>
              <a:rPr lang="tr-TR" dirty="0" err="1" smtClean="0"/>
              <a:t>outputs</a:t>
            </a:r>
            <a:r>
              <a:rPr lang="tr-TR" dirty="0"/>
              <a:t>.(</a:t>
            </a:r>
            <a:r>
              <a:rPr lang="tr-TR" dirty="0" err="1"/>
              <a:t>Calabrese</a:t>
            </a:r>
            <a:r>
              <a:rPr lang="tr-TR" dirty="0"/>
              <a:t>, 2011</a:t>
            </a:r>
            <a:r>
              <a:rPr lang="tr-TR" dirty="0" smtClean="0"/>
              <a:t>)</a:t>
            </a:r>
          </a:p>
          <a:p>
            <a:r>
              <a:rPr lang="tr-TR" dirty="0" err="1" smtClean="0"/>
              <a:t>In</a:t>
            </a:r>
            <a:r>
              <a:rPr lang="tr-TR" dirty="0" smtClean="0"/>
              <a:t> software</a:t>
            </a:r>
            <a:r>
              <a:rPr lang="tr-TR" dirty="0"/>
              <a:t> </a:t>
            </a:r>
            <a:r>
              <a:rPr lang="tr-TR" dirty="0" err="1" smtClean="0"/>
              <a:t>point</a:t>
            </a:r>
            <a:r>
              <a:rPr lang="tr-TR" dirty="0" smtClean="0"/>
              <a:t> of </a:t>
            </a:r>
            <a:r>
              <a:rPr lang="tr-TR" dirty="0" err="1" smtClean="0"/>
              <a:t>view</a:t>
            </a:r>
            <a:r>
              <a:rPr lang="tr-TR" dirty="0" smtClean="0"/>
              <a:t>; </a:t>
            </a:r>
            <a:r>
              <a:rPr lang="en-US" dirty="0"/>
              <a:t>number of inputs, </a:t>
            </a:r>
            <a:r>
              <a:rPr lang="en-US" dirty="0" smtClean="0"/>
              <a:t>outputs,</a:t>
            </a:r>
            <a:r>
              <a:rPr lang="tr-TR" dirty="0" smtClean="0"/>
              <a:t> </a:t>
            </a:r>
            <a:r>
              <a:rPr lang="en-US" dirty="0" err="1" smtClean="0"/>
              <a:t>inquries</a:t>
            </a:r>
            <a:r>
              <a:rPr lang="en-US" dirty="0" smtClean="0"/>
              <a:t> </a:t>
            </a:r>
            <a:r>
              <a:rPr lang="en-US" dirty="0"/>
              <a:t>and master </a:t>
            </a:r>
            <a:r>
              <a:rPr lang="en-US" dirty="0" smtClean="0"/>
              <a:t>files</a:t>
            </a:r>
            <a:r>
              <a:rPr lang="tr-TR" dirty="0" smtClean="0"/>
              <a:t> </a:t>
            </a:r>
            <a:r>
              <a:rPr lang="en-US" dirty="0" smtClean="0"/>
              <a:t>should </a:t>
            </a:r>
            <a:r>
              <a:rPr lang="en-US" dirty="0"/>
              <a:t>counted, weighted, summed and adjusted for complexity for each </a:t>
            </a:r>
            <a:r>
              <a:rPr lang="en-US" dirty="0" smtClean="0"/>
              <a:t>project</a:t>
            </a:r>
            <a:r>
              <a:rPr lang="tr-TR" dirty="0" smtClean="0"/>
              <a:t>.</a:t>
            </a:r>
            <a:endParaRPr lang="tr-TR" dirty="0"/>
          </a:p>
        </p:txBody>
      </p:sp>
    </p:spTree>
    <p:extLst>
      <p:ext uri="{BB962C8B-B14F-4D97-AF65-F5344CB8AC3E}">
        <p14:creationId xmlns:p14="http://schemas.microsoft.com/office/powerpoint/2010/main" val="10462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6632"/>
            <a:ext cx="6781800" cy="1600200"/>
          </a:xfrm>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755576" y="1484784"/>
            <a:ext cx="7543800" cy="3886200"/>
          </a:xfrm>
        </p:spPr>
        <p:txBody>
          <a:bodyPr>
            <a:normAutofit/>
          </a:bodyPr>
          <a:lstStyle/>
          <a:p>
            <a:r>
              <a:rPr lang="en-US" dirty="0" smtClean="0"/>
              <a:t>The common </a:t>
            </a:r>
            <a:r>
              <a:rPr lang="en-US" dirty="0"/>
              <a:t>problem many software companies have is how to get relatively large groups of people with varying abilities and skills to work </a:t>
            </a:r>
            <a:r>
              <a:rPr lang="en-US" dirty="0" smtClean="0"/>
              <a:t>together as </a:t>
            </a:r>
            <a:r>
              <a:rPr lang="en-US" dirty="0"/>
              <a:t>talented small teams</a:t>
            </a:r>
            <a:endParaRPr lang="en-US" dirty="0" smtClean="0"/>
          </a:p>
          <a:p>
            <a:r>
              <a:rPr lang="en-US" dirty="0" smtClean="0"/>
              <a:t>Complexity</a:t>
            </a:r>
            <a:r>
              <a:rPr lang="en-US" dirty="0"/>
              <a:t>↑, Max Team Size↑, Productivity↓</a:t>
            </a:r>
          </a:p>
          <a:p>
            <a:endParaRPr lang="en-US" dirty="0"/>
          </a:p>
        </p:txBody>
      </p:sp>
    </p:spTree>
    <p:extLst>
      <p:ext uri="{BB962C8B-B14F-4D97-AF65-F5344CB8AC3E}">
        <p14:creationId xmlns:p14="http://schemas.microsoft.com/office/powerpoint/2010/main" val="1168292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88640"/>
            <a:ext cx="8458200" cy="2675160"/>
          </a:xfrm>
        </p:spPr>
        <p:txBody>
          <a:bodyPr>
            <a:normAutofit/>
          </a:bodyPr>
          <a:lstStyle/>
          <a:p>
            <a:r>
              <a:rPr lang="tr-TR" sz="4000" dirty="0" smtClean="0"/>
              <a:t>Software Engineering Productivity Measurement</a:t>
            </a:r>
            <a:br>
              <a:rPr lang="tr-TR" sz="4000" dirty="0" smtClean="0"/>
            </a:br>
            <a:r>
              <a:rPr lang="en-US" sz="4000" dirty="0" smtClean="0"/>
              <a:t>Using Function Points: A Case Study</a:t>
            </a:r>
            <a:endParaRPr lang="tr-TR" sz="4000" dirty="0"/>
          </a:p>
        </p:txBody>
      </p:sp>
      <p:sp>
        <p:nvSpPr>
          <p:cNvPr id="3" name="Subtitle 2"/>
          <p:cNvSpPr>
            <a:spLocks noGrp="1"/>
          </p:cNvSpPr>
          <p:nvPr>
            <p:ph type="subTitle" idx="1"/>
          </p:nvPr>
        </p:nvSpPr>
        <p:spPr/>
        <p:txBody>
          <a:bodyPr>
            <a:normAutofit fontScale="70000" lnSpcReduction="20000"/>
          </a:bodyPr>
          <a:lstStyle/>
          <a:p>
            <a:r>
              <a:rPr lang="tr-TR" dirty="0" smtClean="0"/>
              <a:t>MIS 518 - Advanced Operations Management - Spring 2012</a:t>
            </a:r>
          </a:p>
          <a:p>
            <a:endParaRPr lang="tr-TR" dirty="0" smtClean="0"/>
          </a:p>
          <a:p>
            <a:r>
              <a:rPr lang="tr-TR" dirty="0" smtClean="0"/>
              <a:t>Aycan Ayyılmaz</a:t>
            </a:r>
          </a:p>
        </p:txBody>
      </p:sp>
    </p:spTree>
    <p:extLst>
      <p:ext uri="{BB962C8B-B14F-4D97-AF65-F5344CB8AC3E}">
        <p14:creationId xmlns:p14="http://schemas.microsoft.com/office/powerpoint/2010/main" val="3049286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fontScale="55000" lnSpcReduction="20000"/>
          </a:bodyPr>
          <a:lstStyle/>
          <a:p>
            <a:endParaRPr lang="tr-TR" dirty="0" smtClean="0"/>
          </a:p>
          <a:p>
            <a:r>
              <a:rPr lang="en-US" dirty="0" smtClean="0"/>
              <a:t>It is obvious that software  engineering productivity is more complex since inputs and outputs are not always clearly  defined and they are also unstable like in all knowledge intensive activities.</a:t>
            </a:r>
          </a:p>
          <a:p>
            <a:endParaRPr lang="en-US" dirty="0" smtClean="0"/>
          </a:p>
          <a:p>
            <a:r>
              <a:rPr lang="en-US" dirty="0" smtClean="0"/>
              <a:t>Especially four software metrics are popular in the measurement of productivity of software development activity. These metrics are;</a:t>
            </a:r>
          </a:p>
          <a:p>
            <a:endParaRPr lang="en-US" dirty="0" smtClean="0"/>
          </a:p>
          <a:p>
            <a:pPr lvl="1">
              <a:buFont typeface="Arial" pitchFamily="34" charset="0"/>
              <a:buChar char="•"/>
            </a:pPr>
            <a:r>
              <a:rPr lang="en-US" dirty="0" smtClean="0"/>
              <a:t>	Halstead’s software science, </a:t>
            </a:r>
          </a:p>
          <a:p>
            <a:pPr lvl="1">
              <a:buFont typeface="Arial" pitchFamily="34" charset="0"/>
              <a:buChar char="•"/>
            </a:pPr>
            <a:r>
              <a:rPr lang="en-US" dirty="0" smtClean="0"/>
              <a:t>	McCabe’s </a:t>
            </a:r>
            <a:r>
              <a:rPr lang="en-US" dirty="0" err="1" smtClean="0"/>
              <a:t>syclomatic</a:t>
            </a:r>
            <a:r>
              <a:rPr lang="en-US" dirty="0" smtClean="0"/>
              <a:t> complexity, </a:t>
            </a:r>
          </a:p>
          <a:p>
            <a:pPr lvl="1">
              <a:buFont typeface="Arial" pitchFamily="34" charset="0"/>
              <a:buChar char="•"/>
            </a:pPr>
            <a:r>
              <a:rPr lang="en-US" dirty="0" smtClean="0"/>
              <a:t>	Lines of codes </a:t>
            </a:r>
          </a:p>
          <a:p>
            <a:pPr lvl="1">
              <a:buFont typeface="Arial" pitchFamily="34" charset="0"/>
              <a:buChar char="•"/>
            </a:pPr>
            <a:r>
              <a:rPr lang="en-US" dirty="0" smtClean="0"/>
              <a:t>	Function point analysis (FPA). </a:t>
            </a:r>
          </a:p>
          <a:p>
            <a:endParaRPr lang="en-US" dirty="0" smtClean="0"/>
          </a:p>
          <a:p>
            <a:r>
              <a:rPr lang="en-US" dirty="0" smtClean="0"/>
              <a:t>The last one, FPA, has gained much research attention and there are a lot of publications about this specific metric.</a:t>
            </a:r>
          </a:p>
          <a:p>
            <a:endParaRPr lang="en-US" dirty="0" smtClean="0"/>
          </a:p>
          <a:p>
            <a:r>
              <a:rPr lang="en-US" dirty="0" smtClean="0"/>
              <a:t>In this research paper, large financial services company that has used FPA for 6 years, </a:t>
            </a:r>
            <a:r>
              <a:rPr lang="tr-TR" dirty="0" smtClean="0"/>
              <a:t>is studied. T</a:t>
            </a:r>
            <a:r>
              <a:rPr lang="en-US" dirty="0" smtClean="0"/>
              <a:t>his paper examines the problems and issues faced in using FPA to measure software engineering productivity.			</a:t>
            </a:r>
            <a:endParaRPr lang="en-US" dirty="0"/>
          </a:p>
        </p:txBody>
      </p:sp>
    </p:spTree>
    <p:extLst>
      <p:ext uri="{BB962C8B-B14F-4D97-AF65-F5344CB8AC3E}">
        <p14:creationId xmlns:p14="http://schemas.microsoft.com/office/powerpoint/2010/main" val="2809700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etin Yer Tutucusu"/>
          <p:cNvSpPr>
            <a:spLocks noGrp="1"/>
          </p:cNvSpPr>
          <p:nvPr>
            <p:ph idx="1"/>
          </p:nvPr>
        </p:nvSpPr>
        <p:spPr/>
        <p:txBody>
          <a:bodyPr>
            <a:normAutofit fontScale="62500" lnSpcReduction="20000"/>
          </a:bodyPr>
          <a:lstStyle/>
          <a:p>
            <a:r>
              <a:rPr lang="en-US" sz="2700" b="1" dirty="0" smtClean="0"/>
              <a:t>What is FPA?</a:t>
            </a:r>
          </a:p>
          <a:p>
            <a:pPr>
              <a:buFont typeface="Arial" pitchFamily="34" charset="0"/>
              <a:buChar char="•"/>
            </a:pPr>
            <a:r>
              <a:rPr lang="en-US" sz="1900" dirty="0" smtClean="0"/>
              <a:t>FPA stands for Functional Point Analysis</a:t>
            </a:r>
          </a:p>
          <a:p>
            <a:pPr>
              <a:buFont typeface="Arial" pitchFamily="34" charset="0"/>
              <a:buChar char="•"/>
            </a:pPr>
            <a:r>
              <a:rPr lang="en-US" sz="1900" dirty="0" smtClean="0"/>
              <a:t>FPA was proposed by IBM’s Allen J. Albrecht in 1979</a:t>
            </a:r>
          </a:p>
          <a:p>
            <a:pPr>
              <a:buFont typeface="Arial" pitchFamily="34" charset="0"/>
              <a:buChar char="•"/>
            </a:pPr>
            <a:r>
              <a:rPr lang="en-US" sz="1900" dirty="0" smtClean="0"/>
              <a:t>It sizes an application system from the end-user’s perspective by identifying data exchanges between users and the software application and those between the software application with other applications.</a:t>
            </a:r>
          </a:p>
          <a:p>
            <a:endParaRPr lang="en-US" dirty="0" smtClean="0"/>
          </a:p>
          <a:p>
            <a:pPr>
              <a:buFont typeface="Arial" pitchFamily="34" charset="0"/>
              <a:buChar char="•"/>
            </a:pPr>
            <a:r>
              <a:rPr lang="en-US" dirty="0" smtClean="0"/>
              <a:t>it can be used;</a:t>
            </a:r>
          </a:p>
          <a:p>
            <a:pPr lvl="1">
              <a:buFont typeface="Arial" pitchFamily="34" charset="0"/>
              <a:buChar char="•"/>
            </a:pPr>
            <a:r>
              <a:rPr lang="en-US" dirty="0" smtClean="0"/>
              <a:t>measuring the speed and cost of development, </a:t>
            </a:r>
          </a:p>
          <a:p>
            <a:pPr lvl="1">
              <a:buFont typeface="Arial" pitchFamily="34" charset="0"/>
              <a:buChar char="•"/>
            </a:pPr>
            <a:r>
              <a:rPr lang="en-US" dirty="0" smtClean="0"/>
              <a:t>quality and productivity of an information centre, </a:t>
            </a:r>
          </a:p>
          <a:p>
            <a:pPr lvl="1">
              <a:buFont typeface="Arial" pitchFamily="34" charset="0"/>
              <a:buChar char="•"/>
            </a:pPr>
            <a:r>
              <a:rPr lang="en-US" dirty="0" smtClean="0"/>
              <a:t>the accuracy of projection of a project’s duration, </a:t>
            </a:r>
          </a:p>
          <a:p>
            <a:pPr lvl="1">
              <a:buFont typeface="Arial" pitchFamily="34" charset="0"/>
              <a:buChar char="•"/>
            </a:pPr>
            <a:r>
              <a:rPr lang="en-US" dirty="0" smtClean="0"/>
              <a:t>the efficiency of software maintenance, </a:t>
            </a:r>
          </a:p>
          <a:p>
            <a:pPr lvl="1">
              <a:buFont typeface="Arial" pitchFamily="34" charset="0"/>
              <a:buChar char="•"/>
            </a:pPr>
            <a:r>
              <a:rPr lang="en-US" dirty="0" smtClean="0"/>
              <a:t>the usefulness of applications, </a:t>
            </a:r>
          </a:p>
          <a:p>
            <a:pPr lvl="1">
              <a:buFont typeface="Arial" pitchFamily="34" charset="0"/>
              <a:buChar char="•"/>
            </a:pPr>
            <a:r>
              <a:rPr lang="en-US" dirty="0" smtClean="0"/>
              <a:t>the productivity gains from improvement program,</a:t>
            </a:r>
          </a:p>
          <a:p>
            <a:pPr lvl="1">
              <a:buFont typeface="Arial" pitchFamily="34" charset="0"/>
              <a:buChar char="•"/>
            </a:pPr>
            <a:r>
              <a:rPr lang="en-US" dirty="0" smtClean="0"/>
              <a:t>a project control tool or a diagnostic tool. </a:t>
            </a:r>
            <a:endParaRPr lang="tr-TR" dirty="0" smtClean="0"/>
          </a:p>
          <a:p>
            <a:pPr lvl="1">
              <a:buFont typeface="Arial" pitchFamily="34" charset="0"/>
              <a:buChar char="•"/>
            </a:pPr>
            <a:r>
              <a:rPr lang="en-US" dirty="0" smtClean="0"/>
              <a:t>FPA is a useful management tool for an IS department if used effectively. </a:t>
            </a:r>
          </a:p>
          <a:p>
            <a:endParaRPr lang="en-US" sz="1900" dirty="0" smtClean="0"/>
          </a:p>
          <a:p>
            <a:pPr>
              <a:buFont typeface="Arial" pitchFamily="34" charset="0"/>
              <a:buChar char="•"/>
            </a:pPr>
            <a:r>
              <a:rPr lang="en-US" sz="1900" dirty="0" smtClean="0"/>
              <a:t>FPA has two counting standards – one issued by the International Function Point User Group (IFPUG) and the other by the UK Function Point User Group covering the MKII method </a:t>
            </a:r>
            <a:r>
              <a:rPr lang="en-US" dirty="0" smtClean="0"/>
              <a:t>	</a:t>
            </a:r>
            <a:endParaRPr lang="en-US" dirty="0"/>
          </a:p>
        </p:txBody>
      </p:sp>
    </p:spTree>
    <p:extLst>
      <p:ext uri="{BB962C8B-B14F-4D97-AF65-F5344CB8AC3E}">
        <p14:creationId xmlns:p14="http://schemas.microsoft.com/office/powerpoint/2010/main" val="3456284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etin Yer Tutucusu"/>
          <p:cNvSpPr>
            <a:spLocks noGrp="1"/>
          </p:cNvSpPr>
          <p:nvPr>
            <p:ph idx="1"/>
          </p:nvPr>
        </p:nvSpPr>
        <p:spPr/>
        <p:txBody>
          <a:bodyPr>
            <a:noAutofit/>
          </a:bodyPr>
          <a:lstStyle/>
          <a:p>
            <a:pPr>
              <a:buFont typeface="Arial" pitchFamily="34" charset="0"/>
              <a:buChar char="•"/>
            </a:pPr>
            <a:r>
              <a:rPr lang="en-US" sz="1800" dirty="0" smtClean="0"/>
              <a:t>FPA is influenced by these;</a:t>
            </a:r>
          </a:p>
          <a:p>
            <a:pPr lvl="1">
              <a:buFont typeface="Arial" pitchFamily="34" charset="0"/>
              <a:buChar char="•"/>
            </a:pPr>
            <a:r>
              <a:rPr lang="en-US" sz="1500" dirty="0" smtClean="0"/>
              <a:t>The technology used, </a:t>
            </a:r>
          </a:p>
          <a:p>
            <a:pPr lvl="1">
              <a:buFont typeface="Arial" pitchFamily="34" charset="0"/>
              <a:buChar char="•"/>
            </a:pPr>
            <a:r>
              <a:rPr lang="en-US" sz="1500" dirty="0" smtClean="0"/>
              <a:t>Application characteristics, </a:t>
            </a:r>
          </a:p>
          <a:p>
            <a:pPr lvl="1">
              <a:buFont typeface="Arial" pitchFamily="34" charset="0"/>
              <a:buChar char="•"/>
            </a:pPr>
            <a:r>
              <a:rPr lang="en-US" sz="1500" dirty="0" smtClean="0"/>
              <a:t>Project</a:t>
            </a:r>
            <a:r>
              <a:rPr lang="tr-TR" sz="1500" dirty="0" smtClean="0"/>
              <a:t> </a:t>
            </a:r>
            <a:r>
              <a:rPr lang="en-US" sz="1500" dirty="0" smtClean="0"/>
              <a:t>characteristics, </a:t>
            </a:r>
          </a:p>
          <a:p>
            <a:pPr lvl="1">
              <a:buFont typeface="Arial" pitchFamily="34" charset="0"/>
              <a:buChar char="•"/>
            </a:pPr>
            <a:r>
              <a:rPr lang="en-US" sz="1500" dirty="0" smtClean="0"/>
              <a:t>Organization,</a:t>
            </a:r>
          </a:p>
          <a:p>
            <a:pPr lvl="1">
              <a:buFont typeface="Arial" pitchFamily="34" charset="0"/>
              <a:buChar char="•"/>
            </a:pPr>
            <a:r>
              <a:rPr lang="en-US" sz="1500" dirty="0" smtClean="0"/>
              <a:t>The people involved. </a:t>
            </a:r>
            <a:endParaRPr lang="tr-TR" sz="1500" dirty="0" smtClean="0"/>
          </a:p>
          <a:p>
            <a:pPr lvl="1">
              <a:buFont typeface="Arial" pitchFamily="34" charset="0"/>
              <a:buChar char="•"/>
            </a:pPr>
            <a:endParaRPr lang="en-US" sz="1500" dirty="0" smtClean="0"/>
          </a:p>
          <a:p>
            <a:pPr>
              <a:buFont typeface="Arial" pitchFamily="34" charset="0"/>
              <a:buChar char="•"/>
            </a:pPr>
            <a:r>
              <a:rPr lang="en-US" sz="1800" dirty="0" smtClean="0"/>
              <a:t>Hence, any estimation of project resources using FPA should take into account new staff, increased project complexity and other development characteristics.</a:t>
            </a:r>
          </a:p>
          <a:p>
            <a:endParaRPr lang="en-US" sz="1800" dirty="0" smtClean="0"/>
          </a:p>
          <a:p>
            <a:r>
              <a:rPr lang="en-US" sz="1800" dirty="0" smtClean="0"/>
              <a:t>	</a:t>
            </a:r>
            <a:endParaRPr lang="en-US" sz="1800" dirty="0"/>
          </a:p>
        </p:txBody>
      </p:sp>
      <p:pic>
        <p:nvPicPr>
          <p:cNvPr id="4" name="Picture 3"/>
          <p:cNvPicPr/>
          <p:nvPr/>
        </p:nvPicPr>
        <p:blipFill>
          <a:blip r:embed="rId3" cstate="print"/>
          <a:srcRect l="8099" t="40476" r="49884" b="30688"/>
          <a:stretch>
            <a:fillRect/>
          </a:stretch>
        </p:blipFill>
        <p:spPr bwMode="auto">
          <a:xfrm>
            <a:off x="899592" y="3717032"/>
            <a:ext cx="4798084" cy="2057400"/>
          </a:xfrm>
          <a:prstGeom prst="rect">
            <a:avLst/>
          </a:prstGeom>
          <a:noFill/>
          <a:ln w="9525">
            <a:noFill/>
            <a:miter lim="800000"/>
            <a:headEnd/>
            <a:tailEnd/>
          </a:ln>
        </p:spPr>
      </p:pic>
    </p:spTree>
    <p:extLst>
      <p:ext uri="{BB962C8B-B14F-4D97-AF65-F5344CB8AC3E}">
        <p14:creationId xmlns:p14="http://schemas.microsoft.com/office/powerpoint/2010/main" val="3538113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fontScale="62500" lnSpcReduction="20000"/>
          </a:bodyPr>
          <a:lstStyle/>
          <a:p>
            <a:r>
              <a:rPr lang="tr-TR" b="1" dirty="0" smtClean="0"/>
              <a:t>ABOUT CASE STUDY: ECHO</a:t>
            </a:r>
          </a:p>
          <a:p>
            <a:endParaRPr lang="tr-TR" b="1" dirty="0" smtClean="0"/>
          </a:p>
          <a:p>
            <a:r>
              <a:rPr lang="en-US" dirty="0" smtClean="0"/>
              <a:t>Institutionalizing an FPA productivity measurement program requires many years of effort. Therefore, the research site must have mature and established FPA practices. The research site in this study is the IS division of ECHO (a synonym), a large</a:t>
            </a:r>
            <a:r>
              <a:rPr lang="tr-TR" dirty="0" smtClean="0"/>
              <a:t> fi</a:t>
            </a:r>
            <a:r>
              <a:rPr lang="en-US" dirty="0" err="1" smtClean="0"/>
              <a:t>nancial</a:t>
            </a:r>
            <a:r>
              <a:rPr lang="en-US" dirty="0" smtClean="0"/>
              <a:t> services company.</a:t>
            </a:r>
            <a:endParaRPr lang="tr-TR" dirty="0" smtClean="0"/>
          </a:p>
          <a:p>
            <a:r>
              <a:rPr lang="en-US" dirty="0" smtClean="0"/>
              <a:t> </a:t>
            </a:r>
            <a:endParaRPr lang="tr-TR" dirty="0" smtClean="0"/>
          </a:p>
          <a:p>
            <a:pPr lvl="1">
              <a:buFont typeface="Arial" pitchFamily="34" charset="0"/>
              <a:buChar char="•"/>
            </a:pPr>
            <a:r>
              <a:rPr lang="tr-TR" dirty="0" smtClean="0"/>
              <a:t>	</a:t>
            </a:r>
            <a:r>
              <a:rPr lang="en-US" dirty="0" smtClean="0"/>
              <a:t>ECHO has implemented FPA for over 6 years. </a:t>
            </a:r>
            <a:endParaRPr lang="tr-TR" dirty="0" smtClean="0"/>
          </a:p>
          <a:p>
            <a:pPr lvl="1">
              <a:buFont typeface="Arial" pitchFamily="34" charset="0"/>
              <a:buChar char="•"/>
            </a:pPr>
            <a:r>
              <a:rPr lang="tr-TR" dirty="0" smtClean="0"/>
              <a:t>	</a:t>
            </a:r>
            <a:r>
              <a:rPr lang="en-US" dirty="0" smtClean="0"/>
              <a:t>Its IS division has 120 software engineers </a:t>
            </a:r>
            <a:endParaRPr lang="tr-TR" dirty="0" smtClean="0"/>
          </a:p>
          <a:p>
            <a:pPr lvl="1">
              <a:buFont typeface="Arial" pitchFamily="34" charset="0"/>
              <a:buChar char="•"/>
            </a:pPr>
            <a:r>
              <a:rPr lang="tr-TR" dirty="0" smtClean="0"/>
              <a:t>	</a:t>
            </a:r>
            <a:r>
              <a:rPr lang="en-US" dirty="0" smtClean="0"/>
              <a:t>it has more than 35</a:t>
            </a:r>
            <a:endParaRPr lang="tr-TR" dirty="0" smtClean="0"/>
          </a:p>
          <a:p>
            <a:pPr lvl="1">
              <a:buFont typeface="Arial" pitchFamily="34" charset="0"/>
              <a:buChar char="•"/>
            </a:pPr>
            <a:r>
              <a:rPr lang="tr-TR" dirty="0" smtClean="0"/>
              <a:t>     </a:t>
            </a:r>
            <a:r>
              <a:rPr lang="en-US" dirty="0" smtClean="0"/>
              <a:t>Years of software development experience, beginning in 1963 with an IBM mainframe computer. </a:t>
            </a:r>
            <a:endParaRPr lang="tr-TR" dirty="0" smtClean="0"/>
          </a:p>
          <a:p>
            <a:pPr lvl="1">
              <a:buFont typeface="Arial" pitchFamily="34" charset="0"/>
              <a:buChar char="•"/>
            </a:pPr>
            <a:r>
              <a:rPr lang="tr-TR" dirty="0" smtClean="0"/>
              <a:t>     </a:t>
            </a:r>
            <a:r>
              <a:rPr lang="en-US" dirty="0" smtClean="0"/>
              <a:t>More than 5000 program developed in-house are in use in ECHO today. </a:t>
            </a:r>
            <a:endParaRPr lang="tr-TR" dirty="0" smtClean="0"/>
          </a:p>
          <a:p>
            <a:pPr lvl="1">
              <a:buFont typeface="Arial" pitchFamily="34" charset="0"/>
              <a:buChar char="•"/>
            </a:pPr>
            <a:r>
              <a:rPr lang="tr-TR" dirty="0" smtClean="0"/>
              <a:t>     </a:t>
            </a:r>
            <a:r>
              <a:rPr lang="en-US" dirty="0" smtClean="0"/>
              <a:t>ECHO operates a variety of computer platforms – a mainframe computer, a minicomputer and 700 PCs connected to several local area networks (LANs) and wide area networks (WANs). </a:t>
            </a:r>
            <a:endParaRPr lang="tr-TR" dirty="0" smtClean="0"/>
          </a:p>
          <a:p>
            <a:pPr lvl="1">
              <a:buFont typeface="Arial" pitchFamily="34" charset="0"/>
              <a:buChar char="•"/>
            </a:pPr>
            <a:r>
              <a:rPr lang="tr-TR" dirty="0" smtClean="0"/>
              <a:t>     </a:t>
            </a:r>
            <a:r>
              <a:rPr lang="en-US" dirty="0" smtClean="0"/>
              <a:t>It uses network and relational databases and more than ten software languages which includes Cobol, CICS, ADS/O, SAS, </a:t>
            </a:r>
            <a:r>
              <a:rPr lang="en-US" dirty="0" err="1" smtClean="0"/>
              <a:t>Easytrieve</a:t>
            </a:r>
            <a:r>
              <a:rPr lang="en-US" dirty="0" smtClean="0"/>
              <a:t> Plus, Database IV, </a:t>
            </a:r>
            <a:r>
              <a:rPr lang="en-US" dirty="0" err="1" smtClean="0"/>
              <a:t>Rexx</a:t>
            </a:r>
            <a:r>
              <a:rPr lang="en-US" dirty="0" smtClean="0"/>
              <a:t>, C, Assembler, SQL Windows and Pascal.</a:t>
            </a:r>
          </a:p>
          <a:p>
            <a:endParaRPr lang="en-US" dirty="0" smtClean="0"/>
          </a:p>
          <a:p>
            <a:endParaRPr lang="tr-TR" dirty="0"/>
          </a:p>
        </p:txBody>
      </p:sp>
    </p:spTree>
    <p:extLst>
      <p:ext uri="{BB962C8B-B14F-4D97-AF65-F5344CB8AC3E}">
        <p14:creationId xmlns:p14="http://schemas.microsoft.com/office/powerpoint/2010/main" val="1740373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etin Yer Tutucusu"/>
          <p:cNvSpPr>
            <a:spLocks noGrp="1"/>
          </p:cNvSpPr>
          <p:nvPr>
            <p:ph idx="1"/>
          </p:nvPr>
        </p:nvSpPr>
        <p:spPr/>
        <p:txBody>
          <a:bodyPr>
            <a:noAutofit/>
          </a:bodyPr>
          <a:lstStyle/>
          <a:p>
            <a:pPr>
              <a:buFont typeface="Arial" pitchFamily="34" charset="0"/>
              <a:buChar char="•"/>
            </a:pPr>
            <a:r>
              <a:rPr lang="en-US" sz="1900" dirty="0" smtClean="0"/>
              <a:t>The IS division of ECHO has three departments.</a:t>
            </a:r>
            <a:endParaRPr lang="tr-TR" sz="1900" dirty="0" smtClean="0"/>
          </a:p>
          <a:p>
            <a:pPr>
              <a:buFont typeface="Arial" pitchFamily="34" charset="0"/>
              <a:buChar char="•"/>
            </a:pPr>
            <a:endParaRPr lang="tr-TR" sz="1900" dirty="0" smtClean="0"/>
          </a:p>
          <a:p>
            <a:pPr>
              <a:buFont typeface="Arial" pitchFamily="34" charset="0"/>
              <a:buChar char="•"/>
            </a:pPr>
            <a:r>
              <a:rPr lang="en-US" sz="1900" dirty="0" smtClean="0"/>
              <a:t>Departments A and B develop and maintain the</a:t>
            </a:r>
          </a:p>
          <a:p>
            <a:r>
              <a:rPr lang="tr-TR" sz="1900" dirty="0" smtClean="0"/>
              <a:t>mission-critical mainframe applications which support</a:t>
            </a:r>
          </a:p>
          <a:p>
            <a:r>
              <a:rPr lang="en-US" sz="1900" dirty="0" smtClean="0"/>
              <a:t>the main business activities of ECHO. </a:t>
            </a:r>
            <a:endParaRPr lang="tr-TR" sz="1900" dirty="0" smtClean="0"/>
          </a:p>
          <a:p>
            <a:pPr>
              <a:buFont typeface="Arial" pitchFamily="34" charset="0"/>
              <a:buChar char="•"/>
            </a:pPr>
            <a:r>
              <a:rPr lang="en-US" sz="1900" dirty="0" smtClean="0"/>
              <a:t>Department C</a:t>
            </a:r>
            <a:r>
              <a:rPr lang="tr-TR" sz="1900" dirty="0" smtClean="0"/>
              <a:t> </a:t>
            </a:r>
            <a:r>
              <a:rPr lang="en-US" sz="1900" dirty="0" smtClean="0"/>
              <a:t>develops and maintains the applications which support</a:t>
            </a:r>
            <a:r>
              <a:rPr lang="tr-TR" sz="1900" dirty="0" smtClean="0"/>
              <a:t> </a:t>
            </a:r>
            <a:r>
              <a:rPr lang="en-US" sz="1900" dirty="0" smtClean="0"/>
              <a:t>ECHO’s internal operations such as procurement,</a:t>
            </a:r>
          </a:p>
          <a:p>
            <a:r>
              <a:rPr lang="tr-TR" sz="1900" dirty="0" smtClean="0"/>
              <a:t>general ledger and payroll.</a:t>
            </a:r>
          </a:p>
          <a:p>
            <a:pPr>
              <a:buFont typeface="Arial" pitchFamily="34" charset="0"/>
              <a:buChar char="•"/>
            </a:pPr>
            <a:endParaRPr lang="tr-TR" sz="1900" dirty="0" smtClean="0"/>
          </a:p>
          <a:p>
            <a:pPr>
              <a:buFont typeface="Arial" pitchFamily="34" charset="0"/>
              <a:buChar char="•"/>
            </a:pPr>
            <a:r>
              <a:rPr lang="en-US" sz="1900" dirty="0" smtClean="0"/>
              <a:t>These applications make use of a combination of off-the-shelf packages, client server and mainframe. Departments A and B have more experienced staff than department C due to the mission critical applications they support</a:t>
            </a:r>
          </a:p>
          <a:p>
            <a:pPr>
              <a:buFont typeface="Arial" pitchFamily="34" charset="0"/>
              <a:buChar char="•"/>
            </a:pPr>
            <a:endParaRPr lang="en-US" sz="1900" dirty="0" smtClean="0"/>
          </a:p>
          <a:p>
            <a:pPr>
              <a:buFont typeface="Arial" pitchFamily="34" charset="0"/>
              <a:buChar char="•"/>
            </a:pPr>
            <a:r>
              <a:rPr lang="en-US" sz="1900" dirty="0" smtClean="0"/>
              <a:t>ECHO uses an FP productivity indicator (FPPI) to monitor the monthly productivity performance of the IS division and its three departments. The FPPI is a simple measure of year-to-date FPs delivered per man-day.</a:t>
            </a:r>
          </a:p>
        </p:txBody>
      </p:sp>
    </p:spTree>
    <p:extLst>
      <p:ext uri="{BB962C8B-B14F-4D97-AF65-F5344CB8AC3E}">
        <p14:creationId xmlns:p14="http://schemas.microsoft.com/office/powerpoint/2010/main" val="11628504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etin Yer Tutucusu"/>
          <p:cNvSpPr>
            <a:spLocks noGrp="1"/>
          </p:cNvSpPr>
          <p:nvPr>
            <p:ph idx="1"/>
          </p:nvPr>
        </p:nvSpPr>
        <p:spPr/>
        <p:txBody>
          <a:bodyPr>
            <a:noAutofit/>
          </a:bodyPr>
          <a:lstStyle/>
          <a:p>
            <a:r>
              <a:rPr lang="tr-TR" sz="1800" b="1" dirty="0" smtClean="0"/>
              <a:t>METHODS USED IN RESEARCH</a:t>
            </a:r>
          </a:p>
          <a:p>
            <a:pPr>
              <a:buFont typeface="Arial" pitchFamily="34" charset="0"/>
              <a:buChar char="•"/>
            </a:pPr>
            <a:endParaRPr lang="tr-TR" sz="1800" dirty="0" smtClean="0"/>
          </a:p>
          <a:p>
            <a:pPr>
              <a:buFont typeface="Arial" pitchFamily="34" charset="0"/>
              <a:buChar char="•"/>
            </a:pPr>
            <a:r>
              <a:rPr lang="en-US" sz="1800" dirty="0" smtClean="0"/>
              <a:t>This study investigated the entire process of productivity measurement of ECHO. </a:t>
            </a:r>
            <a:endParaRPr lang="tr-TR" sz="1800" dirty="0" smtClean="0"/>
          </a:p>
          <a:p>
            <a:pPr>
              <a:buFont typeface="Arial" pitchFamily="34" charset="0"/>
              <a:buChar char="•"/>
            </a:pPr>
            <a:endParaRPr lang="tr-TR" sz="1800" dirty="0" smtClean="0"/>
          </a:p>
          <a:p>
            <a:pPr>
              <a:buFont typeface="Arial" pitchFamily="34" charset="0"/>
              <a:buChar char="•"/>
            </a:pPr>
            <a:r>
              <a:rPr lang="en-US" sz="1800" dirty="0" smtClean="0"/>
              <a:t>Data were collected from multiple sources through interviews, inspection of past FPA records and direct observations. The inspections were carried out on the in-house FPA documentation to ascertain their level of knowledge of FPA. </a:t>
            </a:r>
            <a:endParaRPr lang="tr-TR" sz="1800" dirty="0" smtClean="0"/>
          </a:p>
          <a:p>
            <a:pPr>
              <a:buFont typeface="Arial" pitchFamily="34" charset="0"/>
              <a:buChar char="•"/>
            </a:pPr>
            <a:endParaRPr lang="tr-TR" sz="1800" dirty="0" smtClean="0"/>
          </a:p>
          <a:p>
            <a:pPr>
              <a:buFont typeface="Arial" pitchFamily="34" charset="0"/>
              <a:buChar char="•"/>
            </a:pPr>
            <a:r>
              <a:rPr lang="en-US" sz="1800" dirty="0" smtClean="0"/>
              <a:t>The observations were made on management’s interpretation of the FPPI in six IS division monthly management meetings in which the FPPI </a:t>
            </a:r>
            <a:r>
              <a:rPr lang="tr-TR" sz="1800" dirty="0" smtClean="0"/>
              <a:t>fi</a:t>
            </a:r>
            <a:r>
              <a:rPr lang="en-US" sz="1800" dirty="0" err="1" smtClean="0"/>
              <a:t>gures</a:t>
            </a:r>
            <a:r>
              <a:rPr lang="en-US" sz="1800" dirty="0" smtClean="0"/>
              <a:t> were discussed. The computer records of 1649 FP computations between 1989 and 1993 were analyzed to study the characteristics of the FP computations. </a:t>
            </a:r>
            <a:endParaRPr lang="tr-TR" sz="1800" dirty="0" smtClean="0"/>
          </a:p>
          <a:p>
            <a:pPr>
              <a:buFont typeface="Arial" pitchFamily="34" charset="0"/>
              <a:buChar char="•"/>
            </a:pPr>
            <a:endParaRPr lang="tr-TR" sz="1800" dirty="0" smtClean="0"/>
          </a:p>
          <a:p>
            <a:pPr>
              <a:buFont typeface="Arial" pitchFamily="34" charset="0"/>
              <a:buChar char="•"/>
            </a:pPr>
            <a:r>
              <a:rPr lang="en-US" sz="1800" dirty="0" smtClean="0"/>
              <a:t>Semi-structured interviews were conducted with the project leaders, their supervisors and managers involved in the FP computation in order to understand the problems and issues faced.</a:t>
            </a:r>
            <a:endParaRPr lang="tr-TR" sz="1800" dirty="0"/>
          </a:p>
        </p:txBody>
      </p:sp>
    </p:spTree>
    <p:extLst>
      <p:ext uri="{BB962C8B-B14F-4D97-AF65-F5344CB8AC3E}">
        <p14:creationId xmlns:p14="http://schemas.microsoft.com/office/powerpoint/2010/main" val="623303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etin Yer Tutucusu"/>
          <p:cNvSpPr>
            <a:spLocks noGrp="1"/>
          </p:cNvSpPr>
          <p:nvPr>
            <p:ph idx="1"/>
          </p:nvPr>
        </p:nvSpPr>
        <p:spPr/>
        <p:txBody>
          <a:bodyPr>
            <a:normAutofit fontScale="85000" lnSpcReduction="20000"/>
          </a:bodyPr>
          <a:lstStyle/>
          <a:p>
            <a:r>
              <a:rPr lang="tr-TR" sz="1800" b="1" dirty="0" smtClean="0"/>
              <a:t>ECHO’s Productivity Measurement Process and Problems</a:t>
            </a:r>
            <a:endParaRPr lang="tr-TR" sz="1800" dirty="0" smtClean="0"/>
          </a:p>
          <a:p>
            <a:pPr>
              <a:buFont typeface="Arial" pitchFamily="34" charset="0"/>
              <a:buChar char="•"/>
            </a:pPr>
            <a:endParaRPr lang="tr-TR" sz="1800" dirty="0" smtClean="0"/>
          </a:p>
          <a:p>
            <a:pPr>
              <a:buFont typeface="Arial" pitchFamily="34" charset="0"/>
              <a:buChar char="•"/>
            </a:pPr>
            <a:r>
              <a:rPr lang="en-US" sz="1800" dirty="0" smtClean="0"/>
              <a:t>A software metric engineer (SME) who has 6 years experience in FPA heads ECHO’s software engineering productivity program. </a:t>
            </a:r>
            <a:endParaRPr lang="tr-TR" sz="1800" dirty="0" smtClean="0"/>
          </a:p>
          <a:p>
            <a:pPr>
              <a:buFont typeface="Arial" pitchFamily="34" charset="0"/>
              <a:buChar char="•"/>
            </a:pPr>
            <a:endParaRPr lang="tr-TR" sz="1800" dirty="0" smtClean="0"/>
          </a:p>
          <a:p>
            <a:pPr>
              <a:buFont typeface="Arial" pitchFamily="34" charset="0"/>
              <a:buChar char="•"/>
            </a:pPr>
            <a:r>
              <a:rPr lang="en-US" sz="1800" dirty="0" smtClean="0"/>
              <a:t>ECHO’s IS staff are trained in FPA by the SME a few months after they join the company. They go through a 1-day intensive training course in FPA. In addition, ECHO has in-house standards to guide the counting of various commonly used data types.</a:t>
            </a:r>
          </a:p>
          <a:p>
            <a:pPr>
              <a:buFont typeface="Arial" pitchFamily="34" charset="0"/>
              <a:buChar char="•"/>
            </a:pPr>
            <a:endParaRPr lang="en-US" sz="1800" dirty="0" smtClean="0"/>
          </a:p>
          <a:p>
            <a:pPr>
              <a:buFont typeface="Arial" pitchFamily="34" charset="0"/>
              <a:buChar char="•"/>
            </a:pPr>
            <a:r>
              <a:rPr lang="en-US" sz="1800" dirty="0" smtClean="0"/>
              <a:t>He/she makes use of project documentation which includes the documentation of database, le, screen, report and program logic in their computation. This computation is </a:t>
            </a:r>
            <a:r>
              <a:rPr lang="tr-TR" sz="1800" dirty="0" smtClean="0"/>
              <a:t>fi</a:t>
            </a:r>
            <a:r>
              <a:rPr lang="en-US" sz="1800" dirty="0" err="1" smtClean="0"/>
              <a:t>rst</a:t>
            </a:r>
            <a:r>
              <a:rPr lang="en-US" sz="1800" dirty="0" smtClean="0"/>
              <a:t> reviewed by the supervisor</a:t>
            </a:r>
          </a:p>
          <a:p>
            <a:pPr>
              <a:buFont typeface="Arial" pitchFamily="34" charset="0"/>
              <a:buChar char="•"/>
            </a:pPr>
            <a:endParaRPr lang="en-US" sz="1800" dirty="0" smtClean="0"/>
          </a:p>
          <a:p>
            <a:pPr>
              <a:buFont typeface="Arial" pitchFamily="34" charset="0"/>
              <a:buChar char="•"/>
            </a:pPr>
            <a:r>
              <a:rPr lang="en-US" sz="1800" dirty="0" smtClean="0"/>
              <a:t>ECHO’s FPA process starts with project leaders computing FPs upon completion of the respective projects. He/she makes use of project documentation which includes the documentation of database, </a:t>
            </a:r>
            <a:r>
              <a:rPr lang="tr-TR" sz="1800" dirty="0" smtClean="0"/>
              <a:t>fi</a:t>
            </a:r>
            <a:r>
              <a:rPr lang="en-US" sz="1800" dirty="0" smtClean="0"/>
              <a:t>le, screen, report and </a:t>
            </a:r>
            <a:r>
              <a:rPr lang="en-US" sz="1800" dirty="0" err="1" smtClean="0"/>
              <a:t>programme</a:t>
            </a:r>
            <a:r>
              <a:rPr lang="en-US" sz="1800" dirty="0" smtClean="0"/>
              <a:t> logic in their computation. This computation is </a:t>
            </a:r>
            <a:r>
              <a:rPr lang="tr-TR" sz="1800" dirty="0" smtClean="0"/>
              <a:t>fi</a:t>
            </a:r>
            <a:r>
              <a:rPr lang="en-US" sz="1800" dirty="0" err="1" smtClean="0"/>
              <a:t>rst</a:t>
            </a:r>
            <a:r>
              <a:rPr lang="en-US" sz="1800" dirty="0" smtClean="0"/>
              <a:t> reviewed by the supervisor</a:t>
            </a:r>
            <a:endParaRPr lang="tr-TR" sz="1800" dirty="0"/>
          </a:p>
        </p:txBody>
      </p:sp>
    </p:spTree>
    <p:extLst>
      <p:ext uri="{BB962C8B-B14F-4D97-AF65-F5344CB8AC3E}">
        <p14:creationId xmlns:p14="http://schemas.microsoft.com/office/powerpoint/2010/main" val="2460946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etin Yer Tutucusu"/>
          <p:cNvSpPr>
            <a:spLocks noGrp="1"/>
          </p:cNvSpPr>
          <p:nvPr>
            <p:ph idx="1"/>
          </p:nvPr>
        </p:nvSpPr>
        <p:spPr>
          <a:xfrm>
            <a:off x="800100" y="1772816"/>
            <a:ext cx="7543800" cy="3886200"/>
          </a:xfrm>
        </p:spPr>
        <p:txBody>
          <a:bodyPr>
            <a:normAutofit/>
          </a:bodyPr>
          <a:lstStyle/>
          <a:p>
            <a:pPr>
              <a:buFont typeface="Arial" pitchFamily="34" charset="0"/>
              <a:buChar char="•"/>
            </a:pPr>
            <a:r>
              <a:rPr lang="en-US" dirty="0" smtClean="0"/>
              <a:t>Every month an FPPI report is produced for managers of departments A–C so they can monitor their department’s productivity performance. These reports are discussed in the IS division’s monthly management meeting. Figure 2 depicts this process.</a:t>
            </a:r>
            <a:endParaRPr lang="tr-TR" dirty="0" smtClean="0"/>
          </a:p>
          <a:p>
            <a:pPr>
              <a:buFont typeface="Arial" pitchFamily="34" charset="0"/>
              <a:buChar char="•"/>
            </a:pPr>
            <a:endParaRPr lang="tr-TR" dirty="0" smtClean="0"/>
          </a:p>
          <a:p>
            <a:pPr>
              <a:buFont typeface="Arial" pitchFamily="34" charset="0"/>
              <a:buChar char="•"/>
            </a:pPr>
            <a:endParaRPr lang="tr-TR" dirty="0" smtClean="0"/>
          </a:p>
          <a:p>
            <a:pPr>
              <a:buFont typeface="Arial" pitchFamily="34" charset="0"/>
              <a:buChar char="•"/>
            </a:pPr>
            <a:endParaRPr lang="tr-TR" dirty="0" smtClean="0"/>
          </a:p>
          <a:p>
            <a:pPr>
              <a:buFont typeface="Arial" pitchFamily="34" charset="0"/>
              <a:buChar char="•"/>
            </a:pPr>
            <a:endParaRPr lang="tr-TR" dirty="0" smtClean="0"/>
          </a:p>
          <a:p>
            <a:pPr>
              <a:buFont typeface="Arial" pitchFamily="34" charset="0"/>
              <a:buChar char="•"/>
            </a:pPr>
            <a:endParaRPr lang="tr-TR" dirty="0" smtClean="0"/>
          </a:p>
          <a:p>
            <a:pPr>
              <a:buFont typeface="Arial" pitchFamily="34" charset="0"/>
              <a:buChar char="•"/>
            </a:pPr>
            <a:endParaRPr lang="tr-TR" dirty="0" smtClean="0"/>
          </a:p>
          <a:p>
            <a:pPr>
              <a:buFont typeface="Arial" pitchFamily="34" charset="0"/>
              <a:buChar char="•"/>
            </a:pPr>
            <a:endParaRPr lang="en-US" dirty="0" smtClean="0"/>
          </a:p>
          <a:p>
            <a:endParaRPr lang="en-US" dirty="0" smtClean="0"/>
          </a:p>
          <a:p>
            <a:endParaRPr lang="tr-TR" dirty="0"/>
          </a:p>
        </p:txBody>
      </p:sp>
      <p:pic>
        <p:nvPicPr>
          <p:cNvPr id="4" name="Picture 3"/>
          <p:cNvPicPr/>
          <p:nvPr/>
        </p:nvPicPr>
        <p:blipFill>
          <a:blip r:embed="rId3" cstate="print"/>
          <a:srcRect l="51423" t="37566" r="6083" b="30401"/>
          <a:stretch>
            <a:fillRect/>
          </a:stretch>
        </p:blipFill>
        <p:spPr bwMode="auto">
          <a:xfrm>
            <a:off x="1907704" y="2780928"/>
            <a:ext cx="5328592" cy="3240360"/>
          </a:xfrm>
          <a:prstGeom prst="rect">
            <a:avLst/>
          </a:prstGeom>
          <a:noFill/>
          <a:ln w="9525">
            <a:noFill/>
            <a:miter lim="800000"/>
            <a:headEnd/>
            <a:tailEnd/>
          </a:ln>
        </p:spPr>
      </p:pic>
    </p:spTree>
    <p:extLst>
      <p:ext uri="{BB962C8B-B14F-4D97-AF65-F5344CB8AC3E}">
        <p14:creationId xmlns:p14="http://schemas.microsoft.com/office/powerpoint/2010/main" val="6633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lstStyle/>
          <a:p>
            <a:r>
              <a:rPr lang="tr-TR" dirty="0" smtClean="0"/>
              <a:t>Productivity</a:t>
            </a:r>
            <a:endParaRPr lang="tr-TR" dirty="0"/>
          </a:p>
        </p:txBody>
      </p:sp>
      <p:sp>
        <p:nvSpPr>
          <p:cNvPr id="3" name="İçerik Yer Tutucusu 2"/>
          <p:cNvSpPr>
            <a:spLocks noGrp="1"/>
          </p:cNvSpPr>
          <p:nvPr>
            <p:ph idx="1"/>
          </p:nvPr>
        </p:nvSpPr>
        <p:spPr>
          <a:xfrm>
            <a:off x="755576" y="1844824"/>
            <a:ext cx="7543800" cy="3886200"/>
          </a:xfrm>
        </p:spPr>
        <p:txBody>
          <a:bodyPr/>
          <a:lstStyle/>
          <a:p>
            <a:r>
              <a:rPr lang="en-US" dirty="0"/>
              <a:t>Blackburn et al. 2002 measures the productivity in general by using the formula:</a:t>
            </a:r>
          </a:p>
          <a:p>
            <a:pPr marL="0" indent="0">
              <a:buNone/>
            </a:pPr>
            <a:r>
              <a:rPr lang="en-US" i="1" dirty="0" smtClean="0"/>
              <a:t>Productivity </a:t>
            </a:r>
            <a:r>
              <a:rPr lang="en-US" i="1" dirty="0"/>
              <a:t>= Number of Function Points / Effort in Man months.</a:t>
            </a:r>
            <a:endParaRPr lang="tr-TR" i="1" dirty="0"/>
          </a:p>
        </p:txBody>
      </p:sp>
    </p:spTree>
    <p:extLst>
      <p:ext uri="{BB962C8B-B14F-4D97-AF65-F5344CB8AC3E}">
        <p14:creationId xmlns:p14="http://schemas.microsoft.com/office/powerpoint/2010/main" val="1988424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pPr>
              <a:buFont typeface="Arial" pitchFamily="34" charset="0"/>
              <a:buChar char="•"/>
            </a:pPr>
            <a:r>
              <a:rPr lang="tr-TR" dirty="0" smtClean="0"/>
              <a:t>The first problem i</a:t>
            </a:r>
            <a:r>
              <a:rPr lang="en-US" dirty="0" smtClean="0"/>
              <a:t>n ECHO, the FPPI </a:t>
            </a:r>
            <a:r>
              <a:rPr lang="tr-TR" dirty="0" smtClean="0"/>
              <a:t>fl</a:t>
            </a:r>
            <a:r>
              <a:rPr lang="en-US" dirty="0" err="1" smtClean="0"/>
              <a:t>uctuates</a:t>
            </a:r>
            <a:r>
              <a:rPr lang="en-US" dirty="0" smtClean="0"/>
              <a:t> every month (Figure 3). ECHO could not explain these </a:t>
            </a:r>
            <a:r>
              <a:rPr lang="tr-TR" dirty="0" smtClean="0"/>
              <a:t>fl</a:t>
            </a:r>
            <a:r>
              <a:rPr lang="en-US" dirty="0" err="1" smtClean="0"/>
              <a:t>uctuations</a:t>
            </a:r>
            <a:r>
              <a:rPr lang="en-US" dirty="0" smtClean="0"/>
              <a:t> or relate them to changes in the development process, tool, people or other factors. Such </a:t>
            </a:r>
            <a:r>
              <a:rPr lang="tr-TR" dirty="0" smtClean="0"/>
              <a:t>flu</a:t>
            </a:r>
            <a:r>
              <a:rPr lang="en-US" dirty="0" err="1" smtClean="0"/>
              <a:t>ctuation</a:t>
            </a:r>
            <a:r>
              <a:rPr lang="en-US" dirty="0" smtClean="0"/>
              <a:t> affect the acceptance level and creditability of the metric</a:t>
            </a:r>
            <a:r>
              <a:rPr lang="tr-TR" dirty="0" smtClean="0"/>
              <a:t>.</a:t>
            </a:r>
            <a:r>
              <a:rPr lang="en-US" dirty="0" smtClean="0"/>
              <a:t>(</a:t>
            </a:r>
            <a:r>
              <a:rPr lang="en-US" dirty="0" err="1" smtClean="0"/>
              <a:t>Kemerer</a:t>
            </a:r>
            <a:r>
              <a:rPr lang="en-US" dirty="0" smtClean="0"/>
              <a:t> and Porter, 1992). </a:t>
            </a:r>
            <a:endParaRPr lang="tr-TR" dirty="0" smtClean="0"/>
          </a:p>
          <a:p>
            <a:pPr>
              <a:buFont typeface="Arial" pitchFamily="34" charset="0"/>
              <a:buChar char="•"/>
            </a:pPr>
            <a:endParaRPr lang="tr-TR" dirty="0" smtClean="0"/>
          </a:p>
          <a:p>
            <a:pPr>
              <a:buFont typeface="Arial" pitchFamily="34" charset="0"/>
              <a:buChar char="•"/>
            </a:pPr>
            <a:endParaRPr lang="tr-TR" dirty="0" smtClean="0"/>
          </a:p>
          <a:p>
            <a:pPr>
              <a:buFont typeface="Arial" pitchFamily="34" charset="0"/>
              <a:buChar char="•"/>
            </a:pPr>
            <a:endParaRPr lang="tr-TR" dirty="0" smtClean="0"/>
          </a:p>
        </p:txBody>
      </p:sp>
      <p:pic>
        <p:nvPicPr>
          <p:cNvPr id="4" name="Picture 3"/>
          <p:cNvPicPr/>
          <p:nvPr/>
        </p:nvPicPr>
        <p:blipFill>
          <a:blip r:embed="rId2" cstate="print"/>
          <a:srcRect l="52231" t="30423" r="6248" b="32540"/>
          <a:stretch>
            <a:fillRect/>
          </a:stretch>
        </p:blipFill>
        <p:spPr bwMode="auto">
          <a:xfrm>
            <a:off x="1259632" y="3429000"/>
            <a:ext cx="5904656" cy="2592288"/>
          </a:xfrm>
          <a:prstGeom prst="rect">
            <a:avLst/>
          </a:prstGeom>
          <a:noFill/>
          <a:ln w="9525">
            <a:noFill/>
            <a:miter lim="800000"/>
            <a:headEnd/>
            <a:tailEnd/>
          </a:ln>
        </p:spPr>
      </p:pic>
    </p:spTree>
    <p:extLst>
      <p:ext uri="{BB962C8B-B14F-4D97-AF65-F5344CB8AC3E}">
        <p14:creationId xmlns:p14="http://schemas.microsoft.com/office/powerpoint/2010/main" val="1463730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755576" y="260648"/>
            <a:ext cx="7344816" cy="2649239"/>
          </a:xfrm>
        </p:spPr>
        <p:txBody>
          <a:bodyPr>
            <a:normAutofit/>
          </a:bodyPr>
          <a:lstStyle/>
          <a:p>
            <a:pPr>
              <a:buFont typeface="Arial" pitchFamily="34" charset="0"/>
              <a:buChar char="•"/>
            </a:pPr>
            <a:endParaRPr lang="tr-TR" dirty="0" smtClean="0"/>
          </a:p>
          <a:p>
            <a:pPr>
              <a:buFont typeface="Arial" pitchFamily="34" charset="0"/>
              <a:buChar char="•"/>
            </a:pPr>
            <a:r>
              <a:rPr lang="en-US" dirty="0" smtClean="0"/>
              <a:t>The second problem is ECHO’s inability to compare its productivity </a:t>
            </a:r>
            <a:r>
              <a:rPr lang="tr-TR" dirty="0" smtClean="0"/>
              <a:t>fi</a:t>
            </a:r>
            <a:r>
              <a:rPr lang="en-US" dirty="0" err="1" smtClean="0"/>
              <a:t>gures</a:t>
            </a:r>
            <a:r>
              <a:rPr lang="en-US" dirty="0" smtClean="0"/>
              <a:t> with other companies. There are few FP </a:t>
            </a:r>
            <a:r>
              <a:rPr lang="tr-TR" dirty="0" smtClean="0"/>
              <a:t>fi</a:t>
            </a:r>
            <a:r>
              <a:rPr lang="en-US" dirty="0" err="1" smtClean="0"/>
              <a:t>gures</a:t>
            </a:r>
            <a:r>
              <a:rPr lang="en-US" dirty="0" smtClean="0"/>
              <a:t> published and the </a:t>
            </a:r>
            <a:r>
              <a:rPr lang="tr-TR" dirty="0" smtClean="0"/>
              <a:t>fi</a:t>
            </a:r>
            <a:r>
              <a:rPr lang="en-US" dirty="0" err="1" smtClean="0"/>
              <a:t>gures</a:t>
            </a:r>
            <a:r>
              <a:rPr lang="en-US" dirty="0" smtClean="0"/>
              <a:t> published are disparate – they vary between 0.2 and 40 FP/man-day (Table 3). </a:t>
            </a:r>
            <a:endParaRPr lang="tr-TR" dirty="0"/>
          </a:p>
        </p:txBody>
      </p:sp>
      <p:pic>
        <p:nvPicPr>
          <p:cNvPr id="4" name="Picture 3"/>
          <p:cNvPicPr/>
          <p:nvPr/>
        </p:nvPicPr>
        <p:blipFill>
          <a:blip r:embed="rId2" cstate="print"/>
          <a:srcRect l="7275" t="34656" r="4099" b="36508"/>
          <a:stretch>
            <a:fillRect/>
          </a:stretch>
        </p:blipFill>
        <p:spPr bwMode="auto">
          <a:xfrm>
            <a:off x="827584" y="2909887"/>
            <a:ext cx="7704856" cy="2967385"/>
          </a:xfrm>
          <a:prstGeom prst="rect">
            <a:avLst/>
          </a:prstGeom>
          <a:noFill/>
          <a:ln w="9525">
            <a:noFill/>
            <a:miter lim="800000"/>
            <a:headEnd/>
            <a:tailEnd/>
          </a:ln>
        </p:spPr>
      </p:pic>
    </p:spTree>
    <p:extLst>
      <p:ext uri="{BB962C8B-B14F-4D97-AF65-F5344CB8AC3E}">
        <p14:creationId xmlns:p14="http://schemas.microsoft.com/office/powerpoint/2010/main" val="1071194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762000" y="685800"/>
            <a:ext cx="5682208" cy="1879104"/>
          </a:xfrm>
        </p:spPr>
        <p:txBody>
          <a:bodyPr>
            <a:normAutofit lnSpcReduction="10000"/>
          </a:bodyPr>
          <a:lstStyle/>
          <a:p>
            <a:pPr>
              <a:buFont typeface="Arial" pitchFamily="34" charset="0"/>
              <a:buChar char="•"/>
            </a:pPr>
            <a:r>
              <a:rPr lang="en-US" dirty="0" smtClean="0"/>
              <a:t>The third problem is that the productivity level measured by the FPPI contradicts management’s perception of the relative staff productivity levels of the three IS departments (Figure 4). </a:t>
            </a:r>
          </a:p>
          <a:p>
            <a:endParaRPr lang="tr-TR" dirty="0" smtClean="0"/>
          </a:p>
          <a:p>
            <a:endParaRPr lang="tr-TR" dirty="0"/>
          </a:p>
        </p:txBody>
      </p:sp>
      <p:pic>
        <p:nvPicPr>
          <p:cNvPr id="4" name="Picture 3"/>
          <p:cNvPicPr/>
          <p:nvPr/>
        </p:nvPicPr>
        <p:blipFill>
          <a:blip r:embed="rId2" cstate="print"/>
          <a:srcRect l="7934" t="40212" r="26744" b="20899"/>
          <a:stretch>
            <a:fillRect/>
          </a:stretch>
        </p:blipFill>
        <p:spPr bwMode="auto">
          <a:xfrm>
            <a:off x="1475656" y="2060848"/>
            <a:ext cx="6048672" cy="1728192"/>
          </a:xfrm>
          <a:prstGeom prst="rect">
            <a:avLst/>
          </a:prstGeom>
          <a:noFill/>
          <a:ln w="9525">
            <a:noFill/>
            <a:miter lim="800000"/>
            <a:headEnd/>
            <a:tailEnd/>
          </a:ln>
        </p:spPr>
      </p:pic>
      <p:sp>
        <p:nvSpPr>
          <p:cNvPr id="5" name="TextBox 4"/>
          <p:cNvSpPr txBox="1"/>
          <p:nvPr/>
        </p:nvSpPr>
        <p:spPr>
          <a:xfrm>
            <a:off x="827584" y="3861048"/>
            <a:ext cx="3672408" cy="2400657"/>
          </a:xfrm>
          <a:prstGeom prst="rect">
            <a:avLst/>
          </a:prstGeom>
          <a:noFill/>
        </p:spPr>
        <p:txBody>
          <a:bodyPr wrap="square" rtlCol="0">
            <a:spAutoFit/>
          </a:bodyPr>
          <a:lstStyle/>
          <a:p>
            <a:r>
              <a:rPr lang="en-US" sz="1500" dirty="0" smtClean="0"/>
              <a:t>In the period 1990–1992, department C measured the highest productivity with 2.5 FP/man-day whilst Department B measure 1.34 FP/man-day. This is despite the fact that department C has the least experienced staff with an average of 3.6 years of work experience whilst department B has the most experienced staff with an average of 5.8 years of experience (Table 2). </a:t>
            </a:r>
            <a:endParaRPr lang="tr-TR" sz="1500" dirty="0"/>
          </a:p>
        </p:txBody>
      </p:sp>
      <p:pic>
        <p:nvPicPr>
          <p:cNvPr id="6" name="Picture 5"/>
          <p:cNvPicPr/>
          <p:nvPr/>
        </p:nvPicPr>
        <p:blipFill>
          <a:blip r:embed="rId3" cstate="print"/>
          <a:srcRect l="52066" t="47354" r="5124" b="12434"/>
          <a:stretch>
            <a:fillRect/>
          </a:stretch>
        </p:blipFill>
        <p:spPr bwMode="auto">
          <a:xfrm>
            <a:off x="5074880" y="4005064"/>
            <a:ext cx="3240360" cy="2020044"/>
          </a:xfrm>
          <a:prstGeom prst="rect">
            <a:avLst/>
          </a:prstGeom>
          <a:noFill/>
          <a:ln w="9525">
            <a:noFill/>
            <a:miter lim="800000"/>
            <a:headEnd/>
            <a:tailEnd/>
          </a:ln>
        </p:spPr>
      </p:pic>
    </p:spTree>
    <p:extLst>
      <p:ext uri="{BB962C8B-B14F-4D97-AF65-F5344CB8AC3E}">
        <p14:creationId xmlns:p14="http://schemas.microsoft.com/office/powerpoint/2010/main" val="39278297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fontScale="70000" lnSpcReduction="20000"/>
          </a:bodyPr>
          <a:lstStyle/>
          <a:p>
            <a:pPr>
              <a:buFont typeface="Arial" pitchFamily="34" charset="0"/>
              <a:buChar char="•"/>
            </a:pPr>
            <a:r>
              <a:rPr lang="en-US" dirty="0" smtClean="0"/>
              <a:t>The fourth problem is that many software tasks requested by users do not yield FPs despite substantial effort spent on them. Of the 1649 tasks analyzed between 1989 and 1993, only 31% yielded FPs, 47% of them yielded no FPs and the remaining 22% were user support activities where FPs are not computed. ECHO’s management questioned whether FPA measures all values delivered to users fairly.</a:t>
            </a:r>
            <a:endParaRPr lang="tr-TR" dirty="0" smtClean="0"/>
          </a:p>
          <a:p>
            <a:pPr>
              <a:buFont typeface="Arial" pitchFamily="34" charset="0"/>
              <a:buChar char="•"/>
            </a:pPr>
            <a:endParaRPr lang="tr-TR" dirty="0" smtClean="0"/>
          </a:p>
          <a:p>
            <a:pPr lvl="1"/>
            <a:r>
              <a:rPr lang="tr-TR" dirty="0" smtClean="0">
                <a:solidFill>
                  <a:schemeClr val="accent3">
                    <a:lumMod val="75000"/>
                  </a:schemeClr>
                </a:solidFill>
              </a:rPr>
              <a:t>To sum up;</a:t>
            </a:r>
          </a:p>
          <a:p>
            <a:pPr lvl="1">
              <a:buFont typeface="Arial" pitchFamily="34" charset="0"/>
              <a:buChar char="•"/>
            </a:pPr>
            <a:r>
              <a:rPr lang="tr-TR" dirty="0" smtClean="0">
                <a:solidFill>
                  <a:schemeClr val="accent3">
                    <a:lumMod val="75000"/>
                  </a:schemeClr>
                </a:solidFill>
              </a:rPr>
              <a:t>T</a:t>
            </a:r>
            <a:r>
              <a:rPr lang="en-US" dirty="0" smtClean="0">
                <a:solidFill>
                  <a:schemeClr val="accent3">
                    <a:lumMod val="75000"/>
                  </a:schemeClr>
                </a:solidFill>
              </a:rPr>
              <a:t>he problems faced by ECHO in its productivity measurement </a:t>
            </a:r>
            <a:r>
              <a:rPr lang="en-US" dirty="0" err="1" smtClean="0">
                <a:solidFill>
                  <a:schemeClr val="accent3">
                    <a:lumMod val="75000"/>
                  </a:schemeClr>
                </a:solidFill>
              </a:rPr>
              <a:t>programme</a:t>
            </a:r>
            <a:r>
              <a:rPr lang="en-US" dirty="0" smtClean="0">
                <a:solidFill>
                  <a:schemeClr val="accent3">
                    <a:lumMod val="75000"/>
                  </a:schemeClr>
                </a:solidFill>
              </a:rPr>
              <a:t> may be attributed to three main factors: </a:t>
            </a:r>
            <a:r>
              <a:rPr lang="en-US" dirty="0" err="1" smtClean="0">
                <a:solidFill>
                  <a:schemeClr val="accent3">
                    <a:lumMod val="75000"/>
                  </a:schemeClr>
                </a:solidFill>
              </a:rPr>
              <a:t>insuf</a:t>
            </a:r>
            <a:r>
              <a:rPr lang="tr-TR" dirty="0" smtClean="0">
                <a:solidFill>
                  <a:schemeClr val="accent3">
                    <a:lumMod val="75000"/>
                  </a:schemeClr>
                </a:solidFill>
              </a:rPr>
              <a:t>fi</a:t>
            </a:r>
            <a:r>
              <a:rPr lang="en-US" dirty="0" err="1" smtClean="0">
                <a:solidFill>
                  <a:schemeClr val="accent3">
                    <a:lumMod val="75000"/>
                  </a:schemeClr>
                </a:solidFill>
              </a:rPr>
              <a:t>cient</a:t>
            </a:r>
            <a:r>
              <a:rPr lang="en-US" dirty="0" smtClean="0">
                <a:solidFill>
                  <a:schemeClr val="accent3">
                    <a:lumMod val="75000"/>
                  </a:schemeClr>
                </a:solidFill>
              </a:rPr>
              <a:t> knowledge of FPA, poor calibration of the productivity indicator and lack of </a:t>
            </a:r>
            <a:r>
              <a:rPr lang="en-US" dirty="0" err="1" smtClean="0">
                <a:solidFill>
                  <a:schemeClr val="accent3">
                    <a:lumMod val="75000"/>
                  </a:schemeClr>
                </a:solidFill>
              </a:rPr>
              <a:t>rigour</a:t>
            </a:r>
            <a:r>
              <a:rPr lang="en-US" dirty="0" smtClean="0">
                <a:solidFill>
                  <a:schemeClr val="accent3">
                    <a:lumMod val="75000"/>
                  </a:schemeClr>
                </a:solidFill>
              </a:rPr>
              <a:t> in the measurement process.</a:t>
            </a:r>
          </a:p>
          <a:p>
            <a:pPr lvl="1">
              <a:buFont typeface="Arial" pitchFamily="34" charset="0"/>
              <a:buChar char="•"/>
            </a:pPr>
            <a:endParaRPr lang="en-US" dirty="0" smtClean="0">
              <a:solidFill>
                <a:schemeClr val="accent3">
                  <a:lumMod val="75000"/>
                </a:schemeClr>
              </a:solidFill>
            </a:endParaRPr>
          </a:p>
          <a:p>
            <a:pPr lvl="1">
              <a:buFont typeface="Arial" pitchFamily="34" charset="0"/>
              <a:buChar char="•"/>
            </a:pPr>
            <a:r>
              <a:rPr lang="en-US" dirty="0" smtClean="0">
                <a:solidFill>
                  <a:schemeClr val="accent3">
                    <a:lumMod val="75000"/>
                  </a:schemeClr>
                </a:solidFill>
              </a:rPr>
              <a:t>Good knowledge of a software metric is fundamental to an effective measurement program. Part of ECHO’s problems can be attributed to its lack of in-depth knowledge of FPA such as its de</a:t>
            </a:r>
            <a:r>
              <a:rPr lang="tr-TR" dirty="0" smtClean="0">
                <a:solidFill>
                  <a:schemeClr val="accent3">
                    <a:lumMod val="75000"/>
                  </a:schemeClr>
                </a:solidFill>
              </a:rPr>
              <a:t>fi</a:t>
            </a:r>
            <a:r>
              <a:rPr lang="en-US" dirty="0" err="1" smtClean="0">
                <a:solidFill>
                  <a:schemeClr val="accent3">
                    <a:lumMod val="75000"/>
                  </a:schemeClr>
                </a:solidFill>
              </a:rPr>
              <a:t>nitions</a:t>
            </a:r>
            <a:r>
              <a:rPr lang="en-US" dirty="0" smtClean="0">
                <a:solidFill>
                  <a:schemeClr val="accent3">
                    <a:lumMod val="75000"/>
                  </a:schemeClr>
                </a:solidFill>
              </a:rPr>
              <a:t>, purpose, assumptions and applications.</a:t>
            </a:r>
          </a:p>
          <a:p>
            <a:pPr>
              <a:buFont typeface="Arial" pitchFamily="34" charset="0"/>
              <a:buChar char="•"/>
            </a:pPr>
            <a:endParaRPr lang="tr-TR" dirty="0">
              <a:solidFill>
                <a:schemeClr val="accent3">
                  <a:lumMod val="75000"/>
                </a:schemeClr>
              </a:solidFill>
            </a:endParaRPr>
          </a:p>
        </p:txBody>
      </p:sp>
    </p:spTree>
    <p:extLst>
      <p:ext uri="{BB962C8B-B14F-4D97-AF65-F5344CB8AC3E}">
        <p14:creationId xmlns:p14="http://schemas.microsoft.com/office/powerpoint/2010/main" val="4171435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etin Yer Tutucusu"/>
          <p:cNvSpPr>
            <a:spLocks noGrp="1"/>
          </p:cNvSpPr>
          <p:nvPr>
            <p:ph idx="1"/>
          </p:nvPr>
        </p:nvSpPr>
        <p:spPr/>
        <p:txBody>
          <a:bodyPr>
            <a:normAutofit fontScale="62500" lnSpcReduction="20000"/>
          </a:bodyPr>
          <a:lstStyle/>
          <a:p>
            <a:endParaRPr lang="en-US" dirty="0" smtClean="0"/>
          </a:p>
          <a:p>
            <a:r>
              <a:rPr lang="en-US" dirty="0" smtClean="0"/>
              <a:t>For instance, five factors influence software engineering productivity; </a:t>
            </a:r>
          </a:p>
          <a:p>
            <a:pPr lvl="1">
              <a:buFont typeface="Arial" pitchFamily="34" charset="0"/>
              <a:buChar char="•"/>
            </a:pPr>
            <a:r>
              <a:rPr lang="en-US" dirty="0" smtClean="0"/>
              <a:t>People,</a:t>
            </a:r>
          </a:p>
          <a:p>
            <a:pPr lvl="1">
              <a:buFont typeface="Arial" pitchFamily="34" charset="0"/>
              <a:buChar char="•"/>
            </a:pPr>
            <a:r>
              <a:rPr lang="en-US" dirty="0" smtClean="0"/>
              <a:t>Problems, </a:t>
            </a:r>
          </a:p>
          <a:p>
            <a:pPr lvl="1">
              <a:buFont typeface="Arial" pitchFamily="34" charset="0"/>
              <a:buChar char="•"/>
            </a:pPr>
            <a:r>
              <a:rPr lang="en-US" dirty="0" smtClean="0"/>
              <a:t>Process, </a:t>
            </a:r>
          </a:p>
          <a:p>
            <a:pPr lvl="1">
              <a:buFont typeface="Arial" pitchFamily="34" charset="0"/>
              <a:buChar char="•"/>
            </a:pPr>
            <a:r>
              <a:rPr lang="en-US" dirty="0" smtClean="0"/>
              <a:t>Product,</a:t>
            </a:r>
          </a:p>
          <a:p>
            <a:pPr lvl="1">
              <a:buFont typeface="Arial" pitchFamily="34" charset="0"/>
              <a:buChar char="•"/>
            </a:pPr>
            <a:r>
              <a:rPr lang="en-US" dirty="0" smtClean="0"/>
              <a:t>Resources (pressman, 1987). </a:t>
            </a:r>
          </a:p>
          <a:p>
            <a:r>
              <a:rPr lang="en-US" dirty="0" smtClean="0"/>
              <a:t>Without data on these factors, it is difficult to identify areas for productivity improvement.</a:t>
            </a:r>
          </a:p>
          <a:p>
            <a:endParaRPr lang="tr-TR" dirty="0" smtClean="0"/>
          </a:p>
          <a:p>
            <a:pPr>
              <a:buFont typeface="Arial" pitchFamily="34" charset="0"/>
              <a:buChar char="•"/>
            </a:pPr>
            <a:r>
              <a:rPr lang="en-US" sz="1800" dirty="0" smtClean="0"/>
              <a:t>ECHO’s IS division performs three activities: </a:t>
            </a:r>
            <a:endParaRPr lang="tr-TR" sz="1800" dirty="0" smtClean="0"/>
          </a:p>
          <a:p>
            <a:pPr lvl="1">
              <a:buFont typeface="Arial" pitchFamily="34" charset="0"/>
              <a:buChar char="•"/>
            </a:pPr>
            <a:r>
              <a:rPr lang="en-US" sz="1500" dirty="0" smtClean="0"/>
              <a:t>software development, </a:t>
            </a:r>
            <a:endParaRPr lang="tr-TR" sz="1500" dirty="0" smtClean="0"/>
          </a:p>
          <a:p>
            <a:pPr lvl="1">
              <a:buFont typeface="Arial" pitchFamily="34" charset="0"/>
              <a:buChar char="•"/>
            </a:pPr>
            <a:r>
              <a:rPr lang="en-US" sz="1500" dirty="0" smtClean="0"/>
              <a:t>software maintenance</a:t>
            </a:r>
            <a:r>
              <a:rPr lang="tr-TR" sz="1500" dirty="0" smtClean="0"/>
              <a:t>,</a:t>
            </a:r>
          </a:p>
          <a:p>
            <a:pPr lvl="1">
              <a:buFont typeface="Arial" pitchFamily="34" charset="0"/>
              <a:buChar char="•"/>
            </a:pPr>
            <a:r>
              <a:rPr lang="en-US" sz="1500" dirty="0" smtClean="0"/>
              <a:t>user support. </a:t>
            </a:r>
            <a:endParaRPr lang="tr-TR" sz="1500" dirty="0" smtClean="0"/>
          </a:p>
          <a:p>
            <a:r>
              <a:rPr lang="en-US" sz="1800" dirty="0" smtClean="0"/>
              <a:t>However, ECHO only measures the productivity of its development and maintenance activities.</a:t>
            </a:r>
            <a:endParaRPr lang="tr-TR" sz="1800" dirty="0" smtClean="0"/>
          </a:p>
          <a:p>
            <a:pPr>
              <a:buFont typeface="Arial" pitchFamily="34" charset="0"/>
              <a:buChar char="•"/>
            </a:pPr>
            <a:endParaRPr lang="tr-TR" sz="1800" dirty="0" smtClean="0"/>
          </a:p>
          <a:p>
            <a:pPr>
              <a:buFont typeface="Arial" pitchFamily="34" charset="0"/>
              <a:buChar char="•"/>
            </a:pPr>
            <a:r>
              <a:rPr lang="en-US" sz="1800" dirty="0" smtClean="0"/>
              <a:t>This becomes a problem when the work activities of its three IS departments are not homogeneous – departments A and B spend 43.7 and 60% more resources on user support services, respectively, than department C. </a:t>
            </a:r>
            <a:endParaRPr lang="tr-TR" sz="1800" dirty="0" smtClean="0"/>
          </a:p>
          <a:p>
            <a:pPr>
              <a:buFont typeface="Arial" pitchFamily="34" charset="0"/>
              <a:buChar char="•"/>
            </a:pPr>
            <a:endParaRPr lang="tr-TR" sz="1800" dirty="0" smtClean="0"/>
          </a:p>
          <a:p>
            <a:pPr>
              <a:buFont typeface="Arial" pitchFamily="34" charset="0"/>
              <a:buChar char="•"/>
            </a:pPr>
            <a:r>
              <a:rPr lang="en-US" sz="1800" b="1" dirty="0" smtClean="0"/>
              <a:t>These </a:t>
            </a:r>
            <a:r>
              <a:rPr lang="tr-TR" sz="1800" b="1" dirty="0" smtClean="0"/>
              <a:t>fi</a:t>
            </a:r>
            <a:r>
              <a:rPr lang="en-US" sz="1800" b="1" dirty="0" err="1" smtClean="0"/>
              <a:t>ndings</a:t>
            </a:r>
            <a:r>
              <a:rPr lang="en-US" sz="1800" b="1" dirty="0" smtClean="0"/>
              <a:t> suggest that ECHO has inadequate knowledge on the assumptions and limitations of FPA and its applications.</a:t>
            </a:r>
          </a:p>
          <a:p>
            <a:pPr>
              <a:buFont typeface="Arial" pitchFamily="34" charset="0"/>
              <a:buChar char="•"/>
            </a:pPr>
            <a:endParaRPr lang="tr-TR" sz="1800" dirty="0" smtClean="0"/>
          </a:p>
          <a:p>
            <a:endParaRPr lang="en-US" dirty="0"/>
          </a:p>
        </p:txBody>
      </p:sp>
    </p:spTree>
    <p:extLst>
      <p:ext uri="{BB962C8B-B14F-4D97-AF65-F5344CB8AC3E}">
        <p14:creationId xmlns:p14="http://schemas.microsoft.com/office/powerpoint/2010/main" val="4060238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etin Yer Tutucusu"/>
          <p:cNvSpPr>
            <a:spLocks noGrp="1"/>
          </p:cNvSpPr>
          <p:nvPr>
            <p:ph idx="1"/>
          </p:nvPr>
        </p:nvSpPr>
        <p:spPr/>
        <p:txBody>
          <a:bodyPr>
            <a:normAutofit/>
          </a:bodyPr>
          <a:lstStyle/>
          <a:p>
            <a:pPr>
              <a:buFont typeface="Arial" pitchFamily="34" charset="0"/>
              <a:buChar char="•"/>
            </a:pPr>
            <a:r>
              <a:rPr lang="en-US" sz="1700" dirty="0" smtClean="0"/>
              <a:t>Different technologies are capable of delivering different productivity (Martin, 1991). </a:t>
            </a:r>
            <a:endParaRPr lang="tr-TR" sz="1700" dirty="0" smtClean="0"/>
          </a:p>
          <a:p>
            <a:pPr>
              <a:buFont typeface="Arial" pitchFamily="34" charset="0"/>
              <a:buChar char="•"/>
            </a:pPr>
            <a:endParaRPr lang="tr-TR" sz="1700" dirty="0" smtClean="0"/>
          </a:p>
          <a:p>
            <a:pPr>
              <a:buFont typeface="Arial" pitchFamily="34" charset="0"/>
              <a:buChar char="•"/>
            </a:pPr>
            <a:r>
              <a:rPr lang="tr-TR" sz="1700" b="1" dirty="0" smtClean="0"/>
              <a:t>D</a:t>
            </a:r>
            <a:r>
              <a:rPr lang="en-US" sz="1700" b="1" dirty="0" err="1" smtClean="0"/>
              <a:t>isparities</a:t>
            </a:r>
            <a:r>
              <a:rPr lang="en-US" sz="1700" b="1" dirty="0" smtClean="0"/>
              <a:t> in the dominant technology platforms used in the different departments suggest that a productivity comparison across departments must consider the effect of the different technologies used</a:t>
            </a:r>
            <a:r>
              <a:rPr lang="en-US" sz="1700" dirty="0" smtClean="0"/>
              <a:t>.</a:t>
            </a:r>
          </a:p>
          <a:p>
            <a:pPr>
              <a:buFont typeface="Arial" pitchFamily="34" charset="0"/>
              <a:buChar char="•"/>
            </a:pPr>
            <a:endParaRPr lang="tr-TR" sz="1700" dirty="0" smtClean="0"/>
          </a:p>
          <a:p>
            <a:pPr>
              <a:buFont typeface="Arial" pitchFamily="34" charset="0"/>
              <a:buChar char="•"/>
            </a:pPr>
            <a:r>
              <a:rPr lang="tr-TR" sz="1700" dirty="0" smtClean="0"/>
              <a:t>D</a:t>
            </a:r>
            <a:r>
              <a:rPr lang="en-US" sz="1700" dirty="0" err="1" smtClean="0"/>
              <a:t>isregarding</a:t>
            </a:r>
            <a:r>
              <a:rPr lang="en-US" sz="1700" dirty="0" smtClean="0"/>
              <a:t> the different dominant technologies used in the three departments makes productivity comparison between them dif</a:t>
            </a:r>
            <a:r>
              <a:rPr lang="tr-TR" sz="1700" dirty="0" smtClean="0"/>
              <a:t>fi</a:t>
            </a:r>
            <a:r>
              <a:rPr lang="en-US" sz="1700" dirty="0" smtClean="0"/>
              <a:t>cult.</a:t>
            </a:r>
            <a:endParaRPr lang="tr-TR" sz="1700" dirty="0" smtClean="0"/>
          </a:p>
          <a:p>
            <a:pPr>
              <a:buFont typeface="Arial" pitchFamily="34" charset="0"/>
              <a:buChar char="•"/>
            </a:pPr>
            <a:r>
              <a:rPr lang="en-US" sz="1700" dirty="0" smtClean="0"/>
              <a:t>For instance, over 70% of the projects in departments A and B use conventional mainframe technologies, which is </a:t>
            </a:r>
            <a:r>
              <a:rPr lang="en-US" sz="1700" dirty="0" err="1" smtClean="0"/>
              <a:t>signi</a:t>
            </a:r>
            <a:r>
              <a:rPr lang="tr-TR" sz="1700" dirty="0" smtClean="0"/>
              <a:t>fi</a:t>
            </a:r>
            <a:r>
              <a:rPr lang="en-US" sz="1700" dirty="0" err="1" smtClean="0"/>
              <a:t>cantly</a:t>
            </a:r>
            <a:r>
              <a:rPr lang="en-US" sz="1700" dirty="0" smtClean="0"/>
              <a:t> higher than the 33.3% of department C (Table 4). </a:t>
            </a:r>
            <a:endParaRPr lang="tr-TR" sz="1700" dirty="0" smtClean="0"/>
          </a:p>
          <a:p>
            <a:pPr>
              <a:buFont typeface="Arial" pitchFamily="34" charset="0"/>
              <a:buChar char="•"/>
            </a:pPr>
            <a:endParaRPr lang="tr-TR" sz="1700" dirty="0" smtClean="0"/>
          </a:p>
          <a:p>
            <a:pPr>
              <a:buFont typeface="Arial" pitchFamily="34" charset="0"/>
              <a:buChar char="•"/>
            </a:pPr>
            <a:endParaRPr lang="tr-TR" sz="1700" dirty="0" smtClean="0"/>
          </a:p>
          <a:p>
            <a:pPr>
              <a:buFont typeface="Arial" pitchFamily="34" charset="0"/>
              <a:buChar char="•"/>
            </a:pPr>
            <a:endParaRPr lang="tr-TR" sz="1700" dirty="0" smtClean="0"/>
          </a:p>
        </p:txBody>
      </p:sp>
    </p:spTree>
    <p:extLst>
      <p:ext uri="{BB962C8B-B14F-4D97-AF65-F5344CB8AC3E}">
        <p14:creationId xmlns:p14="http://schemas.microsoft.com/office/powerpoint/2010/main" val="3411466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etin Yer Tutucusu"/>
          <p:cNvSpPr>
            <a:spLocks noGrp="1"/>
          </p:cNvSpPr>
          <p:nvPr>
            <p:ph idx="1"/>
          </p:nvPr>
        </p:nvSpPr>
        <p:spPr/>
        <p:txBody>
          <a:bodyPr>
            <a:noAutofit/>
          </a:bodyPr>
          <a:lstStyle/>
          <a:p>
            <a:r>
              <a:rPr lang="tr-TR" b="1" dirty="0" smtClean="0"/>
              <a:t>CONCLUSION</a:t>
            </a:r>
          </a:p>
          <a:p>
            <a:r>
              <a:rPr lang="en-US" i="1" dirty="0" smtClean="0"/>
              <a:t>This case study suggests that a good knowledge of FPA is fundamental to a successful FPA productivity </a:t>
            </a:r>
            <a:r>
              <a:rPr lang="en-US" i="1" dirty="0" err="1" smtClean="0"/>
              <a:t>programme</a:t>
            </a:r>
            <a:r>
              <a:rPr lang="en-US" i="1" dirty="0" smtClean="0"/>
              <a:t> (Figure 5). </a:t>
            </a:r>
            <a:r>
              <a:rPr lang="tr-TR" i="1" dirty="0" smtClean="0"/>
              <a:t> </a:t>
            </a:r>
            <a:r>
              <a:rPr lang="en-US" i="1" dirty="0" smtClean="0"/>
              <a:t>More importantly, a good knowledge of FPA would help calibrate an FPPI which meets the measurement objectives.</a:t>
            </a:r>
          </a:p>
          <a:p>
            <a:endParaRPr lang="en-US" dirty="0" smtClean="0"/>
          </a:p>
          <a:p>
            <a:endParaRPr lang="en-US" dirty="0" smtClean="0"/>
          </a:p>
          <a:p>
            <a:endParaRPr lang="en-US" dirty="0" smtClean="0"/>
          </a:p>
        </p:txBody>
      </p:sp>
      <p:pic>
        <p:nvPicPr>
          <p:cNvPr id="4" name="Picture 3"/>
          <p:cNvPicPr/>
          <p:nvPr/>
        </p:nvPicPr>
        <p:blipFill>
          <a:blip r:embed="rId3" cstate="print"/>
          <a:srcRect l="6777" t="23545" r="3603" b="24339"/>
          <a:stretch>
            <a:fillRect/>
          </a:stretch>
        </p:blipFill>
        <p:spPr bwMode="auto">
          <a:xfrm>
            <a:off x="827584" y="3068960"/>
            <a:ext cx="7920880" cy="2880320"/>
          </a:xfrm>
          <a:prstGeom prst="rect">
            <a:avLst/>
          </a:prstGeom>
          <a:noFill/>
          <a:ln w="9525">
            <a:noFill/>
            <a:miter lim="800000"/>
            <a:headEnd/>
            <a:tailEnd/>
          </a:ln>
        </p:spPr>
      </p:pic>
    </p:spTree>
    <p:extLst>
      <p:ext uri="{BB962C8B-B14F-4D97-AF65-F5344CB8AC3E}">
        <p14:creationId xmlns:p14="http://schemas.microsoft.com/office/powerpoint/2010/main" val="2940749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etin Yer Tutucusu"/>
          <p:cNvSpPr>
            <a:spLocks noGrp="1"/>
          </p:cNvSpPr>
          <p:nvPr>
            <p:ph idx="1"/>
          </p:nvPr>
        </p:nvSpPr>
        <p:spPr/>
        <p:txBody>
          <a:bodyPr>
            <a:normAutofit/>
          </a:bodyPr>
          <a:lstStyle/>
          <a:p>
            <a:endParaRPr lang="en-US" dirty="0" smtClean="0"/>
          </a:p>
          <a:p>
            <a:r>
              <a:rPr lang="en-US" i="1" dirty="0" smtClean="0"/>
              <a:t>In addition to good knowledge of FPA, organizations must acquire the expertise for calibrating a productivity indicator which is valid for the measurement objectives. Otherwise the indicator will confuse rather than clarify the productivity performance of the organization, as in the case of ECHO. Last but not least, the measurement process must be rigorous enough to ensure that accurate data are collected and correctly analyzed.</a:t>
            </a:r>
          </a:p>
          <a:p>
            <a:endParaRPr lang="en-US" dirty="0" smtClean="0"/>
          </a:p>
        </p:txBody>
      </p:sp>
    </p:spTree>
    <p:extLst>
      <p:ext uri="{BB962C8B-B14F-4D97-AF65-F5344CB8AC3E}">
        <p14:creationId xmlns:p14="http://schemas.microsoft.com/office/powerpoint/2010/main" val="33175469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7772400" cy="3018259"/>
          </a:xfrm>
        </p:spPr>
        <p:txBody>
          <a:bodyPr/>
          <a:lstStyle/>
          <a:p>
            <a:pPr algn="ctr"/>
            <a:r>
              <a:rPr lang="tr-TR" dirty="0" smtClean="0"/>
              <a:t>THANK YOU...</a:t>
            </a:r>
            <a:br>
              <a:rPr lang="tr-TR" dirty="0" smtClean="0"/>
            </a:br>
            <a:r>
              <a:rPr lang="tr-TR" dirty="0" smtClean="0"/>
              <a:t/>
            </a:r>
            <a:br>
              <a:rPr lang="tr-TR" dirty="0" smtClean="0"/>
            </a:br>
            <a:endParaRPr lang="tr-TR" sz="2000" dirty="0"/>
          </a:p>
        </p:txBody>
      </p:sp>
      <p:sp>
        <p:nvSpPr>
          <p:cNvPr id="4" name="TextBox 3"/>
          <p:cNvSpPr txBox="1"/>
          <p:nvPr/>
        </p:nvSpPr>
        <p:spPr>
          <a:xfrm>
            <a:off x="683568" y="5805264"/>
            <a:ext cx="3816424" cy="369332"/>
          </a:xfrm>
          <a:prstGeom prst="rect">
            <a:avLst/>
          </a:prstGeom>
          <a:noFill/>
        </p:spPr>
        <p:txBody>
          <a:bodyPr wrap="square" rtlCol="0">
            <a:spAutoFit/>
          </a:bodyPr>
          <a:lstStyle/>
          <a:p>
            <a:r>
              <a:rPr lang="tr-TR" dirty="0" smtClean="0"/>
              <a:t>Aycan Ayyılmaz-Spring 2012</a:t>
            </a:r>
            <a:endParaRPr lang="tr-TR" dirty="0"/>
          </a:p>
        </p:txBody>
      </p:sp>
    </p:spTree>
    <p:extLst>
      <p:ext uri="{BB962C8B-B14F-4D97-AF65-F5344CB8AC3E}">
        <p14:creationId xmlns:p14="http://schemas.microsoft.com/office/powerpoint/2010/main" val="399770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lstStyle/>
          <a:p>
            <a:r>
              <a:rPr lang="tr-TR" dirty="0" err="1" smtClean="0"/>
              <a:t>Measurements</a:t>
            </a:r>
            <a:endParaRPr lang="tr-TR" dirty="0"/>
          </a:p>
        </p:txBody>
      </p:sp>
      <p:sp>
        <p:nvSpPr>
          <p:cNvPr id="3" name="İçerik Yer Tutucusu 2"/>
          <p:cNvSpPr>
            <a:spLocks noGrp="1"/>
          </p:cNvSpPr>
          <p:nvPr>
            <p:ph idx="1"/>
          </p:nvPr>
        </p:nvSpPr>
        <p:spPr>
          <a:xfrm>
            <a:off x="755576" y="1844824"/>
            <a:ext cx="7543800" cy="3886200"/>
          </a:xfrm>
        </p:spPr>
        <p:txBody>
          <a:bodyPr>
            <a:normAutofit/>
          </a:bodyPr>
          <a:lstStyle/>
          <a:p>
            <a:r>
              <a:rPr lang="en-US" dirty="0"/>
              <a:t>The measurement process is flexible, tolerable and adaptable to the needs </a:t>
            </a:r>
            <a:r>
              <a:rPr lang="en-US" dirty="0" smtClean="0"/>
              <a:t>of</a:t>
            </a:r>
            <a:r>
              <a:rPr lang="tr-TR" dirty="0" smtClean="0"/>
              <a:t> </a:t>
            </a:r>
            <a:r>
              <a:rPr lang="tr-TR" dirty="0" err="1" smtClean="0"/>
              <a:t>different</a:t>
            </a:r>
            <a:r>
              <a:rPr lang="tr-TR" dirty="0" smtClean="0"/>
              <a:t> </a:t>
            </a:r>
            <a:r>
              <a:rPr lang="tr-TR" dirty="0" err="1"/>
              <a:t>users</a:t>
            </a:r>
            <a:r>
              <a:rPr lang="tr-TR" dirty="0"/>
              <a:t>”</a:t>
            </a:r>
          </a:p>
          <a:p>
            <a:r>
              <a:rPr lang="en-US" dirty="0"/>
              <a:t>International Organization for Standardization (2002) summarized measurement as;</a:t>
            </a:r>
          </a:p>
          <a:p>
            <a:pPr lvl="1"/>
            <a:r>
              <a:rPr lang="en-US" dirty="0" smtClean="0"/>
              <a:t>Establish </a:t>
            </a:r>
            <a:r>
              <a:rPr lang="en-US" dirty="0"/>
              <a:t>and Maintain Measurement Capability</a:t>
            </a:r>
          </a:p>
          <a:p>
            <a:pPr lvl="1"/>
            <a:r>
              <a:rPr lang="tr-TR" dirty="0" smtClean="0"/>
              <a:t>Plan </a:t>
            </a:r>
            <a:r>
              <a:rPr lang="tr-TR" dirty="0" err="1"/>
              <a:t>Measurement</a:t>
            </a:r>
            <a:endParaRPr lang="tr-TR" dirty="0"/>
          </a:p>
          <a:p>
            <a:pPr lvl="1"/>
            <a:r>
              <a:rPr lang="tr-TR" dirty="0" err="1" smtClean="0"/>
              <a:t>Perform</a:t>
            </a:r>
            <a:r>
              <a:rPr lang="tr-TR" dirty="0" smtClean="0"/>
              <a:t> </a:t>
            </a:r>
            <a:r>
              <a:rPr lang="tr-TR" dirty="0" err="1"/>
              <a:t>Measurement</a:t>
            </a:r>
            <a:endParaRPr lang="tr-TR" dirty="0"/>
          </a:p>
          <a:p>
            <a:pPr lvl="1"/>
            <a:r>
              <a:rPr lang="tr-TR" dirty="0" err="1" smtClean="0"/>
              <a:t>Evaluate</a:t>
            </a:r>
            <a:r>
              <a:rPr lang="tr-TR" dirty="0" smtClean="0"/>
              <a:t> </a:t>
            </a:r>
            <a:r>
              <a:rPr lang="tr-TR" dirty="0" err="1" smtClean="0"/>
              <a:t>Measurement</a:t>
            </a:r>
            <a:endParaRPr lang="tr-TR" dirty="0"/>
          </a:p>
          <a:p>
            <a:pPr lvl="1"/>
            <a:r>
              <a:rPr lang="tr-TR" dirty="0" err="1" smtClean="0"/>
              <a:t>Improve</a:t>
            </a:r>
            <a:r>
              <a:rPr lang="tr-TR" dirty="0" smtClean="0"/>
              <a:t> </a:t>
            </a:r>
            <a:r>
              <a:rPr lang="tr-TR" dirty="0" err="1"/>
              <a:t>Measurement</a:t>
            </a:r>
            <a:endParaRPr lang="tr-TR" i="1" dirty="0"/>
          </a:p>
        </p:txBody>
      </p:sp>
    </p:spTree>
    <p:extLst>
      <p:ext uri="{BB962C8B-B14F-4D97-AF65-F5344CB8AC3E}">
        <p14:creationId xmlns:p14="http://schemas.microsoft.com/office/powerpoint/2010/main" val="175743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lstStyle/>
          <a:p>
            <a:r>
              <a:rPr lang="tr-TR" dirty="0" err="1" smtClean="0"/>
              <a:t>Measurements</a:t>
            </a:r>
            <a:endParaRPr lang="tr-TR" dirty="0"/>
          </a:p>
        </p:txBody>
      </p:sp>
      <p:sp>
        <p:nvSpPr>
          <p:cNvPr id="3" name="İçerik Yer Tutucusu 2"/>
          <p:cNvSpPr>
            <a:spLocks noGrp="1"/>
          </p:cNvSpPr>
          <p:nvPr>
            <p:ph idx="1"/>
          </p:nvPr>
        </p:nvSpPr>
        <p:spPr>
          <a:xfrm>
            <a:off x="755576" y="1844824"/>
            <a:ext cx="7543800" cy="3886200"/>
          </a:xfrm>
        </p:spPr>
        <p:txBody>
          <a:bodyPr>
            <a:normAutofit/>
          </a:bodyPr>
          <a:lstStyle/>
          <a:p>
            <a:r>
              <a:rPr lang="tr-TR" dirty="0"/>
              <a:t>I</a:t>
            </a:r>
            <a:r>
              <a:rPr lang="en-US" dirty="0" smtClean="0"/>
              <a:t>t </a:t>
            </a:r>
            <a:r>
              <a:rPr lang="en-US" dirty="0"/>
              <a:t>is clearly stated that no single measure of productivity is likely to be able to serve </a:t>
            </a:r>
            <a:r>
              <a:rPr lang="en-US" dirty="0" smtClean="0"/>
              <a:t>all</a:t>
            </a:r>
            <a:r>
              <a:rPr lang="tr-TR" dirty="0" smtClean="0"/>
              <a:t> </a:t>
            </a:r>
            <a:r>
              <a:rPr lang="en-US" dirty="0" smtClean="0"/>
              <a:t>the </a:t>
            </a:r>
            <a:r>
              <a:rPr lang="en-US" dirty="0"/>
              <a:t>different needs of a complex software organization, including project </a:t>
            </a:r>
            <a:r>
              <a:rPr lang="en-US" dirty="0" smtClean="0"/>
              <a:t>estimation,</a:t>
            </a:r>
            <a:r>
              <a:rPr lang="tr-TR" dirty="0" smtClean="0"/>
              <a:t> </a:t>
            </a:r>
            <a:r>
              <a:rPr lang="en-US" dirty="0" smtClean="0"/>
              <a:t>tracking </a:t>
            </a:r>
            <a:r>
              <a:rPr lang="en-US" dirty="0"/>
              <a:t>process performance improvement, benchmarking, and demonstrating value </a:t>
            </a:r>
            <a:r>
              <a:rPr lang="en-US" dirty="0" smtClean="0"/>
              <a:t>to</a:t>
            </a:r>
            <a:r>
              <a:rPr lang="tr-TR" dirty="0" smtClean="0"/>
              <a:t> </a:t>
            </a:r>
            <a:r>
              <a:rPr lang="en-US" dirty="0" smtClean="0"/>
              <a:t>the </a:t>
            </a:r>
            <a:r>
              <a:rPr lang="en-US" dirty="0"/>
              <a:t>customer. Multiple measures of productivity may be needed. (Card, 2006)</a:t>
            </a:r>
            <a:endParaRPr lang="tr-TR" dirty="0" smtClean="0"/>
          </a:p>
          <a:p>
            <a:r>
              <a:rPr lang="en-US" dirty="0" smtClean="0"/>
              <a:t>April </a:t>
            </a:r>
            <a:r>
              <a:rPr lang="en-US" dirty="0"/>
              <a:t>et al. (2004) claim that Lines of code and Function point measures can </a:t>
            </a:r>
            <a:r>
              <a:rPr lang="en-US" dirty="0" smtClean="0"/>
              <a:t>be</a:t>
            </a:r>
            <a:r>
              <a:rPr lang="tr-TR" dirty="0" smtClean="0"/>
              <a:t> </a:t>
            </a:r>
            <a:r>
              <a:rPr lang="en-US" dirty="0" smtClean="0"/>
              <a:t>used </a:t>
            </a:r>
            <a:r>
              <a:rPr lang="en-US" dirty="0"/>
              <a:t>as factors to compare the similar systems between themselves and to the industry.</a:t>
            </a:r>
            <a:endParaRPr lang="tr-TR" i="1" dirty="0"/>
          </a:p>
        </p:txBody>
      </p:sp>
    </p:spTree>
    <p:extLst>
      <p:ext uri="{BB962C8B-B14F-4D97-AF65-F5344CB8AC3E}">
        <p14:creationId xmlns:p14="http://schemas.microsoft.com/office/powerpoint/2010/main" val="1302921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normAutofit fontScale="90000"/>
          </a:bodyPr>
          <a:lstStyle/>
          <a:p>
            <a:r>
              <a:rPr lang="tr-TR" dirty="0" smtClean="0"/>
              <a:t>5 </a:t>
            </a:r>
            <a:r>
              <a:rPr lang="tr-TR" dirty="0" err="1"/>
              <a:t>perspectives</a:t>
            </a:r>
            <a:r>
              <a:rPr lang="tr-TR" dirty="0"/>
              <a:t> </a:t>
            </a:r>
            <a:r>
              <a:rPr lang="tr-TR" dirty="0" err="1" smtClean="0"/>
              <a:t>for</a:t>
            </a:r>
            <a:r>
              <a:rPr lang="tr-TR" dirty="0"/>
              <a:t> </a:t>
            </a:r>
            <a:r>
              <a:rPr lang="tr-TR" dirty="0" err="1" smtClean="0"/>
              <a:t>measurement</a:t>
            </a:r>
            <a:endParaRPr lang="tr-TR" dirty="0"/>
          </a:p>
        </p:txBody>
      </p:sp>
      <p:sp>
        <p:nvSpPr>
          <p:cNvPr id="3" name="İçerik Yer Tutucusu 2"/>
          <p:cNvSpPr>
            <a:spLocks noGrp="1"/>
          </p:cNvSpPr>
          <p:nvPr>
            <p:ph idx="1"/>
          </p:nvPr>
        </p:nvSpPr>
        <p:spPr>
          <a:xfrm>
            <a:off x="755576" y="1844824"/>
            <a:ext cx="7543800" cy="3886200"/>
          </a:xfrm>
        </p:spPr>
        <p:txBody>
          <a:bodyPr>
            <a:normAutofit fontScale="85000" lnSpcReduction="10000"/>
          </a:bodyPr>
          <a:lstStyle/>
          <a:p>
            <a:r>
              <a:rPr lang="en-US" dirty="0"/>
              <a:t>“Performance—What is the process producing now with respect to </a:t>
            </a:r>
            <a:r>
              <a:rPr lang="en-US" dirty="0" smtClean="0"/>
              <a:t>measurable</a:t>
            </a:r>
            <a:r>
              <a:rPr lang="tr-TR" dirty="0" smtClean="0"/>
              <a:t> </a:t>
            </a:r>
            <a:r>
              <a:rPr lang="en-US" dirty="0" smtClean="0"/>
              <a:t>attributes </a:t>
            </a:r>
            <a:r>
              <a:rPr lang="en-US" dirty="0"/>
              <a:t>of quality, quantity, cost, and time?</a:t>
            </a:r>
          </a:p>
          <a:p>
            <a:r>
              <a:rPr lang="en-US" dirty="0"/>
              <a:t>Stability—Is the process that we are managing behaving predictably?</a:t>
            </a:r>
          </a:p>
          <a:p>
            <a:r>
              <a:rPr lang="en-US" dirty="0" smtClean="0"/>
              <a:t>Compliance—Are </a:t>
            </a:r>
            <a:r>
              <a:rPr lang="en-US" dirty="0"/>
              <a:t>the processes sufficiently supported? Are they </a:t>
            </a:r>
            <a:r>
              <a:rPr lang="en-US" dirty="0" smtClean="0"/>
              <a:t>faithfully</a:t>
            </a:r>
            <a:r>
              <a:rPr lang="tr-TR" dirty="0" smtClean="0"/>
              <a:t> </a:t>
            </a:r>
            <a:r>
              <a:rPr lang="en-US" dirty="0" smtClean="0"/>
              <a:t>executed</a:t>
            </a:r>
            <a:r>
              <a:rPr lang="en-US" dirty="0"/>
              <a:t>? Is the organization fit to execute the process?</a:t>
            </a:r>
          </a:p>
          <a:p>
            <a:r>
              <a:rPr lang="en-US" dirty="0"/>
              <a:t>Capability—Is the process capable of delivering products that meet requirements?</a:t>
            </a:r>
          </a:p>
          <a:p>
            <a:r>
              <a:rPr lang="en-US" dirty="0" smtClean="0"/>
              <a:t>Improvement—What </a:t>
            </a:r>
            <a:r>
              <a:rPr lang="en-US" dirty="0"/>
              <a:t>can we do to improve the performance of the process? </a:t>
            </a:r>
            <a:r>
              <a:rPr lang="en-US" dirty="0" smtClean="0"/>
              <a:t>What</a:t>
            </a:r>
            <a:r>
              <a:rPr lang="tr-TR" dirty="0" smtClean="0"/>
              <a:t> </a:t>
            </a:r>
            <a:r>
              <a:rPr lang="en-US" dirty="0" smtClean="0"/>
              <a:t>would </a:t>
            </a:r>
            <a:r>
              <a:rPr lang="en-US" dirty="0"/>
              <a:t>enable us to reduce variability? What would let us move the mean to a </a:t>
            </a:r>
            <a:r>
              <a:rPr lang="en-US" dirty="0" smtClean="0"/>
              <a:t>more</a:t>
            </a:r>
            <a:r>
              <a:rPr lang="tr-TR" dirty="0" smtClean="0"/>
              <a:t> </a:t>
            </a:r>
            <a:r>
              <a:rPr lang="en-US" dirty="0" smtClean="0"/>
              <a:t>profitable </a:t>
            </a:r>
            <a:r>
              <a:rPr lang="en-US" dirty="0"/>
              <a:t>level? How do we know that the changes we have introduced </a:t>
            </a:r>
            <a:r>
              <a:rPr lang="en-US" dirty="0" smtClean="0"/>
              <a:t>are</a:t>
            </a:r>
            <a:r>
              <a:rPr lang="tr-TR" dirty="0" smtClean="0"/>
              <a:t> </a:t>
            </a:r>
            <a:r>
              <a:rPr lang="en-US" dirty="0" smtClean="0"/>
              <a:t>working</a:t>
            </a:r>
            <a:r>
              <a:rPr lang="en-US" dirty="0"/>
              <a:t>?”(</a:t>
            </a:r>
            <a:r>
              <a:rPr lang="en-US" dirty="0" err="1"/>
              <a:t>Florak</a:t>
            </a:r>
            <a:r>
              <a:rPr lang="en-US" dirty="0"/>
              <a:t>, Park, &amp; Carleton, 1997)</a:t>
            </a:r>
            <a:endParaRPr lang="tr-TR" dirty="0" smtClean="0"/>
          </a:p>
        </p:txBody>
      </p:sp>
    </p:spTree>
    <p:extLst>
      <p:ext uri="{BB962C8B-B14F-4D97-AF65-F5344CB8AC3E}">
        <p14:creationId xmlns:p14="http://schemas.microsoft.com/office/powerpoint/2010/main" val="335545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332656"/>
            <a:ext cx="6781800" cy="1600200"/>
          </a:xfrm>
        </p:spPr>
        <p:txBody>
          <a:bodyPr>
            <a:normAutofit/>
          </a:bodyPr>
          <a:lstStyle/>
          <a:p>
            <a:r>
              <a:rPr lang="tr-TR" dirty="0" err="1" smtClean="0"/>
              <a:t>Metrics</a:t>
            </a:r>
            <a:endParaRPr lang="tr-TR" dirty="0"/>
          </a:p>
        </p:txBody>
      </p:sp>
      <p:sp>
        <p:nvSpPr>
          <p:cNvPr id="3" name="İçerik Yer Tutucusu 2"/>
          <p:cNvSpPr>
            <a:spLocks noGrp="1"/>
          </p:cNvSpPr>
          <p:nvPr>
            <p:ph idx="1"/>
          </p:nvPr>
        </p:nvSpPr>
        <p:spPr>
          <a:xfrm>
            <a:off x="755576" y="1844824"/>
            <a:ext cx="7543800" cy="3886200"/>
          </a:xfrm>
        </p:spPr>
        <p:txBody>
          <a:bodyPr>
            <a:normAutofit/>
          </a:bodyPr>
          <a:lstStyle/>
          <a:p>
            <a:r>
              <a:rPr lang="tr-TR" dirty="0" err="1"/>
              <a:t>Code</a:t>
            </a:r>
            <a:r>
              <a:rPr lang="tr-TR" dirty="0"/>
              <a:t> </a:t>
            </a:r>
            <a:r>
              <a:rPr lang="tr-TR" dirty="0" err="1" smtClean="0"/>
              <a:t>metrics</a:t>
            </a:r>
            <a:r>
              <a:rPr lang="tr-TR" dirty="0"/>
              <a:t> </a:t>
            </a:r>
            <a:r>
              <a:rPr lang="en-US" dirty="0" smtClean="0"/>
              <a:t>can </a:t>
            </a:r>
            <a:r>
              <a:rPr lang="en-US" dirty="0"/>
              <a:t>be defined as the set of software measures that enable software developers with </a:t>
            </a:r>
            <a:r>
              <a:rPr lang="en-US" dirty="0" smtClean="0"/>
              <a:t>a</a:t>
            </a:r>
            <a:r>
              <a:rPr lang="tr-TR" dirty="0" smtClean="0"/>
              <a:t> </a:t>
            </a:r>
            <a:r>
              <a:rPr lang="en-US" dirty="0" smtClean="0"/>
              <a:t>better </a:t>
            </a:r>
            <a:r>
              <a:rPr lang="en-US" dirty="0"/>
              <a:t>understanding of the </a:t>
            </a:r>
            <a:r>
              <a:rPr lang="en-US" dirty="0" smtClean="0"/>
              <a:t>code</a:t>
            </a:r>
            <a:r>
              <a:rPr lang="tr-TR" dirty="0" smtClean="0"/>
              <a:t>.</a:t>
            </a:r>
          </a:p>
        </p:txBody>
      </p:sp>
    </p:spTree>
    <p:extLst>
      <p:ext uri="{BB962C8B-B14F-4D97-AF65-F5344CB8AC3E}">
        <p14:creationId xmlns:p14="http://schemas.microsoft.com/office/powerpoint/2010/main" val="626478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36</TotalTime>
  <Words>3360</Words>
  <Application>Microsoft Office PowerPoint</Application>
  <PresentationFormat>Ekran Gösterisi (4:3)</PresentationFormat>
  <Paragraphs>305</Paragraphs>
  <Slides>58</Slides>
  <Notes>12</Notes>
  <HiddenSlides>0</HiddenSlides>
  <MMClips>0</MMClips>
  <ScaleCrop>false</ScaleCrop>
  <HeadingPairs>
    <vt:vector size="4" baseType="variant">
      <vt:variant>
        <vt:lpstr>Tema</vt:lpstr>
      </vt:variant>
      <vt:variant>
        <vt:i4>1</vt:i4>
      </vt:variant>
      <vt:variant>
        <vt:lpstr>Slayt Başlıkları</vt:lpstr>
      </vt:variant>
      <vt:variant>
        <vt:i4>58</vt:i4>
      </vt:variant>
    </vt:vector>
  </HeadingPairs>
  <TitlesOfParts>
    <vt:vector size="59" baseType="lpstr">
      <vt:lpstr>NewsPrint</vt:lpstr>
      <vt:lpstr>METRICS AND MEASUREMENTS IN SOFTWARE DEVELOPMENT</vt:lpstr>
      <vt:lpstr>Outline</vt:lpstr>
      <vt:lpstr>Introduction </vt:lpstr>
      <vt:lpstr>Productivity</vt:lpstr>
      <vt:lpstr>Productivity</vt:lpstr>
      <vt:lpstr>Measurements</vt:lpstr>
      <vt:lpstr>Measurements</vt:lpstr>
      <vt:lpstr>5 perspectives for measurement</vt:lpstr>
      <vt:lpstr>Metrics</vt:lpstr>
      <vt:lpstr>Metrics</vt:lpstr>
      <vt:lpstr>METHODS OF MEASUREMENTS</vt:lpstr>
      <vt:lpstr>IEEE Standards</vt:lpstr>
      <vt:lpstr>ISO/IEC Standard 15939</vt:lpstr>
      <vt:lpstr>In Conclusion</vt:lpstr>
      <vt:lpstr>In Conclusion</vt:lpstr>
      <vt:lpstr>In Conclusion</vt:lpstr>
      <vt:lpstr>Software Measurement: A Necessary Scientific Basis By Norman Fenton (1994) </vt:lpstr>
      <vt:lpstr>Outline</vt:lpstr>
      <vt:lpstr>What is measurement?</vt:lpstr>
      <vt:lpstr>How do we measure?</vt:lpstr>
      <vt:lpstr>Types of measurement</vt:lpstr>
      <vt:lpstr>Representational Theory of Measurement</vt:lpstr>
      <vt:lpstr>Representational Theory of Measurement</vt:lpstr>
      <vt:lpstr>Representational Theory of Measurement</vt:lpstr>
      <vt:lpstr>Unifying Framework For Software Measurement</vt:lpstr>
      <vt:lpstr>Unifying Framework For Software Measurement</vt:lpstr>
      <vt:lpstr>Software Metrics Activities Within the Framework</vt:lpstr>
      <vt:lpstr>Validating Software Measures</vt:lpstr>
      <vt:lpstr>Summary</vt:lpstr>
      <vt:lpstr>Summary</vt:lpstr>
      <vt:lpstr>The End</vt:lpstr>
      <vt:lpstr>  Brooks’Law Revisited: Improving Software Productivity  by Managing Complexity</vt:lpstr>
      <vt:lpstr> Brooks’Law (1975)</vt:lpstr>
      <vt:lpstr> Data</vt:lpstr>
      <vt:lpstr> Software Productivity</vt:lpstr>
      <vt:lpstr> Maximum Team Size</vt:lpstr>
      <vt:lpstr>Independent Variables</vt:lpstr>
      <vt:lpstr>Analysis Plan</vt:lpstr>
      <vt:lpstr>Summary of Results (N=117)</vt:lpstr>
      <vt:lpstr>Conclusion</vt:lpstr>
      <vt:lpstr>Software Engineering Productivity Measurement Using Function Points: A Case Study</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METRICS AND MEASUREMENTS IN SOFTWARE DEVELOPMENT</dc:title>
  <dc:creator>render4</dc:creator>
  <cp:lastModifiedBy>render4</cp:lastModifiedBy>
  <cp:revision>4</cp:revision>
  <dcterms:created xsi:type="dcterms:W3CDTF">2012-03-30T06:29:46Z</dcterms:created>
  <dcterms:modified xsi:type="dcterms:W3CDTF">2012-04-04T07:34:33Z</dcterms:modified>
</cp:coreProperties>
</file>