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791" r:id="rId2"/>
    <p:sldId id="788" r:id="rId3"/>
    <p:sldId id="789" r:id="rId4"/>
    <p:sldId id="726" r:id="rId5"/>
    <p:sldId id="727" r:id="rId6"/>
    <p:sldId id="728" r:id="rId7"/>
    <p:sldId id="814" r:id="rId8"/>
    <p:sldId id="757" r:id="rId9"/>
    <p:sldId id="729" r:id="rId10"/>
    <p:sldId id="801" r:id="rId11"/>
    <p:sldId id="802" r:id="rId12"/>
    <p:sldId id="803" r:id="rId13"/>
    <p:sldId id="804" r:id="rId14"/>
    <p:sldId id="805" r:id="rId15"/>
    <p:sldId id="806" r:id="rId16"/>
    <p:sldId id="807" r:id="rId17"/>
    <p:sldId id="730" r:id="rId18"/>
    <p:sldId id="731" r:id="rId19"/>
    <p:sldId id="732" r:id="rId20"/>
    <p:sldId id="733" r:id="rId21"/>
    <p:sldId id="734" r:id="rId22"/>
    <p:sldId id="792" r:id="rId23"/>
    <p:sldId id="735" r:id="rId24"/>
    <p:sldId id="736" r:id="rId25"/>
    <p:sldId id="811" r:id="rId26"/>
    <p:sldId id="758" r:id="rId27"/>
    <p:sldId id="737" r:id="rId28"/>
    <p:sldId id="738" r:id="rId29"/>
    <p:sldId id="744" r:id="rId30"/>
    <p:sldId id="798" r:id="rId31"/>
    <p:sldId id="739" r:id="rId32"/>
    <p:sldId id="794" r:id="rId33"/>
    <p:sldId id="795" r:id="rId34"/>
    <p:sldId id="800" r:id="rId35"/>
    <p:sldId id="793" r:id="rId36"/>
    <p:sldId id="797" r:id="rId37"/>
    <p:sldId id="740" r:id="rId38"/>
    <p:sldId id="741" r:id="rId39"/>
    <p:sldId id="743" r:id="rId40"/>
    <p:sldId id="747" r:id="rId41"/>
    <p:sldId id="799" r:id="rId42"/>
    <p:sldId id="809" r:id="rId43"/>
    <p:sldId id="810" r:id="rId44"/>
    <p:sldId id="748" r:id="rId45"/>
    <p:sldId id="749" r:id="rId46"/>
    <p:sldId id="751" r:id="rId47"/>
    <p:sldId id="742" r:id="rId48"/>
    <p:sldId id="753" r:id="rId49"/>
    <p:sldId id="754" r:id="rId50"/>
    <p:sldId id="759" r:id="rId51"/>
    <p:sldId id="771" r:id="rId52"/>
    <p:sldId id="770" r:id="rId53"/>
    <p:sldId id="772" r:id="rId54"/>
    <p:sldId id="773" r:id="rId55"/>
    <p:sldId id="812" r:id="rId56"/>
    <p:sldId id="813" r:id="rId57"/>
    <p:sldId id="774" r:id="rId58"/>
    <p:sldId id="775" r:id="rId59"/>
    <p:sldId id="776" r:id="rId60"/>
    <p:sldId id="777" r:id="rId61"/>
    <p:sldId id="778" r:id="rId62"/>
    <p:sldId id="785" r:id="rId63"/>
    <p:sldId id="786" r:id="rId64"/>
    <p:sldId id="782" r:id="rId65"/>
    <p:sldId id="783" r:id="rId66"/>
    <p:sldId id="784" r:id="rId67"/>
    <p:sldId id="815" r:id="rId68"/>
    <p:sldId id="816" r:id="rId69"/>
    <p:sldId id="704" r:id="rId7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58" autoAdjust="0"/>
  </p:normalViewPr>
  <p:slideViewPr>
    <p:cSldViewPr>
      <p:cViewPr varScale="1">
        <p:scale>
          <a:sx n="66" d="100"/>
          <a:sy n="66" d="100"/>
        </p:scale>
        <p:origin x="15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38"/>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CF522A-8AAA-4220-B72A-1FBF084A34D0}"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9AE44249-78AA-4122-8FD9-1EE983F9C6E7}">
      <dgm:prSet/>
      <dgm:spPr/>
      <dgm:t>
        <a:bodyPr/>
        <a:lstStyle/>
        <a:p>
          <a:pPr rtl="0" eaLnBrk="0" fontAlgn="base" hangingPunct="0">
            <a:buClrTx/>
            <a:buSzPts val="3200"/>
            <a:buFont typeface="Arial" panose="020B0604020202020204" pitchFamily="34" charset="0"/>
            <a:buChar char="•"/>
          </a:pPr>
          <a:r>
            <a:rPr lang="en-US"/>
            <a:t>Test case preparation</a:t>
          </a:r>
        </a:p>
      </dgm:t>
    </dgm:pt>
    <dgm:pt modelId="{F29CEA9B-AC86-4AF5-AC9F-0117C4224B16}" type="parTrans" cxnId="{27776B9C-BC8D-49FF-BE33-F3DF9A4E5789}">
      <dgm:prSet/>
      <dgm:spPr/>
      <dgm:t>
        <a:bodyPr/>
        <a:lstStyle/>
        <a:p>
          <a:endParaRPr lang="en-US"/>
        </a:p>
      </dgm:t>
    </dgm:pt>
    <dgm:pt modelId="{25C6719E-0A48-48B9-93B1-687446D88781}" type="sibTrans" cxnId="{27776B9C-BC8D-49FF-BE33-F3DF9A4E5789}">
      <dgm:prSet/>
      <dgm:spPr/>
      <dgm:t>
        <a:bodyPr/>
        <a:lstStyle/>
        <a:p>
          <a:endParaRPr lang="en-US"/>
        </a:p>
      </dgm:t>
    </dgm:pt>
    <dgm:pt modelId="{A9C7AEA3-961A-4ED1-B65B-C2083C0D688E}">
      <dgm:prSet/>
      <dgm:spPr/>
      <dgm:t>
        <a:bodyPr/>
        <a:lstStyle/>
        <a:p>
          <a:pPr rtl="0" eaLnBrk="0" fontAlgn="base" hangingPunct="0"/>
          <a:r>
            <a:rPr lang="en-US"/>
            <a:t>Test case review</a:t>
          </a:r>
        </a:p>
      </dgm:t>
    </dgm:pt>
    <dgm:pt modelId="{9D6D870D-52C5-4EE5-B221-DD968A1FB083}" type="parTrans" cxnId="{B8D3EA06-331B-4D59-9086-DBE76FBF0F20}">
      <dgm:prSet/>
      <dgm:spPr/>
      <dgm:t>
        <a:bodyPr/>
        <a:lstStyle/>
        <a:p>
          <a:endParaRPr lang="en-US"/>
        </a:p>
      </dgm:t>
    </dgm:pt>
    <dgm:pt modelId="{7D45D1DA-C87F-4E87-8CAC-B2BB5276889D}" type="sibTrans" cxnId="{B8D3EA06-331B-4D59-9086-DBE76FBF0F20}">
      <dgm:prSet/>
      <dgm:spPr/>
      <dgm:t>
        <a:bodyPr/>
        <a:lstStyle/>
        <a:p>
          <a:endParaRPr lang="en-US"/>
        </a:p>
      </dgm:t>
    </dgm:pt>
    <dgm:pt modelId="{503AD69E-73E9-455C-9036-AC1447E3D3CB}">
      <dgm:prSet/>
      <dgm:spPr/>
      <dgm:t>
        <a:bodyPr/>
        <a:lstStyle/>
        <a:p>
          <a:pPr rtl="0" eaLnBrk="0" fontAlgn="base" hangingPunct="0"/>
          <a:r>
            <a:rPr lang="en-US"/>
            <a:t>Test case execution</a:t>
          </a:r>
        </a:p>
      </dgm:t>
    </dgm:pt>
    <dgm:pt modelId="{071BCF4A-7996-408A-8901-426AC1B00846}" type="parTrans" cxnId="{7813498C-CF09-44CF-9AC1-C01ED0E375D3}">
      <dgm:prSet/>
      <dgm:spPr/>
      <dgm:t>
        <a:bodyPr/>
        <a:lstStyle/>
        <a:p>
          <a:endParaRPr lang="en-US"/>
        </a:p>
      </dgm:t>
    </dgm:pt>
    <dgm:pt modelId="{269101B9-D7E3-46D8-BA42-691DDC779D75}" type="sibTrans" cxnId="{7813498C-CF09-44CF-9AC1-C01ED0E375D3}">
      <dgm:prSet/>
      <dgm:spPr/>
      <dgm:t>
        <a:bodyPr/>
        <a:lstStyle/>
        <a:p>
          <a:endParaRPr lang="en-US"/>
        </a:p>
      </dgm:t>
    </dgm:pt>
    <dgm:pt modelId="{A37A87A5-212F-4F91-960E-CE86A1767230}">
      <dgm:prSet/>
      <dgm:spPr/>
      <dgm:t>
        <a:bodyPr/>
        <a:lstStyle/>
        <a:p>
          <a:pPr rtl="0" eaLnBrk="0" fontAlgn="base" hangingPunct="0"/>
          <a:r>
            <a:rPr lang="en-US"/>
            <a:t>Reporting Test Results</a:t>
          </a:r>
        </a:p>
      </dgm:t>
    </dgm:pt>
    <dgm:pt modelId="{9E13284C-E142-4F9B-A993-934B8EAF44BB}" type="parTrans" cxnId="{BDAD649F-CE43-4FFF-9E60-0F46A453BC9F}">
      <dgm:prSet/>
      <dgm:spPr/>
      <dgm:t>
        <a:bodyPr/>
        <a:lstStyle/>
        <a:p>
          <a:endParaRPr lang="en-US"/>
        </a:p>
      </dgm:t>
    </dgm:pt>
    <dgm:pt modelId="{57108E46-FF0F-4402-94E5-3F4EA8569386}" type="sibTrans" cxnId="{BDAD649F-CE43-4FFF-9E60-0F46A453BC9F}">
      <dgm:prSet/>
      <dgm:spPr/>
      <dgm:t>
        <a:bodyPr/>
        <a:lstStyle/>
        <a:p>
          <a:endParaRPr lang="en-US"/>
        </a:p>
      </dgm:t>
    </dgm:pt>
    <dgm:pt modelId="{6D7B8896-229B-40F1-8789-8282D58AB461}">
      <dgm:prSet/>
      <dgm:spPr/>
      <dgm:t>
        <a:bodyPr/>
        <a:lstStyle/>
        <a:p>
          <a:pPr rtl="0" eaLnBrk="0" fontAlgn="base" hangingPunct="0"/>
          <a:r>
            <a:rPr lang="en-US"/>
            <a:t>Defect Logging</a:t>
          </a:r>
        </a:p>
      </dgm:t>
    </dgm:pt>
    <dgm:pt modelId="{FB41E765-45A7-49AA-9A34-DA40218FD5C4}" type="parTrans" cxnId="{6ABEF859-B5D5-420F-A938-65DABE7D4AD6}">
      <dgm:prSet/>
      <dgm:spPr/>
      <dgm:t>
        <a:bodyPr/>
        <a:lstStyle/>
        <a:p>
          <a:endParaRPr lang="en-US"/>
        </a:p>
      </dgm:t>
    </dgm:pt>
    <dgm:pt modelId="{25E96CBE-1211-43C6-8FBF-14ACEC3A8733}" type="sibTrans" cxnId="{6ABEF859-B5D5-420F-A938-65DABE7D4AD6}">
      <dgm:prSet/>
      <dgm:spPr/>
      <dgm:t>
        <a:bodyPr/>
        <a:lstStyle/>
        <a:p>
          <a:endParaRPr lang="en-US"/>
        </a:p>
      </dgm:t>
    </dgm:pt>
    <dgm:pt modelId="{4ECF242F-8ABE-475F-B7A7-9B7C8CDF950C}" type="pres">
      <dgm:prSet presAssocID="{B4CF522A-8AAA-4220-B72A-1FBF084A34D0}" presName="Name0" presStyleCnt="0">
        <dgm:presLayoutVars>
          <dgm:dir/>
          <dgm:resizeHandles val="exact"/>
        </dgm:presLayoutVars>
      </dgm:prSet>
      <dgm:spPr/>
    </dgm:pt>
    <dgm:pt modelId="{148B5E31-898B-4BD5-ABEC-8C03BE64F547}" type="pres">
      <dgm:prSet presAssocID="{B4CF522A-8AAA-4220-B72A-1FBF084A34D0}" presName="arrow" presStyleLbl="bgShp" presStyleIdx="0" presStyleCnt="1"/>
      <dgm:spPr/>
    </dgm:pt>
    <dgm:pt modelId="{2C0E3ECE-6396-4037-8DFE-0D6B32DAD65A}" type="pres">
      <dgm:prSet presAssocID="{B4CF522A-8AAA-4220-B72A-1FBF084A34D0}" presName="points" presStyleCnt="0"/>
      <dgm:spPr/>
    </dgm:pt>
    <dgm:pt modelId="{9336AF95-A66B-4FBB-9F60-A164E1F593CF}" type="pres">
      <dgm:prSet presAssocID="{9AE44249-78AA-4122-8FD9-1EE983F9C6E7}" presName="compositeA" presStyleCnt="0"/>
      <dgm:spPr/>
    </dgm:pt>
    <dgm:pt modelId="{40E16DEF-A288-4E8C-B01E-80ADEF1755B5}" type="pres">
      <dgm:prSet presAssocID="{9AE44249-78AA-4122-8FD9-1EE983F9C6E7}" presName="textA" presStyleLbl="revTx" presStyleIdx="0" presStyleCnt="5">
        <dgm:presLayoutVars>
          <dgm:bulletEnabled val="1"/>
        </dgm:presLayoutVars>
      </dgm:prSet>
      <dgm:spPr/>
    </dgm:pt>
    <dgm:pt modelId="{7D5322BC-470B-41F4-BD32-0E9BC29D1EED}" type="pres">
      <dgm:prSet presAssocID="{9AE44249-78AA-4122-8FD9-1EE983F9C6E7}" presName="circleA" presStyleLbl="node1" presStyleIdx="0" presStyleCnt="5"/>
      <dgm:spPr/>
    </dgm:pt>
    <dgm:pt modelId="{EF72FEA6-E126-40E6-83CB-27C1429F9F26}" type="pres">
      <dgm:prSet presAssocID="{9AE44249-78AA-4122-8FD9-1EE983F9C6E7}" presName="spaceA" presStyleCnt="0"/>
      <dgm:spPr/>
    </dgm:pt>
    <dgm:pt modelId="{2AEF6FFF-8D9E-4D1E-8516-038E0798428B}" type="pres">
      <dgm:prSet presAssocID="{25C6719E-0A48-48B9-93B1-687446D88781}" presName="space" presStyleCnt="0"/>
      <dgm:spPr/>
    </dgm:pt>
    <dgm:pt modelId="{7A94ED4C-9DB9-4A85-8420-313B97CC6BF6}" type="pres">
      <dgm:prSet presAssocID="{A9C7AEA3-961A-4ED1-B65B-C2083C0D688E}" presName="compositeB" presStyleCnt="0"/>
      <dgm:spPr/>
    </dgm:pt>
    <dgm:pt modelId="{2E28DA07-307B-4CCB-9F37-F08D242888B0}" type="pres">
      <dgm:prSet presAssocID="{A9C7AEA3-961A-4ED1-B65B-C2083C0D688E}" presName="textB" presStyleLbl="revTx" presStyleIdx="1" presStyleCnt="5">
        <dgm:presLayoutVars>
          <dgm:bulletEnabled val="1"/>
        </dgm:presLayoutVars>
      </dgm:prSet>
      <dgm:spPr/>
    </dgm:pt>
    <dgm:pt modelId="{D6B95CAE-47CF-49EB-BA0B-1DFB521900E7}" type="pres">
      <dgm:prSet presAssocID="{A9C7AEA3-961A-4ED1-B65B-C2083C0D688E}" presName="circleB" presStyleLbl="node1" presStyleIdx="1" presStyleCnt="5"/>
      <dgm:spPr/>
    </dgm:pt>
    <dgm:pt modelId="{387D8589-DEA1-4022-9D52-68580A574A9A}" type="pres">
      <dgm:prSet presAssocID="{A9C7AEA3-961A-4ED1-B65B-C2083C0D688E}" presName="spaceB" presStyleCnt="0"/>
      <dgm:spPr/>
    </dgm:pt>
    <dgm:pt modelId="{9AF27FE6-C380-4C63-97E8-3722A5809E84}" type="pres">
      <dgm:prSet presAssocID="{7D45D1DA-C87F-4E87-8CAC-B2BB5276889D}" presName="space" presStyleCnt="0"/>
      <dgm:spPr/>
    </dgm:pt>
    <dgm:pt modelId="{EB94FBFF-40E5-4859-B6A1-6262698267D0}" type="pres">
      <dgm:prSet presAssocID="{503AD69E-73E9-455C-9036-AC1447E3D3CB}" presName="compositeA" presStyleCnt="0"/>
      <dgm:spPr/>
    </dgm:pt>
    <dgm:pt modelId="{0AAEB2D9-7F2D-4799-946A-CB6E4924340C}" type="pres">
      <dgm:prSet presAssocID="{503AD69E-73E9-455C-9036-AC1447E3D3CB}" presName="textA" presStyleLbl="revTx" presStyleIdx="2" presStyleCnt="5">
        <dgm:presLayoutVars>
          <dgm:bulletEnabled val="1"/>
        </dgm:presLayoutVars>
      </dgm:prSet>
      <dgm:spPr/>
    </dgm:pt>
    <dgm:pt modelId="{3E9DFDDA-F785-4A6B-AD70-F967D406E9EA}" type="pres">
      <dgm:prSet presAssocID="{503AD69E-73E9-455C-9036-AC1447E3D3CB}" presName="circleA" presStyleLbl="node1" presStyleIdx="2" presStyleCnt="5"/>
      <dgm:spPr/>
    </dgm:pt>
    <dgm:pt modelId="{6EAE6B16-6398-45BB-B4F3-4D067CF82FB3}" type="pres">
      <dgm:prSet presAssocID="{503AD69E-73E9-455C-9036-AC1447E3D3CB}" presName="spaceA" presStyleCnt="0"/>
      <dgm:spPr/>
    </dgm:pt>
    <dgm:pt modelId="{FD0E44AE-1D43-496B-8D7D-BE82A3909622}" type="pres">
      <dgm:prSet presAssocID="{269101B9-D7E3-46D8-BA42-691DDC779D75}" presName="space" presStyleCnt="0"/>
      <dgm:spPr/>
    </dgm:pt>
    <dgm:pt modelId="{1A543DB0-C39F-43B4-9D64-3FF6E95D6F48}" type="pres">
      <dgm:prSet presAssocID="{A37A87A5-212F-4F91-960E-CE86A1767230}" presName="compositeB" presStyleCnt="0"/>
      <dgm:spPr/>
    </dgm:pt>
    <dgm:pt modelId="{F363A1C6-AA2F-4FF8-A2B8-038E91E0D657}" type="pres">
      <dgm:prSet presAssocID="{A37A87A5-212F-4F91-960E-CE86A1767230}" presName="textB" presStyleLbl="revTx" presStyleIdx="3" presStyleCnt="5">
        <dgm:presLayoutVars>
          <dgm:bulletEnabled val="1"/>
        </dgm:presLayoutVars>
      </dgm:prSet>
      <dgm:spPr/>
    </dgm:pt>
    <dgm:pt modelId="{75B9D271-3D93-423E-ADE7-542E29F91F30}" type="pres">
      <dgm:prSet presAssocID="{A37A87A5-212F-4F91-960E-CE86A1767230}" presName="circleB" presStyleLbl="node1" presStyleIdx="3" presStyleCnt="5"/>
      <dgm:spPr/>
    </dgm:pt>
    <dgm:pt modelId="{A7111D40-A7ED-4A2B-9DA2-E728365A07BA}" type="pres">
      <dgm:prSet presAssocID="{A37A87A5-212F-4F91-960E-CE86A1767230}" presName="spaceB" presStyleCnt="0"/>
      <dgm:spPr/>
    </dgm:pt>
    <dgm:pt modelId="{67561F68-1596-4AD8-888B-301698C63708}" type="pres">
      <dgm:prSet presAssocID="{57108E46-FF0F-4402-94E5-3F4EA8569386}" presName="space" presStyleCnt="0"/>
      <dgm:spPr/>
    </dgm:pt>
    <dgm:pt modelId="{E35AEF09-37FF-4560-BBCA-01B321321AAA}" type="pres">
      <dgm:prSet presAssocID="{6D7B8896-229B-40F1-8789-8282D58AB461}" presName="compositeA" presStyleCnt="0"/>
      <dgm:spPr/>
    </dgm:pt>
    <dgm:pt modelId="{6485C866-5D55-4594-85C7-5EBBD5B8903A}" type="pres">
      <dgm:prSet presAssocID="{6D7B8896-229B-40F1-8789-8282D58AB461}" presName="textA" presStyleLbl="revTx" presStyleIdx="4" presStyleCnt="5">
        <dgm:presLayoutVars>
          <dgm:bulletEnabled val="1"/>
        </dgm:presLayoutVars>
      </dgm:prSet>
      <dgm:spPr/>
    </dgm:pt>
    <dgm:pt modelId="{260823D6-D744-4712-9886-BCB50DE34080}" type="pres">
      <dgm:prSet presAssocID="{6D7B8896-229B-40F1-8789-8282D58AB461}" presName="circleA" presStyleLbl="node1" presStyleIdx="4" presStyleCnt="5"/>
      <dgm:spPr/>
    </dgm:pt>
    <dgm:pt modelId="{A0EC2650-452D-43B1-9785-2EFC3EFA65F0}" type="pres">
      <dgm:prSet presAssocID="{6D7B8896-229B-40F1-8789-8282D58AB461}" presName="spaceA" presStyleCnt="0"/>
      <dgm:spPr/>
    </dgm:pt>
  </dgm:ptLst>
  <dgm:cxnLst>
    <dgm:cxn modelId="{D5DD06BF-6D16-47D6-BEF5-CD426AB7F9E5}" type="presOf" srcId="{6D7B8896-229B-40F1-8789-8282D58AB461}" destId="{6485C866-5D55-4594-85C7-5EBBD5B8903A}" srcOrd="0" destOrd="0" presId="urn:microsoft.com/office/officeart/2005/8/layout/hProcess11"/>
    <dgm:cxn modelId="{7813498C-CF09-44CF-9AC1-C01ED0E375D3}" srcId="{B4CF522A-8AAA-4220-B72A-1FBF084A34D0}" destId="{503AD69E-73E9-455C-9036-AC1447E3D3CB}" srcOrd="2" destOrd="0" parTransId="{071BCF4A-7996-408A-8901-426AC1B00846}" sibTransId="{269101B9-D7E3-46D8-BA42-691DDC779D75}"/>
    <dgm:cxn modelId="{B3319557-C5D4-4035-BDCF-D794A95AD86A}" type="presOf" srcId="{B4CF522A-8AAA-4220-B72A-1FBF084A34D0}" destId="{4ECF242F-8ABE-475F-B7A7-9B7C8CDF950C}" srcOrd="0" destOrd="0" presId="urn:microsoft.com/office/officeart/2005/8/layout/hProcess11"/>
    <dgm:cxn modelId="{2869C081-CDF3-4F71-B844-3AD1FF3783B0}" type="presOf" srcId="{9AE44249-78AA-4122-8FD9-1EE983F9C6E7}" destId="{40E16DEF-A288-4E8C-B01E-80ADEF1755B5}" srcOrd="0" destOrd="0" presId="urn:microsoft.com/office/officeart/2005/8/layout/hProcess11"/>
    <dgm:cxn modelId="{27776B9C-BC8D-49FF-BE33-F3DF9A4E5789}" srcId="{B4CF522A-8AAA-4220-B72A-1FBF084A34D0}" destId="{9AE44249-78AA-4122-8FD9-1EE983F9C6E7}" srcOrd="0" destOrd="0" parTransId="{F29CEA9B-AC86-4AF5-AC9F-0117C4224B16}" sibTransId="{25C6719E-0A48-48B9-93B1-687446D88781}"/>
    <dgm:cxn modelId="{6ABEF859-B5D5-420F-A938-65DABE7D4AD6}" srcId="{B4CF522A-8AAA-4220-B72A-1FBF084A34D0}" destId="{6D7B8896-229B-40F1-8789-8282D58AB461}" srcOrd="4" destOrd="0" parTransId="{FB41E765-45A7-49AA-9A34-DA40218FD5C4}" sibTransId="{25E96CBE-1211-43C6-8FBF-14ACEC3A8733}"/>
    <dgm:cxn modelId="{1CC5079F-865A-4CE5-8CD7-8ED64FF7CB0D}" type="presOf" srcId="{A37A87A5-212F-4F91-960E-CE86A1767230}" destId="{F363A1C6-AA2F-4FF8-A2B8-038E91E0D657}" srcOrd="0" destOrd="0" presId="urn:microsoft.com/office/officeart/2005/8/layout/hProcess11"/>
    <dgm:cxn modelId="{08F0C1F5-96DD-40B4-B11E-5252E73483BC}" type="presOf" srcId="{A9C7AEA3-961A-4ED1-B65B-C2083C0D688E}" destId="{2E28DA07-307B-4CCB-9F37-F08D242888B0}" srcOrd="0" destOrd="0" presId="urn:microsoft.com/office/officeart/2005/8/layout/hProcess11"/>
    <dgm:cxn modelId="{B8D3EA06-331B-4D59-9086-DBE76FBF0F20}" srcId="{B4CF522A-8AAA-4220-B72A-1FBF084A34D0}" destId="{A9C7AEA3-961A-4ED1-B65B-C2083C0D688E}" srcOrd="1" destOrd="0" parTransId="{9D6D870D-52C5-4EE5-B221-DD968A1FB083}" sibTransId="{7D45D1DA-C87F-4E87-8CAC-B2BB5276889D}"/>
    <dgm:cxn modelId="{0E9483F5-A825-4DB5-95E9-BBAAB80AD72A}" type="presOf" srcId="{503AD69E-73E9-455C-9036-AC1447E3D3CB}" destId="{0AAEB2D9-7F2D-4799-946A-CB6E4924340C}" srcOrd="0" destOrd="0" presId="urn:microsoft.com/office/officeart/2005/8/layout/hProcess11"/>
    <dgm:cxn modelId="{BDAD649F-CE43-4FFF-9E60-0F46A453BC9F}" srcId="{B4CF522A-8AAA-4220-B72A-1FBF084A34D0}" destId="{A37A87A5-212F-4F91-960E-CE86A1767230}" srcOrd="3" destOrd="0" parTransId="{9E13284C-E142-4F9B-A993-934B8EAF44BB}" sibTransId="{57108E46-FF0F-4402-94E5-3F4EA8569386}"/>
    <dgm:cxn modelId="{A6AA5B86-72EE-4342-AA08-04DA93A49FA6}" type="presParOf" srcId="{4ECF242F-8ABE-475F-B7A7-9B7C8CDF950C}" destId="{148B5E31-898B-4BD5-ABEC-8C03BE64F547}" srcOrd="0" destOrd="0" presId="urn:microsoft.com/office/officeart/2005/8/layout/hProcess11"/>
    <dgm:cxn modelId="{7E7345F3-AF74-4BDE-8218-DA07BD2A0B1E}" type="presParOf" srcId="{4ECF242F-8ABE-475F-B7A7-9B7C8CDF950C}" destId="{2C0E3ECE-6396-4037-8DFE-0D6B32DAD65A}" srcOrd="1" destOrd="0" presId="urn:microsoft.com/office/officeart/2005/8/layout/hProcess11"/>
    <dgm:cxn modelId="{C08C9B41-388E-4A67-9175-A04CEEE3000C}" type="presParOf" srcId="{2C0E3ECE-6396-4037-8DFE-0D6B32DAD65A}" destId="{9336AF95-A66B-4FBB-9F60-A164E1F593CF}" srcOrd="0" destOrd="0" presId="urn:microsoft.com/office/officeart/2005/8/layout/hProcess11"/>
    <dgm:cxn modelId="{0100BBAE-14C1-4497-A654-BD71D954DB25}" type="presParOf" srcId="{9336AF95-A66B-4FBB-9F60-A164E1F593CF}" destId="{40E16DEF-A288-4E8C-B01E-80ADEF1755B5}" srcOrd="0" destOrd="0" presId="urn:microsoft.com/office/officeart/2005/8/layout/hProcess11"/>
    <dgm:cxn modelId="{85966BC3-FA8F-42B1-B3FF-EF9B2BACE30E}" type="presParOf" srcId="{9336AF95-A66B-4FBB-9F60-A164E1F593CF}" destId="{7D5322BC-470B-41F4-BD32-0E9BC29D1EED}" srcOrd="1" destOrd="0" presId="urn:microsoft.com/office/officeart/2005/8/layout/hProcess11"/>
    <dgm:cxn modelId="{55814ED4-32D8-4885-8705-9E18AE93433C}" type="presParOf" srcId="{9336AF95-A66B-4FBB-9F60-A164E1F593CF}" destId="{EF72FEA6-E126-40E6-83CB-27C1429F9F26}" srcOrd="2" destOrd="0" presId="urn:microsoft.com/office/officeart/2005/8/layout/hProcess11"/>
    <dgm:cxn modelId="{8EDA32EF-A3AC-48B0-A6E6-33977E678963}" type="presParOf" srcId="{2C0E3ECE-6396-4037-8DFE-0D6B32DAD65A}" destId="{2AEF6FFF-8D9E-4D1E-8516-038E0798428B}" srcOrd="1" destOrd="0" presId="urn:microsoft.com/office/officeart/2005/8/layout/hProcess11"/>
    <dgm:cxn modelId="{374FE9D1-775E-49E5-B6F0-07945EF1B8AD}" type="presParOf" srcId="{2C0E3ECE-6396-4037-8DFE-0D6B32DAD65A}" destId="{7A94ED4C-9DB9-4A85-8420-313B97CC6BF6}" srcOrd="2" destOrd="0" presId="urn:microsoft.com/office/officeart/2005/8/layout/hProcess11"/>
    <dgm:cxn modelId="{E5620BC0-3D58-42F9-9B83-65712F59EBEA}" type="presParOf" srcId="{7A94ED4C-9DB9-4A85-8420-313B97CC6BF6}" destId="{2E28DA07-307B-4CCB-9F37-F08D242888B0}" srcOrd="0" destOrd="0" presId="urn:microsoft.com/office/officeart/2005/8/layout/hProcess11"/>
    <dgm:cxn modelId="{069641A7-D94D-4CCC-8F45-7AEC1212589E}" type="presParOf" srcId="{7A94ED4C-9DB9-4A85-8420-313B97CC6BF6}" destId="{D6B95CAE-47CF-49EB-BA0B-1DFB521900E7}" srcOrd="1" destOrd="0" presId="urn:microsoft.com/office/officeart/2005/8/layout/hProcess11"/>
    <dgm:cxn modelId="{DB215E43-278E-477E-8F81-48EA606AC4E3}" type="presParOf" srcId="{7A94ED4C-9DB9-4A85-8420-313B97CC6BF6}" destId="{387D8589-DEA1-4022-9D52-68580A574A9A}" srcOrd="2" destOrd="0" presId="urn:microsoft.com/office/officeart/2005/8/layout/hProcess11"/>
    <dgm:cxn modelId="{99046A5C-A09F-46B1-A89C-FBD16F1D7FE7}" type="presParOf" srcId="{2C0E3ECE-6396-4037-8DFE-0D6B32DAD65A}" destId="{9AF27FE6-C380-4C63-97E8-3722A5809E84}" srcOrd="3" destOrd="0" presId="urn:microsoft.com/office/officeart/2005/8/layout/hProcess11"/>
    <dgm:cxn modelId="{3B325663-5886-4B4A-8390-16E8A1AD23F7}" type="presParOf" srcId="{2C0E3ECE-6396-4037-8DFE-0D6B32DAD65A}" destId="{EB94FBFF-40E5-4859-B6A1-6262698267D0}" srcOrd="4" destOrd="0" presId="urn:microsoft.com/office/officeart/2005/8/layout/hProcess11"/>
    <dgm:cxn modelId="{8B5C8D7C-73F0-4D7A-AA60-5D884A2D02CE}" type="presParOf" srcId="{EB94FBFF-40E5-4859-B6A1-6262698267D0}" destId="{0AAEB2D9-7F2D-4799-946A-CB6E4924340C}" srcOrd="0" destOrd="0" presId="urn:microsoft.com/office/officeart/2005/8/layout/hProcess11"/>
    <dgm:cxn modelId="{4A91B515-BB4A-4538-AC76-EA8D1DA9FD15}" type="presParOf" srcId="{EB94FBFF-40E5-4859-B6A1-6262698267D0}" destId="{3E9DFDDA-F785-4A6B-AD70-F967D406E9EA}" srcOrd="1" destOrd="0" presId="urn:microsoft.com/office/officeart/2005/8/layout/hProcess11"/>
    <dgm:cxn modelId="{50C15E19-C557-4A60-B19A-3ECEE6D3E928}" type="presParOf" srcId="{EB94FBFF-40E5-4859-B6A1-6262698267D0}" destId="{6EAE6B16-6398-45BB-B4F3-4D067CF82FB3}" srcOrd="2" destOrd="0" presId="urn:microsoft.com/office/officeart/2005/8/layout/hProcess11"/>
    <dgm:cxn modelId="{F00E0F3F-B636-4581-B660-E548EAB015E6}" type="presParOf" srcId="{2C0E3ECE-6396-4037-8DFE-0D6B32DAD65A}" destId="{FD0E44AE-1D43-496B-8D7D-BE82A3909622}" srcOrd="5" destOrd="0" presId="urn:microsoft.com/office/officeart/2005/8/layout/hProcess11"/>
    <dgm:cxn modelId="{F952DF02-2101-4EC5-946E-E9AF911A215D}" type="presParOf" srcId="{2C0E3ECE-6396-4037-8DFE-0D6B32DAD65A}" destId="{1A543DB0-C39F-43B4-9D64-3FF6E95D6F48}" srcOrd="6" destOrd="0" presId="urn:microsoft.com/office/officeart/2005/8/layout/hProcess11"/>
    <dgm:cxn modelId="{0D4CFE65-AF28-480B-B2F1-DB0E491136E2}" type="presParOf" srcId="{1A543DB0-C39F-43B4-9D64-3FF6E95D6F48}" destId="{F363A1C6-AA2F-4FF8-A2B8-038E91E0D657}" srcOrd="0" destOrd="0" presId="urn:microsoft.com/office/officeart/2005/8/layout/hProcess11"/>
    <dgm:cxn modelId="{F0EAD947-9E0F-452B-AF4B-7C20E1B67D3B}" type="presParOf" srcId="{1A543DB0-C39F-43B4-9D64-3FF6E95D6F48}" destId="{75B9D271-3D93-423E-ADE7-542E29F91F30}" srcOrd="1" destOrd="0" presId="urn:microsoft.com/office/officeart/2005/8/layout/hProcess11"/>
    <dgm:cxn modelId="{86A04423-CA38-4BFE-A290-A13C1463D242}" type="presParOf" srcId="{1A543DB0-C39F-43B4-9D64-3FF6E95D6F48}" destId="{A7111D40-A7ED-4A2B-9DA2-E728365A07BA}" srcOrd="2" destOrd="0" presId="urn:microsoft.com/office/officeart/2005/8/layout/hProcess11"/>
    <dgm:cxn modelId="{6459D94E-3A48-4AB7-BD8F-0A992CE93798}" type="presParOf" srcId="{2C0E3ECE-6396-4037-8DFE-0D6B32DAD65A}" destId="{67561F68-1596-4AD8-888B-301698C63708}" srcOrd="7" destOrd="0" presId="urn:microsoft.com/office/officeart/2005/8/layout/hProcess11"/>
    <dgm:cxn modelId="{D6AAF051-6DAB-4C31-9C99-BC008D57B29C}" type="presParOf" srcId="{2C0E3ECE-6396-4037-8DFE-0D6B32DAD65A}" destId="{E35AEF09-37FF-4560-BBCA-01B321321AAA}" srcOrd="8" destOrd="0" presId="urn:microsoft.com/office/officeart/2005/8/layout/hProcess11"/>
    <dgm:cxn modelId="{70FF9E83-DED5-466E-AA90-BE6ECA9A518C}" type="presParOf" srcId="{E35AEF09-37FF-4560-BBCA-01B321321AAA}" destId="{6485C866-5D55-4594-85C7-5EBBD5B8903A}" srcOrd="0" destOrd="0" presId="urn:microsoft.com/office/officeart/2005/8/layout/hProcess11"/>
    <dgm:cxn modelId="{C51178E4-30E7-4ACB-BB5B-2629EF5D04A4}" type="presParOf" srcId="{E35AEF09-37FF-4560-BBCA-01B321321AAA}" destId="{260823D6-D744-4712-9886-BCB50DE34080}" srcOrd="1" destOrd="0" presId="urn:microsoft.com/office/officeart/2005/8/layout/hProcess11"/>
    <dgm:cxn modelId="{2E176B50-A9F0-492E-BD75-E466827E96CF}" type="presParOf" srcId="{E35AEF09-37FF-4560-BBCA-01B321321AAA}" destId="{A0EC2650-452D-43B1-9785-2EFC3EFA65F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327A25-B458-4175-9C4A-FBA629779E1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94CF9306-46AE-40D7-8D9F-DD812237AD93}">
      <dgm:prSet/>
      <dgm:spPr/>
      <dgm:t>
        <a:bodyPr/>
        <a:lstStyle/>
        <a:p>
          <a:pPr rtl="0" eaLnBrk="0" fontAlgn="base" hangingPunct="0">
            <a:buClrTx/>
            <a:buSzPts val="3200"/>
            <a:buFont typeface="Arial" panose="020B0604020202020204" pitchFamily="34" charset="0"/>
            <a:buChar char="•"/>
          </a:pPr>
          <a:r>
            <a:rPr lang="en-US"/>
            <a:t>Defect Logging</a:t>
          </a:r>
        </a:p>
      </dgm:t>
    </dgm:pt>
    <dgm:pt modelId="{C6F52D99-4327-4FF3-B8B4-9948CA43ECE7}" type="parTrans" cxnId="{F6D9916E-6D82-4851-8298-6E02CB340FF2}">
      <dgm:prSet/>
      <dgm:spPr/>
      <dgm:t>
        <a:bodyPr/>
        <a:lstStyle/>
        <a:p>
          <a:endParaRPr lang="en-US"/>
        </a:p>
      </dgm:t>
    </dgm:pt>
    <dgm:pt modelId="{C264BAFA-B20A-4881-B4F0-AA891209A340}" type="sibTrans" cxnId="{F6D9916E-6D82-4851-8298-6E02CB340FF2}">
      <dgm:prSet/>
      <dgm:spPr/>
      <dgm:t>
        <a:bodyPr/>
        <a:lstStyle/>
        <a:p>
          <a:endParaRPr lang="en-US"/>
        </a:p>
      </dgm:t>
    </dgm:pt>
    <dgm:pt modelId="{210311DF-832D-474D-B1C0-7FE08AB2893F}">
      <dgm:prSet/>
      <dgm:spPr/>
      <dgm:t>
        <a:bodyPr/>
        <a:lstStyle/>
        <a:p>
          <a:pPr rtl="0" eaLnBrk="0" fontAlgn="base" hangingPunct="0"/>
          <a:r>
            <a:rPr lang="en-US"/>
            <a:t>Defect Prioritization</a:t>
          </a:r>
        </a:p>
      </dgm:t>
    </dgm:pt>
    <dgm:pt modelId="{414135E5-9B0C-4E02-8FCA-B8448A2ACDD2}" type="parTrans" cxnId="{CB9C6F87-DFE1-4A75-8183-17446405C59C}">
      <dgm:prSet/>
      <dgm:spPr/>
      <dgm:t>
        <a:bodyPr/>
        <a:lstStyle/>
        <a:p>
          <a:endParaRPr lang="en-US"/>
        </a:p>
      </dgm:t>
    </dgm:pt>
    <dgm:pt modelId="{C11777BC-2CCF-4AD2-9BB5-094A457E83DA}" type="sibTrans" cxnId="{CB9C6F87-DFE1-4A75-8183-17446405C59C}">
      <dgm:prSet/>
      <dgm:spPr/>
      <dgm:t>
        <a:bodyPr/>
        <a:lstStyle/>
        <a:p>
          <a:endParaRPr lang="en-US"/>
        </a:p>
      </dgm:t>
    </dgm:pt>
    <dgm:pt modelId="{A7685FD6-7FA4-4B88-829B-8D6C5B596F5E}">
      <dgm:prSet/>
      <dgm:spPr/>
      <dgm:t>
        <a:bodyPr/>
        <a:lstStyle/>
        <a:p>
          <a:pPr rtl="0" eaLnBrk="0" fontAlgn="base" hangingPunct="0"/>
          <a:r>
            <a:rPr lang="en-US"/>
            <a:t>Defect Assignment to Dev</a:t>
          </a:r>
        </a:p>
      </dgm:t>
    </dgm:pt>
    <dgm:pt modelId="{80271C69-1EFD-4A51-ADDB-6C984DF2E94D}" type="parTrans" cxnId="{BC529521-B3AA-4593-A713-72864A7156A1}">
      <dgm:prSet/>
      <dgm:spPr/>
      <dgm:t>
        <a:bodyPr/>
        <a:lstStyle/>
        <a:p>
          <a:endParaRPr lang="en-US"/>
        </a:p>
      </dgm:t>
    </dgm:pt>
    <dgm:pt modelId="{F0D6921D-EBDD-43FD-8057-043F4F3E2CEB}" type="sibTrans" cxnId="{BC529521-B3AA-4593-A713-72864A7156A1}">
      <dgm:prSet/>
      <dgm:spPr/>
      <dgm:t>
        <a:bodyPr/>
        <a:lstStyle/>
        <a:p>
          <a:endParaRPr lang="en-US"/>
        </a:p>
      </dgm:t>
    </dgm:pt>
    <dgm:pt modelId="{08317313-0A3B-4D49-A2BB-114728FD1255}">
      <dgm:prSet/>
      <dgm:spPr/>
      <dgm:t>
        <a:bodyPr/>
        <a:lstStyle/>
        <a:p>
          <a:pPr rtl="0" eaLnBrk="0" fontAlgn="base" hangingPunct="0"/>
          <a:r>
            <a:rPr lang="en-US"/>
            <a:t>Defect fix confirmation (update test case pass/fail)</a:t>
          </a:r>
        </a:p>
      </dgm:t>
    </dgm:pt>
    <dgm:pt modelId="{E96B01A4-AD49-446A-AF70-07797DF758B9}" type="parTrans" cxnId="{8F890CF1-BA93-475F-AD54-4EA5205685E4}">
      <dgm:prSet/>
      <dgm:spPr/>
      <dgm:t>
        <a:bodyPr/>
        <a:lstStyle/>
        <a:p>
          <a:endParaRPr lang="en-US"/>
        </a:p>
      </dgm:t>
    </dgm:pt>
    <dgm:pt modelId="{E2C9A47D-91A1-4038-A4FA-C86ADBDDD018}" type="sibTrans" cxnId="{8F890CF1-BA93-475F-AD54-4EA5205685E4}">
      <dgm:prSet/>
      <dgm:spPr/>
      <dgm:t>
        <a:bodyPr/>
        <a:lstStyle/>
        <a:p>
          <a:endParaRPr lang="en-US"/>
        </a:p>
      </dgm:t>
    </dgm:pt>
    <dgm:pt modelId="{ED3BD917-3F42-41CE-8FD4-649C6813C43A}" type="pres">
      <dgm:prSet presAssocID="{E9327A25-B458-4175-9C4A-FBA629779E19}" presName="CompostProcess" presStyleCnt="0">
        <dgm:presLayoutVars>
          <dgm:dir/>
          <dgm:resizeHandles val="exact"/>
        </dgm:presLayoutVars>
      </dgm:prSet>
      <dgm:spPr/>
    </dgm:pt>
    <dgm:pt modelId="{BF56A132-B345-465A-9AF2-4BE602B9078D}" type="pres">
      <dgm:prSet presAssocID="{E9327A25-B458-4175-9C4A-FBA629779E19}" presName="arrow" presStyleLbl="bgShp" presStyleIdx="0" presStyleCnt="1"/>
      <dgm:spPr/>
    </dgm:pt>
    <dgm:pt modelId="{BF2F5D08-C8D5-4CD0-9ACD-DB5E0CF7D94A}" type="pres">
      <dgm:prSet presAssocID="{E9327A25-B458-4175-9C4A-FBA629779E19}" presName="linearProcess" presStyleCnt="0"/>
      <dgm:spPr/>
    </dgm:pt>
    <dgm:pt modelId="{73760B07-9193-4059-8D76-BBA02BD4A5ED}" type="pres">
      <dgm:prSet presAssocID="{94CF9306-46AE-40D7-8D9F-DD812237AD93}" presName="textNode" presStyleLbl="node1" presStyleIdx="0" presStyleCnt="4">
        <dgm:presLayoutVars>
          <dgm:bulletEnabled val="1"/>
        </dgm:presLayoutVars>
      </dgm:prSet>
      <dgm:spPr/>
    </dgm:pt>
    <dgm:pt modelId="{31035E8D-7172-4800-B19D-57E2255D6CA3}" type="pres">
      <dgm:prSet presAssocID="{C264BAFA-B20A-4881-B4F0-AA891209A340}" presName="sibTrans" presStyleCnt="0"/>
      <dgm:spPr/>
    </dgm:pt>
    <dgm:pt modelId="{DD64286D-8E30-4574-8B2C-90A8B084339E}" type="pres">
      <dgm:prSet presAssocID="{210311DF-832D-474D-B1C0-7FE08AB2893F}" presName="textNode" presStyleLbl="node1" presStyleIdx="1" presStyleCnt="4">
        <dgm:presLayoutVars>
          <dgm:bulletEnabled val="1"/>
        </dgm:presLayoutVars>
      </dgm:prSet>
      <dgm:spPr/>
    </dgm:pt>
    <dgm:pt modelId="{D074AA2B-476D-4204-933A-F221D52EECE2}" type="pres">
      <dgm:prSet presAssocID="{C11777BC-2CCF-4AD2-9BB5-094A457E83DA}" presName="sibTrans" presStyleCnt="0"/>
      <dgm:spPr/>
    </dgm:pt>
    <dgm:pt modelId="{E22F929D-37CA-46F2-8E6C-AAF671A59D2B}" type="pres">
      <dgm:prSet presAssocID="{A7685FD6-7FA4-4B88-829B-8D6C5B596F5E}" presName="textNode" presStyleLbl="node1" presStyleIdx="2" presStyleCnt="4">
        <dgm:presLayoutVars>
          <dgm:bulletEnabled val="1"/>
        </dgm:presLayoutVars>
      </dgm:prSet>
      <dgm:spPr/>
    </dgm:pt>
    <dgm:pt modelId="{AC117E48-4366-482A-97C0-EE29AAC0C7E8}" type="pres">
      <dgm:prSet presAssocID="{F0D6921D-EBDD-43FD-8057-043F4F3E2CEB}" presName="sibTrans" presStyleCnt="0"/>
      <dgm:spPr/>
    </dgm:pt>
    <dgm:pt modelId="{65B2E574-AB1F-4178-8187-E06243303560}" type="pres">
      <dgm:prSet presAssocID="{08317313-0A3B-4D49-A2BB-114728FD1255}" presName="textNode" presStyleLbl="node1" presStyleIdx="3" presStyleCnt="4">
        <dgm:presLayoutVars>
          <dgm:bulletEnabled val="1"/>
        </dgm:presLayoutVars>
      </dgm:prSet>
      <dgm:spPr/>
    </dgm:pt>
  </dgm:ptLst>
  <dgm:cxnLst>
    <dgm:cxn modelId="{CB9C6F87-DFE1-4A75-8183-17446405C59C}" srcId="{E9327A25-B458-4175-9C4A-FBA629779E19}" destId="{210311DF-832D-474D-B1C0-7FE08AB2893F}" srcOrd="1" destOrd="0" parTransId="{414135E5-9B0C-4E02-8FCA-B8448A2ACDD2}" sibTransId="{C11777BC-2CCF-4AD2-9BB5-094A457E83DA}"/>
    <dgm:cxn modelId="{20E677D2-64DD-4177-8509-D53B4FC4F2E8}" type="presOf" srcId="{08317313-0A3B-4D49-A2BB-114728FD1255}" destId="{65B2E574-AB1F-4178-8187-E06243303560}" srcOrd="0" destOrd="0" presId="urn:microsoft.com/office/officeart/2005/8/layout/hProcess9"/>
    <dgm:cxn modelId="{E09D3E98-0B3C-4392-AD0E-16DDADD93B5F}" type="presOf" srcId="{94CF9306-46AE-40D7-8D9F-DD812237AD93}" destId="{73760B07-9193-4059-8D76-BBA02BD4A5ED}" srcOrd="0" destOrd="0" presId="urn:microsoft.com/office/officeart/2005/8/layout/hProcess9"/>
    <dgm:cxn modelId="{1C17D6B2-C4C8-4642-8870-56AF3CA9E049}" type="presOf" srcId="{210311DF-832D-474D-B1C0-7FE08AB2893F}" destId="{DD64286D-8E30-4574-8B2C-90A8B084339E}" srcOrd="0" destOrd="0" presId="urn:microsoft.com/office/officeart/2005/8/layout/hProcess9"/>
    <dgm:cxn modelId="{769F0B1A-DB02-4D36-A3F7-4D007D1BA5D5}" type="presOf" srcId="{E9327A25-B458-4175-9C4A-FBA629779E19}" destId="{ED3BD917-3F42-41CE-8FD4-649C6813C43A}" srcOrd="0" destOrd="0" presId="urn:microsoft.com/office/officeart/2005/8/layout/hProcess9"/>
    <dgm:cxn modelId="{F6D9916E-6D82-4851-8298-6E02CB340FF2}" srcId="{E9327A25-B458-4175-9C4A-FBA629779E19}" destId="{94CF9306-46AE-40D7-8D9F-DD812237AD93}" srcOrd="0" destOrd="0" parTransId="{C6F52D99-4327-4FF3-B8B4-9948CA43ECE7}" sibTransId="{C264BAFA-B20A-4881-B4F0-AA891209A340}"/>
    <dgm:cxn modelId="{7493A495-E7C4-4FF6-9632-BA9E7A3125B4}" type="presOf" srcId="{A7685FD6-7FA4-4B88-829B-8D6C5B596F5E}" destId="{E22F929D-37CA-46F2-8E6C-AAF671A59D2B}" srcOrd="0" destOrd="0" presId="urn:microsoft.com/office/officeart/2005/8/layout/hProcess9"/>
    <dgm:cxn modelId="{BC529521-B3AA-4593-A713-72864A7156A1}" srcId="{E9327A25-B458-4175-9C4A-FBA629779E19}" destId="{A7685FD6-7FA4-4B88-829B-8D6C5B596F5E}" srcOrd="2" destOrd="0" parTransId="{80271C69-1EFD-4A51-ADDB-6C984DF2E94D}" sibTransId="{F0D6921D-EBDD-43FD-8057-043F4F3E2CEB}"/>
    <dgm:cxn modelId="{8F890CF1-BA93-475F-AD54-4EA5205685E4}" srcId="{E9327A25-B458-4175-9C4A-FBA629779E19}" destId="{08317313-0A3B-4D49-A2BB-114728FD1255}" srcOrd="3" destOrd="0" parTransId="{E96B01A4-AD49-446A-AF70-07797DF758B9}" sibTransId="{E2C9A47D-91A1-4038-A4FA-C86ADBDDD018}"/>
    <dgm:cxn modelId="{6B684DE5-1E50-4DC9-BBAB-70C5F0EF598D}" type="presParOf" srcId="{ED3BD917-3F42-41CE-8FD4-649C6813C43A}" destId="{BF56A132-B345-465A-9AF2-4BE602B9078D}" srcOrd="0" destOrd="0" presId="urn:microsoft.com/office/officeart/2005/8/layout/hProcess9"/>
    <dgm:cxn modelId="{397E63E6-4760-4851-89CD-48021A72CFF5}" type="presParOf" srcId="{ED3BD917-3F42-41CE-8FD4-649C6813C43A}" destId="{BF2F5D08-C8D5-4CD0-9ACD-DB5E0CF7D94A}" srcOrd="1" destOrd="0" presId="urn:microsoft.com/office/officeart/2005/8/layout/hProcess9"/>
    <dgm:cxn modelId="{EBE59A3F-754F-409D-8D3F-70DC9727E4A1}" type="presParOf" srcId="{BF2F5D08-C8D5-4CD0-9ACD-DB5E0CF7D94A}" destId="{73760B07-9193-4059-8D76-BBA02BD4A5ED}" srcOrd="0" destOrd="0" presId="urn:microsoft.com/office/officeart/2005/8/layout/hProcess9"/>
    <dgm:cxn modelId="{61347405-F640-42CC-8B68-9BF01D6601AF}" type="presParOf" srcId="{BF2F5D08-C8D5-4CD0-9ACD-DB5E0CF7D94A}" destId="{31035E8D-7172-4800-B19D-57E2255D6CA3}" srcOrd="1" destOrd="0" presId="urn:microsoft.com/office/officeart/2005/8/layout/hProcess9"/>
    <dgm:cxn modelId="{3A4A207B-5DFF-4737-8518-D122E015915F}" type="presParOf" srcId="{BF2F5D08-C8D5-4CD0-9ACD-DB5E0CF7D94A}" destId="{DD64286D-8E30-4574-8B2C-90A8B084339E}" srcOrd="2" destOrd="0" presId="urn:microsoft.com/office/officeart/2005/8/layout/hProcess9"/>
    <dgm:cxn modelId="{2A5B93AB-371C-4D81-81C4-F1FD37823EED}" type="presParOf" srcId="{BF2F5D08-C8D5-4CD0-9ACD-DB5E0CF7D94A}" destId="{D074AA2B-476D-4204-933A-F221D52EECE2}" srcOrd="3" destOrd="0" presId="urn:microsoft.com/office/officeart/2005/8/layout/hProcess9"/>
    <dgm:cxn modelId="{2586D20F-3B08-4BEC-8B85-07E45BA570A3}" type="presParOf" srcId="{BF2F5D08-C8D5-4CD0-9ACD-DB5E0CF7D94A}" destId="{E22F929D-37CA-46F2-8E6C-AAF671A59D2B}" srcOrd="4" destOrd="0" presId="urn:microsoft.com/office/officeart/2005/8/layout/hProcess9"/>
    <dgm:cxn modelId="{8C60409E-74F5-41C5-BBBE-51A0758971A7}" type="presParOf" srcId="{BF2F5D08-C8D5-4CD0-9ACD-DB5E0CF7D94A}" destId="{AC117E48-4366-482A-97C0-EE29AAC0C7E8}" srcOrd="5" destOrd="0" presId="urn:microsoft.com/office/officeart/2005/8/layout/hProcess9"/>
    <dgm:cxn modelId="{1095C2DC-1987-4958-8025-9D069DE81BA2}" type="presParOf" srcId="{BF2F5D08-C8D5-4CD0-9ACD-DB5E0CF7D94A}" destId="{65B2E574-AB1F-4178-8187-E0624330356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B5E31-898B-4BD5-ABEC-8C03BE64F547}">
      <dsp:nvSpPr>
        <dsp:cNvPr id="0" name=""/>
        <dsp:cNvSpPr/>
      </dsp:nvSpPr>
      <dsp:spPr>
        <a:xfrm>
          <a:off x="0" y="1531619"/>
          <a:ext cx="10972800" cy="204215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16DEF-A288-4E8C-B01E-80ADEF1755B5}">
      <dsp:nvSpPr>
        <dsp:cNvPr id="0" name=""/>
        <dsp:cNvSpPr/>
      </dsp:nvSpPr>
      <dsp:spPr>
        <a:xfrm>
          <a:off x="4339" y="0"/>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rtl="0" eaLnBrk="0" fontAlgn="base" hangingPunct="0">
            <a:lnSpc>
              <a:spcPct val="90000"/>
            </a:lnSpc>
            <a:spcBef>
              <a:spcPct val="0"/>
            </a:spcBef>
            <a:spcAft>
              <a:spcPct val="35000"/>
            </a:spcAft>
            <a:buClrTx/>
            <a:buSzPts val="3200"/>
            <a:buFont typeface="Arial" panose="020B0604020202020204" pitchFamily="34" charset="0"/>
            <a:buNone/>
          </a:pPr>
          <a:r>
            <a:rPr lang="en-US" sz="2500" kern="1200"/>
            <a:t>Test case preparation</a:t>
          </a:r>
        </a:p>
      </dsp:txBody>
      <dsp:txXfrm>
        <a:off x="4339" y="0"/>
        <a:ext cx="1897469" cy="2042159"/>
      </dsp:txXfrm>
    </dsp:sp>
    <dsp:sp modelId="{7D5322BC-470B-41F4-BD32-0E9BC29D1EED}">
      <dsp:nvSpPr>
        <dsp:cNvPr id="0" name=""/>
        <dsp:cNvSpPr/>
      </dsp:nvSpPr>
      <dsp:spPr>
        <a:xfrm>
          <a:off x="697804"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28DA07-307B-4CCB-9F37-F08D242888B0}">
      <dsp:nvSpPr>
        <dsp:cNvPr id="0" name=""/>
        <dsp:cNvSpPr/>
      </dsp:nvSpPr>
      <dsp:spPr>
        <a:xfrm>
          <a:off x="1996682" y="3063239"/>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rtl="0" eaLnBrk="0" fontAlgn="base" hangingPunct="0">
            <a:lnSpc>
              <a:spcPct val="90000"/>
            </a:lnSpc>
            <a:spcBef>
              <a:spcPct val="0"/>
            </a:spcBef>
            <a:spcAft>
              <a:spcPct val="35000"/>
            </a:spcAft>
            <a:buNone/>
          </a:pPr>
          <a:r>
            <a:rPr lang="en-US" sz="2500" kern="1200"/>
            <a:t>Test case review</a:t>
          </a:r>
        </a:p>
      </dsp:txBody>
      <dsp:txXfrm>
        <a:off x="1996682" y="3063239"/>
        <a:ext cx="1897469" cy="2042159"/>
      </dsp:txXfrm>
    </dsp:sp>
    <dsp:sp modelId="{D6B95CAE-47CF-49EB-BA0B-1DFB521900E7}">
      <dsp:nvSpPr>
        <dsp:cNvPr id="0" name=""/>
        <dsp:cNvSpPr/>
      </dsp:nvSpPr>
      <dsp:spPr>
        <a:xfrm>
          <a:off x="2690147"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EB2D9-7F2D-4799-946A-CB6E4924340C}">
      <dsp:nvSpPr>
        <dsp:cNvPr id="0" name=""/>
        <dsp:cNvSpPr/>
      </dsp:nvSpPr>
      <dsp:spPr>
        <a:xfrm>
          <a:off x="3989025" y="0"/>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rtl="0" eaLnBrk="0" fontAlgn="base" hangingPunct="0">
            <a:lnSpc>
              <a:spcPct val="90000"/>
            </a:lnSpc>
            <a:spcBef>
              <a:spcPct val="0"/>
            </a:spcBef>
            <a:spcAft>
              <a:spcPct val="35000"/>
            </a:spcAft>
            <a:buNone/>
          </a:pPr>
          <a:r>
            <a:rPr lang="en-US" sz="2500" kern="1200"/>
            <a:t>Test case execution</a:t>
          </a:r>
        </a:p>
      </dsp:txBody>
      <dsp:txXfrm>
        <a:off x="3989025" y="0"/>
        <a:ext cx="1897469" cy="2042159"/>
      </dsp:txXfrm>
    </dsp:sp>
    <dsp:sp modelId="{3E9DFDDA-F785-4A6B-AD70-F967D406E9EA}">
      <dsp:nvSpPr>
        <dsp:cNvPr id="0" name=""/>
        <dsp:cNvSpPr/>
      </dsp:nvSpPr>
      <dsp:spPr>
        <a:xfrm>
          <a:off x="4682490"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63A1C6-AA2F-4FF8-A2B8-038E91E0D657}">
      <dsp:nvSpPr>
        <dsp:cNvPr id="0" name=""/>
        <dsp:cNvSpPr/>
      </dsp:nvSpPr>
      <dsp:spPr>
        <a:xfrm>
          <a:off x="5981368" y="3063239"/>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rtl="0" eaLnBrk="0" fontAlgn="base" hangingPunct="0">
            <a:lnSpc>
              <a:spcPct val="90000"/>
            </a:lnSpc>
            <a:spcBef>
              <a:spcPct val="0"/>
            </a:spcBef>
            <a:spcAft>
              <a:spcPct val="35000"/>
            </a:spcAft>
            <a:buNone/>
          </a:pPr>
          <a:r>
            <a:rPr lang="en-US" sz="2500" kern="1200"/>
            <a:t>Reporting Test Results</a:t>
          </a:r>
        </a:p>
      </dsp:txBody>
      <dsp:txXfrm>
        <a:off x="5981368" y="3063239"/>
        <a:ext cx="1897469" cy="2042159"/>
      </dsp:txXfrm>
    </dsp:sp>
    <dsp:sp modelId="{75B9D271-3D93-423E-ADE7-542E29F91F30}">
      <dsp:nvSpPr>
        <dsp:cNvPr id="0" name=""/>
        <dsp:cNvSpPr/>
      </dsp:nvSpPr>
      <dsp:spPr>
        <a:xfrm>
          <a:off x="6674832"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5C866-5D55-4594-85C7-5EBBD5B8903A}">
      <dsp:nvSpPr>
        <dsp:cNvPr id="0" name=""/>
        <dsp:cNvSpPr/>
      </dsp:nvSpPr>
      <dsp:spPr>
        <a:xfrm>
          <a:off x="7973710" y="0"/>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rtl="0" eaLnBrk="0" fontAlgn="base" hangingPunct="0">
            <a:lnSpc>
              <a:spcPct val="90000"/>
            </a:lnSpc>
            <a:spcBef>
              <a:spcPct val="0"/>
            </a:spcBef>
            <a:spcAft>
              <a:spcPct val="35000"/>
            </a:spcAft>
            <a:buNone/>
          </a:pPr>
          <a:r>
            <a:rPr lang="en-US" sz="2500" kern="1200"/>
            <a:t>Defect Logging</a:t>
          </a:r>
        </a:p>
      </dsp:txBody>
      <dsp:txXfrm>
        <a:off x="7973710" y="0"/>
        <a:ext cx="1897469" cy="2042159"/>
      </dsp:txXfrm>
    </dsp:sp>
    <dsp:sp modelId="{260823D6-D744-4712-9886-BCB50DE34080}">
      <dsp:nvSpPr>
        <dsp:cNvPr id="0" name=""/>
        <dsp:cNvSpPr/>
      </dsp:nvSpPr>
      <dsp:spPr>
        <a:xfrm>
          <a:off x="8667175"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6A132-B345-465A-9AF2-4BE602B9078D}">
      <dsp:nvSpPr>
        <dsp:cNvPr id="0" name=""/>
        <dsp:cNvSpPr/>
      </dsp:nvSpPr>
      <dsp:spPr>
        <a:xfrm>
          <a:off x="822959" y="0"/>
          <a:ext cx="9326880" cy="51053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760B07-9193-4059-8D76-BBA02BD4A5ED}">
      <dsp:nvSpPr>
        <dsp:cNvPr id="0" name=""/>
        <dsp:cNvSpPr/>
      </dsp:nvSpPr>
      <dsp:spPr>
        <a:xfrm>
          <a:off x="5491"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ClrTx/>
            <a:buSzPts val="3200"/>
            <a:buFont typeface="Arial" panose="020B0604020202020204" pitchFamily="34" charset="0"/>
            <a:buNone/>
          </a:pPr>
          <a:r>
            <a:rPr lang="en-US" sz="2900" kern="1200"/>
            <a:t>Defect Logging</a:t>
          </a:r>
        </a:p>
      </dsp:txBody>
      <dsp:txXfrm>
        <a:off x="105181" y="1631309"/>
        <a:ext cx="2442021" cy="1842779"/>
      </dsp:txXfrm>
    </dsp:sp>
    <dsp:sp modelId="{DD64286D-8E30-4574-8B2C-90A8B084339E}">
      <dsp:nvSpPr>
        <dsp:cNvPr id="0" name=""/>
        <dsp:cNvSpPr/>
      </dsp:nvSpPr>
      <dsp:spPr>
        <a:xfrm>
          <a:off x="2778963"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None/>
          </a:pPr>
          <a:r>
            <a:rPr lang="en-US" sz="2900" kern="1200"/>
            <a:t>Defect Prioritization</a:t>
          </a:r>
        </a:p>
      </dsp:txBody>
      <dsp:txXfrm>
        <a:off x="2878653" y="1631309"/>
        <a:ext cx="2442021" cy="1842779"/>
      </dsp:txXfrm>
    </dsp:sp>
    <dsp:sp modelId="{E22F929D-37CA-46F2-8E6C-AAF671A59D2B}">
      <dsp:nvSpPr>
        <dsp:cNvPr id="0" name=""/>
        <dsp:cNvSpPr/>
      </dsp:nvSpPr>
      <dsp:spPr>
        <a:xfrm>
          <a:off x="5552435"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None/>
          </a:pPr>
          <a:r>
            <a:rPr lang="en-US" sz="2900" kern="1200"/>
            <a:t>Defect Assignment to Dev</a:t>
          </a:r>
        </a:p>
      </dsp:txBody>
      <dsp:txXfrm>
        <a:off x="5652125" y="1631309"/>
        <a:ext cx="2442021" cy="1842779"/>
      </dsp:txXfrm>
    </dsp:sp>
    <dsp:sp modelId="{65B2E574-AB1F-4178-8187-E06243303560}">
      <dsp:nvSpPr>
        <dsp:cNvPr id="0" name=""/>
        <dsp:cNvSpPr/>
      </dsp:nvSpPr>
      <dsp:spPr>
        <a:xfrm>
          <a:off x="8325906"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None/>
          </a:pPr>
          <a:r>
            <a:rPr lang="en-US" sz="2900" kern="1200"/>
            <a:t>Defect fix confirmation (update test case pass/fail)</a:t>
          </a:r>
        </a:p>
      </dsp:txBody>
      <dsp:txXfrm>
        <a:off x="8425596" y="1631309"/>
        <a:ext cx="2442021" cy="18427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5/13/2016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30087730-08E5-455C-ABD1-A414755AC8F8}" type="slidenum">
              <a:rPr lang="en-US" altLang="en-US" sz="1300" smtClean="0"/>
              <a:pPr>
                <a:spcBef>
                  <a:spcPct val="0"/>
                </a:spcBef>
                <a:buClrTx/>
                <a:buFontTx/>
                <a:buNone/>
              </a:pPr>
              <a:t>3</a:t>
            </a:fld>
            <a:endParaRPr lang="en-US" altLang="en-US" sz="1300"/>
          </a:p>
        </p:txBody>
      </p:sp>
      <p:sp>
        <p:nvSpPr>
          <p:cNvPr id="16387" name="Text Box 1"/>
          <p:cNvSpPr txBox="1">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Project Management Concepts</a:t>
            </a:r>
          </a:p>
        </p:txBody>
      </p:sp>
      <p:sp>
        <p:nvSpPr>
          <p:cNvPr id="16388" name="Text Box 2"/>
          <p:cNvSpPr txBox="1">
            <a:spLocks noChangeArrowheads="1"/>
          </p:cNvSpPr>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06/28/13</a:t>
            </a:r>
          </a:p>
        </p:txBody>
      </p:sp>
      <p:sp>
        <p:nvSpPr>
          <p:cNvPr id="16389" name="Text Box 3"/>
          <p:cNvSpPr txBox="1">
            <a:spLocks noChangeArrowheads="1"/>
          </p:cNvSpPr>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Version 3.1, 4/01   © 2003 by AstroWix </a:t>
            </a:r>
          </a:p>
        </p:txBody>
      </p:sp>
      <p:sp>
        <p:nvSpPr>
          <p:cNvPr id="16390" name="Text Box 4"/>
          <p:cNvSpPr txBox="1">
            <a:spLocks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80E4282-5A5E-4092-9E2D-0AB9C06E4A19}" type="slidenum">
              <a:rPr lang="en-US" altLang="en-US">
                <a:solidFill>
                  <a:srgbClr val="314004"/>
                </a:solidFill>
                <a:latin typeface="Arial" panose="020B0604020202020204" pitchFamily="34" charset="0"/>
                <a:ea typeface="Microsoft YaHei" panose="020B0503020204020204" pitchFamily="34" charset="-122"/>
              </a:rPr>
              <a:pPr algn="r" eaLnBrk="1" hangingPunct="1">
                <a:spcBef>
                  <a:spcPct val="0"/>
                </a:spcBef>
                <a:buClrTx/>
                <a:buFontTx/>
                <a:buNone/>
              </a:pPr>
              <a:t>3</a:t>
            </a:fld>
            <a:endParaRPr lang="en-US" altLang="en-US">
              <a:solidFill>
                <a:srgbClr val="314004"/>
              </a:solidFill>
              <a:latin typeface="Arial" panose="020B0604020202020204" pitchFamily="34" charset="0"/>
              <a:ea typeface="Microsoft YaHei" panose="020B0503020204020204" pitchFamily="34" charset="-122"/>
            </a:endParaRPr>
          </a:p>
        </p:txBody>
      </p:sp>
      <p:sp>
        <p:nvSpPr>
          <p:cNvPr id="16391" name="Rectangle 5"/>
          <p:cNvSpPr>
            <a:spLocks noGrp="1" noRot="1" noChangeAspect="1" noChangeArrowheads="1" noTextEdit="1"/>
          </p:cNvSpPr>
          <p:nvPr>
            <p:ph type="sldImg"/>
          </p:nvPr>
        </p:nvSpPr>
        <p:spPr>
          <a:xfrm>
            <a:off x="457200" y="720725"/>
            <a:ext cx="6400800" cy="3600450"/>
          </a:xfrm>
          <a:solidFill>
            <a:srgbClr val="FFFFFF"/>
          </a:solidFill>
          <a:ln/>
        </p:spPr>
      </p:sp>
      <p:sp>
        <p:nvSpPr>
          <p:cNvPr id="16392" name="Rectangle 6"/>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1113"/>
              </a:spcBef>
              <a:buClrTx/>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pPr>
            <a:endParaRPr lang="en-US" altLang="en-US">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7983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D5E6AB-36CB-4F83-A6BB-D1E28F3F6025}" type="slidenum">
              <a:rPr lang="en-US" altLang="en-US" smtClean="0">
                <a:latin typeface="Arial" panose="020B0604020202020204" pitchFamily="34" charset="0"/>
              </a:rPr>
              <a:pPr>
                <a:spcBef>
                  <a:spcPct val="0"/>
                </a:spcBef>
              </a:pPr>
              <a:t>69</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1"/>
            <a:ext cx="10363200" cy="1470025"/>
          </a:xfrm>
          <a:no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938305" y="2298700"/>
            <a:ext cx="103632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467CE72-2FE8-464C-820D-C2D96F1A6C3C}" type="datetime1">
              <a:rPr lang="en-US" smtClean="0"/>
              <a:t>5/13/2016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
        <p:nvSpPr>
          <p:cNvPr id="9" name="Content Placeholder 8"/>
          <p:cNvSpPr>
            <a:spLocks noGrp="1"/>
          </p:cNvSpPr>
          <p:nvPr>
            <p:ph sz="quarter" idx="13"/>
          </p:nvPr>
        </p:nvSpPr>
        <p:spPr>
          <a:xfrm>
            <a:off x="937684" y="3962400"/>
            <a:ext cx="10363200" cy="1676400"/>
          </a:xfrm>
        </p:spPr>
        <p:txBody>
          <a:bodyPr/>
          <a:lstStyle>
            <a:lvl1pPr marL="0" indent="0">
              <a:buNone/>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1" y="2949576"/>
            <a:ext cx="11908367"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200BFA09-31CA-4948-9834-348809452DAB}" type="datetime1">
              <a:rPr lang="en-US" smtClean="0"/>
              <a:t>5/13/2016</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a:t>Click to edit Master title style</a:t>
            </a:r>
          </a:p>
        </p:txBody>
      </p:sp>
      <p:sp>
        <p:nvSpPr>
          <p:cNvPr id="6" name="Content Placeholder 2"/>
          <p:cNvSpPr>
            <a:spLocks noGrp="1"/>
          </p:cNvSpPr>
          <p:nvPr>
            <p:ph idx="1"/>
          </p:nvPr>
        </p:nvSpPr>
        <p:spPr>
          <a:xfrm>
            <a:off x="508000" y="762003"/>
            <a:ext cx="10972800" cy="51815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0" y="609600"/>
            <a:ext cx="12192000" cy="76200"/>
          </a:xfrm>
          <a:solidFill>
            <a:srgbClr val="00B0F0"/>
          </a:solidFill>
        </p:spPr>
        <p:txBody>
          <a:bodyPr/>
          <a:lstStyle>
            <a:lvl1pPr>
              <a:buNone/>
              <a:defRPr sz="450" b="1">
                <a:solidFill>
                  <a:schemeClr val="tx1"/>
                </a:solidFill>
              </a:defRPr>
            </a:lvl1pPr>
            <a:lvl2pPr>
              <a:buNone/>
              <a:defRPr sz="600"/>
            </a:lvl2pPr>
            <a:lvl3pPr>
              <a:buNone/>
              <a:defRPr sz="600"/>
            </a:lvl3pPr>
            <a:lvl4pPr>
              <a:buNone/>
              <a:defRPr sz="600"/>
            </a:lvl4pPr>
            <a:lvl5pPr>
              <a:buNone/>
              <a:defRPr sz="600"/>
            </a:lvl5pPr>
          </a:lstStyle>
          <a:p>
            <a:pPr lvl="0"/>
            <a:r>
              <a:rPr lang="en-US" dirty="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CA682AE9-83CC-481D-AF67-8C3781C5AA7E}" type="slidenum">
              <a:rPr lang="en-US"/>
              <a:pPr>
                <a:defRPr/>
              </a:pPr>
              <a:t>‹#›</a:t>
            </a:fld>
            <a:endParaRPr lang="en-US"/>
          </a:p>
        </p:txBody>
      </p:sp>
      <p:sp>
        <p:nvSpPr>
          <p:cNvPr id="3" name="Left Brace 2"/>
          <p:cNvSpPr/>
          <p:nvPr userDrawn="1"/>
        </p:nvSpPr>
        <p:spPr>
          <a:xfrm>
            <a:off x="-18197" y="685800"/>
            <a:ext cx="508000" cy="61722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 name="Left Brace 7"/>
          <p:cNvSpPr/>
          <p:nvPr userDrawn="1"/>
        </p:nvSpPr>
        <p:spPr>
          <a:xfrm>
            <a:off x="-68997" y="3441508"/>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eft Brace 9"/>
          <p:cNvSpPr/>
          <p:nvPr userDrawn="1"/>
        </p:nvSpPr>
        <p:spPr>
          <a:xfrm>
            <a:off x="-62932" y="664760"/>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 name="Rectangle 3"/>
          <p:cNvSpPr/>
          <p:nvPr userDrawn="1"/>
        </p:nvSpPr>
        <p:spPr>
          <a:xfrm flipH="1">
            <a:off x="12126793" y="685800"/>
            <a:ext cx="83403" cy="6172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8731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a:t>Click to edit Master title style</a:t>
            </a:r>
          </a:p>
        </p:txBody>
      </p:sp>
      <p:sp>
        <p:nvSpPr>
          <p:cNvPr id="6" name="Content Placeholder 2"/>
          <p:cNvSpPr>
            <a:spLocks noGrp="1"/>
          </p:cNvSpPr>
          <p:nvPr>
            <p:ph idx="1"/>
          </p:nvPr>
        </p:nvSpPr>
        <p:spPr>
          <a:xfrm>
            <a:off x="508000" y="762003"/>
            <a:ext cx="10972800" cy="51815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0" y="609600"/>
            <a:ext cx="12192000" cy="76200"/>
          </a:xfrm>
          <a:solidFill>
            <a:srgbClr val="00B0F0"/>
          </a:solidFill>
        </p:spPr>
        <p:txBody>
          <a:bodyPr/>
          <a:lstStyle>
            <a:lvl1pPr>
              <a:buNone/>
              <a:defRPr sz="450" b="1">
                <a:solidFill>
                  <a:schemeClr val="tx1"/>
                </a:solidFill>
              </a:defRPr>
            </a:lvl1pPr>
            <a:lvl2pPr>
              <a:buNone/>
              <a:defRPr sz="600"/>
            </a:lvl2pPr>
            <a:lvl3pPr>
              <a:buNone/>
              <a:defRPr sz="600"/>
            </a:lvl3pPr>
            <a:lvl4pPr>
              <a:buNone/>
              <a:defRPr sz="600"/>
            </a:lvl4pPr>
            <a:lvl5pPr>
              <a:buNone/>
              <a:defRPr sz="600"/>
            </a:lvl5pPr>
          </a:lstStyle>
          <a:p>
            <a:pPr lvl="0"/>
            <a:r>
              <a:rPr lang="en-US" dirty="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CA682AE9-83CC-481D-AF67-8C3781C5AA7E}" type="slidenum">
              <a:rPr lang="en-US"/>
              <a:pPr>
                <a:defRPr/>
              </a:pPr>
              <a:t>‹#›</a:t>
            </a:fld>
            <a:endParaRPr lang="en-US"/>
          </a:p>
        </p:txBody>
      </p:sp>
      <p:sp>
        <p:nvSpPr>
          <p:cNvPr id="3" name="Left Brace 2"/>
          <p:cNvSpPr/>
          <p:nvPr userDrawn="1"/>
        </p:nvSpPr>
        <p:spPr>
          <a:xfrm>
            <a:off x="-18197" y="685800"/>
            <a:ext cx="508000" cy="61722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 name="Left Brace 7"/>
          <p:cNvSpPr/>
          <p:nvPr userDrawn="1"/>
        </p:nvSpPr>
        <p:spPr>
          <a:xfrm>
            <a:off x="-68997" y="3441508"/>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eft Brace 9"/>
          <p:cNvSpPr/>
          <p:nvPr userDrawn="1"/>
        </p:nvSpPr>
        <p:spPr>
          <a:xfrm>
            <a:off x="-62932" y="664760"/>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 name="Rectangle 3"/>
          <p:cNvSpPr/>
          <p:nvPr userDrawn="1"/>
        </p:nvSpPr>
        <p:spPr>
          <a:xfrm flipH="1">
            <a:off x="12126793" y="685800"/>
            <a:ext cx="83403" cy="6172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7605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0" y="533401"/>
            <a:ext cx="12192000" cy="1295400"/>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914400" y="2286000"/>
            <a:ext cx="10464800" cy="36576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0A6ADC7-D0FD-4D09-92E8-BE4F875DE675}" type="datetime1">
              <a:rPr lang="en-US" smtClean="0"/>
              <a:t>5/13/2016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1"/>
          </a:xfrm>
        </p:spPr>
        <p:txBody>
          <a:bodyPr>
            <a:normAutofit/>
          </a:bodyPr>
          <a:lstStyle/>
          <a:p>
            <a:r>
              <a:rPr lang="en-US"/>
              <a:t>Click to edit Master title style</a:t>
            </a:r>
          </a:p>
        </p:txBody>
      </p:sp>
      <p:sp>
        <p:nvSpPr>
          <p:cNvPr id="6" name="Content Placeholder 2"/>
          <p:cNvSpPr>
            <a:spLocks noGrp="1"/>
          </p:cNvSpPr>
          <p:nvPr>
            <p:ph idx="1"/>
          </p:nvPr>
        </p:nvSpPr>
        <p:spPr>
          <a:xfrm>
            <a:off x="609600" y="1219200"/>
            <a:ext cx="109728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06A4721-330D-4D9D-AEA3-5AB0C2B63C37}" type="datetime1">
              <a:rPr lang="en-US" smtClean="0"/>
              <a:t>5/13/2016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304800" y="990601"/>
            <a:ext cx="57912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14093A43-5FCA-4C7D-9E26-76900E04C67C}" type="datetime1">
              <a:rPr lang="en-US" smtClean="0"/>
              <a:t>5/13/2016</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609600" y="2362201"/>
            <a:ext cx="109728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C1EEBB67-E480-4155-A9B3-300BF2B5F1B2}" type="datetime1">
              <a:rPr lang="en-US" smtClean="0"/>
              <a:t>5/13/2016</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1"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8" y="990600"/>
          <a:ext cx="1204383" cy="903288"/>
        </p:xfrm>
        <a:graphic>
          <a:graphicData uri="http://schemas.openxmlformats.org/presentationml/2006/ole">
            <mc:AlternateContent xmlns:mc="http://schemas.openxmlformats.org/markup-compatibility/2006">
              <mc:Choice xmlns:v="urn:schemas-microsoft-com:vml" Requires="v">
                <p:oleObj spid="_x0000_s851002"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8"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304800" y="1981201"/>
            <a:ext cx="114808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9042400" y="1066800"/>
            <a:ext cx="27432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D6BB9FD9-4AD6-4853-8E3E-76ECE08B31B1}" type="datetime1">
              <a:rPr lang="en-US" smtClean="0"/>
              <a:t>5/13/2016</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9"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4165600" y="648017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4"/>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5" y="592139"/>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2" y="592139"/>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1" y="1"/>
            <a:ext cx="12187767"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711200" y="1447800"/>
            <a:ext cx="34544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8534400" y="1447800"/>
            <a:ext cx="31496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2E6A9305-A692-4700-A7B9-C7EB07E78F8A}" type="datetime1">
              <a:rPr lang="en-US" smtClean="0"/>
              <a:t>5/13/2016</a:t>
            </a:fld>
            <a:endParaRPr lang="en-US"/>
          </a:p>
        </p:txBody>
      </p:sp>
      <p:sp>
        <p:nvSpPr>
          <p:cNvPr id="15" name="Rectangle 7"/>
          <p:cNvSpPr>
            <a:spLocks noGrp="1" noChangeArrowheads="1"/>
          </p:cNvSpPr>
          <p:nvPr>
            <p:ph type="sldNum" idx="18"/>
          </p:nvPr>
        </p:nvSpPr>
        <p:spPr>
          <a:xfrm>
            <a:off x="8737601" y="6480175"/>
            <a:ext cx="2840567"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B91CEA46-D830-4730-8C34-15ECE9B2BE88}" type="datetime1">
              <a:rPr lang="en-US" smtClean="0"/>
              <a:t>5/13/2016</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CF4D44-E5B6-4061-9675-7E904FCEADA4}" type="datetime1">
              <a:rPr lang="en-US" smtClean="0"/>
              <a:t>5/13/2016</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4801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1050976-FB17-4402-8532-FDDD2EA2030C}" type="datetime1">
              <a:rPr lang="en-US" smtClean="0"/>
              <a:t>5/13/2016</a:t>
            </a:fld>
            <a:endParaRPr lang="en-US"/>
          </a:p>
        </p:txBody>
      </p:sp>
      <p:sp>
        <p:nvSpPr>
          <p:cNvPr id="5" name="Footer Placeholder 4"/>
          <p:cNvSpPr>
            <a:spLocks noGrp="1"/>
          </p:cNvSpPr>
          <p:nvPr>
            <p:ph type="ftr" sz="quarter" idx="3"/>
          </p:nvPr>
        </p:nvSpPr>
        <p:spPr>
          <a:xfrm>
            <a:off x="4165600" y="6480176"/>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2016 Vedavit Project Solutions</a:t>
            </a:r>
            <a:endParaRPr lang="en-US" dirty="0"/>
          </a:p>
        </p:txBody>
      </p:sp>
      <p:sp>
        <p:nvSpPr>
          <p:cNvPr id="6" name="Slide Number Placeholder 5"/>
          <p:cNvSpPr>
            <a:spLocks noGrp="1"/>
          </p:cNvSpPr>
          <p:nvPr>
            <p:ph type="sldNum" sz="quarter" idx="4"/>
          </p:nvPr>
        </p:nvSpPr>
        <p:spPr>
          <a:xfrm>
            <a:off x="8737600" y="64801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01629"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i.prasad@vedavit-p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4800" b="1" dirty="0"/>
              <a:t>Project Management Workshop</a:t>
            </a:r>
            <a:endParaRPr lang="en-US" dirty="0"/>
          </a:p>
        </p:txBody>
      </p:sp>
      <p:sp>
        <p:nvSpPr>
          <p:cNvPr id="7" name="Subtitle 6"/>
          <p:cNvSpPr>
            <a:spLocks noGrp="1"/>
          </p:cNvSpPr>
          <p:nvPr>
            <p:ph type="subTitle" idx="1"/>
          </p:nvPr>
        </p:nvSpPr>
        <p:spPr/>
        <p:txBody>
          <a:bodyPr/>
          <a:lstStyle/>
          <a:p>
            <a:pPr algn="l" defTabSz="685800">
              <a:tabLst>
                <a:tab pos="855663" algn="l"/>
              </a:tabLst>
            </a:pPr>
            <a:r>
              <a:rPr lang="en-US" altLang="en-US" sz="1800" b="1" dirty="0"/>
              <a:t>Trainer	:</a:t>
            </a:r>
            <a:r>
              <a:rPr lang="en-GB" sz="1800" b="1" dirty="0"/>
              <a:t>Hari Prasad Thapliyal</a:t>
            </a:r>
            <a:endParaRPr lang="en-US" sz="1800" dirty="0"/>
          </a:p>
          <a:p>
            <a:pPr marL="685800" lvl="2" algn="l"/>
            <a:r>
              <a:rPr lang="en-GB" sz="1400" dirty="0"/>
              <a:t>	MBA, MCA, PGDOM, PGDFM, CIC, MCITP, MCTS, CSM, PMP, PMI-ACP, PRINCE2, Agile </a:t>
            </a:r>
          </a:p>
          <a:p>
            <a:pPr marL="685800" lvl="2" algn="l"/>
            <a:endParaRPr lang="en-US" sz="1400" dirty="0"/>
          </a:p>
          <a:p>
            <a:pPr marL="685800" lvl="2" algn="l"/>
            <a:r>
              <a:rPr lang="en-GB" sz="1400" dirty="0"/>
              <a:t>	Project Management Mentor, Trainer &amp; Coach </a:t>
            </a:r>
          </a:p>
          <a:p>
            <a:pPr marL="685800" lvl="2" algn="l"/>
            <a:endParaRPr lang="en-US" sz="1400" dirty="0"/>
          </a:p>
          <a:p>
            <a:pPr algn="l" defTabSz="685800">
              <a:tabLst>
                <a:tab pos="914400" algn="l"/>
              </a:tabLst>
            </a:pPr>
            <a:r>
              <a:rPr lang="en-US" altLang="en-US" sz="1400" dirty="0"/>
              <a:t>[</a:t>
            </a:r>
            <a:r>
              <a:rPr lang="en-US" altLang="en-US" sz="1400" b="1" dirty="0"/>
              <a:t>PMI-ACP 	: </a:t>
            </a:r>
            <a:r>
              <a:rPr lang="en-IN" altLang="en-US" sz="1400" dirty="0"/>
              <a:t>#318050</a:t>
            </a:r>
            <a:r>
              <a:rPr lang="en-US" altLang="en-US" sz="1400" b="1" dirty="0"/>
              <a:t>]</a:t>
            </a:r>
          </a:p>
          <a:p>
            <a:pPr algn="l" defTabSz="685800">
              <a:tabLst>
                <a:tab pos="914400" algn="l"/>
              </a:tabLst>
            </a:pPr>
            <a:r>
              <a:rPr lang="en-US" altLang="en-US" sz="1400" b="1" dirty="0"/>
              <a:t>[PMP 	: </a:t>
            </a:r>
            <a:r>
              <a:rPr lang="en-IN" altLang="en-US" sz="1400" dirty="0"/>
              <a:t>#1563385</a:t>
            </a:r>
            <a:r>
              <a:rPr lang="en-US" altLang="en-US" sz="1400" b="1" dirty="0"/>
              <a: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1</a:t>
            </a:fld>
            <a:endParaRPr lang="en-US" altLang="en-US"/>
          </a:p>
        </p:txBody>
      </p:sp>
      <p:sp>
        <p:nvSpPr>
          <p:cNvPr id="8" name="Content Placeholder 7"/>
          <p:cNvSpPr>
            <a:spLocks noGrp="1"/>
          </p:cNvSpPr>
          <p:nvPr>
            <p:ph sz="quarter" idx="13"/>
          </p:nvPr>
        </p:nvSpPr>
        <p:spPr/>
        <p:txBody>
          <a:bodyPr/>
          <a:lstStyle/>
          <a:p>
            <a:endParaRPr lang="en-IN" altLang="en-US" sz="1400" dirty="0">
              <a:cs typeface="Arial" panose="020B0604020202020204" pitchFamily="34" charset="0"/>
            </a:endParaRPr>
          </a:p>
          <a:p>
            <a:endParaRPr lang="en-IN" altLang="en-US" sz="1400" dirty="0">
              <a:cs typeface="Arial" panose="020B0604020202020204" pitchFamily="34" charset="0"/>
            </a:endParaRPr>
          </a:p>
          <a:p>
            <a:r>
              <a:rPr lang="en-IN" altLang="en-US" sz="1400" dirty="0">
                <a:cs typeface="Arial" panose="020B0604020202020204" pitchFamily="34" charset="0"/>
              </a:rPr>
              <a:t>Content related queries please write to </a:t>
            </a:r>
            <a:r>
              <a:rPr lang="en-IN" altLang="en-US" sz="1400" dirty="0">
                <a:cs typeface="Arial" panose="020B0604020202020204" pitchFamily="34" charset="0"/>
                <a:hlinkClick r:id="rId2"/>
              </a:rPr>
              <a:t>hari.prasad@vedavit-ps.com</a:t>
            </a:r>
            <a:r>
              <a:rPr lang="en-IN" altLang="en-US" sz="1400" dirty="0">
                <a:cs typeface="Arial" panose="020B0604020202020204" pitchFamily="34" charset="0"/>
              </a:rPr>
              <a:t> </a:t>
            </a:r>
          </a:p>
          <a:p>
            <a:endParaRPr lang="en-IN" altLang="en-US" sz="1400" dirty="0">
              <a:cs typeface="Arial" panose="020B0604020202020204" pitchFamily="34" charset="0"/>
            </a:endParaRPr>
          </a:p>
          <a:p>
            <a:endParaRPr lang="en-IN" altLang="en-US" sz="1400" dirty="0">
              <a:cs typeface="Arial" panose="020B0604020202020204" pitchFamily="34" charset="0"/>
            </a:endParaRPr>
          </a:p>
          <a:p>
            <a:r>
              <a:rPr lang="en-IN" altLang="en-US" sz="1400" u="sng" dirty="0">
                <a:latin typeface="Arial" panose="020B0604020202020204" pitchFamily="34" charset="0"/>
                <a:cs typeface="Arial" panose="020B0604020202020204" pitchFamily="34" charset="0"/>
              </a:rPr>
              <a:t>This content is legal only for participants of VGL Jaipur May’16 Training</a:t>
            </a:r>
          </a:p>
          <a:p>
            <a:endParaRPr lang="en-US" sz="1400" dirty="0"/>
          </a:p>
        </p:txBody>
      </p:sp>
      <p:sp>
        <p:nvSpPr>
          <p:cNvPr id="9" name="TextBox 8"/>
          <p:cNvSpPr txBox="1"/>
          <p:nvPr/>
        </p:nvSpPr>
        <p:spPr>
          <a:xfrm>
            <a:off x="2133600" y="6214936"/>
            <a:ext cx="6800850" cy="261610"/>
          </a:xfrm>
          <a:prstGeom prst="rect">
            <a:avLst/>
          </a:prstGeom>
          <a:noFill/>
        </p:spPr>
        <p:txBody>
          <a:bodyPr>
            <a:spAutoFit/>
          </a:bodyPr>
          <a:lstStyle/>
          <a:p>
            <a:pPr defTabSz="685800" eaLnBrk="1" fontAlgn="auto" hangingPunct="1">
              <a:spcBef>
                <a:spcPts val="0"/>
              </a:spcBef>
              <a:spcAft>
                <a:spcPts val="0"/>
              </a:spcAft>
              <a:defRPr/>
            </a:pPr>
            <a:r>
              <a:rPr lang="en-US" sz="1050" kern="0" dirty="0">
                <a:solidFill>
                  <a:srgbClr val="080808"/>
                </a:solidFill>
              </a:rPr>
              <a:t>'PMI-ACP', 'PMI', and 'ACP' are a registered marks of the </a:t>
            </a:r>
            <a:r>
              <a:rPr lang="en-US" sz="1100" kern="0" dirty="0">
                <a:solidFill>
                  <a:srgbClr val="080808"/>
                </a:solidFill>
              </a:rPr>
              <a:t>Project</a:t>
            </a:r>
            <a:r>
              <a:rPr lang="en-US" sz="1050" kern="0" dirty="0">
                <a:solidFill>
                  <a:srgbClr val="080808"/>
                </a:solidFill>
              </a:rPr>
              <a:t> Management Institute, Inc.</a:t>
            </a:r>
          </a:p>
        </p:txBody>
      </p:sp>
    </p:spTree>
    <p:extLst>
      <p:ext uri="{BB962C8B-B14F-4D97-AF65-F5344CB8AC3E}">
        <p14:creationId xmlns:p14="http://schemas.microsoft.com/office/powerpoint/2010/main" val="214279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Right Methodology</a:t>
            </a:r>
          </a:p>
        </p:txBody>
      </p:sp>
      <p:sp>
        <p:nvSpPr>
          <p:cNvPr id="3" name="Content Placeholder 2"/>
          <p:cNvSpPr>
            <a:spLocks noGrp="1"/>
          </p:cNvSpPr>
          <p:nvPr>
            <p:ph idx="1"/>
          </p:nvPr>
        </p:nvSpPr>
        <p:spPr/>
        <p:txBody>
          <a:bodyPr/>
          <a:lstStyle/>
          <a:p>
            <a:r>
              <a:rPr lang="en-US" dirty="0" err="1"/>
              <a:t>Waterfal</a:t>
            </a:r>
            <a:endParaRPr lang="en-US" dirty="0"/>
          </a:p>
          <a:p>
            <a:r>
              <a:rPr lang="en-US" dirty="0"/>
              <a:t>Iterative</a:t>
            </a:r>
          </a:p>
          <a:p>
            <a:r>
              <a:rPr lang="en-US" dirty="0"/>
              <a:t>Agile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10</a:t>
            </a:fld>
            <a:endParaRPr lang="en-US" altLang="en-US"/>
          </a:p>
        </p:txBody>
      </p:sp>
    </p:spTree>
    <p:extLst>
      <p:ext uri="{BB962C8B-B14F-4D97-AF65-F5344CB8AC3E}">
        <p14:creationId xmlns:p14="http://schemas.microsoft.com/office/powerpoint/2010/main" val="356538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11</a:t>
            </a:fld>
            <a:endParaRPr lang="en-US" altLang="en-US"/>
          </a:p>
        </p:txBody>
      </p:sp>
      <p:pic>
        <p:nvPicPr>
          <p:cNvPr id="855048" name="Picture 8" descr="http://www.balitourismboard.org/wp-content/uploads/2012/10/jeruk-manis-waterf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0" y="1371600"/>
            <a:ext cx="3479800" cy="46358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5524571" y="3362333"/>
            <a:ext cx="1142857" cy="133333"/>
          </a:xfrm>
          <a:prstGeom prst="rect">
            <a:avLst/>
          </a:prstGeom>
        </p:spPr>
      </p:pic>
      <p:pic>
        <p:nvPicPr>
          <p:cNvPr id="7" name="Content Placeholder 6"/>
          <p:cNvPicPr>
            <a:picLocks noGrp="1" noChangeAspect="1"/>
          </p:cNvPicPr>
          <p:nvPr>
            <p:ph idx="1"/>
          </p:nvPr>
        </p:nvPicPr>
        <p:blipFill>
          <a:blip r:embed="rId4"/>
          <a:stretch>
            <a:fillRect/>
          </a:stretch>
        </p:blipFill>
        <p:spPr>
          <a:xfrm>
            <a:off x="914400" y="1335314"/>
            <a:ext cx="5323809" cy="4447619"/>
          </a:xfrm>
          <a:prstGeom prst="rect">
            <a:avLst/>
          </a:prstGeom>
        </p:spPr>
      </p:pic>
    </p:spTree>
    <p:extLst>
      <p:ext uri="{BB962C8B-B14F-4D97-AF65-F5344CB8AC3E}">
        <p14:creationId xmlns:p14="http://schemas.microsoft.com/office/powerpoint/2010/main" val="383654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a:t>
            </a:r>
          </a:p>
        </p:txBody>
      </p:sp>
      <p:pic>
        <p:nvPicPr>
          <p:cNvPr id="6" name="Content Placeholder 5"/>
          <p:cNvPicPr>
            <a:picLocks noGrp="1" noChangeAspect="1"/>
          </p:cNvPicPr>
          <p:nvPr>
            <p:ph idx="1"/>
          </p:nvPr>
        </p:nvPicPr>
        <p:blipFill>
          <a:blip r:embed="rId2"/>
          <a:stretch>
            <a:fillRect/>
          </a:stretch>
        </p:blipFill>
        <p:spPr>
          <a:xfrm>
            <a:off x="2357905" y="1395709"/>
            <a:ext cx="7476190" cy="4752381"/>
          </a:xfrm>
          <a:prstGeom prst="rect">
            <a:avLst/>
          </a:prstGeom>
        </p:spPr>
      </p:pic>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12</a:t>
            </a:fld>
            <a:endParaRPr lang="en-US" altLang="en-US"/>
          </a:p>
        </p:txBody>
      </p:sp>
    </p:spTree>
    <p:extLst>
      <p:ext uri="{BB962C8B-B14F-4D97-AF65-F5344CB8AC3E}">
        <p14:creationId xmlns:p14="http://schemas.microsoft.com/office/powerpoint/2010/main" val="11808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vs Traditional</a:t>
            </a:r>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13</a:t>
            </a:fld>
            <a:endParaRPr lang="en-US" altLang="en-US"/>
          </a:p>
        </p:txBody>
      </p:sp>
      <p:pic>
        <p:nvPicPr>
          <p:cNvPr id="851970" name="Picture 2" descr="http://www.3coast.com/wp-content/uploads/2013/05/scru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722" y="1830388"/>
            <a:ext cx="11120555" cy="38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Risk, Productivity in Agile vs Traditional</a:t>
            </a:r>
          </a:p>
        </p:txBody>
      </p:sp>
      <p:pic>
        <p:nvPicPr>
          <p:cNvPr id="6" name="Content Placeholder 5"/>
          <p:cNvPicPr>
            <a:picLocks noGrp="1" noChangeAspect="1"/>
          </p:cNvPicPr>
          <p:nvPr>
            <p:ph idx="1"/>
          </p:nvPr>
        </p:nvPicPr>
        <p:blipFill>
          <a:blip r:embed="rId2"/>
          <a:stretch>
            <a:fillRect/>
          </a:stretch>
        </p:blipFill>
        <p:spPr>
          <a:xfrm>
            <a:off x="1828800" y="1013762"/>
            <a:ext cx="7978627" cy="5443251"/>
          </a:xfrm>
          <a:prstGeom prst="rect">
            <a:avLst/>
          </a:prstGeo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14</a:t>
            </a:fld>
            <a:endParaRPr lang="en-US" altLang="en-US"/>
          </a:p>
        </p:txBody>
      </p:sp>
    </p:spTree>
    <p:extLst>
      <p:ext uri="{BB962C8B-B14F-4D97-AF65-F5344CB8AC3E}">
        <p14:creationId xmlns:p14="http://schemas.microsoft.com/office/powerpoint/2010/main" val="92546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of Agile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15</a:t>
            </a:fld>
            <a:endParaRPr lang="en-US" altLang="en-US"/>
          </a:p>
        </p:txBody>
      </p:sp>
      <p:pic>
        <p:nvPicPr>
          <p:cNvPr id="854018" name="Picture 2" descr="https://i-msdn.sec.s-msft.com/dynimg/IC51195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950" y="1155906"/>
            <a:ext cx="5353050" cy="532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39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in a Glance</a:t>
            </a:r>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16</a:t>
            </a:fld>
            <a:endParaRPr lang="en-US" altLang="en-US"/>
          </a:p>
        </p:txBody>
      </p:sp>
      <p:pic>
        <p:nvPicPr>
          <p:cNvPr id="852994" name="Picture 2" descr="https://robertostefanettinavblog.files.wordpress.com/2015/06/image00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140903"/>
            <a:ext cx="7391399" cy="518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Identification &amp; Management</a:t>
            </a:r>
          </a:p>
        </p:txBody>
      </p:sp>
      <p:sp>
        <p:nvSpPr>
          <p:cNvPr id="6" name="Content Placeholder 5"/>
          <p:cNvSpPr>
            <a:spLocks noGrp="1"/>
          </p:cNvSpPr>
          <p:nvPr>
            <p:ph idx="1"/>
          </p:nvPr>
        </p:nvSpPr>
        <p:spPr/>
        <p:txBody>
          <a:bodyPr/>
          <a:lstStyle/>
          <a:p>
            <a:r>
              <a:rPr lang="en-US" dirty="0"/>
              <a:t>Who are stakeholders?</a:t>
            </a:r>
          </a:p>
          <a:p>
            <a:r>
              <a:rPr lang="en-US" dirty="0"/>
              <a:t>Prepare Stakeholder Register for Every Critical Project</a:t>
            </a:r>
          </a:p>
          <a:p>
            <a:r>
              <a:rPr lang="en-US" dirty="0"/>
              <a:t>Perform stakeholder interest and influence analysis</a:t>
            </a:r>
          </a:p>
          <a:p>
            <a:r>
              <a:rPr lang="en-US" dirty="0"/>
              <a:t>Development stakeholder management approach for every key stakeholders</a:t>
            </a:r>
          </a:p>
          <a:p>
            <a:r>
              <a:rPr lang="en-US" dirty="0"/>
              <a:t>Apply the approach (plan)</a:t>
            </a:r>
          </a:p>
          <a:p>
            <a:r>
              <a:rPr lang="en-US" dirty="0"/>
              <a:t>Keep your stakeholder register updated</a:t>
            </a:r>
          </a:p>
          <a:p>
            <a:r>
              <a:rPr lang="en-US" dirty="0"/>
              <a:t>Keep evaluating your approach and aligning it to the need</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17</a:t>
            </a:fld>
            <a:endParaRPr lang="en-US" altLang="en-US"/>
          </a:p>
        </p:txBody>
      </p:sp>
    </p:spTree>
    <p:extLst>
      <p:ext uri="{BB962C8B-B14F-4D97-AF65-F5344CB8AC3E}">
        <p14:creationId xmlns:p14="http://schemas.microsoft.com/office/powerpoint/2010/main" val="209552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(Work Breakdown Structure)   </a:t>
            </a:r>
          </a:p>
        </p:txBody>
      </p:sp>
      <p:sp>
        <p:nvSpPr>
          <p:cNvPr id="6" name="Content Placeholder 5"/>
          <p:cNvSpPr>
            <a:spLocks noGrp="1"/>
          </p:cNvSpPr>
          <p:nvPr>
            <p:ph idx="1"/>
          </p:nvPr>
        </p:nvSpPr>
        <p:spPr/>
        <p:txBody>
          <a:bodyPr/>
          <a:lstStyle/>
          <a:p>
            <a:r>
              <a:rPr lang="en-US" dirty="0"/>
              <a:t>What is WBS?</a:t>
            </a:r>
          </a:p>
          <a:p>
            <a:r>
              <a:rPr lang="en-US" dirty="0"/>
              <a:t>Why WBS is Important?</a:t>
            </a:r>
          </a:p>
          <a:p>
            <a:r>
              <a:rPr lang="en-US" dirty="0"/>
              <a:t>How many ways of creating WBS?</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18</a:t>
            </a:fld>
            <a:endParaRPr lang="en-US" altLang="en-US"/>
          </a:p>
        </p:txBody>
      </p:sp>
    </p:spTree>
    <p:extLst>
      <p:ext uri="{BB962C8B-B14F-4D97-AF65-F5344CB8AC3E}">
        <p14:creationId xmlns:p14="http://schemas.microsoft.com/office/powerpoint/2010/main" val="292563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 and Planning</a:t>
            </a:r>
          </a:p>
        </p:txBody>
      </p:sp>
      <p:sp>
        <p:nvSpPr>
          <p:cNvPr id="6" name="Content Placeholder 5"/>
          <p:cNvSpPr>
            <a:spLocks noGrp="1"/>
          </p:cNvSpPr>
          <p:nvPr>
            <p:ph idx="1"/>
          </p:nvPr>
        </p:nvSpPr>
        <p:spPr/>
        <p:txBody>
          <a:bodyPr>
            <a:normAutofit fontScale="92500" lnSpcReduction="20000"/>
          </a:bodyPr>
          <a:lstStyle/>
          <a:p>
            <a:r>
              <a:rPr lang="en-US" dirty="0"/>
              <a:t>What is Risk?</a:t>
            </a:r>
          </a:p>
          <a:p>
            <a:r>
              <a:rPr lang="en-US" dirty="0"/>
              <a:t>Prepare Risk Register for every critical project</a:t>
            </a:r>
          </a:p>
          <a:p>
            <a:r>
              <a:rPr lang="en-US" dirty="0"/>
              <a:t>Analyse impact, probability, exposure of every risk</a:t>
            </a:r>
          </a:p>
          <a:p>
            <a:r>
              <a:rPr lang="en-US" dirty="0"/>
              <a:t>Prioritize risks based on the exposure</a:t>
            </a:r>
          </a:p>
          <a:p>
            <a:r>
              <a:rPr lang="en-US" dirty="0"/>
              <a:t>Understand risk tolerance of stakeholders</a:t>
            </a:r>
          </a:p>
          <a:p>
            <a:r>
              <a:rPr lang="en-US" dirty="0"/>
              <a:t>Based on the exposure and tolerance make decision which risk must have response plan</a:t>
            </a:r>
          </a:p>
          <a:p>
            <a:r>
              <a:rPr lang="en-US" dirty="0"/>
              <a:t>Prepare risk response plan for every high priority risk</a:t>
            </a:r>
          </a:p>
          <a:p>
            <a:r>
              <a:rPr lang="en-US" dirty="0"/>
              <a:t>Every risk must have a risk owner</a:t>
            </a:r>
          </a:p>
          <a:p>
            <a:r>
              <a:rPr lang="en-US" dirty="0"/>
              <a:t>Keep risk register updated</a:t>
            </a:r>
          </a:p>
          <a:p>
            <a:r>
              <a:rPr lang="en-US" dirty="0"/>
              <a:t>Periodically keep evaluating your risk response plan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19</a:t>
            </a:fld>
            <a:endParaRPr lang="en-US" altLang="en-US"/>
          </a:p>
        </p:txBody>
      </p:sp>
    </p:spTree>
    <p:extLst>
      <p:ext uri="{BB962C8B-B14F-4D97-AF65-F5344CB8AC3E}">
        <p14:creationId xmlns:p14="http://schemas.microsoft.com/office/powerpoint/2010/main" val="327682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Trainer Introduction</a:t>
            </a:r>
          </a:p>
        </p:txBody>
      </p:sp>
      <p:sp>
        <p:nvSpPr>
          <p:cNvPr id="8" name="Content Placeholder 7"/>
          <p:cNvSpPr>
            <a:spLocks noGrp="1"/>
          </p:cNvSpPr>
          <p:nvPr>
            <p:ph idx="1"/>
          </p:nvPr>
        </p:nvSpPr>
        <p:spPr/>
        <p:txBody>
          <a:bodyPr>
            <a:noAutofit/>
          </a:bodyPr>
          <a:lstStyle/>
          <a:p>
            <a:r>
              <a:rPr lang="en-GB" sz="1600" b="1" dirty="0"/>
              <a:t>MCA, MBA (Operations), PGDFM, PMP, MCITP, PMI-ACP, Prince2 Practitioner and CSM </a:t>
            </a:r>
          </a:p>
          <a:p>
            <a:r>
              <a:rPr lang="en-GB" sz="1600" b="1" dirty="0"/>
              <a:t>2 decades</a:t>
            </a:r>
            <a:r>
              <a:rPr lang="en-GB" sz="1600" dirty="0"/>
              <a:t> of experience in IT Delivery, Training, Consulting, Agile/Scrum. </a:t>
            </a:r>
            <a:r>
              <a:rPr lang="en-GB" sz="1600" b="1" dirty="0"/>
              <a:t>16+ years </a:t>
            </a:r>
            <a:r>
              <a:rPr lang="en-GB" sz="1600" dirty="0"/>
              <a:t>in various IT delivery positions, </a:t>
            </a:r>
            <a:r>
              <a:rPr lang="en-GB" sz="1600" b="1" dirty="0"/>
              <a:t>6 years </a:t>
            </a:r>
            <a:r>
              <a:rPr lang="en-GB" sz="1600" dirty="0"/>
              <a:t>as Project Management Trainer/Coach/Mentor.</a:t>
            </a:r>
          </a:p>
          <a:p>
            <a:r>
              <a:rPr lang="en-US" sz="1600" b="1" dirty="0"/>
              <a:t>Trained</a:t>
            </a:r>
            <a:r>
              <a:rPr lang="en-US" sz="1600" dirty="0"/>
              <a:t> </a:t>
            </a:r>
            <a:r>
              <a:rPr lang="en-US" sz="1600" b="1" dirty="0"/>
              <a:t>3000+ leaders</a:t>
            </a:r>
            <a:r>
              <a:rPr lang="en-US" sz="1600" dirty="0"/>
              <a:t> in India and internationally</a:t>
            </a:r>
          </a:p>
          <a:p>
            <a:pPr lvl="0"/>
            <a:r>
              <a:rPr lang="en-US" sz="1600" b="1" dirty="0"/>
              <a:t>190+ corporate</a:t>
            </a:r>
            <a:r>
              <a:rPr lang="en-US" sz="1600" dirty="0"/>
              <a:t> / open-house trainings on PMP®, Agile Project Management, PMI-ACP®, PRINCE2, PMI-RM®, PMI-SM®, CAPM®, Microsoft Project® 2007 &amp; 2010, Enterprise Microsoft Project Server® 2007 &amp; 2010, </a:t>
            </a:r>
            <a:r>
              <a:rPr lang="en-US" sz="1600" dirty="0" err="1"/>
              <a:t>AgileEVM</a:t>
            </a:r>
            <a:r>
              <a:rPr lang="en-US" sz="1600" dirty="0"/>
              <a:t>, Earn Value Management, Function Point Estimation (FPA)</a:t>
            </a:r>
          </a:p>
          <a:p>
            <a:pPr lvl="0"/>
            <a:r>
              <a:rPr lang="en-US" sz="1600" dirty="0"/>
              <a:t>Delivered many trainings at</a:t>
            </a:r>
            <a:r>
              <a:rPr lang="en-US" sz="1600" b="1" dirty="0"/>
              <a:t> international location </a:t>
            </a:r>
            <a:r>
              <a:rPr lang="en-US" sz="1600" dirty="0"/>
              <a:t>for the citizen of </a:t>
            </a:r>
            <a:r>
              <a:rPr lang="en-US" sz="1600" b="1" dirty="0"/>
              <a:t>Philippines, Singapore, Indonesia, Malaysia, Thailand, Japan</a:t>
            </a:r>
            <a:endParaRPr lang="en-US" sz="1600" dirty="0"/>
          </a:p>
          <a:p>
            <a:r>
              <a:rPr lang="en-GB" sz="1600" dirty="0"/>
              <a:t>Class room training experience of around </a:t>
            </a:r>
            <a:r>
              <a:rPr lang="en-GB" sz="1600" b="1" dirty="0"/>
              <a:t>5500+ hours</a:t>
            </a:r>
          </a:p>
          <a:p>
            <a:pPr lvl="0"/>
            <a:r>
              <a:rPr lang="en-GB" sz="1600" dirty="0"/>
              <a:t>FPA counting experience of more than </a:t>
            </a:r>
            <a:r>
              <a:rPr lang="en-GB" sz="1600" b="1" dirty="0"/>
              <a:t>30000 FP </a:t>
            </a:r>
            <a:r>
              <a:rPr lang="en-GB" sz="1600" dirty="0"/>
              <a:t>of 15+ proposals/projects</a:t>
            </a:r>
            <a:endParaRPr lang="en-US" sz="1600" dirty="0"/>
          </a:p>
          <a:p>
            <a:r>
              <a:rPr lang="en-GB" sz="1600" b="1" dirty="0"/>
              <a:t>CMMI (1.1, 1.2), ISO9001:2000 </a:t>
            </a:r>
            <a:r>
              <a:rPr lang="en-GB" sz="1600" dirty="0"/>
              <a:t>initiative rollout</a:t>
            </a:r>
          </a:p>
          <a:p>
            <a:endParaRPr lang="en-GB" sz="1600" dirty="0"/>
          </a:p>
          <a:p>
            <a:pPr lvl="0"/>
            <a:r>
              <a:rPr lang="en-GB" sz="1600" dirty="0"/>
              <a:t>Ex-Vice President- Volunteer Development with PMI Chennai Chapter</a:t>
            </a:r>
            <a:endParaRPr lang="en-US" sz="1600" dirty="0"/>
          </a:p>
          <a:p>
            <a:pPr lvl="0"/>
            <a:r>
              <a:rPr lang="en-GB" sz="1600" dirty="0"/>
              <a:t>Ex-Vice President- Volunteer Development with PMI Mumbai Chapter</a:t>
            </a:r>
            <a:endParaRPr lang="en-US" sz="1600" dirty="0"/>
          </a:p>
          <a:p>
            <a:pPr lvl="0"/>
            <a:r>
              <a:rPr lang="en-GB" sz="1600" dirty="0"/>
              <a:t>Ex-Chair of Ethics Committee of PMI Mumbai Chapter</a:t>
            </a:r>
            <a:endParaRPr lang="en-US" sz="1600" dirty="0"/>
          </a:p>
          <a:p>
            <a:pPr lvl="0"/>
            <a:r>
              <a:rPr lang="en-GB" sz="1600" dirty="0"/>
              <a:t>Member of PMI Mumbai Chapter &amp; PMI Chennai Chapter</a:t>
            </a:r>
            <a:endParaRPr lang="en-US" sz="1600" dirty="0"/>
          </a:p>
          <a:p>
            <a:pPr lvl="0"/>
            <a:r>
              <a:rPr lang="en-GB" sz="1600" dirty="0"/>
              <a:t>Member of PMI (Project Management Institute) USA</a:t>
            </a:r>
            <a:endParaRPr lang="en-US" sz="1600" dirty="0"/>
          </a:p>
        </p:txBody>
      </p:sp>
      <p:sp>
        <p:nvSpPr>
          <p:cNvPr id="4" name="Slide Number Placeholder 3"/>
          <p:cNvSpPr>
            <a:spLocks noGrp="1"/>
          </p:cNvSpPr>
          <p:nvPr>
            <p:ph type="sldNum" sz="quarter" idx="12"/>
          </p:nvPr>
        </p:nvSpPr>
        <p:spPr/>
        <p:txBody>
          <a:bodyPr/>
          <a:lstStyle/>
          <a:p>
            <a:pPr>
              <a:defRPr/>
            </a:pPr>
            <a:fld id="{3939164C-9DB0-4DFF-8B35-4EA2A61168AA}" type="slidenum">
              <a:rPr lang="en-US" smtClean="0"/>
              <a:pPr>
                <a:defRPr/>
              </a:pPr>
              <a:t>2</a:t>
            </a:fld>
            <a:endParaRPr lang="en-US"/>
          </a:p>
        </p:txBody>
      </p:sp>
    </p:spTree>
    <p:extLst>
      <p:ext uri="{BB962C8B-B14F-4D97-AF65-F5344CB8AC3E}">
        <p14:creationId xmlns:p14="http://schemas.microsoft.com/office/powerpoint/2010/main" val="2335669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Planning &amp; Management   </a:t>
            </a:r>
          </a:p>
        </p:txBody>
      </p:sp>
      <p:sp>
        <p:nvSpPr>
          <p:cNvPr id="6" name="Content Placeholder 5"/>
          <p:cNvSpPr>
            <a:spLocks noGrp="1"/>
          </p:cNvSpPr>
          <p:nvPr>
            <p:ph idx="1"/>
          </p:nvPr>
        </p:nvSpPr>
        <p:spPr/>
        <p:txBody>
          <a:bodyPr>
            <a:normAutofit fontScale="92500" lnSpcReduction="10000"/>
          </a:bodyPr>
          <a:lstStyle/>
          <a:p>
            <a:r>
              <a:rPr lang="en-US" dirty="0"/>
              <a:t>Every critical project should know what information need to be communicated, to whom, at what frequency, via what channel and when. And who is responsible for a particular communication.</a:t>
            </a:r>
          </a:p>
          <a:p>
            <a:r>
              <a:rPr lang="en-US" dirty="0"/>
              <a:t>Keep your various approved reporting format ready during the project planning or modify it based on the need</a:t>
            </a:r>
          </a:p>
          <a:p>
            <a:r>
              <a:rPr lang="en-US" dirty="0"/>
              <a:t>Keep communicating as per the plan</a:t>
            </a:r>
          </a:p>
          <a:p>
            <a:r>
              <a:rPr lang="en-US" dirty="0"/>
              <a:t>Track </a:t>
            </a:r>
            <a:r>
              <a:rPr lang="en-US" dirty="0" err="1"/>
              <a:t>adhoc</a:t>
            </a:r>
            <a:r>
              <a:rPr lang="en-US" dirty="0"/>
              <a:t> communication</a:t>
            </a:r>
          </a:p>
          <a:p>
            <a:r>
              <a:rPr lang="en-US" dirty="0"/>
              <a:t>Evaluate your communication effectiveness on periodic basis and alter it based on the need.</a:t>
            </a:r>
          </a:p>
          <a:p>
            <a:r>
              <a:rPr lang="en-US" dirty="0"/>
              <a:t>Track your communication efforts at some place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20</a:t>
            </a:fld>
            <a:endParaRPr lang="en-US" altLang="en-US"/>
          </a:p>
        </p:txBody>
      </p:sp>
    </p:spTree>
    <p:extLst>
      <p:ext uri="{BB962C8B-B14F-4D97-AF65-F5344CB8AC3E}">
        <p14:creationId xmlns:p14="http://schemas.microsoft.com/office/powerpoint/2010/main" val="44183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Estimation Techniques</a:t>
            </a:r>
          </a:p>
        </p:txBody>
      </p:sp>
      <p:sp>
        <p:nvSpPr>
          <p:cNvPr id="6" name="Content Placeholder 5"/>
          <p:cNvSpPr>
            <a:spLocks noGrp="1"/>
          </p:cNvSpPr>
          <p:nvPr>
            <p:ph idx="1"/>
          </p:nvPr>
        </p:nvSpPr>
        <p:spPr/>
        <p:txBody>
          <a:bodyPr>
            <a:normAutofit/>
          </a:bodyPr>
          <a:lstStyle/>
          <a:p>
            <a:r>
              <a:rPr lang="en-US" dirty="0"/>
              <a:t>Judgement, Experience </a:t>
            </a:r>
          </a:p>
          <a:p>
            <a:pPr lvl="1"/>
            <a:r>
              <a:rPr lang="en-US" dirty="0"/>
              <a:t>Analogous Estimation</a:t>
            </a:r>
          </a:p>
          <a:p>
            <a:pPr lvl="1"/>
            <a:r>
              <a:rPr lang="en-US" dirty="0"/>
              <a:t>3 Point Estimation</a:t>
            </a:r>
          </a:p>
          <a:p>
            <a:pPr lvl="1"/>
            <a:r>
              <a:rPr lang="en-US" dirty="0"/>
              <a:t>Parametric Estimation</a:t>
            </a:r>
          </a:p>
          <a:p>
            <a:pPr lvl="1"/>
            <a:r>
              <a:rPr lang="en-US" dirty="0"/>
              <a:t>Story Points</a:t>
            </a:r>
          </a:p>
          <a:p>
            <a:r>
              <a:rPr lang="en-US" dirty="0"/>
              <a:t>Scientific Techniques</a:t>
            </a:r>
          </a:p>
          <a:p>
            <a:pPr lvl="1"/>
            <a:r>
              <a:rPr lang="en-US" dirty="0"/>
              <a:t>Function Point</a:t>
            </a:r>
          </a:p>
          <a:p>
            <a:pPr lvl="1"/>
            <a:r>
              <a:rPr lang="en-US" dirty="0"/>
              <a:t>Use Case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21</a:t>
            </a:fld>
            <a:endParaRPr lang="en-US" altLang="en-US"/>
          </a:p>
        </p:txBody>
      </p:sp>
    </p:spTree>
    <p:extLst>
      <p:ext uri="{BB962C8B-B14F-4D97-AF65-F5344CB8AC3E}">
        <p14:creationId xmlns:p14="http://schemas.microsoft.com/office/powerpoint/2010/main" val="42657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Estimation: Important Points</a:t>
            </a:r>
          </a:p>
        </p:txBody>
      </p:sp>
      <p:sp>
        <p:nvSpPr>
          <p:cNvPr id="3" name="Content Placeholder 2"/>
          <p:cNvSpPr>
            <a:spLocks noGrp="1"/>
          </p:cNvSpPr>
          <p:nvPr>
            <p:ph idx="1"/>
          </p:nvPr>
        </p:nvSpPr>
        <p:spPr/>
        <p:txBody>
          <a:bodyPr>
            <a:normAutofit fontScale="77500" lnSpcReduction="20000"/>
          </a:bodyPr>
          <a:lstStyle/>
          <a:p>
            <a:r>
              <a:rPr lang="en-US" dirty="0"/>
              <a:t>No estimation is without assumptions. So document the assumptions.</a:t>
            </a:r>
          </a:p>
          <a:p>
            <a:r>
              <a:rPr lang="en-US" dirty="0"/>
              <a:t>Estimation is never absolute number. So communicate estimation with range</a:t>
            </a:r>
          </a:p>
          <a:p>
            <a:r>
              <a:rPr lang="en-US" dirty="0"/>
              <a:t>Estimation must be done of every important aspect of the project like size, duration, cost, efforts</a:t>
            </a:r>
          </a:p>
          <a:p>
            <a:r>
              <a:rPr lang="en-US" dirty="0"/>
              <a:t>4 Persons for 10 month </a:t>
            </a:r>
            <a:r>
              <a:rPr lang="en-US" sz="4000" b="1" dirty="0"/>
              <a:t>=</a:t>
            </a:r>
            <a:r>
              <a:rPr lang="en-US" dirty="0"/>
              <a:t> 40 person months </a:t>
            </a:r>
            <a:r>
              <a:rPr lang="en-US" sz="4000" b="1" dirty="0"/>
              <a:t>&lt;&gt;</a:t>
            </a:r>
            <a:r>
              <a:rPr lang="en-US" dirty="0"/>
              <a:t> 10 Persons 4 Months </a:t>
            </a:r>
            <a:r>
              <a:rPr lang="en-US" dirty="0">
                <a:sym typeface="Wingdings" panose="05000000000000000000" pitchFamily="2" charset="2"/>
              </a:rPr>
              <a:t></a:t>
            </a:r>
          </a:p>
          <a:p>
            <a:r>
              <a:rPr lang="en-US" dirty="0">
                <a:sym typeface="Wingdings" panose="05000000000000000000" pitchFamily="2" charset="2"/>
              </a:rPr>
              <a:t>Mind the difference between calendar days, duration, efforts, ideal engineering efforts</a:t>
            </a:r>
          </a:p>
          <a:p>
            <a:r>
              <a:rPr lang="en-US" dirty="0">
                <a:sym typeface="Wingdings" panose="05000000000000000000" pitchFamily="2" charset="2"/>
              </a:rPr>
              <a:t>Even if you have to backward planning (from project end date) in a short duration project. Estimation and negotiation is must.</a:t>
            </a:r>
          </a:p>
          <a:p>
            <a:r>
              <a:rPr lang="en-US" dirty="0">
                <a:sym typeface="Wingdings" panose="05000000000000000000" pitchFamily="2" charset="2"/>
              </a:rPr>
              <a:t>That estimation is of no use which has not been communicated, agreed and </a:t>
            </a:r>
            <a:r>
              <a:rPr lang="en-US" dirty="0" err="1">
                <a:sym typeface="Wingdings" panose="05000000000000000000" pitchFamily="2" charset="2"/>
              </a:rPr>
              <a:t>basedlined</a:t>
            </a:r>
            <a:r>
              <a:rPr lang="en-US" dirty="0">
                <a:sym typeface="Wingdings" panose="05000000000000000000" pitchFamily="2" charset="2"/>
              </a:rPr>
              <a:t> for tracking purpose. So communicate and get approval.</a:t>
            </a:r>
          </a:p>
          <a:p>
            <a:r>
              <a:rPr lang="en-US" dirty="0">
                <a:sym typeface="Wingdings" panose="05000000000000000000" pitchFamily="2" charset="2"/>
              </a:rPr>
              <a:t>Estimate buffer (efforts, time, cost) separately and track it separately.</a:t>
            </a:r>
          </a:p>
          <a:p>
            <a:r>
              <a:rPr lang="en-US" b="1" dirty="0">
                <a:sym typeface="Wingdings" panose="05000000000000000000" pitchFamily="2" charset="2"/>
              </a:rPr>
              <a:t>Estimate, provision and track separately change budget</a:t>
            </a:r>
            <a:endParaRPr lang="en-US" b="1"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22</a:t>
            </a:fld>
            <a:endParaRPr lang="en-US" altLang="en-US"/>
          </a:p>
        </p:txBody>
      </p:sp>
    </p:spTree>
    <p:extLst>
      <p:ext uri="{BB962C8B-B14F-4D97-AF65-F5344CB8AC3E}">
        <p14:creationId xmlns:p14="http://schemas.microsoft.com/office/powerpoint/2010/main" val="239279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and Controlling</a:t>
            </a:r>
          </a:p>
        </p:txBody>
      </p:sp>
      <p:sp>
        <p:nvSpPr>
          <p:cNvPr id="6" name="Content Placeholder 5"/>
          <p:cNvSpPr>
            <a:spLocks noGrp="1"/>
          </p:cNvSpPr>
          <p:nvPr>
            <p:ph idx="1"/>
          </p:nvPr>
        </p:nvSpPr>
        <p:spPr/>
        <p:txBody>
          <a:bodyPr>
            <a:normAutofit fontScale="92500" lnSpcReduction="20000"/>
          </a:bodyPr>
          <a:lstStyle/>
          <a:p>
            <a:r>
              <a:rPr lang="en-US" dirty="0"/>
              <a:t>Every project manager must know the critical path and critical activities of his project.</a:t>
            </a:r>
          </a:p>
          <a:p>
            <a:r>
              <a:rPr lang="en-US" dirty="0"/>
              <a:t>Critical activities are those where float / slack is zero.</a:t>
            </a:r>
          </a:p>
          <a:p>
            <a:r>
              <a:rPr lang="en-US" dirty="0"/>
              <a:t>Float is not same as buffer</a:t>
            </a:r>
          </a:p>
          <a:p>
            <a:r>
              <a:rPr lang="en-US" dirty="0"/>
              <a:t>Every schedule must be baselined before PM start tracking activities </a:t>
            </a:r>
          </a:p>
          <a:p>
            <a:r>
              <a:rPr lang="en-US" dirty="0"/>
              <a:t>Perform plan vs actual analysis on regular basis even when stakeholders are not asking for</a:t>
            </a:r>
          </a:p>
          <a:p>
            <a:r>
              <a:rPr lang="en-US" dirty="0"/>
              <a:t>Whenever deviation is beyond the threshold limit corrective and preventive action need to taken and this must be communicated to relevant stakeholders.</a:t>
            </a:r>
          </a:p>
          <a:p>
            <a:r>
              <a:rPr lang="en-US" dirty="0"/>
              <a:t>Track your buffer your separately</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23</a:t>
            </a:fld>
            <a:endParaRPr lang="en-US" altLang="en-US"/>
          </a:p>
        </p:txBody>
      </p:sp>
    </p:spTree>
    <p:extLst>
      <p:ext uri="{BB962C8B-B14F-4D97-AF65-F5344CB8AC3E}">
        <p14:creationId xmlns:p14="http://schemas.microsoft.com/office/powerpoint/2010/main" val="177058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Planning &amp; Management</a:t>
            </a:r>
          </a:p>
        </p:txBody>
      </p:sp>
      <p:sp>
        <p:nvSpPr>
          <p:cNvPr id="6" name="Content Placeholder 5"/>
          <p:cNvSpPr>
            <a:spLocks noGrp="1"/>
          </p:cNvSpPr>
          <p:nvPr>
            <p:ph idx="1"/>
          </p:nvPr>
        </p:nvSpPr>
        <p:spPr/>
        <p:txBody>
          <a:bodyPr>
            <a:normAutofit lnSpcReduction="10000"/>
          </a:bodyPr>
          <a:lstStyle/>
          <a:p>
            <a:r>
              <a:rPr lang="en-US" dirty="0"/>
              <a:t>Every activity cannot be </a:t>
            </a:r>
            <a:r>
              <a:rPr lang="en-US" dirty="0" err="1"/>
              <a:t>fastracked</a:t>
            </a:r>
            <a:r>
              <a:rPr lang="en-US" dirty="0"/>
              <a:t>.</a:t>
            </a:r>
          </a:p>
          <a:p>
            <a:r>
              <a:rPr lang="en-US" dirty="0"/>
              <a:t>Every activity cannot be crashed</a:t>
            </a:r>
          </a:p>
          <a:p>
            <a:r>
              <a:rPr lang="en-US" dirty="0"/>
              <a:t>Resources should not be overloaded than their availability</a:t>
            </a:r>
          </a:p>
          <a:p>
            <a:r>
              <a:rPr lang="en-US" dirty="0"/>
              <a:t>Productivity is never 100%</a:t>
            </a:r>
          </a:p>
          <a:p>
            <a:r>
              <a:rPr lang="en-US" dirty="0"/>
              <a:t>Things will go wrong so plan resources accordingly so that you do not fail on your committed baselines.</a:t>
            </a:r>
          </a:p>
          <a:p>
            <a:r>
              <a:rPr lang="en-US" dirty="0"/>
              <a:t>Manager buffer resources and buffer time/cost of resources carefully</a:t>
            </a:r>
          </a:p>
          <a:p>
            <a:r>
              <a:rPr lang="en-US" dirty="0"/>
              <a:t>If deadlines, budget is impractical then raise flag communicate effectively even if you have no choice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24</a:t>
            </a:fld>
            <a:endParaRPr lang="en-US" altLang="en-US"/>
          </a:p>
        </p:txBody>
      </p:sp>
    </p:spTree>
    <p:extLst>
      <p:ext uri="{BB962C8B-B14F-4D97-AF65-F5344CB8AC3E}">
        <p14:creationId xmlns:p14="http://schemas.microsoft.com/office/powerpoint/2010/main" val="276119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Design &amp; Test</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25</a:t>
            </a:fld>
            <a:endParaRPr lang="en-US" altLang="en-US"/>
          </a:p>
        </p:txBody>
      </p:sp>
    </p:spTree>
    <p:extLst>
      <p:ext uri="{BB962C8B-B14F-4D97-AF65-F5344CB8AC3E}">
        <p14:creationId xmlns:p14="http://schemas.microsoft.com/office/powerpoint/2010/main" val="163408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Requirement Management: Important Points</a:t>
            </a:r>
          </a:p>
        </p:txBody>
      </p:sp>
      <p:sp>
        <p:nvSpPr>
          <p:cNvPr id="2" name="Content Placeholder 1"/>
          <p:cNvSpPr>
            <a:spLocks noGrp="1"/>
          </p:cNvSpPr>
          <p:nvPr>
            <p:ph idx="1"/>
          </p:nvPr>
        </p:nvSpPr>
        <p:spPr/>
        <p:txBody>
          <a:bodyPr>
            <a:normAutofit fontScale="77500" lnSpcReduction="20000"/>
          </a:bodyPr>
          <a:lstStyle/>
          <a:p>
            <a:r>
              <a:rPr lang="en-US" dirty="0"/>
              <a:t>Functional Requirement and Specification documents should have analyzed requirements. Customer should know functional architecture of the system.</a:t>
            </a:r>
          </a:p>
          <a:p>
            <a:r>
              <a:rPr lang="en-US" dirty="0"/>
              <a:t>If requirements are not part of SRS then they are not part of the project</a:t>
            </a:r>
          </a:p>
          <a:p>
            <a:r>
              <a:rPr lang="en-US" dirty="0"/>
              <a:t>Use difference level of abstraction diagram to visualize the functional system.</a:t>
            </a:r>
          </a:p>
          <a:p>
            <a:r>
              <a:rPr lang="en-US" dirty="0"/>
              <a:t>Use difference type of architecture to visualize the solution</a:t>
            </a:r>
          </a:p>
          <a:p>
            <a:r>
              <a:rPr lang="en-US" dirty="0"/>
              <a:t>Document how will you test and prove that the functional and non-functional requirements of the system are completely built or partially built.</a:t>
            </a:r>
          </a:p>
          <a:p>
            <a:r>
              <a:rPr lang="en-US" dirty="0"/>
              <a:t>Involve testers throughout the project lifecycle. Tester and developers should not understand requirements from each other but from business analyst and customer.</a:t>
            </a:r>
          </a:p>
          <a:p>
            <a:r>
              <a:rPr lang="en-US" dirty="0"/>
              <a:t>In an agile built solution and deliver value in increments. No big bang requirements or design phase</a:t>
            </a:r>
          </a:p>
          <a:p>
            <a:r>
              <a:rPr lang="en-US" dirty="0"/>
              <a:t>Document and track every functional and non-functional requirement through a central system</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26</a:t>
            </a:fld>
            <a:endParaRPr lang="en-US" altLang="en-US"/>
          </a:p>
        </p:txBody>
      </p:sp>
    </p:spTree>
    <p:extLst>
      <p:ext uri="{BB962C8B-B14F-4D97-AF65-F5344CB8AC3E}">
        <p14:creationId xmlns:p14="http://schemas.microsoft.com/office/powerpoint/2010/main" val="34122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Importance of Requirements for Project Success</a:t>
            </a:r>
            <a:endParaRPr lang="en-US" dirty="0"/>
          </a:p>
        </p:txBody>
      </p:sp>
      <p:sp>
        <p:nvSpPr>
          <p:cNvPr id="6" name="Content Placeholder 5"/>
          <p:cNvSpPr>
            <a:spLocks noGrp="1"/>
          </p:cNvSpPr>
          <p:nvPr>
            <p:ph idx="1"/>
          </p:nvPr>
        </p:nvSpPr>
        <p:spPr/>
        <p:txBody>
          <a:bodyPr/>
          <a:lstStyle/>
          <a:p>
            <a:r>
              <a:rPr lang="en-US" dirty="0"/>
              <a:t>Test case for every functionality is must. This is success criteria of delivery of functionality</a:t>
            </a:r>
          </a:p>
          <a:p>
            <a:r>
              <a:rPr lang="en-US" dirty="0"/>
              <a:t>Test product against the functional and non-functional requirements both</a:t>
            </a:r>
          </a:p>
          <a:p>
            <a:r>
              <a:rPr lang="en-US" dirty="0"/>
              <a:t>Change management system should be agreed with stakeholders and it must be in place for fixed price/time project.</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27</a:t>
            </a:fld>
            <a:endParaRPr lang="en-US" altLang="en-US"/>
          </a:p>
        </p:txBody>
      </p:sp>
    </p:spTree>
    <p:extLst>
      <p:ext uri="{BB962C8B-B14F-4D97-AF65-F5344CB8AC3E}">
        <p14:creationId xmlns:p14="http://schemas.microsoft.com/office/powerpoint/2010/main" val="88465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Effective Requirement Gathering Techniques</a:t>
            </a:r>
          </a:p>
        </p:txBody>
      </p:sp>
      <p:sp>
        <p:nvSpPr>
          <p:cNvPr id="6" name="Content Placeholder 5"/>
          <p:cNvSpPr>
            <a:spLocks noGrp="1"/>
          </p:cNvSpPr>
          <p:nvPr>
            <p:ph idx="1"/>
          </p:nvPr>
        </p:nvSpPr>
        <p:spPr/>
        <p:txBody>
          <a:bodyPr>
            <a:normAutofit fontScale="92500" lnSpcReduction="10000"/>
          </a:bodyPr>
          <a:lstStyle/>
          <a:p>
            <a:r>
              <a:rPr lang="en-US" dirty="0"/>
              <a:t>Observation &amp; Conversation</a:t>
            </a:r>
          </a:p>
          <a:p>
            <a:r>
              <a:rPr lang="en-US" dirty="0"/>
              <a:t>Interviews</a:t>
            </a:r>
          </a:p>
          <a:p>
            <a:r>
              <a:rPr lang="en-US" dirty="0"/>
              <a:t>Surveys &amp; Questionnaires</a:t>
            </a:r>
          </a:p>
          <a:p>
            <a:r>
              <a:rPr lang="en-US" dirty="0"/>
              <a:t>Prototyping</a:t>
            </a:r>
          </a:p>
          <a:p>
            <a:r>
              <a:rPr lang="en-US" dirty="0"/>
              <a:t>Focus Groups</a:t>
            </a:r>
          </a:p>
          <a:p>
            <a:endParaRPr lang="en-US" dirty="0"/>
          </a:p>
          <a:p>
            <a:pPr marL="0" indent="0">
              <a:buNone/>
            </a:pPr>
            <a:r>
              <a:rPr lang="en-US" dirty="0"/>
              <a:t>* Do not make any </a:t>
            </a:r>
            <a:r>
              <a:rPr lang="en-US" u="sng" dirty="0"/>
              <a:t>absolute</a:t>
            </a:r>
            <a:r>
              <a:rPr lang="en-US" dirty="0"/>
              <a:t> commitment to customer about the requirement implementation till the time requirement are not analyzed and feasibility of the requirements are not verified by the technical team.</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28</a:t>
            </a:fld>
            <a:endParaRPr lang="en-US" altLang="en-US"/>
          </a:p>
        </p:txBody>
      </p:sp>
    </p:spTree>
    <p:extLst>
      <p:ext uri="{BB962C8B-B14F-4D97-AF65-F5344CB8AC3E}">
        <p14:creationId xmlns:p14="http://schemas.microsoft.com/office/powerpoint/2010/main" val="2480111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Elicitation Techniques </a:t>
            </a:r>
          </a:p>
        </p:txBody>
      </p:sp>
      <p:sp>
        <p:nvSpPr>
          <p:cNvPr id="6" name="Content Placeholder 5"/>
          <p:cNvSpPr>
            <a:spLocks noGrp="1"/>
          </p:cNvSpPr>
          <p:nvPr>
            <p:ph idx="1"/>
          </p:nvPr>
        </p:nvSpPr>
        <p:spPr/>
        <p:txBody>
          <a:bodyPr/>
          <a:lstStyle/>
          <a:p>
            <a:r>
              <a:rPr lang="en-US" dirty="0"/>
              <a:t>Use reference document, reference product</a:t>
            </a:r>
          </a:p>
          <a:p>
            <a:r>
              <a:rPr lang="en-US" dirty="0"/>
              <a:t>Para-phrasing</a:t>
            </a:r>
          </a:p>
          <a:p>
            <a:r>
              <a:rPr lang="en-US" dirty="0"/>
              <a:t>Throwaway prototype (paper, board, electronic)</a:t>
            </a:r>
          </a:p>
          <a:p>
            <a:r>
              <a:rPr lang="en-US" dirty="0"/>
              <a:t>Speak user’s language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29</a:t>
            </a:fld>
            <a:endParaRPr lang="en-US" altLang="en-US"/>
          </a:p>
        </p:txBody>
      </p:sp>
    </p:spTree>
    <p:extLst>
      <p:ext uri="{BB962C8B-B14F-4D97-AF65-F5344CB8AC3E}">
        <p14:creationId xmlns:p14="http://schemas.microsoft.com/office/powerpoint/2010/main" val="22429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2840832" y="1587106"/>
            <a:ext cx="6459141" cy="415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282575" indent="-282575">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3200">
                <a:solidFill>
                  <a:schemeClr val="tx1"/>
                </a:solidFill>
                <a:latin typeface="Calibri" panose="020F0502020204030204" pitchFamily="34" charset="0"/>
              </a:defRPr>
            </a:lvl1pPr>
            <a:lvl2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800">
                <a:solidFill>
                  <a:schemeClr val="tx1"/>
                </a:solidFill>
                <a:latin typeface="Calibri" panose="020F0502020204030204" pitchFamily="34" charset="0"/>
              </a:defRPr>
            </a:lvl2pPr>
            <a:lvl3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400">
                <a:solidFill>
                  <a:schemeClr val="tx1"/>
                </a:solidFill>
                <a:latin typeface="Calibri" panose="020F0502020204030204" pitchFamily="34" charset="0"/>
              </a:defRPr>
            </a:lvl3pPr>
            <a:lvl4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4pPr>
            <a:lvl5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9pPr>
          </a:lstStyle>
          <a:p>
            <a:pPr eaLnBrk="1" hangingPunct="1">
              <a:spcBef>
                <a:spcPct val="0"/>
              </a:spcBef>
              <a:spcAft>
                <a:spcPts val="638"/>
              </a:spcAft>
              <a:buFont typeface="Wingdings" panose="05000000000000000000" pitchFamily="2" charset="2"/>
              <a:buChar char="ü"/>
            </a:pPr>
            <a:endParaRPr lang="en-US" altLang="en-US" sz="1350">
              <a:solidFill>
                <a:srgbClr val="000000"/>
              </a:solidFill>
              <a:latin typeface="Arial" panose="020B0604020202020204" pitchFamily="34" charset="0"/>
            </a:endParaRPr>
          </a:p>
        </p:txBody>
      </p:sp>
      <p:sp>
        <p:nvSpPr>
          <p:cNvPr id="5" name="Title 4"/>
          <p:cNvSpPr>
            <a:spLocks noGrp="1"/>
          </p:cNvSpPr>
          <p:nvPr>
            <p:ph type="title"/>
          </p:nvPr>
        </p:nvSpPr>
        <p:spPr/>
        <p:txBody>
          <a:bodyPr>
            <a:normAutofit/>
          </a:bodyPr>
          <a:lstStyle/>
          <a:p>
            <a:pPr>
              <a:defRPr/>
            </a:pPr>
            <a:r>
              <a:rPr b="1" dirty="0"/>
              <a:t>Working Agreements</a:t>
            </a:r>
            <a:endParaRPr dirty="0"/>
          </a:p>
        </p:txBody>
      </p:sp>
      <p:sp>
        <p:nvSpPr>
          <p:cNvPr id="15364" name="Content Placeholder 3"/>
          <p:cNvSpPr>
            <a:spLocks noGrp="1"/>
          </p:cNvSpPr>
          <p:nvPr>
            <p:ph idx="1"/>
          </p:nvPr>
        </p:nvSpPr>
        <p:spPr/>
        <p:txBody>
          <a:bodyPr>
            <a:normAutofit/>
          </a:bodyPr>
          <a:lstStyle/>
          <a:p>
            <a:r>
              <a:rPr lang="en-US" sz="1800" dirty="0"/>
              <a:t>Working Time</a:t>
            </a:r>
          </a:p>
          <a:p>
            <a:r>
              <a:rPr lang="en-US" sz="1800" dirty="0"/>
              <a:t>Break Time</a:t>
            </a:r>
          </a:p>
          <a:p>
            <a:r>
              <a:rPr lang="en-US" sz="1800" dirty="0"/>
              <a:t>Electronics</a:t>
            </a:r>
          </a:p>
          <a:p>
            <a:r>
              <a:rPr lang="en-US" sz="1800" dirty="0"/>
              <a:t>Corner Talk</a:t>
            </a:r>
          </a:p>
          <a:p>
            <a:r>
              <a:rPr lang="en-US" sz="1800" dirty="0"/>
              <a:t>Group Exercises</a:t>
            </a:r>
          </a:p>
          <a:p>
            <a:r>
              <a:rPr lang="en-US" sz="1800" dirty="0"/>
              <a:t>Participation</a:t>
            </a:r>
          </a:p>
          <a:p>
            <a:r>
              <a:rPr lang="en-US" sz="1800" dirty="0"/>
              <a:t>Our Values (for this project)</a:t>
            </a:r>
          </a:p>
          <a:p>
            <a:pPr lvl="1"/>
            <a:r>
              <a:rPr lang="en-US" sz="1800" dirty="0"/>
              <a:t>Focus</a:t>
            </a:r>
          </a:p>
          <a:p>
            <a:pPr lvl="1"/>
            <a:r>
              <a:rPr lang="en-US" sz="1800" dirty="0"/>
              <a:t>Communication</a:t>
            </a:r>
          </a:p>
          <a:p>
            <a:pPr lvl="1"/>
            <a:r>
              <a:rPr lang="en-US" sz="1800" dirty="0"/>
              <a:t>Respect</a:t>
            </a:r>
          </a:p>
          <a:p>
            <a:pPr lvl="1"/>
            <a:r>
              <a:rPr lang="en-US" sz="1800" dirty="0"/>
              <a:t>Openness</a:t>
            </a:r>
          </a:p>
          <a:p>
            <a:pPr lvl="1"/>
            <a:r>
              <a:rPr lang="en-US" sz="1800" dirty="0"/>
              <a:t>Courage</a:t>
            </a:r>
          </a:p>
          <a:p>
            <a:pPr lvl="1"/>
            <a:r>
              <a:rPr lang="en-US" sz="1800" dirty="0"/>
              <a:t>Share</a:t>
            </a:r>
          </a:p>
          <a:p>
            <a:endParaRPr lang="en-US" dirty="0"/>
          </a:p>
        </p:txBody>
      </p:sp>
      <p:sp>
        <p:nvSpPr>
          <p:cNvPr id="1536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CD1D55A-E6F5-4207-BA62-348F45F87636}" type="slidenum">
              <a:rPr lang="en-US" altLang="en-US" smtClean="0"/>
              <a:pPr/>
              <a:t>3</a:t>
            </a:fld>
            <a:endParaRPr lang="en-US" altLang="en-US"/>
          </a:p>
        </p:txBody>
      </p:sp>
      <p:sp>
        <p:nvSpPr>
          <p:cNvPr id="7" name="&quot;No&quot; Symbol 6"/>
          <p:cNvSpPr/>
          <p:nvPr/>
        </p:nvSpPr>
        <p:spPr>
          <a:xfrm>
            <a:off x="5295900" y="2114550"/>
            <a:ext cx="514350" cy="5143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5295900" y="2743200"/>
            <a:ext cx="1485900" cy="5715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Everybody</a:t>
            </a:r>
          </a:p>
        </p:txBody>
      </p:sp>
    </p:spTree>
    <p:extLst>
      <p:ext uri="{BB962C8B-B14F-4D97-AF65-F5344CB8AC3E}">
        <p14:creationId xmlns:p14="http://schemas.microsoft.com/office/powerpoint/2010/main" val="115258784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Types</a:t>
            </a:r>
          </a:p>
        </p:txBody>
      </p:sp>
      <p:sp>
        <p:nvSpPr>
          <p:cNvPr id="3" name="Content Placeholder 2"/>
          <p:cNvSpPr>
            <a:spLocks noGrp="1"/>
          </p:cNvSpPr>
          <p:nvPr>
            <p:ph idx="1"/>
          </p:nvPr>
        </p:nvSpPr>
        <p:spPr/>
        <p:txBody>
          <a:bodyPr/>
          <a:lstStyle/>
          <a:p>
            <a:r>
              <a:rPr lang="en-US" dirty="0"/>
              <a:t>Business Requirements</a:t>
            </a:r>
          </a:p>
          <a:p>
            <a:r>
              <a:rPr lang="en-US" dirty="0"/>
              <a:t>Stakeholder Requirements</a:t>
            </a:r>
          </a:p>
          <a:p>
            <a:r>
              <a:rPr lang="en-US" dirty="0"/>
              <a:t>System Requirements ( functional and non-functional)</a:t>
            </a:r>
          </a:p>
          <a:p>
            <a:r>
              <a:rPr lang="en-US" dirty="0"/>
              <a:t>Transition Requirements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30</a:t>
            </a:fld>
            <a:endParaRPr lang="en-US" altLang="en-US"/>
          </a:p>
        </p:txBody>
      </p:sp>
    </p:spTree>
    <p:extLst>
      <p:ext uri="{BB962C8B-B14F-4D97-AF65-F5344CB8AC3E}">
        <p14:creationId xmlns:p14="http://schemas.microsoft.com/office/powerpoint/2010/main" val="2961644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Business Requirements</a:t>
            </a:r>
            <a:endParaRPr lang="en-US" sz="3200" dirty="0"/>
          </a:p>
        </p:txBody>
      </p:sp>
      <p:sp>
        <p:nvSpPr>
          <p:cNvPr id="6" name="Content Placeholder 5"/>
          <p:cNvSpPr>
            <a:spLocks noGrp="1"/>
          </p:cNvSpPr>
          <p:nvPr>
            <p:ph idx="1"/>
          </p:nvPr>
        </p:nvSpPr>
        <p:spPr/>
        <p:txBody>
          <a:bodyPr>
            <a:normAutofit fontScale="70000" lnSpcReduction="20000"/>
          </a:bodyPr>
          <a:lstStyle/>
          <a:p>
            <a:pPr marL="0" indent="0">
              <a:buNone/>
            </a:pPr>
            <a:r>
              <a:rPr lang="en-IN" b="1" dirty="0"/>
              <a:t>Business Requirements</a:t>
            </a:r>
            <a:r>
              <a:rPr lang="en-IN" dirty="0"/>
              <a:t> describe why the organization is undertaking the project. Project charter, business case, or in a project vision and scope statement. You can’t build software from such high-level information. It help get the project owner, stakeholders and project team on the same song sheet.</a:t>
            </a:r>
          </a:p>
          <a:p>
            <a:r>
              <a:rPr lang="en-IN" dirty="0"/>
              <a:t>Problem Statement</a:t>
            </a:r>
          </a:p>
          <a:p>
            <a:r>
              <a:rPr lang="en-IN" dirty="0"/>
              <a:t>Project Vision</a:t>
            </a:r>
          </a:p>
          <a:p>
            <a:r>
              <a:rPr lang="en-IN" dirty="0"/>
              <a:t>Project Constraints (Budget, Schedule, and Resource)</a:t>
            </a:r>
          </a:p>
          <a:p>
            <a:r>
              <a:rPr lang="en-IN" dirty="0"/>
              <a:t>Business Objectives</a:t>
            </a:r>
          </a:p>
          <a:p>
            <a:r>
              <a:rPr lang="en-IN" dirty="0"/>
              <a:t>Project Scope Statements (Features)</a:t>
            </a:r>
          </a:p>
          <a:p>
            <a:r>
              <a:rPr lang="en-IN" dirty="0"/>
              <a:t>Business Process Analysis</a:t>
            </a:r>
          </a:p>
          <a:p>
            <a:r>
              <a:rPr lang="en-IN" dirty="0"/>
              <a:t>Stakeholder Analysis</a:t>
            </a:r>
          </a:p>
          <a:p>
            <a:r>
              <a:rPr lang="en-IN" dirty="0"/>
              <a:t>IT Service Impact Analysis</a:t>
            </a:r>
          </a:p>
          <a:p>
            <a:pPr marL="0" indent="0">
              <a:buNone/>
            </a:pPr>
            <a:endParaRPr lang="en-IN" dirty="0"/>
          </a:p>
          <a:p>
            <a:pPr marL="0" indent="0">
              <a:buNone/>
            </a:pPr>
            <a:r>
              <a:rPr lang="en-IN" dirty="0"/>
              <a:t>Ex: "We need to establish an online customer portal.” “The portal should list our products under various categories."</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31</a:t>
            </a:fld>
            <a:endParaRPr lang="en-US" altLang="en-US"/>
          </a:p>
        </p:txBody>
      </p:sp>
    </p:spTree>
    <p:extLst>
      <p:ext uri="{BB962C8B-B14F-4D97-AF65-F5344CB8AC3E}">
        <p14:creationId xmlns:p14="http://schemas.microsoft.com/office/powerpoint/2010/main" val="3883705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Requirements (Software Req.)</a:t>
            </a:r>
          </a:p>
        </p:txBody>
      </p:sp>
      <p:sp>
        <p:nvSpPr>
          <p:cNvPr id="3" name="Content Placeholder 2"/>
          <p:cNvSpPr>
            <a:spLocks noGrp="1"/>
          </p:cNvSpPr>
          <p:nvPr>
            <p:ph idx="1"/>
          </p:nvPr>
        </p:nvSpPr>
        <p:spPr/>
        <p:txBody>
          <a:bodyPr>
            <a:normAutofit fontScale="92500" lnSpcReduction="10000"/>
          </a:bodyPr>
          <a:lstStyle/>
          <a:p>
            <a:r>
              <a:rPr lang="en-IN" b="1" dirty="0"/>
              <a:t>Stakeholder Requirements</a:t>
            </a:r>
            <a:r>
              <a:rPr lang="en-IN" dirty="0"/>
              <a:t>, user needs, user requirements, describe what users do with the system, such as the activities that users must be able to perform. These are generally documented using narrative text, use cases, scenarios, user stories, or event-response tables.  Generally documented in a User Requirements Document (URD). Signed off by user community.</a:t>
            </a:r>
          </a:p>
          <a:p>
            <a:r>
              <a:rPr lang="en-IN" dirty="0"/>
              <a:t>Ex: Use Case for Login</a:t>
            </a:r>
          </a:p>
          <a:p>
            <a:pPr lvl="1"/>
            <a:r>
              <a:rPr lang="en-IN" dirty="0"/>
              <a:t>1. Go to website</a:t>
            </a:r>
          </a:p>
          <a:p>
            <a:pPr lvl="1"/>
            <a:r>
              <a:rPr lang="en-IN" dirty="0"/>
              <a:t>2. Click on login</a:t>
            </a:r>
          </a:p>
          <a:p>
            <a:pPr lvl="1"/>
            <a:r>
              <a:rPr lang="en-IN" dirty="0"/>
              <a:t>3. Enter username and password</a:t>
            </a:r>
          </a:p>
          <a:p>
            <a:pPr lvl="1"/>
            <a:r>
              <a:rPr lang="en-IN" dirty="0"/>
              <a:t>4. You are redirected to the start page.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32</a:t>
            </a:fld>
            <a:endParaRPr lang="en-US" altLang="en-US"/>
          </a:p>
        </p:txBody>
      </p:sp>
    </p:spTree>
    <p:extLst>
      <p:ext uri="{BB962C8B-B14F-4D97-AF65-F5344CB8AC3E}">
        <p14:creationId xmlns:p14="http://schemas.microsoft.com/office/powerpoint/2010/main" val="2692555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Requirements (Software Req.)</a:t>
            </a:r>
          </a:p>
        </p:txBody>
      </p:sp>
      <p:sp>
        <p:nvSpPr>
          <p:cNvPr id="3" name="Content Placeholder 2"/>
          <p:cNvSpPr>
            <a:spLocks noGrp="1"/>
          </p:cNvSpPr>
          <p:nvPr>
            <p:ph idx="1"/>
          </p:nvPr>
        </p:nvSpPr>
        <p:spPr/>
        <p:txBody>
          <a:bodyPr>
            <a:normAutofit fontScale="92500" lnSpcReduction="10000"/>
          </a:bodyPr>
          <a:lstStyle/>
          <a:p>
            <a:r>
              <a:rPr lang="en-IN" b="1" dirty="0"/>
              <a:t>Solution (System) Requirements</a:t>
            </a:r>
            <a:r>
              <a:rPr lang="en-IN" dirty="0"/>
              <a:t> are what the developers use to build the system. These are the traditional “shall” statements that describe what the system “shall do.” System requirements are classified as either </a:t>
            </a:r>
            <a:r>
              <a:rPr lang="en-IN" u="sng" dirty="0"/>
              <a:t>functional</a:t>
            </a:r>
            <a:r>
              <a:rPr lang="en-IN" dirty="0"/>
              <a:t> or </a:t>
            </a:r>
            <a:r>
              <a:rPr lang="en-IN" u="sng" dirty="0"/>
              <a:t>nonfunctional</a:t>
            </a:r>
            <a:r>
              <a:rPr lang="en-IN" dirty="0"/>
              <a:t> requirements.  </a:t>
            </a:r>
          </a:p>
          <a:p>
            <a:r>
              <a:rPr lang="en-IN" dirty="0"/>
              <a:t>A </a:t>
            </a:r>
            <a:r>
              <a:rPr lang="en-IN" b="1" dirty="0"/>
              <a:t>functional</a:t>
            </a:r>
            <a:r>
              <a:rPr lang="en-IN" dirty="0"/>
              <a:t> requirement specifies something that the developer needs to build to deliver the solution.</a:t>
            </a:r>
          </a:p>
          <a:p>
            <a:r>
              <a:rPr lang="en-IN" dirty="0"/>
              <a:t>Ex: "The system shall be able to register a product using the following fields: Name (20 characters long), Details (2000 characters long), Price (currency), Category (pick list).“</a:t>
            </a:r>
          </a:p>
          <a:p>
            <a:r>
              <a:rPr lang="en-IN" dirty="0"/>
              <a:t>Ex: "The system shall support that up to 5 pictures can be listed per product.“</a:t>
            </a:r>
          </a:p>
          <a:p>
            <a:endParaRPr lang="en-IN"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33</a:t>
            </a:fld>
            <a:endParaRPr lang="en-US" altLang="en-US"/>
          </a:p>
        </p:txBody>
      </p:sp>
    </p:spTree>
    <p:extLst>
      <p:ext uri="{BB962C8B-B14F-4D97-AF65-F5344CB8AC3E}">
        <p14:creationId xmlns:p14="http://schemas.microsoft.com/office/powerpoint/2010/main" val="4274596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Nonfunctional</a:t>
            </a:r>
            <a:r>
              <a:rPr lang="en-IN" dirty="0"/>
              <a:t> requirements specify all the remaining requirements not covered by functional requirements. </a:t>
            </a:r>
          </a:p>
          <a:p>
            <a:pPr marL="0" indent="0">
              <a:buNone/>
            </a:pPr>
            <a:endParaRPr lang="en-IN" dirty="0"/>
          </a:p>
          <a:p>
            <a:pPr marL="0" indent="0">
              <a:buNone/>
            </a:pPr>
            <a:r>
              <a:rPr lang="en-IN" dirty="0"/>
              <a:t>Ex: “System should be able to support 50 concurrent users” “Interest and due calculation report should be ready with 3 seconds” “Application should work on all latest browsers”</a:t>
            </a:r>
          </a:p>
          <a:p>
            <a:endParaRPr lang="en-US" dirty="0"/>
          </a:p>
          <a:p>
            <a:r>
              <a:rPr lang="en-IN" dirty="0"/>
              <a:t>Business continuity, Compliance, Interoperability, Maintainability, Performance</a:t>
            </a:r>
          </a:p>
          <a:p>
            <a:r>
              <a:rPr lang="en-US" dirty="0"/>
              <a:t>Interface: Integration with other system</a:t>
            </a:r>
          </a:p>
          <a:p>
            <a:r>
              <a:rPr lang="en-US" dirty="0"/>
              <a:t>Operations: Installation, system management</a:t>
            </a:r>
          </a:p>
          <a:p>
            <a:r>
              <a:rPr lang="en-US" dirty="0"/>
              <a:t>Reliability: Failure rates, availability, recoverability</a:t>
            </a:r>
          </a:p>
          <a:p>
            <a:r>
              <a:rPr lang="en-US" dirty="0"/>
              <a:t>Usability: Different ability people, navigation, help, documentation, difference experience level people</a:t>
            </a:r>
          </a:p>
          <a:p>
            <a:r>
              <a:rPr lang="en-US" dirty="0"/>
              <a:t>Legal, packaging, hardware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34</a:t>
            </a:fld>
            <a:endParaRPr lang="en-US" altLang="en-US"/>
          </a:p>
        </p:txBody>
      </p:sp>
    </p:spTree>
    <p:extLst>
      <p:ext uri="{BB962C8B-B14F-4D97-AF65-F5344CB8AC3E}">
        <p14:creationId xmlns:p14="http://schemas.microsoft.com/office/powerpoint/2010/main" val="293824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Requirements (Software Req.)</a:t>
            </a:r>
          </a:p>
        </p:txBody>
      </p:sp>
      <p:sp>
        <p:nvSpPr>
          <p:cNvPr id="3" name="Content Placeholder 2"/>
          <p:cNvSpPr>
            <a:spLocks noGrp="1"/>
          </p:cNvSpPr>
          <p:nvPr>
            <p:ph idx="1"/>
          </p:nvPr>
        </p:nvSpPr>
        <p:spPr/>
        <p:txBody>
          <a:bodyPr>
            <a:normAutofit lnSpcReduction="10000"/>
          </a:bodyPr>
          <a:lstStyle/>
          <a:p>
            <a:pPr marL="0" indent="0">
              <a:buNone/>
            </a:pPr>
            <a:r>
              <a:rPr lang="en-IN" b="1" dirty="0"/>
              <a:t>Transition Requirements </a:t>
            </a:r>
            <a:r>
              <a:rPr lang="en-IN" dirty="0"/>
              <a:t>describe capabilities that the solution must have in order to facilitate transition from the current state of the enterprise to a desired future state, but that will not be needed once that transition is complete. They are differentiated from other requirements types because they are always temporary in nature and because they cannot be developed until both an existing and new solution are defined. They typically cover data conversion from existing systems, skill gaps that must be addressed, and other related changes to reach the desired future state. They are developed and defined through solution assessment and validation.”</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35</a:t>
            </a:fld>
            <a:endParaRPr lang="en-US" altLang="en-US"/>
          </a:p>
        </p:txBody>
      </p:sp>
    </p:spTree>
    <p:extLst>
      <p:ext uri="{BB962C8B-B14F-4D97-AF65-F5344CB8AC3E}">
        <p14:creationId xmlns:p14="http://schemas.microsoft.com/office/powerpoint/2010/main" val="1720151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Requirements (Software Req.)</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8761595"/>
              </p:ext>
            </p:extLst>
          </p:nvPr>
        </p:nvGraphicFramePr>
        <p:xfrm>
          <a:off x="609600" y="1224280"/>
          <a:ext cx="10972800" cy="478536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4179688962"/>
                    </a:ext>
                  </a:extLst>
                </a:gridCol>
                <a:gridCol w="5486400">
                  <a:extLst>
                    <a:ext uri="{9D8B030D-6E8A-4147-A177-3AD203B41FA5}">
                      <a16:colId xmlns:a16="http://schemas.microsoft.com/office/drawing/2014/main" val="1244850138"/>
                    </a:ext>
                  </a:extLst>
                </a:gridCol>
              </a:tblGrid>
              <a:tr h="4490720">
                <a:tc>
                  <a:txBody>
                    <a:bodyPr/>
                    <a:lstStyle/>
                    <a:p>
                      <a:r>
                        <a:rPr lang="en-IN" sz="1400" dirty="0"/>
                        <a:t>Data Conversion and Migration </a:t>
                      </a:r>
                    </a:p>
                    <a:p>
                      <a:pPr lvl="1"/>
                      <a:r>
                        <a:rPr lang="en-IN" sz="1400" dirty="0"/>
                        <a:t>Data conversions</a:t>
                      </a:r>
                    </a:p>
                    <a:p>
                      <a:pPr lvl="1"/>
                      <a:r>
                        <a:rPr lang="en-IN" sz="1400" dirty="0"/>
                        <a:t>Temporary interfaces</a:t>
                      </a:r>
                    </a:p>
                    <a:p>
                      <a:r>
                        <a:rPr lang="en-IN" sz="1400" dirty="0"/>
                        <a:t>User Access and Security Rights </a:t>
                      </a:r>
                    </a:p>
                    <a:p>
                      <a:pPr lvl="1"/>
                      <a:r>
                        <a:rPr lang="en-IN" sz="1400" dirty="0"/>
                        <a:t>Security privileges</a:t>
                      </a:r>
                    </a:p>
                    <a:p>
                      <a:pPr lvl="1"/>
                      <a:r>
                        <a:rPr lang="en-IN" sz="1400" dirty="0"/>
                        <a:t>User access</a:t>
                      </a:r>
                    </a:p>
                    <a:p>
                      <a:r>
                        <a:rPr lang="en-IN" sz="1400" dirty="0"/>
                        <a:t>User Acceptance Testing </a:t>
                      </a:r>
                    </a:p>
                    <a:p>
                      <a:pPr lvl="1"/>
                      <a:r>
                        <a:rPr lang="en-IN" sz="1400" dirty="0"/>
                        <a:t>Test case development</a:t>
                      </a:r>
                    </a:p>
                    <a:p>
                      <a:pPr lvl="1"/>
                      <a:r>
                        <a:rPr lang="en-IN" sz="1400" dirty="0"/>
                        <a:t>Test facility</a:t>
                      </a:r>
                    </a:p>
                    <a:p>
                      <a:r>
                        <a:rPr lang="en-IN" sz="1400" dirty="0"/>
                        <a:t>Production Turnover and Transition</a:t>
                      </a:r>
                    </a:p>
                    <a:p>
                      <a:pPr lvl="1"/>
                      <a:r>
                        <a:rPr lang="en-IN" sz="1400" dirty="0"/>
                        <a:t>User support and help desk</a:t>
                      </a:r>
                    </a:p>
                    <a:p>
                      <a:pPr lvl="1"/>
                      <a:r>
                        <a:rPr lang="en-IN" sz="1400" dirty="0"/>
                        <a:t>Operations</a:t>
                      </a:r>
                    </a:p>
                    <a:p>
                      <a:pPr lvl="1"/>
                      <a:r>
                        <a:rPr lang="en-IN" sz="1400" dirty="0"/>
                        <a:t>Application support</a:t>
                      </a:r>
                    </a:p>
                    <a:p>
                      <a:r>
                        <a:rPr lang="en-IN" sz="1400" dirty="0"/>
                        <a:t>User Preparation and Transition</a:t>
                      </a:r>
                    </a:p>
                    <a:p>
                      <a:pPr lvl="1"/>
                      <a:r>
                        <a:rPr lang="en-IN" sz="1400" dirty="0"/>
                        <a:t>Skill enhancements</a:t>
                      </a:r>
                    </a:p>
                    <a:p>
                      <a:pPr lvl="1"/>
                      <a:r>
                        <a:rPr lang="en-IN" sz="1400" dirty="0"/>
                        <a:t>Training delivery</a:t>
                      </a:r>
                    </a:p>
                    <a:p>
                      <a:pPr lvl="1"/>
                      <a:r>
                        <a:rPr lang="en-IN" sz="1400" dirty="0"/>
                        <a:t>One-on-one support</a:t>
                      </a:r>
                    </a:p>
                    <a:p>
                      <a:pPr lvl="1"/>
                      <a:r>
                        <a:rPr lang="en-IN" sz="1400" dirty="0"/>
                        <a:t>Super user programs</a:t>
                      </a:r>
                    </a:p>
                    <a:p>
                      <a:r>
                        <a:rPr lang="en-IN" sz="1400" dirty="0"/>
                        <a:t>Customer and Supplier Preparation and Transition</a:t>
                      </a:r>
                    </a:p>
                    <a:p>
                      <a:pPr lvl="1"/>
                      <a:r>
                        <a:rPr lang="en-IN" sz="1400" dirty="0"/>
                        <a:t>Communications and notifications</a:t>
                      </a:r>
                    </a:p>
                    <a:p>
                      <a:pPr lvl="1"/>
                      <a:r>
                        <a:rPr lang="en-IN" sz="1400" dirty="0"/>
                        <a:t>Data interchange</a:t>
                      </a:r>
                    </a:p>
                    <a:p>
                      <a:endParaRPr lang="en-US" sz="1400" dirty="0"/>
                    </a:p>
                  </a:txBody>
                  <a:tcPr/>
                </a:tc>
                <a:tc>
                  <a:txBody>
                    <a:bodyPr/>
                    <a:lstStyle/>
                    <a:p>
                      <a:r>
                        <a:rPr lang="en-IN" sz="1400" dirty="0"/>
                        <a:t>Pilot Testing</a:t>
                      </a:r>
                    </a:p>
                    <a:p>
                      <a:pPr lvl="1"/>
                      <a:r>
                        <a:rPr lang="en-IN" sz="1400" dirty="0"/>
                        <a:t>Model office</a:t>
                      </a:r>
                    </a:p>
                    <a:p>
                      <a:pPr lvl="1"/>
                      <a:r>
                        <a:rPr lang="en-IN" sz="1400" dirty="0"/>
                        <a:t>Pilot test</a:t>
                      </a:r>
                    </a:p>
                    <a:p>
                      <a:r>
                        <a:rPr lang="en-IN" sz="1400" dirty="0"/>
                        <a:t>Organizational Changes</a:t>
                      </a:r>
                    </a:p>
                    <a:p>
                      <a:pPr lvl="1"/>
                      <a:r>
                        <a:rPr lang="en-IN" sz="1400" dirty="0"/>
                        <a:t>Temporary staffing for backfill</a:t>
                      </a:r>
                    </a:p>
                    <a:p>
                      <a:pPr lvl="1"/>
                      <a:r>
                        <a:rPr lang="en-IN" sz="1400" dirty="0"/>
                        <a:t>New hires</a:t>
                      </a:r>
                    </a:p>
                    <a:p>
                      <a:pPr lvl="1"/>
                      <a:r>
                        <a:rPr lang="en-IN" sz="1400" dirty="0"/>
                        <a:t>Transfers</a:t>
                      </a:r>
                    </a:p>
                    <a:p>
                      <a:pPr lvl="1"/>
                      <a:r>
                        <a:rPr lang="en-IN" sz="1400" dirty="0"/>
                        <a:t>Outplacements</a:t>
                      </a:r>
                    </a:p>
                    <a:p>
                      <a:r>
                        <a:rPr lang="en-IN" sz="1400" dirty="0"/>
                        <a:t>Infrastructure Transition</a:t>
                      </a:r>
                    </a:p>
                    <a:p>
                      <a:pPr lvl="1"/>
                      <a:r>
                        <a:rPr lang="en-IN" sz="1400" dirty="0"/>
                        <a:t>Servers</a:t>
                      </a:r>
                    </a:p>
                    <a:p>
                      <a:pPr lvl="1"/>
                      <a:r>
                        <a:rPr lang="en-IN" sz="1400" dirty="0"/>
                        <a:t>Storage</a:t>
                      </a:r>
                    </a:p>
                    <a:p>
                      <a:pPr lvl="1"/>
                      <a:r>
                        <a:rPr lang="en-IN" sz="1400" dirty="0"/>
                        <a:t>Network</a:t>
                      </a:r>
                    </a:p>
                    <a:p>
                      <a:pPr lvl="1"/>
                      <a:r>
                        <a:rPr lang="en-IN" sz="1400" dirty="0"/>
                        <a:t>Personal computing devices</a:t>
                      </a:r>
                    </a:p>
                    <a:p>
                      <a:r>
                        <a:rPr lang="en-IN" sz="1400" dirty="0"/>
                        <a:t>Changes to Policies, Procedures and Forms</a:t>
                      </a:r>
                    </a:p>
                    <a:p>
                      <a:pPr lvl="1"/>
                      <a:r>
                        <a:rPr lang="en-IN" sz="1400" dirty="0"/>
                        <a:t>Policies</a:t>
                      </a:r>
                    </a:p>
                    <a:p>
                      <a:pPr lvl="1"/>
                      <a:r>
                        <a:rPr lang="en-IN" sz="1400" dirty="0"/>
                        <a:t>Procedures</a:t>
                      </a:r>
                    </a:p>
                    <a:p>
                      <a:pPr lvl="1"/>
                      <a:r>
                        <a:rPr lang="en-IN" sz="1400" dirty="0"/>
                        <a:t>Workflow</a:t>
                      </a:r>
                    </a:p>
                    <a:p>
                      <a:pPr lvl="1"/>
                      <a:r>
                        <a:rPr lang="en-IN" sz="1400" dirty="0"/>
                        <a:t>Forms</a:t>
                      </a:r>
                    </a:p>
                    <a:p>
                      <a:r>
                        <a:rPr lang="en-IN" sz="1400" dirty="0"/>
                        <a:t>Business Continuity </a:t>
                      </a:r>
                    </a:p>
                    <a:p>
                      <a:pPr lvl="1"/>
                      <a:r>
                        <a:rPr lang="en-IN" sz="1400" dirty="0"/>
                        <a:t>BC contracts</a:t>
                      </a:r>
                    </a:p>
                    <a:p>
                      <a:pPr lvl="1"/>
                      <a:r>
                        <a:rPr lang="en-IN" sz="1400" dirty="0"/>
                        <a:t>DR Testing</a:t>
                      </a:r>
                    </a:p>
                    <a:p>
                      <a:endParaRPr lang="en-US" sz="1400" dirty="0"/>
                    </a:p>
                  </a:txBody>
                  <a:tcPr/>
                </a:tc>
                <a:extLst>
                  <a:ext uri="{0D108BD9-81ED-4DB2-BD59-A6C34878D82A}">
                    <a16:rowId xmlns:a16="http://schemas.microsoft.com/office/drawing/2014/main" val="3226240076"/>
                  </a:ext>
                </a:extLst>
              </a:tr>
            </a:tbl>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36</a:t>
            </a:fld>
            <a:endParaRPr lang="en-US" altLang="en-US"/>
          </a:p>
        </p:txBody>
      </p:sp>
      <p:sp>
        <p:nvSpPr>
          <p:cNvPr id="7" name="Rectangle 6"/>
          <p:cNvSpPr/>
          <p:nvPr/>
        </p:nvSpPr>
        <p:spPr>
          <a:xfrm>
            <a:off x="580570" y="6020526"/>
            <a:ext cx="11001829" cy="338554"/>
          </a:xfrm>
          <a:prstGeom prst="rect">
            <a:avLst/>
          </a:prstGeom>
        </p:spPr>
        <p:txBody>
          <a:bodyPr wrap="square">
            <a:spAutoFit/>
          </a:bodyPr>
          <a:lstStyle/>
          <a:p>
            <a:r>
              <a:rPr lang="en-IN" sz="1600" dirty="0"/>
              <a:t>No matter how good the code, with out attention to transition requirements, stakeholder won’t be satisfied with the result.</a:t>
            </a:r>
            <a:endParaRPr lang="en-US" sz="1600" dirty="0"/>
          </a:p>
        </p:txBody>
      </p:sp>
    </p:spTree>
    <p:extLst>
      <p:ext uri="{BB962C8B-B14F-4D97-AF65-F5344CB8AC3E}">
        <p14:creationId xmlns:p14="http://schemas.microsoft.com/office/powerpoint/2010/main" val="1331001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and Validating Requirements</a:t>
            </a:r>
          </a:p>
        </p:txBody>
      </p:sp>
      <p:sp>
        <p:nvSpPr>
          <p:cNvPr id="6" name="Content Placeholder 5"/>
          <p:cNvSpPr>
            <a:spLocks noGrp="1"/>
          </p:cNvSpPr>
          <p:nvPr>
            <p:ph idx="1"/>
          </p:nvPr>
        </p:nvSpPr>
        <p:spPr/>
        <p:txBody>
          <a:bodyPr>
            <a:normAutofit fontScale="92500" lnSpcReduction="20000"/>
          </a:bodyPr>
          <a:lstStyle/>
          <a:p>
            <a:r>
              <a:rPr lang="en-IN" b="1" dirty="0"/>
              <a:t>Verification</a:t>
            </a:r>
            <a:r>
              <a:rPr lang="en-IN" dirty="0"/>
              <a:t> is the process of confirming that the designed and built product fully addresses documented requirements.  Verification consists of performing various inspections, tests, and analyses throughout the product lifecycle to ensure that the design, iterations, and the finished product fully addresses the requirements.</a:t>
            </a:r>
            <a:endParaRPr lang="en-US" dirty="0"/>
          </a:p>
          <a:p>
            <a:r>
              <a:rPr lang="en-IN" b="1" dirty="0"/>
              <a:t>Validation </a:t>
            </a:r>
            <a:r>
              <a:rPr lang="en-IN" dirty="0"/>
              <a:t>is the process of confirming the completeness and correctness of requirements.  Validation also ensures that the requirements: 1) achieve stated business objectives, 2) meet the needs of stakeholders, and 3) are clear and understood by the developers. Validation is essential to identification of missing requirements and to ensure that the requirements meet certain quality characteristics.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37</a:t>
            </a:fld>
            <a:endParaRPr lang="en-US" altLang="en-US"/>
          </a:p>
        </p:txBody>
      </p:sp>
    </p:spTree>
    <p:extLst>
      <p:ext uri="{BB962C8B-B14F-4D97-AF65-F5344CB8AC3E}">
        <p14:creationId xmlns:p14="http://schemas.microsoft.com/office/powerpoint/2010/main" val="279132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Scope &amp; Change Management</a:t>
            </a:r>
          </a:p>
        </p:txBody>
      </p:sp>
      <p:sp>
        <p:nvSpPr>
          <p:cNvPr id="6" name="Content Placeholder 5"/>
          <p:cNvSpPr>
            <a:spLocks noGrp="1"/>
          </p:cNvSpPr>
          <p:nvPr>
            <p:ph idx="1"/>
          </p:nvPr>
        </p:nvSpPr>
        <p:spPr/>
        <p:txBody>
          <a:bodyPr/>
          <a:lstStyle/>
          <a:p>
            <a:r>
              <a:rPr lang="en-US" dirty="0"/>
              <a:t>Define change control board and their threshold limits.</a:t>
            </a:r>
          </a:p>
          <a:p>
            <a:r>
              <a:rPr lang="en-US" dirty="0"/>
              <a:t>Define process of managing changes and make sure team follow that</a:t>
            </a:r>
          </a:p>
          <a:p>
            <a:r>
              <a:rPr lang="en-US" dirty="0"/>
              <a:t>Understand the meaning of scope creep and manage it</a:t>
            </a:r>
          </a:p>
          <a:p>
            <a:r>
              <a:rPr lang="en-US" dirty="0"/>
              <a:t>Have project boundary defined in terms of within scope and out of scope in business requirement document.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38</a:t>
            </a:fld>
            <a:endParaRPr lang="en-US" altLang="en-US"/>
          </a:p>
        </p:txBody>
      </p:sp>
    </p:spTree>
    <p:extLst>
      <p:ext uri="{BB962C8B-B14F-4D97-AF65-F5344CB8AC3E}">
        <p14:creationId xmlns:p14="http://schemas.microsoft.com/office/powerpoint/2010/main" val="3300346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Requirements Phase in Different Development Models</a:t>
            </a:r>
            <a:endParaRPr lang="en-US" sz="3200" dirty="0"/>
          </a:p>
        </p:txBody>
      </p:sp>
      <p:sp>
        <p:nvSpPr>
          <p:cNvPr id="3" name="Content Placeholder 2"/>
          <p:cNvSpPr>
            <a:spLocks noGrp="1"/>
          </p:cNvSpPr>
          <p:nvPr>
            <p:ph idx="1"/>
          </p:nvPr>
        </p:nvSpPr>
        <p:spPr/>
        <p:txBody>
          <a:bodyPr/>
          <a:lstStyle/>
          <a:p>
            <a:r>
              <a:rPr lang="en-US" dirty="0"/>
              <a:t>Waterfall : The first phase of project lifecycle</a:t>
            </a:r>
          </a:p>
          <a:p>
            <a:r>
              <a:rPr lang="en-US" dirty="0"/>
              <a:t>Iterative : At the start of every iteration. Output of iteration may be architecture, non-working prototype, POC</a:t>
            </a:r>
          </a:p>
          <a:p>
            <a:r>
              <a:rPr lang="en-US" dirty="0"/>
              <a:t>Agile : Requirements are elaborated during product backlog grooming in every sprint for the future sprint work.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39</a:t>
            </a:fld>
            <a:endParaRPr lang="en-US" altLang="en-US"/>
          </a:p>
        </p:txBody>
      </p:sp>
    </p:spTree>
    <p:extLst>
      <p:ext uri="{BB962C8B-B14F-4D97-AF65-F5344CB8AC3E}">
        <p14:creationId xmlns:p14="http://schemas.microsoft.com/office/powerpoint/2010/main" val="245999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r>
              <a:rPr lang="en-US" b="1" u="sng" dirty="0"/>
              <a:t>Workshop Agenda</a:t>
            </a:r>
            <a:br>
              <a:rPr lang="en-US" dirty="0"/>
            </a:br>
            <a:r>
              <a:rPr lang="en-US" dirty="0"/>
              <a:t>Project Planning &amp; Management</a:t>
            </a:r>
          </a:p>
        </p:txBody>
      </p:sp>
      <p:sp>
        <p:nvSpPr>
          <p:cNvPr id="3" name="Content Placeholder 2"/>
          <p:cNvSpPr>
            <a:spLocks noGrp="1"/>
          </p:cNvSpPr>
          <p:nvPr>
            <p:ph idx="1"/>
          </p:nvPr>
        </p:nvSpPr>
        <p:spPr/>
        <p:txBody>
          <a:bodyPr>
            <a:normAutofit/>
          </a:bodyPr>
          <a:lstStyle/>
          <a:p>
            <a:r>
              <a:rPr lang="en-US" sz="2800" dirty="0"/>
              <a:t>Project Planning </a:t>
            </a:r>
          </a:p>
          <a:p>
            <a:r>
              <a:rPr lang="en-US" sz="2800" dirty="0"/>
              <a:t>Stakeholder Identification </a:t>
            </a:r>
          </a:p>
          <a:p>
            <a:r>
              <a:rPr lang="en-US" sz="2800" dirty="0"/>
              <a:t>WBS (Work breakdown Structure) </a:t>
            </a:r>
          </a:p>
          <a:p>
            <a:r>
              <a:rPr lang="en-US" sz="2800" dirty="0"/>
              <a:t>Risk Identification and Planning </a:t>
            </a:r>
          </a:p>
          <a:p>
            <a:r>
              <a:rPr lang="en-US" sz="2800" dirty="0"/>
              <a:t>Communication Planning &amp; Management </a:t>
            </a:r>
          </a:p>
          <a:p>
            <a:r>
              <a:rPr lang="en-US" sz="2800" dirty="0"/>
              <a:t>Software Estimation techniques </a:t>
            </a:r>
          </a:p>
          <a:p>
            <a:r>
              <a:rPr lang="en-US" sz="2800" dirty="0"/>
              <a:t>Scheduling and Controlling (Waterfall/Iterative /Agile)</a:t>
            </a:r>
          </a:p>
          <a:p>
            <a:r>
              <a:rPr lang="en-US" sz="2800" dirty="0"/>
              <a:t>Resource planning &amp; Management </a:t>
            </a:r>
          </a:p>
          <a:p>
            <a:endParaRPr lang="en-US" sz="2800" dirty="0"/>
          </a:p>
        </p:txBody>
      </p:sp>
      <p:sp>
        <p:nvSpPr>
          <p:cNvPr id="5" name="Footer Placeholder 4"/>
          <p:cNvSpPr>
            <a:spLocks noGrp="1"/>
          </p:cNvSpPr>
          <p:nvPr>
            <p:ph type="ftr" sz="quarter" idx="11"/>
          </p:nvPr>
        </p:nvSpPr>
        <p:spPr/>
        <p:txBody>
          <a:body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p>
            <a:pPr>
              <a:defRPr/>
            </a:pPr>
            <a:fld id="{522FBC0A-C31D-419A-8A31-B5D651199208}" type="slidenum">
              <a:rPr lang="en-US" altLang="en-US" smtClean="0"/>
              <a:pPr>
                <a:defRPr/>
              </a:pPr>
              <a:t>4</a:t>
            </a:fld>
            <a:endParaRPr lang="en-US" altLang="en-US"/>
          </a:p>
        </p:txBody>
      </p:sp>
    </p:spTree>
    <p:extLst>
      <p:ext uri="{BB962C8B-B14F-4D97-AF65-F5344CB8AC3E}">
        <p14:creationId xmlns:p14="http://schemas.microsoft.com/office/powerpoint/2010/main" val="3158017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vs Design in IT Projects</a:t>
            </a:r>
            <a:endParaRPr lang="en-US" dirty="0"/>
          </a:p>
        </p:txBody>
      </p:sp>
      <p:sp>
        <p:nvSpPr>
          <p:cNvPr id="6" name="Content Placeholder 5"/>
          <p:cNvSpPr>
            <a:spLocks noGrp="1"/>
          </p:cNvSpPr>
          <p:nvPr>
            <p:ph idx="1"/>
          </p:nvPr>
        </p:nvSpPr>
        <p:spPr/>
        <p:txBody>
          <a:bodyPr/>
          <a:lstStyle/>
          <a:p>
            <a:r>
              <a:rPr lang="en-US" dirty="0"/>
              <a:t>During Analysis Phase/ Activity you </a:t>
            </a:r>
          </a:p>
          <a:p>
            <a:pPr lvl="1"/>
            <a:r>
              <a:rPr lang="en-US" dirty="0"/>
              <a:t>Define the Business Rule</a:t>
            </a:r>
          </a:p>
          <a:p>
            <a:pPr lvl="1"/>
            <a:r>
              <a:rPr lang="en-US" dirty="0"/>
              <a:t>Define the Workflow</a:t>
            </a:r>
          </a:p>
          <a:p>
            <a:pPr lvl="1"/>
            <a:r>
              <a:rPr lang="en-US" dirty="0"/>
              <a:t>Remove the duplicate requirements</a:t>
            </a:r>
          </a:p>
          <a:p>
            <a:pPr lvl="1"/>
            <a:r>
              <a:rPr lang="en-US" dirty="0"/>
              <a:t>Prioritize requirement based on risk, feasibility, dependency</a:t>
            </a:r>
          </a:p>
          <a:p>
            <a:pPr lvl="1"/>
            <a:r>
              <a:rPr lang="en-US" dirty="0"/>
              <a:t>Analyse Usecase of every stakeholder requirement</a:t>
            </a:r>
          </a:p>
          <a:p>
            <a:pPr lvl="1"/>
            <a:r>
              <a:rPr lang="en-US" dirty="0"/>
              <a:t>Analyse the Consistency of requirement with respect to the whole system.</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40</a:t>
            </a:fld>
            <a:endParaRPr lang="en-US" altLang="en-US"/>
          </a:p>
        </p:txBody>
      </p:sp>
    </p:spTree>
    <p:extLst>
      <p:ext uri="{BB962C8B-B14F-4D97-AF65-F5344CB8AC3E}">
        <p14:creationId xmlns:p14="http://schemas.microsoft.com/office/powerpoint/2010/main" val="2588866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Requirements so Important</a:t>
            </a:r>
          </a:p>
        </p:txBody>
      </p:sp>
      <p:pic>
        <p:nvPicPr>
          <p:cNvPr id="6" name="Content Placeholder 5"/>
          <p:cNvPicPr>
            <a:picLocks noGrp="1" noChangeAspect="1"/>
          </p:cNvPicPr>
          <p:nvPr>
            <p:ph idx="1"/>
          </p:nvPr>
        </p:nvPicPr>
        <p:blipFill>
          <a:blip r:embed="rId2"/>
          <a:stretch>
            <a:fillRect/>
          </a:stretch>
        </p:blipFill>
        <p:spPr>
          <a:xfrm>
            <a:off x="3048000" y="1279619"/>
            <a:ext cx="6333753" cy="5200557"/>
          </a:xfrm>
          <a:prstGeom prst="rect">
            <a:avLst/>
          </a:prstGeo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41</a:t>
            </a:fld>
            <a:endParaRPr lang="en-US" altLang="en-US"/>
          </a:p>
        </p:txBody>
      </p:sp>
    </p:spTree>
    <p:extLst>
      <p:ext uri="{BB962C8B-B14F-4D97-AF65-F5344CB8AC3E}">
        <p14:creationId xmlns:p14="http://schemas.microsoft.com/office/powerpoint/2010/main" val="3831306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 &amp; Integration Testing</a:t>
            </a:r>
            <a:endParaRPr lang="en-US" dirty="0"/>
          </a:p>
        </p:txBody>
      </p:sp>
      <p:sp>
        <p:nvSpPr>
          <p:cNvPr id="3" name="Content Placeholder 2"/>
          <p:cNvSpPr>
            <a:spLocks noGrp="1"/>
          </p:cNvSpPr>
          <p:nvPr>
            <p:ph idx="1"/>
          </p:nvPr>
        </p:nvSpPr>
        <p:spPr/>
        <p:txBody>
          <a:bodyPr/>
          <a:lstStyle/>
          <a:p>
            <a:r>
              <a:rPr lang="en-IN" dirty="0"/>
              <a:t>No last-minute change request.</a:t>
            </a:r>
          </a:p>
          <a:p>
            <a:r>
              <a:rPr lang="en-IN" dirty="0"/>
              <a:t>Defect is not change request.</a:t>
            </a:r>
          </a:p>
          <a:p>
            <a:r>
              <a:rPr lang="en-IN" dirty="0"/>
              <a:t>Ensure defect fix do not break other part of the system (automation)</a:t>
            </a:r>
          </a:p>
          <a:p>
            <a:r>
              <a:rPr lang="en-IN" dirty="0"/>
              <a:t>Automate as much as possible to guarantee high quality</a:t>
            </a:r>
          </a:p>
          <a:p>
            <a:r>
              <a:rPr lang="en-IN" dirty="0"/>
              <a:t>Involve customer</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42</a:t>
            </a:fld>
            <a:endParaRPr lang="en-US" altLang="en-US"/>
          </a:p>
        </p:txBody>
      </p:sp>
    </p:spTree>
    <p:extLst>
      <p:ext uri="{BB962C8B-B14F-4D97-AF65-F5344CB8AC3E}">
        <p14:creationId xmlns:p14="http://schemas.microsoft.com/office/powerpoint/2010/main" val="2182693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 Practices</a:t>
            </a:r>
          </a:p>
        </p:txBody>
      </p:sp>
      <p:sp>
        <p:nvSpPr>
          <p:cNvPr id="3" name="Content Placeholder 2"/>
          <p:cNvSpPr>
            <a:spLocks noGrp="1"/>
          </p:cNvSpPr>
          <p:nvPr>
            <p:ph idx="1"/>
          </p:nvPr>
        </p:nvSpPr>
        <p:spPr/>
        <p:txBody>
          <a:bodyPr>
            <a:normAutofit fontScale="77500" lnSpcReduction="20000"/>
          </a:bodyPr>
          <a:lstStyle/>
          <a:p>
            <a:r>
              <a:rPr lang="en-US" dirty="0"/>
              <a:t>Agile Unified Process</a:t>
            </a:r>
          </a:p>
          <a:p>
            <a:r>
              <a:rPr lang="en-US" dirty="0"/>
              <a:t>DRY</a:t>
            </a:r>
          </a:p>
          <a:p>
            <a:r>
              <a:rPr lang="en-US" dirty="0"/>
              <a:t>XP</a:t>
            </a:r>
          </a:p>
          <a:p>
            <a:r>
              <a:rPr lang="en-US" dirty="0"/>
              <a:t>DSDM (Dynamic Systems Development Method)</a:t>
            </a:r>
          </a:p>
          <a:p>
            <a:r>
              <a:rPr lang="en-US" dirty="0"/>
              <a:t>Agile Software Development</a:t>
            </a:r>
          </a:p>
          <a:p>
            <a:r>
              <a:rPr lang="en-US" dirty="0"/>
              <a:t>KISS</a:t>
            </a:r>
          </a:p>
          <a:p>
            <a:r>
              <a:rPr lang="en-US" dirty="0"/>
              <a:t>RUP (Rational Unified Process)</a:t>
            </a:r>
          </a:p>
          <a:p>
            <a:r>
              <a:rPr lang="en-US" dirty="0"/>
              <a:t>Scrum</a:t>
            </a:r>
          </a:p>
          <a:p>
            <a:r>
              <a:rPr lang="en-US" dirty="0"/>
              <a:t>TDD</a:t>
            </a:r>
          </a:p>
          <a:p>
            <a:r>
              <a:rPr lang="en-US" dirty="0"/>
              <a:t>Unified Process</a:t>
            </a:r>
          </a:p>
          <a:p>
            <a:r>
              <a:rPr lang="en-US" dirty="0"/>
              <a:t>YAGNI</a:t>
            </a:r>
          </a:p>
          <a:p>
            <a:r>
              <a:rPr lang="en-US" dirty="0"/>
              <a:t>Waterfall</a:t>
            </a:r>
          </a:p>
          <a:p>
            <a:r>
              <a:rPr lang="en-US" dirty="0"/>
              <a:t>Spiral</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43</a:t>
            </a:fld>
            <a:endParaRPr lang="en-US" altLang="en-US"/>
          </a:p>
        </p:txBody>
      </p:sp>
    </p:spTree>
    <p:extLst>
      <p:ext uri="{BB962C8B-B14F-4D97-AF65-F5344CB8AC3E}">
        <p14:creationId xmlns:p14="http://schemas.microsoft.com/office/powerpoint/2010/main" val="2865817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Methodologies</a:t>
            </a:r>
          </a:p>
        </p:txBody>
      </p:sp>
      <p:sp>
        <p:nvSpPr>
          <p:cNvPr id="6" name="Content Placeholder 5"/>
          <p:cNvSpPr>
            <a:spLocks noGrp="1"/>
          </p:cNvSpPr>
          <p:nvPr>
            <p:ph idx="1"/>
          </p:nvPr>
        </p:nvSpPr>
        <p:spPr/>
        <p:txBody>
          <a:bodyPr>
            <a:normAutofit fontScale="62500" lnSpcReduction="20000"/>
          </a:bodyPr>
          <a:lstStyle/>
          <a:p>
            <a:r>
              <a:rPr lang="en-US" b="1" dirty="0"/>
              <a:t>Hierarchy Architecture  / </a:t>
            </a:r>
            <a:r>
              <a:rPr lang="en-IN" b="1" dirty="0"/>
              <a:t>Structured Analysis and Design Technique:</a:t>
            </a:r>
            <a:r>
              <a:rPr lang="en-IN" dirty="0"/>
              <a:t> This approach utilizes a diagram to describe the hierarchy of a system's functions. </a:t>
            </a:r>
          </a:p>
          <a:p>
            <a:r>
              <a:rPr lang="en-IN" b="1" dirty="0"/>
              <a:t>Data Structured Systems Development:</a:t>
            </a:r>
            <a:r>
              <a:rPr lang="en-IN" dirty="0"/>
              <a:t> Data structure determines the system structure in this methodology. </a:t>
            </a:r>
          </a:p>
          <a:p>
            <a:r>
              <a:rPr lang="en-IN" b="1" dirty="0"/>
              <a:t>Object Oriented Design:</a:t>
            </a:r>
            <a:r>
              <a:rPr lang="en-IN" dirty="0"/>
              <a:t> This methodology is based on a system of interacting objects.</a:t>
            </a:r>
          </a:p>
          <a:p>
            <a:r>
              <a:rPr lang="en-IN" b="1" dirty="0"/>
              <a:t>Agile Design</a:t>
            </a:r>
          </a:p>
          <a:p>
            <a:r>
              <a:rPr lang="en-US" b="1" dirty="0"/>
              <a:t>Heterogeneous Architecture </a:t>
            </a:r>
          </a:p>
          <a:p>
            <a:r>
              <a:rPr lang="en-US" b="1" dirty="0"/>
              <a:t>SOA Architecture</a:t>
            </a:r>
          </a:p>
          <a:p>
            <a:r>
              <a:rPr lang="en-US" b="1" dirty="0"/>
              <a:t>Interaction Oriented Software Architecture</a:t>
            </a:r>
          </a:p>
          <a:p>
            <a:r>
              <a:rPr lang="en-US" b="1" dirty="0"/>
              <a:t>Master/Slaves Software Architecture</a:t>
            </a:r>
          </a:p>
          <a:p>
            <a:r>
              <a:rPr lang="en-US" b="1" dirty="0"/>
              <a:t>Data Flow Architecture </a:t>
            </a:r>
          </a:p>
          <a:p>
            <a:r>
              <a:rPr lang="en-IN" b="1" dirty="0"/>
              <a:t>Top Down Design or Stepwise Refinement:</a:t>
            </a:r>
            <a:r>
              <a:rPr lang="en-IN" dirty="0"/>
              <a:t> This starts from the end solution and works backwards, refining each step along the way. </a:t>
            </a:r>
          </a:p>
          <a:p>
            <a:r>
              <a:rPr lang="en-IN" b="1" dirty="0"/>
              <a:t>Bottom Up Design:</a:t>
            </a:r>
            <a:r>
              <a:rPr lang="en-IN" dirty="0"/>
              <a:t> This methodology starts with a foundation and works up towards a solution. </a:t>
            </a:r>
          </a:p>
          <a:p>
            <a:r>
              <a:rPr lang="en-IN" b="1" dirty="0"/>
              <a:t>Structured Design:</a:t>
            </a:r>
            <a:r>
              <a:rPr lang="en-IN" dirty="0"/>
              <a:t> This is an industry standard. The technique starts by identifying inputs and desired outputs to create a graphical representation.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44</a:t>
            </a:fld>
            <a:endParaRPr lang="en-US" altLang="en-US"/>
          </a:p>
        </p:txBody>
      </p:sp>
    </p:spTree>
    <p:extLst>
      <p:ext uri="{BB962C8B-B14F-4D97-AF65-F5344CB8AC3E}">
        <p14:creationId xmlns:p14="http://schemas.microsoft.com/office/powerpoint/2010/main" val="294818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/Test Strategy and Planning</a:t>
            </a:r>
          </a:p>
        </p:txBody>
      </p:sp>
      <p:sp>
        <p:nvSpPr>
          <p:cNvPr id="6" name="Content Placeholder 5"/>
          <p:cNvSpPr>
            <a:spLocks noGrp="1"/>
          </p:cNvSpPr>
          <p:nvPr>
            <p:ph idx="1"/>
          </p:nvPr>
        </p:nvSpPr>
        <p:spPr/>
        <p:txBody>
          <a:bodyPr/>
          <a:lstStyle/>
          <a:p>
            <a:r>
              <a:rPr lang="en-US" dirty="0"/>
              <a:t>Based on the complexity of application make what different level of testing will be performed.</a:t>
            </a:r>
          </a:p>
          <a:p>
            <a:r>
              <a:rPr lang="en-US" dirty="0"/>
              <a:t>Make a plan to ensure each type of testing. (Infrastructure, Responsibilities, Activities, Schedule, Cost, Test Case, Reporting, Defect Fixing)</a:t>
            </a:r>
          </a:p>
          <a:p>
            <a:r>
              <a:rPr lang="en-US" dirty="0"/>
              <a:t>Is any third party certification required after testing</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45</a:t>
            </a:fld>
            <a:endParaRPr lang="en-US" altLang="en-US"/>
          </a:p>
        </p:txBody>
      </p:sp>
    </p:spTree>
    <p:extLst>
      <p:ext uri="{BB962C8B-B14F-4D97-AF65-F5344CB8AC3E}">
        <p14:creationId xmlns:p14="http://schemas.microsoft.com/office/powerpoint/2010/main" val="2034260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for Testing &amp; reporting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3883174"/>
              </p:ext>
            </p:extLst>
          </p:nvPr>
        </p:nvGraphicFramePr>
        <p:xfrm>
          <a:off x="609600" y="1219200"/>
          <a:ext cx="10972800" cy="510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46</a:t>
            </a:fld>
            <a:endParaRPr lang="en-US" altLang="en-US"/>
          </a:p>
        </p:txBody>
      </p:sp>
    </p:spTree>
    <p:extLst>
      <p:ext uri="{BB962C8B-B14F-4D97-AF65-F5344CB8AC3E}">
        <p14:creationId xmlns:p14="http://schemas.microsoft.com/office/powerpoint/2010/main" val="640460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Tracking and Reporting</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55804037"/>
              </p:ext>
            </p:extLst>
          </p:nvPr>
        </p:nvGraphicFramePr>
        <p:xfrm>
          <a:off x="609600" y="1219200"/>
          <a:ext cx="10972800" cy="510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47</a:t>
            </a:fld>
            <a:endParaRPr lang="en-US" altLang="en-US"/>
          </a:p>
        </p:txBody>
      </p:sp>
    </p:spTree>
    <p:extLst>
      <p:ext uri="{BB962C8B-B14F-4D97-AF65-F5344CB8AC3E}">
        <p14:creationId xmlns:p14="http://schemas.microsoft.com/office/powerpoint/2010/main" val="2237175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Traceability Matrix</a:t>
            </a:r>
          </a:p>
        </p:txBody>
      </p:sp>
      <p:sp>
        <p:nvSpPr>
          <p:cNvPr id="6" name="Content Placeholder 5"/>
          <p:cNvSpPr>
            <a:spLocks noGrp="1"/>
          </p:cNvSpPr>
          <p:nvPr>
            <p:ph idx="1"/>
          </p:nvPr>
        </p:nvSpPr>
        <p:spPr/>
        <p:txBody>
          <a:bodyPr/>
          <a:lstStyle/>
          <a:p>
            <a:r>
              <a:rPr lang="en-US" dirty="0"/>
              <a:t>Use RTM to track the progress of each functionality</a:t>
            </a:r>
          </a:p>
          <a:p>
            <a:r>
              <a:rPr lang="en-US" dirty="0"/>
              <a:t>RTM is excel sheet kind of column structure</a:t>
            </a:r>
          </a:p>
          <a:p>
            <a:r>
              <a:rPr lang="en-US" dirty="0"/>
              <a:t>RTM contains: </a:t>
            </a:r>
            <a:r>
              <a:rPr lang="en-US" dirty="0" err="1"/>
              <a:t>Req</a:t>
            </a:r>
            <a:r>
              <a:rPr lang="en-US" dirty="0"/>
              <a:t> Id, BC Ref, Design Ref, TC Ref, Dev Ref, Delivery Status, Rel. #, Owner</a:t>
            </a:r>
          </a:p>
          <a:p>
            <a:r>
              <a:rPr lang="en-US" dirty="0"/>
              <a:t>Update RTM during and verification and validation</a:t>
            </a:r>
          </a:p>
          <a:p>
            <a:r>
              <a:rPr lang="en-US" dirty="0"/>
              <a:t>Use RTM for preparing delivery status report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48</a:t>
            </a:fld>
            <a:endParaRPr lang="en-US" altLang="en-US"/>
          </a:p>
        </p:txBody>
      </p:sp>
    </p:spTree>
    <p:extLst>
      <p:ext uri="{BB962C8B-B14F-4D97-AF65-F5344CB8AC3E}">
        <p14:creationId xmlns:p14="http://schemas.microsoft.com/office/powerpoint/2010/main" val="23179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a:t>
            </a:r>
          </a:p>
        </p:txBody>
      </p:sp>
      <p:sp>
        <p:nvSpPr>
          <p:cNvPr id="6" name="Content Placeholder 5"/>
          <p:cNvSpPr>
            <a:spLocks noGrp="1"/>
          </p:cNvSpPr>
          <p:nvPr>
            <p:ph idx="1"/>
          </p:nvPr>
        </p:nvSpPr>
        <p:spPr/>
        <p:txBody>
          <a:bodyPr/>
          <a:lstStyle/>
          <a:p>
            <a:r>
              <a:rPr lang="en-US" dirty="0"/>
              <a:t>Help customer in writing User Acceptance Testcases in advance</a:t>
            </a:r>
          </a:p>
          <a:p>
            <a:r>
              <a:rPr lang="en-US" dirty="0"/>
              <a:t>Encourage customer to test the product using UA Testcases</a:t>
            </a:r>
          </a:p>
          <a:p>
            <a:r>
              <a:rPr lang="en-US" dirty="0"/>
              <a:t>Define UAT environment and validate before UAT start</a:t>
            </a:r>
          </a:p>
          <a:p>
            <a:r>
              <a:rPr lang="en-US" dirty="0"/>
              <a:t>Train customer about how/where to log UAT defects</a:t>
            </a:r>
          </a:p>
          <a:p>
            <a:r>
              <a:rPr lang="en-US" dirty="0"/>
              <a:t>Dedicated team to fix the UAT defects on priority and made decision</a:t>
            </a:r>
          </a:p>
          <a:p>
            <a:r>
              <a:rPr lang="en-US" dirty="0"/>
              <a:t>Do not work on any new requirements while fixing any UAT defect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49</a:t>
            </a:fld>
            <a:endParaRPr lang="en-US" altLang="en-US"/>
          </a:p>
        </p:txBody>
      </p:sp>
    </p:spTree>
    <p:extLst>
      <p:ext uri="{BB962C8B-B14F-4D97-AF65-F5344CB8AC3E}">
        <p14:creationId xmlns:p14="http://schemas.microsoft.com/office/powerpoint/2010/main" val="26334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z="3200" b="1" u="sng" dirty="0"/>
              <a:t>Workshop Agenda</a:t>
            </a:r>
            <a:br>
              <a:rPr lang="en-IN" sz="3200" dirty="0"/>
            </a:br>
            <a:r>
              <a:rPr lang="en-IN" sz="3200" dirty="0"/>
              <a:t>Requirement/ Design/ Test</a:t>
            </a:r>
            <a:endParaRPr lang="en-US" sz="3200" dirty="0"/>
          </a:p>
        </p:txBody>
      </p:sp>
      <p:sp>
        <p:nvSpPr>
          <p:cNvPr id="3" name="Content Placeholder 2"/>
          <p:cNvSpPr>
            <a:spLocks noGrp="1"/>
          </p:cNvSpPr>
          <p:nvPr>
            <p:ph idx="1"/>
          </p:nvPr>
        </p:nvSpPr>
        <p:spPr/>
        <p:txBody>
          <a:bodyPr>
            <a:normAutofit fontScale="47500" lnSpcReduction="20000"/>
          </a:bodyPr>
          <a:lstStyle/>
          <a:p>
            <a:r>
              <a:rPr lang="en-IN" dirty="0"/>
              <a:t>Project Management</a:t>
            </a:r>
          </a:p>
          <a:p>
            <a:pPr marL="566738" lvl="1" indent="-219075">
              <a:buFont typeface="Arial" panose="020B0604020202020204" pitchFamily="34" charset="0"/>
              <a:buChar char="•"/>
            </a:pPr>
            <a:r>
              <a:rPr lang="en-IN" dirty="0"/>
              <a:t>Importance of requirements for project success </a:t>
            </a:r>
          </a:p>
          <a:p>
            <a:pPr marL="566738" lvl="1" indent="-219075">
              <a:buFont typeface="Arial" panose="020B0604020202020204" pitchFamily="34" charset="0"/>
              <a:buChar char="•"/>
            </a:pPr>
            <a:r>
              <a:rPr lang="en-IN" dirty="0"/>
              <a:t>Project Management Methodology / Lifecycle Selection</a:t>
            </a:r>
          </a:p>
          <a:p>
            <a:pPr marL="566738" lvl="1" indent="-219075">
              <a:buFont typeface="Arial" panose="020B0604020202020204" pitchFamily="34" charset="0"/>
              <a:buChar char="•"/>
            </a:pPr>
            <a:r>
              <a:rPr lang="en-IN" dirty="0"/>
              <a:t>Effective requirement gathering techniques </a:t>
            </a:r>
          </a:p>
          <a:p>
            <a:pPr marL="566738" lvl="1" indent="-219075">
              <a:buFont typeface="Arial" panose="020B0604020202020204" pitchFamily="34" charset="0"/>
              <a:buChar char="•"/>
            </a:pPr>
            <a:r>
              <a:rPr lang="en-IN" dirty="0"/>
              <a:t>Business Requirements v/s Software Requirements </a:t>
            </a:r>
          </a:p>
          <a:p>
            <a:pPr marL="566738" lvl="1" indent="-219075">
              <a:buFont typeface="Arial" panose="020B0604020202020204" pitchFamily="34" charset="0"/>
              <a:buChar char="•"/>
            </a:pPr>
            <a:r>
              <a:rPr lang="en-IN" dirty="0"/>
              <a:t>Verifying and Validating Requirements </a:t>
            </a:r>
          </a:p>
          <a:p>
            <a:pPr marL="566738" lvl="1" indent="-219075">
              <a:buFont typeface="Arial" panose="020B0604020202020204" pitchFamily="34" charset="0"/>
              <a:buChar char="•"/>
            </a:pPr>
            <a:r>
              <a:rPr lang="en-IN" dirty="0"/>
              <a:t>Managing Scope </a:t>
            </a:r>
          </a:p>
          <a:p>
            <a:r>
              <a:rPr lang="en-IN" dirty="0"/>
              <a:t>Requirements phase in different development models </a:t>
            </a:r>
            <a:r>
              <a:rPr lang="en-US" sz="2800" dirty="0"/>
              <a:t>(Waterfall/Iterative/Agile)</a:t>
            </a:r>
          </a:p>
          <a:p>
            <a:pPr marL="566738" lvl="1" indent="-219075">
              <a:buFont typeface="Arial" panose="020B0604020202020204" pitchFamily="34" charset="0"/>
              <a:buChar char="•"/>
            </a:pPr>
            <a:r>
              <a:rPr lang="en-IN" dirty="0"/>
              <a:t>Requirement Elicitation techniques </a:t>
            </a:r>
          </a:p>
          <a:p>
            <a:pPr marL="566738" lvl="1" indent="-219075">
              <a:buFont typeface="Arial" panose="020B0604020202020204" pitchFamily="34" charset="0"/>
              <a:buChar char="•"/>
            </a:pPr>
            <a:r>
              <a:rPr lang="en-IN" dirty="0"/>
              <a:t>Change Management </a:t>
            </a:r>
          </a:p>
          <a:p>
            <a:pPr marL="566738" lvl="1" indent="-219075">
              <a:buFont typeface="Arial" panose="020B0604020202020204" pitchFamily="34" charset="0"/>
              <a:buChar char="•"/>
            </a:pPr>
            <a:r>
              <a:rPr lang="en-IN" dirty="0"/>
              <a:t>Stakeholder Management </a:t>
            </a:r>
          </a:p>
          <a:p>
            <a:r>
              <a:rPr lang="en-IN" dirty="0"/>
              <a:t>Design       </a:t>
            </a:r>
          </a:p>
          <a:p>
            <a:pPr marL="566738" lvl="1" indent="-219075">
              <a:buFont typeface="Arial" panose="020B0604020202020204" pitchFamily="34" charset="0"/>
              <a:buChar char="•"/>
            </a:pPr>
            <a:r>
              <a:rPr lang="en-IN" sz="2700" dirty="0"/>
              <a:t>Analysis vs Design in IT Projects     </a:t>
            </a:r>
          </a:p>
          <a:p>
            <a:pPr marL="566738" lvl="1" indent="-219075">
              <a:buFont typeface="Arial" panose="020B0604020202020204" pitchFamily="34" charset="0"/>
              <a:buChar char="•"/>
            </a:pPr>
            <a:r>
              <a:rPr lang="en-IN" sz="2700" dirty="0"/>
              <a:t>Design Methodologies     </a:t>
            </a:r>
          </a:p>
          <a:p>
            <a:r>
              <a:rPr lang="en-IN" dirty="0"/>
              <a:t>Test Management       </a:t>
            </a:r>
          </a:p>
          <a:p>
            <a:pPr marL="566738" lvl="1" indent="-219075">
              <a:buFont typeface="Arial" panose="020B0604020202020204" pitchFamily="34" charset="0"/>
              <a:buChar char="•"/>
            </a:pPr>
            <a:r>
              <a:rPr lang="en-IN" sz="2700" dirty="0"/>
              <a:t>Test strategy and planning     </a:t>
            </a:r>
          </a:p>
          <a:p>
            <a:pPr marL="566738" lvl="1" indent="-219075">
              <a:buFont typeface="Arial" panose="020B0604020202020204" pitchFamily="34" charset="0"/>
              <a:buChar char="•"/>
            </a:pPr>
            <a:r>
              <a:rPr lang="en-IN" sz="2700" dirty="0"/>
              <a:t>Test design     </a:t>
            </a:r>
          </a:p>
          <a:p>
            <a:pPr marL="566738" lvl="1" indent="-219075">
              <a:buFont typeface="Arial" panose="020B0604020202020204" pitchFamily="34" charset="0"/>
              <a:buChar char="•"/>
            </a:pPr>
            <a:r>
              <a:rPr lang="en-IN" sz="2700" dirty="0"/>
              <a:t>Test case preparation   </a:t>
            </a:r>
          </a:p>
          <a:p>
            <a:pPr marL="566738" lvl="1" indent="-219075">
              <a:buFont typeface="Arial" panose="020B0604020202020204" pitchFamily="34" charset="0"/>
              <a:buChar char="•"/>
            </a:pPr>
            <a:r>
              <a:rPr lang="en-IN" sz="2700" dirty="0"/>
              <a:t>Test Execution     </a:t>
            </a:r>
          </a:p>
          <a:p>
            <a:pPr marL="566738" lvl="1" indent="-219075">
              <a:buFont typeface="Arial" panose="020B0604020202020204" pitchFamily="34" charset="0"/>
              <a:buChar char="•"/>
            </a:pPr>
            <a:r>
              <a:rPr lang="en-IN" sz="2700" dirty="0"/>
              <a:t>Defect tracking and reporting     </a:t>
            </a:r>
          </a:p>
          <a:p>
            <a:pPr marL="566738" lvl="1" indent="-219075">
              <a:buFont typeface="Arial" panose="020B0604020202020204" pitchFamily="34" charset="0"/>
              <a:buChar char="•"/>
            </a:pPr>
            <a:r>
              <a:rPr lang="en-IN" sz="2700" dirty="0"/>
              <a:t>Requirements Traceability Matrix   </a:t>
            </a:r>
          </a:p>
          <a:p>
            <a:pPr marL="566738" lvl="1" indent="-219075">
              <a:buFont typeface="Arial" panose="020B0604020202020204" pitchFamily="34" charset="0"/>
              <a:buChar char="•"/>
            </a:pPr>
            <a:r>
              <a:rPr lang="en-IN" sz="2700" dirty="0"/>
              <a:t>UAT   </a:t>
            </a:r>
          </a:p>
          <a:p>
            <a:endParaRPr lang="en-IN" dirty="0"/>
          </a:p>
          <a:p>
            <a:endParaRPr lang="en-US" dirty="0"/>
          </a:p>
        </p:txBody>
      </p:sp>
      <p:sp>
        <p:nvSpPr>
          <p:cNvPr id="5" name="Footer Placeholder 4"/>
          <p:cNvSpPr>
            <a:spLocks noGrp="1"/>
          </p:cNvSpPr>
          <p:nvPr>
            <p:ph type="ftr" sz="quarter" idx="11"/>
          </p:nvPr>
        </p:nvSpPr>
        <p:spPr/>
        <p:txBody>
          <a:body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p>
            <a:pPr>
              <a:defRPr/>
            </a:pPr>
            <a:fld id="{522FBC0A-C31D-419A-8A31-B5D651199208}" type="slidenum">
              <a:rPr lang="en-US" altLang="en-US" smtClean="0"/>
              <a:pPr>
                <a:defRPr/>
              </a:pPr>
              <a:t>5</a:t>
            </a:fld>
            <a:endParaRPr lang="en-US" altLang="en-US"/>
          </a:p>
        </p:txBody>
      </p:sp>
    </p:spTree>
    <p:extLst>
      <p:ext uri="{BB962C8B-B14F-4D97-AF65-F5344CB8AC3E}">
        <p14:creationId xmlns:p14="http://schemas.microsoft.com/office/powerpoint/2010/main" val="251934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ITIL Processes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50</a:t>
            </a:fld>
            <a:endParaRPr lang="en-US" altLang="en-US"/>
          </a:p>
        </p:txBody>
      </p:sp>
    </p:spTree>
    <p:extLst>
      <p:ext uri="{BB962C8B-B14F-4D97-AF65-F5344CB8AC3E}">
        <p14:creationId xmlns:p14="http://schemas.microsoft.com/office/powerpoint/2010/main" val="4174326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Systems Includes</a:t>
            </a:r>
          </a:p>
        </p:txBody>
      </p:sp>
      <p:sp>
        <p:nvSpPr>
          <p:cNvPr id="3" name="Content Placeholder 2"/>
          <p:cNvSpPr>
            <a:spLocks noGrp="1"/>
          </p:cNvSpPr>
          <p:nvPr>
            <p:ph idx="1"/>
          </p:nvPr>
        </p:nvSpPr>
        <p:spPr/>
        <p:txBody>
          <a:bodyPr>
            <a:normAutofit lnSpcReduction="10000"/>
          </a:bodyPr>
          <a:lstStyle/>
          <a:p>
            <a:r>
              <a:rPr lang="en-US" dirty="0"/>
              <a:t>Firewalls</a:t>
            </a:r>
          </a:p>
          <a:p>
            <a:r>
              <a:rPr lang="en-US" dirty="0"/>
              <a:t>Various type of local, intranet and cloud Storage</a:t>
            </a:r>
          </a:p>
          <a:p>
            <a:r>
              <a:rPr lang="en-US" dirty="0"/>
              <a:t>Directory Services</a:t>
            </a:r>
          </a:p>
          <a:p>
            <a:r>
              <a:rPr lang="en-US" dirty="0"/>
              <a:t>Various Types of Database Servers</a:t>
            </a:r>
          </a:p>
          <a:p>
            <a:r>
              <a:rPr lang="en-US" dirty="0"/>
              <a:t>Various Types of OS</a:t>
            </a:r>
          </a:p>
          <a:p>
            <a:r>
              <a:rPr lang="en-US" dirty="0"/>
              <a:t>Various Types of Web Client</a:t>
            </a:r>
          </a:p>
          <a:p>
            <a:r>
              <a:rPr lang="en-US" dirty="0"/>
              <a:t>DHCP Services</a:t>
            </a:r>
          </a:p>
          <a:p>
            <a:r>
              <a:rPr lang="en-US" dirty="0"/>
              <a:t>Application Servers</a:t>
            </a:r>
          </a:p>
          <a:p>
            <a:r>
              <a:rPr lang="en-US" dirty="0"/>
              <a:t>Various type of Network devices and protocols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51</a:t>
            </a:fld>
            <a:endParaRPr lang="en-US" altLang="en-US"/>
          </a:p>
        </p:txBody>
      </p:sp>
    </p:spTree>
    <p:extLst>
      <p:ext uri="{BB962C8B-B14F-4D97-AF65-F5344CB8AC3E}">
        <p14:creationId xmlns:p14="http://schemas.microsoft.com/office/powerpoint/2010/main" val="1950896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Change in business happening every moment and this sends out it ripples</a:t>
            </a:r>
          </a:p>
          <a:p>
            <a:r>
              <a:rPr lang="en-US" dirty="0"/>
              <a:t>Challenges is how to ensure high </a:t>
            </a:r>
            <a:r>
              <a:rPr lang="en-US" u="sng" dirty="0"/>
              <a:t>security</a:t>
            </a:r>
            <a:r>
              <a:rPr lang="en-US" dirty="0"/>
              <a:t>, </a:t>
            </a:r>
            <a:r>
              <a:rPr lang="en-US" u="sng" dirty="0"/>
              <a:t>performance</a:t>
            </a:r>
            <a:r>
              <a:rPr lang="en-US" dirty="0"/>
              <a:t>, </a:t>
            </a:r>
            <a:r>
              <a:rPr lang="en-US" u="sng" dirty="0"/>
              <a:t>availability</a:t>
            </a:r>
            <a:r>
              <a:rPr lang="en-US" dirty="0"/>
              <a:t> with </a:t>
            </a:r>
            <a:r>
              <a:rPr lang="en-US" u="sng" dirty="0"/>
              <a:t>distributed</a:t>
            </a:r>
            <a:r>
              <a:rPr lang="en-US" dirty="0"/>
              <a:t> and </a:t>
            </a:r>
            <a:r>
              <a:rPr lang="en-US" u="sng" dirty="0"/>
              <a:t>heterogeneous</a:t>
            </a:r>
            <a:r>
              <a:rPr lang="en-US" dirty="0"/>
              <a:t> system and manage all this with </a:t>
            </a:r>
            <a:r>
              <a:rPr lang="en-US" u="sng" dirty="0"/>
              <a:t>lesser cost </a:t>
            </a:r>
            <a:r>
              <a:rPr lang="en-US" dirty="0"/>
              <a:t>and </a:t>
            </a:r>
            <a:r>
              <a:rPr lang="en-US" u="sng" dirty="0"/>
              <a:t>outsourced</a:t>
            </a:r>
            <a:r>
              <a:rPr lang="en-US" dirty="0"/>
              <a:t> team!</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52</a:t>
            </a:fld>
            <a:endParaRPr lang="en-US" altLang="en-US"/>
          </a:p>
        </p:txBody>
      </p:sp>
    </p:spTree>
    <p:extLst>
      <p:ext uri="{BB962C8B-B14F-4D97-AF65-F5344CB8AC3E}">
        <p14:creationId xmlns:p14="http://schemas.microsoft.com/office/powerpoint/2010/main" val="2784063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t>
            </a:r>
          </a:p>
        </p:txBody>
      </p:sp>
      <p:sp>
        <p:nvSpPr>
          <p:cNvPr id="3" name="Content Placeholder 2"/>
          <p:cNvSpPr>
            <a:spLocks noGrp="1"/>
          </p:cNvSpPr>
          <p:nvPr>
            <p:ph idx="1"/>
          </p:nvPr>
        </p:nvSpPr>
        <p:spPr/>
        <p:txBody>
          <a:bodyPr>
            <a:normAutofit lnSpcReduction="10000"/>
          </a:bodyPr>
          <a:lstStyle/>
          <a:p>
            <a:r>
              <a:rPr lang="en-US" dirty="0"/>
              <a:t>How they manage the complex challenges</a:t>
            </a:r>
          </a:p>
          <a:p>
            <a:pPr lvl="1"/>
            <a:r>
              <a:rPr lang="en-US" dirty="0"/>
              <a:t>Banks,</a:t>
            </a:r>
          </a:p>
          <a:p>
            <a:pPr lvl="1"/>
            <a:r>
              <a:rPr lang="en-US" dirty="0"/>
              <a:t>Insurance</a:t>
            </a:r>
          </a:p>
          <a:p>
            <a:pPr lvl="1"/>
            <a:r>
              <a:rPr lang="en-US" dirty="0"/>
              <a:t>FMCG</a:t>
            </a:r>
          </a:p>
          <a:p>
            <a:pPr lvl="1"/>
            <a:r>
              <a:rPr lang="en-US" dirty="0"/>
              <a:t>Transporters</a:t>
            </a:r>
          </a:p>
          <a:p>
            <a:pPr lvl="1"/>
            <a:r>
              <a:rPr lang="en-US" dirty="0"/>
              <a:t>Airlines</a:t>
            </a:r>
          </a:p>
          <a:p>
            <a:pPr lvl="1"/>
            <a:r>
              <a:rPr lang="en-US" dirty="0"/>
              <a:t>Financial Security</a:t>
            </a:r>
          </a:p>
          <a:p>
            <a:pPr lvl="1"/>
            <a:r>
              <a:rPr lang="en-US" dirty="0" err="1"/>
              <a:t>Defence</a:t>
            </a:r>
            <a:endParaRPr lang="en-US" dirty="0"/>
          </a:p>
          <a:p>
            <a:pPr lvl="1"/>
            <a:r>
              <a:rPr lang="en-US" dirty="0"/>
              <a:t>Oil &amp; Gas</a:t>
            </a:r>
          </a:p>
          <a:p>
            <a:pPr lvl="1"/>
            <a:r>
              <a:rPr lang="en-US" dirty="0"/>
              <a:t>Universities</a:t>
            </a:r>
          </a:p>
          <a:p>
            <a:pPr lvl="1"/>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53</a:t>
            </a:fld>
            <a:endParaRPr lang="en-US" altLang="en-US"/>
          </a:p>
        </p:txBody>
      </p:sp>
    </p:spTree>
    <p:extLst>
      <p:ext uri="{BB962C8B-B14F-4D97-AF65-F5344CB8AC3E}">
        <p14:creationId xmlns:p14="http://schemas.microsoft.com/office/powerpoint/2010/main" val="1446146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from others…</a:t>
            </a:r>
          </a:p>
        </p:txBody>
      </p:sp>
      <p:sp>
        <p:nvSpPr>
          <p:cNvPr id="3" name="Content Placeholder 2"/>
          <p:cNvSpPr>
            <a:spLocks noGrp="1"/>
          </p:cNvSpPr>
          <p:nvPr>
            <p:ph idx="1"/>
          </p:nvPr>
        </p:nvSpPr>
        <p:spPr/>
        <p:txBody>
          <a:bodyPr/>
          <a:lstStyle/>
          <a:p>
            <a:r>
              <a:rPr lang="en-US" dirty="0"/>
              <a:t>Processes</a:t>
            </a:r>
          </a:p>
          <a:p>
            <a:r>
              <a:rPr lang="en-US" dirty="0"/>
              <a:t>Functions</a:t>
            </a:r>
          </a:p>
          <a:p>
            <a:r>
              <a:rPr lang="en-US" dirty="0"/>
              <a:t>Roles</a:t>
            </a:r>
          </a:p>
          <a:p>
            <a:endParaRPr lang="en-US" dirty="0"/>
          </a:p>
          <a:p>
            <a:pPr marL="0" indent="0">
              <a:buNone/>
            </a:pPr>
            <a:r>
              <a:rPr lang="en-US" dirty="0"/>
              <a:t>That how they manage services and service lifecycle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54</a:t>
            </a:fld>
            <a:endParaRPr lang="en-US" altLang="en-US"/>
          </a:p>
        </p:txBody>
      </p:sp>
    </p:spTree>
    <p:extLst>
      <p:ext uri="{BB962C8B-B14F-4D97-AF65-F5344CB8AC3E}">
        <p14:creationId xmlns:p14="http://schemas.microsoft.com/office/powerpoint/2010/main" val="1546403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service?</a:t>
            </a:r>
          </a:p>
        </p:txBody>
      </p:sp>
      <p:sp>
        <p:nvSpPr>
          <p:cNvPr id="3" name="Content Placeholder 2"/>
          <p:cNvSpPr>
            <a:spLocks noGrp="1"/>
          </p:cNvSpPr>
          <p:nvPr>
            <p:ph idx="1"/>
          </p:nvPr>
        </p:nvSpPr>
        <p:spPr/>
        <p:txBody>
          <a:bodyPr/>
          <a:lstStyle/>
          <a:p>
            <a:r>
              <a:rPr lang="en-IN" dirty="0"/>
              <a:t>The best way to think about a service is to think terms of customer. Why should they pay for </a:t>
            </a:r>
            <a:r>
              <a:rPr lang="en-IN"/>
              <a:t>it? Business </a:t>
            </a:r>
            <a:r>
              <a:rPr lang="en-IN" dirty="0"/>
              <a:t>is the customer of IT.</a:t>
            </a:r>
          </a:p>
          <a:p>
            <a:r>
              <a:rPr lang="en-IN" dirty="0"/>
              <a:t>If services are not available then it's not a service. So availability management is the key.</a:t>
            </a:r>
          </a:p>
          <a:p>
            <a:r>
              <a:rPr lang="en-IN" dirty="0"/>
              <a:t>All the service support and service delivery disciplines work together to deliver agreed levels of service availability to our customers.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55</a:t>
            </a:fld>
            <a:endParaRPr lang="en-US" altLang="en-US"/>
          </a:p>
        </p:txBody>
      </p:sp>
    </p:spTree>
    <p:extLst>
      <p:ext uri="{BB962C8B-B14F-4D97-AF65-F5344CB8AC3E}">
        <p14:creationId xmlns:p14="http://schemas.microsoft.com/office/powerpoint/2010/main" val="223536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Functions and Roles</a:t>
            </a:r>
          </a:p>
        </p:txBody>
      </p:sp>
      <p:sp>
        <p:nvSpPr>
          <p:cNvPr id="3" name="Content Placeholder 2"/>
          <p:cNvSpPr>
            <a:spLocks noGrp="1"/>
          </p:cNvSpPr>
          <p:nvPr>
            <p:ph idx="1"/>
          </p:nvPr>
        </p:nvSpPr>
        <p:spPr/>
        <p:txBody>
          <a:bodyPr>
            <a:normAutofit lnSpcReduction="10000"/>
          </a:bodyPr>
          <a:lstStyle/>
          <a:p>
            <a:r>
              <a:rPr lang="en-US" dirty="0"/>
              <a:t>4 Functions</a:t>
            </a:r>
          </a:p>
          <a:p>
            <a:pPr lvl="1"/>
            <a:r>
              <a:rPr lang="en-US" dirty="0"/>
              <a:t>The Service Desk</a:t>
            </a:r>
          </a:p>
          <a:p>
            <a:pPr lvl="1"/>
            <a:r>
              <a:rPr lang="en-US" dirty="0"/>
              <a:t>Technical Management, </a:t>
            </a:r>
          </a:p>
          <a:p>
            <a:pPr lvl="1"/>
            <a:r>
              <a:rPr lang="en-US" dirty="0"/>
              <a:t>Application Management, </a:t>
            </a:r>
          </a:p>
          <a:p>
            <a:pPr lvl="1"/>
            <a:r>
              <a:rPr lang="en-US" dirty="0"/>
              <a:t>IT Operations Management</a:t>
            </a:r>
          </a:p>
          <a:p>
            <a:r>
              <a:rPr lang="en-IN" dirty="0"/>
              <a:t>Roles &amp; RACI</a:t>
            </a:r>
          </a:p>
          <a:p>
            <a:pPr lvl="1"/>
            <a:r>
              <a:rPr lang="en-IN" dirty="0"/>
              <a:t>Process owner</a:t>
            </a:r>
          </a:p>
          <a:p>
            <a:pPr lvl="1"/>
            <a:r>
              <a:rPr lang="en-IN" dirty="0"/>
              <a:t>Service owner</a:t>
            </a:r>
          </a:p>
          <a:p>
            <a:r>
              <a:rPr lang="en-US" dirty="0"/>
              <a:t>Technology and Architecture for Service Management &amp; Service Automation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56</a:t>
            </a:fld>
            <a:endParaRPr lang="en-US" altLang="en-US"/>
          </a:p>
        </p:txBody>
      </p:sp>
    </p:spTree>
    <p:extLst>
      <p:ext uri="{BB962C8B-B14F-4D97-AF65-F5344CB8AC3E}">
        <p14:creationId xmlns:p14="http://schemas.microsoft.com/office/powerpoint/2010/main" val="515582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ITIL V3 Service Lifecycle</a:t>
            </a:r>
          </a:p>
        </p:txBody>
      </p:sp>
      <p:pic>
        <p:nvPicPr>
          <p:cNvPr id="851970" name="Picture 2" descr="http://iea.wikidot.com/local--files/itil/ITILv3.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25085" y="1219200"/>
            <a:ext cx="5541829"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57</a:t>
            </a:fld>
            <a:endParaRPr lang="en-US" altLang="en-US"/>
          </a:p>
        </p:txBody>
      </p:sp>
      <p:sp>
        <p:nvSpPr>
          <p:cNvPr id="7" name="Rounded Rectangular Callout 6"/>
          <p:cNvSpPr/>
          <p:nvPr/>
        </p:nvSpPr>
        <p:spPr>
          <a:xfrm>
            <a:off x="8991600" y="1066800"/>
            <a:ext cx="1219200" cy="533400"/>
          </a:xfrm>
          <a:prstGeom prst="wedgeRoundRectCallout">
            <a:avLst>
              <a:gd name="adj1" fmla="val -216071"/>
              <a:gd name="adj2" fmla="val 1738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ITIL Core</a:t>
            </a:r>
          </a:p>
        </p:txBody>
      </p:sp>
      <p:sp>
        <p:nvSpPr>
          <p:cNvPr id="9" name="Rounded Rectangular Callout 8"/>
          <p:cNvSpPr/>
          <p:nvPr/>
        </p:nvSpPr>
        <p:spPr>
          <a:xfrm>
            <a:off x="9347784" y="1984046"/>
            <a:ext cx="1219200" cy="533400"/>
          </a:xfrm>
          <a:prstGeom prst="wedgeRoundRectCallout">
            <a:avLst>
              <a:gd name="adj1" fmla="val -101785"/>
              <a:gd name="adj2" fmla="val 8949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ITIL Web</a:t>
            </a:r>
          </a:p>
        </p:txBody>
      </p:sp>
      <p:sp>
        <p:nvSpPr>
          <p:cNvPr id="10" name="Rounded Rectangular Callout 9"/>
          <p:cNvSpPr/>
          <p:nvPr/>
        </p:nvSpPr>
        <p:spPr>
          <a:xfrm>
            <a:off x="1676400" y="1752600"/>
            <a:ext cx="1828800" cy="1009094"/>
          </a:xfrm>
          <a:prstGeom prst="wedgeRoundRectCallout">
            <a:avLst>
              <a:gd name="adj1" fmla="val 59326"/>
              <a:gd name="adj2" fmla="val 12673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ITIL Complimentary Guidance</a:t>
            </a:r>
          </a:p>
        </p:txBody>
      </p:sp>
    </p:spTree>
    <p:extLst>
      <p:ext uri="{BB962C8B-B14F-4D97-AF65-F5344CB8AC3E}">
        <p14:creationId xmlns:p14="http://schemas.microsoft.com/office/powerpoint/2010/main" val="2529604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ITL Core Processes</a:t>
            </a:r>
          </a:p>
        </p:txBody>
      </p:sp>
      <p:pic>
        <p:nvPicPr>
          <p:cNvPr id="9" name="Picture 4" descr="http://itservices.uchicago.edu/sites/itservices.uchicago.edu/files/uploads/images/itil_process.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43300" y="1219200"/>
            <a:ext cx="5105400"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58</a:t>
            </a:fld>
            <a:endParaRPr lang="en-US" altLang="en-US"/>
          </a:p>
        </p:txBody>
      </p:sp>
    </p:spTree>
    <p:extLst>
      <p:ext uri="{BB962C8B-B14F-4D97-AF65-F5344CB8AC3E}">
        <p14:creationId xmlns:p14="http://schemas.microsoft.com/office/powerpoint/2010/main" val="3239883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54018" name="Picture 2" descr="http://jgiffard.files.wordpress.com/2010/11/service-process-lifecycl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47800" y="1170614"/>
            <a:ext cx="9487579" cy="530956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59</a:t>
            </a:fld>
            <a:endParaRPr lang="en-US" altLang="en-US"/>
          </a:p>
        </p:txBody>
      </p:sp>
    </p:spTree>
    <p:extLst>
      <p:ext uri="{BB962C8B-B14F-4D97-AF65-F5344CB8AC3E}">
        <p14:creationId xmlns:p14="http://schemas.microsoft.com/office/powerpoint/2010/main" val="360030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Workshop Agenda</a:t>
            </a:r>
            <a:br>
              <a:rPr lang="en-US" dirty="0"/>
            </a:br>
            <a:r>
              <a:rPr lang="en-US" dirty="0"/>
              <a:t>ITIL Processes</a:t>
            </a:r>
          </a:p>
        </p:txBody>
      </p:sp>
      <p:sp>
        <p:nvSpPr>
          <p:cNvPr id="3" name="Subtitle 2"/>
          <p:cNvSpPr>
            <a:spLocks noGrp="1"/>
          </p:cNvSpPr>
          <p:nvPr>
            <p:ph idx="1"/>
          </p:nvPr>
        </p:nvSpPr>
        <p:spPr/>
        <p:txBody>
          <a:bodyPr/>
          <a:lstStyle/>
          <a:p>
            <a:r>
              <a:rPr lang="en-IN" dirty="0"/>
              <a:t>Production Support and Issue Management </a:t>
            </a:r>
          </a:p>
          <a:p>
            <a:r>
              <a:rPr lang="en-IN" dirty="0"/>
              <a:t>Release Management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6</a:t>
            </a:fld>
            <a:endParaRPr lang="en-US" altLang="en-US"/>
          </a:p>
        </p:txBody>
      </p:sp>
    </p:spTree>
    <p:extLst>
      <p:ext uri="{BB962C8B-B14F-4D97-AF65-F5344CB8AC3E}">
        <p14:creationId xmlns:p14="http://schemas.microsoft.com/office/powerpoint/2010/main" val="1592061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55042" name="Picture 2" descr="http://blogs.pinkelephant.com/images/uploads/troy_dumoulin/PinkConsult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1008105"/>
            <a:ext cx="9982200" cy="548571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60</a:t>
            </a:fld>
            <a:endParaRPr lang="en-US" altLang="en-US"/>
          </a:p>
        </p:txBody>
      </p:sp>
    </p:spTree>
    <p:extLst>
      <p:ext uri="{BB962C8B-B14F-4D97-AF65-F5344CB8AC3E}">
        <p14:creationId xmlns:p14="http://schemas.microsoft.com/office/powerpoint/2010/main" val="3518177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56066" name="Picture 2" descr="http://www.zungwon.co.kr/board/data/file/z_comm_0333/1888892591_JQwtGN9S_system_itsm.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84400" y="1066800"/>
            <a:ext cx="7823200"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61</a:t>
            </a:fld>
            <a:endParaRPr lang="en-US" altLang="en-US"/>
          </a:p>
        </p:txBody>
      </p:sp>
    </p:spTree>
    <p:extLst>
      <p:ext uri="{BB962C8B-B14F-4D97-AF65-F5344CB8AC3E}">
        <p14:creationId xmlns:p14="http://schemas.microsoft.com/office/powerpoint/2010/main" val="3306184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ITIL Levels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190" y="1381424"/>
            <a:ext cx="6847619" cy="4780952"/>
          </a:xfr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62</a:t>
            </a:fld>
            <a:endParaRPr lang="en-US" altLang="en-US"/>
          </a:p>
        </p:txBody>
      </p:sp>
    </p:spTree>
    <p:extLst>
      <p:ext uri="{BB962C8B-B14F-4D97-AF65-F5344CB8AC3E}">
        <p14:creationId xmlns:p14="http://schemas.microsoft.com/office/powerpoint/2010/main" val="426756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ITIL Levels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805" y="1219200"/>
            <a:ext cx="7418390" cy="5105400"/>
          </a:xfr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63</a:t>
            </a:fld>
            <a:endParaRPr lang="en-US" altLang="en-US"/>
          </a:p>
        </p:txBody>
      </p:sp>
    </p:spTree>
    <p:extLst>
      <p:ext uri="{BB962C8B-B14F-4D97-AF65-F5344CB8AC3E}">
        <p14:creationId xmlns:p14="http://schemas.microsoft.com/office/powerpoint/2010/main" val="1822356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97335131"/>
              </p:ext>
            </p:extLst>
          </p:nvPr>
        </p:nvGraphicFramePr>
        <p:xfrm>
          <a:off x="609600" y="1219200"/>
          <a:ext cx="10972800" cy="5257801"/>
        </p:xfrm>
        <a:graphic>
          <a:graphicData uri="http://schemas.openxmlformats.org/drawingml/2006/table">
            <a:tbl>
              <a:tblPr firstRow="1">
                <a:tableStyleId>{7E9639D4-E3E2-4D34-9284-5A2195B3D0D7}</a:tableStyleId>
              </a:tblPr>
              <a:tblGrid>
                <a:gridCol w="2194560">
                  <a:extLst>
                    <a:ext uri="{9D8B030D-6E8A-4147-A177-3AD203B41FA5}">
                      <a16:colId xmlns:a16="http://schemas.microsoft.com/office/drawing/2014/main" val="298877103"/>
                    </a:ext>
                  </a:extLst>
                </a:gridCol>
                <a:gridCol w="2194560">
                  <a:extLst>
                    <a:ext uri="{9D8B030D-6E8A-4147-A177-3AD203B41FA5}">
                      <a16:colId xmlns:a16="http://schemas.microsoft.com/office/drawing/2014/main" val="925168823"/>
                    </a:ext>
                  </a:extLst>
                </a:gridCol>
                <a:gridCol w="2194560">
                  <a:extLst>
                    <a:ext uri="{9D8B030D-6E8A-4147-A177-3AD203B41FA5}">
                      <a16:colId xmlns:a16="http://schemas.microsoft.com/office/drawing/2014/main" val="1716350070"/>
                    </a:ext>
                  </a:extLst>
                </a:gridCol>
                <a:gridCol w="2194560">
                  <a:extLst>
                    <a:ext uri="{9D8B030D-6E8A-4147-A177-3AD203B41FA5}">
                      <a16:colId xmlns:a16="http://schemas.microsoft.com/office/drawing/2014/main" val="1657675727"/>
                    </a:ext>
                  </a:extLst>
                </a:gridCol>
                <a:gridCol w="2194560">
                  <a:extLst>
                    <a:ext uri="{9D8B030D-6E8A-4147-A177-3AD203B41FA5}">
                      <a16:colId xmlns:a16="http://schemas.microsoft.com/office/drawing/2014/main" val="458492943"/>
                    </a:ext>
                  </a:extLst>
                </a:gridCol>
              </a:tblGrid>
              <a:tr h="547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Strategy</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Design</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Transition</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Operation</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Continual Service Improvement</a:t>
                      </a:r>
                      <a:endParaRPr lang="en-US" sz="1400" b="1" dirty="0"/>
                    </a:p>
                  </a:txBody>
                  <a:tcPr marL="113512" marR="113512"/>
                </a:tc>
                <a:extLst>
                  <a:ext uri="{0D108BD9-81ED-4DB2-BD59-A6C34878D82A}">
                    <a16:rowId xmlns:a16="http://schemas.microsoft.com/office/drawing/2014/main" val="2899700574"/>
                  </a:ext>
                </a:extLst>
              </a:tr>
              <a:tr h="4710113">
                <a:tc>
                  <a:txBody>
                    <a:bodyPr/>
                    <a:lstStyle/>
                    <a:p>
                      <a:pPr marL="174625" indent="-174625">
                        <a:buFont typeface="+mj-lt"/>
                        <a:buAutoNum type="arabicPeriod"/>
                      </a:pPr>
                      <a:r>
                        <a:rPr lang="fr-FR" sz="1400" dirty="0"/>
                        <a:t>Portfolio Management</a:t>
                      </a:r>
                    </a:p>
                    <a:p>
                      <a:pPr marL="174625" indent="-174625">
                        <a:buFont typeface="+mj-lt"/>
                        <a:buAutoNum type="arabicPeriod"/>
                      </a:pPr>
                      <a:r>
                        <a:rPr lang="fr-FR" sz="1400" dirty="0"/>
                        <a:t>Financial Management</a:t>
                      </a:r>
                    </a:p>
                    <a:p>
                      <a:pPr marL="174625" indent="-174625">
                        <a:buFont typeface="+mj-lt"/>
                        <a:buAutoNum type="arabicPeriod"/>
                      </a:pPr>
                      <a:r>
                        <a:rPr lang="fr-FR" sz="1400" dirty="0"/>
                        <a:t>Demand Management</a:t>
                      </a:r>
                    </a:p>
                    <a:p>
                      <a:endParaRPr lang="en-US" sz="1400" dirty="0"/>
                    </a:p>
                  </a:txBody>
                  <a:tcPr marL="113512" marR="113512"/>
                </a:tc>
                <a:tc>
                  <a:txBody>
                    <a:bodyPr/>
                    <a:lstStyle/>
                    <a:p>
                      <a:pPr marL="174625" indent="-174625">
                        <a:buFont typeface="+mj-lt"/>
                        <a:buAutoNum type="arabicPeriod"/>
                      </a:pPr>
                      <a:r>
                        <a:rPr lang="en-US" sz="1400" dirty="0"/>
                        <a:t>Service Catalogue Management</a:t>
                      </a:r>
                    </a:p>
                    <a:p>
                      <a:pPr marL="174625" indent="-174625">
                        <a:buFont typeface="+mj-lt"/>
                        <a:buAutoNum type="arabicPeriod"/>
                      </a:pPr>
                      <a:r>
                        <a:rPr lang="en-US" sz="1400" dirty="0"/>
                        <a:t>Service Level Management</a:t>
                      </a:r>
                    </a:p>
                    <a:p>
                      <a:pPr marL="174625" indent="-174625">
                        <a:buFont typeface="+mj-lt"/>
                        <a:buAutoNum type="arabicPeriod"/>
                      </a:pPr>
                      <a:r>
                        <a:rPr lang="en-US" sz="1400" dirty="0"/>
                        <a:t>Capacity Management</a:t>
                      </a:r>
                    </a:p>
                    <a:p>
                      <a:pPr marL="174625" indent="-174625">
                        <a:buFont typeface="+mj-lt"/>
                        <a:buAutoNum type="arabicPeriod"/>
                      </a:pPr>
                      <a:r>
                        <a:rPr lang="en-US" sz="1400" dirty="0"/>
                        <a:t>Availability Management</a:t>
                      </a:r>
                    </a:p>
                    <a:p>
                      <a:pPr marL="174625" indent="-174625">
                        <a:buFont typeface="+mj-lt"/>
                        <a:buAutoNum type="arabicPeriod"/>
                      </a:pPr>
                      <a:r>
                        <a:rPr lang="en-US" sz="1400" dirty="0"/>
                        <a:t>Continuity Management</a:t>
                      </a:r>
                    </a:p>
                    <a:p>
                      <a:pPr marL="174625" indent="-174625">
                        <a:buFont typeface="+mj-lt"/>
                        <a:buAutoNum type="arabicPeriod"/>
                      </a:pPr>
                      <a:r>
                        <a:rPr lang="en-US" sz="1400" dirty="0"/>
                        <a:t>Information Security Management</a:t>
                      </a:r>
                    </a:p>
                    <a:p>
                      <a:pPr marL="174625" indent="-174625">
                        <a:buFont typeface="+mj-lt"/>
                        <a:buAutoNum type="arabicPeriod"/>
                      </a:pPr>
                      <a:r>
                        <a:rPr lang="en-US" sz="1400" dirty="0"/>
                        <a:t>Supplier Management</a:t>
                      </a:r>
                    </a:p>
                    <a:p>
                      <a:endParaRPr lang="en-US" sz="1400" dirty="0"/>
                    </a:p>
                  </a:txBody>
                  <a:tcPr marL="113512" marR="113512"/>
                </a:tc>
                <a:tc>
                  <a:txBody>
                    <a:bodyPr/>
                    <a:lstStyle/>
                    <a:p>
                      <a:pPr marL="174625" indent="-174625">
                        <a:buFont typeface="+mj-lt"/>
                        <a:buAutoNum type="arabicPeriod"/>
                      </a:pPr>
                      <a:r>
                        <a:rPr lang="en-US" sz="1400" dirty="0"/>
                        <a:t>Support &amp; Transition Management</a:t>
                      </a:r>
                    </a:p>
                    <a:p>
                      <a:pPr marL="174625" indent="-174625">
                        <a:buFont typeface="+mj-lt"/>
                        <a:buAutoNum type="arabicPeriod"/>
                      </a:pPr>
                      <a:r>
                        <a:rPr lang="en-US" sz="1400" dirty="0"/>
                        <a:t>Change Management</a:t>
                      </a:r>
                    </a:p>
                    <a:p>
                      <a:pPr marL="174625" indent="-174625">
                        <a:buFont typeface="+mj-lt"/>
                        <a:buAutoNum type="arabicPeriod"/>
                      </a:pPr>
                      <a:r>
                        <a:rPr lang="en-US" sz="1400" dirty="0"/>
                        <a:t>Asset &amp; Configuration Management</a:t>
                      </a:r>
                    </a:p>
                    <a:p>
                      <a:pPr marL="174625" indent="-174625">
                        <a:buFont typeface="+mj-lt"/>
                        <a:buAutoNum type="arabicPeriod"/>
                      </a:pPr>
                      <a:r>
                        <a:rPr lang="en-US" sz="1400" dirty="0"/>
                        <a:t>Release &amp; Deploy Management</a:t>
                      </a:r>
                    </a:p>
                    <a:p>
                      <a:pPr marL="174625" indent="-174625">
                        <a:buFont typeface="+mj-lt"/>
                        <a:buAutoNum type="arabicPeriod"/>
                      </a:pPr>
                      <a:r>
                        <a:rPr lang="en-US" sz="1400" dirty="0"/>
                        <a:t>Validation Management</a:t>
                      </a:r>
                    </a:p>
                    <a:p>
                      <a:pPr marL="174625" indent="-174625">
                        <a:buFont typeface="+mj-lt"/>
                        <a:buAutoNum type="arabicPeriod"/>
                      </a:pPr>
                      <a:r>
                        <a:rPr lang="en-US" sz="1400" dirty="0"/>
                        <a:t>Evaluation Management</a:t>
                      </a:r>
                    </a:p>
                    <a:p>
                      <a:pPr marL="174625" indent="-174625">
                        <a:buFont typeface="+mj-lt"/>
                        <a:buAutoNum type="arabicPeriod"/>
                      </a:pPr>
                      <a:r>
                        <a:rPr lang="en-US" sz="1400" dirty="0"/>
                        <a:t>Knowledge Management</a:t>
                      </a:r>
                    </a:p>
                    <a:p>
                      <a:endParaRPr lang="en-US" sz="1400" dirty="0"/>
                    </a:p>
                  </a:txBody>
                  <a:tcPr marL="113512" marR="113512"/>
                </a:tc>
                <a:tc>
                  <a:txBody>
                    <a:bodyPr/>
                    <a:lstStyle/>
                    <a:p>
                      <a:pPr marL="174625" indent="-174625">
                        <a:buFont typeface="+mj-lt"/>
                        <a:buAutoNum type="arabicPeriod"/>
                      </a:pPr>
                      <a:r>
                        <a:rPr lang="en-US" sz="1400" dirty="0"/>
                        <a:t>Event Management</a:t>
                      </a:r>
                    </a:p>
                    <a:p>
                      <a:pPr marL="174625" indent="-174625">
                        <a:buFont typeface="+mj-lt"/>
                        <a:buAutoNum type="arabicPeriod"/>
                      </a:pPr>
                      <a:r>
                        <a:rPr lang="en-US" sz="1400" dirty="0"/>
                        <a:t>Incident Management</a:t>
                      </a:r>
                    </a:p>
                    <a:p>
                      <a:pPr marL="174625" indent="-174625">
                        <a:buFont typeface="+mj-lt"/>
                        <a:buAutoNum type="arabicPeriod"/>
                      </a:pPr>
                      <a:r>
                        <a:rPr lang="en-US" sz="1400" dirty="0"/>
                        <a:t>Problem Management</a:t>
                      </a:r>
                    </a:p>
                    <a:p>
                      <a:pPr marL="174625" indent="-174625">
                        <a:buFont typeface="+mj-lt"/>
                        <a:buAutoNum type="arabicPeriod"/>
                      </a:pPr>
                      <a:r>
                        <a:rPr lang="en-US" sz="1400" dirty="0"/>
                        <a:t>Fulfillment Management</a:t>
                      </a:r>
                    </a:p>
                    <a:p>
                      <a:pPr marL="174625" indent="-174625">
                        <a:buFont typeface="+mj-lt"/>
                        <a:buAutoNum type="arabicPeriod"/>
                      </a:pPr>
                      <a:r>
                        <a:rPr lang="en-US" sz="1400" dirty="0"/>
                        <a:t>Access Management</a:t>
                      </a:r>
                    </a:p>
                    <a:p>
                      <a:pPr marL="174625" indent="-174625">
                        <a:buFont typeface="+mj-lt"/>
                        <a:buAutoNum type="arabicPeriod"/>
                      </a:pPr>
                      <a:r>
                        <a:rPr lang="en-US" sz="1400" dirty="0"/>
                        <a:t>Service Desk Function Management</a:t>
                      </a:r>
                    </a:p>
                    <a:p>
                      <a:pPr marL="174625" indent="-174625">
                        <a:buFont typeface="+mj-lt"/>
                        <a:buAutoNum type="arabicPeriod"/>
                      </a:pPr>
                      <a:r>
                        <a:rPr lang="en-US" sz="1400" dirty="0"/>
                        <a:t>Service Operations Function Management</a:t>
                      </a:r>
                    </a:p>
                    <a:p>
                      <a:pPr marL="174625" indent="-174625">
                        <a:buFont typeface="+mj-lt"/>
                        <a:buAutoNum type="arabicPeriod"/>
                      </a:pPr>
                      <a:r>
                        <a:rPr lang="en-US" sz="1400" dirty="0"/>
                        <a:t>Technical Operations Function Management</a:t>
                      </a:r>
                    </a:p>
                    <a:p>
                      <a:pPr marL="174625" indent="-174625">
                        <a:buFont typeface="+mj-lt"/>
                        <a:buAutoNum type="arabicPeriod"/>
                      </a:pPr>
                      <a:r>
                        <a:rPr lang="en-US" sz="1400" dirty="0"/>
                        <a:t>Application Operations Function Management</a:t>
                      </a:r>
                    </a:p>
                  </a:txBody>
                  <a:tcPr marL="113512" marR="113512"/>
                </a:tc>
                <a:tc>
                  <a:txBody>
                    <a:bodyPr/>
                    <a:lstStyle/>
                    <a:p>
                      <a:pPr marL="174625" indent="-174625">
                        <a:buFont typeface="+mj-lt"/>
                        <a:buAutoNum type="arabicPeriod"/>
                      </a:pPr>
                      <a:r>
                        <a:rPr lang="en-IN" sz="1400" dirty="0"/>
                        <a:t>IT Governance Management (using COBIT best practices)</a:t>
                      </a:r>
                    </a:p>
                    <a:p>
                      <a:pPr marL="174625" indent="-174625">
                        <a:buFont typeface="+mj-lt"/>
                        <a:buAutoNum type="arabicPeriod"/>
                      </a:pPr>
                      <a:r>
                        <a:rPr lang="en-IN" sz="1400" dirty="0"/>
                        <a:t>IT Resource Management </a:t>
                      </a:r>
                    </a:p>
                    <a:p>
                      <a:pPr marL="174625" indent="-174625">
                        <a:buFont typeface="+mj-lt"/>
                        <a:buAutoNum type="arabicPeriod"/>
                      </a:pPr>
                      <a:r>
                        <a:rPr lang="en-IN" sz="1400" dirty="0"/>
                        <a:t>IT Quality Management (using Six Sigma methods)</a:t>
                      </a:r>
                    </a:p>
                    <a:p>
                      <a:pPr marL="174625" indent="-174625">
                        <a:buFont typeface="+mj-lt"/>
                        <a:buAutoNum type="arabicPeriod"/>
                      </a:pPr>
                      <a:r>
                        <a:rPr lang="en-IN" sz="1400" dirty="0"/>
                        <a:t>IT Security Management (using ISO standards)</a:t>
                      </a:r>
                    </a:p>
                    <a:p>
                      <a:pPr marL="174625" indent="-174625">
                        <a:buFont typeface="+mj-lt"/>
                        <a:buAutoNum type="arabicPeriod"/>
                      </a:pPr>
                      <a:endParaRPr lang="en-IN" sz="1400" dirty="0"/>
                    </a:p>
                    <a:p>
                      <a:pPr marL="174625" indent="-174625">
                        <a:buFont typeface="+mj-lt"/>
                        <a:buAutoNum type="arabicPeriod"/>
                      </a:pPr>
                      <a:r>
                        <a:rPr lang="en-IN" sz="1400" dirty="0"/>
                        <a:t>Service Measurement</a:t>
                      </a:r>
                    </a:p>
                    <a:p>
                      <a:pPr marL="174625" indent="-174625">
                        <a:buFont typeface="+mj-lt"/>
                        <a:buAutoNum type="arabicPeriod"/>
                      </a:pPr>
                      <a:r>
                        <a:rPr lang="en-IN" sz="1400" dirty="0"/>
                        <a:t>Service</a:t>
                      </a:r>
                      <a:r>
                        <a:rPr lang="en-IN" sz="1400" baseline="0" dirty="0"/>
                        <a:t> Reporting</a:t>
                      </a:r>
                    </a:p>
                    <a:p>
                      <a:pPr marL="174625" indent="-174625">
                        <a:buFont typeface="+mj-lt"/>
                        <a:buAutoNum type="arabicPeriod"/>
                      </a:pPr>
                      <a:r>
                        <a:rPr lang="en-IN" sz="1400" baseline="0" dirty="0"/>
                        <a:t>Service Improvement</a:t>
                      </a:r>
                      <a:endParaRPr lang="en-IN" sz="1400" dirty="0"/>
                    </a:p>
                    <a:p>
                      <a:pPr marL="174625" indent="-174625">
                        <a:buFont typeface="+mj-lt"/>
                        <a:buAutoNum type="arabicPeriod"/>
                      </a:pPr>
                      <a:endParaRPr lang="en-IN" sz="1400" dirty="0"/>
                    </a:p>
                    <a:p>
                      <a:endParaRPr lang="en-US" sz="1400" dirty="0"/>
                    </a:p>
                  </a:txBody>
                  <a:tcPr marL="113512" marR="113512"/>
                </a:tc>
                <a:extLst>
                  <a:ext uri="{0D108BD9-81ED-4DB2-BD59-A6C34878D82A}">
                    <a16:rowId xmlns:a16="http://schemas.microsoft.com/office/drawing/2014/main" val="3482310903"/>
                  </a:ext>
                </a:extLst>
              </a:tr>
            </a:tbl>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64</a:t>
            </a:fld>
            <a:endParaRPr lang="en-US" altLang="en-US"/>
          </a:p>
        </p:txBody>
      </p:sp>
    </p:spTree>
    <p:extLst>
      <p:ext uri="{BB962C8B-B14F-4D97-AF65-F5344CB8AC3E}">
        <p14:creationId xmlns:p14="http://schemas.microsoft.com/office/powerpoint/2010/main" val="2409280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Products (Tools)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65</a:t>
            </a:fld>
            <a:endParaRPr lang="en-US" altLang="en-US"/>
          </a:p>
        </p:txBody>
      </p:sp>
      <p:graphicFrame>
        <p:nvGraphicFramePr>
          <p:cNvPr id="6" name="Content Placeholder 5"/>
          <p:cNvGraphicFramePr>
            <a:graphicFrameLocks/>
          </p:cNvGraphicFramePr>
          <p:nvPr>
            <p:extLst>
              <p:ext uri="{D42A27DB-BD31-4B8C-83A1-F6EECF244321}">
                <p14:modId xmlns:p14="http://schemas.microsoft.com/office/powerpoint/2010/main" val="2106159763"/>
              </p:ext>
            </p:extLst>
          </p:nvPr>
        </p:nvGraphicFramePr>
        <p:xfrm>
          <a:off x="762000" y="1066800"/>
          <a:ext cx="11049000" cy="5257801"/>
        </p:xfrm>
        <a:graphic>
          <a:graphicData uri="http://schemas.openxmlformats.org/drawingml/2006/table">
            <a:tbl>
              <a:tblPr firstRow="1">
                <a:tableStyleId>{793D81CF-94F2-401A-BA57-92F5A7B2D0C5}</a:tableStyleId>
              </a:tblPr>
              <a:tblGrid>
                <a:gridCol w="2209800">
                  <a:extLst>
                    <a:ext uri="{9D8B030D-6E8A-4147-A177-3AD203B41FA5}">
                      <a16:colId xmlns:a16="http://schemas.microsoft.com/office/drawing/2014/main" val="298877103"/>
                    </a:ext>
                  </a:extLst>
                </a:gridCol>
                <a:gridCol w="2209800">
                  <a:extLst>
                    <a:ext uri="{9D8B030D-6E8A-4147-A177-3AD203B41FA5}">
                      <a16:colId xmlns:a16="http://schemas.microsoft.com/office/drawing/2014/main" val="925168823"/>
                    </a:ext>
                  </a:extLst>
                </a:gridCol>
                <a:gridCol w="2209800">
                  <a:extLst>
                    <a:ext uri="{9D8B030D-6E8A-4147-A177-3AD203B41FA5}">
                      <a16:colId xmlns:a16="http://schemas.microsoft.com/office/drawing/2014/main" val="1716350070"/>
                    </a:ext>
                  </a:extLst>
                </a:gridCol>
                <a:gridCol w="2209800">
                  <a:extLst>
                    <a:ext uri="{9D8B030D-6E8A-4147-A177-3AD203B41FA5}">
                      <a16:colId xmlns:a16="http://schemas.microsoft.com/office/drawing/2014/main" val="1657675727"/>
                    </a:ext>
                  </a:extLst>
                </a:gridCol>
                <a:gridCol w="2209800">
                  <a:extLst>
                    <a:ext uri="{9D8B030D-6E8A-4147-A177-3AD203B41FA5}">
                      <a16:colId xmlns:a16="http://schemas.microsoft.com/office/drawing/2014/main" val="458492943"/>
                    </a:ext>
                  </a:extLst>
                </a:gridCol>
              </a:tblGrid>
              <a:tr h="547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Strategy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Transition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Operation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Continual Service Improvement</a:t>
                      </a:r>
                      <a:endParaRPr lang="en-US" sz="1400" b="1" dirty="0"/>
                    </a:p>
                  </a:txBody>
                  <a:tcPr/>
                </a:tc>
                <a:extLst>
                  <a:ext uri="{0D108BD9-81ED-4DB2-BD59-A6C34878D82A}">
                    <a16:rowId xmlns:a16="http://schemas.microsoft.com/office/drawing/2014/main" val="2899700574"/>
                  </a:ext>
                </a:extLst>
              </a:tr>
              <a:tr h="4710113">
                <a:tc>
                  <a:txBody>
                    <a:bodyPr/>
                    <a:lstStyle/>
                    <a:p>
                      <a:pPr marL="231775" indent="-231775">
                        <a:buFont typeface="+mj-lt"/>
                        <a:buAutoNum type="arabicPeriod"/>
                      </a:pPr>
                      <a:r>
                        <a:rPr lang="en-IN" sz="1400" dirty="0"/>
                        <a:t>Service Request &amp; Planning Tools</a:t>
                      </a:r>
                    </a:p>
                    <a:p>
                      <a:pPr marL="231775" indent="-231775">
                        <a:buFont typeface="+mj-lt"/>
                        <a:buAutoNum type="arabicPeriod"/>
                      </a:pPr>
                      <a:r>
                        <a:rPr lang="en-IN" sz="1400" dirty="0"/>
                        <a:t>Service Knowledge &amp; Configuration Management Tools (SK-CMS)</a:t>
                      </a:r>
                    </a:p>
                    <a:p>
                      <a:endParaRPr lang="en-US" sz="1400" dirty="0"/>
                    </a:p>
                  </a:txBody>
                  <a:tcPr/>
                </a:tc>
                <a:tc>
                  <a:txBody>
                    <a:bodyPr/>
                    <a:lstStyle/>
                    <a:p>
                      <a:pPr marL="115888" indent="-115888">
                        <a:buFont typeface="+mj-lt"/>
                        <a:buAutoNum type="arabicPeriod"/>
                      </a:pPr>
                      <a:r>
                        <a:rPr lang="en-IN" sz="1400" dirty="0"/>
                        <a:t>Service Catalogue Tools</a:t>
                      </a:r>
                    </a:p>
                    <a:p>
                      <a:pPr marL="115888" indent="-115888">
                        <a:buFont typeface="+mj-lt"/>
                        <a:buAutoNum type="arabicPeriod"/>
                      </a:pPr>
                      <a:r>
                        <a:rPr lang="en-IN" sz="1400" dirty="0"/>
                        <a:t>Service Level Management Tools</a:t>
                      </a:r>
                    </a:p>
                    <a:p>
                      <a:pPr marL="115888" indent="-115888">
                        <a:buFont typeface="+mj-lt"/>
                        <a:buAutoNum type="arabicPeriod"/>
                      </a:pPr>
                      <a:r>
                        <a:rPr lang="en-IN" sz="1400" dirty="0"/>
                        <a:t>Capacity Planning Tools</a:t>
                      </a:r>
                    </a:p>
                    <a:p>
                      <a:pPr marL="115888" indent="-115888">
                        <a:buFont typeface="+mj-lt"/>
                        <a:buAutoNum type="arabicPeriod"/>
                      </a:pPr>
                      <a:r>
                        <a:rPr lang="en-IN" sz="1400" dirty="0"/>
                        <a:t>Service </a:t>
                      </a:r>
                      <a:r>
                        <a:rPr lang="en-IN" sz="1400" dirty="0" err="1"/>
                        <a:t>Modeling</a:t>
                      </a:r>
                      <a:r>
                        <a:rPr lang="en-IN" sz="1400" dirty="0"/>
                        <a:t> Tools</a:t>
                      </a:r>
                    </a:p>
                    <a:p>
                      <a:pPr marL="115888" indent="-115888">
                        <a:buFont typeface="+mj-lt"/>
                        <a:buAutoNum type="arabicPeriod"/>
                      </a:pPr>
                      <a:r>
                        <a:rPr lang="en-IN" sz="1400" dirty="0"/>
                        <a:t>SK-CMS</a:t>
                      </a:r>
                      <a:endParaRPr lang="en-US" sz="1400" dirty="0"/>
                    </a:p>
                  </a:txBody>
                  <a:tcPr/>
                </a:tc>
                <a:tc>
                  <a:txBody>
                    <a:bodyPr/>
                    <a:lstStyle/>
                    <a:p>
                      <a:pPr marL="115888" indent="-115888">
                        <a:buFont typeface="+mj-lt"/>
                        <a:buAutoNum type="arabicPeriod"/>
                      </a:pPr>
                      <a:r>
                        <a:rPr lang="en-IN" sz="1400" dirty="0"/>
                        <a:t>Asset Management Tool</a:t>
                      </a:r>
                    </a:p>
                    <a:p>
                      <a:pPr marL="115888" indent="-115888">
                        <a:buFont typeface="+mj-lt"/>
                        <a:buAutoNum type="arabicPeriod"/>
                      </a:pPr>
                      <a:r>
                        <a:rPr lang="en-IN" sz="1400" dirty="0"/>
                        <a:t>Service provision Tool</a:t>
                      </a:r>
                    </a:p>
                    <a:p>
                      <a:pPr marL="115888" indent="-115888">
                        <a:buFont typeface="+mj-lt"/>
                        <a:buAutoNum type="arabicPeriod"/>
                      </a:pPr>
                      <a:r>
                        <a:rPr lang="en-IN" sz="1400" dirty="0"/>
                        <a:t>Run Book Task Automation Tools</a:t>
                      </a:r>
                    </a:p>
                    <a:p>
                      <a:pPr marL="115888" indent="-115888">
                        <a:buFont typeface="+mj-lt"/>
                        <a:buAutoNum type="arabicPeriod"/>
                      </a:pPr>
                      <a:r>
                        <a:rPr lang="en-IN" sz="1400" dirty="0"/>
                        <a:t>SK-CMS</a:t>
                      </a:r>
                      <a:endParaRPr lang="en-US" sz="1400" dirty="0"/>
                    </a:p>
                  </a:txBody>
                  <a:tcPr/>
                </a:tc>
                <a:tc>
                  <a:txBody>
                    <a:bodyPr/>
                    <a:lstStyle/>
                    <a:p>
                      <a:pPr marL="115888" indent="-115888">
                        <a:buFont typeface="+mj-lt"/>
                        <a:buAutoNum type="arabicPeriod"/>
                      </a:pPr>
                      <a:r>
                        <a:rPr lang="en-IN" sz="1400" dirty="0"/>
                        <a:t>Service Desk with Incident Management Tool</a:t>
                      </a:r>
                    </a:p>
                    <a:p>
                      <a:pPr marL="115888" indent="-115888">
                        <a:buFont typeface="+mj-lt"/>
                        <a:buAutoNum type="arabicPeriod"/>
                      </a:pPr>
                      <a:r>
                        <a:rPr lang="en-IN" sz="1400" dirty="0"/>
                        <a:t>Problem Management Tool</a:t>
                      </a:r>
                    </a:p>
                    <a:p>
                      <a:pPr marL="115888" indent="-115888">
                        <a:buFont typeface="+mj-lt"/>
                        <a:buAutoNum type="arabicPeriod"/>
                      </a:pPr>
                      <a:r>
                        <a:rPr lang="en-IN" sz="1400" dirty="0"/>
                        <a:t>Event Management Tool</a:t>
                      </a:r>
                    </a:p>
                    <a:p>
                      <a:pPr marL="115888" indent="-115888">
                        <a:buFont typeface="+mj-lt"/>
                        <a:buAutoNum type="arabicPeriod"/>
                      </a:pPr>
                      <a:r>
                        <a:rPr lang="en-IN" sz="1400" dirty="0"/>
                        <a:t>Run Book Technology Troubleshooting Tool</a:t>
                      </a:r>
                    </a:p>
                    <a:p>
                      <a:pPr marL="115888" indent="-115888">
                        <a:buFont typeface="+mj-lt"/>
                        <a:buAutoNum type="arabicPeriod"/>
                      </a:pPr>
                      <a:r>
                        <a:rPr lang="en-IN" sz="1400" dirty="0"/>
                        <a:t>Run Book Application Troubleshooting Tool</a:t>
                      </a:r>
                    </a:p>
                    <a:p>
                      <a:pPr marL="115888" indent="-115888">
                        <a:buFont typeface="+mj-lt"/>
                        <a:buAutoNum type="arabicPeriod"/>
                      </a:pPr>
                      <a:r>
                        <a:rPr lang="en-IN" sz="1400" dirty="0"/>
                        <a:t>SK-CMS</a:t>
                      </a:r>
                    </a:p>
                  </a:txBody>
                  <a:tcPr/>
                </a:tc>
                <a:tc>
                  <a:txBody>
                    <a:bodyPr/>
                    <a:lstStyle/>
                    <a:p>
                      <a:pPr marL="115888" indent="-115888">
                        <a:buFont typeface="+mj-lt"/>
                        <a:buAutoNum type="arabicPeriod"/>
                      </a:pPr>
                      <a:r>
                        <a:rPr lang="en-IN" sz="1400" dirty="0"/>
                        <a:t>Compliance Management &amp; Measurement Tools</a:t>
                      </a:r>
                    </a:p>
                    <a:p>
                      <a:pPr marL="115888" indent="-115888">
                        <a:buFont typeface="+mj-lt"/>
                        <a:buAutoNum type="arabicPeriod"/>
                      </a:pPr>
                      <a:r>
                        <a:rPr lang="en-IN" sz="1400" dirty="0"/>
                        <a:t>SK-CMS</a:t>
                      </a:r>
                    </a:p>
                  </a:txBody>
                  <a:tcPr/>
                </a:tc>
                <a:extLst>
                  <a:ext uri="{0D108BD9-81ED-4DB2-BD59-A6C34878D82A}">
                    <a16:rowId xmlns:a16="http://schemas.microsoft.com/office/drawing/2014/main" val="3482310903"/>
                  </a:ext>
                </a:extLst>
              </a:tr>
            </a:tbl>
          </a:graphicData>
        </a:graphic>
      </p:graphicFrame>
    </p:spTree>
    <p:extLst>
      <p:ext uri="{BB962C8B-B14F-4D97-AF65-F5344CB8AC3E}">
        <p14:creationId xmlns:p14="http://schemas.microsoft.com/office/powerpoint/2010/main" val="14296529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66</a:t>
            </a:fld>
            <a:endParaRPr lang="en-US" altLang="en-US"/>
          </a:p>
        </p:txBody>
      </p:sp>
      <p:graphicFrame>
        <p:nvGraphicFramePr>
          <p:cNvPr id="6" name="Content Placeholder 5"/>
          <p:cNvGraphicFramePr>
            <a:graphicFrameLocks/>
          </p:cNvGraphicFramePr>
          <p:nvPr>
            <p:extLst>
              <p:ext uri="{D42A27DB-BD31-4B8C-83A1-F6EECF244321}">
                <p14:modId xmlns:p14="http://schemas.microsoft.com/office/powerpoint/2010/main" val="2358643253"/>
              </p:ext>
            </p:extLst>
          </p:nvPr>
        </p:nvGraphicFramePr>
        <p:xfrm>
          <a:off x="838200" y="1066800"/>
          <a:ext cx="10896600" cy="5257801"/>
        </p:xfrm>
        <a:graphic>
          <a:graphicData uri="http://schemas.openxmlformats.org/drawingml/2006/table">
            <a:tbl>
              <a:tblPr firstRow="1">
                <a:tableStyleId>{793D81CF-94F2-401A-BA57-92F5A7B2D0C5}</a:tableStyleId>
              </a:tblPr>
              <a:tblGrid>
                <a:gridCol w="2179320">
                  <a:extLst>
                    <a:ext uri="{9D8B030D-6E8A-4147-A177-3AD203B41FA5}">
                      <a16:colId xmlns:a16="http://schemas.microsoft.com/office/drawing/2014/main" val="298877103"/>
                    </a:ext>
                  </a:extLst>
                </a:gridCol>
                <a:gridCol w="2179320">
                  <a:extLst>
                    <a:ext uri="{9D8B030D-6E8A-4147-A177-3AD203B41FA5}">
                      <a16:colId xmlns:a16="http://schemas.microsoft.com/office/drawing/2014/main" val="925168823"/>
                    </a:ext>
                  </a:extLst>
                </a:gridCol>
                <a:gridCol w="2179320">
                  <a:extLst>
                    <a:ext uri="{9D8B030D-6E8A-4147-A177-3AD203B41FA5}">
                      <a16:colId xmlns:a16="http://schemas.microsoft.com/office/drawing/2014/main" val="1716350070"/>
                    </a:ext>
                  </a:extLst>
                </a:gridCol>
                <a:gridCol w="2179320">
                  <a:extLst>
                    <a:ext uri="{9D8B030D-6E8A-4147-A177-3AD203B41FA5}">
                      <a16:colId xmlns:a16="http://schemas.microsoft.com/office/drawing/2014/main" val="1657675727"/>
                    </a:ext>
                  </a:extLst>
                </a:gridCol>
                <a:gridCol w="2179320">
                  <a:extLst>
                    <a:ext uri="{9D8B030D-6E8A-4147-A177-3AD203B41FA5}">
                      <a16:colId xmlns:a16="http://schemas.microsoft.com/office/drawing/2014/main" val="458492943"/>
                    </a:ext>
                  </a:extLst>
                </a:gridCol>
              </a:tblGrid>
              <a:tr h="547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Strategy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Transition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Operation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Continual Service Improvement</a:t>
                      </a:r>
                      <a:endParaRPr lang="en-US" sz="1400" b="1" dirty="0"/>
                    </a:p>
                  </a:txBody>
                  <a:tcPr/>
                </a:tc>
                <a:extLst>
                  <a:ext uri="{0D108BD9-81ED-4DB2-BD59-A6C34878D82A}">
                    <a16:rowId xmlns:a16="http://schemas.microsoft.com/office/drawing/2014/main" val="2899700574"/>
                  </a:ext>
                </a:extLst>
              </a:tr>
              <a:tr h="4710113">
                <a:tc>
                  <a:txBody>
                    <a:bodyPr/>
                    <a:lstStyle/>
                    <a:p>
                      <a:pPr marL="174625" indent="-174625">
                        <a:buFont typeface="+mj-lt"/>
                        <a:buAutoNum type="arabicPeriod"/>
                      </a:pPr>
                      <a:r>
                        <a:rPr lang="en-IN" sz="1400" dirty="0"/>
                        <a:t>Service Definition Manager</a:t>
                      </a:r>
                    </a:p>
                    <a:p>
                      <a:pPr marL="174625" indent="-174625">
                        <a:buFont typeface="+mj-lt"/>
                        <a:buAutoNum type="arabicPeriod"/>
                      </a:pPr>
                      <a:r>
                        <a:rPr lang="en-IN" sz="1400" dirty="0"/>
                        <a:t>Service Research Manager</a:t>
                      </a:r>
                    </a:p>
                    <a:p>
                      <a:pPr marL="174625" indent="-174625">
                        <a:buFont typeface="+mj-lt"/>
                        <a:buAutoNum type="arabicPeriod"/>
                      </a:pPr>
                      <a:r>
                        <a:rPr lang="en-IN" sz="1400" dirty="0"/>
                        <a:t>Financial Analysis Manager</a:t>
                      </a:r>
                    </a:p>
                    <a:p>
                      <a:pPr marL="174625" indent="-174625">
                        <a:buFont typeface="+mj-lt"/>
                        <a:buAutoNum type="arabicPeriod"/>
                      </a:pPr>
                      <a:r>
                        <a:rPr lang="en-IN" sz="1400" dirty="0"/>
                        <a:t>Service Marketing Manager</a:t>
                      </a:r>
                    </a:p>
                    <a:p>
                      <a:pPr marL="174625" indent="-174625">
                        <a:buFont typeface="+mj-lt"/>
                        <a:buAutoNum type="arabicPeriod"/>
                      </a:pPr>
                      <a:r>
                        <a:rPr lang="en-IN" sz="1400" dirty="0"/>
                        <a:t>Service Forecast Manager</a:t>
                      </a:r>
                    </a:p>
                    <a:p>
                      <a:endParaRPr lang="en-US" sz="1400" dirty="0"/>
                    </a:p>
                  </a:txBody>
                  <a:tcPr/>
                </a:tc>
                <a:tc>
                  <a:txBody>
                    <a:bodyPr/>
                    <a:lstStyle/>
                    <a:p>
                      <a:pPr marL="0" indent="0">
                        <a:buFont typeface="+mj-lt"/>
                        <a:buNone/>
                      </a:pPr>
                      <a:r>
                        <a:rPr lang="en-IN" sz="1400" dirty="0"/>
                        <a:t>Engineering</a:t>
                      </a:r>
                      <a:r>
                        <a:rPr lang="en-IN" sz="1400" baseline="0" dirty="0"/>
                        <a:t> Manager for</a:t>
                      </a:r>
                      <a:endParaRPr lang="en-IN" sz="1400" dirty="0"/>
                    </a:p>
                    <a:p>
                      <a:pPr marL="174625" indent="-174625">
                        <a:buFont typeface="+mj-lt"/>
                        <a:buAutoNum type="arabicPeriod"/>
                      </a:pPr>
                      <a:r>
                        <a:rPr lang="en-IN" sz="1400" dirty="0"/>
                        <a:t>Security </a:t>
                      </a:r>
                    </a:p>
                    <a:p>
                      <a:pPr marL="174625" indent="-174625">
                        <a:buFont typeface="+mj-lt"/>
                        <a:buAutoNum type="arabicPeriod"/>
                      </a:pPr>
                      <a:r>
                        <a:rPr lang="en-IN" sz="1400" dirty="0"/>
                        <a:t>Desktop </a:t>
                      </a:r>
                    </a:p>
                    <a:p>
                      <a:pPr marL="174625" indent="-174625">
                        <a:buFont typeface="+mj-lt"/>
                        <a:buAutoNum type="arabicPeriod"/>
                      </a:pPr>
                      <a:r>
                        <a:rPr lang="en-IN" sz="1400" dirty="0"/>
                        <a:t>Network </a:t>
                      </a:r>
                    </a:p>
                    <a:p>
                      <a:pPr marL="174625" indent="-174625">
                        <a:buFont typeface="+mj-lt"/>
                        <a:buAutoNum type="arabicPeriod"/>
                      </a:pPr>
                      <a:r>
                        <a:rPr lang="en-IN" sz="1400" dirty="0"/>
                        <a:t>Systems, Servers &amp; Storage</a:t>
                      </a:r>
                    </a:p>
                    <a:p>
                      <a:pPr marL="174625" indent="-174625">
                        <a:buFont typeface="+mj-lt"/>
                        <a:buAutoNum type="arabicPeriod"/>
                      </a:pPr>
                      <a:r>
                        <a:rPr lang="en-IN" sz="1400" dirty="0"/>
                        <a:t>Applications</a:t>
                      </a:r>
                      <a:endParaRPr lang="en-US" sz="1400" dirty="0"/>
                    </a:p>
                  </a:txBody>
                  <a:tcPr/>
                </a:tc>
                <a:tc>
                  <a:txBody>
                    <a:bodyPr/>
                    <a:lstStyle/>
                    <a:p>
                      <a:pPr marL="0" indent="0">
                        <a:buFont typeface="+mj-lt"/>
                        <a:buNone/>
                      </a:pPr>
                      <a:r>
                        <a:rPr lang="en-IN" sz="1400" dirty="0"/>
                        <a:t>Assets</a:t>
                      </a:r>
                      <a:r>
                        <a:rPr lang="en-IN" sz="1400" baseline="0" dirty="0"/>
                        <a:t> Manager for</a:t>
                      </a:r>
                      <a:endParaRPr lang="en-IN" sz="1400" dirty="0"/>
                    </a:p>
                    <a:p>
                      <a:pPr marL="174625" indent="-174625">
                        <a:buFont typeface="+mj-lt"/>
                        <a:buAutoNum type="arabicPeriod"/>
                      </a:pPr>
                      <a:r>
                        <a:rPr lang="en-IN" sz="1400" dirty="0"/>
                        <a:t>Security </a:t>
                      </a:r>
                    </a:p>
                    <a:p>
                      <a:pPr marL="174625" indent="-174625">
                        <a:buFont typeface="+mj-lt"/>
                        <a:buAutoNum type="arabicPeriod"/>
                      </a:pPr>
                      <a:r>
                        <a:rPr lang="en-IN" sz="1400" dirty="0"/>
                        <a:t>Desktop </a:t>
                      </a:r>
                    </a:p>
                    <a:p>
                      <a:pPr marL="174625" indent="-174625">
                        <a:buFont typeface="+mj-lt"/>
                        <a:buAutoNum type="arabicPeriod"/>
                      </a:pPr>
                      <a:r>
                        <a:rPr lang="en-IN" sz="1400" dirty="0"/>
                        <a:t>Network </a:t>
                      </a:r>
                    </a:p>
                    <a:p>
                      <a:pPr marL="174625" indent="-174625">
                        <a:buFont typeface="+mj-lt"/>
                        <a:buAutoNum type="arabicPeriod"/>
                      </a:pPr>
                      <a:r>
                        <a:rPr lang="en-IN" sz="1400" dirty="0"/>
                        <a:t>Systems, Servers &amp; Storage</a:t>
                      </a:r>
                    </a:p>
                    <a:p>
                      <a:pPr marL="174625" indent="-174625">
                        <a:buFont typeface="+mj-lt"/>
                        <a:buAutoNum type="arabicPeriod"/>
                      </a:pPr>
                      <a:r>
                        <a:rPr lang="en-IN" sz="1400" dirty="0"/>
                        <a:t>Applications</a:t>
                      </a:r>
                      <a:endParaRPr lang="en-US" sz="1400" dirty="0"/>
                    </a:p>
                    <a:p>
                      <a:endParaRPr lang="en-US" sz="1400" dirty="0"/>
                    </a:p>
                  </a:txBody>
                  <a:tcPr/>
                </a:tc>
                <a:tc>
                  <a:txBody>
                    <a:bodyPr/>
                    <a:lstStyle/>
                    <a:p>
                      <a:pPr marL="0" indent="0">
                        <a:buFont typeface="+mj-lt"/>
                        <a:buNone/>
                      </a:pPr>
                      <a:r>
                        <a:rPr lang="en-IN" sz="1400" dirty="0"/>
                        <a:t>Operation</a:t>
                      </a:r>
                      <a:r>
                        <a:rPr lang="en-IN" sz="1400" baseline="0" dirty="0"/>
                        <a:t> Manager for</a:t>
                      </a:r>
                      <a:endParaRPr lang="en-IN" sz="1400" dirty="0"/>
                    </a:p>
                    <a:p>
                      <a:pPr marL="174625" indent="-174625">
                        <a:buFont typeface="+mj-lt"/>
                        <a:buAutoNum type="arabicPeriod"/>
                      </a:pPr>
                      <a:r>
                        <a:rPr lang="en-IN" sz="1400" dirty="0"/>
                        <a:t>Security </a:t>
                      </a:r>
                    </a:p>
                    <a:p>
                      <a:pPr marL="174625" indent="-174625">
                        <a:buFont typeface="+mj-lt"/>
                        <a:buAutoNum type="arabicPeriod"/>
                      </a:pPr>
                      <a:r>
                        <a:rPr lang="en-IN" sz="1400" dirty="0"/>
                        <a:t>Desktop </a:t>
                      </a:r>
                    </a:p>
                    <a:p>
                      <a:pPr marL="174625" indent="-174625">
                        <a:buFont typeface="+mj-lt"/>
                        <a:buAutoNum type="arabicPeriod"/>
                      </a:pPr>
                      <a:r>
                        <a:rPr lang="en-IN" sz="1400" dirty="0"/>
                        <a:t>Network </a:t>
                      </a:r>
                    </a:p>
                    <a:p>
                      <a:pPr marL="174625" indent="-174625">
                        <a:buFont typeface="+mj-lt"/>
                        <a:buAutoNum type="arabicPeriod"/>
                      </a:pPr>
                      <a:r>
                        <a:rPr lang="en-IN" sz="1400" dirty="0"/>
                        <a:t>Systems, Servers &amp; Storage</a:t>
                      </a:r>
                    </a:p>
                    <a:p>
                      <a:pPr marL="174625" indent="-174625">
                        <a:buFont typeface="+mj-lt"/>
                        <a:buAutoNum type="arabicPeriod"/>
                      </a:pPr>
                      <a:r>
                        <a:rPr lang="en-IN" sz="1400" dirty="0"/>
                        <a:t>Applications</a:t>
                      </a:r>
                      <a:endParaRPr lang="en-US" sz="1400" dirty="0"/>
                    </a:p>
                  </a:txBody>
                  <a:tcPr/>
                </a:tc>
                <a:tc>
                  <a:txBody>
                    <a:bodyPr/>
                    <a:lstStyle/>
                    <a:p>
                      <a:pPr marL="174625" indent="-174625">
                        <a:buFont typeface="+mj-lt"/>
                        <a:buAutoNum type="arabicPeriod"/>
                      </a:pPr>
                      <a:r>
                        <a:rPr lang="en-IN" sz="1400" dirty="0"/>
                        <a:t>Service Measurement Manager</a:t>
                      </a:r>
                    </a:p>
                    <a:p>
                      <a:pPr marL="174625" indent="-174625">
                        <a:buFont typeface="+mj-lt"/>
                        <a:buAutoNum type="arabicPeriod"/>
                      </a:pPr>
                      <a:r>
                        <a:rPr lang="en-IN" sz="1400" dirty="0"/>
                        <a:t>Quality Measurement Manager</a:t>
                      </a:r>
                    </a:p>
                    <a:p>
                      <a:pPr marL="174625" indent="-174625">
                        <a:buFont typeface="+mj-lt"/>
                        <a:buAutoNum type="arabicPeriod"/>
                      </a:pPr>
                      <a:r>
                        <a:rPr lang="en-IN" sz="1400" dirty="0"/>
                        <a:t>Compliance Measurement Manager</a:t>
                      </a:r>
                    </a:p>
                    <a:p>
                      <a:pPr marL="174625" indent="-174625">
                        <a:buFont typeface="+mj-lt"/>
                        <a:buAutoNum type="arabicPeriod"/>
                      </a:pPr>
                      <a:r>
                        <a:rPr lang="en-IN" sz="1400" dirty="0"/>
                        <a:t>Security Measurement Manager</a:t>
                      </a:r>
                    </a:p>
                    <a:p>
                      <a:pPr marL="174625" indent="-174625">
                        <a:buFont typeface="+mj-lt"/>
                        <a:buAutoNum type="arabicPeriod"/>
                      </a:pPr>
                      <a:r>
                        <a:rPr lang="en-IN" sz="1400" dirty="0"/>
                        <a:t>Resource Measurement Manager</a:t>
                      </a:r>
                    </a:p>
                  </a:txBody>
                  <a:tcPr/>
                </a:tc>
                <a:extLst>
                  <a:ext uri="{0D108BD9-81ED-4DB2-BD59-A6C34878D82A}">
                    <a16:rowId xmlns:a16="http://schemas.microsoft.com/office/drawing/2014/main" val="3482310903"/>
                  </a:ext>
                </a:extLst>
              </a:tr>
            </a:tbl>
          </a:graphicData>
        </a:graphic>
      </p:graphicFrame>
    </p:spTree>
    <p:extLst>
      <p:ext uri="{BB962C8B-B14F-4D97-AF65-F5344CB8AC3E}">
        <p14:creationId xmlns:p14="http://schemas.microsoft.com/office/powerpoint/2010/main" val="3246608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Management</a:t>
            </a:r>
          </a:p>
        </p:txBody>
      </p:sp>
      <p:sp>
        <p:nvSpPr>
          <p:cNvPr id="3" name="Content Placeholder 2"/>
          <p:cNvSpPr>
            <a:spLocks noGrp="1"/>
          </p:cNvSpPr>
          <p:nvPr>
            <p:ph idx="1"/>
          </p:nvPr>
        </p:nvSpPr>
        <p:spPr/>
        <p:txBody>
          <a:bodyPr>
            <a:normAutofit lnSpcReduction="10000"/>
          </a:bodyPr>
          <a:lstStyle/>
          <a:p>
            <a:r>
              <a:rPr lang="en-US" dirty="0"/>
              <a:t>Release calendar</a:t>
            </a:r>
          </a:p>
          <a:p>
            <a:r>
              <a:rPr lang="en-US" dirty="0"/>
              <a:t>Release plan (hardware/software, responsibilities, activities, validation, plan B)</a:t>
            </a:r>
          </a:p>
          <a:p>
            <a:r>
              <a:rPr lang="en-US" dirty="0"/>
              <a:t>Migration Strategy</a:t>
            </a:r>
          </a:p>
          <a:p>
            <a:r>
              <a:rPr lang="en-US" dirty="0"/>
              <a:t>Minimal Downtime</a:t>
            </a:r>
          </a:p>
          <a:p>
            <a:r>
              <a:rPr lang="en-US" dirty="0"/>
              <a:t>Configuration Control</a:t>
            </a:r>
          </a:p>
          <a:p>
            <a:r>
              <a:rPr lang="en-US" dirty="0"/>
              <a:t>Release Documents</a:t>
            </a:r>
          </a:p>
          <a:p>
            <a:r>
              <a:rPr lang="en-US" dirty="0"/>
              <a:t>Committed Team</a:t>
            </a:r>
          </a:p>
          <a:p>
            <a:r>
              <a:rPr lang="en-US" dirty="0"/>
              <a:t>Defect Prioritization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67</a:t>
            </a:fld>
            <a:endParaRPr lang="en-US" altLang="en-US" dirty="0"/>
          </a:p>
        </p:txBody>
      </p:sp>
    </p:spTree>
    <p:extLst>
      <p:ext uri="{BB962C8B-B14F-4D97-AF65-F5344CB8AC3E}">
        <p14:creationId xmlns:p14="http://schemas.microsoft.com/office/powerpoint/2010/main" val="1083663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Support &amp; Issue Management</a:t>
            </a:r>
          </a:p>
        </p:txBody>
      </p:sp>
      <p:sp>
        <p:nvSpPr>
          <p:cNvPr id="3" name="Content Placeholder 2"/>
          <p:cNvSpPr>
            <a:spLocks noGrp="1"/>
          </p:cNvSpPr>
          <p:nvPr>
            <p:ph idx="1"/>
          </p:nvPr>
        </p:nvSpPr>
        <p:spPr/>
        <p:txBody>
          <a:bodyPr/>
          <a:lstStyle/>
          <a:p>
            <a:r>
              <a:rPr lang="en-US" dirty="0"/>
              <a:t>Setup a Service Support Desk</a:t>
            </a:r>
          </a:p>
          <a:p>
            <a:r>
              <a:rPr lang="en-US" dirty="0"/>
              <a:t>Group the incoming call/email/tickets</a:t>
            </a:r>
          </a:p>
          <a:p>
            <a:pPr lvl="1"/>
            <a:r>
              <a:rPr lang="en-US" dirty="0"/>
              <a:t>Service Request, Incident, Complaint</a:t>
            </a:r>
          </a:p>
          <a:p>
            <a:r>
              <a:rPr lang="en-US" dirty="0"/>
              <a:t>Identify the impact of incident &amp; assign Level to it</a:t>
            </a:r>
          </a:p>
          <a:p>
            <a:r>
              <a:rPr lang="en-US" dirty="0"/>
              <a:t>Assign Incident</a:t>
            </a:r>
          </a:p>
          <a:p>
            <a:r>
              <a:rPr lang="en-US" dirty="0"/>
              <a:t>Incident addressed</a:t>
            </a:r>
          </a:p>
          <a:p>
            <a:r>
              <a:rPr lang="en-US" dirty="0"/>
              <a:t>Incident closure is verified</a:t>
            </a:r>
          </a:p>
          <a:p>
            <a:r>
              <a:rPr lang="en-US" dirty="0"/>
              <a:t>Incident ticket is closed</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68</a:t>
            </a:fld>
            <a:endParaRPr lang="en-US" altLang="en-US"/>
          </a:p>
        </p:txBody>
      </p:sp>
    </p:spTree>
    <p:extLst>
      <p:ext uri="{BB962C8B-B14F-4D97-AF65-F5344CB8AC3E}">
        <p14:creationId xmlns:p14="http://schemas.microsoft.com/office/powerpoint/2010/main" val="42291205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2016 Vedavit Project Solutions</a:t>
            </a:r>
            <a:endParaRPr lang="en-US"/>
          </a:p>
        </p:txBody>
      </p:sp>
      <p:sp>
        <p:nvSpPr>
          <p:cNvPr id="8355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C1F5A7-0B3B-49D1-9644-C8ED2EB5D5E4}" type="slidenum">
              <a:rPr lang="en-US" altLang="en-US" sz="1200">
                <a:solidFill>
                  <a:srgbClr val="898989"/>
                </a:solidFill>
              </a:rPr>
              <a:pPr>
                <a:spcBef>
                  <a:spcPct val="0"/>
                </a:spcBef>
                <a:buFontTx/>
                <a:buNone/>
              </a:pPr>
              <a:t>69</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Small Warning</a:t>
            </a:r>
          </a:p>
        </p:txBody>
      </p:sp>
      <p:sp>
        <p:nvSpPr>
          <p:cNvPr id="3" name="Content Placeholder 2"/>
          <p:cNvSpPr>
            <a:spLocks noGrp="1"/>
          </p:cNvSpPr>
          <p:nvPr>
            <p:ph idx="1"/>
          </p:nvPr>
        </p:nvSpPr>
        <p:spPr/>
        <p:txBody>
          <a:bodyPr>
            <a:normAutofit fontScale="85000" lnSpcReduction="20000"/>
          </a:bodyPr>
          <a:lstStyle/>
          <a:p>
            <a:r>
              <a:rPr lang="en-US" dirty="0"/>
              <a:t>With this huge agenda it looks we are going to discuss everything under the sun of the software project management and ITES in next 12 hours!</a:t>
            </a:r>
          </a:p>
          <a:p>
            <a:endParaRPr lang="en-US" dirty="0"/>
          </a:p>
          <a:p>
            <a:r>
              <a:rPr lang="en-US" dirty="0"/>
              <a:t>Impossible task! Agree?</a:t>
            </a:r>
          </a:p>
          <a:p>
            <a:endParaRPr lang="en-US" dirty="0"/>
          </a:p>
          <a:p>
            <a:r>
              <a:rPr lang="en-US" dirty="0"/>
              <a:t>We will touch all the “What” need to be done of Software Project Management. Not how, why, when, who.</a:t>
            </a:r>
          </a:p>
          <a:p>
            <a:endParaRPr lang="en-US" dirty="0"/>
          </a:p>
          <a:p>
            <a:r>
              <a:rPr lang="en-US" dirty="0"/>
              <a:t>The objective is to make you conscious about these terms. So that you research, explore and equip yourself more around knowing these terms.</a:t>
            </a:r>
          </a:p>
          <a:p>
            <a:endParaRPr lang="en-US" dirty="0"/>
          </a:p>
          <a:p>
            <a:r>
              <a:rPr lang="en-US" dirty="0"/>
              <a:t>Because it is “what” focused it will not be that much exercised based or case-study based as any depth driven workshop.</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a:t>
            </a:fld>
            <a:endParaRPr lang="en-US" altLang="en-US"/>
          </a:p>
        </p:txBody>
      </p:sp>
    </p:spTree>
    <p:extLst>
      <p:ext uri="{BB962C8B-B14F-4D97-AF65-F5344CB8AC3E}">
        <p14:creationId xmlns:p14="http://schemas.microsoft.com/office/powerpoint/2010/main" val="52764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Project Management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a:t>
            </a:fld>
            <a:endParaRPr lang="en-US" altLang="en-US"/>
          </a:p>
        </p:txBody>
      </p:sp>
    </p:spTree>
    <p:extLst>
      <p:ext uri="{BB962C8B-B14F-4D97-AF65-F5344CB8AC3E}">
        <p14:creationId xmlns:p14="http://schemas.microsoft.com/office/powerpoint/2010/main" val="242287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normAutofit fontScale="92500" lnSpcReduction="20000"/>
          </a:bodyPr>
          <a:lstStyle/>
          <a:p>
            <a:r>
              <a:rPr lang="en-US" dirty="0"/>
              <a:t>10 Dimension of Planning</a:t>
            </a:r>
          </a:p>
          <a:p>
            <a:r>
              <a:rPr lang="en-US" dirty="0"/>
              <a:t>Component of Planning</a:t>
            </a:r>
          </a:p>
          <a:p>
            <a:pPr lvl="1"/>
            <a:r>
              <a:rPr lang="en-US" dirty="0"/>
              <a:t>How to Execute</a:t>
            </a:r>
          </a:p>
          <a:p>
            <a:pPr lvl="2"/>
            <a:r>
              <a:rPr lang="en-US" dirty="0"/>
              <a:t>What</a:t>
            </a:r>
          </a:p>
          <a:p>
            <a:pPr lvl="2"/>
            <a:r>
              <a:rPr lang="en-US" dirty="0"/>
              <a:t>Who </a:t>
            </a:r>
          </a:p>
          <a:p>
            <a:pPr lvl="2"/>
            <a:r>
              <a:rPr lang="en-US" dirty="0"/>
              <a:t>When</a:t>
            </a:r>
          </a:p>
          <a:p>
            <a:pPr lvl="2"/>
            <a:r>
              <a:rPr lang="en-US" dirty="0"/>
              <a:t>How to do</a:t>
            </a:r>
          </a:p>
          <a:p>
            <a:pPr lvl="1"/>
            <a:r>
              <a:rPr lang="en-US" dirty="0"/>
              <a:t>How to Monitor &amp; Control (M&amp;C)</a:t>
            </a:r>
          </a:p>
          <a:p>
            <a:pPr lvl="2"/>
            <a:r>
              <a:rPr lang="en-US" dirty="0"/>
              <a:t>What to monitor</a:t>
            </a:r>
          </a:p>
          <a:p>
            <a:pPr lvl="2"/>
            <a:r>
              <a:rPr lang="en-US" dirty="0"/>
              <a:t>How to measure</a:t>
            </a:r>
          </a:p>
          <a:p>
            <a:pPr lvl="2"/>
            <a:r>
              <a:rPr lang="en-US" dirty="0"/>
              <a:t>Who will measure</a:t>
            </a:r>
          </a:p>
          <a:p>
            <a:pPr lvl="2"/>
            <a:r>
              <a:rPr lang="en-US" dirty="0"/>
              <a:t>How to control</a:t>
            </a:r>
          </a:p>
          <a:p>
            <a:pPr lvl="2"/>
            <a:r>
              <a:rPr lang="en-US" dirty="0"/>
              <a:t>How to report</a:t>
            </a:r>
          </a:p>
          <a:p>
            <a:pPr lvl="2"/>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a:t>
            </a:fld>
            <a:endParaRPr lang="en-US" altLang="en-US"/>
          </a:p>
        </p:txBody>
      </p:sp>
    </p:spTree>
    <p:extLst>
      <p:ext uri="{BB962C8B-B14F-4D97-AF65-F5344CB8AC3E}">
        <p14:creationId xmlns:p14="http://schemas.microsoft.com/office/powerpoint/2010/main" val="3181598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6513</TotalTime>
  <Words>3488</Words>
  <Application>Microsoft Office PowerPoint</Application>
  <PresentationFormat>Widescreen</PresentationFormat>
  <Paragraphs>683</Paragraphs>
  <Slides>69</Slides>
  <Notes>2</Notes>
  <HiddenSlides>7</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9" baseType="lpstr">
      <vt:lpstr>Arial Unicode MS</vt:lpstr>
      <vt:lpstr>Microsoft YaHei</vt:lpstr>
      <vt:lpstr>Arial</vt:lpstr>
      <vt:lpstr>Book Antiqua</vt:lpstr>
      <vt:lpstr>Calibri</vt:lpstr>
      <vt:lpstr>Kabel Bk BT</vt:lpstr>
      <vt:lpstr>Times New Roman</vt:lpstr>
      <vt:lpstr>Wingdings</vt:lpstr>
      <vt:lpstr>Office Theme</vt:lpstr>
      <vt:lpstr>Visio</vt:lpstr>
      <vt:lpstr>Project Management Workshop</vt:lpstr>
      <vt:lpstr>Trainer Introduction</vt:lpstr>
      <vt:lpstr>Working Agreements</vt:lpstr>
      <vt:lpstr>Workshop Agenda Project Planning &amp; Management</vt:lpstr>
      <vt:lpstr>Workshop Agenda Requirement/ Design/ Test</vt:lpstr>
      <vt:lpstr>Workshop Agenda ITIL Processes</vt:lpstr>
      <vt:lpstr>A Small Warning</vt:lpstr>
      <vt:lpstr>Project Management</vt:lpstr>
      <vt:lpstr>Project Planning</vt:lpstr>
      <vt:lpstr>Choose Right Methodology</vt:lpstr>
      <vt:lpstr>Waterfall</vt:lpstr>
      <vt:lpstr>Spiral</vt:lpstr>
      <vt:lpstr>Agile vs Traditional</vt:lpstr>
      <vt:lpstr>Value, Risk, Productivity in Agile vs Traditional</vt:lpstr>
      <vt:lpstr>Core of Agile</vt:lpstr>
      <vt:lpstr>Scrum in a Glance</vt:lpstr>
      <vt:lpstr>Stakeholder Identification &amp; Management</vt:lpstr>
      <vt:lpstr>WBS (Work Breakdown Structure)   </vt:lpstr>
      <vt:lpstr>Risk Identification and Planning</vt:lpstr>
      <vt:lpstr>Communication Planning &amp; Management   </vt:lpstr>
      <vt:lpstr>Software Estimation Techniques</vt:lpstr>
      <vt:lpstr>Estimation: Important Points</vt:lpstr>
      <vt:lpstr>Scheduling and Controlling</vt:lpstr>
      <vt:lpstr>Resource Planning &amp; Management</vt:lpstr>
      <vt:lpstr>Requirements, Design &amp; Test</vt:lpstr>
      <vt:lpstr>Requirement Management: Important Points</vt:lpstr>
      <vt:lpstr>Importance of Requirements for Project Success</vt:lpstr>
      <vt:lpstr>Effective Requirement Gathering Techniques</vt:lpstr>
      <vt:lpstr>Requirement Elicitation Techniques </vt:lpstr>
      <vt:lpstr>Requirements Types</vt:lpstr>
      <vt:lpstr>Business Requirements</vt:lpstr>
      <vt:lpstr>Stakeholder Requirements (Software Req.)</vt:lpstr>
      <vt:lpstr>Solution Requirements (Software Req.)</vt:lpstr>
      <vt:lpstr>Non-Functional Requirements</vt:lpstr>
      <vt:lpstr>Transition Requirements (Software Req.)</vt:lpstr>
      <vt:lpstr>Transition Requirements (Software Req.)</vt:lpstr>
      <vt:lpstr>Verifying and Validating Requirements</vt:lpstr>
      <vt:lpstr>Managing Scope &amp; Change Management</vt:lpstr>
      <vt:lpstr>Requirements Phase in Different Development Models</vt:lpstr>
      <vt:lpstr>Analysis vs Design in IT Projects</vt:lpstr>
      <vt:lpstr>Why are Requirements so Important</vt:lpstr>
      <vt:lpstr>Integration &amp; Integration Testing</vt:lpstr>
      <vt:lpstr>Agile Methods / Practices</vt:lpstr>
      <vt:lpstr>Design Methodologies</vt:lpstr>
      <vt:lpstr>Test Design /Test Strategy and Planning</vt:lpstr>
      <vt:lpstr>Processes for Testing &amp; reporting</vt:lpstr>
      <vt:lpstr>Defect Tracking and Reporting</vt:lpstr>
      <vt:lpstr>Requirements Traceability Matrix</vt:lpstr>
      <vt:lpstr>UAT</vt:lpstr>
      <vt:lpstr>ITIL Processes</vt:lpstr>
      <vt:lpstr>IT Systems Includes</vt:lpstr>
      <vt:lpstr>Challenges</vt:lpstr>
      <vt:lpstr>So..</vt:lpstr>
      <vt:lpstr>Learn from others…</vt:lpstr>
      <vt:lpstr>What is service?</vt:lpstr>
      <vt:lpstr>Functions and Roles</vt:lpstr>
      <vt:lpstr>The ITIL V3 Service Lifecycle</vt:lpstr>
      <vt:lpstr>ITL Core Processes</vt:lpstr>
      <vt:lpstr>PowerPoint Presentation</vt:lpstr>
      <vt:lpstr>PowerPoint Presentation</vt:lpstr>
      <vt:lpstr>PowerPoint Presentation</vt:lpstr>
      <vt:lpstr>ITIL Levels</vt:lpstr>
      <vt:lpstr>ITIL Levels</vt:lpstr>
      <vt:lpstr>Processes</vt:lpstr>
      <vt:lpstr>Products (Tools)</vt:lpstr>
      <vt:lpstr>People</vt:lpstr>
      <vt:lpstr>Release Management</vt:lpstr>
      <vt:lpstr>Production Support &amp; Issue Management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189</cp:revision>
  <dcterms:created xsi:type="dcterms:W3CDTF">2010-10-14T06:04:22Z</dcterms:created>
  <dcterms:modified xsi:type="dcterms:W3CDTF">2016-05-14T04:29:13Z</dcterms:modified>
</cp:coreProperties>
</file>