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6"/>
  </p:notesMasterIdLst>
  <p:sldIdLst>
    <p:sldId id="850" r:id="rId2"/>
    <p:sldId id="722" r:id="rId3"/>
    <p:sldId id="789" r:id="rId4"/>
    <p:sldId id="783" r:id="rId5"/>
    <p:sldId id="785" r:id="rId6"/>
    <p:sldId id="723" r:id="rId7"/>
    <p:sldId id="727" r:id="rId8"/>
    <p:sldId id="784" r:id="rId9"/>
    <p:sldId id="725" r:id="rId10"/>
    <p:sldId id="726" r:id="rId11"/>
    <p:sldId id="795" r:id="rId12"/>
    <p:sldId id="796" r:id="rId13"/>
    <p:sldId id="797" r:id="rId14"/>
    <p:sldId id="392" r:id="rId15"/>
    <p:sldId id="728" r:id="rId16"/>
    <p:sldId id="798" r:id="rId17"/>
    <p:sldId id="800" r:id="rId18"/>
    <p:sldId id="827" r:id="rId19"/>
    <p:sldId id="729" r:id="rId20"/>
    <p:sldId id="730" r:id="rId21"/>
    <p:sldId id="828" r:id="rId22"/>
    <p:sldId id="732" r:id="rId23"/>
    <p:sldId id="829" r:id="rId24"/>
    <p:sldId id="799" r:id="rId25"/>
    <p:sldId id="826" r:id="rId26"/>
    <p:sldId id="735" r:id="rId27"/>
    <p:sldId id="737" r:id="rId28"/>
    <p:sldId id="738" r:id="rId29"/>
    <p:sldId id="830" r:id="rId30"/>
    <p:sldId id="740" r:id="rId31"/>
    <p:sldId id="846" r:id="rId32"/>
    <p:sldId id="831" r:id="rId33"/>
    <p:sldId id="743" r:id="rId34"/>
    <p:sldId id="744" r:id="rId35"/>
    <p:sldId id="832" r:id="rId36"/>
    <p:sldId id="747" r:id="rId37"/>
    <p:sldId id="749" r:id="rId38"/>
    <p:sldId id="802" r:id="rId39"/>
    <p:sldId id="803" r:id="rId40"/>
    <p:sldId id="753" r:id="rId41"/>
    <p:sldId id="786" r:id="rId42"/>
    <p:sldId id="787" r:id="rId43"/>
    <p:sldId id="818" r:id="rId44"/>
    <p:sldId id="819" r:id="rId45"/>
    <p:sldId id="825" r:id="rId46"/>
    <p:sldId id="820" r:id="rId47"/>
    <p:sldId id="821" r:id="rId48"/>
    <p:sldId id="824" r:id="rId49"/>
    <p:sldId id="822" r:id="rId50"/>
    <p:sldId id="823" r:id="rId51"/>
    <p:sldId id="817" r:id="rId52"/>
    <p:sldId id="788" r:id="rId53"/>
    <p:sldId id="811" r:id="rId54"/>
    <p:sldId id="812" r:id="rId55"/>
    <p:sldId id="813" r:id="rId56"/>
    <p:sldId id="807" r:id="rId57"/>
    <p:sldId id="814" r:id="rId58"/>
    <p:sldId id="815" r:id="rId59"/>
    <p:sldId id="804" r:id="rId60"/>
    <p:sldId id="806" r:id="rId61"/>
    <p:sldId id="810" r:id="rId62"/>
    <p:sldId id="808" r:id="rId63"/>
    <p:sldId id="805" r:id="rId64"/>
    <p:sldId id="816" r:id="rId65"/>
    <p:sldId id="844" r:id="rId66"/>
    <p:sldId id="845" r:id="rId67"/>
    <p:sldId id="754" r:id="rId68"/>
    <p:sldId id="755" r:id="rId69"/>
    <p:sldId id="756" r:id="rId70"/>
    <p:sldId id="757" r:id="rId71"/>
    <p:sldId id="758" r:id="rId72"/>
    <p:sldId id="759" r:id="rId73"/>
    <p:sldId id="760" r:id="rId74"/>
    <p:sldId id="847" r:id="rId75"/>
    <p:sldId id="849" r:id="rId76"/>
    <p:sldId id="848" r:id="rId77"/>
    <p:sldId id="761" r:id="rId78"/>
    <p:sldId id="762" r:id="rId79"/>
    <p:sldId id="763" r:id="rId80"/>
    <p:sldId id="764" r:id="rId81"/>
    <p:sldId id="765" r:id="rId82"/>
    <p:sldId id="766" r:id="rId83"/>
    <p:sldId id="767" r:id="rId84"/>
    <p:sldId id="768" r:id="rId85"/>
    <p:sldId id="769" r:id="rId86"/>
    <p:sldId id="772" r:id="rId87"/>
    <p:sldId id="770" r:id="rId88"/>
    <p:sldId id="771" r:id="rId89"/>
    <p:sldId id="834" r:id="rId90"/>
    <p:sldId id="835" r:id="rId91"/>
    <p:sldId id="840" r:id="rId92"/>
    <p:sldId id="843" r:id="rId93"/>
    <p:sldId id="841" r:id="rId94"/>
    <p:sldId id="842" r:id="rId95"/>
    <p:sldId id="837" r:id="rId96"/>
    <p:sldId id="839" r:id="rId97"/>
    <p:sldId id="838" r:id="rId98"/>
    <p:sldId id="775" r:id="rId99"/>
    <p:sldId id="776" r:id="rId100"/>
    <p:sldId id="778" r:id="rId101"/>
    <p:sldId id="779" r:id="rId102"/>
    <p:sldId id="836" r:id="rId103"/>
    <p:sldId id="794" r:id="rId104"/>
    <p:sldId id="782" r:id="rId105"/>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588" autoAdjust="0"/>
    <p:restoredTop sz="94658" autoAdjust="0"/>
  </p:normalViewPr>
  <p:slideViewPr>
    <p:cSldViewPr>
      <p:cViewPr>
        <p:scale>
          <a:sx n="50" d="100"/>
          <a:sy n="50" d="100"/>
        </p:scale>
        <p:origin x="2076" y="4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12192"/>
    </p:cViewPr>
  </p:sorterViewPr>
  <p:notesViewPr>
    <p:cSldViewPr>
      <p:cViewPr varScale="1">
        <p:scale>
          <a:sx n="57" d="100"/>
          <a:sy n="57" d="100"/>
        </p:scale>
        <p:origin x="-2472"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07" Type="http://schemas.openxmlformats.org/officeDocument/2006/relationships/presProps" Target="presProps.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theme" Target="theme/theme1.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s>
</file>

<file path=ppt/charts/_rels/chart1.xml.rels><?xml version="1.0" encoding="UTF-8" standalone="yes"?>
<Relationships xmlns="http://schemas.openxmlformats.org/package/2006/relationships"><Relationship Id="rId3" Type="http://schemas.openxmlformats.org/officeDocument/2006/relationships/oleObject" Target="Book2"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288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1"/>
          <c:order val="1"/>
          <c:tx>
            <c:strRef>
              <c:f>Sheet1!$H$1</c:f>
              <c:strCache>
                <c:ptCount val="1"/>
                <c:pt idx="0">
                  <c:v>Cummulative %</c:v>
                </c:pt>
              </c:strCache>
            </c:strRef>
          </c:tx>
          <c:spPr>
            <a:solidFill>
              <a:schemeClr val="accent2"/>
            </a:solidFill>
            <a:ln>
              <a:noFill/>
            </a:ln>
            <a:effectLst/>
          </c:spPr>
          <c:invertIfNegative val="0"/>
          <c:cat>
            <c:numRef>
              <c:f>Sheet1!$G$2:$G$9</c:f>
              <c:numCache>
                <c:formatCode>General</c:formatCode>
                <c:ptCount val="8"/>
                <c:pt idx="0">
                  <c:v>2</c:v>
                </c:pt>
                <c:pt idx="1">
                  <c:v>1</c:v>
                </c:pt>
                <c:pt idx="2">
                  <c:v>4</c:v>
                </c:pt>
                <c:pt idx="3">
                  <c:v>3</c:v>
                </c:pt>
                <c:pt idx="4">
                  <c:v>7</c:v>
                </c:pt>
                <c:pt idx="5">
                  <c:v>0</c:v>
                </c:pt>
                <c:pt idx="6">
                  <c:v>6</c:v>
                </c:pt>
                <c:pt idx="7">
                  <c:v>5</c:v>
                </c:pt>
              </c:numCache>
            </c:numRef>
          </c:cat>
          <c:val>
            <c:numRef>
              <c:f>Sheet1!$H$2:$H$9</c:f>
              <c:numCache>
                <c:formatCode>0.0%</c:formatCode>
                <c:ptCount val="8"/>
                <c:pt idx="0">
                  <c:v>0.54166666666666663</c:v>
                </c:pt>
                <c:pt idx="1">
                  <c:v>0.81666666666666665</c:v>
                </c:pt>
                <c:pt idx="2">
                  <c:v>0.91666666666666663</c:v>
                </c:pt>
                <c:pt idx="3">
                  <c:v>0.98333333333333328</c:v>
                </c:pt>
                <c:pt idx="4">
                  <c:v>0.99166666666666659</c:v>
                </c:pt>
                <c:pt idx="5">
                  <c:v>0.99999999999999989</c:v>
                </c:pt>
                <c:pt idx="6">
                  <c:v>0.99999999999999989</c:v>
                </c:pt>
                <c:pt idx="7">
                  <c:v>0.99999999999999989</c:v>
                </c:pt>
              </c:numCache>
            </c:numRef>
          </c:val>
          <c:extLst>
            <c:ext xmlns:c16="http://schemas.microsoft.com/office/drawing/2014/chart" uri="{C3380CC4-5D6E-409C-BE32-E72D297353CC}">
              <c16:uniqueId val="{00000000-FF43-4F7C-9AAE-99F0F808C88D}"/>
            </c:ext>
          </c:extLst>
        </c:ser>
        <c:dLbls>
          <c:showLegendKey val="0"/>
          <c:showVal val="0"/>
          <c:showCatName val="0"/>
          <c:showSerName val="0"/>
          <c:showPercent val="0"/>
          <c:showBubbleSize val="0"/>
        </c:dLbls>
        <c:gapWidth val="219"/>
        <c:overlap val="-27"/>
        <c:axId val="378980648"/>
        <c:axId val="378978352"/>
        <c:extLst>
          <c:ext xmlns:c15="http://schemas.microsoft.com/office/drawing/2012/chart" uri="{02D57815-91ED-43cb-92C2-25804820EDAC}">
            <c15:filteredBarSeries>
              <c15:ser>
                <c:idx val="0"/>
                <c:order val="0"/>
                <c:tx>
                  <c:strRef>
                    <c:extLst>
                      <c:ext uri="{02D57815-91ED-43cb-92C2-25804820EDAC}">
                        <c15:formulaRef>
                          <c15:sqref>Sheet1!$G$1</c15:sqref>
                        </c15:formulaRef>
                      </c:ext>
                    </c:extLst>
                    <c:strCache>
                      <c:ptCount val="1"/>
                      <c:pt idx="0">
                        <c:v>Slices</c:v>
                      </c:pt>
                    </c:strCache>
                  </c:strRef>
                </c:tx>
                <c:spPr>
                  <a:solidFill>
                    <a:schemeClr val="accent1"/>
                  </a:solidFill>
                  <a:ln>
                    <a:noFill/>
                  </a:ln>
                  <a:effectLst/>
                </c:spPr>
                <c:invertIfNegative val="0"/>
                <c:cat>
                  <c:numRef>
                    <c:extLst>
                      <c:ext uri="{02D57815-91ED-43cb-92C2-25804820EDAC}">
                        <c15:formulaRef>
                          <c15:sqref>Sheet1!$G$2:$G$9</c15:sqref>
                        </c15:formulaRef>
                      </c:ext>
                    </c:extLst>
                    <c:numCache>
                      <c:formatCode>General</c:formatCode>
                      <c:ptCount val="8"/>
                      <c:pt idx="0">
                        <c:v>2</c:v>
                      </c:pt>
                      <c:pt idx="1">
                        <c:v>1</c:v>
                      </c:pt>
                      <c:pt idx="2">
                        <c:v>4</c:v>
                      </c:pt>
                      <c:pt idx="3">
                        <c:v>3</c:v>
                      </c:pt>
                      <c:pt idx="4">
                        <c:v>7</c:v>
                      </c:pt>
                      <c:pt idx="5">
                        <c:v>0</c:v>
                      </c:pt>
                      <c:pt idx="6">
                        <c:v>6</c:v>
                      </c:pt>
                      <c:pt idx="7">
                        <c:v>5</c:v>
                      </c:pt>
                    </c:numCache>
                  </c:numRef>
                </c:cat>
                <c:val>
                  <c:numRef>
                    <c:extLst>
                      <c:ext uri="{02D57815-91ED-43cb-92C2-25804820EDAC}">
                        <c15:formulaRef>
                          <c15:sqref>Sheet1!$G$2:$G$9</c15:sqref>
                        </c15:formulaRef>
                      </c:ext>
                    </c:extLst>
                    <c:numCache>
                      <c:formatCode>General</c:formatCode>
                      <c:ptCount val="8"/>
                      <c:pt idx="0">
                        <c:v>2</c:v>
                      </c:pt>
                      <c:pt idx="1">
                        <c:v>1</c:v>
                      </c:pt>
                      <c:pt idx="2">
                        <c:v>4</c:v>
                      </c:pt>
                      <c:pt idx="3">
                        <c:v>3</c:v>
                      </c:pt>
                      <c:pt idx="4">
                        <c:v>7</c:v>
                      </c:pt>
                      <c:pt idx="5">
                        <c:v>0</c:v>
                      </c:pt>
                      <c:pt idx="6">
                        <c:v>6</c:v>
                      </c:pt>
                      <c:pt idx="7">
                        <c:v>5</c:v>
                      </c:pt>
                    </c:numCache>
                  </c:numRef>
                </c:val>
                <c:extLst>
                  <c:ext xmlns:c16="http://schemas.microsoft.com/office/drawing/2014/chart" uri="{C3380CC4-5D6E-409C-BE32-E72D297353CC}">
                    <c16:uniqueId val="{00000001-FF43-4F7C-9AAE-99F0F808C88D}"/>
                  </c:ext>
                </c:extLst>
              </c15:ser>
            </c15:filteredBarSeries>
          </c:ext>
        </c:extLst>
      </c:barChart>
      <c:catAx>
        <c:axId val="37898064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endParaRPr lang="en-US"/>
          </a:p>
        </c:txPr>
        <c:crossAx val="378978352"/>
        <c:crosses val="autoZero"/>
        <c:auto val="1"/>
        <c:lblAlgn val="ctr"/>
        <c:lblOffset val="100"/>
        <c:noMultiLvlLbl val="0"/>
      </c:catAx>
      <c:valAx>
        <c:axId val="378978352"/>
        <c:scaling>
          <c:orientation val="minMax"/>
        </c:scaling>
        <c:delete val="0"/>
        <c:axPos val="l"/>
        <c:majorGridlines>
          <c:spPr>
            <a:ln w="9525" cap="flat" cmpd="sng" algn="ctr">
              <a:solidFill>
                <a:schemeClr val="tx1">
                  <a:lumMod val="15000"/>
                  <a:lumOff val="85000"/>
                </a:schemeClr>
              </a:solidFill>
              <a:round/>
            </a:ln>
            <a:effectLst/>
          </c:spPr>
        </c:majorGridlines>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endParaRPr lang="en-US"/>
          </a:p>
        </c:txPr>
        <c:crossAx val="37898064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sz="2400"/>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2.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atin typeface="Arial" charset="0"/>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hangingPunct="1">
              <a:defRPr sz="1200">
                <a:latin typeface="Arial" charset="0"/>
              </a:defRPr>
            </a:lvl1pPr>
          </a:lstStyle>
          <a:p>
            <a:pPr>
              <a:defRPr/>
            </a:pPr>
            <a:fld id="{83726BE1-FAB7-4314-B8DA-C22B60F889A1}" type="datetimeFigureOut">
              <a:rPr lang="en-US"/>
              <a:pPr>
                <a:defRPr/>
              </a:pPr>
              <a:t>13-Nov-16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hangingPunct="1">
              <a:defRPr sz="1200">
                <a:latin typeface="Arial" charset="0"/>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B1864C03-2585-451F-BB32-6A74BF0E2BD1}"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xfrm>
            <a:off x="1143000" y="685800"/>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IN" altLang="en-US">
              <a:latin typeface="Times New Roman" panose="02020603050405020304" pitchFamily="18" charset="0"/>
            </a:endParaRPr>
          </a:p>
        </p:txBody>
      </p:sp>
      <p:sp>
        <p:nvSpPr>
          <p:cNvPr id="1536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a:solidFill>
                  <a:schemeClr val="tx1"/>
                </a:solidFill>
                <a:latin typeface="Arial" panose="020B0604020202020204" pitchFamily="34" charset="0"/>
              </a:defRPr>
            </a:lvl1pPr>
            <a:lvl2pPr marL="742950" indent="-285750">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a:solidFill>
                  <a:schemeClr val="tx1"/>
                </a:solidFill>
                <a:latin typeface="Arial" panose="020B0604020202020204" pitchFamily="34" charset="0"/>
              </a:defRPr>
            </a:lvl2pPr>
            <a:lvl3pPr marL="1143000" indent="-228600">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a:solidFill>
                  <a:schemeClr val="tx1"/>
                </a:solidFill>
                <a:latin typeface="Arial" panose="020B0604020202020204" pitchFamily="34" charset="0"/>
              </a:defRPr>
            </a:lvl3pPr>
            <a:lvl4pPr marL="1600200" indent="-228600">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a:solidFill>
                  <a:schemeClr val="tx1"/>
                </a:solidFill>
                <a:latin typeface="Arial" panose="020B0604020202020204" pitchFamily="34" charset="0"/>
              </a:defRPr>
            </a:lvl4pPr>
            <a:lvl5pPr marL="2057400" indent="-228600">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a:solidFill>
                  <a:schemeClr val="tx1"/>
                </a:solidFill>
                <a:latin typeface="Arial" panose="020B0604020202020204" pitchFamily="34" charset="0"/>
              </a:defRPr>
            </a:lvl5pPr>
            <a:lvl6pPr marL="2514600" indent="-228600" eaLnBrk="0" fontAlgn="base" hangingPunct="0">
              <a:spcBef>
                <a:spcPct val="0"/>
              </a:spcBef>
              <a:spcAft>
                <a:spcPct val="0"/>
              </a:spcAft>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a:solidFill>
                  <a:schemeClr val="tx1"/>
                </a:solidFill>
                <a:latin typeface="Arial" panose="020B0604020202020204" pitchFamily="34" charset="0"/>
              </a:defRPr>
            </a:lvl6pPr>
            <a:lvl7pPr marL="2971800" indent="-228600" eaLnBrk="0" fontAlgn="base" hangingPunct="0">
              <a:spcBef>
                <a:spcPct val="0"/>
              </a:spcBef>
              <a:spcAft>
                <a:spcPct val="0"/>
              </a:spcAft>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a:solidFill>
                  <a:schemeClr val="tx1"/>
                </a:solidFill>
                <a:latin typeface="Arial" panose="020B0604020202020204" pitchFamily="34" charset="0"/>
              </a:defRPr>
            </a:lvl7pPr>
            <a:lvl8pPr marL="3429000" indent="-228600" eaLnBrk="0" fontAlgn="base" hangingPunct="0">
              <a:spcBef>
                <a:spcPct val="0"/>
              </a:spcBef>
              <a:spcAft>
                <a:spcPct val="0"/>
              </a:spcAft>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a:solidFill>
                  <a:schemeClr val="tx1"/>
                </a:solidFill>
                <a:latin typeface="Arial" panose="020B0604020202020204" pitchFamily="34" charset="0"/>
              </a:defRPr>
            </a:lvl8pPr>
            <a:lvl9pPr marL="3886200" indent="-228600" eaLnBrk="0" fontAlgn="base" hangingPunct="0">
              <a:spcBef>
                <a:spcPct val="0"/>
              </a:spcBef>
              <a:spcAft>
                <a:spcPct val="0"/>
              </a:spcAft>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a:solidFill>
                  <a:schemeClr val="tx1"/>
                </a:solidFill>
                <a:latin typeface="Arial" panose="020B0604020202020204" pitchFamily="34" charset="0"/>
              </a:defRPr>
            </a:lvl9pPr>
          </a:lstStyle>
          <a:p>
            <a:fld id="{7727EFA0-3F80-42F2-A360-2ED71679557E}" type="slidenum">
              <a:rPr lang="en-US" altLang="en-US" smtClean="0">
                <a:solidFill>
                  <a:srgbClr val="000000"/>
                </a:solidFill>
              </a:rPr>
              <a:pPr/>
              <a:t>2</a:t>
            </a:fld>
            <a:endParaRPr lang="en-US" altLang="en-US">
              <a:solidFill>
                <a:srgbClr val="000000"/>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338" name="Rectangle 8"/>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rgbClr val="000000"/>
                </a:solidFill>
                <a:latin typeface="Times New Roman" panose="02020603050405020304" pitchFamily="18" charset="0"/>
              </a:defRPr>
            </a:lvl9pPr>
          </a:lstStyle>
          <a:p>
            <a:pPr>
              <a:spcBef>
                <a:spcPct val="0"/>
              </a:spcBef>
              <a:buClrTx/>
              <a:buFontTx/>
              <a:buNone/>
            </a:pPr>
            <a:fld id="{43AD8AA6-60F4-4564-8C47-C5D963BAA78C}" type="slidenum">
              <a:rPr lang="en-US" altLang="en-US" sz="1300" smtClean="0"/>
              <a:pPr>
                <a:spcBef>
                  <a:spcPct val="0"/>
                </a:spcBef>
                <a:buClrTx/>
                <a:buFontTx/>
                <a:buNone/>
              </a:pPr>
              <a:t>4</a:t>
            </a:fld>
            <a:endParaRPr lang="en-US" altLang="en-US" sz="1300"/>
          </a:p>
        </p:txBody>
      </p:sp>
      <p:sp>
        <p:nvSpPr>
          <p:cNvPr id="14339" name="Text Box 1"/>
          <p:cNvSpPr txBox="1">
            <a:spLocks noChangeArrowheads="1"/>
          </p:cNvSpPr>
          <p:nvPr/>
        </p:nvSpPr>
        <p:spPr bwMode="auto">
          <a:xfrm>
            <a:off x="0" y="0"/>
            <a:ext cx="3170238"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5139" tIns="49472" rIns="95139" bIns="49472"/>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eaLnBrk="1" hangingPunct="1">
              <a:spcBef>
                <a:spcPct val="0"/>
              </a:spcBef>
              <a:buClrTx/>
              <a:buFontTx/>
              <a:buNone/>
            </a:pPr>
            <a:r>
              <a:rPr lang="en-US" altLang="en-US">
                <a:solidFill>
                  <a:srgbClr val="314004"/>
                </a:solidFill>
                <a:latin typeface="Arial" panose="020B0604020202020204" pitchFamily="34" charset="0"/>
                <a:ea typeface="Microsoft YaHei" panose="020B0503020204020204" pitchFamily="34" charset="-122"/>
              </a:rPr>
              <a:t>Project Management Concepts</a:t>
            </a:r>
          </a:p>
        </p:txBody>
      </p:sp>
      <p:sp>
        <p:nvSpPr>
          <p:cNvPr id="14340" name="Text Box 2"/>
          <p:cNvSpPr txBox="1">
            <a:spLocks noChangeArrowheads="1"/>
          </p:cNvSpPr>
          <p:nvPr/>
        </p:nvSpPr>
        <p:spPr bwMode="auto">
          <a:xfrm>
            <a:off x="4143375" y="0"/>
            <a:ext cx="3170238"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5139" tIns="49472" rIns="95139" bIns="49472"/>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lgn="r" eaLnBrk="1" hangingPunct="1">
              <a:spcBef>
                <a:spcPct val="0"/>
              </a:spcBef>
              <a:buClrTx/>
              <a:buFontTx/>
              <a:buNone/>
            </a:pPr>
            <a:r>
              <a:rPr lang="en-US" altLang="en-US">
                <a:solidFill>
                  <a:srgbClr val="314004"/>
                </a:solidFill>
                <a:latin typeface="Arial" panose="020B0604020202020204" pitchFamily="34" charset="0"/>
                <a:ea typeface="Microsoft YaHei" panose="020B0503020204020204" pitchFamily="34" charset="-122"/>
              </a:rPr>
              <a:t>06/28/13</a:t>
            </a:r>
          </a:p>
        </p:txBody>
      </p:sp>
      <p:sp>
        <p:nvSpPr>
          <p:cNvPr id="14341" name="Text Box 3"/>
          <p:cNvSpPr txBox="1">
            <a:spLocks noChangeArrowheads="1"/>
          </p:cNvSpPr>
          <p:nvPr/>
        </p:nvSpPr>
        <p:spPr bwMode="auto">
          <a:xfrm>
            <a:off x="0" y="9120188"/>
            <a:ext cx="3170238"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5139" tIns="49472" rIns="95139" bIns="49472" anchor="b"/>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eaLnBrk="1" hangingPunct="1">
              <a:spcBef>
                <a:spcPct val="0"/>
              </a:spcBef>
              <a:buClrTx/>
              <a:buFontTx/>
              <a:buNone/>
            </a:pPr>
            <a:r>
              <a:rPr lang="en-US" altLang="en-US">
                <a:solidFill>
                  <a:srgbClr val="314004"/>
                </a:solidFill>
                <a:latin typeface="Arial" panose="020B0604020202020204" pitchFamily="34" charset="0"/>
                <a:ea typeface="Microsoft YaHei" panose="020B0503020204020204" pitchFamily="34" charset="-122"/>
              </a:rPr>
              <a:t>Version 3.1, 4/01   © 2003 by AstroWix </a:t>
            </a:r>
          </a:p>
        </p:txBody>
      </p:sp>
      <p:sp>
        <p:nvSpPr>
          <p:cNvPr id="14342" name="Text Box 4"/>
          <p:cNvSpPr txBox="1">
            <a:spLocks noChangeArrowheads="1"/>
          </p:cNvSpPr>
          <p:nvPr/>
        </p:nvSpPr>
        <p:spPr bwMode="auto">
          <a:xfrm>
            <a:off x="4143375" y="9120188"/>
            <a:ext cx="3170238"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5139" tIns="49472" rIns="95139" bIns="49472" anchor="b"/>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lgn="r" eaLnBrk="1" hangingPunct="1">
              <a:spcBef>
                <a:spcPct val="0"/>
              </a:spcBef>
              <a:buClrTx/>
              <a:buFontTx/>
              <a:buNone/>
            </a:pPr>
            <a:fld id="{AF7A963B-E0BA-4B9C-9A31-636442D562FE}" type="slidenum">
              <a:rPr lang="en-US" altLang="en-US">
                <a:solidFill>
                  <a:srgbClr val="314004"/>
                </a:solidFill>
                <a:latin typeface="Arial" panose="020B0604020202020204" pitchFamily="34" charset="0"/>
                <a:ea typeface="Microsoft YaHei" panose="020B0503020204020204" pitchFamily="34" charset="-122"/>
              </a:rPr>
              <a:pPr algn="r" eaLnBrk="1" hangingPunct="1">
                <a:spcBef>
                  <a:spcPct val="0"/>
                </a:spcBef>
                <a:buClrTx/>
                <a:buFontTx/>
                <a:buNone/>
              </a:pPr>
              <a:t>4</a:t>
            </a:fld>
            <a:endParaRPr lang="en-US" altLang="en-US">
              <a:solidFill>
                <a:srgbClr val="314004"/>
              </a:solidFill>
              <a:latin typeface="Arial" panose="020B0604020202020204" pitchFamily="34" charset="0"/>
              <a:ea typeface="Microsoft YaHei" panose="020B0503020204020204" pitchFamily="34" charset="-122"/>
            </a:endParaRPr>
          </a:p>
        </p:txBody>
      </p:sp>
      <p:sp>
        <p:nvSpPr>
          <p:cNvPr id="14343" name="Rectangle 5"/>
          <p:cNvSpPr>
            <a:spLocks noGrp="1" noRot="1" noChangeAspect="1" noChangeArrowheads="1" noTextEdit="1"/>
          </p:cNvSpPr>
          <p:nvPr>
            <p:ph type="sldImg"/>
          </p:nvPr>
        </p:nvSpPr>
        <p:spPr>
          <a:xfrm>
            <a:off x="1257300" y="720725"/>
            <a:ext cx="4800600" cy="3600450"/>
          </a:xfrm>
          <a:solidFill>
            <a:srgbClr val="FFFFFF"/>
          </a:solidFill>
          <a:ln/>
        </p:spPr>
      </p:sp>
      <p:sp>
        <p:nvSpPr>
          <p:cNvPr id="14344" name="Rectangle 6"/>
          <p:cNvSpPr>
            <a:spLocks noGrp="1" noChangeArrowheads="1"/>
          </p:cNvSpPr>
          <p:nvPr>
            <p:ph type="body" idx="1"/>
          </p:nvPr>
        </p:nvSpPr>
        <p:spPr>
          <a:xfrm>
            <a:off x="731838" y="4560888"/>
            <a:ext cx="5849937" cy="43180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0726156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bwMode="auto">
          <a:xfrm>
            <a:off x="1143000" y="685800"/>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IN" altLang="en-US"/>
          </a:p>
        </p:txBody>
      </p:sp>
      <p:sp>
        <p:nvSpPr>
          <p:cNvPr id="1741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D597CE5A-F5B4-4A25-9E76-78673B74E1DB}" type="slidenum">
              <a:rPr lang="en-US" altLang="en-US" smtClean="0"/>
              <a:pPr/>
              <a:t>6</a:t>
            </a:fld>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458" name="Rectangle 1"/>
          <p:cNvSpPr>
            <a:spLocks noGrp="1" noRot="1" noChangeAspect="1" noChangeArrowheads="1" noTextEdit="1"/>
          </p:cNvSpPr>
          <p:nvPr>
            <p:ph type="sldImg"/>
          </p:nvPr>
        </p:nvSpPr>
        <p:spPr bwMode="auto">
          <a:xfrm>
            <a:off x="1143000" y="695325"/>
            <a:ext cx="4572000" cy="3429000"/>
          </a:xfrm>
          <a:solidFill>
            <a:srgbClr val="FFFFFF"/>
          </a:solidFill>
          <a:ln>
            <a:solidFill>
              <a:srgbClr val="000000"/>
            </a:solidFill>
            <a:miter lim="800000"/>
            <a:headEnd/>
            <a:tailEnd/>
          </a:ln>
        </p:spPr>
      </p:sp>
      <p:sp>
        <p:nvSpPr>
          <p:cNvPr id="19459" name="Rectangle 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numCol="1" anchor="ctr" anchorCtr="0" compatLnSpc="1">
            <a:prstTxWarp prst="textNoShape">
              <a:avLst/>
            </a:prstTxWarp>
          </a:bodyPr>
          <a:lstStyle/>
          <a:p>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794" name="Slide Image Placeholder 1"/>
          <p:cNvSpPr>
            <a:spLocks noGrp="1" noRot="1" noChangeAspect="1" noTextEdit="1"/>
          </p:cNvSpPr>
          <p:nvPr>
            <p:ph type="sldImg"/>
          </p:nvPr>
        </p:nvSpPr>
        <p:spPr bwMode="auto">
          <a:xfrm>
            <a:off x="1143000" y="685800"/>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97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28979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C1BFD455-4C28-419B-94EB-783A2D6D47F7}" type="slidenum">
              <a:rPr lang="en-US" altLang="en-US" smtClean="0">
                <a:latin typeface="Arial" panose="020B0604020202020204" pitchFamily="34" charset="0"/>
              </a:rPr>
              <a:pPr>
                <a:spcBef>
                  <a:spcPct val="0"/>
                </a:spcBef>
              </a:pPr>
              <a:t>31</a:t>
            </a:fld>
            <a:endParaRPr lang="en-US" altLang="en-US">
              <a:latin typeface="Arial" panose="020B0604020202020204" pitchFamily="34" charset="0"/>
            </a:endParaRPr>
          </a:p>
        </p:txBody>
      </p:sp>
    </p:spTree>
    <p:extLst>
      <p:ext uri="{BB962C8B-B14F-4D97-AF65-F5344CB8AC3E}">
        <p14:creationId xmlns:p14="http://schemas.microsoft.com/office/powerpoint/2010/main" val="12457235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B1864C03-2585-451F-BB32-6A74BF0E2BD1}" type="slidenum">
              <a:rPr lang="en-US" altLang="en-US" smtClean="0"/>
              <a:pPr>
                <a:defRPr/>
              </a:pPr>
              <a:t>101</a:t>
            </a:fld>
            <a:endParaRPr lang="en-US" altLang="en-US"/>
          </a:p>
        </p:txBody>
      </p:sp>
    </p:spTree>
    <p:extLst>
      <p:ext uri="{BB962C8B-B14F-4D97-AF65-F5344CB8AC3E}">
        <p14:creationId xmlns:p14="http://schemas.microsoft.com/office/powerpoint/2010/main" val="19052522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a:t>http://www.werc.org/assets/1/workflow_staging/Publications/686.PDF</a:t>
            </a:r>
            <a:endParaRPr lang="en-US" dirty="0"/>
          </a:p>
        </p:txBody>
      </p:sp>
      <p:sp>
        <p:nvSpPr>
          <p:cNvPr id="4" name="Slide Number Placeholder 3"/>
          <p:cNvSpPr>
            <a:spLocks noGrp="1"/>
          </p:cNvSpPr>
          <p:nvPr>
            <p:ph type="sldNum" sz="quarter" idx="10"/>
          </p:nvPr>
        </p:nvSpPr>
        <p:spPr/>
        <p:txBody>
          <a:bodyPr/>
          <a:lstStyle/>
          <a:p>
            <a:pPr>
              <a:defRPr/>
            </a:pPr>
            <a:fld id="{B1864C03-2585-451F-BB32-6A74BF0E2BD1}" type="slidenum">
              <a:rPr lang="en-US" altLang="en-US" smtClean="0"/>
              <a:pPr>
                <a:defRPr/>
              </a:pPr>
              <a:t>102</a:t>
            </a:fld>
            <a:endParaRPr lang="en-US" altLang="en-US"/>
          </a:p>
        </p:txBody>
      </p:sp>
    </p:spTree>
    <p:extLst>
      <p:ext uri="{BB962C8B-B14F-4D97-AF65-F5344CB8AC3E}">
        <p14:creationId xmlns:p14="http://schemas.microsoft.com/office/powerpoint/2010/main" val="2929109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8658" name="Slide Image Placeholder 1"/>
          <p:cNvSpPr>
            <a:spLocks noGrp="1" noRot="1" noChangeAspect="1" noTextEdit="1"/>
          </p:cNvSpPr>
          <p:nvPr>
            <p:ph type="sldImg"/>
          </p:nvPr>
        </p:nvSpPr>
        <p:spPr bwMode="auto">
          <a:xfrm>
            <a:off x="1143000" y="685800"/>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86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latin typeface="Times New Roman" panose="02020603050405020304" pitchFamily="18" charset="0"/>
            </a:endParaRPr>
          </a:p>
        </p:txBody>
      </p:sp>
      <p:sp>
        <p:nvSpPr>
          <p:cNvPr id="83866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chemeClr val="tx1"/>
                </a:solidFill>
                <a:latin typeface="Calibri" panose="020F0502020204030204" pitchFamily="34" charset="0"/>
              </a:defRPr>
            </a:lvl1pPr>
            <a:lvl2pPr marL="742950" indent="-285750">
              <a:spcBef>
                <a:spcPct val="30000"/>
              </a:spcBef>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chemeClr val="tx1"/>
                </a:solidFill>
                <a:latin typeface="Calibri" panose="020F0502020204030204" pitchFamily="34" charset="0"/>
              </a:defRPr>
            </a:lvl2pPr>
            <a:lvl3pPr marL="1143000" indent="-228600">
              <a:spcBef>
                <a:spcPct val="30000"/>
              </a:spcBef>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chemeClr val="tx1"/>
                </a:solidFill>
                <a:latin typeface="Calibri" panose="020F0502020204030204" pitchFamily="34" charset="0"/>
              </a:defRPr>
            </a:lvl3pPr>
            <a:lvl4pPr marL="1600200" indent="-228600">
              <a:spcBef>
                <a:spcPct val="30000"/>
              </a:spcBef>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chemeClr val="tx1"/>
                </a:solidFill>
                <a:latin typeface="Calibri" panose="020F0502020204030204" pitchFamily="34" charset="0"/>
              </a:defRPr>
            </a:lvl4pPr>
            <a:lvl5pPr marL="2057400" indent="-228600">
              <a:spcBef>
                <a:spcPct val="30000"/>
              </a:spcBef>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chemeClr val="tx1"/>
                </a:solidFill>
                <a:latin typeface="Calibri" panose="020F0502020204030204" pitchFamily="34" charset="0"/>
              </a:defRPr>
            </a:lvl5pPr>
            <a:lvl6pPr marL="2514600" indent="-228600" eaLnBrk="0" fontAlgn="base" hangingPunct="0">
              <a:spcBef>
                <a:spcPct val="30000"/>
              </a:spcBef>
              <a:spcAft>
                <a:spcPct val="0"/>
              </a:spcAft>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chemeClr val="tx1"/>
                </a:solidFill>
                <a:latin typeface="Calibri" panose="020F0502020204030204" pitchFamily="34" charset="0"/>
              </a:defRPr>
            </a:lvl9pPr>
          </a:lstStyle>
          <a:p>
            <a:pPr>
              <a:spcBef>
                <a:spcPct val="0"/>
              </a:spcBef>
            </a:pPr>
            <a:fld id="{C3B72E93-42CE-49FA-B864-B23292B12AE5}" type="slidenum">
              <a:rPr lang="en-US" altLang="en-US" sz="1300" smtClean="0">
                <a:solidFill>
                  <a:srgbClr val="000000"/>
                </a:solidFill>
                <a:latin typeface="Arial" panose="020B0604020202020204" pitchFamily="34" charset="0"/>
              </a:rPr>
              <a:pPr>
                <a:spcBef>
                  <a:spcPct val="0"/>
                </a:spcBef>
              </a:pPr>
              <a:t>104</a:t>
            </a:fld>
            <a:endParaRPr lang="en-US" altLang="en-US" sz="1300">
              <a:solidFill>
                <a:srgbClr val="000000"/>
              </a:solidFill>
              <a:latin typeface="Arial" panose="020B0604020202020204" pitchFamily="34" charset="0"/>
            </a:endParaRPr>
          </a:p>
        </p:txBody>
      </p:sp>
    </p:spTree>
    <p:extLst>
      <p:ext uri="{BB962C8B-B14F-4D97-AF65-F5344CB8AC3E}">
        <p14:creationId xmlns:p14="http://schemas.microsoft.com/office/powerpoint/2010/main" val="14023923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slideMaster" Target="../slideMasters/slideMaster1.xml"/><Relationship Id="rId1" Type="http://schemas.openxmlformats.org/officeDocument/2006/relationships/vmlDrawing" Target="../drawings/vmlDrawing1.vml"/><Relationship Id="rId5" Type="http://schemas.openxmlformats.org/officeDocument/2006/relationships/image" Target="../media/image2.emf"/><Relationship Id="rId4" Type="http://schemas.openxmlformats.org/officeDocument/2006/relationships/oleObject" Target="../embeddings/oleObject1.bin"/></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Master" Target="../slideMasters/slideMaster1.xml"/><Relationship Id="rId4" Type="http://schemas.openxmlformats.org/officeDocument/2006/relationships/image" Target="../media/image6.jpe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Main-Titl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9"/>
            <a:ext cx="7772400" cy="1470025"/>
          </a:xfrm>
          <a:solidFill>
            <a:srgbClr val="FFC000"/>
          </a:solidFill>
          <a:scene3d>
            <a:camera prst="orthographicFront"/>
            <a:lightRig rig="threePt" dir="t"/>
          </a:scene3d>
          <a:sp3d>
            <a:bevelT w="152400" h="50800" prst="softRound"/>
          </a:sp3d>
        </p:spPr>
        <p:txBody>
          <a:bodyPr/>
          <a:lstStyle>
            <a:lvl1pPr>
              <a:defRPr sz="4500">
                <a:solidFill>
                  <a:schemeClr val="tx1"/>
                </a:solidFill>
                <a:latin typeface="Kabel Bk BT"/>
              </a:defRPr>
            </a:lvl1p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189" indent="0" algn="ctr">
              <a:buNone/>
              <a:defRPr>
                <a:solidFill>
                  <a:schemeClr val="tx1">
                    <a:tint val="75000"/>
                  </a:schemeClr>
                </a:solidFill>
              </a:defRPr>
            </a:lvl2pPr>
            <a:lvl3pPr marL="914377" indent="0" algn="ctr">
              <a:buNone/>
              <a:defRPr>
                <a:solidFill>
                  <a:schemeClr val="tx1">
                    <a:tint val="75000"/>
                  </a:schemeClr>
                </a:solidFill>
              </a:defRPr>
            </a:lvl3pPr>
            <a:lvl4pPr marL="1371566" indent="0" algn="ctr">
              <a:buNone/>
              <a:defRPr>
                <a:solidFill>
                  <a:schemeClr val="tx1">
                    <a:tint val="75000"/>
                  </a:schemeClr>
                </a:solidFill>
              </a:defRPr>
            </a:lvl4pPr>
            <a:lvl5pPr marL="1828754" indent="0" algn="ctr">
              <a:buNone/>
              <a:defRPr>
                <a:solidFill>
                  <a:schemeClr val="tx1">
                    <a:tint val="75000"/>
                  </a:schemeClr>
                </a:solidFill>
              </a:defRPr>
            </a:lvl5pPr>
            <a:lvl6pPr marL="2285943" indent="0" algn="ctr">
              <a:buNone/>
              <a:defRPr>
                <a:solidFill>
                  <a:schemeClr val="tx1">
                    <a:tint val="75000"/>
                  </a:schemeClr>
                </a:solidFill>
              </a:defRPr>
            </a:lvl6pPr>
            <a:lvl7pPr marL="2743131" indent="0" algn="ctr">
              <a:buNone/>
              <a:defRPr>
                <a:solidFill>
                  <a:schemeClr val="tx1">
                    <a:tint val="75000"/>
                  </a:schemeClr>
                </a:solidFill>
              </a:defRPr>
            </a:lvl7pPr>
            <a:lvl8pPr marL="3200320" indent="0" algn="ctr">
              <a:buNone/>
              <a:defRPr>
                <a:solidFill>
                  <a:schemeClr val="tx1">
                    <a:tint val="75000"/>
                  </a:schemeClr>
                </a:solidFill>
              </a:defRPr>
            </a:lvl8pPr>
            <a:lvl9pPr marL="3657509"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DDE5B8C7-B003-4FE4-84E8-77BDDC0D358D}" type="datetime1">
              <a:rPr lang="en-US" smtClean="0"/>
              <a:t>13-Nov-16</a:t>
            </a:fld>
            <a:endParaRPr lang="en-US"/>
          </a:p>
        </p:txBody>
      </p:sp>
      <p:sp>
        <p:nvSpPr>
          <p:cNvPr id="5" name="Footer Placeholder 4"/>
          <p:cNvSpPr>
            <a:spLocks noGrp="1"/>
          </p:cNvSpPr>
          <p:nvPr>
            <p:ph type="ftr" sz="quarter" idx="11"/>
          </p:nvPr>
        </p:nvSpPr>
        <p:spPr/>
        <p:txBody>
          <a:bodyPr/>
          <a:lstStyle>
            <a:lvl1pPr>
              <a:defRPr>
                <a:solidFill>
                  <a:schemeClr val="tx1">
                    <a:tint val="75000"/>
                  </a:schemeClr>
                </a:solidFill>
              </a:defRPr>
            </a:lvl1pPr>
          </a:lstStyle>
          <a:p>
            <a:pPr>
              <a:defRPr/>
            </a:pPr>
            <a:r>
              <a:rPr lang="en-IN" dirty="0"/>
              <a:t>Copyright 2016 Vedavit Project Solutions</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02BB0E1B-A34C-45FA-92AE-2EF867FD5B16}" type="slidenum">
              <a:rPr lang="en-US" altLang="en-US"/>
              <a:pPr>
                <a:defRPr/>
              </a:pPr>
              <a:t>‹#›</a:t>
            </a:fld>
            <a:endParaRPr lang="en-US" altLang="en-US"/>
          </a:p>
        </p:txBody>
      </p:sp>
    </p:spTree>
    <p:extLst>
      <p:ext uri="{BB962C8B-B14F-4D97-AF65-F5344CB8AC3E}">
        <p14:creationId xmlns:p14="http://schemas.microsoft.com/office/powerpoint/2010/main" val="21827914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mage-wo-Header">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9F272936-D6C0-49DD-BF05-353FCFF27B1C}" type="datetime1">
              <a:rPr lang="en-US" smtClean="0"/>
              <a:t>13-Nov-16</a:t>
            </a:fld>
            <a:endParaRPr lang="en-US"/>
          </a:p>
        </p:txBody>
      </p:sp>
      <p:sp>
        <p:nvSpPr>
          <p:cNvPr id="3" name="Footer Placeholder 4"/>
          <p:cNvSpPr>
            <a:spLocks noGrp="1"/>
          </p:cNvSpPr>
          <p:nvPr>
            <p:ph type="ftr" sz="quarter" idx="11"/>
          </p:nvPr>
        </p:nvSpPr>
        <p:spPr/>
        <p:txBody>
          <a:bodyPr/>
          <a:lstStyle>
            <a:lvl1pPr>
              <a:defRPr>
                <a:solidFill>
                  <a:schemeClr val="tx1">
                    <a:tint val="75000"/>
                  </a:schemeClr>
                </a:solidFill>
              </a:defRPr>
            </a:lvl1pPr>
          </a:lstStyle>
          <a:p>
            <a:pPr>
              <a:defRPr/>
            </a:pPr>
            <a:r>
              <a:rPr lang="en-IN"/>
              <a:t>Copyright 2016 Vedavit Project Solutions</a:t>
            </a:r>
            <a:endParaRPr lang="en-US" dirty="0"/>
          </a:p>
        </p:txBody>
      </p:sp>
      <p:sp>
        <p:nvSpPr>
          <p:cNvPr id="4" name="Slide Number Placeholder 5"/>
          <p:cNvSpPr>
            <a:spLocks noGrp="1"/>
          </p:cNvSpPr>
          <p:nvPr>
            <p:ph type="sldNum" sz="quarter" idx="12"/>
          </p:nvPr>
        </p:nvSpPr>
        <p:spPr/>
        <p:txBody>
          <a:bodyPr/>
          <a:lstStyle>
            <a:lvl1pPr>
              <a:defRPr/>
            </a:lvl1pPr>
          </a:lstStyle>
          <a:p>
            <a:pPr>
              <a:defRPr/>
            </a:pPr>
            <a:fld id="{A1B324BE-006E-4E71-BF89-B8742289532B}" type="slidenum">
              <a:rPr lang="en-US" altLang="en-US"/>
              <a:pPr>
                <a:defRPr/>
              </a:pPr>
              <a:t>‹#›</a:t>
            </a:fld>
            <a:endParaRPr lang="en-US" altLang="en-US"/>
          </a:p>
        </p:txBody>
      </p:sp>
    </p:spTree>
    <p:extLst>
      <p:ext uri="{BB962C8B-B14F-4D97-AF65-F5344CB8AC3E}">
        <p14:creationId xmlns:p14="http://schemas.microsoft.com/office/powerpoint/2010/main" val="35640043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Discussion">
    <p:spTree>
      <p:nvGrpSpPr>
        <p:cNvPr id="1" name=""/>
        <p:cNvGrpSpPr/>
        <p:nvPr/>
      </p:nvGrpSpPr>
      <p:grpSpPr>
        <a:xfrm>
          <a:off x="0" y="0"/>
          <a:ext cx="0" cy="0"/>
          <a:chOff x="0" y="0"/>
          <a:chExt cx="0" cy="0"/>
        </a:xfrm>
      </p:grpSpPr>
      <p:sp>
        <p:nvSpPr>
          <p:cNvPr id="2" name="Text Box 3"/>
          <p:cNvSpPr txBox="1">
            <a:spLocks noChangeArrowheads="1"/>
          </p:cNvSpPr>
          <p:nvPr userDrawn="1"/>
        </p:nvSpPr>
        <p:spPr bwMode="auto">
          <a:xfrm>
            <a:off x="76202" y="2949576"/>
            <a:ext cx="8931275" cy="784830"/>
          </a:xfrm>
          <a:prstGeom prst="rect">
            <a:avLst/>
          </a:prstGeom>
          <a:noFill/>
          <a:ln w="19050">
            <a:noFill/>
            <a:miter lim="800000"/>
            <a:headEnd/>
            <a:tailEnd/>
          </a:ln>
        </p:spPr>
        <p:txBody>
          <a:bodyPr>
            <a:spAutoFit/>
          </a:bodyPr>
          <a:lstStyle/>
          <a:p>
            <a:pPr algn="ctr" fontAlgn="auto">
              <a:spcBef>
                <a:spcPts val="0"/>
              </a:spcBef>
              <a:spcAft>
                <a:spcPts val="0"/>
              </a:spcAft>
              <a:defRPr/>
            </a:pPr>
            <a:r>
              <a:rPr lang="en-US" sz="4500" b="1" dirty="0">
                <a:effectLst>
                  <a:outerShdw blurRad="38100" dist="38100" dir="2700000" algn="tl">
                    <a:srgbClr val="000000">
                      <a:alpha val="43137"/>
                    </a:srgbClr>
                  </a:outerShdw>
                </a:effectLst>
                <a:latin typeface="Kabel Bk BT" pitchFamily="34" charset="0"/>
              </a:rPr>
              <a:t>Discussions !</a:t>
            </a:r>
          </a:p>
        </p:txBody>
      </p:sp>
      <p:sp>
        <p:nvSpPr>
          <p:cNvPr id="3" name="Date Placeholder 2"/>
          <p:cNvSpPr>
            <a:spLocks noGrp="1"/>
          </p:cNvSpPr>
          <p:nvPr>
            <p:ph type="dt" sz="half" idx="10"/>
          </p:nvPr>
        </p:nvSpPr>
        <p:spPr/>
        <p:txBody>
          <a:bodyPr/>
          <a:lstStyle>
            <a:lvl1pPr>
              <a:defRPr/>
            </a:lvl1pPr>
          </a:lstStyle>
          <a:p>
            <a:pPr>
              <a:defRPr/>
            </a:pPr>
            <a:fld id="{C8B213F1-B239-4F47-A5BD-24A90E136D64}" type="datetime1">
              <a:rPr lang="en-US" smtClean="0"/>
              <a:t>13-Nov-16</a:t>
            </a:fld>
            <a:endParaRPr lang="en-US"/>
          </a:p>
        </p:txBody>
      </p:sp>
      <p:sp>
        <p:nvSpPr>
          <p:cNvPr id="4" name="Footer Placeholder 3"/>
          <p:cNvSpPr>
            <a:spLocks noGrp="1"/>
          </p:cNvSpPr>
          <p:nvPr>
            <p:ph type="ftr" sz="quarter" idx="11"/>
          </p:nvPr>
        </p:nvSpPr>
        <p:spPr/>
        <p:txBody>
          <a:bodyPr/>
          <a:lstStyle>
            <a:lvl1pPr>
              <a:defRPr>
                <a:solidFill>
                  <a:schemeClr val="tx1">
                    <a:tint val="75000"/>
                  </a:schemeClr>
                </a:solidFill>
              </a:defRPr>
            </a:lvl1pPr>
          </a:lstStyle>
          <a:p>
            <a:pPr>
              <a:defRPr/>
            </a:pPr>
            <a:r>
              <a:rPr lang="en-IN"/>
              <a:t>Copyright 2016 Vedavit Project Solutions</a:t>
            </a:r>
            <a:endParaRPr lang="en-US" dirty="0"/>
          </a:p>
        </p:txBody>
      </p:sp>
      <p:sp>
        <p:nvSpPr>
          <p:cNvPr id="5" name="Slide Number Placeholder 4"/>
          <p:cNvSpPr>
            <a:spLocks noGrp="1"/>
          </p:cNvSpPr>
          <p:nvPr>
            <p:ph type="sldNum" sz="quarter" idx="12"/>
          </p:nvPr>
        </p:nvSpPr>
        <p:spPr/>
        <p:txBody>
          <a:bodyPr/>
          <a:lstStyle>
            <a:lvl1pPr>
              <a:defRPr/>
            </a:lvl1pPr>
          </a:lstStyle>
          <a:p>
            <a:pPr>
              <a:defRPr/>
            </a:pPr>
            <a:fld id="{94ECED2F-20DA-4A2C-9246-CE4506E0DAC8}" type="slidenum">
              <a:rPr lang="en-US" altLang="en-US"/>
              <a:pPr>
                <a:defRPr/>
              </a:pPr>
              <a:t>‹#›</a:t>
            </a:fld>
            <a:endParaRPr lang="en-US" altLang="en-US"/>
          </a:p>
        </p:txBody>
      </p:sp>
    </p:spTree>
    <p:extLst>
      <p:ext uri="{BB962C8B-B14F-4D97-AF65-F5344CB8AC3E}">
        <p14:creationId xmlns:p14="http://schemas.microsoft.com/office/powerpoint/2010/main" val="28037738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strVal val="#ppt_w*0.70"/>
                                          </p:val>
                                        </p:tav>
                                        <p:tav tm="100000">
                                          <p:val>
                                            <p:strVal val="#ppt_w"/>
                                          </p:val>
                                        </p:tav>
                                      </p:tavLst>
                                    </p:anim>
                                    <p:anim calcmode="lin" valueType="num">
                                      <p:cBhvr>
                                        <p:cTn id="8" dur="1000" fill="hold"/>
                                        <p:tgtEl>
                                          <p:spTgt spid="2"/>
                                        </p:tgtEl>
                                        <p:attrNameLst>
                                          <p:attrName>ppt_h</p:attrName>
                                        </p:attrNameLst>
                                      </p:cBhvr>
                                      <p:tavLst>
                                        <p:tav tm="0">
                                          <p:val>
                                            <p:strVal val="#ppt_h"/>
                                          </p:val>
                                        </p:tav>
                                        <p:tav tm="100000">
                                          <p:val>
                                            <p:strVal val="#ppt_h"/>
                                          </p:val>
                                        </p:tav>
                                      </p:tavLst>
                                    </p:anim>
                                    <p:animEffect transition="in" filter="fade">
                                      <p:cBhvr>
                                        <p:cTn id="9"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Just-Images">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9600"/>
          </a:xfrm>
        </p:spPr>
        <p:txBody>
          <a:bodyPr>
            <a:normAutofit/>
          </a:bodyPr>
          <a:lstStyle/>
          <a:p>
            <a:r>
              <a:rPr lang="en-US" dirty="0"/>
              <a:t>Click to edit Master title style</a:t>
            </a:r>
          </a:p>
        </p:txBody>
      </p:sp>
      <p:sp>
        <p:nvSpPr>
          <p:cNvPr id="6" name="Content Placeholder 8"/>
          <p:cNvSpPr>
            <a:spLocks noGrp="1"/>
          </p:cNvSpPr>
          <p:nvPr>
            <p:ph sz="quarter" idx="13"/>
          </p:nvPr>
        </p:nvSpPr>
        <p:spPr>
          <a:xfrm>
            <a:off x="0" y="609600"/>
            <a:ext cx="9144000" cy="228600"/>
          </a:xfrm>
          <a:solidFill>
            <a:srgbClr val="FFFF00"/>
          </a:solidFill>
        </p:spPr>
        <p:txBody>
          <a:bodyPr/>
          <a:lstStyle>
            <a:lvl1pPr>
              <a:buNone/>
              <a:defRPr sz="800" b="1">
                <a:solidFill>
                  <a:schemeClr val="tx1"/>
                </a:solidFill>
              </a:defRPr>
            </a:lvl1pPr>
            <a:lvl2pPr>
              <a:buNone/>
              <a:defRPr sz="800"/>
            </a:lvl2pPr>
            <a:lvl3pPr>
              <a:buNone/>
              <a:defRPr sz="800"/>
            </a:lvl3pPr>
            <a:lvl4pPr>
              <a:buNone/>
              <a:defRPr sz="800"/>
            </a:lvl4pPr>
            <a:lvl5pPr>
              <a:buNone/>
              <a:defRPr sz="800"/>
            </a:lvl5pPr>
          </a:lstStyle>
          <a:p>
            <a:pPr lvl="0"/>
            <a:r>
              <a:rPr lang="en-US" dirty="0"/>
              <a:t>Click to edit Master text styles</a:t>
            </a:r>
          </a:p>
        </p:txBody>
      </p:sp>
      <p:sp>
        <p:nvSpPr>
          <p:cNvPr id="4" name="Slide Number Placeholder 5"/>
          <p:cNvSpPr>
            <a:spLocks noGrp="1"/>
          </p:cNvSpPr>
          <p:nvPr>
            <p:ph type="sldNum" sz="quarter" idx="14"/>
          </p:nvPr>
        </p:nvSpPr>
        <p:spPr/>
        <p:txBody>
          <a:bodyPr/>
          <a:lstStyle>
            <a:lvl1pPr>
              <a:defRPr/>
            </a:lvl1pPr>
          </a:lstStyle>
          <a:p>
            <a:pPr>
              <a:defRPr/>
            </a:pPr>
            <a:fld id="{0D957DFD-5779-4AE5-BA39-D9FFB03213F9}" type="slidenum">
              <a:rPr lang="en-US"/>
              <a:pPr>
                <a:defRPr/>
              </a:pPr>
              <a:t>‹#›</a:t>
            </a:fld>
            <a:endParaRPr lang="en-US"/>
          </a:p>
        </p:txBody>
      </p:sp>
    </p:spTree>
    <p:extLst>
      <p:ext uri="{BB962C8B-B14F-4D97-AF65-F5344CB8AC3E}">
        <p14:creationId xmlns:p14="http://schemas.microsoft.com/office/powerpoint/2010/main" val="30236987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General">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9600"/>
          </a:xfrm>
        </p:spPr>
        <p:txBody>
          <a:bodyPr>
            <a:normAutofit/>
          </a:bodyPr>
          <a:lstStyle/>
          <a:p>
            <a:r>
              <a:rPr lang="en-US"/>
              <a:t>Click to edit Master title style</a:t>
            </a:r>
          </a:p>
        </p:txBody>
      </p:sp>
      <p:sp>
        <p:nvSpPr>
          <p:cNvPr id="6" name="Content Placeholder 2"/>
          <p:cNvSpPr>
            <a:spLocks noGrp="1"/>
          </p:cNvSpPr>
          <p:nvPr>
            <p:ph idx="1"/>
          </p:nvPr>
        </p:nvSpPr>
        <p:spPr>
          <a:xfrm>
            <a:off x="381000" y="838204"/>
            <a:ext cx="8229600" cy="510539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p:cNvSpPr>
            <a:spLocks noGrp="1"/>
          </p:cNvSpPr>
          <p:nvPr>
            <p:ph sz="quarter" idx="13"/>
          </p:nvPr>
        </p:nvSpPr>
        <p:spPr>
          <a:xfrm>
            <a:off x="0" y="609600"/>
            <a:ext cx="9144000" cy="228600"/>
          </a:xfrm>
          <a:solidFill>
            <a:srgbClr val="FFFF00"/>
          </a:solidFill>
        </p:spPr>
        <p:txBody>
          <a:bodyPr/>
          <a:lstStyle>
            <a:lvl1pPr>
              <a:buNone/>
              <a:defRPr sz="800" b="1">
                <a:solidFill>
                  <a:schemeClr val="tx1"/>
                </a:solidFill>
              </a:defRPr>
            </a:lvl1pPr>
            <a:lvl2pPr>
              <a:buNone/>
              <a:defRPr sz="800"/>
            </a:lvl2pPr>
            <a:lvl3pPr>
              <a:buNone/>
              <a:defRPr sz="800"/>
            </a:lvl3pPr>
            <a:lvl4pPr>
              <a:buNone/>
              <a:defRPr sz="800"/>
            </a:lvl4pPr>
            <a:lvl5pPr>
              <a:buNone/>
              <a:defRPr sz="800"/>
            </a:lvl5pPr>
          </a:lstStyle>
          <a:p>
            <a:pPr lvl="0"/>
            <a:r>
              <a:rPr lang="en-US" dirty="0"/>
              <a:t>Click to edit Master text styles</a:t>
            </a:r>
          </a:p>
        </p:txBody>
      </p:sp>
      <p:sp>
        <p:nvSpPr>
          <p:cNvPr id="5" name="Slide Number Placeholder 5"/>
          <p:cNvSpPr>
            <a:spLocks noGrp="1"/>
          </p:cNvSpPr>
          <p:nvPr>
            <p:ph type="sldNum" sz="quarter" idx="14"/>
          </p:nvPr>
        </p:nvSpPr>
        <p:spPr/>
        <p:txBody>
          <a:bodyPr/>
          <a:lstStyle>
            <a:lvl1pPr>
              <a:defRPr/>
            </a:lvl1pPr>
          </a:lstStyle>
          <a:p>
            <a:pPr>
              <a:defRPr/>
            </a:pPr>
            <a:fld id="{0243E60D-57C5-4F65-A020-A2CD4B4E6F17}" type="slidenum">
              <a:rPr lang="en-US"/>
              <a:pPr>
                <a:defRPr/>
              </a:pPr>
              <a:t>‹#›</a:t>
            </a:fld>
            <a:endParaRPr lang="en-US"/>
          </a:p>
        </p:txBody>
      </p:sp>
    </p:spTree>
    <p:extLst>
      <p:ext uri="{BB962C8B-B14F-4D97-AF65-F5344CB8AC3E}">
        <p14:creationId xmlns:p14="http://schemas.microsoft.com/office/powerpoint/2010/main" val="27019815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Main-Titl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263779"/>
            <a:ext cx="7772400" cy="1470025"/>
          </a:xfrm>
          <a:solidFill>
            <a:schemeClr val="tx2">
              <a:lumMod val="20000"/>
              <a:lumOff val="80000"/>
            </a:schemeClr>
          </a:solidFill>
        </p:spPr>
        <p:style>
          <a:lnRef idx="0">
            <a:schemeClr val="accent1"/>
          </a:lnRef>
          <a:fillRef idx="3">
            <a:schemeClr val="accent1"/>
          </a:fillRef>
          <a:effectRef idx="3">
            <a:schemeClr val="accent1"/>
          </a:effectRef>
          <a:fontRef idx="none"/>
        </p:style>
        <p:txBody>
          <a:bodyPr/>
          <a:lstStyle>
            <a:lvl1pPr>
              <a:defRPr sz="4500">
                <a:solidFill>
                  <a:schemeClr val="tx1"/>
                </a:solidFill>
                <a:latin typeface="Kabel Bk BT"/>
              </a:defRPr>
            </a:lvl1pPr>
          </a:lstStyle>
          <a:p>
            <a:r>
              <a:rPr lang="en-US"/>
              <a:t>Click to edit Master title style</a:t>
            </a:r>
          </a:p>
        </p:txBody>
      </p:sp>
      <p:sp>
        <p:nvSpPr>
          <p:cNvPr id="4" name="Date Placeholder 3"/>
          <p:cNvSpPr>
            <a:spLocks noGrp="1"/>
          </p:cNvSpPr>
          <p:nvPr>
            <p:ph type="dt" sz="half" idx="10"/>
          </p:nvPr>
        </p:nvSpPr>
        <p:spPr/>
        <p:txBody>
          <a:bodyPr/>
          <a:lstStyle>
            <a:lvl1pPr>
              <a:defRPr/>
            </a:lvl1pPr>
          </a:lstStyle>
          <a:p>
            <a:pPr>
              <a:defRPr/>
            </a:pPr>
            <a:fld id="{DDE5B8C7-B003-4FE4-84E8-77BDDC0D358D}" type="datetime1">
              <a:rPr lang="en-US" smtClean="0"/>
              <a:t>13-Nov-16</a:t>
            </a:fld>
            <a:endParaRPr lang="en-US"/>
          </a:p>
        </p:txBody>
      </p:sp>
      <p:sp>
        <p:nvSpPr>
          <p:cNvPr id="5" name="Footer Placeholder 4"/>
          <p:cNvSpPr>
            <a:spLocks noGrp="1"/>
          </p:cNvSpPr>
          <p:nvPr>
            <p:ph type="ftr" sz="quarter" idx="11"/>
          </p:nvPr>
        </p:nvSpPr>
        <p:spPr/>
        <p:txBody>
          <a:bodyPr/>
          <a:lstStyle>
            <a:lvl1pPr>
              <a:defRPr>
                <a:solidFill>
                  <a:schemeClr val="tx1">
                    <a:tint val="75000"/>
                  </a:schemeClr>
                </a:solidFill>
              </a:defRPr>
            </a:lvl1pPr>
          </a:lstStyle>
          <a:p>
            <a:pPr>
              <a:defRPr/>
            </a:pPr>
            <a:r>
              <a:rPr lang="en-IN" dirty="0"/>
              <a:t>Copyright 2016 Vedavit Project Solutions</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02BB0E1B-A34C-45FA-92AE-2EF867FD5B16}" type="slidenum">
              <a:rPr lang="en-US" altLang="en-US"/>
              <a:pPr>
                <a:defRPr/>
              </a:pPr>
              <a:t>‹#›</a:t>
            </a:fld>
            <a:endParaRPr lang="en-US" altLang="en-US"/>
          </a:p>
        </p:txBody>
      </p:sp>
    </p:spTree>
    <p:extLst>
      <p:ext uri="{BB962C8B-B14F-4D97-AF65-F5344CB8AC3E}">
        <p14:creationId xmlns:p14="http://schemas.microsoft.com/office/powerpoint/2010/main" val="7686006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Sub-Title">
    <p:spTree>
      <p:nvGrpSpPr>
        <p:cNvPr id="1" name=""/>
        <p:cNvGrpSpPr/>
        <p:nvPr/>
      </p:nvGrpSpPr>
      <p:grpSpPr>
        <a:xfrm>
          <a:off x="0" y="0"/>
          <a:ext cx="0" cy="0"/>
          <a:chOff x="0" y="0"/>
          <a:chExt cx="0" cy="0"/>
        </a:xfrm>
      </p:grpSpPr>
      <p:sp>
        <p:nvSpPr>
          <p:cNvPr id="2" name="Title 1"/>
          <p:cNvSpPr>
            <a:spLocks noGrp="1"/>
          </p:cNvSpPr>
          <p:nvPr>
            <p:ph type="ctrTitle"/>
          </p:nvPr>
        </p:nvSpPr>
        <p:spPr>
          <a:xfrm>
            <a:off x="838200" y="533404"/>
            <a:ext cx="7772400" cy="1470025"/>
          </a:xfrm>
          <a:solidFill>
            <a:srgbClr val="FFC000"/>
          </a:solidFill>
        </p:spPr>
        <p:txBody>
          <a:bodyPr/>
          <a:lstStyle>
            <a:lvl1pPr>
              <a:defRPr sz="4500">
                <a:solidFill>
                  <a:schemeClr val="tx1"/>
                </a:solidFill>
                <a:latin typeface="Kabel Bk BT"/>
              </a:defRPr>
            </a:lvl1pPr>
          </a:lstStyle>
          <a:p>
            <a:r>
              <a:rPr lang="en-US"/>
              <a:t>Click to edit Master title style</a:t>
            </a:r>
          </a:p>
        </p:txBody>
      </p:sp>
      <p:sp>
        <p:nvSpPr>
          <p:cNvPr id="3" name="Subtitle 2"/>
          <p:cNvSpPr>
            <a:spLocks noGrp="1"/>
          </p:cNvSpPr>
          <p:nvPr>
            <p:ph type="subTitle" idx="1"/>
          </p:nvPr>
        </p:nvSpPr>
        <p:spPr>
          <a:xfrm>
            <a:off x="1447800" y="2286000"/>
            <a:ext cx="6400800" cy="2819400"/>
          </a:xfrm>
        </p:spPr>
        <p:txBody>
          <a:bodyPr/>
          <a:lstStyle>
            <a:lvl1pPr marL="338130" indent="-338130" algn="l">
              <a:buFont typeface="Arial" pitchFamily="34" charset="0"/>
              <a:buChar char="•"/>
              <a:defRPr>
                <a:solidFill>
                  <a:schemeClr val="tx1">
                    <a:tint val="75000"/>
                  </a:schemeClr>
                </a:solidFill>
              </a:defRPr>
            </a:lvl1pPr>
            <a:lvl2pPr marL="457189" indent="0" algn="ctr">
              <a:buNone/>
              <a:defRPr>
                <a:solidFill>
                  <a:schemeClr val="tx1">
                    <a:tint val="75000"/>
                  </a:schemeClr>
                </a:solidFill>
              </a:defRPr>
            </a:lvl2pPr>
            <a:lvl3pPr marL="914377" indent="0" algn="ctr">
              <a:buNone/>
              <a:defRPr>
                <a:solidFill>
                  <a:schemeClr val="tx1">
                    <a:tint val="75000"/>
                  </a:schemeClr>
                </a:solidFill>
              </a:defRPr>
            </a:lvl3pPr>
            <a:lvl4pPr marL="1371566" indent="0" algn="ctr">
              <a:buNone/>
              <a:defRPr>
                <a:solidFill>
                  <a:schemeClr val="tx1">
                    <a:tint val="75000"/>
                  </a:schemeClr>
                </a:solidFill>
              </a:defRPr>
            </a:lvl4pPr>
            <a:lvl5pPr marL="1828754" indent="0" algn="ctr">
              <a:buNone/>
              <a:defRPr>
                <a:solidFill>
                  <a:schemeClr val="tx1">
                    <a:tint val="75000"/>
                  </a:schemeClr>
                </a:solidFill>
              </a:defRPr>
            </a:lvl5pPr>
            <a:lvl6pPr marL="2285943" indent="0" algn="ctr">
              <a:buNone/>
              <a:defRPr>
                <a:solidFill>
                  <a:schemeClr val="tx1">
                    <a:tint val="75000"/>
                  </a:schemeClr>
                </a:solidFill>
              </a:defRPr>
            </a:lvl6pPr>
            <a:lvl7pPr marL="2743131" indent="0" algn="ctr">
              <a:buNone/>
              <a:defRPr>
                <a:solidFill>
                  <a:schemeClr val="tx1">
                    <a:tint val="75000"/>
                  </a:schemeClr>
                </a:solidFill>
              </a:defRPr>
            </a:lvl7pPr>
            <a:lvl8pPr marL="3200320" indent="0" algn="ctr">
              <a:buNone/>
              <a:defRPr>
                <a:solidFill>
                  <a:schemeClr val="tx1">
                    <a:tint val="75000"/>
                  </a:schemeClr>
                </a:solidFill>
              </a:defRPr>
            </a:lvl8pPr>
            <a:lvl9pPr marL="3657509"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lvl1pPr>
              <a:defRPr/>
            </a:lvl1pPr>
          </a:lstStyle>
          <a:p>
            <a:pPr>
              <a:defRPr/>
            </a:pPr>
            <a:fld id="{8E2C9206-8E94-4223-9A0D-EBEE3EAA40E6}" type="datetime1">
              <a:rPr lang="en-US" smtClean="0"/>
              <a:t>13-Nov-16</a:t>
            </a:fld>
            <a:endParaRPr lang="en-US"/>
          </a:p>
        </p:txBody>
      </p:sp>
      <p:sp>
        <p:nvSpPr>
          <p:cNvPr id="5" name="Footer Placeholder 4"/>
          <p:cNvSpPr>
            <a:spLocks noGrp="1"/>
          </p:cNvSpPr>
          <p:nvPr>
            <p:ph type="ftr" sz="quarter" idx="11"/>
          </p:nvPr>
        </p:nvSpPr>
        <p:spPr/>
        <p:txBody>
          <a:bodyPr/>
          <a:lstStyle>
            <a:lvl1pPr>
              <a:defRPr>
                <a:solidFill>
                  <a:schemeClr val="tx1">
                    <a:tint val="75000"/>
                  </a:schemeClr>
                </a:solidFill>
              </a:defRPr>
            </a:lvl1pPr>
          </a:lstStyle>
          <a:p>
            <a:pPr>
              <a:defRPr/>
            </a:pPr>
            <a:r>
              <a:rPr lang="en-IN"/>
              <a:t>Copyright 2016 Vedavit Project Solutions</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92A11C3B-14C1-45FE-8AF3-5A1BDDCA8C05}" type="slidenum">
              <a:rPr lang="en-US" altLang="en-US"/>
              <a:pPr>
                <a:defRPr/>
              </a:pPr>
              <a:t>‹#›</a:t>
            </a:fld>
            <a:endParaRPr lang="en-US" altLang="en-US"/>
          </a:p>
        </p:txBody>
      </p:sp>
    </p:spTree>
    <p:extLst>
      <p:ext uri="{BB962C8B-B14F-4D97-AF65-F5344CB8AC3E}">
        <p14:creationId xmlns:p14="http://schemas.microsoft.com/office/powerpoint/2010/main" val="36412872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General">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Click to edit Master title style</a:t>
            </a:r>
          </a:p>
        </p:txBody>
      </p:sp>
      <p:sp>
        <p:nvSpPr>
          <p:cNvPr id="6" name="Content Placeholder 2"/>
          <p:cNvSpPr>
            <a:spLocks noGrp="1"/>
          </p:cNvSpPr>
          <p:nvPr>
            <p:ph idx="1"/>
          </p:nvPr>
        </p:nvSpPr>
        <p:spPr>
          <a:xfrm>
            <a:off x="457200" y="990604"/>
            <a:ext cx="8229600" cy="510539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57B881E7-E6B7-4002-96FE-89C3B8F014CC}" type="datetime1">
              <a:rPr lang="en-US" smtClean="0"/>
              <a:t>13-Nov-16</a:t>
            </a:fld>
            <a:endParaRPr lang="en-US"/>
          </a:p>
        </p:txBody>
      </p:sp>
      <p:sp>
        <p:nvSpPr>
          <p:cNvPr id="5" name="Footer Placeholder 4"/>
          <p:cNvSpPr>
            <a:spLocks noGrp="1"/>
          </p:cNvSpPr>
          <p:nvPr>
            <p:ph type="ftr" sz="quarter" idx="11"/>
          </p:nvPr>
        </p:nvSpPr>
        <p:spPr/>
        <p:txBody>
          <a:bodyPr/>
          <a:lstStyle>
            <a:lvl1pPr>
              <a:defRPr>
                <a:solidFill>
                  <a:schemeClr val="tx1">
                    <a:tint val="75000"/>
                  </a:schemeClr>
                </a:solidFill>
              </a:defRPr>
            </a:lvl1pPr>
          </a:lstStyle>
          <a:p>
            <a:pPr>
              <a:defRPr/>
            </a:pPr>
            <a:r>
              <a:rPr lang="en-IN"/>
              <a:t>Copyright 2016 Vedavit Project Solutions</a:t>
            </a: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72DDD327-84E9-44EE-94DF-C6A9CABE3A3A}" type="slidenum">
              <a:rPr lang="en-US" altLang="en-US"/>
              <a:pPr>
                <a:defRPr/>
              </a:pPr>
              <a:t>‹#›</a:t>
            </a:fld>
            <a:endParaRPr lang="en-US" altLang="en-US"/>
          </a:p>
        </p:txBody>
      </p:sp>
    </p:spTree>
    <p:extLst>
      <p:ext uri="{BB962C8B-B14F-4D97-AF65-F5344CB8AC3E}">
        <p14:creationId xmlns:p14="http://schemas.microsoft.com/office/powerpoint/2010/main" val="38055108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Click to edit Master title style</a:t>
            </a:r>
          </a:p>
        </p:txBody>
      </p:sp>
      <p:sp>
        <p:nvSpPr>
          <p:cNvPr id="6" name="Content Placeholder 2"/>
          <p:cNvSpPr>
            <a:spLocks noGrp="1"/>
          </p:cNvSpPr>
          <p:nvPr>
            <p:ph idx="1"/>
          </p:nvPr>
        </p:nvSpPr>
        <p:spPr>
          <a:xfrm>
            <a:off x="228600" y="990604"/>
            <a:ext cx="4343400" cy="5181599"/>
          </a:xfrm>
        </p:spPr>
        <p:txBody>
          <a:bodyPr>
            <a:normAutofit/>
          </a:bodyPr>
          <a:lstStyle>
            <a:lvl1pPr>
              <a:defRPr sz="28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idx="13"/>
          </p:nvPr>
        </p:nvSpPr>
        <p:spPr>
          <a:xfrm>
            <a:off x="4724400" y="990600"/>
            <a:ext cx="4114800" cy="5181600"/>
          </a:xfrm>
        </p:spPr>
        <p:txBody>
          <a:bodyPr>
            <a:normAutofit/>
          </a:bodyPr>
          <a:lstStyle>
            <a:lvl1pPr>
              <a:defRPr sz="28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3"/>
          <p:cNvSpPr>
            <a:spLocks noGrp="1"/>
          </p:cNvSpPr>
          <p:nvPr>
            <p:ph type="dt" sz="half" idx="14"/>
          </p:nvPr>
        </p:nvSpPr>
        <p:spPr/>
        <p:txBody>
          <a:bodyPr/>
          <a:lstStyle>
            <a:lvl1pPr>
              <a:defRPr/>
            </a:lvl1pPr>
          </a:lstStyle>
          <a:p>
            <a:pPr>
              <a:defRPr/>
            </a:pPr>
            <a:fld id="{9E376223-B169-4D61-BBDD-FC221A07E653}" type="datetime1">
              <a:rPr lang="en-US" smtClean="0"/>
              <a:t>13-Nov-16</a:t>
            </a:fld>
            <a:endParaRPr lang="en-US"/>
          </a:p>
        </p:txBody>
      </p:sp>
      <p:sp>
        <p:nvSpPr>
          <p:cNvPr id="7" name="Footer Placeholder 4"/>
          <p:cNvSpPr>
            <a:spLocks noGrp="1"/>
          </p:cNvSpPr>
          <p:nvPr>
            <p:ph type="ftr" sz="quarter" idx="15"/>
          </p:nvPr>
        </p:nvSpPr>
        <p:spPr/>
        <p:txBody>
          <a:bodyPr/>
          <a:lstStyle>
            <a:lvl1pPr>
              <a:defRPr>
                <a:solidFill>
                  <a:schemeClr val="tx1">
                    <a:tint val="75000"/>
                  </a:schemeClr>
                </a:solidFill>
              </a:defRPr>
            </a:lvl1pPr>
          </a:lstStyle>
          <a:p>
            <a:pPr>
              <a:defRPr/>
            </a:pPr>
            <a:r>
              <a:rPr lang="en-IN"/>
              <a:t>Copyright 2016 Vedavit Project Solutions</a:t>
            </a:r>
            <a:endParaRPr lang="en-US" dirty="0"/>
          </a:p>
        </p:txBody>
      </p:sp>
      <p:sp>
        <p:nvSpPr>
          <p:cNvPr id="9" name="Slide Number Placeholder 5"/>
          <p:cNvSpPr>
            <a:spLocks noGrp="1"/>
          </p:cNvSpPr>
          <p:nvPr>
            <p:ph type="sldNum" sz="quarter" idx="16"/>
          </p:nvPr>
        </p:nvSpPr>
        <p:spPr/>
        <p:txBody>
          <a:bodyPr/>
          <a:lstStyle>
            <a:lvl1pPr>
              <a:defRPr/>
            </a:lvl1pPr>
          </a:lstStyle>
          <a:p>
            <a:pPr>
              <a:defRPr/>
            </a:pPr>
            <a:fld id="{522FBC0A-C31D-419A-8A31-B5D651199208}" type="slidenum">
              <a:rPr lang="en-US" altLang="en-US"/>
              <a:pPr>
                <a:defRPr/>
              </a:pPr>
              <a:t>‹#›</a:t>
            </a:fld>
            <a:endParaRPr lang="en-US" altLang="en-US"/>
          </a:p>
        </p:txBody>
      </p:sp>
    </p:spTree>
    <p:extLst>
      <p:ext uri="{BB962C8B-B14F-4D97-AF65-F5344CB8AC3E}">
        <p14:creationId xmlns:p14="http://schemas.microsoft.com/office/powerpoint/2010/main" val="13790518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efinition">
    <p:spTree>
      <p:nvGrpSpPr>
        <p:cNvPr id="1" name=""/>
        <p:cNvGrpSpPr/>
        <p:nvPr/>
      </p:nvGrpSpPr>
      <p:grpSpPr>
        <a:xfrm>
          <a:off x="0" y="0"/>
          <a:ext cx="0" cy="0"/>
          <a:chOff x="0" y="0"/>
          <a:chExt cx="0" cy="0"/>
        </a:xfrm>
      </p:grpSpPr>
      <p:sp>
        <p:nvSpPr>
          <p:cNvPr id="4" name="Text Box 3"/>
          <p:cNvSpPr txBox="1">
            <a:spLocks noChangeArrowheads="1"/>
          </p:cNvSpPr>
          <p:nvPr userDrawn="1"/>
        </p:nvSpPr>
        <p:spPr bwMode="auto">
          <a:xfrm>
            <a:off x="38100" y="1808163"/>
            <a:ext cx="15621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buClr>
                <a:schemeClr val="bg1"/>
              </a:buClr>
              <a:defRPr/>
            </a:pPr>
            <a:r>
              <a:rPr lang="en-US" altLang="en-US" sz="1400" b="1">
                <a:solidFill>
                  <a:srgbClr val="1F1F1F"/>
                </a:solidFill>
                <a:latin typeface="Book Antiqua" panose="02040602050305030304" pitchFamily="18" charset="0"/>
              </a:rPr>
              <a:t>Definition</a:t>
            </a:r>
          </a:p>
        </p:txBody>
      </p:sp>
      <p:pic>
        <p:nvPicPr>
          <p:cNvPr id="5" name="Picture 10" descr="key_definition1.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81000" y="914400"/>
            <a:ext cx="9271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normAutofit/>
          </a:bodyPr>
          <a:lstStyle/>
          <a:p>
            <a:r>
              <a:rPr lang="en-US"/>
              <a:t>Click to edit Master title style</a:t>
            </a:r>
          </a:p>
        </p:txBody>
      </p:sp>
      <p:sp>
        <p:nvSpPr>
          <p:cNvPr id="20" name="Content Placeholder 2"/>
          <p:cNvSpPr>
            <a:spLocks noGrp="1"/>
          </p:cNvSpPr>
          <p:nvPr>
            <p:ph idx="1"/>
          </p:nvPr>
        </p:nvSpPr>
        <p:spPr>
          <a:xfrm>
            <a:off x="457200" y="2362204"/>
            <a:ext cx="8229600" cy="3763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2"/>
          <p:cNvSpPr>
            <a:spLocks noGrp="1"/>
          </p:cNvSpPr>
          <p:nvPr>
            <p:ph type="dt" sz="half" idx="10"/>
          </p:nvPr>
        </p:nvSpPr>
        <p:spPr/>
        <p:txBody>
          <a:bodyPr/>
          <a:lstStyle>
            <a:lvl1pPr>
              <a:defRPr/>
            </a:lvl1pPr>
          </a:lstStyle>
          <a:p>
            <a:pPr>
              <a:defRPr/>
            </a:pPr>
            <a:fld id="{83D4F335-6797-49C0-A1EF-9C740E5DC2B1}" type="datetime1">
              <a:rPr lang="en-US" smtClean="0"/>
              <a:t>13-Nov-16</a:t>
            </a:fld>
            <a:endParaRPr lang="en-US"/>
          </a:p>
        </p:txBody>
      </p:sp>
      <p:sp>
        <p:nvSpPr>
          <p:cNvPr id="7" name="Footer Placeholder 3"/>
          <p:cNvSpPr>
            <a:spLocks noGrp="1"/>
          </p:cNvSpPr>
          <p:nvPr>
            <p:ph type="ftr" sz="quarter" idx="11"/>
          </p:nvPr>
        </p:nvSpPr>
        <p:spPr/>
        <p:txBody>
          <a:bodyPr/>
          <a:lstStyle>
            <a:lvl1pPr>
              <a:defRPr>
                <a:solidFill>
                  <a:schemeClr val="tx1">
                    <a:tint val="75000"/>
                  </a:schemeClr>
                </a:solidFill>
              </a:defRPr>
            </a:lvl1pPr>
          </a:lstStyle>
          <a:p>
            <a:pPr>
              <a:defRPr/>
            </a:pPr>
            <a:r>
              <a:rPr lang="en-IN"/>
              <a:t>Copyright 2016 Vedavit Project Solutions</a:t>
            </a:r>
            <a:endParaRPr lang="en-US" dirty="0"/>
          </a:p>
        </p:txBody>
      </p:sp>
      <p:sp>
        <p:nvSpPr>
          <p:cNvPr id="8" name="Slide Number Placeholder 4"/>
          <p:cNvSpPr>
            <a:spLocks noGrp="1"/>
          </p:cNvSpPr>
          <p:nvPr>
            <p:ph type="sldNum" sz="quarter" idx="12"/>
          </p:nvPr>
        </p:nvSpPr>
        <p:spPr/>
        <p:txBody>
          <a:bodyPr/>
          <a:lstStyle>
            <a:lvl1pPr>
              <a:defRPr/>
            </a:lvl1pPr>
          </a:lstStyle>
          <a:p>
            <a:pPr>
              <a:defRPr/>
            </a:pPr>
            <a:fld id="{EE82E5C2-0182-4B47-BA36-D663C436B06F}" type="slidenum">
              <a:rPr lang="en-US" altLang="en-US"/>
              <a:pPr>
                <a:defRPr/>
              </a:pPr>
              <a:t>‹#›</a:t>
            </a:fld>
            <a:endParaRPr lang="en-US" altLang="en-US"/>
          </a:p>
        </p:txBody>
      </p:sp>
    </p:spTree>
    <p:extLst>
      <p:ext uri="{BB962C8B-B14F-4D97-AF65-F5344CB8AC3E}">
        <p14:creationId xmlns:p14="http://schemas.microsoft.com/office/powerpoint/2010/main" val="1342241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Exercise">
    <p:spTree>
      <p:nvGrpSpPr>
        <p:cNvPr id="1" name=""/>
        <p:cNvGrpSpPr/>
        <p:nvPr/>
      </p:nvGrpSpPr>
      <p:grpSpPr>
        <a:xfrm>
          <a:off x="0" y="0"/>
          <a:ext cx="0" cy="0"/>
          <a:chOff x="0" y="0"/>
          <a:chExt cx="0" cy="0"/>
        </a:xfrm>
      </p:grpSpPr>
      <p:pic>
        <p:nvPicPr>
          <p:cNvPr id="5" name="Picture 11" descr="j0219117"/>
          <p:cNvPicPr>
            <a:picLocks noChangeAspect="1" noChangeArrowheads="1" noCrop="1"/>
          </p:cNvPicPr>
          <p:nvPr userDrawn="1"/>
        </p:nvPicPr>
        <p:blipFill>
          <a:blip r:embed="rId3">
            <a:grayscl/>
            <a:biLevel thresh="50000"/>
            <a:extLst>
              <a:ext uri="{28A0092B-C50C-407E-A947-70E740481C1C}">
                <a14:useLocalDpi xmlns:a14="http://schemas.microsoft.com/office/drawing/2010/main" val="0"/>
              </a:ext>
            </a:extLst>
          </a:blip>
          <a:srcRect/>
          <a:stretch>
            <a:fillRect/>
          </a:stretch>
        </p:blipFill>
        <p:spPr bwMode="auto">
          <a:xfrm>
            <a:off x="3648077" y="914400"/>
            <a:ext cx="1304925" cy="89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6" name="Object 8"/>
          <p:cNvGraphicFramePr>
            <a:graphicFrameLocks noChangeAspect="1"/>
          </p:cNvGraphicFramePr>
          <p:nvPr userDrawn="1"/>
        </p:nvGraphicFramePr>
        <p:xfrm>
          <a:off x="249240" y="990600"/>
          <a:ext cx="903287" cy="903288"/>
        </p:xfrm>
        <a:graphic>
          <a:graphicData uri="http://schemas.openxmlformats.org/presentationml/2006/ole">
            <mc:AlternateContent xmlns:mc="http://schemas.openxmlformats.org/markup-compatibility/2006">
              <mc:Choice xmlns:v="urn:schemas-microsoft-com:vml" Requires="v">
                <p:oleObj spid="_x0000_s851021" name="Visio" r:id="rId4" imgW="491338" imgH="491338" progId="Visio.Drawing.6">
                  <p:embed/>
                </p:oleObj>
              </mc:Choice>
              <mc:Fallback>
                <p:oleObj name="Visio" r:id="rId4" imgW="491338" imgH="491338" progId="Visio.Drawing.6">
                  <p:embed/>
                  <p:pic>
                    <p:nvPicPr>
                      <p:cNvPr id="7172"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9240" y="990600"/>
                        <a:ext cx="903287" cy="903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Title 1"/>
          <p:cNvSpPr>
            <a:spLocks noGrp="1"/>
          </p:cNvSpPr>
          <p:nvPr>
            <p:ph type="title"/>
          </p:nvPr>
        </p:nvSpPr>
        <p:spPr/>
        <p:txBody>
          <a:bodyPr>
            <a:normAutofit/>
          </a:bodyPr>
          <a:lstStyle/>
          <a:p>
            <a:r>
              <a:rPr lang="en-US"/>
              <a:t>Click to edit Master title style</a:t>
            </a:r>
          </a:p>
        </p:txBody>
      </p:sp>
      <p:sp>
        <p:nvSpPr>
          <p:cNvPr id="8" name="Content Placeholder 2"/>
          <p:cNvSpPr>
            <a:spLocks noGrp="1"/>
          </p:cNvSpPr>
          <p:nvPr>
            <p:ph idx="1"/>
          </p:nvPr>
        </p:nvSpPr>
        <p:spPr>
          <a:xfrm>
            <a:off x="228600" y="1981204"/>
            <a:ext cx="8610600" cy="4144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2"/>
          <p:cNvSpPr>
            <a:spLocks noGrp="1"/>
          </p:cNvSpPr>
          <p:nvPr>
            <p:ph idx="13"/>
          </p:nvPr>
        </p:nvSpPr>
        <p:spPr>
          <a:xfrm>
            <a:off x="6781800" y="1066800"/>
            <a:ext cx="2057400" cy="685800"/>
          </a:xfrm>
        </p:spPr>
        <p:txBody>
          <a:bodyPr/>
          <a:lstStyle>
            <a:lvl1pPr marL="0" indent="0" algn="ctr">
              <a:buNone/>
              <a:defRPr sz="2000" b="1"/>
            </a:lvl1pPr>
            <a:lvl2pPr>
              <a:defRPr sz="2000"/>
            </a:lvl2pPr>
            <a:lvl3pPr>
              <a:defRPr sz="2000"/>
            </a:lvl3pPr>
            <a:lvl4pPr>
              <a:defRPr sz="2000"/>
            </a:lvl4pPr>
            <a:lvl5pPr>
              <a:defRPr sz="2000"/>
            </a:lvl5pPr>
          </a:lstStyle>
          <a:p>
            <a:pPr lvl="0"/>
            <a:r>
              <a:rPr lang="en-US" dirty="0"/>
              <a:t>Click to edit Master text</a:t>
            </a:r>
          </a:p>
        </p:txBody>
      </p:sp>
      <p:sp>
        <p:nvSpPr>
          <p:cNvPr id="7" name="Date Placeholder 2"/>
          <p:cNvSpPr>
            <a:spLocks noGrp="1"/>
          </p:cNvSpPr>
          <p:nvPr>
            <p:ph type="dt" sz="half" idx="14"/>
          </p:nvPr>
        </p:nvSpPr>
        <p:spPr/>
        <p:txBody>
          <a:bodyPr/>
          <a:lstStyle>
            <a:lvl1pPr>
              <a:defRPr/>
            </a:lvl1pPr>
          </a:lstStyle>
          <a:p>
            <a:pPr>
              <a:defRPr/>
            </a:pPr>
            <a:fld id="{626E3929-710F-4736-81FC-6883932BF12C}" type="datetime1">
              <a:rPr lang="en-US" smtClean="0"/>
              <a:t>13-Nov-16</a:t>
            </a:fld>
            <a:endParaRPr lang="en-US"/>
          </a:p>
        </p:txBody>
      </p:sp>
      <p:sp>
        <p:nvSpPr>
          <p:cNvPr id="10" name="Footer Placeholder 3"/>
          <p:cNvSpPr>
            <a:spLocks noGrp="1"/>
          </p:cNvSpPr>
          <p:nvPr>
            <p:ph type="ftr" sz="quarter" idx="15"/>
          </p:nvPr>
        </p:nvSpPr>
        <p:spPr/>
        <p:txBody>
          <a:bodyPr/>
          <a:lstStyle>
            <a:lvl1pPr>
              <a:defRPr>
                <a:solidFill>
                  <a:schemeClr val="tx1">
                    <a:tint val="75000"/>
                  </a:schemeClr>
                </a:solidFill>
              </a:defRPr>
            </a:lvl1pPr>
          </a:lstStyle>
          <a:p>
            <a:pPr>
              <a:defRPr/>
            </a:pPr>
            <a:r>
              <a:rPr lang="en-IN"/>
              <a:t>Copyright 2016 Vedavit Project Solutions</a:t>
            </a:r>
            <a:endParaRPr lang="en-US" dirty="0"/>
          </a:p>
        </p:txBody>
      </p:sp>
      <p:sp>
        <p:nvSpPr>
          <p:cNvPr id="11" name="Slide Number Placeholder 4"/>
          <p:cNvSpPr>
            <a:spLocks noGrp="1"/>
          </p:cNvSpPr>
          <p:nvPr>
            <p:ph type="sldNum" sz="quarter" idx="16"/>
          </p:nvPr>
        </p:nvSpPr>
        <p:spPr/>
        <p:txBody>
          <a:bodyPr/>
          <a:lstStyle>
            <a:lvl1pPr>
              <a:defRPr/>
            </a:lvl1pPr>
          </a:lstStyle>
          <a:p>
            <a:pPr>
              <a:defRPr/>
            </a:pPr>
            <a:fld id="{00157A58-4A0E-4D34-B216-B69C085C37F4}" type="slidenum">
              <a:rPr lang="en-US" altLang="en-US"/>
              <a:pPr>
                <a:defRPr/>
              </a:pPr>
              <a:t>‹#›</a:t>
            </a:fld>
            <a:endParaRPr lang="en-US" altLang="en-US"/>
          </a:p>
        </p:txBody>
      </p:sp>
    </p:spTree>
    <p:extLst>
      <p:ext uri="{BB962C8B-B14F-4D97-AF65-F5344CB8AC3E}">
        <p14:creationId xmlns:p14="http://schemas.microsoft.com/office/powerpoint/2010/main" val="19968574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TTO">
    <p:spTree>
      <p:nvGrpSpPr>
        <p:cNvPr id="1" name=""/>
        <p:cNvGrpSpPr/>
        <p:nvPr/>
      </p:nvGrpSpPr>
      <p:grpSpPr>
        <a:xfrm>
          <a:off x="0" y="0"/>
          <a:ext cx="0" cy="0"/>
          <a:chOff x="0" y="0"/>
          <a:chExt cx="0" cy="0"/>
        </a:xfrm>
      </p:grpSpPr>
      <p:sp>
        <p:nvSpPr>
          <p:cNvPr id="8" name="Rounded Rectangle 7"/>
          <p:cNvSpPr/>
          <p:nvPr userDrawn="1"/>
        </p:nvSpPr>
        <p:spPr>
          <a:xfrm>
            <a:off x="3352800" y="1379538"/>
            <a:ext cx="2819400" cy="4945062"/>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IN"/>
          </a:p>
        </p:txBody>
      </p:sp>
      <p:sp>
        <p:nvSpPr>
          <p:cNvPr id="9" name="Rectangle 1"/>
          <p:cNvSpPr>
            <a:spLocks noChangeArrowheads="1"/>
          </p:cNvSpPr>
          <p:nvPr userDrawn="1"/>
        </p:nvSpPr>
        <p:spPr bwMode="auto">
          <a:xfrm>
            <a:off x="-9524" y="1588"/>
            <a:ext cx="9153525" cy="914400"/>
          </a:xfrm>
          <a:prstGeom prst="rect">
            <a:avLst/>
          </a:prstGeom>
          <a:solidFill>
            <a:srgbClr val="00B050">
              <a:alpha val="0"/>
            </a:srgbClr>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buFont typeface="Times New Roman" panose="02020603050405020304" pitchFamily="18" charset="0"/>
              <a:buNone/>
              <a:defRPr/>
            </a:pPr>
            <a:endParaRPr lang="en-US" altLang="en-US"/>
          </a:p>
        </p:txBody>
      </p:sp>
      <p:sp>
        <p:nvSpPr>
          <p:cNvPr id="10" name="Text Box 6"/>
          <p:cNvSpPr txBox="1">
            <a:spLocks noChangeArrowheads="1"/>
          </p:cNvSpPr>
          <p:nvPr userDrawn="1"/>
        </p:nvSpPr>
        <p:spPr bwMode="auto">
          <a:xfrm>
            <a:off x="3124200" y="6480179"/>
            <a:ext cx="2895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buFont typeface="Times New Roman" panose="02020603050405020304" pitchFamily="18" charset="0"/>
              <a:buNone/>
              <a:defRPr/>
            </a:pPr>
            <a:r>
              <a:rPr lang="en-US" sz="1000" dirty="0"/>
              <a:t>Copyright 2015 Vedavit Project Solutions</a:t>
            </a:r>
          </a:p>
        </p:txBody>
      </p:sp>
      <p:pic>
        <p:nvPicPr>
          <p:cNvPr id="11" name="Picture 11"/>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628650" y="569917"/>
            <a:ext cx="827088" cy="801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12"/>
          <p:cNvPicPr>
            <a:picLocks noChangeAspect="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046915" y="592141"/>
            <a:ext cx="701675" cy="700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13"/>
          <p:cNvPicPr>
            <a:picLocks noChangeAspect="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4138615" y="592140"/>
            <a:ext cx="738187" cy="738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 name="Rectangle 4"/>
          <p:cNvSpPr>
            <a:spLocks noGrp="1" noChangeArrowheads="1"/>
          </p:cNvSpPr>
          <p:nvPr>
            <p:ph type="title"/>
          </p:nvPr>
        </p:nvSpPr>
        <p:spPr bwMode="auto">
          <a:xfrm>
            <a:off x="2" y="4"/>
            <a:ext cx="9140825" cy="542925"/>
          </a:xfrm>
          <a:prstGeom prst="rect">
            <a:avLst/>
          </a:prstGeom>
          <a:solidFill>
            <a:srgbClr val="FFC000"/>
          </a:solidFill>
          <a:ln w="9525" cap="flat">
            <a:noFill/>
            <a:round/>
            <a:headEnd/>
            <a:tailEnd/>
          </a:ln>
          <a:effectLst/>
        </p:spPr>
        <p:txBody>
          <a:bodyPr/>
          <a:lstStyle>
            <a:lvl1pPr>
              <a:defRPr sz="4000"/>
            </a:lvl1pPr>
          </a:lstStyle>
          <a:p>
            <a:pPr lvl="0"/>
            <a:r>
              <a:rPr lang="en-GB" dirty="0"/>
              <a:t>Process Name</a:t>
            </a:r>
          </a:p>
        </p:txBody>
      </p:sp>
      <p:sp>
        <p:nvSpPr>
          <p:cNvPr id="38" name="Content Placeholder 19"/>
          <p:cNvSpPr>
            <a:spLocks noGrp="1"/>
          </p:cNvSpPr>
          <p:nvPr>
            <p:ph sz="quarter" idx="12"/>
          </p:nvPr>
        </p:nvSpPr>
        <p:spPr>
          <a:xfrm>
            <a:off x="533400" y="1447800"/>
            <a:ext cx="2590800" cy="4800600"/>
          </a:xfrm>
        </p:spPr>
        <p:txBody>
          <a:bodyPr/>
          <a:lstStyle>
            <a:lvl1pPr marL="225420" indent="-225420">
              <a:buFont typeface="+mj-lt"/>
              <a:buAutoNum type="arabicPeriod"/>
              <a:defRPr sz="1600"/>
            </a:lvl1pPr>
            <a:lvl2pPr marL="225420" indent="-225420">
              <a:buFont typeface="+mj-lt"/>
              <a:buAutoNum type="arabicPeriod"/>
              <a:defRPr sz="1600"/>
            </a:lvl2pPr>
            <a:lvl3pPr marL="225420" indent="-225420">
              <a:buFont typeface="+mj-lt"/>
              <a:buAutoNum type="arabicPeriod"/>
              <a:defRPr sz="1600"/>
            </a:lvl3pPr>
            <a:lvl4pPr marL="225420" indent="-225420">
              <a:buFont typeface="+mj-lt"/>
              <a:buAutoNum type="arabicPeriod"/>
              <a:defRPr sz="1600"/>
            </a:lvl4pPr>
            <a:lvl5pPr marL="225420" indent="-225420">
              <a:buFont typeface="+mj-lt"/>
              <a:buAutoNum type="arabicPeriod"/>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9" name="Text Placeholder 21"/>
          <p:cNvSpPr>
            <a:spLocks noGrp="1"/>
          </p:cNvSpPr>
          <p:nvPr>
            <p:ph type="body" sz="quarter" idx="13"/>
          </p:nvPr>
        </p:nvSpPr>
        <p:spPr>
          <a:xfrm>
            <a:off x="3429000" y="1447800"/>
            <a:ext cx="2590800" cy="4800600"/>
          </a:xfrm>
          <a:solidFill>
            <a:schemeClr val="bg1"/>
          </a:solidFill>
        </p:spPr>
        <p:txBody>
          <a:bodyPr/>
          <a:lstStyle>
            <a:lvl1pPr marL="225420" indent="-225420">
              <a:buFont typeface="+mj-lt"/>
              <a:buAutoNum type="arabicPeriod"/>
              <a:defRPr sz="1600">
                <a:solidFill>
                  <a:schemeClr val="tx1"/>
                </a:solidFill>
              </a:defRPr>
            </a:lvl1pPr>
            <a:lvl2pPr marL="225420" indent="-225420">
              <a:buFont typeface="+mj-lt"/>
              <a:buAutoNum type="arabicPeriod"/>
              <a:defRPr sz="1600">
                <a:solidFill>
                  <a:schemeClr val="tx1"/>
                </a:solidFill>
              </a:defRPr>
            </a:lvl2pPr>
            <a:lvl3pPr marL="225420" indent="-225420">
              <a:buFont typeface="+mj-lt"/>
              <a:buAutoNum type="arabicPeriod"/>
              <a:defRPr sz="1600">
                <a:solidFill>
                  <a:schemeClr val="tx1"/>
                </a:solidFill>
              </a:defRPr>
            </a:lvl3pPr>
            <a:lvl4pPr marL="225420" indent="-225420">
              <a:buFont typeface="+mj-lt"/>
              <a:buAutoNum type="arabicPeriod"/>
              <a:defRPr sz="1600">
                <a:solidFill>
                  <a:schemeClr val="tx1"/>
                </a:solidFill>
              </a:defRPr>
            </a:lvl4pPr>
            <a:lvl5pPr marL="225420" indent="-225420">
              <a:buFont typeface="+mj-lt"/>
              <a:buAutoNum type="arabicPeriod"/>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0" name="Text Placeholder 23"/>
          <p:cNvSpPr>
            <a:spLocks noGrp="1"/>
          </p:cNvSpPr>
          <p:nvPr>
            <p:ph type="body" sz="quarter" idx="14"/>
          </p:nvPr>
        </p:nvSpPr>
        <p:spPr>
          <a:xfrm>
            <a:off x="6400800" y="1447800"/>
            <a:ext cx="2362200" cy="4876800"/>
          </a:xfrm>
        </p:spPr>
        <p:txBody>
          <a:bodyPr/>
          <a:lstStyle>
            <a:lvl1pPr marL="225420" indent="-225420">
              <a:buFont typeface="+mj-lt"/>
              <a:buAutoNum type="arabicPeriod"/>
              <a:tabLst/>
              <a:defRPr sz="1600"/>
            </a:lvl1pPr>
            <a:lvl2pPr marL="225420" indent="-225420">
              <a:buFont typeface="+mj-lt"/>
              <a:buAutoNum type="arabicPeriod"/>
              <a:tabLst/>
              <a:defRPr sz="1600"/>
            </a:lvl2pPr>
            <a:lvl3pPr marL="225420" indent="-225420">
              <a:buFont typeface="+mj-lt"/>
              <a:buAutoNum type="arabicPeriod"/>
              <a:tabLst/>
              <a:defRPr sz="1600"/>
            </a:lvl3pPr>
            <a:lvl4pPr marL="225420" indent="-225420">
              <a:buFont typeface="+mj-lt"/>
              <a:buAutoNum type="arabicPeriod"/>
              <a:tabLst/>
              <a:defRPr sz="1600"/>
            </a:lvl4pPr>
            <a:lvl5pPr marL="225420" indent="-225420">
              <a:buFont typeface="+mj-lt"/>
              <a:buAutoNum type="arabicPeriod"/>
              <a:tabLst/>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1" name="Text Placeholder 25"/>
          <p:cNvSpPr>
            <a:spLocks noGrp="1"/>
          </p:cNvSpPr>
          <p:nvPr>
            <p:ph type="body" sz="quarter" idx="15"/>
          </p:nvPr>
        </p:nvSpPr>
        <p:spPr>
          <a:xfrm>
            <a:off x="0" y="762000"/>
            <a:ext cx="381000" cy="5486400"/>
          </a:xfrm>
          <a:solidFill>
            <a:srgbClr val="FFC000"/>
          </a:solidFill>
        </p:spPr>
        <p:txBody>
          <a:bodyPr vert="vert"/>
          <a:lstStyle>
            <a:lvl1pPr algn="ctr">
              <a:buFont typeface="Arial" pitchFamily="34" charset="0"/>
              <a:buNone/>
              <a:defRPr sz="1800" b="1"/>
            </a:lvl1pPr>
            <a:lvl2pPr algn="ctr">
              <a:buNone/>
              <a:defRPr sz="1800" b="1"/>
            </a:lvl2pPr>
            <a:lvl3pPr algn="ctr">
              <a:buNone/>
              <a:defRPr sz="1800" b="1"/>
            </a:lvl3pPr>
            <a:lvl4pPr algn="ctr">
              <a:buNone/>
              <a:defRPr sz="1800" b="1"/>
            </a:lvl4pPr>
            <a:lvl5pPr algn="ctr">
              <a:buNone/>
              <a:defRPr sz="1800" b="1"/>
            </a:lvl5pPr>
          </a:lstStyle>
          <a:p>
            <a:pPr lvl="0"/>
            <a:r>
              <a:rPr lang="en-US" dirty="0"/>
              <a:t>Click to edit Master text styles</a:t>
            </a:r>
          </a:p>
        </p:txBody>
      </p:sp>
      <p:sp>
        <p:nvSpPr>
          <p:cNvPr id="42" name="Text Placeholder 25"/>
          <p:cNvSpPr>
            <a:spLocks noGrp="1"/>
          </p:cNvSpPr>
          <p:nvPr>
            <p:ph type="body" sz="quarter" idx="16"/>
          </p:nvPr>
        </p:nvSpPr>
        <p:spPr>
          <a:xfrm>
            <a:off x="8763000" y="762000"/>
            <a:ext cx="381000" cy="5486400"/>
          </a:xfrm>
          <a:solidFill>
            <a:srgbClr val="FFC000"/>
          </a:solidFill>
        </p:spPr>
        <p:txBody>
          <a:bodyPr vert="vert"/>
          <a:lstStyle>
            <a:lvl1pPr algn="ctr">
              <a:buFont typeface="Arial" pitchFamily="34" charset="0"/>
              <a:buNone/>
              <a:defRPr sz="1800" b="1"/>
            </a:lvl1pPr>
            <a:lvl2pPr algn="ctr">
              <a:buNone/>
              <a:defRPr sz="1800" b="1"/>
            </a:lvl2pPr>
            <a:lvl3pPr algn="ctr">
              <a:buNone/>
              <a:defRPr sz="1800" b="1"/>
            </a:lvl3pPr>
            <a:lvl4pPr algn="ctr">
              <a:buNone/>
              <a:defRPr sz="1800" b="1"/>
            </a:lvl4pPr>
            <a:lvl5pPr algn="ctr">
              <a:buNone/>
              <a:defRPr sz="1800" b="1"/>
            </a:lvl5pPr>
          </a:lstStyle>
          <a:p>
            <a:pPr lvl="0"/>
            <a:r>
              <a:rPr lang="en-US" dirty="0"/>
              <a:t>Click to edit Master text styles</a:t>
            </a:r>
          </a:p>
        </p:txBody>
      </p:sp>
      <p:sp>
        <p:nvSpPr>
          <p:cNvPr id="14" name="Rectangle 5"/>
          <p:cNvSpPr>
            <a:spLocks noGrp="1" noChangeArrowheads="1"/>
          </p:cNvSpPr>
          <p:nvPr>
            <p:ph type="dt" idx="17"/>
          </p:nvPr>
        </p:nvSpPr>
        <p:spPr>
          <a:xfrm>
            <a:off x="457200" y="6480175"/>
            <a:ext cx="2130425" cy="361950"/>
          </a:xfrm>
        </p:spPr>
        <p:txBody>
          <a:bodyPr/>
          <a:lstStyle>
            <a:lvl1pPr>
              <a:buClrTx/>
              <a:buFontTx/>
              <a:buNone/>
              <a:tabLst>
                <a:tab pos="723882" algn="l"/>
                <a:tab pos="1447764" algn="l"/>
              </a:tabLst>
              <a:defRPr sz="1200">
                <a:solidFill>
                  <a:srgbClr val="898989"/>
                </a:solidFill>
                <a:latin typeface="+mn-lt"/>
                <a:cs typeface="Arial Unicode MS" charset="0"/>
              </a:defRPr>
            </a:lvl1pPr>
          </a:lstStyle>
          <a:p>
            <a:pPr>
              <a:defRPr/>
            </a:pPr>
            <a:fld id="{19154DF1-8538-438D-B4DD-8C0A4F7ADFC4}" type="datetime1">
              <a:rPr lang="en-US" smtClean="0"/>
              <a:t>13-Nov-16</a:t>
            </a:fld>
            <a:endParaRPr lang="en-US"/>
          </a:p>
        </p:txBody>
      </p:sp>
      <p:sp>
        <p:nvSpPr>
          <p:cNvPr id="15" name="Rectangle 7"/>
          <p:cNvSpPr>
            <a:spLocks noGrp="1" noChangeArrowheads="1"/>
          </p:cNvSpPr>
          <p:nvPr>
            <p:ph type="sldNum" idx="18"/>
          </p:nvPr>
        </p:nvSpPr>
        <p:spPr>
          <a:xfrm>
            <a:off x="6553202" y="6480175"/>
            <a:ext cx="2130425" cy="361950"/>
          </a:xfrm>
        </p:spPr>
        <p:txBody>
          <a:bodyPr/>
          <a:lstStyle>
            <a:lvl1pPr>
              <a:defRPr>
                <a:ea typeface="Arial Unicode MS" panose="020B0604020202020204" pitchFamily="34" charset="-128"/>
                <a:cs typeface="Arial Unicode MS" panose="020B0604020202020204" pitchFamily="34" charset="-128"/>
              </a:defRPr>
            </a:lvl1pPr>
          </a:lstStyle>
          <a:p>
            <a:pPr>
              <a:defRPr/>
            </a:pPr>
            <a:fld id="{023D243F-FF89-4CDA-A0EF-C0FAAD3DFB55}" type="slidenum">
              <a:rPr lang="en-US" altLang="en-US"/>
              <a:pPr>
                <a:defRPr/>
              </a:pPr>
              <a:t>‹#›</a:t>
            </a:fld>
            <a:endParaRPr lang="en-US" altLang="en-US"/>
          </a:p>
        </p:txBody>
      </p:sp>
    </p:spTree>
    <p:extLst>
      <p:ext uri="{BB962C8B-B14F-4D97-AF65-F5344CB8AC3E}">
        <p14:creationId xmlns:p14="http://schemas.microsoft.com/office/powerpoint/2010/main" val="5807497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Just-Images">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a:solidFill>
                  <a:schemeClr val="tx1"/>
                </a:solidFill>
              </a:defRPr>
            </a:lvl1pPr>
          </a:lstStyle>
          <a:p>
            <a:r>
              <a:rPr lang="en-US" dirty="0"/>
              <a:t>Click to edit Master title style</a:t>
            </a:r>
          </a:p>
        </p:txBody>
      </p:sp>
      <p:sp>
        <p:nvSpPr>
          <p:cNvPr id="3" name="Date Placeholder 3"/>
          <p:cNvSpPr>
            <a:spLocks noGrp="1"/>
          </p:cNvSpPr>
          <p:nvPr>
            <p:ph type="dt" sz="half" idx="10"/>
          </p:nvPr>
        </p:nvSpPr>
        <p:spPr/>
        <p:txBody>
          <a:bodyPr/>
          <a:lstStyle>
            <a:lvl1pPr>
              <a:defRPr/>
            </a:lvl1pPr>
          </a:lstStyle>
          <a:p>
            <a:pPr>
              <a:defRPr/>
            </a:pPr>
            <a:fld id="{0969D2D1-1635-449B-BE59-8A5F7EF5ABA2}" type="datetime1">
              <a:rPr lang="en-US" smtClean="0"/>
              <a:t>13-Nov-16</a:t>
            </a:fld>
            <a:endParaRPr lang="en-US"/>
          </a:p>
        </p:txBody>
      </p:sp>
      <p:sp>
        <p:nvSpPr>
          <p:cNvPr id="4" name="Footer Placeholder 4"/>
          <p:cNvSpPr>
            <a:spLocks noGrp="1"/>
          </p:cNvSpPr>
          <p:nvPr>
            <p:ph type="ftr" sz="quarter" idx="11"/>
          </p:nvPr>
        </p:nvSpPr>
        <p:spPr/>
        <p:txBody>
          <a:bodyPr/>
          <a:lstStyle>
            <a:lvl1pPr>
              <a:defRPr>
                <a:solidFill>
                  <a:schemeClr val="tx1">
                    <a:tint val="75000"/>
                  </a:schemeClr>
                </a:solidFill>
              </a:defRPr>
            </a:lvl1pPr>
          </a:lstStyle>
          <a:p>
            <a:pPr>
              <a:defRPr/>
            </a:pPr>
            <a:r>
              <a:rPr lang="en-IN"/>
              <a:t>Copyright 2016 Vedavit Project Solutions</a:t>
            </a:r>
            <a:endParaRPr lang="en-US" dirty="0"/>
          </a:p>
        </p:txBody>
      </p:sp>
      <p:sp>
        <p:nvSpPr>
          <p:cNvPr id="5" name="Slide Number Placeholder 5"/>
          <p:cNvSpPr>
            <a:spLocks noGrp="1"/>
          </p:cNvSpPr>
          <p:nvPr>
            <p:ph type="sldNum" sz="quarter" idx="12"/>
          </p:nvPr>
        </p:nvSpPr>
        <p:spPr/>
        <p:txBody>
          <a:bodyPr/>
          <a:lstStyle>
            <a:lvl1pPr>
              <a:defRPr/>
            </a:lvl1pPr>
          </a:lstStyle>
          <a:p>
            <a:pPr>
              <a:defRPr/>
            </a:pPr>
            <a:fld id="{C9E5DE95-5651-417F-AA75-CAAE0168A8F7}" type="slidenum">
              <a:rPr lang="en-US" altLang="en-US"/>
              <a:pPr>
                <a:defRPr/>
              </a:pPr>
              <a:t>‹#›</a:t>
            </a:fld>
            <a:endParaRPr lang="en-US" altLang="en-US"/>
          </a:p>
        </p:txBody>
      </p:sp>
    </p:spTree>
    <p:extLst>
      <p:ext uri="{BB962C8B-B14F-4D97-AF65-F5344CB8AC3E}">
        <p14:creationId xmlns:p14="http://schemas.microsoft.com/office/powerpoint/2010/main" val="6986296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ext Placeholder 2"/>
          <p:cNvSpPr>
            <a:spLocks noGrp="1"/>
          </p:cNvSpPr>
          <p:nvPr>
            <p:ph type="body" idx="1"/>
          </p:nvPr>
        </p:nvSpPr>
        <p:spPr bwMode="auto">
          <a:xfrm>
            <a:off x="457200" y="990600"/>
            <a:ext cx="8229600" cy="513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457200" y="6480179"/>
            <a:ext cx="21336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defRPr>
            </a:lvl1pPr>
          </a:lstStyle>
          <a:p>
            <a:pPr>
              <a:defRPr/>
            </a:pPr>
            <a:fld id="{CA4D8819-5BB5-4705-9989-D2AF79326733}" type="datetime1">
              <a:rPr lang="en-US" smtClean="0"/>
              <a:t>13-Nov-16</a:t>
            </a:fld>
            <a:endParaRPr lang="en-US"/>
          </a:p>
        </p:txBody>
      </p:sp>
      <p:sp>
        <p:nvSpPr>
          <p:cNvPr id="5" name="Footer Placeholder 4"/>
          <p:cNvSpPr>
            <a:spLocks noGrp="1"/>
          </p:cNvSpPr>
          <p:nvPr>
            <p:ph type="ftr" sz="quarter" idx="3"/>
          </p:nvPr>
        </p:nvSpPr>
        <p:spPr>
          <a:xfrm>
            <a:off x="3124200" y="6480179"/>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sz="1000">
                <a:solidFill>
                  <a:schemeClr val="tx1"/>
                </a:solidFill>
                <a:latin typeface="+mn-lt"/>
              </a:defRPr>
            </a:lvl1pPr>
          </a:lstStyle>
          <a:p>
            <a:pPr>
              <a:defRPr/>
            </a:pPr>
            <a:r>
              <a:rPr lang="en-IN"/>
              <a:t>Copyright 2016 Vedavit Project Solutions</a:t>
            </a:r>
            <a:endParaRPr lang="en-US" dirty="0"/>
          </a:p>
        </p:txBody>
      </p:sp>
      <p:sp>
        <p:nvSpPr>
          <p:cNvPr id="6" name="Slide Number Placeholder 5"/>
          <p:cNvSpPr>
            <a:spLocks noGrp="1"/>
          </p:cNvSpPr>
          <p:nvPr>
            <p:ph type="sldNum" sz="quarter" idx="4"/>
          </p:nvPr>
        </p:nvSpPr>
        <p:spPr>
          <a:xfrm>
            <a:off x="6553200" y="6480179"/>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latin typeface="Calibri" panose="020F0502020204030204" pitchFamily="34" charset="0"/>
              </a:defRPr>
            </a:lvl1pPr>
          </a:lstStyle>
          <a:p>
            <a:pPr>
              <a:defRPr/>
            </a:pPr>
            <a:fld id="{CB7B0511-93E4-4B28-B8B7-1EBF03F152EE}" type="slidenum">
              <a:rPr lang="en-US" altLang="en-US"/>
              <a:pPr>
                <a:defRPr/>
              </a:pPr>
              <a:t>‹#›</a:t>
            </a:fld>
            <a:endParaRPr lang="en-US" altLang="en-US"/>
          </a:p>
        </p:txBody>
      </p:sp>
      <p:sp>
        <p:nvSpPr>
          <p:cNvPr id="1030" name="Title Placeholder 1"/>
          <p:cNvSpPr>
            <a:spLocks noGrp="1"/>
          </p:cNvSpPr>
          <p:nvPr>
            <p:ph type="title"/>
          </p:nvPr>
        </p:nvSpPr>
        <p:spPr bwMode="auto">
          <a:xfrm>
            <a:off x="0" y="0"/>
            <a:ext cx="9144000" cy="808038"/>
          </a:xfrm>
          <a:prstGeom prst="rect">
            <a:avLst/>
          </a:prstGeom>
          <a:solidFill>
            <a:srgbClr val="34E12B"/>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8" name="TextBox 7"/>
          <p:cNvSpPr txBox="1"/>
          <p:nvPr userDrawn="1"/>
        </p:nvSpPr>
        <p:spPr>
          <a:xfrm rot="16200000">
            <a:off x="-1399092" y="3532692"/>
            <a:ext cx="3382961" cy="584775"/>
          </a:xfrm>
          <a:prstGeom prst="rect">
            <a:avLst/>
          </a:prstGeom>
          <a:noFill/>
        </p:spPr>
        <p:txBody>
          <a:bodyPr anchor="ctr">
            <a:spAutoFit/>
          </a:bodyPr>
          <a:lstStyle/>
          <a:p>
            <a:pPr algn="ctr">
              <a:defRPr/>
            </a:pPr>
            <a:r>
              <a:rPr lang="en-US" sz="3200" b="1" dirty="0">
                <a:ln w="22225">
                  <a:solidFill>
                    <a:schemeClr val="bg1">
                      <a:lumMod val="85000"/>
                    </a:schemeClr>
                  </a:solidFill>
                  <a:prstDash val="solid"/>
                </a:ln>
                <a:solidFill>
                  <a:srgbClr val="FFFFFF"/>
                </a:solidFill>
              </a:rPr>
              <a:t>vedavit</a:t>
            </a:r>
            <a:endParaRPr lang="en-IN" sz="3200" b="1" dirty="0">
              <a:ln w="22225">
                <a:solidFill>
                  <a:schemeClr val="bg1">
                    <a:lumMod val="85000"/>
                  </a:schemeClr>
                </a:solidFill>
                <a:prstDash val="solid"/>
              </a:ln>
              <a:solidFill>
                <a:srgbClr val="FFFFFF"/>
              </a:solidFill>
            </a:endParaRPr>
          </a:p>
        </p:txBody>
      </p:sp>
    </p:spTree>
  </p:cSld>
  <p:clrMap bg1="lt1" tx1="dk1" bg2="lt2" tx2="dk2" accent1="accent1" accent2="accent2" accent3="accent3" accent4="accent4" accent5="accent5" accent6="accent6" hlink="hlink" folHlink="folHlink"/>
  <p:sldLayoutIdLst>
    <p:sldLayoutId id="2147484051" r:id="rId1"/>
    <p:sldLayoutId id="2147484063" r:id="rId2"/>
    <p:sldLayoutId id="2147484052" r:id="rId3"/>
    <p:sldLayoutId id="2147484053" r:id="rId4"/>
    <p:sldLayoutId id="2147484054" r:id="rId5"/>
    <p:sldLayoutId id="2147484055" r:id="rId6"/>
    <p:sldLayoutId id="2147484056" r:id="rId7"/>
    <p:sldLayoutId id="2147484057" r:id="rId8"/>
    <p:sldLayoutId id="2147484058" r:id="rId9"/>
    <p:sldLayoutId id="2147484059" r:id="rId10"/>
    <p:sldLayoutId id="2147484060" r:id="rId11"/>
    <p:sldLayoutId id="2147484061" r:id="rId12"/>
    <p:sldLayoutId id="2147484062" r:id="rId13"/>
  </p:sldLayoutIdLst>
  <p:hf hdr="0" dt="0"/>
  <p:txStyles>
    <p:titleStyle>
      <a:lvl1pPr algn="ctr" rtl="0" eaLnBrk="0" fontAlgn="base" hangingPunct="0">
        <a:spcBef>
          <a:spcPct val="0"/>
        </a:spcBef>
        <a:spcAft>
          <a:spcPct val="0"/>
        </a:spcAft>
        <a:defRPr lang="en-US" sz="4000" kern="1200" dirty="0">
          <a:solidFill>
            <a:schemeClr val="tx1"/>
          </a:solidFill>
          <a:latin typeface="+mj-lt"/>
          <a:ea typeface="+mj-ea"/>
          <a:cs typeface="+mj-cs"/>
        </a:defRPr>
      </a:lvl1pPr>
      <a:lvl2pPr algn="ctr" rtl="0" eaLnBrk="0" fontAlgn="base" hangingPunct="0">
        <a:spcBef>
          <a:spcPct val="0"/>
        </a:spcBef>
        <a:spcAft>
          <a:spcPct val="0"/>
        </a:spcAft>
        <a:defRPr sz="4000">
          <a:solidFill>
            <a:schemeClr val="tx1"/>
          </a:solidFill>
          <a:latin typeface="Calibri" pitchFamily="34" charset="0"/>
        </a:defRPr>
      </a:lvl2pPr>
      <a:lvl3pPr algn="ctr" rtl="0" eaLnBrk="0" fontAlgn="base" hangingPunct="0">
        <a:spcBef>
          <a:spcPct val="0"/>
        </a:spcBef>
        <a:spcAft>
          <a:spcPct val="0"/>
        </a:spcAft>
        <a:defRPr sz="4000">
          <a:solidFill>
            <a:schemeClr val="tx1"/>
          </a:solidFill>
          <a:latin typeface="Calibri" pitchFamily="34" charset="0"/>
        </a:defRPr>
      </a:lvl3pPr>
      <a:lvl4pPr algn="ctr" rtl="0" eaLnBrk="0" fontAlgn="base" hangingPunct="0">
        <a:spcBef>
          <a:spcPct val="0"/>
        </a:spcBef>
        <a:spcAft>
          <a:spcPct val="0"/>
        </a:spcAft>
        <a:defRPr sz="4000">
          <a:solidFill>
            <a:schemeClr val="tx1"/>
          </a:solidFill>
          <a:latin typeface="Calibri" pitchFamily="34" charset="0"/>
        </a:defRPr>
      </a:lvl4pPr>
      <a:lvl5pPr algn="ctr" rtl="0" eaLnBrk="0" fontAlgn="base" hangingPunct="0">
        <a:spcBef>
          <a:spcPct val="0"/>
        </a:spcBef>
        <a:spcAft>
          <a:spcPct val="0"/>
        </a:spcAft>
        <a:defRPr sz="4000">
          <a:solidFill>
            <a:schemeClr val="tx1"/>
          </a:solidFill>
          <a:latin typeface="Calibri" pitchFamily="34" charset="0"/>
        </a:defRPr>
      </a:lvl5pPr>
      <a:lvl6pPr marL="457189" algn="ctr" rtl="0" fontAlgn="base">
        <a:spcBef>
          <a:spcPct val="0"/>
        </a:spcBef>
        <a:spcAft>
          <a:spcPct val="0"/>
        </a:spcAft>
        <a:defRPr sz="4400">
          <a:solidFill>
            <a:schemeClr val="bg1"/>
          </a:solidFill>
          <a:latin typeface="Calibri" pitchFamily="34" charset="0"/>
        </a:defRPr>
      </a:lvl6pPr>
      <a:lvl7pPr marL="914377" algn="ctr" rtl="0" fontAlgn="base">
        <a:spcBef>
          <a:spcPct val="0"/>
        </a:spcBef>
        <a:spcAft>
          <a:spcPct val="0"/>
        </a:spcAft>
        <a:defRPr sz="4400">
          <a:solidFill>
            <a:schemeClr val="bg1"/>
          </a:solidFill>
          <a:latin typeface="Calibri" pitchFamily="34" charset="0"/>
        </a:defRPr>
      </a:lvl7pPr>
      <a:lvl8pPr marL="1371566" algn="ctr" rtl="0" fontAlgn="base">
        <a:spcBef>
          <a:spcPct val="0"/>
        </a:spcBef>
        <a:spcAft>
          <a:spcPct val="0"/>
        </a:spcAft>
        <a:defRPr sz="4400">
          <a:solidFill>
            <a:schemeClr val="bg1"/>
          </a:solidFill>
          <a:latin typeface="Calibri" pitchFamily="34" charset="0"/>
        </a:defRPr>
      </a:lvl8pPr>
      <a:lvl9pPr marL="1828754" algn="ctr" rtl="0" fontAlgn="base">
        <a:spcBef>
          <a:spcPct val="0"/>
        </a:spcBef>
        <a:spcAft>
          <a:spcPct val="0"/>
        </a:spcAft>
        <a:defRPr sz="4400">
          <a:solidFill>
            <a:schemeClr val="bg1"/>
          </a:solidFill>
          <a:latin typeface="Calibri" pitchFamily="34" charset="0"/>
        </a:defRPr>
      </a:lvl9pPr>
    </p:titleStyle>
    <p:bodyStyle>
      <a:lvl1pPr marL="342891" indent="-342891"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32" indent="-285744"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2971" indent="-228594"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160" indent="-228594"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349" indent="-228594"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537"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26"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14"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03"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03.xml.rels><?xml version="1.0" encoding="UTF-8" standalone="yes"?>
<Relationships xmlns="http://schemas.openxmlformats.org/package/2006/relationships"><Relationship Id="rId8" Type="http://schemas.openxmlformats.org/officeDocument/2006/relationships/hyperlink" Target="http://www.pmi.org/certifications/types/project-management-pmp" TargetMode="External"/><Relationship Id="rId13" Type="http://schemas.openxmlformats.org/officeDocument/2006/relationships/hyperlink" Target="http://www.werc.org/assets/1/workflow_staging/Publications/686.PDF" TargetMode="External"/><Relationship Id="rId3" Type="http://schemas.openxmlformats.org/officeDocument/2006/relationships/hyperlink" Target="http://www.processexcellencenetwork.com/lean-six-sigma-business-transformation/articles/8-operational-excellence-principles-to-grow-your-b" TargetMode="External"/><Relationship Id="rId7" Type="http://schemas.openxmlformats.org/officeDocument/2006/relationships/hyperlink" Target="http://www.pmi.org/certifications/types/certified-associate-capm" TargetMode="External"/><Relationship Id="rId12" Type="http://schemas.openxmlformats.org/officeDocument/2006/relationships/hyperlink" Target="http://layman-blog.blogspot.in/2010/06/different-types-of-costs-with-examples.html" TargetMode="External"/><Relationship Id="rId2" Type="http://schemas.openxmlformats.org/officeDocument/2006/relationships/hyperlink" Target="http://www.instituteopex.org/site/store/p/design-for-operational-excellence-a-breakthrough-strategy-for-business-growth" TargetMode="External"/><Relationship Id="rId1" Type="http://schemas.openxmlformats.org/officeDocument/2006/relationships/slideLayout" Target="../slideLayouts/slideLayout4.xml"/><Relationship Id="rId6" Type="http://schemas.openxmlformats.org/officeDocument/2006/relationships/hyperlink" Target="http://www.operational-excellence-consulting.com/training-modules/an-introduction-to-operational-excellence" TargetMode="External"/><Relationship Id="rId11" Type="http://schemas.openxmlformats.org/officeDocument/2006/relationships/hyperlink" Target="http://balancedscorecard.org/Resources/About-the-Balanced-Scorecard" TargetMode="External"/><Relationship Id="rId5" Type="http://schemas.openxmlformats.org/officeDocument/2006/relationships/hyperlink" Target="https://flevy.com/browse/business-document/kaizen-153" TargetMode="External"/><Relationship Id="rId10" Type="http://schemas.openxmlformats.org/officeDocument/2006/relationships/hyperlink" Target="https://www.pmi.org/about/learn-about-pmi/what-is-project-management" TargetMode="External"/><Relationship Id="rId4" Type="http://schemas.openxmlformats.org/officeDocument/2006/relationships/hyperlink" Target="https://flevy.com/browse/business-document/strategy-planning-and-deployment-process-597" TargetMode="External"/><Relationship Id="rId9" Type="http://schemas.openxmlformats.org/officeDocument/2006/relationships/hyperlink" Target="http://pmlogy.com/pml/glossary/project-management-plan/" TargetMode="External"/><Relationship Id="rId14" Type="http://schemas.openxmlformats.org/officeDocument/2006/relationships/hyperlink" Target="https://en.wikipedia.org/wiki/Financial_ratio" TargetMode="External"/></Relationships>
</file>

<file path=ppt/slides/_rels/slide104.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8.xml"/><Relationship Id="rId1" Type="http://schemas.openxmlformats.org/officeDocument/2006/relationships/slideLayout" Target="../slideLayouts/slideLayout12.xml"/><Relationship Id="rId6" Type="http://schemas.openxmlformats.org/officeDocument/2006/relationships/hyperlink" Target="mailto:hari.Prasad@vedavit-ps.com" TargetMode="External"/><Relationship Id="rId5" Type="http://schemas.openxmlformats.org/officeDocument/2006/relationships/hyperlink" Target="http://in.linkedin.com/in/harithapliyal" TargetMode="External"/><Relationship Id="rId4" Type="http://schemas.openxmlformats.org/officeDocument/2006/relationships/hyperlink" Target="mailto:hari.prasad@pm-learn.com"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2" Type="http://schemas.openxmlformats.org/officeDocument/2006/relationships/hyperlink" Target="https://managementmania.com/en/planning" TargetMode="Externa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4.xml"/><Relationship Id="rId1" Type="http://schemas.openxmlformats.org/officeDocument/2006/relationships/vmlDrawing" Target="../drawings/vmlDrawing2.vml"/><Relationship Id="rId4" Type="http://schemas.openxmlformats.org/officeDocument/2006/relationships/image" Target="../media/image11.emf"/></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4.xml"/><Relationship Id="rId1" Type="http://schemas.openxmlformats.org/officeDocument/2006/relationships/vmlDrawing" Target="../drawings/vmlDrawing3.vml"/><Relationship Id="rId4" Type="http://schemas.openxmlformats.org/officeDocument/2006/relationships/image" Target="../media/image12.emf"/></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4.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2.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4.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solidFill>
            <a:srgbClr val="FF0000"/>
          </a:solidFill>
        </p:spPr>
        <p:txBody>
          <a:bodyPr/>
          <a:lstStyle/>
          <a:p>
            <a:r>
              <a:rPr lang="en-US" dirty="0"/>
              <a:t>Important Information</a:t>
            </a:r>
          </a:p>
        </p:txBody>
      </p:sp>
      <p:sp>
        <p:nvSpPr>
          <p:cNvPr id="7" name="Content Placeholder 6"/>
          <p:cNvSpPr>
            <a:spLocks noGrp="1"/>
          </p:cNvSpPr>
          <p:nvPr>
            <p:ph idx="1"/>
          </p:nvPr>
        </p:nvSpPr>
        <p:spPr/>
        <p:txBody>
          <a:bodyPr>
            <a:normAutofit fontScale="85000" lnSpcReduction="10000"/>
          </a:bodyPr>
          <a:lstStyle/>
          <a:p>
            <a:r>
              <a:rPr lang="en-US" dirty="0"/>
              <a:t>I am still working on this training material. I will finish this by this weekend.</a:t>
            </a:r>
          </a:p>
          <a:p>
            <a:r>
              <a:rPr lang="en-US" dirty="0"/>
              <a:t>It will be available to you for printing on by Monday Morning.</a:t>
            </a:r>
          </a:p>
          <a:p>
            <a:r>
              <a:rPr lang="en-US" dirty="0"/>
              <a:t>Sending this training ppt along with few exercise for your review and knowing that we have enough emphasis on operational excellence</a:t>
            </a:r>
          </a:p>
          <a:p>
            <a:r>
              <a:rPr lang="en-US" dirty="0"/>
              <a:t>I am sending you pre-read and references. You can share those with participants.</a:t>
            </a:r>
          </a:p>
          <a:p>
            <a:r>
              <a:rPr lang="en-US" dirty="0"/>
              <a:t>Please share Monthly Status report of L&amp;T TS with me</a:t>
            </a:r>
          </a:p>
          <a:p>
            <a:r>
              <a:rPr lang="en-US" dirty="0" err="1"/>
              <a:t>Krittika</a:t>
            </a:r>
            <a:r>
              <a:rPr lang="en-US" dirty="0"/>
              <a:t>, please go ahead to use the material here to prepare handouts</a:t>
            </a:r>
          </a:p>
        </p:txBody>
      </p:sp>
      <p:sp>
        <p:nvSpPr>
          <p:cNvPr id="4" name="Footer Placeholder 3"/>
          <p:cNvSpPr>
            <a:spLocks noGrp="1"/>
          </p:cNvSpPr>
          <p:nvPr>
            <p:ph type="ftr" sz="quarter" idx="11"/>
          </p:nvPr>
        </p:nvSpPr>
        <p:spPr/>
        <p:txBody>
          <a:bodyPr/>
          <a:lstStyle/>
          <a:p>
            <a:pPr>
              <a:defRPr/>
            </a:pPr>
            <a:r>
              <a:rPr lang="en-IN"/>
              <a:t>Copyright 2016 Vedavit Project Solutions</a:t>
            </a:r>
            <a:endParaRPr lang="en-US" dirty="0"/>
          </a:p>
        </p:txBody>
      </p:sp>
      <p:sp>
        <p:nvSpPr>
          <p:cNvPr id="5" name="Slide Number Placeholder 4"/>
          <p:cNvSpPr>
            <a:spLocks noGrp="1"/>
          </p:cNvSpPr>
          <p:nvPr>
            <p:ph type="sldNum" sz="quarter" idx="12"/>
          </p:nvPr>
        </p:nvSpPr>
        <p:spPr/>
        <p:txBody>
          <a:bodyPr/>
          <a:lstStyle/>
          <a:p>
            <a:pPr>
              <a:defRPr/>
            </a:pPr>
            <a:fld id="{02BB0E1B-A34C-45FA-92AE-2EF867FD5B16}" type="slidenum">
              <a:rPr lang="en-US" altLang="en-US" smtClean="0"/>
              <a:pPr>
                <a:defRPr/>
              </a:pPr>
              <a:t>1</a:t>
            </a:fld>
            <a:endParaRPr lang="en-US" altLang="en-US"/>
          </a:p>
        </p:txBody>
      </p:sp>
    </p:spTree>
    <p:extLst>
      <p:ext uri="{BB962C8B-B14F-4D97-AF65-F5344CB8AC3E}">
        <p14:creationId xmlns:p14="http://schemas.microsoft.com/office/powerpoint/2010/main" val="1928281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Case Study Introduction</a:t>
            </a:r>
          </a:p>
        </p:txBody>
      </p:sp>
      <p:sp>
        <p:nvSpPr>
          <p:cNvPr id="7" name="Content Placeholder 6"/>
          <p:cNvSpPr>
            <a:spLocks noGrp="1"/>
          </p:cNvSpPr>
          <p:nvPr>
            <p:ph idx="1"/>
          </p:nvPr>
        </p:nvSpPr>
        <p:spPr>
          <a:xfrm>
            <a:off x="152400" y="808042"/>
            <a:ext cx="8839200" cy="5672137"/>
          </a:xfrm>
        </p:spPr>
        <p:txBody>
          <a:bodyPr>
            <a:noAutofit/>
          </a:bodyPr>
          <a:lstStyle/>
          <a:p>
            <a:pPr marL="0" indent="0">
              <a:buNone/>
            </a:pPr>
            <a:r>
              <a:rPr lang="en-IN" sz="1100" b="1" dirty="0"/>
              <a:t>PLM Practice: </a:t>
            </a:r>
            <a:r>
              <a:rPr lang="en-IN" sz="1100" dirty="0"/>
              <a:t>Developing, deploying and implementing the technologies, products, application. Helps in lowering cost, delivering value, saving time, ensuring quality.</a:t>
            </a:r>
          </a:p>
          <a:p>
            <a:pPr marL="0" indent="0">
              <a:buNone/>
            </a:pPr>
            <a:r>
              <a:rPr lang="en-IN" sz="1100" b="1" dirty="0"/>
              <a:t>Client: </a:t>
            </a:r>
            <a:r>
              <a:rPr lang="en-IN" sz="1100" b="1" u="sng" dirty="0"/>
              <a:t>Automobile</a:t>
            </a:r>
            <a:r>
              <a:rPr lang="en-IN" sz="1100" dirty="0"/>
              <a:t> part manufacturer in Japan. Specialized in Global procurement needs of automobile manufacturers </a:t>
            </a:r>
          </a:p>
          <a:p>
            <a:pPr marL="0" indent="0">
              <a:buNone/>
            </a:pPr>
            <a:r>
              <a:rPr lang="en-IN" sz="1100" b="1" dirty="0"/>
              <a:t>Business Perspective: </a:t>
            </a:r>
            <a:r>
              <a:rPr lang="en-IN" sz="1100" dirty="0"/>
              <a:t>Provide secure, reliable, cost-effective end-to-end implementation, maintenance and support of PLM System</a:t>
            </a:r>
          </a:p>
          <a:p>
            <a:pPr marL="0" indent="0">
              <a:buNone/>
            </a:pPr>
            <a:r>
              <a:rPr lang="en-IN" sz="1100" b="1" dirty="0"/>
              <a:t>Project Work: </a:t>
            </a:r>
            <a:r>
              <a:rPr lang="en-IN" sz="1100" dirty="0"/>
              <a:t>PLM System has Product Development (PD) Collaboration Framework (PDCF).</a:t>
            </a:r>
          </a:p>
          <a:p>
            <a:pPr marL="400041" indent="-228594"/>
            <a:r>
              <a:rPr lang="en-IN" sz="1100" dirty="0"/>
              <a:t>Replace existing </a:t>
            </a:r>
            <a:r>
              <a:rPr lang="en-IN" sz="1100" dirty="0" err="1"/>
              <a:t>env</a:t>
            </a:r>
            <a:r>
              <a:rPr lang="en-IN" sz="1100" dirty="0"/>
              <a:t> with PDCF, so that a global repository is in place</a:t>
            </a:r>
          </a:p>
          <a:p>
            <a:pPr marL="400041" indent="-228594"/>
            <a:r>
              <a:rPr lang="en-IN" sz="1100" dirty="0"/>
              <a:t>Integrate PDCF with existing legacy system</a:t>
            </a:r>
          </a:p>
          <a:p>
            <a:pPr marL="400041" indent="-228594"/>
            <a:r>
              <a:rPr lang="en-IN" sz="1100" dirty="0"/>
              <a:t>Release Design data for OEM</a:t>
            </a:r>
          </a:p>
          <a:p>
            <a:pPr marL="400041" indent="-228594"/>
            <a:r>
              <a:rPr lang="en-IN" sz="1100" dirty="0"/>
              <a:t>Automating the processes</a:t>
            </a:r>
          </a:p>
          <a:p>
            <a:pPr marL="400041" indent="-228594"/>
            <a:r>
              <a:rPr lang="en-IN" sz="1100" dirty="0"/>
              <a:t>Intercontinental network connectivity and caching using Akamai Tech.</a:t>
            </a:r>
          </a:p>
          <a:p>
            <a:pPr marL="400041" indent="-228594"/>
            <a:r>
              <a:rPr lang="en-IN" sz="1100" dirty="0"/>
              <a:t>Accommodating new requirements to PDCF</a:t>
            </a:r>
          </a:p>
          <a:p>
            <a:pPr marL="400041" indent="-228594"/>
            <a:r>
              <a:rPr lang="en-IN" sz="1100" dirty="0"/>
              <a:t>Global support model</a:t>
            </a:r>
          </a:p>
          <a:p>
            <a:pPr marL="0" indent="0">
              <a:buNone/>
            </a:pPr>
            <a:r>
              <a:rPr lang="en-IN" sz="1100" b="1" dirty="0"/>
              <a:t>Approach</a:t>
            </a:r>
          </a:p>
          <a:p>
            <a:pPr marL="400041" indent="-228594"/>
            <a:r>
              <a:rPr lang="en-IN" sz="1100" dirty="0"/>
              <a:t>Setup a Offshore Del Centre (to handle complete process)</a:t>
            </a:r>
          </a:p>
          <a:p>
            <a:pPr marL="400041" indent="-228594"/>
            <a:r>
              <a:rPr lang="en-IN" sz="1100" dirty="0"/>
              <a:t>Study (legal system and file transfer tool) to establish bi-directional communication with PDCF</a:t>
            </a:r>
          </a:p>
          <a:p>
            <a:pPr marL="400041" indent="-228594"/>
            <a:r>
              <a:rPr lang="en-IN" sz="1100" dirty="0"/>
              <a:t>Design (network layout and installation) of secured volume server</a:t>
            </a:r>
          </a:p>
          <a:p>
            <a:pPr marL="400041" indent="-228594"/>
            <a:r>
              <a:rPr lang="en-IN" sz="1100" dirty="0"/>
              <a:t>Creation of custom service (for inter application communication with high performance and no data-loss)</a:t>
            </a:r>
          </a:p>
          <a:p>
            <a:pPr marL="400041" indent="-228594"/>
            <a:r>
              <a:rPr lang="en-IN" sz="1100" dirty="0"/>
              <a:t>Import legacy data to PDCF</a:t>
            </a:r>
          </a:p>
          <a:p>
            <a:pPr marL="400041" indent="-228594"/>
            <a:r>
              <a:rPr lang="en-IN" sz="1100" dirty="0"/>
              <a:t>Creating monolith JT and HPGL files (through </a:t>
            </a:r>
            <a:r>
              <a:rPr lang="en-IN" sz="1100" dirty="0" err="1"/>
              <a:t>TeamCenter</a:t>
            </a:r>
            <a:r>
              <a:rPr lang="en-IN" sz="1100" dirty="0"/>
              <a:t> Dispatcher)</a:t>
            </a:r>
          </a:p>
          <a:p>
            <a:pPr marL="400041" indent="-228594"/>
            <a:r>
              <a:rPr lang="en-IN" sz="1100" dirty="0"/>
              <a:t>Handover of design and drawings (across global sites)</a:t>
            </a:r>
          </a:p>
          <a:p>
            <a:pPr marL="400041" indent="-228594"/>
            <a:r>
              <a:rPr lang="en-IN" sz="1100" dirty="0"/>
              <a:t>Setting up 4-tier architecture (without disturbing existing 2-tier arch)</a:t>
            </a:r>
          </a:p>
          <a:p>
            <a:pPr marL="400041" indent="-228594"/>
            <a:r>
              <a:rPr lang="en-IN" sz="1100" dirty="0"/>
              <a:t>Suggesting and implementing best solution to resolve Functional and op issues</a:t>
            </a:r>
          </a:p>
          <a:p>
            <a:pPr marL="400041" indent="-228594"/>
            <a:r>
              <a:rPr lang="en-IN" sz="1100" dirty="0"/>
              <a:t>Consultation to enhance business process</a:t>
            </a:r>
          </a:p>
          <a:p>
            <a:pPr marL="0" indent="0">
              <a:buNone/>
            </a:pPr>
            <a:r>
              <a:rPr lang="en-IN" sz="1100" b="1" dirty="0"/>
              <a:t>Tools:  </a:t>
            </a:r>
            <a:r>
              <a:rPr lang="en-IN" sz="1100" dirty="0"/>
              <a:t>PLM </a:t>
            </a:r>
            <a:r>
              <a:rPr lang="en-IN" sz="1100" dirty="0" err="1"/>
              <a:t>TeamCentre</a:t>
            </a:r>
            <a:r>
              <a:rPr lang="en-IN" sz="1100" dirty="0"/>
              <a:t> 8.3, Akamai (Terra Solutions, Apache Tomcat Web Server)</a:t>
            </a:r>
          </a:p>
          <a:p>
            <a:pPr marL="0" indent="0">
              <a:buNone/>
            </a:pPr>
            <a:r>
              <a:rPr lang="en-IN" sz="1100" b="1" dirty="0"/>
              <a:t>Impact: </a:t>
            </a:r>
            <a:r>
              <a:rPr lang="en-IN" sz="1100" dirty="0"/>
              <a:t>80% reduction (in post production defects), 40% faster (business process, decreased time to market), 25% reduction (IT and systems support costs), 20% reduction (cost in specific operational areas), 10% increase (profit)</a:t>
            </a:r>
          </a:p>
          <a:p>
            <a:pPr marL="0" indent="0">
              <a:buNone/>
            </a:pPr>
            <a:r>
              <a:rPr lang="en-IN" sz="1100" dirty="0"/>
              <a:t>Final Result: Complete control over usage of licenses, Reduced COQ, Reduced TTM (lead time), Improved data security, Reduced failure risk, Better global collaboration</a:t>
            </a:r>
          </a:p>
          <a:p>
            <a:pPr marL="0" indent="0">
              <a:buNone/>
            </a:pPr>
            <a:endParaRPr lang="en-US" sz="1100" dirty="0"/>
          </a:p>
        </p:txBody>
      </p:sp>
      <p:sp>
        <p:nvSpPr>
          <p:cNvPr id="4" name="Footer Placeholder 3"/>
          <p:cNvSpPr>
            <a:spLocks noGrp="1"/>
          </p:cNvSpPr>
          <p:nvPr>
            <p:ph type="ftr" sz="quarter" idx="11"/>
          </p:nvPr>
        </p:nvSpPr>
        <p:spPr/>
        <p:txBody>
          <a:bodyPr/>
          <a:lstStyle/>
          <a:p>
            <a:pPr>
              <a:defRPr/>
            </a:pPr>
            <a:r>
              <a:rPr lang="en-IN"/>
              <a:t>Copyright 2016 Vedavit Project Solutions</a:t>
            </a:r>
            <a:endParaRPr lang="en-US" dirty="0"/>
          </a:p>
        </p:txBody>
      </p:sp>
      <p:sp>
        <p:nvSpPr>
          <p:cNvPr id="5" name="Slide Number Placeholder 4"/>
          <p:cNvSpPr>
            <a:spLocks noGrp="1"/>
          </p:cNvSpPr>
          <p:nvPr>
            <p:ph type="sldNum" sz="quarter" idx="12"/>
          </p:nvPr>
        </p:nvSpPr>
        <p:spPr/>
        <p:txBody>
          <a:bodyPr/>
          <a:lstStyle/>
          <a:p>
            <a:pPr>
              <a:defRPr/>
            </a:pPr>
            <a:fld id="{92A11C3B-14C1-45FE-8AF3-5A1BDDCA8C05}" type="slidenum">
              <a:rPr lang="en-US" altLang="en-US" smtClean="0"/>
              <a:pPr>
                <a:defRPr/>
              </a:pPr>
              <a:t>10</a:t>
            </a:fld>
            <a:endParaRPr lang="en-US" altLang="en-US"/>
          </a:p>
        </p:txBody>
      </p:sp>
    </p:spTree>
    <p:extLst>
      <p:ext uri="{BB962C8B-B14F-4D97-AF65-F5344CB8AC3E}">
        <p14:creationId xmlns:p14="http://schemas.microsoft.com/office/powerpoint/2010/main" val="850281638"/>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Invoicing Cycle &amp; Billing Analysis</a:t>
            </a:r>
            <a:endParaRPr lang="en-US" dirty="0"/>
          </a:p>
        </p:txBody>
      </p:sp>
      <p:sp>
        <p:nvSpPr>
          <p:cNvPr id="4" name="Footer Placeholder 3"/>
          <p:cNvSpPr>
            <a:spLocks noGrp="1"/>
          </p:cNvSpPr>
          <p:nvPr>
            <p:ph type="ftr" sz="quarter" idx="11"/>
          </p:nvPr>
        </p:nvSpPr>
        <p:spPr/>
        <p:txBody>
          <a:bodyPr/>
          <a:lstStyle/>
          <a:p>
            <a:pPr>
              <a:defRPr/>
            </a:pPr>
            <a:r>
              <a:rPr lang="en-IN"/>
              <a:t>Copyright 2016 Vedavit Project Solutions</a:t>
            </a:r>
            <a:endParaRPr lang="en-US" dirty="0"/>
          </a:p>
        </p:txBody>
      </p:sp>
      <p:sp>
        <p:nvSpPr>
          <p:cNvPr id="5" name="Slide Number Placeholder 4"/>
          <p:cNvSpPr>
            <a:spLocks noGrp="1"/>
          </p:cNvSpPr>
          <p:nvPr>
            <p:ph type="sldNum" sz="quarter" idx="12"/>
          </p:nvPr>
        </p:nvSpPr>
        <p:spPr/>
        <p:txBody>
          <a:bodyPr/>
          <a:lstStyle/>
          <a:p>
            <a:pPr>
              <a:defRPr/>
            </a:pPr>
            <a:fld id="{72DDD327-84E9-44EE-94DF-C6A9CABE3A3A}" type="slidenum">
              <a:rPr lang="en-US" altLang="en-US" smtClean="0"/>
              <a:pPr>
                <a:defRPr/>
              </a:pPr>
              <a:t>100</a:t>
            </a:fld>
            <a:endParaRPr lang="en-US" altLang="en-US"/>
          </a:p>
        </p:txBody>
      </p:sp>
    </p:spTree>
    <p:extLst>
      <p:ext uri="{BB962C8B-B14F-4D97-AF65-F5344CB8AC3E}">
        <p14:creationId xmlns:p14="http://schemas.microsoft.com/office/powerpoint/2010/main" val="1839342674"/>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Session Closure: Action Planning</a:t>
            </a:r>
            <a:endParaRPr lang="en-US" dirty="0"/>
          </a:p>
        </p:txBody>
      </p:sp>
      <p:sp>
        <p:nvSpPr>
          <p:cNvPr id="4" name="Footer Placeholder 3"/>
          <p:cNvSpPr>
            <a:spLocks noGrp="1"/>
          </p:cNvSpPr>
          <p:nvPr>
            <p:ph type="ftr" sz="quarter" idx="11"/>
          </p:nvPr>
        </p:nvSpPr>
        <p:spPr/>
        <p:txBody>
          <a:bodyPr/>
          <a:lstStyle/>
          <a:p>
            <a:pPr>
              <a:defRPr/>
            </a:pPr>
            <a:r>
              <a:rPr lang="en-IN"/>
              <a:t>Copyright 2016 Vedavit Project Solutions</a:t>
            </a:r>
            <a:endParaRPr lang="en-US" dirty="0"/>
          </a:p>
        </p:txBody>
      </p:sp>
      <p:sp>
        <p:nvSpPr>
          <p:cNvPr id="5" name="Slide Number Placeholder 4"/>
          <p:cNvSpPr>
            <a:spLocks noGrp="1"/>
          </p:cNvSpPr>
          <p:nvPr>
            <p:ph type="sldNum" sz="quarter" idx="12"/>
          </p:nvPr>
        </p:nvSpPr>
        <p:spPr/>
        <p:txBody>
          <a:bodyPr/>
          <a:lstStyle/>
          <a:p>
            <a:pPr>
              <a:defRPr/>
            </a:pPr>
            <a:fld id="{72DDD327-84E9-44EE-94DF-C6A9CABE3A3A}" type="slidenum">
              <a:rPr lang="en-US" altLang="en-US" smtClean="0"/>
              <a:pPr>
                <a:defRPr/>
              </a:pPr>
              <a:t>101</a:t>
            </a:fld>
            <a:endParaRPr lang="en-US" altLang="en-US"/>
          </a:p>
        </p:txBody>
      </p:sp>
    </p:spTree>
    <p:extLst>
      <p:ext uri="{BB962C8B-B14F-4D97-AF65-F5344CB8AC3E}">
        <p14:creationId xmlns:p14="http://schemas.microsoft.com/office/powerpoint/2010/main" val="4120376332"/>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The Top 10 Must Do’s for Operational Excellence</a:t>
            </a:r>
            <a:endParaRPr lang="en-US" dirty="0"/>
          </a:p>
        </p:txBody>
      </p:sp>
      <p:sp>
        <p:nvSpPr>
          <p:cNvPr id="3" name="Content Placeholder 2"/>
          <p:cNvSpPr>
            <a:spLocks noGrp="1"/>
          </p:cNvSpPr>
          <p:nvPr>
            <p:ph idx="1"/>
          </p:nvPr>
        </p:nvSpPr>
        <p:spPr/>
        <p:txBody>
          <a:bodyPr>
            <a:normAutofit fontScale="47500" lnSpcReduction="20000"/>
          </a:bodyPr>
          <a:lstStyle/>
          <a:p>
            <a:r>
              <a:rPr lang="en-IN" b="1" dirty="0"/>
              <a:t>Communication: </a:t>
            </a:r>
            <a:r>
              <a:rPr lang="en-IN" dirty="0"/>
              <a:t>IT is working on a project in the Bangalore adding a new feature but Operations is unaware of this work. Therefore, Operations needing this area fixed purchases a solution or manufactures a workaround. </a:t>
            </a:r>
          </a:p>
          <a:p>
            <a:r>
              <a:rPr lang="en-IN" b="1" dirty="0"/>
              <a:t>Training: </a:t>
            </a:r>
            <a:r>
              <a:rPr lang="en-IN" dirty="0"/>
              <a:t>If people don’t know the proper processes, they create inefficient steps gradually chipping away at productivity numbers. A customized training program should blend your operational process with the vendor-generic features.</a:t>
            </a:r>
          </a:p>
          <a:p>
            <a:r>
              <a:rPr lang="en-IN" b="1" dirty="0"/>
              <a:t>It is important to know your operation: </a:t>
            </a:r>
            <a:r>
              <a:rPr lang="en-IN" dirty="0"/>
              <a:t>Once you have your process map flow the next step is to audit the process.</a:t>
            </a:r>
          </a:p>
          <a:p>
            <a:r>
              <a:rPr lang="en-IN" b="1" dirty="0"/>
              <a:t>Know that you are in the “People Business”: </a:t>
            </a:r>
            <a:r>
              <a:rPr lang="en-IN" dirty="0"/>
              <a:t>Invest time on creating a team of passionate player</a:t>
            </a:r>
          </a:p>
          <a:p>
            <a:r>
              <a:rPr lang="en-IN" b="1" dirty="0"/>
              <a:t>Customer Service is essential: </a:t>
            </a:r>
            <a:r>
              <a:rPr lang="en-IN" dirty="0"/>
              <a:t>Every department needs to know who their customer is and communicate with them. Survey them and find out how to better service them and from these support teams you can improve productivity.</a:t>
            </a:r>
          </a:p>
          <a:p>
            <a:r>
              <a:rPr lang="en-IN" b="1" dirty="0"/>
              <a:t>X is the most costly process in the distribution </a:t>
            </a:r>
            <a:r>
              <a:rPr lang="en-IN" b="1" dirty="0" err="1"/>
              <a:t>center</a:t>
            </a:r>
            <a:r>
              <a:rPr lang="en-IN" dirty="0"/>
              <a:t>: Perform Value Chain Analysis. Identify new technologies for improvement.</a:t>
            </a:r>
          </a:p>
          <a:p>
            <a:r>
              <a:rPr lang="en-IN" b="1" dirty="0"/>
              <a:t>Remove barriers of success: </a:t>
            </a:r>
            <a:r>
              <a:rPr lang="en-IN" dirty="0"/>
              <a:t>Associates tools weren’t organized creating a 30 minute search at the beginning of each shift.  No batteries for RF. The IT control freak insisted on keeping extra batteries in his office which was 500,000 </a:t>
            </a:r>
            <a:r>
              <a:rPr lang="en-IN" dirty="0" err="1"/>
              <a:t>sq.ft</a:t>
            </a:r>
            <a:r>
              <a:rPr lang="en-IN" dirty="0"/>
              <a:t> away. </a:t>
            </a:r>
          </a:p>
          <a:p>
            <a:r>
              <a:rPr lang="en-IN" b="1" dirty="0"/>
              <a:t>Continually raise the bar: </a:t>
            </a:r>
            <a:r>
              <a:rPr lang="en-IN" dirty="0"/>
              <a:t>A school wanted increase their revenue. They started evening hobby classes.</a:t>
            </a:r>
          </a:p>
          <a:p>
            <a:r>
              <a:rPr lang="en-IN" b="1" dirty="0"/>
              <a:t>Know the value of fresh eyes! </a:t>
            </a:r>
            <a:r>
              <a:rPr lang="en-IN" dirty="0"/>
              <a:t>We do not know what we don't know.</a:t>
            </a:r>
          </a:p>
          <a:p>
            <a:r>
              <a:rPr lang="en-IN" b="1" dirty="0"/>
              <a:t>Educate yourself about the industry trend</a:t>
            </a:r>
            <a:endParaRPr lang="en-US" b="1" dirty="0"/>
          </a:p>
        </p:txBody>
      </p:sp>
      <p:sp>
        <p:nvSpPr>
          <p:cNvPr id="4" name="Footer Placeholder 3"/>
          <p:cNvSpPr>
            <a:spLocks noGrp="1"/>
          </p:cNvSpPr>
          <p:nvPr>
            <p:ph type="ftr" sz="quarter" idx="11"/>
          </p:nvPr>
        </p:nvSpPr>
        <p:spPr/>
        <p:txBody>
          <a:bodyPr/>
          <a:lstStyle/>
          <a:p>
            <a:pPr>
              <a:defRPr/>
            </a:pPr>
            <a:r>
              <a:rPr lang="en-IN"/>
              <a:t>Copyright 2016 Vedavit Project Solutions</a:t>
            </a:r>
            <a:endParaRPr lang="en-US" dirty="0"/>
          </a:p>
        </p:txBody>
      </p:sp>
      <p:sp>
        <p:nvSpPr>
          <p:cNvPr id="5" name="Slide Number Placeholder 4"/>
          <p:cNvSpPr>
            <a:spLocks noGrp="1"/>
          </p:cNvSpPr>
          <p:nvPr>
            <p:ph type="sldNum" sz="quarter" idx="12"/>
          </p:nvPr>
        </p:nvSpPr>
        <p:spPr/>
        <p:txBody>
          <a:bodyPr/>
          <a:lstStyle/>
          <a:p>
            <a:pPr>
              <a:defRPr/>
            </a:pPr>
            <a:fld id="{72DDD327-84E9-44EE-94DF-C6A9CABE3A3A}" type="slidenum">
              <a:rPr lang="en-US" altLang="en-US" smtClean="0"/>
              <a:pPr>
                <a:defRPr/>
              </a:pPr>
              <a:t>102</a:t>
            </a:fld>
            <a:endParaRPr lang="en-US" altLang="en-US"/>
          </a:p>
        </p:txBody>
      </p:sp>
    </p:spTree>
    <p:extLst>
      <p:ext uri="{BB962C8B-B14F-4D97-AF65-F5344CB8AC3E}">
        <p14:creationId xmlns:p14="http://schemas.microsoft.com/office/powerpoint/2010/main" val="942948380"/>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References</a:t>
            </a:r>
          </a:p>
        </p:txBody>
      </p:sp>
      <p:sp>
        <p:nvSpPr>
          <p:cNvPr id="7" name="Content Placeholder 6"/>
          <p:cNvSpPr>
            <a:spLocks noGrp="1"/>
          </p:cNvSpPr>
          <p:nvPr>
            <p:ph idx="1"/>
          </p:nvPr>
        </p:nvSpPr>
        <p:spPr>
          <a:xfrm>
            <a:off x="228600" y="808038"/>
            <a:ext cx="8458200" cy="5672141"/>
          </a:xfrm>
        </p:spPr>
        <p:txBody>
          <a:bodyPr>
            <a:noAutofit/>
          </a:bodyPr>
          <a:lstStyle/>
          <a:p>
            <a:r>
              <a:rPr lang="en-IN" sz="1600" i="1" dirty="0"/>
              <a:t>Book:</a:t>
            </a:r>
            <a:r>
              <a:rPr lang="en-IN" sz="1600" i="1" dirty="0">
                <a:hlinkClick r:id="rId2"/>
              </a:rPr>
              <a:t> Design for Operational Excellence </a:t>
            </a:r>
            <a:r>
              <a:rPr lang="en-IN" sz="1600" dirty="0"/>
              <a:t> by </a:t>
            </a:r>
            <a:r>
              <a:rPr lang="en-IN" sz="1600" i="1" dirty="0"/>
              <a:t>Kevin's Duggan</a:t>
            </a:r>
          </a:p>
          <a:p>
            <a:r>
              <a:rPr lang="en-IN" sz="1600" i="1" dirty="0"/>
              <a:t>8 Operational Excellence Principles to Grow your Business: </a:t>
            </a:r>
            <a:r>
              <a:rPr lang="en-IN" sz="1600" i="1" dirty="0">
                <a:hlinkClick r:id="rId3"/>
              </a:rPr>
              <a:t>http://www.processexcellencenetwork.com/lean-six-sigma-business-transformation/articles/8-operational-excellence-principles-to-grow-your-b</a:t>
            </a:r>
            <a:endParaRPr lang="en-IN" sz="1600" i="1" dirty="0"/>
          </a:p>
          <a:p>
            <a:r>
              <a:rPr lang="en-IN" sz="1600" i="1" dirty="0"/>
              <a:t>Strategy Planning and Deployment Process: </a:t>
            </a:r>
            <a:r>
              <a:rPr lang="en-US" sz="1600" dirty="0">
                <a:hlinkClick r:id="rId4"/>
              </a:rPr>
              <a:t>https://flevy.com/browse/business-document/strategy-planning-and-deployment-process-597</a:t>
            </a:r>
            <a:endParaRPr lang="en-US" sz="1600" dirty="0"/>
          </a:p>
          <a:p>
            <a:r>
              <a:rPr lang="en-US" sz="1600" dirty="0"/>
              <a:t>Kaizen:  </a:t>
            </a:r>
            <a:r>
              <a:rPr lang="en-US" sz="1600" dirty="0">
                <a:hlinkClick r:id="rId5"/>
              </a:rPr>
              <a:t>https://flevy.com/browse/business-document/kaizen-153</a:t>
            </a:r>
            <a:endParaRPr lang="en-US" sz="1600" dirty="0"/>
          </a:p>
          <a:p>
            <a:r>
              <a:rPr lang="en-IN" sz="1600" dirty="0"/>
              <a:t>An Introduction to Operational Excellence: </a:t>
            </a:r>
            <a:r>
              <a:rPr lang="en-US" sz="1600" dirty="0">
                <a:hlinkClick r:id="rId6"/>
              </a:rPr>
              <a:t>http://www.operational-excellence-consulting.com/training-modules/an-introduction-to-operational-excellence</a:t>
            </a:r>
            <a:endParaRPr lang="en-US" sz="1600" dirty="0"/>
          </a:p>
          <a:p>
            <a:r>
              <a:rPr lang="en-IN" sz="1600" i="1" dirty="0"/>
              <a:t>Certification: </a:t>
            </a:r>
          </a:p>
          <a:p>
            <a:pPr lvl="1"/>
            <a:r>
              <a:rPr lang="en-IN" sz="1200" i="1" dirty="0">
                <a:hlinkClick r:id="rId7"/>
              </a:rPr>
              <a:t>http://www.pmi.org/certifications/types/certified-associate-capm</a:t>
            </a:r>
            <a:endParaRPr lang="en-IN" sz="1200" i="1" dirty="0"/>
          </a:p>
          <a:p>
            <a:pPr lvl="1"/>
            <a:r>
              <a:rPr lang="en-IN" sz="1200" i="1" dirty="0">
                <a:hlinkClick r:id="rId8"/>
              </a:rPr>
              <a:t>http://www.pmi.org/certifications/types/project-management-pmp</a:t>
            </a:r>
            <a:endParaRPr lang="en-IN" sz="1200" i="1" dirty="0"/>
          </a:p>
          <a:p>
            <a:r>
              <a:rPr lang="en-IN" sz="1600" i="1" dirty="0"/>
              <a:t>Project Management Plan &amp; Content of a Plan: </a:t>
            </a:r>
            <a:r>
              <a:rPr lang="en-IN" sz="1600" i="1" dirty="0">
                <a:hlinkClick r:id="rId9"/>
              </a:rPr>
              <a:t>http://pmlogy.com/pml/glossary/project-management-plan/</a:t>
            </a:r>
            <a:endParaRPr lang="en-IN" sz="1600" i="1" dirty="0"/>
          </a:p>
          <a:p>
            <a:r>
              <a:rPr lang="en-IN" sz="1600" i="1" dirty="0"/>
              <a:t>What is Project Management: </a:t>
            </a:r>
            <a:r>
              <a:rPr lang="en-IN" sz="1600" i="1" dirty="0">
                <a:hlinkClick r:id="rId10"/>
              </a:rPr>
              <a:t>https://www.pmi.org/about/learn-about-pmi/what-is-project-management</a:t>
            </a:r>
            <a:endParaRPr lang="en-IN" sz="1600" i="1" dirty="0"/>
          </a:p>
          <a:p>
            <a:r>
              <a:rPr lang="en-IN" sz="1600" i="1" dirty="0"/>
              <a:t>Balance Score Card: </a:t>
            </a:r>
            <a:r>
              <a:rPr lang="en-US" sz="1600" dirty="0">
                <a:hlinkClick r:id="rId11"/>
              </a:rPr>
              <a:t>http://balancedscorecard.org/Resources/About-the-Balanced-Scorecard</a:t>
            </a:r>
            <a:endParaRPr lang="en-US" sz="1600" dirty="0"/>
          </a:p>
          <a:p>
            <a:r>
              <a:rPr lang="en-US" sz="1600" dirty="0"/>
              <a:t>Type of Costs: </a:t>
            </a:r>
            <a:r>
              <a:rPr lang="en-US" sz="1600" dirty="0">
                <a:hlinkClick r:id="rId12"/>
              </a:rPr>
              <a:t>http://layman-blog.blogspot.in/2010/06/different-types-of-costs-with-examples.html</a:t>
            </a:r>
            <a:endParaRPr lang="en-US" sz="1600" dirty="0"/>
          </a:p>
          <a:p>
            <a:r>
              <a:rPr lang="en-US" sz="1600" dirty="0"/>
              <a:t>Do’s of Operational Excellence: </a:t>
            </a:r>
            <a:r>
              <a:rPr lang="en-US" sz="1600" dirty="0">
                <a:hlinkClick r:id="rId13"/>
              </a:rPr>
              <a:t>http://www.werc.org/assets/1/workflow_staging/Publications/686.PDF</a:t>
            </a:r>
            <a:endParaRPr lang="en-US" sz="1600" dirty="0"/>
          </a:p>
          <a:p>
            <a:r>
              <a:rPr lang="en-US" sz="1600" dirty="0"/>
              <a:t>Financial Ratio: </a:t>
            </a:r>
            <a:r>
              <a:rPr lang="en-US" sz="1600" dirty="0">
                <a:hlinkClick r:id="rId14"/>
              </a:rPr>
              <a:t>https://en.wikipedia.org/wiki/Financial_ratio</a:t>
            </a:r>
            <a:endParaRPr lang="en-US" sz="1600" dirty="0"/>
          </a:p>
        </p:txBody>
      </p:sp>
      <p:sp>
        <p:nvSpPr>
          <p:cNvPr id="4" name="Footer Placeholder 3"/>
          <p:cNvSpPr>
            <a:spLocks noGrp="1"/>
          </p:cNvSpPr>
          <p:nvPr>
            <p:ph type="ftr" sz="quarter" idx="11"/>
          </p:nvPr>
        </p:nvSpPr>
        <p:spPr/>
        <p:txBody>
          <a:bodyPr/>
          <a:lstStyle/>
          <a:p>
            <a:pPr>
              <a:defRPr/>
            </a:pPr>
            <a:r>
              <a:rPr lang="en-IN"/>
              <a:t>Copyright 2016 Vedavit Project Solutions</a:t>
            </a:r>
            <a:endParaRPr lang="en-US" dirty="0"/>
          </a:p>
        </p:txBody>
      </p:sp>
      <p:sp>
        <p:nvSpPr>
          <p:cNvPr id="5" name="Slide Number Placeholder 4"/>
          <p:cNvSpPr>
            <a:spLocks noGrp="1"/>
          </p:cNvSpPr>
          <p:nvPr>
            <p:ph type="sldNum" sz="quarter" idx="12"/>
          </p:nvPr>
        </p:nvSpPr>
        <p:spPr/>
        <p:txBody>
          <a:bodyPr/>
          <a:lstStyle/>
          <a:p>
            <a:pPr>
              <a:defRPr/>
            </a:pPr>
            <a:fld id="{92A11C3B-14C1-45FE-8AF3-5A1BDDCA8C05}" type="slidenum">
              <a:rPr lang="en-US" altLang="en-US" smtClean="0"/>
              <a:pPr>
                <a:defRPr/>
              </a:pPr>
              <a:t>103</a:t>
            </a:fld>
            <a:endParaRPr lang="en-US" altLang="en-US"/>
          </a:p>
        </p:txBody>
      </p:sp>
    </p:spTree>
    <p:extLst>
      <p:ext uri="{BB962C8B-B14F-4D97-AF65-F5344CB8AC3E}">
        <p14:creationId xmlns:p14="http://schemas.microsoft.com/office/powerpoint/2010/main" val="3223439655"/>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37634" name="Picture 6" descr="Thanks8.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1"/>
            <a:ext cx="4876800" cy="32337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Content Placeholder 2"/>
          <p:cNvSpPr txBox="1">
            <a:spLocks/>
          </p:cNvSpPr>
          <p:nvPr/>
        </p:nvSpPr>
        <p:spPr bwMode="auto">
          <a:xfrm>
            <a:off x="3505200" y="1905000"/>
            <a:ext cx="5638800" cy="4114800"/>
          </a:xfrm>
          <a:prstGeom prst="rect">
            <a:avLst/>
          </a:prstGeom>
          <a:noFill/>
          <a:ln w="9525">
            <a:noFill/>
            <a:miter lim="800000"/>
            <a:headEnd/>
            <a:tailEnd/>
          </a:ln>
        </p:spPr>
        <p:txBody>
          <a:bodyPr>
            <a:normAutofit/>
          </a:bodyPr>
          <a:lstStyle/>
          <a:p>
            <a:pPr marL="342891" indent="-342891">
              <a:spcBef>
                <a:spcPct val="20000"/>
              </a:spcBef>
              <a:defRPr/>
            </a:pPr>
            <a:endParaRPr lang="en-US" sz="2200" b="1" dirty="0">
              <a:latin typeface="+mn-lt"/>
            </a:endParaRPr>
          </a:p>
          <a:p>
            <a:pPr marL="342891" indent="-342891">
              <a:spcBef>
                <a:spcPct val="20000"/>
              </a:spcBef>
              <a:defRPr/>
            </a:pPr>
            <a:endParaRPr lang="en-US" sz="2200" b="1" dirty="0">
              <a:latin typeface="+mn-lt"/>
            </a:endParaRPr>
          </a:p>
          <a:p>
            <a:pPr marL="342891" indent="-342891">
              <a:spcBef>
                <a:spcPct val="20000"/>
              </a:spcBef>
              <a:defRPr/>
            </a:pPr>
            <a:endParaRPr lang="en-US" sz="2200" b="1" dirty="0">
              <a:latin typeface="+mn-lt"/>
            </a:endParaRPr>
          </a:p>
          <a:p>
            <a:pPr marL="342891" indent="-342891">
              <a:spcBef>
                <a:spcPct val="20000"/>
              </a:spcBef>
              <a:defRPr/>
            </a:pPr>
            <a:r>
              <a:rPr lang="en-US" sz="2200" b="1" dirty="0" err="1">
                <a:latin typeface="+mn-lt"/>
              </a:rPr>
              <a:t>Hari</a:t>
            </a:r>
            <a:r>
              <a:rPr lang="en-US" sz="2200" b="1" dirty="0">
                <a:latin typeface="+mn-lt"/>
              </a:rPr>
              <a:t> P </a:t>
            </a:r>
            <a:r>
              <a:rPr lang="en-US" sz="2200" b="1" dirty="0" err="1">
                <a:latin typeface="+mn-lt"/>
              </a:rPr>
              <a:t>Thapliyal</a:t>
            </a:r>
            <a:r>
              <a:rPr lang="en-US" sz="2200" b="1" dirty="0">
                <a:latin typeface="+mn-lt"/>
              </a:rPr>
              <a:t>, </a:t>
            </a:r>
          </a:p>
          <a:p>
            <a:pPr marL="342891" indent="-342891">
              <a:spcBef>
                <a:spcPct val="20000"/>
              </a:spcBef>
              <a:defRPr/>
            </a:pPr>
            <a:r>
              <a:rPr lang="en-US" sz="1200" dirty="0">
                <a:latin typeface="+mn-lt"/>
              </a:rPr>
              <a:t>PMP,  PMI-ACP, MCITP, Princ2 Practitioner, CSM, MBA, MCA, CIC, PGDFM</a:t>
            </a:r>
          </a:p>
          <a:p>
            <a:pPr marL="342891" indent="-342891">
              <a:spcBef>
                <a:spcPct val="20000"/>
              </a:spcBef>
              <a:defRPr/>
            </a:pPr>
            <a:r>
              <a:rPr lang="en-US" sz="1600" dirty="0">
                <a:latin typeface="+mn-lt"/>
              </a:rPr>
              <a:t>PMO Architect &amp; Project Management Evangelist</a:t>
            </a:r>
          </a:p>
          <a:p>
            <a:pPr marL="342891" indent="-342891">
              <a:spcBef>
                <a:spcPct val="20000"/>
              </a:spcBef>
              <a:defRPr/>
            </a:pPr>
            <a:endParaRPr lang="en-US" sz="1600" dirty="0">
              <a:latin typeface="+mn-lt"/>
              <a:hlinkClick r:id="rId4"/>
            </a:endParaRPr>
          </a:p>
          <a:p>
            <a:pPr marL="342891" indent="-342891">
              <a:spcBef>
                <a:spcPct val="20000"/>
              </a:spcBef>
              <a:defRPr/>
            </a:pPr>
            <a:r>
              <a:rPr lang="en-US" sz="1500" b="1" dirty="0">
                <a:latin typeface="+mn-lt"/>
              </a:rPr>
              <a:t>Profile: </a:t>
            </a:r>
            <a:r>
              <a:rPr lang="en-US" sz="1500" dirty="0">
                <a:latin typeface="+mn-lt"/>
                <a:hlinkClick r:id="rId5" tooltip="View public profile"/>
              </a:rPr>
              <a:t>http://in.linkedin.com/in/harithapliyal</a:t>
            </a:r>
            <a:endParaRPr lang="en-US" sz="1500" dirty="0">
              <a:latin typeface="+mn-lt"/>
            </a:endParaRPr>
          </a:p>
          <a:p>
            <a:pPr marL="342891" indent="-342891">
              <a:spcBef>
                <a:spcPct val="20000"/>
              </a:spcBef>
              <a:defRPr/>
            </a:pPr>
            <a:endParaRPr lang="en-US" sz="1500" dirty="0">
              <a:latin typeface="+mn-lt"/>
            </a:endParaRPr>
          </a:p>
          <a:p>
            <a:pPr marL="342891" indent="-342891">
              <a:spcBef>
                <a:spcPct val="20000"/>
              </a:spcBef>
              <a:defRPr/>
            </a:pPr>
            <a:r>
              <a:rPr lang="en-US" sz="1500" dirty="0">
                <a:latin typeface="+mn-lt"/>
              </a:rPr>
              <a:t>For content related queries please contact me via</a:t>
            </a:r>
          </a:p>
          <a:p>
            <a:pPr marL="342891" indent="-342891">
              <a:spcBef>
                <a:spcPct val="20000"/>
              </a:spcBef>
              <a:defRPr/>
            </a:pPr>
            <a:r>
              <a:rPr lang="en-US" sz="1500" dirty="0">
                <a:latin typeface="+mn-lt"/>
                <a:hlinkClick r:id="rId6"/>
              </a:rPr>
              <a:t>hari.Prasad@vedavit-ps.com</a:t>
            </a:r>
            <a:endParaRPr lang="en-US" sz="1500" dirty="0">
              <a:latin typeface="+mn-lt"/>
            </a:endParaRPr>
          </a:p>
          <a:p>
            <a:pPr marL="342891" indent="-342891">
              <a:spcBef>
                <a:spcPct val="20000"/>
              </a:spcBef>
              <a:defRPr/>
            </a:pPr>
            <a:endParaRPr lang="en-US" sz="1500" dirty="0">
              <a:latin typeface="+mn-lt"/>
            </a:endParaRPr>
          </a:p>
          <a:p>
            <a:pPr marL="342891" indent="-342891">
              <a:spcBef>
                <a:spcPct val="20000"/>
              </a:spcBef>
              <a:defRPr/>
            </a:pPr>
            <a:r>
              <a:rPr lang="en-US" sz="1500" dirty="0">
                <a:latin typeface="+mn-lt"/>
              </a:rPr>
              <a:t>www.pmlogy.com</a:t>
            </a:r>
          </a:p>
        </p:txBody>
      </p:sp>
      <p:sp>
        <p:nvSpPr>
          <p:cNvPr id="837636" name="Slide Number Placeholder 6"/>
          <p:cNvSpPr>
            <a:spLocks noGrp="1"/>
          </p:cNvSpPr>
          <p:nvPr>
            <p:ph type="sldNum" sz="quarter" idx="1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32" indent="-285744">
              <a:defRPr>
                <a:solidFill>
                  <a:schemeClr val="tx1"/>
                </a:solidFill>
                <a:latin typeface="Arial" panose="020B0604020202020204" pitchFamily="34" charset="0"/>
              </a:defRPr>
            </a:lvl2pPr>
            <a:lvl3pPr marL="1142971" indent="-228594">
              <a:defRPr>
                <a:solidFill>
                  <a:schemeClr val="tx1"/>
                </a:solidFill>
                <a:latin typeface="Arial" panose="020B0604020202020204" pitchFamily="34" charset="0"/>
              </a:defRPr>
            </a:lvl3pPr>
            <a:lvl4pPr marL="1600160" indent="-228594">
              <a:defRPr>
                <a:solidFill>
                  <a:schemeClr val="tx1"/>
                </a:solidFill>
                <a:latin typeface="Arial" panose="020B0604020202020204" pitchFamily="34" charset="0"/>
              </a:defRPr>
            </a:lvl4pPr>
            <a:lvl5pPr marL="2057349" indent="-228594">
              <a:defRPr>
                <a:solidFill>
                  <a:schemeClr val="tx1"/>
                </a:solidFill>
                <a:latin typeface="Arial" panose="020B0604020202020204" pitchFamily="34" charset="0"/>
              </a:defRPr>
            </a:lvl5pPr>
            <a:lvl6pPr marL="2514537" indent="-228594" eaLnBrk="0" fontAlgn="base" hangingPunct="0">
              <a:spcBef>
                <a:spcPct val="0"/>
              </a:spcBef>
              <a:spcAft>
                <a:spcPct val="0"/>
              </a:spcAft>
              <a:defRPr>
                <a:solidFill>
                  <a:schemeClr val="tx1"/>
                </a:solidFill>
                <a:latin typeface="Arial" panose="020B0604020202020204" pitchFamily="34" charset="0"/>
              </a:defRPr>
            </a:lvl6pPr>
            <a:lvl7pPr marL="2971726" indent="-228594" eaLnBrk="0" fontAlgn="base" hangingPunct="0">
              <a:spcBef>
                <a:spcPct val="0"/>
              </a:spcBef>
              <a:spcAft>
                <a:spcPct val="0"/>
              </a:spcAft>
              <a:defRPr>
                <a:solidFill>
                  <a:schemeClr val="tx1"/>
                </a:solidFill>
                <a:latin typeface="Arial" panose="020B0604020202020204" pitchFamily="34" charset="0"/>
              </a:defRPr>
            </a:lvl7pPr>
            <a:lvl8pPr marL="3428914" indent="-228594" eaLnBrk="0" fontAlgn="base" hangingPunct="0">
              <a:spcBef>
                <a:spcPct val="0"/>
              </a:spcBef>
              <a:spcAft>
                <a:spcPct val="0"/>
              </a:spcAft>
              <a:defRPr>
                <a:solidFill>
                  <a:schemeClr val="tx1"/>
                </a:solidFill>
                <a:latin typeface="Arial" panose="020B0604020202020204" pitchFamily="34" charset="0"/>
              </a:defRPr>
            </a:lvl8pPr>
            <a:lvl9pPr marL="3886103" indent="-228594" eaLnBrk="0" fontAlgn="base" hangingPunct="0">
              <a:spcBef>
                <a:spcPct val="0"/>
              </a:spcBef>
              <a:spcAft>
                <a:spcPct val="0"/>
              </a:spcAft>
              <a:defRPr>
                <a:solidFill>
                  <a:schemeClr val="tx1"/>
                </a:solidFill>
                <a:latin typeface="Arial" panose="020B0604020202020204" pitchFamily="34" charset="0"/>
              </a:defRPr>
            </a:lvl9pPr>
          </a:lstStyle>
          <a:p>
            <a:fld id="{B10295F0-F4EC-487F-AEA1-379CD2AA3735}" type="slidenum">
              <a:rPr lang="en-US" altLang="en-US" smtClean="0">
                <a:solidFill>
                  <a:srgbClr val="898989"/>
                </a:solidFill>
                <a:latin typeface="Calibri" panose="020F0502020204030204" pitchFamily="34" charset="0"/>
              </a:rPr>
              <a:pPr/>
              <a:t>104</a:t>
            </a:fld>
            <a:endParaRPr lang="en-US" altLang="en-US">
              <a:solidFill>
                <a:srgbClr val="898989"/>
              </a:solidFill>
              <a:latin typeface="Calibri" panose="020F0502020204030204" pitchFamily="34" charset="0"/>
            </a:endParaRPr>
          </a:p>
        </p:txBody>
      </p:sp>
      <p:sp>
        <p:nvSpPr>
          <p:cNvPr id="837637" name="Rectangle 1"/>
          <p:cNvSpPr>
            <a:spLocks noChangeArrowheads="1"/>
          </p:cNvSpPr>
          <p:nvPr/>
        </p:nvSpPr>
        <p:spPr bwMode="auto">
          <a:xfrm>
            <a:off x="0" y="6019802"/>
            <a:ext cx="91440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IN" altLang="en-US" sz="800"/>
              <a:t>This document is proprietary and confidential. It remains the property of Vedavit Project Solutions at all times.  No part of this document may be used, reproduced, or transmitted in any form or by any means electronic, including photocopying and recording, for any purpose without express consent of Vedavit Project Solutions.</a:t>
            </a:r>
          </a:p>
        </p:txBody>
      </p:sp>
    </p:spTree>
    <p:extLst>
      <p:ext uri="{BB962C8B-B14F-4D97-AF65-F5344CB8AC3E}">
        <p14:creationId xmlns:p14="http://schemas.microsoft.com/office/powerpoint/2010/main" val="6669140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Operational Excellence</a:t>
            </a:r>
            <a:endParaRPr lang="en-US" dirty="0"/>
          </a:p>
        </p:txBody>
      </p:sp>
      <p:sp>
        <p:nvSpPr>
          <p:cNvPr id="3" name="Content Placeholder 2"/>
          <p:cNvSpPr>
            <a:spLocks noGrp="1"/>
          </p:cNvSpPr>
          <p:nvPr>
            <p:ph idx="1"/>
          </p:nvPr>
        </p:nvSpPr>
        <p:spPr/>
        <p:txBody>
          <a:bodyPr>
            <a:normAutofit/>
          </a:bodyPr>
          <a:lstStyle/>
          <a:p>
            <a:r>
              <a:rPr lang="en-US" sz="2400" dirty="0"/>
              <a:t>Operational Excellence = </a:t>
            </a:r>
          </a:p>
          <a:p>
            <a:pPr lvl="1"/>
            <a:r>
              <a:rPr lang="en-IN" sz="2000" dirty="0"/>
              <a:t>Strategy Deployment+</a:t>
            </a:r>
          </a:p>
          <a:p>
            <a:pPr lvl="1"/>
            <a:r>
              <a:rPr lang="en-IN" sz="2000" dirty="0"/>
              <a:t>Performance Management +</a:t>
            </a:r>
          </a:p>
          <a:p>
            <a:pPr lvl="1"/>
            <a:r>
              <a:rPr lang="en-IN" sz="2000" dirty="0"/>
              <a:t>High Performance Work Teams +</a:t>
            </a:r>
          </a:p>
          <a:p>
            <a:pPr lvl="1"/>
            <a:r>
              <a:rPr lang="en-IN" sz="2400" b="1" u="sng" dirty="0">
                <a:highlight>
                  <a:srgbClr val="FFFF00"/>
                </a:highlight>
              </a:rPr>
              <a:t>Process Excellence</a:t>
            </a:r>
          </a:p>
          <a:p>
            <a:r>
              <a:rPr lang="en-US" sz="2400" b="1" dirty="0"/>
              <a:t>Process Excellence = Efficiency + Effectiveness</a:t>
            </a:r>
            <a:r>
              <a:rPr lang="en-US" sz="2400" dirty="0"/>
              <a:t> </a:t>
            </a:r>
          </a:p>
          <a:p>
            <a:r>
              <a:rPr lang="en-IN" sz="2400" b="1" u="sng" dirty="0"/>
              <a:t>Lean = Efficiency</a:t>
            </a:r>
            <a:r>
              <a:rPr lang="en-IN" sz="2400" b="1" dirty="0"/>
              <a:t> : </a:t>
            </a:r>
            <a:r>
              <a:rPr lang="en-IN" sz="2400" dirty="0"/>
              <a:t>is about </a:t>
            </a:r>
            <a:r>
              <a:rPr lang="en-IN" sz="2400" b="1" u="sng" dirty="0"/>
              <a:t>reducing the lead time </a:t>
            </a:r>
            <a:r>
              <a:rPr lang="en-IN" sz="2400" dirty="0"/>
              <a:t>of a </a:t>
            </a:r>
            <a:r>
              <a:rPr lang="en-IN" sz="2400" b="1" dirty="0"/>
              <a:t>process </a:t>
            </a:r>
            <a:r>
              <a:rPr lang="en-IN" sz="2400" dirty="0"/>
              <a:t>or </a:t>
            </a:r>
            <a:r>
              <a:rPr lang="en-IN" sz="2400" b="1" dirty="0"/>
              <a:t>value stream.</a:t>
            </a:r>
            <a:endParaRPr lang="en-IN" sz="2400" dirty="0"/>
          </a:p>
          <a:p>
            <a:r>
              <a:rPr lang="en-IN" sz="2400" b="1" u="sng" dirty="0" err="1"/>
              <a:t>SixSigma</a:t>
            </a:r>
            <a:r>
              <a:rPr lang="en-IN" sz="2400" b="1" u="sng" dirty="0"/>
              <a:t> = Effectiveness</a:t>
            </a:r>
            <a:r>
              <a:rPr lang="en-IN" sz="2400" dirty="0"/>
              <a:t> : is about </a:t>
            </a:r>
            <a:r>
              <a:rPr lang="en-IN" sz="2400" b="1" u="sng" dirty="0"/>
              <a:t>reducing the variation</a:t>
            </a:r>
            <a:r>
              <a:rPr lang="en-IN" sz="2400" dirty="0"/>
              <a:t> in a </a:t>
            </a:r>
            <a:r>
              <a:rPr lang="en-IN" sz="2400" b="1" dirty="0"/>
              <a:t>process</a:t>
            </a:r>
            <a:r>
              <a:rPr lang="en-IN" sz="2400" dirty="0"/>
              <a:t> or </a:t>
            </a:r>
            <a:r>
              <a:rPr lang="en-IN" sz="2400" b="1" dirty="0"/>
              <a:t>value stream.</a:t>
            </a:r>
            <a:endParaRPr lang="en-IN" sz="2400" dirty="0"/>
          </a:p>
          <a:p>
            <a:endParaRPr lang="en-US" dirty="0"/>
          </a:p>
        </p:txBody>
      </p:sp>
      <p:sp>
        <p:nvSpPr>
          <p:cNvPr id="4" name="Footer Placeholder 3"/>
          <p:cNvSpPr>
            <a:spLocks noGrp="1"/>
          </p:cNvSpPr>
          <p:nvPr>
            <p:ph type="ftr" sz="quarter" idx="11"/>
          </p:nvPr>
        </p:nvSpPr>
        <p:spPr/>
        <p:txBody>
          <a:bodyPr/>
          <a:lstStyle/>
          <a:p>
            <a:pPr>
              <a:defRPr/>
            </a:pPr>
            <a:r>
              <a:rPr lang="en-IN"/>
              <a:t>Copyright 2016 Vedavit Project Solutions</a:t>
            </a:r>
            <a:endParaRPr lang="en-US" dirty="0"/>
          </a:p>
        </p:txBody>
      </p:sp>
      <p:sp>
        <p:nvSpPr>
          <p:cNvPr id="5" name="Slide Number Placeholder 4"/>
          <p:cNvSpPr>
            <a:spLocks noGrp="1"/>
          </p:cNvSpPr>
          <p:nvPr>
            <p:ph type="sldNum" sz="quarter" idx="12"/>
          </p:nvPr>
        </p:nvSpPr>
        <p:spPr/>
        <p:txBody>
          <a:bodyPr/>
          <a:lstStyle/>
          <a:p>
            <a:pPr>
              <a:defRPr/>
            </a:pPr>
            <a:fld id="{72DDD327-84E9-44EE-94DF-C6A9CABE3A3A}" type="slidenum">
              <a:rPr lang="en-US" altLang="en-US" smtClean="0"/>
              <a:pPr>
                <a:defRPr/>
              </a:pPr>
              <a:t>11</a:t>
            </a:fld>
            <a:endParaRPr lang="en-US" altLang="en-US"/>
          </a:p>
        </p:txBody>
      </p:sp>
    </p:spTree>
    <p:extLst>
      <p:ext uri="{BB962C8B-B14F-4D97-AF65-F5344CB8AC3E}">
        <p14:creationId xmlns:p14="http://schemas.microsoft.com/office/powerpoint/2010/main" val="40558888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Operational Excellence</a:t>
            </a:r>
            <a:endParaRPr lang="en-US" dirty="0"/>
          </a:p>
        </p:txBody>
      </p:sp>
      <p:sp>
        <p:nvSpPr>
          <p:cNvPr id="3" name="Content Placeholder 2"/>
          <p:cNvSpPr>
            <a:spLocks noGrp="1"/>
          </p:cNvSpPr>
          <p:nvPr>
            <p:ph idx="1"/>
          </p:nvPr>
        </p:nvSpPr>
        <p:spPr/>
        <p:txBody>
          <a:bodyPr>
            <a:normAutofit/>
          </a:bodyPr>
          <a:lstStyle/>
          <a:p>
            <a:pPr marL="0" indent="0" algn="ctr">
              <a:buNone/>
            </a:pPr>
            <a:r>
              <a:rPr lang="en-IN" dirty="0"/>
              <a:t>Operational Excellence is an element of organizational leadership that stresses the application of a variety of principles, systems, and tools toward the sustainable </a:t>
            </a:r>
            <a:r>
              <a:rPr lang="en-IN" u="sng" dirty="0"/>
              <a:t>improvement</a:t>
            </a:r>
            <a:r>
              <a:rPr lang="en-IN" dirty="0"/>
              <a:t> of key performance metrics.</a:t>
            </a:r>
          </a:p>
          <a:p>
            <a:pPr marL="0" indent="0" algn="ctr">
              <a:buNone/>
            </a:pPr>
            <a:endParaRPr lang="en-IN" dirty="0"/>
          </a:p>
          <a:p>
            <a:pPr marL="0" indent="0" algn="ctr">
              <a:buNone/>
            </a:pPr>
            <a:r>
              <a:rPr lang="en-IN" dirty="0"/>
              <a:t>Improvement: </a:t>
            </a:r>
            <a:r>
              <a:rPr lang="en-IN" b="1" dirty="0"/>
              <a:t>Lower operating cost or reduced inventory</a:t>
            </a:r>
            <a:r>
              <a:rPr lang="en-IN" dirty="0"/>
              <a:t> while others describe it in terms of </a:t>
            </a:r>
            <a:r>
              <a:rPr lang="en-IN" b="1" dirty="0"/>
              <a:t>increased efficiency or better quality</a:t>
            </a:r>
            <a:r>
              <a:rPr lang="en-IN" dirty="0"/>
              <a:t>. </a:t>
            </a:r>
          </a:p>
          <a:p>
            <a:pPr marL="0" indent="0" algn="ctr">
              <a:buNone/>
            </a:pPr>
            <a:endParaRPr lang="en-US" dirty="0"/>
          </a:p>
        </p:txBody>
      </p:sp>
      <p:sp>
        <p:nvSpPr>
          <p:cNvPr id="4" name="Footer Placeholder 3"/>
          <p:cNvSpPr>
            <a:spLocks noGrp="1"/>
          </p:cNvSpPr>
          <p:nvPr>
            <p:ph type="ftr" sz="quarter" idx="11"/>
          </p:nvPr>
        </p:nvSpPr>
        <p:spPr/>
        <p:txBody>
          <a:bodyPr/>
          <a:lstStyle/>
          <a:p>
            <a:pPr>
              <a:defRPr/>
            </a:pPr>
            <a:r>
              <a:rPr lang="en-IN"/>
              <a:t>Copyright 2016 Vedavit Project Solutions</a:t>
            </a:r>
            <a:endParaRPr lang="en-US" dirty="0"/>
          </a:p>
        </p:txBody>
      </p:sp>
      <p:sp>
        <p:nvSpPr>
          <p:cNvPr id="5" name="Slide Number Placeholder 4"/>
          <p:cNvSpPr>
            <a:spLocks noGrp="1"/>
          </p:cNvSpPr>
          <p:nvPr>
            <p:ph type="sldNum" sz="quarter" idx="12"/>
          </p:nvPr>
        </p:nvSpPr>
        <p:spPr/>
        <p:txBody>
          <a:bodyPr/>
          <a:lstStyle/>
          <a:p>
            <a:pPr>
              <a:defRPr/>
            </a:pPr>
            <a:fld id="{72DDD327-84E9-44EE-94DF-C6A9CABE3A3A}" type="slidenum">
              <a:rPr lang="en-US" altLang="en-US" smtClean="0"/>
              <a:pPr>
                <a:defRPr/>
              </a:pPr>
              <a:t>12</a:t>
            </a:fld>
            <a:endParaRPr lang="en-US" altLang="en-US"/>
          </a:p>
        </p:txBody>
      </p:sp>
    </p:spTree>
    <p:extLst>
      <p:ext uri="{BB962C8B-B14F-4D97-AF65-F5344CB8AC3E}">
        <p14:creationId xmlns:p14="http://schemas.microsoft.com/office/powerpoint/2010/main" val="22587296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Key Concepts of Continuous Improvement</a:t>
            </a:r>
            <a:endParaRPr lang="en-US" dirty="0"/>
          </a:p>
        </p:txBody>
      </p:sp>
      <p:sp>
        <p:nvSpPr>
          <p:cNvPr id="3" name="Content Placeholder 2"/>
          <p:cNvSpPr>
            <a:spLocks noGrp="1"/>
          </p:cNvSpPr>
          <p:nvPr>
            <p:ph idx="1"/>
          </p:nvPr>
        </p:nvSpPr>
        <p:spPr/>
        <p:txBody>
          <a:bodyPr>
            <a:normAutofit lnSpcReduction="10000"/>
          </a:bodyPr>
          <a:lstStyle/>
          <a:p>
            <a:r>
              <a:rPr lang="en-IN" dirty="0"/>
              <a:t>What</a:t>
            </a:r>
          </a:p>
          <a:p>
            <a:pPr lvl="1"/>
            <a:r>
              <a:rPr lang="en-IN" dirty="0"/>
              <a:t>Customer Focus</a:t>
            </a:r>
          </a:p>
          <a:p>
            <a:pPr lvl="1"/>
            <a:r>
              <a:rPr lang="en-IN" dirty="0"/>
              <a:t>Work Process Improvement</a:t>
            </a:r>
          </a:p>
          <a:p>
            <a:pPr lvl="1"/>
            <a:r>
              <a:rPr lang="en-IN" dirty="0"/>
              <a:t>Continuous Measurement</a:t>
            </a:r>
          </a:p>
          <a:p>
            <a:pPr lvl="1"/>
            <a:r>
              <a:rPr lang="en-IN" dirty="0"/>
              <a:t>Supportive Work Environment</a:t>
            </a:r>
          </a:p>
          <a:p>
            <a:r>
              <a:rPr lang="en-IN" dirty="0"/>
              <a:t>How</a:t>
            </a:r>
          </a:p>
          <a:p>
            <a:pPr lvl="1"/>
            <a:r>
              <a:rPr lang="en-IN" dirty="0"/>
              <a:t>Doing the Right Things</a:t>
            </a:r>
          </a:p>
          <a:p>
            <a:pPr lvl="1"/>
            <a:r>
              <a:rPr lang="en-IN" dirty="0"/>
              <a:t>Doing Things Right</a:t>
            </a:r>
          </a:p>
          <a:p>
            <a:pPr lvl="1"/>
            <a:r>
              <a:rPr lang="en-IN" dirty="0"/>
              <a:t>Fact-based</a:t>
            </a:r>
          </a:p>
          <a:p>
            <a:pPr lvl="1"/>
            <a:r>
              <a:rPr lang="en-IN" dirty="0"/>
              <a:t>Involving Everyone in making it happen</a:t>
            </a:r>
            <a:endParaRPr lang="en-US" dirty="0"/>
          </a:p>
        </p:txBody>
      </p:sp>
      <p:sp>
        <p:nvSpPr>
          <p:cNvPr id="4" name="Footer Placeholder 3"/>
          <p:cNvSpPr>
            <a:spLocks noGrp="1"/>
          </p:cNvSpPr>
          <p:nvPr>
            <p:ph type="ftr" sz="quarter" idx="11"/>
          </p:nvPr>
        </p:nvSpPr>
        <p:spPr/>
        <p:txBody>
          <a:bodyPr/>
          <a:lstStyle/>
          <a:p>
            <a:pPr>
              <a:defRPr/>
            </a:pPr>
            <a:r>
              <a:rPr lang="en-IN"/>
              <a:t>Copyright 2016 Vedavit Project Solutions</a:t>
            </a:r>
            <a:endParaRPr lang="en-US" dirty="0"/>
          </a:p>
        </p:txBody>
      </p:sp>
      <p:sp>
        <p:nvSpPr>
          <p:cNvPr id="5" name="Slide Number Placeholder 4"/>
          <p:cNvSpPr>
            <a:spLocks noGrp="1"/>
          </p:cNvSpPr>
          <p:nvPr>
            <p:ph type="sldNum" sz="quarter" idx="12"/>
          </p:nvPr>
        </p:nvSpPr>
        <p:spPr/>
        <p:txBody>
          <a:bodyPr/>
          <a:lstStyle/>
          <a:p>
            <a:pPr>
              <a:defRPr/>
            </a:pPr>
            <a:fld id="{72DDD327-84E9-44EE-94DF-C6A9CABE3A3A}" type="slidenum">
              <a:rPr lang="en-US" altLang="en-US" smtClean="0"/>
              <a:pPr>
                <a:defRPr/>
              </a:pPr>
              <a:t>13</a:t>
            </a:fld>
            <a:endParaRPr lang="en-US" altLang="en-US"/>
          </a:p>
        </p:txBody>
      </p:sp>
    </p:spTree>
    <p:extLst>
      <p:ext uri="{BB962C8B-B14F-4D97-AF65-F5344CB8AC3E}">
        <p14:creationId xmlns:p14="http://schemas.microsoft.com/office/powerpoint/2010/main" val="2022116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 Box 1"/>
          <p:cNvSpPr txBox="1">
            <a:spLocks noChangeArrowheads="1"/>
          </p:cNvSpPr>
          <p:nvPr/>
        </p:nvSpPr>
        <p:spPr bwMode="auto">
          <a:xfrm>
            <a:off x="1371600" y="3886200"/>
            <a:ext cx="6400800"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18435" name="Title 3"/>
          <p:cNvSpPr>
            <a:spLocks noGrp="1"/>
          </p:cNvSpPr>
          <p:nvPr>
            <p:ph type="ctrTitle"/>
          </p:nvPr>
        </p:nvSpPr>
        <p:spPr>
          <a:xfrm>
            <a:off x="533400" y="1828803"/>
            <a:ext cx="7772400" cy="1470025"/>
          </a:xfrm>
        </p:spPr>
        <p:txBody>
          <a:bodyPr/>
          <a:lstStyle/>
          <a:p>
            <a:r>
              <a:rPr altLang="en-US" dirty="0">
                <a:ea typeface="Microsoft YaHei" panose="020B0503020204020204" pitchFamily="34" charset="-122"/>
              </a:rPr>
              <a:t>Define Project &amp; Scope</a:t>
            </a:r>
            <a:endParaRPr altLang="en-US" dirty="0"/>
          </a:p>
        </p:txBody>
      </p:sp>
      <p:sp>
        <p:nvSpPr>
          <p:cNvPr id="5" name="Subtitle 4"/>
          <p:cNvSpPr>
            <a:spLocks noGrp="1"/>
          </p:cNvSpPr>
          <p:nvPr>
            <p:ph type="subTitle" idx="1"/>
          </p:nvPr>
        </p:nvSpPr>
        <p:spPr/>
        <p:txBody>
          <a:bodyPr/>
          <a:lstStyle/>
          <a:p>
            <a:pPr>
              <a:buFont typeface="Arial" charset="0"/>
              <a:buNone/>
              <a:defRPr/>
            </a:pPr>
            <a:endParaRPr lang="en-US"/>
          </a:p>
        </p:txBody>
      </p:sp>
      <p:sp>
        <p:nvSpPr>
          <p:cNvPr id="2" name="Footer Placeholder 1"/>
          <p:cNvSpPr>
            <a:spLocks noGrp="1"/>
          </p:cNvSpPr>
          <p:nvPr>
            <p:ph type="ftr" sz="quarter" idx="11"/>
          </p:nvPr>
        </p:nvSpPr>
        <p:spPr/>
        <p:txBody>
          <a:bodyPr/>
          <a:lstStyle/>
          <a:p>
            <a:pPr>
              <a:defRPr/>
            </a:pPr>
            <a:r>
              <a:rPr lang="en-IN"/>
              <a:t>Copyright 2016 Vedavit Project Solutions</a:t>
            </a:r>
            <a:endParaRPr lang="en-US"/>
          </a:p>
        </p:txBody>
      </p:sp>
      <p:sp>
        <p:nvSpPr>
          <p:cNvPr id="18438"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32" indent="-285744">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2971" indent="-228594">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160" indent="-228594">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349" indent="-228594">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537" indent="-228594"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726" indent="-228594"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8914" indent="-228594"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103" indent="-228594"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4268D510-3413-48DD-AC66-FFA731F20193}" type="slidenum">
              <a:rPr lang="en-US" altLang="en-US" sz="1200">
                <a:solidFill>
                  <a:srgbClr val="898989"/>
                </a:solidFill>
              </a:rPr>
              <a:pPr>
                <a:spcBef>
                  <a:spcPct val="0"/>
                </a:spcBef>
                <a:buFontTx/>
                <a:buNone/>
              </a:pPr>
              <a:t>14</a:t>
            </a:fld>
            <a:endParaRPr lang="en-US" altLang="en-US" sz="1200">
              <a:solidFill>
                <a:srgbClr val="898989"/>
              </a:solidFill>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sz="3600" dirty="0"/>
              <a:t>Scope Management Concepts</a:t>
            </a:r>
            <a:endParaRPr lang="en-US" dirty="0"/>
          </a:p>
        </p:txBody>
      </p:sp>
      <p:sp>
        <p:nvSpPr>
          <p:cNvPr id="7" name="Content Placeholder 6"/>
          <p:cNvSpPr>
            <a:spLocks noGrp="1"/>
          </p:cNvSpPr>
          <p:nvPr>
            <p:ph idx="1"/>
          </p:nvPr>
        </p:nvSpPr>
        <p:spPr/>
        <p:txBody>
          <a:bodyPr>
            <a:noAutofit/>
          </a:bodyPr>
          <a:lstStyle/>
          <a:p>
            <a:r>
              <a:rPr lang="en-IN" sz="2000" b="1" dirty="0"/>
              <a:t>High-level scope </a:t>
            </a:r>
            <a:r>
              <a:rPr lang="en-IN" sz="2000" dirty="0"/>
              <a:t>is defined in project charter and consists of </a:t>
            </a:r>
            <a:r>
              <a:rPr lang="en-IN" sz="2000" b="1" dirty="0"/>
              <a:t>boundary statements and deliverables</a:t>
            </a:r>
            <a:r>
              <a:rPr lang="en-IN" sz="2000" dirty="0"/>
              <a:t>.</a:t>
            </a:r>
          </a:p>
          <a:p>
            <a:r>
              <a:rPr lang="en-IN" sz="2000" b="1" dirty="0"/>
              <a:t>Project boundary</a:t>
            </a:r>
            <a:r>
              <a:rPr lang="en-IN" sz="2000" dirty="0"/>
              <a:t>: (Example) </a:t>
            </a:r>
          </a:p>
          <a:p>
            <a:pPr lvl="1"/>
            <a:r>
              <a:rPr lang="en-IN" sz="1800" dirty="0"/>
              <a:t>This application affects only finance department</a:t>
            </a:r>
          </a:p>
          <a:p>
            <a:pPr lvl="1"/>
            <a:r>
              <a:rPr lang="en-IN" sz="1800" dirty="0"/>
              <a:t>Security implementation to all the legacy application</a:t>
            </a:r>
          </a:p>
          <a:p>
            <a:pPr lvl="1"/>
            <a:r>
              <a:rPr lang="en-IN" sz="1800" dirty="0"/>
              <a:t>Only procurement and legal department workflow integration is part of this application. Others are out of scope.</a:t>
            </a:r>
          </a:p>
          <a:p>
            <a:r>
              <a:rPr lang="en-IN" sz="2000" b="1" dirty="0"/>
              <a:t>Scope</a:t>
            </a:r>
            <a:r>
              <a:rPr lang="en-IN" sz="2000" dirty="0"/>
              <a:t> (List of deliverables: documents, trainings, product, components, supports etc)</a:t>
            </a:r>
          </a:p>
          <a:p>
            <a:pPr lvl="1"/>
            <a:r>
              <a:rPr lang="en-IN" sz="1800" dirty="0"/>
              <a:t>Product Scope</a:t>
            </a:r>
          </a:p>
          <a:p>
            <a:pPr lvl="1"/>
            <a:r>
              <a:rPr lang="en-IN" sz="1800" dirty="0"/>
              <a:t>Project Scope</a:t>
            </a:r>
          </a:p>
          <a:p>
            <a:r>
              <a:rPr lang="en-IN" sz="2000" b="1" dirty="0"/>
              <a:t>Business Requirement</a:t>
            </a:r>
          </a:p>
          <a:p>
            <a:pPr lvl="1"/>
            <a:r>
              <a:rPr lang="en-IN" sz="1800" dirty="0"/>
              <a:t>Functional Requirements (behaviour, how system)</a:t>
            </a:r>
          </a:p>
          <a:p>
            <a:pPr lvl="1"/>
            <a:r>
              <a:rPr lang="en-IN" sz="1800" dirty="0"/>
              <a:t>Non-functional Requirements or Features (usability, performance, security etc)</a:t>
            </a:r>
          </a:p>
          <a:p>
            <a:r>
              <a:rPr lang="en-IN" sz="2000" u="sng" dirty="0"/>
              <a:t>In PLC business requirements may change not the boundary nor the deliverables</a:t>
            </a:r>
            <a:r>
              <a:rPr lang="en-IN" sz="2000" dirty="0"/>
              <a:t>.</a:t>
            </a:r>
            <a:endParaRPr lang="en-US" sz="2000" dirty="0"/>
          </a:p>
        </p:txBody>
      </p:sp>
      <p:sp>
        <p:nvSpPr>
          <p:cNvPr id="4" name="Footer Placeholder 3"/>
          <p:cNvSpPr>
            <a:spLocks noGrp="1"/>
          </p:cNvSpPr>
          <p:nvPr>
            <p:ph type="ftr" sz="quarter" idx="11"/>
          </p:nvPr>
        </p:nvSpPr>
        <p:spPr/>
        <p:txBody>
          <a:bodyPr/>
          <a:lstStyle/>
          <a:p>
            <a:pPr>
              <a:defRPr/>
            </a:pPr>
            <a:r>
              <a:rPr lang="en-IN"/>
              <a:t>Copyright 2016 Vedavit Project Solutions</a:t>
            </a:r>
            <a:endParaRPr lang="en-US" dirty="0"/>
          </a:p>
        </p:txBody>
      </p:sp>
      <p:sp>
        <p:nvSpPr>
          <p:cNvPr id="5" name="Slide Number Placeholder 4"/>
          <p:cNvSpPr>
            <a:spLocks noGrp="1"/>
          </p:cNvSpPr>
          <p:nvPr>
            <p:ph type="sldNum" sz="quarter" idx="12"/>
          </p:nvPr>
        </p:nvSpPr>
        <p:spPr/>
        <p:txBody>
          <a:bodyPr/>
          <a:lstStyle/>
          <a:p>
            <a:pPr>
              <a:defRPr/>
            </a:pPr>
            <a:fld id="{92A11C3B-14C1-45FE-8AF3-5A1BDDCA8C05}" type="slidenum">
              <a:rPr lang="en-US" altLang="en-US" smtClean="0"/>
              <a:pPr>
                <a:defRPr/>
              </a:pPr>
              <a:t>15</a:t>
            </a:fld>
            <a:endParaRPr lang="en-US" altLang="en-US"/>
          </a:p>
        </p:txBody>
      </p:sp>
    </p:spTree>
    <p:extLst>
      <p:ext uri="{BB962C8B-B14F-4D97-AF65-F5344CB8AC3E}">
        <p14:creationId xmlns:p14="http://schemas.microsoft.com/office/powerpoint/2010/main" val="17361361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Scope Management Concepts</a:t>
            </a:r>
            <a:endParaRPr lang="en-US" dirty="0"/>
          </a:p>
        </p:txBody>
      </p:sp>
      <p:sp>
        <p:nvSpPr>
          <p:cNvPr id="3" name="Content Placeholder 2"/>
          <p:cNvSpPr>
            <a:spLocks noGrp="1"/>
          </p:cNvSpPr>
          <p:nvPr>
            <p:ph idx="1"/>
          </p:nvPr>
        </p:nvSpPr>
        <p:spPr/>
        <p:txBody>
          <a:bodyPr>
            <a:normAutofit fontScale="92500" lnSpcReduction="20000"/>
          </a:bodyPr>
          <a:lstStyle/>
          <a:p>
            <a:r>
              <a:rPr lang="en-IN" b="1" dirty="0"/>
              <a:t>Output</a:t>
            </a:r>
            <a:r>
              <a:rPr lang="en-IN" dirty="0"/>
              <a:t>: Product delivered by the project to the customer</a:t>
            </a:r>
          </a:p>
          <a:p>
            <a:r>
              <a:rPr lang="en-IN" b="1" dirty="0"/>
              <a:t>Outcome</a:t>
            </a:r>
            <a:r>
              <a:rPr lang="en-IN" dirty="0"/>
              <a:t>: Operation results to the customer by the use of product. Number of incident decreased, efficiency increased, defect decreased, easy handling</a:t>
            </a:r>
          </a:p>
          <a:p>
            <a:r>
              <a:rPr lang="en-IN" b="1" dirty="0"/>
              <a:t>Benefits</a:t>
            </a:r>
            <a:r>
              <a:rPr lang="en-IN" dirty="0"/>
              <a:t> (Business value) : Value which customer gets from the usage of product. % save in money, % defects decrease, % productivity increase.</a:t>
            </a:r>
          </a:p>
          <a:p>
            <a:r>
              <a:rPr lang="en-IN" b="1" dirty="0"/>
              <a:t>Scope Creep: </a:t>
            </a:r>
            <a:r>
              <a:rPr lang="en-IN" dirty="0"/>
              <a:t>Unapproved, unplanned, unbaselined small work, which is done at the customer request to keep him happy.</a:t>
            </a:r>
            <a:endParaRPr lang="en-US" dirty="0"/>
          </a:p>
        </p:txBody>
      </p:sp>
      <p:sp>
        <p:nvSpPr>
          <p:cNvPr id="4" name="Footer Placeholder 3"/>
          <p:cNvSpPr>
            <a:spLocks noGrp="1"/>
          </p:cNvSpPr>
          <p:nvPr>
            <p:ph type="ftr" sz="quarter" idx="11"/>
          </p:nvPr>
        </p:nvSpPr>
        <p:spPr/>
        <p:txBody>
          <a:bodyPr/>
          <a:lstStyle/>
          <a:p>
            <a:pPr>
              <a:defRPr/>
            </a:pPr>
            <a:r>
              <a:rPr lang="en-IN"/>
              <a:t>Copyright 2016 Vedavit Project Solutions</a:t>
            </a:r>
            <a:endParaRPr lang="en-US" dirty="0"/>
          </a:p>
        </p:txBody>
      </p:sp>
      <p:sp>
        <p:nvSpPr>
          <p:cNvPr id="5" name="Slide Number Placeholder 4"/>
          <p:cNvSpPr>
            <a:spLocks noGrp="1"/>
          </p:cNvSpPr>
          <p:nvPr>
            <p:ph type="sldNum" sz="quarter" idx="12"/>
          </p:nvPr>
        </p:nvSpPr>
        <p:spPr/>
        <p:txBody>
          <a:bodyPr/>
          <a:lstStyle/>
          <a:p>
            <a:pPr>
              <a:defRPr/>
            </a:pPr>
            <a:fld id="{72DDD327-84E9-44EE-94DF-C6A9CABE3A3A}" type="slidenum">
              <a:rPr lang="en-US" altLang="en-US" smtClean="0"/>
              <a:pPr>
                <a:defRPr/>
              </a:pPr>
              <a:t>16</a:t>
            </a:fld>
            <a:endParaRPr lang="en-US" altLang="en-US"/>
          </a:p>
        </p:txBody>
      </p:sp>
    </p:spTree>
    <p:extLst>
      <p:ext uri="{BB962C8B-B14F-4D97-AF65-F5344CB8AC3E}">
        <p14:creationId xmlns:p14="http://schemas.microsoft.com/office/powerpoint/2010/main" val="38008216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Change Management</a:t>
            </a:r>
          </a:p>
        </p:txBody>
      </p:sp>
      <p:sp>
        <p:nvSpPr>
          <p:cNvPr id="3" name="Content Placeholder 2"/>
          <p:cNvSpPr>
            <a:spLocks noGrp="1"/>
          </p:cNvSpPr>
          <p:nvPr>
            <p:ph idx="1"/>
          </p:nvPr>
        </p:nvSpPr>
        <p:spPr/>
        <p:txBody>
          <a:bodyPr>
            <a:normAutofit fontScale="85000" lnSpcReduction="20000"/>
          </a:bodyPr>
          <a:lstStyle/>
          <a:p>
            <a:r>
              <a:rPr lang="en-US" dirty="0"/>
              <a:t>What is change?</a:t>
            </a:r>
          </a:p>
          <a:p>
            <a:pPr lvl="1"/>
            <a:r>
              <a:rPr lang="en-US" dirty="0"/>
              <a:t>Anything which you have to do to make project successful and customer happy but it is not part of the baseline plan is change.</a:t>
            </a:r>
          </a:p>
          <a:p>
            <a:pPr lvl="1"/>
            <a:r>
              <a:rPr lang="en-US" dirty="0"/>
              <a:t>A request for the change may be for scope, requirement, process, human resources, report</a:t>
            </a:r>
          </a:p>
          <a:p>
            <a:r>
              <a:rPr lang="en-US" dirty="0"/>
              <a:t>Change has impact on project objectives</a:t>
            </a:r>
          </a:p>
          <a:p>
            <a:pPr lvl="1"/>
            <a:r>
              <a:rPr lang="en-US" dirty="0"/>
              <a:t>Cost, Schedule, Scope and Quality</a:t>
            </a:r>
          </a:p>
          <a:p>
            <a:pPr lvl="1"/>
            <a:r>
              <a:rPr lang="en-US" dirty="0"/>
              <a:t>Change can introduce new risks</a:t>
            </a:r>
          </a:p>
          <a:p>
            <a:r>
              <a:rPr lang="en-US" dirty="0"/>
              <a:t>Every change request should be evaluated and decision should be made by project manager or above authorities</a:t>
            </a:r>
          </a:p>
          <a:p>
            <a:r>
              <a:rPr lang="en-US" dirty="0"/>
              <a:t>Based on the impact decision making is done by different change control board.</a:t>
            </a:r>
          </a:p>
        </p:txBody>
      </p:sp>
      <p:sp>
        <p:nvSpPr>
          <p:cNvPr id="4" name="Footer Placeholder 3"/>
          <p:cNvSpPr>
            <a:spLocks noGrp="1"/>
          </p:cNvSpPr>
          <p:nvPr>
            <p:ph type="ftr" sz="quarter" idx="11"/>
          </p:nvPr>
        </p:nvSpPr>
        <p:spPr/>
        <p:txBody>
          <a:bodyPr/>
          <a:lstStyle/>
          <a:p>
            <a:pPr>
              <a:defRPr/>
            </a:pPr>
            <a:r>
              <a:rPr lang="en-IN"/>
              <a:t>Copyright 2016 Vedavit Project Solutions</a:t>
            </a:r>
            <a:endParaRPr lang="en-US" dirty="0"/>
          </a:p>
        </p:txBody>
      </p:sp>
      <p:sp>
        <p:nvSpPr>
          <p:cNvPr id="5" name="Slide Number Placeholder 4"/>
          <p:cNvSpPr>
            <a:spLocks noGrp="1"/>
          </p:cNvSpPr>
          <p:nvPr>
            <p:ph type="sldNum" sz="quarter" idx="12"/>
          </p:nvPr>
        </p:nvSpPr>
        <p:spPr/>
        <p:txBody>
          <a:bodyPr/>
          <a:lstStyle/>
          <a:p>
            <a:pPr>
              <a:defRPr/>
            </a:pPr>
            <a:fld id="{72DDD327-84E9-44EE-94DF-C6A9CABE3A3A}" type="slidenum">
              <a:rPr lang="en-US" altLang="en-US" smtClean="0"/>
              <a:pPr>
                <a:defRPr/>
              </a:pPr>
              <a:t>17</a:t>
            </a:fld>
            <a:endParaRPr lang="en-US" altLang="en-US"/>
          </a:p>
        </p:txBody>
      </p:sp>
    </p:spTree>
    <p:extLst>
      <p:ext uri="{BB962C8B-B14F-4D97-AF65-F5344CB8AC3E}">
        <p14:creationId xmlns:p14="http://schemas.microsoft.com/office/powerpoint/2010/main" val="38110027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685800" y="2263778"/>
            <a:ext cx="7772400" cy="1774825"/>
          </a:xfrm>
        </p:spPr>
        <p:txBody>
          <a:bodyPr/>
          <a:lstStyle/>
          <a:p>
            <a:r>
              <a:rPr lang="en-US" u="sng" dirty="0">
                <a:latin typeface="Maiandra GD" panose="020E0502030308020204" pitchFamily="34" charset="0"/>
              </a:rPr>
              <a:t>Exercise</a:t>
            </a:r>
            <a:br>
              <a:rPr lang="en-US" dirty="0"/>
            </a:br>
            <a:br>
              <a:rPr lang="en-US" sz="1200" dirty="0"/>
            </a:br>
            <a:r>
              <a:rPr lang="en-US" dirty="0"/>
              <a:t>Scope Management</a:t>
            </a:r>
          </a:p>
        </p:txBody>
      </p:sp>
      <p:sp>
        <p:nvSpPr>
          <p:cNvPr id="4" name="Footer Placeholder 3"/>
          <p:cNvSpPr>
            <a:spLocks noGrp="1"/>
          </p:cNvSpPr>
          <p:nvPr>
            <p:ph type="ftr" sz="quarter" idx="11"/>
          </p:nvPr>
        </p:nvSpPr>
        <p:spPr/>
        <p:txBody>
          <a:bodyPr/>
          <a:lstStyle/>
          <a:p>
            <a:pPr>
              <a:defRPr/>
            </a:pPr>
            <a:r>
              <a:rPr lang="en-IN"/>
              <a:t>Copyright 2016 Vedavit Project Solutions</a:t>
            </a:r>
            <a:endParaRPr lang="en-US" dirty="0"/>
          </a:p>
        </p:txBody>
      </p:sp>
      <p:sp>
        <p:nvSpPr>
          <p:cNvPr id="5" name="Slide Number Placeholder 4"/>
          <p:cNvSpPr>
            <a:spLocks noGrp="1"/>
          </p:cNvSpPr>
          <p:nvPr>
            <p:ph type="sldNum" sz="quarter" idx="12"/>
          </p:nvPr>
        </p:nvSpPr>
        <p:spPr/>
        <p:txBody>
          <a:bodyPr/>
          <a:lstStyle/>
          <a:p>
            <a:pPr>
              <a:defRPr/>
            </a:pPr>
            <a:fld id="{72DDD327-84E9-44EE-94DF-C6A9CABE3A3A}" type="slidenum">
              <a:rPr lang="en-US" altLang="en-US" smtClean="0"/>
              <a:pPr>
                <a:defRPr/>
              </a:pPr>
              <a:t>18</a:t>
            </a:fld>
            <a:endParaRPr lang="en-US" altLang="en-US"/>
          </a:p>
        </p:txBody>
      </p:sp>
    </p:spTree>
    <p:extLst>
      <p:ext uri="{BB962C8B-B14F-4D97-AF65-F5344CB8AC3E}">
        <p14:creationId xmlns:p14="http://schemas.microsoft.com/office/powerpoint/2010/main" val="11592184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Success Criteria</a:t>
            </a:r>
          </a:p>
        </p:txBody>
      </p:sp>
      <p:sp>
        <p:nvSpPr>
          <p:cNvPr id="3" name="Content Placeholder 2"/>
          <p:cNvSpPr>
            <a:spLocks noGrp="1"/>
          </p:cNvSpPr>
          <p:nvPr>
            <p:ph idx="1"/>
          </p:nvPr>
        </p:nvSpPr>
        <p:spPr/>
        <p:txBody>
          <a:bodyPr>
            <a:normAutofit fontScale="77500" lnSpcReduction="20000"/>
          </a:bodyPr>
          <a:lstStyle/>
          <a:p>
            <a:r>
              <a:rPr lang="en-IN" dirty="0"/>
              <a:t>Project Success Criteria</a:t>
            </a:r>
          </a:p>
          <a:p>
            <a:pPr lvl="1"/>
            <a:r>
              <a:rPr lang="en-IN" dirty="0"/>
              <a:t>In project life cycle project progress need to tracked using certain metrics like SV, CV, Defects, Requirement Stability, Change Request, Productivity, Resource Utilization, Resource Iterations, # of communication, Cost of Communication,  </a:t>
            </a:r>
          </a:p>
          <a:p>
            <a:pPr lvl="1"/>
            <a:r>
              <a:rPr lang="en-IN" dirty="0"/>
              <a:t>Project success criteria for every stakeholder may be different.</a:t>
            </a:r>
          </a:p>
          <a:p>
            <a:r>
              <a:rPr lang="en-IN" dirty="0"/>
              <a:t>Product Acceptance Criteria</a:t>
            </a:r>
          </a:p>
          <a:p>
            <a:pPr lvl="1"/>
            <a:r>
              <a:rPr lang="en-IN" dirty="0"/>
              <a:t>When product will be shown to the customer he will test the product against some parameters. Define those criteria as early as possible in PLC</a:t>
            </a:r>
          </a:p>
          <a:p>
            <a:r>
              <a:rPr lang="en-IN" dirty="0"/>
              <a:t>Product Success Criteria</a:t>
            </a:r>
          </a:p>
          <a:p>
            <a:pPr lvl="1"/>
            <a:r>
              <a:rPr lang="en-IN" dirty="0"/>
              <a:t>When customer uses product and it impacts his operational efficiency, profit margins, reduces defects, productivity that he considers the product success.</a:t>
            </a:r>
          </a:p>
        </p:txBody>
      </p:sp>
      <p:sp>
        <p:nvSpPr>
          <p:cNvPr id="4" name="Footer Placeholder 3"/>
          <p:cNvSpPr>
            <a:spLocks noGrp="1"/>
          </p:cNvSpPr>
          <p:nvPr>
            <p:ph type="ftr" sz="quarter" idx="11"/>
          </p:nvPr>
        </p:nvSpPr>
        <p:spPr/>
        <p:txBody>
          <a:bodyPr/>
          <a:lstStyle/>
          <a:p>
            <a:pPr>
              <a:defRPr/>
            </a:pPr>
            <a:r>
              <a:rPr lang="en-IN"/>
              <a:t>Copyright 2016 Vedavit Project Solutions</a:t>
            </a:r>
            <a:endParaRPr lang="en-US" dirty="0"/>
          </a:p>
        </p:txBody>
      </p:sp>
      <p:sp>
        <p:nvSpPr>
          <p:cNvPr id="5" name="Slide Number Placeholder 4"/>
          <p:cNvSpPr>
            <a:spLocks noGrp="1"/>
          </p:cNvSpPr>
          <p:nvPr>
            <p:ph type="sldNum" sz="quarter" idx="12"/>
          </p:nvPr>
        </p:nvSpPr>
        <p:spPr/>
        <p:txBody>
          <a:bodyPr/>
          <a:lstStyle/>
          <a:p>
            <a:pPr>
              <a:defRPr/>
            </a:pPr>
            <a:fld id="{72DDD327-84E9-44EE-94DF-C6A9CABE3A3A}" type="slidenum">
              <a:rPr lang="en-US" altLang="en-US" smtClean="0"/>
              <a:pPr>
                <a:defRPr/>
              </a:pPr>
              <a:t>19</a:t>
            </a:fld>
            <a:endParaRPr lang="en-US" altLang="en-US"/>
          </a:p>
        </p:txBody>
      </p:sp>
    </p:spTree>
    <p:extLst>
      <p:ext uri="{BB962C8B-B14F-4D97-AF65-F5344CB8AC3E}">
        <p14:creationId xmlns:p14="http://schemas.microsoft.com/office/powerpoint/2010/main" val="24671268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txBox="1">
            <a:spLocks/>
          </p:cNvSpPr>
          <p:nvPr/>
        </p:nvSpPr>
        <p:spPr bwMode="auto">
          <a:xfrm>
            <a:off x="238128" y="990602"/>
            <a:ext cx="8677275" cy="171926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4000" b="1" dirty="0"/>
              <a:t>Operation </a:t>
            </a:r>
            <a:r>
              <a:rPr lang="en-US" altLang="en-US" sz="4000" b="1" dirty="0"/>
              <a:t>Excellence</a:t>
            </a:r>
          </a:p>
          <a:p>
            <a:pPr algn="ctr">
              <a:spcBef>
                <a:spcPct val="0"/>
              </a:spcBef>
              <a:buFontTx/>
              <a:buNone/>
            </a:pPr>
            <a:r>
              <a:rPr lang="en-US" altLang="en-US" sz="4000" b="1" dirty="0"/>
              <a:t>Workshop</a:t>
            </a:r>
            <a:endParaRPr lang="en-IN" altLang="en-US" sz="4000" b="1" dirty="0"/>
          </a:p>
        </p:txBody>
      </p:sp>
      <p:sp>
        <p:nvSpPr>
          <p:cNvPr id="7171" name="Slide Number Placeholder 3"/>
          <p:cNvSpPr>
            <a:spLocks noGrp="1"/>
          </p:cNvSpPr>
          <p:nvPr>
            <p:ph type="sldNum" sz="quarter" idx="12"/>
          </p:nvPr>
        </p:nvSpPr>
        <p:spPr bwMode="auto">
          <a:xfrm>
            <a:off x="457200" y="6480177"/>
            <a:ext cx="2133600"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tlCol="0"/>
          <a:lstStyle/>
          <a:p>
            <a:pPr algn="l" fontAlgn="auto">
              <a:spcBef>
                <a:spcPts val="0"/>
              </a:spcBef>
              <a:spcAft>
                <a:spcPts val="0"/>
              </a:spcAft>
              <a:defRPr/>
            </a:pPr>
            <a:fld id="{D695984B-637F-4BF4-B93A-E5F6E94AB204}" type="slidenum">
              <a:rPr lang="en-US" altLang="en-US" smtClean="0">
                <a:solidFill>
                  <a:schemeClr val="tx1">
                    <a:tint val="75000"/>
                  </a:schemeClr>
                </a:solidFill>
                <a:latin typeface="+mn-lt"/>
              </a:rPr>
              <a:pPr algn="l" fontAlgn="auto">
                <a:spcBef>
                  <a:spcPts val="0"/>
                </a:spcBef>
                <a:spcAft>
                  <a:spcPts val="0"/>
                </a:spcAft>
                <a:defRPr/>
              </a:pPr>
              <a:t>2</a:t>
            </a:fld>
            <a:endParaRPr lang="en-US" altLang="en-US" dirty="0">
              <a:solidFill>
                <a:schemeClr val="tx1">
                  <a:tint val="75000"/>
                </a:schemeClr>
              </a:solidFill>
              <a:latin typeface="+mn-lt"/>
            </a:endParaRPr>
          </a:p>
        </p:txBody>
      </p:sp>
      <p:sp>
        <p:nvSpPr>
          <p:cNvPr id="14340" name="Subtitle 2"/>
          <p:cNvSpPr txBox="1">
            <a:spLocks/>
          </p:cNvSpPr>
          <p:nvPr/>
        </p:nvSpPr>
        <p:spPr bwMode="auto">
          <a:xfrm>
            <a:off x="271463" y="2757490"/>
            <a:ext cx="8610600" cy="1082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buFont typeface="Arial" panose="020B0604020202020204" pitchFamily="34" charset="0"/>
              <a:buNone/>
            </a:pPr>
            <a:r>
              <a:rPr lang="en-US" altLang="en-US" sz="1400" b="1" dirty="0"/>
              <a:t>Trainer	:</a:t>
            </a:r>
            <a:r>
              <a:rPr lang="en-US" altLang="en-US" sz="1400" dirty="0"/>
              <a:t> </a:t>
            </a:r>
            <a:r>
              <a:rPr lang="en-US" altLang="en-US" sz="1400" b="1" dirty="0"/>
              <a:t>Hari Prasad Thapliyal </a:t>
            </a:r>
          </a:p>
          <a:p>
            <a:pPr>
              <a:buFont typeface="Arial" panose="020B0604020202020204" pitchFamily="34" charset="0"/>
              <a:buNone/>
            </a:pPr>
            <a:r>
              <a:rPr lang="en-US" altLang="en-US" sz="1400" b="1" dirty="0"/>
              <a:t>	</a:t>
            </a:r>
            <a:r>
              <a:rPr lang="en-US" altLang="en-US" sz="1000" dirty="0"/>
              <a:t>(</a:t>
            </a:r>
            <a:r>
              <a:rPr lang="en-IN" altLang="en-US" sz="1000" dirty="0"/>
              <a:t>PMP, PMI-ACP, CSM, MBA, MCA, PGDOM, PGDFM, CIC, PRINCE2-Practitioner</a:t>
            </a:r>
            <a:r>
              <a:rPr lang="en-US" altLang="en-US" sz="1000" dirty="0"/>
              <a:t>)</a:t>
            </a:r>
          </a:p>
          <a:p>
            <a:pPr>
              <a:buFont typeface="Arial" panose="020B0604020202020204" pitchFamily="34" charset="0"/>
              <a:buNone/>
            </a:pPr>
            <a:r>
              <a:rPr lang="en-US" altLang="en-US" sz="1400" dirty="0"/>
              <a:t>[</a:t>
            </a:r>
            <a:r>
              <a:rPr lang="en-US" altLang="en-US" sz="1400" b="1" dirty="0"/>
              <a:t>PMI-ACP 	: </a:t>
            </a:r>
            <a:r>
              <a:rPr lang="en-IN" altLang="en-US" sz="1400" dirty="0"/>
              <a:t>#318050</a:t>
            </a:r>
            <a:r>
              <a:rPr lang="en-US" altLang="en-US" sz="1400" b="1" dirty="0"/>
              <a:t>]</a:t>
            </a:r>
          </a:p>
          <a:p>
            <a:pPr>
              <a:buFont typeface="Arial" panose="020B0604020202020204" pitchFamily="34" charset="0"/>
              <a:buNone/>
            </a:pPr>
            <a:r>
              <a:rPr lang="en-US" altLang="en-US" sz="1400" b="1" dirty="0"/>
              <a:t>[PMP 	: </a:t>
            </a:r>
            <a:r>
              <a:rPr lang="en-IN" altLang="en-US" sz="1400" dirty="0"/>
              <a:t>#1563385</a:t>
            </a:r>
            <a:r>
              <a:rPr lang="en-US" altLang="en-US" sz="1400" b="1" dirty="0"/>
              <a:t>]</a:t>
            </a:r>
          </a:p>
        </p:txBody>
      </p:sp>
      <p:sp>
        <p:nvSpPr>
          <p:cNvPr id="13" name="TextBox 12"/>
          <p:cNvSpPr txBox="1"/>
          <p:nvPr/>
        </p:nvSpPr>
        <p:spPr>
          <a:xfrm>
            <a:off x="161925" y="6223003"/>
            <a:ext cx="9067800" cy="246221"/>
          </a:xfrm>
          <a:prstGeom prst="rect">
            <a:avLst/>
          </a:prstGeom>
          <a:noFill/>
        </p:spPr>
        <p:txBody>
          <a:bodyPr>
            <a:spAutoFit/>
          </a:bodyPr>
          <a:lstStyle/>
          <a:p>
            <a:pPr eaLnBrk="1" fontAlgn="auto" hangingPunct="1">
              <a:spcBef>
                <a:spcPts val="0"/>
              </a:spcBef>
              <a:spcAft>
                <a:spcPts val="0"/>
              </a:spcAft>
              <a:defRPr/>
            </a:pPr>
            <a:r>
              <a:rPr lang="en-US" sz="1000" kern="0" dirty="0">
                <a:solidFill>
                  <a:srgbClr val="080808"/>
                </a:solidFill>
              </a:rPr>
              <a:t>'PMI-ACP', 'PMI', and 'ACP' are a registered marks of the Project Management Institute, Inc.</a:t>
            </a:r>
          </a:p>
        </p:txBody>
      </p:sp>
      <p:sp>
        <p:nvSpPr>
          <p:cNvPr id="14342" name="TextBox 14"/>
          <p:cNvSpPr txBox="1">
            <a:spLocks noChangeArrowheads="1"/>
          </p:cNvSpPr>
          <p:nvPr/>
        </p:nvSpPr>
        <p:spPr bwMode="auto">
          <a:xfrm>
            <a:off x="178238" y="4537871"/>
            <a:ext cx="8683625" cy="1600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IN" altLang="en-US" sz="1400" b="1" dirty="0">
                <a:cs typeface="Calibri" panose="020F0502020204030204" pitchFamily="34" charset="0"/>
              </a:rPr>
              <a:t>Copyright: Vedavit Project Solutions</a:t>
            </a:r>
          </a:p>
          <a:p>
            <a:pPr>
              <a:spcBef>
                <a:spcPct val="0"/>
              </a:spcBef>
              <a:buFontTx/>
              <a:buNone/>
            </a:pPr>
            <a:endParaRPr lang="en-IN" altLang="en-US" sz="1800" dirty="0">
              <a:cs typeface="Calibri" panose="020F0502020204030204" pitchFamily="34" charset="0"/>
            </a:endParaRPr>
          </a:p>
          <a:p>
            <a:pPr>
              <a:spcBef>
                <a:spcPct val="0"/>
              </a:spcBef>
              <a:buFontTx/>
              <a:buNone/>
            </a:pPr>
            <a:r>
              <a:rPr lang="en-IN" altLang="en-US" sz="1600" dirty="0">
                <a:cs typeface="Calibri" panose="020F0502020204030204" pitchFamily="34" charset="0"/>
              </a:rPr>
              <a:t>Hari.prasad@vedavit-ps.com</a:t>
            </a:r>
          </a:p>
          <a:p>
            <a:pPr>
              <a:spcBef>
                <a:spcPct val="0"/>
              </a:spcBef>
              <a:buFontTx/>
              <a:buNone/>
            </a:pPr>
            <a:r>
              <a:rPr lang="en-IN" altLang="en-US" sz="1600" dirty="0">
                <a:cs typeface="Calibri" panose="020F0502020204030204" pitchFamily="34" charset="0"/>
              </a:rPr>
              <a:t>+91-9535999336</a:t>
            </a:r>
          </a:p>
          <a:p>
            <a:pPr>
              <a:spcBef>
                <a:spcPct val="0"/>
              </a:spcBef>
              <a:buFontTx/>
              <a:buNone/>
            </a:pPr>
            <a:endParaRPr lang="en-IN" altLang="en-US" sz="1800" dirty="0">
              <a:cs typeface="Calibri" panose="020F0502020204030204" pitchFamily="34" charset="0"/>
            </a:endParaRPr>
          </a:p>
          <a:p>
            <a:pPr>
              <a:spcBef>
                <a:spcPct val="0"/>
              </a:spcBef>
              <a:buFontTx/>
              <a:buNone/>
            </a:pPr>
            <a:r>
              <a:rPr lang="en-IN" altLang="en-US" sz="1600" u="sng" dirty="0">
                <a:cs typeface="Calibri" panose="020F0502020204030204" pitchFamily="34" charset="0"/>
              </a:rPr>
              <a:t>This content is legal only for participants of L&amp;T TS Vadodara Nov’16 Training</a:t>
            </a:r>
          </a:p>
        </p:txBody>
      </p:sp>
      <p:sp>
        <p:nvSpPr>
          <p:cNvPr id="4" name="Footer Placeholder 3"/>
          <p:cNvSpPr>
            <a:spLocks noGrp="1"/>
          </p:cNvSpPr>
          <p:nvPr>
            <p:ph type="ftr" sz="quarter" idx="11"/>
          </p:nvPr>
        </p:nvSpPr>
        <p:spPr/>
        <p:txBody>
          <a:bodyPr/>
          <a:lstStyle/>
          <a:p>
            <a:pPr>
              <a:defRPr/>
            </a:pPr>
            <a:r>
              <a:rPr lang="en-IN"/>
              <a:t>Copyright 2016 Vedavit Project Solutions</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Sing-off Checklist</a:t>
            </a:r>
          </a:p>
        </p:txBody>
      </p:sp>
      <p:sp>
        <p:nvSpPr>
          <p:cNvPr id="3" name="Content Placeholder 2"/>
          <p:cNvSpPr>
            <a:spLocks noGrp="1"/>
          </p:cNvSpPr>
          <p:nvPr>
            <p:ph idx="1"/>
          </p:nvPr>
        </p:nvSpPr>
        <p:spPr/>
        <p:txBody>
          <a:bodyPr>
            <a:normAutofit fontScale="85000" lnSpcReduction="20000"/>
          </a:bodyPr>
          <a:lstStyle/>
          <a:p>
            <a:r>
              <a:rPr lang="en-IN" dirty="0"/>
              <a:t>90% of the work happens in 90% of the time and 10% of the work takes another 90% of the time. </a:t>
            </a:r>
          </a:p>
          <a:p>
            <a:r>
              <a:rPr lang="en-IN" dirty="0"/>
              <a:t>If PM does not have a well defined checklist for the project signoff he may spend huge amount of time towards the end of project.</a:t>
            </a:r>
          </a:p>
          <a:p>
            <a:r>
              <a:rPr lang="en-IN" dirty="0"/>
              <a:t>Prepare a checklist of project signoff and keep that in mind from the first day of the project.</a:t>
            </a:r>
          </a:p>
          <a:p>
            <a:r>
              <a:rPr lang="en-IN" dirty="0"/>
              <a:t>Checklist may be</a:t>
            </a:r>
          </a:p>
          <a:p>
            <a:pPr lvl="1"/>
            <a:r>
              <a:rPr lang="en-IN" dirty="0"/>
              <a:t>Features Delivered/committed : 100%</a:t>
            </a:r>
          </a:p>
          <a:p>
            <a:pPr lvl="1"/>
            <a:r>
              <a:rPr lang="en-IN" dirty="0"/>
              <a:t>No of known defects: xx</a:t>
            </a:r>
          </a:p>
          <a:p>
            <a:pPr lvl="1"/>
            <a:r>
              <a:rPr lang="en-IN" dirty="0"/>
              <a:t>No of trainings conducted/committed: 100%</a:t>
            </a:r>
          </a:p>
          <a:p>
            <a:pPr lvl="1"/>
            <a:r>
              <a:rPr lang="en-IN" dirty="0"/>
              <a:t>Documentation completeness : 100%</a:t>
            </a:r>
          </a:p>
          <a:p>
            <a:pPr lvl="1"/>
            <a:r>
              <a:rPr lang="en-IN" dirty="0"/>
              <a:t>Release note prepared: Yes</a:t>
            </a:r>
          </a:p>
          <a:p>
            <a:endParaRPr lang="en-US" dirty="0"/>
          </a:p>
        </p:txBody>
      </p:sp>
      <p:sp>
        <p:nvSpPr>
          <p:cNvPr id="4" name="Footer Placeholder 3"/>
          <p:cNvSpPr>
            <a:spLocks noGrp="1"/>
          </p:cNvSpPr>
          <p:nvPr>
            <p:ph type="ftr" sz="quarter" idx="11"/>
          </p:nvPr>
        </p:nvSpPr>
        <p:spPr/>
        <p:txBody>
          <a:bodyPr/>
          <a:lstStyle/>
          <a:p>
            <a:pPr>
              <a:defRPr/>
            </a:pPr>
            <a:r>
              <a:rPr lang="en-IN"/>
              <a:t>Copyright 2016 Vedavit Project Solutions</a:t>
            </a:r>
            <a:endParaRPr lang="en-US" dirty="0"/>
          </a:p>
        </p:txBody>
      </p:sp>
      <p:sp>
        <p:nvSpPr>
          <p:cNvPr id="5" name="Slide Number Placeholder 4"/>
          <p:cNvSpPr>
            <a:spLocks noGrp="1"/>
          </p:cNvSpPr>
          <p:nvPr>
            <p:ph type="sldNum" sz="quarter" idx="12"/>
          </p:nvPr>
        </p:nvSpPr>
        <p:spPr/>
        <p:txBody>
          <a:bodyPr/>
          <a:lstStyle/>
          <a:p>
            <a:pPr>
              <a:defRPr/>
            </a:pPr>
            <a:fld id="{72DDD327-84E9-44EE-94DF-C6A9CABE3A3A}" type="slidenum">
              <a:rPr lang="en-US" altLang="en-US" smtClean="0"/>
              <a:pPr>
                <a:defRPr/>
              </a:pPr>
              <a:t>20</a:t>
            </a:fld>
            <a:endParaRPr lang="en-US" altLang="en-US"/>
          </a:p>
        </p:txBody>
      </p:sp>
    </p:spTree>
    <p:extLst>
      <p:ext uri="{BB962C8B-B14F-4D97-AF65-F5344CB8AC3E}">
        <p14:creationId xmlns:p14="http://schemas.microsoft.com/office/powerpoint/2010/main" val="35033269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685800" y="2263778"/>
            <a:ext cx="7772400" cy="1774825"/>
          </a:xfrm>
        </p:spPr>
        <p:txBody>
          <a:bodyPr/>
          <a:lstStyle/>
          <a:p>
            <a:r>
              <a:rPr lang="en-US" u="sng" dirty="0">
                <a:latin typeface="Maiandra GD" panose="020E0502030308020204" pitchFamily="34" charset="0"/>
              </a:rPr>
              <a:t>Exercise</a:t>
            </a:r>
            <a:br>
              <a:rPr lang="en-US" dirty="0"/>
            </a:br>
            <a:br>
              <a:rPr lang="en-US" sz="1200" dirty="0"/>
            </a:br>
            <a:r>
              <a:rPr lang="en-US" dirty="0"/>
              <a:t>Success Criteria</a:t>
            </a:r>
          </a:p>
        </p:txBody>
      </p:sp>
      <p:sp>
        <p:nvSpPr>
          <p:cNvPr id="4" name="Footer Placeholder 3"/>
          <p:cNvSpPr>
            <a:spLocks noGrp="1"/>
          </p:cNvSpPr>
          <p:nvPr>
            <p:ph type="ftr" sz="quarter" idx="11"/>
          </p:nvPr>
        </p:nvSpPr>
        <p:spPr/>
        <p:txBody>
          <a:bodyPr/>
          <a:lstStyle/>
          <a:p>
            <a:pPr>
              <a:defRPr/>
            </a:pPr>
            <a:r>
              <a:rPr lang="en-IN"/>
              <a:t>Copyright 2016 Vedavit Project Solutions</a:t>
            </a:r>
            <a:endParaRPr lang="en-US" dirty="0"/>
          </a:p>
        </p:txBody>
      </p:sp>
      <p:sp>
        <p:nvSpPr>
          <p:cNvPr id="5" name="Slide Number Placeholder 4"/>
          <p:cNvSpPr>
            <a:spLocks noGrp="1"/>
          </p:cNvSpPr>
          <p:nvPr>
            <p:ph type="sldNum" sz="quarter" idx="12"/>
          </p:nvPr>
        </p:nvSpPr>
        <p:spPr/>
        <p:txBody>
          <a:bodyPr/>
          <a:lstStyle/>
          <a:p>
            <a:pPr>
              <a:defRPr/>
            </a:pPr>
            <a:fld id="{72DDD327-84E9-44EE-94DF-C6A9CABE3A3A}" type="slidenum">
              <a:rPr lang="en-US" altLang="en-US" smtClean="0"/>
              <a:pPr>
                <a:defRPr/>
              </a:pPr>
              <a:t>21</a:t>
            </a:fld>
            <a:endParaRPr lang="en-US" altLang="en-US"/>
          </a:p>
        </p:txBody>
      </p:sp>
    </p:spTree>
    <p:extLst>
      <p:ext uri="{BB962C8B-B14F-4D97-AF65-F5344CB8AC3E}">
        <p14:creationId xmlns:p14="http://schemas.microsoft.com/office/powerpoint/2010/main" val="12101330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Cases</a:t>
            </a:r>
          </a:p>
        </p:txBody>
      </p:sp>
      <p:sp>
        <p:nvSpPr>
          <p:cNvPr id="3" name="Content Placeholder 2"/>
          <p:cNvSpPr>
            <a:spLocks noGrp="1"/>
          </p:cNvSpPr>
          <p:nvPr>
            <p:ph idx="1"/>
          </p:nvPr>
        </p:nvSpPr>
        <p:spPr/>
        <p:txBody>
          <a:bodyPr/>
          <a:lstStyle/>
          <a:p>
            <a:r>
              <a:rPr lang="en-IN" dirty="0"/>
              <a:t>Quality Test Cases</a:t>
            </a:r>
          </a:p>
          <a:p>
            <a:pPr lvl="1"/>
            <a:r>
              <a:rPr lang="en-IN" dirty="0"/>
              <a:t>Test cases defined by the Quality team of L&amp;T to test the product develop by the team</a:t>
            </a:r>
          </a:p>
          <a:p>
            <a:pPr lvl="1"/>
            <a:r>
              <a:rPr lang="en-IN" dirty="0"/>
              <a:t>Test results of quality testing shows maturity of development processes</a:t>
            </a:r>
          </a:p>
          <a:p>
            <a:r>
              <a:rPr lang="en-IN" dirty="0"/>
              <a:t>Acceptance Test Cases</a:t>
            </a:r>
          </a:p>
          <a:p>
            <a:pPr lvl="1"/>
            <a:r>
              <a:rPr lang="en-IN" dirty="0"/>
              <a:t>Test cases defined by the customer of L&amp;T to test the product delivered by L&amp;T</a:t>
            </a:r>
          </a:p>
          <a:p>
            <a:pPr lvl="1"/>
            <a:r>
              <a:rPr lang="en-IN" dirty="0"/>
              <a:t>Test results of acceptance testing shows the maturity of L&amp;T delivery</a:t>
            </a:r>
          </a:p>
        </p:txBody>
      </p:sp>
      <p:sp>
        <p:nvSpPr>
          <p:cNvPr id="4" name="Footer Placeholder 3"/>
          <p:cNvSpPr>
            <a:spLocks noGrp="1"/>
          </p:cNvSpPr>
          <p:nvPr>
            <p:ph type="ftr" sz="quarter" idx="11"/>
          </p:nvPr>
        </p:nvSpPr>
        <p:spPr/>
        <p:txBody>
          <a:bodyPr/>
          <a:lstStyle/>
          <a:p>
            <a:pPr>
              <a:defRPr/>
            </a:pPr>
            <a:r>
              <a:rPr lang="en-IN"/>
              <a:t>Copyright 2016 Vedavit Project Solutions</a:t>
            </a:r>
            <a:endParaRPr lang="en-US" dirty="0"/>
          </a:p>
        </p:txBody>
      </p:sp>
      <p:sp>
        <p:nvSpPr>
          <p:cNvPr id="5" name="Slide Number Placeholder 4"/>
          <p:cNvSpPr>
            <a:spLocks noGrp="1"/>
          </p:cNvSpPr>
          <p:nvPr>
            <p:ph type="sldNum" sz="quarter" idx="12"/>
          </p:nvPr>
        </p:nvSpPr>
        <p:spPr/>
        <p:txBody>
          <a:bodyPr/>
          <a:lstStyle/>
          <a:p>
            <a:pPr>
              <a:defRPr/>
            </a:pPr>
            <a:fld id="{72DDD327-84E9-44EE-94DF-C6A9CABE3A3A}" type="slidenum">
              <a:rPr lang="en-US" altLang="en-US" smtClean="0"/>
              <a:pPr>
                <a:defRPr/>
              </a:pPr>
              <a:t>22</a:t>
            </a:fld>
            <a:endParaRPr lang="en-US" altLang="en-US"/>
          </a:p>
        </p:txBody>
      </p:sp>
    </p:spTree>
    <p:extLst>
      <p:ext uri="{BB962C8B-B14F-4D97-AF65-F5344CB8AC3E}">
        <p14:creationId xmlns:p14="http://schemas.microsoft.com/office/powerpoint/2010/main" val="13219063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685800" y="2263778"/>
            <a:ext cx="7772400" cy="1774825"/>
          </a:xfrm>
        </p:spPr>
        <p:txBody>
          <a:bodyPr/>
          <a:lstStyle/>
          <a:p>
            <a:r>
              <a:rPr lang="en-US" u="sng" dirty="0">
                <a:latin typeface="Maiandra GD" panose="020E0502030308020204" pitchFamily="34" charset="0"/>
              </a:rPr>
              <a:t>Exercise</a:t>
            </a:r>
            <a:br>
              <a:rPr lang="en-US" dirty="0"/>
            </a:br>
            <a:br>
              <a:rPr lang="en-US" sz="1200" dirty="0"/>
            </a:br>
            <a:r>
              <a:rPr lang="en-US" dirty="0"/>
              <a:t>Test Cases</a:t>
            </a:r>
          </a:p>
        </p:txBody>
      </p:sp>
      <p:sp>
        <p:nvSpPr>
          <p:cNvPr id="4" name="Footer Placeholder 3"/>
          <p:cNvSpPr>
            <a:spLocks noGrp="1"/>
          </p:cNvSpPr>
          <p:nvPr>
            <p:ph type="ftr" sz="quarter" idx="11"/>
          </p:nvPr>
        </p:nvSpPr>
        <p:spPr/>
        <p:txBody>
          <a:bodyPr/>
          <a:lstStyle/>
          <a:p>
            <a:pPr>
              <a:defRPr/>
            </a:pPr>
            <a:r>
              <a:rPr lang="en-IN"/>
              <a:t>Copyright 2016 Vedavit Project Solutions</a:t>
            </a:r>
            <a:endParaRPr lang="en-US" dirty="0"/>
          </a:p>
        </p:txBody>
      </p:sp>
      <p:sp>
        <p:nvSpPr>
          <p:cNvPr id="5" name="Slide Number Placeholder 4"/>
          <p:cNvSpPr>
            <a:spLocks noGrp="1"/>
          </p:cNvSpPr>
          <p:nvPr>
            <p:ph type="sldNum" sz="quarter" idx="12"/>
          </p:nvPr>
        </p:nvSpPr>
        <p:spPr/>
        <p:txBody>
          <a:bodyPr/>
          <a:lstStyle/>
          <a:p>
            <a:pPr>
              <a:defRPr/>
            </a:pPr>
            <a:fld id="{72DDD327-84E9-44EE-94DF-C6A9CABE3A3A}" type="slidenum">
              <a:rPr lang="en-US" altLang="en-US" smtClean="0"/>
              <a:pPr>
                <a:defRPr/>
              </a:pPr>
              <a:t>23</a:t>
            </a:fld>
            <a:endParaRPr lang="en-US" altLang="en-US"/>
          </a:p>
        </p:txBody>
      </p:sp>
    </p:spTree>
    <p:extLst>
      <p:ext uri="{BB962C8B-B14F-4D97-AF65-F5344CB8AC3E}">
        <p14:creationId xmlns:p14="http://schemas.microsoft.com/office/powerpoint/2010/main" val="31867532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Stakeholders</a:t>
            </a:r>
          </a:p>
        </p:txBody>
      </p:sp>
      <p:sp>
        <p:nvSpPr>
          <p:cNvPr id="3" name="Content Placeholder 2"/>
          <p:cNvSpPr>
            <a:spLocks noGrp="1"/>
          </p:cNvSpPr>
          <p:nvPr>
            <p:ph idx="1"/>
          </p:nvPr>
        </p:nvSpPr>
        <p:spPr/>
        <p:txBody>
          <a:bodyPr/>
          <a:lstStyle/>
          <a:p>
            <a:r>
              <a:rPr lang="en-US" dirty="0"/>
              <a:t>Individuals or organizations who are affected or perceives as affected by the progress or completion of the project.</a:t>
            </a:r>
          </a:p>
          <a:p>
            <a:r>
              <a:rPr lang="en-US" dirty="0"/>
              <a:t>Example: Sponsor, Management, PMO, Departments, Govt, Community, Competitor, Vendors etc.</a:t>
            </a:r>
          </a:p>
          <a:p>
            <a:r>
              <a:rPr lang="en-US" dirty="0"/>
              <a:t>Every project manager need to maintain a stakeholder register and manage the engagement using this document. </a:t>
            </a:r>
          </a:p>
        </p:txBody>
      </p:sp>
      <p:sp>
        <p:nvSpPr>
          <p:cNvPr id="4" name="Footer Placeholder 3"/>
          <p:cNvSpPr>
            <a:spLocks noGrp="1"/>
          </p:cNvSpPr>
          <p:nvPr>
            <p:ph type="ftr" sz="quarter" idx="11"/>
          </p:nvPr>
        </p:nvSpPr>
        <p:spPr/>
        <p:txBody>
          <a:bodyPr/>
          <a:lstStyle/>
          <a:p>
            <a:pPr>
              <a:defRPr/>
            </a:pPr>
            <a:r>
              <a:rPr lang="en-IN"/>
              <a:t>Copyright 2016 Vedavit Project Solutions</a:t>
            </a:r>
            <a:endParaRPr lang="en-US" dirty="0"/>
          </a:p>
        </p:txBody>
      </p:sp>
      <p:sp>
        <p:nvSpPr>
          <p:cNvPr id="5" name="Slide Number Placeholder 4"/>
          <p:cNvSpPr>
            <a:spLocks noGrp="1"/>
          </p:cNvSpPr>
          <p:nvPr>
            <p:ph type="sldNum" sz="quarter" idx="12"/>
          </p:nvPr>
        </p:nvSpPr>
        <p:spPr/>
        <p:txBody>
          <a:bodyPr/>
          <a:lstStyle/>
          <a:p>
            <a:pPr>
              <a:defRPr/>
            </a:pPr>
            <a:fld id="{72DDD327-84E9-44EE-94DF-C6A9CABE3A3A}" type="slidenum">
              <a:rPr lang="en-US" altLang="en-US" smtClean="0"/>
              <a:pPr>
                <a:defRPr/>
              </a:pPr>
              <a:t>24</a:t>
            </a:fld>
            <a:endParaRPr lang="en-US" altLang="en-US"/>
          </a:p>
        </p:txBody>
      </p:sp>
    </p:spTree>
    <p:extLst>
      <p:ext uri="{BB962C8B-B14F-4D97-AF65-F5344CB8AC3E}">
        <p14:creationId xmlns:p14="http://schemas.microsoft.com/office/powerpoint/2010/main" val="29961925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685800" y="2263778"/>
            <a:ext cx="7772400" cy="1774825"/>
          </a:xfrm>
        </p:spPr>
        <p:txBody>
          <a:bodyPr/>
          <a:lstStyle/>
          <a:p>
            <a:r>
              <a:rPr lang="en-US" u="sng" dirty="0">
                <a:latin typeface="Maiandra GD" panose="020E0502030308020204" pitchFamily="34" charset="0"/>
              </a:rPr>
              <a:t>Exercise</a:t>
            </a:r>
            <a:br>
              <a:rPr lang="en-US" dirty="0"/>
            </a:br>
            <a:br>
              <a:rPr lang="en-US" sz="1200" dirty="0"/>
            </a:br>
            <a:r>
              <a:rPr lang="en-US" dirty="0"/>
              <a:t>Prepare Stakeholder Register</a:t>
            </a:r>
          </a:p>
        </p:txBody>
      </p:sp>
      <p:sp>
        <p:nvSpPr>
          <p:cNvPr id="4" name="Footer Placeholder 3"/>
          <p:cNvSpPr>
            <a:spLocks noGrp="1"/>
          </p:cNvSpPr>
          <p:nvPr>
            <p:ph type="ftr" sz="quarter" idx="11"/>
          </p:nvPr>
        </p:nvSpPr>
        <p:spPr/>
        <p:txBody>
          <a:bodyPr/>
          <a:lstStyle/>
          <a:p>
            <a:pPr>
              <a:defRPr/>
            </a:pPr>
            <a:r>
              <a:rPr lang="en-IN"/>
              <a:t>Copyright 2016 Vedavit Project Solutions</a:t>
            </a:r>
            <a:endParaRPr lang="en-US" dirty="0"/>
          </a:p>
        </p:txBody>
      </p:sp>
      <p:sp>
        <p:nvSpPr>
          <p:cNvPr id="5" name="Slide Number Placeholder 4"/>
          <p:cNvSpPr>
            <a:spLocks noGrp="1"/>
          </p:cNvSpPr>
          <p:nvPr>
            <p:ph type="sldNum" sz="quarter" idx="12"/>
          </p:nvPr>
        </p:nvSpPr>
        <p:spPr/>
        <p:txBody>
          <a:bodyPr/>
          <a:lstStyle/>
          <a:p>
            <a:pPr>
              <a:defRPr/>
            </a:pPr>
            <a:fld id="{72DDD327-84E9-44EE-94DF-C6A9CABE3A3A}" type="slidenum">
              <a:rPr lang="en-US" altLang="en-US" smtClean="0"/>
              <a:pPr>
                <a:defRPr/>
              </a:pPr>
              <a:t>25</a:t>
            </a:fld>
            <a:endParaRPr lang="en-US" altLang="en-US"/>
          </a:p>
        </p:txBody>
      </p:sp>
    </p:spTree>
    <p:extLst>
      <p:ext uri="{BB962C8B-B14F-4D97-AF65-F5344CB8AC3E}">
        <p14:creationId xmlns:p14="http://schemas.microsoft.com/office/powerpoint/2010/main" val="25637979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Requirement Traceability Matrix</a:t>
            </a:r>
            <a:endParaRPr lang="en-US" dirty="0"/>
          </a:p>
        </p:txBody>
      </p:sp>
      <p:sp>
        <p:nvSpPr>
          <p:cNvPr id="3" name="Content Placeholder 2"/>
          <p:cNvSpPr>
            <a:spLocks noGrp="1"/>
          </p:cNvSpPr>
          <p:nvPr>
            <p:ph idx="1"/>
          </p:nvPr>
        </p:nvSpPr>
        <p:spPr/>
        <p:txBody>
          <a:bodyPr>
            <a:normAutofit fontScale="77500" lnSpcReduction="20000"/>
          </a:bodyPr>
          <a:lstStyle/>
          <a:p>
            <a:r>
              <a:rPr lang="en-US" dirty="0"/>
              <a:t>What is RTM?</a:t>
            </a:r>
          </a:p>
          <a:p>
            <a:r>
              <a:rPr lang="en-US" dirty="0"/>
              <a:t>When to setup &amp; update this?</a:t>
            </a:r>
          </a:p>
          <a:p>
            <a:r>
              <a:rPr lang="en-US" dirty="0"/>
              <a:t>How to use it?</a:t>
            </a:r>
          </a:p>
          <a:p>
            <a:r>
              <a:rPr lang="en-US" dirty="0"/>
              <a:t>Structure of RTM</a:t>
            </a:r>
          </a:p>
          <a:p>
            <a:pPr lvl="1"/>
            <a:r>
              <a:rPr lang="en-US" dirty="0"/>
              <a:t>Requirement #</a:t>
            </a:r>
          </a:p>
          <a:p>
            <a:pPr lvl="1"/>
            <a:r>
              <a:rPr lang="en-US" dirty="0"/>
              <a:t>SOW Ref#</a:t>
            </a:r>
          </a:p>
          <a:p>
            <a:pPr lvl="1"/>
            <a:r>
              <a:rPr lang="en-US" dirty="0"/>
              <a:t>Functional Requirement Ref#</a:t>
            </a:r>
          </a:p>
          <a:p>
            <a:pPr lvl="1"/>
            <a:r>
              <a:rPr lang="en-US" dirty="0"/>
              <a:t>Design Ref#</a:t>
            </a:r>
          </a:p>
          <a:p>
            <a:pPr lvl="1"/>
            <a:r>
              <a:rPr lang="en-US" dirty="0"/>
              <a:t>Test Ref#</a:t>
            </a:r>
          </a:p>
          <a:p>
            <a:pPr lvl="1"/>
            <a:r>
              <a:rPr lang="en-US" dirty="0"/>
              <a:t>UAT Test Ref#</a:t>
            </a:r>
          </a:p>
          <a:p>
            <a:pPr lvl="1"/>
            <a:r>
              <a:rPr lang="en-US" dirty="0"/>
              <a:t>Status</a:t>
            </a:r>
          </a:p>
          <a:p>
            <a:pPr lvl="1"/>
            <a:r>
              <a:rPr lang="en-US" dirty="0"/>
              <a:t>Requirement Owner (Stakeholder)</a:t>
            </a:r>
          </a:p>
          <a:p>
            <a:pPr lvl="1"/>
            <a:r>
              <a:rPr lang="en-US" dirty="0"/>
              <a:t>Due Date</a:t>
            </a:r>
          </a:p>
          <a:p>
            <a:pPr lvl="1"/>
            <a:r>
              <a:rPr lang="en-US" dirty="0"/>
              <a:t>Type of Requirement</a:t>
            </a:r>
          </a:p>
          <a:p>
            <a:endParaRPr lang="en-US" dirty="0"/>
          </a:p>
        </p:txBody>
      </p:sp>
      <p:sp>
        <p:nvSpPr>
          <p:cNvPr id="4" name="Footer Placeholder 3"/>
          <p:cNvSpPr>
            <a:spLocks noGrp="1"/>
          </p:cNvSpPr>
          <p:nvPr>
            <p:ph type="ftr" sz="quarter" idx="11"/>
          </p:nvPr>
        </p:nvSpPr>
        <p:spPr/>
        <p:txBody>
          <a:bodyPr/>
          <a:lstStyle/>
          <a:p>
            <a:pPr>
              <a:defRPr/>
            </a:pPr>
            <a:r>
              <a:rPr lang="en-IN"/>
              <a:t>Copyright 2016 Vedavit Project Solutions</a:t>
            </a:r>
            <a:endParaRPr lang="en-US" dirty="0"/>
          </a:p>
        </p:txBody>
      </p:sp>
      <p:sp>
        <p:nvSpPr>
          <p:cNvPr id="5" name="Slide Number Placeholder 4"/>
          <p:cNvSpPr>
            <a:spLocks noGrp="1"/>
          </p:cNvSpPr>
          <p:nvPr>
            <p:ph type="sldNum" sz="quarter" idx="12"/>
          </p:nvPr>
        </p:nvSpPr>
        <p:spPr/>
        <p:txBody>
          <a:bodyPr/>
          <a:lstStyle/>
          <a:p>
            <a:pPr>
              <a:defRPr/>
            </a:pPr>
            <a:fld id="{72DDD327-84E9-44EE-94DF-C6A9CABE3A3A}" type="slidenum">
              <a:rPr lang="en-US" altLang="en-US" smtClean="0"/>
              <a:pPr>
                <a:defRPr/>
              </a:pPr>
              <a:t>26</a:t>
            </a:fld>
            <a:endParaRPr lang="en-US" altLang="en-US"/>
          </a:p>
        </p:txBody>
      </p:sp>
    </p:spTree>
    <p:extLst>
      <p:ext uri="{BB962C8B-B14F-4D97-AF65-F5344CB8AC3E}">
        <p14:creationId xmlns:p14="http://schemas.microsoft.com/office/powerpoint/2010/main" val="74607102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r>
              <a:rPr lang="en-US" dirty="0"/>
              <a:t>Planning with Microsoft Project</a:t>
            </a:r>
            <a:endParaRPr lang="en-US" dirty="0"/>
          </a:p>
        </p:txBody>
      </p:sp>
      <p:sp>
        <p:nvSpPr>
          <p:cNvPr id="8" name="Subtitle 7"/>
          <p:cNvSpPr>
            <a:spLocks noGrp="1"/>
          </p:cNvSpPr>
          <p:nvPr>
            <p:ph type="subTitle" idx="1"/>
          </p:nvPr>
        </p:nvSpPr>
        <p:spPr/>
        <p:txBody>
          <a:bodyPr/>
          <a:lstStyle/>
          <a:p>
            <a:endParaRPr lang="en-US"/>
          </a:p>
        </p:txBody>
      </p:sp>
      <p:sp>
        <p:nvSpPr>
          <p:cNvPr id="4" name="Footer Placeholder 3"/>
          <p:cNvSpPr>
            <a:spLocks noGrp="1"/>
          </p:cNvSpPr>
          <p:nvPr>
            <p:ph type="ftr" sz="quarter" idx="11"/>
          </p:nvPr>
        </p:nvSpPr>
        <p:spPr/>
        <p:txBody>
          <a:bodyPr/>
          <a:lstStyle/>
          <a:p>
            <a:pPr>
              <a:defRPr/>
            </a:pPr>
            <a:r>
              <a:rPr lang="en-IN"/>
              <a:t>Copyright 2016 Vedavit Project Solutions</a:t>
            </a:r>
            <a:endParaRPr lang="en-US" dirty="0"/>
          </a:p>
        </p:txBody>
      </p:sp>
      <p:sp>
        <p:nvSpPr>
          <p:cNvPr id="5" name="Slide Number Placeholder 4"/>
          <p:cNvSpPr>
            <a:spLocks noGrp="1"/>
          </p:cNvSpPr>
          <p:nvPr>
            <p:ph type="sldNum" sz="quarter" idx="12"/>
          </p:nvPr>
        </p:nvSpPr>
        <p:spPr/>
        <p:txBody>
          <a:bodyPr/>
          <a:lstStyle/>
          <a:p>
            <a:pPr>
              <a:defRPr/>
            </a:pPr>
            <a:fld id="{72DDD327-84E9-44EE-94DF-C6A9CABE3A3A}" type="slidenum">
              <a:rPr lang="en-US" altLang="en-US" smtClean="0"/>
              <a:pPr>
                <a:defRPr/>
              </a:pPr>
              <a:t>27</a:t>
            </a:fld>
            <a:endParaRPr lang="en-US" altLang="en-US"/>
          </a:p>
        </p:txBody>
      </p:sp>
    </p:spTree>
    <p:extLst>
      <p:ext uri="{BB962C8B-B14F-4D97-AF65-F5344CB8AC3E}">
        <p14:creationId xmlns:p14="http://schemas.microsoft.com/office/powerpoint/2010/main" val="40024590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WBS</a:t>
            </a:r>
          </a:p>
        </p:txBody>
      </p:sp>
      <p:sp>
        <p:nvSpPr>
          <p:cNvPr id="3" name="Content Placeholder 2"/>
          <p:cNvSpPr>
            <a:spLocks noGrp="1"/>
          </p:cNvSpPr>
          <p:nvPr>
            <p:ph idx="1"/>
          </p:nvPr>
        </p:nvSpPr>
        <p:spPr/>
        <p:txBody>
          <a:bodyPr/>
          <a:lstStyle/>
          <a:p>
            <a:r>
              <a:rPr lang="en-IN" dirty="0"/>
              <a:t>Understand WBS</a:t>
            </a:r>
          </a:p>
          <a:p>
            <a:r>
              <a:rPr lang="en-IN" dirty="0"/>
              <a:t>WBS type</a:t>
            </a:r>
          </a:p>
          <a:p>
            <a:r>
              <a:rPr lang="en-IN" dirty="0"/>
              <a:t>Control Accounts </a:t>
            </a:r>
          </a:p>
          <a:p>
            <a:r>
              <a:rPr lang="en-IN" dirty="0"/>
              <a:t>Which type of WBS is suitable for my project?</a:t>
            </a:r>
            <a:endParaRPr lang="en-US" dirty="0"/>
          </a:p>
        </p:txBody>
      </p:sp>
      <p:sp>
        <p:nvSpPr>
          <p:cNvPr id="4" name="Footer Placeholder 3"/>
          <p:cNvSpPr>
            <a:spLocks noGrp="1"/>
          </p:cNvSpPr>
          <p:nvPr>
            <p:ph type="ftr" sz="quarter" idx="11"/>
          </p:nvPr>
        </p:nvSpPr>
        <p:spPr/>
        <p:txBody>
          <a:bodyPr/>
          <a:lstStyle/>
          <a:p>
            <a:pPr>
              <a:defRPr/>
            </a:pPr>
            <a:r>
              <a:rPr lang="en-IN"/>
              <a:t>Copyright 2016 Vedavit Project Solutions</a:t>
            </a:r>
            <a:endParaRPr lang="en-US" dirty="0"/>
          </a:p>
        </p:txBody>
      </p:sp>
      <p:sp>
        <p:nvSpPr>
          <p:cNvPr id="5" name="Slide Number Placeholder 4"/>
          <p:cNvSpPr>
            <a:spLocks noGrp="1"/>
          </p:cNvSpPr>
          <p:nvPr>
            <p:ph type="sldNum" sz="quarter" idx="12"/>
          </p:nvPr>
        </p:nvSpPr>
        <p:spPr/>
        <p:txBody>
          <a:bodyPr/>
          <a:lstStyle/>
          <a:p>
            <a:pPr>
              <a:defRPr/>
            </a:pPr>
            <a:fld id="{72DDD327-84E9-44EE-94DF-C6A9CABE3A3A}" type="slidenum">
              <a:rPr lang="en-US" altLang="en-US" smtClean="0"/>
              <a:pPr>
                <a:defRPr/>
              </a:pPr>
              <a:t>28</a:t>
            </a:fld>
            <a:endParaRPr lang="en-US" altLang="en-US"/>
          </a:p>
        </p:txBody>
      </p:sp>
    </p:spTree>
    <p:extLst>
      <p:ext uri="{BB962C8B-B14F-4D97-AF65-F5344CB8AC3E}">
        <p14:creationId xmlns:p14="http://schemas.microsoft.com/office/powerpoint/2010/main" val="112001705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685800" y="2263778"/>
            <a:ext cx="7772400" cy="1774825"/>
          </a:xfrm>
        </p:spPr>
        <p:txBody>
          <a:bodyPr/>
          <a:lstStyle/>
          <a:p>
            <a:r>
              <a:rPr lang="en-US" u="sng" dirty="0">
                <a:latin typeface="Maiandra GD" panose="020E0502030308020204" pitchFamily="34" charset="0"/>
              </a:rPr>
              <a:t>Exercise</a:t>
            </a:r>
            <a:br>
              <a:rPr lang="en-US" dirty="0"/>
            </a:br>
            <a:br>
              <a:rPr lang="en-US" sz="1200" dirty="0"/>
            </a:br>
            <a:r>
              <a:rPr lang="en-US" dirty="0"/>
              <a:t>Create/Review WBS</a:t>
            </a:r>
          </a:p>
        </p:txBody>
      </p:sp>
      <p:sp>
        <p:nvSpPr>
          <p:cNvPr id="4" name="Footer Placeholder 3"/>
          <p:cNvSpPr>
            <a:spLocks noGrp="1"/>
          </p:cNvSpPr>
          <p:nvPr>
            <p:ph type="ftr" sz="quarter" idx="11"/>
          </p:nvPr>
        </p:nvSpPr>
        <p:spPr/>
        <p:txBody>
          <a:bodyPr/>
          <a:lstStyle/>
          <a:p>
            <a:pPr>
              <a:defRPr/>
            </a:pPr>
            <a:r>
              <a:rPr lang="en-IN"/>
              <a:t>Copyright 2016 Vedavit Project Solutions</a:t>
            </a:r>
            <a:endParaRPr lang="en-US" dirty="0"/>
          </a:p>
        </p:txBody>
      </p:sp>
      <p:sp>
        <p:nvSpPr>
          <p:cNvPr id="5" name="Slide Number Placeholder 4"/>
          <p:cNvSpPr>
            <a:spLocks noGrp="1"/>
          </p:cNvSpPr>
          <p:nvPr>
            <p:ph type="sldNum" sz="quarter" idx="12"/>
          </p:nvPr>
        </p:nvSpPr>
        <p:spPr/>
        <p:txBody>
          <a:bodyPr/>
          <a:lstStyle/>
          <a:p>
            <a:pPr>
              <a:defRPr/>
            </a:pPr>
            <a:fld id="{72DDD327-84E9-44EE-94DF-C6A9CABE3A3A}" type="slidenum">
              <a:rPr lang="en-US" altLang="en-US" smtClean="0"/>
              <a:pPr>
                <a:defRPr/>
              </a:pPr>
              <a:t>29</a:t>
            </a:fld>
            <a:endParaRPr lang="en-US" altLang="en-US"/>
          </a:p>
        </p:txBody>
      </p:sp>
    </p:spTree>
    <p:extLst>
      <p:ext uri="{BB962C8B-B14F-4D97-AF65-F5344CB8AC3E}">
        <p14:creationId xmlns:p14="http://schemas.microsoft.com/office/powerpoint/2010/main" val="32475302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Pre-read &amp; Work</a:t>
            </a:r>
          </a:p>
        </p:txBody>
      </p:sp>
      <p:sp>
        <p:nvSpPr>
          <p:cNvPr id="7" name="Content Placeholder 6"/>
          <p:cNvSpPr>
            <a:spLocks noGrp="1"/>
          </p:cNvSpPr>
          <p:nvPr>
            <p:ph idx="1"/>
          </p:nvPr>
        </p:nvSpPr>
        <p:spPr/>
        <p:txBody>
          <a:bodyPr>
            <a:normAutofit fontScale="92500"/>
          </a:bodyPr>
          <a:lstStyle/>
          <a:p>
            <a:r>
              <a:rPr lang="en-US" sz="2800" dirty="0"/>
              <a:t>Read</a:t>
            </a:r>
          </a:p>
          <a:p>
            <a:pPr lvl="1"/>
            <a:r>
              <a:rPr lang="en-US" sz="2400" dirty="0"/>
              <a:t>Case Study: Product Development &amp; Collaboration Platform</a:t>
            </a:r>
          </a:p>
          <a:p>
            <a:pPr lvl="1"/>
            <a:r>
              <a:rPr lang="en-US" sz="2400" dirty="0"/>
              <a:t>Optional: Walk through the reference links given at the end of this presentation.</a:t>
            </a:r>
            <a:endParaRPr lang="en-US" sz="2400" dirty="0"/>
          </a:p>
          <a:p>
            <a:r>
              <a:rPr lang="en-US" sz="2800" dirty="0"/>
              <a:t>Write</a:t>
            </a:r>
          </a:p>
          <a:p>
            <a:pPr lvl="1"/>
            <a:r>
              <a:rPr lang="en-US" sz="2400" dirty="0"/>
              <a:t>Create a WBS for Case Study Project and share with Trainer.</a:t>
            </a:r>
          </a:p>
          <a:p>
            <a:pPr lvl="1"/>
            <a:r>
              <a:rPr lang="en-US" sz="2400" dirty="0"/>
              <a:t>Prepare a list of key challenges which you want to address through this workshop. Share a summarized list along with participants name with trainer</a:t>
            </a:r>
          </a:p>
          <a:p>
            <a:r>
              <a:rPr lang="en-US" sz="2800" dirty="0"/>
              <a:t>Setup</a:t>
            </a:r>
          </a:p>
          <a:p>
            <a:pPr lvl="1"/>
            <a:r>
              <a:rPr lang="en-US" sz="2400" dirty="0"/>
              <a:t>Microsoft Project 2013 Installed &amp; active on every trainee’s machine</a:t>
            </a:r>
          </a:p>
        </p:txBody>
      </p:sp>
      <p:sp>
        <p:nvSpPr>
          <p:cNvPr id="4" name="Footer Placeholder 3"/>
          <p:cNvSpPr>
            <a:spLocks noGrp="1"/>
          </p:cNvSpPr>
          <p:nvPr>
            <p:ph type="ftr" sz="quarter" idx="11"/>
          </p:nvPr>
        </p:nvSpPr>
        <p:spPr/>
        <p:txBody>
          <a:bodyPr/>
          <a:lstStyle/>
          <a:p>
            <a:pPr>
              <a:defRPr/>
            </a:pPr>
            <a:r>
              <a:rPr lang="en-IN"/>
              <a:t>Copyright 2016 Vedavit Project Solutions</a:t>
            </a:r>
            <a:endParaRPr lang="en-US" dirty="0"/>
          </a:p>
        </p:txBody>
      </p:sp>
      <p:sp>
        <p:nvSpPr>
          <p:cNvPr id="5" name="Slide Number Placeholder 4"/>
          <p:cNvSpPr>
            <a:spLocks noGrp="1"/>
          </p:cNvSpPr>
          <p:nvPr>
            <p:ph type="sldNum" sz="quarter" idx="12"/>
          </p:nvPr>
        </p:nvSpPr>
        <p:spPr/>
        <p:txBody>
          <a:bodyPr/>
          <a:lstStyle/>
          <a:p>
            <a:pPr>
              <a:defRPr/>
            </a:pPr>
            <a:fld id="{92A11C3B-14C1-45FE-8AF3-5A1BDDCA8C05}" type="slidenum">
              <a:rPr lang="en-US" altLang="en-US" smtClean="0"/>
              <a:pPr>
                <a:defRPr/>
              </a:pPr>
              <a:t>3</a:t>
            </a:fld>
            <a:endParaRPr lang="en-US" altLang="en-US"/>
          </a:p>
        </p:txBody>
      </p:sp>
    </p:spTree>
    <p:extLst>
      <p:ext uri="{BB962C8B-B14F-4D97-AF65-F5344CB8AC3E}">
        <p14:creationId xmlns:p14="http://schemas.microsoft.com/office/powerpoint/2010/main" val="269250815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Steps for Preparing Project Schedule</a:t>
            </a:r>
          </a:p>
        </p:txBody>
      </p:sp>
      <p:sp>
        <p:nvSpPr>
          <p:cNvPr id="3" name="Content Placeholder 2"/>
          <p:cNvSpPr>
            <a:spLocks noGrp="1"/>
          </p:cNvSpPr>
          <p:nvPr>
            <p:ph idx="1"/>
          </p:nvPr>
        </p:nvSpPr>
        <p:spPr/>
        <p:txBody>
          <a:bodyPr>
            <a:normAutofit fontScale="85000" lnSpcReduction="20000"/>
          </a:bodyPr>
          <a:lstStyle/>
          <a:p>
            <a:r>
              <a:rPr lang="en-IN" dirty="0"/>
              <a:t>Identify Activities</a:t>
            </a:r>
          </a:p>
          <a:p>
            <a:r>
              <a:rPr lang="en-IN" dirty="0"/>
              <a:t>Sequence Activities</a:t>
            </a:r>
          </a:p>
          <a:p>
            <a:r>
              <a:rPr lang="en-IN" dirty="0"/>
              <a:t>Estimate Activity Resources</a:t>
            </a:r>
          </a:p>
          <a:p>
            <a:r>
              <a:rPr lang="en-IN" dirty="0"/>
              <a:t>Estimate Activity Durations</a:t>
            </a:r>
          </a:p>
          <a:p>
            <a:r>
              <a:rPr lang="en-US" dirty="0"/>
              <a:t>Critical Path Analysis</a:t>
            </a:r>
          </a:p>
          <a:p>
            <a:r>
              <a:rPr lang="en-US" dirty="0"/>
              <a:t>Schedule Compression</a:t>
            </a:r>
          </a:p>
          <a:p>
            <a:r>
              <a:rPr lang="en-US" dirty="0"/>
              <a:t>Fast Tracking</a:t>
            </a:r>
          </a:p>
          <a:p>
            <a:r>
              <a:rPr lang="en-US" dirty="0"/>
              <a:t>Lead &amp; Lag Analysis</a:t>
            </a:r>
          </a:p>
          <a:p>
            <a:r>
              <a:rPr lang="en-US" dirty="0"/>
              <a:t>Schedule Optimization</a:t>
            </a:r>
          </a:p>
          <a:p>
            <a:r>
              <a:rPr lang="en-US" dirty="0"/>
              <a:t>Negotiate Schedule</a:t>
            </a:r>
          </a:p>
          <a:p>
            <a:r>
              <a:rPr lang="en-US" dirty="0"/>
              <a:t>Critical Path Simulation</a:t>
            </a:r>
          </a:p>
          <a:p>
            <a:r>
              <a:rPr lang="en-US" dirty="0"/>
              <a:t>Baseline Schedule</a:t>
            </a:r>
          </a:p>
          <a:p>
            <a:endParaRPr lang="en-US" dirty="0"/>
          </a:p>
        </p:txBody>
      </p:sp>
      <p:sp>
        <p:nvSpPr>
          <p:cNvPr id="4" name="Footer Placeholder 3"/>
          <p:cNvSpPr>
            <a:spLocks noGrp="1"/>
          </p:cNvSpPr>
          <p:nvPr>
            <p:ph type="ftr" sz="quarter" idx="11"/>
          </p:nvPr>
        </p:nvSpPr>
        <p:spPr/>
        <p:txBody>
          <a:bodyPr/>
          <a:lstStyle/>
          <a:p>
            <a:pPr>
              <a:defRPr/>
            </a:pPr>
            <a:r>
              <a:rPr lang="en-IN"/>
              <a:t>Copyright 2016 Vedavit Project Solutions</a:t>
            </a:r>
            <a:endParaRPr lang="en-US" dirty="0"/>
          </a:p>
        </p:txBody>
      </p:sp>
      <p:sp>
        <p:nvSpPr>
          <p:cNvPr id="5" name="Slide Number Placeholder 4"/>
          <p:cNvSpPr>
            <a:spLocks noGrp="1"/>
          </p:cNvSpPr>
          <p:nvPr>
            <p:ph type="sldNum" sz="quarter" idx="12"/>
          </p:nvPr>
        </p:nvSpPr>
        <p:spPr/>
        <p:txBody>
          <a:bodyPr/>
          <a:lstStyle/>
          <a:p>
            <a:pPr>
              <a:defRPr/>
            </a:pPr>
            <a:fld id="{72DDD327-84E9-44EE-94DF-C6A9CABE3A3A}" type="slidenum">
              <a:rPr lang="en-US" altLang="en-US" smtClean="0"/>
              <a:pPr>
                <a:defRPr/>
              </a:pPr>
              <a:t>30</a:t>
            </a:fld>
            <a:endParaRPr lang="en-US" altLang="en-US"/>
          </a:p>
        </p:txBody>
      </p:sp>
    </p:spTree>
    <p:extLst>
      <p:ext uri="{BB962C8B-B14F-4D97-AF65-F5344CB8AC3E}">
        <p14:creationId xmlns:p14="http://schemas.microsoft.com/office/powerpoint/2010/main" val="97769712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0" name="Title 2"/>
          <p:cNvSpPr>
            <a:spLocks noGrp="1"/>
          </p:cNvSpPr>
          <p:nvPr>
            <p:ph type="title"/>
          </p:nvPr>
        </p:nvSpPr>
        <p:spPr/>
        <p:txBody>
          <a:bodyPr/>
          <a:lstStyle/>
          <a:p>
            <a:r>
              <a:rPr altLang="en-US"/>
              <a:t>Facts/Tips for Critical Path</a:t>
            </a:r>
          </a:p>
        </p:txBody>
      </p:sp>
      <p:sp>
        <p:nvSpPr>
          <p:cNvPr id="4" name="Content Placeholder 3"/>
          <p:cNvSpPr>
            <a:spLocks noGrp="1"/>
          </p:cNvSpPr>
          <p:nvPr>
            <p:ph idx="1"/>
          </p:nvPr>
        </p:nvSpPr>
        <p:spPr>
          <a:xfrm>
            <a:off x="457200" y="808038"/>
            <a:ext cx="8229600" cy="5672141"/>
          </a:xfrm>
        </p:spPr>
        <p:txBody>
          <a:bodyPr>
            <a:noAutofit/>
          </a:bodyPr>
          <a:lstStyle/>
          <a:p>
            <a:pPr>
              <a:buFont typeface="Arial" charset="0"/>
              <a:buChar char="•"/>
              <a:defRPr/>
            </a:pPr>
            <a:r>
              <a:rPr lang="en-US" sz="1600" u="sng" dirty="0"/>
              <a:t>Total Float </a:t>
            </a:r>
            <a:r>
              <a:rPr lang="en-US" sz="1600" dirty="0"/>
              <a:t>is the amount of time the task can delayed without delaying the project finish date. </a:t>
            </a:r>
          </a:p>
          <a:p>
            <a:pPr>
              <a:buFont typeface="Arial" charset="0"/>
              <a:buChar char="•"/>
              <a:defRPr/>
            </a:pPr>
            <a:r>
              <a:rPr lang="en-US" sz="1600" u="sng" dirty="0"/>
              <a:t>Free float </a:t>
            </a:r>
            <a:r>
              <a:rPr lang="en-US" sz="1600" dirty="0"/>
              <a:t>is the amount of time a task can slip without delaying the early start of any task that immediately follows it</a:t>
            </a:r>
          </a:p>
          <a:p>
            <a:pPr>
              <a:buFont typeface="Arial" charset="0"/>
              <a:buChar char="•"/>
              <a:defRPr/>
            </a:pPr>
            <a:r>
              <a:rPr lang="en-US" sz="1600" dirty="0"/>
              <a:t>It is possible that a </a:t>
            </a:r>
            <a:r>
              <a:rPr lang="en-US" sz="1600" u="sng" dirty="0"/>
              <a:t>zero float activity may not </a:t>
            </a:r>
            <a:r>
              <a:rPr lang="en-US" sz="1600" dirty="0"/>
              <a:t>be on critical path</a:t>
            </a:r>
          </a:p>
          <a:p>
            <a:pPr>
              <a:buFont typeface="Arial" charset="0"/>
              <a:buChar char="•"/>
              <a:defRPr/>
            </a:pPr>
            <a:r>
              <a:rPr lang="en-US" sz="1600" u="sng" dirty="0"/>
              <a:t>Longest path &amp; shortest time </a:t>
            </a:r>
            <a:r>
              <a:rPr lang="en-US" sz="1600" dirty="0"/>
              <a:t>possible to complete the project</a:t>
            </a:r>
          </a:p>
          <a:p>
            <a:pPr>
              <a:buFont typeface="Arial" charset="0"/>
              <a:buChar char="•"/>
              <a:defRPr/>
            </a:pPr>
            <a:r>
              <a:rPr lang="en-US" sz="1600" dirty="0"/>
              <a:t>A project can </a:t>
            </a:r>
            <a:r>
              <a:rPr lang="en-US" sz="1600" u="sng" dirty="0"/>
              <a:t>multiple critical </a:t>
            </a:r>
            <a:r>
              <a:rPr lang="en-US" sz="1600" dirty="0"/>
              <a:t>paths</a:t>
            </a:r>
          </a:p>
          <a:p>
            <a:pPr>
              <a:buFont typeface="Arial" charset="0"/>
              <a:buChar char="•"/>
              <a:defRPr/>
            </a:pPr>
            <a:r>
              <a:rPr lang="en-US" sz="1600" u="sng" dirty="0"/>
              <a:t>Difference</a:t>
            </a:r>
            <a:r>
              <a:rPr lang="en-US" sz="1600" dirty="0"/>
              <a:t> between late and early is float</a:t>
            </a:r>
          </a:p>
          <a:p>
            <a:pPr>
              <a:buFont typeface="Arial" charset="0"/>
              <a:buChar char="•"/>
              <a:defRPr/>
            </a:pPr>
            <a:r>
              <a:rPr lang="en-US" sz="1600" u="sng" dirty="0"/>
              <a:t>Positive float </a:t>
            </a:r>
            <a:r>
              <a:rPr lang="en-US" sz="1600" dirty="0"/>
              <a:t>(the activity can wait to start even after previous activity finishes)</a:t>
            </a:r>
          </a:p>
          <a:p>
            <a:pPr>
              <a:buFont typeface="Arial" charset="0"/>
              <a:buChar char="•"/>
              <a:defRPr/>
            </a:pPr>
            <a:r>
              <a:rPr lang="en-US" sz="1600" u="sng" dirty="0"/>
              <a:t>Negative float </a:t>
            </a:r>
            <a:r>
              <a:rPr lang="en-US" sz="1600" dirty="0"/>
              <a:t>(the activity must start before  previous finishes)</a:t>
            </a:r>
          </a:p>
          <a:p>
            <a:pPr>
              <a:buFont typeface="Arial" charset="0"/>
              <a:buChar char="•"/>
              <a:defRPr/>
            </a:pPr>
            <a:r>
              <a:rPr lang="en-US" sz="1600" u="sng" dirty="0"/>
              <a:t>Zero float</a:t>
            </a:r>
            <a:r>
              <a:rPr lang="en-US" sz="1600" dirty="0"/>
              <a:t> (the activity must immediately start after the finish of previous one)</a:t>
            </a:r>
          </a:p>
          <a:p>
            <a:pPr>
              <a:buFont typeface="Arial" charset="0"/>
              <a:buChar char="•"/>
              <a:defRPr/>
            </a:pPr>
            <a:r>
              <a:rPr lang="en-US" sz="1600" u="sng" dirty="0"/>
              <a:t>Crashing</a:t>
            </a:r>
            <a:r>
              <a:rPr lang="en-US" sz="1600" dirty="0"/>
              <a:t> activities to short the overall duration of project</a:t>
            </a:r>
          </a:p>
          <a:p>
            <a:pPr>
              <a:buFont typeface="Arial" charset="0"/>
              <a:buChar char="•"/>
              <a:defRPr/>
            </a:pPr>
            <a:r>
              <a:rPr lang="en-US" sz="1600" u="sng" dirty="0"/>
              <a:t>Fast-tracking</a:t>
            </a:r>
            <a:r>
              <a:rPr lang="en-US" sz="1600" dirty="0"/>
              <a:t> activities to short the overall duration of project</a:t>
            </a:r>
          </a:p>
          <a:p>
            <a:pPr>
              <a:buFont typeface="Arial" charset="0"/>
              <a:buChar char="•"/>
              <a:defRPr/>
            </a:pPr>
            <a:r>
              <a:rPr lang="en-US" sz="1600" dirty="0"/>
              <a:t>Be </a:t>
            </a:r>
            <a:r>
              <a:rPr lang="en-US" sz="1600" u="sng" dirty="0"/>
              <a:t>cautious</a:t>
            </a:r>
            <a:r>
              <a:rPr lang="en-US" sz="1600" dirty="0"/>
              <a:t> that non-critical activity is not being delayed than the allowed free float</a:t>
            </a:r>
          </a:p>
          <a:p>
            <a:pPr>
              <a:buFont typeface="Arial" charset="0"/>
              <a:buChar char="•"/>
              <a:defRPr/>
            </a:pPr>
            <a:r>
              <a:rPr lang="en-US" sz="1600" u="sng" dirty="0"/>
              <a:t>Take care of </a:t>
            </a:r>
            <a:r>
              <a:rPr lang="en-US" sz="1600" dirty="0"/>
              <a:t>sub-critical path or non-critical path</a:t>
            </a:r>
          </a:p>
          <a:p>
            <a:pPr>
              <a:buFont typeface="Arial" charset="0"/>
              <a:buChar char="•"/>
              <a:defRPr/>
            </a:pPr>
            <a:r>
              <a:rPr lang="en-US" sz="1600" dirty="0"/>
              <a:t>Manage </a:t>
            </a:r>
            <a:r>
              <a:rPr lang="en-US" sz="1600" u="sng" dirty="0"/>
              <a:t>critical path resources </a:t>
            </a:r>
            <a:r>
              <a:rPr lang="en-US" sz="1600" dirty="0"/>
              <a:t>very closely</a:t>
            </a:r>
          </a:p>
          <a:p>
            <a:pPr>
              <a:buFont typeface="Arial" charset="0"/>
              <a:buChar char="•"/>
              <a:defRPr/>
            </a:pPr>
            <a:r>
              <a:rPr lang="en-US" sz="1600" u="sng" dirty="0"/>
              <a:t>Do not overload </a:t>
            </a:r>
            <a:r>
              <a:rPr lang="en-US" sz="1600" dirty="0"/>
              <a:t>critical path activity resources</a:t>
            </a:r>
          </a:p>
          <a:p>
            <a:pPr>
              <a:buFont typeface="Arial" charset="0"/>
              <a:buChar char="•"/>
              <a:defRPr/>
            </a:pPr>
            <a:r>
              <a:rPr lang="en-US" sz="1600" u="sng" dirty="0"/>
              <a:t>Avoid multitasking </a:t>
            </a:r>
            <a:r>
              <a:rPr lang="en-US" sz="1600" dirty="0"/>
              <a:t>for resources working on critical path activities</a:t>
            </a:r>
          </a:p>
        </p:txBody>
      </p:sp>
      <p:sp>
        <p:nvSpPr>
          <p:cNvPr id="2" name="Footer Placeholder 1"/>
          <p:cNvSpPr>
            <a:spLocks noGrp="1"/>
          </p:cNvSpPr>
          <p:nvPr>
            <p:ph type="ftr" sz="quarter" idx="11"/>
          </p:nvPr>
        </p:nvSpPr>
        <p:spPr/>
        <p:txBody>
          <a:bodyPr/>
          <a:lstStyle/>
          <a:p>
            <a:pPr>
              <a:defRPr/>
            </a:pPr>
            <a:r>
              <a:rPr lang="en-IN"/>
              <a:t>Copyright 2015 Vedavit Project Solutions</a:t>
            </a:r>
            <a:endParaRPr lang="en-US"/>
          </a:p>
        </p:txBody>
      </p:sp>
      <p:sp>
        <p:nvSpPr>
          <p:cNvPr id="288773"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32" indent="-285744">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2971" indent="-228594">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160" indent="-228594">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349" indent="-228594">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537" indent="-228594"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726" indent="-228594"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8914" indent="-228594"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103" indent="-228594"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A03842FC-B459-4ADA-BA96-9052C874F5EB}" type="slidenum">
              <a:rPr lang="en-US" altLang="en-US" sz="1200">
                <a:solidFill>
                  <a:srgbClr val="898989"/>
                </a:solidFill>
              </a:rPr>
              <a:pPr>
                <a:spcBef>
                  <a:spcPct val="0"/>
                </a:spcBef>
                <a:buFontTx/>
                <a:buNone/>
              </a:pPr>
              <a:t>31</a:t>
            </a:fld>
            <a:endParaRPr lang="en-US" altLang="en-US" sz="1200" dirty="0">
              <a:solidFill>
                <a:srgbClr val="898989"/>
              </a:solidFill>
            </a:endParaRPr>
          </a:p>
        </p:txBody>
      </p:sp>
    </p:spTree>
    <p:extLst>
      <p:ext uri="{BB962C8B-B14F-4D97-AF65-F5344CB8AC3E}">
        <p14:creationId xmlns:p14="http://schemas.microsoft.com/office/powerpoint/2010/main" val="333585178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ltLang="en-US" dirty="0"/>
              <a:t>Resource Optimization Techniques</a:t>
            </a:r>
            <a:endParaRPr lang="en-US" dirty="0"/>
          </a:p>
        </p:txBody>
      </p:sp>
      <p:sp>
        <p:nvSpPr>
          <p:cNvPr id="9" name="Content Placeholder 8"/>
          <p:cNvSpPr>
            <a:spLocks noGrp="1"/>
          </p:cNvSpPr>
          <p:nvPr>
            <p:ph idx="1"/>
          </p:nvPr>
        </p:nvSpPr>
        <p:spPr>
          <a:xfrm>
            <a:off x="87085" y="835749"/>
            <a:ext cx="4102834" cy="5406972"/>
          </a:xfrm>
        </p:spPr>
        <p:txBody>
          <a:bodyPr>
            <a:normAutofit fontScale="92500" lnSpcReduction="20000"/>
          </a:bodyPr>
          <a:lstStyle/>
          <a:p>
            <a:pPr marL="290506" indent="-290506"/>
            <a:r>
              <a:rPr lang="en-US" b="1" dirty="0"/>
              <a:t>Resource Levelling</a:t>
            </a:r>
          </a:p>
          <a:p>
            <a:pPr marL="290506" lvl="1" indent="0">
              <a:buNone/>
            </a:pPr>
            <a:r>
              <a:rPr lang="en-US" dirty="0"/>
              <a:t>Ensure resource are not allocated more than their availability for the given project. Can lead to change in critical path.</a:t>
            </a:r>
          </a:p>
          <a:p>
            <a:pPr marL="290506" indent="-290506"/>
            <a:r>
              <a:rPr lang="en-US" sz="3100" b="1" dirty="0"/>
              <a:t>Resource Smoothing</a:t>
            </a:r>
          </a:p>
          <a:p>
            <a:pPr marL="290506" lvl="1" indent="0">
              <a:buNone/>
            </a:pPr>
            <a:r>
              <a:rPr lang="en-US" dirty="0"/>
              <a:t>Adjust activities in such a way that resources requirement do not exceed than defined limit. No change in critical path. Activities can be delayed within their float (free/total).</a:t>
            </a:r>
          </a:p>
          <a:p>
            <a:endParaRPr lang="en-US" dirty="0"/>
          </a:p>
        </p:txBody>
      </p:sp>
      <p:sp>
        <p:nvSpPr>
          <p:cNvPr id="4" name="Footer Placeholder 3"/>
          <p:cNvSpPr>
            <a:spLocks noGrp="1"/>
          </p:cNvSpPr>
          <p:nvPr>
            <p:ph type="ftr" sz="quarter" idx="11"/>
          </p:nvPr>
        </p:nvSpPr>
        <p:spPr/>
        <p:txBody>
          <a:bodyPr/>
          <a:lstStyle/>
          <a:p>
            <a:pPr>
              <a:defRPr/>
            </a:pPr>
            <a:r>
              <a:rPr lang="en-IN"/>
              <a:t>Copyright 2016 Vedavit Project Solutions</a:t>
            </a:r>
            <a:endParaRPr lang="en-US" dirty="0"/>
          </a:p>
        </p:txBody>
      </p:sp>
      <p:sp>
        <p:nvSpPr>
          <p:cNvPr id="5" name="Slide Number Placeholder 4"/>
          <p:cNvSpPr>
            <a:spLocks noGrp="1"/>
          </p:cNvSpPr>
          <p:nvPr>
            <p:ph type="sldNum" sz="quarter" idx="12"/>
          </p:nvPr>
        </p:nvSpPr>
        <p:spPr/>
        <p:txBody>
          <a:bodyPr/>
          <a:lstStyle/>
          <a:p>
            <a:pPr>
              <a:defRPr/>
            </a:pPr>
            <a:fld id="{72DDD327-84E9-44EE-94DF-C6A9CABE3A3A}" type="slidenum">
              <a:rPr lang="en-US" altLang="en-US" smtClean="0"/>
              <a:pPr>
                <a:defRPr/>
              </a:pPr>
              <a:t>32</a:t>
            </a:fld>
            <a:endParaRPr lang="en-US" alt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89919" y="835749"/>
            <a:ext cx="4954081" cy="4955452"/>
          </a:xfrm>
          <a:prstGeom prst="rect">
            <a:avLst/>
          </a:prstGeom>
        </p:spPr>
      </p:pic>
    </p:spTree>
    <p:extLst>
      <p:ext uri="{BB962C8B-B14F-4D97-AF65-F5344CB8AC3E}">
        <p14:creationId xmlns:p14="http://schemas.microsoft.com/office/powerpoint/2010/main" val="403441435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Estimation</a:t>
            </a:r>
          </a:p>
        </p:txBody>
      </p:sp>
      <p:sp>
        <p:nvSpPr>
          <p:cNvPr id="3" name="Content Placeholder 2"/>
          <p:cNvSpPr>
            <a:spLocks noGrp="1"/>
          </p:cNvSpPr>
          <p:nvPr>
            <p:ph idx="1"/>
          </p:nvPr>
        </p:nvSpPr>
        <p:spPr/>
        <p:txBody>
          <a:bodyPr>
            <a:normAutofit lnSpcReduction="10000"/>
          </a:bodyPr>
          <a:lstStyle/>
          <a:p>
            <a:r>
              <a:rPr lang="en-US" dirty="0"/>
              <a:t>Estimate resources, duration, cost.</a:t>
            </a:r>
          </a:p>
          <a:p>
            <a:r>
              <a:rPr lang="en-US" dirty="0"/>
              <a:t>Range of Estimate</a:t>
            </a:r>
          </a:p>
          <a:p>
            <a:r>
              <a:rPr lang="en-US" dirty="0"/>
              <a:t>Analogous Estimation</a:t>
            </a:r>
          </a:p>
          <a:p>
            <a:r>
              <a:rPr lang="en-US" dirty="0"/>
              <a:t>PERT Estimation</a:t>
            </a:r>
          </a:p>
          <a:p>
            <a:r>
              <a:rPr lang="en-US" dirty="0"/>
              <a:t>Parametric Estimation</a:t>
            </a:r>
          </a:p>
          <a:p>
            <a:r>
              <a:rPr lang="en-US" dirty="0"/>
              <a:t>Bottom-up Estimation</a:t>
            </a:r>
          </a:p>
          <a:p>
            <a:r>
              <a:rPr lang="en-US" dirty="0"/>
              <a:t>Basis of Estimation</a:t>
            </a:r>
          </a:p>
          <a:p>
            <a:r>
              <a:rPr lang="en-US" dirty="0"/>
              <a:t>Alternative Analysis</a:t>
            </a:r>
          </a:p>
          <a:p>
            <a:r>
              <a:rPr lang="en-US" dirty="0"/>
              <a:t>Reserve Analysis (Buffer Estimation)</a:t>
            </a:r>
            <a:endParaRPr lang="en-US" dirty="0"/>
          </a:p>
        </p:txBody>
      </p:sp>
      <p:sp>
        <p:nvSpPr>
          <p:cNvPr id="4" name="Footer Placeholder 3"/>
          <p:cNvSpPr>
            <a:spLocks noGrp="1"/>
          </p:cNvSpPr>
          <p:nvPr>
            <p:ph type="ftr" sz="quarter" idx="11"/>
          </p:nvPr>
        </p:nvSpPr>
        <p:spPr/>
        <p:txBody>
          <a:bodyPr/>
          <a:lstStyle/>
          <a:p>
            <a:pPr>
              <a:defRPr/>
            </a:pPr>
            <a:r>
              <a:rPr lang="en-IN"/>
              <a:t>Copyright 2016 Vedavit Project Solutions</a:t>
            </a:r>
            <a:endParaRPr lang="en-US" dirty="0"/>
          </a:p>
        </p:txBody>
      </p:sp>
      <p:sp>
        <p:nvSpPr>
          <p:cNvPr id="5" name="Slide Number Placeholder 4"/>
          <p:cNvSpPr>
            <a:spLocks noGrp="1"/>
          </p:cNvSpPr>
          <p:nvPr>
            <p:ph type="sldNum" sz="quarter" idx="12"/>
          </p:nvPr>
        </p:nvSpPr>
        <p:spPr/>
        <p:txBody>
          <a:bodyPr/>
          <a:lstStyle/>
          <a:p>
            <a:pPr>
              <a:defRPr/>
            </a:pPr>
            <a:fld id="{72DDD327-84E9-44EE-94DF-C6A9CABE3A3A}" type="slidenum">
              <a:rPr lang="en-US" altLang="en-US" smtClean="0"/>
              <a:pPr>
                <a:defRPr/>
              </a:pPr>
              <a:t>33</a:t>
            </a:fld>
            <a:endParaRPr lang="en-US" altLang="en-US"/>
          </a:p>
        </p:txBody>
      </p:sp>
    </p:spTree>
    <p:extLst>
      <p:ext uri="{BB962C8B-B14F-4D97-AF65-F5344CB8AC3E}">
        <p14:creationId xmlns:p14="http://schemas.microsoft.com/office/powerpoint/2010/main" val="246383404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Baseline</a:t>
            </a:r>
          </a:p>
        </p:txBody>
      </p:sp>
      <p:sp>
        <p:nvSpPr>
          <p:cNvPr id="3" name="Content Placeholder 2"/>
          <p:cNvSpPr>
            <a:spLocks noGrp="1"/>
          </p:cNvSpPr>
          <p:nvPr>
            <p:ph idx="1"/>
          </p:nvPr>
        </p:nvSpPr>
        <p:spPr/>
        <p:txBody>
          <a:bodyPr>
            <a:normAutofit/>
          </a:bodyPr>
          <a:lstStyle/>
          <a:p>
            <a:r>
              <a:rPr lang="en-IN" sz="2800" dirty="0"/>
              <a:t>What is a baseline? </a:t>
            </a:r>
          </a:p>
          <a:p>
            <a:r>
              <a:rPr lang="en-IN" sz="2800" dirty="0"/>
              <a:t>What does it comprised of? </a:t>
            </a:r>
          </a:p>
          <a:p>
            <a:r>
              <a:rPr lang="en-IN" sz="2800" dirty="0"/>
              <a:t>Importance of baseline. </a:t>
            </a:r>
          </a:p>
          <a:p>
            <a:r>
              <a:rPr lang="en-IN" sz="2800" dirty="0"/>
              <a:t>Best practices for project baselining. </a:t>
            </a:r>
          </a:p>
          <a:p>
            <a:r>
              <a:rPr lang="en-IN" sz="2800" dirty="0"/>
              <a:t>Negotiating baseline with relevant stakeholders.</a:t>
            </a:r>
            <a:endParaRPr lang="en-US" sz="2800" dirty="0"/>
          </a:p>
        </p:txBody>
      </p:sp>
      <p:sp>
        <p:nvSpPr>
          <p:cNvPr id="4" name="Footer Placeholder 3"/>
          <p:cNvSpPr>
            <a:spLocks noGrp="1"/>
          </p:cNvSpPr>
          <p:nvPr>
            <p:ph type="ftr" sz="quarter" idx="11"/>
          </p:nvPr>
        </p:nvSpPr>
        <p:spPr/>
        <p:txBody>
          <a:bodyPr/>
          <a:lstStyle/>
          <a:p>
            <a:pPr>
              <a:defRPr/>
            </a:pPr>
            <a:r>
              <a:rPr lang="en-IN"/>
              <a:t>Copyright 2016 Vedavit Project Solutions</a:t>
            </a:r>
            <a:endParaRPr lang="en-US" dirty="0"/>
          </a:p>
        </p:txBody>
      </p:sp>
      <p:sp>
        <p:nvSpPr>
          <p:cNvPr id="5" name="Slide Number Placeholder 4"/>
          <p:cNvSpPr>
            <a:spLocks noGrp="1"/>
          </p:cNvSpPr>
          <p:nvPr>
            <p:ph type="sldNum" sz="quarter" idx="12"/>
          </p:nvPr>
        </p:nvSpPr>
        <p:spPr/>
        <p:txBody>
          <a:bodyPr/>
          <a:lstStyle/>
          <a:p>
            <a:pPr>
              <a:defRPr/>
            </a:pPr>
            <a:fld id="{72DDD327-84E9-44EE-94DF-C6A9CABE3A3A}" type="slidenum">
              <a:rPr lang="en-US" altLang="en-US" smtClean="0"/>
              <a:pPr>
                <a:defRPr/>
              </a:pPr>
              <a:t>34</a:t>
            </a:fld>
            <a:endParaRPr lang="en-US" altLang="en-US"/>
          </a:p>
        </p:txBody>
      </p:sp>
    </p:spTree>
    <p:extLst>
      <p:ext uri="{BB962C8B-B14F-4D97-AF65-F5344CB8AC3E}">
        <p14:creationId xmlns:p14="http://schemas.microsoft.com/office/powerpoint/2010/main" val="83287439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685800" y="2263778"/>
            <a:ext cx="7772400" cy="1774825"/>
          </a:xfrm>
        </p:spPr>
        <p:txBody>
          <a:bodyPr/>
          <a:lstStyle/>
          <a:p>
            <a:r>
              <a:rPr lang="en-US" u="sng" dirty="0">
                <a:latin typeface="Maiandra GD" panose="020E0502030308020204" pitchFamily="34" charset="0"/>
              </a:rPr>
              <a:t>Exercise</a:t>
            </a:r>
            <a:br>
              <a:rPr lang="en-US" dirty="0"/>
            </a:br>
            <a:br>
              <a:rPr lang="en-US" sz="1200" dirty="0"/>
            </a:br>
            <a:r>
              <a:rPr lang="en-US" dirty="0"/>
              <a:t>Complete Project Baseline</a:t>
            </a:r>
          </a:p>
        </p:txBody>
      </p:sp>
      <p:sp>
        <p:nvSpPr>
          <p:cNvPr id="4" name="Footer Placeholder 3"/>
          <p:cNvSpPr>
            <a:spLocks noGrp="1"/>
          </p:cNvSpPr>
          <p:nvPr>
            <p:ph type="ftr" sz="quarter" idx="11"/>
          </p:nvPr>
        </p:nvSpPr>
        <p:spPr/>
        <p:txBody>
          <a:bodyPr/>
          <a:lstStyle/>
          <a:p>
            <a:pPr>
              <a:defRPr/>
            </a:pPr>
            <a:r>
              <a:rPr lang="en-IN"/>
              <a:t>Copyright 2016 Vedavit Project Solutions</a:t>
            </a:r>
            <a:endParaRPr lang="en-US" dirty="0"/>
          </a:p>
        </p:txBody>
      </p:sp>
      <p:sp>
        <p:nvSpPr>
          <p:cNvPr id="5" name="Slide Number Placeholder 4"/>
          <p:cNvSpPr>
            <a:spLocks noGrp="1"/>
          </p:cNvSpPr>
          <p:nvPr>
            <p:ph type="sldNum" sz="quarter" idx="12"/>
          </p:nvPr>
        </p:nvSpPr>
        <p:spPr/>
        <p:txBody>
          <a:bodyPr/>
          <a:lstStyle/>
          <a:p>
            <a:pPr>
              <a:defRPr/>
            </a:pPr>
            <a:fld id="{72DDD327-84E9-44EE-94DF-C6A9CABE3A3A}" type="slidenum">
              <a:rPr lang="en-US" altLang="en-US" smtClean="0"/>
              <a:pPr>
                <a:defRPr/>
              </a:pPr>
              <a:t>35</a:t>
            </a:fld>
            <a:endParaRPr lang="en-US" altLang="en-US"/>
          </a:p>
        </p:txBody>
      </p:sp>
    </p:spTree>
    <p:extLst>
      <p:ext uri="{BB962C8B-B14F-4D97-AF65-F5344CB8AC3E}">
        <p14:creationId xmlns:p14="http://schemas.microsoft.com/office/powerpoint/2010/main" val="336592658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Buffer Management</a:t>
            </a:r>
          </a:p>
        </p:txBody>
      </p:sp>
      <p:sp>
        <p:nvSpPr>
          <p:cNvPr id="3" name="Content Placeholder 2"/>
          <p:cNvSpPr>
            <a:spLocks noGrp="1"/>
          </p:cNvSpPr>
          <p:nvPr>
            <p:ph idx="1"/>
          </p:nvPr>
        </p:nvSpPr>
        <p:spPr/>
        <p:txBody>
          <a:bodyPr/>
          <a:lstStyle/>
          <a:p>
            <a:r>
              <a:rPr lang="en-IN" dirty="0"/>
              <a:t>Difference between slack &amp; buffer. </a:t>
            </a:r>
          </a:p>
          <a:p>
            <a:r>
              <a:rPr lang="en-IN" dirty="0"/>
              <a:t>How to estimate buffer? </a:t>
            </a:r>
          </a:p>
          <a:p>
            <a:r>
              <a:rPr lang="en-IN" dirty="0"/>
              <a:t>What should be part of buffer?</a:t>
            </a:r>
          </a:p>
          <a:p>
            <a:r>
              <a:rPr lang="en-IN" dirty="0"/>
              <a:t>Relationship between buffers and risk</a:t>
            </a:r>
            <a:endParaRPr lang="en-US" dirty="0"/>
          </a:p>
          <a:p>
            <a:endParaRPr lang="en-US" dirty="0"/>
          </a:p>
        </p:txBody>
      </p:sp>
      <p:sp>
        <p:nvSpPr>
          <p:cNvPr id="4" name="Footer Placeholder 3"/>
          <p:cNvSpPr>
            <a:spLocks noGrp="1"/>
          </p:cNvSpPr>
          <p:nvPr>
            <p:ph type="ftr" sz="quarter" idx="11"/>
          </p:nvPr>
        </p:nvSpPr>
        <p:spPr/>
        <p:txBody>
          <a:bodyPr/>
          <a:lstStyle/>
          <a:p>
            <a:pPr>
              <a:defRPr/>
            </a:pPr>
            <a:r>
              <a:rPr lang="en-IN"/>
              <a:t>Copyright 2016 Vedavit Project Solutions</a:t>
            </a:r>
            <a:endParaRPr lang="en-US" dirty="0"/>
          </a:p>
        </p:txBody>
      </p:sp>
      <p:sp>
        <p:nvSpPr>
          <p:cNvPr id="5" name="Slide Number Placeholder 4"/>
          <p:cNvSpPr>
            <a:spLocks noGrp="1"/>
          </p:cNvSpPr>
          <p:nvPr>
            <p:ph type="sldNum" sz="quarter" idx="12"/>
          </p:nvPr>
        </p:nvSpPr>
        <p:spPr/>
        <p:txBody>
          <a:bodyPr/>
          <a:lstStyle/>
          <a:p>
            <a:pPr>
              <a:defRPr/>
            </a:pPr>
            <a:fld id="{72DDD327-84E9-44EE-94DF-C6A9CABE3A3A}" type="slidenum">
              <a:rPr lang="en-US" altLang="en-US" smtClean="0"/>
              <a:pPr>
                <a:defRPr/>
              </a:pPr>
              <a:t>36</a:t>
            </a:fld>
            <a:endParaRPr lang="en-US" altLang="en-US"/>
          </a:p>
        </p:txBody>
      </p:sp>
    </p:spTree>
    <p:extLst>
      <p:ext uri="{BB962C8B-B14F-4D97-AF65-F5344CB8AC3E}">
        <p14:creationId xmlns:p14="http://schemas.microsoft.com/office/powerpoint/2010/main" val="291493536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r>
              <a:rPr lang="en-US" dirty="0"/>
              <a:t>Project Tracking, Project Governance</a:t>
            </a:r>
            <a:endParaRPr lang="en-US" dirty="0"/>
          </a:p>
        </p:txBody>
      </p:sp>
      <p:sp>
        <p:nvSpPr>
          <p:cNvPr id="7" name="Subtitle 6"/>
          <p:cNvSpPr>
            <a:spLocks noGrp="1"/>
          </p:cNvSpPr>
          <p:nvPr>
            <p:ph type="subTitle" idx="1"/>
          </p:nvPr>
        </p:nvSpPr>
        <p:spPr/>
        <p:txBody>
          <a:bodyPr/>
          <a:lstStyle/>
          <a:p>
            <a:endParaRPr lang="en-US"/>
          </a:p>
        </p:txBody>
      </p:sp>
      <p:sp>
        <p:nvSpPr>
          <p:cNvPr id="4" name="Footer Placeholder 3"/>
          <p:cNvSpPr>
            <a:spLocks noGrp="1"/>
          </p:cNvSpPr>
          <p:nvPr>
            <p:ph type="ftr" sz="quarter" idx="11"/>
          </p:nvPr>
        </p:nvSpPr>
        <p:spPr/>
        <p:txBody>
          <a:bodyPr/>
          <a:lstStyle/>
          <a:p>
            <a:pPr>
              <a:defRPr/>
            </a:pPr>
            <a:r>
              <a:rPr lang="en-IN"/>
              <a:t>Copyright 2016 Vedavit Project Solutions</a:t>
            </a:r>
            <a:endParaRPr lang="en-US" dirty="0"/>
          </a:p>
        </p:txBody>
      </p:sp>
      <p:sp>
        <p:nvSpPr>
          <p:cNvPr id="5" name="Slide Number Placeholder 4"/>
          <p:cNvSpPr>
            <a:spLocks noGrp="1"/>
          </p:cNvSpPr>
          <p:nvPr>
            <p:ph type="sldNum" sz="quarter" idx="12"/>
          </p:nvPr>
        </p:nvSpPr>
        <p:spPr/>
        <p:txBody>
          <a:bodyPr/>
          <a:lstStyle/>
          <a:p>
            <a:pPr>
              <a:defRPr/>
            </a:pPr>
            <a:fld id="{72DDD327-84E9-44EE-94DF-C6A9CABE3A3A}" type="slidenum">
              <a:rPr lang="en-US" altLang="en-US" smtClean="0"/>
              <a:pPr>
                <a:defRPr/>
              </a:pPr>
              <a:t>37</a:t>
            </a:fld>
            <a:endParaRPr lang="en-US" altLang="en-US"/>
          </a:p>
        </p:txBody>
      </p:sp>
    </p:spTree>
    <p:extLst>
      <p:ext uri="{BB962C8B-B14F-4D97-AF65-F5344CB8AC3E}">
        <p14:creationId xmlns:p14="http://schemas.microsoft.com/office/powerpoint/2010/main" val="427685820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Measurement: KPI, BSC</a:t>
            </a:r>
          </a:p>
        </p:txBody>
      </p:sp>
      <p:sp>
        <p:nvSpPr>
          <p:cNvPr id="3" name="Content Placeholder 2"/>
          <p:cNvSpPr>
            <a:spLocks noGrp="1"/>
          </p:cNvSpPr>
          <p:nvPr>
            <p:ph idx="1"/>
          </p:nvPr>
        </p:nvSpPr>
        <p:spPr/>
        <p:txBody>
          <a:bodyPr>
            <a:normAutofit fontScale="77500" lnSpcReduction="20000"/>
          </a:bodyPr>
          <a:lstStyle/>
          <a:p>
            <a:pPr marL="0" indent="0">
              <a:buNone/>
            </a:pPr>
            <a:r>
              <a:rPr lang="en-IN" dirty="0"/>
              <a:t>If you cannot measure you cannot manage</a:t>
            </a:r>
          </a:p>
          <a:p>
            <a:endParaRPr lang="en-IN" dirty="0"/>
          </a:p>
          <a:p>
            <a:r>
              <a:rPr lang="en-IN" dirty="0"/>
              <a:t>Vision or Destination Statement</a:t>
            </a:r>
          </a:p>
          <a:p>
            <a:r>
              <a:rPr lang="en-IN" dirty="0"/>
              <a:t>Strategic Objective</a:t>
            </a:r>
          </a:p>
          <a:p>
            <a:r>
              <a:rPr lang="en-IN" dirty="0"/>
              <a:t>BSC 4 Perspective</a:t>
            </a:r>
          </a:p>
          <a:p>
            <a:pPr lvl="1"/>
            <a:r>
              <a:rPr lang="en-IN" b="1" dirty="0"/>
              <a:t>Financial Performance </a:t>
            </a:r>
            <a:r>
              <a:rPr lang="en-IN" dirty="0"/>
              <a:t>(increase revenue, increase profit, lower cost)</a:t>
            </a:r>
          </a:p>
          <a:p>
            <a:pPr lvl="1"/>
            <a:r>
              <a:rPr lang="en-IN" b="1" dirty="0"/>
              <a:t>Internal Business Process</a:t>
            </a:r>
            <a:r>
              <a:rPr lang="en-IN" dirty="0"/>
              <a:t>: Efficiency (process efficiency, lower cycle time, reduce waste)</a:t>
            </a:r>
          </a:p>
          <a:p>
            <a:pPr lvl="1"/>
            <a:r>
              <a:rPr lang="en-IN" b="1" dirty="0"/>
              <a:t>Customer</a:t>
            </a:r>
            <a:r>
              <a:rPr lang="en-IN" dirty="0"/>
              <a:t>: Satisfaction (lower wait time, improve customer retention)</a:t>
            </a:r>
          </a:p>
          <a:p>
            <a:pPr lvl="1"/>
            <a:r>
              <a:rPr lang="en-IN" b="1" dirty="0"/>
              <a:t>Organizational Capacity</a:t>
            </a:r>
            <a:r>
              <a:rPr lang="en-IN" dirty="0"/>
              <a:t>: Knowledge and Innovation (Improve Skills, Improve Tools, Improve Technology)</a:t>
            </a:r>
          </a:p>
          <a:p>
            <a:r>
              <a:rPr lang="en-IN" dirty="0"/>
              <a:t>Create Strategy Map</a:t>
            </a:r>
          </a:p>
          <a:p>
            <a:r>
              <a:rPr lang="en-IN" dirty="0"/>
              <a:t>Performance Measure &amp; Target Strategic Initiative</a:t>
            </a:r>
          </a:p>
          <a:p>
            <a:endParaRPr lang="en-IN" dirty="0"/>
          </a:p>
          <a:p>
            <a:endParaRPr lang="en-IN" dirty="0"/>
          </a:p>
        </p:txBody>
      </p:sp>
      <p:sp>
        <p:nvSpPr>
          <p:cNvPr id="4" name="Footer Placeholder 3"/>
          <p:cNvSpPr>
            <a:spLocks noGrp="1"/>
          </p:cNvSpPr>
          <p:nvPr>
            <p:ph type="ftr" sz="quarter" idx="11"/>
          </p:nvPr>
        </p:nvSpPr>
        <p:spPr/>
        <p:txBody>
          <a:bodyPr/>
          <a:lstStyle/>
          <a:p>
            <a:pPr>
              <a:defRPr/>
            </a:pPr>
            <a:r>
              <a:rPr lang="en-IN"/>
              <a:t>Copyright 2016 Vedavit Project Solutions</a:t>
            </a:r>
            <a:endParaRPr lang="en-US" dirty="0"/>
          </a:p>
        </p:txBody>
      </p:sp>
      <p:sp>
        <p:nvSpPr>
          <p:cNvPr id="5" name="Slide Number Placeholder 4"/>
          <p:cNvSpPr>
            <a:spLocks noGrp="1"/>
          </p:cNvSpPr>
          <p:nvPr>
            <p:ph type="sldNum" sz="quarter" idx="12"/>
          </p:nvPr>
        </p:nvSpPr>
        <p:spPr/>
        <p:txBody>
          <a:bodyPr/>
          <a:lstStyle/>
          <a:p>
            <a:pPr>
              <a:defRPr/>
            </a:pPr>
            <a:fld id="{72DDD327-84E9-44EE-94DF-C6A9CABE3A3A}" type="slidenum">
              <a:rPr lang="en-US" altLang="en-US" smtClean="0"/>
              <a:pPr>
                <a:defRPr/>
              </a:pPr>
              <a:t>38</a:t>
            </a:fld>
            <a:endParaRPr lang="en-US" altLang="en-US"/>
          </a:p>
        </p:txBody>
      </p:sp>
    </p:spTree>
    <p:extLst>
      <p:ext uri="{BB962C8B-B14F-4D97-AF65-F5344CB8AC3E}">
        <p14:creationId xmlns:p14="http://schemas.microsoft.com/office/powerpoint/2010/main" val="170846344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Measurement: Project Metrics &amp; Data</a:t>
            </a:r>
          </a:p>
        </p:txBody>
      </p:sp>
      <p:sp>
        <p:nvSpPr>
          <p:cNvPr id="3" name="Content Placeholder 2"/>
          <p:cNvSpPr>
            <a:spLocks noGrp="1"/>
          </p:cNvSpPr>
          <p:nvPr>
            <p:ph idx="1"/>
          </p:nvPr>
        </p:nvSpPr>
        <p:spPr/>
        <p:txBody>
          <a:bodyPr>
            <a:normAutofit fontScale="92500" lnSpcReduction="10000"/>
          </a:bodyPr>
          <a:lstStyle/>
          <a:p>
            <a:r>
              <a:rPr lang="en-IN" dirty="0"/>
              <a:t>Identify project metrics which can be mapped to minimum one KPI of either of 4 perspective of BSC (Balance Score Card)</a:t>
            </a:r>
          </a:p>
          <a:p>
            <a:r>
              <a:rPr lang="en-IN" dirty="0"/>
              <a:t>Identify what data is required is generate the metrics</a:t>
            </a:r>
          </a:p>
          <a:p>
            <a:r>
              <a:rPr lang="en-IN" dirty="0"/>
              <a:t>Define processes to get that data on the source. Define roles, responsibilities &amp; frequency of data collection. Automatic data collection is better.</a:t>
            </a:r>
          </a:p>
          <a:p>
            <a:r>
              <a:rPr lang="en-IN" dirty="0"/>
              <a:t>Define frequency you analyse the data, compile metrics and reflect overall progress on BSC. Automatic KPI generation is better.</a:t>
            </a:r>
          </a:p>
          <a:p>
            <a:endParaRPr lang="en-US" dirty="0"/>
          </a:p>
        </p:txBody>
      </p:sp>
      <p:sp>
        <p:nvSpPr>
          <p:cNvPr id="4" name="Footer Placeholder 3"/>
          <p:cNvSpPr>
            <a:spLocks noGrp="1"/>
          </p:cNvSpPr>
          <p:nvPr>
            <p:ph type="ftr" sz="quarter" idx="11"/>
          </p:nvPr>
        </p:nvSpPr>
        <p:spPr/>
        <p:txBody>
          <a:bodyPr/>
          <a:lstStyle/>
          <a:p>
            <a:pPr>
              <a:defRPr/>
            </a:pPr>
            <a:r>
              <a:rPr lang="en-IN"/>
              <a:t>Copyright 2016 Vedavit Project Solutions</a:t>
            </a:r>
            <a:endParaRPr lang="en-US" dirty="0"/>
          </a:p>
        </p:txBody>
      </p:sp>
      <p:sp>
        <p:nvSpPr>
          <p:cNvPr id="5" name="Slide Number Placeholder 4"/>
          <p:cNvSpPr>
            <a:spLocks noGrp="1"/>
          </p:cNvSpPr>
          <p:nvPr>
            <p:ph type="sldNum" sz="quarter" idx="12"/>
          </p:nvPr>
        </p:nvSpPr>
        <p:spPr/>
        <p:txBody>
          <a:bodyPr/>
          <a:lstStyle/>
          <a:p>
            <a:pPr>
              <a:defRPr/>
            </a:pPr>
            <a:fld id="{72DDD327-84E9-44EE-94DF-C6A9CABE3A3A}" type="slidenum">
              <a:rPr lang="en-US" altLang="en-US" smtClean="0"/>
              <a:pPr>
                <a:defRPr/>
              </a:pPr>
              <a:t>39</a:t>
            </a:fld>
            <a:endParaRPr lang="en-US" altLang="en-US"/>
          </a:p>
        </p:txBody>
      </p:sp>
    </p:spTree>
    <p:extLst>
      <p:ext uri="{BB962C8B-B14F-4D97-AF65-F5344CB8AC3E}">
        <p14:creationId xmlns:p14="http://schemas.microsoft.com/office/powerpoint/2010/main" val="10996625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 Box 1"/>
          <p:cNvSpPr txBox="1">
            <a:spLocks noChangeArrowheads="1"/>
          </p:cNvSpPr>
          <p:nvPr/>
        </p:nvSpPr>
        <p:spPr bwMode="auto">
          <a:xfrm>
            <a:off x="341313" y="835026"/>
            <a:ext cx="8534400" cy="56324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marL="342900" indent="-342900">
              <a:spcBef>
                <a:spcPct val="20000"/>
              </a:spcBef>
              <a:buFont typeface="Arial" panose="020B0604020202020204" pitchFamily="34" charset="0"/>
              <a:buChar char="•"/>
              <a:tabLst>
                <a:tab pos="338138" algn="l"/>
                <a:tab pos="785813" algn="l"/>
                <a:tab pos="1235075" algn="l"/>
                <a:tab pos="1684338" algn="l"/>
                <a:tab pos="2133600" algn="l"/>
                <a:tab pos="2582863" algn="l"/>
                <a:tab pos="3032125" algn="l"/>
                <a:tab pos="3481388" algn="l"/>
                <a:tab pos="3930650" algn="l"/>
                <a:tab pos="4379913" algn="l"/>
                <a:tab pos="4829175" algn="l"/>
                <a:tab pos="5278438" algn="l"/>
                <a:tab pos="5727700" algn="l"/>
                <a:tab pos="6176963" algn="l"/>
                <a:tab pos="6626225" algn="l"/>
                <a:tab pos="7075488" algn="l"/>
                <a:tab pos="7524750" algn="l"/>
                <a:tab pos="7974013" algn="l"/>
                <a:tab pos="8423275" algn="l"/>
                <a:tab pos="8872538" algn="l"/>
                <a:tab pos="9321800" algn="l"/>
              </a:tabLst>
              <a:defRPr sz="3200">
                <a:solidFill>
                  <a:schemeClr val="tx1"/>
                </a:solidFill>
                <a:latin typeface="Calibri" panose="020F0502020204030204" pitchFamily="34" charset="0"/>
              </a:defRPr>
            </a:lvl1pPr>
            <a:lvl2pPr marL="914400" indent="-455613">
              <a:spcBef>
                <a:spcPct val="20000"/>
              </a:spcBef>
              <a:buFont typeface="Arial" panose="020B0604020202020204" pitchFamily="34" charset="0"/>
              <a:buChar char="–"/>
              <a:tabLst>
                <a:tab pos="338138" algn="l"/>
                <a:tab pos="785813" algn="l"/>
                <a:tab pos="1235075" algn="l"/>
                <a:tab pos="1684338" algn="l"/>
                <a:tab pos="2133600" algn="l"/>
                <a:tab pos="2582863" algn="l"/>
                <a:tab pos="3032125" algn="l"/>
                <a:tab pos="3481388" algn="l"/>
                <a:tab pos="3930650" algn="l"/>
                <a:tab pos="4379913" algn="l"/>
                <a:tab pos="4829175" algn="l"/>
                <a:tab pos="5278438" algn="l"/>
                <a:tab pos="5727700" algn="l"/>
                <a:tab pos="6176963" algn="l"/>
                <a:tab pos="6626225" algn="l"/>
                <a:tab pos="7075488" algn="l"/>
                <a:tab pos="7524750" algn="l"/>
                <a:tab pos="7974013" algn="l"/>
                <a:tab pos="8423275" algn="l"/>
                <a:tab pos="8872538" algn="l"/>
                <a:tab pos="9321800" algn="l"/>
              </a:tabLst>
              <a:defRPr sz="2800">
                <a:solidFill>
                  <a:schemeClr val="tx1"/>
                </a:solidFill>
                <a:latin typeface="Calibri" panose="020F0502020204030204" pitchFamily="34" charset="0"/>
              </a:defRPr>
            </a:lvl2pPr>
            <a:lvl3pPr>
              <a:spcBef>
                <a:spcPct val="20000"/>
              </a:spcBef>
              <a:buFont typeface="Arial" panose="020B0604020202020204" pitchFamily="34" charset="0"/>
              <a:buChar char="•"/>
              <a:tabLst>
                <a:tab pos="338138" algn="l"/>
                <a:tab pos="785813" algn="l"/>
                <a:tab pos="1235075" algn="l"/>
                <a:tab pos="1684338" algn="l"/>
                <a:tab pos="2133600" algn="l"/>
                <a:tab pos="2582863" algn="l"/>
                <a:tab pos="3032125" algn="l"/>
                <a:tab pos="3481388" algn="l"/>
                <a:tab pos="3930650" algn="l"/>
                <a:tab pos="4379913" algn="l"/>
                <a:tab pos="4829175" algn="l"/>
                <a:tab pos="5278438" algn="l"/>
                <a:tab pos="5727700" algn="l"/>
                <a:tab pos="6176963" algn="l"/>
                <a:tab pos="6626225" algn="l"/>
                <a:tab pos="7075488" algn="l"/>
                <a:tab pos="7524750" algn="l"/>
                <a:tab pos="7974013" algn="l"/>
                <a:tab pos="8423275" algn="l"/>
                <a:tab pos="8872538" algn="l"/>
                <a:tab pos="9321800" algn="l"/>
              </a:tabLst>
              <a:defRPr sz="2400">
                <a:solidFill>
                  <a:schemeClr val="tx1"/>
                </a:solidFill>
                <a:latin typeface="Calibri" panose="020F0502020204030204" pitchFamily="34" charset="0"/>
              </a:defRPr>
            </a:lvl3pPr>
            <a:lvl4pPr>
              <a:spcBef>
                <a:spcPct val="20000"/>
              </a:spcBef>
              <a:buFont typeface="Arial" panose="020B0604020202020204" pitchFamily="34" charset="0"/>
              <a:buChar char="–"/>
              <a:tabLst>
                <a:tab pos="338138" algn="l"/>
                <a:tab pos="785813" algn="l"/>
                <a:tab pos="1235075" algn="l"/>
                <a:tab pos="1684338" algn="l"/>
                <a:tab pos="2133600" algn="l"/>
                <a:tab pos="2582863" algn="l"/>
                <a:tab pos="3032125" algn="l"/>
                <a:tab pos="3481388" algn="l"/>
                <a:tab pos="3930650" algn="l"/>
                <a:tab pos="4379913" algn="l"/>
                <a:tab pos="4829175" algn="l"/>
                <a:tab pos="5278438" algn="l"/>
                <a:tab pos="5727700" algn="l"/>
                <a:tab pos="6176963" algn="l"/>
                <a:tab pos="6626225" algn="l"/>
                <a:tab pos="7075488" algn="l"/>
                <a:tab pos="7524750" algn="l"/>
                <a:tab pos="7974013" algn="l"/>
                <a:tab pos="8423275" algn="l"/>
                <a:tab pos="8872538" algn="l"/>
                <a:tab pos="9321800" algn="l"/>
              </a:tabLst>
              <a:defRPr sz="2000">
                <a:solidFill>
                  <a:schemeClr val="tx1"/>
                </a:solidFill>
                <a:latin typeface="Calibri" panose="020F0502020204030204" pitchFamily="34" charset="0"/>
              </a:defRPr>
            </a:lvl4pPr>
            <a:lvl5pPr>
              <a:spcBef>
                <a:spcPct val="20000"/>
              </a:spcBef>
              <a:buFont typeface="Arial" panose="020B0604020202020204" pitchFamily="34" charset="0"/>
              <a:buChar char="»"/>
              <a:tabLst>
                <a:tab pos="338138" algn="l"/>
                <a:tab pos="785813" algn="l"/>
                <a:tab pos="1235075" algn="l"/>
                <a:tab pos="1684338" algn="l"/>
                <a:tab pos="2133600" algn="l"/>
                <a:tab pos="2582863" algn="l"/>
                <a:tab pos="3032125" algn="l"/>
                <a:tab pos="3481388" algn="l"/>
                <a:tab pos="3930650" algn="l"/>
                <a:tab pos="4379913" algn="l"/>
                <a:tab pos="4829175" algn="l"/>
                <a:tab pos="5278438" algn="l"/>
                <a:tab pos="5727700" algn="l"/>
                <a:tab pos="6176963" algn="l"/>
                <a:tab pos="6626225" algn="l"/>
                <a:tab pos="7075488" algn="l"/>
                <a:tab pos="7524750" algn="l"/>
                <a:tab pos="7974013" algn="l"/>
                <a:tab pos="8423275" algn="l"/>
                <a:tab pos="8872538" algn="l"/>
                <a:tab pos="9321800" algn="l"/>
              </a:tabLst>
              <a:defRPr sz="2000">
                <a:solidFill>
                  <a:schemeClr val="tx1"/>
                </a:solidFill>
                <a:latin typeface="Calibri" panose="020F0502020204030204" pitchFamily="34" charset="0"/>
              </a:defRPr>
            </a:lvl5pPr>
            <a:lvl6pPr marL="2514600" indent="-228600" defTabSz="449263" eaLnBrk="0" fontAlgn="base" hangingPunct="0">
              <a:spcBef>
                <a:spcPct val="20000"/>
              </a:spcBef>
              <a:spcAft>
                <a:spcPct val="0"/>
              </a:spcAft>
              <a:buFont typeface="Arial" panose="020B0604020202020204" pitchFamily="34" charset="0"/>
              <a:buChar char="»"/>
              <a:tabLst>
                <a:tab pos="338138" algn="l"/>
                <a:tab pos="785813" algn="l"/>
                <a:tab pos="1235075" algn="l"/>
                <a:tab pos="1684338" algn="l"/>
                <a:tab pos="2133600" algn="l"/>
                <a:tab pos="2582863" algn="l"/>
                <a:tab pos="3032125" algn="l"/>
                <a:tab pos="3481388" algn="l"/>
                <a:tab pos="3930650" algn="l"/>
                <a:tab pos="4379913" algn="l"/>
                <a:tab pos="4829175" algn="l"/>
                <a:tab pos="5278438" algn="l"/>
                <a:tab pos="5727700" algn="l"/>
                <a:tab pos="6176963" algn="l"/>
                <a:tab pos="6626225" algn="l"/>
                <a:tab pos="7075488" algn="l"/>
                <a:tab pos="7524750" algn="l"/>
                <a:tab pos="7974013" algn="l"/>
                <a:tab pos="8423275" algn="l"/>
                <a:tab pos="8872538" algn="l"/>
                <a:tab pos="9321800" algn="l"/>
              </a:tabLst>
              <a:defRPr sz="2000">
                <a:solidFill>
                  <a:schemeClr val="tx1"/>
                </a:solidFill>
                <a:latin typeface="Calibri" panose="020F0502020204030204" pitchFamily="34" charset="0"/>
              </a:defRPr>
            </a:lvl6pPr>
            <a:lvl7pPr marL="2971800" indent="-228600" defTabSz="449263" eaLnBrk="0" fontAlgn="base" hangingPunct="0">
              <a:spcBef>
                <a:spcPct val="20000"/>
              </a:spcBef>
              <a:spcAft>
                <a:spcPct val="0"/>
              </a:spcAft>
              <a:buFont typeface="Arial" panose="020B0604020202020204" pitchFamily="34" charset="0"/>
              <a:buChar char="»"/>
              <a:tabLst>
                <a:tab pos="338138" algn="l"/>
                <a:tab pos="785813" algn="l"/>
                <a:tab pos="1235075" algn="l"/>
                <a:tab pos="1684338" algn="l"/>
                <a:tab pos="2133600" algn="l"/>
                <a:tab pos="2582863" algn="l"/>
                <a:tab pos="3032125" algn="l"/>
                <a:tab pos="3481388" algn="l"/>
                <a:tab pos="3930650" algn="l"/>
                <a:tab pos="4379913" algn="l"/>
                <a:tab pos="4829175" algn="l"/>
                <a:tab pos="5278438" algn="l"/>
                <a:tab pos="5727700" algn="l"/>
                <a:tab pos="6176963" algn="l"/>
                <a:tab pos="6626225" algn="l"/>
                <a:tab pos="7075488" algn="l"/>
                <a:tab pos="7524750" algn="l"/>
                <a:tab pos="7974013" algn="l"/>
                <a:tab pos="8423275" algn="l"/>
                <a:tab pos="8872538" algn="l"/>
                <a:tab pos="9321800" algn="l"/>
              </a:tabLst>
              <a:defRPr sz="2000">
                <a:solidFill>
                  <a:schemeClr val="tx1"/>
                </a:solidFill>
                <a:latin typeface="Calibri" panose="020F0502020204030204" pitchFamily="34" charset="0"/>
              </a:defRPr>
            </a:lvl7pPr>
            <a:lvl8pPr marL="3429000" indent="-228600" defTabSz="449263" eaLnBrk="0" fontAlgn="base" hangingPunct="0">
              <a:spcBef>
                <a:spcPct val="20000"/>
              </a:spcBef>
              <a:spcAft>
                <a:spcPct val="0"/>
              </a:spcAft>
              <a:buFont typeface="Arial" panose="020B0604020202020204" pitchFamily="34" charset="0"/>
              <a:buChar char="»"/>
              <a:tabLst>
                <a:tab pos="338138" algn="l"/>
                <a:tab pos="785813" algn="l"/>
                <a:tab pos="1235075" algn="l"/>
                <a:tab pos="1684338" algn="l"/>
                <a:tab pos="2133600" algn="l"/>
                <a:tab pos="2582863" algn="l"/>
                <a:tab pos="3032125" algn="l"/>
                <a:tab pos="3481388" algn="l"/>
                <a:tab pos="3930650" algn="l"/>
                <a:tab pos="4379913" algn="l"/>
                <a:tab pos="4829175" algn="l"/>
                <a:tab pos="5278438" algn="l"/>
                <a:tab pos="5727700" algn="l"/>
                <a:tab pos="6176963" algn="l"/>
                <a:tab pos="6626225" algn="l"/>
                <a:tab pos="7075488" algn="l"/>
                <a:tab pos="7524750" algn="l"/>
                <a:tab pos="7974013" algn="l"/>
                <a:tab pos="8423275" algn="l"/>
                <a:tab pos="8872538" algn="l"/>
                <a:tab pos="9321800" algn="l"/>
              </a:tabLst>
              <a:defRPr sz="2000">
                <a:solidFill>
                  <a:schemeClr val="tx1"/>
                </a:solidFill>
                <a:latin typeface="Calibri" panose="020F0502020204030204" pitchFamily="34" charset="0"/>
              </a:defRPr>
            </a:lvl8pPr>
            <a:lvl9pPr marL="3886200" indent="-228600" defTabSz="449263" eaLnBrk="0" fontAlgn="base" hangingPunct="0">
              <a:spcBef>
                <a:spcPct val="20000"/>
              </a:spcBef>
              <a:spcAft>
                <a:spcPct val="0"/>
              </a:spcAft>
              <a:buFont typeface="Arial" panose="020B0604020202020204" pitchFamily="34" charset="0"/>
              <a:buChar char="»"/>
              <a:tabLst>
                <a:tab pos="338138" algn="l"/>
                <a:tab pos="785813" algn="l"/>
                <a:tab pos="1235075" algn="l"/>
                <a:tab pos="1684338" algn="l"/>
                <a:tab pos="2133600" algn="l"/>
                <a:tab pos="2582863" algn="l"/>
                <a:tab pos="3032125" algn="l"/>
                <a:tab pos="3481388" algn="l"/>
                <a:tab pos="3930650" algn="l"/>
                <a:tab pos="4379913" algn="l"/>
                <a:tab pos="4829175" algn="l"/>
                <a:tab pos="5278438" algn="l"/>
                <a:tab pos="5727700" algn="l"/>
                <a:tab pos="6176963" algn="l"/>
                <a:tab pos="6626225" algn="l"/>
                <a:tab pos="7075488" algn="l"/>
                <a:tab pos="7524750" algn="l"/>
                <a:tab pos="7974013" algn="l"/>
                <a:tab pos="8423275" algn="l"/>
                <a:tab pos="8872538" algn="l"/>
                <a:tab pos="9321800" algn="l"/>
              </a:tabLst>
              <a:defRPr sz="2000">
                <a:solidFill>
                  <a:schemeClr val="tx1"/>
                </a:solidFill>
                <a:latin typeface="Calibri" panose="020F0502020204030204" pitchFamily="34" charset="0"/>
              </a:defRPr>
            </a:lvl9pPr>
          </a:lstStyle>
          <a:p>
            <a:pPr lvl="1" eaLnBrk="1" hangingPunct="1">
              <a:lnSpc>
                <a:spcPct val="140000"/>
              </a:lnSpc>
              <a:spcBef>
                <a:spcPts val="1251"/>
              </a:spcBef>
              <a:buNone/>
            </a:pPr>
            <a:endParaRPr lang="en-US" altLang="en-US" sz="2000" b="1" i="1" dirty="0">
              <a:solidFill>
                <a:srgbClr val="314004"/>
              </a:solidFill>
              <a:latin typeface="Arial" panose="020B0604020202020204" pitchFamily="34" charset="0"/>
            </a:endParaRPr>
          </a:p>
        </p:txBody>
      </p:sp>
      <p:sp>
        <p:nvSpPr>
          <p:cNvPr id="13315" name="Rectangle 2"/>
          <p:cNvSpPr>
            <a:spLocks noChangeArrowheads="1"/>
          </p:cNvSpPr>
          <p:nvPr/>
        </p:nvSpPr>
        <p:spPr bwMode="auto">
          <a:xfrm>
            <a:off x="0" y="0"/>
            <a:ext cx="91440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ctr"/>
          <a:lstStyle>
            <a:lvl1pPr>
              <a:spcBef>
                <a:spcPct val="20000"/>
              </a:spcBef>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chemeClr val="tx1"/>
                </a:solidFill>
                <a:latin typeface="Calibri" panose="020F0502020204030204" pitchFamily="34" charset="0"/>
              </a:defRPr>
            </a:lvl1pPr>
            <a:lvl2pPr>
              <a:spcBef>
                <a:spcPct val="20000"/>
              </a:spcBef>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tx1"/>
                </a:solidFill>
                <a:latin typeface="Calibri" panose="020F0502020204030204" pitchFamily="34" charset="0"/>
              </a:defRPr>
            </a:lvl2pPr>
            <a:lvl3pPr>
              <a:spcBef>
                <a:spcPct val="20000"/>
              </a:spcBef>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alibri" panose="020F0502020204030204" pitchFamily="34" charset="0"/>
              </a:defRPr>
            </a:lvl3pPr>
            <a:lvl4pPr>
              <a:spcBef>
                <a:spcPct val="20000"/>
              </a:spcBef>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Calibri" panose="020F0502020204030204" pitchFamily="34" charset="0"/>
              </a:defRPr>
            </a:lvl4pPr>
            <a:lvl5pPr>
              <a:spcBef>
                <a:spcPct val="20000"/>
              </a:spcBef>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Calibri" panose="020F0502020204030204" pitchFamily="34" charset="0"/>
              </a:defRPr>
            </a:lvl5pPr>
            <a:lvl6pPr marL="2514600" indent="-228600" defTabSz="449263" eaLnBrk="0" fontAlgn="base" hangingPunct="0">
              <a:spcBef>
                <a:spcPct val="20000"/>
              </a:spcBef>
              <a:spcAft>
                <a:spcPct val="0"/>
              </a:spcAft>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Calibri" panose="020F0502020204030204" pitchFamily="34" charset="0"/>
              </a:defRPr>
            </a:lvl6pPr>
            <a:lvl7pPr marL="2971800" indent="-228600" defTabSz="449263" eaLnBrk="0" fontAlgn="base" hangingPunct="0">
              <a:spcBef>
                <a:spcPct val="20000"/>
              </a:spcBef>
              <a:spcAft>
                <a:spcPct val="0"/>
              </a:spcAft>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Calibri" panose="020F0502020204030204" pitchFamily="34" charset="0"/>
              </a:defRPr>
            </a:lvl7pPr>
            <a:lvl8pPr marL="3429000" indent="-228600" defTabSz="449263" eaLnBrk="0" fontAlgn="base" hangingPunct="0">
              <a:spcBef>
                <a:spcPct val="20000"/>
              </a:spcBef>
              <a:spcAft>
                <a:spcPct val="0"/>
              </a:spcAft>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Calibri" panose="020F0502020204030204" pitchFamily="34" charset="0"/>
              </a:defRPr>
            </a:lvl8pPr>
            <a:lvl9pPr marL="3886200" indent="-228600" defTabSz="449263" eaLnBrk="0" fontAlgn="base" hangingPunct="0">
              <a:spcBef>
                <a:spcPct val="20000"/>
              </a:spcBef>
              <a:spcAft>
                <a:spcPct val="0"/>
              </a:spcAft>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Calibri" panose="020F0502020204030204" pitchFamily="34" charset="0"/>
              </a:defRPr>
            </a:lvl9pPr>
          </a:lstStyle>
          <a:p>
            <a:pPr algn="ctr" eaLnBrk="1" hangingPunct="1">
              <a:spcBef>
                <a:spcPct val="0"/>
              </a:spcBef>
              <a:buFontTx/>
              <a:buNone/>
            </a:pPr>
            <a:endParaRPr lang="en-US" altLang="en-US" sz="3000" b="1">
              <a:solidFill>
                <a:srgbClr val="000000"/>
              </a:solidFill>
              <a:latin typeface="Arial" panose="020B0604020202020204" pitchFamily="34" charset="0"/>
            </a:endParaRPr>
          </a:p>
        </p:txBody>
      </p:sp>
      <p:sp>
        <p:nvSpPr>
          <p:cNvPr id="5" name="Title 4"/>
          <p:cNvSpPr>
            <a:spLocks noGrp="1"/>
          </p:cNvSpPr>
          <p:nvPr>
            <p:ph type="title"/>
          </p:nvPr>
        </p:nvSpPr>
        <p:spPr/>
        <p:txBody>
          <a:bodyPr>
            <a:normAutofit/>
          </a:bodyPr>
          <a:lstStyle/>
          <a:p>
            <a:pPr>
              <a:defRPr/>
            </a:pPr>
            <a:r>
              <a:rPr b="1">
                <a:solidFill>
                  <a:srgbClr val="000000"/>
                </a:solidFill>
              </a:rPr>
              <a:t>Workshop Objective</a:t>
            </a:r>
            <a:endParaRPr/>
          </a:p>
        </p:txBody>
      </p:sp>
      <p:sp>
        <p:nvSpPr>
          <p:cNvPr id="13317" name="Content Placeholder 3"/>
          <p:cNvSpPr>
            <a:spLocks noGrp="1"/>
          </p:cNvSpPr>
          <p:nvPr>
            <p:ph idx="1"/>
          </p:nvPr>
        </p:nvSpPr>
        <p:spPr/>
        <p:txBody>
          <a:bodyPr/>
          <a:lstStyle/>
          <a:p>
            <a:pPr marL="338130" indent="-338130">
              <a:lnSpc>
                <a:spcPct val="140000"/>
              </a:lnSpc>
              <a:spcBef>
                <a:spcPts val="1251"/>
              </a:spcBef>
              <a:buFont typeface="Wingdings" panose="05000000000000000000" pitchFamily="2" charset="2"/>
              <a:buChar char="ü"/>
              <a:tabLst>
                <a:tab pos="338130" algn="l"/>
                <a:tab pos="785794" algn="l"/>
                <a:tab pos="1235044" algn="l"/>
                <a:tab pos="1684297" algn="l"/>
                <a:tab pos="2133547" algn="l"/>
                <a:tab pos="2582798" algn="l"/>
                <a:tab pos="3032050" algn="l"/>
                <a:tab pos="3481301" algn="l"/>
                <a:tab pos="3930552" algn="l"/>
                <a:tab pos="4379804" algn="l"/>
                <a:tab pos="4829054" algn="l"/>
                <a:tab pos="5278307" algn="l"/>
                <a:tab pos="5727557" algn="l"/>
                <a:tab pos="6176808" algn="l"/>
                <a:tab pos="6626060" algn="l"/>
                <a:tab pos="7075311" algn="l"/>
                <a:tab pos="7524563" algn="l"/>
                <a:tab pos="7973814" algn="l"/>
                <a:tab pos="8423064" algn="l"/>
                <a:tab pos="8872317" algn="l"/>
                <a:tab pos="9321567" algn="l"/>
              </a:tabLst>
            </a:pPr>
            <a:r>
              <a:rPr lang="en-US" altLang="en-US" sz="2000" b="1" i="1" dirty="0">
                <a:solidFill>
                  <a:srgbClr val="314004"/>
                </a:solidFill>
              </a:rPr>
              <a:t>Operational Excellence</a:t>
            </a:r>
          </a:p>
          <a:p>
            <a:pPr marL="338130" indent="-338130">
              <a:lnSpc>
                <a:spcPct val="140000"/>
              </a:lnSpc>
              <a:spcBef>
                <a:spcPts val="1251"/>
              </a:spcBef>
              <a:buFont typeface="Wingdings" panose="05000000000000000000" pitchFamily="2" charset="2"/>
              <a:buChar char="ü"/>
              <a:tabLst>
                <a:tab pos="338130" algn="l"/>
                <a:tab pos="785794" algn="l"/>
                <a:tab pos="1235044" algn="l"/>
                <a:tab pos="1684297" algn="l"/>
                <a:tab pos="2133547" algn="l"/>
                <a:tab pos="2582798" algn="l"/>
                <a:tab pos="3032050" algn="l"/>
                <a:tab pos="3481301" algn="l"/>
                <a:tab pos="3930552" algn="l"/>
                <a:tab pos="4379804" algn="l"/>
                <a:tab pos="4829054" algn="l"/>
                <a:tab pos="5278307" algn="l"/>
                <a:tab pos="5727557" algn="l"/>
                <a:tab pos="6176808" algn="l"/>
                <a:tab pos="6626060" algn="l"/>
                <a:tab pos="7075311" algn="l"/>
                <a:tab pos="7524563" algn="l"/>
                <a:tab pos="7973814" algn="l"/>
                <a:tab pos="8423064" algn="l"/>
                <a:tab pos="8872317" algn="l"/>
                <a:tab pos="9321567" algn="l"/>
              </a:tabLst>
            </a:pPr>
            <a:r>
              <a:rPr lang="en-US" altLang="en-US" sz="2000" b="1" i="1" dirty="0">
                <a:solidFill>
                  <a:srgbClr val="314004"/>
                </a:solidFill>
              </a:rPr>
              <a:t>Delivery Excellence: </a:t>
            </a:r>
          </a:p>
          <a:p>
            <a:pPr marL="738170" lvl="1" indent="-338130">
              <a:lnSpc>
                <a:spcPct val="140000"/>
              </a:lnSpc>
              <a:spcBef>
                <a:spcPts val="1251"/>
              </a:spcBef>
              <a:buFont typeface="Wingdings" panose="05000000000000000000" pitchFamily="2" charset="2"/>
              <a:buChar char="ü"/>
              <a:tabLst>
                <a:tab pos="338130" algn="l"/>
                <a:tab pos="785794" algn="l"/>
                <a:tab pos="1235044" algn="l"/>
                <a:tab pos="1684297" algn="l"/>
                <a:tab pos="2133547" algn="l"/>
                <a:tab pos="2582798" algn="l"/>
                <a:tab pos="3032050" algn="l"/>
                <a:tab pos="3481301" algn="l"/>
                <a:tab pos="3930552" algn="l"/>
                <a:tab pos="4379804" algn="l"/>
                <a:tab pos="4829054" algn="l"/>
                <a:tab pos="5278307" algn="l"/>
                <a:tab pos="5727557" algn="l"/>
                <a:tab pos="6176808" algn="l"/>
                <a:tab pos="6626060" algn="l"/>
                <a:tab pos="7075311" algn="l"/>
                <a:tab pos="7524563" algn="l"/>
                <a:tab pos="7973814" algn="l"/>
                <a:tab pos="8423064" algn="l"/>
                <a:tab pos="8872317" algn="l"/>
                <a:tab pos="9321567" algn="l"/>
              </a:tabLst>
            </a:pPr>
            <a:r>
              <a:rPr lang="en-US" altLang="en-US" sz="1600" b="1" i="1" dirty="0">
                <a:solidFill>
                  <a:srgbClr val="314004"/>
                </a:solidFill>
              </a:rPr>
              <a:t>Planning &amp; Organizing. Analytical Thinking and Decision Making</a:t>
            </a:r>
          </a:p>
          <a:p>
            <a:pPr marL="738170" lvl="1" indent="-338130">
              <a:lnSpc>
                <a:spcPct val="140000"/>
              </a:lnSpc>
              <a:spcBef>
                <a:spcPts val="1251"/>
              </a:spcBef>
              <a:buFont typeface="Wingdings" panose="05000000000000000000" pitchFamily="2" charset="2"/>
              <a:buChar char="ü"/>
              <a:tabLst>
                <a:tab pos="338130" algn="l"/>
                <a:tab pos="785794" algn="l"/>
                <a:tab pos="1235044" algn="l"/>
                <a:tab pos="1684297" algn="l"/>
                <a:tab pos="2133547" algn="l"/>
                <a:tab pos="2582798" algn="l"/>
                <a:tab pos="3032050" algn="l"/>
                <a:tab pos="3481301" algn="l"/>
                <a:tab pos="3930552" algn="l"/>
                <a:tab pos="4379804" algn="l"/>
                <a:tab pos="4829054" algn="l"/>
                <a:tab pos="5278307" algn="l"/>
                <a:tab pos="5727557" algn="l"/>
                <a:tab pos="6176808" algn="l"/>
                <a:tab pos="6626060" algn="l"/>
                <a:tab pos="7075311" algn="l"/>
                <a:tab pos="7524563" algn="l"/>
                <a:tab pos="7973814" algn="l"/>
                <a:tab pos="8423064" algn="l"/>
                <a:tab pos="8872317" algn="l"/>
                <a:tab pos="9321567" algn="l"/>
              </a:tabLst>
            </a:pPr>
            <a:r>
              <a:rPr lang="en-US" altLang="en-US" sz="1600" b="1" i="1" dirty="0">
                <a:solidFill>
                  <a:srgbClr val="314004"/>
                </a:solidFill>
              </a:rPr>
              <a:t>Adherence to Project Metrics. BSC</a:t>
            </a:r>
          </a:p>
          <a:p>
            <a:pPr marL="738170" lvl="1" indent="-338130">
              <a:lnSpc>
                <a:spcPct val="140000"/>
              </a:lnSpc>
              <a:spcBef>
                <a:spcPts val="1251"/>
              </a:spcBef>
              <a:buFont typeface="Wingdings" panose="05000000000000000000" pitchFamily="2" charset="2"/>
              <a:buChar char="ü"/>
              <a:tabLst>
                <a:tab pos="338130" algn="l"/>
                <a:tab pos="785794" algn="l"/>
                <a:tab pos="1235044" algn="l"/>
                <a:tab pos="1684297" algn="l"/>
                <a:tab pos="2133547" algn="l"/>
                <a:tab pos="2582798" algn="l"/>
                <a:tab pos="3032050" algn="l"/>
                <a:tab pos="3481301" algn="l"/>
                <a:tab pos="3930552" algn="l"/>
                <a:tab pos="4379804" algn="l"/>
                <a:tab pos="4829054" algn="l"/>
                <a:tab pos="5278307" algn="l"/>
                <a:tab pos="5727557" algn="l"/>
                <a:tab pos="6176808" algn="l"/>
                <a:tab pos="6626060" algn="l"/>
                <a:tab pos="7075311" algn="l"/>
                <a:tab pos="7524563" algn="l"/>
                <a:tab pos="7973814" algn="l"/>
                <a:tab pos="8423064" algn="l"/>
                <a:tab pos="8872317" algn="l"/>
                <a:tab pos="9321567" algn="l"/>
              </a:tabLst>
            </a:pPr>
            <a:r>
              <a:rPr lang="en-US" altLang="en-US" sz="1600" b="1" i="1" dirty="0">
                <a:solidFill>
                  <a:srgbClr val="314004"/>
                </a:solidFill>
              </a:rPr>
              <a:t>Control to Project Metrics</a:t>
            </a:r>
          </a:p>
          <a:p>
            <a:pPr marL="338130" indent="-338130">
              <a:lnSpc>
                <a:spcPct val="140000"/>
              </a:lnSpc>
              <a:spcBef>
                <a:spcPts val="1251"/>
              </a:spcBef>
              <a:buFont typeface="Wingdings" panose="05000000000000000000" pitchFamily="2" charset="2"/>
              <a:buChar char="ü"/>
              <a:tabLst>
                <a:tab pos="338130" algn="l"/>
                <a:tab pos="785794" algn="l"/>
                <a:tab pos="1235044" algn="l"/>
                <a:tab pos="1684297" algn="l"/>
                <a:tab pos="2133547" algn="l"/>
                <a:tab pos="2582798" algn="l"/>
                <a:tab pos="3032050" algn="l"/>
                <a:tab pos="3481301" algn="l"/>
                <a:tab pos="3930552" algn="l"/>
                <a:tab pos="4379804" algn="l"/>
                <a:tab pos="4829054" algn="l"/>
                <a:tab pos="5278307" algn="l"/>
                <a:tab pos="5727557" algn="l"/>
                <a:tab pos="6176808" algn="l"/>
                <a:tab pos="6626060" algn="l"/>
                <a:tab pos="7075311" algn="l"/>
                <a:tab pos="7524563" algn="l"/>
                <a:tab pos="7973814" algn="l"/>
                <a:tab pos="8423064" algn="l"/>
                <a:tab pos="8872317" algn="l"/>
                <a:tab pos="9321567" algn="l"/>
              </a:tabLst>
            </a:pPr>
            <a:r>
              <a:rPr lang="en-US" altLang="en-US" sz="2000" b="1" i="1" dirty="0">
                <a:solidFill>
                  <a:srgbClr val="314004"/>
                </a:solidFill>
              </a:rPr>
              <a:t>Business Acumen: </a:t>
            </a:r>
          </a:p>
          <a:p>
            <a:pPr marL="738170" lvl="1" indent="-338130">
              <a:lnSpc>
                <a:spcPct val="140000"/>
              </a:lnSpc>
              <a:spcBef>
                <a:spcPts val="1251"/>
              </a:spcBef>
              <a:buFont typeface="Wingdings" panose="05000000000000000000" pitchFamily="2" charset="2"/>
              <a:buChar char="ü"/>
              <a:tabLst>
                <a:tab pos="338130" algn="l"/>
                <a:tab pos="785794" algn="l"/>
                <a:tab pos="1235044" algn="l"/>
                <a:tab pos="1684297" algn="l"/>
                <a:tab pos="2133547" algn="l"/>
                <a:tab pos="2582798" algn="l"/>
                <a:tab pos="3032050" algn="l"/>
                <a:tab pos="3481301" algn="l"/>
                <a:tab pos="3930552" algn="l"/>
                <a:tab pos="4379804" algn="l"/>
                <a:tab pos="4829054" algn="l"/>
                <a:tab pos="5278307" algn="l"/>
                <a:tab pos="5727557" algn="l"/>
                <a:tab pos="6176808" algn="l"/>
                <a:tab pos="6626060" algn="l"/>
                <a:tab pos="7075311" algn="l"/>
                <a:tab pos="7524563" algn="l"/>
                <a:tab pos="7973814" algn="l"/>
                <a:tab pos="8423064" algn="l"/>
                <a:tab pos="8872317" algn="l"/>
                <a:tab pos="9321567" algn="l"/>
              </a:tabLst>
            </a:pPr>
            <a:r>
              <a:rPr lang="en-US" altLang="en-US" sz="1600" b="1" i="1" dirty="0">
                <a:solidFill>
                  <a:srgbClr val="314004"/>
                </a:solidFill>
              </a:rPr>
              <a:t>Finance for non-finance Managers</a:t>
            </a:r>
          </a:p>
        </p:txBody>
      </p:sp>
      <p:sp>
        <p:nvSpPr>
          <p:cNvPr id="13319" name="Slide Number Placeholder 8"/>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78778027-1EB4-48CD-B3D2-940D21A3E880}" type="slidenum">
              <a:rPr lang="en-US" altLang="en-US" smtClean="0"/>
              <a:pPr/>
              <a:t>4</a:t>
            </a:fld>
            <a:endParaRPr lang="en-US" altLang="en-US"/>
          </a:p>
        </p:txBody>
      </p:sp>
    </p:spTree>
    <p:extLst>
      <p:ext uri="{BB962C8B-B14F-4D97-AF65-F5344CB8AC3E}">
        <p14:creationId xmlns:p14="http://schemas.microsoft.com/office/powerpoint/2010/main" val="4246366905"/>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Governance</a:t>
            </a:r>
          </a:p>
        </p:txBody>
      </p:sp>
      <p:sp>
        <p:nvSpPr>
          <p:cNvPr id="3" name="Content Placeholder 2"/>
          <p:cNvSpPr>
            <a:spLocks noGrp="1"/>
          </p:cNvSpPr>
          <p:nvPr>
            <p:ph idx="1"/>
          </p:nvPr>
        </p:nvSpPr>
        <p:spPr/>
        <p:txBody>
          <a:bodyPr/>
          <a:lstStyle/>
          <a:p>
            <a:r>
              <a:rPr lang="en-IN" dirty="0"/>
              <a:t>Define Project Governance Structures </a:t>
            </a:r>
          </a:p>
          <a:p>
            <a:r>
              <a:rPr lang="en-IN" dirty="0"/>
              <a:t>Define who will review what metrics and KPI (senior management do this) with whom</a:t>
            </a:r>
          </a:p>
          <a:p>
            <a:r>
              <a:rPr lang="en-IN" dirty="0"/>
              <a:t>Define who prepare CAPA plan</a:t>
            </a:r>
          </a:p>
          <a:p>
            <a:r>
              <a:rPr lang="en-IN" dirty="0"/>
              <a:t>Define who makes decision for the course correction</a:t>
            </a:r>
          </a:p>
          <a:p>
            <a:pPr marL="0" indent="0">
              <a:buNone/>
            </a:pPr>
            <a:endParaRPr lang="en-US" dirty="0"/>
          </a:p>
        </p:txBody>
      </p:sp>
      <p:sp>
        <p:nvSpPr>
          <p:cNvPr id="4" name="Footer Placeholder 3"/>
          <p:cNvSpPr>
            <a:spLocks noGrp="1"/>
          </p:cNvSpPr>
          <p:nvPr>
            <p:ph type="ftr" sz="quarter" idx="11"/>
          </p:nvPr>
        </p:nvSpPr>
        <p:spPr/>
        <p:txBody>
          <a:bodyPr/>
          <a:lstStyle/>
          <a:p>
            <a:pPr>
              <a:defRPr/>
            </a:pPr>
            <a:r>
              <a:rPr lang="en-IN"/>
              <a:t>Copyright 2016 Vedavit Project Solutions</a:t>
            </a:r>
            <a:endParaRPr lang="en-US" dirty="0"/>
          </a:p>
        </p:txBody>
      </p:sp>
      <p:sp>
        <p:nvSpPr>
          <p:cNvPr id="5" name="Slide Number Placeholder 4"/>
          <p:cNvSpPr>
            <a:spLocks noGrp="1"/>
          </p:cNvSpPr>
          <p:nvPr>
            <p:ph type="sldNum" sz="quarter" idx="12"/>
          </p:nvPr>
        </p:nvSpPr>
        <p:spPr/>
        <p:txBody>
          <a:bodyPr/>
          <a:lstStyle/>
          <a:p>
            <a:pPr>
              <a:defRPr/>
            </a:pPr>
            <a:fld id="{72DDD327-84E9-44EE-94DF-C6A9CABE3A3A}" type="slidenum">
              <a:rPr lang="en-US" altLang="en-US" smtClean="0"/>
              <a:pPr>
                <a:defRPr/>
              </a:pPr>
              <a:t>40</a:t>
            </a:fld>
            <a:endParaRPr lang="en-US" altLang="en-US"/>
          </a:p>
        </p:txBody>
      </p:sp>
    </p:spTree>
    <p:extLst>
      <p:ext uri="{BB962C8B-B14F-4D97-AF65-F5344CB8AC3E}">
        <p14:creationId xmlns:p14="http://schemas.microsoft.com/office/powerpoint/2010/main" val="338665273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r>
              <a:rPr lang="en-US" dirty="0"/>
              <a:t>Analytical Thinking &amp; Decision making </a:t>
            </a:r>
            <a:endParaRPr lang="en-US" dirty="0"/>
          </a:p>
        </p:txBody>
      </p:sp>
      <p:sp>
        <p:nvSpPr>
          <p:cNvPr id="7" name="Subtitle 6"/>
          <p:cNvSpPr>
            <a:spLocks noGrp="1"/>
          </p:cNvSpPr>
          <p:nvPr>
            <p:ph type="subTitle" idx="1"/>
          </p:nvPr>
        </p:nvSpPr>
        <p:spPr/>
        <p:txBody>
          <a:bodyPr/>
          <a:lstStyle/>
          <a:p>
            <a:endParaRPr lang="en-US"/>
          </a:p>
        </p:txBody>
      </p:sp>
      <p:sp>
        <p:nvSpPr>
          <p:cNvPr id="4" name="Footer Placeholder 3"/>
          <p:cNvSpPr>
            <a:spLocks noGrp="1"/>
          </p:cNvSpPr>
          <p:nvPr>
            <p:ph type="ftr" sz="quarter" idx="11"/>
          </p:nvPr>
        </p:nvSpPr>
        <p:spPr/>
        <p:txBody>
          <a:bodyPr/>
          <a:lstStyle/>
          <a:p>
            <a:pPr>
              <a:defRPr/>
            </a:pPr>
            <a:r>
              <a:rPr lang="en-IN"/>
              <a:t>Copyright 2016 Vedavit Project Solutions</a:t>
            </a:r>
            <a:endParaRPr lang="en-US" dirty="0"/>
          </a:p>
        </p:txBody>
      </p:sp>
      <p:sp>
        <p:nvSpPr>
          <p:cNvPr id="5" name="Slide Number Placeholder 4"/>
          <p:cNvSpPr>
            <a:spLocks noGrp="1"/>
          </p:cNvSpPr>
          <p:nvPr>
            <p:ph type="sldNum" sz="quarter" idx="12"/>
          </p:nvPr>
        </p:nvSpPr>
        <p:spPr/>
        <p:txBody>
          <a:bodyPr/>
          <a:lstStyle/>
          <a:p>
            <a:pPr>
              <a:defRPr/>
            </a:pPr>
            <a:fld id="{72DDD327-84E9-44EE-94DF-C6A9CABE3A3A}" type="slidenum">
              <a:rPr lang="en-US" altLang="en-US" smtClean="0"/>
              <a:pPr>
                <a:defRPr/>
              </a:pPr>
              <a:t>41</a:t>
            </a:fld>
            <a:endParaRPr lang="en-US" altLang="en-US"/>
          </a:p>
        </p:txBody>
      </p:sp>
    </p:spTree>
    <p:extLst>
      <p:ext uri="{BB962C8B-B14F-4D97-AF65-F5344CB8AC3E}">
        <p14:creationId xmlns:p14="http://schemas.microsoft.com/office/powerpoint/2010/main" val="323806932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IN" dirty="0"/>
              <a:t>"As much as 95% of quality related problems in the factory can be solved with seven fundamental quantitative tools." - Kaoru Ishikawa</a:t>
            </a:r>
            <a:endParaRPr lang="en-US" dirty="0"/>
          </a:p>
        </p:txBody>
      </p:sp>
      <p:sp>
        <p:nvSpPr>
          <p:cNvPr id="4" name="Footer Placeholder 3"/>
          <p:cNvSpPr>
            <a:spLocks noGrp="1"/>
          </p:cNvSpPr>
          <p:nvPr>
            <p:ph type="ftr" sz="quarter" idx="11"/>
          </p:nvPr>
        </p:nvSpPr>
        <p:spPr/>
        <p:txBody>
          <a:bodyPr/>
          <a:lstStyle/>
          <a:p>
            <a:pPr>
              <a:defRPr/>
            </a:pPr>
            <a:r>
              <a:rPr lang="en-IN"/>
              <a:t>Copyright 2016 Vedavit Project Solutions</a:t>
            </a:r>
            <a:endParaRPr lang="en-US" dirty="0"/>
          </a:p>
        </p:txBody>
      </p:sp>
      <p:sp>
        <p:nvSpPr>
          <p:cNvPr id="5" name="Slide Number Placeholder 4"/>
          <p:cNvSpPr>
            <a:spLocks noGrp="1"/>
          </p:cNvSpPr>
          <p:nvPr>
            <p:ph type="sldNum" sz="quarter" idx="12"/>
          </p:nvPr>
        </p:nvSpPr>
        <p:spPr/>
        <p:txBody>
          <a:bodyPr/>
          <a:lstStyle/>
          <a:p>
            <a:pPr>
              <a:defRPr/>
            </a:pPr>
            <a:fld id="{72DDD327-84E9-44EE-94DF-C6A9CABE3A3A}" type="slidenum">
              <a:rPr lang="en-US" altLang="en-US" smtClean="0"/>
              <a:pPr>
                <a:defRPr/>
              </a:pPr>
              <a:t>42</a:t>
            </a:fld>
            <a:endParaRPr lang="en-US" altLang="en-US"/>
          </a:p>
        </p:txBody>
      </p:sp>
    </p:spTree>
    <p:extLst>
      <p:ext uri="{BB962C8B-B14F-4D97-AF65-F5344CB8AC3E}">
        <p14:creationId xmlns:p14="http://schemas.microsoft.com/office/powerpoint/2010/main" val="204024168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DOE</a:t>
            </a:r>
          </a:p>
        </p:txBody>
      </p:sp>
      <p:sp>
        <p:nvSpPr>
          <p:cNvPr id="3" name="Content Placeholder 2"/>
          <p:cNvSpPr>
            <a:spLocks noGrp="1"/>
          </p:cNvSpPr>
          <p:nvPr>
            <p:ph idx="1"/>
          </p:nvPr>
        </p:nvSpPr>
        <p:spPr/>
        <p:txBody>
          <a:bodyPr>
            <a:normAutofit/>
          </a:bodyPr>
          <a:lstStyle/>
          <a:p>
            <a:pPr marL="0" indent="0">
              <a:buNone/>
            </a:pPr>
            <a:r>
              <a:rPr lang="en-IN" sz="2400" dirty="0"/>
              <a:t>Design of Experiments is an analytical technique, which aims using testing (experiments) to test different values ​​of quality system or product.</a:t>
            </a:r>
          </a:p>
          <a:p>
            <a:r>
              <a:rPr lang="en-IN" sz="2400" dirty="0"/>
              <a:t>Reduce time and cost, design and testing of a product or system</a:t>
            </a:r>
          </a:p>
          <a:p>
            <a:r>
              <a:rPr lang="en-IN" sz="2400" dirty="0"/>
              <a:t>Improving the quality of a product or system</a:t>
            </a:r>
          </a:p>
          <a:p>
            <a:r>
              <a:rPr lang="en-IN" sz="2400" dirty="0"/>
              <a:t>Reducing the cost of pilot series </a:t>
            </a:r>
          </a:p>
          <a:p>
            <a:pPr marL="0" indent="0">
              <a:buNone/>
            </a:pPr>
            <a:endParaRPr lang="en-US" sz="2400" dirty="0"/>
          </a:p>
        </p:txBody>
      </p:sp>
      <p:sp>
        <p:nvSpPr>
          <p:cNvPr id="4" name="Footer Placeholder 3"/>
          <p:cNvSpPr>
            <a:spLocks noGrp="1"/>
          </p:cNvSpPr>
          <p:nvPr>
            <p:ph type="ftr" sz="quarter" idx="11"/>
          </p:nvPr>
        </p:nvSpPr>
        <p:spPr/>
        <p:txBody>
          <a:bodyPr/>
          <a:lstStyle/>
          <a:p>
            <a:pPr>
              <a:defRPr/>
            </a:pPr>
            <a:r>
              <a:rPr lang="en-IN"/>
              <a:t>Copyright 2016 Vedavit Project Solutions</a:t>
            </a:r>
            <a:endParaRPr lang="en-US" dirty="0"/>
          </a:p>
        </p:txBody>
      </p:sp>
      <p:sp>
        <p:nvSpPr>
          <p:cNvPr id="5" name="Slide Number Placeholder 4"/>
          <p:cNvSpPr>
            <a:spLocks noGrp="1"/>
          </p:cNvSpPr>
          <p:nvPr>
            <p:ph type="sldNum" sz="quarter" idx="12"/>
          </p:nvPr>
        </p:nvSpPr>
        <p:spPr/>
        <p:txBody>
          <a:bodyPr/>
          <a:lstStyle/>
          <a:p>
            <a:pPr>
              <a:defRPr/>
            </a:pPr>
            <a:fld id="{72DDD327-84E9-44EE-94DF-C6A9CABE3A3A}" type="slidenum">
              <a:rPr lang="en-US" altLang="en-US" smtClean="0"/>
              <a:pPr>
                <a:defRPr/>
              </a:pPr>
              <a:t>43</a:t>
            </a:fld>
            <a:endParaRPr lang="en-US" altLang="en-US"/>
          </a:p>
        </p:txBody>
      </p:sp>
    </p:spTree>
    <p:extLst>
      <p:ext uri="{BB962C8B-B14F-4D97-AF65-F5344CB8AC3E}">
        <p14:creationId xmlns:p14="http://schemas.microsoft.com/office/powerpoint/2010/main" val="393885031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Mind Map</a:t>
            </a:r>
          </a:p>
        </p:txBody>
      </p:sp>
      <p:sp>
        <p:nvSpPr>
          <p:cNvPr id="3" name="Content Placeholder 2"/>
          <p:cNvSpPr>
            <a:spLocks noGrp="1"/>
          </p:cNvSpPr>
          <p:nvPr>
            <p:ph idx="1"/>
          </p:nvPr>
        </p:nvSpPr>
        <p:spPr/>
        <p:txBody>
          <a:bodyPr/>
          <a:lstStyle/>
          <a:p>
            <a:r>
              <a:rPr lang="en-IN" dirty="0"/>
              <a:t>Mind Maps are highly efficient analytical technique applicable particular in problem solving, learning and personal development.</a:t>
            </a:r>
            <a:endParaRPr lang="en-US" dirty="0"/>
          </a:p>
        </p:txBody>
      </p:sp>
      <p:sp>
        <p:nvSpPr>
          <p:cNvPr id="4" name="Footer Placeholder 3"/>
          <p:cNvSpPr>
            <a:spLocks noGrp="1"/>
          </p:cNvSpPr>
          <p:nvPr>
            <p:ph type="ftr" sz="quarter" idx="11"/>
          </p:nvPr>
        </p:nvSpPr>
        <p:spPr/>
        <p:txBody>
          <a:bodyPr/>
          <a:lstStyle/>
          <a:p>
            <a:pPr>
              <a:defRPr/>
            </a:pPr>
            <a:r>
              <a:rPr lang="en-IN"/>
              <a:t>Copyright 2016 Vedavit Project Solutions</a:t>
            </a:r>
            <a:endParaRPr lang="en-US" dirty="0"/>
          </a:p>
        </p:txBody>
      </p:sp>
      <p:sp>
        <p:nvSpPr>
          <p:cNvPr id="5" name="Slide Number Placeholder 4"/>
          <p:cNvSpPr>
            <a:spLocks noGrp="1"/>
          </p:cNvSpPr>
          <p:nvPr>
            <p:ph type="sldNum" sz="quarter" idx="12"/>
          </p:nvPr>
        </p:nvSpPr>
        <p:spPr/>
        <p:txBody>
          <a:bodyPr/>
          <a:lstStyle/>
          <a:p>
            <a:pPr>
              <a:defRPr/>
            </a:pPr>
            <a:fld id="{72DDD327-84E9-44EE-94DF-C6A9CABE3A3A}" type="slidenum">
              <a:rPr lang="en-US" altLang="en-US" smtClean="0"/>
              <a:pPr>
                <a:defRPr/>
              </a:pPr>
              <a:t>44</a:t>
            </a:fld>
            <a:endParaRPr lang="en-US" altLang="en-US"/>
          </a:p>
        </p:txBody>
      </p:sp>
    </p:spTree>
    <p:extLst>
      <p:ext uri="{BB962C8B-B14F-4D97-AF65-F5344CB8AC3E}">
        <p14:creationId xmlns:p14="http://schemas.microsoft.com/office/powerpoint/2010/main" val="82666653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Mind Map</a:t>
            </a:r>
          </a:p>
        </p:txBody>
      </p:sp>
      <p:sp>
        <p:nvSpPr>
          <p:cNvPr id="4" name="Footer Placeholder 3"/>
          <p:cNvSpPr>
            <a:spLocks noGrp="1"/>
          </p:cNvSpPr>
          <p:nvPr>
            <p:ph type="ftr" sz="quarter" idx="11"/>
          </p:nvPr>
        </p:nvSpPr>
        <p:spPr/>
        <p:txBody>
          <a:bodyPr/>
          <a:lstStyle/>
          <a:p>
            <a:pPr>
              <a:defRPr/>
            </a:pPr>
            <a:r>
              <a:rPr lang="en-IN"/>
              <a:t>Copyright 2016 Vedavit Project Solutions</a:t>
            </a:r>
            <a:endParaRPr lang="en-US" dirty="0"/>
          </a:p>
        </p:txBody>
      </p:sp>
      <p:sp>
        <p:nvSpPr>
          <p:cNvPr id="5" name="Slide Number Placeholder 4"/>
          <p:cNvSpPr>
            <a:spLocks noGrp="1"/>
          </p:cNvSpPr>
          <p:nvPr>
            <p:ph type="sldNum" sz="quarter" idx="12"/>
          </p:nvPr>
        </p:nvSpPr>
        <p:spPr/>
        <p:txBody>
          <a:bodyPr/>
          <a:lstStyle/>
          <a:p>
            <a:pPr>
              <a:defRPr/>
            </a:pPr>
            <a:fld id="{72DDD327-84E9-44EE-94DF-C6A9CABE3A3A}" type="slidenum">
              <a:rPr lang="en-US" altLang="en-US" smtClean="0"/>
              <a:pPr>
                <a:defRPr/>
              </a:pPr>
              <a:t>45</a:t>
            </a:fld>
            <a:endParaRPr lang="en-US" altLang="en-US"/>
          </a:p>
        </p:txBody>
      </p:sp>
      <p:pic>
        <p:nvPicPr>
          <p:cNvPr id="866306" name="Picture 2" descr="Image result for mind map"/>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81000" y="808039"/>
            <a:ext cx="8305800" cy="57809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22813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PESTLE</a:t>
            </a:r>
          </a:p>
        </p:txBody>
      </p:sp>
      <p:sp>
        <p:nvSpPr>
          <p:cNvPr id="3" name="Content Placeholder 2"/>
          <p:cNvSpPr>
            <a:spLocks noGrp="1"/>
          </p:cNvSpPr>
          <p:nvPr>
            <p:ph idx="1"/>
          </p:nvPr>
        </p:nvSpPr>
        <p:spPr/>
        <p:txBody>
          <a:bodyPr>
            <a:normAutofit/>
          </a:bodyPr>
          <a:lstStyle/>
          <a:p>
            <a:pPr marL="0" indent="0">
              <a:buNone/>
            </a:pPr>
            <a:r>
              <a:rPr lang="en-IN" sz="2800" dirty="0"/>
              <a:t>PESTLE Analysis is an analytical technique used for the strategic analysis of organizational surroundings. </a:t>
            </a:r>
          </a:p>
          <a:p>
            <a:r>
              <a:rPr lang="en-IN" sz="2800" u="sng" dirty="0"/>
              <a:t>P</a:t>
            </a:r>
            <a:r>
              <a:rPr lang="en-IN" sz="2800" dirty="0"/>
              <a:t>olitical</a:t>
            </a:r>
          </a:p>
          <a:p>
            <a:r>
              <a:rPr lang="en-IN" sz="2800" u="sng" dirty="0"/>
              <a:t>E</a:t>
            </a:r>
            <a:r>
              <a:rPr lang="en-IN" sz="2800" dirty="0"/>
              <a:t>conomical</a:t>
            </a:r>
          </a:p>
          <a:p>
            <a:r>
              <a:rPr lang="en-IN" sz="2800" u="sng" dirty="0"/>
              <a:t>S</a:t>
            </a:r>
            <a:r>
              <a:rPr lang="en-IN" sz="2800" dirty="0"/>
              <a:t>ocial</a:t>
            </a:r>
          </a:p>
          <a:p>
            <a:r>
              <a:rPr lang="en-IN" sz="2800" u="sng" dirty="0"/>
              <a:t>T</a:t>
            </a:r>
            <a:r>
              <a:rPr lang="en-IN" sz="2800" dirty="0"/>
              <a:t>echnological</a:t>
            </a:r>
          </a:p>
          <a:p>
            <a:r>
              <a:rPr lang="en-IN" sz="2800" u="sng" dirty="0"/>
              <a:t>L</a:t>
            </a:r>
            <a:r>
              <a:rPr lang="en-IN" sz="2800" dirty="0"/>
              <a:t>egal</a:t>
            </a:r>
          </a:p>
          <a:p>
            <a:r>
              <a:rPr lang="en-IN" sz="2800" u="sng" dirty="0"/>
              <a:t>E</a:t>
            </a:r>
            <a:r>
              <a:rPr lang="en-IN" sz="2800" dirty="0"/>
              <a:t>cological</a:t>
            </a:r>
            <a:endParaRPr lang="en-US" sz="2800" dirty="0"/>
          </a:p>
        </p:txBody>
      </p:sp>
      <p:sp>
        <p:nvSpPr>
          <p:cNvPr id="4" name="Footer Placeholder 3"/>
          <p:cNvSpPr>
            <a:spLocks noGrp="1"/>
          </p:cNvSpPr>
          <p:nvPr>
            <p:ph type="ftr" sz="quarter" idx="11"/>
          </p:nvPr>
        </p:nvSpPr>
        <p:spPr/>
        <p:txBody>
          <a:bodyPr/>
          <a:lstStyle/>
          <a:p>
            <a:pPr>
              <a:defRPr/>
            </a:pPr>
            <a:r>
              <a:rPr lang="en-IN"/>
              <a:t>Copyright 2016 Vedavit Project Solutions</a:t>
            </a:r>
            <a:endParaRPr lang="en-US" dirty="0"/>
          </a:p>
        </p:txBody>
      </p:sp>
      <p:sp>
        <p:nvSpPr>
          <p:cNvPr id="5" name="Slide Number Placeholder 4"/>
          <p:cNvSpPr>
            <a:spLocks noGrp="1"/>
          </p:cNvSpPr>
          <p:nvPr>
            <p:ph type="sldNum" sz="quarter" idx="12"/>
          </p:nvPr>
        </p:nvSpPr>
        <p:spPr/>
        <p:txBody>
          <a:bodyPr/>
          <a:lstStyle/>
          <a:p>
            <a:pPr>
              <a:defRPr/>
            </a:pPr>
            <a:fld id="{72DDD327-84E9-44EE-94DF-C6A9CABE3A3A}" type="slidenum">
              <a:rPr lang="en-US" altLang="en-US" smtClean="0"/>
              <a:pPr>
                <a:defRPr/>
              </a:pPr>
              <a:t>46</a:t>
            </a:fld>
            <a:endParaRPr lang="en-US" altLang="en-US"/>
          </a:p>
        </p:txBody>
      </p:sp>
    </p:spTree>
    <p:extLst>
      <p:ext uri="{BB962C8B-B14F-4D97-AF65-F5344CB8AC3E}">
        <p14:creationId xmlns:p14="http://schemas.microsoft.com/office/powerpoint/2010/main" val="358978507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QFD (Quality Function Deployment)</a:t>
            </a:r>
            <a:endParaRPr lang="en-US" dirty="0"/>
          </a:p>
        </p:txBody>
      </p:sp>
      <p:sp>
        <p:nvSpPr>
          <p:cNvPr id="3" name="Content Placeholder 2"/>
          <p:cNvSpPr>
            <a:spLocks noGrp="1"/>
          </p:cNvSpPr>
          <p:nvPr>
            <p:ph idx="1"/>
          </p:nvPr>
        </p:nvSpPr>
        <p:spPr/>
        <p:txBody>
          <a:bodyPr>
            <a:normAutofit/>
          </a:bodyPr>
          <a:lstStyle/>
          <a:p>
            <a:pPr marL="0" indent="0">
              <a:buNone/>
            </a:pPr>
            <a:r>
              <a:rPr lang="en-IN" dirty="0"/>
              <a:t>QFD is used for quality planning in the development of customer requirements into product requirements. It therefore converts </a:t>
            </a:r>
            <a:r>
              <a:rPr lang="en-IN" b="1" dirty="0"/>
              <a:t>customer requirements to product characteristics</a:t>
            </a:r>
            <a:r>
              <a:rPr lang="en-IN" dirty="0"/>
              <a:t>. This method</a:t>
            </a:r>
          </a:p>
          <a:p>
            <a:r>
              <a:rPr lang="en-IN" sz="2800" dirty="0"/>
              <a:t>Reducing the number of product changes</a:t>
            </a:r>
          </a:p>
          <a:p>
            <a:r>
              <a:rPr lang="en-IN" sz="2800" dirty="0"/>
              <a:t>Reducing the cost of the product development</a:t>
            </a:r>
          </a:p>
          <a:p>
            <a:r>
              <a:rPr lang="en-IN" sz="2800" dirty="0"/>
              <a:t>Shorten the product development time</a:t>
            </a:r>
          </a:p>
          <a:p>
            <a:r>
              <a:rPr lang="en-IN" sz="2800" dirty="0"/>
              <a:t>Transfer the customer requirements into the final product</a:t>
            </a:r>
          </a:p>
          <a:p>
            <a:endParaRPr lang="en-US" dirty="0"/>
          </a:p>
        </p:txBody>
      </p:sp>
      <p:sp>
        <p:nvSpPr>
          <p:cNvPr id="4" name="Footer Placeholder 3"/>
          <p:cNvSpPr>
            <a:spLocks noGrp="1"/>
          </p:cNvSpPr>
          <p:nvPr>
            <p:ph type="ftr" sz="quarter" idx="11"/>
          </p:nvPr>
        </p:nvSpPr>
        <p:spPr/>
        <p:txBody>
          <a:bodyPr/>
          <a:lstStyle/>
          <a:p>
            <a:pPr>
              <a:defRPr/>
            </a:pPr>
            <a:r>
              <a:rPr lang="en-IN"/>
              <a:t>Copyright 2016 Vedavit Project Solutions</a:t>
            </a:r>
            <a:endParaRPr lang="en-US" dirty="0"/>
          </a:p>
        </p:txBody>
      </p:sp>
      <p:sp>
        <p:nvSpPr>
          <p:cNvPr id="5" name="Slide Number Placeholder 4"/>
          <p:cNvSpPr>
            <a:spLocks noGrp="1"/>
          </p:cNvSpPr>
          <p:nvPr>
            <p:ph type="sldNum" sz="quarter" idx="12"/>
          </p:nvPr>
        </p:nvSpPr>
        <p:spPr/>
        <p:txBody>
          <a:bodyPr/>
          <a:lstStyle/>
          <a:p>
            <a:pPr>
              <a:defRPr/>
            </a:pPr>
            <a:fld id="{72DDD327-84E9-44EE-94DF-C6A9CABE3A3A}" type="slidenum">
              <a:rPr lang="en-US" altLang="en-US" smtClean="0"/>
              <a:pPr>
                <a:defRPr/>
              </a:pPr>
              <a:t>47</a:t>
            </a:fld>
            <a:endParaRPr lang="en-US" altLang="en-US"/>
          </a:p>
        </p:txBody>
      </p:sp>
    </p:spTree>
    <p:extLst>
      <p:ext uri="{BB962C8B-B14F-4D97-AF65-F5344CB8AC3E}">
        <p14:creationId xmlns:p14="http://schemas.microsoft.com/office/powerpoint/2010/main" val="236038869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QFD</a:t>
            </a:r>
          </a:p>
        </p:txBody>
      </p:sp>
      <p:sp>
        <p:nvSpPr>
          <p:cNvPr id="4" name="Footer Placeholder 3"/>
          <p:cNvSpPr>
            <a:spLocks noGrp="1"/>
          </p:cNvSpPr>
          <p:nvPr>
            <p:ph type="ftr" sz="quarter" idx="11"/>
          </p:nvPr>
        </p:nvSpPr>
        <p:spPr/>
        <p:txBody>
          <a:bodyPr/>
          <a:lstStyle/>
          <a:p>
            <a:pPr>
              <a:defRPr/>
            </a:pPr>
            <a:r>
              <a:rPr lang="en-IN"/>
              <a:t>Copyright 2016 Vedavit Project Solutions</a:t>
            </a:r>
            <a:endParaRPr lang="en-US" dirty="0"/>
          </a:p>
        </p:txBody>
      </p:sp>
      <p:sp>
        <p:nvSpPr>
          <p:cNvPr id="5" name="Slide Number Placeholder 4"/>
          <p:cNvSpPr>
            <a:spLocks noGrp="1"/>
          </p:cNvSpPr>
          <p:nvPr>
            <p:ph type="sldNum" sz="quarter" idx="12"/>
          </p:nvPr>
        </p:nvSpPr>
        <p:spPr/>
        <p:txBody>
          <a:bodyPr/>
          <a:lstStyle/>
          <a:p>
            <a:pPr>
              <a:defRPr/>
            </a:pPr>
            <a:fld id="{72DDD327-84E9-44EE-94DF-C6A9CABE3A3A}" type="slidenum">
              <a:rPr lang="en-US" altLang="en-US" smtClean="0"/>
              <a:pPr>
                <a:defRPr/>
              </a:pPr>
              <a:t>48</a:t>
            </a:fld>
            <a:endParaRPr lang="en-US" altLang="en-US"/>
          </a:p>
        </p:txBody>
      </p:sp>
      <p:pic>
        <p:nvPicPr>
          <p:cNvPr id="865282" name="Picture 2" descr="Image result for qfd diagram"/>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515" y="914400"/>
            <a:ext cx="9129487" cy="5257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630186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Value Stream Mapping (VSM) </a:t>
            </a:r>
            <a:endParaRPr lang="en-US" dirty="0"/>
          </a:p>
        </p:txBody>
      </p:sp>
      <p:sp>
        <p:nvSpPr>
          <p:cNvPr id="3" name="Content Placeholder 2"/>
          <p:cNvSpPr>
            <a:spLocks noGrp="1"/>
          </p:cNvSpPr>
          <p:nvPr>
            <p:ph idx="1"/>
          </p:nvPr>
        </p:nvSpPr>
        <p:spPr/>
        <p:txBody>
          <a:bodyPr/>
          <a:lstStyle/>
          <a:p>
            <a:r>
              <a:rPr lang="en-IN" dirty="0"/>
              <a:t>It uses a graphical display of the </a:t>
            </a:r>
            <a:r>
              <a:rPr lang="en-IN" b="1" dirty="0"/>
              <a:t>flow value (flow value visualization)</a:t>
            </a:r>
            <a:r>
              <a:rPr lang="en-IN" dirty="0"/>
              <a:t>, which can be financial, material, information or other and it helps deeper understanding of the entire flow of the production processes that pass through the entire organization and its relation to the organizational management system, </a:t>
            </a:r>
            <a:r>
              <a:rPr lang="en-IN" dirty="0">
                <a:hlinkClick r:id="rId2" tooltip="Planning"/>
              </a:rPr>
              <a:t>planning</a:t>
            </a:r>
            <a:r>
              <a:rPr lang="en-IN" dirty="0"/>
              <a:t> and customer requirements.</a:t>
            </a:r>
            <a:endParaRPr lang="en-US" dirty="0"/>
          </a:p>
        </p:txBody>
      </p:sp>
      <p:sp>
        <p:nvSpPr>
          <p:cNvPr id="4" name="Footer Placeholder 3"/>
          <p:cNvSpPr>
            <a:spLocks noGrp="1"/>
          </p:cNvSpPr>
          <p:nvPr>
            <p:ph type="ftr" sz="quarter" idx="11"/>
          </p:nvPr>
        </p:nvSpPr>
        <p:spPr/>
        <p:txBody>
          <a:bodyPr/>
          <a:lstStyle/>
          <a:p>
            <a:pPr>
              <a:defRPr/>
            </a:pPr>
            <a:r>
              <a:rPr lang="en-IN"/>
              <a:t>Copyright 2016 Vedavit Project Solutions</a:t>
            </a:r>
            <a:endParaRPr lang="en-US" dirty="0"/>
          </a:p>
        </p:txBody>
      </p:sp>
      <p:sp>
        <p:nvSpPr>
          <p:cNvPr id="5" name="Slide Number Placeholder 4"/>
          <p:cNvSpPr>
            <a:spLocks noGrp="1"/>
          </p:cNvSpPr>
          <p:nvPr>
            <p:ph type="sldNum" sz="quarter" idx="12"/>
          </p:nvPr>
        </p:nvSpPr>
        <p:spPr/>
        <p:txBody>
          <a:bodyPr/>
          <a:lstStyle/>
          <a:p>
            <a:pPr>
              <a:defRPr/>
            </a:pPr>
            <a:fld id="{72DDD327-84E9-44EE-94DF-C6A9CABE3A3A}" type="slidenum">
              <a:rPr lang="en-US" altLang="en-US" smtClean="0"/>
              <a:pPr>
                <a:defRPr/>
              </a:pPr>
              <a:t>49</a:t>
            </a:fld>
            <a:endParaRPr lang="en-US" altLang="en-US"/>
          </a:p>
        </p:txBody>
      </p:sp>
    </p:spTree>
    <p:extLst>
      <p:ext uri="{BB962C8B-B14F-4D97-AF65-F5344CB8AC3E}">
        <p14:creationId xmlns:p14="http://schemas.microsoft.com/office/powerpoint/2010/main" val="2794542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Footer Placeholder 3"/>
          <p:cNvSpPr>
            <a:spLocks noGrp="1"/>
          </p:cNvSpPr>
          <p:nvPr>
            <p:ph type="ftr" sz="quarter" idx="11"/>
          </p:nvPr>
        </p:nvSpPr>
        <p:spPr/>
        <p:txBody>
          <a:bodyPr/>
          <a:lstStyle/>
          <a:p>
            <a:pPr>
              <a:defRPr/>
            </a:pPr>
            <a:r>
              <a:rPr lang="en-IN"/>
              <a:t>Copyright 2016 Vedavit Project Solutions</a:t>
            </a:r>
            <a:endParaRPr lang="en-US" dirty="0"/>
          </a:p>
        </p:txBody>
      </p:sp>
      <p:sp>
        <p:nvSpPr>
          <p:cNvPr id="5" name="Slide Number Placeholder 4"/>
          <p:cNvSpPr>
            <a:spLocks noGrp="1"/>
          </p:cNvSpPr>
          <p:nvPr>
            <p:ph type="sldNum" sz="quarter" idx="12"/>
          </p:nvPr>
        </p:nvSpPr>
        <p:spPr/>
        <p:txBody>
          <a:bodyPr/>
          <a:lstStyle/>
          <a:p>
            <a:pPr>
              <a:defRPr/>
            </a:pPr>
            <a:fld id="{72DDD327-84E9-44EE-94DF-C6A9CABE3A3A}" type="slidenum">
              <a:rPr lang="en-US" altLang="en-US" smtClean="0"/>
              <a:pPr>
                <a:defRPr/>
              </a:pPr>
              <a:t>5</a:t>
            </a:fld>
            <a:endParaRPr lang="en-US" altLang="en-US"/>
          </a:p>
        </p:txBody>
      </p:sp>
    </p:spTree>
    <p:extLst>
      <p:ext uri="{BB962C8B-B14F-4D97-AF65-F5344CB8AC3E}">
        <p14:creationId xmlns:p14="http://schemas.microsoft.com/office/powerpoint/2010/main" val="212081971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Value Stream Mapping (VSM) </a:t>
            </a:r>
            <a:endParaRPr lang="en-US" dirty="0"/>
          </a:p>
        </p:txBody>
      </p:sp>
      <p:sp>
        <p:nvSpPr>
          <p:cNvPr id="4" name="Footer Placeholder 3"/>
          <p:cNvSpPr>
            <a:spLocks noGrp="1"/>
          </p:cNvSpPr>
          <p:nvPr>
            <p:ph type="ftr" sz="quarter" idx="11"/>
          </p:nvPr>
        </p:nvSpPr>
        <p:spPr/>
        <p:txBody>
          <a:bodyPr/>
          <a:lstStyle/>
          <a:p>
            <a:pPr>
              <a:defRPr/>
            </a:pPr>
            <a:r>
              <a:rPr lang="en-IN"/>
              <a:t>Copyright 2016 Vedavit Project Solutions</a:t>
            </a:r>
            <a:endParaRPr lang="en-US" dirty="0"/>
          </a:p>
        </p:txBody>
      </p:sp>
      <p:sp>
        <p:nvSpPr>
          <p:cNvPr id="5" name="Slide Number Placeholder 4"/>
          <p:cNvSpPr>
            <a:spLocks noGrp="1"/>
          </p:cNvSpPr>
          <p:nvPr>
            <p:ph type="sldNum" sz="quarter" idx="12"/>
          </p:nvPr>
        </p:nvSpPr>
        <p:spPr/>
        <p:txBody>
          <a:bodyPr/>
          <a:lstStyle/>
          <a:p>
            <a:pPr>
              <a:defRPr/>
            </a:pPr>
            <a:fld id="{72DDD327-84E9-44EE-94DF-C6A9CABE3A3A}" type="slidenum">
              <a:rPr lang="en-US" altLang="en-US" smtClean="0"/>
              <a:pPr>
                <a:defRPr/>
              </a:pPr>
              <a:t>50</a:t>
            </a:fld>
            <a:endParaRPr lang="en-US" altLang="en-US"/>
          </a:p>
        </p:txBody>
      </p:sp>
      <p:pic>
        <p:nvPicPr>
          <p:cNvPr id="861186" name="Picture 2" descr="How to map a process using value stream mappi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71500" y="815298"/>
            <a:ext cx="8001000" cy="55555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900041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Variance Analysis</a:t>
            </a:r>
          </a:p>
        </p:txBody>
      </p:sp>
      <p:sp>
        <p:nvSpPr>
          <p:cNvPr id="3" name="Content Placeholder 2"/>
          <p:cNvSpPr>
            <a:spLocks noGrp="1"/>
          </p:cNvSpPr>
          <p:nvPr>
            <p:ph idx="1"/>
          </p:nvPr>
        </p:nvSpPr>
        <p:spPr/>
        <p:txBody>
          <a:bodyPr/>
          <a:lstStyle/>
          <a:p>
            <a:r>
              <a:rPr lang="en-US" dirty="0"/>
              <a:t>Compare actual vs planned</a:t>
            </a:r>
          </a:p>
        </p:txBody>
      </p:sp>
      <p:sp>
        <p:nvSpPr>
          <p:cNvPr id="4" name="Footer Placeholder 3"/>
          <p:cNvSpPr>
            <a:spLocks noGrp="1"/>
          </p:cNvSpPr>
          <p:nvPr>
            <p:ph type="ftr" sz="quarter" idx="11"/>
          </p:nvPr>
        </p:nvSpPr>
        <p:spPr/>
        <p:txBody>
          <a:bodyPr/>
          <a:lstStyle/>
          <a:p>
            <a:pPr>
              <a:defRPr/>
            </a:pPr>
            <a:r>
              <a:rPr lang="en-IN"/>
              <a:t>Copyright 2016 Vedavit Project Solutions</a:t>
            </a:r>
            <a:endParaRPr lang="en-US" dirty="0"/>
          </a:p>
        </p:txBody>
      </p:sp>
      <p:sp>
        <p:nvSpPr>
          <p:cNvPr id="5" name="Slide Number Placeholder 4"/>
          <p:cNvSpPr>
            <a:spLocks noGrp="1"/>
          </p:cNvSpPr>
          <p:nvPr>
            <p:ph type="sldNum" sz="quarter" idx="12"/>
          </p:nvPr>
        </p:nvSpPr>
        <p:spPr/>
        <p:txBody>
          <a:bodyPr/>
          <a:lstStyle/>
          <a:p>
            <a:pPr>
              <a:defRPr/>
            </a:pPr>
            <a:fld id="{72DDD327-84E9-44EE-94DF-C6A9CABE3A3A}" type="slidenum">
              <a:rPr lang="en-US" altLang="en-US" smtClean="0"/>
              <a:pPr>
                <a:defRPr/>
              </a:pPr>
              <a:t>51</a:t>
            </a:fld>
            <a:endParaRPr lang="en-US" altLang="en-US"/>
          </a:p>
        </p:txBody>
      </p:sp>
    </p:spTree>
    <p:extLst>
      <p:ext uri="{BB962C8B-B14F-4D97-AF65-F5344CB8AC3E}">
        <p14:creationId xmlns:p14="http://schemas.microsoft.com/office/powerpoint/2010/main" val="352463413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Check Sheet</a:t>
            </a:r>
          </a:p>
        </p:txBody>
      </p:sp>
      <p:sp>
        <p:nvSpPr>
          <p:cNvPr id="3" name="Content Placeholder 2"/>
          <p:cNvSpPr>
            <a:spLocks noGrp="1"/>
          </p:cNvSpPr>
          <p:nvPr>
            <p:ph idx="1"/>
          </p:nvPr>
        </p:nvSpPr>
        <p:spPr/>
        <p:txBody>
          <a:bodyPr/>
          <a:lstStyle/>
          <a:p>
            <a:endParaRPr lang="en-US"/>
          </a:p>
        </p:txBody>
      </p:sp>
      <p:sp>
        <p:nvSpPr>
          <p:cNvPr id="4" name="Footer Placeholder 3"/>
          <p:cNvSpPr>
            <a:spLocks noGrp="1"/>
          </p:cNvSpPr>
          <p:nvPr>
            <p:ph type="ftr" sz="quarter" idx="11"/>
          </p:nvPr>
        </p:nvSpPr>
        <p:spPr/>
        <p:txBody>
          <a:bodyPr/>
          <a:lstStyle/>
          <a:p>
            <a:pPr>
              <a:defRPr/>
            </a:pPr>
            <a:r>
              <a:rPr lang="en-IN"/>
              <a:t>Copyright 2016 Vedavit Project Solutions</a:t>
            </a:r>
            <a:endParaRPr lang="en-US" dirty="0"/>
          </a:p>
        </p:txBody>
      </p:sp>
      <p:sp>
        <p:nvSpPr>
          <p:cNvPr id="5" name="Slide Number Placeholder 4"/>
          <p:cNvSpPr>
            <a:spLocks noGrp="1"/>
          </p:cNvSpPr>
          <p:nvPr>
            <p:ph type="sldNum" sz="quarter" idx="12"/>
          </p:nvPr>
        </p:nvSpPr>
        <p:spPr/>
        <p:txBody>
          <a:bodyPr/>
          <a:lstStyle/>
          <a:p>
            <a:pPr>
              <a:defRPr/>
            </a:pPr>
            <a:fld id="{72DDD327-84E9-44EE-94DF-C6A9CABE3A3A}" type="slidenum">
              <a:rPr lang="en-US" altLang="en-US" smtClean="0"/>
              <a:pPr>
                <a:defRPr/>
              </a:pPr>
              <a:t>52</a:t>
            </a:fld>
            <a:endParaRPr lang="en-US" altLang="en-US"/>
          </a:p>
        </p:txBody>
      </p:sp>
    </p:spTree>
    <p:extLst>
      <p:ext uri="{BB962C8B-B14F-4D97-AF65-F5344CB8AC3E}">
        <p14:creationId xmlns:p14="http://schemas.microsoft.com/office/powerpoint/2010/main" val="275315070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Histogram</a:t>
            </a:r>
          </a:p>
        </p:txBody>
      </p:sp>
      <p:sp>
        <p:nvSpPr>
          <p:cNvPr id="3" name="Content Placeholder 2"/>
          <p:cNvSpPr>
            <a:spLocks noGrp="1"/>
          </p:cNvSpPr>
          <p:nvPr>
            <p:ph idx="1"/>
          </p:nvPr>
        </p:nvSpPr>
        <p:spPr/>
        <p:txBody>
          <a:bodyPr/>
          <a:lstStyle/>
          <a:p>
            <a:pPr>
              <a:buFontTx/>
              <a:buNone/>
            </a:pPr>
            <a:r>
              <a:rPr lang="en-US" altLang="en-US" dirty="0"/>
              <a:t>From a set of data compute</a:t>
            </a:r>
          </a:p>
          <a:p>
            <a:r>
              <a:rPr lang="en-US" altLang="en-US" dirty="0"/>
              <a:t>Sum</a:t>
            </a:r>
          </a:p>
          <a:p>
            <a:r>
              <a:rPr lang="en-US" altLang="en-US" dirty="0"/>
              <a:t>Mean (x)</a:t>
            </a:r>
          </a:p>
          <a:p>
            <a:r>
              <a:rPr lang="en-US" altLang="en-US" dirty="0"/>
              <a:t>Max</a:t>
            </a:r>
          </a:p>
          <a:p>
            <a:r>
              <a:rPr lang="en-US" altLang="en-US" dirty="0"/>
              <a:t>Min</a:t>
            </a:r>
          </a:p>
          <a:p>
            <a:endParaRPr lang="en-US" dirty="0"/>
          </a:p>
        </p:txBody>
      </p:sp>
      <p:sp>
        <p:nvSpPr>
          <p:cNvPr id="4" name="Footer Placeholder 3"/>
          <p:cNvSpPr>
            <a:spLocks noGrp="1"/>
          </p:cNvSpPr>
          <p:nvPr>
            <p:ph type="ftr" sz="quarter" idx="11"/>
          </p:nvPr>
        </p:nvSpPr>
        <p:spPr/>
        <p:txBody>
          <a:bodyPr/>
          <a:lstStyle/>
          <a:p>
            <a:pPr>
              <a:defRPr/>
            </a:pPr>
            <a:r>
              <a:rPr lang="en-IN"/>
              <a:t>Copyright 2016 Vedavit Project Solutions</a:t>
            </a:r>
            <a:endParaRPr lang="en-US" dirty="0"/>
          </a:p>
        </p:txBody>
      </p:sp>
      <p:sp>
        <p:nvSpPr>
          <p:cNvPr id="5" name="Slide Number Placeholder 4"/>
          <p:cNvSpPr>
            <a:spLocks noGrp="1"/>
          </p:cNvSpPr>
          <p:nvPr>
            <p:ph type="sldNum" sz="quarter" idx="12"/>
          </p:nvPr>
        </p:nvSpPr>
        <p:spPr/>
        <p:txBody>
          <a:bodyPr/>
          <a:lstStyle/>
          <a:p>
            <a:pPr>
              <a:defRPr/>
            </a:pPr>
            <a:fld id="{72DDD327-84E9-44EE-94DF-C6A9CABE3A3A}" type="slidenum">
              <a:rPr lang="en-US" altLang="en-US" smtClean="0"/>
              <a:pPr>
                <a:defRPr/>
              </a:pPr>
              <a:t>53</a:t>
            </a:fld>
            <a:endParaRPr lang="en-US" altLang="en-US"/>
          </a:p>
        </p:txBody>
      </p:sp>
    </p:spTree>
    <p:extLst>
      <p:ext uri="{BB962C8B-B14F-4D97-AF65-F5344CB8AC3E}">
        <p14:creationId xmlns:p14="http://schemas.microsoft.com/office/powerpoint/2010/main" val="367635572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Histogram</a:t>
            </a:r>
            <a:endParaRPr lang="en-US" dirty="0"/>
          </a:p>
        </p:txBody>
      </p:sp>
      <p:sp>
        <p:nvSpPr>
          <p:cNvPr id="3" name="Content Placeholder 2"/>
          <p:cNvSpPr>
            <a:spLocks noGrp="1"/>
          </p:cNvSpPr>
          <p:nvPr>
            <p:ph idx="1"/>
          </p:nvPr>
        </p:nvSpPr>
        <p:spPr/>
        <p:txBody>
          <a:bodyPr>
            <a:normAutofit/>
          </a:bodyPr>
          <a:lstStyle/>
          <a:p>
            <a:pPr marL="0" indent="0">
              <a:buNone/>
            </a:pPr>
            <a:r>
              <a:rPr lang="en-US" altLang="en-US" dirty="0"/>
              <a:t>Data Set from last Thursday(pizza slices of Pizza Hut)</a:t>
            </a:r>
          </a:p>
          <a:p>
            <a:pPr marL="0" indent="0">
              <a:buNone/>
            </a:pPr>
            <a:r>
              <a:rPr lang="en-US" altLang="en-US" sz="2000" dirty="0"/>
              <a:t>2 2 1 2 2 4 1 3 1 2 1 2 2 4 3 4 1 4 3 2 2 3 2 1 2 2 1 2 2 1 4 2 2 1 2 1 2 2 1 2 1 2 1 2 1 2 1 2 1 2 2 2 1 2 1 2 1 1 2 2 2 3 1 4 2 2 3 2 2 2 1 2 3 2 2 4 2 2 4 4 1 2 2 2 3 2 2 1 2 2 4 2 1 2 4 2 1 7 2 1 2 2 3 1 2 1 1 2 1 2 2 2 1 2 2 1 2 1 2 2 2 4 0 4</a:t>
            </a:r>
          </a:p>
          <a:p>
            <a:endParaRPr lang="en-US" sz="2000" dirty="0"/>
          </a:p>
          <a:p>
            <a:pPr>
              <a:buFontTx/>
              <a:buNone/>
            </a:pPr>
            <a:r>
              <a:rPr lang="en-US" altLang="en-US" sz="2000" dirty="0"/>
              <a:t>Mean = 2.032258 </a:t>
            </a:r>
          </a:p>
          <a:p>
            <a:pPr>
              <a:buFontTx/>
              <a:buNone/>
            </a:pPr>
            <a:r>
              <a:rPr lang="en-US" altLang="en-US" sz="2000" dirty="0"/>
              <a:t>Max = 7 	</a:t>
            </a:r>
          </a:p>
          <a:p>
            <a:pPr>
              <a:buFontTx/>
              <a:buNone/>
            </a:pPr>
            <a:r>
              <a:rPr lang="en-US" altLang="en-US" sz="2000" dirty="0"/>
              <a:t>Min = 0 </a:t>
            </a:r>
          </a:p>
        </p:txBody>
      </p:sp>
      <p:sp>
        <p:nvSpPr>
          <p:cNvPr id="4" name="Footer Placeholder 3"/>
          <p:cNvSpPr>
            <a:spLocks noGrp="1"/>
          </p:cNvSpPr>
          <p:nvPr>
            <p:ph type="ftr" sz="quarter" idx="11"/>
          </p:nvPr>
        </p:nvSpPr>
        <p:spPr/>
        <p:txBody>
          <a:bodyPr/>
          <a:lstStyle/>
          <a:p>
            <a:pPr>
              <a:defRPr/>
            </a:pPr>
            <a:r>
              <a:rPr lang="en-IN"/>
              <a:t>Copyright 2016 Vedavit Project Solutions</a:t>
            </a:r>
            <a:endParaRPr lang="en-US" dirty="0"/>
          </a:p>
        </p:txBody>
      </p:sp>
      <p:sp>
        <p:nvSpPr>
          <p:cNvPr id="5" name="Slide Number Placeholder 4"/>
          <p:cNvSpPr>
            <a:spLocks noGrp="1"/>
          </p:cNvSpPr>
          <p:nvPr>
            <p:ph type="sldNum" sz="quarter" idx="12"/>
          </p:nvPr>
        </p:nvSpPr>
        <p:spPr/>
        <p:txBody>
          <a:bodyPr/>
          <a:lstStyle/>
          <a:p>
            <a:pPr>
              <a:defRPr/>
            </a:pPr>
            <a:fld id="{72DDD327-84E9-44EE-94DF-C6A9CABE3A3A}" type="slidenum">
              <a:rPr lang="en-US" altLang="en-US" smtClean="0"/>
              <a:pPr>
                <a:defRPr/>
              </a:pPr>
              <a:t>54</a:t>
            </a:fld>
            <a:endParaRPr lang="en-US" altLang="en-US"/>
          </a:p>
        </p:txBody>
      </p:sp>
      <p:graphicFrame>
        <p:nvGraphicFramePr>
          <p:cNvPr id="6" name="Object 3"/>
          <p:cNvGraphicFramePr>
            <a:graphicFrameLocks noChangeAspect="1"/>
          </p:cNvGraphicFramePr>
          <p:nvPr>
            <p:extLst>
              <p:ext uri="{D42A27DB-BD31-4B8C-83A1-F6EECF244321}">
                <p14:modId xmlns:p14="http://schemas.microsoft.com/office/powerpoint/2010/main" val="1826422242"/>
              </p:ext>
            </p:extLst>
          </p:nvPr>
        </p:nvGraphicFramePr>
        <p:xfrm>
          <a:off x="3852525" y="2906947"/>
          <a:ext cx="5027613" cy="3573231"/>
        </p:xfrm>
        <a:graphic>
          <a:graphicData uri="http://schemas.openxmlformats.org/presentationml/2006/ole">
            <mc:AlternateContent xmlns:mc="http://schemas.openxmlformats.org/markup-compatibility/2006">
              <mc:Choice xmlns:v="urn:schemas-microsoft-com:vml" Requires="v">
                <p:oleObj spid="_x0000_s852002" name="Chart" r:id="rId3" imgW="3391363" imgH="2410052" progId="Excel.Chart.8">
                  <p:embed/>
                </p:oleObj>
              </mc:Choice>
              <mc:Fallback>
                <p:oleObj name="Chart" r:id="rId3" imgW="3391363" imgH="2410052" progId="Excel.Chart.8">
                  <p:embed/>
                  <p:pic>
                    <p:nvPicPr>
                      <p:cNvPr id="68611"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52525" y="2906947"/>
                        <a:ext cx="5027613" cy="3573231"/>
                      </a:xfrm>
                      <a:prstGeom prst="rect">
                        <a:avLst/>
                      </a:prstGeom>
                    </p:spPr>
                  </p:pic>
                </p:oleObj>
              </mc:Fallback>
            </mc:AlternateContent>
          </a:graphicData>
        </a:graphic>
      </p:graphicFrame>
    </p:spTree>
    <p:extLst>
      <p:ext uri="{BB962C8B-B14F-4D97-AF65-F5344CB8AC3E}">
        <p14:creationId xmlns:p14="http://schemas.microsoft.com/office/powerpoint/2010/main" val="290685922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Histogram</a:t>
            </a:r>
            <a:endParaRPr lang="en-US" dirty="0"/>
          </a:p>
        </p:txBody>
      </p:sp>
      <p:sp>
        <p:nvSpPr>
          <p:cNvPr id="3" name="Content Placeholder 2"/>
          <p:cNvSpPr>
            <a:spLocks noGrp="1"/>
          </p:cNvSpPr>
          <p:nvPr>
            <p:ph idx="1"/>
          </p:nvPr>
        </p:nvSpPr>
        <p:spPr/>
        <p:txBody>
          <a:bodyPr/>
          <a:lstStyle/>
          <a:p>
            <a:r>
              <a:rPr lang="en-US" dirty="0"/>
              <a:t>How to use this information for strategic planning?</a:t>
            </a:r>
          </a:p>
        </p:txBody>
      </p:sp>
      <p:sp>
        <p:nvSpPr>
          <p:cNvPr id="4" name="Footer Placeholder 3"/>
          <p:cNvSpPr>
            <a:spLocks noGrp="1"/>
          </p:cNvSpPr>
          <p:nvPr>
            <p:ph type="ftr" sz="quarter" idx="11"/>
          </p:nvPr>
        </p:nvSpPr>
        <p:spPr/>
        <p:txBody>
          <a:bodyPr/>
          <a:lstStyle/>
          <a:p>
            <a:pPr>
              <a:defRPr/>
            </a:pPr>
            <a:r>
              <a:rPr lang="en-IN"/>
              <a:t>Copyright 2016 Vedavit Project Solutions</a:t>
            </a:r>
            <a:endParaRPr lang="en-US" dirty="0"/>
          </a:p>
        </p:txBody>
      </p:sp>
      <p:sp>
        <p:nvSpPr>
          <p:cNvPr id="5" name="Slide Number Placeholder 4"/>
          <p:cNvSpPr>
            <a:spLocks noGrp="1"/>
          </p:cNvSpPr>
          <p:nvPr>
            <p:ph type="sldNum" sz="quarter" idx="12"/>
          </p:nvPr>
        </p:nvSpPr>
        <p:spPr/>
        <p:txBody>
          <a:bodyPr/>
          <a:lstStyle/>
          <a:p>
            <a:pPr>
              <a:defRPr/>
            </a:pPr>
            <a:fld id="{72DDD327-84E9-44EE-94DF-C6A9CABE3A3A}" type="slidenum">
              <a:rPr lang="en-US" altLang="en-US" smtClean="0"/>
              <a:pPr>
                <a:defRPr/>
              </a:pPr>
              <a:t>55</a:t>
            </a:fld>
            <a:endParaRPr lang="en-US" altLang="en-US"/>
          </a:p>
        </p:txBody>
      </p:sp>
    </p:spTree>
    <p:extLst>
      <p:ext uri="{BB962C8B-B14F-4D97-AF65-F5344CB8AC3E}">
        <p14:creationId xmlns:p14="http://schemas.microsoft.com/office/powerpoint/2010/main" val="323098367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Pareto Chart</a:t>
            </a: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3272733124"/>
              </p:ext>
            </p:extLst>
          </p:nvPr>
        </p:nvGraphicFramePr>
        <p:xfrm>
          <a:off x="457203" y="1334534"/>
          <a:ext cx="8229599" cy="5181611"/>
        </p:xfrm>
        <a:graphic>
          <a:graphicData uri="http://schemas.openxmlformats.org/drawingml/2006/table">
            <a:tbl>
              <a:tblPr firstRow="1">
                <a:tableStyleId>{1FECB4D8-DB02-4DC6-A0A2-4F2EBAE1DC90}</a:tableStyleId>
              </a:tblPr>
              <a:tblGrid>
                <a:gridCol w="2473732">
                  <a:extLst>
                    <a:ext uri="{9D8B030D-6E8A-4147-A177-3AD203B41FA5}">
                      <a16:colId xmlns:a16="http://schemas.microsoft.com/office/drawing/2014/main" val="3813477926"/>
                    </a:ext>
                  </a:extLst>
                </a:gridCol>
                <a:gridCol w="3492324">
                  <a:extLst>
                    <a:ext uri="{9D8B030D-6E8A-4147-A177-3AD203B41FA5}">
                      <a16:colId xmlns:a16="http://schemas.microsoft.com/office/drawing/2014/main" val="200522393"/>
                    </a:ext>
                  </a:extLst>
                </a:gridCol>
                <a:gridCol w="2263543">
                  <a:extLst>
                    <a:ext uri="{9D8B030D-6E8A-4147-A177-3AD203B41FA5}">
                      <a16:colId xmlns:a16="http://schemas.microsoft.com/office/drawing/2014/main" val="2865722900"/>
                    </a:ext>
                  </a:extLst>
                </a:gridCol>
              </a:tblGrid>
              <a:tr h="524787">
                <a:tc>
                  <a:txBody>
                    <a:bodyPr/>
                    <a:lstStyle/>
                    <a:p>
                      <a:pPr algn="r" fontAlgn="b"/>
                      <a:r>
                        <a:rPr lang="en-US" sz="2800" u="none" strike="noStrike">
                          <a:effectLst/>
                        </a:rPr>
                        <a:t>Slices</a:t>
                      </a:r>
                      <a:endParaRPr lang="en-US" sz="2800" b="0" i="0" u="none" strike="noStrike">
                        <a:solidFill>
                          <a:srgbClr val="000000"/>
                        </a:solidFill>
                        <a:effectLst/>
                        <a:latin typeface="Calibri" panose="020F0502020204030204" pitchFamily="34" charset="0"/>
                      </a:endParaRPr>
                    </a:p>
                  </a:txBody>
                  <a:tcPr marL="10716" marR="10716" marT="9525" marB="0" anchor="b"/>
                </a:tc>
                <a:tc>
                  <a:txBody>
                    <a:bodyPr/>
                    <a:lstStyle/>
                    <a:p>
                      <a:pPr algn="r" fontAlgn="b"/>
                      <a:r>
                        <a:rPr lang="en-US" sz="2800" u="none" strike="noStrike">
                          <a:effectLst/>
                        </a:rPr>
                        <a:t>Frequency</a:t>
                      </a:r>
                      <a:endParaRPr lang="en-US" sz="2800" b="0" i="0" u="none" strike="noStrike">
                        <a:solidFill>
                          <a:srgbClr val="000000"/>
                        </a:solidFill>
                        <a:effectLst/>
                        <a:latin typeface="Calibri" panose="020F0502020204030204" pitchFamily="34" charset="0"/>
                      </a:endParaRPr>
                    </a:p>
                  </a:txBody>
                  <a:tcPr marL="10716" marR="10716" marT="9525" marB="0" anchor="b"/>
                </a:tc>
                <a:tc>
                  <a:txBody>
                    <a:bodyPr/>
                    <a:lstStyle/>
                    <a:p>
                      <a:pPr algn="r" fontAlgn="b"/>
                      <a:r>
                        <a:rPr lang="en-US" sz="2800" u="none" strike="noStrike">
                          <a:effectLst/>
                        </a:rPr>
                        <a:t>%</a:t>
                      </a:r>
                      <a:endParaRPr lang="en-US" sz="2800" b="0" i="0" u="none" strike="noStrike">
                        <a:solidFill>
                          <a:srgbClr val="000000"/>
                        </a:solidFill>
                        <a:effectLst/>
                        <a:latin typeface="Calibri" panose="020F0502020204030204" pitchFamily="34" charset="0"/>
                      </a:endParaRPr>
                    </a:p>
                  </a:txBody>
                  <a:tcPr marL="10716" marR="10716" marT="9525" marB="0" anchor="b"/>
                </a:tc>
                <a:extLst>
                  <a:ext uri="{0D108BD9-81ED-4DB2-BD59-A6C34878D82A}">
                    <a16:rowId xmlns:a16="http://schemas.microsoft.com/office/drawing/2014/main" val="3440811116"/>
                  </a:ext>
                </a:extLst>
              </a:tr>
              <a:tr h="582103">
                <a:tc>
                  <a:txBody>
                    <a:bodyPr/>
                    <a:lstStyle/>
                    <a:p>
                      <a:pPr algn="r" rtl="0" fontAlgn="ctr"/>
                      <a:r>
                        <a:rPr lang="en-US" sz="3200" u="none" strike="noStrike">
                          <a:effectLst/>
                        </a:rPr>
                        <a:t>0</a:t>
                      </a:r>
                      <a:endParaRPr lang="en-US" sz="3200" b="0" i="0" u="none" strike="noStrike">
                        <a:solidFill>
                          <a:srgbClr val="000000"/>
                        </a:solidFill>
                        <a:effectLst/>
                        <a:latin typeface="Calibri" panose="020F0502020204030204" pitchFamily="34" charset="0"/>
                      </a:endParaRPr>
                    </a:p>
                  </a:txBody>
                  <a:tcPr marL="385763" marR="10716" marT="9525" marB="0" anchor="ctr"/>
                </a:tc>
                <a:tc>
                  <a:txBody>
                    <a:bodyPr/>
                    <a:lstStyle/>
                    <a:p>
                      <a:pPr algn="r" rtl="0" fontAlgn="ctr"/>
                      <a:r>
                        <a:rPr lang="en-US" sz="3200" u="none" strike="noStrike">
                          <a:effectLst/>
                        </a:rPr>
                        <a:t>1</a:t>
                      </a:r>
                      <a:endParaRPr lang="en-US" sz="3200" b="0" i="0" u="none" strike="noStrike">
                        <a:solidFill>
                          <a:srgbClr val="000000"/>
                        </a:solidFill>
                        <a:effectLst/>
                        <a:latin typeface="Calibri" panose="020F0502020204030204" pitchFamily="34" charset="0"/>
                      </a:endParaRPr>
                    </a:p>
                  </a:txBody>
                  <a:tcPr marL="10716" marR="10716" marT="9525" marB="0" anchor="ctr"/>
                </a:tc>
                <a:tc>
                  <a:txBody>
                    <a:bodyPr/>
                    <a:lstStyle/>
                    <a:p>
                      <a:pPr algn="r" rtl="0" fontAlgn="ctr"/>
                      <a:r>
                        <a:rPr lang="en-US" sz="3200" u="none" strike="noStrike">
                          <a:effectLst/>
                        </a:rPr>
                        <a:t>0.8%</a:t>
                      </a:r>
                      <a:endParaRPr lang="en-US" sz="3200" b="0" i="0" u="none" strike="noStrike">
                        <a:solidFill>
                          <a:srgbClr val="000000"/>
                        </a:solidFill>
                        <a:effectLst/>
                        <a:latin typeface="Calibri" panose="020F0502020204030204" pitchFamily="34" charset="0"/>
                      </a:endParaRPr>
                    </a:p>
                  </a:txBody>
                  <a:tcPr marL="10716" marR="10716" marT="9525" marB="0" anchor="ctr"/>
                </a:tc>
                <a:extLst>
                  <a:ext uri="{0D108BD9-81ED-4DB2-BD59-A6C34878D82A}">
                    <a16:rowId xmlns:a16="http://schemas.microsoft.com/office/drawing/2014/main" val="329411101"/>
                  </a:ext>
                </a:extLst>
              </a:tr>
              <a:tr h="582103">
                <a:tc>
                  <a:txBody>
                    <a:bodyPr/>
                    <a:lstStyle/>
                    <a:p>
                      <a:pPr algn="r" rtl="0" fontAlgn="ctr"/>
                      <a:r>
                        <a:rPr lang="en-US" sz="3200" u="none" strike="noStrike">
                          <a:effectLst/>
                        </a:rPr>
                        <a:t>1</a:t>
                      </a:r>
                      <a:endParaRPr lang="en-US" sz="3200" b="0" i="0" u="none" strike="noStrike">
                        <a:solidFill>
                          <a:srgbClr val="000000"/>
                        </a:solidFill>
                        <a:effectLst/>
                        <a:latin typeface="Calibri" panose="020F0502020204030204" pitchFamily="34" charset="0"/>
                      </a:endParaRPr>
                    </a:p>
                  </a:txBody>
                  <a:tcPr marL="385763" marR="10716" marT="9525" marB="0" anchor="ctr"/>
                </a:tc>
                <a:tc>
                  <a:txBody>
                    <a:bodyPr/>
                    <a:lstStyle/>
                    <a:p>
                      <a:pPr algn="r" rtl="0" fontAlgn="ctr"/>
                      <a:r>
                        <a:rPr lang="en-US" sz="3200" u="none" strike="noStrike">
                          <a:effectLst/>
                        </a:rPr>
                        <a:t>33</a:t>
                      </a:r>
                      <a:endParaRPr lang="en-US" sz="3200" b="0" i="0" u="none" strike="noStrike">
                        <a:solidFill>
                          <a:srgbClr val="000000"/>
                        </a:solidFill>
                        <a:effectLst/>
                        <a:latin typeface="Calibri" panose="020F0502020204030204" pitchFamily="34" charset="0"/>
                      </a:endParaRPr>
                    </a:p>
                  </a:txBody>
                  <a:tcPr marL="10716" marR="10716" marT="9525" marB="0" anchor="ctr"/>
                </a:tc>
                <a:tc>
                  <a:txBody>
                    <a:bodyPr/>
                    <a:lstStyle/>
                    <a:p>
                      <a:pPr algn="r" rtl="0" fontAlgn="ctr"/>
                      <a:r>
                        <a:rPr lang="en-US" sz="3200" u="none" strike="noStrike">
                          <a:effectLst/>
                        </a:rPr>
                        <a:t>27.5%</a:t>
                      </a:r>
                      <a:endParaRPr lang="en-US" sz="3200" b="0" i="0" u="none" strike="noStrike">
                        <a:solidFill>
                          <a:srgbClr val="000000"/>
                        </a:solidFill>
                        <a:effectLst/>
                        <a:latin typeface="Calibri" panose="020F0502020204030204" pitchFamily="34" charset="0"/>
                      </a:endParaRPr>
                    </a:p>
                  </a:txBody>
                  <a:tcPr marL="10716" marR="10716" marT="9525" marB="0" anchor="ctr"/>
                </a:tc>
                <a:extLst>
                  <a:ext uri="{0D108BD9-81ED-4DB2-BD59-A6C34878D82A}">
                    <a16:rowId xmlns:a16="http://schemas.microsoft.com/office/drawing/2014/main" val="2532620691"/>
                  </a:ext>
                </a:extLst>
              </a:tr>
              <a:tr h="582103">
                <a:tc>
                  <a:txBody>
                    <a:bodyPr/>
                    <a:lstStyle/>
                    <a:p>
                      <a:pPr algn="r" rtl="0" fontAlgn="ctr"/>
                      <a:r>
                        <a:rPr lang="en-US" sz="3200" u="none" strike="noStrike">
                          <a:effectLst/>
                        </a:rPr>
                        <a:t>2</a:t>
                      </a:r>
                      <a:endParaRPr lang="en-US" sz="3200" b="0" i="0" u="none" strike="noStrike">
                        <a:solidFill>
                          <a:srgbClr val="000000"/>
                        </a:solidFill>
                        <a:effectLst/>
                        <a:latin typeface="Calibri" panose="020F0502020204030204" pitchFamily="34" charset="0"/>
                      </a:endParaRPr>
                    </a:p>
                  </a:txBody>
                  <a:tcPr marL="385763" marR="10716" marT="9525" marB="0" anchor="ctr"/>
                </a:tc>
                <a:tc>
                  <a:txBody>
                    <a:bodyPr/>
                    <a:lstStyle/>
                    <a:p>
                      <a:pPr algn="r" rtl="0" fontAlgn="ctr"/>
                      <a:r>
                        <a:rPr lang="en-US" sz="3200" u="none" strike="noStrike">
                          <a:effectLst/>
                        </a:rPr>
                        <a:t>65</a:t>
                      </a:r>
                      <a:endParaRPr lang="en-US" sz="3200" b="0" i="0" u="none" strike="noStrike">
                        <a:solidFill>
                          <a:srgbClr val="000000"/>
                        </a:solidFill>
                        <a:effectLst/>
                        <a:latin typeface="Calibri" panose="020F0502020204030204" pitchFamily="34" charset="0"/>
                      </a:endParaRPr>
                    </a:p>
                  </a:txBody>
                  <a:tcPr marL="10716" marR="10716" marT="9525" marB="0" anchor="ctr"/>
                </a:tc>
                <a:tc>
                  <a:txBody>
                    <a:bodyPr/>
                    <a:lstStyle/>
                    <a:p>
                      <a:pPr algn="r" rtl="0" fontAlgn="ctr"/>
                      <a:r>
                        <a:rPr lang="en-US" sz="3200" u="none" strike="noStrike">
                          <a:effectLst/>
                        </a:rPr>
                        <a:t>54.2%</a:t>
                      </a:r>
                      <a:endParaRPr lang="en-US" sz="3200" b="0" i="0" u="none" strike="noStrike">
                        <a:solidFill>
                          <a:srgbClr val="000000"/>
                        </a:solidFill>
                        <a:effectLst/>
                        <a:latin typeface="Calibri" panose="020F0502020204030204" pitchFamily="34" charset="0"/>
                      </a:endParaRPr>
                    </a:p>
                  </a:txBody>
                  <a:tcPr marL="10716" marR="10716" marT="9525" marB="0" anchor="ctr"/>
                </a:tc>
                <a:extLst>
                  <a:ext uri="{0D108BD9-81ED-4DB2-BD59-A6C34878D82A}">
                    <a16:rowId xmlns:a16="http://schemas.microsoft.com/office/drawing/2014/main" val="2359686541"/>
                  </a:ext>
                </a:extLst>
              </a:tr>
              <a:tr h="582103">
                <a:tc>
                  <a:txBody>
                    <a:bodyPr/>
                    <a:lstStyle/>
                    <a:p>
                      <a:pPr algn="r" rtl="0" fontAlgn="ctr"/>
                      <a:r>
                        <a:rPr lang="en-US" sz="3200" u="none" strike="noStrike">
                          <a:effectLst/>
                        </a:rPr>
                        <a:t>3</a:t>
                      </a:r>
                      <a:endParaRPr lang="en-US" sz="3200" b="0" i="0" u="none" strike="noStrike">
                        <a:solidFill>
                          <a:srgbClr val="000000"/>
                        </a:solidFill>
                        <a:effectLst/>
                        <a:latin typeface="Calibri" panose="020F0502020204030204" pitchFamily="34" charset="0"/>
                      </a:endParaRPr>
                    </a:p>
                  </a:txBody>
                  <a:tcPr marL="385763" marR="10716" marT="9525" marB="0" anchor="ctr"/>
                </a:tc>
                <a:tc>
                  <a:txBody>
                    <a:bodyPr/>
                    <a:lstStyle/>
                    <a:p>
                      <a:pPr algn="r" rtl="0" fontAlgn="ctr"/>
                      <a:r>
                        <a:rPr lang="en-US" sz="3200" u="none" strike="noStrike">
                          <a:effectLst/>
                        </a:rPr>
                        <a:t>8</a:t>
                      </a:r>
                      <a:endParaRPr lang="en-US" sz="3200" b="0" i="0" u="none" strike="noStrike">
                        <a:solidFill>
                          <a:srgbClr val="000000"/>
                        </a:solidFill>
                        <a:effectLst/>
                        <a:latin typeface="Calibri" panose="020F0502020204030204" pitchFamily="34" charset="0"/>
                      </a:endParaRPr>
                    </a:p>
                  </a:txBody>
                  <a:tcPr marL="10716" marR="10716" marT="9525" marB="0" anchor="ctr"/>
                </a:tc>
                <a:tc>
                  <a:txBody>
                    <a:bodyPr/>
                    <a:lstStyle/>
                    <a:p>
                      <a:pPr algn="r" rtl="0" fontAlgn="ctr"/>
                      <a:r>
                        <a:rPr lang="en-US" sz="3200" u="none" strike="noStrike">
                          <a:effectLst/>
                        </a:rPr>
                        <a:t>6.7%</a:t>
                      </a:r>
                      <a:endParaRPr lang="en-US" sz="3200" b="0" i="0" u="none" strike="noStrike">
                        <a:solidFill>
                          <a:srgbClr val="000000"/>
                        </a:solidFill>
                        <a:effectLst/>
                        <a:latin typeface="Calibri" panose="020F0502020204030204" pitchFamily="34" charset="0"/>
                      </a:endParaRPr>
                    </a:p>
                  </a:txBody>
                  <a:tcPr marL="10716" marR="10716" marT="9525" marB="0" anchor="ctr"/>
                </a:tc>
                <a:extLst>
                  <a:ext uri="{0D108BD9-81ED-4DB2-BD59-A6C34878D82A}">
                    <a16:rowId xmlns:a16="http://schemas.microsoft.com/office/drawing/2014/main" val="3678345562"/>
                  </a:ext>
                </a:extLst>
              </a:tr>
              <a:tr h="582103">
                <a:tc>
                  <a:txBody>
                    <a:bodyPr/>
                    <a:lstStyle/>
                    <a:p>
                      <a:pPr algn="r" rtl="0" fontAlgn="ctr"/>
                      <a:r>
                        <a:rPr lang="en-US" sz="3200" u="none" strike="noStrike">
                          <a:effectLst/>
                        </a:rPr>
                        <a:t>4</a:t>
                      </a:r>
                      <a:endParaRPr lang="en-US" sz="3200" b="0" i="0" u="none" strike="noStrike">
                        <a:solidFill>
                          <a:srgbClr val="000000"/>
                        </a:solidFill>
                        <a:effectLst/>
                        <a:latin typeface="Calibri" panose="020F0502020204030204" pitchFamily="34" charset="0"/>
                      </a:endParaRPr>
                    </a:p>
                  </a:txBody>
                  <a:tcPr marL="385763" marR="10716" marT="9525" marB="0" anchor="ctr"/>
                </a:tc>
                <a:tc>
                  <a:txBody>
                    <a:bodyPr/>
                    <a:lstStyle/>
                    <a:p>
                      <a:pPr algn="r" rtl="0" fontAlgn="ctr"/>
                      <a:r>
                        <a:rPr lang="en-US" sz="3200" u="none" strike="noStrike">
                          <a:effectLst/>
                        </a:rPr>
                        <a:t>12</a:t>
                      </a:r>
                      <a:endParaRPr lang="en-US" sz="3200" b="0" i="0" u="none" strike="noStrike">
                        <a:solidFill>
                          <a:srgbClr val="000000"/>
                        </a:solidFill>
                        <a:effectLst/>
                        <a:latin typeface="Calibri" panose="020F0502020204030204" pitchFamily="34" charset="0"/>
                      </a:endParaRPr>
                    </a:p>
                  </a:txBody>
                  <a:tcPr marL="10716" marR="10716" marT="9525" marB="0" anchor="ctr"/>
                </a:tc>
                <a:tc>
                  <a:txBody>
                    <a:bodyPr/>
                    <a:lstStyle/>
                    <a:p>
                      <a:pPr algn="r" rtl="0" fontAlgn="ctr"/>
                      <a:r>
                        <a:rPr lang="en-US" sz="3200" u="none" strike="noStrike">
                          <a:effectLst/>
                        </a:rPr>
                        <a:t>10.0%</a:t>
                      </a:r>
                      <a:endParaRPr lang="en-US" sz="3200" b="0" i="0" u="none" strike="noStrike">
                        <a:solidFill>
                          <a:srgbClr val="000000"/>
                        </a:solidFill>
                        <a:effectLst/>
                        <a:latin typeface="Calibri" panose="020F0502020204030204" pitchFamily="34" charset="0"/>
                      </a:endParaRPr>
                    </a:p>
                  </a:txBody>
                  <a:tcPr marL="10716" marR="10716" marT="9525" marB="0" anchor="ctr"/>
                </a:tc>
                <a:extLst>
                  <a:ext uri="{0D108BD9-81ED-4DB2-BD59-A6C34878D82A}">
                    <a16:rowId xmlns:a16="http://schemas.microsoft.com/office/drawing/2014/main" val="1784496226"/>
                  </a:ext>
                </a:extLst>
              </a:tr>
              <a:tr h="582103">
                <a:tc>
                  <a:txBody>
                    <a:bodyPr/>
                    <a:lstStyle/>
                    <a:p>
                      <a:pPr algn="r" rtl="0" fontAlgn="ctr"/>
                      <a:r>
                        <a:rPr lang="en-US" sz="3200" u="none" strike="noStrike">
                          <a:effectLst/>
                        </a:rPr>
                        <a:t>5</a:t>
                      </a:r>
                      <a:endParaRPr lang="en-US" sz="3200" b="0" i="0" u="none" strike="noStrike">
                        <a:solidFill>
                          <a:srgbClr val="000000"/>
                        </a:solidFill>
                        <a:effectLst/>
                        <a:latin typeface="Calibri" panose="020F0502020204030204" pitchFamily="34" charset="0"/>
                      </a:endParaRPr>
                    </a:p>
                  </a:txBody>
                  <a:tcPr marL="385763" marR="10716" marT="9525" marB="0" anchor="ctr"/>
                </a:tc>
                <a:tc>
                  <a:txBody>
                    <a:bodyPr/>
                    <a:lstStyle/>
                    <a:p>
                      <a:pPr algn="r" rtl="0" fontAlgn="ctr"/>
                      <a:r>
                        <a:rPr lang="en-US" sz="3200" u="none" strike="noStrike">
                          <a:effectLst/>
                        </a:rPr>
                        <a:t>0</a:t>
                      </a:r>
                      <a:endParaRPr lang="en-US" sz="3200" b="0" i="0" u="none" strike="noStrike">
                        <a:solidFill>
                          <a:srgbClr val="000000"/>
                        </a:solidFill>
                        <a:effectLst/>
                        <a:latin typeface="Calibri" panose="020F0502020204030204" pitchFamily="34" charset="0"/>
                      </a:endParaRPr>
                    </a:p>
                  </a:txBody>
                  <a:tcPr marL="10716" marR="10716" marT="9525" marB="0" anchor="ctr"/>
                </a:tc>
                <a:tc>
                  <a:txBody>
                    <a:bodyPr/>
                    <a:lstStyle/>
                    <a:p>
                      <a:pPr algn="r" rtl="0" fontAlgn="ctr"/>
                      <a:r>
                        <a:rPr lang="en-US" sz="3200" u="none" strike="noStrike">
                          <a:effectLst/>
                        </a:rPr>
                        <a:t>0.0%</a:t>
                      </a:r>
                      <a:endParaRPr lang="en-US" sz="3200" b="0" i="0" u="none" strike="noStrike">
                        <a:solidFill>
                          <a:srgbClr val="000000"/>
                        </a:solidFill>
                        <a:effectLst/>
                        <a:latin typeface="Calibri" panose="020F0502020204030204" pitchFamily="34" charset="0"/>
                      </a:endParaRPr>
                    </a:p>
                  </a:txBody>
                  <a:tcPr marL="10716" marR="10716" marT="9525" marB="0" anchor="ctr"/>
                </a:tc>
                <a:extLst>
                  <a:ext uri="{0D108BD9-81ED-4DB2-BD59-A6C34878D82A}">
                    <a16:rowId xmlns:a16="http://schemas.microsoft.com/office/drawing/2014/main" val="1222506067"/>
                  </a:ext>
                </a:extLst>
              </a:tr>
              <a:tr h="582103">
                <a:tc>
                  <a:txBody>
                    <a:bodyPr/>
                    <a:lstStyle/>
                    <a:p>
                      <a:pPr algn="r" rtl="0" fontAlgn="ctr"/>
                      <a:r>
                        <a:rPr lang="en-US" sz="3200" u="none" strike="noStrike">
                          <a:effectLst/>
                        </a:rPr>
                        <a:t>6</a:t>
                      </a:r>
                      <a:endParaRPr lang="en-US" sz="3200" b="0" i="0" u="none" strike="noStrike">
                        <a:solidFill>
                          <a:srgbClr val="000000"/>
                        </a:solidFill>
                        <a:effectLst/>
                        <a:latin typeface="Calibri" panose="020F0502020204030204" pitchFamily="34" charset="0"/>
                      </a:endParaRPr>
                    </a:p>
                  </a:txBody>
                  <a:tcPr marL="385763" marR="10716" marT="9525" marB="0" anchor="ctr"/>
                </a:tc>
                <a:tc>
                  <a:txBody>
                    <a:bodyPr/>
                    <a:lstStyle/>
                    <a:p>
                      <a:pPr algn="r" rtl="0" fontAlgn="ctr"/>
                      <a:r>
                        <a:rPr lang="en-US" sz="3200" u="none" strike="noStrike">
                          <a:effectLst/>
                        </a:rPr>
                        <a:t>0</a:t>
                      </a:r>
                      <a:endParaRPr lang="en-US" sz="3200" b="0" i="0" u="none" strike="noStrike">
                        <a:solidFill>
                          <a:srgbClr val="000000"/>
                        </a:solidFill>
                        <a:effectLst/>
                        <a:latin typeface="Calibri" panose="020F0502020204030204" pitchFamily="34" charset="0"/>
                      </a:endParaRPr>
                    </a:p>
                  </a:txBody>
                  <a:tcPr marL="10716" marR="10716" marT="9525" marB="0" anchor="ctr"/>
                </a:tc>
                <a:tc>
                  <a:txBody>
                    <a:bodyPr/>
                    <a:lstStyle/>
                    <a:p>
                      <a:pPr algn="r" rtl="0" fontAlgn="ctr"/>
                      <a:r>
                        <a:rPr lang="en-US" sz="3200" u="none" strike="noStrike">
                          <a:effectLst/>
                        </a:rPr>
                        <a:t>0.0%</a:t>
                      </a:r>
                      <a:endParaRPr lang="en-US" sz="3200" b="0" i="0" u="none" strike="noStrike">
                        <a:solidFill>
                          <a:srgbClr val="000000"/>
                        </a:solidFill>
                        <a:effectLst/>
                        <a:latin typeface="Calibri" panose="020F0502020204030204" pitchFamily="34" charset="0"/>
                      </a:endParaRPr>
                    </a:p>
                  </a:txBody>
                  <a:tcPr marL="10716" marR="10716" marT="9525" marB="0" anchor="ctr"/>
                </a:tc>
                <a:extLst>
                  <a:ext uri="{0D108BD9-81ED-4DB2-BD59-A6C34878D82A}">
                    <a16:rowId xmlns:a16="http://schemas.microsoft.com/office/drawing/2014/main" val="3632161613"/>
                  </a:ext>
                </a:extLst>
              </a:tr>
              <a:tr h="582103">
                <a:tc>
                  <a:txBody>
                    <a:bodyPr/>
                    <a:lstStyle/>
                    <a:p>
                      <a:pPr algn="r" rtl="0" fontAlgn="ctr"/>
                      <a:r>
                        <a:rPr lang="en-US" sz="3200" u="none" strike="noStrike" dirty="0">
                          <a:effectLst/>
                        </a:rPr>
                        <a:t>7</a:t>
                      </a:r>
                      <a:endParaRPr lang="en-US" sz="3200" b="0" i="0" u="none" strike="noStrike" dirty="0">
                        <a:solidFill>
                          <a:srgbClr val="000000"/>
                        </a:solidFill>
                        <a:effectLst/>
                        <a:latin typeface="Calibri" panose="020F0502020204030204" pitchFamily="34" charset="0"/>
                      </a:endParaRPr>
                    </a:p>
                  </a:txBody>
                  <a:tcPr marL="385763" marR="10716" marT="9525" marB="0" anchor="ctr"/>
                </a:tc>
                <a:tc>
                  <a:txBody>
                    <a:bodyPr/>
                    <a:lstStyle/>
                    <a:p>
                      <a:pPr algn="r" rtl="0" fontAlgn="ctr"/>
                      <a:r>
                        <a:rPr lang="en-US" sz="3200" u="none" strike="noStrike">
                          <a:effectLst/>
                        </a:rPr>
                        <a:t>1</a:t>
                      </a:r>
                      <a:endParaRPr lang="en-US" sz="3200" b="0" i="0" u="none" strike="noStrike">
                        <a:solidFill>
                          <a:srgbClr val="000000"/>
                        </a:solidFill>
                        <a:effectLst/>
                        <a:latin typeface="Calibri" panose="020F0502020204030204" pitchFamily="34" charset="0"/>
                      </a:endParaRPr>
                    </a:p>
                  </a:txBody>
                  <a:tcPr marL="10716" marR="10716" marT="9525" marB="0" anchor="ctr"/>
                </a:tc>
                <a:tc>
                  <a:txBody>
                    <a:bodyPr/>
                    <a:lstStyle/>
                    <a:p>
                      <a:pPr algn="r" rtl="0" fontAlgn="ctr"/>
                      <a:r>
                        <a:rPr lang="en-US" sz="3200" u="none" strike="noStrike" dirty="0">
                          <a:effectLst/>
                        </a:rPr>
                        <a:t>0.8%</a:t>
                      </a:r>
                      <a:endParaRPr lang="en-US" sz="3200" b="0" i="0" u="none" strike="noStrike" dirty="0">
                        <a:solidFill>
                          <a:srgbClr val="000000"/>
                        </a:solidFill>
                        <a:effectLst/>
                        <a:latin typeface="Calibri" panose="020F0502020204030204" pitchFamily="34" charset="0"/>
                      </a:endParaRPr>
                    </a:p>
                  </a:txBody>
                  <a:tcPr marL="10716" marR="10716" marT="9525" marB="0" anchor="ctr"/>
                </a:tc>
                <a:extLst>
                  <a:ext uri="{0D108BD9-81ED-4DB2-BD59-A6C34878D82A}">
                    <a16:rowId xmlns:a16="http://schemas.microsoft.com/office/drawing/2014/main" val="2759551516"/>
                  </a:ext>
                </a:extLst>
              </a:tr>
            </a:tbl>
          </a:graphicData>
        </a:graphic>
      </p:graphicFrame>
      <p:sp>
        <p:nvSpPr>
          <p:cNvPr id="4" name="Footer Placeholder 3"/>
          <p:cNvSpPr>
            <a:spLocks noGrp="1"/>
          </p:cNvSpPr>
          <p:nvPr>
            <p:ph type="ftr" sz="quarter" idx="11"/>
          </p:nvPr>
        </p:nvSpPr>
        <p:spPr/>
        <p:txBody>
          <a:bodyPr/>
          <a:lstStyle/>
          <a:p>
            <a:pPr>
              <a:defRPr/>
            </a:pPr>
            <a:r>
              <a:rPr lang="en-IN"/>
              <a:t>Copyright 2016 Vedavit Project Solutions</a:t>
            </a:r>
            <a:endParaRPr lang="en-US" dirty="0"/>
          </a:p>
        </p:txBody>
      </p:sp>
      <p:sp>
        <p:nvSpPr>
          <p:cNvPr id="5" name="Slide Number Placeholder 4"/>
          <p:cNvSpPr>
            <a:spLocks noGrp="1"/>
          </p:cNvSpPr>
          <p:nvPr>
            <p:ph type="sldNum" sz="quarter" idx="12"/>
          </p:nvPr>
        </p:nvSpPr>
        <p:spPr/>
        <p:txBody>
          <a:bodyPr/>
          <a:lstStyle/>
          <a:p>
            <a:pPr>
              <a:defRPr/>
            </a:pPr>
            <a:fld id="{72DDD327-84E9-44EE-94DF-C6A9CABE3A3A}" type="slidenum">
              <a:rPr lang="en-US" altLang="en-US" smtClean="0"/>
              <a:pPr>
                <a:defRPr/>
              </a:pPr>
              <a:t>56</a:t>
            </a:fld>
            <a:endParaRPr lang="en-US" altLang="en-US"/>
          </a:p>
        </p:txBody>
      </p:sp>
      <p:sp>
        <p:nvSpPr>
          <p:cNvPr id="8" name="TextBox 7"/>
          <p:cNvSpPr txBox="1"/>
          <p:nvPr/>
        </p:nvSpPr>
        <p:spPr>
          <a:xfrm>
            <a:off x="609600" y="990600"/>
            <a:ext cx="1326004" cy="369332"/>
          </a:xfrm>
          <a:prstGeom prst="rect">
            <a:avLst/>
          </a:prstGeom>
          <a:noFill/>
        </p:spPr>
        <p:txBody>
          <a:bodyPr wrap="none" rtlCol="0">
            <a:spAutoFit/>
          </a:bodyPr>
          <a:lstStyle/>
          <a:p>
            <a:r>
              <a:rPr lang="en-US" b="1" dirty="0"/>
              <a:t>80/20 Rule</a:t>
            </a:r>
          </a:p>
        </p:txBody>
      </p:sp>
    </p:spTree>
    <p:extLst>
      <p:ext uri="{BB962C8B-B14F-4D97-AF65-F5344CB8AC3E}">
        <p14:creationId xmlns:p14="http://schemas.microsoft.com/office/powerpoint/2010/main" val="215479027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Pareto Chart</a:t>
            </a:r>
          </a:p>
        </p:txBody>
      </p:sp>
      <p:sp>
        <p:nvSpPr>
          <p:cNvPr id="4" name="Footer Placeholder 3"/>
          <p:cNvSpPr>
            <a:spLocks noGrp="1"/>
          </p:cNvSpPr>
          <p:nvPr>
            <p:ph type="ftr" sz="quarter" idx="11"/>
          </p:nvPr>
        </p:nvSpPr>
        <p:spPr/>
        <p:txBody>
          <a:bodyPr/>
          <a:lstStyle/>
          <a:p>
            <a:pPr>
              <a:defRPr/>
            </a:pPr>
            <a:r>
              <a:rPr lang="en-IN"/>
              <a:t>Copyright 2016 Vedavit Project Solutions</a:t>
            </a:r>
            <a:endParaRPr lang="en-US" dirty="0"/>
          </a:p>
        </p:txBody>
      </p:sp>
      <p:sp>
        <p:nvSpPr>
          <p:cNvPr id="5" name="Slide Number Placeholder 4"/>
          <p:cNvSpPr>
            <a:spLocks noGrp="1"/>
          </p:cNvSpPr>
          <p:nvPr>
            <p:ph type="sldNum" sz="quarter" idx="12"/>
          </p:nvPr>
        </p:nvSpPr>
        <p:spPr/>
        <p:txBody>
          <a:bodyPr/>
          <a:lstStyle/>
          <a:p>
            <a:pPr>
              <a:defRPr/>
            </a:pPr>
            <a:fld id="{72DDD327-84E9-44EE-94DF-C6A9CABE3A3A}" type="slidenum">
              <a:rPr lang="en-US" altLang="en-US" smtClean="0"/>
              <a:pPr>
                <a:defRPr/>
              </a:pPr>
              <a:t>57</a:t>
            </a:fld>
            <a:endParaRPr lang="en-US" altLang="en-US"/>
          </a:p>
        </p:txBody>
      </p:sp>
      <p:graphicFrame>
        <p:nvGraphicFramePr>
          <p:cNvPr id="8" name="Chart 7">
            <a:extLst>
              <a:ext uri="{FF2B5EF4-FFF2-40B4-BE49-F238E27FC236}">
                <a16:creationId xmlns:a16="http://schemas.microsoft.com/office/drawing/2014/main" id="{C0109C1F-0407-42A3-BD7D-AB44C52F39E9}"/>
              </a:ext>
            </a:extLst>
          </p:cNvPr>
          <p:cNvGraphicFramePr>
            <a:graphicFrameLocks/>
          </p:cNvGraphicFramePr>
          <p:nvPr>
            <p:extLst>
              <p:ext uri="{D42A27DB-BD31-4B8C-83A1-F6EECF244321}">
                <p14:modId xmlns:p14="http://schemas.microsoft.com/office/powerpoint/2010/main" val="1133487696"/>
              </p:ext>
            </p:extLst>
          </p:nvPr>
        </p:nvGraphicFramePr>
        <p:xfrm>
          <a:off x="685800" y="990600"/>
          <a:ext cx="7696200" cy="48768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90344819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Pareto Chart</a:t>
            </a:r>
            <a:endParaRPr lang="en-US" dirty="0"/>
          </a:p>
        </p:txBody>
      </p:sp>
      <p:sp>
        <p:nvSpPr>
          <p:cNvPr id="3" name="Content Placeholder 2"/>
          <p:cNvSpPr>
            <a:spLocks noGrp="1"/>
          </p:cNvSpPr>
          <p:nvPr>
            <p:ph idx="1"/>
          </p:nvPr>
        </p:nvSpPr>
        <p:spPr/>
        <p:txBody>
          <a:bodyPr/>
          <a:lstStyle/>
          <a:p>
            <a:r>
              <a:rPr lang="en-US" dirty="0"/>
              <a:t>How to use this information for strategic planning?</a:t>
            </a:r>
          </a:p>
        </p:txBody>
      </p:sp>
      <p:sp>
        <p:nvSpPr>
          <p:cNvPr id="4" name="Footer Placeholder 3"/>
          <p:cNvSpPr>
            <a:spLocks noGrp="1"/>
          </p:cNvSpPr>
          <p:nvPr>
            <p:ph type="ftr" sz="quarter" idx="11"/>
          </p:nvPr>
        </p:nvSpPr>
        <p:spPr/>
        <p:txBody>
          <a:bodyPr/>
          <a:lstStyle/>
          <a:p>
            <a:pPr>
              <a:defRPr/>
            </a:pPr>
            <a:r>
              <a:rPr lang="en-IN"/>
              <a:t>Copyright 2016 Vedavit Project Solutions</a:t>
            </a:r>
            <a:endParaRPr lang="en-US" dirty="0"/>
          </a:p>
        </p:txBody>
      </p:sp>
      <p:sp>
        <p:nvSpPr>
          <p:cNvPr id="5" name="Slide Number Placeholder 4"/>
          <p:cNvSpPr>
            <a:spLocks noGrp="1"/>
          </p:cNvSpPr>
          <p:nvPr>
            <p:ph type="sldNum" sz="quarter" idx="12"/>
          </p:nvPr>
        </p:nvSpPr>
        <p:spPr/>
        <p:txBody>
          <a:bodyPr/>
          <a:lstStyle/>
          <a:p>
            <a:pPr>
              <a:defRPr/>
            </a:pPr>
            <a:fld id="{72DDD327-84E9-44EE-94DF-C6A9CABE3A3A}" type="slidenum">
              <a:rPr lang="en-US" altLang="en-US" smtClean="0"/>
              <a:pPr>
                <a:defRPr/>
              </a:pPr>
              <a:t>58</a:t>
            </a:fld>
            <a:endParaRPr lang="en-US" altLang="en-US"/>
          </a:p>
        </p:txBody>
      </p:sp>
    </p:spTree>
    <p:extLst>
      <p:ext uri="{BB962C8B-B14F-4D97-AF65-F5344CB8AC3E}">
        <p14:creationId xmlns:p14="http://schemas.microsoft.com/office/powerpoint/2010/main" val="3485682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Scattered Diagram</a:t>
            </a:r>
          </a:p>
        </p:txBody>
      </p:sp>
      <p:sp>
        <p:nvSpPr>
          <p:cNvPr id="3" name="Content Placeholder 2"/>
          <p:cNvSpPr>
            <a:spLocks noGrp="1"/>
          </p:cNvSpPr>
          <p:nvPr>
            <p:ph idx="1"/>
          </p:nvPr>
        </p:nvSpPr>
        <p:spPr>
          <a:xfrm>
            <a:off x="457200" y="990603"/>
            <a:ext cx="3048000" cy="5105399"/>
          </a:xfrm>
        </p:spPr>
        <p:txBody>
          <a:bodyPr>
            <a:normAutofit fontScale="70000" lnSpcReduction="20000"/>
          </a:bodyPr>
          <a:lstStyle/>
          <a:p>
            <a:pPr>
              <a:buFontTx/>
              <a:buNone/>
            </a:pPr>
            <a:r>
              <a:rPr lang="en-US" altLang="en-US" dirty="0"/>
              <a:t>Minutes         Defective</a:t>
            </a:r>
          </a:p>
          <a:p>
            <a:pPr>
              <a:buFontTx/>
              <a:buNone/>
            </a:pPr>
            <a:r>
              <a:rPr lang="en-US" altLang="en-US" dirty="0"/>
              <a:t>Cooking	             Pies</a:t>
            </a:r>
          </a:p>
          <a:p>
            <a:pPr>
              <a:buFontTx/>
              <a:buNone/>
            </a:pPr>
            <a:r>
              <a:rPr lang="en-US" altLang="en-US" dirty="0"/>
              <a:t>10			1</a:t>
            </a:r>
          </a:p>
          <a:p>
            <a:pPr>
              <a:buFontTx/>
              <a:buNone/>
            </a:pPr>
            <a:r>
              <a:rPr lang="en-US" altLang="en-US" dirty="0"/>
              <a:t>45			8</a:t>
            </a:r>
          </a:p>
          <a:p>
            <a:pPr>
              <a:buFontTx/>
              <a:buNone/>
            </a:pPr>
            <a:r>
              <a:rPr lang="en-US" altLang="en-US" dirty="0"/>
              <a:t>30			5</a:t>
            </a:r>
          </a:p>
          <a:p>
            <a:pPr>
              <a:buFontTx/>
              <a:buNone/>
            </a:pPr>
            <a:r>
              <a:rPr lang="en-US" altLang="en-US" dirty="0"/>
              <a:t>75		            20</a:t>
            </a:r>
          </a:p>
          <a:p>
            <a:pPr>
              <a:buFontTx/>
              <a:buNone/>
            </a:pPr>
            <a:r>
              <a:rPr lang="en-US" altLang="en-US" dirty="0"/>
              <a:t>60		            14</a:t>
            </a:r>
          </a:p>
          <a:p>
            <a:pPr>
              <a:buFontTx/>
              <a:buNone/>
            </a:pPr>
            <a:r>
              <a:rPr lang="en-US" altLang="en-US" dirty="0"/>
              <a:t>20			4</a:t>
            </a:r>
          </a:p>
          <a:p>
            <a:pPr>
              <a:buFontTx/>
              <a:buNone/>
            </a:pPr>
            <a:r>
              <a:rPr lang="en-US" altLang="en-US" dirty="0"/>
              <a:t>25			6</a:t>
            </a:r>
          </a:p>
          <a:p>
            <a:pPr>
              <a:buFontTx/>
              <a:buNone/>
            </a:pPr>
            <a:endParaRPr lang="en-US" altLang="en-US" dirty="0"/>
          </a:p>
          <a:p>
            <a:pPr marL="0" indent="0">
              <a:buNone/>
            </a:pPr>
            <a:r>
              <a:rPr lang="en-US" altLang="en-US" sz="2900" dirty="0"/>
              <a:t>In this simple example, you can find the existing relationship without much difficulty but…</a:t>
            </a:r>
          </a:p>
          <a:p>
            <a:endParaRPr lang="en-US" dirty="0"/>
          </a:p>
        </p:txBody>
      </p:sp>
      <p:sp>
        <p:nvSpPr>
          <p:cNvPr id="4" name="Footer Placeholder 3"/>
          <p:cNvSpPr>
            <a:spLocks noGrp="1"/>
          </p:cNvSpPr>
          <p:nvPr>
            <p:ph type="ftr" sz="quarter" idx="11"/>
          </p:nvPr>
        </p:nvSpPr>
        <p:spPr/>
        <p:txBody>
          <a:bodyPr/>
          <a:lstStyle/>
          <a:p>
            <a:pPr>
              <a:defRPr/>
            </a:pPr>
            <a:r>
              <a:rPr lang="en-IN"/>
              <a:t>Copyright 2016 Vedavit Project Solutions</a:t>
            </a:r>
            <a:endParaRPr lang="en-US" dirty="0"/>
          </a:p>
        </p:txBody>
      </p:sp>
      <p:sp>
        <p:nvSpPr>
          <p:cNvPr id="5" name="Slide Number Placeholder 4"/>
          <p:cNvSpPr>
            <a:spLocks noGrp="1"/>
          </p:cNvSpPr>
          <p:nvPr>
            <p:ph type="sldNum" sz="quarter" idx="12"/>
          </p:nvPr>
        </p:nvSpPr>
        <p:spPr/>
        <p:txBody>
          <a:bodyPr/>
          <a:lstStyle/>
          <a:p>
            <a:pPr>
              <a:defRPr/>
            </a:pPr>
            <a:fld id="{72DDD327-84E9-44EE-94DF-C6A9CABE3A3A}" type="slidenum">
              <a:rPr lang="en-US" altLang="en-US" smtClean="0"/>
              <a:pPr>
                <a:defRPr/>
              </a:pPr>
              <a:t>59</a:t>
            </a:fld>
            <a:endParaRPr lang="en-US" altLang="en-US"/>
          </a:p>
        </p:txBody>
      </p:sp>
      <p:graphicFrame>
        <p:nvGraphicFramePr>
          <p:cNvPr id="6" name="Object 3"/>
          <p:cNvGraphicFramePr>
            <a:graphicFrameLocks noChangeAspect="1"/>
          </p:cNvGraphicFramePr>
          <p:nvPr>
            <p:extLst>
              <p:ext uri="{D42A27DB-BD31-4B8C-83A1-F6EECF244321}">
                <p14:modId xmlns:p14="http://schemas.microsoft.com/office/powerpoint/2010/main" val="2857581394"/>
              </p:ext>
            </p:extLst>
          </p:nvPr>
        </p:nvGraphicFramePr>
        <p:xfrm>
          <a:off x="3963989" y="1206731"/>
          <a:ext cx="5180012" cy="3681413"/>
        </p:xfrm>
        <a:graphic>
          <a:graphicData uri="http://schemas.openxmlformats.org/presentationml/2006/ole">
            <mc:AlternateContent xmlns:mc="http://schemas.openxmlformats.org/markup-compatibility/2006">
              <mc:Choice xmlns:v="urn:schemas-microsoft-com:vml" Requires="v">
                <p:oleObj spid="_x0000_s860195" name="Chart" r:id="rId3" imgW="3391363" imgH="2410052" progId="Excel.Chart.8">
                  <p:embed/>
                </p:oleObj>
              </mc:Choice>
              <mc:Fallback>
                <p:oleObj name="Chart" r:id="rId3" imgW="3391363" imgH="2410052" progId="Excel.Chart.8">
                  <p:embed/>
                  <p:pic>
                    <p:nvPicPr>
                      <p:cNvPr id="92163"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63989" y="1206731"/>
                        <a:ext cx="5180012" cy="3681413"/>
                      </a:xfrm>
                      <a:prstGeom prst="rect">
                        <a:avLst/>
                      </a:prstGeom>
                    </p:spPr>
                  </p:pic>
                </p:oleObj>
              </mc:Fallback>
            </mc:AlternateContent>
          </a:graphicData>
        </a:graphic>
      </p:graphicFrame>
      <p:sp>
        <p:nvSpPr>
          <p:cNvPr id="7" name="Text Box 7"/>
          <p:cNvSpPr txBox="1">
            <a:spLocks noChangeArrowheads="1"/>
          </p:cNvSpPr>
          <p:nvPr/>
        </p:nvSpPr>
        <p:spPr bwMode="auto">
          <a:xfrm>
            <a:off x="5105400" y="4788129"/>
            <a:ext cx="33528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dirty="0"/>
              <a:t>Time Cooking (minutes)</a:t>
            </a:r>
          </a:p>
        </p:txBody>
      </p:sp>
      <p:sp>
        <p:nvSpPr>
          <p:cNvPr id="8" name="Text Box 8"/>
          <p:cNvSpPr txBox="1">
            <a:spLocks noChangeArrowheads="1"/>
          </p:cNvSpPr>
          <p:nvPr/>
        </p:nvSpPr>
        <p:spPr bwMode="auto">
          <a:xfrm rot="16212403">
            <a:off x="2171487" y="2927063"/>
            <a:ext cx="33528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dirty="0"/>
              <a:t>Defective Pizzas</a:t>
            </a:r>
          </a:p>
        </p:txBody>
      </p:sp>
    </p:spTree>
    <p:extLst>
      <p:ext uri="{BB962C8B-B14F-4D97-AF65-F5344CB8AC3E}">
        <p14:creationId xmlns:p14="http://schemas.microsoft.com/office/powerpoint/2010/main" val="2308793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5"/>
          <p:cNvSpPr>
            <a:spLocks noGrp="1"/>
          </p:cNvSpPr>
          <p:nvPr>
            <p:ph type="title"/>
          </p:nvPr>
        </p:nvSpPr>
        <p:spPr/>
        <p:txBody>
          <a:bodyPr/>
          <a:lstStyle/>
          <a:p>
            <a:r>
              <a:rPr altLang="en-US"/>
              <a:t>Introduction</a:t>
            </a:r>
            <a:endParaRPr lang="en-IN" altLang="en-US"/>
          </a:p>
        </p:txBody>
      </p:sp>
      <p:sp>
        <p:nvSpPr>
          <p:cNvPr id="16387" name="Content Placeholder 6"/>
          <p:cNvSpPr>
            <a:spLocks noGrp="1"/>
          </p:cNvSpPr>
          <p:nvPr>
            <p:ph idx="1"/>
          </p:nvPr>
        </p:nvSpPr>
        <p:spPr>
          <a:xfrm>
            <a:off x="457200" y="990600"/>
            <a:ext cx="8229600" cy="5105400"/>
          </a:xfrm>
        </p:spPr>
        <p:txBody>
          <a:bodyPr/>
          <a:lstStyle/>
          <a:p>
            <a:pPr marL="0" indent="0">
              <a:buNone/>
            </a:pPr>
            <a:r>
              <a:rPr lang="en-IN" altLang="en-US" dirty="0"/>
              <a:t>Introduction &amp; Expectation Setting</a:t>
            </a:r>
          </a:p>
          <a:p>
            <a:pPr marL="0" indent="0">
              <a:buNone/>
            </a:pPr>
            <a:endParaRPr lang="en-IN" altLang="en-US" dirty="0"/>
          </a:p>
          <a:p>
            <a:r>
              <a:rPr lang="en-IN" altLang="en-US" dirty="0"/>
              <a:t>Name</a:t>
            </a:r>
          </a:p>
          <a:p>
            <a:r>
              <a:rPr lang="en-IN" altLang="en-US" dirty="0"/>
              <a:t>Role</a:t>
            </a:r>
          </a:p>
          <a:p>
            <a:r>
              <a:rPr lang="en-IN" altLang="en-US" dirty="0"/>
              <a:t>Total Experience /PM Experience</a:t>
            </a:r>
          </a:p>
          <a:p>
            <a:r>
              <a:rPr lang="en-IN" altLang="en-US" dirty="0"/>
              <a:t>Expectations</a:t>
            </a:r>
            <a:endParaRPr lang="en-IN" altLang="en-US" dirty="0"/>
          </a:p>
        </p:txBody>
      </p:sp>
      <p:sp>
        <p:nvSpPr>
          <p:cNvPr id="4" name="Footer Placeholder 3"/>
          <p:cNvSpPr>
            <a:spLocks noGrp="1"/>
          </p:cNvSpPr>
          <p:nvPr>
            <p:ph type="ftr" sz="quarter" idx="11"/>
          </p:nvPr>
        </p:nvSpPr>
        <p:spPr/>
        <p:txBody>
          <a:bodyPr/>
          <a:lstStyle/>
          <a:p>
            <a:pPr>
              <a:defRPr/>
            </a:pPr>
            <a:r>
              <a:rPr lang="en-IN"/>
              <a:t>Copyright 2016 Vedavit Project Solutions</a:t>
            </a:r>
            <a:endParaRPr lang="en-US"/>
          </a:p>
        </p:txBody>
      </p:sp>
      <p:sp>
        <p:nvSpPr>
          <p:cNvPr id="16389"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32" indent="-285744">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2971" indent="-228594">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160" indent="-228594">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349" indent="-228594">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537" indent="-228594"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726" indent="-228594"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8914" indent="-228594"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103" indent="-228594"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0427D4B0-5AB2-4843-A3AE-A72499395760}" type="slidenum">
              <a:rPr lang="en-US" altLang="en-US" sz="1200">
                <a:solidFill>
                  <a:srgbClr val="898989"/>
                </a:solidFill>
              </a:rPr>
              <a:pPr>
                <a:spcBef>
                  <a:spcPct val="0"/>
                </a:spcBef>
                <a:buFontTx/>
                <a:buNone/>
              </a:pPr>
              <a:t>6</a:t>
            </a:fld>
            <a:endParaRPr lang="en-US" altLang="en-US" sz="1200">
              <a:solidFill>
                <a:srgbClr val="898989"/>
              </a:solidFill>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Flowchart</a:t>
            </a:r>
          </a:p>
        </p:txBody>
      </p:sp>
      <p:sp>
        <p:nvSpPr>
          <p:cNvPr id="16" name="Content Placeholder 15"/>
          <p:cNvSpPr>
            <a:spLocks noGrp="1"/>
          </p:cNvSpPr>
          <p:nvPr>
            <p:ph idx="1"/>
          </p:nvPr>
        </p:nvSpPr>
        <p:spPr>
          <a:xfrm>
            <a:off x="457200" y="990602"/>
            <a:ext cx="8229600" cy="578611"/>
          </a:xfrm>
        </p:spPr>
        <p:txBody>
          <a:bodyPr>
            <a:normAutofit lnSpcReduction="10000"/>
          </a:bodyPr>
          <a:lstStyle/>
          <a:p>
            <a:pPr marL="0" indent="0">
              <a:buNone/>
            </a:pPr>
            <a:r>
              <a:rPr lang="en-US" altLang="en-US" dirty="0"/>
              <a:t>A graphical picture of a PROCESS</a:t>
            </a:r>
          </a:p>
          <a:p>
            <a:pPr>
              <a:buFontTx/>
              <a:buNone/>
            </a:pPr>
            <a:endParaRPr lang="en-US" altLang="en-US" dirty="0"/>
          </a:p>
          <a:p>
            <a:endParaRPr lang="en-US" dirty="0"/>
          </a:p>
        </p:txBody>
      </p:sp>
      <p:sp>
        <p:nvSpPr>
          <p:cNvPr id="4" name="Footer Placeholder 3"/>
          <p:cNvSpPr>
            <a:spLocks noGrp="1"/>
          </p:cNvSpPr>
          <p:nvPr>
            <p:ph type="ftr" sz="quarter" idx="11"/>
          </p:nvPr>
        </p:nvSpPr>
        <p:spPr/>
        <p:txBody>
          <a:bodyPr/>
          <a:lstStyle/>
          <a:p>
            <a:pPr>
              <a:defRPr/>
            </a:pPr>
            <a:r>
              <a:rPr lang="en-IN"/>
              <a:t>Copyright 2016 Vedavit Project Solutions</a:t>
            </a:r>
            <a:endParaRPr lang="en-US" dirty="0"/>
          </a:p>
        </p:txBody>
      </p:sp>
      <p:sp>
        <p:nvSpPr>
          <p:cNvPr id="5" name="Slide Number Placeholder 4"/>
          <p:cNvSpPr>
            <a:spLocks noGrp="1"/>
          </p:cNvSpPr>
          <p:nvPr>
            <p:ph type="sldNum" sz="quarter" idx="12"/>
          </p:nvPr>
        </p:nvSpPr>
        <p:spPr/>
        <p:txBody>
          <a:bodyPr/>
          <a:lstStyle/>
          <a:p>
            <a:pPr>
              <a:defRPr/>
            </a:pPr>
            <a:fld id="{72DDD327-84E9-44EE-94DF-C6A9CABE3A3A}" type="slidenum">
              <a:rPr lang="en-US" altLang="en-US" smtClean="0"/>
              <a:pPr>
                <a:defRPr/>
              </a:pPr>
              <a:t>60</a:t>
            </a:fld>
            <a:endParaRPr lang="en-US" altLang="en-US"/>
          </a:p>
        </p:txBody>
      </p:sp>
      <p:sp>
        <p:nvSpPr>
          <p:cNvPr id="8" name="Text Box 5"/>
          <p:cNvSpPr txBox="1">
            <a:spLocks noChangeArrowheads="1"/>
          </p:cNvSpPr>
          <p:nvPr/>
        </p:nvSpPr>
        <p:spPr bwMode="auto">
          <a:xfrm>
            <a:off x="1066800" y="2540113"/>
            <a:ext cx="17526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pPr>
            <a:r>
              <a:rPr lang="en-US" altLang="en-US" b="1" dirty="0"/>
              <a:t>Process</a:t>
            </a:r>
          </a:p>
        </p:txBody>
      </p:sp>
      <p:sp>
        <p:nvSpPr>
          <p:cNvPr id="13" name="Text Box 10"/>
          <p:cNvSpPr txBox="1">
            <a:spLocks noChangeArrowheads="1"/>
          </p:cNvSpPr>
          <p:nvPr/>
        </p:nvSpPr>
        <p:spPr bwMode="auto">
          <a:xfrm>
            <a:off x="3886200" y="2567419"/>
            <a:ext cx="16002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2000" b="1" dirty="0"/>
              <a:t>Decision</a:t>
            </a:r>
          </a:p>
        </p:txBody>
      </p:sp>
      <p:sp>
        <p:nvSpPr>
          <p:cNvPr id="14" name="Line 11"/>
          <p:cNvSpPr>
            <a:spLocks noChangeShapeType="1"/>
          </p:cNvSpPr>
          <p:nvPr/>
        </p:nvSpPr>
        <p:spPr bwMode="auto">
          <a:xfrm>
            <a:off x="5943600" y="4216513"/>
            <a:ext cx="19050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5" name="Text Box 12"/>
          <p:cNvSpPr txBox="1">
            <a:spLocks noChangeArrowheads="1"/>
          </p:cNvSpPr>
          <p:nvPr/>
        </p:nvSpPr>
        <p:spPr bwMode="auto">
          <a:xfrm>
            <a:off x="5791200" y="3530713"/>
            <a:ext cx="2667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en-US" dirty="0"/>
              <a:t>The process flow</a:t>
            </a:r>
          </a:p>
        </p:txBody>
      </p:sp>
      <p:sp>
        <p:nvSpPr>
          <p:cNvPr id="17" name="Diamond 16"/>
          <p:cNvSpPr/>
          <p:nvPr/>
        </p:nvSpPr>
        <p:spPr>
          <a:xfrm>
            <a:off x="3788229" y="3187813"/>
            <a:ext cx="1676400" cy="1524000"/>
          </a:xfrm>
          <a:prstGeom prst="diamon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8" name="Rectangle 17"/>
          <p:cNvSpPr/>
          <p:nvPr/>
        </p:nvSpPr>
        <p:spPr>
          <a:xfrm>
            <a:off x="1088571" y="3295435"/>
            <a:ext cx="2057400" cy="11811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9240831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Fishbone Diagram</a:t>
            </a:r>
          </a:p>
        </p:txBody>
      </p:sp>
      <p:sp>
        <p:nvSpPr>
          <p:cNvPr id="3" name="Content Placeholder 2"/>
          <p:cNvSpPr>
            <a:spLocks noGrp="1"/>
          </p:cNvSpPr>
          <p:nvPr>
            <p:ph idx="1"/>
          </p:nvPr>
        </p:nvSpPr>
        <p:spPr>
          <a:xfrm>
            <a:off x="457200" y="990603"/>
            <a:ext cx="8382000" cy="835025"/>
          </a:xfrm>
        </p:spPr>
        <p:txBody>
          <a:bodyPr>
            <a:normAutofit/>
          </a:bodyPr>
          <a:lstStyle/>
          <a:p>
            <a:pPr marL="0" indent="0">
              <a:buNone/>
            </a:pPr>
            <a:r>
              <a:rPr lang="en-US" sz="2800" b="1" dirty="0"/>
              <a:t>Problem</a:t>
            </a:r>
            <a:r>
              <a:rPr lang="en-US" sz="2800" dirty="0"/>
              <a:t>: </a:t>
            </a:r>
            <a:r>
              <a:rPr lang="en-US" altLang="en-US" sz="2800" dirty="0"/>
              <a:t>High Inventory Shrinkage at local Drug Store</a:t>
            </a:r>
            <a:endParaRPr lang="en-US" sz="2800" dirty="0"/>
          </a:p>
        </p:txBody>
      </p:sp>
      <p:sp>
        <p:nvSpPr>
          <p:cNvPr id="4" name="Footer Placeholder 3"/>
          <p:cNvSpPr>
            <a:spLocks noGrp="1"/>
          </p:cNvSpPr>
          <p:nvPr>
            <p:ph type="ftr" sz="quarter" idx="11"/>
          </p:nvPr>
        </p:nvSpPr>
        <p:spPr/>
        <p:txBody>
          <a:bodyPr/>
          <a:lstStyle/>
          <a:p>
            <a:pPr>
              <a:defRPr/>
            </a:pPr>
            <a:r>
              <a:rPr lang="en-IN"/>
              <a:t>Copyright 2016 Vedavit Project Solutions</a:t>
            </a:r>
            <a:endParaRPr lang="en-US" dirty="0"/>
          </a:p>
        </p:txBody>
      </p:sp>
      <p:sp>
        <p:nvSpPr>
          <p:cNvPr id="5" name="Slide Number Placeholder 4"/>
          <p:cNvSpPr>
            <a:spLocks noGrp="1"/>
          </p:cNvSpPr>
          <p:nvPr>
            <p:ph type="sldNum" sz="quarter" idx="12"/>
          </p:nvPr>
        </p:nvSpPr>
        <p:spPr/>
        <p:txBody>
          <a:bodyPr/>
          <a:lstStyle/>
          <a:p>
            <a:pPr>
              <a:defRPr/>
            </a:pPr>
            <a:fld id="{72DDD327-84E9-44EE-94DF-C6A9CABE3A3A}" type="slidenum">
              <a:rPr lang="en-US" altLang="en-US" smtClean="0"/>
              <a:pPr>
                <a:defRPr/>
              </a:pPr>
              <a:t>61</a:t>
            </a:fld>
            <a:endParaRPr lang="en-US" altLang="en-US"/>
          </a:p>
        </p:txBody>
      </p:sp>
      <p:sp>
        <p:nvSpPr>
          <p:cNvPr id="16" name="Rectangle 5"/>
          <p:cNvSpPr>
            <a:spLocks noChangeArrowheads="1"/>
          </p:cNvSpPr>
          <p:nvPr/>
        </p:nvSpPr>
        <p:spPr bwMode="auto">
          <a:xfrm>
            <a:off x="1143000" y="3657600"/>
            <a:ext cx="1676400" cy="609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b="1" dirty="0"/>
              <a:t>Shrinkage</a:t>
            </a:r>
          </a:p>
        </p:txBody>
      </p:sp>
      <p:sp>
        <p:nvSpPr>
          <p:cNvPr id="17" name="Line 6"/>
          <p:cNvSpPr>
            <a:spLocks noChangeShapeType="1"/>
          </p:cNvSpPr>
          <p:nvPr/>
        </p:nvSpPr>
        <p:spPr bwMode="auto">
          <a:xfrm>
            <a:off x="2819400" y="4038600"/>
            <a:ext cx="4724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sz="1200"/>
          </a:p>
        </p:txBody>
      </p:sp>
      <p:sp>
        <p:nvSpPr>
          <p:cNvPr id="18" name="Rectangle 7"/>
          <p:cNvSpPr>
            <a:spLocks noChangeArrowheads="1"/>
          </p:cNvSpPr>
          <p:nvPr/>
        </p:nvSpPr>
        <p:spPr bwMode="auto">
          <a:xfrm>
            <a:off x="5257800" y="5791200"/>
            <a:ext cx="1981200" cy="3810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200" dirty="0"/>
              <a:t>Shoplifters</a:t>
            </a:r>
          </a:p>
        </p:txBody>
      </p:sp>
      <p:sp>
        <p:nvSpPr>
          <p:cNvPr id="20" name="Line 9"/>
          <p:cNvSpPr>
            <a:spLocks noChangeShapeType="1"/>
          </p:cNvSpPr>
          <p:nvPr/>
        </p:nvSpPr>
        <p:spPr bwMode="auto">
          <a:xfrm>
            <a:off x="3124200" y="4038600"/>
            <a:ext cx="2895600" cy="1752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sz="1200"/>
          </a:p>
        </p:txBody>
      </p:sp>
      <p:sp>
        <p:nvSpPr>
          <p:cNvPr id="21" name="Text Box 10"/>
          <p:cNvSpPr txBox="1">
            <a:spLocks noChangeArrowheads="1"/>
          </p:cNvSpPr>
          <p:nvPr/>
        </p:nvSpPr>
        <p:spPr bwMode="auto">
          <a:xfrm>
            <a:off x="4191000" y="4343403"/>
            <a:ext cx="27432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en-US" sz="1200" dirty="0"/>
              <a:t>Anti-theft tags poorly designed</a:t>
            </a:r>
          </a:p>
        </p:txBody>
      </p:sp>
      <p:sp>
        <p:nvSpPr>
          <p:cNvPr id="22" name="Text Box 11"/>
          <p:cNvSpPr txBox="1">
            <a:spLocks noChangeArrowheads="1"/>
          </p:cNvSpPr>
          <p:nvPr/>
        </p:nvSpPr>
        <p:spPr bwMode="auto">
          <a:xfrm>
            <a:off x="1219200" y="4567536"/>
            <a:ext cx="19812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en-US" sz="1200" dirty="0"/>
              <a:t>Expensive merchandise out in the open</a:t>
            </a:r>
          </a:p>
        </p:txBody>
      </p:sp>
      <p:sp>
        <p:nvSpPr>
          <p:cNvPr id="23" name="Line 12"/>
          <p:cNvSpPr>
            <a:spLocks noChangeShapeType="1"/>
          </p:cNvSpPr>
          <p:nvPr/>
        </p:nvSpPr>
        <p:spPr bwMode="auto">
          <a:xfrm flipH="1">
            <a:off x="1295400" y="4800600"/>
            <a:ext cx="3048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sz="1200"/>
          </a:p>
        </p:txBody>
      </p:sp>
      <p:sp>
        <p:nvSpPr>
          <p:cNvPr id="24" name="Line 13"/>
          <p:cNvSpPr>
            <a:spLocks noChangeShapeType="1"/>
          </p:cNvSpPr>
          <p:nvPr/>
        </p:nvSpPr>
        <p:spPr bwMode="auto">
          <a:xfrm flipH="1">
            <a:off x="3657600" y="4343400"/>
            <a:ext cx="2743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sz="1200"/>
          </a:p>
        </p:txBody>
      </p:sp>
      <p:sp>
        <p:nvSpPr>
          <p:cNvPr id="25" name="Text Box 14"/>
          <p:cNvSpPr txBox="1">
            <a:spLocks noChangeArrowheads="1"/>
          </p:cNvSpPr>
          <p:nvPr/>
        </p:nvSpPr>
        <p:spPr bwMode="auto">
          <a:xfrm>
            <a:off x="2057400" y="5326816"/>
            <a:ext cx="28956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200" dirty="0"/>
              <a:t>No security/ surveillance</a:t>
            </a:r>
          </a:p>
        </p:txBody>
      </p:sp>
      <p:sp>
        <p:nvSpPr>
          <p:cNvPr id="26" name="Line 15"/>
          <p:cNvSpPr>
            <a:spLocks noChangeShapeType="1"/>
          </p:cNvSpPr>
          <p:nvPr/>
        </p:nvSpPr>
        <p:spPr bwMode="auto">
          <a:xfrm flipV="1">
            <a:off x="2133600" y="5334000"/>
            <a:ext cx="3048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sz="1200" dirty="0"/>
          </a:p>
        </p:txBody>
      </p:sp>
      <p:sp>
        <p:nvSpPr>
          <p:cNvPr id="27" name="Line 16"/>
          <p:cNvSpPr>
            <a:spLocks noChangeShapeType="1"/>
          </p:cNvSpPr>
          <p:nvPr/>
        </p:nvSpPr>
        <p:spPr bwMode="auto">
          <a:xfrm flipV="1">
            <a:off x="3124200" y="2286000"/>
            <a:ext cx="3048000" cy="1752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sz="1200"/>
          </a:p>
        </p:txBody>
      </p:sp>
      <p:sp>
        <p:nvSpPr>
          <p:cNvPr id="28" name="Rectangle 18"/>
          <p:cNvSpPr>
            <a:spLocks noChangeArrowheads="1"/>
          </p:cNvSpPr>
          <p:nvPr/>
        </p:nvSpPr>
        <p:spPr bwMode="auto">
          <a:xfrm>
            <a:off x="5334000" y="1905000"/>
            <a:ext cx="1981200" cy="3810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200" dirty="0"/>
              <a:t>Employee</a:t>
            </a:r>
          </a:p>
        </p:txBody>
      </p:sp>
      <p:sp>
        <p:nvSpPr>
          <p:cNvPr id="30" name="Text Box 20"/>
          <p:cNvSpPr txBox="1">
            <a:spLocks noChangeArrowheads="1"/>
          </p:cNvSpPr>
          <p:nvPr/>
        </p:nvSpPr>
        <p:spPr bwMode="auto">
          <a:xfrm>
            <a:off x="3352800" y="2209803"/>
            <a:ext cx="12192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200" dirty="0"/>
              <a:t>Attitude</a:t>
            </a:r>
          </a:p>
        </p:txBody>
      </p:sp>
      <p:sp>
        <p:nvSpPr>
          <p:cNvPr id="31" name="Text Box 21"/>
          <p:cNvSpPr txBox="1">
            <a:spLocks noChangeArrowheads="1"/>
          </p:cNvSpPr>
          <p:nvPr/>
        </p:nvSpPr>
        <p:spPr bwMode="auto">
          <a:xfrm>
            <a:off x="2590800" y="2863852"/>
            <a:ext cx="14478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en-US" sz="1200" dirty="0"/>
              <a:t>New Trainee</a:t>
            </a:r>
          </a:p>
        </p:txBody>
      </p:sp>
      <p:sp>
        <p:nvSpPr>
          <p:cNvPr id="32" name="Text Box 22"/>
          <p:cNvSpPr txBox="1">
            <a:spLocks noChangeArrowheads="1"/>
          </p:cNvSpPr>
          <p:nvPr/>
        </p:nvSpPr>
        <p:spPr bwMode="auto">
          <a:xfrm>
            <a:off x="6934200" y="2590803"/>
            <a:ext cx="12192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200" dirty="0"/>
              <a:t>Training</a:t>
            </a:r>
          </a:p>
        </p:txBody>
      </p:sp>
      <p:sp>
        <p:nvSpPr>
          <p:cNvPr id="33" name="Line 25"/>
          <p:cNvSpPr>
            <a:spLocks noChangeShapeType="1"/>
          </p:cNvSpPr>
          <p:nvPr/>
        </p:nvSpPr>
        <p:spPr bwMode="auto">
          <a:xfrm>
            <a:off x="3276600" y="2590800"/>
            <a:ext cx="2362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sz="1200"/>
          </a:p>
        </p:txBody>
      </p:sp>
      <p:sp>
        <p:nvSpPr>
          <p:cNvPr id="34" name="Line 26"/>
          <p:cNvSpPr>
            <a:spLocks noChangeShapeType="1"/>
          </p:cNvSpPr>
          <p:nvPr/>
        </p:nvSpPr>
        <p:spPr bwMode="auto">
          <a:xfrm>
            <a:off x="2590800" y="3200400"/>
            <a:ext cx="1981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sz="1200"/>
          </a:p>
        </p:txBody>
      </p:sp>
      <p:sp>
        <p:nvSpPr>
          <p:cNvPr id="35" name="Line 28"/>
          <p:cNvSpPr>
            <a:spLocks noChangeShapeType="1"/>
          </p:cNvSpPr>
          <p:nvPr/>
        </p:nvSpPr>
        <p:spPr bwMode="auto">
          <a:xfrm flipH="1">
            <a:off x="5105400" y="2895600"/>
            <a:ext cx="3048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sz="1200"/>
          </a:p>
        </p:txBody>
      </p:sp>
      <p:sp>
        <p:nvSpPr>
          <p:cNvPr id="36" name="Line 29"/>
          <p:cNvSpPr>
            <a:spLocks noChangeShapeType="1"/>
          </p:cNvSpPr>
          <p:nvPr/>
        </p:nvSpPr>
        <p:spPr bwMode="auto">
          <a:xfrm>
            <a:off x="5562600" y="2895600"/>
            <a:ext cx="990600" cy="762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sz="1200"/>
          </a:p>
        </p:txBody>
      </p:sp>
      <p:sp>
        <p:nvSpPr>
          <p:cNvPr id="37" name="Line 30"/>
          <p:cNvSpPr>
            <a:spLocks noChangeShapeType="1"/>
          </p:cNvSpPr>
          <p:nvPr/>
        </p:nvSpPr>
        <p:spPr bwMode="auto">
          <a:xfrm>
            <a:off x="7315200" y="2895600"/>
            <a:ext cx="914400" cy="762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sz="1200"/>
          </a:p>
        </p:txBody>
      </p:sp>
      <p:sp>
        <p:nvSpPr>
          <p:cNvPr id="38" name="Text Box 31"/>
          <p:cNvSpPr txBox="1">
            <a:spLocks noChangeArrowheads="1"/>
          </p:cNvSpPr>
          <p:nvPr/>
        </p:nvSpPr>
        <p:spPr bwMode="auto">
          <a:xfrm>
            <a:off x="5179787" y="3200403"/>
            <a:ext cx="11430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200" dirty="0"/>
              <a:t>Benefits</a:t>
            </a:r>
          </a:p>
        </p:txBody>
      </p:sp>
      <p:sp>
        <p:nvSpPr>
          <p:cNvPr id="39" name="Text Box 32"/>
          <p:cNvSpPr txBox="1">
            <a:spLocks noChangeArrowheads="1"/>
          </p:cNvSpPr>
          <p:nvPr/>
        </p:nvSpPr>
        <p:spPr bwMode="auto">
          <a:xfrm>
            <a:off x="6785429" y="3181551"/>
            <a:ext cx="11430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200" dirty="0"/>
              <a:t>Practices</a:t>
            </a:r>
          </a:p>
        </p:txBody>
      </p:sp>
    </p:spTree>
    <p:extLst>
      <p:ext uri="{BB962C8B-B14F-4D97-AF65-F5344CB8AC3E}">
        <p14:creationId xmlns:p14="http://schemas.microsoft.com/office/powerpoint/2010/main" val="154714728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Run Charts</a:t>
            </a:r>
          </a:p>
        </p:txBody>
      </p:sp>
      <p:sp>
        <p:nvSpPr>
          <p:cNvPr id="51" name="Content Placeholder 50"/>
          <p:cNvSpPr>
            <a:spLocks noGrp="1"/>
          </p:cNvSpPr>
          <p:nvPr>
            <p:ph idx="1"/>
          </p:nvPr>
        </p:nvSpPr>
        <p:spPr>
          <a:xfrm>
            <a:off x="457200" y="990602"/>
            <a:ext cx="8458200" cy="730251"/>
          </a:xfrm>
        </p:spPr>
        <p:txBody>
          <a:bodyPr>
            <a:normAutofit fontScale="70000" lnSpcReduction="20000"/>
          </a:bodyPr>
          <a:lstStyle/>
          <a:p>
            <a:r>
              <a:rPr lang="en-US" dirty="0"/>
              <a:t>Pizza Hut counter.</a:t>
            </a:r>
          </a:p>
          <a:p>
            <a:r>
              <a:rPr lang="en-US" dirty="0"/>
              <a:t>What do you interpret from this chart?</a:t>
            </a:r>
          </a:p>
        </p:txBody>
      </p:sp>
      <p:sp>
        <p:nvSpPr>
          <p:cNvPr id="4" name="Footer Placeholder 3"/>
          <p:cNvSpPr>
            <a:spLocks noGrp="1"/>
          </p:cNvSpPr>
          <p:nvPr>
            <p:ph type="ftr" sz="quarter" idx="11"/>
          </p:nvPr>
        </p:nvSpPr>
        <p:spPr/>
        <p:txBody>
          <a:bodyPr/>
          <a:lstStyle/>
          <a:p>
            <a:pPr>
              <a:defRPr/>
            </a:pPr>
            <a:r>
              <a:rPr lang="en-IN"/>
              <a:t>Copyright 2016 Vedavit Project Solutions</a:t>
            </a:r>
            <a:endParaRPr lang="en-US" dirty="0"/>
          </a:p>
        </p:txBody>
      </p:sp>
      <p:sp>
        <p:nvSpPr>
          <p:cNvPr id="5" name="Slide Number Placeholder 4"/>
          <p:cNvSpPr>
            <a:spLocks noGrp="1"/>
          </p:cNvSpPr>
          <p:nvPr>
            <p:ph type="sldNum" sz="quarter" idx="12"/>
          </p:nvPr>
        </p:nvSpPr>
        <p:spPr/>
        <p:txBody>
          <a:bodyPr/>
          <a:lstStyle/>
          <a:p>
            <a:pPr>
              <a:defRPr/>
            </a:pPr>
            <a:fld id="{72DDD327-84E9-44EE-94DF-C6A9CABE3A3A}" type="slidenum">
              <a:rPr lang="en-US" altLang="en-US" smtClean="0"/>
              <a:pPr>
                <a:defRPr/>
              </a:pPr>
              <a:t>62</a:t>
            </a:fld>
            <a:endParaRPr lang="en-US" altLang="en-US"/>
          </a:p>
        </p:txBody>
      </p:sp>
      <p:sp>
        <p:nvSpPr>
          <p:cNvPr id="6" name="Line 47"/>
          <p:cNvSpPr>
            <a:spLocks noChangeShapeType="1"/>
          </p:cNvSpPr>
          <p:nvPr/>
        </p:nvSpPr>
        <p:spPr bwMode="auto">
          <a:xfrm>
            <a:off x="1905000" y="5486400"/>
            <a:ext cx="6400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7" name="Line 48"/>
          <p:cNvSpPr>
            <a:spLocks noChangeShapeType="1"/>
          </p:cNvSpPr>
          <p:nvPr/>
        </p:nvSpPr>
        <p:spPr bwMode="auto">
          <a:xfrm flipV="1">
            <a:off x="1905000" y="1752600"/>
            <a:ext cx="0" cy="3733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8" name="Text Box 49"/>
          <p:cNvSpPr txBox="1">
            <a:spLocks noChangeArrowheads="1"/>
          </p:cNvSpPr>
          <p:nvPr/>
        </p:nvSpPr>
        <p:spPr bwMode="auto">
          <a:xfrm>
            <a:off x="1905000" y="5486402"/>
            <a:ext cx="1828800" cy="292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300"/>
              <a:t>8 9 10 11 12 1 2 3 4</a:t>
            </a:r>
          </a:p>
        </p:txBody>
      </p:sp>
      <p:sp>
        <p:nvSpPr>
          <p:cNvPr id="9" name="Text Box 50"/>
          <p:cNvSpPr txBox="1">
            <a:spLocks noChangeArrowheads="1"/>
          </p:cNvSpPr>
          <p:nvPr/>
        </p:nvSpPr>
        <p:spPr bwMode="auto">
          <a:xfrm>
            <a:off x="3810000" y="5486402"/>
            <a:ext cx="1828800" cy="292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300" dirty="0"/>
              <a:t>8 9 10 11 12 1 2 3 4</a:t>
            </a:r>
          </a:p>
        </p:txBody>
      </p:sp>
      <p:sp>
        <p:nvSpPr>
          <p:cNvPr id="10" name="Text Box 51"/>
          <p:cNvSpPr txBox="1">
            <a:spLocks noChangeArrowheads="1"/>
          </p:cNvSpPr>
          <p:nvPr/>
        </p:nvSpPr>
        <p:spPr bwMode="auto">
          <a:xfrm>
            <a:off x="5562600" y="5486402"/>
            <a:ext cx="1828800" cy="292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300" dirty="0"/>
              <a:t>8 9 10 11 12 1 2 3 4</a:t>
            </a:r>
          </a:p>
        </p:txBody>
      </p:sp>
      <p:sp>
        <p:nvSpPr>
          <p:cNvPr id="11" name="Text Box 52"/>
          <p:cNvSpPr txBox="1">
            <a:spLocks noChangeArrowheads="1"/>
          </p:cNvSpPr>
          <p:nvPr/>
        </p:nvSpPr>
        <p:spPr bwMode="auto">
          <a:xfrm>
            <a:off x="2362200" y="5715003"/>
            <a:ext cx="114300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dirty="0"/>
              <a:t>PM- AM</a:t>
            </a:r>
          </a:p>
        </p:txBody>
      </p:sp>
      <p:sp>
        <p:nvSpPr>
          <p:cNvPr id="12" name="Text Box 53"/>
          <p:cNvSpPr txBox="1">
            <a:spLocks noChangeArrowheads="1"/>
          </p:cNvSpPr>
          <p:nvPr/>
        </p:nvSpPr>
        <p:spPr bwMode="auto">
          <a:xfrm>
            <a:off x="4191000" y="5715001"/>
            <a:ext cx="1143000" cy="292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300"/>
              <a:t>PM- AM</a:t>
            </a:r>
          </a:p>
        </p:txBody>
      </p:sp>
      <p:sp>
        <p:nvSpPr>
          <p:cNvPr id="13" name="Text Box 54"/>
          <p:cNvSpPr txBox="1">
            <a:spLocks noChangeArrowheads="1"/>
          </p:cNvSpPr>
          <p:nvPr/>
        </p:nvSpPr>
        <p:spPr bwMode="auto">
          <a:xfrm>
            <a:off x="5867400" y="5715001"/>
            <a:ext cx="1143000" cy="292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300"/>
              <a:t>PM- AM</a:t>
            </a:r>
          </a:p>
        </p:txBody>
      </p:sp>
      <p:sp>
        <p:nvSpPr>
          <p:cNvPr id="14" name="Text Box 55"/>
          <p:cNvSpPr txBox="1">
            <a:spLocks noChangeArrowheads="1"/>
          </p:cNvSpPr>
          <p:nvPr/>
        </p:nvSpPr>
        <p:spPr bwMode="auto">
          <a:xfrm>
            <a:off x="1752600" y="6003925"/>
            <a:ext cx="2209800"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1200"/>
              <a:t>Thursday</a:t>
            </a:r>
          </a:p>
          <a:p>
            <a:pPr algn="ctr">
              <a:spcBef>
                <a:spcPct val="50000"/>
              </a:spcBef>
            </a:pPr>
            <a:r>
              <a:rPr lang="en-US" altLang="en-US" sz="1200"/>
              <a:t>Week 1</a:t>
            </a:r>
          </a:p>
        </p:txBody>
      </p:sp>
      <p:sp>
        <p:nvSpPr>
          <p:cNvPr id="15" name="Text Box 57"/>
          <p:cNvSpPr txBox="1">
            <a:spLocks noChangeArrowheads="1"/>
          </p:cNvSpPr>
          <p:nvPr/>
        </p:nvSpPr>
        <p:spPr bwMode="auto">
          <a:xfrm>
            <a:off x="3581400" y="6003925"/>
            <a:ext cx="2209800"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1200"/>
              <a:t>Thursday</a:t>
            </a:r>
          </a:p>
          <a:p>
            <a:pPr algn="ctr">
              <a:spcBef>
                <a:spcPct val="50000"/>
              </a:spcBef>
            </a:pPr>
            <a:r>
              <a:rPr lang="en-US" altLang="en-US" sz="1200"/>
              <a:t>Week 2</a:t>
            </a:r>
          </a:p>
        </p:txBody>
      </p:sp>
      <p:sp>
        <p:nvSpPr>
          <p:cNvPr id="16" name="Text Box 58"/>
          <p:cNvSpPr txBox="1">
            <a:spLocks noChangeArrowheads="1"/>
          </p:cNvSpPr>
          <p:nvPr/>
        </p:nvSpPr>
        <p:spPr bwMode="auto">
          <a:xfrm>
            <a:off x="5257800" y="6003925"/>
            <a:ext cx="2209800"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1200"/>
              <a:t>Thursday</a:t>
            </a:r>
          </a:p>
          <a:p>
            <a:pPr algn="ctr">
              <a:spcBef>
                <a:spcPct val="50000"/>
              </a:spcBef>
            </a:pPr>
            <a:r>
              <a:rPr lang="en-US" altLang="en-US" sz="1200"/>
              <a:t>Week 3</a:t>
            </a:r>
          </a:p>
        </p:txBody>
      </p:sp>
      <p:sp>
        <p:nvSpPr>
          <p:cNvPr id="17" name="Text Box 59"/>
          <p:cNvSpPr txBox="1">
            <a:spLocks noChangeArrowheads="1"/>
          </p:cNvSpPr>
          <p:nvPr/>
        </p:nvSpPr>
        <p:spPr bwMode="auto">
          <a:xfrm rot="16200000">
            <a:off x="1232053" y="2194722"/>
            <a:ext cx="461665" cy="639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p>
            <a:pPr>
              <a:spcBef>
                <a:spcPct val="50000"/>
              </a:spcBef>
            </a:pPr>
            <a:endParaRPr lang="en-US" altLang="en-US"/>
          </a:p>
        </p:txBody>
      </p:sp>
      <p:sp>
        <p:nvSpPr>
          <p:cNvPr id="18" name="Text Box 60"/>
          <p:cNvSpPr txBox="1">
            <a:spLocks noChangeArrowheads="1"/>
          </p:cNvSpPr>
          <p:nvPr/>
        </p:nvSpPr>
        <p:spPr bwMode="auto">
          <a:xfrm rot="16202396">
            <a:off x="-148853" y="3462399"/>
            <a:ext cx="3877985" cy="382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vert" wrap="square">
            <a:spAutoFit/>
          </a:bodyPr>
          <a:lstStyle/>
          <a:p>
            <a:pPr>
              <a:spcBef>
                <a:spcPts val="0"/>
              </a:spcBef>
            </a:pPr>
            <a:r>
              <a:rPr lang="en-US" altLang="en-US" sz="1200" dirty="0"/>
              <a:t>5 </a:t>
            </a:r>
          </a:p>
          <a:p>
            <a:pPr>
              <a:spcBef>
                <a:spcPts val="0"/>
              </a:spcBef>
            </a:pPr>
            <a:r>
              <a:rPr lang="en-US" altLang="en-US" sz="1200" dirty="0"/>
              <a:t>10 15 20 25 30 35 40 45 50 55 60 65 70 75 80 85 90 95 100</a:t>
            </a:r>
          </a:p>
        </p:txBody>
      </p:sp>
      <p:sp>
        <p:nvSpPr>
          <p:cNvPr id="19" name="Line 61"/>
          <p:cNvSpPr>
            <a:spLocks noChangeShapeType="1"/>
          </p:cNvSpPr>
          <p:nvPr/>
        </p:nvSpPr>
        <p:spPr bwMode="auto">
          <a:xfrm flipV="1">
            <a:off x="3733800" y="1752600"/>
            <a:ext cx="0" cy="3733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0" name="Line 62"/>
          <p:cNvSpPr>
            <a:spLocks noChangeShapeType="1"/>
          </p:cNvSpPr>
          <p:nvPr/>
        </p:nvSpPr>
        <p:spPr bwMode="auto">
          <a:xfrm flipV="1">
            <a:off x="5562600" y="1752600"/>
            <a:ext cx="0" cy="3733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1" name="Line 63"/>
          <p:cNvSpPr>
            <a:spLocks noChangeShapeType="1"/>
          </p:cNvSpPr>
          <p:nvPr/>
        </p:nvSpPr>
        <p:spPr bwMode="auto">
          <a:xfrm flipV="1">
            <a:off x="7391400" y="1752600"/>
            <a:ext cx="0" cy="3733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2" name="AutoShape 64"/>
          <p:cNvSpPr>
            <a:spLocks noChangeArrowheads="1"/>
          </p:cNvSpPr>
          <p:nvPr/>
        </p:nvSpPr>
        <p:spPr bwMode="auto">
          <a:xfrm>
            <a:off x="1981200" y="5257800"/>
            <a:ext cx="76200" cy="76200"/>
          </a:xfrm>
          <a:prstGeom prst="octagon">
            <a:avLst>
              <a:gd name="adj" fmla="val 29287"/>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a:solidFill>
                <a:schemeClr val="bg2"/>
              </a:solidFill>
            </a:endParaRPr>
          </a:p>
        </p:txBody>
      </p:sp>
      <p:sp>
        <p:nvSpPr>
          <p:cNvPr id="23" name="Text Box 65"/>
          <p:cNvSpPr txBox="1">
            <a:spLocks noChangeArrowheads="1"/>
          </p:cNvSpPr>
          <p:nvPr/>
        </p:nvSpPr>
        <p:spPr bwMode="auto">
          <a:xfrm>
            <a:off x="530879" y="3276602"/>
            <a:ext cx="110490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en-US" sz="1400" dirty="0"/>
              <a:t>Slices/hour</a:t>
            </a:r>
          </a:p>
        </p:txBody>
      </p:sp>
      <p:sp>
        <p:nvSpPr>
          <p:cNvPr id="24" name="Text Box 66"/>
          <p:cNvSpPr txBox="1">
            <a:spLocks noChangeArrowheads="1"/>
          </p:cNvSpPr>
          <p:nvPr/>
        </p:nvSpPr>
        <p:spPr bwMode="auto">
          <a:xfrm>
            <a:off x="7924800" y="5486402"/>
            <a:ext cx="99060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t>Time</a:t>
            </a:r>
          </a:p>
        </p:txBody>
      </p:sp>
      <p:sp>
        <p:nvSpPr>
          <p:cNvPr id="25" name="AutoShape 67"/>
          <p:cNvSpPr>
            <a:spLocks noChangeArrowheads="1"/>
          </p:cNvSpPr>
          <p:nvPr/>
        </p:nvSpPr>
        <p:spPr bwMode="auto">
          <a:xfrm>
            <a:off x="2133600" y="5105400"/>
            <a:ext cx="76200" cy="76200"/>
          </a:xfrm>
          <a:prstGeom prst="octagon">
            <a:avLst>
              <a:gd name="adj" fmla="val 29287"/>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a:solidFill>
                <a:schemeClr val="bg2"/>
              </a:solidFill>
            </a:endParaRPr>
          </a:p>
        </p:txBody>
      </p:sp>
      <p:sp>
        <p:nvSpPr>
          <p:cNvPr id="26" name="AutoShape 68"/>
          <p:cNvSpPr>
            <a:spLocks noChangeArrowheads="1"/>
          </p:cNvSpPr>
          <p:nvPr/>
        </p:nvSpPr>
        <p:spPr bwMode="auto">
          <a:xfrm>
            <a:off x="2362200" y="4953000"/>
            <a:ext cx="76200" cy="76200"/>
          </a:xfrm>
          <a:prstGeom prst="octagon">
            <a:avLst>
              <a:gd name="adj" fmla="val 29287"/>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a:solidFill>
                <a:schemeClr val="bg2"/>
              </a:solidFill>
            </a:endParaRPr>
          </a:p>
        </p:txBody>
      </p:sp>
      <p:sp>
        <p:nvSpPr>
          <p:cNvPr id="27" name="AutoShape 69"/>
          <p:cNvSpPr>
            <a:spLocks noChangeArrowheads="1"/>
          </p:cNvSpPr>
          <p:nvPr/>
        </p:nvSpPr>
        <p:spPr bwMode="auto">
          <a:xfrm>
            <a:off x="2590800" y="5105400"/>
            <a:ext cx="76200" cy="76200"/>
          </a:xfrm>
          <a:prstGeom prst="octagon">
            <a:avLst>
              <a:gd name="adj" fmla="val 29287"/>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a:solidFill>
                <a:schemeClr val="bg2"/>
              </a:solidFill>
            </a:endParaRPr>
          </a:p>
        </p:txBody>
      </p:sp>
      <p:sp>
        <p:nvSpPr>
          <p:cNvPr id="28" name="AutoShape 70"/>
          <p:cNvSpPr>
            <a:spLocks noChangeArrowheads="1"/>
          </p:cNvSpPr>
          <p:nvPr/>
        </p:nvSpPr>
        <p:spPr bwMode="auto">
          <a:xfrm>
            <a:off x="2819400" y="4419600"/>
            <a:ext cx="76200" cy="76200"/>
          </a:xfrm>
          <a:prstGeom prst="octagon">
            <a:avLst>
              <a:gd name="adj" fmla="val 29287"/>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a:solidFill>
                <a:schemeClr val="bg2"/>
              </a:solidFill>
            </a:endParaRPr>
          </a:p>
        </p:txBody>
      </p:sp>
      <p:sp>
        <p:nvSpPr>
          <p:cNvPr id="29" name="AutoShape 71"/>
          <p:cNvSpPr>
            <a:spLocks noChangeArrowheads="1"/>
          </p:cNvSpPr>
          <p:nvPr/>
        </p:nvSpPr>
        <p:spPr bwMode="auto">
          <a:xfrm>
            <a:off x="3048000" y="3505200"/>
            <a:ext cx="76200" cy="76200"/>
          </a:xfrm>
          <a:prstGeom prst="octagon">
            <a:avLst>
              <a:gd name="adj" fmla="val 29287"/>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a:solidFill>
                <a:schemeClr val="bg2"/>
              </a:solidFill>
            </a:endParaRPr>
          </a:p>
        </p:txBody>
      </p:sp>
      <p:sp>
        <p:nvSpPr>
          <p:cNvPr id="30" name="AutoShape 72"/>
          <p:cNvSpPr>
            <a:spLocks noChangeArrowheads="1"/>
          </p:cNvSpPr>
          <p:nvPr/>
        </p:nvSpPr>
        <p:spPr bwMode="auto">
          <a:xfrm>
            <a:off x="3200400" y="2362200"/>
            <a:ext cx="76200" cy="76200"/>
          </a:xfrm>
          <a:prstGeom prst="octagon">
            <a:avLst>
              <a:gd name="adj" fmla="val 29287"/>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a:solidFill>
                <a:schemeClr val="bg2"/>
              </a:solidFill>
            </a:endParaRPr>
          </a:p>
        </p:txBody>
      </p:sp>
      <p:sp>
        <p:nvSpPr>
          <p:cNvPr id="31" name="AutoShape 73"/>
          <p:cNvSpPr>
            <a:spLocks noChangeArrowheads="1"/>
          </p:cNvSpPr>
          <p:nvPr/>
        </p:nvSpPr>
        <p:spPr bwMode="auto">
          <a:xfrm>
            <a:off x="3352800" y="3657600"/>
            <a:ext cx="76200" cy="76200"/>
          </a:xfrm>
          <a:prstGeom prst="octagon">
            <a:avLst>
              <a:gd name="adj" fmla="val 29287"/>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a:solidFill>
                <a:schemeClr val="bg2"/>
              </a:solidFill>
            </a:endParaRPr>
          </a:p>
        </p:txBody>
      </p:sp>
      <p:sp>
        <p:nvSpPr>
          <p:cNvPr id="32" name="AutoShape 74"/>
          <p:cNvSpPr>
            <a:spLocks noChangeArrowheads="1"/>
          </p:cNvSpPr>
          <p:nvPr/>
        </p:nvSpPr>
        <p:spPr bwMode="auto">
          <a:xfrm>
            <a:off x="3505200" y="5410200"/>
            <a:ext cx="76200" cy="76200"/>
          </a:xfrm>
          <a:prstGeom prst="octagon">
            <a:avLst>
              <a:gd name="adj" fmla="val 29287"/>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a:solidFill>
                <a:schemeClr val="bg2"/>
              </a:solidFill>
            </a:endParaRPr>
          </a:p>
        </p:txBody>
      </p:sp>
      <p:sp>
        <p:nvSpPr>
          <p:cNvPr id="33" name="AutoShape 75"/>
          <p:cNvSpPr>
            <a:spLocks noChangeArrowheads="1"/>
          </p:cNvSpPr>
          <p:nvPr/>
        </p:nvSpPr>
        <p:spPr bwMode="auto">
          <a:xfrm>
            <a:off x="3886200" y="5257800"/>
            <a:ext cx="76200" cy="76200"/>
          </a:xfrm>
          <a:prstGeom prst="octagon">
            <a:avLst>
              <a:gd name="adj" fmla="val 29287"/>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a:solidFill>
                <a:schemeClr val="bg2"/>
              </a:solidFill>
            </a:endParaRPr>
          </a:p>
        </p:txBody>
      </p:sp>
      <p:sp>
        <p:nvSpPr>
          <p:cNvPr id="34" name="AutoShape 76"/>
          <p:cNvSpPr>
            <a:spLocks noChangeArrowheads="1"/>
          </p:cNvSpPr>
          <p:nvPr/>
        </p:nvSpPr>
        <p:spPr bwMode="auto">
          <a:xfrm>
            <a:off x="4038600" y="5257800"/>
            <a:ext cx="76200" cy="76200"/>
          </a:xfrm>
          <a:prstGeom prst="octagon">
            <a:avLst>
              <a:gd name="adj" fmla="val 29287"/>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a:solidFill>
                <a:schemeClr val="bg2"/>
              </a:solidFill>
            </a:endParaRPr>
          </a:p>
        </p:txBody>
      </p:sp>
      <p:sp>
        <p:nvSpPr>
          <p:cNvPr id="35" name="AutoShape 77"/>
          <p:cNvSpPr>
            <a:spLocks noChangeArrowheads="1"/>
          </p:cNvSpPr>
          <p:nvPr/>
        </p:nvSpPr>
        <p:spPr bwMode="auto">
          <a:xfrm>
            <a:off x="4267200" y="5334000"/>
            <a:ext cx="76200" cy="76200"/>
          </a:xfrm>
          <a:prstGeom prst="octagon">
            <a:avLst>
              <a:gd name="adj" fmla="val 29287"/>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a:solidFill>
                <a:schemeClr val="bg2"/>
              </a:solidFill>
            </a:endParaRPr>
          </a:p>
        </p:txBody>
      </p:sp>
      <p:sp>
        <p:nvSpPr>
          <p:cNvPr id="36" name="AutoShape 78"/>
          <p:cNvSpPr>
            <a:spLocks noChangeArrowheads="1"/>
          </p:cNvSpPr>
          <p:nvPr/>
        </p:nvSpPr>
        <p:spPr bwMode="auto">
          <a:xfrm>
            <a:off x="4495800" y="4953000"/>
            <a:ext cx="76200" cy="76200"/>
          </a:xfrm>
          <a:prstGeom prst="octagon">
            <a:avLst>
              <a:gd name="adj" fmla="val 29287"/>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a:solidFill>
                <a:schemeClr val="bg2"/>
              </a:solidFill>
            </a:endParaRPr>
          </a:p>
        </p:txBody>
      </p:sp>
      <p:sp>
        <p:nvSpPr>
          <p:cNvPr id="37" name="AutoShape 79"/>
          <p:cNvSpPr>
            <a:spLocks noChangeArrowheads="1"/>
          </p:cNvSpPr>
          <p:nvPr/>
        </p:nvSpPr>
        <p:spPr bwMode="auto">
          <a:xfrm>
            <a:off x="4800600" y="4495800"/>
            <a:ext cx="76200" cy="76200"/>
          </a:xfrm>
          <a:prstGeom prst="octagon">
            <a:avLst>
              <a:gd name="adj" fmla="val 29287"/>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a:solidFill>
                <a:schemeClr val="bg2"/>
              </a:solidFill>
            </a:endParaRPr>
          </a:p>
        </p:txBody>
      </p:sp>
      <p:sp>
        <p:nvSpPr>
          <p:cNvPr id="38" name="AutoShape 80"/>
          <p:cNvSpPr>
            <a:spLocks noChangeArrowheads="1"/>
          </p:cNvSpPr>
          <p:nvPr/>
        </p:nvSpPr>
        <p:spPr bwMode="auto">
          <a:xfrm>
            <a:off x="4953000" y="4953000"/>
            <a:ext cx="76200" cy="76200"/>
          </a:xfrm>
          <a:prstGeom prst="octagon">
            <a:avLst>
              <a:gd name="adj" fmla="val 29287"/>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a:solidFill>
                <a:schemeClr val="bg2"/>
              </a:solidFill>
            </a:endParaRPr>
          </a:p>
        </p:txBody>
      </p:sp>
      <p:sp>
        <p:nvSpPr>
          <p:cNvPr id="39" name="AutoShape 81"/>
          <p:cNvSpPr>
            <a:spLocks noChangeArrowheads="1"/>
          </p:cNvSpPr>
          <p:nvPr/>
        </p:nvSpPr>
        <p:spPr bwMode="auto">
          <a:xfrm>
            <a:off x="5105400" y="5181600"/>
            <a:ext cx="76200" cy="76200"/>
          </a:xfrm>
          <a:prstGeom prst="octagon">
            <a:avLst>
              <a:gd name="adj" fmla="val 29287"/>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a:solidFill>
                <a:schemeClr val="bg2"/>
              </a:solidFill>
            </a:endParaRPr>
          </a:p>
        </p:txBody>
      </p:sp>
      <p:sp>
        <p:nvSpPr>
          <p:cNvPr id="40" name="AutoShape 82"/>
          <p:cNvSpPr>
            <a:spLocks noChangeArrowheads="1"/>
          </p:cNvSpPr>
          <p:nvPr/>
        </p:nvSpPr>
        <p:spPr bwMode="auto">
          <a:xfrm>
            <a:off x="5257800" y="5334000"/>
            <a:ext cx="76200" cy="76200"/>
          </a:xfrm>
          <a:prstGeom prst="octagon">
            <a:avLst>
              <a:gd name="adj" fmla="val 29287"/>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a:solidFill>
                <a:schemeClr val="bg2"/>
              </a:solidFill>
            </a:endParaRPr>
          </a:p>
        </p:txBody>
      </p:sp>
      <p:sp>
        <p:nvSpPr>
          <p:cNvPr id="41" name="AutoShape 83"/>
          <p:cNvSpPr>
            <a:spLocks noChangeArrowheads="1"/>
          </p:cNvSpPr>
          <p:nvPr/>
        </p:nvSpPr>
        <p:spPr bwMode="auto">
          <a:xfrm>
            <a:off x="5410200" y="5410200"/>
            <a:ext cx="76200" cy="76200"/>
          </a:xfrm>
          <a:prstGeom prst="octagon">
            <a:avLst>
              <a:gd name="adj" fmla="val 29287"/>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a:solidFill>
                <a:schemeClr val="bg2"/>
              </a:solidFill>
            </a:endParaRPr>
          </a:p>
        </p:txBody>
      </p:sp>
      <p:sp>
        <p:nvSpPr>
          <p:cNvPr id="42" name="AutoShape 84"/>
          <p:cNvSpPr>
            <a:spLocks noChangeArrowheads="1"/>
          </p:cNvSpPr>
          <p:nvPr/>
        </p:nvSpPr>
        <p:spPr bwMode="auto">
          <a:xfrm>
            <a:off x="5638800" y="5029200"/>
            <a:ext cx="76200" cy="76200"/>
          </a:xfrm>
          <a:prstGeom prst="octagon">
            <a:avLst>
              <a:gd name="adj" fmla="val 29287"/>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a:solidFill>
                <a:schemeClr val="bg2"/>
              </a:solidFill>
            </a:endParaRPr>
          </a:p>
        </p:txBody>
      </p:sp>
      <p:sp>
        <p:nvSpPr>
          <p:cNvPr id="43" name="AutoShape 85"/>
          <p:cNvSpPr>
            <a:spLocks noChangeArrowheads="1"/>
          </p:cNvSpPr>
          <p:nvPr/>
        </p:nvSpPr>
        <p:spPr bwMode="auto">
          <a:xfrm>
            <a:off x="5791200" y="5105400"/>
            <a:ext cx="76200" cy="76200"/>
          </a:xfrm>
          <a:prstGeom prst="octagon">
            <a:avLst>
              <a:gd name="adj" fmla="val 29287"/>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a:solidFill>
                <a:schemeClr val="bg2"/>
              </a:solidFill>
            </a:endParaRPr>
          </a:p>
        </p:txBody>
      </p:sp>
      <p:sp>
        <p:nvSpPr>
          <p:cNvPr id="44" name="AutoShape 86"/>
          <p:cNvSpPr>
            <a:spLocks noChangeArrowheads="1"/>
          </p:cNvSpPr>
          <p:nvPr/>
        </p:nvSpPr>
        <p:spPr bwMode="auto">
          <a:xfrm>
            <a:off x="6019800" y="4953000"/>
            <a:ext cx="76200" cy="76200"/>
          </a:xfrm>
          <a:prstGeom prst="octagon">
            <a:avLst>
              <a:gd name="adj" fmla="val 29287"/>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a:solidFill>
                <a:schemeClr val="bg2"/>
              </a:solidFill>
            </a:endParaRPr>
          </a:p>
        </p:txBody>
      </p:sp>
      <p:sp>
        <p:nvSpPr>
          <p:cNvPr id="45" name="AutoShape 87"/>
          <p:cNvSpPr>
            <a:spLocks noChangeArrowheads="1"/>
          </p:cNvSpPr>
          <p:nvPr/>
        </p:nvSpPr>
        <p:spPr bwMode="auto">
          <a:xfrm>
            <a:off x="6248400" y="4191000"/>
            <a:ext cx="76200" cy="76200"/>
          </a:xfrm>
          <a:prstGeom prst="octagon">
            <a:avLst>
              <a:gd name="adj" fmla="val 29287"/>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a:solidFill>
                <a:schemeClr val="bg2"/>
              </a:solidFill>
            </a:endParaRPr>
          </a:p>
        </p:txBody>
      </p:sp>
      <p:sp>
        <p:nvSpPr>
          <p:cNvPr id="46" name="AutoShape 88"/>
          <p:cNvSpPr>
            <a:spLocks noChangeArrowheads="1"/>
          </p:cNvSpPr>
          <p:nvPr/>
        </p:nvSpPr>
        <p:spPr bwMode="auto">
          <a:xfrm>
            <a:off x="6477000" y="3276600"/>
            <a:ext cx="76200" cy="76200"/>
          </a:xfrm>
          <a:prstGeom prst="octagon">
            <a:avLst>
              <a:gd name="adj" fmla="val 29287"/>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a:solidFill>
                <a:schemeClr val="bg2"/>
              </a:solidFill>
            </a:endParaRPr>
          </a:p>
        </p:txBody>
      </p:sp>
      <p:sp>
        <p:nvSpPr>
          <p:cNvPr id="47" name="AutoShape 90"/>
          <p:cNvSpPr>
            <a:spLocks noChangeArrowheads="1"/>
          </p:cNvSpPr>
          <p:nvPr/>
        </p:nvSpPr>
        <p:spPr bwMode="auto">
          <a:xfrm>
            <a:off x="6858000" y="2057400"/>
            <a:ext cx="76200" cy="76200"/>
          </a:xfrm>
          <a:prstGeom prst="octagon">
            <a:avLst>
              <a:gd name="adj" fmla="val 29287"/>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a:solidFill>
                <a:schemeClr val="bg2"/>
              </a:solidFill>
            </a:endParaRPr>
          </a:p>
        </p:txBody>
      </p:sp>
      <p:sp>
        <p:nvSpPr>
          <p:cNvPr id="48" name="AutoShape 91"/>
          <p:cNvSpPr>
            <a:spLocks noChangeArrowheads="1"/>
          </p:cNvSpPr>
          <p:nvPr/>
        </p:nvSpPr>
        <p:spPr bwMode="auto">
          <a:xfrm>
            <a:off x="7010400" y="2438400"/>
            <a:ext cx="76200" cy="76200"/>
          </a:xfrm>
          <a:prstGeom prst="octagon">
            <a:avLst>
              <a:gd name="adj" fmla="val 29287"/>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a:solidFill>
                <a:schemeClr val="bg2"/>
              </a:solidFill>
            </a:endParaRPr>
          </a:p>
        </p:txBody>
      </p:sp>
      <p:sp>
        <p:nvSpPr>
          <p:cNvPr id="49" name="AutoShape 92"/>
          <p:cNvSpPr>
            <a:spLocks noChangeArrowheads="1"/>
          </p:cNvSpPr>
          <p:nvPr/>
        </p:nvSpPr>
        <p:spPr bwMode="auto">
          <a:xfrm>
            <a:off x="7162800" y="5181600"/>
            <a:ext cx="76200" cy="76200"/>
          </a:xfrm>
          <a:prstGeom prst="octagon">
            <a:avLst>
              <a:gd name="adj" fmla="val 29287"/>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a:solidFill>
                <a:schemeClr val="bg2"/>
              </a:solidFill>
            </a:endParaRPr>
          </a:p>
        </p:txBody>
      </p:sp>
      <p:sp>
        <p:nvSpPr>
          <p:cNvPr id="50" name="AutoShape 93"/>
          <p:cNvSpPr>
            <a:spLocks noChangeArrowheads="1"/>
          </p:cNvSpPr>
          <p:nvPr/>
        </p:nvSpPr>
        <p:spPr bwMode="auto">
          <a:xfrm>
            <a:off x="6705600" y="1828800"/>
            <a:ext cx="76200" cy="76200"/>
          </a:xfrm>
          <a:prstGeom prst="octagon">
            <a:avLst>
              <a:gd name="adj" fmla="val 29287"/>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a:solidFill>
                <a:schemeClr val="bg2"/>
              </a:solidFill>
            </a:endParaRPr>
          </a:p>
        </p:txBody>
      </p:sp>
    </p:spTree>
    <p:extLst>
      <p:ext uri="{BB962C8B-B14F-4D97-AF65-F5344CB8AC3E}">
        <p14:creationId xmlns:p14="http://schemas.microsoft.com/office/powerpoint/2010/main" val="107302877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Control Chart</a:t>
            </a:r>
          </a:p>
        </p:txBody>
      </p:sp>
      <p:sp>
        <p:nvSpPr>
          <p:cNvPr id="3" name="Content Placeholder 2"/>
          <p:cNvSpPr>
            <a:spLocks noGrp="1"/>
          </p:cNvSpPr>
          <p:nvPr>
            <p:ph idx="1"/>
          </p:nvPr>
        </p:nvSpPr>
        <p:spPr/>
        <p:txBody>
          <a:bodyPr/>
          <a:lstStyle/>
          <a:p>
            <a:pPr marL="0" indent="0">
              <a:spcBef>
                <a:spcPct val="50000"/>
              </a:spcBef>
              <a:buNone/>
            </a:pPr>
            <a:r>
              <a:rPr lang="en-US" altLang="en-US" dirty="0"/>
              <a:t>Pizza Hut Management wants to get in on the control chart action</a:t>
            </a:r>
          </a:p>
          <a:p>
            <a:pPr>
              <a:spcBef>
                <a:spcPct val="50000"/>
              </a:spcBef>
            </a:pPr>
            <a:r>
              <a:rPr lang="en-US" altLang="en-US" dirty="0"/>
              <a:t>Average Diameter = 16 inches</a:t>
            </a:r>
          </a:p>
          <a:p>
            <a:pPr>
              <a:spcBef>
                <a:spcPct val="50000"/>
              </a:spcBef>
            </a:pPr>
            <a:r>
              <a:rPr lang="en-US" altLang="en-US" dirty="0"/>
              <a:t>Upper Limit = 17 inches</a:t>
            </a:r>
          </a:p>
          <a:p>
            <a:pPr>
              <a:spcBef>
                <a:spcPct val="50000"/>
              </a:spcBef>
            </a:pPr>
            <a:r>
              <a:rPr lang="en-US" altLang="en-US" dirty="0"/>
              <a:t>Lower Limit = 15 inches</a:t>
            </a:r>
          </a:p>
        </p:txBody>
      </p:sp>
      <p:sp>
        <p:nvSpPr>
          <p:cNvPr id="4" name="Footer Placeholder 3"/>
          <p:cNvSpPr>
            <a:spLocks noGrp="1"/>
          </p:cNvSpPr>
          <p:nvPr>
            <p:ph type="ftr" sz="quarter" idx="11"/>
          </p:nvPr>
        </p:nvSpPr>
        <p:spPr/>
        <p:txBody>
          <a:bodyPr/>
          <a:lstStyle/>
          <a:p>
            <a:pPr>
              <a:defRPr/>
            </a:pPr>
            <a:r>
              <a:rPr lang="en-IN"/>
              <a:t>Copyright 2016 Vedavit Project Solutions</a:t>
            </a:r>
            <a:endParaRPr lang="en-US" dirty="0"/>
          </a:p>
        </p:txBody>
      </p:sp>
      <p:sp>
        <p:nvSpPr>
          <p:cNvPr id="5" name="Slide Number Placeholder 4"/>
          <p:cNvSpPr>
            <a:spLocks noGrp="1"/>
          </p:cNvSpPr>
          <p:nvPr>
            <p:ph type="sldNum" sz="quarter" idx="12"/>
          </p:nvPr>
        </p:nvSpPr>
        <p:spPr/>
        <p:txBody>
          <a:bodyPr/>
          <a:lstStyle/>
          <a:p>
            <a:pPr>
              <a:defRPr/>
            </a:pPr>
            <a:fld id="{72DDD327-84E9-44EE-94DF-C6A9CABE3A3A}" type="slidenum">
              <a:rPr lang="en-US" altLang="en-US" smtClean="0"/>
              <a:pPr>
                <a:defRPr/>
              </a:pPr>
              <a:t>63</a:t>
            </a:fld>
            <a:endParaRPr lang="en-US" altLang="en-US"/>
          </a:p>
        </p:txBody>
      </p:sp>
    </p:spTree>
    <p:extLst>
      <p:ext uri="{BB962C8B-B14F-4D97-AF65-F5344CB8AC3E}">
        <p14:creationId xmlns:p14="http://schemas.microsoft.com/office/powerpoint/2010/main" val="192981140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Control Chart</a:t>
            </a:r>
          </a:p>
        </p:txBody>
      </p:sp>
      <p:sp>
        <p:nvSpPr>
          <p:cNvPr id="3" name="Content Placeholder 2"/>
          <p:cNvSpPr>
            <a:spLocks noGrp="1"/>
          </p:cNvSpPr>
          <p:nvPr>
            <p:ph idx="1"/>
          </p:nvPr>
        </p:nvSpPr>
        <p:spPr>
          <a:xfrm>
            <a:off x="419101" y="943207"/>
            <a:ext cx="8267700" cy="966560"/>
          </a:xfrm>
        </p:spPr>
        <p:txBody>
          <a:bodyPr/>
          <a:lstStyle/>
          <a:p>
            <a:r>
              <a:rPr lang="en-US" dirty="0"/>
              <a:t>What do you interpret from this chart?</a:t>
            </a:r>
          </a:p>
        </p:txBody>
      </p:sp>
      <p:sp>
        <p:nvSpPr>
          <p:cNvPr id="4" name="Footer Placeholder 3"/>
          <p:cNvSpPr>
            <a:spLocks noGrp="1"/>
          </p:cNvSpPr>
          <p:nvPr>
            <p:ph type="ftr" sz="quarter" idx="11"/>
          </p:nvPr>
        </p:nvSpPr>
        <p:spPr/>
        <p:txBody>
          <a:bodyPr/>
          <a:lstStyle/>
          <a:p>
            <a:pPr>
              <a:defRPr/>
            </a:pPr>
            <a:r>
              <a:rPr lang="en-IN"/>
              <a:t>Copyright 2016 Vedavit Project Solutions</a:t>
            </a:r>
            <a:endParaRPr lang="en-US" dirty="0"/>
          </a:p>
        </p:txBody>
      </p:sp>
      <p:sp>
        <p:nvSpPr>
          <p:cNvPr id="5" name="Slide Number Placeholder 4"/>
          <p:cNvSpPr>
            <a:spLocks noGrp="1"/>
          </p:cNvSpPr>
          <p:nvPr>
            <p:ph type="sldNum" sz="quarter" idx="12"/>
          </p:nvPr>
        </p:nvSpPr>
        <p:spPr/>
        <p:txBody>
          <a:bodyPr/>
          <a:lstStyle/>
          <a:p>
            <a:pPr>
              <a:defRPr/>
            </a:pPr>
            <a:fld id="{72DDD327-84E9-44EE-94DF-C6A9CABE3A3A}" type="slidenum">
              <a:rPr lang="en-US" altLang="en-US" smtClean="0"/>
              <a:pPr>
                <a:defRPr/>
              </a:pPr>
              <a:t>64</a:t>
            </a:fld>
            <a:endParaRPr lang="en-US" altLang="en-US"/>
          </a:p>
        </p:txBody>
      </p:sp>
      <p:sp>
        <p:nvSpPr>
          <p:cNvPr id="7" name="Rectangle 3"/>
          <p:cNvSpPr txBox="1">
            <a:spLocks noChangeArrowheads="1"/>
          </p:cNvSpPr>
          <p:nvPr/>
        </p:nvSpPr>
        <p:spPr bwMode="auto">
          <a:xfrm>
            <a:off x="609600" y="1954215"/>
            <a:ext cx="78486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90000"/>
              </a:lnSpc>
              <a:buFontTx/>
              <a:buNone/>
            </a:pPr>
            <a:r>
              <a:rPr lang="en-US" altLang="en-US" sz="2000" dirty="0"/>
              <a:t>Upper Limit</a:t>
            </a:r>
          </a:p>
          <a:p>
            <a:pPr>
              <a:lnSpc>
                <a:spcPct val="90000"/>
              </a:lnSpc>
              <a:buFontTx/>
              <a:buNone/>
            </a:pPr>
            <a:r>
              <a:rPr lang="en-US" altLang="en-US" sz="2400" dirty="0"/>
              <a:t>17 inches</a:t>
            </a:r>
          </a:p>
          <a:p>
            <a:pPr>
              <a:lnSpc>
                <a:spcPct val="90000"/>
              </a:lnSpc>
              <a:buFontTx/>
              <a:buNone/>
            </a:pPr>
            <a:endParaRPr lang="en-US" altLang="en-US" dirty="0"/>
          </a:p>
          <a:p>
            <a:pPr>
              <a:lnSpc>
                <a:spcPct val="90000"/>
              </a:lnSpc>
              <a:buFontTx/>
              <a:buNone/>
            </a:pPr>
            <a:endParaRPr lang="en-US" altLang="en-US" dirty="0"/>
          </a:p>
          <a:p>
            <a:pPr>
              <a:lnSpc>
                <a:spcPct val="90000"/>
              </a:lnSpc>
              <a:buFontTx/>
              <a:buNone/>
            </a:pPr>
            <a:endParaRPr lang="en-US" altLang="en-US" dirty="0"/>
          </a:p>
          <a:p>
            <a:pPr>
              <a:lnSpc>
                <a:spcPct val="90000"/>
              </a:lnSpc>
              <a:buFontTx/>
              <a:buNone/>
            </a:pPr>
            <a:endParaRPr lang="en-US" altLang="en-US" dirty="0"/>
          </a:p>
          <a:p>
            <a:pPr>
              <a:lnSpc>
                <a:spcPct val="90000"/>
              </a:lnSpc>
              <a:buFontTx/>
              <a:buNone/>
            </a:pPr>
            <a:endParaRPr lang="en-US" altLang="en-US" sz="2000" dirty="0"/>
          </a:p>
          <a:p>
            <a:pPr>
              <a:lnSpc>
                <a:spcPct val="90000"/>
              </a:lnSpc>
              <a:buFontTx/>
              <a:buNone/>
            </a:pPr>
            <a:r>
              <a:rPr lang="en-US" altLang="en-US" sz="2000" dirty="0"/>
              <a:t>Lower Limit</a:t>
            </a:r>
          </a:p>
          <a:p>
            <a:pPr>
              <a:lnSpc>
                <a:spcPct val="90000"/>
              </a:lnSpc>
              <a:buFontTx/>
              <a:buNone/>
            </a:pPr>
            <a:r>
              <a:rPr lang="en-US" altLang="en-US" sz="2000" dirty="0"/>
              <a:t>15 Inches</a:t>
            </a:r>
          </a:p>
        </p:txBody>
      </p:sp>
      <p:sp>
        <p:nvSpPr>
          <p:cNvPr id="8" name="Line 4"/>
          <p:cNvSpPr>
            <a:spLocks noChangeShapeType="1"/>
          </p:cNvSpPr>
          <p:nvPr/>
        </p:nvSpPr>
        <p:spPr bwMode="auto">
          <a:xfrm flipV="1">
            <a:off x="3200400" y="2030415"/>
            <a:ext cx="0" cy="3429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9" name="Line 5"/>
          <p:cNvSpPr>
            <a:spLocks noChangeShapeType="1"/>
          </p:cNvSpPr>
          <p:nvPr/>
        </p:nvSpPr>
        <p:spPr bwMode="auto">
          <a:xfrm>
            <a:off x="3200400" y="2030415"/>
            <a:ext cx="5334000" cy="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0" name="Line 6"/>
          <p:cNvSpPr>
            <a:spLocks noChangeShapeType="1"/>
          </p:cNvSpPr>
          <p:nvPr/>
        </p:nvSpPr>
        <p:spPr bwMode="auto">
          <a:xfrm>
            <a:off x="3200400" y="5535615"/>
            <a:ext cx="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1" name="Line 7"/>
          <p:cNvSpPr>
            <a:spLocks noChangeShapeType="1"/>
          </p:cNvSpPr>
          <p:nvPr/>
        </p:nvSpPr>
        <p:spPr bwMode="auto">
          <a:xfrm>
            <a:off x="3200400" y="5688015"/>
            <a:ext cx="5334000" cy="0"/>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2" name="Line 8"/>
          <p:cNvSpPr>
            <a:spLocks noChangeShapeType="1"/>
          </p:cNvSpPr>
          <p:nvPr/>
        </p:nvSpPr>
        <p:spPr bwMode="auto">
          <a:xfrm>
            <a:off x="8534400" y="2030415"/>
            <a:ext cx="0" cy="3657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3" name="Line 9"/>
          <p:cNvSpPr>
            <a:spLocks noChangeShapeType="1"/>
          </p:cNvSpPr>
          <p:nvPr/>
        </p:nvSpPr>
        <p:spPr bwMode="auto">
          <a:xfrm flipH="1">
            <a:off x="3200400" y="3859215"/>
            <a:ext cx="5334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4" name="Line 10"/>
          <p:cNvSpPr>
            <a:spLocks noChangeShapeType="1"/>
          </p:cNvSpPr>
          <p:nvPr/>
        </p:nvSpPr>
        <p:spPr bwMode="auto">
          <a:xfrm>
            <a:off x="3200400" y="5230815"/>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5" name="AutoShape 11"/>
          <p:cNvSpPr>
            <a:spLocks noChangeArrowheads="1"/>
          </p:cNvSpPr>
          <p:nvPr/>
        </p:nvSpPr>
        <p:spPr bwMode="auto">
          <a:xfrm>
            <a:off x="3276600" y="3630615"/>
            <a:ext cx="152400" cy="152400"/>
          </a:xfrm>
          <a:prstGeom prst="octagon">
            <a:avLst>
              <a:gd name="adj" fmla="val 29287"/>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sz="2800"/>
          </a:p>
        </p:txBody>
      </p:sp>
      <p:sp>
        <p:nvSpPr>
          <p:cNvPr id="16" name="AutoShape 12"/>
          <p:cNvSpPr>
            <a:spLocks noChangeArrowheads="1"/>
          </p:cNvSpPr>
          <p:nvPr/>
        </p:nvSpPr>
        <p:spPr bwMode="auto">
          <a:xfrm>
            <a:off x="3657600" y="4240215"/>
            <a:ext cx="152400" cy="152400"/>
          </a:xfrm>
          <a:prstGeom prst="octagon">
            <a:avLst>
              <a:gd name="adj" fmla="val 29287"/>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 name="AutoShape 13"/>
          <p:cNvSpPr>
            <a:spLocks noChangeArrowheads="1"/>
          </p:cNvSpPr>
          <p:nvPr/>
        </p:nvSpPr>
        <p:spPr bwMode="auto">
          <a:xfrm>
            <a:off x="4038600" y="3783015"/>
            <a:ext cx="152400" cy="152400"/>
          </a:xfrm>
          <a:prstGeom prst="octagon">
            <a:avLst>
              <a:gd name="adj" fmla="val 29287"/>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 name="AutoShape 14"/>
          <p:cNvSpPr>
            <a:spLocks noChangeArrowheads="1"/>
          </p:cNvSpPr>
          <p:nvPr/>
        </p:nvSpPr>
        <p:spPr bwMode="auto">
          <a:xfrm>
            <a:off x="4419600" y="4087815"/>
            <a:ext cx="152400" cy="152400"/>
          </a:xfrm>
          <a:prstGeom prst="octagon">
            <a:avLst>
              <a:gd name="adj" fmla="val 29287"/>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 name="AutoShape 15"/>
          <p:cNvSpPr>
            <a:spLocks noChangeArrowheads="1"/>
          </p:cNvSpPr>
          <p:nvPr/>
        </p:nvSpPr>
        <p:spPr bwMode="auto">
          <a:xfrm>
            <a:off x="4800600" y="3935415"/>
            <a:ext cx="152400" cy="152400"/>
          </a:xfrm>
          <a:prstGeom prst="octagon">
            <a:avLst>
              <a:gd name="adj" fmla="val 29287"/>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 name="AutoShape 16"/>
          <p:cNvSpPr>
            <a:spLocks noChangeArrowheads="1"/>
          </p:cNvSpPr>
          <p:nvPr/>
        </p:nvSpPr>
        <p:spPr bwMode="auto">
          <a:xfrm>
            <a:off x="5181600" y="3554415"/>
            <a:ext cx="152400" cy="152400"/>
          </a:xfrm>
          <a:prstGeom prst="octagon">
            <a:avLst>
              <a:gd name="adj" fmla="val 29287"/>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 name="AutoShape 17"/>
          <p:cNvSpPr>
            <a:spLocks noChangeArrowheads="1"/>
          </p:cNvSpPr>
          <p:nvPr/>
        </p:nvSpPr>
        <p:spPr bwMode="auto">
          <a:xfrm>
            <a:off x="5562600" y="4087815"/>
            <a:ext cx="152400" cy="152400"/>
          </a:xfrm>
          <a:prstGeom prst="octagon">
            <a:avLst>
              <a:gd name="adj" fmla="val 29287"/>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 name="AutoShape 18"/>
          <p:cNvSpPr>
            <a:spLocks noChangeArrowheads="1"/>
          </p:cNvSpPr>
          <p:nvPr/>
        </p:nvSpPr>
        <p:spPr bwMode="auto">
          <a:xfrm>
            <a:off x="5943600" y="3402015"/>
            <a:ext cx="152400" cy="152400"/>
          </a:xfrm>
          <a:prstGeom prst="octagon">
            <a:avLst>
              <a:gd name="adj" fmla="val 29287"/>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 name="AutoShape 19"/>
          <p:cNvSpPr>
            <a:spLocks noChangeArrowheads="1"/>
          </p:cNvSpPr>
          <p:nvPr/>
        </p:nvSpPr>
        <p:spPr bwMode="auto">
          <a:xfrm>
            <a:off x="6324600" y="3630615"/>
            <a:ext cx="152400" cy="152400"/>
          </a:xfrm>
          <a:prstGeom prst="octagon">
            <a:avLst>
              <a:gd name="adj" fmla="val 29287"/>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 name="AutoShape 20"/>
          <p:cNvSpPr>
            <a:spLocks noChangeArrowheads="1"/>
          </p:cNvSpPr>
          <p:nvPr/>
        </p:nvSpPr>
        <p:spPr bwMode="auto">
          <a:xfrm>
            <a:off x="6705600" y="5992815"/>
            <a:ext cx="152400" cy="152400"/>
          </a:xfrm>
          <a:prstGeom prst="octagon">
            <a:avLst>
              <a:gd name="adj" fmla="val 29287"/>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 name="AutoShape 21"/>
          <p:cNvSpPr>
            <a:spLocks noChangeArrowheads="1"/>
          </p:cNvSpPr>
          <p:nvPr/>
        </p:nvSpPr>
        <p:spPr bwMode="auto">
          <a:xfrm>
            <a:off x="7086600" y="3630615"/>
            <a:ext cx="152400" cy="152400"/>
          </a:xfrm>
          <a:prstGeom prst="octagon">
            <a:avLst>
              <a:gd name="adj" fmla="val 29287"/>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 name="AutoShape 22"/>
          <p:cNvSpPr>
            <a:spLocks noChangeArrowheads="1"/>
          </p:cNvSpPr>
          <p:nvPr/>
        </p:nvSpPr>
        <p:spPr bwMode="auto">
          <a:xfrm>
            <a:off x="7467600" y="3935415"/>
            <a:ext cx="152400" cy="152400"/>
          </a:xfrm>
          <a:prstGeom prst="octagon">
            <a:avLst>
              <a:gd name="adj" fmla="val 29287"/>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 name="AutoShape 23"/>
          <p:cNvSpPr>
            <a:spLocks noChangeArrowheads="1"/>
          </p:cNvSpPr>
          <p:nvPr/>
        </p:nvSpPr>
        <p:spPr bwMode="auto">
          <a:xfrm>
            <a:off x="7848600" y="3630615"/>
            <a:ext cx="152400" cy="152400"/>
          </a:xfrm>
          <a:prstGeom prst="octagon">
            <a:avLst>
              <a:gd name="adj" fmla="val 29287"/>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 name="AutoShape 24"/>
          <p:cNvSpPr>
            <a:spLocks noChangeArrowheads="1"/>
          </p:cNvSpPr>
          <p:nvPr/>
        </p:nvSpPr>
        <p:spPr bwMode="auto">
          <a:xfrm>
            <a:off x="8229600" y="3859215"/>
            <a:ext cx="152400" cy="152400"/>
          </a:xfrm>
          <a:prstGeom prst="octagon">
            <a:avLst>
              <a:gd name="adj" fmla="val 29287"/>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 name="Line 25"/>
          <p:cNvSpPr>
            <a:spLocks noChangeShapeType="1"/>
          </p:cNvSpPr>
          <p:nvPr/>
        </p:nvSpPr>
        <p:spPr bwMode="auto">
          <a:xfrm flipV="1">
            <a:off x="5029200" y="6069015"/>
            <a:ext cx="152400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0" name="Text Box 26"/>
          <p:cNvSpPr txBox="1">
            <a:spLocks noChangeArrowheads="1"/>
          </p:cNvSpPr>
          <p:nvPr/>
        </p:nvSpPr>
        <p:spPr bwMode="auto">
          <a:xfrm>
            <a:off x="3810000" y="6053141"/>
            <a:ext cx="17526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a:t>Small Pie</a:t>
            </a:r>
          </a:p>
        </p:txBody>
      </p:sp>
      <p:sp>
        <p:nvSpPr>
          <p:cNvPr id="31" name="Line 27"/>
          <p:cNvSpPr>
            <a:spLocks noChangeShapeType="1"/>
          </p:cNvSpPr>
          <p:nvPr/>
        </p:nvSpPr>
        <p:spPr bwMode="auto">
          <a:xfrm flipV="1">
            <a:off x="2362200" y="2030415"/>
            <a:ext cx="685800" cy="76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2" name="Line 28"/>
          <p:cNvSpPr>
            <a:spLocks noChangeShapeType="1"/>
          </p:cNvSpPr>
          <p:nvPr/>
        </p:nvSpPr>
        <p:spPr bwMode="auto">
          <a:xfrm>
            <a:off x="2438400" y="5383215"/>
            <a:ext cx="60960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3" name="Text Box 29"/>
          <p:cNvSpPr txBox="1">
            <a:spLocks noChangeArrowheads="1"/>
          </p:cNvSpPr>
          <p:nvPr/>
        </p:nvSpPr>
        <p:spPr bwMode="auto">
          <a:xfrm>
            <a:off x="2667000" y="3554415"/>
            <a:ext cx="9144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X</a:t>
            </a:r>
          </a:p>
        </p:txBody>
      </p:sp>
      <p:sp>
        <p:nvSpPr>
          <p:cNvPr id="34" name="Line 30"/>
          <p:cNvSpPr>
            <a:spLocks noChangeShapeType="1"/>
          </p:cNvSpPr>
          <p:nvPr/>
        </p:nvSpPr>
        <p:spPr bwMode="auto">
          <a:xfrm>
            <a:off x="2743200" y="3630615"/>
            <a:ext cx="304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5" name="Text Box 31"/>
          <p:cNvSpPr txBox="1">
            <a:spLocks noChangeArrowheads="1"/>
          </p:cNvSpPr>
          <p:nvPr/>
        </p:nvSpPr>
        <p:spPr bwMode="auto">
          <a:xfrm>
            <a:off x="1219200" y="3630617"/>
            <a:ext cx="16002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16 inches=</a:t>
            </a:r>
          </a:p>
        </p:txBody>
      </p:sp>
    </p:spTree>
    <p:extLst>
      <p:ext uri="{BB962C8B-B14F-4D97-AF65-F5344CB8AC3E}">
        <p14:creationId xmlns:p14="http://schemas.microsoft.com/office/powerpoint/2010/main" val="403075367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if Scenario Analysis</a:t>
            </a:r>
          </a:p>
        </p:txBody>
      </p:sp>
      <p:sp>
        <p:nvSpPr>
          <p:cNvPr id="3" name="Content Placeholder 2"/>
          <p:cNvSpPr>
            <a:spLocks noGrp="1"/>
          </p:cNvSpPr>
          <p:nvPr>
            <p:ph idx="1"/>
          </p:nvPr>
        </p:nvSpPr>
        <p:spPr/>
        <p:txBody>
          <a:bodyPr/>
          <a:lstStyle/>
          <a:p>
            <a:r>
              <a:rPr lang="en-US" dirty="0"/>
              <a:t>Assess the feasibility of project schedule under adverse conditions. Prepare a contingency plan to overcome the problems. Or prepare mitigation plan to reduce the impact of unexpected situations.</a:t>
            </a:r>
          </a:p>
          <a:p>
            <a:endParaRPr lang="en-US" dirty="0"/>
          </a:p>
        </p:txBody>
      </p:sp>
      <p:sp>
        <p:nvSpPr>
          <p:cNvPr id="4" name="Footer Placeholder 3"/>
          <p:cNvSpPr>
            <a:spLocks noGrp="1"/>
          </p:cNvSpPr>
          <p:nvPr>
            <p:ph type="ftr" sz="quarter" idx="11"/>
          </p:nvPr>
        </p:nvSpPr>
        <p:spPr/>
        <p:txBody>
          <a:bodyPr/>
          <a:lstStyle/>
          <a:p>
            <a:pPr>
              <a:defRPr/>
            </a:pPr>
            <a:r>
              <a:rPr lang="en-IN"/>
              <a:t>Copyright 2016 Vedavit Project Solutions</a:t>
            </a:r>
            <a:endParaRPr lang="en-US" dirty="0"/>
          </a:p>
        </p:txBody>
      </p:sp>
      <p:sp>
        <p:nvSpPr>
          <p:cNvPr id="5" name="Slide Number Placeholder 4"/>
          <p:cNvSpPr>
            <a:spLocks noGrp="1"/>
          </p:cNvSpPr>
          <p:nvPr>
            <p:ph type="sldNum" sz="quarter" idx="12"/>
          </p:nvPr>
        </p:nvSpPr>
        <p:spPr/>
        <p:txBody>
          <a:bodyPr/>
          <a:lstStyle/>
          <a:p>
            <a:pPr>
              <a:defRPr/>
            </a:pPr>
            <a:fld id="{72DDD327-84E9-44EE-94DF-C6A9CABE3A3A}" type="slidenum">
              <a:rPr lang="en-US" altLang="en-US" smtClean="0"/>
              <a:pPr>
                <a:defRPr/>
              </a:pPr>
              <a:t>65</a:t>
            </a:fld>
            <a:endParaRPr lang="en-US" altLang="en-US"/>
          </a:p>
        </p:txBody>
      </p:sp>
    </p:spTree>
    <p:extLst>
      <p:ext uri="{BB962C8B-B14F-4D97-AF65-F5344CB8AC3E}">
        <p14:creationId xmlns:p14="http://schemas.microsoft.com/office/powerpoint/2010/main" val="97350257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Decision Tree</a:t>
            </a:r>
          </a:p>
        </p:txBody>
      </p:sp>
      <p:sp>
        <p:nvSpPr>
          <p:cNvPr id="3" name="Content Placeholder 2"/>
          <p:cNvSpPr>
            <a:spLocks noGrp="1"/>
          </p:cNvSpPr>
          <p:nvPr>
            <p:ph idx="1"/>
          </p:nvPr>
        </p:nvSpPr>
        <p:spPr/>
        <p:txBody>
          <a:bodyPr/>
          <a:lstStyle/>
          <a:p>
            <a:endParaRPr lang="en-US"/>
          </a:p>
        </p:txBody>
      </p:sp>
      <p:sp>
        <p:nvSpPr>
          <p:cNvPr id="4" name="Footer Placeholder 3"/>
          <p:cNvSpPr>
            <a:spLocks noGrp="1"/>
          </p:cNvSpPr>
          <p:nvPr>
            <p:ph type="ftr" sz="quarter" idx="11"/>
          </p:nvPr>
        </p:nvSpPr>
        <p:spPr/>
        <p:txBody>
          <a:bodyPr/>
          <a:lstStyle/>
          <a:p>
            <a:pPr>
              <a:defRPr/>
            </a:pPr>
            <a:r>
              <a:rPr lang="en-IN"/>
              <a:t>Copyright 2016 Vedavit Project Solutions</a:t>
            </a:r>
            <a:endParaRPr lang="en-US" dirty="0"/>
          </a:p>
        </p:txBody>
      </p:sp>
      <p:sp>
        <p:nvSpPr>
          <p:cNvPr id="5" name="Slide Number Placeholder 4"/>
          <p:cNvSpPr>
            <a:spLocks noGrp="1"/>
          </p:cNvSpPr>
          <p:nvPr>
            <p:ph type="sldNum" sz="quarter" idx="12"/>
          </p:nvPr>
        </p:nvSpPr>
        <p:spPr/>
        <p:txBody>
          <a:bodyPr/>
          <a:lstStyle/>
          <a:p>
            <a:pPr>
              <a:defRPr/>
            </a:pPr>
            <a:fld id="{72DDD327-84E9-44EE-94DF-C6A9CABE3A3A}" type="slidenum">
              <a:rPr lang="en-US" altLang="en-US" smtClean="0"/>
              <a:pPr>
                <a:defRPr/>
              </a:pPr>
              <a:t>66</a:t>
            </a:fld>
            <a:endParaRPr lang="en-US" altLang="en-US"/>
          </a:p>
        </p:txBody>
      </p:sp>
    </p:spTree>
    <p:extLst>
      <p:ext uri="{BB962C8B-B14F-4D97-AF65-F5344CB8AC3E}">
        <p14:creationId xmlns:p14="http://schemas.microsoft.com/office/powerpoint/2010/main" val="212567529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r>
              <a:rPr lang="en-US" dirty="0"/>
              <a:t>Communication &amp; Reporting</a:t>
            </a:r>
            <a:endParaRPr lang="en-US" dirty="0"/>
          </a:p>
        </p:txBody>
      </p:sp>
      <p:sp>
        <p:nvSpPr>
          <p:cNvPr id="7" name="Subtitle 6"/>
          <p:cNvSpPr>
            <a:spLocks noGrp="1"/>
          </p:cNvSpPr>
          <p:nvPr>
            <p:ph type="subTitle" idx="1"/>
          </p:nvPr>
        </p:nvSpPr>
        <p:spPr/>
        <p:txBody>
          <a:bodyPr/>
          <a:lstStyle/>
          <a:p>
            <a:endParaRPr lang="en-US"/>
          </a:p>
        </p:txBody>
      </p:sp>
      <p:sp>
        <p:nvSpPr>
          <p:cNvPr id="4" name="Footer Placeholder 3"/>
          <p:cNvSpPr>
            <a:spLocks noGrp="1"/>
          </p:cNvSpPr>
          <p:nvPr>
            <p:ph type="ftr" sz="quarter" idx="11"/>
          </p:nvPr>
        </p:nvSpPr>
        <p:spPr/>
        <p:txBody>
          <a:bodyPr/>
          <a:lstStyle/>
          <a:p>
            <a:pPr>
              <a:defRPr/>
            </a:pPr>
            <a:r>
              <a:rPr lang="en-IN"/>
              <a:t>Copyright 2016 Vedavit Project Solutions</a:t>
            </a:r>
            <a:endParaRPr lang="en-US" dirty="0"/>
          </a:p>
        </p:txBody>
      </p:sp>
      <p:sp>
        <p:nvSpPr>
          <p:cNvPr id="5" name="Slide Number Placeholder 4"/>
          <p:cNvSpPr>
            <a:spLocks noGrp="1"/>
          </p:cNvSpPr>
          <p:nvPr>
            <p:ph type="sldNum" sz="quarter" idx="12"/>
          </p:nvPr>
        </p:nvSpPr>
        <p:spPr/>
        <p:txBody>
          <a:bodyPr/>
          <a:lstStyle/>
          <a:p>
            <a:pPr>
              <a:defRPr/>
            </a:pPr>
            <a:fld id="{72DDD327-84E9-44EE-94DF-C6A9CABE3A3A}" type="slidenum">
              <a:rPr lang="en-US" altLang="en-US" smtClean="0"/>
              <a:pPr>
                <a:defRPr/>
              </a:pPr>
              <a:t>67</a:t>
            </a:fld>
            <a:endParaRPr lang="en-US" altLang="en-US"/>
          </a:p>
        </p:txBody>
      </p:sp>
    </p:spTree>
    <p:extLst>
      <p:ext uri="{BB962C8B-B14F-4D97-AF65-F5344CB8AC3E}">
        <p14:creationId xmlns:p14="http://schemas.microsoft.com/office/powerpoint/2010/main" val="45777674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IN" dirty="0"/>
              <a:t>How to establish the purpose of every communication. What to communicate?</a:t>
            </a:r>
            <a:endParaRPr lang="en-US" dirty="0"/>
          </a:p>
        </p:txBody>
      </p:sp>
      <p:sp>
        <p:nvSpPr>
          <p:cNvPr id="4" name="Footer Placeholder 3"/>
          <p:cNvSpPr>
            <a:spLocks noGrp="1"/>
          </p:cNvSpPr>
          <p:nvPr>
            <p:ph type="ftr" sz="quarter" idx="11"/>
          </p:nvPr>
        </p:nvSpPr>
        <p:spPr/>
        <p:txBody>
          <a:bodyPr/>
          <a:lstStyle/>
          <a:p>
            <a:pPr>
              <a:defRPr/>
            </a:pPr>
            <a:r>
              <a:rPr lang="en-IN"/>
              <a:t>Copyright 2016 Vedavit Project Solutions</a:t>
            </a:r>
            <a:endParaRPr lang="en-US" dirty="0"/>
          </a:p>
        </p:txBody>
      </p:sp>
      <p:sp>
        <p:nvSpPr>
          <p:cNvPr id="5" name="Slide Number Placeholder 4"/>
          <p:cNvSpPr>
            <a:spLocks noGrp="1"/>
          </p:cNvSpPr>
          <p:nvPr>
            <p:ph type="sldNum" sz="quarter" idx="12"/>
          </p:nvPr>
        </p:nvSpPr>
        <p:spPr/>
        <p:txBody>
          <a:bodyPr/>
          <a:lstStyle/>
          <a:p>
            <a:pPr>
              <a:defRPr/>
            </a:pPr>
            <a:fld id="{72DDD327-84E9-44EE-94DF-C6A9CABE3A3A}" type="slidenum">
              <a:rPr lang="en-US" altLang="en-US" smtClean="0"/>
              <a:pPr>
                <a:defRPr/>
              </a:pPr>
              <a:t>68</a:t>
            </a:fld>
            <a:endParaRPr lang="en-US" altLang="en-US"/>
          </a:p>
        </p:txBody>
      </p:sp>
    </p:spTree>
    <p:extLst>
      <p:ext uri="{BB962C8B-B14F-4D97-AF65-F5344CB8AC3E}">
        <p14:creationId xmlns:p14="http://schemas.microsoft.com/office/powerpoint/2010/main" val="287538269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IN" dirty="0"/>
              <a:t>Decision making process, speed of decision making and technology of communication</a:t>
            </a:r>
            <a:endParaRPr lang="en-US" dirty="0"/>
          </a:p>
        </p:txBody>
      </p:sp>
      <p:sp>
        <p:nvSpPr>
          <p:cNvPr id="4" name="Footer Placeholder 3"/>
          <p:cNvSpPr>
            <a:spLocks noGrp="1"/>
          </p:cNvSpPr>
          <p:nvPr>
            <p:ph type="ftr" sz="quarter" idx="11"/>
          </p:nvPr>
        </p:nvSpPr>
        <p:spPr/>
        <p:txBody>
          <a:bodyPr/>
          <a:lstStyle/>
          <a:p>
            <a:pPr>
              <a:defRPr/>
            </a:pPr>
            <a:r>
              <a:rPr lang="en-IN"/>
              <a:t>Copyright 2016 Vedavit Project Solutions</a:t>
            </a:r>
            <a:endParaRPr lang="en-US" dirty="0"/>
          </a:p>
        </p:txBody>
      </p:sp>
      <p:sp>
        <p:nvSpPr>
          <p:cNvPr id="5" name="Slide Number Placeholder 4"/>
          <p:cNvSpPr>
            <a:spLocks noGrp="1"/>
          </p:cNvSpPr>
          <p:nvPr>
            <p:ph type="sldNum" sz="quarter" idx="12"/>
          </p:nvPr>
        </p:nvSpPr>
        <p:spPr/>
        <p:txBody>
          <a:bodyPr/>
          <a:lstStyle/>
          <a:p>
            <a:pPr>
              <a:defRPr/>
            </a:pPr>
            <a:fld id="{72DDD327-84E9-44EE-94DF-C6A9CABE3A3A}" type="slidenum">
              <a:rPr lang="en-US" altLang="en-US" smtClean="0"/>
              <a:pPr>
                <a:defRPr/>
              </a:pPr>
              <a:t>69</a:t>
            </a:fld>
            <a:endParaRPr lang="en-US" altLang="en-US"/>
          </a:p>
        </p:txBody>
      </p:sp>
    </p:spTree>
    <p:extLst>
      <p:ext uri="{BB962C8B-B14F-4D97-AF65-F5344CB8AC3E}">
        <p14:creationId xmlns:p14="http://schemas.microsoft.com/office/powerpoint/2010/main" val="6291017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Workshop Ground Rule</a:t>
            </a:r>
            <a:endParaRPr lang="en-US" dirty="0"/>
          </a:p>
        </p:txBody>
      </p:sp>
      <p:sp>
        <p:nvSpPr>
          <p:cNvPr id="3" name="Content Placeholder 2"/>
          <p:cNvSpPr>
            <a:spLocks noGrp="1"/>
          </p:cNvSpPr>
          <p:nvPr>
            <p:ph idx="1"/>
          </p:nvPr>
        </p:nvSpPr>
        <p:spPr/>
        <p:txBody>
          <a:bodyPr>
            <a:normAutofit lnSpcReduction="10000"/>
          </a:bodyPr>
          <a:lstStyle/>
          <a:p>
            <a:pPr marL="282568" indent="-282568">
              <a:spcBef>
                <a:spcPts val="600"/>
              </a:spcBef>
              <a:buFont typeface="Wingdings" pitchFamily="2" charset="2"/>
              <a:buChar char="ü"/>
              <a:tabLst>
                <a:tab pos="282568" algn="l"/>
                <a:tab pos="730232" algn="l"/>
                <a:tab pos="1179484" algn="l"/>
                <a:tab pos="1628734" algn="l"/>
                <a:tab pos="2077987" algn="l"/>
                <a:tab pos="2527237" algn="l"/>
                <a:tab pos="2976488" algn="l"/>
                <a:tab pos="3425740" algn="l"/>
                <a:tab pos="3874991" algn="l"/>
                <a:tab pos="4324243" algn="l"/>
                <a:tab pos="4773494" algn="l"/>
                <a:tab pos="5222744" algn="l"/>
                <a:tab pos="5671997" algn="l"/>
                <a:tab pos="6121247" algn="l"/>
                <a:tab pos="6570498" algn="l"/>
                <a:tab pos="7019750" algn="l"/>
                <a:tab pos="7469001" algn="l"/>
                <a:tab pos="7918253" algn="l"/>
                <a:tab pos="8367504" algn="l"/>
                <a:tab pos="8816754" algn="l"/>
                <a:tab pos="9266007" algn="l"/>
              </a:tabLst>
              <a:defRPr/>
            </a:pPr>
            <a:r>
              <a:rPr lang="en-US" sz="1800" dirty="0">
                <a:solidFill>
                  <a:srgbClr val="000000"/>
                </a:solidFill>
              </a:rPr>
              <a:t>Please keep your mobile on the silent mode. Always take your calls outside the training room. </a:t>
            </a:r>
          </a:p>
          <a:p>
            <a:pPr marL="282568" indent="-282568">
              <a:spcBef>
                <a:spcPts val="600"/>
              </a:spcBef>
              <a:buFont typeface="Wingdings" pitchFamily="2" charset="2"/>
              <a:buChar char="ü"/>
              <a:tabLst>
                <a:tab pos="282568" algn="l"/>
                <a:tab pos="730232" algn="l"/>
                <a:tab pos="1179484" algn="l"/>
                <a:tab pos="1628734" algn="l"/>
                <a:tab pos="2077987" algn="l"/>
                <a:tab pos="2527237" algn="l"/>
                <a:tab pos="2976488" algn="l"/>
                <a:tab pos="3425740" algn="l"/>
                <a:tab pos="3874991" algn="l"/>
                <a:tab pos="4324243" algn="l"/>
                <a:tab pos="4773494" algn="l"/>
                <a:tab pos="5222744" algn="l"/>
                <a:tab pos="5671997" algn="l"/>
                <a:tab pos="6121247" algn="l"/>
                <a:tab pos="6570498" algn="l"/>
                <a:tab pos="7019750" algn="l"/>
                <a:tab pos="7469001" algn="l"/>
                <a:tab pos="7918253" algn="l"/>
                <a:tab pos="8367504" algn="l"/>
                <a:tab pos="8816754" algn="l"/>
                <a:tab pos="9266007" algn="l"/>
              </a:tabLst>
              <a:defRPr/>
            </a:pPr>
            <a:r>
              <a:rPr lang="en-US" sz="1800" dirty="0">
                <a:solidFill>
                  <a:srgbClr val="000000"/>
                </a:solidFill>
              </a:rPr>
              <a:t>No corner talk! Discussions only when group discussion is allowed</a:t>
            </a:r>
          </a:p>
          <a:p>
            <a:pPr marL="282568" indent="-282568">
              <a:spcBef>
                <a:spcPts val="600"/>
              </a:spcBef>
              <a:buFont typeface="Wingdings" pitchFamily="2" charset="2"/>
              <a:buChar char="ü"/>
              <a:tabLst>
                <a:tab pos="282568" algn="l"/>
                <a:tab pos="730232" algn="l"/>
                <a:tab pos="1179484" algn="l"/>
                <a:tab pos="1628734" algn="l"/>
                <a:tab pos="2077987" algn="l"/>
                <a:tab pos="2527237" algn="l"/>
                <a:tab pos="2976488" algn="l"/>
                <a:tab pos="3425740" algn="l"/>
                <a:tab pos="3874991" algn="l"/>
                <a:tab pos="4324243" algn="l"/>
                <a:tab pos="4773494" algn="l"/>
                <a:tab pos="5222744" algn="l"/>
                <a:tab pos="5671997" algn="l"/>
                <a:tab pos="6121247" algn="l"/>
                <a:tab pos="6570498" algn="l"/>
                <a:tab pos="7019750" algn="l"/>
                <a:tab pos="7469001" algn="l"/>
                <a:tab pos="7918253" algn="l"/>
                <a:tab pos="8367504" algn="l"/>
                <a:tab pos="8816754" algn="l"/>
                <a:tab pos="9266007" algn="l"/>
              </a:tabLst>
              <a:defRPr/>
            </a:pPr>
            <a:r>
              <a:rPr lang="en-US" sz="1800" dirty="0">
                <a:solidFill>
                  <a:srgbClr val="000000"/>
                </a:solidFill>
              </a:rPr>
              <a:t>Keep your focus on the ongoing topic. Await your turn during the questionnaire round.</a:t>
            </a:r>
          </a:p>
          <a:p>
            <a:pPr marL="282568" indent="-282568">
              <a:spcBef>
                <a:spcPts val="600"/>
              </a:spcBef>
              <a:buFont typeface="Wingdings" pitchFamily="2" charset="2"/>
              <a:buChar char="ü"/>
              <a:tabLst>
                <a:tab pos="282568" algn="l"/>
                <a:tab pos="730232" algn="l"/>
                <a:tab pos="1179484" algn="l"/>
                <a:tab pos="1628734" algn="l"/>
                <a:tab pos="2077987" algn="l"/>
                <a:tab pos="2527237" algn="l"/>
                <a:tab pos="2976488" algn="l"/>
                <a:tab pos="3425740" algn="l"/>
                <a:tab pos="3874991" algn="l"/>
                <a:tab pos="4324243" algn="l"/>
                <a:tab pos="4773494" algn="l"/>
                <a:tab pos="5222744" algn="l"/>
                <a:tab pos="5671997" algn="l"/>
                <a:tab pos="6121247" algn="l"/>
                <a:tab pos="6570498" algn="l"/>
                <a:tab pos="7019750" algn="l"/>
                <a:tab pos="7469001" algn="l"/>
                <a:tab pos="7918253" algn="l"/>
                <a:tab pos="8367504" algn="l"/>
                <a:tab pos="8816754" algn="l"/>
                <a:tab pos="9266007" algn="l"/>
              </a:tabLst>
              <a:defRPr/>
            </a:pPr>
            <a:r>
              <a:rPr lang="en-US" sz="1800" dirty="0">
                <a:solidFill>
                  <a:srgbClr val="000000"/>
                </a:solidFill>
              </a:rPr>
              <a:t>Strictly follow the workshop schedule for management of time.</a:t>
            </a:r>
          </a:p>
          <a:p>
            <a:pPr marL="282568" indent="-282568">
              <a:spcBef>
                <a:spcPts val="600"/>
              </a:spcBef>
              <a:buFont typeface="Wingdings" pitchFamily="2" charset="2"/>
              <a:buChar char="ü"/>
              <a:tabLst>
                <a:tab pos="282568" algn="l"/>
                <a:tab pos="730232" algn="l"/>
                <a:tab pos="1179484" algn="l"/>
                <a:tab pos="1628734" algn="l"/>
                <a:tab pos="2077987" algn="l"/>
                <a:tab pos="2527237" algn="l"/>
                <a:tab pos="2976488" algn="l"/>
                <a:tab pos="3425740" algn="l"/>
                <a:tab pos="3874991" algn="l"/>
                <a:tab pos="4324243" algn="l"/>
                <a:tab pos="4773494" algn="l"/>
                <a:tab pos="5222744" algn="l"/>
                <a:tab pos="5671997" algn="l"/>
                <a:tab pos="6121247" algn="l"/>
                <a:tab pos="6570498" algn="l"/>
                <a:tab pos="7019750" algn="l"/>
                <a:tab pos="7469001" algn="l"/>
                <a:tab pos="7918253" algn="l"/>
                <a:tab pos="8367504" algn="l"/>
                <a:tab pos="8816754" algn="l"/>
                <a:tab pos="9266007" algn="l"/>
              </a:tabLst>
              <a:defRPr/>
            </a:pPr>
            <a:r>
              <a:rPr lang="en-US" sz="1800" dirty="0">
                <a:solidFill>
                  <a:srgbClr val="000000"/>
                </a:solidFill>
              </a:rPr>
              <a:t>There is parking lot. Write you questions and post with your name on parking lot.</a:t>
            </a:r>
          </a:p>
          <a:p>
            <a:pPr marL="282568" indent="-282568">
              <a:spcBef>
                <a:spcPts val="600"/>
              </a:spcBef>
              <a:buFont typeface="Wingdings" pitchFamily="2" charset="2"/>
              <a:buChar char="ü"/>
              <a:tabLst>
                <a:tab pos="282568" algn="l"/>
                <a:tab pos="730232" algn="l"/>
                <a:tab pos="1179484" algn="l"/>
                <a:tab pos="1628734" algn="l"/>
                <a:tab pos="2077987" algn="l"/>
                <a:tab pos="2527237" algn="l"/>
                <a:tab pos="2976488" algn="l"/>
                <a:tab pos="3425740" algn="l"/>
                <a:tab pos="3874991" algn="l"/>
                <a:tab pos="4324243" algn="l"/>
                <a:tab pos="4773494" algn="l"/>
                <a:tab pos="5222744" algn="l"/>
                <a:tab pos="5671997" algn="l"/>
                <a:tab pos="6121247" algn="l"/>
                <a:tab pos="6570498" algn="l"/>
                <a:tab pos="7019750" algn="l"/>
                <a:tab pos="7469001" algn="l"/>
                <a:tab pos="7918253" algn="l"/>
                <a:tab pos="8367504" algn="l"/>
                <a:tab pos="8816754" algn="l"/>
                <a:tab pos="9266007" algn="l"/>
              </a:tabLst>
              <a:defRPr/>
            </a:pPr>
            <a:r>
              <a:rPr lang="en-US" sz="1800" dirty="0">
                <a:solidFill>
                  <a:srgbClr val="000000"/>
                </a:solidFill>
              </a:rPr>
              <a:t>Breaks only on agreed time</a:t>
            </a:r>
          </a:p>
          <a:p>
            <a:pPr marL="1096935" lvl="1" indent="-520687">
              <a:spcBef>
                <a:spcPts val="600"/>
              </a:spcBef>
              <a:buFont typeface="Wingdings" pitchFamily="2" charset="2"/>
              <a:buChar char="ü"/>
              <a:tabLst>
                <a:tab pos="282568" algn="l"/>
                <a:tab pos="730232" algn="l"/>
                <a:tab pos="1179484" algn="l"/>
                <a:tab pos="1628734" algn="l"/>
                <a:tab pos="2077987" algn="l"/>
                <a:tab pos="2527237" algn="l"/>
                <a:tab pos="2976488" algn="l"/>
                <a:tab pos="3425740" algn="l"/>
                <a:tab pos="3874991" algn="l"/>
                <a:tab pos="4324243" algn="l"/>
                <a:tab pos="4773494" algn="l"/>
                <a:tab pos="5222744" algn="l"/>
                <a:tab pos="5671997" algn="l"/>
                <a:tab pos="6121247" algn="l"/>
                <a:tab pos="6570498" algn="l"/>
                <a:tab pos="7019750" algn="l"/>
                <a:tab pos="7469001" algn="l"/>
                <a:tab pos="7918253" algn="l"/>
                <a:tab pos="8367504" algn="l"/>
                <a:tab pos="8816754" algn="l"/>
                <a:tab pos="9266007" algn="l"/>
              </a:tabLst>
              <a:defRPr/>
            </a:pPr>
            <a:r>
              <a:rPr lang="en-US" sz="1800" dirty="0">
                <a:solidFill>
                  <a:srgbClr val="000000"/>
                </a:solidFill>
              </a:rPr>
              <a:t>Tea</a:t>
            </a:r>
          </a:p>
          <a:p>
            <a:pPr marL="1096935" lvl="1" indent="-520687">
              <a:spcBef>
                <a:spcPts val="600"/>
              </a:spcBef>
              <a:buFont typeface="Wingdings" pitchFamily="2" charset="2"/>
              <a:buChar char="ü"/>
              <a:tabLst>
                <a:tab pos="282568" algn="l"/>
                <a:tab pos="730232" algn="l"/>
                <a:tab pos="1179484" algn="l"/>
                <a:tab pos="1628734" algn="l"/>
                <a:tab pos="2077987" algn="l"/>
                <a:tab pos="2527237" algn="l"/>
                <a:tab pos="2976488" algn="l"/>
                <a:tab pos="3425740" algn="l"/>
                <a:tab pos="3874991" algn="l"/>
                <a:tab pos="4324243" algn="l"/>
                <a:tab pos="4773494" algn="l"/>
                <a:tab pos="5222744" algn="l"/>
                <a:tab pos="5671997" algn="l"/>
                <a:tab pos="6121247" algn="l"/>
                <a:tab pos="6570498" algn="l"/>
                <a:tab pos="7019750" algn="l"/>
                <a:tab pos="7469001" algn="l"/>
                <a:tab pos="7918253" algn="l"/>
                <a:tab pos="8367504" algn="l"/>
                <a:tab pos="8816754" algn="l"/>
                <a:tab pos="9266007" algn="l"/>
              </a:tabLst>
              <a:defRPr/>
            </a:pPr>
            <a:r>
              <a:rPr lang="en-US" sz="1800" dirty="0">
                <a:solidFill>
                  <a:srgbClr val="000000"/>
                </a:solidFill>
              </a:rPr>
              <a:t>Lunch</a:t>
            </a:r>
          </a:p>
          <a:p>
            <a:pPr marL="1096935" lvl="1" indent="-520687">
              <a:spcBef>
                <a:spcPts val="600"/>
              </a:spcBef>
              <a:buFont typeface="Wingdings" pitchFamily="2" charset="2"/>
              <a:buChar char="ü"/>
              <a:tabLst>
                <a:tab pos="282568" algn="l"/>
                <a:tab pos="730232" algn="l"/>
                <a:tab pos="1179484" algn="l"/>
                <a:tab pos="1628734" algn="l"/>
                <a:tab pos="2077987" algn="l"/>
                <a:tab pos="2527237" algn="l"/>
                <a:tab pos="2976488" algn="l"/>
                <a:tab pos="3425740" algn="l"/>
                <a:tab pos="3874991" algn="l"/>
                <a:tab pos="4324243" algn="l"/>
                <a:tab pos="4773494" algn="l"/>
                <a:tab pos="5222744" algn="l"/>
                <a:tab pos="5671997" algn="l"/>
                <a:tab pos="6121247" algn="l"/>
                <a:tab pos="6570498" algn="l"/>
                <a:tab pos="7019750" algn="l"/>
                <a:tab pos="7469001" algn="l"/>
                <a:tab pos="7918253" algn="l"/>
                <a:tab pos="8367504" algn="l"/>
                <a:tab pos="8816754" algn="l"/>
                <a:tab pos="9266007" algn="l"/>
              </a:tabLst>
              <a:defRPr/>
            </a:pPr>
            <a:r>
              <a:rPr lang="en-US" sz="1800" dirty="0">
                <a:solidFill>
                  <a:srgbClr val="000000"/>
                </a:solidFill>
              </a:rPr>
              <a:t>Tea</a:t>
            </a:r>
          </a:p>
          <a:p>
            <a:pPr marL="282568" indent="-282568">
              <a:spcBef>
                <a:spcPts val="600"/>
              </a:spcBef>
              <a:buFont typeface="Wingdings" pitchFamily="2" charset="2"/>
              <a:buChar char="ü"/>
              <a:tabLst>
                <a:tab pos="282568" algn="l"/>
                <a:tab pos="730232" algn="l"/>
                <a:tab pos="1179484" algn="l"/>
                <a:tab pos="1628734" algn="l"/>
                <a:tab pos="2077987" algn="l"/>
                <a:tab pos="2527237" algn="l"/>
                <a:tab pos="2976488" algn="l"/>
                <a:tab pos="3425740" algn="l"/>
                <a:tab pos="3874991" algn="l"/>
                <a:tab pos="4324243" algn="l"/>
                <a:tab pos="4773494" algn="l"/>
                <a:tab pos="5222744" algn="l"/>
                <a:tab pos="5671997" algn="l"/>
                <a:tab pos="6121247" algn="l"/>
                <a:tab pos="6570498" algn="l"/>
                <a:tab pos="7019750" algn="l"/>
                <a:tab pos="7469001" algn="l"/>
                <a:tab pos="7918253" algn="l"/>
                <a:tab pos="8367504" algn="l"/>
                <a:tab pos="8816754" algn="l"/>
                <a:tab pos="9266007" algn="l"/>
              </a:tabLst>
              <a:defRPr/>
            </a:pPr>
            <a:r>
              <a:rPr lang="en-US" sz="1800" dirty="0">
                <a:solidFill>
                  <a:srgbClr val="000000"/>
                </a:solidFill>
              </a:rPr>
              <a:t>Everybody need to contribute</a:t>
            </a:r>
          </a:p>
          <a:p>
            <a:pPr marL="282568" indent="-282568">
              <a:spcBef>
                <a:spcPts val="600"/>
              </a:spcBef>
              <a:buFont typeface="Wingdings" pitchFamily="2" charset="2"/>
              <a:buChar char="ü"/>
              <a:tabLst>
                <a:tab pos="282568" algn="l"/>
                <a:tab pos="730232" algn="l"/>
                <a:tab pos="1179484" algn="l"/>
                <a:tab pos="1628734" algn="l"/>
                <a:tab pos="2077987" algn="l"/>
                <a:tab pos="2527237" algn="l"/>
                <a:tab pos="2976488" algn="l"/>
                <a:tab pos="3425740" algn="l"/>
                <a:tab pos="3874991" algn="l"/>
                <a:tab pos="4324243" algn="l"/>
                <a:tab pos="4773494" algn="l"/>
                <a:tab pos="5222744" algn="l"/>
                <a:tab pos="5671997" algn="l"/>
                <a:tab pos="6121247" algn="l"/>
                <a:tab pos="6570498" algn="l"/>
                <a:tab pos="7019750" algn="l"/>
                <a:tab pos="7469001" algn="l"/>
                <a:tab pos="7918253" algn="l"/>
                <a:tab pos="8367504" algn="l"/>
                <a:tab pos="8816754" algn="l"/>
                <a:tab pos="9266007" algn="l"/>
              </a:tabLst>
              <a:defRPr/>
            </a:pPr>
            <a:r>
              <a:rPr lang="en-US" sz="1800" dirty="0">
                <a:solidFill>
                  <a:srgbClr val="000000"/>
                </a:solidFill>
              </a:rPr>
              <a:t>Use your experience only for relating the processes and best practices. To avoid confusion keep it outside of the class. Unlearning is first and biggest learning to learn something new.</a:t>
            </a:r>
          </a:p>
          <a:p>
            <a:pPr marL="282568" indent="-282568">
              <a:spcBef>
                <a:spcPts val="600"/>
              </a:spcBef>
              <a:buFont typeface="Wingdings" pitchFamily="2" charset="2"/>
              <a:buChar char="ü"/>
              <a:tabLst>
                <a:tab pos="282568" algn="l"/>
                <a:tab pos="730232" algn="l"/>
                <a:tab pos="1179484" algn="l"/>
                <a:tab pos="1628734" algn="l"/>
                <a:tab pos="2077987" algn="l"/>
                <a:tab pos="2527237" algn="l"/>
                <a:tab pos="2976488" algn="l"/>
                <a:tab pos="3425740" algn="l"/>
                <a:tab pos="3874991" algn="l"/>
                <a:tab pos="4324243" algn="l"/>
                <a:tab pos="4773494" algn="l"/>
                <a:tab pos="5222744" algn="l"/>
                <a:tab pos="5671997" algn="l"/>
                <a:tab pos="6121247" algn="l"/>
                <a:tab pos="6570498" algn="l"/>
                <a:tab pos="7019750" algn="l"/>
                <a:tab pos="7469001" algn="l"/>
                <a:tab pos="7918253" algn="l"/>
                <a:tab pos="8367504" algn="l"/>
                <a:tab pos="8816754" algn="l"/>
                <a:tab pos="9266007" algn="l"/>
              </a:tabLst>
              <a:defRPr/>
            </a:pPr>
            <a:r>
              <a:rPr lang="en-US" sz="1800" dirty="0">
                <a:solidFill>
                  <a:srgbClr val="000000"/>
                </a:solidFill>
              </a:rPr>
              <a:t>Two Bowls</a:t>
            </a:r>
            <a:endParaRPr lang="en-US" dirty="0"/>
          </a:p>
          <a:p>
            <a:endParaRPr lang="en-US" dirty="0"/>
          </a:p>
        </p:txBody>
      </p:sp>
      <p:sp>
        <p:nvSpPr>
          <p:cNvPr id="4" name="Footer Placeholder 3"/>
          <p:cNvSpPr>
            <a:spLocks noGrp="1"/>
          </p:cNvSpPr>
          <p:nvPr>
            <p:ph type="ftr" sz="quarter" idx="11"/>
          </p:nvPr>
        </p:nvSpPr>
        <p:spPr/>
        <p:txBody>
          <a:bodyPr/>
          <a:lstStyle/>
          <a:p>
            <a:pPr>
              <a:defRPr/>
            </a:pPr>
            <a:r>
              <a:rPr lang="en-IN"/>
              <a:t>Copyright 2016 Vedavit Project Solutions</a:t>
            </a:r>
            <a:endParaRPr lang="en-US" dirty="0"/>
          </a:p>
        </p:txBody>
      </p:sp>
      <p:sp>
        <p:nvSpPr>
          <p:cNvPr id="5" name="Slide Number Placeholder 4"/>
          <p:cNvSpPr>
            <a:spLocks noGrp="1"/>
          </p:cNvSpPr>
          <p:nvPr>
            <p:ph type="sldNum" sz="quarter" idx="12"/>
          </p:nvPr>
        </p:nvSpPr>
        <p:spPr/>
        <p:txBody>
          <a:bodyPr/>
          <a:lstStyle/>
          <a:p>
            <a:pPr>
              <a:defRPr/>
            </a:pPr>
            <a:fld id="{72DDD327-84E9-44EE-94DF-C6A9CABE3A3A}" type="slidenum">
              <a:rPr lang="en-US" altLang="en-US" smtClean="0"/>
              <a:pPr>
                <a:defRPr/>
              </a:pPr>
              <a:t>7</a:t>
            </a:fld>
            <a:endParaRPr lang="en-US" altLang="en-US"/>
          </a:p>
        </p:txBody>
      </p:sp>
    </p:spTree>
    <p:extLst>
      <p:ext uri="{BB962C8B-B14F-4D97-AF65-F5344CB8AC3E}">
        <p14:creationId xmlns:p14="http://schemas.microsoft.com/office/powerpoint/2010/main" val="40088791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IN" dirty="0"/>
              <a:t>What should be part of a status report?</a:t>
            </a:r>
            <a:endParaRPr lang="en-US" dirty="0"/>
          </a:p>
        </p:txBody>
      </p:sp>
      <p:sp>
        <p:nvSpPr>
          <p:cNvPr id="4" name="Footer Placeholder 3"/>
          <p:cNvSpPr>
            <a:spLocks noGrp="1"/>
          </p:cNvSpPr>
          <p:nvPr>
            <p:ph type="ftr" sz="quarter" idx="11"/>
          </p:nvPr>
        </p:nvSpPr>
        <p:spPr/>
        <p:txBody>
          <a:bodyPr/>
          <a:lstStyle/>
          <a:p>
            <a:pPr>
              <a:defRPr/>
            </a:pPr>
            <a:r>
              <a:rPr lang="en-IN"/>
              <a:t>Copyright 2016 Vedavit Project Solutions</a:t>
            </a:r>
            <a:endParaRPr lang="en-US" dirty="0"/>
          </a:p>
        </p:txBody>
      </p:sp>
      <p:sp>
        <p:nvSpPr>
          <p:cNvPr id="5" name="Slide Number Placeholder 4"/>
          <p:cNvSpPr>
            <a:spLocks noGrp="1"/>
          </p:cNvSpPr>
          <p:nvPr>
            <p:ph type="sldNum" sz="quarter" idx="12"/>
          </p:nvPr>
        </p:nvSpPr>
        <p:spPr/>
        <p:txBody>
          <a:bodyPr/>
          <a:lstStyle/>
          <a:p>
            <a:pPr>
              <a:defRPr/>
            </a:pPr>
            <a:fld id="{72DDD327-84E9-44EE-94DF-C6A9CABE3A3A}" type="slidenum">
              <a:rPr lang="en-US" altLang="en-US" smtClean="0"/>
              <a:pPr>
                <a:defRPr/>
              </a:pPr>
              <a:t>70</a:t>
            </a:fld>
            <a:endParaRPr lang="en-US" altLang="en-US"/>
          </a:p>
        </p:txBody>
      </p:sp>
    </p:spTree>
    <p:extLst>
      <p:ext uri="{BB962C8B-B14F-4D97-AF65-F5344CB8AC3E}">
        <p14:creationId xmlns:p14="http://schemas.microsoft.com/office/powerpoint/2010/main" val="297201977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IN" dirty="0"/>
              <a:t>What should be part of a progress report?</a:t>
            </a:r>
            <a:endParaRPr lang="en-US" dirty="0"/>
          </a:p>
        </p:txBody>
      </p:sp>
      <p:sp>
        <p:nvSpPr>
          <p:cNvPr id="4" name="Footer Placeholder 3"/>
          <p:cNvSpPr>
            <a:spLocks noGrp="1"/>
          </p:cNvSpPr>
          <p:nvPr>
            <p:ph type="ftr" sz="quarter" idx="11"/>
          </p:nvPr>
        </p:nvSpPr>
        <p:spPr/>
        <p:txBody>
          <a:bodyPr/>
          <a:lstStyle/>
          <a:p>
            <a:pPr>
              <a:defRPr/>
            </a:pPr>
            <a:r>
              <a:rPr lang="en-IN"/>
              <a:t>Copyright 2016 Vedavit Project Solutions</a:t>
            </a:r>
            <a:endParaRPr lang="en-US" dirty="0"/>
          </a:p>
        </p:txBody>
      </p:sp>
      <p:sp>
        <p:nvSpPr>
          <p:cNvPr id="5" name="Slide Number Placeholder 4"/>
          <p:cNvSpPr>
            <a:spLocks noGrp="1"/>
          </p:cNvSpPr>
          <p:nvPr>
            <p:ph type="sldNum" sz="quarter" idx="12"/>
          </p:nvPr>
        </p:nvSpPr>
        <p:spPr/>
        <p:txBody>
          <a:bodyPr/>
          <a:lstStyle/>
          <a:p>
            <a:pPr>
              <a:defRPr/>
            </a:pPr>
            <a:fld id="{72DDD327-84E9-44EE-94DF-C6A9CABE3A3A}" type="slidenum">
              <a:rPr lang="en-US" altLang="en-US" smtClean="0"/>
              <a:pPr>
                <a:defRPr/>
              </a:pPr>
              <a:t>71</a:t>
            </a:fld>
            <a:endParaRPr lang="en-US" altLang="en-US"/>
          </a:p>
        </p:txBody>
      </p:sp>
    </p:spTree>
    <p:extLst>
      <p:ext uri="{BB962C8B-B14F-4D97-AF65-F5344CB8AC3E}">
        <p14:creationId xmlns:p14="http://schemas.microsoft.com/office/powerpoint/2010/main" val="290649502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IN" dirty="0"/>
              <a:t>What should be part of a forecast report?</a:t>
            </a:r>
            <a:endParaRPr lang="en-US" dirty="0"/>
          </a:p>
        </p:txBody>
      </p:sp>
      <p:sp>
        <p:nvSpPr>
          <p:cNvPr id="4" name="Footer Placeholder 3"/>
          <p:cNvSpPr>
            <a:spLocks noGrp="1"/>
          </p:cNvSpPr>
          <p:nvPr>
            <p:ph type="ftr" sz="quarter" idx="11"/>
          </p:nvPr>
        </p:nvSpPr>
        <p:spPr/>
        <p:txBody>
          <a:bodyPr/>
          <a:lstStyle/>
          <a:p>
            <a:pPr>
              <a:defRPr/>
            </a:pPr>
            <a:r>
              <a:rPr lang="en-IN"/>
              <a:t>Copyright 2016 Vedavit Project Solutions</a:t>
            </a:r>
            <a:endParaRPr lang="en-US" dirty="0"/>
          </a:p>
        </p:txBody>
      </p:sp>
      <p:sp>
        <p:nvSpPr>
          <p:cNvPr id="5" name="Slide Number Placeholder 4"/>
          <p:cNvSpPr>
            <a:spLocks noGrp="1"/>
          </p:cNvSpPr>
          <p:nvPr>
            <p:ph type="sldNum" sz="quarter" idx="12"/>
          </p:nvPr>
        </p:nvSpPr>
        <p:spPr/>
        <p:txBody>
          <a:bodyPr/>
          <a:lstStyle/>
          <a:p>
            <a:pPr>
              <a:defRPr/>
            </a:pPr>
            <a:fld id="{72DDD327-84E9-44EE-94DF-C6A9CABE3A3A}" type="slidenum">
              <a:rPr lang="en-US" altLang="en-US" smtClean="0"/>
              <a:pPr>
                <a:defRPr/>
              </a:pPr>
              <a:t>72</a:t>
            </a:fld>
            <a:endParaRPr lang="en-US" altLang="en-US"/>
          </a:p>
        </p:txBody>
      </p:sp>
    </p:spTree>
    <p:extLst>
      <p:ext uri="{BB962C8B-B14F-4D97-AF65-F5344CB8AC3E}">
        <p14:creationId xmlns:p14="http://schemas.microsoft.com/office/powerpoint/2010/main" val="267547056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Interpersonal Skills of PM</a:t>
            </a:r>
            <a:endParaRPr lang="en-US" dirty="0"/>
          </a:p>
        </p:txBody>
      </p:sp>
      <p:sp>
        <p:nvSpPr>
          <p:cNvPr id="3" name="Content Placeholder 2"/>
          <p:cNvSpPr>
            <a:spLocks noGrp="1"/>
          </p:cNvSpPr>
          <p:nvPr>
            <p:ph idx="1"/>
          </p:nvPr>
        </p:nvSpPr>
        <p:spPr/>
        <p:txBody>
          <a:bodyPr/>
          <a:lstStyle/>
          <a:p>
            <a:pPr marL="514350" indent="-514350">
              <a:buFont typeface="+mj-lt"/>
              <a:buAutoNum type="arabicPeriod"/>
              <a:defRPr/>
            </a:pPr>
            <a:r>
              <a:rPr lang="en-US" dirty="0"/>
              <a:t>Leadership</a:t>
            </a:r>
          </a:p>
          <a:p>
            <a:pPr marL="514350" indent="-514350">
              <a:buFont typeface="+mj-lt"/>
              <a:buAutoNum type="arabicPeriod"/>
              <a:defRPr/>
            </a:pPr>
            <a:r>
              <a:rPr lang="en-US" dirty="0"/>
              <a:t>Team Building</a:t>
            </a:r>
          </a:p>
          <a:p>
            <a:pPr marL="514350" indent="-514350">
              <a:buFont typeface="+mj-lt"/>
              <a:buAutoNum type="arabicPeriod"/>
              <a:defRPr/>
            </a:pPr>
            <a:r>
              <a:rPr lang="en-US" dirty="0"/>
              <a:t>Motivation</a:t>
            </a:r>
          </a:p>
          <a:p>
            <a:pPr marL="514350" indent="-514350">
              <a:buFont typeface="+mj-lt"/>
              <a:buAutoNum type="arabicPeriod"/>
              <a:defRPr/>
            </a:pPr>
            <a:r>
              <a:rPr lang="en-US" dirty="0"/>
              <a:t>Communication</a:t>
            </a:r>
          </a:p>
          <a:p>
            <a:pPr marL="514350" indent="-514350">
              <a:buFont typeface="+mj-lt"/>
              <a:buAutoNum type="arabicPeriod"/>
              <a:defRPr/>
            </a:pPr>
            <a:r>
              <a:rPr lang="en-US" dirty="0"/>
              <a:t>Influencing</a:t>
            </a:r>
          </a:p>
          <a:p>
            <a:pPr marL="514350" indent="-514350">
              <a:buFont typeface="+mj-lt"/>
              <a:buAutoNum type="arabicPeriod"/>
              <a:defRPr/>
            </a:pPr>
            <a:r>
              <a:rPr lang="en-US" dirty="0"/>
              <a:t>Decision Making</a:t>
            </a:r>
          </a:p>
          <a:p>
            <a:pPr marL="514350" indent="-514350">
              <a:buFont typeface="+mj-lt"/>
              <a:buAutoNum type="arabicPeriod"/>
              <a:defRPr/>
            </a:pPr>
            <a:r>
              <a:rPr lang="en-US" dirty="0"/>
              <a:t>Political &amp; Cultural Awareness</a:t>
            </a:r>
          </a:p>
          <a:p>
            <a:pPr marL="514350" indent="-514350">
              <a:buFont typeface="+mj-lt"/>
              <a:buAutoNum type="arabicPeriod"/>
              <a:defRPr/>
            </a:pPr>
            <a:r>
              <a:rPr lang="en-US" dirty="0"/>
              <a:t>Negotiation</a:t>
            </a:r>
          </a:p>
        </p:txBody>
      </p:sp>
      <p:sp>
        <p:nvSpPr>
          <p:cNvPr id="4" name="Footer Placeholder 3"/>
          <p:cNvSpPr>
            <a:spLocks noGrp="1"/>
          </p:cNvSpPr>
          <p:nvPr>
            <p:ph type="ftr" sz="quarter" idx="11"/>
          </p:nvPr>
        </p:nvSpPr>
        <p:spPr/>
        <p:txBody>
          <a:bodyPr/>
          <a:lstStyle/>
          <a:p>
            <a:pPr>
              <a:defRPr/>
            </a:pPr>
            <a:r>
              <a:rPr lang="en-IN"/>
              <a:t>Copyright 2016 Vedavit Project Solutions</a:t>
            </a:r>
            <a:endParaRPr lang="en-US" dirty="0"/>
          </a:p>
        </p:txBody>
      </p:sp>
      <p:sp>
        <p:nvSpPr>
          <p:cNvPr id="5" name="Slide Number Placeholder 4"/>
          <p:cNvSpPr>
            <a:spLocks noGrp="1"/>
          </p:cNvSpPr>
          <p:nvPr>
            <p:ph type="sldNum" sz="quarter" idx="12"/>
          </p:nvPr>
        </p:nvSpPr>
        <p:spPr/>
        <p:txBody>
          <a:bodyPr/>
          <a:lstStyle/>
          <a:p>
            <a:pPr>
              <a:defRPr/>
            </a:pPr>
            <a:fld id="{72DDD327-84E9-44EE-94DF-C6A9CABE3A3A}" type="slidenum">
              <a:rPr lang="en-US" altLang="en-US" smtClean="0"/>
              <a:pPr>
                <a:defRPr/>
              </a:pPr>
              <a:t>73</a:t>
            </a:fld>
            <a:endParaRPr lang="en-US" altLang="en-US"/>
          </a:p>
        </p:txBody>
      </p:sp>
    </p:spTree>
    <p:extLst>
      <p:ext uri="{BB962C8B-B14F-4D97-AF65-F5344CB8AC3E}">
        <p14:creationId xmlns:p14="http://schemas.microsoft.com/office/powerpoint/2010/main" val="194535418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Perception Management</a:t>
            </a:r>
          </a:p>
        </p:txBody>
      </p:sp>
      <p:sp>
        <p:nvSpPr>
          <p:cNvPr id="3" name="Content Placeholder 2"/>
          <p:cNvSpPr>
            <a:spLocks noGrp="1"/>
          </p:cNvSpPr>
          <p:nvPr>
            <p:ph idx="1"/>
          </p:nvPr>
        </p:nvSpPr>
        <p:spPr/>
        <p:txBody>
          <a:bodyPr>
            <a:normAutofit/>
          </a:bodyPr>
          <a:lstStyle/>
          <a:p>
            <a:r>
              <a:rPr lang="en-US" dirty="0"/>
              <a:t>People give their own meaning to the data, event, behavior to the world around them is perception creation.</a:t>
            </a:r>
          </a:p>
          <a:p>
            <a:r>
              <a:rPr lang="en-US" dirty="0"/>
              <a:t>Perception is about organizing the data, image in mind. On the validation you can find that perception may be true or may not be.</a:t>
            </a:r>
          </a:p>
        </p:txBody>
      </p:sp>
      <p:sp>
        <p:nvSpPr>
          <p:cNvPr id="4" name="Footer Placeholder 3"/>
          <p:cNvSpPr>
            <a:spLocks noGrp="1"/>
          </p:cNvSpPr>
          <p:nvPr>
            <p:ph type="ftr" sz="quarter" idx="11"/>
          </p:nvPr>
        </p:nvSpPr>
        <p:spPr/>
        <p:txBody>
          <a:bodyPr/>
          <a:lstStyle/>
          <a:p>
            <a:pPr>
              <a:defRPr/>
            </a:pPr>
            <a:r>
              <a:rPr lang="en-IN"/>
              <a:t>Copyright 2016 Vedavit Project Solutions</a:t>
            </a:r>
            <a:endParaRPr lang="en-US" dirty="0"/>
          </a:p>
        </p:txBody>
      </p:sp>
      <p:sp>
        <p:nvSpPr>
          <p:cNvPr id="5" name="Slide Number Placeholder 4"/>
          <p:cNvSpPr>
            <a:spLocks noGrp="1"/>
          </p:cNvSpPr>
          <p:nvPr>
            <p:ph type="sldNum" sz="quarter" idx="12"/>
          </p:nvPr>
        </p:nvSpPr>
        <p:spPr/>
        <p:txBody>
          <a:bodyPr/>
          <a:lstStyle/>
          <a:p>
            <a:pPr>
              <a:defRPr/>
            </a:pPr>
            <a:fld id="{72DDD327-84E9-44EE-94DF-C6A9CABE3A3A}" type="slidenum">
              <a:rPr lang="en-US" altLang="en-US" smtClean="0"/>
              <a:pPr>
                <a:defRPr/>
              </a:pPr>
              <a:t>74</a:t>
            </a:fld>
            <a:endParaRPr lang="en-US" altLang="en-US"/>
          </a:p>
        </p:txBody>
      </p:sp>
    </p:spTree>
    <p:extLst>
      <p:ext uri="{BB962C8B-B14F-4D97-AF65-F5344CB8AC3E}">
        <p14:creationId xmlns:p14="http://schemas.microsoft.com/office/powerpoint/2010/main" val="232295328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do you see?</a:t>
            </a:r>
          </a:p>
        </p:txBody>
      </p:sp>
      <p:sp>
        <p:nvSpPr>
          <p:cNvPr id="4" name="Footer Placeholder 3"/>
          <p:cNvSpPr>
            <a:spLocks noGrp="1"/>
          </p:cNvSpPr>
          <p:nvPr>
            <p:ph type="ftr" sz="quarter" idx="11"/>
          </p:nvPr>
        </p:nvSpPr>
        <p:spPr/>
        <p:txBody>
          <a:bodyPr/>
          <a:lstStyle/>
          <a:p>
            <a:pPr>
              <a:defRPr/>
            </a:pPr>
            <a:r>
              <a:rPr lang="en-IN"/>
              <a:t>Copyright 2016 Vedavit Project Solutions</a:t>
            </a:r>
            <a:endParaRPr lang="en-US" dirty="0"/>
          </a:p>
        </p:txBody>
      </p:sp>
      <p:sp>
        <p:nvSpPr>
          <p:cNvPr id="5" name="Slide Number Placeholder 4"/>
          <p:cNvSpPr>
            <a:spLocks noGrp="1"/>
          </p:cNvSpPr>
          <p:nvPr>
            <p:ph type="sldNum" sz="quarter" idx="12"/>
          </p:nvPr>
        </p:nvSpPr>
        <p:spPr/>
        <p:txBody>
          <a:bodyPr/>
          <a:lstStyle/>
          <a:p>
            <a:pPr>
              <a:defRPr/>
            </a:pPr>
            <a:fld id="{72DDD327-84E9-44EE-94DF-C6A9CABE3A3A}" type="slidenum">
              <a:rPr lang="en-US" altLang="en-US" smtClean="0"/>
              <a:pPr>
                <a:defRPr/>
              </a:pPr>
              <a:t>75</a:t>
            </a:fld>
            <a:endParaRPr lang="en-US" altLang="en-US"/>
          </a:p>
        </p:txBody>
      </p:sp>
      <p:pic>
        <p:nvPicPr>
          <p:cNvPr id="870402" name="Picture 2" descr="https://figures.boundless-cdn.com/20021/large/rubin-vase.jpe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90599" y="857249"/>
            <a:ext cx="7497239" cy="56229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7062310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Perception Management Steps</a:t>
            </a:r>
          </a:p>
        </p:txBody>
      </p:sp>
      <p:sp>
        <p:nvSpPr>
          <p:cNvPr id="3" name="Content Placeholder 2"/>
          <p:cNvSpPr>
            <a:spLocks noGrp="1"/>
          </p:cNvSpPr>
          <p:nvPr>
            <p:ph idx="1"/>
          </p:nvPr>
        </p:nvSpPr>
        <p:spPr>
          <a:xfrm>
            <a:off x="457200" y="990604"/>
            <a:ext cx="8229600" cy="5489575"/>
          </a:xfrm>
        </p:spPr>
        <p:txBody>
          <a:bodyPr>
            <a:noAutofit/>
          </a:bodyPr>
          <a:lstStyle/>
          <a:p>
            <a:pPr marL="0" indent="0">
              <a:buNone/>
            </a:pPr>
            <a:r>
              <a:rPr lang="en-US" sz="2400" b="1" dirty="0"/>
              <a:t>Think: </a:t>
            </a:r>
            <a:r>
              <a:rPr lang="en-US" sz="2400" dirty="0"/>
              <a:t>How people are perceiving you</a:t>
            </a:r>
          </a:p>
          <a:p>
            <a:pPr marL="0" indent="0">
              <a:buNone/>
            </a:pPr>
            <a:r>
              <a:rPr lang="en-US" sz="2400" b="1" dirty="0"/>
              <a:t>Know: </a:t>
            </a:r>
            <a:r>
              <a:rPr lang="en-US" sz="2400" dirty="0"/>
              <a:t>How you are actually being perceived</a:t>
            </a:r>
          </a:p>
          <a:p>
            <a:pPr marL="0" indent="0">
              <a:buNone/>
            </a:pPr>
            <a:r>
              <a:rPr lang="en-US" sz="2400" b="1" dirty="0"/>
              <a:t>Decide</a:t>
            </a:r>
            <a:r>
              <a:rPr lang="en-US" sz="2400" dirty="0"/>
              <a:t>: How you want to be perceived</a:t>
            </a:r>
          </a:p>
          <a:p>
            <a:pPr marL="0" indent="0">
              <a:buNone/>
            </a:pPr>
            <a:r>
              <a:rPr lang="en-US" sz="2400" b="1" dirty="0"/>
              <a:t>Story: </a:t>
            </a:r>
            <a:r>
              <a:rPr lang="en-US" sz="2400" dirty="0"/>
              <a:t>Create a full end-to-end consistent story, which you want tell to achieve your goal</a:t>
            </a:r>
          </a:p>
          <a:p>
            <a:pPr marL="0" indent="0">
              <a:buNone/>
            </a:pPr>
            <a:r>
              <a:rPr lang="en-US" sz="2400" b="1" dirty="0"/>
              <a:t>Meet: </a:t>
            </a:r>
            <a:r>
              <a:rPr lang="en-US" sz="2400" dirty="0"/>
              <a:t>Meet to the people and tell your story</a:t>
            </a:r>
          </a:p>
          <a:p>
            <a:pPr marL="0" indent="0">
              <a:buNone/>
            </a:pPr>
            <a:r>
              <a:rPr lang="en-US" sz="2400" b="1" dirty="0"/>
              <a:t>Feedback: </a:t>
            </a:r>
            <a:r>
              <a:rPr lang="en-US" sz="2400" dirty="0"/>
              <a:t>Ask them questions which helps you in knowing whether your goal is achieved</a:t>
            </a:r>
          </a:p>
          <a:p>
            <a:pPr marL="0" indent="0">
              <a:buNone/>
            </a:pPr>
            <a:r>
              <a:rPr lang="en-US" sz="2400" b="1" dirty="0"/>
              <a:t>Confirm</a:t>
            </a:r>
            <a:r>
              <a:rPr lang="en-US" sz="2400" dirty="0"/>
              <a:t>: Paraphrase the feedback to confirm whether you understood properly</a:t>
            </a:r>
          </a:p>
          <a:p>
            <a:pPr marL="0" indent="0">
              <a:buNone/>
            </a:pPr>
            <a:r>
              <a:rPr lang="en-US" sz="2400" b="1" dirty="0"/>
              <a:t>Thanks: </a:t>
            </a:r>
            <a:r>
              <a:rPr lang="en-US" sz="2400" dirty="0"/>
              <a:t>Say thanks to people who have given time to listen your story.</a:t>
            </a:r>
          </a:p>
          <a:p>
            <a:pPr marL="0" indent="0">
              <a:buNone/>
            </a:pPr>
            <a:r>
              <a:rPr lang="en-US" sz="2400" b="1" dirty="0"/>
              <a:t>By: Hari Thapliyal</a:t>
            </a:r>
            <a:endParaRPr lang="en-US" sz="1800" b="1" dirty="0"/>
          </a:p>
          <a:p>
            <a:endParaRPr lang="en-US" sz="1800" dirty="0"/>
          </a:p>
        </p:txBody>
      </p:sp>
      <p:sp>
        <p:nvSpPr>
          <p:cNvPr id="4" name="Footer Placeholder 3"/>
          <p:cNvSpPr>
            <a:spLocks noGrp="1"/>
          </p:cNvSpPr>
          <p:nvPr>
            <p:ph type="ftr" sz="quarter" idx="11"/>
          </p:nvPr>
        </p:nvSpPr>
        <p:spPr/>
        <p:txBody>
          <a:bodyPr/>
          <a:lstStyle/>
          <a:p>
            <a:pPr>
              <a:defRPr/>
            </a:pPr>
            <a:r>
              <a:rPr lang="en-IN"/>
              <a:t>Copyright 2016 Vedavit Project Solutions</a:t>
            </a:r>
            <a:endParaRPr lang="en-US" dirty="0"/>
          </a:p>
        </p:txBody>
      </p:sp>
      <p:sp>
        <p:nvSpPr>
          <p:cNvPr id="5" name="Slide Number Placeholder 4"/>
          <p:cNvSpPr>
            <a:spLocks noGrp="1"/>
          </p:cNvSpPr>
          <p:nvPr>
            <p:ph type="sldNum" sz="quarter" idx="12"/>
          </p:nvPr>
        </p:nvSpPr>
        <p:spPr/>
        <p:txBody>
          <a:bodyPr/>
          <a:lstStyle/>
          <a:p>
            <a:pPr>
              <a:defRPr/>
            </a:pPr>
            <a:fld id="{72DDD327-84E9-44EE-94DF-C6A9CABE3A3A}" type="slidenum">
              <a:rPr lang="en-US" altLang="en-US" smtClean="0"/>
              <a:pPr>
                <a:defRPr/>
              </a:pPr>
              <a:t>76</a:t>
            </a:fld>
            <a:endParaRPr lang="en-US" altLang="en-US"/>
          </a:p>
        </p:txBody>
      </p:sp>
    </p:spTree>
    <p:extLst>
      <p:ext uri="{BB962C8B-B14F-4D97-AF65-F5344CB8AC3E}">
        <p14:creationId xmlns:p14="http://schemas.microsoft.com/office/powerpoint/2010/main" val="262703638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Management by Exception</a:t>
            </a:r>
          </a:p>
        </p:txBody>
      </p:sp>
      <p:sp>
        <p:nvSpPr>
          <p:cNvPr id="3" name="Content Placeholder 2"/>
          <p:cNvSpPr>
            <a:spLocks noGrp="1"/>
          </p:cNvSpPr>
          <p:nvPr>
            <p:ph idx="1"/>
          </p:nvPr>
        </p:nvSpPr>
        <p:spPr/>
        <p:txBody>
          <a:bodyPr>
            <a:normAutofit lnSpcReduction="10000"/>
          </a:bodyPr>
          <a:lstStyle/>
          <a:p>
            <a:r>
              <a:rPr lang="en-US" dirty="0"/>
              <a:t>Project Manager should have enough control required to manage the project with minimum day intervention from the Management</a:t>
            </a:r>
          </a:p>
          <a:p>
            <a:r>
              <a:rPr lang="en-US" dirty="0"/>
              <a:t>Project boards should have checkpoint and event based control over the project </a:t>
            </a:r>
          </a:p>
          <a:p>
            <a:r>
              <a:rPr lang="en-US" dirty="0"/>
              <a:t>Project manager and project board should work within their tolerance limit of scope, time, cost and quality</a:t>
            </a:r>
          </a:p>
          <a:p>
            <a:r>
              <a:rPr lang="en-US" dirty="0"/>
              <a:t>Tolerance limit should be defined in project management plan.</a:t>
            </a:r>
            <a:endParaRPr lang="en-US" dirty="0"/>
          </a:p>
        </p:txBody>
      </p:sp>
      <p:sp>
        <p:nvSpPr>
          <p:cNvPr id="4" name="Footer Placeholder 3"/>
          <p:cNvSpPr>
            <a:spLocks noGrp="1"/>
          </p:cNvSpPr>
          <p:nvPr>
            <p:ph type="ftr" sz="quarter" idx="11"/>
          </p:nvPr>
        </p:nvSpPr>
        <p:spPr/>
        <p:txBody>
          <a:bodyPr/>
          <a:lstStyle/>
          <a:p>
            <a:pPr>
              <a:defRPr/>
            </a:pPr>
            <a:r>
              <a:rPr lang="en-IN"/>
              <a:t>Copyright 2016 Vedavit Project Solutions</a:t>
            </a:r>
            <a:endParaRPr lang="en-US" dirty="0"/>
          </a:p>
        </p:txBody>
      </p:sp>
      <p:sp>
        <p:nvSpPr>
          <p:cNvPr id="5" name="Slide Number Placeholder 4"/>
          <p:cNvSpPr>
            <a:spLocks noGrp="1"/>
          </p:cNvSpPr>
          <p:nvPr>
            <p:ph type="sldNum" sz="quarter" idx="12"/>
          </p:nvPr>
        </p:nvSpPr>
        <p:spPr/>
        <p:txBody>
          <a:bodyPr/>
          <a:lstStyle/>
          <a:p>
            <a:pPr>
              <a:defRPr/>
            </a:pPr>
            <a:fld id="{72DDD327-84E9-44EE-94DF-C6A9CABE3A3A}" type="slidenum">
              <a:rPr lang="en-US" altLang="en-US" smtClean="0"/>
              <a:pPr>
                <a:defRPr/>
              </a:pPr>
              <a:t>77</a:t>
            </a:fld>
            <a:endParaRPr lang="en-US" altLang="en-US"/>
          </a:p>
        </p:txBody>
      </p:sp>
    </p:spTree>
    <p:extLst>
      <p:ext uri="{BB962C8B-B14F-4D97-AF65-F5344CB8AC3E}">
        <p14:creationId xmlns:p14="http://schemas.microsoft.com/office/powerpoint/2010/main" val="344503934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r>
              <a:rPr lang="en-US" dirty="0"/>
              <a:t>Risk Management</a:t>
            </a:r>
            <a:endParaRPr lang="en-US" dirty="0"/>
          </a:p>
        </p:txBody>
      </p:sp>
      <p:sp>
        <p:nvSpPr>
          <p:cNvPr id="7" name="Subtitle 6"/>
          <p:cNvSpPr>
            <a:spLocks noGrp="1"/>
          </p:cNvSpPr>
          <p:nvPr>
            <p:ph type="subTitle" idx="1"/>
          </p:nvPr>
        </p:nvSpPr>
        <p:spPr/>
        <p:txBody>
          <a:bodyPr/>
          <a:lstStyle/>
          <a:p>
            <a:endParaRPr lang="en-US"/>
          </a:p>
        </p:txBody>
      </p:sp>
      <p:sp>
        <p:nvSpPr>
          <p:cNvPr id="4" name="Footer Placeholder 3"/>
          <p:cNvSpPr>
            <a:spLocks noGrp="1"/>
          </p:cNvSpPr>
          <p:nvPr>
            <p:ph type="ftr" sz="quarter" idx="11"/>
          </p:nvPr>
        </p:nvSpPr>
        <p:spPr/>
        <p:txBody>
          <a:bodyPr/>
          <a:lstStyle/>
          <a:p>
            <a:pPr>
              <a:defRPr/>
            </a:pPr>
            <a:r>
              <a:rPr lang="en-IN"/>
              <a:t>Copyright 2016 Vedavit Project Solutions</a:t>
            </a:r>
            <a:endParaRPr lang="en-US" dirty="0"/>
          </a:p>
        </p:txBody>
      </p:sp>
      <p:sp>
        <p:nvSpPr>
          <p:cNvPr id="5" name="Slide Number Placeholder 4"/>
          <p:cNvSpPr>
            <a:spLocks noGrp="1"/>
          </p:cNvSpPr>
          <p:nvPr>
            <p:ph type="sldNum" sz="quarter" idx="12"/>
          </p:nvPr>
        </p:nvSpPr>
        <p:spPr/>
        <p:txBody>
          <a:bodyPr/>
          <a:lstStyle/>
          <a:p>
            <a:pPr>
              <a:defRPr/>
            </a:pPr>
            <a:fld id="{72DDD327-84E9-44EE-94DF-C6A9CABE3A3A}" type="slidenum">
              <a:rPr lang="en-US" altLang="en-US" smtClean="0"/>
              <a:pPr>
                <a:defRPr/>
              </a:pPr>
              <a:t>78</a:t>
            </a:fld>
            <a:endParaRPr lang="en-US" altLang="en-US"/>
          </a:p>
        </p:txBody>
      </p:sp>
    </p:spTree>
    <p:extLst>
      <p:ext uri="{BB962C8B-B14F-4D97-AF65-F5344CB8AC3E}">
        <p14:creationId xmlns:p14="http://schemas.microsoft.com/office/powerpoint/2010/main" val="3052634806"/>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IN" dirty="0"/>
              <a:t>What is the meaning of risk? How to identify risk? Relationship between risk, assumption, dependency, constraints, risk impact</a:t>
            </a:r>
            <a:endParaRPr lang="en-US" dirty="0"/>
          </a:p>
        </p:txBody>
      </p:sp>
      <p:sp>
        <p:nvSpPr>
          <p:cNvPr id="4" name="Footer Placeholder 3"/>
          <p:cNvSpPr>
            <a:spLocks noGrp="1"/>
          </p:cNvSpPr>
          <p:nvPr>
            <p:ph type="ftr" sz="quarter" idx="11"/>
          </p:nvPr>
        </p:nvSpPr>
        <p:spPr/>
        <p:txBody>
          <a:bodyPr/>
          <a:lstStyle/>
          <a:p>
            <a:pPr>
              <a:defRPr/>
            </a:pPr>
            <a:r>
              <a:rPr lang="en-IN"/>
              <a:t>Copyright 2016 Vedavit Project Solutions</a:t>
            </a:r>
            <a:endParaRPr lang="en-US" dirty="0"/>
          </a:p>
        </p:txBody>
      </p:sp>
      <p:sp>
        <p:nvSpPr>
          <p:cNvPr id="5" name="Slide Number Placeholder 4"/>
          <p:cNvSpPr>
            <a:spLocks noGrp="1"/>
          </p:cNvSpPr>
          <p:nvPr>
            <p:ph type="sldNum" sz="quarter" idx="12"/>
          </p:nvPr>
        </p:nvSpPr>
        <p:spPr/>
        <p:txBody>
          <a:bodyPr/>
          <a:lstStyle/>
          <a:p>
            <a:pPr>
              <a:defRPr/>
            </a:pPr>
            <a:fld id="{72DDD327-84E9-44EE-94DF-C6A9CABE3A3A}" type="slidenum">
              <a:rPr lang="en-US" altLang="en-US" smtClean="0"/>
              <a:pPr>
                <a:defRPr/>
              </a:pPr>
              <a:t>79</a:t>
            </a:fld>
            <a:endParaRPr lang="en-US" altLang="en-US"/>
          </a:p>
        </p:txBody>
      </p:sp>
    </p:spTree>
    <p:extLst>
      <p:ext uri="{BB962C8B-B14F-4D97-AF65-F5344CB8AC3E}">
        <p14:creationId xmlns:p14="http://schemas.microsoft.com/office/powerpoint/2010/main" val="15422510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Theme of Workshop</a:t>
            </a:r>
          </a:p>
        </p:txBody>
      </p:sp>
      <p:sp>
        <p:nvSpPr>
          <p:cNvPr id="3" name="Content Placeholder 2"/>
          <p:cNvSpPr>
            <a:spLocks noGrp="1"/>
          </p:cNvSpPr>
          <p:nvPr>
            <p:ph idx="1"/>
          </p:nvPr>
        </p:nvSpPr>
        <p:spPr/>
        <p:txBody>
          <a:bodyPr>
            <a:normAutofit fontScale="77500" lnSpcReduction="20000"/>
          </a:bodyPr>
          <a:lstStyle/>
          <a:p>
            <a:pPr marL="514338" indent="-514338">
              <a:buFont typeface="+mj-lt"/>
              <a:buAutoNum type="arabicPeriod"/>
            </a:pPr>
            <a:r>
              <a:rPr lang="en-IN" dirty="0"/>
              <a:t>Proactiveness			</a:t>
            </a:r>
          </a:p>
          <a:p>
            <a:pPr marL="514338" indent="-514338">
              <a:buFont typeface="+mj-lt"/>
              <a:buAutoNum type="arabicPeriod"/>
            </a:pPr>
            <a:r>
              <a:rPr lang="en-IN" dirty="0"/>
              <a:t>Plan </a:t>
            </a:r>
          </a:p>
          <a:p>
            <a:pPr marL="914377" lvl="1" indent="-514338"/>
            <a:r>
              <a:rPr lang="en-IN" dirty="0"/>
              <a:t>the work and work the plan</a:t>
            </a:r>
          </a:p>
          <a:p>
            <a:pPr marL="514338" indent="-514338">
              <a:buFont typeface="+mj-lt"/>
              <a:buAutoNum type="arabicPeriod"/>
            </a:pPr>
            <a:r>
              <a:rPr lang="en-IN" dirty="0"/>
              <a:t>Transparency</a:t>
            </a:r>
          </a:p>
          <a:p>
            <a:pPr marL="914377" lvl="1" indent="-514338"/>
            <a:r>
              <a:rPr lang="en-IN" dirty="0"/>
              <a:t>Report the progress	</a:t>
            </a:r>
          </a:p>
          <a:p>
            <a:pPr marL="514338" indent="-514338">
              <a:buFont typeface="+mj-lt"/>
              <a:buAutoNum type="arabicPeriod"/>
            </a:pPr>
            <a:r>
              <a:rPr lang="en-IN" dirty="0"/>
              <a:t>Create Alternative Solutions</a:t>
            </a:r>
          </a:p>
          <a:p>
            <a:pPr marL="857229" lvl="1" indent="-457189"/>
            <a:r>
              <a:rPr lang="en-IN" dirty="0"/>
              <a:t>Report with solution and seek advice	</a:t>
            </a:r>
          </a:p>
          <a:p>
            <a:pPr marL="514338" indent="-514338">
              <a:buFont typeface="+mj-lt"/>
              <a:buAutoNum type="arabicPeriod"/>
            </a:pPr>
            <a:r>
              <a:rPr lang="en-IN" dirty="0"/>
              <a:t>Self Motivation</a:t>
            </a:r>
          </a:p>
          <a:p>
            <a:pPr marL="914377" lvl="1" indent="-514338"/>
            <a:r>
              <a:rPr lang="en-IN" dirty="0"/>
              <a:t>Remain Motivated</a:t>
            </a:r>
          </a:p>
          <a:p>
            <a:pPr marL="514338" indent="-514338">
              <a:buFont typeface="+mj-lt"/>
              <a:buAutoNum type="arabicPeriod"/>
            </a:pPr>
            <a:r>
              <a:rPr lang="en-IN" dirty="0"/>
              <a:t>Measure</a:t>
            </a:r>
          </a:p>
          <a:p>
            <a:pPr marL="914377" lvl="1" indent="-514338"/>
            <a:r>
              <a:rPr lang="en-IN" dirty="0"/>
              <a:t>Measurement is the key to improve</a:t>
            </a:r>
          </a:p>
          <a:p>
            <a:pPr marL="514338" indent="-514338">
              <a:buFont typeface="+mj-lt"/>
              <a:buAutoNum type="arabicPeriod"/>
            </a:pPr>
            <a:r>
              <a:rPr lang="en-IN" dirty="0"/>
              <a:t>Value Chain</a:t>
            </a:r>
          </a:p>
          <a:p>
            <a:pPr marL="914377" lvl="1" indent="-514338"/>
            <a:r>
              <a:rPr lang="en-IN" dirty="0"/>
              <a:t>Value for Customer</a:t>
            </a:r>
          </a:p>
          <a:p>
            <a:pPr marL="514338" indent="-514338">
              <a:buFont typeface="+mj-lt"/>
              <a:buAutoNum type="arabicPeriod"/>
            </a:pPr>
            <a:r>
              <a:rPr lang="en-IN" dirty="0"/>
              <a:t>Communication</a:t>
            </a:r>
          </a:p>
        </p:txBody>
      </p:sp>
      <p:sp>
        <p:nvSpPr>
          <p:cNvPr id="4" name="Footer Placeholder 3"/>
          <p:cNvSpPr>
            <a:spLocks noGrp="1"/>
          </p:cNvSpPr>
          <p:nvPr>
            <p:ph type="ftr" sz="quarter" idx="11"/>
          </p:nvPr>
        </p:nvSpPr>
        <p:spPr/>
        <p:txBody>
          <a:bodyPr/>
          <a:lstStyle/>
          <a:p>
            <a:pPr>
              <a:defRPr/>
            </a:pPr>
            <a:r>
              <a:rPr lang="en-IN"/>
              <a:t>Copyright 2016 Vedavit Project Solutions</a:t>
            </a:r>
            <a:endParaRPr lang="en-US" dirty="0"/>
          </a:p>
        </p:txBody>
      </p:sp>
      <p:sp>
        <p:nvSpPr>
          <p:cNvPr id="5" name="Slide Number Placeholder 4"/>
          <p:cNvSpPr>
            <a:spLocks noGrp="1"/>
          </p:cNvSpPr>
          <p:nvPr>
            <p:ph type="sldNum" sz="quarter" idx="12"/>
          </p:nvPr>
        </p:nvSpPr>
        <p:spPr/>
        <p:txBody>
          <a:bodyPr/>
          <a:lstStyle/>
          <a:p>
            <a:pPr>
              <a:defRPr/>
            </a:pPr>
            <a:fld id="{72DDD327-84E9-44EE-94DF-C6A9CABE3A3A}" type="slidenum">
              <a:rPr lang="en-US" altLang="en-US" smtClean="0"/>
              <a:pPr>
                <a:defRPr/>
              </a:pPr>
              <a:t>8</a:t>
            </a:fld>
            <a:endParaRPr lang="en-US" altLang="en-US"/>
          </a:p>
        </p:txBody>
      </p:sp>
    </p:spTree>
    <p:extLst>
      <p:ext uri="{BB962C8B-B14F-4D97-AF65-F5344CB8AC3E}">
        <p14:creationId xmlns:p14="http://schemas.microsoft.com/office/powerpoint/2010/main" val="275973190"/>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Prepare a risk register</a:t>
            </a:r>
            <a:endParaRPr lang="en-US" dirty="0"/>
          </a:p>
        </p:txBody>
      </p:sp>
      <p:sp>
        <p:nvSpPr>
          <p:cNvPr id="4" name="Footer Placeholder 3"/>
          <p:cNvSpPr>
            <a:spLocks noGrp="1"/>
          </p:cNvSpPr>
          <p:nvPr>
            <p:ph type="ftr" sz="quarter" idx="11"/>
          </p:nvPr>
        </p:nvSpPr>
        <p:spPr/>
        <p:txBody>
          <a:bodyPr/>
          <a:lstStyle/>
          <a:p>
            <a:pPr>
              <a:defRPr/>
            </a:pPr>
            <a:r>
              <a:rPr lang="en-IN"/>
              <a:t>Copyright 2016 Vedavit Project Solutions</a:t>
            </a:r>
            <a:endParaRPr lang="en-US" dirty="0"/>
          </a:p>
        </p:txBody>
      </p:sp>
      <p:sp>
        <p:nvSpPr>
          <p:cNvPr id="5" name="Slide Number Placeholder 4"/>
          <p:cNvSpPr>
            <a:spLocks noGrp="1"/>
          </p:cNvSpPr>
          <p:nvPr>
            <p:ph type="sldNum" sz="quarter" idx="12"/>
          </p:nvPr>
        </p:nvSpPr>
        <p:spPr/>
        <p:txBody>
          <a:bodyPr/>
          <a:lstStyle/>
          <a:p>
            <a:pPr>
              <a:defRPr/>
            </a:pPr>
            <a:fld id="{72DDD327-84E9-44EE-94DF-C6A9CABE3A3A}" type="slidenum">
              <a:rPr lang="en-US" altLang="en-US" smtClean="0"/>
              <a:pPr>
                <a:defRPr/>
              </a:pPr>
              <a:t>80</a:t>
            </a:fld>
            <a:endParaRPr lang="en-US" altLang="en-US"/>
          </a:p>
        </p:txBody>
      </p:sp>
    </p:spTree>
    <p:extLst>
      <p:ext uri="{BB962C8B-B14F-4D97-AF65-F5344CB8AC3E}">
        <p14:creationId xmlns:p14="http://schemas.microsoft.com/office/powerpoint/2010/main" val="18443562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Risk assessment</a:t>
            </a:r>
            <a:endParaRPr lang="en-US" dirty="0"/>
          </a:p>
        </p:txBody>
      </p:sp>
      <p:sp>
        <p:nvSpPr>
          <p:cNvPr id="4" name="Footer Placeholder 3"/>
          <p:cNvSpPr>
            <a:spLocks noGrp="1"/>
          </p:cNvSpPr>
          <p:nvPr>
            <p:ph type="ftr" sz="quarter" idx="11"/>
          </p:nvPr>
        </p:nvSpPr>
        <p:spPr/>
        <p:txBody>
          <a:bodyPr/>
          <a:lstStyle/>
          <a:p>
            <a:pPr>
              <a:defRPr/>
            </a:pPr>
            <a:r>
              <a:rPr lang="en-IN"/>
              <a:t>Copyright 2016 Vedavit Project Solutions</a:t>
            </a:r>
            <a:endParaRPr lang="en-US" dirty="0"/>
          </a:p>
        </p:txBody>
      </p:sp>
      <p:sp>
        <p:nvSpPr>
          <p:cNvPr id="5" name="Slide Number Placeholder 4"/>
          <p:cNvSpPr>
            <a:spLocks noGrp="1"/>
          </p:cNvSpPr>
          <p:nvPr>
            <p:ph type="sldNum" sz="quarter" idx="12"/>
          </p:nvPr>
        </p:nvSpPr>
        <p:spPr/>
        <p:txBody>
          <a:bodyPr/>
          <a:lstStyle/>
          <a:p>
            <a:pPr>
              <a:defRPr/>
            </a:pPr>
            <a:fld id="{72DDD327-84E9-44EE-94DF-C6A9CABE3A3A}" type="slidenum">
              <a:rPr lang="en-US" altLang="en-US" smtClean="0"/>
              <a:pPr>
                <a:defRPr/>
              </a:pPr>
              <a:t>81</a:t>
            </a:fld>
            <a:endParaRPr lang="en-US" altLang="en-US"/>
          </a:p>
        </p:txBody>
      </p:sp>
    </p:spTree>
    <p:extLst>
      <p:ext uri="{BB962C8B-B14F-4D97-AF65-F5344CB8AC3E}">
        <p14:creationId xmlns:p14="http://schemas.microsoft.com/office/powerpoint/2010/main" val="4115392344"/>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IN" dirty="0"/>
              <a:t>Strategies to manage threats (negative risks)</a:t>
            </a:r>
            <a:endParaRPr lang="en-US" dirty="0"/>
          </a:p>
        </p:txBody>
      </p:sp>
      <p:sp>
        <p:nvSpPr>
          <p:cNvPr id="4" name="Footer Placeholder 3"/>
          <p:cNvSpPr>
            <a:spLocks noGrp="1"/>
          </p:cNvSpPr>
          <p:nvPr>
            <p:ph type="ftr" sz="quarter" idx="11"/>
          </p:nvPr>
        </p:nvSpPr>
        <p:spPr/>
        <p:txBody>
          <a:bodyPr/>
          <a:lstStyle/>
          <a:p>
            <a:pPr>
              <a:defRPr/>
            </a:pPr>
            <a:r>
              <a:rPr lang="en-IN"/>
              <a:t>Copyright 2016 Vedavit Project Solutions</a:t>
            </a:r>
            <a:endParaRPr lang="en-US" dirty="0"/>
          </a:p>
        </p:txBody>
      </p:sp>
      <p:sp>
        <p:nvSpPr>
          <p:cNvPr id="5" name="Slide Number Placeholder 4"/>
          <p:cNvSpPr>
            <a:spLocks noGrp="1"/>
          </p:cNvSpPr>
          <p:nvPr>
            <p:ph type="sldNum" sz="quarter" idx="12"/>
          </p:nvPr>
        </p:nvSpPr>
        <p:spPr/>
        <p:txBody>
          <a:bodyPr/>
          <a:lstStyle/>
          <a:p>
            <a:pPr>
              <a:defRPr/>
            </a:pPr>
            <a:fld id="{72DDD327-84E9-44EE-94DF-C6A9CABE3A3A}" type="slidenum">
              <a:rPr lang="en-US" altLang="en-US" smtClean="0"/>
              <a:pPr>
                <a:defRPr/>
              </a:pPr>
              <a:t>82</a:t>
            </a:fld>
            <a:endParaRPr lang="en-US" altLang="en-US"/>
          </a:p>
        </p:txBody>
      </p:sp>
    </p:spTree>
    <p:extLst>
      <p:ext uri="{BB962C8B-B14F-4D97-AF65-F5344CB8AC3E}">
        <p14:creationId xmlns:p14="http://schemas.microsoft.com/office/powerpoint/2010/main" val="99823713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IN" dirty="0"/>
              <a:t>Strategies to manage opportunities (positive risks)</a:t>
            </a:r>
            <a:endParaRPr lang="en-US" dirty="0"/>
          </a:p>
        </p:txBody>
      </p:sp>
      <p:sp>
        <p:nvSpPr>
          <p:cNvPr id="4" name="Footer Placeholder 3"/>
          <p:cNvSpPr>
            <a:spLocks noGrp="1"/>
          </p:cNvSpPr>
          <p:nvPr>
            <p:ph type="ftr" sz="quarter" idx="11"/>
          </p:nvPr>
        </p:nvSpPr>
        <p:spPr/>
        <p:txBody>
          <a:bodyPr/>
          <a:lstStyle/>
          <a:p>
            <a:pPr>
              <a:defRPr/>
            </a:pPr>
            <a:r>
              <a:rPr lang="en-IN"/>
              <a:t>Copyright 2016 Vedavit Project Solutions</a:t>
            </a:r>
            <a:endParaRPr lang="en-US" dirty="0"/>
          </a:p>
        </p:txBody>
      </p:sp>
      <p:sp>
        <p:nvSpPr>
          <p:cNvPr id="5" name="Slide Number Placeholder 4"/>
          <p:cNvSpPr>
            <a:spLocks noGrp="1"/>
          </p:cNvSpPr>
          <p:nvPr>
            <p:ph type="sldNum" sz="quarter" idx="12"/>
          </p:nvPr>
        </p:nvSpPr>
        <p:spPr/>
        <p:txBody>
          <a:bodyPr/>
          <a:lstStyle/>
          <a:p>
            <a:pPr>
              <a:defRPr/>
            </a:pPr>
            <a:fld id="{72DDD327-84E9-44EE-94DF-C6A9CABE3A3A}" type="slidenum">
              <a:rPr lang="en-US" altLang="en-US" smtClean="0"/>
              <a:pPr>
                <a:defRPr/>
              </a:pPr>
              <a:t>83</a:t>
            </a:fld>
            <a:endParaRPr lang="en-US" altLang="en-US"/>
          </a:p>
        </p:txBody>
      </p:sp>
    </p:spTree>
    <p:extLst>
      <p:ext uri="{BB962C8B-B14F-4D97-AF65-F5344CB8AC3E}">
        <p14:creationId xmlns:p14="http://schemas.microsoft.com/office/powerpoint/2010/main" val="1263615438"/>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IN" dirty="0"/>
              <a:t>How to establish contingency buffer to manager risks</a:t>
            </a:r>
            <a:endParaRPr lang="en-US" dirty="0"/>
          </a:p>
        </p:txBody>
      </p:sp>
      <p:sp>
        <p:nvSpPr>
          <p:cNvPr id="4" name="Footer Placeholder 3"/>
          <p:cNvSpPr>
            <a:spLocks noGrp="1"/>
          </p:cNvSpPr>
          <p:nvPr>
            <p:ph type="ftr" sz="quarter" idx="11"/>
          </p:nvPr>
        </p:nvSpPr>
        <p:spPr/>
        <p:txBody>
          <a:bodyPr/>
          <a:lstStyle/>
          <a:p>
            <a:pPr>
              <a:defRPr/>
            </a:pPr>
            <a:r>
              <a:rPr lang="en-IN"/>
              <a:t>Copyright 2016 Vedavit Project Solutions</a:t>
            </a:r>
            <a:endParaRPr lang="en-US" dirty="0"/>
          </a:p>
        </p:txBody>
      </p:sp>
      <p:sp>
        <p:nvSpPr>
          <p:cNvPr id="5" name="Slide Number Placeholder 4"/>
          <p:cNvSpPr>
            <a:spLocks noGrp="1"/>
          </p:cNvSpPr>
          <p:nvPr>
            <p:ph type="sldNum" sz="quarter" idx="12"/>
          </p:nvPr>
        </p:nvSpPr>
        <p:spPr/>
        <p:txBody>
          <a:bodyPr/>
          <a:lstStyle/>
          <a:p>
            <a:pPr>
              <a:defRPr/>
            </a:pPr>
            <a:fld id="{72DDD327-84E9-44EE-94DF-C6A9CABE3A3A}" type="slidenum">
              <a:rPr lang="en-US" altLang="en-US" smtClean="0"/>
              <a:pPr>
                <a:defRPr/>
              </a:pPr>
              <a:t>84</a:t>
            </a:fld>
            <a:endParaRPr lang="en-US" altLang="en-US"/>
          </a:p>
        </p:txBody>
      </p:sp>
    </p:spTree>
    <p:extLst>
      <p:ext uri="{BB962C8B-B14F-4D97-AF65-F5344CB8AC3E}">
        <p14:creationId xmlns:p14="http://schemas.microsoft.com/office/powerpoint/2010/main" val="2255527760"/>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IN" dirty="0"/>
              <a:t>Risk tracking &amp; reporting. Timing, Responsibilities, Format</a:t>
            </a:r>
            <a:endParaRPr lang="en-US" dirty="0"/>
          </a:p>
        </p:txBody>
      </p:sp>
      <p:sp>
        <p:nvSpPr>
          <p:cNvPr id="4" name="Footer Placeholder 3"/>
          <p:cNvSpPr>
            <a:spLocks noGrp="1"/>
          </p:cNvSpPr>
          <p:nvPr>
            <p:ph type="ftr" sz="quarter" idx="11"/>
          </p:nvPr>
        </p:nvSpPr>
        <p:spPr/>
        <p:txBody>
          <a:bodyPr/>
          <a:lstStyle/>
          <a:p>
            <a:pPr>
              <a:defRPr/>
            </a:pPr>
            <a:r>
              <a:rPr lang="en-IN"/>
              <a:t>Copyright 2016 Vedavit Project Solutions</a:t>
            </a:r>
            <a:endParaRPr lang="en-US" dirty="0"/>
          </a:p>
        </p:txBody>
      </p:sp>
      <p:sp>
        <p:nvSpPr>
          <p:cNvPr id="5" name="Slide Number Placeholder 4"/>
          <p:cNvSpPr>
            <a:spLocks noGrp="1"/>
          </p:cNvSpPr>
          <p:nvPr>
            <p:ph type="sldNum" sz="quarter" idx="12"/>
          </p:nvPr>
        </p:nvSpPr>
        <p:spPr/>
        <p:txBody>
          <a:bodyPr/>
          <a:lstStyle/>
          <a:p>
            <a:pPr>
              <a:defRPr/>
            </a:pPr>
            <a:fld id="{72DDD327-84E9-44EE-94DF-C6A9CABE3A3A}" type="slidenum">
              <a:rPr lang="en-US" altLang="en-US" smtClean="0"/>
              <a:pPr>
                <a:defRPr/>
              </a:pPr>
              <a:t>85</a:t>
            </a:fld>
            <a:endParaRPr lang="en-US" altLang="en-US"/>
          </a:p>
        </p:txBody>
      </p:sp>
    </p:spTree>
    <p:extLst>
      <p:ext uri="{BB962C8B-B14F-4D97-AF65-F5344CB8AC3E}">
        <p14:creationId xmlns:p14="http://schemas.microsoft.com/office/powerpoint/2010/main" val="271143889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r>
              <a:rPr lang="en-US" dirty="0"/>
              <a:t>Failed Project Case Study</a:t>
            </a:r>
          </a:p>
        </p:txBody>
      </p:sp>
      <p:sp>
        <p:nvSpPr>
          <p:cNvPr id="7" name="Subtitle 6"/>
          <p:cNvSpPr>
            <a:spLocks noGrp="1"/>
          </p:cNvSpPr>
          <p:nvPr>
            <p:ph type="subTitle" idx="1"/>
          </p:nvPr>
        </p:nvSpPr>
        <p:spPr/>
        <p:txBody>
          <a:bodyPr/>
          <a:lstStyle/>
          <a:p>
            <a:endParaRPr lang="en-US"/>
          </a:p>
        </p:txBody>
      </p:sp>
      <p:sp>
        <p:nvSpPr>
          <p:cNvPr id="4" name="Footer Placeholder 3"/>
          <p:cNvSpPr>
            <a:spLocks noGrp="1"/>
          </p:cNvSpPr>
          <p:nvPr>
            <p:ph type="ftr" sz="quarter" idx="11"/>
          </p:nvPr>
        </p:nvSpPr>
        <p:spPr/>
        <p:txBody>
          <a:bodyPr/>
          <a:lstStyle/>
          <a:p>
            <a:pPr>
              <a:defRPr/>
            </a:pPr>
            <a:r>
              <a:rPr lang="en-IN"/>
              <a:t>Copyright 2016 Vedavit Project Solutions</a:t>
            </a:r>
            <a:endParaRPr lang="en-US" dirty="0"/>
          </a:p>
        </p:txBody>
      </p:sp>
      <p:sp>
        <p:nvSpPr>
          <p:cNvPr id="5" name="Slide Number Placeholder 4"/>
          <p:cNvSpPr>
            <a:spLocks noGrp="1"/>
          </p:cNvSpPr>
          <p:nvPr>
            <p:ph type="sldNum" sz="quarter" idx="12"/>
          </p:nvPr>
        </p:nvSpPr>
        <p:spPr/>
        <p:txBody>
          <a:bodyPr/>
          <a:lstStyle/>
          <a:p>
            <a:pPr>
              <a:defRPr/>
            </a:pPr>
            <a:fld id="{72DDD327-84E9-44EE-94DF-C6A9CABE3A3A}" type="slidenum">
              <a:rPr lang="en-US" altLang="en-US" smtClean="0"/>
              <a:pPr>
                <a:defRPr/>
              </a:pPr>
              <a:t>86</a:t>
            </a:fld>
            <a:endParaRPr lang="en-US" altLang="en-US"/>
          </a:p>
        </p:txBody>
      </p:sp>
    </p:spTree>
    <p:extLst>
      <p:ext uri="{BB962C8B-B14F-4D97-AF65-F5344CB8AC3E}">
        <p14:creationId xmlns:p14="http://schemas.microsoft.com/office/powerpoint/2010/main" val="45653984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IN" dirty="0"/>
              <a:t>How to bring almost failed project on track</a:t>
            </a:r>
            <a:endParaRPr lang="en-US" dirty="0"/>
          </a:p>
        </p:txBody>
      </p:sp>
      <p:sp>
        <p:nvSpPr>
          <p:cNvPr id="8" name="Content Placeholder 7"/>
          <p:cNvSpPr>
            <a:spLocks noGrp="1"/>
          </p:cNvSpPr>
          <p:nvPr>
            <p:ph idx="1"/>
          </p:nvPr>
        </p:nvSpPr>
        <p:spPr/>
        <p:txBody>
          <a:bodyPr/>
          <a:lstStyle/>
          <a:p>
            <a:endParaRPr lang="en-US" dirty="0"/>
          </a:p>
        </p:txBody>
      </p:sp>
      <p:sp>
        <p:nvSpPr>
          <p:cNvPr id="4" name="Footer Placeholder 3"/>
          <p:cNvSpPr>
            <a:spLocks noGrp="1"/>
          </p:cNvSpPr>
          <p:nvPr>
            <p:ph type="ftr" sz="quarter" idx="11"/>
          </p:nvPr>
        </p:nvSpPr>
        <p:spPr/>
        <p:txBody>
          <a:bodyPr/>
          <a:lstStyle/>
          <a:p>
            <a:pPr>
              <a:defRPr/>
            </a:pPr>
            <a:r>
              <a:rPr lang="en-IN"/>
              <a:t>Copyright 2016 Vedavit Project Solutions</a:t>
            </a:r>
            <a:endParaRPr lang="en-US" dirty="0"/>
          </a:p>
        </p:txBody>
      </p:sp>
      <p:sp>
        <p:nvSpPr>
          <p:cNvPr id="5" name="Slide Number Placeholder 4"/>
          <p:cNvSpPr>
            <a:spLocks noGrp="1"/>
          </p:cNvSpPr>
          <p:nvPr>
            <p:ph type="sldNum" sz="quarter" idx="12"/>
          </p:nvPr>
        </p:nvSpPr>
        <p:spPr/>
        <p:txBody>
          <a:bodyPr/>
          <a:lstStyle/>
          <a:p>
            <a:pPr>
              <a:defRPr/>
            </a:pPr>
            <a:fld id="{72DDD327-84E9-44EE-94DF-C6A9CABE3A3A}" type="slidenum">
              <a:rPr lang="en-US" altLang="en-US" smtClean="0"/>
              <a:pPr>
                <a:defRPr/>
              </a:pPr>
              <a:t>87</a:t>
            </a:fld>
            <a:endParaRPr lang="en-US" altLang="en-US"/>
          </a:p>
        </p:txBody>
      </p:sp>
    </p:spTree>
    <p:extLst>
      <p:ext uri="{BB962C8B-B14F-4D97-AF65-F5344CB8AC3E}">
        <p14:creationId xmlns:p14="http://schemas.microsoft.com/office/powerpoint/2010/main" val="1881027865"/>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r>
              <a:rPr lang="en-US" dirty="0"/>
              <a:t>Business Acumen</a:t>
            </a:r>
            <a:endParaRPr lang="en-US" dirty="0"/>
          </a:p>
        </p:txBody>
      </p:sp>
      <p:sp>
        <p:nvSpPr>
          <p:cNvPr id="7" name="Subtitle 6"/>
          <p:cNvSpPr>
            <a:spLocks noGrp="1"/>
          </p:cNvSpPr>
          <p:nvPr>
            <p:ph type="subTitle" idx="1"/>
          </p:nvPr>
        </p:nvSpPr>
        <p:spPr/>
        <p:txBody>
          <a:bodyPr/>
          <a:lstStyle/>
          <a:p>
            <a:endParaRPr lang="en-US"/>
          </a:p>
        </p:txBody>
      </p:sp>
      <p:sp>
        <p:nvSpPr>
          <p:cNvPr id="4" name="Footer Placeholder 3"/>
          <p:cNvSpPr>
            <a:spLocks noGrp="1"/>
          </p:cNvSpPr>
          <p:nvPr>
            <p:ph type="ftr" sz="quarter" idx="11"/>
          </p:nvPr>
        </p:nvSpPr>
        <p:spPr/>
        <p:txBody>
          <a:bodyPr/>
          <a:lstStyle/>
          <a:p>
            <a:pPr>
              <a:defRPr/>
            </a:pPr>
            <a:r>
              <a:rPr lang="en-IN"/>
              <a:t>Copyright 2016 Vedavit Project Solutions</a:t>
            </a:r>
            <a:endParaRPr lang="en-US" dirty="0"/>
          </a:p>
        </p:txBody>
      </p:sp>
      <p:sp>
        <p:nvSpPr>
          <p:cNvPr id="5" name="Slide Number Placeholder 4"/>
          <p:cNvSpPr>
            <a:spLocks noGrp="1"/>
          </p:cNvSpPr>
          <p:nvPr>
            <p:ph type="sldNum" sz="quarter" idx="12"/>
          </p:nvPr>
        </p:nvSpPr>
        <p:spPr/>
        <p:txBody>
          <a:bodyPr/>
          <a:lstStyle/>
          <a:p>
            <a:pPr>
              <a:defRPr/>
            </a:pPr>
            <a:fld id="{72DDD327-84E9-44EE-94DF-C6A9CABE3A3A}" type="slidenum">
              <a:rPr lang="en-US" altLang="en-US" smtClean="0"/>
              <a:pPr>
                <a:defRPr/>
              </a:pPr>
              <a:t>88</a:t>
            </a:fld>
            <a:endParaRPr lang="en-US" altLang="en-US"/>
          </a:p>
        </p:txBody>
      </p:sp>
    </p:spTree>
    <p:extLst>
      <p:ext uri="{BB962C8B-B14F-4D97-AF65-F5344CB8AC3E}">
        <p14:creationId xmlns:p14="http://schemas.microsoft.com/office/powerpoint/2010/main" val="1806837927"/>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dirty="0"/>
              <a:t>Value Chain Analysis</a:t>
            </a:r>
            <a:endParaRPr lang="en-US" dirty="0"/>
          </a:p>
        </p:txBody>
      </p:sp>
      <p:sp>
        <p:nvSpPr>
          <p:cNvPr id="6" name="Content Placeholder 5"/>
          <p:cNvSpPr>
            <a:spLocks noGrp="1"/>
          </p:cNvSpPr>
          <p:nvPr>
            <p:ph idx="1"/>
          </p:nvPr>
        </p:nvSpPr>
        <p:spPr>
          <a:xfrm>
            <a:off x="457200" y="990604"/>
            <a:ext cx="8229600" cy="5105399"/>
          </a:xfrm>
        </p:spPr>
        <p:txBody>
          <a:bodyPr>
            <a:normAutofit/>
          </a:bodyPr>
          <a:lstStyle/>
          <a:p>
            <a:pPr marL="0" indent="0">
              <a:buNone/>
            </a:pPr>
            <a:r>
              <a:rPr lang="en-IN" sz="2400" dirty="0"/>
              <a:t>Value Chain Analysis is a useful tool for working out how you can create the greatest possible value for your customers.</a:t>
            </a:r>
          </a:p>
          <a:p>
            <a:r>
              <a:rPr lang="en-IN" sz="2400" b="1" dirty="0"/>
              <a:t>Activity Analysis:</a:t>
            </a:r>
            <a:r>
              <a:rPr lang="en-IN" sz="2400" dirty="0"/>
              <a:t> First, you identify the activities you undertake to deliver your product or service.</a:t>
            </a:r>
          </a:p>
          <a:p>
            <a:r>
              <a:rPr lang="en-IN" sz="2400" b="1" dirty="0"/>
              <a:t>Value Analysis:</a:t>
            </a:r>
            <a:r>
              <a:rPr lang="en-IN" sz="2400" dirty="0"/>
              <a:t> Second, for each activity, you think through what you would do to add the greatest value for your customer.</a:t>
            </a:r>
          </a:p>
          <a:p>
            <a:r>
              <a:rPr lang="en-IN" sz="2400" b="1" dirty="0"/>
              <a:t>Evaluation and Planning:</a:t>
            </a:r>
            <a:r>
              <a:rPr lang="en-IN" sz="2400" dirty="0"/>
              <a:t> Thirdly, you evaluate whether it is worth making changes, and then plan for action.</a:t>
            </a:r>
            <a:endParaRPr lang="en-US" sz="2400" dirty="0"/>
          </a:p>
        </p:txBody>
      </p:sp>
      <p:sp>
        <p:nvSpPr>
          <p:cNvPr id="3" name="Footer Placeholder 2"/>
          <p:cNvSpPr>
            <a:spLocks noGrp="1"/>
          </p:cNvSpPr>
          <p:nvPr>
            <p:ph type="ftr" sz="quarter" idx="11"/>
          </p:nvPr>
        </p:nvSpPr>
        <p:spPr/>
        <p:txBody>
          <a:bodyPr/>
          <a:lstStyle/>
          <a:p>
            <a:pPr>
              <a:defRPr/>
            </a:pPr>
            <a:r>
              <a:rPr lang="en-IN"/>
              <a:t>Copyright 2016 Vedavit Project Solutions</a:t>
            </a:r>
            <a:endParaRPr lang="en-US" dirty="0"/>
          </a:p>
        </p:txBody>
      </p:sp>
      <p:sp>
        <p:nvSpPr>
          <p:cNvPr id="4" name="Slide Number Placeholder 3"/>
          <p:cNvSpPr>
            <a:spLocks noGrp="1"/>
          </p:cNvSpPr>
          <p:nvPr>
            <p:ph type="sldNum" sz="quarter" idx="12"/>
          </p:nvPr>
        </p:nvSpPr>
        <p:spPr/>
        <p:txBody>
          <a:bodyPr/>
          <a:lstStyle/>
          <a:p>
            <a:pPr>
              <a:defRPr/>
            </a:pPr>
            <a:fld id="{02BB0E1B-A34C-45FA-92AE-2EF867FD5B16}" type="slidenum">
              <a:rPr lang="en-US" altLang="en-US" smtClean="0"/>
              <a:pPr>
                <a:defRPr/>
              </a:pPr>
              <a:t>89</a:t>
            </a:fld>
            <a:endParaRPr lang="en-US" altLang="en-US"/>
          </a:p>
        </p:txBody>
      </p:sp>
      <p:pic>
        <p:nvPicPr>
          <p:cNvPr id="12" name="Picture 11"/>
          <p:cNvPicPr>
            <a:picLocks noChangeAspect="1"/>
          </p:cNvPicPr>
          <p:nvPr/>
        </p:nvPicPr>
        <p:blipFill>
          <a:blip r:embed="rId2"/>
          <a:stretch>
            <a:fillRect/>
          </a:stretch>
        </p:blipFill>
        <p:spPr>
          <a:xfrm>
            <a:off x="1447800" y="4899254"/>
            <a:ext cx="6248400" cy="904875"/>
          </a:xfrm>
          <a:prstGeom prst="rect">
            <a:avLst/>
          </a:prstGeom>
        </p:spPr>
      </p:pic>
    </p:spTree>
    <p:extLst>
      <p:ext uri="{BB962C8B-B14F-4D97-AF65-F5344CB8AC3E}">
        <p14:creationId xmlns:p14="http://schemas.microsoft.com/office/powerpoint/2010/main" val="6089158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Workshop Agenda</a:t>
            </a:r>
          </a:p>
        </p:txBody>
      </p:sp>
      <p:sp>
        <p:nvSpPr>
          <p:cNvPr id="7" name="Content Placeholder 6"/>
          <p:cNvSpPr>
            <a:spLocks noGrp="1"/>
          </p:cNvSpPr>
          <p:nvPr>
            <p:ph idx="1"/>
          </p:nvPr>
        </p:nvSpPr>
        <p:spPr/>
        <p:txBody>
          <a:bodyPr>
            <a:normAutofit/>
          </a:bodyPr>
          <a:lstStyle/>
          <a:p>
            <a:r>
              <a:rPr lang="en-US" sz="2400" b="1" dirty="0"/>
              <a:t>Day 1:</a:t>
            </a:r>
          </a:p>
          <a:p>
            <a:pPr lvl="1"/>
            <a:r>
              <a:rPr lang="en-US" sz="2000" dirty="0"/>
              <a:t>Define Project </a:t>
            </a:r>
          </a:p>
          <a:p>
            <a:pPr lvl="1"/>
            <a:r>
              <a:rPr lang="en-US" sz="2000" dirty="0"/>
              <a:t>Planning with Microsoft Project</a:t>
            </a:r>
          </a:p>
          <a:p>
            <a:pPr lvl="1"/>
            <a:r>
              <a:rPr lang="en-US" sz="2000" dirty="0"/>
              <a:t>Buffer Management</a:t>
            </a:r>
          </a:p>
          <a:p>
            <a:r>
              <a:rPr lang="en-US" sz="2400" b="1" dirty="0"/>
              <a:t>Day 2:</a:t>
            </a:r>
          </a:p>
          <a:p>
            <a:pPr lvl="1"/>
            <a:r>
              <a:rPr lang="en-US" sz="2000" dirty="0"/>
              <a:t>Project Tracking</a:t>
            </a:r>
          </a:p>
          <a:p>
            <a:pPr lvl="1"/>
            <a:r>
              <a:rPr lang="en-US" sz="2000" dirty="0"/>
              <a:t>Communication &amp; Reporting</a:t>
            </a:r>
          </a:p>
          <a:p>
            <a:pPr lvl="1"/>
            <a:r>
              <a:rPr lang="en-US" sz="2000" dirty="0"/>
              <a:t>Risk Management</a:t>
            </a:r>
          </a:p>
          <a:p>
            <a:pPr lvl="1"/>
            <a:r>
              <a:rPr lang="en-IN" sz="2000" dirty="0"/>
              <a:t>How to bring almost failed project on track</a:t>
            </a:r>
          </a:p>
          <a:p>
            <a:pPr lvl="1"/>
            <a:r>
              <a:rPr lang="en-US" sz="2000" dirty="0"/>
              <a:t>Business Acumen</a:t>
            </a:r>
            <a:endParaRPr lang="en-US" sz="2000" dirty="0"/>
          </a:p>
        </p:txBody>
      </p:sp>
      <p:sp>
        <p:nvSpPr>
          <p:cNvPr id="4" name="Footer Placeholder 3"/>
          <p:cNvSpPr>
            <a:spLocks noGrp="1"/>
          </p:cNvSpPr>
          <p:nvPr>
            <p:ph type="ftr" sz="quarter" idx="11"/>
          </p:nvPr>
        </p:nvSpPr>
        <p:spPr/>
        <p:txBody>
          <a:bodyPr/>
          <a:lstStyle/>
          <a:p>
            <a:pPr>
              <a:defRPr/>
            </a:pPr>
            <a:r>
              <a:rPr lang="en-IN"/>
              <a:t>Copyright 2016 Vedavit Project Solutions</a:t>
            </a:r>
            <a:endParaRPr lang="en-US" dirty="0"/>
          </a:p>
        </p:txBody>
      </p:sp>
      <p:sp>
        <p:nvSpPr>
          <p:cNvPr id="5" name="Slide Number Placeholder 4"/>
          <p:cNvSpPr>
            <a:spLocks noGrp="1"/>
          </p:cNvSpPr>
          <p:nvPr>
            <p:ph type="sldNum" sz="quarter" idx="12"/>
          </p:nvPr>
        </p:nvSpPr>
        <p:spPr/>
        <p:txBody>
          <a:bodyPr/>
          <a:lstStyle/>
          <a:p>
            <a:pPr>
              <a:defRPr/>
            </a:pPr>
            <a:fld id="{92A11C3B-14C1-45FE-8AF3-5A1BDDCA8C05}" type="slidenum">
              <a:rPr lang="en-US" altLang="en-US" smtClean="0"/>
              <a:pPr>
                <a:defRPr/>
              </a:pPr>
              <a:t>9</a:t>
            </a:fld>
            <a:endParaRPr lang="en-US" altLang="en-US"/>
          </a:p>
        </p:txBody>
      </p:sp>
    </p:spTree>
    <p:extLst>
      <p:ext uri="{BB962C8B-B14F-4D97-AF65-F5344CB8AC3E}">
        <p14:creationId xmlns:p14="http://schemas.microsoft.com/office/powerpoint/2010/main" val="826958585"/>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r>
              <a:rPr lang="en-US" dirty="0"/>
              <a:t>Exercise</a:t>
            </a:r>
            <a:br>
              <a:rPr lang="en-US" dirty="0"/>
            </a:br>
            <a:r>
              <a:rPr lang="en-US" dirty="0"/>
              <a:t>Value Chain Analysis</a:t>
            </a:r>
          </a:p>
        </p:txBody>
      </p:sp>
      <p:sp>
        <p:nvSpPr>
          <p:cNvPr id="4" name="Footer Placeholder 3"/>
          <p:cNvSpPr>
            <a:spLocks noGrp="1"/>
          </p:cNvSpPr>
          <p:nvPr>
            <p:ph type="ftr" sz="quarter" idx="11"/>
          </p:nvPr>
        </p:nvSpPr>
        <p:spPr/>
        <p:txBody>
          <a:bodyPr/>
          <a:lstStyle/>
          <a:p>
            <a:pPr>
              <a:defRPr/>
            </a:pPr>
            <a:r>
              <a:rPr lang="en-IN"/>
              <a:t>Copyright 2016 Vedavit Project Solutions</a:t>
            </a:r>
            <a:endParaRPr lang="en-US" dirty="0"/>
          </a:p>
        </p:txBody>
      </p:sp>
      <p:sp>
        <p:nvSpPr>
          <p:cNvPr id="5" name="Slide Number Placeholder 4"/>
          <p:cNvSpPr>
            <a:spLocks noGrp="1"/>
          </p:cNvSpPr>
          <p:nvPr>
            <p:ph type="sldNum" sz="quarter" idx="12"/>
          </p:nvPr>
        </p:nvSpPr>
        <p:spPr/>
        <p:txBody>
          <a:bodyPr/>
          <a:lstStyle/>
          <a:p>
            <a:pPr>
              <a:defRPr/>
            </a:pPr>
            <a:fld id="{72DDD327-84E9-44EE-94DF-C6A9CABE3A3A}" type="slidenum">
              <a:rPr lang="en-US" altLang="en-US" smtClean="0"/>
              <a:pPr>
                <a:defRPr/>
              </a:pPr>
              <a:t>90</a:t>
            </a:fld>
            <a:endParaRPr lang="en-US" altLang="en-US"/>
          </a:p>
        </p:txBody>
      </p:sp>
    </p:spTree>
    <p:extLst>
      <p:ext uri="{BB962C8B-B14F-4D97-AF65-F5344CB8AC3E}">
        <p14:creationId xmlns:p14="http://schemas.microsoft.com/office/powerpoint/2010/main" val="3233379957"/>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Type of Costs</a:t>
            </a:r>
            <a:endParaRPr lang="en-US" dirty="0"/>
          </a:p>
        </p:txBody>
      </p:sp>
      <p:sp>
        <p:nvSpPr>
          <p:cNvPr id="3" name="Content Placeholder 2"/>
          <p:cNvSpPr>
            <a:spLocks noGrp="1"/>
          </p:cNvSpPr>
          <p:nvPr>
            <p:ph idx="1"/>
          </p:nvPr>
        </p:nvSpPr>
        <p:spPr/>
        <p:txBody>
          <a:bodyPr>
            <a:noAutofit/>
          </a:bodyPr>
          <a:lstStyle/>
          <a:p>
            <a:r>
              <a:rPr lang="en-US" sz="2000" b="1" dirty="0"/>
              <a:t>Transaction cost:</a:t>
            </a:r>
            <a:r>
              <a:rPr lang="en-US" sz="2000" dirty="0"/>
              <a:t> Example- Buying a used car. Search, Bargain, Policy</a:t>
            </a:r>
          </a:p>
          <a:p>
            <a:r>
              <a:rPr lang="en-US" sz="2000" b="1" dirty="0"/>
              <a:t>Sunk/Retrospective Cost:</a:t>
            </a:r>
            <a:r>
              <a:rPr lang="en-US" sz="2000" dirty="0"/>
              <a:t> a cost that has already been incurred and cannot be recovered. Sinking cost in installation of some software/systems. Selling a newly purchased car.</a:t>
            </a:r>
          </a:p>
          <a:p>
            <a:r>
              <a:rPr lang="en-US" sz="2000" b="1" dirty="0"/>
              <a:t>Opportunity Cost:</a:t>
            </a:r>
            <a:r>
              <a:rPr lang="en-US" sz="2000" dirty="0"/>
              <a:t> choice of a best alternative lost while making a decision. The opportunity cost of leaving their money in the Chinese stock market or Chinese real estate market is too high relative to yields available in the USA real estate market. The cash expenditure of $100 represents a lost opportunity to purchase something else with the $100.</a:t>
            </a:r>
          </a:p>
          <a:p>
            <a:r>
              <a:rPr lang="en-US" sz="2000" b="1" dirty="0"/>
              <a:t>Material Cost: </a:t>
            </a:r>
            <a:r>
              <a:rPr lang="en-US" sz="2000" dirty="0"/>
              <a:t>Material are those things which will be consumed in the project and cannot be taken out of the project after product is handover to customer.</a:t>
            </a:r>
          </a:p>
          <a:p>
            <a:r>
              <a:rPr lang="en-US" sz="2000" b="1" dirty="0" err="1"/>
              <a:t>Labour</a:t>
            </a:r>
            <a:r>
              <a:rPr lang="en-US" sz="2000" b="1" dirty="0"/>
              <a:t> Cost: </a:t>
            </a:r>
            <a:r>
              <a:rPr lang="en-US" sz="2000" dirty="0"/>
              <a:t>Cost of human resources, for which project has to pay for every hours of timesheet.</a:t>
            </a:r>
          </a:p>
          <a:p>
            <a:r>
              <a:rPr lang="en-US" sz="2000" b="1" dirty="0"/>
              <a:t>Service Cost: </a:t>
            </a:r>
            <a:r>
              <a:rPr lang="en-US" sz="2000" dirty="0"/>
              <a:t>Cost of equipment, testing, training, third party audit. </a:t>
            </a:r>
          </a:p>
          <a:p>
            <a:r>
              <a:rPr lang="en-US" sz="2000" dirty="0"/>
              <a:t>License Cost, Network equipment Cost are material cost </a:t>
            </a:r>
            <a:endParaRPr lang="en-US" sz="2000" dirty="0"/>
          </a:p>
        </p:txBody>
      </p:sp>
      <p:sp>
        <p:nvSpPr>
          <p:cNvPr id="4" name="Footer Placeholder 3"/>
          <p:cNvSpPr>
            <a:spLocks noGrp="1"/>
          </p:cNvSpPr>
          <p:nvPr>
            <p:ph type="ftr" sz="quarter" idx="11"/>
          </p:nvPr>
        </p:nvSpPr>
        <p:spPr/>
        <p:txBody>
          <a:bodyPr/>
          <a:lstStyle/>
          <a:p>
            <a:pPr>
              <a:defRPr/>
            </a:pPr>
            <a:r>
              <a:rPr lang="en-IN"/>
              <a:t>Copyright 2016 Vedavit Project Solutions</a:t>
            </a:r>
            <a:endParaRPr lang="en-US" dirty="0"/>
          </a:p>
        </p:txBody>
      </p:sp>
      <p:sp>
        <p:nvSpPr>
          <p:cNvPr id="5" name="Slide Number Placeholder 4"/>
          <p:cNvSpPr>
            <a:spLocks noGrp="1"/>
          </p:cNvSpPr>
          <p:nvPr>
            <p:ph type="sldNum" sz="quarter" idx="12"/>
          </p:nvPr>
        </p:nvSpPr>
        <p:spPr/>
        <p:txBody>
          <a:bodyPr/>
          <a:lstStyle/>
          <a:p>
            <a:pPr>
              <a:defRPr/>
            </a:pPr>
            <a:fld id="{72DDD327-84E9-44EE-94DF-C6A9CABE3A3A}" type="slidenum">
              <a:rPr lang="en-US" altLang="en-US" smtClean="0"/>
              <a:pPr>
                <a:defRPr/>
              </a:pPr>
              <a:t>91</a:t>
            </a:fld>
            <a:endParaRPr lang="en-US" altLang="en-US"/>
          </a:p>
        </p:txBody>
      </p:sp>
    </p:spTree>
    <p:extLst>
      <p:ext uri="{BB962C8B-B14F-4D97-AF65-F5344CB8AC3E}">
        <p14:creationId xmlns:p14="http://schemas.microsoft.com/office/powerpoint/2010/main" val="1584624400"/>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Classification: Type of Cost</a:t>
            </a:r>
          </a:p>
        </p:txBody>
      </p:sp>
      <p:sp>
        <p:nvSpPr>
          <p:cNvPr id="3" name="Content Placeholder 2"/>
          <p:cNvSpPr>
            <a:spLocks noGrp="1"/>
          </p:cNvSpPr>
          <p:nvPr>
            <p:ph idx="1"/>
          </p:nvPr>
        </p:nvSpPr>
        <p:spPr>
          <a:xfrm>
            <a:off x="0" y="808039"/>
            <a:ext cx="2895600" cy="5399656"/>
          </a:xfrm>
        </p:spPr>
        <p:txBody>
          <a:bodyPr>
            <a:normAutofit/>
          </a:bodyPr>
          <a:lstStyle/>
          <a:p>
            <a:r>
              <a:rPr lang="en-US" sz="2800" dirty="0"/>
              <a:t>Variable Cost: Pay on usage. Depends upon output.</a:t>
            </a:r>
          </a:p>
          <a:p>
            <a:r>
              <a:rPr lang="en-US" sz="2800" dirty="0"/>
              <a:t>Fixed Cost: Fixed for per period irrespective of usage.  </a:t>
            </a:r>
          </a:p>
        </p:txBody>
      </p:sp>
      <p:sp>
        <p:nvSpPr>
          <p:cNvPr id="5" name="Slide Number Placeholder 4"/>
          <p:cNvSpPr>
            <a:spLocks noGrp="1"/>
          </p:cNvSpPr>
          <p:nvPr>
            <p:ph type="sldNum" sz="quarter" idx="12"/>
          </p:nvPr>
        </p:nvSpPr>
        <p:spPr/>
        <p:txBody>
          <a:bodyPr/>
          <a:lstStyle/>
          <a:p>
            <a:pPr>
              <a:defRPr/>
            </a:pPr>
            <a:fld id="{72DDD327-84E9-44EE-94DF-C6A9CABE3A3A}" type="slidenum">
              <a:rPr lang="en-US" altLang="en-US" smtClean="0"/>
              <a:pPr>
                <a:defRPr/>
              </a:pPr>
              <a:t>92</a:t>
            </a:fld>
            <a:endParaRPr lang="en-US" altLang="en-US"/>
          </a:p>
        </p:txBody>
      </p:sp>
      <p:pic>
        <p:nvPicPr>
          <p:cNvPr id="868354" name="Picture 2" descr="A graph of MC, ATC and MR curv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5600" y="1102295"/>
            <a:ext cx="6196454" cy="45365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20776540"/>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Classification: </a:t>
            </a:r>
            <a:r>
              <a:rPr lang="en-US" dirty="0"/>
              <a:t>Type of Cost</a:t>
            </a:r>
          </a:p>
        </p:txBody>
      </p:sp>
      <p:sp>
        <p:nvSpPr>
          <p:cNvPr id="3" name="Content Placeholder 2"/>
          <p:cNvSpPr>
            <a:spLocks noGrp="1"/>
          </p:cNvSpPr>
          <p:nvPr>
            <p:ph idx="1"/>
          </p:nvPr>
        </p:nvSpPr>
        <p:spPr/>
        <p:txBody>
          <a:bodyPr/>
          <a:lstStyle/>
          <a:p>
            <a:r>
              <a:rPr lang="en-US" dirty="0"/>
              <a:t>Direct Cost : Cost of resources, which are used for a specific activity.</a:t>
            </a:r>
          </a:p>
          <a:p>
            <a:endParaRPr lang="en-US" dirty="0"/>
          </a:p>
          <a:p>
            <a:r>
              <a:rPr lang="en-US" dirty="0"/>
              <a:t>Indirect Cost or Overhead Cost: Cost of resources, which are used for multiple activities. Admin Salaries, Rent, Utilities, </a:t>
            </a:r>
          </a:p>
          <a:p>
            <a:pPr lvl="1"/>
            <a:r>
              <a:rPr lang="en-US" dirty="0"/>
              <a:t>Admin Overhead</a:t>
            </a:r>
          </a:p>
          <a:p>
            <a:pPr lvl="1"/>
            <a:r>
              <a:rPr lang="en-US" dirty="0"/>
              <a:t>Manufacturing Overhead</a:t>
            </a:r>
          </a:p>
          <a:p>
            <a:endParaRPr lang="en-US" dirty="0"/>
          </a:p>
          <a:p>
            <a:endParaRPr lang="en-US" dirty="0"/>
          </a:p>
        </p:txBody>
      </p:sp>
      <p:sp>
        <p:nvSpPr>
          <p:cNvPr id="4" name="Footer Placeholder 3"/>
          <p:cNvSpPr>
            <a:spLocks noGrp="1"/>
          </p:cNvSpPr>
          <p:nvPr>
            <p:ph type="ftr" sz="quarter" idx="11"/>
          </p:nvPr>
        </p:nvSpPr>
        <p:spPr/>
        <p:txBody>
          <a:bodyPr/>
          <a:lstStyle/>
          <a:p>
            <a:pPr>
              <a:defRPr/>
            </a:pPr>
            <a:r>
              <a:rPr lang="en-IN"/>
              <a:t>Copyright 2016 Vedavit Project Solutions</a:t>
            </a:r>
            <a:endParaRPr lang="en-US" dirty="0"/>
          </a:p>
        </p:txBody>
      </p:sp>
      <p:sp>
        <p:nvSpPr>
          <p:cNvPr id="5" name="Slide Number Placeholder 4"/>
          <p:cNvSpPr>
            <a:spLocks noGrp="1"/>
          </p:cNvSpPr>
          <p:nvPr>
            <p:ph type="sldNum" sz="quarter" idx="12"/>
          </p:nvPr>
        </p:nvSpPr>
        <p:spPr/>
        <p:txBody>
          <a:bodyPr/>
          <a:lstStyle/>
          <a:p>
            <a:pPr>
              <a:defRPr/>
            </a:pPr>
            <a:fld id="{72DDD327-84E9-44EE-94DF-C6A9CABE3A3A}" type="slidenum">
              <a:rPr lang="en-US" altLang="en-US" smtClean="0"/>
              <a:pPr>
                <a:defRPr/>
              </a:pPr>
              <a:t>93</a:t>
            </a:fld>
            <a:endParaRPr lang="en-US" altLang="en-US"/>
          </a:p>
        </p:txBody>
      </p:sp>
    </p:spTree>
    <p:extLst>
      <p:ext uri="{BB962C8B-B14F-4D97-AF65-F5344CB8AC3E}">
        <p14:creationId xmlns:p14="http://schemas.microsoft.com/office/powerpoint/2010/main" val="2183965788"/>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Total Cost of Ownership</a:t>
            </a:r>
            <a:endParaRPr lang="en-US" dirty="0"/>
          </a:p>
        </p:txBody>
      </p:sp>
      <p:sp>
        <p:nvSpPr>
          <p:cNvPr id="3" name="Content Placeholder 2"/>
          <p:cNvSpPr>
            <a:spLocks noGrp="1"/>
          </p:cNvSpPr>
          <p:nvPr>
            <p:ph idx="1"/>
          </p:nvPr>
        </p:nvSpPr>
        <p:spPr/>
        <p:txBody>
          <a:bodyPr/>
          <a:lstStyle/>
          <a:p>
            <a:r>
              <a:rPr lang="en-US" dirty="0"/>
              <a:t>Cost of Development</a:t>
            </a:r>
          </a:p>
          <a:p>
            <a:r>
              <a:rPr lang="en-US" dirty="0"/>
              <a:t>Cost of Deployment</a:t>
            </a:r>
          </a:p>
          <a:p>
            <a:r>
              <a:rPr lang="en-US" dirty="0"/>
              <a:t>Cost of Maintenance</a:t>
            </a:r>
          </a:p>
          <a:p>
            <a:r>
              <a:rPr lang="en-US" dirty="0"/>
              <a:t>Cost of Support</a:t>
            </a:r>
          </a:p>
          <a:p>
            <a:r>
              <a:rPr lang="en-US" dirty="0"/>
              <a:t>Cost of Phasing out</a:t>
            </a:r>
          </a:p>
          <a:p>
            <a:endParaRPr lang="en-US" dirty="0"/>
          </a:p>
        </p:txBody>
      </p:sp>
      <p:sp>
        <p:nvSpPr>
          <p:cNvPr id="4" name="Footer Placeholder 3"/>
          <p:cNvSpPr>
            <a:spLocks noGrp="1"/>
          </p:cNvSpPr>
          <p:nvPr>
            <p:ph type="ftr" sz="quarter" idx="11"/>
          </p:nvPr>
        </p:nvSpPr>
        <p:spPr/>
        <p:txBody>
          <a:bodyPr/>
          <a:lstStyle/>
          <a:p>
            <a:pPr>
              <a:defRPr/>
            </a:pPr>
            <a:r>
              <a:rPr lang="en-IN"/>
              <a:t>Copyright 2016 Vedavit Project Solutions</a:t>
            </a:r>
            <a:endParaRPr lang="en-US" dirty="0"/>
          </a:p>
        </p:txBody>
      </p:sp>
      <p:sp>
        <p:nvSpPr>
          <p:cNvPr id="5" name="Slide Number Placeholder 4"/>
          <p:cNvSpPr>
            <a:spLocks noGrp="1"/>
          </p:cNvSpPr>
          <p:nvPr>
            <p:ph type="sldNum" sz="quarter" idx="12"/>
          </p:nvPr>
        </p:nvSpPr>
        <p:spPr/>
        <p:txBody>
          <a:bodyPr/>
          <a:lstStyle/>
          <a:p>
            <a:pPr>
              <a:defRPr/>
            </a:pPr>
            <a:fld id="{72DDD327-84E9-44EE-94DF-C6A9CABE3A3A}" type="slidenum">
              <a:rPr lang="en-US" altLang="en-US" smtClean="0"/>
              <a:pPr>
                <a:defRPr/>
              </a:pPr>
              <a:t>94</a:t>
            </a:fld>
            <a:endParaRPr lang="en-US" altLang="en-US"/>
          </a:p>
        </p:txBody>
      </p:sp>
    </p:spTree>
    <p:extLst>
      <p:ext uri="{BB962C8B-B14F-4D97-AF65-F5344CB8AC3E}">
        <p14:creationId xmlns:p14="http://schemas.microsoft.com/office/powerpoint/2010/main" val="3076803896"/>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Metrics</a:t>
            </a:r>
          </a:p>
        </p:txBody>
      </p:sp>
      <p:sp>
        <p:nvSpPr>
          <p:cNvPr id="3" name="Content Placeholder 2"/>
          <p:cNvSpPr>
            <a:spLocks noGrp="1"/>
          </p:cNvSpPr>
          <p:nvPr>
            <p:ph idx="1"/>
          </p:nvPr>
        </p:nvSpPr>
        <p:spPr/>
        <p:txBody>
          <a:bodyPr/>
          <a:lstStyle/>
          <a:p>
            <a:r>
              <a:rPr lang="en-IN" dirty="0"/>
              <a:t>Metric is just another number if there is no interpretation, communication, action plan and implementation of plan to take timely measures.</a:t>
            </a:r>
            <a:endParaRPr lang="en-US" dirty="0"/>
          </a:p>
        </p:txBody>
      </p:sp>
      <p:sp>
        <p:nvSpPr>
          <p:cNvPr id="4" name="Footer Placeholder 3"/>
          <p:cNvSpPr>
            <a:spLocks noGrp="1"/>
          </p:cNvSpPr>
          <p:nvPr>
            <p:ph type="ftr" sz="quarter" idx="11"/>
          </p:nvPr>
        </p:nvSpPr>
        <p:spPr/>
        <p:txBody>
          <a:bodyPr/>
          <a:lstStyle/>
          <a:p>
            <a:pPr>
              <a:defRPr/>
            </a:pPr>
            <a:r>
              <a:rPr lang="en-IN"/>
              <a:t>Copyright 2016 Vedavit Project Solutions</a:t>
            </a:r>
            <a:endParaRPr lang="en-US" dirty="0"/>
          </a:p>
        </p:txBody>
      </p:sp>
      <p:sp>
        <p:nvSpPr>
          <p:cNvPr id="5" name="Slide Number Placeholder 4"/>
          <p:cNvSpPr>
            <a:spLocks noGrp="1"/>
          </p:cNvSpPr>
          <p:nvPr>
            <p:ph type="sldNum" sz="quarter" idx="12"/>
          </p:nvPr>
        </p:nvSpPr>
        <p:spPr/>
        <p:txBody>
          <a:bodyPr/>
          <a:lstStyle/>
          <a:p>
            <a:pPr>
              <a:defRPr/>
            </a:pPr>
            <a:fld id="{72DDD327-84E9-44EE-94DF-C6A9CABE3A3A}" type="slidenum">
              <a:rPr lang="en-US" altLang="en-US" smtClean="0"/>
              <a:pPr>
                <a:defRPr/>
              </a:pPr>
              <a:t>95</a:t>
            </a:fld>
            <a:endParaRPr lang="en-US" altLang="en-US"/>
          </a:p>
        </p:txBody>
      </p:sp>
    </p:spTree>
    <p:extLst>
      <p:ext uri="{BB962C8B-B14F-4D97-AF65-F5344CB8AC3E}">
        <p14:creationId xmlns:p14="http://schemas.microsoft.com/office/powerpoint/2010/main" val="2209058450"/>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Financial Ratio</a:t>
            </a:r>
          </a:p>
        </p:txBody>
      </p:sp>
      <p:sp>
        <p:nvSpPr>
          <p:cNvPr id="3" name="Content Placeholder 2"/>
          <p:cNvSpPr>
            <a:spLocks noGrp="1"/>
          </p:cNvSpPr>
          <p:nvPr>
            <p:ph idx="1"/>
          </p:nvPr>
        </p:nvSpPr>
        <p:spPr/>
        <p:txBody>
          <a:bodyPr>
            <a:normAutofit fontScale="62500" lnSpcReduction="20000"/>
          </a:bodyPr>
          <a:lstStyle/>
          <a:p>
            <a:r>
              <a:rPr lang="en-US" dirty="0"/>
              <a:t>Ratio analysis is based on line items in financial statements like the balance sheet, income statement and cash flow statement;</a:t>
            </a:r>
          </a:p>
          <a:p>
            <a:endParaRPr lang="en-US" dirty="0"/>
          </a:p>
          <a:p>
            <a:r>
              <a:rPr lang="en-US" dirty="0"/>
              <a:t>Helps in diagnosing the financial health of my company</a:t>
            </a:r>
          </a:p>
          <a:p>
            <a:r>
              <a:rPr lang="en-US" dirty="0"/>
              <a:t>Help managers make decisions about investments or projects that the company is considering to take, such as acquisitions, or expansion</a:t>
            </a:r>
          </a:p>
          <a:p>
            <a:endParaRPr lang="en-US" dirty="0"/>
          </a:p>
          <a:p>
            <a:r>
              <a:rPr lang="en-US" dirty="0"/>
              <a:t>Used to know company’s operating and financial performance such as its efficiency, liquidity, profitability and solvency.</a:t>
            </a:r>
          </a:p>
          <a:p>
            <a:endParaRPr lang="en-US" dirty="0"/>
          </a:p>
          <a:p>
            <a:r>
              <a:rPr lang="en-US" dirty="0"/>
              <a:t>The trend of these ratios over time is studied to check whether they are improving or deteriorating.</a:t>
            </a:r>
          </a:p>
          <a:p>
            <a:r>
              <a:rPr lang="en-US" dirty="0"/>
              <a:t>Ratios are also compared across different companies in the same sector</a:t>
            </a:r>
          </a:p>
          <a:p>
            <a:r>
              <a:rPr lang="en-US" dirty="0"/>
              <a:t>For a specific ratio, most companies have values that fall within a certain range.</a:t>
            </a:r>
          </a:p>
          <a:p>
            <a:endParaRPr lang="en-US" dirty="0"/>
          </a:p>
        </p:txBody>
      </p:sp>
      <p:sp>
        <p:nvSpPr>
          <p:cNvPr id="4" name="Footer Placeholder 3"/>
          <p:cNvSpPr>
            <a:spLocks noGrp="1"/>
          </p:cNvSpPr>
          <p:nvPr>
            <p:ph type="ftr" sz="quarter" idx="11"/>
          </p:nvPr>
        </p:nvSpPr>
        <p:spPr/>
        <p:txBody>
          <a:bodyPr/>
          <a:lstStyle/>
          <a:p>
            <a:pPr>
              <a:defRPr/>
            </a:pPr>
            <a:r>
              <a:rPr lang="en-IN"/>
              <a:t>Copyright 2016 Vedavit Project Solutions</a:t>
            </a:r>
            <a:endParaRPr lang="en-US" dirty="0"/>
          </a:p>
        </p:txBody>
      </p:sp>
      <p:sp>
        <p:nvSpPr>
          <p:cNvPr id="5" name="Slide Number Placeholder 4"/>
          <p:cNvSpPr>
            <a:spLocks noGrp="1"/>
          </p:cNvSpPr>
          <p:nvPr>
            <p:ph type="sldNum" sz="quarter" idx="12"/>
          </p:nvPr>
        </p:nvSpPr>
        <p:spPr/>
        <p:txBody>
          <a:bodyPr/>
          <a:lstStyle/>
          <a:p>
            <a:pPr>
              <a:defRPr/>
            </a:pPr>
            <a:fld id="{72DDD327-84E9-44EE-94DF-C6A9CABE3A3A}" type="slidenum">
              <a:rPr lang="en-US" altLang="en-US" smtClean="0"/>
              <a:pPr>
                <a:defRPr/>
              </a:pPr>
              <a:t>96</a:t>
            </a:fld>
            <a:endParaRPr lang="en-US" altLang="en-US"/>
          </a:p>
        </p:txBody>
      </p:sp>
    </p:spTree>
    <p:extLst>
      <p:ext uri="{BB962C8B-B14F-4D97-AF65-F5344CB8AC3E}">
        <p14:creationId xmlns:p14="http://schemas.microsoft.com/office/powerpoint/2010/main" val="3673558548"/>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Financial Ratio</a:t>
            </a:r>
          </a:p>
        </p:txBody>
      </p:sp>
      <p:sp>
        <p:nvSpPr>
          <p:cNvPr id="3" name="Content Placeholder 2"/>
          <p:cNvSpPr>
            <a:spLocks noGrp="1"/>
          </p:cNvSpPr>
          <p:nvPr>
            <p:ph idx="1"/>
          </p:nvPr>
        </p:nvSpPr>
        <p:spPr/>
        <p:txBody>
          <a:bodyPr>
            <a:normAutofit/>
          </a:bodyPr>
          <a:lstStyle/>
          <a:p>
            <a:pPr marL="514338" indent="-514338">
              <a:buFont typeface="+mj-lt"/>
              <a:buAutoNum type="arabicPeriod"/>
            </a:pPr>
            <a:r>
              <a:rPr lang="en-US" dirty="0"/>
              <a:t>Profitability Ratios </a:t>
            </a:r>
          </a:p>
          <a:p>
            <a:pPr marL="514338" indent="-514338">
              <a:buFont typeface="+mj-lt"/>
              <a:buAutoNum type="arabicPeriod"/>
            </a:pPr>
            <a:r>
              <a:rPr lang="en-US" dirty="0"/>
              <a:t>Liquidity Ratios </a:t>
            </a:r>
          </a:p>
          <a:p>
            <a:pPr marL="514338" indent="-514338">
              <a:buFont typeface="+mj-lt"/>
              <a:buAutoNum type="arabicPeriod"/>
            </a:pPr>
            <a:r>
              <a:rPr lang="en-US" dirty="0"/>
              <a:t>Activity Ratios (Efficiency Ratios) </a:t>
            </a:r>
          </a:p>
          <a:p>
            <a:pPr marL="514338" indent="-514338">
              <a:buFont typeface="+mj-lt"/>
              <a:buAutoNum type="arabicPeriod"/>
            </a:pPr>
            <a:r>
              <a:rPr lang="en-US" dirty="0"/>
              <a:t>Debt Ratios (leveraging ratios) </a:t>
            </a:r>
          </a:p>
          <a:p>
            <a:pPr marL="514338" indent="-514338">
              <a:buFont typeface="+mj-lt"/>
              <a:buAutoNum type="arabicPeriod"/>
            </a:pPr>
            <a:r>
              <a:rPr lang="en-US" dirty="0"/>
              <a:t>Market Ratios </a:t>
            </a:r>
          </a:p>
          <a:p>
            <a:pPr marL="514338" indent="-514338">
              <a:buFont typeface="+mj-lt"/>
              <a:buAutoNum type="arabicPeriod"/>
            </a:pPr>
            <a:r>
              <a:rPr lang="en-US" dirty="0"/>
              <a:t>Capital Budgeting Ratios </a:t>
            </a:r>
          </a:p>
          <a:p>
            <a:endParaRPr lang="en-US" dirty="0"/>
          </a:p>
        </p:txBody>
      </p:sp>
      <p:sp>
        <p:nvSpPr>
          <p:cNvPr id="4" name="Footer Placeholder 3"/>
          <p:cNvSpPr>
            <a:spLocks noGrp="1"/>
          </p:cNvSpPr>
          <p:nvPr>
            <p:ph type="ftr" sz="quarter" idx="11"/>
          </p:nvPr>
        </p:nvSpPr>
        <p:spPr/>
        <p:txBody>
          <a:bodyPr/>
          <a:lstStyle/>
          <a:p>
            <a:pPr>
              <a:defRPr/>
            </a:pPr>
            <a:r>
              <a:rPr lang="en-IN"/>
              <a:t>Copyright 2016 Vedavit Project Solutions</a:t>
            </a:r>
            <a:endParaRPr lang="en-US" dirty="0"/>
          </a:p>
        </p:txBody>
      </p:sp>
      <p:sp>
        <p:nvSpPr>
          <p:cNvPr id="5" name="Slide Number Placeholder 4"/>
          <p:cNvSpPr>
            <a:spLocks noGrp="1"/>
          </p:cNvSpPr>
          <p:nvPr>
            <p:ph type="sldNum" sz="quarter" idx="12"/>
          </p:nvPr>
        </p:nvSpPr>
        <p:spPr/>
        <p:txBody>
          <a:bodyPr/>
          <a:lstStyle/>
          <a:p>
            <a:pPr>
              <a:defRPr/>
            </a:pPr>
            <a:fld id="{72DDD327-84E9-44EE-94DF-C6A9CABE3A3A}" type="slidenum">
              <a:rPr lang="en-US" altLang="en-US" smtClean="0"/>
              <a:pPr>
                <a:defRPr/>
              </a:pPr>
              <a:t>97</a:t>
            </a:fld>
            <a:endParaRPr lang="en-US" altLang="en-US"/>
          </a:p>
        </p:txBody>
      </p:sp>
    </p:spTree>
    <p:extLst>
      <p:ext uri="{BB962C8B-B14F-4D97-AF65-F5344CB8AC3E}">
        <p14:creationId xmlns:p14="http://schemas.microsoft.com/office/powerpoint/2010/main" val="2439524997"/>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IN" dirty="0"/>
              <a:t>Read one L&amp;T monthly report and understand</a:t>
            </a:r>
            <a:endParaRPr lang="en-US" dirty="0"/>
          </a:p>
        </p:txBody>
      </p:sp>
      <p:sp>
        <p:nvSpPr>
          <p:cNvPr id="4" name="Footer Placeholder 3"/>
          <p:cNvSpPr>
            <a:spLocks noGrp="1"/>
          </p:cNvSpPr>
          <p:nvPr>
            <p:ph type="ftr" sz="quarter" idx="11"/>
          </p:nvPr>
        </p:nvSpPr>
        <p:spPr/>
        <p:txBody>
          <a:bodyPr/>
          <a:lstStyle/>
          <a:p>
            <a:pPr>
              <a:defRPr/>
            </a:pPr>
            <a:r>
              <a:rPr lang="en-IN"/>
              <a:t>Copyright 2016 Vedavit Project Solutions</a:t>
            </a:r>
            <a:endParaRPr lang="en-US" dirty="0"/>
          </a:p>
        </p:txBody>
      </p:sp>
      <p:sp>
        <p:nvSpPr>
          <p:cNvPr id="5" name="Slide Number Placeholder 4"/>
          <p:cNvSpPr>
            <a:spLocks noGrp="1"/>
          </p:cNvSpPr>
          <p:nvPr>
            <p:ph type="sldNum" sz="quarter" idx="12"/>
          </p:nvPr>
        </p:nvSpPr>
        <p:spPr/>
        <p:txBody>
          <a:bodyPr/>
          <a:lstStyle/>
          <a:p>
            <a:pPr>
              <a:defRPr/>
            </a:pPr>
            <a:fld id="{72DDD327-84E9-44EE-94DF-C6A9CABE3A3A}" type="slidenum">
              <a:rPr lang="en-US" altLang="en-US" smtClean="0"/>
              <a:pPr>
                <a:defRPr/>
              </a:pPr>
              <a:t>98</a:t>
            </a:fld>
            <a:endParaRPr lang="en-US" altLang="en-US"/>
          </a:p>
        </p:txBody>
      </p:sp>
    </p:spTree>
    <p:extLst>
      <p:ext uri="{BB962C8B-B14F-4D97-AF65-F5344CB8AC3E}">
        <p14:creationId xmlns:p14="http://schemas.microsoft.com/office/powerpoint/2010/main" val="1361586986"/>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a:xfrm>
            <a:off x="685800" y="2263779"/>
            <a:ext cx="7772400" cy="2460621"/>
          </a:xfrm>
        </p:spPr>
        <p:txBody>
          <a:bodyPr/>
          <a:lstStyle/>
          <a:p>
            <a:r>
              <a:rPr lang="en-US" dirty="0"/>
              <a:t>Reading Balance Sheet</a:t>
            </a:r>
            <a:br>
              <a:rPr lang="en-US" dirty="0"/>
            </a:br>
            <a:r>
              <a:rPr lang="en-US" dirty="0"/>
              <a:t>Reading Income Statement</a:t>
            </a:r>
            <a:br>
              <a:rPr lang="en-US" dirty="0"/>
            </a:br>
            <a:r>
              <a:rPr lang="en-US" dirty="0"/>
              <a:t>Analyse Financial Ratios</a:t>
            </a:r>
            <a:endParaRPr lang="en-US" dirty="0"/>
          </a:p>
        </p:txBody>
      </p:sp>
      <p:sp>
        <p:nvSpPr>
          <p:cNvPr id="4" name="Footer Placeholder 3"/>
          <p:cNvSpPr>
            <a:spLocks noGrp="1"/>
          </p:cNvSpPr>
          <p:nvPr>
            <p:ph type="ftr" sz="quarter" idx="11"/>
          </p:nvPr>
        </p:nvSpPr>
        <p:spPr/>
        <p:txBody>
          <a:bodyPr/>
          <a:lstStyle/>
          <a:p>
            <a:pPr>
              <a:defRPr/>
            </a:pPr>
            <a:r>
              <a:rPr lang="en-IN"/>
              <a:t>Copyright 2016 Vedavit Project Solutions</a:t>
            </a:r>
            <a:endParaRPr lang="en-US" dirty="0"/>
          </a:p>
        </p:txBody>
      </p:sp>
      <p:sp>
        <p:nvSpPr>
          <p:cNvPr id="5" name="Slide Number Placeholder 4"/>
          <p:cNvSpPr>
            <a:spLocks noGrp="1"/>
          </p:cNvSpPr>
          <p:nvPr>
            <p:ph type="sldNum" sz="quarter" idx="12"/>
          </p:nvPr>
        </p:nvSpPr>
        <p:spPr/>
        <p:txBody>
          <a:bodyPr/>
          <a:lstStyle/>
          <a:p>
            <a:pPr>
              <a:defRPr/>
            </a:pPr>
            <a:fld id="{72DDD327-84E9-44EE-94DF-C6A9CABE3A3A}" type="slidenum">
              <a:rPr lang="en-US" altLang="en-US" smtClean="0"/>
              <a:pPr>
                <a:defRPr/>
              </a:pPr>
              <a:t>99</a:t>
            </a:fld>
            <a:endParaRPr lang="en-US" altLang="en-US"/>
          </a:p>
        </p:txBody>
      </p:sp>
    </p:spTree>
    <p:extLst>
      <p:ext uri="{BB962C8B-B14F-4D97-AF65-F5344CB8AC3E}">
        <p14:creationId xmlns:p14="http://schemas.microsoft.com/office/powerpoint/2010/main" val="287749005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4205</TotalTime>
  <Words>4867</Words>
  <Application>Microsoft Office PowerPoint</Application>
  <PresentationFormat>On-screen Show (4:3)</PresentationFormat>
  <Paragraphs>803</Paragraphs>
  <Slides>104</Slides>
  <Notes>8</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2</vt:i4>
      </vt:variant>
      <vt:variant>
        <vt:lpstr>Slide Titles</vt:lpstr>
      </vt:variant>
      <vt:variant>
        <vt:i4>104</vt:i4>
      </vt:variant>
    </vt:vector>
  </HeadingPairs>
  <TitlesOfParts>
    <vt:vector size="116" baseType="lpstr">
      <vt:lpstr>Arial Unicode MS</vt:lpstr>
      <vt:lpstr>Microsoft YaHei</vt:lpstr>
      <vt:lpstr>Arial</vt:lpstr>
      <vt:lpstr>Book Antiqua</vt:lpstr>
      <vt:lpstr>Calibri</vt:lpstr>
      <vt:lpstr>Kabel Bk BT</vt:lpstr>
      <vt:lpstr>Maiandra GD</vt:lpstr>
      <vt:lpstr>Times New Roman</vt:lpstr>
      <vt:lpstr>Wingdings</vt:lpstr>
      <vt:lpstr>Office Theme</vt:lpstr>
      <vt:lpstr>Visio</vt:lpstr>
      <vt:lpstr>Microsoft Excel Chart</vt:lpstr>
      <vt:lpstr>Important Information</vt:lpstr>
      <vt:lpstr>PowerPoint Presentation</vt:lpstr>
      <vt:lpstr>Pre-read &amp; Work</vt:lpstr>
      <vt:lpstr>Workshop Objective</vt:lpstr>
      <vt:lpstr>PowerPoint Presentation</vt:lpstr>
      <vt:lpstr>Introduction</vt:lpstr>
      <vt:lpstr>Workshop Ground Rule</vt:lpstr>
      <vt:lpstr>Theme of Workshop</vt:lpstr>
      <vt:lpstr>Workshop Agenda</vt:lpstr>
      <vt:lpstr>Case Study Introduction</vt:lpstr>
      <vt:lpstr>Operational Excellence</vt:lpstr>
      <vt:lpstr>Operational Excellence</vt:lpstr>
      <vt:lpstr>Key Concepts of Continuous Improvement</vt:lpstr>
      <vt:lpstr>Define Project &amp; Scope</vt:lpstr>
      <vt:lpstr>Scope Management Concepts</vt:lpstr>
      <vt:lpstr>Scope Management Concepts</vt:lpstr>
      <vt:lpstr>Change Management</vt:lpstr>
      <vt:lpstr>Exercise  Scope Management</vt:lpstr>
      <vt:lpstr>Success Criteria</vt:lpstr>
      <vt:lpstr>Project Sing-off Checklist</vt:lpstr>
      <vt:lpstr>Exercise  Success Criteria</vt:lpstr>
      <vt:lpstr>Test Cases</vt:lpstr>
      <vt:lpstr>Exercise  Test Cases</vt:lpstr>
      <vt:lpstr>Stakeholders</vt:lpstr>
      <vt:lpstr>Exercise  Prepare Stakeholder Register</vt:lpstr>
      <vt:lpstr>Requirement Traceability Matrix</vt:lpstr>
      <vt:lpstr>Planning with Microsoft Project</vt:lpstr>
      <vt:lpstr>WBS</vt:lpstr>
      <vt:lpstr>Exercise  Create/Review WBS</vt:lpstr>
      <vt:lpstr>Steps for Preparing Project Schedule</vt:lpstr>
      <vt:lpstr>Facts/Tips for Critical Path</vt:lpstr>
      <vt:lpstr>Resource Optimization Techniques</vt:lpstr>
      <vt:lpstr>Estimation</vt:lpstr>
      <vt:lpstr>Project Baseline</vt:lpstr>
      <vt:lpstr>Exercise  Complete Project Baseline</vt:lpstr>
      <vt:lpstr>Buffer Management</vt:lpstr>
      <vt:lpstr>Project Tracking, Project Governance</vt:lpstr>
      <vt:lpstr>Measurement: KPI, BSC</vt:lpstr>
      <vt:lpstr>Measurement: Project Metrics &amp; Data</vt:lpstr>
      <vt:lpstr>Project Governance</vt:lpstr>
      <vt:lpstr>Analytical Thinking &amp; Decision making </vt:lpstr>
      <vt:lpstr>PowerPoint Presentation</vt:lpstr>
      <vt:lpstr>DOE</vt:lpstr>
      <vt:lpstr>Mind Map</vt:lpstr>
      <vt:lpstr>Mind Map</vt:lpstr>
      <vt:lpstr>PESTLE</vt:lpstr>
      <vt:lpstr>QFD (Quality Function Deployment)</vt:lpstr>
      <vt:lpstr>QFD</vt:lpstr>
      <vt:lpstr>Value Stream Mapping (VSM) </vt:lpstr>
      <vt:lpstr>Value Stream Mapping (VSM) </vt:lpstr>
      <vt:lpstr>Variance Analysis</vt:lpstr>
      <vt:lpstr>Check Sheet</vt:lpstr>
      <vt:lpstr>Histogram</vt:lpstr>
      <vt:lpstr>Histogram</vt:lpstr>
      <vt:lpstr>Histogram</vt:lpstr>
      <vt:lpstr>Pareto Chart</vt:lpstr>
      <vt:lpstr>Pareto Chart</vt:lpstr>
      <vt:lpstr>Pareto Chart</vt:lpstr>
      <vt:lpstr>Scattered Diagram</vt:lpstr>
      <vt:lpstr>Flowchart</vt:lpstr>
      <vt:lpstr>Fishbone Diagram</vt:lpstr>
      <vt:lpstr>Run Charts</vt:lpstr>
      <vt:lpstr>Control Chart</vt:lpstr>
      <vt:lpstr>Control Chart</vt:lpstr>
      <vt:lpstr>What if Scenario Analysis</vt:lpstr>
      <vt:lpstr>Decision Tree</vt:lpstr>
      <vt:lpstr>Communication &amp; Reporting</vt:lpstr>
      <vt:lpstr>PowerPoint Presentation</vt:lpstr>
      <vt:lpstr>PowerPoint Presentation</vt:lpstr>
      <vt:lpstr>PowerPoint Presentation</vt:lpstr>
      <vt:lpstr>PowerPoint Presentation</vt:lpstr>
      <vt:lpstr>PowerPoint Presentation</vt:lpstr>
      <vt:lpstr>Interpersonal Skills of PM</vt:lpstr>
      <vt:lpstr>Perception Management</vt:lpstr>
      <vt:lpstr>What do you see?</vt:lpstr>
      <vt:lpstr>Perception Management Steps</vt:lpstr>
      <vt:lpstr>Management by Exception</vt:lpstr>
      <vt:lpstr>Risk Management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Failed Project Case Study</vt:lpstr>
      <vt:lpstr>How to bring almost failed project on track</vt:lpstr>
      <vt:lpstr>Business Acumen</vt:lpstr>
      <vt:lpstr>Value Chain Analysis</vt:lpstr>
      <vt:lpstr>Exercise Value Chain Analysis</vt:lpstr>
      <vt:lpstr>Type of Costs</vt:lpstr>
      <vt:lpstr>Classification: Type of Cost</vt:lpstr>
      <vt:lpstr>Classification: Type of Cost</vt:lpstr>
      <vt:lpstr>Total Cost of Ownership</vt:lpstr>
      <vt:lpstr>Metrics</vt:lpstr>
      <vt:lpstr>Financial Ratio</vt:lpstr>
      <vt:lpstr>Types Financial Ratio</vt:lpstr>
      <vt:lpstr>PowerPoint Presentation</vt:lpstr>
      <vt:lpstr>Reading Balance Sheet Reading Income Statement Analyse Financial Ratios</vt:lpstr>
      <vt:lpstr>PowerPoint Presentation</vt:lpstr>
      <vt:lpstr>PowerPoint Presentation</vt:lpstr>
      <vt:lpstr>The Top 10 Must Do’s for Operational Excellence</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PMP Training Template</dc:title>
  <dc:creator>Hari P Thapliyal</dc:creator>
  <cp:lastModifiedBy>Hari Thapliyal</cp:lastModifiedBy>
  <cp:revision>209</cp:revision>
  <dcterms:created xsi:type="dcterms:W3CDTF">2010-10-14T06:04:22Z</dcterms:created>
  <dcterms:modified xsi:type="dcterms:W3CDTF">2016-11-14T15:22:05Z</dcterms:modified>
</cp:coreProperties>
</file>