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43"/>
  </p:notesMasterIdLst>
  <p:handoutMasterIdLst>
    <p:handoutMasterId r:id="rId44"/>
  </p:handoutMasterIdLst>
  <p:sldIdLst>
    <p:sldId id="518" r:id="rId2"/>
    <p:sldId id="481" r:id="rId3"/>
    <p:sldId id="438" r:id="rId4"/>
    <p:sldId id="491" r:id="rId5"/>
    <p:sldId id="524" r:id="rId6"/>
    <p:sldId id="452" r:id="rId7"/>
    <p:sldId id="497" r:id="rId8"/>
    <p:sldId id="458" r:id="rId9"/>
    <p:sldId id="506" r:id="rId10"/>
    <p:sldId id="485" r:id="rId11"/>
    <p:sldId id="459" r:id="rId12"/>
    <p:sldId id="464" r:id="rId13"/>
    <p:sldId id="474" r:id="rId14"/>
    <p:sldId id="520" r:id="rId15"/>
    <p:sldId id="487" r:id="rId16"/>
    <p:sldId id="502" r:id="rId17"/>
    <p:sldId id="503" r:id="rId18"/>
    <p:sldId id="462" r:id="rId19"/>
    <p:sldId id="463" r:id="rId20"/>
    <p:sldId id="461" r:id="rId21"/>
    <p:sldId id="469" r:id="rId22"/>
    <p:sldId id="475" r:id="rId23"/>
    <p:sldId id="521" r:id="rId24"/>
    <p:sldId id="454" r:id="rId25"/>
    <p:sldId id="499" r:id="rId26"/>
    <p:sldId id="466" r:id="rId27"/>
    <p:sldId id="515" r:id="rId28"/>
    <p:sldId id="516" r:id="rId29"/>
    <p:sldId id="517" r:id="rId30"/>
    <p:sldId id="479" r:id="rId31"/>
    <p:sldId id="522" r:id="rId32"/>
    <p:sldId id="495" r:id="rId33"/>
    <p:sldId id="496" r:id="rId34"/>
    <p:sldId id="498" r:id="rId35"/>
    <p:sldId id="482" r:id="rId36"/>
    <p:sldId id="484" r:id="rId37"/>
    <p:sldId id="483" r:id="rId38"/>
    <p:sldId id="471" r:id="rId39"/>
    <p:sldId id="477" r:id="rId40"/>
    <p:sldId id="514" r:id="rId41"/>
    <p:sldId id="480" r:id="rId42"/>
  </p:sldIdLst>
  <p:sldSz cx="9144000" cy="6858000" type="letter"/>
  <p:notesSz cx="6858000" cy="9083675"/>
  <p:custDataLst>
    <p:tags r:id="rId45"/>
  </p:custDataLst>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2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sz="22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sz="22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sz="22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sz="22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FFF99"/>
    <a:srgbClr val="F29000"/>
    <a:srgbClr val="FFC46D"/>
    <a:srgbClr val="D2A374"/>
    <a:srgbClr val="800000"/>
    <a:srgbClr val="006600"/>
    <a:srgbClr val="FF964D"/>
    <a:srgbClr val="FF0000"/>
    <a:srgbClr val="FF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14" autoAdjust="0"/>
    <p:restoredTop sz="88988" autoAdjust="0"/>
  </p:normalViewPr>
  <p:slideViewPr>
    <p:cSldViewPr snapToGrid="0">
      <p:cViewPr varScale="1">
        <p:scale>
          <a:sx n="75" d="100"/>
          <a:sy n="75" d="100"/>
        </p:scale>
        <p:origin x="-1430" y="-72"/>
      </p:cViewPr>
      <p:guideLst>
        <p:guide orient="horz" pos="797"/>
        <p:guide pos="5231"/>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p:cViewPr>
        <p:scale>
          <a:sx n="66" d="100"/>
          <a:sy n="66" d="100"/>
        </p:scale>
        <p:origin x="-2550" y="216"/>
      </p:cViewPr>
      <p:guideLst>
        <p:guide orient="horz" pos="2861"/>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9101B-64B8-4DB8-9B9F-2D0A186D049E}" type="doc">
      <dgm:prSet loTypeId="urn:microsoft.com/office/officeart/2005/8/layout/arrow1" loCatId="relationship" qsTypeId="urn:microsoft.com/office/officeart/2005/8/quickstyle/3d2" qsCatId="3D" csTypeId="urn:microsoft.com/office/officeart/2005/8/colors/accent1_2" csCatId="accent1" phldr="1"/>
      <dgm:spPr/>
      <dgm:t>
        <a:bodyPr/>
        <a:lstStyle/>
        <a:p>
          <a:endParaRPr lang="en-US"/>
        </a:p>
      </dgm:t>
    </dgm:pt>
    <dgm:pt modelId="{EE3BA403-C3C8-408D-9E1C-A9852B6C9952}">
      <dgm:prSet phldrT="[Text]" custT="1"/>
      <dgm:spPr>
        <a:solidFill>
          <a:srgbClr val="FF3300"/>
        </a:solidFill>
      </dgm:spPr>
      <dgm:t>
        <a:bodyPr/>
        <a:lstStyle/>
        <a:p>
          <a:r>
            <a:rPr lang="en-US" sz="2400" dirty="0" smtClean="0">
              <a:solidFill>
                <a:schemeClr val="tx1"/>
              </a:solidFill>
            </a:rPr>
            <a:t>Low</a:t>
          </a:r>
          <a:endParaRPr lang="en-US" sz="2400" dirty="0">
            <a:solidFill>
              <a:schemeClr val="tx1"/>
            </a:solidFill>
          </a:endParaRPr>
        </a:p>
      </dgm:t>
    </dgm:pt>
    <dgm:pt modelId="{D780A3AD-0621-4CCD-9E38-6333DA505E44}" type="parTrans" cxnId="{C6854564-AC30-4ED8-8E4C-AAF3EFB82227}">
      <dgm:prSet/>
      <dgm:spPr/>
      <dgm:t>
        <a:bodyPr/>
        <a:lstStyle/>
        <a:p>
          <a:endParaRPr lang="en-US"/>
        </a:p>
      </dgm:t>
    </dgm:pt>
    <dgm:pt modelId="{02878535-4ABE-48CE-94A9-F7BAED680D80}" type="sibTrans" cxnId="{C6854564-AC30-4ED8-8E4C-AAF3EFB82227}">
      <dgm:prSet/>
      <dgm:spPr/>
      <dgm:t>
        <a:bodyPr/>
        <a:lstStyle/>
        <a:p>
          <a:endParaRPr lang="en-US"/>
        </a:p>
      </dgm:t>
    </dgm:pt>
    <dgm:pt modelId="{993C8871-136F-4B05-8D1C-F5E3E063D867}">
      <dgm:prSet phldrT="[Text]" custT="1"/>
      <dgm:spPr>
        <a:solidFill>
          <a:srgbClr val="00B050"/>
        </a:solidFill>
      </dgm:spPr>
      <dgm:t>
        <a:bodyPr/>
        <a:lstStyle/>
        <a:p>
          <a:r>
            <a:rPr lang="en-US" sz="2400" dirty="0" smtClean="0">
              <a:solidFill>
                <a:schemeClr val="tx1"/>
              </a:solidFill>
            </a:rPr>
            <a:t>High</a:t>
          </a:r>
          <a:endParaRPr lang="en-US" sz="2400" dirty="0">
            <a:solidFill>
              <a:schemeClr val="tx1"/>
            </a:solidFill>
          </a:endParaRPr>
        </a:p>
      </dgm:t>
    </dgm:pt>
    <dgm:pt modelId="{3780F4CD-3263-4E15-A8D9-F28ABFBA0F50}" type="parTrans" cxnId="{581633E2-1A91-448F-9021-2FE583DCDFB1}">
      <dgm:prSet/>
      <dgm:spPr/>
      <dgm:t>
        <a:bodyPr/>
        <a:lstStyle/>
        <a:p>
          <a:endParaRPr lang="en-US"/>
        </a:p>
      </dgm:t>
    </dgm:pt>
    <dgm:pt modelId="{98C491D7-F36E-45EF-A1E1-60BD3E3ED571}" type="sibTrans" cxnId="{581633E2-1A91-448F-9021-2FE583DCDFB1}">
      <dgm:prSet/>
      <dgm:spPr/>
      <dgm:t>
        <a:bodyPr/>
        <a:lstStyle/>
        <a:p>
          <a:endParaRPr lang="en-US"/>
        </a:p>
      </dgm:t>
    </dgm:pt>
    <dgm:pt modelId="{E1B0023B-3F7F-4CF9-BBE8-D728B4E83807}" type="pres">
      <dgm:prSet presAssocID="{9CF9101B-64B8-4DB8-9B9F-2D0A186D049E}" presName="cycle" presStyleCnt="0">
        <dgm:presLayoutVars>
          <dgm:dir/>
          <dgm:resizeHandles val="exact"/>
        </dgm:presLayoutVars>
      </dgm:prSet>
      <dgm:spPr/>
      <dgm:t>
        <a:bodyPr/>
        <a:lstStyle/>
        <a:p>
          <a:endParaRPr lang="en-US"/>
        </a:p>
      </dgm:t>
    </dgm:pt>
    <dgm:pt modelId="{5F616D7E-DB86-41B8-857A-C36FC47A7FAC}" type="pres">
      <dgm:prSet presAssocID="{EE3BA403-C3C8-408D-9E1C-A9852B6C9952}" presName="arrow" presStyleLbl="node1" presStyleIdx="0" presStyleCnt="2" custScaleY="100013" custRadScaleRad="100765">
        <dgm:presLayoutVars>
          <dgm:bulletEnabled val="1"/>
        </dgm:presLayoutVars>
      </dgm:prSet>
      <dgm:spPr/>
      <dgm:t>
        <a:bodyPr/>
        <a:lstStyle/>
        <a:p>
          <a:endParaRPr lang="en-US"/>
        </a:p>
      </dgm:t>
    </dgm:pt>
    <dgm:pt modelId="{262D0FBD-CAE7-4751-A552-49475F3F80FB}" type="pres">
      <dgm:prSet presAssocID="{993C8871-136F-4B05-8D1C-F5E3E063D867}" presName="arrow" presStyleLbl="node1" presStyleIdx="1" presStyleCnt="2" custScaleY="100013">
        <dgm:presLayoutVars>
          <dgm:bulletEnabled val="1"/>
        </dgm:presLayoutVars>
      </dgm:prSet>
      <dgm:spPr/>
      <dgm:t>
        <a:bodyPr/>
        <a:lstStyle/>
        <a:p>
          <a:endParaRPr lang="en-US"/>
        </a:p>
      </dgm:t>
    </dgm:pt>
  </dgm:ptLst>
  <dgm:cxnLst>
    <dgm:cxn modelId="{C6854564-AC30-4ED8-8E4C-AAF3EFB82227}" srcId="{9CF9101B-64B8-4DB8-9B9F-2D0A186D049E}" destId="{EE3BA403-C3C8-408D-9E1C-A9852B6C9952}" srcOrd="0" destOrd="0" parTransId="{D780A3AD-0621-4CCD-9E38-6333DA505E44}" sibTransId="{02878535-4ABE-48CE-94A9-F7BAED680D80}"/>
    <dgm:cxn modelId="{D5604169-DCCF-4711-A6A5-979C7626CA57}" type="presOf" srcId="{9CF9101B-64B8-4DB8-9B9F-2D0A186D049E}" destId="{E1B0023B-3F7F-4CF9-BBE8-D728B4E83807}" srcOrd="0" destOrd="0" presId="urn:microsoft.com/office/officeart/2005/8/layout/arrow1"/>
    <dgm:cxn modelId="{D567D424-2EA6-449C-A91C-DB168BEE0F44}" type="presOf" srcId="{EE3BA403-C3C8-408D-9E1C-A9852B6C9952}" destId="{5F616D7E-DB86-41B8-857A-C36FC47A7FAC}" srcOrd="0" destOrd="0" presId="urn:microsoft.com/office/officeart/2005/8/layout/arrow1"/>
    <dgm:cxn modelId="{581633E2-1A91-448F-9021-2FE583DCDFB1}" srcId="{9CF9101B-64B8-4DB8-9B9F-2D0A186D049E}" destId="{993C8871-136F-4B05-8D1C-F5E3E063D867}" srcOrd="1" destOrd="0" parTransId="{3780F4CD-3263-4E15-A8D9-F28ABFBA0F50}" sibTransId="{98C491D7-F36E-45EF-A1E1-60BD3E3ED571}"/>
    <dgm:cxn modelId="{FBC6E28D-4CDE-4C0A-90F5-E1CD4886AA2F}" type="presOf" srcId="{993C8871-136F-4B05-8D1C-F5E3E063D867}" destId="{262D0FBD-CAE7-4751-A552-49475F3F80FB}" srcOrd="0" destOrd="0" presId="urn:microsoft.com/office/officeart/2005/8/layout/arrow1"/>
    <dgm:cxn modelId="{5A83F66C-C88A-4B48-BC1A-649D18C2CF0F}" type="presParOf" srcId="{E1B0023B-3F7F-4CF9-BBE8-D728B4E83807}" destId="{5F616D7E-DB86-41B8-857A-C36FC47A7FAC}" srcOrd="0" destOrd="0" presId="urn:microsoft.com/office/officeart/2005/8/layout/arrow1"/>
    <dgm:cxn modelId="{A95DE843-2281-4315-8383-218CFA3A2327}" type="presParOf" srcId="{E1B0023B-3F7F-4CF9-BBE8-D728B4E83807}" destId="{262D0FBD-CAE7-4751-A552-49475F3F80FB}"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16D7E-DB86-41B8-857A-C36FC47A7FAC}">
      <dsp:nvSpPr>
        <dsp:cNvPr id="0" name=""/>
        <dsp:cNvSpPr/>
      </dsp:nvSpPr>
      <dsp:spPr>
        <a:xfrm rot="16200000">
          <a:off x="106" y="534"/>
          <a:ext cx="1637221" cy="1637434"/>
        </a:xfrm>
        <a:prstGeom prst="upArrow">
          <a:avLst>
            <a:gd name="adj1" fmla="val 50000"/>
            <a:gd name="adj2" fmla="val 35000"/>
          </a:avLst>
        </a:prstGeom>
        <a:solidFill>
          <a:srgbClr val="FF33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Low</a:t>
          </a:r>
          <a:endParaRPr lang="en-US" sz="2400" kern="1200" dirty="0">
            <a:solidFill>
              <a:schemeClr val="tx1"/>
            </a:solidFill>
          </a:endParaRPr>
        </a:p>
      </dsp:txBody>
      <dsp:txXfrm rot="5400000">
        <a:off x="286514" y="409945"/>
        <a:ext cx="1350920" cy="818611"/>
      </dsp:txXfrm>
    </dsp:sp>
    <dsp:sp modelId="{262D0FBD-CAE7-4751-A552-49475F3F80FB}">
      <dsp:nvSpPr>
        <dsp:cNvPr id="0" name=""/>
        <dsp:cNvSpPr/>
      </dsp:nvSpPr>
      <dsp:spPr>
        <a:xfrm rot="5400000">
          <a:off x="4123118" y="534"/>
          <a:ext cx="1637221" cy="1637434"/>
        </a:xfrm>
        <a:prstGeom prst="upArrow">
          <a:avLst>
            <a:gd name="adj1" fmla="val 50000"/>
            <a:gd name="adj2" fmla="val 35000"/>
          </a:avLst>
        </a:prstGeom>
        <a:solidFill>
          <a:srgbClr val="00B05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High</a:t>
          </a:r>
          <a:endParaRPr lang="en-US" sz="2400" kern="1200" dirty="0">
            <a:solidFill>
              <a:schemeClr val="tx1"/>
            </a:solidFill>
          </a:endParaRPr>
        </a:p>
      </dsp:txBody>
      <dsp:txXfrm rot="-5400000">
        <a:off x="4123012" y="409945"/>
        <a:ext cx="1350920" cy="818611"/>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016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014413" y="231775"/>
            <a:ext cx="4933950" cy="370046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0603521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Brush Script MT"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Rot="1" noChangeAspect="1" noChangeArrowheads="1" noTextEdit="1"/>
          </p:cNvSpPr>
          <p:nvPr>
            <p:ph type="sldImg"/>
          </p:nvPr>
        </p:nvSpPr>
        <p:spPr>
          <a:xfrm>
            <a:off x="1076325" y="566738"/>
            <a:ext cx="4540250" cy="3405187"/>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xfrm>
            <a:off x="1220788" y="755650"/>
            <a:ext cx="4540250" cy="3405188"/>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bwMode="auto">
          <a:xfrm>
            <a:off x="1279020" y="4229954"/>
            <a:ext cx="4586925"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2" tIns="45706" rIns="91412" bIns="45706"/>
          <a:lstStyle/>
          <a:p>
            <a:pPr eaLnBrk="1" hangingPunct="1"/>
            <a:endParaRPr lang="en-US" sz="1200" dirty="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bwMode="auto">
          <a:xfrm>
            <a:off x="1296740" y="4229954"/>
            <a:ext cx="4693257" cy="36653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2" tIns="45706" rIns="91412" bIns="45706"/>
          <a:lstStyle/>
          <a:p>
            <a:pPr eaLnBrk="1" hangingPunct="1"/>
            <a:endParaRPr lang="en-US" sz="1100" dirty="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bwMode="auto">
          <a:xfrm>
            <a:off x="1279019" y="4212210"/>
            <a:ext cx="4427428"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2" tIns="45706" rIns="91412" bIns="45706"/>
          <a:lstStyle/>
          <a:p>
            <a:pPr eaLnBrk="1" hangingPunct="1"/>
            <a:endParaRPr lang="en-US" sz="1100" dirty="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686028" y="4315141"/>
            <a:ext cx="5485946" cy="4086471"/>
          </a:xfrm>
          <a:prstGeom prst="rect">
            <a:avLst/>
          </a:prstGeom>
          <a:noFill/>
        </p:spPr>
        <p:txBody>
          <a:bodyPr lIns="86164" tIns="43082" rIns="86164" bIns="43082"/>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686028" y="4315141"/>
            <a:ext cx="5485946" cy="4086471"/>
          </a:xfrm>
          <a:prstGeom prst="rect">
            <a:avLst/>
          </a:prstGeom>
          <a:noFill/>
        </p:spPr>
        <p:txBody>
          <a:bodyPr lIns="86164" tIns="43082" rIns="86164" bIns="43082"/>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ChangeArrowheads="1" noTextEdit="1"/>
          </p:cNvSpPr>
          <p:nvPr>
            <p:ph type="sldImg"/>
          </p:nvPr>
        </p:nvSpPr>
        <p:spPr>
          <a:xfrm>
            <a:off x="1117600" y="784225"/>
            <a:ext cx="4541838" cy="3408363"/>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bwMode="auto">
          <a:xfrm>
            <a:off x="685800" y="4314826"/>
            <a:ext cx="5486400" cy="40862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54" tIns="43076" rIns="86154" bIns="43076"/>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55792355"/>
      </p:ext>
    </p:extLst>
  </p:cSld>
  <p:clrMapOvr>
    <a:masterClrMapping/>
  </p:clrMapOvr>
  <p:transition advTm="300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0249076"/>
      </p:ext>
    </p:extLst>
  </p:cSld>
  <p:clrMapOvr>
    <a:masterClrMapping/>
  </p:clrMapOvr>
  <p:transition advTm="3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95263"/>
            <a:ext cx="2095500" cy="55419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0375" y="195263"/>
            <a:ext cx="6137275" cy="5541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5006172"/>
      </p:ext>
    </p:extLst>
  </p:cSld>
  <p:clrMapOvr>
    <a:masterClrMapping/>
  </p:clrMapOvr>
  <p:transition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5667313"/>
      </p:ext>
    </p:extLst>
  </p:cSld>
  <p:clrMapOvr>
    <a:masterClrMapping/>
  </p:clrMapOvr>
  <p:transition advTm="300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39913413"/>
      </p:ext>
    </p:extLst>
  </p:cSld>
  <p:clrMapOvr>
    <a:masterClrMapping/>
  </p:clrMapOvr>
  <p:transition advTm="3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0375" y="1058863"/>
            <a:ext cx="403225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058863"/>
            <a:ext cx="403225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2432944"/>
      </p:ext>
    </p:extLst>
  </p:cSld>
  <p:clrMapOvr>
    <a:masterClrMapping/>
  </p:clrMapOvr>
  <p:transition advTm="3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803597"/>
      </p:ext>
    </p:extLst>
  </p:cSld>
  <p:clrMapOvr>
    <a:masterClrMapping/>
  </p:clrMapOvr>
  <p:transition advTm="3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2011443"/>
      </p:ext>
    </p:extLst>
  </p:cSld>
  <p:clrMapOvr>
    <a:masterClrMapping/>
  </p:clrMapOvr>
  <p:transition advTm="3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673125"/>
      </p:ext>
    </p:extLst>
  </p:cSld>
  <p:clrMapOvr>
    <a:masterClrMapping/>
  </p:clrMapOvr>
  <p:transition advTm="300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4755160"/>
      </p:ext>
    </p:extLst>
  </p:cSld>
  <p:clrMapOvr>
    <a:masterClrMapping/>
  </p:clrMapOvr>
  <p:transition advTm="3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279328"/>
      </p:ext>
    </p:extLst>
  </p:cSld>
  <p:clrMapOvr>
    <a:masterClrMapping/>
  </p:clrMapOvr>
  <p:transition advTm="3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0000"/>
            <a:lumOff val="40000"/>
          </a:schemeClr>
        </a:solidFill>
        <a:effectLst/>
      </p:bgPr>
    </p:bg>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bwMode="auto">
          <a:xfrm>
            <a:off x="1247775" y="195263"/>
            <a:ext cx="7597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en-US" smtClean="0"/>
              <a:t>Click to edit Master title style</a:t>
            </a:r>
          </a:p>
        </p:txBody>
      </p:sp>
      <p:sp>
        <p:nvSpPr>
          <p:cNvPr id="330755" name="Rectangle 3"/>
          <p:cNvSpPr>
            <a:spLocks noGrp="1" noChangeArrowheads="1"/>
          </p:cNvSpPr>
          <p:nvPr>
            <p:ph type="body" idx="1"/>
          </p:nvPr>
        </p:nvSpPr>
        <p:spPr bwMode="auto">
          <a:xfrm>
            <a:off x="460375" y="1058863"/>
            <a:ext cx="82169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0757" name="Rectangle 5"/>
          <p:cNvSpPr>
            <a:spLocks noChangeArrowheads="1"/>
          </p:cNvSpPr>
          <p:nvPr/>
        </p:nvSpPr>
        <p:spPr bwMode="auto">
          <a:xfrm>
            <a:off x="387350" y="842123"/>
            <a:ext cx="8756650" cy="68262"/>
          </a:xfrm>
          <a:prstGeom prst="rect">
            <a:avLst/>
          </a:prstGeom>
          <a:solidFill>
            <a:srgbClr val="F0780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30758" name="Rectangle 6"/>
          <p:cNvSpPr>
            <a:spLocks noChangeArrowheads="1"/>
          </p:cNvSpPr>
          <p:nvPr/>
        </p:nvSpPr>
        <p:spPr bwMode="auto">
          <a:xfrm>
            <a:off x="0" y="6155297"/>
            <a:ext cx="9143999" cy="45719"/>
          </a:xfrm>
          <a:prstGeom prst="rect">
            <a:avLst/>
          </a:prstGeom>
          <a:solidFill>
            <a:schemeClr val="tx1"/>
          </a:solidFill>
          <a:ln>
            <a:noFill/>
          </a:ln>
          <a:effectLst/>
          <a:extLs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effectLst>
                <a:outerShdw blurRad="38100" dist="38100" dir="2700000" algn="tl">
                  <a:srgbClr val="FFFFFF"/>
                </a:outerShdw>
              </a:effectLst>
            </a:endParaRPr>
          </a:p>
        </p:txBody>
      </p:sp>
      <p:sp>
        <p:nvSpPr>
          <p:cNvPr id="330760" name="Text Box 8"/>
          <p:cNvSpPr txBox="1">
            <a:spLocks noChangeArrowheads="1"/>
          </p:cNvSpPr>
          <p:nvPr/>
        </p:nvSpPr>
        <p:spPr bwMode="auto">
          <a:xfrm>
            <a:off x="141288" y="6224588"/>
            <a:ext cx="2311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fld id="{CE18FD5D-82D7-4F8B-A51F-12EE34E0FE00}" type="slidenum">
              <a:rPr lang="en-US" sz="1200">
                <a:solidFill>
                  <a:srgbClr val="4D4D4D"/>
                </a:solidFill>
                <a:effectLst/>
                <a:latin typeface="Maiandra GD" charset="0"/>
              </a:rPr>
              <a:pPr/>
              <a:t>‹#›</a:t>
            </a:fld>
            <a:r>
              <a:rPr lang="en-US" sz="1200" dirty="0">
                <a:solidFill>
                  <a:srgbClr val="4D4D4D"/>
                </a:solidFill>
                <a:effectLst/>
                <a:latin typeface="Maiandra GD" charset="0"/>
              </a:rPr>
              <a:t> - </a:t>
            </a:r>
            <a:fld id="{3213A77F-9B61-444F-B82D-D4C3F0D04CC6}" type="datetime4">
              <a:rPr lang="en-US" sz="1200">
                <a:solidFill>
                  <a:srgbClr val="4D4D4D"/>
                </a:solidFill>
                <a:effectLst/>
                <a:latin typeface="Maiandra GD" charset="0"/>
              </a:rPr>
              <a:pPr/>
              <a:t>July 26, 2016</a:t>
            </a:fld>
            <a:r>
              <a:rPr lang="en-US" sz="1200" dirty="0">
                <a:solidFill>
                  <a:srgbClr val="4D4D4D"/>
                </a:solidFill>
                <a:effectLst/>
                <a:latin typeface="Maiandra GD" charset="0"/>
              </a:rPr>
              <a:t> – </a:t>
            </a:r>
            <a:r>
              <a:rPr lang="en-US" sz="1200" dirty="0" smtClean="0">
                <a:solidFill>
                  <a:srgbClr val="4D4D4D"/>
                </a:solidFill>
                <a:effectLst/>
                <a:latin typeface="Maiandra GD" charset="0"/>
              </a:rPr>
              <a:t>v9.0</a:t>
            </a:r>
            <a:endParaRPr lang="en-US" sz="1200" dirty="0">
              <a:solidFill>
                <a:srgbClr val="4D4D4D"/>
              </a:solidFill>
              <a:effectLst/>
              <a:latin typeface="Maiandra GD" charset="0"/>
            </a:endParaRPr>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126894" y="6178156"/>
            <a:ext cx="3017106" cy="637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advTm="3000"/>
  <p:timing>
    <p:tnLst>
      <p:par>
        <p:cTn id="1" dur="indefinite" restart="never" nodeType="tmRoot"/>
      </p:par>
    </p:tnLst>
  </p:timing>
  <p:txStyles>
    <p:titleStyle>
      <a:lvl1pPr algn="r" rtl="0" eaLnBrk="0" fontAlgn="base" hangingPunct="0">
        <a:spcBef>
          <a:spcPct val="0"/>
        </a:spcBef>
        <a:spcAft>
          <a:spcPct val="0"/>
        </a:spcAft>
        <a:defRPr sz="2400">
          <a:solidFill>
            <a:schemeClr val="tx1"/>
          </a:solidFill>
          <a:latin typeface="+mj-lt"/>
          <a:ea typeface="+mj-ea"/>
          <a:cs typeface="+mj-cs"/>
        </a:defRPr>
      </a:lvl1pPr>
      <a:lvl2pPr algn="r" rtl="0" eaLnBrk="0" fontAlgn="base" hangingPunct="0">
        <a:spcBef>
          <a:spcPct val="0"/>
        </a:spcBef>
        <a:spcAft>
          <a:spcPct val="0"/>
        </a:spcAft>
        <a:defRPr sz="2400">
          <a:solidFill>
            <a:schemeClr val="tx1"/>
          </a:solidFill>
          <a:latin typeface="Maiandra GD" charset="0"/>
        </a:defRPr>
      </a:lvl2pPr>
      <a:lvl3pPr algn="r" rtl="0" eaLnBrk="0" fontAlgn="base" hangingPunct="0">
        <a:spcBef>
          <a:spcPct val="0"/>
        </a:spcBef>
        <a:spcAft>
          <a:spcPct val="0"/>
        </a:spcAft>
        <a:defRPr sz="2400">
          <a:solidFill>
            <a:schemeClr val="tx1"/>
          </a:solidFill>
          <a:latin typeface="Maiandra GD" charset="0"/>
        </a:defRPr>
      </a:lvl3pPr>
      <a:lvl4pPr algn="r" rtl="0" eaLnBrk="0" fontAlgn="base" hangingPunct="0">
        <a:spcBef>
          <a:spcPct val="0"/>
        </a:spcBef>
        <a:spcAft>
          <a:spcPct val="0"/>
        </a:spcAft>
        <a:defRPr sz="2400">
          <a:solidFill>
            <a:schemeClr val="tx1"/>
          </a:solidFill>
          <a:latin typeface="Maiandra GD" charset="0"/>
        </a:defRPr>
      </a:lvl4pPr>
      <a:lvl5pPr algn="r" rtl="0" eaLnBrk="0" fontAlgn="base" hangingPunct="0">
        <a:spcBef>
          <a:spcPct val="0"/>
        </a:spcBef>
        <a:spcAft>
          <a:spcPct val="0"/>
        </a:spcAft>
        <a:defRPr sz="2400">
          <a:solidFill>
            <a:schemeClr val="tx1"/>
          </a:solidFill>
          <a:latin typeface="Maiandra GD" charset="0"/>
        </a:defRPr>
      </a:lvl5pPr>
      <a:lvl6pPr marL="457200" algn="r" rtl="0" eaLnBrk="0" fontAlgn="base" hangingPunct="0">
        <a:spcBef>
          <a:spcPct val="0"/>
        </a:spcBef>
        <a:spcAft>
          <a:spcPct val="0"/>
        </a:spcAft>
        <a:defRPr sz="2400">
          <a:solidFill>
            <a:schemeClr val="tx1"/>
          </a:solidFill>
          <a:latin typeface="Maiandra GD" charset="0"/>
        </a:defRPr>
      </a:lvl6pPr>
      <a:lvl7pPr marL="914400" algn="r" rtl="0" eaLnBrk="0" fontAlgn="base" hangingPunct="0">
        <a:spcBef>
          <a:spcPct val="0"/>
        </a:spcBef>
        <a:spcAft>
          <a:spcPct val="0"/>
        </a:spcAft>
        <a:defRPr sz="2400">
          <a:solidFill>
            <a:schemeClr val="tx1"/>
          </a:solidFill>
          <a:latin typeface="Maiandra GD" charset="0"/>
        </a:defRPr>
      </a:lvl7pPr>
      <a:lvl8pPr marL="1371600" algn="r" rtl="0" eaLnBrk="0" fontAlgn="base" hangingPunct="0">
        <a:spcBef>
          <a:spcPct val="0"/>
        </a:spcBef>
        <a:spcAft>
          <a:spcPct val="0"/>
        </a:spcAft>
        <a:defRPr sz="2400">
          <a:solidFill>
            <a:schemeClr val="tx1"/>
          </a:solidFill>
          <a:latin typeface="Maiandra GD" charset="0"/>
        </a:defRPr>
      </a:lvl8pPr>
      <a:lvl9pPr marL="1828800" algn="r" rtl="0" eaLnBrk="0" fontAlgn="base" hangingPunct="0">
        <a:spcBef>
          <a:spcPct val="0"/>
        </a:spcBef>
        <a:spcAft>
          <a:spcPct val="0"/>
        </a:spcAft>
        <a:defRPr sz="2400">
          <a:solidFill>
            <a:schemeClr val="tx1"/>
          </a:solidFill>
          <a:latin typeface="Maiandra GD" charset="0"/>
        </a:defRPr>
      </a:lvl9pPr>
    </p:titleStyle>
    <p:bodyStyle>
      <a:lvl1pPr marL="341313" indent="-341313" algn="l" rtl="0" eaLnBrk="0" fontAlgn="base" hangingPunct="0">
        <a:spcBef>
          <a:spcPct val="20000"/>
        </a:spcBef>
        <a:spcAft>
          <a:spcPct val="0"/>
        </a:spcAft>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1413" indent="-227013" algn="l" rtl="0" eaLnBrk="0" fontAlgn="base" hangingPunct="0">
        <a:spcBef>
          <a:spcPct val="20000"/>
        </a:spcBef>
        <a:spcAft>
          <a:spcPct val="0"/>
        </a:spcAft>
        <a:buChar char="•"/>
        <a:defRPr sz="1400">
          <a:solidFill>
            <a:schemeClr val="tx1"/>
          </a:solidFill>
          <a:latin typeface="+mn-lt"/>
        </a:defRPr>
      </a:lvl3pPr>
      <a:lvl4pPr marL="1598613" indent="-227013"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0" fontAlgn="base" hangingPunct="0">
        <a:spcBef>
          <a:spcPct val="20000"/>
        </a:spcBef>
        <a:spcAft>
          <a:spcPct val="0"/>
        </a:spcAft>
        <a:buChar char="»"/>
        <a:defRPr sz="1000">
          <a:solidFill>
            <a:schemeClr val="tx1"/>
          </a:solidFill>
          <a:latin typeface="+mn-lt"/>
        </a:defRPr>
      </a:lvl6pPr>
      <a:lvl7pPr marL="2971800" indent="-228600" algn="l" rtl="0" eaLnBrk="0" fontAlgn="base" hangingPunct="0">
        <a:spcBef>
          <a:spcPct val="20000"/>
        </a:spcBef>
        <a:spcAft>
          <a:spcPct val="0"/>
        </a:spcAft>
        <a:buChar char="»"/>
        <a:defRPr sz="1000">
          <a:solidFill>
            <a:schemeClr val="tx1"/>
          </a:solidFill>
          <a:latin typeface="+mn-lt"/>
        </a:defRPr>
      </a:lvl7pPr>
      <a:lvl8pPr marL="3429000" indent="-228600" algn="l" rtl="0" eaLnBrk="0" fontAlgn="base" hangingPunct="0">
        <a:spcBef>
          <a:spcPct val="20000"/>
        </a:spcBef>
        <a:spcAft>
          <a:spcPct val="0"/>
        </a:spcAft>
        <a:buChar char="»"/>
        <a:defRPr sz="1000">
          <a:solidFill>
            <a:schemeClr val="tx1"/>
          </a:solidFill>
          <a:latin typeface="+mn-lt"/>
        </a:defRPr>
      </a:lvl8pPr>
      <a:lvl9pPr marL="3886200" indent="-228600" algn="l" rtl="0" eaLnBrk="0" fontAlgn="base" hangingPunct="0">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ctrTitle"/>
          </p:nvPr>
        </p:nvSpPr>
        <p:spPr>
          <a:xfrm>
            <a:off x="249238" y="1958125"/>
            <a:ext cx="8686800" cy="1190171"/>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600"/>
              </a:spcBef>
            </a:pPr>
            <a:r>
              <a:rPr lang="en-US" sz="3200" dirty="0" smtClean="0"/>
              <a:t>An Introduction </a:t>
            </a:r>
            <a:r>
              <a:rPr lang="en-US" sz="3200" dirty="0"/>
              <a:t>to Operational </a:t>
            </a:r>
            <a:r>
              <a:rPr lang="en-US" sz="3200" dirty="0" smtClean="0"/>
              <a:t>Excellence</a:t>
            </a:r>
            <a:br>
              <a:rPr lang="en-US" sz="3200" dirty="0" smtClean="0"/>
            </a:br>
            <a:r>
              <a:rPr lang="en-US" dirty="0" smtClean="0"/>
              <a:t>An Integrated Business Execution System</a:t>
            </a:r>
            <a:endParaRPr lang="en-US" dirty="0"/>
          </a:p>
        </p:txBody>
      </p:sp>
      <p:sp>
        <p:nvSpPr>
          <p:cNvPr id="332803" name="Rectangle 3"/>
          <p:cNvSpPr>
            <a:spLocks noGrp="1" noChangeArrowheads="1"/>
          </p:cNvSpPr>
          <p:nvPr>
            <p:ph type="subTitle" idx="1"/>
          </p:nvPr>
        </p:nvSpPr>
        <p:spPr>
          <a:xfrm>
            <a:off x="615950" y="3434761"/>
            <a:ext cx="8323263" cy="84931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lnSpc>
                <a:spcPct val="80000"/>
              </a:lnSpc>
            </a:pPr>
            <a:r>
              <a:rPr lang="en-US" sz="2400" dirty="0">
                <a:solidFill>
                  <a:srgbClr val="4D4D4D"/>
                </a:solidFill>
              </a:rPr>
              <a:t>b</a:t>
            </a:r>
            <a:r>
              <a:rPr lang="en-US" sz="2400" dirty="0" smtClean="0">
                <a:solidFill>
                  <a:srgbClr val="4D4D4D"/>
                </a:solidFill>
              </a:rPr>
              <a:t>y </a:t>
            </a:r>
            <a:r>
              <a:rPr lang="en-US" sz="2400" dirty="0" smtClean="0">
                <a:solidFill>
                  <a:srgbClr val="F07800"/>
                </a:solidFill>
                <a:effectLst>
                  <a:outerShdw blurRad="38100" dist="38100" dir="2700000" algn="tl">
                    <a:srgbClr val="000000"/>
                  </a:outerShdw>
                </a:effectLst>
              </a:rPr>
              <a:t>Operational </a:t>
            </a:r>
            <a:r>
              <a:rPr lang="en-US" sz="2400" dirty="0">
                <a:solidFill>
                  <a:srgbClr val="F07800"/>
                </a:solidFill>
                <a:effectLst>
                  <a:outerShdw blurRad="38100" dist="38100" dir="2700000" algn="tl">
                    <a:srgbClr val="000000"/>
                  </a:outerShdw>
                </a:effectLst>
              </a:rPr>
              <a:t>Excellence </a:t>
            </a:r>
            <a:r>
              <a:rPr lang="en-US" sz="2400" dirty="0" smtClean="0">
                <a:solidFill>
                  <a:srgbClr val="F07800"/>
                </a:solidFill>
                <a:effectLst>
                  <a:outerShdw blurRad="38100" dist="38100" dir="2700000" algn="tl">
                    <a:srgbClr val="000000"/>
                  </a:outerShdw>
                </a:effectLst>
              </a:rPr>
              <a:t>Consulting LLC</a:t>
            </a:r>
            <a:endParaRPr lang="en-US" sz="2400" dirty="0">
              <a:solidFill>
                <a:srgbClr val="F07800"/>
              </a:solidFill>
              <a:effectLst>
                <a:outerShdw blurRad="38100" dist="38100" dir="2700000" algn="tl">
                  <a:srgbClr val="000000"/>
                </a:outerShdw>
              </a:effectLst>
            </a:endParaRP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250" y="4154792"/>
            <a:ext cx="3110131" cy="1894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1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2"/>
          <p:cNvSpPr>
            <a:spLocks noGrp="1" noChangeArrowheads="1"/>
          </p:cNvSpPr>
          <p:nvPr>
            <p:ph type="title" idx="4294967295"/>
          </p:nvPr>
        </p:nvSpPr>
        <p:spPr>
          <a:xfrm>
            <a:off x="455614" y="230188"/>
            <a:ext cx="8494712" cy="581025"/>
          </a:xfrm>
        </p:spPr>
        <p:txBody>
          <a:bodyPr/>
          <a:lstStyle/>
          <a:p>
            <a:r>
              <a:rPr lang="en-US" dirty="0"/>
              <a:t>Operational Excellence – Strategy </a:t>
            </a:r>
            <a:r>
              <a:rPr lang="en-US" dirty="0" smtClean="0"/>
              <a:t>Deployment Process</a:t>
            </a:r>
            <a:endParaRPr lang="en-US" dirty="0"/>
          </a:p>
        </p:txBody>
      </p:sp>
      <p:sp>
        <p:nvSpPr>
          <p:cNvPr id="600068" name="Rectangle 4"/>
          <p:cNvSpPr>
            <a:spLocks noGrp="1" noChangeArrowheads="1"/>
          </p:cNvSpPr>
          <p:nvPr>
            <p:ph type="body" idx="4294967295"/>
          </p:nvPr>
        </p:nvSpPr>
        <p:spPr>
          <a:xfrm>
            <a:off x="515938" y="1123950"/>
            <a:ext cx="8204200" cy="4832350"/>
          </a:xfrm>
          <a:noFill/>
        </p:spPr>
        <p:txBody>
          <a:bodyPr/>
          <a:lstStyle/>
          <a:p>
            <a:pPr marL="0" indent="0" algn="just" defTabSz="571500">
              <a:lnSpc>
                <a:spcPct val="110000"/>
              </a:lnSpc>
              <a:spcBef>
                <a:spcPct val="50000"/>
              </a:spcBef>
              <a:buFontTx/>
              <a:buNone/>
            </a:pPr>
            <a:r>
              <a:rPr lang="en-US" dirty="0"/>
              <a:t>The Hoshin X-Matrix is a tool that visualizes an organization’s </a:t>
            </a:r>
          </a:p>
          <a:p>
            <a:pPr marL="571500" lvl="1" indent="-342900" algn="just" defTabSz="571500">
              <a:lnSpc>
                <a:spcPct val="110000"/>
              </a:lnSpc>
              <a:spcBef>
                <a:spcPct val="50000"/>
              </a:spcBef>
              <a:buFont typeface="Wingdings" pitchFamily="2" charset="2"/>
              <a:buChar char="Ø"/>
            </a:pPr>
            <a:r>
              <a:rPr lang="en-US" sz="1800" dirty="0"/>
              <a:t>strategic objectives, </a:t>
            </a:r>
          </a:p>
          <a:p>
            <a:pPr marL="571500" lvl="1" indent="-342900" algn="just" defTabSz="571500">
              <a:lnSpc>
                <a:spcPct val="110000"/>
              </a:lnSpc>
              <a:spcBef>
                <a:spcPct val="50000"/>
              </a:spcBef>
              <a:buFont typeface="Wingdings" pitchFamily="2" charset="2"/>
              <a:buChar char="Ø"/>
            </a:pPr>
            <a:r>
              <a:rPr lang="en-US" sz="1800" dirty="0"/>
              <a:t>strategic initiatives, </a:t>
            </a:r>
          </a:p>
          <a:p>
            <a:pPr marL="571500" lvl="1" indent="-342900" algn="just" defTabSz="571500">
              <a:lnSpc>
                <a:spcPct val="110000"/>
              </a:lnSpc>
              <a:spcBef>
                <a:spcPct val="50000"/>
              </a:spcBef>
              <a:buFont typeface="Wingdings" pitchFamily="2" charset="2"/>
              <a:buChar char="Ø"/>
            </a:pPr>
            <a:r>
              <a:rPr lang="en-US" sz="1800" dirty="0"/>
              <a:t>key performance indicators, </a:t>
            </a:r>
          </a:p>
          <a:p>
            <a:pPr marL="571500" lvl="1" indent="-342900" algn="just" defTabSz="571500">
              <a:lnSpc>
                <a:spcPct val="110000"/>
              </a:lnSpc>
              <a:spcBef>
                <a:spcPct val="50000"/>
              </a:spcBef>
              <a:buFont typeface="Wingdings" pitchFamily="2" charset="2"/>
              <a:buChar char="Ø"/>
            </a:pPr>
            <a:r>
              <a:rPr lang="en-US" sz="1800" dirty="0"/>
              <a:t>key projects &amp; action items, and</a:t>
            </a:r>
          </a:p>
          <a:p>
            <a:pPr marL="571500" lvl="1" indent="-342900" algn="just" defTabSz="571500">
              <a:lnSpc>
                <a:spcPct val="110000"/>
              </a:lnSpc>
              <a:spcBef>
                <a:spcPct val="50000"/>
              </a:spcBef>
              <a:buFont typeface="Wingdings" pitchFamily="2" charset="2"/>
              <a:buChar char="Ø"/>
            </a:pPr>
            <a:r>
              <a:rPr lang="en-US" sz="1800" dirty="0"/>
              <a:t>human resources requirements</a:t>
            </a:r>
          </a:p>
          <a:p>
            <a:pPr marL="0" indent="0" algn="just" defTabSz="571500">
              <a:lnSpc>
                <a:spcPct val="110000"/>
              </a:lnSpc>
              <a:spcBef>
                <a:spcPct val="50000"/>
              </a:spcBef>
              <a:buFontTx/>
              <a:buNone/>
            </a:pPr>
            <a:r>
              <a:rPr lang="en-US" dirty="0"/>
              <a:t>in one simple matrix.</a:t>
            </a:r>
          </a:p>
        </p:txBody>
      </p:sp>
      <p:sp>
        <p:nvSpPr>
          <p:cNvPr id="488455" name="Rectangle 7"/>
          <p:cNvSpPr>
            <a:spLocks noChangeArrowheads="1"/>
          </p:cNvSpPr>
          <p:nvPr/>
        </p:nvSpPr>
        <p:spPr bwMode="auto">
          <a:xfrm>
            <a:off x="495300" y="4214813"/>
            <a:ext cx="8255000"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eaLnBrk="0" hangingPunct="0">
              <a:lnSpc>
                <a:spcPct val="110000"/>
              </a:lnSpc>
              <a:spcBef>
                <a:spcPct val="50000"/>
              </a:spcBef>
            </a:pPr>
            <a:r>
              <a:rPr lang="en-US" sz="1800" dirty="0">
                <a:effectLst/>
                <a:latin typeface="Maiandra GD" charset="0"/>
              </a:rPr>
              <a:t>The Hoshin X-Matrix enables an organization to easily review the alignment of its strategic objectives, strategic initiatives, key performance indicators, key action items and human resources.</a:t>
            </a:r>
          </a:p>
          <a:p>
            <a:pPr algn="just" eaLnBrk="0" hangingPunct="0">
              <a:lnSpc>
                <a:spcPct val="110000"/>
              </a:lnSpc>
              <a:spcBef>
                <a:spcPct val="50000"/>
              </a:spcBef>
            </a:pPr>
            <a:r>
              <a:rPr lang="en-US" sz="1800" dirty="0">
                <a:effectLst/>
                <a:latin typeface="Maiandra GD" charset="0"/>
              </a:rPr>
              <a:t>The Hoshin X-Matrix, if used properly, improves the likelihood of a successful execution of the strategic plan.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800" y="1557338"/>
            <a:ext cx="4230687"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8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347663" y="195263"/>
            <a:ext cx="8497887" cy="581025"/>
          </a:xfrm>
          <a:noFill/>
          <a:ln/>
        </p:spPr>
        <p:txBody>
          <a:bodyPr/>
          <a:lstStyle/>
          <a:p>
            <a:r>
              <a:rPr lang="en-US" dirty="0"/>
              <a:t>Operational Excellence – Strategy </a:t>
            </a:r>
            <a:r>
              <a:rPr lang="en-US" dirty="0" smtClean="0"/>
              <a:t>Deployment Process </a:t>
            </a:r>
            <a:endParaRPr lang="en-US" dirty="0"/>
          </a:p>
        </p:txBody>
      </p:sp>
      <p:pic>
        <p:nvPicPr>
          <p:cNvPr id="545819" name="Picture 6"/>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400" y="976313"/>
            <a:ext cx="825500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45820" name="AutoShape 7"/>
          <p:cNvSpPr>
            <a:spLocks noChangeArrowheads="1"/>
          </p:cNvSpPr>
          <p:nvPr/>
        </p:nvSpPr>
        <p:spPr bwMode="auto">
          <a:xfrm>
            <a:off x="95250" y="2686050"/>
            <a:ext cx="1784350" cy="1160463"/>
          </a:xfrm>
          <a:prstGeom prst="wedgeRoundRectCallout">
            <a:avLst>
              <a:gd name="adj1" fmla="val 45551"/>
              <a:gd name="adj2" fmla="val 77361"/>
              <a:gd name="adj3" fmla="val 16667"/>
            </a:avLst>
          </a:prstGeom>
          <a:solidFill>
            <a:srgbClr val="FF9900"/>
          </a:solidFill>
          <a:ln w="9525" algn="ctr">
            <a:solidFill>
              <a:schemeClr val="tx1"/>
            </a:solidFill>
            <a:miter lim="800000"/>
            <a:headEnd/>
            <a:tailEnd/>
          </a:ln>
        </p:spPr>
        <p:txBody>
          <a:bodyPr anchor="ctr"/>
          <a:lstStyle/>
          <a:p>
            <a:pPr algn="ctr"/>
            <a:r>
              <a:rPr lang="en-US" sz="1600" dirty="0">
                <a:effectLst/>
                <a:latin typeface="Maiandra GD" charset="0"/>
              </a:rPr>
              <a:t>Organization’s Strategic Objectives &amp; Goals</a:t>
            </a:r>
          </a:p>
        </p:txBody>
      </p:sp>
      <p:sp>
        <p:nvSpPr>
          <p:cNvPr id="545821" name="AutoShape 8"/>
          <p:cNvSpPr>
            <a:spLocks noChangeArrowheads="1"/>
          </p:cNvSpPr>
          <p:nvPr/>
        </p:nvSpPr>
        <p:spPr bwMode="auto">
          <a:xfrm>
            <a:off x="3775075" y="5522913"/>
            <a:ext cx="2352675" cy="942975"/>
          </a:xfrm>
          <a:prstGeom prst="wedgeRoundRectCallout">
            <a:avLst>
              <a:gd name="adj1" fmla="val -83065"/>
              <a:gd name="adj2" fmla="val -65486"/>
              <a:gd name="adj3" fmla="val 16667"/>
            </a:avLst>
          </a:prstGeom>
          <a:solidFill>
            <a:srgbClr val="FF9900"/>
          </a:solidFill>
          <a:ln w="9525" algn="ctr">
            <a:solidFill>
              <a:schemeClr val="tx1"/>
            </a:solidFill>
            <a:miter lim="800000"/>
            <a:headEnd/>
            <a:tailEnd/>
          </a:ln>
        </p:spPr>
        <p:txBody>
          <a:bodyPr anchor="ctr"/>
          <a:lstStyle/>
          <a:p>
            <a:pPr algn="ctr"/>
            <a:r>
              <a:rPr lang="en-US" sz="1600" dirty="0">
                <a:effectLst/>
                <a:latin typeface="Maiandra GD" charset="0"/>
              </a:rPr>
              <a:t>Organization’s Key Performance Indicator (Balanced Scorecard)</a:t>
            </a:r>
          </a:p>
        </p:txBody>
      </p:sp>
      <p:sp>
        <p:nvSpPr>
          <p:cNvPr id="545822" name="AutoShape 9"/>
          <p:cNvSpPr>
            <a:spLocks noChangeArrowheads="1"/>
          </p:cNvSpPr>
          <p:nvPr/>
        </p:nvSpPr>
        <p:spPr bwMode="auto">
          <a:xfrm>
            <a:off x="6648450" y="5033963"/>
            <a:ext cx="2352675" cy="942975"/>
          </a:xfrm>
          <a:prstGeom prst="wedgeRoundRectCallout">
            <a:avLst>
              <a:gd name="adj1" fmla="val -73213"/>
              <a:gd name="adj2" fmla="val -111782"/>
              <a:gd name="adj3" fmla="val 16667"/>
            </a:avLst>
          </a:prstGeom>
          <a:solidFill>
            <a:srgbClr val="FF9900"/>
          </a:solidFill>
          <a:ln w="9525" algn="ctr">
            <a:solidFill>
              <a:schemeClr val="tx1"/>
            </a:solidFill>
            <a:miter lim="800000"/>
            <a:headEnd/>
            <a:tailEnd/>
          </a:ln>
        </p:spPr>
        <p:txBody>
          <a:bodyPr anchor="ctr"/>
          <a:lstStyle/>
          <a:p>
            <a:pPr algn="ctr"/>
            <a:r>
              <a:rPr lang="en-US" sz="1600" dirty="0">
                <a:effectLst/>
                <a:latin typeface="Maiandra GD" charset="0"/>
              </a:rPr>
              <a:t>Organization’s Strategic Initiatives &amp; Tactics</a:t>
            </a:r>
          </a:p>
        </p:txBody>
      </p:sp>
      <p:sp>
        <p:nvSpPr>
          <p:cNvPr id="545823" name="AutoShape 10"/>
          <p:cNvSpPr>
            <a:spLocks noChangeArrowheads="1"/>
          </p:cNvSpPr>
          <p:nvPr/>
        </p:nvSpPr>
        <p:spPr bwMode="auto">
          <a:xfrm>
            <a:off x="436563" y="1009650"/>
            <a:ext cx="2352675" cy="942975"/>
          </a:xfrm>
          <a:prstGeom prst="wedgeRoundRectCallout">
            <a:avLst>
              <a:gd name="adj1" fmla="val 81037"/>
              <a:gd name="adj2" fmla="val 52861"/>
              <a:gd name="adj3" fmla="val 16667"/>
            </a:avLst>
          </a:prstGeom>
          <a:solidFill>
            <a:srgbClr val="FF9900"/>
          </a:solidFill>
          <a:ln w="9525" algn="ctr">
            <a:solidFill>
              <a:schemeClr val="tx1"/>
            </a:solidFill>
            <a:miter lim="800000"/>
            <a:headEnd/>
            <a:tailEnd/>
          </a:ln>
        </p:spPr>
        <p:txBody>
          <a:bodyPr anchor="ctr"/>
          <a:lstStyle/>
          <a:p>
            <a:pPr algn="ctr"/>
            <a:r>
              <a:rPr lang="en-US" sz="1600" dirty="0">
                <a:effectLst/>
                <a:latin typeface="Maiandra GD" charset="0"/>
              </a:rPr>
              <a:t>Organization’s Tactical Projects &amp; Action Items</a:t>
            </a:r>
          </a:p>
        </p:txBody>
      </p:sp>
      <p:sp>
        <p:nvSpPr>
          <p:cNvPr id="545824" name="AutoShape 11"/>
          <p:cNvSpPr>
            <a:spLocks noChangeArrowheads="1"/>
          </p:cNvSpPr>
          <p:nvPr/>
        </p:nvSpPr>
        <p:spPr bwMode="auto">
          <a:xfrm>
            <a:off x="6200021" y="1660525"/>
            <a:ext cx="2352675" cy="942975"/>
          </a:xfrm>
          <a:prstGeom prst="wedgeRoundRectCallout">
            <a:avLst>
              <a:gd name="adj1" fmla="val -6745"/>
              <a:gd name="adj2" fmla="val 132662"/>
              <a:gd name="adj3" fmla="val 16667"/>
            </a:avLst>
          </a:prstGeom>
          <a:solidFill>
            <a:srgbClr val="FF9900"/>
          </a:solidFill>
          <a:ln w="9525" algn="ctr">
            <a:solidFill>
              <a:schemeClr val="tx1"/>
            </a:solidFill>
            <a:miter lim="800000"/>
            <a:headEnd/>
            <a:tailEnd/>
          </a:ln>
        </p:spPr>
        <p:txBody>
          <a:bodyPr anchor="ctr"/>
          <a:lstStyle/>
          <a:p>
            <a:pPr algn="ctr"/>
            <a:r>
              <a:rPr lang="en-US" sz="1600" dirty="0">
                <a:effectLst/>
                <a:latin typeface="Maiandra GD" charset="0"/>
              </a:rPr>
              <a:t>Organization’s Human Resource Allocation</a:t>
            </a:r>
          </a:p>
        </p:txBody>
      </p:sp>
      <p:sp>
        <p:nvSpPr>
          <p:cNvPr id="2" name="Rounded Rectangle 1"/>
          <p:cNvSpPr/>
          <p:nvPr/>
        </p:nvSpPr>
        <p:spPr bwMode="auto">
          <a:xfrm>
            <a:off x="4997906" y="1660525"/>
            <a:ext cx="1176338" cy="1191163"/>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8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58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58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58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58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20" grpId="0" animBg="1"/>
      <p:bldP spid="545821" grpId="0" animBg="1"/>
      <p:bldP spid="545822" grpId="0" animBg="1"/>
      <p:bldP spid="545823" grpId="0" animBg="1"/>
      <p:bldP spid="545824"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347663" y="195263"/>
            <a:ext cx="8497887" cy="581025"/>
          </a:xfrm>
          <a:noFill/>
          <a:ln/>
        </p:spPr>
        <p:txBody>
          <a:bodyPr/>
          <a:lstStyle/>
          <a:p>
            <a:r>
              <a:rPr lang="en-US" dirty="0"/>
              <a:t>Operational Excellence – Strategy Deployment</a:t>
            </a:r>
          </a:p>
        </p:txBody>
      </p:sp>
      <p:sp>
        <p:nvSpPr>
          <p:cNvPr id="556067" name="Text Box 35"/>
          <p:cNvSpPr txBox="1">
            <a:spLocks noChangeArrowheads="1"/>
          </p:cNvSpPr>
          <p:nvPr/>
        </p:nvSpPr>
        <p:spPr bwMode="auto">
          <a:xfrm>
            <a:off x="727075" y="1417638"/>
            <a:ext cx="494982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600" dirty="0">
                <a:effectLst/>
                <a:latin typeface="Gabriola" pitchFamily="82" charset="0"/>
              </a:rPr>
              <a:t>“I sure wish I’d done a better job of communicating with GM people. I’d do that differently a second time around and make sure they understand and shared my vision for the company. Then they would know why I was</a:t>
            </a:r>
            <a:endParaRPr lang="en-US" sz="1800" dirty="0">
              <a:effectLst/>
              <a:latin typeface="Maiandra GD" charset="0"/>
            </a:endParaRPr>
          </a:p>
        </p:txBody>
      </p:sp>
      <p:pic>
        <p:nvPicPr>
          <p:cNvPr id="556068" name="Picture 36" descr="Roger_smi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5579" y="1572493"/>
            <a:ext cx="2490203" cy="1803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6069" name="Text Box 37"/>
          <p:cNvSpPr txBox="1">
            <a:spLocks noChangeArrowheads="1"/>
          </p:cNvSpPr>
          <p:nvPr/>
        </p:nvSpPr>
        <p:spPr bwMode="auto">
          <a:xfrm>
            <a:off x="720725" y="3421063"/>
            <a:ext cx="7856538" cy="155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600" dirty="0">
                <a:effectLst/>
                <a:latin typeface="Gabriola" pitchFamily="82" charset="0"/>
              </a:rPr>
              <a:t>tearing the place up, taking out whole divisions, changing our whole production structure </a:t>
            </a:r>
            <a:r>
              <a:rPr lang="en-US" sz="2600" dirty="0" smtClean="0">
                <a:effectLst/>
                <a:latin typeface="Gabriola" pitchFamily="82" charset="0"/>
              </a:rPr>
              <a:t> . </a:t>
            </a:r>
            <a:r>
              <a:rPr lang="en-US" sz="2600" dirty="0">
                <a:effectLst/>
                <a:latin typeface="Gabriola" pitchFamily="82" charset="0"/>
              </a:rPr>
              <a:t>. . </a:t>
            </a:r>
            <a:r>
              <a:rPr lang="en-US" sz="2600" dirty="0" smtClean="0">
                <a:effectLst/>
                <a:latin typeface="Gabriola" pitchFamily="82" charset="0"/>
              </a:rPr>
              <a:t> I </a:t>
            </a:r>
            <a:r>
              <a:rPr lang="en-US" sz="2600" dirty="0">
                <a:effectLst/>
                <a:latin typeface="Gabriola" pitchFamily="82" charset="0"/>
              </a:rPr>
              <a:t>never got this across.”</a:t>
            </a:r>
          </a:p>
          <a:p>
            <a:pPr algn="just"/>
            <a:endParaRPr lang="en-US" sz="2600" dirty="0">
              <a:effectLst/>
              <a:latin typeface="Gabriola" pitchFamily="82" charset="0"/>
            </a:endParaRPr>
          </a:p>
          <a:p>
            <a:pPr algn="r"/>
            <a:r>
              <a:rPr lang="en-US" sz="1800" dirty="0">
                <a:effectLst/>
                <a:latin typeface="Maiandra GD" charset="0"/>
              </a:rPr>
              <a:t>Roger Smith, CEO of General Motors (1981 - 1990)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347663" y="195263"/>
            <a:ext cx="8497887" cy="581025"/>
          </a:xfrm>
          <a:noFill/>
          <a:ln/>
        </p:spPr>
        <p:txBody>
          <a:bodyPr/>
          <a:lstStyle/>
          <a:p>
            <a:r>
              <a:rPr lang="en-US" dirty="0" smtClean="0"/>
              <a:t>Strategy Planning &amp; Deployment – </a:t>
            </a:r>
            <a:r>
              <a:rPr lang="en-US" dirty="0"/>
              <a:t>Resources</a:t>
            </a:r>
          </a:p>
        </p:txBody>
      </p:sp>
      <p:sp>
        <p:nvSpPr>
          <p:cNvPr id="576518" name="Text Box 6"/>
          <p:cNvSpPr txBox="1">
            <a:spLocks noChangeArrowheads="1"/>
          </p:cNvSpPr>
          <p:nvPr/>
        </p:nvSpPr>
        <p:spPr bwMode="auto">
          <a:xfrm>
            <a:off x="357188" y="1034801"/>
            <a:ext cx="840898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40000"/>
              </a:spcBef>
            </a:pPr>
            <a:r>
              <a:rPr lang="en-US" sz="1800" dirty="0">
                <a:effectLst/>
                <a:latin typeface="+mn-lt"/>
              </a:rPr>
              <a:t>Ackoff, R.L. – </a:t>
            </a:r>
            <a:r>
              <a:rPr lang="en-US" sz="1800" i="1" dirty="0">
                <a:effectLst/>
                <a:latin typeface="+mn-lt"/>
              </a:rPr>
              <a:t>A Concept of Corporate Planning</a:t>
            </a:r>
            <a:r>
              <a:rPr lang="en-US" sz="1800" dirty="0">
                <a:effectLst/>
                <a:latin typeface="+mn-lt"/>
              </a:rPr>
              <a:t> (New York, New York: Wiley, 1970)</a:t>
            </a:r>
          </a:p>
          <a:p>
            <a:pPr algn="just">
              <a:spcBef>
                <a:spcPct val="40000"/>
              </a:spcBef>
            </a:pPr>
            <a:r>
              <a:rPr lang="en-US" sz="1800" dirty="0">
                <a:effectLst/>
                <a:latin typeface="+mn-lt"/>
              </a:rPr>
              <a:t>Colletti, Joseph F. – </a:t>
            </a:r>
            <a:r>
              <a:rPr lang="en-US" sz="1800" i="1" dirty="0">
                <a:effectLst/>
                <a:latin typeface="+mn-lt"/>
              </a:rPr>
              <a:t>A Field Guide to Focused Planning: Hoshin Kanri - American Style</a:t>
            </a:r>
            <a:r>
              <a:rPr lang="en-US" sz="1800" dirty="0">
                <a:effectLst/>
                <a:latin typeface="+mn-lt"/>
              </a:rPr>
              <a:t> (The Woodledge Group, 1995)</a:t>
            </a:r>
            <a:r>
              <a:rPr lang="en-US" sz="1800" i="1" dirty="0">
                <a:effectLst/>
                <a:latin typeface="+mn-lt"/>
              </a:rPr>
              <a:t> </a:t>
            </a:r>
            <a:endParaRPr lang="en-US" sz="1800" dirty="0">
              <a:effectLst/>
              <a:latin typeface="+mn-lt"/>
            </a:endParaRPr>
          </a:p>
          <a:p>
            <a:pPr algn="just">
              <a:spcBef>
                <a:spcPct val="40000"/>
              </a:spcBef>
            </a:pPr>
            <a:r>
              <a:rPr lang="en-US" sz="1800" dirty="0">
                <a:effectLst/>
                <a:latin typeface="+mn-lt"/>
              </a:rPr>
              <a:t>Cowley, Michael and Domb, Ellen – </a:t>
            </a:r>
            <a:r>
              <a:rPr lang="en-US" sz="1800" i="1" dirty="0">
                <a:effectLst/>
                <a:latin typeface="+mn-lt"/>
              </a:rPr>
              <a:t>Beyond Strategic Vision: Effective Corporate Action with Hoshin Planning</a:t>
            </a:r>
            <a:r>
              <a:rPr lang="en-US" sz="1800" dirty="0">
                <a:effectLst/>
                <a:latin typeface="+mn-lt"/>
              </a:rPr>
              <a:t> (Burlington, Massachusetts: Butterworth-Heinemann, 1997</a:t>
            </a:r>
            <a:r>
              <a:rPr lang="en-US" sz="1800" dirty="0" smtClean="0">
                <a:effectLst/>
                <a:latin typeface="+mn-lt"/>
              </a:rPr>
              <a:t>)</a:t>
            </a:r>
          </a:p>
          <a:p>
            <a:pPr algn="just">
              <a:spcBef>
                <a:spcPct val="40000"/>
              </a:spcBef>
            </a:pPr>
            <a:r>
              <a:rPr lang="en-US" sz="1800" dirty="0">
                <a:effectLst/>
              </a:rPr>
              <a:t>Kaplan, R.S. and Norton, D.P. – </a:t>
            </a:r>
            <a:r>
              <a:rPr lang="en-US" sz="1800" i="1" dirty="0">
                <a:effectLst/>
              </a:rPr>
              <a:t>Strategy Maps: Converting intangible Assets into tangible Outcomes</a:t>
            </a:r>
            <a:r>
              <a:rPr lang="en-US" sz="1800" dirty="0">
                <a:effectLst/>
              </a:rPr>
              <a:t> (Cambridge, Massachusetts: Harvard Business School Publishing Corporation, 2004)</a:t>
            </a:r>
            <a:endParaRPr lang="en-US" sz="1800" dirty="0">
              <a:effectLst/>
              <a:latin typeface="+mn-lt"/>
            </a:endParaRPr>
          </a:p>
          <a:p>
            <a:pPr algn="just">
              <a:spcBef>
                <a:spcPct val="40000"/>
              </a:spcBef>
            </a:pPr>
            <a:r>
              <a:rPr lang="en-US" sz="1800" dirty="0" err="1">
                <a:effectLst/>
              </a:rPr>
              <a:t>Mintzberg</a:t>
            </a:r>
            <a:r>
              <a:rPr lang="en-US" sz="1800" dirty="0">
                <a:effectLst/>
              </a:rPr>
              <a:t>, Henry; </a:t>
            </a:r>
            <a:r>
              <a:rPr lang="en-US" sz="1800" dirty="0" err="1">
                <a:effectLst/>
              </a:rPr>
              <a:t>Lampel</a:t>
            </a:r>
            <a:r>
              <a:rPr lang="en-US" sz="1800" dirty="0">
                <a:effectLst/>
              </a:rPr>
              <a:t>, Joseph B.; </a:t>
            </a:r>
            <a:r>
              <a:rPr lang="en-US" sz="1800" dirty="0" err="1">
                <a:effectLst/>
              </a:rPr>
              <a:t>Ghoshal</a:t>
            </a:r>
            <a:r>
              <a:rPr lang="en-US" sz="1800" dirty="0">
                <a:effectLst/>
              </a:rPr>
              <a:t>, </a:t>
            </a:r>
            <a:r>
              <a:rPr lang="en-US" sz="1800" dirty="0" err="1">
                <a:effectLst/>
              </a:rPr>
              <a:t>Sumantra</a:t>
            </a:r>
            <a:r>
              <a:rPr lang="en-US" sz="1800" dirty="0">
                <a:effectLst/>
              </a:rPr>
              <a:t> and Quinn, James B. – </a:t>
            </a:r>
            <a:r>
              <a:rPr lang="en-US" sz="1800" i="1" dirty="0">
                <a:effectLst/>
              </a:rPr>
              <a:t>The Strategy Process: Concept, Context, Cases </a:t>
            </a:r>
            <a:r>
              <a:rPr lang="en-US" sz="1800" dirty="0">
                <a:effectLst/>
              </a:rPr>
              <a:t>(London, UK: Prentice-Hall Inc., 2002</a:t>
            </a:r>
            <a:r>
              <a:rPr lang="en-US" sz="1800" dirty="0" smtClean="0">
                <a:effectLst/>
              </a:rPr>
              <a:t>)</a:t>
            </a:r>
          </a:p>
          <a:p>
            <a:pPr algn="just">
              <a:spcBef>
                <a:spcPct val="40000"/>
              </a:spcBef>
            </a:pPr>
            <a:r>
              <a:rPr lang="en-US" sz="1800" dirty="0" err="1" smtClean="0">
                <a:effectLst/>
                <a:latin typeface="+mn-lt"/>
              </a:rPr>
              <a:t>Treacy</a:t>
            </a:r>
            <a:r>
              <a:rPr lang="en-US" sz="1800" dirty="0">
                <a:effectLst/>
                <a:latin typeface="+mn-lt"/>
              </a:rPr>
              <a:t>, Michael and Wiersema, Fred - </a:t>
            </a:r>
            <a:r>
              <a:rPr lang="en-US" sz="1800" i="1" dirty="0">
                <a:effectLst/>
                <a:latin typeface="+mn-lt"/>
              </a:rPr>
              <a:t>The Discipline of Market Leaders: Choose Your Customers, Narrow Your Focus, Dominate Your Market</a:t>
            </a:r>
            <a:r>
              <a:rPr lang="en-US" sz="1800" dirty="0">
                <a:effectLst/>
                <a:latin typeface="+mn-lt"/>
              </a:rPr>
              <a:t> (New York, New York: HarperCollins Publishers, 1995</a:t>
            </a:r>
            <a:r>
              <a:rPr lang="en-US" sz="1800" dirty="0" smtClean="0">
                <a:effectLst/>
                <a:latin typeface="+mn-l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347663" y="195263"/>
            <a:ext cx="8497887" cy="581025"/>
          </a:xfrm>
          <a:noFill/>
          <a:ln/>
        </p:spPr>
        <p:txBody>
          <a:bodyPr/>
          <a:lstStyle/>
          <a:p>
            <a:r>
              <a:rPr lang="en-US" dirty="0" smtClean="0"/>
              <a:t>What is Operational Excellence?</a:t>
            </a:r>
            <a:endParaRPr lang="en-US" dirty="0"/>
          </a:p>
        </p:txBody>
      </p:sp>
      <p:sp>
        <p:nvSpPr>
          <p:cNvPr id="2" name="Rectangle 1"/>
          <p:cNvSpPr/>
          <p:nvPr/>
        </p:nvSpPr>
        <p:spPr>
          <a:xfrm>
            <a:off x="324469" y="1055114"/>
            <a:ext cx="8465574" cy="1477328"/>
          </a:xfrm>
          <a:prstGeom prst="rect">
            <a:avLst/>
          </a:prstGeom>
        </p:spPr>
        <p:txBody>
          <a:bodyPr wrap="square">
            <a:spAutoFit/>
          </a:bodyPr>
          <a:lstStyle/>
          <a:p>
            <a:pPr algn="just"/>
            <a:r>
              <a:rPr lang="en-US" sz="1800" dirty="0">
                <a:effectLst/>
                <a:latin typeface="+mn-lt"/>
              </a:rPr>
              <a:t>Achieving Operational Excellence requires the successful implementation of a </a:t>
            </a:r>
            <a:r>
              <a:rPr lang="en-US" sz="1800" b="1" dirty="0" smtClean="0">
                <a:effectLst/>
                <a:latin typeface="+mn-lt"/>
              </a:rPr>
              <a:t>integrated Business </a:t>
            </a:r>
            <a:r>
              <a:rPr lang="en-US" sz="1800" b="1" dirty="0">
                <a:effectLst/>
                <a:latin typeface="+mn-lt"/>
              </a:rPr>
              <a:t>Execution System </a:t>
            </a:r>
            <a:r>
              <a:rPr lang="en-US" sz="1800" dirty="0">
                <a:effectLst/>
                <a:latin typeface="+mn-lt"/>
              </a:rPr>
              <a:t>that effectively and seamlessly integrates the following four building blocks: </a:t>
            </a:r>
            <a:r>
              <a:rPr lang="en-US" sz="1800" b="1" dirty="0">
                <a:effectLst/>
                <a:latin typeface="+mn-lt"/>
              </a:rPr>
              <a:t>Strategy Deployment</a:t>
            </a:r>
            <a:r>
              <a:rPr lang="en-US" sz="1800" dirty="0">
                <a:effectLst/>
                <a:latin typeface="+mn-lt"/>
              </a:rPr>
              <a:t>, </a:t>
            </a:r>
            <a:r>
              <a:rPr lang="en-US" sz="1800" b="1" dirty="0">
                <a:effectLst/>
                <a:latin typeface="+mn-lt"/>
              </a:rPr>
              <a:t>Performance Management</a:t>
            </a:r>
            <a:r>
              <a:rPr lang="en-US" sz="1800" dirty="0">
                <a:effectLst/>
                <a:latin typeface="+mn-lt"/>
              </a:rPr>
              <a:t>, </a:t>
            </a:r>
            <a:r>
              <a:rPr lang="en-US" sz="1800" b="1" dirty="0">
                <a:effectLst/>
                <a:latin typeface="+mn-lt"/>
              </a:rPr>
              <a:t>Process Excellence</a:t>
            </a:r>
            <a:r>
              <a:rPr lang="en-US" sz="1800" dirty="0">
                <a:effectLst/>
                <a:latin typeface="+mn-lt"/>
              </a:rPr>
              <a:t>, and </a:t>
            </a:r>
            <a:r>
              <a:rPr lang="en-US" sz="1800" b="1" dirty="0">
                <a:effectLst/>
                <a:latin typeface="+mn-lt"/>
              </a:rPr>
              <a:t>High Performance Work Teams</a:t>
            </a:r>
            <a:r>
              <a:rPr lang="en-US" sz="1800" dirty="0">
                <a:effectLst/>
                <a:latin typeface="+mn-lt"/>
              </a:rPr>
              <a:t>.</a:t>
            </a:r>
          </a:p>
        </p:txBody>
      </p:sp>
      <p:sp>
        <p:nvSpPr>
          <p:cNvPr id="5" name="TextBox 4"/>
          <p:cNvSpPr txBox="1"/>
          <p:nvPr/>
        </p:nvSpPr>
        <p:spPr>
          <a:xfrm>
            <a:off x="6218517" y="2791933"/>
            <a:ext cx="2661323" cy="954107"/>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smtClean="0">
                <a:solidFill>
                  <a:schemeClr val="tx1"/>
                </a:solidFill>
                <a:effectLst/>
              </a:rPr>
              <a:t>Strategy or Policy Deployment is </a:t>
            </a:r>
            <a:r>
              <a:rPr lang="en-US" sz="1400" dirty="0">
                <a:solidFill>
                  <a:schemeClr val="tx1"/>
                </a:solidFill>
                <a:effectLst/>
              </a:rPr>
              <a:t>the process that aligns and links business strategy and execution.</a:t>
            </a:r>
            <a:endParaRPr lang="en-US" sz="1400" dirty="0">
              <a:solidFill>
                <a:schemeClr val="tx1"/>
              </a:solidFill>
            </a:endParaRPr>
          </a:p>
        </p:txBody>
      </p:sp>
      <p:sp>
        <p:nvSpPr>
          <p:cNvPr id="6" name="TextBox 5"/>
          <p:cNvSpPr txBox="1"/>
          <p:nvPr/>
        </p:nvSpPr>
        <p:spPr>
          <a:xfrm>
            <a:off x="6354353" y="4808936"/>
            <a:ext cx="2525487" cy="1169551"/>
          </a:xfrm>
          <a:prstGeom prst="rect">
            <a:avLst/>
          </a:prstGeom>
          <a:solidFill>
            <a:srgbClr val="FF9900"/>
          </a:solidFill>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tx1"/>
                </a:solidFill>
                <a:effectLst/>
              </a:rPr>
              <a:t>Performance Management is the process that translates strategic initiatives into measurable objectives and goals.</a:t>
            </a:r>
            <a:endParaRPr lang="en-US" sz="1400"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712" y="2659022"/>
            <a:ext cx="3497087" cy="348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65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dirty="0"/>
              <a:t>Operational Excellence – Performance Management</a:t>
            </a:r>
          </a:p>
        </p:txBody>
      </p:sp>
      <p:sp>
        <p:nvSpPr>
          <p:cNvPr id="604163" name="Text Box 3"/>
          <p:cNvSpPr txBox="1">
            <a:spLocks noChangeArrowheads="1"/>
          </p:cNvSpPr>
          <p:nvPr/>
        </p:nvSpPr>
        <p:spPr bwMode="auto">
          <a:xfrm>
            <a:off x="619932" y="1339850"/>
            <a:ext cx="8059119" cy="387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spcBef>
                <a:spcPct val="25000"/>
              </a:spcBef>
            </a:pPr>
            <a:r>
              <a:rPr lang="en-US" sz="2800" i="1" dirty="0">
                <a:effectLst/>
                <a:latin typeface="Gabriola" pitchFamily="82" charset="0"/>
              </a:rPr>
              <a:t>“Balanced Scorecards tell you the knowledge, skills and systems that your employees will need (learning and growth) to innovate and build the right strategic capabilities and efficiencies (internal processes) that deliver specific value to the market (customer) which will eventually lead to higher shareholder value (financial).”</a:t>
            </a:r>
          </a:p>
          <a:p>
            <a:pPr algn="just">
              <a:lnSpc>
                <a:spcPct val="110000"/>
              </a:lnSpc>
              <a:spcBef>
                <a:spcPct val="25000"/>
              </a:spcBef>
            </a:pPr>
            <a:endParaRPr lang="en-US" sz="2800" i="1" dirty="0">
              <a:effectLst/>
              <a:latin typeface="Gabriola" pitchFamily="82" charset="0"/>
            </a:endParaRPr>
          </a:p>
          <a:p>
            <a:pPr algn="r">
              <a:lnSpc>
                <a:spcPct val="110000"/>
              </a:lnSpc>
              <a:spcBef>
                <a:spcPct val="25000"/>
              </a:spcBef>
            </a:pPr>
            <a:r>
              <a:rPr lang="en-US" sz="2000" dirty="0">
                <a:effectLst/>
                <a:latin typeface="Maiandra GD" charset="0"/>
              </a:rPr>
              <a:t>“Having Trouble with Your Strategy? Then Map It.”</a:t>
            </a:r>
          </a:p>
          <a:p>
            <a:pPr algn="r">
              <a:lnSpc>
                <a:spcPct val="110000"/>
              </a:lnSpc>
              <a:spcBef>
                <a:spcPct val="25000"/>
              </a:spcBef>
            </a:pPr>
            <a:r>
              <a:rPr lang="en-US" sz="2000" dirty="0">
                <a:effectLst/>
                <a:latin typeface="Maiandra GD" charset="0"/>
              </a:rPr>
              <a:t>by Robert S. Kaplan and David P. Norton - Harvard Business Review</a:t>
            </a:r>
            <a:endParaRPr lang="en-US" sz="2000" dirty="0">
              <a:effectLst>
                <a:outerShdw blurRad="38100" dist="38100" dir="2700000" algn="tl">
                  <a:srgbClr val="FFFFFF"/>
                </a:outerShdw>
              </a:effectLst>
              <a:latin typeface="Maiandra GD"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ext Box 11"/>
          <p:cNvSpPr txBox="1">
            <a:spLocks noChangeArrowheads="1"/>
          </p:cNvSpPr>
          <p:nvPr/>
        </p:nvSpPr>
        <p:spPr bwMode="auto">
          <a:xfrm>
            <a:off x="806367" y="1506878"/>
            <a:ext cx="7842953" cy="223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200">
                <a:solidFill>
                  <a:schemeClr val="tx1"/>
                </a:solidFill>
                <a:latin typeface="Arial" pitchFamily="34" charset="0"/>
              </a:defRPr>
            </a:lvl1pPr>
            <a:lvl2pPr marL="742950" indent="-285750" eaLnBrk="0" hangingPunct="0">
              <a:defRPr sz="2200">
                <a:solidFill>
                  <a:schemeClr val="tx1"/>
                </a:solidFill>
                <a:latin typeface="Arial" pitchFamily="34" charset="0"/>
              </a:defRPr>
            </a:lvl2pPr>
            <a:lvl3pPr marL="1143000" indent="-228600" eaLnBrk="0" hangingPunct="0">
              <a:defRPr sz="2200">
                <a:solidFill>
                  <a:schemeClr val="tx1"/>
                </a:solidFill>
                <a:latin typeface="Arial" pitchFamily="34" charset="0"/>
              </a:defRPr>
            </a:lvl3pPr>
            <a:lvl4pPr marL="1600200" indent="-228600" eaLnBrk="0" hangingPunct="0">
              <a:defRPr sz="2200">
                <a:solidFill>
                  <a:schemeClr val="tx1"/>
                </a:solidFill>
                <a:latin typeface="Arial" pitchFamily="34" charset="0"/>
              </a:defRPr>
            </a:lvl4pPr>
            <a:lvl5pPr marL="2057400" indent="-228600" eaLnBrk="0" hangingPunct="0">
              <a:defRPr sz="2200">
                <a:solidFill>
                  <a:schemeClr val="tx1"/>
                </a:solidFill>
                <a:latin typeface="Arial" pitchFamily="34" charset="0"/>
              </a:defRPr>
            </a:lvl5pPr>
            <a:lvl6pPr marL="2514600" indent="-228600" eaLnBrk="0" fontAlgn="base" hangingPunct="0">
              <a:spcBef>
                <a:spcPct val="0"/>
              </a:spcBef>
              <a:spcAft>
                <a:spcPct val="0"/>
              </a:spcAft>
              <a:defRPr sz="2200">
                <a:solidFill>
                  <a:schemeClr val="tx1"/>
                </a:solidFill>
                <a:latin typeface="Arial" pitchFamily="34" charset="0"/>
              </a:defRPr>
            </a:lvl6pPr>
            <a:lvl7pPr marL="2971800" indent="-228600" eaLnBrk="0" fontAlgn="base" hangingPunct="0">
              <a:spcBef>
                <a:spcPct val="0"/>
              </a:spcBef>
              <a:spcAft>
                <a:spcPct val="0"/>
              </a:spcAft>
              <a:defRPr sz="2200">
                <a:solidFill>
                  <a:schemeClr val="tx1"/>
                </a:solidFill>
                <a:latin typeface="Arial" pitchFamily="34" charset="0"/>
              </a:defRPr>
            </a:lvl7pPr>
            <a:lvl8pPr marL="3429000" indent="-228600" eaLnBrk="0" fontAlgn="base" hangingPunct="0">
              <a:spcBef>
                <a:spcPct val="0"/>
              </a:spcBef>
              <a:spcAft>
                <a:spcPct val="0"/>
              </a:spcAft>
              <a:defRPr sz="2200">
                <a:solidFill>
                  <a:schemeClr val="tx1"/>
                </a:solidFill>
                <a:latin typeface="Arial" pitchFamily="34" charset="0"/>
              </a:defRPr>
            </a:lvl8pPr>
            <a:lvl9pPr marL="3886200" indent="-228600" eaLnBrk="0" fontAlgn="base" hangingPunct="0">
              <a:spcBef>
                <a:spcPct val="0"/>
              </a:spcBef>
              <a:spcAft>
                <a:spcPct val="0"/>
              </a:spcAft>
              <a:defRPr sz="2200">
                <a:solidFill>
                  <a:schemeClr val="tx1"/>
                </a:solidFill>
                <a:latin typeface="Arial" pitchFamily="34" charset="0"/>
              </a:defRPr>
            </a:lvl9pPr>
          </a:lstStyle>
          <a:p>
            <a:pPr algn="just">
              <a:lnSpc>
                <a:spcPct val="150000"/>
              </a:lnSpc>
            </a:pPr>
            <a:r>
              <a:rPr lang="en-US" sz="2400" b="1" i="1" dirty="0" smtClean="0">
                <a:effectLst/>
                <a:latin typeface="+mn-lt"/>
              </a:rPr>
              <a:t>“</a:t>
            </a:r>
            <a:r>
              <a:rPr lang="en-US" sz="2400" i="1" dirty="0" smtClean="0">
                <a:effectLst/>
                <a:latin typeface="+mn-lt"/>
              </a:rPr>
              <a:t>Tell me how you will measure me, and then I will tell you how I will behave. If you measure me in an illogical way, don’t complain about illogical behavior.”</a:t>
            </a:r>
            <a:endParaRPr lang="en-US" sz="2400" i="1" dirty="0">
              <a:effectLst/>
              <a:latin typeface="+mn-lt"/>
            </a:endParaRPr>
          </a:p>
          <a:p>
            <a:pPr algn="r">
              <a:lnSpc>
                <a:spcPct val="150000"/>
              </a:lnSpc>
            </a:pPr>
            <a:r>
              <a:rPr lang="en-US" sz="2400" b="1" dirty="0" smtClean="0">
                <a:effectLst/>
                <a:latin typeface="+mn-lt"/>
              </a:rPr>
              <a:t>Eli Goldratt – “The Goal”</a:t>
            </a:r>
            <a:endParaRPr lang="en-US" sz="2400" dirty="0">
              <a:effectLst/>
              <a:latin typeface="+mn-lt"/>
            </a:endParaRPr>
          </a:p>
        </p:txBody>
      </p:sp>
    </p:spTree>
    <p:extLst>
      <p:ext uri="{BB962C8B-B14F-4D97-AF65-F5344CB8AC3E}">
        <p14:creationId xmlns:p14="http://schemas.microsoft.com/office/powerpoint/2010/main" val="256441457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p:txBody>
          <a:bodyPr/>
          <a:lstStyle/>
          <a:p>
            <a:r>
              <a:rPr lang="en-US" dirty="0"/>
              <a:t>Operational Excellence – Performance Management</a:t>
            </a:r>
            <a:endParaRPr lang="en-US" dirty="0" smtClean="0"/>
          </a:p>
        </p:txBody>
      </p:sp>
      <p:sp>
        <p:nvSpPr>
          <p:cNvPr id="11268" name="Rectangle 3"/>
          <p:cNvSpPr>
            <a:spLocks noGrp="1" noChangeArrowheads="1"/>
          </p:cNvSpPr>
          <p:nvPr>
            <p:ph type="body" idx="4294967295"/>
          </p:nvPr>
        </p:nvSpPr>
        <p:spPr>
          <a:xfrm>
            <a:off x="414338" y="1147763"/>
            <a:ext cx="8434387" cy="814387"/>
          </a:xfrm>
        </p:spPr>
        <p:txBody>
          <a:bodyPr/>
          <a:lstStyle/>
          <a:p>
            <a:pPr marL="0" indent="0" algn="just">
              <a:lnSpc>
                <a:spcPct val="110000"/>
              </a:lnSpc>
              <a:spcBef>
                <a:spcPct val="25000"/>
              </a:spcBef>
              <a:buFont typeface="Wingdings" pitchFamily="2" charset="2"/>
              <a:buNone/>
            </a:pPr>
            <a:r>
              <a:rPr lang="en-US" sz="2000" dirty="0" smtClean="0"/>
              <a:t>Benefits of developing &amp; </a:t>
            </a:r>
            <a:r>
              <a:rPr lang="en-US" sz="2000" dirty="0"/>
              <a:t>d</a:t>
            </a:r>
            <a:r>
              <a:rPr lang="en-US" sz="2000" dirty="0" smtClean="0"/>
              <a:t>eploying </a:t>
            </a:r>
            <a:r>
              <a:rPr lang="en-US" sz="2000" dirty="0"/>
              <a:t>Balanced </a:t>
            </a:r>
            <a:r>
              <a:rPr lang="en-US" sz="2000" dirty="0" smtClean="0"/>
              <a:t>Scorecards in an organization include:</a:t>
            </a:r>
          </a:p>
        </p:txBody>
      </p:sp>
      <p:sp>
        <p:nvSpPr>
          <p:cNvPr id="53252" name="Rectangle 4"/>
          <p:cNvSpPr>
            <a:spLocks noChangeArrowheads="1"/>
          </p:cNvSpPr>
          <p:nvPr/>
        </p:nvSpPr>
        <p:spPr bwMode="auto">
          <a:xfrm>
            <a:off x="414338" y="1931988"/>
            <a:ext cx="8434387" cy="39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p>
            <a:pPr marL="746125" lvl="1" indent="-288925" algn="just" eaLnBrk="0" hangingPunct="0">
              <a:lnSpc>
                <a:spcPct val="110000"/>
              </a:lnSpc>
              <a:spcBef>
                <a:spcPct val="25000"/>
              </a:spcBef>
              <a:buFont typeface="Wingdings" pitchFamily="2" charset="2"/>
              <a:buChar char="Ø"/>
            </a:pPr>
            <a:r>
              <a:rPr lang="en-US" sz="1800" dirty="0">
                <a:effectLst/>
                <a:latin typeface="Maiandra GD" pitchFamily="34" charset="0"/>
              </a:rPr>
              <a:t>Help the management team focus on the execution of their business strategy </a:t>
            </a:r>
          </a:p>
          <a:p>
            <a:pPr marL="746125" lvl="1" indent="-288925" algn="just" eaLnBrk="0" hangingPunct="0">
              <a:lnSpc>
                <a:spcPct val="110000"/>
              </a:lnSpc>
              <a:spcBef>
                <a:spcPct val="25000"/>
              </a:spcBef>
              <a:buFont typeface="Wingdings" pitchFamily="2" charset="2"/>
              <a:buChar char="Ø"/>
            </a:pPr>
            <a:r>
              <a:rPr lang="en-US" sz="1800" dirty="0">
                <a:effectLst/>
                <a:latin typeface="Maiandra GD" pitchFamily="34" charset="0"/>
              </a:rPr>
              <a:t>Focus and align an organization towards common goals and objectives</a:t>
            </a:r>
          </a:p>
          <a:p>
            <a:pPr marL="746125" lvl="1" indent="-288925" algn="just" eaLnBrk="0" hangingPunct="0">
              <a:lnSpc>
                <a:spcPct val="110000"/>
              </a:lnSpc>
              <a:spcBef>
                <a:spcPct val="25000"/>
              </a:spcBef>
              <a:buFont typeface="Wingdings" pitchFamily="2" charset="2"/>
              <a:buChar char="Ø"/>
            </a:pPr>
            <a:r>
              <a:rPr lang="en-US" sz="1800" dirty="0">
                <a:effectLst/>
                <a:latin typeface="Maiandra GD" pitchFamily="34" charset="0"/>
              </a:rPr>
              <a:t>Enable an organization to understand the relationship between measures and performance</a:t>
            </a:r>
          </a:p>
          <a:p>
            <a:pPr marL="746125" lvl="1" indent="-288925" algn="just" eaLnBrk="0" hangingPunct="0">
              <a:lnSpc>
                <a:spcPct val="110000"/>
              </a:lnSpc>
              <a:spcBef>
                <a:spcPct val="25000"/>
              </a:spcBef>
              <a:buFont typeface="Wingdings" pitchFamily="2" charset="2"/>
              <a:buChar char="Ø"/>
            </a:pPr>
            <a:r>
              <a:rPr lang="en-US" sz="1800" dirty="0">
                <a:effectLst/>
                <a:latin typeface="Maiandra GD" pitchFamily="34" charset="0"/>
              </a:rPr>
              <a:t>Improve communication of organizational priorities across an organization</a:t>
            </a:r>
          </a:p>
          <a:p>
            <a:pPr marL="746125" lvl="1" indent="-288925" algn="just" eaLnBrk="0" hangingPunct="0">
              <a:lnSpc>
                <a:spcPct val="110000"/>
              </a:lnSpc>
              <a:spcBef>
                <a:spcPct val="25000"/>
              </a:spcBef>
              <a:buFont typeface="Wingdings" pitchFamily="2" charset="2"/>
              <a:buChar char="Ø"/>
            </a:pPr>
            <a:r>
              <a:rPr lang="en-US" sz="1800" dirty="0">
                <a:effectLst/>
                <a:latin typeface="Maiandra GD" pitchFamily="34" charset="0"/>
              </a:rPr>
              <a:t>Help employees to understand and focus on organizational priorities and realize relevant results</a:t>
            </a:r>
          </a:p>
          <a:p>
            <a:pPr marL="746125" lvl="1" indent="-288925" algn="just" eaLnBrk="0" hangingPunct="0">
              <a:lnSpc>
                <a:spcPct val="110000"/>
              </a:lnSpc>
              <a:spcBef>
                <a:spcPct val="25000"/>
              </a:spcBef>
              <a:buFont typeface="Wingdings" pitchFamily="2" charset="2"/>
              <a:buChar char="Ø"/>
            </a:pPr>
            <a:r>
              <a:rPr lang="en-US" sz="1800" dirty="0">
                <a:effectLst/>
                <a:latin typeface="Maiandra GD" pitchFamily="34" charset="0"/>
              </a:rPr>
              <a:t>Reduce the number of metrics to the few vital key performance indicators</a:t>
            </a:r>
          </a:p>
          <a:p>
            <a:pPr marL="746125" lvl="1" indent="-288925" algn="just" eaLnBrk="0" hangingPunct="0">
              <a:lnSpc>
                <a:spcPct val="110000"/>
              </a:lnSpc>
              <a:spcBef>
                <a:spcPct val="25000"/>
              </a:spcBef>
              <a:buFont typeface="Wingdings" pitchFamily="2" charset="2"/>
              <a:buChar char="Ø"/>
            </a:pPr>
            <a:r>
              <a:rPr lang="en-US" sz="1800" dirty="0">
                <a:effectLst/>
                <a:latin typeface="Maiandra GD" pitchFamily="34" charset="0"/>
              </a:rPr>
              <a:t>Strengthen and formalizing the project selection process to focus on key capabilities and enablers</a:t>
            </a:r>
          </a:p>
        </p:txBody>
      </p:sp>
    </p:spTree>
    <p:extLst>
      <p:ext uri="{BB962C8B-B14F-4D97-AF65-F5344CB8AC3E}">
        <p14:creationId xmlns:p14="http://schemas.microsoft.com/office/powerpoint/2010/main" val="4461177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347663" y="195263"/>
            <a:ext cx="8497887" cy="581025"/>
          </a:xfrm>
          <a:noFill/>
          <a:ln/>
        </p:spPr>
        <p:txBody>
          <a:bodyPr/>
          <a:lstStyle/>
          <a:p>
            <a:r>
              <a:rPr lang="en-US" dirty="0"/>
              <a:t>Operational Excellence – Performance </a:t>
            </a:r>
            <a:r>
              <a:rPr lang="en-US" dirty="0" smtClean="0"/>
              <a:t>Management Process</a:t>
            </a:r>
            <a:endParaRPr lang="en-US" dirty="0"/>
          </a:p>
        </p:txBody>
      </p:sp>
      <p:sp>
        <p:nvSpPr>
          <p:cNvPr id="551945" name="Rectangle 9"/>
          <p:cNvSpPr>
            <a:spLocks noGrp="1" noChangeArrowheads="1"/>
          </p:cNvSpPr>
          <p:nvPr>
            <p:ph type="body" idx="1"/>
          </p:nvPr>
        </p:nvSpPr>
        <p:spPr>
          <a:xfrm>
            <a:off x="1816100" y="1227138"/>
            <a:ext cx="5441950" cy="1160462"/>
          </a:xfrm>
          <a:solidFill>
            <a:srgbClr val="FF9900"/>
          </a:solidFill>
          <a:ln>
            <a:noFill/>
            <a:headEnd/>
            <a:tailEnd/>
          </a:ln>
        </p:spPr>
        <p:style>
          <a:lnRef idx="0">
            <a:schemeClr val="accent3"/>
          </a:lnRef>
          <a:fillRef idx="3">
            <a:schemeClr val="accent3"/>
          </a:fillRef>
          <a:effectRef idx="3">
            <a:schemeClr val="accent3"/>
          </a:effectRef>
          <a:fontRef idx="minor">
            <a:schemeClr val="lt1"/>
          </a:fontRef>
        </p:style>
        <p:txBody>
          <a:bodyPr>
            <a:spAutoFit/>
          </a:bodyPr>
          <a:lstStyle/>
          <a:p>
            <a:pPr marL="914400" indent="-914400" algn="ctr">
              <a:lnSpc>
                <a:spcPct val="90000"/>
              </a:lnSpc>
              <a:buFontTx/>
              <a:buNone/>
            </a:pPr>
            <a:r>
              <a:rPr lang="en-US" sz="1600" b="1" dirty="0">
                <a:solidFill>
                  <a:schemeClr val="tx1"/>
                </a:solidFill>
              </a:rPr>
              <a:t>Phase I - Strategic Foundation</a:t>
            </a:r>
            <a:endParaRPr lang="en-US" sz="1600" dirty="0">
              <a:solidFill>
                <a:schemeClr val="tx1"/>
              </a:solidFill>
            </a:endParaRPr>
          </a:p>
          <a:p>
            <a:pPr marL="914400" indent="-914400" algn="ctr">
              <a:lnSpc>
                <a:spcPct val="90000"/>
              </a:lnSpc>
              <a:buFontTx/>
              <a:buNone/>
            </a:pPr>
            <a:r>
              <a:rPr lang="en-US" sz="1600" b="1" dirty="0">
                <a:solidFill>
                  <a:schemeClr val="tx1"/>
                </a:solidFill>
              </a:rPr>
              <a:t>Step 1:</a:t>
            </a:r>
            <a:r>
              <a:rPr lang="en-US" sz="1600" dirty="0">
                <a:solidFill>
                  <a:schemeClr val="tx1"/>
                </a:solidFill>
              </a:rPr>
              <a:t> Strategic Alignment</a:t>
            </a:r>
          </a:p>
          <a:p>
            <a:pPr marL="914400" indent="-914400" algn="ctr">
              <a:lnSpc>
                <a:spcPct val="90000"/>
              </a:lnSpc>
              <a:buFontTx/>
              <a:buNone/>
            </a:pPr>
            <a:r>
              <a:rPr lang="en-US" sz="1600" b="1" dirty="0">
                <a:solidFill>
                  <a:schemeClr val="tx1"/>
                </a:solidFill>
              </a:rPr>
              <a:t>Step 2:</a:t>
            </a:r>
            <a:r>
              <a:rPr lang="en-US" sz="1600" dirty="0">
                <a:solidFill>
                  <a:schemeClr val="tx1"/>
                </a:solidFill>
              </a:rPr>
              <a:t> Key Strategic Focus Areas &amp; </a:t>
            </a:r>
            <a:r>
              <a:rPr lang="en-US" sz="1600" dirty="0" smtClean="0">
                <a:solidFill>
                  <a:schemeClr val="tx1"/>
                </a:solidFill>
              </a:rPr>
              <a:t>Objectives</a:t>
            </a:r>
            <a:endParaRPr lang="en-US" sz="1600" dirty="0">
              <a:solidFill>
                <a:schemeClr val="tx1"/>
              </a:solidFill>
            </a:endParaRPr>
          </a:p>
          <a:p>
            <a:pPr marL="914400" indent="-914400" algn="ctr">
              <a:lnSpc>
                <a:spcPct val="90000"/>
              </a:lnSpc>
              <a:buFontTx/>
              <a:buNone/>
            </a:pPr>
            <a:r>
              <a:rPr lang="en-US" sz="1600" b="1" dirty="0">
                <a:solidFill>
                  <a:schemeClr val="tx1"/>
                </a:solidFill>
              </a:rPr>
              <a:t>Step 3:</a:t>
            </a:r>
            <a:r>
              <a:rPr lang="en-US" sz="1600" dirty="0">
                <a:solidFill>
                  <a:schemeClr val="tx1"/>
                </a:solidFill>
              </a:rPr>
              <a:t> Strategic Grid &amp; Model</a:t>
            </a:r>
          </a:p>
        </p:txBody>
      </p:sp>
      <p:sp>
        <p:nvSpPr>
          <p:cNvPr id="551946" name="Rectangle 10"/>
          <p:cNvSpPr>
            <a:spLocks noChangeArrowheads="1"/>
          </p:cNvSpPr>
          <p:nvPr/>
        </p:nvSpPr>
        <p:spPr bwMode="auto">
          <a:xfrm>
            <a:off x="2381250" y="2689225"/>
            <a:ext cx="4259263" cy="1160463"/>
          </a:xfrm>
          <a:prstGeom prst="rect">
            <a:avLst/>
          </a:prstGeom>
          <a:solidFill>
            <a:srgbClr val="FF9900"/>
          </a:solidFill>
          <a:ln>
            <a:noFill/>
            <a:headEnd/>
            <a:tailEnd/>
          </a:ln>
        </p:spPr>
        <p:style>
          <a:lnRef idx="0">
            <a:schemeClr val="accent3"/>
          </a:lnRef>
          <a:fillRef idx="3">
            <a:schemeClr val="accent3"/>
          </a:fillRef>
          <a:effectRef idx="3">
            <a:schemeClr val="accent3"/>
          </a:effectRef>
          <a:fontRef idx="minor">
            <a:schemeClr val="lt1"/>
          </a:fontRef>
        </p:style>
        <p:txBody>
          <a:bodyPr lIns="91436" tIns="45718" rIns="91436" bIns="45718">
            <a:spAutoFit/>
          </a:bodyPr>
          <a:lstStyle/>
          <a:p>
            <a:pPr marL="914400" indent="-914400" eaLnBrk="0" hangingPunct="0">
              <a:lnSpc>
                <a:spcPct val="90000"/>
              </a:lnSpc>
              <a:spcBef>
                <a:spcPct val="20000"/>
              </a:spcBef>
            </a:pPr>
            <a:r>
              <a:rPr lang="en-US" sz="1600" b="1" dirty="0">
                <a:solidFill>
                  <a:schemeClr val="tx1"/>
                </a:solidFill>
                <a:effectLst/>
                <a:latin typeface="Maiandra GD" charset="0"/>
              </a:rPr>
              <a:t>Phase II - Three Critical Components</a:t>
            </a:r>
            <a:endParaRPr lang="en-US" sz="1600" dirty="0">
              <a:solidFill>
                <a:schemeClr val="tx1"/>
              </a:solidFill>
              <a:effectLst/>
              <a:latin typeface="Maiandra GD" charset="0"/>
            </a:endParaRPr>
          </a:p>
          <a:p>
            <a:pPr marL="914400" indent="-914400" algn="ctr" eaLnBrk="0" hangingPunct="0">
              <a:lnSpc>
                <a:spcPct val="90000"/>
              </a:lnSpc>
              <a:spcBef>
                <a:spcPct val="20000"/>
              </a:spcBef>
            </a:pPr>
            <a:r>
              <a:rPr lang="en-US" sz="1600" b="1" dirty="0">
                <a:solidFill>
                  <a:schemeClr val="tx1"/>
                </a:solidFill>
                <a:effectLst/>
                <a:latin typeface="Maiandra GD" charset="0"/>
              </a:rPr>
              <a:t>Step 4:</a:t>
            </a:r>
            <a:r>
              <a:rPr lang="en-US" sz="1600" dirty="0">
                <a:solidFill>
                  <a:schemeClr val="tx1"/>
                </a:solidFill>
                <a:effectLst/>
                <a:latin typeface="Maiandra GD" charset="0"/>
              </a:rPr>
              <a:t> Key Performance Indicators</a:t>
            </a:r>
          </a:p>
          <a:p>
            <a:pPr marL="914400" indent="-914400" algn="ctr" eaLnBrk="0" hangingPunct="0">
              <a:lnSpc>
                <a:spcPct val="90000"/>
              </a:lnSpc>
              <a:spcBef>
                <a:spcPct val="20000"/>
              </a:spcBef>
            </a:pPr>
            <a:r>
              <a:rPr lang="en-US" sz="1600" b="1" dirty="0">
                <a:solidFill>
                  <a:schemeClr val="tx1"/>
                </a:solidFill>
                <a:effectLst/>
                <a:latin typeface="Maiandra GD" charset="0"/>
              </a:rPr>
              <a:t>Step 5:</a:t>
            </a:r>
            <a:r>
              <a:rPr lang="en-US" sz="1600" dirty="0">
                <a:solidFill>
                  <a:schemeClr val="tx1"/>
                </a:solidFill>
                <a:effectLst/>
                <a:latin typeface="Maiandra GD" charset="0"/>
              </a:rPr>
              <a:t> Goals &amp; Targets</a:t>
            </a:r>
          </a:p>
          <a:p>
            <a:pPr marL="914400" indent="-914400" algn="ctr" eaLnBrk="0" hangingPunct="0">
              <a:lnSpc>
                <a:spcPct val="90000"/>
              </a:lnSpc>
              <a:spcBef>
                <a:spcPct val="20000"/>
              </a:spcBef>
            </a:pPr>
            <a:r>
              <a:rPr lang="en-US" sz="1600" b="1" dirty="0">
                <a:solidFill>
                  <a:schemeClr val="tx1"/>
                </a:solidFill>
                <a:effectLst/>
                <a:latin typeface="Maiandra GD" charset="0"/>
              </a:rPr>
              <a:t>Step 6:</a:t>
            </a:r>
            <a:r>
              <a:rPr lang="en-US" sz="1600" dirty="0">
                <a:solidFill>
                  <a:schemeClr val="tx1"/>
                </a:solidFill>
                <a:effectLst/>
                <a:latin typeface="Maiandra GD" charset="0"/>
              </a:rPr>
              <a:t> Initiatives &amp; Programs</a:t>
            </a:r>
          </a:p>
        </p:txBody>
      </p:sp>
      <p:sp>
        <p:nvSpPr>
          <p:cNvPr id="551947" name="Rectangle 11"/>
          <p:cNvSpPr>
            <a:spLocks noChangeArrowheads="1"/>
          </p:cNvSpPr>
          <p:nvPr/>
        </p:nvSpPr>
        <p:spPr bwMode="auto">
          <a:xfrm>
            <a:off x="2584450" y="4159250"/>
            <a:ext cx="3884613" cy="1160463"/>
          </a:xfrm>
          <a:prstGeom prst="rect">
            <a:avLst/>
          </a:prstGeom>
          <a:solidFill>
            <a:srgbClr val="FF9900"/>
          </a:solidFill>
          <a:ln>
            <a:noFill/>
            <a:headEnd/>
            <a:tailEnd/>
          </a:ln>
        </p:spPr>
        <p:style>
          <a:lnRef idx="0">
            <a:schemeClr val="accent3"/>
          </a:lnRef>
          <a:fillRef idx="3">
            <a:schemeClr val="accent3"/>
          </a:fillRef>
          <a:effectRef idx="3">
            <a:schemeClr val="accent3"/>
          </a:effectRef>
          <a:fontRef idx="minor">
            <a:schemeClr val="lt1"/>
          </a:fontRef>
        </p:style>
        <p:txBody>
          <a:bodyPr lIns="91436" tIns="45718" rIns="91436" bIns="45718">
            <a:spAutoFit/>
          </a:bodyPr>
          <a:lstStyle/>
          <a:p>
            <a:pPr marL="914400" indent="-914400" eaLnBrk="0" hangingPunct="0">
              <a:lnSpc>
                <a:spcPct val="90000"/>
              </a:lnSpc>
              <a:spcBef>
                <a:spcPct val="20000"/>
              </a:spcBef>
            </a:pPr>
            <a:r>
              <a:rPr lang="en-US" sz="1600" b="1" dirty="0">
                <a:solidFill>
                  <a:schemeClr val="tx1"/>
                </a:solidFill>
                <a:effectLst/>
                <a:latin typeface="Maiandra GD" charset="0"/>
              </a:rPr>
              <a:t>Phase III – Deployment Process</a:t>
            </a:r>
            <a:endParaRPr lang="en-US" sz="1600" dirty="0">
              <a:solidFill>
                <a:schemeClr val="tx1"/>
              </a:solidFill>
              <a:effectLst/>
              <a:latin typeface="Maiandra GD" charset="0"/>
            </a:endParaRPr>
          </a:p>
          <a:p>
            <a:pPr marL="914400" indent="-914400" algn="ctr" eaLnBrk="0" hangingPunct="0">
              <a:lnSpc>
                <a:spcPct val="90000"/>
              </a:lnSpc>
              <a:spcBef>
                <a:spcPct val="20000"/>
              </a:spcBef>
            </a:pPr>
            <a:r>
              <a:rPr lang="en-US" sz="1600" b="1" dirty="0">
                <a:solidFill>
                  <a:schemeClr val="tx1"/>
                </a:solidFill>
                <a:effectLst/>
                <a:latin typeface="Maiandra GD" charset="0"/>
              </a:rPr>
              <a:t>Step 7:</a:t>
            </a:r>
            <a:r>
              <a:rPr lang="en-US" sz="1600" dirty="0">
                <a:solidFill>
                  <a:schemeClr val="tx1"/>
                </a:solidFill>
                <a:effectLst/>
                <a:latin typeface="Maiandra GD" charset="0"/>
              </a:rPr>
              <a:t> Integrate</a:t>
            </a:r>
          </a:p>
          <a:p>
            <a:pPr marL="914400" indent="-914400" algn="ctr" eaLnBrk="0" hangingPunct="0">
              <a:lnSpc>
                <a:spcPct val="90000"/>
              </a:lnSpc>
              <a:spcBef>
                <a:spcPct val="20000"/>
              </a:spcBef>
            </a:pPr>
            <a:r>
              <a:rPr lang="en-US" sz="1600" b="1" dirty="0">
                <a:solidFill>
                  <a:schemeClr val="tx1"/>
                </a:solidFill>
                <a:effectLst/>
                <a:latin typeface="Maiandra GD" charset="0"/>
              </a:rPr>
              <a:t>Step 8:</a:t>
            </a:r>
            <a:r>
              <a:rPr lang="en-US" sz="1600" dirty="0">
                <a:solidFill>
                  <a:schemeClr val="tx1"/>
                </a:solidFill>
                <a:effectLst/>
                <a:latin typeface="Maiandra GD" charset="0"/>
              </a:rPr>
              <a:t> Cascade</a:t>
            </a:r>
          </a:p>
          <a:p>
            <a:pPr marL="914400" indent="-914400" algn="ctr" eaLnBrk="0" hangingPunct="0">
              <a:lnSpc>
                <a:spcPct val="90000"/>
              </a:lnSpc>
              <a:spcBef>
                <a:spcPct val="20000"/>
              </a:spcBef>
            </a:pPr>
            <a:r>
              <a:rPr lang="en-US" sz="1600" b="1" dirty="0">
                <a:solidFill>
                  <a:schemeClr val="tx1"/>
                </a:solidFill>
                <a:effectLst/>
                <a:latin typeface="Maiandra GD" charset="0"/>
              </a:rPr>
              <a:t>Step 9:</a:t>
            </a:r>
            <a:r>
              <a:rPr lang="en-US" sz="1600" dirty="0">
                <a:solidFill>
                  <a:schemeClr val="tx1"/>
                </a:solidFill>
                <a:effectLst/>
                <a:latin typeface="Maiandra GD" charset="0"/>
              </a:rPr>
              <a:t> Manage</a:t>
            </a:r>
          </a:p>
        </p:txBody>
      </p:sp>
      <p:sp>
        <p:nvSpPr>
          <p:cNvPr id="551948" name="AutoShape 12"/>
          <p:cNvSpPr>
            <a:spLocks noChangeArrowheads="1"/>
          </p:cNvSpPr>
          <p:nvPr/>
        </p:nvSpPr>
        <p:spPr bwMode="auto">
          <a:xfrm>
            <a:off x="7421563" y="1663700"/>
            <a:ext cx="696912" cy="3667125"/>
          </a:xfrm>
          <a:prstGeom prst="curvedLeftArrow">
            <a:avLst>
              <a:gd name="adj1" fmla="val 105239"/>
              <a:gd name="adj2" fmla="val 210479"/>
              <a:gd name="adj3" fmla="val 33333"/>
            </a:avLst>
          </a:prstGeom>
          <a:solidFill>
            <a:srgbClr val="FF9900"/>
          </a:solidFill>
          <a:ln w="9525">
            <a:noFill/>
            <a:miter lim="800000"/>
            <a:headEnd/>
            <a:tailEnd/>
          </a:ln>
          <a:effectLst/>
          <a:extLst/>
        </p:spPr>
        <p:txBody>
          <a:bodyPr wrap="none" anchor="ctr"/>
          <a:lstStyle/>
          <a:p>
            <a:endParaRPr lang="en-US" dirty="0"/>
          </a:p>
        </p:txBody>
      </p:sp>
      <p:sp>
        <p:nvSpPr>
          <p:cNvPr id="551949" name="AutoShape 13"/>
          <p:cNvSpPr>
            <a:spLocks noChangeArrowheads="1"/>
          </p:cNvSpPr>
          <p:nvPr/>
        </p:nvSpPr>
        <p:spPr bwMode="auto">
          <a:xfrm rot="10800000">
            <a:off x="990600" y="1519238"/>
            <a:ext cx="696913" cy="3667125"/>
          </a:xfrm>
          <a:prstGeom prst="curvedLeftArrow">
            <a:avLst>
              <a:gd name="adj1" fmla="val 105239"/>
              <a:gd name="adj2" fmla="val 210478"/>
              <a:gd name="adj3" fmla="val 33333"/>
            </a:avLst>
          </a:prstGeom>
          <a:solidFill>
            <a:srgbClr val="FF9900"/>
          </a:solidFill>
          <a:ln w="9525">
            <a:noFill/>
            <a:miter lim="800000"/>
            <a:headEnd/>
            <a:tailEnd/>
          </a:ln>
          <a:effectLst/>
          <a:extLst/>
        </p:spPr>
        <p:txBody>
          <a:bodyPr wrap="none" anchor="ctr"/>
          <a:lstStyle/>
          <a:p>
            <a:endParaRPr lang="en-US" dirty="0"/>
          </a:p>
        </p:txBody>
      </p:sp>
      <p:sp>
        <p:nvSpPr>
          <p:cNvPr id="551950" name="Text Box 14"/>
          <p:cNvSpPr txBox="1">
            <a:spLocks noChangeArrowheads="1"/>
          </p:cNvSpPr>
          <p:nvPr/>
        </p:nvSpPr>
        <p:spPr bwMode="auto">
          <a:xfrm>
            <a:off x="708718" y="5519738"/>
            <a:ext cx="790793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effectLst/>
                <a:latin typeface="Maiandra GD" charset="0"/>
              </a:rPr>
              <a:t>Balanced Scorecard </a:t>
            </a:r>
            <a:r>
              <a:rPr lang="en-US" b="1" dirty="0" smtClean="0">
                <a:effectLst/>
                <a:latin typeface="Maiandra GD" charset="0"/>
              </a:rPr>
              <a:t>Development &amp; Deployment </a:t>
            </a:r>
            <a:r>
              <a:rPr lang="en-US" b="1" dirty="0">
                <a:effectLst/>
                <a:latin typeface="Maiandra GD" charset="0"/>
              </a:rPr>
              <a:t>Process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347663" y="195263"/>
            <a:ext cx="8497887" cy="581025"/>
          </a:xfrm>
          <a:noFill/>
          <a:ln/>
        </p:spPr>
        <p:txBody>
          <a:bodyPr/>
          <a:lstStyle/>
          <a:p>
            <a:r>
              <a:rPr lang="en-US" dirty="0"/>
              <a:t>Operational Excellence – Performance Management</a:t>
            </a:r>
          </a:p>
        </p:txBody>
      </p:sp>
      <p:grpSp>
        <p:nvGrpSpPr>
          <p:cNvPr id="553988" name="Group 4"/>
          <p:cNvGrpSpPr>
            <a:grpSpLocks/>
          </p:cNvGrpSpPr>
          <p:nvPr/>
        </p:nvGrpSpPr>
        <p:grpSpPr bwMode="auto">
          <a:xfrm>
            <a:off x="300038" y="981075"/>
            <a:ext cx="8801100" cy="5026025"/>
            <a:chOff x="189" y="618"/>
            <a:chExt cx="5544" cy="3166"/>
          </a:xfrm>
        </p:grpSpPr>
        <p:pic>
          <p:nvPicPr>
            <p:cNvPr id="55398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4" y="618"/>
              <a:ext cx="1936"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 y="1781"/>
              <a:ext cx="1936"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7" y="1780"/>
              <a:ext cx="1936"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0" y="2774"/>
              <a:ext cx="1936"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94" y="1208"/>
              <a:ext cx="1657"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4"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 y="2241"/>
              <a:ext cx="1657"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5"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3" y="3346"/>
              <a:ext cx="1657"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6"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23" y="2359"/>
              <a:ext cx="1657"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997" name="AutoShape 13"/>
            <p:cNvSpPr>
              <a:spLocks noChangeArrowheads="1"/>
            </p:cNvSpPr>
            <p:nvPr/>
          </p:nvSpPr>
          <p:spPr bwMode="auto">
            <a:xfrm>
              <a:off x="2224" y="1864"/>
              <a:ext cx="1334" cy="698"/>
            </a:xfrm>
            <a:prstGeom prst="roundRect">
              <a:avLst>
                <a:gd name="adj" fmla="val 16667"/>
              </a:avLst>
            </a:prstGeom>
            <a:solidFill>
              <a:srgbClr val="F07800"/>
            </a:solidFill>
            <a:ln w="9525">
              <a:solidFill>
                <a:schemeClr val="tx1"/>
              </a:solidFill>
              <a:round/>
              <a:headEnd/>
              <a:tailEnd/>
            </a:ln>
            <a:effectLst>
              <a:outerShdw dist="71842" dir="2700000" algn="ctr" rotWithShape="0">
                <a:srgbClr val="4D4D4D">
                  <a:alpha val="50000"/>
                </a:srgbClr>
              </a:outerShdw>
            </a:effectLst>
          </p:spPr>
          <p:txBody>
            <a:bodyPr wrap="none" anchor="ctr" anchorCtr="1"/>
            <a:lstStyle/>
            <a:p>
              <a:pPr algn="ctr"/>
              <a:r>
                <a:rPr lang="en-US" sz="2000" b="1" dirty="0">
                  <a:effectLst/>
                </a:rPr>
                <a:t>Vision</a:t>
              </a:r>
            </a:p>
            <a:p>
              <a:pPr algn="ctr"/>
              <a:r>
                <a:rPr lang="en-US" sz="2000" b="1" dirty="0">
                  <a:effectLst/>
                </a:rPr>
                <a:t>&amp;</a:t>
              </a:r>
            </a:p>
            <a:p>
              <a:pPr algn="ctr"/>
              <a:r>
                <a:rPr lang="en-US" sz="2000" b="1" dirty="0">
                  <a:effectLst/>
                </a:rPr>
                <a:t>Strategy</a:t>
              </a:r>
            </a:p>
          </p:txBody>
        </p:sp>
        <p:sp>
          <p:nvSpPr>
            <p:cNvPr id="553998" name="AutoShape 14"/>
            <p:cNvSpPr>
              <a:spLocks noChangeArrowheads="1"/>
            </p:cNvSpPr>
            <p:nvPr/>
          </p:nvSpPr>
          <p:spPr bwMode="auto">
            <a:xfrm>
              <a:off x="2755" y="1682"/>
              <a:ext cx="227" cy="144"/>
            </a:xfrm>
            <a:prstGeom prst="upArrow">
              <a:avLst>
                <a:gd name="adj1" fmla="val 50000"/>
                <a:gd name="adj2" fmla="val 25000"/>
              </a:avLst>
            </a:prstGeom>
            <a:solidFill>
              <a:srgbClr val="F078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p>
          </p:txBody>
        </p:sp>
        <p:sp>
          <p:nvSpPr>
            <p:cNvPr id="553999" name="AutoShape 15"/>
            <p:cNvSpPr>
              <a:spLocks noChangeArrowheads="1"/>
            </p:cNvSpPr>
            <p:nvPr/>
          </p:nvSpPr>
          <p:spPr bwMode="auto">
            <a:xfrm rot="10800000">
              <a:off x="2761" y="2627"/>
              <a:ext cx="227" cy="144"/>
            </a:xfrm>
            <a:prstGeom prst="upArrow">
              <a:avLst>
                <a:gd name="adj1" fmla="val 50000"/>
                <a:gd name="adj2" fmla="val 25000"/>
              </a:avLst>
            </a:prstGeom>
            <a:solidFill>
              <a:srgbClr val="F078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p>
          </p:txBody>
        </p:sp>
        <p:sp>
          <p:nvSpPr>
            <p:cNvPr id="554000" name="AutoShape 16"/>
            <p:cNvSpPr>
              <a:spLocks noChangeArrowheads="1"/>
            </p:cNvSpPr>
            <p:nvPr/>
          </p:nvSpPr>
          <p:spPr bwMode="auto">
            <a:xfrm rot="5400000">
              <a:off x="3577" y="2131"/>
              <a:ext cx="227" cy="144"/>
            </a:xfrm>
            <a:prstGeom prst="upArrow">
              <a:avLst>
                <a:gd name="adj1" fmla="val 50000"/>
                <a:gd name="adj2" fmla="val 25000"/>
              </a:avLst>
            </a:prstGeom>
            <a:solidFill>
              <a:srgbClr val="F078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p>
          </p:txBody>
        </p:sp>
        <p:sp>
          <p:nvSpPr>
            <p:cNvPr id="554001" name="AutoShape 17"/>
            <p:cNvSpPr>
              <a:spLocks noChangeArrowheads="1"/>
            </p:cNvSpPr>
            <p:nvPr/>
          </p:nvSpPr>
          <p:spPr bwMode="auto">
            <a:xfrm rot="16200000">
              <a:off x="2003" y="2169"/>
              <a:ext cx="227" cy="144"/>
            </a:xfrm>
            <a:prstGeom prst="upArrow">
              <a:avLst>
                <a:gd name="adj1" fmla="val 50000"/>
                <a:gd name="adj2" fmla="val 25000"/>
              </a:avLst>
            </a:prstGeom>
            <a:solidFill>
              <a:srgbClr val="F078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p>
          </p:txBody>
        </p:sp>
        <p:sp>
          <p:nvSpPr>
            <p:cNvPr id="554002" name="AutoShape 18"/>
            <p:cNvSpPr>
              <a:spLocks noChangeArrowheads="1"/>
            </p:cNvSpPr>
            <p:nvPr/>
          </p:nvSpPr>
          <p:spPr bwMode="auto">
            <a:xfrm rot="16200000">
              <a:off x="4388" y="1085"/>
              <a:ext cx="409" cy="417"/>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F078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54003" name="AutoShape 19"/>
            <p:cNvSpPr>
              <a:spLocks noChangeArrowheads="1"/>
            </p:cNvSpPr>
            <p:nvPr/>
          </p:nvSpPr>
          <p:spPr bwMode="auto">
            <a:xfrm>
              <a:off x="4399" y="3078"/>
              <a:ext cx="409" cy="417"/>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F078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54004" name="AutoShape 20"/>
            <p:cNvSpPr>
              <a:spLocks noChangeArrowheads="1"/>
            </p:cNvSpPr>
            <p:nvPr/>
          </p:nvSpPr>
          <p:spPr bwMode="auto">
            <a:xfrm rot="5400000">
              <a:off x="913" y="3078"/>
              <a:ext cx="409" cy="417"/>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F078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54005" name="AutoShape 21"/>
            <p:cNvSpPr>
              <a:spLocks noChangeArrowheads="1"/>
            </p:cNvSpPr>
            <p:nvPr/>
          </p:nvSpPr>
          <p:spPr bwMode="auto">
            <a:xfrm rot="10800000">
              <a:off x="904" y="1093"/>
              <a:ext cx="409" cy="417"/>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F078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7" name="Rectangle 5"/>
          <p:cNvSpPr>
            <a:spLocks noChangeArrowheads="1"/>
          </p:cNvSpPr>
          <p:nvPr/>
        </p:nvSpPr>
        <p:spPr bwMode="auto">
          <a:xfrm>
            <a:off x="723900" y="195263"/>
            <a:ext cx="8121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nchor="ctr"/>
          <a:lstStyle/>
          <a:p>
            <a:pPr algn="r" eaLnBrk="0" hangingPunct="0"/>
            <a:r>
              <a:rPr lang="en-US" sz="2400" dirty="0" smtClean="0">
                <a:effectLst/>
                <a:latin typeface="Maiandra GD" charset="0"/>
              </a:rPr>
              <a:t>Top 10 CEO Challenges &amp; Priorities</a:t>
            </a:r>
            <a:endParaRPr lang="en-US" sz="2400" dirty="0">
              <a:effectLst/>
              <a:latin typeface="Maiandra GD" charset="0"/>
            </a:endParaRPr>
          </a:p>
        </p:txBody>
      </p:sp>
      <p:pic>
        <p:nvPicPr>
          <p:cNvPr id="5918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1057275"/>
            <a:ext cx="7797800"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7479447" y="1784555"/>
            <a:ext cx="936475" cy="1379029"/>
            <a:chOff x="7479447" y="1784555"/>
            <a:chExt cx="936475" cy="1379029"/>
          </a:xfrm>
        </p:grpSpPr>
        <p:sp>
          <p:nvSpPr>
            <p:cNvPr id="2" name="TextBox 1"/>
            <p:cNvSpPr txBox="1"/>
            <p:nvPr/>
          </p:nvSpPr>
          <p:spPr>
            <a:xfrm>
              <a:off x="7479447" y="1784555"/>
              <a:ext cx="936475" cy="830997"/>
            </a:xfrm>
            <a:prstGeom prst="rect">
              <a:avLst/>
            </a:prstGeom>
            <a:noFill/>
          </p:spPr>
          <p:txBody>
            <a:bodyPr wrap="none" rtlCol="0">
              <a:spAutoFit/>
            </a:bodyPr>
            <a:lstStyle/>
            <a:p>
              <a:pPr marL="342900" indent="-342900">
                <a:buFont typeface="Wingdings" pitchFamily="2" charset="2"/>
                <a:buChar char=""/>
              </a:pPr>
              <a:r>
                <a:rPr lang="en-US" sz="4800" dirty="0" smtClean="0">
                  <a:solidFill>
                    <a:schemeClr val="accent2">
                      <a:lumMod val="75000"/>
                    </a:schemeClr>
                  </a:solidFill>
                </a:rPr>
                <a:t> </a:t>
              </a:r>
              <a:endParaRPr lang="en-US" sz="4800" dirty="0">
                <a:solidFill>
                  <a:schemeClr val="accent2">
                    <a:lumMod val="75000"/>
                  </a:schemeClr>
                </a:solidFill>
              </a:endParaRPr>
            </a:p>
          </p:txBody>
        </p:sp>
        <p:sp>
          <p:nvSpPr>
            <p:cNvPr id="5" name="TextBox 4"/>
            <p:cNvSpPr txBox="1"/>
            <p:nvPr/>
          </p:nvSpPr>
          <p:spPr>
            <a:xfrm>
              <a:off x="7499115" y="2394143"/>
              <a:ext cx="873957" cy="769441"/>
            </a:xfrm>
            <a:prstGeom prst="rect">
              <a:avLst/>
            </a:prstGeom>
            <a:noFill/>
          </p:spPr>
          <p:txBody>
            <a:bodyPr wrap="none" rtlCol="0">
              <a:spAutoFit/>
            </a:bodyPr>
            <a:lstStyle/>
            <a:p>
              <a:pPr marL="342900" indent="-342900">
                <a:buFont typeface="Wingdings" pitchFamily="2" charset="2"/>
                <a:buChar char=""/>
              </a:pPr>
              <a:r>
                <a:rPr lang="en-US" sz="4400" dirty="0" smtClean="0">
                  <a:solidFill>
                    <a:schemeClr val="accent2">
                      <a:lumMod val="75000"/>
                    </a:schemeClr>
                  </a:solidFill>
                </a:rPr>
                <a:t> </a:t>
              </a:r>
              <a:endParaRPr lang="en-US" sz="4400" dirty="0">
                <a:solidFill>
                  <a:schemeClr val="accent2">
                    <a:lumMod val="75000"/>
                  </a:schemeClr>
                </a:solidFill>
              </a:endParaRPr>
            </a:p>
          </p:txBody>
        </p:sp>
      </p:grpSp>
      <p:grpSp>
        <p:nvGrpSpPr>
          <p:cNvPr id="3" name="Group 2"/>
          <p:cNvGrpSpPr/>
          <p:nvPr/>
        </p:nvGrpSpPr>
        <p:grpSpPr>
          <a:xfrm>
            <a:off x="8039883" y="2104103"/>
            <a:ext cx="883785" cy="1334785"/>
            <a:chOff x="8039883" y="2104103"/>
            <a:chExt cx="883785" cy="1334785"/>
          </a:xfrm>
        </p:grpSpPr>
        <p:sp>
          <p:nvSpPr>
            <p:cNvPr id="6" name="TextBox 5"/>
            <p:cNvSpPr txBox="1"/>
            <p:nvPr/>
          </p:nvSpPr>
          <p:spPr>
            <a:xfrm>
              <a:off x="8049711" y="2104103"/>
              <a:ext cx="873957" cy="769441"/>
            </a:xfrm>
            <a:prstGeom prst="rect">
              <a:avLst/>
            </a:prstGeom>
            <a:noFill/>
          </p:spPr>
          <p:txBody>
            <a:bodyPr wrap="none" rtlCol="0">
              <a:spAutoFit/>
            </a:bodyPr>
            <a:lstStyle/>
            <a:p>
              <a:pPr marL="342900" indent="-342900">
                <a:buFont typeface="Wingdings" pitchFamily="2" charset="2"/>
                <a:buChar char=""/>
              </a:pPr>
              <a:r>
                <a:rPr lang="en-US" sz="4400" dirty="0" smtClean="0">
                  <a:solidFill>
                    <a:schemeClr val="accent1">
                      <a:lumMod val="75000"/>
                    </a:schemeClr>
                  </a:solidFill>
                </a:rPr>
                <a:t> </a:t>
              </a:r>
              <a:endParaRPr lang="en-US" sz="4400" dirty="0">
                <a:solidFill>
                  <a:schemeClr val="accent1">
                    <a:lumMod val="75000"/>
                  </a:schemeClr>
                </a:solidFill>
              </a:endParaRPr>
            </a:p>
          </p:txBody>
        </p:sp>
        <p:sp>
          <p:nvSpPr>
            <p:cNvPr id="7" name="TextBox 6"/>
            <p:cNvSpPr txBox="1"/>
            <p:nvPr/>
          </p:nvSpPr>
          <p:spPr>
            <a:xfrm>
              <a:off x="8039883" y="2669447"/>
              <a:ext cx="873957" cy="769441"/>
            </a:xfrm>
            <a:prstGeom prst="rect">
              <a:avLst/>
            </a:prstGeom>
            <a:noFill/>
          </p:spPr>
          <p:txBody>
            <a:bodyPr wrap="none" rtlCol="0">
              <a:spAutoFit/>
            </a:bodyPr>
            <a:lstStyle/>
            <a:p>
              <a:pPr marL="342900" indent="-342900">
                <a:buFont typeface="Wingdings" pitchFamily="2" charset="2"/>
                <a:buChar char=""/>
              </a:pPr>
              <a:r>
                <a:rPr lang="en-US" sz="4400" dirty="0" smtClean="0">
                  <a:solidFill>
                    <a:schemeClr val="accent1">
                      <a:lumMod val="75000"/>
                    </a:schemeClr>
                  </a:solidFill>
                </a:rPr>
                <a:t> </a:t>
              </a:r>
              <a:endParaRPr lang="en-US" sz="4400" dirty="0">
                <a:solidFill>
                  <a:schemeClr val="accent1">
                    <a:lumMod val="75000"/>
                  </a:schemeClr>
                </a:solidFill>
              </a:endParaRPr>
            </a:p>
          </p:txBody>
        </p:sp>
      </p:grpSp>
      <p:grpSp>
        <p:nvGrpSpPr>
          <p:cNvPr id="10" name="Group 9"/>
          <p:cNvGrpSpPr/>
          <p:nvPr/>
        </p:nvGrpSpPr>
        <p:grpSpPr>
          <a:xfrm>
            <a:off x="8068299" y="3589331"/>
            <a:ext cx="883785" cy="1830721"/>
            <a:chOff x="8039883" y="2104103"/>
            <a:chExt cx="883785" cy="1830721"/>
          </a:xfrm>
        </p:grpSpPr>
        <p:sp>
          <p:nvSpPr>
            <p:cNvPr id="11" name="TextBox 10"/>
            <p:cNvSpPr txBox="1"/>
            <p:nvPr/>
          </p:nvSpPr>
          <p:spPr>
            <a:xfrm>
              <a:off x="8049711" y="2104103"/>
              <a:ext cx="873957" cy="769441"/>
            </a:xfrm>
            <a:prstGeom prst="rect">
              <a:avLst/>
            </a:prstGeom>
            <a:noFill/>
          </p:spPr>
          <p:txBody>
            <a:bodyPr wrap="none" rtlCol="0">
              <a:spAutoFit/>
            </a:bodyPr>
            <a:lstStyle/>
            <a:p>
              <a:pPr marL="342900" indent="-342900">
                <a:buFont typeface="Wingdings" pitchFamily="2" charset="2"/>
                <a:buChar char=""/>
              </a:pPr>
              <a:r>
                <a:rPr lang="en-US" sz="4400" dirty="0" smtClean="0">
                  <a:solidFill>
                    <a:srgbClr val="FF9900"/>
                  </a:solidFill>
                </a:rPr>
                <a:t> </a:t>
              </a:r>
              <a:endParaRPr lang="en-US" sz="4400" dirty="0">
                <a:solidFill>
                  <a:srgbClr val="FF9900"/>
                </a:solidFill>
              </a:endParaRPr>
            </a:p>
          </p:txBody>
        </p:sp>
        <p:sp>
          <p:nvSpPr>
            <p:cNvPr id="12" name="TextBox 11"/>
            <p:cNvSpPr txBox="1"/>
            <p:nvPr/>
          </p:nvSpPr>
          <p:spPr>
            <a:xfrm>
              <a:off x="8039883" y="3165383"/>
              <a:ext cx="873957" cy="769441"/>
            </a:xfrm>
            <a:prstGeom prst="rect">
              <a:avLst/>
            </a:prstGeom>
            <a:noFill/>
          </p:spPr>
          <p:txBody>
            <a:bodyPr wrap="none" rtlCol="0">
              <a:spAutoFit/>
            </a:bodyPr>
            <a:lstStyle/>
            <a:p>
              <a:pPr marL="342900" indent="-342900">
                <a:buFont typeface="Wingdings" pitchFamily="2" charset="2"/>
                <a:buChar char=""/>
              </a:pPr>
              <a:r>
                <a:rPr lang="en-US" sz="4400" dirty="0" smtClean="0">
                  <a:solidFill>
                    <a:srgbClr val="FF9900"/>
                  </a:solidFill>
                </a:rPr>
                <a:t> </a:t>
              </a:r>
              <a:endParaRPr lang="en-US" sz="4400" dirty="0">
                <a:solidFill>
                  <a:srgbClr val="FF9900"/>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347663" y="195263"/>
            <a:ext cx="8497887" cy="581025"/>
          </a:xfrm>
          <a:noFill/>
          <a:ln/>
        </p:spPr>
        <p:txBody>
          <a:bodyPr/>
          <a:lstStyle/>
          <a:p>
            <a:r>
              <a:rPr lang="en-US" dirty="0"/>
              <a:t>Operational Excellence – Performance Management</a:t>
            </a:r>
          </a:p>
        </p:txBody>
      </p:sp>
      <p:sp>
        <p:nvSpPr>
          <p:cNvPr id="8" name="Rectangle 7"/>
          <p:cNvSpPr/>
          <p:nvPr/>
        </p:nvSpPr>
        <p:spPr bwMode="auto">
          <a:xfrm>
            <a:off x="405829" y="1170512"/>
            <a:ext cx="8273216" cy="335822"/>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Strategic Focus Area: Increase Shareholder Value</a:t>
            </a:r>
          </a:p>
        </p:txBody>
      </p:sp>
      <p:sp>
        <p:nvSpPr>
          <p:cNvPr id="9" name="Rectangle 8"/>
          <p:cNvSpPr/>
          <p:nvPr/>
        </p:nvSpPr>
        <p:spPr bwMode="auto">
          <a:xfrm>
            <a:off x="845805" y="1565406"/>
            <a:ext cx="1898804" cy="415738"/>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Financials</a:t>
            </a:r>
          </a:p>
        </p:txBody>
      </p:sp>
      <p:sp>
        <p:nvSpPr>
          <p:cNvPr id="10" name="Rectangle 9"/>
          <p:cNvSpPr/>
          <p:nvPr/>
        </p:nvSpPr>
        <p:spPr bwMode="auto">
          <a:xfrm>
            <a:off x="2787089" y="1565406"/>
            <a:ext cx="5891956" cy="415738"/>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Revenue Growth of 20% by 2014 </a:t>
            </a:r>
          </a:p>
        </p:txBody>
      </p:sp>
      <p:sp>
        <p:nvSpPr>
          <p:cNvPr id="11" name="Rectangle 10"/>
          <p:cNvSpPr/>
          <p:nvPr/>
        </p:nvSpPr>
        <p:spPr bwMode="auto">
          <a:xfrm>
            <a:off x="845805" y="2030192"/>
            <a:ext cx="1898804" cy="736190"/>
          </a:xfrm>
          <a:prstGeom prst="rect">
            <a:avLst/>
          </a:prstGeom>
          <a:solidFill>
            <a:srgbClr val="D2A374"/>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Customers</a:t>
            </a:r>
          </a:p>
        </p:txBody>
      </p:sp>
      <p:sp>
        <p:nvSpPr>
          <p:cNvPr id="12" name="Rectangle 11"/>
          <p:cNvSpPr/>
          <p:nvPr/>
        </p:nvSpPr>
        <p:spPr bwMode="auto">
          <a:xfrm>
            <a:off x="2784509" y="2030191"/>
            <a:ext cx="5894536" cy="368095"/>
          </a:xfrm>
          <a:prstGeom prst="rect">
            <a:avLst/>
          </a:prstGeom>
          <a:solidFill>
            <a:srgbClr val="D2A374"/>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Acquire More Customers</a:t>
            </a:r>
          </a:p>
        </p:txBody>
      </p:sp>
      <p:sp>
        <p:nvSpPr>
          <p:cNvPr id="13" name="Rectangle 12"/>
          <p:cNvSpPr/>
          <p:nvPr/>
        </p:nvSpPr>
        <p:spPr bwMode="auto">
          <a:xfrm>
            <a:off x="2797427" y="2430560"/>
            <a:ext cx="5881618" cy="335822"/>
          </a:xfrm>
          <a:prstGeom prst="rect">
            <a:avLst/>
          </a:prstGeom>
          <a:solidFill>
            <a:srgbClr val="D2A374"/>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Become the Price</a:t>
            </a:r>
            <a:r>
              <a:rPr kumimoji="0" lang="en-US" sz="1600" i="0" u="none" strike="noStrike" cap="none" normalizeH="0" dirty="0" smtClean="0">
                <a:ln>
                  <a:noFill/>
                </a:ln>
                <a:solidFill>
                  <a:schemeClr val="tx1"/>
                </a:solidFill>
                <a:effectLst/>
                <a:latin typeface="+mn-lt"/>
              </a:rPr>
              <a:t> Leader</a:t>
            </a:r>
            <a:endParaRPr kumimoji="0" lang="en-US" sz="1600" i="0" u="none" strike="noStrike" cap="none" normalizeH="0" baseline="0" dirty="0" smtClean="0">
              <a:ln>
                <a:noFill/>
              </a:ln>
              <a:solidFill>
                <a:schemeClr val="tx1"/>
              </a:solidFill>
              <a:effectLst/>
              <a:latin typeface="+mn-lt"/>
            </a:endParaRPr>
          </a:p>
        </p:txBody>
      </p:sp>
      <p:sp>
        <p:nvSpPr>
          <p:cNvPr id="14" name="Rectangle 13"/>
          <p:cNvSpPr/>
          <p:nvPr/>
        </p:nvSpPr>
        <p:spPr bwMode="auto">
          <a:xfrm>
            <a:off x="845062" y="2815429"/>
            <a:ext cx="1894386" cy="1002239"/>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“Internal”</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Processes</a:t>
            </a:r>
          </a:p>
        </p:txBody>
      </p:sp>
      <p:sp>
        <p:nvSpPr>
          <p:cNvPr id="15" name="Rectangle 14"/>
          <p:cNvSpPr/>
          <p:nvPr/>
        </p:nvSpPr>
        <p:spPr bwMode="auto">
          <a:xfrm>
            <a:off x="2794847" y="2815430"/>
            <a:ext cx="5884198" cy="335822"/>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Improve Operational Efficiency</a:t>
            </a:r>
          </a:p>
        </p:txBody>
      </p:sp>
      <p:grpSp>
        <p:nvGrpSpPr>
          <p:cNvPr id="16" name="Group 15"/>
          <p:cNvGrpSpPr/>
          <p:nvPr/>
        </p:nvGrpSpPr>
        <p:grpSpPr>
          <a:xfrm>
            <a:off x="2792267" y="3200299"/>
            <a:ext cx="5886778" cy="617369"/>
            <a:chOff x="2869757" y="3381195"/>
            <a:chExt cx="5886778" cy="617369"/>
          </a:xfrm>
        </p:grpSpPr>
        <p:sp>
          <p:nvSpPr>
            <p:cNvPr id="17" name="Rectangle 16"/>
            <p:cNvSpPr/>
            <p:nvPr/>
          </p:nvSpPr>
          <p:spPr bwMode="auto">
            <a:xfrm>
              <a:off x="2869757" y="3381195"/>
              <a:ext cx="1779238" cy="617369"/>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Cost Reduction Program</a:t>
              </a:r>
            </a:p>
          </p:txBody>
        </p:sp>
        <p:sp>
          <p:nvSpPr>
            <p:cNvPr id="18" name="Rectangle 17"/>
            <p:cNvSpPr/>
            <p:nvPr/>
          </p:nvSpPr>
          <p:spPr bwMode="auto">
            <a:xfrm>
              <a:off x="4697413" y="3381195"/>
              <a:ext cx="1995914" cy="617369"/>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Knowledge Based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System</a:t>
              </a:r>
            </a:p>
          </p:txBody>
        </p:sp>
        <p:sp>
          <p:nvSpPr>
            <p:cNvPr id="19" name="Rectangle 18"/>
            <p:cNvSpPr/>
            <p:nvPr/>
          </p:nvSpPr>
          <p:spPr bwMode="auto">
            <a:xfrm>
              <a:off x="6741756" y="3381195"/>
              <a:ext cx="2014779" cy="617369"/>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Reduce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Non-Core Activities</a:t>
              </a:r>
            </a:p>
          </p:txBody>
        </p:sp>
      </p:grpSp>
      <p:sp>
        <p:nvSpPr>
          <p:cNvPr id="20" name="Rectangle 19"/>
          <p:cNvSpPr/>
          <p:nvPr/>
        </p:nvSpPr>
        <p:spPr bwMode="auto">
          <a:xfrm>
            <a:off x="847642" y="3865661"/>
            <a:ext cx="1894386" cy="974516"/>
          </a:xfrm>
          <a:prstGeom prst="rect">
            <a:avLst/>
          </a:prstGeom>
          <a:solidFill>
            <a:srgbClr val="FFC46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Learning &amp;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Growth</a:t>
            </a:r>
          </a:p>
        </p:txBody>
      </p:sp>
      <p:sp>
        <p:nvSpPr>
          <p:cNvPr id="21" name="Rectangle 20"/>
          <p:cNvSpPr/>
          <p:nvPr/>
        </p:nvSpPr>
        <p:spPr bwMode="auto">
          <a:xfrm>
            <a:off x="2797427" y="3863080"/>
            <a:ext cx="1774078" cy="977483"/>
          </a:xfrm>
          <a:prstGeom prst="rect">
            <a:avLst/>
          </a:prstGeom>
          <a:solidFill>
            <a:srgbClr val="FFC46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Training – Lean Six Sigma Program</a:t>
            </a:r>
          </a:p>
        </p:txBody>
      </p:sp>
      <p:sp>
        <p:nvSpPr>
          <p:cNvPr id="22" name="Rectangle 21"/>
          <p:cNvSpPr/>
          <p:nvPr/>
        </p:nvSpPr>
        <p:spPr bwMode="auto">
          <a:xfrm>
            <a:off x="4619923" y="3863080"/>
            <a:ext cx="1995914" cy="977483"/>
          </a:xfrm>
          <a:prstGeom prst="rect">
            <a:avLst/>
          </a:prstGeom>
          <a:solidFill>
            <a:srgbClr val="FFC46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Database Network on Operational Performance</a:t>
            </a:r>
          </a:p>
        </p:txBody>
      </p:sp>
      <p:sp>
        <p:nvSpPr>
          <p:cNvPr id="23" name="Rectangle 22"/>
          <p:cNvSpPr/>
          <p:nvPr/>
        </p:nvSpPr>
        <p:spPr bwMode="auto">
          <a:xfrm>
            <a:off x="6664266" y="3863080"/>
            <a:ext cx="2014779" cy="977483"/>
          </a:xfrm>
          <a:prstGeom prst="rect">
            <a:avLst/>
          </a:prstGeom>
          <a:solidFill>
            <a:srgbClr val="FFC46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Re-Align</a:t>
            </a:r>
            <a:r>
              <a:rPr kumimoji="0" lang="en-US" sz="1600" i="0" u="none" strike="noStrike" cap="none" normalizeH="0" dirty="0" smtClean="0">
                <a:ln>
                  <a:noFill/>
                </a:ln>
                <a:solidFill>
                  <a:schemeClr val="tx1"/>
                </a:solidFill>
                <a:effectLst/>
                <a:latin typeface="+mn-lt"/>
              </a:rPr>
              <a:t> Organization with Core Competencies</a:t>
            </a:r>
            <a:endParaRPr kumimoji="0" lang="en-US" sz="1600" i="0" u="none" strike="noStrike" cap="none" normalizeH="0" baseline="0" dirty="0" smtClean="0">
              <a:ln>
                <a:noFill/>
              </a:ln>
              <a:solidFill>
                <a:schemeClr val="tx1"/>
              </a:solidFill>
              <a:effectLst/>
              <a:latin typeface="+mn-lt"/>
            </a:endParaRPr>
          </a:p>
        </p:txBody>
      </p:sp>
      <p:sp>
        <p:nvSpPr>
          <p:cNvPr id="24" name="Text Box 4"/>
          <p:cNvSpPr txBox="1">
            <a:spLocks noChangeArrowheads="1"/>
          </p:cNvSpPr>
          <p:nvPr/>
        </p:nvSpPr>
        <p:spPr bwMode="auto">
          <a:xfrm>
            <a:off x="318093" y="4972553"/>
            <a:ext cx="842933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200">
                <a:solidFill>
                  <a:schemeClr val="tx1"/>
                </a:solidFill>
                <a:latin typeface="Arial" pitchFamily="34" charset="0"/>
              </a:defRPr>
            </a:lvl1pPr>
            <a:lvl2pPr marL="742950" indent="-285750" eaLnBrk="0" hangingPunct="0">
              <a:defRPr sz="2200">
                <a:solidFill>
                  <a:schemeClr val="tx1"/>
                </a:solidFill>
                <a:latin typeface="Arial" pitchFamily="34" charset="0"/>
              </a:defRPr>
            </a:lvl2pPr>
            <a:lvl3pPr marL="1143000" indent="-228600" eaLnBrk="0" hangingPunct="0">
              <a:defRPr sz="2200">
                <a:solidFill>
                  <a:schemeClr val="tx1"/>
                </a:solidFill>
                <a:latin typeface="Arial" pitchFamily="34" charset="0"/>
              </a:defRPr>
            </a:lvl3pPr>
            <a:lvl4pPr marL="1600200" indent="-228600" eaLnBrk="0" hangingPunct="0">
              <a:defRPr sz="2200">
                <a:solidFill>
                  <a:schemeClr val="tx1"/>
                </a:solidFill>
                <a:latin typeface="Arial" pitchFamily="34" charset="0"/>
              </a:defRPr>
            </a:lvl4pPr>
            <a:lvl5pPr marL="2057400" indent="-228600" eaLnBrk="0" hangingPunct="0">
              <a:defRPr sz="2200">
                <a:solidFill>
                  <a:schemeClr val="tx1"/>
                </a:solidFill>
                <a:latin typeface="Arial" pitchFamily="34" charset="0"/>
              </a:defRPr>
            </a:lvl5pPr>
            <a:lvl6pPr marL="2514600" indent="-228600" eaLnBrk="0" fontAlgn="base" hangingPunct="0">
              <a:spcBef>
                <a:spcPct val="0"/>
              </a:spcBef>
              <a:spcAft>
                <a:spcPct val="0"/>
              </a:spcAft>
              <a:defRPr sz="2200">
                <a:solidFill>
                  <a:schemeClr val="tx1"/>
                </a:solidFill>
                <a:latin typeface="Arial" pitchFamily="34" charset="0"/>
              </a:defRPr>
            </a:lvl6pPr>
            <a:lvl7pPr marL="2971800" indent="-228600" eaLnBrk="0" fontAlgn="base" hangingPunct="0">
              <a:spcBef>
                <a:spcPct val="0"/>
              </a:spcBef>
              <a:spcAft>
                <a:spcPct val="0"/>
              </a:spcAft>
              <a:defRPr sz="2200">
                <a:solidFill>
                  <a:schemeClr val="tx1"/>
                </a:solidFill>
                <a:latin typeface="Arial" pitchFamily="34" charset="0"/>
              </a:defRPr>
            </a:lvl7pPr>
            <a:lvl8pPr marL="3429000" indent="-228600" eaLnBrk="0" fontAlgn="base" hangingPunct="0">
              <a:spcBef>
                <a:spcPct val="0"/>
              </a:spcBef>
              <a:spcAft>
                <a:spcPct val="0"/>
              </a:spcAft>
              <a:defRPr sz="2200">
                <a:solidFill>
                  <a:schemeClr val="tx1"/>
                </a:solidFill>
                <a:latin typeface="Arial" pitchFamily="34" charset="0"/>
              </a:defRPr>
            </a:lvl8pPr>
            <a:lvl9pPr marL="3886200" indent="-228600" eaLnBrk="0" fontAlgn="base" hangingPunct="0">
              <a:spcBef>
                <a:spcPct val="0"/>
              </a:spcBef>
              <a:spcAft>
                <a:spcPct val="0"/>
              </a:spcAft>
              <a:defRPr sz="2200">
                <a:solidFill>
                  <a:schemeClr val="tx1"/>
                </a:solidFill>
                <a:latin typeface="Arial" pitchFamily="34" charset="0"/>
              </a:defRPr>
            </a:lvl9pPr>
          </a:lstStyle>
          <a:p>
            <a:pPr algn="just"/>
            <a:r>
              <a:rPr lang="en-US" sz="1600" dirty="0">
                <a:effectLst/>
              </a:rPr>
              <a:t>For each </a:t>
            </a:r>
            <a:r>
              <a:rPr lang="en-US" sz="1600" dirty="0" smtClean="0">
                <a:effectLst/>
              </a:rPr>
              <a:t>objective </a:t>
            </a:r>
            <a:r>
              <a:rPr lang="en-US" sz="1600" dirty="0">
                <a:effectLst/>
              </a:rPr>
              <a:t>on your strategic </a:t>
            </a:r>
            <a:r>
              <a:rPr lang="en-US" sz="1600" dirty="0" smtClean="0">
                <a:effectLst/>
              </a:rPr>
              <a:t>grids, </a:t>
            </a:r>
            <a:r>
              <a:rPr lang="en-US" sz="1600" dirty="0">
                <a:effectLst/>
              </a:rPr>
              <a:t>you need at least one performance indicator. Can you have an objective without a performance indicator? Yes, it is possible, but not having a measurement makes it difficult to manage the objective. It’s best to revisit this objective and ask the question: Why is this an objective?</a:t>
            </a:r>
          </a:p>
        </p:txBody>
      </p:sp>
      <p:sp>
        <p:nvSpPr>
          <p:cNvPr id="25" name="Rectangle 24"/>
          <p:cNvSpPr/>
          <p:nvPr/>
        </p:nvSpPr>
        <p:spPr>
          <a:xfrm rot="16200000">
            <a:off x="-1052182" y="3018368"/>
            <a:ext cx="3275256" cy="369332"/>
          </a:xfrm>
          <a:prstGeom prst="rect">
            <a:avLst/>
          </a:prstGeom>
          <a:solidFill>
            <a:srgbClr val="FFC000"/>
          </a:solidFill>
          <a:ln>
            <a:solidFill>
              <a:schemeClr val="tx1"/>
            </a:solidFill>
          </a:ln>
        </p:spPr>
        <p:txBody>
          <a:bodyPr wrap="none">
            <a:spAutoFit/>
          </a:bodyPr>
          <a:lstStyle/>
          <a:p>
            <a:pPr algn="ctr"/>
            <a:r>
              <a:rPr lang="en-US" sz="1800" b="1" dirty="0">
                <a:effectLst/>
                <a:latin typeface="+mn-lt"/>
              </a:rPr>
              <a:t>Dimensions or </a:t>
            </a:r>
            <a:r>
              <a:rPr lang="en-US" sz="1800" b="1" dirty="0" smtClean="0">
                <a:effectLst/>
                <a:latin typeface="+mn-lt"/>
              </a:rPr>
              <a:t>Perspectives</a:t>
            </a:r>
            <a:endParaRPr lang="en-US" sz="1800" b="1" dirty="0">
              <a:effectLst/>
              <a:latin typeface="+mn-lt"/>
            </a:endParaRPr>
          </a:p>
        </p:txBody>
      </p:sp>
      <p:grpSp>
        <p:nvGrpSpPr>
          <p:cNvPr id="26" name="Group 25"/>
          <p:cNvGrpSpPr/>
          <p:nvPr/>
        </p:nvGrpSpPr>
        <p:grpSpPr>
          <a:xfrm>
            <a:off x="2492627" y="1472138"/>
            <a:ext cx="6301603" cy="3376081"/>
            <a:chOff x="2492627" y="1472138"/>
            <a:chExt cx="6301603" cy="3376081"/>
          </a:xfrm>
        </p:grpSpPr>
        <p:pic>
          <p:nvPicPr>
            <p:cNvPr id="27" name="Picture 2" descr="C:\Users\Owner\AppData\Local\Microsoft\Windows\Temporary Internet Files\Content.IE5\DEC6YK2U\MM900283604[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879830" y="1472138"/>
              <a:ext cx="6096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Owner\AppData\Local\Microsoft\Windows\Temporary Internet Files\Content.IE5\DEC6YK2U\MM900283604[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057880" y="1924338"/>
              <a:ext cx="6096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Owner\AppData\Local\Microsoft\Windows\Temporary Internet Files\Content.IE5\DEC6YK2U\MM900283604[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12480" y="2271608"/>
              <a:ext cx="6096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Owner\AppData\Local\Microsoft\Windows\Temporary Internet Files\Content.IE5\DEC6YK2U\MM900283604[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70230" y="2655952"/>
              <a:ext cx="6096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Owner\AppData\Local\Microsoft\Windows\Temporary Internet Files\Content.IE5\DEC6YK2U\MM900283604[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492627" y="3370361"/>
              <a:ext cx="6096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Owner\AppData\Local\Microsoft\Windows\Temporary Internet Files\Content.IE5\DEC6YK2U\MM900283604[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22080" y="3430321"/>
              <a:ext cx="6096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Owner\AppData\Local\Microsoft\Windows\Temporary Internet Files\Content.IE5\DEC6YK2U\MM900283604[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60288" y="3029646"/>
              <a:ext cx="6096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Owner\AppData\Local\Microsoft\Windows\Temporary Internet Files\Content.IE5\DEC6YK2U\MM900283604[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82033" y="4313095"/>
              <a:ext cx="6096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Owner\AppData\Local\Microsoft\Windows\Temporary Internet Files\Content.IE5\DEC6YK2U\MM900283604[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15123" y="4352919"/>
              <a:ext cx="6096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Owner\AppData\Local\Microsoft\Windows\Temporary Internet Files\Content.IE5\DEC6YK2U\MM900283604[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84630" y="3716472"/>
              <a:ext cx="609600" cy="4953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47663" y="195263"/>
            <a:ext cx="8497887" cy="581025"/>
          </a:xfrm>
          <a:noFill/>
          <a:ln/>
        </p:spPr>
        <p:txBody>
          <a:bodyPr/>
          <a:lstStyle/>
          <a:p>
            <a:r>
              <a:rPr lang="en-US" dirty="0"/>
              <a:t>Operational Excellence – Performance Management</a:t>
            </a:r>
          </a:p>
        </p:txBody>
      </p:sp>
      <p:pic>
        <p:nvPicPr>
          <p:cNvPr id="566307"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125" y="957263"/>
            <a:ext cx="8202613" cy="508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66320" name="Group 48"/>
          <p:cNvGrpSpPr>
            <a:grpSpLocks/>
          </p:cNvGrpSpPr>
          <p:nvPr/>
        </p:nvGrpSpPr>
        <p:grpSpPr bwMode="auto">
          <a:xfrm>
            <a:off x="452438" y="1295400"/>
            <a:ext cx="8374062" cy="4619625"/>
            <a:chOff x="285" y="816"/>
            <a:chExt cx="5275" cy="2910"/>
          </a:xfrm>
        </p:grpSpPr>
        <p:sp>
          <p:nvSpPr>
            <p:cNvPr id="566308" name="Oval 36"/>
            <p:cNvSpPr>
              <a:spLocks noChangeArrowheads="1"/>
            </p:cNvSpPr>
            <p:nvPr/>
          </p:nvSpPr>
          <p:spPr bwMode="auto">
            <a:xfrm>
              <a:off x="692" y="826"/>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1</a:t>
              </a:r>
            </a:p>
          </p:txBody>
        </p:sp>
        <p:sp>
          <p:nvSpPr>
            <p:cNvPr id="566309" name="Oval 37"/>
            <p:cNvSpPr>
              <a:spLocks noChangeArrowheads="1"/>
            </p:cNvSpPr>
            <p:nvPr/>
          </p:nvSpPr>
          <p:spPr bwMode="auto">
            <a:xfrm>
              <a:off x="4994" y="816"/>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2</a:t>
              </a:r>
            </a:p>
          </p:txBody>
        </p:sp>
        <p:sp>
          <p:nvSpPr>
            <p:cNvPr id="566310" name="Oval 38"/>
            <p:cNvSpPr>
              <a:spLocks noChangeArrowheads="1"/>
            </p:cNvSpPr>
            <p:nvPr/>
          </p:nvSpPr>
          <p:spPr bwMode="auto">
            <a:xfrm>
              <a:off x="285" y="1359"/>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5</a:t>
              </a:r>
            </a:p>
          </p:txBody>
        </p:sp>
        <p:sp>
          <p:nvSpPr>
            <p:cNvPr id="566311" name="Oval 39"/>
            <p:cNvSpPr>
              <a:spLocks noChangeArrowheads="1"/>
            </p:cNvSpPr>
            <p:nvPr/>
          </p:nvSpPr>
          <p:spPr bwMode="auto">
            <a:xfrm>
              <a:off x="5378" y="1420"/>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7</a:t>
              </a:r>
            </a:p>
          </p:txBody>
        </p:sp>
        <p:sp>
          <p:nvSpPr>
            <p:cNvPr id="566312" name="Oval 40"/>
            <p:cNvSpPr>
              <a:spLocks noChangeArrowheads="1"/>
            </p:cNvSpPr>
            <p:nvPr/>
          </p:nvSpPr>
          <p:spPr bwMode="auto">
            <a:xfrm>
              <a:off x="707" y="1123"/>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4</a:t>
              </a:r>
            </a:p>
          </p:txBody>
        </p:sp>
        <p:sp>
          <p:nvSpPr>
            <p:cNvPr id="566313" name="Oval 41"/>
            <p:cNvSpPr>
              <a:spLocks noChangeArrowheads="1"/>
            </p:cNvSpPr>
            <p:nvPr/>
          </p:nvSpPr>
          <p:spPr bwMode="auto">
            <a:xfrm>
              <a:off x="5117" y="2593"/>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12</a:t>
              </a:r>
            </a:p>
          </p:txBody>
        </p:sp>
        <p:sp>
          <p:nvSpPr>
            <p:cNvPr id="566314" name="Oval 42"/>
            <p:cNvSpPr>
              <a:spLocks noChangeArrowheads="1"/>
            </p:cNvSpPr>
            <p:nvPr/>
          </p:nvSpPr>
          <p:spPr bwMode="auto">
            <a:xfrm>
              <a:off x="4986" y="3545"/>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11</a:t>
              </a:r>
            </a:p>
          </p:txBody>
        </p:sp>
        <p:sp>
          <p:nvSpPr>
            <p:cNvPr id="566315" name="Oval 43"/>
            <p:cNvSpPr>
              <a:spLocks noChangeArrowheads="1"/>
            </p:cNvSpPr>
            <p:nvPr/>
          </p:nvSpPr>
          <p:spPr bwMode="auto">
            <a:xfrm>
              <a:off x="2581" y="1754"/>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8</a:t>
              </a:r>
            </a:p>
          </p:txBody>
        </p:sp>
        <p:sp>
          <p:nvSpPr>
            <p:cNvPr id="566316" name="Oval 44"/>
            <p:cNvSpPr>
              <a:spLocks noChangeArrowheads="1"/>
            </p:cNvSpPr>
            <p:nvPr/>
          </p:nvSpPr>
          <p:spPr bwMode="auto">
            <a:xfrm>
              <a:off x="1078" y="2796"/>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9</a:t>
              </a:r>
            </a:p>
          </p:txBody>
        </p:sp>
        <p:sp>
          <p:nvSpPr>
            <p:cNvPr id="566317" name="Oval 45"/>
            <p:cNvSpPr>
              <a:spLocks noChangeArrowheads="1"/>
            </p:cNvSpPr>
            <p:nvPr/>
          </p:nvSpPr>
          <p:spPr bwMode="auto">
            <a:xfrm>
              <a:off x="2639" y="971"/>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3</a:t>
              </a:r>
            </a:p>
          </p:txBody>
        </p:sp>
        <p:sp>
          <p:nvSpPr>
            <p:cNvPr id="566318" name="Oval 46"/>
            <p:cNvSpPr>
              <a:spLocks noChangeArrowheads="1"/>
            </p:cNvSpPr>
            <p:nvPr/>
          </p:nvSpPr>
          <p:spPr bwMode="auto">
            <a:xfrm>
              <a:off x="290" y="2297"/>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6</a:t>
              </a:r>
            </a:p>
          </p:txBody>
        </p:sp>
        <p:sp>
          <p:nvSpPr>
            <p:cNvPr id="566319" name="Oval 47"/>
            <p:cNvSpPr>
              <a:spLocks noChangeArrowheads="1"/>
            </p:cNvSpPr>
            <p:nvPr/>
          </p:nvSpPr>
          <p:spPr bwMode="auto">
            <a:xfrm>
              <a:off x="2331" y="3345"/>
              <a:ext cx="182" cy="181"/>
            </a:xfrm>
            <a:prstGeom prst="ellipse">
              <a:avLst/>
            </a:prstGeom>
            <a:solidFill>
              <a:srgbClr val="F078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effectLst/>
                </a:rPr>
                <a:t>10</a:t>
              </a:r>
            </a:p>
          </p:txBody>
        </p:sp>
      </p:grpSp>
      <p:sp>
        <p:nvSpPr>
          <p:cNvPr id="2" name="Rectangle 1"/>
          <p:cNvSpPr/>
          <p:nvPr/>
        </p:nvSpPr>
        <p:spPr>
          <a:xfrm>
            <a:off x="1519085" y="4438650"/>
            <a:ext cx="4660490" cy="1384995"/>
          </a:xfrm>
          <a:prstGeom prst="rect">
            <a:avLst/>
          </a:prstGeom>
          <a:solidFill>
            <a:srgbClr val="FFFF99"/>
          </a:solidFill>
          <a:ln>
            <a:solidFill>
              <a:schemeClr val="tx1"/>
            </a:solidFill>
          </a:ln>
        </p:spPr>
        <p:txBody>
          <a:bodyPr wrap="square">
            <a:spAutoFit/>
          </a:bodyPr>
          <a:lstStyle/>
          <a:p>
            <a:pPr algn="just"/>
            <a:r>
              <a:rPr lang="en-US" sz="1400" dirty="0">
                <a:effectLst/>
                <a:latin typeface="+mn-lt"/>
              </a:rPr>
              <a:t>For each strategic objective on your strategic grid, you need at least one performance indicator. Can you have an objective without a performance indicator? Yes, it is possible, but not having a measurement makes it difficult to manage the objective. It’s best to revisit this objective and ask the question: Why is this an objective?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347663" y="195263"/>
            <a:ext cx="8497887" cy="581025"/>
          </a:xfrm>
          <a:noFill/>
          <a:ln/>
        </p:spPr>
        <p:txBody>
          <a:bodyPr/>
          <a:lstStyle/>
          <a:p>
            <a:r>
              <a:rPr lang="en-US" dirty="0" smtClean="0"/>
              <a:t>Performance Management </a:t>
            </a:r>
            <a:r>
              <a:rPr lang="en-US" dirty="0"/>
              <a:t>– Resources</a:t>
            </a:r>
          </a:p>
        </p:txBody>
      </p:sp>
      <p:sp>
        <p:nvSpPr>
          <p:cNvPr id="578563" name="Text Box 3"/>
          <p:cNvSpPr txBox="1">
            <a:spLocks noChangeArrowheads="1"/>
          </p:cNvSpPr>
          <p:nvPr/>
        </p:nvSpPr>
        <p:spPr bwMode="auto">
          <a:xfrm>
            <a:off x="314325" y="1147763"/>
            <a:ext cx="8596313" cy="4912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40000"/>
              </a:spcBef>
            </a:pPr>
            <a:r>
              <a:rPr lang="en-US" sz="1800" dirty="0">
                <a:effectLst/>
                <a:latin typeface="Maiandra GD" charset="0"/>
              </a:rPr>
              <a:t>Chang, Richard Y., and Morgan, Mark W. – </a:t>
            </a:r>
            <a:r>
              <a:rPr lang="en-US" sz="1800" i="1" dirty="0">
                <a:effectLst/>
                <a:latin typeface="Maiandra GD" charset="0"/>
              </a:rPr>
              <a:t>Performance Scorecards: Measuring the Right Things in the Real World </a:t>
            </a:r>
            <a:r>
              <a:rPr lang="en-US" sz="1800" dirty="0">
                <a:effectLst/>
                <a:latin typeface="Maiandra GD" charset="0"/>
              </a:rPr>
              <a:t>(New York, New York: John Wiley Sons Inc., 2000) </a:t>
            </a:r>
          </a:p>
          <a:p>
            <a:pPr algn="just">
              <a:spcBef>
                <a:spcPct val="40000"/>
              </a:spcBef>
            </a:pPr>
            <a:r>
              <a:rPr lang="en-US" sz="1800" dirty="0">
                <a:effectLst/>
                <a:latin typeface="Maiandra GD" charset="0"/>
              </a:rPr>
              <a:t>Kaplan, R.S. and Norton, D.P. – </a:t>
            </a:r>
            <a:r>
              <a:rPr lang="en-US" sz="1800" i="1" dirty="0">
                <a:effectLst/>
                <a:latin typeface="Maiandra GD" charset="0"/>
              </a:rPr>
              <a:t>Putting the Balanced Scorecard to Work </a:t>
            </a:r>
            <a:r>
              <a:rPr lang="en-US" sz="1800" dirty="0">
                <a:effectLst/>
                <a:latin typeface="Maiandra GD" charset="0"/>
              </a:rPr>
              <a:t>(Harvard Business Review, September/October 1993)</a:t>
            </a:r>
          </a:p>
          <a:p>
            <a:pPr algn="just">
              <a:spcBef>
                <a:spcPct val="40000"/>
              </a:spcBef>
            </a:pPr>
            <a:r>
              <a:rPr lang="en-US" sz="1800" dirty="0" smtClean="0">
                <a:effectLst/>
                <a:latin typeface="Maiandra GD" charset="0"/>
              </a:rPr>
              <a:t>Kaplan</a:t>
            </a:r>
            <a:r>
              <a:rPr lang="en-US" sz="1800" dirty="0">
                <a:effectLst/>
                <a:latin typeface="Maiandra GD" charset="0"/>
              </a:rPr>
              <a:t>, R.S. and Norton, D.P. – </a:t>
            </a:r>
            <a:r>
              <a:rPr lang="en-US" sz="1800" i="1" dirty="0">
                <a:effectLst/>
                <a:latin typeface="Maiandra GD" charset="0"/>
              </a:rPr>
              <a:t>The Balanced Scorecard </a:t>
            </a:r>
            <a:r>
              <a:rPr lang="en-US" sz="1800" dirty="0">
                <a:effectLst/>
                <a:latin typeface="Maiandra GD" charset="0"/>
              </a:rPr>
              <a:t>(Cambridge, Massachusetts: Harvard Business School Press, 1996) </a:t>
            </a:r>
          </a:p>
          <a:p>
            <a:pPr algn="just">
              <a:spcBef>
                <a:spcPct val="40000"/>
              </a:spcBef>
            </a:pPr>
            <a:r>
              <a:rPr lang="en-US" sz="1800" dirty="0" smtClean="0">
                <a:effectLst/>
                <a:latin typeface="Maiandra GD" charset="0"/>
              </a:rPr>
              <a:t>Kaplan</a:t>
            </a:r>
            <a:r>
              <a:rPr lang="en-US" sz="1800" dirty="0">
                <a:effectLst/>
                <a:latin typeface="Maiandra GD" charset="0"/>
              </a:rPr>
              <a:t>, R.S. and Norton, D.P. – </a:t>
            </a:r>
            <a:r>
              <a:rPr lang="en-US" sz="1800" i="1" dirty="0">
                <a:effectLst/>
                <a:latin typeface="Maiandra GD" charset="0"/>
              </a:rPr>
              <a:t>Balanced Scorecard: Translating Strategy into Action </a:t>
            </a:r>
            <a:r>
              <a:rPr lang="en-US" sz="1800" dirty="0">
                <a:effectLst/>
                <a:latin typeface="Maiandra GD" charset="0"/>
              </a:rPr>
              <a:t>(Cambridge, Massachusetts: Harvard Business School Press, 1996</a:t>
            </a:r>
            <a:r>
              <a:rPr lang="en-US" sz="1800" dirty="0" smtClean="0">
                <a:effectLst/>
                <a:latin typeface="Maiandra GD" charset="0"/>
              </a:rPr>
              <a:t>)</a:t>
            </a:r>
          </a:p>
          <a:p>
            <a:pPr algn="just">
              <a:spcBef>
                <a:spcPct val="40000"/>
              </a:spcBef>
            </a:pPr>
            <a:r>
              <a:rPr lang="en-US" sz="1800" dirty="0">
                <a:effectLst/>
              </a:rPr>
              <a:t>Kaplan, R.S. and Norton, D.P. – </a:t>
            </a:r>
            <a:r>
              <a:rPr lang="en-US" sz="1800" i="1" dirty="0">
                <a:effectLst/>
              </a:rPr>
              <a:t>Using the Balanced Scorecard as a Strategic Management System</a:t>
            </a:r>
            <a:r>
              <a:rPr lang="en-US" sz="1800" dirty="0">
                <a:effectLst/>
              </a:rPr>
              <a:t> (Harvard Business Review, January/February 1996</a:t>
            </a:r>
            <a:r>
              <a:rPr lang="en-US" sz="1800" dirty="0" smtClean="0">
                <a:effectLst/>
              </a:rPr>
              <a:t>)</a:t>
            </a:r>
          </a:p>
          <a:p>
            <a:pPr algn="just">
              <a:spcBef>
                <a:spcPct val="40000"/>
              </a:spcBef>
            </a:pPr>
            <a:r>
              <a:rPr lang="en-US" sz="1800" dirty="0">
                <a:effectLst/>
              </a:rPr>
              <a:t>Keebler, James S. et.al. – </a:t>
            </a:r>
            <a:r>
              <a:rPr lang="en-US" sz="1800" i="1" dirty="0">
                <a:effectLst/>
              </a:rPr>
              <a:t>Keeping Score: Measuring the Business Value of Logistics in the Supply Chain </a:t>
            </a:r>
            <a:r>
              <a:rPr lang="en-US" sz="1800" dirty="0">
                <a:effectLst/>
              </a:rPr>
              <a:t>(Oak Brook, Illinois: Council of Logistics Management, 1999)</a:t>
            </a:r>
            <a:endParaRPr lang="en-US" sz="1800" dirty="0" smtClean="0">
              <a:effectLst/>
              <a:latin typeface="Maiandra GD" charset="0"/>
            </a:endParaRPr>
          </a:p>
          <a:p>
            <a:pPr algn="just">
              <a:spcBef>
                <a:spcPct val="40000"/>
              </a:spcBef>
            </a:pPr>
            <a:endParaRPr lang="en-US" sz="1800" dirty="0">
              <a:effectLst/>
              <a:latin typeface="Maiandra GD"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347663" y="195263"/>
            <a:ext cx="8497887" cy="581025"/>
          </a:xfrm>
          <a:noFill/>
          <a:ln/>
        </p:spPr>
        <p:txBody>
          <a:bodyPr/>
          <a:lstStyle/>
          <a:p>
            <a:r>
              <a:rPr lang="en-US" dirty="0" smtClean="0"/>
              <a:t>What is Operational Excellence?</a:t>
            </a:r>
            <a:endParaRPr lang="en-US" dirty="0"/>
          </a:p>
        </p:txBody>
      </p:sp>
      <p:sp>
        <p:nvSpPr>
          <p:cNvPr id="2" name="Rectangle 1"/>
          <p:cNvSpPr/>
          <p:nvPr/>
        </p:nvSpPr>
        <p:spPr>
          <a:xfrm>
            <a:off x="324469" y="1055114"/>
            <a:ext cx="8465574" cy="1477328"/>
          </a:xfrm>
          <a:prstGeom prst="rect">
            <a:avLst/>
          </a:prstGeom>
        </p:spPr>
        <p:txBody>
          <a:bodyPr wrap="square">
            <a:spAutoFit/>
          </a:bodyPr>
          <a:lstStyle/>
          <a:p>
            <a:pPr algn="just"/>
            <a:r>
              <a:rPr lang="en-US" sz="1800" dirty="0">
                <a:effectLst/>
                <a:latin typeface="+mn-lt"/>
              </a:rPr>
              <a:t>Achieving Operational Excellence requires the successful implementation of a </a:t>
            </a:r>
            <a:r>
              <a:rPr lang="en-US" sz="1800" b="1" dirty="0" smtClean="0">
                <a:effectLst/>
                <a:latin typeface="+mn-lt"/>
              </a:rPr>
              <a:t>integrated Business </a:t>
            </a:r>
            <a:r>
              <a:rPr lang="en-US" sz="1800" b="1" dirty="0">
                <a:effectLst/>
                <a:latin typeface="+mn-lt"/>
              </a:rPr>
              <a:t>Execution System </a:t>
            </a:r>
            <a:r>
              <a:rPr lang="en-US" sz="1800" dirty="0">
                <a:effectLst/>
                <a:latin typeface="+mn-lt"/>
              </a:rPr>
              <a:t>that effectively and seamlessly integrates the following four building blocks: </a:t>
            </a:r>
            <a:r>
              <a:rPr lang="en-US" sz="1800" b="1" dirty="0">
                <a:effectLst/>
                <a:latin typeface="+mn-lt"/>
              </a:rPr>
              <a:t>Strategy Deployment</a:t>
            </a:r>
            <a:r>
              <a:rPr lang="en-US" sz="1800" dirty="0">
                <a:effectLst/>
                <a:latin typeface="+mn-lt"/>
              </a:rPr>
              <a:t>, </a:t>
            </a:r>
            <a:r>
              <a:rPr lang="en-US" sz="1800" b="1" dirty="0">
                <a:effectLst/>
                <a:latin typeface="+mn-lt"/>
              </a:rPr>
              <a:t>Performance Management</a:t>
            </a:r>
            <a:r>
              <a:rPr lang="en-US" sz="1800" dirty="0">
                <a:effectLst/>
                <a:latin typeface="+mn-lt"/>
              </a:rPr>
              <a:t>, </a:t>
            </a:r>
            <a:r>
              <a:rPr lang="en-US" sz="1800" b="1" dirty="0">
                <a:effectLst/>
                <a:latin typeface="+mn-lt"/>
              </a:rPr>
              <a:t>Process Excellence</a:t>
            </a:r>
            <a:r>
              <a:rPr lang="en-US" sz="1800" dirty="0">
                <a:effectLst/>
                <a:latin typeface="+mn-lt"/>
              </a:rPr>
              <a:t>, and </a:t>
            </a:r>
            <a:r>
              <a:rPr lang="en-US" sz="1800" b="1" dirty="0">
                <a:effectLst/>
                <a:latin typeface="+mn-lt"/>
              </a:rPr>
              <a:t>High Performance Work Teams</a:t>
            </a:r>
            <a:r>
              <a:rPr lang="en-US" sz="1800" dirty="0">
                <a:effectLst/>
                <a:latin typeface="+mn-lt"/>
              </a:rPr>
              <a:t>.</a:t>
            </a:r>
          </a:p>
        </p:txBody>
      </p:sp>
      <p:sp>
        <p:nvSpPr>
          <p:cNvPr id="5" name="TextBox 4"/>
          <p:cNvSpPr txBox="1"/>
          <p:nvPr/>
        </p:nvSpPr>
        <p:spPr>
          <a:xfrm>
            <a:off x="6218517" y="2791933"/>
            <a:ext cx="2661323" cy="954107"/>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smtClean="0">
                <a:solidFill>
                  <a:schemeClr val="tx1"/>
                </a:solidFill>
                <a:effectLst/>
              </a:rPr>
              <a:t>Strategy or Policy Deployment is </a:t>
            </a:r>
            <a:r>
              <a:rPr lang="en-US" sz="1400" dirty="0">
                <a:solidFill>
                  <a:schemeClr val="tx1"/>
                </a:solidFill>
                <a:effectLst/>
              </a:rPr>
              <a:t>the process that aligns and links business strategy and execution.</a:t>
            </a:r>
            <a:endParaRPr lang="en-US" sz="1400" dirty="0">
              <a:solidFill>
                <a:schemeClr val="tx1"/>
              </a:solidFill>
            </a:endParaRPr>
          </a:p>
        </p:txBody>
      </p:sp>
      <p:sp>
        <p:nvSpPr>
          <p:cNvPr id="6" name="TextBox 5"/>
          <p:cNvSpPr txBox="1"/>
          <p:nvPr/>
        </p:nvSpPr>
        <p:spPr>
          <a:xfrm>
            <a:off x="6354353" y="4808936"/>
            <a:ext cx="2525487" cy="116955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tx1"/>
                </a:solidFill>
                <a:effectLst/>
              </a:rPr>
              <a:t>Performance Management is the process that translates strategic initiatives into measurable objectives and goals.</a:t>
            </a:r>
            <a:endParaRPr lang="en-US" sz="1400" dirty="0">
              <a:solidFill>
                <a:schemeClr val="tx1"/>
              </a:solidFill>
            </a:endParaRPr>
          </a:p>
        </p:txBody>
      </p:sp>
      <p:sp>
        <p:nvSpPr>
          <p:cNvPr id="8" name="TextBox 7"/>
          <p:cNvSpPr txBox="1"/>
          <p:nvPr/>
        </p:nvSpPr>
        <p:spPr>
          <a:xfrm>
            <a:off x="170284" y="4728111"/>
            <a:ext cx="2652675" cy="1169551"/>
          </a:xfrm>
          <a:prstGeom prst="rect">
            <a:avLst/>
          </a:prstGeom>
          <a:solidFill>
            <a:srgbClr val="FF9900"/>
          </a:solidFill>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tx1"/>
                </a:solidFill>
                <a:effectLst/>
              </a:rPr>
              <a:t>Well designed, efficient, and effective </a:t>
            </a:r>
            <a:r>
              <a:rPr lang="en-US" sz="1400" dirty="0" smtClean="0">
                <a:solidFill>
                  <a:schemeClr val="tx1"/>
                </a:solidFill>
                <a:effectLst/>
              </a:rPr>
              <a:t>Management, Value Chain, and </a:t>
            </a:r>
            <a:r>
              <a:rPr lang="en-US" sz="1400" dirty="0">
                <a:solidFill>
                  <a:schemeClr val="tx1"/>
                </a:solidFill>
                <a:effectLst/>
              </a:rPr>
              <a:t>Support </a:t>
            </a:r>
            <a:r>
              <a:rPr lang="en-US" sz="1400" dirty="0" smtClean="0">
                <a:solidFill>
                  <a:schemeClr val="tx1"/>
                </a:solidFill>
                <a:effectLst/>
              </a:rPr>
              <a:t>Processes </a:t>
            </a:r>
            <a:r>
              <a:rPr lang="en-US" sz="1400" dirty="0">
                <a:solidFill>
                  <a:schemeClr val="tx1"/>
                </a:solidFill>
                <a:effectLst/>
              </a:rPr>
              <a:t>are necessary to deliver world-class </a:t>
            </a:r>
            <a:r>
              <a:rPr lang="en-US" sz="1400" dirty="0" smtClean="0">
                <a:solidFill>
                  <a:schemeClr val="tx1"/>
                </a:solidFill>
                <a:effectLst/>
              </a:rPr>
              <a:t>results. </a:t>
            </a:r>
            <a:endParaRPr lang="en-US" sz="1400"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712" y="2659022"/>
            <a:ext cx="3497087" cy="348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65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347663" y="195263"/>
            <a:ext cx="8497887" cy="581025"/>
          </a:xfrm>
          <a:noFill/>
          <a:ln/>
        </p:spPr>
        <p:txBody>
          <a:bodyPr/>
          <a:lstStyle/>
          <a:p>
            <a:r>
              <a:rPr lang="en-US" dirty="0"/>
              <a:t>Operational Excellence – Process Excellence</a:t>
            </a:r>
          </a:p>
        </p:txBody>
      </p:sp>
      <p:grpSp>
        <p:nvGrpSpPr>
          <p:cNvPr id="4" name="Group 3"/>
          <p:cNvGrpSpPr/>
          <p:nvPr/>
        </p:nvGrpSpPr>
        <p:grpSpPr>
          <a:xfrm>
            <a:off x="4919190" y="1079286"/>
            <a:ext cx="3791671" cy="2232466"/>
            <a:chOff x="4919190" y="1079286"/>
            <a:chExt cx="3791671" cy="2232466"/>
          </a:xfrm>
        </p:grpSpPr>
        <p:pic>
          <p:nvPicPr>
            <p:cNvPr id="3074" name="Picture 2" descr="C:\Users\Owner\AppData\Local\Microsoft\Windows\Temporary Internet Files\Content.IE5\HUOFTRBW\MC90007086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2729" y="1079286"/>
              <a:ext cx="1554898" cy="15245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919190" y="2603866"/>
              <a:ext cx="3791671" cy="707886"/>
            </a:xfrm>
            <a:prstGeom prst="rect">
              <a:avLst/>
            </a:prstGeom>
            <a:noFill/>
          </p:spPr>
          <p:txBody>
            <a:bodyPr wrap="square" rtlCol="0">
              <a:spAutoFit/>
            </a:bodyPr>
            <a:lstStyle/>
            <a:p>
              <a:pPr algn="ctr"/>
              <a:r>
                <a:rPr lang="en-US" sz="2000" b="1" dirty="0" smtClean="0">
                  <a:effectLst/>
                  <a:latin typeface="+mn-lt"/>
                </a:rPr>
                <a:t>Systematic &amp; Team-Based Problem Solving</a:t>
              </a:r>
              <a:endParaRPr lang="en-US" sz="2000" b="1" dirty="0">
                <a:effectLst/>
                <a:latin typeface="+mn-lt"/>
              </a:endParaRPr>
            </a:p>
          </p:txBody>
        </p:sp>
      </p:grpSp>
      <p:grpSp>
        <p:nvGrpSpPr>
          <p:cNvPr id="3" name="Group 2"/>
          <p:cNvGrpSpPr/>
          <p:nvPr/>
        </p:nvGrpSpPr>
        <p:grpSpPr>
          <a:xfrm>
            <a:off x="211426" y="1079287"/>
            <a:ext cx="3959521" cy="2206918"/>
            <a:chOff x="211426" y="1079287"/>
            <a:chExt cx="3959521" cy="2206918"/>
          </a:xfrm>
        </p:grpSpPr>
        <p:sp>
          <p:nvSpPr>
            <p:cNvPr id="36" name="TextBox 35"/>
            <p:cNvSpPr txBox="1"/>
            <p:nvPr/>
          </p:nvSpPr>
          <p:spPr>
            <a:xfrm>
              <a:off x="211426" y="2578319"/>
              <a:ext cx="3959521" cy="707886"/>
            </a:xfrm>
            <a:prstGeom prst="rect">
              <a:avLst/>
            </a:prstGeom>
            <a:noFill/>
          </p:spPr>
          <p:txBody>
            <a:bodyPr wrap="square" rtlCol="0">
              <a:spAutoFit/>
            </a:bodyPr>
            <a:lstStyle/>
            <a:p>
              <a:pPr algn="ctr"/>
              <a:r>
                <a:rPr lang="en-US" sz="2000" b="1" dirty="0" smtClean="0">
                  <a:effectLst/>
                  <a:latin typeface="+mn-lt"/>
                </a:rPr>
                <a:t>Process Development, Improvement &amp; Management</a:t>
              </a:r>
              <a:endParaRPr lang="en-US" sz="2000" b="1" dirty="0">
                <a:effectLst/>
                <a:latin typeface="+mn-lt"/>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432" y="1079287"/>
              <a:ext cx="2297782" cy="1460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Group 4"/>
          <p:cNvGrpSpPr/>
          <p:nvPr/>
        </p:nvGrpSpPr>
        <p:grpSpPr>
          <a:xfrm>
            <a:off x="539979" y="3504256"/>
            <a:ext cx="3197830" cy="2578316"/>
            <a:chOff x="539979" y="3504256"/>
            <a:chExt cx="3197830" cy="2578316"/>
          </a:xfrm>
        </p:grpSpPr>
        <p:sp>
          <p:nvSpPr>
            <p:cNvPr id="38" name="TextBox 37"/>
            <p:cNvSpPr txBox="1"/>
            <p:nvPr/>
          </p:nvSpPr>
          <p:spPr>
            <a:xfrm>
              <a:off x="620499" y="5682462"/>
              <a:ext cx="3117310" cy="400110"/>
            </a:xfrm>
            <a:prstGeom prst="rect">
              <a:avLst/>
            </a:prstGeom>
            <a:noFill/>
          </p:spPr>
          <p:txBody>
            <a:bodyPr wrap="square" rtlCol="0">
              <a:spAutoFit/>
            </a:bodyPr>
            <a:lstStyle/>
            <a:p>
              <a:pPr algn="ctr"/>
              <a:r>
                <a:rPr lang="en-US" sz="2000" b="1" dirty="0" smtClean="0">
                  <a:effectLst/>
                  <a:latin typeface="+mn-lt"/>
                </a:rPr>
                <a:t>Lean Management</a:t>
              </a:r>
              <a:endParaRPr lang="en-US" sz="2000" b="1" dirty="0">
                <a:effectLst/>
                <a:latin typeface="+mn-lt"/>
              </a:endParaRPr>
            </a:p>
          </p:txBody>
        </p:sp>
        <p:pic>
          <p:nvPicPr>
            <p:cNvPr id="42" name="Picture 11" descr="MCj0439587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811" y="3504256"/>
              <a:ext cx="2992602" cy="230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4"/>
            <p:cNvSpPr>
              <a:spLocks noChangeArrowheads="1"/>
            </p:cNvSpPr>
            <p:nvPr/>
          </p:nvSpPr>
          <p:spPr bwMode="auto">
            <a:xfrm>
              <a:off x="1637351" y="3583156"/>
              <a:ext cx="918124" cy="323165"/>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nchor="ctr">
              <a:spAutoFit/>
            </a:bodyPr>
            <a:lstStyle/>
            <a:p>
              <a:pPr algn="ctr"/>
              <a:r>
                <a:rPr lang="en-US" sz="1050" b="1" dirty="0">
                  <a:solidFill>
                    <a:schemeClr val="bg2">
                      <a:lumMod val="40000"/>
                      <a:lumOff val="60000"/>
                    </a:schemeClr>
                  </a:solidFill>
                  <a:effectLst/>
                </a:rPr>
                <a:t>5. Pursuit</a:t>
              </a:r>
            </a:p>
            <a:p>
              <a:pPr algn="ctr"/>
              <a:r>
                <a:rPr lang="en-US" sz="1050" b="1" dirty="0">
                  <a:solidFill>
                    <a:schemeClr val="bg2">
                      <a:lumMod val="40000"/>
                      <a:lumOff val="60000"/>
                    </a:schemeClr>
                  </a:solidFill>
                  <a:effectLst/>
                </a:rPr>
                <a:t>Perfection</a:t>
              </a:r>
              <a:endParaRPr lang="en-US" sz="1050" dirty="0">
                <a:solidFill>
                  <a:schemeClr val="bg2">
                    <a:lumMod val="40000"/>
                    <a:lumOff val="60000"/>
                  </a:schemeClr>
                </a:solidFill>
                <a:effectLst/>
              </a:endParaRPr>
            </a:p>
          </p:txBody>
        </p:sp>
        <p:sp>
          <p:nvSpPr>
            <p:cNvPr id="44" name="Rectangle 6"/>
            <p:cNvSpPr>
              <a:spLocks noChangeArrowheads="1"/>
            </p:cNvSpPr>
            <p:nvPr/>
          </p:nvSpPr>
          <p:spPr bwMode="auto">
            <a:xfrm>
              <a:off x="2333792" y="4819743"/>
              <a:ext cx="1035049" cy="43088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1050" b="1" dirty="0">
                  <a:solidFill>
                    <a:schemeClr val="bg2">
                      <a:lumMod val="40000"/>
                      <a:lumOff val="60000"/>
                    </a:schemeClr>
                  </a:solidFill>
                  <a:effectLst/>
                </a:rPr>
                <a:t>2. Map Value</a:t>
              </a:r>
            </a:p>
            <a:p>
              <a:pPr algn="ctr"/>
              <a:r>
                <a:rPr lang="en-US" sz="1050" b="1" dirty="0">
                  <a:solidFill>
                    <a:schemeClr val="bg2">
                      <a:lumMod val="40000"/>
                      <a:lumOff val="60000"/>
                    </a:schemeClr>
                  </a:solidFill>
                  <a:effectLst/>
                </a:rPr>
                <a:t>Stream</a:t>
              </a:r>
            </a:p>
          </p:txBody>
        </p:sp>
        <p:sp>
          <p:nvSpPr>
            <p:cNvPr id="45" name="Rectangle 7"/>
            <p:cNvSpPr>
              <a:spLocks noChangeArrowheads="1"/>
            </p:cNvSpPr>
            <p:nvPr/>
          </p:nvSpPr>
          <p:spPr bwMode="auto">
            <a:xfrm>
              <a:off x="982164" y="4807204"/>
              <a:ext cx="856098" cy="43088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1050" b="1" dirty="0">
                  <a:solidFill>
                    <a:schemeClr val="bg2">
                      <a:lumMod val="40000"/>
                      <a:lumOff val="60000"/>
                    </a:schemeClr>
                  </a:solidFill>
                  <a:effectLst/>
                </a:rPr>
                <a:t>3. Create</a:t>
              </a:r>
            </a:p>
            <a:p>
              <a:pPr algn="ctr"/>
              <a:r>
                <a:rPr lang="en-US" sz="1050" b="1" dirty="0">
                  <a:solidFill>
                    <a:schemeClr val="bg2">
                      <a:lumMod val="40000"/>
                      <a:lumOff val="60000"/>
                    </a:schemeClr>
                  </a:solidFill>
                  <a:effectLst/>
                </a:rPr>
                <a:t>Flow</a:t>
              </a:r>
            </a:p>
          </p:txBody>
        </p:sp>
        <p:sp>
          <p:nvSpPr>
            <p:cNvPr id="46" name="Rectangle 8"/>
            <p:cNvSpPr>
              <a:spLocks noChangeArrowheads="1"/>
            </p:cNvSpPr>
            <p:nvPr/>
          </p:nvSpPr>
          <p:spPr bwMode="auto">
            <a:xfrm>
              <a:off x="539979" y="4023803"/>
              <a:ext cx="1121821" cy="43088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1050" b="1" dirty="0">
                  <a:solidFill>
                    <a:schemeClr val="bg2">
                      <a:lumMod val="40000"/>
                      <a:lumOff val="60000"/>
                    </a:schemeClr>
                  </a:solidFill>
                  <a:effectLst/>
                </a:rPr>
                <a:t>4. Establish</a:t>
              </a:r>
            </a:p>
            <a:p>
              <a:pPr algn="ctr"/>
              <a:r>
                <a:rPr lang="en-US" sz="1050" b="1" dirty="0">
                  <a:solidFill>
                    <a:schemeClr val="bg2">
                      <a:lumMod val="40000"/>
                      <a:lumOff val="60000"/>
                    </a:schemeClr>
                  </a:solidFill>
                  <a:effectLst/>
                </a:rPr>
                <a:t>Pull</a:t>
              </a:r>
            </a:p>
          </p:txBody>
        </p:sp>
        <p:sp>
          <p:nvSpPr>
            <p:cNvPr id="47" name="Rectangle 5"/>
            <p:cNvSpPr>
              <a:spLocks noChangeArrowheads="1"/>
            </p:cNvSpPr>
            <p:nvPr/>
          </p:nvSpPr>
          <p:spPr bwMode="auto">
            <a:xfrm>
              <a:off x="2582265" y="3932018"/>
              <a:ext cx="1017751" cy="43088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ctr"/>
              <a:r>
                <a:rPr lang="en-US" sz="1050" b="1" dirty="0">
                  <a:solidFill>
                    <a:schemeClr val="bg2">
                      <a:lumMod val="40000"/>
                      <a:lumOff val="60000"/>
                    </a:schemeClr>
                  </a:solidFill>
                  <a:effectLst/>
                </a:rPr>
                <a:t>1. Define</a:t>
              </a:r>
            </a:p>
            <a:p>
              <a:pPr marL="342900" indent="-342900" algn="ctr"/>
              <a:r>
                <a:rPr lang="en-US" sz="1050" b="1" dirty="0">
                  <a:solidFill>
                    <a:schemeClr val="bg2">
                      <a:lumMod val="40000"/>
                      <a:lumOff val="60000"/>
                    </a:schemeClr>
                  </a:solidFill>
                  <a:effectLst/>
                </a:rPr>
                <a:t>Value</a:t>
              </a:r>
            </a:p>
          </p:txBody>
        </p:sp>
        <p:sp>
          <p:nvSpPr>
            <p:cNvPr id="48" name="Rectangle 16"/>
            <p:cNvSpPr>
              <a:spLocks noChangeArrowheads="1"/>
            </p:cNvSpPr>
            <p:nvPr/>
          </p:nvSpPr>
          <p:spPr bwMode="auto">
            <a:xfrm>
              <a:off x="1523050" y="4071929"/>
              <a:ext cx="1146725" cy="523220"/>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1400" b="1" dirty="0">
                  <a:effectLst/>
                </a:rPr>
                <a:t>Lean</a:t>
              </a:r>
            </a:p>
            <a:p>
              <a:pPr algn="ctr"/>
              <a:r>
                <a:rPr lang="en-US" sz="1400" b="1" dirty="0">
                  <a:effectLst/>
                </a:rPr>
                <a:t>Principles</a:t>
              </a:r>
            </a:p>
          </p:txBody>
        </p:sp>
      </p:grpSp>
      <p:grpSp>
        <p:nvGrpSpPr>
          <p:cNvPr id="6" name="Group 5"/>
          <p:cNvGrpSpPr/>
          <p:nvPr/>
        </p:nvGrpSpPr>
        <p:grpSpPr>
          <a:xfrm>
            <a:off x="4866441" y="3664676"/>
            <a:ext cx="3409951" cy="2429470"/>
            <a:chOff x="4866441" y="3664676"/>
            <a:chExt cx="3409951" cy="2429470"/>
          </a:xfrm>
        </p:grpSpPr>
        <p:sp>
          <p:nvSpPr>
            <p:cNvPr id="39" name="TextBox 38"/>
            <p:cNvSpPr txBox="1"/>
            <p:nvPr/>
          </p:nvSpPr>
          <p:spPr>
            <a:xfrm>
              <a:off x="5004851" y="5694036"/>
              <a:ext cx="3117310" cy="400110"/>
            </a:xfrm>
            <a:prstGeom prst="rect">
              <a:avLst/>
            </a:prstGeom>
            <a:noFill/>
          </p:spPr>
          <p:txBody>
            <a:bodyPr wrap="square" rtlCol="0">
              <a:spAutoFit/>
            </a:bodyPr>
            <a:lstStyle/>
            <a:p>
              <a:pPr algn="ctr"/>
              <a:r>
                <a:rPr lang="en-US" sz="2000" b="1" dirty="0" smtClean="0">
                  <a:effectLst/>
                  <a:latin typeface="+mn-lt"/>
                </a:rPr>
                <a:t>Six Sigma </a:t>
              </a:r>
              <a:r>
                <a:rPr lang="en-US" sz="2000" b="1" dirty="0">
                  <a:effectLst/>
                </a:rPr>
                <a:t>Methodology</a:t>
              </a:r>
              <a:endParaRPr lang="en-US" sz="2000" b="1" dirty="0">
                <a:effectLst/>
                <a:latin typeface="+mn-lt"/>
              </a:endParaRPr>
            </a:p>
          </p:txBody>
        </p:sp>
        <p:grpSp>
          <p:nvGrpSpPr>
            <p:cNvPr id="49" name="Group 19"/>
            <p:cNvGrpSpPr>
              <a:grpSpLocks/>
            </p:cNvGrpSpPr>
            <p:nvPr/>
          </p:nvGrpSpPr>
          <p:grpSpPr bwMode="auto">
            <a:xfrm>
              <a:off x="4866441" y="3664676"/>
              <a:ext cx="3409951" cy="1973286"/>
              <a:chOff x="338" y="1029"/>
              <a:chExt cx="5118" cy="2381"/>
            </a:xfrm>
          </p:grpSpPr>
          <p:sp>
            <p:nvSpPr>
              <p:cNvPr id="50" name="Freeform 3"/>
              <p:cNvSpPr>
                <a:spLocks/>
              </p:cNvSpPr>
              <p:nvPr/>
            </p:nvSpPr>
            <p:spPr bwMode="auto">
              <a:xfrm>
                <a:off x="3973" y="3043"/>
                <a:ext cx="450" cy="367"/>
              </a:xfrm>
              <a:custGeom>
                <a:avLst/>
                <a:gdLst>
                  <a:gd name="T0" fmla="*/ 0 w 488"/>
                  <a:gd name="T1" fmla="*/ 366 h 367"/>
                  <a:gd name="T2" fmla="*/ 0 w 488"/>
                  <a:gd name="T3" fmla="*/ 0 h 367"/>
                  <a:gd name="T4" fmla="*/ 487 w 488"/>
                  <a:gd name="T5" fmla="*/ 0 h 367"/>
                  <a:gd name="T6" fmla="*/ 487 w 488"/>
                  <a:gd name="T7" fmla="*/ 366 h 367"/>
                  <a:gd name="T8" fmla="*/ 0 w 488"/>
                  <a:gd name="T9" fmla="*/ 366 h 367"/>
                </a:gdLst>
                <a:ahLst/>
                <a:cxnLst>
                  <a:cxn ang="0">
                    <a:pos x="T0" y="T1"/>
                  </a:cxn>
                  <a:cxn ang="0">
                    <a:pos x="T2" y="T3"/>
                  </a:cxn>
                  <a:cxn ang="0">
                    <a:pos x="T4" y="T5"/>
                  </a:cxn>
                  <a:cxn ang="0">
                    <a:pos x="T6" y="T7"/>
                  </a:cxn>
                  <a:cxn ang="0">
                    <a:pos x="T8" y="T9"/>
                  </a:cxn>
                </a:cxnLst>
                <a:rect l="0" t="0" r="r" b="b"/>
                <a:pathLst>
                  <a:path w="488" h="367">
                    <a:moveTo>
                      <a:pt x="0" y="366"/>
                    </a:moveTo>
                    <a:lnTo>
                      <a:pt x="0" y="0"/>
                    </a:lnTo>
                    <a:lnTo>
                      <a:pt x="487" y="0"/>
                    </a:lnTo>
                    <a:lnTo>
                      <a:pt x="487" y="366"/>
                    </a:lnTo>
                    <a:lnTo>
                      <a:pt x="0" y="366"/>
                    </a:lnTo>
                  </a:path>
                </a:pathLst>
              </a:custGeom>
              <a:solidFill>
                <a:srgbClr val="FF99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p>
            </p:txBody>
          </p:sp>
          <p:sp>
            <p:nvSpPr>
              <p:cNvPr id="51" name="Freeform 5"/>
              <p:cNvSpPr>
                <a:spLocks/>
              </p:cNvSpPr>
              <p:nvPr/>
            </p:nvSpPr>
            <p:spPr bwMode="auto">
              <a:xfrm>
                <a:off x="3521" y="2689"/>
                <a:ext cx="449" cy="721"/>
              </a:xfrm>
              <a:custGeom>
                <a:avLst/>
                <a:gdLst>
                  <a:gd name="T0" fmla="*/ 0 w 487"/>
                  <a:gd name="T1" fmla="*/ 720 h 721"/>
                  <a:gd name="T2" fmla="*/ 0 w 487"/>
                  <a:gd name="T3" fmla="*/ 0 h 721"/>
                  <a:gd name="T4" fmla="*/ 486 w 487"/>
                  <a:gd name="T5" fmla="*/ 0 h 721"/>
                  <a:gd name="T6" fmla="*/ 486 w 487"/>
                  <a:gd name="T7" fmla="*/ 720 h 721"/>
                  <a:gd name="T8" fmla="*/ 0 w 487"/>
                  <a:gd name="T9" fmla="*/ 720 h 721"/>
                </a:gdLst>
                <a:ahLst/>
                <a:cxnLst>
                  <a:cxn ang="0">
                    <a:pos x="T0" y="T1"/>
                  </a:cxn>
                  <a:cxn ang="0">
                    <a:pos x="T2" y="T3"/>
                  </a:cxn>
                  <a:cxn ang="0">
                    <a:pos x="T4" y="T5"/>
                  </a:cxn>
                  <a:cxn ang="0">
                    <a:pos x="T6" y="T7"/>
                  </a:cxn>
                  <a:cxn ang="0">
                    <a:pos x="T8" y="T9"/>
                  </a:cxn>
                </a:cxnLst>
                <a:rect l="0" t="0" r="r" b="b"/>
                <a:pathLst>
                  <a:path w="487" h="721">
                    <a:moveTo>
                      <a:pt x="0" y="720"/>
                    </a:moveTo>
                    <a:lnTo>
                      <a:pt x="0" y="0"/>
                    </a:lnTo>
                    <a:lnTo>
                      <a:pt x="486" y="0"/>
                    </a:lnTo>
                    <a:lnTo>
                      <a:pt x="486" y="720"/>
                    </a:lnTo>
                    <a:lnTo>
                      <a:pt x="0" y="720"/>
                    </a:lnTo>
                  </a:path>
                </a:pathLst>
              </a:custGeom>
              <a:solidFill>
                <a:srgbClr val="FF99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p>
            </p:txBody>
          </p:sp>
          <p:sp>
            <p:nvSpPr>
              <p:cNvPr id="52" name="Freeform 6"/>
              <p:cNvSpPr>
                <a:spLocks/>
              </p:cNvSpPr>
              <p:nvPr/>
            </p:nvSpPr>
            <p:spPr bwMode="auto">
              <a:xfrm>
                <a:off x="3091" y="1992"/>
                <a:ext cx="434" cy="1418"/>
              </a:xfrm>
              <a:custGeom>
                <a:avLst/>
                <a:gdLst>
                  <a:gd name="T0" fmla="*/ 0 w 470"/>
                  <a:gd name="T1" fmla="*/ 1417 h 1418"/>
                  <a:gd name="T2" fmla="*/ 0 w 470"/>
                  <a:gd name="T3" fmla="*/ 0 h 1418"/>
                  <a:gd name="T4" fmla="*/ 469 w 470"/>
                  <a:gd name="T5" fmla="*/ 0 h 1418"/>
                  <a:gd name="T6" fmla="*/ 469 w 470"/>
                  <a:gd name="T7" fmla="*/ 1417 h 1418"/>
                  <a:gd name="T8" fmla="*/ 0 w 470"/>
                  <a:gd name="T9" fmla="*/ 1417 h 1418"/>
                </a:gdLst>
                <a:ahLst/>
                <a:cxnLst>
                  <a:cxn ang="0">
                    <a:pos x="T0" y="T1"/>
                  </a:cxn>
                  <a:cxn ang="0">
                    <a:pos x="T2" y="T3"/>
                  </a:cxn>
                  <a:cxn ang="0">
                    <a:pos x="T4" y="T5"/>
                  </a:cxn>
                  <a:cxn ang="0">
                    <a:pos x="T6" y="T7"/>
                  </a:cxn>
                  <a:cxn ang="0">
                    <a:pos x="T8" y="T9"/>
                  </a:cxn>
                </a:cxnLst>
                <a:rect l="0" t="0" r="r" b="b"/>
                <a:pathLst>
                  <a:path w="470" h="1418">
                    <a:moveTo>
                      <a:pt x="0" y="1417"/>
                    </a:moveTo>
                    <a:lnTo>
                      <a:pt x="0" y="0"/>
                    </a:lnTo>
                    <a:lnTo>
                      <a:pt x="469" y="0"/>
                    </a:lnTo>
                    <a:lnTo>
                      <a:pt x="469" y="1417"/>
                    </a:lnTo>
                    <a:lnTo>
                      <a:pt x="0" y="1417"/>
                    </a:lnTo>
                  </a:path>
                </a:pathLst>
              </a:custGeom>
              <a:solidFill>
                <a:srgbClr val="FF99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p>
            </p:txBody>
          </p:sp>
          <p:sp>
            <p:nvSpPr>
              <p:cNvPr id="53" name="Freeform 7"/>
              <p:cNvSpPr>
                <a:spLocks/>
              </p:cNvSpPr>
              <p:nvPr/>
            </p:nvSpPr>
            <p:spPr bwMode="auto">
              <a:xfrm>
                <a:off x="2641" y="1029"/>
                <a:ext cx="451" cy="2381"/>
              </a:xfrm>
              <a:custGeom>
                <a:avLst/>
                <a:gdLst>
                  <a:gd name="T0" fmla="*/ 0 w 489"/>
                  <a:gd name="T1" fmla="*/ 2380 h 2381"/>
                  <a:gd name="T2" fmla="*/ 0 w 489"/>
                  <a:gd name="T3" fmla="*/ 0 h 2381"/>
                  <a:gd name="T4" fmla="*/ 488 w 489"/>
                  <a:gd name="T5" fmla="*/ 0 h 2381"/>
                  <a:gd name="T6" fmla="*/ 488 w 489"/>
                  <a:gd name="T7" fmla="*/ 2380 h 2381"/>
                  <a:gd name="T8" fmla="*/ 0 w 489"/>
                  <a:gd name="T9" fmla="*/ 2380 h 2381"/>
                </a:gdLst>
                <a:ahLst/>
                <a:cxnLst>
                  <a:cxn ang="0">
                    <a:pos x="T0" y="T1"/>
                  </a:cxn>
                  <a:cxn ang="0">
                    <a:pos x="T2" y="T3"/>
                  </a:cxn>
                  <a:cxn ang="0">
                    <a:pos x="T4" y="T5"/>
                  </a:cxn>
                  <a:cxn ang="0">
                    <a:pos x="T6" y="T7"/>
                  </a:cxn>
                  <a:cxn ang="0">
                    <a:pos x="T8" y="T9"/>
                  </a:cxn>
                </a:cxnLst>
                <a:rect l="0" t="0" r="r" b="b"/>
                <a:pathLst>
                  <a:path w="489" h="2381">
                    <a:moveTo>
                      <a:pt x="0" y="2380"/>
                    </a:moveTo>
                    <a:lnTo>
                      <a:pt x="0" y="0"/>
                    </a:lnTo>
                    <a:lnTo>
                      <a:pt x="488" y="0"/>
                    </a:lnTo>
                    <a:lnTo>
                      <a:pt x="488" y="2380"/>
                    </a:lnTo>
                    <a:lnTo>
                      <a:pt x="0" y="2380"/>
                    </a:lnTo>
                  </a:path>
                </a:pathLst>
              </a:custGeom>
              <a:solidFill>
                <a:srgbClr val="FF99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p>
            </p:txBody>
          </p:sp>
          <p:sp>
            <p:nvSpPr>
              <p:cNvPr id="54" name="Freeform 9"/>
              <p:cNvSpPr>
                <a:spLocks/>
              </p:cNvSpPr>
              <p:nvPr/>
            </p:nvSpPr>
            <p:spPr bwMode="auto">
              <a:xfrm>
                <a:off x="2202" y="1800"/>
                <a:ext cx="440" cy="1610"/>
              </a:xfrm>
              <a:custGeom>
                <a:avLst/>
                <a:gdLst>
                  <a:gd name="T0" fmla="*/ 0 w 477"/>
                  <a:gd name="T1" fmla="*/ 1609 h 1610"/>
                  <a:gd name="T2" fmla="*/ 0 w 477"/>
                  <a:gd name="T3" fmla="*/ 0 h 1610"/>
                  <a:gd name="T4" fmla="*/ 476 w 477"/>
                  <a:gd name="T5" fmla="*/ 0 h 1610"/>
                  <a:gd name="T6" fmla="*/ 476 w 477"/>
                  <a:gd name="T7" fmla="*/ 1609 h 1610"/>
                  <a:gd name="T8" fmla="*/ 0 w 477"/>
                  <a:gd name="T9" fmla="*/ 1609 h 1610"/>
                </a:gdLst>
                <a:ahLst/>
                <a:cxnLst>
                  <a:cxn ang="0">
                    <a:pos x="T0" y="T1"/>
                  </a:cxn>
                  <a:cxn ang="0">
                    <a:pos x="T2" y="T3"/>
                  </a:cxn>
                  <a:cxn ang="0">
                    <a:pos x="T4" y="T5"/>
                  </a:cxn>
                  <a:cxn ang="0">
                    <a:pos x="T6" y="T7"/>
                  </a:cxn>
                  <a:cxn ang="0">
                    <a:pos x="T8" y="T9"/>
                  </a:cxn>
                </a:cxnLst>
                <a:rect l="0" t="0" r="r" b="b"/>
                <a:pathLst>
                  <a:path w="477" h="1610">
                    <a:moveTo>
                      <a:pt x="0" y="1609"/>
                    </a:moveTo>
                    <a:lnTo>
                      <a:pt x="0" y="0"/>
                    </a:lnTo>
                    <a:lnTo>
                      <a:pt x="476" y="0"/>
                    </a:lnTo>
                    <a:lnTo>
                      <a:pt x="476" y="1609"/>
                    </a:lnTo>
                    <a:lnTo>
                      <a:pt x="0" y="1609"/>
                    </a:lnTo>
                  </a:path>
                </a:pathLst>
              </a:custGeom>
              <a:solidFill>
                <a:srgbClr val="FF99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p>
            </p:txBody>
          </p:sp>
          <p:sp>
            <p:nvSpPr>
              <p:cNvPr id="55" name="Freeform 10"/>
              <p:cNvSpPr>
                <a:spLocks/>
              </p:cNvSpPr>
              <p:nvPr/>
            </p:nvSpPr>
            <p:spPr bwMode="auto">
              <a:xfrm>
                <a:off x="1759" y="2494"/>
                <a:ext cx="443" cy="916"/>
              </a:xfrm>
              <a:custGeom>
                <a:avLst/>
                <a:gdLst>
                  <a:gd name="T0" fmla="*/ 0 w 480"/>
                  <a:gd name="T1" fmla="*/ 915 h 916"/>
                  <a:gd name="T2" fmla="*/ 0 w 480"/>
                  <a:gd name="T3" fmla="*/ 0 h 916"/>
                  <a:gd name="T4" fmla="*/ 479 w 480"/>
                  <a:gd name="T5" fmla="*/ 0 h 916"/>
                  <a:gd name="T6" fmla="*/ 479 w 480"/>
                  <a:gd name="T7" fmla="*/ 915 h 916"/>
                  <a:gd name="T8" fmla="*/ 0 w 480"/>
                  <a:gd name="T9" fmla="*/ 915 h 916"/>
                </a:gdLst>
                <a:ahLst/>
                <a:cxnLst>
                  <a:cxn ang="0">
                    <a:pos x="T0" y="T1"/>
                  </a:cxn>
                  <a:cxn ang="0">
                    <a:pos x="T2" y="T3"/>
                  </a:cxn>
                  <a:cxn ang="0">
                    <a:pos x="T4" y="T5"/>
                  </a:cxn>
                  <a:cxn ang="0">
                    <a:pos x="T6" y="T7"/>
                  </a:cxn>
                  <a:cxn ang="0">
                    <a:pos x="T8" y="T9"/>
                  </a:cxn>
                </a:cxnLst>
                <a:rect l="0" t="0" r="r" b="b"/>
                <a:pathLst>
                  <a:path w="480" h="916">
                    <a:moveTo>
                      <a:pt x="0" y="915"/>
                    </a:moveTo>
                    <a:lnTo>
                      <a:pt x="0" y="0"/>
                    </a:lnTo>
                    <a:lnTo>
                      <a:pt x="479" y="0"/>
                    </a:lnTo>
                    <a:lnTo>
                      <a:pt x="479" y="915"/>
                    </a:lnTo>
                    <a:lnTo>
                      <a:pt x="0" y="915"/>
                    </a:lnTo>
                  </a:path>
                </a:pathLst>
              </a:custGeom>
              <a:solidFill>
                <a:srgbClr val="FF99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p>
            </p:txBody>
          </p:sp>
          <p:sp>
            <p:nvSpPr>
              <p:cNvPr id="56" name="Freeform 12"/>
              <p:cNvSpPr>
                <a:spLocks/>
              </p:cNvSpPr>
              <p:nvPr/>
            </p:nvSpPr>
            <p:spPr bwMode="auto">
              <a:xfrm>
                <a:off x="1311" y="3226"/>
                <a:ext cx="449" cy="184"/>
              </a:xfrm>
              <a:custGeom>
                <a:avLst/>
                <a:gdLst>
                  <a:gd name="T0" fmla="*/ 0 w 487"/>
                  <a:gd name="T1" fmla="*/ 183 h 184"/>
                  <a:gd name="T2" fmla="*/ 0 w 487"/>
                  <a:gd name="T3" fmla="*/ 0 h 184"/>
                  <a:gd name="T4" fmla="*/ 486 w 487"/>
                  <a:gd name="T5" fmla="*/ 0 h 184"/>
                  <a:gd name="T6" fmla="*/ 486 w 487"/>
                  <a:gd name="T7" fmla="*/ 183 h 184"/>
                  <a:gd name="T8" fmla="*/ 0 w 487"/>
                  <a:gd name="T9" fmla="*/ 183 h 184"/>
                </a:gdLst>
                <a:ahLst/>
                <a:cxnLst>
                  <a:cxn ang="0">
                    <a:pos x="T0" y="T1"/>
                  </a:cxn>
                  <a:cxn ang="0">
                    <a:pos x="T2" y="T3"/>
                  </a:cxn>
                  <a:cxn ang="0">
                    <a:pos x="T4" y="T5"/>
                  </a:cxn>
                  <a:cxn ang="0">
                    <a:pos x="T6" y="T7"/>
                  </a:cxn>
                  <a:cxn ang="0">
                    <a:pos x="T8" y="T9"/>
                  </a:cxn>
                </a:cxnLst>
                <a:rect l="0" t="0" r="r" b="b"/>
                <a:pathLst>
                  <a:path w="487" h="184">
                    <a:moveTo>
                      <a:pt x="0" y="183"/>
                    </a:moveTo>
                    <a:lnTo>
                      <a:pt x="0" y="0"/>
                    </a:lnTo>
                    <a:lnTo>
                      <a:pt x="486" y="0"/>
                    </a:lnTo>
                    <a:lnTo>
                      <a:pt x="486" y="183"/>
                    </a:lnTo>
                    <a:lnTo>
                      <a:pt x="0" y="183"/>
                    </a:lnTo>
                  </a:path>
                </a:pathLst>
              </a:custGeom>
              <a:solidFill>
                <a:srgbClr val="FF99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p>
            </p:txBody>
          </p:sp>
          <p:sp>
            <p:nvSpPr>
              <p:cNvPr id="57" name="Line 13"/>
              <p:cNvSpPr>
                <a:spLocks noChangeShapeType="1"/>
              </p:cNvSpPr>
              <p:nvPr/>
            </p:nvSpPr>
            <p:spPr bwMode="auto">
              <a:xfrm>
                <a:off x="338" y="3409"/>
                <a:ext cx="5118" cy="0"/>
              </a:xfrm>
              <a:prstGeom prst="line">
                <a:avLst/>
              </a:prstGeom>
              <a:noFill/>
              <a:ln w="12700">
                <a:solidFill>
                  <a:schemeClr val="tx1"/>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pPr>
                  <a:defRPr/>
                </a:pPr>
                <a:endParaRPr lang="en-US" dirty="0"/>
              </a:p>
            </p:txBody>
          </p:sp>
          <p:grpSp>
            <p:nvGrpSpPr>
              <p:cNvPr id="58" name="Group 16"/>
              <p:cNvGrpSpPr>
                <a:grpSpLocks/>
              </p:cNvGrpSpPr>
              <p:nvPr/>
            </p:nvGrpSpPr>
            <p:grpSpPr bwMode="auto">
              <a:xfrm>
                <a:off x="761" y="1029"/>
                <a:ext cx="4231" cy="2345"/>
                <a:chOff x="761" y="1232"/>
                <a:chExt cx="4231" cy="2259"/>
              </a:xfrm>
            </p:grpSpPr>
            <p:sp>
              <p:nvSpPr>
                <p:cNvPr id="59" name="Freeform 14"/>
                <p:cNvSpPr>
                  <a:spLocks/>
                </p:cNvSpPr>
                <p:nvPr/>
              </p:nvSpPr>
              <p:spPr bwMode="auto">
                <a:xfrm>
                  <a:off x="761" y="1232"/>
                  <a:ext cx="3439" cy="2250"/>
                </a:xfrm>
                <a:custGeom>
                  <a:avLst/>
                  <a:gdLst>
                    <a:gd name="T0" fmla="*/ 3705 w 3726"/>
                    <a:gd name="T1" fmla="*/ 2031 h 2250"/>
                    <a:gd name="T2" fmla="*/ 3676 w 3726"/>
                    <a:gd name="T3" fmla="*/ 2014 h 2250"/>
                    <a:gd name="T4" fmla="*/ 3639 w 3726"/>
                    <a:gd name="T5" fmla="*/ 1986 h 2250"/>
                    <a:gd name="T6" fmla="*/ 3600 w 3726"/>
                    <a:gd name="T7" fmla="*/ 1952 h 2250"/>
                    <a:gd name="T8" fmla="*/ 3561 w 3726"/>
                    <a:gd name="T9" fmla="*/ 1905 h 2250"/>
                    <a:gd name="T10" fmla="*/ 3514 w 3726"/>
                    <a:gd name="T11" fmla="*/ 1859 h 2250"/>
                    <a:gd name="T12" fmla="*/ 3428 w 3726"/>
                    <a:gd name="T13" fmla="*/ 1745 h 2250"/>
                    <a:gd name="T14" fmla="*/ 3334 w 3726"/>
                    <a:gd name="T15" fmla="*/ 1620 h 2250"/>
                    <a:gd name="T16" fmla="*/ 3237 w 3726"/>
                    <a:gd name="T17" fmla="*/ 1459 h 2250"/>
                    <a:gd name="T18" fmla="*/ 3123 w 3726"/>
                    <a:gd name="T19" fmla="*/ 1236 h 2250"/>
                    <a:gd name="T20" fmla="*/ 2998 w 3726"/>
                    <a:gd name="T21" fmla="*/ 1002 h 2250"/>
                    <a:gd name="T22" fmla="*/ 2883 w 3726"/>
                    <a:gd name="T23" fmla="*/ 761 h 2250"/>
                    <a:gd name="T24" fmla="*/ 2760 w 3726"/>
                    <a:gd name="T25" fmla="*/ 532 h 2250"/>
                    <a:gd name="T26" fmla="*/ 2645 w 3726"/>
                    <a:gd name="T27" fmla="*/ 321 h 2250"/>
                    <a:gd name="T28" fmla="*/ 2559 w 3726"/>
                    <a:gd name="T29" fmla="*/ 188 h 2250"/>
                    <a:gd name="T30" fmla="*/ 2483 w 3726"/>
                    <a:gd name="T31" fmla="*/ 97 h 2250"/>
                    <a:gd name="T32" fmla="*/ 2406 w 3726"/>
                    <a:gd name="T33" fmla="*/ 34 h 2250"/>
                    <a:gd name="T34" fmla="*/ 2369 w 3726"/>
                    <a:gd name="T35" fmla="*/ 11 h 2250"/>
                    <a:gd name="T36" fmla="*/ 2320 w 3726"/>
                    <a:gd name="T37" fmla="*/ 0 h 2250"/>
                    <a:gd name="T38" fmla="*/ 2272 w 3726"/>
                    <a:gd name="T39" fmla="*/ 0 h 2250"/>
                    <a:gd name="T40" fmla="*/ 2234 w 3726"/>
                    <a:gd name="T41" fmla="*/ 5 h 2250"/>
                    <a:gd name="T42" fmla="*/ 2186 w 3726"/>
                    <a:gd name="T43" fmla="*/ 22 h 2250"/>
                    <a:gd name="T44" fmla="*/ 2129 w 3726"/>
                    <a:gd name="T45" fmla="*/ 63 h 2250"/>
                    <a:gd name="T46" fmla="*/ 2053 w 3726"/>
                    <a:gd name="T47" fmla="*/ 143 h 2250"/>
                    <a:gd name="T48" fmla="*/ 1977 w 3726"/>
                    <a:gd name="T49" fmla="*/ 246 h 2250"/>
                    <a:gd name="T50" fmla="*/ 1871 w 3726"/>
                    <a:gd name="T51" fmla="*/ 423 h 2250"/>
                    <a:gd name="T52" fmla="*/ 1756 w 3726"/>
                    <a:gd name="T53" fmla="*/ 646 h 2250"/>
                    <a:gd name="T54" fmla="*/ 1633 w 3726"/>
                    <a:gd name="T55" fmla="*/ 881 h 2250"/>
                    <a:gd name="T56" fmla="*/ 1518 w 3726"/>
                    <a:gd name="T57" fmla="*/ 1121 h 2250"/>
                    <a:gd name="T58" fmla="*/ 1394 w 3726"/>
                    <a:gd name="T59" fmla="*/ 1351 h 2250"/>
                    <a:gd name="T60" fmla="*/ 1289 w 3726"/>
                    <a:gd name="T61" fmla="*/ 1545 h 2250"/>
                    <a:gd name="T62" fmla="*/ 1193 w 3726"/>
                    <a:gd name="T63" fmla="*/ 1682 h 2250"/>
                    <a:gd name="T64" fmla="*/ 1107 w 3726"/>
                    <a:gd name="T65" fmla="*/ 1808 h 2250"/>
                    <a:gd name="T66" fmla="*/ 1041 w 3726"/>
                    <a:gd name="T67" fmla="*/ 1883 h 2250"/>
                    <a:gd name="T68" fmla="*/ 994 w 3726"/>
                    <a:gd name="T69" fmla="*/ 1928 h 2250"/>
                    <a:gd name="T70" fmla="*/ 945 w 3726"/>
                    <a:gd name="T71" fmla="*/ 1974 h 2250"/>
                    <a:gd name="T72" fmla="*/ 916 w 3726"/>
                    <a:gd name="T73" fmla="*/ 2003 h 2250"/>
                    <a:gd name="T74" fmla="*/ 887 w 3726"/>
                    <a:gd name="T75" fmla="*/ 2025 h 2250"/>
                    <a:gd name="T76" fmla="*/ 859 w 3726"/>
                    <a:gd name="T77" fmla="*/ 2043 h 2250"/>
                    <a:gd name="T78" fmla="*/ 811 w 3726"/>
                    <a:gd name="T79" fmla="*/ 2071 h 2250"/>
                    <a:gd name="T80" fmla="*/ 764 w 3726"/>
                    <a:gd name="T81" fmla="*/ 2100 h 2250"/>
                    <a:gd name="T82" fmla="*/ 715 w 3726"/>
                    <a:gd name="T83" fmla="*/ 2123 h 2250"/>
                    <a:gd name="T84" fmla="*/ 658 w 3726"/>
                    <a:gd name="T85" fmla="*/ 2146 h 2250"/>
                    <a:gd name="T86" fmla="*/ 601 w 3726"/>
                    <a:gd name="T87" fmla="*/ 2169 h 2250"/>
                    <a:gd name="T88" fmla="*/ 525 w 3726"/>
                    <a:gd name="T89" fmla="*/ 2191 h 2250"/>
                    <a:gd name="T90" fmla="*/ 439 w 3726"/>
                    <a:gd name="T91" fmla="*/ 2209 h 2250"/>
                    <a:gd name="T92" fmla="*/ 344 w 3726"/>
                    <a:gd name="T93" fmla="*/ 2220 h 2250"/>
                    <a:gd name="T94" fmla="*/ 238 w 3726"/>
                    <a:gd name="T95" fmla="*/ 2232 h 2250"/>
                    <a:gd name="T96" fmla="*/ 115 w 3726"/>
                    <a:gd name="T97" fmla="*/ 2243 h 2250"/>
                    <a:gd name="T98" fmla="*/ 0 w 3726"/>
                    <a:gd name="T99" fmla="*/ 2249 h 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26" h="2250">
                      <a:moveTo>
                        <a:pt x="3725" y="2054"/>
                      </a:moveTo>
                      <a:lnTo>
                        <a:pt x="3715" y="2043"/>
                      </a:lnTo>
                      <a:lnTo>
                        <a:pt x="3705" y="2037"/>
                      </a:lnTo>
                      <a:lnTo>
                        <a:pt x="3705" y="2031"/>
                      </a:lnTo>
                      <a:lnTo>
                        <a:pt x="3696" y="2031"/>
                      </a:lnTo>
                      <a:lnTo>
                        <a:pt x="3686" y="2025"/>
                      </a:lnTo>
                      <a:lnTo>
                        <a:pt x="3676" y="2019"/>
                      </a:lnTo>
                      <a:lnTo>
                        <a:pt x="3676" y="2014"/>
                      </a:lnTo>
                      <a:lnTo>
                        <a:pt x="3668" y="2008"/>
                      </a:lnTo>
                      <a:lnTo>
                        <a:pt x="3658" y="2003"/>
                      </a:lnTo>
                      <a:lnTo>
                        <a:pt x="3647" y="1991"/>
                      </a:lnTo>
                      <a:lnTo>
                        <a:pt x="3639" y="1986"/>
                      </a:lnTo>
                      <a:lnTo>
                        <a:pt x="3639" y="1980"/>
                      </a:lnTo>
                      <a:lnTo>
                        <a:pt x="3629" y="1974"/>
                      </a:lnTo>
                      <a:lnTo>
                        <a:pt x="3610" y="1963"/>
                      </a:lnTo>
                      <a:lnTo>
                        <a:pt x="3600" y="1952"/>
                      </a:lnTo>
                      <a:lnTo>
                        <a:pt x="3590" y="1939"/>
                      </a:lnTo>
                      <a:lnTo>
                        <a:pt x="3582" y="1928"/>
                      </a:lnTo>
                      <a:lnTo>
                        <a:pt x="3571" y="1917"/>
                      </a:lnTo>
                      <a:lnTo>
                        <a:pt x="3561" y="1905"/>
                      </a:lnTo>
                      <a:lnTo>
                        <a:pt x="3543" y="1894"/>
                      </a:lnTo>
                      <a:lnTo>
                        <a:pt x="3533" y="1883"/>
                      </a:lnTo>
                      <a:lnTo>
                        <a:pt x="3524" y="1871"/>
                      </a:lnTo>
                      <a:lnTo>
                        <a:pt x="3514" y="1859"/>
                      </a:lnTo>
                      <a:lnTo>
                        <a:pt x="3496" y="1831"/>
                      </a:lnTo>
                      <a:lnTo>
                        <a:pt x="3467" y="1808"/>
                      </a:lnTo>
                      <a:lnTo>
                        <a:pt x="3447" y="1780"/>
                      </a:lnTo>
                      <a:lnTo>
                        <a:pt x="3428" y="1745"/>
                      </a:lnTo>
                      <a:lnTo>
                        <a:pt x="3399" y="1717"/>
                      </a:lnTo>
                      <a:lnTo>
                        <a:pt x="3381" y="1682"/>
                      </a:lnTo>
                      <a:lnTo>
                        <a:pt x="3361" y="1653"/>
                      </a:lnTo>
                      <a:lnTo>
                        <a:pt x="3334" y="1620"/>
                      </a:lnTo>
                      <a:lnTo>
                        <a:pt x="3313" y="1585"/>
                      </a:lnTo>
                      <a:lnTo>
                        <a:pt x="3295" y="1545"/>
                      </a:lnTo>
                      <a:lnTo>
                        <a:pt x="3266" y="1510"/>
                      </a:lnTo>
                      <a:lnTo>
                        <a:pt x="3237" y="1459"/>
                      </a:lnTo>
                      <a:lnTo>
                        <a:pt x="3209" y="1402"/>
                      </a:lnTo>
                      <a:lnTo>
                        <a:pt x="3180" y="1351"/>
                      </a:lnTo>
                      <a:lnTo>
                        <a:pt x="3151" y="1293"/>
                      </a:lnTo>
                      <a:lnTo>
                        <a:pt x="3123" y="1236"/>
                      </a:lnTo>
                      <a:lnTo>
                        <a:pt x="3094" y="1179"/>
                      </a:lnTo>
                      <a:lnTo>
                        <a:pt x="3055" y="1121"/>
                      </a:lnTo>
                      <a:lnTo>
                        <a:pt x="3027" y="1058"/>
                      </a:lnTo>
                      <a:lnTo>
                        <a:pt x="2998" y="1002"/>
                      </a:lnTo>
                      <a:lnTo>
                        <a:pt x="2969" y="938"/>
                      </a:lnTo>
                      <a:lnTo>
                        <a:pt x="2941" y="881"/>
                      </a:lnTo>
                      <a:lnTo>
                        <a:pt x="2912" y="818"/>
                      </a:lnTo>
                      <a:lnTo>
                        <a:pt x="2883" y="761"/>
                      </a:lnTo>
                      <a:lnTo>
                        <a:pt x="2854" y="704"/>
                      </a:lnTo>
                      <a:lnTo>
                        <a:pt x="2826" y="646"/>
                      </a:lnTo>
                      <a:lnTo>
                        <a:pt x="2789" y="589"/>
                      </a:lnTo>
                      <a:lnTo>
                        <a:pt x="2760" y="532"/>
                      </a:lnTo>
                      <a:lnTo>
                        <a:pt x="2731" y="474"/>
                      </a:lnTo>
                      <a:lnTo>
                        <a:pt x="2703" y="423"/>
                      </a:lnTo>
                      <a:lnTo>
                        <a:pt x="2674" y="371"/>
                      </a:lnTo>
                      <a:lnTo>
                        <a:pt x="2645" y="321"/>
                      </a:lnTo>
                      <a:lnTo>
                        <a:pt x="2617" y="274"/>
                      </a:lnTo>
                      <a:lnTo>
                        <a:pt x="2598" y="246"/>
                      </a:lnTo>
                      <a:lnTo>
                        <a:pt x="2578" y="218"/>
                      </a:lnTo>
                      <a:lnTo>
                        <a:pt x="2559" y="188"/>
                      </a:lnTo>
                      <a:lnTo>
                        <a:pt x="2541" y="166"/>
                      </a:lnTo>
                      <a:lnTo>
                        <a:pt x="2520" y="143"/>
                      </a:lnTo>
                      <a:lnTo>
                        <a:pt x="2502" y="120"/>
                      </a:lnTo>
                      <a:lnTo>
                        <a:pt x="2483" y="97"/>
                      </a:lnTo>
                      <a:lnTo>
                        <a:pt x="2463" y="80"/>
                      </a:lnTo>
                      <a:lnTo>
                        <a:pt x="2445" y="63"/>
                      </a:lnTo>
                      <a:lnTo>
                        <a:pt x="2426" y="46"/>
                      </a:lnTo>
                      <a:lnTo>
                        <a:pt x="2406" y="34"/>
                      </a:lnTo>
                      <a:lnTo>
                        <a:pt x="2397" y="28"/>
                      </a:lnTo>
                      <a:lnTo>
                        <a:pt x="2387" y="22"/>
                      </a:lnTo>
                      <a:lnTo>
                        <a:pt x="2377" y="17"/>
                      </a:lnTo>
                      <a:lnTo>
                        <a:pt x="2369" y="11"/>
                      </a:lnTo>
                      <a:lnTo>
                        <a:pt x="2358" y="5"/>
                      </a:lnTo>
                      <a:lnTo>
                        <a:pt x="2340" y="5"/>
                      </a:lnTo>
                      <a:lnTo>
                        <a:pt x="2330" y="0"/>
                      </a:lnTo>
                      <a:lnTo>
                        <a:pt x="2320" y="0"/>
                      </a:lnTo>
                      <a:lnTo>
                        <a:pt x="2311" y="0"/>
                      </a:lnTo>
                      <a:lnTo>
                        <a:pt x="2301" y="0"/>
                      </a:lnTo>
                      <a:lnTo>
                        <a:pt x="2291" y="0"/>
                      </a:lnTo>
                      <a:lnTo>
                        <a:pt x="2272" y="0"/>
                      </a:lnTo>
                      <a:lnTo>
                        <a:pt x="2262" y="0"/>
                      </a:lnTo>
                      <a:lnTo>
                        <a:pt x="2254" y="0"/>
                      </a:lnTo>
                      <a:lnTo>
                        <a:pt x="2244" y="0"/>
                      </a:lnTo>
                      <a:lnTo>
                        <a:pt x="2234" y="5"/>
                      </a:lnTo>
                      <a:lnTo>
                        <a:pt x="2225" y="5"/>
                      </a:lnTo>
                      <a:lnTo>
                        <a:pt x="2205" y="11"/>
                      </a:lnTo>
                      <a:lnTo>
                        <a:pt x="2197" y="17"/>
                      </a:lnTo>
                      <a:lnTo>
                        <a:pt x="2186" y="22"/>
                      </a:lnTo>
                      <a:lnTo>
                        <a:pt x="2178" y="28"/>
                      </a:lnTo>
                      <a:lnTo>
                        <a:pt x="2168" y="34"/>
                      </a:lnTo>
                      <a:lnTo>
                        <a:pt x="2149" y="46"/>
                      </a:lnTo>
                      <a:lnTo>
                        <a:pt x="2129" y="63"/>
                      </a:lnTo>
                      <a:lnTo>
                        <a:pt x="2110" y="80"/>
                      </a:lnTo>
                      <a:lnTo>
                        <a:pt x="2092" y="97"/>
                      </a:lnTo>
                      <a:lnTo>
                        <a:pt x="2072" y="120"/>
                      </a:lnTo>
                      <a:lnTo>
                        <a:pt x="2053" y="143"/>
                      </a:lnTo>
                      <a:lnTo>
                        <a:pt x="2035" y="166"/>
                      </a:lnTo>
                      <a:lnTo>
                        <a:pt x="2014" y="188"/>
                      </a:lnTo>
                      <a:lnTo>
                        <a:pt x="1996" y="218"/>
                      </a:lnTo>
                      <a:lnTo>
                        <a:pt x="1977" y="246"/>
                      </a:lnTo>
                      <a:lnTo>
                        <a:pt x="1957" y="274"/>
                      </a:lnTo>
                      <a:lnTo>
                        <a:pt x="1928" y="321"/>
                      </a:lnTo>
                      <a:lnTo>
                        <a:pt x="1900" y="371"/>
                      </a:lnTo>
                      <a:lnTo>
                        <a:pt x="1871" y="423"/>
                      </a:lnTo>
                      <a:lnTo>
                        <a:pt x="1842" y="474"/>
                      </a:lnTo>
                      <a:lnTo>
                        <a:pt x="1814" y="532"/>
                      </a:lnTo>
                      <a:lnTo>
                        <a:pt x="1785" y="589"/>
                      </a:lnTo>
                      <a:lnTo>
                        <a:pt x="1756" y="646"/>
                      </a:lnTo>
                      <a:lnTo>
                        <a:pt x="1719" y="704"/>
                      </a:lnTo>
                      <a:lnTo>
                        <a:pt x="1690" y="761"/>
                      </a:lnTo>
                      <a:lnTo>
                        <a:pt x="1662" y="818"/>
                      </a:lnTo>
                      <a:lnTo>
                        <a:pt x="1633" y="881"/>
                      </a:lnTo>
                      <a:lnTo>
                        <a:pt x="1604" y="938"/>
                      </a:lnTo>
                      <a:lnTo>
                        <a:pt x="1576" y="1002"/>
                      </a:lnTo>
                      <a:lnTo>
                        <a:pt x="1547" y="1058"/>
                      </a:lnTo>
                      <a:lnTo>
                        <a:pt x="1518" y="1121"/>
                      </a:lnTo>
                      <a:lnTo>
                        <a:pt x="1490" y="1179"/>
                      </a:lnTo>
                      <a:lnTo>
                        <a:pt x="1451" y="1236"/>
                      </a:lnTo>
                      <a:lnTo>
                        <a:pt x="1422" y="1293"/>
                      </a:lnTo>
                      <a:lnTo>
                        <a:pt x="1394" y="1351"/>
                      </a:lnTo>
                      <a:lnTo>
                        <a:pt x="1365" y="1402"/>
                      </a:lnTo>
                      <a:lnTo>
                        <a:pt x="1336" y="1459"/>
                      </a:lnTo>
                      <a:lnTo>
                        <a:pt x="1307" y="1510"/>
                      </a:lnTo>
                      <a:lnTo>
                        <a:pt x="1289" y="1545"/>
                      </a:lnTo>
                      <a:lnTo>
                        <a:pt x="1260" y="1585"/>
                      </a:lnTo>
                      <a:lnTo>
                        <a:pt x="1242" y="1620"/>
                      </a:lnTo>
                      <a:lnTo>
                        <a:pt x="1221" y="1653"/>
                      </a:lnTo>
                      <a:lnTo>
                        <a:pt x="1193" y="1682"/>
                      </a:lnTo>
                      <a:lnTo>
                        <a:pt x="1174" y="1717"/>
                      </a:lnTo>
                      <a:lnTo>
                        <a:pt x="1156" y="1745"/>
                      </a:lnTo>
                      <a:lnTo>
                        <a:pt x="1127" y="1780"/>
                      </a:lnTo>
                      <a:lnTo>
                        <a:pt x="1107" y="1808"/>
                      </a:lnTo>
                      <a:lnTo>
                        <a:pt x="1088" y="1831"/>
                      </a:lnTo>
                      <a:lnTo>
                        <a:pt x="1059" y="1859"/>
                      </a:lnTo>
                      <a:lnTo>
                        <a:pt x="1049" y="1871"/>
                      </a:lnTo>
                      <a:lnTo>
                        <a:pt x="1041" y="1883"/>
                      </a:lnTo>
                      <a:lnTo>
                        <a:pt x="1031" y="1894"/>
                      </a:lnTo>
                      <a:lnTo>
                        <a:pt x="1021" y="1905"/>
                      </a:lnTo>
                      <a:lnTo>
                        <a:pt x="1002" y="1917"/>
                      </a:lnTo>
                      <a:lnTo>
                        <a:pt x="994" y="1928"/>
                      </a:lnTo>
                      <a:lnTo>
                        <a:pt x="984" y="1939"/>
                      </a:lnTo>
                      <a:lnTo>
                        <a:pt x="973" y="1952"/>
                      </a:lnTo>
                      <a:lnTo>
                        <a:pt x="965" y="1963"/>
                      </a:lnTo>
                      <a:lnTo>
                        <a:pt x="945" y="1974"/>
                      </a:lnTo>
                      <a:lnTo>
                        <a:pt x="936" y="1980"/>
                      </a:lnTo>
                      <a:lnTo>
                        <a:pt x="936" y="1986"/>
                      </a:lnTo>
                      <a:lnTo>
                        <a:pt x="926" y="1991"/>
                      </a:lnTo>
                      <a:lnTo>
                        <a:pt x="916" y="2003"/>
                      </a:lnTo>
                      <a:lnTo>
                        <a:pt x="908" y="2008"/>
                      </a:lnTo>
                      <a:lnTo>
                        <a:pt x="898" y="2014"/>
                      </a:lnTo>
                      <a:lnTo>
                        <a:pt x="898" y="2019"/>
                      </a:lnTo>
                      <a:lnTo>
                        <a:pt x="887" y="2025"/>
                      </a:lnTo>
                      <a:lnTo>
                        <a:pt x="879" y="2031"/>
                      </a:lnTo>
                      <a:lnTo>
                        <a:pt x="869" y="2031"/>
                      </a:lnTo>
                      <a:lnTo>
                        <a:pt x="869" y="2037"/>
                      </a:lnTo>
                      <a:lnTo>
                        <a:pt x="859" y="2043"/>
                      </a:lnTo>
                      <a:lnTo>
                        <a:pt x="850" y="2054"/>
                      </a:lnTo>
                      <a:lnTo>
                        <a:pt x="830" y="2060"/>
                      </a:lnTo>
                      <a:lnTo>
                        <a:pt x="822" y="2066"/>
                      </a:lnTo>
                      <a:lnTo>
                        <a:pt x="811" y="2071"/>
                      </a:lnTo>
                      <a:lnTo>
                        <a:pt x="801" y="2077"/>
                      </a:lnTo>
                      <a:lnTo>
                        <a:pt x="793" y="2088"/>
                      </a:lnTo>
                      <a:lnTo>
                        <a:pt x="783" y="2094"/>
                      </a:lnTo>
                      <a:lnTo>
                        <a:pt x="764" y="2100"/>
                      </a:lnTo>
                      <a:lnTo>
                        <a:pt x="754" y="2105"/>
                      </a:lnTo>
                      <a:lnTo>
                        <a:pt x="744" y="2111"/>
                      </a:lnTo>
                      <a:lnTo>
                        <a:pt x="736" y="2117"/>
                      </a:lnTo>
                      <a:lnTo>
                        <a:pt x="715" y="2123"/>
                      </a:lnTo>
                      <a:lnTo>
                        <a:pt x="707" y="2129"/>
                      </a:lnTo>
                      <a:lnTo>
                        <a:pt x="687" y="2135"/>
                      </a:lnTo>
                      <a:lnTo>
                        <a:pt x="678" y="2140"/>
                      </a:lnTo>
                      <a:lnTo>
                        <a:pt x="658" y="2146"/>
                      </a:lnTo>
                      <a:lnTo>
                        <a:pt x="650" y="2152"/>
                      </a:lnTo>
                      <a:lnTo>
                        <a:pt x="629" y="2157"/>
                      </a:lnTo>
                      <a:lnTo>
                        <a:pt x="611" y="2163"/>
                      </a:lnTo>
                      <a:lnTo>
                        <a:pt x="601" y="2169"/>
                      </a:lnTo>
                      <a:lnTo>
                        <a:pt x="582" y="2174"/>
                      </a:lnTo>
                      <a:lnTo>
                        <a:pt x="572" y="2180"/>
                      </a:lnTo>
                      <a:lnTo>
                        <a:pt x="543" y="2186"/>
                      </a:lnTo>
                      <a:lnTo>
                        <a:pt x="525" y="2191"/>
                      </a:lnTo>
                      <a:lnTo>
                        <a:pt x="506" y="2197"/>
                      </a:lnTo>
                      <a:lnTo>
                        <a:pt x="477" y="2202"/>
                      </a:lnTo>
                      <a:lnTo>
                        <a:pt x="457" y="2202"/>
                      </a:lnTo>
                      <a:lnTo>
                        <a:pt x="439" y="2209"/>
                      </a:lnTo>
                      <a:lnTo>
                        <a:pt x="410" y="2215"/>
                      </a:lnTo>
                      <a:lnTo>
                        <a:pt x="391" y="2215"/>
                      </a:lnTo>
                      <a:lnTo>
                        <a:pt x="373" y="2220"/>
                      </a:lnTo>
                      <a:lnTo>
                        <a:pt x="344" y="2220"/>
                      </a:lnTo>
                      <a:lnTo>
                        <a:pt x="324" y="2226"/>
                      </a:lnTo>
                      <a:lnTo>
                        <a:pt x="295" y="2226"/>
                      </a:lnTo>
                      <a:lnTo>
                        <a:pt x="267" y="2232"/>
                      </a:lnTo>
                      <a:lnTo>
                        <a:pt x="238" y="2232"/>
                      </a:lnTo>
                      <a:lnTo>
                        <a:pt x="209" y="2237"/>
                      </a:lnTo>
                      <a:lnTo>
                        <a:pt x="181" y="2237"/>
                      </a:lnTo>
                      <a:lnTo>
                        <a:pt x="143" y="2237"/>
                      </a:lnTo>
                      <a:lnTo>
                        <a:pt x="115" y="2243"/>
                      </a:lnTo>
                      <a:lnTo>
                        <a:pt x="86" y="2243"/>
                      </a:lnTo>
                      <a:lnTo>
                        <a:pt x="57" y="2243"/>
                      </a:lnTo>
                      <a:lnTo>
                        <a:pt x="29" y="2243"/>
                      </a:lnTo>
                      <a:lnTo>
                        <a:pt x="0" y="224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p>
              </p:txBody>
            </p:sp>
            <p:sp>
              <p:nvSpPr>
                <p:cNvPr id="60" name="Freeform 15"/>
                <p:cNvSpPr>
                  <a:spLocks/>
                </p:cNvSpPr>
                <p:nvPr/>
              </p:nvSpPr>
              <p:spPr bwMode="auto">
                <a:xfrm>
                  <a:off x="4207" y="3295"/>
                  <a:ext cx="785" cy="196"/>
                </a:xfrm>
                <a:custGeom>
                  <a:avLst/>
                  <a:gdLst>
                    <a:gd name="T0" fmla="*/ 849 w 850"/>
                    <a:gd name="T1" fmla="*/ 195 h 196"/>
                    <a:gd name="T2" fmla="*/ 820 w 850"/>
                    <a:gd name="T3" fmla="*/ 189 h 196"/>
                    <a:gd name="T4" fmla="*/ 792 w 850"/>
                    <a:gd name="T5" fmla="*/ 189 h 196"/>
                    <a:gd name="T6" fmla="*/ 765 w 850"/>
                    <a:gd name="T7" fmla="*/ 189 h 196"/>
                    <a:gd name="T8" fmla="*/ 736 w 850"/>
                    <a:gd name="T9" fmla="*/ 189 h 196"/>
                    <a:gd name="T10" fmla="*/ 707 w 850"/>
                    <a:gd name="T11" fmla="*/ 183 h 196"/>
                    <a:gd name="T12" fmla="*/ 668 w 850"/>
                    <a:gd name="T13" fmla="*/ 183 h 196"/>
                    <a:gd name="T14" fmla="*/ 640 w 850"/>
                    <a:gd name="T15" fmla="*/ 183 h 196"/>
                    <a:gd name="T16" fmla="*/ 611 w 850"/>
                    <a:gd name="T17" fmla="*/ 178 h 196"/>
                    <a:gd name="T18" fmla="*/ 582 w 850"/>
                    <a:gd name="T19" fmla="*/ 178 h 196"/>
                    <a:gd name="T20" fmla="*/ 554 w 850"/>
                    <a:gd name="T21" fmla="*/ 172 h 196"/>
                    <a:gd name="T22" fmla="*/ 525 w 850"/>
                    <a:gd name="T23" fmla="*/ 172 h 196"/>
                    <a:gd name="T24" fmla="*/ 506 w 850"/>
                    <a:gd name="T25" fmla="*/ 166 h 196"/>
                    <a:gd name="T26" fmla="*/ 478 w 850"/>
                    <a:gd name="T27" fmla="*/ 166 h 196"/>
                    <a:gd name="T28" fmla="*/ 457 w 850"/>
                    <a:gd name="T29" fmla="*/ 161 h 196"/>
                    <a:gd name="T30" fmla="*/ 439 w 850"/>
                    <a:gd name="T31" fmla="*/ 161 h 196"/>
                    <a:gd name="T32" fmla="*/ 410 w 850"/>
                    <a:gd name="T33" fmla="*/ 155 h 196"/>
                    <a:gd name="T34" fmla="*/ 392 w 850"/>
                    <a:gd name="T35" fmla="*/ 149 h 196"/>
                    <a:gd name="T36" fmla="*/ 371 w 850"/>
                    <a:gd name="T37" fmla="*/ 149 h 196"/>
                    <a:gd name="T38" fmla="*/ 343 w 850"/>
                    <a:gd name="T39" fmla="*/ 143 h 196"/>
                    <a:gd name="T40" fmla="*/ 324 w 850"/>
                    <a:gd name="T41" fmla="*/ 137 h 196"/>
                    <a:gd name="T42" fmla="*/ 306 w 850"/>
                    <a:gd name="T43" fmla="*/ 132 h 196"/>
                    <a:gd name="T44" fmla="*/ 277 w 850"/>
                    <a:gd name="T45" fmla="*/ 126 h 196"/>
                    <a:gd name="T46" fmla="*/ 267 w 850"/>
                    <a:gd name="T47" fmla="*/ 120 h 196"/>
                    <a:gd name="T48" fmla="*/ 248 w 850"/>
                    <a:gd name="T49" fmla="*/ 115 h 196"/>
                    <a:gd name="T50" fmla="*/ 238 w 850"/>
                    <a:gd name="T51" fmla="*/ 109 h 196"/>
                    <a:gd name="T52" fmla="*/ 219 w 850"/>
                    <a:gd name="T53" fmla="*/ 103 h 196"/>
                    <a:gd name="T54" fmla="*/ 199 w 850"/>
                    <a:gd name="T55" fmla="*/ 98 h 196"/>
                    <a:gd name="T56" fmla="*/ 191 w 850"/>
                    <a:gd name="T57" fmla="*/ 92 h 196"/>
                    <a:gd name="T58" fmla="*/ 172 w 850"/>
                    <a:gd name="T59" fmla="*/ 86 h 196"/>
                    <a:gd name="T60" fmla="*/ 162 w 850"/>
                    <a:gd name="T61" fmla="*/ 81 h 196"/>
                    <a:gd name="T62" fmla="*/ 143 w 850"/>
                    <a:gd name="T63" fmla="*/ 75 h 196"/>
                    <a:gd name="T64" fmla="*/ 133 w 850"/>
                    <a:gd name="T65" fmla="*/ 69 h 196"/>
                    <a:gd name="T66" fmla="*/ 115 w 850"/>
                    <a:gd name="T67" fmla="*/ 64 h 196"/>
                    <a:gd name="T68" fmla="*/ 105 w 850"/>
                    <a:gd name="T69" fmla="*/ 58 h 196"/>
                    <a:gd name="T70" fmla="*/ 95 w 850"/>
                    <a:gd name="T71" fmla="*/ 52 h 196"/>
                    <a:gd name="T72" fmla="*/ 86 w 850"/>
                    <a:gd name="T73" fmla="*/ 46 h 196"/>
                    <a:gd name="T74" fmla="*/ 66 w 850"/>
                    <a:gd name="T75" fmla="*/ 40 h 196"/>
                    <a:gd name="T76" fmla="*/ 57 w 850"/>
                    <a:gd name="T77" fmla="*/ 34 h 196"/>
                    <a:gd name="T78" fmla="*/ 47 w 850"/>
                    <a:gd name="T79" fmla="*/ 23 h 196"/>
                    <a:gd name="T80" fmla="*/ 37 w 850"/>
                    <a:gd name="T81" fmla="*/ 17 h 196"/>
                    <a:gd name="T82" fmla="*/ 29 w 850"/>
                    <a:gd name="T83" fmla="*/ 12 h 196"/>
                    <a:gd name="T84" fmla="*/ 19 w 850"/>
                    <a:gd name="T85" fmla="*/ 6 h 196"/>
                    <a:gd name="T86" fmla="*/ 0 w 850"/>
                    <a:gd name="T8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0" h="196">
                      <a:moveTo>
                        <a:pt x="849" y="195"/>
                      </a:moveTo>
                      <a:lnTo>
                        <a:pt x="820" y="189"/>
                      </a:lnTo>
                      <a:lnTo>
                        <a:pt x="792" y="189"/>
                      </a:lnTo>
                      <a:lnTo>
                        <a:pt x="765" y="189"/>
                      </a:lnTo>
                      <a:lnTo>
                        <a:pt x="736" y="189"/>
                      </a:lnTo>
                      <a:lnTo>
                        <a:pt x="707" y="183"/>
                      </a:lnTo>
                      <a:lnTo>
                        <a:pt x="668" y="183"/>
                      </a:lnTo>
                      <a:lnTo>
                        <a:pt x="640" y="183"/>
                      </a:lnTo>
                      <a:lnTo>
                        <a:pt x="611" y="178"/>
                      </a:lnTo>
                      <a:lnTo>
                        <a:pt x="582" y="178"/>
                      </a:lnTo>
                      <a:lnTo>
                        <a:pt x="554" y="172"/>
                      </a:lnTo>
                      <a:lnTo>
                        <a:pt x="525" y="172"/>
                      </a:lnTo>
                      <a:lnTo>
                        <a:pt x="506" y="166"/>
                      </a:lnTo>
                      <a:lnTo>
                        <a:pt x="478" y="166"/>
                      </a:lnTo>
                      <a:lnTo>
                        <a:pt x="457" y="161"/>
                      </a:lnTo>
                      <a:lnTo>
                        <a:pt x="439" y="161"/>
                      </a:lnTo>
                      <a:lnTo>
                        <a:pt x="410" y="155"/>
                      </a:lnTo>
                      <a:lnTo>
                        <a:pt x="392" y="149"/>
                      </a:lnTo>
                      <a:lnTo>
                        <a:pt x="371" y="149"/>
                      </a:lnTo>
                      <a:lnTo>
                        <a:pt x="343" y="143"/>
                      </a:lnTo>
                      <a:lnTo>
                        <a:pt x="324" y="137"/>
                      </a:lnTo>
                      <a:lnTo>
                        <a:pt x="306" y="132"/>
                      </a:lnTo>
                      <a:lnTo>
                        <a:pt x="277" y="126"/>
                      </a:lnTo>
                      <a:lnTo>
                        <a:pt x="267" y="120"/>
                      </a:lnTo>
                      <a:lnTo>
                        <a:pt x="248" y="115"/>
                      </a:lnTo>
                      <a:lnTo>
                        <a:pt x="238" y="109"/>
                      </a:lnTo>
                      <a:lnTo>
                        <a:pt x="219" y="103"/>
                      </a:lnTo>
                      <a:lnTo>
                        <a:pt x="199" y="98"/>
                      </a:lnTo>
                      <a:lnTo>
                        <a:pt x="191" y="92"/>
                      </a:lnTo>
                      <a:lnTo>
                        <a:pt x="172" y="86"/>
                      </a:lnTo>
                      <a:lnTo>
                        <a:pt x="162" y="81"/>
                      </a:lnTo>
                      <a:lnTo>
                        <a:pt x="143" y="75"/>
                      </a:lnTo>
                      <a:lnTo>
                        <a:pt x="133" y="69"/>
                      </a:lnTo>
                      <a:lnTo>
                        <a:pt x="115" y="64"/>
                      </a:lnTo>
                      <a:lnTo>
                        <a:pt x="105" y="58"/>
                      </a:lnTo>
                      <a:lnTo>
                        <a:pt x="95" y="52"/>
                      </a:lnTo>
                      <a:lnTo>
                        <a:pt x="86" y="46"/>
                      </a:lnTo>
                      <a:lnTo>
                        <a:pt x="66" y="40"/>
                      </a:lnTo>
                      <a:lnTo>
                        <a:pt x="57" y="34"/>
                      </a:lnTo>
                      <a:lnTo>
                        <a:pt x="47" y="23"/>
                      </a:lnTo>
                      <a:lnTo>
                        <a:pt x="37" y="17"/>
                      </a:lnTo>
                      <a:lnTo>
                        <a:pt x="29" y="12"/>
                      </a:lnTo>
                      <a:lnTo>
                        <a:pt x="19" y="6"/>
                      </a:lnTo>
                      <a:lnTo>
                        <a:pt x="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p>
              </p:txBody>
            </p:sp>
          </p:grpSp>
        </p:grpSp>
      </p:grpSp>
      <p:sp>
        <p:nvSpPr>
          <p:cNvPr id="8" name="Oval Callout 7"/>
          <p:cNvSpPr/>
          <p:nvPr/>
        </p:nvSpPr>
        <p:spPr bwMode="auto">
          <a:xfrm>
            <a:off x="3043012" y="1079287"/>
            <a:ext cx="1385952" cy="556454"/>
          </a:xfrm>
          <a:prstGeom prst="wedgeEllipseCallout">
            <a:avLst>
              <a:gd name="adj1" fmla="val -63659"/>
              <a:gd name="adj2" fmla="val 68265"/>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BPI 7</a:t>
            </a:r>
          </a:p>
        </p:txBody>
      </p:sp>
      <p:sp>
        <p:nvSpPr>
          <p:cNvPr id="68" name="Oval Callout 67"/>
          <p:cNvSpPr/>
          <p:nvPr/>
        </p:nvSpPr>
        <p:spPr bwMode="auto">
          <a:xfrm>
            <a:off x="7541822" y="1079286"/>
            <a:ext cx="1385952" cy="556454"/>
          </a:xfrm>
          <a:prstGeom prst="wedgeEllipseCallout">
            <a:avLst>
              <a:gd name="adj1" fmla="val -55557"/>
              <a:gd name="adj2" fmla="val 85563"/>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8 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347663" y="195263"/>
            <a:ext cx="8497887" cy="581025"/>
          </a:xfrm>
          <a:noFill/>
          <a:ln/>
        </p:spPr>
        <p:txBody>
          <a:bodyPr/>
          <a:lstStyle/>
          <a:p>
            <a:r>
              <a:rPr lang="en-US" dirty="0"/>
              <a:t>Operational Excellence – Process Excellence</a:t>
            </a:r>
          </a:p>
        </p:txBody>
      </p:sp>
      <p:grpSp>
        <p:nvGrpSpPr>
          <p:cNvPr id="535605" name="Group 53"/>
          <p:cNvGrpSpPr>
            <a:grpSpLocks/>
          </p:cNvGrpSpPr>
          <p:nvPr/>
        </p:nvGrpSpPr>
        <p:grpSpPr bwMode="auto">
          <a:xfrm>
            <a:off x="2187575" y="4478973"/>
            <a:ext cx="4783138" cy="990600"/>
            <a:chOff x="1297" y="2815"/>
            <a:chExt cx="3013" cy="624"/>
          </a:xfrm>
        </p:grpSpPr>
        <p:sp>
          <p:nvSpPr>
            <p:cNvPr id="535575" name="AutoShape 23"/>
            <p:cNvSpPr>
              <a:spLocks noChangeArrowheads="1"/>
            </p:cNvSpPr>
            <p:nvPr/>
          </p:nvSpPr>
          <p:spPr bwMode="gray">
            <a:xfrm rot="10800000">
              <a:off x="3908" y="2815"/>
              <a:ext cx="402" cy="466"/>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1">
              <a:gsLst>
                <a:gs pos="0">
                  <a:schemeClr val="accent2">
                    <a:alpha val="60001"/>
                  </a:schemeClr>
                </a:gs>
                <a:gs pos="100000">
                  <a:schemeClr val="accent2">
                    <a:gamma/>
                    <a:shade val="46275"/>
                    <a:invGamma/>
                    <a:alpha val="60001"/>
                  </a:schemeClr>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91581" dir="3378596" algn="ctr" rotWithShape="0">
                      <a:schemeClr val="bg2"/>
                    </a:outerShdw>
                  </a:effectLst>
                </a14:hiddenEffects>
              </a:ext>
            </a:extLst>
          </p:spPr>
          <p:txBody>
            <a:bodyPr wrap="none" anchor="ctr"/>
            <a:lstStyle/>
            <a:p>
              <a:endParaRPr lang="en-US" dirty="0"/>
            </a:p>
          </p:txBody>
        </p:sp>
        <p:sp>
          <p:nvSpPr>
            <p:cNvPr id="535576" name="AutoShape 24"/>
            <p:cNvSpPr>
              <a:spLocks noChangeArrowheads="1"/>
            </p:cNvSpPr>
            <p:nvPr/>
          </p:nvSpPr>
          <p:spPr bwMode="gray">
            <a:xfrm rot="10800000" flipH="1">
              <a:off x="1297" y="2819"/>
              <a:ext cx="448" cy="466"/>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1">
              <a:gsLst>
                <a:gs pos="0">
                  <a:schemeClr val="accent2">
                    <a:alpha val="60001"/>
                  </a:schemeClr>
                </a:gs>
                <a:gs pos="100000">
                  <a:schemeClr val="accent2">
                    <a:gamma/>
                    <a:shade val="46275"/>
                    <a:invGamma/>
                    <a:alpha val="60001"/>
                  </a:schemeClr>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91581" dir="3378596" algn="ctr" rotWithShape="0">
                      <a:schemeClr val="bg2"/>
                    </a:outerShdw>
                  </a:effectLst>
                </a14:hiddenEffects>
              </a:ext>
            </a:extLst>
          </p:spPr>
          <p:txBody>
            <a:bodyPr wrap="none" anchor="ctr"/>
            <a:lstStyle/>
            <a:p>
              <a:endParaRPr lang="en-US" dirty="0"/>
            </a:p>
          </p:txBody>
        </p:sp>
        <p:sp>
          <p:nvSpPr>
            <p:cNvPr id="535577" name="Rectangle 25"/>
            <p:cNvSpPr>
              <a:spLocks noChangeArrowheads="1"/>
            </p:cNvSpPr>
            <p:nvPr/>
          </p:nvSpPr>
          <p:spPr bwMode="auto">
            <a:xfrm>
              <a:off x="1851" y="2843"/>
              <a:ext cx="1941" cy="596"/>
            </a:xfrm>
            <a:prstGeom prst="rect">
              <a:avLst/>
            </a:prstGeom>
            <a:solidFill>
              <a:srgbClr val="FF9900"/>
            </a:solidFill>
            <a:ln>
              <a:headEnd/>
              <a:tailEnd/>
            </a:ln>
            <a:extLst/>
          </p:spPr>
          <p:style>
            <a:lnRef idx="0">
              <a:schemeClr val="accent3"/>
            </a:lnRef>
            <a:fillRef idx="3">
              <a:schemeClr val="accent3"/>
            </a:fillRef>
            <a:effectRef idx="3">
              <a:schemeClr val="accent3"/>
            </a:effectRef>
            <a:fontRef idx="minor">
              <a:schemeClr val="lt1"/>
            </a:fontRef>
          </p:style>
          <p:txBody>
            <a:bodyPr lIns="90488" tIns="44450" rIns="90488" bIns="44450" anchor="ctr" anchorCtr="1"/>
            <a:lstStyle/>
            <a:p>
              <a:pPr algn="ctr" eaLnBrk="0" hangingPunct="0">
                <a:spcBef>
                  <a:spcPct val="25000"/>
                </a:spcBef>
                <a:buClr>
                  <a:schemeClr val="tx1"/>
                </a:buClr>
                <a:buFont typeface="Wingdings" pitchFamily="2" charset="2"/>
                <a:buNone/>
              </a:pPr>
              <a:r>
                <a:rPr lang="en-US" sz="2000" b="1" u="sng" dirty="0" smtClean="0">
                  <a:solidFill>
                    <a:sysClr val="windowText" lastClr="000000"/>
                  </a:solidFill>
                  <a:effectLst/>
                  <a:latin typeface="Maiandra GD" charset="0"/>
                </a:rPr>
                <a:t>Process</a:t>
              </a:r>
            </a:p>
            <a:p>
              <a:pPr algn="ctr" eaLnBrk="0" hangingPunct="0">
                <a:spcBef>
                  <a:spcPct val="25000"/>
                </a:spcBef>
                <a:buClr>
                  <a:schemeClr val="tx1"/>
                </a:buClr>
                <a:buFont typeface="Wingdings" pitchFamily="2" charset="2"/>
                <a:buNone/>
              </a:pPr>
              <a:r>
                <a:rPr lang="en-US" sz="2000" b="1" u="sng" dirty="0" smtClean="0">
                  <a:solidFill>
                    <a:sysClr val="windowText" lastClr="000000"/>
                  </a:solidFill>
                  <a:effectLst/>
                  <a:latin typeface="Maiandra GD" charset="0"/>
                </a:rPr>
                <a:t>Excellence</a:t>
              </a:r>
              <a:endParaRPr lang="en-US" sz="2000" b="1" dirty="0">
                <a:solidFill>
                  <a:sysClr val="windowText" lastClr="000000"/>
                </a:solidFill>
                <a:effectLst/>
                <a:latin typeface="Maiandra GD" charset="0"/>
              </a:endParaRPr>
            </a:p>
          </p:txBody>
        </p:sp>
      </p:grpSp>
      <p:grpSp>
        <p:nvGrpSpPr>
          <p:cNvPr id="535607" name="Group 55"/>
          <p:cNvGrpSpPr>
            <a:grpSpLocks/>
          </p:cNvGrpSpPr>
          <p:nvPr/>
        </p:nvGrpSpPr>
        <p:grpSpPr bwMode="auto">
          <a:xfrm>
            <a:off x="1784682" y="1855788"/>
            <a:ext cx="6010275" cy="711200"/>
            <a:chOff x="831" y="1169"/>
            <a:chExt cx="3786" cy="448"/>
          </a:xfrm>
        </p:grpSpPr>
        <p:sp>
          <p:nvSpPr>
            <p:cNvPr id="535559" name="AutoShape 7"/>
            <p:cNvSpPr>
              <a:spLocks noChangeArrowheads="1"/>
            </p:cNvSpPr>
            <p:nvPr/>
          </p:nvSpPr>
          <p:spPr bwMode="gray">
            <a:xfrm rot="5400000">
              <a:off x="4183" y="1156"/>
              <a:ext cx="402" cy="466"/>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1">
              <a:gsLst>
                <a:gs pos="0">
                  <a:schemeClr val="accent2">
                    <a:alpha val="60001"/>
                  </a:schemeClr>
                </a:gs>
                <a:gs pos="100000">
                  <a:schemeClr val="accent2">
                    <a:gamma/>
                    <a:shade val="46275"/>
                    <a:invGamma/>
                    <a:alpha val="60001"/>
                  </a:schemeClr>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91581" dir="3378596" algn="ctr" rotWithShape="0">
                      <a:schemeClr val="bg2"/>
                    </a:outerShdw>
                  </a:effectLst>
                </a14:hiddenEffects>
              </a:ext>
            </a:extLst>
          </p:spPr>
          <p:txBody>
            <a:bodyPr wrap="none" anchor="ctr"/>
            <a:lstStyle/>
            <a:p>
              <a:endParaRPr lang="en-US" dirty="0"/>
            </a:p>
          </p:txBody>
        </p:sp>
        <p:sp>
          <p:nvSpPr>
            <p:cNvPr id="535560" name="AutoShape 8"/>
            <p:cNvSpPr>
              <a:spLocks noChangeArrowheads="1"/>
            </p:cNvSpPr>
            <p:nvPr/>
          </p:nvSpPr>
          <p:spPr bwMode="gray">
            <a:xfrm rot="16200000" flipH="1">
              <a:off x="840" y="1160"/>
              <a:ext cx="448" cy="466"/>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1">
              <a:gsLst>
                <a:gs pos="0">
                  <a:schemeClr val="accent2">
                    <a:alpha val="60001"/>
                  </a:schemeClr>
                </a:gs>
                <a:gs pos="100000">
                  <a:schemeClr val="accent2">
                    <a:gamma/>
                    <a:shade val="46275"/>
                    <a:invGamma/>
                    <a:alpha val="60001"/>
                  </a:schemeClr>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91581" dir="3378596" algn="ctr" rotWithShape="0">
                      <a:schemeClr val="bg2"/>
                    </a:outerShdw>
                  </a:effectLst>
                </a14:hiddenEffects>
              </a:ext>
            </a:extLst>
          </p:spPr>
          <p:txBody>
            <a:bodyPr wrap="none" anchor="ctr"/>
            <a:lstStyle/>
            <a:p>
              <a:endParaRPr lang="en-US" dirty="0"/>
            </a:p>
          </p:txBody>
        </p:sp>
      </p:grpSp>
      <p:grpSp>
        <p:nvGrpSpPr>
          <p:cNvPr id="535623" name="Group 71"/>
          <p:cNvGrpSpPr>
            <a:grpSpLocks/>
          </p:cNvGrpSpPr>
          <p:nvPr/>
        </p:nvGrpSpPr>
        <p:grpSpPr bwMode="auto">
          <a:xfrm>
            <a:off x="65768" y="2787650"/>
            <a:ext cx="4409646" cy="2127250"/>
            <a:chOff x="45" y="1756"/>
            <a:chExt cx="2527" cy="1340"/>
          </a:xfrm>
        </p:grpSpPr>
        <p:sp>
          <p:nvSpPr>
            <p:cNvPr id="535557" name="Rectangle 5"/>
            <p:cNvSpPr>
              <a:spLocks noChangeArrowheads="1"/>
            </p:cNvSpPr>
            <p:nvPr/>
          </p:nvSpPr>
          <p:spPr bwMode="auto">
            <a:xfrm>
              <a:off x="348" y="1756"/>
              <a:ext cx="2224" cy="857"/>
            </a:xfrm>
            <a:prstGeom prst="rect">
              <a:avLst/>
            </a:prstGeom>
            <a:solidFill>
              <a:srgbClr val="FF9900"/>
            </a:solidFill>
            <a:ln>
              <a:headEnd/>
              <a:tailEnd/>
            </a:ln>
            <a:extLst/>
          </p:spPr>
          <p:style>
            <a:lnRef idx="0">
              <a:schemeClr val="accent3"/>
            </a:lnRef>
            <a:fillRef idx="3">
              <a:schemeClr val="accent3"/>
            </a:fillRef>
            <a:effectRef idx="3">
              <a:schemeClr val="accent3"/>
            </a:effectRef>
            <a:fontRef idx="minor">
              <a:schemeClr val="lt1"/>
            </a:fontRef>
          </p:style>
          <p:txBody>
            <a:bodyPr lIns="90488" tIns="44450" rIns="90488" bIns="44450" anchor="ctr" anchorCtr="1"/>
            <a:lstStyle/>
            <a:p>
              <a:pPr algn="ctr" eaLnBrk="0" hangingPunct="0">
                <a:spcBef>
                  <a:spcPts val="600"/>
                </a:spcBef>
                <a:buClr>
                  <a:schemeClr val="tx1"/>
                </a:buClr>
                <a:buFont typeface="Wingdings" pitchFamily="2" charset="2"/>
                <a:buNone/>
              </a:pPr>
              <a:r>
                <a:rPr lang="en-US" sz="1800" b="1" u="sng" dirty="0" smtClean="0">
                  <a:solidFill>
                    <a:sysClr val="windowText" lastClr="000000"/>
                  </a:solidFill>
                  <a:effectLst/>
                  <a:latin typeface="Maiandra GD" charset="0"/>
                </a:rPr>
                <a:t>Lean = Efficiency</a:t>
              </a:r>
              <a:endParaRPr lang="en-US" sz="1800" b="1" u="sng" dirty="0">
                <a:solidFill>
                  <a:sysClr val="windowText" lastClr="000000"/>
                </a:solidFill>
                <a:effectLst/>
                <a:latin typeface="Maiandra GD" charset="0"/>
              </a:endParaRPr>
            </a:p>
            <a:p>
              <a:pPr algn="ctr" eaLnBrk="0" hangingPunct="0">
                <a:spcBef>
                  <a:spcPts val="600"/>
                </a:spcBef>
                <a:buClr>
                  <a:schemeClr val="tx1"/>
                </a:buClr>
                <a:buFont typeface="Wingdings" pitchFamily="2" charset="2"/>
                <a:buNone/>
              </a:pPr>
              <a:r>
                <a:rPr lang="en-US" sz="1800" dirty="0">
                  <a:solidFill>
                    <a:sysClr val="windowText" lastClr="000000"/>
                  </a:solidFill>
                  <a:effectLst/>
                  <a:latin typeface="Maiandra GD" charset="0"/>
                </a:rPr>
                <a:t>is </a:t>
              </a:r>
              <a:r>
                <a:rPr lang="en-US" sz="1800" dirty="0" smtClean="0">
                  <a:solidFill>
                    <a:sysClr val="windowText" lastClr="000000"/>
                  </a:solidFill>
                  <a:effectLst/>
                  <a:latin typeface="Maiandra GD" charset="0"/>
                </a:rPr>
                <a:t>about </a:t>
              </a:r>
              <a:r>
                <a:rPr lang="en-US" sz="1800" b="1" u="sng" dirty="0" smtClean="0">
                  <a:solidFill>
                    <a:sysClr val="windowText" lastClr="000000"/>
                  </a:solidFill>
                  <a:effectLst/>
                  <a:latin typeface="Maiandra GD" charset="0"/>
                </a:rPr>
                <a:t>reducing the lead time</a:t>
              </a:r>
              <a:r>
                <a:rPr lang="en-US" sz="1800" b="1" dirty="0" smtClean="0">
                  <a:solidFill>
                    <a:sysClr val="windowText" lastClr="000000"/>
                  </a:solidFill>
                  <a:effectLst/>
                  <a:latin typeface="Maiandra GD" charset="0"/>
                </a:rPr>
                <a:t> </a:t>
              </a:r>
              <a:r>
                <a:rPr lang="en-US" sz="1800" dirty="0" smtClean="0">
                  <a:solidFill>
                    <a:sysClr val="windowText" lastClr="000000"/>
                  </a:solidFill>
                  <a:effectLst/>
                  <a:latin typeface="Maiandra GD" charset="0"/>
                </a:rPr>
                <a:t>of a</a:t>
              </a:r>
              <a:r>
                <a:rPr lang="en-US" sz="1800" b="1" dirty="0" smtClean="0">
                  <a:solidFill>
                    <a:sysClr val="windowText" lastClr="000000"/>
                  </a:solidFill>
                  <a:effectLst/>
                  <a:latin typeface="Maiandra GD" charset="0"/>
                </a:rPr>
                <a:t> </a:t>
              </a:r>
              <a:r>
                <a:rPr lang="en-US" sz="1800" b="1" dirty="0">
                  <a:solidFill>
                    <a:sysClr val="windowText" lastClr="000000"/>
                  </a:solidFill>
                  <a:effectLst/>
                  <a:latin typeface="Maiandra GD" charset="0"/>
                </a:rPr>
                <a:t>process </a:t>
              </a:r>
              <a:r>
                <a:rPr lang="en-US" sz="1800" dirty="0">
                  <a:solidFill>
                    <a:sysClr val="windowText" lastClr="000000"/>
                  </a:solidFill>
                  <a:effectLst/>
                  <a:latin typeface="Maiandra GD" charset="0"/>
                </a:rPr>
                <a:t>or</a:t>
              </a:r>
              <a:r>
                <a:rPr lang="en-US" sz="1800" b="1" dirty="0">
                  <a:solidFill>
                    <a:sysClr val="windowText" lastClr="000000"/>
                  </a:solidFill>
                  <a:effectLst/>
                  <a:latin typeface="Maiandra GD" charset="0"/>
                </a:rPr>
                <a:t> value stream.</a:t>
              </a:r>
            </a:p>
          </p:txBody>
        </p:sp>
        <p:pic>
          <p:nvPicPr>
            <p:cNvPr id="535622" name="Picture 70" descr="MC90035359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 y="2532"/>
              <a:ext cx="700" cy="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5627" name="Group 75"/>
          <p:cNvGrpSpPr>
            <a:grpSpLocks/>
          </p:cNvGrpSpPr>
          <p:nvPr/>
        </p:nvGrpSpPr>
        <p:grpSpPr bwMode="auto">
          <a:xfrm>
            <a:off x="4935538" y="2779714"/>
            <a:ext cx="3984625" cy="2130426"/>
            <a:chOff x="3109" y="1751"/>
            <a:chExt cx="2510" cy="1342"/>
          </a:xfrm>
        </p:grpSpPr>
        <p:sp>
          <p:nvSpPr>
            <p:cNvPr id="535626" name="Text Box 74"/>
            <p:cNvSpPr txBox="1">
              <a:spLocks noChangeArrowheads="1"/>
            </p:cNvSpPr>
            <p:nvPr/>
          </p:nvSpPr>
          <p:spPr bwMode="auto">
            <a:xfrm>
              <a:off x="3109" y="1751"/>
              <a:ext cx="2482" cy="862"/>
            </a:xfrm>
            <a:prstGeom prst="rect">
              <a:avLst/>
            </a:prstGeom>
            <a:solidFill>
              <a:srgbClr val="FF9900"/>
            </a:solidFill>
            <a:ln>
              <a:headEnd/>
              <a:tailEnd/>
            </a:ln>
            <a:extLst/>
          </p:spPr>
          <p:style>
            <a:lnRef idx="0">
              <a:schemeClr val="accent3"/>
            </a:lnRef>
            <a:fillRef idx="3">
              <a:schemeClr val="accent3"/>
            </a:fillRef>
            <a:effectRef idx="3">
              <a:schemeClr val="accent3"/>
            </a:effectRef>
            <a:fontRef idx="minor">
              <a:schemeClr val="lt1"/>
            </a:fontRef>
          </p:style>
          <p:txBody>
            <a:bodyPr anchor="ctr" anchorCtr="1">
              <a:noAutofit/>
            </a:bodyPr>
            <a:lstStyle/>
            <a:p>
              <a:pPr algn="ctr" eaLnBrk="0" hangingPunct="0">
                <a:spcBef>
                  <a:spcPts val="600"/>
                </a:spcBef>
              </a:pPr>
              <a:r>
                <a:rPr lang="en-US" sz="1800" b="1" u="sng" dirty="0">
                  <a:solidFill>
                    <a:sysClr val="windowText" lastClr="000000"/>
                  </a:solidFill>
                  <a:effectLst/>
                  <a:latin typeface="Maiandra GD" charset="0"/>
                </a:rPr>
                <a:t>Six </a:t>
              </a:r>
              <a:r>
                <a:rPr lang="en-US" sz="1800" b="1" u="sng" dirty="0" smtClean="0">
                  <a:solidFill>
                    <a:sysClr val="windowText" lastClr="000000"/>
                  </a:solidFill>
                  <a:effectLst/>
                  <a:latin typeface="Maiandra GD" charset="0"/>
                </a:rPr>
                <a:t>Sigma = Effectiveness</a:t>
              </a:r>
              <a:endParaRPr lang="en-US" sz="1800" b="1" u="sng" dirty="0">
                <a:solidFill>
                  <a:sysClr val="windowText" lastClr="000000"/>
                </a:solidFill>
                <a:effectLst/>
                <a:latin typeface="Maiandra GD" charset="0"/>
              </a:endParaRPr>
            </a:p>
            <a:p>
              <a:pPr algn="ctr" eaLnBrk="0" hangingPunct="0">
                <a:spcBef>
                  <a:spcPts val="600"/>
                </a:spcBef>
              </a:pPr>
              <a:r>
                <a:rPr lang="en-US" sz="1800" dirty="0" smtClean="0">
                  <a:solidFill>
                    <a:sysClr val="windowText" lastClr="000000"/>
                  </a:solidFill>
                  <a:effectLst/>
                  <a:latin typeface="Maiandra GD" charset="0"/>
                </a:rPr>
                <a:t>is </a:t>
              </a:r>
              <a:r>
                <a:rPr lang="en-US" sz="1800" dirty="0">
                  <a:solidFill>
                    <a:sysClr val="windowText" lastClr="000000"/>
                  </a:solidFill>
                  <a:effectLst/>
                  <a:latin typeface="Maiandra GD" charset="0"/>
                </a:rPr>
                <a:t>about </a:t>
              </a:r>
              <a:r>
                <a:rPr lang="en-US" sz="1800" b="1" u="sng" dirty="0" smtClean="0">
                  <a:solidFill>
                    <a:sysClr val="windowText" lastClr="000000"/>
                  </a:solidFill>
                  <a:effectLst/>
                  <a:latin typeface="Maiandra GD" charset="0"/>
                </a:rPr>
                <a:t>reducing the variation</a:t>
              </a:r>
              <a:r>
                <a:rPr lang="en-US" sz="1800" b="1" dirty="0" smtClean="0">
                  <a:solidFill>
                    <a:sysClr val="windowText" lastClr="000000"/>
                  </a:solidFill>
                  <a:effectLst/>
                  <a:latin typeface="Maiandra GD" charset="0"/>
                </a:rPr>
                <a:t> </a:t>
              </a:r>
              <a:r>
                <a:rPr lang="en-US" sz="1800" dirty="0">
                  <a:solidFill>
                    <a:sysClr val="windowText" lastClr="000000"/>
                  </a:solidFill>
                  <a:effectLst/>
                  <a:latin typeface="Maiandra GD" charset="0"/>
                </a:rPr>
                <a:t>in a</a:t>
              </a:r>
              <a:r>
                <a:rPr lang="en-US" sz="1800" b="1" dirty="0">
                  <a:solidFill>
                    <a:sysClr val="windowText" lastClr="000000"/>
                  </a:solidFill>
                  <a:effectLst/>
                  <a:latin typeface="Maiandra GD" charset="0"/>
                </a:rPr>
                <a:t> process </a:t>
              </a:r>
              <a:r>
                <a:rPr lang="en-US" sz="1800" dirty="0" smtClean="0">
                  <a:solidFill>
                    <a:sysClr val="windowText" lastClr="000000"/>
                  </a:solidFill>
                  <a:effectLst/>
                  <a:latin typeface="Maiandra GD" charset="0"/>
                </a:rPr>
                <a:t>or</a:t>
              </a:r>
              <a:r>
                <a:rPr lang="en-US" sz="1800" b="1" dirty="0" smtClean="0">
                  <a:solidFill>
                    <a:sysClr val="windowText" lastClr="000000"/>
                  </a:solidFill>
                  <a:effectLst/>
                  <a:latin typeface="Maiandra GD" charset="0"/>
                </a:rPr>
                <a:t> </a:t>
              </a:r>
              <a:r>
                <a:rPr lang="en-US" sz="1800" b="1" dirty="0">
                  <a:solidFill>
                    <a:sysClr val="windowText" lastClr="000000"/>
                  </a:solidFill>
                  <a:effectLst/>
                  <a:latin typeface="Maiandra GD" charset="0"/>
                </a:rPr>
                <a:t>value stream</a:t>
              </a:r>
              <a:r>
                <a:rPr lang="en-US" sz="1800" b="1" dirty="0" smtClean="0">
                  <a:solidFill>
                    <a:sysClr val="windowText" lastClr="000000"/>
                  </a:solidFill>
                  <a:effectLst/>
                  <a:latin typeface="Maiandra GD" charset="0"/>
                </a:rPr>
                <a:t>.</a:t>
              </a:r>
              <a:endParaRPr lang="en-US" sz="1800" b="1" dirty="0">
                <a:solidFill>
                  <a:sysClr val="windowText" lastClr="000000"/>
                </a:solidFill>
                <a:effectLst/>
                <a:latin typeface="Maiandra GD" charset="0"/>
              </a:endParaRPr>
            </a:p>
          </p:txBody>
        </p:sp>
        <p:pic>
          <p:nvPicPr>
            <p:cNvPr id="535621" name="Picture 69" descr="MC90023776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3" y="2445"/>
              <a:ext cx="636" cy="6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2719803" y="1076325"/>
            <a:ext cx="4185050" cy="1135063"/>
            <a:chOff x="2382921" y="1076325"/>
            <a:chExt cx="4185050" cy="1135063"/>
          </a:xfrm>
        </p:grpSpPr>
        <p:sp>
          <p:nvSpPr>
            <p:cNvPr id="40" name="Pentagon 39"/>
            <p:cNvSpPr/>
            <p:nvPr/>
          </p:nvSpPr>
          <p:spPr bwMode="auto">
            <a:xfrm>
              <a:off x="5591325" y="1685925"/>
              <a:ext cx="976646" cy="525463"/>
            </a:xfrm>
            <a:prstGeom prst="homePlate">
              <a:avLst>
                <a:gd name="adj" fmla="val 30798"/>
              </a:avLst>
            </a:prstGeom>
            <a:solidFill>
              <a:srgbClr val="FF99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cs typeface="Times New Roman" pitchFamily="18" charset="0"/>
                </a:rPr>
                <a:t> C</a:t>
              </a:r>
            </a:p>
          </p:txBody>
        </p:sp>
        <p:sp>
          <p:nvSpPr>
            <p:cNvPr id="39" name="Pentagon 38"/>
            <p:cNvSpPr/>
            <p:nvPr/>
          </p:nvSpPr>
          <p:spPr bwMode="auto">
            <a:xfrm>
              <a:off x="4781203" y="1685925"/>
              <a:ext cx="976646" cy="525463"/>
            </a:xfrm>
            <a:prstGeom prst="homePlate">
              <a:avLst>
                <a:gd name="adj" fmla="val 30798"/>
              </a:avLst>
            </a:prstGeom>
            <a:solidFill>
              <a:srgbClr val="FF99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cs typeface="Times New Roman" pitchFamily="18" charset="0"/>
                </a:rPr>
                <a:t> I</a:t>
              </a:r>
            </a:p>
          </p:txBody>
        </p:sp>
        <p:sp>
          <p:nvSpPr>
            <p:cNvPr id="38" name="Pentagon 37"/>
            <p:cNvSpPr/>
            <p:nvPr/>
          </p:nvSpPr>
          <p:spPr bwMode="auto">
            <a:xfrm>
              <a:off x="3971081" y="1685925"/>
              <a:ext cx="976646" cy="525463"/>
            </a:xfrm>
            <a:prstGeom prst="homePlate">
              <a:avLst>
                <a:gd name="adj" fmla="val 30798"/>
              </a:avLst>
            </a:prstGeom>
            <a:solidFill>
              <a:srgbClr val="FF99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cs typeface="Times New Roman" pitchFamily="18" charset="0"/>
                </a:rPr>
                <a:t> A</a:t>
              </a:r>
            </a:p>
          </p:txBody>
        </p:sp>
        <p:sp>
          <p:nvSpPr>
            <p:cNvPr id="37" name="Pentagon 36"/>
            <p:cNvSpPr/>
            <p:nvPr/>
          </p:nvSpPr>
          <p:spPr bwMode="auto">
            <a:xfrm>
              <a:off x="3160959" y="1685925"/>
              <a:ext cx="976646" cy="525463"/>
            </a:xfrm>
            <a:prstGeom prst="homePlate">
              <a:avLst>
                <a:gd name="adj" fmla="val 30798"/>
              </a:avLst>
            </a:prstGeom>
            <a:solidFill>
              <a:srgbClr val="FF99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cs typeface="Times New Roman" pitchFamily="18" charset="0"/>
                </a:rPr>
                <a:t> M</a:t>
              </a:r>
            </a:p>
          </p:txBody>
        </p:sp>
        <p:sp>
          <p:nvSpPr>
            <p:cNvPr id="535574" name="Rectangle 22"/>
            <p:cNvSpPr>
              <a:spLocks noChangeArrowheads="1"/>
            </p:cNvSpPr>
            <p:nvPr/>
          </p:nvSpPr>
          <p:spPr bwMode="auto">
            <a:xfrm>
              <a:off x="2710114" y="1076325"/>
              <a:ext cx="35306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ctr" eaLnBrk="0" hangingPunct="0">
                <a:lnSpc>
                  <a:spcPct val="110000"/>
                </a:lnSpc>
                <a:spcBef>
                  <a:spcPct val="25000"/>
                </a:spcBef>
                <a:buClr>
                  <a:schemeClr val="tx1"/>
                </a:buClr>
                <a:buFont typeface="Wingdings" pitchFamily="2" charset="2"/>
                <a:buNone/>
              </a:pPr>
              <a:r>
                <a:rPr lang="en-US" sz="2400" b="1" u="sng" dirty="0" smtClean="0">
                  <a:effectLst/>
                  <a:latin typeface="Maiandra GD" charset="0"/>
                </a:rPr>
                <a:t>Project </a:t>
              </a:r>
              <a:r>
                <a:rPr lang="en-US" sz="2400" b="1" u="sng" dirty="0">
                  <a:effectLst/>
                  <a:latin typeface="Maiandra GD" charset="0"/>
                </a:rPr>
                <a:t>Management</a:t>
              </a:r>
              <a:endParaRPr lang="en-US" sz="2400" b="1" dirty="0">
                <a:effectLst/>
                <a:latin typeface="Maiandra GD" charset="0"/>
              </a:endParaRPr>
            </a:p>
          </p:txBody>
        </p:sp>
        <p:sp>
          <p:nvSpPr>
            <p:cNvPr id="2" name="Pentagon 1"/>
            <p:cNvSpPr/>
            <p:nvPr/>
          </p:nvSpPr>
          <p:spPr bwMode="auto">
            <a:xfrm>
              <a:off x="2382921" y="1685925"/>
              <a:ext cx="976646" cy="525463"/>
            </a:xfrm>
            <a:prstGeom prst="homePlate">
              <a:avLst>
                <a:gd name="adj" fmla="val 30798"/>
              </a:avLst>
            </a:prstGeom>
            <a:solidFill>
              <a:srgbClr val="FF99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cs typeface="Times New Roman" pitchFamily="18" charset="0"/>
                </a:rPr>
                <a:t> D</a:t>
              </a:r>
            </a:p>
          </p:txBody>
        </p:sp>
      </p:grpSp>
      <p:pic>
        <p:nvPicPr>
          <p:cNvPr id="6146" name="Picture 2" descr="C:\Users\Frank\AppData\Local\Microsoft\Windows\INetCache\IE\4GGQ99BJ\raemi-Check-mark[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6894" y="5031417"/>
            <a:ext cx="1040374" cy="964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30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5607"/>
                                        </p:tgtEl>
                                        <p:attrNameLst>
                                          <p:attrName>style.visibility</p:attrName>
                                        </p:attrNameLst>
                                      </p:cBhvr>
                                      <p:to>
                                        <p:strVal val="visible"/>
                                      </p:to>
                                    </p:set>
                                    <p:animEffect transition="in" filter="fade">
                                      <p:cBhvr>
                                        <p:cTn id="12" dur="500"/>
                                        <p:tgtEl>
                                          <p:spTgt spid="53560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56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56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56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6875" y="1011238"/>
            <a:ext cx="8315325" cy="822325"/>
            <a:chOff x="396875" y="1011238"/>
            <a:chExt cx="8315325" cy="822325"/>
          </a:xfrm>
          <a:solidFill>
            <a:srgbClr val="FF9900"/>
          </a:solidFill>
        </p:grpSpPr>
        <p:grpSp>
          <p:nvGrpSpPr>
            <p:cNvPr id="560172" name="Group 44"/>
            <p:cNvGrpSpPr>
              <a:grpSpLocks/>
            </p:cNvGrpSpPr>
            <p:nvPr/>
          </p:nvGrpSpPr>
          <p:grpSpPr bwMode="auto">
            <a:xfrm>
              <a:off x="396875" y="1011238"/>
              <a:ext cx="8315325" cy="822325"/>
              <a:chOff x="250" y="637"/>
              <a:chExt cx="5238" cy="518"/>
            </a:xfrm>
            <a:grpFill/>
          </p:grpSpPr>
          <p:sp>
            <p:nvSpPr>
              <p:cNvPr id="560148" name="Rectangle 20"/>
              <p:cNvSpPr>
                <a:spLocks noChangeArrowheads="1"/>
              </p:cNvSpPr>
              <p:nvPr/>
            </p:nvSpPr>
            <p:spPr bwMode="auto">
              <a:xfrm>
                <a:off x="250" y="637"/>
                <a:ext cx="2245" cy="518"/>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lIns="80962" tIns="41275" rIns="80962" bIns="41275">
                <a:spAutoFit/>
              </a:bodyPr>
              <a:lstStyle/>
              <a:p>
                <a:pPr defTabSz="804863" eaLnBrk="0" hangingPunct="0"/>
                <a:r>
                  <a:rPr lang="en-US" sz="1600" b="1" u="sng" dirty="0">
                    <a:solidFill>
                      <a:sysClr val="windowText" lastClr="000000"/>
                    </a:solidFill>
                    <a:effectLst>
                      <a:outerShdw blurRad="38100" dist="38100" dir="2700000" algn="tl">
                        <a:srgbClr val="000000"/>
                      </a:outerShdw>
                    </a:effectLst>
                  </a:rPr>
                  <a:t>Process Input</a:t>
                </a:r>
                <a:r>
                  <a:rPr lang="en-US" sz="1600" b="1" dirty="0">
                    <a:solidFill>
                      <a:sysClr val="windowText" lastClr="000000"/>
                    </a:solidFill>
                    <a:effectLst/>
                  </a:rPr>
                  <a:t>:</a:t>
                </a:r>
              </a:p>
              <a:p>
                <a:pPr defTabSz="804863" eaLnBrk="0" hangingPunct="0"/>
                <a:r>
                  <a:rPr lang="en-US" sz="1600" b="1" i="1" dirty="0">
                    <a:solidFill>
                      <a:sysClr val="windowText" lastClr="000000"/>
                    </a:solidFill>
                    <a:effectLst/>
                  </a:rPr>
                  <a:t>Strategic and Annual </a:t>
                </a:r>
                <a:r>
                  <a:rPr lang="en-US" sz="1600" b="1" i="1" dirty="0" smtClean="0">
                    <a:solidFill>
                      <a:sysClr val="windowText" lastClr="000000"/>
                    </a:solidFill>
                    <a:effectLst/>
                  </a:rPr>
                  <a:t>Operating Plan (Objectives, Goals, Initiatives)</a:t>
                </a:r>
                <a:endParaRPr lang="en-US" sz="1600" b="1" i="1" dirty="0">
                  <a:solidFill>
                    <a:sysClr val="windowText" lastClr="000000"/>
                  </a:solidFill>
                  <a:effectLst/>
                </a:endParaRPr>
              </a:p>
            </p:txBody>
          </p:sp>
          <p:sp>
            <p:nvSpPr>
              <p:cNvPr id="560147" name="Rectangle 19"/>
              <p:cNvSpPr>
                <a:spLocks noChangeArrowheads="1"/>
              </p:cNvSpPr>
              <p:nvPr/>
            </p:nvSpPr>
            <p:spPr bwMode="auto">
              <a:xfrm>
                <a:off x="4006" y="725"/>
                <a:ext cx="1482" cy="368"/>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80962" tIns="41275" rIns="80962" bIns="41275" anchor="ctr">
                <a:spAutoFit/>
              </a:bodyPr>
              <a:lstStyle/>
              <a:p>
                <a:pPr defTabSz="804863" eaLnBrk="0" hangingPunct="0"/>
                <a:r>
                  <a:rPr lang="en-US" sz="1600" b="1" u="sng" dirty="0">
                    <a:solidFill>
                      <a:sysClr val="windowText" lastClr="000000"/>
                    </a:solidFill>
                    <a:effectLst>
                      <a:outerShdw blurRad="38100" dist="38100" dir="2700000" algn="tl">
                        <a:srgbClr val="000000"/>
                      </a:outerShdw>
                    </a:effectLst>
                  </a:rPr>
                  <a:t>Process Output</a:t>
                </a:r>
                <a:r>
                  <a:rPr lang="en-US" sz="1600" b="1" dirty="0">
                    <a:solidFill>
                      <a:sysClr val="windowText" lastClr="000000"/>
                    </a:solidFill>
                    <a:effectLst/>
                  </a:rPr>
                  <a:t>:</a:t>
                </a:r>
              </a:p>
              <a:p>
                <a:pPr defTabSz="804863" eaLnBrk="0" hangingPunct="0"/>
                <a:r>
                  <a:rPr lang="en-US" sz="1600" b="1" i="1" dirty="0" smtClean="0">
                    <a:solidFill>
                      <a:sysClr val="windowText" lastClr="000000"/>
                    </a:solidFill>
                    <a:effectLst/>
                  </a:rPr>
                  <a:t>Exceeding the Plan</a:t>
                </a:r>
                <a:endParaRPr lang="en-US" sz="1600" b="1" i="1" dirty="0">
                  <a:solidFill>
                    <a:sysClr val="windowText" lastClr="000000"/>
                  </a:solidFill>
                  <a:effectLst/>
                </a:endParaRPr>
              </a:p>
            </p:txBody>
          </p:sp>
        </p:grpSp>
        <p:sp>
          <p:nvSpPr>
            <p:cNvPr id="2" name="Right Arrow 1"/>
            <p:cNvSpPr/>
            <p:nvPr/>
          </p:nvSpPr>
          <p:spPr bwMode="auto">
            <a:xfrm>
              <a:off x="4764505" y="1203158"/>
              <a:ext cx="1048920" cy="427205"/>
            </a:xfrm>
            <a:prstGeom prst="rightArrow">
              <a:avLst/>
            </a:prstGeom>
            <a:solidFill>
              <a:srgbClr val="FF9900"/>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grpSp>
      <p:sp>
        <p:nvSpPr>
          <p:cNvPr id="560130" name="Rectangle 2"/>
          <p:cNvSpPr>
            <a:spLocks noGrp="1" noChangeArrowheads="1"/>
          </p:cNvSpPr>
          <p:nvPr>
            <p:ph type="title"/>
          </p:nvPr>
        </p:nvSpPr>
        <p:spPr>
          <a:xfrm>
            <a:off x="347663" y="195263"/>
            <a:ext cx="8497887" cy="581025"/>
          </a:xfrm>
          <a:noFill/>
          <a:ln/>
        </p:spPr>
        <p:txBody>
          <a:bodyPr/>
          <a:lstStyle/>
          <a:p>
            <a:r>
              <a:rPr lang="en-US" dirty="0"/>
              <a:t>Operational Excellence – Process Excellence</a:t>
            </a:r>
          </a:p>
        </p:txBody>
      </p:sp>
      <p:grpSp>
        <p:nvGrpSpPr>
          <p:cNvPr id="560149" name="Group 21"/>
          <p:cNvGrpSpPr>
            <a:grpSpLocks/>
          </p:cNvGrpSpPr>
          <p:nvPr/>
        </p:nvGrpSpPr>
        <p:grpSpPr bwMode="auto">
          <a:xfrm>
            <a:off x="42863" y="2093913"/>
            <a:ext cx="1858963" cy="3910012"/>
            <a:chOff x="27" y="1319"/>
            <a:chExt cx="1171" cy="2463"/>
          </a:xfrm>
        </p:grpSpPr>
        <p:sp>
          <p:nvSpPr>
            <p:cNvPr id="560133" name="Rectangle 5"/>
            <p:cNvSpPr>
              <a:spLocks noChangeArrowheads="1"/>
            </p:cNvSpPr>
            <p:nvPr/>
          </p:nvSpPr>
          <p:spPr bwMode="auto">
            <a:xfrm>
              <a:off x="27" y="2251"/>
              <a:ext cx="1171" cy="1531"/>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lIns="88900" tIns="44450" rIns="88900" bIns="44450"/>
            <a:lstStyle/>
            <a:p>
              <a:pPr marL="100013" indent="-100013" defTabSz="885825" eaLnBrk="0" hangingPunct="0">
                <a:spcBef>
                  <a:spcPct val="20000"/>
                </a:spcBef>
                <a:buFontTx/>
                <a:buChar char="•"/>
              </a:pPr>
              <a:r>
                <a:rPr lang="en-US" sz="1200" dirty="0">
                  <a:effectLst/>
                  <a:cs typeface="Arial" pitchFamily="34" charset="0"/>
                </a:rPr>
                <a:t>Clarify </a:t>
              </a:r>
              <a:r>
                <a:rPr lang="en-US" sz="1200" dirty="0" smtClean="0">
                  <a:effectLst/>
                  <a:cs typeface="Arial" pitchFamily="34" charset="0"/>
                </a:rPr>
                <a:t>big </a:t>
              </a:r>
              <a:r>
                <a:rPr lang="en-US" sz="1200" dirty="0">
                  <a:effectLst/>
                  <a:cs typeface="Arial" pitchFamily="34" charset="0"/>
                </a:rPr>
                <a:t>p</a:t>
              </a:r>
              <a:r>
                <a:rPr lang="en-US" sz="1200" dirty="0" smtClean="0">
                  <a:effectLst/>
                  <a:cs typeface="Arial" pitchFamily="34" charset="0"/>
                </a:rPr>
                <a:t>icture </a:t>
              </a:r>
              <a:r>
                <a:rPr lang="en-US" sz="1200" dirty="0">
                  <a:effectLst/>
                  <a:cs typeface="Arial" pitchFamily="34" charset="0"/>
                </a:rPr>
                <a:t>using </a:t>
              </a:r>
              <a:r>
                <a:rPr lang="en-US" sz="1200" dirty="0" smtClean="0">
                  <a:effectLst/>
                  <a:cs typeface="Arial" pitchFamily="34" charset="0"/>
                </a:rPr>
                <a:t>strategic &amp; operating </a:t>
              </a:r>
              <a:r>
                <a:rPr lang="en-US" sz="1200" dirty="0">
                  <a:effectLst/>
                  <a:cs typeface="Arial" pitchFamily="34" charset="0"/>
                </a:rPr>
                <a:t>p</a:t>
              </a:r>
              <a:r>
                <a:rPr lang="en-US" sz="1200" dirty="0" smtClean="0">
                  <a:effectLst/>
                  <a:cs typeface="Arial" pitchFamily="34" charset="0"/>
                </a:rPr>
                <a:t>lan</a:t>
              </a:r>
              <a:endParaRPr lang="en-US" sz="1200" dirty="0">
                <a:effectLst/>
                <a:cs typeface="Arial" pitchFamily="34" charset="0"/>
              </a:endParaRPr>
            </a:p>
            <a:p>
              <a:pPr marL="100013" indent="-100013" defTabSz="885825" eaLnBrk="0" hangingPunct="0">
                <a:spcBef>
                  <a:spcPct val="20000"/>
                </a:spcBef>
                <a:buFontTx/>
                <a:buChar char="•"/>
              </a:pPr>
              <a:r>
                <a:rPr lang="en-US" sz="1200" dirty="0">
                  <a:effectLst/>
                  <a:cs typeface="Arial" pitchFamily="34" charset="0"/>
                </a:rPr>
                <a:t>Prioritize projects based on </a:t>
              </a:r>
              <a:r>
                <a:rPr lang="en-US" sz="1200" dirty="0" smtClean="0">
                  <a:effectLst/>
                  <a:cs typeface="Arial" pitchFamily="34" charset="0"/>
                </a:rPr>
                <a:t>impact, value</a:t>
              </a:r>
              <a:r>
                <a:rPr lang="en-US" sz="1200" dirty="0">
                  <a:effectLst/>
                  <a:cs typeface="Arial" pitchFamily="34" charset="0"/>
                </a:rPr>
                <a:t>, </a:t>
              </a:r>
              <a:r>
                <a:rPr lang="en-US" sz="1200" dirty="0" smtClean="0">
                  <a:effectLst/>
                  <a:cs typeface="Arial" pitchFamily="34" charset="0"/>
                </a:rPr>
                <a:t>resources, </a:t>
              </a:r>
              <a:r>
                <a:rPr lang="en-US" sz="1200" dirty="0">
                  <a:effectLst/>
                  <a:cs typeface="Arial" pitchFamily="34" charset="0"/>
                </a:rPr>
                <a:t>timing</a:t>
              </a:r>
            </a:p>
            <a:p>
              <a:pPr marL="100013" indent="-100013" defTabSz="885825" eaLnBrk="0" hangingPunct="0">
                <a:spcBef>
                  <a:spcPct val="20000"/>
                </a:spcBef>
                <a:buFontTx/>
                <a:buChar char="•"/>
              </a:pPr>
              <a:r>
                <a:rPr lang="en-US" sz="1200" dirty="0">
                  <a:effectLst/>
                  <a:cs typeface="Arial" pitchFamily="34" charset="0"/>
                </a:rPr>
                <a:t>Select key projects with leadership buy-in</a:t>
              </a:r>
            </a:p>
            <a:p>
              <a:pPr marL="100013" indent="-100013" defTabSz="885825" eaLnBrk="0" hangingPunct="0">
                <a:spcBef>
                  <a:spcPct val="20000"/>
                </a:spcBef>
                <a:buFontTx/>
                <a:buChar char="•"/>
              </a:pPr>
              <a:r>
                <a:rPr lang="en-US" sz="1200" dirty="0">
                  <a:effectLst/>
                  <a:cs typeface="Arial" pitchFamily="34" charset="0"/>
                </a:rPr>
                <a:t>Check </a:t>
              </a:r>
              <a:r>
                <a:rPr lang="en-US" sz="1200" dirty="0" smtClean="0">
                  <a:effectLst/>
                  <a:cs typeface="Arial" pitchFamily="34" charset="0"/>
                </a:rPr>
                <a:t>accountability</a:t>
              </a:r>
              <a:r>
                <a:rPr lang="en-US" sz="1200" dirty="0">
                  <a:effectLst/>
                  <a:cs typeface="Arial" pitchFamily="34" charset="0"/>
                </a:rPr>
                <a:t> </a:t>
              </a:r>
              <a:r>
                <a:rPr lang="en-US" sz="1200" dirty="0" smtClean="0">
                  <a:effectLst/>
                  <a:cs typeface="Arial" pitchFamily="34" charset="0"/>
                </a:rPr>
                <a:t>-  </a:t>
              </a:r>
              <a:r>
                <a:rPr lang="en-US" sz="1200" dirty="0">
                  <a:effectLst/>
                  <a:cs typeface="Arial" pitchFamily="34" charset="0"/>
                </a:rPr>
                <a:t>business and personal</a:t>
              </a:r>
            </a:p>
          </p:txBody>
        </p:sp>
        <p:sp>
          <p:nvSpPr>
            <p:cNvPr id="560134" name="Rectangle 6"/>
            <p:cNvSpPr>
              <a:spLocks noChangeArrowheads="1"/>
            </p:cNvSpPr>
            <p:nvPr/>
          </p:nvSpPr>
          <p:spPr bwMode="auto">
            <a:xfrm>
              <a:off x="160" y="1319"/>
              <a:ext cx="785" cy="710"/>
            </a:xfrm>
            <a:prstGeom prst="rect">
              <a:avLst/>
            </a:prstGeom>
            <a:solidFill>
              <a:srgbClr val="FF99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nchor="ctr" anchorCtr="1"/>
            <a:lstStyle/>
            <a:p>
              <a:pPr algn="ctr" defTabSz="804863" eaLnBrk="0" hangingPunct="0"/>
              <a:r>
                <a:rPr lang="en-US" sz="1700" b="1" dirty="0">
                  <a:effectLst/>
                  <a:latin typeface="Arial Narrow" pitchFamily="34" charset="0"/>
                </a:rPr>
                <a:t>Select the Right Projects</a:t>
              </a:r>
            </a:p>
          </p:txBody>
        </p:sp>
      </p:grpSp>
      <p:grpSp>
        <p:nvGrpSpPr>
          <p:cNvPr id="560169" name="Group 41"/>
          <p:cNvGrpSpPr>
            <a:grpSpLocks/>
          </p:cNvGrpSpPr>
          <p:nvPr/>
        </p:nvGrpSpPr>
        <p:grpSpPr bwMode="auto">
          <a:xfrm>
            <a:off x="1555750" y="2093913"/>
            <a:ext cx="2078038" cy="3897312"/>
            <a:chOff x="980" y="1319"/>
            <a:chExt cx="1309" cy="2455"/>
          </a:xfrm>
        </p:grpSpPr>
        <p:sp>
          <p:nvSpPr>
            <p:cNvPr id="560135" name="Rectangle 7"/>
            <p:cNvSpPr>
              <a:spLocks noChangeArrowheads="1"/>
            </p:cNvSpPr>
            <p:nvPr/>
          </p:nvSpPr>
          <p:spPr bwMode="auto">
            <a:xfrm>
              <a:off x="1297" y="1319"/>
              <a:ext cx="786" cy="710"/>
            </a:xfrm>
            <a:prstGeom prst="rect">
              <a:avLst/>
            </a:prstGeom>
            <a:solidFill>
              <a:srgbClr val="FF99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nchor="ctr" anchorCtr="1"/>
            <a:lstStyle/>
            <a:p>
              <a:pPr algn="ctr" defTabSz="804863" eaLnBrk="0" hangingPunct="0"/>
              <a:r>
                <a:rPr lang="en-US" sz="1700" b="1" dirty="0">
                  <a:effectLst/>
                  <a:latin typeface="Arial Narrow" pitchFamily="34" charset="0"/>
                </a:rPr>
                <a:t>Select and Train the Right People</a:t>
              </a:r>
            </a:p>
          </p:txBody>
        </p:sp>
        <p:sp>
          <p:nvSpPr>
            <p:cNvPr id="560139" name="AutoShape 11"/>
            <p:cNvSpPr>
              <a:spLocks noChangeArrowheads="1"/>
            </p:cNvSpPr>
            <p:nvPr/>
          </p:nvSpPr>
          <p:spPr bwMode="auto">
            <a:xfrm>
              <a:off x="980" y="1522"/>
              <a:ext cx="298" cy="288"/>
            </a:xfrm>
            <a:prstGeom prst="rightArrow">
              <a:avLst>
                <a:gd name="adj1" fmla="val 75009"/>
                <a:gd name="adj2" fmla="val 51750"/>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60143" name="Rectangle 15"/>
            <p:cNvSpPr>
              <a:spLocks noChangeArrowheads="1"/>
            </p:cNvSpPr>
            <p:nvPr/>
          </p:nvSpPr>
          <p:spPr bwMode="auto">
            <a:xfrm>
              <a:off x="1226" y="2251"/>
              <a:ext cx="1063" cy="152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lIns="88900" tIns="44450" rIns="88900" bIns="44450"/>
            <a:lstStyle/>
            <a:p>
              <a:pPr marL="100013" indent="-100013" defTabSz="885825" eaLnBrk="0" hangingPunct="0">
                <a:spcBef>
                  <a:spcPct val="20000"/>
                </a:spcBef>
                <a:buFontTx/>
                <a:buChar char="•"/>
              </a:pPr>
              <a:r>
                <a:rPr lang="en-US" sz="1200" dirty="0">
                  <a:effectLst/>
                  <a:cs typeface="Arial" pitchFamily="34" charset="0"/>
                </a:rPr>
                <a:t>Ensure the </a:t>
              </a:r>
              <a:r>
                <a:rPr lang="en-US" sz="1200" dirty="0" smtClean="0">
                  <a:effectLst/>
                  <a:cs typeface="Arial" pitchFamily="34" charset="0"/>
                </a:rPr>
                <a:t>right </a:t>
              </a:r>
              <a:r>
                <a:rPr lang="en-US" sz="1200" dirty="0">
                  <a:effectLst/>
                  <a:cs typeface="Arial" pitchFamily="34" charset="0"/>
                </a:rPr>
                <a:t>l</a:t>
              </a:r>
              <a:r>
                <a:rPr lang="en-US" sz="1200" dirty="0" smtClean="0">
                  <a:effectLst/>
                  <a:cs typeface="Arial" pitchFamily="34" charset="0"/>
                </a:rPr>
                <a:t>eadership </a:t>
              </a:r>
              <a:r>
                <a:rPr lang="en-US" sz="1200" dirty="0">
                  <a:effectLst/>
                  <a:cs typeface="Arial" pitchFamily="34" charset="0"/>
                </a:rPr>
                <a:t>and </a:t>
              </a:r>
              <a:r>
                <a:rPr lang="en-US" sz="1200" dirty="0" smtClean="0">
                  <a:effectLst/>
                  <a:cs typeface="Arial" pitchFamily="34" charset="0"/>
                </a:rPr>
                <a:t>ownership</a:t>
              </a:r>
            </a:p>
            <a:p>
              <a:pPr marL="100013" indent="-100013" defTabSz="885825" eaLnBrk="0" hangingPunct="0">
                <a:spcBef>
                  <a:spcPct val="20000"/>
                </a:spcBef>
                <a:buFontTx/>
                <a:buChar char="•"/>
              </a:pPr>
              <a:r>
                <a:rPr lang="en-US" sz="1200" dirty="0" smtClean="0">
                  <a:effectLst/>
                  <a:cs typeface="Arial" pitchFamily="34" charset="0"/>
                </a:rPr>
                <a:t>Select the right team leader &amp; team</a:t>
              </a:r>
              <a:endParaRPr lang="en-US" sz="1200" dirty="0">
                <a:effectLst/>
                <a:cs typeface="Arial" pitchFamily="34" charset="0"/>
              </a:endParaRPr>
            </a:p>
            <a:p>
              <a:pPr marL="100013" indent="-100013" defTabSz="885825" eaLnBrk="0" hangingPunct="0">
                <a:spcBef>
                  <a:spcPct val="20000"/>
                </a:spcBef>
                <a:buFontTx/>
                <a:buChar char="•"/>
              </a:pPr>
              <a:r>
                <a:rPr lang="en-US" sz="1200" dirty="0">
                  <a:effectLst/>
                  <a:cs typeface="Arial" pitchFamily="34" charset="0"/>
                </a:rPr>
                <a:t>Develop a training plan</a:t>
              </a:r>
            </a:p>
            <a:p>
              <a:pPr marL="100013" indent="-100013" defTabSz="885825" eaLnBrk="0" hangingPunct="0">
                <a:spcBef>
                  <a:spcPct val="20000"/>
                </a:spcBef>
                <a:buFontTx/>
                <a:buChar char="•"/>
              </a:pPr>
              <a:r>
                <a:rPr lang="en-US" sz="1200" dirty="0">
                  <a:effectLst/>
                  <a:cs typeface="Arial" pitchFamily="34" charset="0"/>
                </a:rPr>
                <a:t>Dedicate time for training </a:t>
              </a:r>
              <a:r>
                <a:rPr lang="en-US" sz="1200" dirty="0" smtClean="0">
                  <a:effectLst/>
                  <a:cs typeface="Arial" pitchFamily="34" charset="0"/>
                </a:rPr>
                <a:t>&amp; application</a:t>
              </a:r>
              <a:endParaRPr lang="en-US" sz="1200" dirty="0">
                <a:effectLst/>
                <a:cs typeface="Arial" pitchFamily="34" charset="0"/>
              </a:endParaRPr>
            </a:p>
            <a:p>
              <a:pPr marL="100013" indent="-100013" defTabSz="885825" eaLnBrk="0" hangingPunct="0">
                <a:spcBef>
                  <a:spcPct val="20000"/>
                </a:spcBef>
                <a:buFontTx/>
                <a:buChar char="•"/>
              </a:pPr>
              <a:r>
                <a:rPr lang="en-US" sz="1200" dirty="0">
                  <a:effectLst/>
                  <a:cs typeface="Arial" pitchFamily="34" charset="0"/>
                </a:rPr>
                <a:t>Ensure the right support resources are available</a:t>
              </a:r>
            </a:p>
          </p:txBody>
        </p:sp>
      </p:grpSp>
      <p:grpSp>
        <p:nvGrpSpPr>
          <p:cNvPr id="560170" name="Group 42"/>
          <p:cNvGrpSpPr>
            <a:grpSpLocks/>
          </p:cNvGrpSpPr>
          <p:nvPr/>
        </p:nvGrpSpPr>
        <p:grpSpPr bwMode="auto">
          <a:xfrm>
            <a:off x="3338513" y="1938338"/>
            <a:ext cx="2071687" cy="4052887"/>
            <a:chOff x="2103" y="1221"/>
            <a:chExt cx="1305" cy="2553"/>
          </a:xfrm>
        </p:grpSpPr>
        <p:sp>
          <p:nvSpPr>
            <p:cNvPr id="560136" name="Rectangle 8"/>
            <p:cNvSpPr>
              <a:spLocks noChangeArrowheads="1"/>
            </p:cNvSpPr>
            <p:nvPr/>
          </p:nvSpPr>
          <p:spPr bwMode="auto">
            <a:xfrm>
              <a:off x="2435" y="1221"/>
              <a:ext cx="877" cy="872"/>
            </a:xfrm>
            <a:prstGeom prst="rect">
              <a:avLst/>
            </a:prstGeom>
            <a:solidFill>
              <a:srgbClr val="FF99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nchor="ctr" anchorCtr="1"/>
            <a:lstStyle/>
            <a:p>
              <a:pPr algn="ctr" defTabSz="804863" eaLnBrk="0" hangingPunct="0"/>
              <a:r>
                <a:rPr lang="en-US" sz="1700" b="1" dirty="0">
                  <a:effectLst/>
                  <a:latin typeface="Arial Narrow" pitchFamily="34" charset="0"/>
                </a:rPr>
                <a:t>Develop and Implement Improvement Plans</a:t>
              </a:r>
            </a:p>
          </p:txBody>
        </p:sp>
        <p:sp>
          <p:nvSpPr>
            <p:cNvPr id="560140" name="AutoShape 12"/>
            <p:cNvSpPr>
              <a:spLocks noChangeArrowheads="1"/>
            </p:cNvSpPr>
            <p:nvPr/>
          </p:nvSpPr>
          <p:spPr bwMode="auto">
            <a:xfrm>
              <a:off x="2103" y="1515"/>
              <a:ext cx="297" cy="288"/>
            </a:xfrm>
            <a:prstGeom prst="rightArrow">
              <a:avLst>
                <a:gd name="adj1" fmla="val 75009"/>
                <a:gd name="adj2" fmla="val 51577"/>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60144" name="Rectangle 16"/>
            <p:cNvSpPr>
              <a:spLocks noChangeArrowheads="1"/>
            </p:cNvSpPr>
            <p:nvPr/>
          </p:nvSpPr>
          <p:spPr bwMode="auto">
            <a:xfrm>
              <a:off x="2317" y="2251"/>
              <a:ext cx="1091" cy="152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lIns="88900" tIns="44450" rIns="88900" bIns="44450"/>
            <a:lstStyle/>
            <a:p>
              <a:pPr marL="100013" indent="-100013" defTabSz="885825" eaLnBrk="0" hangingPunct="0">
                <a:spcBef>
                  <a:spcPct val="20000"/>
                </a:spcBef>
                <a:buFontTx/>
                <a:buChar char="•"/>
              </a:pPr>
              <a:r>
                <a:rPr lang="en-US" sz="1200" dirty="0" smtClean="0">
                  <a:effectLst/>
                  <a:cs typeface="Arial" pitchFamily="34" charset="0"/>
                </a:rPr>
                <a:t>Utilize the right improvement methodology for         the right project</a:t>
              </a:r>
              <a:endParaRPr lang="en-US" sz="1200" dirty="0">
                <a:effectLst/>
                <a:cs typeface="Arial" pitchFamily="34" charset="0"/>
              </a:endParaRPr>
            </a:p>
          </p:txBody>
        </p:sp>
      </p:grpSp>
      <p:grpSp>
        <p:nvGrpSpPr>
          <p:cNvPr id="560171" name="Group 43"/>
          <p:cNvGrpSpPr>
            <a:grpSpLocks/>
          </p:cNvGrpSpPr>
          <p:nvPr/>
        </p:nvGrpSpPr>
        <p:grpSpPr bwMode="auto">
          <a:xfrm>
            <a:off x="5286375" y="2062163"/>
            <a:ext cx="1900238" cy="3929062"/>
            <a:chOff x="3330" y="1299"/>
            <a:chExt cx="1197" cy="2475"/>
          </a:xfrm>
        </p:grpSpPr>
        <p:sp>
          <p:nvSpPr>
            <p:cNvPr id="560137" name="Rectangle 9"/>
            <p:cNvSpPr>
              <a:spLocks noChangeArrowheads="1"/>
            </p:cNvSpPr>
            <p:nvPr/>
          </p:nvSpPr>
          <p:spPr bwMode="auto">
            <a:xfrm>
              <a:off x="3662" y="1299"/>
              <a:ext cx="854" cy="710"/>
            </a:xfrm>
            <a:prstGeom prst="rect">
              <a:avLst/>
            </a:prstGeom>
            <a:solidFill>
              <a:srgbClr val="FF99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nchor="ctr" anchorCtr="1"/>
            <a:lstStyle/>
            <a:p>
              <a:pPr algn="ctr" defTabSz="804863" eaLnBrk="0" hangingPunct="0"/>
              <a:r>
                <a:rPr lang="en-US" sz="1600" b="1" dirty="0">
                  <a:effectLst/>
                  <a:latin typeface="Arial Narrow" pitchFamily="34" charset="0"/>
                </a:rPr>
                <a:t>Manage for Excellence in </a:t>
              </a:r>
              <a:r>
                <a:rPr lang="en-US" sz="1600" b="1" dirty="0" smtClean="0">
                  <a:effectLst/>
                  <a:latin typeface="Arial Narrow" pitchFamily="34" charset="0"/>
                </a:rPr>
                <a:t>Execution</a:t>
              </a:r>
              <a:endParaRPr lang="en-US" sz="1600" b="1" dirty="0">
                <a:effectLst/>
                <a:latin typeface="Arial Narrow" pitchFamily="34" charset="0"/>
              </a:endParaRPr>
            </a:p>
          </p:txBody>
        </p:sp>
        <p:sp>
          <p:nvSpPr>
            <p:cNvPr id="560141" name="AutoShape 13"/>
            <p:cNvSpPr>
              <a:spLocks noChangeArrowheads="1"/>
            </p:cNvSpPr>
            <p:nvPr/>
          </p:nvSpPr>
          <p:spPr bwMode="auto">
            <a:xfrm>
              <a:off x="3330" y="1515"/>
              <a:ext cx="298" cy="288"/>
            </a:xfrm>
            <a:prstGeom prst="rightArrow">
              <a:avLst>
                <a:gd name="adj1" fmla="val 75009"/>
                <a:gd name="adj2" fmla="val 51750"/>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60145" name="Rectangle 17"/>
            <p:cNvSpPr>
              <a:spLocks noChangeArrowheads="1"/>
            </p:cNvSpPr>
            <p:nvPr/>
          </p:nvSpPr>
          <p:spPr bwMode="auto">
            <a:xfrm>
              <a:off x="3436" y="2251"/>
              <a:ext cx="1091" cy="152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lIns="88900" tIns="44450" rIns="88900" bIns="44450"/>
            <a:lstStyle/>
            <a:p>
              <a:pPr marL="100013" indent="-100013" defTabSz="885825" eaLnBrk="0" hangingPunct="0">
                <a:spcBef>
                  <a:spcPct val="20000"/>
                </a:spcBef>
                <a:buFontTx/>
                <a:buChar char="•"/>
              </a:pPr>
              <a:r>
                <a:rPr lang="en-US" sz="1200" dirty="0">
                  <a:effectLst/>
                  <a:cs typeface="Arial" pitchFamily="34" charset="0"/>
                </a:rPr>
                <a:t>Stay focused</a:t>
              </a:r>
            </a:p>
            <a:p>
              <a:pPr marL="100013" indent="-100013" defTabSz="885825" eaLnBrk="0" hangingPunct="0">
                <a:spcBef>
                  <a:spcPct val="20000"/>
                </a:spcBef>
                <a:buFontTx/>
                <a:buChar char="•"/>
              </a:pPr>
              <a:r>
                <a:rPr lang="en-US" sz="1200" dirty="0">
                  <a:effectLst/>
                  <a:cs typeface="Arial" pitchFamily="34" charset="0"/>
                </a:rPr>
                <a:t>Frequently review progress and remove barriers</a:t>
              </a:r>
            </a:p>
            <a:p>
              <a:pPr marL="100013" indent="-100013" defTabSz="885825" eaLnBrk="0" hangingPunct="0">
                <a:spcBef>
                  <a:spcPct val="20000"/>
                </a:spcBef>
                <a:buFontTx/>
                <a:buChar char="•"/>
              </a:pPr>
              <a:r>
                <a:rPr lang="en-US" sz="1200" dirty="0">
                  <a:effectLst/>
                  <a:cs typeface="Arial" pitchFamily="34" charset="0"/>
                </a:rPr>
                <a:t>Check real business impact</a:t>
              </a:r>
            </a:p>
            <a:p>
              <a:pPr marL="100013" indent="-100013" defTabSz="885825" eaLnBrk="0" hangingPunct="0">
                <a:spcBef>
                  <a:spcPct val="20000"/>
                </a:spcBef>
                <a:buFontTx/>
                <a:buChar char="•"/>
              </a:pPr>
              <a:r>
                <a:rPr lang="en-US" sz="1200" dirty="0">
                  <a:effectLst/>
                  <a:cs typeface="Arial" pitchFamily="34" charset="0"/>
                </a:rPr>
                <a:t>Continuously communicate progress</a:t>
              </a:r>
            </a:p>
            <a:p>
              <a:pPr marL="100013" indent="-100013" defTabSz="885825" eaLnBrk="0" hangingPunct="0">
                <a:spcBef>
                  <a:spcPct val="20000"/>
                </a:spcBef>
                <a:buFontTx/>
                <a:buChar char="•"/>
              </a:pPr>
              <a:r>
                <a:rPr lang="en-US" sz="1200" dirty="0">
                  <a:effectLst/>
                  <a:cs typeface="Arial" pitchFamily="34" charset="0"/>
                </a:rPr>
                <a:t>Link to performance management and R&amp;R</a:t>
              </a:r>
            </a:p>
          </p:txBody>
        </p:sp>
      </p:grpSp>
      <p:grpSp>
        <p:nvGrpSpPr>
          <p:cNvPr id="560168" name="Group 40"/>
          <p:cNvGrpSpPr>
            <a:grpSpLocks/>
          </p:cNvGrpSpPr>
          <p:nvPr/>
        </p:nvGrpSpPr>
        <p:grpSpPr bwMode="auto">
          <a:xfrm>
            <a:off x="7224713" y="2274888"/>
            <a:ext cx="1876425" cy="3716337"/>
            <a:chOff x="4551" y="1433"/>
            <a:chExt cx="1182" cy="2341"/>
          </a:xfrm>
        </p:grpSpPr>
        <p:sp>
          <p:nvSpPr>
            <p:cNvPr id="560138" name="Rectangle 10"/>
            <p:cNvSpPr>
              <a:spLocks noChangeArrowheads="1"/>
            </p:cNvSpPr>
            <p:nvPr/>
          </p:nvSpPr>
          <p:spPr bwMode="auto">
            <a:xfrm>
              <a:off x="4887" y="1433"/>
              <a:ext cx="829" cy="466"/>
            </a:xfrm>
            <a:prstGeom prst="rect">
              <a:avLst/>
            </a:prstGeom>
            <a:solidFill>
              <a:srgbClr val="FF99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nchor="ctr" anchorCtr="1"/>
            <a:lstStyle/>
            <a:p>
              <a:pPr algn="ctr" defTabSz="804863" eaLnBrk="0" hangingPunct="0"/>
              <a:r>
                <a:rPr lang="en-US" sz="1600" b="1" dirty="0">
                  <a:effectLst/>
                  <a:latin typeface="Arial Narrow" pitchFamily="34" charset="0"/>
                </a:rPr>
                <a:t>Sustain the Gains</a:t>
              </a:r>
            </a:p>
          </p:txBody>
        </p:sp>
        <p:sp>
          <p:nvSpPr>
            <p:cNvPr id="560142" name="AutoShape 14"/>
            <p:cNvSpPr>
              <a:spLocks noChangeArrowheads="1"/>
            </p:cNvSpPr>
            <p:nvPr/>
          </p:nvSpPr>
          <p:spPr bwMode="auto">
            <a:xfrm>
              <a:off x="4551" y="1515"/>
              <a:ext cx="297" cy="288"/>
            </a:xfrm>
            <a:prstGeom prst="rightArrow">
              <a:avLst>
                <a:gd name="adj1" fmla="val 75009"/>
                <a:gd name="adj2" fmla="val 51577"/>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60146" name="Rectangle 18"/>
            <p:cNvSpPr>
              <a:spLocks noChangeArrowheads="1"/>
            </p:cNvSpPr>
            <p:nvPr/>
          </p:nvSpPr>
          <p:spPr bwMode="auto">
            <a:xfrm>
              <a:off x="4555" y="2251"/>
              <a:ext cx="1178" cy="152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lIns="88900" tIns="44450" rIns="88900" bIns="44450"/>
            <a:lstStyle/>
            <a:p>
              <a:pPr marL="100013" indent="-100013" defTabSz="885825" eaLnBrk="0" hangingPunct="0">
                <a:spcBef>
                  <a:spcPct val="20000"/>
                </a:spcBef>
                <a:buFontTx/>
                <a:buChar char="•"/>
              </a:pPr>
              <a:r>
                <a:rPr lang="en-US" sz="1200" dirty="0">
                  <a:effectLst/>
                  <a:cs typeface="Arial" pitchFamily="34" charset="0"/>
                </a:rPr>
                <a:t>Implement effective control plans</a:t>
              </a:r>
            </a:p>
            <a:p>
              <a:pPr marL="100013" indent="-100013" defTabSz="885825" eaLnBrk="0" hangingPunct="0">
                <a:spcBef>
                  <a:spcPct val="20000"/>
                </a:spcBef>
                <a:buFontTx/>
                <a:buChar char="•"/>
              </a:pPr>
              <a:r>
                <a:rPr lang="en-US" sz="1200" dirty="0">
                  <a:effectLst/>
                  <a:cs typeface="Arial" pitchFamily="34" charset="0"/>
                </a:rPr>
                <a:t>Conduct regular training focused on the process</a:t>
              </a:r>
            </a:p>
            <a:p>
              <a:pPr marL="100013" indent="-100013" defTabSz="885825" eaLnBrk="0" hangingPunct="0">
                <a:spcBef>
                  <a:spcPct val="20000"/>
                </a:spcBef>
                <a:buFontTx/>
                <a:buChar char="•"/>
              </a:pPr>
              <a:r>
                <a:rPr lang="en-US" sz="1200" dirty="0">
                  <a:effectLst/>
                  <a:cs typeface="Arial" pitchFamily="34" charset="0"/>
                </a:rPr>
                <a:t>Review the system effectiveness </a:t>
              </a:r>
              <a:r>
                <a:rPr lang="en-US" sz="1200" dirty="0" smtClean="0">
                  <a:effectLst/>
                  <a:cs typeface="Arial" pitchFamily="34" charset="0"/>
                </a:rPr>
                <a:t>at least quarterly</a:t>
              </a:r>
              <a:endParaRPr lang="en-US" sz="1200" dirty="0">
                <a:effectLst/>
                <a:cs typeface="Arial" pitchFamily="34" charset="0"/>
              </a:endParaRPr>
            </a:p>
            <a:p>
              <a:pPr marL="100013" indent="-100013" defTabSz="885825" eaLnBrk="0" hangingPunct="0">
                <a:spcBef>
                  <a:spcPct val="20000"/>
                </a:spcBef>
                <a:buFontTx/>
                <a:buChar char="•"/>
              </a:pPr>
              <a:r>
                <a:rPr lang="en-US" sz="1200" dirty="0">
                  <a:effectLst/>
                  <a:cs typeface="Arial" pitchFamily="34" charset="0"/>
                </a:rPr>
                <a:t>Continually identify and launch new </a:t>
              </a:r>
              <a:r>
                <a:rPr lang="en-US" sz="1200" dirty="0" smtClean="0">
                  <a:effectLst/>
                  <a:cs typeface="Arial" pitchFamily="34" charset="0"/>
                </a:rPr>
                <a:t>projects based </a:t>
              </a:r>
              <a:r>
                <a:rPr lang="en-US" sz="1200" dirty="0">
                  <a:effectLst/>
                  <a:cs typeface="Arial" pitchFamily="34" charset="0"/>
                </a:rPr>
                <a:t>on strategic &amp; operating plan</a:t>
              </a:r>
            </a:p>
            <a:p>
              <a:pPr marL="100013" indent="-100013" defTabSz="885825" eaLnBrk="0" hangingPunct="0">
                <a:spcBef>
                  <a:spcPct val="20000"/>
                </a:spcBef>
                <a:buFontTx/>
                <a:buChar char="•"/>
              </a:pPr>
              <a:endParaRPr lang="en-US" sz="1200" dirty="0">
                <a:effectLst/>
                <a:cs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01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01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01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01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0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p:txBody>
          <a:bodyPr/>
          <a:lstStyle/>
          <a:p>
            <a:r>
              <a:rPr lang="en-US" dirty="0"/>
              <a:t>Operational Excellence – Process Excellence</a:t>
            </a:r>
            <a:endParaRPr lang="en-US" sz="2400" dirty="0" smtClean="0"/>
          </a:p>
        </p:txBody>
      </p:sp>
      <p:pic>
        <p:nvPicPr>
          <p:cNvPr id="36868" name="Picture 4"/>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338138" y="1181100"/>
            <a:ext cx="8543925" cy="47212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2062480" y="4683760"/>
            <a:ext cx="3830320" cy="1270000"/>
          </a:xfrm>
          <a:prstGeom prst="roundRect">
            <a:avLst/>
          </a:prstGeom>
          <a:solidFill>
            <a:srgbClr val="FFFF99"/>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Linking</a:t>
            </a:r>
            <a:r>
              <a:rPr kumimoji="0" lang="en-US" sz="1800" b="0" i="0" u="none" strike="noStrike" cap="none" normalizeH="0" dirty="0" smtClean="0">
                <a:ln>
                  <a:noFill/>
                </a:ln>
                <a:solidFill>
                  <a:schemeClr val="tx1"/>
                </a:solidFill>
                <a:effectLst/>
                <a:latin typeface="Arial" pitchFamily="34" charset="0"/>
              </a:rPr>
              <a:t> </a:t>
            </a:r>
            <a:r>
              <a:rPr kumimoji="0" lang="en-US" sz="1800" b="0" i="0" u="none" strike="noStrike" cap="none" normalizeH="0" baseline="0" dirty="0" smtClean="0">
                <a:ln>
                  <a:noFill/>
                </a:ln>
                <a:solidFill>
                  <a:schemeClr val="tx1"/>
                </a:solidFill>
                <a:effectLst/>
                <a:latin typeface="Arial" pitchFamily="34" charset="0"/>
              </a:rPr>
              <a:t>Performance Management &amp; Process Excellence through focused</a:t>
            </a:r>
            <a:r>
              <a:rPr kumimoji="0" lang="en-US" sz="1800" b="0" i="0" u="none" strike="noStrike" cap="none" normalizeH="0" dirty="0" smtClean="0">
                <a:ln>
                  <a:noFill/>
                </a:ln>
                <a:solidFill>
                  <a:schemeClr val="tx1"/>
                </a:solidFill>
                <a:effectLst/>
                <a:latin typeface="Arial" pitchFamily="34" charset="0"/>
              </a:rPr>
              <a:t> </a:t>
            </a:r>
            <a:r>
              <a:rPr kumimoji="0" lang="en-US" sz="1800" b="0" i="0" u="none" strike="noStrike" cap="none" normalizeH="0" baseline="0" dirty="0" smtClean="0">
                <a:ln>
                  <a:noFill/>
                </a:ln>
                <a:solidFill>
                  <a:schemeClr val="tx1"/>
                </a:solidFill>
                <a:effectLst/>
                <a:latin typeface="Arial" pitchFamily="34" charset="0"/>
              </a:rPr>
              <a:t>Project Selection</a:t>
            </a:r>
          </a:p>
        </p:txBody>
      </p:sp>
    </p:spTree>
    <p:extLst>
      <p:ext uri="{BB962C8B-B14F-4D97-AF65-F5344CB8AC3E}">
        <p14:creationId xmlns:p14="http://schemas.microsoft.com/office/powerpoint/2010/main" val="342031336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p:txBody>
          <a:bodyPr/>
          <a:lstStyle/>
          <a:p>
            <a:r>
              <a:rPr lang="en-US" dirty="0"/>
              <a:t>Operational Excellence – Process Excellence</a:t>
            </a:r>
            <a:endParaRPr lang="en-US" sz="2400" dirty="0" smtClean="0"/>
          </a:p>
        </p:txBody>
      </p:sp>
      <p:pic>
        <p:nvPicPr>
          <p:cNvPr id="3789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550" y="1020763"/>
            <a:ext cx="7961313"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Text Box 4"/>
          <p:cNvSpPr txBox="1">
            <a:spLocks noChangeArrowheads="1"/>
          </p:cNvSpPr>
          <p:nvPr/>
        </p:nvSpPr>
        <p:spPr bwMode="auto">
          <a:xfrm>
            <a:off x="5719763" y="5737225"/>
            <a:ext cx="295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200">
                <a:solidFill>
                  <a:schemeClr val="tx1"/>
                </a:solidFill>
                <a:latin typeface="Arial" pitchFamily="34" charset="0"/>
              </a:defRPr>
            </a:lvl1pPr>
            <a:lvl2pPr marL="742950" indent="-285750" eaLnBrk="0" hangingPunct="0">
              <a:defRPr sz="2200">
                <a:solidFill>
                  <a:schemeClr val="tx1"/>
                </a:solidFill>
                <a:latin typeface="Arial" pitchFamily="34" charset="0"/>
              </a:defRPr>
            </a:lvl2pPr>
            <a:lvl3pPr marL="1143000" indent="-228600" eaLnBrk="0" hangingPunct="0">
              <a:defRPr sz="2200">
                <a:solidFill>
                  <a:schemeClr val="tx1"/>
                </a:solidFill>
                <a:latin typeface="Arial" pitchFamily="34" charset="0"/>
              </a:defRPr>
            </a:lvl3pPr>
            <a:lvl4pPr marL="1600200" indent="-228600" eaLnBrk="0" hangingPunct="0">
              <a:defRPr sz="2200">
                <a:solidFill>
                  <a:schemeClr val="tx1"/>
                </a:solidFill>
                <a:latin typeface="Arial" pitchFamily="34" charset="0"/>
              </a:defRPr>
            </a:lvl4pPr>
            <a:lvl5pPr marL="2057400" indent="-228600" eaLnBrk="0" hangingPunct="0">
              <a:defRPr sz="2200">
                <a:solidFill>
                  <a:schemeClr val="tx1"/>
                </a:solidFill>
                <a:latin typeface="Arial" pitchFamily="34" charset="0"/>
              </a:defRPr>
            </a:lvl5pPr>
            <a:lvl6pPr marL="2514600" indent="-228600" eaLnBrk="0" fontAlgn="base" hangingPunct="0">
              <a:spcBef>
                <a:spcPct val="0"/>
              </a:spcBef>
              <a:spcAft>
                <a:spcPct val="0"/>
              </a:spcAft>
              <a:defRPr sz="2200">
                <a:solidFill>
                  <a:schemeClr val="tx1"/>
                </a:solidFill>
                <a:latin typeface="Arial" pitchFamily="34" charset="0"/>
              </a:defRPr>
            </a:lvl6pPr>
            <a:lvl7pPr marL="2971800" indent="-228600" eaLnBrk="0" fontAlgn="base" hangingPunct="0">
              <a:spcBef>
                <a:spcPct val="0"/>
              </a:spcBef>
              <a:spcAft>
                <a:spcPct val="0"/>
              </a:spcAft>
              <a:defRPr sz="2200">
                <a:solidFill>
                  <a:schemeClr val="tx1"/>
                </a:solidFill>
                <a:latin typeface="Arial" pitchFamily="34" charset="0"/>
              </a:defRPr>
            </a:lvl7pPr>
            <a:lvl8pPr marL="3429000" indent="-228600" eaLnBrk="0" fontAlgn="base" hangingPunct="0">
              <a:spcBef>
                <a:spcPct val="0"/>
              </a:spcBef>
              <a:spcAft>
                <a:spcPct val="0"/>
              </a:spcAft>
              <a:defRPr sz="2200">
                <a:solidFill>
                  <a:schemeClr val="tx1"/>
                </a:solidFill>
                <a:latin typeface="Arial" pitchFamily="34" charset="0"/>
              </a:defRPr>
            </a:lvl8pPr>
            <a:lvl9pPr marL="3886200" indent="-228600" eaLnBrk="0" fontAlgn="base" hangingPunct="0">
              <a:spcBef>
                <a:spcPct val="0"/>
              </a:spcBef>
              <a:spcAft>
                <a:spcPct val="0"/>
              </a:spcAft>
              <a:defRPr sz="2200">
                <a:solidFill>
                  <a:schemeClr val="tx1"/>
                </a:solidFill>
                <a:latin typeface="Arial" pitchFamily="34" charset="0"/>
              </a:defRPr>
            </a:lvl9pPr>
          </a:lstStyle>
          <a:p>
            <a:pPr eaLnBrk="1" hangingPunct="1"/>
            <a:r>
              <a:rPr lang="en-US" sz="1400" b="1">
                <a:effectLst/>
              </a:rPr>
              <a:t>Size of the Ball = Size of the Risk</a:t>
            </a:r>
          </a:p>
        </p:txBody>
      </p:sp>
      <p:sp>
        <p:nvSpPr>
          <p:cNvPr id="37894" name="Oval 5"/>
          <p:cNvSpPr>
            <a:spLocks noChangeArrowheads="1"/>
          </p:cNvSpPr>
          <p:nvPr/>
        </p:nvSpPr>
        <p:spPr bwMode="auto">
          <a:xfrm>
            <a:off x="3838575" y="3460750"/>
            <a:ext cx="431800" cy="457200"/>
          </a:xfrm>
          <a:prstGeom prst="ellipse">
            <a:avLst/>
          </a:prstGeom>
          <a:gradFill rotWithShape="1">
            <a:gsLst>
              <a:gs pos="0">
                <a:srgbClr val="6F3800"/>
              </a:gs>
              <a:gs pos="50000">
                <a:srgbClr val="F07800"/>
              </a:gs>
              <a:gs pos="100000">
                <a:srgbClr val="6F38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nchor="ctr" anchorCtr="1"/>
          <a:lstStyle/>
          <a:p>
            <a:pPr algn="ctr"/>
            <a:r>
              <a:rPr lang="en-US">
                <a:effectLst/>
              </a:rPr>
              <a:t>1</a:t>
            </a:r>
          </a:p>
        </p:txBody>
      </p:sp>
      <p:sp>
        <p:nvSpPr>
          <p:cNvPr id="37895" name="Oval 6"/>
          <p:cNvSpPr>
            <a:spLocks noChangeArrowheads="1"/>
          </p:cNvSpPr>
          <p:nvPr/>
        </p:nvSpPr>
        <p:spPr bwMode="auto">
          <a:xfrm>
            <a:off x="2503488" y="4291013"/>
            <a:ext cx="541337" cy="565150"/>
          </a:xfrm>
          <a:prstGeom prst="ellipse">
            <a:avLst/>
          </a:prstGeom>
          <a:gradFill rotWithShape="1">
            <a:gsLst>
              <a:gs pos="0">
                <a:srgbClr val="6F3800"/>
              </a:gs>
              <a:gs pos="50000">
                <a:srgbClr val="F07800"/>
              </a:gs>
              <a:gs pos="100000">
                <a:srgbClr val="6F38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nchor="ctr" anchorCtr="1"/>
          <a:lstStyle/>
          <a:p>
            <a:pPr algn="ctr"/>
            <a:r>
              <a:rPr lang="en-US">
                <a:effectLst/>
              </a:rPr>
              <a:t>2</a:t>
            </a:r>
          </a:p>
        </p:txBody>
      </p:sp>
      <p:sp>
        <p:nvSpPr>
          <p:cNvPr id="37896" name="Oval 7"/>
          <p:cNvSpPr>
            <a:spLocks noChangeArrowheads="1"/>
          </p:cNvSpPr>
          <p:nvPr/>
        </p:nvSpPr>
        <p:spPr bwMode="auto">
          <a:xfrm>
            <a:off x="4491038" y="2093913"/>
            <a:ext cx="1033462" cy="1106487"/>
          </a:xfrm>
          <a:prstGeom prst="ellipse">
            <a:avLst/>
          </a:prstGeom>
          <a:gradFill rotWithShape="1">
            <a:gsLst>
              <a:gs pos="0">
                <a:srgbClr val="6F3800"/>
              </a:gs>
              <a:gs pos="50000">
                <a:srgbClr val="F07800"/>
              </a:gs>
              <a:gs pos="100000">
                <a:srgbClr val="6F38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nchor="ctr" anchorCtr="1"/>
          <a:lstStyle/>
          <a:p>
            <a:pPr algn="ctr"/>
            <a:r>
              <a:rPr lang="en-US">
                <a:effectLst/>
              </a:rPr>
              <a:t>3</a:t>
            </a:r>
          </a:p>
        </p:txBody>
      </p:sp>
      <p:sp>
        <p:nvSpPr>
          <p:cNvPr id="37897" name="Oval 8"/>
          <p:cNvSpPr>
            <a:spLocks noChangeArrowheads="1"/>
          </p:cNvSpPr>
          <p:nvPr/>
        </p:nvSpPr>
        <p:spPr bwMode="auto">
          <a:xfrm>
            <a:off x="2746375" y="3644900"/>
            <a:ext cx="720725" cy="709613"/>
          </a:xfrm>
          <a:prstGeom prst="ellipse">
            <a:avLst/>
          </a:prstGeom>
          <a:gradFill rotWithShape="1">
            <a:gsLst>
              <a:gs pos="0">
                <a:srgbClr val="6F3800"/>
              </a:gs>
              <a:gs pos="50000">
                <a:srgbClr val="F07800"/>
              </a:gs>
              <a:gs pos="100000">
                <a:srgbClr val="6F38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nchor="ctr" anchorCtr="1"/>
          <a:lstStyle/>
          <a:p>
            <a:pPr algn="ctr"/>
            <a:r>
              <a:rPr lang="en-US">
                <a:effectLst/>
              </a:rPr>
              <a:t>4</a:t>
            </a:r>
          </a:p>
        </p:txBody>
      </p:sp>
      <p:sp>
        <p:nvSpPr>
          <p:cNvPr id="37898" name="Oval 9"/>
          <p:cNvSpPr>
            <a:spLocks noChangeArrowheads="1"/>
          </p:cNvSpPr>
          <p:nvPr/>
        </p:nvSpPr>
        <p:spPr bwMode="auto">
          <a:xfrm>
            <a:off x="5946775" y="3678238"/>
            <a:ext cx="841375" cy="830262"/>
          </a:xfrm>
          <a:prstGeom prst="ellipse">
            <a:avLst/>
          </a:prstGeom>
          <a:gradFill rotWithShape="1">
            <a:gsLst>
              <a:gs pos="0">
                <a:srgbClr val="6F3800"/>
              </a:gs>
              <a:gs pos="50000">
                <a:srgbClr val="F07800"/>
              </a:gs>
              <a:gs pos="100000">
                <a:srgbClr val="6F38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nchor="ctr" anchorCtr="1"/>
          <a:lstStyle/>
          <a:p>
            <a:pPr algn="ctr"/>
            <a:r>
              <a:rPr lang="en-US">
                <a:effectLst/>
              </a:rPr>
              <a:t>5</a:t>
            </a:r>
          </a:p>
        </p:txBody>
      </p:sp>
      <p:sp>
        <p:nvSpPr>
          <p:cNvPr id="10" name="Rounded Rectangle 9"/>
          <p:cNvSpPr/>
          <p:nvPr/>
        </p:nvSpPr>
        <p:spPr bwMode="auto">
          <a:xfrm>
            <a:off x="5181600" y="1158240"/>
            <a:ext cx="3830320" cy="1270000"/>
          </a:xfrm>
          <a:prstGeom prst="roundRect">
            <a:avLst/>
          </a:prstGeom>
          <a:solidFill>
            <a:srgbClr val="FFFF99"/>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Linking</a:t>
            </a:r>
            <a:r>
              <a:rPr kumimoji="0" lang="en-US" sz="1800" b="0" i="0" u="none" strike="noStrike" cap="none" normalizeH="0" dirty="0" smtClean="0">
                <a:ln>
                  <a:noFill/>
                </a:ln>
                <a:solidFill>
                  <a:schemeClr val="tx1"/>
                </a:solidFill>
                <a:effectLst/>
                <a:latin typeface="Arial" pitchFamily="34" charset="0"/>
              </a:rPr>
              <a:t> </a:t>
            </a:r>
            <a:r>
              <a:rPr kumimoji="0" lang="en-US" sz="1800" b="0" i="0" u="none" strike="noStrike" cap="none" normalizeH="0" baseline="0" dirty="0" smtClean="0">
                <a:ln>
                  <a:noFill/>
                </a:ln>
                <a:solidFill>
                  <a:schemeClr val="tx1"/>
                </a:solidFill>
                <a:effectLst/>
                <a:latin typeface="Arial" pitchFamily="34" charset="0"/>
              </a:rPr>
              <a:t>Performance Management &amp; Process Excellence through focused</a:t>
            </a:r>
            <a:r>
              <a:rPr kumimoji="0" lang="en-US" sz="1800" b="0" i="0" u="none" strike="noStrike" cap="none" normalizeH="0" dirty="0" smtClean="0">
                <a:ln>
                  <a:noFill/>
                </a:ln>
                <a:solidFill>
                  <a:schemeClr val="tx1"/>
                </a:solidFill>
                <a:effectLst/>
                <a:latin typeface="Arial" pitchFamily="34" charset="0"/>
              </a:rPr>
              <a:t> </a:t>
            </a:r>
            <a:r>
              <a:rPr kumimoji="0" lang="en-US" sz="1800" b="0" i="0" u="none" strike="noStrike" cap="none" normalizeH="0" baseline="0" dirty="0" smtClean="0">
                <a:ln>
                  <a:noFill/>
                </a:ln>
                <a:solidFill>
                  <a:schemeClr val="tx1"/>
                </a:solidFill>
                <a:effectLst/>
                <a:latin typeface="Arial" pitchFamily="34" charset="0"/>
              </a:rPr>
              <a:t>Project Selection</a:t>
            </a:r>
          </a:p>
        </p:txBody>
      </p:sp>
    </p:spTree>
    <p:extLst>
      <p:ext uri="{BB962C8B-B14F-4D97-AF65-F5344CB8AC3E}">
        <p14:creationId xmlns:p14="http://schemas.microsoft.com/office/powerpoint/2010/main" val="116126917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200150" y="166688"/>
            <a:ext cx="7597775" cy="581025"/>
          </a:xfrm>
        </p:spPr>
        <p:txBody>
          <a:bodyPr/>
          <a:lstStyle/>
          <a:p>
            <a:r>
              <a:rPr lang="en-US" dirty="0"/>
              <a:t>Operational Excellence – Process Excellence</a:t>
            </a:r>
            <a:endParaRPr lang="en-US" dirty="0" smtClean="0"/>
          </a:p>
        </p:txBody>
      </p:sp>
      <p:sp>
        <p:nvSpPr>
          <p:cNvPr id="27653" name="Text Box 4"/>
          <p:cNvSpPr txBox="1">
            <a:spLocks noChangeArrowheads="1"/>
          </p:cNvSpPr>
          <p:nvPr/>
        </p:nvSpPr>
        <p:spPr bwMode="auto">
          <a:xfrm>
            <a:off x="533034" y="1228911"/>
            <a:ext cx="8221221"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200">
                <a:solidFill>
                  <a:schemeClr val="tx1"/>
                </a:solidFill>
                <a:latin typeface="Arial" pitchFamily="34" charset="0"/>
              </a:defRPr>
            </a:lvl1pPr>
            <a:lvl2pPr marL="742950" indent="-285750" eaLnBrk="0" hangingPunct="0">
              <a:defRPr sz="2200">
                <a:solidFill>
                  <a:schemeClr val="tx1"/>
                </a:solidFill>
                <a:latin typeface="Arial" pitchFamily="34" charset="0"/>
              </a:defRPr>
            </a:lvl2pPr>
            <a:lvl3pPr marL="1143000" indent="-228600" eaLnBrk="0" hangingPunct="0">
              <a:defRPr sz="2200">
                <a:solidFill>
                  <a:schemeClr val="tx1"/>
                </a:solidFill>
                <a:latin typeface="Arial" pitchFamily="34" charset="0"/>
              </a:defRPr>
            </a:lvl3pPr>
            <a:lvl4pPr marL="1600200" indent="-228600" eaLnBrk="0" hangingPunct="0">
              <a:defRPr sz="2200">
                <a:solidFill>
                  <a:schemeClr val="tx1"/>
                </a:solidFill>
                <a:latin typeface="Arial" pitchFamily="34" charset="0"/>
              </a:defRPr>
            </a:lvl4pPr>
            <a:lvl5pPr marL="2057400" indent="-228600" eaLnBrk="0" hangingPunct="0">
              <a:defRPr sz="2200">
                <a:solidFill>
                  <a:schemeClr val="tx1"/>
                </a:solidFill>
                <a:latin typeface="Arial" pitchFamily="34" charset="0"/>
              </a:defRPr>
            </a:lvl5pPr>
            <a:lvl6pPr marL="2514600" indent="-228600" eaLnBrk="0" fontAlgn="base" hangingPunct="0">
              <a:spcBef>
                <a:spcPct val="0"/>
              </a:spcBef>
              <a:spcAft>
                <a:spcPct val="0"/>
              </a:spcAft>
              <a:defRPr sz="2200">
                <a:solidFill>
                  <a:schemeClr val="tx1"/>
                </a:solidFill>
                <a:latin typeface="Arial" pitchFamily="34" charset="0"/>
              </a:defRPr>
            </a:lvl6pPr>
            <a:lvl7pPr marL="2971800" indent="-228600" eaLnBrk="0" fontAlgn="base" hangingPunct="0">
              <a:spcBef>
                <a:spcPct val="0"/>
              </a:spcBef>
              <a:spcAft>
                <a:spcPct val="0"/>
              </a:spcAft>
              <a:defRPr sz="2200">
                <a:solidFill>
                  <a:schemeClr val="tx1"/>
                </a:solidFill>
                <a:latin typeface="Arial" pitchFamily="34" charset="0"/>
              </a:defRPr>
            </a:lvl7pPr>
            <a:lvl8pPr marL="3429000" indent="-228600" eaLnBrk="0" fontAlgn="base" hangingPunct="0">
              <a:spcBef>
                <a:spcPct val="0"/>
              </a:spcBef>
              <a:spcAft>
                <a:spcPct val="0"/>
              </a:spcAft>
              <a:defRPr sz="2200">
                <a:solidFill>
                  <a:schemeClr val="tx1"/>
                </a:solidFill>
                <a:latin typeface="Arial" pitchFamily="34" charset="0"/>
              </a:defRPr>
            </a:lvl8pPr>
            <a:lvl9pPr marL="3886200" indent="-228600" eaLnBrk="0" fontAlgn="base" hangingPunct="0">
              <a:spcBef>
                <a:spcPct val="0"/>
              </a:spcBef>
              <a:spcAft>
                <a:spcPct val="0"/>
              </a:spcAft>
              <a:defRPr sz="2200">
                <a:solidFill>
                  <a:schemeClr val="tx1"/>
                </a:solidFill>
                <a:latin typeface="Arial" pitchFamily="34" charset="0"/>
              </a:defRPr>
            </a:lvl9pPr>
          </a:lstStyle>
          <a:p>
            <a:pPr algn="just">
              <a:lnSpc>
                <a:spcPct val="150000"/>
              </a:lnSpc>
              <a:spcBef>
                <a:spcPts val="600"/>
              </a:spcBef>
              <a:spcAft>
                <a:spcPts val="600"/>
              </a:spcAft>
            </a:pPr>
            <a:r>
              <a:rPr lang="en-US" sz="1800" b="1" dirty="0" smtClean="0">
                <a:effectLst/>
                <a:latin typeface="+mn-lt"/>
              </a:rPr>
              <a:t>State </a:t>
            </a:r>
            <a:r>
              <a:rPr lang="en-US" sz="1800" b="1" dirty="0">
                <a:effectLst/>
                <a:latin typeface="+mn-lt"/>
              </a:rPr>
              <a:t>of Michigan Department of Management and </a:t>
            </a:r>
            <a:r>
              <a:rPr lang="en-US" sz="1800" b="1" dirty="0" smtClean="0">
                <a:effectLst/>
                <a:latin typeface="+mn-lt"/>
              </a:rPr>
              <a:t>Budget (</a:t>
            </a:r>
            <a:r>
              <a:rPr lang="en-US" sz="1800" b="1" dirty="0" err="1" smtClean="0">
                <a:effectLst/>
                <a:latin typeface="+mn-lt"/>
              </a:rPr>
              <a:t>DMB</a:t>
            </a:r>
            <a:r>
              <a:rPr lang="en-US" sz="1800" b="1" dirty="0" smtClean="0">
                <a:effectLst/>
                <a:latin typeface="+mn-lt"/>
              </a:rPr>
              <a:t>)</a:t>
            </a:r>
          </a:p>
          <a:p>
            <a:pPr algn="just">
              <a:lnSpc>
                <a:spcPct val="150000"/>
              </a:lnSpc>
              <a:spcBef>
                <a:spcPts val="600"/>
              </a:spcBef>
              <a:spcAft>
                <a:spcPts val="600"/>
              </a:spcAft>
            </a:pPr>
            <a:r>
              <a:rPr lang="en-US" sz="1800" b="1" dirty="0" smtClean="0">
                <a:effectLst/>
                <a:latin typeface="+mn-lt"/>
              </a:rPr>
              <a:t>Coordinator </a:t>
            </a:r>
            <a:r>
              <a:rPr lang="en-US" sz="1800" b="1" dirty="0" err="1">
                <a:effectLst/>
                <a:latin typeface="+mn-lt"/>
              </a:rPr>
              <a:t>Kathe</a:t>
            </a:r>
            <a:r>
              <a:rPr lang="en-US" sz="1800" b="1" dirty="0">
                <a:effectLst/>
                <a:latin typeface="+mn-lt"/>
              </a:rPr>
              <a:t> </a:t>
            </a:r>
            <a:r>
              <a:rPr lang="en-US" sz="1800" b="1" dirty="0" smtClean="0">
                <a:effectLst/>
                <a:latin typeface="+mn-lt"/>
              </a:rPr>
              <a:t>Carter:</a:t>
            </a:r>
          </a:p>
          <a:p>
            <a:pPr algn="just">
              <a:lnSpc>
                <a:spcPct val="150000"/>
              </a:lnSpc>
              <a:spcBef>
                <a:spcPts val="600"/>
              </a:spcBef>
              <a:spcAft>
                <a:spcPts val="600"/>
              </a:spcAft>
            </a:pPr>
            <a:r>
              <a:rPr lang="en-US" sz="1800" i="1" dirty="0" smtClean="0">
                <a:effectLst/>
                <a:latin typeface="+mn-lt"/>
              </a:rPr>
              <a:t>"</a:t>
            </a:r>
            <a:r>
              <a:rPr lang="en-US" sz="1800" i="1" dirty="0">
                <a:effectLst/>
                <a:latin typeface="+mn-lt"/>
              </a:rPr>
              <a:t>Our management team evaluates potential new </a:t>
            </a:r>
            <a:r>
              <a:rPr lang="en-US" sz="1800" i="1" dirty="0" smtClean="0">
                <a:effectLst/>
                <a:latin typeface="+mn-lt"/>
              </a:rPr>
              <a:t>programs/initiatives </a:t>
            </a:r>
            <a:r>
              <a:rPr lang="en-US" sz="1800" i="1" dirty="0">
                <a:effectLst/>
                <a:latin typeface="+mn-lt"/>
              </a:rPr>
              <a:t>by seeing how they fit in with our strategy. </a:t>
            </a:r>
            <a:r>
              <a:rPr lang="en-US" sz="1800" b="1" i="1" dirty="0">
                <a:effectLst/>
                <a:latin typeface="+mn-lt"/>
              </a:rPr>
              <a:t>In the past we would continue stacking new projects on everyone's plates, but now if it doesn't fit with our strategy we don't do it</a:t>
            </a:r>
            <a:r>
              <a:rPr lang="en-US" sz="1800" i="1" dirty="0">
                <a:effectLst/>
                <a:latin typeface="+mn-lt"/>
              </a:rPr>
              <a:t>." Just as important for the </a:t>
            </a:r>
            <a:r>
              <a:rPr lang="en-US" sz="1800" i="1" dirty="0" err="1">
                <a:effectLst/>
                <a:latin typeface="+mn-lt"/>
              </a:rPr>
              <a:t>DMB</a:t>
            </a:r>
            <a:r>
              <a:rPr lang="en-US" sz="1800" i="1" dirty="0">
                <a:effectLst/>
                <a:latin typeface="+mn-lt"/>
              </a:rPr>
              <a:t> is that "whenever a new project or initiative is proposed, our people ask 'how does this fit in with our strategy map </a:t>
            </a:r>
            <a:r>
              <a:rPr lang="en-US" sz="1800" i="1" dirty="0" smtClean="0">
                <a:effectLst/>
                <a:latin typeface="+mn-lt"/>
              </a:rPr>
              <a:t>/scorecard</a:t>
            </a:r>
            <a:r>
              <a:rPr lang="en-US" sz="1800" i="1" dirty="0">
                <a:effectLst/>
                <a:latin typeface="+mn-lt"/>
              </a:rPr>
              <a:t>?' They feel that this connection attaches a higher level of importance to the initiative." </a:t>
            </a:r>
          </a:p>
        </p:txBody>
      </p:sp>
    </p:spTree>
    <p:extLst>
      <p:ext uri="{BB962C8B-B14F-4D97-AF65-F5344CB8AC3E}">
        <p14:creationId xmlns:p14="http://schemas.microsoft.com/office/powerpoint/2010/main" val="4195388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347663" y="195263"/>
            <a:ext cx="8497887" cy="581025"/>
          </a:xfrm>
          <a:noFill/>
          <a:ln/>
        </p:spPr>
        <p:txBody>
          <a:bodyPr/>
          <a:lstStyle/>
          <a:p>
            <a:r>
              <a:rPr lang="en-US" dirty="0"/>
              <a:t>Operational Excellence – A Definition</a:t>
            </a:r>
          </a:p>
        </p:txBody>
      </p:sp>
      <p:sp>
        <p:nvSpPr>
          <p:cNvPr id="498691" name="Rectangle 3"/>
          <p:cNvSpPr>
            <a:spLocks noChangeArrowheads="1"/>
          </p:cNvSpPr>
          <p:nvPr/>
        </p:nvSpPr>
        <p:spPr bwMode="auto">
          <a:xfrm>
            <a:off x="398206" y="1163181"/>
            <a:ext cx="8472897" cy="216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just">
              <a:spcBef>
                <a:spcPct val="25000"/>
              </a:spcBef>
              <a:spcAft>
                <a:spcPct val="25000"/>
              </a:spcAft>
              <a:tabLst>
                <a:tab pos="3429000" algn="l"/>
              </a:tabLst>
            </a:pPr>
            <a:r>
              <a:rPr lang="en-US" sz="1800" b="1" dirty="0">
                <a:effectLst/>
                <a:latin typeface="+mn-lt"/>
              </a:rPr>
              <a:t>A Business Strategy: </a:t>
            </a:r>
            <a:r>
              <a:rPr lang="en-US" sz="1800" dirty="0">
                <a:effectLst/>
                <a:latin typeface="+mn-lt"/>
              </a:rPr>
              <a:t>In "The Discipline of Market </a:t>
            </a:r>
            <a:r>
              <a:rPr lang="en-US" sz="1800" dirty="0" smtClean="0">
                <a:effectLst/>
                <a:latin typeface="+mn-lt"/>
              </a:rPr>
              <a:t>Leaders“ (1995), </a:t>
            </a:r>
            <a:r>
              <a:rPr lang="en-US" sz="1800" dirty="0">
                <a:effectLst/>
                <a:latin typeface="+mn-lt"/>
              </a:rPr>
              <a:t>Michael Treacy and Fred Wiersema describe three distinct value propositions or disciplines: </a:t>
            </a:r>
            <a:r>
              <a:rPr lang="en-US" sz="1800" b="1" dirty="0">
                <a:effectLst/>
                <a:latin typeface="+mn-lt"/>
              </a:rPr>
              <a:t>Product Leadership</a:t>
            </a:r>
            <a:r>
              <a:rPr lang="en-US" sz="1800" dirty="0">
                <a:effectLst/>
                <a:latin typeface="+mn-lt"/>
              </a:rPr>
              <a:t>, </a:t>
            </a:r>
            <a:r>
              <a:rPr lang="en-US" sz="1800" b="1" dirty="0">
                <a:effectLst/>
                <a:latin typeface="+mn-lt"/>
              </a:rPr>
              <a:t>Customer </a:t>
            </a:r>
            <a:r>
              <a:rPr lang="en-US" sz="1800" b="1" dirty="0" smtClean="0">
                <a:effectLst/>
                <a:latin typeface="+mn-lt"/>
              </a:rPr>
              <a:t>Intimacy </a:t>
            </a:r>
            <a:r>
              <a:rPr lang="en-US" sz="1800" dirty="0" smtClean="0">
                <a:effectLst/>
                <a:latin typeface="+mn-lt"/>
              </a:rPr>
              <a:t>and </a:t>
            </a:r>
            <a:r>
              <a:rPr lang="en-US" sz="1800" b="1" dirty="0" smtClean="0">
                <a:effectLst/>
                <a:latin typeface="+mn-lt"/>
              </a:rPr>
              <a:t>Operational Excellence</a:t>
            </a:r>
            <a:r>
              <a:rPr lang="en-US" sz="1800" dirty="0" smtClean="0">
                <a:effectLst/>
                <a:latin typeface="+mn-lt"/>
              </a:rPr>
              <a:t>.</a:t>
            </a:r>
          </a:p>
          <a:p>
            <a:pPr algn="just">
              <a:spcBef>
                <a:spcPct val="25000"/>
              </a:spcBef>
              <a:spcAft>
                <a:spcPct val="25000"/>
              </a:spcAft>
              <a:tabLst>
                <a:tab pos="3429000" algn="l"/>
              </a:tabLst>
            </a:pPr>
            <a:r>
              <a:rPr lang="en-US" sz="1800" dirty="0" smtClean="0">
                <a:effectLst/>
                <a:latin typeface="+mn-lt"/>
              </a:rPr>
              <a:t>Market </a:t>
            </a:r>
            <a:r>
              <a:rPr lang="en-US" sz="1800" dirty="0">
                <a:effectLst/>
                <a:latin typeface="+mn-lt"/>
              </a:rPr>
              <a:t>leaders choose to excel in delivering extraordinary levels of one of these three value propositions, while maintaining reasonable standards in the other disciplines.</a:t>
            </a:r>
          </a:p>
        </p:txBody>
      </p:sp>
      <p:pic>
        <p:nvPicPr>
          <p:cNvPr id="498692" name="Picture 4" descr="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074" y="3330440"/>
            <a:ext cx="1604029" cy="2573909"/>
          </a:xfrm>
          <a:prstGeom prst="rect">
            <a:avLst/>
          </a:prstGeom>
          <a:noFill/>
          <a:extLst>
            <a:ext uri="{909E8E84-426E-40DD-AFC4-6F175D3DCCD1}">
              <a14:hiddenFill xmlns:a14="http://schemas.microsoft.com/office/drawing/2010/main">
                <a:solidFill>
                  <a:srgbClr val="FFFFFF"/>
                </a:solidFill>
              </a14:hiddenFill>
            </a:ext>
          </a:extLst>
        </p:spPr>
      </p:pic>
      <p:sp>
        <p:nvSpPr>
          <p:cNvPr id="498693" name="Text Box 5"/>
          <p:cNvSpPr txBox="1">
            <a:spLocks noChangeArrowheads="1"/>
          </p:cNvSpPr>
          <p:nvPr/>
        </p:nvSpPr>
        <p:spPr bwMode="auto">
          <a:xfrm>
            <a:off x="398207" y="3329783"/>
            <a:ext cx="6725264"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5000"/>
              </a:spcBef>
              <a:spcAft>
                <a:spcPct val="25000"/>
              </a:spcAft>
            </a:pPr>
            <a:r>
              <a:rPr lang="en-US" sz="1800" dirty="0" smtClean="0">
                <a:effectLst/>
                <a:latin typeface="Maiandra GD" charset="0"/>
              </a:rPr>
              <a:t>Market </a:t>
            </a:r>
            <a:r>
              <a:rPr lang="en-US" sz="1800" dirty="0">
                <a:effectLst/>
                <a:latin typeface="Maiandra GD" charset="0"/>
              </a:rPr>
              <a:t>leaders will not pursue a diffused business strategy across two or even all three disciplines, but will continually focus on their organizational design, processes, technology and competencies to improve the one particular value discipline that they want to provide to their Customers better than anyone else</a:t>
            </a:r>
            <a:r>
              <a:rPr lang="en-US" sz="1800" dirty="0" smtClean="0">
                <a:effectLst/>
                <a:latin typeface="Maiandra GD" charset="0"/>
              </a:rPr>
              <a:t>.</a:t>
            </a:r>
          </a:p>
          <a:p>
            <a:pPr algn="just">
              <a:spcBef>
                <a:spcPct val="25000"/>
              </a:spcBef>
              <a:spcAft>
                <a:spcPct val="25000"/>
              </a:spcAft>
            </a:pPr>
            <a:r>
              <a:rPr lang="en-US" sz="1800" dirty="0" smtClean="0">
                <a:effectLst/>
                <a:latin typeface="Maiandra GD" charset="0"/>
              </a:rPr>
              <a:t>Organizations </a:t>
            </a:r>
            <a:r>
              <a:rPr lang="en-US" sz="1800" dirty="0">
                <a:effectLst/>
                <a:latin typeface="Maiandra GD" charset="0"/>
              </a:rPr>
              <a:t>pursuing an Operational Excellence strategy, strive to deliver a combination of quality, price, and ease of purchase and service that no other organization in their market or industry can match.</a:t>
            </a:r>
            <a:endParaRPr lang="en-US" sz="1800" dirty="0">
              <a:effectLst>
                <a:outerShdw blurRad="38100" dist="38100" dir="2700000" algn="tl">
                  <a:srgbClr val="FFFFFF"/>
                </a:outerShdw>
              </a:effectLst>
              <a:latin typeface="Maiandra GD"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8691">
                                            <p:txEl>
                                              <p:pRg st="1" end="1"/>
                                            </p:txEl>
                                          </p:spTgt>
                                        </p:tgtEl>
                                        <p:attrNameLst>
                                          <p:attrName>style.visibility</p:attrName>
                                        </p:attrNameLst>
                                      </p:cBhvr>
                                      <p:to>
                                        <p:strVal val="visible"/>
                                      </p:to>
                                    </p:set>
                                    <p:animEffect transition="in" filter="fade">
                                      <p:cBhvr>
                                        <p:cTn id="7" dur="500"/>
                                        <p:tgtEl>
                                          <p:spTgt spid="4986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8693">
                                            <p:txEl>
                                              <p:pRg st="0" end="0"/>
                                            </p:txEl>
                                          </p:spTgt>
                                        </p:tgtEl>
                                        <p:attrNameLst>
                                          <p:attrName>style.visibility</p:attrName>
                                        </p:attrNameLst>
                                      </p:cBhvr>
                                      <p:to>
                                        <p:strVal val="visible"/>
                                      </p:to>
                                    </p:set>
                                    <p:animEffect transition="in" filter="fade">
                                      <p:cBhvr>
                                        <p:cTn id="12" dur="500"/>
                                        <p:tgtEl>
                                          <p:spTgt spid="4986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8693">
                                            <p:txEl>
                                              <p:pRg st="1" end="1"/>
                                            </p:txEl>
                                          </p:spTgt>
                                        </p:tgtEl>
                                        <p:attrNameLst>
                                          <p:attrName>style.visibility</p:attrName>
                                        </p:attrNameLst>
                                      </p:cBhvr>
                                      <p:to>
                                        <p:strVal val="visible"/>
                                      </p:to>
                                    </p:set>
                                    <p:animEffect transition="in" filter="fade">
                                      <p:cBhvr>
                                        <p:cTn id="17" dur="500"/>
                                        <p:tgtEl>
                                          <p:spTgt spid="4986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uiExpand="1" build="p"/>
      <p:bldP spid="49869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347663" y="195263"/>
            <a:ext cx="8497887" cy="581025"/>
          </a:xfrm>
          <a:noFill/>
          <a:ln/>
        </p:spPr>
        <p:txBody>
          <a:bodyPr/>
          <a:lstStyle/>
          <a:p>
            <a:r>
              <a:rPr lang="en-US" dirty="0" smtClean="0"/>
              <a:t>Process Excellence </a:t>
            </a:r>
            <a:r>
              <a:rPr lang="en-US" dirty="0"/>
              <a:t>– Resources</a:t>
            </a:r>
          </a:p>
        </p:txBody>
      </p:sp>
      <p:sp>
        <p:nvSpPr>
          <p:cNvPr id="587806" name="Text Box 30"/>
          <p:cNvSpPr txBox="1">
            <a:spLocks noChangeArrowheads="1"/>
          </p:cNvSpPr>
          <p:nvPr/>
        </p:nvSpPr>
        <p:spPr bwMode="auto">
          <a:xfrm>
            <a:off x="357188" y="1079500"/>
            <a:ext cx="8404225" cy="469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40000"/>
              </a:spcBef>
            </a:pPr>
            <a:r>
              <a:rPr lang="en-US" sz="1800" dirty="0" err="1">
                <a:effectLst/>
              </a:rPr>
              <a:t>Ballé</a:t>
            </a:r>
            <a:r>
              <a:rPr lang="en-US" sz="1800" dirty="0">
                <a:effectLst/>
              </a:rPr>
              <a:t>, Michael and </a:t>
            </a:r>
            <a:r>
              <a:rPr lang="en-US" sz="1800" dirty="0" err="1">
                <a:effectLst/>
              </a:rPr>
              <a:t>Ballé</a:t>
            </a:r>
            <a:r>
              <a:rPr lang="en-US" sz="1800" dirty="0">
                <a:effectLst/>
              </a:rPr>
              <a:t>, Freddy - </a:t>
            </a:r>
            <a:r>
              <a:rPr lang="en-US" sz="1800" i="1" dirty="0">
                <a:effectLst/>
              </a:rPr>
              <a:t>Lead with Respect - A Novel of Lean Practice </a:t>
            </a:r>
            <a:r>
              <a:rPr lang="en-US" sz="1800" dirty="0">
                <a:effectLst/>
              </a:rPr>
              <a:t>(Cambridge, Massachusetts: The Lean Enterprise Institute, 2014</a:t>
            </a:r>
            <a:r>
              <a:rPr lang="en-US" sz="1800" dirty="0" smtClean="0">
                <a:effectLst/>
              </a:rPr>
              <a:t>)</a:t>
            </a:r>
          </a:p>
          <a:p>
            <a:pPr algn="just">
              <a:spcBef>
                <a:spcPct val="40000"/>
              </a:spcBef>
            </a:pPr>
            <a:r>
              <a:rPr lang="en-US" sz="1800" dirty="0">
                <a:effectLst/>
              </a:rPr>
              <a:t>George, Mark O. – </a:t>
            </a:r>
            <a:r>
              <a:rPr lang="en-US" sz="1800" i="1" dirty="0">
                <a:effectLst/>
              </a:rPr>
              <a:t> </a:t>
            </a:r>
            <a:r>
              <a:rPr lang="en-US" sz="1800" dirty="0">
                <a:effectLst/>
              </a:rPr>
              <a:t> </a:t>
            </a:r>
            <a:r>
              <a:rPr lang="en-US" sz="1800" i="1" dirty="0">
                <a:effectLst/>
              </a:rPr>
              <a:t>The Lean Six Sigma Guide to Doing More with Less </a:t>
            </a:r>
            <a:r>
              <a:rPr lang="en-US" sz="1800" dirty="0">
                <a:effectLst/>
              </a:rPr>
              <a:t>(Hoboken, New Jersey: John Wiley &amp; Sons, Inc., 2010</a:t>
            </a:r>
            <a:r>
              <a:rPr lang="en-US" sz="1800" dirty="0" smtClean="0">
                <a:effectLst/>
              </a:rPr>
              <a:t>)</a:t>
            </a:r>
          </a:p>
          <a:p>
            <a:pPr algn="just">
              <a:spcBef>
                <a:spcPct val="40000"/>
              </a:spcBef>
            </a:pPr>
            <a:r>
              <a:rPr lang="en-US" sz="1800" dirty="0" smtClean="0">
                <a:effectLst/>
              </a:rPr>
              <a:t>Harry</a:t>
            </a:r>
            <a:r>
              <a:rPr lang="en-US" sz="1800" dirty="0">
                <a:effectLst/>
              </a:rPr>
              <a:t>, Mikel and Schroeder, Richard – </a:t>
            </a:r>
            <a:r>
              <a:rPr lang="en-US" sz="1800" i="1" dirty="0">
                <a:effectLst/>
              </a:rPr>
              <a:t>Six Sigma: The Breakthrough Management Strategy Revolutionizing the World’s Top Corporations </a:t>
            </a:r>
            <a:r>
              <a:rPr lang="en-US" sz="1800" dirty="0">
                <a:effectLst/>
              </a:rPr>
              <a:t>(New York , New York: Random House, Inc., 2000)</a:t>
            </a:r>
            <a:r>
              <a:rPr lang="en-US" sz="1800" dirty="0" smtClean="0">
                <a:effectLst/>
                <a:latin typeface="Maiandra GD" charset="0"/>
              </a:rPr>
              <a:t>George</a:t>
            </a:r>
            <a:r>
              <a:rPr lang="en-US" sz="1800" dirty="0">
                <a:effectLst/>
                <a:latin typeface="Maiandra GD" charset="0"/>
              </a:rPr>
              <a:t>, Mark O. - </a:t>
            </a:r>
            <a:r>
              <a:rPr lang="en-US" sz="1800" i="1" dirty="0">
                <a:effectLst/>
                <a:latin typeface="Maiandra GD" charset="0"/>
              </a:rPr>
              <a:t>The Lean Six Sigma Guide to Doing More with Less </a:t>
            </a:r>
            <a:r>
              <a:rPr lang="en-US" sz="1800" dirty="0">
                <a:effectLst/>
                <a:latin typeface="Maiandra GD" charset="0"/>
              </a:rPr>
              <a:t>(Hoboken, New Jersey: John Wiley &amp; Sons, Inc., 2010) </a:t>
            </a:r>
          </a:p>
          <a:p>
            <a:pPr algn="just">
              <a:spcBef>
                <a:spcPct val="40000"/>
              </a:spcBef>
            </a:pPr>
            <a:r>
              <a:rPr lang="en-US" sz="1800" dirty="0">
                <a:effectLst/>
              </a:rPr>
              <a:t>Martin, Karen and </a:t>
            </a:r>
            <a:r>
              <a:rPr lang="en-US" sz="1800" dirty="0" err="1">
                <a:effectLst/>
              </a:rPr>
              <a:t>Osterling</a:t>
            </a:r>
            <a:r>
              <a:rPr lang="en-US" sz="1800" dirty="0">
                <a:effectLst/>
              </a:rPr>
              <a:t>, Mike - </a:t>
            </a:r>
            <a:r>
              <a:rPr lang="en-US" sz="1800" i="1" dirty="0">
                <a:effectLst/>
              </a:rPr>
              <a:t>Value Stream Mapping: How to visualize Work and align Leadership for Organizational Transformation </a:t>
            </a:r>
            <a:r>
              <a:rPr lang="en-US" sz="1800" dirty="0">
                <a:effectLst/>
              </a:rPr>
              <a:t>(New York, New York: McGraw Hill Education, 2014</a:t>
            </a:r>
            <a:r>
              <a:rPr lang="en-US" sz="1800" dirty="0" smtClean="0">
                <a:effectLst/>
              </a:rPr>
              <a:t>)</a:t>
            </a:r>
          </a:p>
          <a:p>
            <a:pPr algn="just">
              <a:spcBef>
                <a:spcPct val="40000"/>
              </a:spcBef>
            </a:pPr>
            <a:r>
              <a:rPr lang="en-US" sz="1800" dirty="0" err="1" smtClean="0">
                <a:effectLst/>
                <a:latin typeface="Maiandra GD" charset="0"/>
              </a:rPr>
              <a:t>Rother</a:t>
            </a:r>
            <a:r>
              <a:rPr lang="en-US" sz="1800" dirty="0">
                <a:effectLst/>
                <a:latin typeface="Maiandra GD" charset="0"/>
              </a:rPr>
              <a:t>, Mike and Shook, John - </a:t>
            </a:r>
            <a:r>
              <a:rPr lang="en-US" sz="1800" i="1" dirty="0">
                <a:effectLst/>
                <a:latin typeface="Maiandra GD" charset="0"/>
              </a:rPr>
              <a:t>Learning to See - Value-Stream Mapping to create Value and eliminate Muda</a:t>
            </a:r>
            <a:r>
              <a:rPr lang="en-US" sz="1800" dirty="0">
                <a:effectLst/>
                <a:latin typeface="Maiandra GD" charset="0"/>
              </a:rPr>
              <a:t> (Cambridge, Massachusetts: Lean Enterprise Institute, 2009</a:t>
            </a:r>
            <a:r>
              <a:rPr lang="en-US" sz="1800" dirty="0" smtClean="0">
                <a:effectLst/>
                <a:latin typeface="Maiandra GD"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347663" y="195263"/>
            <a:ext cx="8497887" cy="581025"/>
          </a:xfrm>
          <a:noFill/>
          <a:ln/>
        </p:spPr>
        <p:txBody>
          <a:bodyPr/>
          <a:lstStyle/>
          <a:p>
            <a:r>
              <a:rPr lang="en-US" dirty="0" smtClean="0"/>
              <a:t>What is Operational Excellence?</a:t>
            </a:r>
            <a:endParaRPr lang="en-US" dirty="0"/>
          </a:p>
        </p:txBody>
      </p:sp>
      <p:sp>
        <p:nvSpPr>
          <p:cNvPr id="2" name="Rectangle 1"/>
          <p:cNvSpPr/>
          <p:nvPr/>
        </p:nvSpPr>
        <p:spPr>
          <a:xfrm>
            <a:off x="324469" y="1055114"/>
            <a:ext cx="8465574" cy="1477328"/>
          </a:xfrm>
          <a:prstGeom prst="rect">
            <a:avLst/>
          </a:prstGeom>
        </p:spPr>
        <p:txBody>
          <a:bodyPr wrap="square">
            <a:spAutoFit/>
          </a:bodyPr>
          <a:lstStyle/>
          <a:p>
            <a:pPr algn="just"/>
            <a:r>
              <a:rPr lang="en-US" sz="1800" dirty="0">
                <a:effectLst/>
                <a:latin typeface="+mn-lt"/>
              </a:rPr>
              <a:t>Achieving Operational Excellence requires the successful implementation of a </a:t>
            </a:r>
            <a:r>
              <a:rPr lang="en-US" sz="1800" b="1" dirty="0" smtClean="0">
                <a:effectLst/>
                <a:latin typeface="+mn-lt"/>
              </a:rPr>
              <a:t>integrated Business </a:t>
            </a:r>
            <a:r>
              <a:rPr lang="en-US" sz="1800" b="1" dirty="0">
                <a:effectLst/>
                <a:latin typeface="+mn-lt"/>
              </a:rPr>
              <a:t>Execution System </a:t>
            </a:r>
            <a:r>
              <a:rPr lang="en-US" sz="1800" dirty="0">
                <a:effectLst/>
                <a:latin typeface="+mn-lt"/>
              </a:rPr>
              <a:t>that effectively and seamlessly integrates the following four building blocks: </a:t>
            </a:r>
            <a:r>
              <a:rPr lang="en-US" sz="1800" b="1" dirty="0">
                <a:effectLst/>
                <a:latin typeface="+mn-lt"/>
              </a:rPr>
              <a:t>Strategy Deployment</a:t>
            </a:r>
            <a:r>
              <a:rPr lang="en-US" sz="1800" dirty="0">
                <a:effectLst/>
                <a:latin typeface="+mn-lt"/>
              </a:rPr>
              <a:t>, </a:t>
            </a:r>
            <a:r>
              <a:rPr lang="en-US" sz="1800" b="1" dirty="0">
                <a:effectLst/>
                <a:latin typeface="+mn-lt"/>
              </a:rPr>
              <a:t>Performance Management</a:t>
            </a:r>
            <a:r>
              <a:rPr lang="en-US" sz="1800" dirty="0">
                <a:effectLst/>
                <a:latin typeface="+mn-lt"/>
              </a:rPr>
              <a:t>, </a:t>
            </a:r>
            <a:r>
              <a:rPr lang="en-US" sz="1800" b="1" dirty="0">
                <a:effectLst/>
                <a:latin typeface="+mn-lt"/>
              </a:rPr>
              <a:t>Process Excellence</a:t>
            </a:r>
            <a:r>
              <a:rPr lang="en-US" sz="1800" dirty="0">
                <a:effectLst/>
                <a:latin typeface="+mn-lt"/>
              </a:rPr>
              <a:t>, and </a:t>
            </a:r>
            <a:r>
              <a:rPr lang="en-US" sz="1800" b="1" dirty="0">
                <a:effectLst/>
                <a:latin typeface="+mn-lt"/>
              </a:rPr>
              <a:t>High Performance Work Teams</a:t>
            </a:r>
            <a:r>
              <a:rPr lang="en-US" sz="1800" dirty="0">
                <a:effectLst/>
                <a:latin typeface="+mn-lt"/>
              </a:rPr>
              <a:t>.</a:t>
            </a:r>
          </a:p>
        </p:txBody>
      </p:sp>
      <p:sp>
        <p:nvSpPr>
          <p:cNvPr id="5" name="TextBox 4"/>
          <p:cNvSpPr txBox="1"/>
          <p:nvPr/>
        </p:nvSpPr>
        <p:spPr>
          <a:xfrm>
            <a:off x="6218517" y="2791933"/>
            <a:ext cx="2661323" cy="954107"/>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smtClean="0">
                <a:solidFill>
                  <a:schemeClr val="tx1"/>
                </a:solidFill>
                <a:effectLst/>
              </a:rPr>
              <a:t>Strategy or Policy Deployment is </a:t>
            </a:r>
            <a:r>
              <a:rPr lang="en-US" sz="1400" dirty="0">
                <a:solidFill>
                  <a:schemeClr val="tx1"/>
                </a:solidFill>
                <a:effectLst/>
              </a:rPr>
              <a:t>the process that aligns and links business strategy and execution.</a:t>
            </a:r>
            <a:endParaRPr lang="en-US" sz="1400" dirty="0">
              <a:solidFill>
                <a:schemeClr val="tx1"/>
              </a:solidFill>
            </a:endParaRPr>
          </a:p>
        </p:txBody>
      </p:sp>
      <p:sp>
        <p:nvSpPr>
          <p:cNvPr id="6" name="TextBox 5"/>
          <p:cNvSpPr txBox="1"/>
          <p:nvPr/>
        </p:nvSpPr>
        <p:spPr>
          <a:xfrm>
            <a:off x="6354353" y="4808936"/>
            <a:ext cx="2525487" cy="116955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tx1"/>
                </a:solidFill>
                <a:effectLst/>
              </a:rPr>
              <a:t>Performance Management is the process that translates strategic initiatives into measurable objectives and goals.</a:t>
            </a:r>
            <a:endParaRPr lang="en-US" sz="1400" dirty="0">
              <a:solidFill>
                <a:schemeClr val="tx1"/>
              </a:solidFill>
            </a:endParaRPr>
          </a:p>
        </p:txBody>
      </p:sp>
      <p:sp>
        <p:nvSpPr>
          <p:cNvPr id="7" name="TextBox 6"/>
          <p:cNvSpPr txBox="1"/>
          <p:nvPr/>
        </p:nvSpPr>
        <p:spPr>
          <a:xfrm>
            <a:off x="324469" y="2674185"/>
            <a:ext cx="2525487" cy="1169551"/>
          </a:xfrm>
          <a:prstGeom prst="rect">
            <a:avLst/>
          </a:prstGeom>
          <a:solidFill>
            <a:srgbClr val="FF9900"/>
          </a:solidFill>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tx1"/>
                </a:solidFill>
                <a:effectLst/>
              </a:rPr>
              <a:t>Operational Excellence can be achieved and sustained with the right attitude, the right mindset, and the right competencies. </a:t>
            </a:r>
            <a:endParaRPr lang="en-US" sz="1400" dirty="0">
              <a:solidFill>
                <a:schemeClr val="tx1"/>
              </a:solidFill>
            </a:endParaRPr>
          </a:p>
        </p:txBody>
      </p:sp>
      <p:sp>
        <p:nvSpPr>
          <p:cNvPr id="8" name="TextBox 7"/>
          <p:cNvSpPr txBox="1"/>
          <p:nvPr/>
        </p:nvSpPr>
        <p:spPr>
          <a:xfrm>
            <a:off x="170284" y="4728111"/>
            <a:ext cx="2652675" cy="116955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tx1"/>
                </a:solidFill>
                <a:effectLst/>
              </a:rPr>
              <a:t>Well designed, efficient, and effective </a:t>
            </a:r>
            <a:r>
              <a:rPr lang="en-US" sz="1400" dirty="0" smtClean="0">
                <a:solidFill>
                  <a:schemeClr val="tx1"/>
                </a:solidFill>
                <a:effectLst/>
              </a:rPr>
              <a:t>Management, Value Chain, and </a:t>
            </a:r>
            <a:r>
              <a:rPr lang="en-US" sz="1400" dirty="0">
                <a:solidFill>
                  <a:schemeClr val="tx1"/>
                </a:solidFill>
                <a:effectLst/>
              </a:rPr>
              <a:t>Support </a:t>
            </a:r>
            <a:r>
              <a:rPr lang="en-US" sz="1400" dirty="0" smtClean="0">
                <a:solidFill>
                  <a:schemeClr val="tx1"/>
                </a:solidFill>
                <a:effectLst/>
              </a:rPr>
              <a:t>Processes </a:t>
            </a:r>
            <a:r>
              <a:rPr lang="en-US" sz="1400" dirty="0">
                <a:solidFill>
                  <a:schemeClr val="tx1"/>
                </a:solidFill>
                <a:effectLst/>
              </a:rPr>
              <a:t>are necessary to deliver world-class </a:t>
            </a:r>
            <a:r>
              <a:rPr lang="en-US" sz="1400" dirty="0" smtClean="0">
                <a:solidFill>
                  <a:schemeClr val="tx1"/>
                </a:solidFill>
                <a:effectLst/>
              </a:rPr>
              <a:t>results. </a:t>
            </a:r>
            <a:endParaRPr lang="en-US" sz="1400"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712" y="2659022"/>
            <a:ext cx="3497087" cy="348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65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685809" y="1598896"/>
            <a:ext cx="7686031" cy="180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lvl1pPr marL="0" indent="0" algn="r" rtl="0" eaLnBrk="0" fontAlgn="base" hangingPunct="0">
              <a:lnSpc>
                <a:spcPct val="110000"/>
              </a:lnSpc>
              <a:spcBef>
                <a:spcPct val="25000"/>
              </a:spcBef>
              <a:spcAft>
                <a:spcPct val="0"/>
              </a:spcAft>
              <a:buFontTx/>
              <a:buNone/>
              <a:defRPr>
                <a:solidFill>
                  <a:schemeClr val="tx1"/>
                </a:solidFill>
                <a:latin typeface="+mn-lt"/>
                <a:ea typeface="+mn-ea"/>
                <a:cs typeface="+mn-cs"/>
              </a:defRPr>
            </a:lvl1pPr>
            <a:lvl2pPr marL="742950" indent="-285750" algn="l" rtl="0" eaLnBrk="0" fontAlgn="base" hangingPunct="0">
              <a:lnSpc>
                <a:spcPct val="110000"/>
              </a:lnSpc>
              <a:spcBef>
                <a:spcPct val="25000"/>
              </a:spcBef>
              <a:spcAft>
                <a:spcPct val="0"/>
              </a:spcAft>
              <a:buChar char="–"/>
              <a:defRPr sz="1600">
                <a:solidFill>
                  <a:schemeClr val="tx1"/>
                </a:solidFill>
                <a:latin typeface="+mn-lt"/>
              </a:defRPr>
            </a:lvl2pPr>
            <a:lvl3pPr marL="1141413" indent="-227013" algn="l" rtl="0" eaLnBrk="0" fontAlgn="base" hangingPunct="0">
              <a:lnSpc>
                <a:spcPct val="110000"/>
              </a:lnSpc>
              <a:spcBef>
                <a:spcPct val="25000"/>
              </a:spcBef>
              <a:spcAft>
                <a:spcPct val="0"/>
              </a:spcAft>
              <a:buChar char="•"/>
              <a:defRPr sz="1400">
                <a:solidFill>
                  <a:schemeClr val="tx1"/>
                </a:solidFill>
                <a:latin typeface="+mn-lt"/>
              </a:defRPr>
            </a:lvl3pPr>
            <a:lvl4pPr marL="1598613" indent="-227013" algn="l" rtl="0" eaLnBrk="0" fontAlgn="base" hangingPunct="0">
              <a:lnSpc>
                <a:spcPct val="110000"/>
              </a:lnSpc>
              <a:spcBef>
                <a:spcPct val="25000"/>
              </a:spcBef>
              <a:spcAft>
                <a:spcPct val="0"/>
              </a:spcAft>
              <a:buChar char="–"/>
              <a:defRPr sz="1200">
                <a:solidFill>
                  <a:schemeClr val="tx1"/>
                </a:solidFill>
                <a:latin typeface="+mn-lt"/>
              </a:defRPr>
            </a:lvl4pPr>
            <a:lvl5pPr marL="2057400" indent="-228600" algn="l" rtl="0" eaLnBrk="0" fontAlgn="base" hangingPunct="0">
              <a:lnSpc>
                <a:spcPct val="110000"/>
              </a:lnSpc>
              <a:spcBef>
                <a:spcPct val="25000"/>
              </a:spcBef>
              <a:spcAft>
                <a:spcPct val="0"/>
              </a:spcAft>
              <a:buChar char="»"/>
              <a:defRPr sz="1000">
                <a:solidFill>
                  <a:schemeClr val="tx1"/>
                </a:solidFill>
                <a:latin typeface="+mn-lt"/>
              </a:defRPr>
            </a:lvl5pPr>
            <a:lvl6pPr marL="2470071" indent="-229108" algn="l" defTabSz="915001" rtl="0" fontAlgn="base">
              <a:spcBef>
                <a:spcPct val="20000"/>
              </a:spcBef>
              <a:spcAft>
                <a:spcPct val="0"/>
              </a:spcAft>
              <a:buChar char="»"/>
              <a:defRPr>
                <a:solidFill>
                  <a:srgbClr val="FFFFFF"/>
                </a:solidFill>
                <a:latin typeface="+mn-lt"/>
              </a:defRPr>
            </a:lvl6pPr>
            <a:lvl7pPr marL="2882465" indent="-229108" algn="l" defTabSz="915001" rtl="0" fontAlgn="base">
              <a:spcBef>
                <a:spcPct val="20000"/>
              </a:spcBef>
              <a:spcAft>
                <a:spcPct val="0"/>
              </a:spcAft>
              <a:buChar char="»"/>
              <a:defRPr>
                <a:solidFill>
                  <a:srgbClr val="FFFFFF"/>
                </a:solidFill>
                <a:latin typeface="+mn-lt"/>
              </a:defRPr>
            </a:lvl7pPr>
            <a:lvl8pPr marL="3294860" indent="-229108" algn="l" defTabSz="915001" rtl="0" fontAlgn="base">
              <a:spcBef>
                <a:spcPct val="20000"/>
              </a:spcBef>
              <a:spcAft>
                <a:spcPct val="0"/>
              </a:spcAft>
              <a:buChar char="»"/>
              <a:defRPr>
                <a:solidFill>
                  <a:srgbClr val="FFFFFF"/>
                </a:solidFill>
                <a:latin typeface="+mn-lt"/>
              </a:defRPr>
            </a:lvl8pPr>
            <a:lvl9pPr marL="3707254" indent="-229108" algn="l" defTabSz="915001" rtl="0" fontAlgn="base">
              <a:spcBef>
                <a:spcPct val="20000"/>
              </a:spcBef>
              <a:spcAft>
                <a:spcPct val="0"/>
              </a:spcAft>
              <a:buChar char="»"/>
              <a:defRPr>
                <a:solidFill>
                  <a:srgbClr val="FFFFFF"/>
                </a:solidFill>
                <a:latin typeface="+mn-lt"/>
              </a:defRPr>
            </a:lvl9pPr>
          </a:lstStyle>
          <a:p>
            <a:pPr algn="just"/>
            <a:r>
              <a:rPr lang="en-US" sz="2400" b="1" kern="0" dirty="0" smtClean="0">
                <a:effectLst/>
                <a:ea typeface="ＭＳ Ｐゴシック" pitchFamily="34" charset="-128"/>
              </a:rPr>
              <a:t>“</a:t>
            </a:r>
            <a:r>
              <a:rPr lang="en-US" sz="2400" b="1" i="1" kern="0" dirty="0" smtClean="0">
                <a:effectLst/>
                <a:ea typeface="ＭＳ Ｐゴシック" pitchFamily="34" charset="-128"/>
              </a:rPr>
              <a:t>The </a:t>
            </a:r>
            <a:r>
              <a:rPr lang="en-US" sz="2400" b="1" i="1" kern="0" dirty="0" smtClean="0">
                <a:solidFill>
                  <a:srgbClr val="FF9900"/>
                </a:solidFill>
                <a:ea typeface="ＭＳ Ｐゴシック" pitchFamily="34" charset="-128"/>
              </a:rPr>
              <a:t>rate at which organizations learn </a:t>
            </a:r>
            <a:r>
              <a:rPr lang="en-US" sz="2400" b="1" i="1" kern="0" dirty="0" smtClean="0">
                <a:effectLst/>
                <a:ea typeface="ＭＳ Ｐゴシック" pitchFamily="34" charset="-128"/>
              </a:rPr>
              <a:t>may soon become the only sustainable source of competitive advantage</a:t>
            </a:r>
            <a:r>
              <a:rPr lang="en-US" sz="2400" b="1" kern="0" dirty="0" smtClean="0">
                <a:effectLst/>
                <a:ea typeface="ＭＳ Ｐゴシック" pitchFamily="34" charset="-128"/>
              </a:rPr>
              <a:t>.”</a:t>
            </a:r>
            <a:r>
              <a:rPr lang="en-US" sz="2400" b="1" dirty="0">
                <a:effectLst/>
              </a:rPr>
              <a:t> </a:t>
            </a:r>
            <a:endParaRPr lang="en-US" sz="2400" b="1" dirty="0" smtClean="0">
              <a:effectLst/>
            </a:endParaRPr>
          </a:p>
          <a:p>
            <a:r>
              <a:rPr lang="en-US" sz="2400" b="1" dirty="0" smtClean="0">
                <a:effectLst/>
              </a:rPr>
              <a:t>Peter </a:t>
            </a:r>
            <a:r>
              <a:rPr lang="en-US" sz="2400" b="1" dirty="0">
                <a:effectLst/>
              </a:rPr>
              <a:t>Senge</a:t>
            </a:r>
          </a:p>
          <a:p>
            <a:pPr algn="just"/>
            <a:endParaRPr lang="en-US" sz="2400" b="1" kern="0" dirty="0" smtClean="0">
              <a:effectLst/>
              <a:ea typeface="ＭＳ Ｐゴシック" pitchFamily="34" charset="-128"/>
            </a:endParaRPr>
          </a:p>
        </p:txBody>
      </p:sp>
      <p:sp>
        <p:nvSpPr>
          <p:cNvPr id="5" name="Rectangle 3"/>
          <p:cNvSpPr txBox="1">
            <a:spLocks noChangeArrowheads="1"/>
          </p:cNvSpPr>
          <p:nvPr/>
        </p:nvSpPr>
        <p:spPr bwMode="auto">
          <a:xfrm>
            <a:off x="661745" y="3868853"/>
            <a:ext cx="7710095" cy="180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lvl1pPr marL="0" indent="0" algn="r" rtl="0" eaLnBrk="0" fontAlgn="base" hangingPunct="0">
              <a:lnSpc>
                <a:spcPct val="110000"/>
              </a:lnSpc>
              <a:spcBef>
                <a:spcPct val="25000"/>
              </a:spcBef>
              <a:spcAft>
                <a:spcPct val="0"/>
              </a:spcAft>
              <a:buFontTx/>
              <a:buNone/>
              <a:defRPr>
                <a:solidFill>
                  <a:schemeClr val="tx1"/>
                </a:solidFill>
                <a:latin typeface="+mn-lt"/>
                <a:ea typeface="+mn-ea"/>
                <a:cs typeface="+mn-cs"/>
              </a:defRPr>
            </a:lvl1pPr>
            <a:lvl2pPr marL="742950" indent="-285750" algn="l" rtl="0" eaLnBrk="0" fontAlgn="base" hangingPunct="0">
              <a:lnSpc>
                <a:spcPct val="110000"/>
              </a:lnSpc>
              <a:spcBef>
                <a:spcPct val="25000"/>
              </a:spcBef>
              <a:spcAft>
                <a:spcPct val="0"/>
              </a:spcAft>
              <a:buChar char="–"/>
              <a:defRPr sz="1600">
                <a:solidFill>
                  <a:schemeClr val="tx1"/>
                </a:solidFill>
                <a:latin typeface="+mn-lt"/>
              </a:defRPr>
            </a:lvl2pPr>
            <a:lvl3pPr marL="1141413" indent="-227013" algn="l" rtl="0" eaLnBrk="0" fontAlgn="base" hangingPunct="0">
              <a:lnSpc>
                <a:spcPct val="110000"/>
              </a:lnSpc>
              <a:spcBef>
                <a:spcPct val="25000"/>
              </a:spcBef>
              <a:spcAft>
                <a:spcPct val="0"/>
              </a:spcAft>
              <a:buChar char="•"/>
              <a:defRPr sz="1400">
                <a:solidFill>
                  <a:schemeClr val="tx1"/>
                </a:solidFill>
                <a:latin typeface="+mn-lt"/>
              </a:defRPr>
            </a:lvl3pPr>
            <a:lvl4pPr marL="1598613" indent="-227013" algn="l" rtl="0" eaLnBrk="0" fontAlgn="base" hangingPunct="0">
              <a:lnSpc>
                <a:spcPct val="110000"/>
              </a:lnSpc>
              <a:spcBef>
                <a:spcPct val="25000"/>
              </a:spcBef>
              <a:spcAft>
                <a:spcPct val="0"/>
              </a:spcAft>
              <a:buChar char="–"/>
              <a:defRPr sz="1200">
                <a:solidFill>
                  <a:schemeClr val="tx1"/>
                </a:solidFill>
                <a:latin typeface="+mn-lt"/>
              </a:defRPr>
            </a:lvl4pPr>
            <a:lvl5pPr marL="2057400" indent="-228600" algn="l" rtl="0" eaLnBrk="0" fontAlgn="base" hangingPunct="0">
              <a:lnSpc>
                <a:spcPct val="110000"/>
              </a:lnSpc>
              <a:spcBef>
                <a:spcPct val="25000"/>
              </a:spcBef>
              <a:spcAft>
                <a:spcPct val="0"/>
              </a:spcAft>
              <a:buChar char="»"/>
              <a:defRPr sz="1000">
                <a:solidFill>
                  <a:schemeClr val="tx1"/>
                </a:solidFill>
                <a:latin typeface="+mn-lt"/>
              </a:defRPr>
            </a:lvl5pPr>
            <a:lvl6pPr marL="2470071" indent="-229108" algn="l" defTabSz="915001" rtl="0" fontAlgn="base">
              <a:spcBef>
                <a:spcPct val="20000"/>
              </a:spcBef>
              <a:spcAft>
                <a:spcPct val="0"/>
              </a:spcAft>
              <a:buChar char="»"/>
              <a:defRPr>
                <a:solidFill>
                  <a:srgbClr val="FFFFFF"/>
                </a:solidFill>
                <a:latin typeface="+mn-lt"/>
              </a:defRPr>
            </a:lvl6pPr>
            <a:lvl7pPr marL="2882465" indent="-229108" algn="l" defTabSz="915001" rtl="0" fontAlgn="base">
              <a:spcBef>
                <a:spcPct val="20000"/>
              </a:spcBef>
              <a:spcAft>
                <a:spcPct val="0"/>
              </a:spcAft>
              <a:buChar char="»"/>
              <a:defRPr>
                <a:solidFill>
                  <a:srgbClr val="FFFFFF"/>
                </a:solidFill>
                <a:latin typeface="+mn-lt"/>
              </a:defRPr>
            </a:lvl7pPr>
            <a:lvl8pPr marL="3294860" indent="-229108" algn="l" defTabSz="915001" rtl="0" fontAlgn="base">
              <a:spcBef>
                <a:spcPct val="20000"/>
              </a:spcBef>
              <a:spcAft>
                <a:spcPct val="0"/>
              </a:spcAft>
              <a:buChar char="»"/>
              <a:defRPr>
                <a:solidFill>
                  <a:srgbClr val="FFFFFF"/>
                </a:solidFill>
                <a:latin typeface="+mn-lt"/>
              </a:defRPr>
            </a:lvl8pPr>
            <a:lvl9pPr marL="3707254" indent="-229108" algn="l" defTabSz="915001" rtl="0" fontAlgn="base">
              <a:spcBef>
                <a:spcPct val="20000"/>
              </a:spcBef>
              <a:spcAft>
                <a:spcPct val="0"/>
              </a:spcAft>
              <a:buChar char="»"/>
              <a:defRPr>
                <a:solidFill>
                  <a:srgbClr val="FFFFFF"/>
                </a:solidFill>
                <a:latin typeface="+mn-lt"/>
              </a:defRPr>
            </a:lvl9pPr>
          </a:lstStyle>
          <a:p>
            <a:pPr algn="just"/>
            <a:r>
              <a:rPr lang="en-US" sz="2400" b="1" kern="0" dirty="0" smtClean="0">
                <a:effectLst/>
                <a:ea typeface="ＭＳ Ｐゴシック" pitchFamily="34" charset="-128"/>
              </a:rPr>
              <a:t>“</a:t>
            </a:r>
            <a:r>
              <a:rPr lang="en-US" sz="2400" b="1" i="1" dirty="0">
                <a:effectLst/>
              </a:rPr>
              <a:t>The thing I have learned at IBM is that </a:t>
            </a:r>
            <a:r>
              <a:rPr lang="en-US" sz="2400" b="1" i="1" dirty="0">
                <a:solidFill>
                  <a:srgbClr val="FF9900"/>
                </a:solidFill>
              </a:rPr>
              <a:t>culture is everything</a:t>
            </a:r>
            <a:r>
              <a:rPr lang="en-US" sz="2400" b="1" dirty="0" smtClean="0">
                <a:effectLst/>
              </a:rPr>
              <a:t>.”</a:t>
            </a:r>
            <a:endParaRPr lang="en-US" sz="2400" b="1" dirty="0">
              <a:effectLst/>
            </a:endParaRPr>
          </a:p>
          <a:p>
            <a:r>
              <a:rPr lang="en-US" sz="2400" b="1" dirty="0" smtClean="0">
                <a:effectLst/>
              </a:rPr>
              <a:t>Louis </a:t>
            </a:r>
            <a:r>
              <a:rPr lang="en-US" sz="2400" b="1" dirty="0">
                <a:effectLst/>
              </a:rPr>
              <a:t>V. Gerstner, Jr.</a:t>
            </a:r>
            <a:endParaRPr lang="en-US" sz="2400" b="1" kern="0" dirty="0" smtClean="0">
              <a:effectLst/>
              <a:ea typeface="ＭＳ Ｐゴシック" pitchFamily="34" charset="-128"/>
            </a:endParaRPr>
          </a:p>
        </p:txBody>
      </p:sp>
    </p:spTree>
    <p:extLst>
      <p:ext uri="{BB962C8B-B14F-4D97-AF65-F5344CB8AC3E}">
        <p14:creationId xmlns:p14="http://schemas.microsoft.com/office/powerpoint/2010/main" val="22597037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txBox="1">
            <a:spLocks noChangeArrowheads="1"/>
          </p:cNvSpPr>
          <p:nvPr/>
        </p:nvSpPr>
        <p:spPr bwMode="auto">
          <a:xfrm>
            <a:off x="434715" y="1139677"/>
            <a:ext cx="8364512" cy="133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lvl1pPr marL="341313" indent="-341313" algn="l" rtl="0" eaLnBrk="0" fontAlgn="base" hangingPunct="0">
              <a:spcBef>
                <a:spcPct val="20000"/>
              </a:spcBef>
              <a:spcAft>
                <a:spcPct val="0"/>
              </a:spcAft>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1413" indent="-227013" algn="l" rtl="0" eaLnBrk="0" fontAlgn="base" hangingPunct="0">
              <a:spcBef>
                <a:spcPct val="20000"/>
              </a:spcBef>
              <a:spcAft>
                <a:spcPct val="0"/>
              </a:spcAft>
              <a:buChar char="•"/>
              <a:defRPr sz="1400">
                <a:solidFill>
                  <a:schemeClr val="tx1"/>
                </a:solidFill>
                <a:latin typeface="+mn-lt"/>
              </a:defRPr>
            </a:lvl3pPr>
            <a:lvl4pPr marL="1598613" indent="-227013"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0" fontAlgn="base" hangingPunct="0">
              <a:spcBef>
                <a:spcPct val="20000"/>
              </a:spcBef>
              <a:spcAft>
                <a:spcPct val="0"/>
              </a:spcAft>
              <a:buChar char="»"/>
              <a:defRPr sz="1000">
                <a:solidFill>
                  <a:schemeClr val="tx1"/>
                </a:solidFill>
                <a:latin typeface="+mn-lt"/>
              </a:defRPr>
            </a:lvl6pPr>
            <a:lvl7pPr marL="2971800" indent="-228600" algn="l" rtl="0" eaLnBrk="0" fontAlgn="base" hangingPunct="0">
              <a:spcBef>
                <a:spcPct val="20000"/>
              </a:spcBef>
              <a:spcAft>
                <a:spcPct val="0"/>
              </a:spcAft>
              <a:buChar char="»"/>
              <a:defRPr sz="1000">
                <a:solidFill>
                  <a:schemeClr val="tx1"/>
                </a:solidFill>
                <a:latin typeface="+mn-lt"/>
              </a:defRPr>
            </a:lvl7pPr>
            <a:lvl8pPr marL="3429000" indent="-228600" algn="l" rtl="0" eaLnBrk="0" fontAlgn="base" hangingPunct="0">
              <a:spcBef>
                <a:spcPct val="20000"/>
              </a:spcBef>
              <a:spcAft>
                <a:spcPct val="0"/>
              </a:spcAft>
              <a:buChar char="»"/>
              <a:defRPr sz="1000">
                <a:solidFill>
                  <a:schemeClr val="tx1"/>
                </a:solidFill>
                <a:latin typeface="+mn-lt"/>
              </a:defRPr>
            </a:lvl8pPr>
            <a:lvl9pPr marL="3886200" indent="-228600" algn="l" rtl="0" eaLnBrk="0" fontAlgn="base" hangingPunct="0">
              <a:spcBef>
                <a:spcPct val="20000"/>
              </a:spcBef>
              <a:spcAft>
                <a:spcPct val="0"/>
              </a:spcAft>
              <a:buChar char="»"/>
              <a:defRPr sz="1000">
                <a:solidFill>
                  <a:schemeClr val="tx1"/>
                </a:solidFill>
                <a:latin typeface="+mn-lt"/>
              </a:defRPr>
            </a:lvl9pPr>
          </a:lstStyle>
          <a:p>
            <a:pPr marL="0" indent="0" algn="just">
              <a:buFontTx/>
              <a:buNone/>
            </a:pPr>
            <a:r>
              <a:rPr lang="en-US" sz="1800" kern="0" dirty="0" smtClean="0">
                <a:effectLst/>
              </a:rPr>
              <a:t>Operational Excellence can and can only be achieved and sustained with the right attitude, the right mindset, and the right competencies.</a:t>
            </a:r>
          </a:p>
          <a:p>
            <a:pPr marL="0" indent="0" algn="ctr">
              <a:buFontTx/>
              <a:buNone/>
            </a:pPr>
            <a:endParaRPr lang="en-US" sz="1200" kern="0" dirty="0" smtClean="0">
              <a:effectLst/>
            </a:endParaRPr>
          </a:p>
          <a:p>
            <a:pPr marL="0" indent="0" algn="ctr">
              <a:buFontTx/>
              <a:buNone/>
            </a:pPr>
            <a:r>
              <a:rPr lang="en-US" sz="1800" b="1" kern="0" dirty="0" smtClean="0">
                <a:effectLst/>
              </a:rPr>
              <a:t>E</a:t>
            </a:r>
            <a:r>
              <a:rPr lang="en-US" sz="1800" kern="0" dirty="0" smtClean="0">
                <a:effectLst/>
              </a:rPr>
              <a:t>mpowerment = </a:t>
            </a:r>
            <a:r>
              <a:rPr lang="en-US" sz="2000" b="1" kern="0" dirty="0" smtClean="0">
                <a:effectLst/>
              </a:rPr>
              <a:t>f</a:t>
            </a:r>
            <a:r>
              <a:rPr lang="en-US" sz="2000" kern="0" dirty="0" smtClean="0">
                <a:effectLst/>
              </a:rPr>
              <a:t> </a:t>
            </a:r>
            <a:r>
              <a:rPr lang="en-US" sz="1800" kern="0" dirty="0" smtClean="0">
                <a:effectLst/>
              </a:rPr>
              <a:t>(</a:t>
            </a:r>
            <a:r>
              <a:rPr lang="en-US" sz="1800" b="1" kern="0" dirty="0" smtClean="0">
                <a:effectLst/>
              </a:rPr>
              <a:t>A</a:t>
            </a:r>
            <a:r>
              <a:rPr lang="en-US" sz="1800" kern="0" dirty="0" smtClean="0">
                <a:effectLst/>
              </a:rPr>
              <a:t>uthority, </a:t>
            </a:r>
            <a:r>
              <a:rPr lang="en-US" sz="1800" b="1" kern="0" dirty="0" smtClean="0">
                <a:effectLst/>
              </a:rPr>
              <a:t>R</a:t>
            </a:r>
            <a:r>
              <a:rPr lang="en-US" sz="1800" kern="0" dirty="0" smtClean="0">
                <a:effectLst/>
              </a:rPr>
              <a:t>esources, </a:t>
            </a:r>
            <a:r>
              <a:rPr lang="en-US" sz="1800" b="1" kern="0" dirty="0" smtClean="0">
                <a:effectLst/>
              </a:rPr>
              <a:t>I</a:t>
            </a:r>
            <a:r>
              <a:rPr lang="en-US" sz="1800" kern="0" dirty="0" smtClean="0">
                <a:effectLst/>
              </a:rPr>
              <a:t>nformation, </a:t>
            </a:r>
            <a:r>
              <a:rPr lang="en-US" sz="1800" b="1" kern="0" dirty="0" smtClean="0">
                <a:effectLst/>
              </a:rPr>
              <a:t>A</a:t>
            </a:r>
            <a:r>
              <a:rPr lang="en-US" sz="1800" kern="0" dirty="0" smtClean="0">
                <a:effectLst/>
              </a:rPr>
              <a:t>ccountability)</a:t>
            </a:r>
          </a:p>
          <a:p>
            <a:pPr marL="0" indent="0" algn="just">
              <a:buFontTx/>
              <a:buNone/>
            </a:pPr>
            <a:endParaRPr lang="en-US" sz="1800" kern="0" dirty="0" smtClean="0">
              <a:effectLst/>
            </a:endParaRPr>
          </a:p>
        </p:txBody>
      </p:sp>
      <p:grpSp>
        <p:nvGrpSpPr>
          <p:cNvPr id="7" name="Group 6"/>
          <p:cNvGrpSpPr/>
          <p:nvPr/>
        </p:nvGrpSpPr>
        <p:grpSpPr>
          <a:xfrm>
            <a:off x="1111779" y="3595611"/>
            <a:ext cx="6957894" cy="2364266"/>
            <a:chOff x="1111779" y="3531443"/>
            <a:chExt cx="6957894" cy="2364266"/>
          </a:xfrm>
        </p:grpSpPr>
        <p:graphicFrame>
          <p:nvGraphicFramePr>
            <p:cNvPr id="8" name="Diagram 7"/>
            <p:cNvGraphicFramePr/>
            <p:nvPr>
              <p:extLst>
                <p:ext uri="{D42A27DB-BD31-4B8C-83A1-F6EECF244321}">
                  <p14:modId xmlns:p14="http://schemas.microsoft.com/office/powerpoint/2010/main" val="1898560028"/>
                </p:ext>
              </p:extLst>
            </p:nvPr>
          </p:nvGraphicFramePr>
          <p:xfrm>
            <a:off x="1678900" y="4257206"/>
            <a:ext cx="5761220" cy="1638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3372789" y="4698176"/>
              <a:ext cx="2368450" cy="770980"/>
            </a:xfrm>
            <a:prstGeom prst="rect">
              <a:avLst/>
            </a:prstGeom>
            <a:solidFill>
              <a:srgbClr val="FFFF66"/>
            </a:solidFill>
            <a:ln/>
          </p:spPr>
          <p:style>
            <a:lnRef idx="0">
              <a:schemeClr val="accent3"/>
            </a:lnRef>
            <a:fillRef idx="3">
              <a:schemeClr val="accent3"/>
            </a:fillRef>
            <a:effectRef idx="3">
              <a:schemeClr val="accent3"/>
            </a:effectRef>
            <a:fontRef idx="minor">
              <a:schemeClr val="lt1"/>
            </a:fontRef>
          </p:style>
          <p:txBody>
            <a:bodyPr wrap="square">
              <a:spAutoFit/>
            </a:bodyPr>
            <a:lstStyle/>
            <a:p>
              <a:pPr lvl="0" algn="ctr" eaLnBrk="0" hangingPunct="0">
                <a:lnSpc>
                  <a:spcPct val="110000"/>
                </a:lnSpc>
                <a:spcBef>
                  <a:spcPct val="25000"/>
                </a:spcBef>
              </a:pPr>
              <a:r>
                <a:rPr lang="en-US" sz="1800" b="1" kern="0" dirty="0">
                  <a:solidFill>
                    <a:srgbClr val="000000"/>
                  </a:solidFill>
                  <a:effectLst/>
                </a:rPr>
                <a:t>The </a:t>
              </a:r>
              <a:r>
                <a:rPr lang="en-US" sz="1800" b="1" kern="0" dirty="0" smtClean="0">
                  <a:solidFill>
                    <a:srgbClr val="000000"/>
                  </a:solidFill>
                  <a:effectLst/>
                </a:rPr>
                <a:t>Empowerment</a:t>
              </a:r>
            </a:p>
            <a:p>
              <a:pPr lvl="0" algn="ctr" eaLnBrk="0" hangingPunct="0">
                <a:lnSpc>
                  <a:spcPct val="110000"/>
                </a:lnSpc>
                <a:spcBef>
                  <a:spcPct val="25000"/>
                </a:spcBef>
              </a:pPr>
              <a:r>
                <a:rPr lang="en-US" sz="1800" b="1" kern="0" dirty="0" smtClean="0">
                  <a:solidFill>
                    <a:srgbClr val="000000"/>
                  </a:solidFill>
                  <a:effectLst/>
                </a:rPr>
                <a:t>Continuum</a:t>
              </a:r>
              <a:endParaRPr lang="en-US" sz="1800" b="1" kern="0" dirty="0">
                <a:solidFill>
                  <a:srgbClr val="000000"/>
                </a:solidFill>
                <a:effectLst/>
              </a:endParaRPr>
            </a:p>
          </p:txBody>
        </p:sp>
        <p:sp>
          <p:nvSpPr>
            <p:cNvPr id="10" name="Rectangle 9"/>
            <p:cNvSpPr/>
            <p:nvPr/>
          </p:nvSpPr>
          <p:spPr>
            <a:xfrm>
              <a:off x="1111779" y="3531443"/>
              <a:ext cx="2380936" cy="695575"/>
            </a:xfrm>
            <a:prstGeom prst="rect">
              <a:avLst/>
            </a:prstGeom>
          </p:spPr>
          <p:txBody>
            <a:bodyPr wrap="square">
              <a:spAutoFit/>
            </a:bodyPr>
            <a:lstStyle/>
            <a:p>
              <a:pPr lvl="0" algn="ctr" eaLnBrk="0" hangingPunct="0">
                <a:lnSpc>
                  <a:spcPct val="110000"/>
                </a:lnSpc>
                <a:spcBef>
                  <a:spcPct val="25000"/>
                </a:spcBef>
              </a:pPr>
              <a:r>
                <a:rPr lang="en-US" sz="1600" b="1" kern="0" dirty="0" smtClean="0">
                  <a:solidFill>
                    <a:srgbClr val="000000"/>
                  </a:solidFill>
                  <a:effectLst/>
                  <a:latin typeface="+mn-lt"/>
                </a:rPr>
                <a:t>Selected Employee</a:t>
              </a:r>
            </a:p>
            <a:p>
              <a:pPr lvl="0" algn="ctr" eaLnBrk="0" hangingPunct="0">
                <a:lnSpc>
                  <a:spcPct val="110000"/>
                </a:lnSpc>
                <a:spcBef>
                  <a:spcPct val="25000"/>
                </a:spcBef>
              </a:pPr>
              <a:r>
                <a:rPr lang="en-US" sz="1600" b="1" kern="0" dirty="0" smtClean="0">
                  <a:solidFill>
                    <a:srgbClr val="000000"/>
                  </a:solidFill>
                  <a:effectLst/>
                  <a:latin typeface="+mn-lt"/>
                </a:rPr>
                <a:t>Input</a:t>
              </a:r>
              <a:endParaRPr lang="en-US" sz="1600" b="1" kern="0" dirty="0">
                <a:solidFill>
                  <a:srgbClr val="000000"/>
                </a:solidFill>
                <a:effectLst/>
                <a:latin typeface="+mn-lt"/>
              </a:endParaRPr>
            </a:p>
          </p:txBody>
        </p:sp>
        <p:sp>
          <p:nvSpPr>
            <p:cNvPr id="11" name="Rectangle 10"/>
            <p:cNvSpPr/>
            <p:nvPr/>
          </p:nvSpPr>
          <p:spPr>
            <a:xfrm>
              <a:off x="3407753" y="3531443"/>
              <a:ext cx="2380936" cy="695575"/>
            </a:xfrm>
            <a:prstGeom prst="rect">
              <a:avLst/>
            </a:prstGeom>
          </p:spPr>
          <p:txBody>
            <a:bodyPr wrap="square">
              <a:spAutoFit/>
            </a:bodyPr>
            <a:lstStyle/>
            <a:p>
              <a:pPr lvl="0" algn="ctr" eaLnBrk="0" hangingPunct="0">
                <a:lnSpc>
                  <a:spcPct val="110000"/>
                </a:lnSpc>
                <a:spcBef>
                  <a:spcPct val="25000"/>
                </a:spcBef>
              </a:pPr>
              <a:r>
                <a:rPr lang="en-US" sz="1600" b="1" kern="0" dirty="0" smtClean="0">
                  <a:solidFill>
                    <a:srgbClr val="000000"/>
                  </a:solidFill>
                  <a:effectLst/>
                  <a:latin typeface="+mn-lt"/>
                </a:rPr>
                <a:t>Ongoing Employee</a:t>
              </a:r>
            </a:p>
            <a:p>
              <a:pPr lvl="0" algn="ctr" eaLnBrk="0" hangingPunct="0">
                <a:lnSpc>
                  <a:spcPct val="110000"/>
                </a:lnSpc>
                <a:spcBef>
                  <a:spcPct val="25000"/>
                </a:spcBef>
              </a:pPr>
              <a:r>
                <a:rPr lang="en-US" sz="1600" b="1" kern="0" dirty="0" smtClean="0">
                  <a:solidFill>
                    <a:srgbClr val="000000"/>
                  </a:solidFill>
                  <a:effectLst/>
                  <a:latin typeface="+mn-lt"/>
                </a:rPr>
                <a:t>Taskforces</a:t>
              </a:r>
              <a:endParaRPr lang="en-US" sz="1600" b="1" kern="0" dirty="0">
                <a:solidFill>
                  <a:srgbClr val="000000"/>
                </a:solidFill>
                <a:effectLst/>
                <a:latin typeface="+mn-lt"/>
              </a:endParaRPr>
            </a:p>
          </p:txBody>
        </p:sp>
        <p:sp>
          <p:nvSpPr>
            <p:cNvPr id="12" name="Rectangle 11"/>
            <p:cNvSpPr/>
            <p:nvPr/>
          </p:nvSpPr>
          <p:spPr>
            <a:xfrm>
              <a:off x="5688737" y="3546433"/>
              <a:ext cx="2380936" cy="695575"/>
            </a:xfrm>
            <a:prstGeom prst="rect">
              <a:avLst/>
            </a:prstGeom>
          </p:spPr>
          <p:txBody>
            <a:bodyPr wrap="square">
              <a:spAutoFit/>
            </a:bodyPr>
            <a:lstStyle/>
            <a:p>
              <a:pPr lvl="0" algn="ctr" eaLnBrk="0" hangingPunct="0">
                <a:lnSpc>
                  <a:spcPct val="110000"/>
                </a:lnSpc>
                <a:spcBef>
                  <a:spcPct val="25000"/>
                </a:spcBef>
              </a:pPr>
              <a:r>
                <a:rPr lang="en-US" sz="1600" b="1" kern="0" dirty="0" smtClean="0">
                  <a:solidFill>
                    <a:srgbClr val="000000"/>
                  </a:solidFill>
                  <a:effectLst/>
                  <a:latin typeface="+mn-lt"/>
                </a:rPr>
                <a:t>High Performance</a:t>
              </a:r>
            </a:p>
            <a:p>
              <a:pPr lvl="0" algn="ctr" eaLnBrk="0" hangingPunct="0">
                <a:lnSpc>
                  <a:spcPct val="110000"/>
                </a:lnSpc>
                <a:spcBef>
                  <a:spcPct val="25000"/>
                </a:spcBef>
              </a:pPr>
              <a:r>
                <a:rPr lang="en-US" sz="1600" b="1" kern="0" dirty="0" smtClean="0">
                  <a:solidFill>
                    <a:srgbClr val="000000"/>
                  </a:solidFill>
                  <a:effectLst/>
                  <a:latin typeface="+mn-lt"/>
                </a:rPr>
                <a:t>Work Teams</a:t>
              </a:r>
              <a:endParaRPr lang="en-US" sz="1600" b="1" kern="0" dirty="0">
                <a:solidFill>
                  <a:srgbClr val="000000"/>
                </a:solidFill>
                <a:effectLst/>
                <a:latin typeface="+mn-lt"/>
              </a:endParaRPr>
            </a:p>
          </p:txBody>
        </p:sp>
      </p:grpSp>
      <p:sp>
        <p:nvSpPr>
          <p:cNvPr id="13" name="Rectangle 2"/>
          <p:cNvSpPr txBox="1">
            <a:spLocks noChangeArrowheads="1"/>
          </p:cNvSpPr>
          <p:nvPr/>
        </p:nvSpPr>
        <p:spPr bwMode="auto">
          <a:xfrm>
            <a:off x="347663" y="195263"/>
            <a:ext cx="84978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lvl1pPr algn="r" rtl="0" eaLnBrk="0" fontAlgn="base" hangingPunct="0">
              <a:spcBef>
                <a:spcPct val="0"/>
              </a:spcBef>
              <a:spcAft>
                <a:spcPct val="0"/>
              </a:spcAft>
              <a:defRPr sz="2400">
                <a:solidFill>
                  <a:schemeClr val="tx1"/>
                </a:solidFill>
                <a:latin typeface="+mj-lt"/>
                <a:ea typeface="+mj-ea"/>
                <a:cs typeface="+mj-cs"/>
              </a:defRPr>
            </a:lvl1pPr>
            <a:lvl2pPr algn="r" rtl="0" eaLnBrk="0" fontAlgn="base" hangingPunct="0">
              <a:spcBef>
                <a:spcPct val="0"/>
              </a:spcBef>
              <a:spcAft>
                <a:spcPct val="0"/>
              </a:spcAft>
              <a:defRPr sz="2400">
                <a:solidFill>
                  <a:schemeClr val="tx1"/>
                </a:solidFill>
                <a:latin typeface="Maiandra GD" charset="0"/>
              </a:defRPr>
            </a:lvl2pPr>
            <a:lvl3pPr algn="r" rtl="0" eaLnBrk="0" fontAlgn="base" hangingPunct="0">
              <a:spcBef>
                <a:spcPct val="0"/>
              </a:spcBef>
              <a:spcAft>
                <a:spcPct val="0"/>
              </a:spcAft>
              <a:defRPr sz="2400">
                <a:solidFill>
                  <a:schemeClr val="tx1"/>
                </a:solidFill>
                <a:latin typeface="Maiandra GD" charset="0"/>
              </a:defRPr>
            </a:lvl3pPr>
            <a:lvl4pPr algn="r" rtl="0" eaLnBrk="0" fontAlgn="base" hangingPunct="0">
              <a:spcBef>
                <a:spcPct val="0"/>
              </a:spcBef>
              <a:spcAft>
                <a:spcPct val="0"/>
              </a:spcAft>
              <a:defRPr sz="2400">
                <a:solidFill>
                  <a:schemeClr val="tx1"/>
                </a:solidFill>
                <a:latin typeface="Maiandra GD" charset="0"/>
              </a:defRPr>
            </a:lvl4pPr>
            <a:lvl5pPr algn="r" rtl="0" eaLnBrk="0" fontAlgn="base" hangingPunct="0">
              <a:spcBef>
                <a:spcPct val="0"/>
              </a:spcBef>
              <a:spcAft>
                <a:spcPct val="0"/>
              </a:spcAft>
              <a:defRPr sz="2400">
                <a:solidFill>
                  <a:schemeClr val="tx1"/>
                </a:solidFill>
                <a:latin typeface="Maiandra GD" charset="0"/>
              </a:defRPr>
            </a:lvl5pPr>
            <a:lvl6pPr marL="457200" algn="r" rtl="0" eaLnBrk="0" fontAlgn="base" hangingPunct="0">
              <a:spcBef>
                <a:spcPct val="0"/>
              </a:spcBef>
              <a:spcAft>
                <a:spcPct val="0"/>
              </a:spcAft>
              <a:defRPr sz="2400">
                <a:solidFill>
                  <a:schemeClr val="tx1"/>
                </a:solidFill>
                <a:latin typeface="Maiandra GD" charset="0"/>
              </a:defRPr>
            </a:lvl6pPr>
            <a:lvl7pPr marL="914400" algn="r" rtl="0" eaLnBrk="0" fontAlgn="base" hangingPunct="0">
              <a:spcBef>
                <a:spcPct val="0"/>
              </a:spcBef>
              <a:spcAft>
                <a:spcPct val="0"/>
              </a:spcAft>
              <a:defRPr sz="2400">
                <a:solidFill>
                  <a:schemeClr val="tx1"/>
                </a:solidFill>
                <a:latin typeface="Maiandra GD" charset="0"/>
              </a:defRPr>
            </a:lvl7pPr>
            <a:lvl8pPr marL="1371600" algn="r" rtl="0" eaLnBrk="0" fontAlgn="base" hangingPunct="0">
              <a:spcBef>
                <a:spcPct val="0"/>
              </a:spcBef>
              <a:spcAft>
                <a:spcPct val="0"/>
              </a:spcAft>
              <a:defRPr sz="2400">
                <a:solidFill>
                  <a:schemeClr val="tx1"/>
                </a:solidFill>
                <a:latin typeface="Maiandra GD" charset="0"/>
              </a:defRPr>
            </a:lvl8pPr>
            <a:lvl9pPr marL="1828800" algn="r" rtl="0" eaLnBrk="0" fontAlgn="base" hangingPunct="0">
              <a:spcBef>
                <a:spcPct val="0"/>
              </a:spcBef>
              <a:spcAft>
                <a:spcPct val="0"/>
              </a:spcAft>
              <a:defRPr sz="2400">
                <a:solidFill>
                  <a:schemeClr val="tx1"/>
                </a:solidFill>
                <a:latin typeface="Maiandra GD" charset="0"/>
              </a:defRPr>
            </a:lvl9pPr>
          </a:lstStyle>
          <a:p>
            <a:r>
              <a:rPr lang="en-US" kern="0" dirty="0" smtClean="0">
                <a:effectLst/>
              </a:rPr>
              <a:t>Operational Excellence – High Performance Work Teams</a:t>
            </a:r>
            <a:endParaRPr lang="en-US" kern="0" dirty="0">
              <a:effectLst/>
            </a:endParaRPr>
          </a:p>
        </p:txBody>
      </p:sp>
      <p:sp>
        <p:nvSpPr>
          <p:cNvPr id="14" name="Rectangle 6"/>
          <p:cNvSpPr txBox="1">
            <a:spLocks noChangeArrowheads="1"/>
          </p:cNvSpPr>
          <p:nvPr/>
        </p:nvSpPr>
        <p:spPr bwMode="auto">
          <a:xfrm>
            <a:off x="370859" y="2564318"/>
            <a:ext cx="8364512" cy="740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lvl1pPr marL="341313" indent="-341313" algn="l" rtl="0" eaLnBrk="0" fontAlgn="base" hangingPunct="0">
              <a:spcBef>
                <a:spcPct val="20000"/>
              </a:spcBef>
              <a:spcAft>
                <a:spcPct val="0"/>
              </a:spcAft>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1413" indent="-227013" algn="l" rtl="0" eaLnBrk="0" fontAlgn="base" hangingPunct="0">
              <a:spcBef>
                <a:spcPct val="20000"/>
              </a:spcBef>
              <a:spcAft>
                <a:spcPct val="0"/>
              </a:spcAft>
              <a:buChar char="•"/>
              <a:defRPr sz="1400">
                <a:solidFill>
                  <a:schemeClr val="tx1"/>
                </a:solidFill>
                <a:latin typeface="+mn-lt"/>
              </a:defRPr>
            </a:lvl3pPr>
            <a:lvl4pPr marL="1598613" indent="-227013"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0" fontAlgn="base" hangingPunct="0">
              <a:spcBef>
                <a:spcPct val="20000"/>
              </a:spcBef>
              <a:spcAft>
                <a:spcPct val="0"/>
              </a:spcAft>
              <a:buChar char="»"/>
              <a:defRPr sz="1000">
                <a:solidFill>
                  <a:schemeClr val="tx1"/>
                </a:solidFill>
                <a:latin typeface="+mn-lt"/>
              </a:defRPr>
            </a:lvl6pPr>
            <a:lvl7pPr marL="2971800" indent="-228600" algn="l" rtl="0" eaLnBrk="0" fontAlgn="base" hangingPunct="0">
              <a:spcBef>
                <a:spcPct val="20000"/>
              </a:spcBef>
              <a:spcAft>
                <a:spcPct val="0"/>
              </a:spcAft>
              <a:buChar char="»"/>
              <a:defRPr sz="1000">
                <a:solidFill>
                  <a:schemeClr val="tx1"/>
                </a:solidFill>
                <a:latin typeface="+mn-lt"/>
              </a:defRPr>
            </a:lvl7pPr>
            <a:lvl8pPr marL="3429000" indent="-228600" algn="l" rtl="0" eaLnBrk="0" fontAlgn="base" hangingPunct="0">
              <a:spcBef>
                <a:spcPct val="20000"/>
              </a:spcBef>
              <a:spcAft>
                <a:spcPct val="0"/>
              </a:spcAft>
              <a:buChar char="»"/>
              <a:defRPr sz="1000">
                <a:solidFill>
                  <a:schemeClr val="tx1"/>
                </a:solidFill>
                <a:latin typeface="+mn-lt"/>
              </a:defRPr>
            </a:lvl8pPr>
            <a:lvl9pPr marL="3886200" indent="-228600" algn="l" rtl="0" eaLnBrk="0" fontAlgn="base" hangingPunct="0">
              <a:spcBef>
                <a:spcPct val="20000"/>
              </a:spcBef>
              <a:spcAft>
                <a:spcPct val="0"/>
              </a:spcAft>
              <a:buChar char="»"/>
              <a:defRPr sz="1000">
                <a:solidFill>
                  <a:schemeClr val="tx1"/>
                </a:solidFill>
                <a:latin typeface="+mn-lt"/>
              </a:defRPr>
            </a:lvl9pPr>
          </a:lstStyle>
          <a:p>
            <a:pPr marL="0" indent="0" algn="ctr">
              <a:buFontTx/>
              <a:buNone/>
            </a:pPr>
            <a:r>
              <a:rPr lang="en-US" sz="1800" b="1" kern="0" dirty="0" smtClean="0">
                <a:effectLst/>
              </a:rPr>
              <a:t>E</a:t>
            </a:r>
            <a:r>
              <a:rPr lang="en-US" sz="1800" kern="0" dirty="0" smtClean="0">
                <a:effectLst/>
              </a:rPr>
              <a:t>mpowerment = </a:t>
            </a:r>
            <a:r>
              <a:rPr lang="en-US" sz="1800" b="1" kern="0" dirty="0" smtClean="0">
                <a:effectLst/>
              </a:rPr>
              <a:t>0</a:t>
            </a:r>
            <a:r>
              <a:rPr lang="en-US" sz="1800" kern="0" dirty="0" smtClean="0">
                <a:effectLst/>
              </a:rPr>
              <a:t>,</a:t>
            </a:r>
          </a:p>
          <a:p>
            <a:pPr marL="0" indent="0" algn="ctr">
              <a:buFontTx/>
              <a:buNone/>
            </a:pPr>
            <a:r>
              <a:rPr lang="en-US" sz="1800" kern="0" dirty="0" smtClean="0">
                <a:effectLst/>
              </a:rPr>
              <a:t>if </a:t>
            </a:r>
            <a:r>
              <a:rPr lang="en-US" sz="1800" b="1" kern="0" dirty="0" smtClean="0">
                <a:effectLst/>
              </a:rPr>
              <a:t>A</a:t>
            </a:r>
            <a:r>
              <a:rPr lang="en-US" sz="1800" kern="0" dirty="0" smtClean="0">
                <a:effectLst/>
              </a:rPr>
              <a:t>uthority or </a:t>
            </a:r>
            <a:r>
              <a:rPr lang="en-US" sz="1800" b="1" kern="0" dirty="0" smtClean="0">
                <a:effectLst/>
              </a:rPr>
              <a:t>R</a:t>
            </a:r>
            <a:r>
              <a:rPr lang="en-US" sz="1800" kern="0" dirty="0" smtClean="0">
                <a:effectLst/>
              </a:rPr>
              <a:t>esources or </a:t>
            </a:r>
            <a:r>
              <a:rPr lang="en-US" sz="1800" b="1" kern="0" dirty="0" smtClean="0">
                <a:effectLst/>
              </a:rPr>
              <a:t>I</a:t>
            </a:r>
            <a:r>
              <a:rPr lang="en-US" sz="1800" kern="0" dirty="0" smtClean="0">
                <a:effectLst/>
              </a:rPr>
              <a:t>nformation or </a:t>
            </a:r>
            <a:r>
              <a:rPr lang="en-US" sz="1800" b="1" kern="0" dirty="0" smtClean="0">
                <a:effectLst/>
              </a:rPr>
              <a:t>A</a:t>
            </a:r>
            <a:r>
              <a:rPr lang="en-US" sz="1800" kern="0" dirty="0" smtClean="0">
                <a:effectLst/>
              </a:rPr>
              <a:t>ccountability = </a:t>
            </a:r>
            <a:r>
              <a:rPr lang="en-US" sz="1800" b="1" kern="0" dirty="0" smtClean="0">
                <a:effectLst/>
              </a:rPr>
              <a:t>0</a:t>
            </a:r>
          </a:p>
          <a:p>
            <a:pPr marL="0" indent="0" algn="just">
              <a:buFontTx/>
              <a:buNone/>
            </a:pPr>
            <a:endParaRPr lang="en-US" sz="1800" kern="0" dirty="0" smtClean="0">
              <a:effectLst/>
            </a:endParaRPr>
          </a:p>
          <a:p>
            <a:pPr marL="0" indent="0" algn="just">
              <a:buFontTx/>
              <a:buNone/>
            </a:pPr>
            <a:endParaRPr lang="en-US" sz="1800" kern="0" dirty="0" smtClean="0">
              <a:effectLst/>
            </a:endParaRPr>
          </a:p>
          <a:p>
            <a:pPr marL="0" indent="0" algn="just">
              <a:buFontTx/>
              <a:buNone/>
            </a:pPr>
            <a:endParaRPr lang="en-US" sz="1800" kern="0" dirty="0" smtClean="0">
              <a:effectLst/>
            </a:endParaRPr>
          </a:p>
          <a:p>
            <a:pPr marL="0" indent="0" algn="just">
              <a:buFontTx/>
              <a:buNone/>
            </a:pPr>
            <a:endParaRPr lang="en-US" sz="1800" kern="0" dirty="0" smtClean="0">
              <a:effectLst/>
            </a:endParaRPr>
          </a:p>
          <a:p>
            <a:pPr marL="0" indent="0" algn="just">
              <a:buFontTx/>
              <a:buNone/>
            </a:pPr>
            <a:endParaRPr lang="en-US" sz="1800" kern="0" dirty="0" smtClean="0">
              <a:effectLst/>
            </a:endParaRPr>
          </a:p>
        </p:txBody>
      </p:sp>
    </p:spTree>
    <p:extLst>
      <p:ext uri="{BB962C8B-B14F-4D97-AF65-F5344CB8AC3E}">
        <p14:creationId xmlns:p14="http://schemas.microsoft.com/office/powerpoint/2010/main" val="1505710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347663" y="195263"/>
            <a:ext cx="8497887" cy="581025"/>
          </a:xfrm>
          <a:noFill/>
          <a:ln/>
        </p:spPr>
        <p:txBody>
          <a:bodyPr/>
          <a:lstStyle/>
          <a:p>
            <a:r>
              <a:rPr lang="en-US" dirty="0"/>
              <a:t>Operational Excellence – High Performance Work Teams</a:t>
            </a:r>
          </a:p>
        </p:txBody>
      </p:sp>
      <p:sp>
        <p:nvSpPr>
          <p:cNvPr id="537603" name="Text Box 3"/>
          <p:cNvSpPr txBox="1">
            <a:spLocks noChangeArrowheads="1"/>
          </p:cNvSpPr>
          <p:nvPr/>
        </p:nvSpPr>
        <p:spPr bwMode="auto">
          <a:xfrm>
            <a:off x="1847172" y="1131888"/>
            <a:ext cx="695994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spcBef>
                <a:spcPct val="25000"/>
              </a:spcBef>
            </a:pPr>
            <a:r>
              <a:rPr lang="en-US" sz="2000" dirty="0">
                <a:effectLst/>
                <a:latin typeface="Maiandra GD" charset="0"/>
              </a:rPr>
              <a:t>In their book </a:t>
            </a:r>
            <a:r>
              <a:rPr lang="en-US" sz="2000" i="1" dirty="0">
                <a:effectLst/>
                <a:latin typeface="Maiandra GD" charset="0"/>
              </a:rPr>
              <a:t>Gung Ho ! – Turn on the People in any Organization</a:t>
            </a:r>
            <a:r>
              <a:rPr lang="en-US" sz="2000" dirty="0">
                <a:effectLst/>
                <a:latin typeface="Maiandra GD" charset="0"/>
              </a:rPr>
              <a:t>, Ken Blanchard and Sheldon Bowles describe three distinctive phase of </a:t>
            </a:r>
            <a:r>
              <a:rPr lang="en-US" sz="2000" u="sng" dirty="0">
                <a:effectLst/>
                <a:latin typeface="Maiandra GD" charset="0"/>
              </a:rPr>
              <a:t>transforming a traditional organization to </a:t>
            </a:r>
            <a:r>
              <a:rPr lang="en-US" sz="2000" u="sng" dirty="0" smtClean="0">
                <a:effectLst/>
                <a:latin typeface="Maiandra GD" charset="0"/>
              </a:rPr>
              <a:t>an organization based on high </a:t>
            </a:r>
            <a:r>
              <a:rPr lang="en-US" sz="2000" u="sng" dirty="0">
                <a:effectLst/>
                <a:latin typeface="Maiandra GD" charset="0"/>
              </a:rPr>
              <a:t>performance work team</a:t>
            </a:r>
            <a:r>
              <a:rPr lang="en-US" sz="2000" dirty="0">
                <a:effectLst/>
                <a:latin typeface="Maiandra GD" charset="0"/>
              </a:rPr>
              <a:t>.</a:t>
            </a:r>
          </a:p>
        </p:txBody>
      </p:sp>
      <p:pic>
        <p:nvPicPr>
          <p:cNvPr id="537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14" y="1171074"/>
            <a:ext cx="1151681" cy="164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37619" name="Group 19"/>
          <p:cNvGrpSpPr>
            <a:grpSpLocks/>
          </p:cNvGrpSpPr>
          <p:nvPr/>
        </p:nvGrpSpPr>
        <p:grpSpPr bwMode="auto">
          <a:xfrm>
            <a:off x="428625" y="3338514"/>
            <a:ext cx="2505075" cy="2497138"/>
            <a:chOff x="270" y="2103"/>
            <a:chExt cx="1578" cy="1573"/>
          </a:xfrm>
        </p:grpSpPr>
        <p:pic>
          <p:nvPicPr>
            <p:cNvPr id="5376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 y="2103"/>
              <a:ext cx="1083" cy="124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7607" name="Text Box 7"/>
            <p:cNvSpPr txBox="1">
              <a:spLocks noChangeArrowheads="1"/>
            </p:cNvSpPr>
            <p:nvPr/>
          </p:nvSpPr>
          <p:spPr bwMode="auto">
            <a:xfrm>
              <a:off x="270" y="3443"/>
              <a:ext cx="15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effectLst/>
                  <a:latin typeface="BrushScrD" pitchFamily="66" charset="0"/>
                </a:rPr>
                <a:t>Spirit of the Squirrel</a:t>
              </a:r>
            </a:p>
          </p:txBody>
        </p:sp>
      </p:grpSp>
      <p:grpSp>
        <p:nvGrpSpPr>
          <p:cNvPr id="537620" name="Group 20"/>
          <p:cNvGrpSpPr>
            <a:grpSpLocks/>
          </p:cNvGrpSpPr>
          <p:nvPr/>
        </p:nvGrpSpPr>
        <p:grpSpPr bwMode="auto">
          <a:xfrm>
            <a:off x="3551239" y="3316289"/>
            <a:ext cx="2219325" cy="2527300"/>
            <a:chOff x="2210" y="2089"/>
            <a:chExt cx="1398" cy="1592"/>
          </a:xfrm>
        </p:grpSpPr>
        <p:sp>
          <p:nvSpPr>
            <p:cNvPr id="537608" name="Text Box 8"/>
            <p:cNvSpPr txBox="1">
              <a:spLocks noChangeArrowheads="1"/>
            </p:cNvSpPr>
            <p:nvPr/>
          </p:nvSpPr>
          <p:spPr bwMode="auto">
            <a:xfrm>
              <a:off x="2210" y="3448"/>
              <a:ext cx="1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effectLst/>
                  <a:latin typeface="BrushScrD" pitchFamily="66" charset="0"/>
                </a:rPr>
                <a:t>Way of the Beaver</a:t>
              </a:r>
            </a:p>
          </p:txBody>
        </p:sp>
        <p:pic>
          <p:nvPicPr>
            <p:cNvPr id="53761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5" y="2089"/>
              <a:ext cx="1145" cy="12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37616" name="Group 16"/>
          <p:cNvGrpSpPr>
            <a:grpSpLocks/>
          </p:cNvGrpSpPr>
          <p:nvPr/>
        </p:nvGrpSpPr>
        <p:grpSpPr bwMode="auto">
          <a:xfrm>
            <a:off x="6465888" y="3325814"/>
            <a:ext cx="2085975" cy="2524125"/>
            <a:chOff x="4073" y="2095"/>
            <a:chExt cx="1314" cy="1590"/>
          </a:xfrm>
        </p:grpSpPr>
        <p:sp>
          <p:nvSpPr>
            <p:cNvPr id="537609" name="Text Box 9"/>
            <p:cNvSpPr txBox="1">
              <a:spLocks noChangeArrowheads="1"/>
            </p:cNvSpPr>
            <p:nvPr/>
          </p:nvSpPr>
          <p:spPr bwMode="auto">
            <a:xfrm>
              <a:off x="4073" y="3452"/>
              <a:ext cx="13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effectLst/>
                  <a:latin typeface="BrushScrD" pitchFamily="66" charset="0"/>
                </a:rPr>
                <a:t>Gift of the Goose</a:t>
              </a:r>
            </a:p>
          </p:txBody>
        </p:sp>
        <p:pic>
          <p:nvPicPr>
            <p:cNvPr id="53761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0" y="2095"/>
              <a:ext cx="1193" cy="121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7772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76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76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7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347663" y="195263"/>
            <a:ext cx="8497887" cy="581025"/>
          </a:xfrm>
          <a:noFill/>
          <a:ln/>
        </p:spPr>
        <p:txBody>
          <a:bodyPr/>
          <a:lstStyle/>
          <a:p>
            <a:r>
              <a:rPr lang="en-US" dirty="0"/>
              <a:t>Operational Excellence – High Performance Work Teams</a:t>
            </a:r>
          </a:p>
        </p:txBody>
      </p:sp>
      <p:sp>
        <p:nvSpPr>
          <p:cNvPr id="592900" name="Text Box 4"/>
          <p:cNvSpPr txBox="1">
            <a:spLocks noChangeArrowheads="1"/>
          </p:cNvSpPr>
          <p:nvPr/>
        </p:nvSpPr>
        <p:spPr bwMode="auto">
          <a:xfrm>
            <a:off x="2698750" y="2693988"/>
            <a:ext cx="3630613" cy="122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977900" indent="-457200" eaLnBrk="0" hangingPunct="0">
              <a:defRPr sz="2400">
                <a:solidFill>
                  <a:schemeClr val="tx1"/>
                </a:solidFill>
                <a:latin typeface="Times New Roman" pitchFamily="18" charset="0"/>
              </a:defRPr>
            </a:lvl2pPr>
            <a:lvl3pPr marL="1549400" indent="-457200" eaLnBrk="0" hangingPunct="0">
              <a:defRPr sz="2400">
                <a:solidFill>
                  <a:schemeClr val="tx1"/>
                </a:solidFill>
                <a:latin typeface="Times New Roman" pitchFamily="18" charset="0"/>
              </a:defRPr>
            </a:lvl3pPr>
            <a:lvl4pPr marL="2120900" indent="-457200" eaLnBrk="0" hangingPunct="0">
              <a:defRPr sz="2400">
                <a:solidFill>
                  <a:schemeClr val="tx1"/>
                </a:solidFill>
                <a:latin typeface="Times New Roman" pitchFamily="18" charset="0"/>
              </a:defRPr>
            </a:lvl4pPr>
            <a:lvl5pPr marL="2692400" indent="-457200" eaLnBrk="0" hangingPunct="0">
              <a:defRPr sz="2400">
                <a:solidFill>
                  <a:schemeClr val="tx1"/>
                </a:solidFill>
                <a:latin typeface="Times New Roman" pitchFamily="18" charset="0"/>
              </a:defRPr>
            </a:lvl5pPr>
            <a:lvl6pPr marL="3149600" indent="-457200" eaLnBrk="0" fontAlgn="base" hangingPunct="0">
              <a:spcBef>
                <a:spcPct val="0"/>
              </a:spcBef>
              <a:spcAft>
                <a:spcPct val="0"/>
              </a:spcAft>
              <a:defRPr sz="2400">
                <a:solidFill>
                  <a:schemeClr val="tx1"/>
                </a:solidFill>
                <a:latin typeface="Times New Roman" pitchFamily="18" charset="0"/>
              </a:defRPr>
            </a:lvl6pPr>
            <a:lvl7pPr marL="3606800" indent="-457200" eaLnBrk="0" fontAlgn="base" hangingPunct="0">
              <a:spcBef>
                <a:spcPct val="0"/>
              </a:spcBef>
              <a:spcAft>
                <a:spcPct val="0"/>
              </a:spcAft>
              <a:defRPr sz="2400">
                <a:solidFill>
                  <a:schemeClr val="tx1"/>
                </a:solidFill>
                <a:latin typeface="Times New Roman" pitchFamily="18" charset="0"/>
              </a:defRPr>
            </a:lvl7pPr>
            <a:lvl8pPr marL="4064000" indent="-457200" eaLnBrk="0" fontAlgn="base" hangingPunct="0">
              <a:spcBef>
                <a:spcPct val="0"/>
              </a:spcBef>
              <a:spcAft>
                <a:spcPct val="0"/>
              </a:spcAft>
              <a:defRPr sz="2400">
                <a:solidFill>
                  <a:schemeClr val="tx1"/>
                </a:solidFill>
                <a:latin typeface="Times New Roman" pitchFamily="18" charset="0"/>
              </a:defRPr>
            </a:lvl8pPr>
            <a:lvl9pPr marL="4521200" indent="-4572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600" dirty="0">
                <a:effectLst/>
                <a:latin typeface="BrushScrD" pitchFamily="66" charset="0"/>
              </a:rPr>
              <a:t>Spirit of the Squirrel</a:t>
            </a:r>
          </a:p>
          <a:p>
            <a:pPr algn="ctr" eaLnBrk="1" hangingPunct="1"/>
            <a:endParaRPr lang="en-US" sz="2200" dirty="0">
              <a:effectLst/>
              <a:latin typeface="Arial" pitchFamily="34" charset="0"/>
            </a:endParaRPr>
          </a:p>
          <a:p>
            <a:pPr algn="ctr" eaLnBrk="1" hangingPunct="1"/>
            <a:r>
              <a:rPr lang="en-US" sz="2600" b="1" dirty="0">
                <a:effectLst/>
                <a:latin typeface="Maiandra GD" charset="0"/>
              </a:rPr>
              <a:t>WORTHWHILE WORK</a:t>
            </a:r>
          </a:p>
        </p:txBody>
      </p:sp>
      <p:pic>
        <p:nvPicPr>
          <p:cNvPr id="5929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1116013"/>
            <a:ext cx="1341438" cy="15414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2902" name="Text Box 6"/>
          <p:cNvSpPr txBox="1">
            <a:spLocks noChangeArrowheads="1"/>
          </p:cNvSpPr>
          <p:nvPr/>
        </p:nvSpPr>
        <p:spPr bwMode="auto">
          <a:xfrm>
            <a:off x="1608475" y="4085471"/>
            <a:ext cx="6184706" cy="148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06400" indent="-406400" eaLnBrk="0" hangingPunct="0">
              <a:defRPr sz="2400">
                <a:solidFill>
                  <a:schemeClr val="tx1"/>
                </a:solidFill>
                <a:latin typeface="Times New Roman" pitchFamily="18" charset="0"/>
              </a:defRPr>
            </a:lvl1pPr>
            <a:lvl2pPr marL="977900" indent="-457200" eaLnBrk="0" hangingPunct="0">
              <a:defRPr sz="2400">
                <a:solidFill>
                  <a:schemeClr val="tx1"/>
                </a:solidFill>
                <a:latin typeface="Times New Roman" pitchFamily="18" charset="0"/>
              </a:defRPr>
            </a:lvl2pPr>
            <a:lvl3pPr marL="1549400" indent="-457200" eaLnBrk="0" hangingPunct="0">
              <a:defRPr sz="2400">
                <a:solidFill>
                  <a:schemeClr val="tx1"/>
                </a:solidFill>
                <a:latin typeface="Times New Roman" pitchFamily="18" charset="0"/>
              </a:defRPr>
            </a:lvl3pPr>
            <a:lvl4pPr marL="2120900" indent="-457200" eaLnBrk="0" hangingPunct="0">
              <a:defRPr sz="2400">
                <a:solidFill>
                  <a:schemeClr val="tx1"/>
                </a:solidFill>
                <a:latin typeface="Times New Roman" pitchFamily="18" charset="0"/>
              </a:defRPr>
            </a:lvl4pPr>
            <a:lvl5pPr marL="2692400" indent="-457200" eaLnBrk="0" hangingPunct="0">
              <a:defRPr sz="2400">
                <a:solidFill>
                  <a:schemeClr val="tx1"/>
                </a:solidFill>
                <a:latin typeface="Times New Roman" pitchFamily="18" charset="0"/>
              </a:defRPr>
            </a:lvl5pPr>
            <a:lvl6pPr marL="3149600" indent="-457200" eaLnBrk="0" fontAlgn="base" hangingPunct="0">
              <a:spcBef>
                <a:spcPct val="0"/>
              </a:spcBef>
              <a:spcAft>
                <a:spcPct val="0"/>
              </a:spcAft>
              <a:defRPr sz="2400">
                <a:solidFill>
                  <a:schemeClr val="tx1"/>
                </a:solidFill>
                <a:latin typeface="Times New Roman" pitchFamily="18" charset="0"/>
              </a:defRPr>
            </a:lvl6pPr>
            <a:lvl7pPr marL="3606800" indent="-457200" eaLnBrk="0" fontAlgn="base" hangingPunct="0">
              <a:spcBef>
                <a:spcPct val="0"/>
              </a:spcBef>
              <a:spcAft>
                <a:spcPct val="0"/>
              </a:spcAft>
              <a:defRPr sz="2400">
                <a:solidFill>
                  <a:schemeClr val="tx1"/>
                </a:solidFill>
                <a:latin typeface="Times New Roman" pitchFamily="18" charset="0"/>
              </a:defRPr>
            </a:lvl7pPr>
            <a:lvl8pPr marL="4064000" indent="-457200" eaLnBrk="0" fontAlgn="base" hangingPunct="0">
              <a:spcBef>
                <a:spcPct val="0"/>
              </a:spcBef>
              <a:spcAft>
                <a:spcPct val="0"/>
              </a:spcAft>
              <a:defRPr sz="2400">
                <a:solidFill>
                  <a:schemeClr val="tx1"/>
                </a:solidFill>
                <a:latin typeface="Times New Roman" pitchFamily="18" charset="0"/>
              </a:defRPr>
            </a:lvl8pPr>
            <a:lvl9pPr marL="4521200" indent="-4572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10000"/>
              </a:lnSpc>
              <a:spcBef>
                <a:spcPct val="40000"/>
              </a:spcBef>
              <a:buFontTx/>
              <a:buAutoNum type="arabicPeriod"/>
            </a:pPr>
            <a:r>
              <a:rPr lang="en-US" sz="2200" dirty="0">
                <a:effectLst/>
                <a:latin typeface="Maiandra GD" charset="0"/>
              </a:rPr>
              <a:t>Knowing we make the world a better place.</a:t>
            </a:r>
          </a:p>
          <a:p>
            <a:pPr algn="just" eaLnBrk="1" hangingPunct="1">
              <a:lnSpc>
                <a:spcPct val="110000"/>
              </a:lnSpc>
              <a:spcBef>
                <a:spcPct val="40000"/>
              </a:spcBef>
              <a:buFontTx/>
              <a:buAutoNum type="arabicPeriod"/>
            </a:pPr>
            <a:r>
              <a:rPr lang="en-US" sz="2200" dirty="0">
                <a:effectLst/>
                <a:latin typeface="Maiandra GD" charset="0"/>
              </a:rPr>
              <a:t>Everyone works toward </a:t>
            </a:r>
            <a:r>
              <a:rPr lang="en-US" sz="2200" dirty="0" smtClean="0">
                <a:effectLst/>
                <a:latin typeface="Maiandra GD" charset="0"/>
              </a:rPr>
              <a:t>a shared </a:t>
            </a:r>
            <a:r>
              <a:rPr lang="en-US" sz="2200" dirty="0">
                <a:effectLst/>
                <a:latin typeface="Maiandra GD" charset="0"/>
              </a:rPr>
              <a:t>goal.</a:t>
            </a:r>
          </a:p>
          <a:p>
            <a:pPr algn="just" eaLnBrk="1" hangingPunct="1">
              <a:lnSpc>
                <a:spcPct val="110000"/>
              </a:lnSpc>
              <a:spcBef>
                <a:spcPct val="40000"/>
              </a:spcBef>
              <a:buFontTx/>
              <a:buAutoNum type="arabicPeriod"/>
            </a:pPr>
            <a:r>
              <a:rPr lang="en-US" sz="2200" dirty="0">
                <a:effectLst/>
                <a:latin typeface="Maiandra GD" charset="0"/>
              </a:rPr>
              <a:t>Values guide plans, decisions, and actions.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9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9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9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347663" y="195263"/>
            <a:ext cx="8497887" cy="581025"/>
          </a:xfrm>
          <a:noFill/>
          <a:ln/>
        </p:spPr>
        <p:txBody>
          <a:bodyPr/>
          <a:lstStyle/>
          <a:p>
            <a:r>
              <a:rPr lang="en-US" dirty="0"/>
              <a:t>Operational Excellence – High Performance Work Teams</a:t>
            </a:r>
          </a:p>
        </p:txBody>
      </p:sp>
      <p:pic>
        <p:nvPicPr>
          <p:cNvPr id="5969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113" y="1068388"/>
            <a:ext cx="1527175" cy="16367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6998" name="Text Box 6"/>
          <p:cNvSpPr txBox="1">
            <a:spLocks noChangeArrowheads="1"/>
          </p:cNvSpPr>
          <p:nvPr/>
        </p:nvSpPr>
        <p:spPr bwMode="auto">
          <a:xfrm>
            <a:off x="1268413" y="2693988"/>
            <a:ext cx="65151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977900" indent="-457200" eaLnBrk="0" hangingPunct="0">
              <a:defRPr sz="2400">
                <a:solidFill>
                  <a:schemeClr val="tx1"/>
                </a:solidFill>
                <a:latin typeface="Times New Roman" pitchFamily="18" charset="0"/>
              </a:defRPr>
            </a:lvl2pPr>
            <a:lvl3pPr marL="1549400" indent="-457200" eaLnBrk="0" hangingPunct="0">
              <a:defRPr sz="2400">
                <a:solidFill>
                  <a:schemeClr val="tx1"/>
                </a:solidFill>
                <a:latin typeface="Times New Roman" pitchFamily="18" charset="0"/>
              </a:defRPr>
            </a:lvl3pPr>
            <a:lvl4pPr marL="2120900" indent="-457200" eaLnBrk="0" hangingPunct="0">
              <a:defRPr sz="2400">
                <a:solidFill>
                  <a:schemeClr val="tx1"/>
                </a:solidFill>
                <a:latin typeface="Times New Roman" pitchFamily="18" charset="0"/>
              </a:defRPr>
            </a:lvl4pPr>
            <a:lvl5pPr marL="2692400" indent="-457200" eaLnBrk="0" hangingPunct="0">
              <a:defRPr sz="2400">
                <a:solidFill>
                  <a:schemeClr val="tx1"/>
                </a:solidFill>
                <a:latin typeface="Times New Roman" pitchFamily="18" charset="0"/>
              </a:defRPr>
            </a:lvl5pPr>
            <a:lvl6pPr marL="3149600" indent="-457200" eaLnBrk="0" fontAlgn="base" hangingPunct="0">
              <a:spcBef>
                <a:spcPct val="0"/>
              </a:spcBef>
              <a:spcAft>
                <a:spcPct val="0"/>
              </a:spcAft>
              <a:defRPr sz="2400">
                <a:solidFill>
                  <a:schemeClr val="tx1"/>
                </a:solidFill>
                <a:latin typeface="Times New Roman" pitchFamily="18" charset="0"/>
              </a:defRPr>
            </a:lvl6pPr>
            <a:lvl7pPr marL="3606800" indent="-457200" eaLnBrk="0" fontAlgn="base" hangingPunct="0">
              <a:spcBef>
                <a:spcPct val="0"/>
              </a:spcBef>
              <a:spcAft>
                <a:spcPct val="0"/>
              </a:spcAft>
              <a:defRPr sz="2400">
                <a:solidFill>
                  <a:schemeClr val="tx1"/>
                </a:solidFill>
                <a:latin typeface="Times New Roman" pitchFamily="18" charset="0"/>
              </a:defRPr>
            </a:lvl7pPr>
            <a:lvl8pPr marL="4064000" indent="-457200" eaLnBrk="0" fontAlgn="base" hangingPunct="0">
              <a:spcBef>
                <a:spcPct val="0"/>
              </a:spcBef>
              <a:spcAft>
                <a:spcPct val="0"/>
              </a:spcAft>
              <a:defRPr sz="2400">
                <a:solidFill>
                  <a:schemeClr val="tx1"/>
                </a:solidFill>
                <a:latin typeface="Times New Roman" pitchFamily="18" charset="0"/>
              </a:defRPr>
            </a:lvl8pPr>
            <a:lvl9pPr marL="4521200" indent="-4572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600" dirty="0">
                <a:effectLst/>
                <a:latin typeface="BrushScrD" pitchFamily="66" charset="0"/>
              </a:rPr>
              <a:t>Way of the Beaver</a:t>
            </a:r>
          </a:p>
          <a:p>
            <a:pPr algn="ctr" eaLnBrk="1" hangingPunct="1"/>
            <a:endParaRPr lang="en-US" sz="2600" dirty="0">
              <a:effectLst/>
              <a:latin typeface="BrushScrD" pitchFamily="66" charset="0"/>
            </a:endParaRPr>
          </a:p>
          <a:p>
            <a:pPr algn="ctr" eaLnBrk="1" hangingPunct="1"/>
            <a:r>
              <a:rPr lang="en-US" sz="2600" b="1" dirty="0">
                <a:effectLst/>
                <a:latin typeface="Maiandra GD" charset="0"/>
              </a:rPr>
              <a:t>IN CONTROL OF ACHIEVING THE GOAL</a:t>
            </a:r>
          </a:p>
        </p:txBody>
      </p:sp>
      <p:sp>
        <p:nvSpPr>
          <p:cNvPr id="596999" name="Text Box 7"/>
          <p:cNvSpPr txBox="1">
            <a:spLocks noChangeArrowheads="1"/>
          </p:cNvSpPr>
          <p:nvPr/>
        </p:nvSpPr>
        <p:spPr bwMode="auto">
          <a:xfrm>
            <a:off x="1508125" y="4054475"/>
            <a:ext cx="6030913"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6400" indent="-406400" eaLnBrk="0" hangingPunct="0">
              <a:defRPr sz="2400">
                <a:solidFill>
                  <a:schemeClr val="tx1"/>
                </a:solidFill>
                <a:latin typeface="Times New Roman" pitchFamily="18" charset="0"/>
              </a:defRPr>
            </a:lvl1pPr>
            <a:lvl2pPr marL="977900" indent="-457200" eaLnBrk="0" hangingPunct="0">
              <a:defRPr sz="2400">
                <a:solidFill>
                  <a:schemeClr val="tx1"/>
                </a:solidFill>
                <a:latin typeface="Times New Roman" pitchFamily="18" charset="0"/>
              </a:defRPr>
            </a:lvl2pPr>
            <a:lvl3pPr marL="1549400" indent="-457200" eaLnBrk="0" hangingPunct="0">
              <a:defRPr sz="2400">
                <a:solidFill>
                  <a:schemeClr val="tx1"/>
                </a:solidFill>
                <a:latin typeface="Times New Roman" pitchFamily="18" charset="0"/>
              </a:defRPr>
            </a:lvl3pPr>
            <a:lvl4pPr marL="2120900" indent="-457200" eaLnBrk="0" hangingPunct="0">
              <a:defRPr sz="2400">
                <a:solidFill>
                  <a:schemeClr val="tx1"/>
                </a:solidFill>
                <a:latin typeface="Times New Roman" pitchFamily="18" charset="0"/>
              </a:defRPr>
            </a:lvl4pPr>
            <a:lvl5pPr marL="2692400" indent="-457200" eaLnBrk="0" hangingPunct="0">
              <a:defRPr sz="2400">
                <a:solidFill>
                  <a:schemeClr val="tx1"/>
                </a:solidFill>
                <a:latin typeface="Times New Roman" pitchFamily="18" charset="0"/>
              </a:defRPr>
            </a:lvl5pPr>
            <a:lvl6pPr marL="3149600" indent="-457200" eaLnBrk="0" fontAlgn="base" hangingPunct="0">
              <a:spcBef>
                <a:spcPct val="0"/>
              </a:spcBef>
              <a:spcAft>
                <a:spcPct val="0"/>
              </a:spcAft>
              <a:defRPr sz="2400">
                <a:solidFill>
                  <a:schemeClr val="tx1"/>
                </a:solidFill>
                <a:latin typeface="Times New Roman" pitchFamily="18" charset="0"/>
              </a:defRPr>
            </a:lvl6pPr>
            <a:lvl7pPr marL="3606800" indent="-457200" eaLnBrk="0" fontAlgn="base" hangingPunct="0">
              <a:spcBef>
                <a:spcPct val="0"/>
              </a:spcBef>
              <a:spcAft>
                <a:spcPct val="0"/>
              </a:spcAft>
              <a:defRPr sz="2400">
                <a:solidFill>
                  <a:schemeClr val="tx1"/>
                </a:solidFill>
                <a:latin typeface="Times New Roman" pitchFamily="18" charset="0"/>
              </a:defRPr>
            </a:lvl7pPr>
            <a:lvl8pPr marL="4064000" indent="-457200" eaLnBrk="0" fontAlgn="base" hangingPunct="0">
              <a:spcBef>
                <a:spcPct val="0"/>
              </a:spcBef>
              <a:spcAft>
                <a:spcPct val="0"/>
              </a:spcAft>
              <a:defRPr sz="2400">
                <a:solidFill>
                  <a:schemeClr val="tx1"/>
                </a:solidFill>
                <a:latin typeface="Times New Roman" pitchFamily="18" charset="0"/>
              </a:defRPr>
            </a:lvl8pPr>
            <a:lvl9pPr marL="4521200" indent="-4572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10000"/>
              </a:lnSpc>
              <a:spcBef>
                <a:spcPct val="40000"/>
              </a:spcBef>
              <a:buFontTx/>
              <a:buAutoNum type="arabicPeriod"/>
            </a:pPr>
            <a:r>
              <a:rPr lang="en-US" sz="2200" dirty="0">
                <a:effectLst/>
                <a:latin typeface="Maiandra GD" charset="0"/>
              </a:rPr>
              <a:t>A playing field with clearly marked territory.</a:t>
            </a:r>
          </a:p>
          <a:p>
            <a:pPr algn="just" eaLnBrk="1" hangingPunct="1">
              <a:lnSpc>
                <a:spcPct val="110000"/>
              </a:lnSpc>
              <a:spcBef>
                <a:spcPct val="40000"/>
              </a:spcBef>
              <a:buFontTx/>
              <a:buAutoNum type="arabicPeriod"/>
            </a:pPr>
            <a:r>
              <a:rPr lang="en-US" sz="2200" dirty="0">
                <a:effectLst/>
                <a:latin typeface="Maiandra GD" charset="0"/>
              </a:rPr>
              <a:t>Thoughts, feelings, needs, and dreams are respected, listened to, and acted upon.</a:t>
            </a:r>
          </a:p>
          <a:p>
            <a:pPr algn="just" eaLnBrk="1" hangingPunct="1">
              <a:lnSpc>
                <a:spcPct val="110000"/>
              </a:lnSpc>
              <a:spcBef>
                <a:spcPct val="40000"/>
              </a:spcBef>
              <a:buFontTx/>
              <a:buAutoNum type="arabicPeriod"/>
            </a:pPr>
            <a:r>
              <a:rPr lang="en-US" sz="2200" dirty="0">
                <a:effectLst/>
                <a:latin typeface="Maiandra GD" charset="0"/>
              </a:rPr>
              <a:t>Able but challenging.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69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69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69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347663" y="195263"/>
            <a:ext cx="8497887" cy="581025"/>
          </a:xfrm>
          <a:noFill/>
          <a:ln/>
        </p:spPr>
        <p:txBody>
          <a:bodyPr/>
          <a:lstStyle/>
          <a:p>
            <a:r>
              <a:rPr lang="en-US" dirty="0"/>
              <a:t>Operational Excellence – High Performance Work Teams</a:t>
            </a:r>
          </a:p>
        </p:txBody>
      </p:sp>
      <p:pic>
        <p:nvPicPr>
          <p:cNvPr id="594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975" y="1063625"/>
            <a:ext cx="1579563" cy="16081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4950" name="Text Box 6"/>
          <p:cNvSpPr txBox="1">
            <a:spLocks noChangeArrowheads="1"/>
          </p:cNvSpPr>
          <p:nvPr/>
        </p:nvSpPr>
        <p:spPr bwMode="auto">
          <a:xfrm>
            <a:off x="2527300" y="2693988"/>
            <a:ext cx="3983038"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977900" indent="-457200" eaLnBrk="0" hangingPunct="0">
              <a:defRPr sz="2400">
                <a:solidFill>
                  <a:schemeClr val="tx1"/>
                </a:solidFill>
                <a:latin typeface="Times New Roman" pitchFamily="18" charset="0"/>
              </a:defRPr>
            </a:lvl2pPr>
            <a:lvl3pPr marL="1549400" indent="-457200" eaLnBrk="0" hangingPunct="0">
              <a:defRPr sz="2400">
                <a:solidFill>
                  <a:schemeClr val="tx1"/>
                </a:solidFill>
                <a:latin typeface="Times New Roman" pitchFamily="18" charset="0"/>
              </a:defRPr>
            </a:lvl3pPr>
            <a:lvl4pPr marL="2120900" indent="-457200" eaLnBrk="0" hangingPunct="0">
              <a:defRPr sz="2400">
                <a:solidFill>
                  <a:schemeClr val="tx1"/>
                </a:solidFill>
                <a:latin typeface="Times New Roman" pitchFamily="18" charset="0"/>
              </a:defRPr>
            </a:lvl4pPr>
            <a:lvl5pPr marL="2692400" indent="-457200" eaLnBrk="0" hangingPunct="0">
              <a:defRPr sz="2400">
                <a:solidFill>
                  <a:schemeClr val="tx1"/>
                </a:solidFill>
                <a:latin typeface="Times New Roman" pitchFamily="18" charset="0"/>
              </a:defRPr>
            </a:lvl5pPr>
            <a:lvl6pPr marL="3149600" indent="-457200" eaLnBrk="0" fontAlgn="base" hangingPunct="0">
              <a:spcBef>
                <a:spcPct val="0"/>
              </a:spcBef>
              <a:spcAft>
                <a:spcPct val="0"/>
              </a:spcAft>
              <a:defRPr sz="2400">
                <a:solidFill>
                  <a:schemeClr val="tx1"/>
                </a:solidFill>
                <a:latin typeface="Times New Roman" pitchFamily="18" charset="0"/>
              </a:defRPr>
            </a:lvl6pPr>
            <a:lvl7pPr marL="3606800" indent="-457200" eaLnBrk="0" fontAlgn="base" hangingPunct="0">
              <a:spcBef>
                <a:spcPct val="0"/>
              </a:spcBef>
              <a:spcAft>
                <a:spcPct val="0"/>
              </a:spcAft>
              <a:defRPr sz="2400">
                <a:solidFill>
                  <a:schemeClr val="tx1"/>
                </a:solidFill>
                <a:latin typeface="Times New Roman" pitchFamily="18" charset="0"/>
              </a:defRPr>
            </a:lvl7pPr>
            <a:lvl8pPr marL="4064000" indent="-457200" eaLnBrk="0" fontAlgn="base" hangingPunct="0">
              <a:spcBef>
                <a:spcPct val="0"/>
              </a:spcBef>
              <a:spcAft>
                <a:spcPct val="0"/>
              </a:spcAft>
              <a:defRPr sz="2400">
                <a:solidFill>
                  <a:schemeClr val="tx1"/>
                </a:solidFill>
                <a:latin typeface="Times New Roman" pitchFamily="18" charset="0"/>
              </a:defRPr>
            </a:lvl8pPr>
            <a:lvl9pPr marL="4521200" indent="-4572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600" dirty="0">
                <a:effectLst/>
                <a:latin typeface="BrushScrD" pitchFamily="66" charset="0"/>
              </a:rPr>
              <a:t>Gift of the Goose</a:t>
            </a:r>
          </a:p>
          <a:p>
            <a:pPr algn="ctr" eaLnBrk="1" hangingPunct="1"/>
            <a:endParaRPr lang="en-US" sz="2600" dirty="0">
              <a:effectLst/>
              <a:latin typeface="BrushScrD" pitchFamily="66" charset="0"/>
            </a:endParaRPr>
          </a:p>
          <a:p>
            <a:pPr algn="ctr" eaLnBrk="1" hangingPunct="1"/>
            <a:r>
              <a:rPr lang="en-US" sz="2600" b="1" dirty="0">
                <a:effectLst/>
                <a:latin typeface="Maiandra GD" charset="0"/>
              </a:rPr>
              <a:t>CHEERING OTHERS ON</a:t>
            </a:r>
          </a:p>
        </p:txBody>
      </p:sp>
      <p:sp>
        <p:nvSpPr>
          <p:cNvPr id="594951" name="Text Box 7"/>
          <p:cNvSpPr txBox="1">
            <a:spLocks noChangeArrowheads="1"/>
          </p:cNvSpPr>
          <p:nvPr/>
        </p:nvSpPr>
        <p:spPr bwMode="auto">
          <a:xfrm>
            <a:off x="1162050" y="4054475"/>
            <a:ext cx="6761163"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6400" indent="-406400" eaLnBrk="0" hangingPunct="0">
              <a:defRPr sz="2400">
                <a:solidFill>
                  <a:schemeClr val="tx1"/>
                </a:solidFill>
                <a:latin typeface="Times New Roman" pitchFamily="18" charset="0"/>
              </a:defRPr>
            </a:lvl1pPr>
            <a:lvl2pPr marL="977900" indent="-457200" eaLnBrk="0" hangingPunct="0">
              <a:defRPr sz="2400">
                <a:solidFill>
                  <a:schemeClr val="tx1"/>
                </a:solidFill>
                <a:latin typeface="Times New Roman" pitchFamily="18" charset="0"/>
              </a:defRPr>
            </a:lvl2pPr>
            <a:lvl3pPr marL="1549400" indent="-457200" eaLnBrk="0" hangingPunct="0">
              <a:defRPr sz="2400">
                <a:solidFill>
                  <a:schemeClr val="tx1"/>
                </a:solidFill>
                <a:latin typeface="Times New Roman" pitchFamily="18" charset="0"/>
              </a:defRPr>
            </a:lvl3pPr>
            <a:lvl4pPr marL="2120900" indent="-457200" eaLnBrk="0" hangingPunct="0">
              <a:defRPr sz="2400">
                <a:solidFill>
                  <a:schemeClr val="tx1"/>
                </a:solidFill>
                <a:latin typeface="Times New Roman" pitchFamily="18" charset="0"/>
              </a:defRPr>
            </a:lvl4pPr>
            <a:lvl5pPr marL="2692400" indent="-457200" eaLnBrk="0" hangingPunct="0">
              <a:defRPr sz="2400">
                <a:solidFill>
                  <a:schemeClr val="tx1"/>
                </a:solidFill>
                <a:latin typeface="Times New Roman" pitchFamily="18" charset="0"/>
              </a:defRPr>
            </a:lvl5pPr>
            <a:lvl6pPr marL="3149600" indent="-457200" eaLnBrk="0" fontAlgn="base" hangingPunct="0">
              <a:spcBef>
                <a:spcPct val="0"/>
              </a:spcBef>
              <a:spcAft>
                <a:spcPct val="0"/>
              </a:spcAft>
              <a:defRPr sz="2400">
                <a:solidFill>
                  <a:schemeClr val="tx1"/>
                </a:solidFill>
                <a:latin typeface="Times New Roman" pitchFamily="18" charset="0"/>
              </a:defRPr>
            </a:lvl6pPr>
            <a:lvl7pPr marL="3606800" indent="-457200" eaLnBrk="0" fontAlgn="base" hangingPunct="0">
              <a:spcBef>
                <a:spcPct val="0"/>
              </a:spcBef>
              <a:spcAft>
                <a:spcPct val="0"/>
              </a:spcAft>
              <a:defRPr sz="2400">
                <a:solidFill>
                  <a:schemeClr val="tx1"/>
                </a:solidFill>
                <a:latin typeface="Times New Roman" pitchFamily="18" charset="0"/>
              </a:defRPr>
            </a:lvl7pPr>
            <a:lvl8pPr marL="4064000" indent="-457200" eaLnBrk="0" fontAlgn="base" hangingPunct="0">
              <a:spcBef>
                <a:spcPct val="0"/>
              </a:spcBef>
              <a:spcAft>
                <a:spcPct val="0"/>
              </a:spcAft>
              <a:defRPr sz="2400">
                <a:solidFill>
                  <a:schemeClr val="tx1"/>
                </a:solidFill>
                <a:latin typeface="Times New Roman" pitchFamily="18" charset="0"/>
              </a:defRPr>
            </a:lvl8pPr>
            <a:lvl9pPr marL="4521200" indent="-4572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10000"/>
              </a:lnSpc>
              <a:spcBef>
                <a:spcPct val="40000"/>
              </a:spcBef>
              <a:buFontTx/>
              <a:buAutoNum type="arabicPeriod"/>
            </a:pPr>
            <a:r>
              <a:rPr lang="en-US" sz="2200" dirty="0">
                <a:effectLst/>
                <a:latin typeface="Maiandra GD" charset="0"/>
              </a:rPr>
              <a:t>Active or passive, congratulations must be TRUE.</a:t>
            </a:r>
          </a:p>
          <a:p>
            <a:pPr algn="just" eaLnBrk="1" hangingPunct="1">
              <a:lnSpc>
                <a:spcPct val="110000"/>
              </a:lnSpc>
              <a:spcBef>
                <a:spcPct val="40000"/>
              </a:spcBef>
              <a:buFontTx/>
              <a:buAutoNum type="arabicPeriod"/>
            </a:pPr>
            <a:r>
              <a:rPr lang="en-US" sz="2200" dirty="0">
                <a:effectLst/>
                <a:latin typeface="Maiandra GD" charset="0"/>
              </a:rPr>
              <a:t>No score, no game, and cheer the progress.</a:t>
            </a:r>
          </a:p>
          <a:p>
            <a:pPr algn="just" eaLnBrk="1" hangingPunct="1">
              <a:lnSpc>
                <a:spcPct val="110000"/>
              </a:lnSpc>
              <a:spcBef>
                <a:spcPct val="40000"/>
              </a:spcBef>
              <a:buFontTx/>
              <a:buAutoNum type="arabicPeriod"/>
            </a:pPr>
            <a:r>
              <a:rPr lang="en-US" sz="2200" dirty="0">
                <a:effectLst/>
                <a:latin typeface="Maiandra GD" charset="0"/>
              </a:rPr>
              <a:t>E = m </a:t>
            </a:r>
            <a:r>
              <a:rPr lang="en-US" sz="2200" dirty="0">
                <a:effectLst/>
                <a:latin typeface="Maiandra GD" charset="0"/>
                <a:cs typeface="Arial" pitchFamily="34" charset="0"/>
              </a:rPr>
              <a:t>· c</a:t>
            </a:r>
            <a:r>
              <a:rPr lang="en-US" sz="2200" baseline="30000" dirty="0">
                <a:effectLst/>
                <a:latin typeface="Maiandra GD" charset="0"/>
                <a:cs typeface="Arial" pitchFamily="34" charset="0"/>
              </a:rPr>
              <a:t>2</a:t>
            </a:r>
            <a:r>
              <a:rPr lang="en-US" sz="2200" dirty="0">
                <a:effectLst/>
                <a:latin typeface="Maiandra GD" charset="0"/>
                <a:cs typeface="Arial" pitchFamily="34" charset="0"/>
              </a:rPr>
              <a:t> – Enthusiasm equals mission times cash and congratulations.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49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347663" y="195263"/>
            <a:ext cx="8497887" cy="581025"/>
          </a:xfrm>
          <a:noFill/>
          <a:ln/>
        </p:spPr>
        <p:txBody>
          <a:bodyPr/>
          <a:lstStyle/>
          <a:p>
            <a:r>
              <a:rPr lang="en-US" dirty="0"/>
              <a:t>Operational Excellence – High Performance Work Teams</a:t>
            </a:r>
          </a:p>
        </p:txBody>
      </p:sp>
      <p:sp>
        <p:nvSpPr>
          <p:cNvPr id="570371" name="Text Box 3"/>
          <p:cNvSpPr txBox="1">
            <a:spLocks noChangeArrowheads="1"/>
          </p:cNvSpPr>
          <p:nvPr/>
        </p:nvSpPr>
        <p:spPr bwMode="auto">
          <a:xfrm>
            <a:off x="301625" y="989013"/>
            <a:ext cx="850423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40000"/>
              </a:spcBef>
            </a:pPr>
            <a:r>
              <a:rPr lang="en-US" sz="2000" dirty="0">
                <a:effectLst/>
                <a:latin typeface="Maiandra GD" charset="0"/>
              </a:rPr>
              <a:t>While an organization transitions from a more traditional </a:t>
            </a:r>
            <a:r>
              <a:rPr lang="en-US" sz="2000" dirty="0" smtClean="0">
                <a:effectLst/>
                <a:latin typeface="Maiandra GD" charset="0"/>
              </a:rPr>
              <a:t>“top-down” organization </a:t>
            </a:r>
            <a:r>
              <a:rPr lang="en-US" sz="2000" dirty="0">
                <a:effectLst/>
                <a:latin typeface="Maiandra GD" charset="0"/>
              </a:rPr>
              <a:t>to an organization build around high performance work teams, the role of a supervisor or manager changes to the role of a </a:t>
            </a:r>
            <a:r>
              <a:rPr lang="en-US" sz="2000" dirty="0" smtClean="0">
                <a:effectLst/>
                <a:latin typeface="Maiandra GD" charset="0"/>
              </a:rPr>
              <a:t>leader and coach, </a:t>
            </a:r>
            <a:r>
              <a:rPr lang="en-US" sz="2000" dirty="0">
                <a:effectLst/>
                <a:latin typeface="Maiandra GD" charset="0"/>
              </a:rPr>
              <a:t>with six distinctive capabilities.</a:t>
            </a:r>
          </a:p>
        </p:txBody>
      </p:sp>
      <p:sp>
        <p:nvSpPr>
          <p:cNvPr id="570372" name="Rectangle 4"/>
          <p:cNvSpPr>
            <a:spLocks noChangeArrowheads="1"/>
          </p:cNvSpPr>
          <p:nvPr/>
        </p:nvSpPr>
        <p:spPr bwMode="auto">
          <a:xfrm>
            <a:off x="3156707" y="3876842"/>
            <a:ext cx="2762834" cy="595313"/>
          </a:xfrm>
          <a:prstGeom prst="rect">
            <a:avLst/>
          </a:prstGeom>
          <a:ln>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2000" dirty="0" smtClean="0">
                <a:solidFill>
                  <a:sysClr val="windowText" lastClr="000000"/>
                </a:solidFill>
                <a:effectLst/>
              </a:rPr>
              <a:t>Leader ≠ Manager</a:t>
            </a:r>
            <a:endParaRPr lang="en-US" sz="2000" dirty="0">
              <a:solidFill>
                <a:sysClr val="windowText" lastClr="000000"/>
              </a:solidFill>
              <a:effectLst/>
            </a:endParaRPr>
          </a:p>
        </p:txBody>
      </p:sp>
      <p:grpSp>
        <p:nvGrpSpPr>
          <p:cNvPr id="570393" name="Group 25"/>
          <p:cNvGrpSpPr>
            <a:grpSpLocks/>
          </p:cNvGrpSpPr>
          <p:nvPr/>
        </p:nvGrpSpPr>
        <p:grpSpPr bwMode="auto">
          <a:xfrm>
            <a:off x="3659188" y="2525713"/>
            <a:ext cx="1814512" cy="1162050"/>
            <a:chOff x="2305" y="1591"/>
            <a:chExt cx="1143" cy="732"/>
          </a:xfrm>
          <a:solidFill>
            <a:srgbClr val="FF9900"/>
          </a:solidFill>
        </p:grpSpPr>
        <p:sp>
          <p:nvSpPr>
            <p:cNvPr id="570375" name="Oval 7"/>
            <p:cNvSpPr>
              <a:spLocks noChangeArrowheads="1"/>
            </p:cNvSpPr>
            <p:nvPr/>
          </p:nvSpPr>
          <p:spPr bwMode="auto">
            <a:xfrm>
              <a:off x="2305" y="1591"/>
              <a:ext cx="1143" cy="484"/>
            </a:xfrm>
            <a:prstGeom prst="ellipse">
              <a:avLst/>
            </a:prstGeom>
            <a:grpFill/>
            <a:ln>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2000" dirty="0">
                  <a:solidFill>
                    <a:sysClr val="windowText" lastClr="000000"/>
                  </a:solidFill>
                  <a:effectLst/>
                </a:rPr>
                <a:t>Coach</a:t>
              </a:r>
            </a:p>
          </p:txBody>
        </p:sp>
        <p:cxnSp>
          <p:nvCxnSpPr>
            <p:cNvPr id="570382" name="AutoShape 14"/>
            <p:cNvCxnSpPr>
              <a:cxnSpLocks noChangeShapeType="1"/>
              <a:stCxn id="570375" idx="4"/>
            </p:cNvCxnSpPr>
            <p:nvPr/>
          </p:nvCxnSpPr>
          <p:spPr bwMode="auto">
            <a:xfrm flipH="1">
              <a:off x="2876" y="2084"/>
              <a:ext cx="1" cy="239"/>
            </a:xfrm>
            <a:prstGeom prst="straightConnector1">
              <a:avLst/>
            </a:prstGeom>
            <a:grpFill/>
            <a:ln w="50800">
              <a:solidFill>
                <a:schemeClr val="tx1"/>
              </a:solidFill>
              <a:round/>
              <a:headEnd/>
              <a:tailEnd type="triangle" w="med" len="med"/>
            </a:ln>
            <a:effectLst/>
            <a:extLst/>
          </p:spPr>
        </p:cxnSp>
      </p:grpSp>
      <p:grpSp>
        <p:nvGrpSpPr>
          <p:cNvPr id="570391" name="Group 23"/>
          <p:cNvGrpSpPr>
            <a:grpSpLocks/>
          </p:cNvGrpSpPr>
          <p:nvPr/>
        </p:nvGrpSpPr>
        <p:grpSpPr bwMode="auto">
          <a:xfrm>
            <a:off x="3651250" y="4645025"/>
            <a:ext cx="1814513" cy="1187450"/>
            <a:chOff x="2300" y="2926"/>
            <a:chExt cx="1143" cy="748"/>
          </a:xfrm>
          <a:solidFill>
            <a:srgbClr val="FF9900"/>
          </a:solidFill>
        </p:grpSpPr>
        <p:sp>
          <p:nvSpPr>
            <p:cNvPr id="570380" name="Oval 12"/>
            <p:cNvSpPr>
              <a:spLocks noChangeArrowheads="1"/>
            </p:cNvSpPr>
            <p:nvPr/>
          </p:nvSpPr>
          <p:spPr bwMode="auto">
            <a:xfrm>
              <a:off x="2300" y="3190"/>
              <a:ext cx="1143" cy="484"/>
            </a:xfrm>
            <a:prstGeom prst="ellipse">
              <a:avLst/>
            </a:prstGeom>
            <a:grpFill/>
            <a:ln>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2000" dirty="0">
                  <a:solidFill>
                    <a:sysClr val="windowText" lastClr="000000"/>
                  </a:solidFill>
                  <a:effectLst/>
                </a:rPr>
                <a:t>Facilitator</a:t>
              </a:r>
            </a:p>
          </p:txBody>
        </p:sp>
        <p:cxnSp>
          <p:nvCxnSpPr>
            <p:cNvPr id="570383" name="AutoShape 15"/>
            <p:cNvCxnSpPr>
              <a:cxnSpLocks noChangeShapeType="1"/>
              <a:stCxn id="570380" idx="0"/>
            </p:cNvCxnSpPr>
            <p:nvPr/>
          </p:nvCxnSpPr>
          <p:spPr bwMode="auto">
            <a:xfrm flipH="1" flipV="1">
              <a:off x="2867" y="2926"/>
              <a:ext cx="5" cy="255"/>
            </a:xfrm>
            <a:prstGeom prst="straightConnector1">
              <a:avLst/>
            </a:prstGeom>
            <a:grpFill/>
            <a:ln w="50800">
              <a:solidFill>
                <a:schemeClr val="tx1"/>
              </a:solidFill>
              <a:round/>
              <a:headEnd/>
              <a:tailEnd type="triangle" w="med" len="med"/>
            </a:ln>
            <a:effectLst/>
            <a:extLst/>
          </p:spPr>
        </p:cxnSp>
      </p:grpSp>
      <p:grpSp>
        <p:nvGrpSpPr>
          <p:cNvPr id="570392" name="Group 24"/>
          <p:cNvGrpSpPr>
            <a:grpSpLocks/>
          </p:cNvGrpSpPr>
          <p:nvPr/>
        </p:nvGrpSpPr>
        <p:grpSpPr bwMode="auto">
          <a:xfrm>
            <a:off x="914400" y="4522788"/>
            <a:ext cx="2728913" cy="781050"/>
            <a:chOff x="576" y="2849"/>
            <a:chExt cx="1719" cy="492"/>
          </a:xfrm>
          <a:solidFill>
            <a:srgbClr val="FF9900"/>
          </a:solidFill>
        </p:grpSpPr>
        <p:sp>
          <p:nvSpPr>
            <p:cNvPr id="570379" name="Oval 11"/>
            <p:cNvSpPr>
              <a:spLocks noChangeArrowheads="1"/>
            </p:cNvSpPr>
            <p:nvPr/>
          </p:nvSpPr>
          <p:spPr bwMode="auto">
            <a:xfrm>
              <a:off x="576" y="2857"/>
              <a:ext cx="1143" cy="484"/>
            </a:xfrm>
            <a:prstGeom prst="ellipse">
              <a:avLst/>
            </a:prstGeom>
            <a:grpFill/>
            <a:ln>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2000" dirty="0">
                  <a:solidFill>
                    <a:sysClr val="windowText" lastClr="000000"/>
                  </a:solidFill>
                  <a:effectLst/>
                </a:rPr>
                <a:t>Result</a:t>
              </a:r>
            </a:p>
            <a:p>
              <a:pPr algn="ctr"/>
              <a:r>
                <a:rPr lang="en-US" sz="2000" dirty="0">
                  <a:solidFill>
                    <a:sysClr val="windowText" lastClr="000000"/>
                  </a:solidFill>
                  <a:effectLst/>
                </a:rPr>
                <a:t>Catalyst</a:t>
              </a:r>
            </a:p>
          </p:txBody>
        </p:sp>
        <p:cxnSp>
          <p:nvCxnSpPr>
            <p:cNvPr id="570384" name="AutoShape 16"/>
            <p:cNvCxnSpPr>
              <a:cxnSpLocks noChangeShapeType="1"/>
              <a:stCxn id="570379" idx="6"/>
            </p:cNvCxnSpPr>
            <p:nvPr/>
          </p:nvCxnSpPr>
          <p:spPr bwMode="auto">
            <a:xfrm flipV="1">
              <a:off x="1719" y="2849"/>
              <a:ext cx="576" cy="250"/>
            </a:xfrm>
            <a:prstGeom prst="straightConnector1">
              <a:avLst/>
            </a:prstGeom>
            <a:grpFill/>
            <a:ln w="50800">
              <a:solidFill>
                <a:schemeClr val="tx1"/>
              </a:solidFill>
              <a:round/>
              <a:headEnd/>
              <a:tailEnd type="triangle" w="med" len="med"/>
            </a:ln>
            <a:effectLst/>
            <a:extLst/>
          </p:spPr>
        </p:cxnSp>
      </p:grpSp>
      <p:grpSp>
        <p:nvGrpSpPr>
          <p:cNvPr id="570388" name="Group 20"/>
          <p:cNvGrpSpPr>
            <a:grpSpLocks/>
          </p:cNvGrpSpPr>
          <p:nvPr/>
        </p:nvGrpSpPr>
        <p:grpSpPr bwMode="auto">
          <a:xfrm>
            <a:off x="1008063" y="3001963"/>
            <a:ext cx="2692400" cy="779462"/>
            <a:chOff x="635" y="1891"/>
            <a:chExt cx="1696" cy="491"/>
          </a:xfrm>
          <a:solidFill>
            <a:srgbClr val="FF9900"/>
          </a:solidFill>
        </p:grpSpPr>
        <p:sp>
          <p:nvSpPr>
            <p:cNvPr id="570378" name="Oval 10"/>
            <p:cNvSpPr>
              <a:spLocks noChangeArrowheads="1"/>
            </p:cNvSpPr>
            <p:nvPr/>
          </p:nvSpPr>
          <p:spPr bwMode="auto">
            <a:xfrm>
              <a:off x="635" y="1891"/>
              <a:ext cx="1143" cy="484"/>
            </a:xfrm>
            <a:prstGeom prst="ellipse">
              <a:avLst/>
            </a:prstGeom>
            <a:grpFill/>
            <a:ln>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2000" dirty="0">
                  <a:solidFill>
                    <a:sysClr val="windowText" lastClr="000000"/>
                  </a:solidFill>
                  <a:effectLst/>
                </a:rPr>
                <a:t>Living</a:t>
              </a:r>
            </a:p>
            <a:p>
              <a:pPr algn="ctr"/>
              <a:r>
                <a:rPr lang="en-US" sz="2000" dirty="0">
                  <a:solidFill>
                    <a:sysClr val="windowText" lastClr="000000"/>
                  </a:solidFill>
                  <a:effectLst/>
                </a:rPr>
                <a:t>Example</a:t>
              </a:r>
            </a:p>
          </p:txBody>
        </p:sp>
        <p:cxnSp>
          <p:nvCxnSpPr>
            <p:cNvPr id="570385" name="AutoShape 17"/>
            <p:cNvCxnSpPr>
              <a:cxnSpLocks noChangeShapeType="1"/>
              <a:stCxn id="570378" idx="6"/>
            </p:cNvCxnSpPr>
            <p:nvPr/>
          </p:nvCxnSpPr>
          <p:spPr bwMode="auto">
            <a:xfrm>
              <a:off x="1778" y="2133"/>
              <a:ext cx="553" cy="249"/>
            </a:xfrm>
            <a:prstGeom prst="straightConnector1">
              <a:avLst/>
            </a:prstGeom>
            <a:grpFill/>
            <a:ln w="50800">
              <a:solidFill>
                <a:schemeClr val="tx1"/>
              </a:solidFill>
              <a:round/>
              <a:headEnd/>
              <a:tailEnd type="triangle" w="med" len="med"/>
            </a:ln>
            <a:effectLst/>
            <a:extLst/>
          </p:spPr>
        </p:cxnSp>
      </p:grpSp>
      <p:grpSp>
        <p:nvGrpSpPr>
          <p:cNvPr id="570390" name="Group 22"/>
          <p:cNvGrpSpPr>
            <a:grpSpLocks/>
          </p:cNvGrpSpPr>
          <p:nvPr/>
        </p:nvGrpSpPr>
        <p:grpSpPr bwMode="auto">
          <a:xfrm>
            <a:off x="5429250" y="4551363"/>
            <a:ext cx="2706688" cy="787400"/>
            <a:chOff x="3420" y="2867"/>
            <a:chExt cx="1705" cy="496"/>
          </a:xfrm>
          <a:solidFill>
            <a:srgbClr val="FF9900"/>
          </a:solidFill>
        </p:grpSpPr>
        <p:sp>
          <p:nvSpPr>
            <p:cNvPr id="570376" name="Oval 8"/>
            <p:cNvSpPr>
              <a:spLocks noChangeArrowheads="1"/>
            </p:cNvSpPr>
            <p:nvPr/>
          </p:nvSpPr>
          <p:spPr bwMode="auto">
            <a:xfrm>
              <a:off x="3982" y="2879"/>
              <a:ext cx="1143" cy="484"/>
            </a:xfrm>
            <a:prstGeom prst="ellipse">
              <a:avLst/>
            </a:prstGeom>
            <a:grpFill/>
            <a:ln>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2000" dirty="0">
                  <a:solidFill>
                    <a:sysClr val="windowText" lastClr="000000"/>
                  </a:solidFill>
                  <a:effectLst/>
                </a:rPr>
                <a:t>Business</a:t>
              </a:r>
            </a:p>
            <a:p>
              <a:pPr algn="ctr"/>
              <a:r>
                <a:rPr lang="en-US" sz="2000" dirty="0">
                  <a:solidFill>
                    <a:sysClr val="windowText" lastClr="000000"/>
                  </a:solidFill>
                  <a:effectLst/>
                </a:rPr>
                <a:t>Analyzer</a:t>
              </a:r>
            </a:p>
          </p:txBody>
        </p:sp>
        <p:cxnSp>
          <p:nvCxnSpPr>
            <p:cNvPr id="570386" name="AutoShape 18"/>
            <p:cNvCxnSpPr>
              <a:cxnSpLocks noChangeShapeType="1"/>
              <a:stCxn id="570376" idx="2"/>
            </p:cNvCxnSpPr>
            <p:nvPr/>
          </p:nvCxnSpPr>
          <p:spPr bwMode="auto">
            <a:xfrm flipH="1" flipV="1">
              <a:off x="3420" y="2867"/>
              <a:ext cx="562" cy="254"/>
            </a:xfrm>
            <a:prstGeom prst="straightConnector1">
              <a:avLst/>
            </a:prstGeom>
            <a:grpFill/>
            <a:ln w="50800">
              <a:solidFill>
                <a:schemeClr val="tx1"/>
              </a:solidFill>
              <a:round/>
              <a:headEnd/>
              <a:tailEnd type="triangle" w="med" len="med"/>
            </a:ln>
            <a:effectLst/>
            <a:extLst/>
          </p:spPr>
        </p:cxnSp>
      </p:grpSp>
      <p:grpSp>
        <p:nvGrpSpPr>
          <p:cNvPr id="570389" name="Group 21"/>
          <p:cNvGrpSpPr>
            <a:grpSpLocks/>
          </p:cNvGrpSpPr>
          <p:nvPr/>
        </p:nvGrpSpPr>
        <p:grpSpPr bwMode="auto">
          <a:xfrm>
            <a:off x="5443538" y="2967038"/>
            <a:ext cx="2668587" cy="858837"/>
            <a:chOff x="3429" y="1869"/>
            <a:chExt cx="1681" cy="541"/>
          </a:xfrm>
          <a:solidFill>
            <a:srgbClr val="FF9900"/>
          </a:solidFill>
        </p:grpSpPr>
        <p:sp>
          <p:nvSpPr>
            <p:cNvPr id="570377" name="Oval 9"/>
            <p:cNvSpPr>
              <a:spLocks noChangeArrowheads="1"/>
            </p:cNvSpPr>
            <p:nvPr/>
          </p:nvSpPr>
          <p:spPr bwMode="auto">
            <a:xfrm>
              <a:off x="3967" y="1869"/>
              <a:ext cx="1143" cy="484"/>
            </a:xfrm>
            <a:prstGeom prst="ellipse">
              <a:avLst/>
            </a:prstGeom>
            <a:grpFill/>
            <a:ln>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en-US" sz="2000" dirty="0">
                  <a:solidFill>
                    <a:sysClr val="windowText" lastClr="000000"/>
                  </a:solidFill>
                  <a:effectLst/>
                </a:rPr>
                <a:t>Barrier</a:t>
              </a:r>
            </a:p>
            <a:p>
              <a:pPr algn="ctr"/>
              <a:r>
                <a:rPr lang="en-US" sz="2000" dirty="0">
                  <a:solidFill>
                    <a:sysClr val="windowText" lastClr="000000"/>
                  </a:solidFill>
                  <a:effectLst/>
                </a:rPr>
                <a:t>Buster</a:t>
              </a:r>
            </a:p>
          </p:txBody>
        </p:sp>
        <p:cxnSp>
          <p:nvCxnSpPr>
            <p:cNvPr id="570387" name="AutoShape 19"/>
            <p:cNvCxnSpPr>
              <a:cxnSpLocks noChangeShapeType="1"/>
              <a:stCxn id="570377" idx="2"/>
            </p:cNvCxnSpPr>
            <p:nvPr/>
          </p:nvCxnSpPr>
          <p:spPr bwMode="auto">
            <a:xfrm flipH="1">
              <a:off x="3429" y="2111"/>
              <a:ext cx="529" cy="299"/>
            </a:xfrm>
            <a:prstGeom prst="straightConnector1">
              <a:avLst/>
            </a:prstGeom>
            <a:grpFill/>
            <a:ln w="50800">
              <a:solidFill>
                <a:schemeClr val="tx1"/>
              </a:solidFill>
              <a:round/>
              <a:headEnd/>
              <a:tailEnd type="triangle" w="med" len="med"/>
            </a:ln>
            <a:effectLst/>
            <a:extLst/>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03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03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03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03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03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70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347663" y="195263"/>
            <a:ext cx="8497887" cy="581025"/>
          </a:xfrm>
          <a:noFill/>
          <a:ln/>
        </p:spPr>
        <p:txBody>
          <a:bodyPr/>
          <a:lstStyle/>
          <a:p>
            <a:r>
              <a:rPr lang="en-US" dirty="0" smtClean="0"/>
              <a:t>High Performance Work Teams – </a:t>
            </a:r>
            <a:r>
              <a:rPr lang="en-US" dirty="0"/>
              <a:t>Resources</a:t>
            </a:r>
          </a:p>
        </p:txBody>
      </p:sp>
      <p:sp>
        <p:nvSpPr>
          <p:cNvPr id="582659" name="Text Box 3"/>
          <p:cNvSpPr txBox="1">
            <a:spLocks noChangeArrowheads="1"/>
          </p:cNvSpPr>
          <p:nvPr/>
        </p:nvSpPr>
        <p:spPr bwMode="auto">
          <a:xfrm>
            <a:off x="606425" y="1165225"/>
            <a:ext cx="818464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40000"/>
              </a:spcBef>
            </a:pPr>
            <a:r>
              <a:rPr lang="en-US" sz="1800" dirty="0" err="1">
                <a:effectLst/>
              </a:rPr>
              <a:t>Arussy</a:t>
            </a:r>
            <a:r>
              <a:rPr lang="en-US" sz="1800" dirty="0">
                <a:effectLst/>
              </a:rPr>
              <a:t>, </a:t>
            </a:r>
            <a:r>
              <a:rPr lang="en-US" sz="1800" dirty="0" err="1">
                <a:effectLst/>
              </a:rPr>
              <a:t>Lior</a:t>
            </a:r>
            <a:r>
              <a:rPr lang="en-US" sz="1800" dirty="0">
                <a:effectLst/>
              </a:rPr>
              <a:t> - </a:t>
            </a:r>
            <a:r>
              <a:rPr lang="en-US" sz="1800" i="1" dirty="0">
                <a:effectLst/>
              </a:rPr>
              <a:t>Excellence Every Day: Make the Daily Choice - Inspire Your Employees and Amaze Your Customers </a:t>
            </a:r>
            <a:r>
              <a:rPr lang="en-US" sz="1800" dirty="0">
                <a:effectLst/>
              </a:rPr>
              <a:t>(Medford, New Jersey: Information Today Inc., 2008)</a:t>
            </a:r>
            <a:endParaRPr lang="en-US" sz="1800" dirty="0">
              <a:effectLst/>
              <a:latin typeface="Maiandra GD" charset="0"/>
            </a:endParaRPr>
          </a:p>
          <a:p>
            <a:pPr algn="just">
              <a:spcBef>
                <a:spcPct val="40000"/>
              </a:spcBef>
            </a:pPr>
            <a:r>
              <a:rPr lang="en-US" sz="1800" dirty="0" smtClean="0">
                <a:effectLst/>
                <a:latin typeface="Maiandra GD" charset="0"/>
              </a:rPr>
              <a:t>Blanchard</a:t>
            </a:r>
            <a:r>
              <a:rPr lang="en-US" sz="1800" dirty="0">
                <a:effectLst/>
                <a:latin typeface="Maiandra GD" charset="0"/>
              </a:rPr>
              <a:t>, Ken and Bowles, Sheldon – </a:t>
            </a:r>
            <a:r>
              <a:rPr lang="en-US" sz="1800" i="1" dirty="0">
                <a:effectLst/>
                <a:latin typeface="Maiandra GD" charset="0"/>
              </a:rPr>
              <a:t>Gung Ho ! – Turn on the People in any Organization</a:t>
            </a:r>
            <a:r>
              <a:rPr lang="en-US" sz="1800" dirty="0">
                <a:effectLst/>
                <a:latin typeface="Maiandra GD" charset="0"/>
              </a:rPr>
              <a:t> (New York, New York: William Morrow and Company, Inc. 1998)</a:t>
            </a:r>
          </a:p>
          <a:p>
            <a:pPr algn="just">
              <a:spcBef>
                <a:spcPct val="40000"/>
              </a:spcBef>
            </a:pPr>
            <a:r>
              <a:rPr lang="en-US" sz="1800" dirty="0">
                <a:effectLst/>
              </a:rPr>
              <a:t>Canfield, Jack, Hansen Mark V. and Hewitt, Les - </a:t>
            </a:r>
            <a:r>
              <a:rPr lang="en-US" sz="1800" i="1" dirty="0">
                <a:effectLst/>
              </a:rPr>
              <a:t>The Power of Focus </a:t>
            </a:r>
            <a:r>
              <a:rPr lang="en-US" sz="1800" dirty="0">
                <a:effectLst/>
              </a:rPr>
              <a:t>(Deerfield Beach, Florida: Health Communications Inc., 2000</a:t>
            </a:r>
            <a:r>
              <a:rPr lang="en-US" sz="1800" dirty="0" smtClean="0">
                <a:effectLst/>
              </a:rPr>
              <a:t>)</a:t>
            </a:r>
          </a:p>
          <a:p>
            <a:pPr algn="just">
              <a:spcBef>
                <a:spcPct val="40000"/>
              </a:spcBef>
            </a:pPr>
            <a:r>
              <a:rPr lang="en-US" sz="1800" dirty="0" smtClean="0">
                <a:effectLst/>
              </a:rPr>
              <a:t>Cobb</a:t>
            </a:r>
            <a:r>
              <a:rPr lang="en-US" sz="1800" dirty="0">
                <a:effectLst/>
              </a:rPr>
              <a:t>, Charles G - </a:t>
            </a:r>
            <a:r>
              <a:rPr lang="en-US" sz="1800" i="1" dirty="0">
                <a:effectLst/>
              </a:rPr>
              <a:t>From Quality to Business Excellence: A Systems Approach to Management</a:t>
            </a:r>
            <a:r>
              <a:rPr lang="en-US" sz="1800" dirty="0">
                <a:effectLst/>
              </a:rPr>
              <a:t> (Milwaukee, Wisconsin: ASQ Quality Press, 2003)</a:t>
            </a:r>
            <a:endParaRPr lang="en-US" sz="1800" dirty="0" smtClean="0">
              <a:effectLst/>
              <a:latin typeface="Maiandra GD" charset="0"/>
            </a:endParaRPr>
          </a:p>
          <a:p>
            <a:pPr algn="just">
              <a:spcBef>
                <a:spcPct val="40000"/>
              </a:spcBef>
            </a:pPr>
            <a:r>
              <a:rPr lang="en-US" sz="1800" dirty="0" smtClean="0">
                <a:effectLst/>
                <a:latin typeface="Maiandra GD" charset="0"/>
              </a:rPr>
              <a:t>Fisher</a:t>
            </a:r>
            <a:r>
              <a:rPr lang="en-US" sz="1800" dirty="0">
                <a:effectLst/>
                <a:latin typeface="Maiandra GD" charset="0"/>
              </a:rPr>
              <a:t>, Kimball – </a:t>
            </a:r>
            <a:r>
              <a:rPr lang="en-US" sz="1800" i="1" dirty="0">
                <a:effectLst/>
                <a:latin typeface="Maiandra GD" charset="0"/>
              </a:rPr>
              <a:t>Leading Self-Directed Work Teams</a:t>
            </a:r>
            <a:r>
              <a:rPr lang="en-US" sz="1800" dirty="0">
                <a:effectLst/>
                <a:latin typeface="Maiandra GD" charset="0"/>
              </a:rPr>
              <a:t> (New York, New York: McGraw-Hill, 2000</a:t>
            </a:r>
            <a:r>
              <a:rPr lang="en-US" sz="1800" dirty="0" smtClean="0">
                <a:effectLst/>
                <a:latin typeface="Maiandra GD" charset="0"/>
              </a:rPr>
              <a:t>)</a:t>
            </a:r>
          </a:p>
          <a:p>
            <a:pPr algn="just">
              <a:spcBef>
                <a:spcPct val="40000"/>
              </a:spcBef>
            </a:pPr>
            <a:r>
              <a:rPr lang="en-US" sz="1800" dirty="0" err="1">
                <a:effectLst/>
              </a:rPr>
              <a:t>Spong</a:t>
            </a:r>
            <a:r>
              <a:rPr lang="en-US" sz="1800" dirty="0">
                <a:effectLst/>
              </a:rPr>
              <a:t>, David E. and Collard, Debbie J. - </a:t>
            </a:r>
            <a:r>
              <a:rPr lang="en-US" sz="1800" i="1" dirty="0">
                <a:effectLst/>
              </a:rPr>
              <a:t>The Making of a World-Class Organization</a:t>
            </a:r>
            <a:r>
              <a:rPr lang="en-US" sz="1800" dirty="0">
                <a:effectLst/>
              </a:rPr>
              <a:t> (Milwaukee, Wisconsin: ASQ Quality Press, 2009</a:t>
            </a:r>
            <a:r>
              <a:rPr lang="en-US" sz="1800" dirty="0" smtClean="0">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347663" y="195263"/>
            <a:ext cx="8497887" cy="581025"/>
          </a:xfrm>
          <a:noFill/>
          <a:ln/>
        </p:spPr>
        <p:txBody>
          <a:bodyPr/>
          <a:lstStyle/>
          <a:p>
            <a:r>
              <a:rPr lang="en-US" dirty="0" smtClean="0"/>
              <a:t>What is Operational Excellence?</a:t>
            </a:r>
            <a:endParaRPr lang="en-US" dirty="0"/>
          </a:p>
        </p:txBody>
      </p:sp>
      <p:sp>
        <p:nvSpPr>
          <p:cNvPr id="2" name="Rectangle 1"/>
          <p:cNvSpPr/>
          <p:nvPr/>
        </p:nvSpPr>
        <p:spPr>
          <a:xfrm>
            <a:off x="324469" y="1055114"/>
            <a:ext cx="8465574" cy="1477328"/>
          </a:xfrm>
          <a:prstGeom prst="rect">
            <a:avLst/>
          </a:prstGeom>
        </p:spPr>
        <p:txBody>
          <a:bodyPr wrap="square">
            <a:spAutoFit/>
          </a:bodyPr>
          <a:lstStyle/>
          <a:p>
            <a:pPr algn="just"/>
            <a:r>
              <a:rPr lang="en-US" sz="1800" dirty="0">
                <a:effectLst/>
                <a:latin typeface="+mn-lt"/>
              </a:rPr>
              <a:t>Achieving Operational Excellence requires the successful implementation of a </a:t>
            </a:r>
            <a:r>
              <a:rPr lang="en-US" sz="1800" b="1" dirty="0" smtClean="0">
                <a:effectLst/>
                <a:latin typeface="+mn-lt"/>
              </a:rPr>
              <a:t>integrated Business </a:t>
            </a:r>
            <a:r>
              <a:rPr lang="en-US" sz="1800" b="1" dirty="0">
                <a:effectLst/>
                <a:latin typeface="+mn-lt"/>
              </a:rPr>
              <a:t>Execution System </a:t>
            </a:r>
            <a:r>
              <a:rPr lang="en-US" sz="1800" dirty="0">
                <a:effectLst/>
                <a:latin typeface="+mn-lt"/>
              </a:rPr>
              <a:t>that effectively and seamlessly integrates the following four building blocks: </a:t>
            </a:r>
            <a:r>
              <a:rPr lang="en-US" sz="1800" b="1" dirty="0">
                <a:effectLst/>
                <a:latin typeface="+mn-lt"/>
              </a:rPr>
              <a:t>Strategy Deployment</a:t>
            </a:r>
            <a:r>
              <a:rPr lang="en-US" sz="1800" dirty="0">
                <a:effectLst/>
                <a:latin typeface="+mn-lt"/>
              </a:rPr>
              <a:t>, </a:t>
            </a:r>
            <a:r>
              <a:rPr lang="en-US" sz="1800" b="1" dirty="0">
                <a:effectLst/>
                <a:latin typeface="+mn-lt"/>
              </a:rPr>
              <a:t>Performance Management</a:t>
            </a:r>
            <a:r>
              <a:rPr lang="en-US" sz="1800" dirty="0">
                <a:effectLst/>
                <a:latin typeface="+mn-lt"/>
              </a:rPr>
              <a:t>, </a:t>
            </a:r>
            <a:r>
              <a:rPr lang="en-US" sz="1800" b="1" dirty="0">
                <a:effectLst/>
                <a:latin typeface="+mn-lt"/>
              </a:rPr>
              <a:t>Process Excellence</a:t>
            </a:r>
            <a:r>
              <a:rPr lang="en-US" sz="1800" dirty="0">
                <a:effectLst/>
                <a:latin typeface="+mn-lt"/>
              </a:rPr>
              <a:t>, and </a:t>
            </a:r>
            <a:r>
              <a:rPr lang="en-US" sz="1800" b="1" dirty="0">
                <a:effectLst/>
                <a:latin typeface="+mn-lt"/>
              </a:rPr>
              <a:t>High Performance Work Teams</a:t>
            </a:r>
            <a:r>
              <a:rPr lang="en-US" sz="1800" dirty="0">
                <a:effectLst/>
                <a:latin typeface="+mn-lt"/>
              </a:rPr>
              <a:t>.</a:t>
            </a:r>
          </a:p>
        </p:txBody>
      </p:sp>
      <p:sp>
        <p:nvSpPr>
          <p:cNvPr id="5" name="TextBox 4"/>
          <p:cNvSpPr txBox="1"/>
          <p:nvPr/>
        </p:nvSpPr>
        <p:spPr>
          <a:xfrm>
            <a:off x="6218517" y="2791933"/>
            <a:ext cx="2661323" cy="954107"/>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smtClean="0">
                <a:solidFill>
                  <a:schemeClr val="tx1"/>
                </a:solidFill>
                <a:effectLst/>
              </a:rPr>
              <a:t>Strategy or Policy Deployment is </a:t>
            </a:r>
            <a:r>
              <a:rPr lang="en-US" sz="1400" dirty="0">
                <a:solidFill>
                  <a:schemeClr val="tx1"/>
                </a:solidFill>
                <a:effectLst/>
              </a:rPr>
              <a:t>the process that aligns and links business strategy and execution.</a:t>
            </a:r>
            <a:endParaRPr lang="en-US" sz="1400" dirty="0">
              <a:solidFill>
                <a:schemeClr val="tx1"/>
              </a:solidFill>
            </a:endParaRPr>
          </a:p>
        </p:txBody>
      </p:sp>
      <p:sp>
        <p:nvSpPr>
          <p:cNvPr id="6" name="TextBox 5"/>
          <p:cNvSpPr txBox="1"/>
          <p:nvPr/>
        </p:nvSpPr>
        <p:spPr>
          <a:xfrm>
            <a:off x="6354353" y="4808936"/>
            <a:ext cx="2525487" cy="116955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tx1"/>
                </a:solidFill>
                <a:effectLst/>
              </a:rPr>
              <a:t>Performance Management is the process that translates strategic initiatives into measurable objectives and goals.</a:t>
            </a:r>
            <a:endParaRPr lang="en-US" sz="1400" dirty="0">
              <a:solidFill>
                <a:schemeClr val="tx1"/>
              </a:solidFill>
            </a:endParaRPr>
          </a:p>
        </p:txBody>
      </p:sp>
      <p:sp>
        <p:nvSpPr>
          <p:cNvPr id="7" name="TextBox 6"/>
          <p:cNvSpPr txBox="1"/>
          <p:nvPr/>
        </p:nvSpPr>
        <p:spPr>
          <a:xfrm>
            <a:off x="324469" y="2674185"/>
            <a:ext cx="2525487" cy="116955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tx1"/>
                </a:solidFill>
                <a:effectLst/>
              </a:rPr>
              <a:t>Operational Excellence can be achieved and sustained with the right attitude, the right mindset, and the right competencies. </a:t>
            </a:r>
            <a:endParaRPr lang="en-US" sz="1400" dirty="0">
              <a:solidFill>
                <a:schemeClr val="tx1"/>
              </a:solidFill>
            </a:endParaRPr>
          </a:p>
        </p:txBody>
      </p:sp>
      <p:sp>
        <p:nvSpPr>
          <p:cNvPr id="8" name="TextBox 7"/>
          <p:cNvSpPr txBox="1"/>
          <p:nvPr/>
        </p:nvSpPr>
        <p:spPr>
          <a:xfrm>
            <a:off x="170284" y="4728111"/>
            <a:ext cx="2652675" cy="116955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tx1"/>
                </a:solidFill>
                <a:effectLst/>
              </a:rPr>
              <a:t>Well designed, efficient, and effective </a:t>
            </a:r>
            <a:r>
              <a:rPr lang="en-US" sz="1400" dirty="0" smtClean="0">
                <a:solidFill>
                  <a:schemeClr val="tx1"/>
                </a:solidFill>
                <a:effectLst/>
              </a:rPr>
              <a:t>Management, Value Chain, and </a:t>
            </a:r>
            <a:r>
              <a:rPr lang="en-US" sz="1400" dirty="0">
                <a:solidFill>
                  <a:schemeClr val="tx1"/>
                </a:solidFill>
                <a:effectLst/>
              </a:rPr>
              <a:t>Support </a:t>
            </a:r>
            <a:r>
              <a:rPr lang="en-US" sz="1400" dirty="0" smtClean="0">
                <a:solidFill>
                  <a:schemeClr val="tx1"/>
                </a:solidFill>
                <a:effectLst/>
              </a:rPr>
              <a:t>Processes </a:t>
            </a:r>
            <a:r>
              <a:rPr lang="en-US" sz="1400" dirty="0">
                <a:solidFill>
                  <a:schemeClr val="tx1"/>
                </a:solidFill>
                <a:effectLst/>
              </a:rPr>
              <a:t>are necessary to deliver world-class </a:t>
            </a:r>
            <a:r>
              <a:rPr lang="en-US" sz="1400" dirty="0" smtClean="0">
                <a:solidFill>
                  <a:schemeClr val="tx1"/>
                </a:solidFill>
                <a:effectLst/>
              </a:rPr>
              <a:t>results. </a:t>
            </a:r>
            <a:endParaRPr lang="en-US" sz="1400"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712" y="2659022"/>
            <a:ext cx="3497087" cy="348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70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347663" y="195263"/>
            <a:ext cx="8497887" cy="581025"/>
          </a:xfrm>
          <a:noFill/>
          <a:ln/>
        </p:spPr>
        <p:txBody>
          <a:bodyPr/>
          <a:lstStyle/>
          <a:p>
            <a:r>
              <a:rPr lang="en-US" dirty="0" smtClean="0"/>
              <a:t>What is Operational Excellence?</a:t>
            </a:r>
            <a:endParaRPr lang="en-US" dirty="0"/>
          </a:p>
        </p:txBody>
      </p:sp>
      <p:sp>
        <p:nvSpPr>
          <p:cNvPr id="2" name="Rectangle 1"/>
          <p:cNvSpPr/>
          <p:nvPr/>
        </p:nvSpPr>
        <p:spPr>
          <a:xfrm>
            <a:off x="324469" y="1055114"/>
            <a:ext cx="8465574" cy="1477328"/>
          </a:xfrm>
          <a:prstGeom prst="rect">
            <a:avLst/>
          </a:prstGeom>
        </p:spPr>
        <p:txBody>
          <a:bodyPr wrap="square">
            <a:spAutoFit/>
          </a:bodyPr>
          <a:lstStyle/>
          <a:p>
            <a:pPr algn="just"/>
            <a:r>
              <a:rPr lang="en-US" sz="1800" dirty="0">
                <a:effectLst/>
                <a:latin typeface="+mn-lt"/>
              </a:rPr>
              <a:t>Achieving Operational Excellence requires the successful implementation of a </a:t>
            </a:r>
            <a:r>
              <a:rPr lang="en-US" sz="1800" b="1" dirty="0" smtClean="0">
                <a:effectLst/>
                <a:latin typeface="+mn-lt"/>
              </a:rPr>
              <a:t>integrated Business </a:t>
            </a:r>
            <a:r>
              <a:rPr lang="en-US" sz="1800" b="1" dirty="0">
                <a:effectLst/>
                <a:latin typeface="+mn-lt"/>
              </a:rPr>
              <a:t>Execution System </a:t>
            </a:r>
            <a:r>
              <a:rPr lang="en-US" sz="1800" dirty="0">
                <a:effectLst/>
                <a:latin typeface="+mn-lt"/>
              </a:rPr>
              <a:t>that effectively and seamlessly integrates the following four building blocks: </a:t>
            </a:r>
            <a:r>
              <a:rPr lang="en-US" sz="1800" b="1" dirty="0">
                <a:effectLst/>
                <a:latin typeface="+mn-lt"/>
              </a:rPr>
              <a:t>Strategy Deployment</a:t>
            </a:r>
            <a:r>
              <a:rPr lang="en-US" sz="1800" dirty="0">
                <a:effectLst/>
                <a:latin typeface="+mn-lt"/>
              </a:rPr>
              <a:t>, </a:t>
            </a:r>
            <a:r>
              <a:rPr lang="en-US" sz="1800" b="1" dirty="0">
                <a:effectLst/>
                <a:latin typeface="+mn-lt"/>
              </a:rPr>
              <a:t>Performance Management</a:t>
            </a:r>
            <a:r>
              <a:rPr lang="en-US" sz="1800" dirty="0">
                <a:effectLst/>
                <a:latin typeface="+mn-lt"/>
              </a:rPr>
              <a:t>, </a:t>
            </a:r>
            <a:r>
              <a:rPr lang="en-US" sz="1800" b="1" dirty="0">
                <a:effectLst/>
                <a:latin typeface="+mn-lt"/>
              </a:rPr>
              <a:t>Process Excellence</a:t>
            </a:r>
            <a:r>
              <a:rPr lang="en-US" sz="1800" dirty="0">
                <a:effectLst/>
                <a:latin typeface="+mn-lt"/>
              </a:rPr>
              <a:t>, and </a:t>
            </a:r>
            <a:r>
              <a:rPr lang="en-US" sz="1800" b="1" dirty="0">
                <a:effectLst/>
                <a:latin typeface="+mn-lt"/>
              </a:rPr>
              <a:t>High Performance Work Teams</a:t>
            </a:r>
            <a:r>
              <a:rPr lang="en-US" sz="1800" dirty="0">
                <a:effectLst/>
                <a:latin typeface="+mn-lt"/>
              </a:rPr>
              <a: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112" y="2300288"/>
            <a:ext cx="3885247" cy="3874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337234" y="2577266"/>
            <a:ext cx="2417483" cy="64633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200" dirty="0" smtClean="0">
                <a:solidFill>
                  <a:schemeClr val="tx1"/>
                </a:solidFill>
                <a:effectLst/>
              </a:rPr>
              <a:t>Strategy or Policy Deployment is </a:t>
            </a:r>
            <a:r>
              <a:rPr lang="en-US" sz="1200" dirty="0">
                <a:solidFill>
                  <a:schemeClr val="tx1"/>
                </a:solidFill>
                <a:effectLst/>
              </a:rPr>
              <a:t>the process that aligns and links business strategy and execution.</a:t>
            </a:r>
            <a:endParaRPr lang="en-US" sz="1200" dirty="0">
              <a:solidFill>
                <a:schemeClr val="tx1"/>
              </a:solidFill>
            </a:endParaRPr>
          </a:p>
        </p:txBody>
      </p:sp>
      <p:sp>
        <p:nvSpPr>
          <p:cNvPr id="6" name="TextBox 5"/>
          <p:cNvSpPr txBox="1"/>
          <p:nvPr/>
        </p:nvSpPr>
        <p:spPr>
          <a:xfrm>
            <a:off x="6435634" y="5012136"/>
            <a:ext cx="2400364" cy="830997"/>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200" dirty="0">
                <a:solidFill>
                  <a:schemeClr val="tx1"/>
                </a:solidFill>
                <a:effectLst/>
              </a:rPr>
              <a:t>Performance Management is the process that translates strategic initiatives into measurable objectives and goals.</a:t>
            </a:r>
            <a:endParaRPr lang="en-US" sz="1200" dirty="0">
              <a:solidFill>
                <a:schemeClr val="tx1"/>
              </a:solidFill>
            </a:endParaRPr>
          </a:p>
        </p:txBody>
      </p:sp>
      <p:sp>
        <p:nvSpPr>
          <p:cNvPr id="7" name="TextBox 6"/>
          <p:cNvSpPr txBox="1"/>
          <p:nvPr/>
        </p:nvSpPr>
        <p:spPr>
          <a:xfrm>
            <a:off x="385430" y="2643705"/>
            <a:ext cx="2378090" cy="830997"/>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200" dirty="0">
                <a:solidFill>
                  <a:schemeClr val="tx1"/>
                </a:solidFill>
                <a:effectLst/>
              </a:rPr>
              <a:t>Operational Excellence can be achieved and sustained with the right attitude, the right mindset, and the right competencies. </a:t>
            </a:r>
            <a:endParaRPr lang="en-US" sz="1200" dirty="0">
              <a:solidFill>
                <a:schemeClr val="tx1"/>
              </a:solidFill>
            </a:endParaRPr>
          </a:p>
        </p:txBody>
      </p:sp>
      <p:sp>
        <p:nvSpPr>
          <p:cNvPr id="8" name="TextBox 7"/>
          <p:cNvSpPr txBox="1"/>
          <p:nvPr/>
        </p:nvSpPr>
        <p:spPr>
          <a:xfrm>
            <a:off x="322684" y="4900831"/>
            <a:ext cx="2288435" cy="1015663"/>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200" dirty="0">
                <a:solidFill>
                  <a:schemeClr val="tx1"/>
                </a:solidFill>
                <a:effectLst/>
              </a:rPr>
              <a:t>Well designed, efficient, and effective </a:t>
            </a:r>
            <a:r>
              <a:rPr lang="en-US" sz="1200" dirty="0" smtClean="0">
                <a:solidFill>
                  <a:schemeClr val="tx1"/>
                </a:solidFill>
                <a:effectLst/>
              </a:rPr>
              <a:t>Management, Value Chain, and </a:t>
            </a:r>
            <a:r>
              <a:rPr lang="en-US" sz="1200" dirty="0">
                <a:solidFill>
                  <a:schemeClr val="tx1"/>
                </a:solidFill>
                <a:effectLst/>
              </a:rPr>
              <a:t>Support </a:t>
            </a:r>
            <a:r>
              <a:rPr lang="en-US" sz="1200" dirty="0" smtClean="0">
                <a:solidFill>
                  <a:schemeClr val="tx1"/>
                </a:solidFill>
                <a:effectLst/>
              </a:rPr>
              <a:t>Processes </a:t>
            </a:r>
            <a:r>
              <a:rPr lang="en-US" sz="1200" dirty="0">
                <a:solidFill>
                  <a:schemeClr val="tx1"/>
                </a:solidFill>
                <a:effectLst/>
              </a:rPr>
              <a:t>are necessary to deliver world-class </a:t>
            </a:r>
            <a:r>
              <a:rPr lang="en-US" sz="1200" dirty="0" smtClean="0">
                <a:solidFill>
                  <a:schemeClr val="tx1"/>
                </a:solidFill>
                <a:effectLst/>
              </a:rPr>
              <a:t>results. </a:t>
            </a:r>
            <a:endParaRPr lang="en-US" sz="1200" dirty="0">
              <a:solidFill>
                <a:schemeClr val="tx1"/>
              </a:solidFill>
            </a:endParaRPr>
          </a:p>
        </p:txBody>
      </p:sp>
    </p:spTree>
    <p:extLst>
      <p:ext uri="{BB962C8B-B14F-4D97-AF65-F5344CB8AC3E}">
        <p14:creationId xmlns:p14="http://schemas.microsoft.com/office/powerpoint/2010/main" val="18806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506413" y="238125"/>
            <a:ext cx="8428037" cy="581025"/>
          </a:xfrm>
        </p:spPr>
        <p:txBody>
          <a:bodyPr/>
          <a:lstStyle/>
          <a:p>
            <a:r>
              <a:rPr lang="en-US" dirty="0" smtClean="0"/>
              <a:t>Why Working with Us.</a:t>
            </a:r>
            <a:endParaRPr lang="en-US" dirty="0"/>
          </a:p>
        </p:txBody>
      </p:sp>
      <p:sp>
        <p:nvSpPr>
          <p:cNvPr id="589827" name="Text Box 3"/>
          <p:cNvSpPr txBox="1">
            <a:spLocks noChangeArrowheads="1"/>
          </p:cNvSpPr>
          <p:nvPr/>
        </p:nvSpPr>
        <p:spPr bwMode="auto">
          <a:xfrm>
            <a:off x="2001520" y="1095705"/>
            <a:ext cx="686816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000" b="1" i="1" dirty="0">
                <a:effectLst/>
              </a:rPr>
              <a:t>“In the global and competitive environment of today and tomorrow, organizations must rethink and reshape their approach to execution in order to stay competitive. Operational Excellence is the strategic initiative under which this process can take shape</a:t>
            </a:r>
            <a:r>
              <a:rPr lang="en-US" sz="2000" b="1" i="1" dirty="0" smtClean="0">
                <a:effectLst/>
              </a:rPr>
              <a:t>.”</a:t>
            </a:r>
          </a:p>
        </p:txBody>
      </p:sp>
      <p:sp>
        <p:nvSpPr>
          <p:cNvPr id="2" name="Rectangle 1"/>
          <p:cNvSpPr/>
          <p:nvPr/>
        </p:nvSpPr>
        <p:spPr>
          <a:xfrm>
            <a:off x="375920" y="2901747"/>
            <a:ext cx="8493760" cy="1323439"/>
          </a:xfrm>
          <a:prstGeom prst="rect">
            <a:avLst/>
          </a:prstGeom>
        </p:spPr>
        <p:txBody>
          <a:bodyPr wrap="square">
            <a:spAutoFit/>
          </a:bodyPr>
          <a:lstStyle/>
          <a:p>
            <a:pPr lvl="0" algn="just"/>
            <a:r>
              <a:rPr lang="en-US" sz="2000" dirty="0">
                <a:solidFill>
                  <a:srgbClr val="000000"/>
                </a:solidFill>
                <a:effectLst/>
              </a:rPr>
              <a:t>We work with our clients, primarily smaller and medium-sized </a:t>
            </a:r>
            <a:r>
              <a:rPr lang="en-US" sz="2000" dirty="0" err="1" smtClean="0">
                <a:solidFill>
                  <a:srgbClr val="000000"/>
                </a:solidFill>
                <a:effectLst/>
              </a:rPr>
              <a:t>manu-facturing</a:t>
            </a:r>
            <a:r>
              <a:rPr lang="en-US" sz="2000" dirty="0" smtClean="0">
                <a:solidFill>
                  <a:srgbClr val="000000"/>
                </a:solidFill>
                <a:effectLst/>
              </a:rPr>
              <a:t> </a:t>
            </a:r>
            <a:r>
              <a:rPr lang="en-US" sz="2000" dirty="0">
                <a:solidFill>
                  <a:srgbClr val="000000"/>
                </a:solidFill>
                <a:effectLst/>
              </a:rPr>
              <a:t>and service organizations, hands-on and side-by-side to achieve their strategic and operational goals and objectives through the innovative application of Operational Excellence principles, methods, and </a:t>
            </a:r>
            <a:r>
              <a:rPr lang="en-US" sz="2000" dirty="0" smtClean="0">
                <a:solidFill>
                  <a:srgbClr val="000000"/>
                </a:solidFill>
                <a:effectLst/>
              </a:rPr>
              <a:t>tools.</a:t>
            </a:r>
          </a:p>
        </p:txBody>
      </p:sp>
      <p:sp>
        <p:nvSpPr>
          <p:cNvPr id="3" name="Rectangle 2"/>
          <p:cNvSpPr/>
          <p:nvPr/>
        </p:nvSpPr>
        <p:spPr>
          <a:xfrm>
            <a:off x="2138362" y="4467057"/>
            <a:ext cx="5070475" cy="1477328"/>
          </a:xfrm>
          <a:prstGeom prst="rect">
            <a:avLst/>
          </a:prstGeom>
        </p:spPr>
        <p:txBody>
          <a:bodyPr wrap="square">
            <a:spAutoFit/>
          </a:bodyPr>
          <a:lstStyle/>
          <a:p>
            <a:pPr lvl="0" algn="ctr">
              <a:lnSpc>
                <a:spcPct val="150000"/>
              </a:lnSpc>
            </a:pPr>
            <a:r>
              <a:rPr lang="en-US" sz="2000" b="1" dirty="0">
                <a:solidFill>
                  <a:srgbClr val="000000"/>
                </a:solidFill>
                <a:effectLst/>
              </a:rPr>
              <a:t>Email: </a:t>
            </a:r>
            <a:r>
              <a:rPr lang="en-US" sz="2000" dirty="0" smtClean="0">
                <a:solidFill>
                  <a:srgbClr val="000000"/>
                </a:solidFill>
                <a:effectLst/>
              </a:rPr>
              <a:t>info@oec-us.com</a:t>
            </a:r>
            <a:endParaRPr lang="en-US" sz="2000" dirty="0">
              <a:solidFill>
                <a:srgbClr val="000000"/>
              </a:solidFill>
              <a:effectLst/>
            </a:endParaRPr>
          </a:p>
          <a:p>
            <a:pPr lvl="0" algn="ctr">
              <a:lnSpc>
                <a:spcPct val="150000"/>
              </a:lnSpc>
            </a:pPr>
            <a:r>
              <a:rPr lang="en-US" sz="2000" b="1" dirty="0">
                <a:solidFill>
                  <a:srgbClr val="000000"/>
                </a:solidFill>
                <a:effectLst/>
              </a:rPr>
              <a:t>Phone: </a:t>
            </a:r>
            <a:r>
              <a:rPr lang="en-US" sz="2000" dirty="0">
                <a:solidFill>
                  <a:srgbClr val="000000"/>
                </a:solidFill>
                <a:effectLst/>
              </a:rPr>
              <a:t>+1 (888) 372 – 8705</a:t>
            </a:r>
          </a:p>
          <a:p>
            <a:pPr lvl="0" algn="ctr">
              <a:lnSpc>
                <a:spcPct val="150000"/>
              </a:lnSpc>
            </a:pPr>
            <a:r>
              <a:rPr lang="en-US" sz="2000" b="1" dirty="0">
                <a:solidFill>
                  <a:srgbClr val="000000"/>
                </a:solidFill>
                <a:effectLst/>
              </a:rPr>
              <a:t>Website: </a:t>
            </a:r>
            <a:r>
              <a:rPr lang="en-US" sz="2000" dirty="0">
                <a:solidFill>
                  <a:srgbClr val="000000"/>
                </a:solidFill>
                <a:effectLst/>
              </a:rPr>
              <a:t>www.oec-us.com</a:t>
            </a:r>
          </a:p>
        </p:txBody>
      </p:sp>
      <p:pic>
        <p:nvPicPr>
          <p:cNvPr id="5122" name="Picture 2" descr="C:\Users\Frank\OpExConsulting\Company Website\WebSite Pictures\images\team\Frank G Adler v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4" y="1128993"/>
            <a:ext cx="1327084" cy="15024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347663" y="195263"/>
            <a:ext cx="8497887" cy="581025"/>
          </a:xfrm>
          <a:noFill/>
          <a:ln/>
        </p:spPr>
        <p:txBody>
          <a:bodyPr/>
          <a:lstStyle/>
          <a:p>
            <a:r>
              <a:rPr lang="en-US" dirty="0" smtClean="0"/>
              <a:t>What is Operational Excellence?</a:t>
            </a:r>
            <a:endParaRPr lang="en-US" dirty="0"/>
          </a:p>
        </p:txBody>
      </p:sp>
      <p:sp>
        <p:nvSpPr>
          <p:cNvPr id="2" name="Rectangle 1"/>
          <p:cNvSpPr/>
          <p:nvPr/>
        </p:nvSpPr>
        <p:spPr>
          <a:xfrm>
            <a:off x="324469" y="1055114"/>
            <a:ext cx="8465574" cy="1477328"/>
          </a:xfrm>
          <a:prstGeom prst="rect">
            <a:avLst/>
          </a:prstGeom>
        </p:spPr>
        <p:txBody>
          <a:bodyPr wrap="square">
            <a:spAutoFit/>
          </a:bodyPr>
          <a:lstStyle/>
          <a:p>
            <a:pPr algn="just"/>
            <a:r>
              <a:rPr lang="en-US" sz="1800" dirty="0">
                <a:effectLst/>
                <a:latin typeface="+mn-lt"/>
              </a:rPr>
              <a:t>Achieving Operational Excellence requires the successful implementation of a </a:t>
            </a:r>
            <a:r>
              <a:rPr lang="en-US" sz="1800" b="1" dirty="0" smtClean="0">
                <a:effectLst/>
                <a:latin typeface="+mn-lt"/>
              </a:rPr>
              <a:t>integrated Business </a:t>
            </a:r>
            <a:r>
              <a:rPr lang="en-US" sz="1800" b="1" dirty="0">
                <a:effectLst/>
                <a:latin typeface="+mn-lt"/>
              </a:rPr>
              <a:t>Execution System </a:t>
            </a:r>
            <a:r>
              <a:rPr lang="en-US" sz="1800" dirty="0">
                <a:effectLst/>
                <a:latin typeface="+mn-lt"/>
              </a:rPr>
              <a:t>that effectively and seamlessly integrates the following four building blocks: </a:t>
            </a:r>
            <a:r>
              <a:rPr lang="en-US" sz="1800" b="1" dirty="0">
                <a:effectLst/>
                <a:latin typeface="+mn-lt"/>
              </a:rPr>
              <a:t>Strategy Deployment</a:t>
            </a:r>
            <a:r>
              <a:rPr lang="en-US" sz="1800" dirty="0">
                <a:effectLst/>
                <a:latin typeface="+mn-lt"/>
              </a:rPr>
              <a:t>, </a:t>
            </a:r>
            <a:r>
              <a:rPr lang="en-US" sz="1800" b="1" dirty="0">
                <a:effectLst/>
                <a:latin typeface="+mn-lt"/>
              </a:rPr>
              <a:t>Performance Management</a:t>
            </a:r>
            <a:r>
              <a:rPr lang="en-US" sz="1800" dirty="0">
                <a:effectLst/>
                <a:latin typeface="+mn-lt"/>
              </a:rPr>
              <a:t>, </a:t>
            </a:r>
            <a:r>
              <a:rPr lang="en-US" sz="1800" b="1" dirty="0">
                <a:effectLst/>
                <a:latin typeface="+mn-lt"/>
              </a:rPr>
              <a:t>Process Excellence</a:t>
            </a:r>
            <a:r>
              <a:rPr lang="en-US" sz="1800" dirty="0">
                <a:effectLst/>
                <a:latin typeface="+mn-lt"/>
              </a:rPr>
              <a:t>, and </a:t>
            </a:r>
            <a:r>
              <a:rPr lang="en-US" sz="1800" b="1" dirty="0">
                <a:effectLst/>
                <a:latin typeface="+mn-lt"/>
              </a:rPr>
              <a:t>High Performance Work Teams</a:t>
            </a:r>
            <a:r>
              <a:rPr lang="en-US" sz="1800" dirty="0">
                <a:effectLst/>
                <a:latin typeface="+mn-lt"/>
              </a:rPr>
              <a:t>.</a:t>
            </a:r>
          </a:p>
        </p:txBody>
      </p:sp>
      <p:sp>
        <p:nvSpPr>
          <p:cNvPr id="5" name="TextBox 4"/>
          <p:cNvSpPr txBox="1"/>
          <p:nvPr/>
        </p:nvSpPr>
        <p:spPr>
          <a:xfrm>
            <a:off x="6218517" y="2791933"/>
            <a:ext cx="2661323" cy="954107"/>
          </a:xfrm>
          <a:prstGeom prst="rect">
            <a:avLst/>
          </a:prstGeom>
          <a:solidFill>
            <a:srgbClr val="FF9900"/>
          </a:solidFill>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smtClean="0">
                <a:solidFill>
                  <a:schemeClr val="tx1"/>
                </a:solidFill>
                <a:effectLst/>
              </a:rPr>
              <a:t>Strategy or Policy Deployment is </a:t>
            </a:r>
            <a:r>
              <a:rPr lang="en-US" sz="1400" dirty="0">
                <a:solidFill>
                  <a:schemeClr val="tx1"/>
                </a:solidFill>
                <a:effectLst/>
              </a:rPr>
              <a:t>the process that aligns and links business strategy and execution.</a:t>
            </a:r>
            <a:endParaRPr lang="en-US" sz="1400"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712" y="2659022"/>
            <a:ext cx="3497087" cy="348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1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a:xfrm>
            <a:off x="347663" y="195263"/>
            <a:ext cx="8497887" cy="581025"/>
          </a:xfrm>
          <a:noFill/>
          <a:ln/>
        </p:spPr>
        <p:txBody>
          <a:bodyPr/>
          <a:lstStyle/>
          <a:p>
            <a:r>
              <a:rPr lang="en-US" dirty="0"/>
              <a:t>Operational Excellence – Strategy Deployment</a:t>
            </a:r>
          </a:p>
        </p:txBody>
      </p:sp>
      <p:sp>
        <p:nvSpPr>
          <p:cNvPr id="531465" name="Rectangle 9"/>
          <p:cNvSpPr>
            <a:spLocks noGrp="1" noChangeArrowheads="1"/>
          </p:cNvSpPr>
          <p:nvPr>
            <p:ph type="body" idx="1"/>
          </p:nvPr>
        </p:nvSpPr>
        <p:spPr>
          <a:xfrm>
            <a:off x="403602" y="2335272"/>
            <a:ext cx="5573336" cy="3616077"/>
          </a:xfrm>
          <a:noFill/>
          <a:ln/>
        </p:spPr>
        <p:txBody>
          <a:bodyPr/>
          <a:lstStyle/>
          <a:p>
            <a:pPr algn="just">
              <a:lnSpc>
                <a:spcPct val="110000"/>
              </a:lnSpc>
              <a:spcBef>
                <a:spcPts val="600"/>
              </a:spcBef>
              <a:spcAft>
                <a:spcPts val="600"/>
              </a:spcAft>
              <a:buFont typeface="Wingdings" pitchFamily="2" charset="2"/>
              <a:buChar char="Ø"/>
            </a:pPr>
            <a:r>
              <a:rPr lang="en-US" dirty="0"/>
              <a:t>Only 5% of the workforce understands their company strategy.</a:t>
            </a:r>
          </a:p>
          <a:p>
            <a:pPr algn="just">
              <a:lnSpc>
                <a:spcPct val="110000"/>
              </a:lnSpc>
              <a:spcBef>
                <a:spcPts val="600"/>
              </a:spcBef>
              <a:spcAft>
                <a:spcPts val="600"/>
              </a:spcAft>
              <a:buFont typeface="Wingdings" pitchFamily="2" charset="2"/>
              <a:buChar char="Ø"/>
            </a:pPr>
            <a:r>
              <a:rPr lang="en-US" dirty="0"/>
              <a:t>Only 25% of managers have incentives linked to strategy.</a:t>
            </a:r>
          </a:p>
          <a:p>
            <a:pPr algn="just">
              <a:lnSpc>
                <a:spcPct val="110000"/>
              </a:lnSpc>
              <a:spcBef>
                <a:spcPts val="600"/>
              </a:spcBef>
              <a:spcAft>
                <a:spcPts val="600"/>
              </a:spcAft>
              <a:buFont typeface="Wingdings" pitchFamily="2" charset="2"/>
              <a:buChar char="Ø"/>
            </a:pPr>
            <a:r>
              <a:rPr lang="en-US" dirty="0"/>
              <a:t>60% of organizations don’t link budgets to strategy.</a:t>
            </a:r>
          </a:p>
          <a:p>
            <a:pPr algn="just">
              <a:lnSpc>
                <a:spcPct val="110000"/>
              </a:lnSpc>
              <a:spcBef>
                <a:spcPts val="600"/>
              </a:spcBef>
              <a:spcAft>
                <a:spcPts val="600"/>
              </a:spcAft>
              <a:buFont typeface="Wingdings" pitchFamily="2" charset="2"/>
              <a:buChar char="Ø"/>
            </a:pPr>
            <a:r>
              <a:rPr lang="en-US" dirty="0"/>
              <a:t>86% of executive teams spend less than one hour per month discussing strategy</a:t>
            </a:r>
            <a:r>
              <a:rPr lang="en-US" dirty="0" smtClean="0"/>
              <a:t>.</a:t>
            </a:r>
            <a:endParaRPr lang="en-US" dirty="0"/>
          </a:p>
          <a:p>
            <a:pPr algn="r">
              <a:lnSpc>
                <a:spcPct val="110000"/>
              </a:lnSpc>
              <a:spcBef>
                <a:spcPts val="600"/>
              </a:spcBef>
              <a:spcAft>
                <a:spcPts val="600"/>
              </a:spcAft>
              <a:buFontTx/>
              <a:buNone/>
            </a:pPr>
            <a:r>
              <a:rPr lang="en-US" dirty="0"/>
              <a:t>	</a:t>
            </a:r>
            <a:r>
              <a:rPr lang="en-US" dirty="0" smtClean="0"/>
              <a:t>Source</a:t>
            </a:r>
            <a:r>
              <a:rPr lang="en-US" dirty="0"/>
              <a:t>: </a:t>
            </a:r>
            <a:r>
              <a:rPr lang="en-US" i="1" dirty="0"/>
              <a:t>Balanced Scorecard Collaborative</a:t>
            </a:r>
          </a:p>
        </p:txBody>
      </p:sp>
      <p:pic>
        <p:nvPicPr>
          <p:cNvPr id="531466" name="Picture 10" descr="MC90028897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2436" y="3789067"/>
            <a:ext cx="2647950" cy="1747838"/>
          </a:xfrm>
          <a:prstGeom prst="rect">
            <a:avLst/>
          </a:prstGeom>
          <a:noFill/>
          <a:extLst>
            <a:ext uri="{909E8E84-426E-40DD-AFC4-6F175D3DCCD1}">
              <a14:hiddenFill xmlns:a14="http://schemas.microsoft.com/office/drawing/2010/main">
                <a:solidFill>
                  <a:srgbClr val="FFFFFF"/>
                </a:solidFill>
              </a14:hiddenFill>
            </a:ext>
          </a:extLst>
        </p:spPr>
      </p:pic>
      <p:sp>
        <p:nvSpPr>
          <p:cNvPr id="531467" name="Text Box 11"/>
          <p:cNvSpPr txBox="1">
            <a:spLocks noChangeArrowheads="1"/>
          </p:cNvSpPr>
          <p:nvPr/>
        </p:nvSpPr>
        <p:spPr bwMode="auto">
          <a:xfrm>
            <a:off x="401638" y="1189117"/>
            <a:ext cx="8291512" cy="100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10000"/>
              </a:lnSpc>
              <a:spcBef>
                <a:spcPct val="25000"/>
              </a:spcBef>
            </a:pPr>
            <a:r>
              <a:rPr lang="en-US" sz="1800" b="1" dirty="0">
                <a:effectLst/>
                <a:latin typeface="Maiandra GD" charset="0"/>
              </a:rPr>
              <a:t>Strategy</a:t>
            </a:r>
            <a:r>
              <a:rPr lang="en-US" sz="1800" dirty="0">
                <a:effectLst/>
                <a:latin typeface="Maiandra GD" charset="0"/>
              </a:rPr>
              <a:t> is an expression of what an organization intents to do to get from a current state to a future state. Strategy is often expressed in terms of a vision statement, </a:t>
            </a:r>
            <a:r>
              <a:rPr lang="en-US" sz="1800" dirty="0" smtClean="0">
                <a:effectLst/>
                <a:latin typeface="Maiandra GD" charset="0"/>
              </a:rPr>
              <a:t>objectives, goals, and initiatives.</a:t>
            </a:r>
            <a:endParaRPr lang="en-US" sz="1800" dirty="0">
              <a:effectLst/>
              <a:latin typeface="Maiandra GD"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14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146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146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146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14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wner\1 - Frank Adler\OpExConsulting\Company Website\WebSite Content\1. Strategy Deployment\BSC_Com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032" y="1232234"/>
            <a:ext cx="6785810" cy="467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29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347663" y="195263"/>
            <a:ext cx="8497887" cy="581025"/>
          </a:xfrm>
          <a:noFill/>
          <a:ln/>
        </p:spPr>
        <p:txBody>
          <a:bodyPr/>
          <a:lstStyle/>
          <a:p>
            <a:r>
              <a:rPr lang="en-US" dirty="0"/>
              <a:t>Operational Excellence – Strategy </a:t>
            </a:r>
            <a:r>
              <a:rPr lang="en-US" dirty="0" smtClean="0"/>
              <a:t>Deployment Process</a:t>
            </a:r>
            <a:endParaRPr lang="en-US" dirty="0"/>
          </a:p>
        </p:txBody>
      </p:sp>
      <p:sp>
        <p:nvSpPr>
          <p:cNvPr id="48" name="Rectangle 4"/>
          <p:cNvSpPr>
            <a:spLocks noChangeArrowheads="1"/>
          </p:cNvSpPr>
          <p:nvPr/>
        </p:nvSpPr>
        <p:spPr bwMode="auto">
          <a:xfrm>
            <a:off x="1843088" y="2819899"/>
            <a:ext cx="5441947" cy="588597"/>
          </a:xfrm>
          <a:prstGeom prst="rect">
            <a:avLst/>
          </a:prstGeom>
          <a:solidFill>
            <a:srgbClr val="FF9900"/>
          </a:solidFill>
          <a:ln>
            <a:headEnd/>
            <a:tailEnd/>
          </a:ln>
        </p:spPr>
        <p:style>
          <a:lnRef idx="0">
            <a:schemeClr val="accent3"/>
          </a:lnRef>
          <a:fillRef idx="3">
            <a:schemeClr val="accent3"/>
          </a:fillRef>
          <a:effectRef idx="3">
            <a:schemeClr val="accent3"/>
          </a:effectRef>
          <a:fontRef idx="minor">
            <a:schemeClr val="lt1"/>
          </a:fontRef>
        </p:style>
        <p:txBody>
          <a:bodyPr lIns="91436" tIns="45718" rIns="91436" bIns="45718" anchor="ctr" anchorCtr="1">
            <a:noAutofit/>
          </a:bodyPr>
          <a:lstStyle/>
          <a:p>
            <a:pPr marL="914400" indent="-914400" algn="ctr" eaLnBrk="0" hangingPunct="0">
              <a:lnSpc>
                <a:spcPct val="90000"/>
              </a:lnSpc>
              <a:spcBef>
                <a:spcPct val="20000"/>
              </a:spcBef>
            </a:pPr>
            <a:r>
              <a:rPr lang="en-US" sz="1800" b="1" dirty="0">
                <a:solidFill>
                  <a:schemeClr val="tx1"/>
                </a:solidFill>
                <a:effectLst/>
                <a:latin typeface="Maiandra GD"/>
              </a:rPr>
              <a:t>Phase III – Strategic Vision Elements</a:t>
            </a:r>
            <a:endParaRPr lang="en-US" sz="1800" dirty="0">
              <a:solidFill>
                <a:schemeClr val="tx1"/>
              </a:solidFill>
              <a:effectLst/>
              <a:latin typeface="Maiandra GD"/>
            </a:endParaRPr>
          </a:p>
        </p:txBody>
      </p:sp>
      <p:pic>
        <p:nvPicPr>
          <p:cNvPr id="49" name="Picture 33" descr="MC90002368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3449" y="2838149"/>
            <a:ext cx="555678" cy="56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5"/>
          <p:cNvSpPr>
            <a:spLocks noChangeArrowheads="1"/>
          </p:cNvSpPr>
          <p:nvPr/>
        </p:nvSpPr>
        <p:spPr bwMode="auto">
          <a:xfrm>
            <a:off x="1837231" y="3682989"/>
            <a:ext cx="5441950" cy="586820"/>
          </a:xfrm>
          <a:prstGeom prst="rect">
            <a:avLst/>
          </a:prstGeom>
          <a:solidFill>
            <a:srgbClr val="FF9900"/>
          </a:solidFill>
          <a:ln>
            <a:headEnd/>
            <a:tailEnd/>
          </a:ln>
        </p:spPr>
        <p:style>
          <a:lnRef idx="0">
            <a:schemeClr val="accent3"/>
          </a:lnRef>
          <a:fillRef idx="3">
            <a:schemeClr val="accent3"/>
          </a:fillRef>
          <a:effectRef idx="3">
            <a:schemeClr val="accent3"/>
          </a:effectRef>
          <a:fontRef idx="minor">
            <a:schemeClr val="lt1"/>
          </a:fontRef>
        </p:style>
        <p:txBody>
          <a:bodyPr lIns="91436" tIns="45718" rIns="91436" bIns="45718" anchor="ctr" anchorCtr="1">
            <a:noAutofit/>
          </a:bodyPr>
          <a:lstStyle/>
          <a:p>
            <a:pPr marL="914400" indent="-914400" algn="ctr" eaLnBrk="0" hangingPunct="0">
              <a:lnSpc>
                <a:spcPct val="90000"/>
              </a:lnSpc>
              <a:spcBef>
                <a:spcPct val="20000"/>
              </a:spcBef>
            </a:pPr>
            <a:r>
              <a:rPr lang="en-US" sz="1800" b="1" dirty="0">
                <a:solidFill>
                  <a:schemeClr val="tx1"/>
                </a:solidFill>
                <a:effectLst/>
                <a:latin typeface="Maiandra GD"/>
              </a:rPr>
              <a:t>Phase IV – Strategic Breakthrough Objectives</a:t>
            </a:r>
            <a:endParaRPr lang="en-US" sz="1800" dirty="0">
              <a:solidFill>
                <a:schemeClr val="tx1"/>
              </a:solidFill>
              <a:effectLst/>
              <a:latin typeface="Maiandra GD"/>
            </a:endParaRPr>
          </a:p>
        </p:txBody>
      </p:sp>
      <p:sp>
        <p:nvSpPr>
          <p:cNvPr id="51" name="AutoShape 11"/>
          <p:cNvSpPr>
            <a:spLocks noChangeArrowheads="1"/>
          </p:cNvSpPr>
          <p:nvPr/>
        </p:nvSpPr>
        <p:spPr bwMode="auto">
          <a:xfrm>
            <a:off x="4253131" y="3328779"/>
            <a:ext cx="649266" cy="502386"/>
          </a:xfrm>
          <a:prstGeom prst="downArrow">
            <a:avLst>
              <a:gd name="adj1" fmla="val 50000"/>
              <a:gd name="adj2" fmla="val 25000"/>
            </a:avLst>
          </a:prstGeom>
          <a:solidFill>
            <a:srgbClr val="FF9900"/>
          </a:solidFill>
          <a:ln>
            <a:headEnd/>
            <a:tailEnd/>
          </a:ln>
        </p:spPr>
        <p:style>
          <a:lnRef idx="0">
            <a:schemeClr val="accent3"/>
          </a:lnRef>
          <a:fillRef idx="3">
            <a:schemeClr val="accent3"/>
          </a:fillRef>
          <a:effectRef idx="3">
            <a:schemeClr val="accent3"/>
          </a:effectRef>
          <a:fontRef idx="minor">
            <a:schemeClr val="lt1"/>
          </a:fontRef>
        </p:style>
        <p:txBody>
          <a:bodyPr wrap="none" anchor="ctr" anchorCtr="1">
            <a:noAutofit/>
          </a:bodyPr>
          <a:lstStyle/>
          <a:p>
            <a:pPr algn="ctr"/>
            <a:endParaRPr lang="en-US" dirty="0">
              <a:effectLst/>
            </a:endParaRPr>
          </a:p>
        </p:txBody>
      </p:sp>
      <p:sp>
        <p:nvSpPr>
          <p:cNvPr id="52" name="AutoShape 6"/>
          <p:cNvSpPr>
            <a:spLocks noChangeArrowheads="1"/>
          </p:cNvSpPr>
          <p:nvPr/>
        </p:nvSpPr>
        <p:spPr bwMode="auto">
          <a:xfrm>
            <a:off x="7897934" y="1563688"/>
            <a:ext cx="696913" cy="4103688"/>
          </a:xfrm>
          <a:prstGeom prst="curvedLeftArrow">
            <a:avLst>
              <a:gd name="adj1" fmla="val 117768"/>
              <a:gd name="adj2" fmla="val 235535"/>
              <a:gd name="adj3" fmla="val 33333"/>
            </a:avLst>
          </a:prstGeom>
          <a:solidFill>
            <a:srgbClr val="FF9900"/>
          </a:solidFill>
          <a:ln w="9525">
            <a:noFill/>
            <a:miter lim="800000"/>
            <a:headEnd/>
            <a:tailEnd/>
          </a:ln>
        </p:spPr>
        <p:txBody>
          <a:bodyPr wrap="none" anchor="ctr"/>
          <a:lstStyle/>
          <a:p>
            <a:pPr algn="ctr"/>
            <a:endParaRPr lang="en-US" dirty="0">
              <a:effectLst/>
            </a:endParaRPr>
          </a:p>
        </p:txBody>
      </p:sp>
      <p:sp>
        <p:nvSpPr>
          <p:cNvPr id="53" name="AutoShape 7"/>
          <p:cNvSpPr>
            <a:spLocks noChangeArrowheads="1"/>
          </p:cNvSpPr>
          <p:nvPr/>
        </p:nvSpPr>
        <p:spPr bwMode="auto">
          <a:xfrm rot="10800000">
            <a:off x="711200" y="1447800"/>
            <a:ext cx="696913" cy="4103688"/>
          </a:xfrm>
          <a:prstGeom prst="curvedLeftArrow">
            <a:avLst>
              <a:gd name="adj1" fmla="val 117768"/>
              <a:gd name="adj2" fmla="val 235535"/>
              <a:gd name="adj3" fmla="val 33333"/>
            </a:avLst>
          </a:prstGeom>
          <a:solidFill>
            <a:srgbClr val="FF9900"/>
          </a:solidFill>
          <a:ln w="9525">
            <a:noFill/>
            <a:miter lim="800000"/>
            <a:headEnd/>
            <a:tailEnd/>
          </a:ln>
        </p:spPr>
        <p:txBody>
          <a:bodyPr wrap="none" anchor="ctr"/>
          <a:lstStyle/>
          <a:p>
            <a:pPr algn="ctr"/>
            <a:endParaRPr lang="en-US" dirty="0">
              <a:effectLst/>
            </a:endParaRPr>
          </a:p>
        </p:txBody>
      </p:sp>
      <p:sp>
        <p:nvSpPr>
          <p:cNvPr id="54" name="Rectangle 30"/>
          <p:cNvSpPr>
            <a:spLocks noChangeArrowheads="1"/>
          </p:cNvSpPr>
          <p:nvPr/>
        </p:nvSpPr>
        <p:spPr bwMode="auto">
          <a:xfrm>
            <a:off x="1854200" y="1948704"/>
            <a:ext cx="5441950" cy="620594"/>
          </a:xfrm>
          <a:prstGeom prst="rect">
            <a:avLst/>
          </a:prstGeom>
          <a:solidFill>
            <a:srgbClr val="FF9900"/>
          </a:solidFill>
          <a:ln>
            <a:headEnd/>
            <a:tailEnd/>
          </a:ln>
        </p:spPr>
        <p:style>
          <a:lnRef idx="0">
            <a:schemeClr val="accent3"/>
          </a:lnRef>
          <a:fillRef idx="3">
            <a:schemeClr val="accent3"/>
          </a:fillRef>
          <a:effectRef idx="3">
            <a:schemeClr val="accent3"/>
          </a:effectRef>
          <a:fontRef idx="minor">
            <a:schemeClr val="lt1"/>
          </a:fontRef>
        </p:style>
        <p:txBody>
          <a:bodyPr lIns="91436" tIns="45718" rIns="91436" bIns="45718" anchor="ctr" anchorCtr="1">
            <a:noAutofit/>
          </a:bodyPr>
          <a:lstStyle/>
          <a:p>
            <a:pPr marL="914400" indent="-914400" algn="ctr" eaLnBrk="0" hangingPunct="0">
              <a:spcBef>
                <a:spcPct val="20000"/>
              </a:spcBef>
            </a:pPr>
            <a:r>
              <a:rPr lang="en-US" sz="1800" b="1" dirty="0">
                <a:solidFill>
                  <a:schemeClr val="tx1"/>
                </a:solidFill>
                <a:effectLst/>
                <a:latin typeface="Maiandra GD"/>
              </a:rPr>
              <a:t>Phase II – Current State Analysis (CSA)</a:t>
            </a:r>
          </a:p>
        </p:txBody>
      </p:sp>
      <p:sp>
        <p:nvSpPr>
          <p:cNvPr id="55" name="Rectangle 21"/>
          <p:cNvSpPr>
            <a:spLocks noChangeArrowheads="1"/>
          </p:cNvSpPr>
          <p:nvPr/>
        </p:nvSpPr>
        <p:spPr bwMode="auto">
          <a:xfrm>
            <a:off x="1854200" y="1086928"/>
            <a:ext cx="5441950" cy="608522"/>
          </a:xfrm>
          <a:prstGeom prst="rect">
            <a:avLst/>
          </a:prstGeom>
          <a:solidFill>
            <a:srgbClr val="FF9900"/>
          </a:solidFill>
          <a:ln>
            <a:headEnd/>
            <a:tailEnd/>
          </a:ln>
        </p:spPr>
        <p:style>
          <a:lnRef idx="0">
            <a:schemeClr val="accent3"/>
          </a:lnRef>
          <a:fillRef idx="3">
            <a:schemeClr val="accent3"/>
          </a:fillRef>
          <a:effectRef idx="3">
            <a:schemeClr val="accent3"/>
          </a:effectRef>
          <a:fontRef idx="minor">
            <a:schemeClr val="lt1"/>
          </a:fontRef>
        </p:style>
        <p:txBody>
          <a:bodyPr lIns="91436" tIns="45718" rIns="91436" bIns="45718" anchor="ctr" anchorCtr="1">
            <a:noAutofit/>
          </a:bodyPr>
          <a:lstStyle/>
          <a:p>
            <a:pPr marL="914400" indent="-914400" algn="ctr" eaLnBrk="0" hangingPunct="0">
              <a:lnSpc>
                <a:spcPct val="90000"/>
              </a:lnSpc>
              <a:spcBef>
                <a:spcPct val="20000"/>
              </a:spcBef>
            </a:pPr>
            <a:r>
              <a:rPr lang="en-US" sz="1800" b="1" dirty="0">
                <a:solidFill>
                  <a:schemeClr val="tx1"/>
                </a:solidFill>
                <a:effectLst/>
                <a:latin typeface="Maiandra GD"/>
              </a:rPr>
              <a:t>Phase I – Organize the Process</a:t>
            </a:r>
            <a:endParaRPr lang="en-US" sz="1800" dirty="0">
              <a:solidFill>
                <a:schemeClr val="tx1"/>
              </a:solidFill>
              <a:effectLst/>
              <a:latin typeface="Maiandra GD"/>
            </a:endParaRPr>
          </a:p>
        </p:txBody>
      </p:sp>
      <p:sp>
        <p:nvSpPr>
          <p:cNvPr id="56" name="Rectangle 8"/>
          <p:cNvSpPr>
            <a:spLocks noChangeArrowheads="1"/>
          </p:cNvSpPr>
          <p:nvPr/>
        </p:nvSpPr>
        <p:spPr bwMode="auto">
          <a:xfrm>
            <a:off x="1843088" y="4525510"/>
            <a:ext cx="5531572" cy="540381"/>
          </a:xfrm>
          <a:prstGeom prst="rect">
            <a:avLst/>
          </a:prstGeom>
          <a:solidFill>
            <a:srgbClr val="FF9900"/>
          </a:solidFill>
          <a:ln>
            <a:headEnd/>
            <a:tailEnd/>
          </a:ln>
        </p:spPr>
        <p:style>
          <a:lnRef idx="0">
            <a:schemeClr val="accent3"/>
          </a:lnRef>
          <a:fillRef idx="3">
            <a:schemeClr val="accent3"/>
          </a:fillRef>
          <a:effectRef idx="3">
            <a:schemeClr val="accent3"/>
          </a:effectRef>
          <a:fontRef idx="minor">
            <a:schemeClr val="lt1"/>
          </a:fontRef>
        </p:style>
        <p:txBody>
          <a:bodyPr lIns="91436" tIns="45718" rIns="91436" bIns="45718" anchor="ctr" anchorCtr="1">
            <a:noAutofit/>
          </a:bodyPr>
          <a:lstStyle/>
          <a:p>
            <a:pPr marL="914400" indent="-914400" algn="ctr" eaLnBrk="0" hangingPunct="0">
              <a:lnSpc>
                <a:spcPct val="90000"/>
              </a:lnSpc>
              <a:spcBef>
                <a:spcPct val="20000"/>
              </a:spcBef>
            </a:pPr>
            <a:r>
              <a:rPr lang="en-US" sz="1800" b="1" dirty="0">
                <a:solidFill>
                  <a:schemeClr val="tx1"/>
                </a:solidFill>
                <a:effectLst/>
                <a:latin typeface="Maiandra GD"/>
              </a:rPr>
              <a:t>Phase V – Strategic Initiatives &amp; Tactics</a:t>
            </a:r>
            <a:endParaRPr lang="en-US" sz="1800" dirty="0">
              <a:solidFill>
                <a:schemeClr val="tx1"/>
              </a:solidFill>
              <a:effectLst/>
              <a:latin typeface="Maiandra GD"/>
            </a:endParaRPr>
          </a:p>
        </p:txBody>
      </p:sp>
      <p:pic>
        <p:nvPicPr>
          <p:cNvPr id="57" name="Picture 33" descr="MC90002368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099" y="4514834"/>
            <a:ext cx="555645" cy="56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ectangle 9"/>
          <p:cNvSpPr>
            <a:spLocks noChangeArrowheads="1"/>
          </p:cNvSpPr>
          <p:nvPr/>
        </p:nvSpPr>
        <p:spPr bwMode="auto">
          <a:xfrm>
            <a:off x="1858963" y="5347388"/>
            <a:ext cx="5546532" cy="553017"/>
          </a:xfrm>
          <a:prstGeom prst="rect">
            <a:avLst/>
          </a:prstGeom>
          <a:solidFill>
            <a:srgbClr val="FF9900"/>
          </a:solidFill>
          <a:ln>
            <a:headEnd/>
            <a:tailEnd/>
          </a:ln>
        </p:spPr>
        <p:style>
          <a:lnRef idx="0">
            <a:schemeClr val="accent3"/>
          </a:lnRef>
          <a:fillRef idx="3">
            <a:schemeClr val="accent3"/>
          </a:fillRef>
          <a:effectRef idx="3">
            <a:schemeClr val="accent3"/>
          </a:effectRef>
          <a:fontRef idx="minor">
            <a:schemeClr val="lt1"/>
          </a:fontRef>
        </p:style>
        <p:txBody>
          <a:bodyPr lIns="91436" tIns="45718" rIns="91436" bIns="45718" anchor="ctr" anchorCtr="1">
            <a:noAutofit/>
          </a:bodyPr>
          <a:lstStyle/>
          <a:p>
            <a:pPr marL="914400" indent="-914400" algn="ctr" eaLnBrk="0" hangingPunct="0">
              <a:lnSpc>
                <a:spcPct val="90000"/>
              </a:lnSpc>
              <a:spcBef>
                <a:spcPct val="20000"/>
              </a:spcBef>
            </a:pPr>
            <a:r>
              <a:rPr lang="en-US" sz="1800" b="1" dirty="0">
                <a:solidFill>
                  <a:schemeClr val="tx1"/>
                </a:solidFill>
                <a:effectLst/>
                <a:latin typeface="Maiandra GD"/>
              </a:rPr>
              <a:t>Phase VI – Strategy Implementation &amp; Review</a:t>
            </a:r>
            <a:endParaRPr lang="en-US" sz="1800" dirty="0">
              <a:solidFill>
                <a:schemeClr val="tx1"/>
              </a:solidFill>
              <a:effectLst/>
              <a:latin typeface="Maiandra GD"/>
            </a:endParaRPr>
          </a:p>
        </p:txBody>
      </p:sp>
      <p:pic>
        <p:nvPicPr>
          <p:cNvPr id="59" name="Picture 33" descr="MC90002368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1438" y="5366691"/>
            <a:ext cx="555642" cy="568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AutoShape 10"/>
          <p:cNvSpPr>
            <a:spLocks noChangeArrowheads="1"/>
          </p:cNvSpPr>
          <p:nvPr/>
        </p:nvSpPr>
        <p:spPr bwMode="auto">
          <a:xfrm>
            <a:off x="4176062" y="2489619"/>
            <a:ext cx="764288" cy="502810"/>
          </a:xfrm>
          <a:prstGeom prst="downArrow">
            <a:avLst>
              <a:gd name="adj1" fmla="val 50000"/>
              <a:gd name="adj2" fmla="val 25000"/>
            </a:avLst>
          </a:prstGeom>
          <a:solidFill>
            <a:srgbClr val="FF9900"/>
          </a:solidFill>
          <a:ln>
            <a:headEnd/>
            <a:tailEnd/>
          </a:ln>
        </p:spPr>
        <p:style>
          <a:lnRef idx="0">
            <a:schemeClr val="accent3"/>
          </a:lnRef>
          <a:fillRef idx="3">
            <a:schemeClr val="accent3"/>
          </a:fillRef>
          <a:effectRef idx="3">
            <a:schemeClr val="accent3"/>
          </a:effectRef>
          <a:fontRef idx="minor">
            <a:schemeClr val="lt1"/>
          </a:fontRef>
        </p:style>
        <p:txBody>
          <a:bodyPr wrap="none" anchor="ctr" anchorCtr="1">
            <a:noAutofit/>
          </a:bodyPr>
          <a:lstStyle/>
          <a:p>
            <a:pPr algn="ctr"/>
            <a:endParaRPr lang="en-US" dirty="0">
              <a:effectLst/>
            </a:endParaRPr>
          </a:p>
        </p:txBody>
      </p:sp>
      <p:sp>
        <p:nvSpPr>
          <p:cNvPr id="61" name="AutoShape 20"/>
          <p:cNvSpPr>
            <a:spLocks noChangeArrowheads="1"/>
          </p:cNvSpPr>
          <p:nvPr/>
        </p:nvSpPr>
        <p:spPr bwMode="auto">
          <a:xfrm>
            <a:off x="4210050" y="1603254"/>
            <a:ext cx="711200" cy="502386"/>
          </a:xfrm>
          <a:prstGeom prst="downArrow">
            <a:avLst>
              <a:gd name="adj1" fmla="val 50000"/>
              <a:gd name="adj2" fmla="val 25000"/>
            </a:avLst>
          </a:prstGeom>
          <a:solidFill>
            <a:srgbClr val="FF9900"/>
          </a:solidFill>
          <a:ln>
            <a:headEnd/>
            <a:tailEnd/>
          </a:ln>
        </p:spPr>
        <p:style>
          <a:lnRef idx="0">
            <a:schemeClr val="accent3"/>
          </a:lnRef>
          <a:fillRef idx="3">
            <a:schemeClr val="accent3"/>
          </a:fillRef>
          <a:effectRef idx="3">
            <a:schemeClr val="accent3"/>
          </a:effectRef>
          <a:fontRef idx="minor">
            <a:schemeClr val="lt1"/>
          </a:fontRef>
        </p:style>
        <p:txBody>
          <a:bodyPr wrap="none" anchor="ctr" anchorCtr="1">
            <a:noAutofit/>
          </a:bodyPr>
          <a:lstStyle/>
          <a:p>
            <a:pPr algn="ctr"/>
            <a:endParaRPr lang="en-US" dirty="0">
              <a:effectLst/>
            </a:endParaRPr>
          </a:p>
        </p:txBody>
      </p:sp>
      <p:sp>
        <p:nvSpPr>
          <p:cNvPr id="62" name="AutoShape 13"/>
          <p:cNvSpPr>
            <a:spLocks noChangeArrowheads="1"/>
          </p:cNvSpPr>
          <p:nvPr/>
        </p:nvSpPr>
        <p:spPr bwMode="auto">
          <a:xfrm>
            <a:off x="4299142" y="5007096"/>
            <a:ext cx="661743" cy="502359"/>
          </a:xfrm>
          <a:prstGeom prst="downArrow">
            <a:avLst>
              <a:gd name="adj1" fmla="val 50000"/>
              <a:gd name="adj2" fmla="val 25000"/>
            </a:avLst>
          </a:prstGeom>
          <a:solidFill>
            <a:srgbClr val="FF9900"/>
          </a:solidFill>
          <a:ln>
            <a:headEnd/>
            <a:tailEnd/>
          </a:ln>
        </p:spPr>
        <p:style>
          <a:lnRef idx="0">
            <a:schemeClr val="accent3"/>
          </a:lnRef>
          <a:fillRef idx="3">
            <a:schemeClr val="accent3"/>
          </a:fillRef>
          <a:effectRef idx="3">
            <a:schemeClr val="accent3"/>
          </a:effectRef>
          <a:fontRef idx="minor">
            <a:schemeClr val="lt1"/>
          </a:fontRef>
        </p:style>
        <p:txBody>
          <a:bodyPr wrap="none" anchor="ctr" anchorCtr="1">
            <a:noAutofit/>
          </a:bodyPr>
          <a:lstStyle/>
          <a:p>
            <a:pPr algn="ctr"/>
            <a:endParaRPr lang="en-US" dirty="0">
              <a:effectLst/>
            </a:endParaRPr>
          </a:p>
        </p:txBody>
      </p:sp>
      <p:sp>
        <p:nvSpPr>
          <p:cNvPr id="63" name="AutoShape 12"/>
          <p:cNvSpPr>
            <a:spLocks noChangeArrowheads="1"/>
          </p:cNvSpPr>
          <p:nvPr/>
        </p:nvSpPr>
        <p:spPr bwMode="auto">
          <a:xfrm>
            <a:off x="4276685" y="4167933"/>
            <a:ext cx="659959" cy="502385"/>
          </a:xfrm>
          <a:prstGeom prst="downArrow">
            <a:avLst>
              <a:gd name="adj1" fmla="val 50000"/>
              <a:gd name="adj2" fmla="val 25000"/>
            </a:avLst>
          </a:prstGeom>
          <a:solidFill>
            <a:srgbClr val="FF9900"/>
          </a:solidFill>
          <a:ln>
            <a:headEnd/>
            <a:tailEnd/>
          </a:ln>
        </p:spPr>
        <p:style>
          <a:lnRef idx="0">
            <a:schemeClr val="accent3"/>
          </a:lnRef>
          <a:fillRef idx="3">
            <a:schemeClr val="accent3"/>
          </a:fillRef>
          <a:effectRef idx="3">
            <a:schemeClr val="accent3"/>
          </a:effectRef>
          <a:fontRef idx="minor">
            <a:schemeClr val="lt1"/>
          </a:fontRef>
        </p:style>
        <p:txBody>
          <a:bodyPr wrap="none" anchor="ctr" anchorCtr="1">
            <a:noAutofit/>
          </a:bodyPr>
          <a:lstStyle/>
          <a:p>
            <a:pPr algn="ctr"/>
            <a:endParaRPr lang="en-US" dirty="0">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56461" y="195263"/>
            <a:ext cx="8489089" cy="581025"/>
          </a:xfrm>
        </p:spPr>
        <p:txBody>
          <a:bodyPr/>
          <a:lstStyle/>
          <a:p>
            <a:r>
              <a:rPr lang="en-US" dirty="0"/>
              <a:t>Operational Excellence – Strategy Deployment Process</a:t>
            </a:r>
            <a:endParaRPr lang="en-US" dirty="0" smtClean="0"/>
          </a:p>
        </p:txBody>
      </p:sp>
      <p:sp>
        <p:nvSpPr>
          <p:cNvPr id="26" name="Text Box 4"/>
          <p:cNvSpPr txBox="1">
            <a:spLocks noChangeArrowheads="1"/>
          </p:cNvSpPr>
          <p:nvPr/>
        </p:nvSpPr>
        <p:spPr bwMode="auto">
          <a:xfrm>
            <a:off x="318093" y="5157005"/>
            <a:ext cx="842933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200">
                <a:solidFill>
                  <a:schemeClr val="tx1"/>
                </a:solidFill>
                <a:latin typeface="Arial" pitchFamily="34" charset="0"/>
              </a:defRPr>
            </a:lvl1pPr>
            <a:lvl2pPr marL="742950" indent="-285750" eaLnBrk="0" hangingPunct="0">
              <a:defRPr sz="2200">
                <a:solidFill>
                  <a:schemeClr val="tx1"/>
                </a:solidFill>
                <a:latin typeface="Arial" pitchFamily="34" charset="0"/>
              </a:defRPr>
            </a:lvl2pPr>
            <a:lvl3pPr marL="1143000" indent="-228600" eaLnBrk="0" hangingPunct="0">
              <a:defRPr sz="2200">
                <a:solidFill>
                  <a:schemeClr val="tx1"/>
                </a:solidFill>
                <a:latin typeface="Arial" pitchFamily="34" charset="0"/>
              </a:defRPr>
            </a:lvl3pPr>
            <a:lvl4pPr marL="1600200" indent="-228600" eaLnBrk="0" hangingPunct="0">
              <a:defRPr sz="2200">
                <a:solidFill>
                  <a:schemeClr val="tx1"/>
                </a:solidFill>
                <a:latin typeface="Arial" pitchFamily="34" charset="0"/>
              </a:defRPr>
            </a:lvl4pPr>
            <a:lvl5pPr marL="2057400" indent="-228600" eaLnBrk="0" hangingPunct="0">
              <a:defRPr sz="2200">
                <a:solidFill>
                  <a:schemeClr val="tx1"/>
                </a:solidFill>
                <a:latin typeface="Arial" pitchFamily="34" charset="0"/>
              </a:defRPr>
            </a:lvl5pPr>
            <a:lvl6pPr marL="2514600" indent="-228600" eaLnBrk="0" fontAlgn="base" hangingPunct="0">
              <a:spcBef>
                <a:spcPct val="0"/>
              </a:spcBef>
              <a:spcAft>
                <a:spcPct val="0"/>
              </a:spcAft>
              <a:defRPr sz="2200">
                <a:solidFill>
                  <a:schemeClr val="tx1"/>
                </a:solidFill>
                <a:latin typeface="Arial" pitchFamily="34" charset="0"/>
              </a:defRPr>
            </a:lvl6pPr>
            <a:lvl7pPr marL="2971800" indent="-228600" eaLnBrk="0" fontAlgn="base" hangingPunct="0">
              <a:spcBef>
                <a:spcPct val="0"/>
              </a:spcBef>
              <a:spcAft>
                <a:spcPct val="0"/>
              </a:spcAft>
              <a:defRPr sz="2200">
                <a:solidFill>
                  <a:schemeClr val="tx1"/>
                </a:solidFill>
                <a:latin typeface="Arial" pitchFamily="34" charset="0"/>
              </a:defRPr>
            </a:lvl7pPr>
            <a:lvl8pPr marL="3429000" indent="-228600" eaLnBrk="0" fontAlgn="base" hangingPunct="0">
              <a:spcBef>
                <a:spcPct val="0"/>
              </a:spcBef>
              <a:spcAft>
                <a:spcPct val="0"/>
              </a:spcAft>
              <a:defRPr sz="2200">
                <a:solidFill>
                  <a:schemeClr val="tx1"/>
                </a:solidFill>
                <a:latin typeface="Arial" pitchFamily="34" charset="0"/>
              </a:defRPr>
            </a:lvl8pPr>
            <a:lvl9pPr marL="3886200" indent="-228600" eaLnBrk="0" fontAlgn="base" hangingPunct="0">
              <a:spcBef>
                <a:spcPct val="0"/>
              </a:spcBef>
              <a:spcAft>
                <a:spcPct val="0"/>
              </a:spcAft>
              <a:defRPr sz="2200">
                <a:solidFill>
                  <a:schemeClr val="tx1"/>
                </a:solidFill>
                <a:latin typeface="Arial" pitchFamily="34" charset="0"/>
              </a:defRPr>
            </a:lvl9pPr>
          </a:lstStyle>
          <a:p>
            <a:pPr algn="just" eaLnBrk="1" hangingPunct="1">
              <a:spcBef>
                <a:spcPct val="20000"/>
              </a:spcBef>
              <a:spcAft>
                <a:spcPct val="20000"/>
              </a:spcAft>
            </a:pPr>
            <a:r>
              <a:rPr lang="en-US" sz="1400" dirty="0">
                <a:effectLst/>
                <a:latin typeface="Maiandra GD" pitchFamily="34" charset="0"/>
              </a:rPr>
              <a:t>Once you have completed the strategic grid, go back and make sure everything fits with your overall strategy. A set of strategic grids should provide the strategic model for running the business, outlining the specifics of the strategy. All stakeholders should be able to look at </a:t>
            </a:r>
            <a:r>
              <a:rPr lang="en-US" sz="1400" dirty="0" smtClean="0">
                <a:effectLst/>
                <a:latin typeface="Maiandra GD" pitchFamily="34" charset="0"/>
              </a:rPr>
              <a:t>the grids </a:t>
            </a:r>
            <a:r>
              <a:rPr lang="en-US" sz="1400" dirty="0">
                <a:effectLst/>
                <a:latin typeface="Maiandra GD" pitchFamily="34" charset="0"/>
              </a:rPr>
              <a:t>and follow the flow of </a:t>
            </a:r>
            <a:r>
              <a:rPr lang="en-US" sz="1400" dirty="0" smtClean="0">
                <a:effectLst/>
                <a:latin typeface="Maiandra GD" pitchFamily="34" charset="0"/>
              </a:rPr>
              <a:t>the organization’s strategy</a:t>
            </a:r>
            <a:r>
              <a:rPr lang="en-US" sz="1400" dirty="0">
                <a:effectLst/>
                <a:latin typeface="Maiandra GD" pitchFamily="34" charset="0"/>
              </a:rPr>
              <a:t>.</a:t>
            </a:r>
          </a:p>
        </p:txBody>
      </p:sp>
      <p:sp>
        <p:nvSpPr>
          <p:cNvPr id="21" name="Text Box 4"/>
          <p:cNvSpPr txBox="1">
            <a:spLocks noChangeArrowheads="1"/>
          </p:cNvSpPr>
          <p:nvPr/>
        </p:nvSpPr>
        <p:spPr bwMode="auto">
          <a:xfrm>
            <a:off x="318093" y="1015032"/>
            <a:ext cx="8351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200">
                <a:solidFill>
                  <a:schemeClr val="tx1"/>
                </a:solidFill>
                <a:latin typeface="Arial" pitchFamily="34" charset="0"/>
              </a:defRPr>
            </a:lvl1pPr>
            <a:lvl2pPr marL="742950" indent="-285750" eaLnBrk="0" hangingPunct="0">
              <a:defRPr sz="2200">
                <a:solidFill>
                  <a:schemeClr val="tx1"/>
                </a:solidFill>
                <a:latin typeface="Arial" pitchFamily="34" charset="0"/>
              </a:defRPr>
            </a:lvl2pPr>
            <a:lvl3pPr marL="1143000" indent="-228600" eaLnBrk="0" hangingPunct="0">
              <a:defRPr sz="2200">
                <a:solidFill>
                  <a:schemeClr val="tx1"/>
                </a:solidFill>
                <a:latin typeface="Arial" pitchFamily="34" charset="0"/>
              </a:defRPr>
            </a:lvl3pPr>
            <a:lvl4pPr marL="1600200" indent="-228600" eaLnBrk="0" hangingPunct="0">
              <a:defRPr sz="2200">
                <a:solidFill>
                  <a:schemeClr val="tx1"/>
                </a:solidFill>
                <a:latin typeface="Arial" pitchFamily="34" charset="0"/>
              </a:defRPr>
            </a:lvl4pPr>
            <a:lvl5pPr marL="2057400" indent="-228600" eaLnBrk="0" hangingPunct="0">
              <a:defRPr sz="2200">
                <a:solidFill>
                  <a:schemeClr val="tx1"/>
                </a:solidFill>
                <a:latin typeface="Arial" pitchFamily="34" charset="0"/>
              </a:defRPr>
            </a:lvl5pPr>
            <a:lvl6pPr marL="2514600" indent="-228600" eaLnBrk="0" fontAlgn="base" hangingPunct="0">
              <a:spcBef>
                <a:spcPct val="0"/>
              </a:spcBef>
              <a:spcAft>
                <a:spcPct val="0"/>
              </a:spcAft>
              <a:defRPr sz="2200">
                <a:solidFill>
                  <a:schemeClr val="tx1"/>
                </a:solidFill>
                <a:latin typeface="Arial" pitchFamily="34" charset="0"/>
              </a:defRPr>
            </a:lvl6pPr>
            <a:lvl7pPr marL="2971800" indent="-228600" eaLnBrk="0" fontAlgn="base" hangingPunct="0">
              <a:spcBef>
                <a:spcPct val="0"/>
              </a:spcBef>
              <a:spcAft>
                <a:spcPct val="0"/>
              </a:spcAft>
              <a:defRPr sz="2200">
                <a:solidFill>
                  <a:schemeClr val="tx1"/>
                </a:solidFill>
                <a:latin typeface="Arial" pitchFamily="34" charset="0"/>
              </a:defRPr>
            </a:lvl7pPr>
            <a:lvl8pPr marL="3429000" indent="-228600" eaLnBrk="0" fontAlgn="base" hangingPunct="0">
              <a:spcBef>
                <a:spcPct val="0"/>
              </a:spcBef>
              <a:spcAft>
                <a:spcPct val="0"/>
              </a:spcAft>
              <a:defRPr sz="2200">
                <a:solidFill>
                  <a:schemeClr val="tx1"/>
                </a:solidFill>
                <a:latin typeface="Arial" pitchFamily="34" charset="0"/>
              </a:defRPr>
            </a:lvl8pPr>
            <a:lvl9pPr marL="3886200" indent="-228600" eaLnBrk="0" fontAlgn="base" hangingPunct="0">
              <a:spcBef>
                <a:spcPct val="0"/>
              </a:spcBef>
              <a:spcAft>
                <a:spcPct val="0"/>
              </a:spcAft>
              <a:defRPr sz="2200">
                <a:solidFill>
                  <a:schemeClr val="tx1"/>
                </a:solidFill>
                <a:latin typeface="Arial" pitchFamily="34" charset="0"/>
              </a:defRPr>
            </a:lvl9pPr>
          </a:lstStyle>
          <a:p>
            <a:pPr algn="just" eaLnBrk="1" hangingPunct="1">
              <a:spcBef>
                <a:spcPct val="20000"/>
              </a:spcBef>
              <a:spcAft>
                <a:spcPct val="20000"/>
              </a:spcAft>
            </a:pPr>
            <a:r>
              <a:rPr lang="en-US" sz="1800" b="1" dirty="0" smtClean="0">
                <a:effectLst/>
                <a:latin typeface="Maiandra GD" pitchFamily="34" charset="0"/>
              </a:rPr>
              <a:t>Strategy Maps or Strategic Grids:</a:t>
            </a:r>
          </a:p>
        </p:txBody>
      </p:sp>
      <p:sp>
        <p:nvSpPr>
          <p:cNvPr id="25" name="Rectangle 24"/>
          <p:cNvSpPr/>
          <p:nvPr/>
        </p:nvSpPr>
        <p:spPr bwMode="auto">
          <a:xfrm>
            <a:off x="405829" y="1410352"/>
            <a:ext cx="8273216" cy="335822"/>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Strategic Focus Area: Increase Shareholder Value</a:t>
            </a:r>
          </a:p>
        </p:txBody>
      </p:sp>
      <p:sp>
        <p:nvSpPr>
          <p:cNvPr id="27" name="Rectangle 26"/>
          <p:cNvSpPr/>
          <p:nvPr/>
        </p:nvSpPr>
        <p:spPr bwMode="auto">
          <a:xfrm>
            <a:off x="930329" y="1805246"/>
            <a:ext cx="1814279" cy="415738"/>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Financials</a:t>
            </a:r>
          </a:p>
        </p:txBody>
      </p:sp>
      <p:sp>
        <p:nvSpPr>
          <p:cNvPr id="28" name="Rectangle 27"/>
          <p:cNvSpPr/>
          <p:nvPr/>
        </p:nvSpPr>
        <p:spPr bwMode="auto">
          <a:xfrm>
            <a:off x="2787089" y="1805246"/>
            <a:ext cx="5891956" cy="415738"/>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Revenue Growth of 20% by 2014 </a:t>
            </a:r>
          </a:p>
        </p:txBody>
      </p:sp>
      <p:sp>
        <p:nvSpPr>
          <p:cNvPr id="29" name="Rectangle 28"/>
          <p:cNvSpPr/>
          <p:nvPr/>
        </p:nvSpPr>
        <p:spPr bwMode="auto">
          <a:xfrm>
            <a:off x="930329" y="2270032"/>
            <a:ext cx="1814279" cy="736190"/>
          </a:xfrm>
          <a:prstGeom prst="rect">
            <a:avLst/>
          </a:prstGeom>
          <a:solidFill>
            <a:srgbClr val="D2A374"/>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Customers</a:t>
            </a:r>
          </a:p>
        </p:txBody>
      </p:sp>
      <p:sp>
        <p:nvSpPr>
          <p:cNvPr id="30" name="Rectangle 29"/>
          <p:cNvSpPr/>
          <p:nvPr/>
        </p:nvSpPr>
        <p:spPr bwMode="auto">
          <a:xfrm>
            <a:off x="2784509" y="2270031"/>
            <a:ext cx="5894536" cy="368095"/>
          </a:xfrm>
          <a:prstGeom prst="rect">
            <a:avLst/>
          </a:prstGeom>
          <a:solidFill>
            <a:srgbClr val="D2A374"/>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Acquire More Customers</a:t>
            </a:r>
          </a:p>
        </p:txBody>
      </p:sp>
      <p:sp>
        <p:nvSpPr>
          <p:cNvPr id="31" name="Rectangle 30"/>
          <p:cNvSpPr/>
          <p:nvPr/>
        </p:nvSpPr>
        <p:spPr bwMode="auto">
          <a:xfrm>
            <a:off x="2797427" y="2670400"/>
            <a:ext cx="5881618" cy="335822"/>
          </a:xfrm>
          <a:prstGeom prst="rect">
            <a:avLst/>
          </a:prstGeom>
          <a:solidFill>
            <a:srgbClr val="D2A374"/>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Become the Price</a:t>
            </a:r>
            <a:r>
              <a:rPr kumimoji="0" lang="en-US" sz="1600" i="0" u="none" strike="noStrike" cap="none" normalizeH="0" dirty="0" smtClean="0">
                <a:ln>
                  <a:noFill/>
                </a:ln>
                <a:solidFill>
                  <a:schemeClr val="tx1"/>
                </a:solidFill>
                <a:effectLst/>
                <a:latin typeface="+mn-lt"/>
              </a:rPr>
              <a:t> Leader</a:t>
            </a:r>
            <a:endParaRPr kumimoji="0" lang="en-US" sz="1600" i="0" u="none" strike="noStrike" cap="none" normalizeH="0" baseline="0" dirty="0" smtClean="0">
              <a:ln>
                <a:noFill/>
              </a:ln>
              <a:solidFill>
                <a:schemeClr val="tx1"/>
              </a:solidFill>
              <a:effectLst/>
              <a:latin typeface="+mn-lt"/>
            </a:endParaRPr>
          </a:p>
        </p:txBody>
      </p:sp>
      <p:sp>
        <p:nvSpPr>
          <p:cNvPr id="32" name="Rectangle 31"/>
          <p:cNvSpPr/>
          <p:nvPr/>
        </p:nvSpPr>
        <p:spPr bwMode="auto">
          <a:xfrm>
            <a:off x="929390" y="3055269"/>
            <a:ext cx="1810058" cy="1002239"/>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Internal</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Processes</a:t>
            </a:r>
          </a:p>
        </p:txBody>
      </p:sp>
      <p:sp>
        <p:nvSpPr>
          <p:cNvPr id="33" name="Rectangle 32"/>
          <p:cNvSpPr/>
          <p:nvPr/>
        </p:nvSpPr>
        <p:spPr bwMode="auto">
          <a:xfrm>
            <a:off x="2794847" y="3055270"/>
            <a:ext cx="5884198" cy="335822"/>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Improve Operational Efficiency</a:t>
            </a:r>
          </a:p>
        </p:txBody>
      </p:sp>
      <p:grpSp>
        <p:nvGrpSpPr>
          <p:cNvPr id="34" name="Group 33"/>
          <p:cNvGrpSpPr/>
          <p:nvPr/>
        </p:nvGrpSpPr>
        <p:grpSpPr>
          <a:xfrm>
            <a:off x="2792267" y="3440139"/>
            <a:ext cx="5886778" cy="617369"/>
            <a:chOff x="2869757" y="3381195"/>
            <a:chExt cx="5886778" cy="617369"/>
          </a:xfrm>
        </p:grpSpPr>
        <p:sp>
          <p:nvSpPr>
            <p:cNvPr id="35" name="Rectangle 34"/>
            <p:cNvSpPr/>
            <p:nvPr/>
          </p:nvSpPr>
          <p:spPr bwMode="auto">
            <a:xfrm>
              <a:off x="2869757" y="3381195"/>
              <a:ext cx="1779238" cy="617369"/>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Cost Reduction Program</a:t>
              </a:r>
            </a:p>
          </p:txBody>
        </p:sp>
        <p:sp>
          <p:nvSpPr>
            <p:cNvPr id="36" name="Rectangle 35"/>
            <p:cNvSpPr/>
            <p:nvPr/>
          </p:nvSpPr>
          <p:spPr bwMode="auto">
            <a:xfrm>
              <a:off x="4697413" y="3381195"/>
              <a:ext cx="1995914" cy="617369"/>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Knowledge Based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System</a:t>
              </a:r>
            </a:p>
          </p:txBody>
        </p:sp>
        <p:sp>
          <p:nvSpPr>
            <p:cNvPr id="37" name="Rectangle 36"/>
            <p:cNvSpPr/>
            <p:nvPr/>
          </p:nvSpPr>
          <p:spPr bwMode="auto">
            <a:xfrm>
              <a:off x="6741756" y="3381195"/>
              <a:ext cx="2014779" cy="617369"/>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Reduce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Non-Core Activities</a:t>
              </a:r>
            </a:p>
          </p:txBody>
        </p:sp>
      </p:grpSp>
      <p:sp>
        <p:nvSpPr>
          <p:cNvPr id="38" name="Rectangle 37"/>
          <p:cNvSpPr/>
          <p:nvPr/>
        </p:nvSpPr>
        <p:spPr bwMode="auto">
          <a:xfrm>
            <a:off x="931970" y="4105501"/>
            <a:ext cx="1810058" cy="974516"/>
          </a:xfrm>
          <a:prstGeom prst="rect">
            <a:avLst/>
          </a:prstGeom>
          <a:solidFill>
            <a:srgbClr val="FFC46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Learning &amp;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rPr>
              <a:t>Growth</a:t>
            </a:r>
          </a:p>
        </p:txBody>
      </p:sp>
      <p:sp>
        <p:nvSpPr>
          <p:cNvPr id="39" name="Rectangle 38"/>
          <p:cNvSpPr/>
          <p:nvPr/>
        </p:nvSpPr>
        <p:spPr bwMode="auto">
          <a:xfrm>
            <a:off x="2797427" y="4102920"/>
            <a:ext cx="1774078" cy="977483"/>
          </a:xfrm>
          <a:prstGeom prst="rect">
            <a:avLst/>
          </a:prstGeom>
          <a:solidFill>
            <a:srgbClr val="FFC46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Training – Lean Six Sigma Program</a:t>
            </a:r>
          </a:p>
        </p:txBody>
      </p:sp>
      <p:sp>
        <p:nvSpPr>
          <p:cNvPr id="40" name="Rectangle 39"/>
          <p:cNvSpPr/>
          <p:nvPr/>
        </p:nvSpPr>
        <p:spPr bwMode="auto">
          <a:xfrm>
            <a:off x="4619923" y="4102920"/>
            <a:ext cx="1995914" cy="977483"/>
          </a:xfrm>
          <a:prstGeom prst="rect">
            <a:avLst/>
          </a:prstGeom>
          <a:solidFill>
            <a:srgbClr val="FFC46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Database Network on Operational Performance</a:t>
            </a:r>
          </a:p>
        </p:txBody>
      </p:sp>
      <p:sp>
        <p:nvSpPr>
          <p:cNvPr id="41" name="Rectangle 40"/>
          <p:cNvSpPr/>
          <p:nvPr/>
        </p:nvSpPr>
        <p:spPr bwMode="auto">
          <a:xfrm>
            <a:off x="6664266" y="4102920"/>
            <a:ext cx="2014779" cy="977483"/>
          </a:xfrm>
          <a:prstGeom prst="rect">
            <a:avLst/>
          </a:prstGeom>
          <a:solidFill>
            <a:srgbClr val="FFC46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mn-lt"/>
              </a:rPr>
              <a:t>Re-Align</a:t>
            </a:r>
            <a:r>
              <a:rPr kumimoji="0" lang="en-US" sz="1600" i="0" u="none" strike="noStrike" cap="none" normalizeH="0" dirty="0" smtClean="0">
                <a:ln>
                  <a:noFill/>
                </a:ln>
                <a:solidFill>
                  <a:schemeClr val="tx1"/>
                </a:solidFill>
                <a:effectLst/>
                <a:latin typeface="+mn-lt"/>
              </a:rPr>
              <a:t> Organization with Core Competencies</a:t>
            </a:r>
            <a:endParaRPr kumimoji="0" lang="en-US" sz="1600" i="0" u="none" strike="noStrike" cap="none" normalizeH="0" baseline="0" dirty="0" smtClean="0">
              <a:ln>
                <a:noFill/>
              </a:ln>
              <a:solidFill>
                <a:schemeClr val="tx1"/>
              </a:solidFill>
              <a:effectLst/>
              <a:latin typeface="+mn-lt"/>
            </a:endParaRPr>
          </a:p>
        </p:txBody>
      </p:sp>
      <p:sp>
        <p:nvSpPr>
          <p:cNvPr id="42" name="Rectangle 41"/>
          <p:cNvSpPr/>
          <p:nvPr/>
        </p:nvSpPr>
        <p:spPr>
          <a:xfrm rot="16200000">
            <a:off x="-1052182" y="3258208"/>
            <a:ext cx="3275256" cy="369332"/>
          </a:xfrm>
          <a:prstGeom prst="rect">
            <a:avLst/>
          </a:prstGeom>
          <a:solidFill>
            <a:srgbClr val="FFC000"/>
          </a:solidFill>
          <a:ln>
            <a:solidFill>
              <a:schemeClr val="tx1"/>
            </a:solidFill>
          </a:ln>
        </p:spPr>
        <p:txBody>
          <a:bodyPr wrap="none">
            <a:spAutoFit/>
          </a:bodyPr>
          <a:lstStyle/>
          <a:p>
            <a:r>
              <a:rPr lang="en-US" sz="1800" b="1" dirty="0">
                <a:effectLst/>
                <a:latin typeface="+mn-lt"/>
              </a:rPr>
              <a:t>Dimensions or </a:t>
            </a:r>
            <a:r>
              <a:rPr lang="en-US" sz="1800" b="1" dirty="0" smtClean="0">
                <a:effectLst/>
                <a:latin typeface="+mn-lt"/>
              </a:rPr>
              <a:t>Perspectives</a:t>
            </a:r>
            <a:endParaRPr lang="en-US" sz="1800" b="1" dirty="0">
              <a:effectLst/>
              <a:latin typeface="+mn-lt"/>
            </a:endParaRPr>
          </a:p>
        </p:txBody>
      </p:sp>
      <p:sp>
        <p:nvSpPr>
          <p:cNvPr id="22" name="AutoShape 57"/>
          <p:cNvSpPr>
            <a:spLocks noChangeArrowheads="1"/>
          </p:cNvSpPr>
          <p:nvPr/>
        </p:nvSpPr>
        <p:spPr bwMode="auto">
          <a:xfrm>
            <a:off x="8458793" y="2397446"/>
            <a:ext cx="422275" cy="2090855"/>
          </a:xfrm>
          <a:prstGeom prst="upArrow">
            <a:avLst>
              <a:gd name="adj1" fmla="val 50000"/>
              <a:gd name="adj2" fmla="val 90226"/>
            </a:avLst>
          </a:prstGeom>
          <a:solidFill>
            <a:srgbClr val="FF9900"/>
          </a:solidFill>
          <a:ln>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n-US">
              <a:latin typeface="Arial" charset="0"/>
            </a:endParaRPr>
          </a:p>
        </p:txBody>
      </p:sp>
      <p:sp>
        <p:nvSpPr>
          <p:cNvPr id="23" name="AutoShape 57"/>
          <p:cNvSpPr>
            <a:spLocks noChangeArrowheads="1"/>
          </p:cNvSpPr>
          <p:nvPr/>
        </p:nvSpPr>
        <p:spPr bwMode="auto">
          <a:xfrm rot="10800000">
            <a:off x="2573371" y="2397446"/>
            <a:ext cx="422276" cy="2090855"/>
          </a:xfrm>
          <a:prstGeom prst="upArrow">
            <a:avLst>
              <a:gd name="adj1" fmla="val 50000"/>
              <a:gd name="adj2" fmla="val 90226"/>
            </a:avLst>
          </a:prstGeom>
          <a:solidFill>
            <a:srgbClr val="FF9900"/>
          </a:solidFill>
          <a:ln>
            <a:headEnd/>
            <a:tailEnd/>
          </a:ln>
          <a:extLst/>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n-US">
              <a:latin typeface="Arial" charset="0"/>
            </a:endParaRPr>
          </a:p>
        </p:txBody>
      </p:sp>
    </p:spTree>
    <p:extLst>
      <p:ext uri="{BB962C8B-B14F-4D97-AF65-F5344CB8AC3E}">
        <p14:creationId xmlns:p14="http://schemas.microsoft.com/office/powerpoint/2010/main" val="30822494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5" grpId="0" animBg="1"/>
      <p:bldP spid="27" grpId="0" animBg="1"/>
      <p:bldP spid="28" grpId="0" animBg="1"/>
      <p:bldP spid="29" grpId="0" animBg="1"/>
      <p:bldP spid="30" grpId="0" animBg="1"/>
      <p:bldP spid="31" grpId="0" animBg="1"/>
      <p:bldP spid="32" grpId="0" animBg="1"/>
      <p:bldP spid="33" grpId="0" animBg="1"/>
      <p:bldP spid="38" grpId="0" animBg="1"/>
      <p:bldP spid="39" grpId="0" animBg="1"/>
      <p:bldP spid="40" grpId="0" animBg="1"/>
      <p:bldP spid="41" grpId="0" animBg="1"/>
      <p:bldP spid="42" grpId="0" animBg="1"/>
      <p:bldP spid="22"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2a6ee72c57d18ca3d9c749d13cc5d8d3d09"/>
</p:tagLst>
</file>

<file path=ppt/theme/theme1.xml><?xml version="1.0" encoding="utf-8"?>
<a:theme xmlns:a="http://schemas.openxmlformats.org/drawingml/2006/main" name="1_Office Theme">
  <a:themeElements>
    <a:clrScheme name="Custom 30">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FF6600"/>
      </a:hlink>
      <a:folHlink>
        <a:srgbClr val="B2B2B2"/>
      </a:folHlink>
    </a:clrScheme>
    <a:fontScheme name="1_Office Theme">
      <a:majorFont>
        <a:latin typeface="Maiandra GD"/>
        <a:ea typeface=""/>
        <a:cs typeface=""/>
      </a:majorFont>
      <a:minorFont>
        <a:latin typeface="Maiandra G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1_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OpEx-SPC-Presentation</Template>
  <TotalTime>138878535</TotalTime>
  <Pages>109</Pages>
  <Words>3148</Words>
  <Application>Microsoft Office PowerPoint</Application>
  <PresentationFormat>Letter Paper (8.5x11 in)</PresentationFormat>
  <Paragraphs>342</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1_Office Theme</vt:lpstr>
      <vt:lpstr>An Introduction to Operational Excellence An Integrated Business Execution System</vt:lpstr>
      <vt:lpstr>PowerPoint Presentation</vt:lpstr>
      <vt:lpstr>Operational Excellence – A Definition</vt:lpstr>
      <vt:lpstr>What is Operational Excellence?</vt:lpstr>
      <vt:lpstr>What is Operational Excellence?</vt:lpstr>
      <vt:lpstr>Operational Excellence – Strategy Deployment</vt:lpstr>
      <vt:lpstr>PowerPoint Presentation</vt:lpstr>
      <vt:lpstr>Operational Excellence – Strategy Deployment Process</vt:lpstr>
      <vt:lpstr>Operational Excellence – Strategy Deployment Process</vt:lpstr>
      <vt:lpstr>Operational Excellence – Strategy Deployment Process</vt:lpstr>
      <vt:lpstr>Operational Excellence – Strategy Deployment Process </vt:lpstr>
      <vt:lpstr>Operational Excellence – Strategy Deployment</vt:lpstr>
      <vt:lpstr>Strategy Planning &amp; Deployment – Resources</vt:lpstr>
      <vt:lpstr>What is Operational Excellence?</vt:lpstr>
      <vt:lpstr>Operational Excellence – Performance Management</vt:lpstr>
      <vt:lpstr>PowerPoint Presentation</vt:lpstr>
      <vt:lpstr>Operational Excellence – Performance Management</vt:lpstr>
      <vt:lpstr>Operational Excellence – Performance Management Process</vt:lpstr>
      <vt:lpstr>Operational Excellence – Performance Management</vt:lpstr>
      <vt:lpstr>Operational Excellence – Performance Management</vt:lpstr>
      <vt:lpstr>Operational Excellence – Performance Management</vt:lpstr>
      <vt:lpstr>Performance Management – Resources</vt:lpstr>
      <vt:lpstr>What is Operational Excellence?</vt:lpstr>
      <vt:lpstr>Operational Excellence – Process Excellence</vt:lpstr>
      <vt:lpstr>Operational Excellence – Process Excellence</vt:lpstr>
      <vt:lpstr>Operational Excellence – Process Excellence</vt:lpstr>
      <vt:lpstr>Operational Excellence – Process Excellence</vt:lpstr>
      <vt:lpstr>Operational Excellence – Process Excellence</vt:lpstr>
      <vt:lpstr>Operational Excellence – Process Excellence</vt:lpstr>
      <vt:lpstr>Process Excellence – Resources</vt:lpstr>
      <vt:lpstr>What is Operational Excellence?</vt:lpstr>
      <vt:lpstr>PowerPoint Presentation</vt:lpstr>
      <vt:lpstr>PowerPoint Presentation</vt:lpstr>
      <vt:lpstr>Operational Excellence – High Performance Work Teams</vt:lpstr>
      <vt:lpstr>Operational Excellence – High Performance Work Teams</vt:lpstr>
      <vt:lpstr>Operational Excellence – High Performance Work Teams</vt:lpstr>
      <vt:lpstr>Operational Excellence – High Performance Work Teams</vt:lpstr>
      <vt:lpstr>Operational Excellence – High Performance Work Teams</vt:lpstr>
      <vt:lpstr>High Performance Work Teams – Resources</vt:lpstr>
      <vt:lpstr>What is Operational Excellence?</vt:lpstr>
      <vt:lpstr>Why Working with Us.</vt:lpstr>
    </vt:vector>
  </TitlesOfParts>
  <Company>Operational Excellence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OpEx-Introduction-Presentation-Module-Flash</dc:title>
  <dc:subject>Introduction to Operational Excellence</dc:subject>
  <dc:creator>Frank G Adler</dc:creator>
  <cp:keywords>Operational Excellence, Operational Excellence Consulting</cp:keywords>
  <cp:lastModifiedBy>Operational Excellence Consulting, LLC</cp:lastModifiedBy>
  <cp:revision>620</cp:revision>
  <cp:lastPrinted>2013-05-07T16:37:34Z</cp:lastPrinted>
  <dcterms:created xsi:type="dcterms:W3CDTF">1995-07-28T13:18:58Z</dcterms:created>
  <dcterms:modified xsi:type="dcterms:W3CDTF">2016-07-27T02:29:59Z</dcterms:modified>
</cp:coreProperties>
</file>