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0" r:id="rId4"/>
    <p:sldMasterId id="2147483819" r:id="rId5"/>
  </p:sldMasterIdLst>
  <p:notesMasterIdLst>
    <p:notesMasterId r:id="rId31"/>
  </p:notesMasterIdLst>
  <p:handoutMasterIdLst>
    <p:handoutMasterId r:id="rId32"/>
  </p:handoutMasterIdLst>
  <p:sldIdLst>
    <p:sldId id="358" r:id="rId6"/>
    <p:sldId id="359" r:id="rId7"/>
    <p:sldId id="360" r:id="rId8"/>
    <p:sldId id="320" r:id="rId9"/>
    <p:sldId id="344" r:id="rId10"/>
    <p:sldId id="354" r:id="rId11"/>
    <p:sldId id="313" r:id="rId12"/>
    <p:sldId id="350" r:id="rId13"/>
    <p:sldId id="345" r:id="rId14"/>
    <p:sldId id="346" r:id="rId15"/>
    <p:sldId id="322" r:id="rId16"/>
    <p:sldId id="324" r:id="rId17"/>
    <p:sldId id="338" r:id="rId18"/>
    <p:sldId id="361" r:id="rId19"/>
    <p:sldId id="331" r:id="rId20"/>
    <p:sldId id="332" r:id="rId21"/>
    <p:sldId id="333" r:id="rId22"/>
    <p:sldId id="334" r:id="rId23"/>
    <p:sldId id="335" r:id="rId24"/>
    <p:sldId id="349" r:id="rId25"/>
    <p:sldId id="337" r:id="rId26"/>
    <p:sldId id="327" r:id="rId27"/>
    <p:sldId id="307" r:id="rId28"/>
    <p:sldId id="348" r:id="rId29"/>
    <p:sldId id="357" r:id="rId30"/>
  </p:sldIdLst>
  <p:sldSz cx="9144000" cy="6858000" type="screen4x3"/>
  <p:notesSz cx="9236075" cy="70104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C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2" autoAdjust="0"/>
    <p:restoredTop sz="94660"/>
  </p:normalViewPr>
  <p:slideViewPr>
    <p:cSldViewPr>
      <p:cViewPr varScale="1">
        <p:scale>
          <a:sx n="66" d="100"/>
          <a:sy n="66" d="100"/>
        </p:scale>
        <p:origin x="101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3809"/>
    </p:cViewPr>
  </p:sorterViewPr>
  <p:notesViewPr>
    <p:cSldViewPr>
      <p:cViewPr varScale="1">
        <p:scale>
          <a:sx n="56" d="100"/>
          <a:sy n="56" d="100"/>
        </p:scale>
        <p:origin x="-2544" y="-84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554C5-B165-E548-BF2B-BEBF00DA91BE}" type="doc">
      <dgm:prSet loTypeId="urn:microsoft.com/office/officeart/2005/8/layout/radial6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62157-6B79-B946-9277-B04C1D2F9ED8}">
      <dgm:prSet phldrT="[Text]"/>
      <dgm:spPr/>
      <dgm:t>
        <a:bodyPr/>
        <a:lstStyle/>
        <a:p>
          <a:r>
            <a:rPr lang="en-US" dirty="0"/>
            <a:t>Intellectuals</a:t>
          </a:r>
        </a:p>
      </dgm:t>
    </dgm:pt>
    <dgm:pt modelId="{6FB5B20E-CA14-3B40-8862-12C53CC72E39}" type="parTrans" cxnId="{1A73EB1A-3770-564B-89CE-37C00D2B89B7}">
      <dgm:prSet/>
      <dgm:spPr/>
      <dgm:t>
        <a:bodyPr/>
        <a:lstStyle/>
        <a:p>
          <a:endParaRPr lang="en-US"/>
        </a:p>
      </dgm:t>
    </dgm:pt>
    <dgm:pt modelId="{353DEBCD-0F0F-3D4E-8DF3-57B5CF8E4B26}" type="sibTrans" cxnId="{1A73EB1A-3770-564B-89CE-37C00D2B89B7}">
      <dgm:prSet/>
      <dgm:spPr/>
      <dgm:t>
        <a:bodyPr/>
        <a:lstStyle/>
        <a:p>
          <a:endParaRPr lang="en-US"/>
        </a:p>
      </dgm:t>
    </dgm:pt>
    <dgm:pt modelId="{8A0FC2E9-AFD3-904A-9788-AB13508D465D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5DFE2F88-BF8F-AE4B-896B-04A104C98861}" type="parTrans" cxnId="{FFCD9827-473F-5C43-A498-75311DD364A4}">
      <dgm:prSet/>
      <dgm:spPr/>
      <dgm:t>
        <a:bodyPr/>
        <a:lstStyle/>
        <a:p>
          <a:endParaRPr lang="en-US"/>
        </a:p>
      </dgm:t>
    </dgm:pt>
    <dgm:pt modelId="{BA5C691D-FFA4-AA43-B026-579C2160A414}" type="sibTrans" cxnId="{FFCD9827-473F-5C43-A498-75311DD364A4}">
      <dgm:prSet/>
      <dgm:spPr/>
      <dgm:t>
        <a:bodyPr/>
        <a:lstStyle/>
        <a:p>
          <a:endParaRPr lang="en-US"/>
        </a:p>
      </dgm:t>
    </dgm:pt>
    <dgm:pt modelId="{8E3C6498-9ED4-C449-A6A3-CCA8B0E11DA2}">
      <dgm:prSet phldrT="[Text]"/>
      <dgm:spPr/>
      <dgm:t>
        <a:bodyPr/>
        <a:lstStyle/>
        <a:p>
          <a:r>
            <a:rPr lang="en-US" dirty="0"/>
            <a:t>Journalism</a:t>
          </a:r>
        </a:p>
      </dgm:t>
    </dgm:pt>
    <dgm:pt modelId="{542BC641-96F4-FF49-BFEE-EEBC58C007C8}" type="parTrans" cxnId="{6802597D-75C0-CA4C-9D02-8D421A23A03E}">
      <dgm:prSet/>
      <dgm:spPr/>
      <dgm:t>
        <a:bodyPr/>
        <a:lstStyle/>
        <a:p>
          <a:endParaRPr lang="en-US"/>
        </a:p>
      </dgm:t>
    </dgm:pt>
    <dgm:pt modelId="{E15F68DA-DADE-634C-AB93-20BDF6116A86}" type="sibTrans" cxnId="{6802597D-75C0-CA4C-9D02-8D421A23A03E}">
      <dgm:prSet/>
      <dgm:spPr/>
      <dgm:t>
        <a:bodyPr/>
        <a:lstStyle/>
        <a:p>
          <a:endParaRPr lang="en-US"/>
        </a:p>
      </dgm:t>
    </dgm:pt>
    <dgm:pt modelId="{D972A019-4CC8-514D-8795-640554705344}">
      <dgm:prSet phldrT="[Text]"/>
      <dgm:spPr/>
      <dgm:t>
        <a:bodyPr/>
        <a:lstStyle/>
        <a:p>
          <a:r>
            <a:rPr lang="en-US" dirty="0"/>
            <a:t>Entertainment</a:t>
          </a:r>
        </a:p>
      </dgm:t>
    </dgm:pt>
    <dgm:pt modelId="{946549D5-8154-7A4C-B00D-E4BCD212892E}" type="parTrans" cxnId="{52151E12-A8D4-0C41-ABCD-CDA8D259125D}">
      <dgm:prSet/>
      <dgm:spPr/>
      <dgm:t>
        <a:bodyPr/>
        <a:lstStyle/>
        <a:p>
          <a:endParaRPr lang="en-US"/>
        </a:p>
      </dgm:t>
    </dgm:pt>
    <dgm:pt modelId="{4952D072-4C6E-8C4B-8259-EA132B6E7B8A}" type="sibTrans" cxnId="{52151E12-A8D4-0C41-ABCD-CDA8D259125D}">
      <dgm:prSet/>
      <dgm:spPr/>
      <dgm:t>
        <a:bodyPr/>
        <a:lstStyle/>
        <a:p>
          <a:endParaRPr lang="en-US"/>
        </a:p>
      </dgm:t>
    </dgm:pt>
    <dgm:pt modelId="{0FB144FE-280E-4F43-8D98-26C2DB7A77D4}">
      <dgm:prSet phldrT="[Text]"/>
      <dgm:spPr/>
      <dgm:t>
        <a:bodyPr/>
        <a:lstStyle/>
        <a:p>
          <a:r>
            <a:rPr lang="en-US" dirty="0"/>
            <a:t>Government</a:t>
          </a:r>
        </a:p>
      </dgm:t>
    </dgm:pt>
    <dgm:pt modelId="{5084E76C-0B81-9849-AD45-6AB04450CAA6}" type="parTrans" cxnId="{7558D9BB-338C-B146-9562-FC6269988169}">
      <dgm:prSet/>
      <dgm:spPr/>
      <dgm:t>
        <a:bodyPr/>
        <a:lstStyle/>
        <a:p>
          <a:endParaRPr lang="en-US"/>
        </a:p>
      </dgm:t>
    </dgm:pt>
    <dgm:pt modelId="{26823FAA-9E0F-6247-AD31-E93634C463C6}" type="sibTrans" cxnId="{7558D9BB-338C-B146-9562-FC6269988169}">
      <dgm:prSet/>
      <dgm:spPr/>
      <dgm:t>
        <a:bodyPr/>
        <a:lstStyle/>
        <a:p>
          <a:endParaRPr lang="en-US"/>
        </a:p>
      </dgm:t>
    </dgm:pt>
    <dgm:pt modelId="{AB178CF1-90F2-A247-9A7A-50DBFB846286}">
      <dgm:prSet phldrT="[Text]"/>
      <dgm:spPr/>
      <dgm:t>
        <a:bodyPr/>
        <a:lstStyle/>
        <a:p>
          <a:endParaRPr lang="en-US"/>
        </a:p>
      </dgm:t>
    </dgm:pt>
    <dgm:pt modelId="{52C1DF4B-4C09-2F44-8178-8BB23E7EDA91}" type="parTrans" cxnId="{54BDAF90-3E4E-D546-857C-CCDEC027D638}">
      <dgm:prSet/>
      <dgm:spPr/>
      <dgm:t>
        <a:bodyPr/>
        <a:lstStyle/>
        <a:p>
          <a:endParaRPr lang="en-US"/>
        </a:p>
      </dgm:t>
    </dgm:pt>
    <dgm:pt modelId="{7B072120-9E00-DC4B-98A8-66861D503D0D}" type="sibTrans" cxnId="{54BDAF90-3E4E-D546-857C-CCDEC027D638}">
      <dgm:prSet/>
      <dgm:spPr/>
      <dgm:t>
        <a:bodyPr/>
        <a:lstStyle/>
        <a:p>
          <a:endParaRPr lang="en-US"/>
        </a:p>
      </dgm:t>
    </dgm:pt>
    <dgm:pt modelId="{4F47ED9B-ACE3-004C-B0E6-065335BBF9C9}">
      <dgm:prSet phldrT="[Text]"/>
      <dgm:spPr/>
      <dgm:t>
        <a:bodyPr/>
        <a:lstStyle/>
        <a:p>
          <a:r>
            <a:rPr lang="en-US" b="1" dirty="0">
              <a:latin typeface="Arial" charset="0"/>
              <a:cs typeface="Arial" charset="0"/>
            </a:rPr>
            <a:t>Foundations &amp; Think Tanks</a:t>
          </a:r>
          <a:endParaRPr lang="en-US" dirty="0"/>
        </a:p>
      </dgm:t>
    </dgm:pt>
    <dgm:pt modelId="{798E777F-F6E8-E449-A870-8705607A873A}" type="parTrans" cxnId="{D531D7CA-43EB-A848-8F89-AF6C79E75A84}">
      <dgm:prSet/>
      <dgm:spPr/>
      <dgm:t>
        <a:bodyPr/>
        <a:lstStyle/>
        <a:p>
          <a:endParaRPr lang="en-US"/>
        </a:p>
      </dgm:t>
    </dgm:pt>
    <dgm:pt modelId="{9108F1AF-7800-E449-9CC0-413E0A4F2190}" type="sibTrans" cxnId="{D531D7CA-43EB-A848-8F89-AF6C79E75A84}">
      <dgm:prSet/>
      <dgm:spPr/>
      <dgm:t>
        <a:bodyPr/>
        <a:lstStyle/>
        <a:p>
          <a:endParaRPr lang="en-US"/>
        </a:p>
      </dgm:t>
    </dgm:pt>
    <dgm:pt modelId="{B3F394A5-ACBF-3B42-90D5-128C0424BF80}" type="pres">
      <dgm:prSet presAssocID="{74D554C5-B165-E548-BF2B-BEBF00DA91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70070E2-53CF-204B-9A28-F9CE10DFD689}" type="pres">
      <dgm:prSet presAssocID="{CBB62157-6B79-B946-9277-B04C1D2F9ED8}" presName="centerShape" presStyleLbl="node0" presStyleIdx="0" presStyleCnt="1"/>
      <dgm:spPr/>
    </dgm:pt>
    <dgm:pt modelId="{ACD113EA-0202-EF49-AD48-DBF465FE345B}" type="pres">
      <dgm:prSet presAssocID="{8A0FC2E9-AFD3-904A-9788-AB13508D465D}" presName="node" presStyleLbl="node1" presStyleIdx="0" presStyleCnt="5">
        <dgm:presLayoutVars>
          <dgm:bulletEnabled val="1"/>
        </dgm:presLayoutVars>
      </dgm:prSet>
      <dgm:spPr/>
    </dgm:pt>
    <dgm:pt modelId="{E584990C-6991-F649-BE58-A56C7D2BC300}" type="pres">
      <dgm:prSet presAssocID="{8A0FC2E9-AFD3-904A-9788-AB13508D465D}" presName="dummy" presStyleCnt="0"/>
      <dgm:spPr/>
    </dgm:pt>
    <dgm:pt modelId="{54315C35-AE27-5B4A-8241-C009A2E2DB72}" type="pres">
      <dgm:prSet presAssocID="{BA5C691D-FFA4-AA43-B026-579C2160A414}" presName="sibTrans" presStyleLbl="sibTrans2D1" presStyleIdx="0" presStyleCnt="5"/>
      <dgm:spPr/>
    </dgm:pt>
    <dgm:pt modelId="{5829A2C9-3348-524D-83A2-639770EE6A51}" type="pres">
      <dgm:prSet presAssocID="{8E3C6498-9ED4-C449-A6A3-CCA8B0E11DA2}" presName="node" presStyleLbl="node1" presStyleIdx="1" presStyleCnt="5">
        <dgm:presLayoutVars>
          <dgm:bulletEnabled val="1"/>
        </dgm:presLayoutVars>
      </dgm:prSet>
      <dgm:spPr/>
    </dgm:pt>
    <dgm:pt modelId="{24E73039-1E28-674C-9997-7D7FE97541E6}" type="pres">
      <dgm:prSet presAssocID="{8E3C6498-9ED4-C449-A6A3-CCA8B0E11DA2}" presName="dummy" presStyleCnt="0"/>
      <dgm:spPr/>
    </dgm:pt>
    <dgm:pt modelId="{719619DB-2E28-1548-9C42-EE1006E4CD36}" type="pres">
      <dgm:prSet presAssocID="{E15F68DA-DADE-634C-AB93-20BDF6116A86}" presName="sibTrans" presStyleLbl="sibTrans2D1" presStyleIdx="1" presStyleCnt="5"/>
      <dgm:spPr/>
    </dgm:pt>
    <dgm:pt modelId="{781FAA82-0F7D-744A-8E4F-756379398405}" type="pres">
      <dgm:prSet presAssocID="{D972A019-4CC8-514D-8795-640554705344}" presName="node" presStyleLbl="node1" presStyleIdx="2" presStyleCnt="5">
        <dgm:presLayoutVars>
          <dgm:bulletEnabled val="1"/>
        </dgm:presLayoutVars>
      </dgm:prSet>
      <dgm:spPr/>
    </dgm:pt>
    <dgm:pt modelId="{C38ABF55-4D23-A844-AEFC-1B8A2A2EA305}" type="pres">
      <dgm:prSet presAssocID="{D972A019-4CC8-514D-8795-640554705344}" presName="dummy" presStyleCnt="0"/>
      <dgm:spPr/>
    </dgm:pt>
    <dgm:pt modelId="{B0A1E17F-1F4D-AB49-95E7-DEDB82C902E0}" type="pres">
      <dgm:prSet presAssocID="{4952D072-4C6E-8C4B-8259-EA132B6E7B8A}" presName="sibTrans" presStyleLbl="sibTrans2D1" presStyleIdx="2" presStyleCnt="5"/>
      <dgm:spPr/>
    </dgm:pt>
    <dgm:pt modelId="{4EB4B145-260B-6D42-B8C2-C6C6F96000A6}" type="pres">
      <dgm:prSet presAssocID="{4F47ED9B-ACE3-004C-B0E6-065335BBF9C9}" presName="node" presStyleLbl="node1" presStyleIdx="3" presStyleCnt="5" custRadScaleRad="102775" custRadScaleInc="-13450">
        <dgm:presLayoutVars>
          <dgm:bulletEnabled val="1"/>
        </dgm:presLayoutVars>
      </dgm:prSet>
      <dgm:spPr/>
    </dgm:pt>
    <dgm:pt modelId="{115646BC-A497-EA47-BDCF-59C8FE18B016}" type="pres">
      <dgm:prSet presAssocID="{4F47ED9B-ACE3-004C-B0E6-065335BBF9C9}" presName="dummy" presStyleCnt="0"/>
      <dgm:spPr/>
    </dgm:pt>
    <dgm:pt modelId="{5CA36E4A-2783-B347-8A7E-8C1C25651AFB}" type="pres">
      <dgm:prSet presAssocID="{9108F1AF-7800-E449-9CC0-413E0A4F2190}" presName="sibTrans" presStyleLbl="sibTrans2D1" presStyleIdx="3" presStyleCnt="5"/>
      <dgm:spPr/>
    </dgm:pt>
    <dgm:pt modelId="{F73E4A25-78D4-A54E-ADAC-FA81BA727250}" type="pres">
      <dgm:prSet presAssocID="{0FB144FE-280E-4F43-8D98-26C2DB7A77D4}" presName="node" presStyleLbl="node1" presStyleIdx="4" presStyleCnt="5">
        <dgm:presLayoutVars>
          <dgm:bulletEnabled val="1"/>
        </dgm:presLayoutVars>
      </dgm:prSet>
      <dgm:spPr/>
    </dgm:pt>
    <dgm:pt modelId="{B61EB3D2-0E03-7248-8A48-FE1AB48CD046}" type="pres">
      <dgm:prSet presAssocID="{0FB144FE-280E-4F43-8D98-26C2DB7A77D4}" presName="dummy" presStyleCnt="0"/>
      <dgm:spPr/>
    </dgm:pt>
    <dgm:pt modelId="{DD210F3D-80BE-5846-BE18-65ECB1077486}" type="pres">
      <dgm:prSet presAssocID="{26823FAA-9E0F-6247-AD31-E93634C463C6}" presName="sibTrans" presStyleLbl="sibTrans2D1" presStyleIdx="4" presStyleCnt="5"/>
      <dgm:spPr/>
    </dgm:pt>
  </dgm:ptLst>
  <dgm:cxnLst>
    <dgm:cxn modelId="{54BDAF90-3E4E-D546-857C-CCDEC027D638}" srcId="{74D554C5-B165-E548-BF2B-BEBF00DA91BE}" destId="{AB178CF1-90F2-A247-9A7A-50DBFB846286}" srcOrd="1" destOrd="0" parTransId="{52C1DF4B-4C09-2F44-8178-8BB23E7EDA91}" sibTransId="{7B072120-9E00-DC4B-98A8-66861D503D0D}"/>
    <dgm:cxn modelId="{C2244CEA-FBAF-644C-8228-A116DE0291EF}" type="presOf" srcId="{9108F1AF-7800-E449-9CC0-413E0A4F2190}" destId="{5CA36E4A-2783-B347-8A7E-8C1C25651AFB}" srcOrd="0" destOrd="0" presId="urn:microsoft.com/office/officeart/2005/8/layout/radial6"/>
    <dgm:cxn modelId="{79153261-D9FC-5448-955F-C5FEEF2B3B11}" type="presOf" srcId="{8E3C6498-9ED4-C449-A6A3-CCA8B0E11DA2}" destId="{5829A2C9-3348-524D-83A2-639770EE6A51}" srcOrd="0" destOrd="0" presId="urn:microsoft.com/office/officeart/2005/8/layout/radial6"/>
    <dgm:cxn modelId="{517CE396-37BA-3B49-9764-7B0BDCB3C022}" type="presOf" srcId="{CBB62157-6B79-B946-9277-B04C1D2F9ED8}" destId="{870070E2-53CF-204B-9A28-F9CE10DFD689}" srcOrd="0" destOrd="0" presId="urn:microsoft.com/office/officeart/2005/8/layout/radial6"/>
    <dgm:cxn modelId="{FFCD9827-473F-5C43-A498-75311DD364A4}" srcId="{CBB62157-6B79-B946-9277-B04C1D2F9ED8}" destId="{8A0FC2E9-AFD3-904A-9788-AB13508D465D}" srcOrd="0" destOrd="0" parTransId="{5DFE2F88-BF8F-AE4B-896B-04A104C98861}" sibTransId="{BA5C691D-FFA4-AA43-B026-579C2160A414}"/>
    <dgm:cxn modelId="{5ECB66A6-1CDB-9144-AE2A-F912AF3A1F94}" type="presOf" srcId="{26823FAA-9E0F-6247-AD31-E93634C463C6}" destId="{DD210F3D-80BE-5846-BE18-65ECB1077486}" srcOrd="0" destOrd="0" presId="urn:microsoft.com/office/officeart/2005/8/layout/radial6"/>
    <dgm:cxn modelId="{C8F2CE23-F543-F04C-B8F0-CBE8475E9850}" type="presOf" srcId="{BA5C691D-FFA4-AA43-B026-579C2160A414}" destId="{54315C35-AE27-5B4A-8241-C009A2E2DB72}" srcOrd="0" destOrd="0" presId="urn:microsoft.com/office/officeart/2005/8/layout/radial6"/>
    <dgm:cxn modelId="{F7295398-4EF5-134E-A159-B6AE7C7DADDE}" type="presOf" srcId="{0FB144FE-280E-4F43-8D98-26C2DB7A77D4}" destId="{F73E4A25-78D4-A54E-ADAC-FA81BA727250}" srcOrd="0" destOrd="0" presId="urn:microsoft.com/office/officeart/2005/8/layout/radial6"/>
    <dgm:cxn modelId="{1A73EB1A-3770-564B-89CE-37C00D2B89B7}" srcId="{74D554C5-B165-E548-BF2B-BEBF00DA91BE}" destId="{CBB62157-6B79-B946-9277-B04C1D2F9ED8}" srcOrd="0" destOrd="0" parTransId="{6FB5B20E-CA14-3B40-8862-12C53CC72E39}" sibTransId="{353DEBCD-0F0F-3D4E-8DF3-57B5CF8E4B26}"/>
    <dgm:cxn modelId="{AA218895-3315-BA4D-A9B7-D01C8826E41E}" type="presOf" srcId="{74D554C5-B165-E548-BF2B-BEBF00DA91BE}" destId="{B3F394A5-ACBF-3B42-90D5-128C0424BF80}" srcOrd="0" destOrd="0" presId="urn:microsoft.com/office/officeart/2005/8/layout/radial6"/>
    <dgm:cxn modelId="{6802597D-75C0-CA4C-9D02-8D421A23A03E}" srcId="{CBB62157-6B79-B946-9277-B04C1D2F9ED8}" destId="{8E3C6498-9ED4-C449-A6A3-CCA8B0E11DA2}" srcOrd="1" destOrd="0" parTransId="{542BC641-96F4-FF49-BFEE-EEBC58C007C8}" sibTransId="{E15F68DA-DADE-634C-AB93-20BDF6116A86}"/>
    <dgm:cxn modelId="{63534CA5-46A7-4E49-9B56-C0BD92D539B9}" type="presOf" srcId="{D972A019-4CC8-514D-8795-640554705344}" destId="{781FAA82-0F7D-744A-8E4F-756379398405}" srcOrd="0" destOrd="0" presId="urn:microsoft.com/office/officeart/2005/8/layout/radial6"/>
    <dgm:cxn modelId="{D531D7CA-43EB-A848-8F89-AF6C79E75A84}" srcId="{CBB62157-6B79-B946-9277-B04C1D2F9ED8}" destId="{4F47ED9B-ACE3-004C-B0E6-065335BBF9C9}" srcOrd="3" destOrd="0" parTransId="{798E777F-F6E8-E449-A870-8705607A873A}" sibTransId="{9108F1AF-7800-E449-9CC0-413E0A4F2190}"/>
    <dgm:cxn modelId="{B3B73EA5-5DDC-D04C-90E1-ECC077A36F7F}" type="presOf" srcId="{E15F68DA-DADE-634C-AB93-20BDF6116A86}" destId="{719619DB-2E28-1548-9C42-EE1006E4CD36}" srcOrd="0" destOrd="0" presId="urn:microsoft.com/office/officeart/2005/8/layout/radial6"/>
    <dgm:cxn modelId="{7558D9BB-338C-B146-9562-FC6269988169}" srcId="{CBB62157-6B79-B946-9277-B04C1D2F9ED8}" destId="{0FB144FE-280E-4F43-8D98-26C2DB7A77D4}" srcOrd="4" destOrd="0" parTransId="{5084E76C-0B81-9849-AD45-6AB04450CAA6}" sibTransId="{26823FAA-9E0F-6247-AD31-E93634C463C6}"/>
    <dgm:cxn modelId="{52151E12-A8D4-0C41-ABCD-CDA8D259125D}" srcId="{CBB62157-6B79-B946-9277-B04C1D2F9ED8}" destId="{D972A019-4CC8-514D-8795-640554705344}" srcOrd="2" destOrd="0" parTransId="{946549D5-8154-7A4C-B00D-E4BCD212892E}" sibTransId="{4952D072-4C6E-8C4B-8259-EA132B6E7B8A}"/>
    <dgm:cxn modelId="{B74474A6-8BC1-4345-84DF-8E71B204888A}" type="presOf" srcId="{8A0FC2E9-AFD3-904A-9788-AB13508D465D}" destId="{ACD113EA-0202-EF49-AD48-DBF465FE345B}" srcOrd="0" destOrd="0" presId="urn:microsoft.com/office/officeart/2005/8/layout/radial6"/>
    <dgm:cxn modelId="{14372864-1522-D44F-ABD8-228566AD5BB0}" type="presOf" srcId="{4F47ED9B-ACE3-004C-B0E6-065335BBF9C9}" destId="{4EB4B145-260B-6D42-B8C2-C6C6F96000A6}" srcOrd="0" destOrd="0" presId="urn:microsoft.com/office/officeart/2005/8/layout/radial6"/>
    <dgm:cxn modelId="{C0CE222E-DB0C-524A-B015-78CF68D9B78C}" type="presOf" srcId="{4952D072-4C6E-8C4B-8259-EA132B6E7B8A}" destId="{B0A1E17F-1F4D-AB49-95E7-DEDB82C902E0}" srcOrd="0" destOrd="0" presId="urn:microsoft.com/office/officeart/2005/8/layout/radial6"/>
    <dgm:cxn modelId="{762154C6-781A-2C46-9AA2-A691D93E1752}" type="presParOf" srcId="{B3F394A5-ACBF-3B42-90D5-128C0424BF80}" destId="{870070E2-53CF-204B-9A28-F9CE10DFD689}" srcOrd="0" destOrd="0" presId="urn:microsoft.com/office/officeart/2005/8/layout/radial6"/>
    <dgm:cxn modelId="{45416EF0-D7BD-5643-A216-25134F43568E}" type="presParOf" srcId="{B3F394A5-ACBF-3B42-90D5-128C0424BF80}" destId="{ACD113EA-0202-EF49-AD48-DBF465FE345B}" srcOrd="1" destOrd="0" presId="urn:microsoft.com/office/officeart/2005/8/layout/radial6"/>
    <dgm:cxn modelId="{5DE0A619-1A2A-C547-A347-3157E594EA5A}" type="presParOf" srcId="{B3F394A5-ACBF-3B42-90D5-128C0424BF80}" destId="{E584990C-6991-F649-BE58-A56C7D2BC300}" srcOrd="2" destOrd="0" presId="urn:microsoft.com/office/officeart/2005/8/layout/radial6"/>
    <dgm:cxn modelId="{D6102ABF-045B-6B49-96E6-DBBDBE10FA2B}" type="presParOf" srcId="{B3F394A5-ACBF-3B42-90D5-128C0424BF80}" destId="{54315C35-AE27-5B4A-8241-C009A2E2DB72}" srcOrd="3" destOrd="0" presId="urn:microsoft.com/office/officeart/2005/8/layout/radial6"/>
    <dgm:cxn modelId="{583402E8-4C8F-F344-B0B5-2A3210746DEA}" type="presParOf" srcId="{B3F394A5-ACBF-3B42-90D5-128C0424BF80}" destId="{5829A2C9-3348-524D-83A2-639770EE6A51}" srcOrd="4" destOrd="0" presId="urn:microsoft.com/office/officeart/2005/8/layout/radial6"/>
    <dgm:cxn modelId="{39B7A855-9811-924D-93B8-1D5E1E700F72}" type="presParOf" srcId="{B3F394A5-ACBF-3B42-90D5-128C0424BF80}" destId="{24E73039-1E28-674C-9997-7D7FE97541E6}" srcOrd="5" destOrd="0" presId="urn:microsoft.com/office/officeart/2005/8/layout/radial6"/>
    <dgm:cxn modelId="{28626DCA-ADC0-5B43-B23D-C997AC05E1C3}" type="presParOf" srcId="{B3F394A5-ACBF-3B42-90D5-128C0424BF80}" destId="{719619DB-2E28-1548-9C42-EE1006E4CD36}" srcOrd="6" destOrd="0" presId="urn:microsoft.com/office/officeart/2005/8/layout/radial6"/>
    <dgm:cxn modelId="{FE5AE94E-50AF-294D-BA6D-434AC2579B53}" type="presParOf" srcId="{B3F394A5-ACBF-3B42-90D5-128C0424BF80}" destId="{781FAA82-0F7D-744A-8E4F-756379398405}" srcOrd="7" destOrd="0" presId="urn:microsoft.com/office/officeart/2005/8/layout/radial6"/>
    <dgm:cxn modelId="{87D2C227-F166-3E49-8708-EA91985E4D5F}" type="presParOf" srcId="{B3F394A5-ACBF-3B42-90D5-128C0424BF80}" destId="{C38ABF55-4D23-A844-AEFC-1B8A2A2EA305}" srcOrd="8" destOrd="0" presId="urn:microsoft.com/office/officeart/2005/8/layout/radial6"/>
    <dgm:cxn modelId="{6F7D93EE-E004-6A44-A52C-CC08C6D6AF95}" type="presParOf" srcId="{B3F394A5-ACBF-3B42-90D5-128C0424BF80}" destId="{B0A1E17F-1F4D-AB49-95E7-DEDB82C902E0}" srcOrd="9" destOrd="0" presId="urn:microsoft.com/office/officeart/2005/8/layout/radial6"/>
    <dgm:cxn modelId="{67884182-F1AC-884C-8D8D-849A06D748A5}" type="presParOf" srcId="{B3F394A5-ACBF-3B42-90D5-128C0424BF80}" destId="{4EB4B145-260B-6D42-B8C2-C6C6F96000A6}" srcOrd="10" destOrd="0" presId="urn:microsoft.com/office/officeart/2005/8/layout/radial6"/>
    <dgm:cxn modelId="{B8E4BF04-CF4D-E44C-896A-1D125540788D}" type="presParOf" srcId="{B3F394A5-ACBF-3B42-90D5-128C0424BF80}" destId="{115646BC-A497-EA47-BDCF-59C8FE18B016}" srcOrd="11" destOrd="0" presId="urn:microsoft.com/office/officeart/2005/8/layout/radial6"/>
    <dgm:cxn modelId="{E7D1ECF2-C6E9-2B4C-8224-D29CA36029CB}" type="presParOf" srcId="{B3F394A5-ACBF-3B42-90D5-128C0424BF80}" destId="{5CA36E4A-2783-B347-8A7E-8C1C25651AFB}" srcOrd="12" destOrd="0" presId="urn:microsoft.com/office/officeart/2005/8/layout/radial6"/>
    <dgm:cxn modelId="{DF18CC21-31F3-1C49-B088-B92FB0E93AD1}" type="presParOf" srcId="{B3F394A5-ACBF-3B42-90D5-128C0424BF80}" destId="{F73E4A25-78D4-A54E-ADAC-FA81BA727250}" srcOrd="13" destOrd="0" presId="urn:microsoft.com/office/officeart/2005/8/layout/radial6"/>
    <dgm:cxn modelId="{A57842BE-6217-9947-930A-3B521B5A1B8C}" type="presParOf" srcId="{B3F394A5-ACBF-3B42-90D5-128C0424BF80}" destId="{B61EB3D2-0E03-7248-8A48-FE1AB48CD046}" srcOrd="14" destOrd="0" presId="urn:microsoft.com/office/officeart/2005/8/layout/radial6"/>
    <dgm:cxn modelId="{8F0910C1-E57F-C640-A6A6-6B2AFE45E8ED}" type="presParOf" srcId="{B3F394A5-ACBF-3B42-90D5-128C0424BF80}" destId="{DD210F3D-80BE-5846-BE18-65ECB107748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2B75C-2B67-4269-8BB1-0982B1DA6E57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FBAF6F-8E56-4111-9537-7549D893CBC0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3000" b="1" i="0" u="none" dirty="0">
              <a:latin typeface="Arial" panose="020B0604020202020204" pitchFamily="34" charset="0"/>
              <a:cs typeface="Arial" panose="020B0604020202020204" pitchFamily="34" charset="0"/>
            </a:rPr>
            <a:t>DEFEND</a:t>
          </a:r>
        </a:p>
      </dgm:t>
    </dgm:pt>
    <dgm:pt modelId="{A60747EA-97A9-4EB0-AB9D-EA6ADD1DB604}" type="parTrans" cxnId="{7BC89D0F-7006-4F33-B52A-45C5336858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10B0E0-CC1B-408B-B7CD-8E57FD205B36}" type="sibTrans" cxnId="{7BC89D0F-7006-4F33-B52A-45C5336858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C9058D-31A3-4E4C-A993-C4FED360A012}">
      <dgm:prSet phldrT="[Text]" custT="1"/>
      <dgm:spPr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Control the Discourse</a:t>
          </a:r>
        </a:p>
      </dgm:t>
    </dgm:pt>
    <dgm:pt modelId="{D6CBFEBC-1675-42FD-8A49-1FC94467F854}" type="parTrans" cxnId="{8755AF15-D9CA-4F37-8125-D5E73527FE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02460A-0F23-478B-A644-AA3638AABAFC}" type="sibTrans" cxnId="{8755AF15-D9CA-4F37-8125-D5E73527FE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1F6F27-D525-42BC-8342-A552D60061E6}">
      <dgm:prSet phldrT="[Text]" custT="1"/>
      <dgm:spPr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Educate our people &amp; boost confidence</a:t>
          </a:r>
        </a:p>
      </dgm:t>
    </dgm:pt>
    <dgm:pt modelId="{0FD784E5-6EBC-432E-A92D-E3631E2A117D}" type="parTrans" cxnId="{1ACFD2ED-D7EB-4712-9783-564D57BABE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2B756A-E9E5-41C2-9DB5-6A3D6351410C}" type="sibTrans" cxnId="{1ACFD2ED-D7EB-4712-9783-564D57BABE7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B97C8A-5181-2241-9B9E-4E04CB7FE2DD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sz="3000" b="1" u="none" dirty="0">
              <a:latin typeface="Arial" panose="020B0604020202020204" pitchFamily="34" charset="0"/>
              <a:cs typeface="Arial" panose="020B0604020202020204" pitchFamily="34" charset="0"/>
            </a:rPr>
            <a:t>DISRUPT</a:t>
          </a:r>
          <a:endParaRPr lang="en-US" sz="3000" b="1" i="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7903E8-3EDF-3940-83F0-EF4E96590625}" type="parTrans" cxnId="{B7EF34CC-9BEB-E846-9F56-691DDE824530}">
      <dgm:prSet/>
      <dgm:spPr/>
      <dgm:t>
        <a:bodyPr/>
        <a:lstStyle/>
        <a:p>
          <a:endParaRPr lang="en-US"/>
        </a:p>
      </dgm:t>
    </dgm:pt>
    <dgm:pt modelId="{FF50C5CF-50F7-C442-9AE6-6B594E6EA86A}" type="sibTrans" cxnId="{B7EF34CC-9BEB-E846-9F56-691DDE824530}">
      <dgm:prSet/>
      <dgm:spPr/>
      <dgm:t>
        <a:bodyPr/>
        <a:lstStyle/>
        <a:p>
          <a:endParaRPr lang="en-US"/>
        </a:p>
      </dgm:t>
    </dgm:pt>
    <dgm:pt modelId="{C6FB5CC3-3C3E-3C4F-9019-3DBE3EC25C59}">
      <dgm:prSet phldrT="[Text]"/>
      <dgm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Expose the Bias</a:t>
          </a:r>
        </a:p>
      </dgm:t>
    </dgm:pt>
    <dgm:pt modelId="{84B4222A-9B50-7445-91C0-5917533191A5}" type="parTrans" cxnId="{0C9CE527-F7C0-5E48-B40C-CEA86A16DD24}">
      <dgm:prSet/>
      <dgm:spPr/>
      <dgm:t>
        <a:bodyPr/>
        <a:lstStyle/>
        <a:p>
          <a:endParaRPr lang="en-US"/>
        </a:p>
      </dgm:t>
    </dgm:pt>
    <dgm:pt modelId="{B095367A-111D-4B44-AF46-87A7455C1547}" type="sibTrans" cxnId="{0C9CE527-F7C0-5E48-B40C-CEA86A16DD24}">
      <dgm:prSet/>
      <dgm:spPr/>
      <dgm:t>
        <a:bodyPr/>
        <a:lstStyle/>
        <a:p>
          <a:endParaRPr lang="en-US"/>
        </a:p>
      </dgm:t>
    </dgm:pt>
    <dgm:pt modelId="{5F1D9203-9868-3B4A-B47E-2BC636EE7768}">
      <dgm:prSet phldrT="[Text]"/>
      <dgm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Reverse  the Gaze</a:t>
          </a:r>
        </a:p>
      </dgm:t>
    </dgm:pt>
    <dgm:pt modelId="{B3B24E3E-FE45-2448-A431-971BEDE4C634}" type="parTrans" cxnId="{9D90A89E-3101-9C44-AC6E-A988665A34C1}">
      <dgm:prSet/>
      <dgm:spPr/>
      <dgm:t>
        <a:bodyPr/>
        <a:lstStyle/>
        <a:p>
          <a:endParaRPr lang="en-US"/>
        </a:p>
      </dgm:t>
    </dgm:pt>
    <dgm:pt modelId="{6641A1D5-AE96-3042-9794-D2BBCC20DFF8}" type="sibTrans" cxnId="{9D90A89E-3101-9C44-AC6E-A988665A34C1}">
      <dgm:prSet/>
      <dgm:spPr/>
      <dgm:t>
        <a:bodyPr/>
        <a:lstStyle/>
        <a:p>
          <a:endParaRPr lang="en-US"/>
        </a:p>
      </dgm:t>
    </dgm:pt>
    <dgm:pt modelId="{2250BFD2-9A45-7F48-9874-77C9A6D16832}">
      <dgm:prSet phldrT="[Text]" custT="1"/>
      <dgm:spPr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lIns="0" rIns="0"/>
        <a:lstStyle/>
        <a:p>
          <a:r>
            <a:rPr lang="en-US" sz="3000" b="1" u="none" dirty="0">
              <a:latin typeface="Arial" panose="020B0604020202020204" pitchFamily="34" charset="0"/>
              <a:cs typeface="Arial" panose="020B0604020202020204" pitchFamily="34" charset="0"/>
            </a:rPr>
            <a:t>CONSTRUCT</a:t>
          </a:r>
          <a:endParaRPr lang="en-US" sz="3000" b="1" i="0" u="non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120651-057C-2344-87E3-B1D800387CA2}" type="parTrans" cxnId="{F8099A79-EB5B-FF41-8D16-A7E04ED4F9EA}">
      <dgm:prSet/>
      <dgm:spPr/>
      <dgm:t>
        <a:bodyPr/>
        <a:lstStyle/>
        <a:p>
          <a:endParaRPr lang="en-US"/>
        </a:p>
      </dgm:t>
    </dgm:pt>
    <dgm:pt modelId="{D8F21E99-4043-434A-A26C-1C5910373724}" type="sibTrans" cxnId="{F8099A79-EB5B-FF41-8D16-A7E04ED4F9EA}">
      <dgm:prSet/>
      <dgm:spPr/>
      <dgm:t>
        <a:bodyPr/>
        <a:lstStyle/>
        <a:p>
          <a:endParaRPr lang="en-US"/>
        </a:p>
      </dgm:t>
    </dgm:pt>
    <dgm:pt modelId="{274159E3-39CB-1340-B925-2025A51EF175}">
      <dgm:prSet phldrT="[Text]"/>
      <dgm:spPr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Research &amp; Publish</a:t>
          </a:r>
        </a:p>
      </dgm:t>
    </dgm:pt>
    <dgm:pt modelId="{A83FB149-676E-8B4B-8450-FA5DAD881260}" type="parTrans" cxnId="{A022F750-BDD3-EC4A-843A-A5C763545A6A}">
      <dgm:prSet/>
      <dgm:spPr/>
      <dgm:t>
        <a:bodyPr/>
        <a:lstStyle/>
        <a:p>
          <a:endParaRPr lang="en-US"/>
        </a:p>
      </dgm:t>
    </dgm:pt>
    <dgm:pt modelId="{48B9FF13-FCEF-1940-AA7B-3231973870EB}" type="sibTrans" cxnId="{A022F750-BDD3-EC4A-843A-A5C763545A6A}">
      <dgm:prSet/>
      <dgm:spPr/>
      <dgm:t>
        <a:bodyPr/>
        <a:lstStyle/>
        <a:p>
          <a:endParaRPr lang="en-US"/>
        </a:p>
      </dgm:t>
    </dgm:pt>
    <dgm:pt modelId="{51DE4840-55A4-124F-8B0F-85A83F429FF6}">
      <dgm:prSet phldrT="[Text]"/>
      <dgm:spPr>
        <a:solidFill>
          <a:schemeClr val="accent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Develop Dharmic Solutions</a:t>
          </a:r>
        </a:p>
      </dgm:t>
    </dgm:pt>
    <dgm:pt modelId="{FFD7A2AD-5B02-2E48-8524-95C28D510F6C}" type="parTrans" cxnId="{7F5C0CB9-4AEA-174B-9624-9D1A2DC123FF}">
      <dgm:prSet/>
      <dgm:spPr/>
      <dgm:t>
        <a:bodyPr/>
        <a:lstStyle/>
        <a:p>
          <a:endParaRPr lang="en-US"/>
        </a:p>
      </dgm:t>
    </dgm:pt>
    <dgm:pt modelId="{59BE5094-A018-7A45-87D7-88299FCB26F7}" type="sibTrans" cxnId="{7F5C0CB9-4AEA-174B-9624-9D1A2DC123FF}">
      <dgm:prSet/>
      <dgm:spPr/>
      <dgm:t>
        <a:bodyPr/>
        <a:lstStyle/>
        <a:p>
          <a:endParaRPr lang="en-US"/>
        </a:p>
      </dgm:t>
    </dgm:pt>
    <dgm:pt modelId="{CD9A6F65-C466-4FC3-8E16-BA0B5FB87702}" type="pres">
      <dgm:prSet presAssocID="{E162B75C-2B67-4269-8BB1-0982B1DA6E57}" presName="theList" presStyleCnt="0">
        <dgm:presLayoutVars>
          <dgm:dir/>
          <dgm:animLvl val="lvl"/>
          <dgm:resizeHandles val="exact"/>
        </dgm:presLayoutVars>
      </dgm:prSet>
      <dgm:spPr/>
    </dgm:pt>
    <dgm:pt modelId="{9EC615B8-9D01-CF48-90F9-D5C0DD639AE9}" type="pres">
      <dgm:prSet presAssocID="{7FB97C8A-5181-2241-9B9E-4E04CB7FE2DD}" presName="compNode" presStyleCnt="0"/>
      <dgm:spPr/>
    </dgm:pt>
    <dgm:pt modelId="{6D9EB40D-D316-974A-812C-88D585652C5E}" type="pres">
      <dgm:prSet presAssocID="{7FB97C8A-5181-2241-9B9E-4E04CB7FE2DD}" presName="aNode" presStyleLbl="bgShp" presStyleIdx="0" presStyleCnt="3"/>
      <dgm:spPr/>
    </dgm:pt>
    <dgm:pt modelId="{A28DE101-FF56-FE45-B02C-CA7743580088}" type="pres">
      <dgm:prSet presAssocID="{7FB97C8A-5181-2241-9B9E-4E04CB7FE2DD}" presName="textNode" presStyleLbl="bgShp" presStyleIdx="0" presStyleCnt="3"/>
      <dgm:spPr/>
    </dgm:pt>
    <dgm:pt modelId="{44636FF2-34CE-8B4A-AE18-6676F80C2D0D}" type="pres">
      <dgm:prSet presAssocID="{7FB97C8A-5181-2241-9B9E-4E04CB7FE2DD}" presName="compChildNode" presStyleCnt="0"/>
      <dgm:spPr/>
    </dgm:pt>
    <dgm:pt modelId="{7E5F9CB8-FAD3-CC4A-AB51-E955ED42A015}" type="pres">
      <dgm:prSet presAssocID="{7FB97C8A-5181-2241-9B9E-4E04CB7FE2DD}" presName="theInnerList" presStyleCnt="0"/>
      <dgm:spPr/>
    </dgm:pt>
    <dgm:pt modelId="{EE1FDC6A-E828-7840-A233-A1E24ECD0ED4}" type="pres">
      <dgm:prSet presAssocID="{C6FB5CC3-3C3E-3C4F-9019-3DBE3EC25C59}" presName="childNode" presStyleLbl="node1" presStyleIdx="0" presStyleCnt="6" custLinFactNeighborY="-76084">
        <dgm:presLayoutVars>
          <dgm:bulletEnabled val="1"/>
        </dgm:presLayoutVars>
      </dgm:prSet>
      <dgm:spPr/>
    </dgm:pt>
    <dgm:pt modelId="{CC9624C2-DF80-FF4E-BFF9-6925648BA7EE}" type="pres">
      <dgm:prSet presAssocID="{C6FB5CC3-3C3E-3C4F-9019-3DBE3EC25C59}" presName="aSpace2" presStyleCnt="0"/>
      <dgm:spPr/>
    </dgm:pt>
    <dgm:pt modelId="{13B4DC84-51D6-1A46-B663-9068A6D07701}" type="pres">
      <dgm:prSet presAssocID="{5F1D9203-9868-3B4A-B47E-2BC636EE7768}" presName="childNode" presStyleLbl="node1" presStyleIdx="1" presStyleCnt="6" custLinFactNeighborY="-76084">
        <dgm:presLayoutVars>
          <dgm:bulletEnabled val="1"/>
        </dgm:presLayoutVars>
      </dgm:prSet>
      <dgm:spPr/>
    </dgm:pt>
    <dgm:pt modelId="{0F285833-E073-D54E-810D-0D899479B857}" type="pres">
      <dgm:prSet presAssocID="{7FB97C8A-5181-2241-9B9E-4E04CB7FE2DD}" presName="aSpace" presStyleCnt="0"/>
      <dgm:spPr/>
    </dgm:pt>
    <dgm:pt modelId="{D1981DDF-2290-8B40-931E-3427B34BC52C}" type="pres">
      <dgm:prSet presAssocID="{2250BFD2-9A45-7F48-9874-77C9A6D16832}" presName="compNode" presStyleCnt="0"/>
      <dgm:spPr/>
    </dgm:pt>
    <dgm:pt modelId="{401DDDA5-73F8-4F43-88FC-4A6102629ADF}" type="pres">
      <dgm:prSet presAssocID="{2250BFD2-9A45-7F48-9874-77C9A6D16832}" presName="aNode" presStyleLbl="bgShp" presStyleIdx="1" presStyleCnt="3"/>
      <dgm:spPr/>
    </dgm:pt>
    <dgm:pt modelId="{4222CA3E-D305-954A-9F92-1AEABE79620A}" type="pres">
      <dgm:prSet presAssocID="{2250BFD2-9A45-7F48-9874-77C9A6D16832}" presName="textNode" presStyleLbl="bgShp" presStyleIdx="1" presStyleCnt="3"/>
      <dgm:spPr/>
    </dgm:pt>
    <dgm:pt modelId="{86C74B64-90FE-414C-AC6E-CFCC91848B49}" type="pres">
      <dgm:prSet presAssocID="{2250BFD2-9A45-7F48-9874-77C9A6D16832}" presName="compChildNode" presStyleCnt="0"/>
      <dgm:spPr/>
    </dgm:pt>
    <dgm:pt modelId="{24A61A6F-E8EE-794E-AB49-3B1096B77FAE}" type="pres">
      <dgm:prSet presAssocID="{2250BFD2-9A45-7F48-9874-77C9A6D16832}" presName="theInnerList" presStyleCnt="0"/>
      <dgm:spPr/>
    </dgm:pt>
    <dgm:pt modelId="{BE6E7CBA-3A4E-284C-9E1E-43819E415DC8}" type="pres">
      <dgm:prSet presAssocID="{274159E3-39CB-1340-B925-2025A51EF175}" presName="childNode" presStyleLbl="node1" presStyleIdx="2" presStyleCnt="6" custLinFactNeighborY="-76084">
        <dgm:presLayoutVars>
          <dgm:bulletEnabled val="1"/>
        </dgm:presLayoutVars>
      </dgm:prSet>
      <dgm:spPr/>
    </dgm:pt>
    <dgm:pt modelId="{14C9D1CE-6EDB-AA4E-8411-7FB66F13BB12}" type="pres">
      <dgm:prSet presAssocID="{274159E3-39CB-1340-B925-2025A51EF175}" presName="aSpace2" presStyleCnt="0"/>
      <dgm:spPr/>
    </dgm:pt>
    <dgm:pt modelId="{3DE2F140-12F7-444C-9F02-DE7A34B680C6}" type="pres">
      <dgm:prSet presAssocID="{51DE4840-55A4-124F-8B0F-85A83F429FF6}" presName="childNode" presStyleLbl="node1" presStyleIdx="3" presStyleCnt="6" custLinFactNeighborY="-76084">
        <dgm:presLayoutVars>
          <dgm:bulletEnabled val="1"/>
        </dgm:presLayoutVars>
      </dgm:prSet>
      <dgm:spPr/>
    </dgm:pt>
    <dgm:pt modelId="{63C1E52F-6FD6-904B-98CF-5DD0202FD588}" type="pres">
      <dgm:prSet presAssocID="{2250BFD2-9A45-7F48-9874-77C9A6D16832}" presName="aSpace" presStyleCnt="0"/>
      <dgm:spPr/>
    </dgm:pt>
    <dgm:pt modelId="{E8D8DD37-6881-42E3-9D8C-B454AAFC5607}" type="pres">
      <dgm:prSet presAssocID="{EDFBAF6F-8E56-4111-9537-7549D893CBC0}" presName="compNode" presStyleCnt="0"/>
      <dgm:spPr/>
    </dgm:pt>
    <dgm:pt modelId="{8EDD6A5D-110C-4B6C-B723-C3EBA93C9723}" type="pres">
      <dgm:prSet presAssocID="{EDFBAF6F-8E56-4111-9537-7549D893CBC0}" presName="aNode" presStyleLbl="bgShp" presStyleIdx="2" presStyleCnt="3"/>
      <dgm:spPr/>
    </dgm:pt>
    <dgm:pt modelId="{B2DF2B1B-9550-4CD0-9696-D69771AC8A1A}" type="pres">
      <dgm:prSet presAssocID="{EDFBAF6F-8E56-4111-9537-7549D893CBC0}" presName="textNode" presStyleLbl="bgShp" presStyleIdx="2" presStyleCnt="3"/>
      <dgm:spPr/>
    </dgm:pt>
    <dgm:pt modelId="{0CD91DF1-5D53-4AE9-A8AF-1887E95A7880}" type="pres">
      <dgm:prSet presAssocID="{EDFBAF6F-8E56-4111-9537-7549D893CBC0}" presName="compChildNode" presStyleCnt="0"/>
      <dgm:spPr/>
    </dgm:pt>
    <dgm:pt modelId="{2D8F3423-41F7-42C2-B603-AE6184A81056}" type="pres">
      <dgm:prSet presAssocID="{EDFBAF6F-8E56-4111-9537-7549D893CBC0}" presName="theInnerList" presStyleCnt="0"/>
      <dgm:spPr/>
    </dgm:pt>
    <dgm:pt modelId="{1E80FB8E-B1B7-4677-A50E-B9040D6CDC76}" type="pres">
      <dgm:prSet presAssocID="{CEC9058D-31A3-4E4C-A993-C4FED360A012}" presName="childNode" presStyleLbl="node1" presStyleIdx="4" presStyleCnt="6" custLinFactNeighborY="-62776">
        <dgm:presLayoutVars>
          <dgm:bulletEnabled val="1"/>
        </dgm:presLayoutVars>
      </dgm:prSet>
      <dgm:spPr/>
    </dgm:pt>
    <dgm:pt modelId="{D73C7E9C-033E-42E6-9501-6BE2F9238E9B}" type="pres">
      <dgm:prSet presAssocID="{CEC9058D-31A3-4E4C-A993-C4FED360A012}" presName="aSpace2" presStyleCnt="0"/>
      <dgm:spPr/>
    </dgm:pt>
    <dgm:pt modelId="{D246C887-9AC1-4C83-BC40-9EDDFE426163}" type="pres">
      <dgm:prSet presAssocID="{491F6F27-D525-42BC-8342-A552D60061E6}" presName="childNode" presStyleLbl="node1" presStyleIdx="5" presStyleCnt="6" custLinFactNeighborY="-62776">
        <dgm:presLayoutVars>
          <dgm:bulletEnabled val="1"/>
        </dgm:presLayoutVars>
      </dgm:prSet>
      <dgm:spPr/>
    </dgm:pt>
  </dgm:ptLst>
  <dgm:cxnLst>
    <dgm:cxn modelId="{61A23C33-FDD5-4BF0-85EF-6B70AAB10297}" type="presOf" srcId="{E162B75C-2B67-4269-8BB1-0982B1DA6E57}" destId="{CD9A6F65-C466-4FC3-8E16-BA0B5FB87702}" srcOrd="0" destOrd="0" presId="urn:microsoft.com/office/officeart/2005/8/layout/lProcess2"/>
    <dgm:cxn modelId="{8755AF15-D9CA-4F37-8125-D5E73527FE4B}" srcId="{EDFBAF6F-8E56-4111-9537-7549D893CBC0}" destId="{CEC9058D-31A3-4E4C-A993-C4FED360A012}" srcOrd="0" destOrd="0" parTransId="{D6CBFEBC-1675-42FD-8A49-1FC94467F854}" sibTransId="{9802460A-0F23-478B-A644-AA3638AABAFC}"/>
    <dgm:cxn modelId="{7BC89D0F-7006-4F33-B52A-45C5336858FB}" srcId="{E162B75C-2B67-4269-8BB1-0982B1DA6E57}" destId="{EDFBAF6F-8E56-4111-9537-7549D893CBC0}" srcOrd="2" destOrd="0" parTransId="{A60747EA-97A9-4EB0-AB9D-EA6ADD1DB604}" sibTransId="{BD10B0E0-CC1B-408B-B7CD-8E57FD205B36}"/>
    <dgm:cxn modelId="{629545DF-7DDA-F44C-B7BE-73BA349D8E26}" type="presOf" srcId="{5F1D9203-9868-3B4A-B47E-2BC636EE7768}" destId="{13B4DC84-51D6-1A46-B663-9068A6D07701}" srcOrd="0" destOrd="0" presId="urn:microsoft.com/office/officeart/2005/8/layout/lProcess2"/>
    <dgm:cxn modelId="{9D90A89E-3101-9C44-AC6E-A988665A34C1}" srcId="{7FB97C8A-5181-2241-9B9E-4E04CB7FE2DD}" destId="{5F1D9203-9868-3B4A-B47E-2BC636EE7768}" srcOrd="1" destOrd="0" parTransId="{B3B24E3E-FE45-2448-A431-971BEDE4C634}" sibTransId="{6641A1D5-AE96-3042-9794-D2BBCC20DFF8}"/>
    <dgm:cxn modelId="{1ACFD2ED-D7EB-4712-9783-564D57BABE7F}" srcId="{EDFBAF6F-8E56-4111-9537-7549D893CBC0}" destId="{491F6F27-D525-42BC-8342-A552D60061E6}" srcOrd="1" destOrd="0" parTransId="{0FD784E5-6EBC-432E-A92D-E3631E2A117D}" sibTransId="{E72B756A-E9E5-41C2-9DB5-6A3D6351410C}"/>
    <dgm:cxn modelId="{7F5C0CB9-4AEA-174B-9624-9D1A2DC123FF}" srcId="{2250BFD2-9A45-7F48-9874-77C9A6D16832}" destId="{51DE4840-55A4-124F-8B0F-85A83F429FF6}" srcOrd="1" destOrd="0" parTransId="{FFD7A2AD-5B02-2E48-8524-95C28D510F6C}" sibTransId="{59BE5094-A018-7A45-87D7-88299FCB26F7}"/>
    <dgm:cxn modelId="{478EC058-3733-0846-B75C-29E0DB3D8E8A}" type="presOf" srcId="{C6FB5CC3-3C3E-3C4F-9019-3DBE3EC25C59}" destId="{EE1FDC6A-E828-7840-A233-A1E24ECD0ED4}" srcOrd="0" destOrd="0" presId="urn:microsoft.com/office/officeart/2005/8/layout/lProcess2"/>
    <dgm:cxn modelId="{7A7673A0-0B98-A847-AEC1-205F4574A56E}" type="presOf" srcId="{274159E3-39CB-1340-B925-2025A51EF175}" destId="{BE6E7CBA-3A4E-284C-9E1E-43819E415DC8}" srcOrd="0" destOrd="0" presId="urn:microsoft.com/office/officeart/2005/8/layout/lProcess2"/>
    <dgm:cxn modelId="{5F5A210E-560B-4021-8284-32367F50AEB5}" type="presOf" srcId="{CEC9058D-31A3-4E4C-A993-C4FED360A012}" destId="{1E80FB8E-B1B7-4677-A50E-B9040D6CDC76}" srcOrd="0" destOrd="0" presId="urn:microsoft.com/office/officeart/2005/8/layout/lProcess2"/>
    <dgm:cxn modelId="{340B8DA1-0B22-044C-B511-BE2FFA2F3F8D}" type="presOf" srcId="{7FB97C8A-5181-2241-9B9E-4E04CB7FE2DD}" destId="{A28DE101-FF56-FE45-B02C-CA7743580088}" srcOrd="1" destOrd="0" presId="urn:microsoft.com/office/officeart/2005/8/layout/lProcess2"/>
    <dgm:cxn modelId="{0C9CE527-F7C0-5E48-B40C-CEA86A16DD24}" srcId="{7FB97C8A-5181-2241-9B9E-4E04CB7FE2DD}" destId="{C6FB5CC3-3C3E-3C4F-9019-3DBE3EC25C59}" srcOrd="0" destOrd="0" parTransId="{84B4222A-9B50-7445-91C0-5917533191A5}" sibTransId="{B095367A-111D-4B44-AF46-87A7455C1547}"/>
    <dgm:cxn modelId="{8DD69E34-4D7A-C34C-A44A-58E037B37B80}" type="presOf" srcId="{51DE4840-55A4-124F-8B0F-85A83F429FF6}" destId="{3DE2F140-12F7-444C-9F02-DE7A34B680C6}" srcOrd="0" destOrd="0" presId="urn:microsoft.com/office/officeart/2005/8/layout/lProcess2"/>
    <dgm:cxn modelId="{F94D80B2-6F84-4989-9638-402B40A53E24}" type="presOf" srcId="{491F6F27-D525-42BC-8342-A552D60061E6}" destId="{D246C887-9AC1-4C83-BC40-9EDDFE426163}" srcOrd="0" destOrd="0" presId="urn:microsoft.com/office/officeart/2005/8/layout/lProcess2"/>
    <dgm:cxn modelId="{8D12DD87-154F-AD4E-9246-307ACC3AABC5}" type="presOf" srcId="{7FB97C8A-5181-2241-9B9E-4E04CB7FE2DD}" destId="{6D9EB40D-D316-974A-812C-88D585652C5E}" srcOrd="0" destOrd="0" presId="urn:microsoft.com/office/officeart/2005/8/layout/lProcess2"/>
    <dgm:cxn modelId="{6F4B88B7-2372-7948-892A-7CBB9C66E379}" type="presOf" srcId="{2250BFD2-9A45-7F48-9874-77C9A6D16832}" destId="{4222CA3E-D305-954A-9F92-1AEABE79620A}" srcOrd="1" destOrd="0" presId="urn:microsoft.com/office/officeart/2005/8/layout/lProcess2"/>
    <dgm:cxn modelId="{192ED402-8BA1-4544-87CD-409E8DB4C9F2}" type="presOf" srcId="{EDFBAF6F-8E56-4111-9537-7549D893CBC0}" destId="{8EDD6A5D-110C-4B6C-B723-C3EBA93C9723}" srcOrd="0" destOrd="0" presId="urn:microsoft.com/office/officeart/2005/8/layout/lProcess2"/>
    <dgm:cxn modelId="{A022F750-BDD3-EC4A-843A-A5C763545A6A}" srcId="{2250BFD2-9A45-7F48-9874-77C9A6D16832}" destId="{274159E3-39CB-1340-B925-2025A51EF175}" srcOrd="0" destOrd="0" parTransId="{A83FB149-676E-8B4B-8450-FA5DAD881260}" sibTransId="{48B9FF13-FCEF-1940-AA7B-3231973870EB}"/>
    <dgm:cxn modelId="{F3113C5E-9FF7-994B-9619-90F50006C33C}" type="presOf" srcId="{2250BFD2-9A45-7F48-9874-77C9A6D16832}" destId="{401DDDA5-73F8-4F43-88FC-4A6102629ADF}" srcOrd="0" destOrd="0" presId="urn:microsoft.com/office/officeart/2005/8/layout/lProcess2"/>
    <dgm:cxn modelId="{F8099A79-EB5B-FF41-8D16-A7E04ED4F9EA}" srcId="{E162B75C-2B67-4269-8BB1-0982B1DA6E57}" destId="{2250BFD2-9A45-7F48-9874-77C9A6D16832}" srcOrd="1" destOrd="0" parTransId="{26120651-057C-2344-87E3-B1D800387CA2}" sibTransId="{D8F21E99-4043-434A-A26C-1C5910373724}"/>
    <dgm:cxn modelId="{B7EF34CC-9BEB-E846-9F56-691DDE824530}" srcId="{E162B75C-2B67-4269-8BB1-0982B1DA6E57}" destId="{7FB97C8A-5181-2241-9B9E-4E04CB7FE2DD}" srcOrd="0" destOrd="0" parTransId="{A27903E8-3EDF-3940-83F0-EF4E96590625}" sibTransId="{FF50C5CF-50F7-C442-9AE6-6B594E6EA86A}"/>
    <dgm:cxn modelId="{B02A803F-F580-4745-92A1-A72A35DBA967}" type="presOf" srcId="{EDFBAF6F-8E56-4111-9537-7549D893CBC0}" destId="{B2DF2B1B-9550-4CD0-9696-D69771AC8A1A}" srcOrd="1" destOrd="0" presId="urn:microsoft.com/office/officeart/2005/8/layout/lProcess2"/>
    <dgm:cxn modelId="{D1D8136D-D809-654E-8F76-3CFB3B81CE00}" type="presParOf" srcId="{CD9A6F65-C466-4FC3-8E16-BA0B5FB87702}" destId="{9EC615B8-9D01-CF48-90F9-D5C0DD639AE9}" srcOrd="0" destOrd="0" presId="urn:microsoft.com/office/officeart/2005/8/layout/lProcess2"/>
    <dgm:cxn modelId="{C5AE20C9-B691-604E-96E1-A6F998F08DEC}" type="presParOf" srcId="{9EC615B8-9D01-CF48-90F9-D5C0DD639AE9}" destId="{6D9EB40D-D316-974A-812C-88D585652C5E}" srcOrd="0" destOrd="0" presId="urn:microsoft.com/office/officeart/2005/8/layout/lProcess2"/>
    <dgm:cxn modelId="{79ECE23C-C64E-7A49-9DAA-D4B397CC2C70}" type="presParOf" srcId="{9EC615B8-9D01-CF48-90F9-D5C0DD639AE9}" destId="{A28DE101-FF56-FE45-B02C-CA7743580088}" srcOrd="1" destOrd="0" presId="urn:microsoft.com/office/officeart/2005/8/layout/lProcess2"/>
    <dgm:cxn modelId="{3810A18D-DD2F-694D-94FC-943BED45014B}" type="presParOf" srcId="{9EC615B8-9D01-CF48-90F9-D5C0DD639AE9}" destId="{44636FF2-34CE-8B4A-AE18-6676F80C2D0D}" srcOrd="2" destOrd="0" presId="urn:microsoft.com/office/officeart/2005/8/layout/lProcess2"/>
    <dgm:cxn modelId="{504A16F0-7B63-5248-870D-9B35C21C0388}" type="presParOf" srcId="{44636FF2-34CE-8B4A-AE18-6676F80C2D0D}" destId="{7E5F9CB8-FAD3-CC4A-AB51-E955ED42A015}" srcOrd="0" destOrd="0" presId="urn:microsoft.com/office/officeart/2005/8/layout/lProcess2"/>
    <dgm:cxn modelId="{CCA9C481-C6BD-E942-B937-8F760E7F49EB}" type="presParOf" srcId="{7E5F9CB8-FAD3-CC4A-AB51-E955ED42A015}" destId="{EE1FDC6A-E828-7840-A233-A1E24ECD0ED4}" srcOrd="0" destOrd="0" presId="urn:microsoft.com/office/officeart/2005/8/layout/lProcess2"/>
    <dgm:cxn modelId="{1F5A2336-DE46-FB45-81D0-1C183908C576}" type="presParOf" srcId="{7E5F9CB8-FAD3-CC4A-AB51-E955ED42A015}" destId="{CC9624C2-DF80-FF4E-BFF9-6925648BA7EE}" srcOrd="1" destOrd="0" presId="urn:microsoft.com/office/officeart/2005/8/layout/lProcess2"/>
    <dgm:cxn modelId="{3D2FB7FC-8578-E04E-917D-41468CC5E9C7}" type="presParOf" srcId="{7E5F9CB8-FAD3-CC4A-AB51-E955ED42A015}" destId="{13B4DC84-51D6-1A46-B663-9068A6D07701}" srcOrd="2" destOrd="0" presId="urn:microsoft.com/office/officeart/2005/8/layout/lProcess2"/>
    <dgm:cxn modelId="{9750F573-2C8C-B846-A3C2-70ADB013CB95}" type="presParOf" srcId="{CD9A6F65-C466-4FC3-8E16-BA0B5FB87702}" destId="{0F285833-E073-D54E-810D-0D899479B857}" srcOrd="1" destOrd="0" presId="urn:microsoft.com/office/officeart/2005/8/layout/lProcess2"/>
    <dgm:cxn modelId="{3AB9325F-2452-AB48-81FD-BDA29597C89E}" type="presParOf" srcId="{CD9A6F65-C466-4FC3-8E16-BA0B5FB87702}" destId="{D1981DDF-2290-8B40-931E-3427B34BC52C}" srcOrd="2" destOrd="0" presId="urn:microsoft.com/office/officeart/2005/8/layout/lProcess2"/>
    <dgm:cxn modelId="{5F293E04-A2F7-494B-AECB-437BC8A9ABB9}" type="presParOf" srcId="{D1981DDF-2290-8B40-931E-3427B34BC52C}" destId="{401DDDA5-73F8-4F43-88FC-4A6102629ADF}" srcOrd="0" destOrd="0" presId="urn:microsoft.com/office/officeart/2005/8/layout/lProcess2"/>
    <dgm:cxn modelId="{E6B5BA42-D09F-414F-B111-BA749CAECC4C}" type="presParOf" srcId="{D1981DDF-2290-8B40-931E-3427B34BC52C}" destId="{4222CA3E-D305-954A-9F92-1AEABE79620A}" srcOrd="1" destOrd="0" presId="urn:microsoft.com/office/officeart/2005/8/layout/lProcess2"/>
    <dgm:cxn modelId="{A23D308C-E27B-5942-987A-8644C1CAB778}" type="presParOf" srcId="{D1981DDF-2290-8B40-931E-3427B34BC52C}" destId="{86C74B64-90FE-414C-AC6E-CFCC91848B49}" srcOrd="2" destOrd="0" presId="urn:microsoft.com/office/officeart/2005/8/layout/lProcess2"/>
    <dgm:cxn modelId="{A422A5FB-C1BB-6C4E-8523-B21B106F15E3}" type="presParOf" srcId="{86C74B64-90FE-414C-AC6E-CFCC91848B49}" destId="{24A61A6F-E8EE-794E-AB49-3B1096B77FAE}" srcOrd="0" destOrd="0" presId="urn:microsoft.com/office/officeart/2005/8/layout/lProcess2"/>
    <dgm:cxn modelId="{44D5F6D8-F4E7-F546-AE0B-349DD7CA9FB3}" type="presParOf" srcId="{24A61A6F-E8EE-794E-AB49-3B1096B77FAE}" destId="{BE6E7CBA-3A4E-284C-9E1E-43819E415DC8}" srcOrd="0" destOrd="0" presId="urn:microsoft.com/office/officeart/2005/8/layout/lProcess2"/>
    <dgm:cxn modelId="{FFBDBEDC-25A5-8F4A-B67B-80754CCB2BD4}" type="presParOf" srcId="{24A61A6F-E8EE-794E-AB49-3B1096B77FAE}" destId="{14C9D1CE-6EDB-AA4E-8411-7FB66F13BB12}" srcOrd="1" destOrd="0" presId="urn:microsoft.com/office/officeart/2005/8/layout/lProcess2"/>
    <dgm:cxn modelId="{7794FC87-1CBD-BD43-A2BB-E159EF466AC0}" type="presParOf" srcId="{24A61A6F-E8EE-794E-AB49-3B1096B77FAE}" destId="{3DE2F140-12F7-444C-9F02-DE7A34B680C6}" srcOrd="2" destOrd="0" presId="urn:microsoft.com/office/officeart/2005/8/layout/lProcess2"/>
    <dgm:cxn modelId="{BA9E4B6A-746E-C042-94E0-247F345B1142}" type="presParOf" srcId="{CD9A6F65-C466-4FC3-8E16-BA0B5FB87702}" destId="{63C1E52F-6FD6-904B-98CF-5DD0202FD588}" srcOrd="3" destOrd="0" presId="urn:microsoft.com/office/officeart/2005/8/layout/lProcess2"/>
    <dgm:cxn modelId="{B1322A7C-6DC1-42EF-A358-BB223B9B7644}" type="presParOf" srcId="{CD9A6F65-C466-4FC3-8E16-BA0B5FB87702}" destId="{E8D8DD37-6881-42E3-9D8C-B454AAFC5607}" srcOrd="4" destOrd="0" presId="urn:microsoft.com/office/officeart/2005/8/layout/lProcess2"/>
    <dgm:cxn modelId="{64057AFD-7A4F-41EC-9DF4-8376CC632B49}" type="presParOf" srcId="{E8D8DD37-6881-42E3-9D8C-B454AAFC5607}" destId="{8EDD6A5D-110C-4B6C-B723-C3EBA93C9723}" srcOrd="0" destOrd="0" presId="urn:microsoft.com/office/officeart/2005/8/layout/lProcess2"/>
    <dgm:cxn modelId="{11881A34-9AE3-4472-BC2B-1BC5835E1498}" type="presParOf" srcId="{E8D8DD37-6881-42E3-9D8C-B454AAFC5607}" destId="{B2DF2B1B-9550-4CD0-9696-D69771AC8A1A}" srcOrd="1" destOrd="0" presId="urn:microsoft.com/office/officeart/2005/8/layout/lProcess2"/>
    <dgm:cxn modelId="{884EDB10-97E3-434B-9138-040ABE706AAD}" type="presParOf" srcId="{E8D8DD37-6881-42E3-9D8C-B454AAFC5607}" destId="{0CD91DF1-5D53-4AE9-A8AF-1887E95A7880}" srcOrd="2" destOrd="0" presId="urn:microsoft.com/office/officeart/2005/8/layout/lProcess2"/>
    <dgm:cxn modelId="{9A68D48B-A4E2-456F-804E-98ADAF0470C9}" type="presParOf" srcId="{0CD91DF1-5D53-4AE9-A8AF-1887E95A7880}" destId="{2D8F3423-41F7-42C2-B603-AE6184A81056}" srcOrd="0" destOrd="0" presId="urn:microsoft.com/office/officeart/2005/8/layout/lProcess2"/>
    <dgm:cxn modelId="{B9B10204-8991-4D5F-8DE7-DB1CA64DA8FF}" type="presParOf" srcId="{2D8F3423-41F7-42C2-B603-AE6184A81056}" destId="{1E80FB8E-B1B7-4677-A50E-B9040D6CDC76}" srcOrd="0" destOrd="0" presId="urn:microsoft.com/office/officeart/2005/8/layout/lProcess2"/>
    <dgm:cxn modelId="{37EEC05D-5ADC-4E3A-A0B2-208562FCF123}" type="presParOf" srcId="{2D8F3423-41F7-42C2-B603-AE6184A81056}" destId="{D73C7E9C-033E-42E6-9501-6BE2F9238E9B}" srcOrd="1" destOrd="0" presId="urn:microsoft.com/office/officeart/2005/8/layout/lProcess2"/>
    <dgm:cxn modelId="{799BD0EB-ACB1-44E7-8FF6-0D0BB4EC6847}" type="presParOf" srcId="{2D8F3423-41F7-42C2-B603-AE6184A81056}" destId="{D246C887-9AC1-4C83-BC40-9EDDFE42616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6D7007-F842-4EE9-A7E1-EB2092FEA818}" type="doc">
      <dgm:prSet loTypeId="urn:microsoft.com/office/officeart/2008/layout/AlternatingHexagons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B94F46-198A-438B-8963-6EA5C0B3A264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Waking the Hindu Diaspora</a:t>
          </a:r>
        </a:p>
      </dgm:t>
    </dgm:pt>
    <dgm:pt modelId="{A60B94D6-F9CF-43A2-994F-0E5CD2949623}" type="parTrans" cxnId="{4448663E-39F4-481D-A05A-176DC391EE65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9A302B-03D9-4C15-8BC1-6394E7360255}" type="sibTrans" cxnId="{4448663E-39F4-481D-A05A-176DC391EE65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Disrupting the Pseudo Intellectuals</a:t>
          </a:r>
        </a:p>
      </dgm:t>
    </dgm:pt>
    <dgm:pt modelId="{53827175-6C96-4B1B-8B43-9CEBF7F22449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Defining Our World View</a:t>
          </a:r>
        </a:p>
      </dgm:t>
    </dgm:pt>
    <dgm:pt modelId="{436DEB81-8D64-4EBD-81FE-CC71EB6DAE77}" type="parTrans" cxnId="{7515ACFB-83FE-44A6-BD0E-62AE061A4FCD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FD090A-502D-4149-80F0-9F635F17FAC3}" type="sibTrans" cxnId="{7515ACFB-83FE-44A6-BD0E-62AE061A4FCD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 lIns="0" tIns="0" rIns="0"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Campaigning the Gurus to Engage</a:t>
          </a:r>
        </a:p>
      </dgm:t>
    </dgm:pt>
    <dgm:pt modelId="{BA321959-D843-4653-BCB8-95B6B7EC7235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Social Media to Counter Old Media</a:t>
          </a:r>
        </a:p>
      </dgm:t>
    </dgm:pt>
    <dgm:pt modelId="{BF50411D-D579-42EA-A76D-2E59BCC9E717}" type="parTrans" cxnId="{4405F1C7-5192-4F85-84D9-E1319102CFEE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315559-84A4-4678-9393-CFDAC493911C}" type="sibTrans" cxnId="{4405F1C7-5192-4F85-84D9-E1319102CFEE}">
      <dgm:prSet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Academic Chairs and Conferences</a:t>
          </a:r>
        </a:p>
      </dgm:t>
    </dgm:pt>
    <dgm:pt modelId="{BD61CAB7-B1E7-4C6E-B5D8-622AB97F38EE}" type="pres">
      <dgm:prSet presAssocID="{846D7007-F842-4EE9-A7E1-EB2092FEA818}" presName="Name0" presStyleCnt="0">
        <dgm:presLayoutVars>
          <dgm:chMax/>
          <dgm:chPref/>
          <dgm:dir/>
          <dgm:animLvl val="lvl"/>
        </dgm:presLayoutVars>
      </dgm:prSet>
      <dgm:spPr/>
    </dgm:pt>
    <dgm:pt modelId="{CF4B7888-FD8E-44C5-8B72-2CF00154482D}" type="pres">
      <dgm:prSet presAssocID="{E5B94F46-198A-438B-8963-6EA5C0B3A264}" presName="composite" presStyleCnt="0"/>
      <dgm:spPr/>
    </dgm:pt>
    <dgm:pt modelId="{FCFC3BC8-9791-45C1-BA6F-20346BC4EB03}" type="pres">
      <dgm:prSet presAssocID="{E5B94F46-198A-438B-8963-6EA5C0B3A26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7FDF8E8-FD72-46C2-9D92-8696BEE420B3}" type="pres">
      <dgm:prSet presAssocID="{E5B94F46-198A-438B-8963-6EA5C0B3A26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E47CAC6-CD5A-4B13-B3E5-9972F6F5C2E5}" type="pres">
      <dgm:prSet presAssocID="{E5B94F46-198A-438B-8963-6EA5C0B3A264}" presName="BalanceSpacing" presStyleCnt="0"/>
      <dgm:spPr/>
    </dgm:pt>
    <dgm:pt modelId="{7C300FDB-74D7-45E1-AC29-AFCF4D490B7A}" type="pres">
      <dgm:prSet presAssocID="{E5B94F46-198A-438B-8963-6EA5C0B3A264}" presName="BalanceSpacing1" presStyleCnt="0"/>
      <dgm:spPr/>
    </dgm:pt>
    <dgm:pt modelId="{8A999B57-6871-444C-BBA6-313104B34F45}" type="pres">
      <dgm:prSet presAssocID="{359A302B-03D9-4C15-8BC1-6394E7360255}" presName="Accent1Text" presStyleLbl="node1" presStyleIdx="1" presStyleCnt="6"/>
      <dgm:spPr/>
    </dgm:pt>
    <dgm:pt modelId="{83DE3EC7-52DE-4F23-8A70-057FBF1BBB46}" type="pres">
      <dgm:prSet presAssocID="{359A302B-03D9-4C15-8BC1-6394E7360255}" presName="spaceBetweenRectangles" presStyleCnt="0"/>
      <dgm:spPr/>
    </dgm:pt>
    <dgm:pt modelId="{335A0941-4270-4F27-8288-5B18C33B458A}" type="pres">
      <dgm:prSet presAssocID="{53827175-6C96-4B1B-8B43-9CEBF7F22449}" presName="composite" presStyleCnt="0"/>
      <dgm:spPr/>
    </dgm:pt>
    <dgm:pt modelId="{E149B0E0-C1BC-44FF-A62C-70ABE124B183}" type="pres">
      <dgm:prSet presAssocID="{53827175-6C96-4B1B-8B43-9CEBF7F2244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2722A9B-81B9-449A-B3EA-E292815B8893}" type="pres">
      <dgm:prSet presAssocID="{53827175-6C96-4B1B-8B43-9CEBF7F2244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0550DE9-A6DD-4A95-A3FF-030077B0EC13}" type="pres">
      <dgm:prSet presAssocID="{53827175-6C96-4B1B-8B43-9CEBF7F22449}" presName="BalanceSpacing" presStyleCnt="0"/>
      <dgm:spPr/>
    </dgm:pt>
    <dgm:pt modelId="{54551C89-A0A6-495C-A132-A450EE4E569A}" type="pres">
      <dgm:prSet presAssocID="{53827175-6C96-4B1B-8B43-9CEBF7F22449}" presName="BalanceSpacing1" presStyleCnt="0"/>
      <dgm:spPr/>
    </dgm:pt>
    <dgm:pt modelId="{14231C2A-ABC3-41EF-AA08-BF20ECC03911}" type="pres">
      <dgm:prSet presAssocID="{B5FD090A-502D-4149-80F0-9F635F17FAC3}" presName="Accent1Text" presStyleLbl="node1" presStyleIdx="3" presStyleCnt="6"/>
      <dgm:spPr/>
    </dgm:pt>
    <dgm:pt modelId="{C96D04AD-D201-4E65-819F-9F70443D0F1D}" type="pres">
      <dgm:prSet presAssocID="{B5FD090A-502D-4149-80F0-9F635F17FAC3}" presName="spaceBetweenRectangles" presStyleCnt="0"/>
      <dgm:spPr/>
    </dgm:pt>
    <dgm:pt modelId="{45B488C4-8181-4434-AA5E-E76F49FE23D4}" type="pres">
      <dgm:prSet presAssocID="{BA321959-D843-4653-BCB8-95B6B7EC7235}" presName="composite" presStyleCnt="0"/>
      <dgm:spPr/>
    </dgm:pt>
    <dgm:pt modelId="{8E86F21A-A28F-4C5A-A42B-D87BE036ED0C}" type="pres">
      <dgm:prSet presAssocID="{BA321959-D843-4653-BCB8-95B6B7EC723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05BFFE-A756-467C-BD10-E67E15F9AF0A}" type="pres">
      <dgm:prSet presAssocID="{BA321959-D843-4653-BCB8-95B6B7EC723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BD90061-9B84-4807-AA85-DEC5AFFE428E}" type="pres">
      <dgm:prSet presAssocID="{BA321959-D843-4653-BCB8-95B6B7EC7235}" presName="BalanceSpacing" presStyleCnt="0"/>
      <dgm:spPr/>
    </dgm:pt>
    <dgm:pt modelId="{554E1D99-2D14-43F7-8048-4D3CF210A9B0}" type="pres">
      <dgm:prSet presAssocID="{BA321959-D843-4653-BCB8-95B6B7EC7235}" presName="BalanceSpacing1" presStyleCnt="0"/>
      <dgm:spPr/>
    </dgm:pt>
    <dgm:pt modelId="{D34B8844-738D-4406-854E-42ADB95F4182}" type="pres">
      <dgm:prSet presAssocID="{AA315559-84A4-4678-9393-CFDAC493911C}" presName="Accent1Text" presStyleLbl="node1" presStyleIdx="5" presStyleCnt="6"/>
      <dgm:spPr/>
    </dgm:pt>
  </dgm:ptLst>
  <dgm:cxnLst>
    <dgm:cxn modelId="{F25221A9-D24D-4835-84DA-8D978D9722EC}" type="presOf" srcId="{53827175-6C96-4B1B-8B43-9CEBF7F22449}" destId="{E149B0E0-C1BC-44FF-A62C-70ABE124B183}" srcOrd="0" destOrd="0" presId="urn:microsoft.com/office/officeart/2008/layout/AlternatingHexagons"/>
    <dgm:cxn modelId="{7515ACFB-83FE-44A6-BD0E-62AE061A4FCD}" srcId="{846D7007-F842-4EE9-A7E1-EB2092FEA818}" destId="{53827175-6C96-4B1B-8B43-9CEBF7F22449}" srcOrd="1" destOrd="0" parTransId="{436DEB81-8D64-4EBD-81FE-CC71EB6DAE77}" sibTransId="{B5FD090A-502D-4149-80F0-9F635F17FAC3}"/>
    <dgm:cxn modelId="{B857F97E-5974-4A33-9FA3-8E0397B893E1}" type="presOf" srcId="{BA321959-D843-4653-BCB8-95B6B7EC7235}" destId="{8E86F21A-A28F-4C5A-A42B-D87BE036ED0C}" srcOrd="0" destOrd="0" presId="urn:microsoft.com/office/officeart/2008/layout/AlternatingHexagons"/>
    <dgm:cxn modelId="{4405F1C7-5192-4F85-84D9-E1319102CFEE}" srcId="{846D7007-F842-4EE9-A7E1-EB2092FEA818}" destId="{BA321959-D843-4653-BCB8-95B6B7EC7235}" srcOrd="2" destOrd="0" parTransId="{BF50411D-D579-42EA-A76D-2E59BCC9E717}" sibTransId="{AA315559-84A4-4678-9393-CFDAC493911C}"/>
    <dgm:cxn modelId="{24D636F4-F1CD-4830-B4EE-0E0FD328CE35}" type="presOf" srcId="{B5FD090A-502D-4149-80F0-9F635F17FAC3}" destId="{14231C2A-ABC3-41EF-AA08-BF20ECC03911}" srcOrd="0" destOrd="0" presId="urn:microsoft.com/office/officeart/2008/layout/AlternatingHexagons"/>
    <dgm:cxn modelId="{66CD7833-A2D4-47AE-AEE5-A7657B13C2F2}" type="presOf" srcId="{846D7007-F842-4EE9-A7E1-EB2092FEA818}" destId="{BD61CAB7-B1E7-4C6E-B5D8-622AB97F38EE}" srcOrd="0" destOrd="0" presId="urn:microsoft.com/office/officeart/2008/layout/AlternatingHexagons"/>
    <dgm:cxn modelId="{EE39765F-E219-4CF3-A08F-F6C81DD39103}" type="presOf" srcId="{AA315559-84A4-4678-9393-CFDAC493911C}" destId="{D34B8844-738D-4406-854E-42ADB95F4182}" srcOrd="0" destOrd="0" presId="urn:microsoft.com/office/officeart/2008/layout/AlternatingHexagons"/>
    <dgm:cxn modelId="{4448663E-39F4-481D-A05A-176DC391EE65}" srcId="{846D7007-F842-4EE9-A7E1-EB2092FEA818}" destId="{E5B94F46-198A-438B-8963-6EA5C0B3A264}" srcOrd="0" destOrd="0" parTransId="{A60B94D6-F9CF-43A2-994F-0E5CD2949623}" sibTransId="{359A302B-03D9-4C15-8BC1-6394E7360255}"/>
    <dgm:cxn modelId="{7F775E74-BB53-48F3-A150-DA16FC3A0890}" type="presOf" srcId="{359A302B-03D9-4C15-8BC1-6394E7360255}" destId="{8A999B57-6871-444C-BBA6-313104B34F45}" srcOrd="0" destOrd="0" presId="urn:microsoft.com/office/officeart/2008/layout/AlternatingHexagons"/>
    <dgm:cxn modelId="{970A2DB6-249C-4F40-8BA8-B75BB19D514F}" type="presOf" srcId="{E5B94F46-198A-438B-8963-6EA5C0B3A264}" destId="{FCFC3BC8-9791-45C1-BA6F-20346BC4EB03}" srcOrd="0" destOrd="0" presId="urn:microsoft.com/office/officeart/2008/layout/AlternatingHexagons"/>
    <dgm:cxn modelId="{0C7E0EC3-F469-4795-946F-83207D97738A}" type="presParOf" srcId="{BD61CAB7-B1E7-4C6E-B5D8-622AB97F38EE}" destId="{CF4B7888-FD8E-44C5-8B72-2CF00154482D}" srcOrd="0" destOrd="0" presId="urn:microsoft.com/office/officeart/2008/layout/AlternatingHexagons"/>
    <dgm:cxn modelId="{EF09A8BB-6E80-4A88-8159-89C1D11675A1}" type="presParOf" srcId="{CF4B7888-FD8E-44C5-8B72-2CF00154482D}" destId="{FCFC3BC8-9791-45C1-BA6F-20346BC4EB03}" srcOrd="0" destOrd="0" presId="urn:microsoft.com/office/officeart/2008/layout/AlternatingHexagons"/>
    <dgm:cxn modelId="{CDC6933C-0270-4E93-9339-706FCDB365B7}" type="presParOf" srcId="{CF4B7888-FD8E-44C5-8B72-2CF00154482D}" destId="{57FDF8E8-FD72-46C2-9D92-8696BEE420B3}" srcOrd="1" destOrd="0" presId="urn:microsoft.com/office/officeart/2008/layout/AlternatingHexagons"/>
    <dgm:cxn modelId="{1BBA5902-5024-4EC1-8B8F-8FFC7BCB7D7A}" type="presParOf" srcId="{CF4B7888-FD8E-44C5-8B72-2CF00154482D}" destId="{EE47CAC6-CD5A-4B13-B3E5-9972F6F5C2E5}" srcOrd="2" destOrd="0" presId="urn:microsoft.com/office/officeart/2008/layout/AlternatingHexagons"/>
    <dgm:cxn modelId="{F1584AD0-D651-4014-9E0E-BD7AB02E7D01}" type="presParOf" srcId="{CF4B7888-FD8E-44C5-8B72-2CF00154482D}" destId="{7C300FDB-74D7-45E1-AC29-AFCF4D490B7A}" srcOrd="3" destOrd="0" presId="urn:microsoft.com/office/officeart/2008/layout/AlternatingHexagons"/>
    <dgm:cxn modelId="{28392FF2-3832-4CB6-93B9-4257CA6BEDB8}" type="presParOf" srcId="{CF4B7888-FD8E-44C5-8B72-2CF00154482D}" destId="{8A999B57-6871-444C-BBA6-313104B34F45}" srcOrd="4" destOrd="0" presId="urn:microsoft.com/office/officeart/2008/layout/AlternatingHexagons"/>
    <dgm:cxn modelId="{3D8FFC54-A880-427D-85CA-0F4F64B88E6D}" type="presParOf" srcId="{BD61CAB7-B1E7-4C6E-B5D8-622AB97F38EE}" destId="{83DE3EC7-52DE-4F23-8A70-057FBF1BBB46}" srcOrd="1" destOrd="0" presId="urn:microsoft.com/office/officeart/2008/layout/AlternatingHexagons"/>
    <dgm:cxn modelId="{862521C1-A4E3-4909-AD9E-25D5BA58D5A6}" type="presParOf" srcId="{BD61CAB7-B1E7-4C6E-B5D8-622AB97F38EE}" destId="{335A0941-4270-4F27-8288-5B18C33B458A}" srcOrd="2" destOrd="0" presId="urn:microsoft.com/office/officeart/2008/layout/AlternatingHexagons"/>
    <dgm:cxn modelId="{E5DDF117-C91D-416A-91C1-DCA2E2318862}" type="presParOf" srcId="{335A0941-4270-4F27-8288-5B18C33B458A}" destId="{E149B0E0-C1BC-44FF-A62C-70ABE124B183}" srcOrd="0" destOrd="0" presId="urn:microsoft.com/office/officeart/2008/layout/AlternatingHexagons"/>
    <dgm:cxn modelId="{795FECEB-5B74-464B-AE31-8BBD0EBD462A}" type="presParOf" srcId="{335A0941-4270-4F27-8288-5B18C33B458A}" destId="{62722A9B-81B9-449A-B3EA-E292815B8893}" srcOrd="1" destOrd="0" presId="urn:microsoft.com/office/officeart/2008/layout/AlternatingHexagons"/>
    <dgm:cxn modelId="{4AC872DF-74F3-4E16-9CE7-39A8C48152A7}" type="presParOf" srcId="{335A0941-4270-4F27-8288-5B18C33B458A}" destId="{B0550DE9-A6DD-4A95-A3FF-030077B0EC13}" srcOrd="2" destOrd="0" presId="urn:microsoft.com/office/officeart/2008/layout/AlternatingHexagons"/>
    <dgm:cxn modelId="{0606487E-6E78-4641-ACDB-C74FD5EFC42F}" type="presParOf" srcId="{335A0941-4270-4F27-8288-5B18C33B458A}" destId="{54551C89-A0A6-495C-A132-A450EE4E569A}" srcOrd="3" destOrd="0" presId="urn:microsoft.com/office/officeart/2008/layout/AlternatingHexagons"/>
    <dgm:cxn modelId="{2D75E2B4-EDCE-4731-AA55-4AEA4718F190}" type="presParOf" srcId="{335A0941-4270-4F27-8288-5B18C33B458A}" destId="{14231C2A-ABC3-41EF-AA08-BF20ECC03911}" srcOrd="4" destOrd="0" presId="urn:microsoft.com/office/officeart/2008/layout/AlternatingHexagons"/>
    <dgm:cxn modelId="{85A015DD-54E5-4C76-8735-1CDF7CDB6827}" type="presParOf" srcId="{BD61CAB7-B1E7-4C6E-B5D8-622AB97F38EE}" destId="{C96D04AD-D201-4E65-819F-9F70443D0F1D}" srcOrd="3" destOrd="0" presId="urn:microsoft.com/office/officeart/2008/layout/AlternatingHexagons"/>
    <dgm:cxn modelId="{A5C4BF22-A470-4F7D-A694-409C2997ED5D}" type="presParOf" srcId="{BD61CAB7-B1E7-4C6E-B5D8-622AB97F38EE}" destId="{45B488C4-8181-4434-AA5E-E76F49FE23D4}" srcOrd="4" destOrd="0" presId="urn:microsoft.com/office/officeart/2008/layout/AlternatingHexagons"/>
    <dgm:cxn modelId="{D083E23D-A168-499A-9F45-B702CE6846D8}" type="presParOf" srcId="{45B488C4-8181-4434-AA5E-E76F49FE23D4}" destId="{8E86F21A-A28F-4C5A-A42B-D87BE036ED0C}" srcOrd="0" destOrd="0" presId="urn:microsoft.com/office/officeart/2008/layout/AlternatingHexagons"/>
    <dgm:cxn modelId="{366664C6-FE7D-49F8-84BD-5A57EFCE7EBD}" type="presParOf" srcId="{45B488C4-8181-4434-AA5E-E76F49FE23D4}" destId="{EE05BFFE-A756-467C-BD10-E67E15F9AF0A}" srcOrd="1" destOrd="0" presId="urn:microsoft.com/office/officeart/2008/layout/AlternatingHexagons"/>
    <dgm:cxn modelId="{4E334C7B-0A3D-439B-B7A9-EDB835315DDD}" type="presParOf" srcId="{45B488C4-8181-4434-AA5E-E76F49FE23D4}" destId="{3BD90061-9B84-4807-AA85-DEC5AFFE428E}" srcOrd="2" destOrd="0" presId="urn:microsoft.com/office/officeart/2008/layout/AlternatingHexagons"/>
    <dgm:cxn modelId="{267F2B2C-B373-468E-BFD6-AA6F6D056650}" type="presParOf" srcId="{45B488C4-8181-4434-AA5E-E76F49FE23D4}" destId="{554E1D99-2D14-43F7-8048-4D3CF210A9B0}" srcOrd="3" destOrd="0" presId="urn:microsoft.com/office/officeart/2008/layout/AlternatingHexagons"/>
    <dgm:cxn modelId="{1C3E3C14-82B5-44B1-A2B3-32D3C1A527B5}" type="presParOf" srcId="{45B488C4-8181-4434-AA5E-E76F49FE23D4}" destId="{D34B8844-738D-4406-854E-42ADB95F418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10F3D-80BE-5846-BE18-65ECB1077486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A36E4A-2783-B347-8A7E-8C1C25651AFB}">
      <dsp:nvSpPr>
        <dsp:cNvPr id="0" name=""/>
        <dsp:cNvSpPr/>
      </dsp:nvSpPr>
      <dsp:spPr>
        <a:xfrm>
          <a:off x="1376774" y="495507"/>
          <a:ext cx="3346149" cy="3346149"/>
        </a:xfrm>
        <a:prstGeom prst="blockArc">
          <a:avLst>
            <a:gd name="adj1" fmla="val 7432778"/>
            <a:gd name="adj2" fmla="val 11867339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1E17F-1F4D-AB49-95E7-DEDB82C902E0}">
      <dsp:nvSpPr>
        <dsp:cNvPr id="0" name=""/>
        <dsp:cNvSpPr/>
      </dsp:nvSpPr>
      <dsp:spPr>
        <a:xfrm>
          <a:off x="1379917" y="497623"/>
          <a:ext cx="3346149" cy="3346149"/>
        </a:xfrm>
        <a:prstGeom prst="blockArc">
          <a:avLst>
            <a:gd name="adj1" fmla="val 3252962"/>
            <a:gd name="adj2" fmla="val 744074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619DB-2E28-1548-9C42-EE1006E4CD36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15C35-AE27-5B4A-8241-C009A2E2DB72}">
      <dsp:nvSpPr>
        <dsp:cNvPr id="0" name=""/>
        <dsp:cNvSpPr/>
      </dsp:nvSpPr>
      <dsp:spPr>
        <a:xfrm>
          <a:off x="1374925" y="501235"/>
          <a:ext cx="3346149" cy="3346149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0070E2-53CF-204B-9A28-F9CE10DFD689}">
      <dsp:nvSpPr>
        <dsp:cNvPr id="0" name=""/>
        <dsp:cNvSpPr/>
      </dsp:nvSpPr>
      <dsp:spPr>
        <a:xfrm>
          <a:off x="2278558" y="1404868"/>
          <a:ext cx="1538882" cy="15388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Intellectuals</a:t>
          </a:r>
        </a:p>
      </dsp:txBody>
      <dsp:txXfrm>
        <a:off x="2503922" y="1630232"/>
        <a:ext cx="1088154" cy="1088154"/>
      </dsp:txXfrm>
    </dsp:sp>
    <dsp:sp modelId="{ACD113EA-0202-EF49-AD48-DBF465FE345B}">
      <dsp:nvSpPr>
        <dsp:cNvPr id="0" name=""/>
        <dsp:cNvSpPr/>
      </dsp:nvSpPr>
      <dsp:spPr>
        <a:xfrm>
          <a:off x="2509391" y="1406"/>
          <a:ext cx="1077217" cy="1077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EDUCATION</a:t>
          </a:r>
        </a:p>
      </dsp:txBody>
      <dsp:txXfrm>
        <a:off x="2667146" y="159161"/>
        <a:ext cx="761707" cy="761707"/>
      </dsp:txXfrm>
    </dsp:sp>
    <dsp:sp modelId="{5829A2C9-3348-524D-83A2-639770EE6A51}">
      <dsp:nvSpPr>
        <dsp:cNvPr id="0" name=""/>
        <dsp:cNvSpPr/>
      </dsp:nvSpPr>
      <dsp:spPr>
        <a:xfrm>
          <a:off x="4063697" y="1130676"/>
          <a:ext cx="1077217" cy="1077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Journalism</a:t>
          </a:r>
        </a:p>
      </dsp:txBody>
      <dsp:txXfrm>
        <a:off x="4221452" y="1288431"/>
        <a:ext cx="761707" cy="761707"/>
      </dsp:txXfrm>
    </dsp:sp>
    <dsp:sp modelId="{781FAA82-0F7D-744A-8E4F-756379398405}">
      <dsp:nvSpPr>
        <dsp:cNvPr id="0" name=""/>
        <dsp:cNvSpPr/>
      </dsp:nvSpPr>
      <dsp:spPr>
        <a:xfrm>
          <a:off x="3470005" y="2957873"/>
          <a:ext cx="1077217" cy="1077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Entertainment</a:t>
          </a:r>
        </a:p>
      </dsp:txBody>
      <dsp:txXfrm>
        <a:off x="3627760" y="3115628"/>
        <a:ext cx="761707" cy="761707"/>
      </dsp:txXfrm>
    </dsp:sp>
    <dsp:sp modelId="{4EB4B145-260B-6D42-B8C2-C6C6F96000A6}">
      <dsp:nvSpPr>
        <dsp:cNvPr id="0" name=""/>
        <dsp:cNvSpPr/>
      </dsp:nvSpPr>
      <dsp:spPr>
        <a:xfrm>
          <a:off x="1600202" y="2986782"/>
          <a:ext cx="1077217" cy="1077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>
              <a:latin typeface="Arial" charset="0"/>
              <a:cs typeface="Arial" charset="0"/>
            </a:rPr>
            <a:t>Foundations &amp; Think Tanks</a:t>
          </a:r>
          <a:endParaRPr lang="en-US" sz="900" kern="1200" dirty="0"/>
        </a:p>
      </dsp:txBody>
      <dsp:txXfrm>
        <a:off x="1757957" y="3144537"/>
        <a:ext cx="761707" cy="761707"/>
      </dsp:txXfrm>
    </dsp:sp>
    <dsp:sp modelId="{F73E4A25-78D4-A54E-ADAC-FA81BA727250}">
      <dsp:nvSpPr>
        <dsp:cNvPr id="0" name=""/>
        <dsp:cNvSpPr/>
      </dsp:nvSpPr>
      <dsp:spPr>
        <a:xfrm>
          <a:off x="955084" y="1130676"/>
          <a:ext cx="1077217" cy="1077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Government</a:t>
          </a:r>
        </a:p>
      </dsp:txBody>
      <dsp:txXfrm>
        <a:off x="1112839" y="1288431"/>
        <a:ext cx="761707" cy="7617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EB40D-D316-974A-812C-88D585652C5E}">
      <dsp:nvSpPr>
        <dsp:cNvPr id="0" name=""/>
        <dsp:cNvSpPr/>
      </dsp:nvSpPr>
      <dsp:spPr>
        <a:xfrm>
          <a:off x="948" y="0"/>
          <a:ext cx="2466826" cy="5080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none" kern="1200" dirty="0">
              <a:latin typeface="Arial" panose="020B0604020202020204" pitchFamily="34" charset="0"/>
              <a:cs typeface="Arial" panose="020B0604020202020204" pitchFamily="34" charset="0"/>
            </a:rPr>
            <a:t>DISRUPT</a:t>
          </a:r>
          <a:endParaRPr lang="en-US" sz="3000" b="1" i="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8" y="0"/>
        <a:ext cx="2466826" cy="1524000"/>
      </dsp:txXfrm>
    </dsp:sp>
    <dsp:sp modelId="{EE1FDC6A-E828-7840-A233-A1E24ECD0ED4}">
      <dsp:nvSpPr>
        <dsp:cNvPr id="0" name=""/>
        <dsp:cNvSpPr/>
      </dsp:nvSpPr>
      <dsp:spPr>
        <a:xfrm>
          <a:off x="247631" y="1346200"/>
          <a:ext cx="1973460" cy="153168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Arial" panose="020B0604020202020204" pitchFamily="34" charset="0"/>
              <a:cs typeface="Arial" panose="020B0604020202020204" pitchFamily="34" charset="0"/>
            </a:rPr>
            <a:t>Expose the Bias</a:t>
          </a:r>
        </a:p>
      </dsp:txBody>
      <dsp:txXfrm>
        <a:off x="292493" y="1391062"/>
        <a:ext cx="1883736" cy="1441965"/>
      </dsp:txXfrm>
    </dsp:sp>
    <dsp:sp modelId="{13B4DC84-51D6-1A46-B663-9068A6D07701}">
      <dsp:nvSpPr>
        <dsp:cNvPr id="0" name=""/>
        <dsp:cNvSpPr/>
      </dsp:nvSpPr>
      <dsp:spPr>
        <a:xfrm>
          <a:off x="247631" y="3113534"/>
          <a:ext cx="1973460" cy="1531689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Arial" panose="020B0604020202020204" pitchFamily="34" charset="0"/>
              <a:cs typeface="Arial" panose="020B0604020202020204" pitchFamily="34" charset="0"/>
            </a:rPr>
            <a:t>Reverse  the Gaze</a:t>
          </a:r>
        </a:p>
      </dsp:txBody>
      <dsp:txXfrm>
        <a:off x="292493" y="3158396"/>
        <a:ext cx="1883736" cy="1441965"/>
      </dsp:txXfrm>
    </dsp:sp>
    <dsp:sp modelId="{401DDDA5-73F8-4F43-88FC-4A6102629ADF}">
      <dsp:nvSpPr>
        <dsp:cNvPr id="0" name=""/>
        <dsp:cNvSpPr/>
      </dsp:nvSpPr>
      <dsp:spPr>
        <a:xfrm>
          <a:off x="2652786" y="0"/>
          <a:ext cx="2466826" cy="5080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u="none" kern="1200" dirty="0">
              <a:latin typeface="Arial" panose="020B0604020202020204" pitchFamily="34" charset="0"/>
              <a:cs typeface="Arial" panose="020B0604020202020204" pitchFamily="34" charset="0"/>
            </a:rPr>
            <a:t>CONSTRUCT</a:t>
          </a:r>
          <a:endParaRPr lang="en-US" sz="3000" b="1" i="0" u="none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2786" y="0"/>
        <a:ext cx="2466826" cy="1524000"/>
      </dsp:txXfrm>
    </dsp:sp>
    <dsp:sp modelId="{BE6E7CBA-3A4E-284C-9E1E-43819E415DC8}">
      <dsp:nvSpPr>
        <dsp:cNvPr id="0" name=""/>
        <dsp:cNvSpPr/>
      </dsp:nvSpPr>
      <dsp:spPr>
        <a:xfrm>
          <a:off x="2899469" y="1346200"/>
          <a:ext cx="1973460" cy="153168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Arial" panose="020B0604020202020204" pitchFamily="34" charset="0"/>
              <a:cs typeface="Arial" panose="020B0604020202020204" pitchFamily="34" charset="0"/>
            </a:rPr>
            <a:t>Research &amp; Publish</a:t>
          </a:r>
        </a:p>
      </dsp:txBody>
      <dsp:txXfrm>
        <a:off x="2944331" y="1391062"/>
        <a:ext cx="1883736" cy="1441965"/>
      </dsp:txXfrm>
    </dsp:sp>
    <dsp:sp modelId="{3DE2F140-12F7-444C-9F02-DE7A34B680C6}">
      <dsp:nvSpPr>
        <dsp:cNvPr id="0" name=""/>
        <dsp:cNvSpPr/>
      </dsp:nvSpPr>
      <dsp:spPr>
        <a:xfrm>
          <a:off x="2899469" y="3113534"/>
          <a:ext cx="1973460" cy="153168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55245" rIns="7366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Arial" panose="020B0604020202020204" pitchFamily="34" charset="0"/>
              <a:cs typeface="Arial" panose="020B0604020202020204" pitchFamily="34" charset="0"/>
            </a:rPr>
            <a:t>Develop Dharmic Solutions</a:t>
          </a:r>
        </a:p>
      </dsp:txBody>
      <dsp:txXfrm>
        <a:off x="2944331" y="3158396"/>
        <a:ext cx="1883736" cy="1441965"/>
      </dsp:txXfrm>
    </dsp:sp>
    <dsp:sp modelId="{8EDD6A5D-110C-4B6C-B723-C3EBA93C9723}">
      <dsp:nvSpPr>
        <dsp:cNvPr id="0" name=""/>
        <dsp:cNvSpPr/>
      </dsp:nvSpPr>
      <dsp:spPr>
        <a:xfrm>
          <a:off x="5304625" y="0"/>
          <a:ext cx="2466826" cy="50800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u="none" kern="1200" dirty="0">
              <a:latin typeface="Arial" panose="020B0604020202020204" pitchFamily="34" charset="0"/>
              <a:cs typeface="Arial" panose="020B0604020202020204" pitchFamily="34" charset="0"/>
            </a:rPr>
            <a:t>DEFEND</a:t>
          </a:r>
        </a:p>
      </dsp:txBody>
      <dsp:txXfrm>
        <a:off x="5304625" y="0"/>
        <a:ext cx="2466826" cy="1524000"/>
      </dsp:txXfrm>
    </dsp:sp>
    <dsp:sp modelId="{1E80FB8E-B1B7-4677-A50E-B9040D6CDC76}">
      <dsp:nvSpPr>
        <dsp:cNvPr id="0" name=""/>
        <dsp:cNvSpPr/>
      </dsp:nvSpPr>
      <dsp:spPr>
        <a:xfrm>
          <a:off x="5551307" y="1377560"/>
          <a:ext cx="1973460" cy="153168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Control the Discourse</a:t>
          </a:r>
        </a:p>
      </dsp:txBody>
      <dsp:txXfrm>
        <a:off x="5596169" y="1422422"/>
        <a:ext cx="1883736" cy="1441965"/>
      </dsp:txXfrm>
    </dsp:sp>
    <dsp:sp modelId="{D246C887-9AC1-4C83-BC40-9EDDFE426163}">
      <dsp:nvSpPr>
        <dsp:cNvPr id="0" name=""/>
        <dsp:cNvSpPr/>
      </dsp:nvSpPr>
      <dsp:spPr>
        <a:xfrm>
          <a:off x="5551307" y="3144894"/>
          <a:ext cx="1973460" cy="153168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Educate our people &amp; boost confidence</a:t>
          </a:r>
        </a:p>
      </dsp:txBody>
      <dsp:txXfrm>
        <a:off x="5596169" y="3189756"/>
        <a:ext cx="1883736" cy="1441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3BC8-9791-45C1-BA6F-20346BC4EB03}">
      <dsp:nvSpPr>
        <dsp:cNvPr id="0" name=""/>
        <dsp:cNvSpPr/>
      </dsp:nvSpPr>
      <dsp:spPr>
        <a:xfrm rot="5400000">
          <a:off x="3908499" y="139486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Waking the Hindu Diaspora</a:t>
          </a:r>
        </a:p>
      </dsp:txBody>
      <dsp:txXfrm rot="-5400000">
        <a:off x="4333148" y="331795"/>
        <a:ext cx="1267863" cy="1457314"/>
      </dsp:txXfrm>
    </dsp:sp>
    <dsp:sp modelId="{57FDF8E8-FD72-46C2-9D92-8696BEE420B3}">
      <dsp:nvSpPr>
        <dsp:cNvPr id="0" name=""/>
        <dsp:cNvSpPr/>
      </dsp:nvSpPr>
      <dsp:spPr>
        <a:xfrm>
          <a:off x="5943939" y="425303"/>
          <a:ext cx="2362753" cy="127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99B57-6871-444C-BBA6-313104B34F45}">
      <dsp:nvSpPr>
        <dsp:cNvPr id="0" name=""/>
        <dsp:cNvSpPr/>
      </dsp:nvSpPr>
      <dsp:spPr>
        <a:xfrm rot="5400000">
          <a:off x="1919212" y="139486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Disrupting the Pseudo Intellectuals</a:t>
          </a:r>
        </a:p>
      </dsp:txBody>
      <dsp:txXfrm rot="-5400000">
        <a:off x="2343861" y="331795"/>
        <a:ext cx="1267863" cy="1457314"/>
      </dsp:txXfrm>
    </dsp:sp>
    <dsp:sp modelId="{E149B0E0-C1BC-44FF-A62C-70ABE124B183}">
      <dsp:nvSpPr>
        <dsp:cNvPr id="0" name=""/>
        <dsp:cNvSpPr/>
      </dsp:nvSpPr>
      <dsp:spPr>
        <a:xfrm rot="5400000">
          <a:off x="2910045" y="1936534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Defining Our World View</a:t>
          </a:r>
        </a:p>
      </dsp:txBody>
      <dsp:txXfrm rot="-5400000">
        <a:off x="3334694" y="2128843"/>
        <a:ext cx="1267863" cy="1457314"/>
      </dsp:txXfrm>
    </dsp:sp>
    <dsp:sp modelId="{62722A9B-81B9-449A-B3EA-E292815B8893}">
      <dsp:nvSpPr>
        <dsp:cNvPr id="0" name=""/>
        <dsp:cNvSpPr/>
      </dsp:nvSpPr>
      <dsp:spPr>
        <a:xfrm>
          <a:off x="684907" y="2222351"/>
          <a:ext cx="2286535" cy="127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31C2A-ABC3-41EF-AA08-BF20ECC03911}">
      <dsp:nvSpPr>
        <dsp:cNvPr id="0" name=""/>
        <dsp:cNvSpPr/>
      </dsp:nvSpPr>
      <dsp:spPr>
        <a:xfrm rot="5400000">
          <a:off x="4899331" y="1936534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Campaigning the Gurus to Engage</a:t>
          </a:r>
        </a:p>
      </dsp:txBody>
      <dsp:txXfrm rot="-5400000">
        <a:off x="5323980" y="2128843"/>
        <a:ext cx="1267863" cy="1457314"/>
      </dsp:txXfrm>
    </dsp:sp>
    <dsp:sp modelId="{8E86F21A-A28F-4C5A-A42B-D87BE036ED0C}">
      <dsp:nvSpPr>
        <dsp:cNvPr id="0" name=""/>
        <dsp:cNvSpPr/>
      </dsp:nvSpPr>
      <dsp:spPr>
        <a:xfrm rot="5400000">
          <a:off x="3908499" y="3733581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Social Media to Counter Old Media</a:t>
          </a:r>
        </a:p>
      </dsp:txBody>
      <dsp:txXfrm rot="-5400000">
        <a:off x="4333148" y="3925890"/>
        <a:ext cx="1267863" cy="1457314"/>
      </dsp:txXfrm>
    </dsp:sp>
    <dsp:sp modelId="{EE05BFFE-A756-467C-BD10-E67E15F9AF0A}">
      <dsp:nvSpPr>
        <dsp:cNvPr id="0" name=""/>
        <dsp:cNvSpPr/>
      </dsp:nvSpPr>
      <dsp:spPr>
        <a:xfrm>
          <a:off x="5943939" y="4019398"/>
          <a:ext cx="2362753" cy="1270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B8844-738D-4406-854E-42ADB95F4182}">
      <dsp:nvSpPr>
        <dsp:cNvPr id="0" name=""/>
        <dsp:cNvSpPr/>
      </dsp:nvSpPr>
      <dsp:spPr>
        <a:xfrm rot="5400000">
          <a:off x="1919212" y="3733581"/>
          <a:ext cx="2117162" cy="184193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Academic Chairs and Conferences</a:t>
          </a:r>
        </a:p>
      </dsp:txBody>
      <dsp:txXfrm rot="-5400000">
        <a:off x="2343861" y="3925890"/>
        <a:ext cx="1267863" cy="145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B9C4C9F5-16AD-44D1-BB46-A873DC32E838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EA553666-ED71-4412-BB5D-2F85066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1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2867340-CCB0-47AD-B419-766C9A6E9590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88E2A7B4-71BC-44C3-80B1-498C8DB1E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3607" y="3329939"/>
            <a:ext cx="7389000" cy="315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67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47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23607" y="3329939"/>
            <a:ext cx="7389000" cy="315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67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2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923607" y="3329939"/>
            <a:ext cx="7389000" cy="315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67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8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order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23607" y="3329939"/>
            <a:ext cx="7389000" cy="315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67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07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CB1B-733D-4060-943B-684A2901A5ED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F2B1-ED88-4BE5-AEA8-DAC354C6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18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33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49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55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4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1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38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55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285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72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18F7-37AB-4390-9A7C-D5FDBC67DFB2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F2B1-ED88-4BE5-AEA8-DAC354C60A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26" r="65405" b="5321"/>
          <a:stretch/>
        </p:blipFill>
        <p:spPr>
          <a:xfrm>
            <a:off x="7883" y="6054828"/>
            <a:ext cx="786833" cy="8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630238" indent="-2349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̵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BA680-92C4-4E1E-98F1-14E7E9D01DD5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1EC14-8D3B-4506-B94E-EFB808B49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26" r="65405" b="5321"/>
          <a:stretch/>
        </p:blipFill>
        <p:spPr>
          <a:xfrm>
            <a:off x="7883" y="6054828"/>
            <a:ext cx="786833" cy="8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9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 marL="0" indent="0">
              <a:buNone/>
              <a:defRPr sz="2400"/>
            </a:lvl1pPr>
            <a:lvl2pPr marL="341313" indent="-287338">
              <a:defRPr sz="2000"/>
            </a:lvl2pPr>
            <a:lvl3pPr marL="627063" indent="-285750">
              <a:defRPr sz="1800"/>
            </a:lvl3pPr>
            <a:lvl4pPr marL="914400" indent="-231775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 marL="0" indent="0">
              <a:buNone/>
              <a:defRPr sz="2400"/>
            </a:lvl1pPr>
            <a:lvl2pPr marL="341313" indent="-287338">
              <a:defRPr sz="2000"/>
            </a:lvl2pPr>
            <a:lvl3pPr marL="627063" indent="-285750">
              <a:defRPr sz="1800"/>
            </a:lvl3pPr>
            <a:lvl4pPr marL="1023938" indent="-219075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56B87-159B-43F6-9DC4-1218A0FDCC92}" type="datetime1">
              <a:rPr lang="en-US" smtClean="0"/>
              <a:t>3/20/2016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509EF-A202-4DB7-94DA-47FD18D14A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2"/>
          </p:nvPr>
        </p:nvSpPr>
        <p:spPr>
          <a:xfrm>
            <a:off x="14478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5438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26" r="65405" b="5321"/>
          <a:stretch/>
        </p:blipFill>
        <p:spPr>
          <a:xfrm>
            <a:off x="7883" y="6054828"/>
            <a:ext cx="786833" cy="8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4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2DC07772-50CC-46D6-90EF-6B4AA56228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447800" y="6400800"/>
            <a:ext cx="28956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38328" y="1189038"/>
            <a:ext cx="4206240" cy="2544762"/>
          </a:xfr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1313" indent="-227013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6"/>
          </p:nvPr>
        </p:nvSpPr>
        <p:spPr>
          <a:xfrm>
            <a:off x="4590288" y="1189038"/>
            <a:ext cx="4206240" cy="2544762"/>
          </a:xfr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1313" indent="-227013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7"/>
          </p:nvPr>
        </p:nvSpPr>
        <p:spPr>
          <a:xfrm>
            <a:off x="338328" y="3779838"/>
            <a:ext cx="4206240" cy="2544762"/>
          </a:xfr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1313" indent="-227013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18"/>
          </p:nvPr>
        </p:nvSpPr>
        <p:spPr>
          <a:xfrm>
            <a:off x="4590288" y="3779838"/>
            <a:ext cx="4206240" cy="2544762"/>
          </a:xfr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41313" indent="-227013"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5438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26" r="65405" b="5321"/>
          <a:stretch/>
        </p:blipFill>
        <p:spPr>
          <a:xfrm>
            <a:off x="7883" y="6054828"/>
            <a:ext cx="786833" cy="8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6407-EF77-487B-9D24-A8074D68D324}" type="datetime1">
              <a:rPr lang="en-US" smtClean="0"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F2B1-ED88-4BE5-AEA8-DAC354C60AE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26" r="65405" b="5321"/>
          <a:stretch/>
        </p:blipFill>
        <p:spPr>
          <a:xfrm>
            <a:off x="7883" y="6054828"/>
            <a:ext cx="786833" cy="8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6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0DEC-E36A-4FD4-BDD5-0404EC171DBA}" type="datetime1">
              <a:rPr lang="en-US" smtClean="0"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6F2B1-ED88-4BE5-AEA8-DAC354C60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58C7-F4E6-4D90-A21F-56EB1F27F7D1}" type="datetime1">
              <a:rPr lang="en-US" smtClean="0"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1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62C4B4-5A37-4F6F-92BE-447D3E9CBE21}" type="datetime1">
              <a:rPr lang="en-US" smtClean="0"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16F2B1-ED88-4BE5-AEA8-DAC354C60A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8858250" y="6477000"/>
            <a:ext cx="2859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8811551" y="6493400"/>
            <a:ext cx="329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-US" sz="1000" b="1" i="0" u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0" y="6477000"/>
            <a:ext cx="8858100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97726" y="6537500"/>
            <a:ext cx="1906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Infinity 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Foundation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8113" y="6529049"/>
            <a:ext cx="329610" cy="2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18148" y="1"/>
            <a:ext cx="723100" cy="68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212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6128100" y="3460918"/>
            <a:ext cx="2703600" cy="176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Annual Budget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was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E854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$500,000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Now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E854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$150,000</a:t>
            </a:r>
          </a:p>
        </p:txBody>
      </p:sp>
      <p:grpSp>
        <p:nvGrpSpPr>
          <p:cNvPr id="94" name="Shape 94"/>
          <p:cNvGrpSpPr/>
          <p:nvPr/>
        </p:nvGrpSpPr>
        <p:grpSpPr>
          <a:xfrm>
            <a:off x="0" y="253209"/>
            <a:ext cx="9372600" cy="1278115"/>
            <a:chOff x="0" y="253209"/>
            <a:chExt cx="12496800" cy="1278115"/>
          </a:xfrm>
        </p:grpSpPr>
        <p:sp>
          <p:nvSpPr>
            <p:cNvPr id="95" name="Shape 95"/>
            <p:cNvSpPr txBox="1"/>
            <p:nvPr/>
          </p:nvSpPr>
          <p:spPr>
            <a:xfrm>
              <a:off x="304800" y="253209"/>
              <a:ext cx="12192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4200" b="1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</a:rPr>
                <a:t>Infinity</a:t>
              </a:r>
              <a:r>
                <a:rPr kumimoji="0" lang="en-US" sz="4200" b="1" i="0" u="none" strike="noStrike" kern="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</a:rPr>
                <a:t> </a:t>
              </a:r>
              <a:r>
                <a:rPr kumimoji="0" lang="en-US" sz="4200" b="1" i="0" u="none" strike="noStrike" kern="0" cap="none" spc="0" normalizeH="0" baseline="0" noProof="0" dirty="0">
                  <a:ln>
                    <a:noFill/>
                  </a:ln>
                  <a:solidFill>
                    <a:srgbClr val="8B90A2"/>
                  </a:solidFill>
                  <a:effectLst/>
                  <a:uLnTx/>
                  <a:uFillTx/>
                </a:rPr>
                <a:t>Foundation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0" y="1045325"/>
              <a:ext cx="121920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Leadership in content, methods, and mechanisms</a:t>
              </a:r>
            </a:p>
          </p:txBody>
        </p:sp>
      </p:grpSp>
      <p:cxnSp>
        <p:nvCxnSpPr>
          <p:cNvPr id="97" name="Shape 97"/>
          <p:cNvCxnSpPr/>
          <p:nvPr/>
        </p:nvCxnSpPr>
        <p:spPr>
          <a:xfrm>
            <a:off x="339811" y="1495163"/>
            <a:ext cx="8136900" cy="0"/>
          </a:xfrm>
          <a:prstGeom prst="straightConnector1">
            <a:avLst/>
          </a:prstGeom>
          <a:noFill/>
          <a:ln w="9525" cap="flat" cmpd="sng">
            <a:solidFill>
              <a:srgbClr val="E7E7E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8" name="Shape 98"/>
          <p:cNvSpPr txBox="1"/>
          <p:nvPr/>
        </p:nvSpPr>
        <p:spPr>
          <a:xfrm>
            <a:off x="382524" y="1779175"/>
            <a:ext cx="80943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The ONLY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organization of its kind working in this field in a systematic, rigorous &amp; consistent manner with a proven track record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3015900" y="3505200"/>
            <a:ext cx="3112200" cy="26819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Endowment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45833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E854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$6.5 million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 at the peak.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Declined to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E8542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$3.5 million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55093" y="3886063"/>
            <a:ext cx="2505900" cy="150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400+ Grants Given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Totaling over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8761D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$5 million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2866136" y="4089463"/>
            <a:ext cx="0" cy="1096200"/>
          </a:xfrm>
          <a:prstGeom prst="straightConnector1">
            <a:avLst/>
          </a:prstGeom>
          <a:noFill/>
          <a:ln w="9525" cap="flat" cmpd="sng">
            <a:solidFill>
              <a:srgbClr val="E7E7E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6338386" y="4089463"/>
            <a:ext cx="0" cy="1096200"/>
          </a:xfrm>
          <a:prstGeom prst="straightConnector1">
            <a:avLst/>
          </a:prstGeom>
          <a:noFill/>
          <a:ln w="9525" cap="flat" cmpd="sng">
            <a:solidFill>
              <a:srgbClr val="E7E7EC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943159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Hinduism Being Digested into Western Systems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152525" y="2019300"/>
            <a:ext cx="1085850" cy="4229100"/>
          </a:xfrm>
          <a:prstGeom prst="roundRect">
            <a:avLst>
              <a:gd name="adj" fmla="val 9531"/>
            </a:avLst>
          </a:prstGeom>
          <a:solidFill>
            <a:srgbClr val="FF66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350" ker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00300" y="2680352"/>
            <a:ext cx="685800" cy="895290"/>
          </a:xfrm>
          <a:prstGeom prst="roundRect">
            <a:avLst>
              <a:gd name="adj" fmla="val 6497"/>
            </a:avLst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1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kern="0" dirty="0">
                <a:solidFill>
                  <a:srgbClr val="000000"/>
                </a:solidFill>
              </a:rPr>
              <a:t>US-Based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kern="0" dirty="0">
                <a:solidFill>
                  <a:srgbClr val="000000"/>
                </a:solidFill>
              </a:rPr>
              <a:t>Indian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kern="0" dirty="0">
                <a:solidFill>
                  <a:srgbClr val="000000"/>
                </a:solidFill>
              </a:rPr>
              <a:t>Gurus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143250" y="2383854"/>
            <a:ext cx="457200" cy="3543300"/>
            <a:chOff x="1680" y="864"/>
            <a:chExt cx="384" cy="297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0" y="864"/>
              <a:ext cx="384" cy="297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350" kern="0">
                <a:solidFill>
                  <a:srgbClr val="333399"/>
                </a:solidFill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680" y="1505"/>
              <a:ext cx="240" cy="1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A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M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E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R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I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C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A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872" y="1270"/>
              <a:ext cx="192" cy="1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I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N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D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I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V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I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D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U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A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L</a:t>
              </a:r>
            </a:p>
            <a:p>
              <a:pPr algn="ctr" defTabSz="685800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S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771900" y="2098104"/>
            <a:ext cx="1314450" cy="3943350"/>
            <a:chOff x="2208" y="624"/>
            <a:chExt cx="1104" cy="3312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2304" y="624"/>
              <a:ext cx="960" cy="3312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352" y="768"/>
              <a:ext cx="81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New Age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Yoga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256" y="1296"/>
              <a:ext cx="1008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Transpersonal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Psychology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56" y="1776"/>
              <a:ext cx="100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Self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Improvement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208" y="2304"/>
              <a:ext cx="110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Consciousness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Studies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52" y="2784"/>
              <a:ext cx="912" cy="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Philosophy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of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Quantum</a:t>
              </a:r>
            </a:p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</a:rPr>
                <a:t>Mechanics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304" y="3648"/>
              <a:ext cx="10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</a:rPr>
                <a:t>Ecofeminism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304" y="1152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304" y="1680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304" y="2208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304" y="2688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304" y="3552"/>
              <a:ext cx="96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181100" y="2685933"/>
            <a:ext cx="1028700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Transcendental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Meditation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1181100" y="3273762"/>
            <a:ext cx="10287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Yoga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1181100" y="4694349"/>
            <a:ext cx="10287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Buddhism</a:t>
            </a: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1181100" y="3747291"/>
            <a:ext cx="10287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Tantra</a:t>
            </a: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1181100" y="2212404"/>
            <a:ext cx="10287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Vedanta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1181100" y="5755704"/>
            <a:ext cx="1028700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Bhakti/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Kirtan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181100" y="4220820"/>
            <a:ext cx="1028700" cy="228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Goddess</a:t>
            </a: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181100" y="5167878"/>
            <a:ext cx="1028700" cy="3429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Music/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50" b="1" kern="0">
                <a:solidFill>
                  <a:srgbClr val="000000"/>
                </a:solidFill>
              </a:rPr>
              <a:t>Vegetarianism</a:t>
            </a: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auto">
          <a:xfrm>
            <a:off x="2228850" y="6098605"/>
            <a:ext cx="5429250" cy="250031"/>
          </a:xfrm>
          <a:prstGeom prst="leftArrow">
            <a:avLst>
              <a:gd name="adj1" fmla="val 55556"/>
              <a:gd name="adj2" fmla="val 337074"/>
            </a:avLst>
          </a:prstGeom>
          <a:gradFill rotWithShape="1">
            <a:gsLst>
              <a:gs pos="0">
                <a:schemeClr val="accent2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1219200" y="1293019"/>
            <a:ext cx="2266950" cy="300039"/>
            <a:chOff x="144" y="62"/>
            <a:chExt cx="1824" cy="252"/>
          </a:xfrm>
        </p:grpSpPr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20" y="62"/>
              <a:ext cx="7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DHARMA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144" y="1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1200" y="19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3143250" y="1390650"/>
            <a:ext cx="2628900" cy="508397"/>
            <a:chOff x="1680" y="144"/>
            <a:chExt cx="2208" cy="427"/>
          </a:xfrm>
        </p:grpSpPr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256" y="144"/>
              <a:ext cx="124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FRINGE AMERICANISM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680" y="33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360" y="33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5314950" y="1219200"/>
            <a:ext cx="2686050" cy="508397"/>
            <a:chOff x="3504" y="0"/>
            <a:chExt cx="2256" cy="427"/>
          </a:xfrm>
        </p:grpSpPr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272" y="0"/>
              <a:ext cx="123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MAINSTREAM AMERICANISM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504" y="19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V="1">
              <a:off x="5376" y="1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2228850" y="3126804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228850" y="4498404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600450" y="2498154"/>
            <a:ext cx="285750" cy="3257550"/>
            <a:chOff x="2064" y="960"/>
            <a:chExt cx="240" cy="2736"/>
          </a:xfrm>
        </p:grpSpPr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064" y="9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2064" y="192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2064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2064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2064" y="369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2064" y="13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6515100" y="2040954"/>
            <a:ext cx="1371600" cy="4171950"/>
            <a:chOff x="4512" y="576"/>
            <a:chExt cx="1152" cy="3504"/>
          </a:xfrm>
        </p:grpSpPr>
        <p:grpSp>
          <p:nvGrpSpPr>
            <p:cNvPr id="54" name="Group 52"/>
            <p:cNvGrpSpPr>
              <a:grpSpLocks/>
            </p:cNvGrpSpPr>
            <p:nvPr/>
          </p:nvGrpSpPr>
          <p:grpSpPr bwMode="auto">
            <a:xfrm>
              <a:off x="4704" y="576"/>
              <a:ext cx="384" cy="1392"/>
              <a:chOff x="4704" y="576"/>
              <a:chExt cx="384" cy="1392"/>
            </a:xfrm>
          </p:grpSpPr>
          <p:sp>
            <p:nvSpPr>
              <p:cNvPr id="67" name="Rectangle 5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384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Text Box 54"/>
              <p:cNvSpPr txBox="1">
                <a:spLocks noChangeArrowheads="1"/>
              </p:cNvSpPr>
              <p:nvPr/>
            </p:nvSpPr>
            <p:spPr bwMode="auto">
              <a:xfrm>
                <a:off x="4736" y="672"/>
                <a:ext cx="240" cy="1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w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E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S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T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E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R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000000"/>
                    </a:solidFill>
                  </a:rPr>
                  <a:t>N</a:t>
                </a:r>
              </a:p>
            </p:txBody>
          </p:sp>
          <p:sp>
            <p:nvSpPr>
              <p:cNvPr id="69" name="Text Box 55"/>
              <p:cNvSpPr txBox="1">
                <a:spLocks noChangeArrowheads="1"/>
              </p:cNvSpPr>
              <p:nvPr/>
            </p:nvSpPr>
            <p:spPr bwMode="auto">
              <a:xfrm>
                <a:off x="4896" y="672"/>
                <a:ext cx="192" cy="1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S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C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I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E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N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C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grpSp>
          <p:nvGrpSpPr>
            <p:cNvPr id="55" name="Group 56"/>
            <p:cNvGrpSpPr>
              <a:grpSpLocks/>
            </p:cNvGrpSpPr>
            <p:nvPr/>
          </p:nvGrpSpPr>
          <p:grpSpPr bwMode="auto">
            <a:xfrm>
              <a:off x="4656" y="2304"/>
              <a:ext cx="432" cy="1632"/>
              <a:chOff x="4656" y="2304"/>
              <a:chExt cx="432" cy="1632"/>
            </a:xfrm>
          </p:grpSpPr>
          <p:sp>
            <p:nvSpPr>
              <p:cNvPr id="64" name="Rectangle 57"/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84" cy="163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Text Box 58"/>
              <p:cNvSpPr txBox="1">
                <a:spLocks noChangeArrowheads="1"/>
              </p:cNvSpPr>
              <p:nvPr/>
            </p:nvSpPr>
            <p:spPr bwMode="auto">
              <a:xfrm>
                <a:off x="4656" y="2784"/>
                <a:ext cx="240" cy="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J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U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D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E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66" name="Text Box 59"/>
              <p:cNvSpPr txBox="1">
                <a:spLocks noChangeArrowheads="1"/>
              </p:cNvSpPr>
              <p:nvPr/>
            </p:nvSpPr>
            <p:spPr bwMode="auto">
              <a:xfrm>
                <a:off x="4848" y="2352"/>
                <a:ext cx="192" cy="1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C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H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R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I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S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T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I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A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000000"/>
                    </a:solidFill>
                  </a:rPr>
                  <a:t>N</a:t>
                </a:r>
              </a:p>
            </p:txBody>
          </p:sp>
        </p:grpSp>
        <p:grpSp>
          <p:nvGrpSpPr>
            <p:cNvPr id="56" name="Group 60"/>
            <p:cNvGrpSpPr>
              <a:grpSpLocks/>
            </p:cNvGrpSpPr>
            <p:nvPr/>
          </p:nvGrpSpPr>
          <p:grpSpPr bwMode="auto">
            <a:xfrm>
              <a:off x="5376" y="576"/>
              <a:ext cx="288" cy="3504"/>
              <a:chOff x="5280" y="768"/>
              <a:chExt cx="288" cy="2976"/>
            </a:xfrm>
          </p:grpSpPr>
          <p:sp>
            <p:nvSpPr>
              <p:cNvPr id="62" name="Oval 61" descr="Narrow horizontal"/>
              <p:cNvSpPr>
                <a:spLocks noChangeArrowheads="1"/>
              </p:cNvSpPr>
              <p:nvPr/>
            </p:nvSpPr>
            <p:spPr bwMode="auto">
              <a:xfrm>
                <a:off x="5280" y="768"/>
                <a:ext cx="288" cy="2976"/>
              </a:xfrm>
              <a:prstGeom prst="ellipse">
                <a:avLst/>
              </a:prstGeom>
              <a:pattFill prst="narHorz">
                <a:fgClr>
                  <a:schemeClr val="accent2"/>
                </a:fgClr>
                <a:bgClr>
                  <a:srgbClr val="FF7C80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>
                  <a:solidFill>
                    <a:srgbClr val="333399"/>
                  </a:solidFill>
                </a:endParaRPr>
              </a:p>
            </p:txBody>
          </p:sp>
          <p:sp>
            <p:nvSpPr>
              <p:cNvPr id="63" name="Text Box 62"/>
              <p:cNvSpPr txBox="1">
                <a:spLocks noChangeArrowheads="1"/>
              </p:cNvSpPr>
              <p:nvPr/>
            </p:nvSpPr>
            <p:spPr bwMode="auto">
              <a:xfrm>
                <a:off x="5328" y="1598"/>
                <a:ext cx="192" cy="1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>
                    <a:solidFill>
                      <a:srgbClr val="FFFFFF"/>
                    </a:solidFill>
                  </a:rPr>
                  <a:t>A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M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E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R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I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C</a:t>
                </a:r>
              </a:p>
              <a:p>
                <a:pPr algn="ctr" defTabSz="685800" fontAlgn="base">
                  <a:lnSpc>
                    <a:spcPct val="50000"/>
                  </a:lnSpc>
                  <a:spcBef>
                    <a:spcPct val="65000"/>
                  </a:spcBef>
                  <a:spcAft>
                    <a:spcPct val="0"/>
                  </a:spcAft>
                  <a:defRPr/>
                </a:pPr>
                <a:r>
                  <a:rPr lang="en-US" altLang="en-US" sz="1350" b="1" kern="0" dirty="0">
                    <a:solidFill>
                      <a:srgbClr val="FFFFFF"/>
                    </a:solidFill>
                  </a:rPr>
                  <a:t>A</a:t>
                </a:r>
              </a:p>
            </p:txBody>
          </p:sp>
        </p:grp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>
              <a:off x="4512" y="15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4512" y="30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>
              <a:off x="5136" y="1296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V="1">
              <a:off x="5088" y="3168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4896" y="196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5314950" y="2040954"/>
            <a:ext cx="1200150" cy="628650"/>
            <a:chOff x="3504" y="576"/>
            <a:chExt cx="1008" cy="528"/>
          </a:xfrm>
        </p:grpSpPr>
        <p:grpSp>
          <p:nvGrpSpPr>
            <p:cNvPr id="71" name="Group 69"/>
            <p:cNvGrpSpPr>
              <a:grpSpLocks/>
            </p:cNvGrpSpPr>
            <p:nvPr/>
          </p:nvGrpSpPr>
          <p:grpSpPr bwMode="auto">
            <a:xfrm>
              <a:off x="3504" y="576"/>
              <a:ext cx="1008" cy="528"/>
              <a:chOff x="3504" y="576"/>
              <a:chExt cx="1008" cy="528"/>
            </a:xfrm>
          </p:grpSpPr>
          <p:sp>
            <p:nvSpPr>
              <p:cNvPr id="73" name="AutoShape 70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1008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utoShape 71"/>
              <p:cNvSpPr>
                <a:spLocks noChangeArrowheads="1"/>
              </p:cNvSpPr>
              <p:nvPr/>
            </p:nvSpPr>
            <p:spPr bwMode="auto">
              <a:xfrm>
                <a:off x="3600" y="672"/>
                <a:ext cx="768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35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3584" y="681"/>
              <a:ext cx="76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5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Secular</a:t>
              </a:r>
            </a:p>
            <a:p>
              <a:pPr algn="ctr" defTabSz="685800" fontAlgn="base">
                <a:lnSpc>
                  <a:spcPct val="5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Funding</a:t>
              </a:r>
            </a:p>
          </p:txBody>
        </p:sp>
      </p:grpSp>
      <p:grpSp>
        <p:nvGrpSpPr>
          <p:cNvPr id="75" name="Group 73"/>
          <p:cNvGrpSpPr>
            <a:grpSpLocks/>
          </p:cNvGrpSpPr>
          <p:nvPr/>
        </p:nvGrpSpPr>
        <p:grpSpPr bwMode="auto">
          <a:xfrm>
            <a:off x="5314950" y="5469953"/>
            <a:ext cx="1200150" cy="653653"/>
            <a:chOff x="3504" y="3456"/>
            <a:chExt cx="1008" cy="549"/>
          </a:xfrm>
        </p:grpSpPr>
        <p:grpSp>
          <p:nvGrpSpPr>
            <p:cNvPr id="76" name="Group 74"/>
            <p:cNvGrpSpPr>
              <a:grpSpLocks/>
            </p:cNvGrpSpPr>
            <p:nvPr/>
          </p:nvGrpSpPr>
          <p:grpSpPr bwMode="auto">
            <a:xfrm>
              <a:off x="3504" y="3456"/>
              <a:ext cx="1008" cy="480"/>
              <a:chOff x="3504" y="3456"/>
              <a:chExt cx="1008" cy="480"/>
            </a:xfrm>
          </p:grpSpPr>
          <p:sp>
            <p:nvSpPr>
              <p:cNvPr id="78" name="AutoShape 75"/>
              <p:cNvSpPr>
                <a:spLocks noChangeArrowheads="1"/>
              </p:cNvSpPr>
              <p:nvPr/>
            </p:nvSpPr>
            <p:spPr bwMode="auto">
              <a:xfrm>
                <a:off x="3504" y="3456"/>
                <a:ext cx="1008" cy="480"/>
              </a:xfrm>
              <a:prstGeom prst="roundRect">
                <a:avLst>
                  <a:gd name="adj" fmla="val 16667"/>
                </a:avLst>
              </a:prstGeom>
              <a:solidFill>
                <a:srgbClr val="FF7C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AutoShape 76"/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3648" y="3552"/>
              <a:ext cx="768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5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Christian</a:t>
              </a:r>
            </a:p>
            <a:p>
              <a:pPr algn="ctr" defTabSz="685800" fontAlgn="base">
                <a:lnSpc>
                  <a:spcPct val="55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350" b="1" kern="0" dirty="0">
                  <a:solidFill>
                    <a:srgbClr val="000000"/>
                  </a:solidFill>
                </a:rPr>
                <a:t>Funding</a:t>
              </a:r>
            </a:p>
          </p:txBody>
        </p:sp>
      </p:grpSp>
      <p:grpSp>
        <p:nvGrpSpPr>
          <p:cNvPr id="80" name="Group 78"/>
          <p:cNvGrpSpPr>
            <a:grpSpLocks/>
          </p:cNvGrpSpPr>
          <p:nvPr/>
        </p:nvGrpSpPr>
        <p:grpSpPr bwMode="auto">
          <a:xfrm>
            <a:off x="5029200" y="2669604"/>
            <a:ext cx="914400" cy="2800350"/>
            <a:chOff x="3264" y="1104"/>
            <a:chExt cx="768" cy="2352"/>
          </a:xfrm>
        </p:grpSpPr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3264" y="14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3264" y="19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3264" y="249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3264" y="30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4032" y="3264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3984" y="1104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3057525" y="3120044"/>
            <a:ext cx="17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5314950" y="2898204"/>
            <a:ext cx="1200150" cy="2343150"/>
            <a:chOff x="3504" y="1296"/>
            <a:chExt cx="1008" cy="1968"/>
          </a:xfrm>
        </p:grpSpPr>
        <p:grpSp>
          <p:nvGrpSpPr>
            <p:cNvPr id="89" name="Group 87"/>
            <p:cNvGrpSpPr>
              <a:grpSpLocks/>
            </p:cNvGrpSpPr>
            <p:nvPr/>
          </p:nvGrpSpPr>
          <p:grpSpPr bwMode="auto">
            <a:xfrm>
              <a:off x="3504" y="1296"/>
              <a:ext cx="1008" cy="1968"/>
              <a:chOff x="3504" y="1296"/>
              <a:chExt cx="1008" cy="1968"/>
            </a:xfrm>
          </p:grpSpPr>
          <p:sp>
            <p:nvSpPr>
              <p:cNvPr id="93" name="AutoShape 88"/>
              <p:cNvSpPr>
                <a:spLocks noChangeArrowheads="1"/>
              </p:cNvSpPr>
              <p:nvPr/>
            </p:nvSpPr>
            <p:spPr bwMode="auto">
              <a:xfrm>
                <a:off x="3504" y="1296"/>
                <a:ext cx="1008" cy="196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7C80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AutoShape 89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912" cy="48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AutoShape 90"/>
              <p:cNvSpPr>
                <a:spLocks noChangeArrowheads="1"/>
              </p:cNvSpPr>
              <p:nvPr/>
            </p:nvSpPr>
            <p:spPr bwMode="auto">
              <a:xfrm>
                <a:off x="3552" y="2112"/>
                <a:ext cx="912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AutoShape 91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912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Text Box 92"/>
            <p:cNvSpPr txBox="1">
              <a:spLocks noChangeArrowheads="1"/>
            </p:cNvSpPr>
            <p:nvPr/>
          </p:nvSpPr>
          <p:spPr bwMode="auto">
            <a:xfrm>
              <a:off x="3552" y="2160"/>
              <a:ext cx="91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>
                  <a:solidFill>
                    <a:srgbClr val="000000"/>
                  </a:solidFill>
                </a:rPr>
                <a:t>Wellness</a:t>
              </a:r>
            </a:p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>
                  <a:solidFill>
                    <a:srgbClr val="000000"/>
                  </a:solidFill>
                </a:rPr>
                <a:t>Science</a:t>
              </a:r>
            </a:p>
          </p:txBody>
        </p:sp>
        <p:sp>
          <p:nvSpPr>
            <p:cNvPr id="91" name="Text Box 93"/>
            <p:cNvSpPr txBox="1">
              <a:spLocks noChangeArrowheads="1"/>
            </p:cNvSpPr>
            <p:nvPr/>
          </p:nvSpPr>
          <p:spPr bwMode="auto">
            <a:xfrm>
              <a:off x="3552" y="2736"/>
              <a:ext cx="91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</a:rPr>
                <a:t>Philosophy</a:t>
              </a:r>
            </a:p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</a:rPr>
                <a:t>Of Science</a:t>
              </a:r>
            </a:p>
          </p:txBody>
        </p:sp>
        <p:sp>
          <p:nvSpPr>
            <p:cNvPr id="92" name="Text Box 94"/>
            <p:cNvSpPr txBox="1">
              <a:spLocks noChangeArrowheads="1"/>
            </p:cNvSpPr>
            <p:nvPr/>
          </p:nvSpPr>
          <p:spPr bwMode="auto">
            <a:xfrm>
              <a:off x="3528" y="1486"/>
              <a:ext cx="9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</a:rPr>
                <a:t>Cognitive</a:t>
              </a:r>
            </a:p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</a:rPr>
                <a:t>Science /</a:t>
              </a:r>
            </a:p>
            <a:p>
              <a:pPr algn="ctr" defTabSz="685800" fontAlgn="base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en-US" sz="1050" b="1" kern="0" dirty="0">
                  <a:solidFill>
                    <a:srgbClr val="000000"/>
                  </a:solidFill>
                </a:rPr>
                <a:t>Neuroscience</a:t>
              </a:r>
            </a:p>
          </p:txBody>
        </p:sp>
      </p:grpSp>
      <p:sp>
        <p:nvSpPr>
          <p:cNvPr id="97" name="Text Box 95"/>
          <p:cNvSpPr txBox="1">
            <a:spLocks noChangeArrowheads="1"/>
          </p:cNvSpPr>
          <p:nvPr/>
        </p:nvSpPr>
        <p:spPr bwMode="auto">
          <a:xfrm>
            <a:off x="1143000" y="1755205"/>
            <a:ext cx="1143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350" b="1" u="sng" kern="0">
                <a:solidFill>
                  <a:srgbClr val="000000"/>
                </a:solidFill>
              </a:rPr>
              <a:t>India based</a:t>
            </a:r>
          </a:p>
        </p:txBody>
      </p:sp>
      <p:sp>
        <p:nvSpPr>
          <p:cNvPr id="99" name="AutoShape 29"/>
          <p:cNvSpPr>
            <a:spLocks noChangeArrowheads="1"/>
          </p:cNvSpPr>
          <p:nvPr/>
        </p:nvSpPr>
        <p:spPr bwMode="auto">
          <a:xfrm rot="10800000">
            <a:off x="2296655" y="1782589"/>
            <a:ext cx="5429250" cy="250031"/>
          </a:xfrm>
          <a:prstGeom prst="leftArrow">
            <a:avLst>
              <a:gd name="adj1" fmla="val 55556"/>
              <a:gd name="adj2" fmla="val 337074"/>
            </a:avLst>
          </a:prstGeom>
          <a:gradFill>
            <a:gsLst>
              <a:gs pos="0">
                <a:schemeClr val="bg1"/>
              </a:gs>
              <a:gs pos="41000">
                <a:srgbClr val="FF6600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3154457"/>
              </p:ext>
            </p:extLst>
          </p:nvPr>
        </p:nvGraphicFramePr>
        <p:xfrm>
          <a:off x="838200" y="1397000"/>
          <a:ext cx="7772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The Solution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1800" b="1" dirty="0">
                <a:solidFill>
                  <a:srgbClr val="FF6600"/>
                </a:solidFill>
              </a:rPr>
              <a:t>Three Pronged Response</a:t>
            </a:r>
          </a:p>
        </p:txBody>
      </p:sp>
    </p:spTree>
    <p:extLst>
      <p:ext uri="{BB962C8B-B14F-4D97-AF65-F5344CB8AC3E}">
        <p14:creationId xmlns:p14="http://schemas.microsoft.com/office/powerpoint/2010/main" val="154943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839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FF6600"/>
                </a:solidFill>
                <a:latin typeface="Arial" charset="0"/>
                <a:cs typeface="Arial" charset="0"/>
              </a:rPr>
              <a:t>Infinity Foundation’s Positioning</a:t>
            </a:r>
            <a:br>
              <a:rPr lang="en-US" altLang="en-US" sz="3200" b="1" dirty="0">
                <a:solidFill>
                  <a:srgbClr val="FF6600"/>
                </a:solidFill>
                <a:latin typeface="Arial" charset="0"/>
                <a:cs typeface="Arial" charset="0"/>
              </a:rPr>
            </a:br>
            <a:r>
              <a:rPr lang="en-US" altLang="en-US" sz="2000" b="1" dirty="0">
                <a:solidFill>
                  <a:srgbClr val="FF6600"/>
                </a:solidFill>
                <a:latin typeface="Arial" charset="0"/>
                <a:cs typeface="Arial" charset="0"/>
              </a:rPr>
              <a:t>High-leverage interventions to change the discourse</a:t>
            </a:r>
            <a:endParaRPr lang="en-US" altLang="en-US" sz="2000" b="1" i="1" dirty="0">
              <a:solidFill>
                <a:srgbClr val="FF6600"/>
              </a:solidFill>
              <a:latin typeface="Arial" charset="0"/>
              <a:cs typeface="Arial" charset="0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latin typeface="Arial" charset="0"/>
                <a:cs typeface="Arial" charset="0"/>
              </a:rPr>
              <a:t>Produce game-changing original research 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Refute stereotypes / shatter ‘groupthink’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Educate Indian thought leaders: </a:t>
            </a:r>
          </a:p>
          <a:p>
            <a:pPr marL="971550" lvl="2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Arial" charset="0"/>
                <a:cs typeface="Arial" charset="0"/>
              </a:rPr>
              <a:t>Religious, political, industry, media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Strategic debating with outsiders &amp; insiders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High leverage conferences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Training a kshatriya force &amp; my successors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Trickle down the knowledge:</a:t>
            </a:r>
          </a:p>
          <a:p>
            <a:pPr marL="971550" lvl="2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Arial" charset="0"/>
                <a:cs typeface="Arial" charset="0"/>
              </a:rPr>
              <a:t>Online, video documentaries</a:t>
            </a:r>
          </a:p>
          <a:p>
            <a:pPr marL="971550" lvl="2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Arial" charset="0"/>
                <a:cs typeface="Arial" charset="0"/>
              </a:rPr>
              <a:t>College, school curriculum</a:t>
            </a:r>
          </a:p>
          <a:p>
            <a:pPr marL="971550" lvl="2" indent="-342900"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Arial" charset="0"/>
                <a:cs typeface="Arial" charset="0"/>
              </a:rPr>
              <a:t>Social media activism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92289"/>
              </p:ext>
            </p:extLst>
          </p:nvPr>
        </p:nvGraphicFramePr>
        <p:xfrm>
          <a:off x="1524000" y="588772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ANCHORED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MISSION</a:t>
                      </a:r>
                      <a:endParaRPr 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Improve India’s cultural capital and brand value</a:t>
                      </a:r>
                      <a:endParaRPr lang="en-US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4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94456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Glimpse of Our Sanskriti Revival Programs</a:t>
            </a:r>
            <a:endParaRPr lang="en-US" b="1" i="1" dirty="0">
              <a:solidFill>
                <a:srgbClr val="FF66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7200" y="2100262"/>
            <a:ext cx="2571749" cy="1543050"/>
          </a:xfrm>
          <a:prstGeom prst="roundRect">
            <a:avLst>
              <a:gd name="adj" fmla="val 8707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Strategic Disruptions in the Intellectual Kurukshetra</a:t>
            </a:r>
          </a:p>
        </p:txBody>
      </p:sp>
      <p:sp>
        <p:nvSpPr>
          <p:cNvPr id="6" name="Freeform 5"/>
          <p:cNvSpPr/>
          <p:nvPr/>
        </p:nvSpPr>
        <p:spPr>
          <a:xfrm>
            <a:off x="3286125" y="2100262"/>
            <a:ext cx="2571749" cy="1543050"/>
          </a:xfrm>
          <a:prstGeom prst="roundRect">
            <a:avLst>
              <a:gd name="adj" fmla="val 9591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Dharma and Mind Sciences</a:t>
            </a:r>
          </a:p>
        </p:txBody>
      </p:sp>
      <p:sp>
        <p:nvSpPr>
          <p:cNvPr id="7" name="Freeform 6"/>
          <p:cNvSpPr/>
          <p:nvPr/>
        </p:nvSpPr>
        <p:spPr>
          <a:xfrm>
            <a:off x="6115049" y="2100262"/>
            <a:ext cx="2571749" cy="1543050"/>
          </a:xfrm>
          <a:prstGeom prst="roundRect">
            <a:avLst>
              <a:gd name="adj" fmla="val 7822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History of Indian Science &amp; Technology</a:t>
            </a:r>
          </a:p>
        </p:txBody>
      </p:sp>
      <p:sp>
        <p:nvSpPr>
          <p:cNvPr id="8" name="Freeform 7"/>
          <p:cNvSpPr/>
          <p:nvPr/>
        </p:nvSpPr>
        <p:spPr>
          <a:xfrm>
            <a:off x="457200" y="3900487"/>
            <a:ext cx="2571749" cy="1543050"/>
          </a:xfrm>
          <a:prstGeom prst="roundRect">
            <a:avLst>
              <a:gd name="adj" fmla="val 10476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Re-imagining India &amp; its influences on World Civilization</a:t>
            </a:r>
          </a:p>
        </p:txBody>
      </p:sp>
      <p:sp>
        <p:nvSpPr>
          <p:cNvPr id="9" name="Freeform 8"/>
          <p:cNvSpPr/>
          <p:nvPr/>
        </p:nvSpPr>
        <p:spPr>
          <a:xfrm>
            <a:off x="3286125" y="3900487"/>
            <a:ext cx="2571749" cy="1543050"/>
          </a:xfrm>
          <a:prstGeom prst="roundRect">
            <a:avLst>
              <a:gd name="adj" fmla="val 1136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Mentoring &amp; Training the Intellectual Kshatriyas</a:t>
            </a:r>
          </a:p>
        </p:txBody>
      </p:sp>
      <p:sp>
        <p:nvSpPr>
          <p:cNvPr id="10" name="Freeform 9"/>
          <p:cNvSpPr/>
          <p:nvPr/>
        </p:nvSpPr>
        <p:spPr>
          <a:xfrm>
            <a:off x="6115049" y="3900487"/>
            <a:ext cx="2571749" cy="1543050"/>
          </a:xfrm>
          <a:prstGeom prst="roundRect">
            <a:avLst>
              <a:gd name="adj" fmla="val 8707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Influencing key thought leaders</a:t>
            </a:r>
          </a:p>
        </p:txBody>
      </p:sp>
    </p:spTree>
    <p:extLst>
      <p:ext uri="{BB962C8B-B14F-4D97-AF65-F5344CB8AC3E}">
        <p14:creationId xmlns:p14="http://schemas.microsoft.com/office/powerpoint/2010/main" val="334911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0" y="664325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B90A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055799" y="1302750"/>
            <a:ext cx="2945100" cy="1760700"/>
          </a:xfrm>
          <a:prstGeom prst="rect">
            <a:avLst/>
          </a:prstGeom>
          <a:solidFill>
            <a:srgbClr val="E7E7EC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6066427" y="1302745"/>
            <a:ext cx="3014700" cy="1760700"/>
          </a:xfrm>
          <a:prstGeom prst="rect">
            <a:avLst/>
          </a:prstGeom>
          <a:solidFill>
            <a:srgbClr val="E7E7EC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hape 158"/>
          <p:cNvCxnSpPr/>
          <p:nvPr/>
        </p:nvCxnSpPr>
        <p:spPr>
          <a:xfrm>
            <a:off x="503561" y="3212538"/>
            <a:ext cx="8136900" cy="0"/>
          </a:xfrm>
          <a:prstGeom prst="straightConnector1">
            <a:avLst/>
          </a:prstGeom>
          <a:noFill/>
          <a:ln w="9525" cap="flat" cmpd="sng">
            <a:solidFill>
              <a:srgbClr val="E7E7EC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59" name="Shape 159"/>
          <p:cNvGrpSpPr/>
          <p:nvPr/>
        </p:nvGrpSpPr>
        <p:grpSpPr>
          <a:xfrm>
            <a:off x="68768" y="121701"/>
            <a:ext cx="12192000" cy="1008415"/>
            <a:chOff x="1371600" y="253209"/>
            <a:chExt cx="12192000" cy="1008415"/>
          </a:xfrm>
        </p:grpSpPr>
        <p:sp>
          <p:nvSpPr>
            <p:cNvPr id="160" name="Shape 160"/>
            <p:cNvSpPr txBox="1"/>
            <p:nvPr/>
          </p:nvSpPr>
          <p:spPr>
            <a:xfrm>
              <a:off x="1371600" y="253209"/>
              <a:ext cx="12192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2A2D34"/>
                  </a:solidFill>
                  <a:effectLst/>
                  <a:uLnTx/>
                  <a:uFillTx/>
                </a:rPr>
                <a:t>Sanskriti Revival </a:t>
              </a: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8B90A2"/>
                  </a:solidFill>
                  <a:effectLst/>
                  <a:uLnTx/>
                  <a:uFillTx/>
                </a:rPr>
                <a:t>Series-1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371600" y="969125"/>
              <a:ext cx="12192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Strategic Disruptions in the Intellectual Kurukshetra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1328" y="1302745"/>
            <a:ext cx="3014699" cy="1760700"/>
          </a:xfrm>
          <a:prstGeom prst="rect">
            <a:avLst/>
          </a:prstGeom>
          <a:solidFill>
            <a:srgbClr val="E7E7EC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083517" y="1299208"/>
            <a:ext cx="2922900" cy="81659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137480" y="2199796"/>
            <a:ext cx="2578199" cy="2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Challenging Hindu representatives who sell out/compromise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061280" y="2563609"/>
            <a:ext cx="2578199" cy="79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6070382" y="1297080"/>
            <a:ext cx="3076800" cy="8166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6195362" y="2197669"/>
            <a:ext cx="2713800" cy="2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Arguing with our own leaders’ misrepresentations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6119162" y="2561482"/>
            <a:ext cx="2713800" cy="79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148400" y="1330010"/>
            <a:ext cx="2768700" cy="81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Interfaith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6120200" y="1330010"/>
            <a:ext cx="2768700" cy="81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Civil / Political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5" y="3423694"/>
            <a:ext cx="1001625" cy="14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50" y="4121144"/>
            <a:ext cx="942503" cy="14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75" y="4963069"/>
            <a:ext cx="942499" cy="138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091600" y="3361644"/>
            <a:ext cx="3817500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“Invading the Sacred”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Disrupted the academic nexuses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Hinduphobia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396400" y="4123644"/>
            <a:ext cx="3555300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“Breaking India”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Exposed nexuses threatening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breakup of the civilizational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backbone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548800" y="4961844"/>
            <a:ext cx="3147899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“Being Different”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Explaining what is distinct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  we must not compromise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663600" y="3361644"/>
            <a:ext cx="3817500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Indra’s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Net”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Responding to academic charges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internal contradictions and incoherence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968400" y="4123644"/>
            <a:ext cx="3555299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“Battle for Sanskrit”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Exposing the Leftist Hijacking of our Sanskriti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575" y="3423694"/>
            <a:ext cx="868249" cy="1335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4055" y="4259516"/>
            <a:ext cx="1001624" cy="147873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4900552" y="4961844"/>
            <a:ext cx="1016548" cy="1332917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017738" y="5114244"/>
            <a:ext cx="3555300" cy="3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“U-Turn &amp; Digestion Theory”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Uncovering the theft and plagiarism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on our Sanskriti across many areas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00050" y="5353669"/>
            <a:ext cx="1001700" cy="5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Future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swald"/>
                <a:ea typeface="Oswald"/>
                <a:cs typeface="Oswald"/>
                <a:sym typeface="Oswald"/>
              </a:rPr>
              <a:t>...</a:t>
            </a:r>
          </a:p>
        </p:txBody>
      </p:sp>
      <p:sp>
        <p:nvSpPr>
          <p:cNvPr id="184" name="Shape 184"/>
          <p:cNvSpPr/>
          <p:nvPr/>
        </p:nvSpPr>
        <p:spPr>
          <a:xfrm>
            <a:off x="1033477" y="1434089"/>
            <a:ext cx="950100" cy="565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818" y="63849"/>
                </a:moveTo>
                <a:lnTo>
                  <a:pt x="63818" y="63849"/>
                </a:lnTo>
                <a:lnTo>
                  <a:pt x="64441" y="62916"/>
                </a:lnTo>
                <a:lnTo>
                  <a:pt x="64909" y="61983"/>
                </a:lnTo>
                <a:lnTo>
                  <a:pt x="65220" y="61049"/>
                </a:lnTo>
                <a:lnTo>
                  <a:pt x="65376" y="59961"/>
                </a:lnTo>
                <a:lnTo>
                  <a:pt x="65220" y="58872"/>
                </a:lnTo>
                <a:lnTo>
                  <a:pt x="64909" y="57939"/>
                </a:lnTo>
                <a:lnTo>
                  <a:pt x="64441" y="56928"/>
                </a:lnTo>
                <a:lnTo>
                  <a:pt x="63818" y="56150"/>
                </a:lnTo>
                <a:lnTo>
                  <a:pt x="63818" y="56150"/>
                </a:lnTo>
                <a:lnTo>
                  <a:pt x="62883" y="55372"/>
                </a:lnTo>
                <a:lnTo>
                  <a:pt x="61948" y="54906"/>
                </a:lnTo>
                <a:lnTo>
                  <a:pt x="61012" y="54594"/>
                </a:lnTo>
                <a:lnTo>
                  <a:pt x="59922" y="54439"/>
                </a:lnTo>
                <a:lnTo>
                  <a:pt x="58909" y="54594"/>
                </a:lnTo>
                <a:lnTo>
                  <a:pt x="57818" y="54906"/>
                </a:lnTo>
                <a:lnTo>
                  <a:pt x="56883" y="55372"/>
                </a:lnTo>
                <a:lnTo>
                  <a:pt x="56103" y="56150"/>
                </a:lnTo>
                <a:lnTo>
                  <a:pt x="56103" y="56150"/>
                </a:lnTo>
                <a:lnTo>
                  <a:pt x="55324" y="56928"/>
                </a:lnTo>
                <a:lnTo>
                  <a:pt x="54857" y="57939"/>
                </a:lnTo>
                <a:lnTo>
                  <a:pt x="54545" y="58872"/>
                </a:lnTo>
                <a:lnTo>
                  <a:pt x="54545" y="59961"/>
                </a:lnTo>
                <a:lnTo>
                  <a:pt x="54545" y="61049"/>
                </a:lnTo>
                <a:lnTo>
                  <a:pt x="54857" y="61983"/>
                </a:lnTo>
                <a:lnTo>
                  <a:pt x="55324" y="62916"/>
                </a:lnTo>
                <a:lnTo>
                  <a:pt x="56103" y="63849"/>
                </a:lnTo>
                <a:lnTo>
                  <a:pt x="56103" y="63849"/>
                </a:lnTo>
                <a:lnTo>
                  <a:pt x="56883" y="64549"/>
                </a:lnTo>
                <a:lnTo>
                  <a:pt x="57818" y="65016"/>
                </a:lnTo>
                <a:lnTo>
                  <a:pt x="58909" y="65327"/>
                </a:lnTo>
                <a:lnTo>
                  <a:pt x="59922" y="65482"/>
                </a:lnTo>
                <a:lnTo>
                  <a:pt x="61012" y="65327"/>
                </a:lnTo>
                <a:lnTo>
                  <a:pt x="61948" y="65016"/>
                </a:lnTo>
                <a:lnTo>
                  <a:pt x="62883" y="64549"/>
                </a:lnTo>
                <a:lnTo>
                  <a:pt x="63818" y="63849"/>
                </a:lnTo>
                <a:close/>
                <a:moveTo>
                  <a:pt x="25246" y="94569"/>
                </a:moveTo>
                <a:lnTo>
                  <a:pt x="71532" y="71471"/>
                </a:lnTo>
                <a:lnTo>
                  <a:pt x="94597" y="25353"/>
                </a:lnTo>
                <a:lnTo>
                  <a:pt x="48389" y="48451"/>
                </a:lnTo>
                <a:lnTo>
                  <a:pt x="25246" y="94569"/>
                </a:lnTo>
                <a:close/>
                <a:moveTo>
                  <a:pt x="83064" y="36785"/>
                </a:moveTo>
                <a:lnTo>
                  <a:pt x="67636" y="67660"/>
                </a:lnTo>
                <a:lnTo>
                  <a:pt x="36701" y="83058"/>
                </a:lnTo>
                <a:lnTo>
                  <a:pt x="52129" y="52261"/>
                </a:lnTo>
                <a:lnTo>
                  <a:pt x="83064" y="36785"/>
                </a:lnTo>
                <a:close/>
                <a:moveTo>
                  <a:pt x="59922" y="0"/>
                </a:moveTo>
                <a:lnTo>
                  <a:pt x="59922" y="0"/>
                </a:lnTo>
                <a:lnTo>
                  <a:pt x="56883" y="155"/>
                </a:lnTo>
                <a:lnTo>
                  <a:pt x="53766" y="311"/>
                </a:lnTo>
                <a:lnTo>
                  <a:pt x="50727" y="777"/>
                </a:lnTo>
                <a:lnTo>
                  <a:pt x="47766" y="1244"/>
                </a:lnTo>
                <a:lnTo>
                  <a:pt x="44883" y="1866"/>
                </a:lnTo>
                <a:lnTo>
                  <a:pt x="42077" y="2799"/>
                </a:lnTo>
                <a:lnTo>
                  <a:pt x="39272" y="3810"/>
                </a:lnTo>
                <a:lnTo>
                  <a:pt x="36545" y="4744"/>
                </a:lnTo>
                <a:lnTo>
                  <a:pt x="33896" y="5988"/>
                </a:lnTo>
                <a:lnTo>
                  <a:pt x="31324" y="7232"/>
                </a:lnTo>
                <a:lnTo>
                  <a:pt x="28831" y="8788"/>
                </a:lnTo>
                <a:lnTo>
                  <a:pt x="26337" y="10187"/>
                </a:lnTo>
                <a:lnTo>
                  <a:pt x="23922" y="11976"/>
                </a:lnTo>
                <a:lnTo>
                  <a:pt x="21740" y="13687"/>
                </a:lnTo>
                <a:lnTo>
                  <a:pt x="19558" y="15554"/>
                </a:lnTo>
                <a:lnTo>
                  <a:pt x="17454" y="17653"/>
                </a:lnTo>
                <a:lnTo>
                  <a:pt x="15428" y="19675"/>
                </a:lnTo>
                <a:lnTo>
                  <a:pt x="13558" y="21853"/>
                </a:lnTo>
                <a:lnTo>
                  <a:pt x="11844" y="24108"/>
                </a:lnTo>
                <a:lnTo>
                  <a:pt x="10207" y="26441"/>
                </a:lnTo>
                <a:lnTo>
                  <a:pt x="8649" y="28930"/>
                </a:lnTo>
                <a:lnTo>
                  <a:pt x="7090" y="31497"/>
                </a:lnTo>
                <a:lnTo>
                  <a:pt x="5844" y="33985"/>
                </a:lnTo>
                <a:lnTo>
                  <a:pt x="4519" y="36629"/>
                </a:lnTo>
                <a:lnTo>
                  <a:pt x="3584" y="39351"/>
                </a:lnTo>
                <a:lnTo>
                  <a:pt x="2649" y="42151"/>
                </a:lnTo>
                <a:lnTo>
                  <a:pt x="1870" y="45029"/>
                </a:lnTo>
                <a:lnTo>
                  <a:pt x="1090" y="47828"/>
                </a:lnTo>
                <a:lnTo>
                  <a:pt x="623" y="50784"/>
                </a:lnTo>
                <a:lnTo>
                  <a:pt x="155" y="53817"/>
                </a:lnTo>
                <a:lnTo>
                  <a:pt x="0" y="56772"/>
                </a:lnTo>
                <a:lnTo>
                  <a:pt x="0" y="59961"/>
                </a:lnTo>
                <a:lnTo>
                  <a:pt x="0" y="59961"/>
                </a:lnTo>
                <a:lnTo>
                  <a:pt x="0" y="63071"/>
                </a:lnTo>
                <a:lnTo>
                  <a:pt x="155" y="66104"/>
                </a:lnTo>
                <a:lnTo>
                  <a:pt x="623" y="69060"/>
                </a:lnTo>
                <a:lnTo>
                  <a:pt x="1090" y="72093"/>
                </a:lnTo>
                <a:lnTo>
                  <a:pt x="1870" y="74893"/>
                </a:lnTo>
                <a:lnTo>
                  <a:pt x="2649" y="77692"/>
                </a:lnTo>
                <a:lnTo>
                  <a:pt x="3584" y="80570"/>
                </a:lnTo>
                <a:lnTo>
                  <a:pt x="4519" y="83214"/>
                </a:lnTo>
                <a:lnTo>
                  <a:pt x="5844" y="85936"/>
                </a:lnTo>
                <a:lnTo>
                  <a:pt x="7090" y="88580"/>
                </a:lnTo>
                <a:lnTo>
                  <a:pt x="8649" y="90913"/>
                </a:lnTo>
                <a:lnTo>
                  <a:pt x="10207" y="93480"/>
                </a:lnTo>
                <a:lnTo>
                  <a:pt x="11844" y="95813"/>
                </a:lnTo>
                <a:lnTo>
                  <a:pt x="13558" y="97990"/>
                </a:lnTo>
                <a:lnTo>
                  <a:pt x="15428" y="100246"/>
                </a:lnTo>
                <a:lnTo>
                  <a:pt x="17454" y="102268"/>
                </a:lnTo>
                <a:lnTo>
                  <a:pt x="19558" y="104290"/>
                </a:lnTo>
                <a:lnTo>
                  <a:pt x="21740" y="106234"/>
                </a:lnTo>
                <a:lnTo>
                  <a:pt x="23922" y="107945"/>
                </a:lnTo>
                <a:lnTo>
                  <a:pt x="26337" y="109656"/>
                </a:lnTo>
                <a:lnTo>
                  <a:pt x="28831" y="111211"/>
                </a:lnTo>
                <a:lnTo>
                  <a:pt x="31324" y="112689"/>
                </a:lnTo>
                <a:lnTo>
                  <a:pt x="33896" y="113933"/>
                </a:lnTo>
                <a:lnTo>
                  <a:pt x="36545" y="115178"/>
                </a:lnTo>
                <a:lnTo>
                  <a:pt x="39272" y="116267"/>
                </a:lnTo>
                <a:lnTo>
                  <a:pt x="42077" y="117200"/>
                </a:lnTo>
                <a:lnTo>
                  <a:pt x="44883" y="118055"/>
                </a:lnTo>
                <a:lnTo>
                  <a:pt x="47766" y="118677"/>
                </a:lnTo>
                <a:lnTo>
                  <a:pt x="50727" y="119144"/>
                </a:lnTo>
                <a:lnTo>
                  <a:pt x="53766" y="119611"/>
                </a:lnTo>
                <a:lnTo>
                  <a:pt x="56883" y="119766"/>
                </a:lnTo>
                <a:lnTo>
                  <a:pt x="59922" y="119922"/>
                </a:lnTo>
                <a:lnTo>
                  <a:pt x="59922" y="119922"/>
                </a:lnTo>
                <a:lnTo>
                  <a:pt x="63038" y="119766"/>
                </a:lnTo>
                <a:lnTo>
                  <a:pt x="66000" y="119611"/>
                </a:lnTo>
                <a:lnTo>
                  <a:pt x="69038" y="119144"/>
                </a:lnTo>
                <a:lnTo>
                  <a:pt x="72000" y="118677"/>
                </a:lnTo>
                <a:lnTo>
                  <a:pt x="74883" y="118055"/>
                </a:lnTo>
                <a:lnTo>
                  <a:pt x="77688" y="117200"/>
                </a:lnTo>
                <a:lnTo>
                  <a:pt x="80571" y="116267"/>
                </a:lnTo>
                <a:lnTo>
                  <a:pt x="83220" y="115178"/>
                </a:lnTo>
                <a:lnTo>
                  <a:pt x="85948" y="113933"/>
                </a:lnTo>
                <a:lnTo>
                  <a:pt x="88597" y="112689"/>
                </a:lnTo>
                <a:lnTo>
                  <a:pt x="90935" y="111211"/>
                </a:lnTo>
                <a:lnTo>
                  <a:pt x="93506" y="109656"/>
                </a:lnTo>
                <a:lnTo>
                  <a:pt x="95844" y="107945"/>
                </a:lnTo>
                <a:lnTo>
                  <a:pt x="98025" y="106234"/>
                </a:lnTo>
                <a:lnTo>
                  <a:pt x="100207" y="104290"/>
                </a:lnTo>
                <a:lnTo>
                  <a:pt x="102311" y="102268"/>
                </a:lnTo>
                <a:lnTo>
                  <a:pt x="104337" y="100246"/>
                </a:lnTo>
                <a:lnTo>
                  <a:pt x="106207" y="97990"/>
                </a:lnTo>
                <a:lnTo>
                  <a:pt x="108000" y="95813"/>
                </a:lnTo>
                <a:lnTo>
                  <a:pt x="109714" y="93480"/>
                </a:lnTo>
                <a:lnTo>
                  <a:pt x="111272" y="90913"/>
                </a:lnTo>
                <a:lnTo>
                  <a:pt x="112675" y="88580"/>
                </a:lnTo>
                <a:lnTo>
                  <a:pt x="114000" y="85936"/>
                </a:lnTo>
                <a:lnTo>
                  <a:pt x="115246" y="83214"/>
                </a:lnTo>
                <a:lnTo>
                  <a:pt x="116337" y="80570"/>
                </a:lnTo>
                <a:lnTo>
                  <a:pt x="117272" y="77692"/>
                </a:lnTo>
                <a:lnTo>
                  <a:pt x="118051" y="74893"/>
                </a:lnTo>
                <a:lnTo>
                  <a:pt x="118675" y="72093"/>
                </a:lnTo>
                <a:lnTo>
                  <a:pt x="119142" y="69060"/>
                </a:lnTo>
                <a:lnTo>
                  <a:pt x="119610" y="66104"/>
                </a:lnTo>
                <a:lnTo>
                  <a:pt x="119766" y="63071"/>
                </a:lnTo>
                <a:lnTo>
                  <a:pt x="119922" y="59961"/>
                </a:lnTo>
                <a:lnTo>
                  <a:pt x="119922" y="59961"/>
                </a:lnTo>
                <a:lnTo>
                  <a:pt x="119766" y="56772"/>
                </a:lnTo>
                <a:lnTo>
                  <a:pt x="119610" y="53817"/>
                </a:lnTo>
                <a:lnTo>
                  <a:pt x="119142" y="50784"/>
                </a:lnTo>
                <a:lnTo>
                  <a:pt x="118675" y="47828"/>
                </a:lnTo>
                <a:lnTo>
                  <a:pt x="118051" y="45029"/>
                </a:lnTo>
                <a:lnTo>
                  <a:pt x="117272" y="42151"/>
                </a:lnTo>
                <a:lnTo>
                  <a:pt x="116337" y="39351"/>
                </a:lnTo>
                <a:lnTo>
                  <a:pt x="115246" y="36629"/>
                </a:lnTo>
                <a:lnTo>
                  <a:pt x="114000" y="33985"/>
                </a:lnTo>
                <a:lnTo>
                  <a:pt x="112675" y="31497"/>
                </a:lnTo>
                <a:lnTo>
                  <a:pt x="111272" y="28930"/>
                </a:lnTo>
                <a:lnTo>
                  <a:pt x="109714" y="26441"/>
                </a:lnTo>
                <a:lnTo>
                  <a:pt x="108000" y="24108"/>
                </a:lnTo>
                <a:lnTo>
                  <a:pt x="106207" y="21853"/>
                </a:lnTo>
                <a:lnTo>
                  <a:pt x="104337" y="19675"/>
                </a:lnTo>
                <a:lnTo>
                  <a:pt x="102311" y="17653"/>
                </a:lnTo>
                <a:lnTo>
                  <a:pt x="100207" y="15554"/>
                </a:lnTo>
                <a:lnTo>
                  <a:pt x="98025" y="13687"/>
                </a:lnTo>
                <a:lnTo>
                  <a:pt x="95844" y="11976"/>
                </a:lnTo>
                <a:lnTo>
                  <a:pt x="93506" y="10187"/>
                </a:lnTo>
                <a:lnTo>
                  <a:pt x="90935" y="8788"/>
                </a:lnTo>
                <a:lnTo>
                  <a:pt x="88597" y="7232"/>
                </a:lnTo>
                <a:lnTo>
                  <a:pt x="85948" y="5988"/>
                </a:lnTo>
                <a:lnTo>
                  <a:pt x="83220" y="4744"/>
                </a:lnTo>
                <a:lnTo>
                  <a:pt x="80571" y="3810"/>
                </a:lnTo>
                <a:lnTo>
                  <a:pt x="77688" y="2799"/>
                </a:lnTo>
                <a:lnTo>
                  <a:pt x="74883" y="1866"/>
                </a:lnTo>
                <a:lnTo>
                  <a:pt x="72000" y="1244"/>
                </a:lnTo>
                <a:lnTo>
                  <a:pt x="69038" y="777"/>
                </a:lnTo>
                <a:lnTo>
                  <a:pt x="66000" y="311"/>
                </a:lnTo>
                <a:lnTo>
                  <a:pt x="63038" y="155"/>
                </a:lnTo>
                <a:lnTo>
                  <a:pt x="59922" y="0"/>
                </a:lnTo>
                <a:close/>
                <a:moveTo>
                  <a:pt x="62571" y="114244"/>
                </a:moveTo>
                <a:lnTo>
                  <a:pt x="62571" y="106234"/>
                </a:lnTo>
                <a:lnTo>
                  <a:pt x="62571" y="106234"/>
                </a:lnTo>
                <a:lnTo>
                  <a:pt x="62571" y="105767"/>
                </a:lnTo>
                <a:lnTo>
                  <a:pt x="62415" y="105068"/>
                </a:lnTo>
                <a:lnTo>
                  <a:pt x="62103" y="104834"/>
                </a:lnTo>
                <a:lnTo>
                  <a:pt x="61792" y="104290"/>
                </a:lnTo>
                <a:lnTo>
                  <a:pt x="61480" y="103979"/>
                </a:lnTo>
                <a:lnTo>
                  <a:pt x="61012" y="103668"/>
                </a:lnTo>
                <a:lnTo>
                  <a:pt x="60545" y="103512"/>
                </a:lnTo>
                <a:lnTo>
                  <a:pt x="59922" y="103512"/>
                </a:lnTo>
                <a:lnTo>
                  <a:pt x="59922" y="103512"/>
                </a:lnTo>
                <a:lnTo>
                  <a:pt x="59454" y="103512"/>
                </a:lnTo>
                <a:lnTo>
                  <a:pt x="58753" y="103668"/>
                </a:lnTo>
                <a:lnTo>
                  <a:pt x="58285" y="103979"/>
                </a:lnTo>
                <a:lnTo>
                  <a:pt x="57974" y="104290"/>
                </a:lnTo>
                <a:lnTo>
                  <a:pt x="57662" y="104834"/>
                </a:lnTo>
                <a:lnTo>
                  <a:pt x="57350" y="105068"/>
                </a:lnTo>
                <a:lnTo>
                  <a:pt x="57194" y="105767"/>
                </a:lnTo>
                <a:lnTo>
                  <a:pt x="57194" y="106234"/>
                </a:lnTo>
                <a:lnTo>
                  <a:pt x="57194" y="114244"/>
                </a:lnTo>
                <a:lnTo>
                  <a:pt x="57194" y="114244"/>
                </a:lnTo>
                <a:lnTo>
                  <a:pt x="54545" y="114089"/>
                </a:lnTo>
                <a:lnTo>
                  <a:pt x="51974" y="113778"/>
                </a:lnTo>
                <a:lnTo>
                  <a:pt x="49480" y="113311"/>
                </a:lnTo>
                <a:lnTo>
                  <a:pt x="46987" y="112845"/>
                </a:lnTo>
                <a:lnTo>
                  <a:pt x="44571" y="112222"/>
                </a:lnTo>
                <a:lnTo>
                  <a:pt x="42233" y="111367"/>
                </a:lnTo>
                <a:lnTo>
                  <a:pt x="39896" y="110434"/>
                </a:lnTo>
                <a:lnTo>
                  <a:pt x="37480" y="109500"/>
                </a:lnTo>
                <a:lnTo>
                  <a:pt x="35298" y="108412"/>
                </a:lnTo>
                <a:lnTo>
                  <a:pt x="33116" y="107323"/>
                </a:lnTo>
                <a:lnTo>
                  <a:pt x="31012" y="106079"/>
                </a:lnTo>
                <a:lnTo>
                  <a:pt x="28987" y="104679"/>
                </a:lnTo>
                <a:lnTo>
                  <a:pt x="26961" y="103201"/>
                </a:lnTo>
                <a:lnTo>
                  <a:pt x="25012" y="101646"/>
                </a:lnTo>
                <a:lnTo>
                  <a:pt x="23142" y="100090"/>
                </a:lnTo>
                <a:lnTo>
                  <a:pt x="21428" y="98379"/>
                </a:lnTo>
                <a:lnTo>
                  <a:pt x="19714" y="96591"/>
                </a:lnTo>
                <a:lnTo>
                  <a:pt x="18077" y="94724"/>
                </a:lnTo>
                <a:lnTo>
                  <a:pt x="16519" y="92858"/>
                </a:lnTo>
                <a:lnTo>
                  <a:pt x="15116" y="90913"/>
                </a:lnTo>
                <a:lnTo>
                  <a:pt x="13714" y="88891"/>
                </a:lnTo>
                <a:lnTo>
                  <a:pt x="12467" y="86714"/>
                </a:lnTo>
                <a:lnTo>
                  <a:pt x="11376" y="84536"/>
                </a:lnTo>
                <a:lnTo>
                  <a:pt x="10207" y="82281"/>
                </a:lnTo>
                <a:lnTo>
                  <a:pt x="9272" y="80103"/>
                </a:lnTo>
                <a:lnTo>
                  <a:pt x="8337" y="77692"/>
                </a:lnTo>
                <a:lnTo>
                  <a:pt x="7558" y="75204"/>
                </a:lnTo>
                <a:lnTo>
                  <a:pt x="6935" y="72871"/>
                </a:lnTo>
                <a:lnTo>
                  <a:pt x="6467" y="70304"/>
                </a:lnTo>
                <a:lnTo>
                  <a:pt x="6000" y="67815"/>
                </a:lnTo>
                <a:lnTo>
                  <a:pt x="5688" y="65327"/>
                </a:lnTo>
                <a:lnTo>
                  <a:pt x="5532" y="62605"/>
                </a:lnTo>
                <a:lnTo>
                  <a:pt x="13558" y="62605"/>
                </a:lnTo>
                <a:lnTo>
                  <a:pt x="13558" y="62605"/>
                </a:lnTo>
                <a:lnTo>
                  <a:pt x="14181" y="62605"/>
                </a:lnTo>
                <a:lnTo>
                  <a:pt x="14649" y="62449"/>
                </a:lnTo>
                <a:lnTo>
                  <a:pt x="15116" y="62138"/>
                </a:lnTo>
                <a:lnTo>
                  <a:pt x="15428" y="61827"/>
                </a:lnTo>
                <a:lnTo>
                  <a:pt x="15740" y="61516"/>
                </a:lnTo>
                <a:lnTo>
                  <a:pt x="16051" y="61049"/>
                </a:lnTo>
                <a:lnTo>
                  <a:pt x="16207" y="60583"/>
                </a:lnTo>
                <a:lnTo>
                  <a:pt x="16207" y="59961"/>
                </a:lnTo>
                <a:lnTo>
                  <a:pt x="16207" y="59961"/>
                </a:lnTo>
                <a:lnTo>
                  <a:pt x="16207" y="59494"/>
                </a:lnTo>
                <a:lnTo>
                  <a:pt x="16051" y="58872"/>
                </a:lnTo>
                <a:lnTo>
                  <a:pt x="15740" y="58405"/>
                </a:lnTo>
                <a:lnTo>
                  <a:pt x="15428" y="58094"/>
                </a:lnTo>
                <a:lnTo>
                  <a:pt x="15116" y="57705"/>
                </a:lnTo>
                <a:lnTo>
                  <a:pt x="14649" y="57472"/>
                </a:lnTo>
                <a:lnTo>
                  <a:pt x="14181" y="57316"/>
                </a:lnTo>
                <a:lnTo>
                  <a:pt x="13558" y="57316"/>
                </a:lnTo>
                <a:lnTo>
                  <a:pt x="5532" y="57316"/>
                </a:lnTo>
                <a:lnTo>
                  <a:pt x="5532" y="57316"/>
                </a:lnTo>
                <a:lnTo>
                  <a:pt x="5688" y="54594"/>
                </a:lnTo>
                <a:lnTo>
                  <a:pt x="6000" y="52106"/>
                </a:lnTo>
                <a:lnTo>
                  <a:pt x="6467" y="49539"/>
                </a:lnTo>
                <a:lnTo>
                  <a:pt x="6935" y="47051"/>
                </a:lnTo>
                <a:lnTo>
                  <a:pt x="7558" y="44718"/>
                </a:lnTo>
                <a:lnTo>
                  <a:pt x="8337" y="42151"/>
                </a:lnTo>
                <a:lnTo>
                  <a:pt x="9272" y="39974"/>
                </a:lnTo>
                <a:lnTo>
                  <a:pt x="10207" y="37640"/>
                </a:lnTo>
                <a:lnTo>
                  <a:pt x="11376" y="35385"/>
                </a:lnTo>
                <a:lnTo>
                  <a:pt x="12467" y="33208"/>
                </a:lnTo>
                <a:lnTo>
                  <a:pt x="13714" y="31186"/>
                </a:lnTo>
                <a:lnTo>
                  <a:pt x="15116" y="29086"/>
                </a:lnTo>
                <a:lnTo>
                  <a:pt x="16519" y="27064"/>
                </a:lnTo>
                <a:lnTo>
                  <a:pt x="18077" y="25197"/>
                </a:lnTo>
                <a:lnTo>
                  <a:pt x="19714" y="23253"/>
                </a:lnTo>
                <a:lnTo>
                  <a:pt x="21428" y="21542"/>
                </a:lnTo>
                <a:lnTo>
                  <a:pt x="23142" y="19831"/>
                </a:lnTo>
                <a:lnTo>
                  <a:pt x="25012" y="18276"/>
                </a:lnTo>
                <a:lnTo>
                  <a:pt x="26961" y="16642"/>
                </a:lnTo>
                <a:lnTo>
                  <a:pt x="28987" y="15243"/>
                </a:lnTo>
                <a:lnTo>
                  <a:pt x="31012" y="13843"/>
                </a:lnTo>
                <a:lnTo>
                  <a:pt x="33116" y="12598"/>
                </a:lnTo>
                <a:lnTo>
                  <a:pt x="35298" y="11510"/>
                </a:lnTo>
                <a:lnTo>
                  <a:pt x="37480" y="10343"/>
                </a:lnTo>
                <a:lnTo>
                  <a:pt x="39896" y="9410"/>
                </a:lnTo>
                <a:lnTo>
                  <a:pt x="42233" y="8476"/>
                </a:lnTo>
                <a:lnTo>
                  <a:pt x="44571" y="7699"/>
                </a:lnTo>
                <a:lnTo>
                  <a:pt x="46987" y="7077"/>
                </a:lnTo>
                <a:lnTo>
                  <a:pt x="49480" y="6610"/>
                </a:lnTo>
                <a:lnTo>
                  <a:pt x="51974" y="6143"/>
                </a:lnTo>
                <a:lnTo>
                  <a:pt x="54545" y="5832"/>
                </a:lnTo>
                <a:lnTo>
                  <a:pt x="57194" y="5677"/>
                </a:lnTo>
                <a:lnTo>
                  <a:pt x="57194" y="13687"/>
                </a:lnTo>
                <a:lnTo>
                  <a:pt x="57194" y="13687"/>
                </a:lnTo>
                <a:lnTo>
                  <a:pt x="57194" y="14154"/>
                </a:lnTo>
                <a:lnTo>
                  <a:pt x="57350" y="14776"/>
                </a:lnTo>
                <a:lnTo>
                  <a:pt x="57662" y="15243"/>
                </a:lnTo>
                <a:lnTo>
                  <a:pt x="57974" y="15554"/>
                </a:lnTo>
                <a:lnTo>
                  <a:pt x="58285" y="15865"/>
                </a:lnTo>
                <a:lnTo>
                  <a:pt x="58753" y="16254"/>
                </a:lnTo>
                <a:lnTo>
                  <a:pt x="59454" y="16331"/>
                </a:lnTo>
                <a:lnTo>
                  <a:pt x="59922" y="16331"/>
                </a:lnTo>
                <a:lnTo>
                  <a:pt x="59922" y="16331"/>
                </a:lnTo>
                <a:lnTo>
                  <a:pt x="60545" y="16331"/>
                </a:lnTo>
                <a:lnTo>
                  <a:pt x="61012" y="16254"/>
                </a:lnTo>
                <a:lnTo>
                  <a:pt x="61480" y="15865"/>
                </a:lnTo>
                <a:lnTo>
                  <a:pt x="61792" y="15554"/>
                </a:lnTo>
                <a:lnTo>
                  <a:pt x="62103" y="15243"/>
                </a:lnTo>
                <a:lnTo>
                  <a:pt x="62415" y="14776"/>
                </a:lnTo>
                <a:lnTo>
                  <a:pt x="62571" y="14154"/>
                </a:lnTo>
                <a:lnTo>
                  <a:pt x="62571" y="13687"/>
                </a:lnTo>
                <a:lnTo>
                  <a:pt x="62571" y="5677"/>
                </a:lnTo>
                <a:lnTo>
                  <a:pt x="62571" y="5677"/>
                </a:lnTo>
                <a:lnTo>
                  <a:pt x="65220" y="5832"/>
                </a:lnTo>
                <a:lnTo>
                  <a:pt x="67792" y="6143"/>
                </a:lnTo>
                <a:lnTo>
                  <a:pt x="70285" y="6610"/>
                </a:lnTo>
                <a:lnTo>
                  <a:pt x="72779" y="7077"/>
                </a:lnTo>
                <a:lnTo>
                  <a:pt x="75350" y="7699"/>
                </a:lnTo>
                <a:lnTo>
                  <a:pt x="77688" y="8476"/>
                </a:lnTo>
                <a:lnTo>
                  <a:pt x="80103" y="9410"/>
                </a:lnTo>
                <a:lnTo>
                  <a:pt x="82285" y="10343"/>
                </a:lnTo>
                <a:lnTo>
                  <a:pt x="84467" y="11510"/>
                </a:lnTo>
                <a:lnTo>
                  <a:pt x="86727" y="12598"/>
                </a:lnTo>
                <a:lnTo>
                  <a:pt x="88909" y="13843"/>
                </a:lnTo>
                <a:lnTo>
                  <a:pt x="90935" y="15243"/>
                </a:lnTo>
                <a:lnTo>
                  <a:pt x="92883" y="16642"/>
                </a:lnTo>
                <a:lnTo>
                  <a:pt x="94909" y="18276"/>
                </a:lnTo>
                <a:lnTo>
                  <a:pt x="96623" y="19831"/>
                </a:lnTo>
                <a:lnTo>
                  <a:pt x="98493" y="21542"/>
                </a:lnTo>
                <a:lnTo>
                  <a:pt x="100051" y="23253"/>
                </a:lnTo>
                <a:lnTo>
                  <a:pt x="101844" y="25197"/>
                </a:lnTo>
                <a:lnTo>
                  <a:pt x="103246" y="27064"/>
                </a:lnTo>
                <a:lnTo>
                  <a:pt x="104649" y="29086"/>
                </a:lnTo>
                <a:lnTo>
                  <a:pt x="106051" y="31186"/>
                </a:lnTo>
                <a:lnTo>
                  <a:pt x="107376" y="33208"/>
                </a:lnTo>
                <a:lnTo>
                  <a:pt x="108467" y="35385"/>
                </a:lnTo>
                <a:lnTo>
                  <a:pt x="109558" y="37640"/>
                </a:lnTo>
                <a:lnTo>
                  <a:pt x="110493" y="39974"/>
                </a:lnTo>
                <a:lnTo>
                  <a:pt x="111428" y="42151"/>
                </a:lnTo>
                <a:lnTo>
                  <a:pt x="112207" y="44718"/>
                </a:lnTo>
                <a:lnTo>
                  <a:pt x="112831" y="47051"/>
                </a:lnTo>
                <a:lnTo>
                  <a:pt x="113298" y="49539"/>
                </a:lnTo>
                <a:lnTo>
                  <a:pt x="113844" y="52106"/>
                </a:lnTo>
                <a:lnTo>
                  <a:pt x="114077" y="54594"/>
                </a:lnTo>
                <a:lnTo>
                  <a:pt x="114311" y="57316"/>
                </a:lnTo>
                <a:lnTo>
                  <a:pt x="106207" y="57316"/>
                </a:lnTo>
                <a:lnTo>
                  <a:pt x="106207" y="57316"/>
                </a:lnTo>
                <a:lnTo>
                  <a:pt x="105740" y="57316"/>
                </a:lnTo>
                <a:lnTo>
                  <a:pt x="105116" y="57472"/>
                </a:lnTo>
                <a:lnTo>
                  <a:pt x="104805" y="57705"/>
                </a:lnTo>
                <a:lnTo>
                  <a:pt x="104337" y="58094"/>
                </a:lnTo>
                <a:lnTo>
                  <a:pt x="104025" y="58405"/>
                </a:lnTo>
                <a:lnTo>
                  <a:pt x="103714" y="58872"/>
                </a:lnTo>
                <a:lnTo>
                  <a:pt x="103558" y="59494"/>
                </a:lnTo>
                <a:lnTo>
                  <a:pt x="103558" y="59961"/>
                </a:lnTo>
                <a:lnTo>
                  <a:pt x="103558" y="59961"/>
                </a:lnTo>
                <a:lnTo>
                  <a:pt x="103558" y="60583"/>
                </a:lnTo>
                <a:lnTo>
                  <a:pt x="103714" y="61049"/>
                </a:lnTo>
                <a:lnTo>
                  <a:pt x="104025" y="61516"/>
                </a:lnTo>
                <a:lnTo>
                  <a:pt x="104337" y="61827"/>
                </a:lnTo>
                <a:lnTo>
                  <a:pt x="104805" y="62138"/>
                </a:lnTo>
                <a:lnTo>
                  <a:pt x="105116" y="62449"/>
                </a:lnTo>
                <a:lnTo>
                  <a:pt x="105740" y="62605"/>
                </a:lnTo>
                <a:lnTo>
                  <a:pt x="106207" y="62605"/>
                </a:lnTo>
                <a:lnTo>
                  <a:pt x="114311" y="62605"/>
                </a:lnTo>
                <a:lnTo>
                  <a:pt x="114311" y="62605"/>
                </a:lnTo>
                <a:lnTo>
                  <a:pt x="114077" y="65327"/>
                </a:lnTo>
                <a:lnTo>
                  <a:pt x="113844" y="67815"/>
                </a:lnTo>
                <a:lnTo>
                  <a:pt x="113298" y="70304"/>
                </a:lnTo>
                <a:lnTo>
                  <a:pt x="112831" y="72871"/>
                </a:lnTo>
                <a:lnTo>
                  <a:pt x="112207" y="75204"/>
                </a:lnTo>
                <a:lnTo>
                  <a:pt x="111428" y="77692"/>
                </a:lnTo>
                <a:lnTo>
                  <a:pt x="110493" y="80103"/>
                </a:lnTo>
                <a:lnTo>
                  <a:pt x="109558" y="82281"/>
                </a:lnTo>
                <a:lnTo>
                  <a:pt x="108467" y="84536"/>
                </a:lnTo>
                <a:lnTo>
                  <a:pt x="107376" y="86714"/>
                </a:lnTo>
                <a:lnTo>
                  <a:pt x="106051" y="88891"/>
                </a:lnTo>
                <a:lnTo>
                  <a:pt x="104649" y="90913"/>
                </a:lnTo>
                <a:lnTo>
                  <a:pt x="103246" y="92858"/>
                </a:lnTo>
                <a:lnTo>
                  <a:pt x="101844" y="94724"/>
                </a:lnTo>
                <a:lnTo>
                  <a:pt x="100051" y="96591"/>
                </a:lnTo>
                <a:lnTo>
                  <a:pt x="98493" y="98379"/>
                </a:lnTo>
                <a:lnTo>
                  <a:pt x="96623" y="100090"/>
                </a:lnTo>
                <a:lnTo>
                  <a:pt x="94909" y="101646"/>
                </a:lnTo>
                <a:lnTo>
                  <a:pt x="92883" y="103201"/>
                </a:lnTo>
                <a:lnTo>
                  <a:pt x="90935" y="104679"/>
                </a:lnTo>
                <a:lnTo>
                  <a:pt x="88909" y="106079"/>
                </a:lnTo>
                <a:lnTo>
                  <a:pt x="86727" y="107323"/>
                </a:lnTo>
                <a:lnTo>
                  <a:pt x="84467" y="108412"/>
                </a:lnTo>
                <a:lnTo>
                  <a:pt x="82285" y="109500"/>
                </a:lnTo>
                <a:lnTo>
                  <a:pt x="80103" y="110434"/>
                </a:lnTo>
                <a:lnTo>
                  <a:pt x="77688" y="111367"/>
                </a:lnTo>
                <a:lnTo>
                  <a:pt x="75350" y="112222"/>
                </a:lnTo>
                <a:lnTo>
                  <a:pt x="72779" y="112845"/>
                </a:lnTo>
                <a:lnTo>
                  <a:pt x="70285" y="113311"/>
                </a:lnTo>
                <a:lnTo>
                  <a:pt x="67792" y="113778"/>
                </a:lnTo>
                <a:lnTo>
                  <a:pt x="65220" y="114089"/>
                </a:lnTo>
                <a:lnTo>
                  <a:pt x="62571" y="1142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-24478" y="1310148"/>
            <a:ext cx="3014699" cy="8166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128394" y="2209413"/>
            <a:ext cx="2659200" cy="27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>
                <a:ln>
                  <a:noFill/>
                </a:ln>
                <a:solidFill>
                  <a:srgbClr val="2A2D3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Direct confrontations with biased thinkers/media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3591" y="1330010"/>
            <a:ext cx="2768700" cy="81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Media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Biases</a:t>
            </a:r>
          </a:p>
        </p:txBody>
      </p:sp>
    </p:spTree>
    <p:extLst>
      <p:ext uri="{BB962C8B-B14F-4D97-AF65-F5344CB8AC3E}">
        <p14:creationId xmlns:p14="http://schemas.microsoft.com/office/powerpoint/2010/main" val="428208056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6600"/>
                </a:solidFill>
              </a:rPr>
              <a:t>Sanskriti Revival Series-2: Dharma and Mind 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Identified Western appropriation of Hindu and Buddhist ideas &amp; practices into psychology, cognitive sciences and neurosciences</a:t>
            </a:r>
          </a:p>
          <a:p>
            <a:r>
              <a:rPr lang="en-US" sz="2800" b="1" dirty="0"/>
              <a:t>Funded over 50 research projects to reposition dharma as mind science</a:t>
            </a:r>
          </a:p>
          <a:p>
            <a:r>
              <a:rPr lang="en-US" sz="2800" b="1" dirty="0"/>
              <a:t>Started series of academic conferences in India</a:t>
            </a:r>
          </a:p>
          <a:p>
            <a:r>
              <a:rPr lang="en-US" sz="2800" b="1" dirty="0"/>
              <a:t>Sponsored college textbook on Indian Psychology</a:t>
            </a:r>
          </a:p>
          <a:p>
            <a:r>
              <a:rPr lang="en-US" sz="2800" b="1" dirty="0"/>
              <a:t>Writing 3-volume set of books on “Indian Mind Sciences”:</a:t>
            </a:r>
          </a:p>
          <a:p>
            <a:pPr marL="914400" lvl="1"/>
            <a:r>
              <a:rPr lang="en-US" sz="2400" b="1" dirty="0"/>
              <a:t>Philosophy</a:t>
            </a:r>
          </a:p>
          <a:p>
            <a:pPr marL="914400" lvl="1"/>
            <a:r>
              <a:rPr lang="en-US" sz="2400" b="1" dirty="0"/>
              <a:t>Psychology &amp; Clinical Therapies</a:t>
            </a:r>
          </a:p>
          <a:p>
            <a:pPr marL="914400" lvl="1"/>
            <a:r>
              <a:rPr lang="en-US" sz="2400" b="1" dirty="0"/>
              <a:t>Cognitive Sciences &amp; Neurosciences </a:t>
            </a:r>
          </a:p>
        </p:txBody>
      </p:sp>
    </p:spTree>
    <p:extLst>
      <p:ext uri="{BB962C8B-B14F-4D97-AF65-F5344CB8AC3E}">
        <p14:creationId xmlns:p14="http://schemas.microsoft.com/office/powerpoint/2010/main" val="224941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>
                <a:solidFill>
                  <a:srgbClr val="FF6600"/>
                </a:solidFill>
              </a:rPr>
              <a:t>Sanskriti Revival Series-3: History of Indian Science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Civil Engineering, city building, architecture</a:t>
            </a:r>
          </a:p>
          <a:p>
            <a:r>
              <a:rPr lang="en-US" sz="2800" b="1" dirty="0"/>
              <a:t>Water management</a:t>
            </a:r>
          </a:p>
          <a:p>
            <a:r>
              <a:rPr lang="en-US" sz="2800" b="1" dirty="0"/>
              <a:t>Agriculture technology</a:t>
            </a:r>
          </a:p>
          <a:p>
            <a:r>
              <a:rPr lang="en-US" sz="2800" b="1" dirty="0"/>
              <a:t>Medicine</a:t>
            </a:r>
          </a:p>
          <a:p>
            <a:r>
              <a:rPr lang="en-US" sz="2800" b="1" dirty="0"/>
              <a:t>Metallurgy</a:t>
            </a:r>
          </a:p>
          <a:p>
            <a:r>
              <a:rPr lang="en-US" sz="2800" b="1" dirty="0"/>
              <a:t>Mathematics, astronomy</a:t>
            </a:r>
          </a:p>
          <a:p>
            <a:r>
              <a:rPr lang="en-US" sz="2800" b="1" dirty="0"/>
              <a:t>Ship building &amp; shipping</a:t>
            </a:r>
          </a:p>
          <a:p>
            <a:r>
              <a:rPr lang="en-US" sz="2800" b="1" dirty="0"/>
              <a:t>Textiles</a:t>
            </a:r>
          </a:p>
        </p:txBody>
      </p:sp>
    </p:spTree>
    <p:extLst>
      <p:ext uri="{BB962C8B-B14F-4D97-AF65-F5344CB8AC3E}">
        <p14:creationId xmlns:p14="http://schemas.microsoft.com/office/powerpoint/2010/main" val="91046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>
                <a:solidFill>
                  <a:srgbClr val="FF6600"/>
                </a:solidFill>
              </a:rPr>
              <a:t>Sanskriti Revival Series-4: Reimagining India &amp; its influences on World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Indian trade </a:t>
            </a:r>
            <a:r>
              <a:rPr lang="en-US" sz="2800" b="1" dirty="0">
                <a:sym typeface="Wingdings" panose="05000000000000000000" pitchFamily="2" charset="2"/>
              </a:rPr>
              <a:t> leading to Columbus, etc.</a:t>
            </a:r>
            <a:endParaRPr lang="en-US" sz="2800" b="1" dirty="0"/>
          </a:p>
          <a:p>
            <a:r>
              <a:rPr lang="en-US" sz="2800" b="1" dirty="0"/>
              <a:t>Indian science &amp; technology</a:t>
            </a:r>
          </a:p>
          <a:p>
            <a:r>
              <a:rPr lang="en-US" sz="2800" b="1" dirty="0"/>
              <a:t>Sanskrit </a:t>
            </a:r>
            <a:r>
              <a:rPr lang="en-US" sz="2800" b="1" dirty="0">
                <a:sym typeface="Wingdings" panose="05000000000000000000" pitchFamily="2" charset="2"/>
              </a:rPr>
              <a:t> European languages; modern l</a:t>
            </a:r>
            <a:r>
              <a:rPr lang="en-US" sz="2800" b="1" dirty="0"/>
              <a:t>inguistics</a:t>
            </a:r>
          </a:p>
          <a:p>
            <a:r>
              <a:rPr lang="en-US" sz="2800" b="1" dirty="0"/>
              <a:t>Impact on modern popular culture: music, literature</a:t>
            </a:r>
          </a:p>
          <a:p>
            <a:r>
              <a:rPr lang="en-US" sz="2800" b="1" dirty="0"/>
              <a:t>Spirituality, yoga, meditation, fashion, cuisine, vegetarianism</a:t>
            </a:r>
          </a:p>
          <a:p>
            <a:r>
              <a:rPr lang="en-US" sz="2800" b="1" dirty="0"/>
              <a:t>Ayurveda, mind-body healing</a:t>
            </a:r>
          </a:p>
          <a:p>
            <a:r>
              <a:rPr lang="en-US" sz="2800" b="1" dirty="0"/>
              <a:t>Ecology</a:t>
            </a:r>
          </a:p>
          <a:p>
            <a:r>
              <a:rPr lang="en-US" sz="2800" b="1" dirty="0"/>
              <a:t>Philosophy</a:t>
            </a:r>
          </a:p>
          <a:p>
            <a:r>
              <a:rPr lang="en-US" b="1" dirty="0"/>
              <a:t>Christianity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99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>
                <a:solidFill>
                  <a:srgbClr val="FF6600"/>
                </a:solidFill>
              </a:rPr>
              <a:t>Sanskriti Revival Series-5: Mentoring &amp; Training the Intellectual Kshatriyas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Simplified materials for mass consumption:</a:t>
            </a:r>
          </a:p>
          <a:p>
            <a:pPr lvl="1"/>
            <a:r>
              <a:rPr lang="en-US" sz="2000" b="1" dirty="0"/>
              <a:t>Summaries</a:t>
            </a:r>
          </a:p>
          <a:p>
            <a:pPr lvl="1"/>
            <a:r>
              <a:rPr lang="en-US" sz="2000" b="1" dirty="0"/>
              <a:t>Youth toolkits for debates</a:t>
            </a:r>
          </a:p>
          <a:p>
            <a:pPr lvl="1"/>
            <a:r>
              <a:rPr lang="en-US" sz="2000" b="1" dirty="0" err="1"/>
              <a:t>Youtube</a:t>
            </a:r>
            <a:endParaRPr lang="en-US" sz="2000" b="1" dirty="0"/>
          </a:p>
          <a:p>
            <a:pPr lvl="1"/>
            <a:r>
              <a:rPr lang="en-US" sz="2000" b="1" dirty="0"/>
              <a:t>Documentaries</a:t>
            </a:r>
          </a:p>
          <a:p>
            <a:pPr lvl="1"/>
            <a:r>
              <a:rPr lang="en-US" sz="2000" b="1" dirty="0"/>
              <a:t>Online discussions, video conferences</a:t>
            </a:r>
          </a:p>
          <a:p>
            <a:pPr lvl="1"/>
            <a:r>
              <a:rPr lang="en-US" sz="2000" b="1" dirty="0"/>
              <a:t>Social media campaigns</a:t>
            </a:r>
          </a:p>
          <a:p>
            <a:pPr lvl="1"/>
            <a:r>
              <a:rPr lang="en-US" sz="2000" b="1" dirty="0"/>
              <a:t>Education system materials</a:t>
            </a:r>
          </a:p>
          <a:p>
            <a:pPr lvl="1"/>
            <a:r>
              <a:rPr lang="en-US" sz="2000" b="1" dirty="0"/>
              <a:t>Indian language editions</a:t>
            </a:r>
          </a:p>
          <a:p>
            <a:r>
              <a:rPr lang="en-US" sz="2800" b="1" dirty="0"/>
              <a:t>Leadership training workshops</a:t>
            </a:r>
          </a:p>
          <a:p>
            <a:r>
              <a:rPr lang="en-US" sz="2800" b="1" dirty="0"/>
              <a:t>“Live” training in real encounters; public speaking</a:t>
            </a:r>
          </a:p>
        </p:txBody>
      </p:sp>
    </p:spTree>
    <p:extLst>
      <p:ext uri="{BB962C8B-B14F-4D97-AF65-F5344CB8AC3E}">
        <p14:creationId xmlns:p14="http://schemas.microsoft.com/office/powerpoint/2010/main" val="418844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>
                <a:solidFill>
                  <a:srgbClr val="FF3300"/>
                </a:solidFill>
              </a:rPr>
              <a:t>Sanskriti Revival Series-6: Influencing the leaders of key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Hindu Dharma Acharya </a:t>
            </a:r>
            <a:r>
              <a:rPr lang="en-US" sz="2800" b="1" dirty="0" err="1"/>
              <a:t>Sabha</a:t>
            </a:r>
            <a:endParaRPr lang="en-US" sz="2800" b="1" dirty="0"/>
          </a:p>
          <a:p>
            <a:r>
              <a:rPr lang="en-US" sz="2800" b="1" dirty="0"/>
              <a:t>Individual gurus</a:t>
            </a:r>
          </a:p>
          <a:p>
            <a:r>
              <a:rPr lang="en-US" sz="2800" b="1" dirty="0"/>
              <a:t>Academic professors &amp; college students</a:t>
            </a:r>
          </a:p>
          <a:p>
            <a:r>
              <a:rPr lang="en-US" sz="2800" b="1" dirty="0"/>
              <a:t>Writers, intellectuals</a:t>
            </a:r>
          </a:p>
          <a:p>
            <a:r>
              <a:rPr lang="en-US" sz="2800" b="1" dirty="0"/>
              <a:t>Media</a:t>
            </a:r>
          </a:p>
          <a:p>
            <a:r>
              <a:rPr lang="en-US" sz="2800" b="1" dirty="0"/>
              <a:t>Political leaders</a:t>
            </a:r>
          </a:p>
          <a:p>
            <a:r>
              <a:rPr lang="en-US" sz="2800" b="1" dirty="0"/>
              <a:t>Industrialists &amp; businessmen</a:t>
            </a:r>
          </a:p>
        </p:txBody>
      </p:sp>
    </p:spTree>
    <p:extLst>
      <p:ext uri="{BB962C8B-B14F-4D97-AF65-F5344CB8AC3E}">
        <p14:creationId xmlns:p14="http://schemas.microsoft.com/office/powerpoint/2010/main" val="33898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139899" y="1958925"/>
            <a:ext cx="30411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</a:rPr>
              <a:t>Mapping the Kurukshetra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</a:rPr>
              <a:t>Evaluation of how other major nations control the discourse on their terms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83318" y="2096526"/>
            <a:ext cx="470100" cy="62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6727" y="71797"/>
                </a:moveTo>
                <a:lnTo>
                  <a:pt x="66727" y="71797"/>
                </a:lnTo>
                <a:lnTo>
                  <a:pt x="64860" y="70084"/>
                </a:lnTo>
                <a:lnTo>
                  <a:pt x="63460" y="68682"/>
                </a:lnTo>
                <a:lnTo>
                  <a:pt x="62138" y="67436"/>
                </a:lnTo>
                <a:lnTo>
                  <a:pt x="61049" y="66502"/>
                </a:lnTo>
                <a:lnTo>
                  <a:pt x="59961" y="65723"/>
                </a:lnTo>
                <a:lnTo>
                  <a:pt x="58561" y="65100"/>
                </a:lnTo>
                <a:lnTo>
                  <a:pt x="56616" y="64711"/>
                </a:lnTo>
                <a:lnTo>
                  <a:pt x="54283" y="64711"/>
                </a:lnTo>
                <a:lnTo>
                  <a:pt x="54283" y="64711"/>
                </a:lnTo>
                <a:lnTo>
                  <a:pt x="51795" y="64711"/>
                </a:lnTo>
                <a:lnTo>
                  <a:pt x="49462" y="65100"/>
                </a:lnTo>
                <a:lnTo>
                  <a:pt x="48295" y="65334"/>
                </a:lnTo>
                <a:lnTo>
                  <a:pt x="47362" y="65723"/>
                </a:lnTo>
                <a:lnTo>
                  <a:pt x="46584" y="66190"/>
                </a:lnTo>
                <a:lnTo>
                  <a:pt x="45806" y="66813"/>
                </a:lnTo>
                <a:lnTo>
                  <a:pt x="45184" y="67592"/>
                </a:lnTo>
                <a:lnTo>
                  <a:pt x="44718" y="68371"/>
                </a:lnTo>
                <a:lnTo>
                  <a:pt x="44406" y="69305"/>
                </a:lnTo>
                <a:lnTo>
                  <a:pt x="44095" y="70395"/>
                </a:lnTo>
                <a:lnTo>
                  <a:pt x="43940" y="71641"/>
                </a:lnTo>
                <a:lnTo>
                  <a:pt x="43940" y="73121"/>
                </a:lnTo>
                <a:lnTo>
                  <a:pt x="44095" y="74834"/>
                </a:lnTo>
                <a:lnTo>
                  <a:pt x="44251" y="76547"/>
                </a:lnTo>
                <a:lnTo>
                  <a:pt x="44251" y="76547"/>
                </a:lnTo>
                <a:lnTo>
                  <a:pt x="44718" y="78260"/>
                </a:lnTo>
                <a:lnTo>
                  <a:pt x="45184" y="79896"/>
                </a:lnTo>
                <a:lnTo>
                  <a:pt x="45651" y="80986"/>
                </a:lnTo>
                <a:lnTo>
                  <a:pt x="46273" y="81920"/>
                </a:lnTo>
                <a:lnTo>
                  <a:pt x="46740" y="82699"/>
                </a:lnTo>
                <a:lnTo>
                  <a:pt x="47362" y="83322"/>
                </a:lnTo>
                <a:lnTo>
                  <a:pt x="48606" y="84256"/>
                </a:lnTo>
                <a:lnTo>
                  <a:pt x="49695" y="85035"/>
                </a:lnTo>
                <a:lnTo>
                  <a:pt x="50084" y="85502"/>
                </a:lnTo>
                <a:lnTo>
                  <a:pt x="50550" y="86048"/>
                </a:lnTo>
                <a:lnTo>
                  <a:pt x="50861" y="86826"/>
                </a:lnTo>
                <a:lnTo>
                  <a:pt x="51017" y="87605"/>
                </a:lnTo>
                <a:lnTo>
                  <a:pt x="51173" y="88695"/>
                </a:lnTo>
                <a:lnTo>
                  <a:pt x="51173" y="90097"/>
                </a:lnTo>
                <a:lnTo>
                  <a:pt x="51173" y="90097"/>
                </a:lnTo>
                <a:lnTo>
                  <a:pt x="51017" y="92822"/>
                </a:lnTo>
                <a:lnTo>
                  <a:pt x="51173" y="94847"/>
                </a:lnTo>
                <a:lnTo>
                  <a:pt x="51328" y="96560"/>
                </a:lnTo>
                <a:lnTo>
                  <a:pt x="51795" y="97962"/>
                </a:lnTo>
                <a:lnTo>
                  <a:pt x="52261" y="99130"/>
                </a:lnTo>
                <a:lnTo>
                  <a:pt x="52728" y="100064"/>
                </a:lnTo>
                <a:lnTo>
                  <a:pt x="53661" y="101466"/>
                </a:lnTo>
                <a:lnTo>
                  <a:pt x="53661" y="101466"/>
                </a:lnTo>
                <a:lnTo>
                  <a:pt x="54906" y="103335"/>
                </a:lnTo>
                <a:lnTo>
                  <a:pt x="55683" y="104114"/>
                </a:lnTo>
                <a:lnTo>
                  <a:pt x="56616" y="104892"/>
                </a:lnTo>
                <a:lnTo>
                  <a:pt x="57161" y="105048"/>
                </a:lnTo>
                <a:lnTo>
                  <a:pt x="57627" y="105048"/>
                </a:lnTo>
                <a:lnTo>
                  <a:pt x="58094" y="104892"/>
                </a:lnTo>
                <a:lnTo>
                  <a:pt x="58405" y="104581"/>
                </a:lnTo>
                <a:lnTo>
                  <a:pt x="58872" y="104114"/>
                </a:lnTo>
                <a:lnTo>
                  <a:pt x="59183" y="103335"/>
                </a:lnTo>
                <a:lnTo>
                  <a:pt x="59494" y="102401"/>
                </a:lnTo>
                <a:lnTo>
                  <a:pt x="59805" y="101155"/>
                </a:lnTo>
                <a:lnTo>
                  <a:pt x="59805" y="101155"/>
                </a:lnTo>
                <a:lnTo>
                  <a:pt x="60272" y="98429"/>
                </a:lnTo>
                <a:lnTo>
                  <a:pt x="61049" y="95937"/>
                </a:lnTo>
                <a:lnTo>
                  <a:pt x="61672" y="93757"/>
                </a:lnTo>
                <a:lnTo>
                  <a:pt x="62605" y="91810"/>
                </a:lnTo>
                <a:lnTo>
                  <a:pt x="63538" y="90097"/>
                </a:lnTo>
                <a:lnTo>
                  <a:pt x="64549" y="88384"/>
                </a:lnTo>
                <a:lnTo>
                  <a:pt x="66571" y="85347"/>
                </a:lnTo>
                <a:lnTo>
                  <a:pt x="66571" y="85347"/>
                </a:lnTo>
                <a:lnTo>
                  <a:pt x="67660" y="83945"/>
                </a:lnTo>
                <a:lnTo>
                  <a:pt x="68593" y="82388"/>
                </a:lnTo>
                <a:lnTo>
                  <a:pt x="69371" y="80830"/>
                </a:lnTo>
                <a:lnTo>
                  <a:pt x="69837" y="79117"/>
                </a:lnTo>
                <a:lnTo>
                  <a:pt x="69993" y="78105"/>
                </a:lnTo>
                <a:lnTo>
                  <a:pt x="69993" y="77326"/>
                </a:lnTo>
                <a:lnTo>
                  <a:pt x="69837" y="76391"/>
                </a:lnTo>
                <a:lnTo>
                  <a:pt x="69526" y="75457"/>
                </a:lnTo>
                <a:lnTo>
                  <a:pt x="69060" y="74678"/>
                </a:lnTo>
                <a:lnTo>
                  <a:pt x="68438" y="73744"/>
                </a:lnTo>
                <a:lnTo>
                  <a:pt x="67660" y="72809"/>
                </a:lnTo>
                <a:lnTo>
                  <a:pt x="66727" y="71797"/>
                </a:lnTo>
                <a:close/>
                <a:moveTo>
                  <a:pt x="46740" y="53887"/>
                </a:moveTo>
                <a:lnTo>
                  <a:pt x="46740" y="53887"/>
                </a:lnTo>
                <a:lnTo>
                  <a:pt x="46740" y="53264"/>
                </a:lnTo>
                <a:lnTo>
                  <a:pt x="47051" y="52485"/>
                </a:lnTo>
                <a:lnTo>
                  <a:pt x="47362" y="51706"/>
                </a:lnTo>
                <a:lnTo>
                  <a:pt x="47984" y="51005"/>
                </a:lnTo>
                <a:lnTo>
                  <a:pt x="49073" y="49604"/>
                </a:lnTo>
                <a:lnTo>
                  <a:pt x="50706" y="48202"/>
                </a:lnTo>
                <a:lnTo>
                  <a:pt x="52417" y="46956"/>
                </a:lnTo>
                <a:lnTo>
                  <a:pt x="54128" y="45866"/>
                </a:lnTo>
                <a:lnTo>
                  <a:pt x="55839" y="44853"/>
                </a:lnTo>
                <a:lnTo>
                  <a:pt x="57627" y="44075"/>
                </a:lnTo>
                <a:lnTo>
                  <a:pt x="57627" y="44075"/>
                </a:lnTo>
                <a:lnTo>
                  <a:pt x="60583" y="42829"/>
                </a:lnTo>
                <a:lnTo>
                  <a:pt x="61983" y="42206"/>
                </a:lnTo>
                <a:lnTo>
                  <a:pt x="63071" y="41739"/>
                </a:lnTo>
                <a:lnTo>
                  <a:pt x="64238" y="40960"/>
                </a:lnTo>
                <a:lnTo>
                  <a:pt x="64860" y="40337"/>
                </a:lnTo>
                <a:lnTo>
                  <a:pt x="65016" y="39870"/>
                </a:lnTo>
                <a:lnTo>
                  <a:pt x="65171" y="39402"/>
                </a:lnTo>
                <a:lnTo>
                  <a:pt x="65327" y="38935"/>
                </a:lnTo>
                <a:lnTo>
                  <a:pt x="65171" y="38234"/>
                </a:lnTo>
                <a:lnTo>
                  <a:pt x="65171" y="38234"/>
                </a:lnTo>
                <a:lnTo>
                  <a:pt x="65016" y="37144"/>
                </a:lnTo>
                <a:lnTo>
                  <a:pt x="64705" y="36054"/>
                </a:lnTo>
                <a:lnTo>
                  <a:pt x="64082" y="35120"/>
                </a:lnTo>
                <a:lnTo>
                  <a:pt x="63460" y="34185"/>
                </a:lnTo>
                <a:lnTo>
                  <a:pt x="62294" y="33562"/>
                </a:lnTo>
                <a:lnTo>
                  <a:pt x="60894" y="33095"/>
                </a:lnTo>
                <a:lnTo>
                  <a:pt x="59183" y="32783"/>
                </a:lnTo>
                <a:lnTo>
                  <a:pt x="56772" y="32628"/>
                </a:lnTo>
                <a:lnTo>
                  <a:pt x="56772" y="32628"/>
                </a:lnTo>
                <a:lnTo>
                  <a:pt x="55683" y="32783"/>
                </a:lnTo>
                <a:lnTo>
                  <a:pt x="54750" y="33095"/>
                </a:lnTo>
                <a:lnTo>
                  <a:pt x="53972" y="33406"/>
                </a:lnTo>
                <a:lnTo>
                  <a:pt x="53350" y="34029"/>
                </a:lnTo>
                <a:lnTo>
                  <a:pt x="52883" y="34497"/>
                </a:lnTo>
                <a:lnTo>
                  <a:pt x="52572" y="35120"/>
                </a:lnTo>
                <a:lnTo>
                  <a:pt x="51795" y="36365"/>
                </a:lnTo>
                <a:lnTo>
                  <a:pt x="51328" y="37456"/>
                </a:lnTo>
                <a:lnTo>
                  <a:pt x="50861" y="37767"/>
                </a:lnTo>
                <a:lnTo>
                  <a:pt x="50550" y="37923"/>
                </a:lnTo>
                <a:lnTo>
                  <a:pt x="50084" y="37767"/>
                </a:lnTo>
                <a:lnTo>
                  <a:pt x="49462" y="37611"/>
                </a:lnTo>
                <a:lnTo>
                  <a:pt x="48606" y="36988"/>
                </a:lnTo>
                <a:lnTo>
                  <a:pt x="47673" y="36210"/>
                </a:lnTo>
                <a:lnTo>
                  <a:pt x="47673" y="36210"/>
                </a:lnTo>
                <a:lnTo>
                  <a:pt x="46740" y="35275"/>
                </a:lnTo>
                <a:lnTo>
                  <a:pt x="46117" y="34497"/>
                </a:lnTo>
                <a:lnTo>
                  <a:pt x="45806" y="33874"/>
                </a:lnTo>
                <a:lnTo>
                  <a:pt x="45651" y="33406"/>
                </a:lnTo>
                <a:lnTo>
                  <a:pt x="45651" y="32939"/>
                </a:lnTo>
                <a:lnTo>
                  <a:pt x="45806" y="32628"/>
                </a:lnTo>
                <a:lnTo>
                  <a:pt x="46117" y="32316"/>
                </a:lnTo>
                <a:lnTo>
                  <a:pt x="46584" y="32160"/>
                </a:lnTo>
                <a:lnTo>
                  <a:pt x="47673" y="31771"/>
                </a:lnTo>
                <a:lnTo>
                  <a:pt x="49073" y="31615"/>
                </a:lnTo>
                <a:lnTo>
                  <a:pt x="50395" y="31537"/>
                </a:lnTo>
                <a:lnTo>
                  <a:pt x="51639" y="31148"/>
                </a:lnTo>
                <a:lnTo>
                  <a:pt x="51639" y="31148"/>
                </a:lnTo>
                <a:lnTo>
                  <a:pt x="52572" y="30525"/>
                </a:lnTo>
                <a:lnTo>
                  <a:pt x="53506" y="29591"/>
                </a:lnTo>
                <a:lnTo>
                  <a:pt x="54283" y="28656"/>
                </a:lnTo>
                <a:lnTo>
                  <a:pt x="54750" y="27566"/>
                </a:lnTo>
                <a:lnTo>
                  <a:pt x="54906" y="27099"/>
                </a:lnTo>
                <a:lnTo>
                  <a:pt x="54906" y="26476"/>
                </a:lnTo>
                <a:lnTo>
                  <a:pt x="54750" y="26009"/>
                </a:lnTo>
                <a:lnTo>
                  <a:pt x="54594" y="25697"/>
                </a:lnTo>
                <a:lnTo>
                  <a:pt x="54283" y="25230"/>
                </a:lnTo>
                <a:lnTo>
                  <a:pt x="53661" y="25074"/>
                </a:lnTo>
                <a:lnTo>
                  <a:pt x="53039" y="24685"/>
                </a:lnTo>
                <a:lnTo>
                  <a:pt x="52261" y="24607"/>
                </a:lnTo>
                <a:lnTo>
                  <a:pt x="52261" y="24607"/>
                </a:lnTo>
                <a:lnTo>
                  <a:pt x="50861" y="24607"/>
                </a:lnTo>
                <a:lnTo>
                  <a:pt x="49539" y="24685"/>
                </a:lnTo>
                <a:lnTo>
                  <a:pt x="48762" y="25074"/>
                </a:lnTo>
                <a:lnTo>
                  <a:pt x="48139" y="25386"/>
                </a:lnTo>
                <a:lnTo>
                  <a:pt x="47517" y="25697"/>
                </a:lnTo>
                <a:lnTo>
                  <a:pt x="46895" y="25697"/>
                </a:lnTo>
                <a:lnTo>
                  <a:pt x="45962" y="25697"/>
                </a:lnTo>
                <a:lnTo>
                  <a:pt x="44873" y="25386"/>
                </a:lnTo>
                <a:lnTo>
                  <a:pt x="44873" y="25386"/>
                </a:lnTo>
                <a:lnTo>
                  <a:pt x="44095" y="25230"/>
                </a:lnTo>
                <a:lnTo>
                  <a:pt x="43473" y="25230"/>
                </a:lnTo>
                <a:lnTo>
                  <a:pt x="42929" y="25230"/>
                </a:lnTo>
                <a:lnTo>
                  <a:pt x="42307" y="25463"/>
                </a:lnTo>
                <a:lnTo>
                  <a:pt x="41218" y="26164"/>
                </a:lnTo>
                <a:lnTo>
                  <a:pt x="40440" y="27099"/>
                </a:lnTo>
                <a:lnTo>
                  <a:pt x="39507" y="28033"/>
                </a:lnTo>
                <a:lnTo>
                  <a:pt x="38729" y="28812"/>
                </a:lnTo>
                <a:lnTo>
                  <a:pt x="38263" y="29123"/>
                </a:lnTo>
                <a:lnTo>
                  <a:pt x="37796" y="29279"/>
                </a:lnTo>
                <a:lnTo>
                  <a:pt x="37485" y="29279"/>
                </a:lnTo>
                <a:lnTo>
                  <a:pt x="37018" y="29279"/>
                </a:lnTo>
                <a:lnTo>
                  <a:pt x="37018" y="29279"/>
                </a:lnTo>
                <a:lnTo>
                  <a:pt x="35385" y="28345"/>
                </a:lnTo>
                <a:lnTo>
                  <a:pt x="33208" y="26787"/>
                </a:lnTo>
                <a:lnTo>
                  <a:pt x="30719" y="24685"/>
                </a:lnTo>
                <a:lnTo>
                  <a:pt x="28308" y="22349"/>
                </a:lnTo>
                <a:lnTo>
                  <a:pt x="28308" y="22349"/>
                </a:lnTo>
                <a:lnTo>
                  <a:pt x="26286" y="24218"/>
                </a:lnTo>
                <a:lnTo>
                  <a:pt x="24419" y="26164"/>
                </a:lnTo>
                <a:lnTo>
                  <a:pt x="22475" y="28189"/>
                </a:lnTo>
                <a:lnTo>
                  <a:pt x="20764" y="30369"/>
                </a:lnTo>
                <a:lnTo>
                  <a:pt x="19209" y="32628"/>
                </a:lnTo>
                <a:lnTo>
                  <a:pt x="17809" y="34964"/>
                </a:lnTo>
                <a:lnTo>
                  <a:pt x="16331" y="37456"/>
                </a:lnTo>
                <a:lnTo>
                  <a:pt x="15243" y="40025"/>
                </a:lnTo>
                <a:lnTo>
                  <a:pt x="15243" y="40025"/>
                </a:lnTo>
                <a:lnTo>
                  <a:pt x="15476" y="41583"/>
                </a:lnTo>
                <a:lnTo>
                  <a:pt x="15709" y="43140"/>
                </a:lnTo>
                <a:lnTo>
                  <a:pt x="16331" y="46022"/>
                </a:lnTo>
                <a:lnTo>
                  <a:pt x="17342" y="48358"/>
                </a:lnTo>
                <a:lnTo>
                  <a:pt x="18431" y="50382"/>
                </a:lnTo>
                <a:lnTo>
                  <a:pt x="19364" y="51940"/>
                </a:lnTo>
                <a:lnTo>
                  <a:pt x="20142" y="53108"/>
                </a:lnTo>
                <a:lnTo>
                  <a:pt x="20920" y="53887"/>
                </a:lnTo>
                <a:lnTo>
                  <a:pt x="20920" y="53887"/>
                </a:lnTo>
                <a:lnTo>
                  <a:pt x="21542" y="54977"/>
                </a:lnTo>
                <a:lnTo>
                  <a:pt x="22631" y="56223"/>
                </a:lnTo>
                <a:lnTo>
                  <a:pt x="24264" y="57780"/>
                </a:lnTo>
                <a:lnTo>
                  <a:pt x="26441" y="59883"/>
                </a:lnTo>
                <a:lnTo>
                  <a:pt x="29552" y="62063"/>
                </a:lnTo>
                <a:lnTo>
                  <a:pt x="33674" y="64555"/>
                </a:lnTo>
                <a:lnTo>
                  <a:pt x="36241" y="65879"/>
                </a:lnTo>
                <a:lnTo>
                  <a:pt x="38885" y="67280"/>
                </a:lnTo>
                <a:lnTo>
                  <a:pt x="38885" y="67280"/>
                </a:lnTo>
                <a:lnTo>
                  <a:pt x="39196" y="67280"/>
                </a:lnTo>
                <a:lnTo>
                  <a:pt x="39662" y="67125"/>
                </a:lnTo>
                <a:lnTo>
                  <a:pt x="39818" y="66969"/>
                </a:lnTo>
                <a:lnTo>
                  <a:pt x="39974" y="66502"/>
                </a:lnTo>
                <a:lnTo>
                  <a:pt x="39818" y="65957"/>
                </a:lnTo>
                <a:lnTo>
                  <a:pt x="39351" y="65100"/>
                </a:lnTo>
                <a:lnTo>
                  <a:pt x="38418" y="63932"/>
                </a:lnTo>
                <a:lnTo>
                  <a:pt x="38418" y="63932"/>
                </a:lnTo>
                <a:lnTo>
                  <a:pt x="37018" y="62686"/>
                </a:lnTo>
                <a:lnTo>
                  <a:pt x="35852" y="61284"/>
                </a:lnTo>
                <a:lnTo>
                  <a:pt x="34763" y="60038"/>
                </a:lnTo>
                <a:lnTo>
                  <a:pt x="33985" y="58637"/>
                </a:lnTo>
                <a:lnTo>
                  <a:pt x="33674" y="57936"/>
                </a:lnTo>
                <a:lnTo>
                  <a:pt x="33519" y="57313"/>
                </a:lnTo>
                <a:lnTo>
                  <a:pt x="33519" y="56690"/>
                </a:lnTo>
                <a:lnTo>
                  <a:pt x="33674" y="56067"/>
                </a:lnTo>
                <a:lnTo>
                  <a:pt x="33830" y="55600"/>
                </a:lnTo>
                <a:lnTo>
                  <a:pt x="34141" y="54977"/>
                </a:lnTo>
                <a:lnTo>
                  <a:pt x="34763" y="54510"/>
                </a:lnTo>
                <a:lnTo>
                  <a:pt x="35385" y="54198"/>
                </a:lnTo>
                <a:lnTo>
                  <a:pt x="35385" y="54198"/>
                </a:lnTo>
                <a:lnTo>
                  <a:pt x="36863" y="53419"/>
                </a:lnTo>
                <a:lnTo>
                  <a:pt x="38107" y="52952"/>
                </a:lnTo>
                <a:lnTo>
                  <a:pt x="39040" y="52796"/>
                </a:lnTo>
                <a:lnTo>
                  <a:pt x="39818" y="52796"/>
                </a:lnTo>
                <a:lnTo>
                  <a:pt x="40596" y="53108"/>
                </a:lnTo>
                <a:lnTo>
                  <a:pt x="41062" y="53887"/>
                </a:lnTo>
                <a:lnTo>
                  <a:pt x="41529" y="54821"/>
                </a:lnTo>
                <a:lnTo>
                  <a:pt x="41840" y="56067"/>
                </a:lnTo>
                <a:lnTo>
                  <a:pt x="41840" y="56067"/>
                </a:lnTo>
                <a:lnTo>
                  <a:pt x="42151" y="56846"/>
                </a:lnTo>
                <a:lnTo>
                  <a:pt x="42307" y="57313"/>
                </a:lnTo>
                <a:lnTo>
                  <a:pt x="42618" y="57780"/>
                </a:lnTo>
                <a:lnTo>
                  <a:pt x="42929" y="58092"/>
                </a:lnTo>
                <a:lnTo>
                  <a:pt x="43473" y="58247"/>
                </a:lnTo>
                <a:lnTo>
                  <a:pt x="43784" y="58247"/>
                </a:lnTo>
                <a:lnTo>
                  <a:pt x="44251" y="58247"/>
                </a:lnTo>
                <a:lnTo>
                  <a:pt x="44562" y="58092"/>
                </a:lnTo>
                <a:lnTo>
                  <a:pt x="45340" y="57469"/>
                </a:lnTo>
                <a:lnTo>
                  <a:pt x="45962" y="56534"/>
                </a:lnTo>
                <a:lnTo>
                  <a:pt x="46429" y="55288"/>
                </a:lnTo>
                <a:lnTo>
                  <a:pt x="46740" y="53887"/>
                </a:lnTo>
                <a:close/>
                <a:moveTo>
                  <a:pt x="108723" y="55288"/>
                </a:moveTo>
                <a:lnTo>
                  <a:pt x="108723" y="55288"/>
                </a:lnTo>
                <a:lnTo>
                  <a:pt x="108567" y="53887"/>
                </a:lnTo>
                <a:lnTo>
                  <a:pt x="108567" y="53887"/>
                </a:lnTo>
                <a:lnTo>
                  <a:pt x="108101" y="50850"/>
                </a:lnTo>
                <a:lnTo>
                  <a:pt x="108101" y="50850"/>
                </a:lnTo>
                <a:lnTo>
                  <a:pt x="107790" y="49292"/>
                </a:lnTo>
                <a:lnTo>
                  <a:pt x="107790" y="49292"/>
                </a:lnTo>
                <a:lnTo>
                  <a:pt x="107012" y="46333"/>
                </a:lnTo>
                <a:lnTo>
                  <a:pt x="107012" y="46333"/>
                </a:lnTo>
                <a:lnTo>
                  <a:pt x="106701" y="45009"/>
                </a:lnTo>
                <a:lnTo>
                  <a:pt x="106701" y="45009"/>
                </a:lnTo>
                <a:lnTo>
                  <a:pt x="105301" y="41116"/>
                </a:lnTo>
                <a:lnTo>
                  <a:pt x="105301" y="41116"/>
                </a:lnTo>
                <a:lnTo>
                  <a:pt x="104523" y="39558"/>
                </a:lnTo>
                <a:lnTo>
                  <a:pt x="104523" y="39558"/>
                </a:lnTo>
                <a:lnTo>
                  <a:pt x="103357" y="37300"/>
                </a:lnTo>
                <a:lnTo>
                  <a:pt x="103357" y="37300"/>
                </a:lnTo>
                <a:lnTo>
                  <a:pt x="102423" y="35431"/>
                </a:lnTo>
                <a:lnTo>
                  <a:pt x="102423" y="35431"/>
                </a:lnTo>
                <a:lnTo>
                  <a:pt x="101335" y="33718"/>
                </a:lnTo>
                <a:lnTo>
                  <a:pt x="101335" y="33718"/>
                </a:lnTo>
                <a:lnTo>
                  <a:pt x="100090" y="31771"/>
                </a:lnTo>
                <a:lnTo>
                  <a:pt x="100090" y="31771"/>
                </a:lnTo>
                <a:lnTo>
                  <a:pt x="99313" y="30681"/>
                </a:lnTo>
                <a:lnTo>
                  <a:pt x="99313" y="30681"/>
                </a:lnTo>
                <a:lnTo>
                  <a:pt x="97679" y="28812"/>
                </a:lnTo>
                <a:lnTo>
                  <a:pt x="96124" y="26943"/>
                </a:lnTo>
                <a:lnTo>
                  <a:pt x="94569" y="25230"/>
                </a:lnTo>
                <a:lnTo>
                  <a:pt x="92858" y="23595"/>
                </a:lnTo>
                <a:lnTo>
                  <a:pt x="92858" y="23595"/>
                </a:lnTo>
                <a:lnTo>
                  <a:pt x="92391" y="23127"/>
                </a:lnTo>
                <a:lnTo>
                  <a:pt x="92391" y="23127"/>
                </a:lnTo>
                <a:lnTo>
                  <a:pt x="89825" y="21103"/>
                </a:lnTo>
                <a:lnTo>
                  <a:pt x="89825" y="21103"/>
                </a:lnTo>
                <a:lnTo>
                  <a:pt x="89669" y="20947"/>
                </a:lnTo>
                <a:lnTo>
                  <a:pt x="89669" y="20947"/>
                </a:lnTo>
                <a:lnTo>
                  <a:pt x="86714" y="18922"/>
                </a:lnTo>
                <a:lnTo>
                  <a:pt x="83603" y="16975"/>
                </a:lnTo>
                <a:lnTo>
                  <a:pt x="80259" y="15262"/>
                </a:lnTo>
                <a:lnTo>
                  <a:pt x="76759" y="13861"/>
                </a:lnTo>
                <a:lnTo>
                  <a:pt x="76759" y="13861"/>
                </a:lnTo>
                <a:lnTo>
                  <a:pt x="74737" y="17287"/>
                </a:lnTo>
                <a:lnTo>
                  <a:pt x="73493" y="18922"/>
                </a:lnTo>
                <a:lnTo>
                  <a:pt x="73026" y="19390"/>
                </a:lnTo>
                <a:lnTo>
                  <a:pt x="72404" y="19857"/>
                </a:lnTo>
                <a:lnTo>
                  <a:pt x="72404" y="19857"/>
                </a:lnTo>
                <a:lnTo>
                  <a:pt x="71937" y="20168"/>
                </a:lnTo>
                <a:lnTo>
                  <a:pt x="71626" y="20635"/>
                </a:lnTo>
                <a:lnTo>
                  <a:pt x="71160" y="21570"/>
                </a:lnTo>
                <a:lnTo>
                  <a:pt x="70848" y="22660"/>
                </a:lnTo>
                <a:lnTo>
                  <a:pt x="71004" y="23750"/>
                </a:lnTo>
                <a:lnTo>
                  <a:pt x="71160" y="24218"/>
                </a:lnTo>
                <a:lnTo>
                  <a:pt x="71315" y="24685"/>
                </a:lnTo>
                <a:lnTo>
                  <a:pt x="71626" y="25230"/>
                </a:lnTo>
                <a:lnTo>
                  <a:pt x="72093" y="25697"/>
                </a:lnTo>
                <a:lnTo>
                  <a:pt x="72559" y="25853"/>
                </a:lnTo>
                <a:lnTo>
                  <a:pt x="73182" y="26164"/>
                </a:lnTo>
                <a:lnTo>
                  <a:pt x="73959" y="26164"/>
                </a:lnTo>
                <a:lnTo>
                  <a:pt x="74737" y="26164"/>
                </a:lnTo>
                <a:lnTo>
                  <a:pt x="74737" y="26164"/>
                </a:lnTo>
                <a:lnTo>
                  <a:pt x="74581" y="26476"/>
                </a:lnTo>
                <a:lnTo>
                  <a:pt x="74426" y="26943"/>
                </a:lnTo>
                <a:lnTo>
                  <a:pt x="74270" y="27410"/>
                </a:lnTo>
                <a:lnTo>
                  <a:pt x="74115" y="28345"/>
                </a:lnTo>
                <a:lnTo>
                  <a:pt x="74115" y="29435"/>
                </a:lnTo>
                <a:lnTo>
                  <a:pt x="74426" y="30681"/>
                </a:lnTo>
                <a:lnTo>
                  <a:pt x="74737" y="32472"/>
                </a:lnTo>
                <a:lnTo>
                  <a:pt x="74737" y="32472"/>
                </a:lnTo>
                <a:lnTo>
                  <a:pt x="75359" y="34185"/>
                </a:lnTo>
                <a:lnTo>
                  <a:pt x="75981" y="35431"/>
                </a:lnTo>
                <a:lnTo>
                  <a:pt x="76448" y="35898"/>
                </a:lnTo>
                <a:lnTo>
                  <a:pt x="76759" y="36365"/>
                </a:lnTo>
                <a:lnTo>
                  <a:pt x="77459" y="36677"/>
                </a:lnTo>
                <a:lnTo>
                  <a:pt x="77926" y="36988"/>
                </a:lnTo>
                <a:lnTo>
                  <a:pt x="78548" y="37144"/>
                </a:lnTo>
                <a:lnTo>
                  <a:pt x="79325" y="37144"/>
                </a:lnTo>
                <a:lnTo>
                  <a:pt x="80881" y="36988"/>
                </a:lnTo>
                <a:lnTo>
                  <a:pt x="82747" y="36521"/>
                </a:lnTo>
                <a:lnTo>
                  <a:pt x="85158" y="35743"/>
                </a:lnTo>
                <a:lnTo>
                  <a:pt x="85158" y="35743"/>
                </a:lnTo>
                <a:lnTo>
                  <a:pt x="86247" y="35275"/>
                </a:lnTo>
                <a:lnTo>
                  <a:pt x="87180" y="35120"/>
                </a:lnTo>
                <a:lnTo>
                  <a:pt x="87958" y="35120"/>
                </a:lnTo>
                <a:lnTo>
                  <a:pt x="88736" y="35275"/>
                </a:lnTo>
                <a:lnTo>
                  <a:pt x="89202" y="35743"/>
                </a:lnTo>
                <a:lnTo>
                  <a:pt x="89669" y="36365"/>
                </a:lnTo>
                <a:lnTo>
                  <a:pt x="89825" y="37144"/>
                </a:lnTo>
                <a:lnTo>
                  <a:pt x="89825" y="38079"/>
                </a:lnTo>
                <a:lnTo>
                  <a:pt x="89825" y="38079"/>
                </a:lnTo>
                <a:lnTo>
                  <a:pt x="89669" y="39247"/>
                </a:lnTo>
                <a:lnTo>
                  <a:pt x="89513" y="40181"/>
                </a:lnTo>
                <a:lnTo>
                  <a:pt x="88736" y="41894"/>
                </a:lnTo>
                <a:lnTo>
                  <a:pt x="87958" y="43296"/>
                </a:lnTo>
                <a:lnTo>
                  <a:pt x="87336" y="44776"/>
                </a:lnTo>
                <a:lnTo>
                  <a:pt x="87025" y="45554"/>
                </a:lnTo>
                <a:lnTo>
                  <a:pt x="86869" y="46333"/>
                </a:lnTo>
                <a:lnTo>
                  <a:pt x="86714" y="47268"/>
                </a:lnTo>
                <a:lnTo>
                  <a:pt x="86714" y="48358"/>
                </a:lnTo>
                <a:lnTo>
                  <a:pt x="86714" y="49604"/>
                </a:lnTo>
                <a:lnTo>
                  <a:pt x="87025" y="50850"/>
                </a:lnTo>
                <a:lnTo>
                  <a:pt x="87491" y="52485"/>
                </a:lnTo>
                <a:lnTo>
                  <a:pt x="87958" y="54354"/>
                </a:lnTo>
                <a:lnTo>
                  <a:pt x="87958" y="54354"/>
                </a:lnTo>
                <a:lnTo>
                  <a:pt x="88425" y="55444"/>
                </a:lnTo>
                <a:lnTo>
                  <a:pt x="88891" y="56378"/>
                </a:lnTo>
                <a:lnTo>
                  <a:pt x="90136" y="58247"/>
                </a:lnTo>
                <a:lnTo>
                  <a:pt x="91613" y="59883"/>
                </a:lnTo>
                <a:lnTo>
                  <a:pt x="93013" y="61440"/>
                </a:lnTo>
                <a:lnTo>
                  <a:pt x="94257" y="62842"/>
                </a:lnTo>
                <a:lnTo>
                  <a:pt x="95657" y="64243"/>
                </a:lnTo>
                <a:lnTo>
                  <a:pt x="96824" y="65879"/>
                </a:lnTo>
                <a:lnTo>
                  <a:pt x="97679" y="67592"/>
                </a:lnTo>
                <a:lnTo>
                  <a:pt x="97679" y="67592"/>
                </a:lnTo>
                <a:lnTo>
                  <a:pt x="98379" y="68526"/>
                </a:lnTo>
                <a:lnTo>
                  <a:pt x="99157" y="69461"/>
                </a:lnTo>
                <a:lnTo>
                  <a:pt x="100090" y="70395"/>
                </a:lnTo>
                <a:lnTo>
                  <a:pt x="101335" y="71174"/>
                </a:lnTo>
                <a:lnTo>
                  <a:pt x="103979" y="72965"/>
                </a:lnTo>
                <a:lnTo>
                  <a:pt x="106856" y="74211"/>
                </a:lnTo>
                <a:lnTo>
                  <a:pt x="106856" y="74211"/>
                </a:lnTo>
                <a:lnTo>
                  <a:pt x="107790" y="70240"/>
                </a:lnTo>
                <a:lnTo>
                  <a:pt x="107790" y="70240"/>
                </a:lnTo>
                <a:lnTo>
                  <a:pt x="108101" y="68838"/>
                </a:lnTo>
                <a:lnTo>
                  <a:pt x="108101" y="68838"/>
                </a:lnTo>
                <a:lnTo>
                  <a:pt x="108567" y="65879"/>
                </a:lnTo>
                <a:lnTo>
                  <a:pt x="108567" y="65879"/>
                </a:lnTo>
                <a:lnTo>
                  <a:pt x="108723" y="64399"/>
                </a:lnTo>
                <a:lnTo>
                  <a:pt x="108723" y="64399"/>
                </a:lnTo>
                <a:lnTo>
                  <a:pt x="108878" y="62219"/>
                </a:lnTo>
                <a:lnTo>
                  <a:pt x="108878" y="59883"/>
                </a:lnTo>
                <a:lnTo>
                  <a:pt x="108878" y="59883"/>
                </a:lnTo>
                <a:lnTo>
                  <a:pt x="108878" y="57624"/>
                </a:lnTo>
                <a:lnTo>
                  <a:pt x="108723" y="55288"/>
                </a:lnTo>
                <a:close/>
                <a:moveTo>
                  <a:pt x="90136" y="71330"/>
                </a:moveTo>
                <a:lnTo>
                  <a:pt x="90136" y="71330"/>
                </a:lnTo>
                <a:lnTo>
                  <a:pt x="89513" y="72031"/>
                </a:lnTo>
                <a:lnTo>
                  <a:pt x="89047" y="72498"/>
                </a:lnTo>
                <a:lnTo>
                  <a:pt x="88736" y="73277"/>
                </a:lnTo>
                <a:lnTo>
                  <a:pt x="88736" y="73900"/>
                </a:lnTo>
                <a:lnTo>
                  <a:pt x="88736" y="74678"/>
                </a:lnTo>
                <a:lnTo>
                  <a:pt x="88891" y="75457"/>
                </a:lnTo>
                <a:lnTo>
                  <a:pt x="89358" y="76080"/>
                </a:lnTo>
                <a:lnTo>
                  <a:pt x="89825" y="76703"/>
                </a:lnTo>
                <a:lnTo>
                  <a:pt x="89825" y="76703"/>
                </a:lnTo>
                <a:lnTo>
                  <a:pt x="91302" y="77793"/>
                </a:lnTo>
                <a:lnTo>
                  <a:pt x="92235" y="78105"/>
                </a:lnTo>
                <a:lnTo>
                  <a:pt x="93013" y="78416"/>
                </a:lnTo>
                <a:lnTo>
                  <a:pt x="93946" y="78416"/>
                </a:lnTo>
                <a:lnTo>
                  <a:pt x="94569" y="78260"/>
                </a:lnTo>
                <a:lnTo>
                  <a:pt x="95035" y="77949"/>
                </a:lnTo>
                <a:lnTo>
                  <a:pt x="95191" y="77637"/>
                </a:lnTo>
                <a:lnTo>
                  <a:pt x="95813" y="76703"/>
                </a:lnTo>
                <a:lnTo>
                  <a:pt x="95813" y="76703"/>
                </a:lnTo>
                <a:lnTo>
                  <a:pt x="95813" y="76080"/>
                </a:lnTo>
                <a:lnTo>
                  <a:pt x="95813" y="75457"/>
                </a:lnTo>
                <a:lnTo>
                  <a:pt x="95813" y="74834"/>
                </a:lnTo>
                <a:lnTo>
                  <a:pt x="95502" y="74367"/>
                </a:lnTo>
                <a:lnTo>
                  <a:pt x="94880" y="73277"/>
                </a:lnTo>
                <a:lnTo>
                  <a:pt x="94102" y="72264"/>
                </a:lnTo>
                <a:lnTo>
                  <a:pt x="93013" y="71641"/>
                </a:lnTo>
                <a:lnTo>
                  <a:pt x="92080" y="71174"/>
                </a:lnTo>
                <a:lnTo>
                  <a:pt x="90991" y="71174"/>
                </a:lnTo>
                <a:lnTo>
                  <a:pt x="90524" y="71174"/>
                </a:lnTo>
                <a:lnTo>
                  <a:pt x="90136" y="71330"/>
                </a:lnTo>
                <a:close/>
                <a:moveTo>
                  <a:pt x="59961" y="0"/>
                </a:moveTo>
                <a:lnTo>
                  <a:pt x="59961" y="0"/>
                </a:lnTo>
                <a:lnTo>
                  <a:pt x="56772" y="0"/>
                </a:lnTo>
                <a:lnTo>
                  <a:pt x="53817" y="311"/>
                </a:lnTo>
                <a:lnTo>
                  <a:pt x="50861" y="622"/>
                </a:lnTo>
                <a:lnTo>
                  <a:pt x="47828" y="1090"/>
                </a:lnTo>
                <a:lnTo>
                  <a:pt x="45029" y="1868"/>
                </a:lnTo>
                <a:lnTo>
                  <a:pt x="42151" y="2647"/>
                </a:lnTo>
                <a:lnTo>
                  <a:pt x="39351" y="3582"/>
                </a:lnTo>
                <a:lnTo>
                  <a:pt x="36707" y="4750"/>
                </a:lnTo>
                <a:lnTo>
                  <a:pt x="33985" y="5840"/>
                </a:lnTo>
                <a:lnTo>
                  <a:pt x="31497" y="7242"/>
                </a:lnTo>
                <a:lnTo>
                  <a:pt x="28930" y="8643"/>
                </a:lnTo>
                <a:lnTo>
                  <a:pt x="26441" y="10201"/>
                </a:lnTo>
                <a:lnTo>
                  <a:pt x="24108" y="11836"/>
                </a:lnTo>
                <a:lnTo>
                  <a:pt x="21853" y="13705"/>
                </a:lnTo>
                <a:lnTo>
                  <a:pt x="19675" y="15574"/>
                </a:lnTo>
                <a:lnTo>
                  <a:pt x="17653" y="17521"/>
                </a:lnTo>
                <a:lnTo>
                  <a:pt x="15554" y="19545"/>
                </a:lnTo>
                <a:lnTo>
                  <a:pt x="13687" y="21726"/>
                </a:lnTo>
                <a:lnTo>
                  <a:pt x="11976" y="24062"/>
                </a:lnTo>
                <a:lnTo>
                  <a:pt x="10265" y="26320"/>
                </a:lnTo>
                <a:lnTo>
                  <a:pt x="8632" y="28812"/>
                </a:lnTo>
                <a:lnTo>
                  <a:pt x="7232" y="31382"/>
                </a:lnTo>
                <a:lnTo>
                  <a:pt x="5988" y="33874"/>
                </a:lnTo>
                <a:lnTo>
                  <a:pt x="4744" y="36521"/>
                </a:lnTo>
                <a:lnTo>
                  <a:pt x="3655" y="39247"/>
                </a:lnTo>
                <a:lnTo>
                  <a:pt x="2721" y="42050"/>
                </a:lnTo>
                <a:lnTo>
                  <a:pt x="1866" y="44853"/>
                </a:lnTo>
                <a:lnTo>
                  <a:pt x="1244" y="47890"/>
                </a:lnTo>
                <a:lnTo>
                  <a:pt x="777" y="50694"/>
                </a:lnTo>
                <a:lnTo>
                  <a:pt x="311" y="53731"/>
                </a:lnTo>
                <a:lnTo>
                  <a:pt x="155" y="56846"/>
                </a:lnTo>
                <a:lnTo>
                  <a:pt x="0" y="59883"/>
                </a:lnTo>
                <a:lnTo>
                  <a:pt x="0" y="59883"/>
                </a:lnTo>
                <a:lnTo>
                  <a:pt x="155" y="62998"/>
                </a:lnTo>
                <a:lnTo>
                  <a:pt x="311" y="65957"/>
                </a:lnTo>
                <a:lnTo>
                  <a:pt x="777" y="68994"/>
                </a:lnTo>
                <a:lnTo>
                  <a:pt x="1244" y="72031"/>
                </a:lnTo>
                <a:lnTo>
                  <a:pt x="1866" y="74834"/>
                </a:lnTo>
                <a:lnTo>
                  <a:pt x="2721" y="77637"/>
                </a:lnTo>
                <a:lnTo>
                  <a:pt x="3655" y="80519"/>
                </a:lnTo>
                <a:lnTo>
                  <a:pt x="4744" y="83166"/>
                </a:lnTo>
                <a:lnTo>
                  <a:pt x="5988" y="85892"/>
                </a:lnTo>
                <a:lnTo>
                  <a:pt x="7232" y="88539"/>
                </a:lnTo>
                <a:lnTo>
                  <a:pt x="8632" y="91031"/>
                </a:lnTo>
                <a:lnTo>
                  <a:pt x="10265" y="93445"/>
                </a:lnTo>
                <a:lnTo>
                  <a:pt x="11976" y="95781"/>
                </a:lnTo>
                <a:lnTo>
                  <a:pt x="13687" y="97962"/>
                </a:lnTo>
                <a:lnTo>
                  <a:pt x="15554" y="100220"/>
                </a:lnTo>
                <a:lnTo>
                  <a:pt x="17653" y="102245"/>
                </a:lnTo>
                <a:lnTo>
                  <a:pt x="19675" y="104269"/>
                </a:lnTo>
                <a:lnTo>
                  <a:pt x="21853" y="106216"/>
                </a:lnTo>
                <a:lnTo>
                  <a:pt x="24108" y="107929"/>
                </a:lnTo>
                <a:lnTo>
                  <a:pt x="26441" y="109643"/>
                </a:lnTo>
                <a:lnTo>
                  <a:pt x="28930" y="111200"/>
                </a:lnTo>
                <a:lnTo>
                  <a:pt x="31497" y="112602"/>
                </a:lnTo>
                <a:lnTo>
                  <a:pt x="33985" y="113926"/>
                </a:lnTo>
                <a:lnTo>
                  <a:pt x="36707" y="115171"/>
                </a:lnTo>
                <a:lnTo>
                  <a:pt x="39351" y="116262"/>
                </a:lnTo>
                <a:lnTo>
                  <a:pt x="42151" y="117196"/>
                </a:lnTo>
                <a:lnTo>
                  <a:pt x="45029" y="117975"/>
                </a:lnTo>
                <a:lnTo>
                  <a:pt x="47828" y="118598"/>
                </a:lnTo>
                <a:lnTo>
                  <a:pt x="50861" y="119221"/>
                </a:lnTo>
                <a:lnTo>
                  <a:pt x="53817" y="119610"/>
                </a:lnTo>
                <a:lnTo>
                  <a:pt x="56772" y="119688"/>
                </a:lnTo>
                <a:lnTo>
                  <a:pt x="59961" y="119922"/>
                </a:lnTo>
                <a:lnTo>
                  <a:pt x="59961" y="119922"/>
                </a:lnTo>
                <a:lnTo>
                  <a:pt x="63071" y="119688"/>
                </a:lnTo>
                <a:lnTo>
                  <a:pt x="66104" y="119610"/>
                </a:lnTo>
                <a:lnTo>
                  <a:pt x="69060" y="119221"/>
                </a:lnTo>
                <a:lnTo>
                  <a:pt x="72093" y="118598"/>
                </a:lnTo>
                <a:lnTo>
                  <a:pt x="74893" y="117975"/>
                </a:lnTo>
                <a:lnTo>
                  <a:pt x="77770" y="117196"/>
                </a:lnTo>
                <a:lnTo>
                  <a:pt x="80570" y="116262"/>
                </a:lnTo>
                <a:lnTo>
                  <a:pt x="83214" y="115171"/>
                </a:lnTo>
                <a:lnTo>
                  <a:pt x="85936" y="113926"/>
                </a:lnTo>
                <a:lnTo>
                  <a:pt x="88425" y="112602"/>
                </a:lnTo>
                <a:lnTo>
                  <a:pt x="90991" y="111200"/>
                </a:lnTo>
                <a:lnTo>
                  <a:pt x="93480" y="109643"/>
                </a:lnTo>
                <a:lnTo>
                  <a:pt x="95813" y="107929"/>
                </a:lnTo>
                <a:lnTo>
                  <a:pt x="98068" y="106216"/>
                </a:lnTo>
                <a:lnTo>
                  <a:pt x="100246" y="104269"/>
                </a:lnTo>
                <a:lnTo>
                  <a:pt x="102268" y="102245"/>
                </a:lnTo>
                <a:lnTo>
                  <a:pt x="104368" y="100220"/>
                </a:lnTo>
                <a:lnTo>
                  <a:pt x="106234" y="97962"/>
                </a:lnTo>
                <a:lnTo>
                  <a:pt x="107945" y="95781"/>
                </a:lnTo>
                <a:lnTo>
                  <a:pt x="109656" y="93445"/>
                </a:lnTo>
                <a:lnTo>
                  <a:pt x="111056" y="91031"/>
                </a:lnTo>
                <a:lnTo>
                  <a:pt x="112689" y="88539"/>
                </a:lnTo>
                <a:lnTo>
                  <a:pt x="113933" y="85892"/>
                </a:lnTo>
                <a:lnTo>
                  <a:pt x="115178" y="83166"/>
                </a:lnTo>
                <a:lnTo>
                  <a:pt x="116111" y="80519"/>
                </a:lnTo>
                <a:lnTo>
                  <a:pt x="117044" y="77637"/>
                </a:lnTo>
                <a:lnTo>
                  <a:pt x="117977" y="74834"/>
                </a:lnTo>
                <a:lnTo>
                  <a:pt x="118677" y="72031"/>
                </a:lnTo>
                <a:lnTo>
                  <a:pt x="119144" y="68994"/>
                </a:lnTo>
                <a:lnTo>
                  <a:pt x="119611" y="65957"/>
                </a:lnTo>
                <a:lnTo>
                  <a:pt x="119766" y="62998"/>
                </a:lnTo>
                <a:lnTo>
                  <a:pt x="119922" y="59883"/>
                </a:lnTo>
                <a:lnTo>
                  <a:pt x="119922" y="59883"/>
                </a:lnTo>
                <a:lnTo>
                  <a:pt x="119766" y="56846"/>
                </a:lnTo>
                <a:lnTo>
                  <a:pt x="119611" y="53731"/>
                </a:lnTo>
                <a:lnTo>
                  <a:pt x="119144" y="50694"/>
                </a:lnTo>
                <a:lnTo>
                  <a:pt x="118677" y="47890"/>
                </a:lnTo>
                <a:lnTo>
                  <a:pt x="117977" y="44853"/>
                </a:lnTo>
                <a:lnTo>
                  <a:pt x="117044" y="42050"/>
                </a:lnTo>
                <a:lnTo>
                  <a:pt x="116111" y="39247"/>
                </a:lnTo>
                <a:lnTo>
                  <a:pt x="115178" y="36521"/>
                </a:lnTo>
                <a:lnTo>
                  <a:pt x="113933" y="33874"/>
                </a:lnTo>
                <a:lnTo>
                  <a:pt x="112689" y="31382"/>
                </a:lnTo>
                <a:lnTo>
                  <a:pt x="111056" y="28812"/>
                </a:lnTo>
                <a:lnTo>
                  <a:pt x="109656" y="26320"/>
                </a:lnTo>
                <a:lnTo>
                  <a:pt x="107945" y="24062"/>
                </a:lnTo>
                <a:lnTo>
                  <a:pt x="106234" y="21726"/>
                </a:lnTo>
                <a:lnTo>
                  <a:pt x="104368" y="19545"/>
                </a:lnTo>
                <a:lnTo>
                  <a:pt x="102268" y="17521"/>
                </a:lnTo>
                <a:lnTo>
                  <a:pt x="100246" y="15574"/>
                </a:lnTo>
                <a:lnTo>
                  <a:pt x="98068" y="13705"/>
                </a:lnTo>
                <a:lnTo>
                  <a:pt x="95813" y="11836"/>
                </a:lnTo>
                <a:lnTo>
                  <a:pt x="93480" y="10201"/>
                </a:lnTo>
                <a:lnTo>
                  <a:pt x="90991" y="8643"/>
                </a:lnTo>
                <a:lnTo>
                  <a:pt x="88425" y="7242"/>
                </a:lnTo>
                <a:lnTo>
                  <a:pt x="85936" y="5840"/>
                </a:lnTo>
                <a:lnTo>
                  <a:pt x="83214" y="4750"/>
                </a:lnTo>
                <a:lnTo>
                  <a:pt x="80570" y="3582"/>
                </a:lnTo>
                <a:lnTo>
                  <a:pt x="77770" y="2647"/>
                </a:lnTo>
                <a:lnTo>
                  <a:pt x="74893" y="1868"/>
                </a:lnTo>
                <a:lnTo>
                  <a:pt x="72093" y="1090"/>
                </a:lnTo>
                <a:lnTo>
                  <a:pt x="69060" y="622"/>
                </a:lnTo>
                <a:lnTo>
                  <a:pt x="66104" y="311"/>
                </a:lnTo>
                <a:lnTo>
                  <a:pt x="63071" y="0"/>
                </a:lnTo>
                <a:lnTo>
                  <a:pt x="59961" y="0"/>
                </a:lnTo>
                <a:close/>
                <a:moveTo>
                  <a:pt x="59961" y="114393"/>
                </a:moveTo>
                <a:lnTo>
                  <a:pt x="59961" y="114393"/>
                </a:lnTo>
                <a:lnTo>
                  <a:pt x="57161" y="114393"/>
                </a:lnTo>
                <a:lnTo>
                  <a:pt x="54439" y="114081"/>
                </a:lnTo>
                <a:lnTo>
                  <a:pt x="51639" y="113770"/>
                </a:lnTo>
                <a:lnTo>
                  <a:pt x="48917" y="113303"/>
                </a:lnTo>
                <a:lnTo>
                  <a:pt x="46273" y="112602"/>
                </a:lnTo>
                <a:lnTo>
                  <a:pt x="43784" y="111979"/>
                </a:lnTo>
                <a:lnTo>
                  <a:pt x="41218" y="111044"/>
                </a:lnTo>
                <a:lnTo>
                  <a:pt x="38729" y="110110"/>
                </a:lnTo>
                <a:lnTo>
                  <a:pt x="36396" y="109020"/>
                </a:lnTo>
                <a:lnTo>
                  <a:pt x="33985" y="107929"/>
                </a:lnTo>
                <a:lnTo>
                  <a:pt x="31808" y="106450"/>
                </a:lnTo>
                <a:lnTo>
                  <a:pt x="29475" y="105048"/>
                </a:lnTo>
                <a:lnTo>
                  <a:pt x="27375" y="103646"/>
                </a:lnTo>
                <a:lnTo>
                  <a:pt x="25353" y="101933"/>
                </a:lnTo>
                <a:lnTo>
                  <a:pt x="23331" y="100220"/>
                </a:lnTo>
                <a:lnTo>
                  <a:pt x="21386" y="98429"/>
                </a:lnTo>
                <a:lnTo>
                  <a:pt x="19675" y="96560"/>
                </a:lnTo>
                <a:lnTo>
                  <a:pt x="17965" y="94536"/>
                </a:lnTo>
                <a:lnTo>
                  <a:pt x="16331" y="92433"/>
                </a:lnTo>
                <a:lnTo>
                  <a:pt x="14776" y="90408"/>
                </a:lnTo>
                <a:lnTo>
                  <a:pt x="13376" y="88228"/>
                </a:lnTo>
                <a:lnTo>
                  <a:pt x="12132" y="85892"/>
                </a:lnTo>
                <a:lnTo>
                  <a:pt x="10887" y="83478"/>
                </a:lnTo>
                <a:lnTo>
                  <a:pt x="9799" y="81142"/>
                </a:lnTo>
                <a:lnTo>
                  <a:pt x="8788" y="78572"/>
                </a:lnTo>
                <a:lnTo>
                  <a:pt x="7854" y="76080"/>
                </a:lnTo>
                <a:lnTo>
                  <a:pt x="7232" y="73588"/>
                </a:lnTo>
                <a:lnTo>
                  <a:pt x="6610" y="70863"/>
                </a:lnTo>
                <a:lnTo>
                  <a:pt x="6143" y="68215"/>
                </a:lnTo>
                <a:lnTo>
                  <a:pt x="5832" y="65567"/>
                </a:lnTo>
                <a:lnTo>
                  <a:pt x="5521" y="62686"/>
                </a:lnTo>
                <a:lnTo>
                  <a:pt x="5521" y="59883"/>
                </a:lnTo>
                <a:lnTo>
                  <a:pt x="5521" y="59883"/>
                </a:lnTo>
                <a:lnTo>
                  <a:pt x="5521" y="57001"/>
                </a:lnTo>
                <a:lnTo>
                  <a:pt x="5832" y="54354"/>
                </a:lnTo>
                <a:lnTo>
                  <a:pt x="6143" y="51706"/>
                </a:lnTo>
                <a:lnTo>
                  <a:pt x="6610" y="48981"/>
                </a:lnTo>
                <a:lnTo>
                  <a:pt x="7232" y="46333"/>
                </a:lnTo>
                <a:lnTo>
                  <a:pt x="7854" y="43608"/>
                </a:lnTo>
                <a:lnTo>
                  <a:pt x="8788" y="41116"/>
                </a:lnTo>
                <a:lnTo>
                  <a:pt x="9799" y="38702"/>
                </a:lnTo>
                <a:lnTo>
                  <a:pt x="10887" y="36210"/>
                </a:lnTo>
                <a:lnTo>
                  <a:pt x="12132" y="33874"/>
                </a:lnTo>
                <a:lnTo>
                  <a:pt x="13376" y="31615"/>
                </a:lnTo>
                <a:lnTo>
                  <a:pt x="14776" y="29435"/>
                </a:lnTo>
                <a:lnTo>
                  <a:pt x="16331" y="27255"/>
                </a:lnTo>
                <a:lnTo>
                  <a:pt x="17965" y="25230"/>
                </a:lnTo>
                <a:lnTo>
                  <a:pt x="19675" y="23283"/>
                </a:lnTo>
                <a:lnTo>
                  <a:pt x="21386" y="21414"/>
                </a:lnTo>
                <a:lnTo>
                  <a:pt x="23331" y="19545"/>
                </a:lnTo>
                <a:lnTo>
                  <a:pt x="25353" y="17754"/>
                </a:lnTo>
                <a:lnTo>
                  <a:pt x="27375" y="16197"/>
                </a:lnTo>
                <a:lnTo>
                  <a:pt x="29475" y="14639"/>
                </a:lnTo>
                <a:lnTo>
                  <a:pt x="31808" y="13238"/>
                </a:lnTo>
                <a:lnTo>
                  <a:pt x="33985" y="11992"/>
                </a:lnTo>
                <a:lnTo>
                  <a:pt x="36396" y="10668"/>
                </a:lnTo>
                <a:lnTo>
                  <a:pt x="38729" y="9578"/>
                </a:lnTo>
                <a:lnTo>
                  <a:pt x="41218" y="8643"/>
                </a:lnTo>
                <a:lnTo>
                  <a:pt x="43784" y="7865"/>
                </a:lnTo>
                <a:lnTo>
                  <a:pt x="46273" y="7086"/>
                </a:lnTo>
                <a:lnTo>
                  <a:pt x="48917" y="6463"/>
                </a:lnTo>
                <a:lnTo>
                  <a:pt x="51639" y="5996"/>
                </a:lnTo>
                <a:lnTo>
                  <a:pt x="54439" y="5684"/>
                </a:lnTo>
                <a:lnTo>
                  <a:pt x="57161" y="5528"/>
                </a:lnTo>
                <a:lnTo>
                  <a:pt x="59961" y="5373"/>
                </a:lnTo>
                <a:lnTo>
                  <a:pt x="59961" y="5373"/>
                </a:lnTo>
                <a:lnTo>
                  <a:pt x="62760" y="5528"/>
                </a:lnTo>
                <a:lnTo>
                  <a:pt x="65482" y="5684"/>
                </a:lnTo>
                <a:lnTo>
                  <a:pt x="68282" y="5996"/>
                </a:lnTo>
                <a:lnTo>
                  <a:pt x="71004" y="6463"/>
                </a:lnTo>
                <a:lnTo>
                  <a:pt x="73493" y="7086"/>
                </a:lnTo>
                <a:lnTo>
                  <a:pt x="76137" y="7865"/>
                </a:lnTo>
                <a:lnTo>
                  <a:pt x="78703" y="8643"/>
                </a:lnTo>
                <a:lnTo>
                  <a:pt x="81192" y="9578"/>
                </a:lnTo>
                <a:lnTo>
                  <a:pt x="83603" y="10668"/>
                </a:lnTo>
                <a:lnTo>
                  <a:pt x="85936" y="11992"/>
                </a:lnTo>
                <a:lnTo>
                  <a:pt x="88114" y="13238"/>
                </a:lnTo>
                <a:lnTo>
                  <a:pt x="90291" y="14639"/>
                </a:lnTo>
                <a:lnTo>
                  <a:pt x="92546" y="16197"/>
                </a:lnTo>
                <a:lnTo>
                  <a:pt x="94569" y="17754"/>
                </a:lnTo>
                <a:lnTo>
                  <a:pt x="96591" y="19545"/>
                </a:lnTo>
                <a:lnTo>
                  <a:pt x="98535" y="21414"/>
                </a:lnTo>
                <a:lnTo>
                  <a:pt x="100246" y="23283"/>
                </a:lnTo>
                <a:lnTo>
                  <a:pt x="101957" y="25230"/>
                </a:lnTo>
                <a:lnTo>
                  <a:pt x="103512" y="27255"/>
                </a:lnTo>
                <a:lnTo>
                  <a:pt x="105145" y="29435"/>
                </a:lnTo>
                <a:lnTo>
                  <a:pt x="106545" y="31615"/>
                </a:lnTo>
                <a:lnTo>
                  <a:pt x="107790" y="33874"/>
                </a:lnTo>
                <a:lnTo>
                  <a:pt x="109034" y="36210"/>
                </a:lnTo>
                <a:lnTo>
                  <a:pt x="110123" y="38702"/>
                </a:lnTo>
                <a:lnTo>
                  <a:pt x="111056" y="41116"/>
                </a:lnTo>
                <a:lnTo>
                  <a:pt x="111911" y="43608"/>
                </a:lnTo>
                <a:lnTo>
                  <a:pt x="112689" y="46333"/>
                </a:lnTo>
                <a:lnTo>
                  <a:pt x="113311" y="48981"/>
                </a:lnTo>
                <a:lnTo>
                  <a:pt x="113778" y="51706"/>
                </a:lnTo>
                <a:lnTo>
                  <a:pt x="114089" y="54354"/>
                </a:lnTo>
                <a:lnTo>
                  <a:pt x="114244" y="57001"/>
                </a:lnTo>
                <a:lnTo>
                  <a:pt x="114400" y="59883"/>
                </a:lnTo>
                <a:lnTo>
                  <a:pt x="114400" y="59883"/>
                </a:lnTo>
                <a:lnTo>
                  <a:pt x="114244" y="62686"/>
                </a:lnTo>
                <a:lnTo>
                  <a:pt x="114089" y="65567"/>
                </a:lnTo>
                <a:lnTo>
                  <a:pt x="113778" y="68215"/>
                </a:lnTo>
                <a:lnTo>
                  <a:pt x="113311" y="70863"/>
                </a:lnTo>
                <a:lnTo>
                  <a:pt x="112689" y="73588"/>
                </a:lnTo>
                <a:lnTo>
                  <a:pt x="111911" y="76080"/>
                </a:lnTo>
                <a:lnTo>
                  <a:pt x="111056" y="78572"/>
                </a:lnTo>
                <a:lnTo>
                  <a:pt x="110123" y="81142"/>
                </a:lnTo>
                <a:lnTo>
                  <a:pt x="109034" y="83478"/>
                </a:lnTo>
                <a:lnTo>
                  <a:pt x="107790" y="85892"/>
                </a:lnTo>
                <a:lnTo>
                  <a:pt x="106545" y="88228"/>
                </a:lnTo>
                <a:lnTo>
                  <a:pt x="105145" y="90408"/>
                </a:lnTo>
                <a:lnTo>
                  <a:pt x="103512" y="92433"/>
                </a:lnTo>
                <a:lnTo>
                  <a:pt x="101957" y="94536"/>
                </a:lnTo>
                <a:lnTo>
                  <a:pt x="100246" y="96560"/>
                </a:lnTo>
                <a:lnTo>
                  <a:pt x="98535" y="98429"/>
                </a:lnTo>
                <a:lnTo>
                  <a:pt x="96591" y="100220"/>
                </a:lnTo>
                <a:lnTo>
                  <a:pt x="94569" y="101933"/>
                </a:lnTo>
                <a:lnTo>
                  <a:pt x="92546" y="103646"/>
                </a:lnTo>
                <a:lnTo>
                  <a:pt x="90291" y="105048"/>
                </a:lnTo>
                <a:lnTo>
                  <a:pt x="88114" y="106450"/>
                </a:lnTo>
                <a:lnTo>
                  <a:pt x="85936" y="107929"/>
                </a:lnTo>
                <a:lnTo>
                  <a:pt x="83603" y="109020"/>
                </a:lnTo>
                <a:lnTo>
                  <a:pt x="81192" y="110110"/>
                </a:lnTo>
                <a:lnTo>
                  <a:pt x="78703" y="111044"/>
                </a:lnTo>
                <a:lnTo>
                  <a:pt x="76137" y="111979"/>
                </a:lnTo>
                <a:lnTo>
                  <a:pt x="73493" y="112602"/>
                </a:lnTo>
                <a:lnTo>
                  <a:pt x="71004" y="113303"/>
                </a:lnTo>
                <a:lnTo>
                  <a:pt x="68282" y="113770"/>
                </a:lnTo>
                <a:lnTo>
                  <a:pt x="65482" y="114081"/>
                </a:lnTo>
                <a:lnTo>
                  <a:pt x="62760" y="114393"/>
                </a:lnTo>
                <a:lnTo>
                  <a:pt x="59961" y="1143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Shape 109"/>
          <p:cNvGrpSpPr/>
          <p:nvPr/>
        </p:nvGrpSpPr>
        <p:grpSpPr>
          <a:xfrm>
            <a:off x="583316" y="4216100"/>
            <a:ext cx="3605458" cy="1517100"/>
            <a:chOff x="1162183" y="3174014"/>
            <a:chExt cx="4807278" cy="1517100"/>
          </a:xfrm>
        </p:grpSpPr>
        <p:sp>
          <p:nvSpPr>
            <p:cNvPr id="110" name="Shape 110"/>
            <p:cNvSpPr txBox="1"/>
            <p:nvPr/>
          </p:nvSpPr>
          <p:spPr>
            <a:xfrm>
              <a:off x="1914661" y="3174014"/>
              <a:ext cx="4054800" cy="1517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Expertise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provided to Hindu leaders, civic groups, think tanks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62183" y="3309789"/>
              <a:ext cx="626699" cy="62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59" y="32683"/>
                  </a:moveTo>
                  <a:lnTo>
                    <a:pt x="59959" y="32683"/>
                  </a:lnTo>
                  <a:lnTo>
                    <a:pt x="57154" y="32843"/>
                  </a:lnTo>
                  <a:lnTo>
                    <a:pt x="54348" y="33164"/>
                  </a:lnTo>
                  <a:lnTo>
                    <a:pt x="51863" y="33965"/>
                  </a:lnTo>
                  <a:lnTo>
                    <a:pt x="49378" y="34686"/>
                  </a:lnTo>
                  <a:lnTo>
                    <a:pt x="46893" y="35967"/>
                  </a:lnTo>
                  <a:lnTo>
                    <a:pt x="44649" y="37409"/>
                  </a:lnTo>
                  <a:lnTo>
                    <a:pt x="42484" y="38931"/>
                  </a:lnTo>
                  <a:lnTo>
                    <a:pt x="40641" y="40614"/>
                  </a:lnTo>
                  <a:lnTo>
                    <a:pt x="38877" y="42536"/>
                  </a:lnTo>
                  <a:lnTo>
                    <a:pt x="37354" y="44699"/>
                  </a:lnTo>
                  <a:lnTo>
                    <a:pt x="35911" y="46862"/>
                  </a:lnTo>
                  <a:lnTo>
                    <a:pt x="34709" y="49345"/>
                  </a:lnTo>
                  <a:lnTo>
                    <a:pt x="33907" y="51829"/>
                  </a:lnTo>
                  <a:lnTo>
                    <a:pt x="33186" y="54312"/>
                  </a:lnTo>
                  <a:lnTo>
                    <a:pt x="32865" y="57116"/>
                  </a:lnTo>
                  <a:lnTo>
                    <a:pt x="32705" y="59919"/>
                  </a:lnTo>
                  <a:lnTo>
                    <a:pt x="32705" y="59919"/>
                  </a:lnTo>
                  <a:lnTo>
                    <a:pt x="32865" y="62723"/>
                  </a:lnTo>
                  <a:lnTo>
                    <a:pt x="33186" y="65367"/>
                  </a:lnTo>
                  <a:lnTo>
                    <a:pt x="33907" y="68010"/>
                  </a:lnTo>
                  <a:lnTo>
                    <a:pt x="34709" y="70574"/>
                  </a:lnTo>
                  <a:lnTo>
                    <a:pt x="35911" y="72897"/>
                  </a:lnTo>
                  <a:lnTo>
                    <a:pt x="37354" y="75220"/>
                  </a:lnTo>
                  <a:lnTo>
                    <a:pt x="38877" y="77222"/>
                  </a:lnTo>
                  <a:lnTo>
                    <a:pt x="40641" y="79065"/>
                  </a:lnTo>
                  <a:lnTo>
                    <a:pt x="42484" y="80987"/>
                  </a:lnTo>
                  <a:lnTo>
                    <a:pt x="44649" y="82510"/>
                  </a:lnTo>
                  <a:lnTo>
                    <a:pt x="46893" y="83951"/>
                  </a:lnTo>
                  <a:lnTo>
                    <a:pt x="49378" y="84993"/>
                  </a:lnTo>
                  <a:lnTo>
                    <a:pt x="51863" y="85954"/>
                  </a:lnTo>
                  <a:lnTo>
                    <a:pt x="54348" y="86595"/>
                  </a:lnTo>
                  <a:lnTo>
                    <a:pt x="57154" y="87076"/>
                  </a:lnTo>
                  <a:lnTo>
                    <a:pt x="59959" y="87236"/>
                  </a:lnTo>
                  <a:lnTo>
                    <a:pt x="59959" y="87236"/>
                  </a:lnTo>
                  <a:lnTo>
                    <a:pt x="62765" y="87076"/>
                  </a:lnTo>
                  <a:lnTo>
                    <a:pt x="65410" y="86595"/>
                  </a:lnTo>
                  <a:lnTo>
                    <a:pt x="68056" y="85954"/>
                  </a:lnTo>
                  <a:lnTo>
                    <a:pt x="70541" y="84993"/>
                  </a:lnTo>
                  <a:lnTo>
                    <a:pt x="72865" y="83951"/>
                  </a:lnTo>
                  <a:lnTo>
                    <a:pt x="75030" y="82510"/>
                  </a:lnTo>
                  <a:lnTo>
                    <a:pt x="77274" y="80987"/>
                  </a:lnTo>
                  <a:lnTo>
                    <a:pt x="79118" y="79065"/>
                  </a:lnTo>
                  <a:lnTo>
                    <a:pt x="80961" y="77222"/>
                  </a:lnTo>
                  <a:lnTo>
                    <a:pt x="82565" y="75220"/>
                  </a:lnTo>
                  <a:lnTo>
                    <a:pt x="83767" y="72897"/>
                  </a:lnTo>
                  <a:lnTo>
                    <a:pt x="85050" y="70574"/>
                  </a:lnTo>
                  <a:lnTo>
                    <a:pt x="86012" y="68010"/>
                  </a:lnTo>
                  <a:lnTo>
                    <a:pt x="86573" y="65367"/>
                  </a:lnTo>
                  <a:lnTo>
                    <a:pt x="87054" y="62723"/>
                  </a:lnTo>
                  <a:lnTo>
                    <a:pt x="87214" y="59919"/>
                  </a:lnTo>
                  <a:lnTo>
                    <a:pt x="87214" y="59919"/>
                  </a:lnTo>
                  <a:lnTo>
                    <a:pt x="87054" y="57116"/>
                  </a:lnTo>
                  <a:lnTo>
                    <a:pt x="86573" y="54312"/>
                  </a:lnTo>
                  <a:lnTo>
                    <a:pt x="86012" y="51829"/>
                  </a:lnTo>
                  <a:lnTo>
                    <a:pt x="85050" y="49345"/>
                  </a:lnTo>
                  <a:lnTo>
                    <a:pt x="83767" y="46862"/>
                  </a:lnTo>
                  <a:lnTo>
                    <a:pt x="82565" y="44699"/>
                  </a:lnTo>
                  <a:lnTo>
                    <a:pt x="80961" y="42536"/>
                  </a:lnTo>
                  <a:lnTo>
                    <a:pt x="79118" y="40614"/>
                  </a:lnTo>
                  <a:lnTo>
                    <a:pt x="77274" y="38931"/>
                  </a:lnTo>
                  <a:lnTo>
                    <a:pt x="75030" y="37409"/>
                  </a:lnTo>
                  <a:lnTo>
                    <a:pt x="72865" y="35967"/>
                  </a:lnTo>
                  <a:lnTo>
                    <a:pt x="70541" y="34686"/>
                  </a:lnTo>
                  <a:lnTo>
                    <a:pt x="68056" y="33965"/>
                  </a:lnTo>
                  <a:lnTo>
                    <a:pt x="65410" y="33164"/>
                  </a:lnTo>
                  <a:lnTo>
                    <a:pt x="62765" y="32843"/>
                  </a:lnTo>
                  <a:lnTo>
                    <a:pt x="59959" y="32683"/>
                  </a:lnTo>
                  <a:close/>
                  <a:moveTo>
                    <a:pt x="59959" y="81708"/>
                  </a:moveTo>
                  <a:lnTo>
                    <a:pt x="59959" y="81708"/>
                  </a:lnTo>
                  <a:lnTo>
                    <a:pt x="57635" y="81628"/>
                  </a:lnTo>
                  <a:lnTo>
                    <a:pt x="55470" y="81308"/>
                  </a:lnTo>
                  <a:lnTo>
                    <a:pt x="53386" y="80667"/>
                  </a:lnTo>
                  <a:lnTo>
                    <a:pt x="51382" y="80026"/>
                  </a:lnTo>
                  <a:lnTo>
                    <a:pt x="49539" y="79065"/>
                  </a:lnTo>
                  <a:lnTo>
                    <a:pt x="47615" y="78024"/>
                  </a:lnTo>
                  <a:lnTo>
                    <a:pt x="46092" y="76742"/>
                  </a:lnTo>
                  <a:lnTo>
                    <a:pt x="44569" y="75380"/>
                  </a:lnTo>
                  <a:lnTo>
                    <a:pt x="43126" y="73778"/>
                  </a:lnTo>
                  <a:lnTo>
                    <a:pt x="41843" y="72096"/>
                  </a:lnTo>
                  <a:lnTo>
                    <a:pt x="40801" y="70253"/>
                  </a:lnTo>
                  <a:lnTo>
                    <a:pt x="39839" y="68331"/>
                  </a:lnTo>
                  <a:lnTo>
                    <a:pt x="39038" y="66328"/>
                  </a:lnTo>
                  <a:lnTo>
                    <a:pt x="38637" y="64325"/>
                  </a:lnTo>
                  <a:lnTo>
                    <a:pt x="38156" y="62082"/>
                  </a:lnTo>
                  <a:lnTo>
                    <a:pt x="38156" y="59919"/>
                  </a:lnTo>
                  <a:lnTo>
                    <a:pt x="38156" y="59919"/>
                  </a:lnTo>
                  <a:lnTo>
                    <a:pt x="38156" y="57596"/>
                  </a:lnTo>
                  <a:lnTo>
                    <a:pt x="38637" y="55433"/>
                  </a:lnTo>
                  <a:lnTo>
                    <a:pt x="39038" y="53431"/>
                  </a:lnTo>
                  <a:lnTo>
                    <a:pt x="39839" y="51348"/>
                  </a:lnTo>
                  <a:lnTo>
                    <a:pt x="40801" y="49506"/>
                  </a:lnTo>
                  <a:lnTo>
                    <a:pt x="41843" y="47663"/>
                  </a:lnTo>
                  <a:lnTo>
                    <a:pt x="43126" y="46061"/>
                  </a:lnTo>
                  <a:lnTo>
                    <a:pt x="44569" y="44539"/>
                  </a:lnTo>
                  <a:lnTo>
                    <a:pt x="46092" y="43097"/>
                  </a:lnTo>
                  <a:lnTo>
                    <a:pt x="47615" y="41895"/>
                  </a:lnTo>
                  <a:lnTo>
                    <a:pt x="49539" y="40774"/>
                  </a:lnTo>
                  <a:lnTo>
                    <a:pt x="51382" y="39893"/>
                  </a:lnTo>
                  <a:lnTo>
                    <a:pt x="53386" y="39092"/>
                  </a:lnTo>
                  <a:lnTo>
                    <a:pt x="55470" y="38611"/>
                  </a:lnTo>
                  <a:lnTo>
                    <a:pt x="57635" y="38130"/>
                  </a:lnTo>
                  <a:lnTo>
                    <a:pt x="59959" y="38130"/>
                  </a:lnTo>
                  <a:lnTo>
                    <a:pt x="59959" y="38130"/>
                  </a:lnTo>
                  <a:lnTo>
                    <a:pt x="62124" y="38130"/>
                  </a:lnTo>
                  <a:lnTo>
                    <a:pt x="64288" y="38611"/>
                  </a:lnTo>
                  <a:lnTo>
                    <a:pt x="66292" y="39092"/>
                  </a:lnTo>
                  <a:lnTo>
                    <a:pt x="68376" y="39893"/>
                  </a:lnTo>
                  <a:lnTo>
                    <a:pt x="70220" y="40774"/>
                  </a:lnTo>
                  <a:lnTo>
                    <a:pt x="72144" y="41895"/>
                  </a:lnTo>
                  <a:lnTo>
                    <a:pt x="73827" y="43097"/>
                  </a:lnTo>
                  <a:lnTo>
                    <a:pt x="75350" y="44539"/>
                  </a:lnTo>
                  <a:lnTo>
                    <a:pt x="76793" y="46061"/>
                  </a:lnTo>
                  <a:lnTo>
                    <a:pt x="77995" y="47663"/>
                  </a:lnTo>
                  <a:lnTo>
                    <a:pt x="79118" y="49506"/>
                  </a:lnTo>
                  <a:lnTo>
                    <a:pt x="80080" y="51348"/>
                  </a:lnTo>
                  <a:lnTo>
                    <a:pt x="80641" y="53431"/>
                  </a:lnTo>
                  <a:lnTo>
                    <a:pt x="81282" y="55433"/>
                  </a:lnTo>
                  <a:lnTo>
                    <a:pt x="81603" y="57596"/>
                  </a:lnTo>
                  <a:lnTo>
                    <a:pt x="81763" y="59919"/>
                  </a:lnTo>
                  <a:lnTo>
                    <a:pt x="81763" y="59919"/>
                  </a:lnTo>
                  <a:lnTo>
                    <a:pt x="81603" y="62082"/>
                  </a:lnTo>
                  <a:lnTo>
                    <a:pt x="81282" y="64325"/>
                  </a:lnTo>
                  <a:lnTo>
                    <a:pt x="80641" y="66328"/>
                  </a:lnTo>
                  <a:lnTo>
                    <a:pt x="80080" y="68331"/>
                  </a:lnTo>
                  <a:lnTo>
                    <a:pt x="79118" y="70253"/>
                  </a:lnTo>
                  <a:lnTo>
                    <a:pt x="77995" y="72096"/>
                  </a:lnTo>
                  <a:lnTo>
                    <a:pt x="76793" y="73778"/>
                  </a:lnTo>
                  <a:lnTo>
                    <a:pt x="75350" y="75380"/>
                  </a:lnTo>
                  <a:lnTo>
                    <a:pt x="73827" y="76742"/>
                  </a:lnTo>
                  <a:lnTo>
                    <a:pt x="72144" y="78024"/>
                  </a:lnTo>
                  <a:lnTo>
                    <a:pt x="70220" y="79065"/>
                  </a:lnTo>
                  <a:lnTo>
                    <a:pt x="68376" y="80026"/>
                  </a:lnTo>
                  <a:lnTo>
                    <a:pt x="66292" y="80667"/>
                  </a:lnTo>
                  <a:lnTo>
                    <a:pt x="64288" y="81308"/>
                  </a:lnTo>
                  <a:lnTo>
                    <a:pt x="62124" y="81628"/>
                  </a:lnTo>
                  <a:lnTo>
                    <a:pt x="59959" y="81708"/>
                  </a:lnTo>
                  <a:close/>
                  <a:moveTo>
                    <a:pt x="115911" y="47983"/>
                  </a:moveTo>
                  <a:lnTo>
                    <a:pt x="110140" y="46381"/>
                  </a:lnTo>
                  <a:lnTo>
                    <a:pt x="110140" y="46381"/>
                  </a:lnTo>
                  <a:lnTo>
                    <a:pt x="109018" y="43097"/>
                  </a:lnTo>
                  <a:lnTo>
                    <a:pt x="107895" y="40053"/>
                  </a:lnTo>
                  <a:lnTo>
                    <a:pt x="106533" y="36929"/>
                  </a:lnTo>
                  <a:lnTo>
                    <a:pt x="104849" y="33965"/>
                  </a:lnTo>
                  <a:lnTo>
                    <a:pt x="107895" y="28838"/>
                  </a:lnTo>
                  <a:lnTo>
                    <a:pt x="107895" y="28838"/>
                  </a:lnTo>
                  <a:lnTo>
                    <a:pt x="108537" y="27396"/>
                  </a:lnTo>
                  <a:lnTo>
                    <a:pt x="108697" y="26595"/>
                  </a:lnTo>
                  <a:lnTo>
                    <a:pt x="108857" y="25874"/>
                  </a:lnTo>
                  <a:lnTo>
                    <a:pt x="108857" y="25233"/>
                  </a:lnTo>
                  <a:lnTo>
                    <a:pt x="108697" y="24432"/>
                  </a:lnTo>
                  <a:lnTo>
                    <a:pt x="108376" y="23791"/>
                  </a:lnTo>
                  <a:lnTo>
                    <a:pt x="107895" y="23230"/>
                  </a:lnTo>
                  <a:lnTo>
                    <a:pt x="96753" y="11855"/>
                  </a:lnTo>
                  <a:lnTo>
                    <a:pt x="96753" y="11855"/>
                  </a:lnTo>
                  <a:lnTo>
                    <a:pt x="96112" y="11375"/>
                  </a:lnTo>
                  <a:lnTo>
                    <a:pt x="95470" y="11054"/>
                  </a:lnTo>
                  <a:lnTo>
                    <a:pt x="94829" y="10894"/>
                  </a:lnTo>
                  <a:lnTo>
                    <a:pt x="94188" y="10894"/>
                  </a:lnTo>
                  <a:lnTo>
                    <a:pt x="94188" y="10894"/>
                  </a:lnTo>
                  <a:lnTo>
                    <a:pt x="93306" y="10894"/>
                  </a:lnTo>
                  <a:lnTo>
                    <a:pt x="92505" y="11214"/>
                  </a:lnTo>
                  <a:lnTo>
                    <a:pt x="91703" y="11535"/>
                  </a:lnTo>
                  <a:lnTo>
                    <a:pt x="90981" y="11855"/>
                  </a:lnTo>
                  <a:lnTo>
                    <a:pt x="85851" y="14979"/>
                  </a:lnTo>
                  <a:lnTo>
                    <a:pt x="85851" y="14979"/>
                  </a:lnTo>
                  <a:lnTo>
                    <a:pt x="82885" y="13377"/>
                  </a:lnTo>
                  <a:lnTo>
                    <a:pt x="79759" y="12016"/>
                  </a:lnTo>
                  <a:lnTo>
                    <a:pt x="76633" y="10734"/>
                  </a:lnTo>
                  <a:lnTo>
                    <a:pt x="73346" y="9853"/>
                  </a:lnTo>
                  <a:lnTo>
                    <a:pt x="71983" y="3925"/>
                  </a:lnTo>
                  <a:lnTo>
                    <a:pt x="71983" y="3925"/>
                  </a:lnTo>
                  <a:lnTo>
                    <a:pt x="71342" y="2483"/>
                  </a:lnTo>
                  <a:lnTo>
                    <a:pt x="70861" y="1842"/>
                  </a:lnTo>
                  <a:lnTo>
                    <a:pt x="70541" y="1281"/>
                  </a:lnTo>
                  <a:lnTo>
                    <a:pt x="69899" y="801"/>
                  </a:lnTo>
                  <a:lnTo>
                    <a:pt x="69338" y="320"/>
                  </a:lnTo>
                  <a:lnTo>
                    <a:pt x="68697" y="0"/>
                  </a:lnTo>
                  <a:lnTo>
                    <a:pt x="67895" y="0"/>
                  </a:lnTo>
                  <a:lnTo>
                    <a:pt x="51863" y="0"/>
                  </a:lnTo>
                  <a:lnTo>
                    <a:pt x="51863" y="0"/>
                  </a:lnTo>
                  <a:lnTo>
                    <a:pt x="51062" y="0"/>
                  </a:lnTo>
                  <a:lnTo>
                    <a:pt x="50420" y="320"/>
                  </a:lnTo>
                  <a:lnTo>
                    <a:pt x="49779" y="801"/>
                  </a:lnTo>
                  <a:lnTo>
                    <a:pt x="49218" y="1281"/>
                  </a:lnTo>
                  <a:lnTo>
                    <a:pt x="48737" y="1842"/>
                  </a:lnTo>
                  <a:lnTo>
                    <a:pt x="48416" y="2483"/>
                  </a:lnTo>
                  <a:lnTo>
                    <a:pt x="47935" y="3925"/>
                  </a:lnTo>
                  <a:lnTo>
                    <a:pt x="46412" y="9853"/>
                  </a:lnTo>
                  <a:lnTo>
                    <a:pt x="46412" y="9853"/>
                  </a:lnTo>
                  <a:lnTo>
                    <a:pt x="43126" y="10734"/>
                  </a:lnTo>
                  <a:lnTo>
                    <a:pt x="40000" y="12016"/>
                  </a:lnTo>
                  <a:lnTo>
                    <a:pt x="36873" y="13377"/>
                  </a:lnTo>
                  <a:lnTo>
                    <a:pt x="33907" y="14979"/>
                  </a:lnTo>
                  <a:lnTo>
                    <a:pt x="28777" y="11855"/>
                  </a:lnTo>
                  <a:lnTo>
                    <a:pt x="28777" y="11855"/>
                  </a:lnTo>
                  <a:lnTo>
                    <a:pt x="28056" y="11535"/>
                  </a:lnTo>
                  <a:lnTo>
                    <a:pt x="27254" y="11214"/>
                  </a:lnTo>
                  <a:lnTo>
                    <a:pt x="26452" y="10894"/>
                  </a:lnTo>
                  <a:lnTo>
                    <a:pt x="25651" y="10894"/>
                  </a:lnTo>
                  <a:lnTo>
                    <a:pt x="25651" y="10894"/>
                  </a:lnTo>
                  <a:lnTo>
                    <a:pt x="24849" y="10894"/>
                  </a:lnTo>
                  <a:lnTo>
                    <a:pt x="24288" y="11054"/>
                  </a:lnTo>
                  <a:lnTo>
                    <a:pt x="23647" y="11375"/>
                  </a:lnTo>
                  <a:lnTo>
                    <a:pt x="23166" y="11855"/>
                  </a:lnTo>
                  <a:lnTo>
                    <a:pt x="11783" y="23230"/>
                  </a:lnTo>
                  <a:lnTo>
                    <a:pt x="11783" y="23230"/>
                  </a:lnTo>
                  <a:lnTo>
                    <a:pt x="11302" y="23791"/>
                  </a:lnTo>
                  <a:lnTo>
                    <a:pt x="11062" y="24432"/>
                  </a:lnTo>
                  <a:lnTo>
                    <a:pt x="10901" y="25233"/>
                  </a:lnTo>
                  <a:lnTo>
                    <a:pt x="10901" y="25874"/>
                  </a:lnTo>
                  <a:lnTo>
                    <a:pt x="11062" y="26595"/>
                  </a:lnTo>
                  <a:lnTo>
                    <a:pt x="11142" y="27396"/>
                  </a:lnTo>
                  <a:lnTo>
                    <a:pt x="11783" y="28838"/>
                  </a:lnTo>
                  <a:lnTo>
                    <a:pt x="14909" y="33965"/>
                  </a:lnTo>
                  <a:lnTo>
                    <a:pt x="14909" y="33965"/>
                  </a:lnTo>
                  <a:lnTo>
                    <a:pt x="13386" y="36929"/>
                  </a:lnTo>
                  <a:lnTo>
                    <a:pt x="11943" y="40053"/>
                  </a:lnTo>
                  <a:lnTo>
                    <a:pt x="10741" y="43097"/>
                  </a:lnTo>
                  <a:lnTo>
                    <a:pt x="9619" y="46381"/>
                  </a:lnTo>
                  <a:lnTo>
                    <a:pt x="3847" y="47983"/>
                  </a:lnTo>
                  <a:lnTo>
                    <a:pt x="3847" y="47983"/>
                  </a:lnTo>
                  <a:lnTo>
                    <a:pt x="2484" y="48384"/>
                  </a:lnTo>
                  <a:lnTo>
                    <a:pt x="1843" y="48704"/>
                  </a:lnTo>
                  <a:lnTo>
                    <a:pt x="1202" y="49185"/>
                  </a:lnTo>
                  <a:lnTo>
                    <a:pt x="721" y="49826"/>
                  </a:lnTo>
                  <a:lnTo>
                    <a:pt x="320" y="50467"/>
                  </a:lnTo>
                  <a:lnTo>
                    <a:pt x="0" y="51108"/>
                  </a:lnTo>
                  <a:lnTo>
                    <a:pt x="0" y="51829"/>
                  </a:lnTo>
                  <a:lnTo>
                    <a:pt x="0" y="67930"/>
                  </a:lnTo>
                  <a:lnTo>
                    <a:pt x="0" y="67930"/>
                  </a:lnTo>
                  <a:lnTo>
                    <a:pt x="0" y="68651"/>
                  </a:lnTo>
                  <a:lnTo>
                    <a:pt x="320" y="69292"/>
                  </a:lnTo>
                  <a:lnTo>
                    <a:pt x="721" y="69933"/>
                  </a:lnTo>
                  <a:lnTo>
                    <a:pt x="1202" y="70574"/>
                  </a:lnTo>
                  <a:lnTo>
                    <a:pt x="1843" y="70974"/>
                  </a:lnTo>
                  <a:lnTo>
                    <a:pt x="2484" y="71295"/>
                  </a:lnTo>
                  <a:lnTo>
                    <a:pt x="3847" y="71935"/>
                  </a:lnTo>
                  <a:lnTo>
                    <a:pt x="9619" y="73377"/>
                  </a:lnTo>
                  <a:lnTo>
                    <a:pt x="9619" y="73377"/>
                  </a:lnTo>
                  <a:lnTo>
                    <a:pt x="10741" y="76582"/>
                  </a:lnTo>
                  <a:lnTo>
                    <a:pt x="11943" y="79866"/>
                  </a:lnTo>
                  <a:lnTo>
                    <a:pt x="13386" y="82830"/>
                  </a:lnTo>
                  <a:lnTo>
                    <a:pt x="14909" y="85794"/>
                  </a:lnTo>
                  <a:lnTo>
                    <a:pt x="11783" y="90921"/>
                  </a:lnTo>
                  <a:lnTo>
                    <a:pt x="11783" y="90921"/>
                  </a:lnTo>
                  <a:lnTo>
                    <a:pt x="11142" y="92363"/>
                  </a:lnTo>
                  <a:lnTo>
                    <a:pt x="11062" y="93084"/>
                  </a:lnTo>
                  <a:lnTo>
                    <a:pt x="10901" y="93885"/>
                  </a:lnTo>
                  <a:lnTo>
                    <a:pt x="10901" y="94686"/>
                  </a:lnTo>
                  <a:lnTo>
                    <a:pt x="11062" y="95327"/>
                  </a:lnTo>
                  <a:lnTo>
                    <a:pt x="11302" y="96048"/>
                  </a:lnTo>
                  <a:lnTo>
                    <a:pt x="11783" y="96688"/>
                  </a:lnTo>
                  <a:lnTo>
                    <a:pt x="23166" y="107903"/>
                  </a:lnTo>
                  <a:lnTo>
                    <a:pt x="23166" y="107903"/>
                  </a:lnTo>
                  <a:lnTo>
                    <a:pt x="23647" y="108384"/>
                  </a:lnTo>
                  <a:lnTo>
                    <a:pt x="24288" y="108704"/>
                  </a:lnTo>
                  <a:lnTo>
                    <a:pt x="24849" y="108865"/>
                  </a:lnTo>
                  <a:lnTo>
                    <a:pt x="25490" y="108865"/>
                  </a:lnTo>
                  <a:lnTo>
                    <a:pt x="25490" y="108865"/>
                  </a:lnTo>
                  <a:lnTo>
                    <a:pt x="26292" y="108865"/>
                  </a:lnTo>
                  <a:lnTo>
                    <a:pt x="27254" y="108544"/>
                  </a:lnTo>
                  <a:lnTo>
                    <a:pt x="28777" y="107903"/>
                  </a:lnTo>
                  <a:lnTo>
                    <a:pt x="33907" y="104779"/>
                  </a:lnTo>
                  <a:lnTo>
                    <a:pt x="33907" y="104779"/>
                  </a:lnTo>
                  <a:lnTo>
                    <a:pt x="36873" y="106461"/>
                  </a:lnTo>
                  <a:lnTo>
                    <a:pt x="40000" y="107743"/>
                  </a:lnTo>
                  <a:lnTo>
                    <a:pt x="43126" y="109025"/>
                  </a:lnTo>
                  <a:lnTo>
                    <a:pt x="46412" y="110066"/>
                  </a:lnTo>
                  <a:lnTo>
                    <a:pt x="47935" y="115834"/>
                  </a:lnTo>
                  <a:lnTo>
                    <a:pt x="47935" y="115834"/>
                  </a:lnTo>
                  <a:lnTo>
                    <a:pt x="48416" y="117276"/>
                  </a:lnTo>
                  <a:lnTo>
                    <a:pt x="48737" y="117997"/>
                  </a:lnTo>
                  <a:lnTo>
                    <a:pt x="49218" y="118477"/>
                  </a:lnTo>
                  <a:lnTo>
                    <a:pt x="49779" y="119118"/>
                  </a:lnTo>
                  <a:lnTo>
                    <a:pt x="50420" y="119439"/>
                  </a:lnTo>
                  <a:lnTo>
                    <a:pt x="51062" y="119759"/>
                  </a:lnTo>
                  <a:lnTo>
                    <a:pt x="51863" y="119919"/>
                  </a:lnTo>
                  <a:lnTo>
                    <a:pt x="67895" y="119919"/>
                  </a:lnTo>
                  <a:lnTo>
                    <a:pt x="67895" y="119919"/>
                  </a:lnTo>
                  <a:lnTo>
                    <a:pt x="68697" y="119759"/>
                  </a:lnTo>
                  <a:lnTo>
                    <a:pt x="69338" y="119439"/>
                  </a:lnTo>
                  <a:lnTo>
                    <a:pt x="69899" y="119118"/>
                  </a:lnTo>
                  <a:lnTo>
                    <a:pt x="70541" y="118477"/>
                  </a:lnTo>
                  <a:lnTo>
                    <a:pt x="70861" y="117997"/>
                  </a:lnTo>
                  <a:lnTo>
                    <a:pt x="71342" y="117276"/>
                  </a:lnTo>
                  <a:lnTo>
                    <a:pt x="71983" y="115834"/>
                  </a:lnTo>
                  <a:lnTo>
                    <a:pt x="73346" y="110066"/>
                  </a:lnTo>
                  <a:lnTo>
                    <a:pt x="73346" y="110066"/>
                  </a:lnTo>
                  <a:lnTo>
                    <a:pt x="76633" y="109025"/>
                  </a:lnTo>
                  <a:lnTo>
                    <a:pt x="79759" y="107743"/>
                  </a:lnTo>
                  <a:lnTo>
                    <a:pt x="82885" y="106461"/>
                  </a:lnTo>
                  <a:lnTo>
                    <a:pt x="85851" y="104779"/>
                  </a:lnTo>
                  <a:lnTo>
                    <a:pt x="90981" y="107903"/>
                  </a:lnTo>
                  <a:lnTo>
                    <a:pt x="90981" y="107903"/>
                  </a:lnTo>
                  <a:lnTo>
                    <a:pt x="92665" y="108544"/>
                  </a:lnTo>
                  <a:lnTo>
                    <a:pt x="93466" y="108865"/>
                  </a:lnTo>
                  <a:lnTo>
                    <a:pt x="94188" y="108865"/>
                  </a:lnTo>
                  <a:lnTo>
                    <a:pt x="94188" y="108865"/>
                  </a:lnTo>
                  <a:lnTo>
                    <a:pt x="94829" y="108865"/>
                  </a:lnTo>
                  <a:lnTo>
                    <a:pt x="95470" y="108704"/>
                  </a:lnTo>
                  <a:lnTo>
                    <a:pt x="96112" y="108384"/>
                  </a:lnTo>
                  <a:lnTo>
                    <a:pt x="96753" y="107903"/>
                  </a:lnTo>
                  <a:lnTo>
                    <a:pt x="107895" y="96688"/>
                  </a:lnTo>
                  <a:lnTo>
                    <a:pt x="107895" y="96688"/>
                  </a:lnTo>
                  <a:lnTo>
                    <a:pt x="108376" y="96048"/>
                  </a:lnTo>
                  <a:lnTo>
                    <a:pt x="108697" y="95327"/>
                  </a:lnTo>
                  <a:lnTo>
                    <a:pt x="108857" y="94686"/>
                  </a:lnTo>
                  <a:lnTo>
                    <a:pt x="108857" y="93885"/>
                  </a:lnTo>
                  <a:lnTo>
                    <a:pt x="108857" y="93084"/>
                  </a:lnTo>
                  <a:lnTo>
                    <a:pt x="108537" y="92363"/>
                  </a:lnTo>
                  <a:lnTo>
                    <a:pt x="107895" y="90921"/>
                  </a:lnTo>
                  <a:lnTo>
                    <a:pt x="104849" y="85794"/>
                  </a:lnTo>
                  <a:lnTo>
                    <a:pt x="104849" y="85794"/>
                  </a:lnTo>
                  <a:lnTo>
                    <a:pt x="106533" y="82830"/>
                  </a:lnTo>
                  <a:lnTo>
                    <a:pt x="107895" y="79866"/>
                  </a:lnTo>
                  <a:lnTo>
                    <a:pt x="109018" y="76582"/>
                  </a:lnTo>
                  <a:lnTo>
                    <a:pt x="110140" y="73377"/>
                  </a:lnTo>
                  <a:lnTo>
                    <a:pt x="115911" y="71935"/>
                  </a:lnTo>
                  <a:lnTo>
                    <a:pt x="115911" y="71935"/>
                  </a:lnTo>
                  <a:lnTo>
                    <a:pt x="117274" y="71295"/>
                  </a:lnTo>
                  <a:lnTo>
                    <a:pt x="118076" y="70974"/>
                  </a:lnTo>
                  <a:lnTo>
                    <a:pt x="118557" y="70574"/>
                  </a:lnTo>
                  <a:lnTo>
                    <a:pt x="119118" y="69933"/>
                  </a:lnTo>
                  <a:lnTo>
                    <a:pt x="119438" y="69292"/>
                  </a:lnTo>
                  <a:lnTo>
                    <a:pt x="119759" y="68651"/>
                  </a:lnTo>
                  <a:lnTo>
                    <a:pt x="119919" y="67930"/>
                  </a:lnTo>
                  <a:lnTo>
                    <a:pt x="119919" y="51829"/>
                  </a:lnTo>
                  <a:lnTo>
                    <a:pt x="119919" y="51829"/>
                  </a:lnTo>
                  <a:lnTo>
                    <a:pt x="119759" y="51108"/>
                  </a:lnTo>
                  <a:lnTo>
                    <a:pt x="119438" y="50467"/>
                  </a:lnTo>
                  <a:lnTo>
                    <a:pt x="119118" y="49826"/>
                  </a:lnTo>
                  <a:lnTo>
                    <a:pt x="118557" y="49185"/>
                  </a:lnTo>
                  <a:lnTo>
                    <a:pt x="118076" y="48704"/>
                  </a:lnTo>
                  <a:lnTo>
                    <a:pt x="117274" y="48384"/>
                  </a:lnTo>
                  <a:lnTo>
                    <a:pt x="115911" y="47983"/>
                  </a:lnTo>
                  <a:close/>
                  <a:moveTo>
                    <a:pt x="114468" y="66648"/>
                  </a:moveTo>
                  <a:lnTo>
                    <a:pt x="114468" y="66648"/>
                  </a:lnTo>
                  <a:lnTo>
                    <a:pt x="114308" y="66648"/>
                  </a:lnTo>
                  <a:lnTo>
                    <a:pt x="108697" y="68010"/>
                  </a:lnTo>
                  <a:lnTo>
                    <a:pt x="108697" y="68010"/>
                  </a:lnTo>
                  <a:lnTo>
                    <a:pt x="108056" y="68170"/>
                  </a:lnTo>
                  <a:lnTo>
                    <a:pt x="107494" y="68491"/>
                  </a:lnTo>
                  <a:lnTo>
                    <a:pt x="106853" y="68971"/>
                  </a:lnTo>
                  <a:lnTo>
                    <a:pt x="106212" y="69452"/>
                  </a:lnTo>
                  <a:lnTo>
                    <a:pt x="105731" y="69933"/>
                  </a:lnTo>
                  <a:lnTo>
                    <a:pt x="105410" y="70574"/>
                  </a:lnTo>
                  <a:lnTo>
                    <a:pt x="105170" y="71134"/>
                  </a:lnTo>
                  <a:lnTo>
                    <a:pt x="104849" y="71935"/>
                  </a:lnTo>
                  <a:lnTo>
                    <a:pt x="104849" y="71935"/>
                  </a:lnTo>
                  <a:lnTo>
                    <a:pt x="103887" y="74899"/>
                  </a:lnTo>
                  <a:lnTo>
                    <a:pt x="102765" y="77703"/>
                  </a:lnTo>
                  <a:lnTo>
                    <a:pt x="101563" y="80507"/>
                  </a:lnTo>
                  <a:lnTo>
                    <a:pt x="100120" y="83150"/>
                  </a:lnTo>
                  <a:lnTo>
                    <a:pt x="100120" y="83150"/>
                  </a:lnTo>
                  <a:lnTo>
                    <a:pt x="99879" y="83791"/>
                  </a:lnTo>
                  <a:lnTo>
                    <a:pt x="99719" y="84592"/>
                  </a:lnTo>
                  <a:lnTo>
                    <a:pt x="99559" y="85153"/>
                  </a:lnTo>
                  <a:lnTo>
                    <a:pt x="99398" y="85954"/>
                  </a:lnTo>
                  <a:lnTo>
                    <a:pt x="99559" y="86595"/>
                  </a:lnTo>
                  <a:lnTo>
                    <a:pt x="99719" y="87316"/>
                  </a:lnTo>
                  <a:lnTo>
                    <a:pt x="99879" y="87957"/>
                  </a:lnTo>
                  <a:lnTo>
                    <a:pt x="100120" y="88598"/>
                  </a:lnTo>
                  <a:lnTo>
                    <a:pt x="103246" y="93724"/>
                  </a:lnTo>
                  <a:lnTo>
                    <a:pt x="93787" y="103257"/>
                  </a:lnTo>
                  <a:lnTo>
                    <a:pt x="93787" y="103257"/>
                  </a:lnTo>
                  <a:lnTo>
                    <a:pt x="93627" y="103097"/>
                  </a:lnTo>
                  <a:lnTo>
                    <a:pt x="88657" y="100133"/>
                  </a:lnTo>
                  <a:lnTo>
                    <a:pt x="88657" y="100133"/>
                  </a:lnTo>
                  <a:lnTo>
                    <a:pt x="88016" y="99813"/>
                  </a:lnTo>
                  <a:lnTo>
                    <a:pt x="87214" y="99652"/>
                  </a:lnTo>
                  <a:lnTo>
                    <a:pt x="86573" y="99492"/>
                  </a:lnTo>
                  <a:lnTo>
                    <a:pt x="85851" y="99332"/>
                  </a:lnTo>
                  <a:lnTo>
                    <a:pt x="85851" y="99332"/>
                  </a:lnTo>
                  <a:lnTo>
                    <a:pt x="84408" y="99652"/>
                  </a:lnTo>
                  <a:lnTo>
                    <a:pt x="83767" y="99813"/>
                  </a:lnTo>
                  <a:lnTo>
                    <a:pt x="83206" y="100133"/>
                  </a:lnTo>
                  <a:lnTo>
                    <a:pt x="83206" y="100133"/>
                  </a:lnTo>
                  <a:lnTo>
                    <a:pt x="80320" y="101495"/>
                  </a:lnTo>
                  <a:lnTo>
                    <a:pt x="77675" y="102777"/>
                  </a:lnTo>
                  <a:lnTo>
                    <a:pt x="74869" y="103818"/>
                  </a:lnTo>
                  <a:lnTo>
                    <a:pt x="71983" y="104779"/>
                  </a:lnTo>
                  <a:lnTo>
                    <a:pt x="71983" y="104779"/>
                  </a:lnTo>
                  <a:lnTo>
                    <a:pt x="71182" y="104939"/>
                  </a:lnTo>
                  <a:lnTo>
                    <a:pt x="70541" y="105260"/>
                  </a:lnTo>
                  <a:lnTo>
                    <a:pt x="69899" y="105740"/>
                  </a:lnTo>
                  <a:lnTo>
                    <a:pt x="69418" y="106221"/>
                  </a:lnTo>
                  <a:lnTo>
                    <a:pt x="69018" y="106782"/>
                  </a:lnTo>
                  <a:lnTo>
                    <a:pt x="68537" y="107263"/>
                  </a:lnTo>
                  <a:lnTo>
                    <a:pt x="68216" y="108064"/>
                  </a:lnTo>
                  <a:lnTo>
                    <a:pt x="68056" y="108704"/>
                  </a:lnTo>
                  <a:lnTo>
                    <a:pt x="66613" y="114312"/>
                  </a:lnTo>
                  <a:lnTo>
                    <a:pt x="66613" y="114312"/>
                  </a:lnTo>
                  <a:lnTo>
                    <a:pt x="66613" y="114472"/>
                  </a:lnTo>
                  <a:lnTo>
                    <a:pt x="53066" y="114472"/>
                  </a:lnTo>
                  <a:lnTo>
                    <a:pt x="51703" y="108704"/>
                  </a:lnTo>
                  <a:lnTo>
                    <a:pt x="51703" y="108704"/>
                  </a:lnTo>
                  <a:lnTo>
                    <a:pt x="51543" y="108064"/>
                  </a:lnTo>
                  <a:lnTo>
                    <a:pt x="51222" y="107263"/>
                  </a:lnTo>
                  <a:lnTo>
                    <a:pt x="50741" y="106782"/>
                  </a:lnTo>
                  <a:lnTo>
                    <a:pt x="50260" y="106221"/>
                  </a:lnTo>
                  <a:lnTo>
                    <a:pt x="49779" y="105740"/>
                  </a:lnTo>
                  <a:lnTo>
                    <a:pt x="49218" y="105260"/>
                  </a:lnTo>
                  <a:lnTo>
                    <a:pt x="48577" y="104939"/>
                  </a:lnTo>
                  <a:lnTo>
                    <a:pt x="47775" y="104779"/>
                  </a:lnTo>
                  <a:lnTo>
                    <a:pt x="47775" y="104779"/>
                  </a:lnTo>
                  <a:lnTo>
                    <a:pt x="44969" y="103818"/>
                  </a:lnTo>
                  <a:lnTo>
                    <a:pt x="42164" y="102777"/>
                  </a:lnTo>
                  <a:lnTo>
                    <a:pt x="39358" y="101495"/>
                  </a:lnTo>
                  <a:lnTo>
                    <a:pt x="36713" y="100133"/>
                  </a:lnTo>
                  <a:lnTo>
                    <a:pt x="36713" y="100133"/>
                  </a:lnTo>
                  <a:lnTo>
                    <a:pt x="35911" y="99813"/>
                  </a:lnTo>
                  <a:lnTo>
                    <a:pt x="35350" y="99652"/>
                  </a:lnTo>
                  <a:lnTo>
                    <a:pt x="33907" y="99332"/>
                  </a:lnTo>
                  <a:lnTo>
                    <a:pt x="33907" y="99332"/>
                  </a:lnTo>
                  <a:lnTo>
                    <a:pt x="33186" y="99492"/>
                  </a:lnTo>
                  <a:lnTo>
                    <a:pt x="32545" y="99652"/>
                  </a:lnTo>
                  <a:lnTo>
                    <a:pt x="31743" y="99813"/>
                  </a:lnTo>
                  <a:lnTo>
                    <a:pt x="31102" y="100133"/>
                  </a:lnTo>
                  <a:lnTo>
                    <a:pt x="26132" y="103097"/>
                  </a:lnTo>
                  <a:lnTo>
                    <a:pt x="26132" y="103097"/>
                  </a:lnTo>
                  <a:lnTo>
                    <a:pt x="26132" y="103257"/>
                  </a:lnTo>
                  <a:lnTo>
                    <a:pt x="16673" y="93724"/>
                  </a:lnTo>
                  <a:lnTo>
                    <a:pt x="19559" y="88598"/>
                  </a:lnTo>
                  <a:lnTo>
                    <a:pt x="19559" y="88598"/>
                  </a:lnTo>
                  <a:lnTo>
                    <a:pt x="19879" y="87957"/>
                  </a:lnTo>
                  <a:lnTo>
                    <a:pt x="20200" y="87316"/>
                  </a:lnTo>
                  <a:lnTo>
                    <a:pt x="20360" y="86595"/>
                  </a:lnTo>
                  <a:lnTo>
                    <a:pt x="20360" y="85954"/>
                  </a:lnTo>
                  <a:lnTo>
                    <a:pt x="20360" y="85153"/>
                  </a:lnTo>
                  <a:lnTo>
                    <a:pt x="20200" y="84592"/>
                  </a:lnTo>
                  <a:lnTo>
                    <a:pt x="19879" y="83791"/>
                  </a:lnTo>
                  <a:lnTo>
                    <a:pt x="19559" y="83150"/>
                  </a:lnTo>
                  <a:lnTo>
                    <a:pt x="19559" y="83150"/>
                  </a:lnTo>
                  <a:lnTo>
                    <a:pt x="18196" y="80507"/>
                  </a:lnTo>
                  <a:lnTo>
                    <a:pt x="16913" y="77703"/>
                  </a:lnTo>
                  <a:lnTo>
                    <a:pt x="15871" y="74899"/>
                  </a:lnTo>
                  <a:lnTo>
                    <a:pt x="14909" y="71935"/>
                  </a:lnTo>
                  <a:lnTo>
                    <a:pt x="14909" y="71935"/>
                  </a:lnTo>
                  <a:lnTo>
                    <a:pt x="14749" y="71134"/>
                  </a:lnTo>
                  <a:lnTo>
                    <a:pt x="14428" y="70574"/>
                  </a:lnTo>
                  <a:lnTo>
                    <a:pt x="14028" y="69933"/>
                  </a:lnTo>
                  <a:lnTo>
                    <a:pt x="13547" y="69452"/>
                  </a:lnTo>
                  <a:lnTo>
                    <a:pt x="12905" y="68971"/>
                  </a:lnTo>
                  <a:lnTo>
                    <a:pt x="12424" y="68491"/>
                  </a:lnTo>
                  <a:lnTo>
                    <a:pt x="11623" y="68170"/>
                  </a:lnTo>
                  <a:lnTo>
                    <a:pt x="11062" y="68010"/>
                  </a:lnTo>
                  <a:lnTo>
                    <a:pt x="5450" y="66648"/>
                  </a:lnTo>
                  <a:lnTo>
                    <a:pt x="5450" y="66648"/>
                  </a:lnTo>
                  <a:lnTo>
                    <a:pt x="5450" y="66648"/>
                  </a:lnTo>
                  <a:lnTo>
                    <a:pt x="5450" y="53110"/>
                  </a:lnTo>
                  <a:lnTo>
                    <a:pt x="11062" y="51668"/>
                  </a:lnTo>
                  <a:lnTo>
                    <a:pt x="11062" y="51668"/>
                  </a:lnTo>
                  <a:lnTo>
                    <a:pt x="11623" y="51508"/>
                  </a:lnTo>
                  <a:lnTo>
                    <a:pt x="12424" y="51188"/>
                  </a:lnTo>
                  <a:lnTo>
                    <a:pt x="12905" y="50787"/>
                  </a:lnTo>
                  <a:lnTo>
                    <a:pt x="13547" y="50307"/>
                  </a:lnTo>
                  <a:lnTo>
                    <a:pt x="14028" y="49826"/>
                  </a:lnTo>
                  <a:lnTo>
                    <a:pt x="14428" y="49185"/>
                  </a:lnTo>
                  <a:lnTo>
                    <a:pt x="14749" y="48544"/>
                  </a:lnTo>
                  <a:lnTo>
                    <a:pt x="14909" y="47823"/>
                  </a:lnTo>
                  <a:lnTo>
                    <a:pt x="14909" y="47823"/>
                  </a:lnTo>
                  <a:lnTo>
                    <a:pt x="15871" y="45020"/>
                  </a:lnTo>
                  <a:lnTo>
                    <a:pt x="16913" y="42216"/>
                  </a:lnTo>
                  <a:lnTo>
                    <a:pt x="18196" y="39412"/>
                  </a:lnTo>
                  <a:lnTo>
                    <a:pt x="19559" y="36769"/>
                  </a:lnTo>
                  <a:lnTo>
                    <a:pt x="19559" y="36769"/>
                  </a:lnTo>
                  <a:lnTo>
                    <a:pt x="19879" y="35967"/>
                  </a:lnTo>
                  <a:lnTo>
                    <a:pt x="20200" y="35327"/>
                  </a:lnTo>
                  <a:lnTo>
                    <a:pt x="20360" y="34526"/>
                  </a:lnTo>
                  <a:lnTo>
                    <a:pt x="20360" y="33965"/>
                  </a:lnTo>
                  <a:lnTo>
                    <a:pt x="20360" y="33164"/>
                  </a:lnTo>
                  <a:lnTo>
                    <a:pt x="20200" y="32523"/>
                  </a:lnTo>
                  <a:lnTo>
                    <a:pt x="19879" y="31722"/>
                  </a:lnTo>
                  <a:lnTo>
                    <a:pt x="19559" y="31161"/>
                  </a:lnTo>
                  <a:lnTo>
                    <a:pt x="16673" y="26194"/>
                  </a:lnTo>
                  <a:lnTo>
                    <a:pt x="16673" y="26194"/>
                  </a:lnTo>
                  <a:lnTo>
                    <a:pt x="16673" y="26194"/>
                  </a:lnTo>
                  <a:lnTo>
                    <a:pt x="26132" y="16662"/>
                  </a:lnTo>
                  <a:lnTo>
                    <a:pt x="31102" y="19626"/>
                  </a:lnTo>
                  <a:lnTo>
                    <a:pt x="31102" y="19626"/>
                  </a:lnTo>
                  <a:lnTo>
                    <a:pt x="31743" y="19946"/>
                  </a:lnTo>
                  <a:lnTo>
                    <a:pt x="32545" y="20267"/>
                  </a:lnTo>
                  <a:lnTo>
                    <a:pt x="33186" y="20427"/>
                  </a:lnTo>
                  <a:lnTo>
                    <a:pt x="33907" y="20427"/>
                  </a:lnTo>
                  <a:lnTo>
                    <a:pt x="33907" y="20427"/>
                  </a:lnTo>
                  <a:lnTo>
                    <a:pt x="35350" y="20267"/>
                  </a:lnTo>
                  <a:lnTo>
                    <a:pt x="35911" y="19946"/>
                  </a:lnTo>
                  <a:lnTo>
                    <a:pt x="36713" y="19626"/>
                  </a:lnTo>
                  <a:lnTo>
                    <a:pt x="36713" y="19626"/>
                  </a:lnTo>
                  <a:lnTo>
                    <a:pt x="39358" y="18184"/>
                  </a:lnTo>
                  <a:lnTo>
                    <a:pt x="42164" y="16982"/>
                  </a:lnTo>
                  <a:lnTo>
                    <a:pt x="44969" y="15861"/>
                  </a:lnTo>
                  <a:lnTo>
                    <a:pt x="47775" y="15140"/>
                  </a:lnTo>
                  <a:lnTo>
                    <a:pt x="47775" y="15140"/>
                  </a:lnTo>
                  <a:lnTo>
                    <a:pt x="48577" y="14819"/>
                  </a:lnTo>
                  <a:lnTo>
                    <a:pt x="49218" y="14499"/>
                  </a:lnTo>
                  <a:lnTo>
                    <a:pt x="49779" y="14018"/>
                  </a:lnTo>
                  <a:lnTo>
                    <a:pt x="50260" y="13538"/>
                  </a:lnTo>
                  <a:lnTo>
                    <a:pt x="50741" y="13057"/>
                  </a:lnTo>
                  <a:lnTo>
                    <a:pt x="51222" y="12496"/>
                  </a:lnTo>
                  <a:lnTo>
                    <a:pt x="51543" y="11855"/>
                  </a:lnTo>
                  <a:lnTo>
                    <a:pt x="51703" y="11054"/>
                  </a:lnTo>
                  <a:lnTo>
                    <a:pt x="53066" y="5447"/>
                  </a:lnTo>
                  <a:lnTo>
                    <a:pt x="66613" y="5447"/>
                  </a:lnTo>
                  <a:lnTo>
                    <a:pt x="66613" y="5447"/>
                  </a:lnTo>
                  <a:lnTo>
                    <a:pt x="66613" y="5447"/>
                  </a:lnTo>
                  <a:lnTo>
                    <a:pt x="68056" y="11054"/>
                  </a:lnTo>
                  <a:lnTo>
                    <a:pt x="68056" y="11054"/>
                  </a:lnTo>
                  <a:lnTo>
                    <a:pt x="68216" y="11855"/>
                  </a:lnTo>
                  <a:lnTo>
                    <a:pt x="68537" y="12496"/>
                  </a:lnTo>
                  <a:lnTo>
                    <a:pt x="69018" y="13057"/>
                  </a:lnTo>
                  <a:lnTo>
                    <a:pt x="69418" y="13538"/>
                  </a:lnTo>
                  <a:lnTo>
                    <a:pt x="69899" y="14018"/>
                  </a:lnTo>
                  <a:lnTo>
                    <a:pt x="70541" y="14499"/>
                  </a:lnTo>
                  <a:lnTo>
                    <a:pt x="71182" y="14819"/>
                  </a:lnTo>
                  <a:lnTo>
                    <a:pt x="71983" y="15140"/>
                  </a:lnTo>
                  <a:lnTo>
                    <a:pt x="71983" y="15140"/>
                  </a:lnTo>
                  <a:lnTo>
                    <a:pt x="74869" y="15861"/>
                  </a:lnTo>
                  <a:lnTo>
                    <a:pt x="77675" y="16982"/>
                  </a:lnTo>
                  <a:lnTo>
                    <a:pt x="80320" y="18184"/>
                  </a:lnTo>
                  <a:lnTo>
                    <a:pt x="83206" y="19626"/>
                  </a:lnTo>
                  <a:lnTo>
                    <a:pt x="83206" y="19626"/>
                  </a:lnTo>
                  <a:lnTo>
                    <a:pt x="83767" y="19946"/>
                  </a:lnTo>
                  <a:lnTo>
                    <a:pt x="84408" y="20267"/>
                  </a:lnTo>
                  <a:lnTo>
                    <a:pt x="85851" y="20427"/>
                  </a:lnTo>
                  <a:lnTo>
                    <a:pt x="85851" y="20427"/>
                  </a:lnTo>
                  <a:lnTo>
                    <a:pt x="86573" y="20427"/>
                  </a:lnTo>
                  <a:lnTo>
                    <a:pt x="87214" y="20267"/>
                  </a:lnTo>
                  <a:lnTo>
                    <a:pt x="88016" y="19946"/>
                  </a:lnTo>
                  <a:lnTo>
                    <a:pt x="88657" y="19626"/>
                  </a:lnTo>
                  <a:lnTo>
                    <a:pt x="93627" y="16662"/>
                  </a:lnTo>
                  <a:lnTo>
                    <a:pt x="103246" y="26194"/>
                  </a:lnTo>
                  <a:lnTo>
                    <a:pt x="103246" y="26194"/>
                  </a:lnTo>
                  <a:lnTo>
                    <a:pt x="103086" y="26194"/>
                  </a:lnTo>
                  <a:lnTo>
                    <a:pt x="100120" y="31161"/>
                  </a:lnTo>
                  <a:lnTo>
                    <a:pt x="100120" y="31161"/>
                  </a:lnTo>
                  <a:lnTo>
                    <a:pt x="99879" y="31722"/>
                  </a:lnTo>
                  <a:lnTo>
                    <a:pt x="99719" y="32523"/>
                  </a:lnTo>
                  <a:lnTo>
                    <a:pt x="99559" y="33164"/>
                  </a:lnTo>
                  <a:lnTo>
                    <a:pt x="99398" y="33965"/>
                  </a:lnTo>
                  <a:lnTo>
                    <a:pt x="99559" y="34526"/>
                  </a:lnTo>
                  <a:lnTo>
                    <a:pt x="99719" y="35327"/>
                  </a:lnTo>
                  <a:lnTo>
                    <a:pt x="99879" y="35967"/>
                  </a:lnTo>
                  <a:lnTo>
                    <a:pt x="100120" y="36769"/>
                  </a:lnTo>
                  <a:lnTo>
                    <a:pt x="100120" y="36769"/>
                  </a:lnTo>
                  <a:lnTo>
                    <a:pt x="101563" y="39412"/>
                  </a:lnTo>
                  <a:lnTo>
                    <a:pt x="102765" y="42216"/>
                  </a:lnTo>
                  <a:lnTo>
                    <a:pt x="103887" y="45020"/>
                  </a:lnTo>
                  <a:lnTo>
                    <a:pt x="104849" y="47823"/>
                  </a:lnTo>
                  <a:lnTo>
                    <a:pt x="104849" y="47823"/>
                  </a:lnTo>
                  <a:lnTo>
                    <a:pt x="105170" y="48544"/>
                  </a:lnTo>
                  <a:lnTo>
                    <a:pt x="105410" y="49185"/>
                  </a:lnTo>
                  <a:lnTo>
                    <a:pt x="105731" y="49826"/>
                  </a:lnTo>
                  <a:lnTo>
                    <a:pt x="106212" y="50307"/>
                  </a:lnTo>
                  <a:lnTo>
                    <a:pt x="106853" y="50787"/>
                  </a:lnTo>
                  <a:lnTo>
                    <a:pt x="107494" y="51188"/>
                  </a:lnTo>
                  <a:lnTo>
                    <a:pt x="108056" y="51508"/>
                  </a:lnTo>
                  <a:lnTo>
                    <a:pt x="108697" y="51668"/>
                  </a:lnTo>
                  <a:lnTo>
                    <a:pt x="114468" y="53110"/>
                  </a:lnTo>
                  <a:lnTo>
                    <a:pt x="114468" y="666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4474065" y="4216100"/>
            <a:ext cx="4478634" cy="1154100"/>
            <a:chOff x="1483978" y="4384969"/>
            <a:chExt cx="5603897" cy="1154100"/>
          </a:xfrm>
        </p:grpSpPr>
        <p:sp>
          <p:nvSpPr>
            <p:cNvPr id="113" name="Shape 113"/>
            <p:cNvSpPr txBox="1"/>
            <p:nvPr/>
          </p:nvSpPr>
          <p:spPr>
            <a:xfrm>
              <a:off x="2219475" y="4384969"/>
              <a:ext cx="4868400" cy="11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Funded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books, reports, world conferences, academic chairs, activism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1483978" y="4538669"/>
              <a:ext cx="592799" cy="59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16" y="49025"/>
                  </a:moveTo>
                  <a:lnTo>
                    <a:pt x="117116" y="49025"/>
                  </a:lnTo>
                  <a:lnTo>
                    <a:pt x="117757" y="48865"/>
                  </a:lnTo>
                  <a:lnTo>
                    <a:pt x="118237" y="48704"/>
                  </a:lnTo>
                  <a:lnTo>
                    <a:pt x="118638" y="48624"/>
                  </a:lnTo>
                  <a:lnTo>
                    <a:pt x="118958" y="48304"/>
                  </a:lnTo>
                  <a:lnTo>
                    <a:pt x="119439" y="47823"/>
                  </a:lnTo>
                  <a:lnTo>
                    <a:pt x="119599" y="47343"/>
                  </a:lnTo>
                  <a:lnTo>
                    <a:pt x="119759" y="46862"/>
                  </a:lnTo>
                  <a:lnTo>
                    <a:pt x="119919" y="46221"/>
                  </a:lnTo>
                  <a:lnTo>
                    <a:pt x="119919" y="35327"/>
                  </a:lnTo>
                  <a:lnTo>
                    <a:pt x="119919" y="35327"/>
                  </a:lnTo>
                  <a:lnTo>
                    <a:pt x="119759" y="34686"/>
                  </a:lnTo>
                  <a:lnTo>
                    <a:pt x="119439" y="33965"/>
                  </a:lnTo>
                  <a:lnTo>
                    <a:pt x="118958" y="33484"/>
                  </a:lnTo>
                  <a:lnTo>
                    <a:pt x="118558" y="33004"/>
                  </a:lnTo>
                  <a:lnTo>
                    <a:pt x="118558" y="33004"/>
                  </a:lnTo>
                  <a:lnTo>
                    <a:pt x="61201" y="320"/>
                  </a:lnTo>
                  <a:lnTo>
                    <a:pt x="61201" y="320"/>
                  </a:lnTo>
                  <a:lnTo>
                    <a:pt x="61201" y="320"/>
                  </a:lnTo>
                  <a:lnTo>
                    <a:pt x="60640" y="0"/>
                  </a:lnTo>
                  <a:lnTo>
                    <a:pt x="59999" y="0"/>
                  </a:lnTo>
                  <a:lnTo>
                    <a:pt x="59999" y="0"/>
                  </a:lnTo>
                  <a:lnTo>
                    <a:pt x="59198" y="0"/>
                  </a:lnTo>
                  <a:lnTo>
                    <a:pt x="58558" y="320"/>
                  </a:lnTo>
                  <a:lnTo>
                    <a:pt x="58558" y="320"/>
                  </a:lnTo>
                  <a:lnTo>
                    <a:pt x="1441" y="33004"/>
                  </a:lnTo>
                  <a:lnTo>
                    <a:pt x="1441" y="33004"/>
                  </a:lnTo>
                  <a:lnTo>
                    <a:pt x="1441" y="33004"/>
                  </a:lnTo>
                  <a:lnTo>
                    <a:pt x="801" y="33484"/>
                  </a:lnTo>
                  <a:lnTo>
                    <a:pt x="320" y="33965"/>
                  </a:lnTo>
                  <a:lnTo>
                    <a:pt x="0" y="34686"/>
                  </a:lnTo>
                  <a:lnTo>
                    <a:pt x="0" y="35327"/>
                  </a:lnTo>
                  <a:lnTo>
                    <a:pt x="0" y="46221"/>
                  </a:lnTo>
                  <a:lnTo>
                    <a:pt x="0" y="46221"/>
                  </a:lnTo>
                  <a:lnTo>
                    <a:pt x="0" y="46862"/>
                  </a:lnTo>
                  <a:lnTo>
                    <a:pt x="160" y="47343"/>
                  </a:lnTo>
                  <a:lnTo>
                    <a:pt x="480" y="47823"/>
                  </a:lnTo>
                  <a:lnTo>
                    <a:pt x="801" y="48304"/>
                  </a:lnTo>
                  <a:lnTo>
                    <a:pt x="1121" y="48624"/>
                  </a:lnTo>
                  <a:lnTo>
                    <a:pt x="1602" y="48704"/>
                  </a:lnTo>
                  <a:lnTo>
                    <a:pt x="2242" y="48865"/>
                  </a:lnTo>
                  <a:lnTo>
                    <a:pt x="2643" y="49025"/>
                  </a:lnTo>
                  <a:lnTo>
                    <a:pt x="10894" y="49025"/>
                  </a:lnTo>
                  <a:lnTo>
                    <a:pt x="10894" y="98050"/>
                  </a:lnTo>
                  <a:lnTo>
                    <a:pt x="8090" y="98050"/>
                  </a:lnTo>
                  <a:lnTo>
                    <a:pt x="8090" y="98050"/>
                  </a:lnTo>
                  <a:lnTo>
                    <a:pt x="7369" y="98210"/>
                  </a:lnTo>
                  <a:lnTo>
                    <a:pt x="6568" y="98531"/>
                  </a:lnTo>
                  <a:lnTo>
                    <a:pt x="5927" y="99172"/>
                  </a:lnTo>
                  <a:lnTo>
                    <a:pt x="5607" y="99973"/>
                  </a:lnTo>
                  <a:lnTo>
                    <a:pt x="5607" y="99973"/>
                  </a:lnTo>
                  <a:lnTo>
                    <a:pt x="160" y="116315"/>
                  </a:lnTo>
                  <a:lnTo>
                    <a:pt x="160" y="116315"/>
                  </a:lnTo>
                  <a:lnTo>
                    <a:pt x="160" y="116315"/>
                  </a:lnTo>
                  <a:lnTo>
                    <a:pt x="0" y="117116"/>
                  </a:lnTo>
                  <a:lnTo>
                    <a:pt x="0" y="117116"/>
                  </a:lnTo>
                  <a:lnTo>
                    <a:pt x="0" y="117676"/>
                  </a:lnTo>
                  <a:lnTo>
                    <a:pt x="160" y="118157"/>
                  </a:lnTo>
                  <a:lnTo>
                    <a:pt x="480" y="118638"/>
                  </a:lnTo>
                  <a:lnTo>
                    <a:pt x="801" y="118958"/>
                  </a:lnTo>
                  <a:lnTo>
                    <a:pt x="1121" y="119439"/>
                  </a:lnTo>
                  <a:lnTo>
                    <a:pt x="1602" y="119599"/>
                  </a:lnTo>
                  <a:lnTo>
                    <a:pt x="2242" y="119759"/>
                  </a:lnTo>
                  <a:lnTo>
                    <a:pt x="2643" y="119919"/>
                  </a:lnTo>
                  <a:lnTo>
                    <a:pt x="117116" y="119919"/>
                  </a:lnTo>
                  <a:lnTo>
                    <a:pt x="117116" y="119919"/>
                  </a:lnTo>
                  <a:lnTo>
                    <a:pt x="117757" y="119759"/>
                  </a:lnTo>
                  <a:lnTo>
                    <a:pt x="118237" y="119599"/>
                  </a:lnTo>
                  <a:lnTo>
                    <a:pt x="118638" y="119439"/>
                  </a:lnTo>
                  <a:lnTo>
                    <a:pt x="118958" y="118958"/>
                  </a:lnTo>
                  <a:lnTo>
                    <a:pt x="119439" y="118638"/>
                  </a:lnTo>
                  <a:lnTo>
                    <a:pt x="119599" y="118157"/>
                  </a:lnTo>
                  <a:lnTo>
                    <a:pt x="119759" y="117676"/>
                  </a:lnTo>
                  <a:lnTo>
                    <a:pt x="119919" y="117116"/>
                  </a:lnTo>
                  <a:lnTo>
                    <a:pt x="119919" y="117116"/>
                  </a:lnTo>
                  <a:lnTo>
                    <a:pt x="119599" y="116315"/>
                  </a:lnTo>
                  <a:lnTo>
                    <a:pt x="119759" y="116315"/>
                  </a:lnTo>
                  <a:lnTo>
                    <a:pt x="114312" y="99973"/>
                  </a:lnTo>
                  <a:lnTo>
                    <a:pt x="114152" y="99973"/>
                  </a:lnTo>
                  <a:lnTo>
                    <a:pt x="114152" y="99973"/>
                  </a:lnTo>
                  <a:lnTo>
                    <a:pt x="113831" y="99172"/>
                  </a:lnTo>
                  <a:lnTo>
                    <a:pt x="113190" y="98531"/>
                  </a:lnTo>
                  <a:lnTo>
                    <a:pt x="112630" y="98210"/>
                  </a:lnTo>
                  <a:lnTo>
                    <a:pt x="111668" y="98050"/>
                  </a:lnTo>
                  <a:lnTo>
                    <a:pt x="109025" y="98050"/>
                  </a:lnTo>
                  <a:lnTo>
                    <a:pt x="109025" y="49025"/>
                  </a:lnTo>
                  <a:lnTo>
                    <a:pt x="117116" y="49025"/>
                  </a:lnTo>
                  <a:close/>
                  <a:moveTo>
                    <a:pt x="59999" y="5767"/>
                  </a:moveTo>
                  <a:lnTo>
                    <a:pt x="106862" y="32683"/>
                  </a:lnTo>
                  <a:lnTo>
                    <a:pt x="12977" y="32683"/>
                  </a:lnTo>
                  <a:lnTo>
                    <a:pt x="59999" y="5767"/>
                  </a:lnTo>
                  <a:close/>
                  <a:moveTo>
                    <a:pt x="109666" y="103578"/>
                  </a:moveTo>
                  <a:lnTo>
                    <a:pt x="113351" y="114472"/>
                  </a:lnTo>
                  <a:lnTo>
                    <a:pt x="6408" y="114472"/>
                  </a:lnTo>
                  <a:lnTo>
                    <a:pt x="10173" y="103578"/>
                  </a:lnTo>
                  <a:lnTo>
                    <a:pt x="109666" y="103578"/>
                  </a:lnTo>
                  <a:close/>
                  <a:moveTo>
                    <a:pt x="16421" y="98050"/>
                  </a:moveTo>
                  <a:lnTo>
                    <a:pt x="16421" y="49025"/>
                  </a:lnTo>
                  <a:lnTo>
                    <a:pt x="27236" y="49025"/>
                  </a:lnTo>
                  <a:lnTo>
                    <a:pt x="27236" y="98050"/>
                  </a:lnTo>
                  <a:lnTo>
                    <a:pt x="16421" y="98050"/>
                  </a:lnTo>
                  <a:close/>
                  <a:moveTo>
                    <a:pt x="32763" y="98050"/>
                  </a:moveTo>
                  <a:lnTo>
                    <a:pt x="32763" y="49025"/>
                  </a:lnTo>
                  <a:lnTo>
                    <a:pt x="43658" y="49025"/>
                  </a:lnTo>
                  <a:lnTo>
                    <a:pt x="43658" y="98050"/>
                  </a:lnTo>
                  <a:lnTo>
                    <a:pt x="32763" y="98050"/>
                  </a:lnTo>
                  <a:close/>
                  <a:moveTo>
                    <a:pt x="49105" y="98050"/>
                  </a:moveTo>
                  <a:lnTo>
                    <a:pt x="49105" y="49025"/>
                  </a:lnTo>
                  <a:lnTo>
                    <a:pt x="70894" y="49025"/>
                  </a:lnTo>
                  <a:lnTo>
                    <a:pt x="70894" y="98050"/>
                  </a:lnTo>
                  <a:lnTo>
                    <a:pt x="49105" y="98050"/>
                  </a:lnTo>
                  <a:close/>
                  <a:moveTo>
                    <a:pt x="76341" y="98050"/>
                  </a:moveTo>
                  <a:lnTo>
                    <a:pt x="76341" y="49025"/>
                  </a:lnTo>
                  <a:lnTo>
                    <a:pt x="87236" y="49025"/>
                  </a:lnTo>
                  <a:lnTo>
                    <a:pt x="87236" y="98050"/>
                  </a:lnTo>
                  <a:lnTo>
                    <a:pt x="76341" y="98050"/>
                  </a:lnTo>
                  <a:close/>
                  <a:moveTo>
                    <a:pt x="92683" y="98050"/>
                  </a:moveTo>
                  <a:lnTo>
                    <a:pt x="92683" y="49025"/>
                  </a:lnTo>
                  <a:lnTo>
                    <a:pt x="103578" y="49025"/>
                  </a:lnTo>
                  <a:lnTo>
                    <a:pt x="103578" y="98050"/>
                  </a:lnTo>
                  <a:lnTo>
                    <a:pt x="92683" y="98050"/>
                  </a:lnTo>
                  <a:close/>
                  <a:moveTo>
                    <a:pt x="5447" y="43578"/>
                  </a:moveTo>
                  <a:lnTo>
                    <a:pt x="5447" y="38130"/>
                  </a:lnTo>
                  <a:lnTo>
                    <a:pt x="114472" y="38130"/>
                  </a:lnTo>
                  <a:lnTo>
                    <a:pt x="114472" y="43578"/>
                  </a:lnTo>
                  <a:lnTo>
                    <a:pt x="5447" y="435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0" y="253209"/>
            <a:ext cx="9372600" cy="1278115"/>
            <a:chOff x="0" y="253209"/>
            <a:chExt cx="12496800" cy="1278115"/>
          </a:xfrm>
        </p:grpSpPr>
        <p:sp>
          <p:nvSpPr>
            <p:cNvPr id="116" name="Shape 116"/>
            <p:cNvSpPr txBox="1"/>
            <p:nvPr/>
          </p:nvSpPr>
          <p:spPr>
            <a:xfrm>
              <a:off x="304800" y="253209"/>
              <a:ext cx="121920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</a:rPr>
                <a:t>About </a:t>
              </a: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</a:rPr>
                <a:t>Infinity</a:t>
              </a: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</a:rPr>
                <a:t> </a:t>
              </a:r>
              <a:r>
                <a:rPr kumimoji="0" lang="en-US" sz="4200" b="1" i="0" u="none" strike="noStrike" kern="0" cap="none" spc="0" normalizeH="0" baseline="0" noProof="0">
                  <a:ln>
                    <a:noFill/>
                  </a:ln>
                  <a:solidFill>
                    <a:srgbClr val="8B90A2"/>
                  </a:solidFill>
                  <a:effectLst/>
                  <a:uLnTx/>
                  <a:uFillTx/>
                </a:rPr>
                <a:t>Foundation</a:t>
              </a: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0" y="1045325"/>
              <a:ext cx="12192000" cy="486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   Leadership in content, methods &amp; mechanisms</a:t>
              </a:r>
            </a:p>
          </p:txBody>
        </p:sp>
      </p:grpSp>
      <p:cxnSp>
        <p:nvCxnSpPr>
          <p:cNvPr id="118" name="Shape 118"/>
          <p:cNvCxnSpPr/>
          <p:nvPr/>
        </p:nvCxnSpPr>
        <p:spPr>
          <a:xfrm>
            <a:off x="339811" y="1495163"/>
            <a:ext cx="8136900" cy="0"/>
          </a:xfrm>
          <a:prstGeom prst="straightConnector1">
            <a:avLst/>
          </a:prstGeom>
          <a:noFill/>
          <a:ln w="9525" cap="flat" cmpd="sng">
            <a:solidFill>
              <a:srgbClr val="E7E7E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9" name="Shape 119"/>
          <p:cNvSpPr/>
          <p:nvPr/>
        </p:nvSpPr>
        <p:spPr>
          <a:xfrm>
            <a:off x="4431295" y="2032100"/>
            <a:ext cx="593400" cy="48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272" y="66666"/>
                </a:moveTo>
                <a:lnTo>
                  <a:pt x="27272" y="66666"/>
                </a:lnTo>
                <a:lnTo>
                  <a:pt x="25714" y="66666"/>
                </a:lnTo>
                <a:lnTo>
                  <a:pt x="23922" y="67047"/>
                </a:lnTo>
                <a:lnTo>
                  <a:pt x="22363" y="67619"/>
                </a:lnTo>
                <a:lnTo>
                  <a:pt x="20961" y="68190"/>
                </a:lnTo>
                <a:lnTo>
                  <a:pt x="19558" y="68952"/>
                </a:lnTo>
                <a:lnTo>
                  <a:pt x="18077" y="70190"/>
                </a:lnTo>
                <a:lnTo>
                  <a:pt x="16831" y="71333"/>
                </a:lnTo>
                <a:lnTo>
                  <a:pt x="15740" y="72476"/>
                </a:lnTo>
                <a:lnTo>
                  <a:pt x="14649" y="74000"/>
                </a:lnTo>
                <a:lnTo>
                  <a:pt x="13714" y="75523"/>
                </a:lnTo>
                <a:lnTo>
                  <a:pt x="12935" y="77047"/>
                </a:lnTo>
                <a:lnTo>
                  <a:pt x="12311" y="78857"/>
                </a:lnTo>
                <a:lnTo>
                  <a:pt x="11688" y="80761"/>
                </a:lnTo>
                <a:lnTo>
                  <a:pt x="11376" y="82666"/>
                </a:lnTo>
                <a:lnTo>
                  <a:pt x="11064" y="84571"/>
                </a:lnTo>
                <a:lnTo>
                  <a:pt x="11064" y="86666"/>
                </a:lnTo>
                <a:lnTo>
                  <a:pt x="11064" y="86666"/>
                </a:lnTo>
                <a:lnTo>
                  <a:pt x="11064" y="87333"/>
                </a:lnTo>
                <a:lnTo>
                  <a:pt x="11142" y="87904"/>
                </a:lnTo>
                <a:lnTo>
                  <a:pt x="11532" y="88476"/>
                </a:lnTo>
                <a:lnTo>
                  <a:pt x="11844" y="89047"/>
                </a:lnTo>
                <a:lnTo>
                  <a:pt x="12155" y="89428"/>
                </a:lnTo>
                <a:lnTo>
                  <a:pt x="12623" y="89809"/>
                </a:lnTo>
                <a:lnTo>
                  <a:pt x="13090" y="90000"/>
                </a:lnTo>
                <a:lnTo>
                  <a:pt x="13714" y="90000"/>
                </a:lnTo>
                <a:lnTo>
                  <a:pt x="13714" y="90000"/>
                </a:lnTo>
                <a:lnTo>
                  <a:pt x="14181" y="90000"/>
                </a:lnTo>
                <a:lnTo>
                  <a:pt x="14805" y="89809"/>
                </a:lnTo>
                <a:lnTo>
                  <a:pt x="15272" y="89428"/>
                </a:lnTo>
                <a:lnTo>
                  <a:pt x="15584" y="89047"/>
                </a:lnTo>
                <a:lnTo>
                  <a:pt x="15896" y="88476"/>
                </a:lnTo>
                <a:lnTo>
                  <a:pt x="16207" y="87904"/>
                </a:lnTo>
                <a:lnTo>
                  <a:pt x="16363" y="87333"/>
                </a:lnTo>
                <a:lnTo>
                  <a:pt x="16363" y="86666"/>
                </a:lnTo>
                <a:lnTo>
                  <a:pt x="16363" y="86666"/>
                </a:lnTo>
                <a:lnTo>
                  <a:pt x="16519" y="85333"/>
                </a:lnTo>
                <a:lnTo>
                  <a:pt x="16675" y="84000"/>
                </a:lnTo>
                <a:lnTo>
                  <a:pt x="16831" y="82666"/>
                </a:lnTo>
                <a:lnTo>
                  <a:pt x="17298" y="81523"/>
                </a:lnTo>
                <a:lnTo>
                  <a:pt x="17844" y="80380"/>
                </a:lnTo>
                <a:lnTo>
                  <a:pt x="18311" y="79142"/>
                </a:lnTo>
                <a:lnTo>
                  <a:pt x="18935" y="78190"/>
                </a:lnTo>
                <a:lnTo>
                  <a:pt x="19558" y="77238"/>
                </a:lnTo>
                <a:lnTo>
                  <a:pt x="20337" y="76285"/>
                </a:lnTo>
                <a:lnTo>
                  <a:pt x="21272" y="75523"/>
                </a:lnTo>
                <a:lnTo>
                  <a:pt x="22051" y="74952"/>
                </a:lnTo>
                <a:lnTo>
                  <a:pt x="22987" y="74380"/>
                </a:lnTo>
                <a:lnTo>
                  <a:pt x="24155" y="74000"/>
                </a:lnTo>
                <a:lnTo>
                  <a:pt x="25090" y="73619"/>
                </a:lnTo>
                <a:lnTo>
                  <a:pt x="26181" y="73428"/>
                </a:lnTo>
                <a:lnTo>
                  <a:pt x="27272" y="73238"/>
                </a:lnTo>
                <a:lnTo>
                  <a:pt x="27272" y="73238"/>
                </a:lnTo>
                <a:lnTo>
                  <a:pt x="27896" y="73238"/>
                </a:lnTo>
                <a:lnTo>
                  <a:pt x="28363" y="73047"/>
                </a:lnTo>
                <a:lnTo>
                  <a:pt x="28831" y="72857"/>
                </a:lnTo>
                <a:lnTo>
                  <a:pt x="29298" y="72285"/>
                </a:lnTo>
                <a:lnTo>
                  <a:pt x="29610" y="71904"/>
                </a:lnTo>
                <a:lnTo>
                  <a:pt x="29766" y="71333"/>
                </a:lnTo>
                <a:lnTo>
                  <a:pt x="29922" y="70761"/>
                </a:lnTo>
                <a:lnTo>
                  <a:pt x="30077" y="69904"/>
                </a:lnTo>
                <a:lnTo>
                  <a:pt x="30077" y="69904"/>
                </a:lnTo>
                <a:lnTo>
                  <a:pt x="29922" y="69333"/>
                </a:lnTo>
                <a:lnTo>
                  <a:pt x="29766" y="68571"/>
                </a:lnTo>
                <a:lnTo>
                  <a:pt x="29610" y="68190"/>
                </a:lnTo>
                <a:lnTo>
                  <a:pt x="29298" y="67619"/>
                </a:lnTo>
                <a:lnTo>
                  <a:pt x="28831" y="67238"/>
                </a:lnTo>
                <a:lnTo>
                  <a:pt x="28363" y="66857"/>
                </a:lnTo>
                <a:lnTo>
                  <a:pt x="27896" y="66666"/>
                </a:lnTo>
                <a:lnTo>
                  <a:pt x="27272" y="66666"/>
                </a:lnTo>
                <a:close/>
                <a:moveTo>
                  <a:pt x="92649" y="66666"/>
                </a:moveTo>
                <a:lnTo>
                  <a:pt x="92649" y="66666"/>
                </a:lnTo>
                <a:lnTo>
                  <a:pt x="90935" y="66666"/>
                </a:lnTo>
                <a:lnTo>
                  <a:pt x="89376" y="67047"/>
                </a:lnTo>
                <a:lnTo>
                  <a:pt x="87818" y="67619"/>
                </a:lnTo>
                <a:lnTo>
                  <a:pt x="86415" y="68190"/>
                </a:lnTo>
                <a:lnTo>
                  <a:pt x="84935" y="68952"/>
                </a:lnTo>
                <a:lnTo>
                  <a:pt x="83532" y="70190"/>
                </a:lnTo>
                <a:lnTo>
                  <a:pt x="82285" y="71333"/>
                </a:lnTo>
                <a:lnTo>
                  <a:pt x="81194" y="72476"/>
                </a:lnTo>
                <a:lnTo>
                  <a:pt x="80103" y="74000"/>
                </a:lnTo>
                <a:lnTo>
                  <a:pt x="79090" y="75523"/>
                </a:lnTo>
                <a:lnTo>
                  <a:pt x="78311" y="77047"/>
                </a:lnTo>
                <a:lnTo>
                  <a:pt x="77688" y="78857"/>
                </a:lnTo>
                <a:lnTo>
                  <a:pt x="77064" y="80761"/>
                </a:lnTo>
                <a:lnTo>
                  <a:pt x="76597" y="82666"/>
                </a:lnTo>
                <a:lnTo>
                  <a:pt x="76441" y="84571"/>
                </a:lnTo>
                <a:lnTo>
                  <a:pt x="76285" y="86666"/>
                </a:lnTo>
                <a:lnTo>
                  <a:pt x="76285" y="86666"/>
                </a:lnTo>
                <a:lnTo>
                  <a:pt x="76441" y="87333"/>
                </a:lnTo>
                <a:lnTo>
                  <a:pt x="76597" y="87904"/>
                </a:lnTo>
                <a:lnTo>
                  <a:pt x="76753" y="88476"/>
                </a:lnTo>
                <a:lnTo>
                  <a:pt x="77064" y="89047"/>
                </a:lnTo>
                <a:lnTo>
                  <a:pt x="77532" y="89428"/>
                </a:lnTo>
                <a:lnTo>
                  <a:pt x="78000" y="89809"/>
                </a:lnTo>
                <a:lnTo>
                  <a:pt x="78467" y="90000"/>
                </a:lnTo>
                <a:lnTo>
                  <a:pt x="79090" y="90000"/>
                </a:lnTo>
                <a:lnTo>
                  <a:pt x="79090" y="90000"/>
                </a:lnTo>
                <a:lnTo>
                  <a:pt x="79558" y="90000"/>
                </a:lnTo>
                <a:lnTo>
                  <a:pt x="80103" y="89809"/>
                </a:lnTo>
                <a:lnTo>
                  <a:pt x="80571" y="89428"/>
                </a:lnTo>
                <a:lnTo>
                  <a:pt x="81038" y="89047"/>
                </a:lnTo>
                <a:lnTo>
                  <a:pt x="81350" y="88476"/>
                </a:lnTo>
                <a:lnTo>
                  <a:pt x="81662" y="87904"/>
                </a:lnTo>
                <a:lnTo>
                  <a:pt x="81818" y="87333"/>
                </a:lnTo>
                <a:lnTo>
                  <a:pt x="81818" y="86666"/>
                </a:lnTo>
                <a:lnTo>
                  <a:pt x="81818" y="86666"/>
                </a:lnTo>
                <a:lnTo>
                  <a:pt x="81818" y="85333"/>
                </a:lnTo>
                <a:lnTo>
                  <a:pt x="81974" y="84000"/>
                </a:lnTo>
                <a:lnTo>
                  <a:pt x="82285" y="82666"/>
                </a:lnTo>
                <a:lnTo>
                  <a:pt x="82597" y="81523"/>
                </a:lnTo>
                <a:lnTo>
                  <a:pt x="83064" y="80380"/>
                </a:lnTo>
                <a:lnTo>
                  <a:pt x="83688" y="79142"/>
                </a:lnTo>
                <a:lnTo>
                  <a:pt x="84311" y="78190"/>
                </a:lnTo>
                <a:lnTo>
                  <a:pt x="84935" y="77238"/>
                </a:lnTo>
                <a:lnTo>
                  <a:pt x="85714" y="76285"/>
                </a:lnTo>
                <a:lnTo>
                  <a:pt x="86493" y="75523"/>
                </a:lnTo>
                <a:lnTo>
                  <a:pt x="87506" y="74952"/>
                </a:lnTo>
                <a:lnTo>
                  <a:pt x="88441" y="74380"/>
                </a:lnTo>
                <a:lnTo>
                  <a:pt x="89532" y="74000"/>
                </a:lnTo>
                <a:lnTo>
                  <a:pt x="90467" y="73619"/>
                </a:lnTo>
                <a:lnTo>
                  <a:pt x="91558" y="73428"/>
                </a:lnTo>
                <a:lnTo>
                  <a:pt x="92649" y="73238"/>
                </a:lnTo>
                <a:lnTo>
                  <a:pt x="92649" y="73238"/>
                </a:lnTo>
                <a:lnTo>
                  <a:pt x="93350" y="73238"/>
                </a:lnTo>
                <a:lnTo>
                  <a:pt x="93818" y="73047"/>
                </a:lnTo>
                <a:lnTo>
                  <a:pt x="94285" y="72857"/>
                </a:lnTo>
                <a:lnTo>
                  <a:pt x="94597" y="72285"/>
                </a:lnTo>
                <a:lnTo>
                  <a:pt x="94909" y="71904"/>
                </a:lnTo>
                <a:lnTo>
                  <a:pt x="95220" y="71333"/>
                </a:lnTo>
                <a:lnTo>
                  <a:pt x="95376" y="70761"/>
                </a:lnTo>
                <a:lnTo>
                  <a:pt x="95376" y="69904"/>
                </a:lnTo>
                <a:lnTo>
                  <a:pt x="95376" y="69904"/>
                </a:lnTo>
                <a:lnTo>
                  <a:pt x="95376" y="69333"/>
                </a:lnTo>
                <a:lnTo>
                  <a:pt x="95220" y="68571"/>
                </a:lnTo>
                <a:lnTo>
                  <a:pt x="94909" y="68190"/>
                </a:lnTo>
                <a:lnTo>
                  <a:pt x="94597" y="67619"/>
                </a:lnTo>
                <a:lnTo>
                  <a:pt x="94285" y="67238"/>
                </a:lnTo>
                <a:lnTo>
                  <a:pt x="93818" y="66857"/>
                </a:lnTo>
                <a:lnTo>
                  <a:pt x="93350" y="66666"/>
                </a:lnTo>
                <a:lnTo>
                  <a:pt x="92649" y="66666"/>
                </a:lnTo>
                <a:close/>
                <a:moveTo>
                  <a:pt x="117116" y="72095"/>
                </a:moveTo>
                <a:lnTo>
                  <a:pt x="97246" y="13333"/>
                </a:lnTo>
                <a:lnTo>
                  <a:pt x="97090" y="13333"/>
                </a:lnTo>
                <a:lnTo>
                  <a:pt x="97090" y="13333"/>
                </a:lnTo>
                <a:lnTo>
                  <a:pt x="96623" y="12000"/>
                </a:lnTo>
                <a:lnTo>
                  <a:pt x="96155" y="10571"/>
                </a:lnTo>
                <a:lnTo>
                  <a:pt x="94753" y="8095"/>
                </a:lnTo>
                <a:lnTo>
                  <a:pt x="93116" y="5809"/>
                </a:lnTo>
                <a:lnTo>
                  <a:pt x="91246" y="3904"/>
                </a:lnTo>
                <a:lnTo>
                  <a:pt x="90311" y="2857"/>
                </a:lnTo>
                <a:lnTo>
                  <a:pt x="89220" y="2285"/>
                </a:lnTo>
                <a:lnTo>
                  <a:pt x="88129" y="1523"/>
                </a:lnTo>
                <a:lnTo>
                  <a:pt x="86883" y="952"/>
                </a:lnTo>
                <a:lnTo>
                  <a:pt x="85558" y="571"/>
                </a:lnTo>
                <a:lnTo>
                  <a:pt x="84311" y="380"/>
                </a:lnTo>
                <a:lnTo>
                  <a:pt x="83064" y="190"/>
                </a:lnTo>
                <a:lnTo>
                  <a:pt x="81818" y="0"/>
                </a:lnTo>
                <a:lnTo>
                  <a:pt x="81818" y="0"/>
                </a:lnTo>
                <a:lnTo>
                  <a:pt x="80103" y="190"/>
                </a:lnTo>
                <a:lnTo>
                  <a:pt x="78467" y="380"/>
                </a:lnTo>
                <a:lnTo>
                  <a:pt x="76909" y="952"/>
                </a:lnTo>
                <a:lnTo>
                  <a:pt x="75506" y="1523"/>
                </a:lnTo>
                <a:lnTo>
                  <a:pt x="74103" y="2571"/>
                </a:lnTo>
                <a:lnTo>
                  <a:pt x="72623" y="3523"/>
                </a:lnTo>
                <a:lnTo>
                  <a:pt x="71376" y="4666"/>
                </a:lnTo>
                <a:lnTo>
                  <a:pt x="70285" y="6000"/>
                </a:lnTo>
                <a:lnTo>
                  <a:pt x="69194" y="7333"/>
                </a:lnTo>
                <a:lnTo>
                  <a:pt x="68259" y="8857"/>
                </a:lnTo>
                <a:lnTo>
                  <a:pt x="67480" y="10571"/>
                </a:lnTo>
                <a:lnTo>
                  <a:pt x="66701" y="12380"/>
                </a:lnTo>
                <a:lnTo>
                  <a:pt x="66233" y="14095"/>
                </a:lnTo>
                <a:lnTo>
                  <a:pt x="65688" y="16000"/>
                </a:lnTo>
                <a:lnTo>
                  <a:pt x="65532" y="17904"/>
                </a:lnTo>
                <a:lnTo>
                  <a:pt x="65454" y="20000"/>
                </a:lnTo>
                <a:lnTo>
                  <a:pt x="54545" y="20000"/>
                </a:lnTo>
                <a:lnTo>
                  <a:pt x="54545" y="20000"/>
                </a:lnTo>
                <a:lnTo>
                  <a:pt x="54545" y="17904"/>
                </a:lnTo>
                <a:lnTo>
                  <a:pt x="54233" y="16000"/>
                </a:lnTo>
                <a:lnTo>
                  <a:pt x="53766" y="14095"/>
                </a:lnTo>
                <a:lnTo>
                  <a:pt x="53298" y="12380"/>
                </a:lnTo>
                <a:lnTo>
                  <a:pt x="52675" y="10571"/>
                </a:lnTo>
                <a:lnTo>
                  <a:pt x="51662" y="8857"/>
                </a:lnTo>
                <a:lnTo>
                  <a:pt x="50727" y="7333"/>
                </a:lnTo>
                <a:lnTo>
                  <a:pt x="49792" y="6000"/>
                </a:lnTo>
                <a:lnTo>
                  <a:pt x="48545" y="4666"/>
                </a:lnTo>
                <a:lnTo>
                  <a:pt x="47298" y="3523"/>
                </a:lnTo>
                <a:lnTo>
                  <a:pt x="46051" y="2571"/>
                </a:lnTo>
                <a:lnTo>
                  <a:pt x="44571" y="1523"/>
                </a:lnTo>
                <a:lnTo>
                  <a:pt x="43012" y="952"/>
                </a:lnTo>
                <a:lnTo>
                  <a:pt x="41454" y="380"/>
                </a:lnTo>
                <a:lnTo>
                  <a:pt x="39896" y="190"/>
                </a:lnTo>
                <a:lnTo>
                  <a:pt x="38181" y="0"/>
                </a:lnTo>
                <a:lnTo>
                  <a:pt x="38181" y="0"/>
                </a:lnTo>
                <a:lnTo>
                  <a:pt x="36857" y="190"/>
                </a:lnTo>
                <a:lnTo>
                  <a:pt x="35610" y="380"/>
                </a:lnTo>
                <a:lnTo>
                  <a:pt x="34363" y="571"/>
                </a:lnTo>
                <a:lnTo>
                  <a:pt x="33116" y="952"/>
                </a:lnTo>
                <a:lnTo>
                  <a:pt x="32025" y="1523"/>
                </a:lnTo>
                <a:lnTo>
                  <a:pt x="30857" y="2285"/>
                </a:lnTo>
                <a:lnTo>
                  <a:pt x="29766" y="2857"/>
                </a:lnTo>
                <a:lnTo>
                  <a:pt x="28675" y="3904"/>
                </a:lnTo>
                <a:lnTo>
                  <a:pt x="26805" y="5809"/>
                </a:lnTo>
                <a:lnTo>
                  <a:pt x="25246" y="8095"/>
                </a:lnTo>
                <a:lnTo>
                  <a:pt x="23766" y="10571"/>
                </a:lnTo>
                <a:lnTo>
                  <a:pt x="23298" y="12000"/>
                </a:lnTo>
                <a:lnTo>
                  <a:pt x="22831" y="13333"/>
                </a:lnTo>
                <a:lnTo>
                  <a:pt x="22831" y="13333"/>
                </a:lnTo>
                <a:lnTo>
                  <a:pt x="2805" y="72095"/>
                </a:lnTo>
                <a:lnTo>
                  <a:pt x="2805" y="72095"/>
                </a:lnTo>
                <a:lnTo>
                  <a:pt x="1714" y="75523"/>
                </a:lnTo>
                <a:lnTo>
                  <a:pt x="779" y="79047"/>
                </a:lnTo>
                <a:lnTo>
                  <a:pt x="311" y="82857"/>
                </a:lnTo>
                <a:lnTo>
                  <a:pt x="0" y="86666"/>
                </a:lnTo>
                <a:lnTo>
                  <a:pt x="0" y="86666"/>
                </a:lnTo>
                <a:lnTo>
                  <a:pt x="155" y="90000"/>
                </a:lnTo>
                <a:lnTo>
                  <a:pt x="623" y="93238"/>
                </a:lnTo>
                <a:lnTo>
                  <a:pt x="1246" y="96571"/>
                </a:lnTo>
                <a:lnTo>
                  <a:pt x="2181" y="99619"/>
                </a:lnTo>
                <a:lnTo>
                  <a:pt x="3272" y="102476"/>
                </a:lnTo>
                <a:lnTo>
                  <a:pt x="4753" y="105238"/>
                </a:lnTo>
                <a:lnTo>
                  <a:pt x="6311" y="107904"/>
                </a:lnTo>
                <a:lnTo>
                  <a:pt x="8025" y="110190"/>
                </a:lnTo>
                <a:lnTo>
                  <a:pt x="9896" y="112380"/>
                </a:lnTo>
                <a:lnTo>
                  <a:pt x="12155" y="114285"/>
                </a:lnTo>
                <a:lnTo>
                  <a:pt x="14337" y="116000"/>
                </a:lnTo>
                <a:lnTo>
                  <a:pt x="16675" y="117333"/>
                </a:lnTo>
                <a:lnTo>
                  <a:pt x="19246" y="118476"/>
                </a:lnTo>
                <a:lnTo>
                  <a:pt x="21740" y="119238"/>
                </a:lnTo>
                <a:lnTo>
                  <a:pt x="24623" y="119904"/>
                </a:lnTo>
                <a:lnTo>
                  <a:pt x="27272" y="119904"/>
                </a:lnTo>
                <a:lnTo>
                  <a:pt x="27272" y="119904"/>
                </a:lnTo>
                <a:lnTo>
                  <a:pt x="29766" y="119904"/>
                </a:lnTo>
                <a:lnTo>
                  <a:pt x="32181" y="119428"/>
                </a:lnTo>
                <a:lnTo>
                  <a:pt x="34519" y="118666"/>
                </a:lnTo>
                <a:lnTo>
                  <a:pt x="36701" y="117904"/>
                </a:lnTo>
                <a:lnTo>
                  <a:pt x="38805" y="116761"/>
                </a:lnTo>
                <a:lnTo>
                  <a:pt x="40831" y="115428"/>
                </a:lnTo>
                <a:lnTo>
                  <a:pt x="42857" y="114095"/>
                </a:lnTo>
                <a:lnTo>
                  <a:pt x="44571" y="112380"/>
                </a:lnTo>
                <a:lnTo>
                  <a:pt x="46363" y="110380"/>
                </a:lnTo>
                <a:lnTo>
                  <a:pt x="47922" y="108476"/>
                </a:lnTo>
                <a:lnTo>
                  <a:pt x="49324" y="106190"/>
                </a:lnTo>
                <a:lnTo>
                  <a:pt x="50571" y="103809"/>
                </a:lnTo>
                <a:lnTo>
                  <a:pt x="51662" y="101333"/>
                </a:lnTo>
                <a:lnTo>
                  <a:pt x="52675" y="98857"/>
                </a:lnTo>
                <a:lnTo>
                  <a:pt x="53454" y="96190"/>
                </a:lnTo>
                <a:lnTo>
                  <a:pt x="54077" y="93238"/>
                </a:lnTo>
                <a:lnTo>
                  <a:pt x="66077" y="93238"/>
                </a:lnTo>
                <a:lnTo>
                  <a:pt x="66077" y="93238"/>
                </a:lnTo>
                <a:lnTo>
                  <a:pt x="66545" y="96190"/>
                </a:lnTo>
                <a:lnTo>
                  <a:pt x="67324" y="98857"/>
                </a:lnTo>
                <a:lnTo>
                  <a:pt x="68259" y="101333"/>
                </a:lnTo>
                <a:lnTo>
                  <a:pt x="69350" y="103809"/>
                </a:lnTo>
                <a:lnTo>
                  <a:pt x="70597" y="106190"/>
                </a:lnTo>
                <a:lnTo>
                  <a:pt x="72000" y="108476"/>
                </a:lnTo>
                <a:lnTo>
                  <a:pt x="73636" y="110380"/>
                </a:lnTo>
                <a:lnTo>
                  <a:pt x="75350" y="112380"/>
                </a:lnTo>
                <a:lnTo>
                  <a:pt x="77220" y="114095"/>
                </a:lnTo>
                <a:lnTo>
                  <a:pt x="79090" y="115428"/>
                </a:lnTo>
                <a:lnTo>
                  <a:pt x="81194" y="116761"/>
                </a:lnTo>
                <a:lnTo>
                  <a:pt x="83376" y="117904"/>
                </a:lnTo>
                <a:lnTo>
                  <a:pt x="85558" y="118666"/>
                </a:lnTo>
                <a:lnTo>
                  <a:pt x="87818" y="119428"/>
                </a:lnTo>
                <a:lnTo>
                  <a:pt x="90311" y="119904"/>
                </a:lnTo>
                <a:lnTo>
                  <a:pt x="92649" y="119904"/>
                </a:lnTo>
                <a:lnTo>
                  <a:pt x="92649" y="119904"/>
                </a:lnTo>
                <a:lnTo>
                  <a:pt x="95532" y="119904"/>
                </a:lnTo>
                <a:lnTo>
                  <a:pt x="98181" y="119238"/>
                </a:lnTo>
                <a:lnTo>
                  <a:pt x="100753" y="118476"/>
                </a:lnTo>
                <a:lnTo>
                  <a:pt x="103246" y="117333"/>
                </a:lnTo>
                <a:lnTo>
                  <a:pt x="105584" y="116000"/>
                </a:lnTo>
                <a:lnTo>
                  <a:pt x="108000" y="114285"/>
                </a:lnTo>
                <a:lnTo>
                  <a:pt x="110025" y="112380"/>
                </a:lnTo>
                <a:lnTo>
                  <a:pt x="111896" y="110190"/>
                </a:lnTo>
                <a:lnTo>
                  <a:pt x="113610" y="107904"/>
                </a:lnTo>
                <a:lnTo>
                  <a:pt x="115246" y="105238"/>
                </a:lnTo>
                <a:lnTo>
                  <a:pt x="116649" y="102476"/>
                </a:lnTo>
                <a:lnTo>
                  <a:pt x="117740" y="99619"/>
                </a:lnTo>
                <a:lnTo>
                  <a:pt x="118675" y="96571"/>
                </a:lnTo>
                <a:lnTo>
                  <a:pt x="119298" y="93238"/>
                </a:lnTo>
                <a:lnTo>
                  <a:pt x="119766" y="90000"/>
                </a:lnTo>
                <a:lnTo>
                  <a:pt x="119922" y="86666"/>
                </a:lnTo>
                <a:lnTo>
                  <a:pt x="119922" y="86666"/>
                </a:lnTo>
                <a:lnTo>
                  <a:pt x="119766" y="82857"/>
                </a:lnTo>
                <a:lnTo>
                  <a:pt x="119142" y="79047"/>
                </a:lnTo>
                <a:lnTo>
                  <a:pt x="118363" y="75523"/>
                </a:lnTo>
                <a:lnTo>
                  <a:pt x="117116" y="72095"/>
                </a:lnTo>
                <a:close/>
                <a:moveTo>
                  <a:pt x="27272" y="113333"/>
                </a:moveTo>
                <a:lnTo>
                  <a:pt x="27272" y="113333"/>
                </a:lnTo>
                <a:lnTo>
                  <a:pt x="25090" y="113142"/>
                </a:lnTo>
                <a:lnTo>
                  <a:pt x="22831" y="112761"/>
                </a:lnTo>
                <a:lnTo>
                  <a:pt x="20805" y="112190"/>
                </a:lnTo>
                <a:lnTo>
                  <a:pt x="18779" y="111142"/>
                </a:lnTo>
                <a:lnTo>
                  <a:pt x="16831" y="110000"/>
                </a:lnTo>
                <a:lnTo>
                  <a:pt x="15116" y="108666"/>
                </a:lnTo>
                <a:lnTo>
                  <a:pt x="13402" y="107142"/>
                </a:lnTo>
                <a:lnTo>
                  <a:pt x="12000" y="105428"/>
                </a:lnTo>
                <a:lnTo>
                  <a:pt x="10519" y="103714"/>
                </a:lnTo>
                <a:lnTo>
                  <a:pt x="9272" y="101523"/>
                </a:lnTo>
                <a:lnTo>
                  <a:pt x="8181" y="99428"/>
                </a:lnTo>
                <a:lnTo>
                  <a:pt x="7246" y="96952"/>
                </a:lnTo>
                <a:lnTo>
                  <a:pt x="6467" y="94571"/>
                </a:lnTo>
                <a:lnTo>
                  <a:pt x="6000" y="91904"/>
                </a:lnTo>
                <a:lnTo>
                  <a:pt x="5688" y="89428"/>
                </a:lnTo>
                <a:lnTo>
                  <a:pt x="5532" y="86666"/>
                </a:lnTo>
                <a:lnTo>
                  <a:pt x="5532" y="86666"/>
                </a:lnTo>
                <a:lnTo>
                  <a:pt x="5688" y="83809"/>
                </a:lnTo>
                <a:lnTo>
                  <a:pt x="6000" y="81333"/>
                </a:lnTo>
                <a:lnTo>
                  <a:pt x="6467" y="78666"/>
                </a:lnTo>
                <a:lnTo>
                  <a:pt x="7246" y="76285"/>
                </a:lnTo>
                <a:lnTo>
                  <a:pt x="8181" y="74000"/>
                </a:lnTo>
                <a:lnTo>
                  <a:pt x="9272" y="71714"/>
                </a:lnTo>
                <a:lnTo>
                  <a:pt x="10519" y="69714"/>
                </a:lnTo>
                <a:lnTo>
                  <a:pt x="12000" y="67809"/>
                </a:lnTo>
                <a:lnTo>
                  <a:pt x="13402" y="66095"/>
                </a:lnTo>
                <a:lnTo>
                  <a:pt x="15116" y="64571"/>
                </a:lnTo>
                <a:lnTo>
                  <a:pt x="16831" y="63238"/>
                </a:lnTo>
                <a:lnTo>
                  <a:pt x="18779" y="62000"/>
                </a:lnTo>
                <a:lnTo>
                  <a:pt x="20805" y="61238"/>
                </a:lnTo>
                <a:lnTo>
                  <a:pt x="22831" y="60476"/>
                </a:lnTo>
                <a:lnTo>
                  <a:pt x="25090" y="60095"/>
                </a:lnTo>
                <a:lnTo>
                  <a:pt x="27272" y="59904"/>
                </a:lnTo>
                <a:lnTo>
                  <a:pt x="27272" y="59904"/>
                </a:lnTo>
                <a:lnTo>
                  <a:pt x="29454" y="60095"/>
                </a:lnTo>
                <a:lnTo>
                  <a:pt x="31714" y="60476"/>
                </a:lnTo>
                <a:lnTo>
                  <a:pt x="33740" y="61238"/>
                </a:lnTo>
                <a:lnTo>
                  <a:pt x="35766" y="62000"/>
                </a:lnTo>
                <a:lnTo>
                  <a:pt x="37636" y="63238"/>
                </a:lnTo>
                <a:lnTo>
                  <a:pt x="39584" y="64571"/>
                </a:lnTo>
                <a:lnTo>
                  <a:pt x="41142" y="66095"/>
                </a:lnTo>
                <a:lnTo>
                  <a:pt x="42701" y="67809"/>
                </a:lnTo>
                <a:lnTo>
                  <a:pt x="44103" y="69714"/>
                </a:lnTo>
                <a:lnTo>
                  <a:pt x="45350" y="71714"/>
                </a:lnTo>
                <a:lnTo>
                  <a:pt x="46519" y="74000"/>
                </a:lnTo>
                <a:lnTo>
                  <a:pt x="47454" y="76285"/>
                </a:lnTo>
                <a:lnTo>
                  <a:pt x="48077" y="78666"/>
                </a:lnTo>
                <a:lnTo>
                  <a:pt x="48701" y="81333"/>
                </a:lnTo>
                <a:lnTo>
                  <a:pt x="49012" y="83809"/>
                </a:lnTo>
                <a:lnTo>
                  <a:pt x="49168" y="86666"/>
                </a:lnTo>
                <a:lnTo>
                  <a:pt x="49168" y="86666"/>
                </a:lnTo>
                <a:lnTo>
                  <a:pt x="49012" y="89428"/>
                </a:lnTo>
                <a:lnTo>
                  <a:pt x="48701" y="91904"/>
                </a:lnTo>
                <a:lnTo>
                  <a:pt x="48077" y="94571"/>
                </a:lnTo>
                <a:lnTo>
                  <a:pt x="47454" y="96952"/>
                </a:lnTo>
                <a:lnTo>
                  <a:pt x="46519" y="99428"/>
                </a:lnTo>
                <a:lnTo>
                  <a:pt x="45350" y="101523"/>
                </a:lnTo>
                <a:lnTo>
                  <a:pt x="44103" y="103714"/>
                </a:lnTo>
                <a:lnTo>
                  <a:pt x="42701" y="105428"/>
                </a:lnTo>
                <a:lnTo>
                  <a:pt x="41142" y="107142"/>
                </a:lnTo>
                <a:lnTo>
                  <a:pt x="39584" y="108666"/>
                </a:lnTo>
                <a:lnTo>
                  <a:pt x="37636" y="110000"/>
                </a:lnTo>
                <a:lnTo>
                  <a:pt x="35766" y="111142"/>
                </a:lnTo>
                <a:lnTo>
                  <a:pt x="33740" y="112190"/>
                </a:lnTo>
                <a:lnTo>
                  <a:pt x="31714" y="112761"/>
                </a:lnTo>
                <a:lnTo>
                  <a:pt x="29454" y="113142"/>
                </a:lnTo>
                <a:lnTo>
                  <a:pt x="27272" y="113333"/>
                </a:lnTo>
                <a:close/>
                <a:moveTo>
                  <a:pt x="49168" y="66666"/>
                </a:moveTo>
                <a:lnTo>
                  <a:pt x="49168" y="66666"/>
                </a:lnTo>
                <a:lnTo>
                  <a:pt x="47142" y="63809"/>
                </a:lnTo>
                <a:lnTo>
                  <a:pt x="44883" y="61238"/>
                </a:lnTo>
                <a:lnTo>
                  <a:pt x="42389" y="58952"/>
                </a:lnTo>
                <a:lnTo>
                  <a:pt x="39740" y="57047"/>
                </a:lnTo>
                <a:lnTo>
                  <a:pt x="36857" y="55523"/>
                </a:lnTo>
                <a:lnTo>
                  <a:pt x="33740" y="54380"/>
                </a:lnTo>
                <a:lnTo>
                  <a:pt x="32181" y="54000"/>
                </a:lnTo>
                <a:lnTo>
                  <a:pt x="30545" y="53523"/>
                </a:lnTo>
                <a:lnTo>
                  <a:pt x="28987" y="53333"/>
                </a:lnTo>
                <a:lnTo>
                  <a:pt x="27272" y="53333"/>
                </a:lnTo>
                <a:lnTo>
                  <a:pt x="27272" y="53333"/>
                </a:lnTo>
                <a:lnTo>
                  <a:pt x="25402" y="53333"/>
                </a:lnTo>
                <a:lnTo>
                  <a:pt x="23610" y="53523"/>
                </a:lnTo>
                <a:lnTo>
                  <a:pt x="21896" y="54000"/>
                </a:lnTo>
                <a:lnTo>
                  <a:pt x="20025" y="54571"/>
                </a:lnTo>
                <a:lnTo>
                  <a:pt x="18467" y="55142"/>
                </a:lnTo>
                <a:lnTo>
                  <a:pt x="16675" y="55904"/>
                </a:lnTo>
                <a:lnTo>
                  <a:pt x="15116" y="56857"/>
                </a:lnTo>
                <a:lnTo>
                  <a:pt x="13558" y="57809"/>
                </a:lnTo>
                <a:lnTo>
                  <a:pt x="28363" y="14476"/>
                </a:lnTo>
                <a:lnTo>
                  <a:pt x="28363" y="14476"/>
                </a:lnTo>
                <a:lnTo>
                  <a:pt x="28363" y="14476"/>
                </a:lnTo>
                <a:lnTo>
                  <a:pt x="28987" y="12952"/>
                </a:lnTo>
                <a:lnTo>
                  <a:pt x="29922" y="11333"/>
                </a:lnTo>
                <a:lnTo>
                  <a:pt x="31090" y="10000"/>
                </a:lnTo>
                <a:lnTo>
                  <a:pt x="32337" y="8857"/>
                </a:lnTo>
                <a:lnTo>
                  <a:pt x="33584" y="7904"/>
                </a:lnTo>
                <a:lnTo>
                  <a:pt x="34987" y="7333"/>
                </a:lnTo>
                <a:lnTo>
                  <a:pt x="36545" y="6952"/>
                </a:lnTo>
                <a:lnTo>
                  <a:pt x="38181" y="6761"/>
                </a:lnTo>
                <a:lnTo>
                  <a:pt x="38181" y="6761"/>
                </a:lnTo>
                <a:lnTo>
                  <a:pt x="39272" y="6761"/>
                </a:lnTo>
                <a:lnTo>
                  <a:pt x="40363" y="6952"/>
                </a:lnTo>
                <a:lnTo>
                  <a:pt x="41298" y="7333"/>
                </a:lnTo>
                <a:lnTo>
                  <a:pt x="42233" y="7714"/>
                </a:lnTo>
                <a:lnTo>
                  <a:pt x="43948" y="8666"/>
                </a:lnTo>
                <a:lnTo>
                  <a:pt x="45584" y="10285"/>
                </a:lnTo>
                <a:lnTo>
                  <a:pt x="46831" y="12000"/>
                </a:lnTo>
                <a:lnTo>
                  <a:pt x="47922" y="14095"/>
                </a:lnTo>
                <a:lnTo>
                  <a:pt x="48701" y="16380"/>
                </a:lnTo>
                <a:lnTo>
                  <a:pt x="48857" y="17523"/>
                </a:lnTo>
                <a:lnTo>
                  <a:pt x="49012" y="18857"/>
                </a:lnTo>
                <a:lnTo>
                  <a:pt x="49168" y="18857"/>
                </a:lnTo>
                <a:lnTo>
                  <a:pt x="49168" y="66666"/>
                </a:lnTo>
                <a:close/>
                <a:moveTo>
                  <a:pt x="65454" y="86666"/>
                </a:moveTo>
                <a:lnTo>
                  <a:pt x="54545" y="86666"/>
                </a:lnTo>
                <a:lnTo>
                  <a:pt x="54545" y="80000"/>
                </a:lnTo>
                <a:lnTo>
                  <a:pt x="65454" y="80000"/>
                </a:lnTo>
                <a:lnTo>
                  <a:pt x="65454" y="86666"/>
                </a:lnTo>
                <a:close/>
                <a:moveTo>
                  <a:pt x="65454" y="73238"/>
                </a:moveTo>
                <a:lnTo>
                  <a:pt x="54545" y="73238"/>
                </a:lnTo>
                <a:lnTo>
                  <a:pt x="54545" y="26761"/>
                </a:lnTo>
                <a:lnTo>
                  <a:pt x="65454" y="26761"/>
                </a:lnTo>
                <a:lnTo>
                  <a:pt x="65454" y="73238"/>
                </a:lnTo>
                <a:close/>
                <a:moveTo>
                  <a:pt x="70909" y="18857"/>
                </a:moveTo>
                <a:lnTo>
                  <a:pt x="70909" y="18857"/>
                </a:lnTo>
                <a:lnTo>
                  <a:pt x="70909" y="18857"/>
                </a:lnTo>
                <a:lnTo>
                  <a:pt x="71064" y="17523"/>
                </a:lnTo>
                <a:lnTo>
                  <a:pt x="71376" y="16380"/>
                </a:lnTo>
                <a:lnTo>
                  <a:pt x="72000" y="14095"/>
                </a:lnTo>
                <a:lnTo>
                  <a:pt x="73168" y="12000"/>
                </a:lnTo>
                <a:lnTo>
                  <a:pt x="74415" y="10285"/>
                </a:lnTo>
                <a:lnTo>
                  <a:pt x="75974" y="8666"/>
                </a:lnTo>
                <a:lnTo>
                  <a:pt x="77688" y="7714"/>
                </a:lnTo>
                <a:lnTo>
                  <a:pt x="78623" y="7333"/>
                </a:lnTo>
                <a:lnTo>
                  <a:pt x="79714" y="6952"/>
                </a:lnTo>
                <a:lnTo>
                  <a:pt x="80727" y="6761"/>
                </a:lnTo>
                <a:lnTo>
                  <a:pt x="81818" y="6761"/>
                </a:lnTo>
                <a:lnTo>
                  <a:pt x="81818" y="6761"/>
                </a:lnTo>
                <a:lnTo>
                  <a:pt x="83376" y="6952"/>
                </a:lnTo>
                <a:lnTo>
                  <a:pt x="84935" y="7333"/>
                </a:lnTo>
                <a:lnTo>
                  <a:pt x="86415" y="7904"/>
                </a:lnTo>
                <a:lnTo>
                  <a:pt x="87818" y="8857"/>
                </a:lnTo>
                <a:lnTo>
                  <a:pt x="88909" y="10000"/>
                </a:lnTo>
                <a:lnTo>
                  <a:pt x="90000" y="11333"/>
                </a:lnTo>
                <a:lnTo>
                  <a:pt x="90935" y="12952"/>
                </a:lnTo>
                <a:lnTo>
                  <a:pt x="91714" y="14476"/>
                </a:lnTo>
                <a:lnTo>
                  <a:pt x="91714" y="14476"/>
                </a:lnTo>
                <a:lnTo>
                  <a:pt x="106363" y="57809"/>
                </a:lnTo>
                <a:lnTo>
                  <a:pt x="106363" y="57809"/>
                </a:lnTo>
                <a:lnTo>
                  <a:pt x="104805" y="56857"/>
                </a:lnTo>
                <a:lnTo>
                  <a:pt x="103246" y="55904"/>
                </a:lnTo>
                <a:lnTo>
                  <a:pt x="101688" y="55142"/>
                </a:lnTo>
                <a:lnTo>
                  <a:pt x="99896" y="54571"/>
                </a:lnTo>
                <a:lnTo>
                  <a:pt x="98181" y="54000"/>
                </a:lnTo>
                <a:lnTo>
                  <a:pt x="96311" y="53523"/>
                </a:lnTo>
                <a:lnTo>
                  <a:pt x="94597" y="53333"/>
                </a:lnTo>
                <a:lnTo>
                  <a:pt x="92649" y="53333"/>
                </a:lnTo>
                <a:lnTo>
                  <a:pt x="92649" y="53333"/>
                </a:lnTo>
                <a:lnTo>
                  <a:pt x="91090" y="53333"/>
                </a:lnTo>
                <a:lnTo>
                  <a:pt x="89376" y="53523"/>
                </a:lnTo>
                <a:lnTo>
                  <a:pt x="87818" y="54000"/>
                </a:lnTo>
                <a:lnTo>
                  <a:pt x="86259" y="54380"/>
                </a:lnTo>
                <a:lnTo>
                  <a:pt x="83220" y="55523"/>
                </a:lnTo>
                <a:lnTo>
                  <a:pt x="80415" y="57047"/>
                </a:lnTo>
                <a:lnTo>
                  <a:pt x="77532" y="58952"/>
                </a:lnTo>
                <a:lnTo>
                  <a:pt x="75194" y="61238"/>
                </a:lnTo>
                <a:lnTo>
                  <a:pt x="72857" y="63809"/>
                </a:lnTo>
                <a:lnTo>
                  <a:pt x="70909" y="66666"/>
                </a:lnTo>
                <a:lnTo>
                  <a:pt x="70909" y="18857"/>
                </a:lnTo>
                <a:close/>
                <a:moveTo>
                  <a:pt x="92649" y="113333"/>
                </a:moveTo>
                <a:lnTo>
                  <a:pt x="92649" y="113333"/>
                </a:lnTo>
                <a:lnTo>
                  <a:pt x="90467" y="113142"/>
                </a:lnTo>
                <a:lnTo>
                  <a:pt x="88285" y="112761"/>
                </a:lnTo>
                <a:lnTo>
                  <a:pt x="86259" y="112190"/>
                </a:lnTo>
                <a:lnTo>
                  <a:pt x="84155" y="111142"/>
                </a:lnTo>
                <a:lnTo>
                  <a:pt x="82285" y="110000"/>
                </a:lnTo>
                <a:lnTo>
                  <a:pt x="80571" y="108666"/>
                </a:lnTo>
                <a:lnTo>
                  <a:pt x="78779" y="107142"/>
                </a:lnTo>
                <a:lnTo>
                  <a:pt x="77220" y="105428"/>
                </a:lnTo>
                <a:lnTo>
                  <a:pt x="75818" y="103714"/>
                </a:lnTo>
                <a:lnTo>
                  <a:pt x="74571" y="101523"/>
                </a:lnTo>
                <a:lnTo>
                  <a:pt x="73480" y="99428"/>
                </a:lnTo>
                <a:lnTo>
                  <a:pt x="72623" y="96952"/>
                </a:lnTo>
                <a:lnTo>
                  <a:pt x="71844" y="94571"/>
                </a:lnTo>
                <a:lnTo>
                  <a:pt x="71376" y="91904"/>
                </a:lnTo>
                <a:lnTo>
                  <a:pt x="71064" y="89428"/>
                </a:lnTo>
                <a:lnTo>
                  <a:pt x="70909" y="86666"/>
                </a:lnTo>
                <a:lnTo>
                  <a:pt x="70909" y="86666"/>
                </a:lnTo>
                <a:lnTo>
                  <a:pt x="71064" y="83809"/>
                </a:lnTo>
                <a:lnTo>
                  <a:pt x="71376" y="81333"/>
                </a:lnTo>
                <a:lnTo>
                  <a:pt x="71844" y="78666"/>
                </a:lnTo>
                <a:lnTo>
                  <a:pt x="72623" y="76285"/>
                </a:lnTo>
                <a:lnTo>
                  <a:pt x="73480" y="74000"/>
                </a:lnTo>
                <a:lnTo>
                  <a:pt x="74571" y="71714"/>
                </a:lnTo>
                <a:lnTo>
                  <a:pt x="75818" y="69714"/>
                </a:lnTo>
                <a:lnTo>
                  <a:pt x="77220" y="67809"/>
                </a:lnTo>
                <a:lnTo>
                  <a:pt x="78779" y="66095"/>
                </a:lnTo>
                <a:lnTo>
                  <a:pt x="80571" y="64571"/>
                </a:lnTo>
                <a:lnTo>
                  <a:pt x="82285" y="63238"/>
                </a:lnTo>
                <a:lnTo>
                  <a:pt x="84155" y="62000"/>
                </a:lnTo>
                <a:lnTo>
                  <a:pt x="86259" y="61238"/>
                </a:lnTo>
                <a:lnTo>
                  <a:pt x="88285" y="60476"/>
                </a:lnTo>
                <a:lnTo>
                  <a:pt x="90467" y="60095"/>
                </a:lnTo>
                <a:lnTo>
                  <a:pt x="92649" y="59904"/>
                </a:lnTo>
                <a:lnTo>
                  <a:pt x="92649" y="59904"/>
                </a:lnTo>
                <a:lnTo>
                  <a:pt x="94909" y="60095"/>
                </a:lnTo>
                <a:lnTo>
                  <a:pt x="97090" y="60476"/>
                </a:lnTo>
                <a:lnTo>
                  <a:pt x="99116" y="61238"/>
                </a:lnTo>
                <a:lnTo>
                  <a:pt x="101220" y="62000"/>
                </a:lnTo>
                <a:lnTo>
                  <a:pt x="103090" y="63238"/>
                </a:lnTo>
                <a:lnTo>
                  <a:pt x="104805" y="64571"/>
                </a:lnTo>
                <a:lnTo>
                  <a:pt x="106519" y="66095"/>
                </a:lnTo>
                <a:lnTo>
                  <a:pt x="108155" y="67809"/>
                </a:lnTo>
                <a:lnTo>
                  <a:pt x="109558" y="69714"/>
                </a:lnTo>
                <a:lnTo>
                  <a:pt x="110805" y="71714"/>
                </a:lnTo>
                <a:lnTo>
                  <a:pt x="111896" y="74000"/>
                </a:lnTo>
                <a:lnTo>
                  <a:pt x="112675" y="76285"/>
                </a:lnTo>
                <a:lnTo>
                  <a:pt x="113454" y="78666"/>
                </a:lnTo>
                <a:lnTo>
                  <a:pt x="114155" y="81333"/>
                </a:lnTo>
                <a:lnTo>
                  <a:pt x="114467" y="83809"/>
                </a:lnTo>
                <a:lnTo>
                  <a:pt x="114467" y="86666"/>
                </a:lnTo>
                <a:lnTo>
                  <a:pt x="114467" y="86666"/>
                </a:lnTo>
                <a:lnTo>
                  <a:pt x="114467" y="89428"/>
                </a:lnTo>
                <a:lnTo>
                  <a:pt x="114155" y="91904"/>
                </a:lnTo>
                <a:lnTo>
                  <a:pt x="113454" y="94571"/>
                </a:lnTo>
                <a:lnTo>
                  <a:pt x="112675" y="96952"/>
                </a:lnTo>
                <a:lnTo>
                  <a:pt x="111896" y="99428"/>
                </a:lnTo>
                <a:lnTo>
                  <a:pt x="110805" y="101523"/>
                </a:lnTo>
                <a:lnTo>
                  <a:pt x="109558" y="103714"/>
                </a:lnTo>
                <a:lnTo>
                  <a:pt x="108155" y="105428"/>
                </a:lnTo>
                <a:lnTo>
                  <a:pt x="106519" y="107142"/>
                </a:lnTo>
                <a:lnTo>
                  <a:pt x="104805" y="108666"/>
                </a:lnTo>
                <a:lnTo>
                  <a:pt x="103090" y="110000"/>
                </a:lnTo>
                <a:lnTo>
                  <a:pt x="101220" y="111142"/>
                </a:lnTo>
                <a:lnTo>
                  <a:pt x="99116" y="112190"/>
                </a:lnTo>
                <a:lnTo>
                  <a:pt x="97090" y="112761"/>
                </a:lnTo>
                <a:lnTo>
                  <a:pt x="94909" y="113142"/>
                </a:lnTo>
                <a:lnTo>
                  <a:pt x="92649" y="1133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2A2D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094974" y="1958925"/>
            <a:ext cx="3381900" cy="115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</a:rPr>
              <a:t>Using Indian lens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</a:rPr>
              <a:t>to study India &amp; the world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40493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33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kinds of development needed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UcParenR"/>
            </a:pPr>
            <a:r>
              <a:rPr lang="en-US" dirty="0">
                <a:ea typeface="Calibri" panose="020F0502020204030204" pitchFamily="34" charset="0"/>
              </a:rPr>
              <a:t> </a:t>
            </a:r>
            <a:r>
              <a:rPr lang="en-US" sz="3100" b="1" u="sng" dirty="0">
                <a:ea typeface="Calibri" panose="020F0502020204030204" pitchFamily="34" charset="0"/>
              </a:rPr>
              <a:t>Intellectual content</a:t>
            </a:r>
            <a:r>
              <a:rPr lang="en-US" sz="3100" b="1" dirty="0">
                <a:ea typeface="Calibri" panose="020F0502020204030204" pitchFamily="34" charset="0"/>
              </a:rPr>
              <a:t>: Research based. Tested in the kurukshetra:</a:t>
            </a:r>
            <a:endParaRPr lang="en-US" sz="2600" b="1" dirty="0">
              <a:ea typeface="Calibri" panose="020F050202020403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600" b="1" dirty="0">
                <a:ea typeface="Calibri" panose="020F0502020204030204" pitchFamily="34" charset="0"/>
              </a:rPr>
              <a:t>Game changing </a:t>
            </a:r>
            <a:r>
              <a:rPr lang="en-US" sz="2600" b="1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600" b="1" dirty="0">
                <a:ea typeface="Calibri" panose="020F0502020204030204" pitchFamily="34" charset="0"/>
              </a:rPr>
              <a:t> must be non-ignorable</a:t>
            </a:r>
            <a:endParaRPr lang="en-US" sz="2300" b="1" dirty="0">
              <a:ea typeface="Calibri" panose="020F050202020403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600" b="1" dirty="0">
                <a:ea typeface="Calibri" panose="020F0502020204030204" pitchFamily="34" charset="0"/>
              </a:rPr>
              <a:t>Provocative, risky </a:t>
            </a:r>
            <a:r>
              <a:rPr lang="en-US" sz="2600" b="1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600" b="1" dirty="0">
                <a:ea typeface="Calibri" panose="020F0502020204030204" pitchFamily="34" charset="0"/>
              </a:rPr>
              <a:t> controversial enough to disrupt the status quo</a:t>
            </a:r>
            <a:endParaRPr lang="en-US" sz="2300" b="1" dirty="0">
              <a:ea typeface="Calibri" panose="020F050202020403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600" b="1" dirty="0">
                <a:ea typeface="Calibri" panose="020F0502020204030204" pitchFamily="34" charset="0"/>
              </a:rPr>
              <a:t>Creative, original </a:t>
            </a:r>
            <a:r>
              <a:rPr lang="en-US" sz="2600" b="1" dirty="0">
                <a:ea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sz="2600" b="1" dirty="0">
                <a:ea typeface="Calibri" panose="020F0502020204030204" pitchFamily="34" charset="0"/>
              </a:rPr>
              <a:t> best done outside big institutions</a:t>
            </a:r>
            <a:endParaRPr lang="en-US" sz="2300" b="1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UcParenR"/>
            </a:pPr>
            <a:r>
              <a:rPr lang="en-US" sz="3100" b="1" dirty="0">
                <a:ea typeface="Calibri" panose="020F0502020204030204" pitchFamily="34" charset="0"/>
              </a:rPr>
              <a:t> </a:t>
            </a:r>
            <a:r>
              <a:rPr lang="en-US" sz="3100" b="1" u="sng" dirty="0">
                <a:ea typeface="Calibri" panose="020F0502020204030204" pitchFamily="34" charset="0"/>
              </a:rPr>
              <a:t>Human resource (Intellectual Kshatriyas)</a:t>
            </a:r>
            <a:r>
              <a:rPr lang="en-US" sz="3100" b="1" dirty="0">
                <a:ea typeface="Calibri" panose="020F0502020204030204" pitchFamily="34" charset="0"/>
              </a:rPr>
              <a:t>: Individuals and teams trained in ‘A’, who evangelize thru many channels.</a:t>
            </a:r>
            <a:endParaRPr lang="en-US" sz="2600" b="1" dirty="0"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UcParenR"/>
            </a:pPr>
            <a:r>
              <a:rPr lang="en-US" sz="3100" b="1" dirty="0">
                <a:ea typeface="Calibri" panose="020F0502020204030204" pitchFamily="34" charset="0"/>
              </a:rPr>
              <a:t> </a:t>
            </a:r>
            <a:r>
              <a:rPr lang="en-US" sz="3100" b="1" u="sng" dirty="0">
                <a:ea typeface="Calibri" panose="020F0502020204030204" pitchFamily="34" charset="0"/>
              </a:rPr>
              <a:t>Institutionalization</a:t>
            </a:r>
            <a:r>
              <a:rPr lang="en-US" sz="3100" b="1" dirty="0">
                <a:ea typeface="Calibri" panose="020F0502020204030204" pitchFamily="34" charset="0"/>
              </a:rPr>
              <a:t>: To provide a force multiplier and continuity for ‘A’ and ‘B’.</a:t>
            </a:r>
            <a:endParaRPr lang="en-US" sz="2600" b="1" dirty="0">
              <a:ea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100" b="1" u="sng" dirty="0">
                <a:ea typeface="Calibri" panose="020F0502020204030204" pitchFamily="34" charset="0"/>
              </a:rPr>
              <a:t>Our focus is ‘A’:</a:t>
            </a:r>
            <a:r>
              <a:rPr lang="en-US" sz="3100" b="1" dirty="0">
                <a:ea typeface="Calibri" panose="020F0502020204030204" pitchFamily="34" charset="0"/>
              </a:rPr>
              <a:t> The biggest gap &amp; leverage point. Our greatest strength. Already serving as consultant to gurus, politicians, educationists.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1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Focus: Developing Hindu Intellectual Kshatriyas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432298"/>
              </p:ext>
            </p:extLst>
          </p:nvPr>
        </p:nvGraphicFramePr>
        <p:xfrm>
          <a:off x="152400" y="1066800"/>
          <a:ext cx="8991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3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Constraints we face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1800" b="1" dirty="0">
                <a:solidFill>
                  <a:srgbClr val="FF6600"/>
                </a:solidFill>
              </a:rPr>
              <a:t>Resource &amp; Priority Conflicts</a:t>
            </a:r>
            <a:endParaRPr lang="en-US" b="1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6300" y="1752600"/>
            <a:ext cx="7391400" cy="3200400"/>
            <a:chOff x="838200" y="1752600"/>
            <a:chExt cx="7391400" cy="3200400"/>
          </a:xfrm>
        </p:grpSpPr>
        <p:sp>
          <p:nvSpPr>
            <p:cNvPr id="6" name="Rounded Rectangle 5"/>
            <p:cNvSpPr/>
            <p:nvPr/>
          </p:nvSpPr>
          <p:spPr>
            <a:xfrm>
              <a:off x="838200" y="1752600"/>
              <a:ext cx="7391400" cy="990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385" tIns="110425" rIns="171384" bIns="3047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Original research to disrupt prevailing paradigms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8200" y="2858119"/>
              <a:ext cx="7391400" cy="9906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385" tIns="110425" rIns="171385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Disseminate knowledge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8200" y="3962400"/>
              <a:ext cx="7391400" cy="990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384" tIns="110424" rIns="171385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Train successors / Army of intellectual Kshatriyas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47700" y="5181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Cannot afford to do all this within current financial constraints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6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Immediate Funding Needs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613693"/>
            <a:ext cx="8229598" cy="3343276"/>
            <a:chOff x="381000" y="1613693"/>
            <a:chExt cx="8229598" cy="3343276"/>
          </a:xfrm>
        </p:grpSpPr>
        <p:sp>
          <p:nvSpPr>
            <p:cNvPr id="4" name="Rounded Rectangle 3"/>
            <p:cNvSpPr/>
            <p:nvPr/>
          </p:nvSpPr>
          <p:spPr>
            <a:xfrm>
              <a:off x="381000" y="1613693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Targeted book distribution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09925" y="1613693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R&amp;D for new books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38849" y="1613693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Book translations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1000" y="3413919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Documentaries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09925" y="3413919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Training workshops for next-gen leaders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38849" y="3413919"/>
              <a:ext cx="2571749" cy="154305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General Fund at our discretion</a:t>
              </a:r>
            </a:p>
          </p:txBody>
        </p:sp>
      </p:grpSp>
      <p:sp>
        <p:nvSpPr>
          <p:cNvPr id="12" name="Oval 11"/>
          <p:cNvSpPr>
            <a:spLocks noChangeAspect="1"/>
          </p:cNvSpPr>
          <p:nvPr/>
        </p:nvSpPr>
        <p:spPr>
          <a:xfrm>
            <a:off x="2660463" y="1507776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501640" y="1507776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382000" y="146304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397240" y="336804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486400" y="335280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667000" y="3276600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470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73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095" y="6081733"/>
            <a:ext cx="7086600" cy="5334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Budget Estimate: $3M over 3 Years</a:t>
            </a:r>
          </a:p>
          <a:p>
            <a:pPr marL="0" indent="0">
              <a:buNone/>
            </a:pPr>
            <a:r>
              <a:rPr lang="en-US" b="1" dirty="0"/>
              <a:t>Output is scalable depending upon funding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620" y="1044167"/>
            <a:ext cx="8229625" cy="387191"/>
          </a:xfrm>
          <a:prstGeom prst="round2Same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Intervention to Improve India’s Cultural Capital and Brand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0111" y="3200399"/>
            <a:ext cx="2203060" cy="26071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training material for specific audience (Universities, Ashrams, Government, Corporate)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 classroom training (home team identification)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 &amp; launch LMS enabled online multi-media training for broader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252785"/>
            <a:ext cx="2203060" cy="2552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dependence personal time of Rajiv M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Focus on strategic interventions – path breaking research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15+ additional books / issues at various stages of completion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8861" y="3252785"/>
            <a:ext cx="2203060" cy="25528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Smaller context  specific books for easier absorption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Documentaries for strategic topics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Plan education materials development for public as well as for formal adoption in education curriculum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26782" y="1433512"/>
            <a:ext cx="2845618" cy="2109788"/>
          </a:xfrm>
          <a:custGeom>
            <a:avLst/>
            <a:gdLst/>
            <a:ahLst/>
            <a:cxnLst>
              <a:cxn ang="0">
                <a:pos x="441" y="245"/>
              </a:cxn>
              <a:cxn ang="0">
                <a:pos x="441" y="240"/>
              </a:cxn>
              <a:cxn ang="0">
                <a:pos x="343" y="1"/>
              </a:cxn>
              <a:cxn ang="0">
                <a:pos x="342" y="1"/>
              </a:cxn>
              <a:cxn ang="0">
                <a:pos x="342" y="65"/>
              </a:cxn>
              <a:cxn ang="0">
                <a:pos x="340" y="67"/>
              </a:cxn>
              <a:cxn ang="0">
                <a:pos x="3" y="67"/>
              </a:cxn>
              <a:cxn ang="0">
                <a:pos x="0" y="70"/>
              </a:cxn>
              <a:cxn ang="0">
                <a:pos x="0" y="412"/>
              </a:cxn>
              <a:cxn ang="0">
                <a:pos x="3" y="415"/>
              </a:cxn>
              <a:cxn ang="0">
                <a:pos x="340" y="415"/>
              </a:cxn>
              <a:cxn ang="0">
                <a:pos x="342" y="417"/>
              </a:cxn>
              <a:cxn ang="0">
                <a:pos x="342" y="484"/>
              </a:cxn>
              <a:cxn ang="0">
                <a:pos x="343" y="484"/>
              </a:cxn>
              <a:cxn ang="0">
                <a:pos x="441" y="245"/>
              </a:cxn>
            </a:cxnLst>
            <a:rect l="0" t="0" r="r" b="b"/>
            <a:pathLst>
              <a:path w="441" h="486">
                <a:moveTo>
                  <a:pt x="441" y="245"/>
                </a:moveTo>
                <a:cubicBezTo>
                  <a:pt x="441" y="244"/>
                  <a:pt x="441" y="242"/>
                  <a:pt x="441" y="240"/>
                </a:cubicBezTo>
                <a:cubicBezTo>
                  <a:pt x="343" y="1"/>
                  <a:pt x="343" y="1"/>
                  <a:pt x="343" y="1"/>
                </a:cubicBezTo>
                <a:cubicBezTo>
                  <a:pt x="343" y="0"/>
                  <a:pt x="342" y="0"/>
                  <a:pt x="342" y="1"/>
                </a:cubicBezTo>
                <a:cubicBezTo>
                  <a:pt x="342" y="65"/>
                  <a:pt x="342" y="65"/>
                  <a:pt x="342" y="65"/>
                </a:cubicBezTo>
                <a:cubicBezTo>
                  <a:pt x="342" y="66"/>
                  <a:pt x="341" y="67"/>
                  <a:pt x="3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8"/>
                  <a:pt x="0" y="70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414"/>
                  <a:pt x="1" y="415"/>
                  <a:pt x="3" y="415"/>
                </a:cubicBezTo>
                <a:cubicBezTo>
                  <a:pt x="340" y="415"/>
                  <a:pt x="340" y="415"/>
                  <a:pt x="340" y="415"/>
                </a:cubicBezTo>
                <a:cubicBezTo>
                  <a:pt x="341" y="415"/>
                  <a:pt x="342" y="416"/>
                  <a:pt x="342" y="417"/>
                </a:cubicBezTo>
                <a:cubicBezTo>
                  <a:pt x="342" y="484"/>
                  <a:pt x="342" y="484"/>
                  <a:pt x="342" y="484"/>
                </a:cubicBezTo>
                <a:cubicBezTo>
                  <a:pt x="342" y="486"/>
                  <a:pt x="343" y="486"/>
                  <a:pt x="343" y="484"/>
                </a:cubicBezTo>
                <a:lnTo>
                  <a:pt x="441" y="24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6988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667000" y="1728787"/>
            <a:ext cx="3029208" cy="1789113"/>
          </a:xfrm>
          <a:custGeom>
            <a:avLst/>
            <a:gdLst/>
            <a:ahLst/>
            <a:cxnLst>
              <a:cxn ang="0">
                <a:pos x="398" y="210"/>
              </a:cxn>
              <a:cxn ang="0">
                <a:pos x="398" y="206"/>
              </a:cxn>
              <a:cxn ang="0">
                <a:pos x="298" y="1"/>
              </a:cxn>
              <a:cxn ang="0">
                <a:pos x="297" y="2"/>
              </a:cxn>
              <a:cxn ang="0">
                <a:pos x="297" y="57"/>
              </a:cxn>
              <a:cxn ang="0">
                <a:pos x="295" y="60"/>
              </a:cxn>
              <a:cxn ang="0">
                <a:pos x="2" y="60"/>
              </a:cxn>
              <a:cxn ang="0">
                <a:pos x="0" y="62"/>
              </a:cxn>
              <a:cxn ang="0">
                <a:pos x="0" y="344"/>
              </a:cxn>
              <a:cxn ang="0">
                <a:pos x="2" y="347"/>
              </a:cxn>
              <a:cxn ang="0">
                <a:pos x="295" y="347"/>
              </a:cxn>
              <a:cxn ang="0">
                <a:pos x="297" y="349"/>
              </a:cxn>
              <a:cxn ang="0">
                <a:pos x="297" y="411"/>
              </a:cxn>
              <a:cxn ang="0">
                <a:pos x="298" y="411"/>
              </a:cxn>
              <a:cxn ang="0">
                <a:pos x="398" y="210"/>
              </a:cxn>
            </a:cxnLst>
            <a:rect l="0" t="0" r="r" b="b"/>
            <a:pathLst>
              <a:path w="398" h="412">
                <a:moveTo>
                  <a:pt x="398" y="210"/>
                </a:moveTo>
                <a:cubicBezTo>
                  <a:pt x="398" y="209"/>
                  <a:pt x="398" y="207"/>
                  <a:pt x="398" y="206"/>
                </a:cubicBezTo>
                <a:cubicBezTo>
                  <a:pt x="298" y="1"/>
                  <a:pt x="298" y="1"/>
                  <a:pt x="298" y="1"/>
                </a:cubicBezTo>
                <a:cubicBezTo>
                  <a:pt x="298" y="0"/>
                  <a:pt x="297" y="0"/>
                  <a:pt x="297" y="2"/>
                </a:cubicBezTo>
                <a:cubicBezTo>
                  <a:pt x="297" y="57"/>
                  <a:pt x="297" y="57"/>
                  <a:pt x="297" y="57"/>
                </a:cubicBezTo>
                <a:cubicBezTo>
                  <a:pt x="297" y="58"/>
                  <a:pt x="296" y="60"/>
                  <a:pt x="295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1" y="60"/>
                  <a:pt x="0" y="61"/>
                  <a:pt x="0" y="62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46"/>
                  <a:pt x="1" y="347"/>
                  <a:pt x="2" y="347"/>
                </a:cubicBezTo>
                <a:cubicBezTo>
                  <a:pt x="295" y="347"/>
                  <a:pt x="295" y="347"/>
                  <a:pt x="295" y="347"/>
                </a:cubicBezTo>
                <a:cubicBezTo>
                  <a:pt x="296" y="347"/>
                  <a:pt x="297" y="348"/>
                  <a:pt x="297" y="349"/>
                </a:cubicBezTo>
                <a:cubicBezTo>
                  <a:pt x="297" y="411"/>
                  <a:pt x="297" y="411"/>
                  <a:pt x="297" y="411"/>
                </a:cubicBezTo>
                <a:cubicBezTo>
                  <a:pt x="297" y="412"/>
                  <a:pt x="298" y="412"/>
                  <a:pt x="298" y="411"/>
                </a:cubicBezTo>
                <a:lnTo>
                  <a:pt x="398" y="21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6988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37543" y="1989137"/>
            <a:ext cx="2990498" cy="1458913"/>
          </a:xfrm>
          <a:custGeom>
            <a:avLst/>
            <a:gdLst/>
            <a:ahLst/>
            <a:cxnLst>
              <a:cxn ang="0">
                <a:pos x="344" y="171"/>
              </a:cxn>
              <a:cxn ang="0">
                <a:pos x="344" y="167"/>
              </a:cxn>
              <a:cxn ang="0">
                <a:pos x="244" y="2"/>
              </a:cxn>
              <a:cxn ang="0">
                <a:pos x="243" y="2"/>
              </a:cxn>
              <a:cxn ang="0">
                <a:pos x="243" y="36"/>
              </a:cxn>
              <a:cxn ang="0">
                <a:pos x="240" y="39"/>
              </a:cxn>
              <a:cxn ang="0">
                <a:pos x="3" y="39"/>
              </a:cxn>
              <a:cxn ang="0">
                <a:pos x="0" y="41"/>
              </a:cxn>
              <a:cxn ang="0">
                <a:pos x="0" y="284"/>
              </a:cxn>
              <a:cxn ang="0">
                <a:pos x="3" y="287"/>
              </a:cxn>
              <a:cxn ang="0">
                <a:pos x="240" y="287"/>
              </a:cxn>
              <a:cxn ang="0">
                <a:pos x="243" y="289"/>
              </a:cxn>
              <a:cxn ang="0">
                <a:pos x="243" y="335"/>
              </a:cxn>
              <a:cxn ang="0">
                <a:pos x="244" y="335"/>
              </a:cxn>
              <a:cxn ang="0">
                <a:pos x="344" y="171"/>
              </a:cxn>
            </a:cxnLst>
            <a:rect l="0" t="0" r="r" b="b"/>
            <a:pathLst>
              <a:path w="345" h="336">
                <a:moveTo>
                  <a:pt x="344" y="171"/>
                </a:moveTo>
                <a:cubicBezTo>
                  <a:pt x="345" y="170"/>
                  <a:pt x="345" y="168"/>
                  <a:pt x="344" y="167"/>
                </a:cubicBezTo>
                <a:cubicBezTo>
                  <a:pt x="244" y="2"/>
                  <a:pt x="244" y="2"/>
                  <a:pt x="244" y="2"/>
                </a:cubicBezTo>
                <a:cubicBezTo>
                  <a:pt x="243" y="0"/>
                  <a:pt x="243" y="1"/>
                  <a:pt x="243" y="2"/>
                </a:cubicBezTo>
                <a:cubicBezTo>
                  <a:pt x="243" y="36"/>
                  <a:pt x="243" y="36"/>
                  <a:pt x="243" y="36"/>
                </a:cubicBezTo>
                <a:cubicBezTo>
                  <a:pt x="243" y="38"/>
                  <a:pt x="241" y="39"/>
                  <a:pt x="240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1" y="39"/>
                  <a:pt x="0" y="40"/>
                  <a:pt x="0" y="41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86"/>
                  <a:pt x="1" y="287"/>
                  <a:pt x="3" y="287"/>
                </a:cubicBezTo>
                <a:cubicBezTo>
                  <a:pt x="240" y="287"/>
                  <a:pt x="240" y="287"/>
                  <a:pt x="240" y="287"/>
                </a:cubicBezTo>
                <a:cubicBezTo>
                  <a:pt x="241" y="287"/>
                  <a:pt x="243" y="288"/>
                  <a:pt x="243" y="289"/>
                </a:cubicBezTo>
                <a:cubicBezTo>
                  <a:pt x="243" y="335"/>
                  <a:pt x="243" y="335"/>
                  <a:pt x="243" y="335"/>
                </a:cubicBezTo>
                <a:cubicBezTo>
                  <a:pt x="243" y="336"/>
                  <a:pt x="243" y="336"/>
                  <a:pt x="244" y="335"/>
                </a:cubicBezTo>
                <a:lnTo>
                  <a:pt x="344" y="17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6988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Finish Path Breaking Research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8488" y="2217003"/>
            <a:ext cx="2121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Transform Research into Simpler Products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1981200"/>
            <a:ext cx="20379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Develop and Deliver Training to Build Dharma Home Team</a:t>
            </a:r>
          </a:p>
          <a:p>
            <a:pPr algn="ctr"/>
            <a:endParaRPr lang="en-US" sz="1600" b="1" dirty="0"/>
          </a:p>
        </p:txBody>
      </p:sp>
      <p:sp>
        <p:nvSpPr>
          <p:cNvPr id="13" name="Pentagon 12"/>
          <p:cNvSpPr/>
          <p:nvPr/>
        </p:nvSpPr>
        <p:spPr>
          <a:xfrm>
            <a:off x="7772400" y="1610268"/>
            <a:ext cx="1012590" cy="4177319"/>
          </a:xfrm>
          <a:prstGeom prst="homePlat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Institutionalization, Succession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Planning and Transition to Home Team</a:t>
            </a:r>
          </a:p>
        </p:txBody>
      </p:sp>
    </p:spTree>
    <p:extLst>
      <p:ext uri="{BB962C8B-B14F-4D97-AF65-F5344CB8AC3E}">
        <p14:creationId xmlns:p14="http://schemas.microsoft.com/office/powerpoint/2010/main" val="42938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9445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Kshatriya Academy (similar to Khan Academy)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a cloud platform</a:t>
            </a:r>
          </a:p>
          <a:p>
            <a:r>
              <a:rPr lang="en-US" b="1" dirty="0"/>
              <a:t>Disseminate our simplified content</a:t>
            </a:r>
          </a:p>
          <a:p>
            <a:r>
              <a:rPr lang="en-US" b="1" dirty="0"/>
              <a:t>Help others assimilate the content into:</a:t>
            </a:r>
          </a:p>
          <a:p>
            <a:pPr lvl="1"/>
            <a:r>
              <a:rPr lang="en-US" b="1" dirty="0"/>
              <a:t>School textbooks</a:t>
            </a:r>
          </a:p>
          <a:p>
            <a:pPr lvl="1"/>
            <a:r>
              <a:rPr lang="en-US" b="1" dirty="0"/>
              <a:t>Bal </a:t>
            </a:r>
            <a:r>
              <a:rPr lang="en-US" b="1" dirty="0" err="1"/>
              <a:t>vihars</a:t>
            </a:r>
            <a:endParaRPr lang="en-US" b="1" dirty="0"/>
          </a:p>
          <a:p>
            <a:pPr lvl="1"/>
            <a:r>
              <a:rPr lang="en-US" b="1" dirty="0"/>
              <a:t>IAS/IPS/IFS training</a:t>
            </a:r>
          </a:p>
          <a:p>
            <a:pPr lvl="1"/>
            <a:r>
              <a:rPr lang="en-US" b="1" dirty="0"/>
              <a:t>Political leadership &amp; youth training</a:t>
            </a:r>
          </a:p>
          <a:p>
            <a:pPr lvl="1"/>
            <a:r>
              <a:rPr lang="en-US" b="1" dirty="0"/>
              <a:t>Training of media, film making, theater…</a:t>
            </a:r>
          </a:p>
          <a:p>
            <a:pPr lvl="1"/>
            <a:r>
              <a:rPr lang="en-US" b="1" dirty="0"/>
              <a:t>NGOs ideology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1524000"/>
            <a:ext cx="9144000" cy="4953000"/>
          </a:xfrm>
          <a:prstGeom prst="rect">
            <a:avLst/>
          </a:prstGeom>
          <a:solidFill>
            <a:srgbClr val="E7E7EC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0" y="892925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8B90A2"/>
              </a:solidFill>
              <a:effectLst/>
              <a:uLnTx/>
              <a:uFillTx/>
            </a:endParaRPr>
          </a:p>
        </p:txBody>
      </p:sp>
      <p:grpSp>
        <p:nvGrpSpPr>
          <p:cNvPr id="127" name="Shape 127"/>
          <p:cNvGrpSpPr/>
          <p:nvPr/>
        </p:nvGrpSpPr>
        <p:grpSpPr>
          <a:xfrm>
            <a:off x="624300" y="1688100"/>
            <a:ext cx="2524500" cy="1360975"/>
            <a:chOff x="2458000" y="1992900"/>
            <a:chExt cx="3366000" cy="1360975"/>
          </a:xfrm>
        </p:grpSpPr>
        <p:sp>
          <p:nvSpPr>
            <p:cNvPr id="128" name="Shape 128"/>
            <p:cNvSpPr txBox="1"/>
            <p:nvPr/>
          </p:nvSpPr>
          <p:spPr>
            <a:xfrm>
              <a:off x="2458000" y="2436175"/>
              <a:ext cx="3366000" cy="91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Original thinker who identifies potential battlegrounds &amp; assesses impact before they become apparent to others.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2458000" y="1992900"/>
              <a:ext cx="3067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Contribution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5762648" y="1688100"/>
            <a:ext cx="2671425" cy="1360900"/>
            <a:chOff x="7581931" y="1992900"/>
            <a:chExt cx="3561900" cy="1360900"/>
          </a:xfrm>
        </p:grpSpPr>
        <p:sp>
          <p:nvSpPr>
            <p:cNvPr id="131" name="Shape 131"/>
            <p:cNvSpPr txBox="1"/>
            <p:nvPr/>
          </p:nvSpPr>
          <p:spPr>
            <a:xfrm>
              <a:off x="7581933" y="2399800"/>
              <a:ext cx="33660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Securing dharmic civilization &amp; its place in the world.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7581931" y="1992900"/>
              <a:ext cx="3561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Purpose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762711" y="5185722"/>
            <a:ext cx="2671438" cy="1260699"/>
            <a:chOff x="7581932" y="3859797"/>
            <a:chExt cx="3561917" cy="1260699"/>
          </a:xfrm>
        </p:grpSpPr>
        <p:sp>
          <p:nvSpPr>
            <p:cNvPr id="134" name="Shape 134"/>
            <p:cNvSpPr txBox="1"/>
            <p:nvPr/>
          </p:nvSpPr>
          <p:spPr>
            <a:xfrm>
              <a:off x="7581950" y="4239097"/>
              <a:ext cx="3561900" cy="88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Retirement in 1994 at age 44 to pursue full-time philanthropy and research.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581932" y="3859797"/>
              <a:ext cx="3219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Philanthropy</a:t>
              </a: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624349" y="5207350"/>
            <a:ext cx="2524499" cy="1278965"/>
            <a:chOff x="2457983" y="3805225"/>
            <a:chExt cx="3366000" cy="1278965"/>
          </a:xfrm>
        </p:grpSpPr>
        <p:sp>
          <p:nvSpPr>
            <p:cNvPr id="137" name="Shape 137"/>
            <p:cNvSpPr txBox="1"/>
            <p:nvPr/>
          </p:nvSpPr>
          <p:spPr>
            <a:xfrm>
              <a:off x="2457983" y="4190190"/>
              <a:ext cx="3366000" cy="89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Author.  TV commentator. Adviser to organizations.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2458000" y="3805225"/>
              <a:ext cx="289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Public Life</a:t>
              </a: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3095711" y="5207350"/>
            <a:ext cx="2524513" cy="1279065"/>
            <a:chOff x="7581932" y="3805225"/>
            <a:chExt cx="3366017" cy="1279065"/>
          </a:xfrm>
        </p:grpSpPr>
        <p:sp>
          <p:nvSpPr>
            <p:cNvPr id="140" name="Shape 140"/>
            <p:cNvSpPr txBox="1"/>
            <p:nvPr/>
          </p:nvSpPr>
          <p:spPr>
            <a:xfrm>
              <a:off x="7581950" y="4171990"/>
              <a:ext cx="3366000" cy="91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St. Stephens College, then higher education in USA.</a:t>
              </a:r>
            </a:p>
          </p:txBody>
        </p:sp>
        <p:sp>
          <p:nvSpPr>
            <p:cNvPr id="141" name="Shape 141"/>
            <p:cNvSpPr txBox="1"/>
            <p:nvPr/>
          </p:nvSpPr>
          <p:spPr>
            <a:xfrm>
              <a:off x="7581932" y="3805225"/>
              <a:ext cx="3219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Education</a:t>
              </a:r>
            </a:p>
          </p:txBody>
        </p:sp>
      </p:grpSp>
      <p:grpSp>
        <p:nvGrpSpPr>
          <p:cNvPr id="142" name="Shape 142"/>
          <p:cNvGrpSpPr/>
          <p:nvPr/>
        </p:nvGrpSpPr>
        <p:grpSpPr>
          <a:xfrm>
            <a:off x="3157350" y="1688100"/>
            <a:ext cx="2524500" cy="1361000"/>
            <a:chOff x="5835316" y="2267175"/>
            <a:chExt cx="3366000" cy="1361000"/>
          </a:xfrm>
        </p:grpSpPr>
        <p:sp>
          <p:nvSpPr>
            <p:cNvPr id="143" name="Shape 143"/>
            <p:cNvSpPr txBox="1"/>
            <p:nvPr/>
          </p:nvSpPr>
          <p:spPr>
            <a:xfrm>
              <a:off x="5835316" y="2683175"/>
              <a:ext cx="3366000" cy="944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Senior corporate executive, strategic consultant &amp; entrepreneur in IT/media.</a:t>
              </a: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5835333" y="2267175"/>
              <a:ext cx="2896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dk2"/>
                  </a:solidFill>
                  <a:effectLst/>
                  <a:uLnTx/>
                  <a:uFillTx/>
                </a:rPr>
                <a:t>Past Career</a:t>
              </a:r>
            </a:p>
          </p:txBody>
        </p:sp>
      </p:grp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74897"/>
          <a:stretch/>
        </p:blipFill>
        <p:spPr>
          <a:xfrm>
            <a:off x="5452586" y="3448608"/>
            <a:ext cx="1114800" cy="15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400" y="3473658"/>
            <a:ext cx="1021500" cy="1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47372" y="3467099"/>
            <a:ext cx="1088400" cy="1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7046" y="3448908"/>
            <a:ext cx="1078200" cy="1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7">
            <a:alphaModFix/>
          </a:blip>
          <a:srcRect l="11290" r="10894"/>
          <a:stretch/>
        </p:blipFill>
        <p:spPr>
          <a:xfrm>
            <a:off x="7114158" y="3461934"/>
            <a:ext cx="1002900" cy="1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81000" y="405609"/>
            <a:ext cx="9144000" cy="73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4200" b="1" i="0" u="none" strike="noStrike" kern="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About </a:t>
            </a:r>
            <a:r>
              <a:rPr kumimoji="0" lang="en-US" sz="4200" b="1" i="0" u="none" strike="noStrike" kern="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</a:rPr>
              <a:t>Rajiv Malhotra</a:t>
            </a:r>
          </a:p>
        </p:txBody>
      </p:sp>
    </p:spTree>
    <p:extLst>
      <p:ext uri="{BB962C8B-B14F-4D97-AF65-F5344CB8AC3E}">
        <p14:creationId xmlns:p14="http://schemas.microsoft.com/office/powerpoint/2010/main" val="3987653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The Problem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sz="2000" b="1" dirty="0">
                <a:solidFill>
                  <a:srgbClr val="FF6600"/>
                </a:solidFill>
              </a:rPr>
              <a:t>Breaking &amp; Digesting Our Cultural Assets</a:t>
            </a:r>
          </a:p>
        </p:txBody>
      </p:sp>
      <p:sp>
        <p:nvSpPr>
          <p:cNvPr id="12" name="Oval 11"/>
          <p:cNvSpPr/>
          <p:nvPr/>
        </p:nvSpPr>
        <p:spPr>
          <a:xfrm>
            <a:off x="3276601" y="2958085"/>
            <a:ext cx="2590799" cy="1461515"/>
          </a:xfrm>
          <a:prstGeom prst="ellips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5250" rIns="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Depletion of India’s Brand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4648" y="3186685"/>
            <a:ext cx="6394705" cy="1309115"/>
            <a:chOff x="1066800" y="3034285"/>
            <a:chExt cx="6394705" cy="1309115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3" name="Right Arrow 12"/>
            <p:cNvSpPr/>
            <p:nvPr/>
          </p:nvSpPr>
          <p:spPr>
            <a:xfrm rot="5400000">
              <a:off x="1118062" y="3026109"/>
              <a:ext cx="1266029" cy="136855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6092952" y="3034285"/>
              <a:ext cx="1368553" cy="1266030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66800" y="4908374"/>
            <a:ext cx="7010400" cy="1284288"/>
            <a:chOff x="914400" y="4887912"/>
            <a:chExt cx="7010400" cy="1284288"/>
          </a:xfrm>
        </p:grpSpPr>
        <p:sp>
          <p:nvSpPr>
            <p:cNvPr id="6" name="Rounded Rectangle 5"/>
            <p:cNvSpPr/>
            <p:nvPr/>
          </p:nvSpPr>
          <p:spPr>
            <a:xfrm>
              <a:off x="914400" y="4887912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Accepting Foreign Paradigms as Ours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86125" y="4887912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Alienating Ourselves from Heritage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57849" y="4906169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Inferiority Complex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14425" y="1477169"/>
            <a:ext cx="6915151" cy="1266031"/>
            <a:chOff x="933449" y="1477169"/>
            <a:chExt cx="6915151" cy="1266031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933449" y="1477169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Denigration of Hindu Dharma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86125" y="1477169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Digesting Our Cultural Assets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81649" y="1477169"/>
              <a:ext cx="2266951" cy="12660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Controlling our Discourse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876300" y="4724400"/>
            <a:ext cx="7391400" cy="1600200"/>
          </a:xfrm>
          <a:prstGeom prst="roundRect">
            <a:avLst>
              <a:gd name="adj" fmla="val 512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07446" y="4457343"/>
            <a:ext cx="1729109" cy="41945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COLONIZED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76300" y="1295400"/>
            <a:ext cx="7391400" cy="1600200"/>
          </a:xfrm>
          <a:prstGeom prst="roundRect">
            <a:avLst>
              <a:gd name="adj" fmla="val 512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07446" y="1037251"/>
            <a:ext cx="1729109" cy="41945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COLONIZER</a:t>
            </a:r>
          </a:p>
        </p:txBody>
      </p:sp>
    </p:spTree>
    <p:extLst>
      <p:ext uri="{BB962C8B-B14F-4D97-AF65-F5344CB8AC3E}">
        <p14:creationId xmlns:p14="http://schemas.microsoft.com/office/powerpoint/2010/main" val="288276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Key Battlegrounds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19600"/>
          </a:xfrm>
        </p:spPr>
        <p:txBody>
          <a:bodyPr numCol="2">
            <a:normAutofit/>
          </a:bodyPr>
          <a:lstStyle/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Hindu </a:t>
            </a:r>
            <a:r>
              <a:rPr lang="en-US" b="1" dirty="0" err="1"/>
              <a:t>sampradayas</a:t>
            </a:r>
            <a:r>
              <a:rPr lang="en-US" b="1" dirty="0"/>
              <a:t>, temples, gurus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Hindu civic &amp; political groups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Alienated, secularized Hindus 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Sympathetic White “Hindus”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Media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Academic research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Think tanks; NGOs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Government policymakers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Education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Interfaith</a:t>
            </a:r>
          </a:p>
          <a:p>
            <a:pPr marL="385763" indent="-385763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Blatant opponents</a:t>
            </a:r>
          </a:p>
        </p:txBody>
      </p:sp>
    </p:spTree>
    <p:extLst>
      <p:ext uri="{BB962C8B-B14F-4D97-AF65-F5344CB8AC3E}">
        <p14:creationId xmlns:p14="http://schemas.microsoft.com/office/powerpoint/2010/main" val="294279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nt-Up Arrow 19"/>
          <p:cNvSpPr/>
          <p:nvPr/>
        </p:nvSpPr>
        <p:spPr>
          <a:xfrm rot="5400000">
            <a:off x="5257799" y="5562601"/>
            <a:ext cx="533402" cy="114300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Left Arrow 26"/>
          <p:cNvSpPr/>
          <p:nvPr/>
        </p:nvSpPr>
        <p:spPr>
          <a:xfrm>
            <a:off x="3048000" y="1752600"/>
            <a:ext cx="762000" cy="381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10800000">
            <a:off x="1676400" y="5181600"/>
            <a:ext cx="990600" cy="5334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752600" y="2819400"/>
            <a:ext cx="685800" cy="3048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867400" y="3048000"/>
            <a:ext cx="1066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  <a:prstGeom prst="bentArrow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Intellectuals’ Circle of Influence/Control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83221982"/>
              </p:ext>
            </p:extLst>
          </p:nvPr>
        </p:nvGraphicFramePr>
        <p:xfrm>
          <a:off x="10668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4724400" y="1219200"/>
            <a:ext cx="2266950" cy="253916"/>
          </a:xfrm>
          <a:prstGeom prst="rect">
            <a:avLst/>
          </a:prstGeom>
          <a:solidFill>
            <a:srgbClr val="ECCC5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University research &amp; Teaching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09600" y="2819400"/>
            <a:ext cx="1133475" cy="41549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charset="0"/>
                <a:cs typeface="Arial" charset="0"/>
              </a:rPr>
              <a:t>Policies &amp; Laws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457200" y="3657600"/>
            <a:ext cx="1343025" cy="577081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charset="0"/>
                <a:cs typeface="Arial" charset="0"/>
              </a:rPr>
              <a:t>Foreign &amp; Domestic Interventions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-13166" y="1447800"/>
            <a:ext cx="1676400" cy="41549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Next Generation Leaders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2057400" y="1295400"/>
            <a:ext cx="971550" cy="253916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Schools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2057400" y="1752600"/>
            <a:ext cx="971550" cy="41549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Scholarship &amp; Teaching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6905718" y="2895600"/>
            <a:ext cx="2228850" cy="415498"/>
          </a:xfrm>
          <a:prstGeom prst="rect">
            <a:avLst/>
          </a:prstGeom>
          <a:solidFill>
            <a:srgbClr val="47FF9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News; Discovery; History; National Geographic, etc.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239000" y="3733800"/>
            <a:ext cx="1295400" cy="415498"/>
          </a:xfrm>
          <a:prstGeom prst="rect">
            <a:avLst/>
          </a:prstGeom>
          <a:solidFill>
            <a:srgbClr val="47FF9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Old Media &amp; New Media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724400" y="1828800"/>
            <a:ext cx="1981200" cy="253916"/>
          </a:xfrm>
          <a:prstGeom prst="rect">
            <a:avLst/>
          </a:prstGeom>
          <a:solidFill>
            <a:srgbClr val="FF0000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Judeo-Christian Seminaries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6934200" y="1752600"/>
            <a:ext cx="1943100" cy="415498"/>
          </a:xfrm>
          <a:prstGeom prst="rect">
            <a:avLst/>
          </a:prstGeom>
          <a:solidFill>
            <a:srgbClr val="FF0000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Churches &amp;</a:t>
            </a:r>
          </a:p>
          <a:p>
            <a:pPr algn="ctr" defTabSz="685800">
              <a:defRPr/>
            </a:pPr>
            <a:r>
              <a:rPr lang="en-US" sz="1050" b="1" kern="0" dirty="0">
                <a:latin typeface="Arial" charset="0"/>
                <a:cs typeface="Arial" charset="0"/>
              </a:rPr>
              <a:t>Home Groups</a:t>
            </a:r>
          </a:p>
        </p:txBody>
      </p:sp>
      <p:sp>
        <p:nvSpPr>
          <p:cNvPr id="17" name="Text Box 11" descr="10%"/>
          <p:cNvSpPr txBox="1">
            <a:spLocks noChangeArrowheads="1"/>
          </p:cNvSpPr>
          <p:nvPr/>
        </p:nvSpPr>
        <p:spPr bwMode="auto">
          <a:xfrm>
            <a:off x="6096000" y="6096000"/>
            <a:ext cx="1981200" cy="2769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sz="1200" b="1" kern="0" dirty="0">
                <a:solidFill>
                  <a:schemeClr val="bg1"/>
                </a:solidFill>
                <a:latin typeface="Arial" charset="0"/>
                <a:cs typeface="Arial" charset="0"/>
              </a:rPr>
              <a:t>Pop Culture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838200" y="5791200"/>
            <a:ext cx="1981200" cy="415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solidFill>
                  <a:prstClr val="black"/>
                </a:solidFill>
                <a:latin typeface="Arial" charset="0"/>
                <a:cs typeface="Arial" charset="0"/>
              </a:rPr>
              <a:t>Inter-Faith Dialogs &amp; Human Rights Interventions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914400" y="6432657"/>
            <a:ext cx="1657350" cy="415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685800">
              <a:spcBef>
                <a:spcPct val="50000"/>
              </a:spcBef>
              <a:defRPr/>
            </a:pPr>
            <a:r>
              <a:rPr lang="en-US" sz="1050" b="1" kern="0" dirty="0">
                <a:solidFill>
                  <a:prstClr val="black"/>
                </a:solidFill>
                <a:latin typeface="Arial" charset="0"/>
                <a:cs typeface="Arial" charset="0"/>
              </a:rPr>
              <a:t>Lobbies, Activists, NGO’s</a:t>
            </a:r>
          </a:p>
        </p:txBody>
      </p:sp>
      <p:sp>
        <p:nvSpPr>
          <p:cNvPr id="24" name="Bent Arrow 23"/>
          <p:cNvSpPr/>
          <p:nvPr/>
        </p:nvSpPr>
        <p:spPr>
          <a:xfrm flipH="1">
            <a:off x="3048000" y="1295400"/>
            <a:ext cx="1143000" cy="6096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>
            <a:off x="4267200" y="1295400"/>
            <a:ext cx="457200" cy="6858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flipV="1">
            <a:off x="4343400" y="1752600"/>
            <a:ext cx="3810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ched Right Arrow 27"/>
          <p:cNvSpPr/>
          <p:nvPr/>
        </p:nvSpPr>
        <p:spPr>
          <a:xfrm rot="10800000">
            <a:off x="1600200" y="1447800"/>
            <a:ext cx="609600" cy="381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848600" y="3352800"/>
            <a:ext cx="2286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66800" y="3276600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1600200" y="6172200"/>
            <a:ext cx="3810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705600" y="18288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Value Chain of Knowledge about India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6093" y="2223277"/>
            <a:ext cx="8221412" cy="1801845"/>
            <a:chOff x="766093" y="2223277"/>
            <a:chExt cx="8221412" cy="1801845"/>
          </a:xfrm>
        </p:grpSpPr>
        <p:sp>
          <p:nvSpPr>
            <p:cNvPr id="8" name="Freeform 7"/>
            <p:cNvSpPr/>
            <p:nvPr/>
          </p:nvSpPr>
          <p:spPr>
            <a:xfrm>
              <a:off x="766093" y="2223277"/>
              <a:ext cx="1861062" cy="1061168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Knowledge Production 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147274" y="2930722"/>
              <a:ext cx="1861062" cy="1094400"/>
            </a:xfrm>
            <a:custGeom>
              <a:avLst/>
              <a:gdLst>
                <a:gd name="connsiteX0" fmla="*/ 0 w 1861062"/>
                <a:gd name="connsiteY0" fmla="*/ 109440 h 1094400"/>
                <a:gd name="connsiteX1" fmla="*/ 109440 w 1861062"/>
                <a:gd name="connsiteY1" fmla="*/ 0 h 1094400"/>
                <a:gd name="connsiteX2" fmla="*/ 1751622 w 1861062"/>
                <a:gd name="connsiteY2" fmla="*/ 0 h 1094400"/>
                <a:gd name="connsiteX3" fmla="*/ 1861062 w 1861062"/>
                <a:gd name="connsiteY3" fmla="*/ 109440 h 1094400"/>
                <a:gd name="connsiteX4" fmla="*/ 1861062 w 1861062"/>
                <a:gd name="connsiteY4" fmla="*/ 984960 h 1094400"/>
                <a:gd name="connsiteX5" fmla="*/ 1751622 w 1861062"/>
                <a:gd name="connsiteY5" fmla="*/ 1094400 h 1094400"/>
                <a:gd name="connsiteX6" fmla="*/ 109440 w 1861062"/>
                <a:gd name="connsiteY6" fmla="*/ 1094400 h 1094400"/>
                <a:gd name="connsiteX7" fmla="*/ 0 w 1861062"/>
                <a:gd name="connsiteY7" fmla="*/ 984960 h 1094400"/>
                <a:gd name="connsiteX8" fmla="*/ 0 w 1861062"/>
                <a:gd name="connsiteY8" fmla="*/ 10944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94400">
                  <a:moveTo>
                    <a:pt x="0" y="109440"/>
                  </a:moveTo>
                  <a:cubicBezTo>
                    <a:pt x="0" y="48998"/>
                    <a:pt x="48998" y="0"/>
                    <a:pt x="109440" y="0"/>
                  </a:cubicBezTo>
                  <a:lnTo>
                    <a:pt x="1751622" y="0"/>
                  </a:lnTo>
                  <a:cubicBezTo>
                    <a:pt x="1812064" y="0"/>
                    <a:pt x="1861062" y="48998"/>
                    <a:pt x="1861062" y="109440"/>
                  </a:cubicBezTo>
                  <a:lnTo>
                    <a:pt x="1861062" y="984960"/>
                  </a:lnTo>
                  <a:cubicBezTo>
                    <a:pt x="1861062" y="1045402"/>
                    <a:pt x="1812064" y="1094400"/>
                    <a:pt x="1751622" y="1094400"/>
                  </a:cubicBezTo>
                  <a:lnTo>
                    <a:pt x="109440" y="1094400"/>
                  </a:lnTo>
                  <a:cubicBezTo>
                    <a:pt x="48998" y="1094400"/>
                    <a:pt x="0" y="1045402"/>
                    <a:pt x="0" y="984960"/>
                  </a:cubicBezTo>
                  <a:lnTo>
                    <a:pt x="0" y="109440"/>
                  </a:lnTo>
                  <a:close/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846" tIns="145846" rIns="145846" bIns="145846" numCol="1" spcCol="1270" anchor="ctr" anchorCtr="0">
              <a:noAutofit/>
            </a:bodyPr>
            <a:lstStyle/>
            <a:p>
              <a:pPr marL="0" lvl="1" algn="ctr" defTabSz="711200"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600" i="0" kern="1200" dirty="0">
                  <a:latin typeface="Arial" charset="0"/>
                </a:rPr>
                <a:t>Academic Research and Think Tanks</a:t>
              </a:r>
              <a:endParaRPr lang="en-US" sz="1600" i="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09286" y="2345324"/>
              <a:ext cx="598116" cy="463350"/>
            </a:xfrm>
            <a:custGeom>
              <a:avLst/>
              <a:gdLst>
                <a:gd name="connsiteX0" fmla="*/ 0 w 598116"/>
                <a:gd name="connsiteY0" fmla="*/ 92670 h 463350"/>
                <a:gd name="connsiteX1" fmla="*/ 366441 w 598116"/>
                <a:gd name="connsiteY1" fmla="*/ 92670 h 463350"/>
                <a:gd name="connsiteX2" fmla="*/ 366441 w 598116"/>
                <a:gd name="connsiteY2" fmla="*/ 0 h 463350"/>
                <a:gd name="connsiteX3" fmla="*/ 598116 w 598116"/>
                <a:gd name="connsiteY3" fmla="*/ 231675 h 463350"/>
                <a:gd name="connsiteX4" fmla="*/ 366441 w 598116"/>
                <a:gd name="connsiteY4" fmla="*/ 463350 h 463350"/>
                <a:gd name="connsiteX5" fmla="*/ 366441 w 598116"/>
                <a:gd name="connsiteY5" fmla="*/ 370680 h 463350"/>
                <a:gd name="connsiteX6" fmla="*/ 0 w 598116"/>
                <a:gd name="connsiteY6" fmla="*/ 370680 h 463350"/>
                <a:gd name="connsiteX7" fmla="*/ 0 w 598116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116" h="463350">
                  <a:moveTo>
                    <a:pt x="0" y="92670"/>
                  </a:moveTo>
                  <a:lnTo>
                    <a:pt x="366441" y="92670"/>
                  </a:lnTo>
                  <a:lnTo>
                    <a:pt x="366441" y="0"/>
                  </a:lnTo>
                  <a:lnTo>
                    <a:pt x="598116" y="231675"/>
                  </a:lnTo>
                  <a:lnTo>
                    <a:pt x="366441" y="463350"/>
                  </a:lnTo>
                  <a:lnTo>
                    <a:pt x="366441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3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670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755677" y="2223277"/>
              <a:ext cx="1861062" cy="1061168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Distribution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36859" y="2930722"/>
              <a:ext cx="1861062" cy="1094400"/>
            </a:xfrm>
            <a:custGeom>
              <a:avLst/>
              <a:gdLst>
                <a:gd name="connsiteX0" fmla="*/ 0 w 1861062"/>
                <a:gd name="connsiteY0" fmla="*/ 109440 h 1094400"/>
                <a:gd name="connsiteX1" fmla="*/ 109440 w 1861062"/>
                <a:gd name="connsiteY1" fmla="*/ 0 h 1094400"/>
                <a:gd name="connsiteX2" fmla="*/ 1751622 w 1861062"/>
                <a:gd name="connsiteY2" fmla="*/ 0 h 1094400"/>
                <a:gd name="connsiteX3" fmla="*/ 1861062 w 1861062"/>
                <a:gd name="connsiteY3" fmla="*/ 109440 h 1094400"/>
                <a:gd name="connsiteX4" fmla="*/ 1861062 w 1861062"/>
                <a:gd name="connsiteY4" fmla="*/ 984960 h 1094400"/>
                <a:gd name="connsiteX5" fmla="*/ 1751622 w 1861062"/>
                <a:gd name="connsiteY5" fmla="*/ 1094400 h 1094400"/>
                <a:gd name="connsiteX6" fmla="*/ 109440 w 1861062"/>
                <a:gd name="connsiteY6" fmla="*/ 1094400 h 1094400"/>
                <a:gd name="connsiteX7" fmla="*/ 0 w 1861062"/>
                <a:gd name="connsiteY7" fmla="*/ 984960 h 1094400"/>
                <a:gd name="connsiteX8" fmla="*/ 0 w 1861062"/>
                <a:gd name="connsiteY8" fmla="*/ 10944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94400">
                  <a:moveTo>
                    <a:pt x="0" y="109440"/>
                  </a:moveTo>
                  <a:cubicBezTo>
                    <a:pt x="0" y="48998"/>
                    <a:pt x="48998" y="0"/>
                    <a:pt x="109440" y="0"/>
                  </a:cubicBezTo>
                  <a:lnTo>
                    <a:pt x="1751622" y="0"/>
                  </a:lnTo>
                  <a:cubicBezTo>
                    <a:pt x="1812064" y="0"/>
                    <a:pt x="1861062" y="48998"/>
                    <a:pt x="1861062" y="109440"/>
                  </a:cubicBezTo>
                  <a:lnTo>
                    <a:pt x="1861062" y="984960"/>
                  </a:lnTo>
                  <a:cubicBezTo>
                    <a:pt x="1861062" y="1045402"/>
                    <a:pt x="1812064" y="1094400"/>
                    <a:pt x="1751622" y="1094400"/>
                  </a:cubicBezTo>
                  <a:lnTo>
                    <a:pt x="109440" y="1094400"/>
                  </a:lnTo>
                  <a:cubicBezTo>
                    <a:pt x="48998" y="1094400"/>
                    <a:pt x="0" y="1045402"/>
                    <a:pt x="0" y="984960"/>
                  </a:cubicBezTo>
                  <a:lnTo>
                    <a:pt x="0" y="109440"/>
                  </a:lnTo>
                  <a:close/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622" tIns="131622" rIns="131622" bIns="131622" numCol="1" spcCol="1270" anchor="ctr" anchorCtr="0">
              <a:noAutofit/>
            </a:bodyPr>
            <a:lstStyle/>
            <a:p>
              <a:pPr marL="0" lvl="1" algn="ctr" defTabSz="622300"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600" i="0" kern="1200" dirty="0">
                  <a:latin typeface="Arial" charset="0"/>
                </a:rPr>
                <a:t>Journals, Conferences, Academic Presses, Reports</a:t>
              </a:r>
              <a:endParaRPr lang="en-US" sz="1600" i="0" kern="1200" dirty="0"/>
            </a:p>
          </p:txBody>
        </p:sp>
        <p:sp>
          <p:nvSpPr>
            <p:cNvPr id="14" name="Freeform 13"/>
            <p:cNvSpPr/>
            <p:nvPr/>
          </p:nvSpPr>
          <p:spPr>
            <a:xfrm rot="74378">
              <a:off x="5876092" y="2377024"/>
              <a:ext cx="550090" cy="463350"/>
            </a:xfrm>
            <a:custGeom>
              <a:avLst/>
              <a:gdLst>
                <a:gd name="connsiteX0" fmla="*/ 0 w 550090"/>
                <a:gd name="connsiteY0" fmla="*/ 92670 h 463350"/>
                <a:gd name="connsiteX1" fmla="*/ 318415 w 550090"/>
                <a:gd name="connsiteY1" fmla="*/ 92670 h 463350"/>
                <a:gd name="connsiteX2" fmla="*/ 318415 w 550090"/>
                <a:gd name="connsiteY2" fmla="*/ 0 h 463350"/>
                <a:gd name="connsiteX3" fmla="*/ 550090 w 550090"/>
                <a:gd name="connsiteY3" fmla="*/ 231675 h 463350"/>
                <a:gd name="connsiteX4" fmla="*/ 318415 w 550090"/>
                <a:gd name="connsiteY4" fmla="*/ 463350 h 463350"/>
                <a:gd name="connsiteX5" fmla="*/ 318415 w 550090"/>
                <a:gd name="connsiteY5" fmla="*/ 370680 h 463350"/>
                <a:gd name="connsiteX6" fmla="*/ 0 w 550090"/>
                <a:gd name="connsiteY6" fmla="*/ 370680 h 463350"/>
                <a:gd name="connsiteX7" fmla="*/ 0 w 550090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090" h="463350">
                  <a:moveTo>
                    <a:pt x="0" y="92670"/>
                  </a:moveTo>
                  <a:lnTo>
                    <a:pt x="318415" y="92670"/>
                  </a:lnTo>
                  <a:lnTo>
                    <a:pt x="318415" y="0"/>
                  </a:lnTo>
                  <a:lnTo>
                    <a:pt x="550090" y="231675"/>
                  </a:lnTo>
                  <a:lnTo>
                    <a:pt x="318415" y="463350"/>
                  </a:lnTo>
                  <a:lnTo>
                    <a:pt x="318415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669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654405" y="2286002"/>
              <a:ext cx="1861062" cy="1061168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Retailing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126443" y="2930722"/>
              <a:ext cx="1861062" cy="1094400"/>
            </a:xfrm>
            <a:custGeom>
              <a:avLst/>
              <a:gdLst>
                <a:gd name="connsiteX0" fmla="*/ 0 w 1861062"/>
                <a:gd name="connsiteY0" fmla="*/ 109440 h 1094400"/>
                <a:gd name="connsiteX1" fmla="*/ 109440 w 1861062"/>
                <a:gd name="connsiteY1" fmla="*/ 0 h 1094400"/>
                <a:gd name="connsiteX2" fmla="*/ 1751622 w 1861062"/>
                <a:gd name="connsiteY2" fmla="*/ 0 h 1094400"/>
                <a:gd name="connsiteX3" fmla="*/ 1861062 w 1861062"/>
                <a:gd name="connsiteY3" fmla="*/ 109440 h 1094400"/>
                <a:gd name="connsiteX4" fmla="*/ 1861062 w 1861062"/>
                <a:gd name="connsiteY4" fmla="*/ 984960 h 1094400"/>
                <a:gd name="connsiteX5" fmla="*/ 1751622 w 1861062"/>
                <a:gd name="connsiteY5" fmla="*/ 1094400 h 1094400"/>
                <a:gd name="connsiteX6" fmla="*/ 109440 w 1861062"/>
                <a:gd name="connsiteY6" fmla="*/ 1094400 h 1094400"/>
                <a:gd name="connsiteX7" fmla="*/ 0 w 1861062"/>
                <a:gd name="connsiteY7" fmla="*/ 984960 h 1094400"/>
                <a:gd name="connsiteX8" fmla="*/ 0 w 1861062"/>
                <a:gd name="connsiteY8" fmla="*/ 10944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94400">
                  <a:moveTo>
                    <a:pt x="0" y="109440"/>
                  </a:moveTo>
                  <a:cubicBezTo>
                    <a:pt x="0" y="48998"/>
                    <a:pt x="48998" y="0"/>
                    <a:pt x="109440" y="0"/>
                  </a:cubicBezTo>
                  <a:lnTo>
                    <a:pt x="1751622" y="0"/>
                  </a:lnTo>
                  <a:cubicBezTo>
                    <a:pt x="1812064" y="0"/>
                    <a:pt x="1861062" y="48998"/>
                    <a:pt x="1861062" y="109440"/>
                  </a:cubicBezTo>
                  <a:lnTo>
                    <a:pt x="1861062" y="984960"/>
                  </a:lnTo>
                  <a:cubicBezTo>
                    <a:pt x="1861062" y="1045402"/>
                    <a:pt x="1812064" y="1094400"/>
                    <a:pt x="1751622" y="1094400"/>
                  </a:cubicBezTo>
                  <a:lnTo>
                    <a:pt x="109440" y="1094400"/>
                  </a:lnTo>
                  <a:cubicBezTo>
                    <a:pt x="48998" y="1094400"/>
                    <a:pt x="0" y="1045402"/>
                    <a:pt x="0" y="984960"/>
                  </a:cubicBezTo>
                  <a:lnTo>
                    <a:pt x="0" y="109440"/>
                  </a:lnTo>
                  <a:close/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182" tIns="167182" rIns="167182" bIns="167182" numCol="1" spcCol="1270" anchor="ctr" anchorCtr="0">
              <a:noAutofit/>
            </a:bodyPr>
            <a:lstStyle/>
            <a:p>
              <a:pPr marL="0" lvl="1" algn="ctr" defTabSz="844550"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en-US" sz="1600" kern="1200" dirty="0">
                  <a:latin typeface="Arial" charset="0"/>
                </a:rPr>
                <a:t>Classrooms, Media</a:t>
              </a:r>
              <a:endParaRPr lang="en-US" sz="1600" kern="1200" dirty="0"/>
            </a:p>
          </p:txBody>
        </p:sp>
      </p:grpSp>
      <p:sp>
        <p:nvSpPr>
          <p:cNvPr id="6" name="Right Arrow 5"/>
          <p:cNvSpPr/>
          <p:nvPr/>
        </p:nvSpPr>
        <p:spPr>
          <a:xfrm rot="5400000">
            <a:off x="7285869" y="3997629"/>
            <a:ext cx="598116" cy="1289658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bg1">
              <a:lumMod val="50000"/>
            </a:schemeClr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ounded Rectangle 8"/>
          <p:cNvSpPr/>
          <p:nvPr/>
        </p:nvSpPr>
        <p:spPr>
          <a:xfrm>
            <a:off x="2971800" y="5111032"/>
            <a:ext cx="5791357" cy="832568"/>
          </a:xfrm>
          <a:prstGeom prst="roundRect">
            <a:avLst>
              <a:gd name="adj" fmla="val 10000"/>
            </a:avLst>
          </a:prstGeom>
          <a:solidFill>
            <a:schemeClr val="bg1">
              <a:lumMod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(by students, media audience, public)</a:t>
            </a:r>
          </a:p>
        </p:txBody>
      </p:sp>
    </p:spTree>
    <p:extLst>
      <p:ext uri="{BB962C8B-B14F-4D97-AF65-F5344CB8AC3E}">
        <p14:creationId xmlns:p14="http://schemas.microsoft.com/office/powerpoint/2010/main" val="35647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Knowledge Consumption Changes Worldview</a:t>
            </a: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of Colonizer &amp; the Colonized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2400" y="1295400"/>
            <a:ext cx="8991600" cy="1352493"/>
            <a:chOff x="310581" y="1994677"/>
            <a:chExt cx="8991600" cy="1352493"/>
          </a:xfrm>
        </p:grpSpPr>
        <p:sp>
          <p:nvSpPr>
            <p:cNvPr id="8" name="Freeform 7"/>
            <p:cNvSpPr/>
            <p:nvPr/>
          </p:nvSpPr>
          <p:spPr>
            <a:xfrm>
              <a:off x="310581" y="2223277"/>
              <a:ext cx="2590800" cy="1061168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American ‘Freedom’  Agenda =&gt; World’s Police creates…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09286" y="2345324"/>
              <a:ext cx="598116" cy="463350"/>
            </a:xfrm>
            <a:custGeom>
              <a:avLst/>
              <a:gdLst>
                <a:gd name="connsiteX0" fmla="*/ 0 w 598116"/>
                <a:gd name="connsiteY0" fmla="*/ 92670 h 463350"/>
                <a:gd name="connsiteX1" fmla="*/ 366441 w 598116"/>
                <a:gd name="connsiteY1" fmla="*/ 92670 h 463350"/>
                <a:gd name="connsiteX2" fmla="*/ 366441 w 598116"/>
                <a:gd name="connsiteY2" fmla="*/ 0 h 463350"/>
                <a:gd name="connsiteX3" fmla="*/ 598116 w 598116"/>
                <a:gd name="connsiteY3" fmla="*/ 231675 h 463350"/>
                <a:gd name="connsiteX4" fmla="*/ 366441 w 598116"/>
                <a:gd name="connsiteY4" fmla="*/ 463350 h 463350"/>
                <a:gd name="connsiteX5" fmla="*/ 366441 w 598116"/>
                <a:gd name="connsiteY5" fmla="*/ 370680 h 463350"/>
                <a:gd name="connsiteX6" fmla="*/ 0 w 598116"/>
                <a:gd name="connsiteY6" fmla="*/ 370680 h 463350"/>
                <a:gd name="connsiteX7" fmla="*/ 0 w 598116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116" h="463350">
                  <a:moveTo>
                    <a:pt x="0" y="92670"/>
                  </a:moveTo>
                  <a:lnTo>
                    <a:pt x="366441" y="92670"/>
                  </a:lnTo>
                  <a:lnTo>
                    <a:pt x="366441" y="0"/>
                  </a:lnTo>
                  <a:lnTo>
                    <a:pt x="598116" y="231675"/>
                  </a:lnTo>
                  <a:lnTo>
                    <a:pt x="366441" y="463350"/>
                  </a:lnTo>
                  <a:lnTo>
                    <a:pt x="366441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3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670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87181" y="2223277"/>
              <a:ext cx="2286000" cy="1061168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A Sense of Moral Superiority, which  feeds..</a:t>
              </a:r>
              <a:endParaRPr lang="en-US" sz="19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74378">
              <a:off x="5801915" y="2376886"/>
              <a:ext cx="685638" cy="463462"/>
            </a:xfrm>
            <a:custGeom>
              <a:avLst/>
              <a:gdLst>
                <a:gd name="connsiteX0" fmla="*/ 0 w 550090"/>
                <a:gd name="connsiteY0" fmla="*/ 92670 h 463350"/>
                <a:gd name="connsiteX1" fmla="*/ 318415 w 550090"/>
                <a:gd name="connsiteY1" fmla="*/ 92670 h 463350"/>
                <a:gd name="connsiteX2" fmla="*/ 318415 w 550090"/>
                <a:gd name="connsiteY2" fmla="*/ 0 h 463350"/>
                <a:gd name="connsiteX3" fmla="*/ 550090 w 550090"/>
                <a:gd name="connsiteY3" fmla="*/ 231675 h 463350"/>
                <a:gd name="connsiteX4" fmla="*/ 318415 w 550090"/>
                <a:gd name="connsiteY4" fmla="*/ 463350 h 463350"/>
                <a:gd name="connsiteX5" fmla="*/ 318415 w 550090"/>
                <a:gd name="connsiteY5" fmla="*/ 370680 h 463350"/>
                <a:gd name="connsiteX6" fmla="*/ 0 w 550090"/>
                <a:gd name="connsiteY6" fmla="*/ 370680 h 463350"/>
                <a:gd name="connsiteX7" fmla="*/ 0 w 550090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090" h="463350">
                  <a:moveTo>
                    <a:pt x="0" y="92670"/>
                  </a:moveTo>
                  <a:lnTo>
                    <a:pt x="318415" y="92670"/>
                  </a:lnTo>
                  <a:lnTo>
                    <a:pt x="318415" y="0"/>
                  </a:lnTo>
                  <a:lnTo>
                    <a:pt x="550090" y="231675"/>
                  </a:lnTo>
                  <a:lnTo>
                    <a:pt x="318415" y="463350"/>
                  </a:lnTo>
                  <a:lnTo>
                    <a:pt x="318415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669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482781" y="1994677"/>
              <a:ext cx="2819400" cy="1352493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Government Agencies</a:t>
              </a:r>
            </a:p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Academy, </a:t>
              </a: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Churches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kern="1200" dirty="0">
                  <a:latin typeface="Arial" panose="020B0604020202020204" pitchFamily="34" charset="0"/>
                  <a:cs typeface="Arial" panose="020B0604020202020204" pitchFamily="34" charset="0"/>
                </a:rPr>
                <a:t>Etc.</a:t>
              </a: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2400" y="3581400"/>
            <a:ext cx="8991600" cy="1447800"/>
            <a:chOff x="265153" y="2223276"/>
            <a:chExt cx="8991600" cy="1525283"/>
          </a:xfrm>
        </p:grpSpPr>
        <p:sp>
          <p:nvSpPr>
            <p:cNvPr id="18" name="Freeform 17"/>
            <p:cNvSpPr/>
            <p:nvPr/>
          </p:nvSpPr>
          <p:spPr>
            <a:xfrm>
              <a:off x="265153" y="2223276"/>
              <a:ext cx="2590800" cy="1364726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Various Groups in India Portrayed  as Underdog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909286" y="2345324"/>
              <a:ext cx="598116" cy="463350"/>
            </a:xfrm>
            <a:custGeom>
              <a:avLst/>
              <a:gdLst>
                <a:gd name="connsiteX0" fmla="*/ 0 w 598116"/>
                <a:gd name="connsiteY0" fmla="*/ 92670 h 463350"/>
                <a:gd name="connsiteX1" fmla="*/ 366441 w 598116"/>
                <a:gd name="connsiteY1" fmla="*/ 92670 h 463350"/>
                <a:gd name="connsiteX2" fmla="*/ 366441 w 598116"/>
                <a:gd name="connsiteY2" fmla="*/ 0 h 463350"/>
                <a:gd name="connsiteX3" fmla="*/ 598116 w 598116"/>
                <a:gd name="connsiteY3" fmla="*/ 231675 h 463350"/>
                <a:gd name="connsiteX4" fmla="*/ 366441 w 598116"/>
                <a:gd name="connsiteY4" fmla="*/ 463350 h 463350"/>
                <a:gd name="connsiteX5" fmla="*/ 366441 w 598116"/>
                <a:gd name="connsiteY5" fmla="*/ 370680 h 463350"/>
                <a:gd name="connsiteX6" fmla="*/ 0 w 598116"/>
                <a:gd name="connsiteY6" fmla="*/ 370680 h 463350"/>
                <a:gd name="connsiteX7" fmla="*/ 0 w 598116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8116" h="463350">
                  <a:moveTo>
                    <a:pt x="0" y="92670"/>
                  </a:moveTo>
                  <a:lnTo>
                    <a:pt x="366441" y="92670"/>
                  </a:lnTo>
                  <a:lnTo>
                    <a:pt x="366441" y="0"/>
                  </a:lnTo>
                  <a:lnTo>
                    <a:pt x="598116" y="231675"/>
                  </a:lnTo>
                  <a:lnTo>
                    <a:pt x="366441" y="463350"/>
                  </a:lnTo>
                  <a:lnTo>
                    <a:pt x="366441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3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92670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541753" y="2223277"/>
              <a:ext cx="2209800" cy="1364727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>
                  <a:latin typeface="Arial" panose="020B0604020202020204" pitchFamily="34" charset="0"/>
                  <a:cs typeface="Arial" panose="020B0604020202020204" pitchFamily="34" charset="0"/>
                </a:rPr>
                <a:t>Stimulates Political Activism</a:t>
              </a:r>
              <a:endParaRPr lang="en-US" sz="19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rot="74378">
              <a:off x="5756201" y="2391595"/>
              <a:ext cx="686018" cy="466141"/>
            </a:xfrm>
            <a:custGeom>
              <a:avLst/>
              <a:gdLst>
                <a:gd name="connsiteX0" fmla="*/ 0 w 550090"/>
                <a:gd name="connsiteY0" fmla="*/ 92670 h 463350"/>
                <a:gd name="connsiteX1" fmla="*/ 318415 w 550090"/>
                <a:gd name="connsiteY1" fmla="*/ 92670 h 463350"/>
                <a:gd name="connsiteX2" fmla="*/ 318415 w 550090"/>
                <a:gd name="connsiteY2" fmla="*/ 0 h 463350"/>
                <a:gd name="connsiteX3" fmla="*/ 550090 w 550090"/>
                <a:gd name="connsiteY3" fmla="*/ 231675 h 463350"/>
                <a:gd name="connsiteX4" fmla="*/ 318415 w 550090"/>
                <a:gd name="connsiteY4" fmla="*/ 463350 h 463350"/>
                <a:gd name="connsiteX5" fmla="*/ 318415 w 550090"/>
                <a:gd name="connsiteY5" fmla="*/ 370680 h 463350"/>
                <a:gd name="connsiteX6" fmla="*/ 0 w 550090"/>
                <a:gd name="connsiteY6" fmla="*/ 370680 h 463350"/>
                <a:gd name="connsiteX7" fmla="*/ 0 w 550090"/>
                <a:gd name="connsiteY7" fmla="*/ 92670 h 46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090" h="463350">
                  <a:moveTo>
                    <a:pt x="0" y="92670"/>
                  </a:moveTo>
                  <a:lnTo>
                    <a:pt x="318415" y="92670"/>
                  </a:lnTo>
                  <a:lnTo>
                    <a:pt x="318415" y="0"/>
                  </a:lnTo>
                  <a:lnTo>
                    <a:pt x="550090" y="231675"/>
                  </a:lnTo>
                  <a:lnTo>
                    <a:pt x="318415" y="463350"/>
                  </a:lnTo>
                  <a:lnTo>
                    <a:pt x="318415" y="370680"/>
                  </a:lnTo>
                  <a:lnTo>
                    <a:pt x="0" y="370680"/>
                  </a:lnTo>
                  <a:lnTo>
                    <a:pt x="0" y="92670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2669" rIns="139005" bIns="9267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37353" y="2223276"/>
              <a:ext cx="2819400" cy="1525283"/>
            </a:xfrm>
            <a:custGeom>
              <a:avLst/>
              <a:gdLst>
                <a:gd name="connsiteX0" fmla="*/ 0 w 1861062"/>
                <a:gd name="connsiteY0" fmla="*/ 106117 h 1061168"/>
                <a:gd name="connsiteX1" fmla="*/ 106117 w 1861062"/>
                <a:gd name="connsiteY1" fmla="*/ 0 h 1061168"/>
                <a:gd name="connsiteX2" fmla="*/ 1754945 w 1861062"/>
                <a:gd name="connsiteY2" fmla="*/ 0 h 1061168"/>
                <a:gd name="connsiteX3" fmla="*/ 1861062 w 1861062"/>
                <a:gd name="connsiteY3" fmla="*/ 106117 h 1061168"/>
                <a:gd name="connsiteX4" fmla="*/ 1861062 w 1861062"/>
                <a:gd name="connsiteY4" fmla="*/ 955051 h 1061168"/>
                <a:gd name="connsiteX5" fmla="*/ 1754945 w 1861062"/>
                <a:gd name="connsiteY5" fmla="*/ 1061168 h 1061168"/>
                <a:gd name="connsiteX6" fmla="*/ 106117 w 1861062"/>
                <a:gd name="connsiteY6" fmla="*/ 1061168 h 1061168"/>
                <a:gd name="connsiteX7" fmla="*/ 0 w 1861062"/>
                <a:gd name="connsiteY7" fmla="*/ 955051 h 1061168"/>
                <a:gd name="connsiteX8" fmla="*/ 0 w 1861062"/>
                <a:gd name="connsiteY8" fmla="*/ 106117 h 10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062" h="1061168">
                  <a:moveTo>
                    <a:pt x="0" y="106117"/>
                  </a:moveTo>
                  <a:cubicBezTo>
                    <a:pt x="0" y="47510"/>
                    <a:pt x="47510" y="0"/>
                    <a:pt x="106117" y="0"/>
                  </a:cubicBezTo>
                  <a:lnTo>
                    <a:pt x="1754945" y="0"/>
                  </a:lnTo>
                  <a:cubicBezTo>
                    <a:pt x="1813552" y="0"/>
                    <a:pt x="1861062" y="47510"/>
                    <a:pt x="1861062" y="106117"/>
                  </a:cubicBezTo>
                  <a:lnTo>
                    <a:pt x="1861062" y="955051"/>
                  </a:lnTo>
                  <a:cubicBezTo>
                    <a:pt x="1861062" y="1013658"/>
                    <a:pt x="1813552" y="1061168"/>
                    <a:pt x="1754945" y="1061168"/>
                  </a:cubicBezTo>
                  <a:lnTo>
                    <a:pt x="106117" y="1061168"/>
                  </a:lnTo>
                  <a:cubicBezTo>
                    <a:pt x="47510" y="1061168"/>
                    <a:pt x="0" y="1013658"/>
                    <a:pt x="0" y="955051"/>
                  </a:cubicBezTo>
                  <a:lnTo>
                    <a:pt x="0" y="106117"/>
                  </a:lnTo>
                  <a:close/>
                </a:path>
              </a:pathLst>
            </a:custGeom>
            <a:solidFill>
              <a:schemeClr val="accent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35128" rIns="135128" bIns="426113" numCol="1" spcCol="1270" anchor="t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In turn Attracts $$ (from Colonizer) for funding Breaking India forces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44612" y="1049466"/>
            <a:ext cx="1729109" cy="41945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COLONIZER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05757" y="3124200"/>
            <a:ext cx="1729109" cy="41945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COLONIZED</a:t>
            </a:r>
          </a:p>
        </p:txBody>
      </p:sp>
      <p:sp>
        <p:nvSpPr>
          <p:cNvPr id="31" name="Freeform 30"/>
          <p:cNvSpPr/>
          <p:nvPr/>
        </p:nvSpPr>
        <p:spPr>
          <a:xfrm rot="5400000">
            <a:off x="7620000" y="5029200"/>
            <a:ext cx="381000" cy="381000"/>
          </a:xfrm>
          <a:custGeom>
            <a:avLst/>
            <a:gdLst>
              <a:gd name="connsiteX0" fmla="*/ 0 w 550090"/>
              <a:gd name="connsiteY0" fmla="*/ 92670 h 463350"/>
              <a:gd name="connsiteX1" fmla="*/ 318415 w 550090"/>
              <a:gd name="connsiteY1" fmla="*/ 92670 h 463350"/>
              <a:gd name="connsiteX2" fmla="*/ 318415 w 550090"/>
              <a:gd name="connsiteY2" fmla="*/ 0 h 463350"/>
              <a:gd name="connsiteX3" fmla="*/ 550090 w 550090"/>
              <a:gd name="connsiteY3" fmla="*/ 231675 h 463350"/>
              <a:gd name="connsiteX4" fmla="*/ 318415 w 550090"/>
              <a:gd name="connsiteY4" fmla="*/ 463350 h 463350"/>
              <a:gd name="connsiteX5" fmla="*/ 318415 w 550090"/>
              <a:gd name="connsiteY5" fmla="*/ 370680 h 463350"/>
              <a:gd name="connsiteX6" fmla="*/ 0 w 550090"/>
              <a:gd name="connsiteY6" fmla="*/ 370680 h 463350"/>
              <a:gd name="connsiteX7" fmla="*/ 0 w 550090"/>
              <a:gd name="connsiteY7" fmla="*/ 92670 h 46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090" h="463350">
                <a:moveTo>
                  <a:pt x="0" y="92670"/>
                </a:moveTo>
                <a:lnTo>
                  <a:pt x="318415" y="92670"/>
                </a:lnTo>
                <a:lnTo>
                  <a:pt x="318415" y="0"/>
                </a:lnTo>
                <a:lnTo>
                  <a:pt x="550090" y="231675"/>
                </a:lnTo>
                <a:lnTo>
                  <a:pt x="318415" y="463350"/>
                </a:lnTo>
                <a:lnTo>
                  <a:pt x="318415" y="370680"/>
                </a:lnTo>
                <a:lnTo>
                  <a:pt x="0" y="370680"/>
                </a:lnTo>
                <a:lnTo>
                  <a:pt x="0" y="92670"/>
                </a:lnTo>
                <a:close/>
              </a:path>
            </a:pathLst>
          </a:custGeom>
          <a:solidFill>
            <a:schemeClr val="accent1"/>
          </a:solidFill>
          <a:scene3d>
            <a:camera prst="orthographicFront"/>
            <a:lightRig rig="flat" dir="t"/>
          </a:scene3d>
          <a:sp3d z="-80000" prstMaterial="plastic">
            <a:bevelT w="50800" h="50800"/>
            <a:bevelB w="25400" h="2540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2669" rIns="139005" bIns="9267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 dirty="0"/>
          </a:p>
        </p:txBody>
      </p:sp>
      <p:sp>
        <p:nvSpPr>
          <p:cNvPr id="33" name="Freeform 32"/>
          <p:cNvSpPr/>
          <p:nvPr/>
        </p:nvSpPr>
        <p:spPr>
          <a:xfrm>
            <a:off x="6458814" y="5405990"/>
            <a:ext cx="2685186" cy="1452010"/>
          </a:xfrm>
          <a:custGeom>
            <a:avLst/>
            <a:gdLst>
              <a:gd name="connsiteX0" fmla="*/ 0 w 1861062"/>
              <a:gd name="connsiteY0" fmla="*/ 106117 h 1061168"/>
              <a:gd name="connsiteX1" fmla="*/ 106117 w 1861062"/>
              <a:gd name="connsiteY1" fmla="*/ 0 h 1061168"/>
              <a:gd name="connsiteX2" fmla="*/ 1754945 w 1861062"/>
              <a:gd name="connsiteY2" fmla="*/ 0 h 1061168"/>
              <a:gd name="connsiteX3" fmla="*/ 1861062 w 1861062"/>
              <a:gd name="connsiteY3" fmla="*/ 106117 h 1061168"/>
              <a:gd name="connsiteX4" fmla="*/ 1861062 w 1861062"/>
              <a:gd name="connsiteY4" fmla="*/ 955051 h 1061168"/>
              <a:gd name="connsiteX5" fmla="*/ 1754945 w 1861062"/>
              <a:gd name="connsiteY5" fmla="*/ 1061168 h 1061168"/>
              <a:gd name="connsiteX6" fmla="*/ 106117 w 1861062"/>
              <a:gd name="connsiteY6" fmla="*/ 1061168 h 1061168"/>
              <a:gd name="connsiteX7" fmla="*/ 0 w 1861062"/>
              <a:gd name="connsiteY7" fmla="*/ 955051 h 1061168"/>
              <a:gd name="connsiteX8" fmla="*/ 0 w 1861062"/>
              <a:gd name="connsiteY8" fmla="*/ 106117 h 106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1062" h="1061168">
                <a:moveTo>
                  <a:pt x="0" y="106117"/>
                </a:moveTo>
                <a:cubicBezTo>
                  <a:pt x="0" y="47510"/>
                  <a:pt x="47510" y="0"/>
                  <a:pt x="106117" y="0"/>
                </a:cubicBezTo>
                <a:lnTo>
                  <a:pt x="1754945" y="0"/>
                </a:lnTo>
                <a:cubicBezTo>
                  <a:pt x="1813552" y="0"/>
                  <a:pt x="1861062" y="47510"/>
                  <a:pt x="1861062" y="106117"/>
                </a:cubicBezTo>
                <a:lnTo>
                  <a:pt x="1861062" y="955051"/>
                </a:lnTo>
                <a:cubicBezTo>
                  <a:pt x="1861062" y="1013658"/>
                  <a:pt x="1813552" y="1061168"/>
                  <a:pt x="1754945" y="1061168"/>
                </a:cubicBezTo>
                <a:lnTo>
                  <a:pt x="106117" y="1061168"/>
                </a:lnTo>
                <a:cubicBezTo>
                  <a:pt x="47510" y="1061168"/>
                  <a:pt x="0" y="1013658"/>
                  <a:pt x="0" y="955051"/>
                </a:cubicBezTo>
                <a:lnTo>
                  <a:pt x="0" y="10611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5128" tIns="135128" rIns="135128" bIns="426113" numCol="1" spcCol="1270" anchor="t" anchorCtr="0">
            <a:noAutofit/>
          </a:bodyPr>
          <a:lstStyle/>
          <a:p>
            <a:pPr marL="171450" lvl="0" indent="-17145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Speech (</a:t>
            </a:r>
            <a:r>
              <a:rPr lang="en-US" sz="12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JNU)</a:t>
            </a:r>
          </a:p>
          <a:p>
            <a:pPr marL="171450" lvl="0" indent="-17145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Rights</a:t>
            </a:r>
          </a:p>
          <a:p>
            <a:pPr marL="171450" lvl="0" indent="-17145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Religious freedom</a:t>
            </a:r>
          </a:p>
          <a:p>
            <a:pPr marL="171450" lvl="0" indent="-17145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Women’s Rights</a:t>
            </a:r>
          </a:p>
          <a:p>
            <a:pPr marL="171450" lvl="0" indent="-171450" algn="l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Minority Rights</a:t>
            </a:r>
            <a:endParaRPr lang="en-US" sz="1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13"/>
          <p:cNvSpPr>
            <a:spLocks noChangeArrowheads="1"/>
          </p:cNvSpPr>
          <p:nvPr/>
        </p:nvSpPr>
        <p:spPr bwMode="auto">
          <a:xfrm>
            <a:off x="0" y="3124200"/>
            <a:ext cx="871870" cy="2928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noFill/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Trebuchet MS" panose="020B0603020202020204" pitchFamily="34" charset="0"/>
                <a:cs typeface="Mangal" panose="02040503050203030202" pitchFamily="18" charset="0"/>
              </a:rPr>
              <a:t>India</a:t>
            </a:r>
            <a:endParaRPr lang="en-US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0" y="1143000"/>
            <a:ext cx="871870" cy="29289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noFill/>
            <a:round/>
            <a:headEnd/>
            <a:tailEnd/>
          </a:ln>
        </p:spPr>
        <p:txBody>
          <a:bodyPr anchor="ctr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kern="0" dirty="0">
                <a:solidFill>
                  <a:srgbClr val="000000"/>
                </a:solidFill>
                <a:latin typeface="Trebuchet MS" panose="020B0603020202020204" pitchFamily="34" charset="0"/>
                <a:cs typeface="Mangal" panose="02040503050203030202" pitchFamily="18" charset="0"/>
              </a:rPr>
              <a:t>West</a:t>
            </a:r>
            <a:endParaRPr lang="en-US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467600" y="2667000"/>
            <a:ext cx="6096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Foreign Interventions that “break” India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57375" y="1981200"/>
            <a:ext cx="5429250" cy="3314700"/>
            <a:chOff x="1828800" y="1981200"/>
            <a:chExt cx="5429250" cy="33147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1885950" y="1981200"/>
              <a:ext cx="5314950" cy="1428750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alt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988626" y="2057400"/>
              <a:ext cx="914400" cy="342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alt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114550" y="2085975"/>
              <a:ext cx="628650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35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West</a:t>
              </a:r>
              <a:endParaRPr lang="en-US" altLang="en-US" sz="1350" b="1" kern="0">
                <a:solidFill>
                  <a:srgbClr val="000000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914650" y="2552700"/>
              <a:ext cx="1085850" cy="28575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Academy</a:t>
              </a:r>
              <a:endParaRPr lang="en-US" altLang="en-US" sz="1200" kern="0">
                <a:solidFill>
                  <a:srgbClr val="000000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343400" y="2952750"/>
              <a:ext cx="1085850" cy="3429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Government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886450" y="2438400"/>
              <a:ext cx="857250" cy="28575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Churches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057651" y="2038350"/>
              <a:ext cx="1683544" cy="228600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Funding Agencies</a:t>
              </a: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1828800" y="3695700"/>
              <a:ext cx="5429250" cy="1600200"/>
            </a:xfrm>
            <a:prstGeom prst="roundRect">
              <a:avLst>
                <a:gd name="adj" fmla="val 16667"/>
              </a:avLst>
            </a:prstGeom>
            <a:noFill/>
            <a:ln w="38100" cmpd="dbl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alt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905000" y="3810000"/>
              <a:ext cx="871870" cy="292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India</a:t>
              </a:r>
              <a:endParaRPr lang="en-US" altLang="en-US" sz="1200" kern="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857500" y="3924301"/>
              <a:ext cx="891779" cy="28932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Academy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000500" y="3924301"/>
              <a:ext cx="891779" cy="28932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Media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5143500" y="3924301"/>
              <a:ext cx="891779" cy="28932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Funding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4400550" y="4667251"/>
              <a:ext cx="891779" cy="28932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NGO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943600" y="4610100"/>
              <a:ext cx="1143000" cy="5143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1834" tIns="20917" rIns="41834" bIns="20917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Church</a:t>
              </a:r>
            </a:p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Subsidiaries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314700" y="3409950"/>
              <a:ext cx="0" cy="45720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457700" y="3409950"/>
              <a:ext cx="0" cy="45720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5600700" y="3409950"/>
              <a:ext cx="0" cy="45720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657600" y="2209800"/>
              <a:ext cx="342900" cy="2857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5486400" y="2781300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 flipV="1">
              <a:off x="3771900" y="2895600"/>
              <a:ext cx="45720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5772150" y="2038350"/>
              <a:ext cx="457200" cy="342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057650" y="2667000"/>
              <a:ext cx="1828800" cy="0"/>
            </a:xfrm>
            <a:prstGeom prst="line">
              <a:avLst/>
            </a:prstGeom>
            <a:noFill/>
            <a:ln w="412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6515100" y="2724150"/>
              <a:ext cx="0" cy="188595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5314950" y="4781550"/>
              <a:ext cx="628650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4914900" y="4210050"/>
              <a:ext cx="457200" cy="457200"/>
            </a:xfrm>
            <a:prstGeom prst="line">
              <a:avLst/>
            </a:prstGeom>
            <a:noFill/>
            <a:ln w="730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75" kern="0">
                <a:solidFill>
                  <a:srgbClr val="000000"/>
                </a:solidFill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814970" y="4577953"/>
              <a:ext cx="1185530" cy="44814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00" b="1" kern="0" dirty="0">
                  <a:solidFill>
                    <a:srgbClr val="000000"/>
                  </a:solidFill>
                  <a:latin typeface="Trebuchet MS" panose="020B0603020202020204" pitchFamily="34" charset="0"/>
                  <a:cs typeface="Mangal" panose="02040503050203030202" pitchFamily="18" charset="0"/>
                </a:rPr>
                <a:t>Hindu Sampradayas</a:t>
              </a:r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181100" y="1343127"/>
            <a:ext cx="6781800" cy="342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834" tIns="20917" rIns="41834" bIns="20917"/>
          <a:lstStyle>
            <a:lvl1pPr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kern="0" dirty="0">
                <a:solidFill>
                  <a:srgbClr val="C00000"/>
                </a:solidFill>
                <a:latin typeface="Trebuchet MS" panose="020B0603020202020204" pitchFamily="34" charset="0"/>
                <a:cs typeface="Mangal" panose="02040503050203030202" pitchFamily="18" charset="0"/>
              </a:rPr>
              <a:t>Are India’s Fragments “Managed” by the West?</a:t>
            </a:r>
            <a:endParaRPr lang="en-US" altLang="en-US" sz="20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521&quot;&gt;&lt;property id=&quot;20148&quot; value=&quot;5&quot;/&gt;&lt;property id=&quot;20300&quot; value=&quot;Slide 1&quot;/&gt;&lt;property id=&quot;20307&quot; value=&quot;282&quot;/&gt;&lt;/object&gt;&lt;object type=&quot;3&quot; unique_id=&quot;10527&quot;&gt;&lt;property id=&quot;20148&quot; value=&quot;5&quot;/&gt;&lt;property id=&quot;20300&quot; value=&quot;Slide 3&quot;/&gt;&lt;property id=&quot;20307&quot; value=&quot;277&quot;/&gt;&lt;/object&gt;&lt;object type=&quot;3&quot; unique_id=&quot;17494&quot;&gt;&lt;property id=&quot;20148&quot; value=&quot;5&quot;/&gt;&lt;property id=&quot;20300&quot; value=&quot;Slide 2&quot;/&gt;&lt;property id=&quot;20307&quot; value=&quot;2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F15555"/>
      </a:accent1>
      <a:accent2>
        <a:srgbClr val="D04E5A"/>
      </a:accent2>
      <a:accent3>
        <a:srgbClr val="AF475F"/>
      </a:accent3>
      <a:accent4>
        <a:srgbClr val="8D3F63"/>
      </a:accent4>
      <a:accent5>
        <a:srgbClr val="6C3868"/>
      </a:accent5>
      <a:accent6>
        <a:srgbClr val="4B316D"/>
      </a:accent6>
      <a:hlink>
        <a:srgbClr val="F15555"/>
      </a:hlink>
      <a:folHlink>
        <a:srgbClr val="F155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2">
    <a:dk1>
      <a:srgbClr val="000000"/>
    </a:dk1>
    <a:lt1>
      <a:srgbClr val="FFFFFF"/>
    </a:lt1>
    <a:dk2>
      <a:srgbClr val="000000"/>
    </a:dk2>
    <a:lt2>
      <a:srgbClr val="969696"/>
    </a:lt2>
    <a:accent1>
      <a:srgbClr val="006699"/>
    </a:accent1>
    <a:accent2>
      <a:srgbClr val="FF6600"/>
    </a:accent2>
    <a:accent3>
      <a:srgbClr val="FFFFFF"/>
    </a:accent3>
    <a:accent4>
      <a:srgbClr val="000000"/>
    </a:accent4>
    <a:accent5>
      <a:srgbClr val="AAB8CA"/>
    </a:accent5>
    <a:accent6>
      <a:srgbClr val="E75C00"/>
    </a:accent6>
    <a:hlink>
      <a:srgbClr val="663399"/>
    </a:hlink>
    <a:folHlink>
      <a:srgbClr val="FF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F68E3D-F67D-4961-B125-24D1C2FAD2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733CAF-FBBC-4970-9396-00F7FC4F135B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74A47400-D1A9-4BCD-8B00-28D20133A8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Sunil Personal</Template>
  <TotalTime>0</TotalTime>
  <Words>1472</Words>
  <Application>Microsoft Office PowerPoint</Application>
  <PresentationFormat>On-screen Show (4:3)</PresentationFormat>
  <Paragraphs>390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Courier New</vt:lpstr>
      <vt:lpstr>Mangal</vt:lpstr>
      <vt:lpstr>Montserrat</vt:lpstr>
      <vt:lpstr>Open Sans</vt:lpstr>
      <vt:lpstr>Oswald</vt:lpstr>
      <vt:lpstr>Symbol</vt:lpstr>
      <vt:lpstr>Times New Roman</vt:lpstr>
      <vt:lpstr>Trebuchet MS</vt:lpstr>
      <vt:lpstr>Wingdings</vt:lpstr>
      <vt:lpstr>Custom Design</vt:lpstr>
      <vt:lpstr>Office Theme</vt:lpstr>
      <vt:lpstr>PowerPoint Presentation</vt:lpstr>
      <vt:lpstr>PowerPoint Presentation</vt:lpstr>
      <vt:lpstr>PowerPoint Presentation</vt:lpstr>
      <vt:lpstr>The Problem Breaking &amp; Digesting Our Cultural Assets</vt:lpstr>
      <vt:lpstr>Key Battlegrounds</vt:lpstr>
      <vt:lpstr>Intellectuals’ Circle of Influence/Control</vt:lpstr>
      <vt:lpstr>Value Chain of Knowledge about India</vt:lpstr>
      <vt:lpstr>Knowledge Consumption Changes Worldview of Colonizer &amp; the Colonized</vt:lpstr>
      <vt:lpstr>Foreign Interventions that “break” India</vt:lpstr>
      <vt:lpstr>Hinduism Being Digested into Western Systems</vt:lpstr>
      <vt:lpstr>The Solution Three Pronged Response</vt:lpstr>
      <vt:lpstr>Infinity Foundation’s Positioning High-leverage interventions to change the discourse</vt:lpstr>
      <vt:lpstr>Glimpse of Our Sanskriti Revival Programs</vt:lpstr>
      <vt:lpstr>PowerPoint Presentation</vt:lpstr>
      <vt:lpstr>Sanskriti Revival Series-2: Dharma and Mind Sciences</vt:lpstr>
      <vt:lpstr>Sanskriti Revival Series-3: History of Indian Science &amp; Technology</vt:lpstr>
      <vt:lpstr>Sanskriti Revival Series-4: Reimagining India &amp; its influences on World Civilization</vt:lpstr>
      <vt:lpstr>Sanskriti Revival Series-5: Mentoring &amp; Training the Intellectual Kshatriyas</vt:lpstr>
      <vt:lpstr>Sanskriti Revival Series-6: Influencing the leaders of key institutions</vt:lpstr>
      <vt:lpstr>Three kinds of development needed</vt:lpstr>
      <vt:lpstr>Focus: Developing Hindu Intellectual Kshatriyas</vt:lpstr>
      <vt:lpstr>Constraints we face Resource &amp; Priority Conflicts</vt:lpstr>
      <vt:lpstr>Immediate Funding Needs</vt:lpstr>
      <vt:lpstr>Proposal</vt:lpstr>
      <vt:lpstr>Kshatriya Academy (similar to Khan Academy)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2012-10-08T04:07:56Z</dcterms:created>
  <dcterms:modified xsi:type="dcterms:W3CDTF">2016-03-20T20:46:32Z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TC103732539990</vt:lpwstr>
  </property>
</Properties>
</file>