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87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50" r:id="rId1"/>
    <p:sldMasterId id="2147484973" r:id="rId2"/>
    <p:sldMasterId id="2147484985" r:id="rId3"/>
  </p:sldMasterIdLst>
  <p:notesMasterIdLst>
    <p:notesMasterId r:id="rId50"/>
  </p:notesMasterIdLst>
  <p:handoutMasterIdLst>
    <p:handoutMasterId r:id="rId51"/>
  </p:handoutMasterIdLst>
  <p:sldIdLst>
    <p:sldId id="1027" r:id="rId4"/>
    <p:sldId id="1221" r:id="rId5"/>
    <p:sldId id="1434" r:id="rId6"/>
    <p:sldId id="1441" r:id="rId7"/>
    <p:sldId id="1303" r:id="rId8"/>
    <p:sldId id="1302" r:id="rId9"/>
    <p:sldId id="1313" r:id="rId10"/>
    <p:sldId id="1393" r:id="rId11"/>
    <p:sldId id="1448" r:id="rId12"/>
    <p:sldId id="1411" r:id="rId13"/>
    <p:sldId id="1326" r:id="rId14"/>
    <p:sldId id="1314" r:id="rId15"/>
    <p:sldId id="1442" r:id="rId16"/>
    <p:sldId id="1392" r:id="rId17"/>
    <p:sldId id="1440" r:id="rId18"/>
    <p:sldId id="1431" r:id="rId19"/>
    <p:sldId id="1451" r:id="rId20"/>
    <p:sldId id="1452" r:id="rId21"/>
    <p:sldId id="1449" r:id="rId22"/>
    <p:sldId id="1414" r:id="rId23"/>
    <p:sldId id="1335" r:id="rId24"/>
    <p:sldId id="1439" r:id="rId25"/>
    <p:sldId id="1337" r:id="rId26"/>
    <p:sldId id="1338" r:id="rId27"/>
    <p:sldId id="1416" r:id="rId28"/>
    <p:sldId id="1443" r:id="rId29"/>
    <p:sldId id="1407" r:id="rId30"/>
    <p:sldId id="1418" r:id="rId31"/>
    <p:sldId id="1424" r:id="rId32"/>
    <p:sldId id="1444" r:id="rId33"/>
    <p:sldId id="1402" r:id="rId34"/>
    <p:sldId id="1403" r:id="rId35"/>
    <p:sldId id="1404" r:id="rId36"/>
    <p:sldId id="1445" r:id="rId37"/>
    <p:sldId id="1412" r:id="rId38"/>
    <p:sldId id="1430" r:id="rId39"/>
    <p:sldId id="1446" r:id="rId40"/>
    <p:sldId id="1354" r:id="rId41"/>
    <p:sldId id="1350" r:id="rId42"/>
    <p:sldId id="1415" r:id="rId43"/>
    <p:sldId id="1432" r:id="rId44"/>
    <p:sldId id="1419" r:id="rId45"/>
    <p:sldId id="1420" r:id="rId46"/>
    <p:sldId id="1425" r:id="rId47"/>
    <p:sldId id="1447" r:id="rId48"/>
    <p:sldId id="1429" r:id="rId49"/>
  </p:sldIdLst>
  <p:sldSz cx="9906000" cy="6858000" type="A4"/>
  <p:notesSz cx="6858000" cy="9947275"/>
  <p:embeddedFontLst>
    <p:embeddedFont>
      <p:font typeface="Tahoma" panose="020B0604030504040204" pitchFamily="34" charset="0"/>
      <p:regular r:id="rId52"/>
      <p:bold r:id="rId53"/>
    </p:embeddedFont>
    <p:embeddedFont>
      <p:font typeface="Verdana" panose="020B0604030504040204" pitchFamily="34" charset="0"/>
      <p:regular r:id="rId54"/>
      <p:bold r:id="rId55"/>
      <p:italic r:id="rId56"/>
      <p:boldItalic r:id="rId57"/>
    </p:embeddedFont>
    <p:embeddedFont>
      <p:font typeface="ＭＳ Ｐゴシック" panose="020B0600070205080204" pitchFamily="34" charset="-128"/>
      <p:regular r:id="rId58"/>
    </p:embeddedFont>
    <p:embeddedFont>
      <p:font typeface="Georgia" panose="02040502050405020303" pitchFamily="18" charset="0"/>
      <p:regular r:id="rId59"/>
      <p:bold r:id="rId60"/>
      <p:italic r:id="rId61"/>
      <p:boldItalic r:id="rId62"/>
    </p:embeddedFont>
    <p:embeddedFont>
      <p:font typeface="Century" panose="02040604050505020304" pitchFamily="18" charset="0"/>
      <p:regular r:id="rId63"/>
    </p:embeddedFont>
  </p:embeddedFontLst>
  <p:custDataLst>
    <p:tags r:id="rId6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13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261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39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52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5651" algn="l" defTabSz="914261" rtl="0" eaLnBrk="1" latinLnBrk="0" hangingPunct="1"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2781" algn="l" defTabSz="914261" rtl="0" eaLnBrk="1" latinLnBrk="0" hangingPunct="1"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199910" algn="l" defTabSz="914261" rtl="0" eaLnBrk="1" latinLnBrk="0" hangingPunct="1"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041" algn="l" defTabSz="914261" rtl="0" eaLnBrk="1" latinLnBrk="0" hangingPunct="1"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60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4292">
          <p15:clr>
            <a:srgbClr val="A4A3A4"/>
          </p15:clr>
        </p15:guide>
        <p15:guide id="5" orient="horz" pos="94">
          <p15:clr>
            <a:srgbClr val="A4A3A4"/>
          </p15:clr>
        </p15:guide>
        <p15:guide id="6" orient="horz" pos="3749">
          <p15:clr>
            <a:srgbClr val="A4A3A4"/>
          </p15:clr>
        </p15:guide>
        <p15:guide id="7" orient="horz" pos="1380">
          <p15:clr>
            <a:srgbClr val="A4A3A4"/>
          </p15:clr>
        </p15:guide>
        <p15:guide id="8" pos="6121">
          <p15:clr>
            <a:srgbClr val="A4A3A4"/>
          </p15:clr>
        </p15:guide>
        <p15:guide id="9" pos="135">
          <p15:clr>
            <a:srgbClr val="A4A3A4"/>
          </p15:clr>
        </p15:guide>
        <p15:guide id="10">
          <p15:clr>
            <a:srgbClr val="A4A3A4"/>
          </p15:clr>
        </p15:guide>
        <p15:guide id="11" pos="6204">
          <p15:clr>
            <a:srgbClr val="A4A3A4"/>
          </p15:clr>
        </p15:guide>
        <p15:guide id="12" pos="6239">
          <p15:clr>
            <a:srgbClr val="A4A3A4"/>
          </p15:clr>
        </p15:guide>
        <p15:guide id="13" pos="3097">
          <p15:clr>
            <a:srgbClr val="A4A3A4"/>
          </p15:clr>
        </p15:guide>
        <p15:guide id="14" pos="4289">
          <p15:clr>
            <a:srgbClr val="A4A3A4"/>
          </p15:clr>
        </p15:guide>
        <p15:guide id="15" pos="4551">
          <p15:clr>
            <a:srgbClr val="A4A3A4"/>
          </p15:clr>
        </p15:guide>
        <p15:guide id="16" pos="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  <p15:guide id="3" orient="horz" pos="3134">
          <p15:clr>
            <a:srgbClr val="A4A3A4"/>
          </p15:clr>
        </p15:guide>
        <p15:guide id="4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DBD"/>
    <a:srgbClr val="87CDD7"/>
    <a:srgbClr val="FFF17A"/>
    <a:srgbClr val="EA5297"/>
    <a:srgbClr val="09BFFF"/>
    <a:srgbClr val="97E4FF"/>
    <a:srgbClr val="F35297"/>
    <a:srgbClr val="FED6D9"/>
    <a:srgbClr val="FEB0A8"/>
    <a:srgbClr val="F58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19" autoAdjust="0"/>
    <p:restoredTop sz="93188" autoAdjust="0"/>
  </p:normalViewPr>
  <p:slideViewPr>
    <p:cSldViewPr snapToObjects="1">
      <p:cViewPr varScale="1">
        <p:scale>
          <a:sx n="98" d="100"/>
          <a:sy n="98" d="100"/>
        </p:scale>
        <p:origin x="228" y="42"/>
      </p:cViewPr>
      <p:guideLst>
        <p:guide orient="horz"/>
        <p:guide orient="horz" pos="460"/>
        <p:guide orient="horz" pos="845"/>
        <p:guide orient="horz" pos="4292"/>
        <p:guide orient="horz" pos="94"/>
        <p:guide orient="horz" pos="3749"/>
        <p:guide orient="horz" pos="1380"/>
        <p:guide pos="6121"/>
        <p:guide pos="135"/>
        <p:guide/>
        <p:guide pos="6204"/>
        <p:guide pos="6239"/>
        <p:guide pos="3097"/>
        <p:guide pos="4289"/>
        <p:guide pos="4551"/>
        <p:guide pos="1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264" y="-96"/>
      </p:cViewPr>
      <p:guideLst>
        <p:guide orient="horz" pos="3127"/>
        <p:guide pos="2142"/>
        <p:guide orient="horz" pos="3134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5.fntdata"/><Relationship Id="rId64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8.fntdata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3.fntdata"/><Relationship Id="rId62" Type="http://schemas.openxmlformats.org/officeDocument/2006/relationships/font" Target="fonts/font11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970202" cy="49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2" tIns="48334" rIns="96662" bIns="48334" numCol="1" anchor="t" anchorCtr="0" compatLnSpc="1">
            <a:prstTxWarp prst="textNoShape">
              <a:avLst/>
            </a:prstTxWarp>
          </a:bodyPr>
          <a:lstStyle>
            <a:lvl1pPr defTabSz="964972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802" y="1"/>
            <a:ext cx="2970202" cy="49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2" tIns="48334" rIns="96662" bIns="48334" numCol="1" anchor="t" anchorCtr="0" compatLnSpc="1">
            <a:prstTxWarp prst="textNoShape">
              <a:avLst/>
            </a:prstTxWarp>
          </a:bodyPr>
          <a:lstStyle>
            <a:lvl1pPr algn="r" defTabSz="964972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448564"/>
            <a:ext cx="2970202" cy="49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2" tIns="48334" rIns="96662" bIns="48334" numCol="1" anchor="b" anchorCtr="0" compatLnSpc="1">
            <a:prstTxWarp prst="textNoShape">
              <a:avLst/>
            </a:prstTxWarp>
          </a:bodyPr>
          <a:lstStyle>
            <a:lvl1pPr defTabSz="964972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802" y="9448564"/>
            <a:ext cx="2970202" cy="49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2" tIns="48334" rIns="96662" bIns="48334" numCol="1" anchor="b" anchorCtr="0" compatLnSpc="1">
            <a:prstTxWarp prst="textNoShape">
              <a:avLst/>
            </a:prstTxWarp>
          </a:bodyPr>
          <a:lstStyle>
            <a:lvl1pPr algn="r" defTabSz="964972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fld id="{6AE1ACCB-24E3-41A9-AF70-743DE372E17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240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970202" cy="49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2" tIns="48334" rIns="96662" bIns="48334" numCol="1" anchor="t" anchorCtr="0" compatLnSpc="1">
            <a:prstTxWarp prst="textNoShape">
              <a:avLst/>
            </a:prstTxWarp>
          </a:bodyPr>
          <a:lstStyle>
            <a:lvl1pPr defTabSz="964972">
              <a:lnSpc>
                <a:spcPct val="90000"/>
              </a:lnSpc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7802" y="1"/>
            <a:ext cx="2970202" cy="49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2" tIns="48334" rIns="96662" bIns="48334" numCol="1" anchor="t" anchorCtr="0" compatLnSpc="1">
            <a:prstTxWarp prst="textNoShape">
              <a:avLst/>
            </a:prstTxWarp>
          </a:bodyPr>
          <a:lstStyle>
            <a:lvl1pPr algn="r" defTabSz="964972">
              <a:lnSpc>
                <a:spcPct val="90000"/>
              </a:lnSpc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8188" y="744538"/>
            <a:ext cx="5387975" cy="3732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04" y="4721901"/>
            <a:ext cx="5035595" cy="448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2" tIns="48334" rIns="96662" bIns="483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48564"/>
            <a:ext cx="2970202" cy="49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2" tIns="48334" rIns="96662" bIns="48334" numCol="1" anchor="b" anchorCtr="0" compatLnSpc="1">
            <a:prstTxWarp prst="textNoShape">
              <a:avLst/>
            </a:prstTxWarp>
          </a:bodyPr>
          <a:lstStyle>
            <a:lvl1pPr defTabSz="964972">
              <a:lnSpc>
                <a:spcPct val="90000"/>
              </a:lnSpc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802" y="9448564"/>
            <a:ext cx="2970202" cy="49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2" tIns="48334" rIns="96662" bIns="48334" numCol="1" anchor="b" anchorCtr="0" compatLnSpc="1">
            <a:prstTxWarp prst="textNoShape">
              <a:avLst/>
            </a:prstTxWarp>
          </a:bodyPr>
          <a:lstStyle>
            <a:lvl1pPr algn="r" defTabSz="964972">
              <a:lnSpc>
                <a:spcPct val="90000"/>
              </a:lnSpc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fld id="{BDDD59E9-D740-42AA-9AB7-A195113790B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531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26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52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651" algn="l" defTabSz="9142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1" algn="l" defTabSz="9142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10" algn="l" defTabSz="9142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41" algn="l" defTabSz="9142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7772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8188" y="744538"/>
            <a:ext cx="5387975" cy="37322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515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5013" y="746125"/>
            <a:ext cx="5387975" cy="37306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8789">
              <a:defRPr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4D576-E399-4615-8DCB-9AFC0EC87CD7}" type="slidenum">
              <a:rPr lang="de-DE" smtClean="0">
                <a:solidFill>
                  <a:prstClr val="black"/>
                </a:solidFill>
              </a:rPr>
              <a:pPr/>
              <a:t>11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3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5013" y="746125"/>
            <a:ext cx="5387975" cy="37306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4D576-E399-4615-8DCB-9AFC0EC87CD7}" type="slidenum">
              <a:rPr lang="de-DE" smtClean="0">
                <a:solidFill>
                  <a:prstClr val="black"/>
                </a:solidFill>
              </a:rPr>
              <a:pPr/>
              <a:t>12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489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b="1" baseline="0" dirty="0">
              <a:solidFill>
                <a:srgbClr val="C00000"/>
              </a:solidFill>
            </a:endParaRPr>
          </a:p>
          <a:p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17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de-DE" baseline="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621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de-DE" baseline="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621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b="1" baseline="0" dirty="0">
              <a:solidFill>
                <a:srgbClr val="C00000"/>
              </a:solidFill>
            </a:endParaRPr>
          </a:p>
          <a:p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17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0224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1829" indent="-181829">
              <a:lnSpc>
                <a:spcPct val="150000"/>
              </a:lnSpc>
              <a:buClr>
                <a:schemeClr val="tx1"/>
              </a:buClr>
              <a:defRPr/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50180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6646590" y="9762743"/>
            <a:ext cx="211410" cy="184534"/>
          </a:xfrm>
          <a:noFill/>
        </p:spPr>
        <p:txBody>
          <a:bodyPr/>
          <a:lstStyle/>
          <a:p>
            <a:fld id="{C45DF7DF-6E96-4CAF-BD70-8B2DDBDCA7C1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609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b="1" baseline="0" dirty="0">
              <a:solidFill>
                <a:srgbClr val="C00000"/>
              </a:solidFill>
            </a:endParaRPr>
          </a:p>
          <a:p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1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8188" y="744538"/>
            <a:ext cx="5387975" cy="37322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165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8188" y="744538"/>
            <a:ext cx="5387975" cy="37322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à"/>
            </a:pPr>
            <a:endParaRPr lang="de-DE" b="1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42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5013" y="746125"/>
            <a:ext cx="5387975" cy="37306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4D576-E399-4615-8DCB-9AFC0EC87CD7}" type="slidenum">
              <a:rPr lang="de-DE" smtClean="0">
                <a:solidFill>
                  <a:prstClr val="black"/>
                </a:solidFill>
              </a:rPr>
              <a:pPr/>
              <a:t>21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950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de-DE" baseline="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621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8188" y="744538"/>
            <a:ext cx="5387975" cy="37322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817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8188" y="744538"/>
            <a:ext cx="5387975" cy="37322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03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5013" y="746125"/>
            <a:ext cx="5387975" cy="37306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i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4D576-E399-4615-8DCB-9AFC0EC87CD7}" type="slidenum">
              <a:rPr lang="de-DE" smtClean="0">
                <a:solidFill>
                  <a:prstClr val="black"/>
                </a:solidFill>
              </a:rPr>
              <a:pPr/>
              <a:t>25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15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de-DE" baseline="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6216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5013" y="746125"/>
            <a:ext cx="5387975" cy="37306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988DB-28A4-44B8-BA73-2C397140A84C}" type="slidenum">
              <a:rPr lang="de-DE" smtClean="0">
                <a:solidFill>
                  <a:prstClr val="black"/>
                </a:solidFill>
              </a:rPr>
              <a:pPr/>
              <a:t>27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593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5013" y="746125"/>
            <a:ext cx="5387975" cy="37306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988DB-28A4-44B8-BA73-2C397140A84C}" type="slidenum">
              <a:rPr lang="de-DE" smtClean="0">
                <a:solidFill>
                  <a:prstClr val="black"/>
                </a:solidFill>
              </a:rPr>
              <a:pPr/>
              <a:t>28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53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5013" y="746125"/>
            <a:ext cx="5387975" cy="37306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988DB-28A4-44B8-BA73-2C397140A84C}" type="slidenum">
              <a:rPr lang="de-DE" smtClean="0">
                <a:solidFill>
                  <a:prstClr val="black"/>
                </a:solidFill>
              </a:rPr>
              <a:pPr/>
              <a:t>29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78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955183">
              <a:defRPr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372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de-DE" baseline="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6216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8188" y="744538"/>
            <a:ext cx="5387975" cy="37322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25287" indent="-287122">
              <a:lnSpc>
                <a:spcPts val="2211"/>
              </a:lnSpc>
              <a:spcBef>
                <a:spcPts val="603"/>
              </a:spcBef>
              <a:spcAft>
                <a:spcPts val="603"/>
              </a:spcAft>
              <a:buClr>
                <a:schemeClr val="accent3"/>
              </a:buClr>
              <a:buSzPct val="90000"/>
              <a:defRPr/>
            </a:pPr>
            <a:r>
              <a:rPr lang="de-DE" dirty="0"/>
              <a:t>„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4005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4D576-E399-4615-8DCB-9AFC0EC87CD7}" type="slidenum">
              <a:rPr lang="de-DE" smtClean="0">
                <a:solidFill>
                  <a:prstClr val="black"/>
                </a:solidFill>
              </a:rPr>
              <a:pPr/>
              <a:t>32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022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4979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de-DE" baseline="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6216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8188" y="744538"/>
            <a:ext cx="5387975" cy="37322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7601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6181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de-DE" baseline="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6216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8188" y="744538"/>
            <a:ext cx="5387975" cy="37322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18789"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9629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8188" y="744538"/>
            <a:ext cx="5387975" cy="37322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18789"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890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955183">
              <a:defRPr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372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5013" y="746125"/>
            <a:ext cx="5387975" cy="37306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988DB-28A4-44B8-BA73-2C397140A84C}" type="slidenum">
              <a:rPr lang="de-DE" smtClean="0">
                <a:solidFill>
                  <a:prstClr val="black"/>
                </a:solidFill>
              </a:rPr>
              <a:pPr/>
              <a:t>40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1152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071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9492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8188" y="744538"/>
            <a:ext cx="5387975" cy="37322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1113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9490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9490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8188" y="744538"/>
            <a:ext cx="5387975" cy="37322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46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015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5148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de-DE" b="0" u="none" baseline="0" dirty="0">
              <a:sym typeface="Wingdings" pitchFamily="2" charset="2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664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8188" y="744538"/>
            <a:ext cx="5387975" cy="37322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4586" lvl="1" indent="-362074">
              <a:lnSpc>
                <a:spcPct val="120000"/>
              </a:lnSpc>
              <a:spcAft>
                <a:spcPts val="1206"/>
              </a:spcAft>
              <a:buClr>
                <a:schemeClr val="tx1"/>
              </a:buClr>
              <a:buFont typeface="Wingdings" pitchFamily="2" charset="2"/>
              <a:buChar char="à"/>
              <a:tabLst>
                <a:tab pos="454586" algn="l"/>
              </a:tabLst>
            </a:pPr>
            <a:endParaRPr lang="de-DE" dirty="0"/>
          </a:p>
          <a:p>
            <a:pPr marL="454586" lvl="1" indent="-362074">
              <a:lnSpc>
                <a:spcPct val="120000"/>
              </a:lnSpc>
              <a:spcAft>
                <a:spcPts val="1206"/>
              </a:spcAft>
              <a:buClr>
                <a:schemeClr val="tx1"/>
              </a:buClr>
              <a:tabLst>
                <a:tab pos="454586" algn="l"/>
              </a:tabLst>
            </a:pPr>
            <a:endParaRPr lang="de-DE" sz="5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52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8188" y="744538"/>
            <a:ext cx="5387975" cy="37322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796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8188" y="744538"/>
            <a:ext cx="5387975" cy="37322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D59E9-D740-42AA-9AB7-A195113790BA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79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1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6.v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image" Target="../media/image3.wmf"/><Relationship Id="rId4" Type="http://schemas.openxmlformats.org/officeDocument/2006/relationships/tags" Target="../tags/tag18.xml"/><Relationship Id="rId9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2.xml"/><Relationship Id="rId7" Type="http://schemas.openxmlformats.org/officeDocument/2006/relationships/image" Target="../media/image1.emf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3.xml"/><Relationship Id="rId9" Type="http://schemas.openxmlformats.org/officeDocument/2006/relationships/image" Target="../media/image3.wmf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5.xml"/><Relationship Id="rId7" Type="http://schemas.openxmlformats.org/officeDocument/2006/relationships/image" Target="../media/image1.emf"/><Relationship Id="rId2" Type="http://schemas.openxmlformats.org/officeDocument/2006/relationships/tags" Target="../tags/tag2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.xml"/><Relationship Id="rId9" Type="http://schemas.openxmlformats.org/officeDocument/2006/relationships/image" Target="../media/image3.w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3.w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30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0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3.wmf"/><Relationship Id="rId4" Type="http://schemas.openxmlformats.org/officeDocument/2006/relationships/tags" Target="../tags/tag31.xml"/><Relationship Id="rId9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5.xml"/><Relationship Id="rId7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36.xml"/><Relationship Id="rId9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3.wmf"/><Relationship Id="rId4" Type="http://schemas.openxmlformats.org/officeDocument/2006/relationships/tags" Target="../tags/tag5.xml"/><Relationship Id="rId9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8.xml"/><Relationship Id="rId7" Type="http://schemas.openxmlformats.org/officeDocument/2006/relationships/image" Target="../media/image1.emf"/><Relationship Id="rId2" Type="http://schemas.openxmlformats.org/officeDocument/2006/relationships/tags" Target="../tags/tag3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39.xml"/><Relationship Id="rId9" Type="http://schemas.openxmlformats.org/officeDocument/2006/relationships/image" Target="../media/image3.w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0.xml"/><Relationship Id="rId4" Type="http://schemas.openxmlformats.org/officeDocument/2006/relationships/image" Target="../media/image3.w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Relationship Id="rId9" Type="http://schemas.openxmlformats.org/officeDocument/2006/relationships/image" Target="../media/image3.wmf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Relationship Id="rId9" Type="http://schemas.openxmlformats.org/officeDocument/2006/relationships/image" Target="../media/image3.w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3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214319" y="3860807"/>
            <a:ext cx="8483103" cy="1224383"/>
          </a:xfrm>
          <a:prstGeom prst="rect">
            <a:avLst/>
          </a:prstGeom>
        </p:spPr>
        <p:txBody>
          <a:bodyPr lIns="46793" tIns="45712" rIns="46793" bIns="45712" anchor="ctr"/>
          <a:lstStyle>
            <a:lvl1pPr marL="0" indent="0">
              <a:buNone/>
              <a:defRPr sz="2800" b="1">
                <a:latin typeface="Courier New" pitchFamily="49" charset="0"/>
                <a:cs typeface="Courier New" pitchFamily="49" charset="0"/>
              </a:defRPr>
            </a:lvl1pPr>
            <a:lvl2pPr>
              <a:defRPr>
                <a:latin typeface="Courier New" pitchFamily="49" charset="0"/>
                <a:cs typeface="Courier New" pitchFamily="49" charset="0"/>
              </a:defRPr>
            </a:lvl2pPr>
            <a:lvl3pPr>
              <a:defRPr>
                <a:latin typeface="Courier New" pitchFamily="49" charset="0"/>
                <a:cs typeface="Courier New" pitchFamily="49" charset="0"/>
              </a:defRPr>
            </a:lvl3pPr>
            <a:lvl4pPr>
              <a:defRPr>
                <a:latin typeface="Courier New" pitchFamily="49" charset="0"/>
                <a:cs typeface="Courier New" pitchFamily="49" charset="0"/>
              </a:defRPr>
            </a:lvl4pPr>
            <a:lvl5pPr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5" name="Inhaltsplatzhalter 3"/>
          <p:cNvSpPr>
            <a:spLocks noGrp="1"/>
          </p:cNvSpPr>
          <p:nvPr>
            <p:ph sz="quarter" idx="11"/>
          </p:nvPr>
        </p:nvSpPr>
        <p:spPr>
          <a:xfrm>
            <a:off x="214319" y="5193202"/>
            <a:ext cx="8483103" cy="1224383"/>
          </a:xfrm>
          <a:prstGeom prst="rect">
            <a:avLst/>
          </a:prstGeom>
        </p:spPr>
        <p:txBody>
          <a:bodyPr lIns="46793" tIns="45712" rIns="46793" bIns="45712" anchor="ctr"/>
          <a:lstStyle>
            <a:lvl1pPr marL="0" indent="0">
              <a:buNone/>
              <a:defRPr sz="1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Courier New" pitchFamily="49" charset="0"/>
                <a:cs typeface="Courier New" pitchFamily="49" charset="0"/>
              </a:defRPr>
            </a:lvl2pPr>
            <a:lvl3pPr>
              <a:defRPr>
                <a:latin typeface="Courier New" pitchFamily="49" charset="0"/>
                <a:cs typeface="Courier New" pitchFamily="49" charset="0"/>
              </a:defRPr>
            </a:lvl3pPr>
            <a:lvl4pPr>
              <a:defRPr>
                <a:latin typeface="Courier New" pitchFamily="49" charset="0"/>
                <a:cs typeface="Courier New" pitchFamily="49" charset="0"/>
              </a:defRPr>
            </a:lvl4pPr>
            <a:lvl5pPr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de-DE" noProof="0"/>
              <a:t>Textmasterformate durch Klicken bearbeiten</a:t>
            </a:r>
          </a:p>
        </p:txBody>
      </p:sp>
      <p:pic>
        <p:nvPicPr>
          <p:cNvPr id="6" name="Picture 1" descr="G:\00_Schaufenster\03_Weitere_Produkte_Publikationen\SRS_Social_Reporting_Standard\SRS_2014\Abbildungen\ABBILDUNGEN_Grafiken\RGB_fuer_Web_und_Officeanwendungen\SRS_Titelelement_leer_140522ssc_RGB_XXL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8844" y="0"/>
            <a:ext cx="6357156" cy="5265204"/>
          </a:xfrm>
          <a:prstGeom prst="rect">
            <a:avLst/>
          </a:prstGeom>
          <a:noFill/>
        </p:spPr>
      </p:pic>
      <p:pic>
        <p:nvPicPr>
          <p:cNvPr id="7" name="Grafik 6" descr="SRS_Logo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89004" y="2168860"/>
            <a:ext cx="4439292" cy="9242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214319" y="3860807"/>
            <a:ext cx="8483103" cy="1224383"/>
          </a:xfrm>
          <a:prstGeom prst="rect">
            <a:avLst/>
          </a:prstGeom>
        </p:spPr>
        <p:txBody>
          <a:bodyPr lIns="46793" tIns="45712" rIns="46793" bIns="45712" anchor="ctr"/>
          <a:lstStyle>
            <a:lvl1pPr marL="0" indent="0">
              <a:buNone/>
              <a:defRPr sz="2800" b="1">
                <a:latin typeface="Courier New" pitchFamily="49" charset="0"/>
                <a:cs typeface="Courier New" pitchFamily="49" charset="0"/>
              </a:defRPr>
            </a:lvl1pPr>
            <a:lvl2pPr>
              <a:defRPr>
                <a:latin typeface="Courier New" pitchFamily="49" charset="0"/>
                <a:cs typeface="Courier New" pitchFamily="49" charset="0"/>
              </a:defRPr>
            </a:lvl2pPr>
            <a:lvl3pPr>
              <a:defRPr>
                <a:latin typeface="Courier New" pitchFamily="49" charset="0"/>
                <a:cs typeface="Courier New" pitchFamily="49" charset="0"/>
              </a:defRPr>
            </a:lvl3pPr>
            <a:lvl4pPr>
              <a:defRPr>
                <a:latin typeface="Courier New" pitchFamily="49" charset="0"/>
                <a:cs typeface="Courier New" pitchFamily="49" charset="0"/>
              </a:defRPr>
            </a:lvl4pPr>
            <a:lvl5pPr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5" name="Inhaltsplatzhalter 3"/>
          <p:cNvSpPr>
            <a:spLocks noGrp="1"/>
          </p:cNvSpPr>
          <p:nvPr>
            <p:ph sz="quarter" idx="11"/>
          </p:nvPr>
        </p:nvSpPr>
        <p:spPr>
          <a:xfrm>
            <a:off x="214319" y="5193202"/>
            <a:ext cx="8483103" cy="1224383"/>
          </a:xfrm>
          <a:prstGeom prst="rect">
            <a:avLst/>
          </a:prstGeom>
        </p:spPr>
        <p:txBody>
          <a:bodyPr lIns="46793" tIns="45712" rIns="46793" bIns="45712" anchor="ctr"/>
          <a:lstStyle>
            <a:lvl1pPr marL="0" indent="0">
              <a:buNone/>
              <a:defRPr sz="1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Courier New" pitchFamily="49" charset="0"/>
                <a:cs typeface="Courier New" pitchFamily="49" charset="0"/>
              </a:defRPr>
            </a:lvl2pPr>
            <a:lvl3pPr>
              <a:defRPr>
                <a:latin typeface="Courier New" pitchFamily="49" charset="0"/>
                <a:cs typeface="Courier New" pitchFamily="49" charset="0"/>
              </a:defRPr>
            </a:lvl3pPr>
            <a:lvl4pPr>
              <a:defRPr>
                <a:latin typeface="Courier New" pitchFamily="49" charset="0"/>
                <a:cs typeface="Courier New" pitchFamily="49" charset="0"/>
              </a:defRPr>
            </a:lvl4pPr>
            <a:lvl5pPr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de-DE" noProof="0"/>
              <a:t>Textmasterformate durch Klicken bearbeiten</a:t>
            </a:r>
          </a:p>
        </p:txBody>
      </p:sp>
      <p:pic>
        <p:nvPicPr>
          <p:cNvPr id="6" name="Picture 1" descr="G:\00_Schaufenster\03_Weitere_Produkte_Publikationen\SRS_Social_Reporting_Standard\SRS_2014\Abbildungen\ABBILDUNGEN_Grafiken\RGB_fuer_Web_und_Officeanwendungen\SRS_Titelelement_leer_140522ssc_RGB_XXL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8844" y="0"/>
            <a:ext cx="6357156" cy="5265204"/>
          </a:xfrm>
          <a:prstGeom prst="rect">
            <a:avLst/>
          </a:prstGeom>
          <a:noFill/>
        </p:spPr>
      </p:pic>
      <p:pic>
        <p:nvPicPr>
          <p:cNvPr id="7" name="Grafik 6" descr="SRS_Logo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89004" y="2168860"/>
            <a:ext cx="4439292" cy="9242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3749" y="1412776"/>
            <a:ext cx="9499258" cy="4932548"/>
          </a:xfrm>
          <a:prstGeom prst="rect">
            <a:avLst/>
          </a:prstGeom>
        </p:spPr>
        <p:txBody>
          <a:bodyPr lIns="91426" tIns="45712" rIns="91426" bIns="45712"/>
          <a:lstStyle>
            <a:lvl1pPr marL="263484" indent="-263484">
              <a:spcBef>
                <a:spcPts val="479"/>
              </a:spcBef>
              <a:buClrTx/>
              <a:buFont typeface="Verdana" pitchFamily="34" charset="0"/>
              <a:buChar char="−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20"/>
              </a:spcBef>
              <a:buClrTx/>
              <a:buFont typeface="Symbol" pitchFamily="18" charset="2"/>
              <a:buChar char="-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60"/>
              </a:spcBef>
              <a:buClrTx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14312" y="731523"/>
            <a:ext cx="9493200" cy="609248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b"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de-DE" noProof="0" dirty="0"/>
              <a:t>Textmasterformate durch Klicken bearbeiten 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4953006" y="49814"/>
            <a:ext cx="4754563" cy="368300"/>
          </a:xfrm>
          <a:prstGeom prst="rect">
            <a:avLst/>
          </a:prstGeom>
        </p:spPr>
        <p:txBody>
          <a:bodyPr lIns="91426" tIns="45712" rIns="0" bIns="45712"/>
          <a:lstStyle>
            <a:lvl1pPr marL="0" indent="0" algn="r">
              <a:buNone/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pic>
        <p:nvPicPr>
          <p:cNvPr id="6" name="Grafik 5" descr="SRS_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0634" y="152639"/>
            <a:ext cx="1647708" cy="343036"/>
          </a:xfrm>
          <a:prstGeom prst="rect">
            <a:avLst/>
          </a:prstGeom>
        </p:spPr>
      </p:pic>
      <p:cxnSp>
        <p:nvCxnSpPr>
          <p:cNvPr id="9" name="Gerade Verbindung 8"/>
          <p:cNvCxnSpPr/>
          <p:nvPr userDrawn="1"/>
        </p:nvCxnSpPr>
        <p:spPr bwMode="auto">
          <a:xfrm>
            <a:off x="214316" y="6481763"/>
            <a:ext cx="9502775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804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Inhaltsplatzhalter 10"/>
          <p:cNvSpPr>
            <a:spLocks noGrp="1"/>
          </p:cNvSpPr>
          <p:nvPr>
            <p:ph sz="quarter" idx="11" hasCustomPrompt="1"/>
            <p:custDataLst>
              <p:tags r:id="rId3"/>
            </p:custDataLst>
          </p:nvPr>
        </p:nvSpPr>
        <p:spPr>
          <a:xfrm>
            <a:off x="214318" y="1666900"/>
            <a:ext cx="9488487" cy="28890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>
              <a:buNone/>
              <a:defRPr sz="2100"/>
            </a:lvl1pPr>
          </a:lstStyle>
          <a:p>
            <a:pPr lvl="0"/>
            <a:r>
              <a:rPr lang="de-DE" noProof="0" dirty="0"/>
              <a:t>    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213754" y="1628800"/>
            <a:ext cx="8915715" cy="4716524"/>
          </a:xfrm>
          <a:prstGeom prst="rect">
            <a:avLst/>
          </a:prstGeom>
        </p:spPr>
        <p:txBody>
          <a:bodyPr lIns="91426" tIns="45712" rIns="91426" bIns="45712"/>
          <a:lstStyle>
            <a:lvl1pPr marL="263484" indent="-263484">
              <a:spcBef>
                <a:spcPts val="960"/>
              </a:spcBef>
              <a:buClrTx/>
              <a:buFont typeface="Verdana" pitchFamily="34" charset="0"/>
              <a:buChar char="−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640"/>
              </a:spcBef>
              <a:buClrTx/>
              <a:buFont typeface="Symbol" pitchFamily="18" charset="2"/>
              <a:buChar char="-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320"/>
              </a:spcBef>
              <a:buClrTx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  <p:custDataLst>
              <p:tags r:id="rId5"/>
            </p:custDataLst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Textfeld 5"/>
          <p:cNvSpPr txBox="1"/>
          <p:nvPr userDrawn="1">
            <p:custDataLst>
              <p:tags r:id="rId6"/>
            </p:custDataLst>
          </p:nvPr>
        </p:nvSpPr>
        <p:spPr>
          <a:xfrm>
            <a:off x="214313" y="733780"/>
            <a:ext cx="9493200" cy="608400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b"/>
          <a:lstStyle/>
          <a:p>
            <a:pPr eaLnBrk="0" hangingPunct="0">
              <a:spcBef>
                <a:spcPct val="20000"/>
              </a:spcBef>
            </a:pPr>
            <a:r>
              <a:rPr lang="de-DE" sz="2000" b="1" dirty="0">
                <a:solidFill>
                  <a:srgbClr val="FFFFFF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Agenda</a:t>
            </a:r>
          </a:p>
        </p:txBody>
      </p:sp>
      <p:sp>
        <p:nvSpPr>
          <p:cNvPr id="7" name="Inhaltsplatzhalter 7"/>
          <p:cNvSpPr>
            <a:spLocks noGrp="1"/>
          </p:cNvSpPr>
          <p:nvPr>
            <p:ph sz="quarter" idx="12"/>
          </p:nvPr>
        </p:nvSpPr>
        <p:spPr>
          <a:xfrm>
            <a:off x="4953006" y="49814"/>
            <a:ext cx="4754563" cy="368300"/>
          </a:xfrm>
          <a:prstGeom prst="rect">
            <a:avLst/>
          </a:prstGeom>
        </p:spPr>
        <p:txBody>
          <a:bodyPr lIns="91426" tIns="45712" rIns="0" bIns="45712"/>
          <a:lstStyle>
            <a:lvl1pPr marL="0" indent="0" algn="r">
              <a:buNone/>
              <a:defRPr lang="de-DE" sz="1200" noProof="0">
                <a:solidFill>
                  <a:schemeClr val="tx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de-DE" noProof="0" dirty="0"/>
              <a:t>Textmasterformate durch Klicken bearbeiten</a:t>
            </a:r>
          </a:p>
        </p:txBody>
      </p:sp>
      <p:pic>
        <p:nvPicPr>
          <p:cNvPr id="8" name="Grafik 7" descr="SRS_Logo.eps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10634" y="152639"/>
            <a:ext cx="1647708" cy="343036"/>
          </a:xfrm>
          <a:prstGeom prst="rect">
            <a:avLst/>
          </a:prstGeom>
        </p:spPr>
      </p:pic>
      <p:cxnSp>
        <p:nvCxnSpPr>
          <p:cNvPr id="9" name="Gerade Verbindung 8"/>
          <p:cNvCxnSpPr/>
          <p:nvPr userDrawn="1"/>
        </p:nvCxnSpPr>
        <p:spPr bwMode="auto">
          <a:xfrm>
            <a:off x="214316" y="6481763"/>
            <a:ext cx="9502775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1806" y="2168860"/>
            <a:ext cx="4127183" cy="421289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2"/>
          </p:nvPr>
        </p:nvSpPr>
        <p:spPr>
          <a:xfrm>
            <a:off x="681039" y="1592796"/>
            <a:ext cx="4125600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18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098599" y="1592796"/>
            <a:ext cx="4125600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11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4" name="Inhaltsplatzhalter 2"/>
          <p:cNvSpPr>
            <a:spLocks noGrp="1"/>
          </p:cNvSpPr>
          <p:nvPr>
            <p:ph idx="15"/>
          </p:nvPr>
        </p:nvSpPr>
        <p:spPr>
          <a:xfrm>
            <a:off x="5097022" y="2168860"/>
            <a:ext cx="4127183" cy="421289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14312" y="731523"/>
            <a:ext cx="9493200" cy="609248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b"/>
          <a:lstStyle>
            <a:lvl1pPr marL="0" indent="0">
              <a:buFontTx/>
              <a:buNone/>
              <a:defRPr lang="en-GB" sz="2000" b="1" dirty="0" smtClean="0">
                <a:solidFill>
                  <a:schemeClr val="bg1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defRPr>
            </a:lvl1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de-DE" noProof="0" dirty="0"/>
              <a:t>Textmasterformate durch Klicken bearbeiten 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6"/>
          </p:nvPr>
        </p:nvSpPr>
        <p:spPr>
          <a:xfrm>
            <a:off x="4953006" y="49814"/>
            <a:ext cx="4754563" cy="368300"/>
          </a:xfrm>
          <a:prstGeom prst="rect">
            <a:avLst/>
          </a:prstGeom>
        </p:spPr>
        <p:txBody>
          <a:bodyPr lIns="91426" tIns="45712" rIns="0" bIns="45712"/>
          <a:lstStyle>
            <a:lvl1pPr marL="0" indent="0" algn="r">
              <a:buNone/>
              <a:defRPr lang="de-DE" sz="1200" noProof="0" dirty="0">
                <a:solidFill>
                  <a:schemeClr val="tx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de-DE" noProof="0" dirty="0"/>
              <a:t>Textmasterformate durch Klicken bearbeiten</a:t>
            </a:r>
          </a:p>
        </p:txBody>
      </p:sp>
      <p:pic>
        <p:nvPicPr>
          <p:cNvPr id="9" name="Grafik 8" descr="SRS_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0634" y="152639"/>
            <a:ext cx="1647708" cy="343036"/>
          </a:xfrm>
          <a:prstGeom prst="rect">
            <a:avLst/>
          </a:prstGeom>
        </p:spPr>
      </p:pic>
      <p:cxnSp>
        <p:nvCxnSpPr>
          <p:cNvPr id="10" name="Gerade Verbindung 9"/>
          <p:cNvCxnSpPr/>
          <p:nvPr userDrawn="1"/>
        </p:nvCxnSpPr>
        <p:spPr bwMode="auto">
          <a:xfrm>
            <a:off x="214316" y="6481763"/>
            <a:ext cx="9502775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1236" y="2168860"/>
            <a:ext cx="2990628" cy="421289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2"/>
          </p:nvPr>
        </p:nvSpPr>
        <p:spPr>
          <a:xfrm>
            <a:off x="200478" y="1592796"/>
            <a:ext cx="2989481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/>
              <a:t>Textmasterformate durch Klicken bearbeiten</a:t>
            </a:r>
          </a:p>
        </p:txBody>
      </p:sp>
      <p:sp>
        <p:nvSpPr>
          <p:cNvPr id="18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6718471" y="1592796"/>
            <a:ext cx="2989481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11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4" name="Inhaltsplatzhalter 2"/>
          <p:cNvSpPr>
            <a:spLocks noGrp="1"/>
          </p:cNvSpPr>
          <p:nvPr>
            <p:ph idx="15"/>
          </p:nvPr>
        </p:nvSpPr>
        <p:spPr>
          <a:xfrm>
            <a:off x="6716884" y="2168860"/>
            <a:ext cx="2990628" cy="421289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6"/>
          </p:nvPr>
        </p:nvSpPr>
        <p:spPr>
          <a:xfrm>
            <a:off x="3474541" y="2168860"/>
            <a:ext cx="2990628" cy="421289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7"/>
          </p:nvPr>
        </p:nvSpPr>
        <p:spPr>
          <a:xfrm>
            <a:off x="3473782" y="1592796"/>
            <a:ext cx="2989481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14312" y="731523"/>
            <a:ext cx="9493200" cy="609248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b"/>
          <a:lstStyle>
            <a:lvl1pPr marL="0" indent="0">
              <a:buFontTx/>
              <a:buNone/>
              <a:defRPr lang="en-GB" sz="2000" b="1" dirty="0" smtClean="0">
                <a:solidFill>
                  <a:schemeClr val="bg1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defRPr>
            </a:lvl1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de-DE" noProof="0" dirty="0"/>
              <a:t>Textmasterformate durch Klicken bearbeiten </a:t>
            </a:r>
          </a:p>
        </p:txBody>
      </p:sp>
      <p:sp>
        <p:nvSpPr>
          <p:cNvPr id="13" name="Inhaltsplatzhalter 7"/>
          <p:cNvSpPr>
            <a:spLocks noGrp="1"/>
          </p:cNvSpPr>
          <p:nvPr>
            <p:ph sz="quarter" idx="18"/>
          </p:nvPr>
        </p:nvSpPr>
        <p:spPr>
          <a:xfrm>
            <a:off x="4953006" y="49814"/>
            <a:ext cx="4754563" cy="368300"/>
          </a:xfrm>
          <a:prstGeom prst="rect">
            <a:avLst/>
          </a:prstGeom>
        </p:spPr>
        <p:txBody>
          <a:bodyPr lIns="91426" tIns="45712" rIns="0" bIns="45712"/>
          <a:lstStyle>
            <a:lvl1pPr marL="0" indent="0" algn="r">
              <a:buNone/>
              <a:defRPr lang="de-DE" sz="1200" noProof="0">
                <a:solidFill>
                  <a:schemeClr val="tx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de-DE" noProof="0" dirty="0"/>
              <a:t>Textmasterformate durch Klicken bearbeiten</a:t>
            </a:r>
          </a:p>
        </p:txBody>
      </p:sp>
      <p:pic>
        <p:nvPicPr>
          <p:cNvPr id="16" name="Grafik 15" descr="SRS_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0634" y="152639"/>
            <a:ext cx="1647708" cy="343036"/>
          </a:xfrm>
          <a:prstGeom prst="rect">
            <a:avLst/>
          </a:prstGeom>
        </p:spPr>
      </p:pic>
      <p:cxnSp>
        <p:nvCxnSpPr>
          <p:cNvPr id="17" name="Gerade Verbindung 16"/>
          <p:cNvCxnSpPr/>
          <p:nvPr userDrawn="1"/>
        </p:nvCxnSpPr>
        <p:spPr bwMode="auto">
          <a:xfrm>
            <a:off x="214316" y="6481763"/>
            <a:ext cx="9502775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3935" y="2168861"/>
            <a:ext cx="4610496" cy="166654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2"/>
          </p:nvPr>
        </p:nvSpPr>
        <p:spPr>
          <a:xfrm>
            <a:off x="213172" y="1592796"/>
            <a:ext cx="4608728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18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098599" y="1592796"/>
            <a:ext cx="4608728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/>
              <a:t>Textmasterformate durch Klicken bearbeiten</a:t>
            </a:r>
          </a:p>
        </p:txBody>
      </p:sp>
      <p:sp>
        <p:nvSpPr>
          <p:cNvPr id="11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4" name="Inhaltsplatzhalter 2"/>
          <p:cNvSpPr>
            <a:spLocks noGrp="1"/>
          </p:cNvSpPr>
          <p:nvPr>
            <p:ph idx="15"/>
          </p:nvPr>
        </p:nvSpPr>
        <p:spPr>
          <a:xfrm>
            <a:off x="5097016" y="2168861"/>
            <a:ext cx="4610496" cy="166654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6"/>
          </p:nvPr>
        </p:nvSpPr>
        <p:spPr>
          <a:xfrm>
            <a:off x="213935" y="4696163"/>
            <a:ext cx="4610496" cy="166654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7"/>
          </p:nvPr>
        </p:nvSpPr>
        <p:spPr>
          <a:xfrm>
            <a:off x="213172" y="4120096"/>
            <a:ext cx="4608728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/>
              <a:t>Textmasterformate durch Klicken bearbeiten</a:t>
            </a:r>
          </a:p>
        </p:txBody>
      </p:sp>
      <p:sp>
        <p:nvSpPr>
          <p:cNvPr id="12" name="Textplatzhalter 14"/>
          <p:cNvSpPr>
            <a:spLocks noGrp="1"/>
          </p:cNvSpPr>
          <p:nvPr>
            <p:ph type="body" sz="quarter" idx="18"/>
          </p:nvPr>
        </p:nvSpPr>
        <p:spPr>
          <a:xfrm>
            <a:off x="5098599" y="4120096"/>
            <a:ext cx="4608728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/>
              <a:t>Textmasterformate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9"/>
          </p:nvPr>
        </p:nvSpPr>
        <p:spPr>
          <a:xfrm>
            <a:off x="5097016" y="4696163"/>
            <a:ext cx="4610496" cy="166654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14312" y="731523"/>
            <a:ext cx="9493200" cy="609248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b"/>
          <a:lstStyle>
            <a:lvl1pPr marL="0" indent="0">
              <a:buFontTx/>
              <a:buNone/>
              <a:defRPr lang="en-GB" sz="2000" b="1" dirty="0" smtClean="0">
                <a:solidFill>
                  <a:schemeClr val="bg1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defRPr>
            </a:lvl1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de-DE" noProof="0" dirty="0"/>
              <a:t>Textmasterformate durch Klicken bearbeiten </a:t>
            </a:r>
          </a:p>
        </p:txBody>
      </p:sp>
      <p:sp>
        <p:nvSpPr>
          <p:cNvPr id="17" name="Inhaltsplatzhalter 7"/>
          <p:cNvSpPr>
            <a:spLocks noGrp="1"/>
          </p:cNvSpPr>
          <p:nvPr>
            <p:ph sz="quarter" idx="20"/>
          </p:nvPr>
        </p:nvSpPr>
        <p:spPr>
          <a:xfrm>
            <a:off x="4953006" y="49814"/>
            <a:ext cx="4754563" cy="368300"/>
          </a:xfrm>
          <a:prstGeom prst="rect">
            <a:avLst/>
          </a:prstGeom>
        </p:spPr>
        <p:txBody>
          <a:bodyPr lIns="91426" tIns="45712" rIns="0" bIns="45712"/>
          <a:lstStyle>
            <a:lvl1pPr marL="0" indent="0" algn="r">
              <a:buNone/>
              <a:defRPr lang="de-DE" sz="1200" noProof="0" dirty="0">
                <a:solidFill>
                  <a:schemeClr val="tx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de-DE" noProof="0" dirty="0"/>
              <a:t>Textmasterformate durch Klicken bearbeiten</a:t>
            </a:r>
          </a:p>
        </p:txBody>
      </p:sp>
      <p:pic>
        <p:nvPicPr>
          <p:cNvPr id="19" name="Grafik 18" descr="SRS_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0634" y="152639"/>
            <a:ext cx="1647708" cy="343036"/>
          </a:xfrm>
          <a:prstGeom prst="rect">
            <a:avLst/>
          </a:prstGeom>
        </p:spPr>
      </p:pic>
      <p:cxnSp>
        <p:nvCxnSpPr>
          <p:cNvPr id="20" name="Gerade Verbindung 19"/>
          <p:cNvCxnSpPr/>
          <p:nvPr userDrawn="1"/>
        </p:nvCxnSpPr>
        <p:spPr bwMode="auto">
          <a:xfrm>
            <a:off x="214316" y="6481763"/>
            <a:ext cx="9502775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um -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kt 3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82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14261"/>
            <a:endParaRPr lang="en-GB" sz="1400" dirty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11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Textfeld 9"/>
          <p:cNvSpPr txBox="1"/>
          <p:nvPr userDrawn="1">
            <p:custDataLst>
              <p:tags r:id="rId4"/>
            </p:custDataLst>
          </p:nvPr>
        </p:nvSpPr>
        <p:spPr>
          <a:xfrm>
            <a:off x="214313" y="754100"/>
            <a:ext cx="9493200" cy="608400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b"/>
          <a:lstStyle/>
          <a:p>
            <a:pPr eaLnBrk="0" hangingPunct="0">
              <a:spcBef>
                <a:spcPct val="20000"/>
              </a:spcBef>
            </a:pPr>
            <a:r>
              <a:rPr lang="de-DE" sz="2000" b="1" dirty="0">
                <a:solidFill>
                  <a:srgbClr val="FFFFFF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Impressum</a:t>
            </a:r>
          </a:p>
        </p:txBody>
      </p:sp>
      <p:sp>
        <p:nvSpPr>
          <p:cNvPr id="7" name="Inhaltsplatzhalter 7"/>
          <p:cNvSpPr>
            <a:spLocks noGrp="1"/>
          </p:cNvSpPr>
          <p:nvPr>
            <p:ph sz="quarter" idx="12"/>
          </p:nvPr>
        </p:nvSpPr>
        <p:spPr>
          <a:xfrm>
            <a:off x="4953006" y="49814"/>
            <a:ext cx="4754563" cy="368300"/>
          </a:xfrm>
          <a:prstGeom prst="rect">
            <a:avLst/>
          </a:prstGeom>
        </p:spPr>
        <p:txBody>
          <a:bodyPr lIns="91426" tIns="45712" rIns="0" bIns="45712"/>
          <a:lstStyle>
            <a:lvl1pPr marL="0" indent="0" algn="r">
              <a:buNone/>
              <a:defRPr lang="en-GB" sz="1200" noProof="0" dirty="0">
                <a:solidFill>
                  <a:schemeClr val="tx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de-DE" dirty="0"/>
              <a:t>Textmasterformate durch Klicken bearbeiten</a:t>
            </a:r>
            <a:endParaRPr lang="en-GB" dirty="0"/>
          </a:p>
        </p:txBody>
      </p:sp>
      <p:pic>
        <p:nvPicPr>
          <p:cNvPr id="10248" name="Picture 8" descr="G:\00_Schaufenster\03_Weitere_Produkte_Publikationen\SRS_Social_Reporting_Standard\SRS_2014\Abbildungen\ABBILDUNGEN_Grafiken\RGB_fuer_Web_und_Officeanwendungen\SRS_2014_Impressum_140522ssc_RGB_XXL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3" y="1628800"/>
            <a:ext cx="9525508" cy="2489900"/>
          </a:xfrm>
          <a:prstGeom prst="rect">
            <a:avLst/>
          </a:prstGeom>
          <a:noFill/>
        </p:spPr>
      </p:pic>
      <p:pic>
        <p:nvPicPr>
          <p:cNvPr id="9" name="Grafik 8" descr="SRS_Logo.eps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0634" y="152639"/>
            <a:ext cx="1647708" cy="343036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 bwMode="auto">
          <a:xfrm>
            <a:off x="214316" y="6481763"/>
            <a:ext cx="9502775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zenzhinwe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kt 3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85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14261"/>
            <a:endParaRPr lang="en-GB" sz="1400" dirty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11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214313" y="1488021"/>
            <a:ext cx="7546999" cy="4065215"/>
          </a:xfrm>
          <a:prstGeom prst="rect">
            <a:avLst/>
          </a:prstGeom>
        </p:spPr>
        <p:txBody>
          <a:bodyPr lIns="91426" tIns="45712" rIns="91426" bIns="45712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de-DE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Der Social Reporting Standard (SRS) wird vom Verein Social Reporting Initiative e.V. (SRI) unter der Creative </a:t>
            </a:r>
            <a:r>
              <a:rPr lang="de-DE" sz="1500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Commons</a:t>
            </a:r>
            <a:r>
              <a:rPr lang="de-DE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Namensnennung-Keine Bearbeitung 3.0 Deutschland Lizenz veröffentlicht (CC BY-ND 3.0, Details: </a:t>
            </a:r>
            <a:r>
              <a:rPr lang="de-DE" sz="1500" u="sng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http://creativecommons.org/licenses/by-nd/3.0/de/</a:t>
            </a:r>
            <a:r>
              <a:rPr lang="de-DE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). 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de-DE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Sie dürfen den SRS nutzen und verbreiten, wenn Sie SRI als Herausgeber nennen, auch in anderer gestalterischer Form einschließlich elektronischer Bearbeitungen (zum Beispiel als Wiki, Mobil-</a:t>
            </a:r>
            <a:r>
              <a:rPr lang="de-DE" sz="1500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r>
              <a:rPr lang="de-DE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etc.). 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de-DE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Alle anderen Bearbeitungen, Abwandlungen oder anderen Veränderungen – einschließlich jeder Änderung des Textes – bedürfen der vorherigen ausdrücklichen Zustimmung des SRI. 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de-DE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Wenn Sie Interesse daran haben, den SRS für eigene Vorhaben in veränderter Form zu nutzen, sprechen Sie uns bitte an.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de-DE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4" descr="http://wp10974855.wp175.webpack.hosteurope.de/wp-content/uploads/2012/02/by-nd-300x104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45682" y="4833156"/>
            <a:ext cx="4053740" cy="1405298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 userDrawn="1">
            <p:custDataLst>
              <p:tags r:id="rId4"/>
            </p:custDataLst>
          </p:nvPr>
        </p:nvSpPr>
        <p:spPr>
          <a:xfrm>
            <a:off x="214313" y="754100"/>
            <a:ext cx="9493200" cy="608400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b"/>
          <a:lstStyle/>
          <a:p>
            <a:pPr eaLnBrk="0" hangingPunct="0">
              <a:spcBef>
                <a:spcPct val="20000"/>
              </a:spcBef>
            </a:pPr>
            <a:r>
              <a:rPr lang="de-DE" sz="2000" b="1" dirty="0">
                <a:solidFill>
                  <a:srgbClr val="FFFFFF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Lizenzhinweise</a:t>
            </a:r>
          </a:p>
        </p:txBody>
      </p:sp>
      <p:sp>
        <p:nvSpPr>
          <p:cNvPr id="12" name="Inhaltsplatzhalter 7"/>
          <p:cNvSpPr>
            <a:spLocks noGrp="1"/>
          </p:cNvSpPr>
          <p:nvPr>
            <p:ph sz="quarter" idx="12"/>
          </p:nvPr>
        </p:nvSpPr>
        <p:spPr>
          <a:xfrm>
            <a:off x="4953006" y="49814"/>
            <a:ext cx="4754563" cy="368300"/>
          </a:xfrm>
          <a:prstGeom prst="rect">
            <a:avLst/>
          </a:prstGeom>
        </p:spPr>
        <p:txBody>
          <a:bodyPr lIns="91426" tIns="45712" rIns="0" bIns="45712"/>
          <a:lstStyle>
            <a:lvl1pPr marL="0" indent="0" algn="r">
              <a:buNone/>
              <a:defRPr lang="en-GB" sz="1200" noProof="0" dirty="0">
                <a:solidFill>
                  <a:schemeClr val="tx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de-DE" dirty="0"/>
              <a:t>Textmasterformate durch Klicken bearbeiten</a:t>
            </a:r>
            <a:endParaRPr lang="en-GB" dirty="0"/>
          </a:p>
        </p:txBody>
      </p:sp>
      <p:pic>
        <p:nvPicPr>
          <p:cNvPr id="14" name="Grafik 13" descr="SRS_Logo.eps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0634" y="152639"/>
            <a:ext cx="1647708" cy="343036"/>
          </a:xfrm>
          <a:prstGeom prst="rect">
            <a:avLst/>
          </a:prstGeom>
        </p:spPr>
      </p:pic>
      <p:cxnSp>
        <p:nvCxnSpPr>
          <p:cNvPr id="15" name="Gerade Verbindung 14"/>
          <p:cNvCxnSpPr/>
          <p:nvPr userDrawn="1"/>
        </p:nvCxnSpPr>
        <p:spPr bwMode="auto">
          <a:xfrm>
            <a:off x="214316" y="6481763"/>
            <a:ext cx="9502775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3749" y="1412776"/>
            <a:ext cx="9499258" cy="4932548"/>
          </a:xfrm>
          <a:prstGeom prst="rect">
            <a:avLst/>
          </a:prstGeom>
        </p:spPr>
        <p:txBody>
          <a:bodyPr lIns="91426" tIns="45712" rIns="91426" bIns="45712"/>
          <a:lstStyle>
            <a:lvl1pPr marL="263484" indent="-263484">
              <a:spcBef>
                <a:spcPts val="479"/>
              </a:spcBef>
              <a:buClrTx/>
              <a:buFont typeface="Verdana" pitchFamily="34" charset="0"/>
              <a:buChar char="−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20"/>
              </a:spcBef>
              <a:buClrTx/>
              <a:buFont typeface="Symbol" pitchFamily="18" charset="2"/>
              <a:buChar char="-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60"/>
              </a:spcBef>
              <a:buClrTx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14312" y="731523"/>
            <a:ext cx="9493200" cy="609248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b"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de-DE" noProof="0" dirty="0"/>
              <a:t>Textmasterformate durch Klicken bearbeiten 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4953006" y="49814"/>
            <a:ext cx="4754563" cy="368300"/>
          </a:xfrm>
          <a:prstGeom prst="rect">
            <a:avLst/>
          </a:prstGeom>
        </p:spPr>
        <p:txBody>
          <a:bodyPr lIns="91426" tIns="45712" rIns="0" bIns="45712"/>
          <a:lstStyle>
            <a:lvl1pPr marL="0" indent="0" algn="r">
              <a:buNone/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pic>
        <p:nvPicPr>
          <p:cNvPr id="6" name="Grafik 5" descr="SRS_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0634" y="152639"/>
            <a:ext cx="1647708" cy="343036"/>
          </a:xfrm>
          <a:prstGeom prst="rect">
            <a:avLst/>
          </a:prstGeom>
        </p:spPr>
      </p:pic>
      <p:cxnSp>
        <p:nvCxnSpPr>
          <p:cNvPr id="9" name="Gerade Verbindung 8"/>
          <p:cNvCxnSpPr/>
          <p:nvPr userDrawn="1"/>
        </p:nvCxnSpPr>
        <p:spPr bwMode="auto">
          <a:xfrm>
            <a:off x="214316" y="6481763"/>
            <a:ext cx="9502775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Hintergrund.jpg"/>
          <p:cNvPicPr>
            <a:picLocks noChangeAspect="1"/>
          </p:cNvPicPr>
          <p:nvPr userDrawn="1"/>
        </p:nvPicPr>
        <p:blipFill>
          <a:blip r:embed="rId3" cstate="print"/>
          <a:srcRect t="11458" b="86459"/>
          <a:stretch>
            <a:fillRect/>
          </a:stretch>
        </p:blipFill>
        <p:spPr>
          <a:xfrm>
            <a:off x="35" y="714356"/>
            <a:ext cx="9906000" cy="142876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4313" y="1700808"/>
            <a:ext cx="9106687" cy="45991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1800" b="0" spc="30" baseline="0">
                <a:latin typeface="Tahoma" pitchFamily="34" charset="0"/>
                <a:cs typeface="Tahoma" pitchFamily="34" charset="0"/>
              </a:defRPr>
            </a:lvl1pPr>
            <a:lvl2pPr marL="180975" indent="-180975">
              <a:lnSpc>
                <a:spcPts val="2200"/>
              </a:lnSpc>
              <a:spcBef>
                <a:spcPts val="0"/>
              </a:spcBef>
              <a:buClr>
                <a:srgbClr val="7AB030"/>
              </a:buClr>
              <a:buFont typeface="Arial" pitchFamily="34" charset="0"/>
              <a:buChar char="•"/>
              <a:defRPr sz="1800" kern="0" spc="30" baseline="0">
                <a:latin typeface="Tahoma" pitchFamily="34" charset="0"/>
                <a:cs typeface="Tahoma" pitchFamily="34" charset="0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Clr>
                <a:srgbClr val="7AB030"/>
              </a:buClr>
              <a:buNone/>
              <a:defRPr sz="1500" kern="0" spc="30" baseline="0">
                <a:latin typeface="Tahoma" pitchFamily="34" charset="0"/>
                <a:cs typeface="Tahoma" pitchFamily="34" charset="0"/>
              </a:defRPr>
            </a:lvl3pPr>
            <a:lvl4pPr marL="180975" indent="-180975">
              <a:lnSpc>
                <a:spcPts val="2000"/>
              </a:lnSpc>
              <a:spcBef>
                <a:spcPts val="0"/>
              </a:spcBef>
              <a:buClr>
                <a:srgbClr val="7AB030"/>
              </a:buClr>
              <a:buFont typeface="Arial" pitchFamily="34" charset="0"/>
              <a:buChar char="•"/>
              <a:defRPr sz="1500" spc="20" baseline="0">
                <a:latin typeface="Tahoma" pitchFamily="34" charset="0"/>
                <a:cs typeface="Tahoma" pitchFamily="34" charset="0"/>
              </a:defRPr>
            </a:lvl4pPr>
            <a:lvl5pPr marL="0" marR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aseline="0">
                <a:latin typeface="Tahoma" pitchFamily="34" charset="0"/>
                <a:cs typeface="Tahoma" pitchFamily="34" charset="0"/>
              </a:defRPr>
            </a:lvl5pPr>
            <a:lvl6pPr marL="0" indent="0">
              <a:lnSpc>
                <a:spcPts val="1400"/>
              </a:lnSpc>
              <a:spcBef>
                <a:spcPts val="0"/>
              </a:spcBef>
              <a:buNone/>
              <a:defRPr sz="1000">
                <a:latin typeface="Tahoma" pitchFamily="34" charset="0"/>
                <a:cs typeface="Tahoma" pitchFamily="34" charset="0"/>
              </a:defRPr>
            </a:lvl6pPr>
            <a:lvl7pPr marL="0" indent="0">
              <a:lnSpc>
                <a:spcPts val="1400"/>
              </a:lnSpc>
              <a:spcBef>
                <a:spcPts val="0"/>
              </a:spcBef>
              <a:buNone/>
              <a:defRPr sz="1000">
                <a:latin typeface="Tahoma" pitchFamily="34" charset="0"/>
                <a:cs typeface="Tahoma" pitchFamily="34" charset="0"/>
              </a:defRPr>
            </a:lvl7pPr>
            <a:lvl8pPr marL="0" indent="0">
              <a:lnSpc>
                <a:spcPts val="1400"/>
              </a:lnSpc>
              <a:spcBef>
                <a:spcPts val="0"/>
              </a:spcBef>
              <a:buNone/>
              <a:defRPr sz="1000">
                <a:latin typeface="Tahoma" pitchFamily="34" charset="0"/>
                <a:cs typeface="Tahoma" pitchFamily="34" charset="0"/>
              </a:defRPr>
            </a:lvl8pPr>
            <a:lvl9pPr marL="0" indent="0">
              <a:lnSpc>
                <a:spcPts val="1400"/>
              </a:lnSpc>
              <a:spcBef>
                <a:spcPts val="0"/>
              </a:spcBef>
              <a:buNone/>
              <a:defRPr sz="1000">
                <a:latin typeface="Tahoma" pitchFamily="34" charset="0"/>
                <a:cs typeface="Tahoma" pitchFamily="34" charset="0"/>
              </a:defRPr>
            </a:lvl9pPr>
          </a:lstStyle>
          <a:p>
            <a:pPr lvl="0"/>
            <a:r>
              <a:rPr lang="de-DE" dirty="0"/>
              <a:t>Ich bin die erste Ebene (Für weitere Textformate und </a:t>
            </a:r>
            <a:r>
              <a:rPr lang="de-DE" dirty="0" err="1"/>
              <a:t>Bulletpoints</a:t>
            </a:r>
            <a:r>
              <a:rPr lang="de-DE" dirty="0"/>
              <a:t>, bitte die Listenebene ändern. Eine Fußzeile befindet sich in Ebene 5).</a:t>
            </a:r>
          </a:p>
          <a:p>
            <a:pPr lvl="1"/>
            <a:r>
              <a:rPr lang="de-DE" dirty="0"/>
              <a:t>Ich bin die erste Ebene mit Bullet.</a:t>
            </a:r>
          </a:p>
          <a:p>
            <a:pPr lvl="2"/>
            <a:r>
              <a:rPr lang="de-DE" dirty="0"/>
              <a:t>Ich bin die zweite Ebene.</a:t>
            </a:r>
          </a:p>
          <a:p>
            <a:pPr lvl="3"/>
            <a:r>
              <a:rPr lang="de-DE" dirty="0"/>
              <a:t>Ich bin die zweite Ebene mit Bullet.</a:t>
            </a:r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r>
              <a:rPr lang="de-DE" dirty="0"/>
              <a:t>* Ich bin eine Fußnote und gehöre nach unten.</a:t>
            </a:r>
          </a:p>
          <a:p>
            <a:pPr lvl="4"/>
            <a:endParaRPr lang="de-DE" dirty="0"/>
          </a:p>
        </p:txBody>
      </p:sp>
      <p:sp>
        <p:nvSpPr>
          <p:cNvPr id="11" name="Textfeld 10"/>
          <p:cNvSpPr txBox="1"/>
          <p:nvPr userDrawn="1">
            <p:custDataLst>
              <p:tags r:id="rId1"/>
            </p:custDataLst>
          </p:nvPr>
        </p:nvSpPr>
        <p:spPr>
          <a:xfrm>
            <a:off x="214313" y="754100"/>
            <a:ext cx="9493200" cy="608400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b"/>
          <a:lstStyle/>
          <a:p>
            <a:pPr eaLnBrk="0" hangingPunct="0">
              <a:spcBef>
                <a:spcPct val="20000"/>
              </a:spcBef>
            </a:pPr>
            <a:r>
              <a:rPr lang="de-DE" sz="2000" b="1" dirty="0">
                <a:solidFill>
                  <a:srgbClr val="FFFFFF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Lizenzhinweise</a:t>
            </a:r>
          </a:p>
        </p:txBody>
      </p:sp>
      <p:sp>
        <p:nvSpPr>
          <p:cNvPr id="12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7" name="Inhaltsplatzhalter 7"/>
          <p:cNvSpPr>
            <a:spLocks noGrp="1"/>
          </p:cNvSpPr>
          <p:nvPr>
            <p:ph sz="quarter" idx="12"/>
          </p:nvPr>
        </p:nvSpPr>
        <p:spPr>
          <a:xfrm>
            <a:off x="4953006" y="49814"/>
            <a:ext cx="4754563" cy="368300"/>
          </a:xfrm>
          <a:prstGeom prst="rect">
            <a:avLst/>
          </a:prstGeom>
        </p:spPr>
        <p:txBody>
          <a:bodyPr lIns="91426" tIns="45712" rIns="0" bIns="45712"/>
          <a:lstStyle>
            <a:lvl1pPr marL="0" indent="0" algn="r">
              <a:buNone/>
              <a:defRPr lang="en-GB" sz="1200" noProof="0" dirty="0">
                <a:solidFill>
                  <a:schemeClr val="tx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de-DE" dirty="0"/>
              <a:t>Textmasterformate durch Klicken bearbeiten</a:t>
            </a:r>
            <a:endParaRPr lang="en-GB" dirty="0"/>
          </a:p>
        </p:txBody>
      </p:sp>
      <p:pic>
        <p:nvPicPr>
          <p:cNvPr id="18" name="Grafik 17" descr="SRS_Logo.eps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0634" y="152639"/>
            <a:ext cx="1647708" cy="343036"/>
          </a:xfrm>
          <a:prstGeom prst="rect">
            <a:avLst/>
          </a:prstGeom>
        </p:spPr>
      </p:pic>
      <p:cxnSp>
        <p:nvCxnSpPr>
          <p:cNvPr id="19" name="Gerade Verbindung 18"/>
          <p:cNvCxnSpPr/>
          <p:nvPr userDrawn="1"/>
        </p:nvCxnSpPr>
        <p:spPr bwMode="auto">
          <a:xfrm>
            <a:off x="214316" y="6481763"/>
            <a:ext cx="9502775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214319" y="3860807"/>
            <a:ext cx="8483103" cy="1224383"/>
          </a:xfrm>
          <a:prstGeom prst="rect">
            <a:avLst/>
          </a:prstGeom>
        </p:spPr>
        <p:txBody>
          <a:bodyPr lIns="46793" tIns="45712" rIns="46793" bIns="45712" anchor="ctr"/>
          <a:lstStyle>
            <a:lvl1pPr marL="0" indent="0">
              <a:buNone/>
              <a:defRPr sz="2800" b="1">
                <a:latin typeface="Courier New" pitchFamily="49" charset="0"/>
                <a:cs typeface="Courier New" pitchFamily="49" charset="0"/>
              </a:defRPr>
            </a:lvl1pPr>
            <a:lvl2pPr>
              <a:defRPr>
                <a:latin typeface="Courier New" pitchFamily="49" charset="0"/>
                <a:cs typeface="Courier New" pitchFamily="49" charset="0"/>
              </a:defRPr>
            </a:lvl2pPr>
            <a:lvl3pPr>
              <a:defRPr>
                <a:latin typeface="Courier New" pitchFamily="49" charset="0"/>
                <a:cs typeface="Courier New" pitchFamily="49" charset="0"/>
              </a:defRPr>
            </a:lvl3pPr>
            <a:lvl4pPr>
              <a:defRPr>
                <a:latin typeface="Courier New" pitchFamily="49" charset="0"/>
                <a:cs typeface="Courier New" pitchFamily="49" charset="0"/>
              </a:defRPr>
            </a:lvl4pPr>
            <a:lvl5pPr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5" name="Inhaltsplatzhalter 3"/>
          <p:cNvSpPr>
            <a:spLocks noGrp="1"/>
          </p:cNvSpPr>
          <p:nvPr>
            <p:ph sz="quarter" idx="11"/>
          </p:nvPr>
        </p:nvSpPr>
        <p:spPr>
          <a:xfrm>
            <a:off x="214319" y="5193202"/>
            <a:ext cx="8483103" cy="1224383"/>
          </a:xfrm>
          <a:prstGeom prst="rect">
            <a:avLst/>
          </a:prstGeom>
        </p:spPr>
        <p:txBody>
          <a:bodyPr lIns="46793" tIns="45712" rIns="46793" bIns="45712" anchor="ctr"/>
          <a:lstStyle>
            <a:lvl1pPr marL="0" indent="0">
              <a:buNone/>
              <a:defRPr sz="1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Courier New" pitchFamily="49" charset="0"/>
                <a:cs typeface="Courier New" pitchFamily="49" charset="0"/>
              </a:defRPr>
            </a:lvl2pPr>
            <a:lvl3pPr>
              <a:defRPr>
                <a:latin typeface="Courier New" pitchFamily="49" charset="0"/>
                <a:cs typeface="Courier New" pitchFamily="49" charset="0"/>
              </a:defRPr>
            </a:lvl3pPr>
            <a:lvl4pPr>
              <a:defRPr>
                <a:latin typeface="Courier New" pitchFamily="49" charset="0"/>
                <a:cs typeface="Courier New" pitchFamily="49" charset="0"/>
              </a:defRPr>
            </a:lvl4pPr>
            <a:lvl5pPr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de-DE" noProof="0"/>
              <a:t>Textmasterformate durch Klicken bearbeiten</a:t>
            </a:r>
          </a:p>
        </p:txBody>
      </p:sp>
      <p:pic>
        <p:nvPicPr>
          <p:cNvPr id="6" name="Picture 1" descr="G:\00_Schaufenster\03_Weitere_Produkte_Publikationen\SRS_Social_Reporting_Standard\SRS_2014\Abbildungen\ABBILDUNGEN_Grafiken\RGB_fuer_Web_und_Officeanwendungen\SRS_Titelelement_leer_140522ssc_RGB_XXL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8844" y="0"/>
            <a:ext cx="6357156" cy="5265204"/>
          </a:xfrm>
          <a:prstGeom prst="rect">
            <a:avLst/>
          </a:prstGeom>
          <a:noFill/>
        </p:spPr>
      </p:pic>
      <p:pic>
        <p:nvPicPr>
          <p:cNvPr id="7" name="Grafik 6" descr="SRS_Logo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89004" y="2168860"/>
            <a:ext cx="4439292" cy="9242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3749" y="1412776"/>
            <a:ext cx="9499258" cy="4932548"/>
          </a:xfrm>
          <a:prstGeom prst="rect">
            <a:avLst/>
          </a:prstGeom>
        </p:spPr>
        <p:txBody>
          <a:bodyPr lIns="91426" tIns="45712" rIns="91426" bIns="45712"/>
          <a:lstStyle>
            <a:lvl1pPr marL="263484" indent="-263484">
              <a:spcBef>
                <a:spcPts val="479"/>
              </a:spcBef>
              <a:buClrTx/>
              <a:buFont typeface="Verdana" pitchFamily="34" charset="0"/>
              <a:buChar char="−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20"/>
              </a:spcBef>
              <a:buClrTx/>
              <a:buFont typeface="Symbol" pitchFamily="18" charset="2"/>
              <a:buChar char="-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60"/>
              </a:spcBef>
              <a:buClrTx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14312" y="731523"/>
            <a:ext cx="9493200" cy="609248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b"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de-DE" noProof="0" dirty="0"/>
              <a:t>Textmasterformate durch Klicken bearbeiten 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4953006" y="49814"/>
            <a:ext cx="4754563" cy="368300"/>
          </a:xfrm>
          <a:prstGeom prst="rect">
            <a:avLst/>
          </a:prstGeom>
        </p:spPr>
        <p:txBody>
          <a:bodyPr lIns="91426" tIns="45712" rIns="0" bIns="45712"/>
          <a:lstStyle>
            <a:lvl1pPr marL="0" indent="0" algn="r">
              <a:buNone/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pic>
        <p:nvPicPr>
          <p:cNvPr id="6" name="Grafik 5" descr="SRS_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0634" y="152639"/>
            <a:ext cx="1647708" cy="343036"/>
          </a:xfrm>
          <a:prstGeom prst="rect">
            <a:avLst/>
          </a:prstGeom>
        </p:spPr>
      </p:pic>
      <p:cxnSp>
        <p:nvCxnSpPr>
          <p:cNvPr id="9" name="Gerade Verbindung 8"/>
          <p:cNvCxnSpPr/>
          <p:nvPr userDrawn="1"/>
        </p:nvCxnSpPr>
        <p:spPr bwMode="auto">
          <a:xfrm>
            <a:off x="214316" y="6481763"/>
            <a:ext cx="9502775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24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Inhaltsplatzhalter 10"/>
          <p:cNvSpPr>
            <a:spLocks noGrp="1"/>
          </p:cNvSpPr>
          <p:nvPr>
            <p:ph sz="quarter" idx="11" hasCustomPrompt="1"/>
            <p:custDataLst>
              <p:tags r:id="rId3"/>
            </p:custDataLst>
          </p:nvPr>
        </p:nvSpPr>
        <p:spPr>
          <a:xfrm>
            <a:off x="214318" y="1666900"/>
            <a:ext cx="9488487" cy="28890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>
              <a:buNone/>
              <a:defRPr sz="2100"/>
            </a:lvl1pPr>
          </a:lstStyle>
          <a:p>
            <a:pPr lvl="0"/>
            <a:r>
              <a:rPr lang="de-DE" noProof="0" dirty="0"/>
              <a:t>    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213754" y="1628800"/>
            <a:ext cx="8915715" cy="4716524"/>
          </a:xfrm>
          <a:prstGeom prst="rect">
            <a:avLst/>
          </a:prstGeom>
        </p:spPr>
        <p:txBody>
          <a:bodyPr lIns="91426" tIns="45712" rIns="91426" bIns="45712"/>
          <a:lstStyle>
            <a:lvl1pPr marL="263484" indent="-263484">
              <a:spcBef>
                <a:spcPts val="960"/>
              </a:spcBef>
              <a:buClrTx/>
              <a:buFont typeface="Verdana" pitchFamily="34" charset="0"/>
              <a:buChar char="−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640"/>
              </a:spcBef>
              <a:buClrTx/>
              <a:buFont typeface="Symbol" pitchFamily="18" charset="2"/>
              <a:buChar char="-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320"/>
              </a:spcBef>
              <a:buClrTx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  <p:custDataLst>
              <p:tags r:id="rId5"/>
            </p:custDataLst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Textfeld 5"/>
          <p:cNvSpPr txBox="1"/>
          <p:nvPr userDrawn="1">
            <p:custDataLst>
              <p:tags r:id="rId6"/>
            </p:custDataLst>
          </p:nvPr>
        </p:nvSpPr>
        <p:spPr>
          <a:xfrm>
            <a:off x="214313" y="733780"/>
            <a:ext cx="9493200" cy="608400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b"/>
          <a:lstStyle/>
          <a:p>
            <a:pPr eaLnBrk="0" hangingPunct="0">
              <a:spcBef>
                <a:spcPct val="20000"/>
              </a:spcBef>
            </a:pPr>
            <a:r>
              <a:rPr lang="de-DE" sz="2000" b="1" dirty="0">
                <a:solidFill>
                  <a:srgbClr val="FFFFFF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Agenda</a:t>
            </a:r>
          </a:p>
        </p:txBody>
      </p:sp>
      <p:sp>
        <p:nvSpPr>
          <p:cNvPr id="7" name="Inhaltsplatzhalter 7"/>
          <p:cNvSpPr>
            <a:spLocks noGrp="1"/>
          </p:cNvSpPr>
          <p:nvPr>
            <p:ph sz="quarter" idx="12"/>
          </p:nvPr>
        </p:nvSpPr>
        <p:spPr>
          <a:xfrm>
            <a:off x="4953006" y="49814"/>
            <a:ext cx="4754563" cy="368300"/>
          </a:xfrm>
          <a:prstGeom prst="rect">
            <a:avLst/>
          </a:prstGeom>
        </p:spPr>
        <p:txBody>
          <a:bodyPr lIns="91426" tIns="45712" rIns="0" bIns="45712"/>
          <a:lstStyle>
            <a:lvl1pPr marL="0" indent="0" algn="r">
              <a:buNone/>
              <a:defRPr lang="de-DE" sz="1200" noProof="0">
                <a:solidFill>
                  <a:schemeClr val="tx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de-DE" noProof="0" dirty="0"/>
              <a:t>Textmasterformate durch Klicken bearbeiten</a:t>
            </a:r>
          </a:p>
        </p:txBody>
      </p:sp>
      <p:pic>
        <p:nvPicPr>
          <p:cNvPr id="8" name="Grafik 7" descr="SRS_Logo.eps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10634" y="152639"/>
            <a:ext cx="1647708" cy="343036"/>
          </a:xfrm>
          <a:prstGeom prst="rect">
            <a:avLst/>
          </a:prstGeom>
        </p:spPr>
      </p:pic>
      <p:cxnSp>
        <p:nvCxnSpPr>
          <p:cNvPr id="9" name="Gerade Verbindung 8"/>
          <p:cNvCxnSpPr/>
          <p:nvPr userDrawn="1"/>
        </p:nvCxnSpPr>
        <p:spPr bwMode="auto">
          <a:xfrm>
            <a:off x="214316" y="6481763"/>
            <a:ext cx="9502775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1806" y="2168860"/>
            <a:ext cx="4127183" cy="421289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2"/>
          </p:nvPr>
        </p:nvSpPr>
        <p:spPr>
          <a:xfrm>
            <a:off x="681039" y="1592796"/>
            <a:ext cx="4125600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18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098599" y="1592796"/>
            <a:ext cx="4125600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11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4" name="Inhaltsplatzhalter 2"/>
          <p:cNvSpPr>
            <a:spLocks noGrp="1"/>
          </p:cNvSpPr>
          <p:nvPr>
            <p:ph idx="15"/>
          </p:nvPr>
        </p:nvSpPr>
        <p:spPr>
          <a:xfrm>
            <a:off x="5097022" y="2168860"/>
            <a:ext cx="4127183" cy="421289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14312" y="731523"/>
            <a:ext cx="9493200" cy="609248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b"/>
          <a:lstStyle>
            <a:lvl1pPr marL="0" indent="0">
              <a:buFontTx/>
              <a:buNone/>
              <a:defRPr lang="en-GB" sz="2000" b="1" dirty="0" smtClean="0">
                <a:solidFill>
                  <a:schemeClr val="bg1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defRPr>
            </a:lvl1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de-DE" noProof="0" dirty="0"/>
              <a:t>Textmasterformate durch Klicken bearbeiten 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6"/>
          </p:nvPr>
        </p:nvSpPr>
        <p:spPr>
          <a:xfrm>
            <a:off x="4953006" y="49814"/>
            <a:ext cx="4754563" cy="368300"/>
          </a:xfrm>
          <a:prstGeom prst="rect">
            <a:avLst/>
          </a:prstGeom>
        </p:spPr>
        <p:txBody>
          <a:bodyPr lIns="91426" tIns="45712" rIns="0" bIns="45712"/>
          <a:lstStyle>
            <a:lvl1pPr marL="0" indent="0" algn="r">
              <a:buNone/>
              <a:defRPr lang="de-DE" sz="1200" noProof="0" dirty="0">
                <a:solidFill>
                  <a:schemeClr val="tx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de-DE" noProof="0" dirty="0"/>
              <a:t>Textmasterformate durch Klicken bearbeiten</a:t>
            </a:r>
          </a:p>
        </p:txBody>
      </p:sp>
      <p:pic>
        <p:nvPicPr>
          <p:cNvPr id="9" name="Grafik 8" descr="SRS_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0634" y="152639"/>
            <a:ext cx="1647708" cy="343036"/>
          </a:xfrm>
          <a:prstGeom prst="rect">
            <a:avLst/>
          </a:prstGeom>
        </p:spPr>
      </p:pic>
      <p:cxnSp>
        <p:nvCxnSpPr>
          <p:cNvPr id="10" name="Gerade Verbindung 9"/>
          <p:cNvCxnSpPr/>
          <p:nvPr userDrawn="1"/>
        </p:nvCxnSpPr>
        <p:spPr bwMode="auto">
          <a:xfrm>
            <a:off x="214316" y="6481763"/>
            <a:ext cx="9502775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1236" y="2168860"/>
            <a:ext cx="2990628" cy="421289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2"/>
          </p:nvPr>
        </p:nvSpPr>
        <p:spPr>
          <a:xfrm>
            <a:off x="200478" y="1592796"/>
            <a:ext cx="2989481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/>
              <a:t>Textmasterformate durch Klicken bearbeiten</a:t>
            </a:r>
          </a:p>
        </p:txBody>
      </p:sp>
      <p:sp>
        <p:nvSpPr>
          <p:cNvPr id="18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6718471" y="1592796"/>
            <a:ext cx="2989481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11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4" name="Inhaltsplatzhalter 2"/>
          <p:cNvSpPr>
            <a:spLocks noGrp="1"/>
          </p:cNvSpPr>
          <p:nvPr>
            <p:ph idx="15"/>
          </p:nvPr>
        </p:nvSpPr>
        <p:spPr>
          <a:xfrm>
            <a:off x="6716884" y="2168860"/>
            <a:ext cx="2990628" cy="421289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6"/>
          </p:nvPr>
        </p:nvSpPr>
        <p:spPr>
          <a:xfrm>
            <a:off x="3474541" y="2168860"/>
            <a:ext cx="2990628" cy="421289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7"/>
          </p:nvPr>
        </p:nvSpPr>
        <p:spPr>
          <a:xfrm>
            <a:off x="3473782" y="1592796"/>
            <a:ext cx="2989481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14312" y="731523"/>
            <a:ext cx="9493200" cy="609248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b"/>
          <a:lstStyle>
            <a:lvl1pPr marL="0" indent="0">
              <a:buFontTx/>
              <a:buNone/>
              <a:defRPr lang="en-GB" sz="2000" b="1" dirty="0" smtClean="0">
                <a:solidFill>
                  <a:schemeClr val="bg1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defRPr>
            </a:lvl1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de-DE" noProof="0" dirty="0"/>
              <a:t>Textmasterformate durch Klicken bearbeiten </a:t>
            </a:r>
          </a:p>
        </p:txBody>
      </p:sp>
      <p:sp>
        <p:nvSpPr>
          <p:cNvPr id="13" name="Inhaltsplatzhalter 7"/>
          <p:cNvSpPr>
            <a:spLocks noGrp="1"/>
          </p:cNvSpPr>
          <p:nvPr>
            <p:ph sz="quarter" idx="18"/>
          </p:nvPr>
        </p:nvSpPr>
        <p:spPr>
          <a:xfrm>
            <a:off x="4953006" y="49814"/>
            <a:ext cx="4754563" cy="368300"/>
          </a:xfrm>
          <a:prstGeom prst="rect">
            <a:avLst/>
          </a:prstGeom>
        </p:spPr>
        <p:txBody>
          <a:bodyPr lIns="91426" tIns="45712" rIns="0" bIns="45712"/>
          <a:lstStyle>
            <a:lvl1pPr marL="0" indent="0" algn="r">
              <a:buNone/>
              <a:defRPr lang="de-DE" sz="1200" noProof="0">
                <a:solidFill>
                  <a:schemeClr val="tx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de-DE" noProof="0" dirty="0"/>
              <a:t>Textmasterformate durch Klicken bearbeiten</a:t>
            </a:r>
          </a:p>
        </p:txBody>
      </p:sp>
      <p:pic>
        <p:nvPicPr>
          <p:cNvPr id="16" name="Grafik 15" descr="SRS_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0634" y="152639"/>
            <a:ext cx="1647708" cy="343036"/>
          </a:xfrm>
          <a:prstGeom prst="rect">
            <a:avLst/>
          </a:prstGeom>
        </p:spPr>
      </p:pic>
      <p:cxnSp>
        <p:nvCxnSpPr>
          <p:cNvPr id="17" name="Gerade Verbindung 16"/>
          <p:cNvCxnSpPr/>
          <p:nvPr userDrawn="1"/>
        </p:nvCxnSpPr>
        <p:spPr bwMode="auto">
          <a:xfrm>
            <a:off x="214316" y="6481763"/>
            <a:ext cx="9502775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3935" y="2168861"/>
            <a:ext cx="4610496" cy="166654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2"/>
          </p:nvPr>
        </p:nvSpPr>
        <p:spPr>
          <a:xfrm>
            <a:off x="213172" y="1592796"/>
            <a:ext cx="4608728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18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098599" y="1592796"/>
            <a:ext cx="4608728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/>
              <a:t>Textmasterformate durch Klicken bearbeiten</a:t>
            </a:r>
          </a:p>
        </p:txBody>
      </p:sp>
      <p:sp>
        <p:nvSpPr>
          <p:cNvPr id="11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4" name="Inhaltsplatzhalter 2"/>
          <p:cNvSpPr>
            <a:spLocks noGrp="1"/>
          </p:cNvSpPr>
          <p:nvPr>
            <p:ph idx="15"/>
          </p:nvPr>
        </p:nvSpPr>
        <p:spPr>
          <a:xfrm>
            <a:off x="5097016" y="2168861"/>
            <a:ext cx="4610496" cy="166654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6"/>
          </p:nvPr>
        </p:nvSpPr>
        <p:spPr>
          <a:xfrm>
            <a:off x="213935" y="4696163"/>
            <a:ext cx="4610496" cy="166654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7"/>
          </p:nvPr>
        </p:nvSpPr>
        <p:spPr>
          <a:xfrm>
            <a:off x="213172" y="4120096"/>
            <a:ext cx="4608728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/>
              <a:t>Textmasterformate durch Klicken bearbeiten</a:t>
            </a:r>
          </a:p>
        </p:txBody>
      </p:sp>
      <p:sp>
        <p:nvSpPr>
          <p:cNvPr id="12" name="Textplatzhalter 14"/>
          <p:cNvSpPr>
            <a:spLocks noGrp="1"/>
          </p:cNvSpPr>
          <p:nvPr>
            <p:ph type="body" sz="quarter" idx="18"/>
          </p:nvPr>
        </p:nvSpPr>
        <p:spPr>
          <a:xfrm>
            <a:off x="5098599" y="4120096"/>
            <a:ext cx="4608728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/>
              <a:t>Textmasterformate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9"/>
          </p:nvPr>
        </p:nvSpPr>
        <p:spPr>
          <a:xfrm>
            <a:off x="5097016" y="4696163"/>
            <a:ext cx="4610496" cy="166654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14312" y="731523"/>
            <a:ext cx="9493200" cy="609248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b"/>
          <a:lstStyle>
            <a:lvl1pPr marL="0" indent="0">
              <a:buFontTx/>
              <a:buNone/>
              <a:defRPr lang="en-GB" sz="2000" b="1" dirty="0" smtClean="0">
                <a:solidFill>
                  <a:schemeClr val="bg1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defRPr>
            </a:lvl1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de-DE" noProof="0" dirty="0"/>
              <a:t>Textmasterformate durch Klicken bearbeiten </a:t>
            </a:r>
          </a:p>
        </p:txBody>
      </p:sp>
      <p:sp>
        <p:nvSpPr>
          <p:cNvPr id="17" name="Inhaltsplatzhalter 7"/>
          <p:cNvSpPr>
            <a:spLocks noGrp="1"/>
          </p:cNvSpPr>
          <p:nvPr>
            <p:ph sz="quarter" idx="20"/>
          </p:nvPr>
        </p:nvSpPr>
        <p:spPr>
          <a:xfrm>
            <a:off x="4953006" y="49814"/>
            <a:ext cx="4754563" cy="368300"/>
          </a:xfrm>
          <a:prstGeom prst="rect">
            <a:avLst/>
          </a:prstGeom>
        </p:spPr>
        <p:txBody>
          <a:bodyPr lIns="91426" tIns="45712" rIns="0" bIns="45712"/>
          <a:lstStyle>
            <a:lvl1pPr marL="0" indent="0" algn="r">
              <a:buNone/>
              <a:defRPr lang="de-DE" sz="1200" noProof="0" dirty="0">
                <a:solidFill>
                  <a:schemeClr val="tx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de-DE" noProof="0" dirty="0"/>
              <a:t>Textmasterformate durch Klicken bearbeiten</a:t>
            </a:r>
          </a:p>
        </p:txBody>
      </p:sp>
      <p:pic>
        <p:nvPicPr>
          <p:cNvPr id="19" name="Grafik 18" descr="SRS_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0634" y="152639"/>
            <a:ext cx="1647708" cy="343036"/>
          </a:xfrm>
          <a:prstGeom prst="rect">
            <a:avLst/>
          </a:prstGeom>
        </p:spPr>
      </p:pic>
      <p:cxnSp>
        <p:nvCxnSpPr>
          <p:cNvPr id="20" name="Gerade Verbindung 19"/>
          <p:cNvCxnSpPr/>
          <p:nvPr userDrawn="1"/>
        </p:nvCxnSpPr>
        <p:spPr bwMode="auto">
          <a:xfrm>
            <a:off x="214316" y="6481763"/>
            <a:ext cx="9502775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um -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kt 3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94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14261"/>
            <a:endParaRPr lang="en-GB" sz="1400" dirty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11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Textfeld 9"/>
          <p:cNvSpPr txBox="1"/>
          <p:nvPr userDrawn="1">
            <p:custDataLst>
              <p:tags r:id="rId4"/>
            </p:custDataLst>
          </p:nvPr>
        </p:nvSpPr>
        <p:spPr>
          <a:xfrm>
            <a:off x="214313" y="754100"/>
            <a:ext cx="9493200" cy="608400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b"/>
          <a:lstStyle/>
          <a:p>
            <a:pPr eaLnBrk="0" hangingPunct="0">
              <a:spcBef>
                <a:spcPct val="20000"/>
              </a:spcBef>
            </a:pPr>
            <a:r>
              <a:rPr lang="de-DE" sz="2000" b="1" dirty="0">
                <a:solidFill>
                  <a:srgbClr val="FFFFFF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Impressum</a:t>
            </a:r>
          </a:p>
        </p:txBody>
      </p:sp>
      <p:sp>
        <p:nvSpPr>
          <p:cNvPr id="7" name="Inhaltsplatzhalter 7"/>
          <p:cNvSpPr>
            <a:spLocks noGrp="1"/>
          </p:cNvSpPr>
          <p:nvPr>
            <p:ph sz="quarter" idx="12"/>
          </p:nvPr>
        </p:nvSpPr>
        <p:spPr>
          <a:xfrm>
            <a:off x="4953006" y="49814"/>
            <a:ext cx="4754563" cy="368300"/>
          </a:xfrm>
          <a:prstGeom prst="rect">
            <a:avLst/>
          </a:prstGeom>
        </p:spPr>
        <p:txBody>
          <a:bodyPr lIns="91426" tIns="45712" rIns="0" bIns="45712"/>
          <a:lstStyle>
            <a:lvl1pPr marL="0" indent="0" algn="r">
              <a:buNone/>
              <a:defRPr lang="en-GB" sz="1200" noProof="0" dirty="0">
                <a:solidFill>
                  <a:schemeClr val="tx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de-DE" dirty="0"/>
              <a:t>Textmasterformate durch Klicken bearbeiten</a:t>
            </a:r>
            <a:endParaRPr lang="en-GB" dirty="0"/>
          </a:p>
        </p:txBody>
      </p:sp>
      <p:pic>
        <p:nvPicPr>
          <p:cNvPr id="10248" name="Picture 8" descr="G:\00_Schaufenster\03_Weitere_Produkte_Publikationen\SRS_Social_Reporting_Standard\SRS_2014\Abbildungen\ABBILDUNGEN_Grafiken\RGB_fuer_Web_und_Officeanwendungen\SRS_2014_Impressum_140522ssc_RGB_XXL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3" y="1628800"/>
            <a:ext cx="9525508" cy="2489900"/>
          </a:xfrm>
          <a:prstGeom prst="rect">
            <a:avLst/>
          </a:prstGeom>
          <a:noFill/>
        </p:spPr>
      </p:pic>
      <p:pic>
        <p:nvPicPr>
          <p:cNvPr id="9" name="Grafik 8" descr="SRS_Logo.eps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0634" y="152639"/>
            <a:ext cx="1647708" cy="343036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 bwMode="auto">
          <a:xfrm>
            <a:off x="214316" y="6481763"/>
            <a:ext cx="9502775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9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Inhaltsplatzhalter 10"/>
          <p:cNvSpPr>
            <a:spLocks noGrp="1"/>
          </p:cNvSpPr>
          <p:nvPr>
            <p:ph sz="quarter" idx="11" hasCustomPrompt="1"/>
            <p:custDataLst>
              <p:tags r:id="rId3"/>
            </p:custDataLst>
          </p:nvPr>
        </p:nvSpPr>
        <p:spPr>
          <a:xfrm>
            <a:off x="214318" y="1666900"/>
            <a:ext cx="9488487" cy="28890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>
              <a:buNone/>
              <a:defRPr sz="2100"/>
            </a:lvl1pPr>
          </a:lstStyle>
          <a:p>
            <a:pPr lvl="0"/>
            <a:r>
              <a:rPr lang="de-DE" noProof="0" dirty="0"/>
              <a:t>    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213754" y="1628800"/>
            <a:ext cx="8915715" cy="4716524"/>
          </a:xfrm>
          <a:prstGeom prst="rect">
            <a:avLst/>
          </a:prstGeom>
        </p:spPr>
        <p:txBody>
          <a:bodyPr lIns="91426" tIns="45712" rIns="91426" bIns="45712"/>
          <a:lstStyle>
            <a:lvl1pPr marL="263484" indent="-263484">
              <a:spcBef>
                <a:spcPts val="960"/>
              </a:spcBef>
              <a:buClrTx/>
              <a:buFont typeface="Verdana" pitchFamily="34" charset="0"/>
              <a:buChar char="−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640"/>
              </a:spcBef>
              <a:buClrTx/>
              <a:buFont typeface="Symbol" pitchFamily="18" charset="2"/>
              <a:buChar char="-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320"/>
              </a:spcBef>
              <a:buClrTx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  <p:custDataLst>
              <p:tags r:id="rId5"/>
            </p:custDataLst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Textfeld 5"/>
          <p:cNvSpPr txBox="1"/>
          <p:nvPr userDrawn="1">
            <p:custDataLst>
              <p:tags r:id="rId6"/>
            </p:custDataLst>
          </p:nvPr>
        </p:nvSpPr>
        <p:spPr>
          <a:xfrm>
            <a:off x="214313" y="733780"/>
            <a:ext cx="9493200" cy="608400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b"/>
          <a:lstStyle/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de-DE" sz="2000" b="1" kern="1200" noProof="0" dirty="0">
                <a:solidFill>
                  <a:schemeClr val="bg1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Agenda</a:t>
            </a:r>
          </a:p>
        </p:txBody>
      </p:sp>
      <p:sp>
        <p:nvSpPr>
          <p:cNvPr id="7" name="Inhaltsplatzhalter 7"/>
          <p:cNvSpPr>
            <a:spLocks noGrp="1"/>
          </p:cNvSpPr>
          <p:nvPr>
            <p:ph sz="quarter" idx="12"/>
          </p:nvPr>
        </p:nvSpPr>
        <p:spPr>
          <a:xfrm>
            <a:off x="4953006" y="49814"/>
            <a:ext cx="4754563" cy="368300"/>
          </a:xfrm>
          <a:prstGeom prst="rect">
            <a:avLst/>
          </a:prstGeom>
        </p:spPr>
        <p:txBody>
          <a:bodyPr lIns="91426" tIns="45712" rIns="0" bIns="45712"/>
          <a:lstStyle>
            <a:lvl1pPr marL="0" indent="0" algn="r">
              <a:buNone/>
              <a:defRPr lang="de-DE" sz="1200" noProof="0">
                <a:solidFill>
                  <a:schemeClr val="tx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de-DE" noProof="0" dirty="0"/>
              <a:t>Textmasterformate durch Klicken bearbeiten</a:t>
            </a:r>
          </a:p>
        </p:txBody>
      </p:sp>
      <p:pic>
        <p:nvPicPr>
          <p:cNvPr id="8" name="Grafik 7" descr="SRS_Logo.eps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10634" y="152639"/>
            <a:ext cx="1647708" cy="343036"/>
          </a:xfrm>
          <a:prstGeom prst="rect">
            <a:avLst/>
          </a:prstGeom>
        </p:spPr>
      </p:pic>
      <p:cxnSp>
        <p:nvCxnSpPr>
          <p:cNvPr id="9" name="Gerade Verbindung 8"/>
          <p:cNvCxnSpPr/>
          <p:nvPr userDrawn="1"/>
        </p:nvCxnSpPr>
        <p:spPr bwMode="auto">
          <a:xfrm>
            <a:off x="214316" y="6481763"/>
            <a:ext cx="9502775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zenzhinwe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kt 3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97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14261"/>
            <a:endParaRPr lang="en-GB" sz="1400" dirty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11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214313" y="1488021"/>
            <a:ext cx="7546999" cy="4065215"/>
          </a:xfrm>
          <a:prstGeom prst="rect">
            <a:avLst/>
          </a:prstGeom>
        </p:spPr>
        <p:txBody>
          <a:bodyPr lIns="91426" tIns="45712" rIns="91426" bIns="45712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de-DE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Der Social Reporting Standard (SRS) wird vom Verein Social Reporting Initiative e.V. (SRI) unter der Creative </a:t>
            </a:r>
            <a:r>
              <a:rPr lang="de-DE" sz="1500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Commons</a:t>
            </a:r>
            <a:r>
              <a:rPr lang="de-DE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Namensnennung-Keine Bearbeitung 3.0 Deutschland Lizenz veröffentlicht (CC BY-ND 3.0, Details: </a:t>
            </a:r>
            <a:r>
              <a:rPr lang="de-DE" sz="1500" u="sng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http://creativecommons.org/licenses/by-nd/3.0/de/</a:t>
            </a:r>
            <a:r>
              <a:rPr lang="de-DE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). 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de-DE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Sie dürfen den SRS nutzen und verbreiten, wenn Sie SRI als Herausgeber nennen, auch in anderer gestalterischer Form einschließlich elektronischer Bearbeitungen (zum Beispiel als Wiki, Mobil-</a:t>
            </a:r>
            <a:r>
              <a:rPr lang="de-DE" sz="1500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r>
              <a:rPr lang="de-DE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etc.). 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de-DE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Alle anderen Bearbeitungen, Abwandlungen oder anderen Veränderungen – einschließlich jeder Änderung des Textes – bedürfen der vorherigen ausdrücklichen Zustimmung des SRI. 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de-DE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Wenn Sie Interesse daran haben, den SRS für eigene Vorhaben in veränderter Form zu nutzen, sprechen Sie uns bitte an.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de-DE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4" descr="http://wp10974855.wp175.webpack.hosteurope.de/wp-content/uploads/2012/02/by-nd-300x104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45682" y="4833156"/>
            <a:ext cx="4053740" cy="1405298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 userDrawn="1">
            <p:custDataLst>
              <p:tags r:id="rId4"/>
            </p:custDataLst>
          </p:nvPr>
        </p:nvSpPr>
        <p:spPr>
          <a:xfrm>
            <a:off x="214313" y="754100"/>
            <a:ext cx="9493200" cy="608400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b"/>
          <a:lstStyle/>
          <a:p>
            <a:pPr eaLnBrk="0" hangingPunct="0">
              <a:spcBef>
                <a:spcPct val="20000"/>
              </a:spcBef>
            </a:pPr>
            <a:r>
              <a:rPr lang="de-DE" sz="2000" b="1" dirty="0">
                <a:solidFill>
                  <a:srgbClr val="FFFFFF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Lizenzhinweise</a:t>
            </a:r>
          </a:p>
        </p:txBody>
      </p:sp>
      <p:sp>
        <p:nvSpPr>
          <p:cNvPr id="12" name="Inhaltsplatzhalter 7"/>
          <p:cNvSpPr>
            <a:spLocks noGrp="1"/>
          </p:cNvSpPr>
          <p:nvPr>
            <p:ph sz="quarter" idx="12"/>
          </p:nvPr>
        </p:nvSpPr>
        <p:spPr>
          <a:xfrm>
            <a:off x="4953006" y="49814"/>
            <a:ext cx="4754563" cy="368300"/>
          </a:xfrm>
          <a:prstGeom prst="rect">
            <a:avLst/>
          </a:prstGeom>
        </p:spPr>
        <p:txBody>
          <a:bodyPr lIns="91426" tIns="45712" rIns="0" bIns="45712"/>
          <a:lstStyle>
            <a:lvl1pPr marL="0" indent="0" algn="r">
              <a:buNone/>
              <a:defRPr lang="en-GB" sz="1200" noProof="0" dirty="0">
                <a:solidFill>
                  <a:schemeClr val="tx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de-DE" dirty="0"/>
              <a:t>Textmasterformate durch Klicken bearbeiten</a:t>
            </a:r>
            <a:endParaRPr lang="en-GB" dirty="0"/>
          </a:p>
        </p:txBody>
      </p:sp>
      <p:pic>
        <p:nvPicPr>
          <p:cNvPr id="14" name="Grafik 13" descr="SRS_Logo.eps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0634" y="152639"/>
            <a:ext cx="1647708" cy="343036"/>
          </a:xfrm>
          <a:prstGeom prst="rect">
            <a:avLst/>
          </a:prstGeom>
        </p:spPr>
      </p:pic>
      <p:cxnSp>
        <p:nvCxnSpPr>
          <p:cNvPr id="15" name="Gerade Verbindung 14"/>
          <p:cNvCxnSpPr/>
          <p:nvPr userDrawn="1"/>
        </p:nvCxnSpPr>
        <p:spPr bwMode="auto">
          <a:xfrm>
            <a:off x="214316" y="6481763"/>
            <a:ext cx="9502775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Hintergrund.jpg"/>
          <p:cNvPicPr>
            <a:picLocks noChangeAspect="1"/>
          </p:cNvPicPr>
          <p:nvPr userDrawn="1"/>
        </p:nvPicPr>
        <p:blipFill>
          <a:blip r:embed="rId3" cstate="print"/>
          <a:srcRect t="11458" b="86459"/>
          <a:stretch>
            <a:fillRect/>
          </a:stretch>
        </p:blipFill>
        <p:spPr>
          <a:xfrm>
            <a:off x="35" y="714356"/>
            <a:ext cx="9906000" cy="142876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4313" y="1700808"/>
            <a:ext cx="9106687" cy="45991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1800" b="0" spc="30" baseline="0">
                <a:latin typeface="Tahoma" pitchFamily="34" charset="0"/>
                <a:cs typeface="Tahoma" pitchFamily="34" charset="0"/>
              </a:defRPr>
            </a:lvl1pPr>
            <a:lvl2pPr marL="180975" indent="-180975">
              <a:lnSpc>
                <a:spcPts val="2200"/>
              </a:lnSpc>
              <a:spcBef>
                <a:spcPts val="0"/>
              </a:spcBef>
              <a:buClr>
                <a:srgbClr val="7AB030"/>
              </a:buClr>
              <a:buFont typeface="Arial" pitchFamily="34" charset="0"/>
              <a:buChar char="•"/>
              <a:defRPr sz="1800" kern="0" spc="30" baseline="0">
                <a:latin typeface="Tahoma" pitchFamily="34" charset="0"/>
                <a:cs typeface="Tahoma" pitchFamily="34" charset="0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Clr>
                <a:srgbClr val="7AB030"/>
              </a:buClr>
              <a:buNone/>
              <a:defRPr sz="1500" kern="0" spc="30" baseline="0">
                <a:latin typeface="Tahoma" pitchFamily="34" charset="0"/>
                <a:cs typeface="Tahoma" pitchFamily="34" charset="0"/>
              </a:defRPr>
            </a:lvl3pPr>
            <a:lvl4pPr marL="180975" indent="-180975">
              <a:lnSpc>
                <a:spcPts val="2000"/>
              </a:lnSpc>
              <a:spcBef>
                <a:spcPts val="0"/>
              </a:spcBef>
              <a:buClr>
                <a:srgbClr val="7AB030"/>
              </a:buClr>
              <a:buFont typeface="Arial" pitchFamily="34" charset="0"/>
              <a:buChar char="•"/>
              <a:defRPr sz="1500" spc="20" baseline="0">
                <a:latin typeface="Tahoma" pitchFamily="34" charset="0"/>
                <a:cs typeface="Tahoma" pitchFamily="34" charset="0"/>
              </a:defRPr>
            </a:lvl4pPr>
            <a:lvl5pPr marL="0" marR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aseline="0">
                <a:latin typeface="Tahoma" pitchFamily="34" charset="0"/>
                <a:cs typeface="Tahoma" pitchFamily="34" charset="0"/>
              </a:defRPr>
            </a:lvl5pPr>
            <a:lvl6pPr marL="0" indent="0">
              <a:lnSpc>
                <a:spcPts val="1400"/>
              </a:lnSpc>
              <a:spcBef>
                <a:spcPts val="0"/>
              </a:spcBef>
              <a:buNone/>
              <a:defRPr sz="1000">
                <a:latin typeface="Tahoma" pitchFamily="34" charset="0"/>
                <a:cs typeface="Tahoma" pitchFamily="34" charset="0"/>
              </a:defRPr>
            </a:lvl6pPr>
            <a:lvl7pPr marL="0" indent="0">
              <a:lnSpc>
                <a:spcPts val="1400"/>
              </a:lnSpc>
              <a:spcBef>
                <a:spcPts val="0"/>
              </a:spcBef>
              <a:buNone/>
              <a:defRPr sz="1000">
                <a:latin typeface="Tahoma" pitchFamily="34" charset="0"/>
                <a:cs typeface="Tahoma" pitchFamily="34" charset="0"/>
              </a:defRPr>
            </a:lvl7pPr>
            <a:lvl8pPr marL="0" indent="0">
              <a:lnSpc>
                <a:spcPts val="1400"/>
              </a:lnSpc>
              <a:spcBef>
                <a:spcPts val="0"/>
              </a:spcBef>
              <a:buNone/>
              <a:defRPr sz="1000">
                <a:latin typeface="Tahoma" pitchFamily="34" charset="0"/>
                <a:cs typeface="Tahoma" pitchFamily="34" charset="0"/>
              </a:defRPr>
            </a:lvl8pPr>
            <a:lvl9pPr marL="0" indent="0">
              <a:lnSpc>
                <a:spcPts val="1400"/>
              </a:lnSpc>
              <a:spcBef>
                <a:spcPts val="0"/>
              </a:spcBef>
              <a:buNone/>
              <a:defRPr sz="1000">
                <a:latin typeface="Tahoma" pitchFamily="34" charset="0"/>
                <a:cs typeface="Tahoma" pitchFamily="34" charset="0"/>
              </a:defRPr>
            </a:lvl9pPr>
          </a:lstStyle>
          <a:p>
            <a:pPr lvl="0"/>
            <a:r>
              <a:rPr lang="de-DE" dirty="0"/>
              <a:t>Ich bin die erste Ebene (Für weitere Textformate und </a:t>
            </a:r>
            <a:r>
              <a:rPr lang="de-DE" dirty="0" err="1"/>
              <a:t>Bulletpoints</a:t>
            </a:r>
            <a:r>
              <a:rPr lang="de-DE" dirty="0"/>
              <a:t>, bitte die Listenebene ändern. Eine Fußzeile befindet sich in Ebene 5).</a:t>
            </a:r>
          </a:p>
          <a:p>
            <a:pPr lvl="1"/>
            <a:r>
              <a:rPr lang="de-DE" dirty="0"/>
              <a:t>Ich bin die erste Ebene mit Bullet.</a:t>
            </a:r>
          </a:p>
          <a:p>
            <a:pPr lvl="2"/>
            <a:r>
              <a:rPr lang="de-DE" dirty="0"/>
              <a:t>Ich bin die zweite Ebene.</a:t>
            </a:r>
          </a:p>
          <a:p>
            <a:pPr lvl="3"/>
            <a:r>
              <a:rPr lang="de-DE" dirty="0"/>
              <a:t>Ich bin die zweite Ebene mit Bullet.</a:t>
            </a:r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r>
              <a:rPr lang="de-DE" dirty="0"/>
              <a:t>* Ich bin eine Fußnote und gehöre nach unten.</a:t>
            </a:r>
          </a:p>
          <a:p>
            <a:pPr lvl="4"/>
            <a:endParaRPr lang="de-DE" dirty="0"/>
          </a:p>
        </p:txBody>
      </p:sp>
      <p:sp>
        <p:nvSpPr>
          <p:cNvPr id="11" name="Textfeld 10"/>
          <p:cNvSpPr txBox="1"/>
          <p:nvPr userDrawn="1">
            <p:custDataLst>
              <p:tags r:id="rId1"/>
            </p:custDataLst>
          </p:nvPr>
        </p:nvSpPr>
        <p:spPr>
          <a:xfrm>
            <a:off x="214313" y="754100"/>
            <a:ext cx="9493200" cy="608400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b"/>
          <a:lstStyle/>
          <a:p>
            <a:pPr eaLnBrk="0" hangingPunct="0">
              <a:spcBef>
                <a:spcPct val="20000"/>
              </a:spcBef>
            </a:pPr>
            <a:r>
              <a:rPr lang="de-DE" sz="2000" b="1" dirty="0">
                <a:solidFill>
                  <a:srgbClr val="FFFFFF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Lizenzhinweise</a:t>
            </a:r>
          </a:p>
        </p:txBody>
      </p:sp>
      <p:sp>
        <p:nvSpPr>
          <p:cNvPr id="12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7" name="Inhaltsplatzhalter 7"/>
          <p:cNvSpPr>
            <a:spLocks noGrp="1"/>
          </p:cNvSpPr>
          <p:nvPr>
            <p:ph sz="quarter" idx="12"/>
          </p:nvPr>
        </p:nvSpPr>
        <p:spPr>
          <a:xfrm>
            <a:off x="4953006" y="49814"/>
            <a:ext cx="4754563" cy="368300"/>
          </a:xfrm>
          <a:prstGeom prst="rect">
            <a:avLst/>
          </a:prstGeom>
        </p:spPr>
        <p:txBody>
          <a:bodyPr lIns="91426" tIns="45712" rIns="0" bIns="45712"/>
          <a:lstStyle>
            <a:lvl1pPr marL="0" indent="0" algn="r">
              <a:buNone/>
              <a:defRPr lang="en-GB" sz="1200" noProof="0" dirty="0">
                <a:solidFill>
                  <a:schemeClr val="tx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de-DE" dirty="0"/>
              <a:t>Textmasterformate durch Klicken bearbeiten</a:t>
            </a:r>
            <a:endParaRPr lang="en-GB" dirty="0"/>
          </a:p>
        </p:txBody>
      </p:sp>
      <p:pic>
        <p:nvPicPr>
          <p:cNvPr id="18" name="Grafik 17" descr="SRS_Logo.eps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0634" y="152639"/>
            <a:ext cx="1647708" cy="343036"/>
          </a:xfrm>
          <a:prstGeom prst="rect">
            <a:avLst/>
          </a:prstGeom>
        </p:spPr>
      </p:pic>
      <p:cxnSp>
        <p:nvCxnSpPr>
          <p:cNvPr id="19" name="Gerade Verbindung 18"/>
          <p:cNvCxnSpPr/>
          <p:nvPr userDrawn="1"/>
        </p:nvCxnSpPr>
        <p:spPr bwMode="auto">
          <a:xfrm>
            <a:off x="214316" y="6481763"/>
            <a:ext cx="9502775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1806" y="2168860"/>
            <a:ext cx="4127183" cy="421289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2"/>
          </p:nvPr>
        </p:nvSpPr>
        <p:spPr>
          <a:xfrm>
            <a:off x="681039" y="1592796"/>
            <a:ext cx="4125600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18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098599" y="1592796"/>
            <a:ext cx="4125600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11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14" name="Inhaltsplatzhalter 2"/>
          <p:cNvSpPr>
            <a:spLocks noGrp="1"/>
          </p:cNvSpPr>
          <p:nvPr>
            <p:ph idx="15"/>
          </p:nvPr>
        </p:nvSpPr>
        <p:spPr>
          <a:xfrm>
            <a:off x="5097022" y="2168860"/>
            <a:ext cx="4127183" cy="421289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14312" y="731523"/>
            <a:ext cx="9493200" cy="609248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b"/>
          <a:lstStyle>
            <a:lvl1pPr marL="0" indent="0">
              <a:buFontTx/>
              <a:buNone/>
              <a:defRPr lang="en-GB" sz="2000" b="1" dirty="0" smtClean="0">
                <a:solidFill>
                  <a:schemeClr val="bg1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defRPr>
            </a:lvl1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de-DE" noProof="0" dirty="0"/>
              <a:t>Textmasterformate durch Klicken bearbeiten 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6"/>
          </p:nvPr>
        </p:nvSpPr>
        <p:spPr>
          <a:xfrm>
            <a:off x="4953006" y="49814"/>
            <a:ext cx="4754563" cy="368300"/>
          </a:xfrm>
          <a:prstGeom prst="rect">
            <a:avLst/>
          </a:prstGeom>
        </p:spPr>
        <p:txBody>
          <a:bodyPr lIns="91426" tIns="45712" rIns="0" bIns="45712"/>
          <a:lstStyle>
            <a:lvl1pPr marL="0" indent="0" algn="r">
              <a:buNone/>
              <a:defRPr lang="de-DE" sz="1200" noProof="0" dirty="0">
                <a:solidFill>
                  <a:schemeClr val="tx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de-DE" noProof="0" dirty="0"/>
              <a:t>Textmasterformate durch Klicken bearbeiten</a:t>
            </a:r>
          </a:p>
        </p:txBody>
      </p:sp>
      <p:pic>
        <p:nvPicPr>
          <p:cNvPr id="9" name="Grafik 8" descr="SRS_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0634" y="152639"/>
            <a:ext cx="1647708" cy="343036"/>
          </a:xfrm>
          <a:prstGeom prst="rect">
            <a:avLst/>
          </a:prstGeom>
        </p:spPr>
      </p:pic>
      <p:cxnSp>
        <p:nvCxnSpPr>
          <p:cNvPr id="10" name="Gerade Verbindung 9"/>
          <p:cNvCxnSpPr/>
          <p:nvPr userDrawn="1"/>
        </p:nvCxnSpPr>
        <p:spPr bwMode="auto">
          <a:xfrm>
            <a:off x="214316" y="6481763"/>
            <a:ext cx="9502775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1236" y="2168860"/>
            <a:ext cx="2990628" cy="421289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2"/>
          </p:nvPr>
        </p:nvSpPr>
        <p:spPr>
          <a:xfrm>
            <a:off x="200478" y="1592796"/>
            <a:ext cx="2989481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/>
              <a:t>Textmasterformate durch Klicken bearbeiten</a:t>
            </a:r>
          </a:p>
        </p:txBody>
      </p:sp>
      <p:sp>
        <p:nvSpPr>
          <p:cNvPr id="18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6718471" y="1592796"/>
            <a:ext cx="2989481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11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14" name="Inhaltsplatzhalter 2"/>
          <p:cNvSpPr>
            <a:spLocks noGrp="1"/>
          </p:cNvSpPr>
          <p:nvPr>
            <p:ph idx="15"/>
          </p:nvPr>
        </p:nvSpPr>
        <p:spPr>
          <a:xfrm>
            <a:off x="6716884" y="2168860"/>
            <a:ext cx="2990628" cy="421289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6"/>
          </p:nvPr>
        </p:nvSpPr>
        <p:spPr>
          <a:xfrm>
            <a:off x="3474541" y="2168860"/>
            <a:ext cx="2990628" cy="421289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7"/>
          </p:nvPr>
        </p:nvSpPr>
        <p:spPr>
          <a:xfrm>
            <a:off x="3473782" y="1592796"/>
            <a:ext cx="2989481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14312" y="731523"/>
            <a:ext cx="9493200" cy="609248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b"/>
          <a:lstStyle>
            <a:lvl1pPr marL="0" indent="0">
              <a:buFontTx/>
              <a:buNone/>
              <a:defRPr lang="en-GB" sz="2000" b="1" dirty="0" smtClean="0">
                <a:solidFill>
                  <a:schemeClr val="bg1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defRPr>
            </a:lvl1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de-DE" noProof="0" dirty="0"/>
              <a:t>Textmasterformate durch Klicken bearbeiten </a:t>
            </a:r>
          </a:p>
        </p:txBody>
      </p:sp>
      <p:sp>
        <p:nvSpPr>
          <p:cNvPr id="13" name="Inhaltsplatzhalter 7"/>
          <p:cNvSpPr>
            <a:spLocks noGrp="1"/>
          </p:cNvSpPr>
          <p:nvPr>
            <p:ph sz="quarter" idx="18"/>
          </p:nvPr>
        </p:nvSpPr>
        <p:spPr>
          <a:xfrm>
            <a:off x="4953006" y="49814"/>
            <a:ext cx="4754563" cy="368300"/>
          </a:xfrm>
          <a:prstGeom prst="rect">
            <a:avLst/>
          </a:prstGeom>
        </p:spPr>
        <p:txBody>
          <a:bodyPr lIns="91426" tIns="45712" rIns="0" bIns="45712"/>
          <a:lstStyle>
            <a:lvl1pPr marL="0" indent="0" algn="r">
              <a:buNone/>
              <a:defRPr lang="de-DE" sz="1200" noProof="0">
                <a:solidFill>
                  <a:schemeClr val="tx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de-DE" noProof="0" dirty="0"/>
              <a:t>Textmasterformate durch Klicken bearbeiten</a:t>
            </a:r>
          </a:p>
        </p:txBody>
      </p:sp>
      <p:pic>
        <p:nvPicPr>
          <p:cNvPr id="16" name="Grafik 15" descr="SRS_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0634" y="152639"/>
            <a:ext cx="1647708" cy="343036"/>
          </a:xfrm>
          <a:prstGeom prst="rect">
            <a:avLst/>
          </a:prstGeom>
        </p:spPr>
      </p:pic>
      <p:cxnSp>
        <p:nvCxnSpPr>
          <p:cNvPr id="17" name="Gerade Verbindung 16"/>
          <p:cNvCxnSpPr/>
          <p:nvPr userDrawn="1"/>
        </p:nvCxnSpPr>
        <p:spPr bwMode="auto">
          <a:xfrm>
            <a:off x="214316" y="6481763"/>
            <a:ext cx="9502775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3935" y="2168861"/>
            <a:ext cx="4610496" cy="166654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2"/>
          </p:nvPr>
        </p:nvSpPr>
        <p:spPr>
          <a:xfrm>
            <a:off x="213172" y="1592796"/>
            <a:ext cx="4608728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18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098599" y="1592796"/>
            <a:ext cx="4608728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/>
              <a:t>Textmasterformate durch Klicken bearbeiten</a:t>
            </a:r>
          </a:p>
        </p:txBody>
      </p:sp>
      <p:sp>
        <p:nvSpPr>
          <p:cNvPr id="11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14" name="Inhaltsplatzhalter 2"/>
          <p:cNvSpPr>
            <a:spLocks noGrp="1"/>
          </p:cNvSpPr>
          <p:nvPr>
            <p:ph idx="15"/>
          </p:nvPr>
        </p:nvSpPr>
        <p:spPr>
          <a:xfrm>
            <a:off x="5097016" y="2168861"/>
            <a:ext cx="4610496" cy="166654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6"/>
          </p:nvPr>
        </p:nvSpPr>
        <p:spPr>
          <a:xfrm>
            <a:off x="213935" y="4696163"/>
            <a:ext cx="4610496" cy="166654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7"/>
          </p:nvPr>
        </p:nvSpPr>
        <p:spPr>
          <a:xfrm>
            <a:off x="213172" y="4120096"/>
            <a:ext cx="4608728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/>
              <a:t>Textmasterformate durch Klicken bearbeiten</a:t>
            </a:r>
          </a:p>
        </p:txBody>
      </p:sp>
      <p:sp>
        <p:nvSpPr>
          <p:cNvPr id="12" name="Textplatzhalter 14"/>
          <p:cNvSpPr>
            <a:spLocks noGrp="1"/>
          </p:cNvSpPr>
          <p:nvPr>
            <p:ph type="body" sz="quarter" idx="18"/>
          </p:nvPr>
        </p:nvSpPr>
        <p:spPr>
          <a:xfrm>
            <a:off x="5098599" y="4120096"/>
            <a:ext cx="4608728" cy="478800"/>
          </a:xfrm>
          <a:prstGeom prst="rect">
            <a:avLst/>
          </a:prstGeom>
          <a:solidFill>
            <a:srgbClr val="FFF17A"/>
          </a:solidFill>
        </p:spPr>
        <p:txBody>
          <a:bodyPr lIns="91426" tIns="45712" rIns="91426" bIns="45712" anchor="ctr">
            <a:noAutofit/>
          </a:bodyPr>
          <a:lstStyle>
            <a:lvl1pPr marL="0" indent="0">
              <a:buFontTx/>
              <a:buNone/>
              <a:defRPr sz="1400" b="1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2pPr>
            <a:lvl3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3pPr>
            <a:lvl4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4pPr>
            <a:lvl5pPr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5pPr>
          </a:lstStyle>
          <a:p>
            <a:pPr lvl="0"/>
            <a:r>
              <a:rPr lang="de-DE" noProof="0"/>
              <a:t>Textmasterformate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9"/>
          </p:nvPr>
        </p:nvSpPr>
        <p:spPr>
          <a:xfrm>
            <a:off x="5097016" y="4696163"/>
            <a:ext cx="4610496" cy="166654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3484" indent="-263484">
              <a:spcBef>
                <a:spcPts val="280"/>
              </a:spcBef>
              <a:buClrTx/>
              <a:buFont typeface="Verdana" pitchFamily="34" charset="0"/>
              <a:buChar char="−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>
              <a:spcBef>
                <a:spcPts val="360"/>
              </a:spcBef>
              <a:buClrTx/>
              <a:buFont typeface="Symbol" pitchFamily="18" charset="2"/>
              <a:buChar char="-"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>
              <a:spcBef>
                <a:spcPts val="181"/>
              </a:spcBef>
              <a:buClrTx/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14312" y="731523"/>
            <a:ext cx="9493200" cy="609248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b"/>
          <a:lstStyle>
            <a:lvl1pPr marL="0" indent="0">
              <a:buFontTx/>
              <a:buNone/>
              <a:defRPr lang="en-GB" sz="2000" b="1" dirty="0" smtClean="0">
                <a:solidFill>
                  <a:schemeClr val="bg1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defRPr>
            </a:lvl1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de-DE" noProof="0" dirty="0"/>
              <a:t>Textmasterformate durch Klicken bearbeiten </a:t>
            </a:r>
          </a:p>
        </p:txBody>
      </p:sp>
      <p:sp>
        <p:nvSpPr>
          <p:cNvPr id="17" name="Inhaltsplatzhalter 7"/>
          <p:cNvSpPr>
            <a:spLocks noGrp="1"/>
          </p:cNvSpPr>
          <p:nvPr>
            <p:ph sz="quarter" idx="20"/>
          </p:nvPr>
        </p:nvSpPr>
        <p:spPr>
          <a:xfrm>
            <a:off x="4953006" y="49814"/>
            <a:ext cx="4754563" cy="368300"/>
          </a:xfrm>
          <a:prstGeom prst="rect">
            <a:avLst/>
          </a:prstGeom>
        </p:spPr>
        <p:txBody>
          <a:bodyPr lIns="91426" tIns="45712" rIns="0" bIns="45712"/>
          <a:lstStyle>
            <a:lvl1pPr marL="0" indent="0" algn="r">
              <a:buNone/>
              <a:defRPr lang="de-DE" sz="1200" noProof="0" dirty="0">
                <a:solidFill>
                  <a:schemeClr val="tx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de-DE" noProof="0" dirty="0"/>
              <a:t>Textmasterformate durch Klicken bearbeiten</a:t>
            </a:r>
          </a:p>
        </p:txBody>
      </p:sp>
      <p:pic>
        <p:nvPicPr>
          <p:cNvPr id="19" name="Grafik 18" descr="SRS_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0634" y="152639"/>
            <a:ext cx="1647708" cy="343036"/>
          </a:xfrm>
          <a:prstGeom prst="rect">
            <a:avLst/>
          </a:prstGeom>
        </p:spPr>
      </p:pic>
      <p:cxnSp>
        <p:nvCxnSpPr>
          <p:cNvPr id="20" name="Gerade Verbindung 19"/>
          <p:cNvCxnSpPr/>
          <p:nvPr userDrawn="1"/>
        </p:nvCxnSpPr>
        <p:spPr bwMode="auto">
          <a:xfrm>
            <a:off x="214316" y="6481763"/>
            <a:ext cx="9502775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um -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kt 3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" name="Textfeld 9"/>
          <p:cNvSpPr txBox="1"/>
          <p:nvPr userDrawn="1">
            <p:custDataLst>
              <p:tags r:id="rId4"/>
            </p:custDataLst>
          </p:nvPr>
        </p:nvSpPr>
        <p:spPr>
          <a:xfrm>
            <a:off x="214313" y="754100"/>
            <a:ext cx="9493200" cy="608400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b"/>
          <a:lstStyle/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de-DE" sz="2000" b="1" noProof="0" dirty="0">
                <a:solidFill>
                  <a:schemeClr val="bg1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Impressum</a:t>
            </a:r>
          </a:p>
        </p:txBody>
      </p:sp>
      <p:sp>
        <p:nvSpPr>
          <p:cNvPr id="7" name="Inhaltsplatzhalter 7"/>
          <p:cNvSpPr>
            <a:spLocks noGrp="1"/>
          </p:cNvSpPr>
          <p:nvPr>
            <p:ph sz="quarter" idx="12"/>
          </p:nvPr>
        </p:nvSpPr>
        <p:spPr>
          <a:xfrm>
            <a:off x="4953006" y="49814"/>
            <a:ext cx="4754563" cy="368300"/>
          </a:xfrm>
          <a:prstGeom prst="rect">
            <a:avLst/>
          </a:prstGeom>
        </p:spPr>
        <p:txBody>
          <a:bodyPr lIns="91426" tIns="45712" rIns="0" bIns="45712"/>
          <a:lstStyle>
            <a:lvl1pPr marL="0" indent="0" algn="r">
              <a:buNone/>
              <a:defRPr lang="en-GB" sz="1200" noProof="0" dirty="0">
                <a:solidFill>
                  <a:schemeClr val="tx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de-DE" dirty="0"/>
              <a:t>Textmasterformate durch Klicken bearbeiten</a:t>
            </a:r>
            <a:endParaRPr lang="en-GB" dirty="0"/>
          </a:p>
        </p:txBody>
      </p:sp>
      <p:pic>
        <p:nvPicPr>
          <p:cNvPr id="10248" name="Picture 8" descr="G:\00_Schaufenster\03_Weitere_Produkte_Publikationen\SRS_Social_Reporting_Standard\SRS_2014\Abbildungen\ABBILDUNGEN_Grafiken\RGB_fuer_Web_und_Officeanwendungen\SRS_2014_Impressum_140522ssc_RGB_XXL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3" y="1628800"/>
            <a:ext cx="9525508" cy="2489900"/>
          </a:xfrm>
          <a:prstGeom prst="rect">
            <a:avLst/>
          </a:prstGeom>
          <a:noFill/>
        </p:spPr>
      </p:pic>
      <p:pic>
        <p:nvPicPr>
          <p:cNvPr id="9" name="Grafik 8" descr="SRS_Logo.eps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0634" y="152639"/>
            <a:ext cx="1647708" cy="343036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 bwMode="auto">
          <a:xfrm>
            <a:off x="214316" y="6481763"/>
            <a:ext cx="9502775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zenzhinwe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kt 3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214313" y="1488021"/>
            <a:ext cx="7546999" cy="4065215"/>
          </a:xfrm>
          <a:prstGeom prst="rect">
            <a:avLst/>
          </a:prstGeom>
        </p:spPr>
        <p:txBody>
          <a:bodyPr lIns="91426" tIns="45712" rIns="91426" bIns="45712"/>
          <a:lstStyle/>
          <a:p>
            <a:pPr marL="0" lvl="0" indent="0" algn="l" rtl="0" eaLnBrk="0" fontAlgn="base" hangingPunct="0"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None/>
            </a:pPr>
            <a:r>
              <a:rPr lang="de-DE" sz="15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Der Social Reporting Standard (SRS) wird vom Verein Social Reporting Initiative e.V. (SRI) unter der Creative </a:t>
            </a:r>
            <a:r>
              <a:rPr lang="de-DE" sz="1500" noProof="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Commons</a:t>
            </a:r>
            <a:r>
              <a:rPr lang="de-DE" sz="15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Namensnennung-Keine Bearbeitung 3.0 Deutschland Lizenz veröffentlicht (CC BY-ND 3.0, Details: </a:t>
            </a:r>
            <a:r>
              <a:rPr lang="de-DE" sz="1500" u="sng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http://creativecommons.org/licenses/by-nd/3.0/de/</a:t>
            </a:r>
            <a:r>
              <a:rPr lang="de-DE" sz="15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). </a:t>
            </a:r>
          </a:p>
          <a:p>
            <a:pPr marL="0" lvl="0" indent="0" algn="l" rtl="0" eaLnBrk="0" fontAlgn="base" hangingPunct="0"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None/>
            </a:pPr>
            <a:r>
              <a:rPr lang="de-DE" sz="15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Sie dürfen den SRS nutzen und verbreiten, wenn Sie SRI als Herausgeber nennen, auch in anderer gestalterischer Form einschließlich elektronischer Bearbeitungen (zum Beispiel als Wiki, Mobil-</a:t>
            </a:r>
            <a:r>
              <a:rPr lang="de-DE" sz="1500" noProof="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r>
              <a:rPr lang="de-DE" sz="15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etc.). </a:t>
            </a:r>
          </a:p>
          <a:p>
            <a:pPr marL="0" lvl="0" indent="0" algn="l" rtl="0" eaLnBrk="0" fontAlgn="base" hangingPunct="0"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None/>
            </a:pPr>
            <a:r>
              <a:rPr lang="de-DE" sz="15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Alle anderen Bearbeitungen, Abwandlungen oder anderen Veränderungen – einschließlich jeder Änderung des Textes – bedürfen der vorherigen ausdrücklichen Zustimmung des SRI. </a:t>
            </a:r>
          </a:p>
          <a:p>
            <a:pPr marL="0" lvl="0" indent="0" algn="l" rtl="0" eaLnBrk="0" fontAlgn="base" hangingPunct="0"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None/>
            </a:pPr>
            <a:r>
              <a:rPr lang="de-DE" sz="15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Wenn Sie Interesse daran haben, den SRS für eigene Vorhaben in veränderter Form zu nutzen, sprechen Sie uns bitte an.</a:t>
            </a:r>
          </a:p>
          <a:p>
            <a:pPr marL="0" lvl="0" indent="0" algn="l" rtl="0" eaLnBrk="0" fontAlgn="base" hangingPunct="0"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None/>
            </a:pPr>
            <a:endParaRPr lang="de-DE" sz="15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4" descr="http://wp10974855.wp175.webpack.hosteurope.de/wp-content/uploads/2012/02/by-nd-300x104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45682" y="4833156"/>
            <a:ext cx="4053740" cy="1405298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 userDrawn="1">
            <p:custDataLst>
              <p:tags r:id="rId4"/>
            </p:custDataLst>
          </p:nvPr>
        </p:nvSpPr>
        <p:spPr>
          <a:xfrm>
            <a:off x="214313" y="754100"/>
            <a:ext cx="9493200" cy="608400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b"/>
          <a:lstStyle/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de-DE" sz="2000" b="1" kern="1200" noProof="0" dirty="0">
                <a:solidFill>
                  <a:schemeClr val="bg1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Lizenzhinweise</a:t>
            </a:r>
          </a:p>
        </p:txBody>
      </p:sp>
      <p:sp>
        <p:nvSpPr>
          <p:cNvPr id="12" name="Inhaltsplatzhalter 7"/>
          <p:cNvSpPr>
            <a:spLocks noGrp="1"/>
          </p:cNvSpPr>
          <p:nvPr>
            <p:ph sz="quarter" idx="12"/>
          </p:nvPr>
        </p:nvSpPr>
        <p:spPr>
          <a:xfrm>
            <a:off x="4953006" y="49814"/>
            <a:ext cx="4754563" cy="368300"/>
          </a:xfrm>
          <a:prstGeom prst="rect">
            <a:avLst/>
          </a:prstGeom>
        </p:spPr>
        <p:txBody>
          <a:bodyPr lIns="91426" tIns="45712" rIns="0" bIns="45712"/>
          <a:lstStyle>
            <a:lvl1pPr marL="0" indent="0" algn="r">
              <a:buNone/>
              <a:defRPr lang="en-GB" sz="1200" noProof="0" dirty="0">
                <a:solidFill>
                  <a:schemeClr val="tx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de-DE" dirty="0"/>
              <a:t>Textmasterformate durch Klicken bearbeiten</a:t>
            </a:r>
            <a:endParaRPr lang="en-GB" dirty="0"/>
          </a:p>
        </p:txBody>
      </p:sp>
      <p:pic>
        <p:nvPicPr>
          <p:cNvPr id="14" name="Grafik 13" descr="SRS_Logo.eps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0634" y="152639"/>
            <a:ext cx="1647708" cy="343036"/>
          </a:xfrm>
          <a:prstGeom prst="rect">
            <a:avLst/>
          </a:prstGeom>
        </p:spPr>
      </p:pic>
      <p:cxnSp>
        <p:nvCxnSpPr>
          <p:cNvPr id="15" name="Gerade Verbindung 14"/>
          <p:cNvCxnSpPr/>
          <p:nvPr userDrawn="1"/>
        </p:nvCxnSpPr>
        <p:spPr bwMode="auto">
          <a:xfrm>
            <a:off x="214316" y="6481763"/>
            <a:ext cx="9502775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Hintergrund.jpg"/>
          <p:cNvPicPr>
            <a:picLocks noChangeAspect="1"/>
          </p:cNvPicPr>
          <p:nvPr userDrawn="1"/>
        </p:nvPicPr>
        <p:blipFill>
          <a:blip r:embed="rId3" cstate="print"/>
          <a:srcRect t="11458" b="86459"/>
          <a:stretch>
            <a:fillRect/>
          </a:stretch>
        </p:blipFill>
        <p:spPr>
          <a:xfrm>
            <a:off x="35" y="714356"/>
            <a:ext cx="9906000" cy="142876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4313" y="1700808"/>
            <a:ext cx="9106687" cy="45991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1800" b="0" spc="30" baseline="0">
                <a:latin typeface="Tahoma" pitchFamily="34" charset="0"/>
                <a:cs typeface="Tahoma" pitchFamily="34" charset="0"/>
              </a:defRPr>
            </a:lvl1pPr>
            <a:lvl2pPr marL="180975" indent="-180975">
              <a:lnSpc>
                <a:spcPts val="2200"/>
              </a:lnSpc>
              <a:spcBef>
                <a:spcPts val="0"/>
              </a:spcBef>
              <a:buClr>
                <a:srgbClr val="7AB030"/>
              </a:buClr>
              <a:buFont typeface="Arial" pitchFamily="34" charset="0"/>
              <a:buChar char="•"/>
              <a:defRPr sz="1800" kern="0" spc="30" baseline="0">
                <a:latin typeface="Tahoma" pitchFamily="34" charset="0"/>
                <a:cs typeface="Tahoma" pitchFamily="34" charset="0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Clr>
                <a:srgbClr val="7AB030"/>
              </a:buClr>
              <a:buNone/>
              <a:defRPr sz="1500" kern="0" spc="30" baseline="0">
                <a:latin typeface="Tahoma" pitchFamily="34" charset="0"/>
                <a:cs typeface="Tahoma" pitchFamily="34" charset="0"/>
              </a:defRPr>
            </a:lvl3pPr>
            <a:lvl4pPr marL="180975" indent="-180975">
              <a:lnSpc>
                <a:spcPts val="2000"/>
              </a:lnSpc>
              <a:spcBef>
                <a:spcPts val="0"/>
              </a:spcBef>
              <a:buClr>
                <a:srgbClr val="7AB030"/>
              </a:buClr>
              <a:buFont typeface="Arial" pitchFamily="34" charset="0"/>
              <a:buChar char="•"/>
              <a:defRPr sz="1500" spc="20" baseline="0">
                <a:latin typeface="Tahoma" pitchFamily="34" charset="0"/>
                <a:cs typeface="Tahoma" pitchFamily="34" charset="0"/>
              </a:defRPr>
            </a:lvl4pPr>
            <a:lvl5pPr marL="0" marR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aseline="0">
                <a:latin typeface="Tahoma" pitchFamily="34" charset="0"/>
                <a:cs typeface="Tahoma" pitchFamily="34" charset="0"/>
              </a:defRPr>
            </a:lvl5pPr>
            <a:lvl6pPr marL="0" indent="0">
              <a:lnSpc>
                <a:spcPts val="1400"/>
              </a:lnSpc>
              <a:spcBef>
                <a:spcPts val="0"/>
              </a:spcBef>
              <a:buNone/>
              <a:defRPr sz="1000">
                <a:latin typeface="Tahoma" pitchFamily="34" charset="0"/>
                <a:cs typeface="Tahoma" pitchFamily="34" charset="0"/>
              </a:defRPr>
            </a:lvl6pPr>
            <a:lvl7pPr marL="0" indent="0">
              <a:lnSpc>
                <a:spcPts val="1400"/>
              </a:lnSpc>
              <a:spcBef>
                <a:spcPts val="0"/>
              </a:spcBef>
              <a:buNone/>
              <a:defRPr sz="1000">
                <a:latin typeface="Tahoma" pitchFamily="34" charset="0"/>
                <a:cs typeface="Tahoma" pitchFamily="34" charset="0"/>
              </a:defRPr>
            </a:lvl7pPr>
            <a:lvl8pPr marL="0" indent="0">
              <a:lnSpc>
                <a:spcPts val="1400"/>
              </a:lnSpc>
              <a:spcBef>
                <a:spcPts val="0"/>
              </a:spcBef>
              <a:buNone/>
              <a:defRPr sz="1000">
                <a:latin typeface="Tahoma" pitchFamily="34" charset="0"/>
                <a:cs typeface="Tahoma" pitchFamily="34" charset="0"/>
              </a:defRPr>
            </a:lvl8pPr>
            <a:lvl9pPr marL="0" indent="0">
              <a:lnSpc>
                <a:spcPts val="1400"/>
              </a:lnSpc>
              <a:spcBef>
                <a:spcPts val="0"/>
              </a:spcBef>
              <a:buNone/>
              <a:defRPr sz="1000">
                <a:latin typeface="Tahoma" pitchFamily="34" charset="0"/>
                <a:cs typeface="Tahoma" pitchFamily="34" charset="0"/>
              </a:defRPr>
            </a:lvl9pPr>
          </a:lstStyle>
          <a:p>
            <a:pPr lvl="0"/>
            <a:r>
              <a:rPr lang="de-DE" dirty="0"/>
              <a:t>Ich bin die erste Ebene (Für weitere Textformate und </a:t>
            </a:r>
            <a:r>
              <a:rPr lang="de-DE" dirty="0" err="1"/>
              <a:t>Bulletpoints</a:t>
            </a:r>
            <a:r>
              <a:rPr lang="de-DE" dirty="0"/>
              <a:t>, bitte die Listenebene ändern. Eine Fußzeile befindet sich in Ebene 5).</a:t>
            </a:r>
          </a:p>
          <a:p>
            <a:pPr lvl="1"/>
            <a:r>
              <a:rPr lang="de-DE" dirty="0"/>
              <a:t>Ich bin die erste Ebene mit Bullet.</a:t>
            </a:r>
          </a:p>
          <a:p>
            <a:pPr lvl="2"/>
            <a:r>
              <a:rPr lang="de-DE" dirty="0"/>
              <a:t>Ich bin die zweite Ebene.</a:t>
            </a:r>
          </a:p>
          <a:p>
            <a:pPr lvl="3"/>
            <a:r>
              <a:rPr lang="de-DE" dirty="0"/>
              <a:t>Ich bin die zweite Ebene mit Bullet.</a:t>
            </a:r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4"/>
            <a:r>
              <a:rPr lang="de-DE" dirty="0"/>
              <a:t>* Ich bin eine Fußnote und gehöre nach unten.</a:t>
            </a:r>
          </a:p>
          <a:p>
            <a:pPr lvl="4"/>
            <a:endParaRPr lang="de-DE" dirty="0"/>
          </a:p>
        </p:txBody>
      </p:sp>
      <p:sp>
        <p:nvSpPr>
          <p:cNvPr id="11" name="Textfeld 10"/>
          <p:cNvSpPr txBox="1"/>
          <p:nvPr userDrawn="1">
            <p:custDataLst>
              <p:tags r:id="rId1"/>
            </p:custDataLst>
          </p:nvPr>
        </p:nvSpPr>
        <p:spPr>
          <a:xfrm>
            <a:off x="214313" y="754100"/>
            <a:ext cx="9493200" cy="608400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b"/>
          <a:lstStyle/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de-DE" sz="2000" b="1" kern="1200" noProof="0" dirty="0">
                <a:solidFill>
                  <a:schemeClr val="bg1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Lizenzhinweise</a:t>
            </a:r>
          </a:p>
        </p:txBody>
      </p:sp>
      <p:sp>
        <p:nvSpPr>
          <p:cNvPr id="12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17" name="Inhaltsplatzhalter 7"/>
          <p:cNvSpPr>
            <a:spLocks noGrp="1"/>
          </p:cNvSpPr>
          <p:nvPr>
            <p:ph sz="quarter" idx="12"/>
          </p:nvPr>
        </p:nvSpPr>
        <p:spPr>
          <a:xfrm>
            <a:off x="4953006" y="49814"/>
            <a:ext cx="4754563" cy="368300"/>
          </a:xfrm>
          <a:prstGeom prst="rect">
            <a:avLst/>
          </a:prstGeom>
        </p:spPr>
        <p:txBody>
          <a:bodyPr lIns="91426" tIns="45712" rIns="0" bIns="45712"/>
          <a:lstStyle>
            <a:lvl1pPr marL="0" indent="0" algn="r">
              <a:buNone/>
              <a:defRPr lang="en-GB" sz="1200" noProof="0" dirty="0">
                <a:solidFill>
                  <a:schemeClr val="tx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 marL="0" lv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de-DE" dirty="0"/>
              <a:t>Textmasterformate durch Klicken bearbeiten</a:t>
            </a:r>
            <a:endParaRPr lang="en-GB" dirty="0"/>
          </a:p>
        </p:txBody>
      </p:sp>
      <p:pic>
        <p:nvPicPr>
          <p:cNvPr id="18" name="Grafik 17" descr="SRS_Logo.eps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0634" y="152639"/>
            <a:ext cx="1647708" cy="343036"/>
          </a:xfrm>
          <a:prstGeom prst="rect">
            <a:avLst/>
          </a:prstGeom>
        </p:spPr>
      </p:pic>
      <p:cxnSp>
        <p:nvCxnSpPr>
          <p:cNvPr id="19" name="Gerade Verbindung 18"/>
          <p:cNvCxnSpPr/>
          <p:nvPr userDrawn="1"/>
        </p:nvCxnSpPr>
        <p:spPr bwMode="auto">
          <a:xfrm>
            <a:off x="214316" y="6481763"/>
            <a:ext cx="9502775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5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5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vmlDrawing" Target="../drawings/vmlDrawing9.v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oleObject" Target="../embeddings/oleObject9.bin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think-cell Slide" r:id="rId15" imgW="360" imgH="360" progId="">
                  <p:embed/>
                </p:oleObj>
              </mc:Choice>
              <mc:Fallback>
                <p:oleObj name="think-cell Slide" r:id="rId15" imgW="360" imgH="36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93" r:id="rId3"/>
    <p:sldLayoutId id="2147484181" r:id="rId4"/>
    <p:sldLayoutId id="2147484189" r:id="rId5"/>
    <p:sldLayoutId id="2147484190" r:id="rId6"/>
    <p:sldLayoutId id="2147484186" r:id="rId7"/>
    <p:sldLayoutId id="2147484187" r:id="rId8"/>
    <p:sldLayoutId id="2147484326" r:id="rId9"/>
    <p:sldLayoutId id="2147484971" r:id="rId10"/>
    <p:sldLayoutId id="214748497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13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6pPr>
      <a:lvl7pPr marL="914261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8pPr>
      <a:lvl9pPr marL="182852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9pPr>
    </p:titleStyle>
    <p:bodyStyle>
      <a:lvl1pPr marL="342848" indent="-342848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836" indent="-285706" algn="l" rtl="0" eaLnBrk="0" fontAlgn="base" hangingPunct="0">
        <a:spcBef>
          <a:spcPct val="20000"/>
        </a:spcBef>
        <a:spcAft>
          <a:spcPct val="0"/>
        </a:spcAft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826" indent="-228565" algn="l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956" indent="-22856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085" indent="-2285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216" indent="-22856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346" indent="-22856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476" indent="-22856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607" indent="-22856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1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0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1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1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0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1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780" name="think-cell Slide" r:id="rId15" imgW="360" imgH="360" progId="">
                  <p:embed/>
                </p:oleObj>
              </mc:Choice>
              <mc:Fallback>
                <p:oleObj name="think-cell Slide" r:id="rId1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974" r:id="rId1"/>
    <p:sldLayoutId id="2147484975" r:id="rId2"/>
    <p:sldLayoutId id="2147484976" r:id="rId3"/>
    <p:sldLayoutId id="2147484977" r:id="rId4"/>
    <p:sldLayoutId id="2147484978" r:id="rId5"/>
    <p:sldLayoutId id="2147484979" r:id="rId6"/>
    <p:sldLayoutId id="2147484980" r:id="rId7"/>
    <p:sldLayoutId id="2147484981" r:id="rId8"/>
    <p:sldLayoutId id="2147484982" r:id="rId9"/>
    <p:sldLayoutId id="2147484983" r:id="rId10"/>
    <p:sldLayoutId id="214748498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13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6pPr>
      <a:lvl7pPr marL="914261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8pPr>
      <a:lvl9pPr marL="182852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9pPr>
    </p:titleStyle>
    <p:bodyStyle>
      <a:lvl1pPr marL="342848" indent="-342848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836" indent="-285706" algn="l" rtl="0" eaLnBrk="0" fontAlgn="base" hangingPunct="0">
        <a:spcBef>
          <a:spcPct val="20000"/>
        </a:spcBef>
        <a:spcAft>
          <a:spcPct val="0"/>
        </a:spcAft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826" indent="-228565" algn="l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956" indent="-22856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085" indent="-2285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216" indent="-22856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346" indent="-22856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476" indent="-22856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607" indent="-22856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1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0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1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1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0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1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00" name="think-cell Slide" r:id="rId15" imgW="360" imgH="360" progId="">
                  <p:embed/>
                </p:oleObj>
              </mc:Choice>
              <mc:Fallback>
                <p:oleObj name="think-cell Slide" r:id="rId1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986" r:id="rId1"/>
    <p:sldLayoutId id="2147484987" r:id="rId2"/>
    <p:sldLayoutId id="2147484988" r:id="rId3"/>
    <p:sldLayoutId id="2147484989" r:id="rId4"/>
    <p:sldLayoutId id="2147484990" r:id="rId5"/>
    <p:sldLayoutId id="2147484991" r:id="rId6"/>
    <p:sldLayoutId id="2147484992" r:id="rId7"/>
    <p:sldLayoutId id="2147484993" r:id="rId8"/>
    <p:sldLayoutId id="2147484994" r:id="rId9"/>
    <p:sldLayoutId id="2147484995" r:id="rId10"/>
    <p:sldLayoutId id="214748499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13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6pPr>
      <a:lvl7pPr marL="914261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8pPr>
      <a:lvl9pPr marL="182852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9pPr>
    </p:titleStyle>
    <p:bodyStyle>
      <a:lvl1pPr marL="342848" indent="-342848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836" indent="-285706" algn="l" rtl="0" eaLnBrk="0" fontAlgn="base" hangingPunct="0">
        <a:spcBef>
          <a:spcPct val="20000"/>
        </a:spcBef>
        <a:spcAft>
          <a:spcPct val="0"/>
        </a:spcAft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826" indent="-228565" algn="l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956" indent="-22856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085" indent="-2285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216" indent="-22856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346" indent="-22856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476" indent="-22856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607" indent="-22856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1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0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1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1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0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1" algn="l" defTabSz="9142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tags" Target="../tags/tag64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63.xml"/><Relationship Id="rId1" Type="http://schemas.openxmlformats.org/officeDocument/2006/relationships/vmlDrawing" Target="../drawings/vmlDrawing14.v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16.png"/><Relationship Id="rId5" Type="http://schemas.openxmlformats.org/officeDocument/2006/relationships/tags" Target="../tags/tag66.xml"/><Relationship Id="rId10" Type="http://schemas.openxmlformats.org/officeDocument/2006/relationships/image" Target="../media/image15.png"/><Relationship Id="rId4" Type="http://schemas.openxmlformats.org/officeDocument/2006/relationships/tags" Target="../tags/tag65.xml"/><Relationship Id="rId9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slideLayout" Target="../slideLayouts/slideLayout13.xml"/><Relationship Id="rId3" Type="http://schemas.openxmlformats.org/officeDocument/2006/relationships/tags" Target="../tags/tag68.xml"/><Relationship Id="rId21" Type="http://schemas.openxmlformats.org/officeDocument/2006/relationships/image" Target="../media/image1.emf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15.v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19" Type="http://schemas.openxmlformats.org/officeDocument/2006/relationships/notesSlide" Target="../notesSlides/notesSlide16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tags" Target="../tags/tag84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83.xml"/><Relationship Id="rId1" Type="http://schemas.openxmlformats.org/officeDocument/2006/relationships/vmlDrawing" Target="../drawings/vmlDrawing16.v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9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image" Target="../media/image10.png"/><Relationship Id="rId18" Type="http://schemas.openxmlformats.org/officeDocument/2006/relationships/image" Target="../media/image13.jpeg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notesSlide" Target="../notesSlides/notesSlide6.xml"/><Relationship Id="rId17" Type="http://schemas.openxmlformats.org/officeDocument/2006/relationships/image" Target="../media/image12.png"/><Relationship Id="rId2" Type="http://schemas.openxmlformats.org/officeDocument/2006/relationships/tags" Target="../tags/tag46.xml"/><Relationship Id="rId16" Type="http://schemas.openxmlformats.org/officeDocument/2006/relationships/image" Target="../media/image11.png"/><Relationship Id="rId1" Type="http://schemas.openxmlformats.org/officeDocument/2006/relationships/vmlDrawing" Target="../drawings/vmlDrawing13.v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49.xml"/><Relationship Id="rId15" Type="http://schemas.openxmlformats.org/officeDocument/2006/relationships/image" Target="../media/image1.emf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375276" y="5877272"/>
            <a:ext cx="3636404" cy="540060"/>
          </a:xfrm>
          <a:solidFill>
            <a:srgbClr val="FFF17A"/>
          </a:solidFill>
        </p:spPr>
        <p:txBody>
          <a:bodyPr/>
          <a:lstStyle/>
          <a:p>
            <a:r>
              <a:rPr lang="en-US" sz="2000" dirty="0"/>
              <a:t> </a:t>
            </a:r>
          </a:p>
          <a:p>
            <a:r>
              <a:rPr lang="en-US" sz="2000" dirty="0"/>
              <a:t>Bangalore, May 2016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7" name="Inhaltsplatzhalter 4"/>
          <p:cNvSpPr txBox="1">
            <a:spLocks/>
          </p:cNvSpPr>
          <p:nvPr/>
        </p:nvSpPr>
        <p:spPr>
          <a:xfrm>
            <a:off x="375276" y="5157192"/>
            <a:ext cx="5076564" cy="553676"/>
          </a:xfrm>
          <a:prstGeom prst="rect">
            <a:avLst/>
          </a:prstGeom>
          <a:solidFill>
            <a:srgbClr val="008DBD"/>
          </a:solidFill>
        </p:spPr>
        <p:txBody>
          <a:bodyPr lIns="0" tIns="45712" rIns="0" bIns="45712" anchor="ctr"/>
          <a:lstStyle/>
          <a:p>
            <a:pPr lvl="0" eaLnBrk="0" hangingPunct="0">
              <a:spcBef>
                <a:spcPct val="20000"/>
              </a:spcBef>
            </a:pPr>
            <a:r>
              <a:rPr lang="en-GB" sz="2800" b="1" kern="0" dirty="0">
                <a:solidFill>
                  <a:schemeClr val="bg1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 SRS</a:t>
            </a:r>
            <a:r>
              <a:rPr lang="en-GB" sz="2800" b="1" kern="0" dirty="0">
                <a:latin typeface="Courier New" pitchFamily="49" charset="0"/>
                <a:ea typeface="ＭＳ Ｐゴシック" charset="-128"/>
                <a:cs typeface="Courier New" pitchFamily="49" charset="0"/>
              </a:rPr>
              <a:t> </a:t>
            </a:r>
            <a:r>
              <a:rPr lang="en-GB" sz="2800" b="1" kern="0" dirty="0">
                <a:solidFill>
                  <a:schemeClr val="bg1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Workshop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Simple IOOI </a:t>
            </a:r>
            <a:r>
              <a:rPr lang="de-DE" dirty="0" err="1">
                <a:solidFill>
                  <a:schemeClr val="bg1"/>
                </a:solidFill>
              </a:rPr>
              <a:t>results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/>
              <a:t>c</a:t>
            </a:r>
            <a:r>
              <a:rPr lang="de-DE" dirty="0" err="1">
                <a:solidFill>
                  <a:schemeClr val="bg1"/>
                </a:solidFill>
              </a:rPr>
              <a:t>hain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4" name="Textplatzhalter 29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329264" y="3906480"/>
            <a:ext cx="2302416" cy="2510852"/>
          </a:xfrm>
          <a:prstGeom prst="rect">
            <a:avLst/>
          </a:prstGeom>
          <a:solidFill>
            <a:srgbClr val="157085"/>
          </a:solidFill>
          <a:ln w="19050">
            <a:solidFill>
              <a:srgbClr val="0D42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5" tIns="36000" rIns="36000" bIns="36000" rtlCol="0" anchor="t" anchorCtr="0"/>
          <a:lstStyle/>
          <a:p>
            <a:pPr marL="117457" indent="-117457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results:</a:t>
            </a:r>
          </a:p>
          <a:p>
            <a:pPr lvl="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Acquisition of relevant competences and knowledge - as shown in a scientific study </a:t>
            </a:r>
          </a:p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de-DE" sz="14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Textplatzhalter 29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953006" y="3906480"/>
            <a:ext cx="2301234" cy="2510852"/>
          </a:xfrm>
          <a:prstGeom prst="rect">
            <a:avLst/>
          </a:prstGeom>
          <a:solidFill>
            <a:srgbClr val="8FDBED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5" tIns="36000" rIns="36000" bIns="36000" rtlCol="0" anchor="t" anchorCtr="0"/>
          <a:lstStyle/>
          <a:p>
            <a:pPr marL="117457" indent="-117457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results:</a:t>
            </a:r>
          </a:p>
          <a:p>
            <a:pPr marL="92075" lvl="0" indent="-92075" defTabSz="106680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Acquisition of relevant competences and knowledge </a:t>
            </a:r>
          </a:p>
          <a:p>
            <a:pPr marL="92075" indent="-92075" defTabSz="106680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Building up of confidence</a:t>
            </a:r>
          </a:p>
          <a:p>
            <a:pPr marL="117457" indent="-117457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de-DE" sz="18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de-DE" sz="1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platzhalter 29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573814" y="3906479"/>
            <a:ext cx="2300064" cy="2510852"/>
          </a:xfrm>
          <a:prstGeom prst="rect">
            <a:avLst/>
          </a:prstGeom>
          <a:solidFill>
            <a:srgbClr val="CEEFF6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5" tIns="36000" rIns="36000" bIns="36000" rtlCol="0" anchor="t" anchorCtr="0"/>
          <a:lstStyle/>
          <a:p>
            <a:pPr marL="117457" indent="-117457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achievements: </a:t>
            </a:r>
          </a:p>
          <a:p>
            <a:pPr marL="92075" indent="-92075" defTabSz="106680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 training</a:t>
            </a:r>
          </a:p>
          <a:p>
            <a:pPr marL="92075" indent="-92075" defTabSz="106680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Qualifying trainings</a:t>
            </a:r>
          </a:p>
          <a:p>
            <a:pPr marL="92075" indent="-92075" defTabSz="106680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Individual coaching</a:t>
            </a:r>
          </a:p>
          <a:p>
            <a:pPr marL="117457" indent="-117457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7457" indent="-117457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platzhalter 29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05740" y="3906480"/>
            <a:ext cx="2301240" cy="2510852"/>
          </a:xfrm>
          <a:prstGeom prst="rect">
            <a:avLst/>
          </a:prstGeom>
          <a:solidFill>
            <a:srgbClr val="F1FBFD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5" tIns="36000" rIns="36000" bIns="36000" rtlCol="0" anchor="t" anchorCtr="0"/>
          <a:lstStyle/>
          <a:p>
            <a:pPr marL="117457" indent="-117457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resources:</a:t>
            </a:r>
          </a:p>
          <a:p>
            <a:pPr marL="92075" indent="-92075" defTabSz="106680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Financial resources</a:t>
            </a:r>
          </a:p>
          <a:p>
            <a:pPr marL="92075" indent="-92075" defTabSz="106680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Employees and volunteers</a:t>
            </a:r>
          </a:p>
          <a:p>
            <a:pPr marL="92075" indent="-92075" defTabSz="106680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Cooperation with other organizations working in vocational integration </a:t>
            </a:r>
          </a:p>
          <a:p>
            <a:pPr marL="92075" indent="-92075" defTabSz="106680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Equipment (offices, etc…)</a:t>
            </a:r>
          </a:p>
          <a:p>
            <a:pPr marL="117457" indent="-117457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3" name="Eingekerbter Richtungspfeil 62"/>
          <p:cNvSpPr/>
          <p:nvPr/>
        </p:nvSpPr>
        <p:spPr bwMode="auto">
          <a:xfrm>
            <a:off x="207390" y="3501007"/>
            <a:ext cx="2405349" cy="405472"/>
          </a:xfrm>
          <a:prstGeom prst="chevron">
            <a:avLst>
              <a:gd name="adj" fmla="val 27021"/>
            </a:avLst>
          </a:prstGeom>
          <a:solidFill>
            <a:srgbClr val="F1FBFD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5" tIns="45717" rIns="91433" bIns="45717" rtlCol="0" anchor="ctr"/>
          <a:lstStyle/>
          <a:p>
            <a:pPr algn="ctr" defTabSz="914331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9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Input</a:t>
            </a:r>
          </a:p>
        </p:txBody>
      </p:sp>
      <p:sp>
        <p:nvSpPr>
          <p:cNvPr id="19" name="Eingekerbter Richtungspfeil 18"/>
          <p:cNvSpPr/>
          <p:nvPr/>
        </p:nvSpPr>
        <p:spPr bwMode="auto">
          <a:xfrm>
            <a:off x="2576736" y="3501007"/>
            <a:ext cx="2413782" cy="405472"/>
          </a:xfrm>
          <a:prstGeom prst="chevron">
            <a:avLst>
              <a:gd name="adj" fmla="val 27021"/>
            </a:avLst>
          </a:prstGeom>
          <a:solidFill>
            <a:srgbClr val="CEEFF6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5" tIns="71995" rIns="71995" bIns="71995" rtlCol="0" anchor="ctr"/>
          <a:lstStyle/>
          <a:p>
            <a:pPr algn="ctr" defTabSz="914331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9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Output</a:t>
            </a:r>
          </a:p>
        </p:txBody>
      </p:sp>
      <p:sp>
        <p:nvSpPr>
          <p:cNvPr id="20" name="Eingekerbter Richtungspfeil 19"/>
          <p:cNvSpPr/>
          <p:nvPr/>
        </p:nvSpPr>
        <p:spPr bwMode="auto">
          <a:xfrm>
            <a:off x="4953000" y="3501007"/>
            <a:ext cx="2412268" cy="405472"/>
          </a:xfrm>
          <a:prstGeom prst="chevron">
            <a:avLst>
              <a:gd name="adj" fmla="val 27021"/>
            </a:avLst>
          </a:prstGeom>
          <a:solidFill>
            <a:srgbClr val="8FDBED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5" tIns="71995" rIns="71995" bIns="71995" rtlCol="0" anchor="ctr"/>
          <a:lstStyle/>
          <a:p>
            <a:pPr algn="ctr" defTabSz="914331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9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Outcome</a:t>
            </a:r>
          </a:p>
        </p:txBody>
      </p:sp>
      <p:sp>
        <p:nvSpPr>
          <p:cNvPr id="22" name="Eingekerbter Richtungspfeil 21"/>
          <p:cNvSpPr/>
          <p:nvPr/>
        </p:nvSpPr>
        <p:spPr bwMode="auto">
          <a:xfrm>
            <a:off x="7329264" y="3504749"/>
            <a:ext cx="2412268" cy="401730"/>
          </a:xfrm>
          <a:prstGeom prst="chevron">
            <a:avLst>
              <a:gd name="adj" fmla="val 27021"/>
            </a:avLst>
          </a:prstGeom>
          <a:solidFill>
            <a:srgbClr val="157085"/>
          </a:solidFill>
          <a:ln w="19050">
            <a:solidFill>
              <a:srgbClr val="0D42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5" tIns="71995" rIns="71995" bIns="71995" rtlCol="0" anchor="ctr"/>
          <a:lstStyle/>
          <a:p>
            <a:pPr algn="ctr" defTabSz="914331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900" b="1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Impact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14312" y="1537338"/>
            <a:ext cx="9493200" cy="3847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 Qualification of unemployed youth 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6199" y="2132856"/>
            <a:ext cx="7632848" cy="122700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Social Challenge: 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Only 20 percent of all young people without a school leaving certificate accomplish to take up an apprenticeship right after dropping out of school. </a:t>
            </a:r>
          </a:p>
        </p:txBody>
      </p:sp>
      <p:sp>
        <p:nvSpPr>
          <p:cNvPr id="16" name="Inhaltsplatzhalter 8"/>
          <p:cNvSpPr>
            <a:spLocks noGrp="1"/>
          </p:cNvSpPr>
          <p:nvPr>
            <p:ph sz="quarter" idx="12"/>
          </p:nvPr>
        </p:nvSpPr>
        <p:spPr>
          <a:xfrm>
            <a:off x="4953006" y="49814"/>
            <a:ext cx="4754563" cy="368300"/>
          </a:xfrm>
        </p:spPr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Social</a:t>
            </a:r>
            <a:r>
              <a:rPr lang="de-DE" dirty="0"/>
              <a:t> Reporting Standard (SRS)</a:t>
            </a:r>
          </a:p>
          <a:p>
            <a:endParaRPr lang="de-DE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6496" y="1700808"/>
            <a:ext cx="5760640" cy="4644516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de-DE" dirty="0"/>
              <a:t>e</a:t>
            </a:r>
            <a:r>
              <a:rPr lang="de-DE" sz="1800" dirty="0"/>
              <a:t>.g.:</a:t>
            </a:r>
          </a:p>
          <a:p>
            <a:pPr marL="358775" indent="-269875">
              <a:spcBef>
                <a:spcPts val="300"/>
              </a:spcBef>
              <a:spcAft>
                <a:spcPts val="1200"/>
              </a:spcAft>
              <a:buSzPct val="60000"/>
              <a:buFont typeface="Wingdings" pitchFamily="2" charset="2"/>
              <a:buChar char="Ø"/>
            </a:pPr>
            <a:r>
              <a:rPr lang="en-US" sz="1800" dirty="0"/>
              <a:t>short-, medium- and long term</a:t>
            </a:r>
          </a:p>
          <a:p>
            <a:pPr marL="358775" indent="-269875">
              <a:spcBef>
                <a:spcPts val="300"/>
              </a:spcBef>
              <a:spcAft>
                <a:spcPts val="1200"/>
              </a:spcAft>
              <a:buSzPct val="60000"/>
              <a:buFont typeface="Wingdings" pitchFamily="2" charset="2"/>
              <a:buChar char="Ø"/>
            </a:pPr>
            <a:r>
              <a:rPr lang="en-US" sz="1800" dirty="0"/>
              <a:t>direct und indirect</a:t>
            </a:r>
          </a:p>
          <a:p>
            <a:pPr marL="358775" indent="-269875">
              <a:spcBef>
                <a:spcPts val="300"/>
              </a:spcBef>
              <a:spcAft>
                <a:spcPts val="1200"/>
              </a:spcAft>
              <a:buSzPct val="60000"/>
              <a:buFont typeface="Wingdings" pitchFamily="2" charset="2"/>
              <a:buChar char="Ø"/>
            </a:pPr>
            <a:r>
              <a:rPr lang="en-US" sz="1800" dirty="0"/>
              <a:t>intended </a:t>
            </a:r>
            <a:r>
              <a:rPr lang="en-US" dirty="0"/>
              <a:t>a</a:t>
            </a:r>
            <a:r>
              <a:rPr lang="en-US" sz="1800" dirty="0"/>
              <a:t>nd unintended</a:t>
            </a:r>
          </a:p>
          <a:p>
            <a:pPr marL="358775" indent="-269875">
              <a:spcBef>
                <a:spcPts val="300"/>
              </a:spcBef>
              <a:spcAft>
                <a:spcPts val="1200"/>
              </a:spcAft>
              <a:buSzPct val="60000"/>
              <a:buFont typeface="Wingdings" pitchFamily="2" charset="2"/>
              <a:buChar char="Ø"/>
            </a:pPr>
            <a:r>
              <a:rPr lang="en-US" sz="1800" dirty="0"/>
              <a:t>expected </a:t>
            </a:r>
            <a:r>
              <a:rPr lang="en-US" dirty="0"/>
              <a:t>a</a:t>
            </a:r>
            <a:r>
              <a:rPr lang="en-US" sz="1800" dirty="0"/>
              <a:t>nd unexpected </a:t>
            </a:r>
          </a:p>
          <a:p>
            <a:pPr marL="358775" indent="-269875">
              <a:spcBef>
                <a:spcPts val="300"/>
              </a:spcBef>
              <a:spcAft>
                <a:spcPts val="1200"/>
              </a:spcAft>
              <a:buSzPct val="60000"/>
              <a:buFont typeface="Wingdings" pitchFamily="2" charset="2"/>
              <a:buChar char="Ø"/>
            </a:pPr>
            <a:r>
              <a:rPr lang="en-US" sz="1800" dirty="0"/>
              <a:t>positive and negative </a:t>
            </a:r>
          </a:p>
          <a:p>
            <a:pPr marL="358775" indent="-269875">
              <a:spcBef>
                <a:spcPts val="300"/>
              </a:spcBef>
              <a:spcAft>
                <a:spcPts val="1200"/>
              </a:spcAft>
              <a:buSzPct val="60000"/>
              <a:buFont typeface="Wingdings" pitchFamily="2" charset="2"/>
              <a:buChar char="Ø"/>
            </a:pPr>
            <a:r>
              <a:rPr lang="en-US" dirty="0"/>
              <a:t>temporary and permanent</a:t>
            </a:r>
            <a:endParaRPr lang="en-US" sz="1800" dirty="0"/>
          </a:p>
          <a:p>
            <a:pPr marL="358775" indent="-269875">
              <a:spcBef>
                <a:spcPts val="300"/>
              </a:spcBef>
              <a:spcAft>
                <a:spcPts val="1200"/>
              </a:spcAft>
              <a:buSzPct val="60000"/>
              <a:buFont typeface="Wingdings" pitchFamily="2" charset="2"/>
              <a:buChar char="Ø"/>
            </a:pPr>
            <a:r>
              <a:rPr lang="en-US" sz="1800" dirty="0"/>
              <a:t>subjectively experienced and objectively demonstrated</a:t>
            </a:r>
          </a:p>
          <a:p>
            <a:pPr marL="358775" indent="-269875">
              <a:spcBef>
                <a:spcPts val="300"/>
              </a:spcBef>
              <a:spcAft>
                <a:spcPts val="1200"/>
              </a:spcAft>
              <a:buSzPct val="60000"/>
              <a:buFont typeface="Wingdings" pitchFamily="2" charset="2"/>
              <a:buChar char="Ø"/>
            </a:pPr>
            <a:r>
              <a:rPr lang="en-US" dirty="0"/>
              <a:t>system changing and not system changing</a:t>
            </a:r>
            <a:endParaRPr lang="en-US" sz="18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de-DE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Ther</a:t>
            </a:r>
            <a:r>
              <a:rPr lang="en-US" dirty="0"/>
              <a:t>e are many kinds of 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Social</a:t>
            </a:r>
            <a:r>
              <a:rPr lang="de-DE" dirty="0"/>
              <a:t> Reporting Standard (SRS)</a:t>
            </a:r>
          </a:p>
          <a:p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393160" y="3429000"/>
            <a:ext cx="3470835" cy="12241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000" b="1" dirty="0">
                <a:solidFill>
                  <a:srgbClr val="008D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Results</a:t>
            </a:r>
          </a:p>
        </p:txBody>
      </p:sp>
      <p:sp>
        <p:nvSpPr>
          <p:cNvPr id="8" name="Rechteck 7"/>
          <p:cNvSpPr/>
          <p:nvPr/>
        </p:nvSpPr>
        <p:spPr>
          <a:xfrm>
            <a:off x="6513180" y="2600908"/>
            <a:ext cx="2262251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i="1" dirty="0">
                <a:solidFill>
                  <a:srgbClr val="008DBD"/>
                </a:solidFill>
                <a:latin typeface="Georgia" pitchFamily="18" charset="0"/>
              </a:rPr>
              <a:t>Results</a:t>
            </a:r>
            <a:endParaRPr lang="de-DE" sz="1800" i="1" dirty="0">
              <a:solidFill>
                <a:srgbClr val="008DBD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356606" y="5265204"/>
            <a:ext cx="2574286" cy="8640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i="1" dirty="0">
                <a:solidFill>
                  <a:srgbClr val="008DBD"/>
                </a:solidFill>
                <a:latin typeface="Century" pitchFamily="18" charset="0"/>
              </a:rPr>
              <a:t>Results</a:t>
            </a:r>
          </a:p>
        </p:txBody>
      </p:sp>
      <p:sp>
        <p:nvSpPr>
          <p:cNvPr id="10" name="Rechteck 9"/>
          <p:cNvSpPr/>
          <p:nvPr/>
        </p:nvSpPr>
        <p:spPr>
          <a:xfrm>
            <a:off x="6899200" y="1700808"/>
            <a:ext cx="2808312" cy="8640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rgbClr val="008DBD"/>
                </a:solidFill>
                <a:latin typeface="Aharoni" pitchFamily="2" charset="-79"/>
                <a:cs typeface="Aharoni" pitchFamily="2" charset="-79"/>
              </a:rPr>
              <a:t>Results</a:t>
            </a:r>
          </a:p>
        </p:txBody>
      </p:sp>
      <p:sp>
        <p:nvSpPr>
          <p:cNvPr id="11" name="Rechteck 10"/>
          <p:cNvSpPr/>
          <p:nvPr/>
        </p:nvSpPr>
        <p:spPr>
          <a:xfrm>
            <a:off x="7445261" y="4653136"/>
            <a:ext cx="2262251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8DBD"/>
                </a:solidFill>
                <a:latin typeface="Kartika" pitchFamily="18" charset="0"/>
                <a:ea typeface="Tahoma" pitchFamily="34" charset="0"/>
                <a:cs typeface="Kartika" pitchFamily="18" charset="0"/>
              </a:rPr>
              <a:t>Results</a:t>
            </a:r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</p:spPr>
        <p:txBody>
          <a:bodyPr/>
          <a:lstStyle/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318775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 lIns="91426" tIns="45712" rIns="91426" bIns="45712" anchor="b"/>
          <a:lstStyle/>
          <a:p>
            <a:r>
              <a:rPr lang="de-DE" dirty="0" err="1"/>
              <a:t>When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results?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Social</a:t>
            </a:r>
            <a:r>
              <a:rPr lang="de-DE" dirty="0"/>
              <a:t> Reporting Standard (SRS)</a:t>
            </a:r>
          </a:p>
          <a:p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</p:spPr>
        <p:txBody>
          <a:bodyPr/>
          <a:lstStyle/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pic>
        <p:nvPicPr>
          <p:cNvPr id="1193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904568"/>
            <a:ext cx="8661412" cy="4046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kt 2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979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solidFill>
            <a:srgbClr val="EA5297"/>
          </a:solidFill>
        </p:spPr>
        <p:txBody>
          <a:bodyPr/>
          <a:lstStyle/>
          <a:p>
            <a:r>
              <a:rPr lang="en-US" dirty="0"/>
              <a:t>The SRS embeds the results chain in 7 standardized sections that give a comprehensive account of the organization.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Inhaltsplatzhalter 20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 dirty="0"/>
              <a:t>Der Social Reporting Standard (SRS)</a:t>
            </a:r>
          </a:p>
        </p:txBody>
      </p:sp>
      <p:pic>
        <p:nvPicPr>
          <p:cNvPr id="1192963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83" y="1522295"/>
            <a:ext cx="4511524" cy="460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2964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12" y="1604343"/>
            <a:ext cx="4516905" cy="452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hteck 30"/>
          <p:cNvSpPr/>
          <p:nvPr/>
        </p:nvSpPr>
        <p:spPr bwMode="auto">
          <a:xfrm>
            <a:off x="158750" y="3074733"/>
            <a:ext cx="4571257" cy="24785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7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9" y="1269437"/>
            <a:ext cx="7991611" cy="521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The Circuit </a:t>
            </a:r>
            <a:r>
              <a:rPr lang="de-DE" dirty="0" err="1"/>
              <a:t>o</a:t>
            </a:r>
            <a:r>
              <a:rPr lang="de-DE" dirty="0" err="1">
                <a:solidFill>
                  <a:schemeClr val="bg1"/>
                </a:solidFill>
              </a:rPr>
              <a:t>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/>
              <a:t>R</a:t>
            </a:r>
            <a:r>
              <a:rPr lang="de-DE" dirty="0" err="1">
                <a:solidFill>
                  <a:schemeClr val="bg1"/>
                </a:solidFill>
              </a:rPr>
              <a:t>esults</a:t>
            </a:r>
            <a:r>
              <a:rPr lang="de-DE" dirty="0">
                <a:solidFill>
                  <a:schemeClr val="bg1"/>
                </a:solidFill>
              </a:rPr>
              <a:t> - </a:t>
            </a:r>
            <a:r>
              <a:rPr lang="de-DE" dirty="0" err="1">
                <a:solidFill>
                  <a:schemeClr val="bg1"/>
                </a:solidFill>
              </a:rPr>
              <a:t>how</a:t>
            </a:r>
            <a:r>
              <a:rPr lang="de-DE" dirty="0">
                <a:solidFill>
                  <a:schemeClr val="bg1"/>
                </a:solidFill>
              </a:rPr>
              <a:t> all </a:t>
            </a:r>
            <a:r>
              <a:rPr lang="de-DE" dirty="0" err="1">
                <a:solidFill>
                  <a:schemeClr val="bg1"/>
                </a:solidFill>
              </a:rPr>
              <a:t>pieces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belong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together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Social</a:t>
            </a:r>
            <a:r>
              <a:rPr lang="de-DE" dirty="0"/>
              <a:t> Reporting Standard (SRS)</a:t>
            </a:r>
          </a:p>
          <a:p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9" y="1269437"/>
            <a:ext cx="7991611" cy="521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Each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section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SRS </a:t>
            </a:r>
            <a:r>
              <a:rPr lang="de-DE" dirty="0" err="1">
                <a:solidFill>
                  <a:schemeClr val="bg1"/>
                </a:solidFill>
              </a:rPr>
              <a:t>refers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one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/>
              <a:t>components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twice</a:t>
            </a:r>
            <a:r>
              <a:rPr lang="de-DE" dirty="0"/>
              <a:t> –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reasons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Social</a:t>
            </a:r>
            <a:r>
              <a:rPr lang="de-DE" dirty="0"/>
              <a:t> Reporting Standard (SRS)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Ellipse 1"/>
          <p:cNvSpPr/>
          <p:nvPr/>
        </p:nvSpPr>
        <p:spPr bwMode="auto">
          <a:xfrm>
            <a:off x="1398536" y="3789040"/>
            <a:ext cx="504056" cy="50405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1.1</a:t>
            </a:r>
            <a:endParaRPr kumimoji="0" lang="de-DE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2540732" y="5431191"/>
            <a:ext cx="504056" cy="504056"/>
          </a:xfrm>
          <a:prstGeom prst="ellipse">
            <a:avLst/>
          </a:prstGeom>
          <a:solidFill>
            <a:srgbClr val="008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3.1</a:t>
            </a:r>
            <a:endParaRPr kumimoji="0" lang="de-DE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4124908" y="5447482"/>
            <a:ext cx="504056" cy="50405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2.3.1</a:t>
            </a:r>
            <a:endParaRPr kumimoji="0" lang="de-DE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4953006" y="5447482"/>
            <a:ext cx="504056" cy="504056"/>
          </a:xfrm>
          <a:prstGeom prst="ellipse">
            <a:avLst/>
          </a:prstGeom>
          <a:solidFill>
            <a:srgbClr val="008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3.2</a:t>
            </a:r>
            <a:endParaRPr kumimoji="0" lang="de-DE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4897052" y="2564904"/>
            <a:ext cx="504056" cy="50405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2.1</a:t>
            </a:r>
            <a:endParaRPr kumimoji="0" lang="de-DE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7797316" y="3766101"/>
            <a:ext cx="504056" cy="50405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2.3.2</a:t>
            </a:r>
            <a:endParaRPr kumimoji="0" lang="de-DE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8413684" y="3766101"/>
            <a:ext cx="504056" cy="504056"/>
          </a:xfrm>
          <a:prstGeom prst="ellipse">
            <a:avLst/>
          </a:prstGeom>
          <a:solidFill>
            <a:srgbClr val="008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3.3</a:t>
            </a:r>
            <a:endParaRPr kumimoji="0" lang="de-DE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6651274" y="5447482"/>
            <a:ext cx="504056" cy="50405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2.1</a:t>
            </a:r>
            <a:endParaRPr kumimoji="0" lang="de-DE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115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kt 2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881" name="think-cell Slide" r:id="rId20" imgW="360" imgH="360" progId="">
                  <p:embed/>
                </p:oleObj>
              </mc:Choice>
              <mc:Fallback>
                <p:oleObj name="think-cell Slide" r:id="rId20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Inhaltsplatzhalter 20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14313" y="1573033"/>
            <a:ext cx="3838588" cy="4775652"/>
          </a:xfrm>
          <a:solidFill>
            <a:srgbClr val="EBE6CD"/>
          </a:solidFill>
        </p:spPr>
        <p:txBody>
          <a:bodyPr lIns="107983" tIns="107983" rIns="35994"/>
          <a:lstStyle/>
          <a:p>
            <a:pPr marL="901563" indent="-901563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400" b="1" dirty="0"/>
              <a:t>Part A </a:t>
            </a:r>
          </a:p>
          <a:p>
            <a:pPr marL="901563" indent="-901563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de-DE" sz="2400" b="1" dirty="0"/>
              <a:t>- </a:t>
            </a:r>
            <a:r>
              <a:rPr lang="en-US" sz="2400" b="1" dirty="0"/>
              <a:t>Overview</a:t>
            </a:r>
          </a:p>
          <a:p>
            <a:pPr marL="901563" indent="-901563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400" b="1" dirty="0"/>
              <a:t>Part B </a:t>
            </a:r>
          </a:p>
          <a:p>
            <a:pPr marL="901563" indent="-901563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de-DE" sz="2400" b="1" dirty="0"/>
              <a:t>- </a:t>
            </a:r>
            <a:r>
              <a:rPr lang="en-US" sz="2400" b="1" dirty="0"/>
              <a:t>Your Solution</a:t>
            </a:r>
          </a:p>
          <a:p>
            <a:pPr marL="901563" indent="-901563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400" b="1" dirty="0"/>
              <a:t>Part C </a:t>
            </a:r>
          </a:p>
          <a:p>
            <a:pPr marL="901563" indent="-901563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b="1" dirty="0"/>
              <a:t>- Your Organization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  <p:custDataLst>
              <p:tags r:id="rId5"/>
            </p:custDataLst>
          </p:nvPr>
        </p:nvSpPr>
        <p:spPr>
          <a:solidFill>
            <a:srgbClr val="EA5297"/>
          </a:solidFill>
        </p:spPr>
        <p:txBody>
          <a:bodyPr/>
          <a:lstStyle/>
          <a:p>
            <a:r>
              <a:rPr lang="en-US" dirty="0"/>
              <a:t>The SRS can also be used to report on multiple offers or organizations.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Inhaltsplatzhalter 20"/>
          <p:cNvSpPr>
            <a:spLocks noGrp="1"/>
          </p:cNvSpPr>
          <p:nvPr>
            <p:ph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de-DE" dirty="0"/>
              <a:t>Der Social Reporting Standard (SRS)</a:t>
            </a:r>
          </a:p>
        </p:txBody>
      </p:sp>
      <p:grpSp>
        <p:nvGrpSpPr>
          <p:cNvPr id="2" name="Gruppieren 36"/>
          <p:cNvGrpSpPr/>
          <p:nvPr/>
        </p:nvGrpSpPr>
        <p:grpSpPr>
          <a:xfrm>
            <a:off x="4441469" y="1569672"/>
            <a:ext cx="5048038" cy="1040904"/>
            <a:chOff x="4664968" y="1533488"/>
            <a:chExt cx="5048038" cy="1040904"/>
          </a:xfrm>
        </p:grpSpPr>
        <p:sp>
          <p:nvSpPr>
            <p:cNvPr id="32" name="Inhaltsplatzhalter 20"/>
            <p:cNvSpPr txBox="1">
              <a:spLocks/>
            </p:cNvSpPr>
            <p:nvPr>
              <p:custDataLst>
                <p:tags r:id="rId15"/>
              </p:custDataLst>
            </p:nvPr>
          </p:nvSpPr>
          <p:spPr>
            <a:xfrm>
              <a:off x="4664968" y="1533488"/>
              <a:ext cx="5048038" cy="1040904"/>
            </a:xfrm>
            <a:prstGeom prst="rect">
              <a:avLst/>
            </a:prstGeom>
            <a:solidFill>
              <a:srgbClr val="EBE6CD"/>
            </a:solidFill>
          </p:spPr>
          <p:txBody>
            <a:bodyPr rIns="36000"/>
            <a:lstStyle/>
            <a:p>
              <a:pPr marL="263484" indent="-263484" defTabSz="914261" eaLnBrk="0" hangingPunct="0">
                <a:spcBef>
                  <a:spcPts val="479"/>
                </a:spcBef>
                <a:defRPr/>
              </a:pPr>
              <a:endParaRPr lang="de-DE" kern="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Textplatzhalter 29"/>
            <p:cNvSpPr txBox="1">
              <a:spLocks/>
            </p:cNvSpPr>
            <p:nvPr>
              <p:custDataLst>
                <p:tags r:id="rId16"/>
              </p:custDataLst>
            </p:nvPr>
          </p:nvSpPr>
          <p:spPr>
            <a:xfrm>
              <a:off x="4864959" y="1736812"/>
              <a:ext cx="2212277" cy="633895"/>
            </a:xfrm>
            <a:prstGeom prst="rect">
              <a:avLst/>
            </a:prstGeom>
            <a:solidFill>
              <a:srgbClr val="FFF17A"/>
            </a:solidFill>
            <a:ln>
              <a:solidFill>
                <a:schemeClr val="tx1"/>
              </a:solidFill>
            </a:ln>
          </p:spPr>
          <p:txBody>
            <a:bodyPr lIns="0" tIns="0" rIns="0" bIns="0" anchor="ctr" anchorCtr="0"/>
            <a:lstStyle/>
            <a:p>
              <a:pPr algn="ctr" defTabSz="914261" eaLnBrk="0" hangingPunct="0">
                <a:spcBef>
                  <a:spcPts val="0"/>
                </a:spcBef>
                <a:defRPr/>
              </a:pPr>
              <a:r>
                <a:rPr lang="en-US" sz="1800" b="1" kern="0" dirty="0" err="1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Organisation</a:t>
              </a:r>
              <a:endParaRPr lang="en-US" sz="1800" b="1" kern="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" name="Textplatzhalter 29"/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7761312" y="1714985"/>
              <a:ext cx="1728192" cy="633895"/>
            </a:xfrm>
            <a:prstGeom prst="rect">
              <a:avLst/>
            </a:prstGeom>
            <a:solidFill>
              <a:srgbClr val="FFF17A"/>
            </a:solidFill>
            <a:ln>
              <a:solidFill>
                <a:schemeClr val="tx1"/>
              </a:solidFill>
            </a:ln>
          </p:spPr>
          <p:txBody>
            <a:bodyPr lIns="0" tIns="0" rIns="0" bIns="0" anchor="ctr" anchorCtr="0"/>
            <a:lstStyle/>
            <a:p>
              <a:pPr algn="ctr" defTabSz="914261" eaLnBrk="0" hangingPunct="0">
                <a:spcBef>
                  <a:spcPts val="0"/>
                </a:spcBef>
                <a:defRPr/>
              </a:pPr>
              <a:r>
                <a:rPr lang="de-DE" sz="1800" b="1" kern="0" dirty="0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OFFER</a:t>
              </a:r>
            </a:p>
          </p:txBody>
        </p:sp>
        <p:sp>
          <p:nvSpPr>
            <p:cNvPr id="19" name="Gleichschenkliges Dreieck 18"/>
            <p:cNvSpPr/>
            <p:nvPr/>
          </p:nvSpPr>
          <p:spPr bwMode="auto">
            <a:xfrm rot="5400000">
              <a:off x="7134475" y="1901728"/>
              <a:ext cx="533929" cy="288366"/>
            </a:xfrm>
            <a:prstGeom prst="triangle">
              <a:avLst/>
            </a:prstGeom>
            <a:solidFill>
              <a:srgbClr val="FFF17A"/>
            </a:solidFill>
            <a:ln>
              <a:solidFill>
                <a:schemeClr val="tx1"/>
              </a:solidFill>
            </a:ln>
          </p:spPr>
          <p:txBody>
            <a:bodyPr lIns="0" tIns="0" rIns="0" bIns="0" anchor="ctr" anchorCtr="0"/>
            <a:lstStyle/>
            <a:p>
              <a:pPr algn="ctr" eaLnBrk="0" hangingPunct="0">
                <a:spcBef>
                  <a:spcPts val="0"/>
                </a:spcBef>
              </a:pPr>
              <a:endParaRPr lang="de-DE" sz="1800" b="1" kern="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5" name="Gruppieren 35"/>
          <p:cNvGrpSpPr/>
          <p:nvPr/>
        </p:nvGrpSpPr>
        <p:grpSpPr>
          <a:xfrm>
            <a:off x="4441469" y="2872479"/>
            <a:ext cx="5048038" cy="1600820"/>
            <a:chOff x="4659474" y="2944304"/>
            <a:chExt cx="5048038" cy="1600820"/>
          </a:xfrm>
        </p:grpSpPr>
        <p:sp>
          <p:nvSpPr>
            <p:cNvPr id="33" name="Inhaltsplatzhalter 20"/>
            <p:cNvSpPr txBox="1">
              <a:spLocks/>
            </p:cNvSpPr>
            <p:nvPr>
              <p:custDataLst>
                <p:tags r:id="rId11"/>
              </p:custDataLst>
            </p:nvPr>
          </p:nvSpPr>
          <p:spPr>
            <a:xfrm>
              <a:off x="4659474" y="2944304"/>
              <a:ext cx="5048038" cy="1600820"/>
            </a:xfrm>
            <a:prstGeom prst="rect">
              <a:avLst/>
            </a:prstGeom>
            <a:solidFill>
              <a:srgbClr val="EBE6CD"/>
            </a:solidFill>
          </p:spPr>
          <p:txBody>
            <a:bodyPr rIns="36000"/>
            <a:lstStyle/>
            <a:p>
              <a:pPr marL="263484" indent="-263484" defTabSz="914261" eaLnBrk="0" hangingPunct="0">
                <a:spcBef>
                  <a:spcPts val="479"/>
                </a:spcBef>
                <a:defRPr/>
              </a:pPr>
              <a:endParaRPr lang="de-DE" kern="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0" name="Textplatzhalter 29"/>
            <p:cNvSpPr txBox="1">
              <a:spLocks/>
            </p:cNvSpPr>
            <p:nvPr>
              <p:custDataLst>
                <p:tags r:id="rId12"/>
              </p:custDataLst>
            </p:nvPr>
          </p:nvSpPr>
          <p:spPr>
            <a:xfrm>
              <a:off x="4864959" y="3411009"/>
              <a:ext cx="2212277" cy="738071"/>
            </a:xfrm>
            <a:prstGeom prst="rect">
              <a:avLst/>
            </a:prstGeom>
            <a:solidFill>
              <a:srgbClr val="FFF17A"/>
            </a:solidFill>
            <a:ln>
              <a:solidFill>
                <a:schemeClr val="tx1"/>
              </a:solidFill>
            </a:ln>
          </p:spPr>
          <p:txBody>
            <a:bodyPr lIns="0" tIns="0" rIns="0" bIns="0" anchor="ctr" anchorCtr="0"/>
            <a:lstStyle/>
            <a:p>
              <a:pPr algn="ctr" defTabSz="914261" eaLnBrk="0" hangingPunct="0">
                <a:spcBef>
                  <a:spcPts val="0"/>
                </a:spcBef>
                <a:defRPr/>
              </a:pPr>
              <a:r>
                <a:rPr lang="en-US" sz="1800" b="1" kern="0" dirty="0" err="1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Organisation</a:t>
              </a:r>
              <a:endParaRPr lang="en-US" sz="1800" b="1" kern="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2" name="Textplatzhalter 29"/>
            <p:cNvSpPr txBox="1">
              <a:spLocks/>
            </p:cNvSpPr>
            <p:nvPr>
              <p:custDataLst>
                <p:tags r:id="rId13"/>
              </p:custDataLst>
            </p:nvPr>
          </p:nvSpPr>
          <p:spPr>
            <a:xfrm>
              <a:off x="7761312" y="3158981"/>
              <a:ext cx="1728193" cy="504056"/>
            </a:xfrm>
            <a:prstGeom prst="rect">
              <a:avLst/>
            </a:prstGeom>
            <a:solidFill>
              <a:srgbClr val="FFF17A"/>
            </a:solidFill>
            <a:ln>
              <a:solidFill>
                <a:schemeClr val="tx1"/>
              </a:solidFill>
            </a:ln>
          </p:spPr>
          <p:txBody>
            <a:bodyPr lIns="0" tIns="0" rIns="0" bIns="0" anchor="ctr" anchorCtr="0"/>
            <a:lstStyle/>
            <a:p>
              <a:pPr algn="ctr" defTabSz="914261" eaLnBrk="0" hangingPunct="0">
                <a:spcBef>
                  <a:spcPts val="0"/>
                </a:spcBef>
                <a:defRPr/>
              </a:pPr>
              <a:r>
                <a:rPr lang="de-DE" sz="1800" b="1" kern="0" dirty="0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OFFER 1</a:t>
              </a:r>
            </a:p>
          </p:txBody>
        </p:sp>
        <p:sp>
          <p:nvSpPr>
            <p:cNvPr id="23" name="Textplatzhalter 29"/>
            <p:cNvSpPr txBox="1">
              <a:spLocks/>
            </p:cNvSpPr>
            <p:nvPr>
              <p:custDataLst>
                <p:tags r:id="rId14"/>
              </p:custDataLst>
            </p:nvPr>
          </p:nvSpPr>
          <p:spPr>
            <a:xfrm>
              <a:off x="7761311" y="3825044"/>
              <a:ext cx="1728193" cy="504056"/>
            </a:xfrm>
            <a:prstGeom prst="rect">
              <a:avLst/>
            </a:prstGeom>
            <a:solidFill>
              <a:srgbClr val="FFF17A"/>
            </a:solidFill>
            <a:ln>
              <a:solidFill>
                <a:schemeClr val="tx1"/>
              </a:solidFill>
            </a:ln>
          </p:spPr>
          <p:txBody>
            <a:bodyPr lIns="0" tIns="0" rIns="0" bIns="0" anchor="ctr" anchorCtr="0"/>
            <a:lstStyle/>
            <a:p>
              <a:pPr algn="ctr" defTabSz="914261" eaLnBrk="0" hangingPunct="0">
                <a:spcBef>
                  <a:spcPts val="0"/>
                </a:spcBef>
                <a:defRPr/>
              </a:pPr>
              <a:r>
                <a:rPr lang="de-DE" sz="1800" b="1" kern="0" dirty="0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OFFER 2</a:t>
              </a:r>
            </a:p>
          </p:txBody>
        </p:sp>
        <p:sp>
          <p:nvSpPr>
            <p:cNvPr id="25" name="Gleichschenkliges Dreieck 24"/>
            <p:cNvSpPr/>
            <p:nvPr/>
          </p:nvSpPr>
          <p:spPr bwMode="auto">
            <a:xfrm rot="5400000">
              <a:off x="7134475" y="3621536"/>
              <a:ext cx="533929" cy="288366"/>
            </a:xfrm>
            <a:prstGeom prst="triangle">
              <a:avLst/>
            </a:prstGeom>
            <a:solidFill>
              <a:srgbClr val="FFF17A"/>
            </a:solidFill>
            <a:ln>
              <a:solidFill>
                <a:schemeClr val="tx1"/>
              </a:solidFill>
            </a:ln>
          </p:spPr>
          <p:txBody>
            <a:bodyPr lIns="0" tIns="0" rIns="0" bIns="0" anchor="ctr" anchorCtr="0"/>
            <a:lstStyle/>
            <a:p>
              <a:pPr algn="ctr" eaLnBrk="0" hangingPunct="0">
                <a:spcBef>
                  <a:spcPts val="0"/>
                </a:spcBef>
              </a:pPr>
              <a:endParaRPr lang="de-DE" sz="1800" b="1" kern="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6" name="Gruppieren 34"/>
          <p:cNvGrpSpPr/>
          <p:nvPr/>
        </p:nvGrpSpPr>
        <p:grpSpPr>
          <a:xfrm>
            <a:off x="4441469" y="4725324"/>
            <a:ext cx="5048038" cy="1620000"/>
            <a:chOff x="4657490" y="4797152"/>
            <a:chExt cx="5048038" cy="1620000"/>
          </a:xfrm>
        </p:grpSpPr>
        <p:sp>
          <p:nvSpPr>
            <p:cNvPr id="34" name="Inhaltsplatzhalter 20"/>
            <p:cNvSpPr txBox="1">
              <a:spLocks/>
            </p:cNvSpPr>
            <p:nvPr>
              <p:custDataLst>
                <p:tags r:id="rId7"/>
              </p:custDataLst>
            </p:nvPr>
          </p:nvSpPr>
          <p:spPr>
            <a:xfrm>
              <a:off x="4657490" y="4797152"/>
              <a:ext cx="5048038" cy="1620000"/>
            </a:xfrm>
            <a:prstGeom prst="rect">
              <a:avLst/>
            </a:prstGeom>
            <a:solidFill>
              <a:srgbClr val="EBE6CD"/>
            </a:solidFill>
          </p:spPr>
          <p:txBody>
            <a:bodyPr rIns="36000"/>
            <a:lstStyle/>
            <a:p>
              <a:pPr marL="263484" indent="-263484" defTabSz="914261" eaLnBrk="0" hangingPunct="0">
                <a:spcBef>
                  <a:spcPts val="479"/>
                </a:spcBef>
                <a:defRPr/>
              </a:pPr>
              <a:endParaRPr lang="de-DE" kern="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7" name="Textplatzhalter 29"/>
            <p:cNvSpPr txBox="1">
              <a:spLocks/>
            </p:cNvSpPr>
            <p:nvPr>
              <p:custDataLst>
                <p:tags r:id="rId8"/>
              </p:custDataLst>
            </p:nvPr>
          </p:nvSpPr>
          <p:spPr>
            <a:xfrm>
              <a:off x="4864959" y="5013176"/>
              <a:ext cx="2212277" cy="524323"/>
            </a:xfrm>
            <a:prstGeom prst="rect">
              <a:avLst/>
            </a:prstGeom>
            <a:solidFill>
              <a:srgbClr val="FFF17A"/>
            </a:solidFill>
            <a:ln>
              <a:solidFill>
                <a:schemeClr val="tx1"/>
              </a:solidFill>
            </a:ln>
          </p:spPr>
          <p:txBody>
            <a:bodyPr lIns="0" tIns="0" rIns="0" bIns="0" anchor="ctr" anchorCtr="0"/>
            <a:lstStyle/>
            <a:p>
              <a:pPr algn="ctr" defTabSz="914261" eaLnBrk="0" hangingPunct="0">
                <a:spcBef>
                  <a:spcPts val="0"/>
                </a:spcBef>
                <a:defRPr/>
              </a:pPr>
              <a:r>
                <a:rPr lang="en-US" sz="1800" b="1" kern="0" dirty="0" err="1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Organisation</a:t>
              </a:r>
              <a:r>
                <a:rPr lang="de-DE" sz="1800" b="1" kern="0" dirty="0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1</a:t>
              </a:r>
            </a:p>
          </p:txBody>
        </p:sp>
        <p:sp>
          <p:nvSpPr>
            <p:cNvPr id="28" name="Textplatzhalter 29"/>
            <p:cNvSpPr txBox="1">
              <a:spLocks/>
            </p:cNvSpPr>
            <p:nvPr>
              <p:custDataLst>
                <p:tags r:id="rId9"/>
              </p:custDataLst>
            </p:nvPr>
          </p:nvSpPr>
          <p:spPr>
            <a:xfrm>
              <a:off x="4864959" y="5676985"/>
              <a:ext cx="2212277" cy="524323"/>
            </a:xfrm>
            <a:prstGeom prst="rect">
              <a:avLst/>
            </a:prstGeom>
            <a:solidFill>
              <a:srgbClr val="FFF17A"/>
            </a:solidFill>
            <a:ln>
              <a:solidFill>
                <a:schemeClr val="tx1"/>
              </a:solidFill>
            </a:ln>
          </p:spPr>
          <p:txBody>
            <a:bodyPr lIns="0" tIns="0" rIns="0" bIns="0" anchor="ctr" anchorCtr="0"/>
            <a:lstStyle/>
            <a:p>
              <a:pPr algn="ctr" defTabSz="914261" eaLnBrk="0" hangingPunct="0">
                <a:spcBef>
                  <a:spcPts val="0"/>
                </a:spcBef>
                <a:defRPr/>
              </a:pPr>
              <a:r>
                <a:rPr lang="en-US" sz="1800" b="1" kern="0" dirty="0" err="1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Organisation</a:t>
              </a:r>
              <a:r>
                <a:rPr lang="de-DE" sz="1800" b="1" kern="0" dirty="0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2</a:t>
              </a:r>
            </a:p>
          </p:txBody>
        </p:sp>
        <p:sp>
          <p:nvSpPr>
            <p:cNvPr id="29" name="Textplatzhalter 29"/>
            <p:cNvSpPr txBox="1">
              <a:spLocks/>
            </p:cNvSpPr>
            <p:nvPr>
              <p:custDataLst>
                <p:tags r:id="rId10"/>
              </p:custDataLst>
            </p:nvPr>
          </p:nvSpPr>
          <p:spPr>
            <a:xfrm>
              <a:off x="7761311" y="5327079"/>
              <a:ext cx="1728193" cy="533930"/>
            </a:xfrm>
            <a:prstGeom prst="rect">
              <a:avLst/>
            </a:prstGeom>
            <a:solidFill>
              <a:srgbClr val="FFF17A"/>
            </a:solidFill>
            <a:ln>
              <a:solidFill>
                <a:schemeClr val="tx1"/>
              </a:solidFill>
            </a:ln>
          </p:spPr>
          <p:txBody>
            <a:bodyPr lIns="0" tIns="0" rIns="0" bIns="0" anchor="ctr" anchorCtr="0"/>
            <a:lstStyle/>
            <a:p>
              <a:pPr algn="ctr" defTabSz="914261" eaLnBrk="0" hangingPunct="0">
                <a:spcBef>
                  <a:spcPts val="0"/>
                </a:spcBef>
                <a:defRPr/>
              </a:pPr>
              <a:r>
                <a:rPr lang="de-DE" sz="1800" b="1" kern="0" dirty="0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OFFER</a:t>
              </a:r>
            </a:p>
          </p:txBody>
        </p:sp>
        <p:sp>
          <p:nvSpPr>
            <p:cNvPr id="30" name="Gleichschenkliges Dreieck 29"/>
            <p:cNvSpPr/>
            <p:nvPr/>
          </p:nvSpPr>
          <p:spPr bwMode="auto">
            <a:xfrm rot="5400000">
              <a:off x="7134475" y="5449861"/>
              <a:ext cx="533929" cy="288366"/>
            </a:xfrm>
            <a:prstGeom prst="triangle">
              <a:avLst/>
            </a:prstGeom>
            <a:solidFill>
              <a:srgbClr val="FFF17A"/>
            </a:solidFill>
            <a:ln>
              <a:solidFill>
                <a:schemeClr val="tx1"/>
              </a:solidFill>
            </a:ln>
          </p:spPr>
          <p:txBody>
            <a:bodyPr lIns="0" tIns="0" rIns="0" bIns="0" anchor="ctr" anchorCtr="0"/>
            <a:lstStyle/>
            <a:p>
              <a:pPr algn="ctr" eaLnBrk="0" hangingPunct="0">
                <a:spcBef>
                  <a:spcPts val="0"/>
                </a:spcBef>
              </a:pPr>
              <a:endParaRPr lang="de-DE" sz="1800" b="1" kern="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de-DE" dirty="0"/>
              <a:t>Der Social Reporting Standard (SRS</a:t>
            </a:r>
          </a:p>
        </p:txBody>
      </p:sp>
      <p:pic>
        <p:nvPicPr>
          <p:cNvPr id="1192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620" y="733144"/>
            <a:ext cx="6516724" cy="5274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rallelogramm 27"/>
          <p:cNvSpPr/>
          <p:nvPr/>
        </p:nvSpPr>
        <p:spPr>
          <a:xfrm flipV="1">
            <a:off x="5010819" y="1816391"/>
            <a:ext cx="4032448" cy="1026623"/>
          </a:xfrm>
          <a:prstGeom prst="parallelogram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3" name="Parallelogramm 52"/>
          <p:cNvSpPr/>
          <p:nvPr/>
        </p:nvSpPr>
        <p:spPr>
          <a:xfrm>
            <a:off x="5009310" y="5229200"/>
            <a:ext cx="4084150" cy="1153144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reflection stA="15000" endPos="5000" dist="254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1" name="Textplatzhalter 4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en-US" dirty="0"/>
              <a:t>advantages of result-oriented reporting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Inhaltsplatzhalter 4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Social</a:t>
            </a:r>
            <a:r>
              <a:rPr lang="de-DE" dirty="0"/>
              <a:t> Reporting Standard (SRS)</a:t>
            </a:r>
          </a:p>
          <a:p>
            <a:endParaRPr lang="de-DE" dirty="0"/>
          </a:p>
        </p:txBody>
      </p:sp>
      <p:sp>
        <p:nvSpPr>
          <p:cNvPr id="5" name="Richtungspfeil 4"/>
          <p:cNvSpPr/>
          <p:nvPr/>
        </p:nvSpPr>
        <p:spPr>
          <a:xfrm>
            <a:off x="572633" y="1829258"/>
            <a:ext cx="1894900" cy="4553086"/>
          </a:xfrm>
          <a:prstGeom prst="homePlate">
            <a:avLst>
              <a:gd name="adj" fmla="val 28159"/>
            </a:avLst>
          </a:prstGeom>
          <a:solidFill>
            <a:srgbClr val="FFF17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9" name="Parallelogramm 28"/>
          <p:cNvSpPr/>
          <p:nvPr/>
        </p:nvSpPr>
        <p:spPr>
          <a:xfrm flipV="1">
            <a:off x="5061012" y="2787185"/>
            <a:ext cx="4327548" cy="1325891"/>
          </a:xfrm>
          <a:prstGeom prst="parallelogram">
            <a:avLst>
              <a:gd name="adj" fmla="val 27759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5439702" y="4248150"/>
            <a:ext cx="3482578" cy="7386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400" spc="50" dirty="0">
                <a:latin typeface="Tahoma"/>
                <a:cs typeface="Tahoma"/>
              </a:rPr>
              <a:t>Die Wirkung einzelner Angebote </a:t>
            </a:r>
            <a:br>
              <a:rPr lang="de-DE" sz="1400" spc="50" dirty="0">
                <a:latin typeface="Tahoma"/>
                <a:cs typeface="Tahoma"/>
              </a:rPr>
            </a:br>
            <a:r>
              <a:rPr lang="de-DE" sz="1400" spc="50" dirty="0">
                <a:latin typeface="Tahoma"/>
                <a:cs typeface="Tahoma"/>
              </a:rPr>
              <a:t>der Organisation verstehen und verbessern</a:t>
            </a:r>
          </a:p>
        </p:txBody>
      </p:sp>
      <p:sp>
        <p:nvSpPr>
          <p:cNvPr id="52" name="Parallelogramm 51"/>
          <p:cNvSpPr/>
          <p:nvPr/>
        </p:nvSpPr>
        <p:spPr>
          <a:xfrm>
            <a:off x="5351107" y="4126751"/>
            <a:ext cx="4030385" cy="1102449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 rot="16200000">
            <a:off x="-898128" y="3896929"/>
            <a:ext cx="42998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spc="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</a:t>
            </a:r>
            <a:r>
              <a:rPr lang="de-DE" sz="1400" b="1" spc="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400" b="1" spc="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orientation</a:t>
            </a:r>
            <a:r>
              <a:rPr lang="de-DE" sz="1400" b="1" spc="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26" name="Parallelogramm 25"/>
          <p:cNvSpPr/>
          <p:nvPr/>
        </p:nvSpPr>
        <p:spPr>
          <a:xfrm>
            <a:off x="1889682" y="4099944"/>
            <a:ext cx="3747394" cy="2282400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reflection stA="15000" endPos="5000" dist="254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7" name="Parallelogramm 26"/>
          <p:cNvSpPr/>
          <p:nvPr/>
        </p:nvSpPr>
        <p:spPr>
          <a:xfrm flipV="1">
            <a:off x="1889682" y="1816799"/>
            <a:ext cx="3747394" cy="2296277"/>
          </a:xfrm>
          <a:prstGeom prst="parallelogram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114288" y="2005099"/>
            <a:ext cx="3162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b="1" spc="5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ATTRACTING SUPPORT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753928" y="4328445"/>
            <a:ext cx="3168352" cy="807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92D050"/>
              </a:buClr>
              <a:defRPr/>
            </a:pPr>
            <a:r>
              <a:rPr lang="de-DE" sz="1400" b="1" spc="30" dirty="0">
                <a:latin typeface="Verdana" pitchFamily="34" charset="0"/>
                <a:ea typeface="Verdana" pitchFamily="34" charset="0"/>
                <a:cs typeface="Verdana" pitchFamily="34" charset="0"/>
              </a:rPr>
              <a:t>INTERNAL: </a:t>
            </a:r>
            <a:r>
              <a:rPr lang="en-US" sz="1400" spc="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 learning and failure culture</a:t>
            </a:r>
            <a:endParaRPr lang="en-US" sz="1400" b="1" spc="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defRPr/>
            </a:pPr>
            <a:r>
              <a:rPr lang="de-DE" sz="1400" spc="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5351107" y="5350404"/>
            <a:ext cx="3482578" cy="9541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spc="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EXTERNAL: </a:t>
            </a:r>
            <a:r>
              <a:rPr lang="en-GB" sz="1400" spc="3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Improving effectiveness and quality of portfolio</a:t>
            </a:r>
          </a:p>
          <a:p>
            <a:pPr algn="l">
              <a:defRPr/>
            </a:pPr>
            <a:r>
              <a:rPr lang="en-US" sz="1400" b="1" spc="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2719629" y="5138608"/>
            <a:ext cx="28678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spc="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Internal Controlling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spc="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400" spc="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Decision Finding </a:t>
            </a:r>
          </a:p>
        </p:txBody>
      </p:sp>
      <p:sp>
        <p:nvSpPr>
          <p:cNvPr id="32788" name="Textfeld 38"/>
          <p:cNvSpPr txBox="1">
            <a:spLocks noChangeArrowheads="1"/>
          </p:cNvSpPr>
          <p:nvPr/>
        </p:nvSpPr>
        <p:spPr bwMode="auto">
          <a:xfrm>
            <a:off x="2518327" y="4309936"/>
            <a:ext cx="2806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LEARNING AND IMPROVING </a:t>
            </a:r>
            <a:br>
              <a:rPr lang="de-DE" sz="1400" b="1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endParaRPr lang="de-DE" sz="1400" b="1" dirty="0">
              <a:solidFill>
                <a:schemeClr val="bg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255873" y="1962591"/>
            <a:ext cx="3403467" cy="5663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GB" sz="1400" b="1" spc="3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INTERNAL</a:t>
            </a:r>
            <a:r>
              <a:rPr lang="en-GB" sz="1400" spc="3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CEO, supervisory board, employees, volunteers …</a:t>
            </a:r>
          </a:p>
        </p:txBody>
      </p:sp>
      <p:sp>
        <p:nvSpPr>
          <p:cNvPr id="32790" name="Textfeld 42"/>
          <p:cNvSpPr txBox="1">
            <a:spLocks noChangeArrowheads="1"/>
          </p:cNvSpPr>
          <p:nvPr/>
        </p:nvSpPr>
        <p:spPr bwMode="auto">
          <a:xfrm>
            <a:off x="5587432" y="2930591"/>
            <a:ext cx="341232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EXTERNAL: </a:t>
            </a:r>
            <a:r>
              <a:rPr lang="en-GB" sz="1400" spc="3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Sponsor/client: </a:t>
            </a:r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politics and administration</a:t>
            </a:r>
            <a:r>
              <a:rPr lang="en-GB" sz="1400" spc="3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foundations, public, beneficiaries,…</a:t>
            </a:r>
          </a:p>
          <a:p>
            <a:pPr algn="l"/>
            <a:r>
              <a:rPr lang="de-DE" sz="1400" b="1" dirty="0">
                <a:latin typeface="+mn-lt"/>
                <a:ea typeface="Verdana" pitchFamily="34" charset="0"/>
                <a:cs typeface="Verdana" pitchFamily="34" charset="0"/>
              </a:rPr>
              <a:t> </a:t>
            </a:r>
            <a:endParaRPr lang="de-DE" sz="14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  <a:prstGeom prst="rect">
            <a:avLst/>
          </a:prstGeom>
        </p:spPr>
        <p:txBody>
          <a:bodyPr lIns="91426" tIns="45712" rIns="0" bIns="45712"/>
          <a:lstStyle>
            <a:lvl1pPr algn="r">
              <a:defRPr sz="120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</a:lstStyle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pic>
        <p:nvPicPr>
          <p:cNvPr id="32794" name="Bild 48" descr="PHINEO_Zeichen_Gluehbirne_scribble_gruen_RGB.png"/>
          <p:cNvPicPr>
            <a:picLocks noChangeAspect="1"/>
          </p:cNvPicPr>
          <p:nvPr/>
        </p:nvPicPr>
        <p:blipFill>
          <a:blip r:embed="rId3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2090717" y="5059100"/>
            <a:ext cx="1138675" cy="76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feld 36"/>
          <p:cNvSpPr txBox="1"/>
          <p:nvPr/>
        </p:nvSpPr>
        <p:spPr>
          <a:xfrm>
            <a:off x="2900449" y="2547481"/>
            <a:ext cx="23765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sz="1400" spc="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Effective impact documentation </a:t>
            </a:r>
            <a:br>
              <a:rPr lang="de-DE" sz="1400" spc="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de-DE" sz="1400" spc="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400" spc="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Evoking interest and motivation  </a:t>
            </a:r>
          </a:p>
        </p:txBody>
      </p:sp>
      <p:pic>
        <p:nvPicPr>
          <p:cNvPr id="32793" name="Bild 43" descr="PHINEO_Zeichen_Megaphon_scribble_gruen_RGB.png"/>
          <p:cNvPicPr>
            <a:picLocks noChangeAspect="1"/>
          </p:cNvPicPr>
          <p:nvPr/>
        </p:nvPicPr>
        <p:blipFill>
          <a:blip r:embed="rId4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2287258" y="2449162"/>
            <a:ext cx="864741" cy="787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2421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kt 2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995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solidFill>
            <a:srgbClr val="EA5297"/>
          </a:solidFill>
        </p:spPr>
        <p:txBody>
          <a:bodyPr/>
          <a:lstStyle/>
          <a:p>
            <a:r>
              <a:rPr lang="en-US" dirty="0"/>
              <a:t>What the SRS is and what it is NOT.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Inhaltsplatzhalter 20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 dirty="0"/>
              <a:t>Der Social Reporting Standard (SRS)</a:t>
            </a:r>
          </a:p>
        </p:txBody>
      </p:sp>
      <p:sp>
        <p:nvSpPr>
          <p:cNvPr id="46" name="Inhaltsplatzhalter 5"/>
          <p:cNvSpPr>
            <a:spLocks noGrp="1"/>
          </p:cNvSpPr>
          <p:nvPr>
            <p:ph idx="1"/>
          </p:nvPr>
        </p:nvSpPr>
        <p:spPr>
          <a:xfrm>
            <a:off x="656728" y="2329247"/>
            <a:ext cx="4127183" cy="576000"/>
          </a:xfrm>
          <a:solidFill>
            <a:schemeClr val="accent1"/>
          </a:solidFill>
        </p:spPr>
        <p:txBody>
          <a:bodyPr/>
          <a:lstStyle/>
          <a:p>
            <a:pPr marL="266700" indent="-266700">
              <a:buNone/>
              <a:tabLst>
                <a:tab pos="266700" algn="l"/>
              </a:tabLst>
            </a:pPr>
            <a:r>
              <a:rPr lang="de-DE" sz="1200" dirty="0"/>
              <a:t>...	</a:t>
            </a:r>
            <a:r>
              <a:rPr lang="de-DE" sz="1200" dirty="0" err="1"/>
              <a:t>offers</a:t>
            </a:r>
            <a:r>
              <a:rPr lang="de-DE" sz="1200" dirty="0"/>
              <a:t> </a:t>
            </a:r>
            <a:r>
              <a:rPr lang="de-DE" sz="1200" dirty="0" err="1"/>
              <a:t>guidelines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b="1" dirty="0"/>
              <a:t>impact-</a:t>
            </a:r>
            <a:r>
              <a:rPr lang="de-DE" sz="1200" b="1" dirty="0" err="1"/>
              <a:t>oriented</a:t>
            </a:r>
            <a:r>
              <a:rPr lang="de-DE" sz="1200" b="1" dirty="0"/>
              <a:t> </a:t>
            </a:r>
            <a:r>
              <a:rPr lang="de-DE" sz="1200" b="1" dirty="0" err="1"/>
              <a:t>reporting</a:t>
            </a:r>
            <a:r>
              <a:rPr lang="de-DE" sz="1200" dirty="0"/>
              <a:t>.</a:t>
            </a:r>
          </a:p>
        </p:txBody>
      </p:sp>
      <p:sp>
        <p:nvSpPr>
          <p:cNvPr id="47" name="Textplatzhalter 7"/>
          <p:cNvSpPr txBox="1">
            <a:spLocks/>
          </p:cNvSpPr>
          <p:nvPr/>
        </p:nvSpPr>
        <p:spPr>
          <a:xfrm>
            <a:off x="211403" y="1753183"/>
            <a:ext cx="4572508" cy="478800"/>
          </a:xfrm>
          <a:prstGeom prst="rect">
            <a:avLst/>
          </a:prstGeom>
          <a:solidFill>
            <a:schemeClr val="accent2"/>
          </a:solidFill>
        </p:spPr>
        <p:txBody>
          <a:bodyPr lIns="91426" tIns="45712" rIns="0" bIns="45712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 marL="742836" indent="-285706" algn="l" rtl="0" eaLnBrk="0" fontAlgn="base" hangingPunct="0">
              <a:spcBef>
                <a:spcPct val="20000"/>
              </a:spcBef>
              <a:spcAft>
                <a:spcPct val="0"/>
              </a:spcAft>
              <a:buChar char="o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2826" indent="-228565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99956" indent="-22856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085" indent="-22856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216" indent="-228565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346" indent="-228565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8476" indent="-228565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5607" indent="-228565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de-DE" sz="1800" b="1" kern="0" dirty="0"/>
              <a:t>The SRS...</a:t>
            </a:r>
          </a:p>
        </p:txBody>
      </p:sp>
      <p:sp>
        <p:nvSpPr>
          <p:cNvPr id="48" name="Textplatzhalter 8"/>
          <p:cNvSpPr txBox="1">
            <a:spLocks/>
          </p:cNvSpPr>
          <p:nvPr/>
        </p:nvSpPr>
        <p:spPr>
          <a:xfrm>
            <a:off x="4953000" y="1753183"/>
            <a:ext cx="4572508" cy="478800"/>
          </a:xfrm>
          <a:prstGeom prst="rect">
            <a:avLst/>
          </a:prstGeom>
          <a:solidFill>
            <a:schemeClr val="accent2"/>
          </a:solidFill>
        </p:spPr>
        <p:txBody>
          <a:bodyPr lIns="91426" tIns="45712" rIns="0" bIns="45712"/>
          <a:lstStyle>
            <a:defPPr>
              <a:defRPr lang="de-DE"/>
            </a:defPPr>
            <a:lvl1pPr marL="0" indent="0" eaLnBrk="0" hangingPunct="0">
              <a:spcBef>
                <a:spcPct val="20000"/>
              </a:spcBef>
              <a:buNone/>
              <a:defRPr sz="1800" b="1" kern="0">
                <a:latin typeface="Courier New" pitchFamily="49" charset="0"/>
                <a:ea typeface="Verdana" pitchFamily="34" charset="0"/>
                <a:cs typeface="Courier New" pitchFamily="49" charset="0"/>
              </a:defRPr>
            </a:lvl1pPr>
            <a:lvl2pPr marL="742836" indent="-285706" eaLnBrk="0" hangingPunct="0">
              <a:spcBef>
                <a:spcPct val="20000"/>
              </a:spcBef>
              <a:buChar char="o"/>
              <a:defRPr sz="2800">
                <a:latin typeface="+mn-lt"/>
                <a:ea typeface="ＭＳ Ｐゴシック" charset="-128"/>
              </a:defRPr>
            </a:lvl2pPr>
            <a:lvl3pPr marL="1142826" indent="-228565" eaLnBrk="0" hangingPunct="0">
              <a:spcBef>
                <a:spcPct val="20000"/>
              </a:spcBef>
              <a:buChar char="-"/>
              <a:defRPr sz="2400">
                <a:latin typeface="+mn-lt"/>
                <a:ea typeface="ＭＳ Ｐゴシック" charset="-128"/>
              </a:defRPr>
            </a:lvl3pPr>
            <a:lvl4pPr marL="1599956" indent="-228565" eaLnBrk="0" hangingPunct="0">
              <a:spcBef>
                <a:spcPct val="20000"/>
              </a:spcBef>
              <a:buChar char="–"/>
              <a:defRPr sz="2000">
                <a:latin typeface="+mn-lt"/>
                <a:ea typeface="ＭＳ Ｐゴシック" charset="-128"/>
              </a:defRPr>
            </a:lvl4pPr>
            <a:lvl5pPr marL="2057085" indent="-228565" eaLnBrk="0" hangingPunct="0">
              <a:spcBef>
                <a:spcPct val="20000"/>
              </a:spcBef>
              <a:buChar char="»"/>
              <a:defRPr sz="2000">
                <a:latin typeface="+mn-lt"/>
                <a:ea typeface="ＭＳ Ｐゴシック" charset="-128"/>
              </a:defRPr>
            </a:lvl5pPr>
            <a:lvl6pPr marL="2514216" indent="-228565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346" indent="-228565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8476" indent="-228565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5607" indent="-228565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de-DE" dirty="0"/>
              <a:t>The SRS </a:t>
            </a:r>
            <a:r>
              <a:rPr lang="de-DE" dirty="0" err="1"/>
              <a:t>is</a:t>
            </a:r>
            <a:r>
              <a:rPr lang="de-DE" dirty="0"/>
              <a:t> NOT...</a:t>
            </a:r>
          </a:p>
        </p:txBody>
      </p:sp>
      <p:sp>
        <p:nvSpPr>
          <p:cNvPr id="49" name="Inhaltsplatzhalter 9"/>
          <p:cNvSpPr txBox="1">
            <a:spLocks/>
          </p:cNvSpPr>
          <p:nvPr/>
        </p:nvSpPr>
        <p:spPr>
          <a:xfrm>
            <a:off x="5398325" y="2329247"/>
            <a:ext cx="4127183" cy="57600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>
            <a:lvl1pPr marL="266700" indent="-266700" eaLnBrk="0" hangingPunct="0">
              <a:spcBef>
                <a:spcPts val="479"/>
              </a:spcBef>
              <a:buClrTx/>
              <a:buFont typeface="Verdana" pitchFamily="34" charset="0"/>
              <a:buNone/>
              <a:tabLst>
                <a:tab pos="266700" algn="l"/>
              </a:tabLst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 eaLnBrk="0" hangingPunct="0">
              <a:spcBef>
                <a:spcPts val="320"/>
              </a:spcBef>
              <a:buClrTx/>
              <a:buFont typeface="Symbol" pitchFamily="18" charset="2"/>
              <a:buChar char="-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 eaLnBrk="0" hangingPunct="0">
              <a:spcBef>
                <a:spcPts val="160"/>
              </a:spcBef>
              <a:buClrTx/>
              <a:buChar char="-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599956" indent="-228565" eaLnBrk="0" hangingPunct="0">
              <a:spcBef>
                <a:spcPct val="20000"/>
              </a:spcBef>
              <a:buChar char="–"/>
              <a:defRPr sz="1600">
                <a:latin typeface="+mn-lt"/>
                <a:ea typeface="ＭＳ Ｐゴシック" charset="-128"/>
              </a:defRPr>
            </a:lvl4pPr>
            <a:lvl5pPr marL="2057085" indent="-228565" eaLnBrk="0" hangingPunct="0">
              <a:spcBef>
                <a:spcPct val="20000"/>
              </a:spcBef>
              <a:buChar char="»"/>
              <a:defRPr sz="1600">
                <a:latin typeface="+mn-lt"/>
                <a:ea typeface="ＭＳ Ｐゴシック" charset="-128"/>
              </a:defRPr>
            </a:lvl5pPr>
            <a:lvl6pPr marL="2514216" indent="-228565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346" indent="-228565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8476" indent="-228565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5607" indent="-228565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de-DE" sz="1200" dirty="0"/>
              <a:t>...	a </a:t>
            </a:r>
            <a:r>
              <a:rPr lang="de-DE" sz="1200" dirty="0" err="1"/>
              <a:t>guideline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b="1" dirty="0" err="1"/>
              <a:t>impact</a:t>
            </a:r>
            <a:r>
              <a:rPr lang="de-DE" sz="1200" b="1" dirty="0"/>
              <a:t> </a:t>
            </a:r>
            <a:r>
              <a:rPr lang="de-DE" sz="1200" b="1" dirty="0" err="1"/>
              <a:t>measurement</a:t>
            </a:r>
            <a:r>
              <a:rPr lang="de-DE" sz="1200" dirty="0"/>
              <a:t>.</a:t>
            </a:r>
          </a:p>
        </p:txBody>
      </p:sp>
      <p:sp>
        <p:nvSpPr>
          <p:cNvPr id="50" name="Inhaltsplatzhalter 5"/>
          <p:cNvSpPr txBox="1">
            <a:spLocks/>
          </p:cNvSpPr>
          <p:nvPr/>
        </p:nvSpPr>
        <p:spPr>
          <a:xfrm>
            <a:off x="656728" y="2996952"/>
            <a:ext cx="4127183" cy="57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263525" indent="-263525" algn="l" rtl="0" eaLnBrk="0" fontAlgn="base" hangingPunct="0">
              <a:spcBef>
                <a:spcPts val="28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163" indent="-274638" algn="l" rtl="0" eaLnBrk="0" fontAlgn="base" hangingPunct="0">
              <a:spcBef>
                <a:spcPts val="360"/>
              </a:spcBef>
              <a:spcAft>
                <a:spcPct val="0"/>
              </a:spcAft>
              <a:buClrTx/>
              <a:buFont typeface="Symbol" pitchFamily="18" charset="2"/>
              <a:buChar char="-"/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763" indent="-355600" algn="l" rtl="0" eaLnBrk="0" fontAlgn="base" hangingPunct="0">
              <a:spcBef>
                <a:spcPts val="180"/>
              </a:spcBef>
              <a:spcAft>
                <a:spcPct val="0"/>
              </a:spcAft>
              <a:buClrTx/>
              <a:buChar char="-"/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6700" indent="-266700">
              <a:buFont typeface="Wingdings" pitchFamily="2" charset="2"/>
              <a:buNone/>
              <a:tabLst>
                <a:tab pos="266700" algn="l"/>
              </a:tabLst>
            </a:pPr>
            <a:r>
              <a:rPr lang="de-DE" dirty="0">
                <a:solidFill>
                  <a:srgbClr val="000000"/>
                </a:solidFill>
              </a:rPr>
              <a:t>...	</a:t>
            </a:r>
            <a:r>
              <a:rPr lang="de-DE" dirty="0" err="1">
                <a:solidFill>
                  <a:srgbClr val="000000"/>
                </a:solidFill>
              </a:rPr>
              <a:t>is</a:t>
            </a:r>
            <a:r>
              <a:rPr lang="de-DE" dirty="0">
                <a:solidFill>
                  <a:srgbClr val="000000"/>
                </a:solidFill>
              </a:rPr>
              <a:t> a </a:t>
            </a:r>
            <a:r>
              <a:rPr lang="de-DE" dirty="0" err="1">
                <a:solidFill>
                  <a:srgbClr val="000000"/>
                </a:solidFill>
              </a:rPr>
              <a:t>standard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for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b="1" dirty="0" err="1">
                <a:solidFill>
                  <a:srgbClr val="000000"/>
                </a:solidFill>
              </a:rPr>
              <a:t>comprehensive</a:t>
            </a:r>
            <a:r>
              <a:rPr lang="de-DE" b="1" dirty="0">
                <a:solidFill>
                  <a:srgbClr val="000000"/>
                </a:solidFill>
              </a:rPr>
              <a:t> </a:t>
            </a:r>
            <a:r>
              <a:rPr lang="de-DE" b="1" dirty="0" err="1">
                <a:solidFill>
                  <a:srgbClr val="000000"/>
                </a:solidFill>
              </a:rPr>
              <a:t>reporting</a:t>
            </a:r>
            <a:r>
              <a:rPr lang="de-DE" b="1" dirty="0">
                <a:solidFill>
                  <a:srgbClr val="000000"/>
                </a:solidFill>
              </a:rPr>
              <a:t> </a:t>
            </a:r>
            <a:r>
              <a:rPr lang="de-DE" dirty="0">
                <a:solidFill>
                  <a:srgbClr val="000000"/>
                </a:solidFill>
              </a:rPr>
              <a:t>(incl. </a:t>
            </a:r>
            <a:r>
              <a:rPr lang="de-DE" dirty="0" err="1">
                <a:solidFill>
                  <a:srgbClr val="000000"/>
                </a:solidFill>
              </a:rPr>
              <a:t>Organizational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structure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and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finance</a:t>
            </a:r>
            <a:r>
              <a:rPr lang="de-DE" dirty="0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51" name="Inhaltsplatzhalter 9"/>
          <p:cNvSpPr txBox="1">
            <a:spLocks/>
          </p:cNvSpPr>
          <p:nvPr/>
        </p:nvSpPr>
        <p:spPr>
          <a:xfrm>
            <a:off x="5398325" y="2996952"/>
            <a:ext cx="4127183" cy="57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defPPr>
              <a:defRPr lang="de-DE"/>
            </a:defPPr>
            <a:lvl1pPr marL="266700" indent="-266700" eaLnBrk="0" hangingPunct="0">
              <a:spcBef>
                <a:spcPts val="280"/>
              </a:spcBef>
              <a:buClrTx/>
              <a:buFont typeface="Wingdings" pitchFamily="2" charset="2"/>
              <a:buNone/>
              <a:tabLst>
                <a:tab pos="266700" algn="l"/>
              </a:tabLst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163" indent="-274638" eaLnBrk="0" hangingPunct="0">
              <a:spcBef>
                <a:spcPts val="360"/>
              </a:spcBef>
              <a:buClrTx/>
              <a:buFont typeface="Symbol" pitchFamily="18" charset="2"/>
              <a:buChar char="-"/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763" indent="-355600" eaLnBrk="0" hangingPunct="0">
              <a:spcBef>
                <a:spcPts val="180"/>
              </a:spcBef>
              <a:buClrTx/>
              <a:buChar char="-"/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latin typeface="+mn-lt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latin typeface="+mn-lt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de-DE" dirty="0">
                <a:solidFill>
                  <a:srgbClr val="000000"/>
                </a:solidFill>
              </a:rPr>
              <a:t>...	</a:t>
            </a:r>
            <a:r>
              <a:rPr lang="de-DE" dirty="0" err="1">
                <a:solidFill>
                  <a:srgbClr val="000000"/>
                </a:solidFill>
              </a:rPr>
              <a:t>focused</a:t>
            </a:r>
            <a:r>
              <a:rPr lang="de-DE" dirty="0">
                <a:solidFill>
                  <a:srgbClr val="000000"/>
                </a:solidFill>
              </a:rPr>
              <a:t> on </a:t>
            </a:r>
            <a:r>
              <a:rPr lang="de-DE" b="1" dirty="0">
                <a:solidFill>
                  <a:srgbClr val="000000"/>
                </a:solidFill>
              </a:rPr>
              <a:t>quantitative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measures</a:t>
            </a:r>
            <a:r>
              <a:rPr lang="de-DE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2" name="Inhaltsplatzhalter 5"/>
          <p:cNvSpPr txBox="1">
            <a:spLocks/>
          </p:cNvSpPr>
          <p:nvPr/>
        </p:nvSpPr>
        <p:spPr>
          <a:xfrm>
            <a:off x="656728" y="3681028"/>
            <a:ext cx="4127183" cy="57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263525" indent="-263525" algn="l" rtl="0" eaLnBrk="0" fontAlgn="base" hangingPunct="0">
              <a:spcBef>
                <a:spcPts val="28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163" indent="-274638" algn="l" rtl="0" eaLnBrk="0" fontAlgn="base" hangingPunct="0">
              <a:spcBef>
                <a:spcPts val="360"/>
              </a:spcBef>
              <a:spcAft>
                <a:spcPct val="0"/>
              </a:spcAft>
              <a:buClrTx/>
              <a:buFont typeface="Symbol" pitchFamily="18" charset="2"/>
              <a:buChar char="-"/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763" indent="-355600" algn="l" rtl="0" eaLnBrk="0" fontAlgn="base" hangingPunct="0">
              <a:spcBef>
                <a:spcPts val="180"/>
              </a:spcBef>
              <a:spcAft>
                <a:spcPct val="0"/>
              </a:spcAft>
              <a:buClrTx/>
              <a:buChar char="-"/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6700" indent="-266700">
              <a:buFont typeface="Wingdings" pitchFamily="2" charset="2"/>
              <a:buNone/>
              <a:tabLst>
                <a:tab pos="266700" algn="l"/>
              </a:tabLst>
            </a:pPr>
            <a:r>
              <a:rPr lang="de-DE" dirty="0">
                <a:solidFill>
                  <a:srgbClr val="000000"/>
                </a:solidFill>
              </a:rPr>
              <a:t>...	</a:t>
            </a:r>
            <a:r>
              <a:rPr lang="de-DE" dirty="0" err="1">
                <a:solidFill>
                  <a:srgbClr val="000000"/>
                </a:solidFill>
              </a:rPr>
              <a:t>is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the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b="1" dirty="0" err="1">
                <a:solidFill>
                  <a:srgbClr val="000000"/>
                </a:solidFill>
              </a:rPr>
              <a:t>lowest</a:t>
            </a:r>
            <a:r>
              <a:rPr lang="de-DE" b="1" dirty="0">
                <a:solidFill>
                  <a:srgbClr val="000000"/>
                </a:solidFill>
              </a:rPr>
              <a:t> </a:t>
            </a:r>
            <a:r>
              <a:rPr lang="de-DE" b="1" dirty="0" err="1">
                <a:solidFill>
                  <a:srgbClr val="000000"/>
                </a:solidFill>
              </a:rPr>
              <a:t>common</a:t>
            </a:r>
            <a:r>
              <a:rPr lang="de-DE" b="1" dirty="0">
                <a:solidFill>
                  <a:srgbClr val="000000"/>
                </a:solidFill>
              </a:rPr>
              <a:t> </a:t>
            </a:r>
            <a:r>
              <a:rPr lang="de-DE" b="1" dirty="0" err="1">
                <a:solidFill>
                  <a:srgbClr val="000000"/>
                </a:solidFill>
              </a:rPr>
              <a:t>denominator</a:t>
            </a:r>
            <a:r>
              <a:rPr lang="de-DE" b="1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for</a:t>
            </a:r>
            <a:r>
              <a:rPr lang="de-DE" dirty="0">
                <a:solidFill>
                  <a:srgbClr val="000000"/>
                </a:solidFill>
              </a:rPr>
              <a:t> a large </a:t>
            </a:r>
            <a:r>
              <a:rPr lang="de-DE" dirty="0" err="1">
                <a:solidFill>
                  <a:srgbClr val="000000"/>
                </a:solidFill>
              </a:rPr>
              <a:t>number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funders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and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what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they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need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to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know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3" name="Inhaltsplatzhalter 9"/>
          <p:cNvSpPr txBox="1">
            <a:spLocks/>
          </p:cNvSpPr>
          <p:nvPr/>
        </p:nvSpPr>
        <p:spPr>
          <a:xfrm>
            <a:off x="5398325" y="3717032"/>
            <a:ext cx="4127183" cy="57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defPPr>
              <a:defRPr lang="de-DE"/>
            </a:defPPr>
            <a:lvl1pPr marL="266700" indent="-266700" eaLnBrk="0" hangingPunct="0">
              <a:spcBef>
                <a:spcPts val="280"/>
              </a:spcBef>
              <a:buClrTx/>
              <a:buFont typeface="Wingdings" pitchFamily="2" charset="2"/>
              <a:buNone/>
              <a:tabLst>
                <a:tab pos="266700" algn="l"/>
              </a:tabLst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163" indent="-274638" eaLnBrk="0" hangingPunct="0">
              <a:spcBef>
                <a:spcPts val="360"/>
              </a:spcBef>
              <a:buClrTx/>
              <a:buFont typeface="Symbol" pitchFamily="18" charset="2"/>
              <a:buChar char="-"/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763" indent="-355600" eaLnBrk="0" hangingPunct="0">
              <a:spcBef>
                <a:spcPts val="180"/>
              </a:spcBef>
              <a:buClrTx/>
              <a:buChar char="-"/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latin typeface="+mn-lt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latin typeface="+mn-lt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de-DE" dirty="0">
                <a:solidFill>
                  <a:srgbClr val="000000"/>
                </a:solidFill>
              </a:rPr>
              <a:t>...	</a:t>
            </a:r>
            <a:r>
              <a:rPr lang="de-DE" dirty="0" err="1">
                <a:solidFill>
                  <a:srgbClr val="000000"/>
                </a:solidFill>
              </a:rPr>
              <a:t>specific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to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b="1" dirty="0" err="1">
                <a:solidFill>
                  <a:srgbClr val="000000"/>
                </a:solidFill>
              </a:rPr>
              <a:t>certain</a:t>
            </a:r>
            <a:r>
              <a:rPr lang="de-DE" b="1" dirty="0">
                <a:solidFill>
                  <a:srgbClr val="000000"/>
                </a:solidFill>
              </a:rPr>
              <a:t> </a:t>
            </a:r>
            <a:r>
              <a:rPr lang="de-DE" b="1" dirty="0" err="1">
                <a:solidFill>
                  <a:srgbClr val="000000"/>
                </a:solidFill>
              </a:rPr>
              <a:t>topics</a:t>
            </a:r>
            <a:r>
              <a:rPr lang="de-DE" b="1" dirty="0">
                <a:solidFill>
                  <a:srgbClr val="000000"/>
                </a:solidFill>
              </a:rPr>
              <a:t> </a:t>
            </a:r>
            <a:r>
              <a:rPr lang="de-DE" b="1" dirty="0" err="1">
                <a:solidFill>
                  <a:srgbClr val="000000"/>
                </a:solidFill>
              </a:rPr>
              <a:t>or</a:t>
            </a:r>
            <a:r>
              <a:rPr lang="de-DE" b="1" dirty="0">
                <a:solidFill>
                  <a:srgbClr val="000000"/>
                </a:solidFill>
              </a:rPr>
              <a:t> </a:t>
            </a:r>
            <a:r>
              <a:rPr lang="de-DE" b="1" dirty="0" err="1">
                <a:solidFill>
                  <a:srgbClr val="000000"/>
                </a:solidFill>
              </a:rPr>
              <a:t>certain</a:t>
            </a:r>
            <a:r>
              <a:rPr lang="de-DE" b="1" dirty="0">
                <a:solidFill>
                  <a:srgbClr val="000000"/>
                </a:solidFill>
              </a:rPr>
              <a:t> </a:t>
            </a:r>
            <a:r>
              <a:rPr lang="de-DE" b="1" dirty="0" err="1">
                <a:solidFill>
                  <a:srgbClr val="000000"/>
                </a:solidFill>
              </a:rPr>
              <a:t>types</a:t>
            </a:r>
            <a:r>
              <a:rPr lang="de-DE" b="1" dirty="0">
                <a:solidFill>
                  <a:srgbClr val="000000"/>
                </a:solidFill>
              </a:rPr>
              <a:t> </a:t>
            </a:r>
            <a:r>
              <a:rPr lang="de-DE" b="1" dirty="0" err="1">
                <a:solidFill>
                  <a:srgbClr val="000000"/>
                </a:solidFill>
              </a:rPr>
              <a:t>of</a:t>
            </a:r>
            <a:r>
              <a:rPr lang="de-DE" b="1" dirty="0">
                <a:solidFill>
                  <a:srgbClr val="000000"/>
                </a:solidFill>
              </a:rPr>
              <a:t> </a:t>
            </a:r>
            <a:r>
              <a:rPr lang="de-DE" b="1" dirty="0" err="1">
                <a:solidFill>
                  <a:srgbClr val="000000"/>
                </a:solidFill>
              </a:rPr>
              <a:t>organizations</a:t>
            </a:r>
            <a:r>
              <a:rPr lang="de-DE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4" name="Inhaltsplatzhalter 5"/>
          <p:cNvSpPr txBox="1">
            <a:spLocks/>
          </p:cNvSpPr>
          <p:nvPr/>
        </p:nvSpPr>
        <p:spPr>
          <a:xfrm>
            <a:off x="656728" y="4437112"/>
            <a:ext cx="4127183" cy="57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263525" indent="-263525" algn="l" rtl="0" eaLnBrk="0" fontAlgn="base" hangingPunct="0">
              <a:spcBef>
                <a:spcPts val="28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163" indent="-274638" algn="l" rtl="0" eaLnBrk="0" fontAlgn="base" hangingPunct="0">
              <a:spcBef>
                <a:spcPts val="360"/>
              </a:spcBef>
              <a:spcAft>
                <a:spcPct val="0"/>
              </a:spcAft>
              <a:buClrTx/>
              <a:buFont typeface="Symbol" pitchFamily="18" charset="2"/>
              <a:buChar char="-"/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763" indent="-355600" algn="l" rtl="0" eaLnBrk="0" fontAlgn="base" hangingPunct="0">
              <a:spcBef>
                <a:spcPts val="180"/>
              </a:spcBef>
              <a:spcAft>
                <a:spcPct val="0"/>
              </a:spcAft>
              <a:buClrTx/>
              <a:buChar char="-"/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6700" indent="-266700">
              <a:buFont typeface="Wingdings" pitchFamily="2" charset="2"/>
              <a:buNone/>
              <a:tabLst>
                <a:tab pos="266700" algn="l"/>
              </a:tabLst>
            </a:pPr>
            <a:r>
              <a:rPr lang="de-DE" dirty="0">
                <a:solidFill>
                  <a:srgbClr val="000000"/>
                </a:solidFill>
              </a:rPr>
              <a:t>...	</a:t>
            </a:r>
            <a:r>
              <a:rPr lang="de-DE" dirty="0" err="1">
                <a:solidFill>
                  <a:srgbClr val="000000"/>
                </a:solidFill>
              </a:rPr>
              <a:t>focusses</a:t>
            </a:r>
            <a:r>
              <a:rPr lang="de-DE" dirty="0">
                <a:solidFill>
                  <a:srgbClr val="000000"/>
                </a:solidFill>
              </a:rPr>
              <a:t> on </a:t>
            </a:r>
            <a:r>
              <a:rPr lang="de-DE" dirty="0" err="1">
                <a:solidFill>
                  <a:srgbClr val="000000"/>
                </a:solidFill>
              </a:rPr>
              <a:t>the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impact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chain</a:t>
            </a:r>
            <a:r>
              <a:rPr lang="de-DE" dirty="0">
                <a:solidFill>
                  <a:srgbClr val="000000"/>
                </a:solidFill>
              </a:rPr>
              <a:t>/</a:t>
            </a:r>
            <a:r>
              <a:rPr lang="de-DE" b="1" dirty="0" err="1">
                <a:solidFill>
                  <a:srgbClr val="000000"/>
                </a:solidFill>
              </a:rPr>
              <a:t>impact</a:t>
            </a:r>
            <a:r>
              <a:rPr lang="de-DE" b="1" dirty="0">
                <a:solidFill>
                  <a:srgbClr val="000000"/>
                </a:solidFill>
              </a:rPr>
              <a:t> </a:t>
            </a:r>
            <a:r>
              <a:rPr lang="de-DE" b="1" dirty="0" err="1">
                <a:solidFill>
                  <a:srgbClr val="000000"/>
                </a:solidFill>
              </a:rPr>
              <a:t>logic</a:t>
            </a:r>
            <a:r>
              <a:rPr lang="de-DE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5" name="Inhaltsplatzhalter 5"/>
          <p:cNvSpPr txBox="1">
            <a:spLocks/>
          </p:cNvSpPr>
          <p:nvPr/>
        </p:nvSpPr>
        <p:spPr>
          <a:xfrm>
            <a:off x="656728" y="5157192"/>
            <a:ext cx="4127183" cy="57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263525" indent="-263525" algn="l" rtl="0" eaLnBrk="0" fontAlgn="base" hangingPunct="0">
              <a:spcBef>
                <a:spcPts val="28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163" indent="-274638" algn="l" rtl="0" eaLnBrk="0" fontAlgn="base" hangingPunct="0">
              <a:spcBef>
                <a:spcPts val="360"/>
              </a:spcBef>
              <a:spcAft>
                <a:spcPct val="0"/>
              </a:spcAft>
              <a:buClrTx/>
              <a:buFont typeface="Symbol" pitchFamily="18" charset="2"/>
              <a:buChar char="-"/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763" indent="-355600" algn="l" rtl="0" eaLnBrk="0" fontAlgn="base" hangingPunct="0">
              <a:spcBef>
                <a:spcPts val="180"/>
              </a:spcBef>
              <a:spcAft>
                <a:spcPct val="0"/>
              </a:spcAft>
              <a:buClrTx/>
              <a:buChar char="-"/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6700" indent="-266700">
              <a:buNone/>
              <a:tabLst>
                <a:tab pos="266700" algn="l"/>
              </a:tabLst>
            </a:pPr>
            <a:r>
              <a:rPr lang="de-DE" dirty="0"/>
              <a:t>...	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b="1" dirty="0" err="1"/>
              <a:t>transparency</a:t>
            </a:r>
            <a:r>
              <a:rPr lang="de-DE" dirty="0"/>
              <a:t>.</a:t>
            </a:r>
          </a:p>
        </p:txBody>
      </p:sp>
      <p:sp>
        <p:nvSpPr>
          <p:cNvPr id="56" name="Inhaltsplatzhalter 9"/>
          <p:cNvSpPr txBox="1">
            <a:spLocks/>
          </p:cNvSpPr>
          <p:nvPr/>
        </p:nvSpPr>
        <p:spPr>
          <a:xfrm>
            <a:off x="5398325" y="4437176"/>
            <a:ext cx="4127183" cy="57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defPPr>
              <a:defRPr lang="de-DE"/>
            </a:defPPr>
            <a:lvl1pPr marL="266700" indent="-266700" eaLnBrk="0" hangingPunct="0">
              <a:spcBef>
                <a:spcPts val="280"/>
              </a:spcBef>
              <a:buClrTx/>
              <a:buFont typeface="Wingdings" pitchFamily="2" charset="2"/>
              <a:buNone/>
              <a:tabLst>
                <a:tab pos="266700" algn="l"/>
              </a:tabLst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163" indent="-274638" eaLnBrk="0" hangingPunct="0">
              <a:spcBef>
                <a:spcPts val="360"/>
              </a:spcBef>
              <a:buClrTx/>
              <a:buFont typeface="Symbol" pitchFamily="18" charset="2"/>
              <a:buChar char="-"/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763" indent="-355600" eaLnBrk="0" hangingPunct="0">
              <a:spcBef>
                <a:spcPts val="180"/>
              </a:spcBef>
              <a:buClrTx/>
              <a:buChar char="-"/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latin typeface="+mn-lt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latin typeface="+mn-lt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de-DE" dirty="0"/>
              <a:t>...	a </a:t>
            </a:r>
            <a:r>
              <a:rPr lang="de-DE" b="1" dirty="0" err="1"/>
              <a:t>judgement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activities</a:t>
            </a:r>
            <a:r>
              <a:rPr lang="de-DE" dirty="0"/>
              <a:t>.</a:t>
            </a:r>
          </a:p>
        </p:txBody>
      </p:sp>
      <p:sp>
        <p:nvSpPr>
          <p:cNvPr id="57" name="Inhaltsplatzhalter 5"/>
          <p:cNvSpPr txBox="1">
            <a:spLocks/>
          </p:cNvSpPr>
          <p:nvPr/>
        </p:nvSpPr>
        <p:spPr>
          <a:xfrm>
            <a:off x="668524" y="5841332"/>
            <a:ext cx="4127183" cy="57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263525" indent="-263525" algn="l" rtl="0" eaLnBrk="0" fontAlgn="base" hangingPunct="0">
              <a:spcBef>
                <a:spcPts val="28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163" indent="-274638" algn="l" rtl="0" eaLnBrk="0" fontAlgn="base" hangingPunct="0">
              <a:spcBef>
                <a:spcPts val="360"/>
              </a:spcBef>
              <a:spcAft>
                <a:spcPct val="0"/>
              </a:spcAft>
              <a:buClrTx/>
              <a:buFont typeface="Symbol" pitchFamily="18" charset="2"/>
              <a:buChar char="-"/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763" indent="-355600" algn="l" rtl="0" eaLnBrk="0" fontAlgn="base" hangingPunct="0">
              <a:spcBef>
                <a:spcPts val="180"/>
              </a:spcBef>
              <a:spcAft>
                <a:spcPct val="0"/>
              </a:spcAft>
              <a:buClrTx/>
              <a:buChar char="-"/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6700" indent="-266700">
              <a:buNone/>
              <a:tabLst>
                <a:tab pos="266700" algn="l"/>
              </a:tabLst>
            </a:pPr>
            <a:r>
              <a:rPr lang="de-DE" dirty="0"/>
              <a:t>...	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/>
              <a:t>an open </a:t>
            </a:r>
            <a:r>
              <a:rPr lang="de-DE" b="1" dirty="0" err="1"/>
              <a:t>project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91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>
          <a:xfrm>
            <a:off x="220590" y="2269870"/>
            <a:ext cx="9499251" cy="792088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/>
          <a:p>
            <a:pPr marL="263484" marR="0" lvl="0" indent="-263484" algn="l" defTabSz="914400" rtl="0" eaLnBrk="0" fontAlgn="base" latinLnBrk="0" hangingPunct="0">
              <a:lnSpc>
                <a:spcPct val="120000"/>
              </a:lnSpc>
              <a:spcBef>
                <a:spcPts val="479"/>
              </a:spcBef>
              <a:spcAft>
                <a:spcPts val="600"/>
              </a:spcAft>
              <a:buClr>
                <a:schemeClr val="tx1"/>
              </a:buClr>
              <a:buSzTx/>
              <a:buFont typeface="Verdana" pitchFamily="34" charset="0"/>
              <a:buNone/>
              <a:tabLst/>
              <a:defRPr/>
            </a:pP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14312" y="1664804"/>
            <a:ext cx="9167180" cy="460851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de-DE" b="1" dirty="0"/>
              <a:t>Welcome </a:t>
            </a:r>
            <a:r>
              <a:rPr lang="en-US" b="1" dirty="0"/>
              <a:t>note and round of introduction </a:t>
            </a:r>
            <a:endParaRPr lang="en-US" sz="1800" b="1" dirty="0"/>
          </a:p>
          <a:p>
            <a:pPr>
              <a:lnSpc>
                <a:spcPct val="110000"/>
              </a:lnSpc>
              <a:spcBef>
                <a:spcPts val="1799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b="1" dirty="0"/>
              <a:t>Input session </a:t>
            </a:r>
            <a:endParaRPr lang="en-US" sz="1800" b="1" dirty="0"/>
          </a:p>
          <a:p>
            <a:pPr marL="674585" lvl="1" indent="-399989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dirty="0"/>
              <a:t>Background and objective of </a:t>
            </a:r>
            <a:r>
              <a:rPr lang="de-DE" dirty="0"/>
              <a:t>Social Reporting Standard</a:t>
            </a:r>
            <a:endParaRPr lang="de-DE" sz="1800" dirty="0"/>
          </a:p>
          <a:p>
            <a:pPr marL="674585" lvl="1" indent="-399989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dirty="0"/>
              <a:t>Result and results chain </a:t>
            </a:r>
            <a:endParaRPr lang="en-US" sz="1800" dirty="0"/>
          </a:p>
          <a:p>
            <a:pPr>
              <a:lnSpc>
                <a:spcPct val="110000"/>
              </a:lnSpc>
              <a:spcBef>
                <a:spcPts val="1799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b="1" dirty="0"/>
              <a:t>Documentation of results within Social Reporting Standard  </a:t>
            </a:r>
            <a:r>
              <a:rPr lang="en-US" sz="1800" b="1" dirty="0"/>
              <a:t>(practical </a:t>
            </a:r>
            <a:r>
              <a:rPr lang="en-US" b="1" dirty="0"/>
              <a:t>e</a:t>
            </a:r>
            <a:r>
              <a:rPr lang="en-US" sz="1800" b="1" dirty="0"/>
              <a:t>xercise)</a:t>
            </a:r>
          </a:p>
          <a:p>
            <a:pPr marL="674585" lvl="1" indent="-399989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dirty="0"/>
              <a:t>Working Session I:  The social problem and your solution </a:t>
            </a:r>
            <a:endParaRPr lang="en-US" sz="1800" dirty="0"/>
          </a:p>
          <a:p>
            <a:pPr marL="674585" lvl="1" indent="-399989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dirty="0"/>
              <a:t>Working Session II: Social results  </a:t>
            </a:r>
            <a:endParaRPr lang="en-US" sz="1800" dirty="0"/>
          </a:p>
          <a:p>
            <a:pPr>
              <a:lnSpc>
                <a:spcPct val="110000"/>
              </a:lnSpc>
              <a:spcBef>
                <a:spcPts val="1799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b="1" dirty="0"/>
              <a:t>Concluding session and feedback </a:t>
            </a:r>
            <a:endParaRPr lang="en-US" sz="18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Agenda </a:t>
            </a:r>
            <a:r>
              <a:rPr lang="de-DE" dirty="0"/>
              <a:t>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Inhaltsplatzhalter 4"/>
          <p:cNvSpPr>
            <a:spLocks noGrp="1"/>
          </p:cNvSpPr>
          <p:nvPr>
            <p:ph sz="quarter" idx="12"/>
          </p:nvPr>
        </p:nvSpPr>
        <p:spPr>
          <a:xfrm>
            <a:off x="4953006" y="49814"/>
            <a:ext cx="4754563" cy="368300"/>
          </a:xfrm>
        </p:spPr>
        <p:txBody>
          <a:bodyPr/>
          <a:lstStyle/>
          <a:p>
            <a:r>
              <a:rPr lang="de-DE" dirty="0"/>
              <a:t>Der Social Reporting Standard (SRS)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>
          <a:xfrm>
            <a:off x="200695" y="3392996"/>
            <a:ext cx="9471036" cy="108012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/>
          <a:p>
            <a:pPr marL="263484" indent="-263484" eaLnBrk="0" hangingPunct="0">
              <a:lnSpc>
                <a:spcPct val="120000"/>
              </a:lnSpc>
              <a:spcBef>
                <a:spcPts val="479"/>
              </a:spcBef>
              <a:spcAft>
                <a:spcPts val="600"/>
              </a:spcAft>
              <a:buClr>
                <a:srgbClr val="000000"/>
              </a:buClr>
              <a:buFont typeface="Verdana" pitchFamily="34" charset="0"/>
              <a:buNone/>
              <a:defRPr/>
            </a:pPr>
            <a:endParaRPr lang="de-DE" sz="2000" kern="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13755" y="1520788"/>
            <a:ext cx="8879705" cy="4608512"/>
          </a:xfrm>
        </p:spPr>
        <p:txBody>
          <a:bodyPr/>
          <a:lstStyle/>
          <a:p>
            <a:pPr lvl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de-DE" b="1" dirty="0">
                <a:solidFill>
                  <a:srgbClr val="000000"/>
                </a:solidFill>
              </a:rPr>
              <a:t>Welcome </a:t>
            </a:r>
            <a:r>
              <a:rPr lang="en-US" b="1" dirty="0">
                <a:solidFill>
                  <a:srgbClr val="000000"/>
                </a:solidFill>
              </a:rPr>
              <a:t>note and round of introduction </a:t>
            </a:r>
          </a:p>
          <a:p>
            <a:pPr lvl="0">
              <a:lnSpc>
                <a:spcPct val="110000"/>
              </a:lnSpc>
              <a:spcBef>
                <a:spcPts val="1799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b="1" dirty="0">
                <a:solidFill>
                  <a:srgbClr val="000000"/>
                </a:solidFill>
              </a:rPr>
              <a:t>Input session </a:t>
            </a:r>
          </a:p>
          <a:p>
            <a:pPr marL="674585" lvl="1" indent="-399989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Background and objective of </a:t>
            </a:r>
            <a:r>
              <a:rPr lang="de-DE" dirty="0">
                <a:solidFill>
                  <a:srgbClr val="000000"/>
                </a:solidFill>
              </a:rPr>
              <a:t>Social Reporting Standard</a:t>
            </a:r>
          </a:p>
          <a:p>
            <a:pPr marL="674585" lvl="1" indent="-399989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Result and results chain </a:t>
            </a:r>
          </a:p>
          <a:p>
            <a:pPr lvl="0">
              <a:lnSpc>
                <a:spcPct val="110000"/>
              </a:lnSpc>
              <a:spcBef>
                <a:spcPts val="1799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b="1" dirty="0">
                <a:solidFill>
                  <a:srgbClr val="000000"/>
                </a:solidFill>
              </a:rPr>
              <a:t>Documentation of results within Social Reporting Standard  (practical exercise)</a:t>
            </a:r>
          </a:p>
          <a:p>
            <a:pPr marL="674585" lvl="1" indent="-399989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Working Session I:  The social problem and your solution </a:t>
            </a:r>
          </a:p>
          <a:p>
            <a:pPr marL="674585" lvl="1" indent="-399989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Working Session II: Social results  </a:t>
            </a:r>
          </a:p>
          <a:p>
            <a:pPr lvl="0">
              <a:lnSpc>
                <a:spcPct val="110000"/>
              </a:lnSpc>
              <a:spcBef>
                <a:spcPts val="1799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b="1" dirty="0">
                <a:solidFill>
                  <a:srgbClr val="000000"/>
                </a:solidFill>
              </a:rPr>
              <a:t>Concluding session and feedback 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endParaRPr lang="en-US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F35297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Inhaltsplatzhalt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Der Social Reporting Standard (SRS)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2" y="731523"/>
            <a:ext cx="9493200" cy="645250"/>
          </a:xfrm>
          <a:prstGeom prst="rect">
            <a:avLst/>
          </a:prstGeom>
          <a:solidFill>
            <a:srgbClr val="EA5297"/>
          </a:solidFill>
        </p:spPr>
        <p:txBody>
          <a:bodyPr>
            <a:normAutofit fontScale="40000" lnSpcReduction="20000"/>
          </a:bodyPr>
          <a:lstStyle/>
          <a:p>
            <a:pPr marL="0" lvl="1" indent="0">
              <a:buNone/>
            </a:pPr>
            <a:endParaRPr lang="de-DE" sz="3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1" indent="0">
              <a:buNone/>
            </a:pPr>
            <a:r>
              <a:rPr lang="de-DE" sz="5000" b="1" dirty="0">
                <a:solidFill>
                  <a:schemeClr val="bg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Working Session I: The </a:t>
            </a:r>
            <a:r>
              <a:rPr lang="de-DE" sz="5000" b="1" dirty="0" err="1">
                <a:solidFill>
                  <a:schemeClr val="bg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social</a:t>
            </a:r>
            <a:r>
              <a:rPr lang="de-DE" sz="5000" b="1" dirty="0">
                <a:solidFill>
                  <a:schemeClr val="bg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de-DE" sz="5000" b="1" dirty="0" err="1">
                <a:solidFill>
                  <a:schemeClr val="bg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problem</a:t>
            </a:r>
            <a:r>
              <a:rPr lang="de-DE" sz="5000" b="1" dirty="0">
                <a:solidFill>
                  <a:schemeClr val="bg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de-DE" sz="5000" b="1" dirty="0" err="1">
                <a:solidFill>
                  <a:schemeClr val="bg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and</a:t>
            </a:r>
            <a:r>
              <a:rPr lang="de-DE" sz="5000" b="1" dirty="0">
                <a:solidFill>
                  <a:schemeClr val="bg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de-DE" sz="5000" b="1" dirty="0" err="1">
                <a:solidFill>
                  <a:schemeClr val="bg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your</a:t>
            </a:r>
            <a:r>
              <a:rPr lang="de-DE" sz="5000" b="1" dirty="0">
                <a:solidFill>
                  <a:schemeClr val="bg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de-DE" sz="5000" b="1" dirty="0" err="1">
                <a:solidFill>
                  <a:schemeClr val="bg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solution</a:t>
            </a:r>
            <a:r>
              <a:rPr lang="de-DE" sz="5000" b="1" dirty="0">
                <a:solidFill>
                  <a:schemeClr val="bg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endParaRPr lang="de-DE" sz="5000" b="1" dirty="0">
              <a:solidFill>
                <a:schemeClr val="bg1"/>
              </a:solidFill>
            </a:endParaRPr>
          </a:p>
        </p:txBody>
      </p:sp>
      <p:sp>
        <p:nvSpPr>
          <p:cNvPr id="6" name="Inhaltsplatzhalter 8"/>
          <p:cNvSpPr>
            <a:spLocks noGrp="1"/>
          </p:cNvSpPr>
          <p:nvPr>
            <p:ph sz="quarter" idx="12"/>
          </p:nvPr>
        </p:nvSpPr>
        <p:spPr>
          <a:xfrm>
            <a:off x="4953006" y="108372"/>
            <a:ext cx="4754563" cy="368300"/>
          </a:xfrm>
        </p:spPr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Social</a:t>
            </a:r>
            <a:r>
              <a:rPr lang="de-DE" dirty="0"/>
              <a:t> Reporting Standard (SRS)</a:t>
            </a:r>
          </a:p>
          <a:p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</p:spPr>
        <p:txBody>
          <a:bodyPr/>
          <a:lstStyle/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196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2" y="2191045"/>
            <a:ext cx="9417496" cy="250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715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9" y="1269437"/>
            <a:ext cx="7991611" cy="521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Social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/>
              <a:t>P</a:t>
            </a:r>
            <a:r>
              <a:rPr lang="de-DE" dirty="0">
                <a:solidFill>
                  <a:schemeClr val="bg1"/>
                </a:solidFill>
              </a:rPr>
              <a:t>roblem </a:t>
            </a:r>
            <a:r>
              <a:rPr lang="de-DE" dirty="0" err="1">
                <a:solidFill>
                  <a:schemeClr val="bg1"/>
                </a:solidFill>
              </a:rPr>
              <a:t>and</a:t>
            </a:r>
            <a:r>
              <a:rPr lang="de-DE" dirty="0">
                <a:solidFill>
                  <a:schemeClr val="bg1"/>
                </a:solidFill>
              </a:rPr>
              <a:t> Vision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Social</a:t>
            </a:r>
            <a:r>
              <a:rPr lang="de-DE" dirty="0"/>
              <a:t> Reporting Standard (SRS)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2897578" y="1418772"/>
            <a:ext cx="3952513" cy="194194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1964669" y="3645025"/>
            <a:ext cx="1872208" cy="79208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1398536" y="3789040"/>
            <a:ext cx="504056" cy="50405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1.1</a:t>
            </a:r>
            <a:endParaRPr kumimoji="0" lang="de-DE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4897052" y="2564904"/>
            <a:ext cx="504056" cy="50405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2.1</a:t>
            </a:r>
            <a:endParaRPr kumimoji="0" lang="de-DE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449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Social </a:t>
            </a:r>
            <a:r>
              <a:rPr lang="de-DE" dirty="0" err="1">
                <a:solidFill>
                  <a:schemeClr val="bg1"/>
                </a:solidFill>
              </a:rPr>
              <a:t>problem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/>
              <a:t>Der Social Reporting Standard (SRS)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200472" y="1988841"/>
            <a:ext cx="9361040" cy="3240359"/>
          </a:xfrm>
          <a:solidFill>
            <a:schemeClr val="accent1"/>
          </a:solidFill>
        </p:spPr>
        <p:txBody>
          <a:bodyPr/>
          <a:lstStyle/>
          <a:p>
            <a:pPr marL="342848" indent="-253961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800" dirty="0"/>
              <a:t>Which specific </a:t>
            </a:r>
            <a:r>
              <a:rPr lang="en-US" sz="1800" b="1" dirty="0"/>
              <a:t>social problem</a:t>
            </a:r>
            <a:r>
              <a:rPr lang="en-US" sz="1800" dirty="0"/>
              <a:t> is supposed to be solved?</a:t>
            </a:r>
          </a:p>
          <a:p>
            <a:pPr marL="538163" lvl="1" indent="-27305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/>
              <a:t>What</a:t>
            </a:r>
            <a:r>
              <a:rPr lang="en-US" sz="1800" dirty="0"/>
              <a:t> is the current social situation? How did this situation change in the past and how will the situation develop in the future, in case no efforts are made (</a:t>
            </a:r>
            <a:r>
              <a:rPr lang="en-US" b="1" dirty="0"/>
              <a:t>c</a:t>
            </a:r>
            <a:r>
              <a:rPr lang="en-US" sz="1800" b="1" dirty="0"/>
              <a:t>onsequences</a:t>
            </a:r>
            <a:r>
              <a:rPr lang="en-US" sz="1800" dirty="0"/>
              <a:t>)?</a:t>
            </a:r>
          </a:p>
          <a:p>
            <a:pPr marL="538163" lvl="1" indent="-27305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1800" dirty="0"/>
              <a:t>Who is affected by the problem? What are the needs of those affected by the problem? Why is a change of the current situation important for those affected by the problem? (</a:t>
            </a:r>
            <a:r>
              <a:rPr lang="en-US" b="1" dirty="0"/>
              <a:t>n</a:t>
            </a:r>
            <a:r>
              <a:rPr lang="en-US" sz="1800" b="1" dirty="0"/>
              <a:t>eeds</a:t>
            </a:r>
            <a:r>
              <a:rPr lang="en-US" sz="1800" dirty="0"/>
              <a:t>)</a:t>
            </a:r>
          </a:p>
          <a:p>
            <a:pPr marL="538163" lvl="1" indent="-2730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dirty="0"/>
              <a:t>Which </a:t>
            </a:r>
            <a:r>
              <a:rPr lang="en-US" b="1" dirty="0"/>
              <a:t>c</a:t>
            </a:r>
            <a:r>
              <a:rPr lang="en-US" sz="1800" b="1" dirty="0"/>
              <a:t>auses</a:t>
            </a:r>
            <a:r>
              <a:rPr lang="en-US" sz="1800" dirty="0"/>
              <a:t> lead to the problem?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Vision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/>
              <a:t>Der Social Reporting Standard (SRS)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214312" y="1988840"/>
            <a:ext cx="9493200" cy="2448272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/>
          <a:p>
            <a:pPr marL="85725" indent="3175" defTabSz="914261" eaLnBrk="0" hangingPunct="0">
              <a:lnSpc>
                <a:spcPct val="120000"/>
              </a:lnSpc>
              <a:spcBef>
                <a:spcPts val="1000"/>
              </a:spcBef>
              <a:defRPr/>
            </a:pPr>
            <a:r>
              <a:rPr lang="en-US" sz="18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What is your long term </a:t>
            </a:r>
            <a:r>
              <a:rPr lang="en-US" sz="1800" b="1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vision (~ expected overall result)</a:t>
            </a:r>
            <a:r>
              <a:rPr lang="en-US" sz="18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that you focus on with your solution?</a:t>
            </a:r>
            <a:r>
              <a:rPr lang="en-US" sz="1800" b="1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sz="18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38163" lvl="1" indent="-273050" defTabSz="914261" eaLnBrk="0" hangingPunct="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§"/>
              <a:defRPr/>
            </a:pPr>
            <a:r>
              <a:rPr lang="en-US" sz="18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Which (ideal) state of society are you aiming for? </a:t>
            </a:r>
          </a:p>
          <a:p>
            <a:pPr marL="538163" lvl="1" indent="-273050" defTabSz="914261" eaLnBrk="0" hangingPunct="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§"/>
              <a:defRPr/>
            </a:pPr>
            <a:r>
              <a:rPr lang="en-US" sz="18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What does the world look like in 5-20 years if you are successful? Which long term goals do you want to reach? </a:t>
            </a:r>
          </a:p>
          <a:p>
            <a:pPr marL="538163" lvl="1" indent="-174625" defTabSz="914261" eaLnBrk="0" hangingPunct="0">
              <a:lnSpc>
                <a:spcPct val="120000"/>
              </a:lnSpc>
              <a:spcBef>
                <a:spcPts val="1000"/>
              </a:spcBef>
              <a:defRPr/>
            </a:pPr>
            <a:r>
              <a:rPr lang="en-US" sz="1800" kern="0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	 </a:t>
            </a:r>
            <a:r>
              <a:rPr lang="en-US" sz="18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long term: ca. 5-20 years</a:t>
            </a:r>
          </a:p>
          <a:p>
            <a:pPr marL="617444" lvl="1" indent="-253961" defTabSz="914261" eaLnBrk="0" hangingPunct="0">
              <a:lnSpc>
                <a:spcPct val="120000"/>
              </a:lnSpc>
              <a:spcBef>
                <a:spcPts val="1000"/>
              </a:spcBef>
              <a:buFont typeface="Symbol" pitchFamily="18" charset="2"/>
              <a:buChar char="-"/>
              <a:defRPr/>
            </a:pPr>
            <a:endParaRPr lang="de-DE" sz="18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272484" y="2060848"/>
            <a:ext cx="4608512" cy="4535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80" tIns="20990" rIns="41980" bIns="20990" rtlCol="0" anchor="ctr"/>
          <a:lstStyle/>
          <a:p>
            <a:pPr algn="ctr"/>
            <a:endParaRPr lang="de-DE" sz="700">
              <a:solidFill>
                <a:prstClr val="white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72484" y="1340768"/>
            <a:ext cx="4752528" cy="620452"/>
          </a:xfrm>
          <a:prstGeom prst="chevron">
            <a:avLst>
              <a:gd name="adj" fmla="val 22516"/>
            </a:avLst>
          </a:prstGeom>
          <a:solidFill>
            <a:schemeClr val="bg1">
              <a:lumMod val="6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16526" tIns="20987" rIns="16526" bIns="20987" anchor="ctr"/>
          <a:lstStyle/>
          <a:p>
            <a:pPr algn="ctr" eaLnBrk="0" hangingPunct="0">
              <a:spcAft>
                <a:spcPts val="275"/>
              </a:spcAft>
              <a:defRPr/>
            </a:pPr>
            <a:r>
              <a:rPr lang="de-DE" sz="1700" b="1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Social </a:t>
            </a:r>
            <a:r>
              <a:rPr lang="de-DE" sz="1700" b="1" dirty="0" err="1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problem</a:t>
            </a:r>
            <a:br>
              <a:rPr lang="de-DE" sz="1700" b="1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de-DE" sz="1700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de-DE" sz="1700" dirty="0" err="1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causes</a:t>
            </a:r>
            <a:r>
              <a:rPr lang="de-DE" sz="1700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700" dirty="0" err="1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</a:t>
            </a:r>
            <a:r>
              <a:rPr lang="de-DE" sz="1700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700" dirty="0" err="1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consequences</a:t>
            </a:r>
            <a:r>
              <a:rPr lang="de-DE" sz="1700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</p:txBody>
      </p:sp>
      <p:sp>
        <p:nvSpPr>
          <p:cNvPr id="17" name="Rechteck 16"/>
          <p:cNvSpPr/>
          <p:nvPr/>
        </p:nvSpPr>
        <p:spPr>
          <a:xfrm>
            <a:off x="283624" y="261440"/>
            <a:ext cx="9338805" cy="4245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74" tIns="20987" rIns="41974" bIns="20987" rtlCol="0" anchor="ctr"/>
          <a:lstStyle/>
          <a:p>
            <a:r>
              <a:rPr lang="de-DE" sz="2100" b="1" dirty="0">
                <a:solidFill>
                  <a:srgbClr val="FFFF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1) Social </a:t>
            </a:r>
            <a:r>
              <a:rPr lang="de-DE" sz="2100" b="1" dirty="0" err="1">
                <a:solidFill>
                  <a:srgbClr val="FFFF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problem</a:t>
            </a:r>
            <a:r>
              <a:rPr lang="de-DE" sz="2100" b="1" dirty="0">
                <a:solidFill>
                  <a:srgbClr val="FFFF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/ Vision (SRS 2.1 / 1.1)</a:t>
            </a:r>
          </a:p>
        </p:txBody>
      </p:sp>
      <p:sp>
        <p:nvSpPr>
          <p:cNvPr id="9" name="Rechteck 8"/>
          <p:cNvSpPr/>
          <p:nvPr/>
        </p:nvSpPr>
        <p:spPr>
          <a:xfrm>
            <a:off x="4953004" y="2060848"/>
            <a:ext cx="4669404" cy="4535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80" tIns="20990" rIns="41980" bIns="20990"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953004" y="1348932"/>
            <a:ext cx="4680521" cy="620452"/>
          </a:xfrm>
          <a:prstGeom prst="chevron">
            <a:avLst>
              <a:gd name="adj" fmla="val 26609"/>
            </a:avLst>
          </a:prstGeom>
          <a:solidFill>
            <a:schemeClr val="bg1">
              <a:lumMod val="5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16526" tIns="20987" rIns="16526" bIns="20987" anchor="ctr"/>
          <a:lstStyle/>
          <a:p>
            <a:pPr algn="ctr" eaLnBrk="0" hangingPunct="0">
              <a:spcAft>
                <a:spcPts val="275"/>
              </a:spcAft>
              <a:defRPr/>
            </a:pPr>
            <a:r>
              <a:rPr lang="de-DE" sz="1700" b="1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Vision </a:t>
            </a:r>
          </a:p>
          <a:p>
            <a:pPr algn="ctr" eaLnBrk="0" hangingPunct="0">
              <a:spcAft>
                <a:spcPts val="275"/>
              </a:spcAft>
              <a:defRPr/>
            </a:pPr>
            <a:r>
              <a:rPr lang="de-DE" sz="1600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de-DE" sz="1600" dirty="0" err="1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expected</a:t>
            </a:r>
            <a:r>
              <a:rPr lang="de-DE" sz="1600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overall</a:t>
            </a:r>
            <a:r>
              <a:rPr lang="de-DE" sz="1600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result</a:t>
            </a:r>
            <a:r>
              <a:rPr lang="de-DE" sz="1600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</p:txBody>
      </p:sp>
      <p:sp>
        <p:nvSpPr>
          <p:cNvPr id="11" name="Rechteck 10"/>
          <p:cNvSpPr/>
          <p:nvPr/>
        </p:nvSpPr>
        <p:spPr>
          <a:xfrm>
            <a:off x="283598" y="836714"/>
            <a:ext cx="2581170" cy="39660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80" tIns="20990" rIns="41980" bIns="20990" rtlCol="0" anchor="ctr"/>
          <a:lstStyle/>
          <a:p>
            <a:pPr marL="82357"/>
            <a:r>
              <a:rPr lang="de-DE" sz="17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Organisation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864769" y="836714"/>
            <a:ext cx="6757634" cy="39660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80" tIns="20990" rIns="41980" bIns="20990"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9" y="1269437"/>
            <a:ext cx="7991611" cy="521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Target Groups </a:t>
            </a:r>
            <a:r>
              <a:rPr lang="de-DE" dirty="0" err="1">
                <a:solidFill>
                  <a:schemeClr val="bg1"/>
                </a:solidFill>
              </a:rPr>
              <a:t>and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intended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/>
              <a:t>R</a:t>
            </a:r>
            <a:r>
              <a:rPr lang="de-DE" dirty="0" err="1">
                <a:solidFill>
                  <a:schemeClr val="bg1"/>
                </a:solidFill>
              </a:rPr>
              <a:t>esults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Social</a:t>
            </a:r>
            <a:r>
              <a:rPr lang="de-DE" dirty="0"/>
              <a:t> Reporting Standard (SRS)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Rechteck 6"/>
          <p:cNvSpPr/>
          <p:nvPr/>
        </p:nvSpPr>
        <p:spPr bwMode="auto">
          <a:xfrm>
            <a:off x="5913987" y="4617132"/>
            <a:ext cx="1872208" cy="79208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913987" y="3645024"/>
            <a:ext cx="1872208" cy="79208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7797316" y="3766101"/>
            <a:ext cx="504056" cy="50405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2.3.2</a:t>
            </a:r>
            <a:endParaRPr kumimoji="0" lang="de-DE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6651274" y="5447482"/>
            <a:ext cx="504056" cy="50405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2.1</a:t>
            </a:r>
            <a:endParaRPr kumimoji="0" lang="de-DE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79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  <a:solidFill>
            <a:srgbClr val="EA5297"/>
          </a:solidFill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Your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/>
              <a:t>solution</a:t>
            </a:r>
            <a:r>
              <a:rPr lang="de-DE" dirty="0"/>
              <a:t> - T</a:t>
            </a:r>
            <a:r>
              <a:rPr lang="de-DE" dirty="0">
                <a:solidFill>
                  <a:schemeClr val="bg1"/>
                </a:solidFill>
              </a:rPr>
              <a:t>arget </a:t>
            </a:r>
            <a:r>
              <a:rPr lang="de-DE" dirty="0"/>
              <a:t>G</a:t>
            </a:r>
            <a:r>
              <a:rPr lang="de-DE" dirty="0">
                <a:solidFill>
                  <a:schemeClr val="bg1"/>
                </a:solidFill>
              </a:rPr>
              <a:t>roups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Social</a:t>
            </a:r>
            <a:r>
              <a:rPr lang="de-DE" dirty="0"/>
              <a:t> Reporting Standard (SRS)</a:t>
            </a:r>
          </a:p>
          <a:p>
            <a:endParaRPr lang="de-DE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214312" y="1628800"/>
            <a:ext cx="9493199" cy="4644516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/>
          <a:p>
            <a:pPr marL="177800" lvl="1">
              <a:lnSpc>
                <a:spcPts val="2200"/>
              </a:lnSpc>
              <a:spcAft>
                <a:spcPts val="1000"/>
              </a:spcAft>
              <a:buClr>
                <a:srgbClr val="C8E6EE"/>
              </a:buClr>
              <a:buSzPct val="90000"/>
              <a:defRPr/>
            </a:pPr>
            <a:r>
              <a:rPr lang="de-DE" sz="1800" spc="3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de-DE" sz="1800" b="1" spc="3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800" b="1" spc="3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Describe the target group that directly benefits from your work performance: </a:t>
            </a:r>
          </a:p>
          <a:p>
            <a:pPr marL="177800" lvl="1">
              <a:lnSpc>
                <a:spcPts val="2200"/>
              </a:lnSpc>
              <a:spcAft>
                <a:spcPts val="1000"/>
              </a:spcAft>
              <a:buClr>
                <a:srgbClr val="C8E6EE"/>
              </a:buClr>
              <a:buSzPct val="90000"/>
              <a:defRPr/>
            </a:pPr>
            <a:r>
              <a:rPr lang="en-US" sz="1800" spc="3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Who is in your target group? Who isn‘t? </a:t>
            </a:r>
          </a:p>
          <a:p>
            <a:pPr marL="622300" indent="-28575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itchFamily="2" charset="2"/>
              <a:buChar char="§"/>
              <a:defRPr/>
            </a:pPr>
            <a:r>
              <a:rPr lang="en-US" sz="18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Specific group of children, youngsters, parents, teachers, … </a:t>
            </a:r>
          </a:p>
          <a:p>
            <a:pPr marL="622300" indent="-28575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itchFamily="2" charset="2"/>
              <a:buChar char="§"/>
              <a:defRPr/>
            </a:pPr>
            <a:r>
              <a:rPr lang="en-US" sz="18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Geographical</a:t>
            </a:r>
            <a:r>
              <a:rPr lang="de-DE" sz="18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demographic specification, special characteristics, group size, …</a:t>
            </a:r>
          </a:p>
          <a:p>
            <a:pPr marL="622300" indent="-28575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itchFamily="2" charset="2"/>
              <a:buChar char="§"/>
              <a:defRPr/>
            </a:pPr>
            <a:r>
              <a:rPr lang="en-US" sz="18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which sub-target groups can the target group be divided? </a:t>
            </a:r>
          </a:p>
          <a:p>
            <a:pPr marL="463550" lvl="1" indent="-285750">
              <a:lnSpc>
                <a:spcPts val="2200"/>
              </a:lnSpc>
              <a:spcAft>
                <a:spcPts val="1000"/>
              </a:spcAft>
              <a:buClr>
                <a:srgbClr val="C8E6EE"/>
              </a:buClr>
              <a:buSzPct val="90000"/>
              <a:defRPr/>
            </a:pPr>
            <a:endParaRPr lang="de-DE" sz="1800" spc="3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77800" lvl="1">
              <a:lnSpc>
                <a:spcPts val="2200"/>
              </a:lnSpc>
              <a:spcAft>
                <a:spcPts val="1000"/>
              </a:spcAft>
              <a:buClr>
                <a:srgbClr val="C8E6EE"/>
              </a:buClr>
              <a:buSzPct val="90000"/>
              <a:defRPr/>
            </a:pPr>
            <a:r>
              <a:rPr lang="en-US" sz="1800" spc="3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</a:t>
            </a:r>
            <a:r>
              <a:rPr lang="de-DE" sz="1800" spc="3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spc="3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you identify people who benefit indirectly from your work?                       (secondary target group)?</a:t>
            </a:r>
          </a:p>
          <a:p>
            <a:pPr marL="622300" lvl="1" indent="-28575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itchFamily="2" charset="2"/>
              <a:buChar char="§"/>
              <a:defRPr/>
            </a:pPr>
            <a:r>
              <a:rPr lang="en-US" sz="18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Families/ Teachers of the children you work with, etc.</a:t>
            </a:r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</p:spPr>
        <p:txBody>
          <a:bodyPr/>
          <a:lstStyle/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 txBox="1">
            <a:spLocks/>
          </p:cNvSpPr>
          <p:nvPr/>
        </p:nvSpPr>
        <p:spPr>
          <a:xfrm>
            <a:off x="214312" y="1808820"/>
            <a:ext cx="9470478" cy="1080120"/>
          </a:xfrm>
          <a:prstGeom prst="rect">
            <a:avLst/>
          </a:prstGeom>
          <a:solidFill>
            <a:srgbClr val="EBE6CD"/>
          </a:solidFill>
        </p:spPr>
        <p:txBody>
          <a:bodyPr lIns="91426" tIns="45712" rIns="91426" bIns="45712"/>
          <a:lstStyle/>
          <a:p>
            <a:pPr marL="263484" indent="-263484" eaLnBrk="0" hangingPunct="0">
              <a:lnSpc>
                <a:spcPct val="120000"/>
              </a:lnSpc>
              <a:spcBef>
                <a:spcPts val="479"/>
              </a:spcBef>
              <a:spcAft>
                <a:spcPts val="600"/>
              </a:spcAft>
              <a:buClr>
                <a:srgbClr val="000000"/>
              </a:buClr>
              <a:buFont typeface="Verdana" pitchFamily="34" charset="0"/>
              <a:buNone/>
              <a:defRPr/>
            </a:pPr>
            <a:endParaRPr lang="de-DE" sz="2000" kern="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  <a:solidFill>
            <a:srgbClr val="EA5297"/>
          </a:solidFill>
        </p:spPr>
        <p:txBody>
          <a:bodyPr>
            <a:normAutofit/>
          </a:bodyPr>
          <a:lstStyle/>
          <a:p>
            <a:r>
              <a:rPr lang="en-US" dirty="0"/>
              <a:t>Intended results</a:t>
            </a:r>
            <a:r>
              <a:rPr lang="en-US" dirty="0">
                <a:solidFill>
                  <a:schemeClr val="bg1"/>
                </a:solidFill>
              </a:rPr>
              <a:t> / </a:t>
            </a:r>
            <a:r>
              <a:rPr lang="en-US" dirty="0"/>
              <a:t>targets</a:t>
            </a:r>
            <a:r>
              <a:rPr lang="en-US" dirty="0">
                <a:solidFill>
                  <a:schemeClr val="bg1"/>
                </a:solidFill>
              </a:rPr>
              <a:t> (outcomes / impacts)</a:t>
            </a: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214313" y="1988840"/>
            <a:ext cx="9275192" cy="44929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85725" lvl="1" indent="3175" defTabSz="914261"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C8E6EE"/>
              </a:buClr>
              <a:buSzPct val="90000"/>
              <a:defRPr/>
            </a:pPr>
            <a:r>
              <a:rPr lang="en-US" sz="18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Which changes (outcome / impact) do you expect as a result of your activities within your direct (and indirect) target group? </a:t>
            </a:r>
          </a:p>
          <a:p>
            <a:pPr marL="177800" lvl="1">
              <a:spcBef>
                <a:spcPts val="600"/>
              </a:spcBef>
              <a:spcAft>
                <a:spcPts val="1000"/>
              </a:spcAft>
              <a:buClr>
                <a:srgbClr val="C8E6EE"/>
              </a:buClr>
              <a:buSzPct val="90000"/>
              <a:defRPr/>
            </a:pPr>
            <a:endParaRPr lang="de-DE" sz="1600" dirty="0">
              <a:solidFill>
                <a:srgbClr val="000000"/>
              </a:solidFill>
            </a:endParaRPr>
          </a:p>
          <a:p>
            <a:pPr marL="177800" lvl="1">
              <a:spcBef>
                <a:spcPts val="600"/>
              </a:spcBef>
              <a:spcAft>
                <a:spcPts val="1000"/>
              </a:spcAft>
              <a:buClr>
                <a:srgbClr val="C8E6EE"/>
              </a:buClr>
              <a:buSzPct val="90000"/>
              <a:defRPr/>
            </a:pPr>
            <a:endParaRPr lang="de-DE" sz="1600" dirty="0">
              <a:solidFill>
                <a:srgbClr val="000000"/>
              </a:solidFill>
            </a:endParaRPr>
          </a:p>
          <a:p>
            <a:pPr marL="177800" lvl="1">
              <a:spcBef>
                <a:spcPts val="600"/>
              </a:spcBef>
              <a:spcAft>
                <a:spcPts val="1000"/>
              </a:spcAft>
              <a:buClr>
                <a:srgbClr val="C8E6EE"/>
              </a:buClr>
              <a:buSzPct val="90000"/>
              <a:defRPr/>
            </a:pPr>
            <a:endParaRPr lang="de-DE" sz="1600" dirty="0">
              <a:solidFill>
                <a:srgbClr val="000000"/>
              </a:solidFill>
            </a:endParaRPr>
          </a:p>
          <a:p>
            <a:pPr marL="177800" lvl="1">
              <a:spcBef>
                <a:spcPts val="600"/>
              </a:spcBef>
              <a:spcAft>
                <a:spcPts val="1000"/>
              </a:spcAft>
              <a:buClr>
                <a:srgbClr val="C8E6EE"/>
              </a:buClr>
              <a:buSzPct val="90000"/>
              <a:defRPr/>
            </a:pPr>
            <a:endParaRPr lang="de-DE" sz="1600" dirty="0">
              <a:solidFill>
                <a:srgbClr val="000000"/>
              </a:solidFill>
            </a:endParaRPr>
          </a:p>
          <a:p>
            <a:pPr marL="177800" lvl="1">
              <a:spcBef>
                <a:spcPts val="600"/>
              </a:spcBef>
              <a:spcAft>
                <a:spcPts val="1000"/>
              </a:spcAft>
              <a:buClr>
                <a:srgbClr val="C8E6EE"/>
              </a:buClr>
              <a:buSzPct val="90000"/>
              <a:defRPr/>
            </a:pPr>
            <a:endParaRPr lang="de-DE" sz="1600" dirty="0">
              <a:solidFill>
                <a:srgbClr val="000000"/>
              </a:solidFill>
            </a:endParaRPr>
          </a:p>
          <a:p>
            <a:pPr marL="177800" lvl="1">
              <a:spcBef>
                <a:spcPts val="600"/>
              </a:spcBef>
              <a:spcAft>
                <a:spcPts val="1000"/>
              </a:spcAft>
              <a:buClr>
                <a:srgbClr val="C8E6EE"/>
              </a:buClr>
              <a:buSzPct val="90000"/>
              <a:defRPr/>
            </a:pP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8" name="Inhaltsplatzhalter 4"/>
          <p:cNvSpPr>
            <a:spLocks noGrp="1"/>
          </p:cNvSpPr>
          <p:nvPr>
            <p:ph sz="quarter" idx="12"/>
          </p:nvPr>
        </p:nvSpPr>
        <p:spPr>
          <a:xfrm>
            <a:off x="4953006" y="8620"/>
            <a:ext cx="4754563" cy="368300"/>
          </a:xfrm>
        </p:spPr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Social</a:t>
            </a:r>
            <a:r>
              <a:rPr lang="de-DE" dirty="0"/>
              <a:t> Reporting Standard (SRS)</a:t>
            </a:r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</p:spPr>
        <p:txBody>
          <a:bodyPr/>
          <a:lstStyle/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pic>
        <p:nvPicPr>
          <p:cNvPr id="1197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59" y="3475038"/>
            <a:ext cx="7962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272483" y="1988840"/>
            <a:ext cx="4752526" cy="469771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80" tIns="20990" rIns="41980" bIns="2099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83615" y="261440"/>
            <a:ext cx="9338805" cy="424519"/>
          </a:xfrm>
          <a:prstGeom prst="rect">
            <a:avLst/>
          </a:prstGeom>
          <a:solidFill>
            <a:schemeClr val="tx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74" tIns="20987" rIns="41974" bIns="20987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2100" b="1" dirty="0">
                <a:solidFill>
                  <a:srgbClr val="FFFF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2) Goals / Target Group (SRS 2.3.1 / 2.3.2) </a:t>
            </a:r>
          </a:p>
        </p:txBody>
      </p:sp>
      <p:sp>
        <p:nvSpPr>
          <p:cNvPr id="10" name="Rechteck 9"/>
          <p:cNvSpPr/>
          <p:nvPr/>
        </p:nvSpPr>
        <p:spPr>
          <a:xfrm>
            <a:off x="283598" y="836714"/>
            <a:ext cx="2581170" cy="39660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80" tIns="20990" rIns="41980" bIns="20990" rtlCol="0" anchor="ctr"/>
          <a:lstStyle/>
          <a:p>
            <a:pPr marL="82357" fontAlgn="auto">
              <a:spcBef>
                <a:spcPts val="0"/>
              </a:spcBef>
              <a:spcAft>
                <a:spcPts val="0"/>
              </a:spcAft>
            </a:pPr>
            <a:r>
              <a:rPr lang="en-US" sz="1700" b="1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Organisation</a:t>
            </a:r>
            <a:endParaRPr lang="en-US" sz="17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864769" y="836714"/>
            <a:ext cx="6757634" cy="39660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80" tIns="20990" rIns="41980" bIns="2099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rgbClr val="73B632"/>
                </a:solidFill>
              </a:rPr>
              <a:t>  </a:t>
            </a:r>
          </a:p>
        </p:txBody>
      </p:sp>
      <p:sp>
        <p:nvSpPr>
          <p:cNvPr id="15" name="Rechteck 14"/>
          <p:cNvSpPr/>
          <p:nvPr/>
        </p:nvSpPr>
        <p:spPr>
          <a:xfrm>
            <a:off x="5205028" y="1988840"/>
            <a:ext cx="4396998" cy="469883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80" tIns="20990" rIns="41980" bIns="2099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1800" dirty="0">
              <a:solidFill>
                <a:prstClr val="white"/>
              </a:solidFill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5113013" y="1304765"/>
            <a:ext cx="4556511" cy="619288"/>
          </a:xfrm>
          <a:prstGeom prst="chevron">
            <a:avLst>
              <a:gd name="adj" fmla="val 19179"/>
            </a:avLst>
          </a:prstGeom>
          <a:solidFill>
            <a:schemeClr val="bg1">
              <a:lumMod val="5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16523" tIns="20983" rIns="16523" bIns="20983" anchor="ctr"/>
          <a:lstStyle/>
          <a:p>
            <a:pPr algn="ctr" eaLnBrk="0" fontAlgn="auto" hangingPunct="0">
              <a:spcBef>
                <a:spcPts val="0"/>
              </a:spcBef>
              <a:spcAft>
                <a:spcPts val="275"/>
              </a:spcAft>
              <a:defRPr/>
            </a:pPr>
            <a:r>
              <a:rPr lang="de-DE" sz="1700" b="1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Goals</a:t>
            </a:r>
          </a:p>
          <a:p>
            <a:pPr algn="ctr" eaLnBrk="0" fontAlgn="auto" hangingPunct="0">
              <a:spcBef>
                <a:spcPts val="0"/>
              </a:spcBef>
              <a:spcAft>
                <a:spcPts val="275"/>
              </a:spcAft>
              <a:defRPr/>
            </a:pPr>
            <a:r>
              <a:rPr lang="de-DE" sz="1700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de-DE" sz="1700" dirty="0" err="1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intended</a:t>
            </a:r>
            <a:r>
              <a:rPr lang="de-DE" sz="1700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results)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272480" y="1314461"/>
            <a:ext cx="4752529" cy="604589"/>
          </a:xfrm>
          <a:prstGeom prst="chevron">
            <a:avLst>
              <a:gd name="adj" fmla="val 19167"/>
            </a:avLst>
          </a:prstGeom>
          <a:solidFill>
            <a:schemeClr val="bg1">
              <a:lumMod val="6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16523" tIns="20983" rIns="16523" bIns="20983" anchor="ctr"/>
          <a:lstStyle/>
          <a:p>
            <a:pPr algn="ctr" eaLnBrk="0" fontAlgn="auto" hangingPunct="0">
              <a:spcBef>
                <a:spcPts val="0"/>
              </a:spcBef>
              <a:spcAft>
                <a:spcPts val="275"/>
              </a:spcAft>
              <a:defRPr/>
            </a:pPr>
            <a:r>
              <a:rPr lang="de-DE" sz="17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Target Groups</a:t>
            </a:r>
          </a:p>
          <a:p>
            <a:pPr algn="ctr" eaLnBrk="0" fontAlgn="auto" hangingPunct="0">
              <a:spcBef>
                <a:spcPts val="0"/>
              </a:spcBef>
              <a:spcAft>
                <a:spcPts val="275"/>
              </a:spcAft>
              <a:defRPr/>
            </a:pPr>
            <a:r>
              <a:rPr lang="de-DE" sz="17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7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characteristics</a:t>
            </a:r>
            <a:r>
              <a:rPr lang="de-DE" sz="17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de-DE" sz="17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needs</a:t>
            </a:r>
            <a:r>
              <a:rPr lang="de-DE" sz="17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a </a:t>
            </a:r>
            <a:r>
              <a:rPr lang="de-DE" dirty="0" err="1"/>
              <a:t>Social</a:t>
            </a:r>
            <a:r>
              <a:rPr lang="de-DE" dirty="0"/>
              <a:t> Reporting Standard?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76536" y="1520788"/>
            <a:ext cx="5530776" cy="504056"/>
          </a:xfrm>
          <a:prstGeom prst="rect">
            <a:avLst/>
          </a:prstGeom>
          <a:solidFill>
            <a:schemeClr val="accent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36000" bIns="36000" rtlCol="0" anchor="ctr" anchorCtr="0"/>
          <a:lstStyle/>
          <a:p>
            <a:pPr>
              <a:lnSpc>
                <a:spcPct val="120000"/>
              </a:lnSpc>
            </a:pPr>
            <a:r>
              <a:rPr lang="de-DE" sz="18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Challenge 1: </a:t>
            </a:r>
            <a:r>
              <a:rPr lang="de-DE" sz="1800" b="1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Unreasonable</a:t>
            </a:r>
            <a:r>
              <a:rPr lang="de-DE" sz="18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800" b="1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Expectations</a:t>
            </a:r>
            <a:endParaRPr lang="en-GB" sz="18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Inhaltsplatzhalter 20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953006" y="49814"/>
            <a:ext cx="4754563" cy="368300"/>
          </a:xfrm>
        </p:spPr>
        <p:txBody>
          <a:bodyPr/>
          <a:lstStyle/>
          <a:p>
            <a:r>
              <a:rPr lang="de-DE" dirty="0"/>
              <a:t>Der Social Reporting Standard (SRS)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776536" y="2178546"/>
            <a:ext cx="8280920" cy="3772992"/>
          </a:xfrm>
          <a:prstGeom prst="rect">
            <a:avLst/>
          </a:prstGeom>
          <a:solidFill>
            <a:srgbClr val="EBE6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Inhaltsplatzhalt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21680" y="2329450"/>
            <a:ext cx="2736460" cy="3439809"/>
          </a:xfr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0800" dir="2700000" algn="ctr" rotWithShape="0">
              <a:schemeClr val="bg2"/>
            </a:outerShdw>
          </a:effectLst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sz="1600" b="1" dirty="0">
                <a:solidFill>
                  <a:srgbClr val="000000"/>
                </a:solidFill>
              </a:rPr>
              <a:t>Impact </a:t>
            </a:r>
            <a:r>
              <a:rPr lang="de-DE" sz="1600" b="1" dirty="0" err="1">
                <a:solidFill>
                  <a:srgbClr val="000000"/>
                </a:solidFill>
              </a:rPr>
              <a:t>measurement</a:t>
            </a:r>
            <a:r>
              <a:rPr lang="de-DE" sz="1600" b="1" dirty="0">
                <a:solidFill>
                  <a:srgbClr val="000000"/>
                </a:solidFill>
              </a:rPr>
              <a:t> </a:t>
            </a:r>
            <a:r>
              <a:rPr lang="de-DE" sz="1600" b="1" dirty="0" err="1">
                <a:solidFill>
                  <a:srgbClr val="000000"/>
                </a:solidFill>
              </a:rPr>
              <a:t>hype</a:t>
            </a:r>
            <a:endParaRPr lang="de-DE" sz="16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de-DE" sz="1600" dirty="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DE" sz="1600" dirty="0">
                <a:solidFill>
                  <a:srgbClr val="000000"/>
                </a:solidFill>
              </a:rPr>
              <a:t>Impact </a:t>
            </a:r>
            <a:r>
              <a:rPr lang="de-DE" sz="1600" dirty="0" err="1">
                <a:solidFill>
                  <a:srgbClr val="000000"/>
                </a:solidFill>
              </a:rPr>
              <a:t>oriented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funders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and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investors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expect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quantiative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and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comparable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impact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measures</a:t>
            </a:r>
            <a:r>
              <a:rPr lang="de-DE" sz="1600" dirty="0">
                <a:solidFill>
                  <a:srgbClr val="000000"/>
                </a:solidFill>
              </a:rPr>
              <a:t>, </a:t>
            </a:r>
            <a:r>
              <a:rPr lang="de-DE" sz="1600" dirty="0" err="1">
                <a:solidFill>
                  <a:srgbClr val="000000"/>
                </a:solidFill>
              </a:rPr>
              <a:t>preferably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monetized</a:t>
            </a:r>
            <a:r>
              <a:rPr lang="de-DE" sz="1600" dirty="0">
                <a:solidFill>
                  <a:srgbClr val="000000"/>
                </a:solidFill>
              </a:rPr>
              <a:t> (SROI).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10" name="Textplatzhalter 5"/>
          <p:cNvSpPr txBox="1">
            <a:spLocks/>
          </p:cNvSpPr>
          <p:nvPr/>
        </p:nvSpPr>
        <p:spPr>
          <a:xfrm>
            <a:off x="3744806" y="4329100"/>
            <a:ext cx="2343364" cy="992786"/>
          </a:xfrm>
          <a:prstGeom prst="rect">
            <a:avLst/>
          </a:prstGeom>
          <a:noFill/>
        </p:spPr>
        <p:txBody>
          <a:bodyPr lIns="91426" tIns="45712" rIns="91426" bIns="45712" anchor="b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 b="1">
                <a:solidFill>
                  <a:schemeClr val="bg1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defRPr>
            </a:lvl1pPr>
            <a:lvl2pPr marL="742836" indent="-285706" algn="l" rtl="0" eaLnBrk="0" fontAlgn="base" hangingPunct="0">
              <a:spcBef>
                <a:spcPct val="20000"/>
              </a:spcBef>
              <a:spcAft>
                <a:spcPct val="0"/>
              </a:spcAft>
              <a:buChar char="o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2826" indent="-228565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99956" indent="-22856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085" indent="-22856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216" indent="-228565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346" indent="-228565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8476" indent="-228565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5607" indent="-228565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de-DE" sz="1800" kern="0" dirty="0" err="1">
                <a:solidFill>
                  <a:schemeClr val="tx1"/>
                </a:solidFill>
              </a:rPr>
              <a:t>Reasonable</a:t>
            </a:r>
            <a:endParaRPr lang="de-DE" sz="1800" kern="0" dirty="0">
              <a:solidFill>
                <a:schemeClr val="tx1"/>
              </a:solidFill>
            </a:endParaRPr>
          </a:p>
          <a:p>
            <a:pPr algn="ctr"/>
            <a:r>
              <a:rPr lang="de-DE" sz="1800" kern="0" dirty="0" err="1">
                <a:solidFill>
                  <a:schemeClr val="tx1"/>
                </a:solidFill>
              </a:rPr>
              <a:t>and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pragmatic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compromise</a:t>
            </a:r>
            <a:endParaRPr lang="en-GB" sz="1800" kern="0" dirty="0">
              <a:solidFill>
                <a:schemeClr val="tx1"/>
              </a:solidFill>
            </a:endParaRPr>
          </a:p>
        </p:txBody>
      </p:sp>
      <p:sp>
        <p:nvSpPr>
          <p:cNvPr id="11" name="Inhaltsplatzhalter 3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141132" y="2308771"/>
            <a:ext cx="2736460" cy="3460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0800" dir="2700000" algn="ctr" rotWithShape="0">
              <a:schemeClr val="bg2"/>
            </a:outerShdw>
          </a:effectLst>
        </p:spPr>
        <p:txBody>
          <a:bodyPr lIns="91426" tIns="45712" rIns="91426" bIns="45712"/>
          <a:lstStyle>
            <a:lvl1pPr marL="0" indent="0" eaLnBrk="0" hangingPunct="0">
              <a:lnSpc>
                <a:spcPct val="90000"/>
              </a:lnSpc>
              <a:spcBef>
                <a:spcPts val="479"/>
              </a:spcBef>
              <a:buClrTx/>
              <a:buFont typeface="Verdana" pitchFamily="34" charset="0"/>
              <a:buNone/>
              <a:defRPr sz="1600" b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38080" indent="-274596" eaLnBrk="0" hangingPunct="0">
              <a:spcBef>
                <a:spcPts val="320"/>
              </a:spcBef>
              <a:buClrTx/>
              <a:buFont typeface="Symbol" pitchFamily="18" charset="2"/>
              <a:buChar char="-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93626" indent="-355545" eaLnBrk="0" hangingPunct="0">
              <a:spcBef>
                <a:spcPts val="160"/>
              </a:spcBef>
              <a:buClrTx/>
              <a:buChar char="-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599956" indent="-228565" eaLnBrk="0" hangingPunct="0">
              <a:spcBef>
                <a:spcPct val="20000"/>
              </a:spcBef>
              <a:buChar char="–"/>
              <a:defRPr sz="1600">
                <a:latin typeface="+mn-lt"/>
                <a:ea typeface="ＭＳ Ｐゴシック" charset="-128"/>
              </a:defRPr>
            </a:lvl4pPr>
            <a:lvl5pPr marL="2057085" indent="-228565" eaLnBrk="0" hangingPunct="0">
              <a:spcBef>
                <a:spcPct val="20000"/>
              </a:spcBef>
              <a:buChar char="»"/>
              <a:defRPr sz="1600">
                <a:latin typeface="+mn-lt"/>
                <a:ea typeface="ＭＳ Ｐゴシック" charset="-128"/>
              </a:defRPr>
            </a:lvl5pPr>
            <a:lvl6pPr marL="2514216" indent="-228565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346" indent="-228565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8476" indent="-228565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5607" indent="-228565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de-DE" dirty="0" err="1"/>
              <a:t>Insufficient</a:t>
            </a:r>
            <a:r>
              <a:rPr lang="de-DE" dirty="0"/>
              <a:t> </a:t>
            </a:r>
            <a:r>
              <a:rPr lang="de-DE" dirty="0" err="1"/>
              <a:t>data</a:t>
            </a:r>
            <a:br>
              <a:rPr lang="de-DE" dirty="0"/>
            </a:br>
            <a:endParaRPr lang="de-DE" b="0" dirty="0"/>
          </a:p>
          <a:p>
            <a:endParaRPr lang="de-DE" b="0" dirty="0"/>
          </a:p>
          <a:p>
            <a:r>
              <a:rPr lang="de-DE" b="0" dirty="0" err="1"/>
              <a:t>Many</a:t>
            </a:r>
            <a:r>
              <a:rPr lang="de-DE" b="0" dirty="0"/>
              <a:t> </a:t>
            </a:r>
            <a:r>
              <a:rPr lang="de-DE" b="0" dirty="0" err="1"/>
              <a:t>Social</a:t>
            </a:r>
            <a:r>
              <a:rPr lang="de-DE" b="0" dirty="0"/>
              <a:t> </a:t>
            </a:r>
            <a:r>
              <a:rPr lang="de-DE" b="0" dirty="0" err="1"/>
              <a:t>Entrepreneurs</a:t>
            </a:r>
            <a:r>
              <a:rPr lang="de-DE" b="0" dirty="0"/>
              <a:t> </a:t>
            </a:r>
            <a:r>
              <a:rPr lang="de-DE" b="0" dirty="0" err="1"/>
              <a:t>cannot</a:t>
            </a:r>
            <a:r>
              <a:rPr lang="de-DE" b="0" dirty="0"/>
              <a:t> </a:t>
            </a:r>
            <a:r>
              <a:rPr lang="de-DE" b="0" dirty="0" err="1"/>
              <a:t>quantify</a:t>
            </a:r>
            <a:r>
              <a:rPr lang="de-DE" b="0" dirty="0"/>
              <a:t> </a:t>
            </a:r>
            <a:r>
              <a:rPr lang="de-DE" b="0" dirty="0" err="1"/>
              <a:t>their</a:t>
            </a:r>
            <a:r>
              <a:rPr lang="de-DE" b="0" dirty="0"/>
              <a:t> </a:t>
            </a:r>
            <a:r>
              <a:rPr lang="de-DE" b="0" dirty="0" err="1"/>
              <a:t>impact</a:t>
            </a:r>
            <a:r>
              <a:rPr lang="de-DE" b="0" dirty="0"/>
              <a:t> (</a:t>
            </a:r>
            <a:r>
              <a:rPr lang="de-DE" b="0" dirty="0" err="1"/>
              <a:t>for</a:t>
            </a:r>
            <a:r>
              <a:rPr lang="de-DE" b="0" dirty="0"/>
              <a:t> </a:t>
            </a:r>
            <a:r>
              <a:rPr lang="de-DE" b="0" dirty="0" err="1"/>
              <a:t>financial</a:t>
            </a:r>
            <a:r>
              <a:rPr lang="de-DE" b="0" dirty="0"/>
              <a:t> </a:t>
            </a:r>
            <a:r>
              <a:rPr lang="de-DE" b="0" dirty="0" err="1"/>
              <a:t>or</a:t>
            </a:r>
            <a:r>
              <a:rPr lang="de-DE" b="0" dirty="0"/>
              <a:t> </a:t>
            </a:r>
            <a:r>
              <a:rPr lang="de-DE" b="0" dirty="0" err="1"/>
              <a:t>con-ceptual</a:t>
            </a:r>
            <a:r>
              <a:rPr lang="de-DE" b="0" dirty="0"/>
              <a:t> </a:t>
            </a:r>
            <a:r>
              <a:rPr lang="de-DE" b="0" dirty="0" err="1"/>
              <a:t>reasons</a:t>
            </a:r>
            <a:r>
              <a:rPr lang="de-DE" b="0" dirty="0"/>
              <a:t>) </a:t>
            </a:r>
            <a:r>
              <a:rPr lang="de-DE" b="0" dirty="0" err="1"/>
              <a:t>and</a:t>
            </a:r>
            <a:r>
              <a:rPr lang="de-DE" b="0" dirty="0"/>
              <a:t> </a:t>
            </a:r>
            <a:r>
              <a:rPr lang="de-DE" b="0" dirty="0" err="1"/>
              <a:t>tend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</a:t>
            </a:r>
            <a:r>
              <a:rPr lang="de-DE" b="0" dirty="0" err="1"/>
              <a:t>report</a:t>
            </a:r>
            <a:r>
              <a:rPr lang="de-DE" b="0" dirty="0"/>
              <a:t> </a:t>
            </a:r>
            <a:r>
              <a:rPr lang="de-DE" b="0" dirty="0" err="1"/>
              <a:t>output</a:t>
            </a:r>
            <a:r>
              <a:rPr lang="de-DE" b="0" dirty="0"/>
              <a:t> </a:t>
            </a:r>
            <a:r>
              <a:rPr lang="de-DE" b="0" dirty="0" err="1"/>
              <a:t>data</a:t>
            </a:r>
            <a:r>
              <a:rPr lang="de-DE" b="0" dirty="0"/>
              <a:t> </a:t>
            </a:r>
            <a:r>
              <a:rPr lang="de-DE" b="0" dirty="0" err="1"/>
              <a:t>instead</a:t>
            </a:r>
            <a:r>
              <a:rPr lang="de-DE" b="0" dirty="0"/>
              <a:t>.</a:t>
            </a:r>
            <a:endParaRPr lang="en-GB" b="0" dirty="0"/>
          </a:p>
        </p:txBody>
      </p:sp>
      <p:sp>
        <p:nvSpPr>
          <p:cNvPr id="12" name="Textplatzhalter 5"/>
          <p:cNvSpPr txBox="1">
            <a:spLocks/>
          </p:cNvSpPr>
          <p:nvPr/>
        </p:nvSpPr>
        <p:spPr>
          <a:xfrm>
            <a:off x="4310980" y="2960948"/>
            <a:ext cx="1212031" cy="1293324"/>
          </a:xfrm>
          <a:prstGeom prst="rect">
            <a:avLst/>
          </a:prstGeom>
          <a:noFill/>
        </p:spPr>
        <p:txBody>
          <a:bodyPr lIns="91426" tIns="45712" rIns="91426" bIns="45712" anchor="b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 b="1">
                <a:solidFill>
                  <a:schemeClr val="bg1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defRPr>
            </a:lvl1pPr>
            <a:lvl2pPr marL="742836" indent="-285706" algn="l" rtl="0" eaLnBrk="0" fontAlgn="base" hangingPunct="0">
              <a:spcBef>
                <a:spcPct val="20000"/>
              </a:spcBef>
              <a:spcAft>
                <a:spcPct val="0"/>
              </a:spcAft>
              <a:buChar char="o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2826" indent="-228565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99956" indent="-22856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085" indent="-22856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216" indent="-228565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346" indent="-228565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8476" indent="-228565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5607" indent="-228565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de-DE" sz="9600" kern="0" dirty="0">
                <a:solidFill>
                  <a:schemeClr val="tx1"/>
                </a:solidFill>
              </a:rPr>
              <a:t>?</a:t>
            </a:r>
            <a:endParaRPr lang="en-GB" sz="115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30101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9" y="1269437"/>
            <a:ext cx="7991611" cy="521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Your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Strategy</a:t>
            </a:r>
            <a:r>
              <a:rPr lang="de-DE" dirty="0">
                <a:solidFill>
                  <a:schemeClr val="bg1"/>
                </a:solidFill>
              </a:rPr>
              <a:t> (</a:t>
            </a:r>
            <a:r>
              <a:rPr lang="de-DE" dirty="0" err="1">
                <a:solidFill>
                  <a:schemeClr val="bg1"/>
                </a:solidFill>
              </a:rPr>
              <a:t>approach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solving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problem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Social</a:t>
            </a:r>
            <a:r>
              <a:rPr lang="de-DE" dirty="0"/>
              <a:t> Reporting Standard (SRS)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Rechteck 6"/>
          <p:cNvSpPr/>
          <p:nvPr/>
        </p:nvSpPr>
        <p:spPr bwMode="auto">
          <a:xfrm>
            <a:off x="3800872" y="4617132"/>
            <a:ext cx="2017659" cy="79208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4160912" y="3140968"/>
            <a:ext cx="324036" cy="1332148"/>
          </a:xfrm>
          <a:prstGeom prst="line">
            <a:avLst/>
          </a:prstGeom>
          <a:solidFill>
            <a:schemeClr val="bg2"/>
          </a:solidFill>
          <a:ln w="31750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13" name="Gerade Verbindung 12"/>
          <p:cNvCxnSpPr/>
          <p:nvPr/>
        </p:nvCxnSpPr>
        <p:spPr bwMode="auto">
          <a:xfrm flipH="1">
            <a:off x="5349044" y="3140968"/>
            <a:ext cx="359402" cy="1350961"/>
          </a:xfrm>
          <a:prstGeom prst="line">
            <a:avLst/>
          </a:prstGeom>
          <a:solidFill>
            <a:schemeClr val="bg2"/>
          </a:solidFill>
          <a:ln w="31750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sp>
        <p:nvSpPr>
          <p:cNvPr id="16" name="Ellipse 15"/>
          <p:cNvSpPr/>
          <p:nvPr/>
        </p:nvSpPr>
        <p:spPr bwMode="auto">
          <a:xfrm>
            <a:off x="4124908" y="5447482"/>
            <a:ext cx="504056" cy="50405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2.3.1</a:t>
            </a:r>
            <a:endParaRPr kumimoji="0" lang="de-DE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980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236478" y="1972803"/>
            <a:ext cx="9471034" cy="3978735"/>
          </a:xfrm>
          <a:solidFill>
            <a:schemeClr val="accent1"/>
          </a:solidFill>
        </p:spPr>
        <p:txBody>
          <a:bodyPr/>
          <a:lstStyle/>
          <a:p>
            <a:pPr marL="342848" indent="-25396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b="1" dirty="0"/>
              <a:t>At which point of the causal chain do you implement your activities?</a:t>
            </a:r>
            <a:endParaRPr lang="en-US" sz="1800" b="1" dirty="0"/>
          </a:p>
          <a:p>
            <a:pPr marL="538163" lvl="2" indent="-2730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800" dirty="0"/>
              <a:t>Do they aim at preventing or curing the problem?</a:t>
            </a:r>
          </a:p>
          <a:p>
            <a:pPr marL="538163" lvl="2" indent="-2730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/>
              <a:t>Which of your target groups do they involve?</a:t>
            </a:r>
            <a:endParaRPr lang="en-US" sz="1800" dirty="0"/>
          </a:p>
          <a:p>
            <a:pPr marL="538163" lvl="2" indent="-2730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/>
              <a:t>Do you work</a:t>
            </a:r>
            <a:endParaRPr lang="en-US" sz="1800" dirty="0"/>
          </a:p>
          <a:p>
            <a:pPr marL="1243013" lvl="2" indent="-265113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800" dirty="0"/>
              <a:t>directly with</a:t>
            </a:r>
            <a:r>
              <a:rPr lang="en-US" dirty="0"/>
              <a:t> individuals? </a:t>
            </a:r>
            <a:endParaRPr lang="en-US" sz="1800" dirty="0"/>
          </a:p>
          <a:p>
            <a:pPr marL="1244493" lvl="3" indent="-273050">
              <a:lnSpc>
                <a:spcPct val="120000"/>
              </a:lnSpc>
              <a:spcBef>
                <a:spcPts val="1200"/>
              </a:spcBef>
              <a:buSzPct val="90000"/>
              <a:buFont typeface="Wingdings" pitchFamily="2" charset="2"/>
              <a:buChar char="§"/>
              <a:defRPr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indirectly with multipliers (e.g. parental education)?</a:t>
            </a:r>
          </a:p>
          <a:p>
            <a:pPr marL="1244493" lvl="3" indent="-273050">
              <a:lnSpc>
                <a:spcPct val="120000"/>
              </a:lnSpc>
              <a:spcBef>
                <a:spcPts val="1200"/>
              </a:spcBef>
              <a:buSzPct val="90000"/>
              <a:buFont typeface="Wingdings" pitchFamily="2" charset="2"/>
              <a:buChar char="§"/>
              <a:defRPr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at the societal level (e.g. campaigns)?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/>
          <a:lstStyle/>
          <a:p>
            <a:r>
              <a:rPr lang="en-US" dirty="0"/>
              <a:t>Your Strategy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Social</a:t>
            </a:r>
            <a:r>
              <a:rPr lang="de-DE" dirty="0"/>
              <a:t> Reporting Standard (SRS)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/>
          <p:nvPr/>
        </p:nvSpPr>
        <p:spPr>
          <a:xfrm>
            <a:off x="200472" y="261434"/>
            <a:ext cx="9433048" cy="4245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80" tIns="20990" rIns="41980" bIns="20990" rtlCol="0" anchor="ctr"/>
          <a:lstStyle/>
          <a:p>
            <a:r>
              <a:rPr lang="de-DE" sz="2100" b="1" dirty="0">
                <a:solidFill>
                  <a:srgbClr val="FFFF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3) </a:t>
            </a:r>
            <a:r>
              <a:rPr lang="en-US" sz="2100" b="1" dirty="0">
                <a:solidFill>
                  <a:srgbClr val="FFFF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Your</a:t>
            </a:r>
            <a:r>
              <a:rPr lang="de-DE" sz="2100" b="1" dirty="0">
                <a:solidFill>
                  <a:srgbClr val="FFFF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de-DE" sz="2100" b="1" dirty="0" err="1">
                <a:solidFill>
                  <a:srgbClr val="FFFF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solution</a:t>
            </a:r>
            <a:r>
              <a:rPr lang="de-DE" sz="2100" b="1" dirty="0">
                <a:solidFill>
                  <a:srgbClr val="FFFF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(SRS 2.3)</a:t>
            </a: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200472" y="2193964"/>
            <a:ext cx="1778449" cy="9470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r>
              <a:rPr lang="en-US" sz="1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Society</a:t>
            </a:r>
            <a:r>
              <a:rPr lang="de-DE" sz="1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200472" y="3501008"/>
            <a:ext cx="1801055" cy="18722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r>
              <a:rPr lang="en-US" sz="1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living </a:t>
            </a:r>
          </a:p>
          <a:p>
            <a:r>
              <a:rPr lang="en-US" sz="1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environment 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200472" y="5157192"/>
            <a:ext cx="1778449" cy="15121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r>
              <a:rPr lang="de-DE" sz="1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Individual </a:t>
            </a:r>
            <a:endParaRPr lang="de-DE" sz="16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5853528" y="1569687"/>
            <a:ext cx="4052472" cy="4551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43729" algn="ctr"/>
            <a:r>
              <a:rPr lang="en-US" sz="1600" b="1" dirty="0">
                <a:solidFill>
                  <a:srgbClr val="000000">
                    <a:lumMod val="95000"/>
                    <a:lumOff val="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Solving (curing) the problem </a:t>
            </a: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1941664" y="1569687"/>
            <a:ext cx="3928540" cy="4551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43729" algn="ctr"/>
            <a:r>
              <a:rPr lang="en-US" sz="1600" b="1" dirty="0">
                <a:solidFill>
                  <a:srgbClr val="000000">
                    <a:lumMod val="95000"/>
                    <a:lumOff val="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Preventing the problem </a:t>
            </a:r>
          </a:p>
        </p:txBody>
      </p:sp>
      <p:sp>
        <p:nvSpPr>
          <p:cNvPr id="52" name="Runde Klammer links 51"/>
          <p:cNvSpPr/>
          <p:nvPr/>
        </p:nvSpPr>
        <p:spPr>
          <a:xfrm rot="5400000">
            <a:off x="985311" y="784848"/>
            <a:ext cx="97966" cy="1667644"/>
          </a:xfrm>
          <a:prstGeom prst="lef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41980" tIns="20990" rIns="41980" bIns="20990"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83597" y="1182752"/>
            <a:ext cx="1667644" cy="4169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Where</a:t>
            </a:r>
            <a:r>
              <a:rPr lang="de-DE" sz="16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2151359" y="1173499"/>
            <a:ext cx="7437691" cy="4169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When</a:t>
            </a:r>
            <a:r>
              <a:rPr lang="de-DE" sz="16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? </a:t>
            </a:r>
          </a:p>
        </p:txBody>
      </p:sp>
      <p:sp>
        <p:nvSpPr>
          <p:cNvPr id="61" name="Runde Klammer links 60"/>
          <p:cNvSpPr/>
          <p:nvPr/>
        </p:nvSpPr>
        <p:spPr>
          <a:xfrm rot="5400000">
            <a:off x="5760331" y="-2205537"/>
            <a:ext cx="97966" cy="7648415"/>
          </a:xfrm>
          <a:prstGeom prst="lef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41980" tIns="20990" rIns="41980" bIns="20990"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72" name="Rectangle 7"/>
          <p:cNvSpPr>
            <a:spLocks noChangeArrowheads="1"/>
          </p:cNvSpPr>
          <p:nvPr/>
        </p:nvSpPr>
        <p:spPr bwMode="auto">
          <a:xfrm>
            <a:off x="1950629" y="5197824"/>
            <a:ext cx="3803424" cy="147153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80" tIns="20990" rIns="41980" bIns="20990" rtlCol="0" anchor="ctr"/>
          <a:lstStyle/>
          <a:p>
            <a:pPr marL="177800" lvl="1" indent="1588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FFFF78"/>
              </a:buClr>
              <a:buSzPct val="90000"/>
              <a:defRPr/>
            </a:pPr>
            <a:endParaRPr lang="de-DE" b="1" spc="3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5" name="Rectangle 7"/>
          <p:cNvSpPr>
            <a:spLocks noChangeArrowheads="1"/>
          </p:cNvSpPr>
          <p:nvPr/>
        </p:nvSpPr>
        <p:spPr bwMode="auto">
          <a:xfrm>
            <a:off x="5866100" y="5197824"/>
            <a:ext cx="3803424" cy="147153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80" tIns="20990" rIns="41980" bIns="20990" rtlCol="0" anchor="ctr"/>
          <a:lstStyle/>
          <a:p>
            <a:pPr marL="177800" lvl="1" indent="1588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FFFF78"/>
              </a:buClr>
              <a:buSzPct val="90000"/>
              <a:defRPr/>
            </a:pPr>
            <a:endParaRPr lang="de-DE" b="1" spc="3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1951824" y="3611334"/>
            <a:ext cx="3803424" cy="147153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80" tIns="20990" rIns="41980" bIns="20990" rtlCol="0" anchor="ctr"/>
          <a:lstStyle/>
          <a:p>
            <a:pPr marL="177800" lvl="1" indent="1588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FFFF78"/>
              </a:buClr>
              <a:buSzPct val="90000"/>
              <a:defRPr/>
            </a:pPr>
            <a:endParaRPr lang="de-DE" b="1" spc="3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5866100" y="3611334"/>
            <a:ext cx="3803424" cy="147153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80" tIns="20990" rIns="41980" bIns="20990" rtlCol="0" anchor="ctr"/>
          <a:lstStyle/>
          <a:p>
            <a:pPr marL="177800" lvl="1" indent="1588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FFFF78"/>
              </a:buClr>
              <a:buSzPct val="90000"/>
              <a:defRPr/>
            </a:pPr>
            <a:endParaRPr lang="de-DE" b="1" spc="3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941664" y="2024844"/>
            <a:ext cx="3803424" cy="147153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80" tIns="20990" rIns="41980" bIns="20990" rtlCol="0" anchor="ctr"/>
          <a:lstStyle/>
          <a:p>
            <a:pPr marL="177800" lvl="1" indent="1588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FFFF78"/>
              </a:buClr>
              <a:buSzPct val="90000"/>
              <a:defRPr/>
            </a:pPr>
            <a:endParaRPr lang="de-DE" b="1" spc="3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866100" y="2024844"/>
            <a:ext cx="3803424" cy="147153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80" tIns="20990" rIns="41980" bIns="20990" rtlCol="0" anchor="ctr"/>
          <a:lstStyle/>
          <a:p>
            <a:pPr marL="177800" lvl="1" indent="1588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FFFF78"/>
              </a:buClr>
              <a:buSzPct val="90000"/>
              <a:defRPr/>
            </a:pPr>
            <a:endParaRPr lang="de-DE" b="1" spc="3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00471" y="813603"/>
            <a:ext cx="1801055" cy="39660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0990" rIns="0" bIns="20990" rtlCol="0" anchor="ctr"/>
          <a:lstStyle/>
          <a:p>
            <a:pPr marL="82357" algn="ctr"/>
            <a:r>
              <a:rPr lang="en-US" sz="1700" b="1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Organisation</a:t>
            </a:r>
            <a:endParaRPr lang="en-US" sz="17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949958" y="813603"/>
            <a:ext cx="7683564" cy="39660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80" tIns="20990" rIns="41980" bIns="20990" rtlCol="0" anchor="ctr"/>
          <a:lstStyle/>
          <a:p>
            <a:pPr marL="177800" lvl="1" indent="1588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FFFF78"/>
              </a:buClr>
              <a:buSzPct val="90000"/>
              <a:defRPr/>
            </a:pPr>
            <a:endParaRPr lang="de-DE" b="1" spc="3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Social Reporting Standard (SRS)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SRS 2.3.2  Strategie – an welcher Stelle setzen Sie an? (Ansatz)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856" y="2747989"/>
            <a:ext cx="1691813" cy="1185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r>
              <a:rPr lang="de-DE" sz="1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Society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0248" y="4008129"/>
            <a:ext cx="1714421" cy="1185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r>
              <a:rPr lang="en-US" sz="1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</a:t>
            </a:r>
            <a:r>
              <a:rPr lang="de-DE" sz="1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living</a:t>
            </a:r>
          </a:p>
          <a:p>
            <a:r>
              <a:rPr lang="en-US" sz="1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environment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72857" y="5268269"/>
            <a:ext cx="1691812" cy="1185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r>
              <a:rPr lang="de-DE" sz="16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de-DE" sz="14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ndividua</a:t>
            </a:r>
            <a:r>
              <a:rPr lang="de-DE" sz="16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831291" y="2315966"/>
            <a:ext cx="3802230" cy="4320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43722" algn="ctr"/>
            <a:r>
              <a:rPr lang="en-US" sz="1600" b="1" dirty="0">
                <a:solidFill>
                  <a:srgbClr val="000000">
                    <a:lumMod val="95000"/>
                    <a:lumOff val="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Solving (curing) the Problem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964669" y="2315966"/>
            <a:ext cx="3788803" cy="4320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marL="43722" algn="ctr"/>
            <a:r>
              <a:rPr lang="en-US" sz="1600" b="1" dirty="0">
                <a:solidFill>
                  <a:srgbClr val="000000">
                    <a:lumMod val="95000"/>
                    <a:lumOff val="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Preventing the Problem</a:t>
            </a:r>
          </a:p>
        </p:txBody>
      </p:sp>
      <p:sp>
        <p:nvSpPr>
          <p:cNvPr id="11" name="Runde Klammer links 10"/>
          <p:cNvSpPr/>
          <p:nvPr/>
        </p:nvSpPr>
        <p:spPr>
          <a:xfrm rot="5400000">
            <a:off x="984443" y="1545766"/>
            <a:ext cx="149477" cy="1617868"/>
          </a:xfrm>
          <a:prstGeom prst="leftBracket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41974" tIns="20987" rIns="41974" bIns="20987"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64668" y="2747989"/>
            <a:ext cx="3788804" cy="118506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80" tIns="20990" rIns="41980" bIns="20990" rtlCol="0" anchor="ctr"/>
          <a:lstStyle/>
          <a:p>
            <a:pPr marL="177800" lvl="1" indent="1588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FFFF78"/>
              </a:buClr>
              <a:buSzPct val="90000"/>
              <a:defRPr/>
            </a:pPr>
            <a:r>
              <a:rPr lang="en-US" b="1" spc="3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Campaigns</a:t>
            </a:r>
            <a:r>
              <a:rPr lang="de-DE" b="1" spc="3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b="1" spc="3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educational advertising</a:t>
            </a:r>
            <a:r>
              <a:rPr lang="de-DE" b="1" spc="3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n-US" b="1" spc="3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promoting a healthy lifestyle 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50248" y="1911797"/>
            <a:ext cx="1617868" cy="365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Where?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964668" y="1916832"/>
            <a:ext cx="7668852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When? </a:t>
            </a:r>
          </a:p>
        </p:txBody>
      </p:sp>
      <p:sp>
        <p:nvSpPr>
          <p:cNvPr id="15" name="Runde Klammer links 14"/>
          <p:cNvSpPr/>
          <p:nvPr/>
        </p:nvSpPr>
        <p:spPr>
          <a:xfrm rot="5400000">
            <a:off x="5724356" y="-1479726"/>
            <a:ext cx="149475" cy="7668851"/>
          </a:xfrm>
          <a:prstGeom prst="leftBracket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41974" tIns="20987" rIns="41974" bIns="20987"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831290" y="2747989"/>
            <a:ext cx="3802230" cy="118506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80" tIns="20990" rIns="41980" bIns="20990" rtlCol="0" anchor="ctr"/>
          <a:lstStyle/>
          <a:p>
            <a:pPr marL="177800" lvl="1" indent="1588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FFFF78"/>
              </a:buClr>
              <a:buSzPct val="90000"/>
              <a:defRPr/>
            </a:pPr>
            <a:r>
              <a:rPr lang="en-US" b="1" spc="3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Lobbying aiming at establishing a wider range of sport programs for children suffering from nutrition-related illnesses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964668" y="5268269"/>
            <a:ext cx="3788804" cy="118506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80" tIns="20990" rIns="41980" bIns="20990" rtlCol="0" anchor="ctr"/>
          <a:lstStyle/>
          <a:p>
            <a:pPr marL="177800" lvl="1" indent="1588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FFFF78"/>
              </a:buClr>
              <a:buSzPct val="90000"/>
              <a:defRPr/>
            </a:pPr>
            <a:r>
              <a:rPr lang="en-US" b="1" spc="3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Nutrition related education and sports programs offered to healthy children 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964669" y="4008129"/>
            <a:ext cx="3788804" cy="118506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80" tIns="20990" rIns="41980" bIns="20990" rtlCol="0" anchor="ctr"/>
          <a:lstStyle/>
          <a:p>
            <a:pPr marL="177800" lvl="1" indent="1588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FFFF78"/>
              </a:buClr>
              <a:buSzPct val="90000"/>
              <a:defRPr/>
            </a:pPr>
            <a:r>
              <a:rPr lang="en-US" b="1" spc="3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Education offered to parents of healthy children covering the topics nutrition and exercise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5831290" y="4008129"/>
            <a:ext cx="3802230" cy="118506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80" tIns="20990" rIns="41980" bIns="20990" rtlCol="0" anchor="ctr"/>
          <a:lstStyle/>
          <a:p>
            <a:pPr marL="177800" lvl="1" indent="1588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FFFF78"/>
              </a:buClr>
              <a:buSzPct val="90000"/>
              <a:defRPr/>
            </a:pPr>
            <a:r>
              <a:rPr lang="en-US" b="1" spc="3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Counseling offered to parents of sick children covering the topics nutrition and exercise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831290" y="5268269"/>
            <a:ext cx="3802230" cy="118506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80" tIns="20990" rIns="41980" bIns="20990" rtlCol="0" anchor="ctr"/>
          <a:lstStyle/>
          <a:p>
            <a:pPr marL="177800" lvl="1" indent="1588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Clr>
                <a:srgbClr val="FFFF78"/>
              </a:buClr>
              <a:buSzPct val="90000"/>
              <a:defRPr/>
            </a:pPr>
            <a:r>
              <a:rPr lang="en-US" b="1" spc="3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Nutritional counseling and sports programs offered to parents of sick children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14312" y="1407741"/>
            <a:ext cx="9059168" cy="4010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r>
              <a:rPr lang="de-DE" sz="18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 und an welcher Stelle der Ursachenkette setzen Sie an?</a:t>
            </a:r>
          </a:p>
        </p:txBody>
      </p:sp>
      <p:sp>
        <p:nvSpPr>
          <p:cNvPr id="22" name="Textplatzhalter 29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14312" y="731523"/>
            <a:ext cx="9691688" cy="1077298"/>
          </a:xfrm>
          <a:prstGeom prst="rect">
            <a:avLst/>
          </a:prstGeom>
          <a:solidFill>
            <a:srgbClr val="EA5297"/>
          </a:solidFill>
        </p:spPr>
        <p:txBody>
          <a:bodyPr lIns="91426" tIns="45712" rIns="91426" bIns="45712" anchor="ctr" anchorCtr="0"/>
          <a:lstStyle/>
          <a:p>
            <a:pPr marL="179388" indent="-179388" defTabSz="914261">
              <a:lnSpc>
                <a:spcPct val="120000"/>
              </a:lnSpc>
              <a:spcBef>
                <a:spcPts val="0"/>
              </a:spcBef>
              <a:tabLst>
                <a:tab pos="2151063" algn="l"/>
              </a:tabLst>
              <a:defRPr/>
            </a:pPr>
            <a:r>
              <a:rPr lang="de-DE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Challenge: 	</a:t>
            </a:r>
            <a:r>
              <a:rPr lang="en-US" sz="1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15% of the 3 to 17-year old children are overweight </a:t>
            </a:r>
          </a:p>
          <a:p>
            <a:pPr marL="179388" indent="-179388" defTabSz="914261">
              <a:lnSpc>
                <a:spcPct val="120000"/>
              </a:lnSpc>
              <a:spcBef>
                <a:spcPts val="0"/>
              </a:spcBef>
              <a:tabLst>
                <a:tab pos="2151063" algn="l"/>
              </a:tabLst>
              <a:defRPr/>
            </a:pPr>
            <a:r>
              <a:rPr lang="en-US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Causes: </a:t>
            </a:r>
            <a:r>
              <a:rPr lang="de-DE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Limited knowledge about nutrition, low availability of sports programs</a:t>
            </a:r>
          </a:p>
          <a:p>
            <a:pPr marL="179388" indent="-179388" defTabSz="914261">
              <a:lnSpc>
                <a:spcPct val="120000"/>
              </a:lnSpc>
              <a:spcBef>
                <a:spcPts val="0"/>
              </a:spcBef>
              <a:tabLst>
                <a:tab pos="2151063" algn="l"/>
              </a:tabLst>
              <a:defRPr/>
            </a:pPr>
            <a:r>
              <a:rPr lang="en-US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Approaches: </a:t>
            </a:r>
            <a:r>
              <a:rPr lang="de-DE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Educational advertising, counseling, lobbying and sports programs 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9" y="1269437"/>
            <a:ext cx="7991611" cy="521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Your</a:t>
            </a:r>
            <a:r>
              <a:rPr lang="de-DE" dirty="0">
                <a:solidFill>
                  <a:schemeClr val="bg1"/>
                </a:solidFill>
              </a:rPr>
              <a:t> „Impact </a:t>
            </a:r>
            <a:r>
              <a:rPr lang="de-DE" dirty="0" err="1">
                <a:solidFill>
                  <a:schemeClr val="bg1"/>
                </a:solidFill>
              </a:rPr>
              <a:t>Logic</a:t>
            </a:r>
            <a:r>
              <a:rPr lang="de-DE" dirty="0">
                <a:solidFill>
                  <a:schemeClr val="bg1"/>
                </a:solidFill>
              </a:rPr>
              <a:t>“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complete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now</a:t>
            </a:r>
            <a:r>
              <a:rPr lang="de-DE" dirty="0">
                <a:solidFill>
                  <a:schemeClr val="bg1"/>
                </a:solidFill>
              </a:rPr>
              <a:t> 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– so </a:t>
            </a:r>
            <a:r>
              <a:rPr lang="de-DE" dirty="0" err="1">
                <a:solidFill>
                  <a:schemeClr val="bg1"/>
                </a:solidFill>
              </a:rPr>
              <a:t>how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did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translate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results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reporting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year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Social</a:t>
            </a:r>
            <a:r>
              <a:rPr lang="de-DE" dirty="0"/>
              <a:t> Reporting Standard (SRS)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Rechteck 6"/>
          <p:cNvSpPr/>
          <p:nvPr/>
        </p:nvSpPr>
        <p:spPr bwMode="auto">
          <a:xfrm>
            <a:off x="3800872" y="3645024"/>
            <a:ext cx="3996444" cy="176419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590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>
          <a:xfrm>
            <a:off x="241970" y="4423624"/>
            <a:ext cx="9471036" cy="504056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/>
          <a:p>
            <a:pPr marL="263484" indent="-263484" eaLnBrk="0" hangingPunct="0">
              <a:lnSpc>
                <a:spcPct val="120000"/>
              </a:lnSpc>
              <a:spcBef>
                <a:spcPts val="479"/>
              </a:spcBef>
              <a:spcAft>
                <a:spcPts val="600"/>
              </a:spcAft>
              <a:buClr>
                <a:srgbClr val="000000"/>
              </a:buClr>
              <a:buFont typeface="Verdana" pitchFamily="34" charset="0"/>
              <a:buNone/>
              <a:defRPr/>
            </a:pPr>
            <a:endParaRPr lang="de-DE" sz="2000" kern="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13755" y="1520788"/>
            <a:ext cx="7547557" cy="4608512"/>
          </a:xfrm>
        </p:spPr>
        <p:txBody>
          <a:bodyPr/>
          <a:lstStyle/>
          <a:p>
            <a:pPr lvl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de-DE" b="1" dirty="0">
                <a:solidFill>
                  <a:srgbClr val="000000"/>
                </a:solidFill>
              </a:rPr>
              <a:t>Welcome </a:t>
            </a:r>
            <a:r>
              <a:rPr lang="en-US" b="1" dirty="0">
                <a:solidFill>
                  <a:srgbClr val="000000"/>
                </a:solidFill>
              </a:rPr>
              <a:t>note and round of introduction </a:t>
            </a:r>
          </a:p>
          <a:p>
            <a:pPr lvl="0">
              <a:lnSpc>
                <a:spcPct val="110000"/>
              </a:lnSpc>
              <a:spcBef>
                <a:spcPts val="1799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b="1" dirty="0">
                <a:solidFill>
                  <a:srgbClr val="000000"/>
                </a:solidFill>
              </a:rPr>
              <a:t>Input session </a:t>
            </a:r>
          </a:p>
          <a:p>
            <a:pPr marL="674585" lvl="1" indent="-399989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Background and objective of </a:t>
            </a:r>
            <a:r>
              <a:rPr lang="de-DE" dirty="0">
                <a:solidFill>
                  <a:srgbClr val="000000"/>
                </a:solidFill>
              </a:rPr>
              <a:t>Social Reporting Standard</a:t>
            </a:r>
          </a:p>
          <a:p>
            <a:pPr marL="674585" lvl="1" indent="-399989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Result and results chain </a:t>
            </a:r>
          </a:p>
          <a:p>
            <a:pPr lvl="0">
              <a:lnSpc>
                <a:spcPct val="110000"/>
              </a:lnSpc>
              <a:spcBef>
                <a:spcPts val="1799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b="1" dirty="0">
                <a:solidFill>
                  <a:srgbClr val="000000"/>
                </a:solidFill>
              </a:rPr>
              <a:t>Documentation of results within Social Reporting Standard  (practical exercise)</a:t>
            </a:r>
          </a:p>
          <a:p>
            <a:pPr marL="674585" lvl="1" indent="-399989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Working Session I:  The social problem and your solution </a:t>
            </a:r>
          </a:p>
          <a:p>
            <a:pPr marL="674585" lvl="1" indent="-399989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Working Session II: Social results  </a:t>
            </a:r>
          </a:p>
          <a:p>
            <a:pPr lvl="0">
              <a:lnSpc>
                <a:spcPct val="110000"/>
              </a:lnSpc>
              <a:spcBef>
                <a:spcPts val="1799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b="1" dirty="0">
                <a:solidFill>
                  <a:srgbClr val="000000"/>
                </a:solidFill>
              </a:rPr>
              <a:t>Concluding session and feedback 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endParaRPr lang="en-US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F35297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Inhaltsplatzhalt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Der Social Reporting Standard (SRS)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Working Session II: Social </a:t>
            </a:r>
            <a:r>
              <a:rPr lang="de-DE" dirty="0" err="1"/>
              <a:t>results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Inhaltsplatzhalter 4"/>
          <p:cNvSpPr>
            <a:spLocks noGrp="1"/>
          </p:cNvSpPr>
          <p:nvPr>
            <p:ph sz="quarter" idx="12"/>
          </p:nvPr>
        </p:nvSpPr>
        <p:spPr>
          <a:xfrm>
            <a:off x="4953006" y="49814"/>
            <a:ext cx="4754563" cy="368300"/>
          </a:xfrm>
        </p:spPr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Social</a:t>
            </a:r>
            <a:r>
              <a:rPr lang="de-DE" dirty="0"/>
              <a:t> Reporting Standard (SRS)</a:t>
            </a:r>
          </a:p>
        </p:txBody>
      </p:sp>
      <p:pic>
        <p:nvPicPr>
          <p:cNvPr id="1191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" y="2190750"/>
            <a:ext cx="9672877" cy="228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9" y="1269437"/>
            <a:ext cx="7991611" cy="521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Your</a:t>
            </a:r>
            <a:r>
              <a:rPr lang="de-DE" dirty="0">
                <a:solidFill>
                  <a:schemeClr val="bg1"/>
                </a:solidFill>
              </a:rPr>
              <a:t> „Impact </a:t>
            </a:r>
            <a:r>
              <a:rPr lang="de-DE" dirty="0" err="1">
                <a:solidFill>
                  <a:schemeClr val="bg1"/>
                </a:solidFill>
              </a:rPr>
              <a:t>Logic</a:t>
            </a:r>
            <a:r>
              <a:rPr lang="de-DE" dirty="0">
                <a:solidFill>
                  <a:schemeClr val="bg1"/>
                </a:solidFill>
              </a:rPr>
              <a:t>“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complete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now</a:t>
            </a:r>
            <a:r>
              <a:rPr lang="de-DE" dirty="0">
                <a:solidFill>
                  <a:schemeClr val="bg1"/>
                </a:solidFill>
              </a:rPr>
              <a:t> 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– so </a:t>
            </a:r>
            <a:r>
              <a:rPr lang="de-DE" dirty="0" err="1">
                <a:solidFill>
                  <a:schemeClr val="bg1"/>
                </a:solidFill>
              </a:rPr>
              <a:t>how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did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translate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results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reporting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year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Social</a:t>
            </a:r>
            <a:r>
              <a:rPr lang="de-DE" dirty="0"/>
              <a:t> Reporting Standard (SRS)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Rechteck 7"/>
          <p:cNvSpPr/>
          <p:nvPr/>
        </p:nvSpPr>
        <p:spPr bwMode="auto">
          <a:xfrm>
            <a:off x="3800872" y="4617132"/>
            <a:ext cx="2017659" cy="792088"/>
          </a:xfrm>
          <a:prstGeom prst="rect">
            <a:avLst/>
          </a:prstGeom>
          <a:noFill/>
          <a:ln w="57150" cap="flat" cmpd="sng" algn="ctr">
            <a:solidFill>
              <a:srgbClr val="008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2540732" y="5431191"/>
            <a:ext cx="504056" cy="504056"/>
          </a:xfrm>
          <a:prstGeom prst="ellipse">
            <a:avLst/>
          </a:prstGeom>
          <a:solidFill>
            <a:srgbClr val="008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3.1</a:t>
            </a:r>
            <a:endParaRPr kumimoji="0" lang="de-DE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4953006" y="5447482"/>
            <a:ext cx="504056" cy="504056"/>
          </a:xfrm>
          <a:prstGeom prst="ellipse">
            <a:avLst/>
          </a:prstGeom>
          <a:solidFill>
            <a:srgbClr val="008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3.2</a:t>
            </a:r>
            <a:endParaRPr kumimoji="0" lang="de-DE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8413684" y="3766101"/>
            <a:ext cx="504056" cy="504056"/>
          </a:xfrm>
          <a:prstGeom prst="ellipse">
            <a:avLst/>
          </a:prstGeom>
          <a:solidFill>
            <a:srgbClr val="008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3.3</a:t>
            </a:r>
            <a:endParaRPr kumimoji="0" lang="de-DE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913987" y="3645024"/>
            <a:ext cx="1872208" cy="792088"/>
          </a:xfrm>
          <a:prstGeom prst="rect">
            <a:avLst/>
          </a:prstGeom>
          <a:noFill/>
          <a:ln w="57150" cap="flat" cmpd="sng" algn="ctr">
            <a:solidFill>
              <a:srgbClr val="008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1964668" y="4617132"/>
            <a:ext cx="1728192" cy="792088"/>
          </a:xfrm>
          <a:prstGeom prst="rect">
            <a:avLst/>
          </a:prstGeom>
          <a:noFill/>
          <a:ln w="57150" cap="flat" cmpd="sng" algn="ctr">
            <a:solidFill>
              <a:srgbClr val="008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94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Resources (</a:t>
            </a:r>
            <a:r>
              <a:rPr lang="de-DE" dirty="0" err="1">
                <a:solidFill>
                  <a:schemeClr val="bg1"/>
                </a:solidFill>
              </a:rPr>
              <a:t>inputs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/>
              <a:t>Der Social Reporting Standard (SRS)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36476" y="2060848"/>
            <a:ext cx="9471036" cy="3024336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/>
          <a:p>
            <a:pPr marL="85725" lvl="1" indent="3175" defTabSz="914261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What kind and how much resources are required in order for you to create benefits for your target group? </a:t>
            </a:r>
          </a:p>
          <a:p>
            <a:pPr marL="371475" lvl="1" indent="-285750" defTabSz="914261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de-DE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Financial 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resources: personnel and material costs including administrative costs </a:t>
            </a:r>
          </a:p>
          <a:p>
            <a:pPr marL="342848" lvl="1" indent="-253961" defTabSz="914261"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Materials and infrastructure: provided and used materials, space and cars, ... </a:t>
            </a:r>
          </a:p>
          <a:p>
            <a:pPr marL="342848" lvl="1" indent="-253961" defTabSz="914261"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Time resources: working hours of employees and volunteers</a:t>
            </a:r>
          </a:p>
          <a:p>
            <a:pPr marL="342848" lvl="1" indent="-253961" defTabSz="914261"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If necessary intangible assets: rights and licenses, knowledge and competences of employees, 	structural-, human- and relationship capital</a:t>
            </a:r>
          </a:p>
          <a:p>
            <a:pPr marL="85725" lvl="1" defTabSz="914261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de-DE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848" lvl="1" indent="-253961" defTabSz="914261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de-DE" sz="1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/>
          <a:lstStyle/>
          <a:p>
            <a:r>
              <a:rPr lang="en-US" dirty="0"/>
              <a:t>Achievements</a:t>
            </a:r>
            <a:r>
              <a:rPr lang="de-DE" dirty="0">
                <a:solidFill>
                  <a:schemeClr val="bg1"/>
                </a:solidFill>
              </a:rPr>
              <a:t> (</a:t>
            </a:r>
            <a:r>
              <a:rPr lang="de-DE" dirty="0" err="1">
                <a:solidFill>
                  <a:schemeClr val="bg1"/>
                </a:solidFill>
              </a:rPr>
              <a:t>output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/>
              <a:t>Der Social Reporting Standard (SRS)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22158" y="2204864"/>
            <a:ext cx="9471036" cy="2700300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/>
          <a:p>
            <a:pPr marL="85725" lvl="1" indent="3175" defTabSz="914261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SzPct val="90000"/>
              <a:defRPr/>
            </a:pPr>
            <a:r>
              <a:rPr lang="en-US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Which and how much individual activities or services do you generate for your target groups? </a:t>
            </a:r>
          </a:p>
          <a:p>
            <a:pPr marL="342848" lvl="1" indent="-253961" defTabSz="914261"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Wingdings" pitchFamily="2" charset="2"/>
              <a:buChar char="§"/>
              <a:defRPr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Brief description of the individual personal performance</a:t>
            </a:r>
          </a:p>
          <a:p>
            <a:pPr marL="342848" lvl="1" indent="-253961" defTabSz="914261"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Wingdings" pitchFamily="2" charset="2"/>
              <a:buChar char="§"/>
              <a:defRPr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How much of this performance was generated last year? </a:t>
            </a:r>
          </a:p>
          <a:p>
            <a:pPr marL="342848" lvl="1" indent="-253961" defTabSz="914261"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Wingdings" pitchFamily="2" charset="2"/>
              <a:buChar char="§"/>
              <a:defRPr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How many people of your target groups were reached last year?</a:t>
            </a:r>
          </a:p>
          <a:p>
            <a:pPr marL="342848" lvl="1" indent="-253961" defTabSz="914261"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Wingdings" pitchFamily="2" charset="2"/>
              <a:buChar char="§"/>
              <a:defRPr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If possible: Time and costs per unit for output (e.g. for a workshop)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a </a:t>
            </a:r>
            <a:r>
              <a:rPr lang="de-DE" dirty="0" err="1"/>
              <a:t>Social</a:t>
            </a:r>
            <a:r>
              <a:rPr lang="de-DE" dirty="0"/>
              <a:t> Reporting Standard?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76536" y="1520788"/>
            <a:ext cx="5530776" cy="504056"/>
          </a:xfrm>
          <a:prstGeom prst="rect">
            <a:avLst/>
          </a:prstGeom>
          <a:solidFill>
            <a:schemeClr val="accent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36000" bIns="36000" rtlCol="0" anchor="ctr" anchorCtr="0"/>
          <a:lstStyle/>
          <a:p>
            <a:pPr>
              <a:lnSpc>
                <a:spcPct val="120000"/>
              </a:lnSpc>
            </a:pPr>
            <a:r>
              <a:rPr lang="de-DE" sz="18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Challenge 2: </a:t>
            </a:r>
            <a:r>
              <a:rPr lang="de-DE" sz="1800" b="1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Waste</a:t>
            </a:r>
            <a:r>
              <a:rPr lang="de-DE" sz="18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800" b="1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</a:t>
            </a:r>
            <a:r>
              <a:rPr lang="de-DE" sz="18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Time</a:t>
            </a:r>
            <a:endParaRPr lang="en-GB" sz="18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Inhaltsplatzhalter 20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953006" y="49814"/>
            <a:ext cx="4754563" cy="368300"/>
          </a:xfrm>
        </p:spPr>
        <p:txBody>
          <a:bodyPr/>
          <a:lstStyle/>
          <a:p>
            <a:r>
              <a:rPr lang="de-DE" dirty="0"/>
              <a:t>Der Social Reporting Standard (SRS)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776536" y="2178546"/>
            <a:ext cx="8280920" cy="3772992"/>
          </a:xfrm>
          <a:prstGeom prst="rect">
            <a:avLst/>
          </a:prstGeom>
          <a:solidFill>
            <a:srgbClr val="EBE6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Picture 18" descr="http://www.schulbuchzentrum-online.de/magazin/bilder/347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0768" r="10088"/>
          <a:stretch>
            <a:fillRect/>
          </a:stretch>
        </p:blipFill>
        <p:spPr bwMode="auto">
          <a:xfrm>
            <a:off x="956556" y="2308770"/>
            <a:ext cx="3456384" cy="3377311"/>
          </a:xfrm>
          <a:prstGeom prst="rect">
            <a:avLst/>
          </a:prstGeom>
          <a:noFill/>
        </p:spPr>
      </p:pic>
      <p:sp>
        <p:nvSpPr>
          <p:cNvPr id="14" name="Textplatzhalter 5"/>
          <p:cNvSpPr txBox="1">
            <a:spLocks/>
          </p:cNvSpPr>
          <p:nvPr/>
        </p:nvSpPr>
        <p:spPr>
          <a:xfrm>
            <a:off x="4916488" y="2308770"/>
            <a:ext cx="3924944" cy="1937579"/>
          </a:xfrm>
          <a:prstGeom prst="rect">
            <a:avLst/>
          </a:prstGeom>
          <a:noFill/>
        </p:spPr>
        <p:txBody>
          <a:bodyPr lIns="91426" tIns="45712" rIns="91426" bIns="45712" anchor="t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 b="1">
                <a:solidFill>
                  <a:schemeClr val="bg1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defRPr>
            </a:lvl1pPr>
            <a:lvl2pPr marL="742836" indent="-285706" algn="l" rtl="0" eaLnBrk="0" fontAlgn="base" hangingPunct="0">
              <a:spcBef>
                <a:spcPct val="20000"/>
              </a:spcBef>
              <a:spcAft>
                <a:spcPct val="0"/>
              </a:spcAft>
              <a:buChar char="o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2826" indent="-228565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99956" indent="-22856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085" indent="-22856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216" indent="-228565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346" indent="-228565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8476" indent="-228565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5607" indent="-228565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funder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different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formats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standards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proposals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reporting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de-DE" sz="1600" b="0" kern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Social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Entrepreneurs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spend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unreasonable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their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time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these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redundant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documents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de-DE" sz="1600" b="0" kern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Could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standardized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all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these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0" kern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purposes</a:t>
            </a:r>
            <a:r>
              <a:rPr lang="de-DE" sz="1600" b="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GB" sz="1600" b="0" kern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6534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3991000"/>
            <a:ext cx="7962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Inhaltsplatzhalter 2"/>
          <p:cNvSpPr txBox="1">
            <a:spLocks/>
          </p:cNvSpPr>
          <p:nvPr/>
        </p:nvSpPr>
        <p:spPr>
          <a:xfrm>
            <a:off x="237034" y="1664804"/>
            <a:ext cx="9470478" cy="2343250"/>
          </a:xfrm>
          <a:prstGeom prst="rect">
            <a:avLst/>
          </a:prstGeom>
          <a:solidFill>
            <a:srgbClr val="EBE6CD"/>
          </a:solidFill>
        </p:spPr>
        <p:txBody>
          <a:bodyPr lIns="91426" tIns="45712" rIns="91426" bIns="45712"/>
          <a:lstStyle/>
          <a:p>
            <a:pPr marL="0" lvl="1" indent="-274596" defTabSz="914261" eaLnBrk="0" hangingPunct="0">
              <a:lnSpc>
                <a:spcPct val="110000"/>
              </a:lnSpc>
              <a:spcBef>
                <a:spcPts val="320"/>
              </a:spcBef>
              <a:spcAft>
                <a:spcPts val="1200"/>
              </a:spcAft>
              <a:buSzPct val="90000"/>
              <a:defRPr/>
            </a:pPr>
            <a:r>
              <a:rPr lang="en-US" sz="1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In order to </a:t>
            </a:r>
            <a:r>
              <a:rPr lang="en-US" sz="1900" b="1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effectively show changes </a:t>
            </a:r>
            <a:r>
              <a:rPr lang="en-US" sz="1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within your target group it is beneficial to </a:t>
            </a:r>
            <a:r>
              <a:rPr lang="en-US" sz="1900" b="1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identify indicators</a:t>
            </a:r>
            <a:r>
              <a:rPr lang="en-US" sz="1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79973" indent="-179973">
              <a:lnSpc>
                <a:spcPct val="130000"/>
              </a:lnSpc>
              <a:spcBef>
                <a:spcPts val="1200"/>
              </a:spcBef>
              <a:spcAft>
                <a:spcPts val="600"/>
              </a:spcAft>
              <a:buClr>
                <a:srgbClr val="7AB030"/>
              </a:buClr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are indicators?</a:t>
            </a:r>
          </a:p>
          <a:p>
            <a:pPr marL="623888" indent="-358775">
              <a:lnSpc>
                <a:spcPct val="13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lat. indicare: to point at something – The first lead for the existence of a certain fact which is not directly observed</a:t>
            </a:r>
          </a:p>
          <a:p>
            <a:pPr marL="623888" indent="-358775">
              <a:lnSpc>
                <a:spcPct val="130000"/>
              </a:lnSpc>
              <a:spcAft>
                <a:spcPts val="1200"/>
              </a:spcAft>
              <a:buFont typeface="Wingdings" pitchFamily="2" charset="2"/>
              <a:buChar char="§"/>
            </a:pPr>
            <a:endParaRPr lang="de-DE" sz="1800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  <a:solidFill>
            <a:srgbClr val="EA5297"/>
          </a:solidFill>
        </p:spPr>
        <p:txBody>
          <a:bodyPr>
            <a:normAutofit/>
          </a:bodyPr>
          <a:lstStyle/>
          <a:p>
            <a:r>
              <a:rPr lang="de-DE" dirty="0" err="1"/>
              <a:t>Results</a:t>
            </a:r>
            <a:r>
              <a:rPr lang="de-DE" dirty="0">
                <a:solidFill>
                  <a:schemeClr val="bg1"/>
                </a:solidFill>
              </a:rPr>
              <a:t> (</a:t>
            </a:r>
            <a:r>
              <a:rPr lang="de-DE" dirty="0" err="1"/>
              <a:t>o</a:t>
            </a:r>
            <a:r>
              <a:rPr lang="de-DE" dirty="0" err="1">
                <a:solidFill>
                  <a:schemeClr val="bg1"/>
                </a:solidFill>
              </a:rPr>
              <a:t>utcome</a:t>
            </a:r>
            <a:r>
              <a:rPr lang="de-DE" dirty="0">
                <a:solidFill>
                  <a:schemeClr val="bg1"/>
                </a:solidFill>
              </a:rPr>
              <a:t> / </a:t>
            </a:r>
            <a:r>
              <a:rPr lang="de-DE" dirty="0" err="1">
                <a:solidFill>
                  <a:schemeClr val="bg1"/>
                </a:solidFill>
              </a:rPr>
              <a:t>impact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Inhaltsplatzhalter 4"/>
          <p:cNvSpPr>
            <a:spLocks noGrp="1"/>
          </p:cNvSpPr>
          <p:nvPr>
            <p:ph sz="quarter" idx="12"/>
          </p:nvPr>
        </p:nvSpPr>
        <p:spPr>
          <a:xfrm>
            <a:off x="4953006" y="49814"/>
            <a:ext cx="4754563" cy="368300"/>
          </a:xfrm>
        </p:spPr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Social</a:t>
            </a:r>
            <a:r>
              <a:rPr lang="de-DE" dirty="0"/>
              <a:t> Reporting Standard (SRS)</a:t>
            </a:r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7401606" y="6481764"/>
            <a:ext cx="2311400" cy="287338"/>
          </a:xfrm>
        </p:spPr>
        <p:txBody>
          <a:bodyPr/>
          <a:lstStyle/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/>
          <p:nvPr/>
        </p:nvSpPr>
        <p:spPr>
          <a:xfrm>
            <a:off x="283603" y="261438"/>
            <a:ext cx="9338805" cy="4245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74" tIns="20987" rIns="41974" bIns="20987" rtlCol="0" anchor="ctr"/>
          <a:lstStyle/>
          <a:p>
            <a:r>
              <a:rPr lang="de-DE" sz="2100" b="1" dirty="0">
                <a:solidFill>
                  <a:srgbClr val="FFFF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4) </a:t>
            </a:r>
            <a:r>
              <a:rPr lang="en-US" sz="2100" b="1" dirty="0">
                <a:solidFill>
                  <a:srgbClr val="FFFF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Your</a:t>
            </a:r>
            <a:r>
              <a:rPr lang="de-DE" sz="2100" b="1" dirty="0">
                <a:solidFill>
                  <a:srgbClr val="FFFF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de-DE" sz="2100" b="1" dirty="0" err="1">
                <a:solidFill>
                  <a:srgbClr val="FFFF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results</a:t>
            </a:r>
            <a:r>
              <a:rPr lang="de-DE" sz="2100" b="1" dirty="0">
                <a:solidFill>
                  <a:srgbClr val="FFFF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de-DE" sz="2100" b="1" dirty="0" err="1">
                <a:solidFill>
                  <a:srgbClr val="FFFF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chain</a:t>
            </a:r>
            <a:r>
              <a:rPr lang="de-DE" sz="2100" b="1" dirty="0">
                <a:solidFill>
                  <a:srgbClr val="FFFF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(SRS 3.2 / 3.3)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64279" y="1892559"/>
            <a:ext cx="9541721" cy="4698832"/>
          </a:xfrm>
          <a:prstGeom prst="homePlate">
            <a:avLst>
              <a:gd name="adj" fmla="val 6128"/>
            </a:avLst>
          </a:prstGeom>
          <a:solidFill>
            <a:schemeClr val="bg1"/>
          </a:solidFill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16523" tIns="20983" rIns="16523" bIns="20983" anchor="t"/>
          <a:lstStyle/>
          <a:p>
            <a:pPr eaLnBrk="0" hangingPunct="0">
              <a:lnSpc>
                <a:spcPct val="85000"/>
              </a:lnSpc>
              <a:spcAft>
                <a:spcPts val="93"/>
              </a:spcAft>
              <a:defRPr/>
            </a:pPr>
            <a:endParaRPr lang="de-DE" sz="600" dirty="0">
              <a:solidFill>
                <a:srgbClr val="FFFFFF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034988" y="1304762"/>
            <a:ext cx="3618422" cy="587796"/>
          </a:xfrm>
          <a:prstGeom prst="chevron">
            <a:avLst>
              <a:gd name="adj" fmla="val 19167"/>
            </a:avLst>
          </a:prstGeom>
          <a:solidFill>
            <a:schemeClr val="bg1">
              <a:lumMod val="6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16523" tIns="20983" rIns="16523" bIns="20983" anchor="ctr"/>
          <a:lstStyle/>
          <a:p>
            <a:pPr algn="ctr" eaLnBrk="0" hangingPunct="0">
              <a:spcAft>
                <a:spcPts val="275"/>
              </a:spcAft>
              <a:defRPr/>
            </a:pPr>
            <a:r>
              <a:rPr lang="de-DE" sz="1700" b="1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Work </a:t>
            </a:r>
            <a:r>
              <a:rPr lang="en-US" sz="1700" b="1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performed</a:t>
            </a:r>
          </a:p>
          <a:p>
            <a:pPr algn="ctr" eaLnBrk="0" hangingPunct="0">
              <a:spcAft>
                <a:spcPts val="275"/>
              </a:spcAft>
              <a:defRPr/>
            </a:pPr>
            <a:r>
              <a:rPr lang="de-DE" sz="1700" b="1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70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de-DE" sz="1700" dirty="0" err="1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outputs</a:t>
            </a:r>
            <a:r>
              <a:rPr lang="de-DE" sz="170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5653421" y="1304763"/>
            <a:ext cx="3968992" cy="587796"/>
          </a:xfrm>
          <a:prstGeom prst="chevron">
            <a:avLst>
              <a:gd name="adj" fmla="val 19179"/>
            </a:avLst>
          </a:prstGeom>
          <a:solidFill>
            <a:schemeClr val="bg1">
              <a:lumMod val="5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16523" tIns="20983" rIns="16523" bIns="20983" anchor="ctr"/>
          <a:lstStyle/>
          <a:p>
            <a:pPr algn="ctr" eaLnBrk="0" hangingPunct="0">
              <a:spcAft>
                <a:spcPts val="275"/>
              </a:spcAft>
              <a:defRPr/>
            </a:pPr>
            <a:r>
              <a:rPr lang="en-US" sz="1700" b="1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Results achieved</a:t>
            </a:r>
          </a:p>
          <a:p>
            <a:pPr algn="ctr" eaLnBrk="0" hangingPunct="0">
              <a:spcAft>
                <a:spcPts val="275"/>
              </a:spcAft>
              <a:defRPr/>
            </a:pPr>
            <a:r>
              <a:rPr lang="de-DE" sz="170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de-DE" sz="1700" dirty="0" err="1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outcome</a:t>
            </a:r>
            <a:r>
              <a:rPr lang="de-DE" sz="170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/ </a:t>
            </a:r>
            <a:r>
              <a:rPr lang="de-DE" sz="1700" dirty="0" err="1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impacts</a:t>
            </a:r>
            <a:r>
              <a:rPr lang="de-DE" sz="170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043953" y="1988844"/>
            <a:ext cx="3509398" cy="469883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67" tIns="20983" rIns="41967" bIns="20983" rtlCol="0" anchor="t" anchorCtr="0"/>
          <a:lstStyle/>
          <a:p>
            <a:endParaRPr lang="de-DE" sz="1100" b="1" dirty="0">
              <a:solidFill>
                <a:srgbClr val="000000">
                  <a:lumMod val="95000"/>
                  <a:lumOff val="5000"/>
                </a:srgb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ichtungspfeil 16"/>
          <p:cNvSpPr/>
          <p:nvPr/>
        </p:nvSpPr>
        <p:spPr>
          <a:xfrm>
            <a:off x="283604" y="1304763"/>
            <a:ext cx="1717068" cy="587796"/>
          </a:xfrm>
          <a:prstGeom prst="homePlate">
            <a:avLst>
              <a:gd name="adj" fmla="val 16593"/>
            </a:avLst>
          </a:prstGeom>
          <a:solidFill>
            <a:schemeClr val="bg1">
              <a:lumMod val="95000"/>
            </a:schemeClr>
          </a:solidFill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lIns="16523" tIns="20983" rIns="16523" bIns="20983" anchor="ctr" anchorCtr="0"/>
          <a:lstStyle/>
          <a:p>
            <a:pPr algn="ctr" eaLnBrk="0" hangingPunct="0">
              <a:lnSpc>
                <a:spcPct val="85000"/>
              </a:lnSpc>
              <a:spcAft>
                <a:spcPts val="93"/>
              </a:spcAft>
              <a:defRPr/>
            </a:pPr>
            <a:r>
              <a:rPr lang="de-DE" sz="1400" b="1" dirty="0">
                <a:solidFill>
                  <a:srgbClr val="000000">
                    <a:lumMod val="95000"/>
                    <a:lumOff val="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Main </a:t>
            </a:r>
          </a:p>
          <a:p>
            <a:pPr algn="ctr" eaLnBrk="0" hangingPunct="0">
              <a:lnSpc>
                <a:spcPct val="85000"/>
              </a:lnSpc>
              <a:spcAft>
                <a:spcPts val="93"/>
              </a:spcAft>
              <a:defRPr/>
            </a:pPr>
            <a:r>
              <a:rPr lang="de-DE" sz="1400" b="1" dirty="0" err="1">
                <a:solidFill>
                  <a:srgbClr val="000000">
                    <a:lumMod val="95000"/>
                    <a:lumOff val="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target</a:t>
            </a:r>
            <a:r>
              <a:rPr lang="de-DE" sz="1400" b="1" dirty="0">
                <a:solidFill>
                  <a:srgbClr val="000000">
                    <a:lumMod val="95000"/>
                    <a:lumOff val="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b="1" dirty="0" err="1">
                <a:solidFill>
                  <a:srgbClr val="000000">
                    <a:lumMod val="95000"/>
                    <a:lumOff val="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group</a:t>
            </a:r>
            <a:endParaRPr lang="de-DE" sz="1400" b="1" dirty="0">
              <a:solidFill>
                <a:srgbClr val="000000">
                  <a:lumMod val="95000"/>
                  <a:lumOff val="5000"/>
                </a:srgb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653421" y="1988837"/>
            <a:ext cx="3868933" cy="4698834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67" tIns="20983" rIns="41967" bIns="20983" rtlCol="0" anchor="t" anchorCtr="0"/>
          <a:lstStyle/>
          <a:p>
            <a:endParaRPr lang="de-DE" sz="1100" b="1" dirty="0">
              <a:solidFill>
                <a:srgbClr val="000000">
                  <a:lumMod val="95000"/>
                  <a:lumOff val="5000"/>
                </a:srgb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1640632" y="2011890"/>
            <a:ext cx="360040" cy="4657470"/>
          </a:xfrm>
          <a:prstGeom prst="homePlate">
            <a:avLst>
              <a:gd name="adj" fmla="val 51790"/>
            </a:avLst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vert270" lIns="0" tIns="0" rIns="0" bIns="0" anchor="ctr"/>
          <a:lstStyle/>
          <a:p>
            <a:pPr algn="ctr" eaLnBrk="0" hangingPunct="0">
              <a:lnSpc>
                <a:spcPct val="85000"/>
              </a:lnSpc>
              <a:spcAft>
                <a:spcPts val="200"/>
              </a:spcAft>
              <a:tabLst>
                <a:tab pos="39343" algn="l"/>
              </a:tabLst>
              <a:defRPr/>
            </a:pPr>
            <a:r>
              <a:rPr lang="de-DE" sz="2100" b="1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Inputs</a:t>
            </a:r>
          </a:p>
        </p:txBody>
      </p:sp>
      <p:sp>
        <p:nvSpPr>
          <p:cNvPr id="21" name="Rechteck 20"/>
          <p:cNvSpPr/>
          <p:nvPr/>
        </p:nvSpPr>
        <p:spPr>
          <a:xfrm>
            <a:off x="283598" y="800153"/>
            <a:ext cx="1789082" cy="39660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0990" rIns="0" bIns="20990" rtlCol="0" anchor="ctr"/>
          <a:lstStyle/>
          <a:p>
            <a:pPr marL="82357" algn="ctr"/>
            <a:r>
              <a:rPr lang="en-US" sz="1700" b="1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Organisation</a:t>
            </a:r>
            <a:endParaRPr lang="en-US" sz="17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072680" y="800153"/>
            <a:ext cx="7549728" cy="39660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980" tIns="20990" rIns="41980" bIns="20990" rtlCol="0" anchor="ctr"/>
          <a:lstStyle/>
          <a:p>
            <a:pPr algn="ctr"/>
            <a:endParaRPr lang="de-DE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 err="1">
                <a:solidFill>
                  <a:schemeClr val="bg1"/>
                </a:solidFill>
              </a:rPr>
              <a:t>Indicators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/>
              <a:t>Der Social Reporting Standard (SRS)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233561" y="1664804"/>
            <a:ext cx="9473951" cy="4816960"/>
          </a:xfrm>
          <a:solidFill>
            <a:srgbClr val="EBE6CD"/>
          </a:solidFill>
        </p:spPr>
        <p:txBody>
          <a:bodyPr/>
          <a:lstStyle/>
          <a:p>
            <a:pPr marL="188954" indent="-285750">
              <a:spcBef>
                <a:spcPts val="600"/>
              </a:spcBef>
              <a:spcAft>
                <a:spcPts val="1000"/>
              </a:spcAft>
              <a:buSzPct val="90000"/>
              <a:buNone/>
              <a:defRPr/>
            </a:pPr>
            <a:r>
              <a:rPr lang="en-US" dirty="0"/>
              <a:t>Useable Indicators are </a:t>
            </a:r>
            <a:r>
              <a:rPr lang="de-DE" sz="1800" dirty="0"/>
              <a:t> </a:t>
            </a:r>
            <a:r>
              <a:rPr lang="de-DE" sz="1800" b="1" dirty="0"/>
              <a:t>„SMART“</a:t>
            </a:r>
            <a:r>
              <a:rPr lang="de-DE" sz="1800" dirty="0"/>
              <a:t>:</a:t>
            </a:r>
          </a:p>
          <a:p>
            <a:pPr marL="646154" indent="-285750">
              <a:spcAft>
                <a:spcPts val="600"/>
              </a:spcAft>
              <a:buSzPct val="90000"/>
              <a:buFont typeface="Wingdings" pitchFamily="2" charset="2"/>
              <a:buChar char="§"/>
              <a:defRPr/>
            </a:pPr>
            <a:r>
              <a:rPr lang="en-US" sz="1800" b="1" dirty="0"/>
              <a:t>S</a:t>
            </a:r>
            <a:r>
              <a:rPr lang="en-US" sz="1800" dirty="0"/>
              <a:t>pecific</a:t>
            </a:r>
            <a:r>
              <a:rPr lang="de-DE" sz="1800" dirty="0"/>
              <a:t>: </a:t>
            </a:r>
            <a:r>
              <a:rPr lang="en-US" dirty="0"/>
              <a:t>target a clearly defined area for improvement</a:t>
            </a:r>
            <a:endParaRPr lang="de-DE" sz="1800" dirty="0"/>
          </a:p>
          <a:p>
            <a:pPr marL="646154" indent="-285750">
              <a:spcAft>
                <a:spcPts val="600"/>
              </a:spcAft>
              <a:buSzPct val="90000"/>
              <a:buFont typeface="Wingdings" pitchFamily="2" charset="2"/>
              <a:buChar char="§"/>
              <a:defRPr/>
            </a:pPr>
            <a:r>
              <a:rPr lang="en-US" sz="1800" b="1" dirty="0"/>
              <a:t>M</a:t>
            </a:r>
            <a:r>
              <a:rPr lang="en-US" sz="1800" dirty="0"/>
              <a:t>easurable</a:t>
            </a:r>
            <a:r>
              <a:rPr lang="de-DE" sz="1800" dirty="0"/>
              <a:t>: </a:t>
            </a:r>
            <a:r>
              <a:rPr lang="en-US" dirty="0"/>
              <a:t>have the capacity to be counted, observed and analyzed</a:t>
            </a:r>
            <a:endParaRPr lang="de-DE" sz="1800" dirty="0"/>
          </a:p>
          <a:p>
            <a:pPr marL="646154" indent="-285750">
              <a:spcAft>
                <a:spcPts val="600"/>
              </a:spcAft>
              <a:buSzPct val="90000"/>
              <a:buFont typeface="Wingdings" pitchFamily="2" charset="2"/>
              <a:buChar char="§"/>
              <a:defRPr/>
            </a:pPr>
            <a:r>
              <a:rPr lang="en-US" sz="1800" b="1" dirty="0"/>
              <a:t>A</a:t>
            </a:r>
            <a:r>
              <a:rPr lang="en-US" sz="1800" dirty="0"/>
              <a:t>chievable</a:t>
            </a:r>
            <a:r>
              <a:rPr lang="de-DE" sz="1800" dirty="0"/>
              <a:t>: </a:t>
            </a:r>
            <a:r>
              <a:rPr lang="en-US" dirty="0"/>
              <a:t>specify the amount of what is to be measured </a:t>
            </a:r>
          </a:p>
          <a:p>
            <a:pPr marL="646154" indent="-285750">
              <a:spcAft>
                <a:spcPts val="600"/>
              </a:spcAft>
              <a:buSzPct val="90000"/>
              <a:buFont typeface="Wingdings" pitchFamily="2" charset="2"/>
              <a:buChar char="§"/>
              <a:defRPr/>
            </a:pPr>
            <a:r>
              <a:rPr lang="de-DE" sz="1800" b="1" dirty="0"/>
              <a:t>R</a:t>
            </a:r>
            <a:r>
              <a:rPr lang="de-DE" sz="1800" dirty="0"/>
              <a:t>elevant: </a:t>
            </a:r>
            <a:r>
              <a:rPr lang="en-US" sz="1800" dirty="0"/>
              <a:t>use a relevant data base </a:t>
            </a:r>
          </a:p>
          <a:p>
            <a:pPr marL="646154" indent="-285750">
              <a:spcAft>
                <a:spcPts val="600"/>
              </a:spcAft>
              <a:buSzPct val="90000"/>
              <a:buFont typeface="Wingdings" pitchFamily="2" charset="2"/>
              <a:buChar char="§"/>
              <a:defRPr/>
            </a:pPr>
            <a:r>
              <a:rPr lang="de-DE" sz="1800" b="1" dirty="0"/>
              <a:t>T</a:t>
            </a:r>
            <a:r>
              <a:rPr lang="de-DE" sz="1800" dirty="0"/>
              <a:t>ime: </a:t>
            </a:r>
            <a:r>
              <a:rPr lang="en-US" dirty="0"/>
              <a:t>specify when the result(s) can be achieved</a:t>
            </a:r>
            <a:endParaRPr lang="de-DE" sz="1800" dirty="0"/>
          </a:p>
          <a:p>
            <a:pPr marL="0" lvl="1" indent="0">
              <a:spcBef>
                <a:spcPts val="1800"/>
              </a:spcBef>
              <a:spcAft>
                <a:spcPts val="1000"/>
              </a:spcAft>
              <a:buSzPct val="90000"/>
              <a:buNone/>
              <a:defRPr/>
            </a:pPr>
            <a:r>
              <a:rPr lang="en-US" dirty="0"/>
              <a:t>It is beneficial</a:t>
            </a:r>
            <a:r>
              <a:rPr lang="en-US" sz="1800" dirty="0"/>
              <a:t>:</a:t>
            </a:r>
          </a:p>
          <a:p>
            <a:pPr marL="622300" lvl="2" indent="-268288">
              <a:spcBef>
                <a:spcPts val="600"/>
              </a:spcBef>
              <a:spcAft>
                <a:spcPts val="600"/>
              </a:spcAft>
              <a:buSzPct val="90000"/>
              <a:buFont typeface="Wingdings" pitchFamily="2" charset="2"/>
              <a:buChar char="§"/>
              <a:defRPr/>
            </a:pPr>
            <a:r>
              <a:rPr lang="en-US" dirty="0"/>
              <a:t>t</a:t>
            </a:r>
            <a:r>
              <a:rPr lang="en-US" sz="1800" dirty="0"/>
              <a:t>o identify a number of different indicators</a:t>
            </a:r>
            <a:endParaRPr lang="en-US" dirty="0"/>
          </a:p>
          <a:p>
            <a:pPr marL="622300" lvl="2" indent="-268288">
              <a:spcBef>
                <a:spcPts val="600"/>
              </a:spcBef>
              <a:spcAft>
                <a:spcPts val="600"/>
              </a:spcAft>
              <a:buSzPct val="90000"/>
              <a:buFont typeface="Wingdings" pitchFamily="2" charset="2"/>
              <a:buChar char="§"/>
              <a:defRPr/>
            </a:pPr>
            <a:r>
              <a:rPr lang="en-US" dirty="0"/>
              <a:t>t</a:t>
            </a:r>
            <a:r>
              <a:rPr lang="en-US" sz="1800" dirty="0"/>
              <a:t>o </a:t>
            </a:r>
            <a:r>
              <a:rPr lang="en-US" dirty="0"/>
              <a:t>combine quantitative </a:t>
            </a:r>
            <a:r>
              <a:rPr lang="en-US" sz="1800" dirty="0"/>
              <a:t>data with qualitative descriptions </a:t>
            </a:r>
          </a:p>
          <a:p>
            <a:pPr marL="622300" lvl="2" indent="-268288">
              <a:spcBef>
                <a:spcPts val="600"/>
              </a:spcBef>
              <a:spcAft>
                <a:spcPts val="600"/>
              </a:spcAft>
              <a:buSzPct val="90000"/>
              <a:buFont typeface="Wingdings" pitchFamily="2" charset="2"/>
              <a:buChar char="§"/>
              <a:defRPr/>
            </a:pPr>
            <a:r>
              <a:rPr lang="en-US" dirty="0"/>
              <a:t>to work with comparative figures in order to benchmark the achieved changes </a:t>
            </a:r>
            <a:r>
              <a:rPr lang="en-US" sz="1800" dirty="0"/>
              <a:t>(e.g. nation wide recidivism rate)</a:t>
            </a:r>
          </a:p>
          <a:p>
            <a:pPr marL="179973" indent="-179973">
              <a:lnSpc>
                <a:spcPct val="130000"/>
              </a:lnSpc>
              <a:spcAft>
                <a:spcPts val="1200"/>
              </a:spcAft>
              <a:buClr>
                <a:srgbClr val="7AB030"/>
              </a:buClr>
              <a:buNone/>
            </a:pPr>
            <a:endParaRPr lang="de-DE" sz="1800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Indicators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/>
              <a:t>Der Social Reporting Standard (SRS)</a:t>
            </a:r>
          </a:p>
        </p:txBody>
      </p:sp>
      <p:sp>
        <p:nvSpPr>
          <p:cNvPr id="9" name="Inhaltsplatzhalter 7"/>
          <p:cNvSpPr txBox="1">
            <a:spLocks/>
          </p:cNvSpPr>
          <p:nvPr/>
        </p:nvSpPr>
        <p:spPr>
          <a:xfrm>
            <a:off x="3499358" y="1979280"/>
            <a:ext cx="6213648" cy="1593736"/>
          </a:xfrm>
          <a:prstGeom prst="rect">
            <a:avLst/>
          </a:prstGeom>
          <a:solidFill>
            <a:srgbClr val="87CDD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lIns="71988" tIns="71988" rIns="71988" bIns="71988" anchor="ctr"/>
          <a:lstStyle/>
          <a:p>
            <a:pPr marL="0" lvl="1" indent="-274596" defTabSz="914261" eaLnBrk="0" hangingPunct="0">
              <a:lnSpc>
                <a:spcPct val="110000"/>
              </a:lnSpc>
              <a:spcBef>
                <a:spcPts val="320"/>
              </a:spcBef>
              <a:spcAft>
                <a:spcPts val="1200"/>
              </a:spcAft>
              <a:defRPr/>
            </a:pPr>
            <a:endParaRPr lang="de-DE" sz="1600" b="1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1" indent="-274596" defTabSz="914261" eaLnBrk="0" hangingPunct="0">
              <a:lnSpc>
                <a:spcPct val="110000"/>
              </a:lnSpc>
              <a:spcBef>
                <a:spcPts val="320"/>
              </a:spcBef>
              <a:spcAft>
                <a:spcPts val="1200"/>
              </a:spcAft>
              <a:defRPr/>
            </a:pPr>
            <a:r>
              <a:rPr lang="en-US" sz="1600" b="1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Direct indicators </a:t>
            </a:r>
            <a:r>
              <a:rPr lang="en-US" sz="16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are directly consistent with results. </a:t>
            </a:r>
          </a:p>
          <a:p>
            <a:pPr marL="0" lvl="1" indent="-274596" defTabSz="914261" eaLnBrk="0" hangingPunct="0">
              <a:lnSpc>
                <a:spcPct val="110000"/>
              </a:lnSpc>
              <a:spcBef>
                <a:spcPts val="320"/>
              </a:spcBef>
              <a:spcAft>
                <a:spcPts val="1200"/>
              </a:spcAft>
              <a:defRPr/>
            </a:pPr>
            <a:r>
              <a:rPr lang="en-US" sz="1600" b="1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Indirect or „Proxy“-indicators</a:t>
            </a:r>
            <a:r>
              <a:rPr lang="en-US" sz="16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are used in case of an impracticable direct measurement.</a:t>
            </a:r>
          </a:p>
          <a:p>
            <a:pPr marL="0" lvl="1" indent="-274596" defTabSz="914261" eaLnBrk="0" hangingPunct="0">
              <a:lnSpc>
                <a:spcPct val="110000"/>
              </a:lnSpc>
              <a:spcBef>
                <a:spcPts val="320"/>
              </a:spcBef>
              <a:spcAft>
                <a:spcPts val="1200"/>
              </a:spcAft>
              <a:defRPr/>
            </a:pPr>
            <a:endParaRPr lang="de-DE" sz="16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Inhaltsplatzhalter 7"/>
          <p:cNvSpPr txBox="1">
            <a:spLocks/>
          </p:cNvSpPr>
          <p:nvPr/>
        </p:nvSpPr>
        <p:spPr>
          <a:xfrm>
            <a:off x="3493864" y="4437112"/>
            <a:ext cx="6213648" cy="1628564"/>
          </a:xfrm>
          <a:prstGeom prst="rect">
            <a:avLst/>
          </a:prstGeom>
          <a:solidFill>
            <a:srgbClr val="87CDD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lIns="71988" tIns="71988" rIns="71988" bIns="71988" rtlCol="0" anchor="ctr">
            <a:noAutofit/>
          </a:bodyPr>
          <a:lstStyle/>
          <a:p>
            <a:pPr marL="0" lvl="1" indent="-180947" defTabSz="914261" fontAlgn="auto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1600" kern="0" spc="30" dirty="0">
                <a:latin typeface="Verdana" pitchFamily="34" charset="0"/>
                <a:ea typeface="Verdana" pitchFamily="34" charset="0"/>
                <a:cs typeface="Verdana" pitchFamily="34" charset="0"/>
              </a:rPr>
              <a:t>Indicators are often </a:t>
            </a:r>
            <a:r>
              <a:rPr lang="en-US" sz="1600" b="1" kern="0" spc="30" dirty="0">
                <a:latin typeface="Verdana" pitchFamily="34" charset="0"/>
                <a:ea typeface="Verdana" pitchFamily="34" charset="0"/>
                <a:cs typeface="Verdana" pitchFamily="34" charset="0"/>
              </a:rPr>
              <a:t>quantitative</a:t>
            </a:r>
            <a:r>
              <a:rPr lang="en-US" sz="1600" kern="0" spc="30" dirty="0">
                <a:latin typeface="Verdana" pitchFamily="34" charset="0"/>
                <a:ea typeface="Verdana" pitchFamily="34" charset="0"/>
                <a:cs typeface="Verdana" pitchFamily="34" charset="0"/>
              </a:rPr>
              <a:t> measurements, e.g. expressed as a percentage or as a quotient.</a:t>
            </a:r>
          </a:p>
          <a:p>
            <a:pPr marL="0" lvl="1" indent="-180947" defTabSz="914261" fontAlgn="auto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1600" kern="0" spc="30" dirty="0">
                <a:latin typeface="Verdana" pitchFamily="34" charset="0"/>
                <a:ea typeface="Verdana" pitchFamily="34" charset="0"/>
                <a:cs typeface="Verdana" pitchFamily="34" charset="0"/>
              </a:rPr>
              <a:t>Indicators can also be a </a:t>
            </a:r>
            <a:r>
              <a:rPr lang="en-US" sz="1600" b="1" kern="0" spc="30" dirty="0">
                <a:latin typeface="Verdana" pitchFamily="34" charset="0"/>
                <a:ea typeface="Verdana" pitchFamily="34" charset="0"/>
                <a:cs typeface="Verdana" pitchFamily="34" charset="0"/>
              </a:rPr>
              <a:t>qualitative</a:t>
            </a:r>
            <a:r>
              <a:rPr lang="en-US" sz="1600" kern="0" spc="30" dirty="0">
                <a:latin typeface="Verdana" pitchFamily="34" charset="0"/>
                <a:ea typeface="Verdana" pitchFamily="34" charset="0"/>
                <a:cs typeface="Verdana" pitchFamily="34" charset="0"/>
              </a:rPr>
              <a:t> monitoring, e.g. a quotation or a story. </a:t>
            </a:r>
          </a:p>
        </p:txBody>
      </p:sp>
      <p:sp>
        <p:nvSpPr>
          <p:cNvPr id="16" name="Richtungspfeil 15"/>
          <p:cNvSpPr/>
          <p:nvPr/>
        </p:nvSpPr>
        <p:spPr>
          <a:xfrm>
            <a:off x="452500" y="4473116"/>
            <a:ext cx="2760307" cy="720080"/>
          </a:xfrm>
          <a:prstGeom prst="homePlate">
            <a:avLst/>
          </a:prstGeom>
          <a:solidFill>
            <a:srgbClr val="FFF17A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indent="-457200" algn="ctr">
              <a:lnSpc>
                <a:spcPct val="110000"/>
              </a:lnSpc>
            </a:pPr>
            <a:r>
              <a:rPr lang="de-DE" sz="1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Quantitative</a:t>
            </a:r>
          </a:p>
        </p:txBody>
      </p:sp>
      <p:sp>
        <p:nvSpPr>
          <p:cNvPr id="17" name="Richtungspfeil 16"/>
          <p:cNvSpPr/>
          <p:nvPr/>
        </p:nvSpPr>
        <p:spPr>
          <a:xfrm>
            <a:off x="452500" y="2852936"/>
            <a:ext cx="2760307" cy="720080"/>
          </a:xfrm>
          <a:prstGeom prst="homePlate">
            <a:avLst/>
          </a:prstGeom>
          <a:solidFill>
            <a:srgbClr val="FFF17A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indent="-457200" algn="ctr">
              <a:lnSpc>
                <a:spcPct val="110000"/>
              </a:lnSpc>
            </a:pPr>
            <a:r>
              <a:rPr lang="en-US" sz="1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Indirect</a:t>
            </a:r>
          </a:p>
        </p:txBody>
      </p:sp>
      <p:sp>
        <p:nvSpPr>
          <p:cNvPr id="18" name="Richtungspfeil 17"/>
          <p:cNvSpPr/>
          <p:nvPr/>
        </p:nvSpPr>
        <p:spPr>
          <a:xfrm>
            <a:off x="452500" y="5345596"/>
            <a:ext cx="2760307" cy="720080"/>
          </a:xfrm>
          <a:prstGeom prst="homePlate">
            <a:avLst/>
          </a:prstGeom>
          <a:solidFill>
            <a:srgbClr val="FFF17A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indent="-457200" algn="ctr">
              <a:lnSpc>
                <a:spcPct val="110000"/>
              </a:lnSpc>
            </a:pPr>
            <a:r>
              <a:rPr lang="de-DE" sz="1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Qualitative</a:t>
            </a:r>
          </a:p>
        </p:txBody>
      </p:sp>
      <p:sp>
        <p:nvSpPr>
          <p:cNvPr id="19" name="Richtungspfeil 18"/>
          <p:cNvSpPr/>
          <p:nvPr/>
        </p:nvSpPr>
        <p:spPr>
          <a:xfrm>
            <a:off x="452500" y="1979280"/>
            <a:ext cx="2760307" cy="720080"/>
          </a:xfrm>
          <a:prstGeom prst="homePlate">
            <a:avLst/>
          </a:prstGeom>
          <a:solidFill>
            <a:srgbClr val="FFF17A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indent="-457200" algn="ctr">
              <a:lnSpc>
                <a:spcPct val="110000"/>
              </a:lnSpc>
            </a:pPr>
            <a:r>
              <a:rPr lang="en-US" sz="1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Direct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Proofs of results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/>
              <a:t>Der Social Reporting Standard (SRS)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3446832" y="1520788"/>
            <a:ext cx="6260679" cy="1584176"/>
          </a:xfrm>
          <a:prstGeom prst="roundRect">
            <a:avLst>
              <a:gd name="adj" fmla="val 0"/>
            </a:avLst>
          </a:prstGeom>
          <a:solidFill>
            <a:srgbClr val="87CDD7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/>
          <a:lstStyle/>
          <a:p>
            <a:pPr marL="354013" indent="-1714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tabLst>
                <a:tab pos="354013" algn="l"/>
              </a:tabLs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Measurement of the (outcome-) result achievement </a:t>
            </a:r>
          </a:p>
          <a:p>
            <a:pPr marL="354013" indent="-1714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tabLst>
                <a:tab pos="354013" algn="l"/>
              </a:tabLs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Systematic collection and recording through evaluation</a:t>
            </a:r>
          </a:p>
          <a:p>
            <a:pPr marL="354013" indent="-1714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tabLst>
                <a:tab pos="354013" algn="l"/>
              </a:tabLs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Scientifically proven (control groups…)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446832" y="3320988"/>
            <a:ext cx="6260680" cy="1476164"/>
          </a:xfrm>
          <a:prstGeom prst="roundRect">
            <a:avLst>
              <a:gd name="adj" fmla="val 0"/>
            </a:avLst>
          </a:prstGeom>
          <a:solidFill>
            <a:srgbClr val="87CDD7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36000" rtlCol="0" anchor="ctr" anchorCtr="0"/>
          <a:lstStyle/>
          <a:p>
            <a:pPr marL="354013" indent="-1714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tabLst>
                <a:tab pos="268288" algn="l"/>
              </a:tabLs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Recording the demand voiced by the target group or other relevant groups (e.g. recommendations)</a:t>
            </a:r>
          </a:p>
          <a:p>
            <a:pPr marL="354013" indent="-1714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tabLst>
                <a:tab pos="268288" algn="l"/>
              </a:tabLs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Recording and evaluation of the target group‘s feedback (structured and unstructured)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3446832" y="4977172"/>
            <a:ext cx="6260680" cy="1368152"/>
          </a:xfrm>
          <a:prstGeom prst="roundRect">
            <a:avLst>
              <a:gd name="adj" fmla="val 0"/>
            </a:avLst>
          </a:prstGeom>
          <a:solidFill>
            <a:srgbClr val="87CDD7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36000" rtlCol="0" anchor="ctr" anchorCtr="0"/>
          <a:lstStyle/>
          <a:p>
            <a:pPr marL="450850" indent="-182563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tabLst>
                <a:tab pos="450850" algn="l"/>
              </a:tabLs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Assumptions based on personal experiences </a:t>
            </a:r>
          </a:p>
          <a:p>
            <a:pPr marL="450850" indent="-182563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tabLst>
                <a:tab pos="450850" algn="l"/>
              </a:tabLs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Proof of results for comparable activities / concepts</a:t>
            </a:r>
          </a:p>
          <a:p>
            <a:pPr marL="450850" indent="-182563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tabLst>
                <a:tab pos="450850" algn="l"/>
              </a:tabLs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Theory of change – a clear logic model </a:t>
            </a:r>
          </a:p>
        </p:txBody>
      </p:sp>
      <p:sp>
        <p:nvSpPr>
          <p:cNvPr id="14" name="Richtungspfeil 13"/>
          <p:cNvSpPr/>
          <p:nvPr/>
        </p:nvSpPr>
        <p:spPr>
          <a:xfrm>
            <a:off x="506506" y="3573016"/>
            <a:ext cx="2808312" cy="720080"/>
          </a:xfrm>
          <a:prstGeom prst="homePlate">
            <a:avLst/>
          </a:prstGeom>
          <a:solidFill>
            <a:srgbClr val="FFF17A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indent="-457200" algn="ctr">
              <a:lnSpc>
                <a:spcPct val="110000"/>
              </a:lnSpc>
            </a:pPr>
            <a:r>
              <a:rPr lang="en-US" sz="1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Indirect  </a:t>
            </a:r>
          </a:p>
          <a:p>
            <a:pPr indent="-457200" algn="ctr">
              <a:lnSpc>
                <a:spcPct val="110000"/>
              </a:lnSpc>
            </a:pPr>
            <a:r>
              <a:rPr lang="en-US" sz="1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proof of results</a:t>
            </a:r>
          </a:p>
        </p:txBody>
      </p:sp>
      <p:sp>
        <p:nvSpPr>
          <p:cNvPr id="15" name="Richtungspfeil 14"/>
          <p:cNvSpPr/>
          <p:nvPr/>
        </p:nvSpPr>
        <p:spPr>
          <a:xfrm>
            <a:off x="512505" y="5193196"/>
            <a:ext cx="2760307" cy="720080"/>
          </a:xfrm>
          <a:prstGeom prst="homePlate">
            <a:avLst/>
          </a:prstGeom>
          <a:solidFill>
            <a:srgbClr val="FFF17A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indent="-457200" algn="ctr">
              <a:lnSpc>
                <a:spcPct val="110000"/>
              </a:lnSpc>
            </a:pPr>
            <a:r>
              <a:rPr lang="de-DE" sz="1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Logical </a:t>
            </a:r>
            <a:r>
              <a:rPr lang="en-US" sz="1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conclusion</a:t>
            </a:r>
          </a:p>
        </p:txBody>
      </p:sp>
      <p:sp>
        <p:nvSpPr>
          <p:cNvPr id="16" name="Richtungspfeil 15"/>
          <p:cNvSpPr/>
          <p:nvPr/>
        </p:nvSpPr>
        <p:spPr>
          <a:xfrm>
            <a:off x="512505" y="1952836"/>
            <a:ext cx="2808312" cy="720080"/>
          </a:xfrm>
          <a:prstGeom prst="homePlate">
            <a:avLst/>
          </a:prstGeom>
          <a:solidFill>
            <a:srgbClr val="FFF17A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indent="-457200" algn="ctr">
              <a:lnSpc>
                <a:spcPct val="110000"/>
              </a:lnSpc>
            </a:pPr>
            <a:r>
              <a:rPr lang="en-US" sz="1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Direct  </a:t>
            </a:r>
          </a:p>
          <a:p>
            <a:pPr indent="-457200" algn="ctr">
              <a:lnSpc>
                <a:spcPct val="110000"/>
              </a:lnSpc>
            </a:pPr>
            <a:r>
              <a:rPr lang="en-US" sz="1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proof of results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Selection of Survey 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/>
              <a:t>Der Social Reporting Standard (SRS)</a:t>
            </a:r>
          </a:p>
        </p:txBody>
      </p:sp>
      <p:pic>
        <p:nvPicPr>
          <p:cNvPr id="1193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1477008"/>
            <a:ext cx="7416824" cy="490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53683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>
          <a:xfrm>
            <a:off x="233673" y="4951541"/>
            <a:ext cx="9471036" cy="612068"/>
          </a:xfrm>
          <a:prstGeom prst="rect">
            <a:avLst/>
          </a:prstGeom>
          <a:solidFill>
            <a:schemeClr val="accent1"/>
          </a:solidFill>
        </p:spPr>
        <p:txBody>
          <a:bodyPr lIns="91426" tIns="45712" rIns="91426" bIns="45712"/>
          <a:lstStyle/>
          <a:p>
            <a:pPr marL="263484" indent="-263484" eaLnBrk="0" hangingPunct="0">
              <a:lnSpc>
                <a:spcPct val="120000"/>
              </a:lnSpc>
              <a:spcBef>
                <a:spcPts val="479"/>
              </a:spcBef>
              <a:spcAft>
                <a:spcPts val="600"/>
              </a:spcAft>
              <a:buClr>
                <a:srgbClr val="000000"/>
              </a:buClr>
              <a:buFont typeface="Verdana" pitchFamily="34" charset="0"/>
              <a:buNone/>
              <a:defRPr/>
            </a:pPr>
            <a:endParaRPr lang="de-DE" sz="2000" kern="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13755" y="1520788"/>
            <a:ext cx="7547557" cy="4608512"/>
          </a:xfrm>
        </p:spPr>
        <p:txBody>
          <a:bodyPr/>
          <a:lstStyle/>
          <a:p>
            <a:pPr lvl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de-DE" b="1" dirty="0">
                <a:solidFill>
                  <a:srgbClr val="000000"/>
                </a:solidFill>
              </a:rPr>
              <a:t>Welcome </a:t>
            </a:r>
            <a:r>
              <a:rPr lang="en-US" b="1" dirty="0">
                <a:solidFill>
                  <a:srgbClr val="000000"/>
                </a:solidFill>
              </a:rPr>
              <a:t>note and round of introduction </a:t>
            </a:r>
          </a:p>
          <a:p>
            <a:pPr lvl="0">
              <a:lnSpc>
                <a:spcPct val="110000"/>
              </a:lnSpc>
              <a:spcBef>
                <a:spcPts val="1799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b="1" dirty="0">
                <a:solidFill>
                  <a:srgbClr val="000000"/>
                </a:solidFill>
              </a:rPr>
              <a:t>Input session </a:t>
            </a:r>
          </a:p>
          <a:p>
            <a:pPr marL="674585" lvl="1" indent="-399989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Background and objective of </a:t>
            </a:r>
            <a:r>
              <a:rPr lang="de-DE" dirty="0">
                <a:solidFill>
                  <a:srgbClr val="000000"/>
                </a:solidFill>
              </a:rPr>
              <a:t>Social Reporting Standard</a:t>
            </a:r>
          </a:p>
          <a:p>
            <a:pPr marL="674585" lvl="1" indent="-399989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Result and results chain </a:t>
            </a:r>
          </a:p>
          <a:p>
            <a:pPr lvl="0">
              <a:lnSpc>
                <a:spcPct val="110000"/>
              </a:lnSpc>
              <a:spcBef>
                <a:spcPts val="1799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b="1" dirty="0">
                <a:solidFill>
                  <a:srgbClr val="000000"/>
                </a:solidFill>
              </a:rPr>
              <a:t>Documentation of results within Social Reporting Standard  (practical exercise)</a:t>
            </a:r>
          </a:p>
          <a:p>
            <a:pPr marL="674585" lvl="1" indent="-399989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Working Session I:  The social problem and your solution </a:t>
            </a:r>
          </a:p>
          <a:p>
            <a:pPr marL="674585" lvl="1" indent="-399989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Working Session II: Social results  </a:t>
            </a:r>
          </a:p>
          <a:p>
            <a:pPr lvl="0">
              <a:lnSpc>
                <a:spcPct val="110000"/>
              </a:lnSpc>
              <a:spcBef>
                <a:spcPts val="1799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b="1" dirty="0">
                <a:solidFill>
                  <a:srgbClr val="000000"/>
                </a:solidFill>
              </a:rPr>
              <a:t>Concluding session and feedback 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endParaRPr lang="de-DE" sz="18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F35297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Inhaltsplatzhalt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Der Social Reporting Standard (SRS)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Initiators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2"/>
          </p:nvPr>
        </p:nvSpPr>
        <p:spPr>
          <a:xfrm>
            <a:off x="4952949" y="49814"/>
            <a:ext cx="4754563" cy="368300"/>
          </a:xfrm>
        </p:spPr>
        <p:txBody>
          <a:bodyPr/>
          <a:lstStyle/>
          <a:p>
            <a:r>
              <a:rPr lang="de-DE" dirty="0"/>
              <a:t>Der Social Reporting Standard (SRS)</a:t>
            </a:r>
          </a:p>
          <a:p>
            <a:endParaRPr lang="de-DE" dirty="0"/>
          </a:p>
        </p:txBody>
      </p:sp>
      <p:pic>
        <p:nvPicPr>
          <p:cNvPr id="1191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1" y="1628800"/>
            <a:ext cx="4594671" cy="414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19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039" y="1484784"/>
            <a:ext cx="472349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1" descr="G:\00_Schaufenster\05_PHINEO-Basisgrafiken\PHINEO_Icon_Scribbles\Schatten\Schatten_3D_sw_ssc_600px.png"/>
          <p:cNvPicPr>
            <a:picLocks noChangeAspect="1" noChangeArrowheads="1"/>
          </p:cNvPicPr>
          <p:nvPr/>
        </p:nvPicPr>
        <p:blipFill>
          <a:blip r:embed="rId13" cstate="print">
            <a:lum bright="59000" contrast="21000"/>
          </a:blip>
          <a:srcRect/>
          <a:stretch>
            <a:fillRect/>
          </a:stretch>
        </p:blipFill>
        <p:spPr bwMode="auto">
          <a:xfrm rot="21207418">
            <a:off x="139980" y="5705884"/>
            <a:ext cx="2914259" cy="686009"/>
          </a:xfrm>
          <a:prstGeom prst="rect">
            <a:avLst/>
          </a:prstGeom>
          <a:noFill/>
        </p:spPr>
      </p:pic>
      <p:pic>
        <p:nvPicPr>
          <p:cNvPr id="16" name="Picture 11" descr="G:\00_Schaufenster\05_PHINEO-Basisgrafiken\PHINEO_Icon_Scribbles\Schatten\Schatten_3D_sw_ssc_600px.png"/>
          <p:cNvPicPr>
            <a:picLocks noChangeAspect="1" noChangeArrowheads="1"/>
          </p:cNvPicPr>
          <p:nvPr/>
        </p:nvPicPr>
        <p:blipFill>
          <a:blip r:embed="rId13" cstate="print">
            <a:lum bright="59000" contrast="21000"/>
          </a:blip>
          <a:srcRect/>
          <a:stretch>
            <a:fillRect/>
          </a:stretch>
        </p:blipFill>
        <p:spPr bwMode="auto">
          <a:xfrm rot="21207418">
            <a:off x="6619552" y="5770950"/>
            <a:ext cx="2970464" cy="617517"/>
          </a:xfrm>
          <a:prstGeom prst="rect">
            <a:avLst/>
          </a:prstGeom>
          <a:noFill/>
        </p:spPr>
      </p:pic>
      <p:pic>
        <p:nvPicPr>
          <p:cNvPr id="129035" name="Picture 11" descr="G:\00_Schaufenster\05_PHINEO-Basisgrafiken\PHINEO_Icon_Scribbles\Schatten\Schatten_3D_sw_ssc_600px.png"/>
          <p:cNvPicPr>
            <a:picLocks noChangeAspect="1" noChangeArrowheads="1"/>
          </p:cNvPicPr>
          <p:nvPr/>
        </p:nvPicPr>
        <p:blipFill>
          <a:blip r:embed="rId13" cstate="print">
            <a:lum bright="65000" contrast="26000"/>
          </a:blip>
          <a:srcRect/>
          <a:stretch>
            <a:fillRect/>
          </a:stretch>
        </p:blipFill>
        <p:spPr bwMode="auto">
          <a:xfrm rot="21207418">
            <a:off x="3524949" y="5643569"/>
            <a:ext cx="2856114" cy="751850"/>
          </a:xfrm>
          <a:prstGeom prst="rect">
            <a:avLst/>
          </a:prstGeom>
          <a:noFill/>
        </p:spPr>
      </p:pic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28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9025" name="Picture 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 cstate="print"/>
          <a:srcRect l="15989" t="10125" r="65313" b="8680"/>
          <a:stretch>
            <a:fillRect/>
          </a:stretch>
        </p:blipFill>
        <p:spPr bwMode="auto">
          <a:xfrm>
            <a:off x="7179823" y="2797830"/>
            <a:ext cx="2541650" cy="3456059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4" name="Textplatzhalter 23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>
          <a:xfrm>
            <a:off x="233360" y="1700808"/>
            <a:ext cx="3326898" cy="478800"/>
          </a:xfrm>
          <a:solidFill>
            <a:srgbClr val="FFF17A"/>
          </a:solidFill>
        </p:spPr>
        <p:txBody>
          <a:bodyPr/>
          <a:lstStyle/>
          <a:p>
            <a:pPr algn="ctr"/>
            <a:r>
              <a:rPr lang="de-DE" sz="1600" dirty="0">
                <a:latin typeface="Verdana" pitchFamily="34" charset="0"/>
                <a:cs typeface="Verdana" pitchFamily="34" charset="0"/>
              </a:rPr>
              <a:t>Guidelines</a:t>
            </a:r>
            <a:endParaRPr lang="en-GB" sz="16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7185248" y="1700808"/>
            <a:ext cx="2500604" cy="478800"/>
          </a:xfrm>
          <a:solidFill>
            <a:srgbClr val="FFF17A"/>
          </a:solidFill>
        </p:spPr>
        <p:txBody>
          <a:bodyPr/>
          <a:lstStyle/>
          <a:p>
            <a:pPr algn="ctr"/>
            <a:r>
              <a:rPr lang="de-DE" sz="1600" dirty="0">
                <a:latin typeface="Verdana" pitchFamily="34" charset="0"/>
                <a:cs typeface="Verdana" pitchFamily="34" charset="0"/>
              </a:rPr>
              <a:t>Report</a:t>
            </a:r>
            <a:endParaRPr lang="en-GB" sz="16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noProof="0" smtClean="0"/>
              <a:pPr>
                <a:defRPr/>
              </a:pPr>
              <a:t>6</a:t>
            </a:fld>
            <a:endParaRPr lang="de-DE" noProof="0" dirty="0"/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7"/>
            <p:custDataLst>
              <p:tags r:id="rId7"/>
            </p:custDataLst>
          </p:nvPr>
        </p:nvSpPr>
        <p:spPr>
          <a:xfrm>
            <a:off x="3934764" y="1700808"/>
            <a:ext cx="2874025" cy="478800"/>
          </a:xfrm>
          <a:solidFill>
            <a:srgbClr val="FFF17A"/>
          </a:solidFill>
        </p:spPr>
        <p:txBody>
          <a:bodyPr/>
          <a:lstStyle/>
          <a:p>
            <a:pPr algn="ctr"/>
            <a:r>
              <a:rPr lang="de-DE" sz="1600" dirty="0">
                <a:latin typeface="Verdana" pitchFamily="34" charset="0"/>
                <a:cs typeface="Verdana" pitchFamily="34" charset="0"/>
              </a:rPr>
              <a:t>Report Template</a:t>
            </a:r>
            <a:endParaRPr lang="en-GB" sz="16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/>
            <p:custDataLst>
              <p:tags r:id="rId8"/>
            </p:custDataLst>
          </p:nvPr>
        </p:nvSpPr>
        <p:spPr>
          <a:solidFill>
            <a:srgbClr val="EA5297"/>
          </a:solidFill>
        </p:spPr>
        <p:txBody>
          <a:bodyPr/>
          <a:lstStyle/>
          <a:p>
            <a:r>
              <a:rPr lang="de-DE" dirty="0"/>
              <a:t>The</a:t>
            </a:r>
            <a:r>
              <a:rPr lang="de-DE" dirty="0">
                <a:solidFill>
                  <a:schemeClr val="bg1"/>
                </a:solidFill>
              </a:rPr>
              <a:t> SRS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Inhaltsplatzhalter 28"/>
          <p:cNvSpPr>
            <a:spLocks noGrp="1"/>
          </p:cNvSpPr>
          <p:nvPr>
            <p:ph sz="quarter" idx="1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de-DE" dirty="0"/>
              <a:t>Der Social Reporting Standard (SRS)</a:t>
            </a:r>
          </a:p>
        </p:txBody>
      </p:sp>
      <p:pic>
        <p:nvPicPr>
          <p:cNvPr id="123907" name="Picture 3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7" cstate="print"/>
          <a:srcRect l="18255" t="11971" r="58777" b="30680"/>
          <a:stretch>
            <a:fillRect/>
          </a:stretch>
        </p:blipFill>
        <p:spPr bwMode="auto">
          <a:xfrm>
            <a:off x="4023146" y="2797899"/>
            <a:ext cx="2570898" cy="3455990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9036" name="Picture 12" descr="G:\00_Schaufenster\03_Weitere_Produkte_Publikationen\SRS_Social_Reporting_Standard\SRS_2014\Abbildungen\ABBILDUNGEN_Cover\RGB_fuer_Web_und_Officeanwendungen\SRS_SocialReportingStandard_Cfr_140522ssc_RGB_Rahmen_XXL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68524" y="2797830"/>
            <a:ext cx="2649389" cy="3456059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79456" y="731523"/>
            <a:ext cx="9493200" cy="609248"/>
          </a:xfrm>
          <a:solidFill>
            <a:srgbClr val="EA5297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are results?</a:t>
            </a:r>
          </a:p>
        </p:txBody>
      </p:sp>
      <p:sp>
        <p:nvSpPr>
          <p:cNvPr id="8" name="Inhaltsplatzhalter 4"/>
          <p:cNvSpPr>
            <a:spLocks noGrp="1"/>
          </p:cNvSpPr>
          <p:nvPr>
            <p:ph sz="quarter" idx="12"/>
          </p:nvPr>
        </p:nvSpPr>
        <p:spPr>
          <a:xfrm>
            <a:off x="4953006" y="49814"/>
            <a:ext cx="4754563" cy="368300"/>
          </a:xfrm>
        </p:spPr>
        <p:txBody>
          <a:bodyPr/>
          <a:lstStyle/>
          <a:p>
            <a:r>
              <a:rPr lang="de-DE" dirty="0"/>
              <a:t>Der Social Reporting Standard (SRS)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578515" y="1988840"/>
            <a:ext cx="8550950" cy="1368152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sz="2000" b="1" dirty="0"/>
              <a:t>Results are changes…</a:t>
            </a:r>
          </a:p>
          <a:p>
            <a:pPr marL="358720" indent="-269834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000" dirty="0"/>
              <a:t>… in the lives of target groups which occur in consequence of an intervention (activity, measure, project, etc.).</a:t>
            </a:r>
          </a:p>
        </p:txBody>
      </p:sp>
      <p:sp>
        <p:nvSpPr>
          <p:cNvPr id="13" name="Pfeil nach rechts 12"/>
          <p:cNvSpPr/>
          <p:nvPr/>
        </p:nvSpPr>
        <p:spPr>
          <a:xfrm>
            <a:off x="2288705" y="4149081"/>
            <a:ext cx="1368152" cy="504056"/>
          </a:xfrm>
          <a:prstGeom prst="rightArrow">
            <a:avLst/>
          </a:prstGeom>
          <a:solidFill>
            <a:srgbClr val="8FDBED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86" tIns="45712" rIns="91426" bIns="45712" rtlCol="0" anchor="ctr"/>
          <a:lstStyle/>
          <a:p>
            <a:pPr algn="ctr">
              <a:lnSpc>
                <a:spcPct val="110000"/>
              </a:lnSpc>
            </a:pPr>
            <a:endParaRPr lang="de-DE" sz="1400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Pfeil nach rechts 13"/>
          <p:cNvSpPr/>
          <p:nvPr/>
        </p:nvSpPr>
        <p:spPr>
          <a:xfrm>
            <a:off x="5853100" y="4149081"/>
            <a:ext cx="1404156" cy="504056"/>
          </a:xfrm>
          <a:prstGeom prst="rightArrow">
            <a:avLst/>
          </a:prstGeom>
          <a:solidFill>
            <a:srgbClr val="8FDBED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86" tIns="45712" rIns="91426" bIns="45712" rtlCol="0" anchor="ctr"/>
          <a:lstStyle/>
          <a:p>
            <a:pPr algn="ctr">
              <a:lnSpc>
                <a:spcPct val="110000"/>
              </a:lnSpc>
            </a:pPr>
            <a:endParaRPr lang="de-DE" sz="1400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Legende mit Pfeil nach oben 14"/>
          <p:cNvSpPr/>
          <p:nvPr/>
        </p:nvSpPr>
        <p:spPr>
          <a:xfrm>
            <a:off x="4340932" y="4545124"/>
            <a:ext cx="4212468" cy="1692187"/>
          </a:xfrm>
          <a:prstGeom prst="upArrowCallout">
            <a:avLst>
              <a:gd name="adj1" fmla="val 23630"/>
              <a:gd name="adj2" fmla="val 22736"/>
              <a:gd name="adj3" fmla="val 16835"/>
              <a:gd name="adj4" fmla="val 48160"/>
            </a:avLst>
          </a:prstGeom>
          <a:solidFill>
            <a:srgbClr val="FFF17A"/>
          </a:solidFill>
          <a:ln w="19050">
            <a:solidFill>
              <a:srgbClr val="008DB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86" tIns="45712" rIns="91426" bIns="45712" rtlCol="0" anchor="ctr"/>
          <a:lstStyle/>
          <a:p>
            <a:pPr algn="ctr">
              <a:lnSpc>
                <a:spcPct val="110000"/>
              </a:lnSpc>
            </a:pPr>
            <a:r>
              <a:rPr lang="en-US" sz="18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Causal</a:t>
            </a:r>
          </a:p>
          <a:p>
            <a:pPr algn="ctr">
              <a:lnSpc>
                <a:spcPct val="110000"/>
              </a:lnSpc>
            </a:pPr>
            <a:r>
              <a:rPr lang="en-US" sz="18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cause-effect relationship</a:t>
            </a:r>
          </a:p>
        </p:txBody>
      </p:sp>
      <p:sp>
        <p:nvSpPr>
          <p:cNvPr id="12" name="Rechteck 11"/>
          <p:cNvSpPr/>
          <p:nvPr/>
        </p:nvSpPr>
        <p:spPr>
          <a:xfrm>
            <a:off x="452500" y="4005065"/>
            <a:ext cx="1872208" cy="792088"/>
          </a:xfrm>
          <a:prstGeom prst="rect">
            <a:avLst/>
          </a:prstGeom>
          <a:solidFill>
            <a:srgbClr val="F5FCFD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86" tIns="45712" rIns="91426" bIns="45712" rtlCol="0" anchor="ctr"/>
          <a:lstStyle/>
          <a:p>
            <a:pPr algn="ctr">
              <a:lnSpc>
                <a:spcPct val="110000"/>
              </a:lnSpc>
            </a:pPr>
            <a:r>
              <a:rPr lang="en-US" sz="18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Initial situation </a:t>
            </a:r>
          </a:p>
        </p:txBody>
      </p:sp>
      <p:sp>
        <p:nvSpPr>
          <p:cNvPr id="10" name="Rechteck 9"/>
          <p:cNvSpPr/>
          <p:nvPr/>
        </p:nvSpPr>
        <p:spPr>
          <a:xfrm>
            <a:off x="7257257" y="4005065"/>
            <a:ext cx="1872208" cy="792088"/>
          </a:xfrm>
          <a:prstGeom prst="rect">
            <a:avLst/>
          </a:prstGeom>
          <a:solidFill>
            <a:srgbClr val="157085"/>
          </a:solidFill>
          <a:ln w="19050">
            <a:solidFill>
              <a:srgbClr val="0D42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5" tIns="36000" rIns="72000" bIns="36000" rtlCol="0" anchor="ctr" anchorCtr="0"/>
          <a:lstStyle/>
          <a:p>
            <a:pPr algn="ctr" fontAlgn="auto">
              <a:lnSpc>
                <a:spcPct val="114000"/>
              </a:lnSpc>
              <a:spcBef>
                <a:spcPts val="0"/>
              </a:spcBef>
              <a:defRPr/>
            </a:pPr>
            <a:r>
              <a:rPr lang="de-DE" sz="2000" b="1" dirty="0" err="1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Results</a:t>
            </a:r>
            <a:endParaRPr lang="de-DE" sz="2000" b="1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656857" y="4005065"/>
            <a:ext cx="2196243" cy="792088"/>
          </a:xfrm>
          <a:prstGeom prst="rect">
            <a:avLst/>
          </a:prstGeom>
          <a:solidFill>
            <a:srgbClr val="CEEFF6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5" tIns="71995" rIns="71995" bIns="71995" rtlCol="0" anchor="ctr"/>
          <a:lstStyle/>
          <a:p>
            <a:pPr algn="ctr" defTabSz="914331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Intervention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Simple </a:t>
            </a:r>
            <a:r>
              <a:rPr lang="de-DE" dirty="0" err="1">
                <a:solidFill>
                  <a:schemeClr val="bg1"/>
                </a:solidFill>
              </a:rPr>
              <a:t>results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/>
              <a:t>c</a:t>
            </a:r>
            <a:r>
              <a:rPr lang="de-DE" dirty="0" err="1">
                <a:solidFill>
                  <a:schemeClr val="bg1"/>
                </a:solidFill>
              </a:rPr>
              <a:t>hain</a:t>
            </a:r>
            <a:r>
              <a:rPr lang="de-DE" dirty="0">
                <a:solidFill>
                  <a:schemeClr val="bg1"/>
                </a:solidFill>
              </a:rPr>
              <a:t> (I-O-O-I)</a:t>
            </a:r>
          </a:p>
        </p:txBody>
      </p:sp>
      <p:sp>
        <p:nvSpPr>
          <p:cNvPr id="18" name="Inhaltsplatzhalter 8"/>
          <p:cNvSpPr>
            <a:spLocks noGrp="1"/>
          </p:cNvSpPr>
          <p:nvPr>
            <p:ph sz="quarter" idx="12"/>
          </p:nvPr>
        </p:nvSpPr>
        <p:spPr>
          <a:xfrm>
            <a:off x="4953006" y="49814"/>
            <a:ext cx="4754563" cy="368300"/>
          </a:xfrm>
        </p:spPr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Social</a:t>
            </a:r>
            <a:r>
              <a:rPr lang="de-DE" dirty="0"/>
              <a:t> Reporting Standard (SRS)</a:t>
            </a:r>
          </a:p>
          <a:p>
            <a:endParaRPr lang="de-DE" dirty="0"/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273376" y="1677363"/>
            <a:ext cx="8064000" cy="491498"/>
          </a:xfrm>
          <a:prstGeom prst="rect">
            <a:avLst/>
          </a:prstGeom>
        </p:spPr>
        <p:txBody>
          <a:bodyPr lIns="91426" tIns="45712" rIns="91426" bIns="45712"/>
          <a:lstStyle/>
          <a:p>
            <a:pPr defTabSz="914261" eaLnBrk="0" hangingPunct="0"/>
            <a:r>
              <a:rPr lang="de-DE" sz="2000" b="1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Variety</a:t>
            </a:r>
            <a:r>
              <a:rPr lang="de-DE" sz="2000" b="1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2000" b="1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of</a:t>
            </a:r>
            <a:r>
              <a:rPr lang="de-DE" sz="2000" b="1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2000" b="1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concepts</a:t>
            </a:r>
            <a:r>
              <a:rPr lang="de-DE" sz="2000" b="1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2000" b="1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and</a:t>
            </a:r>
            <a:r>
              <a:rPr lang="de-DE" sz="2000" b="1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2000" b="1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definitions</a:t>
            </a:r>
            <a:endParaRPr lang="de-DE" sz="2000" b="1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Inhaltsplatzhalter 2"/>
          <p:cNvSpPr>
            <a:spLocks noGrp="1"/>
          </p:cNvSpPr>
          <p:nvPr>
            <p:ph idx="1"/>
          </p:nvPr>
        </p:nvSpPr>
        <p:spPr>
          <a:xfrm>
            <a:off x="308487" y="2181975"/>
            <a:ext cx="4090616" cy="2723195"/>
          </a:xfrm>
        </p:spPr>
        <p:txBody>
          <a:bodyPr/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de-DE" sz="2000" dirty="0"/>
              <a:t>The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definitions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approaches</a:t>
            </a:r>
            <a:r>
              <a:rPr lang="de-DE" sz="2000" dirty="0"/>
              <a:t> in </a:t>
            </a:r>
            <a:r>
              <a:rPr lang="de-DE" sz="2000" dirty="0" err="1"/>
              <a:t>both</a:t>
            </a:r>
            <a:r>
              <a:rPr lang="de-DE" sz="2000" dirty="0"/>
              <a:t> </a:t>
            </a:r>
            <a:r>
              <a:rPr lang="de-DE" sz="2000" dirty="0" err="1"/>
              <a:t>theory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practice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very</a:t>
            </a:r>
            <a:r>
              <a:rPr lang="de-DE" sz="2000" dirty="0"/>
              <a:t> different –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sometimes</a:t>
            </a:r>
            <a:r>
              <a:rPr lang="de-DE" sz="2000" dirty="0"/>
              <a:t> </a:t>
            </a:r>
            <a:r>
              <a:rPr lang="de-DE" sz="2000" dirty="0" err="1"/>
              <a:t>contradictory</a:t>
            </a:r>
            <a:r>
              <a:rPr lang="de-DE" sz="2000" dirty="0"/>
              <a:t>.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5781096" y="1880828"/>
            <a:ext cx="1908208" cy="828092"/>
          </a:xfrm>
          <a:prstGeom prst="ellipse">
            <a:avLst/>
          </a:prstGeom>
          <a:solidFill>
            <a:srgbClr val="1C94B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6" tIns="45712" rIns="91426" bIns="45712" rtlCol="0" anchor="ctr"/>
          <a:lstStyle/>
          <a:p>
            <a:pPr algn="ctr"/>
            <a:endParaRPr lang="de-DE" sz="21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de-DE" sz="21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Effect</a:t>
            </a:r>
            <a:endParaRPr lang="de-DE" sz="21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de-DE" sz="21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6645193" y="2492896"/>
            <a:ext cx="1908208" cy="828092"/>
          </a:xfrm>
          <a:prstGeom prst="ellipse">
            <a:avLst/>
          </a:prstGeom>
          <a:solidFill>
            <a:srgbClr val="C7ECF5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6" tIns="45712" rIns="91426" bIns="45712" rtlCol="0" anchor="ctr"/>
          <a:lstStyle/>
          <a:p>
            <a:pPr algn="ctr"/>
            <a:endParaRPr lang="de-DE" sz="21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de-DE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Impact</a:t>
            </a:r>
          </a:p>
          <a:p>
            <a:pPr algn="ctr"/>
            <a:endParaRPr lang="de-DE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7617296" y="2960948"/>
            <a:ext cx="1908208" cy="828092"/>
          </a:xfrm>
          <a:prstGeom prst="ellipse">
            <a:avLst/>
          </a:prstGeom>
          <a:solidFill>
            <a:srgbClr val="EEF9F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6" tIns="45712" rIns="91426" bIns="45712" rtlCol="0" anchor="ctr"/>
          <a:lstStyle/>
          <a:p>
            <a:pPr algn="ctr"/>
            <a:endParaRPr lang="de-DE" sz="21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de-DE" sz="21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Benefit</a:t>
            </a:r>
            <a:endParaRPr lang="de-DE" sz="21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de-DE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4556956" y="2492896"/>
            <a:ext cx="2323036" cy="828092"/>
          </a:xfrm>
          <a:prstGeom prst="ellipse">
            <a:avLst/>
          </a:prstGeom>
          <a:solidFill>
            <a:srgbClr val="67CFE7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6" tIns="45712" rIns="91426" bIns="45712" rtlCol="0" anchor="ctr"/>
          <a:lstStyle/>
          <a:p>
            <a:pPr algn="ctr"/>
            <a:endParaRPr lang="de-DE" sz="21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de-DE" sz="21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Outcome</a:t>
            </a:r>
            <a:endParaRPr lang="de-DE" sz="21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de-DE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5637080" y="3140968"/>
            <a:ext cx="2074139" cy="828092"/>
          </a:xfrm>
          <a:prstGeom prst="ellipse">
            <a:avLst/>
          </a:prstGeom>
          <a:solidFill>
            <a:srgbClr val="D0EBB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6" tIns="45712" rIns="91426" bIns="45712" rtlCol="0" anchor="ctr"/>
          <a:lstStyle/>
          <a:p>
            <a:pPr algn="ctr"/>
            <a:endParaRPr lang="de-DE" sz="21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de-DE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Quality</a:t>
            </a:r>
          </a:p>
          <a:p>
            <a:pPr algn="ctr"/>
            <a:endParaRPr lang="de-DE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277040" y="3861048"/>
            <a:ext cx="2406001" cy="82809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de-DE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Outcome</a:t>
            </a:r>
            <a:endParaRPr lang="de-DE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7271349" y="3681028"/>
            <a:ext cx="2074139" cy="828092"/>
          </a:xfrm>
          <a:prstGeom prst="ellipse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de-DE" sz="21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Result</a:t>
            </a:r>
            <a:endParaRPr lang="de-DE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>
          <a:xfrm>
            <a:off x="236476" y="4905167"/>
            <a:ext cx="7776864" cy="12241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9361" indent="357134" defTabSz="914261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AB030"/>
              </a:buClr>
              <a:buFont typeface="Wingdings"/>
              <a:buChar char="à"/>
              <a:defRPr/>
            </a:pPr>
            <a:r>
              <a:rPr lang="de-DE" sz="2000" spc="30" dirty="0">
                <a:latin typeface="Tahoma" pitchFamily="34" charset="0"/>
                <a:ea typeface="+mn-ea"/>
                <a:cs typeface="Tahoma" pitchFamily="34" charset="0"/>
              </a:rPr>
              <a:t>The SRS </a:t>
            </a:r>
            <a:r>
              <a:rPr lang="de-DE" sz="2000" spc="30" dirty="0" err="1">
                <a:latin typeface="Tahoma" pitchFamily="34" charset="0"/>
                <a:ea typeface="+mn-ea"/>
                <a:cs typeface="Tahoma" pitchFamily="34" charset="0"/>
              </a:rPr>
              <a:t>is</a:t>
            </a:r>
            <a:r>
              <a:rPr lang="de-DE" sz="2000" spc="30" dirty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de-DE" sz="2000" spc="30" dirty="0" err="1">
                <a:latin typeface="Tahoma" pitchFamily="34" charset="0"/>
                <a:ea typeface="+mn-ea"/>
                <a:cs typeface="Tahoma" pitchFamily="34" charset="0"/>
              </a:rPr>
              <a:t>based</a:t>
            </a:r>
            <a:r>
              <a:rPr lang="de-DE" sz="2000" spc="30" dirty="0">
                <a:latin typeface="Tahoma" pitchFamily="34" charset="0"/>
                <a:ea typeface="+mn-ea"/>
                <a:cs typeface="Tahoma" pitchFamily="34" charset="0"/>
              </a:rPr>
              <a:t> on </a:t>
            </a:r>
            <a:r>
              <a:rPr lang="de-DE" sz="2000" spc="30" dirty="0" err="1">
                <a:latin typeface="Tahoma" pitchFamily="34" charset="0"/>
                <a:ea typeface="+mn-ea"/>
                <a:cs typeface="Tahoma" pitchFamily="34" charset="0"/>
              </a:rPr>
              <a:t>the</a:t>
            </a:r>
            <a:endParaRPr lang="de-DE" sz="2000" spc="30" dirty="0">
              <a:latin typeface="Tahoma" pitchFamily="34" charset="0"/>
              <a:ea typeface="+mn-ea"/>
              <a:cs typeface="Tahoma" pitchFamily="34" charset="0"/>
            </a:endParaRPr>
          </a:p>
          <a:p>
            <a:pPr marL="179361" indent="357134" defTabSz="914261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AB030"/>
              </a:buClr>
              <a:defRPr/>
            </a:pPr>
            <a:r>
              <a:rPr lang="de-DE" sz="2000" b="1" spc="30" dirty="0">
                <a:latin typeface="Tahoma" pitchFamily="34" charset="0"/>
                <a:ea typeface="+mn-ea"/>
                <a:cs typeface="Tahoma" pitchFamily="34" charset="0"/>
              </a:rPr>
              <a:t>Input-Output-Outcome-Impact </a:t>
            </a:r>
            <a:r>
              <a:rPr lang="de-DE" sz="2000" b="1" spc="30" dirty="0" err="1">
                <a:latin typeface="Tahoma" pitchFamily="34" charset="0"/>
                <a:ea typeface="+mn-ea"/>
                <a:cs typeface="Tahoma" pitchFamily="34" charset="0"/>
              </a:rPr>
              <a:t>Typology</a:t>
            </a:r>
            <a:r>
              <a:rPr lang="de-DE" sz="2000" b="1" spc="30" dirty="0">
                <a:latin typeface="Tahoma" pitchFamily="34" charset="0"/>
                <a:ea typeface="+mn-ea"/>
                <a:cs typeface="Tahoma" pitchFamily="34" charset="0"/>
              </a:rPr>
              <a:t> (IOOI)</a:t>
            </a:r>
            <a:r>
              <a:rPr lang="de-DE" sz="2000" spc="30" dirty="0">
                <a:latin typeface="Tahoma" pitchFamily="34" charset="0"/>
                <a:ea typeface="+mn-ea"/>
                <a:cs typeface="Tahoma" pitchFamily="34" charset="0"/>
              </a:rPr>
              <a:t>.</a:t>
            </a:r>
          </a:p>
          <a:p>
            <a:pPr defTabSz="914261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de-DE" sz="1800" spc="30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80-Grad-Pfeil 15"/>
          <p:cNvSpPr/>
          <p:nvPr/>
        </p:nvSpPr>
        <p:spPr bwMode="auto">
          <a:xfrm>
            <a:off x="3548844" y="2672915"/>
            <a:ext cx="2880320" cy="104411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7" name="180-Grad-Pfeil 16"/>
          <p:cNvSpPr/>
          <p:nvPr/>
        </p:nvSpPr>
        <p:spPr bwMode="auto">
          <a:xfrm>
            <a:off x="3548844" y="2672915"/>
            <a:ext cx="5238582" cy="1044115"/>
          </a:xfrm>
          <a:prstGeom prst="uturn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548844" y="1617772"/>
            <a:ext cx="5418602" cy="875124"/>
          </a:xfrm>
          <a:prstGeom prst="rect">
            <a:avLst/>
          </a:prstGeom>
          <a:solidFill>
            <a:schemeClr val="accent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36000" bIns="36000" rtlCol="0" anchor="t" anchorCtr="0"/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Results are changes </a:t>
            </a:r>
            <a:b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consequence of outputs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CBAA5-95B3-4466-A802-37D744D3752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EA5297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The I-O-O-I</a:t>
            </a:r>
            <a:r>
              <a:rPr lang="de-DE" dirty="0"/>
              <a:t> </a:t>
            </a:r>
            <a:r>
              <a:rPr lang="de-DE" dirty="0" err="1"/>
              <a:t>Typology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4" name="Textplatzhalter 29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437276" y="4007006"/>
            <a:ext cx="2196244" cy="2338318"/>
          </a:xfrm>
          <a:prstGeom prst="rect">
            <a:avLst/>
          </a:prstGeom>
          <a:solidFill>
            <a:srgbClr val="157085"/>
          </a:solidFill>
          <a:ln w="19050">
            <a:solidFill>
              <a:srgbClr val="0D42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5" tIns="36000" rIns="72000" bIns="36000" rtlCol="0" anchor="t" anchorCtr="0"/>
          <a:lstStyle/>
          <a:p>
            <a:pPr marL="117457" indent="-117457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Results:</a:t>
            </a:r>
          </a:p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sz="150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Outcome minus what would have happened without the activities</a:t>
            </a:r>
          </a:p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de-DE" sz="14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Textplatzhalter 29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025008" y="4007006"/>
            <a:ext cx="2196244" cy="2338317"/>
          </a:xfrm>
          <a:prstGeom prst="rect">
            <a:avLst/>
          </a:prstGeom>
          <a:solidFill>
            <a:srgbClr val="8FDBED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5" tIns="36000" rIns="72000" bIns="36000" rtlCol="0" anchor="t" anchorCtr="0"/>
          <a:lstStyle/>
          <a:p>
            <a:pPr marL="117457" indent="-117457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Results:</a:t>
            </a:r>
          </a:p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Changes in the lives of the target groups: </a:t>
            </a:r>
          </a:p>
          <a:p>
            <a:pPr marL="117457" indent="-117457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Knowledge</a:t>
            </a:r>
          </a:p>
          <a:p>
            <a:pPr marL="117457" indent="-117457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Behavior</a:t>
            </a:r>
          </a:p>
          <a:p>
            <a:pPr marL="117457" indent="-117457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</a:p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de-DE" sz="1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platzhalter 29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612740" y="4007006"/>
            <a:ext cx="2196244" cy="2338317"/>
          </a:xfrm>
          <a:prstGeom prst="rect">
            <a:avLst/>
          </a:prstGeom>
          <a:solidFill>
            <a:srgbClr val="CEEFF6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5" tIns="36000" rIns="72000" bIns="36000" rtlCol="0" anchor="t" anchorCtr="0"/>
          <a:lstStyle/>
          <a:p>
            <a:pPr marL="117457" indent="-117457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Achievements: </a:t>
            </a:r>
          </a:p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Immediately visible performance </a:t>
            </a:r>
          </a:p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-&gt; several accomplished activities, e.g. number of publications </a:t>
            </a:r>
          </a:p>
        </p:txBody>
      </p:sp>
      <p:sp>
        <p:nvSpPr>
          <p:cNvPr id="37" name="Textplatzhalter 29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00472" y="4007006"/>
            <a:ext cx="2196244" cy="2338317"/>
          </a:xfrm>
          <a:prstGeom prst="rect">
            <a:avLst/>
          </a:prstGeom>
          <a:solidFill>
            <a:srgbClr val="F1FBFD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5" tIns="36000" rIns="0" bIns="36000" rtlCol="0" anchor="t" anchorCtr="0"/>
          <a:lstStyle/>
          <a:p>
            <a:pPr marL="117457" indent="-117457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Resources:</a:t>
            </a:r>
          </a:p>
          <a:p>
            <a:pPr marL="117457" indent="-117457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Financial means </a:t>
            </a:r>
          </a:p>
          <a:p>
            <a:pPr marL="117457" indent="-117457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Equipment</a:t>
            </a:r>
          </a:p>
          <a:p>
            <a:pPr marL="117457" indent="-117457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Time</a:t>
            </a:r>
          </a:p>
          <a:p>
            <a:pPr marL="117457" indent="-117457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Knowledge </a:t>
            </a:r>
          </a:p>
          <a:p>
            <a:pPr marL="117457" indent="-117457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Competences</a:t>
            </a:r>
          </a:p>
          <a:p>
            <a:pPr marL="117457" indent="-117457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Structural-, human-, relational capital </a:t>
            </a:r>
          </a:p>
        </p:txBody>
      </p:sp>
      <p:sp>
        <p:nvSpPr>
          <p:cNvPr id="63" name="Eingekerbter Richtungspfeil 62"/>
          <p:cNvSpPr/>
          <p:nvPr/>
        </p:nvSpPr>
        <p:spPr bwMode="auto">
          <a:xfrm>
            <a:off x="207391" y="3419572"/>
            <a:ext cx="2337846" cy="587434"/>
          </a:xfrm>
          <a:prstGeom prst="chevron">
            <a:avLst>
              <a:gd name="adj" fmla="val 27021"/>
            </a:avLst>
          </a:prstGeom>
          <a:solidFill>
            <a:srgbClr val="F1FBFD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5" tIns="45717" rIns="91433" bIns="45717" rtlCol="0" anchor="ctr"/>
          <a:lstStyle/>
          <a:p>
            <a:pPr algn="ctr" defTabSz="914331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100" b="1" u="sng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de-DE" sz="21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nput</a:t>
            </a:r>
          </a:p>
        </p:txBody>
      </p:sp>
      <p:sp>
        <p:nvSpPr>
          <p:cNvPr id="19" name="Eingekerbter Richtungspfeil 18"/>
          <p:cNvSpPr/>
          <p:nvPr/>
        </p:nvSpPr>
        <p:spPr bwMode="auto">
          <a:xfrm>
            <a:off x="2611226" y="3419572"/>
            <a:ext cx="2347274" cy="587434"/>
          </a:xfrm>
          <a:prstGeom prst="chevron">
            <a:avLst>
              <a:gd name="adj" fmla="val 27021"/>
            </a:avLst>
          </a:prstGeom>
          <a:solidFill>
            <a:srgbClr val="CEEFF6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5" tIns="71995" rIns="71995" bIns="71995" rtlCol="0" anchor="ctr"/>
          <a:lstStyle/>
          <a:p>
            <a:pPr algn="ctr" defTabSz="914331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100" b="1" u="sng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de-DE" sz="21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utput</a:t>
            </a:r>
          </a:p>
        </p:txBody>
      </p:sp>
      <p:sp>
        <p:nvSpPr>
          <p:cNvPr id="20" name="Eingekerbter Richtungspfeil 19"/>
          <p:cNvSpPr/>
          <p:nvPr/>
        </p:nvSpPr>
        <p:spPr bwMode="auto">
          <a:xfrm>
            <a:off x="5025008" y="3419572"/>
            <a:ext cx="2346753" cy="587434"/>
          </a:xfrm>
          <a:prstGeom prst="chevron">
            <a:avLst>
              <a:gd name="adj" fmla="val 27021"/>
            </a:avLst>
          </a:prstGeom>
          <a:solidFill>
            <a:srgbClr val="8FDBED"/>
          </a:solidFill>
          <a:ln w="19050">
            <a:solidFill>
              <a:srgbClr val="1C94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5" tIns="71995" rIns="71995" bIns="71995" rtlCol="0" anchor="ctr"/>
          <a:lstStyle/>
          <a:p>
            <a:pPr algn="ctr" defTabSz="914331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100" b="1" u="sng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de-DE" sz="21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utcome</a:t>
            </a:r>
          </a:p>
        </p:txBody>
      </p:sp>
      <p:sp>
        <p:nvSpPr>
          <p:cNvPr id="22" name="Eingekerbter Richtungspfeil 21"/>
          <p:cNvSpPr/>
          <p:nvPr/>
        </p:nvSpPr>
        <p:spPr bwMode="auto">
          <a:xfrm>
            <a:off x="7437276" y="3423314"/>
            <a:ext cx="2357173" cy="587434"/>
          </a:xfrm>
          <a:prstGeom prst="chevron">
            <a:avLst>
              <a:gd name="adj" fmla="val 27021"/>
            </a:avLst>
          </a:prstGeom>
          <a:solidFill>
            <a:srgbClr val="157085"/>
          </a:solidFill>
          <a:ln w="19050">
            <a:solidFill>
              <a:srgbClr val="0D42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5" tIns="71995" rIns="71995" bIns="71995" rtlCol="0" anchor="ctr"/>
          <a:lstStyle/>
          <a:p>
            <a:pPr algn="ctr" defTabSz="914331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100" b="1" u="sng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de-DE" sz="2100" b="1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mpact</a:t>
            </a:r>
          </a:p>
        </p:txBody>
      </p:sp>
      <p:sp>
        <p:nvSpPr>
          <p:cNvPr id="18" name="Inhaltsplatzhalter 8"/>
          <p:cNvSpPr>
            <a:spLocks noGrp="1"/>
          </p:cNvSpPr>
          <p:nvPr>
            <p:ph sz="quarter" idx="12"/>
          </p:nvPr>
        </p:nvSpPr>
        <p:spPr>
          <a:xfrm>
            <a:off x="4953006" y="49814"/>
            <a:ext cx="4754563" cy="368300"/>
          </a:xfrm>
        </p:spPr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Social</a:t>
            </a:r>
            <a:r>
              <a:rPr lang="de-DE" dirty="0"/>
              <a:t> Reporting Standard (SRS)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938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" val="Munich"/>
  <p:tag name="THINKCELLPRESENTATIONDONOTDELETE" val="&lt;?xml version=&quot;1.0&quot; encoding=&quot;UTF-16&quot; standalone=&quot;yes&quot;?&gt;&#10;&lt;root reqver=&quot;17839&quot;&gt;&lt;version val=&quot;2115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6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b8lFJoekOyIOtybFZwV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r3H7dpMTEupQ2UlyWW3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b8lFJoekOyIOtybFZwV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b8lFJoekOyIOtybFZwV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.V4mvsNNEKumKlyl_rXW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5u8scz4bUyk3ZUiHX41S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nqvl55o06rtslcOAgcW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b8lFJoekOyIOtybFZwV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r3H7dpMTEupQ2UlyWW3R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b8lFJoekOyIOtybFZwV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r3H7dpMTEupQ2UlyWW3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b8lFJoekOyIOtybFZwV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b8lFJoekOyIOtybFZwV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.V4mvsNNEKumKlyl_rXW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5u8scz4bUyk3ZUiHX41S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nqvl55o06rtslcOAgcW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b8lFJoekOyIOtybFZwV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r3H7dpMTEupQ2UlyWW3R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b8lFJoekOyIOtybFZwV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r3H7dpMTEupQ2UlyWW3R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b8lFJoekOyIOtybFZwV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.V4mvsNNEKumKlyl_rXW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b8lFJoekOyIOtybFZwV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8_mvX6Vi0OKsIMFW1x6f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xB7dQKkf0.KJNfvZt99V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xB7dQKkf0.KJNfvZt99V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8_mvX6Vi0OKsIMFW1x6f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SSDz35FsEGxnQhJMwuPq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f68U3xDk0iB09Xv7k0Ie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QNro6vI9Umu_xpyiQFpr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iqSVmZBqEKIrEhRynkRW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5u8scz4bUyk3ZUiHX41S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qB_tpSUMUi9CAbsldIPg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zmSW7rDECDpq4R8YRTp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Dea7OqWkyo3.RDKkHij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3hMVtTKUytkaakXzO2z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zaUQnacJ0q0X2Gc2kaAB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xFIpNpJpUCysqBf1zPNP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xFIpNpJpUCysqBf1zPN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xFIpNpJpUCysqBf1zPNP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ePiDWXKkScmcBsP7BXI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xFIpNpJpUCysqBf1zPNP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nqvl55o06rtslcOAgcW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xFIpNpJpUCysqBf1zPNP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xFIpNpJpUCysqBf1zPNP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ePiDWXKkScmcBsP7BXI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qMrugRa0CR3_rGPHF_X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pGFq1kpgkqwe0g3QgcWT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8_mvX6Vi0OKsIMFW1x6f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kJLLiCZiUa94FBmY7oQq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qMrugRa0CR3_rGPHF_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b8lFJoekOyIOtybFZwV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pGFq1kpgkqwe0g3QgcWT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8_mvX6Vi0OKsIMFW1x6f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kJLLiCZiUa94FBmY7oQq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ePiDWXKkScmcBsP7BXI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ePiDWXKkScmcBsP7BXI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ePiDWXKkScmcBsP7BXI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kJLLiCZiUa94FBmY7oQq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ePiDWXKkScmcBsP7BXI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ePiDWXKkScmcBsP7BXI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ePiDWXKkScmcBsP7BXI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kJLLiCZiUa94FBmY7oQq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ePiDWXKkScmcBsP7BXI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ePiDWXKkScmcBsP7BXI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qMrugRa0CR3_rGPHF_X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pGFq1kpgkqwe0g3QgcWT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8_mvX6Vi0OKsIMFW1x6f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ePiDWXKkScmcBsP7BXI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r3H7dpMTEupQ2UlyWW3RQ"/>
</p:tagLst>
</file>

<file path=ppt/theme/theme1.xml><?xml version="1.0" encoding="utf-8"?>
<a:theme xmlns:a="http://schemas.openxmlformats.org/drawingml/2006/main" name="Benutzerdefiniertes Design">
  <a:themeElements>
    <a:clrScheme name="S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BE6CD"/>
      </a:accent1>
      <a:accent2>
        <a:srgbClr val="87CDD7"/>
      </a:accent2>
      <a:accent3>
        <a:srgbClr val="FFFF78"/>
      </a:accent3>
      <a:accent4>
        <a:srgbClr val="AAD7AA"/>
      </a:accent4>
      <a:accent5>
        <a:srgbClr val="FFFFFF"/>
      </a:accent5>
      <a:accent6>
        <a:srgbClr val="FFCC99"/>
      </a:accent6>
      <a:hlink>
        <a:srgbClr val="BFBFBF"/>
      </a:hlink>
      <a:folHlink>
        <a:srgbClr val="CCCCFF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nutzerdefiniertes Design">
  <a:themeElements>
    <a:clrScheme name="S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BE6CD"/>
      </a:accent1>
      <a:accent2>
        <a:srgbClr val="87CDD7"/>
      </a:accent2>
      <a:accent3>
        <a:srgbClr val="FFFF78"/>
      </a:accent3>
      <a:accent4>
        <a:srgbClr val="AAD7AA"/>
      </a:accent4>
      <a:accent5>
        <a:srgbClr val="FFFFFF"/>
      </a:accent5>
      <a:accent6>
        <a:srgbClr val="FFCC99"/>
      </a:accent6>
      <a:hlink>
        <a:srgbClr val="BFBFBF"/>
      </a:hlink>
      <a:folHlink>
        <a:srgbClr val="CCCCFF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enutzerdefiniertes Design">
  <a:themeElements>
    <a:clrScheme name="S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BE6CD"/>
      </a:accent1>
      <a:accent2>
        <a:srgbClr val="87CDD7"/>
      </a:accent2>
      <a:accent3>
        <a:srgbClr val="FFFF78"/>
      </a:accent3>
      <a:accent4>
        <a:srgbClr val="AAD7AA"/>
      </a:accent4>
      <a:accent5>
        <a:srgbClr val="FFFFFF"/>
      </a:accent5>
      <a:accent6>
        <a:srgbClr val="FFCC99"/>
      </a:accent6>
      <a:hlink>
        <a:srgbClr val="BFBFBF"/>
      </a:hlink>
      <a:folHlink>
        <a:srgbClr val="CCCCFF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2137</Words>
  <Application>Microsoft Office PowerPoint</Application>
  <PresentationFormat>A4 Paper (210x297 mm)</PresentationFormat>
  <Paragraphs>486</Paragraphs>
  <Slides>46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1" baseType="lpstr">
      <vt:lpstr>Kartika</vt:lpstr>
      <vt:lpstr>Tahoma</vt:lpstr>
      <vt:lpstr>Symbol</vt:lpstr>
      <vt:lpstr>Verdana</vt:lpstr>
      <vt:lpstr>Wingdings</vt:lpstr>
      <vt:lpstr>ＭＳ Ｐゴシック</vt:lpstr>
      <vt:lpstr>Courier New</vt:lpstr>
      <vt:lpstr>Aharoni</vt:lpstr>
      <vt:lpstr>Arial</vt:lpstr>
      <vt:lpstr>Georgia</vt:lpstr>
      <vt:lpstr>Century</vt:lpstr>
      <vt:lpstr>Benutzerdefiniertes Design</vt:lpstr>
      <vt:lpstr>1_Benutzerdefiniertes Design</vt:lpstr>
      <vt:lpstr>2_Benutzerdefiniertes Design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/>
  <cp:lastModifiedBy/>
  <cp:revision>279</cp:revision>
  <dcterms:created xsi:type="dcterms:W3CDTF">2010-08-26T11:41:36Z</dcterms:created>
  <dcterms:modified xsi:type="dcterms:W3CDTF">2016-05-07T03:32:12Z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umberOfSlides">
    <vt:i4>27</vt:i4>
  </property>
  <property fmtid="{D5CDD505-2E9C-101B-9397-08002B2CF9AE}" pid="3" name="RevisionCount">
    <vt:i4>39</vt:i4>
  </property>
</Properties>
</file>