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2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22870A7-67A2-470E-9B92-025E763C8EF3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E19BE6-0A1C-4BBE-A422-F4C322F9C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VISTAAR</a:t>
            </a:r>
            <a:r>
              <a:rPr lang="en-US" dirty="0" smtClean="0"/>
              <a:t> CSR 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810000"/>
            <a:ext cx="45720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E4E923"/>
                </a:solidFill>
              </a:rPr>
              <a:t>Samarpaka</a:t>
            </a:r>
            <a:r>
              <a:rPr lang="en-US" dirty="0" smtClean="0">
                <a:solidFill>
                  <a:srgbClr val="E4E923"/>
                </a:solidFill>
              </a:rPr>
              <a:t> </a:t>
            </a:r>
            <a:r>
              <a:rPr lang="en-US" dirty="0" err="1" smtClean="0">
                <a:solidFill>
                  <a:srgbClr val="E4E923"/>
                </a:solidFill>
              </a:rPr>
              <a:t>Seva</a:t>
            </a:r>
            <a:r>
              <a:rPr lang="en-US" dirty="0" smtClean="0">
                <a:solidFill>
                  <a:srgbClr val="E4E923"/>
                </a:solidFill>
              </a:rPr>
              <a:t> Trust</a:t>
            </a:r>
          </a:p>
          <a:p>
            <a:r>
              <a:rPr lang="en-US" sz="1800" dirty="0" smtClean="0"/>
              <a:t>(A not-for-profit bridging platform)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6200" y="685800"/>
            <a:ext cx="4038600" cy="3429000"/>
            <a:chOff x="980854" y="737043"/>
            <a:chExt cx="6132328" cy="6067808"/>
          </a:xfrm>
        </p:grpSpPr>
        <p:sp>
          <p:nvSpPr>
            <p:cNvPr id="2" name="Rectangle 1"/>
            <p:cNvSpPr/>
            <p:nvPr/>
          </p:nvSpPr>
          <p:spPr>
            <a:xfrm>
              <a:off x="980854" y="1648061"/>
              <a:ext cx="1427421" cy="1467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</a:rPr>
                <a:t>VISTAR - DONOR Organization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583172" y="1630337"/>
              <a:ext cx="1427421" cy="1467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</a:rPr>
                <a:t>SST – Bridging platform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grpSp>
          <p:nvGrpSpPr>
            <p:cNvPr id="13" name="Group 14"/>
            <p:cNvGrpSpPr/>
            <p:nvPr/>
          </p:nvGrpSpPr>
          <p:grpSpPr>
            <a:xfrm>
              <a:off x="6132328" y="871883"/>
              <a:ext cx="693775" cy="5932968"/>
              <a:chOff x="8825023" y="542260"/>
              <a:chExt cx="925033" cy="593296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8825023" y="542260"/>
                <a:ext cx="925033" cy="593296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52614" y="74427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66791" y="13751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9701" y="1995375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73877" y="263686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7420" y="3278358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80963" y="390921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995139" y="45613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009316" y="518157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23492" y="5801833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2" idx="3"/>
              <a:endCxn id="3" idx="1"/>
            </p:cNvCxnSpPr>
            <p:nvPr/>
          </p:nvCxnSpPr>
          <p:spPr>
            <a:xfrm flipV="1">
              <a:off x="2408275" y="2363983"/>
              <a:ext cx="1174897" cy="1772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3"/>
            </p:cNvCxnSpPr>
            <p:nvPr/>
          </p:nvCxnSpPr>
          <p:spPr>
            <a:xfrm flipV="1">
              <a:off x="5010593" y="1329085"/>
              <a:ext cx="1113761" cy="1034899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</p:cNvCxnSpPr>
            <p:nvPr/>
          </p:nvCxnSpPr>
          <p:spPr>
            <a:xfrm flipV="1">
              <a:off x="5010593" y="2360443"/>
              <a:ext cx="1129710" cy="3541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</p:cNvCxnSpPr>
            <p:nvPr/>
          </p:nvCxnSpPr>
          <p:spPr>
            <a:xfrm>
              <a:off x="5010593" y="2363983"/>
              <a:ext cx="1121735" cy="147438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>
              <a:off x="5010593" y="2363983"/>
              <a:ext cx="1113761" cy="4387706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842053" y="737043"/>
              <a:ext cx="271129" cy="4960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NGO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 organ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i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z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t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i</a:t>
              </a:r>
            </a:p>
            <a:p>
              <a:pPr algn="ctr"/>
              <a:r>
                <a:rPr lang="en-US" sz="1400" dirty="0" err="1" smtClean="0">
                  <a:solidFill>
                    <a:srgbClr val="C00000"/>
                  </a:solidFill>
                </a:rPr>
                <a:t>ons</a:t>
              </a:r>
              <a:endParaRPr lang="en-US" sz="14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itle 1"/>
          <p:cNvSpPr txBox="1">
            <a:spLocks/>
          </p:cNvSpPr>
          <p:nvPr/>
        </p:nvSpPr>
        <p:spPr>
          <a:xfrm>
            <a:off x="177305" y="84137"/>
            <a:ext cx="4394695" cy="60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CC"/>
                </a:solidFill>
                <a:cs typeface="Arial" charset="0"/>
              </a:rPr>
              <a:t>Relationship diagram:  </a:t>
            </a:r>
            <a:endParaRPr lang="en-US" sz="32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368305" y="2362200"/>
            <a:ext cx="4775695" cy="60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CC"/>
                </a:solidFill>
                <a:cs typeface="Arial" charset="0"/>
              </a:rPr>
              <a:t>Process flow diagram:  </a:t>
            </a:r>
            <a:endParaRPr lang="en-US" sz="3200" b="1" dirty="0">
              <a:solidFill>
                <a:srgbClr val="FFFFCC"/>
              </a:solidFill>
              <a:cs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495800" y="2971800"/>
            <a:ext cx="4648200" cy="3847207"/>
            <a:chOff x="980854" y="624990"/>
            <a:chExt cx="6212204" cy="6575038"/>
          </a:xfrm>
        </p:grpSpPr>
        <p:sp>
          <p:nvSpPr>
            <p:cNvPr id="25" name="TextBox 24"/>
            <p:cNvSpPr txBox="1"/>
            <p:nvPr/>
          </p:nvSpPr>
          <p:spPr>
            <a:xfrm>
              <a:off x="4137877" y="4792317"/>
              <a:ext cx="1934949" cy="447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Execution follow-up</a:t>
              </a:r>
              <a:endParaRPr 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26" name="Group 32"/>
            <p:cNvGrpSpPr/>
            <p:nvPr/>
          </p:nvGrpSpPr>
          <p:grpSpPr>
            <a:xfrm>
              <a:off x="980854" y="624990"/>
              <a:ext cx="6212204" cy="6575038"/>
              <a:chOff x="980854" y="624990"/>
              <a:chExt cx="6212204" cy="657503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80854" y="1648061"/>
                <a:ext cx="1427421" cy="14672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C00000"/>
                    </a:solidFill>
                  </a:rPr>
                  <a:t>VISTAR - DONOR Organization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9917" y="4447964"/>
                <a:ext cx="1414128" cy="146729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C00000"/>
                    </a:solidFill>
                  </a:rPr>
                  <a:t>SST – Bridging platform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9" name="Group 14"/>
              <p:cNvGrpSpPr/>
              <p:nvPr/>
            </p:nvGrpSpPr>
            <p:grpSpPr>
              <a:xfrm>
                <a:off x="6132328" y="871883"/>
                <a:ext cx="693775" cy="5932968"/>
                <a:chOff x="8825023" y="542260"/>
                <a:chExt cx="925033" cy="5932968"/>
              </a:xfrm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825023" y="542260"/>
                  <a:ext cx="925033" cy="5932968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3"/>
                <p:cNvSpPr/>
                <p:nvPr/>
              </p:nvSpPr>
              <p:spPr>
                <a:xfrm>
                  <a:off x="8952614" y="744279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"/>
                <p:cNvSpPr/>
                <p:nvPr/>
              </p:nvSpPr>
              <p:spPr>
                <a:xfrm>
                  <a:off x="8966791" y="1375144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5"/>
                <p:cNvSpPr/>
                <p:nvPr/>
              </p:nvSpPr>
              <p:spPr>
                <a:xfrm>
                  <a:off x="8959701" y="1995375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6"/>
                <p:cNvSpPr/>
                <p:nvPr/>
              </p:nvSpPr>
              <p:spPr>
                <a:xfrm>
                  <a:off x="8973877" y="2636867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7"/>
                <p:cNvSpPr/>
                <p:nvPr/>
              </p:nvSpPr>
              <p:spPr>
                <a:xfrm>
                  <a:off x="8977420" y="3278358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8"/>
                <p:cNvSpPr/>
                <p:nvPr/>
              </p:nvSpPr>
              <p:spPr>
                <a:xfrm>
                  <a:off x="8980963" y="3909219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9"/>
                <p:cNvSpPr/>
                <p:nvPr/>
              </p:nvSpPr>
              <p:spPr>
                <a:xfrm>
                  <a:off x="8995139" y="4561344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0"/>
                <p:cNvSpPr/>
                <p:nvPr/>
              </p:nvSpPr>
              <p:spPr>
                <a:xfrm>
                  <a:off x="9009316" y="5181577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1"/>
                <p:cNvSpPr/>
                <p:nvPr/>
              </p:nvSpPr>
              <p:spPr>
                <a:xfrm>
                  <a:off x="9023492" y="5801833"/>
                  <a:ext cx="563526" cy="499730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stCxn id="27" idx="3"/>
              </p:cNvCxnSpPr>
              <p:nvPr/>
            </p:nvCxnSpPr>
            <p:spPr>
              <a:xfrm>
                <a:off x="2408275" y="2381709"/>
                <a:ext cx="3766389" cy="66487"/>
              </a:xfrm>
              <a:prstGeom prst="straightConnector1">
                <a:avLst/>
              </a:prstGeom>
              <a:ln w="22225" cmpd="sng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1"/>
                <a:endCxn id="27" idx="2"/>
              </p:cNvCxnSpPr>
              <p:nvPr/>
            </p:nvCxnSpPr>
            <p:spPr>
              <a:xfrm rot="10800000">
                <a:off x="1694564" y="3115353"/>
                <a:ext cx="825353" cy="2066258"/>
              </a:xfrm>
              <a:prstGeom prst="straightConnector1">
                <a:avLst/>
              </a:prstGeom>
              <a:ln w="22225" cmpd="sng"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921929" y="624990"/>
                <a:ext cx="271129" cy="65750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NGO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 organ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i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bg1"/>
                    </a:solidFill>
                  </a:rPr>
                  <a:t>za</a:t>
                </a:r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i</a:t>
                </a:r>
              </a:p>
              <a:p>
                <a:pPr algn="ctr"/>
                <a:r>
                  <a:rPr lang="en-US" sz="1400" dirty="0" err="1" smtClean="0">
                    <a:solidFill>
                      <a:schemeClr val="bg1"/>
                    </a:solidFill>
                  </a:rPr>
                  <a:t>ons</a:t>
                </a:r>
                <a:endParaRPr lang="en-US" sz="14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16200000" flipH="1">
                <a:off x="1515140" y="3583172"/>
                <a:ext cx="1435395" cy="542261"/>
              </a:xfrm>
              <a:prstGeom prst="straightConnector1">
                <a:avLst/>
              </a:prstGeom>
              <a:ln w="22225" cmpd="sng">
                <a:solidFill>
                  <a:srgbClr val="0070C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3"/>
              </p:cNvCxnSpPr>
              <p:nvPr/>
            </p:nvCxnSpPr>
            <p:spPr>
              <a:xfrm>
                <a:off x="3934046" y="5181611"/>
                <a:ext cx="2240618" cy="1393"/>
              </a:xfrm>
              <a:prstGeom prst="straightConnector1">
                <a:avLst/>
              </a:prstGeom>
              <a:ln w="22225" cmpd="sng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934197" y="1927280"/>
                <a:ext cx="1551922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00000"/>
                    </a:solidFill>
                  </a:rPr>
                  <a:t>Fund flow line 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3583809">
                <a:off x="703294" y="4368124"/>
                <a:ext cx="2788919" cy="37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00000"/>
                    </a:solidFill>
                  </a:rPr>
                  <a:t>Information flow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457200" y="419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52400" y="4343400"/>
            <a:ext cx="3886200" cy="138499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070C0"/>
                </a:solidFill>
              </a:rPr>
              <a:t>Relationship diagram </a:t>
            </a:r>
            <a:r>
              <a:rPr lang="en-US" sz="1400" b="1" dirty="0" smtClean="0"/>
              <a:t>is </a:t>
            </a:r>
            <a:r>
              <a:rPr lang="en-US" sz="1400" b="1" dirty="0" smtClean="0"/>
              <a:t>to depict the broad relationship between the Donor, Donnie and the bridging platform SST. All the service organizations are contacted for funds through SST and SST intern put up proposals accordingly </a:t>
            </a:r>
            <a:r>
              <a:rPr lang="en-US" sz="1400" b="1" dirty="0" smtClean="0"/>
              <a:t>for donors’ acceptance</a:t>
            </a:r>
            <a:r>
              <a:rPr lang="en-US" sz="1400" b="1" dirty="0" smtClean="0"/>
              <a:t>  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00800" y="6096000"/>
            <a:ext cx="18288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PMC charges reimbursed by NGOs to SST 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6705600" y="5943600"/>
            <a:ext cx="1676400" cy="1588"/>
          </a:xfrm>
          <a:prstGeom prst="straightConnector1">
            <a:avLst/>
          </a:prstGeom>
          <a:ln w="22225" cmpd="sng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53000" y="609600"/>
            <a:ext cx="3886200" cy="116955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070C0"/>
                </a:solidFill>
              </a:rPr>
              <a:t>Process flow </a:t>
            </a:r>
            <a:r>
              <a:rPr lang="en-US" sz="1400" b="1" dirty="0" smtClean="0">
                <a:solidFill>
                  <a:srgbClr val="0070C0"/>
                </a:solidFill>
              </a:rPr>
              <a:t>diagram </a:t>
            </a:r>
            <a:r>
              <a:rPr lang="en-US" sz="1400" b="1" dirty="0" smtClean="0"/>
              <a:t>depicts the  actual process  of the project execution after the acceptance of the  donor </a:t>
            </a:r>
            <a:r>
              <a:rPr lang="en-US" sz="1400" b="1" dirty="0" smtClean="0"/>
              <a:t>until the project execution and closure with the  project and impact assessment reports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6961" y="1094001"/>
            <a:ext cx="248623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961" y="1729916"/>
            <a:ext cx="2486239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Customized CSR strategies, </a:t>
            </a:r>
            <a:r>
              <a:rPr lang="en-US" sz="1400" dirty="0"/>
              <a:t>aligned with </a:t>
            </a:r>
            <a:r>
              <a:rPr lang="en-US" sz="1400" dirty="0" smtClean="0"/>
              <a:t>vision, philosophy, </a:t>
            </a:r>
            <a:r>
              <a:rPr lang="en-US" sz="1400" dirty="0"/>
              <a:t>expertise, </a:t>
            </a:r>
            <a:r>
              <a:rPr lang="en-US" sz="1400" dirty="0" smtClean="0"/>
              <a:t>stakeholder </a:t>
            </a:r>
            <a:r>
              <a:rPr lang="en-US" sz="1400" dirty="0"/>
              <a:t>expectations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Promotion of Corporate CSR activities as per the requirements and create social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Project implementation and management on behalf of corporates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Document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Corporate volunteer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Champion the overall </a:t>
            </a:r>
            <a:r>
              <a:rPr lang="en-US" sz="1400" dirty="0" smtClean="0"/>
              <a:t>partnership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556190" y="1108515"/>
            <a:ext cx="223500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6190" y="1729916"/>
            <a:ext cx="2311210" cy="4185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 with network NGOs across </a:t>
            </a:r>
            <a:r>
              <a:rPr lang="en-US" sz="1400" dirty="0"/>
              <a:t>India to bring </a:t>
            </a:r>
            <a:r>
              <a:rPr lang="en-US" sz="1400" dirty="0" smtClean="0"/>
              <a:t>access </a:t>
            </a:r>
            <a:r>
              <a:rPr lang="en-US" sz="1400" dirty="0"/>
              <a:t>to funding, partnerships with </a:t>
            </a:r>
            <a:r>
              <a:rPr lang="en-US" sz="1400" dirty="0" smtClean="0"/>
              <a:t>corporates,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Plan </a:t>
            </a:r>
            <a:r>
              <a:rPr lang="en-US" sz="1400" dirty="0"/>
              <a:t>and execute </a:t>
            </a:r>
            <a:r>
              <a:rPr lang="en-US" sz="1400" dirty="0" smtClean="0"/>
              <a:t>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execution support to NGOs, by bringing in best practices to </a:t>
            </a:r>
            <a:r>
              <a:rPr lang="en-US" sz="1400" dirty="0" smtClean="0"/>
              <a:t>NGOs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Prepare </a:t>
            </a:r>
            <a:r>
              <a:rPr lang="en-US" sz="1400" dirty="0"/>
              <a:t>relevant and particular statistics – charts/highlights/success stories/testimonials/opinions/lessons learnt etc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781800" y="1101261"/>
            <a:ext cx="2135606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4691" y="1708149"/>
            <a:ext cx="2111829" cy="35086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Share and spread the expertise and best practices across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Guide to achieve benchmarks in operations, execution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Leverage </a:t>
            </a:r>
            <a:r>
              <a:rPr lang="en-US" sz="1400" dirty="0"/>
              <a:t>and create multiplier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Impact assessments and research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7305" y="53166"/>
            <a:ext cx="4013695" cy="60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CC"/>
                </a:solidFill>
                <a:cs typeface="Arial" charset="0"/>
              </a:rPr>
              <a:t>Services offered:  </a:t>
            </a:r>
            <a:endParaRPr lang="en-US" sz="3200" b="1" dirty="0">
              <a:solidFill>
                <a:srgbClr val="FFFFC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4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177305" y="53166"/>
            <a:ext cx="7671295" cy="601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CC"/>
                </a:solidFill>
                <a:cs typeface="Arial" charset="0"/>
              </a:rPr>
              <a:t>Reporting / Responsibility  chart :  </a:t>
            </a:r>
            <a:endParaRPr lang="en-US" sz="3200" b="1" dirty="0">
              <a:solidFill>
                <a:srgbClr val="FFFFCC"/>
              </a:solidFill>
              <a:cs typeface="Arial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14400" y="990600"/>
          <a:ext cx="6705600" cy="513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44316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flow of the project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Action responsibility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31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Finalization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contract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VISTAAR,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2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Contract acceptance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 submission of project plan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31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Kick-off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the project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31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Execution as per the plan submitted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NGO,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31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Management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reporting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431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Review progress (quarterly once)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2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Documentation, evidence, testimonials and review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 , NGO, VISTAAR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2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plan further follow up until closure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92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Closure of the project,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reporting and impact assessment reports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14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28600" y="914400"/>
            <a:ext cx="5805609" cy="4562438"/>
            <a:chOff x="136608" y="923962"/>
            <a:chExt cx="5983727" cy="5715742"/>
          </a:xfrm>
        </p:grpSpPr>
        <p:grpSp>
          <p:nvGrpSpPr>
            <p:cNvPr id="2" name="Group 25"/>
            <p:cNvGrpSpPr/>
            <p:nvPr/>
          </p:nvGrpSpPr>
          <p:grpSpPr>
            <a:xfrm>
              <a:off x="892570" y="923962"/>
              <a:ext cx="1428533" cy="2132632"/>
              <a:chOff x="1514881" y="5"/>
              <a:chExt cx="1408922" cy="1619450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27" name="Hexagon 26"/>
              <p:cNvSpPr/>
              <p:nvPr/>
            </p:nvSpPr>
            <p:spPr>
              <a:xfrm rot="5400000">
                <a:off x="1409617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485099"/>
                  <a:satOff val="-6853"/>
                  <a:lumOff val="252"/>
                  <a:alphaOff val="0"/>
                </a:schemeClr>
              </a:fillRef>
              <a:effectRef idx="1">
                <a:schemeClr val="accent4">
                  <a:hueOff val="1485099"/>
                  <a:satOff val="-6853"/>
                  <a:lumOff val="252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Hexagon 4"/>
              <p:cNvSpPr/>
              <p:nvPr/>
            </p:nvSpPr>
            <p:spPr>
              <a:xfrm>
                <a:off x="1734438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Children &amp; Education</a:t>
                </a:r>
                <a:endParaRPr lang="en-US" sz="1600" b="1" dirty="0"/>
              </a:p>
            </p:txBody>
          </p:sp>
        </p:grpSp>
        <p:grpSp>
          <p:nvGrpSpPr>
            <p:cNvPr id="3" name="Group 29"/>
            <p:cNvGrpSpPr/>
            <p:nvPr/>
          </p:nvGrpSpPr>
          <p:grpSpPr>
            <a:xfrm>
              <a:off x="2396018" y="951787"/>
              <a:ext cx="1428533" cy="2132632"/>
              <a:chOff x="3036516" y="5"/>
              <a:chExt cx="1408922" cy="1619450"/>
            </a:xfrm>
            <a:solidFill>
              <a:srgbClr val="FFC000"/>
            </a:solidFill>
            <a:scene3d>
              <a:camera prst="orthographicFront"/>
              <a:lightRig rig="flat" dir="t"/>
            </a:scene3d>
          </p:grpSpPr>
          <p:sp>
            <p:nvSpPr>
              <p:cNvPr id="37" name="Hexagon 36"/>
              <p:cNvSpPr/>
              <p:nvPr/>
            </p:nvSpPr>
            <p:spPr>
              <a:xfrm rot="5400000">
                <a:off x="2931252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Hexagon 4"/>
              <p:cNvSpPr/>
              <p:nvPr/>
            </p:nvSpPr>
            <p:spPr>
              <a:xfrm>
                <a:off x="3256073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Health &amp; Wellness</a:t>
                </a:r>
                <a:endParaRPr lang="en-US" sz="1600" b="1" dirty="0"/>
              </a:p>
            </p:txBody>
          </p:sp>
        </p:grpSp>
        <p:grpSp>
          <p:nvGrpSpPr>
            <p:cNvPr id="4" name="Group 30"/>
            <p:cNvGrpSpPr/>
            <p:nvPr/>
          </p:nvGrpSpPr>
          <p:grpSpPr>
            <a:xfrm>
              <a:off x="1637199" y="2714983"/>
              <a:ext cx="1428533" cy="2132632"/>
              <a:chOff x="2272784" y="1374595"/>
              <a:chExt cx="1408923" cy="1619450"/>
            </a:xfrm>
            <a:solidFill>
              <a:srgbClr val="FF3399"/>
            </a:solidFill>
            <a:scene3d>
              <a:camera prst="orthographicFront"/>
              <a:lightRig rig="flat" dir="t"/>
            </a:scene3d>
          </p:grpSpPr>
          <p:sp>
            <p:nvSpPr>
              <p:cNvPr id="35" name="Hexagon 34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6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Women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Welfare</a:t>
                </a:r>
                <a:endParaRPr lang="en-US" sz="1600" b="1" dirty="0"/>
              </a:p>
            </p:txBody>
          </p:sp>
        </p:grpSp>
        <p:grpSp>
          <p:nvGrpSpPr>
            <p:cNvPr id="5" name="Group 31"/>
            <p:cNvGrpSpPr/>
            <p:nvPr/>
          </p:nvGrpSpPr>
          <p:grpSpPr>
            <a:xfrm>
              <a:off x="3162278" y="2714983"/>
              <a:ext cx="1428533" cy="2132632"/>
              <a:chOff x="3794419" y="1374595"/>
              <a:chExt cx="1408922" cy="1619450"/>
            </a:xfrm>
            <a:solidFill>
              <a:srgbClr val="7030A0"/>
            </a:solidFill>
            <a:scene3d>
              <a:camera prst="orthographicFront"/>
              <a:lightRig rig="flat" dir="t"/>
            </a:scene3d>
          </p:grpSpPr>
          <p:sp>
            <p:nvSpPr>
              <p:cNvPr id="33" name="Hexagon 32"/>
              <p:cNvSpPr/>
              <p:nvPr/>
            </p:nvSpPr>
            <p:spPr>
              <a:xfrm rot="5400000">
                <a:off x="3689155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Family Counselling</a:t>
                </a:r>
                <a:endParaRPr lang="en-US" sz="1600" b="1" dirty="0"/>
              </a:p>
            </p:txBody>
          </p:sp>
        </p:grpSp>
        <p:grpSp>
          <p:nvGrpSpPr>
            <p:cNvPr id="6" name="Group 39"/>
            <p:cNvGrpSpPr/>
            <p:nvPr/>
          </p:nvGrpSpPr>
          <p:grpSpPr>
            <a:xfrm>
              <a:off x="892569" y="4478179"/>
              <a:ext cx="1428533" cy="2132632"/>
              <a:chOff x="1514880" y="2749185"/>
              <a:chExt cx="1408922" cy="1619450"/>
            </a:xfrm>
            <a:scene3d>
              <a:camera prst="orthographicFront"/>
              <a:lightRig rig="flat" dir="t"/>
            </a:scene3d>
          </p:grpSpPr>
          <p:sp>
            <p:nvSpPr>
              <p:cNvPr id="41" name="Hexagon 40"/>
              <p:cNvSpPr/>
              <p:nvPr/>
            </p:nvSpPr>
            <p:spPr>
              <a:xfrm rot="5400000">
                <a:off x="1409616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2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Vocational Training</a:t>
                </a:r>
                <a:endParaRPr lang="en-US" sz="1600" b="1" dirty="0"/>
              </a:p>
            </p:txBody>
          </p:sp>
        </p:grpSp>
        <p:grpSp>
          <p:nvGrpSpPr>
            <p:cNvPr id="7" name="Group 44"/>
            <p:cNvGrpSpPr/>
            <p:nvPr/>
          </p:nvGrpSpPr>
          <p:grpSpPr>
            <a:xfrm>
              <a:off x="2393160" y="4476393"/>
              <a:ext cx="1453021" cy="2132632"/>
              <a:chOff x="2248632" y="4123774"/>
              <a:chExt cx="1433074" cy="1619450"/>
            </a:xfrm>
            <a:solidFill>
              <a:srgbClr val="00B0F0"/>
            </a:solidFill>
            <a:scene3d>
              <a:camera prst="orthographicFront"/>
              <a:lightRig rig="flat" dir="t"/>
            </a:scene3d>
          </p:grpSpPr>
          <p:sp>
            <p:nvSpPr>
              <p:cNvPr id="46" name="Hexagon 45"/>
              <p:cNvSpPr/>
              <p:nvPr/>
            </p:nvSpPr>
            <p:spPr>
              <a:xfrm rot="5400000">
                <a:off x="2167520" y="4229038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8910593"/>
                  <a:satOff val="-41115"/>
                  <a:lumOff val="1513"/>
                  <a:alphaOff val="0"/>
                </a:schemeClr>
              </a:fillRef>
              <a:effectRef idx="1">
                <a:schemeClr val="accent4">
                  <a:hueOff val="8910593"/>
                  <a:satOff val="-41115"/>
                  <a:lumOff val="151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7" name="Hexagon 4"/>
              <p:cNvSpPr/>
              <p:nvPr/>
            </p:nvSpPr>
            <p:spPr>
              <a:xfrm>
                <a:off x="2248632" y="4376138"/>
                <a:ext cx="1411741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Volunteering</a:t>
                </a:r>
                <a:endParaRPr lang="en-US" sz="1600" b="1" dirty="0"/>
              </a:p>
            </p:txBody>
          </p:sp>
        </p:grpSp>
        <p:grpSp>
          <p:nvGrpSpPr>
            <p:cNvPr id="8" name="Group 51"/>
            <p:cNvGrpSpPr/>
            <p:nvPr/>
          </p:nvGrpSpPr>
          <p:grpSpPr>
            <a:xfrm>
              <a:off x="136608" y="2706775"/>
              <a:ext cx="1428533" cy="2132632"/>
              <a:chOff x="1514881" y="2749185"/>
              <a:chExt cx="1408922" cy="1619450"/>
            </a:xfrm>
            <a:solidFill>
              <a:srgbClr val="FF9966"/>
            </a:solidFill>
            <a:scene3d>
              <a:camera prst="orthographicFront"/>
              <a:lightRig rig="flat" dir="t"/>
            </a:scene3d>
          </p:grpSpPr>
          <p:sp>
            <p:nvSpPr>
              <p:cNvPr id="53" name="Hexagon 52"/>
              <p:cNvSpPr/>
              <p:nvPr/>
            </p:nvSpPr>
            <p:spPr>
              <a:xfrm rot="5400000">
                <a:off x="1409617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54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Specially Enabled</a:t>
                </a:r>
                <a:endParaRPr lang="en-US" sz="1600" b="1" dirty="0"/>
              </a:p>
            </p:txBody>
          </p:sp>
        </p:grpSp>
        <p:grpSp>
          <p:nvGrpSpPr>
            <p:cNvPr id="9" name="Group 57"/>
            <p:cNvGrpSpPr/>
            <p:nvPr/>
          </p:nvGrpSpPr>
          <p:grpSpPr>
            <a:xfrm>
              <a:off x="3926968" y="933237"/>
              <a:ext cx="1428533" cy="2132632"/>
              <a:chOff x="2272784" y="1374595"/>
              <a:chExt cx="1408923" cy="1619450"/>
            </a:xfrm>
            <a:solidFill>
              <a:srgbClr val="00B050"/>
            </a:solidFill>
            <a:scene3d>
              <a:camera prst="orthographicFront"/>
              <a:lightRig rig="flat" dir="t"/>
            </a:scene3d>
          </p:grpSpPr>
          <p:sp>
            <p:nvSpPr>
              <p:cNvPr id="59" name="Hexagon 58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0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Environment &amp; Sanitary projects</a:t>
                </a:r>
                <a:endParaRPr lang="en-US" sz="1600" b="1" dirty="0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3940218" y="4507072"/>
              <a:ext cx="1428533" cy="2132632"/>
              <a:chOff x="2272784" y="1374595"/>
              <a:chExt cx="1408923" cy="1619450"/>
            </a:xfrm>
            <a:solidFill>
              <a:srgbClr val="92D050"/>
            </a:solidFill>
            <a:scene3d>
              <a:camera prst="orthographicFront"/>
              <a:lightRig rig="flat" dir="t"/>
            </a:scene3d>
          </p:grpSpPr>
          <p:sp>
            <p:nvSpPr>
              <p:cNvPr id="62" name="Hexagon 61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3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Tribal Development</a:t>
                </a:r>
                <a:endParaRPr lang="en-US" sz="1600" b="1" kern="1200" dirty="0">
                  <a:latin typeface="+mn-lt"/>
                </a:endParaRPr>
              </a:p>
            </p:txBody>
          </p:sp>
        </p:grpSp>
        <p:grpSp>
          <p:nvGrpSpPr>
            <p:cNvPr id="11" name="Group 38"/>
            <p:cNvGrpSpPr/>
            <p:nvPr/>
          </p:nvGrpSpPr>
          <p:grpSpPr>
            <a:xfrm>
              <a:off x="4691802" y="2737740"/>
              <a:ext cx="1428533" cy="2132632"/>
              <a:chOff x="3793014" y="1384832"/>
              <a:chExt cx="1408922" cy="1619450"/>
            </a:xfrm>
            <a:solidFill>
              <a:schemeClr val="accent1"/>
            </a:solidFill>
            <a:scene3d>
              <a:camera prst="orthographicFront"/>
              <a:lightRig rig="flat" dir="t"/>
            </a:scene3d>
          </p:grpSpPr>
          <p:sp>
            <p:nvSpPr>
              <p:cNvPr id="43" name="Hexagon 42"/>
              <p:cNvSpPr/>
              <p:nvPr/>
            </p:nvSpPr>
            <p:spPr>
              <a:xfrm rot="5400000">
                <a:off x="3687750" y="1490096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Rural Welfare</a:t>
                </a:r>
                <a:endParaRPr lang="en-US" sz="1600" b="1" kern="1200" dirty="0">
                  <a:latin typeface="+mn-lt"/>
                </a:endParaRPr>
              </a:p>
            </p:txBody>
          </p:sp>
        </p:grpSp>
      </p:grpSp>
      <p:sp>
        <p:nvSpPr>
          <p:cNvPr id="48" name="Title 1"/>
          <p:cNvSpPr txBox="1">
            <a:spLocks/>
          </p:cNvSpPr>
          <p:nvPr/>
        </p:nvSpPr>
        <p:spPr>
          <a:xfrm>
            <a:off x="217177" y="117014"/>
            <a:ext cx="4126223" cy="601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FFFFCC"/>
                </a:solidFill>
                <a:cs typeface="Arial" charset="0"/>
              </a:rPr>
              <a:t>Project Disciplines </a:t>
            </a:r>
            <a:endParaRPr lang="en-US" sz="3200" b="1" dirty="0">
              <a:solidFill>
                <a:srgbClr val="FFFFCC"/>
              </a:solidFill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239000" y="838200"/>
            <a:ext cx="1371600" cy="5715000"/>
            <a:chOff x="7243330" y="381778"/>
            <a:chExt cx="1184378" cy="6537500"/>
          </a:xfrm>
        </p:grpSpPr>
        <p:grpSp>
          <p:nvGrpSpPr>
            <p:cNvPr id="12" name="Group 48"/>
            <p:cNvGrpSpPr/>
            <p:nvPr/>
          </p:nvGrpSpPr>
          <p:grpSpPr>
            <a:xfrm>
              <a:off x="7243330" y="381778"/>
              <a:ext cx="1099457" cy="1549119"/>
              <a:chOff x="493486" y="5220932"/>
              <a:chExt cx="1698171" cy="1811629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487" y="5376873"/>
                <a:ext cx="1698170" cy="165568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15+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Active Projects</a:t>
                </a:r>
              </a:p>
              <a:p>
                <a:endParaRPr lang="en-US" dirty="0"/>
              </a:p>
            </p:txBody>
          </p:sp>
        </p:grpSp>
        <p:grpSp>
          <p:nvGrpSpPr>
            <p:cNvPr id="13" name="Group 54"/>
            <p:cNvGrpSpPr/>
            <p:nvPr/>
          </p:nvGrpSpPr>
          <p:grpSpPr>
            <a:xfrm>
              <a:off x="7243330" y="2031516"/>
              <a:ext cx="1099457" cy="1549117"/>
              <a:chOff x="493486" y="5220932"/>
              <a:chExt cx="1698171" cy="1811626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3487" y="5376873"/>
                <a:ext cx="1698170" cy="16556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Impact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Areas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4" name="Group 63"/>
            <p:cNvGrpSpPr/>
            <p:nvPr/>
          </p:nvGrpSpPr>
          <p:grpSpPr>
            <a:xfrm>
              <a:off x="7295595" y="3701835"/>
              <a:ext cx="1099457" cy="1549117"/>
              <a:chOff x="493486" y="5220932"/>
              <a:chExt cx="1698171" cy="1811626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5" name="Oval 64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487" y="5376873"/>
                <a:ext cx="1698170" cy="16556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12+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Partner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NGOs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5" name="Group 66"/>
            <p:cNvGrpSpPr/>
            <p:nvPr/>
          </p:nvGrpSpPr>
          <p:grpSpPr>
            <a:xfrm>
              <a:off x="7328251" y="5370161"/>
              <a:ext cx="1099457" cy="1549117"/>
              <a:chOff x="493486" y="5220932"/>
              <a:chExt cx="1698171" cy="1811626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8" name="Oval 67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3488" y="5376873"/>
                <a:ext cx="1698169" cy="165568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10K+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Beneficiaries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22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0" y="-113852"/>
            <a:ext cx="7886700" cy="49485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smtClean="0"/>
              <a:t>projects </a:t>
            </a:r>
            <a:r>
              <a:rPr lang="en-US" sz="2800" dirty="0"/>
              <a:t>– In Brief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47000" y="1273623"/>
            <a:ext cx="3125000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5"/>
          <p:cNvGrpSpPr/>
          <p:nvPr/>
        </p:nvGrpSpPr>
        <p:grpSpPr>
          <a:xfrm>
            <a:off x="1505665" y="2593215"/>
            <a:ext cx="2913935" cy="596295"/>
            <a:chOff x="8407393" y="1106355"/>
            <a:chExt cx="3036529" cy="1351398"/>
          </a:xfrm>
        </p:grpSpPr>
        <p:sp>
          <p:nvSpPr>
            <p:cNvPr id="47" name="Rounded Rectangle 46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Health screenings focus on multiple fronts: Eye, Dental, Heart.</a:t>
              </a:r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1505664" y="3248247"/>
            <a:ext cx="2913936" cy="460823"/>
            <a:chOff x="8470798" y="2794003"/>
            <a:chExt cx="3011324" cy="808006"/>
          </a:xfrm>
        </p:grpSpPr>
        <p:sp>
          <p:nvSpPr>
            <p:cNvPr id="50" name="Rounded Rectangle 49"/>
            <p:cNvSpPr/>
            <p:nvPr/>
          </p:nvSpPr>
          <p:spPr>
            <a:xfrm>
              <a:off x="8470798" y="279400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/>
            <p:cNvSpPr/>
            <p:nvPr/>
          </p:nvSpPr>
          <p:spPr>
            <a:xfrm>
              <a:off x="8494464" y="281766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Strong involvement of volunteer doctors</a:t>
              </a:r>
            </a:p>
          </p:txBody>
        </p:sp>
      </p:grpSp>
      <p:grpSp>
        <p:nvGrpSpPr>
          <p:cNvPr id="5" name="Group 51"/>
          <p:cNvGrpSpPr/>
          <p:nvPr/>
        </p:nvGrpSpPr>
        <p:grpSpPr>
          <a:xfrm>
            <a:off x="1505664" y="3742458"/>
            <a:ext cx="2913936" cy="570396"/>
            <a:chOff x="8470798" y="3895633"/>
            <a:chExt cx="3011324" cy="808006"/>
          </a:xfrm>
        </p:grpSpPr>
        <p:sp>
          <p:nvSpPr>
            <p:cNvPr id="53" name="Rounded Rectangle 52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Completion of the checkup cycle by guiding children through to treatment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1425228" y="380531"/>
            <a:ext cx="3222972" cy="875073"/>
            <a:chOff x="8407393" y="1106355"/>
            <a:chExt cx="3036529" cy="1379663"/>
          </a:xfrm>
          <a:solidFill>
            <a:srgbClr val="00B050"/>
          </a:solidFill>
        </p:grpSpPr>
        <p:sp>
          <p:nvSpPr>
            <p:cNvPr id="56" name="Rounded Rectangle 55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8446975" y="1213782"/>
              <a:ext cx="2957367" cy="12722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Health &amp; </a:t>
              </a:r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Wellness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School Health Program &amp; Health Camps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736962"/>
              </p:ext>
            </p:extLst>
          </p:nvPr>
        </p:nvGraphicFramePr>
        <p:xfrm>
          <a:off x="1446998" y="5119987"/>
          <a:ext cx="3125001" cy="731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25001"/>
              </a:tblGrid>
              <a:tr h="297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Annual Budget</a:t>
                      </a:r>
                    </a:p>
                  </a:txBody>
                  <a:tcPr marL="68580" marR="68580"/>
                </a:tc>
              </a:tr>
              <a:tr h="297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. 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4085358"/>
              </p:ext>
            </p:extLst>
          </p:nvPr>
        </p:nvGraphicFramePr>
        <p:xfrm>
          <a:off x="1446998" y="5925916"/>
          <a:ext cx="3125002" cy="944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25002"/>
              </a:tblGrid>
              <a:tr h="360807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Outside Karnataka ? 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571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Yes,</a:t>
                      </a:r>
                      <a:r>
                        <a:rPr lang="en-US" sz="1600" baseline="0" dirty="0" smtClean="0"/>
                        <a:t> can be replicated at any given location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1026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3781" y="1329239"/>
            <a:ext cx="2905819" cy="11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3"/>
          <p:cNvGrpSpPr/>
          <p:nvPr/>
        </p:nvGrpSpPr>
        <p:grpSpPr>
          <a:xfrm>
            <a:off x="1498128" y="4362588"/>
            <a:ext cx="2921472" cy="532372"/>
            <a:chOff x="8470798" y="3895633"/>
            <a:chExt cx="3011324" cy="808006"/>
          </a:xfrm>
        </p:grpSpPr>
        <p:sp>
          <p:nvSpPr>
            <p:cNvPr id="65" name="Rounded Rectangle 64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Health Awareness drives to complement checkups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497840" y="1289615"/>
            <a:ext cx="2677886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6"/>
          <p:cNvGrpSpPr/>
          <p:nvPr/>
        </p:nvGrpSpPr>
        <p:grpSpPr>
          <a:xfrm>
            <a:off x="5567390" y="3106013"/>
            <a:ext cx="2512149" cy="631161"/>
            <a:chOff x="8407393" y="1106355"/>
            <a:chExt cx="3036529" cy="1351398"/>
          </a:xfrm>
        </p:grpSpPr>
        <p:sp>
          <p:nvSpPr>
            <p:cNvPr id="98" name="Rounded Rectangle 97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Holistic development of rural people by creating a daily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support eco system.</a:t>
              </a:r>
              <a:endParaRPr 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99"/>
          <p:cNvGrpSpPr/>
          <p:nvPr/>
        </p:nvGrpSpPr>
        <p:grpSpPr>
          <a:xfrm>
            <a:off x="5556505" y="3772240"/>
            <a:ext cx="2523035" cy="594060"/>
            <a:chOff x="8470798" y="2794003"/>
            <a:chExt cx="3011324" cy="808006"/>
          </a:xfrm>
        </p:grpSpPr>
        <p:sp>
          <p:nvSpPr>
            <p:cNvPr id="101" name="Rounded Rectangle 100"/>
            <p:cNvSpPr/>
            <p:nvPr/>
          </p:nvSpPr>
          <p:spPr>
            <a:xfrm>
              <a:off x="8470798" y="279400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Rounded Rectangle 4"/>
            <p:cNvSpPr/>
            <p:nvPr/>
          </p:nvSpPr>
          <p:spPr>
            <a:xfrm>
              <a:off x="8494464" y="281766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Education &amp; Youth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Development, Health Awareness, Environmental Awareness, Women 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Empowerment</a:t>
              </a:r>
            </a:p>
          </p:txBody>
        </p:sp>
      </p:grpSp>
      <p:grpSp>
        <p:nvGrpSpPr>
          <p:cNvPr id="10" name="Group 105"/>
          <p:cNvGrpSpPr/>
          <p:nvPr/>
        </p:nvGrpSpPr>
        <p:grpSpPr>
          <a:xfrm>
            <a:off x="5476068" y="427152"/>
            <a:ext cx="2699656" cy="826517"/>
            <a:chOff x="8407393" y="1106355"/>
            <a:chExt cx="3036529" cy="1351398"/>
          </a:xfrm>
          <a:solidFill>
            <a:srgbClr val="00B050"/>
          </a:solidFill>
        </p:grpSpPr>
        <p:sp>
          <p:nvSpPr>
            <p:cNvPr id="107" name="Rounded Rectangle 106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Rounded Rectangle 4"/>
            <p:cNvSpPr/>
            <p:nvPr/>
          </p:nvSpPr>
          <p:spPr>
            <a:xfrm>
              <a:off x="8446975" y="1145937"/>
              <a:ext cx="2957367" cy="12722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Rural Welfare Project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Seva</a:t>
              </a:r>
              <a:r>
                <a:rPr lang="en-US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b="1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Mitra</a:t>
              </a:r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8973563"/>
              </p:ext>
            </p:extLst>
          </p:nvPr>
        </p:nvGraphicFramePr>
        <p:xfrm>
          <a:off x="5497839" y="5092437"/>
          <a:ext cx="2677886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Annual Budget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. 84 Lakhs</a:t>
                      </a:r>
                      <a:endParaRPr lang="en-US" sz="18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2790199"/>
              </p:ext>
            </p:extLst>
          </p:nvPr>
        </p:nvGraphicFramePr>
        <p:xfrm>
          <a:off x="5497838" y="5898366"/>
          <a:ext cx="2677886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Outside Karnataka ?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Yes in Maharashtra, Assam</a:t>
                      </a:r>
                      <a:endParaRPr lang="en-US" sz="1600" dirty="0"/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11" name="Group 110"/>
          <p:cNvGrpSpPr/>
          <p:nvPr/>
        </p:nvGrpSpPr>
        <p:grpSpPr>
          <a:xfrm>
            <a:off x="5540700" y="4390932"/>
            <a:ext cx="2539822" cy="532372"/>
            <a:chOff x="8470798" y="3895633"/>
            <a:chExt cx="3011324" cy="808006"/>
          </a:xfrm>
        </p:grpSpPr>
        <p:sp>
          <p:nvSpPr>
            <p:cNvPr id="112" name="Rounded Rectangle 111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6 Taluks and 108 Panchayats in Rural Karnataka</a:t>
              </a:r>
            </a:p>
          </p:txBody>
        </p:sp>
      </p:grpSp>
      <p:pic>
        <p:nvPicPr>
          <p:cNvPr id="114" name="Picture 113" descr="IMG_20170126_13513259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6177" y="1318400"/>
            <a:ext cx="1049654" cy="1049654"/>
          </a:xfrm>
          <a:prstGeom prst="rect">
            <a:avLst/>
          </a:prstGeom>
        </p:spPr>
      </p:pic>
      <p:pic>
        <p:nvPicPr>
          <p:cNvPr id="115" name="Content Placeholder 3" descr="IMG_20160406_114100944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600047" y="1325494"/>
            <a:ext cx="1386131" cy="1042560"/>
          </a:xfrm>
          <a:prstGeom prst="rect">
            <a:avLst/>
          </a:prstGeom>
        </p:spPr>
      </p:pic>
      <p:grpSp>
        <p:nvGrpSpPr>
          <p:cNvPr id="12" name="Group 121"/>
          <p:cNvGrpSpPr/>
          <p:nvPr/>
        </p:nvGrpSpPr>
        <p:grpSpPr>
          <a:xfrm>
            <a:off x="5559703" y="2441670"/>
            <a:ext cx="2519837" cy="630727"/>
            <a:chOff x="8470798" y="3895633"/>
            <a:chExt cx="3011324" cy="808006"/>
          </a:xfrm>
        </p:grpSpPr>
        <p:sp>
          <p:nvSpPr>
            <p:cNvPr id="123" name="Rounded Rectangle 122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Inclusivity of rural people to become self-reliant and socially responsible citizens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874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-228600"/>
            <a:ext cx="3695700" cy="63499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800" dirty="0" smtClean="0"/>
              <a:t>projects </a:t>
            </a:r>
            <a:r>
              <a:rPr lang="en-US" sz="2800" dirty="0"/>
              <a:t>– In Brief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13013" y="1273623"/>
            <a:ext cx="2677886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5"/>
          <p:cNvGrpSpPr/>
          <p:nvPr/>
        </p:nvGrpSpPr>
        <p:grpSpPr>
          <a:xfrm>
            <a:off x="1279556" y="3000590"/>
            <a:ext cx="2543179" cy="794110"/>
            <a:chOff x="8407393" y="1106355"/>
            <a:chExt cx="3036529" cy="1351398"/>
          </a:xfrm>
        </p:grpSpPr>
        <p:sp>
          <p:nvSpPr>
            <p:cNvPr id="47" name="Rounded Rectangle 46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Most of the children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from economically 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and socially backward backgrounds.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Complete 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education free of cost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1259411" y="2221740"/>
            <a:ext cx="2563324" cy="747105"/>
            <a:chOff x="8470798" y="3895633"/>
            <a:chExt cx="3011324" cy="808006"/>
          </a:xfrm>
        </p:grpSpPr>
        <p:sp>
          <p:nvSpPr>
            <p:cNvPr id="53" name="Rounded Rectangle 52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Pre-School Education Program, sensory Integration &amp; Behavior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modification, formal </a:t>
              </a: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and non-formal  education</a:t>
              </a:r>
            </a:p>
          </p:txBody>
        </p:sp>
      </p:grpSp>
      <p:grpSp>
        <p:nvGrpSpPr>
          <p:cNvPr id="5" name="Group 54"/>
          <p:cNvGrpSpPr/>
          <p:nvPr/>
        </p:nvGrpSpPr>
        <p:grpSpPr>
          <a:xfrm>
            <a:off x="1191241" y="380530"/>
            <a:ext cx="2699656" cy="857146"/>
            <a:chOff x="8407393" y="1106355"/>
            <a:chExt cx="3036529" cy="1351398"/>
          </a:xfrm>
          <a:solidFill>
            <a:srgbClr val="00B050"/>
          </a:solidFill>
        </p:grpSpPr>
        <p:sp>
          <p:nvSpPr>
            <p:cNvPr id="56" name="Rounded Rectangle 55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Specially Abled </a:t>
              </a: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Divyaang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6455823"/>
              </p:ext>
            </p:extLst>
          </p:nvPr>
        </p:nvGraphicFramePr>
        <p:xfrm>
          <a:off x="1213012" y="5119987"/>
          <a:ext cx="2677886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Annual Budget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. 90</a:t>
                      </a:r>
                      <a:r>
                        <a:rPr lang="en-US" sz="1800" baseline="0" dirty="0" smtClean="0"/>
                        <a:t> Lakhs</a:t>
                      </a:r>
                      <a:endParaRPr lang="en-US" sz="18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213012" y="5925916"/>
          <a:ext cx="2677886" cy="949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Outside Karnataka ? 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Yes in </a:t>
                      </a:r>
                      <a:r>
                        <a:rPr lang="en-US" sz="1600" dirty="0" err="1" smtClean="0"/>
                        <a:t>Andhrapradesh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Tamilnadu</a:t>
                      </a:r>
                      <a:r>
                        <a:rPr lang="en-US" sz="1600" dirty="0" smtClean="0"/>
                        <a:t>, Delhi, Odisha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6" name="Group 63"/>
          <p:cNvGrpSpPr/>
          <p:nvPr/>
        </p:nvGrpSpPr>
        <p:grpSpPr>
          <a:xfrm>
            <a:off x="1264142" y="3811044"/>
            <a:ext cx="2570860" cy="532372"/>
            <a:chOff x="8470798" y="3895633"/>
            <a:chExt cx="3011324" cy="808006"/>
          </a:xfrm>
        </p:grpSpPr>
        <p:sp>
          <p:nvSpPr>
            <p:cNvPr id="65" name="Rounded Rectangle 64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Activities to enhance &amp; strengthen emotional and spiritual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development.</a:t>
              </a:r>
              <a:endParaRPr lang="en-US" sz="1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5575510" y="1359687"/>
            <a:ext cx="2677886" cy="375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398"/>
          <a:stretch/>
        </p:blipFill>
        <p:spPr>
          <a:xfrm>
            <a:off x="5586530" y="1387320"/>
            <a:ext cx="2386473" cy="1290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" name="Group 80"/>
          <p:cNvGrpSpPr/>
          <p:nvPr/>
        </p:nvGrpSpPr>
        <p:grpSpPr>
          <a:xfrm>
            <a:off x="5564758" y="2679279"/>
            <a:ext cx="2417992" cy="596295"/>
            <a:chOff x="8407393" y="1106355"/>
            <a:chExt cx="3036529" cy="1351398"/>
          </a:xfrm>
        </p:grpSpPr>
        <p:sp>
          <p:nvSpPr>
            <p:cNvPr id="82" name="Rounded Rectangle 81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Rehabilitation Center for Homeless </a:t>
              </a:r>
              <a:r>
                <a:rPr lang="en-US" sz="15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Children</a:t>
              </a:r>
              <a:endParaRPr lang="en-US" sz="1500" kern="1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83"/>
          <p:cNvGrpSpPr/>
          <p:nvPr/>
        </p:nvGrpSpPr>
        <p:grpSpPr>
          <a:xfrm>
            <a:off x="5564758" y="3334310"/>
            <a:ext cx="2417992" cy="808006"/>
            <a:chOff x="8470798" y="2794003"/>
            <a:chExt cx="3011324" cy="808006"/>
          </a:xfrm>
        </p:grpSpPr>
        <p:sp>
          <p:nvSpPr>
            <p:cNvPr id="85" name="Rounded Rectangle 84"/>
            <p:cNvSpPr/>
            <p:nvPr/>
          </p:nvSpPr>
          <p:spPr>
            <a:xfrm>
              <a:off x="8470798" y="279400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Rounded Rectangle 4"/>
            <p:cNvSpPr/>
            <p:nvPr/>
          </p:nvSpPr>
          <p:spPr>
            <a:xfrm>
              <a:off x="8494464" y="281766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Holistic Development of the child - Education, Health, Food, Cultural, Sports, Counseling</a:t>
              </a:r>
            </a:p>
          </p:txBody>
        </p:sp>
      </p:grpSp>
      <p:grpSp>
        <p:nvGrpSpPr>
          <p:cNvPr id="9" name="Group 86"/>
          <p:cNvGrpSpPr/>
          <p:nvPr/>
        </p:nvGrpSpPr>
        <p:grpSpPr>
          <a:xfrm>
            <a:off x="5586531" y="4205897"/>
            <a:ext cx="2396219" cy="808006"/>
            <a:chOff x="8470798" y="3895633"/>
            <a:chExt cx="3011324" cy="808006"/>
          </a:xfrm>
        </p:grpSpPr>
        <p:sp>
          <p:nvSpPr>
            <p:cNvPr id="88" name="Rounded Rectangle 87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Supports to pursue higher education based on child talent &amp; interest.</a:t>
              </a:r>
            </a:p>
          </p:txBody>
        </p:sp>
      </p:grpSp>
      <p:grpSp>
        <p:nvGrpSpPr>
          <p:cNvPr id="10" name="Group 89"/>
          <p:cNvGrpSpPr/>
          <p:nvPr/>
        </p:nvGrpSpPr>
        <p:grpSpPr>
          <a:xfrm>
            <a:off x="5440779" y="466594"/>
            <a:ext cx="2699656" cy="857146"/>
            <a:chOff x="8407393" y="1106355"/>
            <a:chExt cx="3036529" cy="1351398"/>
          </a:xfrm>
          <a:solidFill>
            <a:srgbClr val="00B050"/>
          </a:solidFill>
        </p:grpSpPr>
        <p:sp>
          <p:nvSpPr>
            <p:cNvPr id="91" name="Rounded Rectangle 90"/>
            <p:cNvSpPr/>
            <p:nvPr/>
          </p:nvSpPr>
          <p:spPr>
            <a:xfrm>
              <a:off x="8407393" y="1106355"/>
              <a:ext cx="3036529" cy="135139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8446975" y="1145936"/>
              <a:ext cx="2957367" cy="12722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Education &amp; Children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Home for Destitute Children - </a:t>
              </a:r>
              <a:r>
                <a:rPr lang="en-US" sz="16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Nele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4738619"/>
              </p:ext>
            </p:extLst>
          </p:nvPr>
        </p:nvGraphicFramePr>
        <p:xfrm>
          <a:off x="5462551" y="5206051"/>
          <a:ext cx="2677886" cy="74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Annual Budget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Rs</a:t>
                      </a:r>
                      <a:r>
                        <a:rPr lang="en-US" sz="1800" dirty="0" smtClean="0"/>
                        <a:t>. 110 Lakhs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8031505"/>
              </p:ext>
            </p:extLst>
          </p:nvPr>
        </p:nvGraphicFramePr>
        <p:xfrm>
          <a:off x="5462550" y="6011980"/>
          <a:ext cx="2677886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77886"/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 smtClean="0"/>
                        <a:t>Outside Karnataka ?</a:t>
                      </a:r>
                      <a:endParaRPr lang="en-US" sz="1800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No.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677" y="1303352"/>
            <a:ext cx="1070735" cy="87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95"/>
          <p:cNvGrpSpPr/>
          <p:nvPr/>
        </p:nvGrpSpPr>
        <p:grpSpPr>
          <a:xfrm>
            <a:off x="1247816" y="4384357"/>
            <a:ext cx="2570860" cy="532372"/>
            <a:chOff x="8470798" y="3895633"/>
            <a:chExt cx="3011324" cy="808006"/>
          </a:xfrm>
        </p:grpSpPr>
        <p:sp>
          <p:nvSpPr>
            <p:cNvPr id="97" name="Rounded Rectangle 96"/>
            <p:cNvSpPr/>
            <p:nvPr/>
          </p:nvSpPr>
          <p:spPr>
            <a:xfrm>
              <a:off x="8470798" y="3895633"/>
              <a:ext cx="3011324" cy="8080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Rounded Rectangle 4"/>
            <p:cNvSpPr/>
            <p:nvPr/>
          </p:nvSpPr>
          <p:spPr>
            <a:xfrm>
              <a:off x="8494464" y="3919299"/>
              <a:ext cx="2963992" cy="760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8575" rIns="38100" bIns="2857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Training – Vocational &amp; Rehabilitation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>
                  <a:latin typeface="Calibri" panose="020F0502020204030204" pitchFamily="34" charset="0"/>
                  <a:cs typeface="Calibri" panose="020F0502020204030204" pitchFamily="34" charset="0"/>
                </a:rPr>
                <a:t>Care givers training</a:t>
              </a:r>
            </a:p>
          </p:txBody>
        </p:sp>
      </p:grpSp>
      <p:pic>
        <p:nvPicPr>
          <p:cNvPr id="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5954" y="1289894"/>
            <a:ext cx="1349828" cy="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26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239000" cy="2895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projects and segments are for your review but not exhaustive.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further details will be provided as needed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171</TotalTime>
  <Words>672</Words>
  <Application>Microsoft Office PowerPoint</Application>
  <PresentationFormat>On-screen Show (4:3)</PresentationFormat>
  <Paragraphs>134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VISTAAR CSR Project Overview</vt:lpstr>
      <vt:lpstr>Slide 2</vt:lpstr>
      <vt:lpstr>Slide 3</vt:lpstr>
      <vt:lpstr>Slide 4</vt:lpstr>
      <vt:lpstr>Slide 5</vt:lpstr>
      <vt:lpstr>projects – In Brief</vt:lpstr>
      <vt:lpstr>projects – In Brief</vt:lpstr>
      <vt:lpstr>Proposed projects and segments are for your review but not exhaustive.   further details will be provided as needed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charts</dc:title>
  <dc:creator>Admin</dc:creator>
  <cp:lastModifiedBy>Admin</cp:lastModifiedBy>
  <cp:revision>29</cp:revision>
  <dcterms:created xsi:type="dcterms:W3CDTF">2017-08-11T06:47:44Z</dcterms:created>
  <dcterms:modified xsi:type="dcterms:W3CDTF">2017-08-17T11:49:01Z</dcterms:modified>
</cp:coreProperties>
</file>