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handoutMasterIdLst>
    <p:handoutMasterId r:id="rId34"/>
  </p:handoutMasterIdLst>
  <p:sldIdLst>
    <p:sldId id="256" r:id="rId2"/>
    <p:sldId id="302" r:id="rId3"/>
    <p:sldId id="257" r:id="rId4"/>
    <p:sldId id="307" r:id="rId5"/>
    <p:sldId id="277" r:id="rId6"/>
    <p:sldId id="279" r:id="rId7"/>
    <p:sldId id="301" r:id="rId8"/>
    <p:sldId id="304" r:id="rId9"/>
    <p:sldId id="305" r:id="rId10"/>
    <p:sldId id="306" r:id="rId11"/>
    <p:sldId id="282" r:id="rId12"/>
    <p:sldId id="308" r:id="rId13"/>
    <p:sldId id="310" r:id="rId14"/>
    <p:sldId id="311" r:id="rId15"/>
    <p:sldId id="312" r:id="rId16"/>
    <p:sldId id="309" r:id="rId17"/>
    <p:sldId id="303" r:id="rId18"/>
    <p:sldId id="283" r:id="rId19"/>
    <p:sldId id="280" r:id="rId20"/>
    <p:sldId id="284" r:id="rId21"/>
    <p:sldId id="281" r:id="rId22"/>
    <p:sldId id="285" r:id="rId23"/>
    <p:sldId id="286" r:id="rId24"/>
    <p:sldId id="288" r:id="rId25"/>
    <p:sldId id="287" r:id="rId26"/>
    <p:sldId id="289" r:id="rId27"/>
    <p:sldId id="296" r:id="rId28"/>
    <p:sldId id="291" r:id="rId29"/>
    <p:sldId id="292" r:id="rId30"/>
    <p:sldId id="293" r:id="rId31"/>
    <p:sldId id="295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22EA-B185-48A0-834C-F5BBF094B2FB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61E2-0992-4A7D-B076-E4E782A094C3}">
      <dgm:prSet custT="1"/>
      <dgm:spPr/>
      <dgm:t>
        <a:bodyPr/>
        <a:lstStyle/>
        <a:p>
          <a:pPr rtl="0"/>
          <a:r>
            <a:rPr lang="en-US" sz="1400" b="1" dirty="0" smtClean="0"/>
            <a:t>Sampark Seva </a:t>
          </a:r>
        </a:p>
        <a:p>
          <a:r>
            <a:rPr lang="en-US" sz="1400" b="1" dirty="0" smtClean="0"/>
            <a:t>Trust</a:t>
          </a:r>
          <a:endParaRPr lang="en-US" sz="1400" dirty="0"/>
        </a:p>
      </dgm:t>
    </dgm:pt>
    <dgm:pt modelId="{7206BEEB-5B48-46AD-8F7D-3C3A76452211}" type="parTrans" cxnId="{1B642485-EB37-4A0A-B9F4-8365E6E3EC19}">
      <dgm:prSet/>
      <dgm:spPr/>
      <dgm:t>
        <a:bodyPr/>
        <a:lstStyle/>
        <a:p>
          <a:endParaRPr lang="en-US"/>
        </a:p>
      </dgm:t>
    </dgm:pt>
    <dgm:pt modelId="{EDBF3540-1188-44D6-8C87-F8C477654488}" type="sibTrans" cxnId="{1B642485-EB37-4A0A-B9F4-8365E6E3EC19}">
      <dgm:prSet/>
      <dgm:spPr/>
      <dgm:t>
        <a:bodyPr/>
        <a:lstStyle/>
        <a:p>
          <a:endParaRPr lang="en-US"/>
        </a:p>
      </dgm:t>
    </dgm:pt>
    <dgm:pt modelId="{A1E3C109-5539-4927-86D1-29C0A8A05EBC}">
      <dgm:prSet custT="1"/>
      <dgm:spPr/>
      <dgm:t>
        <a:bodyPr/>
        <a:lstStyle/>
        <a:p>
          <a:pPr rtl="0"/>
          <a:r>
            <a:rPr lang="en-US" sz="1800" dirty="0" smtClean="0"/>
            <a:t>Honesty</a:t>
          </a:r>
          <a:endParaRPr lang="en-US" sz="1800" dirty="0"/>
        </a:p>
      </dgm:t>
    </dgm:pt>
    <dgm:pt modelId="{942E36A2-F6B6-426E-BE24-3F5946890601}" type="parTrans" cxnId="{D2931DC7-86B5-46CD-B933-6861D133428F}">
      <dgm:prSet/>
      <dgm:spPr/>
      <dgm:t>
        <a:bodyPr/>
        <a:lstStyle/>
        <a:p>
          <a:endParaRPr lang="en-US"/>
        </a:p>
      </dgm:t>
    </dgm:pt>
    <dgm:pt modelId="{FE5F40E4-EFCA-4725-A2D5-9D0F182636E6}" type="sibTrans" cxnId="{D2931DC7-86B5-46CD-B933-6861D133428F}">
      <dgm:prSet/>
      <dgm:spPr/>
      <dgm:t>
        <a:bodyPr/>
        <a:lstStyle/>
        <a:p>
          <a:endParaRPr lang="en-US"/>
        </a:p>
      </dgm:t>
    </dgm:pt>
    <dgm:pt modelId="{63ACF5A6-1B1D-4F53-8F64-9C1CDDCC11E6}">
      <dgm:prSet custT="1"/>
      <dgm:spPr/>
      <dgm:t>
        <a:bodyPr/>
        <a:lstStyle/>
        <a:p>
          <a:pPr rtl="0"/>
          <a:r>
            <a:rPr lang="en-US" sz="1600" dirty="0" smtClean="0"/>
            <a:t>Responsibility</a:t>
          </a:r>
          <a:endParaRPr lang="en-US" sz="1600" dirty="0"/>
        </a:p>
      </dgm:t>
    </dgm:pt>
    <dgm:pt modelId="{51B60425-28BA-4048-BCA1-91895D5D07FC}" type="parTrans" cxnId="{BD3FCF88-1884-4927-9575-C09C761953E6}">
      <dgm:prSet/>
      <dgm:spPr/>
      <dgm:t>
        <a:bodyPr/>
        <a:lstStyle/>
        <a:p>
          <a:endParaRPr lang="en-US"/>
        </a:p>
      </dgm:t>
    </dgm:pt>
    <dgm:pt modelId="{DB08A773-D819-4424-B23D-EB70DD2A4E2C}" type="sibTrans" cxnId="{BD3FCF88-1884-4927-9575-C09C761953E6}">
      <dgm:prSet/>
      <dgm:spPr/>
      <dgm:t>
        <a:bodyPr/>
        <a:lstStyle/>
        <a:p>
          <a:endParaRPr lang="en-US"/>
        </a:p>
      </dgm:t>
    </dgm:pt>
    <dgm:pt modelId="{CAAEB2BB-CAEA-4F23-9E5F-B47C5412FB37}">
      <dgm:prSet custT="1"/>
      <dgm:spPr/>
      <dgm:t>
        <a:bodyPr/>
        <a:lstStyle/>
        <a:p>
          <a:pPr rtl="0"/>
          <a:r>
            <a:rPr lang="en-US" sz="1600" dirty="0" smtClean="0"/>
            <a:t>Competency</a:t>
          </a:r>
          <a:endParaRPr lang="en-US" sz="1600" dirty="0"/>
        </a:p>
      </dgm:t>
    </dgm:pt>
    <dgm:pt modelId="{94B5954F-1249-4CED-8C69-4A39F7860DE5}" type="parTrans" cxnId="{AD93D457-A908-403F-BA4F-70E08A073BE6}">
      <dgm:prSet/>
      <dgm:spPr/>
      <dgm:t>
        <a:bodyPr/>
        <a:lstStyle/>
        <a:p>
          <a:endParaRPr lang="en-US"/>
        </a:p>
      </dgm:t>
    </dgm:pt>
    <dgm:pt modelId="{695E3098-71AA-4B42-A43E-7DC2A15A7EFC}" type="sibTrans" cxnId="{AD93D457-A908-403F-BA4F-70E08A073BE6}">
      <dgm:prSet/>
      <dgm:spPr/>
      <dgm:t>
        <a:bodyPr/>
        <a:lstStyle/>
        <a:p>
          <a:endParaRPr lang="en-US"/>
        </a:p>
      </dgm:t>
    </dgm:pt>
    <dgm:pt modelId="{F58278E8-883C-41BC-B2EE-BCC00C2CBE20}">
      <dgm:prSet custT="1"/>
      <dgm:spPr/>
      <dgm:t>
        <a:bodyPr/>
        <a:lstStyle/>
        <a:p>
          <a:pPr rtl="0"/>
          <a:r>
            <a:rPr lang="en-US" sz="1800" dirty="0" smtClean="0"/>
            <a:t>Respect</a:t>
          </a:r>
          <a:endParaRPr lang="en-US" sz="1800" dirty="0"/>
        </a:p>
      </dgm:t>
    </dgm:pt>
    <dgm:pt modelId="{88612F43-EF4E-438A-9765-A360A23DAF2E}" type="parTrans" cxnId="{75FD94CA-BDC7-4A48-BF89-08EEA18E5EA3}">
      <dgm:prSet/>
      <dgm:spPr/>
      <dgm:t>
        <a:bodyPr/>
        <a:lstStyle/>
        <a:p>
          <a:endParaRPr lang="en-US"/>
        </a:p>
      </dgm:t>
    </dgm:pt>
    <dgm:pt modelId="{43B0D36D-F994-4751-A209-D267530C7F1D}" type="sibTrans" cxnId="{75FD94CA-BDC7-4A48-BF89-08EEA18E5EA3}">
      <dgm:prSet/>
      <dgm:spPr/>
      <dgm:t>
        <a:bodyPr/>
        <a:lstStyle/>
        <a:p>
          <a:endParaRPr lang="en-US"/>
        </a:p>
      </dgm:t>
    </dgm:pt>
    <dgm:pt modelId="{440395C9-F211-4955-9EA4-F68194C9113D}">
      <dgm:prSet custT="1"/>
      <dgm:spPr/>
      <dgm:t>
        <a:bodyPr/>
        <a:lstStyle/>
        <a:p>
          <a:pPr rtl="0"/>
          <a:r>
            <a:rPr lang="en-US" sz="1800" smtClean="0"/>
            <a:t>Fairness</a:t>
          </a:r>
          <a:endParaRPr lang="en-US" sz="1800" dirty="0"/>
        </a:p>
      </dgm:t>
    </dgm:pt>
    <dgm:pt modelId="{7783F7AB-3EF6-4A08-B5DF-4F8B50E00E49}" type="parTrans" cxnId="{6D213EEE-547F-4CAA-BCD5-27471845FA7D}">
      <dgm:prSet/>
      <dgm:spPr/>
      <dgm:t>
        <a:bodyPr/>
        <a:lstStyle/>
        <a:p>
          <a:endParaRPr lang="en-US"/>
        </a:p>
      </dgm:t>
    </dgm:pt>
    <dgm:pt modelId="{3D4FBEDB-047E-414F-9CE9-63D824D1C6E6}" type="sibTrans" cxnId="{6D213EEE-547F-4CAA-BCD5-27471845FA7D}">
      <dgm:prSet/>
      <dgm:spPr/>
      <dgm:t>
        <a:bodyPr/>
        <a:lstStyle/>
        <a:p>
          <a:endParaRPr lang="en-US"/>
        </a:p>
      </dgm:t>
    </dgm:pt>
    <dgm:pt modelId="{0616F9E0-6B39-441B-9042-E0E0BB374B85}" type="pres">
      <dgm:prSet presAssocID="{770822EA-B185-48A0-834C-F5BBF094B2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7EE88-86E2-45BA-8DD5-47E13535BE94}" type="pres">
      <dgm:prSet presAssocID="{DFD461E2-0992-4A7D-B076-E4E782A094C3}" presName="centerShape" presStyleLbl="node0" presStyleIdx="0" presStyleCnt="1" custScaleX="134575" custLinFactNeighborX="3479" custLinFactNeighborY="-1739"/>
      <dgm:spPr/>
      <dgm:t>
        <a:bodyPr/>
        <a:lstStyle/>
        <a:p>
          <a:endParaRPr lang="en-US"/>
        </a:p>
      </dgm:t>
    </dgm:pt>
    <dgm:pt modelId="{189A657B-EE5E-4A16-AECA-490C2B0D3233}" type="pres">
      <dgm:prSet presAssocID="{7783F7AB-3EF6-4A08-B5DF-4F8B50E00E49}" presName="Name9" presStyleLbl="parChTrans1D2" presStyleIdx="0" presStyleCnt="5"/>
      <dgm:spPr/>
      <dgm:t>
        <a:bodyPr/>
        <a:lstStyle/>
        <a:p>
          <a:endParaRPr lang="en-US"/>
        </a:p>
      </dgm:t>
    </dgm:pt>
    <dgm:pt modelId="{F2D969F9-97F7-4000-899A-7E752A33A6F8}" type="pres">
      <dgm:prSet presAssocID="{7783F7AB-3EF6-4A08-B5DF-4F8B50E00E4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D4210E0-649D-42F5-B213-3BB444F383D8}" type="pres">
      <dgm:prSet presAssocID="{440395C9-F211-4955-9EA4-F68194C9113D}" presName="node" presStyleLbl="node1" presStyleIdx="0" presStyleCnt="5" custScaleX="144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F28C6-C010-47AD-BB5A-909A23808641}" type="pres">
      <dgm:prSet presAssocID="{942E36A2-F6B6-426E-BE24-3F5946890601}" presName="Name9" presStyleLbl="parChTrans1D2" presStyleIdx="1" presStyleCnt="5"/>
      <dgm:spPr/>
      <dgm:t>
        <a:bodyPr/>
        <a:lstStyle/>
        <a:p>
          <a:endParaRPr lang="en-US"/>
        </a:p>
      </dgm:t>
    </dgm:pt>
    <dgm:pt modelId="{25EF7484-4129-49C6-B103-13FE786FDEB0}" type="pres">
      <dgm:prSet presAssocID="{942E36A2-F6B6-426E-BE24-3F594689060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1B967C4-FFA6-473E-A8E5-9F5FA27C08AE}" type="pres">
      <dgm:prSet presAssocID="{A1E3C109-5539-4927-86D1-29C0A8A05EBC}" presName="node" presStyleLbl="node1" presStyleIdx="1" presStyleCnt="5" custScaleX="137150" custRadScaleRad="172366" custRadScaleInc="6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B729-BF0E-4B6E-8FA6-E8E2FF7BEDEF}" type="pres">
      <dgm:prSet presAssocID="{51B60425-28BA-4048-BCA1-91895D5D07FC}" presName="Name9" presStyleLbl="parChTrans1D2" presStyleIdx="2" presStyleCnt="5"/>
      <dgm:spPr/>
      <dgm:t>
        <a:bodyPr/>
        <a:lstStyle/>
        <a:p>
          <a:endParaRPr lang="en-US"/>
        </a:p>
      </dgm:t>
    </dgm:pt>
    <dgm:pt modelId="{55FD6C8F-0178-43A7-9EAE-28AF24666651}" type="pres">
      <dgm:prSet presAssocID="{51B60425-28BA-4048-BCA1-91895D5D07F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DFA4603-8B95-4828-B7D6-B666573D4DCA}" type="pres">
      <dgm:prSet presAssocID="{63ACF5A6-1B1D-4F53-8F64-9C1CDDCC11E6}" presName="node" presStyleLbl="node1" presStyleIdx="2" presStyleCnt="5" custScaleX="145268" custRadScaleRad="185526" custRadScaleInc="-78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15643-AD61-45FD-A00F-FB4FC2703E68}" type="pres">
      <dgm:prSet presAssocID="{88612F43-EF4E-438A-9765-A360A23DAF2E}" presName="Name9" presStyleLbl="parChTrans1D2" presStyleIdx="3" presStyleCnt="5"/>
      <dgm:spPr/>
      <dgm:t>
        <a:bodyPr/>
        <a:lstStyle/>
        <a:p>
          <a:endParaRPr lang="en-US"/>
        </a:p>
      </dgm:t>
    </dgm:pt>
    <dgm:pt modelId="{5F07CDFE-770A-4FCA-BB7F-886543F0C1E1}" type="pres">
      <dgm:prSet presAssocID="{88612F43-EF4E-438A-9765-A360A23DAF2E}" presName="connTx" presStyleLbl="parChTrans1D2" presStyleIdx="3" presStyleCnt="5"/>
      <dgm:spPr/>
      <dgm:t>
        <a:bodyPr/>
        <a:lstStyle/>
        <a:p>
          <a:endParaRPr lang="en-US"/>
        </a:p>
      </dgm:t>
    </dgm:pt>
    <dgm:pt modelId="{486BDBF3-B9A2-465D-BE50-B81A0292EC68}" type="pres">
      <dgm:prSet presAssocID="{F58278E8-883C-41BC-B2EE-BCC00C2CBE20}" presName="node" presStyleLbl="node1" presStyleIdx="3" presStyleCnt="5" custScaleX="156130" custRadScaleRad="130099" custRadScaleInc="36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44262-B0FA-474E-80DE-AD0F98A5EBDA}" type="pres">
      <dgm:prSet presAssocID="{94B5954F-1249-4CED-8C69-4A39F7860DE5}" presName="Name9" presStyleLbl="parChTrans1D2" presStyleIdx="4" presStyleCnt="5"/>
      <dgm:spPr/>
      <dgm:t>
        <a:bodyPr/>
        <a:lstStyle/>
        <a:p>
          <a:endParaRPr lang="en-US"/>
        </a:p>
      </dgm:t>
    </dgm:pt>
    <dgm:pt modelId="{CE021712-A2AF-4629-B59F-C1CE2D09AFF8}" type="pres">
      <dgm:prSet presAssocID="{94B5954F-1249-4CED-8C69-4A39F7860DE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45E3BD09-C7A6-46DF-A078-15E122AAEC30}" type="pres">
      <dgm:prSet presAssocID="{CAAEB2BB-CAEA-4F23-9E5F-B47C5412FB37}" presName="node" presStyleLbl="node1" presStyleIdx="4" presStyleCnt="5" custScaleX="129644" custRadScaleRad="168257" custRadScaleInc="-11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31DC7-86B5-46CD-B933-6861D133428F}" srcId="{DFD461E2-0992-4A7D-B076-E4E782A094C3}" destId="{A1E3C109-5539-4927-86D1-29C0A8A05EBC}" srcOrd="1" destOrd="0" parTransId="{942E36A2-F6B6-426E-BE24-3F5946890601}" sibTransId="{FE5F40E4-EFCA-4725-A2D5-9D0F182636E6}"/>
    <dgm:cxn modelId="{75FD94CA-BDC7-4A48-BF89-08EEA18E5EA3}" srcId="{DFD461E2-0992-4A7D-B076-E4E782A094C3}" destId="{F58278E8-883C-41BC-B2EE-BCC00C2CBE20}" srcOrd="3" destOrd="0" parTransId="{88612F43-EF4E-438A-9765-A360A23DAF2E}" sibTransId="{43B0D36D-F994-4751-A209-D267530C7F1D}"/>
    <dgm:cxn modelId="{3790AC24-0311-40CD-823C-05339E714826}" type="presOf" srcId="{7783F7AB-3EF6-4A08-B5DF-4F8B50E00E49}" destId="{F2D969F9-97F7-4000-899A-7E752A33A6F8}" srcOrd="1" destOrd="0" presId="urn:microsoft.com/office/officeart/2005/8/layout/radial1"/>
    <dgm:cxn modelId="{BD3FCF88-1884-4927-9575-C09C761953E6}" srcId="{DFD461E2-0992-4A7D-B076-E4E782A094C3}" destId="{63ACF5A6-1B1D-4F53-8F64-9C1CDDCC11E6}" srcOrd="2" destOrd="0" parTransId="{51B60425-28BA-4048-BCA1-91895D5D07FC}" sibTransId="{DB08A773-D819-4424-B23D-EB70DD2A4E2C}"/>
    <dgm:cxn modelId="{F943323A-778F-426F-8426-906B1735069F}" type="presOf" srcId="{94B5954F-1249-4CED-8C69-4A39F7860DE5}" destId="{CE021712-A2AF-4629-B59F-C1CE2D09AFF8}" srcOrd="1" destOrd="0" presId="urn:microsoft.com/office/officeart/2005/8/layout/radial1"/>
    <dgm:cxn modelId="{6D213EEE-547F-4CAA-BCD5-27471845FA7D}" srcId="{DFD461E2-0992-4A7D-B076-E4E782A094C3}" destId="{440395C9-F211-4955-9EA4-F68194C9113D}" srcOrd="0" destOrd="0" parTransId="{7783F7AB-3EF6-4A08-B5DF-4F8B50E00E49}" sibTransId="{3D4FBEDB-047E-414F-9CE9-63D824D1C6E6}"/>
    <dgm:cxn modelId="{45552767-2892-4E96-B9F6-B16CD4177AD2}" type="presOf" srcId="{63ACF5A6-1B1D-4F53-8F64-9C1CDDCC11E6}" destId="{ADFA4603-8B95-4828-B7D6-B666573D4DCA}" srcOrd="0" destOrd="0" presId="urn:microsoft.com/office/officeart/2005/8/layout/radial1"/>
    <dgm:cxn modelId="{0AB4BF38-24E8-44BB-8BF6-753CFC135CA7}" type="presOf" srcId="{440395C9-F211-4955-9EA4-F68194C9113D}" destId="{5D4210E0-649D-42F5-B213-3BB444F383D8}" srcOrd="0" destOrd="0" presId="urn:microsoft.com/office/officeart/2005/8/layout/radial1"/>
    <dgm:cxn modelId="{E562E1BB-7986-4916-A478-3DD09CC44FE0}" type="presOf" srcId="{88612F43-EF4E-438A-9765-A360A23DAF2E}" destId="{13715643-AD61-45FD-A00F-FB4FC2703E68}" srcOrd="0" destOrd="0" presId="urn:microsoft.com/office/officeart/2005/8/layout/radial1"/>
    <dgm:cxn modelId="{F018E44C-752A-4222-B625-6CD36582563B}" type="presOf" srcId="{DFD461E2-0992-4A7D-B076-E4E782A094C3}" destId="{0637EE88-86E2-45BA-8DD5-47E13535BE94}" srcOrd="0" destOrd="0" presId="urn:microsoft.com/office/officeart/2005/8/layout/radial1"/>
    <dgm:cxn modelId="{8FCD06D1-A64E-4090-B58E-F9388C5D2303}" type="presOf" srcId="{942E36A2-F6B6-426E-BE24-3F5946890601}" destId="{C43F28C6-C010-47AD-BB5A-909A23808641}" srcOrd="0" destOrd="0" presId="urn:microsoft.com/office/officeart/2005/8/layout/radial1"/>
    <dgm:cxn modelId="{A44C6D89-87F5-4E44-975D-C009606B5428}" type="presOf" srcId="{88612F43-EF4E-438A-9765-A360A23DAF2E}" destId="{5F07CDFE-770A-4FCA-BB7F-886543F0C1E1}" srcOrd="1" destOrd="0" presId="urn:microsoft.com/office/officeart/2005/8/layout/radial1"/>
    <dgm:cxn modelId="{D26E9FCC-50BF-4523-9D9A-138B44F628D8}" type="presOf" srcId="{CAAEB2BB-CAEA-4F23-9E5F-B47C5412FB37}" destId="{45E3BD09-C7A6-46DF-A078-15E122AAEC30}" srcOrd="0" destOrd="0" presId="urn:microsoft.com/office/officeart/2005/8/layout/radial1"/>
    <dgm:cxn modelId="{E1340241-4858-43BD-B857-F40DB608EFF6}" type="presOf" srcId="{F58278E8-883C-41BC-B2EE-BCC00C2CBE20}" destId="{486BDBF3-B9A2-465D-BE50-B81A0292EC68}" srcOrd="0" destOrd="0" presId="urn:microsoft.com/office/officeart/2005/8/layout/radial1"/>
    <dgm:cxn modelId="{D48CB89C-B8B4-4B56-AB46-2D1B3EC7327A}" type="presOf" srcId="{51B60425-28BA-4048-BCA1-91895D5D07FC}" destId="{55FD6C8F-0178-43A7-9EAE-28AF24666651}" srcOrd="1" destOrd="0" presId="urn:microsoft.com/office/officeart/2005/8/layout/radial1"/>
    <dgm:cxn modelId="{E8B140A9-246D-4BEE-9EC2-6BC6C5A06506}" type="presOf" srcId="{770822EA-B185-48A0-834C-F5BBF094B2FB}" destId="{0616F9E0-6B39-441B-9042-E0E0BB374B85}" srcOrd="0" destOrd="0" presId="urn:microsoft.com/office/officeart/2005/8/layout/radial1"/>
    <dgm:cxn modelId="{AD93D457-A908-403F-BA4F-70E08A073BE6}" srcId="{DFD461E2-0992-4A7D-B076-E4E782A094C3}" destId="{CAAEB2BB-CAEA-4F23-9E5F-B47C5412FB37}" srcOrd="4" destOrd="0" parTransId="{94B5954F-1249-4CED-8C69-4A39F7860DE5}" sibTransId="{695E3098-71AA-4B42-A43E-7DC2A15A7EFC}"/>
    <dgm:cxn modelId="{0B17ACDC-CBB4-43D7-B624-BF7B6EC1F79D}" type="presOf" srcId="{7783F7AB-3EF6-4A08-B5DF-4F8B50E00E49}" destId="{189A657B-EE5E-4A16-AECA-490C2B0D3233}" srcOrd="0" destOrd="0" presId="urn:microsoft.com/office/officeart/2005/8/layout/radial1"/>
    <dgm:cxn modelId="{DA0D835C-08E3-42AD-9FE7-43CAB102E5AC}" type="presOf" srcId="{51B60425-28BA-4048-BCA1-91895D5D07FC}" destId="{1D4EB729-BF0E-4B6E-8FA6-E8E2FF7BEDEF}" srcOrd="0" destOrd="0" presId="urn:microsoft.com/office/officeart/2005/8/layout/radial1"/>
    <dgm:cxn modelId="{1B642485-EB37-4A0A-B9F4-8365E6E3EC19}" srcId="{770822EA-B185-48A0-834C-F5BBF094B2FB}" destId="{DFD461E2-0992-4A7D-B076-E4E782A094C3}" srcOrd="0" destOrd="0" parTransId="{7206BEEB-5B48-46AD-8F7D-3C3A76452211}" sibTransId="{EDBF3540-1188-44D6-8C87-F8C477654488}"/>
    <dgm:cxn modelId="{0C1CB0A0-C934-4962-BCC9-D4074D4F755C}" type="presOf" srcId="{942E36A2-F6B6-426E-BE24-3F5946890601}" destId="{25EF7484-4129-49C6-B103-13FE786FDEB0}" srcOrd="1" destOrd="0" presId="urn:microsoft.com/office/officeart/2005/8/layout/radial1"/>
    <dgm:cxn modelId="{22B5C96F-AA18-473A-85AE-FA35A7AFEF04}" type="presOf" srcId="{94B5954F-1249-4CED-8C69-4A39F7860DE5}" destId="{42544262-B0FA-474E-80DE-AD0F98A5EBDA}" srcOrd="0" destOrd="0" presId="urn:microsoft.com/office/officeart/2005/8/layout/radial1"/>
    <dgm:cxn modelId="{FF9D44D5-A091-454C-9D57-AC943AB3BE14}" type="presOf" srcId="{A1E3C109-5539-4927-86D1-29C0A8A05EBC}" destId="{11B967C4-FFA6-473E-A8E5-9F5FA27C08AE}" srcOrd="0" destOrd="0" presId="urn:microsoft.com/office/officeart/2005/8/layout/radial1"/>
    <dgm:cxn modelId="{9555CB42-98E1-45B7-B832-159F1634A2C8}" type="presParOf" srcId="{0616F9E0-6B39-441B-9042-E0E0BB374B85}" destId="{0637EE88-86E2-45BA-8DD5-47E13535BE94}" srcOrd="0" destOrd="0" presId="urn:microsoft.com/office/officeart/2005/8/layout/radial1"/>
    <dgm:cxn modelId="{E6CCF7E1-1C41-4796-A6F7-2EAFE52C7004}" type="presParOf" srcId="{0616F9E0-6B39-441B-9042-E0E0BB374B85}" destId="{189A657B-EE5E-4A16-AECA-490C2B0D3233}" srcOrd="1" destOrd="0" presId="urn:microsoft.com/office/officeart/2005/8/layout/radial1"/>
    <dgm:cxn modelId="{C7DB79F1-B7AC-477D-85D8-1DE98D678E6B}" type="presParOf" srcId="{189A657B-EE5E-4A16-AECA-490C2B0D3233}" destId="{F2D969F9-97F7-4000-899A-7E752A33A6F8}" srcOrd="0" destOrd="0" presId="urn:microsoft.com/office/officeart/2005/8/layout/radial1"/>
    <dgm:cxn modelId="{1E9E53A9-B015-48B7-B51C-1E8964E67CA2}" type="presParOf" srcId="{0616F9E0-6B39-441B-9042-E0E0BB374B85}" destId="{5D4210E0-649D-42F5-B213-3BB444F383D8}" srcOrd="2" destOrd="0" presId="urn:microsoft.com/office/officeart/2005/8/layout/radial1"/>
    <dgm:cxn modelId="{7BB3F2CF-0913-43E9-A92A-AC7D376D6806}" type="presParOf" srcId="{0616F9E0-6B39-441B-9042-E0E0BB374B85}" destId="{C43F28C6-C010-47AD-BB5A-909A23808641}" srcOrd="3" destOrd="0" presId="urn:microsoft.com/office/officeart/2005/8/layout/radial1"/>
    <dgm:cxn modelId="{D1D94745-DB06-437F-BC6A-5CA0B02FFEAB}" type="presParOf" srcId="{C43F28C6-C010-47AD-BB5A-909A23808641}" destId="{25EF7484-4129-49C6-B103-13FE786FDEB0}" srcOrd="0" destOrd="0" presId="urn:microsoft.com/office/officeart/2005/8/layout/radial1"/>
    <dgm:cxn modelId="{E26695D0-D0B7-435D-B6A6-326E48708DE1}" type="presParOf" srcId="{0616F9E0-6B39-441B-9042-E0E0BB374B85}" destId="{11B967C4-FFA6-473E-A8E5-9F5FA27C08AE}" srcOrd="4" destOrd="0" presId="urn:microsoft.com/office/officeart/2005/8/layout/radial1"/>
    <dgm:cxn modelId="{531E79F5-288A-408B-82C3-AC55C16084AE}" type="presParOf" srcId="{0616F9E0-6B39-441B-9042-E0E0BB374B85}" destId="{1D4EB729-BF0E-4B6E-8FA6-E8E2FF7BEDEF}" srcOrd="5" destOrd="0" presId="urn:microsoft.com/office/officeart/2005/8/layout/radial1"/>
    <dgm:cxn modelId="{368F72FC-4155-474E-BC11-CFA57DFB862E}" type="presParOf" srcId="{1D4EB729-BF0E-4B6E-8FA6-E8E2FF7BEDEF}" destId="{55FD6C8F-0178-43A7-9EAE-28AF24666651}" srcOrd="0" destOrd="0" presId="urn:microsoft.com/office/officeart/2005/8/layout/radial1"/>
    <dgm:cxn modelId="{E5B6C25C-0197-4D1E-ACC5-B62D9C231628}" type="presParOf" srcId="{0616F9E0-6B39-441B-9042-E0E0BB374B85}" destId="{ADFA4603-8B95-4828-B7D6-B666573D4DCA}" srcOrd="6" destOrd="0" presId="urn:microsoft.com/office/officeart/2005/8/layout/radial1"/>
    <dgm:cxn modelId="{7D6D19BB-5398-41DD-A77E-A24FA1AE63BE}" type="presParOf" srcId="{0616F9E0-6B39-441B-9042-E0E0BB374B85}" destId="{13715643-AD61-45FD-A00F-FB4FC2703E68}" srcOrd="7" destOrd="0" presId="urn:microsoft.com/office/officeart/2005/8/layout/radial1"/>
    <dgm:cxn modelId="{1D22F94E-D61E-4BDB-BA9D-2F847256986A}" type="presParOf" srcId="{13715643-AD61-45FD-A00F-FB4FC2703E68}" destId="{5F07CDFE-770A-4FCA-BB7F-886543F0C1E1}" srcOrd="0" destOrd="0" presId="urn:microsoft.com/office/officeart/2005/8/layout/radial1"/>
    <dgm:cxn modelId="{B3CBA580-ABC3-4BB2-A146-9FA6813CAE62}" type="presParOf" srcId="{0616F9E0-6B39-441B-9042-E0E0BB374B85}" destId="{486BDBF3-B9A2-465D-BE50-B81A0292EC68}" srcOrd="8" destOrd="0" presId="urn:microsoft.com/office/officeart/2005/8/layout/radial1"/>
    <dgm:cxn modelId="{FABA0B98-F401-4D8E-8156-39D13C6E0929}" type="presParOf" srcId="{0616F9E0-6B39-441B-9042-E0E0BB374B85}" destId="{42544262-B0FA-474E-80DE-AD0F98A5EBDA}" srcOrd="9" destOrd="0" presId="urn:microsoft.com/office/officeart/2005/8/layout/radial1"/>
    <dgm:cxn modelId="{893D2C3C-36FC-40E2-91E9-D19F341F5EAE}" type="presParOf" srcId="{42544262-B0FA-474E-80DE-AD0F98A5EBDA}" destId="{CE021712-A2AF-4629-B59F-C1CE2D09AFF8}" srcOrd="0" destOrd="0" presId="urn:microsoft.com/office/officeart/2005/8/layout/radial1"/>
    <dgm:cxn modelId="{69EC1FB1-1194-4DCA-A0EA-6935C831FB7A}" type="presParOf" srcId="{0616F9E0-6B39-441B-9042-E0E0BB374B85}" destId="{45E3BD09-C7A6-46DF-A078-15E122AAEC3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7EE88-86E2-45BA-8DD5-47E13535BE94}">
      <dsp:nvSpPr>
        <dsp:cNvPr id="0" name=""/>
        <dsp:cNvSpPr/>
      </dsp:nvSpPr>
      <dsp:spPr>
        <a:xfrm>
          <a:off x="5203067" y="1884127"/>
          <a:ext cx="1999130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Sampark Seva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Trust</a:t>
          </a:r>
          <a:endParaRPr lang="en-US" sz="1400" kern="1200" dirty="0"/>
        </a:p>
      </dsp:txBody>
      <dsp:txXfrm>
        <a:off x="5495833" y="2101675"/>
        <a:ext cx="1413598" cy="1050417"/>
      </dsp:txXfrm>
    </dsp:sp>
    <dsp:sp modelId="{189A657B-EE5E-4A16-AECA-490C2B0D3233}">
      <dsp:nvSpPr>
        <dsp:cNvPr id="0" name=""/>
        <dsp:cNvSpPr/>
      </dsp:nvSpPr>
      <dsp:spPr>
        <a:xfrm rot="15952610">
          <a:off x="5943695" y="1683032"/>
          <a:ext cx="383376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383376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125799" y="1684413"/>
        <a:ext cx="19168" cy="19168"/>
      </dsp:txXfrm>
    </dsp:sp>
    <dsp:sp modelId="{5D4210E0-649D-42F5-B213-3BB444F383D8}">
      <dsp:nvSpPr>
        <dsp:cNvPr id="0" name=""/>
        <dsp:cNvSpPr/>
      </dsp:nvSpPr>
      <dsp:spPr>
        <a:xfrm>
          <a:off x="4995858" y="18216"/>
          <a:ext cx="214453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Fairness</a:t>
          </a:r>
          <a:endParaRPr lang="en-US" sz="1800" kern="1200" dirty="0"/>
        </a:p>
      </dsp:txBody>
      <dsp:txXfrm>
        <a:off x="5309917" y="235764"/>
        <a:ext cx="1516414" cy="1050417"/>
      </dsp:txXfrm>
    </dsp:sp>
    <dsp:sp modelId="{C43F28C6-C010-47AD-BB5A-909A23808641}">
      <dsp:nvSpPr>
        <dsp:cNvPr id="0" name=""/>
        <dsp:cNvSpPr/>
      </dsp:nvSpPr>
      <dsp:spPr>
        <a:xfrm rot="20698053">
          <a:off x="7121788" y="2205058"/>
          <a:ext cx="1221459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221459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01981" y="2185487"/>
        <a:ext cx="61072" cy="61072"/>
      </dsp:txXfrm>
    </dsp:sp>
    <dsp:sp modelId="{11B967C4-FFA6-473E-A8E5-9F5FA27C08AE}">
      <dsp:nvSpPr>
        <dsp:cNvPr id="0" name=""/>
        <dsp:cNvSpPr/>
      </dsp:nvSpPr>
      <dsp:spPr>
        <a:xfrm>
          <a:off x="8259568" y="1058148"/>
          <a:ext cx="203738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Honesty</a:t>
          </a:r>
          <a:endParaRPr lang="en-US" sz="1800" kern="1200" dirty="0"/>
        </a:p>
      </dsp:txBody>
      <dsp:txXfrm>
        <a:off x="8557936" y="1275696"/>
        <a:ext cx="1440646" cy="1050417"/>
      </dsp:txXfrm>
    </dsp:sp>
    <dsp:sp modelId="{1D4EB729-BF0E-4B6E-8FA6-E8E2FF7BEDEF}">
      <dsp:nvSpPr>
        <dsp:cNvPr id="0" name=""/>
        <dsp:cNvSpPr/>
      </dsp:nvSpPr>
      <dsp:spPr>
        <a:xfrm rot="1653672">
          <a:off x="6929592" y="3413857"/>
          <a:ext cx="1603755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603755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91376" y="3384729"/>
        <a:ext cx="80187" cy="80187"/>
      </dsp:txXfrm>
    </dsp:sp>
    <dsp:sp modelId="{ADFA4603-8B95-4828-B7D6-B666573D4DCA}">
      <dsp:nvSpPr>
        <dsp:cNvPr id="0" name=""/>
        <dsp:cNvSpPr/>
      </dsp:nvSpPr>
      <dsp:spPr>
        <a:xfrm>
          <a:off x="8223159" y="3501842"/>
          <a:ext cx="2157976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Responsibility</a:t>
          </a:r>
          <a:endParaRPr lang="en-US" sz="1600" kern="1200" dirty="0"/>
        </a:p>
      </dsp:txBody>
      <dsp:txXfrm>
        <a:off x="8539187" y="3719390"/>
        <a:ext cx="1525920" cy="1050417"/>
      </dsp:txXfrm>
    </dsp:sp>
    <dsp:sp modelId="{13715643-AD61-45FD-A00F-FB4FC2703E68}">
      <dsp:nvSpPr>
        <dsp:cNvPr id="0" name=""/>
        <dsp:cNvSpPr/>
      </dsp:nvSpPr>
      <dsp:spPr>
        <a:xfrm rot="8460350">
          <a:off x="4792867" y="3422966"/>
          <a:ext cx="825871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825871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185156" y="3413285"/>
        <a:ext cx="41293" cy="41293"/>
      </dsp:txXfrm>
    </dsp:sp>
    <dsp:sp modelId="{486BDBF3-B9A2-465D-BE50-B81A0292EC68}">
      <dsp:nvSpPr>
        <dsp:cNvPr id="0" name=""/>
        <dsp:cNvSpPr/>
      </dsp:nvSpPr>
      <dsp:spPr>
        <a:xfrm>
          <a:off x="3005704" y="3533526"/>
          <a:ext cx="231933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Respect</a:t>
          </a:r>
          <a:endParaRPr lang="en-US" sz="1800" kern="1200" dirty="0"/>
        </a:p>
      </dsp:txBody>
      <dsp:txXfrm>
        <a:off x="3345362" y="3751074"/>
        <a:ext cx="1640016" cy="1050417"/>
      </dsp:txXfrm>
    </dsp:sp>
    <dsp:sp modelId="{42544262-B0FA-474E-80DE-AD0F98A5EBDA}">
      <dsp:nvSpPr>
        <dsp:cNvPr id="0" name=""/>
        <dsp:cNvSpPr/>
      </dsp:nvSpPr>
      <dsp:spPr>
        <a:xfrm rot="11538881">
          <a:off x="3821777" y="2253169"/>
          <a:ext cx="1438367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438367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505001" y="2228175"/>
        <a:ext cx="71918" cy="71918"/>
      </dsp:txXfrm>
    </dsp:sp>
    <dsp:sp modelId="{45E3BD09-C7A6-46DF-A078-15E122AAEC30}">
      <dsp:nvSpPr>
        <dsp:cNvPr id="0" name=""/>
        <dsp:cNvSpPr/>
      </dsp:nvSpPr>
      <dsp:spPr>
        <a:xfrm>
          <a:off x="1948838" y="1165721"/>
          <a:ext cx="1925879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Competency</a:t>
          </a:r>
          <a:endParaRPr lang="en-US" sz="1600" kern="1200" dirty="0"/>
        </a:p>
      </dsp:txBody>
      <dsp:txXfrm>
        <a:off x="2230876" y="1383269"/>
        <a:ext cx="1361803" cy="105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E2B11-C1D6-43C9-BA8F-B70B46D19FA8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F7-652F-4328-9C05-4B6040030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1082466"/>
            <a:ext cx="11932425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y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nath.pai@gmail.com" TargetMode="External"/><Relationship Id="rId2" Type="http://schemas.openxmlformats.org/officeDocument/2006/relationships/hyperlink" Target="mailto:hosura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CSR Projects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lvl="0" algn="l">
              <a:buSzPct val="25000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Samarpaka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Seva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Trust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No. 4259, I Floor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2nd Main, </a:t>
            </a:r>
            <a:r>
              <a:rPr lang="en-US" sz="1800" dirty="0" err="1">
                <a:ea typeface="Calibri"/>
                <a:cs typeface="Calibri"/>
                <a:sym typeface="Calibri"/>
              </a:rPr>
              <a:t>Girinagar</a:t>
            </a:r>
            <a:r>
              <a:rPr lang="en-US" sz="1800" dirty="0">
                <a:ea typeface="Calibri"/>
                <a:cs typeface="Calibri"/>
                <a:sym typeface="Calibri"/>
              </a:rPr>
              <a:t> I Phase, 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Bangalore- </a:t>
            </a:r>
            <a:r>
              <a:rPr lang="en-US" sz="1800" dirty="0" smtClean="0">
                <a:ea typeface="Calibri"/>
                <a:cs typeface="Calibri"/>
                <a:sym typeface="Calibri"/>
              </a:rPr>
              <a:t>560085</a:t>
            </a:r>
          </a:p>
          <a:p>
            <a:pPr lvl="0" algn="l">
              <a:buSzPct val="25000"/>
            </a:pPr>
            <a:endParaRPr lang="en-US" sz="1800" dirty="0" smtClean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/>
              <a:t>S, Managing </a:t>
            </a:r>
            <a:r>
              <a:rPr lang="en-US" dirty="0" smtClean="0"/>
              <a:t>Trustee,  		 </a:t>
            </a:r>
            <a:r>
              <a:rPr lang="en-US" dirty="0" smtClean="0">
                <a:hlinkClick r:id="rId2"/>
              </a:rPr>
              <a:t>hosura@yahoo.com</a:t>
            </a:r>
            <a:r>
              <a:rPr lang="en-US" dirty="0" smtClean="0"/>
              <a:t> |+91-9845378434</a:t>
            </a:r>
          </a:p>
          <a:p>
            <a:pPr algn="l"/>
            <a:r>
              <a:rPr lang="en-US" dirty="0" err="1"/>
              <a:t>Ramanath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, Director </a:t>
            </a:r>
            <a:r>
              <a:rPr lang="en-US" dirty="0" smtClean="0"/>
              <a:t>Operations, </a:t>
            </a:r>
            <a:r>
              <a:rPr lang="en-US" dirty="0" smtClean="0">
                <a:hlinkClick r:id="rId3"/>
              </a:rPr>
              <a:t>Ramanath.pai@gmail.com</a:t>
            </a:r>
            <a:r>
              <a:rPr lang="en-US" dirty="0" smtClean="0"/>
              <a:t> </a:t>
            </a:r>
            <a:r>
              <a:rPr lang="en-US" dirty="0"/>
              <a:t>|+91-9900951007</a:t>
            </a:r>
          </a:p>
          <a:p>
            <a:endParaRPr lang="en-US" sz="1800" dirty="0"/>
          </a:p>
          <a:p>
            <a:pPr lvl="0" algn="l">
              <a:buSzPct val="25000"/>
            </a:pPr>
            <a:endParaRPr lang="en-US" sz="1800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356" y="661609"/>
            <a:ext cx="1266939" cy="1186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34" y="5429810"/>
            <a:ext cx="406213" cy="406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511" y="5359269"/>
            <a:ext cx="405653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219200" y="1017494"/>
          <a:ext cx="9175376" cy="499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29"/>
                <a:gridCol w="4585447"/>
              </a:tblGrid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flow of the project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Action responsibility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Finalization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contract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Donor,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8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Contract acceptance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 submission of project plan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Kick-off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the project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Execution as per the plan submitted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NGO,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Management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reporting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 &amp; Donor,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Review progress (quarterly once)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365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Documentation, evidence, testimonials and review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Donor,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02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plan further follow up until closure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Closure of the project,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reporting and impact assessment reports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Process and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Responsibility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5153" y="2050372"/>
            <a:ext cx="9068586" cy="2590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4800" cap="none" dirty="0" smtClean="0"/>
              <a:t>Social Impacts </a:t>
            </a:r>
            <a:br>
              <a:rPr lang="en-US" sz="4800" cap="none" dirty="0" smtClean="0"/>
            </a:br>
            <a:r>
              <a:rPr lang="en-US" sz="6000" b="1" cap="none" dirty="0" smtClean="0"/>
              <a:t>Created by </a:t>
            </a:r>
            <a:br>
              <a:rPr lang="en-US" sz="6000" b="1" cap="none" dirty="0" smtClean="0"/>
            </a:br>
            <a:r>
              <a:rPr lang="en-US" sz="4800" cap="none" dirty="0" smtClean="0"/>
              <a:t>our Programs/Projects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902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Health &amp; Wellness for </a:t>
            </a:r>
            <a:r>
              <a:rPr lang="en-IN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Sanitation Toilet </a:t>
            </a:r>
            <a:r>
              <a:rPr lang="en-IN" dirty="0" smtClean="0"/>
              <a:t>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Drinking Water Facility at Rural </a:t>
            </a:r>
            <a:r>
              <a:rPr lang="en-IN" dirty="0" smtClean="0"/>
              <a:t>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7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Shelter for Destitute </a:t>
            </a:r>
            <a:r>
              <a:rPr lang="en-IN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2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 smtClean="0"/>
              <a:t>Proposed Projects </a:t>
            </a:r>
            <a:br>
              <a:rPr lang="en-US" sz="6000" cap="none" dirty="0" smtClean="0"/>
            </a:br>
            <a:r>
              <a:rPr lang="en-US" sz="4800" cap="none" dirty="0" smtClean="0"/>
              <a:t>Under various Programs</a:t>
            </a:r>
            <a:endParaRPr lang="en-US" sz="48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Year 2017-18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5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of Working &amp;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Health &amp; Wellness for </a:t>
            </a:r>
            <a:r>
              <a:rPr lang="en-IN" dirty="0" smtClean="0"/>
              <a:t>Children</a:t>
            </a:r>
          </a:p>
          <a:p>
            <a:pPr lvl="1"/>
            <a:r>
              <a:rPr lang="en-IN" dirty="0" err="1" smtClean="0"/>
              <a:t>Manonandana</a:t>
            </a:r>
            <a:endParaRPr lang="en-IN" dirty="0" smtClean="0"/>
          </a:p>
          <a:p>
            <a:pPr lvl="1"/>
            <a:r>
              <a:rPr lang="en-IN" dirty="0" err="1" smtClean="0"/>
              <a:t>Arun</a:t>
            </a:r>
            <a:r>
              <a:rPr lang="en-IN" dirty="0" smtClean="0"/>
              <a:t> </a:t>
            </a:r>
            <a:r>
              <a:rPr lang="en-IN" dirty="0" err="1" smtClean="0"/>
              <a:t>Chetana</a:t>
            </a:r>
            <a:endParaRPr lang="en-IN" dirty="0" smtClean="0"/>
          </a:p>
          <a:p>
            <a:pPr lvl="1"/>
            <a:r>
              <a:rPr lang="en-IN" dirty="0" smtClean="0"/>
              <a:t>Seva in Action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Sanitation Toilet </a:t>
            </a:r>
            <a:r>
              <a:rPr lang="en-IN" dirty="0" smtClean="0"/>
              <a:t>Constructions</a:t>
            </a:r>
          </a:p>
          <a:p>
            <a:pPr lvl="1"/>
            <a:r>
              <a:rPr lang="en-IN" dirty="0" smtClean="0"/>
              <a:t>Seva Kiran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Drinking Water Facility at Rural </a:t>
            </a:r>
            <a:r>
              <a:rPr lang="en-IN" dirty="0" smtClean="0"/>
              <a:t>Schools</a:t>
            </a:r>
          </a:p>
          <a:p>
            <a:pPr lvl="1"/>
            <a:r>
              <a:rPr lang="en-IN" dirty="0" smtClean="0"/>
              <a:t>Seva Kiran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Shelter for Destitute children</a:t>
            </a:r>
          </a:p>
          <a:p>
            <a:pPr lvl="1"/>
            <a:r>
              <a:rPr lang="en-IN" dirty="0" smtClean="0"/>
              <a:t>Nele</a:t>
            </a:r>
          </a:p>
          <a:p>
            <a:pPr lvl="1"/>
            <a:r>
              <a:rPr lang="en-IN" dirty="0" smtClean="0"/>
              <a:t>Infrastructure </a:t>
            </a:r>
            <a:r>
              <a:rPr lang="en-IN" dirty="0"/>
              <a:t>for Destitute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1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for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program aims to provide quality, affordable, accessible healthcare to children from government, corporation and government aided schools through team of doctors and non-medical staff. 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Key Programs</a:t>
            </a:r>
          </a:p>
          <a:p>
            <a:r>
              <a:rPr lang="en-IN" sz="2000" dirty="0" smtClean="0"/>
              <a:t>Seva in Action</a:t>
            </a:r>
          </a:p>
          <a:p>
            <a:r>
              <a:rPr lang="en-IN" sz="2000" dirty="0" err="1" smtClean="0"/>
              <a:t>Manonandana</a:t>
            </a:r>
            <a:endParaRPr lang="en-IN" sz="2000" dirty="0" smtClean="0"/>
          </a:p>
          <a:p>
            <a:r>
              <a:rPr lang="en-IN" sz="2000" dirty="0" err="1" smtClean="0"/>
              <a:t>Arun</a:t>
            </a:r>
            <a:r>
              <a:rPr lang="en-IN" sz="2000" dirty="0" smtClean="0"/>
              <a:t> </a:t>
            </a:r>
            <a:r>
              <a:rPr lang="en-IN" sz="2000" dirty="0" err="1" smtClean="0"/>
              <a:t>Chetana</a:t>
            </a:r>
            <a:endParaRPr lang="en-IN" sz="2000" dirty="0"/>
          </a:p>
          <a:p>
            <a:endParaRPr lang="en-US" b="1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65" y="3776652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Children</a:t>
            </a:r>
            <a:endParaRPr lang="en-US" dirty="0"/>
          </a:p>
        </p:txBody>
      </p:sp>
      <p:pic>
        <p:nvPicPr>
          <p:cNvPr id="2050" name="Picture 2" descr="Image result for s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0" y="1089212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21" y="890564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79" y="1951555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5847" y="1951555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3612" y="1518233"/>
            <a:ext cx="8673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525" y="1610613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56" name="Picture 8" descr="Image result for do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3" y="2666112"/>
            <a:ext cx="1078965" cy="1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142" y="34833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50</a:t>
            </a:r>
            <a:endParaRPr lang="en-US" sz="4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93364" y="4252757"/>
            <a:ext cx="2628900" cy="1969751"/>
            <a:chOff x="2977466" y="4268522"/>
            <a:chExt cx="2628900" cy="1969751"/>
          </a:xfrm>
        </p:grpSpPr>
        <p:pic>
          <p:nvPicPr>
            <p:cNvPr id="2054" name="Picture 6" descr="Image result for studen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66" y="4268522"/>
              <a:ext cx="2628900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338771" y="5390669"/>
              <a:ext cx="1906291" cy="84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800" b="1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10,000</a:t>
              </a:r>
            </a:p>
          </p:txBody>
        </p:sp>
      </p:grpSp>
      <p:pic>
        <p:nvPicPr>
          <p:cNvPr id="2058" name="Picture 10" descr="Image result for schools in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5" y="4527553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53170" y="569078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70</a:t>
            </a:r>
            <a:endParaRPr lang="en-US" sz="3600" b="1" dirty="0"/>
          </a:p>
        </p:txBody>
      </p:sp>
      <p:pic>
        <p:nvPicPr>
          <p:cNvPr id="2060" name="Picture 12" descr="Image result for coordina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" y="3022510"/>
            <a:ext cx="1400571" cy="14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783" y="42272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02" y="1610613"/>
            <a:ext cx="1352674" cy="15050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57740" y="1114274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77" y="6037000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8961" y="882892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799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exists?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cs typeface="Calibri" panose="020F0502020204030204" pitchFamily="34" charset="0"/>
              </a:rPr>
              <a:t>We understand social project goes through following problems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>
                <a:cs typeface="Calibri" panose="020F0502020204030204" pitchFamily="34" charset="0"/>
              </a:rPr>
              <a:t>A good NGO is very busy in doing the ground work and they </a:t>
            </a:r>
            <a:r>
              <a:rPr lang="en-US" sz="1800" u="sng" kern="0" dirty="0">
                <a:cs typeface="Calibri" panose="020F0502020204030204" pitchFamily="34" charset="0"/>
              </a:rPr>
              <a:t>do not have required resources to present their work</a:t>
            </a:r>
            <a:r>
              <a:rPr lang="en-US" sz="1800" kern="0" dirty="0">
                <a:cs typeface="Calibri" panose="020F0502020204030204" pitchFamily="34" charset="0"/>
              </a:rPr>
              <a:t> </a:t>
            </a:r>
            <a:r>
              <a:rPr lang="en-US" sz="1800" kern="0" dirty="0" smtClean="0">
                <a:cs typeface="Calibri" panose="020F0502020204030204" pitchFamily="34" charset="0"/>
              </a:rPr>
              <a:t> and seek the support </a:t>
            </a:r>
            <a:r>
              <a:rPr lang="en-US" sz="1800" kern="0" dirty="0">
                <a:cs typeface="Calibri" panose="020F0502020204030204" pitchFamily="34" charset="0"/>
              </a:rPr>
              <a:t>from donor, volunteers.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>
                <a:cs typeface="Calibri" panose="020F0502020204030204" pitchFamily="34" charset="0"/>
              </a:rPr>
              <a:t>A lack of support </a:t>
            </a:r>
            <a:r>
              <a:rPr lang="en-US" sz="1800" u="sng" kern="0" dirty="0">
                <a:cs typeface="Calibri" panose="020F0502020204030204" pitchFamily="34" charset="0"/>
              </a:rPr>
              <a:t>pull down the enthusiasm </a:t>
            </a:r>
            <a:r>
              <a:rPr lang="en-US" sz="1800" kern="0" dirty="0">
                <a:cs typeface="Calibri" panose="020F0502020204030204" pitchFamily="34" charset="0"/>
              </a:rPr>
              <a:t>of volunteers, planners and community in large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do </a:t>
            </a:r>
            <a:r>
              <a:rPr lang="en-US" sz="1800" kern="0" dirty="0">
                <a:cs typeface="Calibri" panose="020F0502020204030204" pitchFamily="34" charset="0"/>
              </a:rPr>
              <a:t>not have required skills to present the work in terms of </a:t>
            </a:r>
            <a:r>
              <a:rPr lang="en-US" sz="1800" u="sng" kern="0" dirty="0">
                <a:cs typeface="Calibri" panose="020F0502020204030204" pitchFamily="34" charset="0"/>
              </a:rPr>
              <a:t>CSR objectives of </a:t>
            </a:r>
            <a:r>
              <a:rPr lang="en-US" sz="1800" u="sng" kern="0" dirty="0" smtClean="0">
                <a:cs typeface="Calibri" panose="020F0502020204030204" pitchFamily="34" charset="0"/>
              </a:rPr>
              <a:t>corporates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do not have required skills for doing </a:t>
            </a:r>
            <a:r>
              <a:rPr lang="en-US" sz="1800" u="sng" kern="0" dirty="0" smtClean="0">
                <a:cs typeface="Calibri" panose="020F0502020204030204" pitchFamily="34" charset="0"/>
              </a:rPr>
              <a:t>detail project planning &amp; project governance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They do not have good </a:t>
            </a:r>
            <a:r>
              <a:rPr lang="en-US" sz="1800" u="sng" kern="0" dirty="0" smtClean="0">
                <a:cs typeface="Calibri" panose="020F0502020204030204" pitchFamily="34" charset="0"/>
              </a:rPr>
              <a:t>tools for program/project management </a:t>
            </a:r>
            <a:r>
              <a:rPr lang="en-US" sz="1800" kern="0" dirty="0" smtClean="0">
                <a:cs typeface="Calibri" panose="020F0502020204030204" pitchFamily="34" charset="0"/>
              </a:rPr>
              <a:t>so reporting is manual and delayed.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have poor understanding of </a:t>
            </a:r>
            <a:r>
              <a:rPr lang="en-US" sz="1800" u="sng" kern="0" dirty="0" smtClean="0">
                <a:cs typeface="Calibri" panose="020F0502020204030204" pitchFamily="34" charset="0"/>
              </a:rPr>
              <a:t>benefit measurement </a:t>
            </a:r>
            <a:r>
              <a:rPr lang="en-US" sz="1800" kern="0" dirty="0" smtClean="0">
                <a:cs typeface="Calibri" panose="020F0502020204030204" pitchFamily="34" charset="0"/>
              </a:rPr>
              <a:t>of the program</a:t>
            </a:r>
            <a:endParaRPr lang="en-US" sz="1800" kern="0" dirty="0"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8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make the community free from open defection. Construct </a:t>
            </a:r>
            <a:r>
              <a:rPr lang="en-US" sz="2400" dirty="0"/>
              <a:t>eco friendly toilets </a:t>
            </a:r>
            <a:r>
              <a:rPr lang="en-US" sz="2400" dirty="0" smtClean="0"/>
              <a:t>using standard </a:t>
            </a:r>
            <a:r>
              <a:rPr lang="en-US" sz="2400" dirty="0"/>
              <a:t>ready to install </a:t>
            </a:r>
            <a:r>
              <a:rPr lang="en-US" sz="2400" dirty="0" smtClean="0"/>
              <a:t>toilets with minimum plumbing </a:t>
            </a:r>
            <a:r>
              <a:rPr lang="en-US" sz="2400" dirty="0"/>
              <a:t>&amp; small civil work </a:t>
            </a:r>
            <a:r>
              <a:rPr lang="en-US" sz="2400" dirty="0" smtClean="0"/>
              <a:t>at the location.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Key Programs</a:t>
            </a:r>
          </a:p>
          <a:p>
            <a:r>
              <a:rPr lang="en-US" sz="2400" dirty="0" smtClean="0"/>
              <a:t>Seva Kiran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13" y="4043230"/>
            <a:ext cx="1745133" cy="15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46" y="4043230"/>
            <a:ext cx="2597960" cy="1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4924629" y="982541"/>
            <a:ext cx="5814137" cy="5014243"/>
            <a:chOff x="131794" y="1358525"/>
            <a:chExt cx="6556532" cy="522605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0504D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8064A2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7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93"/>
            <p:cNvGrpSpPr>
              <a:grpSpLocks/>
            </p:cNvGrpSpPr>
            <p:nvPr/>
          </p:nvGrpSpPr>
          <p:grpSpPr bwMode="auto">
            <a:xfrm>
              <a:off x="2560825" y="5597152"/>
              <a:ext cx="800101" cy="987426"/>
              <a:chOff x="507" y="3356"/>
              <a:chExt cx="504" cy="622"/>
            </a:xfrm>
          </p:grpSpPr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98" y="3961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70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68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049274" y="1920886"/>
              <a:ext cx="1978392" cy="337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3306644" y="5145072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3"/>
            <p:cNvGrpSpPr/>
            <p:nvPr/>
          </p:nvGrpSpPr>
          <p:grpSpPr>
            <a:xfrm>
              <a:off x="131794" y="1441246"/>
              <a:ext cx="2010600" cy="1253699"/>
              <a:chOff x="-5703449" y="2711139"/>
              <a:chExt cx="2010600" cy="1253699"/>
            </a:xfrm>
          </p:grpSpPr>
          <p:sp>
            <p:nvSpPr>
              <p:cNvPr id="58" name="圆角矩形 45"/>
              <p:cNvSpPr/>
              <p:nvPr/>
            </p:nvSpPr>
            <p:spPr>
              <a:xfrm>
                <a:off x="-5666804" y="2711139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On Demand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-5703449" y="3100744"/>
                <a:ext cx="2010600" cy="8640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50000"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Tribal belt in Karnataka &amp; 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Tamilnadu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 - 150</a:t>
                </a:r>
              </a:p>
            </p:txBody>
          </p:sp>
        </p:grpSp>
        <p:sp>
          <p:nvSpPr>
            <p:cNvPr id="52" name="Oval 25"/>
            <p:cNvSpPr>
              <a:spLocks noChangeArrowheads="1"/>
            </p:cNvSpPr>
            <p:nvPr/>
          </p:nvSpPr>
          <p:spPr bwMode="gray">
            <a:xfrm>
              <a:off x="3682962" y="5868958"/>
              <a:ext cx="108821" cy="10882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228920" y="5545116"/>
              <a:ext cx="1978393" cy="3297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Tribal villages - 10</a:t>
              </a:r>
            </a:p>
          </p:txBody>
        </p:sp>
      </p:grpSp>
      <p:sp>
        <p:nvSpPr>
          <p:cNvPr id="101" name="Line Callout 1 100"/>
          <p:cNvSpPr/>
          <p:nvPr/>
        </p:nvSpPr>
        <p:spPr>
          <a:xfrm>
            <a:off x="9275723" y="1744602"/>
            <a:ext cx="1845164" cy="421489"/>
          </a:xfrm>
          <a:prstGeom prst="borderCallout1">
            <a:avLst>
              <a:gd name="adj1" fmla="val 57034"/>
              <a:gd name="adj2" fmla="val -1998"/>
              <a:gd name="adj3" fmla="val 214592"/>
              <a:gd name="adj4" fmla="val -397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solidFill>
                  <a:schemeClr val="bg1"/>
                </a:solidFill>
                <a:cs typeface="Calibri" pitchFamily="34" charset="0"/>
              </a:rPr>
              <a:t>Varanasi -30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15" y="5151300"/>
            <a:ext cx="1422747" cy="7387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5522233" y="5231742"/>
            <a:ext cx="211948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Tribal belt – 4</a:t>
            </a:r>
          </a:p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Villages around Bangalore - 26</a:t>
            </a:r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939" y="5266579"/>
            <a:ext cx="1046675" cy="543466"/>
          </a:xfrm>
          <a:prstGeom prst="rect">
            <a:avLst/>
          </a:prstGeom>
        </p:spPr>
      </p:pic>
      <p:sp>
        <p:nvSpPr>
          <p:cNvPr id="107" name="Line Callout 1 106"/>
          <p:cNvSpPr/>
          <p:nvPr/>
        </p:nvSpPr>
        <p:spPr>
          <a:xfrm>
            <a:off x="4760258" y="4278791"/>
            <a:ext cx="2262231" cy="692999"/>
          </a:xfrm>
          <a:prstGeom prst="borderCallout1">
            <a:avLst>
              <a:gd name="adj1" fmla="val 46635"/>
              <a:gd name="adj2" fmla="val 97485"/>
              <a:gd name="adj3" fmla="val 53533"/>
              <a:gd name="adj4" fmla="val 1322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 err="1">
                <a:solidFill>
                  <a:schemeClr val="bg1"/>
                </a:solidFill>
                <a:cs typeface="Calibri" pitchFamily="34" charset="0"/>
              </a:rPr>
              <a:t>Bidar</a:t>
            </a: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 - 30</a:t>
            </a:r>
          </a:p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In and around Bangalore rural – 90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9217" y="1070607"/>
            <a:ext cx="3679933" cy="1034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/>
              <a:t>INR 40 K 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is cost of each Toilet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9217" y="2278200"/>
            <a:ext cx="3697930" cy="5355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 Toilet Constructions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217" y="3160659"/>
            <a:ext cx="3679933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INR 60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2040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provide clean </a:t>
            </a:r>
            <a:r>
              <a:rPr lang="en-US" sz="2400" dirty="0"/>
              <a:t>drinking water to </a:t>
            </a:r>
            <a:r>
              <a:rPr lang="en-US" sz="2400" dirty="0" smtClean="0"/>
              <a:t>the rural </a:t>
            </a:r>
            <a:r>
              <a:rPr lang="en-US" sz="2400" dirty="0"/>
              <a:t>children of government &amp; aided schools </a:t>
            </a:r>
            <a:r>
              <a:rPr lang="en-US" sz="2400" dirty="0" smtClean="0"/>
              <a:t>where local ground water is contaminated with fluoride or other impurities.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Key Programs</a:t>
            </a:r>
          </a:p>
          <a:p>
            <a:r>
              <a:rPr lang="en-US" sz="2400" b="1" dirty="0" smtClean="0"/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42" y="4358431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17" y="4358431"/>
            <a:ext cx="2466975" cy="17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1237969"/>
            <a:ext cx="201930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9179" y="1237969"/>
            <a:ext cx="28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b="1" dirty="0"/>
              <a:t>Rama </a:t>
            </a:r>
            <a:r>
              <a:rPr lang="en-US" b="1" dirty="0" err="1"/>
              <a:t>Lakshmamma</a:t>
            </a:r>
            <a:r>
              <a:rPr lang="en-US" b="1" dirty="0"/>
              <a:t> </a:t>
            </a:r>
            <a:r>
              <a:rPr lang="en-US" b="1" dirty="0" err="1"/>
              <a:t>Vidhya</a:t>
            </a:r>
            <a:r>
              <a:rPr lang="en-US" b="1" dirty="0"/>
              <a:t> </a:t>
            </a:r>
            <a:r>
              <a:rPr lang="en-US" b="1" dirty="0" err="1"/>
              <a:t>Samsthe</a:t>
            </a:r>
            <a:r>
              <a:rPr lang="en-US" dirty="0"/>
              <a:t>, </a:t>
            </a:r>
            <a:r>
              <a:rPr lang="en-US" dirty="0" err="1"/>
              <a:t>Munganahalli</a:t>
            </a:r>
            <a:r>
              <a:rPr lang="en-US" dirty="0"/>
              <a:t>, </a:t>
            </a:r>
            <a:r>
              <a:rPr lang="en-US" dirty="0" err="1"/>
              <a:t>Adinaranaiah</a:t>
            </a:r>
            <a:r>
              <a:rPr lang="en-US" dirty="0"/>
              <a:t>, </a:t>
            </a:r>
            <a:r>
              <a:rPr lang="en-US" dirty="0" err="1"/>
              <a:t>Chintamani</a:t>
            </a:r>
            <a:r>
              <a:rPr lang="en-US" dirty="0"/>
              <a:t> Taluk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179" y="2817851"/>
            <a:ext cx="3396503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Need: Bore well &amp; Rainwater </a:t>
            </a:r>
            <a:r>
              <a:rPr lang="en-US" dirty="0"/>
              <a:t>harvesting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7" y="1260514"/>
            <a:ext cx="1605422" cy="2203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5849" y="2771684"/>
            <a:ext cx="2713845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Water </a:t>
            </a:r>
            <a:r>
              <a:rPr lang="en-US" sz="1400" dirty="0" smtClean="0"/>
              <a:t>filter &amp; </a:t>
            </a:r>
            <a:r>
              <a:rPr lang="en-US" sz="1400" dirty="0"/>
              <a:t>Hand wash </a:t>
            </a:r>
            <a:r>
              <a:rPr lang="en-US" sz="1400" dirty="0" smtClean="0"/>
              <a:t>basin</a:t>
            </a:r>
          </a:p>
          <a:p>
            <a:pPr defTabSz="914400">
              <a:defRPr/>
            </a:pPr>
            <a:r>
              <a:rPr lang="en-US" sz="1400" dirty="0" smtClean="0"/>
              <a:t>For </a:t>
            </a:r>
            <a:r>
              <a:rPr lang="en-US" sz="2000" b="1" dirty="0" smtClean="0"/>
              <a:t>10 Schools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9879" y="3818965"/>
            <a:ext cx="305243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10L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3079" y="3818964"/>
            <a:ext cx="28248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5L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8672" y="123796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Tumkur</a:t>
            </a:r>
            <a:r>
              <a:rPr lang="en-US" dirty="0"/>
              <a:t> </a:t>
            </a:r>
            <a:r>
              <a:rPr lang="en-US" dirty="0" smtClean="0"/>
              <a:t>village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Shelter for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Destitute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is to have a owned building  with basic required facilities for running the shelter at different places of Karnataka.  Thus reducing the operational expenditure for a great extent in the coming years.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Programs/Projects</a:t>
            </a:r>
            <a:endParaRPr lang="en-US" sz="2400" b="1" dirty="0"/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Nele: There are 6 Nele where 300 students who are studying from 1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Standard to Master are living. In Nele a child’s holistic development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Education, Health, Food, Cultural, Sports,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Counseling, is taken care by us.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 for Nele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 for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1082466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6L </a:t>
            </a:r>
            <a:r>
              <a:rPr lang="en-US" dirty="0" smtClean="0"/>
              <a:t>Project Cost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21014"/>
              </p:ext>
            </p:extLst>
          </p:nvPr>
        </p:nvGraphicFramePr>
        <p:xfrm>
          <a:off x="4576481" y="1082466"/>
          <a:ext cx="6490448" cy="355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9"/>
                <a:gridCol w="1660869"/>
              </a:tblGrid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Laptops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Wet Grinders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DVD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Carom board,</a:t>
                      </a:r>
                      <a:r>
                        <a:rPr lang="en-US" baseline="0" dirty="0" smtClean="0"/>
                        <a:t> Cricket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Badminton Court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 Children</a:t>
            </a:r>
            <a:b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Project: Health &amp; Wellness Camps 2017-18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cap="none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55" y="414378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This 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3E3-99C3-4E79-8E75-E4E6D2411DEB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1</a:t>
            </a:r>
            <a:r>
              <a:rPr lang="en-US" dirty="0" smtClean="0"/>
              <a:t>: Identification </a:t>
            </a:r>
            <a:r>
              <a:rPr lang="en-US" dirty="0"/>
              <a:t>of locations and schools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2: </a:t>
            </a:r>
            <a:r>
              <a:rPr lang="en-US" dirty="0" smtClean="0"/>
              <a:t>Initial </a:t>
            </a:r>
            <a:r>
              <a:rPr lang="en-US" dirty="0"/>
              <a:t>screening of ~10,000 school children across 13 different states of </a:t>
            </a:r>
            <a:r>
              <a:rPr lang="en-US" dirty="0" err="1"/>
              <a:t>Vistaar</a:t>
            </a:r>
            <a:r>
              <a:rPr lang="en-US" dirty="0"/>
              <a:t> Finance’s presence</a:t>
            </a:r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Phase 3: </a:t>
            </a:r>
            <a:r>
              <a:rPr lang="en-US" dirty="0" smtClean="0"/>
              <a:t>Take-up </a:t>
            </a:r>
            <a:r>
              <a:rPr lang="en-US" dirty="0"/>
              <a:t>few critical cases for next level of treatment and referrals</a:t>
            </a:r>
          </a:p>
          <a:p>
            <a:pPr marL="87313" indent="0">
              <a:spcBef>
                <a:spcPts val="1200"/>
              </a:spcBef>
              <a:buNone/>
            </a:pPr>
            <a:endParaRPr lang="en-US" dirty="0" smtClean="0"/>
          </a:p>
          <a:p>
            <a:pPr marL="87313" indent="0">
              <a:spcBef>
                <a:spcPts val="1200"/>
              </a:spcBef>
              <a:buNone/>
            </a:pPr>
            <a:r>
              <a:rPr lang="en-US" b="1" dirty="0" smtClean="0"/>
              <a:t>Out of Scope: </a:t>
            </a:r>
            <a:r>
              <a:rPr lang="en-US" dirty="0" smtClean="0"/>
              <a:t>Dental </a:t>
            </a:r>
            <a:r>
              <a:rPr lang="en-US" dirty="0"/>
              <a:t>consultation / treatment not included. Surgeries not included.</a:t>
            </a:r>
          </a:p>
          <a:p>
            <a:endParaRPr lang="en-US" dirty="0" smtClean="0"/>
          </a:p>
        </p:txBody>
      </p:sp>
      <p:pic>
        <p:nvPicPr>
          <p:cNvPr id="4" name="Picture 2" descr="Image result for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3" y="4281183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314" y="4082535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72" y="5143526"/>
            <a:ext cx="104547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Oct’2017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9847" y="5210997"/>
            <a:ext cx="10557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Apr’2018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0618" y="4802584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795" y="4802584"/>
            <a:ext cx="1352674" cy="15050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0833" y="4306245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22054" y="407486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8727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Project Schedule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59478" y="3574948"/>
            <a:ext cx="4278123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Preparation phase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Government schools  (along with VISTARA)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Permissions/approvals from concerned Government departments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Hiring/training of coordinators for the project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Sign-off with partners for Dental/Eye  screening/treatment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doctors for the program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62214" y="3574948"/>
            <a:ext cx="3792447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dirty="0" smtClean="0"/>
              <a:t>Screening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 screening of all children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Initiate Eye-prescreening / screening activities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Documenting the data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for needy children at school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&amp; Reporting</a:t>
            </a:r>
            <a:endParaRPr lang="en-I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679275" y="3574948"/>
            <a:ext cx="3115374" cy="3009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Referrals</a:t>
            </a:r>
          </a:p>
          <a:p>
            <a:pPr marL="177800" indent="-177800">
              <a:lnSpc>
                <a:spcPct val="12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Referrals thru specialists after parental consent.</a:t>
            </a:r>
            <a:endParaRPr lang="en-US" sz="1400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Eye screening / treatments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Dental screening &amp; follow-ups.</a:t>
            </a:r>
            <a:endParaRPr lang="en-IN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9478" y="1030382"/>
          <a:ext cx="11368232" cy="2482954"/>
        </p:xfrm>
        <a:graphic>
          <a:graphicData uri="http://schemas.openxmlformats.org/drawingml/2006/table">
            <a:tbl>
              <a:tblPr/>
              <a:tblGrid>
                <a:gridCol w="3651529"/>
                <a:gridCol w="969936"/>
                <a:gridCol w="941410"/>
                <a:gridCol w="998464"/>
                <a:gridCol w="969936"/>
                <a:gridCol w="927147"/>
                <a:gridCol w="969936"/>
                <a:gridCol w="984200"/>
                <a:gridCol w="955674"/>
              </a:tblGrid>
              <a:tr h="272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31-Dec-17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28-Feb-18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Pre-screening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 by doctors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screening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 follow-up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72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assessment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collection &amp; Impact 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Samarpaka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Seva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Trust (</a:t>
            </a:r>
            <a:r>
              <a:rPr lang="en-US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u="sng" kern="0" dirty="0">
                <a:latin typeface="Arial" panose="020B0604020202020204" pitchFamily="34" charset="0"/>
                <a:cs typeface="Arial" panose="020B0604020202020204" pitchFamily="34" charset="0"/>
              </a:rPr>
              <a:t>non profit </a:t>
            </a:r>
            <a:r>
              <a:rPr lang="en-US" u="sng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and platform for social organizations &amp; corporates.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connect NGO &amp; their projects/programs to the Corporate and their CSR objectives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ensure that 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NGO do their project planning to the details required.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They use some tool to capture the progress data on regular basis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program/project management trainings to the project/program team of the NGO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the work of NGO in the required form to Corporate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Ensure NGOs spends fund for the purpose for which approval has been taken and achieve the committed benefits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Ensure NGO project leaves a long lasting impact on the society with minimum investments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Connects volunteers to the various NGO projects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SST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is a team of 9 humanitarians with 200 years of combined experience in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corporate,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sectors and Project Management.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We have deep expertise and network in conceptualizing, incubating and implementing social sector projects across India.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Our platform maximizes the value of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investment for all stakeholders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Beneficiaries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, NGOs,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Donors,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Government and Society by and large.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&amp;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450781"/>
              </p:ext>
            </p:extLst>
          </p:nvPr>
        </p:nvGraphicFramePr>
        <p:xfrm>
          <a:off x="503704" y="1076279"/>
          <a:ext cx="7806578" cy="3387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41391"/>
                <a:gridCol w="1665187"/>
              </a:tblGrid>
              <a:tr h="376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Account Head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camp - first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97,000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Print and media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school - follow-up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Admin and Organisation expenses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Total budget per location (4 schools/location)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Total budget for 19 locations </a:t>
                      </a:r>
                      <a:r>
                        <a:rPr lang="en-IN" sz="1800" u="none" strike="noStrike" dirty="0" smtClean="0">
                          <a:effectLst/>
                        </a:rPr>
                        <a:t>(</a:t>
                      </a:r>
                      <a:r>
                        <a:rPr lang="en-IN" sz="1800" u="none" strike="noStrike" dirty="0" err="1" smtClean="0">
                          <a:effectLst/>
                        </a:rPr>
                        <a:t>Approx</a:t>
                      </a:r>
                      <a:r>
                        <a:rPr lang="en-IN" sz="1800" u="none" strike="noStrike" smtClean="0">
                          <a:effectLst/>
                        </a:rPr>
                        <a:t> Project </a:t>
                      </a:r>
                      <a:r>
                        <a:rPr lang="en-IN" sz="1800" u="none" strike="noStrike" dirty="0">
                          <a:effectLst/>
                        </a:rPr>
                        <a:t>Cost)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effectLst/>
                        </a:rPr>
                        <a:t>3,100,000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1818" y="1076279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</p:spTree>
    <p:extLst>
      <p:ext uri="{BB962C8B-B14F-4D97-AF65-F5344CB8AC3E}">
        <p14:creationId xmlns:p14="http://schemas.microsoft.com/office/powerpoint/2010/main" val="2371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 assessment will be conducted for the children and report is prepared and reviewed</a:t>
            </a: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Treatments completion,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pending cases and overall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report prepared and reviewed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Referrals for each child tracked to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closure. Referral case report prepared and reviewed.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Ongoing Treatments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recorded. Summary report prepared and reviewed.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- internal review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meetings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overall project status &amp; take corrective or preventive actions, if required.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indent="-261938" algn="just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Monthly- Summary report as per the format agreed.</a:t>
            </a:r>
          </a:p>
          <a:p>
            <a:pPr marL="311150" indent="-311150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VISTARA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(Preparation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Dec’17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Jan’18 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Mar’18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(Milestone review)</a:t>
            </a:r>
          </a:p>
          <a:p>
            <a:pPr marL="711200" lvl="1" indent="-311150"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Apr’18 (End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Next Step?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with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Vision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A nodal organization in the social sector which provide a </a:t>
            </a:r>
            <a:r>
              <a:rPr lang="en-US" kern="0" dirty="0">
                <a:solidFill>
                  <a:prstClr val="black"/>
                </a:solidFill>
                <a:cs typeface="Calibri" panose="020F0502020204030204" pitchFamily="34" charset="0"/>
              </a:rPr>
              <a:t>platform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to enables NGO &amp; Corporates to prioritize and delivery high impact social projects.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Mission</a:t>
            </a:r>
          </a:p>
          <a:p>
            <a:pPr marL="0" indent="0" algn="ctr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Bridging the resources gap of all social projects by connecting the solution with resources to the social problems.</a:t>
            </a:r>
          </a:p>
        </p:txBody>
      </p:sp>
    </p:spTree>
    <p:extLst>
      <p:ext uri="{BB962C8B-B14F-4D97-AF65-F5344CB8AC3E}">
        <p14:creationId xmlns:p14="http://schemas.microsoft.com/office/powerpoint/2010/main" val="4032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808667"/>
              </p:ext>
            </p:extLst>
          </p:nvPr>
        </p:nvGraphicFramePr>
        <p:xfrm>
          <a:off x="0" y="1082466"/>
          <a:ext cx="121920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304801" y="914400"/>
            <a:ext cx="7740812" cy="4562438"/>
            <a:chOff x="136608" y="923962"/>
            <a:chExt cx="5983727" cy="5715742"/>
          </a:xfrm>
        </p:grpSpPr>
        <p:grpSp>
          <p:nvGrpSpPr>
            <p:cNvPr id="3" name="Group 25"/>
            <p:cNvGrpSpPr/>
            <p:nvPr/>
          </p:nvGrpSpPr>
          <p:grpSpPr>
            <a:xfrm>
              <a:off x="892570" y="923962"/>
              <a:ext cx="1428533" cy="2132632"/>
              <a:chOff x="1514881" y="5"/>
              <a:chExt cx="1408922" cy="1619450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27" name="Hexagon 26"/>
              <p:cNvSpPr/>
              <p:nvPr/>
            </p:nvSpPr>
            <p:spPr>
              <a:xfrm rot="5400000">
                <a:off x="1409617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485099"/>
                  <a:satOff val="-6853"/>
                  <a:lumOff val="252"/>
                  <a:alphaOff val="0"/>
                </a:schemeClr>
              </a:fillRef>
              <a:effectRef idx="1">
                <a:schemeClr val="accent4">
                  <a:hueOff val="1485099"/>
                  <a:satOff val="-6853"/>
                  <a:lumOff val="252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Hexagon 4"/>
              <p:cNvSpPr/>
              <p:nvPr/>
            </p:nvSpPr>
            <p:spPr>
              <a:xfrm>
                <a:off x="1734438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Children &amp; Education</a:t>
                </a:r>
                <a:endParaRPr lang="en-US" sz="1600" b="1" dirty="0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2396018" y="951787"/>
              <a:ext cx="1428533" cy="2132632"/>
              <a:chOff x="3036516" y="5"/>
              <a:chExt cx="1408922" cy="1619450"/>
            </a:xfrm>
            <a:solidFill>
              <a:srgbClr val="FFC000"/>
            </a:solidFill>
            <a:scene3d>
              <a:camera prst="orthographicFront"/>
              <a:lightRig rig="flat" dir="t"/>
            </a:scene3d>
          </p:grpSpPr>
          <p:sp>
            <p:nvSpPr>
              <p:cNvPr id="37" name="Hexagon 36"/>
              <p:cNvSpPr/>
              <p:nvPr/>
            </p:nvSpPr>
            <p:spPr>
              <a:xfrm rot="5400000">
                <a:off x="2931252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Hexagon 4"/>
              <p:cNvSpPr/>
              <p:nvPr/>
            </p:nvSpPr>
            <p:spPr>
              <a:xfrm>
                <a:off x="3256073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Health &amp; Wellness</a:t>
                </a:r>
                <a:endParaRPr lang="en-US" sz="1600" b="1" dirty="0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1637199" y="2714983"/>
              <a:ext cx="1428533" cy="2132632"/>
              <a:chOff x="2272784" y="1374595"/>
              <a:chExt cx="1408923" cy="1619450"/>
            </a:xfrm>
            <a:solidFill>
              <a:srgbClr val="FF3399"/>
            </a:solidFill>
            <a:scene3d>
              <a:camera prst="orthographicFront"/>
              <a:lightRig rig="flat" dir="t"/>
            </a:scene3d>
          </p:grpSpPr>
          <p:sp>
            <p:nvSpPr>
              <p:cNvPr id="35" name="Hexagon 34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6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Women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Welfare</a:t>
                </a:r>
                <a:endParaRPr lang="en-US" sz="1600" b="1" dirty="0"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3162278" y="2714983"/>
              <a:ext cx="1428533" cy="2132632"/>
              <a:chOff x="3794419" y="1374595"/>
              <a:chExt cx="1408922" cy="1619450"/>
            </a:xfrm>
            <a:solidFill>
              <a:srgbClr val="7030A0"/>
            </a:solidFill>
            <a:scene3d>
              <a:camera prst="orthographicFront"/>
              <a:lightRig rig="flat" dir="t"/>
            </a:scene3d>
          </p:grpSpPr>
          <p:sp>
            <p:nvSpPr>
              <p:cNvPr id="33" name="Hexagon 32"/>
              <p:cNvSpPr/>
              <p:nvPr/>
            </p:nvSpPr>
            <p:spPr>
              <a:xfrm rot="5400000">
                <a:off x="3689155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Family Counselling</a:t>
                </a:r>
                <a:endParaRPr lang="en-US" sz="1600" b="1" dirty="0"/>
              </a:p>
            </p:txBody>
          </p:sp>
        </p:grpSp>
        <p:grpSp>
          <p:nvGrpSpPr>
            <p:cNvPr id="7" name="Group 39"/>
            <p:cNvGrpSpPr/>
            <p:nvPr/>
          </p:nvGrpSpPr>
          <p:grpSpPr>
            <a:xfrm>
              <a:off x="892569" y="4478179"/>
              <a:ext cx="1428533" cy="2132632"/>
              <a:chOff x="1514880" y="2749185"/>
              <a:chExt cx="1408922" cy="1619450"/>
            </a:xfrm>
            <a:scene3d>
              <a:camera prst="orthographicFront"/>
              <a:lightRig rig="flat" dir="t"/>
            </a:scene3d>
          </p:grpSpPr>
          <p:sp>
            <p:nvSpPr>
              <p:cNvPr id="41" name="Hexagon 40"/>
              <p:cNvSpPr/>
              <p:nvPr/>
            </p:nvSpPr>
            <p:spPr>
              <a:xfrm rot="5400000">
                <a:off x="1409616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2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Vocational Training</a:t>
                </a:r>
                <a:endParaRPr lang="en-US" sz="1600" b="1" dirty="0"/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2393160" y="4476393"/>
              <a:ext cx="1453021" cy="2132632"/>
              <a:chOff x="2248632" y="4123774"/>
              <a:chExt cx="1433074" cy="1619450"/>
            </a:xfrm>
            <a:solidFill>
              <a:srgbClr val="00B0F0"/>
            </a:solidFill>
            <a:scene3d>
              <a:camera prst="orthographicFront"/>
              <a:lightRig rig="flat" dir="t"/>
            </a:scene3d>
          </p:grpSpPr>
          <p:sp>
            <p:nvSpPr>
              <p:cNvPr id="46" name="Hexagon 45"/>
              <p:cNvSpPr/>
              <p:nvPr/>
            </p:nvSpPr>
            <p:spPr>
              <a:xfrm rot="5400000">
                <a:off x="2167520" y="4229038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8910593"/>
                  <a:satOff val="-41115"/>
                  <a:lumOff val="1513"/>
                  <a:alphaOff val="0"/>
                </a:schemeClr>
              </a:fillRef>
              <a:effectRef idx="1">
                <a:schemeClr val="accent4">
                  <a:hueOff val="8910593"/>
                  <a:satOff val="-41115"/>
                  <a:lumOff val="151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7" name="Hexagon 4"/>
              <p:cNvSpPr/>
              <p:nvPr/>
            </p:nvSpPr>
            <p:spPr>
              <a:xfrm>
                <a:off x="2248632" y="4376138"/>
                <a:ext cx="1411741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Volunteering</a:t>
                </a:r>
                <a:endParaRPr lang="en-US" sz="1600" b="1" dirty="0"/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136608" y="2706775"/>
              <a:ext cx="1428533" cy="2132632"/>
              <a:chOff x="1514881" y="2749185"/>
              <a:chExt cx="1408922" cy="1619450"/>
            </a:xfrm>
            <a:solidFill>
              <a:srgbClr val="FF9966"/>
            </a:solidFill>
            <a:scene3d>
              <a:camera prst="orthographicFront"/>
              <a:lightRig rig="flat" dir="t"/>
            </a:scene3d>
          </p:grpSpPr>
          <p:sp>
            <p:nvSpPr>
              <p:cNvPr id="53" name="Hexagon 52"/>
              <p:cNvSpPr/>
              <p:nvPr/>
            </p:nvSpPr>
            <p:spPr>
              <a:xfrm rot="5400000">
                <a:off x="1409617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54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Specially Enabled</a:t>
                </a:r>
                <a:endParaRPr lang="en-US" sz="1600" b="1" dirty="0"/>
              </a:p>
            </p:txBody>
          </p:sp>
        </p:grpSp>
        <p:grpSp>
          <p:nvGrpSpPr>
            <p:cNvPr id="10" name="Group 57"/>
            <p:cNvGrpSpPr/>
            <p:nvPr/>
          </p:nvGrpSpPr>
          <p:grpSpPr>
            <a:xfrm>
              <a:off x="3926968" y="933237"/>
              <a:ext cx="1428533" cy="2132632"/>
              <a:chOff x="2272784" y="1374595"/>
              <a:chExt cx="1408923" cy="1619450"/>
            </a:xfrm>
            <a:solidFill>
              <a:srgbClr val="00B050"/>
            </a:solidFill>
            <a:scene3d>
              <a:camera prst="orthographicFront"/>
              <a:lightRig rig="flat" dir="t"/>
            </a:scene3d>
          </p:grpSpPr>
          <p:sp>
            <p:nvSpPr>
              <p:cNvPr id="59" name="Hexagon 58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0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Environment &amp; Sanitary projects</a:t>
                </a:r>
                <a:endParaRPr lang="en-US" sz="1600" b="1" dirty="0"/>
              </a:p>
            </p:txBody>
          </p:sp>
        </p:grpSp>
        <p:grpSp>
          <p:nvGrpSpPr>
            <p:cNvPr id="11" name="Group 60"/>
            <p:cNvGrpSpPr/>
            <p:nvPr/>
          </p:nvGrpSpPr>
          <p:grpSpPr>
            <a:xfrm>
              <a:off x="3940218" y="4507072"/>
              <a:ext cx="1428533" cy="2132632"/>
              <a:chOff x="2272784" y="1374595"/>
              <a:chExt cx="1408923" cy="1619450"/>
            </a:xfrm>
            <a:solidFill>
              <a:srgbClr val="92D050"/>
            </a:solidFill>
            <a:scene3d>
              <a:camera prst="orthographicFront"/>
              <a:lightRig rig="flat" dir="t"/>
            </a:scene3d>
          </p:grpSpPr>
          <p:sp>
            <p:nvSpPr>
              <p:cNvPr id="62" name="Hexagon 61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3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Tribal Development</a:t>
                </a:r>
                <a:endParaRPr lang="en-US" sz="1600" b="1" kern="1200" dirty="0">
                  <a:latin typeface="+mn-lt"/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4691802" y="2737740"/>
              <a:ext cx="1428533" cy="2132632"/>
              <a:chOff x="3793014" y="1384832"/>
              <a:chExt cx="1408922" cy="1619450"/>
            </a:xfrm>
            <a:solidFill>
              <a:schemeClr val="accent1"/>
            </a:solidFill>
            <a:scene3d>
              <a:camera prst="orthographicFront"/>
              <a:lightRig rig="flat" dir="t"/>
            </a:scene3d>
          </p:grpSpPr>
          <p:sp>
            <p:nvSpPr>
              <p:cNvPr id="43" name="Hexagon 42"/>
              <p:cNvSpPr/>
              <p:nvPr/>
            </p:nvSpPr>
            <p:spPr>
              <a:xfrm rot="5400000">
                <a:off x="3687750" y="1490096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Rural Welfare</a:t>
                </a:r>
                <a:endParaRPr lang="en-US" sz="1600" b="1" kern="1200" dirty="0">
                  <a:latin typeface="+mn-lt"/>
                </a:endParaRPr>
              </a:p>
            </p:txBody>
          </p:sp>
        </p:grpSp>
      </p:grpSp>
      <p:grpSp>
        <p:nvGrpSpPr>
          <p:cNvPr id="13" name="Group 48"/>
          <p:cNvGrpSpPr/>
          <p:nvPr/>
        </p:nvGrpSpPr>
        <p:grpSpPr>
          <a:xfrm>
            <a:off x="9652000" y="838200"/>
            <a:ext cx="1828800" cy="5616122"/>
            <a:chOff x="7243330" y="381778"/>
            <a:chExt cx="1184378" cy="6424392"/>
          </a:xfrm>
        </p:grpSpPr>
        <p:grpSp>
          <p:nvGrpSpPr>
            <p:cNvPr id="14" name="Group 48"/>
            <p:cNvGrpSpPr/>
            <p:nvPr/>
          </p:nvGrpSpPr>
          <p:grpSpPr>
            <a:xfrm>
              <a:off x="7243330" y="381778"/>
              <a:ext cx="1099457" cy="1752874"/>
              <a:chOff x="493486" y="5220932"/>
              <a:chExt cx="1698171" cy="204991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487" y="5376873"/>
                <a:ext cx="1698170" cy="189397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15+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Active Projects</a:t>
                </a:r>
              </a:p>
              <a:p>
                <a:endParaRPr lang="en-US" dirty="0"/>
              </a:p>
            </p:txBody>
          </p:sp>
        </p:grpSp>
        <p:grpSp>
          <p:nvGrpSpPr>
            <p:cNvPr id="15" name="Group 54"/>
            <p:cNvGrpSpPr/>
            <p:nvPr/>
          </p:nvGrpSpPr>
          <p:grpSpPr>
            <a:xfrm>
              <a:off x="7243330" y="2031516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Impact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Areas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6" name="Group 63"/>
            <p:cNvGrpSpPr/>
            <p:nvPr/>
          </p:nvGrpSpPr>
          <p:grpSpPr>
            <a:xfrm>
              <a:off x="7295595" y="3701835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5" name="Oval 64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12+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Partner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NGOs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7328251" y="5370161"/>
              <a:ext cx="1099457" cy="1436009"/>
              <a:chOff x="493486" y="5220932"/>
              <a:chExt cx="1698171" cy="1679351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8" name="Oval 67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3488" y="5376873"/>
                <a:ext cx="1698169" cy="15234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10K+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Beneficiaries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Project Disciplines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6292937" y="910433"/>
            <a:ext cx="5831508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Post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6489" y="5520658"/>
            <a:ext cx="431011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Broad relationship between the Donor, Fund Utilizer, and the bridging platform SST. All the donor organizations are contacted for funds through SST and SST prepares proposals accordingly for donors’ acceptance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92937" y="1509910"/>
            <a:ext cx="5831508" cy="3471517"/>
            <a:chOff x="5994400" y="3116264"/>
            <a:chExt cx="5831508" cy="3471517"/>
          </a:xfrm>
        </p:grpSpPr>
        <p:grpSp>
          <p:nvGrpSpPr>
            <p:cNvPr id="16" name="Group 23"/>
            <p:cNvGrpSpPr/>
            <p:nvPr/>
          </p:nvGrpSpPr>
          <p:grpSpPr>
            <a:xfrm>
              <a:off x="5994400" y="3116264"/>
              <a:ext cx="5831508" cy="3471517"/>
              <a:chOff x="980854" y="871883"/>
              <a:chExt cx="5845249" cy="593296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37877" y="4792317"/>
                <a:ext cx="1934949" cy="44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Execution follow-up</a:t>
                </a:r>
                <a:endParaRPr lang="en-US" sz="1100" dirty="0"/>
              </a:p>
            </p:txBody>
          </p:sp>
          <p:grpSp>
            <p:nvGrpSpPr>
              <p:cNvPr id="22" name="Group 32"/>
              <p:cNvGrpSpPr/>
              <p:nvPr/>
            </p:nvGrpSpPr>
            <p:grpSpPr>
              <a:xfrm>
                <a:off x="980854" y="871883"/>
                <a:ext cx="5845249" cy="5932968"/>
                <a:chOff x="980854" y="871883"/>
                <a:chExt cx="5845249" cy="593296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980854" y="1648061"/>
                  <a:ext cx="1427421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DONOR Organization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19917" y="4447964"/>
                  <a:ext cx="1414128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SST – Bridging platform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Group 14"/>
                <p:cNvGrpSpPr/>
                <p:nvPr/>
              </p:nvGrpSpPr>
              <p:grpSpPr>
                <a:xfrm>
                  <a:off x="6132328" y="871883"/>
                  <a:ext cx="693775" cy="5932968"/>
                  <a:chOff x="8825023" y="542260"/>
                  <a:chExt cx="925033" cy="5932968"/>
                </a:xfr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8825023" y="542260"/>
                    <a:ext cx="925033" cy="593296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3"/>
                  <p:cNvSpPr/>
                  <p:nvPr/>
                </p:nvSpPr>
                <p:spPr>
                  <a:xfrm>
                    <a:off x="8952614" y="74427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"/>
                  <p:cNvSpPr/>
                  <p:nvPr/>
                </p:nvSpPr>
                <p:spPr>
                  <a:xfrm>
                    <a:off x="8966791" y="13751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5"/>
                  <p:cNvSpPr/>
                  <p:nvPr/>
                </p:nvSpPr>
                <p:spPr>
                  <a:xfrm>
                    <a:off x="8959701" y="1995375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6"/>
                  <p:cNvSpPr/>
                  <p:nvPr/>
                </p:nvSpPr>
                <p:spPr>
                  <a:xfrm>
                    <a:off x="8973877" y="263686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7"/>
                  <p:cNvSpPr/>
                  <p:nvPr/>
                </p:nvSpPr>
                <p:spPr>
                  <a:xfrm>
                    <a:off x="8977420" y="3278358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8"/>
                  <p:cNvSpPr/>
                  <p:nvPr/>
                </p:nvSpPr>
                <p:spPr>
                  <a:xfrm>
                    <a:off x="8980963" y="390921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9"/>
                  <p:cNvSpPr/>
                  <p:nvPr/>
                </p:nvSpPr>
                <p:spPr>
                  <a:xfrm>
                    <a:off x="8995139" y="45613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10"/>
                  <p:cNvSpPr/>
                  <p:nvPr/>
                </p:nvSpPr>
                <p:spPr>
                  <a:xfrm>
                    <a:off x="9009316" y="518157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11"/>
                  <p:cNvSpPr/>
                  <p:nvPr/>
                </p:nvSpPr>
                <p:spPr>
                  <a:xfrm>
                    <a:off x="9023492" y="5801833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2408275" y="2381709"/>
                  <a:ext cx="3766389" cy="66487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1"/>
                  <a:endCxn id="27" idx="2"/>
                </p:cNvCxnSpPr>
                <p:nvPr/>
              </p:nvCxnSpPr>
              <p:spPr>
                <a:xfrm rot="10800000">
                  <a:off x="1694564" y="3115353"/>
                  <a:ext cx="825353" cy="2066258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1515140" y="3583172"/>
                  <a:ext cx="1435395" cy="542261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8" idx="3"/>
                </p:cNvCxnSpPr>
                <p:nvPr/>
              </p:nvCxnSpPr>
              <p:spPr>
                <a:xfrm>
                  <a:off x="3934046" y="5181611"/>
                  <a:ext cx="2240618" cy="1393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4197" y="1927280"/>
                  <a:ext cx="1551922" cy="473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Fund flow line </a:t>
                  </a:r>
                  <a:endParaRPr lang="en-US" sz="12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3583809">
                  <a:off x="703294" y="4414398"/>
                  <a:ext cx="2788919" cy="277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Information flow</a:t>
                  </a:r>
                  <a:endParaRPr lang="en-US" sz="1200" dirty="0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8534400" y="6096001"/>
              <a:ext cx="2438400" cy="4308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PMC charges reimbursed by NGOs to SST 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0800000">
              <a:off x="8940800" y="5943600"/>
              <a:ext cx="2235200" cy="1588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How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Work – A High-level View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7880" y="1628627"/>
            <a:ext cx="4367333" cy="3352800"/>
            <a:chOff x="128494" y="1121656"/>
            <a:chExt cx="4367333" cy="3352800"/>
          </a:xfrm>
        </p:grpSpPr>
        <p:sp>
          <p:nvSpPr>
            <p:cNvPr id="2" name="Rectangle 1"/>
            <p:cNvSpPr/>
            <p:nvPr/>
          </p:nvSpPr>
          <p:spPr>
            <a:xfrm>
              <a:off x="128494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DONOR Organization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45418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SST – Bridging platform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86623" y="1121656"/>
              <a:ext cx="609204" cy="3352800"/>
              <a:chOff x="8825023" y="542260"/>
              <a:chExt cx="925033" cy="593296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8825023" y="542260"/>
                <a:ext cx="925033" cy="593296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52614" y="74427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66791" y="13751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9701" y="1995375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73877" y="263686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7420" y="3278358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80963" y="390921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995139" y="45613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009316" y="518157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23492" y="5801833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2" idx="3"/>
              <a:endCxn id="3" idx="1"/>
            </p:cNvCxnSpPr>
            <p:nvPr/>
          </p:nvCxnSpPr>
          <p:spPr>
            <a:xfrm>
              <a:off x="1381913" y="1924504"/>
              <a:ext cx="263505" cy="0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3"/>
            </p:cNvCxnSpPr>
            <p:nvPr/>
          </p:nvCxnSpPr>
          <p:spPr>
            <a:xfrm flipV="1">
              <a:off x="2898837" y="1339668"/>
              <a:ext cx="977994" cy="584835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</p:cNvCxnSpPr>
            <p:nvPr/>
          </p:nvCxnSpPr>
          <p:spPr>
            <a:xfrm flipV="1">
              <a:off x="2898837" y="1922502"/>
              <a:ext cx="991999" cy="2001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</p:cNvCxnSpPr>
            <p:nvPr/>
          </p:nvCxnSpPr>
          <p:spPr>
            <a:xfrm>
              <a:off x="2898837" y="1924503"/>
              <a:ext cx="984996" cy="83319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>
              <a:off x="2898837" y="1924503"/>
              <a:ext cx="977994" cy="2479552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ular Callout 28"/>
            <p:cNvSpPr/>
            <p:nvPr/>
          </p:nvSpPr>
          <p:spPr>
            <a:xfrm>
              <a:off x="2184505" y="2705274"/>
              <a:ext cx="838414" cy="380367"/>
            </a:xfrm>
            <a:prstGeom prst="wedgeRoundRectCallout">
              <a:avLst>
                <a:gd name="adj1" fmla="val 157074"/>
                <a:gd name="adj2" fmla="val 41289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NGO</a:t>
              </a:r>
              <a:endParaRPr lang="en-US" sz="1600" b="1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67880" y="941347"/>
            <a:ext cx="4367333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Pre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9711873" y="2892468"/>
            <a:ext cx="838414" cy="380367"/>
          </a:xfrm>
          <a:prstGeom prst="wedgeRoundRectCallout">
            <a:avLst>
              <a:gd name="adj1" fmla="val 157074"/>
              <a:gd name="adj2" fmla="val 4128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NGO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49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2616" y="1094002"/>
            <a:ext cx="3651160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616" y="1729916"/>
            <a:ext cx="365116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CSR strategies,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aligned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vision, philosophy,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expertise,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expectations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 of Corporate CSR activities as per the requirements and create social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implementation and management on behalf of corporates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volunteer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Champion the overall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partnership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9235" y="1108516"/>
            <a:ext cx="342899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9235" y="1729916"/>
            <a:ext cx="342900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network NGOs across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to bring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funding, partnerships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corporates,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execute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execution support to NGOs, by bringing in best practices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relevant and particular statistics – charts/highlights/success stories/testimonials/opinions/lessons learnt etc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90966" y="1101262"/>
            <a:ext cx="3498910" cy="544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964" y="1748490"/>
            <a:ext cx="3498911" cy="3247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 and spread the expertise and best practices across organizations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Guide to achieve benchmarks in operations, execution and results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create multiplier effect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assessments and research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What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799</TotalTime>
  <Words>1564</Words>
  <Application>Microsoft Office PowerPoint</Application>
  <PresentationFormat>Widescreen</PresentationFormat>
  <Paragraphs>352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宋体</vt:lpstr>
      <vt:lpstr>Arial</vt:lpstr>
      <vt:lpstr>Calibri</vt:lpstr>
      <vt:lpstr>Century Gothic</vt:lpstr>
      <vt:lpstr>Garamond</vt:lpstr>
      <vt:lpstr>Mangal</vt:lpstr>
      <vt:lpstr>Times New Roman</vt:lpstr>
      <vt:lpstr>Wingdings</vt:lpstr>
      <vt:lpstr>Savon</vt:lpstr>
      <vt:lpstr> CSR Projects</vt:lpstr>
      <vt:lpstr>Why we exists?</vt:lpstr>
      <vt:lpstr>Who are we?</vt:lpstr>
      <vt:lpstr>Our Team</vt:lpstr>
      <vt:lpstr>Our Mission &amp; Vision</vt:lpstr>
      <vt:lpstr>Our Values</vt:lpstr>
      <vt:lpstr>Project Disciplines </vt:lpstr>
      <vt:lpstr>How We Work – A High-level View</vt:lpstr>
      <vt:lpstr>What We Offer</vt:lpstr>
      <vt:lpstr>Process and Responsibility Chart </vt:lpstr>
      <vt:lpstr>Social Impacts  Created by  our Programs/Projects</vt:lpstr>
      <vt:lpstr>Health &amp; Wellness for Children</vt:lpstr>
      <vt:lpstr>Sanitation Toilet Constructions</vt:lpstr>
      <vt:lpstr>Drinking Water Facility at Rural Schools</vt:lpstr>
      <vt:lpstr>Shelter for Destitute children</vt:lpstr>
      <vt:lpstr>Proposed Projects  Under various Programs</vt:lpstr>
      <vt:lpstr>Domain of Working &amp; Programs</vt:lpstr>
      <vt:lpstr>Health &amp; Wellness for Children</vt:lpstr>
      <vt:lpstr>Health &amp; Wellness for Children</vt:lpstr>
      <vt:lpstr>Sanitation Toilet Constructions</vt:lpstr>
      <vt:lpstr>Sanitation Toilet Constructions</vt:lpstr>
      <vt:lpstr> Drinking Water Facility at Rural Schools </vt:lpstr>
      <vt:lpstr> Drinking Water Facility at Rural Schools </vt:lpstr>
      <vt:lpstr>Shelter for Destitute children</vt:lpstr>
      <vt:lpstr>Infrastructure for Destitute children - Nele</vt:lpstr>
      <vt:lpstr>Health &amp; Wellness for Children  Project: Health &amp; Wellness Camps 2017-18  </vt:lpstr>
      <vt:lpstr>Project Objective</vt:lpstr>
      <vt:lpstr>Project Phases</vt:lpstr>
      <vt:lpstr>High Level Project Schedule</vt:lpstr>
      <vt:lpstr>Project Estimates &amp; Budget</vt:lpstr>
      <vt:lpstr>Project Governance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84</cp:revision>
  <dcterms:created xsi:type="dcterms:W3CDTF">2017-08-21T10:12:12Z</dcterms:created>
  <dcterms:modified xsi:type="dcterms:W3CDTF">2017-08-25T14:45:15Z</dcterms:modified>
</cp:coreProperties>
</file>