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88.xml" ContentType="application/vnd.openxmlformats-officedocument.presentationml.slide+xml"/>
  <Override PartName="/ppt/tags/tag134.xml" ContentType="application/vnd.openxmlformats-officedocument.presentationml.tags+xml"/>
  <Override PartName="/ppt/tags/tag181.xml" ContentType="application/vnd.openxmlformats-officedocument.presentationml.tags+xml"/>
  <Override PartName="/ppt/theme/theme10.xml" ContentType="application/vnd.openxmlformats-officedocument.theme+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notesSlides/notesSlide79.xml" ContentType="application/vnd.openxmlformats-officedocument.presentationml.notesSlide+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notesSlides/notesSlide57.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Default Extension="emf" ContentType="image/x-emf"/>
  <Override PartName="/ppt/slideLayouts/slideLayout43.xml" ContentType="application/vnd.openxmlformats-officedocument.presentationml.slideLayout+xml"/>
  <Override PartName="/ppt/slides/slide22.xml" ContentType="application/vnd.openxmlformats-officedocument.presentationml.slide+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tags/tag35.xml" ContentType="application/vnd.openxmlformats-officedocument.presentationml.tags+xml"/>
  <Override PartName="/ppt/tags/tag82.xml" ContentType="application/vnd.openxmlformats-officedocument.presentationml.tags+xml"/>
  <Override PartName="/ppt/slideLayouts/slideLayout21.xml" ContentType="application/vnd.openxmlformats-officedocument.presentationml.slideLayout+xml"/>
  <Override PartName="/ppt/tags/tag197.xml" ContentType="application/vnd.openxmlformats-officedocument.presentationml.tags+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tags/tag131.xml" ContentType="application/vnd.openxmlformats-officedocument.presentationml.tags+xml"/>
  <Override PartName="/ppt/slides/slide111.xml" ContentType="application/vnd.openxmlformats-officedocument.presentationml.slide+xml"/>
  <Override PartName="/ppt/tags/tag98.xml" ContentType="application/vnd.openxmlformats-officedocument.presentationml.tags+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87.xml" ContentType="application/vnd.openxmlformats-officedocument.presentationml.tags+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tags/tag103.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59.xml" ContentType="application/vnd.openxmlformats-officedocument.presentationml.tags+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Layouts/slideLayout23.xml" ContentType="application/vnd.openxmlformats-officedocument.presentationml.slideLayout+xml"/>
  <Override PartName="/ppt/tags/tag188.xml" ContentType="application/vnd.openxmlformats-officedocument.presentationml.tags+xml"/>
  <Override PartName="/ppt/tags/tag19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heme/theme9.xml" ContentType="application/vnd.openxmlformats-officedocument.theme+xml"/>
  <Override PartName="/ppt/notesSlides/notesSlide6.xml" ContentType="application/vnd.openxmlformats-officedocument.presentationml.notesSlide+xml"/>
  <Override PartName="/ppt/slides/slide87.xml" ContentType="application/vnd.openxmlformats-officedocument.presentationml.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tags/tag122.xml" ContentType="application/vnd.openxmlformats-officedocument.presentationml.tags+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89.xml" ContentType="application/vnd.openxmlformats-officedocument.presentationml.tags+xml"/>
  <Override PartName="/ppt/tags/tag111.xml" ContentType="application/vnd.openxmlformats-officedocument.presentationml.tags+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slideLayouts/slideLayout20.xml" ContentType="application/vnd.openxmlformats-officedocument.presentationml.slideLayout+xml"/>
  <Override PartName="/ppt/tags/tag149.xml" ContentType="application/vnd.openxmlformats-officedocument.presentationml.tags+xml"/>
  <Override PartName="/ppt/slideLayouts/slideLayout31.xml" ContentType="application/vnd.openxmlformats-officedocument.presentationml.slideLayout+xml"/>
  <Override PartName="/ppt/tags/tag196.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tags/tag152.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tags/tag141.xml" ContentType="application/vnd.openxmlformats-officedocument.presentationml.tags+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Override PartName="/ppt/tags/tag179.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notesSlides/notesSlide42.xml" ContentType="application/vnd.openxmlformats-officedocument.presentationml.notesSlide+xml"/>
  <Override PartName="/ppt/slideMasters/slideMaster9.xml" ContentType="application/vnd.openxmlformats-officedocument.presentationml.slideMaster+xml"/>
  <Default Extension="vml" ContentType="application/vnd.openxmlformats-officedocument.vmlDrawing"/>
  <Override PartName="/ppt/tags/tag53.xml" ContentType="application/vnd.openxmlformats-officedocument.presentationml.tags+xml"/>
  <Override PartName="/ppt/tags/tag157.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slideLayouts/slideLayout44.xml" ContentType="application/vnd.openxmlformats-officedocument.presentationml.slideLayout+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slideLayouts/slideLayout22.xml" ContentType="application/vnd.openxmlformats-officedocument.presentationml.slideLayout+xml"/>
  <Override PartName="/ppt/tags/tag198.xml" ContentType="application/vnd.openxmlformats-officedocument.presentationml.tags+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s/slide109.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heme/theme8.xml" ContentType="application/vnd.openxmlformats-officedocument.theme+xml"/>
  <Override PartName="/ppt/slides/slide97.xml" ContentType="application/vnd.openxmlformats-officedocument.presentationml.slide+xml"/>
  <Override PartName="/ppt/tags/tag143.xml" ContentType="application/vnd.openxmlformats-officedocument.presentationml.tags+xml"/>
  <Override PartName="/ppt/tags/tag190.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ags/tag132.xml" ContentType="application/vnd.openxmlformats-officedocument.presentationml.tags+xml"/>
  <Override PartName="/ppt/slideLayouts/slideLayout38.xml" ContentType="application/vnd.openxmlformats-officedocument.presentationml.slideLayout+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slideLayouts/slideLayout41.xml" ContentType="application/vnd.openxmlformats-officedocument.presentationml.slideLayout+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Masters/slideMaster3.xml" ContentType="application/vnd.openxmlformats-officedocument.presentationml.slideMaster+xml"/>
  <Override PartName="/ppt/slides/slide58.xml" ContentType="application/vnd.openxmlformats-officedocument.presentationml.slide+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slides/slide99.xml" ContentType="application/vnd.openxmlformats-officedocument.presentationml.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slideLayouts/slideLayout29.xml" ContentType="application/vnd.openxmlformats-officedocument.presentationml.slideLayout+xml"/>
  <Override PartName="/ppt/tags/tag170.xml" ContentType="application/vnd.openxmlformats-officedocument.presentationml.tags+xml"/>
  <Override PartName="/ppt/notesSlides/notesSlide68.xml" ContentType="application/vnd.openxmlformats-officedocument.presentationml.notesSlide+xml"/>
  <Override PartName="/ppt/slides/slide55.xml" ContentType="application/vnd.openxmlformats-officedocument.presentationml.slide+xml"/>
  <Override PartName="/ppt/tags/tag101.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tags/tag142.xml" ContentType="application/vnd.openxmlformats-officedocument.presentationml.tags+xml"/>
  <Override PartName="/ppt/theme/theme7.xml" ContentType="application/vnd.openxmlformats-officedocument.theme+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8" r:id="rId3"/>
    <p:sldMasterId id="2147483682" r:id="rId4"/>
    <p:sldMasterId id="2147483686" r:id="rId5"/>
    <p:sldMasterId id="2147483689" r:id="rId6"/>
    <p:sldMasterId id="2147483693" r:id="rId7"/>
    <p:sldMasterId id="2147483697" r:id="rId8"/>
    <p:sldMasterId id="2147483701" r:id="rId9"/>
    <p:sldMasterId id="2147483705" r:id="rId10"/>
  </p:sldMasterIdLst>
  <p:notesMasterIdLst>
    <p:notesMasterId r:id="rId124"/>
  </p:notesMasterIdLst>
  <p:handoutMasterIdLst>
    <p:handoutMasterId r:id="rId125"/>
  </p:handoutMasterIdLst>
  <p:sldIdLst>
    <p:sldId id="813" r:id="rId11"/>
    <p:sldId id="817" r:id="rId12"/>
    <p:sldId id="820" r:id="rId13"/>
    <p:sldId id="821" r:id="rId14"/>
    <p:sldId id="822" r:id="rId15"/>
    <p:sldId id="823" r:id="rId16"/>
    <p:sldId id="824" r:id="rId17"/>
    <p:sldId id="819" r:id="rId18"/>
    <p:sldId id="898" r:id="rId19"/>
    <p:sldId id="899" r:id="rId20"/>
    <p:sldId id="900" r:id="rId21"/>
    <p:sldId id="895" r:id="rId22"/>
    <p:sldId id="896" r:id="rId23"/>
    <p:sldId id="901" r:id="rId24"/>
    <p:sldId id="902" r:id="rId25"/>
    <p:sldId id="894" r:id="rId26"/>
    <p:sldId id="903" r:id="rId27"/>
    <p:sldId id="872" r:id="rId28"/>
    <p:sldId id="905" r:id="rId29"/>
    <p:sldId id="908" r:id="rId30"/>
    <p:sldId id="912" r:id="rId31"/>
    <p:sldId id="909" r:id="rId32"/>
    <p:sldId id="910" r:id="rId33"/>
    <p:sldId id="904" r:id="rId34"/>
    <p:sldId id="873" r:id="rId35"/>
    <p:sldId id="906" r:id="rId36"/>
    <p:sldId id="874" r:id="rId37"/>
    <p:sldId id="916" r:id="rId38"/>
    <p:sldId id="907" r:id="rId39"/>
    <p:sldId id="913" r:id="rId40"/>
    <p:sldId id="914" r:id="rId41"/>
    <p:sldId id="915" r:id="rId42"/>
    <p:sldId id="917" r:id="rId43"/>
    <p:sldId id="918" r:id="rId44"/>
    <p:sldId id="911" r:id="rId45"/>
    <p:sldId id="939" r:id="rId46"/>
    <p:sldId id="876" r:id="rId47"/>
    <p:sldId id="919" r:id="rId48"/>
    <p:sldId id="923" r:id="rId49"/>
    <p:sldId id="924" r:id="rId50"/>
    <p:sldId id="925" r:id="rId51"/>
    <p:sldId id="926" r:id="rId52"/>
    <p:sldId id="927" r:id="rId53"/>
    <p:sldId id="928" r:id="rId54"/>
    <p:sldId id="929" r:id="rId55"/>
    <p:sldId id="922" r:id="rId56"/>
    <p:sldId id="877" r:id="rId57"/>
    <p:sldId id="934" r:id="rId58"/>
    <p:sldId id="936" r:id="rId59"/>
    <p:sldId id="938" r:id="rId60"/>
    <p:sldId id="878" r:id="rId61"/>
    <p:sldId id="940" r:id="rId62"/>
    <p:sldId id="879" r:id="rId63"/>
    <p:sldId id="931" r:id="rId64"/>
    <p:sldId id="932" r:id="rId65"/>
    <p:sldId id="933" r:id="rId66"/>
    <p:sldId id="880" r:id="rId67"/>
    <p:sldId id="944" r:id="rId68"/>
    <p:sldId id="945" r:id="rId69"/>
    <p:sldId id="942" r:id="rId70"/>
    <p:sldId id="966" r:id="rId71"/>
    <p:sldId id="967" r:id="rId72"/>
    <p:sldId id="947" r:id="rId73"/>
    <p:sldId id="949" r:id="rId74"/>
    <p:sldId id="954" r:id="rId75"/>
    <p:sldId id="968" r:id="rId76"/>
    <p:sldId id="958" r:id="rId77"/>
    <p:sldId id="962" r:id="rId78"/>
    <p:sldId id="961" r:id="rId79"/>
    <p:sldId id="999" r:id="rId80"/>
    <p:sldId id="881" r:id="rId81"/>
    <p:sldId id="970" r:id="rId82"/>
    <p:sldId id="971" r:id="rId83"/>
    <p:sldId id="985" r:id="rId84"/>
    <p:sldId id="972" r:id="rId85"/>
    <p:sldId id="984" r:id="rId86"/>
    <p:sldId id="979" r:id="rId87"/>
    <p:sldId id="980" r:id="rId88"/>
    <p:sldId id="981" r:id="rId89"/>
    <p:sldId id="982" r:id="rId90"/>
    <p:sldId id="983" r:id="rId91"/>
    <p:sldId id="973" r:id="rId92"/>
    <p:sldId id="975" r:id="rId93"/>
    <p:sldId id="976" r:id="rId94"/>
    <p:sldId id="977" r:id="rId95"/>
    <p:sldId id="978" r:id="rId96"/>
    <p:sldId id="986" r:id="rId97"/>
    <p:sldId id="987" r:id="rId98"/>
    <p:sldId id="941" r:id="rId99"/>
    <p:sldId id="943" r:id="rId100"/>
    <p:sldId id="1000" r:id="rId101"/>
    <p:sldId id="988" r:id="rId102"/>
    <p:sldId id="989" r:id="rId103"/>
    <p:sldId id="990" r:id="rId104"/>
    <p:sldId id="991" r:id="rId105"/>
    <p:sldId id="992" r:id="rId106"/>
    <p:sldId id="993" r:id="rId107"/>
    <p:sldId id="1001" r:id="rId108"/>
    <p:sldId id="994" r:id="rId109"/>
    <p:sldId id="995" r:id="rId110"/>
    <p:sldId id="1002" r:id="rId111"/>
    <p:sldId id="1003" r:id="rId112"/>
    <p:sldId id="996" r:id="rId113"/>
    <p:sldId id="1005" r:id="rId114"/>
    <p:sldId id="1004" r:id="rId115"/>
    <p:sldId id="997" r:id="rId116"/>
    <p:sldId id="1006" r:id="rId117"/>
    <p:sldId id="1007" r:id="rId118"/>
    <p:sldId id="998" r:id="rId119"/>
    <p:sldId id="890" r:id="rId120"/>
    <p:sldId id="891" r:id="rId121"/>
    <p:sldId id="892" r:id="rId122"/>
    <p:sldId id="774" r:id="rId123"/>
  </p:sldIdLst>
  <p:sldSz cx="9144000" cy="6858000" type="screen4x3"/>
  <p:notesSz cx="6735763" cy="9866313"/>
  <p:custDataLst>
    <p:tags r:id="rId1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324" y="60"/>
      </p:cViewPr>
      <p:guideLst>
        <p:guide orient="horz" pos="2160"/>
        <p:guide pos="2880"/>
      </p:guideLst>
    </p:cSldViewPr>
  </p:slideViewPr>
  <p:notesTextViewPr>
    <p:cViewPr>
      <p:scale>
        <a:sx n="1" d="1"/>
        <a:sy n="1" d="1"/>
      </p:scale>
      <p:origin x="0" y="0"/>
    </p:cViewPr>
  </p:notesTextViewPr>
  <p:sorterViewPr>
    <p:cViewPr>
      <p:scale>
        <a:sx n="95" d="100"/>
        <a:sy n="95" d="100"/>
      </p:scale>
      <p:origin x="0" y="-257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slide" Target="slides/slide103.xml"/><Relationship Id="rId118" Type="http://schemas.openxmlformats.org/officeDocument/2006/relationships/slide" Target="slides/slide108.xml"/><Relationship Id="rId126"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61" Type="http://schemas.openxmlformats.org/officeDocument/2006/relationships/slide" Target="slides/slide51.xml"/><Relationship Id="rId82"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D7D712D-8D50-4250-BCF1-889EB0D56271}" type="datetimeFigureOut">
              <a:rPr lang="en-IN" smtClean="0"/>
              <a:pPr/>
              <a:t>03-03-2017</a:t>
            </a:fld>
            <a:endParaRPr lang="en-IN"/>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CF28480-58B5-415D-ADBB-49B92DEFB76E}" type="slidenum">
              <a:rPr lang="en-IN" smtClean="0"/>
              <a:pPr/>
              <a:t>‹#›</a:t>
            </a:fld>
            <a:endParaRPr lang="en-IN"/>
          </a:p>
        </p:txBody>
      </p:sp>
    </p:spTree>
    <p:extLst>
      <p:ext uri="{BB962C8B-B14F-4D97-AF65-F5344CB8AC3E}">
        <p14:creationId xmlns="" xmlns:p14="http://schemas.microsoft.com/office/powerpoint/2010/main" val="2715634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0178218-5A00-4162-B5D8-7391BDA5FFB2}" type="datetimeFigureOut">
              <a:rPr lang="en-IN" smtClean="0"/>
              <a:pPr/>
              <a:t>03-03-2017</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660764-A082-42D0-A375-743D93AA5356}" type="slidenum">
              <a:rPr lang="en-IN" smtClean="0"/>
              <a:pPr/>
              <a:t>‹#›</a:t>
            </a:fld>
            <a:endParaRPr lang="en-IN"/>
          </a:p>
        </p:txBody>
      </p:sp>
    </p:spTree>
    <p:extLst>
      <p:ext uri="{BB962C8B-B14F-4D97-AF65-F5344CB8AC3E}">
        <p14:creationId xmlns="" xmlns:p14="http://schemas.microsoft.com/office/powerpoint/2010/main" val="58767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a:t>
            </a:fld>
            <a:endParaRPr lang="en-IN"/>
          </a:p>
        </p:txBody>
      </p:sp>
    </p:spTree>
    <p:extLst>
      <p:ext uri="{BB962C8B-B14F-4D97-AF65-F5344CB8AC3E}">
        <p14:creationId xmlns="" xmlns:p14="http://schemas.microsoft.com/office/powerpoint/2010/main" val="344316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16</a:t>
            </a:fld>
            <a:endParaRPr lang="en-IN"/>
          </a:p>
        </p:txBody>
      </p:sp>
    </p:spTree>
    <p:extLst>
      <p:ext uri="{BB962C8B-B14F-4D97-AF65-F5344CB8AC3E}">
        <p14:creationId xmlns="" xmlns:p14="http://schemas.microsoft.com/office/powerpoint/2010/main" val="388134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17</a:t>
            </a:fld>
            <a:endParaRPr lang="en-IN"/>
          </a:p>
        </p:txBody>
      </p:sp>
    </p:spTree>
    <p:extLst>
      <p:ext uri="{BB962C8B-B14F-4D97-AF65-F5344CB8AC3E}">
        <p14:creationId xmlns="" xmlns:p14="http://schemas.microsoft.com/office/powerpoint/2010/main" val="150937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18</a:t>
            </a:fld>
            <a:endParaRPr lang="en-IN"/>
          </a:p>
        </p:txBody>
      </p:sp>
    </p:spTree>
    <p:extLst>
      <p:ext uri="{BB962C8B-B14F-4D97-AF65-F5344CB8AC3E}">
        <p14:creationId xmlns="" xmlns:p14="http://schemas.microsoft.com/office/powerpoint/2010/main" val="395108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19</a:t>
            </a:fld>
            <a:endParaRPr lang="en-IN"/>
          </a:p>
        </p:txBody>
      </p:sp>
    </p:spTree>
    <p:extLst>
      <p:ext uri="{BB962C8B-B14F-4D97-AF65-F5344CB8AC3E}">
        <p14:creationId xmlns="" xmlns:p14="http://schemas.microsoft.com/office/powerpoint/2010/main" val="347432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20</a:t>
            </a:fld>
            <a:endParaRPr lang="en-IN"/>
          </a:p>
        </p:txBody>
      </p:sp>
    </p:spTree>
    <p:extLst>
      <p:ext uri="{BB962C8B-B14F-4D97-AF65-F5344CB8AC3E}">
        <p14:creationId xmlns="" xmlns:p14="http://schemas.microsoft.com/office/powerpoint/2010/main" val="1615303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21</a:t>
            </a:fld>
            <a:endParaRPr lang="en-IN"/>
          </a:p>
        </p:txBody>
      </p:sp>
    </p:spTree>
    <p:extLst>
      <p:ext uri="{BB962C8B-B14F-4D97-AF65-F5344CB8AC3E}">
        <p14:creationId xmlns="" xmlns:p14="http://schemas.microsoft.com/office/powerpoint/2010/main" val="76001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22</a:t>
            </a:fld>
            <a:endParaRPr lang="en-IN"/>
          </a:p>
        </p:txBody>
      </p:sp>
    </p:spTree>
    <p:extLst>
      <p:ext uri="{BB962C8B-B14F-4D97-AF65-F5344CB8AC3E}">
        <p14:creationId xmlns="" xmlns:p14="http://schemas.microsoft.com/office/powerpoint/2010/main" val="61600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23</a:t>
            </a:fld>
            <a:endParaRPr lang="en-IN"/>
          </a:p>
        </p:txBody>
      </p:sp>
    </p:spTree>
    <p:extLst>
      <p:ext uri="{BB962C8B-B14F-4D97-AF65-F5344CB8AC3E}">
        <p14:creationId xmlns="" xmlns:p14="http://schemas.microsoft.com/office/powerpoint/2010/main" val="449783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24</a:t>
            </a:fld>
            <a:endParaRPr lang="en-IN"/>
          </a:p>
        </p:txBody>
      </p:sp>
    </p:spTree>
    <p:extLst>
      <p:ext uri="{BB962C8B-B14F-4D97-AF65-F5344CB8AC3E}">
        <p14:creationId xmlns="" xmlns:p14="http://schemas.microsoft.com/office/powerpoint/2010/main" val="1606201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25</a:t>
            </a:fld>
            <a:endParaRPr lang="en-IN"/>
          </a:p>
        </p:txBody>
      </p:sp>
    </p:spTree>
    <p:extLst>
      <p:ext uri="{BB962C8B-B14F-4D97-AF65-F5344CB8AC3E}">
        <p14:creationId xmlns="" xmlns:p14="http://schemas.microsoft.com/office/powerpoint/2010/main" val="194221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a:t>
            </a:fld>
            <a:endParaRPr lang="en-IN"/>
          </a:p>
        </p:txBody>
      </p:sp>
    </p:spTree>
    <p:extLst>
      <p:ext uri="{BB962C8B-B14F-4D97-AF65-F5344CB8AC3E}">
        <p14:creationId xmlns="" xmlns:p14="http://schemas.microsoft.com/office/powerpoint/2010/main" val="2663031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26</a:t>
            </a:fld>
            <a:endParaRPr lang="en-IN"/>
          </a:p>
        </p:txBody>
      </p:sp>
    </p:spTree>
    <p:extLst>
      <p:ext uri="{BB962C8B-B14F-4D97-AF65-F5344CB8AC3E}">
        <p14:creationId xmlns="" xmlns:p14="http://schemas.microsoft.com/office/powerpoint/2010/main" val="4152727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27</a:t>
            </a:fld>
            <a:endParaRPr lang="en-IN"/>
          </a:p>
        </p:txBody>
      </p:sp>
    </p:spTree>
    <p:extLst>
      <p:ext uri="{BB962C8B-B14F-4D97-AF65-F5344CB8AC3E}">
        <p14:creationId xmlns="" xmlns:p14="http://schemas.microsoft.com/office/powerpoint/2010/main" val="1526066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28</a:t>
            </a:fld>
            <a:endParaRPr lang="en-IN"/>
          </a:p>
        </p:txBody>
      </p:sp>
    </p:spTree>
    <p:extLst>
      <p:ext uri="{BB962C8B-B14F-4D97-AF65-F5344CB8AC3E}">
        <p14:creationId xmlns="" xmlns:p14="http://schemas.microsoft.com/office/powerpoint/2010/main" val="563044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29</a:t>
            </a:fld>
            <a:endParaRPr lang="en-IN"/>
          </a:p>
        </p:txBody>
      </p:sp>
    </p:spTree>
    <p:extLst>
      <p:ext uri="{BB962C8B-B14F-4D97-AF65-F5344CB8AC3E}">
        <p14:creationId xmlns="" xmlns:p14="http://schemas.microsoft.com/office/powerpoint/2010/main" val="1526899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30</a:t>
            </a:fld>
            <a:endParaRPr lang="en-IN"/>
          </a:p>
        </p:txBody>
      </p:sp>
    </p:spTree>
    <p:extLst>
      <p:ext uri="{BB962C8B-B14F-4D97-AF65-F5344CB8AC3E}">
        <p14:creationId xmlns="" xmlns:p14="http://schemas.microsoft.com/office/powerpoint/2010/main" val="3491790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31</a:t>
            </a:fld>
            <a:endParaRPr lang="en-IN"/>
          </a:p>
        </p:txBody>
      </p:sp>
    </p:spTree>
    <p:extLst>
      <p:ext uri="{BB962C8B-B14F-4D97-AF65-F5344CB8AC3E}">
        <p14:creationId xmlns="" xmlns:p14="http://schemas.microsoft.com/office/powerpoint/2010/main" val="494423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32</a:t>
            </a:fld>
            <a:endParaRPr lang="en-IN"/>
          </a:p>
        </p:txBody>
      </p:sp>
    </p:spTree>
    <p:extLst>
      <p:ext uri="{BB962C8B-B14F-4D97-AF65-F5344CB8AC3E}">
        <p14:creationId xmlns="" xmlns:p14="http://schemas.microsoft.com/office/powerpoint/2010/main" val="393241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33</a:t>
            </a:fld>
            <a:endParaRPr lang="en-IN"/>
          </a:p>
        </p:txBody>
      </p:sp>
    </p:spTree>
    <p:extLst>
      <p:ext uri="{BB962C8B-B14F-4D97-AF65-F5344CB8AC3E}">
        <p14:creationId xmlns="" xmlns:p14="http://schemas.microsoft.com/office/powerpoint/2010/main" val="1154571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34</a:t>
            </a:fld>
            <a:endParaRPr lang="en-IN"/>
          </a:p>
        </p:txBody>
      </p:sp>
    </p:spTree>
    <p:extLst>
      <p:ext uri="{BB962C8B-B14F-4D97-AF65-F5344CB8AC3E}">
        <p14:creationId xmlns="" xmlns:p14="http://schemas.microsoft.com/office/powerpoint/2010/main" val="3371450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35</a:t>
            </a:fld>
            <a:endParaRPr lang="en-IN"/>
          </a:p>
        </p:txBody>
      </p:sp>
    </p:spTree>
    <p:extLst>
      <p:ext uri="{BB962C8B-B14F-4D97-AF65-F5344CB8AC3E}">
        <p14:creationId xmlns="" xmlns:p14="http://schemas.microsoft.com/office/powerpoint/2010/main" val="77758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9</a:t>
            </a:fld>
            <a:endParaRPr lang="en-IN"/>
          </a:p>
        </p:txBody>
      </p:sp>
    </p:spTree>
    <p:extLst>
      <p:ext uri="{BB962C8B-B14F-4D97-AF65-F5344CB8AC3E}">
        <p14:creationId xmlns="" xmlns:p14="http://schemas.microsoft.com/office/powerpoint/2010/main" val="1024398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36</a:t>
            </a:fld>
            <a:endParaRPr lang="en-IN"/>
          </a:p>
        </p:txBody>
      </p:sp>
    </p:spTree>
    <p:extLst>
      <p:ext uri="{BB962C8B-B14F-4D97-AF65-F5344CB8AC3E}">
        <p14:creationId xmlns="" xmlns:p14="http://schemas.microsoft.com/office/powerpoint/2010/main" val="2513624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37</a:t>
            </a:fld>
            <a:endParaRPr lang="en-IN"/>
          </a:p>
        </p:txBody>
      </p:sp>
    </p:spTree>
    <p:extLst>
      <p:ext uri="{BB962C8B-B14F-4D97-AF65-F5344CB8AC3E}">
        <p14:creationId xmlns="" xmlns:p14="http://schemas.microsoft.com/office/powerpoint/2010/main" val="3801297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38</a:t>
            </a:fld>
            <a:endParaRPr lang="en-IN"/>
          </a:p>
        </p:txBody>
      </p:sp>
    </p:spTree>
    <p:extLst>
      <p:ext uri="{BB962C8B-B14F-4D97-AF65-F5344CB8AC3E}">
        <p14:creationId xmlns="" xmlns:p14="http://schemas.microsoft.com/office/powerpoint/2010/main" val="3357763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A9B74-897C-48AC-A4BB-7C2FBBA9C583}" type="slidenum">
              <a:rPr lang="en-US" altLang="en-US"/>
              <a:pPr/>
              <a:t>39</a:t>
            </a:fld>
            <a:endParaRPr lang="en-US" altLang="en-US"/>
          </a:p>
        </p:txBody>
      </p:sp>
      <p:sp>
        <p:nvSpPr>
          <p:cNvPr id="1480706"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80707"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1006781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77482-517F-4C7A-A9E3-196382E35AA1}" type="slidenum">
              <a:rPr lang="en-US" altLang="en-US"/>
              <a:pPr/>
              <a:t>40</a:t>
            </a:fld>
            <a:endParaRPr lang="en-US" altLang="en-US"/>
          </a:p>
        </p:txBody>
      </p:sp>
      <p:sp>
        <p:nvSpPr>
          <p:cNvPr id="1482754"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82755"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3440460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FB676-E010-43E5-831A-0F7D50C26D77}" type="slidenum">
              <a:rPr lang="en-US" altLang="en-US"/>
              <a:pPr/>
              <a:t>41</a:t>
            </a:fld>
            <a:endParaRPr lang="en-US" altLang="en-US"/>
          </a:p>
        </p:txBody>
      </p:sp>
      <p:sp>
        <p:nvSpPr>
          <p:cNvPr id="1484802"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84803"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946638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DB33E-06A5-422C-A174-444D88F4CC12}" type="slidenum">
              <a:rPr lang="en-US" altLang="en-US"/>
              <a:pPr/>
              <a:t>42</a:t>
            </a:fld>
            <a:endParaRPr lang="en-US" altLang="en-US"/>
          </a:p>
        </p:txBody>
      </p:sp>
      <p:sp>
        <p:nvSpPr>
          <p:cNvPr id="1486850"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86851"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2214960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51D2A-B93C-49A6-A55B-938C508AAD5D}" type="slidenum">
              <a:rPr lang="en-US" altLang="en-US"/>
              <a:pPr/>
              <a:t>43</a:t>
            </a:fld>
            <a:endParaRPr lang="en-US" altLang="en-US"/>
          </a:p>
        </p:txBody>
      </p:sp>
      <p:sp>
        <p:nvSpPr>
          <p:cNvPr id="1488898"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88899"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2530793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3433E-FEC0-465D-8CD9-FBEED8EABB4B}" type="slidenum">
              <a:rPr lang="en-US" altLang="en-US"/>
              <a:pPr/>
              <a:t>44</a:t>
            </a:fld>
            <a:endParaRPr lang="en-US" altLang="en-US"/>
          </a:p>
        </p:txBody>
      </p:sp>
      <p:sp>
        <p:nvSpPr>
          <p:cNvPr id="1490946"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90947"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975596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D571C-8CA5-4866-AB26-A320CFF6FC66}" type="slidenum">
              <a:rPr lang="en-US" altLang="en-US"/>
              <a:pPr/>
              <a:t>45</a:t>
            </a:fld>
            <a:endParaRPr lang="en-US" altLang="en-US"/>
          </a:p>
        </p:txBody>
      </p:sp>
      <p:sp>
        <p:nvSpPr>
          <p:cNvPr id="1492994"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92995"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137420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10</a:t>
            </a:fld>
            <a:endParaRPr lang="en-IN"/>
          </a:p>
        </p:txBody>
      </p:sp>
    </p:spTree>
    <p:extLst>
      <p:ext uri="{BB962C8B-B14F-4D97-AF65-F5344CB8AC3E}">
        <p14:creationId xmlns="" xmlns:p14="http://schemas.microsoft.com/office/powerpoint/2010/main" val="183531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B55A1-8374-46A5-931E-1DC2AF201888}" type="slidenum">
              <a:rPr lang="en-US" altLang="en-US"/>
              <a:pPr/>
              <a:t>46</a:t>
            </a:fld>
            <a:endParaRPr lang="en-US" altLang="en-US"/>
          </a:p>
        </p:txBody>
      </p:sp>
      <p:sp>
        <p:nvSpPr>
          <p:cNvPr id="1478658"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78659"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26450123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47</a:t>
            </a:fld>
            <a:endParaRPr lang="en-IN"/>
          </a:p>
        </p:txBody>
      </p:sp>
    </p:spTree>
    <p:extLst>
      <p:ext uri="{BB962C8B-B14F-4D97-AF65-F5344CB8AC3E}">
        <p14:creationId xmlns="" xmlns:p14="http://schemas.microsoft.com/office/powerpoint/2010/main" val="2630646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5BEBD-6D9B-439B-A7E5-003BC267C6C3}" type="slidenum">
              <a:rPr lang="en-US" altLang="en-US"/>
              <a:pPr/>
              <a:t>48</a:t>
            </a:fld>
            <a:endParaRPr lang="en-US" altLang="en-US"/>
          </a:p>
        </p:txBody>
      </p:sp>
      <p:sp>
        <p:nvSpPr>
          <p:cNvPr id="1328130"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328131"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2292171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56734-5851-41DB-A1C3-47593CEAD7E5}" type="slidenum">
              <a:rPr lang="en-US" altLang="en-US"/>
              <a:pPr/>
              <a:t>49</a:t>
            </a:fld>
            <a:endParaRPr lang="en-US" altLang="en-US"/>
          </a:p>
        </p:txBody>
      </p:sp>
      <p:sp>
        <p:nvSpPr>
          <p:cNvPr id="1332226"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332227"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2769960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E8EBD-8C87-4F05-A118-BC24BBD28B48}" type="slidenum">
              <a:rPr lang="en-US" altLang="en-US"/>
              <a:pPr/>
              <a:t>50</a:t>
            </a:fld>
            <a:endParaRPr lang="en-US" altLang="en-US"/>
          </a:p>
        </p:txBody>
      </p:sp>
      <p:sp>
        <p:nvSpPr>
          <p:cNvPr id="1335298"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335299"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1993206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51</a:t>
            </a:fld>
            <a:endParaRPr lang="en-IN"/>
          </a:p>
        </p:txBody>
      </p:sp>
    </p:spTree>
    <p:extLst>
      <p:ext uri="{BB962C8B-B14F-4D97-AF65-F5344CB8AC3E}">
        <p14:creationId xmlns="" xmlns:p14="http://schemas.microsoft.com/office/powerpoint/2010/main" val="37204377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52</a:t>
            </a:fld>
            <a:endParaRPr lang="en-IN"/>
          </a:p>
        </p:txBody>
      </p:sp>
    </p:spTree>
    <p:extLst>
      <p:ext uri="{BB962C8B-B14F-4D97-AF65-F5344CB8AC3E}">
        <p14:creationId xmlns="" xmlns:p14="http://schemas.microsoft.com/office/powerpoint/2010/main" val="7413035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53</a:t>
            </a:fld>
            <a:endParaRPr lang="en-IN"/>
          </a:p>
        </p:txBody>
      </p:sp>
    </p:spTree>
    <p:extLst>
      <p:ext uri="{BB962C8B-B14F-4D97-AF65-F5344CB8AC3E}">
        <p14:creationId xmlns="" xmlns:p14="http://schemas.microsoft.com/office/powerpoint/2010/main" val="9960390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54</a:t>
            </a:fld>
            <a:endParaRPr lang="en-IN"/>
          </a:p>
        </p:txBody>
      </p:sp>
    </p:spTree>
    <p:extLst>
      <p:ext uri="{BB962C8B-B14F-4D97-AF65-F5344CB8AC3E}">
        <p14:creationId xmlns="" xmlns:p14="http://schemas.microsoft.com/office/powerpoint/2010/main" val="3261343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AAEC9-5CA0-4B9B-892E-0AA08840DFA7}" type="slidenum">
              <a:rPr lang="en-US" altLang="en-US"/>
              <a:pPr/>
              <a:t>55</a:t>
            </a:fld>
            <a:endParaRPr lang="en-US" altLang="en-US"/>
          </a:p>
        </p:txBody>
      </p:sp>
      <p:sp>
        <p:nvSpPr>
          <p:cNvPr id="1470466"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70467"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25205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11</a:t>
            </a:fld>
            <a:endParaRPr lang="en-IN"/>
          </a:p>
        </p:txBody>
      </p:sp>
    </p:spTree>
    <p:extLst>
      <p:ext uri="{BB962C8B-B14F-4D97-AF65-F5344CB8AC3E}">
        <p14:creationId xmlns="" xmlns:p14="http://schemas.microsoft.com/office/powerpoint/2010/main" val="25200019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AAEC9-5CA0-4B9B-892E-0AA08840DFA7}" type="slidenum">
              <a:rPr lang="en-US" altLang="en-US"/>
              <a:pPr/>
              <a:t>56</a:t>
            </a:fld>
            <a:endParaRPr lang="en-US" altLang="en-US"/>
          </a:p>
        </p:txBody>
      </p:sp>
      <p:sp>
        <p:nvSpPr>
          <p:cNvPr id="1470466"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70467"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37268361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57</a:t>
            </a:fld>
            <a:endParaRPr lang="en-IN"/>
          </a:p>
        </p:txBody>
      </p:sp>
    </p:spTree>
    <p:extLst>
      <p:ext uri="{BB962C8B-B14F-4D97-AF65-F5344CB8AC3E}">
        <p14:creationId xmlns="" xmlns:p14="http://schemas.microsoft.com/office/powerpoint/2010/main" val="1921974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58</a:t>
            </a:fld>
            <a:endParaRPr lang="en-IN"/>
          </a:p>
        </p:txBody>
      </p:sp>
    </p:spTree>
    <p:extLst>
      <p:ext uri="{BB962C8B-B14F-4D97-AF65-F5344CB8AC3E}">
        <p14:creationId xmlns="" xmlns:p14="http://schemas.microsoft.com/office/powerpoint/2010/main" val="2495511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59</a:t>
            </a:fld>
            <a:endParaRPr lang="en-IN"/>
          </a:p>
        </p:txBody>
      </p:sp>
    </p:spTree>
    <p:extLst>
      <p:ext uri="{BB962C8B-B14F-4D97-AF65-F5344CB8AC3E}">
        <p14:creationId xmlns="" xmlns:p14="http://schemas.microsoft.com/office/powerpoint/2010/main" val="2702237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AAEC9-5CA0-4B9B-892E-0AA08840DFA7}" type="slidenum">
              <a:rPr lang="en-US" altLang="en-US"/>
              <a:pPr/>
              <a:t>60</a:t>
            </a:fld>
            <a:endParaRPr lang="en-US" altLang="en-US"/>
          </a:p>
        </p:txBody>
      </p:sp>
      <p:sp>
        <p:nvSpPr>
          <p:cNvPr id="1470466" name="Rectangle 2"/>
          <p:cNvSpPr>
            <a:spLocks noGrp="1" noRot="1" noChangeAspect="1" noChangeArrowheads="1" noTextEdit="1"/>
          </p:cNvSpPr>
          <p:nvPr>
            <p:ph type="sldImg"/>
          </p:nvPr>
        </p:nvSpPr>
        <p:spPr bwMode="auto">
          <a:xfrm>
            <a:off x="882650" y="704850"/>
            <a:ext cx="5005388" cy="375285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70467" name="Rectangle 3"/>
          <p:cNvSpPr>
            <a:spLocks noGrp="1" noChangeArrowheads="1"/>
          </p:cNvSpPr>
          <p:nvPr>
            <p:ph type="body" idx="1"/>
          </p:nvPr>
        </p:nvSpPr>
        <p:spPr bwMode="auto">
          <a:xfrm>
            <a:off x="903288" y="4691063"/>
            <a:ext cx="4960937" cy="4456112"/>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161" tIns="46081" rIns="92161" bIns="46081"/>
          <a:lstStyle/>
          <a:p>
            <a:endParaRPr lang="en-GB" altLang="en-US"/>
          </a:p>
        </p:txBody>
      </p:sp>
    </p:spTree>
    <p:extLst>
      <p:ext uri="{BB962C8B-B14F-4D97-AF65-F5344CB8AC3E}">
        <p14:creationId xmlns="" xmlns:p14="http://schemas.microsoft.com/office/powerpoint/2010/main" val="32085058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10AA9-5707-4EFC-8DA6-77D5B66D50ED}" type="slidenum">
              <a:rPr lang="en-IN" altLang="en-US"/>
              <a:pPr/>
              <a:t>61</a:t>
            </a:fld>
            <a:endParaRPr lang="en-IN" altLang="en-US"/>
          </a:p>
        </p:txBody>
      </p:sp>
      <p:sp>
        <p:nvSpPr>
          <p:cNvPr id="101378" name="Rectangle 2"/>
          <p:cNvSpPr>
            <a:spLocks noGrp="1" noRot="1" noChangeAspect="1" noChangeArrowheads="1" noTextEdit="1"/>
          </p:cNvSpPr>
          <p:nvPr>
            <p:ph type="sldImg"/>
          </p:nvPr>
        </p:nvSpPr>
        <p:spPr>
          <a:xfrm>
            <a:off x="769938" y="865188"/>
            <a:ext cx="5264150" cy="3949700"/>
          </a:xfrm>
          <a:ln/>
        </p:spPr>
      </p:sp>
      <p:sp>
        <p:nvSpPr>
          <p:cNvPr id="101379" name="Text Box 3"/>
          <p:cNvSpPr txBox="1">
            <a:spLocks noChangeArrowheads="1"/>
          </p:cNvSpPr>
          <p:nvPr/>
        </p:nvSpPr>
        <p:spPr bwMode="auto">
          <a:xfrm>
            <a:off x="433459" y="467623"/>
            <a:ext cx="5274789" cy="6457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900" tIns="45450" rIns="90900" bIns="45450">
            <a:spAutoFit/>
          </a:bodyPr>
          <a:lstStyle>
            <a:lvl1pPr defTabSz="909638">
              <a:tabLst>
                <a:tab pos="574675" algn="l"/>
              </a:tabLst>
              <a:defRPr>
                <a:solidFill>
                  <a:schemeClr val="tx1"/>
                </a:solidFill>
                <a:latin typeface="Arial" pitchFamily="34" charset="0"/>
                <a:cs typeface="Arial" pitchFamily="34" charset="0"/>
              </a:defRPr>
            </a:lvl1pPr>
            <a:lvl2pPr marL="742950" indent="-285750" defTabSz="909638">
              <a:tabLst>
                <a:tab pos="574675" algn="l"/>
              </a:tabLst>
              <a:defRPr>
                <a:solidFill>
                  <a:schemeClr val="tx1"/>
                </a:solidFill>
                <a:latin typeface="Arial" pitchFamily="34" charset="0"/>
                <a:cs typeface="Arial" pitchFamily="34" charset="0"/>
              </a:defRPr>
            </a:lvl2pPr>
            <a:lvl3pPr marL="1143000" indent="-228600" defTabSz="909638">
              <a:tabLst>
                <a:tab pos="574675" algn="l"/>
              </a:tabLst>
              <a:defRPr>
                <a:solidFill>
                  <a:schemeClr val="tx1"/>
                </a:solidFill>
                <a:latin typeface="Arial" pitchFamily="34" charset="0"/>
                <a:cs typeface="Arial" pitchFamily="34" charset="0"/>
              </a:defRPr>
            </a:lvl3pPr>
            <a:lvl4pPr marL="1600200" indent="-228600" defTabSz="909638">
              <a:tabLst>
                <a:tab pos="574675" algn="l"/>
              </a:tabLst>
              <a:defRPr>
                <a:solidFill>
                  <a:schemeClr val="tx1"/>
                </a:solidFill>
                <a:latin typeface="Arial" pitchFamily="34" charset="0"/>
                <a:cs typeface="Arial" pitchFamily="34" charset="0"/>
              </a:defRPr>
            </a:lvl4pPr>
            <a:lvl5pPr marL="2057400" indent="-228600" defTabSz="909638">
              <a:tabLst>
                <a:tab pos="574675" algn="l"/>
              </a:tabLst>
              <a:defRPr>
                <a:solidFill>
                  <a:schemeClr val="tx1"/>
                </a:solidFill>
                <a:latin typeface="Arial" pitchFamily="34" charset="0"/>
                <a:cs typeface="Arial" pitchFamily="34" charset="0"/>
              </a:defRPr>
            </a:lvl5pPr>
            <a:lvl6pPr marL="2514600" indent="-228600" defTabSz="909638" fontAlgn="base">
              <a:spcBef>
                <a:spcPct val="0"/>
              </a:spcBef>
              <a:spcAft>
                <a:spcPct val="0"/>
              </a:spcAft>
              <a:tabLst>
                <a:tab pos="574675" algn="l"/>
              </a:tabLst>
              <a:defRPr>
                <a:solidFill>
                  <a:schemeClr val="tx1"/>
                </a:solidFill>
                <a:latin typeface="Arial" pitchFamily="34" charset="0"/>
                <a:cs typeface="Arial" pitchFamily="34" charset="0"/>
              </a:defRPr>
            </a:lvl6pPr>
            <a:lvl7pPr marL="2971800" indent="-228600" defTabSz="909638" fontAlgn="base">
              <a:spcBef>
                <a:spcPct val="0"/>
              </a:spcBef>
              <a:spcAft>
                <a:spcPct val="0"/>
              </a:spcAft>
              <a:tabLst>
                <a:tab pos="574675" algn="l"/>
              </a:tabLst>
              <a:defRPr>
                <a:solidFill>
                  <a:schemeClr val="tx1"/>
                </a:solidFill>
                <a:latin typeface="Arial" pitchFamily="34" charset="0"/>
                <a:cs typeface="Arial" pitchFamily="34" charset="0"/>
              </a:defRPr>
            </a:lvl7pPr>
            <a:lvl8pPr marL="3429000" indent="-228600" defTabSz="909638" fontAlgn="base">
              <a:spcBef>
                <a:spcPct val="0"/>
              </a:spcBef>
              <a:spcAft>
                <a:spcPct val="0"/>
              </a:spcAft>
              <a:tabLst>
                <a:tab pos="574675" algn="l"/>
              </a:tabLst>
              <a:defRPr>
                <a:solidFill>
                  <a:schemeClr val="tx1"/>
                </a:solidFill>
                <a:latin typeface="Arial" pitchFamily="34" charset="0"/>
                <a:cs typeface="Arial" pitchFamily="34" charset="0"/>
              </a:defRPr>
            </a:lvl8pPr>
            <a:lvl9pPr marL="3886200" indent="-228600" defTabSz="909638" fontAlgn="base">
              <a:spcBef>
                <a:spcPct val="0"/>
              </a:spcBef>
              <a:spcAft>
                <a:spcPct val="0"/>
              </a:spcAft>
              <a:tabLst>
                <a:tab pos="574675" algn="l"/>
              </a:tabLst>
              <a:defRPr>
                <a:solidFill>
                  <a:schemeClr val="tx1"/>
                </a:solidFill>
                <a:latin typeface="Arial" pitchFamily="34" charset="0"/>
                <a:cs typeface="Arial" pitchFamily="34" charset="0"/>
              </a:defRPr>
            </a:lvl9pPr>
          </a:lstStyle>
          <a:p>
            <a:pPr eaLnBrk="0" hangingPunct="0">
              <a:spcBef>
                <a:spcPct val="50000"/>
              </a:spcBef>
            </a:pPr>
            <a:r>
              <a:rPr lang="en-US" altLang="en-US" b="1">
                <a:latin typeface="Helvetica" pitchFamily="34" charset="0"/>
                <a:cs typeface="Times New Roman" pitchFamily="18" charset="0"/>
              </a:rPr>
              <a:t>	TRANSFORMATIONAL CHANGE PROCESS</a:t>
            </a:r>
          </a:p>
        </p:txBody>
      </p:sp>
    </p:spTree>
    <p:extLst>
      <p:ext uri="{BB962C8B-B14F-4D97-AF65-F5344CB8AC3E}">
        <p14:creationId xmlns="" xmlns:p14="http://schemas.microsoft.com/office/powerpoint/2010/main" val="19273660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798513" y="865188"/>
            <a:ext cx="5268912" cy="3952875"/>
          </a:xfrm>
          <a:solidFill>
            <a:srgbClr val="FFFFFF"/>
          </a:solidFill>
          <a:ln/>
        </p:spPr>
      </p:sp>
      <p:sp>
        <p:nvSpPr>
          <p:cNvPr id="226307" name="Text Box 3"/>
          <p:cNvSpPr txBox="1">
            <a:spLocks noChangeArrowheads="1"/>
          </p:cNvSpPr>
          <p:nvPr/>
        </p:nvSpPr>
        <p:spPr bwMode="auto">
          <a:xfrm>
            <a:off x="679450" y="411163"/>
            <a:ext cx="5326063" cy="284698"/>
          </a:xfrm>
          <a:prstGeom prst="rect">
            <a:avLst/>
          </a:prstGeom>
          <a:noFill/>
          <a:ln w="12700">
            <a:noFill/>
            <a:miter lim="800000"/>
            <a:headEnd/>
            <a:tailEnd/>
          </a:ln>
        </p:spPr>
        <p:txBody>
          <a:bodyPr lIns="91269" tIns="45634" rIns="91269" bIns="45634">
            <a:spAutoFit/>
          </a:bodyPr>
          <a:lstStyle/>
          <a:p>
            <a:pPr defTabSz="911225" eaLnBrk="0" hangingPunct="0">
              <a:spcBef>
                <a:spcPct val="50000"/>
              </a:spcBef>
              <a:tabLst>
                <a:tab pos="576263" algn="l"/>
              </a:tabLst>
            </a:pPr>
            <a:r>
              <a:rPr lang="en-US" sz="1200" b="1">
                <a:latin typeface="Helvetica" pitchFamily="34" charset="0"/>
              </a:rPr>
              <a:t>ENABLERS: APPROACH</a:t>
            </a:r>
          </a:p>
        </p:txBody>
      </p:sp>
      <p:sp>
        <p:nvSpPr>
          <p:cNvPr id="226308" name="Rectangle 5"/>
          <p:cNvSpPr>
            <a:spLocks noGrp="1" noChangeArrowheads="1"/>
          </p:cNvSpPr>
          <p:nvPr>
            <p:ph type="body" idx="1"/>
          </p:nvPr>
        </p:nvSpPr>
        <p:spPr>
          <a:xfrm>
            <a:off x="1058863" y="5114925"/>
            <a:ext cx="5345112" cy="4083051"/>
          </a:xfrm>
          <a:noFill/>
          <a:ln/>
        </p:spPr>
        <p:txBody>
          <a:bodyPr/>
          <a:lstStyle/>
          <a:p>
            <a:pPr eaLnBrk="1" hangingPunct="1"/>
            <a:r>
              <a:rPr lang="en-US" smtClean="0"/>
              <a:t>Integration is not very efficient, if different parts of organisation are not at comparable level of maturity</a:t>
            </a:r>
            <a:endParaRPr lang="en-AU" smtClean="0"/>
          </a:p>
        </p:txBody>
      </p:sp>
    </p:spTree>
    <p:extLst>
      <p:ext uri="{BB962C8B-B14F-4D97-AF65-F5344CB8AC3E}">
        <p14:creationId xmlns="" xmlns:p14="http://schemas.microsoft.com/office/powerpoint/2010/main" val="23938587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798513" y="865188"/>
            <a:ext cx="5268912" cy="3952875"/>
          </a:xfrm>
          <a:solidFill>
            <a:srgbClr val="FFFFFF"/>
          </a:solidFill>
          <a:ln/>
        </p:spPr>
      </p:sp>
      <p:sp>
        <p:nvSpPr>
          <p:cNvPr id="226307" name="Text Box 3"/>
          <p:cNvSpPr txBox="1">
            <a:spLocks noChangeArrowheads="1"/>
          </p:cNvSpPr>
          <p:nvPr/>
        </p:nvSpPr>
        <p:spPr bwMode="auto">
          <a:xfrm>
            <a:off x="679450" y="411163"/>
            <a:ext cx="5326063" cy="284698"/>
          </a:xfrm>
          <a:prstGeom prst="rect">
            <a:avLst/>
          </a:prstGeom>
          <a:noFill/>
          <a:ln w="12700">
            <a:noFill/>
            <a:miter lim="800000"/>
            <a:headEnd/>
            <a:tailEnd/>
          </a:ln>
        </p:spPr>
        <p:txBody>
          <a:bodyPr lIns="91269" tIns="45634" rIns="91269" bIns="45634">
            <a:spAutoFit/>
          </a:bodyPr>
          <a:lstStyle/>
          <a:p>
            <a:pPr defTabSz="911225" eaLnBrk="0" hangingPunct="0">
              <a:spcBef>
                <a:spcPct val="50000"/>
              </a:spcBef>
              <a:tabLst>
                <a:tab pos="576263" algn="l"/>
              </a:tabLst>
            </a:pPr>
            <a:r>
              <a:rPr lang="en-US" sz="1200" b="1">
                <a:latin typeface="Helvetica" pitchFamily="34" charset="0"/>
              </a:rPr>
              <a:t>ENABLERS: APPROACH</a:t>
            </a:r>
          </a:p>
        </p:txBody>
      </p:sp>
      <p:sp>
        <p:nvSpPr>
          <p:cNvPr id="226308" name="Rectangle 5"/>
          <p:cNvSpPr>
            <a:spLocks noGrp="1" noChangeArrowheads="1"/>
          </p:cNvSpPr>
          <p:nvPr>
            <p:ph type="body" idx="1"/>
          </p:nvPr>
        </p:nvSpPr>
        <p:spPr>
          <a:xfrm>
            <a:off x="1058863" y="5114925"/>
            <a:ext cx="5345112" cy="4083051"/>
          </a:xfrm>
          <a:noFill/>
          <a:ln/>
        </p:spPr>
        <p:txBody>
          <a:bodyPr/>
          <a:lstStyle/>
          <a:p>
            <a:pPr eaLnBrk="1" hangingPunct="1"/>
            <a:r>
              <a:rPr lang="en-US" smtClean="0"/>
              <a:t>Integration is not very efficient, if different parts of organisation are not at comparable level of maturity</a:t>
            </a:r>
            <a:endParaRPr lang="en-AU" smtClean="0"/>
          </a:p>
        </p:txBody>
      </p:sp>
    </p:spTree>
    <p:extLst>
      <p:ext uri="{BB962C8B-B14F-4D97-AF65-F5344CB8AC3E}">
        <p14:creationId xmlns="" xmlns:p14="http://schemas.microsoft.com/office/powerpoint/2010/main" val="104689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798513" y="865188"/>
            <a:ext cx="5268912" cy="3952875"/>
          </a:xfrm>
          <a:solidFill>
            <a:srgbClr val="FFFFFF"/>
          </a:solidFill>
          <a:ln/>
        </p:spPr>
      </p:sp>
      <p:sp>
        <p:nvSpPr>
          <p:cNvPr id="228355" name="Text Box 3"/>
          <p:cNvSpPr txBox="1">
            <a:spLocks noChangeArrowheads="1"/>
          </p:cNvSpPr>
          <p:nvPr/>
        </p:nvSpPr>
        <p:spPr bwMode="auto">
          <a:xfrm>
            <a:off x="438150" y="468313"/>
            <a:ext cx="5327650" cy="284698"/>
          </a:xfrm>
          <a:prstGeom prst="rect">
            <a:avLst/>
          </a:prstGeom>
          <a:noFill/>
          <a:ln w="12700">
            <a:noFill/>
            <a:miter lim="800000"/>
            <a:headEnd/>
            <a:tailEnd/>
          </a:ln>
        </p:spPr>
        <p:txBody>
          <a:bodyPr lIns="91269" tIns="45634" rIns="91269" bIns="45634">
            <a:spAutoFit/>
          </a:bodyPr>
          <a:lstStyle/>
          <a:p>
            <a:pPr defTabSz="911225" eaLnBrk="0" hangingPunct="0">
              <a:spcBef>
                <a:spcPct val="50000"/>
              </a:spcBef>
              <a:tabLst>
                <a:tab pos="576263" algn="l"/>
              </a:tabLst>
            </a:pPr>
            <a:r>
              <a:rPr lang="en-US" sz="1200" b="1">
                <a:latin typeface="Helvetica" pitchFamily="34" charset="0"/>
              </a:rPr>
              <a:t>	ENABLERS: DEPLOYMENT</a:t>
            </a:r>
          </a:p>
        </p:txBody>
      </p:sp>
    </p:spTree>
    <p:extLst>
      <p:ext uri="{BB962C8B-B14F-4D97-AF65-F5344CB8AC3E}">
        <p14:creationId xmlns="" xmlns:p14="http://schemas.microsoft.com/office/powerpoint/2010/main" val="38818995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798513" y="865188"/>
            <a:ext cx="5268912" cy="3952875"/>
          </a:xfrm>
          <a:solidFill>
            <a:srgbClr val="FFFFFF"/>
          </a:solidFill>
          <a:ln/>
        </p:spPr>
      </p:sp>
      <p:sp>
        <p:nvSpPr>
          <p:cNvPr id="233475" name="Text Box 3"/>
          <p:cNvSpPr txBox="1">
            <a:spLocks noChangeArrowheads="1"/>
          </p:cNvSpPr>
          <p:nvPr/>
        </p:nvSpPr>
        <p:spPr bwMode="auto">
          <a:xfrm>
            <a:off x="438150" y="468313"/>
            <a:ext cx="5327650" cy="284698"/>
          </a:xfrm>
          <a:prstGeom prst="rect">
            <a:avLst/>
          </a:prstGeom>
          <a:noFill/>
          <a:ln w="12700">
            <a:noFill/>
            <a:miter lim="800000"/>
            <a:headEnd/>
            <a:tailEnd/>
          </a:ln>
        </p:spPr>
        <p:txBody>
          <a:bodyPr lIns="91269" tIns="45634" rIns="91269" bIns="45634">
            <a:spAutoFit/>
          </a:bodyPr>
          <a:lstStyle/>
          <a:p>
            <a:pPr defTabSz="911225" eaLnBrk="0" hangingPunct="0">
              <a:spcBef>
                <a:spcPct val="50000"/>
              </a:spcBef>
              <a:tabLst>
                <a:tab pos="576263" algn="l"/>
              </a:tabLst>
            </a:pPr>
            <a:r>
              <a:rPr lang="en-US" sz="1200" b="1">
                <a:latin typeface="Helvetica" pitchFamily="34" charset="0"/>
              </a:rPr>
              <a:t>	ENABLERS: ASSESSMENT AND REVIEW</a:t>
            </a:r>
          </a:p>
        </p:txBody>
      </p:sp>
      <p:sp>
        <p:nvSpPr>
          <p:cNvPr id="233476" name="Rectangle 5"/>
          <p:cNvSpPr>
            <a:spLocks noGrp="1" noChangeArrowheads="1"/>
          </p:cNvSpPr>
          <p:nvPr>
            <p:ph type="body" idx="1"/>
          </p:nvPr>
        </p:nvSpPr>
        <p:spPr>
          <a:xfrm>
            <a:off x="815975" y="5114925"/>
            <a:ext cx="5346700" cy="4083051"/>
          </a:xfrm>
          <a:solidFill>
            <a:srgbClr val="FFFFFF"/>
          </a:solidFill>
          <a:ln>
            <a:solidFill>
              <a:schemeClr val="bg1"/>
            </a:solidFill>
          </a:ln>
        </p:spPr>
        <p:txBody>
          <a:bodyPr/>
          <a:lstStyle/>
          <a:p>
            <a:pPr algn="just" eaLnBrk="1" hangingPunct="1"/>
            <a:r>
              <a:rPr lang="en-US" smtClean="0"/>
              <a:t>Organisations depend on the measurement and analysis of results. Such measurements should derive from business needs and strategy, and they should provide critical data and information about effectiveness of approach (or key processes) and deployment (level of implementation).</a:t>
            </a:r>
          </a:p>
          <a:p>
            <a:pPr algn="just" eaLnBrk="1" hangingPunct="1"/>
            <a:r>
              <a:rPr lang="en-US" smtClean="0"/>
              <a:t>Analysis is carried out to extract larger meaning from data and information to support evaluation, decision making, and improvement. It helps in understanding cause and effect relationships that might not otherwise be evident.</a:t>
            </a:r>
          </a:p>
          <a:p>
            <a:pPr algn="just" eaLnBrk="1" hangingPunct="1"/>
            <a:r>
              <a:rPr lang="en-US" smtClean="0"/>
              <a:t>Learning activities may include :</a:t>
            </a:r>
          </a:p>
          <a:p>
            <a:pPr marL="284163" lvl="1" indent="-282575" algn="just" eaLnBrk="1" hangingPunct="1">
              <a:buFontTx/>
              <a:buAutoNum type="romanLcParenBoth"/>
            </a:pPr>
            <a:r>
              <a:rPr lang="en-US" smtClean="0"/>
              <a:t>benchmarking studies with the leaders</a:t>
            </a:r>
          </a:p>
          <a:p>
            <a:pPr marL="284163" lvl="1" indent="-282575" algn="just" eaLnBrk="1" hangingPunct="1">
              <a:buFontTx/>
              <a:buAutoNum type="romanLcParenBoth"/>
            </a:pPr>
            <a:r>
              <a:rPr lang="en-US" smtClean="0"/>
              <a:t>study groups, deep analysis</a:t>
            </a:r>
          </a:p>
          <a:p>
            <a:pPr marL="284163" lvl="1" indent="-282575" algn="just" eaLnBrk="1" hangingPunct="1">
              <a:buFontTx/>
              <a:buAutoNum type="romanLcParenBoth"/>
            </a:pPr>
            <a:r>
              <a:rPr lang="en-US" smtClean="0"/>
              <a:t>experts/Consultants inputs</a:t>
            </a:r>
          </a:p>
          <a:p>
            <a:pPr marL="284163" lvl="1" indent="-282575" algn="just" eaLnBrk="1" hangingPunct="1">
              <a:buFontTx/>
              <a:buAutoNum type="romanLcParenBoth"/>
            </a:pPr>
            <a:r>
              <a:rPr lang="en-US" smtClean="0"/>
              <a:t>training and education (new tools, techniques, concepts etc.).</a:t>
            </a:r>
          </a:p>
          <a:p>
            <a:pPr algn="just" eaLnBrk="1" hangingPunct="1"/>
            <a:r>
              <a:rPr lang="en-US" i="1" smtClean="0"/>
              <a:t>Learning is extracting generic principles from specific experiences which can be used to company’s advantage (Products, Process, Performance and for Planning, Control, Improvement)</a:t>
            </a:r>
          </a:p>
        </p:txBody>
      </p:sp>
    </p:spTree>
    <p:extLst>
      <p:ext uri="{BB962C8B-B14F-4D97-AF65-F5344CB8AC3E}">
        <p14:creationId xmlns="" xmlns:p14="http://schemas.microsoft.com/office/powerpoint/2010/main" val="54823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12</a:t>
            </a:fld>
            <a:endParaRPr lang="en-IN"/>
          </a:p>
        </p:txBody>
      </p:sp>
    </p:spTree>
    <p:extLst>
      <p:ext uri="{BB962C8B-B14F-4D97-AF65-F5344CB8AC3E}">
        <p14:creationId xmlns="" xmlns:p14="http://schemas.microsoft.com/office/powerpoint/2010/main" val="38628161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798513" y="865188"/>
            <a:ext cx="5268912" cy="3952875"/>
          </a:xfrm>
          <a:solidFill>
            <a:srgbClr val="FFFFFF"/>
          </a:solidFill>
          <a:ln/>
        </p:spPr>
      </p:sp>
      <p:sp>
        <p:nvSpPr>
          <p:cNvPr id="238595" name="Text Box 3"/>
          <p:cNvSpPr txBox="1">
            <a:spLocks noChangeArrowheads="1"/>
          </p:cNvSpPr>
          <p:nvPr/>
        </p:nvSpPr>
        <p:spPr bwMode="auto">
          <a:xfrm>
            <a:off x="438150" y="468313"/>
            <a:ext cx="5327650" cy="284698"/>
          </a:xfrm>
          <a:prstGeom prst="rect">
            <a:avLst/>
          </a:prstGeom>
          <a:noFill/>
          <a:ln w="12700">
            <a:noFill/>
            <a:miter lim="800000"/>
            <a:headEnd/>
            <a:tailEnd/>
          </a:ln>
        </p:spPr>
        <p:txBody>
          <a:bodyPr lIns="91269" tIns="45634" rIns="91269" bIns="45634">
            <a:spAutoFit/>
          </a:bodyPr>
          <a:lstStyle/>
          <a:p>
            <a:pPr defTabSz="911225" eaLnBrk="0" hangingPunct="0">
              <a:spcBef>
                <a:spcPct val="50000"/>
              </a:spcBef>
              <a:tabLst>
                <a:tab pos="576263" algn="l"/>
              </a:tabLst>
            </a:pPr>
            <a:r>
              <a:rPr lang="en-US" sz="1200" b="1">
                <a:latin typeface="Helvetica" pitchFamily="34" charset="0"/>
              </a:rPr>
              <a:t>	</a:t>
            </a:r>
            <a:r>
              <a:rPr lang="en-AU" sz="1200" b="1">
                <a:latin typeface="Helvetica" pitchFamily="34" charset="0"/>
              </a:rPr>
              <a:t>RESULTS:  EXCELLENCE OF RESULTS</a:t>
            </a:r>
            <a:endParaRPr lang="en-US" sz="1200" b="1">
              <a:latin typeface="Helvetica" pitchFamily="34" charset="0"/>
            </a:endParaRPr>
          </a:p>
        </p:txBody>
      </p:sp>
      <p:sp>
        <p:nvSpPr>
          <p:cNvPr id="238596" name="Rectangle 5"/>
          <p:cNvSpPr>
            <a:spLocks noChangeArrowheads="1"/>
          </p:cNvSpPr>
          <p:nvPr/>
        </p:nvSpPr>
        <p:spPr bwMode="auto">
          <a:xfrm>
            <a:off x="838201" y="5019675"/>
            <a:ext cx="5345113" cy="4083051"/>
          </a:xfrm>
          <a:prstGeom prst="rect">
            <a:avLst/>
          </a:prstGeom>
          <a:solidFill>
            <a:srgbClr val="FFFFFF"/>
          </a:solidFill>
          <a:ln w="9525">
            <a:solidFill>
              <a:schemeClr val="bg1"/>
            </a:solidFill>
            <a:miter lim="800000"/>
            <a:headEnd/>
            <a:tailEnd/>
          </a:ln>
        </p:spPr>
        <p:txBody>
          <a:bodyPr lIns="91733" tIns="45866" rIns="91733" bIns="45866"/>
          <a:lstStyle/>
          <a:p>
            <a:pPr algn="just" eaLnBrk="0" hangingPunct="0">
              <a:spcBef>
                <a:spcPct val="40000"/>
              </a:spcBef>
              <a:spcAft>
                <a:spcPct val="40000"/>
              </a:spcAft>
            </a:pPr>
            <a:r>
              <a:rPr lang="en-AU" sz="1200"/>
              <a:t>Measuring performance by itself has no meaning. Meaning is only assigned by comparison. Comparison against the past, for example, provides valuable information on performance improvements and underlying trends but is of limited use for providing direction. It is therefore necessary also to define targets for each of the selected measures. However, internal measures lack the view to the outside. Even a 100 per cent improvement might indicate a moderate performance if the performance standards of other organizations are considerably higher. It is therefore, of crucial importance to evaluate internal measures against the performance of competitors as well as the performance of companies with similar processes in other industries. The need for benchmarking has widely been recognized. Benchmarks are not the focus but it is important to recognize that they should be considered when designing performance measurement systems.</a:t>
            </a:r>
          </a:p>
          <a:p>
            <a:pPr algn="just" eaLnBrk="0" hangingPunct="0">
              <a:spcBef>
                <a:spcPct val="40000"/>
              </a:spcBef>
              <a:spcAft>
                <a:spcPct val="40000"/>
              </a:spcAft>
            </a:pPr>
            <a:r>
              <a:rPr lang="en-AU" sz="1200" i="1"/>
              <a:t>In summary, it is necessary to constantly compare actual performance against past, targets and benchmarks, and check the sustainability of good performance by looking at its linkage with the organisation approaches/initiatives.</a:t>
            </a:r>
            <a:endParaRPr lang="en-US" sz="1200" i="1"/>
          </a:p>
        </p:txBody>
      </p:sp>
    </p:spTree>
    <p:extLst>
      <p:ext uri="{BB962C8B-B14F-4D97-AF65-F5344CB8AC3E}">
        <p14:creationId xmlns="" xmlns:p14="http://schemas.microsoft.com/office/powerpoint/2010/main" val="12090497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798513" y="865188"/>
            <a:ext cx="5268912" cy="3952875"/>
          </a:xfrm>
          <a:solidFill>
            <a:srgbClr val="FFFFFF"/>
          </a:solidFill>
          <a:ln/>
        </p:spPr>
      </p:sp>
      <p:sp>
        <p:nvSpPr>
          <p:cNvPr id="242691" name="Text Box 4"/>
          <p:cNvSpPr txBox="1">
            <a:spLocks noChangeArrowheads="1"/>
          </p:cNvSpPr>
          <p:nvPr/>
        </p:nvSpPr>
        <p:spPr bwMode="auto">
          <a:xfrm>
            <a:off x="438150" y="468313"/>
            <a:ext cx="5327650" cy="284698"/>
          </a:xfrm>
          <a:prstGeom prst="rect">
            <a:avLst/>
          </a:prstGeom>
          <a:noFill/>
          <a:ln w="12700">
            <a:noFill/>
            <a:miter lim="800000"/>
            <a:headEnd/>
            <a:tailEnd/>
          </a:ln>
        </p:spPr>
        <p:txBody>
          <a:bodyPr lIns="91269" tIns="45634" rIns="91269" bIns="45634">
            <a:spAutoFit/>
          </a:bodyPr>
          <a:lstStyle/>
          <a:p>
            <a:pPr defTabSz="911225" eaLnBrk="0" hangingPunct="0">
              <a:spcBef>
                <a:spcPct val="50000"/>
              </a:spcBef>
              <a:tabLst>
                <a:tab pos="576263" algn="l"/>
              </a:tabLst>
            </a:pPr>
            <a:r>
              <a:rPr lang="en-US" sz="1200" b="1">
                <a:latin typeface="Helvetica" pitchFamily="34" charset="0"/>
              </a:rPr>
              <a:t>	</a:t>
            </a:r>
            <a:r>
              <a:rPr lang="en-AU" sz="1200" b="1">
                <a:latin typeface="Helvetica" pitchFamily="34" charset="0"/>
              </a:rPr>
              <a:t>RESULTS:  </a:t>
            </a:r>
            <a:r>
              <a:rPr lang="en-US" sz="1200" b="1">
                <a:latin typeface="Helvetica" pitchFamily="34" charset="0"/>
              </a:rPr>
              <a:t>SCOPE</a:t>
            </a:r>
          </a:p>
        </p:txBody>
      </p:sp>
    </p:spTree>
    <p:extLst>
      <p:ext uri="{BB962C8B-B14F-4D97-AF65-F5344CB8AC3E}">
        <p14:creationId xmlns="" xmlns:p14="http://schemas.microsoft.com/office/powerpoint/2010/main" val="25438443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760413" y="1089025"/>
            <a:ext cx="5284787" cy="3963988"/>
          </a:xfrm>
          <a:solidFill>
            <a:srgbClr val="FFFFFF"/>
          </a:solidFill>
          <a:ln/>
        </p:spPr>
      </p:sp>
      <p:sp>
        <p:nvSpPr>
          <p:cNvPr id="241667" name="Text Box 3"/>
          <p:cNvSpPr txBox="1">
            <a:spLocks noChangeArrowheads="1"/>
          </p:cNvSpPr>
          <p:nvPr/>
        </p:nvSpPr>
        <p:spPr bwMode="auto">
          <a:xfrm>
            <a:off x="612775" y="715964"/>
            <a:ext cx="6015038" cy="284689"/>
          </a:xfrm>
          <a:prstGeom prst="rect">
            <a:avLst/>
          </a:prstGeom>
          <a:noFill/>
          <a:ln w="12700">
            <a:noFill/>
            <a:miter lim="800000"/>
            <a:headEnd/>
            <a:tailEnd/>
          </a:ln>
        </p:spPr>
        <p:txBody>
          <a:bodyPr lIns="91260" tIns="45630" rIns="91260" bIns="45630">
            <a:spAutoFit/>
          </a:bodyPr>
          <a:lstStyle/>
          <a:p>
            <a:pPr defTabSz="911225" eaLnBrk="0" hangingPunct="0">
              <a:tabLst>
                <a:tab pos="576263" algn="l"/>
              </a:tabLst>
            </a:pPr>
            <a:r>
              <a:rPr lang="en-GB" sz="1200" b="1">
                <a:latin typeface="Helvetica" pitchFamily="34" charset="0"/>
              </a:rPr>
              <a:t>MEASURES: MATURITY LEVELS</a:t>
            </a:r>
          </a:p>
        </p:txBody>
      </p:sp>
    </p:spTree>
    <p:extLst>
      <p:ext uri="{BB962C8B-B14F-4D97-AF65-F5344CB8AC3E}">
        <p14:creationId xmlns="" xmlns:p14="http://schemas.microsoft.com/office/powerpoint/2010/main" val="32364595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solidFill>
                  <a:prstClr val="black"/>
                </a:solidFill>
              </a:rPr>
              <a:pPr/>
              <a:t>70</a:t>
            </a:fld>
            <a:endParaRPr lang="en-IN">
              <a:solidFill>
                <a:prstClr val="black"/>
              </a:solidFill>
            </a:endParaRPr>
          </a:p>
        </p:txBody>
      </p:sp>
    </p:spTree>
    <p:extLst>
      <p:ext uri="{BB962C8B-B14F-4D97-AF65-F5344CB8AC3E}">
        <p14:creationId xmlns="" xmlns:p14="http://schemas.microsoft.com/office/powerpoint/2010/main" val="5204331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71</a:t>
            </a:fld>
            <a:endParaRPr lang="en-IN"/>
          </a:p>
        </p:txBody>
      </p:sp>
    </p:spTree>
    <p:extLst>
      <p:ext uri="{BB962C8B-B14F-4D97-AF65-F5344CB8AC3E}">
        <p14:creationId xmlns="" xmlns:p14="http://schemas.microsoft.com/office/powerpoint/2010/main" val="325882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72</a:t>
            </a:fld>
            <a:endParaRPr lang="en-IN"/>
          </a:p>
        </p:txBody>
      </p:sp>
    </p:spTree>
    <p:extLst>
      <p:ext uri="{BB962C8B-B14F-4D97-AF65-F5344CB8AC3E}">
        <p14:creationId xmlns="" xmlns:p14="http://schemas.microsoft.com/office/powerpoint/2010/main" val="23244000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73</a:t>
            </a:fld>
            <a:endParaRPr lang="en-IN"/>
          </a:p>
        </p:txBody>
      </p:sp>
    </p:spTree>
    <p:extLst>
      <p:ext uri="{BB962C8B-B14F-4D97-AF65-F5344CB8AC3E}">
        <p14:creationId xmlns="" xmlns:p14="http://schemas.microsoft.com/office/powerpoint/2010/main" val="4649237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74</a:t>
            </a:fld>
            <a:endParaRPr lang="en-IN"/>
          </a:p>
        </p:txBody>
      </p:sp>
    </p:spTree>
    <p:extLst>
      <p:ext uri="{BB962C8B-B14F-4D97-AF65-F5344CB8AC3E}">
        <p14:creationId xmlns="" xmlns:p14="http://schemas.microsoft.com/office/powerpoint/2010/main" val="42736764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75</a:t>
            </a:fld>
            <a:endParaRPr lang="en-IN"/>
          </a:p>
        </p:txBody>
      </p:sp>
    </p:spTree>
    <p:extLst>
      <p:ext uri="{BB962C8B-B14F-4D97-AF65-F5344CB8AC3E}">
        <p14:creationId xmlns="" xmlns:p14="http://schemas.microsoft.com/office/powerpoint/2010/main" val="2090379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76</a:t>
            </a:fld>
            <a:endParaRPr lang="en-IN"/>
          </a:p>
        </p:txBody>
      </p:sp>
    </p:spTree>
    <p:extLst>
      <p:ext uri="{BB962C8B-B14F-4D97-AF65-F5344CB8AC3E}">
        <p14:creationId xmlns="" xmlns:p14="http://schemas.microsoft.com/office/powerpoint/2010/main" val="93663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13</a:t>
            </a:fld>
            <a:endParaRPr lang="en-IN"/>
          </a:p>
        </p:txBody>
      </p:sp>
    </p:spTree>
    <p:extLst>
      <p:ext uri="{BB962C8B-B14F-4D97-AF65-F5344CB8AC3E}">
        <p14:creationId xmlns="" xmlns:p14="http://schemas.microsoft.com/office/powerpoint/2010/main" val="24805148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77</a:t>
            </a:fld>
            <a:endParaRPr lang="en-IN"/>
          </a:p>
        </p:txBody>
      </p:sp>
    </p:spTree>
    <p:extLst>
      <p:ext uri="{BB962C8B-B14F-4D97-AF65-F5344CB8AC3E}">
        <p14:creationId xmlns="" xmlns:p14="http://schemas.microsoft.com/office/powerpoint/2010/main" val="275417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78</a:t>
            </a:fld>
            <a:endParaRPr lang="en-IN"/>
          </a:p>
        </p:txBody>
      </p:sp>
    </p:spTree>
    <p:extLst>
      <p:ext uri="{BB962C8B-B14F-4D97-AF65-F5344CB8AC3E}">
        <p14:creationId xmlns="" xmlns:p14="http://schemas.microsoft.com/office/powerpoint/2010/main" val="583362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79</a:t>
            </a:fld>
            <a:endParaRPr lang="en-IN"/>
          </a:p>
        </p:txBody>
      </p:sp>
    </p:spTree>
    <p:extLst>
      <p:ext uri="{BB962C8B-B14F-4D97-AF65-F5344CB8AC3E}">
        <p14:creationId xmlns="" xmlns:p14="http://schemas.microsoft.com/office/powerpoint/2010/main" val="2964321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80</a:t>
            </a:fld>
            <a:endParaRPr lang="en-IN"/>
          </a:p>
        </p:txBody>
      </p:sp>
    </p:spTree>
    <p:extLst>
      <p:ext uri="{BB962C8B-B14F-4D97-AF65-F5344CB8AC3E}">
        <p14:creationId xmlns="" xmlns:p14="http://schemas.microsoft.com/office/powerpoint/2010/main" val="21879060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81</a:t>
            </a:fld>
            <a:endParaRPr lang="en-IN"/>
          </a:p>
        </p:txBody>
      </p:sp>
    </p:spTree>
    <p:extLst>
      <p:ext uri="{BB962C8B-B14F-4D97-AF65-F5344CB8AC3E}">
        <p14:creationId xmlns="" xmlns:p14="http://schemas.microsoft.com/office/powerpoint/2010/main" val="14090692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82</a:t>
            </a:fld>
            <a:endParaRPr lang="en-IN"/>
          </a:p>
        </p:txBody>
      </p:sp>
    </p:spTree>
    <p:extLst>
      <p:ext uri="{BB962C8B-B14F-4D97-AF65-F5344CB8AC3E}">
        <p14:creationId xmlns="" xmlns:p14="http://schemas.microsoft.com/office/powerpoint/2010/main" val="17837040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83</a:t>
            </a:fld>
            <a:endParaRPr lang="en-IN"/>
          </a:p>
        </p:txBody>
      </p:sp>
    </p:spTree>
    <p:extLst>
      <p:ext uri="{BB962C8B-B14F-4D97-AF65-F5344CB8AC3E}">
        <p14:creationId xmlns="" xmlns:p14="http://schemas.microsoft.com/office/powerpoint/2010/main" val="4247608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84</a:t>
            </a:fld>
            <a:endParaRPr lang="en-IN"/>
          </a:p>
        </p:txBody>
      </p:sp>
    </p:spTree>
    <p:extLst>
      <p:ext uri="{BB962C8B-B14F-4D97-AF65-F5344CB8AC3E}">
        <p14:creationId xmlns="" xmlns:p14="http://schemas.microsoft.com/office/powerpoint/2010/main" val="16912896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85</a:t>
            </a:fld>
            <a:endParaRPr lang="en-IN"/>
          </a:p>
        </p:txBody>
      </p:sp>
    </p:spTree>
    <p:extLst>
      <p:ext uri="{BB962C8B-B14F-4D97-AF65-F5344CB8AC3E}">
        <p14:creationId xmlns="" xmlns:p14="http://schemas.microsoft.com/office/powerpoint/2010/main" val="23920413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86</a:t>
            </a:fld>
            <a:endParaRPr lang="en-IN"/>
          </a:p>
        </p:txBody>
      </p:sp>
    </p:spTree>
    <p:extLst>
      <p:ext uri="{BB962C8B-B14F-4D97-AF65-F5344CB8AC3E}">
        <p14:creationId xmlns="" xmlns:p14="http://schemas.microsoft.com/office/powerpoint/2010/main" val="112334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14</a:t>
            </a:fld>
            <a:endParaRPr lang="en-IN"/>
          </a:p>
        </p:txBody>
      </p:sp>
    </p:spTree>
    <p:extLst>
      <p:ext uri="{BB962C8B-B14F-4D97-AF65-F5344CB8AC3E}">
        <p14:creationId xmlns="" xmlns:p14="http://schemas.microsoft.com/office/powerpoint/2010/main" val="18793857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87</a:t>
            </a:fld>
            <a:endParaRPr lang="en-IN"/>
          </a:p>
        </p:txBody>
      </p:sp>
    </p:spTree>
    <p:extLst>
      <p:ext uri="{BB962C8B-B14F-4D97-AF65-F5344CB8AC3E}">
        <p14:creationId xmlns="" xmlns:p14="http://schemas.microsoft.com/office/powerpoint/2010/main" val="26320230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solidFill>
                  <a:prstClr val="black"/>
                </a:solidFill>
              </a:rPr>
              <a:pPr/>
              <a:t>88</a:t>
            </a:fld>
            <a:endParaRPr lang="en-IN">
              <a:solidFill>
                <a:prstClr val="black"/>
              </a:solidFill>
            </a:endParaRPr>
          </a:p>
        </p:txBody>
      </p:sp>
    </p:spTree>
    <p:extLst>
      <p:ext uri="{BB962C8B-B14F-4D97-AF65-F5344CB8AC3E}">
        <p14:creationId xmlns="" xmlns:p14="http://schemas.microsoft.com/office/powerpoint/2010/main" val="5204331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89</a:t>
            </a:fld>
            <a:endParaRPr lang="en-IN"/>
          </a:p>
        </p:txBody>
      </p:sp>
    </p:spTree>
    <p:extLst>
      <p:ext uri="{BB962C8B-B14F-4D97-AF65-F5344CB8AC3E}">
        <p14:creationId xmlns="" xmlns:p14="http://schemas.microsoft.com/office/powerpoint/2010/main" val="24220442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90</a:t>
            </a:fld>
            <a:endParaRPr lang="en-IN"/>
          </a:p>
        </p:txBody>
      </p:sp>
    </p:spTree>
    <p:extLst>
      <p:ext uri="{BB962C8B-B14F-4D97-AF65-F5344CB8AC3E}">
        <p14:creationId xmlns="" xmlns:p14="http://schemas.microsoft.com/office/powerpoint/2010/main" val="26320230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91</a:t>
            </a:fld>
            <a:endParaRPr lang="en-IN"/>
          </a:p>
        </p:txBody>
      </p:sp>
    </p:spTree>
    <p:extLst>
      <p:ext uri="{BB962C8B-B14F-4D97-AF65-F5344CB8AC3E}">
        <p14:creationId xmlns="" xmlns:p14="http://schemas.microsoft.com/office/powerpoint/2010/main" val="24220442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79E6C-B5AB-4A53-832C-956CAE8B165C}" type="slidenum">
              <a:rPr lang="en-US" smtClean="0"/>
              <a:pPr/>
              <a:t>93</a:t>
            </a:fld>
            <a:endParaRPr lang="en-US"/>
          </a:p>
        </p:txBody>
      </p:sp>
    </p:spTree>
    <p:extLst>
      <p:ext uri="{BB962C8B-B14F-4D97-AF65-F5344CB8AC3E}">
        <p14:creationId xmlns="" xmlns:p14="http://schemas.microsoft.com/office/powerpoint/2010/main" val="8452048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98</a:t>
            </a:fld>
            <a:endParaRPr lang="en-IN"/>
          </a:p>
        </p:txBody>
      </p:sp>
    </p:spTree>
    <p:extLst>
      <p:ext uri="{BB962C8B-B14F-4D97-AF65-F5344CB8AC3E}">
        <p14:creationId xmlns="" xmlns:p14="http://schemas.microsoft.com/office/powerpoint/2010/main" val="26320230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101</a:t>
            </a:fld>
            <a:endParaRPr lang="en-IN"/>
          </a:p>
        </p:txBody>
      </p:sp>
    </p:spTree>
    <p:extLst>
      <p:ext uri="{BB962C8B-B14F-4D97-AF65-F5344CB8AC3E}">
        <p14:creationId xmlns="" xmlns:p14="http://schemas.microsoft.com/office/powerpoint/2010/main" val="24220442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102</a:t>
            </a:fld>
            <a:endParaRPr lang="en-IN"/>
          </a:p>
        </p:txBody>
      </p:sp>
    </p:spTree>
    <p:extLst>
      <p:ext uri="{BB962C8B-B14F-4D97-AF65-F5344CB8AC3E}">
        <p14:creationId xmlns="" xmlns:p14="http://schemas.microsoft.com/office/powerpoint/2010/main" val="26320230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104</a:t>
            </a:fld>
            <a:endParaRPr lang="en-IN"/>
          </a:p>
        </p:txBody>
      </p:sp>
    </p:spTree>
    <p:extLst>
      <p:ext uri="{BB962C8B-B14F-4D97-AF65-F5344CB8AC3E}">
        <p14:creationId xmlns="" xmlns:p14="http://schemas.microsoft.com/office/powerpoint/2010/main" val="242204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15</a:t>
            </a:fld>
            <a:endParaRPr lang="en-IN"/>
          </a:p>
        </p:txBody>
      </p:sp>
    </p:spTree>
    <p:extLst>
      <p:ext uri="{BB962C8B-B14F-4D97-AF65-F5344CB8AC3E}">
        <p14:creationId xmlns="" xmlns:p14="http://schemas.microsoft.com/office/powerpoint/2010/main" val="5540330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105</a:t>
            </a:fld>
            <a:endParaRPr lang="en-IN"/>
          </a:p>
        </p:txBody>
      </p:sp>
    </p:spTree>
    <p:extLst>
      <p:ext uri="{BB962C8B-B14F-4D97-AF65-F5344CB8AC3E}">
        <p14:creationId xmlns="" xmlns:p14="http://schemas.microsoft.com/office/powerpoint/2010/main" val="26320230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solidFill>
                  <a:prstClr val="black"/>
                </a:solidFill>
              </a:rPr>
              <a:pPr/>
              <a:t>107</a:t>
            </a:fld>
            <a:endParaRPr lang="en-IN">
              <a:solidFill>
                <a:prstClr val="black"/>
              </a:solidFill>
            </a:endParaRPr>
          </a:p>
        </p:txBody>
      </p:sp>
    </p:spTree>
    <p:extLst>
      <p:ext uri="{BB962C8B-B14F-4D97-AF65-F5344CB8AC3E}">
        <p14:creationId xmlns="" xmlns:p14="http://schemas.microsoft.com/office/powerpoint/2010/main" val="5204331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108</a:t>
            </a:fld>
            <a:endParaRPr lang="en-IN"/>
          </a:p>
        </p:txBody>
      </p:sp>
    </p:spTree>
    <p:extLst>
      <p:ext uri="{BB962C8B-B14F-4D97-AF65-F5344CB8AC3E}">
        <p14:creationId xmlns="" xmlns:p14="http://schemas.microsoft.com/office/powerpoint/2010/main" val="24220442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110</a:t>
            </a:fld>
            <a:endParaRPr lang="en-IN"/>
          </a:p>
        </p:txBody>
      </p:sp>
    </p:spTree>
    <p:extLst>
      <p:ext uri="{BB962C8B-B14F-4D97-AF65-F5344CB8AC3E}">
        <p14:creationId xmlns="" xmlns:p14="http://schemas.microsoft.com/office/powerpoint/2010/main" val="34907086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111</a:t>
            </a:fld>
            <a:endParaRPr lang="en-IN"/>
          </a:p>
        </p:txBody>
      </p:sp>
    </p:spTree>
    <p:extLst>
      <p:ext uri="{BB962C8B-B14F-4D97-AF65-F5344CB8AC3E}">
        <p14:creationId xmlns="" xmlns:p14="http://schemas.microsoft.com/office/powerpoint/2010/main" val="36076733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pPr/>
              <a:t>112</a:t>
            </a:fld>
            <a:endParaRPr lang="en-IN"/>
          </a:p>
        </p:txBody>
      </p:sp>
    </p:spTree>
    <p:extLst>
      <p:ext uri="{BB962C8B-B14F-4D97-AF65-F5344CB8AC3E}">
        <p14:creationId xmlns="" xmlns:p14="http://schemas.microsoft.com/office/powerpoint/2010/main" val="3463462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9.png"/><Relationship Id="rId4"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vmlDrawing" Target="../drawings/vmlDrawing9.v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4.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9.png"/><Relationship Id="rId4"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vmlDrawing" Target="../drawings/vmlDrawing12.v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5.xml"/><Relationship Id="rId1" Type="http://schemas.openxmlformats.org/officeDocument/2006/relationships/vmlDrawing" Target="../drawings/vmlDrawing14.vml"/><Relationship Id="rId4"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6.xml"/><Relationship Id="rId1" Type="http://schemas.openxmlformats.org/officeDocument/2006/relationships/vmlDrawing" Target="../drawings/vmlDrawing16.v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7.xml"/><Relationship Id="rId1" Type="http://schemas.openxmlformats.org/officeDocument/2006/relationships/vmlDrawing" Target="../drawings/vmlDrawing18.v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8.xml"/><Relationship Id="rId1" Type="http://schemas.openxmlformats.org/officeDocument/2006/relationships/vmlDrawing" Target="../drawings/vmlDrawing20.v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9.xml"/><Relationship Id="rId1" Type="http://schemas.openxmlformats.org/officeDocument/2006/relationships/vmlDrawing" Target="../drawings/vmlDrawing22.v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0.xml"/><Relationship Id="rId1" Type="http://schemas.openxmlformats.org/officeDocument/2006/relationships/vmlDrawing" Target="../drawings/vmlDrawing24.v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nvPr>
        </p:nvGraphicFramePr>
        <p:xfrm>
          <a:off x="1" y="0"/>
          <a:ext cx="158750" cy="158750"/>
        </p:xfrm>
        <a:graphic>
          <a:graphicData uri="http://schemas.openxmlformats.org/presentationml/2006/ole">
            <p:oleObj spid="_x0000_s2260" name="think-cell Slide" r:id="rId3" imgW="360" imgH="360" progId="">
              <p:embed/>
            </p:oleObj>
          </a:graphicData>
        </a:graphic>
      </p:graphicFrame>
      <p:pic>
        <p:nvPicPr>
          <p:cNvPr id="12" name="Picture 1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bwMode="ltGray">
          <a:xfrm>
            <a:off x="-22676" y="0"/>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58751" y="2189420"/>
            <a:ext cx="4210050" cy="369332"/>
          </a:xfrm>
          <a:prstGeom prst="rect">
            <a:avLst/>
          </a:prstGeom>
        </p:spPr>
        <p:txBody>
          <a:bodyPr wrap="square" anchor="t">
            <a:spAutoFit/>
          </a:bodyPr>
          <a:lstStyle>
            <a:lvl1pPr algn="l">
              <a:defRPr sz="24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6"/>
            <a:ext cx="4210050" cy="207749"/>
          </a:xfrm>
          <a:prstGeom prst="rect">
            <a:avLst/>
          </a:prstGeom>
        </p:spPr>
        <p:txBody>
          <a:bodyPr>
            <a:spAutoFit/>
          </a:bodyPr>
          <a:lstStyle>
            <a:lvl1pPr algn="l">
              <a:defRPr sz="135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15" name="Rectangle 14"/>
          <p:cNvSpPr/>
          <p:nvPr userDrawn="1"/>
        </p:nvSpPr>
        <p:spPr>
          <a:xfrm>
            <a:off x="4517222"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69582" tIns="34795" rIns="69582" bIns="34795" rtlCol="0" anchor="ctr"/>
          <a:lstStyle/>
          <a:p>
            <a:pPr marL="0" marR="0" lvl="0" indent="0" algn="ctr" defTabSz="341012" eaLnBrk="1" fontAlgn="auto" latinLnBrk="0" hangingPunct="1">
              <a:lnSpc>
                <a:spcPct val="100000"/>
              </a:lnSpc>
              <a:spcBef>
                <a:spcPts val="0"/>
              </a:spcBef>
              <a:spcAft>
                <a:spcPts val="0"/>
              </a:spcAft>
              <a:buClrTx/>
              <a:buSzTx/>
              <a:buFontTx/>
              <a:buNone/>
              <a:tabLst/>
              <a:defRPr/>
            </a:pPr>
            <a:r>
              <a:rPr kumimoji="0" lang="en-GB" sz="135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34920474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xfrm>
            <a:off x="3124200" y="6248400"/>
            <a:ext cx="2895600" cy="457200"/>
          </a:xfrm>
          <a:prstGeom prst="rect">
            <a:avLst/>
          </a:prstGeom>
        </p:spPr>
        <p:txBody>
          <a:bodyPr/>
          <a:lstStyle>
            <a:lvl1pPr>
              <a:defRPr>
                <a:ea typeface="MS PGothic" pitchFamily="34" charset="-128"/>
                <a:cs typeface="Arial" pitchFamily="34" charset="0"/>
              </a:defRPr>
            </a:lvl1pPr>
          </a:lstStyle>
          <a:p>
            <a:pPr algn="ctr" fontAlgn="base">
              <a:spcBef>
                <a:spcPct val="0"/>
              </a:spcBef>
              <a:spcAft>
                <a:spcPct val="0"/>
              </a:spcAft>
              <a:defRPr/>
            </a:pPr>
            <a:endParaRPr lang="en-US" sz="1600">
              <a:solidFill>
                <a:srgbClr val="000000"/>
              </a:solidFill>
            </a:endParaRPr>
          </a:p>
        </p:txBody>
      </p:sp>
      <p:sp>
        <p:nvSpPr>
          <p:cNvPr id="3" name="Rectangle 4"/>
          <p:cNvSpPr>
            <a:spLocks noGrp="1" noChangeArrowheads="1"/>
          </p:cNvSpPr>
          <p:nvPr>
            <p:ph type="sldNum" sz="quarter" idx="11"/>
          </p:nvPr>
        </p:nvSpPr>
        <p:spPr/>
        <p:txBody>
          <a:bodyPr/>
          <a:lstStyle>
            <a:lvl1pPr>
              <a:defRPr>
                <a:ea typeface="MS PGothic" pitchFamily="34" charset="-128"/>
                <a:cs typeface="Arial" pitchFamily="34" charset="0"/>
              </a:defRPr>
            </a:lvl1pPr>
          </a:lstStyle>
          <a:p>
            <a:pPr>
              <a:defRPr/>
            </a:pPr>
            <a:fld id="{F7B5D3DE-8322-4991-9993-46EAAAB1DD7E}" type="slidenum">
              <a:rPr lang="en-US"/>
              <a:pPr>
                <a:defRPr/>
              </a:pPr>
              <a:t>‹#›</a:t>
            </a:fld>
            <a:endParaRPr lang="en-US"/>
          </a:p>
        </p:txBody>
      </p:sp>
    </p:spTree>
    <p:extLst>
      <p:ext uri="{BB962C8B-B14F-4D97-AF65-F5344CB8AC3E}">
        <p14:creationId xmlns="" xmlns:p14="http://schemas.microsoft.com/office/powerpoint/2010/main" val="257588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919162"/>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8"/>
            <a:ext cx="40386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41438"/>
            <a:ext cx="40386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GB" altLang="en-US">
              <a:solidFill>
                <a:srgbClr val="FFFFFF"/>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GB" altLang="en-US">
              <a:solidFill>
                <a:srgbClr val="FFFFFF"/>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3E792E4-1D09-45C5-B67F-91DC597260BB}" type="slidenum">
              <a:rPr lang="en-GB" altLang="en-US">
                <a:solidFill>
                  <a:srgbClr val="FFFFFF"/>
                </a:solidFill>
              </a:rPr>
              <a:pPr/>
              <a:t>‹#›</a:t>
            </a:fld>
            <a:endParaRPr lang="en-GB" altLang="en-US">
              <a:solidFill>
                <a:srgbClr val="FFFFFF"/>
              </a:solidFill>
            </a:endParaRPr>
          </a:p>
        </p:txBody>
      </p:sp>
    </p:spTree>
    <p:extLst>
      <p:ext uri="{BB962C8B-B14F-4D97-AF65-F5344CB8AC3E}">
        <p14:creationId xmlns="" xmlns:p14="http://schemas.microsoft.com/office/powerpoint/2010/main" val="171861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5"/>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341438"/>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810001"/>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fld id="{5033A374-B529-4B22-ADFB-3785F28E13E1}" type="datetimeFigureOut">
              <a:rPr lang="en-GB" smtClean="0"/>
              <a:pPr/>
              <a:t>03/03/2017</a:t>
            </a:fld>
            <a:endParaRPr lang="en-GB"/>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GB"/>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7FA980F-A1AC-4001-9C01-305F69180B5E}" type="slidenum">
              <a:rPr lang="en-GB" smtClean="0"/>
              <a:pPr/>
              <a:t>‹#›</a:t>
            </a:fld>
            <a:endParaRPr lang="en-GB"/>
          </a:p>
        </p:txBody>
      </p:sp>
    </p:spTree>
    <p:extLst>
      <p:ext uri="{BB962C8B-B14F-4D97-AF65-F5344CB8AC3E}">
        <p14:creationId xmlns="" xmlns:p14="http://schemas.microsoft.com/office/powerpoint/2010/main" val="1647989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01523"/>
            <a:ext cx="8229600" cy="219291"/>
          </a:xfrm>
        </p:spPr>
        <p:txBody>
          <a:bodyPr/>
          <a:lstStyle/>
          <a:p>
            <a:r>
              <a:rPr lang="en-US"/>
              <a:t>Click to edit Master title style</a:t>
            </a:r>
          </a:p>
        </p:txBody>
      </p:sp>
      <p:sp>
        <p:nvSpPr>
          <p:cNvPr id="3" name="Table Placeholder 2"/>
          <p:cNvSpPr>
            <a:spLocks noGrp="1"/>
          </p:cNvSpPr>
          <p:nvPr>
            <p:ph type="tbl" idx="1"/>
          </p:nvPr>
        </p:nvSpPr>
        <p:spPr>
          <a:xfrm>
            <a:off x="457200" y="1600206"/>
            <a:ext cx="8229600" cy="4530725"/>
          </a:xfrm>
        </p:spPr>
        <p:txBody>
          <a:bodyPr rtlCol="0">
            <a:normAutofit/>
          </a:bodyPr>
          <a:lstStyle/>
          <a:p>
            <a:pPr lvl="0"/>
            <a:r>
              <a:rPr lang="en-US" noProof="0"/>
              <a:t>Click icon to add table</a:t>
            </a:r>
          </a:p>
        </p:txBody>
      </p:sp>
      <p:sp>
        <p:nvSpPr>
          <p:cNvPr id="4" name="Rectangle 45"/>
          <p:cNvSpPr>
            <a:spLocks noGrp="1" noChangeArrowheads="1"/>
          </p:cNvSpPr>
          <p:nvPr>
            <p:ph type="ftr" sz="quarter" idx="10"/>
          </p:nvPr>
        </p:nvSpPr>
        <p:spPr>
          <a:xfrm>
            <a:off x="3124200" y="6248400"/>
            <a:ext cx="2895600" cy="457200"/>
          </a:xfrm>
          <a:prstGeom prst="rect">
            <a:avLst/>
          </a:prstGeom>
        </p:spPr>
        <p:txBody>
          <a:bodyPr/>
          <a:lstStyle>
            <a:lvl1pPr eaLnBrk="0" hangingPunct="0">
              <a:defRPr sz="1350">
                <a:solidFill>
                  <a:srgbClr val="629DD1"/>
                </a:solidFill>
                <a:latin typeface="Arial" charset="0"/>
                <a:ea typeface="+mn-ea"/>
                <a:cs typeface="Arial" pitchFamily="34" charset="0"/>
              </a:defRPr>
            </a:lvl1pPr>
          </a:lstStyle>
          <a:p>
            <a:endParaRPr lang="en-GB"/>
          </a:p>
        </p:txBody>
      </p:sp>
      <p:sp>
        <p:nvSpPr>
          <p:cNvPr id="5" name="Rectangle 46"/>
          <p:cNvSpPr>
            <a:spLocks noGrp="1" noChangeArrowheads="1"/>
          </p:cNvSpPr>
          <p:nvPr>
            <p:ph type="sldNum" sz="quarter" idx="11"/>
          </p:nvPr>
        </p:nvSpPr>
        <p:spPr/>
        <p:txBody>
          <a:bodyPr/>
          <a:lstStyle>
            <a:lvl1pPr>
              <a:defRPr>
                <a:solidFill>
                  <a:srgbClr val="000000"/>
                </a:solidFill>
                <a:ea typeface="MS PGothic" pitchFamily="34" charset="-128"/>
                <a:cs typeface="Arial" pitchFamily="34" charset="0"/>
              </a:defRPr>
            </a:lvl1pPr>
          </a:lstStyle>
          <a:p>
            <a:fld id="{87FA980F-A1AC-4001-9C01-305F69180B5E}" type="slidenum">
              <a:rPr lang="en-GB" smtClean="0"/>
              <a:pPr/>
              <a:t>‹#›</a:t>
            </a:fld>
            <a:endParaRPr lang="en-GB"/>
          </a:p>
        </p:txBody>
      </p:sp>
    </p:spTree>
    <p:extLst>
      <p:ext uri="{BB962C8B-B14F-4D97-AF65-F5344CB8AC3E}">
        <p14:creationId xmlns="" xmlns:p14="http://schemas.microsoft.com/office/powerpoint/2010/main" val="1315011636"/>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58750" cy="158750"/>
        </p:xfrm>
        <a:graphic>
          <a:graphicData uri="http://schemas.openxmlformats.org/presentationml/2006/ole">
            <p:oleObj spid="_x0000_s31102" name="think-cell Slide" r:id="rId3" imgW="360" imgH="360" progId="">
              <p:embed/>
            </p:oleObj>
          </a:graphicData>
        </a:graphic>
      </p:graphicFrame>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19/09/2016 13:30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Printed 8/8/2016 3:35 PM India Standard Time</a:t>
            </a:r>
            <a:endParaRPr lang="en-US" sz="900" dirty="0">
              <a:solidFill>
                <a:srgbClr val="000000"/>
              </a:solidFill>
              <a:latin typeface="Calibri"/>
              <a:ea typeface="Arial Unicode MS" pitchFamily="34" charset="-128"/>
              <a:cs typeface="Arial Unicode MS" pitchFamily="34" charset="-128"/>
            </a:endParaRPr>
          </a:p>
        </p:txBody>
      </p:sp>
      <p:grpSp>
        <p:nvGrpSpPr>
          <p:cNvPr id="8" name="Title Elements" hidden="1"/>
          <p:cNvGrpSpPr>
            <a:grpSpLocks/>
          </p:cNvGrpSpPr>
          <p:nvPr/>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grpSp>
        <p:nvGrpSpPr>
          <p:cNvPr id="3" name="Group 2"/>
          <p:cNvGrpSpPr/>
          <p:nvPr/>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fontAlgn="base">
                <a:spcBef>
                  <a:spcPct val="0"/>
                </a:spcBef>
                <a:spcAft>
                  <a:spcPct val="0"/>
                </a:spcAft>
              </a:pPr>
              <a:r>
                <a:rPr lang="en-US" sz="2200" b="1" dirty="0">
                  <a:solidFill>
                    <a:srgbClr val="000000"/>
                  </a:solidFill>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graphicFrame>
        <p:nvGraphicFramePr>
          <p:cNvPr id="18" name="Object 17" hidden="1"/>
          <p:cNvGraphicFramePr>
            <a:graphicFrameLocks noChangeAspect="1"/>
          </p:cNvGraphicFramePr>
          <p:nvPr userDrawn="1">
            <p:extLst/>
          </p:nvPr>
        </p:nvGraphicFramePr>
        <p:xfrm>
          <a:off x="1" y="0"/>
          <a:ext cx="158750" cy="158750"/>
        </p:xfrm>
        <a:graphic>
          <a:graphicData uri="http://schemas.openxmlformats.org/presentationml/2006/ole">
            <p:oleObj spid="_x0000_s31103" name="think-cell Slide" r:id="rId6" imgW="360" imgH="360" progId="">
              <p:embed/>
            </p:oleObj>
          </a:graphicData>
        </a:graphic>
      </p:graphicFrame>
      <p:pic>
        <p:nvPicPr>
          <p:cNvPr id="20" name="Picture 19"/>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bwMode="ltGray">
          <a:xfrm>
            <a:off x="-22676" y="0"/>
            <a:ext cx="9188649" cy="6858000"/>
          </a:xfrm>
          <a:prstGeom prst="rect">
            <a:avLst/>
          </a:prstGeom>
        </p:spPr>
      </p:pic>
      <p:grpSp>
        <p:nvGrpSpPr>
          <p:cNvPr id="21" name="Title Elements" hidden="1"/>
          <p:cNvGrpSpPr>
            <a:grpSpLocks/>
          </p:cNvGrpSpPr>
          <p:nvPr userDrawn="1"/>
        </p:nvGrpSpPr>
        <p:grpSpPr bwMode="auto">
          <a:xfrm>
            <a:off x="158751" y="4179431"/>
            <a:ext cx="4210050" cy="377400"/>
            <a:chOff x="1663" y="3142"/>
            <a:chExt cx="3109" cy="233"/>
          </a:xfrm>
        </p:grpSpPr>
        <p:sp>
          <p:nvSpPr>
            <p:cNvPr id="22"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23"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24"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25" name="Rectangle 24"/>
          <p:cNvSpPr/>
          <p:nvPr userDrawn="1"/>
        </p:nvSpPr>
        <p:spPr>
          <a:xfrm>
            <a:off x="4517222"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69582" tIns="34795" rIns="69582" bIns="34795" rtlCol="0" anchor="ctr"/>
          <a:lstStyle/>
          <a:p>
            <a:pPr marL="0" marR="0" lvl="0" indent="0" algn="ctr" defTabSz="341012" eaLnBrk="1" fontAlgn="auto" latinLnBrk="0" hangingPunct="1">
              <a:lnSpc>
                <a:spcPct val="100000"/>
              </a:lnSpc>
              <a:spcBef>
                <a:spcPts val="0"/>
              </a:spcBef>
              <a:spcAft>
                <a:spcPts val="0"/>
              </a:spcAft>
              <a:buClrTx/>
              <a:buSzTx/>
              <a:buFontTx/>
              <a:buNone/>
              <a:tabLst/>
              <a:defRPr/>
            </a:pPr>
            <a:r>
              <a:rPr kumimoji="0" lang="en-GB" sz="135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26" name="Group 25"/>
          <p:cNvGrpSpPr/>
          <p:nvPr userDrawn="1"/>
        </p:nvGrpSpPr>
        <p:grpSpPr bwMode="ltGray">
          <a:xfrm>
            <a:off x="3546882" y="5486402"/>
            <a:ext cx="2050241" cy="1309285"/>
            <a:chOff x="3540850" y="5393260"/>
            <a:chExt cx="2050240" cy="1309285"/>
          </a:xfrm>
        </p:grpSpPr>
        <p:sp>
          <p:nvSpPr>
            <p:cNvPr id="27" name="TextBox 26"/>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28" name="Picture 27"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3309545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graphicFrame>
        <p:nvGraphicFramePr>
          <p:cNvPr id="3" name="Object 2" hidden="1"/>
          <p:cNvGraphicFramePr>
            <a:graphicFrameLocks noChangeAspect="1"/>
          </p:cNvGraphicFramePr>
          <p:nvPr userDrawn="1">
            <p:extLst/>
          </p:nvPr>
        </p:nvGraphicFramePr>
        <p:xfrm>
          <a:off x="1589" y="1590"/>
          <a:ext cx="1587" cy="1587"/>
        </p:xfrm>
        <a:graphic>
          <a:graphicData uri="http://schemas.openxmlformats.org/presentationml/2006/ole">
            <p:oleObj spid="_x0000_s31936" name="think-cell Slide" r:id="rId3" imgW="360" imgH="360" progId="">
              <p:embed/>
            </p:oleObj>
          </a:graphicData>
        </a:graphic>
      </p:graphicFrame>
    </p:spTree>
    <p:extLst>
      <p:ext uri="{BB962C8B-B14F-4D97-AF65-F5344CB8AC3E}">
        <p14:creationId xmlns="" xmlns:p14="http://schemas.microsoft.com/office/powerpoint/2010/main" val="3055660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89857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58750" cy="158750"/>
        </p:xfrm>
        <a:graphic>
          <a:graphicData uri="http://schemas.openxmlformats.org/presentationml/2006/ole">
            <p:oleObj spid="_x0000_s34174" name="think-cell Slide" r:id="rId3" imgW="360" imgH="360" progId="">
              <p:embed/>
            </p:oleObj>
          </a:graphicData>
        </a:graphic>
      </p:graphicFrame>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19/09/2016 13:30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Printed 8/8/2016 3:35 PM India Standard Time</a:t>
            </a:r>
            <a:endParaRPr lang="en-US" sz="900" dirty="0">
              <a:solidFill>
                <a:srgbClr val="000000"/>
              </a:solidFill>
              <a:latin typeface="Calibri"/>
              <a:ea typeface="Arial Unicode MS" pitchFamily="34" charset="-128"/>
              <a:cs typeface="Arial Unicode MS" pitchFamily="34" charset="-128"/>
            </a:endParaRPr>
          </a:p>
        </p:txBody>
      </p:sp>
      <p:grpSp>
        <p:nvGrpSpPr>
          <p:cNvPr id="8" name="Title Elements" hidden="1"/>
          <p:cNvGrpSpPr>
            <a:grpSpLocks/>
          </p:cNvGrpSpPr>
          <p:nvPr/>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grpSp>
        <p:nvGrpSpPr>
          <p:cNvPr id="3" name="Group 2"/>
          <p:cNvGrpSpPr/>
          <p:nvPr/>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fontAlgn="base">
                <a:spcBef>
                  <a:spcPct val="0"/>
                </a:spcBef>
                <a:spcAft>
                  <a:spcPct val="0"/>
                </a:spcAft>
              </a:pPr>
              <a:r>
                <a:rPr lang="en-US" sz="2200" b="1" dirty="0">
                  <a:solidFill>
                    <a:srgbClr val="000000"/>
                  </a:solidFill>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graphicFrame>
        <p:nvGraphicFramePr>
          <p:cNvPr id="18" name="Object 17" hidden="1"/>
          <p:cNvGraphicFramePr>
            <a:graphicFrameLocks noChangeAspect="1"/>
          </p:cNvGraphicFramePr>
          <p:nvPr userDrawn="1">
            <p:extLst/>
          </p:nvPr>
        </p:nvGraphicFramePr>
        <p:xfrm>
          <a:off x="1" y="0"/>
          <a:ext cx="158750" cy="158750"/>
        </p:xfrm>
        <a:graphic>
          <a:graphicData uri="http://schemas.openxmlformats.org/presentationml/2006/ole">
            <p:oleObj spid="_x0000_s34175" name="think-cell Slide" r:id="rId6" imgW="360" imgH="360" progId="">
              <p:embed/>
            </p:oleObj>
          </a:graphicData>
        </a:graphic>
      </p:graphicFrame>
      <p:pic>
        <p:nvPicPr>
          <p:cNvPr id="20" name="Picture 19"/>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bwMode="ltGray">
          <a:xfrm>
            <a:off x="-22676" y="0"/>
            <a:ext cx="9188649" cy="6858000"/>
          </a:xfrm>
          <a:prstGeom prst="rect">
            <a:avLst/>
          </a:prstGeom>
        </p:spPr>
      </p:pic>
      <p:grpSp>
        <p:nvGrpSpPr>
          <p:cNvPr id="21" name="Title Elements" hidden="1"/>
          <p:cNvGrpSpPr>
            <a:grpSpLocks/>
          </p:cNvGrpSpPr>
          <p:nvPr userDrawn="1"/>
        </p:nvGrpSpPr>
        <p:grpSpPr bwMode="auto">
          <a:xfrm>
            <a:off x="158751" y="4179431"/>
            <a:ext cx="4210050" cy="377400"/>
            <a:chOff x="1663" y="3142"/>
            <a:chExt cx="3109" cy="233"/>
          </a:xfrm>
        </p:grpSpPr>
        <p:sp>
          <p:nvSpPr>
            <p:cNvPr id="22"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23"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24"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25" name="Rectangle 24"/>
          <p:cNvSpPr/>
          <p:nvPr userDrawn="1"/>
        </p:nvSpPr>
        <p:spPr>
          <a:xfrm>
            <a:off x="4517222"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69582" tIns="34795" rIns="69582" bIns="34795" rtlCol="0" anchor="ctr"/>
          <a:lstStyle/>
          <a:p>
            <a:pPr marL="0" marR="0" lvl="0" indent="0" algn="ctr" defTabSz="341012" eaLnBrk="1" fontAlgn="auto" latinLnBrk="0" hangingPunct="1">
              <a:lnSpc>
                <a:spcPct val="100000"/>
              </a:lnSpc>
              <a:spcBef>
                <a:spcPts val="0"/>
              </a:spcBef>
              <a:spcAft>
                <a:spcPts val="0"/>
              </a:spcAft>
              <a:buClrTx/>
              <a:buSzTx/>
              <a:buFontTx/>
              <a:buNone/>
              <a:tabLst/>
              <a:defRPr/>
            </a:pPr>
            <a:r>
              <a:rPr kumimoji="0" lang="en-GB" sz="135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26" name="Group 25"/>
          <p:cNvGrpSpPr/>
          <p:nvPr userDrawn="1"/>
        </p:nvGrpSpPr>
        <p:grpSpPr bwMode="ltGray">
          <a:xfrm>
            <a:off x="3546882" y="5486402"/>
            <a:ext cx="2050241" cy="1309285"/>
            <a:chOff x="3540850" y="5393260"/>
            <a:chExt cx="2050240" cy="1309285"/>
          </a:xfrm>
        </p:grpSpPr>
        <p:sp>
          <p:nvSpPr>
            <p:cNvPr id="27" name="TextBox 26"/>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28" name="Picture 27"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1723813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graphicFrame>
        <p:nvGraphicFramePr>
          <p:cNvPr id="3" name="Object 2" hidden="1"/>
          <p:cNvGraphicFramePr>
            <a:graphicFrameLocks noChangeAspect="1"/>
          </p:cNvGraphicFramePr>
          <p:nvPr userDrawn="1">
            <p:extLst/>
          </p:nvPr>
        </p:nvGraphicFramePr>
        <p:xfrm>
          <a:off x="1589" y="1590"/>
          <a:ext cx="1587" cy="1587"/>
        </p:xfrm>
        <a:graphic>
          <a:graphicData uri="http://schemas.openxmlformats.org/presentationml/2006/ole">
            <p:oleObj spid="_x0000_s35008" name="think-cell Slide" r:id="rId3" imgW="360" imgH="360" progId="">
              <p:embed/>
            </p:oleObj>
          </a:graphicData>
        </a:graphic>
      </p:graphicFrame>
    </p:spTree>
    <p:extLst>
      <p:ext uri="{BB962C8B-B14F-4D97-AF65-F5344CB8AC3E}">
        <p14:creationId xmlns="" xmlns:p14="http://schemas.microsoft.com/office/powerpoint/2010/main" val="241617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68211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nvPr>
        </p:nvGraphicFramePr>
        <p:xfrm>
          <a:off x="1589" y="1590"/>
          <a:ext cx="1587" cy="1587"/>
        </p:xfrm>
        <a:graphic>
          <a:graphicData uri="http://schemas.openxmlformats.org/presentationml/2006/ole">
            <p:oleObj spid="_x0000_s3284" name="think-cell Slide" r:id="rId3" imgW="360" imgH="360" progId="">
              <p:embed/>
            </p:oleObj>
          </a:graphicData>
        </a:graphic>
      </p:graphicFrame>
      <p:sp>
        <p:nvSpPr>
          <p:cNvPr id="2" name="2. Slide Title"/>
          <p:cNvSpPr>
            <a:spLocks noGrp="1"/>
          </p:cNvSpPr>
          <p:nvPr>
            <p:ph type="title"/>
          </p:nvPr>
        </p:nvSpPr>
        <p:spPr>
          <a:xfrm>
            <a:off x="172517" y="469077"/>
            <a:ext cx="6996687" cy="219291"/>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7214301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nvPr>
        </p:nvGraphicFramePr>
        <p:xfrm>
          <a:off x="0" y="0"/>
          <a:ext cx="158750" cy="158750"/>
        </p:xfrm>
        <a:graphic>
          <a:graphicData uri="http://schemas.openxmlformats.org/presentationml/2006/ole">
            <p:oleObj spid="_x0000_s37056" name="think-cell Slide" r:id="rId3" imgW="360" imgH="360" progId="">
              <p:embed/>
            </p:oleObj>
          </a:graphicData>
        </a:graphic>
      </p:graphicFrame>
      <p:pic>
        <p:nvPicPr>
          <p:cNvPr id="12" name="Picture 1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21/07/2016 13:12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dirty="0">
                <a:solidFill>
                  <a:srgbClr val="000000"/>
                </a:solidFill>
                <a:latin typeface="Calibri"/>
                <a:ea typeface="Arial Unicode MS" pitchFamily="34" charset="-128"/>
                <a:cs typeface="Arial Unicode MS" pitchFamily="34" charset="-128"/>
              </a:rPr>
              <a:t>Printed</a:t>
            </a:r>
          </a:p>
        </p:txBody>
      </p:sp>
      <p:grpSp>
        <p:nvGrpSpPr>
          <p:cNvPr id="8" name="Title Elements" hidden="1"/>
          <p:cNvGrpSpPr>
            <a:grpSpLocks/>
          </p:cNvGrpSpPr>
          <p:nvPr userDrawn="1"/>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4763785" y="2204279"/>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13315" name="Rectangle 1027"/>
          <p:cNvSpPr>
            <a:spLocks noGrp="1" noChangeArrowheads="1"/>
          </p:cNvSpPr>
          <p:nvPr>
            <p:ph type="subTitle" idx="1"/>
          </p:nvPr>
        </p:nvSpPr>
        <p:spPr>
          <a:xfrm>
            <a:off x="4763785" y="3539993"/>
            <a:ext cx="4210050" cy="276999"/>
          </a:xfr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userDrawn="1"/>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spTree>
    <p:extLst>
      <p:ext uri="{BB962C8B-B14F-4D97-AF65-F5344CB8AC3E}">
        <p14:creationId xmlns="" xmlns:p14="http://schemas.microsoft.com/office/powerpoint/2010/main" val="1027013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2141841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58750" cy="158750"/>
        </p:xfrm>
        <a:graphic>
          <a:graphicData uri="http://schemas.openxmlformats.org/presentationml/2006/ole">
            <p:oleObj spid="_x0000_s39104" name="think-cell Slide" r:id="rId3" imgW="360" imgH="360" progId="">
              <p:embed/>
            </p:oleObj>
          </a:graphicData>
        </a:graphic>
      </p:graphicFrame>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19/09/2016 13:30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Printed 8/8/2016 3:35 PM India Standard Time</a:t>
            </a:r>
            <a:endParaRPr lang="en-US" sz="900" dirty="0">
              <a:solidFill>
                <a:srgbClr val="000000"/>
              </a:solidFill>
              <a:latin typeface="Calibri"/>
              <a:ea typeface="Arial Unicode MS" pitchFamily="34" charset="-128"/>
              <a:cs typeface="Arial Unicode MS" pitchFamily="34" charset="-128"/>
            </a:endParaRPr>
          </a:p>
        </p:txBody>
      </p:sp>
      <p:grpSp>
        <p:nvGrpSpPr>
          <p:cNvPr id="8" name="Title Elements" hidden="1"/>
          <p:cNvGrpSpPr>
            <a:grpSpLocks/>
          </p:cNvGrpSpPr>
          <p:nvPr/>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grpSp>
        <p:nvGrpSpPr>
          <p:cNvPr id="3" name="Group 2"/>
          <p:cNvGrpSpPr/>
          <p:nvPr/>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fontAlgn="base">
                <a:spcBef>
                  <a:spcPct val="0"/>
                </a:spcBef>
                <a:spcAft>
                  <a:spcPct val="0"/>
                </a:spcAft>
              </a:pPr>
              <a:r>
                <a:rPr lang="en-US" sz="2200" b="1" dirty="0">
                  <a:solidFill>
                    <a:srgbClr val="000000"/>
                  </a:solidFill>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1739842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2348916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58750" cy="158750"/>
        </p:xfrm>
        <a:graphic>
          <a:graphicData uri="http://schemas.openxmlformats.org/presentationml/2006/ole">
            <p:oleObj spid="_x0000_s43199" name="think-cell Slide" r:id="rId3" imgW="360" imgH="360" progId="">
              <p:embed/>
            </p:oleObj>
          </a:graphicData>
        </a:graphic>
      </p:graphicFrame>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19/09/2016 13:30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Printed 8/8/2016 3:35 PM India Standard Time</a:t>
            </a:r>
            <a:endParaRPr lang="en-US" sz="900" dirty="0">
              <a:solidFill>
                <a:srgbClr val="000000"/>
              </a:solidFill>
              <a:latin typeface="Calibri"/>
              <a:ea typeface="Arial Unicode MS" pitchFamily="34" charset="-128"/>
              <a:cs typeface="Arial Unicode MS" pitchFamily="34" charset="-128"/>
            </a:endParaRPr>
          </a:p>
        </p:txBody>
      </p:sp>
      <p:grpSp>
        <p:nvGrpSpPr>
          <p:cNvPr id="8" name="Title Elements" hidden="1"/>
          <p:cNvGrpSpPr>
            <a:grpSpLocks/>
          </p:cNvGrpSpPr>
          <p:nvPr/>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grpSp>
        <p:nvGrpSpPr>
          <p:cNvPr id="3" name="Group 2"/>
          <p:cNvGrpSpPr/>
          <p:nvPr/>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fontAlgn="base">
                <a:spcBef>
                  <a:spcPct val="0"/>
                </a:spcBef>
                <a:spcAft>
                  <a:spcPct val="0"/>
                </a:spcAft>
              </a:pPr>
              <a:r>
                <a:rPr lang="en-US" sz="2200" b="1" dirty="0">
                  <a:solidFill>
                    <a:srgbClr val="000000"/>
                  </a:solidFill>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2113434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2411517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srgbClr val="000000"/>
                </a:solidFill>
              </a:rPr>
              <a:pPr/>
              <a:t>3/3/2017</a:t>
            </a:fld>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solidFill>
                  <a:srgbClr val="000000"/>
                </a:solidFill>
              </a:rPr>
              <a:pPr/>
              <a:t>‹#›</a:t>
            </a:fld>
            <a:endParaRPr lang="en-US">
              <a:solidFill>
                <a:srgbClr val="000000"/>
              </a:solidFill>
            </a:endParaRPr>
          </a:p>
        </p:txBody>
      </p:sp>
    </p:spTree>
    <p:extLst>
      <p:ext uri="{BB962C8B-B14F-4D97-AF65-F5344CB8AC3E}">
        <p14:creationId xmlns="" xmlns:p14="http://schemas.microsoft.com/office/powerpoint/2010/main" val="709174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58750" cy="158750"/>
        </p:xfrm>
        <a:graphic>
          <a:graphicData uri="http://schemas.openxmlformats.org/presentationml/2006/ole">
            <p:oleObj spid="_x0000_s50366" name="think-cell Slide" r:id="rId3" imgW="360" imgH="360" progId="">
              <p:embed/>
            </p:oleObj>
          </a:graphicData>
        </a:graphic>
      </p:graphicFrame>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19/09/2016 13:30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Printed 8/8/2016 3:35 PM India Standard Time</a:t>
            </a:r>
            <a:endParaRPr lang="en-US" sz="900" dirty="0">
              <a:solidFill>
                <a:srgbClr val="000000"/>
              </a:solidFill>
              <a:latin typeface="Calibri"/>
              <a:ea typeface="Arial Unicode MS" pitchFamily="34" charset="-128"/>
              <a:cs typeface="Arial Unicode MS" pitchFamily="34" charset="-128"/>
            </a:endParaRPr>
          </a:p>
        </p:txBody>
      </p:sp>
      <p:grpSp>
        <p:nvGrpSpPr>
          <p:cNvPr id="8" name="Title Elements" hidden="1"/>
          <p:cNvGrpSpPr>
            <a:grpSpLocks/>
          </p:cNvGrpSpPr>
          <p:nvPr/>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grpSp>
        <p:nvGrpSpPr>
          <p:cNvPr id="3" name="Group 2"/>
          <p:cNvGrpSpPr/>
          <p:nvPr/>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fontAlgn="base">
                <a:spcBef>
                  <a:spcPct val="0"/>
                </a:spcBef>
                <a:spcAft>
                  <a:spcPct val="0"/>
                </a:spcAft>
              </a:pPr>
              <a:r>
                <a:rPr lang="en-US" sz="2200" b="1" dirty="0">
                  <a:solidFill>
                    <a:srgbClr val="000000"/>
                  </a:solidFill>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1407306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335899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srgbClr val="000000"/>
                </a:solidFill>
              </a:rPr>
              <a:pPr/>
              <a:t>3/3/2017</a:t>
            </a:fld>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solidFill>
                  <a:srgbClr val="000000"/>
                </a:solidFill>
              </a:rPr>
              <a:pPr/>
              <a:t>‹#›</a:t>
            </a:fld>
            <a:endParaRPr lang="en-US">
              <a:solidFill>
                <a:srgbClr val="000000"/>
              </a:solidFill>
            </a:endParaRPr>
          </a:p>
        </p:txBody>
      </p:sp>
    </p:spTree>
    <p:extLst>
      <p:ext uri="{BB962C8B-B14F-4D97-AF65-F5344CB8AC3E}">
        <p14:creationId xmlns="" xmlns:p14="http://schemas.microsoft.com/office/powerpoint/2010/main" val="172357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05550"/>
            <a:ext cx="2133600" cy="274638"/>
          </a:xfrm>
          <a:prstGeom prst="rect">
            <a:avLst/>
          </a:prstGeom>
        </p:spPr>
        <p:txBody>
          <a:bodyPr/>
          <a:lstStyle>
            <a:lvl1pPr>
              <a:defRPr/>
            </a:lvl1pPr>
          </a:lstStyle>
          <a:p>
            <a:r>
              <a:rPr lang="en-US" altLang="en-US" smtClean="0"/>
              <a:t> Apr 2010</a:t>
            </a:r>
            <a:endParaRPr lang="en-US" alt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422F14D7-7BB9-4708-9002-42C28066F79A}" type="slidenum">
              <a:rPr lang="en-US" altLang="en-US"/>
              <a:pPr/>
              <a:t>‹#›</a:t>
            </a:fld>
            <a:endParaRPr lang="en-US" altLang="en-US"/>
          </a:p>
        </p:txBody>
      </p:sp>
    </p:spTree>
    <p:extLst>
      <p:ext uri="{BB962C8B-B14F-4D97-AF65-F5344CB8AC3E}">
        <p14:creationId xmlns="" xmlns:p14="http://schemas.microsoft.com/office/powerpoint/2010/main" val="3973787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58750" cy="158750"/>
        </p:xfrm>
        <a:graphic>
          <a:graphicData uri="http://schemas.openxmlformats.org/presentationml/2006/ole">
            <p:oleObj spid="_x0000_s57533" name="think-cell Slide" r:id="rId3" imgW="360" imgH="360" progId="">
              <p:embed/>
            </p:oleObj>
          </a:graphicData>
        </a:graphic>
      </p:graphicFrame>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b="1" dirty="0">
                <a:solidFill>
                  <a:srgbClr val="000000"/>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Last Modified 19/09/2016 13:30 India Standard Time</a:t>
            </a:r>
            <a:endParaRPr lang="en-US" sz="900" dirty="0">
              <a:solidFill>
                <a:srgbClr val="000000"/>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r>
              <a:rPr lang="en-US" sz="900">
                <a:solidFill>
                  <a:srgbClr val="000000"/>
                </a:solidFill>
                <a:latin typeface="Calibri"/>
                <a:ea typeface="Arial Unicode MS" pitchFamily="34" charset="-128"/>
                <a:cs typeface="Arial Unicode MS" pitchFamily="34" charset="-128"/>
              </a:rPr>
              <a:t>Printed 8/8/2016 3:35 PM India Standard Time</a:t>
            </a:r>
            <a:endParaRPr lang="en-US" sz="900" dirty="0">
              <a:solidFill>
                <a:srgbClr val="000000"/>
              </a:solidFill>
              <a:latin typeface="Calibri"/>
              <a:ea typeface="Arial Unicode MS" pitchFamily="34" charset="-128"/>
              <a:cs typeface="Arial Unicode MS" pitchFamily="34" charset="-128"/>
            </a:endParaRPr>
          </a:p>
        </p:txBody>
      </p:sp>
      <p:grpSp>
        <p:nvGrpSpPr>
          <p:cNvPr id="8" name="Title Elements" hidden="1"/>
          <p:cNvGrpSpPr>
            <a:grpSpLocks/>
          </p:cNvGrpSpPr>
          <p:nvPr/>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a:solidFill>
                    <a:srgbClr val="000000"/>
                  </a:solidFill>
                  <a:latin typeface="Calibri"/>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5" name="Rectangle 14"/>
          <p:cNvSpPr/>
          <p:nvPr/>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algn="ctr" defTabSz="454682">
              <a:defRPr/>
            </a:pPr>
            <a:r>
              <a:rPr lang="en-GB" kern="0" dirty="0">
                <a:solidFill>
                  <a:prstClr val="black"/>
                </a:solidFill>
              </a:rPr>
              <a:t> </a:t>
            </a:r>
          </a:p>
        </p:txBody>
      </p:sp>
      <p:grpSp>
        <p:nvGrpSpPr>
          <p:cNvPr id="3" name="Group 2"/>
          <p:cNvGrpSpPr/>
          <p:nvPr/>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fontAlgn="base">
                <a:spcBef>
                  <a:spcPct val="0"/>
                </a:spcBef>
                <a:spcAft>
                  <a:spcPct val="0"/>
                </a:spcAft>
              </a:pPr>
              <a:r>
                <a:rPr lang="en-US" sz="2200" b="1" dirty="0">
                  <a:solidFill>
                    <a:srgbClr val="000000"/>
                  </a:solidFill>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28959003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2978401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srgbClr val="000000"/>
                </a:solidFill>
              </a:rPr>
              <a:pPr/>
              <a:t>3/3/2017</a:t>
            </a:fld>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solidFill>
                  <a:srgbClr val="000000"/>
                </a:solidFill>
              </a:rPr>
              <a:pPr/>
              <a:t>‹#›</a:t>
            </a:fld>
            <a:endParaRPr lang="en-US">
              <a:solidFill>
                <a:srgbClr val="000000"/>
              </a:solidFill>
            </a:endParaRPr>
          </a:p>
        </p:txBody>
      </p:sp>
    </p:spTree>
    <p:extLst>
      <p:ext uri="{BB962C8B-B14F-4D97-AF65-F5344CB8AC3E}">
        <p14:creationId xmlns="" xmlns:p14="http://schemas.microsoft.com/office/powerpoint/2010/main" val="2952949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2693795" y="349866"/>
            <a:ext cx="1099163" cy="144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18" b="1" dirty="0">
                <a:solidFill>
                  <a:srgbClr val="000000"/>
                </a:solidFill>
                <a:latin typeface="Palatino Linotype" panose="02040502050505030304"/>
              </a:rPr>
              <a:t>WORKING DRAFT</a:t>
            </a:r>
          </a:p>
        </p:txBody>
      </p:sp>
      <p:sp>
        <p:nvSpPr>
          <p:cNvPr id="5" name="doc id"/>
          <p:cNvSpPr txBox="1">
            <a:spLocks noChangeArrowheads="1"/>
          </p:cNvSpPr>
          <p:nvPr/>
        </p:nvSpPr>
        <p:spPr bwMode="auto">
          <a:xfrm>
            <a:off x="8614312" y="37255"/>
            <a:ext cx="301290"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fontAlgn="base" hangingPunct="1">
              <a:spcBef>
                <a:spcPct val="0"/>
              </a:spcBef>
              <a:spcAft>
                <a:spcPct val="0"/>
              </a:spcAft>
              <a:defRPr/>
            </a:pPr>
            <a:endParaRPr lang="en-US" sz="816" dirty="0">
              <a:solidFill>
                <a:srgbClr val="000000"/>
              </a:solidFill>
              <a:latin typeface="Palatino Linotype" panose="02040502050505030304"/>
            </a:endParaRPr>
          </a:p>
        </p:txBody>
      </p:sp>
      <p:sp>
        <p:nvSpPr>
          <p:cNvPr id="6" name="Working Draft" hidden="1"/>
          <p:cNvSpPr txBox="1">
            <a:spLocks noChangeArrowheads="1"/>
          </p:cNvSpPr>
          <p:nvPr/>
        </p:nvSpPr>
        <p:spPr bwMode="auto">
          <a:xfrm>
            <a:off x="2693795" y="508601"/>
            <a:ext cx="2765900" cy="144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18">
                <a:solidFill>
                  <a:srgbClr val="000000"/>
                </a:solidFill>
                <a:latin typeface="Palatino Linotype" panose="02040502050505030304"/>
              </a:rPr>
              <a:t>Last Modified 03/07/2015 21:25 India Standard Time</a:t>
            </a:r>
            <a:endParaRPr lang="en-US" sz="918" dirty="0">
              <a:solidFill>
                <a:srgbClr val="000000"/>
              </a:solidFill>
              <a:latin typeface="Palatino Linotype" panose="02040502050505030304"/>
            </a:endParaRPr>
          </a:p>
        </p:txBody>
      </p:sp>
      <p:sp>
        <p:nvSpPr>
          <p:cNvPr id="7" name="Printed" hidden="1"/>
          <p:cNvSpPr txBox="1">
            <a:spLocks noChangeArrowheads="1"/>
          </p:cNvSpPr>
          <p:nvPr/>
        </p:nvSpPr>
        <p:spPr bwMode="auto">
          <a:xfrm>
            <a:off x="2693795" y="668956"/>
            <a:ext cx="2415869" cy="144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18">
                <a:solidFill>
                  <a:srgbClr val="000000"/>
                </a:solidFill>
                <a:latin typeface="Palatino Linotype" panose="02040502050505030304"/>
              </a:rPr>
              <a:t>Printed 30/06/2015 21:25 India Standard Time</a:t>
            </a:r>
            <a:endParaRPr lang="en-US" sz="918" dirty="0">
              <a:solidFill>
                <a:srgbClr val="000000"/>
              </a:solidFill>
              <a:latin typeface="Palatino Linotype" panose="02040502050505030304"/>
            </a:endParaRPr>
          </a:p>
        </p:txBody>
      </p:sp>
      <p:grpSp>
        <p:nvGrpSpPr>
          <p:cNvPr id="8" name="McK Title Elements"/>
          <p:cNvGrpSpPr>
            <a:grpSpLocks/>
          </p:cNvGrpSpPr>
          <p:nvPr/>
        </p:nvGrpSpPr>
        <p:grpSpPr bwMode="auto">
          <a:xfrm>
            <a:off x="1" y="1"/>
            <a:ext cx="9140760" cy="6859620"/>
            <a:chOff x="0" y="0"/>
            <a:chExt cx="5643" cy="4235"/>
          </a:xfrm>
        </p:grpSpPr>
        <p:sp>
          <p:nvSpPr>
            <p:cNvPr id="9" name="McK Document type" hidden="1"/>
            <p:cNvSpPr txBox="1">
              <a:spLocks noChangeArrowheads="1"/>
            </p:cNvSpPr>
            <p:nvPr/>
          </p:nvSpPr>
          <p:spPr bwMode="auto">
            <a:xfrm>
              <a:off x="1663" y="3104"/>
              <a:ext cx="3109" cy="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28" dirty="0">
                  <a:solidFill>
                    <a:srgbClr val="000000"/>
                  </a:solidFill>
                  <a:latin typeface="Palatino Linotype" panose="02040502050505030304"/>
                </a:rPr>
                <a:t>Document type</a:t>
              </a:r>
            </a:p>
          </p:txBody>
        </p:sp>
        <p:sp>
          <p:nvSpPr>
            <p:cNvPr id="10" name="McK Date" hidden="1"/>
            <p:cNvSpPr txBox="1">
              <a:spLocks noChangeArrowheads="1"/>
            </p:cNvSpPr>
            <p:nvPr/>
          </p:nvSpPr>
          <p:spPr bwMode="auto">
            <a:xfrm>
              <a:off x="1663" y="3275"/>
              <a:ext cx="3109" cy="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28" dirty="0">
                  <a:solidFill>
                    <a:srgbClr val="000000"/>
                  </a:solidFill>
                  <a:latin typeface="Palatino Linotype" panose="02040502050505030304"/>
                </a:rPr>
                <a:t>Date</a:t>
              </a:r>
            </a:p>
          </p:txBody>
        </p:sp>
        <p:sp>
          <p:nvSpPr>
            <p:cNvPr id="11" name="McK Disclaimer" hidden="1"/>
            <p:cNvSpPr>
              <a:spLocks noChangeArrowheads="1"/>
            </p:cNvSpPr>
            <p:nvPr/>
          </p:nvSpPr>
          <p:spPr bwMode="auto">
            <a:xfrm>
              <a:off x="1663" y="3710"/>
              <a:ext cx="3226" cy="1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fontAlgn="base" hangingPunct="0">
                <a:spcBef>
                  <a:spcPct val="0"/>
                </a:spcBef>
                <a:spcAft>
                  <a:spcPct val="0"/>
                </a:spcAft>
              </a:pPr>
              <a:r>
                <a:rPr lang="en-US" sz="816" dirty="0">
                  <a:solidFill>
                    <a:srgbClr val="000000"/>
                  </a:solidFill>
                </a:rPr>
                <a:t>CONFIDENTIAL AND PROPRIETARY</a:t>
              </a:r>
            </a:p>
            <a:p>
              <a:pPr defTabSz="821202" eaLnBrk="0" fontAlgn="base" hangingPunct="0">
                <a:spcBef>
                  <a:spcPct val="0"/>
                </a:spcBef>
                <a:spcAft>
                  <a:spcPct val="0"/>
                </a:spcAft>
              </a:pPr>
              <a:r>
                <a:rPr lang="en-US" sz="816" dirty="0">
                  <a:solidFill>
                    <a:srgbClr val="000000"/>
                  </a:solidFill>
                </a:rPr>
                <a:t>Any use of this material without specific permission of McKinsey &amp; Company is strictly prohibited</a:t>
              </a:r>
            </a:p>
          </p:txBody>
        </p:sp>
        <p:sp>
          <p:nvSpPr>
            <p:cNvPr id="12" name="TitleBottomPlaceholder" hidden="1"/>
            <p:cNvSpPr>
              <a:spLocks noChangeArrowheads="1"/>
            </p:cNvSpPr>
            <p:nvPr/>
          </p:nvSpPr>
          <p:spPr bwMode="auto">
            <a:xfrm>
              <a:off x="0" y="1410"/>
              <a:ext cx="1382" cy="2825"/>
            </a:xfrm>
            <a:prstGeom prst="rect">
              <a:avLst/>
            </a:prstGeom>
            <a:solidFill>
              <a:srgbClr val="0065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32" dirty="0">
                <a:solidFill>
                  <a:srgbClr val="000000"/>
                </a:solidFill>
              </a:endParaRPr>
            </a:p>
          </p:txBody>
        </p:sp>
        <p:sp>
          <p:nvSpPr>
            <p:cNvPr id="13" name="TitleTopPlaceholder" hidden="1"/>
            <p:cNvSpPr>
              <a:spLocks noChangeArrowheads="1"/>
            </p:cNvSpPr>
            <p:nvPr/>
          </p:nvSpPr>
          <p:spPr bwMode="auto">
            <a:xfrm>
              <a:off x="0" y="0"/>
              <a:ext cx="1382" cy="1410"/>
            </a:xfrm>
            <a:prstGeom prst="rect">
              <a:avLst/>
            </a:prstGeom>
            <a:solidFill>
              <a:srgbClr val="91A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32" dirty="0">
                <a:solidFill>
                  <a:srgbClr val="000000"/>
                </a:solidFill>
              </a:endParaRPr>
            </a:p>
          </p:txBody>
        </p:sp>
        <p:sp>
          <p:nvSpPr>
            <p:cNvPr id="14"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32" dirty="0">
                <a:solidFill>
                  <a:srgbClr val="000000"/>
                </a:solidFill>
              </a:endParaRPr>
            </a:p>
          </p:txBody>
        </p:sp>
      </p:grpSp>
      <p:pic>
        <p:nvPicPr>
          <p:cNvPr id="18" name="TitleBottomBarBW" hidden="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20060" y="6574545"/>
            <a:ext cx="1670055" cy="19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2693795" y="2176938"/>
            <a:ext cx="5036084" cy="1004890"/>
          </a:xfrm>
          <a:prstGeom prst="rect">
            <a:avLst/>
          </a:prstGeom>
        </p:spPr>
        <p:txBody>
          <a:bodyPr/>
          <a:lstStyle>
            <a:lvl1pPr>
              <a:defRPr sz="3265" b="0" baseline="0">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2693795" y="3945699"/>
            <a:ext cx="5036084" cy="312073"/>
          </a:xfrm>
          <a:prstGeom prst="rect">
            <a:avLst/>
          </a:prstGeom>
        </p:spPr>
        <p:txBody>
          <a:bodyPr>
            <a:spAutoFit/>
          </a:bodyPr>
          <a:lstStyle>
            <a:lvl1pPr>
              <a:defRPr sz="1428" baseline="0">
                <a:latin typeface="+mn-lt"/>
                <a:ea typeface="+mn-ea"/>
              </a:defRPr>
            </a:lvl1pPr>
          </a:lstStyle>
          <a:p>
            <a:pPr lvl="0"/>
            <a:r>
              <a:rPr lang="en-US" noProof="0"/>
              <a:t>Click to edit Master subtitle style</a:t>
            </a:r>
            <a:endParaRPr lang="en-US" noProof="0" dirty="0"/>
          </a:p>
        </p:txBody>
      </p:sp>
    </p:spTree>
    <p:extLst>
      <p:ext uri="{BB962C8B-B14F-4D97-AF65-F5344CB8AC3E}">
        <p14:creationId xmlns="" xmlns:p14="http://schemas.microsoft.com/office/powerpoint/2010/main" val="10885493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userDrawn="1">
            <p:extLst/>
          </p:nvPr>
        </p:nvGraphicFramePr>
        <p:xfrm>
          <a:off x="1621" y="1621"/>
          <a:ext cx="1619" cy="1619"/>
        </p:xfrm>
        <a:graphic>
          <a:graphicData uri="http://schemas.openxmlformats.org/presentationml/2006/ole">
            <p:oleObj spid="_x0000_s60599" name="think-cell Slide" r:id="rId3" imgW="360" imgH="360" progId="">
              <p:embed/>
            </p:oleObj>
          </a:graphicData>
        </a:graphic>
      </p:graphicFrame>
      <p:sp>
        <p:nvSpPr>
          <p:cNvPr id="2" name="McK 2. Slide Title"/>
          <p:cNvSpPr>
            <a:spLocks noGrp="1"/>
          </p:cNvSpPr>
          <p:nvPr>
            <p:ph type="title"/>
          </p:nvPr>
        </p:nvSpPr>
        <p:spPr>
          <a:xfrm>
            <a:off x="121489" y="183369"/>
            <a:ext cx="7148356" cy="376834"/>
          </a:xfrm>
          <a:noFill/>
          <a:ln>
            <a:noFill/>
          </a:ln>
          <a:effectLst>
            <a:outerShdw dist="35921" dir="2700000" algn="ctr" rotWithShape="0">
              <a:schemeClr val="tx1"/>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Lst>
        </p:spPr>
        <p:txBody>
          <a:bodyPr vert="horz" wrap="square" lIns="0" tIns="0" rIns="0" bIns="0" numCol="1" anchor="ctr" anchorCtr="0" compatLnSpc="1">
            <a:prstTxWarp prst="textNoShape">
              <a:avLst/>
            </a:prstTxWarp>
            <a:spAutoFit/>
          </a:bodyPr>
          <a:lstStyle>
            <a:lvl1pPr>
              <a:defRPr lang="en-US" sz="2449" b="1">
                <a:solidFill>
                  <a:schemeClr val="bg1"/>
                </a:solidFill>
                <a:latin typeface="Century Gothic" pitchFamily="34" charset="0"/>
                <a:ea typeface="Arial Unicode MS" pitchFamily="34" charset="-128"/>
                <a:cs typeface="Arial Unicode MS" pitchFamily="34" charset="-128"/>
              </a:defRPr>
            </a:lvl1pPr>
          </a:lstStyle>
          <a:p>
            <a:pPr lvl="0"/>
            <a:r>
              <a:rPr lang="en-US" dirty="0"/>
              <a:t>Click to edit Master title style</a:t>
            </a:r>
          </a:p>
        </p:txBody>
      </p:sp>
    </p:spTree>
    <p:extLst>
      <p:ext uri="{BB962C8B-B14F-4D97-AF65-F5344CB8AC3E}">
        <p14:creationId xmlns="" xmlns:p14="http://schemas.microsoft.com/office/powerpoint/2010/main" val="156536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 xmlns:p14="http://schemas.microsoft.com/office/powerpoint/2010/main" val="777320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218701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218701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8672153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605"/>
            <a:ext cx="3008313" cy="61549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1"/>
            <a:ext cx="5111750" cy="24946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1"/>
            <a:ext cx="3008313" cy="309645"/>
          </a:xfrm>
        </p:spPr>
        <p:txBody>
          <a:bodyPr/>
          <a:lstStyle>
            <a:lvl1pPr marL="0" indent="0">
              <a:buNone/>
              <a:defRPr sz="1400"/>
            </a:lvl1pPr>
            <a:lvl2pPr marL="457152" indent="0">
              <a:buNone/>
              <a:defRPr sz="1200"/>
            </a:lvl2pPr>
            <a:lvl3pPr marL="914303" indent="0">
              <a:buNone/>
              <a:defRPr sz="1000"/>
            </a:lvl3pPr>
            <a:lvl4pPr marL="1371455" indent="0">
              <a:buNone/>
              <a:defRPr sz="900"/>
            </a:lvl4pPr>
            <a:lvl5pPr marL="1828606" indent="0">
              <a:buNone/>
              <a:defRPr sz="900"/>
            </a:lvl5pPr>
            <a:lvl6pPr marL="2285758" indent="0">
              <a:buNone/>
              <a:defRPr sz="900"/>
            </a:lvl6pPr>
            <a:lvl7pPr marL="2742909" indent="0">
              <a:buNone/>
              <a:defRPr sz="900"/>
            </a:lvl7pPr>
            <a:lvl8pPr marL="3200061" indent="0">
              <a:buNone/>
              <a:defRPr sz="900"/>
            </a:lvl8pPr>
            <a:lvl9pPr marL="3657212" indent="0">
              <a:buNone/>
              <a:defRPr sz="900"/>
            </a:lvl9pPr>
          </a:lstStyle>
          <a:p>
            <a:pPr lvl="0"/>
            <a:r>
              <a:rPr lang="en-US"/>
              <a:t>Click to edit Master text styles</a:t>
            </a:r>
          </a:p>
        </p:txBody>
      </p:sp>
    </p:spTree>
    <p:extLst>
      <p:ext uri="{BB962C8B-B14F-4D97-AF65-F5344CB8AC3E}">
        <p14:creationId xmlns="" xmlns:p14="http://schemas.microsoft.com/office/powerpoint/2010/main" val="36645539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099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4004944"/>
            <a:ext cx="7772400" cy="401956"/>
          </a:xfrm>
        </p:spPr>
        <p:txBody>
          <a:bodyPr anchor="b"/>
          <a:lstStyle>
            <a:lvl1pPr marL="0" indent="0">
              <a:buNone/>
              <a:defRPr sz="2000">
                <a:solidFill>
                  <a:schemeClr val="tx1">
                    <a:tint val="75000"/>
                  </a:schemeClr>
                </a:solidFill>
              </a:defRPr>
            </a:lvl1pPr>
            <a:lvl2pPr marL="457152" indent="0">
              <a:buNone/>
              <a:defRPr sz="1800">
                <a:solidFill>
                  <a:schemeClr val="tx1">
                    <a:tint val="75000"/>
                  </a:schemeClr>
                </a:solidFill>
              </a:defRPr>
            </a:lvl2pPr>
            <a:lvl3pPr marL="914303" indent="0">
              <a:buNone/>
              <a:defRPr sz="1600">
                <a:solidFill>
                  <a:schemeClr val="tx1">
                    <a:tint val="75000"/>
                  </a:schemeClr>
                </a:solidFill>
              </a:defRPr>
            </a:lvl3pPr>
            <a:lvl4pPr marL="1371455" indent="0">
              <a:buNone/>
              <a:defRPr sz="1400">
                <a:solidFill>
                  <a:schemeClr val="tx1">
                    <a:tint val="75000"/>
                  </a:schemeClr>
                </a:solidFill>
              </a:defRPr>
            </a:lvl4pPr>
            <a:lvl5pPr marL="1828606" indent="0">
              <a:buNone/>
              <a:defRPr sz="1400">
                <a:solidFill>
                  <a:schemeClr val="tx1">
                    <a:tint val="75000"/>
                  </a:schemeClr>
                </a:solidFill>
              </a:defRPr>
            </a:lvl5pPr>
            <a:lvl6pPr marL="2285758" indent="0">
              <a:buNone/>
              <a:defRPr sz="1400">
                <a:solidFill>
                  <a:schemeClr val="tx1">
                    <a:tint val="75000"/>
                  </a:schemeClr>
                </a:solidFill>
              </a:defRPr>
            </a:lvl6pPr>
            <a:lvl7pPr marL="2742909" indent="0">
              <a:buNone/>
              <a:defRPr sz="1400">
                <a:solidFill>
                  <a:schemeClr val="tx1">
                    <a:tint val="75000"/>
                  </a:schemeClr>
                </a:solidFill>
              </a:defRPr>
            </a:lvl7pPr>
            <a:lvl8pPr marL="3200061" indent="0">
              <a:buNone/>
              <a:defRPr sz="1400">
                <a:solidFill>
                  <a:schemeClr val="tx1">
                    <a:tint val="75000"/>
                  </a:schemeClr>
                </a:solidFill>
              </a:defRPr>
            </a:lvl8pPr>
            <a:lvl9pPr marL="3657212"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 xmlns:p14="http://schemas.microsoft.com/office/powerpoint/2010/main" val="926104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4319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F4BA0509-011B-45FF-BC9F-F8447B0553F7}" type="datetimeFigureOut">
              <a:rPr lang="en-IN" smtClean="0"/>
              <a:pPr/>
              <a:t>03-03-2017</a:t>
            </a:fld>
            <a:endParaRPr lang="en-IN"/>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CDCFCDE8-D20E-4E0D-9E8F-D0E57FA68E3F}" type="slidenum">
              <a:rPr lang="en-IN" smtClean="0"/>
              <a:pPr/>
              <a:t>‹#›</a:t>
            </a:fld>
            <a:endParaRPr lang="en-IN"/>
          </a:p>
        </p:txBody>
      </p:sp>
    </p:spTree>
    <p:extLst>
      <p:ext uri="{BB962C8B-B14F-4D97-AF65-F5344CB8AC3E}">
        <p14:creationId xmlns="" xmlns:p14="http://schemas.microsoft.com/office/powerpoint/2010/main" val="353054841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797152"/>
            <a:ext cx="8610600" cy="615495"/>
          </a:xfrm>
        </p:spPr>
        <p:txBody>
          <a:bodyPr/>
          <a:lstStyle>
            <a:lvl1pPr>
              <a:defRPr sz="4000" b="0">
                <a:solidFill>
                  <a:srgbClr val="0000CC"/>
                </a:solidFill>
                <a:latin typeface="Arial Rounded MT Bold" pitchFamily="34" charset="0"/>
              </a:defRPr>
            </a:lvl1pPr>
          </a:lstStyle>
          <a:p>
            <a:r>
              <a:rPr lang="en-US" dirty="0"/>
              <a:t>Click to edit Master title style</a:t>
            </a:r>
          </a:p>
        </p:txBody>
      </p:sp>
    </p:spTree>
    <p:extLst>
      <p:ext uri="{BB962C8B-B14F-4D97-AF65-F5344CB8AC3E}">
        <p14:creationId xmlns="" xmlns:p14="http://schemas.microsoft.com/office/powerpoint/2010/main" val="2743504707"/>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896"/>
            <a:ext cx="8229600" cy="376834"/>
          </a:xfrm>
        </p:spPr>
        <p:txBody>
          <a:bodyPr/>
          <a:lstStyle/>
          <a:p>
            <a:r>
              <a:rPr lang="en-US"/>
              <a:t>Click to edit Master title style</a:t>
            </a:r>
          </a:p>
        </p:txBody>
      </p:sp>
      <p:sp>
        <p:nvSpPr>
          <p:cNvPr id="3" name="Table Placeholder 2"/>
          <p:cNvSpPr>
            <a:spLocks noGrp="1"/>
          </p:cNvSpPr>
          <p:nvPr>
            <p:ph type="tbl" idx="1"/>
          </p:nvPr>
        </p:nvSpPr>
        <p:spPr>
          <a:xfrm>
            <a:off x="457200" y="1600207"/>
            <a:ext cx="8229600" cy="4530725"/>
          </a:xfrm>
        </p:spPr>
        <p:txBody>
          <a:bodyPr rtlCol="0">
            <a:normAutofit/>
          </a:bodyPr>
          <a:lstStyle/>
          <a:p>
            <a:pPr lvl="0"/>
            <a:endParaRPr lang="en-US" noProof="0"/>
          </a:p>
        </p:txBody>
      </p:sp>
    </p:spTree>
    <p:extLst>
      <p:ext uri="{BB962C8B-B14F-4D97-AF65-F5344CB8AC3E}">
        <p14:creationId xmlns="" xmlns:p14="http://schemas.microsoft.com/office/powerpoint/2010/main" val="3005167276"/>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8977"/>
            <a:ext cx="8229600" cy="376834"/>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341439"/>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810001"/>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 xmlns:p14="http://schemas.microsoft.com/office/powerpoint/2010/main" val="12114577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8977"/>
            <a:ext cx="8229600" cy="376834"/>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41439"/>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 xmlns:p14="http://schemas.microsoft.com/office/powerpoint/2010/main" val="6575605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436265"/>
            <a:ext cx="7543800" cy="376834"/>
          </a:xfrm>
        </p:spPr>
        <p:txBody>
          <a:bodyPr/>
          <a:lstStyle/>
          <a:p>
            <a:r>
              <a:rPr lang="en-US"/>
              <a:t>Click to edit Master title style</a:t>
            </a:r>
          </a:p>
        </p:txBody>
      </p:sp>
      <p:sp>
        <p:nvSpPr>
          <p:cNvPr id="3" name="Content Placeholder 2"/>
          <p:cNvSpPr>
            <a:spLocks noGrp="1"/>
          </p:cNvSpPr>
          <p:nvPr>
            <p:ph sz="half" idx="1"/>
          </p:nvPr>
        </p:nvSpPr>
        <p:spPr>
          <a:xfrm>
            <a:off x="381000" y="1600202"/>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0" y="1600202"/>
            <a:ext cx="4038600" cy="1350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22347323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828800"/>
            <a:ext cx="7696200" cy="3657600"/>
          </a:xfrm>
        </p:spPr>
        <p:txBody>
          <a:bodyPr/>
          <a:lstStyle/>
          <a:p>
            <a:endParaRPr lang="en-US"/>
          </a:p>
        </p:txBody>
      </p:sp>
      <p:sp>
        <p:nvSpPr>
          <p:cNvPr id="4" name="Date Placeholder 3"/>
          <p:cNvSpPr>
            <a:spLocks noGrp="1"/>
          </p:cNvSpPr>
          <p:nvPr>
            <p:ph type="dt" sz="half" idx="10"/>
          </p:nvPr>
        </p:nvSpPr>
        <p:spPr>
          <a:xfrm>
            <a:off x="1371600" y="6248400"/>
            <a:ext cx="1905000" cy="457200"/>
          </a:xfrm>
          <a:prstGeom prst="rect">
            <a:avLst/>
          </a:prstGeom>
        </p:spPr>
        <p:txBody>
          <a:bodyPr/>
          <a:lstStyle>
            <a:lvl1pPr>
              <a:defRPr/>
            </a:lvl1pPr>
          </a:lstStyle>
          <a:p>
            <a:r>
              <a:rPr lang="en-US" altLang="en-US" smtClean="0"/>
              <a:t>ASPIRE</a:t>
            </a:r>
            <a:endParaRPr lang="en-IN" altLang="en-US"/>
          </a:p>
        </p:txBody>
      </p:sp>
      <p:sp>
        <p:nvSpPr>
          <p:cNvPr id="5" name="Footer Placeholder 4"/>
          <p:cNvSpPr>
            <a:spLocks noGrp="1"/>
          </p:cNvSpPr>
          <p:nvPr>
            <p:ph type="ftr" sz="quarter" idx="11"/>
          </p:nvPr>
        </p:nvSpPr>
        <p:spPr>
          <a:xfrm>
            <a:off x="3556000" y="6248400"/>
            <a:ext cx="2895600" cy="457200"/>
          </a:xfrm>
          <a:prstGeom prst="rect">
            <a:avLst/>
          </a:prstGeom>
        </p:spPr>
        <p:txBody>
          <a:bodyPr/>
          <a:lstStyle>
            <a:lvl1pPr>
              <a:defRPr/>
            </a:lvl1pPr>
          </a:lstStyle>
          <a:p>
            <a:endParaRPr lang="en-IN" altLang="en-US"/>
          </a:p>
        </p:txBody>
      </p:sp>
      <p:sp>
        <p:nvSpPr>
          <p:cNvPr id="6" name="Slide Number Placeholder 5"/>
          <p:cNvSpPr>
            <a:spLocks noGrp="1"/>
          </p:cNvSpPr>
          <p:nvPr>
            <p:ph type="sldNum" sz="quarter" idx="12"/>
          </p:nvPr>
        </p:nvSpPr>
        <p:spPr>
          <a:xfrm>
            <a:off x="6718300" y="6248400"/>
            <a:ext cx="1905000" cy="457200"/>
          </a:xfrm>
          <a:prstGeom prst="rect">
            <a:avLst/>
          </a:prstGeom>
        </p:spPr>
        <p:txBody>
          <a:bodyPr/>
          <a:lstStyle>
            <a:lvl1pPr>
              <a:defRPr/>
            </a:lvl1pPr>
          </a:lstStyle>
          <a:p>
            <a:fld id="{3B675466-629A-40AD-A8DE-CCDBF9465426}" type="slidenum">
              <a:rPr lang="en-IN" altLang="en-US"/>
              <a:pPr/>
              <a:t>‹#›</a:t>
            </a:fld>
            <a:endParaRPr lang="en-IN" altLang="en-US"/>
          </a:p>
        </p:txBody>
      </p:sp>
    </p:spTree>
    <p:extLst>
      <p:ext uri="{BB962C8B-B14F-4D97-AF65-F5344CB8AC3E}">
        <p14:creationId xmlns="" xmlns:p14="http://schemas.microsoft.com/office/powerpoint/2010/main" val="38335925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nvPr>
        </p:nvGraphicFramePr>
        <p:xfrm>
          <a:off x="0" y="0"/>
          <a:ext cx="158750" cy="158750"/>
        </p:xfrm>
        <a:graphic>
          <a:graphicData uri="http://schemas.openxmlformats.org/presentationml/2006/ole">
            <p:oleObj spid="_x0000_s26835" name="think-cell Slide" r:id="rId3" imgW="360" imgH="360" progId="">
              <p:embed/>
            </p:oleObj>
          </a:graphicData>
        </a:graphic>
      </p:graphicFrame>
      <p:pic>
        <p:nvPicPr>
          <p:cNvPr id="12" name="Picture 1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bwMode="ltGray">
          <a:xfrm>
            <a:off x="-22677" y="0"/>
            <a:ext cx="9188649" cy="6858000"/>
          </a:xfrm>
          <a:prstGeom prst="rect">
            <a:avLst/>
          </a:prstGeom>
        </p:spPr>
      </p:pic>
      <p:sp>
        <p:nvSpPr>
          <p:cNvPr id="4" name="Working Draft Text" hidden="1"/>
          <p:cNvSpPr txBox="1">
            <a:spLocks noChangeArrowheads="1"/>
          </p:cNvSpPr>
          <p:nvPr/>
        </p:nvSpPr>
        <p:spPr bwMode="auto">
          <a:xfrm>
            <a:off x="8131465" y="228300"/>
            <a:ext cx="835165"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900"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29" y="387846"/>
            <a:ext cx="641201"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900" baseline="0" noProof="0">
                <a:latin typeface="+mn-lt"/>
                <a:ea typeface="Arial Unicode MS" pitchFamily="34" charset="-128"/>
                <a:cs typeface="Arial Unicode MS" pitchFamily="34" charset="-128"/>
              </a:rPr>
              <a:t>Last Modified 04/01/2017 09:15 India Standard Time</a:t>
            </a:r>
            <a:endParaRPr lang="en-US" sz="900"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1"/>
            <a:ext cx="34464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900" baseline="0" noProof="0">
                <a:latin typeface="+mn-lt"/>
                <a:ea typeface="Arial Unicode MS" pitchFamily="34" charset="-128"/>
                <a:cs typeface="Arial Unicode MS" pitchFamily="34" charset="-128"/>
              </a:rPr>
              <a:t>Printed 8/8/2016 3:35 PM India Standard Time</a:t>
            </a:r>
            <a:endParaRPr lang="en-US" sz="900"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21126"/>
            <a:ext cx="4210050" cy="494022"/>
            <a:chOff x="1663" y="3106"/>
            <a:chExt cx="3109" cy="305"/>
          </a:xfrm>
        </p:grpSpPr>
        <p:sp>
          <p:nvSpPr>
            <p:cNvPr id="9" name="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400" baseline="0" noProof="0" dirty="0">
                  <a:latin typeface="+mn-lt"/>
                </a:rPr>
                <a:t>Document type</a:t>
              </a:r>
            </a:p>
          </p:txBody>
        </p:sp>
        <p:sp>
          <p:nvSpPr>
            <p:cNvPr id="10" name="Date"/>
            <p:cNvSpPr txBox="1">
              <a:spLocks noChangeArrowheads="1"/>
            </p:cNvSpPr>
            <p:nvPr/>
          </p:nvSpPr>
          <p:spPr bwMode="auto">
            <a:xfrm>
              <a:off x="1663" y="3275"/>
              <a:ext cx="3109"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400" baseline="0" noProof="0" dirty="0">
                  <a:latin typeface="+mn-lt"/>
                </a:rPr>
                <a:t>Date</a:t>
              </a:r>
            </a:p>
          </p:txBody>
        </p:sp>
      </p:grpSp>
      <p:sp>
        <p:nvSpPr>
          <p:cNvPr id="13314" name="Rectangle 1026"/>
          <p:cNvSpPr>
            <a:spLocks noGrp="1" noChangeArrowheads="1"/>
          </p:cNvSpPr>
          <p:nvPr>
            <p:ph type="ctrTitle"/>
          </p:nvPr>
        </p:nvSpPr>
        <p:spPr>
          <a:xfrm>
            <a:off x="158751" y="2189418"/>
            <a:ext cx="4210050" cy="492443"/>
          </a:xfrm>
          <a:prstGeom prst="rect">
            <a:avLst/>
          </a:prstGeom>
        </p:spPr>
        <p:txBody>
          <a:bodyPr wrap="square" anchor="t">
            <a:spAutoFit/>
          </a:bodyPr>
          <a:lstStyle>
            <a:lvl1pPr algn="l">
              <a:defRPr sz="32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4"/>
            <a:ext cx="4210050" cy="276999"/>
          </a:xfrm>
          <a:prstGeom prst="rect">
            <a:avLst/>
          </a:prstGeom>
        </p:spPr>
        <p:txBody>
          <a:bodyPr>
            <a:spAutoFit/>
          </a:bodyPr>
          <a:lstStyle>
            <a:lvl1pPr algn="l">
              <a:defRPr sz="180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5" name="Rectangle 14"/>
          <p:cNvSpPr/>
          <p:nvPr userDrawn="1"/>
        </p:nvSpPr>
        <p:spPr>
          <a:xfrm>
            <a:off x="4517221"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92776" tIns="46393" rIns="92776" bIns="46393" rtlCol="0" anchor="ctr"/>
          <a:lstStyle/>
          <a:p>
            <a:pPr marL="0" marR="0" lvl="0" indent="0" algn="ctr" defTabSz="454682"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3" name="Group 2"/>
          <p:cNvGrpSpPr/>
          <p:nvPr userDrawn="1"/>
        </p:nvGrpSpPr>
        <p:grpSpPr bwMode="ltGray">
          <a:xfrm>
            <a:off x="3206242" y="5486400"/>
            <a:ext cx="2731517" cy="1309285"/>
            <a:chOff x="3200212" y="5393260"/>
            <a:chExt cx="2731517" cy="1309285"/>
          </a:xfrm>
        </p:grpSpPr>
        <p:sp>
          <p:nvSpPr>
            <p:cNvPr id="16" name="TextBox 15"/>
            <p:cNvSpPr txBox="1"/>
            <p:nvPr userDrawn="1"/>
          </p:nvSpPr>
          <p:spPr bwMode="ltGray">
            <a:xfrm>
              <a:off x="3200212" y="6363991"/>
              <a:ext cx="2731517" cy="338554"/>
            </a:xfrm>
            <a:prstGeom prst="rect">
              <a:avLst/>
            </a:prstGeom>
            <a:noFill/>
          </p:spPr>
          <p:txBody>
            <a:bodyPr wrap="none" lIns="0" tIns="0" rIns="0" bIns="0" rtlCol="0" anchor="b">
              <a:spAutoFit/>
            </a:bodyPr>
            <a:lstStyle/>
            <a:p>
              <a:pPr algn="ctr"/>
              <a:r>
                <a:rPr lang="en-US" sz="2200" b="1" dirty="0">
                  <a:latin typeface="+mn-lt"/>
                </a:rPr>
                <a:t>Quality Council of India</a:t>
              </a:r>
            </a:p>
          </p:txBody>
        </p:sp>
        <p:pic>
          <p:nvPicPr>
            <p:cNvPr id="17" name="Picture 16" descr="QCI Logo.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bwMode="ltGray">
            <a:xfrm>
              <a:off x="4165020" y="5393260"/>
              <a:ext cx="801900" cy="1077288"/>
            </a:xfrm>
            <a:prstGeom prst="rect">
              <a:avLst/>
            </a:prstGeom>
          </p:spPr>
        </p:pic>
      </p:grpSp>
    </p:spTree>
    <p:extLst>
      <p:ext uri="{BB962C8B-B14F-4D97-AF65-F5344CB8AC3E}">
        <p14:creationId xmlns="" xmlns:p14="http://schemas.microsoft.com/office/powerpoint/2010/main" val="323553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nvPr>
        </p:nvGraphicFramePr>
        <p:xfrm>
          <a:off x="1588" y="1588"/>
          <a:ext cx="1587" cy="1587"/>
        </p:xfrm>
        <a:graphic>
          <a:graphicData uri="http://schemas.openxmlformats.org/presentationml/2006/ole">
            <p:oleObj spid="_x0000_s27859" name="think-cell Slide" r:id="rId3" imgW="360" imgH="360" progId="">
              <p:embed/>
            </p:oleObj>
          </a:graphicData>
        </a:graphic>
      </p:graphicFrame>
      <p:sp>
        <p:nvSpPr>
          <p:cNvPr id="2" name="2. Slide Title"/>
          <p:cNvSpPr>
            <a:spLocks noGrp="1"/>
          </p:cNvSpPr>
          <p:nvPr>
            <p:ph type="title"/>
          </p:nvPr>
        </p:nvSpPr>
        <p:spPr>
          <a:xfrm>
            <a:off x="172517" y="395980"/>
            <a:ext cx="6996687" cy="292388"/>
          </a:xfrm>
          <a:prstGeom prst="rect">
            <a:avLst/>
          </a:prstGeom>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 xmlns:p14="http://schemas.microsoft.com/office/powerpoint/2010/main" val="15785532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5164138" y="6249988"/>
            <a:ext cx="3611562" cy="365125"/>
          </a:xfrm>
          <a:prstGeom prst="rect">
            <a:avLst/>
          </a:prstGeom>
        </p:spPr>
        <p:txBody>
          <a:bodyPr/>
          <a:lstStyle>
            <a:lvl1pPr>
              <a:defRPr/>
            </a:lvl1pPr>
          </a:lstStyle>
          <a:p>
            <a:pPr>
              <a:defRPr/>
            </a:pPr>
            <a:r>
              <a:rPr lang="en-US" smtClean="0">
                <a:solidFill>
                  <a:srgbClr val="2F5897"/>
                </a:solidFill>
              </a:rPr>
              <a:t>25 January 2007</a:t>
            </a:r>
            <a:endParaRPr lang="en-US">
              <a:solidFill>
                <a:srgbClr val="2F5897"/>
              </a:solidFill>
            </a:endParaRPr>
          </a:p>
        </p:txBody>
      </p:sp>
      <p:sp>
        <p:nvSpPr>
          <p:cNvPr id="4" name="Footer Placeholder 4"/>
          <p:cNvSpPr>
            <a:spLocks noGrp="1"/>
          </p:cNvSpPr>
          <p:nvPr>
            <p:ph type="ftr" sz="quarter" idx="11"/>
          </p:nvPr>
        </p:nvSpPr>
        <p:spPr>
          <a:xfrm>
            <a:off x="431800" y="6249988"/>
            <a:ext cx="3548063" cy="365125"/>
          </a:xfrm>
          <a:prstGeom prst="rect">
            <a:avLst/>
          </a:prstGeom>
        </p:spPr>
        <p:txBody>
          <a:bodyPr/>
          <a:lstStyle>
            <a:lvl1pPr>
              <a:defRPr/>
            </a:lvl1pPr>
          </a:lstStyle>
          <a:p>
            <a:pPr>
              <a:defRPr/>
            </a:pPr>
            <a:r>
              <a:rPr lang="en-US" smtClean="0">
                <a:solidFill>
                  <a:srgbClr val="2F5897"/>
                </a:solidFill>
              </a:rPr>
              <a:t>MATS326-3 problem.ppt</a:t>
            </a:r>
            <a:endParaRPr lang="en-US">
              <a:solidFill>
                <a:srgbClr val="2F5897"/>
              </a:solidFill>
            </a:endParaRPr>
          </a:p>
        </p:txBody>
      </p:sp>
      <p:sp>
        <p:nvSpPr>
          <p:cNvPr id="5" name="Slide Number Placeholder 5"/>
          <p:cNvSpPr>
            <a:spLocks noGrp="1"/>
          </p:cNvSpPr>
          <p:nvPr>
            <p:ph type="sldNum" sz="quarter" idx="12"/>
          </p:nvPr>
        </p:nvSpPr>
        <p:spPr/>
        <p:txBody>
          <a:bodyPr/>
          <a:lstStyle>
            <a:lvl1pPr>
              <a:defRPr/>
            </a:lvl1pPr>
          </a:lstStyle>
          <a:p>
            <a:pPr>
              <a:defRPr/>
            </a:pPr>
            <a:fld id="{B9FDE1F8-AC9B-417F-9A97-65CC73626AA6}" type="slidenum">
              <a:rPr lang="en-US">
                <a:solidFill>
                  <a:srgbClr val="2F5897"/>
                </a:solidFill>
              </a:rPr>
              <a:pPr>
                <a:defRPr/>
              </a:pPr>
              <a:t>‹#›</a:t>
            </a:fld>
            <a:fld id="{ED7E1676-DA88-490A-A888-A27D9E44EAC8}" type="slidenum">
              <a:rPr lang="en-US">
                <a:solidFill>
                  <a:srgbClr val="2F5897"/>
                </a:solidFill>
              </a:rPr>
              <a:pPr>
                <a:defRPr/>
              </a:pPr>
              <a:t>‹#›</a:t>
            </a:fld>
            <a:endParaRPr lang="en-US">
              <a:solidFill>
                <a:srgbClr val="2F5897"/>
              </a:solidFill>
            </a:endParaRPr>
          </a:p>
        </p:txBody>
      </p:sp>
    </p:spTree>
    <p:extLst>
      <p:ext uri="{BB962C8B-B14F-4D97-AF65-F5344CB8AC3E}">
        <p14:creationId xmlns="" xmlns:p14="http://schemas.microsoft.com/office/powerpoint/2010/main" val="366168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4137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tags" Target="../tags/tag12.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15.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tags" Target="../tags/tag11.xml"/><Relationship Id="rId25" Type="http://schemas.openxmlformats.org/officeDocument/2006/relationships/tags" Target="../tags/tag19.xml"/><Relationship Id="rId2" Type="http://schemas.openxmlformats.org/officeDocument/2006/relationships/slideLayout" Target="../slideLayouts/slideLayout2.xml"/><Relationship Id="rId16" Type="http://schemas.openxmlformats.org/officeDocument/2006/relationships/tags" Target="../tags/tag10.xml"/><Relationship Id="rId20" Type="http://schemas.openxmlformats.org/officeDocument/2006/relationships/tags" Target="../tags/tag14.xml"/><Relationship Id="rId29"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24" Type="http://schemas.openxmlformats.org/officeDocument/2006/relationships/tags" Target="../tags/tag18.xml"/><Relationship Id="rId5" Type="http://schemas.openxmlformats.org/officeDocument/2006/relationships/slideLayout" Target="../slideLayouts/slideLayout5.xml"/><Relationship Id="rId15" Type="http://schemas.openxmlformats.org/officeDocument/2006/relationships/tags" Target="../tags/tag9.xml"/><Relationship Id="rId23" Type="http://schemas.openxmlformats.org/officeDocument/2006/relationships/tags" Target="../tags/tag17.xml"/><Relationship Id="rId28" Type="http://schemas.openxmlformats.org/officeDocument/2006/relationships/image" Target="../media/image3.jpeg"/><Relationship Id="rId10" Type="http://schemas.openxmlformats.org/officeDocument/2006/relationships/tags" Target="../tags/tag4.xml"/><Relationship Id="rId19" Type="http://schemas.openxmlformats.org/officeDocument/2006/relationships/tags" Target="../tags/tag13.xml"/><Relationship Id="rId31"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 Id="rId22" Type="http://schemas.openxmlformats.org/officeDocument/2006/relationships/tags" Target="../tags/tag16.xml"/><Relationship Id="rId27" Type="http://schemas.openxmlformats.org/officeDocument/2006/relationships/image" Target="../media/image2.jpeg"/><Relationship Id="rId30" Type="http://schemas.openxmlformats.org/officeDocument/2006/relationships/image" Target="../media/image5.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10.xml"/><Relationship Id="rId18" Type="http://schemas.openxmlformats.org/officeDocument/2006/relationships/image" Target="../media/image2.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oleObject" Target="../embeddings/oleObject25.bin"/><Relationship Id="rId2" Type="http://schemas.openxmlformats.org/officeDocument/2006/relationships/slideLayout" Target="../slideLayouts/slideLayout34.xml"/><Relationship Id="rId16" Type="http://schemas.openxmlformats.org/officeDocument/2006/relationships/tags" Target="../tags/tag201.xml"/><Relationship Id="rId20" Type="http://schemas.openxmlformats.org/officeDocument/2006/relationships/image" Target="../media/image4.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00.xml"/><Relationship Id="rId10" Type="http://schemas.openxmlformats.org/officeDocument/2006/relationships/slideLayout" Target="../slideLayouts/slideLayout42.xml"/><Relationship Id="rId19" Type="http://schemas.openxmlformats.org/officeDocument/2006/relationships/image" Target="../media/image3.jpe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vmlDrawing" Target="../drawings/vmlDrawing23.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slideLayout" Target="../slideLayouts/slideLayout8.xml"/><Relationship Id="rId21" Type="http://schemas.openxmlformats.org/officeDocument/2006/relationships/tags" Target="../tags/tag30.xml"/><Relationship Id="rId7" Type="http://schemas.openxmlformats.org/officeDocument/2006/relationships/slideLayout" Target="../slideLayouts/slideLayout12.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33" Type="http://schemas.openxmlformats.org/officeDocument/2006/relationships/image" Target="../media/image5.png"/><Relationship Id="rId2" Type="http://schemas.openxmlformats.org/officeDocument/2006/relationships/slideLayout" Target="../slideLayouts/slideLayout7.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ags" Target="../tags/tag20.xml"/><Relationship Id="rId24" Type="http://schemas.openxmlformats.org/officeDocument/2006/relationships/tags" Target="../tags/tag33.xml"/><Relationship Id="rId32" Type="http://schemas.openxmlformats.org/officeDocument/2006/relationships/image" Target="../media/image4.jpeg"/><Relationship Id="rId5" Type="http://schemas.openxmlformats.org/officeDocument/2006/relationships/slideLayout" Target="../slideLayouts/slideLayout10.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10" Type="http://schemas.openxmlformats.org/officeDocument/2006/relationships/vmlDrawing" Target="../drawings/vmlDrawing4.vml"/><Relationship Id="rId19" Type="http://schemas.openxmlformats.org/officeDocument/2006/relationships/tags" Target="../tags/tag28.xml"/><Relationship Id="rId31" Type="http://schemas.openxmlformats.org/officeDocument/2006/relationships/image" Target="../media/image3.jpeg"/><Relationship Id="rId4" Type="http://schemas.openxmlformats.org/officeDocument/2006/relationships/slideLayout" Target="../slideLayouts/slideLayout9.xml"/><Relationship Id="rId9" Type="http://schemas.openxmlformats.org/officeDocument/2006/relationships/theme" Target="../theme/theme2.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39" Type="http://schemas.openxmlformats.org/officeDocument/2006/relationships/tags" Target="../tags/tag71.xml"/><Relationship Id="rId3" Type="http://schemas.openxmlformats.org/officeDocument/2006/relationships/slideLayout" Target="../slideLayouts/slideLayout16.xml"/><Relationship Id="rId21" Type="http://schemas.openxmlformats.org/officeDocument/2006/relationships/tags" Target="../tags/tag53.xml"/><Relationship Id="rId34" Type="http://schemas.openxmlformats.org/officeDocument/2006/relationships/tags" Target="../tags/tag66.xml"/><Relationship Id="rId42" Type="http://schemas.openxmlformats.org/officeDocument/2006/relationships/oleObject" Target="../embeddings/oleObject7.bin"/><Relationship Id="rId47" Type="http://schemas.openxmlformats.org/officeDocument/2006/relationships/image" Target="../media/image4.jpeg"/><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33" Type="http://schemas.openxmlformats.org/officeDocument/2006/relationships/tags" Target="../tags/tag65.xml"/><Relationship Id="rId38" Type="http://schemas.openxmlformats.org/officeDocument/2006/relationships/tags" Target="../tags/tag70.xml"/><Relationship Id="rId46"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ags" Target="../tags/tag48.xml"/><Relationship Id="rId20" Type="http://schemas.openxmlformats.org/officeDocument/2006/relationships/tags" Target="../tags/tag52.xml"/><Relationship Id="rId29" Type="http://schemas.openxmlformats.org/officeDocument/2006/relationships/tags" Target="../tags/tag61.xml"/><Relationship Id="rId41" Type="http://schemas.openxmlformats.org/officeDocument/2006/relationships/tags" Target="../tags/tag73.xml"/><Relationship Id="rId1" Type="http://schemas.openxmlformats.org/officeDocument/2006/relationships/slideLayout" Target="../slideLayouts/slideLayout14.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tags" Target="../tags/tag56.xml"/><Relationship Id="rId32" Type="http://schemas.openxmlformats.org/officeDocument/2006/relationships/tags" Target="../tags/tag64.xml"/><Relationship Id="rId37" Type="http://schemas.openxmlformats.org/officeDocument/2006/relationships/tags" Target="../tags/tag69.xml"/><Relationship Id="rId40" Type="http://schemas.openxmlformats.org/officeDocument/2006/relationships/tags" Target="../tags/tag72.xml"/><Relationship Id="rId45" Type="http://schemas.openxmlformats.org/officeDocument/2006/relationships/image" Target="../media/image11.jpeg"/><Relationship Id="rId5" Type="http://schemas.openxmlformats.org/officeDocument/2006/relationships/vmlDrawing" Target="../drawings/vmlDrawing7.vml"/><Relationship Id="rId15" Type="http://schemas.openxmlformats.org/officeDocument/2006/relationships/tags" Target="../tags/tag47.xml"/><Relationship Id="rId23" Type="http://schemas.openxmlformats.org/officeDocument/2006/relationships/tags" Target="../tags/tag55.xml"/><Relationship Id="rId28" Type="http://schemas.openxmlformats.org/officeDocument/2006/relationships/tags" Target="../tags/tag60.xml"/><Relationship Id="rId36" Type="http://schemas.openxmlformats.org/officeDocument/2006/relationships/tags" Target="../tags/tag68.xml"/><Relationship Id="rId10" Type="http://schemas.openxmlformats.org/officeDocument/2006/relationships/tags" Target="../tags/tag42.xml"/><Relationship Id="rId19" Type="http://schemas.openxmlformats.org/officeDocument/2006/relationships/tags" Target="../tags/tag51.xml"/><Relationship Id="rId31" Type="http://schemas.openxmlformats.org/officeDocument/2006/relationships/tags" Target="../tags/tag63.xml"/><Relationship Id="rId44" Type="http://schemas.openxmlformats.org/officeDocument/2006/relationships/image" Target="../media/image3.jpeg"/><Relationship Id="rId4" Type="http://schemas.openxmlformats.org/officeDocument/2006/relationships/theme" Target="../theme/theme3.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tags" Target="../tags/tag59.xml"/><Relationship Id="rId30" Type="http://schemas.openxmlformats.org/officeDocument/2006/relationships/tags" Target="../tags/tag62.xml"/><Relationship Id="rId35" Type="http://schemas.openxmlformats.org/officeDocument/2006/relationships/tags" Target="../tags/tag67.xml"/><Relationship Id="rId43"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26" Type="http://schemas.openxmlformats.org/officeDocument/2006/relationships/tags" Target="../tags/tag94.xml"/><Relationship Id="rId39" Type="http://schemas.openxmlformats.org/officeDocument/2006/relationships/tags" Target="../tags/tag107.xml"/><Relationship Id="rId3" Type="http://schemas.openxmlformats.org/officeDocument/2006/relationships/slideLayout" Target="../slideLayouts/slideLayout19.xml"/><Relationship Id="rId21" Type="http://schemas.openxmlformats.org/officeDocument/2006/relationships/tags" Target="../tags/tag89.xml"/><Relationship Id="rId34" Type="http://schemas.openxmlformats.org/officeDocument/2006/relationships/tags" Target="../tags/tag102.xml"/><Relationship Id="rId42" Type="http://schemas.openxmlformats.org/officeDocument/2006/relationships/oleObject" Target="../embeddings/oleObject11.bin"/><Relationship Id="rId47" Type="http://schemas.openxmlformats.org/officeDocument/2006/relationships/image" Target="../media/image4.jpeg"/><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tags" Target="../tags/tag93.xml"/><Relationship Id="rId33" Type="http://schemas.openxmlformats.org/officeDocument/2006/relationships/tags" Target="../tags/tag101.xml"/><Relationship Id="rId38" Type="http://schemas.openxmlformats.org/officeDocument/2006/relationships/tags" Target="../tags/tag106.xml"/><Relationship Id="rId46" Type="http://schemas.openxmlformats.org/officeDocument/2006/relationships/image" Target="../media/image5.png"/><Relationship Id="rId2" Type="http://schemas.openxmlformats.org/officeDocument/2006/relationships/slideLayout" Target="../slideLayouts/slideLayout18.xml"/><Relationship Id="rId16" Type="http://schemas.openxmlformats.org/officeDocument/2006/relationships/tags" Target="../tags/tag84.xml"/><Relationship Id="rId20" Type="http://schemas.openxmlformats.org/officeDocument/2006/relationships/tags" Target="../tags/tag88.xml"/><Relationship Id="rId29" Type="http://schemas.openxmlformats.org/officeDocument/2006/relationships/tags" Target="../tags/tag97.xml"/><Relationship Id="rId41" Type="http://schemas.openxmlformats.org/officeDocument/2006/relationships/tags" Target="../tags/tag109.xml"/><Relationship Id="rId1" Type="http://schemas.openxmlformats.org/officeDocument/2006/relationships/slideLayout" Target="../slideLayouts/slideLayout17.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tags" Target="../tags/tag92.xml"/><Relationship Id="rId32" Type="http://schemas.openxmlformats.org/officeDocument/2006/relationships/tags" Target="../tags/tag100.xml"/><Relationship Id="rId37" Type="http://schemas.openxmlformats.org/officeDocument/2006/relationships/tags" Target="../tags/tag105.xml"/><Relationship Id="rId40" Type="http://schemas.openxmlformats.org/officeDocument/2006/relationships/tags" Target="../tags/tag108.xml"/><Relationship Id="rId45" Type="http://schemas.openxmlformats.org/officeDocument/2006/relationships/image" Target="../media/image11.jpeg"/><Relationship Id="rId5" Type="http://schemas.openxmlformats.org/officeDocument/2006/relationships/vmlDrawing" Target="../drawings/vmlDrawing10.vml"/><Relationship Id="rId15" Type="http://schemas.openxmlformats.org/officeDocument/2006/relationships/tags" Target="../tags/tag83.xml"/><Relationship Id="rId23" Type="http://schemas.openxmlformats.org/officeDocument/2006/relationships/tags" Target="../tags/tag91.xml"/><Relationship Id="rId28" Type="http://schemas.openxmlformats.org/officeDocument/2006/relationships/tags" Target="../tags/tag96.xml"/><Relationship Id="rId36" Type="http://schemas.openxmlformats.org/officeDocument/2006/relationships/tags" Target="../tags/tag104.xml"/><Relationship Id="rId10" Type="http://schemas.openxmlformats.org/officeDocument/2006/relationships/tags" Target="../tags/tag78.xml"/><Relationship Id="rId19" Type="http://schemas.openxmlformats.org/officeDocument/2006/relationships/tags" Target="../tags/tag87.xml"/><Relationship Id="rId31" Type="http://schemas.openxmlformats.org/officeDocument/2006/relationships/tags" Target="../tags/tag99.xml"/><Relationship Id="rId44" Type="http://schemas.openxmlformats.org/officeDocument/2006/relationships/image" Target="../media/image3.jpeg"/><Relationship Id="rId4" Type="http://schemas.openxmlformats.org/officeDocument/2006/relationships/theme" Target="../theme/theme4.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tags" Target="../tags/tag90.xml"/><Relationship Id="rId27" Type="http://schemas.openxmlformats.org/officeDocument/2006/relationships/tags" Target="../tags/tag95.xml"/><Relationship Id="rId30" Type="http://schemas.openxmlformats.org/officeDocument/2006/relationships/tags" Target="../tags/tag98.xml"/><Relationship Id="rId35" Type="http://schemas.openxmlformats.org/officeDocument/2006/relationships/tags" Target="../tags/tag103.xml"/><Relationship Id="rId43"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tags" Target="../tags/tag123.xml"/><Relationship Id="rId26" Type="http://schemas.openxmlformats.org/officeDocument/2006/relationships/image" Target="../media/image4.jpeg"/><Relationship Id="rId3" Type="http://schemas.openxmlformats.org/officeDocument/2006/relationships/theme" Target="../theme/theme5.xml"/><Relationship Id="rId21" Type="http://schemas.openxmlformats.org/officeDocument/2006/relationships/tags" Target="../tags/tag126.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5" Type="http://schemas.openxmlformats.org/officeDocument/2006/relationships/image" Target="../media/image3.jpeg"/><Relationship Id="rId2" Type="http://schemas.openxmlformats.org/officeDocument/2006/relationships/slideLayout" Target="../slideLayouts/slideLayout21.xml"/><Relationship Id="rId16" Type="http://schemas.openxmlformats.org/officeDocument/2006/relationships/tags" Target="../tags/tag121.xml"/><Relationship Id="rId20" Type="http://schemas.openxmlformats.org/officeDocument/2006/relationships/tags" Target="../tags/tag125.xml"/><Relationship Id="rId1" Type="http://schemas.openxmlformats.org/officeDocument/2006/relationships/slideLayout" Target="../slideLayouts/slideLayout20.xml"/><Relationship Id="rId6" Type="http://schemas.openxmlformats.org/officeDocument/2006/relationships/tags" Target="../tags/tag111.xml"/><Relationship Id="rId11" Type="http://schemas.openxmlformats.org/officeDocument/2006/relationships/tags" Target="../tags/tag116.xml"/><Relationship Id="rId24" Type="http://schemas.openxmlformats.org/officeDocument/2006/relationships/image" Target="../media/image2.jpeg"/><Relationship Id="rId5" Type="http://schemas.openxmlformats.org/officeDocument/2006/relationships/tags" Target="../tags/tag110.xml"/><Relationship Id="rId15" Type="http://schemas.openxmlformats.org/officeDocument/2006/relationships/tags" Target="../tags/tag120.xml"/><Relationship Id="rId23" Type="http://schemas.openxmlformats.org/officeDocument/2006/relationships/oleObject" Target="../embeddings/oleObject15.bin"/><Relationship Id="rId10" Type="http://schemas.openxmlformats.org/officeDocument/2006/relationships/tags" Target="../tags/tag115.xml"/><Relationship Id="rId19" Type="http://schemas.openxmlformats.org/officeDocument/2006/relationships/tags" Target="../tags/tag124.xml"/><Relationship Id="rId4" Type="http://schemas.openxmlformats.org/officeDocument/2006/relationships/vmlDrawing" Target="../drawings/vmlDrawing13.vml"/><Relationship Id="rId9" Type="http://schemas.openxmlformats.org/officeDocument/2006/relationships/tags" Target="../tags/tag114.xml"/><Relationship Id="rId14" Type="http://schemas.openxmlformats.org/officeDocument/2006/relationships/tags" Target="../tags/tag119.xml"/><Relationship Id="rId22" Type="http://schemas.openxmlformats.org/officeDocument/2006/relationships/tags" Target="../tags/tag127.xml"/><Relationship Id="rId27"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tags" Target="../tags/tag141.xml"/><Relationship Id="rId26" Type="http://schemas.openxmlformats.org/officeDocument/2006/relationships/image" Target="../media/image11.jpeg"/><Relationship Id="rId3" Type="http://schemas.openxmlformats.org/officeDocument/2006/relationships/theme" Target="../theme/theme6.xml"/><Relationship Id="rId21" Type="http://schemas.openxmlformats.org/officeDocument/2006/relationships/tags" Target="../tags/tag144.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tags" Target="../tags/tag140.xml"/><Relationship Id="rId25" Type="http://schemas.openxmlformats.org/officeDocument/2006/relationships/image" Target="../media/image3.jpeg"/><Relationship Id="rId2" Type="http://schemas.openxmlformats.org/officeDocument/2006/relationships/slideLayout" Target="../slideLayouts/slideLayout23.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slideLayout" Target="../slideLayouts/slideLayout22.x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2.jpeg"/><Relationship Id="rId5" Type="http://schemas.openxmlformats.org/officeDocument/2006/relationships/tags" Target="../tags/tag128.xml"/><Relationship Id="rId15" Type="http://schemas.openxmlformats.org/officeDocument/2006/relationships/tags" Target="../tags/tag138.xml"/><Relationship Id="rId23" Type="http://schemas.openxmlformats.org/officeDocument/2006/relationships/oleObject" Target="../embeddings/oleObject17.bin"/><Relationship Id="rId10" Type="http://schemas.openxmlformats.org/officeDocument/2006/relationships/tags" Target="../tags/tag133.xml"/><Relationship Id="rId19" Type="http://schemas.openxmlformats.org/officeDocument/2006/relationships/tags" Target="../tags/tag142.xml"/><Relationship Id="rId4" Type="http://schemas.openxmlformats.org/officeDocument/2006/relationships/vmlDrawing" Target="../drawings/vmlDrawing15.vml"/><Relationship Id="rId9" Type="http://schemas.openxmlformats.org/officeDocument/2006/relationships/tags" Target="../tags/tag132.xml"/><Relationship Id="rId14" Type="http://schemas.openxmlformats.org/officeDocument/2006/relationships/tags" Target="../tags/tag137.xml"/><Relationship Id="rId22" Type="http://schemas.openxmlformats.org/officeDocument/2006/relationships/tags" Target="../tags/tag145.xml"/><Relationship Id="rId27"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26" Type="http://schemas.openxmlformats.org/officeDocument/2006/relationships/image" Target="../media/image3.jpeg"/><Relationship Id="rId3" Type="http://schemas.openxmlformats.org/officeDocument/2006/relationships/slideLayout" Target="../slideLayouts/slideLayout26.xml"/><Relationship Id="rId21" Type="http://schemas.openxmlformats.org/officeDocument/2006/relationships/tags" Target="../tags/tag161.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image" Target="../media/image2.jpeg"/><Relationship Id="rId2" Type="http://schemas.openxmlformats.org/officeDocument/2006/relationships/slideLayout" Target="../slideLayouts/slideLayout25.xml"/><Relationship Id="rId16" Type="http://schemas.openxmlformats.org/officeDocument/2006/relationships/tags" Target="../tags/tag156.xml"/><Relationship Id="rId20" Type="http://schemas.openxmlformats.org/officeDocument/2006/relationships/tags" Target="../tags/tag160.xml"/><Relationship Id="rId1" Type="http://schemas.openxmlformats.org/officeDocument/2006/relationships/slideLayout" Target="../slideLayouts/slideLayout24.xml"/><Relationship Id="rId6" Type="http://schemas.openxmlformats.org/officeDocument/2006/relationships/tags" Target="../tags/tag146.xml"/><Relationship Id="rId11" Type="http://schemas.openxmlformats.org/officeDocument/2006/relationships/tags" Target="../tags/tag151.xml"/><Relationship Id="rId24" Type="http://schemas.openxmlformats.org/officeDocument/2006/relationships/oleObject" Target="../embeddings/oleObject19.bin"/><Relationship Id="rId5" Type="http://schemas.openxmlformats.org/officeDocument/2006/relationships/vmlDrawing" Target="../drawings/vmlDrawing17.v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image" Target="../media/image5.png"/><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heme" Target="../theme/theme7.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tags" Target="../tags/tag162.xml"/><Relationship Id="rId27" Type="http://schemas.openxmlformats.org/officeDocument/2006/relationships/image" Target="../media/image11.jpeg"/></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26" Type="http://schemas.openxmlformats.org/officeDocument/2006/relationships/image" Target="../media/image3.jpeg"/><Relationship Id="rId3" Type="http://schemas.openxmlformats.org/officeDocument/2006/relationships/slideLayout" Target="../slideLayouts/slideLayout29.xml"/><Relationship Id="rId21" Type="http://schemas.openxmlformats.org/officeDocument/2006/relationships/tags" Target="../tags/tag179.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5" Type="http://schemas.openxmlformats.org/officeDocument/2006/relationships/image" Target="../media/image2.jpeg"/><Relationship Id="rId2" Type="http://schemas.openxmlformats.org/officeDocument/2006/relationships/slideLayout" Target="../slideLayouts/slideLayout28.xml"/><Relationship Id="rId16" Type="http://schemas.openxmlformats.org/officeDocument/2006/relationships/tags" Target="../tags/tag174.xml"/><Relationship Id="rId20" Type="http://schemas.openxmlformats.org/officeDocument/2006/relationships/tags" Target="../tags/tag178.xml"/><Relationship Id="rId1" Type="http://schemas.openxmlformats.org/officeDocument/2006/relationships/slideLayout" Target="../slideLayouts/slideLayout27.xml"/><Relationship Id="rId6" Type="http://schemas.openxmlformats.org/officeDocument/2006/relationships/tags" Target="../tags/tag164.xml"/><Relationship Id="rId11" Type="http://schemas.openxmlformats.org/officeDocument/2006/relationships/tags" Target="../tags/tag169.xml"/><Relationship Id="rId24" Type="http://schemas.openxmlformats.org/officeDocument/2006/relationships/oleObject" Target="../embeddings/oleObject21.bin"/><Relationship Id="rId5" Type="http://schemas.openxmlformats.org/officeDocument/2006/relationships/vmlDrawing" Target="../drawings/vmlDrawing19.vml"/><Relationship Id="rId15" Type="http://schemas.openxmlformats.org/officeDocument/2006/relationships/tags" Target="../tags/tag173.xml"/><Relationship Id="rId23" Type="http://schemas.openxmlformats.org/officeDocument/2006/relationships/tags" Target="../tags/tag181.xml"/><Relationship Id="rId28" Type="http://schemas.openxmlformats.org/officeDocument/2006/relationships/image" Target="../media/image5.png"/><Relationship Id="rId10" Type="http://schemas.openxmlformats.org/officeDocument/2006/relationships/tags" Target="../tags/tag168.xml"/><Relationship Id="rId19" Type="http://schemas.openxmlformats.org/officeDocument/2006/relationships/tags" Target="../tags/tag177.xml"/><Relationship Id="rId4" Type="http://schemas.openxmlformats.org/officeDocument/2006/relationships/theme" Target="../theme/theme8.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tags" Target="../tags/tag180.xml"/><Relationship Id="rId27" Type="http://schemas.openxmlformats.org/officeDocument/2006/relationships/image" Target="../media/image11.jpeg"/></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image" Target="../media/image3.jpeg"/><Relationship Id="rId3" Type="http://schemas.openxmlformats.org/officeDocument/2006/relationships/slideLayout" Target="../slideLayouts/slideLayout32.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image" Target="../media/image2.jpeg"/><Relationship Id="rId2" Type="http://schemas.openxmlformats.org/officeDocument/2006/relationships/slideLayout" Target="../slideLayouts/slideLayout31.xml"/><Relationship Id="rId16" Type="http://schemas.openxmlformats.org/officeDocument/2006/relationships/tags" Target="../tags/tag192.xml"/><Relationship Id="rId20" Type="http://schemas.openxmlformats.org/officeDocument/2006/relationships/tags" Target="../tags/tag196.xml"/><Relationship Id="rId1" Type="http://schemas.openxmlformats.org/officeDocument/2006/relationships/slideLayout" Target="../slideLayouts/slideLayout30.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oleObject" Target="../embeddings/oleObject23.bin"/><Relationship Id="rId5" Type="http://schemas.openxmlformats.org/officeDocument/2006/relationships/vmlDrawing" Target="../drawings/vmlDrawing21.v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image" Target="../media/image5.png"/><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heme" Target="../theme/theme9.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1238" name="think-cell Slide" r:id="rId26" imgW="360" imgH="360" progId="">
              <p:embed/>
            </p:oleObj>
          </a:graphicData>
        </a:graphic>
      </p:graphicFrame>
      <p:sp>
        <p:nvSpPr>
          <p:cNvPr id="1034" name="Working Draft" hidden="1"/>
          <p:cNvSpPr txBox="1">
            <a:spLocks noChangeArrowheads="1"/>
          </p:cNvSpPr>
          <p:nvPr/>
        </p:nvSpPr>
        <p:spPr bwMode="auto">
          <a:xfrm rot="5400000">
            <a:off x="8454767" y="2073867"/>
            <a:ext cx="1235916" cy="6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Last Modified 04/01/2017 09:15 India Standard Time</a:t>
            </a:r>
            <a:endParaRPr lang="en-US" sz="1200" baseline="0" noProof="0" dirty="0">
              <a:latin typeface="+mn-lt"/>
              <a:ea typeface="+mn-ea"/>
            </a:endParaRPr>
          </a:p>
        </p:txBody>
      </p:sp>
      <p:sp>
        <p:nvSpPr>
          <p:cNvPr id="1035" name="Printed" hidden="1"/>
          <p:cNvSpPr txBox="1">
            <a:spLocks noChangeArrowheads="1"/>
          </p:cNvSpPr>
          <p:nvPr/>
        </p:nvSpPr>
        <p:spPr bwMode="auto">
          <a:xfrm rot="5400000">
            <a:off x="8524501" y="4210468"/>
            <a:ext cx="1096454" cy="6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Printed 8/8/2016 3:35 PM India Standard Time</a:t>
            </a:r>
            <a:endParaRPr lang="en-US" sz="1200" baseline="0" noProof="0" dirty="0">
              <a:latin typeface="+mn-lt"/>
              <a:ea typeface="+mn-ea"/>
            </a:endParaRPr>
          </a:p>
        </p:txBody>
      </p:sp>
      <p:sp>
        <p:nvSpPr>
          <p:cNvPr id="10" name="1. On-page tracker" hidden="1"/>
          <p:cNvSpPr>
            <a:spLocks noChangeArrowheads="1"/>
          </p:cNvSpPr>
          <p:nvPr/>
        </p:nvSpPr>
        <p:spPr bwMode="auto">
          <a:xfrm>
            <a:off x="172517" y="8296"/>
            <a:ext cx="424796"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2517" y="830011"/>
            <a:ext cx="8794113"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baseline="0" noProof="0" dirty="0">
                <a:solidFill>
                  <a:srgbClr val="808080"/>
                </a:solidFill>
                <a:latin typeface="+mn-lt"/>
              </a:rPr>
              <a:t>Unit of measure</a:t>
            </a:r>
          </a:p>
        </p:txBody>
      </p:sp>
      <p:grpSp>
        <p:nvGrpSpPr>
          <p:cNvPr id="15" name="ACET" hidden="1"/>
          <p:cNvGrpSpPr>
            <a:grpSpLocks/>
          </p:cNvGrpSpPr>
          <p:nvPr/>
        </p:nvGrpSpPr>
        <p:grpSpPr bwMode="auto">
          <a:xfrm>
            <a:off x="2377117" y="1867595"/>
            <a:ext cx="4389768" cy="434092"/>
            <a:chOff x="915" y="762"/>
            <a:chExt cx="2686" cy="26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62"/>
              <a:ext cx="2686" cy="268"/>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350" b="1" baseline="0" noProof="0" dirty="0">
                  <a:latin typeface="+mn-lt"/>
                  <a:ea typeface="+mn-ea"/>
                </a:rPr>
                <a:t>Title</a:t>
              </a:r>
            </a:p>
            <a:p>
              <a:r>
                <a:rPr lang="en-US" sz="1350" baseline="0" noProof="0" dirty="0">
                  <a:solidFill>
                    <a:srgbClr val="808080"/>
                  </a:solidFill>
                  <a:latin typeface="+mn-lt"/>
                  <a:ea typeface="+mn-ea"/>
                </a:rPr>
                <a:t>Unit of measure</a:t>
              </a:r>
            </a:p>
          </p:txBody>
        </p:sp>
      </p:grpSp>
      <p:grpSp>
        <p:nvGrpSpPr>
          <p:cNvPr id="22" name="LegendBoxes" hidden="1"/>
          <p:cNvGrpSpPr>
            <a:grpSpLocks/>
          </p:cNvGrpSpPr>
          <p:nvPr userDrawn="1"/>
        </p:nvGrpSpPr>
        <p:grpSpPr bwMode="auto">
          <a:xfrm>
            <a:off x="8263380" y="889002"/>
            <a:ext cx="593726" cy="984251"/>
            <a:chOff x="4936" y="176"/>
            <a:chExt cx="374" cy="620"/>
          </a:xfrm>
        </p:grpSpPr>
        <p:sp>
          <p:nvSpPr>
            <p:cNvPr id="23" name="Legend1"/>
            <p:cNvSpPr>
              <a:spLocks noChangeArrowheads="1"/>
            </p:cNvSpPr>
            <p:nvPr/>
          </p:nvSpPr>
          <p:spPr bwMode="auto">
            <a:xfrm>
              <a:off x="5096" y="17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5" name="Legend2"/>
            <p:cNvSpPr>
              <a:spLocks noChangeArrowheads="1"/>
            </p:cNvSpPr>
            <p:nvPr/>
          </p:nvSpPr>
          <p:spPr bwMode="auto">
            <a:xfrm>
              <a:off x="5096" y="34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7" name="Legend3"/>
            <p:cNvSpPr>
              <a:spLocks noChangeArrowheads="1"/>
            </p:cNvSpPr>
            <p:nvPr/>
          </p:nvSpPr>
          <p:spPr bwMode="auto">
            <a:xfrm>
              <a:off x="5096" y="517"/>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9" name="Legend4"/>
            <p:cNvSpPr>
              <a:spLocks noChangeArrowheads="1"/>
            </p:cNvSpPr>
            <p:nvPr/>
          </p:nvSpPr>
          <p:spPr bwMode="auto">
            <a:xfrm>
              <a:off x="5096" y="688"/>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31" name="LegendLines" hidden="1"/>
          <p:cNvGrpSpPr>
            <a:grpSpLocks/>
          </p:cNvGrpSpPr>
          <p:nvPr userDrawn="1"/>
        </p:nvGrpSpPr>
        <p:grpSpPr bwMode="auto">
          <a:xfrm>
            <a:off x="7955400" y="889002"/>
            <a:ext cx="901701" cy="684213"/>
            <a:chOff x="4750" y="176"/>
            <a:chExt cx="568" cy="431"/>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5" name="Legend1"/>
            <p:cNvSpPr>
              <a:spLocks noChangeArrowheads="1"/>
            </p:cNvSpPr>
            <p:nvPr/>
          </p:nvSpPr>
          <p:spPr bwMode="auto">
            <a:xfrm>
              <a:off x="5104" y="17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6" name="Legend2"/>
            <p:cNvSpPr>
              <a:spLocks noChangeArrowheads="1"/>
            </p:cNvSpPr>
            <p:nvPr/>
          </p:nvSpPr>
          <p:spPr bwMode="auto">
            <a:xfrm>
              <a:off x="5104" y="344"/>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7" name="Legend3"/>
            <p:cNvSpPr>
              <a:spLocks noChangeArrowheads="1"/>
            </p:cNvSpPr>
            <p:nvPr/>
          </p:nvSpPr>
          <p:spPr bwMode="auto">
            <a:xfrm>
              <a:off x="5104" y="520"/>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grpSp>
      <p:grpSp>
        <p:nvGrpSpPr>
          <p:cNvPr id="38" name="Sticker" hidden="1"/>
          <p:cNvGrpSpPr/>
          <p:nvPr userDrawn="1"/>
        </p:nvGrpSpPr>
        <p:grpSpPr bwMode="auto">
          <a:xfrm>
            <a:off x="8296124" y="889001"/>
            <a:ext cx="670505" cy="166199"/>
            <a:chOff x="8070270" y="285750"/>
            <a:chExt cx="670505" cy="166199"/>
          </a:xfrm>
        </p:grpSpPr>
        <p:sp>
          <p:nvSpPr>
            <p:cNvPr id="39" name="StickerRectangle"/>
            <p:cNvSpPr>
              <a:spLocks noChangeArrowheads="1"/>
            </p:cNvSpPr>
            <p:nvPr/>
          </p:nvSpPr>
          <p:spPr bwMode="auto">
            <a:xfrm>
              <a:off x="8070270" y="285750"/>
              <a:ext cx="670505" cy="166199"/>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chemeClr val="tx2"/>
                </a:buClr>
              </a:pPr>
              <a:r>
                <a:rPr lang="en-US" sz="900" dirty="0">
                  <a:solidFill>
                    <a:srgbClr val="808080"/>
                  </a:solidFill>
                  <a:latin typeface="+mn-lt"/>
                </a:rPr>
                <a:t>PRELIMINARY</a:t>
              </a:r>
            </a:p>
          </p:txBody>
        </p:sp>
        <p:cxnSp>
          <p:nvCxnSpPr>
            <p:cNvPr id="40" name="AutoShape 31"/>
            <p:cNvCxnSpPr>
              <a:cxnSpLocks noChangeShapeType="1"/>
              <a:stCxn id="39" idx="2"/>
              <a:endCxn id="39" idx="4"/>
            </p:cNvCxnSpPr>
            <p:nvPr/>
          </p:nvCxnSpPr>
          <p:spPr bwMode="auto">
            <a:xfrm>
              <a:off x="8070270" y="285750"/>
              <a:ext cx="0" cy="166199"/>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8070270" y="451949"/>
              <a:ext cx="67050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userDrawn="1"/>
        </p:nvGrpSpPr>
        <p:grpSpPr bwMode="auto">
          <a:xfrm>
            <a:off x="172517" y="6447111"/>
            <a:ext cx="8796540" cy="351916"/>
            <a:chOff x="172517" y="6447111"/>
            <a:chExt cx="8796540" cy="351916"/>
          </a:xfrm>
        </p:grpSpPr>
        <p:sp>
          <p:nvSpPr>
            <p:cNvPr id="64" name="4. Footnote"/>
            <p:cNvSpPr txBox="1">
              <a:spLocks noChangeArrowheads="1"/>
            </p:cNvSpPr>
            <p:nvPr/>
          </p:nvSpPr>
          <p:spPr bwMode="auto">
            <a:xfrm>
              <a:off x="172517" y="6447111"/>
              <a:ext cx="8796540" cy="115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71438" indent="-71438">
                <a:defRPr/>
              </a:pPr>
              <a:r>
                <a:rPr lang="en-US" sz="750" baseline="0" noProof="0" dirty="0">
                  <a:latin typeface="+mn-lt"/>
                </a:rPr>
                <a:t>1 Footnote</a:t>
              </a:r>
            </a:p>
          </p:txBody>
        </p:sp>
        <p:sp>
          <p:nvSpPr>
            <p:cNvPr id="65" name="5. Source"/>
            <p:cNvSpPr>
              <a:spLocks noChangeArrowheads="1"/>
            </p:cNvSpPr>
            <p:nvPr/>
          </p:nvSpPr>
          <p:spPr bwMode="auto">
            <a:xfrm>
              <a:off x="172517" y="6683611"/>
              <a:ext cx="8252075" cy="115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313135" indent="-313135" defTabSz="671513">
                <a:tabLst>
                  <a:tab pos="367904" algn="l"/>
                </a:tabLst>
              </a:pPr>
              <a:r>
                <a:rPr lang="en-US" sz="750" baseline="0" noProof="0" dirty="0">
                  <a:solidFill>
                    <a:schemeClr val="tx1"/>
                  </a:solidFill>
                  <a:latin typeface="+mn-lt"/>
                </a:rPr>
                <a:t>Source: Source</a:t>
              </a:r>
            </a:p>
          </p:txBody>
        </p:sp>
      </p:grpSp>
      <p:grpSp>
        <p:nvGrpSpPr>
          <p:cNvPr id="63" name="Moon" hidden="1"/>
          <p:cNvGrpSpPr>
            <a:grpSpLocks noChangeAspect="1"/>
          </p:cNvGrpSpPr>
          <p:nvPr userDrawn="1">
            <p:custDataLst>
              <p:tags r:id="rId8"/>
            </p:custDataLst>
          </p:nvPr>
        </p:nvGrpSpPr>
        <p:grpSpPr bwMode="auto">
          <a:xfrm>
            <a:off x="7645831" y="1415258"/>
            <a:ext cx="254000" cy="254000"/>
            <a:chOff x="1600" y="1600"/>
            <a:chExt cx="160" cy="160"/>
          </a:xfrm>
        </p:grpSpPr>
        <p:sp>
          <p:nvSpPr>
            <p:cNvPr id="67" name="Oval 90"/>
            <p:cNvSpPr>
              <a:spLocks noChangeAspect="1" noChangeArrowheads="1"/>
            </p:cNvSpPr>
            <p:nvPr>
              <p:custDataLst>
                <p:tags r:id="rId24"/>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8" name="Arc 91"/>
            <p:cNvSpPr>
              <a:spLocks noChangeAspect="1"/>
            </p:cNvSpPr>
            <p:nvPr>
              <p:custDataLst>
                <p:tags r:id="rId25"/>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60" name="LegendMoons" hidden="1"/>
          <p:cNvGrpSpPr/>
          <p:nvPr userDrawn="1"/>
        </p:nvGrpSpPr>
        <p:grpSpPr bwMode="auto">
          <a:xfrm>
            <a:off x="8196796" y="889000"/>
            <a:ext cx="660512" cy="1306516"/>
            <a:chOff x="5428012" y="273840"/>
            <a:chExt cx="660512" cy="1306516"/>
          </a:xfrm>
        </p:grpSpPr>
        <p:sp>
          <p:nvSpPr>
            <p:cNvPr id="61" name="Legend1"/>
            <p:cNvSpPr>
              <a:spLocks noChangeArrowheads="1"/>
            </p:cNvSpPr>
            <p:nvPr/>
          </p:nvSpPr>
          <p:spPr bwMode="auto">
            <a:xfrm>
              <a:off x="5748687" y="286540"/>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2" name="Legend2"/>
            <p:cNvSpPr>
              <a:spLocks noChangeArrowheads="1"/>
            </p:cNvSpPr>
            <p:nvPr/>
          </p:nvSpPr>
          <p:spPr bwMode="auto">
            <a:xfrm>
              <a:off x="5748687" y="561178"/>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9" name="Legend3"/>
            <p:cNvSpPr>
              <a:spLocks noChangeArrowheads="1"/>
            </p:cNvSpPr>
            <p:nvPr/>
          </p:nvSpPr>
          <p:spPr bwMode="auto">
            <a:xfrm>
              <a:off x="5748687" y="835817"/>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70" name="Legend4"/>
            <p:cNvSpPr>
              <a:spLocks noChangeArrowheads="1"/>
            </p:cNvSpPr>
            <p:nvPr/>
          </p:nvSpPr>
          <p:spPr bwMode="auto">
            <a:xfrm>
              <a:off x="5748687" y="1107280"/>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1" name="Legend5"/>
            <p:cNvSpPr>
              <a:spLocks noChangeArrowheads="1"/>
            </p:cNvSpPr>
            <p:nvPr/>
          </p:nvSpPr>
          <p:spPr bwMode="auto">
            <a:xfrm>
              <a:off x="5748687" y="1383505"/>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grpSp>
          <p:nvGrpSpPr>
            <p:cNvPr id="72" name="MoonLegend1"/>
            <p:cNvGrpSpPr>
              <a:grpSpLocks noChangeAspect="1"/>
            </p:cNvGrpSpPr>
            <p:nvPr userDrawn="1">
              <p:custDataLst>
                <p:tags r:id="rId9"/>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91" name="Arc 42"/>
              <p:cNvSpPr>
                <a:spLocks noChangeAspect="1"/>
              </p:cNvSpPr>
              <p:nvPr>
                <p:custDataLst>
                  <p:tags r:id="rId23"/>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8" name="MoonLegend2"/>
            <p:cNvGrpSpPr>
              <a:grpSpLocks noChangeAspect="1"/>
            </p:cNvGrpSpPr>
            <p:nvPr userDrawn="1">
              <p:custDataLst>
                <p:tags r:id="rId10"/>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9" name="Arc 42"/>
              <p:cNvSpPr>
                <a:spLocks noChangeAspect="1"/>
              </p:cNvSpPr>
              <p:nvPr>
                <p:custDataLst>
                  <p:tags r:id="rId21"/>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9" name="MoonLegend3"/>
            <p:cNvGrpSpPr>
              <a:grpSpLocks noChangeAspect="1"/>
            </p:cNvGrpSpPr>
            <p:nvPr userDrawn="1">
              <p:custDataLst>
                <p:tags r:id="rId11"/>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7" name="Arc 42"/>
              <p:cNvSpPr>
                <a:spLocks noChangeAspect="1"/>
              </p:cNvSpPr>
              <p:nvPr>
                <p:custDataLst>
                  <p:tags r:id="rId19"/>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0" name="MoonLegend4"/>
            <p:cNvGrpSpPr>
              <a:grpSpLocks noChangeAspect="1"/>
            </p:cNvGrpSpPr>
            <p:nvPr userDrawn="1">
              <p:custDataLst>
                <p:tags r:id="rId12"/>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5" name="Arc 42"/>
              <p:cNvSpPr>
                <a:spLocks noChangeAspect="1"/>
              </p:cNvSpPr>
              <p:nvPr>
                <p:custDataLst>
                  <p:tags r:id="rId17"/>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1" name="MoonLegend5"/>
            <p:cNvGrpSpPr>
              <a:grpSpLocks noChangeAspect="1"/>
            </p:cNvGrpSpPr>
            <p:nvPr userDrawn="1">
              <p:custDataLst>
                <p:tags r:id="rId13"/>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3" name="Arc 42"/>
              <p:cNvSpPr>
                <a:spLocks noChangeAspect="1"/>
              </p:cNvSpPr>
              <p:nvPr>
                <p:custDataLst>
                  <p:tags r:id="rId15"/>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pic>
        <p:nvPicPr>
          <p:cNvPr id="77" name="Picture 76"/>
          <p:cNvPicPr>
            <a:picLocks noChangeAspect="1"/>
          </p:cNvPicPr>
          <p:nvPr userDrawn="1"/>
        </p:nvPicPr>
        <p:blipFill>
          <a:blip r:embed="rId27"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userDrawn="1"/>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645260" fontAlgn="base">
              <a:spcBef>
                <a:spcPct val="0"/>
              </a:spcBef>
              <a:spcAft>
                <a:spcPct val="0"/>
              </a:spcAft>
            </a:pPr>
            <a:endParaRPr lang="en-US" sz="565" dirty="0">
              <a:solidFill>
                <a:srgbClr val="000000"/>
              </a:solidFill>
            </a:endParaRPr>
          </a:p>
        </p:txBody>
      </p:sp>
      <p:sp>
        <p:nvSpPr>
          <p:cNvPr id="93" name="Rectangle 286"/>
          <p:cNvSpPr>
            <a:spLocks noGrp="1" noChangeArrowheads="1"/>
          </p:cNvSpPr>
          <p:nvPr>
            <p:ph type="body" idx="1"/>
          </p:nvPr>
        </p:nvSpPr>
        <p:spPr bwMode="auto">
          <a:xfrm>
            <a:off x="2377117" y="2364857"/>
            <a:ext cx="4389768" cy="92333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9" y="469077"/>
            <a:ext cx="6996687" cy="219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userDrawn="1"/>
        </p:nvSpPr>
        <p:spPr bwMode="auto">
          <a:xfrm>
            <a:off x="8717876" y="6627534"/>
            <a:ext cx="335256" cy="215444"/>
          </a:xfrm>
          <a:prstGeom prst="rect">
            <a:avLst/>
          </a:prstGeom>
        </p:spPr>
        <p:txBody>
          <a:bodyPr vert="horz" wrap="square" lIns="0" tIns="0" rIns="0" bIns="0" rtlCol="0" anchor="b" anchorCtr="0">
            <a:spAutoFit/>
          </a:bodyPr>
          <a:lstStyle>
            <a:defPPr>
              <a:defRPr lang="en-US"/>
            </a:defPPr>
            <a:lvl1pPr>
              <a:defRPr sz="1000" baseline="0">
                <a:latin typeface="+mn-lt"/>
              </a:defRPr>
            </a:lvl1pPr>
          </a:lstStyle>
          <a:p>
            <a:pPr algn="r" defTabSz="645878" fontAlgn="base">
              <a:spcBef>
                <a:spcPct val="0"/>
              </a:spcBef>
              <a:spcAft>
                <a:spcPct val="0"/>
              </a:spcAft>
            </a:pPr>
            <a:fld id="{42C328C1-A84F-4A39-A664-DBA00541A8C6}" type="slidenum">
              <a:rPr lang="en-US" sz="1400" smtClean="0">
                <a:solidFill>
                  <a:srgbClr val="000000"/>
                </a:solidFill>
              </a:rPr>
              <a:pPr algn="r" defTabSz="645878" fontAlgn="base">
                <a:spcBef>
                  <a:spcPct val="0"/>
                </a:spcBef>
                <a:spcAft>
                  <a:spcPct val="0"/>
                </a:spcAft>
              </a:pPr>
              <a:t>‹#›</a:t>
            </a:fld>
            <a:endParaRPr lang="en-US" sz="1400" dirty="0">
              <a:solidFill>
                <a:srgbClr val="000000"/>
              </a:solidFill>
            </a:endParaRPr>
          </a:p>
        </p:txBody>
      </p:sp>
      <p:sp>
        <p:nvSpPr>
          <p:cNvPr id="96" name="Freeform 95"/>
          <p:cNvSpPr/>
          <p:nvPr userDrawn="1"/>
        </p:nvSpPr>
        <p:spPr bwMode="ltGray">
          <a:xfrm>
            <a:off x="6766887"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5528" tIns="32768" rIns="65528" bIns="32768" rtlCol="0" anchor="ctr"/>
          <a:lstStyle/>
          <a:p>
            <a:pPr algn="ctr" defTabSz="642328" fontAlgn="base">
              <a:spcBef>
                <a:spcPct val="0"/>
              </a:spcBef>
              <a:spcAft>
                <a:spcPct val="0"/>
              </a:spcAft>
            </a:pPr>
            <a:endParaRPr lang="en-GB" sz="1130"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userDrawn="1"/>
        </p:nvPicPr>
        <p:blipFill>
          <a:blip r:embed="rId28"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1"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userDrawn="1"/>
        </p:nvPicPr>
        <p:blipFill rotWithShape="1">
          <a:blip r:embed="rId29"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03494" y="125250"/>
            <a:ext cx="980499" cy="342868"/>
          </a:xfrm>
          <a:prstGeom prst="rect">
            <a:avLst/>
          </a:prstGeom>
          <a:noFill/>
          <a:ln>
            <a:noFill/>
          </a:ln>
        </p:spPr>
      </p:pic>
      <p:pic>
        <p:nvPicPr>
          <p:cNvPr id="99" name="Picture 98"/>
          <p:cNvPicPr>
            <a:picLocks noChangeAspect="1"/>
          </p:cNvPicPr>
          <p:nvPr userDrawn="1"/>
        </p:nvPicPr>
        <p:blipFill>
          <a:blip r:embed="rId30" cstate="print">
            <a:clrChange>
              <a:clrFrom>
                <a:srgbClr val="FFFFFF"/>
              </a:clrFrom>
              <a:clrTo>
                <a:srgbClr val="FFFFFF">
                  <a:alpha val="0"/>
                </a:srgbClr>
              </a:clrTo>
            </a:clrChange>
          </a:blip>
          <a:stretch>
            <a:fillRect/>
          </a:stretch>
        </p:blipFill>
        <p:spPr>
          <a:xfrm>
            <a:off x="8196793" y="22233"/>
            <a:ext cx="922098" cy="703519"/>
          </a:xfrm>
          <a:prstGeom prst="rect">
            <a:avLst/>
          </a:prstGeom>
        </p:spPr>
      </p:pic>
      <p:pic>
        <p:nvPicPr>
          <p:cNvPr id="3" name="Picture 2"/>
          <p:cNvPicPr>
            <a:picLocks noChangeAspect="1"/>
          </p:cNvPicPr>
          <p:nvPr userDrawn="1"/>
        </p:nvPicPr>
        <p:blipFill>
          <a:blip r:embed="rId31" cstate="print"/>
          <a:stretch>
            <a:fillRect/>
          </a:stretch>
        </p:blipFill>
        <p:spPr>
          <a:xfrm>
            <a:off x="2605869" y="6506442"/>
            <a:ext cx="3932261" cy="499915"/>
          </a:xfrm>
          <a:prstGeom prst="rect">
            <a:avLst/>
          </a:prstGeom>
        </p:spPr>
      </p:pic>
      <p:sp>
        <p:nvSpPr>
          <p:cNvPr id="4" name="TextBox 3"/>
          <p:cNvSpPr txBox="1"/>
          <p:nvPr userDrawn="1"/>
        </p:nvSpPr>
        <p:spPr>
          <a:xfrm>
            <a:off x="7955445" y="6585489"/>
            <a:ext cx="979488" cy="307777"/>
          </a:xfrm>
          <a:prstGeom prst="rect">
            <a:avLst/>
          </a:prstGeom>
          <a:noFill/>
        </p:spPr>
        <p:txBody>
          <a:bodyPr wrap="square" rtlCol="0">
            <a:spAutoFit/>
          </a:bodyPr>
          <a:lstStyle/>
          <a:p>
            <a:r>
              <a:rPr lang="en-US" sz="1400" dirty="0" smtClean="0"/>
              <a:t>Vol 2  Slide </a:t>
            </a:r>
            <a:endParaRPr lang="en-US" sz="1400" dirty="0"/>
          </a:p>
        </p:txBody>
      </p:sp>
    </p:spTree>
    <p:extLst>
      <p:ext uri="{BB962C8B-B14F-4D97-AF65-F5344CB8AC3E}">
        <p14:creationId xmlns="" xmlns:p14="http://schemas.microsoft.com/office/powerpoint/2010/main" val="260724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9" r:id="rId3"/>
    <p:sldLayoutId id="2147483720" r:id="rId4"/>
    <p:sldLayoutId id="2147483721" r:id="rId5"/>
  </p:sldLayoutIdLst>
  <p:timing>
    <p:tnLst>
      <p:par>
        <p:cTn id="1" dur="indefinite" restart="never" nodeType="tmRoot"/>
      </p:par>
    </p:tnLst>
  </p:timing>
  <p:hf hdr="0" ftr="0" dt="0"/>
  <p:txStyles>
    <p:title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p:titleStyle>
    <p:bodyStyle>
      <a:lvl1pPr marL="0" indent="0" algn="l" defTabSz="685145" rtl="0" eaLnBrk="1" fontAlgn="base" hangingPunct="1">
        <a:spcBef>
          <a:spcPct val="0"/>
        </a:spcBef>
        <a:spcAft>
          <a:spcPct val="0"/>
        </a:spcAft>
        <a:buClr>
          <a:schemeClr val="tx2"/>
        </a:buClr>
        <a:defRPr sz="1200" baseline="0">
          <a:solidFill>
            <a:schemeClr val="tx1"/>
          </a:solidFill>
          <a:latin typeface="+mn-lt"/>
          <a:ea typeface="Arial Unicode MS" pitchFamily="34" charset="-128"/>
          <a:cs typeface="Arial Unicode MS" pitchFamily="34" charset="-128"/>
        </a:defRPr>
      </a:lvl1pPr>
      <a:lvl2pPr marL="148205" indent="-146990" algn="l" defTabSz="685145"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ea typeface="Arial Unicode MS" pitchFamily="34" charset="-128"/>
          <a:cs typeface="Arial Unicode MS" pitchFamily="34" charset="-128"/>
        </a:defRPr>
      </a:lvl2pPr>
      <a:lvl3pPr marL="349861" indent="-200441"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3pPr>
      <a:lvl4pPr marL="470126" indent="-119050"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4pPr>
      <a:lvl5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ea typeface="Arial Unicode MS" pitchFamily="34" charset="-128"/>
          <a:cs typeface="Arial Unicode MS" pitchFamily="34" charset="-128"/>
        </a:defRPr>
      </a:lvl5pPr>
      <a:lvl6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6pPr>
      <a:lvl7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7pPr>
      <a:lvl8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8pPr>
      <a:lvl9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9pPr>
    </p:bodyStyle>
    <p:otherStyle>
      <a:defPPr>
        <a:defRPr lang="en-US"/>
      </a:defPPr>
      <a:lvl1pPr marL="0" algn="l" defTabSz="699722" rtl="0" eaLnBrk="1" latinLnBrk="0" hangingPunct="1">
        <a:defRPr sz="1350" kern="1200">
          <a:solidFill>
            <a:schemeClr val="tx1"/>
          </a:solidFill>
          <a:latin typeface="+mn-lt"/>
          <a:ea typeface="+mn-ea"/>
          <a:cs typeface="+mn-cs"/>
        </a:defRPr>
      </a:lvl1pPr>
      <a:lvl2pPr marL="349861" algn="l" defTabSz="699722" rtl="0" eaLnBrk="1" latinLnBrk="0" hangingPunct="1">
        <a:defRPr sz="1350" kern="1200">
          <a:solidFill>
            <a:schemeClr val="tx1"/>
          </a:solidFill>
          <a:latin typeface="+mn-lt"/>
          <a:ea typeface="+mn-ea"/>
          <a:cs typeface="+mn-cs"/>
        </a:defRPr>
      </a:lvl2pPr>
      <a:lvl3pPr marL="699722" algn="l" defTabSz="699722" rtl="0" eaLnBrk="1" latinLnBrk="0" hangingPunct="1">
        <a:defRPr sz="1350" kern="1200">
          <a:solidFill>
            <a:schemeClr val="tx1"/>
          </a:solidFill>
          <a:latin typeface="+mn-lt"/>
          <a:ea typeface="+mn-ea"/>
          <a:cs typeface="+mn-cs"/>
        </a:defRPr>
      </a:lvl3pPr>
      <a:lvl4pPr marL="1049582" algn="l" defTabSz="699722" rtl="0" eaLnBrk="1" latinLnBrk="0" hangingPunct="1">
        <a:defRPr sz="1350" kern="1200">
          <a:solidFill>
            <a:schemeClr val="tx1"/>
          </a:solidFill>
          <a:latin typeface="+mn-lt"/>
          <a:ea typeface="+mn-ea"/>
          <a:cs typeface="+mn-cs"/>
        </a:defRPr>
      </a:lvl4pPr>
      <a:lvl5pPr marL="1399444" algn="l" defTabSz="699722" rtl="0" eaLnBrk="1" latinLnBrk="0" hangingPunct="1">
        <a:defRPr sz="1350" kern="1200">
          <a:solidFill>
            <a:schemeClr val="tx1"/>
          </a:solidFill>
          <a:latin typeface="+mn-lt"/>
          <a:ea typeface="+mn-ea"/>
          <a:cs typeface="+mn-cs"/>
        </a:defRPr>
      </a:lvl5pPr>
      <a:lvl6pPr marL="1749305" algn="l" defTabSz="699722" rtl="0" eaLnBrk="1" latinLnBrk="0" hangingPunct="1">
        <a:defRPr sz="1350" kern="1200">
          <a:solidFill>
            <a:schemeClr val="tx1"/>
          </a:solidFill>
          <a:latin typeface="+mn-lt"/>
          <a:ea typeface="+mn-ea"/>
          <a:cs typeface="+mn-cs"/>
        </a:defRPr>
      </a:lvl6pPr>
      <a:lvl7pPr marL="2099165" algn="l" defTabSz="699722" rtl="0" eaLnBrk="1" latinLnBrk="0" hangingPunct="1">
        <a:defRPr sz="1350" kern="1200">
          <a:solidFill>
            <a:schemeClr val="tx1"/>
          </a:solidFill>
          <a:latin typeface="+mn-lt"/>
          <a:ea typeface="+mn-ea"/>
          <a:cs typeface="+mn-cs"/>
        </a:defRPr>
      </a:lvl7pPr>
      <a:lvl8pPr marL="2449026" algn="l" defTabSz="699722" rtl="0" eaLnBrk="1" latinLnBrk="0" hangingPunct="1">
        <a:defRPr sz="1350" kern="1200">
          <a:solidFill>
            <a:schemeClr val="tx1"/>
          </a:solidFill>
          <a:latin typeface="+mn-lt"/>
          <a:ea typeface="+mn-ea"/>
          <a:cs typeface="+mn-cs"/>
        </a:defRPr>
      </a:lvl8pPr>
      <a:lvl9pPr marL="2798887" algn="l" defTabSz="69972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userDrawn="1">
          <p15:clr>
            <a:srgbClr val="F26B43"/>
          </p15:clr>
        </p15:guide>
        <p15:guide id="2" pos="131"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nvPr>
        </p:nvGraphicFramePr>
        <p:xfrm>
          <a:off x="0" y="0"/>
          <a:ext cx="161984" cy="161974"/>
        </p:xfrm>
        <a:graphic>
          <a:graphicData uri="http://schemas.openxmlformats.org/presentationml/2006/ole">
            <p:oleObj spid="_x0000_s59575" name="think-cell Slide" r:id="rId17" imgW="360" imgH="360" progId="">
              <p:embed/>
            </p:oleObj>
          </a:graphicData>
        </a:graphic>
      </p:graphicFrame>
      <p:pic>
        <p:nvPicPr>
          <p:cNvPr id="3" name="Picture 2"/>
          <p:cNvPicPr>
            <a:picLocks noChangeAspect="1"/>
          </p:cNvPicPr>
          <p:nvPr userDrawn="1"/>
        </p:nvPicPr>
        <p:blipFill>
          <a:blip r:embed="rId18" cstate="print">
            <a:extLst>
              <a:ext uri="{28A0092B-C50C-407E-A947-70E740481C1C}">
                <a14:useLocalDpi xmlns="" xmlns:a14="http://schemas.microsoft.com/office/drawing/2010/main" val="0"/>
              </a:ext>
            </a:extLst>
          </a:blip>
          <a:stretch>
            <a:fillRect/>
          </a:stretch>
        </p:blipFill>
        <p:spPr>
          <a:xfrm flipH="1">
            <a:off x="0" y="203"/>
            <a:ext cx="9144000" cy="6857596"/>
          </a:xfrm>
          <a:prstGeom prst="rect">
            <a:avLst/>
          </a:prstGeom>
        </p:spPr>
      </p:pic>
      <p:sp>
        <p:nvSpPr>
          <p:cNvPr id="1033" name="doc id"/>
          <p:cNvSpPr>
            <a:spLocks noChangeArrowheads="1"/>
          </p:cNvSpPr>
          <p:nvPr/>
        </p:nvSpPr>
        <p:spPr bwMode="auto">
          <a:xfrm>
            <a:off x="8246609"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16" dirty="0">
              <a:solidFill>
                <a:srgbClr val="000000"/>
              </a:solidFill>
            </a:endParaRPr>
          </a:p>
        </p:txBody>
      </p:sp>
      <p:sp>
        <p:nvSpPr>
          <p:cNvPr id="1034" name="Working Draft" hidden="1"/>
          <p:cNvSpPr txBox="1">
            <a:spLocks noChangeArrowheads="1"/>
          </p:cNvSpPr>
          <p:nvPr/>
        </p:nvSpPr>
        <p:spPr bwMode="auto">
          <a:xfrm rot="5400000">
            <a:off x="8161719" y="1979057"/>
            <a:ext cx="1822017" cy="9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12">
                <a:solidFill>
                  <a:srgbClr val="000000"/>
                </a:solidFill>
                <a:latin typeface="Palatino Linotype" panose="02040502050505030304"/>
              </a:rPr>
              <a:t>Last Modified 03/07/2015 21:25 India Standard Time</a:t>
            </a:r>
            <a:endParaRPr lang="en-US" sz="1632" dirty="0">
              <a:solidFill>
                <a:srgbClr val="000000"/>
              </a:solidFill>
              <a:latin typeface="Palatino Linotype" panose="02040502050505030304"/>
            </a:endParaRPr>
          </a:p>
        </p:txBody>
      </p:sp>
      <p:sp>
        <p:nvSpPr>
          <p:cNvPr id="1035" name="Printed" hidden="1"/>
          <p:cNvSpPr txBox="1">
            <a:spLocks noChangeArrowheads="1"/>
          </p:cNvSpPr>
          <p:nvPr/>
        </p:nvSpPr>
        <p:spPr bwMode="auto">
          <a:xfrm rot="5400000">
            <a:off x="8278661" y="4197037"/>
            <a:ext cx="1588132" cy="9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12">
                <a:solidFill>
                  <a:srgbClr val="000000"/>
                </a:solidFill>
                <a:latin typeface="Palatino Linotype" panose="02040502050505030304"/>
              </a:rPr>
              <a:t>Printed 30/06/2015 21:25 India Standard Time</a:t>
            </a:r>
            <a:endParaRPr lang="en-US" sz="1632" dirty="0">
              <a:solidFill>
                <a:srgbClr val="000000"/>
              </a:solidFill>
              <a:latin typeface="Palatino Linotype" panose="02040502050505030304"/>
            </a:endParaRPr>
          </a:p>
        </p:txBody>
      </p:sp>
      <p:sp>
        <p:nvSpPr>
          <p:cNvPr id="19" name="Title Placeholder 2"/>
          <p:cNvSpPr>
            <a:spLocks noGrp="1" noChangeArrowheads="1"/>
          </p:cNvSpPr>
          <p:nvPr>
            <p:ph type="title"/>
          </p:nvPr>
        </p:nvSpPr>
        <p:spPr bwMode="auto">
          <a:xfrm>
            <a:off x="121489" y="183369"/>
            <a:ext cx="7187232" cy="376834"/>
          </a:xfrm>
          <a:prstGeom prst="rect">
            <a:avLst/>
          </a:prstGeom>
          <a:noFill/>
          <a:ln>
            <a:noFill/>
          </a:ln>
          <a:effectLst>
            <a:outerShdw dist="35921" dir="2700000" algn="ctr" rotWithShape="0">
              <a:schemeClr val="tx1"/>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121489" y="27536"/>
            <a:ext cx="891435" cy="224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28" dirty="0">
                <a:solidFill>
                  <a:srgbClr val="808080"/>
                </a:solidFill>
              </a:rPr>
              <a:t>TRACKER</a:t>
            </a:r>
          </a:p>
        </p:txBody>
      </p:sp>
      <p:sp>
        <p:nvSpPr>
          <p:cNvPr id="11" name="McK 3. Unit of measure" hidden="1"/>
          <p:cNvSpPr txBox="1">
            <a:spLocks noChangeArrowheads="1"/>
          </p:cNvSpPr>
          <p:nvPr/>
        </p:nvSpPr>
        <p:spPr bwMode="auto">
          <a:xfrm>
            <a:off x="121488" y="542616"/>
            <a:ext cx="8794113" cy="256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32" dirty="0">
                <a:solidFill>
                  <a:srgbClr val="808080"/>
                </a:solidFill>
                <a:latin typeface="Palatino Linotype" panose="02040502050505030304"/>
              </a:rPr>
              <a:t>Unit of measure</a:t>
            </a:r>
          </a:p>
        </p:txBody>
      </p:sp>
      <p:grpSp>
        <p:nvGrpSpPr>
          <p:cNvPr id="12" name="McK Slide Elements" hidden="1"/>
          <p:cNvGrpSpPr>
            <a:grpSpLocks/>
          </p:cNvGrpSpPr>
          <p:nvPr/>
        </p:nvGrpSpPr>
        <p:grpSpPr bwMode="auto">
          <a:xfrm>
            <a:off x="121489" y="6198769"/>
            <a:ext cx="8722840" cy="526418"/>
            <a:chOff x="75" y="3827"/>
            <a:chExt cx="5385" cy="325"/>
          </a:xfrm>
        </p:grpSpPr>
        <p:sp>
          <p:nvSpPr>
            <p:cNvPr id="13" name="McK 4. Footnote"/>
            <p:cNvSpPr txBox="1">
              <a:spLocks noChangeArrowheads="1"/>
            </p:cNvSpPr>
            <p:nvPr/>
          </p:nvSpPr>
          <p:spPr bwMode="auto">
            <a:xfrm>
              <a:off x="75" y="3827"/>
              <a:ext cx="5385"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20" dirty="0">
                  <a:solidFill>
                    <a:srgbClr val="000000"/>
                  </a:solidFill>
                  <a:latin typeface="Palatino Linotype" panose="02040502050505030304"/>
                </a:rPr>
                <a:t>1 Footnote</a:t>
              </a:r>
            </a:p>
          </p:txBody>
        </p:sp>
        <p:sp>
          <p:nvSpPr>
            <p:cNvPr id="14" name="McK 5. Source"/>
            <p:cNvSpPr>
              <a:spLocks noChangeArrowheads="1"/>
            </p:cNvSpPr>
            <p:nvPr/>
          </p:nvSpPr>
          <p:spPr bwMode="auto">
            <a:xfrm>
              <a:off x="75" y="4053"/>
              <a:ext cx="4323"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21975" indent="-621975" defTabSz="913526" fontAlgn="base">
                <a:spcBef>
                  <a:spcPct val="0"/>
                </a:spcBef>
                <a:spcAft>
                  <a:spcPct val="0"/>
                </a:spcAft>
                <a:tabLst>
                  <a:tab pos="625214" algn="l"/>
                </a:tabLst>
              </a:pPr>
              <a:r>
                <a:rPr lang="en-US" sz="1020" dirty="0">
                  <a:solidFill>
                    <a:srgbClr val="000000"/>
                  </a:solidFill>
                </a:rPr>
                <a:t>SOURCE: Source</a:t>
              </a:r>
            </a:p>
          </p:txBody>
        </p:sp>
      </p:grpSp>
      <p:grpSp>
        <p:nvGrpSpPr>
          <p:cNvPr id="15" name="ACET" hidden="1"/>
          <p:cNvGrpSpPr>
            <a:grpSpLocks/>
          </p:cNvGrpSpPr>
          <p:nvPr/>
        </p:nvGrpSpPr>
        <p:grpSpPr bwMode="auto">
          <a:xfrm>
            <a:off x="1482155" y="1137061"/>
            <a:ext cx="4350892" cy="531276"/>
            <a:chOff x="915" y="702"/>
            <a:chExt cx="2686" cy="32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2"/>
              <a:ext cx="2686" cy="328"/>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32" b="1" dirty="0">
                  <a:solidFill>
                    <a:srgbClr val="000000"/>
                  </a:solidFill>
                </a:rPr>
                <a:t>Title</a:t>
              </a:r>
            </a:p>
            <a:p>
              <a:pPr fontAlgn="base">
                <a:spcBef>
                  <a:spcPct val="0"/>
                </a:spcBef>
                <a:spcAft>
                  <a:spcPct val="0"/>
                </a:spcAft>
              </a:pPr>
              <a:r>
                <a:rPr lang="en-US" sz="1632" dirty="0">
                  <a:solidFill>
                    <a:srgbClr val="808080"/>
                  </a:solidFill>
                </a:rPr>
                <a:t>Unit of measure</a:t>
              </a:r>
            </a:p>
          </p:txBody>
        </p:sp>
      </p:grpSp>
      <p:sp>
        <p:nvSpPr>
          <p:cNvPr id="20" name="SlideLogoText" hidden="1"/>
          <p:cNvSpPr>
            <a:spLocks noChangeArrowheads="1"/>
          </p:cNvSpPr>
          <p:nvPr>
            <p:custDataLst>
              <p:tags r:id="rId15"/>
            </p:custDataLst>
          </p:nvPr>
        </p:nvSpPr>
        <p:spPr bwMode="auto">
          <a:xfrm>
            <a:off x="7158032" y="6564117"/>
            <a:ext cx="1344511" cy="160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3526" fontAlgn="base">
              <a:spcBef>
                <a:spcPct val="0"/>
              </a:spcBef>
              <a:spcAft>
                <a:spcPct val="0"/>
              </a:spcAft>
            </a:pPr>
            <a:r>
              <a:rPr lang="en-US" sz="1020" dirty="0">
                <a:solidFill>
                  <a:srgbClr val="000000"/>
                </a:solidFill>
              </a:rPr>
              <a:t>McKinsey &amp; Company</a:t>
            </a:r>
          </a:p>
        </p:txBody>
      </p:sp>
      <p:sp>
        <p:nvSpPr>
          <p:cNvPr id="21" name="SlideLogoSeparator" hidden="1"/>
          <p:cNvSpPr>
            <a:spLocks noChangeArrowheads="1"/>
          </p:cNvSpPr>
          <p:nvPr>
            <p:custDataLst>
              <p:tags r:id="rId16"/>
            </p:custDataLst>
          </p:nvPr>
        </p:nvSpPr>
        <p:spPr bwMode="auto">
          <a:xfrm>
            <a:off x="8590626" y="6534052"/>
            <a:ext cx="40892" cy="186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913526" fontAlgn="base">
              <a:spcBef>
                <a:spcPct val="0"/>
              </a:spcBef>
              <a:spcAft>
                <a:spcPct val="0"/>
              </a:spcAft>
            </a:pPr>
            <a:r>
              <a:rPr lang="en-US" sz="1224" dirty="0">
                <a:solidFill>
                  <a:srgbClr val="000000"/>
                </a:solidFill>
              </a:rPr>
              <a:t>|</a:t>
            </a:r>
          </a:p>
        </p:txBody>
      </p:sp>
      <p:sp>
        <p:nvSpPr>
          <p:cNvPr id="4" name="Text Placeholder 3"/>
          <p:cNvSpPr>
            <a:spLocks noGrp="1"/>
          </p:cNvSpPr>
          <p:nvPr>
            <p:ph type="body" idx="1"/>
          </p:nvPr>
        </p:nvSpPr>
        <p:spPr>
          <a:xfrm>
            <a:off x="456795" y="1600309"/>
            <a:ext cx="8230410" cy="1350320"/>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Slide Number"/>
          <p:cNvSpPr txBox="1">
            <a:spLocks/>
          </p:cNvSpPr>
          <p:nvPr userDrawn="1"/>
        </p:nvSpPr>
        <p:spPr>
          <a:xfrm>
            <a:off x="4465496" y="6663630"/>
            <a:ext cx="213009" cy="155496"/>
          </a:xfrm>
          <a:prstGeom prst="rect">
            <a:avLst/>
          </a:prstGeom>
        </p:spPr>
        <p:txBody>
          <a:bodyPr vert="horz" wrap="none" lIns="0" tIns="0" rIns="0" bIns="0" rtlCol="0" anchor="ctr">
            <a:noAutofit/>
          </a:bodyPr>
          <a:lstStyle>
            <a:defPPr>
              <a:defRPr lang="en-US"/>
            </a:defPPr>
            <a:lvl1pPr>
              <a:defRPr sz="1000" baseline="0">
                <a:latin typeface="+mn-lt"/>
              </a:defRPr>
            </a:lvl1pPr>
          </a:lstStyle>
          <a:p>
            <a:pPr algn="ctr" fontAlgn="base">
              <a:spcBef>
                <a:spcPct val="0"/>
              </a:spcBef>
              <a:spcAft>
                <a:spcPct val="0"/>
              </a:spcAft>
            </a:pPr>
            <a:fld id="{42C328C1-A84F-4A39-A664-DBA00541A8C6}" type="slidenum">
              <a:rPr lang="en-US" sz="1020" smtClean="0">
                <a:solidFill>
                  <a:srgbClr val="000000"/>
                </a:solidFill>
                <a:latin typeface="Century Gothic" pitchFamily="34" charset="0"/>
              </a:rPr>
              <a:pPr algn="ctr" fontAlgn="base">
                <a:spcBef>
                  <a:spcPct val="0"/>
                </a:spcBef>
                <a:spcAft>
                  <a:spcPct val="0"/>
                </a:spcAft>
              </a:pPr>
              <a:t>‹#›</a:t>
            </a:fld>
            <a:endParaRPr lang="en-US" sz="1020" dirty="0">
              <a:solidFill>
                <a:srgbClr val="000000"/>
              </a:solidFill>
              <a:latin typeface="Century Gothic" pitchFamily="34" charset="0"/>
            </a:endParaRPr>
          </a:p>
        </p:txBody>
      </p:sp>
      <p:sp>
        <p:nvSpPr>
          <p:cNvPr id="26" name="Freeform 25"/>
          <p:cNvSpPr/>
          <p:nvPr userDrawn="1"/>
        </p:nvSpPr>
        <p:spPr>
          <a:xfrm>
            <a:off x="7230968" y="1"/>
            <a:ext cx="1913032"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632" dirty="0" err="1">
              <a:solidFill>
                <a:srgbClr val="000000"/>
              </a:solidFill>
            </a:endParaRPr>
          </a:p>
        </p:txBody>
      </p:sp>
      <p:sp>
        <p:nvSpPr>
          <p:cNvPr id="27" name="doc id"/>
          <p:cNvSpPr>
            <a:spLocks noChangeArrowheads="1"/>
          </p:cNvSpPr>
          <p:nvPr/>
        </p:nvSpPr>
        <p:spPr bwMode="auto">
          <a:xfrm>
            <a:off x="8246609"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16" dirty="0">
              <a:solidFill>
                <a:srgbClr val="000000"/>
              </a:solidFill>
            </a:endParaRPr>
          </a:p>
        </p:txBody>
      </p:sp>
      <p:pic>
        <p:nvPicPr>
          <p:cNvPr id="28" name="Picture 2" descr="http://qpg.co.in/yahoo_site_admin/assets/images/QCI_3.320180122_std.jpg"/>
          <p:cNvPicPr>
            <a:picLocks noChangeAspect="1" noChangeArrowheads="1"/>
          </p:cNvPicPr>
          <p:nvPr userDrawn="1"/>
        </p:nvPicPr>
        <p:blipFill>
          <a:blip r:embed="rId19"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8643393" y="79693"/>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8" descr="ZED Logo.jpg"/>
          <p:cNvPicPr>
            <a:picLocks noChangeAspect="1"/>
          </p:cNvPicPr>
          <p:nvPr userDrawn="1"/>
        </p:nvPicPr>
        <p:blipFill rotWithShape="1">
          <a:blip r:embed="rId20"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a:xfrm>
            <a:off x="7590563" y="190093"/>
            <a:ext cx="980499" cy="342868"/>
          </a:xfrm>
          <a:prstGeom prst="rect">
            <a:avLst/>
          </a:prstGeom>
          <a:noFill/>
          <a:ln>
            <a:noFill/>
          </a:ln>
        </p:spPr>
      </p:pic>
      <p:sp>
        <p:nvSpPr>
          <p:cNvPr id="24" name="TextBox 23"/>
          <p:cNvSpPr txBox="1"/>
          <p:nvPr userDrawn="1"/>
        </p:nvSpPr>
        <p:spPr>
          <a:xfrm>
            <a:off x="121489" y="6624108"/>
            <a:ext cx="3677268" cy="270392"/>
          </a:xfrm>
          <a:prstGeom prst="rect">
            <a:avLst/>
          </a:prstGeom>
          <a:noFill/>
        </p:spPr>
        <p:txBody>
          <a:bodyPr wrap="square" rtlCol="0">
            <a:spAutoFit/>
          </a:bodyPr>
          <a:lstStyle/>
          <a:p>
            <a:pPr fontAlgn="base">
              <a:spcBef>
                <a:spcPct val="0"/>
              </a:spcBef>
              <a:spcAft>
                <a:spcPct val="0"/>
              </a:spcAft>
            </a:pPr>
            <a:r>
              <a:rPr lang="en-IN" sz="1122" dirty="0">
                <a:solidFill>
                  <a:srgbClr val="000000"/>
                </a:solidFill>
                <a:latin typeface="Arial" charset="0"/>
              </a:rPr>
              <a:t>QCI/NABET/ZED/TRN/001/02</a:t>
            </a:r>
          </a:p>
        </p:txBody>
      </p:sp>
    </p:spTree>
    <p:extLst>
      <p:ext uri="{BB962C8B-B14F-4D97-AF65-F5344CB8AC3E}">
        <p14:creationId xmlns="" xmlns:p14="http://schemas.microsoft.com/office/powerpoint/2010/main" val="130562716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3" r:id="rId7"/>
    <p:sldLayoutId id="2147483714" r:id="rId8"/>
    <p:sldLayoutId id="2147483715" r:id="rId9"/>
    <p:sldLayoutId id="2147483716" r:id="rId10"/>
    <p:sldLayoutId id="2147483717" r:id="rId11"/>
    <p:sldLayoutId id="2147483718" r:id="rId12"/>
  </p:sldLayoutIdLst>
  <p:hf hdr="0" ftr="0" dt="0"/>
  <p:txStyles>
    <p:titleStyle>
      <a:lvl1pPr algn="l" defTabSz="913526" rtl="0" eaLnBrk="1" fontAlgn="base" hangingPunct="1">
        <a:spcBef>
          <a:spcPct val="0"/>
        </a:spcBef>
        <a:spcAft>
          <a:spcPct val="0"/>
        </a:spcAft>
        <a:tabLst>
          <a:tab pos="275353" algn="l"/>
        </a:tabLst>
        <a:defRPr lang="en-US" sz="2449" b="1" baseline="0" noProof="0" dirty="0" smtClean="0">
          <a:solidFill>
            <a:schemeClr val="bg1"/>
          </a:solidFill>
          <a:latin typeface="Century Gothic" pitchFamily="34" charset="0"/>
          <a:ea typeface="Arial Unicode MS" pitchFamily="34" charset="-128"/>
          <a:cs typeface="Arial Unicode MS" pitchFamily="34" charset="-128"/>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25811" name="think-cell Slide" r:id="rId29"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latin typeface="+mn-lt"/>
                <a:ea typeface="+mn-ea"/>
              </a:rPr>
              <a:t>Last Modified 04/01/2017 09:15 India Standard Time</a:t>
            </a:r>
            <a:endParaRPr lang="en-US" baseline="0" noProof="0" dirty="0">
              <a:latin typeface="+mn-lt"/>
              <a:ea typeface="+mn-ea"/>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latin typeface="+mn-lt"/>
                <a:ea typeface="+mn-ea"/>
              </a:rPr>
              <a:t>Printed 8/8/2016 3:35 PM India Standard Time</a:t>
            </a:r>
            <a:endParaRPr lang="en-US" baseline="0" noProof="0" dirty="0">
              <a:latin typeface="+mn-lt"/>
              <a:ea typeface="+mn-ea"/>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22" name="LegendBoxes" hidden="1"/>
          <p:cNvGrpSpPr>
            <a:grpSpLocks/>
          </p:cNvGrpSpPr>
          <p:nvPr userDrawn="1"/>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31" name="LegendLines" hidden="1"/>
          <p:cNvGrpSpPr>
            <a:grpSpLocks/>
          </p:cNvGrpSpPr>
          <p:nvPr userDrawn="1"/>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8" name="Sticker" hidden="1"/>
          <p:cNvGrpSpPr/>
          <p:nvPr userDrawn="1"/>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1200" dirty="0">
                  <a:solidFill>
                    <a:srgbClr val="808080"/>
                  </a:solidFill>
                  <a:latin typeface="+mn-lt"/>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userDrawn="1"/>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a:defRPr/>
              </a:pPr>
              <a:r>
                <a:rPr lang="en-US" sz="1000" baseline="0" noProof="0" dirty="0">
                  <a:latin typeface="+mn-lt"/>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a:tabLst>
                  <a:tab pos="490538" algn="l"/>
                </a:tabLst>
              </a:pPr>
              <a:r>
                <a:rPr lang="en-US" sz="1000" baseline="0" noProof="0" dirty="0">
                  <a:solidFill>
                    <a:schemeClr val="tx1"/>
                  </a:solidFill>
                  <a:latin typeface="+mn-lt"/>
                </a:rPr>
                <a:t>Source: Source</a:t>
              </a:r>
            </a:p>
          </p:txBody>
        </p:sp>
      </p:grpSp>
      <p:grpSp>
        <p:nvGrpSpPr>
          <p:cNvPr id="63" name="Moon" hidden="1"/>
          <p:cNvGrpSpPr>
            <a:grpSpLocks noChangeAspect="1"/>
          </p:cNvGrpSpPr>
          <p:nvPr userDrawn="1">
            <p:custDataLst>
              <p:tags r:id="rId11"/>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27"/>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rc 91"/>
            <p:cNvSpPr>
              <a:spLocks noChangeAspect="1"/>
            </p:cNvSpPr>
            <p:nvPr>
              <p:custDataLst>
                <p:tags r:id="rId28"/>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LegendMoons" hidden="1"/>
          <p:cNvGrpSpPr/>
          <p:nvPr userDrawn="1"/>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2" name="MoonLegend1"/>
            <p:cNvGrpSpPr>
              <a:grpSpLocks noChangeAspect="1"/>
            </p:cNvGrpSpPr>
            <p:nvPr userDrawn="1">
              <p:custDataLst>
                <p:tags r:id="rId12"/>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91" name="Arc 42"/>
              <p:cNvSpPr>
                <a:spLocks noChangeAspect="1"/>
              </p:cNvSpPr>
              <p:nvPr>
                <p:custDataLst>
                  <p:tags r:id="rId2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8" name="MoonLegend2"/>
            <p:cNvGrpSpPr>
              <a:grpSpLocks noChangeAspect="1"/>
            </p:cNvGrpSpPr>
            <p:nvPr userDrawn="1">
              <p:custDataLst>
                <p:tags r:id="rId13"/>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9" name="Arc 42"/>
              <p:cNvSpPr>
                <a:spLocks noChangeAspect="1"/>
              </p:cNvSpPr>
              <p:nvPr>
                <p:custDataLst>
                  <p:tags r:id="rId24"/>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9" name="MoonLegend3"/>
            <p:cNvGrpSpPr>
              <a:grpSpLocks noChangeAspect="1"/>
            </p:cNvGrpSpPr>
            <p:nvPr userDrawn="1">
              <p:custDataLst>
                <p:tags r:id="rId14"/>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2"/>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80" name="MoonLegend4"/>
            <p:cNvGrpSpPr>
              <a:grpSpLocks noChangeAspect="1"/>
            </p:cNvGrpSpPr>
            <p:nvPr userDrawn="1">
              <p:custDataLst>
                <p:tags r:id="rId15"/>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20"/>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81" name="MoonLegend5"/>
            <p:cNvGrpSpPr>
              <a:grpSpLocks noChangeAspect="1"/>
            </p:cNvGrpSpPr>
            <p:nvPr userDrawn="1">
              <p:custDataLst>
                <p:tags r:id="rId16"/>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8"/>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pic>
        <p:nvPicPr>
          <p:cNvPr id="77" name="Picture 76"/>
          <p:cNvPicPr>
            <a:picLocks noChangeAspect="1"/>
          </p:cNvPicPr>
          <p:nvPr userDrawn="1"/>
        </p:nvPicPr>
        <p:blipFill>
          <a:blip r:embed="rId30"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userDrawn="1"/>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userDrawn="1"/>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userDrawn="1"/>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userDrawn="1"/>
        </p:nvPicPr>
        <p:blipFill>
          <a:blip r:embed="rId31"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userDrawn="1"/>
        </p:nvPicPr>
        <p:blipFill rotWithShape="1">
          <a:blip r:embed="rId3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03493" y="125250"/>
            <a:ext cx="980499" cy="342868"/>
          </a:xfrm>
          <a:prstGeom prst="rect">
            <a:avLst/>
          </a:prstGeom>
          <a:noFill/>
          <a:ln>
            <a:noFill/>
          </a:ln>
        </p:spPr>
      </p:pic>
      <p:pic>
        <p:nvPicPr>
          <p:cNvPr id="99" name="Picture 98"/>
          <p:cNvPicPr>
            <a:picLocks noChangeAspect="1"/>
          </p:cNvPicPr>
          <p:nvPr userDrawn="1"/>
        </p:nvPicPr>
        <p:blipFill>
          <a:blip r:embed="rId33" cstate="print">
            <a:clrChange>
              <a:clrFrom>
                <a:srgbClr val="FFFFFF"/>
              </a:clrFrom>
              <a:clrTo>
                <a:srgbClr val="FFFFFF">
                  <a:alpha val="0"/>
                </a:srgbClr>
              </a:clrTo>
            </a:clrChange>
          </a:blip>
          <a:stretch>
            <a:fillRect/>
          </a:stretch>
        </p:blipFill>
        <p:spPr>
          <a:xfrm>
            <a:off x="8196793" y="22231"/>
            <a:ext cx="922098" cy="703519"/>
          </a:xfrm>
          <a:prstGeom prst="rect">
            <a:avLst/>
          </a:prstGeom>
        </p:spPr>
      </p:pic>
    </p:spTree>
    <p:extLst>
      <p:ext uri="{BB962C8B-B14F-4D97-AF65-F5344CB8AC3E}">
        <p14:creationId xmlns="" xmlns:p14="http://schemas.microsoft.com/office/powerpoint/2010/main" val="69985600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p15:clr>
            <a:srgbClr val="F26B43"/>
          </p15:clr>
        </p15:guide>
        <p15:guide id="2" pos="17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29888" name="think-cell Slide" r:id="rId42"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19/09/2016 13:30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Printed 8/8/2016 3:35 PM India Standard Time</a:t>
            </a:r>
            <a:endParaRPr lang="en-US" dirty="0">
              <a:solidFill>
                <a:srgbClr val="000000"/>
              </a:solidFill>
              <a:latin typeface="Calibri"/>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grpSp>
        <p:nvGrpSpPr>
          <p:cNvPr id="63" name="Moon" hidden="1"/>
          <p:cNvGrpSpPr>
            <a:grpSpLocks noChangeAspect="1"/>
          </p:cNvGrpSpPr>
          <p:nvPr>
            <p:custDataLst>
              <p:tags r:id="rId6"/>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40"/>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41"/>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25"/>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3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39"/>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26"/>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3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37"/>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27"/>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3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35"/>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28"/>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3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33"/>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29"/>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3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31"/>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pic>
        <p:nvPicPr>
          <p:cNvPr id="77" name="Picture 76"/>
          <p:cNvPicPr>
            <a:picLocks noChangeAspect="1"/>
          </p:cNvPicPr>
          <p:nvPr/>
        </p:nvPicPr>
        <p:blipFill>
          <a:blip r:embed="rId43"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latin typeface="Arial" charset="0"/>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4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4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93739" y="358031"/>
            <a:ext cx="796589" cy="278557"/>
          </a:xfrm>
          <a:prstGeom prst="rect">
            <a:avLst/>
          </a:prstGeom>
          <a:noFill/>
          <a:ln>
            <a:noFill/>
          </a:ln>
        </p:spPr>
      </p:pic>
      <p:pic>
        <p:nvPicPr>
          <p:cNvPr id="99" name="Picture 98"/>
          <p:cNvPicPr>
            <a:picLocks noChangeAspect="1"/>
          </p:cNvPicPr>
          <p:nvPr/>
        </p:nvPicPr>
        <p:blipFill>
          <a:blip r:embed="rId46" cstate="print">
            <a:clrChange>
              <a:clrFrom>
                <a:srgbClr val="FFFFFF"/>
              </a:clrFrom>
              <a:clrTo>
                <a:srgbClr val="FFFFFF">
                  <a:alpha val="0"/>
                </a:srgbClr>
              </a:clrTo>
            </a:clrChange>
          </a:blip>
          <a:stretch>
            <a:fillRect/>
          </a:stretch>
        </p:blipFill>
        <p:spPr>
          <a:xfrm>
            <a:off x="8214863" y="128756"/>
            <a:ext cx="795106" cy="606630"/>
          </a:xfrm>
          <a:prstGeom prst="rect">
            <a:avLst/>
          </a:prstGeom>
        </p:spPr>
      </p:pic>
      <p:grpSp>
        <p:nvGrpSpPr>
          <p:cNvPr id="66" name="LegendBoxes" hidden="1"/>
          <p:cNvGrpSpPr>
            <a:grpSpLocks/>
          </p:cNvGrpSpPr>
          <p:nvPr userDrawn="1"/>
        </p:nvGrpSpPr>
        <p:grpSpPr bwMode="auto">
          <a:xfrm>
            <a:off x="8263380" y="889002"/>
            <a:ext cx="593726" cy="984251"/>
            <a:chOff x="4936" y="176"/>
            <a:chExt cx="374" cy="620"/>
          </a:xfrm>
        </p:grpSpPr>
        <p:sp>
          <p:nvSpPr>
            <p:cNvPr id="73" name="Legend1"/>
            <p:cNvSpPr>
              <a:spLocks noChangeArrowheads="1"/>
            </p:cNvSpPr>
            <p:nvPr/>
          </p:nvSpPr>
          <p:spPr bwMode="auto">
            <a:xfrm>
              <a:off x="5096" y="17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75" name="Legend2"/>
            <p:cNvSpPr>
              <a:spLocks noChangeArrowheads="1"/>
            </p:cNvSpPr>
            <p:nvPr/>
          </p:nvSpPr>
          <p:spPr bwMode="auto">
            <a:xfrm>
              <a:off x="5096" y="34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00" name="Legend3"/>
            <p:cNvSpPr>
              <a:spLocks noChangeArrowheads="1"/>
            </p:cNvSpPr>
            <p:nvPr/>
          </p:nvSpPr>
          <p:spPr bwMode="auto">
            <a:xfrm>
              <a:off x="5096" y="517"/>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0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02" name="Legend4"/>
            <p:cNvSpPr>
              <a:spLocks noChangeArrowheads="1"/>
            </p:cNvSpPr>
            <p:nvPr/>
          </p:nvSpPr>
          <p:spPr bwMode="auto">
            <a:xfrm>
              <a:off x="5096" y="688"/>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0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04" name="LegendLines" hidden="1"/>
          <p:cNvGrpSpPr>
            <a:grpSpLocks/>
          </p:cNvGrpSpPr>
          <p:nvPr userDrawn="1"/>
        </p:nvGrpSpPr>
        <p:grpSpPr bwMode="auto">
          <a:xfrm>
            <a:off x="7955400" y="889002"/>
            <a:ext cx="901701" cy="684213"/>
            <a:chOff x="4750" y="176"/>
            <a:chExt cx="568" cy="431"/>
          </a:xfrm>
        </p:grpSpPr>
        <p:sp>
          <p:nvSpPr>
            <p:cNvPr id="10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10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10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108" name="Legend1"/>
            <p:cNvSpPr>
              <a:spLocks noChangeArrowheads="1"/>
            </p:cNvSpPr>
            <p:nvPr/>
          </p:nvSpPr>
          <p:spPr bwMode="auto">
            <a:xfrm>
              <a:off x="5104" y="17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09" name="Legend2"/>
            <p:cNvSpPr>
              <a:spLocks noChangeArrowheads="1"/>
            </p:cNvSpPr>
            <p:nvPr/>
          </p:nvSpPr>
          <p:spPr bwMode="auto">
            <a:xfrm>
              <a:off x="5104" y="344"/>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10" name="Legend3"/>
            <p:cNvSpPr>
              <a:spLocks noChangeArrowheads="1"/>
            </p:cNvSpPr>
            <p:nvPr/>
          </p:nvSpPr>
          <p:spPr bwMode="auto">
            <a:xfrm>
              <a:off x="5104" y="520"/>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grpSp>
      <p:grpSp>
        <p:nvGrpSpPr>
          <p:cNvPr id="111" name="Sticker" hidden="1"/>
          <p:cNvGrpSpPr/>
          <p:nvPr userDrawn="1"/>
        </p:nvGrpSpPr>
        <p:grpSpPr bwMode="auto">
          <a:xfrm>
            <a:off x="8296124" y="889001"/>
            <a:ext cx="670505" cy="166199"/>
            <a:chOff x="8070270" y="285750"/>
            <a:chExt cx="670505" cy="166199"/>
          </a:xfrm>
        </p:grpSpPr>
        <p:sp>
          <p:nvSpPr>
            <p:cNvPr id="112" name="StickerRectangle"/>
            <p:cNvSpPr>
              <a:spLocks noChangeArrowheads="1"/>
            </p:cNvSpPr>
            <p:nvPr/>
          </p:nvSpPr>
          <p:spPr bwMode="auto">
            <a:xfrm>
              <a:off x="8070270" y="285750"/>
              <a:ext cx="670505" cy="166199"/>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chemeClr val="tx2"/>
                </a:buClr>
              </a:pPr>
              <a:r>
                <a:rPr lang="en-US" sz="900" dirty="0">
                  <a:solidFill>
                    <a:srgbClr val="808080"/>
                  </a:solidFill>
                  <a:latin typeface="+mn-lt"/>
                </a:rPr>
                <a:t>PRELIMINARY</a:t>
              </a:r>
            </a:p>
          </p:txBody>
        </p:sp>
        <p:cxnSp>
          <p:nvCxnSpPr>
            <p:cNvPr id="113" name="AutoShape 31"/>
            <p:cNvCxnSpPr>
              <a:cxnSpLocks noChangeShapeType="1"/>
              <a:stCxn id="39" idx="2"/>
              <a:endCxn id="39" idx="4"/>
            </p:cNvCxnSpPr>
            <p:nvPr/>
          </p:nvCxnSpPr>
          <p:spPr bwMode="auto">
            <a:xfrm>
              <a:off x="8070270" y="285750"/>
              <a:ext cx="0" cy="166199"/>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114" name="AutoShape 32"/>
            <p:cNvCxnSpPr>
              <a:cxnSpLocks noChangeShapeType="1"/>
              <a:stCxn id="39" idx="4"/>
              <a:endCxn id="39" idx="6"/>
            </p:cNvCxnSpPr>
            <p:nvPr/>
          </p:nvCxnSpPr>
          <p:spPr bwMode="auto">
            <a:xfrm>
              <a:off x="8070270" y="451949"/>
              <a:ext cx="67050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115" name="Slide Elements" hidden="1"/>
          <p:cNvGrpSpPr/>
          <p:nvPr userDrawn="1"/>
        </p:nvGrpSpPr>
        <p:grpSpPr bwMode="auto">
          <a:xfrm>
            <a:off x="172517" y="6447111"/>
            <a:ext cx="8796540" cy="351916"/>
            <a:chOff x="172517" y="6447111"/>
            <a:chExt cx="8796540" cy="351916"/>
          </a:xfrm>
        </p:grpSpPr>
        <p:sp>
          <p:nvSpPr>
            <p:cNvPr id="116" name="4. Footnote"/>
            <p:cNvSpPr txBox="1">
              <a:spLocks noChangeArrowheads="1"/>
            </p:cNvSpPr>
            <p:nvPr/>
          </p:nvSpPr>
          <p:spPr bwMode="auto">
            <a:xfrm>
              <a:off x="172517" y="6447111"/>
              <a:ext cx="8796540" cy="115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71438" indent="-71438">
                <a:defRPr/>
              </a:pPr>
              <a:r>
                <a:rPr lang="en-US" sz="750" baseline="0" noProof="0" dirty="0">
                  <a:latin typeface="+mn-lt"/>
                </a:rPr>
                <a:t>1 Footnote</a:t>
              </a:r>
            </a:p>
          </p:txBody>
        </p:sp>
        <p:sp>
          <p:nvSpPr>
            <p:cNvPr id="117" name="5. Source"/>
            <p:cNvSpPr>
              <a:spLocks noChangeArrowheads="1"/>
            </p:cNvSpPr>
            <p:nvPr/>
          </p:nvSpPr>
          <p:spPr bwMode="auto">
            <a:xfrm>
              <a:off x="172517" y="6683611"/>
              <a:ext cx="8252075" cy="115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313135" indent="-313135" defTabSz="671513">
                <a:tabLst>
                  <a:tab pos="367904" algn="l"/>
                </a:tabLst>
              </a:pPr>
              <a:r>
                <a:rPr lang="en-US" sz="750" baseline="0" noProof="0" dirty="0">
                  <a:solidFill>
                    <a:schemeClr val="tx1"/>
                  </a:solidFill>
                  <a:latin typeface="+mn-lt"/>
                </a:rPr>
                <a:t>Source: Source</a:t>
              </a:r>
            </a:p>
          </p:txBody>
        </p:sp>
      </p:grpSp>
      <p:grpSp>
        <p:nvGrpSpPr>
          <p:cNvPr id="118" name="Moon" hidden="1"/>
          <p:cNvGrpSpPr>
            <a:grpSpLocks noChangeAspect="1"/>
          </p:cNvGrpSpPr>
          <p:nvPr userDrawn="1">
            <p:custDataLst>
              <p:tags r:id="rId7"/>
            </p:custDataLst>
          </p:nvPr>
        </p:nvGrpSpPr>
        <p:grpSpPr bwMode="auto">
          <a:xfrm>
            <a:off x="7645831" y="1415258"/>
            <a:ext cx="254000" cy="254000"/>
            <a:chOff x="1600" y="1600"/>
            <a:chExt cx="160" cy="160"/>
          </a:xfrm>
        </p:grpSpPr>
        <p:sp>
          <p:nvSpPr>
            <p:cNvPr id="119" name="Oval 90"/>
            <p:cNvSpPr>
              <a:spLocks noChangeAspect="1" noChangeArrowheads="1"/>
            </p:cNvSpPr>
            <p:nvPr>
              <p:custDataLst>
                <p:tags r:id="rId23"/>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0" name="Arc 91"/>
            <p:cNvSpPr>
              <a:spLocks noChangeAspect="1"/>
            </p:cNvSpPr>
            <p:nvPr>
              <p:custDataLst>
                <p:tags r:id="rId24"/>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21" name="LegendMoons" hidden="1"/>
          <p:cNvGrpSpPr/>
          <p:nvPr userDrawn="1"/>
        </p:nvGrpSpPr>
        <p:grpSpPr bwMode="auto">
          <a:xfrm>
            <a:off x="8196796" y="889000"/>
            <a:ext cx="660512" cy="1306516"/>
            <a:chOff x="5428012" y="273840"/>
            <a:chExt cx="660512" cy="1306516"/>
          </a:xfrm>
        </p:grpSpPr>
        <p:sp>
          <p:nvSpPr>
            <p:cNvPr id="122" name="Legend1"/>
            <p:cNvSpPr>
              <a:spLocks noChangeArrowheads="1"/>
            </p:cNvSpPr>
            <p:nvPr/>
          </p:nvSpPr>
          <p:spPr bwMode="auto">
            <a:xfrm>
              <a:off x="5748687" y="286540"/>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123" name="Legend2"/>
            <p:cNvSpPr>
              <a:spLocks noChangeArrowheads="1"/>
            </p:cNvSpPr>
            <p:nvPr/>
          </p:nvSpPr>
          <p:spPr bwMode="auto">
            <a:xfrm>
              <a:off x="5748687" y="561178"/>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124" name="Legend3"/>
            <p:cNvSpPr>
              <a:spLocks noChangeArrowheads="1"/>
            </p:cNvSpPr>
            <p:nvPr/>
          </p:nvSpPr>
          <p:spPr bwMode="auto">
            <a:xfrm>
              <a:off x="5748687" y="835817"/>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125" name="Legend4"/>
            <p:cNvSpPr>
              <a:spLocks noChangeArrowheads="1"/>
            </p:cNvSpPr>
            <p:nvPr/>
          </p:nvSpPr>
          <p:spPr bwMode="auto">
            <a:xfrm>
              <a:off x="5748687" y="1107280"/>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26" name="Legend5"/>
            <p:cNvSpPr>
              <a:spLocks noChangeArrowheads="1"/>
            </p:cNvSpPr>
            <p:nvPr/>
          </p:nvSpPr>
          <p:spPr bwMode="auto">
            <a:xfrm>
              <a:off x="5748687" y="1383505"/>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grpSp>
          <p:nvGrpSpPr>
            <p:cNvPr id="127" name="MoonLegend1"/>
            <p:cNvGrpSpPr>
              <a:grpSpLocks noChangeAspect="1"/>
            </p:cNvGrpSpPr>
            <p:nvPr userDrawn="1">
              <p:custDataLst>
                <p:tags r:id="rId8"/>
              </p:custDataLst>
            </p:nvPr>
          </p:nvGrpSpPr>
          <p:grpSpPr bwMode="auto">
            <a:xfrm>
              <a:off x="5428012" y="273840"/>
              <a:ext cx="209550" cy="209551"/>
              <a:chOff x="1694" y="2044"/>
              <a:chExt cx="160" cy="160"/>
            </a:xfrm>
          </p:grpSpPr>
          <p:sp>
            <p:nvSpPr>
              <p:cNvPr id="140"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41" name="Arc 42"/>
              <p:cNvSpPr>
                <a:spLocks noChangeAspect="1"/>
              </p:cNvSpPr>
              <p:nvPr>
                <p:custDataLst>
                  <p:tags r:id="rId22"/>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28" name="MoonLegend2"/>
            <p:cNvGrpSpPr>
              <a:grpSpLocks noChangeAspect="1"/>
            </p:cNvGrpSpPr>
            <p:nvPr userDrawn="1">
              <p:custDataLst>
                <p:tags r:id="rId9"/>
              </p:custDataLst>
            </p:nvPr>
          </p:nvGrpSpPr>
          <p:grpSpPr bwMode="auto">
            <a:xfrm>
              <a:off x="5428012" y="548081"/>
              <a:ext cx="209550" cy="209551"/>
              <a:chOff x="1694" y="2044"/>
              <a:chExt cx="160" cy="160"/>
            </a:xfrm>
          </p:grpSpPr>
          <p:sp>
            <p:nvSpPr>
              <p:cNvPr id="138"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9" name="Arc 42"/>
              <p:cNvSpPr>
                <a:spLocks noChangeAspect="1"/>
              </p:cNvSpPr>
              <p:nvPr>
                <p:custDataLst>
                  <p:tags r:id="rId20"/>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29" name="MoonLegend3"/>
            <p:cNvGrpSpPr>
              <a:grpSpLocks noChangeAspect="1"/>
            </p:cNvGrpSpPr>
            <p:nvPr userDrawn="1">
              <p:custDataLst>
                <p:tags r:id="rId10"/>
              </p:custDataLst>
            </p:nvPr>
          </p:nvGrpSpPr>
          <p:grpSpPr bwMode="auto">
            <a:xfrm>
              <a:off x="5428012" y="822322"/>
              <a:ext cx="209550" cy="209551"/>
              <a:chOff x="1694" y="2044"/>
              <a:chExt cx="160" cy="160"/>
            </a:xfrm>
          </p:grpSpPr>
          <p:sp>
            <p:nvSpPr>
              <p:cNvPr id="136"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7" name="Arc 42"/>
              <p:cNvSpPr>
                <a:spLocks noChangeAspect="1"/>
              </p:cNvSpPr>
              <p:nvPr>
                <p:custDataLst>
                  <p:tags r:id="rId18"/>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30" name="MoonLegend4"/>
            <p:cNvGrpSpPr>
              <a:grpSpLocks noChangeAspect="1"/>
            </p:cNvGrpSpPr>
            <p:nvPr userDrawn="1">
              <p:custDataLst>
                <p:tags r:id="rId11"/>
              </p:custDataLst>
            </p:nvPr>
          </p:nvGrpSpPr>
          <p:grpSpPr bwMode="auto">
            <a:xfrm>
              <a:off x="5428012" y="1096563"/>
              <a:ext cx="209550" cy="209551"/>
              <a:chOff x="1694" y="2044"/>
              <a:chExt cx="160" cy="160"/>
            </a:xfrm>
          </p:grpSpPr>
          <p:sp>
            <p:nvSpPr>
              <p:cNvPr id="134"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5" name="Arc 42"/>
              <p:cNvSpPr>
                <a:spLocks noChangeAspect="1"/>
              </p:cNvSpPr>
              <p:nvPr>
                <p:custDataLst>
                  <p:tags r:id="rId16"/>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31" name="MoonLegend5"/>
            <p:cNvGrpSpPr>
              <a:grpSpLocks noChangeAspect="1"/>
            </p:cNvGrpSpPr>
            <p:nvPr userDrawn="1">
              <p:custDataLst>
                <p:tags r:id="rId12"/>
              </p:custDataLst>
            </p:nvPr>
          </p:nvGrpSpPr>
          <p:grpSpPr bwMode="auto">
            <a:xfrm>
              <a:off x="5428012" y="1370805"/>
              <a:ext cx="209550" cy="209551"/>
              <a:chOff x="1694" y="2044"/>
              <a:chExt cx="160" cy="160"/>
            </a:xfrm>
          </p:grpSpPr>
          <p:sp>
            <p:nvSpPr>
              <p:cNvPr id="132"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3" name="Arc 42"/>
              <p:cNvSpPr>
                <a:spLocks noChangeAspect="1"/>
              </p:cNvSpPr>
              <p:nvPr>
                <p:custDataLst>
                  <p:tags r:id="rId14"/>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pic>
        <p:nvPicPr>
          <p:cNvPr id="142" name="Picture 141"/>
          <p:cNvPicPr>
            <a:picLocks noChangeAspect="1"/>
          </p:cNvPicPr>
          <p:nvPr userDrawn="1"/>
        </p:nvPicPr>
        <p:blipFill>
          <a:blip r:embed="rId43"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143" name="doc id"/>
          <p:cNvSpPr>
            <a:spLocks noChangeArrowheads="1"/>
          </p:cNvSpPr>
          <p:nvPr userDrawn="1"/>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645260" fontAlgn="base">
              <a:spcBef>
                <a:spcPct val="0"/>
              </a:spcBef>
              <a:spcAft>
                <a:spcPct val="0"/>
              </a:spcAft>
            </a:pPr>
            <a:endParaRPr lang="en-US" sz="565" dirty="0">
              <a:solidFill>
                <a:srgbClr val="000000"/>
              </a:solidFill>
            </a:endParaRPr>
          </a:p>
        </p:txBody>
      </p:sp>
      <p:sp>
        <p:nvSpPr>
          <p:cNvPr id="144" name="Slide Number"/>
          <p:cNvSpPr txBox="1">
            <a:spLocks/>
          </p:cNvSpPr>
          <p:nvPr userDrawn="1"/>
        </p:nvSpPr>
        <p:spPr bwMode="auto">
          <a:xfrm>
            <a:off x="8860832" y="6709452"/>
            <a:ext cx="105799" cy="108812"/>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645878" fontAlgn="base">
              <a:spcBef>
                <a:spcPct val="0"/>
              </a:spcBef>
              <a:spcAft>
                <a:spcPct val="0"/>
              </a:spcAft>
            </a:pPr>
            <a:fld id="{42C328C1-A84F-4A39-A664-DBA00541A8C6}" type="slidenum">
              <a:rPr lang="en-US" sz="707" smtClean="0">
                <a:solidFill>
                  <a:srgbClr val="000000"/>
                </a:solidFill>
              </a:rPr>
              <a:pPr algn="r" defTabSz="645878" fontAlgn="base">
                <a:spcBef>
                  <a:spcPct val="0"/>
                </a:spcBef>
                <a:spcAft>
                  <a:spcPct val="0"/>
                </a:spcAft>
              </a:pPr>
              <a:t>‹#›</a:t>
            </a:fld>
            <a:endParaRPr lang="en-US" sz="707" dirty="0">
              <a:solidFill>
                <a:srgbClr val="000000"/>
              </a:solidFill>
            </a:endParaRPr>
          </a:p>
        </p:txBody>
      </p:sp>
      <p:sp>
        <p:nvSpPr>
          <p:cNvPr id="145" name="Freeform 144"/>
          <p:cNvSpPr/>
          <p:nvPr userDrawn="1"/>
        </p:nvSpPr>
        <p:spPr bwMode="ltGray">
          <a:xfrm>
            <a:off x="6766887"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5528" tIns="32768" rIns="65528" bIns="32768" rtlCol="0" anchor="ctr"/>
          <a:lstStyle/>
          <a:p>
            <a:pPr algn="ctr" defTabSz="642328" fontAlgn="base">
              <a:spcBef>
                <a:spcPct val="0"/>
              </a:spcBef>
              <a:spcAft>
                <a:spcPct val="0"/>
              </a:spcAft>
            </a:pPr>
            <a:endParaRPr lang="en-GB" sz="1130" dirty="0" err="1">
              <a:solidFill>
                <a:srgbClr val="000000"/>
              </a:solidFill>
              <a:latin typeface="Arial"/>
            </a:endParaRPr>
          </a:p>
        </p:txBody>
      </p:sp>
      <p:pic>
        <p:nvPicPr>
          <p:cNvPr id="146" name="Picture 2" descr="http://qpg.co.in/yahoo_site_admin/assets/images/QCI_3.320180122_std.jpg"/>
          <p:cNvPicPr>
            <a:picLocks noChangeAspect="1" noChangeArrowheads="1"/>
          </p:cNvPicPr>
          <p:nvPr userDrawn="1"/>
        </p:nvPicPr>
        <p:blipFill>
          <a:blip r:embed="rId4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1"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147" name="Picture 146" descr="ZED Logo.jpg"/>
          <p:cNvPicPr>
            <a:picLocks noChangeAspect="1"/>
          </p:cNvPicPr>
          <p:nvPr userDrawn="1"/>
        </p:nvPicPr>
        <p:blipFill rotWithShape="1">
          <a:blip r:embed="rId4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03494" y="125250"/>
            <a:ext cx="980499" cy="342868"/>
          </a:xfrm>
          <a:prstGeom prst="rect">
            <a:avLst/>
          </a:prstGeom>
          <a:noFill/>
          <a:ln>
            <a:noFill/>
          </a:ln>
        </p:spPr>
      </p:pic>
      <p:pic>
        <p:nvPicPr>
          <p:cNvPr id="148" name="Picture 147"/>
          <p:cNvPicPr>
            <a:picLocks noChangeAspect="1"/>
          </p:cNvPicPr>
          <p:nvPr userDrawn="1"/>
        </p:nvPicPr>
        <p:blipFill>
          <a:blip r:embed="rId46" cstate="print">
            <a:clrChange>
              <a:clrFrom>
                <a:srgbClr val="FFFFFF"/>
              </a:clrFrom>
              <a:clrTo>
                <a:srgbClr val="FFFFFF">
                  <a:alpha val="0"/>
                </a:srgbClr>
              </a:clrTo>
            </a:clrChange>
          </a:blip>
          <a:stretch>
            <a:fillRect/>
          </a:stretch>
        </p:blipFill>
        <p:spPr>
          <a:xfrm>
            <a:off x="8196793" y="22233"/>
            <a:ext cx="922098" cy="703519"/>
          </a:xfrm>
          <a:prstGeom prst="rect">
            <a:avLst/>
          </a:prstGeom>
        </p:spPr>
      </p:pic>
    </p:spTree>
    <p:extLst>
      <p:ext uri="{BB962C8B-B14F-4D97-AF65-F5344CB8AC3E}">
        <p14:creationId xmlns="" xmlns:p14="http://schemas.microsoft.com/office/powerpoint/2010/main" val="7884926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74">
          <p15:clr>
            <a:srgbClr val="F26B43"/>
          </p15:clr>
        </p15:guide>
        <p15:guide id="0" orient="horz" pos="560" userDrawn="1">
          <p15:clr>
            <a:srgbClr val="F26B43"/>
          </p15:clr>
        </p15:guide>
        <p15:guide id="2" pos="1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32960" name="think-cell Slide" r:id="rId42"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19/09/2016 13:30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Printed 8/8/2016 3:35 PM India Standard Time</a:t>
            </a:r>
            <a:endParaRPr lang="en-US" dirty="0">
              <a:solidFill>
                <a:srgbClr val="000000"/>
              </a:solidFill>
              <a:latin typeface="Calibri"/>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grpSp>
        <p:nvGrpSpPr>
          <p:cNvPr id="63" name="Moon" hidden="1"/>
          <p:cNvGrpSpPr>
            <a:grpSpLocks noChangeAspect="1"/>
          </p:cNvGrpSpPr>
          <p:nvPr>
            <p:custDataLst>
              <p:tags r:id="rId6"/>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40"/>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41"/>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25"/>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3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39"/>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26"/>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3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37"/>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27"/>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3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35"/>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28"/>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3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33"/>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29"/>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3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31"/>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pic>
        <p:nvPicPr>
          <p:cNvPr id="77" name="Picture 76"/>
          <p:cNvPicPr>
            <a:picLocks noChangeAspect="1"/>
          </p:cNvPicPr>
          <p:nvPr/>
        </p:nvPicPr>
        <p:blipFill>
          <a:blip r:embed="rId43"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latin typeface="Arial" charset="0"/>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4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4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93739" y="358031"/>
            <a:ext cx="796589" cy="278557"/>
          </a:xfrm>
          <a:prstGeom prst="rect">
            <a:avLst/>
          </a:prstGeom>
          <a:noFill/>
          <a:ln>
            <a:noFill/>
          </a:ln>
        </p:spPr>
      </p:pic>
      <p:pic>
        <p:nvPicPr>
          <p:cNvPr id="99" name="Picture 98"/>
          <p:cNvPicPr>
            <a:picLocks noChangeAspect="1"/>
          </p:cNvPicPr>
          <p:nvPr/>
        </p:nvPicPr>
        <p:blipFill>
          <a:blip r:embed="rId46" cstate="print">
            <a:clrChange>
              <a:clrFrom>
                <a:srgbClr val="FFFFFF"/>
              </a:clrFrom>
              <a:clrTo>
                <a:srgbClr val="FFFFFF">
                  <a:alpha val="0"/>
                </a:srgbClr>
              </a:clrTo>
            </a:clrChange>
          </a:blip>
          <a:stretch>
            <a:fillRect/>
          </a:stretch>
        </p:blipFill>
        <p:spPr>
          <a:xfrm>
            <a:off x="8214863" y="128756"/>
            <a:ext cx="795106" cy="606630"/>
          </a:xfrm>
          <a:prstGeom prst="rect">
            <a:avLst/>
          </a:prstGeom>
        </p:spPr>
      </p:pic>
      <p:grpSp>
        <p:nvGrpSpPr>
          <p:cNvPr id="66" name="LegendBoxes" hidden="1"/>
          <p:cNvGrpSpPr>
            <a:grpSpLocks/>
          </p:cNvGrpSpPr>
          <p:nvPr userDrawn="1"/>
        </p:nvGrpSpPr>
        <p:grpSpPr bwMode="auto">
          <a:xfrm>
            <a:off x="8263380" y="889002"/>
            <a:ext cx="593726" cy="984251"/>
            <a:chOff x="4936" y="176"/>
            <a:chExt cx="374" cy="620"/>
          </a:xfrm>
        </p:grpSpPr>
        <p:sp>
          <p:nvSpPr>
            <p:cNvPr id="73" name="Legend1"/>
            <p:cNvSpPr>
              <a:spLocks noChangeArrowheads="1"/>
            </p:cNvSpPr>
            <p:nvPr/>
          </p:nvSpPr>
          <p:spPr bwMode="auto">
            <a:xfrm>
              <a:off x="5096" y="17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75" name="Legend2"/>
            <p:cNvSpPr>
              <a:spLocks noChangeArrowheads="1"/>
            </p:cNvSpPr>
            <p:nvPr/>
          </p:nvSpPr>
          <p:spPr bwMode="auto">
            <a:xfrm>
              <a:off x="5096" y="34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00" name="Legend3"/>
            <p:cNvSpPr>
              <a:spLocks noChangeArrowheads="1"/>
            </p:cNvSpPr>
            <p:nvPr/>
          </p:nvSpPr>
          <p:spPr bwMode="auto">
            <a:xfrm>
              <a:off x="5096" y="517"/>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0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02" name="Legend4"/>
            <p:cNvSpPr>
              <a:spLocks noChangeArrowheads="1"/>
            </p:cNvSpPr>
            <p:nvPr/>
          </p:nvSpPr>
          <p:spPr bwMode="auto">
            <a:xfrm>
              <a:off x="5096" y="688"/>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0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04" name="LegendLines" hidden="1"/>
          <p:cNvGrpSpPr>
            <a:grpSpLocks/>
          </p:cNvGrpSpPr>
          <p:nvPr userDrawn="1"/>
        </p:nvGrpSpPr>
        <p:grpSpPr bwMode="auto">
          <a:xfrm>
            <a:off x="7955400" y="889002"/>
            <a:ext cx="901701" cy="684213"/>
            <a:chOff x="4750" y="176"/>
            <a:chExt cx="568" cy="431"/>
          </a:xfrm>
        </p:grpSpPr>
        <p:sp>
          <p:nvSpPr>
            <p:cNvPr id="10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10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10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108" name="Legend1"/>
            <p:cNvSpPr>
              <a:spLocks noChangeArrowheads="1"/>
            </p:cNvSpPr>
            <p:nvPr/>
          </p:nvSpPr>
          <p:spPr bwMode="auto">
            <a:xfrm>
              <a:off x="5104" y="176"/>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09" name="Legend2"/>
            <p:cNvSpPr>
              <a:spLocks noChangeArrowheads="1"/>
            </p:cNvSpPr>
            <p:nvPr/>
          </p:nvSpPr>
          <p:spPr bwMode="auto">
            <a:xfrm>
              <a:off x="5104" y="344"/>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10" name="Legend3"/>
            <p:cNvSpPr>
              <a:spLocks noChangeArrowheads="1"/>
            </p:cNvSpPr>
            <p:nvPr/>
          </p:nvSpPr>
          <p:spPr bwMode="auto">
            <a:xfrm>
              <a:off x="5104" y="520"/>
              <a:ext cx="214" cy="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grpSp>
      <p:grpSp>
        <p:nvGrpSpPr>
          <p:cNvPr id="111" name="Sticker" hidden="1"/>
          <p:cNvGrpSpPr/>
          <p:nvPr userDrawn="1"/>
        </p:nvGrpSpPr>
        <p:grpSpPr bwMode="auto">
          <a:xfrm>
            <a:off x="8296124" y="889001"/>
            <a:ext cx="670505" cy="166199"/>
            <a:chOff x="8070270" y="285750"/>
            <a:chExt cx="670505" cy="166199"/>
          </a:xfrm>
        </p:grpSpPr>
        <p:sp>
          <p:nvSpPr>
            <p:cNvPr id="112" name="StickerRectangle"/>
            <p:cNvSpPr>
              <a:spLocks noChangeArrowheads="1"/>
            </p:cNvSpPr>
            <p:nvPr/>
          </p:nvSpPr>
          <p:spPr bwMode="auto">
            <a:xfrm>
              <a:off x="8070270" y="285750"/>
              <a:ext cx="670505" cy="166199"/>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chemeClr val="tx2"/>
                </a:buClr>
              </a:pPr>
              <a:r>
                <a:rPr lang="en-US" sz="900" dirty="0">
                  <a:solidFill>
                    <a:srgbClr val="808080"/>
                  </a:solidFill>
                  <a:latin typeface="+mn-lt"/>
                </a:rPr>
                <a:t>PRELIMINARY</a:t>
              </a:r>
            </a:p>
          </p:txBody>
        </p:sp>
        <p:cxnSp>
          <p:nvCxnSpPr>
            <p:cNvPr id="113" name="AutoShape 31"/>
            <p:cNvCxnSpPr>
              <a:cxnSpLocks noChangeShapeType="1"/>
              <a:stCxn id="39" idx="2"/>
              <a:endCxn id="39" idx="4"/>
            </p:cNvCxnSpPr>
            <p:nvPr/>
          </p:nvCxnSpPr>
          <p:spPr bwMode="auto">
            <a:xfrm>
              <a:off x="8070270" y="285750"/>
              <a:ext cx="0" cy="166199"/>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114" name="AutoShape 32"/>
            <p:cNvCxnSpPr>
              <a:cxnSpLocks noChangeShapeType="1"/>
              <a:stCxn id="39" idx="4"/>
              <a:endCxn id="39" idx="6"/>
            </p:cNvCxnSpPr>
            <p:nvPr/>
          </p:nvCxnSpPr>
          <p:spPr bwMode="auto">
            <a:xfrm>
              <a:off x="8070270" y="451949"/>
              <a:ext cx="67050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115" name="Slide Elements" hidden="1"/>
          <p:cNvGrpSpPr/>
          <p:nvPr userDrawn="1"/>
        </p:nvGrpSpPr>
        <p:grpSpPr bwMode="auto">
          <a:xfrm>
            <a:off x="172517" y="6447111"/>
            <a:ext cx="8796540" cy="351916"/>
            <a:chOff x="172517" y="6447111"/>
            <a:chExt cx="8796540" cy="351916"/>
          </a:xfrm>
        </p:grpSpPr>
        <p:sp>
          <p:nvSpPr>
            <p:cNvPr id="116" name="4. Footnote"/>
            <p:cNvSpPr txBox="1">
              <a:spLocks noChangeArrowheads="1"/>
            </p:cNvSpPr>
            <p:nvPr/>
          </p:nvSpPr>
          <p:spPr bwMode="auto">
            <a:xfrm>
              <a:off x="172517" y="6447111"/>
              <a:ext cx="8796540" cy="115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71438" indent="-71438">
                <a:defRPr/>
              </a:pPr>
              <a:r>
                <a:rPr lang="en-US" sz="750" baseline="0" noProof="0" dirty="0">
                  <a:latin typeface="+mn-lt"/>
                </a:rPr>
                <a:t>1 Footnote</a:t>
              </a:r>
            </a:p>
          </p:txBody>
        </p:sp>
        <p:sp>
          <p:nvSpPr>
            <p:cNvPr id="117" name="5. Source"/>
            <p:cNvSpPr>
              <a:spLocks noChangeArrowheads="1"/>
            </p:cNvSpPr>
            <p:nvPr/>
          </p:nvSpPr>
          <p:spPr bwMode="auto">
            <a:xfrm>
              <a:off x="172517" y="6683611"/>
              <a:ext cx="8252075" cy="115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313135" indent="-313135" defTabSz="671513">
                <a:tabLst>
                  <a:tab pos="367904" algn="l"/>
                </a:tabLst>
              </a:pPr>
              <a:r>
                <a:rPr lang="en-US" sz="750" baseline="0" noProof="0" dirty="0">
                  <a:solidFill>
                    <a:schemeClr val="tx1"/>
                  </a:solidFill>
                  <a:latin typeface="+mn-lt"/>
                </a:rPr>
                <a:t>Source: Source</a:t>
              </a:r>
            </a:p>
          </p:txBody>
        </p:sp>
      </p:grpSp>
      <p:grpSp>
        <p:nvGrpSpPr>
          <p:cNvPr id="118" name="Moon" hidden="1"/>
          <p:cNvGrpSpPr>
            <a:grpSpLocks noChangeAspect="1"/>
          </p:cNvGrpSpPr>
          <p:nvPr userDrawn="1">
            <p:custDataLst>
              <p:tags r:id="rId7"/>
            </p:custDataLst>
          </p:nvPr>
        </p:nvGrpSpPr>
        <p:grpSpPr bwMode="auto">
          <a:xfrm>
            <a:off x="7645831" y="1415258"/>
            <a:ext cx="254000" cy="254000"/>
            <a:chOff x="1600" y="1600"/>
            <a:chExt cx="160" cy="160"/>
          </a:xfrm>
        </p:grpSpPr>
        <p:sp>
          <p:nvSpPr>
            <p:cNvPr id="119" name="Oval 90"/>
            <p:cNvSpPr>
              <a:spLocks noChangeAspect="1" noChangeArrowheads="1"/>
            </p:cNvSpPr>
            <p:nvPr>
              <p:custDataLst>
                <p:tags r:id="rId23"/>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0" name="Arc 91"/>
            <p:cNvSpPr>
              <a:spLocks noChangeAspect="1"/>
            </p:cNvSpPr>
            <p:nvPr>
              <p:custDataLst>
                <p:tags r:id="rId24"/>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21" name="LegendMoons" hidden="1"/>
          <p:cNvGrpSpPr/>
          <p:nvPr userDrawn="1"/>
        </p:nvGrpSpPr>
        <p:grpSpPr bwMode="auto">
          <a:xfrm>
            <a:off x="8196796" y="889000"/>
            <a:ext cx="660512" cy="1306516"/>
            <a:chOff x="5428012" y="273840"/>
            <a:chExt cx="660512" cy="1306516"/>
          </a:xfrm>
        </p:grpSpPr>
        <p:sp>
          <p:nvSpPr>
            <p:cNvPr id="122" name="Legend1"/>
            <p:cNvSpPr>
              <a:spLocks noChangeArrowheads="1"/>
            </p:cNvSpPr>
            <p:nvPr/>
          </p:nvSpPr>
          <p:spPr bwMode="auto">
            <a:xfrm>
              <a:off x="5748687" y="286540"/>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123" name="Legend2"/>
            <p:cNvSpPr>
              <a:spLocks noChangeArrowheads="1"/>
            </p:cNvSpPr>
            <p:nvPr/>
          </p:nvSpPr>
          <p:spPr bwMode="auto">
            <a:xfrm>
              <a:off x="5748687" y="561178"/>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124" name="Legend3"/>
            <p:cNvSpPr>
              <a:spLocks noChangeArrowheads="1"/>
            </p:cNvSpPr>
            <p:nvPr/>
          </p:nvSpPr>
          <p:spPr bwMode="auto">
            <a:xfrm>
              <a:off x="5748687" y="835817"/>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125" name="Legend4"/>
            <p:cNvSpPr>
              <a:spLocks noChangeArrowheads="1"/>
            </p:cNvSpPr>
            <p:nvPr/>
          </p:nvSpPr>
          <p:spPr bwMode="auto">
            <a:xfrm>
              <a:off x="5748687" y="1107280"/>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126" name="Legend5"/>
            <p:cNvSpPr>
              <a:spLocks noChangeArrowheads="1"/>
            </p:cNvSpPr>
            <p:nvPr/>
          </p:nvSpPr>
          <p:spPr bwMode="auto">
            <a:xfrm>
              <a:off x="5748687" y="1383505"/>
              <a:ext cx="339837"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grpSp>
          <p:nvGrpSpPr>
            <p:cNvPr id="127" name="MoonLegend1"/>
            <p:cNvGrpSpPr>
              <a:grpSpLocks noChangeAspect="1"/>
            </p:cNvGrpSpPr>
            <p:nvPr userDrawn="1">
              <p:custDataLst>
                <p:tags r:id="rId8"/>
              </p:custDataLst>
            </p:nvPr>
          </p:nvGrpSpPr>
          <p:grpSpPr bwMode="auto">
            <a:xfrm>
              <a:off x="5428012" y="273840"/>
              <a:ext cx="209550" cy="209551"/>
              <a:chOff x="1694" y="2044"/>
              <a:chExt cx="160" cy="160"/>
            </a:xfrm>
          </p:grpSpPr>
          <p:sp>
            <p:nvSpPr>
              <p:cNvPr id="140"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41" name="Arc 42"/>
              <p:cNvSpPr>
                <a:spLocks noChangeAspect="1"/>
              </p:cNvSpPr>
              <p:nvPr>
                <p:custDataLst>
                  <p:tags r:id="rId22"/>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28" name="MoonLegend2"/>
            <p:cNvGrpSpPr>
              <a:grpSpLocks noChangeAspect="1"/>
            </p:cNvGrpSpPr>
            <p:nvPr userDrawn="1">
              <p:custDataLst>
                <p:tags r:id="rId9"/>
              </p:custDataLst>
            </p:nvPr>
          </p:nvGrpSpPr>
          <p:grpSpPr bwMode="auto">
            <a:xfrm>
              <a:off x="5428012" y="548081"/>
              <a:ext cx="209550" cy="209551"/>
              <a:chOff x="1694" y="2044"/>
              <a:chExt cx="160" cy="160"/>
            </a:xfrm>
          </p:grpSpPr>
          <p:sp>
            <p:nvSpPr>
              <p:cNvPr id="138"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9" name="Arc 42"/>
              <p:cNvSpPr>
                <a:spLocks noChangeAspect="1"/>
              </p:cNvSpPr>
              <p:nvPr>
                <p:custDataLst>
                  <p:tags r:id="rId20"/>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29" name="MoonLegend3"/>
            <p:cNvGrpSpPr>
              <a:grpSpLocks noChangeAspect="1"/>
            </p:cNvGrpSpPr>
            <p:nvPr userDrawn="1">
              <p:custDataLst>
                <p:tags r:id="rId10"/>
              </p:custDataLst>
            </p:nvPr>
          </p:nvGrpSpPr>
          <p:grpSpPr bwMode="auto">
            <a:xfrm>
              <a:off x="5428012" y="822322"/>
              <a:ext cx="209550" cy="209551"/>
              <a:chOff x="1694" y="2044"/>
              <a:chExt cx="160" cy="160"/>
            </a:xfrm>
          </p:grpSpPr>
          <p:sp>
            <p:nvSpPr>
              <p:cNvPr id="136"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7" name="Arc 42"/>
              <p:cNvSpPr>
                <a:spLocks noChangeAspect="1"/>
              </p:cNvSpPr>
              <p:nvPr>
                <p:custDataLst>
                  <p:tags r:id="rId18"/>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30" name="MoonLegend4"/>
            <p:cNvGrpSpPr>
              <a:grpSpLocks noChangeAspect="1"/>
            </p:cNvGrpSpPr>
            <p:nvPr userDrawn="1">
              <p:custDataLst>
                <p:tags r:id="rId11"/>
              </p:custDataLst>
            </p:nvPr>
          </p:nvGrpSpPr>
          <p:grpSpPr bwMode="auto">
            <a:xfrm>
              <a:off x="5428012" y="1096563"/>
              <a:ext cx="209550" cy="209551"/>
              <a:chOff x="1694" y="2044"/>
              <a:chExt cx="160" cy="160"/>
            </a:xfrm>
          </p:grpSpPr>
          <p:sp>
            <p:nvSpPr>
              <p:cNvPr id="134"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5" name="Arc 42"/>
              <p:cNvSpPr>
                <a:spLocks noChangeAspect="1"/>
              </p:cNvSpPr>
              <p:nvPr>
                <p:custDataLst>
                  <p:tags r:id="rId16"/>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131" name="MoonLegend5"/>
            <p:cNvGrpSpPr>
              <a:grpSpLocks noChangeAspect="1"/>
            </p:cNvGrpSpPr>
            <p:nvPr userDrawn="1">
              <p:custDataLst>
                <p:tags r:id="rId12"/>
              </p:custDataLst>
            </p:nvPr>
          </p:nvGrpSpPr>
          <p:grpSpPr bwMode="auto">
            <a:xfrm>
              <a:off x="5428012" y="1370805"/>
              <a:ext cx="209550" cy="209551"/>
              <a:chOff x="1694" y="2044"/>
              <a:chExt cx="160" cy="160"/>
            </a:xfrm>
          </p:grpSpPr>
          <p:sp>
            <p:nvSpPr>
              <p:cNvPr id="132"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133" name="Arc 42"/>
              <p:cNvSpPr>
                <a:spLocks noChangeAspect="1"/>
              </p:cNvSpPr>
              <p:nvPr>
                <p:custDataLst>
                  <p:tags r:id="rId14"/>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pic>
        <p:nvPicPr>
          <p:cNvPr id="142" name="Picture 141"/>
          <p:cNvPicPr>
            <a:picLocks noChangeAspect="1"/>
          </p:cNvPicPr>
          <p:nvPr userDrawn="1"/>
        </p:nvPicPr>
        <p:blipFill>
          <a:blip r:embed="rId43"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143" name="doc id"/>
          <p:cNvSpPr>
            <a:spLocks noChangeArrowheads="1"/>
          </p:cNvSpPr>
          <p:nvPr userDrawn="1"/>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645260" fontAlgn="base">
              <a:spcBef>
                <a:spcPct val="0"/>
              </a:spcBef>
              <a:spcAft>
                <a:spcPct val="0"/>
              </a:spcAft>
            </a:pPr>
            <a:endParaRPr lang="en-US" sz="565" dirty="0">
              <a:solidFill>
                <a:srgbClr val="000000"/>
              </a:solidFill>
            </a:endParaRPr>
          </a:p>
        </p:txBody>
      </p:sp>
      <p:sp>
        <p:nvSpPr>
          <p:cNvPr id="144" name="Slide Number"/>
          <p:cNvSpPr txBox="1">
            <a:spLocks/>
          </p:cNvSpPr>
          <p:nvPr userDrawn="1"/>
        </p:nvSpPr>
        <p:spPr bwMode="auto">
          <a:xfrm>
            <a:off x="8860832" y="6709452"/>
            <a:ext cx="105799" cy="108812"/>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645878" fontAlgn="base">
              <a:spcBef>
                <a:spcPct val="0"/>
              </a:spcBef>
              <a:spcAft>
                <a:spcPct val="0"/>
              </a:spcAft>
            </a:pPr>
            <a:fld id="{42C328C1-A84F-4A39-A664-DBA00541A8C6}" type="slidenum">
              <a:rPr lang="en-US" sz="707" smtClean="0">
                <a:solidFill>
                  <a:srgbClr val="000000"/>
                </a:solidFill>
              </a:rPr>
              <a:pPr algn="r" defTabSz="645878" fontAlgn="base">
                <a:spcBef>
                  <a:spcPct val="0"/>
                </a:spcBef>
                <a:spcAft>
                  <a:spcPct val="0"/>
                </a:spcAft>
              </a:pPr>
              <a:t>‹#›</a:t>
            </a:fld>
            <a:endParaRPr lang="en-US" sz="707" dirty="0">
              <a:solidFill>
                <a:srgbClr val="000000"/>
              </a:solidFill>
            </a:endParaRPr>
          </a:p>
        </p:txBody>
      </p:sp>
      <p:sp>
        <p:nvSpPr>
          <p:cNvPr id="145" name="Freeform 144"/>
          <p:cNvSpPr/>
          <p:nvPr userDrawn="1"/>
        </p:nvSpPr>
        <p:spPr bwMode="ltGray">
          <a:xfrm>
            <a:off x="6766887"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5528" tIns="32768" rIns="65528" bIns="32768" rtlCol="0" anchor="ctr"/>
          <a:lstStyle/>
          <a:p>
            <a:pPr algn="ctr" defTabSz="642328" fontAlgn="base">
              <a:spcBef>
                <a:spcPct val="0"/>
              </a:spcBef>
              <a:spcAft>
                <a:spcPct val="0"/>
              </a:spcAft>
            </a:pPr>
            <a:endParaRPr lang="en-GB" sz="1130" dirty="0" err="1">
              <a:solidFill>
                <a:srgbClr val="000000"/>
              </a:solidFill>
              <a:latin typeface="Arial"/>
            </a:endParaRPr>
          </a:p>
        </p:txBody>
      </p:sp>
      <p:pic>
        <p:nvPicPr>
          <p:cNvPr id="146" name="Picture 2" descr="http://qpg.co.in/yahoo_site_admin/assets/images/QCI_3.320180122_std.jpg"/>
          <p:cNvPicPr>
            <a:picLocks noChangeAspect="1" noChangeArrowheads="1"/>
          </p:cNvPicPr>
          <p:nvPr userDrawn="1"/>
        </p:nvPicPr>
        <p:blipFill>
          <a:blip r:embed="rId4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1"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147" name="Picture 146" descr="ZED Logo.jpg"/>
          <p:cNvPicPr>
            <a:picLocks noChangeAspect="1"/>
          </p:cNvPicPr>
          <p:nvPr userDrawn="1"/>
        </p:nvPicPr>
        <p:blipFill rotWithShape="1">
          <a:blip r:embed="rId4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03494" y="125250"/>
            <a:ext cx="980499" cy="342868"/>
          </a:xfrm>
          <a:prstGeom prst="rect">
            <a:avLst/>
          </a:prstGeom>
          <a:noFill/>
          <a:ln>
            <a:noFill/>
          </a:ln>
        </p:spPr>
      </p:pic>
      <p:pic>
        <p:nvPicPr>
          <p:cNvPr id="148" name="Picture 147"/>
          <p:cNvPicPr>
            <a:picLocks noChangeAspect="1"/>
          </p:cNvPicPr>
          <p:nvPr userDrawn="1"/>
        </p:nvPicPr>
        <p:blipFill>
          <a:blip r:embed="rId46" cstate="print">
            <a:clrChange>
              <a:clrFrom>
                <a:srgbClr val="FFFFFF"/>
              </a:clrFrom>
              <a:clrTo>
                <a:srgbClr val="FFFFFF">
                  <a:alpha val="0"/>
                </a:srgbClr>
              </a:clrTo>
            </a:clrChange>
          </a:blip>
          <a:stretch>
            <a:fillRect/>
          </a:stretch>
        </p:blipFill>
        <p:spPr>
          <a:xfrm>
            <a:off x="8196793" y="22233"/>
            <a:ext cx="922098" cy="703519"/>
          </a:xfrm>
          <a:prstGeom prst="rect">
            <a:avLst/>
          </a:prstGeom>
        </p:spPr>
      </p:pic>
    </p:spTree>
    <p:extLst>
      <p:ext uri="{BB962C8B-B14F-4D97-AF65-F5344CB8AC3E}">
        <p14:creationId xmlns="" xmlns:p14="http://schemas.microsoft.com/office/powerpoint/2010/main" val="297307616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74">
          <p15:clr>
            <a:srgbClr val="F26B43"/>
          </p15:clr>
        </p15:guide>
        <p15:guide id="0" orient="horz" pos="560" userDrawn="1">
          <p15:clr>
            <a:srgbClr val="F26B43"/>
          </p15:clr>
        </p15:guide>
        <p15:guide id="2" pos="131"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36032" name="think-cell Slide" r:id="rId23" imgW="360" imgH="360" progId="">
              <p:embed/>
            </p:oleObj>
          </a:graphicData>
        </a:graphic>
      </p:graphicFrame>
      <p:pic>
        <p:nvPicPr>
          <p:cNvPr id="73" name="Picture 72"/>
          <p:cNvPicPr>
            <a:picLocks noChangeAspect="1"/>
          </p:cNvPicPr>
          <p:nvPr userDrawn="1"/>
        </p:nvPicPr>
        <p:blipFill>
          <a:blip r:embed="rId24"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1033"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000000"/>
              </a:solidFill>
            </a:endParaRPr>
          </a:p>
        </p:txBody>
      </p:sp>
      <p:sp>
        <p:nvSpPr>
          <p:cNvPr id="1034" name="Working Draft" hidden="1"/>
          <p:cNvSpPr txBox="1">
            <a:spLocks noChangeArrowheads="1"/>
          </p:cNvSpPr>
          <p:nvPr/>
        </p:nvSpPr>
        <p:spPr bwMode="auto">
          <a:xfrm rot="5400000">
            <a:off x="8248781" y="2062325"/>
            <a:ext cx="1647887"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21/07/2016 13:12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947606" y="4197986"/>
            <a:ext cx="250242" cy="942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dirty="0">
                <a:solidFill>
                  <a:srgbClr val="000000"/>
                </a:solidFill>
                <a:latin typeface="Calibri"/>
              </a:rPr>
              <a:t>Printed</a:t>
            </a:r>
            <a:endParaRPr lang="en-US" dirty="0">
              <a:solidFill>
                <a:srgbClr val="000000"/>
              </a:solidFill>
              <a:latin typeface="Calibri"/>
            </a:endParaRPr>
          </a:p>
        </p:txBody>
      </p:sp>
      <p:sp>
        <p:nvSpPr>
          <p:cNvPr id="1036" name="Rectangle 286"/>
          <p:cNvSpPr>
            <a:spLocks noGrp="1" noChangeArrowheads="1"/>
          </p:cNvSpPr>
          <p:nvPr>
            <p:ph type="body" idx="1"/>
          </p:nvPr>
        </p:nvSpPr>
        <p:spPr bwMode="auto">
          <a:xfrm>
            <a:off x="2377117" y="2364856"/>
            <a:ext cx="4389768" cy="125611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2517" y="395980"/>
            <a:ext cx="6996687" cy="292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userDrawn="1"/>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userDrawn="1"/>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userDrawn="1"/>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userDrawn="1"/>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sp>
        <p:nvSpPr>
          <p:cNvPr id="66" name="Slide Number"/>
          <p:cNvSpPr txBox="1">
            <a:spLocks/>
          </p:cNvSpPr>
          <p:nvPr userDrawn="1"/>
        </p:nvSpPr>
        <p:spPr bwMode="auto">
          <a:xfrm>
            <a:off x="8815948" y="6664375"/>
            <a:ext cx="150682"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grpSp>
        <p:nvGrpSpPr>
          <p:cNvPr id="63" name="Moon" hidden="1"/>
          <p:cNvGrpSpPr>
            <a:grpSpLocks noChangeAspect="1"/>
          </p:cNvGrpSpPr>
          <p:nvPr userDrawn="1">
            <p:custDataLst>
              <p:tags r:id="rId5"/>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userDrawn="1"/>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sp>
        <p:nvSpPr>
          <p:cNvPr id="76" name="Freeform 75"/>
          <p:cNvSpPr/>
          <p:nvPr userDrawn="1"/>
        </p:nvSpPr>
        <p:spPr bwMode="ltGray">
          <a:xfrm>
            <a:off x="6766885"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2776" tIns="46393" rIns="92776" bIns="46393" rtlCol="0" anchor="ctr"/>
          <a:lstStyle/>
          <a:p>
            <a:pPr algn="ctr" defTabSz="909374" fontAlgn="base">
              <a:spcBef>
                <a:spcPct val="0"/>
              </a:spcBef>
              <a:spcAft>
                <a:spcPct val="0"/>
              </a:spcAft>
            </a:pPr>
            <a:endParaRPr lang="en-GB" sz="1600" dirty="0" err="1">
              <a:solidFill>
                <a:srgbClr val="000000"/>
              </a:solidFill>
              <a:latin typeface="Arial"/>
            </a:endParaRPr>
          </a:p>
        </p:txBody>
      </p:sp>
      <p:pic>
        <p:nvPicPr>
          <p:cNvPr id="74" name="Picture 2" descr="http://qpg.co.in/yahoo_site_admin/assets/images/QCI_3.320180122_std.jpg"/>
          <p:cNvPicPr>
            <a:picLocks noChangeAspect="1" noChangeArrowheads="1"/>
          </p:cNvPicPr>
          <p:nvPr userDrawn="1"/>
        </p:nvPicPr>
        <p:blipFill>
          <a:blip r:embed="rId2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75" name="Picture 74" descr="ZED Logo.jpg"/>
          <p:cNvPicPr>
            <a:picLocks noChangeAspect="1"/>
          </p:cNvPicPr>
          <p:nvPr userDrawn="1"/>
        </p:nvPicPr>
        <p:blipFill rotWithShape="1">
          <a:blip r:embed="rId2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03493" y="125250"/>
            <a:ext cx="980499" cy="342868"/>
          </a:xfrm>
          <a:prstGeom prst="rect">
            <a:avLst/>
          </a:prstGeom>
          <a:noFill/>
          <a:ln>
            <a:noFill/>
          </a:ln>
        </p:spPr>
      </p:pic>
      <p:pic>
        <p:nvPicPr>
          <p:cNvPr id="77" name="Picture 76"/>
          <p:cNvPicPr>
            <a:picLocks noChangeAspect="1"/>
          </p:cNvPicPr>
          <p:nvPr userDrawn="1"/>
        </p:nvPicPr>
        <p:blipFill>
          <a:blip r:embed="rId27" cstate="print">
            <a:clrChange>
              <a:clrFrom>
                <a:srgbClr val="FFFFFF"/>
              </a:clrFrom>
              <a:clrTo>
                <a:srgbClr val="FFFFFF">
                  <a:alpha val="0"/>
                </a:srgbClr>
              </a:clrTo>
            </a:clrChange>
          </a:blip>
          <a:stretch>
            <a:fillRect/>
          </a:stretch>
        </p:blipFill>
        <p:spPr>
          <a:xfrm>
            <a:off x="8196793" y="22230"/>
            <a:ext cx="922098" cy="703519"/>
          </a:xfrm>
          <a:prstGeom prst="rect">
            <a:avLst/>
          </a:prstGeom>
        </p:spPr>
      </p:pic>
    </p:spTree>
    <p:extLst>
      <p:ext uri="{BB962C8B-B14F-4D97-AF65-F5344CB8AC3E}">
        <p14:creationId xmlns="" xmlns:p14="http://schemas.microsoft.com/office/powerpoint/2010/main" val="1257636590"/>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p15:clr>
            <a:srgbClr val="F26B43"/>
          </p15:clr>
        </p15:guide>
        <p15:guide id="2" pos="17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38080" name="think-cell Slide" r:id="rId23"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19/09/2016 13:30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Printed 8/8/2016 3:35 PM India Standard Time</a:t>
            </a:r>
            <a:endParaRPr lang="en-US" dirty="0">
              <a:solidFill>
                <a:srgbClr val="000000"/>
              </a:solidFill>
              <a:latin typeface="Calibri"/>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grpSp>
        <p:nvGrpSpPr>
          <p:cNvPr id="63" name="Moon" hidden="1"/>
          <p:cNvGrpSpPr>
            <a:grpSpLocks noChangeAspect="1"/>
          </p:cNvGrpSpPr>
          <p:nvPr>
            <p:custDataLst>
              <p:tags r:id="rId5"/>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pic>
        <p:nvPicPr>
          <p:cNvPr id="77" name="Picture 76"/>
          <p:cNvPicPr>
            <a:picLocks noChangeAspect="1"/>
          </p:cNvPicPr>
          <p:nvPr/>
        </p:nvPicPr>
        <p:blipFill>
          <a:blip r:embed="rId24"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latin typeface="Arial" charset="0"/>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2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2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93739" y="358031"/>
            <a:ext cx="796589" cy="278557"/>
          </a:xfrm>
          <a:prstGeom prst="rect">
            <a:avLst/>
          </a:prstGeom>
          <a:noFill/>
          <a:ln>
            <a:noFill/>
          </a:ln>
        </p:spPr>
      </p:pic>
      <p:pic>
        <p:nvPicPr>
          <p:cNvPr id="99" name="Picture 98"/>
          <p:cNvPicPr>
            <a:picLocks noChangeAspect="1"/>
          </p:cNvPicPr>
          <p:nvPr/>
        </p:nvPicPr>
        <p:blipFill>
          <a:blip r:embed="rId27" cstate="print">
            <a:clrChange>
              <a:clrFrom>
                <a:srgbClr val="FFFFFF"/>
              </a:clrFrom>
              <a:clrTo>
                <a:srgbClr val="FFFFFF">
                  <a:alpha val="0"/>
                </a:srgbClr>
              </a:clrTo>
            </a:clrChange>
          </a:blip>
          <a:stretch>
            <a:fillRect/>
          </a:stretch>
        </p:blipFill>
        <p:spPr>
          <a:xfrm>
            <a:off x="8214863" y="128756"/>
            <a:ext cx="795106" cy="606630"/>
          </a:xfrm>
          <a:prstGeom prst="rect">
            <a:avLst/>
          </a:prstGeom>
        </p:spPr>
      </p:pic>
    </p:spTree>
    <p:extLst>
      <p:ext uri="{BB962C8B-B14F-4D97-AF65-F5344CB8AC3E}">
        <p14:creationId xmlns="" xmlns:p14="http://schemas.microsoft.com/office/powerpoint/2010/main" val="2960091668"/>
      </p:ext>
    </p:extLst>
  </p:cSld>
  <p:clrMap bg1="lt1" tx1="dk1" bg2="lt2" tx2="dk2" accent1="accent1" accent2="accent2" accent3="accent3" accent4="accent4" accent5="accent5" accent6="accent6" hlink="hlink" folHlink="folHlink"/>
  <p:sldLayoutIdLst>
    <p:sldLayoutId id="2147483690" r:id="rId1"/>
    <p:sldLayoutId id="2147483691" r:id="rId2"/>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p15:clr>
            <a:srgbClr val="F26B43"/>
          </p15:clr>
        </p15:guide>
        <p15:guide id="2" pos="17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42175" name="think-cell Slide" r:id="rId24"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19/09/2016 13:30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Printed 8/8/2016 3:35 PM India Standard Time</a:t>
            </a:r>
            <a:endParaRPr lang="en-US" dirty="0">
              <a:solidFill>
                <a:srgbClr val="000000"/>
              </a:solidFill>
              <a:latin typeface="Calibri"/>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grpSp>
        <p:nvGrpSpPr>
          <p:cNvPr id="63" name="Moon" hidden="1"/>
          <p:cNvGrpSpPr>
            <a:grpSpLocks noChangeAspect="1"/>
          </p:cNvGrpSpPr>
          <p:nvPr>
            <p:custDataLst>
              <p:tags r:id="rId6"/>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pic>
        <p:nvPicPr>
          <p:cNvPr id="77" name="Picture 76"/>
          <p:cNvPicPr>
            <a:picLocks noChangeAspect="1"/>
          </p:cNvPicPr>
          <p:nvPr/>
        </p:nvPicPr>
        <p:blipFill>
          <a:blip r:embed="rId25"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latin typeface="Arial" charset="0"/>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2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2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93739" y="358031"/>
            <a:ext cx="796589" cy="278557"/>
          </a:xfrm>
          <a:prstGeom prst="rect">
            <a:avLst/>
          </a:prstGeom>
          <a:noFill/>
          <a:ln>
            <a:noFill/>
          </a:ln>
        </p:spPr>
      </p:pic>
      <p:pic>
        <p:nvPicPr>
          <p:cNvPr id="99" name="Picture 98"/>
          <p:cNvPicPr>
            <a:picLocks noChangeAspect="1"/>
          </p:cNvPicPr>
          <p:nvPr/>
        </p:nvPicPr>
        <p:blipFill>
          <a:blip r:embed="rId28" cstate="print">
            <a:clrChange>
              <a:clrFrom>
                <a:srgbClr val="FFFFFF"/>
              </a:clrFrom>
              <a:clrTo>
                <a:srgbClr val="FFFFFF">
                  <a:alpha val="0"/>
                </a:srgbClr>
              </a:clrTo>
            </a:clrChange>
          </a:blip>
          <a:stretch>
            <a:fillRect/>
          </a:stretch>
        </p:blipFill>
        <p:spPr>
          <a:xfrm>
            <a:off x="8214863" y="128756"/>
            <a:ext cx="795106" cy="606630"/>
          </a:xfrm>
          <a:prstGeom prst="rect">
            <a:avLst/>
          </a:prstGeom>
        </p:spPr>
      </p:pic>
    </p:spTree>
    <p:extLst>
      <p:ext uri="{BB962C8B-B14F-4D97-AF65-F5344CB8AC3E}">
        <p14:creationId xmlns="" xmlns:p14="http://schemas.microsoft.com/office/powerpoint/2010/main" val="228035879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p15:clr>
            <a:srgbClr val="F26B43"/>
          </p15:clr>
        </p15:guide>
        <p15:guide id="2" pos="17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49342" name="think-cell Slide" r:id="rId24"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19/09/2016 13:30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Printed 8/8/2016 3:35 PM India Standard Time</a:t>
            </a:r>
            <a:endParaRPr lang="en-US" dirty="0">
              <a:solidFill>
                <a:srgbClr val="000000"/>
              </a:solidFill>
              <a:latin typeface="Calibri"/>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grpSp>
        <p:nvGrpSpPr>
          <p:cNvPr id="63" name="Moon" hidden="1"/>
          <p:cNvGrpSpPr>
            <a:grpSpLocks noChangeAspect="1"/>
          </p:cNvGrpSpPr>
          <p:nvPr>
            <p:custDataLst>
              <p:tags r:id="rId6"/>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pic>
        <p:nvPicPr>
          <p:cNvPr id="77" name="Picture 76"/>
          <p:cNvPicPr>
            <a:picLocks noChangeAspect="1"/>
          </p:cNvPicPr>
          <p:nvPr/>
        </p:nvPicPr>
        <p:blipFill>
          <a:blip r:embed="rId25"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latin typeface="Arial" charset="0"/>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2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2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93739" y="358031"/>
            <a:ext cx="796589" cy="278557"/>
          </a:xfrm>
          <a:prstGeom prst="rect">
            <a:avLst/>
          </a:prstGeom>
          <a:noFill/>
          <a:ln>
            <a:noFill/>
          </a:ln>
        </p:spPr>
      </p:pic>
      <p:pic>
        <p:nvPicPr>
          <p:cNvPr id="99" name="Picture 98"/>
          <p:cNvPicPr>
            <a:picLocks noChangeAspect="1"/>
          </p:cNvPicPr>
          <p:nvPr/>
        </p:nvPicPr>
        <p:blipFill>
          <a:blip r:embed="rId28" cstate="print">
            <a:clrChange>
              <a:clrFrom>
                <a:srgbClr val="FFFFFF"/>
              </a:clrFrom>
              <a:clrTo>
                <a:srgbClr val="FFFFFF">
                  <a:alpha val="0"/>
                </a:srgbClr>
              </a:clrTo>
            </a:clrChange>
          </a:blip>
          <a:stretch>
            <a:fillRect/>
          </a:stretch>
        </p:blipFill>
        <p:spPr>
          <a:xfrm>
            <a:off x="8214863" y="128756"/>
            <a:ext cx="795106" cy="606630"/>
          </a:xfrm>
          <a:prstGeom prst="rect">
            <a:avLst/>
          </a:prstGeom>
        </p:spPr>
      </p:pic>
    </p:spTree>
    <p:extLst>
      <p:ext uri="{BB962C8B-B14F-4D97-AF65-F5344CB8AC3E}">
        <p14:creationId xmlns="" xmlns:p14="http://schemas.microsoft.com/office/powerpoint/2010/main" val="235965204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p15:clr>
            <a:srgbClr val="F26B43"/>
          </p15:clr>
        </p15:guide>
        <p15:guide id="2" pos="17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extLst/>
          </p:nvPr>
        </p:nvGraphicFramePr>
        <p:xfrm>
          <a:off x="0" y="0"/>
          <a:ext cx="161984" cy="161974"/>
        </p:xfrm>
        <a:graphic>
          <a:graphicData uri="http://schemas.openxmlformats.org/presentationml/2006/ole">
            <p:oleObj spid="_x0000_s56509" name="think-cell Slide" r:id="rId24" imgW="360" imgH="360" progId="">
              <p:embed/>
            </p:oleObj>
          </a:graphicData>
        </a:graphic>
      </p:graphicFrame>
      <p:sp>
        <p:nvSpPr>
          <p:cNvPr id="1034" name="Working Draft" hidden="1"/>
          <p:cNvSpPr txBox="1">
            <a:spLocks noChangeArrowheads="1"/>
          </p:cNvSpPr>
          <p:nvPr/>
        </p:nvSpPr>
        <p:spPr bwMode="auto">
          <a:xfrm rot="5400000">
            <a:off x="8225537" y="2062325"/>
            <a:ext cx="1694375"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Last Modified 19/09/2016 13:30 India Standard Time</a:t>
            </a:r>
            <a:endParaRPr lang="en-US" dirty="0">
              <a:solidFill>
                <a:srgbClr val="000000"/>
              </a:solidFill>
              <a:latin typeface="Calibri"/>
            </a:endParaRPr>
          </a:p>
        </p:txBody>
      </p:sp>
      <p:sp>
        <p:nvSpPr>
          <p:cNvPr id="1035" name="Printed" hidden="1"/>
          <p:cNvSpPr txBox="1">
            <a:spLocks noChangeArrowheads="1"/>
          </p:cNvSpPr>
          <p:nvPr/>
        </p:nvSpPr>
        <p:spPr bwMode="auto">
          <a:xfrm rot="5400000">
            <a:off x="8343361" y="4198926"/>
            <a:ext cx="1458733"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a:solidFill>
                  <a:srgbClr val="000000"/>
                </a:solidFill>
                <a:latin typeface="Calibri"/>
              </a:rPr>
              <a:t>Printed 8/8/2016 3:35 PM India Standard Time</a:t>
            </a:r>
            <a:endParaRPr lang="en-US" dirty="0">
              <a:solidFill>
                <a:srgbClr val="000000"/>
              </a:solidFill>
              <a:latin typeface="Calibri"/>
            </a:endParaRPr>
          </a:p>
        </p:txBody>
      </p:sp>
      <p:sp>
        <p:nvSpPr>
          <p:cNvPr id="10" name="1. On-page tracker" hidden="1"/>
          <p:cNvSpPr>
            <a:spLocks noChangeArrowheads="1"/>
          </p:cNvSpPr>
          <p:nvPr/>
        </p:nvSpPr>
        <p:spPr bwMode="auto">
          <a:xfrm>
            <a:off x="172517" y="8295"/>
            <a:ext cx="56791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3. Unit of measure" hidden="1"/>
          <p:cNvSpPr txBox="1">
            <a:spLocks noChangeArrowheads="1"/>
          </p:cNvSpPr>
          <p:nvPr/>
        </p:nvSpPr>
        <p:spPr bwMode="auto">
          <a:xfrm>
            <a:off x="172517" y="830011"/>
            <a:ext cx="8794113" cy="251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Calibri"/>
              </a:rPr>
              <a:t>Unit of measure</a:t>
            </a:r>
          </a:p>
        </p:txBody>
      </p:sp>
      <p:grpSp>
        <p:nvGrpSpPr>
          <p:cNvPr id="15" name="ACET" hidden="1"/>
          <p:cNvGrpSpPr>
            <a:grpSpLocks/>
          </p:cNvGrpSpPr>
          <p:nvPr/>
        </p:nvGrpSpPr>
        <p:grpSpPr bwMode="auto">
          <a:xfrm>
            <a:off x="2377117" y="1783367"/>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8263367" y="889000"/>
            <a:ext cx="703263" cy="996951"/>
            <a:chOff x="4936" y="176"/>
            <a:chExt cx="443" cy="628"/>
          </a:xfrm>
        </p:grpSpPr>
        <p:sp>
          <p:nvSpPr>
            <p:cNvPr id="23" name="Legend1"/>
            <p:cNvSpPr>
              <a:spLocks noChangeArrowheads="1"/>
            </p:cNvSpPr>
            <p:nvPr/>
          </p:nvSpPr>
          <p:spPr bwMode="auto">
            <a:xfrm>
              <a:off x="5096"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5" name="Legend2"/>
            <p:cNvSpPr>
              <a:spLocks noChangeArrowheads="1"/>
            </p:cNvSpPr>
            <p:nvPr/>
          </p:nvSpPr>
          <p:spPr bwMode="auto">
            <a:xfrm>
              <a:off x="5096" y="34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7" name="Legend3"/>
            <p:cNvSpPr>
              <a:spLocks noChangeArrowheads="1"/>
            </p:cNvSpPr>
            <p:nvPr/>
          </p:nvSpPr>
          <p:spPr bwMode="auto">
            <a:xfrm>
              <a:off x="5096" y="517"/>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29" name="Legend4"/>
            <p:cNvSpPr>
              <a:spLocks noChangeArrowheads="1"/>
            </p:cNvSpPr>
            <p:nvPr/>
          </p:nvSpPr>
          <p:spPr bwMode="auto">
            <a:xfrm>
              <a:off x="5096" y="688"/>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31" name="LegendLines" hidden="1"/>
          <p:cNvGrpSpPr>
            <a:grpSpLocks/>
          </p:cNvGrpSpPr>
          <p:nvPr/>
        </p:nvGrpSpPr>
        <p:grpSpPr bwMode="auto">
          <a:xfrm>
            <a:off x="7955392" y="889000"/>
            <a:ext cx="1011238" cy="730251"/>
            <a:chOff x="4750" y="176"/>
            <a:chExt cx="637"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p:cNvSpPr>
              <a:spLocks noChangeArrowheads="1"/>
            </p:cNvSpPr>
            <p:nvPr/>
          </p:nvSpPr>
          <p:spPr bwMode="auto">
            <a:xfrm>
              <a:off x="5104" y="176"/>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6" name="Legend2"/>
            <p:cNvSpPr>
              <a:spLocks noChangeArrowheads="1"/>
            </p:cNvSpPr>
            <p:nvPr/>
          </p:nvSpPr>
          <p:spPr bwMode="auto">
            <a:xfrm>
              <a:off x="5104" y="344"/>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37" name="Legend3"/>
            <p:cNvSpPr>
              <a:spLocks noChangeArrowheads="1"/>
            </p:cNvSpPr>
            <p:nvPr/>
          </p:nvSpPr>
          <p:spPr bwMode="auto">
            <a:xfrm>
              <a:off x="5104" y="520"/>
              <a:ext cx="283" cy="1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38" name="Sticker" hidden="1"/>
          <p:cNvGrpSpPr/>
          <p:nvPr/>
        </p:nvGrpSpPr>
        <p:grpSpPr bwMode="auto">
          <a:xfrm>
            <a:off x="8081965" y="889000"/>
            <a:ext cx="884665" cy="212366"/>
            <a:chOff x="7856110" y="285750"/>
            <a:chExt cx="884665" cy="212366"/>
          </a:xfrm>
        </p:grpSpPr>
        <p:sp>
          <p:nvSpPr>
            <p:cNvPr id="39" name="StickerRectangle"/>
            <p:cNvSpPr>
              <a:spLocks noChangeArrowheads="1"/>
            </p:cNvSpPr>
            <p:nvPr/>
          </p:nvSpPr>
          <p:spPr bwMode="auto">
            <a:xfrm>
              <a:off x="7856110" y="285750"/>
              <a:ext cx="884665" cy="212366"/>
            </a:xfrm>
            <a:prstGeom prst="leftRightArrow">
              <a:avLst>
                <a:gd name="adj1" fmla="val 100000"/>
                <a:gd name="adj2"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7856110" y="285750"/>
              <a:ext cx="0" cy="212366"/>
            </a:xfrm>
            <a:prstGeom prst="straightConnector1">
              <a:avLst/>
            </a:prstGeom>
            <a:noFill/>
            <a:ln w="9525">
              <a:solidFill>
                <a:srgbClr val="808080"/>
              </a:solidFill>
              <a:round/>
              <a:headEnd/>
              <a:tailEnd/>
            </a:ln>
            <a:extLst>
              <a:ext uri="{909E8E84-426E-40DD-AFC4-6F175D3DCCD1}">
                <a14:hiddenFill xmlns=""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7856110" y="498116"/>
              <a:ext cx="884665" cy="0"/>
            </a:xfrm>
            <a:prstGeom prst="straightConnector1">
              <a:avLst/>
            </a:prstGeom>
            <a:noFill/>
            <a:ln w="25400">
              <a:solidFill>
                <a:srgbClr val="808080"/>
              </a:solidFill>
              <a:round/>
              <a:headEnd/>
              <a:tailEnd/>
            </a:ln>
            <a:extLst>
              <a:ext uri="{909E8E84-426E-40DD-AFC4-6F175D3DCCD1}">
                <a14:hiddenFill xmlns="" xmlns:a14="http://schemas.microsoft.com/office/drawing/2010/main">
                  <a:noFill/>
                </a14:hiddenFill>
              </a:ext>
            </a:extLst>
          </p:spPr>
        </p:cxnSp>
      </p:grpSp>
      <p:grpSp>
        <p:nvGrpSpPr>
          <p:cNvPr id="7" name="Slide Elements" hidden="1"/>
          <p:cNvGrpSpPr/>
          <p:nvPr/>
        </p:nvGrpSpPr>
        <p:grpSpPr bwMode="auto">
          <a:xfrm>
            <a:off x="172517" y="6408639"/>
            <a:ext cx="8796540" cy="409624"/>
            <a:chOff x="172517" y="6408639"/>
            <a:chExt cx="8796540" cy="409624"/>
          </a:xfrm>
        </p:grpSpPr>
        <p:sp>
          <p:nvSpPr>
            <p:cNvPr id="64" name="4. Footnote"/>
            <p:cNvSpPr txBox="1">
              <a:spLocks noChangeArrowheads="1"/>
            </p:cNvSpPr>
            <p:nvPr/>
          </p:nvSpPr>
          <p:spPr bwMode="auto">
            <a:xfrm>
              <a:off x="172517" y="6408639"/>
              <a:ext cx="8796540"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5250" indent="-95250" fontAlgn="base">
                <a:spcBef>
                  <a:spcPct val="0"/>
                </a:spcBef>
                <a:spcAft>
                  <a:spcPct val="0"/>
                </a:spcAft>
                <a:defRPr/>
              </a:pPr>
              <a:r>
                <a:rPr lang="en-US" sz="1000" dirty="0">
                  <a:solidFill>
                    <a:srgbClr val="000000"/>
                  </a:solidFill>
                  <a:latin typeface="Calibri"/>
                </a:rPr>
                <a:t>1 Footnote</a:t>
              </a:r>
            </a:p>
          </p:txBody>
        </p:sp>
        <p:sp>
          <p:nvSpPr>
            <p:cNvPr id="65" name="5. Source"/>
            <p:cNvSpPr>
              <a:spLocks noChangeArrowheads="1"/>
            </p:cNvSpPr>
            <p:nvPr/>
          </p:nvSpPr>
          <p:spPr bwMode="auto">
            <a:xfrm>
              <a:off x="172517" y="6664375"/>
              <a:ext cx="825207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417513" indent="-417513" defTabSz="895350" fontAlgn="base">
                <a:spcBef>
                  <a:spcPct val="0"/>
                </a:spcBef>
                <a:spcAft>
                  <a:spcPct val="0"/>
                </a:spcAft>
                <a:tabLst>
                  <a:tab pos="490538" algn="l"/>
                </a:tabLst>
              </a:pPr>
              <a:r>
                <a:rPr lang="en-US" sz="1000" dirty="0">
                  <a:solidFill>
                    <a:srgbClr val="000000"/>
                  </a:solidFill>
                </a:rPr>
                <a:t>Source: Source</a:t>
              </a:r>
            </a:p>
          </p:txBody>
        </p:sp>
      </p:grpSp>
      <p:grpSp>
        <p:nvGrpSpPr>
          <p:cNvPr id="63" name="Moon" hidden="1"/>
          <p:cNvGrpSpPr>
            <a:grpSpLocks noChangeAspect="1"/>
          </p:cNvGrpSpPr>
          <p:nvPr>
            <p:custDataLst>
              <p:tags r:id="rId6"/>
            </p:custDataLst>
          </p:nvPr>
        </p:nvGrpSpPr>
        <p:grpSpPr bwMode="auto">
          <a:xfrm>
            <a:off x="7645830" y="1415258"/>
            <a:ext cx="254000" cy="254000"/>
            <a:chOff x="1600" y="1600"/>
            <a:chExt cx="160" cy="160"/>
          </a:xfrm>
        </p:grpSpPr>
        <p:sp>
          <p:nvSpPr>
            <p:cNvPr id="67"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sp>
          <p:nvSpPr>
            <p:cNvPr id="68"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latin typeface="Arial" charset="0"/>
              </a:endParaRPr>
            </a:p>
          </p:txBody>
        </p:sp>
      </p:grpSp>
      <p:grpSp>
        <p:nvGrpSpPr>
          <p:cNvPr id="60" name="LegendMoons" hidden="1"/>
          <p:cNvGrpSpPr/>
          <p:nvPr/>
        </p:nvGrpSpPr>
        <p:grpSpPr bwMode="auto">
          <a:xfrm>
            <a:off x="8196793" y="889000"/>
            <a:ext cx="769837" cy="1306516"/>
            <a:chOff x="5428012" y="273840"/>
            <a:chExt cx="769837" cy="1306516"/>
          </a:xfrm>
        </p:grpSpPr>
        <p:sp>
          <p:nvSpPr>
            <p:cNvPr id="61" name="Legend1"/>
            <p:cNvSpPr>
              <a:spLocks noChangeArrowheads="1"/>
            </p:cNvSpPr>
            <p:nvPr/>
          </p:nvSpPr>
          <p:spPr bwMode="auto">
            <a:xfrm>
              <a:off x="5748687" y="28654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2" name="Legend2"/>
            <p:cNvSpPr>
              <a:spLocks noChangeArrowheads="1"/>
            </p:cNvSpPr>
            <p:nvPr/>
          </p:nvSpPr>
          <p:spPr bwMode="auto">
            <a:xfrm>
              <a:off x="5748687" y="561178"/>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3"/>
            <p:cNvSpPr>
              <a:spLocks noChangeArrowheads="1"/>
            </p:cNvSpPr>
            <p:nvPr/>
          </p:nvSpPr>
          <p:spPr bwMode="auto">
            <a:xfrm>
              <a:off x="5748687" y="835817"/>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0" name="Legend4"/>
            <p:cNvSpPr>
              <a:spLocks noChangeArrowheads="1"/>
            </p:cNvSpPr>
            <p:nvPr/>
          </p:nvSpPr>
          <p:spPr bwMode="auto">
            <a:xfrm>
              <a:off x="5748687" y="1107280"/>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5"/>
            <p:cNvSpPr>
              <a:spLocks noChangeArrowheads="1"/>
            </p:cNvSpPr>
            <p:nvPr/>
          </p:nvSpPr>
          <p:spPr bwMode="auto">
            <a:xfrm>
              <a:off x="5748687" y="1383505"/>
              <a:ext cx="4491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72"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91"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8"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9"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79"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7"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0"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5"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nvGrpSpPr>
            <p:cNvPr id="81"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sp>
            <p:nvSpPr>
              <p:cNvPr id="83"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000000"/>
                  </a:solidFill>
                </a:endParaRPr>
              </a:p>
            </p:txBody>
          </p:sp>
        </p:grpSp>
      </p:grpSp>
      <p:pic>
        <p:nvPicPr>
          <p:cNvPr id="77" name="Picture 76"/>
          <p:cNvPicPr>
            <a:picLocks noChangeAspect="1"/>
          </p:cNvPicPr>
          <p:nvPr/>
        </p:nvPicPr>
        <p:blipFill>
          <a:blip r:embed="rId25" cstate="print">
            <a:extLst>
              <a:ext uri="{28A0092B-C50C-407E-A947-70E740481C1C}">
                <a14:useLocalDpi xmlns=""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lstStyle/>
          <a:p>
            <a:pPr algn="r" defTabSz="860347" fontAlgn="base">
              <a:spcBef>
                <a:spcPct val="0"/>
              </a:spcBef>
              <a:spcAft>
                <a:spcPct val="0"/>
              </a:spcAft>
            </a:pPr>
            <a:endParaRPr lang="en-US" sz="753" dirty="0">
              <a:solidFill>
                <a:srgbClr val="000000"/>
              </a:solidFill>
              <a:latin typeface="Arial" charset="0"/>
            </a:endParaRPr>
          </a:p>
        </p:txBody>
      </p:sp>
      <p:sp>
        <p:nvSpPr>
          <p:cNvPr id="93" name="Rectangle 286"/>
          <p:cNvSpPr>
            <a:spLocks noGrp="1" noChangeArrowheads="1"/>
          </p:cNvSpPr>
          <p:nvPr>
            <p:ph type="body" idx="1"/>
          </p:nvPr>
        </p:nvSpPr>
        <p:spPr bwMode="auto">
          <a:xfrm>
            <a:off x="2377117" y="2364856"/>
            <a:ext cx="4389768" cy="11596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8" y="413036"/>
            <a:ext cx="6996687" cy="27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22359" y="6673288"/>
            <a:ext cx="144271" cy="144976"/>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861170" fontAlgn="base">
              <a:spcBef>
                <a:spcPct val="0"/>
              </a:spcBef>
              <a:spcAft>
                <a:spcPct val="0"/>
              </a:spcAft>
            </a:pPr>
            <a:fld id="{42C328C1-A84F-4A39-A664-DBA00541A8C6}" type="slidenum">
              <a:rPr lang="en-US" sz="942" smtClean="0">
                <a:solidFill>
                  <a:srgbClr val="000000"/>
                </a:solidFill>
              </a:rPr>
              <a:pPr algn="r" defTabSz="861170" fontAlgn="base">
                <a:spcBef>
                  <a:spcPct val="0"/>
                </a:spcBef>
                <a:spcAft>
                  <a:spcPct val="0"/>
                </a:spcAft>
              </a:pPr>
              <a:t>‹#›</a:t>
            </a:fld>
            <a:endParaRPr lang="en-US" sz="942" dirty="0">
              <a:solidFill>
                <a:srgbClr val="000000"/>
              </a:solidFill>
            </a:endParaRPr>
          </a:p>
        </p:txBody>
      </p:sp>
      <p:sp>
        <p:nvSpPr>
          <p:cNvPr id="96" name="Freeform 95"/>
          <p:cNvSpPr/>
          <p:nvPr/>
        </p:nvSpPr>
        <p:spPr bwMode="ltGray">
          <a:xfrm>
            <a:off x="6766886"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371" tIns="43690" rIns="87371" bIns="43690" rtlCol="0" anchor="ctr"/>
          <a:lstStyle/>
          <a:p>
            <a:pPr algn="ctr" defTabSz="856437" fontAlgn="base">
              <a:spcBef>
                <a:spcPct val="0"/>
              </a:spcBef>
              <a:spcAft>
                <a:spcPct val="0"/>
              </a:spcAft>
            </a:pPr>
            <a:endParaRPr lang="en-GB" sz="1507"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2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ltGray">
          <a:xfrm>
            <a:off x="8681190" y="6025350"/>
            <a:ext cx="438644" cy="56367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2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a:off x="7293739" y="358031"/>
            <a:ext cx="796589" cy="278557"/>
          </a:xfrm>
          <a:prstGeom prst="rect">
            <a:avLst/>
          </a:prstGeom>
          <a:noFill/>
          <a:ln>
            <a:noFill/>
          </a:ln>
        </p:spPr>
      </p:pic>
      <p:pic>
        <p:nvPicPr>
          <p:cNvPr id="99" name="Picture 98"/>
          <p:cNvPicPr>
            <a:picLocks noChangeAspect="1"/>
          </p:cNvPicPr>
          <p:nvPr/>
        </p:nvPicPr>
        <p:blipFill>
          <a:blip r:embed="rId28" cstate="print">
            <a:clrChange>
              <a:clrFrom>
                <a:srgbClr val="FFFFFF"/>
              </a:clrFrom>
              <a:clrTo>
                <a:srgbClr val="FFFFFF">
                  <a:alpha val="0"/>
                </a:srgbClr>
              </a:clrTo>
            </a:clrChange>
          </a:blip>
          <a:stretch>
            <a:fillRect/>
          </a:stretch>
        </p:blipFill>
        <p:spPr>
          <a:xfrm>
            <a:off x="8214863" y="128756"/>
            <a:ext cx="795106" cy="606630"/>
          </a:xfrm>
          <a:prstGeom prst="rect">
            <a:avLst/>
          </a:prstGeom>
        </p:spPr>
      </p:pic>
    </p:spTree>
    <p:extLst>
      <p:ext uri="{BB962C8B-B14F-4D97-AF65-F5344CB8AC3E}">
        <p14:creationId xmlns="" xmlns:p14="http://schemas.microsoft.com/office/powerpoint/2010/main" val="34363820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60">
          <p15:clr>
            <a:srgbClr val="F26B43"/>
          </p15:clr>
        </p15:guide>
        <p15:guide id="2" pos="1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notesSlide" Target="../notesSlides/notesSlide6.xml"/><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file:///C:\Icon%20gallery\Mechanical\Gear_03.emf" TargetMode="External"/><Relationship Id="rId11" Type="http://schemas.openxmlformats.org/officeDocument/2006/relationships/image" Target="../media/image19.jpeg"/><Relationship Id="rId5" Type="http://schemas.openxmlformats.org/officeDocument/2006/relationships/image" Target="../media/image14.emf"/><Relationship Id="rId10" Type="http://schemas.openxmlformats.org/officeDocument/2006/relationships/image" Target="../media/image18.jpeg"/><Relationship Id="rId4" Type="http://schemas.openxmlformats.org/officeDocument/2006/relationships/oleObject" Target="../embeddings/oleObject27.bin"/><Relationship Id="rId9"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32.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5622534" y="2355911"/>
            <a:ext cx="2046685" cy="1082742"/>
          </a:xfrm>
          <a:prstGeom prst="rect">
            <a:avLst/>
          </a:prstGeom>
        </p:spPr>
      </p:pic>
      <p:sp>
        <p:nvSpPr>
          <p:cNvPr id="2" name="Title 1"/>
          <p:cNvSpPr>
            <a:spLocks noGrp="1"/>
          </p:cNvSpPr>
          <p:nvPr>
            <p:ph type="ctrTitle"/>
          </p:nvPr>
        </p:nvSpPr>
        <p:spPr>
          <a:xfrm>
            <a:off x="543339" y="3224422"/>
            <a:ext cx="3876262" cy="861774"/>
          </a:xfrm>
        </p:spPr>
        <p:txBody>
          <a:bodyPr/>
          <a:lstStyle/>
          <a:p>
            <a:r>
              <a:rPr lang="en-US" sz="2800" b="1" dirty="0" smtClean="0"/>
              <a:t>ZED Assessors </a:t>
            </a:r>
            <a:br>
              <a:rPr lang="en-US" sz="2800" b="1" dirty="0" smtClean="0"/>
            </a:br>
            <a:r>
              <a:rPr lang="en-US" sz="2800" b="1" dirty="0" smtClean="0"/>
              <a:t>Training Programme</a:t>
            </a:r>
            <a:endParaRPr lang="en-US" sz="2800" b="1" dirty="0"/>
          </a:p>
        </p:txBody>
      </p:sp>
      <p:sp>
        <p:nvSpPr>
          <p:cNvPr id="5" name="Subtitle 2"/>
          <p:cNvSpPr txBox="1">
            <a:spLocks/>
          </p:cNvSpPr>
          <p:nvPr/>
        </p:nvSpPr>
        <p:spPr bwMode="auto">
          <a:xfrm>
            <a:off x="4685636" y="2906608"/>
            <a:ext cx="3920482" cy="163121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913526" rtl="0" eaLnBrk="1" fontAlgn="base" hangingPunct="1">
              <a:spcBef>
                <a:spcPct val="0"/>
              </a:spcBef>
              <a:spcAft>
                <a:spcPct val="0"/>
              </a:spcAft>
              <a:buClr>
                <a:schemeClr val="tx2"/>
              </a:buClr>
              <a:defRPr sz="1800" baseline="0">
                <a:solidFill>
                  <a:schemeClr val="tx1"/>
                </a:solidFill>
                <a:latin typeface="+mj-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rgbClr val="000000"/>
              </a:buClr>
            </a:pPr>
            <a:r>
              <a:rPr lang="en-US" sz="1600" dirty="0">
                <a:solidFill>
                  <a:srgbClr val="000000"/>
                </a:solidFill>
              </a:rPr>
              <a:t>	</a:t>
            </a:r>
          </a:p>
          <a:p>
            <a:pPr>
              <a:buClr>
                <a:srgbClr val="000000"/>
              </a:buClr>
            </a:pPr>
            <a:r>
              <a:rPr lang="en-US" sz="1600" dirty="0">
                <a:solidFill>
                  <a:srgbClr val="000000"/>
                </a:solidFill>
              </a:rPr>
              <a:t>	</a:t>
            </a:r>
          </a:p>
          <a:p>
            <a:pPr>
              <a:buClr>
                <a:srgbClr val="000000"/>
              </a:buClr>
            </a:pPr>
            <a:r>
              <a:rPr lang="en-US" sz="1600" b="1" dirty="0">
                <a:solidFill>
                  <a:srgbClr val="000000"/>
                </a:solidFill>
              </a:rPr>
              <a:t>	5 </a:t>
            </a:r>
            <a:r>
              <a:rPr lang="en-US" sz="1600" b="1" dirty="0" smtClean="0">
                <a:solidFill>
                  <a:srgbClr val="000000"/>
                </a:solidFill>
              </a:rPr>
              <a:t>Days </a:t>
            </a:r>
            <a:r>
              <a:rPr lang="en-US" sz="1600" b="1" dirty="0">
                <a:solidFill>
                  <a:srgbClr val="000000"/>
                </a:solidFill>
              </a:rPr>
              <a:t>Training Program</a:t>
            </a:r>
          </a:p>
          <a:p>
            <a:pPr>
              <a:buClr>
                <a:srgbClr val="000000"/>
              </a:buClr>
            </a:pPr>
            <a:r>
              <a:rPr lang="en-US" sz="1600" b="1" dirty="0">
                <a:solidFill>
                  <a:srgbClr val="000000"/>
                </a:solidFill>
              </a:rPr>
              <a:t>	           </a:t>
            </a:r>
            <a:endParaRPr lang="en-US" sz="1600" b="1" dirty="0" smtClean="0">
              <a:solidFill>
                <a:srgbClr val="000000"/>
              </a:solidFill>
            </a:endParaRPr>
          </a:p>
          <a:p>
            <a:pPr algn="ctr">
              <a:buClr>
                <a:srgbClr val="000000"/>
              </a:buClr>
            </a:pPr>
            <a:r>
              <a:rPr lang="en-US" sz="1400" b="1" dirty="0" smtClean="0">
                <a:solidFill>
                  <a:srgbClr val="000000"/>
                </a:solidFill>
              </a:rPr>
              <a:t>6</a:t>
            </a:r>
            <a:r>
              <a:rPr lang="en-US" sz="1400" b="1" baseline="30000" dirty="0" smtClean="0">
                <a:solidFill>
                  <a:srgbClr val="000000"/>
                </a:solidFill>
              </a:rPr>
              <a:t>th</a:t>
            </a:r>
            <a:r>
              <a:rPr lang="en-US" sz="1400" b="1" dirty="0" smtClean="0">
                <a:solidFill>
                  <a:srgbClr val="000000"/>
                </a:solidFill>
              </a:rPr>
              <a:t> Mar to 10</a:t>
            </a:r>
            <a:r>
              <a:rPr lang="en-US" sz="1400" b="1" baseline="30000" dirty="0" smtClean="0">
                <a:solidFill>
                  <a:srgbClr val="000000"/>
                </a:solidFill>
              </a:rPr>
              <a:t>th</a:t>
            </a:r>
            <a:r>
              <a:rPr lang="en-US" sz="1400" b="1" dirty="0" smtClean="0">
                <a:solidFill>
                  <a:srgbClr val="000000"/>
                </a:solidFill>
              </a:rPr>
              <a:t> Mar, 2017</a:t>
            </a:r>
          </a:p>
          <a:p>
            <a:pPr algn="ctr">
              <a:buClr>
                <a:srgbClr val="000000"/>
              </a:buClr>
            </a:pPr>
            <a:endParaRPr lang="en-US" sz="1400" b="1" dirty="0" smtClean="0">
              <a:solidFill>
                <a:srgbClr val="000000"/>
              </a:solidFill>
            </a:endParaRPr>
          </a:p>
          <a:p>
            <a:pPr algn="ctr">
              <a:buClr>
                <a:srgbClr val="000000"/>
              </a:buClr>
            </a:pPr>
            <a:r>
              <a:rPr lang="en-US" sz="1400" b="1" dirty="0" smtClean="0">
                <a:solidFill>
                  <a:srgbClr val="000000"/>
                </a:solidFill>
              </a:rPr>
              <a:t>Venue : </a:t>
            </a:r>
            <a:r>
              <a:rPr lang="en-US" sz="1400" b="1" dirty="0" smtClean="0">
                <a:solidFill>
                  <a:srgbClr val="000000"/>
                </a:solidFill>
              </a:rPr>
              <a:t>CII- Gurgaon</a:t>
            </a:r>
            <a:endParaRPr lang="en-US" sz="1400" dirty="0">
              <a:solidFill>
                <a:srgbClr val="000000"/>
              </a:solidFill>
            </a:endParaRPr>
          </a:p>
        </p:txBody>
      </p:sp>
      <p:pic>
        <p:nvPicPr>
          <p:cNvPr id="7" name="Picture 6"/>
          <p:cNvPicPr>
            <a:picLocks noChangeAspect="1"/>
          </p:cNvPicPr>
          <p:nvPr/>
        </p:nvPicPr>
        <p:blipFill>
          <a:blip r:embed="rId3" cstate="print">
            <a:clrChange>
              <a:clrFrom>
                <a:srgbClr val="FFFFFF"/>
              </a:clrFrom>
              <a:clrTo>
                <a:srgbClr val="FFFFFF">
                  <a:alpha val="0"/>
                </a:srgbClr>
              </a:clrTo>
            </a:clrChange>
          </a:blip>
          <a:stretch>
            <a:fillRect/>
          </a:stretch>
        </p:blipFill>
        <p:spPr>
          <a:xfrm>
            <a:off x="3326295" y="1048871"/>
            <a:ext cx="2411896" cy="1654572"/>
          </a:xfrm>
          <a:prstGeom prst="rect">
            <a:avLst/>
          </a:prstGeom>
        </p:spPr>
      </p:pic>
    </p:spTree>
    <p:extLst>
      <p:ext uri="{BB962C8B-B14F-4D97-AF65-F5344CB8AC3E}">
        <p14:creationId xmlns="" xmlns:p14="http://schemas.microsoft.com/office/powerpoint/2010/main" val="1256215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8" name="Title 1"/>
          <p:cNvSpPr>
            <a:spLocks noGrp="1"/>
          </p:cNvSpPr>
          <p:nvPr>
            <p:ph type="title"/>
          </p:nvPr>
        </p:nvSpPr>
        <p:spPr>
          <a:xfrm>
            <a:off x="172517" y="195926"/>
            <a:ext cx="6996687" cy="492443"/>
          </a:xfrm>
        </p:spPr>
        <p:txBody>
          <a:bodyPr/>
          <a:lstStyle/>
          <a:p>
            <a:r>
              <a:rPr lang="en-IN" sz="3200" dirty="0"/>
              <a:t>ZED </a:t>
            </a:r>
            <a:r>
              <a:rPr lang="en-IN" sz="3200" dirty="0" smtClean="0"/>
              <a:t>CERTIFICATION (2)</a:t>
            </a:r>
            <a:endParaRPr lang="en-IN" sz="3200" dirty="0"/>
          </a:p>
        </p:txBody>
      </p:sp>
      <p:sp>
        <p:nvSpPr>
          <p:cNvPr id="7" name="Rectangle 15"/>
          <p:cNvSpPr txBox="1">
            <a:spLocks/>
          </p:cNvSpPr>
          <p:nvPr/>
        </p:nvSpPr>
        <p:spPr>
          <a:xfrm>
            <a:off x="172518" y="1181096"/>
            <a:ext cx="8819034" cy="489364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just" defTabSz="860347" fontAlgn="base">
              <a:spcBef>
                <a:spcPct val="0"/>
              </a:spcBef>
              <a:spcAft>
                <a:spcPct val="0"/>
              </a:spcAft>
              <a:buClr>
                <a:srgbClr val="000000"/>
              </a:buClr>
              <a:buNone/>
            </a:pPr>
            <a:r>
              <a:rPr lang="en-US" sz="2400" b="1" dirty="0" smtClean="0">
                <a:solidFill>
                  <a:srgbClr val="000000"/>
                </a:solidFill>
              </a:rPr>
              <a:t> </a:t>
            </a:r>
            <a:r>
              <a:rPr lang="en-US" sz="3600" b="1" dirty="0" smtClean="0">
                <a:solidFill>
                  <a:srgbClr val="000000"/>
                </a:solidFill>
              </a:rPr>
              <a:t>ASSESSMENT AND RATING - of WHAT?</a:t>
            </a:r>
            <a:endParaRPr lang="en-US" sz="2400" b="1" dirty="0">
              <a:solidFill>
                <a:srgbClr val="000000"/>
              </a:solidFill>
            </a:endParaRPr>
          </a:p>
          <a:p>
            <a:pPr marL="1526" lvl="1" indent="0" algn="just" defTabSz="860347" fontAlgn="base">
              <a:spcBef>
                <a:spcPct val="0"/>
              </a:spcBef>
              <a:spcAft>
                <a:spcPct val="0"/>
              </a:spcAft>
              <a:buClr>
                <a:srgbClr val="000000"/>
              </a:buClr>
              <a:buNone/>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ZED MODEL - a comprehensive and holistic framework, for enhancing the </a:t>
            </a:r>
            <a:r>
              <a:rPr lang="en-US" sz="2300" b="1" dirty="0" smtClean="0">
                <a:solidFill>
                  <a:srgbClr val="C00000"/>
                </a:solidFill>
              </a:rPr>
              <a:t>Capacity</a:t>
            </a:r>
            <a:r>
              <a:rPr lang="en-US" sz="2300" dirty="0" smtClean="0">
                <a:solidFill>
                  <a:srgbClr val="000000"/>
                </a:solidFill>
              </a:rPr>
              <a:t> and </a:t>
            </a:r>
            <a:r>
              <a:rPr lang="en-US" sz="2300" b="1" dirty="0" smtClean="0">
                <a:solidFill>
                  <a:srgbClr val="C00000"/>
                </a:solidFill>
              </a:rPr>
              <a:t>Competitiveness</a:t>
            </a:r>
            <a:r>
              <a:rPr lang="en-US" sz="2300" dirty="0" smtClean="0">
                <a:solidFill>
                  <a:srgbClr val="000000"/>
                </a:solidFill>
              </a:rPr>
              <a:t> of MSMEs, in manufacturing</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Fosters </a:t>
            </a:r>
            <a:r>
              <a:rPr lang="en-US" sz="2300" b="1" dirty="0" smtClean="0">
                <a:solidFill>
                  <a:srgbClr val="C00000"/>
                </a:solidFill>
              </a:rPr>
              <a:t>Lean</a:t>
            </a:r>
            <a:r>
              <a:rPr lang="en-US" sz="2300" dirty="0" smtClean="0">
                <a:solidFill>
                  <a:srgbClr val="000000"/>
                </a:solidFill>
              </a:rPr>
              <a:t>, </a:t>
            </a:r>
            <a:r>
              <a:rPr lang="en-US" sz="2300" b="1" dirty="0">
                <a:solidFill>
                  <a:srgbClr val="C00000"/>
                </a:solidFill>
              </a:rPr>
              <a:t>Clean</a:t>
            </a:r>
            <a:r>
              <a:rPr lang="en-US" sz="2300" dirty="0" smtClean="0">
                <a:solidFill>
                  <a:srgbClr val="000000"/>
                </a:solidFill>
              </a:rPr>
              <a:t> and </a:t>
            </a:r>
            <a:r>
              <a:rPr lang="en-US" sz="2300" b="1" dirty="0">
                <a:solidFill>
                  <a:srgbClr val="C00000"/>
                </a:solidFill>
              </a:rPr>
              <a:t>Green</a:t>
            </a:r>
            <a:r>
              <a:rPr lang="en-US" sz="2300" dirty="0" smtClean="0">
                <a:solidFill>
                  <a:srgbClr val="000000"/>
                </a:solidFill>
              </a:rPr>
              <a:t> Manufacturing</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a:solidFill>
                  <a:srgbClr val="000000"/>
                </a:solidFill>
              </a:rPr>
              <a:t>Encompasses both </a:t>
            </a:r>
            <a:r>
              <a:rPr lang="en-US" sz="2300" b="1" dirty="0" smtClean="0">
                <a:solidFill>
                  <a:srgbClr val="C00000"/>
                </a:solidFill>
              </a:rPr>
              <a:t>Practices </a:t>
            </a:r>
            <a:r>
              <a:rPr lang="en-US" sz="2300" dirty="0">
                <a:solidFill>
                  <a:srgbClr val="000000"/>
                </a:solidFill>
              </a:rPr>
              <a:t>as well as </a:t>
            </a:r>
            <a:r>
              <a:rPr lang="en-US" sz="2300" b="1" dirty="0" smtClean="0">
                <a:solidFill>
                  <a:srgbClr val="C00000"/>
                </a:solidFill>
              </a:rPr>
              <a:t>Performance </a:t>
            </a:r>
            <a:r>
              <a:rPr lang="en-US" sz="2300" dirty="0" smtClean="0">
                <a:solidFill>
                  <a:srgbClr val="000000"/>
                </a:solidFill>
              </a:rPr>
              <a:t>related aspects of manufacturing</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Includes Productivity, Quality, Cost, Delivery, Safety, Morale, Waste Elimination, Energy Efficiency, P</a:t>
            </a:r>
            <a:r>
              <a:rPr lang="en-IN" sz="2300" dirty="0" err="1" smtClean="0"/>
              <a:t>ollution</a:t>
            </a:r>
            <a:r>
              <a:rPr lang="en-IN" sz="2300" dirty="0" smtClean="0"/>
              <a:t> Mitigation, </a:t>
            </a:r>
            <a:r>
              <a:rPr lang="en-US" sz="2300" dirty="0" smtClean="0">
                <a:solidFill>
                  <a:srgbClr val="000000"/>
                </a:solidFill>
              </a:rPr>
              <a:t>Design Capability, IPRs both in Products and Processes,</a:t>
            </a:r>
            <a:r>
              <a:rPr lang="en-IN" sz="2300" dirty="0" smtClean="0"/>
              <a:t> and Operational Performance Indicators and metrics of Financial Performance</a:t>
            </a:r>
            <a:endParaRPr lang="en-US" sz="2300" dirty="0" smtClean="0">
              <a:solidFill>
                <a:srgbClr val="000000"/>
              </a:solidFill>
            </a:endParaRP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Organized as </a:t>
            </a:r>
            <a:r>
              <a:rPr lang="en-US" sz="2300" b="1" dirty="0" smtClean="0">
                <a:solidFill>
                  <a:srgbClr val="C00000"/>
                </a:solidFill>
              </a:rPr>
              <a:t>10 Disciplines</a:t>
            </a:r>
            <a:r>
              <a:rPr lang="en-US" sz="2300" dirty="0" smtClean="0">
                <a:solidFill>
                  <a:srgbClr val="000000"/>
                </a:solidFill>
              </a:rPr>
              <a:t> covering </a:t>
            </a:r>
            <a:r>
              <a:rPr lang="en-US" sz="2300" b="1" dirty="0">
                <a:solidFill>
                  <a:srgbClr val="C00000"/>
                </a:solidFill>
              </a:rPr>
              <a:t>50 </a:t>
            </a:r>
            <a:r>
              <a:rPr lang="en-US" sz="2300" b="1" dirty="0" smtClean="0">
                <a:solidFill>
                  <a:srgbClr val="C00000"/>
                </a:solidFill>
              </a:rPr>
              <a:t>Parameters</a:t>
            </a:r>
            <a:endParaRPr lang="en-US" sz="2300" dirty="0">
              <a:solidFill>
                <a:srgbClr val="000000"/>
              </a:solidFill>
            </a:endParaRPr>
          </a:p>
        </p:txBody>
      </p:sp>
    </p:spTree>
    <p:extLst>
      <p:ext uri="{BB962C8B-B14F-4D97-AF65-F5344CB8AC3E}">
        <p14:creationId xmlns="" xmlns:p14="http://schemas.microsoft.com/office/powerpoint/2010/main" val="39663100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0"/>
            <a:ext cx="6996687" cy="609599"/>
          </a:xfrm>
        </p:spPr>
        <p:txBody>
          <a:bodyPr>
            <a:normAutofit/>
          </a:bodyPr>
          <a:lstStyle/>
          <a:p>
            <a:r>
              <a:rPr lang="en-US" u="sng" dirty="0"/>
              <a:t>Session </a:t>
            </a:r>
            <a:r>
              <a:rPr lang="en-US" u="sng" dirty="0" smtClean="0"/>
              <a:t>4-2</a:t>
            </a:r>
            <a:endParaRPr lang="en-US" dirty="0"/>
          </a:p>
        </p:txBody>
      </p:sp>
      <p:sp>
        <p:nvSpPr>
          <p:cNvPr id="3" name="Content Placeholder 2"/>
          <p:cNvSpPr>
            <a:spLocks noGrp="1"/>
          </p:cNvSpPr>
          <p:nvPr>
            <p:ph idx="4294967295"/>
          </p:nvPr>
        </p:nvSpPr>
        <p:spPr>
          <a:xfrm>
            <a:off x="609600" y="1600200"/>
            <a:ext cx="7620000" cy="4525963"/>
          </a:xfrm>
        </p:spPr>
        <p:txBody>
          <a:bodyPr>
            <a:normAutofit/>
          </a:bodyPr>
          <a:lstStyle/>
          <a:p>
            <a:r>
              <a:rPr lang="en-US" sz="2400" u="sng" dirty="0"/>
              <a:t>Production Systems </a:t>
            </a:r>
            <a:endParaRPr lang="en-US" sz="2400" u="sng" dirty="0" smtClean="0"/>
          </a:p>
          <a:p>
            <a:endParaRPr lang="en-US" sz="2400" dirty="0"/>
          </a:p>
          <a:p>
            <a:r>
              <a:rPr lang="en-US" sz="2400" dirty="0"/>
              <a:t>- Planned Maintenance (C-3)</a:t>
            </a:r>
          </a:p>
          <a:p>
            <a:r>
              <a:rPr lang="en-US" sz="2400" dirty="0"/>
              <a:t>- OEE (P-4)</a:t>
            </a:r>
          </a:p>
          <a:p>
            <a:r>
              <a:rPr lang="en-US" sz="2400" dirty="0"/>
              <a:t>- Waste Management (A-4)</a:t>
            </a:r>
          </a:p>
          <a:p>
            <a:r>
              <a:rPr lang="en-US" sz="2400" dirty="0"/>
              <a:t>- Material Handling (K-3)</a:t>
            </a:r>
          </a:p>
          <a:p>
            <a:r>
              <a:rPr lang="en-US" sz="2400" dirty="0"/>
              <a:t>-  Transport &amp; Storage E-1)</a:t>
            </a:r>
          </a:p>
          <a:p>
            <a:r>
              <a:rPr lang="en-US" sz="2400" dirty="0"/>
              <a:t>- Timely Delivery (E-2</a:t>
            </a:r>
          </a:p>
          <a:p>
            <a:pPr lvl="1"/>
            <a:endParaRPr lang="en-US" sz="2400" dirty="0" smtClean="0"/>
          </a:p>
          <a:p>
            <a:endParaRPr lang="en-US" sz="2400" dirty="0"/>
          </a:p>
        </p:txBody>
      </p:sp>
    </p:spTree>
    <p:extLst>
      <p:ext uri="{BB962C8B-B14F-4D97-AF65-F5344CB8AC3E}">
        <p14:creationId xmlns="" xmlns:p14="http://schemas.microsoft.com/office/powerpoint/2010/main" val="41958323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4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ON SITE ASSESSMENT EXECUTION</a:t>
            </a:r>
            <a:endParaRPr lang="en-IN" b="1" dirty="0">
              <a:ln/>
              <a:solidFill>
                <a:schemeClr val="tx1"/>
              </a:solidFill>
            </a:endParaRPr>
          </a:p>
        </p:txBody>
      </p:sp>
    </p:spTree>
    <p:extLst>
      <p:ext uri="{BB962C8B-B14F-4D97-AF65-F5344CB8AC3E}">
        <p14:creationId xmlns="" xmlns:p14="http://schemas.microsoft.com/office/powerpoint/2010/main" val="2357492452"/>
      </p:ext>
    </p:extLst>
  </p:cSld>
  <p:clrMapOvr>
    <a:masterClrMapping/>
  </p:clrMapOvr>
  <p:transition spd="slow">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623533"/>
            <a:ext cx="8819034" cy="221599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3-2:</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a:t>EXERCISE </a:t>
            </a:r>
            <a:r>
              <a:rPr lang="en-IN" sz="3600" b="1" dirty="0" smtClean="0"/>
              <a:t>ON </a:t>
            </a:r>
          </a:p>
          <a:p>
            <a:pPr marL="1526" lvl="1" indent="0" algn="ctr" defTabSz="860347" fontAlgn="base">
              <a:spcBef>
                <a:spcPct val="0"/>
              </a:spcBef>
              <a:spcAft>
                <a:spcPct val="0"/>
              </a:spcAft>
              <a:buClr>
                <a:srgbClr val="000000"/>
              </a:buClr>
              <a:buNone/>
            </a:pPr>
            <a:r>
              <a:rPr lang="en-IN" sz="3600" b="1" dirty="0" smtClean="0">
                <a:ln/>
              </a:rPr>
              <a:t>ONSITE ASSESSMENT EXECUTION</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ONSITE ASSESSMENT</a:t>
            </a:r>
            <a:endParaRPr lang="en-IN" sz="3200" dirty="0"/>
          </a:p>
        </p:txBody>
      </p:sp>
    </p:spTree>
    <p:extLst>
      <p:ext uri="{BB962C8B-B14F-4D97-AF65-F5344CB8AC3E}">
        <p14:creationId xmlns="" xmlns:p14="http://schemas.microsoft.com/office/powerpoint/2010/main" val="6334125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600200"/>
            <a:ext cx="7620000" cy="4525963"/>
          </a:xfrm>
        </p:spPr>
        <p:txBody>
          <a:bodyPr>
            <a:normAutofit/>
          </a:bodyPr>
          <a:lstStyle/>
          <a:p>
            <a:r>
              <a:rPr lang="en-US" sz="2400" u="sng" dirty="0"/>
              <a:t>Quality Management  &amp; </a:t>
            </a:r>
            <a:r>
              <a:rPr lang="en-US" sz="2400" u="sng" dirty="0" smtClean="0"/>
              <a:t>Design</a:t>
            </a:r>
          </a:p>
          <a:p>
            <a:endParaRPr lang="en-US" sz="2400" dirty="0"/>
          </a:p>
          <a:p>
            <a:r>
              <a:rPr lang="en-US" sz="2400" dirty="0"/>
              <a:t> - Process Capability (A-2)</a:t>
            </a:r>
          </a:p>
          <a:p>
            <a:r>
              <a:rPr lang="en-US" sz="2400" dirty="0"/>
              <a:t> - Process Validation (B-1)</a:t>
            </a:r>
          </a:p>
          <a:p>
            <a:r>
              <a:rPr lang="en-US" sz="2400" dirty="0"/>
              <a:t> - Process Control (C-4)</a:t>
            </a:r>
          </a:p>
          <a:p>
            <a:r>
              <a:rPr lang="en-US" sz="2400" dirty="0"/>
              <a:t>- Design Capability (D-1)</a:t>
            </a:r>
          </a:p>
          <a:p>
            <a:r>
              <a:rPr lang="en-US" sz="2400" dirty="0"/>
              <a:t>- Design Process (D-2)</a:t>
            </a:r>
          </a:p>
          <a:p>
            <a:r>
              <a:rPr lang="en-US" sz="2400" dirty="0"/>
              <a:t>- Outgoing </a:t>
            </a:r>
            <a:r>
              <a:rPr lang="en-US" sz="2400" dirty="0" err="1"/>
              <a:t>Qualty</a:t>
            </a:r>
            <a:r>
              <a:rPr lang="en-US" sz="2400" dirty="0"/>
              <a:t> (O-1)</a:t>
            </a:r>
          </a:p>
          <a:p>
            <a:r>
              <a:rPr lang="en-US" sz="2400" dirty="0"/>
              <a:t> - </a:t>
            </a:r>
            <a:r>
              <a:rPr lang="en-US" sz="2400" dirty="0" err="1"/>
              <a:t>Inhouse</a:t>
            </a:r>
            <a:r>
              <a:rPr lang="en-US" sz="2400" dirty="0"/>
              <a:t> Quality (O-2)</a:t>
            </a:r>
          </a:p>
          <a:p>
            <a:r>
              <a:rPr lang="en-US" sz="2400" dirty="0"/>
              <a:t>- Field Performance Quality (O-3)</a:t>
            </a:r>
          </a:p>
          <a:p>
            <a:r>
              <a:rPr lang="en-US" sz="2400" dirty="0"/>
              <a:t> - Scrap Reduction (P-2)</a:t>
            </a:r>
          </a:p>
          <a:p>
            <a:pPr lvl="1"/>
            <a:endParaRPr lang="en-US" sz="2400" dirty="0" smtClean="0"/>
          </a:p>
          <a:p>
            <a:endParaRPr lang="en-US" sz="2400" dirty="0"/>
          </a:p>
        </p:txBody>
      </p:sp>
    </p:spTree>
    <p:extLst>
      <p:ext uri="{BB962C8B-B14F-4D97-AF65-F5344CB8AC3E}">
        <p14:creationId xmlns="" xmlns:p14="http://schemas.microsoft.com/office/powerpoint/2010/main" val="7796605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4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4 – ON SITE ASSESSMENT EXECUTION</a:t>
            </a:r>
            <a:endParaRPr lang="en-IN" b="1" dirty="0">
              <a:ln/>
              <a:solidFill>
                <a:schemeClr val="tx1"/>
              </a:solidFill>
            </a:endParaRPr>
          </a:p>
        </p:txBody>
      </p:sp>
    </p:spTree>
    <p:extLst>
      <p:ext uri="{BB962C8B-B14F-4D97-AF65-F5344CB8AC3E}">
        <p14:creationId xmlns="" xmlns:p14="http://schemas.microsoft.com/office/powerpoint/2010/main" val="1334194396"/>
      </p:ext>
    </p:extLst>
  </p:cSld>
  <p:clrMapOvr>
    <a:masterClrMapping/>
  </p:clrMapOvr>
  <p:transition spd="slow">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623533"/>
            <a:ext cx="8819034" cy="221599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3-3:</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a:t>EXERCISE </a:t>
            </a:r>
            <a:r>
              <a:rPr lang="en-IN" sz="3600" b="1" dirty="0" smtClean="0"/>
              <a:t>ON </a:t>
            </a:r>
          </a:p>
          <a:p>
            <a:pPr marL="1526" lvl="1" indent="0" algn="ctr" defTabSz="860347" fontAlgn="base">
              <a:spcBef>
                <a:spcPct val="0"/>
              </a:spcBef>
              <a:spcAft>
                <a:spcPct val="0"/>
              </a:spcAft>
              <a:buClr>
                <a:srgbClr val="000000"/>
              </a:buClr>
              <a:buNone/>
            </a:pPr>
            <a:r>
              <a:rPr lang="en-IN" sz="3600" b="1" dirty="0" smtClean="0">
                <a:ln/>
              </a:rPr>
              <a:t>ONSITE ASSESSMENT EXECUTION</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ONSITE ASSESSMENT</a:t>
            </a:r>
            <a:endParaRPr lang="en-IN" sz="3200" dirty="0"/>
          </a:p>
        </p:txBody>
      </p:sp>
    </p:spTree>
    <p:extLst>
      <p:ext uri="{BB962C8B-B14F-4D97-AF65-F5344CB8AC3E}">
        <p14:creationId xmlns="" xmlns:p14="http://schemas.microsoft.com/office/powerpoint/2010/main" val="12281234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600200"/>
            <a:ext cx="7620000" cy="4525963"/>
          </a:xfrm>
        </p:spPr>
        <p:txBody>
          <a:bodyPr>
            <a:normAutofit/>
          </a:bodyPr>
          <a:lstStyle/>
          <a:p>
            <a:r>
              <a:rPr lang="en-US" sz="2400" u="sng" dirty="0"/>
              <a:t>Environment  Management - &amp; Energy Management</a:t>
            </a:r>
            <a:endParaRPr lang="en-US" sz="2400" dirty="0"/>
          </a:p>
          <a:p>
            <a:r>
              <a:rPr lang="en-US" sz="2400" dirty="0"/>
              <a:t> </a:t>
            </a:r>
          </a:p>
          <a:p>
            <a:r>
              <a:rPr lang="en-US" sz="2400" dirty="0"/>
              <a:t>-System For Abatement Of Effluents, Emissions </a:t>
            </a:r>
            <a:r>
              <a:rPr lang="en-US" sz="2400" dirty="0" err="1"/>
              <a:t>Etc</a:t>
            </a:r>
            <a:r>
              <a:rPr lang="en-US" sz="2400" dirty="0"/>
              <a:t> (F-2)</a:t>
            </a:r>
          </a:p>
          <a:p>
            <a:r>
              <a:rPr lang="en-US" sz="2400" dirty="0"/>
              <a:t>- Planned Maintenance Of EMS (H-1)</a:t>
            </a:r>
          </a:p>
          <a:p>
            <a:r>
              <a:rPr lang="en-US" sz="2400" dirty="0"/>
              <a:t>- System For Natural Resource Conservation (F-4)</a:t>
            </a:r>
          </a:p>
          <a:p>
            <a:r>
              <a:rPr lang="en-US" sz="2400" dirty="0"/>
              <a:t>- System For Energy Efficiency  (F-3)</a:t>
            </a:r>
          </a:p>
          <a:p>
            <a:r>
              <a:rPr lang="en-US" sz="2400" dirty="0"/>
              <a:t>- Optimal use of Natural (Q-1)</a:t>
            </a:r>
          </a:p>
          <a:p>
            <a:r>
              <a:rPr lang="en-US" sz="2400" dirty="0"/>
              <a:t> - Energy Performance (Q-2)</a:t>
            </a:r>
          </a:p>
          <a:p>
            <a:r>
              <a:rPr lang="en-US" sz="2400" dirty="0"/>
              <a:t> - Environmental performance (Q-3)</a:t>
            </a:r>
          </a:p>
          <a:p>
            <a:pPr marL="1215" lvl="1" indent="0">
              <a:buNone/>
            </a:pPr>
            <a:endParaRPr lang="en-US" sz="2400" dirty="0" smtClean="0"/>
          </a:p>
          <a:p>
            <a:endParaRPr lang="en-US" sz="2400" dirty="0"/>
          </a:p>
        </p:txBody>
      </p:sp>
    </p:spTree>
    <p:extLst>
      <p:ext uri="{BB962C8B-B14F-4D97-AF65-F5344CB8AC3E}">
        <p14:creationId xmlns="" xmlns:p14="http://schemas.microsoft.com/office/powerpoint/2010/main" val="21965823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7026" y="2214820"/>
            <a:ext cx="5006974" cy="369332"/>
          </a:xfrm>
        </p:spPr>
        <p:txBody>
          <a:bodyPr/>
          <a:lstStyle/>
          <a:p>
            <a:r>
              <a:rPr lang="en-US" b="1" dirty="0" smtClean="0"/>
              <a:t>ZED Assessors Training Program</a:t>
            </a:r>
            <a:endParaRPr lang="en-US" b="1" dirty="0"/>
          </a:p>
        </p:txBody>
      </p:sp>
      <p:sp>
        <p:nvSpPr>
          <p:cNvPr id="4" name="TextBox 3"/>
          <p:cNvSpPr txBox="1"/>
          <p:nvPr/>
        </p:nvSpPr>
        <p:spPr>
          <a:xfrm>
            <a:off x="254000" y="2936875"/>
            <a:ext cx="3987800" cy="369332"/>
          </a:xfrm>
          <a:prstGeom prst="rect">
            <a:avLst/>
          </a:prstGeom>
          <a:noFill/>
        </p:spPr>
        <p:txBody>
          <a:bodyPr wrap="square" rtlCol="0">
            <a:spAutoFit/>
          </a:bodyPr>
          <a:lstStyle/>
          <a:p>
            <a:r>
              <a:rPr lang="en-US" dirty="0">
                <a:solidFill>
                  <a:srgbClr val="000000"/>
                </a:solidFill>
              </a:rPr>
              <a:t>5 Days Training </a:t>
            </a:r>
            <a:r>
              <a:rPr lang="en-US" dirty="0" smtClean="0">
                <a:solidFill>
                  <a:srgbClr val="000000"/>
                </a:solidFill>
              </a:rPr>
              <a:t>Program</a:t>
            </a:r>
            <a:endParaRPr lang="en-US" dirty="0">
              <a:solidFill>
                <a:srgbClr val="000000"/>
              </a:solidFill>
            </a:endParaRPr>
          </a:p>
        </p:txBody>
      </p:sp>
      <p:sp>
        <p:nvSpPr>
          <p:cNvPr id="5" name="TextBox 4"/>
          <p:cNvSpPr txBox="1"/>
          <p:nvPr/>
        </p:nvSpPr>
        <p:spPr>
          <a:xfrm>
            <a:off x="4826000" y="2908300"/>
            <a:ext cx="3987800" cy="923330"/>
          </a:xfrm>
          <a:prstGeom prst="rect">
            <a:avLst/>
          </a:prstGeom>
          <a:noFill/>
        </p:spPr>
        <p:txBody>
          <a:bodyPr wrap="square" rtlCol="0">
            <a:spAutoFit/>
          </a:bodyPr>
          <a:lstStyle/>
          <a:p>
            <a:r>
              <a:rPr lang="en-US" sz="2000" b="1" dirty="0">
                <a:solidFill>
                  <a:srgbClr val="000000"/>
                </a:solidFill>
              </a:rPr>
              <a:t>Day 5</a:t>
            </a:r>
          </a:p>
          <a:p>
            <a:r>
              <a:rPr lang="en-US" sz="1600" b="1" dirty="0">
                <a:solidFill>
                  <a:srgbClr val="000000"/>
                </a:solidFill>
              </a:rPr>
              <a:t>Session 1 </a:t>
            </a:r>
            <a:r>
              <a:rPr lang="en-US" sz="1600" dirty="0">
                <a:solidFill>
                  <a:srgbClr val="000000"/>
                </a:solidFill>
              </a:rPr>
              <a:t>-  P</a:t>
            </a:r>
            <a:r>
              <a:rPr lang="en-US" sz="1600" dirty="0" smtClean="0">
                <a:solidFill>
                  <a:srgbClr val="000000"/>
                </a:solidFill>
              </a:rPr>
              <a:t>ractical  Assessment</a:t>
            </a:r>
            <a:endParaRPr lang="en-US" sz="1600" dirty="0">
              <a:solidFill>
                <a:srgbClr val="000000"/>
              </a:solidFill>
            </a:endParaRPr>
          </a:p>
          <a:p>
            <a:endParaRPr lang="en-US" dirty="0">
              <a:solidFill>
                <a:srgbClr val="000000"/>
              </a:solidFill>
            </a:endParaRPr>
          </a:p>
        </p:txBody>
      </p:sp>
    </p:spTree>
    <p:extLst>
      <p:ext uri="{BB962C8B-B14F-4D97-AF65-F5344CB8AC3E}">
        <p14:creationId xmlns="" xmlns:p14="http://schemas.microsoft.com/office/powerpoint/2010/main" val="3936502192"/>
      </p:ext>
    </p:extLst>
  </p:cSld>
  <p:clrMapOvr>
    <a:masterClrMapping/>
  </p:clrMapOvr>
  <p:transition spd="slow">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5</a:t>
            </a:r>
            <a:r>
              <a:rPr lang="en-IN" b="1" dirty="0" smtClean="0">
                <a:ln/>
                <a:solidFill>
                  <a:schemeClr val="tx1"/>
                </a:solidFill>
              </a:rPr>
              <a:t>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1 – ON SITE ASSESSMENT EXECUTION</a:t>
            </a:r>
            <a:endParaRPr lang="en-IN" b="1" dirty="0">
              <a:ln/>
              <a:solidFill>
                <a:schemeClr val="tx1"/>
              </a:solidFill>
            </a:endParaRPr>
          </a:p>
        </p:txBody>
      </p:sp>
    </p:spTree>
    <p:extLst>
      <p:ext uri="{BB962C8B-B14F-4D97-AF65-F5344CB8AC3E}">
        <p14:creationId xmlns="" xmlns:p14="http://schemas.microsoft.com/office/powerpoint/2010/main" val="2948852160"/>
      </p:ext>
    </p:extLst>
  </p:cSld>
  <p:clrMapOvr>
    <a:masterClrMapping/>
  </p:clrMapOvr>
  <p:transition spd="slow">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0"/>
            <a:ext cx="6996687" cy="609599"/>
          </a:xfrm>
        </p:spPr>
        <p:txBody>
          <a:bodyPr>
            <a:normAutofit/>
          </a:bodyPr>
          <a:lstStyle/>
          <a:p>
            <a:r>
              <a:rPr lang="en-US" u="sng" dirty="0"/>
              <a:t>Session </a:t>
            </a:r>
            <a:r>
              <a:rPr lang="en-US" u="sng" dirty="0" smtClean="0"/>
              <a:t>5-1</a:t>
            </a:r>
            <a:endParaRPr lang="en-US" dirty="0"/>
          </a:p>
        </p:txBody>
      </p:sp>
      <p:sp>
        <p:nvSpPr>
          <p:cNvPr id="3" name="Content Placeholder 2"/>
          <p:cNvSpPr>
            <a:spLocks noGrp="1"/>
          </p:cNvSpPr>
          <p:nvPr>
            <p:ph idx="4294967295"/>
          </p:nvPr>
        </p:nvSpPr>
        <p:spPr>
          <a:xfrm>
            <a:off x="609600" y="1600200"/>
            <a:ext cx="7620000" cy="4525963"/>
          </a:xfrm>
        </p:spPr>
        <p:txBody>
          <a:bodyPr>
            <a:normAutofit/>
          </a:bodyPr>
          <a:lstStyle/>
          <a:p>
            <a:r>
              <a:rPr lang="en-US" sz="2400" u="sng" dirty="0"/>
              <a:t>Evaluating Human Resource Management </a:t>
            </a:r>
            <a:endParaRPr lang="en-US" sz="2400" dirty="0"/>
          </a:p>
          <a:p>
            <a:r>
              <a:rPr lang="en-US" sz="2400" dirty="0"/>
              <a:t>- Employee Involvement (L-2)</a:t>
            </a:r>
          </a:p>
          <a:p>
            <a:r>
              <a:rPr lang="en-US" sz="2400" dirty="0"/>
              <a:t> </a:t>
            </a:r>
          </a:p>
          <a:p>
            <a:r>
              <a:rPr lang="en-US" sz="2400" u="sng" dirty="0"/>
              <a:t>Business performance</a:t>
            </a:r>
            <a:endParaRPr lang="en-US" sz="2400" dirty="0"/>
          </a:p>
          <a:p>
            <a:r>
              <a:rPr lang="en-US" sz="2400" dirty="0"/>
              <a:t> </a:t>
            </a:r>
          </a:p>
          <a:p>
            <a:r>
              <a:rPr lang="en-US" sz="2400" dirty="0"/>
              <a:t>Turnover Growth (R-1)</a:t>
            </a:r>
          </a:p>
          <a:p>
            <a:r>
              <a:rPr lang="en-US" sz="2400" dirty="0"/>
              <a:t>Profitability Growth (R-2)</a:t>
            </a:r>
          </a:p>
          <a:p>
            <a:r>
              <a:rPr lang="en-US" sz="2400" dirty="0"/>
              <a:t>Inventory Turnover (R-3)</a:t>
            </a:r>
            <a:endParaRPr lang="en-US" sz="2400" dirty="0" smtClean="0"/>
          </a:p>
          <a:p>
            <a:endParaRPr lang="en-US" sz="2400" dirty="0"/>
          </a:p>
        </p:txBody>
      </p:sp>
    </p:spTree>
    <p:extLst>
      <p:ext uri="{BB962C8B-B14F-4D97-AF65-F5344CB8AC3E}">
        <p14:creationId xmlns="" xmlns:p14="http://schemas.microsoft.com/office/powerpoint/2010/main" val="1844999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81096"/>
            <a:ext cx="8819034" cy="535531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a:solidFill>
                  <a:srgbClr val="000000"/>
                </a:solidFill>
              </a:rPr>
              <a:t> ASSESSMENT AND RATING </a:t>
            </a:r>
            <a:r>
              <a:rPr lang="en-US" sz="3600" b="1" dirty="0" smtClean="0">
                <a:solidFill>
                  <a:srgbClr val="000000"/>
                </a:solidFill>
              </a:rPr>
              <a:t>– HOW (1)?</a:t>
            </a:r>
          </a:p>
          <a:p>
            <a:pPr marL="186104" lvl="1" indent="-184578" algn="just" defTabSz="860347" fontAlgn="base">
              <a:spcBef>
                <a:spcPct val="0"/>
              </a:spcBef>
              <a:spcAft>
                <a:spcPct val="0"/>
              </a:spcAft>
              <a:buClr>
                <a:srgbClr val="000000"/>
              </a:buClr>
            </a:pPr>
            <a:endParaRPr lang="en-US" sz="12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Auditing vis-à-vis Assessment</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Determining Compliance/Fulfilment vis-à-vis Evaluating Progression/ Maturity</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a:solidFill>
                  <a:srgbClr val="000000"/>
                </a:solidFill>
              </a:rPr>
              <a:t>P</a:t>
            </a:r>
            <a:r>
              <a:rPr lang="en-US" sz="2400" dirty="0" smtClean="0">
                <a:solidFill>
                  <a:srgbClr val="000000"/>
                </a:solidFill>
              </a:rPr>
              <a:t>ass/Fail decision making vis-à-vis Graduating to higher levels</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Statutory, Regulatory, Market Access or Customer requirements fulfilment vis-à-vis pursuing journey of excellence</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“Non Conformance Report (NCR)” vis-à-vis “Strengths” and “Areas for Improvement”</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Improvement oriented vis-à-vis Transformational</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526" lvl="1" indent="0" algn="ctr" defTabSz="860347" fontAlgn="base">
              <a:spcBef>
                <a:spcPct val="0"/>
              </a:spcBef>
              <a:spcAft>
                <a:spcPct val="0"/>
              </a:spcAft>
              <a:buClr>
                <a:srgbClr val="000000"/>
              </a:buClr>
              <a:buNone/>
            </a:pPr>
            <a:r>
              <a:rPr lang="en-US" sz="2400" b="1" dirty="0" smtClean="0">
                <a:solidFill>
                  <a:srgbClr val="C00000"/>
                </a:solidFill>
              </a:rPr>
              <a:t>ZED CERTIFICATION IS BASED ON A MATURITY ASSESSMENT PROCESS</a:t>
            </a:r>
            <a:r>
              <a:rPr lang="en-US" sz="2400" dirty="0" smtClean="0">
                <a:solidFill>
                  <a:srgbClr val="000000"/>
                </a:solidFill>
              </a:rPr>
              <a:t> </a:t>
            </a:r>
            <a:endParaRPr lang="en-US" sz="2400" dirty="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a:t>ZED </a:t>
            </a:r>
            <a:r>
              <a:rPr lang="en-IN" sz="3200" dirty="0" smtClean="0"/>
              <a:t>CERTIFICATION (3)</a:t>
            </a:r>
            <a:endParaRPr lang="en-IN" sz="3200" dirty="0"/>
          </a:p>
        </p:txBody>
      </p:sp>
    </p:spTree>
    <p:extLst>
      <p:ext uri="{BB962C8B-B14F-4D97-AF65-F5344CB8AC3E}">
        <p14:creationId xmlns="" xmlns:p14="http://schemas.microsoft.com/office/powerpoint/2010/main" val="17751472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477328"/>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5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2 – MOCK ASSESSMENT: </a:t>
            </a:r>
            <a:br>
              <a:rPr lang="en-IN" b="1" dirty="0" smtClean="0">
                <a:ln/>
                <a:solidFill>
                  <a:schemeClr val="tx1"/>
                </a:solidFill>
              </a:rPr>
            </a:br>
            <a:r>
              <a:rPr lang="en-IN" b="1" dirty="0">
                <a:ln/>
                <a:solidFill>
                  <a:schemeClr val="tx1"/>
                </a:solidFill>
              </a:rPr>
              <a:t> </a:t>
            </a:r>
            <a:r>
              <a:rPr lang="en-IN" b="1" dirty="0" smtClean="0">
                <a:ln/>
                <a:solidFill>
                  <a:schemeClr val="tx1"/>
                </a:solidFill>
              </a:rPr>
              <a:t> ROLE PLAY</a:t>
            </a:r>
            <a:endParaRPr lang="en-IN" b="1" dirty="0">
              <a:ln/>
              <a:solidFill>
                <a:schemeClr val="tx1"/>
              </a:solidFill>
            </a:endParaRPr>
          </a:p>
        </p:txBody>
      </p:sp>
    </p:spTree>
    <p:extLst>
      <p:ext uri="{BB962C8B-B14F-4D97-AF65-F5344CB8AC3E}">
        <p14:creationId xmlns="" xmlns:p14="http://schemas.microsoft.com/office/powerpoint/2010/main" val="1916803626"/>
      </p:ext>
    </p:extLst>
  </p:cSld>
  <p:clrMapOvr>
    <a:masterClrMapping/>
  </p:clrMapOvr>
  <p:transition spd="slow">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5</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COURSE RECAP AND SHARING OF CONCERNS</a:t>
            </a:r>
            <a:endParaRPr lang="en-IN" b="1" dirty="0">
              <a:ln/>
              <a:solidFill>
                <a:schemeClr val="tx1"/>
              </a:solidFill>
            </a:endParaRPr>
          </a:p>
        </p:txBody>
      </p:sp>
    </p:spTree>
    <p:extLst>
      <p:ext uri="{BB962C8B-B14F-4D97-AF65-F5344CB8AC3E}">
        <p14:creationId xmlns="" xmlns:p14="http://schemas.microsoft.com/office/powerpoint/2010/main" val="2051999885"/>
      </p:ext>
    </p:extLst>
  </p:cSld>
  <p:clrMapOvr>
    <a:masterClrMapping/>
  </p:clrMapOvr>
  <p:transition spd="slow">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5</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4 – EXAMINATION </a:t>
            </a:r>
            <a:endParaRPr lang="en-IN" b="1" dirty="0">
              <a:ln/>
              <a:solidFill>
                <a:schemeClr val="tx1"/>
              </a:solidFill>
            </a:endParaRPr>
          </a:p>
        </p:txBody>
      </p:sp>
    </p:spTree>
    <p:extLst>
      <p:ext uri="{BB962C8B-B14F-4D97-AF65-F5344CB8AC3E}">
        <p14:creationId xmlns="" xmlns:p14="http://schemas.microsoft.com/office/powerpoint/2010/main" val="1920807423"/>
      </p:ext>
    </p:extLst>
  </p:cSld>
  <p:clrMapOvr>
    <a:masterClrMapping/>
  </p:clrMapOvr>
  <p:transition spd="slow">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10085" y="1397812"/>
            <a:ext cx="6589733" cy="4185526"/>
          </a:xfrm>
          <a:prstGeom prst="rect">
            <a:avLst/>
          </a:prstGeom>
          <a:scene3d>
            <a:camera prst="orthographicFront"/>
            <a:lightRig rig="threePt" dir="t"/>
          </a:scene3d>
          <a:sp3d>
            <a:bevelT/>
          </a:sp3d>
        </p:spPr>
      </p:pic>
      <p:pic>
        <p:nvPicPr>
          <p:cNvPr id="7" name="Picture 6" descr="ZED Logo.jp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l="5077" t="12896" r="11045" b="12896"/>
          <a:stretch/>
        </p:blipFill>
        <p:spPr bwMode="ltGray">
          <a:xfrm rot="20615970">
            <a:off x="4021387" y="3184333"/>
            <a:ext cx="1168947" cy="408766"/>
          </a:xfrm>
          <a:prstGeom prst="rect">
            <a:avLst/>
          </a:prstGeom>
          <a:noFill/>
          <a:ln>
            <a:noFill/>
          </a:ln>
        </p:spPr>
      </p:pic>
    </p:spTree>
    <p:extLst>
      <p:ext uri="{BB962C8B-B14F-4D97-AF65-F5344CB8AC3E}">
        <p14:creationId xmlns="" xmlns:p14="http://schemas.microsoft.com/office/powerpoint/2010/main" val="2336470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0" name="Group 269"/>
          <p:cNvGrpSpPr/>
          <p:nvPr/>
        </p:nvGrpSpPr>
        <p:grpSpPr>
          <a:xfrm>
            <a:off x="428850" y="1159729"/>
            <a:ext cx="8152314" cy="1568538"/>
            <a:chOff x="182233" y="938466"/>
            <a:chExt cx="5040000" cy="4881086"/>
          </a:xfrm>
        </p:grpSpPr>
        <p:sp>
          <p:nvSpPr>
            <p:cNvPr id="271" name="Rectangle 270"/>
            <p:cNvSpPr>
              <a:spLocks/>
            </p:cNvSpPr>
            <p:nvPr/>
          </p:nvSpPr>
          <p:spPr>
            <a:xfrm>
              <a:off x="182233" y="938469"/>
              <a:ext cx="5040000" cy="4881083"/>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600" dirty="0" err="1">
                <a:solidFill>
                  <a:srgbClr val="000000"/>
                </a:solidFill>
              </a:endParaRPr>
            </a:p>
          </p:txBody>
        </p:sp>
        <p:sp>
          <p:nvSpPr>
            <p:cNvPr id="272" name="Rectangle 9"/>
            <p:cNvSpPr txBox="1">
              <a:spLocks/>
            </p:cNvSpPr>
            <p:nvPr/>
          </p:nvSpPr>
          <p:spPr>
            <a:xfrm>
              <a:off x="182233" y="938466"/>
              <a:ext cx="5040000" cy="1307038"/>
            </a:xfrm>
            <a:prstGeom prst="rect">
              <a:avLst/>
            </a:prstGeom>
            <a:solidFill>
              <a:schemeClr val="accent3"/>
            </a:solidFill>
            <a:ln w="9525">
              <a:no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IN" b="1" dirty="0">
                  <a:solidFill>
                    <a:srgbClr val="FFFFFF"/>
                  </a:solidFill>
                </a:rPr>
                <a:t>ZED is a Maturity Assessment Model</a:t>
              </a:r>
              <a:endParaRPr lang="en-US" b="1" dirty="0">
                <a:solidFill>
                  <a:srgbClr val="FFFFFF"/>
                </a:solidFill>
              </a:endParaRPr>
            </a:p>
          </p:txBody>
        </p:sp>
      </p:grpSp>
      <p:graphicFrame>
        <p:nvGraphicFramePr>
          <p:cNvPr id="35" name="Object 34" hidden="1"/>
          <p:cNvGraphicFramePr>
            <a:graphicFrameLocks noChangeAspect="1"/>
          </p:cNvGraphicFramePr>
          <p:nvPr>
            <p:extLst/>
          </p:nvPr>
        </p:nvGraphicFramePr>
        <p:xfrm>
          <a:off x="267880" y="201284"/>
          <a:ext cx="1495" cy="1495"/>
        </p:xfrm>
        <a:graphic>
          <a:graphicData uri="http://schemas.openxmlformats.org/presentationml/2006/ole">
            <p:oleObj spid="_x0000_s78946" name="think-cell Slide" r:id="rId4" imgW="360" imgH="360" progId="">
              <p:embed/>
            </p:oleObj>
          </a:graphicData>
        </a:graphic>
      </p:graphicFrame>
      <p:sp>
        <p:nvSpPr>
          <p:cNvPr id="269" name="Rectangle 8"/>
          <p:cNvSpPr txBox="1"/>
          <p:nvPr/>
        </p:nvSpPr>
        <p:spPr>
          <a:xfrm>
            <a:off x="523712" y="1638405"/>
            <a:ext cx="7933627" cy="76328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spcBef>
                <a:spcPct val="10000"/>
              </a:spcBef>
              <a:buClr>
                <a:srgbClr val="000000"/>
              </a:buClr>
            </a:pPr>
            <a:r>
              <a:rPr lang="en-US" dirty="0">
                <a:solidFill>
                  <a:srgbClr val="000000"/>
                </a:solidFill>
              </a:rPr>
              <a:t>Assessment of a Unit on </a:t>
            </a:r>
            <a:r>
              <a:rPr lang="en-US" b="1" dirty="0">
                <a:solidFill>
                  <a:srgbClr val="000000"/>
                </a:solidFill>
              </a:rPr>
              <a:t>minimum 30 </a:t>
            </a:r>
            <a:r>
              <a:rPr lang="en-US" dirty="0">
                <a:solidFill>
                  <a:srgbClr val="000000"/>
                </a:solidFill>
              </a:rPr>
              <a:t>out of 50 parameters, including </a:t>
            </a:r>
            <a:r>
              <a:rPr lang="en-US" b="1" dirty="0">
                <a:solidFill>
                  <a:srgbClr val="000000"/>
                </a:solidFill>
              </a:rPr>
              <a:t>20 mandatory</a:t>
            </a:r>
            <a:r>
              <a:rPr lang="en-US" dirty="0">
                <a:solidFill>
                  <a:srgbClr val="000000"/>
                </a:solidFill>
              </a:rPr>
              <a:t> parameters</a:t>
            </a:r>
          </a:p>
          <a:p>
            <a:pPr lvl="1">
              <a:spcBef>
                <a:spcPct val="10000"/>
              </a:spcBef>
              <a:buClr>
                <a:srgbClr val="000000"/>
              </a:buClr>
            </a:pPr>
            <a:r>
              <a:rPr lang="en-US" b="1" dirty="0">
                <a:solidFill>
                  <a:srgbClr val="000000"/>
                </a:solidFill>
              </a:rPr>
              <a:t>Additional 25 parameters </a:t>
            </a:r>
            <a:r>
              <a:rPr lang="en-US" dirty="0">
                <a:solidFill>
                  <a:srgbClr val="000000"/>
                </a:solidFill>
              </a:rPr>
              <a:t>for MSMEs supplying to Defense Sector</a:t>
            </a:r>
          </a:p>
        </p:txBody>
      </p:sp>
      <p:grpSp>
        <p:nvGrpSpPr>
          <p:cNvPr id="3" name="Group 2"/>
          <p:cNvGrpSpPr/>
          <p:nvPr/>
        </p:nvGrpSpPr>
        <p:grpSpPr>
          <a:xfrm>
            <a:off x="1406376" y="2621963"/>
            <a:ext cx="6197262" cy="3530523"/>
            <a:chOff x="1722260" y="2861201"/>
            <a:chExt cx="6197262" cy="3530523"/>
          </a:xfrm>
        </p:grpSpPr>
        <p:sp>
          <p:nvSpPr>
            <p:cNvPr id="58" name="Rectangle 57"/>
            <p:cNvSpPr>
              <a:spLocks/>
            </p:cNvSpPr>
            <p:nvPr/>
          </p:nvSpPr>
          <p:spPr>
            <a:xfrm>
              <a:off x="1722260" y="2861201"/>
              <a:ext cx="6197262" cy="3530523"/>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59" name="Rectangle 3"/>
            <p:cNvSpPr txBox="1">
              <a:spLocks/>
            </p:cNvSpPr>
            <p:nvPr/>
          </p:nvSpPr>
          <p:spPr>
            <a:xfrm>
              <a:off x="1722260" y="2861201"/>
              <a:ext cx="6197262" cy="436129"/>
            </a:xfrm>
            <a:prstGeom prst="rect">
              <a:avLst/>
            </a:prstGeom>
            <a:solidFill>
              <a:schemeClr val="accent3"/>
            </a:solidFill>
            <a:ln w="9525">
              <a:no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Each parameter </a:t>
              </a:r>
              <a:r>
                <a:rPr lang="en-US" b="1" dirty="0" smtClean="0">
                  <a:solidFill>
                    <a:srgbClr val="FFFFFF"/>
                  </a:solidFill>
                </a:rPr>
                <a:t>is assessed at 5 </a:t>
              </a:r>
              <a:r>
                <a:rPr lang="en-US" b="1" dirty="0">
                  <a:solidFill>
                    <a:srgbClr val="FFFFFF"/>
                  </a:solidFill>
                </a:rPr>
                <a:t>Maturity levels</a:t>
              </a:r>
            </a:p>
          </p:txBody>
        </p:sp>
        <p:grpSp>
          <p:nvGrpSpPr>
            <p:cNvPr id="60" name="Group 59"/>
            <p:cNvGrpSpPr>
              <a:grpSpLocks/>
            </p:cNvGrpSpPr>
            <p:nvPr/>
          </p:nvGrpSpPr>
          <p:grpSpPr>
            <a:xfrm>
              <a:off x="1944287" y="3391441"/>
              <a:ext cx="540000" cy="539633"/>
              <a:chOff x="5995602" y="1489829"/>
              <a:chExt cx="853690" cy="853690"/>
            </a:xfrm>
          </p:grpSpPr>
          <p:pic>
            <p:nvPicPr>
              <p:cNvPr id="94" name="Picture 93"/>
              <p:cNvPicPr>
                <a:picLocks noChangeAspect="1"/>
              </p:cNvPicPr>
              <p:nvPr/>
            </p:nvPicPr>
            <p:blipFill>
              <a:blip r:embed="rId5" r:link="rId6" cstate="print">
                <a:lum bright="50000" contrast="-11000"/>
                <a:extLst>
                  <a:ext uri="{28A0092B-C50C-407E-A947-70E740481C1C}">
                    <a14:useLocalDpi xmlns="" xmlns:a14="http://schemas.microsoft.com/office/drawing/2010/main" val="0"/>
                  </a:ext>
                </a:extLst>
              </a:blip>
              <a:stretch>
                <a:fillRect/>
              </a:stretch>
            </p:blipFill>
            <p:spPr>
              <a:xfrm>
                <a:off x="5995602" y="1489829"/>
                <a:ext cx="853690" cy="853690"/>
              </a:xfrm>
              <a:prstGeom prst="rect">
                <a:avLst/>
              </a:prstGeom>
            </p:spPr>
          </p:pic>
          <p:sp>
            <p:nvSpPr>
              <p:cNvPr id="96" name="Oval 95"/>
              <p:cNvSpPr/>
              <p:nvPr/>
            </p:nvSpPr>
            <p:spPr>
              <a:xfrm>
                <a:off x="6260429" y="1756391"/>
                <a:ext cx="324035" cy="324035"/>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600" dirty="0" err="1">
                  <a:solidFill>
                    <a:srgbClr val="000000"/>
                  </a:solidFill>
                </a:endParaRPr>
              </a:p>
            </p:txBody>
          </p:sp>
          <p:pic>
            <p:nvPicPr>
              <p:cNvPr id="97" name="Picture 2" descr="http://cache4.asset-cache.net/gc/166081919-tree-growing-royalty-free-vector-icon-set-gettyimages.jpg?v=1&amp;c=IWSAsset&amp;k=2&amp;d=ShQ%2FgA05qjY6Q6yI7BAs%2FOgLkqRyquxrt%2Fe4BaFVa%2FACD5KPh2FgUN%2BJSJv%2B14CAek4M1GUlFNN07hBe1KVoEw%3D%3D"/>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t="10244" r="90976" b="70896"/>
              <a:stretch/>
            </p:blipFill>
            <p:spPr bwMode="auto">
              <a:xfrm>
                <a:off x="6311788" y="1711325"/>
                <a:ext cx="181088" cy="4218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61" name="Group 60"/>
            <p:cNvGrpSpPr>
              <a:grpSpLocks/>
            </p:cNvGrpSpPr>
            <p:nvPr/>
          </p:nvGrpSpPr>
          <p:grpSpPr>
            <a:xfrm>
              <a:off x="1944287" y="3985113"/>
              <a:ext cx="540000" cy="539633"/>
              <a:chOff x="6050516" y="2143003"/>
              <a:chExt cx="616987" cy="616986"/>
            </a:xfrm>
          </p:grpSpPr>
          <p:pic>
            <p:nvPicPr>
              <p:cNvPr id="90" name="Picture 89"/>
              <p:cNvPicPr>
                <a:picLocks noChangeAspect="1"/>
              </p:cNvPicPr>
              <p:nvPr/>
            </p:nvPicPr>
            <p:blipFill>
              <a:blip r:embed="rId5" r:link="rId6" cstate="print">
                <a:lum bright="40000" contrast="-11000"/>
                <a:extLst>
                  <a:ext uri="{28A0092B-C50C-407E-A947-70E740481C1C}">
                    <a14:useLocalDpi xmlns="" xmlns:a14="http://schemas.microsoft.com/office/drawing/2010/main" val="0"/>
                  </a:ext>
                </a:extLst>
              </a:blip>
              <a:stretch>
                <a:fillRect/>
              </a:stretch>
            </p:blipFill>
            <p:spPr>
              <a:xfrm>
                <a:off x="6050516" y="2143003"/>
                <a:ext cx="616987" cy="616986"/>
              </a:xfrm>
              <a:prstGeom prst="rect">
                <a:avLst/>
              </a:prstGeom>
            </p:spPr>
          </p:pic>
          <p:sp>
            <p:nvSpPr>
              <p:cNvPr id="92" name="Oval 91"/>
              <p:cNvSpPr/>
              <p:nvPr/>
            </p:nvSpPr>
            <p:spPr>
              <a:xfrm>
                <a:off x="6241914" y="2335655"/>
                <a:ext cx="234190" cy="23418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base">
                  <a:spcBef>
                    <a:spcPct val="0"/>
                  </a:spcBef>
                  <a:spcAft>
                    <a:spcPct val="0"/>
                  </a:spcAft>
                </a:pPr>
                <a:endParaRPr lang="en-GB" sz="1600" dirty="0" err="1">
                  <a:solidFill>
                    <a:srgbClr val="000000"/>
                  </a:solidFill>
                </a:endParaRPr>
              </a:p>
            </p:txBody>
          </p:sp>
          <p:pic>
            <p:nvPicPr>
              <p:cNvPr id="93" name="Picture 2" descr="http://cache4.asset-cache.net/gc/166081919-tree-growing-royalty-free-vector-icon-set-gettyimages.jpg?v=1&amp;c=IWSAsset&amp;k=2&amp;d=ShQ%2FgA05qjY6Q6yI7BAs%2FOgLkqRyquxrt%2Fe4BaFVa%2FACD5KPh2FgUN%2BJSJv%2B14CAek4M1GUlFNN07hBe1KVoEw%3D%3D"/>
              <p:cNvPicPr>
                <a:picLocks noChangeAspect="1" noChangeArrowheads="1"/>
              </p:cNvPicPr>
              <p:nvPr/>
            </p:nvPicPr>
            <p:blipFill rotWithShape="1">
              <a:blip r:embed="rId8" cstate="print">
                <a:extLst>
                  <a:ext uri="{28A0092B-C50C-407E-A947-70E740481C1C}">
                    <a14:useLocalDpi xmlns="" xmlns:a14="http://schemas.microsoft.com/office/drawing/2010/main" val="0"/>
                  </a:ext>
                </a:extLst>
              </a:blip>
              <a:srcRect l="13588" t="6792" r="69888" b="70897"/>
              <a:stretch/>
            </p:blipFill>
            <p:spPr bwMode="auto">
              <a:xfrm>
                <a:off x="6261784" y="2303338"/>
                <a:ext cx="196482" cy="295727"/>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62" name="Group 61"/>
            <p:cNvGrpSpPr>
              <a:grpSpLocks/>
            </p:cNvGrpSpPr>
            <p:nvPr/>
          </p:nvGrpSpPr>
          <p:grpSpPr>
            <a:xfrm>
              <a:off x="1944287" y="4578785"/>
              <a:ext cx="540000" cy="539633"/>
              <a:chOff x="6050516" y="2909181"/>
              <a:chExt cx="616987" cy="616986"/>
            </a:xfrm>
          </p:grpSpPr>
          <p:pic>
            <p:nvPicPr>
              <p:cNvPr id="87" name="Picture 86"/>
              <p:cNvPicPr>
                <a:picLocks noChangeAspect="1"/>
              </p:cNvPicPr>
              <p:nvPr/>
            </p:nvPicPr>
            <p:blipFill>
              <a:blip r:embed="rId5" r:link="rId6" cstate="print">
                <a:lum bright="30000" contrast="-11000"/>
                <a:extLst>
                  <a:ext uri="{28A0092B-C50C-407E-A947-70E740481C1C}">
                    <a14:useLocalDpi xmlns="" xmlns:a14="http://schemas.microsoft.com/office/drawing/2010/main" val="0"/>
                  </a:ext>
                </a:extLst>
              </a:blip>
              <a:stretch>
                <a:fillRect/>
              </a:stretch>
            </p:blipFill>
            <p:spPr>
              <a:xfrm>
                <a:off x="6050516" y="2909181"/>
                <a:ext cx="616987" cy="616986"/>
              </a:xfrm>
              <a:prstGeom prst="rect">
                <a:avLst/>
              </a:prstGeom>
            </p:spPr>
          </p:pic>
          <p:sp>
            <p:nvSpPr>
              <p:cNvPr id="88" name="Oval 87"/>
              <p:cNvSpPr/>
              <p:nvPr/>
            </p:nvSpPr>
            <p:spPr>
              <a:xfrm>
                <a:off x="6241914" y="3101833"/>
                <a:ext cx="234190" cy="23418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base">
                  <a:spcBef>
                    <a:spcPct val="0"/>
                  </a:spcBef>
                  <a:spcAft>
                    <a:spcPct val="0"/>
                  </a:spcAft>
                </a:pPr>
                <a:endParaRPr lang="en-GB" sz="1600" dirty="0" err="1">
                  <a:solidFill>
                    <a:srgbClr val="000000"/>
                  </a:solidFill>
                </a:endParaRPr>
              </a:p>
            </p:txBody>
          </p:sp>
          <p:pic>
            <p:nvPicPr>
              <p:cNvPr id="89" name="Picture 2" descr="http://cache4.asset-cache.net/gc/166081919-tree-growing-royalty-free-vector-icon-set-gettyimages.jpg?v=1&amp;c=IWSAsset&amp;k=2&amp;d=ShQ%2FgA05qjY6Q6yI7BAs%2FOgLkqRyquxrt%2Fe4BaFVa%2FACD5KPh2FgUN%2BJSJv%2B14CAek4M1GUlFNN07hBe1KVoEw%3D%3D"/>
              <p:cNvPicPr>
                <a:picLocks noChangeAspect="1" noChangeArrowheads="1"/>
              </p:cNvPicPr>
              <p:nvPr/>
            </p:nvPicPr>
            <p:blipFill rotWithShape="1">
              <a:blip r:embed="rId9" cstate="print">
                <a:extLst>
                  <a:ext uri="{28A0092B-C50C-407E-A947-70E740481C1C}">
                    <a14:useLocalDpi xmlns="" xmlns:a14="http://schemas.microsoft.com/office/drawing/2010/main" val="0"/>
                  </a:ext>
                </a:extLst>
              </a:blip>
              <a:srcRect l="32142" t="4413" r="49302" b="69979"/>
              <a:stretch/>
            </p:blipFill>
            <p:spPr bwMode="auto">
              <a:xfrm>
                <a:off x="6260306" y="3073374"/>
                <a:ext cx="193731" cy="29804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63" name="Group 62"/>
            <p:cNvGrpSpPr>
              <a:grpSpLocks/>
            </p:cNvGrpSpPr>
            <p:nvPr/>
          </p:nvGrpSpPr>
          <p:grpSpPr>
            <a:xfrm>
              <a:off x="1944287" y="5172456"/>
              <a:ext cx="540000" cy="539633"/>
              <a:chOff x="6050516" y="3674429"/>
              <a:chExt cx="616987" cy="616986"/>
            </a:xfrm>
          </p:grpSpPr>
          <p:pic>
            <p:nvPicPr>
              <p:cNvPr id="82" name="Picture 81"/>
              <p:cNvPicPr>
                <a:picLocks noChangeAspect="1"/>
              </p:cNvPicPr>
              <p:nvPr/>
            </p:nvPicPr>
            <p:blipFill>
              <a:blip r:embed="rId5" r:link="rId6" cstate="print">
                <a:lum bright="20000" contrast="-11000"/>
                <a:extLst>
                  <a:ext uri="{28A0092B-C50C-407E-A947-70E740481C1C}">
                    <a14:useLocalDpi xmlns="" xmlns:a14="http://schemas.microsoft.com/office/drawing/2010/main" val="0"/>
                  </a:ext>
                </a:extLst>
              </a:blip>
              <a:stretch>
                <a:fillRect/>
              </a:stretch>
            </p:blipFill>
            <p:spPr>
              <a:xfrm>
                <a:off x="6050516" y="3674429"/>
                <a:ext cx="616987" cy="616986"/>
              </a:xfrm>
              <a:prstGeom prst="rect">
                <a:avLst/>
              </a:prstGeom>
            </p:spPr>
          </p:pic>
          <p:sp>
            <p:nvSpPr>
              <p:cNvPr id="83" name="Oval 82"/>
              <p:cNvSpPr/>
              <p:nvPr/>
            </p:nvSpPr>
            <p:spPr>
              <a:xfrm>
                <a:off x="6241914" y="3867081"/>
                <a:ext cx="234190" cy="23418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base">
                  <a:spcBef>
                    <a:spcPct val="0"/>
                  </a:spcBef>
                  <a:spcAft>
                    <a:spcPct val="0"/>
                  </a:spcAft>
                </a:pPr>
                <a:endParaRPr lang="en-GB" sz="1600" dirty="0" err="1">
                  <a:solidFill>
                    <a:srgbClr val="000000"/>
                  </a:solidFill>
                </a:endParaRPr>
              </a:p>
            </p:txBody>
          </p:sp>
          <p:pic>
            <p:nvPicPr>
              <p:cNvPr id="86" name="Picture 2" descr="http://cache4.asset-cache.net/gc/166081919-tree-growing-royalty-free-vector-icon-set-gettyimages.jpg?v=1&amp;c=IWSAsset&amp;k=2&amp;d=ShQ%2FgA05qjY6Q6yI7BAs%2FOgLkqRyquxrt%2Fe4BaFVa%2FACD5KPh2FgUN%2BJSJv%2B14CAek4M1GUlFNN07hBe1KVoEw%3D%3D"/>
              <p:cNvPicPr>
                <a:picLocks noChangeAspect="1" noChangeArrowheads="1"/>
              </p:cNvPicPr>
              <p:nvPr/>
            </p:nvPicPr>
            <p:blipFill rotWithShape="1">
              <a:blip r:embed="rId10" cstate="print">
                <a:extLst>
                  <a:ext uri="{28A0092B-C50C-407E-A947-70E740481C1C}">
                    <a14:useLocalDpi xmlns="" xmlns:a14="http://schemas.microsoft.com/office/drawing/2010/main" val="0"/>
                  </a:ext>
                </a:extLst>
              </a:blip>
              <a:srcRect l="52812" t="2107" r="25297" b="69979"/>
              <a:stretch/>
            </p:blipFill>
            <p:spPr bwMode="auto">
              <a:xfrm>
                <a:off x="6258011" y="3843263"/>
                <a:ext cx="196731" cy="27966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64" name="Group 63"/>
            <p:cNvGrpSpPr>
              <a:grpSpLocks/>
            </p:cNvGrpSpPr>
            <p:nvPr/>
          </p:nvGrpSpPr>
          <p:grpSpPr>
            <a:xfrm>
              <a:off x="1944287" y="5766129"/>
              <a:ext cx="540000" cy="539633"/>
              <a:chOff x="6050516" y="4421832"/>
              <a:chExt cx="616987" cy="616986"/>
            </a:xfrm>
          </p:grpSpPr>
          <p:pic>
            <p:nvPicPr>
              <p:cNvPr id="79" name="Picture 78"/>
              <p:cNvPicPr>
                <a:picLocks noChangeAspect="1"/>
              </p:cNvPicPr>
              <p:nvPr/>
            </p:nvPicPr>
            <p:blipFill>
              <a:blip r:embed="rId5" r:link="rId6" cstate="print">
                <a:lum bright="-31000" contrast="-11000"/>
                <a:extLst>
                  <a:ext uri="{28A0092B-C50C-407E-A947-70E740481C1C}">
                    <a14:useLocalDpi xmlns="" xmlns:a14="http://schemas.microsoft.com/office/drawing/2010/main" val="0"/>
                  </a:ext>
                </a:extLst>
              </a:blip>
              <a:stretch>
                <a:fillRect/>
              </a:stretch>
            </p:blipFill>
            <p:spPr>
              <a:xfrm>
                <a:off x="6050516" y="4421832"/>
                <a:ext cx="616987" cy="616986"/>
              </a:xfrm>
              <a:prstGeom prst="rect">
                <a:avLst/>
              </a:prstGeom>
            </p:spPr>
          </p:pic>
          <p:sp>
            <p:nvSpPr>
              <p:cNvPr id="80" name="Oval 79"/>
              <p:cNvSpPr/>
              <p:nvPr/>
            </p:nvSpPr>
            <p:spPr>
              <a:xfrm>
                <a:off x="6241914" y="4614484"/>
                <a:ext cx="234190" cy="23418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base">
                  <a:spcBef>
                    <a:spcPct val="0"/>
                  </a:spcBef>
                  <a:spcAft>
                    <a:spcPct val="0"/>
                  </a:spcAft>
                </a:pPr>
                <a:endParaRPr lang="en-GB" sz="1600" dirty="0" err="1">
                  <a:solidFill>
                    <a:srgbClr val="000000"/>
                  </a:solidFill>
                </a:endParaRPr>
              </a:p>
            </p:txBody>
          </p:sp>
          <p:pic>
            <p:nvPicPr>
              <p:cNvPr id="81" name="Picture 2" descr="http://cache4.asset-cache.net/gc/166081919-tree-growing-royalty-free-vector-icon-set-gettyimages.jpg?v=1&amp;c=IWSAsset&amp;k=2&amp;d=ShQ%2FgA05qjY6Q6yI7BAs%2FOgLkqRyquxrt%2Fe4BaFVa%2FACD5KPh2FgUN%2BJSJv%2B14CAek4M1GUlFNN07hBe1KVoEw%3D%3D"/>
              <p:cNvPicPr>
                <a:picLocks noChangeAspect="1" noChangeArrowheads="1"/>
              </p:cNvPicPr>
              <p:nvPr/>
            </p:nvPicPr>
            <p:blipFill rotWithShape="1">
              <a:blip r:embed="rId11" cstate="print">
                <a:extLst>
                  <a:ext uri="{28A0092B-C50C-407E-A947-70E740481C1C}">
                    <a14:useLocalDpi xmlns="" xmlns:a14="http://schemas.microsoft.com/office/drawing/2010/main" val="0"/>
                  </a:ext>
                </a:extLst>
              </a:blip>
              <a:srcRect l="77080" t="-1889" r="-1910" b="66017"/>
              <a:stretch/>
            </p:blipFill>
            <p:spPr bwMode="auto">
              <a:xfrm>
                <a:off x="6267501" y="4581025"/>
                <a:ext cx="192653" cy="31028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65" name="Rectangle 131086"/>
            <p:cNvSpPr txBox="1">
              <a:spLocks/>
            </p:cNvSpPr>
            <p:nvPr/>
          </p:nvSpPr>
          <p:spPr>
            <a:xfrm>
              <a:off x="2613803" y="3454455"/>
              <a:ext cx="2576614" cy="413606"/>
            </a:xfrm>
            <a:prstGeom prst="rect">
              <a:avLst/>
            </a:prstGeom>
            <a:solidFill>
              <a:schemeClr val="accent3"/>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Level 1 (0 Marks)</a:t>
              </a:r>
            </a:p>
          </p:txBody>
        </p:sp>
        <p:sp>
          <p:nvSpPr>
            <p:cNvPr id="66" name="Rectangle 131086"/>
            <p:cNvSpPr txBox="1">
              <a:spLocks/>
            </p:cNvSpPr>
            <p:nvPr/>
          </p:nvSpPr>
          <p:spPr>
            <a:xfrm>
              <a:off x="5208324" y="3454455"/>
              <a:ext cx="2576614" cy="413606"/>
            </a:xfrm>
            <a:prstGeom prst="rect">
              <a:avLst/>
            </a:prstGeom>
            <a:solidFill>
              <a:schemeClr val="bg2">
                <a:lumMod val="20000"/>
                <a:lumOff val="80000"/>
              </a:schemeClr>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000000"/>
                  </a:solidFill>
                </a:rPr>
                <a:t>Struggler </a:t>
              </a:r>
            </a:p>
          </p:txBody>
        </p:sp>
        <p:sp>
          <p:nvSpPr>
            <p:cNvPr id="71" name="Rectangle 131086"/>
            <p:cNvSpPr txBox="1">
              <a:spLocks/>
            </p:cNvSpPr>
            <p:nvPr/>
          </p:nvSpPr>
          <p:spPr>
            <a:xfrm>
              <a:off x="2613803" y="4048126"/>
              <a:ext cx="2576614" cy="413606"/>
            </a:xfrm>
            <a:prstGeom prst="rect">
              <a:avLst/>
            </a:prstGeom>
            <a:solidFill>
              <a:schemeClr val="accent3"/>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Level 2 (2 Marks)</a:t>
              </a:r>
            </a:p>
          </p:txBody>
        </p:sp>
        <p:sp>
          <p:nvSpPr>
            <p:cNvPr id="72" name="Rectangle 131086"/>
            <p:cNvSpPr txBox="1">
              <a:spLocks/>
            </p:cNvSpPr>
            <p:nvPr/>
          </p:nvSpPr>
          <p:spPr>
            <a:xfrm>
              <a:off x="5208324" y="4048126"/>
              <a:ext cx="2576614" cy="413606"/>
            </a:xfrm>
            <a:prstGeom prst="rect">
              <a:avLst/>
            </a:prstGeom>
            <a:solidFill>
              <a:schemeClr val="bg2">
                <a:lumMod val="40000"/>
                <a:lumOff val="60000"/>
              </a:schemeClr>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000000"/>
                  </a:solidFill>
                </a:rPr>
                <a:t>Beginner</a:t>
              </a:r>
            </a:p>
          </p:txBody>
        </p:sp>
        <p:sp>
          <p:nvSpPr>
            <p:cNvPr id="73" name="Rectangle 131086"/>
            <p:cNvSpPr txBox="1">
              <a:spLocks/>
            </p:cNvSpPr>
            <p:nvPr/>
          </p:nvSpPr>
          <p:spPr>
            <a:xfrm>
              <a:off x="2613803" y="4641798"/>
              <a:ext cx="2576614" cy="413606"/>
            </a:xfrm>
            <a:prstGeom prst="rect">
              <a:avLst/>
            </a:prstGeom>
            <a:solidFill>
              <a:schemeClr val="accent3"/>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Level 3 (3 Marks)</a:t>
              </a:r>
            </a:p>
          </p:txBody>
        </p:sp>
        <p:sp>
          <p:nvSpPr>
            <p:cNvPr id="74" name="Rectangle 131086"/>
            <p:cNvSpPr txBox="1">
              <a:spLocks/>
            </p:cNvSpPr>
            <p:nvPr/>
          </p:nvSpPr>
          <p:spPr>
            <a:xfrm>
              <a:off x="5208324" y="4641798"/>
              <a:ext cx="2576614" cy="413606"/>
            </a:xfrm>
            <a:prstGeom prst="rect">
              <a:avLst/>
            </a:prstGeom>
            <a:solidFill>
              <a:schemeClr val="bg2">
                <a:lumMod val="60000"/>
                <a:lumOff val="40000"/>
              </a:schemeClr>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000000"/>
                  </a:solidFill>
                </a:rPr>
                <a:t>Organized</a:t>
              </a:r>
            </a:p>
          </p:txBody>
        </p:sp>
        <p:sp>
          <p:nvSpPr>
            <p:cNvPr id="75" name="Rectangle 131086"/>
            <p:cNvSpPr txBox="1">
              <a:spLocks/>
            </p:cNvSpPr>
            <p:nvPr/>
          </p:nvSpPr>
          <p:spPr>
            <a:xfrm>
              <a:off x="2609066" y="5235470"/>
              <a:ext cx="2576612" cy="413606"/>
            </a:xfrm>
            <a:prstGeom prst="rect">
              <a:avLst/>
            </a:prstGeom>
            <a:solidFill>
              <a:schemeClr val="accent3"/>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Level 4 (4 Marks)</a:t>
              </a:r>
            </a:p>
          </p:txBody>
        </p:sp>
        <p:sp>
          <p:nvSpPr>
            <p:cNvPr id="76" name="Rectangle 131086"/>
            <p:cNvSpPr txBox="1">
              <a:spLocks/>
            </p:cNvSpPr>
            <p:nvPr/>
          </p:nvSpPr>
          <p:spPr>
            <a:xfrm>
              <a:off x="5203589" y="5235470"/>
              <a:ext cx="2576612" cy="413606"/>
            </a:xfrm>
            <a:prstGeom prst="rect">
              <a:avLst/>
            </a:prstGeom>
            <a:solidFill>
              <a:schemeClr val="bg2">
                <a:lumMod val="75000"/>
              </a:schemeClr>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Achiever</a:t>
              </a:r>
            </a:p>
          </p:txBody>
        </p:sp>
        <p:sp>
          <p:nvSpPr>
            <p:cNvPr id="77" name="Rectangle 131086"/>
            <p:cNvSpPr txBox="1">
              <a:spLocks/>
            </p:cNvSpPr>
            <p:nvPr/>
          </p:nvSpPr>
          <p:spPr>
            <a:xfrm>
              <a:off x="2613803" y="5829143"/>
              <a:ext cx="2576614" cy="413606"/>
            </a:xfrm>
            <a:prstGeom prst="rect">
              <a:avLst/>
            </a:prstGeom>
            <a:solidFill>
              <a:schemeClr val="accent3"/>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Level 5 (5 Marks)</a:t>
              </a:r>
            </a:p>
          </p:txBody>
        </p:sp>
        <p:sp>
          <p:nvSpPr>
            <p:cNvPr id="78" name="Rectangle 131086"/>
            <p:cNvSpPr txBox="1">
              <a:spLocks/>
            </p:cNvSpPr>
            <p:nvPr/>
          </p:nvSpPr>
          <p:spPr>
            <a:xfrm>
              <a:off x="5208324" y="5829143"/>
              <a:ext cx="2576614" cy="413606"/>
            </a:xfrm>
            <a:prstGeom prst="rect">
              <a:avLst/>
            </a:prstGeom>
            <a:solidFill>
              <a:schemeClr val="bg2">
                <a:lumMod val="50000"/>
              </a:schemeClr>
            </a:solidFill>
            <a:ln w="9525">
              <a:solidFill>
                <a:srgbClr val="FFFFFF"/>
              </a:solid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b="1" dirty="0">
                  <a:solidFill>
                    <a:srgbClr val="FFFFFF"/>
                  </a:solidFill>
                </a:rPr>
                <a:t>World Class</a:t>
              </a:r>
            </a:p>
          </p:txBody>
        </p:sp>
      </p:grpSp>
      <p:sp>
        <p:nvSpPr>
          <p:cNvPr id="42" name="Title 1"/>
          <p:cNvSpPr>
            <a:spLocks noGrp="1"/>
          </p:cNvSpPr>
          <p:nvPr>
            <p:ph type="title"/>
          </p:nvPr>
        </p:nvSpPr>
        <p:spPr>
          <a:xfrm>
            <a:off x="172517" y="195927"/>
            <a:ext cx="6996687" cy="492443"/>
          </a:xfrm>
        </p:spPr>
        <p:txBody>
          <a:bodyPr/>
          <a:lstStyle/>
          <a:p>
            <a:r>
              <a:rPr lang="en-IN" sz="3200" dirty="0"/>
              <a:t>ZED </a:t>
            </a:r>
            <a:r>
              <a:rPr lang="en-IN" sz="3200" dirty="0" smtClean="0"/>
              <a:t>CERTIFICATION (4): MATURITY LEVEL</a:t>
            </a:r>
            <a:endParaRPr lang="en-IN" sz="3200" dirty="0"/>
          </a:p>
        </p:txBody>
      </p:sp>
    </p:spTree>
    <p:extLst>
      <p:ext uri="{BB962C8B-B14F-4D97-AF65-F5344CB8AC3E}">
        <p14:creationId xmlns="" xmlns:p14="http://schemas.microsoft.com/office/powerpoint/2010/main" val="39573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
                                        </p:tgtEl>
                                        <p:attrNameLst>
                                          <p:attrName>style.visibility</p:attrName>
                                        </p:attrNameLst>
                                      </p:cBhvr>
                                      <p:to>
                                        <p:strVal val="visible"/>
                                      </p:to>
                                    </p:set>
                                    <p:animEffect transition="in" filter="dissolve">
                                      <p:cBhvr>
                                        <p:cTn id="12" dur="500"/>
                                        <p:tgtEl>
                                          <p:spTgt spid="2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extLst/>
          </p:nvPr>
        </p:nvGraphicFramePr>
        <p:xfrm>
          <a:off x="267880" y="201284"/>
          <a:ext cx="1495" cy="1495"/>
        </p:xfrm>
        <a:graphic>
          <a:graphicData uri="http://schemas.openxmlformats.org/presentationml/2006/ole">
            <p:oleObj spid="_x0000_s79970" name="think-cell Slide" r:id="rId4" imgW="360" imgH="360" progId="">
              <p:embed/>
            </p:oleObj>
          </a:graphicData>
        </a:graphic>
      </p:graphicFrame>
      <p:grpSp>
        <p:nvGrpSpPr>
          <p:cNvPr id="59" name="Group 58"/>
          <p:cNvGrpSpPr/>
          <p:nvPr/>
        </p:nvGrpSpPr>
        <p:grpSpPr>
          <a:xfrm>
            <a:off x="2061028" y="1066602"/>
            <a:ext cx="5315955" cy="5232597"/>
            <a:chOff x="182233" y="938469"/>
            <a:chExt cx="5040000" cy="5444913"/>
          </a:xfrm>
        </p:grpSpPr>
        <p:sp>
          <p:nvSpPr>
            <p:cNvPr id="26" name="Rectangle 25"/>
            <p:cNvSpPr>
              <a:spLocks/>
            </p:cNvSpPr>
            <p:nvPr/>
          </p:nvSpPr>
          <p:spPr>
            <a:xfrm>
              <a:off x="182233" y="938469"/>
              <a:ext cx="5040000" cy="5444913"/>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9" name="Rectangle 9"/>
            <p:cNvSpPr txBox="1">
              <a:spLocks/>
            </p:cNvSpPr>
            <p:nvPr/>
          </p:nvSpPr>
          <p:spPr>
            <a:xfrm>
              <a:off x="182233" y="938470"/>
              <a:ext cx="5040000" cy="391646"/>
            </a:xfrm>
            <a:prstGeom prst="rect">
              <a:avLst/>
            </a:prstGeom>
            <a:solidFill>
              <a:schemeClr val="accent3"/>
            </a:solidFill>
            <a:ln w="9525">
              <a:no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lgn="ctr">
                <a:buClr>
                  <a:srgbClr val="000000"/>
                </a:buClr>
              </a:pPr>
              <a:r>
                <a:rPr lang="en-US" sz="2400" b="1" dirty="0">
                  <a:solidFill>
                    <a:srgbClr val="FFFFFF"/>
                  </a:solidFill>
                </a:rPr>
                <a:t>5 levels of ZED </a:t>
              </a:r>
              <a:r>
                <a:rPr lang="en-US" sz="2400" b="1" dirty="0" smtClean="0">
                  <a:solidFill>
                    <a:srgbClr val="FFFFFF"/>
                  </a:solidFill>
                </a:rPr>
                <a:t>Rating</a:t>
              </a:r>
              <a:endParaRPr lang="en-US" sz="2400" b="1" dirty="0">
                <a:solidFill>
                  <a:srgbClr val="FFFFFF"/>
                </a:solidFill>
              </a:endParaRPr>
            </a:p>
          </p:txBody>
        </p:sp>
      </p:grpSp>
      <p:grpSp>
        <p:nvGrpSpPr>
          <p:cNvPr id="3" name="Group 2"/>
          <p:cNvGrpSpPr/>
          <p:nvPr/>
        </p:nvGrpSpPr>
        <p:grpSpPr>
          <a:xfrm>
            <a:off x="2523679" y="1562390"/>
            <a:ext cx="4469666" cy="4386009"/>
            <a:chOff x="569995" y="1874167"/>
            <a:chExt cx="4318771" cy="4121857"/>
          </a:xfrm>
        </p:grpSpPr>
        <p:grpSp>
          <p:nvGrpSpPr>
            <p:cNvPr id="79" name="Group 78"/>
            <p:cNvGrpSpPr/>
            <p:nvPr/>
          </p:nvGrpSpPr>
          <p:grpSpPr>
            <a:xfrm>
              <a:off x="569995" y="4013950"/>
              <a:ext cx="4318770" cy="1982074"/>
              <a:chOff x="4184783" y="3957191"/>
              <a:chExt cx="4865141" cy="2232828"/>
            </a:xfrm>
          </p:grpSpPr>
          <p:sp>
            <p:nvSpPr>
              <p:cNvPr id="80" name="Freeform 79"/>
              <p:cNvSpPr/>
              <p:nvPr/>
            </p:nvSpPr>
            <p:spPr>
              <a:xfrm>
                <a:off x="4184783" y="4123408"/>
                <a:ext cx="1902328" cy="2061228"/>
              </a:xfrm>
              <a:custGeom>
                <a:avLst/>
                <a:gdLst>
                  <a:gd name="connsiteX0" fmla="*/ 114300 w 6972300"/>
                  <a:gd name="connsiteY0" fmla="*/ 1257300 h 5600700"/>
                  <a:gd name="connsiteX1" fmla="*/ 114300 w 6972300"/>
                  <a:gd name="connsiteY1" fmla="*/ 0 h 5600700"/>
                  <a:gd name="connsiteX2" fmla="*/ 6972300 w 6972300"/>
                  <a:gd name="connsiteY2" fmla="*/ 3810000 h 5600700"/>
                  <a:gd name="connsiteX3" fmla="*/ 6972300 w 6972300"/>
                  <a:gd name="connsiteY3" fmla="*/ 5600700 h 5600700"/>
                  <a:gd name="connsiteX4" fmla="*/ 0 w 6972300"/>
                  <a:gd name="connsiteY4" fmla="*/ 1295400 h 5600700"/>
                  <a:gd name="connsiteX0" fmla="*/ 114300 w 6972300"/>
                  <a:gd name="connsiteY0" fmla="*/ 1257300 h 5600700"/>
                  <a:gd name="connsiteX1" fmla="*/ 114300 w 6972300"/>
                  <a:gd name="connsiteY1" fmla="*/ 0 h 5600700"/>
                  <a:gd name="connsiteX2" fmla="*/ 6901420 w 6972300"/>
                  <a:gd name="connsiteY2" fmla="*/ 3780972 h 5600700"/>
                  <a:gd name="connsiteX3" fmla="*/ 6972300 w 6972300"/>
                  <a:gd name="connsiteY3" fmla="*/ 5600700 h 5600700"/>
                  <a:gd name="connsiteX4" fmla="*/ 0 w 6972300"/>
                  <a:gd name="connsiteY4" fmla="*/ 1295400 h 5600700"/>
                  <a:gd name="connsiteX0" fmla="*/ 114300 w 6915595"/>
                  <a:gd name="connsiteY0" fmla="*/ 1257300 h 5586186"/>
                  <a:gd name="connsiteX1" fmla="*/ 114300 w 6915595"/>
                  <a:gd name="connsiteY1" fmla="*/ 0 h 5586186"/>
                  <a:gd name="connsiteX2" fmla="*/ 6901420 w 6915595"/>
                  <a:gd name="connsiteY2" fmla="*/ 3780972 h 5586186"/>
                  <a:gd name="connsiteX3" fmla="*/ 6915595 w 6915595"/>
                  <a:gd name="connsiteY3" fmla="*/ 5586186 h 5586186"/>
                  <a:gd name="connsiteX4" fmla="*/ 0 w 6915595"/>
                  <a:gd name="connsiteY4" fmla="*/ 1295400 h 5586186"/>
                  <a:gd name="connsiteX0" fmla="*/ 114300 w 6915595"/>
                  <a:gd name="connsiteY0" fmla="*/ 1257300 h 5557158"/>
                  <a:gd name="connsiteX1" fmla="*/ 114300 w 6915595"/>
                  <a:gd name="connsiteY1" fmla="*/ 0 h 5557158"/>
                  <a:gd name="connsiteX2" fmla="*/ 6901420 w 6915595"/>
                  <a:gd name="connsiteY2" fmla="*/ 3780972 h 5557158"/>
                  <a:gd name="connsiteX3" fmla="*/ 6915595 w 6915595"/>
                  <a:gd name="connsiteY3" fmla="*/ 5557158 h 5557158"/>
                  <a:gd name="connsiteX4" fmla="*/ 0 w 6915595"/>
                  <a:gd name="connsiteY4" fmla="*/ 1295400 h 5557158"/>
                  <a:gd name="connsiteX0" fmla="*/ 114300 w 6901420"/>
                  <a:gd name="connsiteY0" fmla="*/ 1257300 h 5557158"/>
                  <a:gd name="connsiteX1" fmla="*/ 114300 w 6901420"/>
                  <a:gd name="connsiteY1" fmla="*/ 0 h 5557158"/>
                  <a:gd name="connsiteX2" fmla="*/ 6901420 w 6901420"/>
                  <a:gd name="connsiteY2" fmla="*/ 3780972 h 5557158"/>
                  <a:gd name="connsiteX3" fmla="*/ 6873066 w 6901420"/>
                  <a:gd name="connsiteY3" fmla="*/ 5557158 h 5557158"/>
                  <a:gd name="connsiteX4" fmla="*/ 0 w 6901420"/>
                  <a:gd name="connsiteY4" fmla="*/ 1295400 h 5557158"/>
                  <a:gd name="connsiteX0" fmla="*/ 114300 w 6901420"/>
                  <a:gd name="connsiteY0" fmla="*/ 1257300 h 5557158"/>
                  <a:gd name="connsiteX1" fmla="*/ 114300 w 6901420"/>
                  <a:gd name="connsiteY1" fmla="*/ 0 h 5557158"/>
                  <a:gd name="connsiteX2" fmla="*/ 6901420 w 6901420"/>
                  <a:gd name="connsiteY2" fmla="*/ 3780972 h 5557158"/>
                  <a:gd name="connsiteX3" fmla="*/ 6901418 w 6901420"/>
                  <a:gd name="connsiteY3" fmla="*/ 5557158 h 5557158"/>
                  <a:gd name="connsiteX4" fmla="*/ 0 w 6901420"/>
                  <a:gd name="connsiteY4" fmla="*/ 1295400 h 5557158"/>
                  <a:gd name="connsiteX0" fmla="*/ -1 w 6787119"/>
                  <a:gd name="connsiteY0" fmla="*/ 1257300 h 5557158"/>
                  <a:gd name="connsiteX1" fmla="*/ -1 w 6787119"/>
                  <a:gd name="connsiteY1" fmla="*/ 0 h 5557158"/>
                  <a:gd name="connsiteX2" fmla="*/ 6787119 w 6787119"/>
                  <a:gd name="connsiteY2" fmla="*/ 3780972 h 5557158"/>
                  <a:gd name="connsiteX3" fmla="*/ 6787117 w 6787119"/>
                  <a:gd name="connsiteY3" fmla="*/ 5557158 h 5557158"/>
                </a:gdLst>
                <a:ahLst/>
                <a:cxnLst>
                  <a:cxn ang="0">
                    <a:pos x="connsiteX0" y="connsiteY0"/>
                  </a:cxn>
                  <a:cxn ang="0">
                    <a:pos x="connsiteX1" y="connsiteY1"/>
                  </a:cxn>
                  <a:cxn ang="0">
                    <a:pos x="connsiteX2" y="connsiteY2"/>
                  </a:cxn>
                  <a:cxn ang="0">
                    <a:pos x="connsiteX3" y="connsiteY3"/>
                  </a:cxn>
                </a:cxnLst>
                <a:rect l="l" t="t" r="r" b="b"/>
                <a:pathLst>
                  <a:path w="6787119" h="5557158">
                    <a:moveTo>
                      <a:pt x="-1" y="1257300"/>
                    </a:moveTo>
                    <a:lnTo>
                      <a:pt x="-1" y="0"/>
                    </a:lnTo>
                    <a:lnTo>
                      <a:pt x="6787119" y="3780972"/>
                    </a:lnTo>
                    <a:cubicBezTo>
                      <a:pt x="6787118" y="4373034"/>
                      <a:pt x="6787118" y="4965096"/>
                      <a:pt x="6787117" y="5557158"/>
                    </a:cubicBezTo>
                  </a:path>
                </a:pathLst>
              </a:custGeom>
              <a:gradFill flip="none" rotWithShape="1">
                <a:gsLst>
                  <a:gs pos="0">
                    <a:schemeClr val="accent1">
                      <a:lumMod val="5000"/>
                      <a:lumOff val="95000"/>
                    </a:schemeClr>
                  </a:gs>
                  <a:gs pos="55000">
                    <a:schemeClr val="bg1"/>
                  </a:gs>
                  <a:gs pos="80000">
                    <a:srgbClr val="9F704E"/>
                  </a:gs>
                  <a:gs pos="37000">
                    <a:srgbClr val="AD8467"/>
                  </a:gs>
                  <a:gs pos="4000">
                    <a:schemeClr val="accent3">
                      <a:lumMod val="50000"/>
                    </a:schemeClr>
                  </a:gs>
                  <a:gs pos="100000">
                    <a:schemeClr val="accent3">
                      <a:lumMod val="50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81" name="Freeform 80"/>
              <p:cNvSpPr/>
              <p:nvPr/>
            </p:nvSpPr>
            <p:spPr>
              <a:xfrm>
                <a:off x="6110950" y="4801735"/>
                <a:ext cx="2938974" cy="1388284"/>
              </a:xfrm>
              <a:custGeom>
                <a:avLst/>
                <a:gdLst>
                  <a:gd name="connsiteX0" fmla="*/ 0 w 10858500"/>
                  <a:gd name="connsiteY0" fmla="*/ 3657600 h 3771900"/>
                  <a:gd name="connsiteX1" fmla="*/ 0 w 10858500"/>
                  <a:gd name="connsiteY1" fmla="*/ 1981200 h 3771900"/>
                  <a:gd name="connsiteX2" fmla="*/ 10782300 w 10858500"/>
                  <a:gd name="connsiteY2" fmla="*/ 0 h 3771900"/>
                  <a:gd name="connsiteX3" fmla="*/ 10858500 w 10858500"/>
                  <a:gd name="connsiteY3" fmla="*/ 1600200 h 3771900"/>
                  <a:gd name="connsiteX4" fmla="*/ 0 w 10858500"/>
                  <a:gd name="connsiteY4" fmla="*/ 3771900 h 3771900"/>
                  <a:gd name="connsiteX0" fmla="*/ 0 w 10885480"/>
                  <a:gd name="connsiteY0" fmla="*/ 3628572 h 3742872"/>
                  <a:gd name="connsiteX1" fmla="*/ 0 w 10885480"/>
                  <a:gd name="connsiteY1" fmla="*/ 1952172 h 3742872"/>
                  <a:gd name="connsiteX2" fmla="*/ 10885480 w 10885480"/>
                  <a:gd name="connsiteY2" fmla="*/ 0 h 3742872"/>
                  <a:gd name="connsiteX3" fmla="*/ 10858500 w 10885480"/>
                  <a:gd name="connsiteY3" fmla="*/ 1571172 h 3742872"/>
                  <a:gd name="connsiteX4" fmla="*/ 0 w 10885480"/>
                  <a:gd name="connsiteY4" fmla="*/ 3742872 h 3742872"/>
                  <a:gd name="connsiteX0" fmla="*/ 0 w 10902720"/>
                  <a:gd name="connsiteY0" fmla="*/ 3628572 h 3742872"/>
                  <a:gd name="connsiteX1" fmla="*/ 0 w 10902720"/>
                  <a:gd name="connsiteY1" fmla="*/ 1952172 h 3742872"/>
                  <a:gd name="connsiteX2" fmla="*/ 10885480 w 10902720"/>
                  <a:gd name="connsiteY2" fmla="*/ 0 h 3742872"/>
                  <a:gd name="connsiteX3" fmla="*/ 10902720 w 10902720"/>
                  <a:gd name="connsiteY3" fmla="*/ 1556658 h 3742872"/>
                  <a:gd name="connsiteX4" fmla="*/ 0 w 10902720"/>
                  <a:gd name="connsiteY4" fmla="*/ 3742872 h 3742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2720" h="3742872">
                    <a:moveTo>
                      <a:pt x="0" y="3628572"/>
                    </a:moveTo>
                    <a:lnTo>
                      <a:pt x="0" y="1952172"/>
                    </a:lnTo>
                    <a:lnTo>
                      <a:pt x="10885480" y="0"/>
                    </a:lnTo>
                    <a:lnTo>
                      <a:pt x="10902720" y="1556658"/>
                    </a:lnTo>
                    <a:lnTo>
                      <a:pt x="0" y="3742872"/>
                    </a:lnTo>
                  </a:path>
                </a:pathLst>
              </a:custGeom>
              <a:gradFill>
                <a:gsLst>
                  <a:gs pos="0">
                    <a:schemeClr val="accent1">
                      <a:lumMod val="5000"/>
                      <a:lumOff val="95000"/>
                    </a:schemeClr>
                  </a:gs>
                  <a:gs pos="76081">
                    <a:schemeClr val="accent3">
                      <a:lumMod val="50000"/>
                    </a:schemeClr>
                  </a:gs>
                  <a:gs pos="25000">
                    <a:schemeClr val="accent3">
                      <a:lumMod val="50000"/>
                    </a:schemeClr>
                  </a:gs>
                  <a:gs pos="51000">
                    <a:schemeClr val="bg1"/>
                  </a:gs>
                  <a:gs pos="0">
                    <a:schemeClr val="accent3">
                      <a:lumMod val="50000"/>
                    </a:schemeClr>
                  </a:gs>
                  <a:gs pos="100000">
                    <a:schemeClr val="accent3">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82" name="Freeform 81"/>
              <p:cNvSpPr/>
              <p:nvPr/>
            </p:nvSpPr>
            <p:spPr>
              <a:xfrm>
                <a:off x="4229730" y="3957191"/>
                <a:ext cx="2409352" cy="1547771"/>
              </a:xfrm>
              <a:custGeom>
                <a:avLst/>
                <a:gdLst>
                  <a:gd name="connsiteX0" fmla="*/ 1562100 w 8801100"/>
                  <a:gd name="connsiteY0" fmla="*/ 76200 h 4114800"/>
                  <a:gd name="connsiteX1" fmla="*/ 0 w 8801100"/>
                  <a:gd name="connsiteY1" fmla="*/ 381000 h 4114800"/>
                  <a:gd name="connsiteX2" fmla="*/ 6743700 w 8801100"/>
                  <a:gd name="connsiteY2" fmla="*/ 4114800 h 4114800"/>
                  <a:gd name="connsiteX3" fmla="*/ 8801100 w 8801100"/>
                  <a:gd name="connsiteY3" fmla="*/ 3810000 h 4114800"/>
                  <a:gd name="connsiteX4" fmla="*/ 1638300 w 8801100"/>
                  <a:gd name="connsiteY4" fmla="*/ 0 h 4114800"/>
                  <a:gd name="connsiteX0" fmla="*/ 1562100 w 8801100"/>
                  <a:gd name="connsiteY0" fmla="*/ 76200 h 4129314"/>
                  <a:gd name="connsiteX1" fmla="*/ 0 w 8801100"/>
                  <a:gd name="connsiteY1" fmla="*/ 381000 h 4129314"/>
                  <a:gd name="connsiteX2" fmla="*/ 6874329 w 8801100"/>
                  <a:gd name="connsiteY2" fmla="*/ 4129314 h 4129314"/>
                  <a:gd name="connsiteX3" fmla="*/ 8801100 w 8801100"/>
                  <a:gd name="connsiteY3" fmla="*/ 3810000 h 4129314"/>
                  <a:gd name="connsiteX4" fmla="*/ 1638300 w 8801100"/>
                  <a:gd name="connsiteY4" fmla="*/ 0 h 4129314"/>
                  <a:gd name="connsiteX0" fmla="*/ 1562100 w 8801100"/>
                  <a:gd name="connsiteY0" fmla="*/ 76200 h 4172857"/>
                  <a:gd name="connsiteX1" fmla="*/ 0 w 8801100"/>
                  <a:gd name="connsiteY1" fmla="*/ 381000 h 4172857"/>
                  <a:gd name="connsiteX2" fmla="*/ 6874329 w 8801100"/>
                  <a:gd name="connsiteY2" fmla="*/ 4172857 h 4172857"/>
                  <a:gd name="connsiteX3" fmla="*/ 8801100 w 8801100"/>
                  <a:gd name="connsiteY3" fmla="*/ 3810000 h 4172857"/>
                  <a:gd name="connsiteX4" fmla="*/ 1638300 w 8801100"/>
                  <a:gd name="connsiteY4" fmla="*/ 0 h 417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1100" h="4172857">
                    <a:moveTo>
                      <a:pt x="1562100" y="76200"/>
                    </a:moveTo>
                    <a:lnTo>
                      <a:pt x="0" y="381000"/>
                    </a:lnTo>
                    <a:lnTo>
                      <a:pt x="6874329" y="4172857"/>
                    </a:lnTo>
                    <a:lnTo>
                      <a:pt x="8801100" y="3810000"/>
                    </a:lnTo>
                    <a:lnTo>
                      <a:pt x="1638300" y="0"/>
                    </a:lnTo>
                  </a:path>
                </a:pathLst>
              </a:custGeom>
              <a:gradFill flip="none" rotWithShape="1">
                <a:gsLst>
                  <a:gs pos="0">
                    <a:schemeClr val="accent1">
                      <a:lumMod val="5000"/>
                      <a:lumOff val="95000"/>
                    </a:schemeClr>
                  </a:gs>
                  <a:gs pos="55000">
                    <a:schemeClr val="bg1"/>
                  </a:gs>
                  <a:gs pos="80000">
                    <a:srgbClr val="9F704E"/>
                  </a:gs>
                  <a:gs pos="37000">
                    <a:srgbClr val="AD8467"/>
                  </a:gs>
                  <a:gs pos="4000">
                    <a:schemeClr val="accent3">
                      <a:lumMod val="50000"/>
                    </a:schemeClr>
                  </a:gs>
                  <a:gs pos="100000">
                    <a:schemeClr val="accent3">
                      <a:lumMod val="50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83" name="Rectangle 30720"/>
              <p:cNvSpPr txBox="1">
                <a:spLocks/>
              </p:cNvSpPr>
              <p:nvPr/>
            </p:nvSpPr>
            <p:spPr>
              <a:xfrm>
                <a:off x="4475859" y="4899383"/>
                <a:ext cx="936590" cy="312842"/>
              </a:xfrm>
              <a:prstGeom prst="rect">
                <a:avLst/>
              </a:prstGeom>
              <a:noFill/>
              <a:ln w="9525">
                <a:noFill/>
                <a:miter lim="800000"/>
                <a:headEnd/>
                <a:tailEnd/>
              </a:ln>
              <a:effectLst/>
              <a:scene3d>
                <a:camera prst="isometricOffAxis2Left">
                  <a:rot lat="429657" lon="19878083" rev="19156841"/>
                </a:camera>
                <a:lightRig rig="threePt" dir="t"/>
              </a:scene3d>
              <a:extLst/>
            </p:spPr>
            <p:txBody>
              <a:bodyPr vert="horz" wrap="none" lIns="211477" tIns="211477" rIns="211477" bIns="211477" numCol="1" anchor="ctr" anchorCtr="0" compatLnSpc="1">
                <a:prstTxWarp prst="textNoShape">
                  <a:avLst/>
                </a:prstTxWarp>
                <a:noAutofit/>
                <a:scene3d>
                  <a:camera prst="perspectiveContrastingLeftFacing"/>
                  <a:lightRig rig="threePt" dir="t"/>
                </a:scene3d>
              </a:bodyPr>
              <a:lstStyle>
                <a:defPPr>
                  <a:defRPr lang="en-US"/>
                </a:defPPr>
                <a:lvl1pPr lvl="0" indent="0" defTabSz="895350">
                  <a:buClr>
                    <a:schemeClr val="tx2"/>
                  </a:buClr>
                  <a:defRPr baseline="0">
                    <a:ea typeface="Arial Unicode MS" pitchFamily="34" charset="-128"/>
                    <a:cs typeface="Arial Unicode MS" pitchFamily="34" charset="-128"/>
                  </a:defRPr>
                </a:lvl1pPr>
                <a:lvl2pPr marL="1619" lvl="1" indent="0" defTabSz="895350" fontAlgn="base">
                  <a:spcBef>
                    <a:spcPct val="0"/>
                  </a:spcBef>
                  <a:spcAft>
                    <a:spcPct val="0"/>
                  </a:spcAft>
                  <a:buClr>
                    <a:srgbClr val="002960"/>
                  </a:buClr>
                  <a:buSzPct val="125000"/>
                  <a:buFont typeface="Arial" charset="0"/>
                  <a:buNone/>
                  <a:defRPr sz="1400" b="1" baseline="0">
                    <a:solidFill>
                      <a:srgbClr val="000000"/>
                    </a:solidFill>
                    <a:ea typeface="Arial Unicode MS"/>
                    <a:cs typeface="Arial Unicode MS"/>
                  </a:defRPr>
                </a:lvl2pPr>
                <a:lvl3pPr marL="457200" lvl="2" indent="-261938" defTabSz="895350">
                  <a:buClr>
                    <a:schemeClr val="tx2"/>
                  </a:buClr>
                  <a:buSzPct val="120000"/>
                  <a:buFont typeface="Arial" charset="0"/>
                  <a:buChar char="–"/>
                  <a:defRPr baseline="0">
                    <a:ea typeface="Arial Unicode MS" pitchFamily="34" charset="-128"/>
                    <a:cs typeface="Arial Unicode MS" pitchFamily="34" charset="-128"/>
                  </a:defRPr>
                </a:lvl3pPr>
                <a:lvl4pPr marL="614363" lvl="3" indent="-155575" defTabSz="895350">
                  <a:buClr>
                    <a:schemeClr val="tx2"/>
                  </a:buClr>
                  <a:buSzPct val="120000"/>
                  <a:buFont typeface="Arial" charset="0"/>
                  <a:buChar char="▫"/>
                  <a:defRPr baseline="0">
                    <a:ea typeface="Arial Unicode MS" pitchFamily="34" charset="-128"/>
                    <a:cs typeface="Arial Unicode MS" pitchFamily="34" charset="-128"/>
                  </a:defRPr>
                </a:lvl4pPr>
                <a:lvl5pPr marL="749808" lvl="4" indent="-130175" defTabSz="895350">
                  <a:buClr>
                    <a:schemeClr val="tx2"/>
                  </a:buClr>
                  <a:buSzPct val="89000"/>
                  <a:buFont typeface="Arial" charset="0"/>
                  <a:buChar char="-"/>
                  <a:defRPr baseline="0">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vl6pPr>
                <a:lvl7pPr marL="749808" indent="-130175" defTabSz="895350" fontAlgn="base">
                  <a:spcBef>
                    <a:spcPct val="0"/>
                  </a:spcBef>
                  <a:spcAft>
                    <a:spcPct val="0"/>
                  </a:spcAft>
                  <a:buClr>
                    <a:schemeClr val="tx2"/>
                  </a:buClr>
                  <a:buSzPct val="89000"/>
                  <a:buFont typeface="Arial" charset="0"/>
                  <a:buChar char="-"/>
                  <a:defRPr baseline="0"/>
                </a:lvl7pPr>
                <a:lvl8pPr marL="749808" indent="-130175" defTabSz="895350" fontAlgn="base">
                  <a:spcBef>
                    <a:spcPct val="0"/>
                  </a:spcBef>
                  <a:spcAft>
                    <a:spcPct val="0"/>
                  </a:spcAft>
                  <a:buClr>
                    <a:schemeClr val="tx2"/>
                  </a:buClr>
                  <a:buSzPct val="89000"/>
                  <a:buFont typeface="Arial" charset="0"/>
                  <a:buChar char="-"/>
                  <a:defRPr baseline="0"/>
                </a:lvl8pPr>
                <a:lvl9pPr marL="749808" indent="-130175" defTabSz="895350" fontAlgn="base">
                  <a:spcBef>
                    <a:spcPct val="0"/>
                  </a:spcBef>
                  <a:spcAft>
                    <a:spcPct val="0"/>
                  </a:spcAft>
                  <a:buClr>
                    <a:schemeClr val="tx2"/>
                  </a:buClr>
                  <a:buSzPct val="89000"/>
                  <a:buFont typeface="Arial" charset="0"/>
                  <a:buChar char="-"/>
                  <a:defRPr baseline="0"/>
                </a:lvl9pPr>
              </a:lstStyle>
              <a:p>
                <a:pPr lvl="1"/>
                <a:r>
                  <a:rPr lang="en-US" sz="1884" dirty="0"/>
                  <a:t>BRONZE</a:t>
                </a:r>
              </a:p>
            </p:txBody>
          </p:sp>
          <p:sp>
            <p:nvSpPr>
              <p:cNvPr id="84" name="TextBox 83"/>
              <p:cNvSpPr txBox="1"/>
              <p:nvPr/>
            </p:nvSpPr>
            <p:spPr>
              <a:xfrm rot="20946639">
                <a:off x="6952086" y="5327224"/>
                <a:ext cx="1363958" cy="261264"/>
              </a:xfrm>
              <a:prstGeom prst="rect">
                <a:avLst/>
              </a:prstGeom>
              <a:noFill/>
              <a:ln w="9525">
                <a:noFill/>
                <a:miter lim="800000"/>
                <a:headEnd/>
                <a:tailEnd/>
              </a:ln>
              <a:effectLst/>
              <a:scene3d>
                <a:camera prst="isometricOffAxis1Right">
                  <a:rot lat="1080000" lon="20039998" rev="21299999"/>
                </a:camera>
                <a:lightRig rig="threePt" dir="t"/>
              </a:scene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indent="0" defTabSz="2848831" fontAlgn="base">
                  <a:spcBef>
                    <a:spcPct val="0"/>
                  </a:spcBef>
                  <a:spcAft>
                    <a:spcPct val="0"/>
                  </a:spcAft>
                  <a:buClr>
                    <a:schemeClr val="tx2"/>
                  </a:buClr>
                  <a:defRPr sz="4990" baseline="0">
                    <a:ea typeface="Arial Unicode MS" pitchFamily="34" charset="-128"/>
                    <a:cs typeface="Arial Unicode MS" pitchFamily="34" charset="-128"/>
                  </a:defRPr>
                </a:lvl1pPr>
                <a:lvl2pPr marL="616237" lvl="1" indent="-611185" defTabSz="2848831" fontAlgn="base">
                  <a:spcBef>
                    <a:spcPct val="0"/>
                  </a:spcBef>
                  <a:spcAft>
                    <a:spcPct val="0"/>
                  </a:spcAft>
                  <a:buClr>
                    <a:schemeClr val="tx2"/>
                  </a:buClr>
                  <a:buSzPct val="125000"/>
                  <a:buFont typeface="Arial" charset="0"/>
                  <a:buChar char="▪"/>
                  <a:defRPr sz="4990" baseline="0">
                    <a:ea typeface="Arial Unicode MS" pitchFamily="34" charset="-128"/>
                    <a:cs typeface="Arial Unicode MS" pitchFamily="34" charset="-128"/>
                  </a:defRPr>
                </a:lvl2pPr>
                <a:lvl3pPr marL="1454721" lvl="2" indent="-833435"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3pPr>
                <a:lvl4pPr marL="1954785" lvl="3" indent="-495009"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4pPr>
                <a:lvl5pPr marL="2385743" lvl="4" indent="-414193" defTabSz="2848831" fontAlgn="base">
                  <a:spcBef>
                    <a:spcPct val="0"/>
                  </a:spcBef>
                  <a:spcAft>
                    <a:spcPct val="0"/>
                  </a:spcAft>
                  <a:buClr>
                    <a:schemeClr val="tx2"/>
                  </a:buClr>
                  <a:buSzPct val="89000"/>
                  <a:buFont typeface="Arial" charset="0"/>
                  <a:buChar char="-"/>
                  <a:defRPr sz="4990" baseline="0">
                    <a:ea typeface="Arial Unicode MS" pitchFamily="34" charset="-128"/>
                    <a:cs typeface="Arial Unicode MS" pitchFamily="34" charset="-128"/>
                  </a:defRPr>
                </a:lvl5pPr>
                <a:lvl6pPr marL="2385743" indent="-414193" defTabSz="2848831" fontAlgn="base">
                  <a:spcBef>
                    <a:spcPct val="0"/>
                  </a:spcBef>
                  <a:spcAft>
                    <a:spcPct val="0"/>
                  </a:spcAft>
                  <a:buClr>
                    <a:schemeClr val="tx2"/>
                  </a:buClr>
                  <a:buSzPct val="89000"/>
                  <a:buFont typeface="Arial" charset="0"/>
                  <a:buChar char="-"/>
                  <a:defRPr sz="4990" baseline="0"/>
                </a:lvl6pPr>
                <a:lvl7pPr marL="2385743" indent="-414193" defTabSz="2848831" fontAlgn="base">
                  <a:spcBef>
                    <a:spcPct val="0"/>
                  </a:spcBef>
                  <a:spcAft>
                    <a:spcPct val="0"/>
                  </a:spcAft>
                  <a:buClr>
                    <a:schemeClr val="tx2"/>
                  </a:buClr>
                  <a:buSzPct val="89000"/>
                  <a:buFont typeface="Arial" charset="0"/>
                  <a:buChar char="-"/>
                  <a:defRPr sz="4990" baseline="0"/>
                </a:lvl7pPr>
                <a:lvl8pPr marL="2385743" indent="-414193" defTabSz="2848831" fontAlgn="base">
                  <a:spcBef>
                    <a:spcPct val="0"/>
                  </a:spcBef>
                  <a:spcAft>
                    <a:spcPct val="0"/>
                  </a:spcAft>
                  <a:buClr>
                    <a:schemeClr val="tx2"/>
                  </a:buClr>
                  <a:buSzPct val="89000"/>
                  <a:buFont typeface="Arial" charset="0"/>
                  <a:buChar char="-"/>
                  <a:defRPr sz="4990" baseline="0"/>
                </a:lvl8pPr>
                <a:lvl9pPr marL="2385743" indent="-414193" defTabSz="2848831" fontAlgn="base">
                  <a:spcBef>
                    <a:spcPct val="0"/>
                  </a:spcBef>
                  <a:spcAft>
                    <a:spcPct val="0"/>
                  </a:spcAft>
                  <a:buClr>
                    <a:schemeClr val="tx2"/>
                  </a:buClr>
                  <a:buSzPct val="89000"/>
                  <a:buFont typeface="Arial" charset="0"/>
                  <a:buChar char="-"/>
                  <a:defRPr sz="4990" baseline="0"/>
                </a:lvl9pPr>
              </a:lstStyle>
              <a:p>
                <a:pPr>
                  <a:buClr>
                    <a:srgbClr val="000000"/>
                  </a:buClr>
                </a:pPr>
                <a:r>
                  <a:rPr lang="en-GB" sz="1507" dirty="0">
                    <a:solidFill>
                      <a:srgbClr val="000000"/>
                    </a:solidFill>
                  </a:rPr>
                  <a:t>&gt;2.2 &amp; </a:t>
                </a:r>
                <a:r>
                  <a:rPr lang="en-GB" sz="1507" dirty="0" err="1">
                    <a:solidFill>
                      <a:srgbClr val="000000"/>
                    </a:solidFill>
                  </a:rPr>
                  <a:t>upto</a:t>
                </a:r>
                <a:r>
                  <a:rPr lang="en-GB" sz="1507" dirty="0">
                    <a:solidFill>
                      <a:srgbClr val="000000"/>
                    </a:solidFill>
                  </a:rPr>
                  <a:t> 2.5</a:t>
                </a:r>
              </a:p>
            </p:txBody>
          </p:sp>
        </p:grpSp>
        <p:grpSp>
          <p:nvGrpSpPr>
            <p:cNvPr id="85" name="Group 84"/>
            <p:cNvGrpSpPr/>
            <p:nvPr/>
          </p:nvGrpSpPr>
          <p:grpSpPr>
            <a:xfrm>
              <a:off x="1050676" y="3492704"/>
              <a:ext cx="3838090" cy="1768296"/>
              <a:chOff x="4726274" y="3370002"/>
              <a:chExt cx="4323650" cy="1992005"/>
            </a:xfrm>
          </p:grpSpPr>
          <p:sp>
            <p:nvSpPr>
              <p:cNvPr id="86" name="Freeform 85"/>
              <p:cNvSpPr/>
              <p:nvPr/>
            </p:nvSpPr>
            <p:spPr>
              <a:xfrm>
                <a:off x="4726274" y="3495324"/>
                <a:ext cx="1950092" cy="1858562"/>
              </a:xfrm>
              <a:custGeom>
                <a:avLst/>
                <a:gdLst>
                  <a:gd name="connsiteX0" fmla="*/ 114300 w 6972300"/>
                  <a:gd name="connsiteY0" fmla="*/ 1257300 h 5600700"/>
                  <a:gd name="connsiteX1" fmla="*/ 114300 w 6972300"/>
                  <a:gd name="connsiteY1" fmla="*/ 0 h 5600700"/>
                  <a:gd name="connsiteX2" fmla="*/ 6972300 w 6972300"/>
                  <a:gd name="connsiteY2" fmla="*/ 3810000 h 5600700"/>
                  <a:gd name="connsiteX3" fmla="*/ 6972300 w 6972300"/>
                  <a:gd name="connsiteY3" fmla="*/ 5600700 h 5600700"/>
                  <a:gd name="connsiteX4" fmla="*/ 0 w 6972300"/>
                  <a:gd name="connsiteY4" fmla="*/ 1295400 h 5600700"/>
                  <a:gd name="connsiteX0" fmla="*/ 0 w 6858000"/>
                  <a:gd name="connsiteY0" fmla="*/ 1257300 h 5600700"/>
                  <a:gd name="connsiteX1" fmla="*/ 0 w 6858000"/>
                  <a:gd name="connsiteY1" fmla="*/ 0 h 5600700"/>
                  <a:gd name="connsiteX2" fmla="*/ 6858000 w 6858000"/>
                  <a:gd name="connsiteY2" fmla="*/ 3810000 h 5600700"/>
                  <a:gd name="connsiteX3" fmla="*/ 6858000 w 6858000"/>
                  <a:gd name="connsiteY3" fmla="*/ 5600700 h 5600700"/>
                  <a:gd name="connsiteX0" fmla="*/ 0 w 7123471"/>
                  <a:gd name="connsiteY0" fmla="*/ 1847236 h 5600700"/>
                  <a:gd name="connsiteX1" fmla="*/ 265471 w 7123471"/>
                  <a:gd name="connsiteY1" fmla="*/ 0 h 5600700"/>
                  <a:gd name="connsiteX2" fmla="*/ 7123471 w 7123471"/>
                  <a:gd name="connsiteY2" fmla="*/ 3810000 h 5600700"/>
                  <a:gd name="connsiteX3" fmla="*/ 7123471 w 7123471"/>
                  <a:gd name="connsiteY3" fmla="*/ 5600700 h 5600700"/>
                  <a:gd name="connsiteX0" fmla="*/ 0 w 7123471"/>
                  <a:gd name="connsiteY0" fmla="*/ 1257300 h 5010764"/>
                  <a:gd name="connsiteX1" fmla="*/ 0 w 7123471"/>
                  <a:gd name="connsiteY1" fmla="*/ 0 h 5010764"/>
                  <a:gd name="connsiteX2" fmla="*/ 7123471 w 7123471"/>
                  <a:gd name="connsiteY2" fmla="*/ 3220064 h 5010764"/>
                  <a:gd name="connsiteX3" fmla="*/ 7123471 w 7123471"/>
                  <a:gd name="connsiteY3" fmla="*/ 5010764 h 5010764"/>
                  <a:gd name="connsiteX0" fmla="*/ 0 w 7123471"/>
                  <a:gd name="connsiteY0" fmla="*/ 1257300 h 5010764"/>
                  <a:gd name="connsiteX1" fmla="*/ 0 w 7123471"/>
                  <a:gd name="connsiteY1" fmla="*/ 0 h 5010764"/>
                  <a:gd name="connsiteX2" fmla="*/ 7123471 w 7123471"/>
                  <a:gd name="connsiteY2" fmla="*/ 3397044 h 5010764"/>
                  <a:gd name="connsiteX3" fmla="*/ 7123471 w 7123471"/>
                  <a:gd name="connsiteY3" fmla="*/ 5010764 h 5010764"/>
                </a:gdLst>
                <a:ahLst/>
                <a:cxnLst>
                  <a:cxn ang="0">
                    <a:pos x="connsiteX0" y="connsiteY0"/>
                  </a:cxn>
                  <a:cxn ang="0">
                    <a:pos x="connsiteX1" y="connsiteY1"/>
                  </a:cxn>
                  <a:cxn ang="0">
                    <a:pos x="connsiteX2" y="connsiteY2"/>
                  </a:cxn>
                  <a:cxn ang="0">
                    <a:pos x="connsiteX3" y="connsiteY3"/>
                  </a:cxn>
                </a:cxnLst>
                <a:rect l="l" t="t" r="r" b="b"/>
                <a:pathLst>
                  <a:path w="7123471" h="5010764">
                    <a:moveTo>
                      <a:pt x="0" y="1257300"/>
                    </a:moveTo>
                    <a:lnTo>
                      <a:pt x="0" y="0"/>
                    </a:lnTo>
                    <a:lnTo>
                      <a:pt x="7123471" y="3397044"/>
                    </a:lnTo>
                    <a:lnTo>
                      <a:pt x="7123471" y="5010764"/>
                    </a:lnTo>
                  </a:path>
                </a:pathLst>
              </a:custGeom>
              <a:gradFill>
                <a:gsLst>
                  <a:gs pos="0">
                    <a:schemeClr val="accent1">
                      <a:lumMod val="5000"/>
                      <a:lumOff val="95000"/>
                    </a:schemeClr>
                  </a:gs>
                  <a:gs pos="53000">
                    <a:schemeClr val="accent6">
                      <a:lumMod val="20000"/>
                      <a:lumOff val="80000"/>
                    </a:schemeClr>
                  </a:gs>
                  <a:gs pos="0">
                    <a:schemeClr val="accent6">
                      <a:lumMod val="75000"/>
                    </a:schemeClr>
                  </a:gs>
                  <a:gs pos="100000">
                    <a:schemeClr val="bg1">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87" name="Freeform 86"/>
              <p:cNvSpPr/>
              <p:nvPr/>
            </p:nvSpPr>
            <p:spPr>
              <a:xfrm>
                <a:off x="4756446" y="3370002"/>
                <a:ext cx="2468456" cy="1356655"/>
              </a:xfrm>
              <a:custGeom>
                <a:avLst/>
                <a:gdLst>
                  <a:gd name="connsiteX0" fmla="*/ 1562100 w 8801100"/>
                  <a:gd name="connsiteY0" fmla="*/ 76200 h 4114800"/>
                  <a:gd name="connsiteX1" fmla="*/ 0 w 8801100"/>
                  <a:gd name="connsiteY1" fmla="*/ 381000 h 4114800"/>
                  <a:gd name="connsiteX2" fmla="*/ 6743700 w 8801100"/>
                  <a:gd name="connsiteY2" fmla="*/ 4114800 h 4114800"/>
                  <a:gd name="connsiteX3" fmla="*/ 8801100 w 8801100"/>
                  <a:gd name="connsiteY3" fmla="*/ 3810000 h 4114800"/>
                  <a:gd name="connsiteX4" fmla="*/ 1638300 w 8801100"/>
                  <a:gd name="connsiteY4" fmla="*/ 0 h 4114800"/>
                  <a:gd name="connsiteX0" fmla="*/ 1562100 w 8928100"/>
                  <a:gd name="connsiteY0" fmla="*/ 76200 h 4114800"/>
                  <a:gd name="connsiteX1" fmla="*/ 0 w 8928100"/>
                  <a:gd name="connsiteY1" fmla="*/ 381000 h 4114800"/>
                  <a:gd name="connsiteX2" fmla="*/ 6743700 w 8928100"/>
                  <a:gd name="connsiteY2" fmla="*/ 4114800 h 4114800"/>
                  <a:gd name="connsiteX3" fmla="*/ 8928100 w 8928100"/>
                  <a:gd name="connsiteY3" fmla="*/ 3822700 h 4114800"/>
                  <a:gd name="connsiteX4" fmla="*/ 1638300 w 8928100"/>
                  <a:gd name="connsiteY4" fmla="*/ 0 h 4114800"/>
                  <a:gd name="connsiteX0" fmla="*/ 1562100 w 8928100"/>
                  <a:gd name="connsiteY0" fmla="*/ 76200 h 4191000"/>
                  <a:gd name="connsiteX1" fmla="*/ 0 w 8928100"/>
                  <a:gd name="connsiteY1" fmla="*/ 381000 h 4191000"/>
                  <a:gd name="connsiteX2" fmla="*/ 6985000 w 8928100"/>
                  <a:gd name="connsiteY2" fmla="*/ 4191000 h 4191000"/>
                  <a:gd name="connsiteX3" fmla="*/ 8928100 w 8928100"/>
                  <a:gd name="connsiteY3" fmla="*/ 3822700 h 4191000"/>
                  <a:gd name="connsiteX4" fmla="*/ 1638300 w 8928100"/>
                  <a:gd name="connsiteY4" fmla="*/ 0 h 4191000"/>
                  <a:gd name="connsiteX0" fmla="*/ 1574800 w 8940800"/>
                  <a:gd name="connsiteY0" fmla="*/ 76200 h 4191000"/>
                  <a:gd name="connsiteX1" fmla="*/ 0 w 8940800"/>
                  <a:gd name="connsiteY1" fmla="*/ 863600 h 4191000"/>
                  <a:gd name="connsiteX2" fmla="*/ 6997700 w 8940800"/>
                  <a:gd name="connsiteY2" fmla="*/ 4191000 h 4191000"/>
                  <a:gd name="connsiteX3" fmla="*/ 8940800 w 8940800"/>
                  <a:gd name="connsiteY3" fmla="*/ 3822700 h 4191000"/>
                  <a:gd name="connsiteX4" fmla="*/ 1651000 w 8940800"/>
                  <a:gd name="connsiteY4" fmla="*/ 0 h 4191000"/>
                  <a:gd name="connsiteX0" fmla="*/ 0 w 8940800"/>
                  <a:gd name="connsiteY0" fmla="*/ 863600 h 4191000"/>
                  <a:gd name="connsiteX1" fmla="*/ 6997700 w 8940800"/>
                  <a:gd name="connsiteY1" fmla="*/ 4191000 h 4191000"/>
                  <a:gd name="connsiteX2" fmla="*/ 8940800 w 8940800"/>
                  <a:gd name="connsiteY2" fmla="*/ 3822700 h 4191000"/>
                  <a:gd name="connsiteX3" fmla="*/ 1651000 w 8940800"/>
                  <a:gd name="connsiteY3" fmla="*/ 0 h 4191000"/>
                  <a:gd name="connsiteX0" fmla="*/ 0 w 8940800"/>
                  <a:gd name="connsiteY0" fmla="*/ 0 h 3327400"/>
                  <a:gd name="connsiteX1" fmla="*/ 6997700 w 8940800"/>
                  <a:gd name="connsiteY1" fmla="*/ 3327400 h 3327400"/>
                  <a:gd name="connsiteX2" fmla="*/ 8940800 w 8940800"/>
                  <a:gd name="connsiteY2" fmla="*/ 2959100 h 3327400"/>
                  <a:gd name="connsiteX3" fmla="*/ 2057400 w 8940800"/>
                  <a:gd name="connsiteY3" fmla="*/ 241300 h 3327400"/>
                  <a:gd name="connsiteX0" fmla="*/ 0 w 8940800"/>
                  <a:gd name="connsiteY0" fmla="*/ 368300 h 3695700"/>
                  <a:gd name="connsiteX1" fmla="*/ 6997700 w 8940800"/>
                  <a:gd name="connsiteY1" fmla="*/ 3695700 h 3695700"/>
                  <a:gd name="connsiteX2" fmla="*/ 8940800 w 8940800"/>
                  <a:gd name="connsiteY2" fmla="*/ 3327400 h 3695700"/>
                  <a:gd name="connsiteX3" fmla="*/ 1714500 w 8940800"/>
                  <a:gd name="connsiteY3" fmla="*/ 0 h 3695700"/>
                  <a:gd name="connsiteX0" fmla="*/ 0 w 8940800"/>
                  <a:gd name="connsiteY0" fmla="*/ 0 h 3327400"/>
                  <a:gd name="connsiteX1" fmla="*/ 6997700 w 8940800"/>
                  <a:gd name="connsiteY1" fmla="*/ 3327400 h 3327400"/>
                  <a:gd name="connsiteX2" fmla="*/ 8940800 w 8940800"/>
                  <a:gd name="connsiteY2" fmla="*/ 2959100 h 3327400"/>
                  <a:gd name="connsiteX3" fmla="*/ 1752600 w 8940800"/>
                  <a:gd name="connsiteY3" fmla="*/ 76200 h 3327400"/>
                  <a:gd name="connsiteX0" fmla="*/ 0 w 8940800"/>
                  <a:gd name="connsiteY0" fmla="*/ 355600 h 3683000"/>
                  <a:gd name="connsiteX1" fmla="*/ 6997700 w 8940800"/>
                  <a:gd name="connsiteY1" fmla="*/ 3683000 h 3683000"/>
                  <a:gd name="connsiteX2" fmla="*/ 8940800 w 8940800"/>
                  <a:gd name="connsiteY2" fmla="*/ 3314700 h 3683000"/>
                  <a:gd name="connsiteX3" fmla="*/ 1549400 w 8940800"/>
                  <a:gd name="connsiteY3" fmla="*/ 0 h 3683000"/>
                  <a:gd name="connsiteX0" fmla="*/ 0 w 9017000"/>
                  <a:gd name="connsiteY0" fmla="*/ 304800 h 3683000"/>
                  <a:gd name="connsiteX1" fmla="*/ 7073900 w 9017000"/>
                  <a:gd name="connsiteY1" fmla="*/ 3683000 h 3683000"/>
                  <a:gd name="connsiteX2" fmla="*/ 9017000 w 9017000"/>
                  <a:gd name="connsiteY2" fmla="*/ 3314700 h 3683000"/>
                  <a:gd name="connsiteX3" fmla="*/ 1625600 w 9017000"/>
                  <a:gd name="connsiteY3" fmla="*/ 0 h 3683000"/>
                  <a:gd name="connsiteX0" fmla="*/ 0 w 9017000"/>
                  <a:gd name="connsiteY0" fmla="*/ 215900 h 3594100"/>
                  <a:gd name="connsiteX1" fmla="*/ 7073900 w 9017000"/>
                  <a:gd name="connsiteY1" fmla="*/ 3594100 h 3594100"/>
                  <a:gd name="connsiteX2" fmla="*/ 9017000 w 9017000"/>
                  <a:gd name="connsiteY2" fmla="*/ 3225800 h 3594100"/>
                  <a:gd name="connsiteX3" fmla="*/ 1727200 w 9017000"/>
                  <a:gd name="connsiteY3" fmla="*/ 0 h 3594100"/>
                  <a:gd name="connsiteX0" fmla="*/ 0 w 9017000"/>
                  <a:gd name="connsiteY0" fmla="*/ 279400 h 3657600"/>
                  <a:gd name="connsiteX1" fmla="*/ 7073900 w 9017000"/>
                  <a:gd name="connsiteY1" fmla="*/ 3657600 h 3657600"/>
                  <a:gd name="connsiteX2" fmla="*/ 9017000 w 9017000"/>
                  <a:gd name="connsiteY2" fmla="*/ 3289300 h 3657600"/>
                  <a:gd name="connsiteX3" fmla="*/ 1625600 w 9017000"/>
                  <a:gd name="connsiteY3" fmla="*/ 0 h 3657600"/>
                </a:gdLst>
                <a:ahLst/>
                <a:cxnLst>
                  <a:cxn ang="0">
                    <a:pos x="connsiteX0" y="connsiteY0"/>
                  </a:cxn>
                  <a:cxn ang="0">
                    <a:pos x="connsiteX1" y="connsiteY1"/>
                  </a:cxn>
                  <a:cxn ang="0">
                    <a:pos x="connsiteX2" y="connsiteY2"/>
                  </a:cxn>
                  <a:cxn ang="0">
                    <a:pos x="connsiteX3" y="connsiteY3"/>
                  </a:cxn>
                </a:cxnLst>
                <a:rect l="l" t="t" r="r" b="b"/>
                <a:pathLst>
                  <a:path w="9017000" h="3657600">
                    <a:moveTo>
                      <a:pt x="0" y="279400"/>
                    </a:moveTo>
                    <a:lnTo>
                      <a:pt x="7073900" y="3657600"/>
                    </a:lnTo>
                    <a:lnTo>
                      <a:pt x="9017000" y="3289300"/>
                    </a:lnTo>
                    <a:lnTo>
                      <a:pt x="1625600" y="0"/>
                    </a:lnTo>
                  </a:path>
                </a:pathLst>
              </a:custGeom>
              <a:gradFill>
                <a:gsLst>
                  <a:gs pos="0">
                    <a:schemeClr val="accent1">
                      <a:lumMod val="5000"/>
                      <a:lumOff val="95000"/>
                    </a:schemeClr>
                  </a:gs>
                  <a:gs pos="53000">
                    <a:schemeClr val="accent6">
                      <a:lumMod val="20000"/>
                      <a:lumOff val="80000"/>
                    </a:schemeClr>
                  </a:gs>
                  <a:gs pos="0">
                    <a:schemeClr val="accent6">
                      <a:lumMod val="75000"/>
                    </a:schemeClr>
                  </a:gs>
                  <a:gs pos="100000">
                    <a:schemeClr val="bg1">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88" name="Freeform 87"/>
              <p:cNvSpPr/>
              <p:nvPr/>
            </p:nvSpPr>
            <p:spPr>
              <a:xfrm>
                <a:off x="6703448" y="4162148"/>
                <a:ext cx="2346476" cy="1199859"/>
              </a:xfrm>
              <a:custGeom>
                <a:avLst/>
                <a:gdLst>
                  <a:gd name="connsiteX0" fmla="*/ 0 w 10858500"/>
                  <a:gd name="connsiteY0" fmla="*/ 3657600 h 3771900"/>
                  <a:gd name="connsiteX1" fmla="*/ 0 w 10858500"/>
                  <a:gd name="connsiteY1" fmla="*/ 1981200 h 3771900"/>
                  <a:gd name="connsiteX2" fmla="*/ 10782300 w 10858500"/>
                  <a:gd name="connsiteY2" fmla="*/ 0 h 3771900"/>
                  <a:gd name="connsiteX3" fmla="*/ 10858500 w 10858500"/>
                  <a:gd name="connsiteY3" fmla="*/ 1600200 h 3771900"/>
                  <a:gd name="connsiteX4" fmla="*/ 0 w 10858500"/>
                  <a:gd name="connsiteY4" fmla="*/ 3771900 h 3771900"/>
                  <a:gd name="connsiteX0" fmla="*/ 0 w 10885480"/>
                  <a:gd name="connsiteY0" fmla="*/ 3628572 h 3742872"/>
                  <a:gd name="connsiteX1" fmla="*/ 0 w 10885480"/>
                  <a:gd name="connsiteY1" fmla="*/ 1952172 h 3742872"/>
                  <a:gd name="connsiteX2" fmla="*/ 10885480 w 10885480"/>
                  <a:gd name="connsiteY2" fmla="*/ 0 h 3742872"/>
                  <a:gd name="connsiteX3" fmla="*/ 10858500 w 10885480"/>
                  <a:gd name="connsiteY3" fmla="*/ 1571172 h 3742872"/>
                  <a:gd name="connsiteX4" fmla="*/ 0 w 10885480"/>
                  <a:gd name="connsiteY4" fmla="*/ 3742872 h 3742872"/>
                  <a:gd name="connsiteX0" fmla="*/ 0 w 10902720"/>
                  <a:gd name="connsiteY0" fmla="*/ 3628572 h 3742872"/>
                  <a:gd name="connsiteX1" fmla="*/ 0 w 10902720"/>
                  <a:gd name="connsiteY1" fmla="*/ 1952172 h 3742872"/>
                  <a:gd name="connsiteX2" fmla="*/ 10885480 w 10902720"/>
                  <a:gd name="connsiteY2" fmla="*/ 0 h 3742872"/>
                  <a:gd name="connsiteX3" fmla="*/ 10902720 w 10902720"/>
                  <a:gd name="connsiteY3" fmla="*/ 1556658 h 3742872"/>
                  <a:gd name="connsiteX4" fmla="*/ 0 w 10902720"/>
                  <a:gd name="connsiteY4" fmla="*/ 3742872 h 3742872"/>
                  <a:gd name="connsiteX0" fmla="*/ 111909 w 11014629"/>
                  <a:gd name="connsiteY0" fmla="*/ 3628572 h 3742872"/>
                  <a:gd name="connsiteX1" fmla="*/ 0 w 11014629"/>
                  <a:gd name="connsiteY1" fmla="*/ 1603829 h 3742872"/>
                  <a:gd name="connsiteX2" fmla="*/ 10997389 w 11014629"/>
                  <a:gd name="connsiteY2" fmla="*/ 0 h 3742872"/>
                  <a:gd name="connsiteX3" fmla="*/ 11014629 w 11014629"/>
                  <a:gd name="connsiteY3" fmla="*/ 1556658 h 3742872"/>
                  <a:gd name="connsiteX4" fmla="*/ 111909 w 11014629"/>
                  <a:gd name="connsiteY4" fmla="*/ 3742872 h 3742872"/>
                  <a:gd name="connsiteX0" fmla="*/ 0 w 11014629"/>
                  <a:gd name="connsiteY0" fmla="*/ 1603829 h 3742872"/>
                  <a:gd name="connsiteX1" fmla="*/ 10997389 w 11014629"/>
                  <a:gd name="connsiteY1" fmla="*/ 0 h 3742872"/>
                  <a:gd name="connsiteX2" fmla="*/ 11014629 w 11014629"/>
                  <a:gd name="connsiteY2" fmla="*/ 1556658 h 3742872"/>
                  <a:gd name="connsiteX3" fmla="*/ 111909 w 11014629"/>
                  <a:gd name="connsiteY3" fmla="*/ 3742872 h 3742872"/>
                  <a:gd name="connsiteX0" fmla="*/ 37303 w 11051932"/>
                  <a:gd name="connsiteY0" fmla="*/ 1603829 h 3191329"/>
                  <a:gd name="connsiteX1" fmla="*/ 11034692 w 11051932"/>
                  <a:gd name="connsiteY1" fmla="*/ 0 h 3191329"/>
                  <a:gd name="connsiteX2" fmla="*/ 11051932 w 11051932"/>
                  <a:gd name="connsiteY2" fmla="*/ 1556658 h 3191329"/>
                  <a:gd name="connsiteX3" fmla="*/ 0 w 11051932"/>
                  <a:gd name="connsiteY3" fmla="*/ 3191329 h 3191329"/>
                  <a:gd name="connsiteX0" fmla="*/ 0 w 11014629"/>
                  <a:gd name="connsiteY0" fmla="*/ 1603829 h 3234872"/>
                  <a:gd name="connsiteX1" fmla="*/ 10997389 w 11014629"/>
                  <a:gd name="connsiteY1" fmla="*/ 0 h 3234872"/>
                  <a:gd name="connsiteX2" fmla="*/ 11014629 w 11014629"/>
                  <a:gd name="connsiteY2" fmla="*/ 1556658 h 3234872"/>
                  <a:gd name="connsiteX3" fmla="*/ 0 w 11014629"/>
                  <a:gd name="connsiteY3" fmla="*/ 3234872 h 3234872"/>
                </a:gdLst>
                <a:ahLst/>
                <a:cxnLst>
                  <a:cxn ang="0">
                    <a:pos x="connsiteX0" y="connsiteY0"/>
                  </a:cxn>
                  <a:cxn ang="0">
                    <a:pos x="connsiteX1" y="connsiteY1"/>
                  </a:cxn>
                  <a:cxn ang="0">
                    <a:pos x="connsiteX2" y="connsiteY2"/>
                  </a:cxn>
                  <a:cxn ang="0">
                    <a:pos x="connsiteX3" y="connsiteY3"/>
                  </a:cxn>
                </a:cxnLst>
                <a:rect l="l" t="t" r="r" b="b"/>
                <a:pathLst>
                  <a:path w="11014629" h="3234872">
                    <a:moveTo>
                      <a:pt x="0" y="1603829"/>
                    </a:moveTo>
                    <a:lnTo>
                      <a:pt x="10997389" y="0"/>
                    </a:lnTo>
                    <a:lnTo>
                      <a:pt x="11014629" y="1556658"/>
                    </a:lnTo>
                    <a:lnTo>
                      <a:pt x="0" y="3234872"/>
                    </a:lnTo>
                  </a:path>
                </a:pathLst>
              </a:custGeom>
              <a:gradFill>
                <a:gsLst>
                  <a:gs pos="0">
                    <a:schemeClr val="accent1">
                      <a:lumMod val="5000"/>
                      <a:lumOff val="95000"/>
                    </a:schemeClr>
                  </a:gs>
                  <a:gs pos="53000">
                    <a:schemeClr val="accent6">
                      <a:lumMod val="20000"/>
                      <a:lumOff val="80000"/>
                    </a:schemeClr>
                  </a:gs>
                  <a:gs pos="0">
                    <a:schemeClr val="accent6">
                      <a:lumMod val="75000"/>
                    </a:schemeClr>
                  </a:gs>
                  <a:gs pos="100000">
                    <a:schemeClr val="bg1">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89" name="Rectangle 30720"/>
              <p:cNvSpPr txBox="1">
                <a:spLocks/>
              </p:cNvSpPr>
              <p:nvPr/>
            </p:nvSpPr>
            <p:spPr>
              <a:xfrm>
                <a:off x="5159108" y="4199186"/>
                <a:ext cx="936590" cy="312842"/>
              </a:xfrm>
              <a:prstGeom prst="rect">
                <a:avLst/>
              </a:prstGeom>
              <a:noFill/>
              <a:ln w="9525">
                <a:noFill/>
                <a:miter lim="800000"/>
                <a:headEnd/>
                <a:tailEnd/>
              </a:ln>
              <a:effectLst/>
              <a:scene3d>
                <a:camera prst="isometricOffAxis2Left">
                  <a:rot lat="429657" lon="19878083" rev="19456841"/>
                </a:camera>
                <a:lightRig rig="threePt" dir="t"/>
              </a:scene3d>
              <a:extLst/>
            </p:spPr>
            <p:txBody>
              <a:bodyPr vert="horz" wrap="none" lIns="211477" tIns="211477" rIns="211477" bIns="211477" numCol="1" anchor="ctr" anchorCtr="0" compatLnSpc="1">
                <a:prstTxWarp prst="textNoShape">
                  <a:avLst/>
                </a:prstTxWarp>
                <a:noAutofit/>
                <a:scene3d>
                  <a:camera prst="perspectiveContrastingLeftFacing"/>
                  <a:lightRig rig="threePt" dir="t"/>
                </a:scene3d>
              </a:bodyPr>
              <a:lstStyle>
                <a:defPPr>
                  <a:defRPr lang="en-US"/>
                </a:defPPr>
                <a:lvl1pPr lvl="0" indent="0" defTabSz="895350">
                  <a:buClr>
                    <a:schemeClr val="tx2"/>
                  </a:buClr>
                  <a:defRPr baseline="0">
                    <a:ea typeface="Arial Unicode MS" pitchFamily="34" charset="-128"/>
                    <a:cs typeface="Arial Unicode MS" pitchFamily="34" charset="-128"/>
                  </a:defRPr>
                </a:lvl1pPr>
                <a:lvl2pPr marL="1619" lvl="1" indent="0" defTabSz="895350" fontAlgn="base">
                  <a:spcBef>
                    <a:spcPct val="0"/>
                  </a:spcBef>
                  <a:spcAft>
                    <a:spcPct val="0"/>
                  </a:spcAft>
                  <a:buClr>
                    <a:srgbClr val="002960"/>
                  </a:buClr>
                  <a:buSzPct val="125000"/>
                  <a:buFont typeface="Arial" charset="0"/>
                  <a:buNone/>
                  <a:defRPr sz="1400" b="1" baseline="0">
                    <a:solidFill>
                      <a:srgbClr val="000000"/>
                    </a:solidFill>
                    <a:ea typeface="Arial Unicode MS"/>
                    <a:cs typeface="Arial Unicode MS"/>
                  </a:defRPr>
                </a:lvl2pPr>
                <a:lvl3pPr marL="457200" lvl="2" indent="-261938" defTabSz="895350">
                  <a:buClr>
                    <a:schemeClr val="tx2"/>
                  </a:buClr>
                  <a:buSzPct val="120000"/>
                  <a:buFont typeface="Arial" charset="0"/>
                  <a:buChar char="–"/>
                  <a:defRPr baseline="0">
                    <a:ea typeface="Arial Unicode MS" pitchFamily="34" charset="-128"/>
                    <a:cs typeface="Arial Unicode MS" pitchFamily="34" charset="-128"/>
                  </a:defRPr>
                </a:lvl3pPr>
                <a:lvl4pPr marL="614363" lvl="3" indent="-155575" defTabSz="895350">
                  <a:buClr>
                    <a:schemeClr val="tx2"/>
                  </a:buClr>
                  <a:buSzPct val="120000"/>
                  <a:buFont typeface="Arial" charset="0"/>
                  <a:buChar char="▫"/>
                  <a:defRPr baseline="0">
                    <a:ea typeface="Arial Unicode MS" pitchFamily="34" charset="-128"/>
                    <a:cs typeface="Arial Unicode MS" pitchFamily="34" charset="-128"/>
                  </a:defRPr>
                </a:lvl4pPr>
                <a:lvl5pPr marL="749808" lvl="4" indent="-130175" defTabSz="895350">
                  <a:buClr>
                    <a:schemeClr val="tx2"/>
                  </a:buClr>
                  <a:buSzPct val="89000"/>
                  <a:buFont typeface="Arial" charset="0"/>
                  <a:buChar char="-"/>
                  <a:defRPr baseline="0">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vl6pPr>
                <a:lvl7pPr marL="749808" indent="-130175" defTabSz="895350" fontAlgn="base">
                  <a:spcBef>
                    <a:spcPct val="0"/>
                  </a:spcBef>
                  <a:spcAft>
                    <a:spcPct val="0"/>
                  </a:spcAft>
                  <a:buClr>
                    <a:schemeClr val="tx2"/>
                  </a:buClr>
                  <a:buSzPct val="89000"/>
                  <a:buFont typeface="Arial" charset="0"/>
                  <a:buChar char="-"/>
                  <a:defRPr baseline="0"/>
                </a:lvl7pPr>
                <a:lvl8pPr marL="749808" indent="-130175" defTabSz="895350" fontAlgn="base">
                  <a:spcBef>
                    <a:spcPct val="0"/>
                  </a:spcBef>
                  <a:spcAft>
                    <a:spcPct val="0"/>
                  </a:spcAft>
                  <a:buClr>
                    <a:schemeClr val="tx2"/>
                  </a:buClr>
                  <a:buSzPct val="89000"/>
                  <a:buFont typeface="Arial" charset="0"/>
                  <a:buChar char="-"/>
                  <a:defRPr baseline="0"/>
                </a:lvl8pPr>
                <a:lvl9pPr marL="749808" indent="-130175" defTabSz="895350" fontAlgn="base">
                  <a:spcBef>
                    <a:spcPct val="0"/>
                  </a:spcBef>
                  <a:spcAft>
                    <a:spcPct val="0"/>
                  </a:spcAft>
                  <a:buClr>
                    <a:schemeClr val="tx2"/>
                  </a:buClr>
                  <a:buSzPct val="89000"/>
                  <a:buFont typeface="Arial" charset="0"/>
                  <a:buChar char="-"/>
                  <a:defRPr baseline="0"/>
                </a:lvl9pPr>
              </a:lstStyle>
              <a:p>
                <a:pPr lvl="1"/>
                <a:r>
                  <a:rPr lang="en-US" sz="1884" dirty="0"/>
                  <a:t>SILVER</a:t>
                </a:r>
              </a:p>
            </p:txBody>
          </p:sp>
          <p:sp>
            <p:nvSpPr>
              <p:cNvPr id="90" name="TextBox 89"/>
              <p:cNvSpPr txBox="1"/>
              <p:nvPr/>
            </p:nvSpPr>
            <p:spPr>
              <a:xfrm rot="20877508">
                <a:off x="7223970" y="4598977"/>
                <a:ext cx="1363958" cy="261264"/>
              </a:xfrm>
              <a:prstGeom prst="rect">
                <a:avLst/>
              </a:prstGeom>
              <a:noFill/>
              <a:ln w="9525">
                <a:noFill/>
                <a:miter lim="800000"/>
                <a:headEnd/>
                <a:tailEnd/>
              </a:ln>
              <a:effectLst/>
              <a:scene3d>
                <a:camera prst="isometricOffAxis1Right">
                  <a:rot lat="1080000" lon="20039998" rev="21299999"/>
                </a:camera>
                <a:lightRig rig="threePt" dir="t"/>
              </a:scene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indent="0" defTabSz="2848831" fontAlgn="base">
                  <a:spcBef>
                    <a:spcPct val="0"/>
                  </a:spcBef>
                  <a:spcAft>
                    <a:spcPct val="0"/>
                  </a:spcAft>
                  <a:buClr>
                    <a:schemeClr val="tx2"/>
                  </a:buClr>
                  <a:defRPr sz="4990" baseline="0">
                    <a:ea typeface="Arial Unicode MS" pitchFamily="34" charset="-128"/>
                    <a:cs typeface="Arial Unicode MS" pitchFamily="34" charset="-128"/>
                  </a:defRPr>
                </a:lvl1pPr>
                <a:lvl2pPr marL="616237" lvl="1" indent="-611185" defTabSz="2848831" fontAlgn="base">
                  <a:spcBef>
                    <a:spcPct val="0"/>
                  </a:spcBef>
                  <a:spcAft>
                    <a:spcPct val="0"/>
                  </a:spcAft>
                  <a:buClr>
                    <a:schemeClr val="tx2"/>
                  </a:buClr>
                  <a:buSzPct val="125000"/>
                  <a:buFont typeface="Arial" charset="0"/>
                  <a:buChar char="▪"/>
                  <a:defRPr sz="4990" baseline="0">
                    <a:ea typeface="Arial Unicode MS" pitchFamily="34" charset="-128"/>
                    <a:cs typeface="Arial Unicode MS" pitchFamily="34" charset="-128"/>
                  </a:defRPr>
                </a:lvl2pPr>
                <a:lvl3pPr marL="1454721" lvl="2" indent="-833435"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3pPr>
                <a:lvl4pPr marL="1954785" lvl="3" indent="-495009"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4pPr>
                <a:lvl5pPr marL="2385743" lvl="4" indent="-414193" defTabSz="2848831" fontAlgn="base">
                  <a:spcBef>
                    <a:spcPct val="0"/>
                  </a:spcBef>
                  <a:spcAft>
                    <a:spcPct val="0"/>
                  </a:spcAft>
                  <a:buClr>
                    <a:schemeClr val="tx2"/>
                  </a:buClr>
                  <a:buSzPct val="89000"/>
                  <a:buFont typeface="Arial" charset="0"/>
                  <a:buChar char="-"/>
                  <a:defRPr sz="4990" baseline="0">
                    <a:ea typeface="Arial Unicode MS" pitchFamily="34" charset="-128"/>
                    <a:cs typeface="Arial Unicode MS" pitchFamily="34" charset="-128"/>
                  </a:defRPr>
                </a:lvl5pPr>
                <a:lvl6pPr marL="2385743" indent="-414193" defTabSz="2848831" fontAlgn="base">
                  <a:spcBef>
                    <a:spcPct val="0"/>
                  </a:spcBef>
                  <a:spcAft>
                    <a:spcPct val="0"/>
                  </a:spcAft>
                  <a:buClr>
                    <a:schemeClr val="tx2"/>
                  </a:buClr>
                  <a:buSzPct val="89000"/>
                  <a:buFont typeface="Arial" charset="0"/>
                  <a:buChar char="-"/>
                  <a:defRPr sz="4990" baseline="0"/>
                </a:lvl6pPr>
                <a:lvl7pPr marL="2385743" indent="-414193" defTabSz="2848831" fontAlgn="base">
                  <a:spcBef>
                    <a:spcPct val="0"/>
                  </a:spcBef>
                  <a:spcAft>
                    <a:spcPct val="0"/>
                  </a:spcAft>
                  <a:buClr>
                    <a:schemeClr val="tx2"/>
                  </a:buClr>
                  <a:buSzPct val="89000"/>
                  <a:buFont typeface="Arial" charset="0"/>
                  <a:buChar char="-"/>
                  <a:defRPr sz="4990" baseline="0"/>
                </a:lvl7pPr>
                <a:lvl8pPr marL="2385743" indent="-414193" defTabSz="2848831" fontAlgn="base">
                  <a:spcBef>
                    <a:spcPct val="0"/>
                  </a:spcBef>
                  <a:spcAft>
                    <a:spcPct val="0"/>
                  </a:spcAft>
                  <a:buClr>
                    <a:schemeClr val="tx2"/>
                  </a:buClr>
                  <a:buSzPct val="89000"/>
                  <a:buFont typeface="Arial" charset="0"/>
                  <a:buChar char="-"/>
                  <a:defRPr sz="4990" baseline="0"/>
                </a:lvl8pPr>
                <a:lvl9pPr marL="2385743" indent="-414193" defTabSz="2848831" fontAlgn="base">
                  <a:spcBef>
                    <a:spcPct val="0"/>
                  </a:spcBef>
                  <a:spcAft>
                    <a:spcPct val="0"/>
                  </a:spcAft>
                  <a:buClr>
                    <a:schemeClr val="tx2"/>
                  </a:buClr>
                  <a:buSzPct val="89000"/>
                  <a:buFont typeface="Arial" charset="0"/>
                  <a:buChar char="-"/>
                  <a:defRPr sz="4990" baseline="0"/>
                </a:lvl9pPr>
              </a:lstStyle>
              <a:p>
                <a:pPr>
                  <a:buClr>
                    <a:srgbClr val="000000"/>
                  </a:buClr>
                </a:pPr>
                <a:r>
                  <a:rPr lang="en-GB" sz="1507">
                    <a:solidFill>
                      <a:srgbClr val="000000"/>
                    </a:solidFill>
                  </a:rPr>
                  <a:t>&gt;2.5 </a:t>
                </a:r>
                <a:r>
                  <a:rPr lang="en-GB" sz="1507" dirty="0">
                    <a:solidFill>
                      <a:srgbClr val="000000"/>
                    </a:solidFill>
                  </a:rPr>
                  <a:t>&amp; </a:t>
                </a:r>
                <a:r>
                  <a:rPr lang="en-GB" sz="1507" dirty="0" err="1">
                    <a:solidFill>
                      <a:srgbClr val="000000"/>
                    </a:solidFill>
                  </a:rPr>
                  <a:t>upto</a:t>
                </a:r>
                <a:r>
                  <a:rPr lang="en-GB" sz="1507" dirty="0">
                    <a:solidFill>
                      <a:srgbClr val="000000"/>
                    </a:solidFill>
                  </a:rPr>
                  <a:t> 3.0</a:t>
                </a:r>
              </a:p>
            </p:txBody>
          </p:sp>
        </p:grpSp>
        <p:grpSp>
          <p:nvGrpSpPr>
            <p:cNvPr id="91" name="Group 90"/>
            <p:cNvGrpSpPr/>
            <p:nvPr/>
          </p:nvGrpSpPr>
          <p:grpSpPr>
            <a:xfrm>
              <a:off x="1493067" y="2918702"/>
              <a:ext cx="3380453" cy="1634648"/>
              <a:chOff x="5224633" y="2723384"/>
              <a:chExt cx="3808118" cy="1841449"/>
            </a:xfrm>
          </p:grpSpPr>
          <p:sp>
            <p:nvSpPr>
              <p:cNvPr id="92" name="Freeform 91"/>
              <p:cNvSpPr/>
              <p:nvPr/>
            </p:nvSpPr>
            <p:spPr>
              <a:xfrm>
                <a:off x="7283398" y="3502759"/>
                <a:ext cx="1749353" cy="1062074"/>
              </a:xfrm>
              <a:custGeom>
                <a:avLst/>
                <a:gdLst>
                  <a:gd name="connsiteX0" fmla="*/ 0 w 10858500"/>
                  <a:gd name="connsiteY0" fmla="*/ 3657600 h 3771900"/>
                  <a:gd name="connsiteX1" fmla="*/ 0 w 10858500"/>
                  <a:gd name="connsiteY1" fmla="*/ 1981200 h 3771900"/>
                  <a:gd name="connsiteX2" fmla="*/ 10782300 w 10858500"/>
                  <a:gd name="connsiteY2" fmla="*/ 0 h 3771900"/>
                  <a:gd name="connsiteX3" fmla="*/ 10858500 w 10858500"/>
                  <a:gd name="connsiteY3" fmla="*/ 1600200 h 3771900"/>
                  <a:gd name="connsiteX4" fmla="*/ 0 w 10858500"/>
                  <a:gd name="connsiteY4" fmla="*/ 3771900 h 3771900"/>
                  <a:gd name="connsiteX0" fmla="*/ 0 w 10885480"/>
                  <a:gd name="connsiteY0" fmla="*/ 3628572 h 3742872"/>
                  <a:gd name="connsiteX1" fmla="*/ 0 w 10885480"/>
                  <a:gd name="connsiteY1" fmla="*/ 1952172 h 3742872"/>
                  <a:gd name="connsiteX2" fmla="*/ 10885480 w 10885480"/>
                  <a:gd name="connsiteY2" fmla="*/ 0 h 3742872"/>
                  <a:gd name="connsiteX3" fmla="*/ 10858500 w 10885480"/>
                  <a:gd name="connsiteY3" fmla="*/ 1571172 h 3742872"/>
                  <a:gd name="connsiteX4" fmla="*/ 0 w 10885480"/>
                  <a:gd name="connsiteY4" fmla="*/ 3742872 h 3742872"/>
                  <a:gd name="connsiteX0" fmla="*/ 0 w 10902720"/>
                  <a:gd name="connsiteY0" fmla="*/ 3628572 h 3742872"/>
                  <a:gd name="connsiteX1" fmla="*/ 0 w 10902720"/>
                  <a:gd name="connsiteY1" fmla="*/ 1952172 h 3742872"/>
                  <a:gd name="connsiteX2" fmla="*/ 10885480 w 10902720"/>
                  <a:gd name="connsiteY2" fmla="*/ 0 h 3742872"/>
                  <a:gd name="connsiteX3" fmla="*/ 10902720 w 10902720"/>
                  <a:gd name="connsiteY3" fmla="*/ 1556658 h 3742872"/>
                  <a:gd name="connsiteX4" fmla="*/ 0 w 10902720"/>
                  <a:gd name="connsiteY4" fmla="*/ 3742872 h 3742872"/>
                  <a:gd name="connsiteX0" fmla="*/ 111909 w 11014629"/>
                  <a:gd name="connsiteY0" fmla="*/ 3628572 h 3742872"/>
                  <a:gd name="connsiteX1" fmla="*/ 0 w 11014629"/>
                  <a:gd name="connsiteY1" fmla="*/ 1603829 h 3742872"/>
                  <a:gd name="connsiteX2" fmla="*/ 10997389 w 11014629"/>
                  <a:gd name="connsiteY2" fmla="*/ 0 h 3742872"/>
                  <a:gd name="connsiteX3" fmla="*/ 11014629 w 11014629"/>
                  <a:gd name="connsiteY3" fmla="*/ 1556658 h 3742872"/>
                  <a:gd name="connsiteX4" fmla="*/ 111909 w 11014629"/>
                  <a:gd name="connsiteY4" fmla="*/ 3742872 h 3742872"/>
                  <a:gd name="connsiteX0" fmla="*/ 0 w 11014629"/>
                  <a:gd name="connsiteY0" fmla="*/ 1603829 h 3742872"/>
                  <a:gd name="connsiteX1" fmla="*/ 10997389 w 11014629"/>
                  <a:gd name="connsiteY1" fmla="*/ 0 h 3742872"/>
                  <a:gd name="connsiteX2" fmla="*/ 11014629 w 11014629"/>
                  <a:gd name="connsiteY2" fmla="*/ 1556658 h 3742872"/>
                  <a:gd name="connsiteX3" fmla="*/ 111909 w 11014629"/>
                  <a:gd name="connsiteY3" fmla="*/ 3742872 h 3742872"/>
                  <a:gd name="connsiteX0" fmla="*/ 37303 w 11051932"/>
                  <a:gd name="connsiteY0" fmla="*/ 1603829 h 3191329"/>
                  <a:gd name="connsiteX1" fmla="*/ 11034692 w 11051932"/>
                  <a:gd name="connsiteY1" fmla="*/ 0 h 3191329"/>
                  <a:gd name="connsiteX2" fmla="*/ 11051932 w 11051932"/>
                  <a:gd name="connsiteY2" fmla="*/ 1556658 h 3191329"/>
                  <a:gd name="connsiteX3" fmla="*/ 0 w 11051932"/>
                  <a:gd name="connsiteY3" fmla="*/ 3191329 h 3191329"/>
                  <a:gd name="connsiteX0" fmla="*/ 0 w 11014629"/>
                  <a:gd name="connsiteY0" fmla="*/ 1603829 h 3234872"/>
                  <a:gd name="connsiteX1" fmla="*/ 10997389 w 11014629"/>
                  <a:gd name="connsiteY1" fmla="*/ 0 h 3234872"/>
                  <a:gd name="connsiteX2" fmla="*/ 11014629 w 11014629"/>
                  <a:gd name="connsiteY2" fmla="*/ 1556658 h 3234872"/>
                  <a:gd name="connsiteX3" fmla="*/ 0 w 11014629"/>
                  <a:gd name="connsiteY3" fmla="*/ 3234872 h 3234872"/>
                  <a:gd name="connsiteX0" fmla="*/ 2802964 w 11014629"/>
                  <a:gd name="connsiteY0" fmla="*/ 1156154 h 3234872"/>
                  <a:gd name="connsiteX1" fmla="*/ 10997389 w 11014629"/>
                  <a:gd name="connsiteY1" fmla="*/ 0 h 3234872"/>
                  <a:gd name="connsiteX2" fmla="*/ 11014629 w 11014629"/>
                  <a:gd name="connsiteY2" fmla="*/ 1556658 h 3234872"/>
                  <a:gd name="connsiteX3" fmla="*/ 0 w 11014629"/>
                  <a:gd name="connsiteY3" fmla="*/ 3234872 h 3234872"/>
                  <a:gd name="connsiteX0" fmla="*/ 0 w 8211665"/>
                  <a:gd name="connsiteY0" fmla="*/ 1156154 h 2501447"/>
                  <a:gd name="connsiteX1" fmla="*/ 8194425 w 8211665"/>
                  <a:gd name="connsiteY1" fmla="*/ 0 h 2501447"/>
                  <a:gd name="connsiteX2" fmla="*/ 8211665 w 8211665"/>
                  <a:gd name="connsiteY2" fmla="*/ 1556658 h 2501447"/>
                  <a:gd name="connsiteX3" fmla="*/ 563041 w 8211665"/>
                  <a:gd name="connsiteY3" fmla="*/ 2501447 h 2501447"/>
                  <a:gd name="connsiteX0" fmla="*/ 24480 w 8236145"/>
                  <a:gd name="connsiteY0" fmla="*/ 1156154 h 2872922"/>
                  <a:gd name="connsiteX1" fmla="*/ 8218905 w 8236145"/>
                  <a:gd name="connsiteY1" fmla="*/ 0 h 2872922"/>
                  <a:gd name="connsiteX2" fmla="*/ 8236145 w 8236145"/>
                  <a:gd name="connsiteY2" fmla="*/ 1556658 h 2872922"/>
                  <a:gd name="connsiteX3" fmla="*/ 0 w 8236145"/>
                  <a:gd name="connsiteY3" fmla="*/ 2872922 h 2872922"/>
                  <a:gd name="connsiteX0" fmla="*/ 24480 w 8236145"/>
                  <a:gd name="connsiteY0" fmla="*/ 1146629 h 2872922"/>
                  <a:gd name="connsiteX1" fmla="*/ 8218905 w 8236145"/>
                  <a:gd name="connsiteY1" fmla="*/ 0 h 2872922"/>
                  <a:gd name="connsiteX2" fmla="*/ 8236145 w 8236145"/>
                  <a:gd name="connsiteY2" fmla="*/ 1556658 h 2872922"/>
                  <a:gd name="connsiteX3" fmla="*/ 0 w 8236145"/>
                  <a:gd name="connsiteY3" fmla="*/ 2872922 h 2872922"/>
                  <a:gd name="connsiteX0" fmla="*/ 24480 w 8236145"/>
                  <a:gd name="connsiteY0" fmla="*/ 1165679 h 2891972"/>
                  <a:gd name="connsiteX1" fmla="*/ 8182185 w 8236145"/>
                  <a:gd name="connsiteY1" fmla="*/ 0 h 2891972"/>
                  <a:gd name="connsiteX2" fmla="*/ 8236145 w 8236145"/>
                  <a:gd name="connsiteY2" fmla="*/ 1575708 h 2891972"/>
                  <a:gd name="connsiteX3" fmla="*/ 0 w 8236145"/>
                  <a:gd name="connsiteY3" fmla="*/ 2891972 h 2891972"/>
                  <a:gd name="connsiteX0" fmla="*/ 24480 w 8260625"/>
                  <a:gd name="connsiteY0" fmla="*/ 1165679 h 2891972"/>
                  <a:gd name="connsiteX1" fmla="*/ 8182185 w 8260625"/>
                  <a:gd name="connsiteY1" fmla="*/ 0 h 2891972"/>
                  <a:gd name="connsiteX2" fmla="*/ 8260625 w 8260625"/>
                  <a:gd name="connsiteY2" fmla="*/ 1718583 h 2891972"/>
                  <a:gd name="connsiteX3" fmla="*/ 0 w 8260625"/>
                  <a:gd name="connsiteY3" fmla="*/ 2891972 h 2891972"/>
                  <a:gd name="connsiteX0" fmla="*/ 24480 w 8260625"/>
                  <a:gd name="connsiteY0" fmla="*/ 1165679 h 2787197"/>
                  <a:gd name="connsiteX1" fmla="*/ 8182185 w 8260625"/>
                  <a:gd name="connsiteY1" fmla="*/ 0 h 2787197"/>
                  <a:gd name="connsiteX2" fmla="*/ 8260625 w 8260625"/>
                  <a:gd name="connsiteY2" fmla="*/ 1718583 h 2787197"/>
                  <a:gd name="connsiteX3" fmla="*/ 0 w 8260625"/>
                  <a:gd name="connsiteY3" fmla="*/ 2787197 h 2787197"/>
                  <a:gd name="connsiteX0" fmla="*/ 0 w 8236145"/>
                  <a:gd name="connsiteY0" fmla="*/ 1165679 h 2863397"/>
                  <a:gd name="connsiteX1" fmla="*/ 8157705 w 8236145"/>
                  <a:gd name="connsiteY1" fmla="*/ 0 h 2863397"/>
                  <a:gd name="connsiteX2" fmla="*/ 8236145 w 8236145"/>
                  <a:gd name="connsiteY2" fmla="*/ 1718583 h 2863397"/>
                  <a:gd name="connsiteX3" fmla="*/ 0 w 8236145"/>
                  <a:gd name="connsiteY3" fmla="*/ 2863397 h 2863397"/>
                  <a:gd name="connsiteX0" fmla="*/ 0 w 8236145"/>
                  <a:gd name="connsiteY0" fmla="*/ 1165679 h 2863397"/>
                  <a:gd name="connsiteX1" fmla="*/ 8157705 w 8236145"/>
                  <a:gd name="connsiteY1" fmla="*/ 0 h 2863397"/>
                  <a:gd name="connsiteX2" fmla="*/ 8236145 w 8236145"/>
                  <a:gd name="connsiteY2" fmla="*/ 1528083 h 2863397"/>
                  <a:gd name="connsiteX3" fmla="*/ 0 w 8236145"/>
                  <a:gd name="connsiteY3" fmla="*/ 2863397 h 2863397"/>
                  <a:gd name="connsiteX0" fmla="*/ 0 w 8211665"/>
                  <a:gd name="connsiteY0" fmla="*/ 1165679 h 2863397"/>
                  <a:gd name="connsiteX1" fmla="*/ 8157705 w 8211665"/>
                  <a:gd name="connsiteY1" fmla="*/ 0 h 2863397"/>
                  <a:gd name="connsiteX2" fmla="*/ 8211665 w 8211665"/>
                  <a:gd name="connsiteY2" fmla="*/ 1699533 h 2863397"/>
                  <a:gd name="connsiteX3" fmla="*/ 0 w 8211665"/>
                  <a:gd name="connsiteY3" fmla="*/ 2863397 h 2863397"/>
                </a:gdLst>
                <a:ahLst/>
                <a:cxnLst>
                  <a:cxn ang="0">
                    <a:pos x="connsiteX0" y="connsiteY0"/>
                  </a:cxn>
                  <a:cxn ang="0">
                    <a:pos x="connsiteX1" y="connsiteY1"/>
                  </a:cxn>
                  <a:cxn ang="0">
                    <a:pos x="connsiteX2" y="connsiteY2"/>
                  </a:cxn>
                  <a:cxn ang="0">
                    <a:pos x="connsiteX3" y="connsiteY3"/>
                  </a:cxn>
                </a:cxnLst>
                <a:rect l="l" t="t" r="r" b="b"/>
                <a:pathLst>
                  <a:path w="8211665" h="2863397">
                    <a:moveTo>
                      <a:pt x="0" y="1165679"/>
                    </a:moveTo>
                    <a:lnTo>
                      <a:pt x="8157705" y="0"/>
                    </a:lnTo>
                    <a:lnTo>
                      <a:pt x="8211665" y="1699533"/>
                    </a:lnTo>
                    <a:lnTo>
                      <a:pt x="0" y="2863397"/>
                    </a:lnTo>
                  </a:path>
                </a:pathLst>
              </a:custGeom>
              <a:gradFill flip="none" rotWithShape="1">
                <a:gsLst>
                  <a:gs pos="0">
                    <a:schemeClr val="accent1">
                      <a:lumMod val="5000"/>
                      <a:lumOff val="95000"/>
                    </a:schemeClr>
                  </a:gs>
                  <a:gs pos="53000">
                    <a:schemeClr val="accent1">
                      <a:lumMod val="75000"/>
                    </a:schemeClr>
                  </a:gs>
                  <a:gs pos="0">
                    <a:schemeClr val="accent1">
                      <a:lumMod val="50000"/>
                    </a:schemeClr>
                  </a:gs>
                  <a:gs pos="100000">
                    <a:schemeClr val="accent1">
                      <a:lumMod val="5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grpSp>
            <p:nvGrpSpPr>
              <p:cNvPr id="93" name="Group 92"/>
              <p:cNvGrpSpPr/>
              <p:nvPr/>
            </p:nvGrpSpPr>
            <p:grpSpPr>
              <a:xfrm>
                <a:off x="5224633" y="2723384"/>
                <a:ext cx="3642146" cy="1841064"/>
                <a:chOff x="5224633" y="2723384"/>
                <a:chExt cx="3642146" cy="1841064"/>
              </a:xfrm>
            </p:grpSpPr>
            <p:sp>
              <p:nvSpPr>
                <p:cNvPr id="94" name="Freeform 93"/>
                <p:cNvSpPr/>
                <p:nvPr/>
              </p:nvSpPr>
              <p:spPr>
                <a:xfrm>
                  <a:off x="5224633" y="2862008"/>
                  <a:ext cx="2029559" cy="1702440"/>
                </a:xfrm>
                <a:custGeom>
                  <a:avLst/>
                  <a:gdLst>
                    <a:gd name="connsiteX0" fmla="*/ 114300 w 6972300"/>
                    <a:gd name="connsiteY0" fmla="*/ 1257300 h 5600700"/>
                    <a:gd name="connsiteX1" fmla="*/ 114300 w 6972300"/>
                    <a:gd name="connsiteY1" fmla="*/ 0 h 5600700"/>
                    <a:gd name="connsiteX2" fmla="*/ 6972300 w 6972300"/>
                    <a:gd name="connsiteY2" fmla="*/ 3810000 h 5600700"/>
                    <a:gd name="connsiteX3" fmla="*/ 6972300 w 6972300"/>
                    <a:gd name="connsiteY3" fmla="*/ 5600700 h 5600700"/>
                    <a:gd name="connsiteX4" fmla="*/ 0 w 6972300"/>
                    <a:gd name="connsiteY4" fmla="*/ 1295400 h 5600700"/>
                    <a:gd name="connsiteX0" fmla="*/ 0 w 6858000"/>
                    <a:gd name="connsiteY0" fmla="*/ 1257300 h 5600700"/>
                    <a:gd name="connsiteX1" fmla="*/ 0 w 6858000"/>
                    <a:gd name="connsiteY1" fmla="*/ 0 h 5600700"/>
                    <a:gd name="connsiteX2" fmla="*/ 6858000 w 6858000"/>
                    <a:gd name="connsiteY2" fmla="*/ 3810000 h 5600700"/>
                    <a:gd name="connsiteX3" fmla="*/ 6858000 w 6858000"/>
                    <a:gd name="connsiteY3" fmla="*/ 5600700 h 5600700"/>
                    <a:gd name="connsiteX0" fmla="*/ 0 w 7123471"/>
                    <a:gd name="connsiteY0" fmla="*/ 1847236 h 5600700"/>
                    <a:gd name="connsiteX1" fmla="*/ 265471 w 7123471"/>
                    <a:gd name="connsiteY1" fmla="*/ 0 h 5600700"/>
                    <a:gd name="connsiteX2" fmla="*/ 7123471 w 7123471"/>
                    <a:gd name="connsiteY2" fmla="*/ 3810000 h 5600700"/>
                    <a:gd name="connsiteX3" fmla="*/ 7123471 w 7123471"/>
                    <a:gd name="connsiteY3" fmla="*/ 5600700 h 5600700"/>
                    <a:gd name="connsiteX0" fmla="*/ 0 w 7123471"/>
                    <a:gd name="connsiteY0" fmla="*/ 1257300 h 5010764"/>
                    <a:gd name="connsiteX1" fmla="*/ 0 w 7123471"/>
                    <a:gd name="connsiteY1" fmla="*/ 0 h 5010764"/>
                    <a:gd name="connsiteX2" fmla="*/ 7123471 w 7123471"/>
                    <a:gd name="connsiteY2" fmla="*/ 3220064 h 5010764"/>
                    <a:gd name="connsiteX3" fmla="*/ 7123471 w 7123471"/>
                    <a:gd name="connsiteY3" fmla="*/ 5010764 h 5010764"/>
                    <a:gd name="connsiteX0" fmla="*/ 0 w 7123471"/>
                    <a:gd name="connsiteY0" fmla="*/ 1257300 h 5010764"/>
                    <a:gd name="connsiteX1" fmla="*/ 0 w 7123471"/>
                    <a:gd name="connsiteY1" fmla="*/ 0 h 5010764"/>
                    <a:gd name="connsiteX2" fmla="*/ 7123471 w 7123471"/>
                    <a:gd name="connsiteY2" fmla="*/ 3397044 h 5010764"/>
                    <a:gd name="connsiteX3" fmla="*/ 7123471 w 7123471"/>
                    <a:gd name="connsiteY3" fmla="*/ 5010764 h 5010764"/>
                    <a:gd name="connsiteX0" fmla="*/ 0 w 7428271"/>
                    <a:gd name="connsiteY0" fmla="*/ 1736272 h 5010764"/>
                    <a:gd name="connsiteX1" fmla="*/ 304800 w 7428271"/>
                    <a:gd name="connsiteY1" fmla="*/ 0 h 5010764"/>
                    <a:gd name="connsiteX2" fmla="*/ 7428271 w 7428271"/>
                    <a:gd name="connsiteY2" fmla="*/ 3397044 h 5010764"/>
                    <a:gd name="connsiteX3" fmla="*/ 7428271 w 7428271"/>
                    <a:gd name="connsiteY3" fmla="*/ 5010764 h 5010764"/>
                    <a:gd name="connsiteX0" fmla="*/ 0 w 7428271"/>
                    <a:gd name="connsiteY0" fmla="*/ 1228272 h 4502764"/>
                    <a:gd name="connsiteX1" fmla="*/ 58057 w 7428271"/>
                    <a:gd name="connsiteY1" fmla="*/ 0 h 4502764"/>
                    <a:gd name="connsiteX2" fmla="*/ 7428271 w 7428271"/>
                    <a:gd name="connsiteY2" fmla="*/ 2889044 h 4502764"/>
                    <a:gd name="connsiteX3" fmla="*/ 7428271 w 7428271"/>
                    <a:gd name="connsiteY3" fmla="*/ 4502764 h 4502764"/>
                    <a:gd name="connsiteX0" fmla="*/ 0 w 7428271"/>
                    <a:gd name="connsiteY0" fmla="*/ 1228272 h 4589850"/>
                    <a:gd name="connsiteX1" fmla="*/ 58057 w 7428271"/>
                    <a:gd name="connsiteY1" fmla="*/ 0 h 4589850"/>
                    <a:gd name="connsiteX2" fmla="*/ 7428271 w 7428271"/>
                    <a:gd name="connsiteY2" fmla="*/ 2889044 h 4589850"/>
                    <a:gd name="connsiteX3" fmla="*/ 7428271 w 7428271"/>
                    <a:gd name="connsiteY3" fmla="*/ 4589850 h 4589850"/>
                    <a:gd name="connsiteX0" fmla="*/ 0 w 7413757"/>
                    <a:gd name="connsiteY0" fmla="*/ 1373415 h 4589850"/>
                    <a:gd name="connsiteX1" fmla="*/ 43543 w 7413757"/>
                    <a:gd name="connsiteY1" fmla="*/ 0 h 4589850"/>
                    <a:gd name="connsiteX2" fmla="*/ 7413757 w 7413757"/>
                    <a:gd name="connsiteY2" fmla="*/ 2889044 h 4589850"/>
                    <a:gd name="connsiteX3" fmla="*/ 7413757 w 7413757"/>
                    <a:gd name="connsiteY3" fmla="*/ 4589850 h 4589850"/>
                  </a:gdLst>
                  <a:ahLst/>
                  <a:cxnLst>
                    <a:cxn ang="0">
                      <a:pos x="connsiteX0" y="connsiteY0"/>
                    </a:cxn>
                    <a:cxn ang="0">
                      <a:pos x="connsiteX1" y="connsiteY1"/>
                    </a:cxn>
                    <a:cxn ang="0">
                      <a:pos x="connsiteX2" y="connsiteY2"/>
                    </a:cxn>
                    <a:cxn ang="0">
                      <a:pos x="connsiteX3" y="connsiteY3"/>
                    </a:cxn>
                  </a:cxnLst>
                  <a:rect l="l" t="t" r="r" b="b"/>
                  <a:pathLst>
                    <a:path w="7413757" h="4589850">
                      <a:moveTo>
                        <a:pt x="0" y="1373415"/>
                      </a:moveTo>
                      <a:lnTo>
                        <a:pt x="43543" y="0"/>
                      </a:lnTo>
                      <a:lnTo>
                        <a:pt x="7413757" y="2889044"/>
                      </a:lnTo>
                      <a:lnTo>
                        <a:pt x="7413757" y="4589850"/>
                      </a:lnTo>
                    </a:path>
                  </a:pathLst>
                </a:custGeom>
                <a:gradFill flip="none" rotWithShape="1">
                  <a:gsLst>
                    <a:gs pos="0">
                      <a:schemeClr val="accent1">
                        <a:lumMod val="5000"/>
                        <a:lumOff val="95000"/>
                      </a:schemeClr>
                    </a:gs>
                    <a:gs pos="53000">
                      <a:schemeClr val="accent1">
                        <a:lumMod val="75000"/>
                      </a:schemeClr>
                    </a:gs>
                    <a:gs pos="0">
                      <a:schemeClr val="accent1">
                        <a:lumMod val="50000"/>
                      </a:schemeClr>
                    </a:gs>
                    <a:gs pos="100000">
                      <a:schemeClr val="accent1">
                        <a:lumMod val="5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95" name="Freeform 94"/>
                <p:cNvSpPr/>
                <p:nvPr/>
              </p:nvSpPr>
              <p:spPr>
                <a:xfrm>
                  <a:off x="5271826" y="2723384"/>
                  <a:ext cx="2541467" cy="1172941"/>
                </a:xfrm>
                <a:custGeom>
                  <a:avLst/>
                  <a:gdLst>
                    <a:gd name="connsiteX0" fmla="*/ 1562100 w 8801100"/>
                    <a:gd name="connsiteY0" fmla="*/ 76200 h 4114800"/>
                    <a:gd name="connsiteX1" fmla="*/ 0 w 8801100"/>
                    <a:gd name="connsiteY1" fmla="*/ 381000 h 4114800"/>
                    <a:gd name="connsiteX2" fmla="*/ 6743700 w 8801100"/>
                    <a:gd name="connsiteY2" fmla="*/ 4114800 h 4114800"/>
                    <a:gd name="connsiteX3" fmla="*/ 8801100 w 8801100"/>
                    <a:gd name="connsiteY3" fmla="*/ 3810000 h 4114800"/>
                    <a:gd name="connsiteX4" fmla="*/ 1638300 w 8801100"/>
                    <a:gd name="connsiteY4" fmla="*/ 0 h 4114800"/>
                    <a:gd name="connsiteX0" fmla="*/ 1562100 w 8928100"/>
                    <a:gd name="connsiteY0" fmla="*/ 76200 h 4114800"/>
                    <a:gd name="connsiteX1" fmla="*/ 0 w 8928100"/>
                    <a:gd name="connsiteY1" fmla="*/ 381000 h 4114800"/>
                    <a:gd name="connsiteX2" fmla="*/ 6743700 w 8928100"/>
                    <a:gd name="connsiteY2" fmla="*/ 4114800 h 4114800"/>
                    <a:gd name="connsiteX3" fmla="*/ 8928100 w 8928100"/>
                    <a:gd name="connsiteY3" fmla="*/ 3822700 h 4114800"/>
                    <a:gd name="connsiteX4" fmla="*/ 1638300 w 8928100"/>
                    <a:gd name="connsiteY4" fmla="*/ 0 h 4114800"/>
                    <a:gd name="connsiteX0" fmla="*/ 1562100 w 8928100"/>
                    <a:gd name="connsiteY0" fmla="*/ 76200 h 4191000"/>
                    <a:gd name="connsiteX1" fmla="*/ 0 w 8928100"/>
                    <a:gd name="connsiteY1" fmla="*/ 381000 h 4191000"/>
                    <a:gd name="connsiteX2" fmla="*/ 6985000 w 8928100"/>
                    <a:gd name="connsiteY2" fmla="*/ 4191000 h 4191000"/>
                    <a:gd name="connsiteX3" fmla="*/ 8928100 w 8928100"/>
                    <a:gd name="connsiteY3" fmla="*/ 3822700 h 4191000"/>
                    <a:gd name="connsiteX4" fmla="*/ 1638300 w 8928100"/>
                    <a:gd name="connsiteY4" fmla="*/ 0 h 4191000"/>
                    <a:gd name="connsiteX0" fmla="*/ 1574800 w 8940800"/>
                    <a:gd name="connsiteY0" fmla="*/ 76200 h 4191000"/>
                    <a:gd name="connsiteX1" fmla="*/ 0 w 8940800"/>
                    <a:gd name="connsiteY1" fmla="*/ 863600 h 4191000"/>
                    <a:gd name="connsiteX2" fmla="*/ 6997700 w 8940800"/>
                    <a:gd name="connsiteY2" fmla="*/ 4191000 h 4191000"/>
                    <a:gd name="connsiteX3" fmla="*/ 8940800 w 8940800"/>
                    <a:gd name="connsiteY3" fmla="*/ 3822700 h 4191000"/>
                    <a:gd name="connsiteX4" fmla="*/ 1651000 w 8940800"/>
                    <a:gd name="connsiteY4" fmla="*/ 0 h 4191000"/>
                    <a:gd name="connsiteX0" fmla="*/ 0 w 8940800"/>
                    <a:gd name="connsiteY0" fmla="*/ 863600 h 4191000"/>
                    <a:gd name="connsiteX1" fmla="*/ 6997700 w 8940800"/>
                    <a:gd name="connsiteY1" fmla="*/ 4191000 h 4191000"/>
                    <a:gd name="connsiteX2" fmla="*/ 8940800 w 8940800"/>
                    <a:gd name="connsiteY2" fmla="*/ 3822700 h 4191000"/>
                    <a:gd name="connsiteX3" fmla="*/ 1651000 w 8940800"/>
                    <a:gd name="connsiteY3" fmla="*/ 0 h 4191000"/>
                    <a:gd name="connsiteX0" fmla="*/ 0 w 8940800"/>
                    <a:gd name="connsiteY0" fmla="*/ 0 h 3327400"/>
                    <a:gd name="connsiteX1" fmla="*/ 6997700 w 8940800"/>
                    <a:gd name="connsiteY1" fmla="*/ 3327400 h 3327400"/>
                    <a:gd name="connsiteX2" fmla="*/ 8940800 w 8940800"/>
                    <a:gd name="connsiteY2" fmla="*/ 2959100 h 3327400"/>
                    <a:gd name="connsiteX3" fmla="*/ 2057400 w 8940800"/>
                    <a:gd name="connsiteY3" fmla="*/ 241300 h 3327400"/>
                    <a:gd name="connsiteX0" fmla="*/ 0 w 8940800"/>
                    <a:gd name="connsiteY0" fmla="*/ 368300 h 3695700"/>
                    <a:gd name="connsiteX1" fmla="*/ 6997700 w 8940800"/>
                    <a:gd name="connsiteY1" fmla="*/ 3695700 h 3695700"/>
                    <a:gd name="connsiteX2" fmla="*/ 8940800 w 8940800"/>
                    <a:gd name="connsiteY2" fmla="*/ 3327400 h 3695700"/>
                    <a:gd name="connsiteX3" fmla="*/ 1714500 w 8940800"/>
                    <a:gd name="connsiteY3" fmla="*/ 0 h 3695700"/>
                    <a:gd name="connsiteX0" fmla="*/ 0 w 8940800"/>
                    <a:gd name="connsiteY0" fmla="*/ 0 h 3327400"/>
                    <a:gd name="connsiteX1" fmla="*/ 6997700 w 8940800"/>
                    <a:gd name="connsiteY1" fmla="*/ 3327400 h 3327400"/>
                    <a:gd name="connsiteX2" fmla="*/ 8940800 w 8940800"/>
                    <a:gd name="connsiteY2" fmla="*/ 2959100 h 3327400"/>
                    <a:gd name="connsiteX3" fmla="*/ 1752600 w 8940800"/>
                    <a:gd name="connsiteY3" fmla="*/ 76200 h 3327400"/>
                    <a:gd name="connsiteX0" fmla="*/ 0 w 8940800"/>
                    <a:gd name="connsiteY0" fmla="*/ 355600 h 3683000"/>
                    <a:gd name="connsiteX1" fmla="*/ 6997700 w 8940800"/>
                    <a:gd name="connsiteY1" fmla="*/ 3683000 h 3683000"/>
                    <a:gd name="connsiteX2" fmla="*/ 8940800 w 8940800"/>
                    <a:gd name="connsiteY2" fmla="*/ 3314700 h 3683000"/>
                    <a:gd name="connsiteX3" fmla="*/ 1549400 w 8940800"/>
                    <a:gd name="connsiteY3" fmla="*/ 0 h 3683000"/>
                    <a:gd name="connsiteX0" fmla="*/ 0 w 9017000"/>
                    <a:gd name="connsiteY0" fmla="*/ 304800 h 3683000"/>
                    <a:gd name="connsiteX1" fmla="*/ 7073900 w 9017000"/>
                    <a:gd name="connsiteY1" fmla="*/ 3683000 h 3683000"/>
                    <a:gd name="connsiteX2" fmla="*/ 9017000 w 9017000"/>
                    <a:gd name="connsiteY2" fmla="*/ 3314700 h 3683000"/>
                    <a:gd name="connsiteX3" fmla="*/ 1625600 w 9017000"/>
                    <a:gd name="connsiteY3" fmla="*/ 0 h 3683000"/>
                    <a:gd name="connsiteX0" fmla="*/ 0 w 9017000"/>
                    <a:gd name="connsiteY0" fmla="*/ 215900 h 3594100"/>
                    <a:gd name="connsiteX1" fmla="*/ 7073900 w 9017000"/>
                    <a:gd name="connsiteY1" fmla="*/ 3594100 h 3594100"/>
                    <a:gd name="connsiteX2" fmla="*/ 9017000 w 9017000"/>
                    <a:gd name="connsiteY2" fmla="*/ 3225800 h 3594100"/>
                    <a:gd name="connsiteX3" fmla="*/ 1727200 w 9017000"/>
                    <a:gd name="connsiteY3" fmla="*/ 0 h 3594100"/>
                    <a:gd name="connsiteX0" fmla="*/ 0 w 9017000"/>
                    <a:gd name="connsiteY0" fmla="*/ 279400 h 3657600"/>
                    <a:gd name="connsiteX1" fmla="*/ 7073900 w 9017000"/>
                    <a:gd name="connsiteY1" fmla="*/ 3657600 h 3657600"/>
                    <a:gd name="connsiteX2" fmla="*/ 9017000 w 9017000"/>
                    <a:gd name="connsiteY2" fmla="*/ 3289300 h 3657600"/>
                    <a:gd name="connsiteX3" fmla="*/ 1625600 w 9017000"/>
                    <a:gd name="connsiteY3" fmla="*/ 0 h 3657600"/>
                    <a:gd name="connsiteX0" fmla="*/ 0 w 9194800"/>
                    <a:gd name="connsiteY0" fmla="*/ 800100 h 3657600"/>
                    <a:gd name="connsiteX1" fmla="*/ 7251700 w 9194800"/>
                    <a:gd name="connsiteY1" fmla="*/ 3657600 h 3657600"/>
                    <a:gd name="connsiteX2" fmla="*/ 9194800 w 9194800"/>
                    <a:gd name="connsiteY2" fmla="*/ 3289300 h 3657600"/>
                    <a:gd name="connsiteX3" fmla="*/ 1803400 w 9194800"/>
                    <a:gd name="connsiteY3" fmla="*/ 0 h 3657600"/>
                    <a:gd name="connsiteX0" fmla="*/ 0 w 9194800"/>
                    <a:gd name="connsiteY0" fmla="*/ 114300 h 2971800"/>
                    <a:gd name="connsiteX1" fmla="*/ 7251700 w 9194800"/>
                    <a:gd name="connsiteY1" fmla="*/ 2971800 h 2971800"/>
                    <a:gd name="connsiteX2" fmla="*/ 9194800 w 9194800"/>
                    <a:gd name="connsiteY2" fmla="*/ 2603500 h 2971800"/>
                    <a:gd name="connsiteX3" fmla="*/ 1943100 w 9194800"/>
                    <a:gd name="connsiteY3" fmla="*/ 0 h 2971800"/>
                    <a:gd name="connsiteX0" fmla="*/ 0 w 9194800"/>
                    <a:gd name="connsiteY0" fmla="*/ 304800 h 3162300"/>
                    <a:gd name="connsiteX1" fmla="*/ 7251700 w 9194800"/>
                    <a:gd name="connsiteY1" fmla="*/ 3162300 h 3162300"/>
                    <a:gd name="connsiteX2" fmla="*/ 9194800 w 9194800"/>
                    <a:gd name="connsiteY2" fmla="*/ 2794000 h 3162300"/>
                    <a:gd name="connsiteX3" fmla="*/ 1587500 w 9194800"/>
                    <a:gd name="connsiteY3" fmla="*/ 0 h 3162300"/>
                    <a:gd name="connsiteX0" fmla="*/ 0 w 9194800"/>
                    <a:gd name="connsiteY0" fmla="*/ 304800 h 3162300"/>
                    <a:gd name="connsiteX1" fmla="*/ 7251700 w 9194800"/>
                    <a:gd name="connsiteY1" fmla="*/ 3162300 h 3162300"/>
                    <a:gd name="connsiteX2" fmla="*/ 9194800 w 9194800"/>
                    <a:gd name="connsiteY2" fmla="*/ 2794000 h 3162300"/>
                    <a:gd name="connsiteX3" fmla="*/ 1587500 w 9194800"/>
                    <a:gd name="connsiteY3" fmla="*/ 0 h 3162300"/>
                    <a:gd name="connsiteX0" fmla="*/ 0 w 9207500"/>
                    <a:gd name="connsiteY0" fmla="*/ 254000 h 3162300"/>
                    <a:gd name="connsiteX1" fmla="*/ 7264400 w 9207500"/>
                    <a:gd name="connsiteY1" fmla="*/ 3162300 h 3162300"/>
                    <a:gd name="connsiteX2" fmla="*/ 9207500 w 9207500"/>
                    <a:gd name="connsiteY2" fmla="*/ 2794000 h 3162300"/>
                    <a:gd name="connsiteX3" fmla="*/ 1600200 w 9207500"/>
                    <a:gd name="connsiteY3" fmla="*/ 0 h 3162300"/>
                    <a:gd name="connsiteX0" fmla="*/ 0 w 9283700"/>
                    <a:gd name="connsiteY0" fmla="*/ 254000 h 3162300"/>
                    <a:gd name="connsiteX1" fmla="*/ 7264400 w 9283700"/>
                    <a:gd name="connsiteY1" fmla="*/ 3162300 h 3162300"/>
                    <a:gd name="connsiteX2" fmla="*/ 9283700 w 9283700"/>
                    <a:gd name="connsiteY2" fmla="*/ 2794000 h 3162300"/>
                    <a:gd name="connsiteX3" fmla="*/ 1600200 w 9283700"/>
                    <a:gd name="connsiteY3" fmla="*/ 0 h 3162300"/>
                    <a:gd name="connsiteX0" fmla="*/ 0 w 9283700"/>
                    <a:gd name="connsiteY0" fmla="*/ 254000 h 3162300"/>
                    <a:gd name="connsiteX1" fmla="*/ 7264400 w 9283700"/>
                    <a:gd name="connsiteY1" fmla="*/ 3162300 h 3162300"/>
                    <a:gd name="connsiteX2" fmla="*/ 9283700 w 9283700"/>
                    <a:gd name="connsiteY2" fmla="*/ 2832100 h 3162300"/>
                    <a:gd name="connsiteX3" fmla="*/ 1600200 w 9283700"/>
                    <a:gd name="connsiteY3" fmla="*/ 0 h 3162300"/>
                  </a:gdLst>
                  <a:ahLst/>
                  <a:cxnLst>
                    <a:cxn ang="0">
                      <a:pos x="connsiteX0" y="connsiteY0"/>
                    </a:cxn>
                    <a:cxn ang="0">
                      <a:pos x="connsiteX1" y="connsiteY1"/>
                    </a:cxn>
                    <a:cxn ang="0">
                      <a:pos x="connsiteX2" y="connsiteY2"/>
                    </a:cxn>
                    <a:cxn ang="0">
                      <a:pos x="connsiteX3" y="connsiteY3"/>
                    </a:cxn>
                  </a:cxnLst>
                  <a:rect l="l" t="t" r="r" b="b"/>
                  <a:pathLst>
                    <a:path w="9283700" h="3162300">
                      <a:moveTo>
                        <a:pt x="0" y="254000"/>
                      </a:moveTo>
                      <a:lnTo>
                        <a:pt x="7264400" y="3162300"/>
                      </a:lnTo>
                      <a:lnTo>
                        <a:pt x="9283700" y="2832100"/>
                      </a:lnTo>
                      <a:lnTo>
                        <a:pt x="1600200" y="0"/>
                      </a:lnTo>
                    </a:path>
                  </a:pathLst>
                </a:custGeom>
                <a:gradFill flip="none" rotWithShape="1">
                  <a:gsLst>
                    <a:gs pos="0">
                      <a:schemeClr val="accent1">
                        <a:lumMod val="5000"/>
                        <a:lumOff val="95000"/>
                      </a:schemeClr>
                    </a:gs>
                    <a:gs pos="53000">
                      <a:schemeClr val="accent1">
                        <a:lumMod val="75000"/>
                      </a:schemeClr>
                    </a:gs>
                    <a:gs pos="0">
                      <a:schemeClr val="accent1">
                        <a:lumMod val="50000"/>
                      </a:schemeClr>
                    </a:gs>
                    <a:gs pos="100000">
                      <a:schemeClr val="accent1">
                        <a:lumMod val="50000"/>
                      </a:schemeClr>
                    </a:gs>
                  </a:gsLst>
                  <a:lin ang="27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96" name="Rectangle 30720"/>
                <p:cNvSpPr txBox="1">
                  <a:spLocks/>
                </p:cNvSpPr>
                <p:nvPr/>
              </p:nvSpPr>
              <p:spPr>
                <a:xfrm>
                  <a:off x="5655459" y="3466706"/>
                  <a:ext cx="936590" cy="312842"/>
                </a:xfrm>
                <a:prstGeom prst="rect">
                  <a:avLst/>
                </a:prstGeom>
                <a:noFill/>
                <a:ln w="9525">
                  <a:noFill/>
                  <a:miter lim="800000"/>
                  <a:headEnd/>
                  <a:tailEnd/>
                </a:ln>
                <a:effectLst/>
                <a:scene3d>
                  <a:camera prst="isometricOffAxis2Left">
                    <a:rot lat="429657" lon="19878083" rev="19756841"/>
                  </a:camera>
                  <a:lightRig rig="threePt" dir="t"/>
                </a:scene3d>
                <a:extLst/>
              </p:spPr>
              <p:txBody>
                <a:bodyPr vert="horz" wrap="none" lIns="211477" tIns="211477" rIns="211477" bIns="211477" numCol="1" anchor="ctr" anchorCtr="0" compatLnSpc="1">
                  <a:prstTxWarp prst="textNoShape">
                    <a:avLst/>
                  </a:prstTxWarp>
                  <a:noAutofit/>
                  <a:scene3d>
                    <a:camera prst="perspectiveContrastingLeftFacing"/>
                    <a:lightRig rig="threePt" dir="t"/>
                  </a:scene3d>
                </a:bodyPr>
                <a:lstStyle>
                  <a:defPPr>
                    <a:defRPr lang="en-US"/>
                  </a:defPPr>
                  <a:lvl1pPr lvl="0" indent="0" defTabSz="895350">
                    <a:buClr>
                      <a:schemeClr val="tx2"/>
                    </a:buClr>
                    <a:defRPr baseline="0">
                      <a:ea typeface="Arial Unicode MS" pitchFamily="34" charset="-128"/>
                      <a:cs typeface="Arial Unicode MS" pitchFamily="34" charset="-128"/>
                    </a:defRPr>
                  </a:lvl1pPr>
                  <a:lvl2pPr marL="1619" lvl="1" indent="0" defTabSz="895350" fontAlgn="base">
                    <a:spcBef>
                      <a:spcPct val="0"/>
                    </a:spcBef>
                    <a:spcAft>
                      <a:spcPct val="0"/>
                    </a:spcAft>
                    <a:buClr>
                      <a:srgbClr val="002960"/>
                    </a:buClr>
                    <a:buSzPct val="125000"/>
                    <a:buFont typeface="Arial" charset="0"/>
                    <a:buNone/>
                    <a:defRPr sz="1400" b="1" baseline="0">
                      <a:solidFill>
                        <a:srgbClr val="000000"/>
                      </a:solidFill>
                      <a:ea typeface="Arial Unicode MS"/>
                      <a:cs typeface="Arial Unicode MS"/>
                    </a:defRPr>
                  </a:lvl2pPr>
                  <a:lvl3pPr marL="457200" lvl="2" indent="-261938" defTabSz="895350">
                    <a:buClr>
                      <a:schemeClr val="tx2"/>
                    </a:buClr>
                    <a:buSzPct val="120000"/>
                    <a:buFont typeface="Arial" charset="0"/>
                    <a:buChar char="–"/>
                    <a:defRPr baseline="0">
                      <a:ea typeface="Arial Unicode MS" pitchFamily="34" charset="-128"/>
                      <a:cs typeface="Arial Unicode MS" pitchFamily="34" charset="-128"/>
                    </a:defRPr>
                  </a:lvl3pPr>
                  <a:lvl4pPr marL="614363" lvl="3" indent="-155575" defTabSz="895350">
                    <a:buClr>
                      <a:schemeClr val="tx2"/>
                    </a:buClr>
                    <a:buSzPct val="120000"/>
                    <a:buFont typeface="Arial" charset="0"/>
                    <a:buChar char="▫"/>
                    <a:defRPr baseline="0">
                      <a:ea typeface="Arial Unicode MS" pitchFamily="34" charset="-128"/>
                      <a:cs typeface="Arial Unicode MS" pitchFamily="34" charset="-128"/>
                    </a:defRPr>
                  </a:lvl4pPr>
                  <a:lvl5pPr marL="749808" lvl="4" indent="-130175" defTabSz="895350">
                    <a:buClr>
                      <a:schemeClr val="tx2"/>
                    </a:buClr>
                    <a:buSzPct val="89000"/>
                    <a:buFont typeface="Arial" charset="0"/>
                    <a:buChar char="-"/>
                    <a:defRPr baseline="0">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vl6pPr>
                  <a:lvl7pPr marL="749808" indent="-130175" defTabSz="895350" fontAlgn="base">
                    <a:spcBef>
                      <a:spcPct val="0"/>
                    </a:spcBef>
                    <a:spcAft>
                      <a:spcPct val="0"/>
                    </a:spcAft>
                    <a:buClr>
                      <a:schemeClr val="tx2"/>
                    </a:buClr>
                    <a:buSzPct val="89000"/>
                    <a:buFont typeface="Arial" charset="0"/>
                    <a:buChar char="-"/>
                    <a:defRPr baseline="0"/>
                  </a:lvl7pPr>
                  <a:lvl8pPr marL="749808" indent="-130175" defTabSz="895350" fontAlgn="base">
                    <a:spcBef>
                      <a:spcPct val="0"/>
                    </a:spcBef>
                    <a:spcAft>
                      <a:spcPct val="0"/>
                    </a:spcAft>
                    <a:buClr>
                      <a:schemeClr val="tx2"/>
                    </a:buClr>
                    <a:buSzPct val="89000"/>
                    <a:buFont typeface="Arial" charset="0"/>
                    <a:buChar char="-"/>
                    <a:defRPr baseline="0"/>
                  </a:lvl8pPr>
                  <a:lvl9pPr marL="749808" indent="-130175" defTabSz="895350" fontAlgn="base">
                    <a:spcBef>
                      <a:spcPct val="0"/>
                    </a:spcBef>
                    <a:spcAft>
                      <a:spcPct val="0"/>
                    </a:spcAft>
                    <a:buClr>
                      <a:schemeClr val="tx2"/>
                    </a:buClr>
                    <a:buSzPct val="89000"/>
                    <a:buFont typeface="Arial" charset="0"/>
                    <a:buChar char="-"/>
                    <a:defRPr baseline="0"/>
                  </a:lvl9pPr>
                </a:lstStyle>
                <a:p>
                  <a:pPr lvl="1"/>
                  <a:r>
                    <a:rPr lang="en-US" sz="1884" dirty="0"/>
                    <a:t>GOLD</a:t>
                  </a:r>
                </a:p>
              </p:txBody>
            </p:sp>
            <p:sp>
              <p:nvSpPr>
                <p:cNvPr id="97" name="TextBox 96"/>
                <p:cNvSpPr txBox="1"/>
                <p:nvPr/>
              </p:nvSpPr>
              <p:spPr>
                <a:xfrm rot="20946639">
                  <a:off x="7502821" y="3884143"/>
                  <a:ext cx="1363958" cy="261264"/>
                </a:xfrm>
                <a:prstGeom prst="rect">
                  <a:avLst/>
                </a:prstGeom>
                <a:noFill/>
                <a:ln w="9525">
                  <a:noFill/>
                  <a:miter lim="800000"/>
                  <a:headEnd/>
                  <a:tailEnd/>
                </a:ln>
                <a:effectLst/>
                <a:scene3d>
                  <a:camera prst="isometricOffAxis1Right">
                    <a:rot lat="1080000" lon="20039998" rev="21299999"/>
                  </a:camera>
                  <a:lightRig rig="threePt" dir="t"/>
                </a:scene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indent="0" defTabSz="2848831" fontAlgn="base">
                    <a:spcBef>
                      <a:spcPct val="0"/>
                    </a:spcBef>
                    <a:spcAft>
                      <a:spcPct val="0"/>
                    </a:spcAft>
                    <a:buClr>
                      <a:schemeClr val="tx2"/>
                    </a:buClr>
                    <a:defRPr sz="4990" baseline="0">
                      <a:ea typeface="Arial Unicode MS" pitchFamily="34" charset="-128"/>
                      <a:cs typeface="Arial Unicode MS" pitchFamily="34" charset="-128"/>
                    </a:defRPr>
                  </a:lvl1pPr>
                  <a:lvl2pPr marL="616237" lvl="1" indent="-611185" defTabSz="2848831" fontAlgn="base">
                    <a:spcBef>
                      <a:spcPct val="0"/>
                    </a:spcBef>
                    <a:spcAft>
                      <a:spcPct val="0"/>
                    </a:spcAft>
                    <a:buClr>
                      <a:schemeClr val="tx2"/>
                    </a:buClr>
                    <a:buSzPct val="125000"/>
                    <a:buFont typeface="Arial" charset="0"/>
                    <a:buChar char="▪"/>
                    <a:defRPr sz="4990" baseline="0">
                      <a:ea typeface="Arial Unicode MS" pitchFamily="34" charset="-128"/>
                      <a:cs typeface="Arial Unicode MS" pitchFamily="34" charset="-128"/>
                    </a:defRPr>
                  </a:lvl2pPr>
                  <a:lvl3pPr marL="1454721" lvl="2" indent="-833435"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3pPr>
                  <a:lvl4pPr marL="1954785" lvl="3" indent="-495009"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4pPr>
                  <a:lvl5pPr marL="2385743" lvl="4" indent="-414193" defTabSz="2848831" fontAlgn="base">
                    <a:spcBef>
                      <a:spcPct val="0"/>
                    </a:spcBef>
                    <a:spcAft>
                      <a:spcPct val="0"/>
                    </a:spcAft>
                    <a:buClr>
                      <a:schemeClr val="tx2"/>
                    </a:buClr>
                    <a:buSzPct val="89000"/>
                    <a:buFont typeface="Arial" charset="0"/>
                    <a:buChar char="-"/>
                    <a:defRPr sz="4990" baseline="0">
                      <a:ea typeface="Arial Unicode MS" pitchFamily="34" charset="-128"/>
                      <a:cs typeface="Arial Unicode MS" pitchFamily="34" charset="-128"/>
                    </a:defRPr>
                  </a:lvl5pPr>
                  <a:lvl6pPr marL="2385743" indent="-414193" defTabSz="2848831" fontAlgn="base">
                    <a:spcBef>
                      <a:spcPct val="0"/>
                    </a:spcBef>
                    <a:spcAft>
                      <a:spcPct val="0"/>
                    </a:spcAft>
                    <a:buClr>
                      <a:schemeClr val="tx2"/>
                    </a:buClr>
                    <a:buSzPct val="89000"/>
                    <a:buFont typeface="Arial" charset="0"/>
                    <a:buChar char="-"/>
                    <a:defRPr sz="4990" baseline="0"/>
                  </a:lvl6pPr>
                  <a:lvl7pPr marL="2385743" indent="-414193" defTabSz="2848831" fontAlgn="base">
                    <a:spcBef>
                      <a:spcPct val="0"/>
                    </a:spcBef>
                    <a:spcAft>
                      <a:spcPct val="0"/>
                    </a:spcAft>
                    <a:buClr>
                      <a:schemeClr val="tx2"/>
                    </a:buClr>
                    <a:buSzPct val="89000"/>
                    <a:buFont typeface="Arial" charset="0"/>
                    <a:buChar char="-"/>
                    <a:defRPr sz="4990" baseline="0"/>
                  </a:lvl7pPr>
                  <a:lvl8pPr marL="2385743" indent="-414193" defTabSz="2848831" fontAlgn="base">
                    <a:spcBef>
                      <a:spcPct val="0"/>
                    </a:spcBef>
                    <a:spcAft>
                      <a:spcPct val="0"/>
                    </a:spcAft>
                    <a:buClr>
                      <a:schemeClr val="tx2"/>
                    </a:buClr>
                    <a:buSzPct val="89000"/>
                    <a:buFont typeface="Arial" charset="0"/>
                    <a:buChar char="-"/>
                    <a:defRPr sz="4990" baseline="0"/>
                  </a:lvl8pPr>
                  <a:lvl9pPr marL="2385743" indent="-414193" defTabSz="2848831" fontAlgn="base">
                    <a:spcBef>
                      <a:spcPct val="0"/>
                    </a:spcBef>
                    <a:spcAft>
                      <a:spcPct val="0"/>
                    </a:spcAft>
                    <a:buClr>
                      <a:schemeClr val="tx2"/>
                    </a:buClr>
                    <a:buSzPct val="89000"/>
                    <a:buFont typeface="Arial" charset="0"/>
                    <a:buChar char="-"/>
                    <a:defRPr sz="4990" baseline="0"/>
                  </a:lvl9pPr>
                </a:lstStyle>
                <a:p>
                  <a:pPr>
                    <a:buClr>
                      <a:srgbClr val="000000"/>
                    </a:buClr>
                  </a:pPr>
                  <a:r>
                    <a:rPr lang="en-GB" sz="1507" dirty="0">
                      <a:solidFill>
                        <a:srgbClr val="000000"/>
                      </a:solidFill>
                    </a:rPr>
                    <a:t>&gt;3.0 &amp; </a:t>
                  </a:r>
                  <a:r>
                    <a:rPr lang="en-GB" sz="1507" dirty="0" err="1">
                      <a:solidFill>
                        <a:srgbClr val="000000"/>
                      </a:solidFill>
                    </a:rPr>
                    <a:t>upto</a:t>
                  </a:r>
                  <a:r>
                    <a:rPr lang="en-GB" sz="1507" dirty="0">
                      <a:solidFill>
                        <a:srgbClr val="000000"/>
                      </a:solidFill>
                    </a:rPr>
                    <a:t> 3.5</a:t>
                  </a:r>
                </a:p>
              </p:txBody>
            </p:sp>
          </p:grpSp>
        </p:grpSp>
        <p:grpSp>
          <p:nvGrpSpPr>
            <p:cNvPr id="98" name="Group 97"/>
            <p:cNvGrpSpPr/>
            <p:nvPr/>
          </p:nvGrpSpPr>
          <p:grpSpPr>
            <a:xfrm>
              <a:off x="1930967" y="2366336"/>
              <a:ext cx="2931972" cy="1464167"/>
              <a:chOff x="5717933" y="2101137"/>
              <a:chExt cx="3302898" cy="1649400"/>
            </a:xfrm>
          </p:grpSpPr>
          <p:sp>
            <p:nvSpPr>
              <p:cNvPr id="99" name="Freeform 98"/>
              <p:cNvSpPr/>
              <p:nvPr/>
            </p:nvSpPr>
            <p:spPr>
              <a:xfrm>
                <a:off x="5717933" y="2219792"/>
                <a:ext cx="2120822" cy="1529325"/>
              </a:xfrm>
              <a:custGeom>
                <a:avLst/>
                <a:gdLst>
                  <a:gd name="connsiteX0" fmla="*/ 114300 w 6972300"/>
                  <a:gd name="connsiteY0" fmla="*/ 1257300 h 5600700"/>
                  <a:gd name="connsiteX1" fmla="*/ 114300 w 6972300"/>
                  <a:gd name="connsiteY1" fmla="*/ 0 h 5600700"/>
                  <a:gd name="connsiteX2" fmla="*/ 6972300 w 6972300"/>
                  <a:gd name="connsiteY2" fmla="*/ 3810000 h 5600700"/>
                  <a:gd name="connsiteX3" fmla="*/ 6972300 w 6972300"/>
                  <a:gd name="connsiteY3" fmla="*/ 5600700 h 5600700"/>
                  <a:gd name="connsiteX4" fmla="*/ 0 w 6972300"/>
                  <a:gd name="connsiteY4" fmla="*/ 1295400 h 5600700"/>
                  <a:gd name="connsiteX0" fmla="*/ 0 w 6858000"/>
                  <a:gd name="connsiteY0" fmla="*/ 1257300 h 5600700"/>
                  <a:gd name="connsiteX1" fmla="*/ 0 w 6858000"/>
                  <a:gd name="connsiteY1" fmla="*/ 0 h 5600700"/>
                  <a:gd name="connsiteX2" fmla="*/ 6858000 w 6858000"/>
                  <a:gd name="connsiteY2" fmla="*/ 3810000 h 5600700"/>
                  <a:gd name="connsiteX3" fmla="*/ 6858000 w 6858000"/>
                  <a:gd name="connsiteY3" fmla="*/ 5600700 h 5600700"/>
                  <a:gd name="connsiteX0" fmla="*/ 0 w 7123471"/>
                  <a:gd name="connsiteY0" fmla="*/ 1847236 h 5600700"/>
                  <a:gd name="connsiteX1" fmla="*/ 265471 w 7123471"/>
                  <a:gd name="connsiteY1" fmla="*/ 0 h 5600700"/>
                  <a:gd name="connsiteX2" fmla="*/ 7123471 w 7123471"/>
                  <a:gd name="connsiteY2" fmla="*/ 3810000 h 5600700"/>
                  <a:gd name="connsiteX3" fmla="*/ 7123471 w 7123471"/>
                  <a:gd name="connsiteY3" fmla="*/ 5600700 h 5600700"/>
                  <a:gd name="connsiteX0" fmla="*/ 0 w 7123471"/>
                  <a:gd name="connsiteY0" fmla="*/ 1257300 h 5010764"/>
                  <a:gd name="connsiteX1" fmla="*/ 0 w 7123471"/>
                  <a:gd name="connsiteY1" fmla="*/ 0 h 5010764"/>
                  <a:gd name="connsiteX2" fmla="*/ 7123471 w 7123471"/>
                  <a:gd name="connsiteY2" fmla="*/ 3220064 h 5010764"/>
                  <a:gd name="connsiteX3" fmla="*/ 7123471 w 7123471"/>
                  <a:gd name="connsiteY3" fmla="*/ 5010764 h 5010764"/>
                  <a:gd name="connsiteX0" fmla="*/ 0 w 7123471"/>
                  <a:gd name="connsiteY0" fmla="*/ 1257300 h 5010764"/>
                  <a:gd name="connsiteX1" fmla="*/ 0 w 7123471"/>
                  <a:gd name="connsiteY1" fmla="*/ 0 h 5010764"/>
                  <a:gd name="connsiteX2" fmla="*/ 7123471 w 7123471"/>
                  <a:gd name="connsiteY2" fmla="*/ 3397044 h 5010764"/>
                  <a:gd name="connsiteX3" fmla="*/ 7123471 w 7123471"/>
                  <a:gd name="connsiteY3" fmla="*/ 5010764 h 5010764"/>
                  <a:gd name="connsiteX0" fmla="*/ 0 w 7428271"/>
                  <a:gd name="connsiteY0" fmla="*/ 1736272 h 5010764"/>
                  <a:gd name="connsiteX1" fmla="*/ 304800 w 7428271"/>
                  <a:gd name="connsiteY1" fmla="*/ 0 h 5010764"/>
                  <a:gd name="connsiteX2" fmla="*/ 7428271 w 7428271"/>
                  <a:gd name="connsiteY2" fmla="*/ 3397044 h 5010764"/>
                  <a:gd name="connsiteX3" fmla="*/ 7428271 w 7428271"/>
                  <a:gd name="connsiteY3" fmla="*/ 5010764 h 5010764"/>
                  <a:gd name="connsiteX0" fmla="*/ 0 w 7428271"/>
                  <a:gd name="connsiteY0" fmla="*/ 1228272 h 4502764"/>
                  <a:gd name="connsiteX1" fmla="*/ 58057 w 7428271"/>
                  <a:gd name="connsiteY1" fmla="*/ 0 h 4502764"/>
                  <a:gd name="connsiteX2" fmla="*/ 7428271 w 7428271"/>
                  <a:gd name="connsiteY2" fmla="*/ 2889044 h 4502764"/>
                  <a:gd name="connsiteX3" fmla="*/ 7428271 w 7428271"/>
                  <a:gd name="connsiteY3" fmla="*/ 4502764 h 4502764"/>
                  <a:gd name="connsiteX0" fmla="*/ 0 w 7428271"/>
                  <a:gd name="connsiteY0" fmla="*/ 1228272 h 4589850"/>
                  <a:gd name="connsiteX1" fmla="*/ 58057 w 7428271"/>
                  <a:gd name="connsiteY1" fmla="*/ 0 h 4589850"/>
                  <a:gd name="connsiteX2" fmla="*/ 7428271 w 7428271"/>
                  <a:gd name="connsiteY2" fmla="*/ 2889044 h 4589850"/>
                  <a:gd name="connsiteX3" fmla="*/ 7428271 w 7428271"/>
                  <a:gd name="connsiteY3" fmla="*/ 4589850 h 4589850"/>
                  <a:gd name="connsiteX0" fmla="*/ 0 w 7413757"/>
                  <a:gd name="connsiteY0" fmla="*/ 1373415 h 4589850"/>
                  <a:gd name="connsiteX1" fmla="*/ 43543 w 7413757"/>
                  <a:gd name="connsiteY1" fmla="*/ 0 h 4589850"/>
                  <a:gd name="connsiteX2" fmla="*/ 7413757 w 7413757"/>
                  <a:gd name="connsiteY2" fmla="*/ 2889044 h 4589850"/>
                  <a:gd name="connsiteX3" fmla="*/ 7413757 w 7413757"/>
                  <a:gd name="connsiteY3" fmla="*/ 4589850 h 4589850"/>
                  <a:gd name="connsiteX0" fmla="*/ 0 w 7747132"/>
                  <a:gd name="connsiteY0" fmla="*/ 1782990 h 4589850"/>
                  <a:gd name="connsiteX1" fmla="*/ 376918 w 7747132"/>
                  <a:gd name="connsiteY1" fmla="*/ 0 h 4589850"/>
                  <a:gd name="connsiteX2" fmla="*/ 7747132 w 7747132"/>
                  <a:gd name="connsiteY2" fmla="*/ 2889044 h 4589850"/>
                  <a:gd name="connsiteX3" fmla="*/ 7747132 w 7747132"/>
                  <a:gd name="connsiteY3" fmla="*/ 4589850 h 4589850"/>
                  <a:gd name="connsiteX0" fmla="*/ 0 w 7747132"/>
                  <a:gd name="connsiteY0" fmla="*/ 1316265 h 4123125"/>
                  <a:gd name="connsiteX1" fmla="*/ 91168 w 7747132"/>
                  <a:gd name="connsiteY1" fmla="*/ 0 h 4123125"/>
                  <a:gd name="connsiteX2" fmla="*/ 7747132 w 7747132"/>
                  <a:gd name="connsiteY2" fmla="*/ 2422319 h 4123125"/>
                  <a:gd name="connsiteX3" fmla="*/ 7747132 w 7747132"/>
                  <a:gd name="connsiteY3" fmla="*/ 4123125 h 4123125"/>
                  <a:gd name="connsiteX0" fmla="*/ 0 w 7747132"/>
                  <a:gd name="connsiteY0" fmla="*/ 1316265 h 4123125"/>
                  <a:gd name="connsiteX1" fmla="*/ 91168 w 7747132"/>
                  <a:gd name="connsiteY1" fmla="*/ 0 h 4123125"/>
                  <a:gd name="connsiteX2" fmla="*/ 7747132 w 7747132"/>
                  <a:gd name="connsiteY2" fmla="*/ 2431844 h 4123125"/>
                  <a:gd name="connsiteX3" fmla="*/ 7747132 w 7747132"/>
                  <a:gd name="connsiteY3" fmla="*/ 4123125 h 4123125"/>
                </a:gdLst>
                <a:ahLst/>
                <a:cxnLst>
                  <a:cxn ang="0">
                    <a:pos x="connsiteX0" y="connsiteY0"/>
                  </a:cxn>
                  <a:cxn ang="0">
                    <a:pos x="connsiteX1" y="connsiteY1"/>
                  </a:cxn>
                  <a:cxn ang="0">
                    <a:pos x="connsiteX2" y="connsiteY2"/>
                  </a:cxn>
                  <a:cxn ang="0">
                    <a:pos x="connsiteX3" y="connsiteY3"/>
                  </a:cxn>
                </a:cxnLst>
                <a:rect l="l" t="t" r="r" b="b"/>
                <a:pathLst>
                  <a:path w="7747132" h="4123125">
                    <a:moveTo>
                      <a:pt x="0" y="1316265"/>
                    </a:moveTo>
                    <a:lnTo>
                      <a:pt x="91168" y="0"/>
                    </a:lnTo>
                    <a:lnTo>
                      <a:pt x="7747132" y="2431844"/>
                    </a:lnTo>
                    <a:lnTo>
                      <a:pt x="7747132" y="4123125"/>
                    </a:lnTo>
                  </a:path>
                </a:pathLst>
              </a:custGeom>
              <a:gradFill>
                <a:gsLst>
                  <a:gs pos="0">
                    <a:schemeClr val="accent1">
                      <a:lumMod val="5000"/>
                      <a:lumOff val="95000"/>
                    </a:schemeClr>
                  </a:gs>
                  <a:gs pos="53000">
                    <a:schemeClr val="bg1"/>
                  </a:gs>
                  <a:gs pos="0">
                    <a:schemeClr val="accent5">
                      <a:lumMod val="40000"/>
                      <a:lumOff val="60000"/>
                    </a:schemeClr>
                  </a:gs>
                  <a:gs pos="100000">
                    <a:schemeClr val="accent5">
                      <a:lumMod val="40000"/>
                      <a:lumOff val="6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100" name="Freeform 99"/>
              <p:cNvSpPr/>
              <p:nvPr/>
            </p:nvSpPr>
            <p:spPr>
              <a:xfrm>
                <a:off x="5773946" y="2101137"/>
                <a:ext cx="2544943" cy="984517"/>
              </a:xfrm>
              <a:custGeom>
                <a:avLst/>
                <a:gdLst>
                  <a:gd name="connsiteX0" fmla="*/ 1562100 w 8801100"/>
                  <a:gd name="connsiteY0" fmla="*/ 76200 h 4114800"/>
                  <a:gd name="connsiteX1" fmla="*/ 0 w 8801100"/>
                  <a:gd name="connsiteY1" fmla="*/ 381000 h 4114800"/>
                  <a:gd name="connsiteX2" fmla="*/ 6743700 w 8801100"/>
                  <a:gd name="connsiteY2" fmla="*/ 4114800 h 4114800"/>
                  <a:gd name="connsiteX3" fmla="*/ 8801100 w 8801100"/>
                  <a:gd name="connsiteY3" fmla="*/ 3810000 h 4114800"/>
                  <a:gd name="connsiteX4" fmla="*/ 1638300 w 8801100"/>
                  <a:gd name="connsiteY4" fmla="*/ 0 h 4114800"/>
                  <a:gd name="connsiteX0" fmla="*/ 1562100 w 8928100"/>
                  <a:gd name="connsiteY0" fmla="*/ 76200 h 4114800"/>
                  <a:gd name="connsiteX1" fmla="*/ 0 w 8928100"/>
                  <a:gd name="connsiteY1" fmla="*/ 381000 h 4114800"/>
                  <a:gd name="connsiteX2" fmla="*/ 6743700 w 8928100"/>
                  <a:gd name="connsiteY2" fmla="*/ 4114800 h 4114800"/>
                  <a:gd name="connsiteX3" fmla="*/ 8928100 w 8928100"/>
                  <a:gd name="connsiteY3" fmla="*/ 3822700 h 4114800"/>
                  <a:gd name="connsiteX4" fmla="*/ 1638300 w 8928100"/>
                  <a:gd name="connsiteY4" fmla="*/ 0 h 4114800"/>
                  <a:gd name="connsiteX0" fmla="*/ 1562100 w 8928100"/>
                  <a:gd name="connsiteY0" fmla="*/ 76200 h 4191000"/>
                  <a:gd name="connsiteX1" fmla="*/ 0 w 8928100"/>
                  <a:gd name="connsiteY1" fmla="*/ 381000 h 4191000"/>
                  <a:gd name="connsiteX2" fmla="*/ 6985000 w 8928100"/>
                  <a:gd name="connsiteY2" fmla="*/ 4191000 h 4191000"/>
                  <a:gd name="connsiteX3" fmla="*/ 8928100 w 8928100"/>
                  <a:gd name="connsiteY3" fmla="*/ 3822700 h 4191000"/>
                  <a:gd name="connsiteX4" fmla="*/ 1638300 w 8928100"/>
                  <a:gd name="connsiteY4" fmla="*/ 0 h 4191000"/>
                  <a:gd name="connsiteX0" fmla="*/ 1574800 w 8940800"/>
                  <a:gd name="connsiteY0" fmla="*/ 76200 h 4191000"/>
                  <a:gd name="connsiteX1" fmla="*/ 0 w 8940800"/>
                  <a:gd name="connsiteY1" fmla="*/ 863600 h 4191000"/>
                  <a:gd name="connsiteX2" fmla="*/ 6997700 w 8940800"/>
                  <a:gd name="connsiteY2" fmla="*/ 4191000 h 4191000"/>
                  <a:gd name="connsiteX3" fmla="*/ 8940800 w 8940800"/>
                  <a:gd name="connsiteY3" fmla="*/ 3822700 h 4191000"/>
                  <a:gd name="connsiteX4" fmla="*/ 1651000 w 8940800"/>
                  <a:gd name="connsiteY4" fmla="*/ 0 h 4191000"/>
                  <a:gd name="connsiteX0" fmla="*/ 0 w 8940800"/>
                  <a:gd name="connsiteY0" fmla="*/ 863600 h 4191000"/>
                  <a:gd name="connsiteX1" fmla="*/ 6997700 w 8940800"/>
                  <a:gd name="connsiteY1" fmla="*/ 4191000 h 4191000"/>
                  <a:gd name="connsiteX2" fmla="*/ 8940800 w 8940800"/>
                  <a:gd name="connsiteY2" fmla="*/ 3822700 h 4191000"/>
                  <a:gd name="connsiteX3" fmla="*/ 1651000 w 8940800"/>
                  <a:gd name="connsiteY3" fmla="*/ 0 h 4191000"/>
                  <a:gd name="connsiteX0" fmla="*/ 0 w 8940800"/>
                  <a:gd name="connsiteY0" fmla="*/ 0 h 3327400"/>
                  <a:gd name="connsiteX1" fmla="*/ 6997700 w 8940800"/>
                  <a:gd name="connsiteY1" fmla="*/ 3327400 h 3327400"/>
                  <a:gd name="connsiteX2" fmla="*/ 8940800 w 8940800"/>
                  <a:gd name="connsiteY2" fmla="*/ 2959100 h 3327400"/>
                  <a:gd name="connsiteX3" fmla="*/ 2057400 w 8940800"/>
                  <a:gd name="connsiteY3" fmla="*/ 241300 h 3327400"/>
                  <a:gd name="connsiteX0" fmla="*/ 0 w 8940800"/>
                  <a:gd name="connsiteY0" fmla="*/ 368300 h 3695700"/>
                  <a:gd name="connsiteX1" fmla="*/ 6997700 w 8940800"/>
                  <a:gd name="connsiteY1" fmla="*/ 3695700 h 3695700"/>
                  <a:gd name="connsiteX2" fmla="*/ 8940800 w 8940800"/>
                  <a:gd name="connsiteY2" fmla="*/ 3327400 h 3695700"/>
                  <a:gd name="connsiteX3" fmla="*/ 1714500 w 8940800"/>
                  <a:gd name="connsiteY3" fmla="*/ 0 h 3695700"/>
                  <a:gd name="connsiteX0" fmla="*/ 0 w 8940800"/>
                  <a:gd name="connsiteY0" fmla="*/ 0 h 3327400"/>
                  <a:gd name="connsiteX1" fmla="*/ 6997700 w 8940800"/>
                  <a:gd name="connsiteY1" fmla="*/ 3327400 h 3327400"/>
                  <a:gd name="connsiteX2" fmla="*/ 8940800 w 8940800"/>
                  <a:gd name="connsiteY2" fmla="*/ 2959100 h 3327400"/>
                  <a:gd name="connsiteX3" fmla="*/ 1752600 w 8940800"/>
                  <a:gd name="connsiteY3" fmla="*/ 76200 h 3327400"/>
                  <a:gd name="connsiteX0" fmla="*/ 0 w 8940800"/>
                  <a:gd name="connsiteY0" fmla="*/ 355600 h 3683000"/>
                  <a:gd name="connsiteX1" fmla="*/ 6997700 w 8940800"/>
                  <a:gd name="connsiteY1" fmla="*/ 3683000 h 3683000"/>
                  <a:gd name="connsiteX2" fmla="*/ 8940800 w 8940800"/>
                  <a:gd name="connsiteY2" fmla="*/ 3314700 h 3683000"/>
                  <a:gd name="connsiteX3" fmla="*/ 1549400 w 8940800"/>
                  <a:gd name="connsiteY3" fmla="*/ 0 h 3683000"/>
                  <a:gd name="connsiteX0" fmla="*/ 0 w 9017000"/>
                  <a:gd name="connsiteY0" fmla="*/ 304800 h 3683000"/>
                  <a:gd name="connsiteX1" fmla="*/ 7073900 w 9017000"/>
                  <a:gd name="connsiteY1" fmla="*/ 3683000 h 3683000"/>
                  <a:gd name="connsiteX2" fmla="*/ 9017000 w 9017000"/>
                  <a:gd name="connsiteY2" fmla="*/ 3314700 h 3683000"/>
                  <a:gd name="connsiteX3" fmla="*/ 1625600 w 9017000"/>
                  <a:gd name="connsiteY3" fmla="*/ 0 h 3683000"/>
                  <a:gd name="connsiteX0" fmla="*/ 0 w 9017000"/>
                  <a:gd name="connsiteY0" fmla="*/ 215900 h 3594100"/>
                  <a:gd name="connsiteX1" fmla="*/ 7073900 w 9017000"/>
                  <a:gd name="connsiteY1" fmla="*/ 3594100 h 3594100"/>
                  <a:gd name="connsiteX2" fmla="*/ 9017000 w 9017000"/>
                  <a:gd name="connsiteY2" fmla="*/ 3225800 h 3594100"/>
                  <a:gd name="connsiteX3" fmla="*/ 1727200 w 9017000"/>
                  <a:gd name="connsiteY3" fmla="*/ 0 h 3594100"/>
                  <a:gd name="connsiteX0" fmla="*/ 0 w 9017000"/>
                  <a:gd name="connsiteY0" fmla="*/ 279400 h 3657600"/>
                  <a:gd name="connsiteX1" fmla="*/ 7073900 w 9017000"/>
                  <a:gd name="connsiteY1" fmla="*/ 3657600 h 3657600"/>
                  <a:gd name="connsiteX2" fmla="*/ 9017000 w 9017000"/>
                  <a:gd name="connsiteY2" fmla="*/ 3289300 h 3657600"/>
                  <a:gd name="connsiteX3" fmla="*/ 1625600 w 9017000"/>
                  <a:gd name="connsiteY3" fmla="*/ 0 h 3657600"/>
                  <a:gd name="connsiteX0" fmla="*/ 0 w 9194800"/>
                  <a:gd name="connsiteY0" fmla="*/ 800100 h 3657600"/>
                  <a:gd name="connsiteX1" fmla="*/ 7251700 w 9194800"/>
                  <a:gd name="connsiteY1" fmla="*/ 3657600 h 3657600"/>
                  <a:gd name="connsiteX2" fmla="*/ 9194800 w 9194800"/>
                  <a:gd name="connsiteY2" fmla="*/ 3289300 h 3657600"/>
                  <a:gd name="connsiteX3" fmla="*/ 1803400 w 9194800"/>
                  <a:gd name="connsiteY3" fmla="*/ 0 h 3657600"/>
                  <a:gd name="connsiteX0" fmla="*/ 0 w 9194800"/>
                  <a:gd name="connsiteY0" fmla="*/ 114300 h 2971800"/>
                  <a:gd name="connsiteX1" fmla="*/ 7251700 w 9194800"/>
                  <a:gd name="connsiteY1" fmla="*/ 2971800 h 2971800"/>
                  <a:gd name="connsiteX2" fmla="*/ 9194800 w 9194800"/>
                  <a:gd name="connsiteY2" fmla="*/ 2603500 h 2971800"/>
                  <a:gd name="connsiteX3" fmla="*/ 1943100 w 9194800"/>
                  <a:gd name="connsiteY3" fmla="*/ 0 h 2971800"/>
                  <a:gd name="connsiteX0" fmla="*/ 0 w 9194800"/>
                  <a:gd name="connsiteY0" fmla="*/ 304800 h 3162300"/>
                  <a:gd name="connsiteX1" fmla="*/ 7251700 w 9194800"/>
                  <a:gd name="connsiteY1" fmla="*/ 3162300 h 3162300"/>
                  <a:gd name="connsiteX2" fmla="*/ 9194800 w 9194800"/>
                  <a:gd name="connsiteY2" fmla="*/ 2794000 h 3162300"/>
                  <a:gd name="connsiteX3" fmla="*/ 1587500 w 9194800"/>
                  <a:gd name="connsiteY3" fmla="*/ 0 h 3162300"/>
                  <a:gd name="connsiteX0" fmla="*/ 0 w 9194800"/>
                  <a:gd name="connsiteY0" fmla="*/ 304800 h 3162300"/>
                  <a:gd name="connsiteX1" fmla="*/ 7251700 w 9194800"/>
                  <a:gd name="connsiteY1" fmla="*/ 3162300 h 3162300"/>
                  <a:gd name="connsiteX2" fmla="*/ 9194800 w 9194800"/>
                  <a:gd name="connsiteY2" fmla="*/ 2794000 h 3162300"/>
                  <a:gd name="connsiteX3" fmla="*/ 1587500 w 9194800"/>
                  <a:gd name="connsiteY3" fmla="*/ 0 h 3162300"/>
                  <a:gd name="connsiteX0" fmla="*/ 0 w 9207500"/>
                  <a:gd name="connsiteY0" fmla="*/ 254000 h 3162300"/>
                  <a:gd name="connsiteX1" fmla="*/ 7264400 w 9207500"/>
                  <a:gd name="connsiteY1" fmla="*/ 3162300 h 3162300"/>
                  <a:gd name="connsiteX2" fmla="*/ 9207500 w 9207500"/>
                  <a:gd name="connsiteY2" fmla="*/ 2794000 h 3162300"/>
                  <a:gd name="connsiteX3" fmla="*/ 1600200 w 9207500"/>
                  <a:gd name="connsiteY3" fmla="*/ 0 h 3162300"/>
                  <a:gd name="connsiteX0" fmla="*/ 0 w 9283700"/>
                  <a:gd name="connsiteY0" fmla="*/ 254000 h 3162300"/>
                  <a:gd name="connsiteX1" fmla="*/ 7264400 w 9283700"/>
                  <a:gd name="connsiteY1" fmla="*/ 3162300 h 3162300"/>
                  <a:gd name="connsiteX2" fmla="*/ 9283700 w 9283700"/>
                  <a:gd name="connsiteY2" fmla="*/ 2794000 h 3162300"/>
                  <a:gd name="connsiteX3" fmla="*/ 1600200 w 9283700"/>
                  <a:gd name="connsiteY3" fmla="*/ 0 h 3162300"/>
                  <a:gd name="connsiteX0" fmla="*/ 0 w 9283700"/>
                  <a:gd name="connsiteY0" fmla="*/ 254000 h 3162300"/>
                  <a:gd name="connsiteX1" fmla="*/ 7264400 w 9283700"/>
                  <a:gd name="connsiteY1" fmla="*/ 3162300 h 3162300"/>
                  <a:gd name="connsiteX2" fmla="*/ 9283700 w 9283700"/>
                  <a:gd name="connsiteY2" fmla="*/ 2832100 h 3162300"/>
                  <a:gd name="connsiteX3" fmla="*/ 1600200 w 9283700"/>
                  <a:gd name="connsiteY3" fmla="*/ 0 h 3162300"/>
                  <a:gd name="connsiteX0" fmla="*/ 0 w 9410700"/>
                  <a:gd name="connsiteY0" fmla="*/ 711200 h 3162300"/>
                  <a:gd name="connsiteX1" fmla="*/ 7391400 w 9410700"/>
                  <a:gd name="connsiteY1" fmla="*/ 3162300 h 3162300"/>
                  <a:gd name="connsiteX2" fmla="*/ 9410700 w 9410700"/>
                  <a:gd name="connsiteY2" fmla="*/ 2832100 h 3162300"/>
                  <a:gd name="connsiteX3" fmla="*/ 1727200 w 9410700"/>
                  <a:gd name="connsiteY3" fmla="*/ 0 h 3162300"/>
                  <a:gd name="connsiteX0" fmla="*/ 0 w 9410700"/>
                  <a:gd name="connsiteY0" fmla="*/ 0 h 2451100"/>
                  <a:gd name="connsiteX1" fmla="*/ 7391400 w 9410700"/>
                  <a:gd name="connsiteY1" fmla="*/ 2451100 h 2451100"/>
                  <a:gd name="connsiteX2" fmla="*/ 9410700 w 9410700"/>
                  <a:gd name="connsiteY2" fmla="*/ 2120900 h 2451100"/>
                  <a:gd name="connsiteX3" fmla="*/ 2032000 w 9410700"/>
                  <a:gd name="connsiteY3" fmla="*/ 127000 h 2451100"/>
                  <a:gd name="connsiteX0" fmla="*/ 0 w 9410700"/>
                  <a:gd name="connsiteY0" fmla="*/ 215900 h 2667000"/>
                  <a:gd name="connsiteX1" fmla="*/ 7391400 w 9410700"/>
                  <a:gd name="connsiteY1" fmla="*/ 2667000 h 2667000"/>
                  <a:gd name="connsiteX2" fmla="*/ 9410700 w 9410700"/>
                  <a:gd name="connsiteY2" fmla="*/ 2336800 h 2667000"/>
                  <a:gd name="connsiteX3" fmla="*/ 1320800 w 9410700"/>
                  <a:gd name="connsiteY3" fmla="*/ 0 h 2667000"/>
                  <a:gd name="connsiteX0" fmla="*/ 0 w 9410700"/>
                  <a:gd name="connsiteY0" fmla="*/ 215900 h 2641600"/>
                  <a:gd name="connsiteX1" fmla="*/ 7632700 w 9410700"/>
                  <a:gd name="connsiteY1" fmla="*/ 2641600 h 2641600"/>
                  <a:gd name="connsiteX2" fmla="*/ 9410700 w 9410700"/>
                  <a:gd name="connsiteY2" fmla="*/ 2336800 h 2641600"/>
                  <a:gd name="connsiteX3" fmla="*/ 1320800 w 9410700"/>
                  <a:gd name="connsiteY3" fmla="*/ 0 h 2641600"/>
                  <a:gd name="connsiteX0" fmla="*/ 0 w 9410700"/>
                  <a:gd name="connsiteY0" fmla="*/ 215900 h 2654300"/>
                  <a:gd name="connsiteX1" fmla="*/ 7581900 w 9410700"/>
                  <a:gd name="connsiteY1" fmla="*/ 2654300 h 2654300"/>
                  <a:gd name="connsiteX2" fmla="*/ 9410700 w 9410700"/>
                  <a:gd name="connsiteY2" fmla="*/ 2336800 h 2654300"/>
                  <a:gd name="connsiteX3" fmla="*/ 1320800 w 9410700"/>
                  <a:gd name="connsiteY3" fmla="*/ 0 h 2654300"/>
                  <a:gd name="connsiteX0" fmla="*/ 0 w 9296400"/>
                  <a:gd name="connsiteY0" fmla="*/ 215900 h 2654300"/>
                  <a:gd name="connsiteX1" fmla="*/ 7581900 w 9296400"/>
                  <a:gd name="connsiteY1" fmla="*/ 2654300 h 2654300"/>
                  <a:gd name="connsiteX2" fmla="*/ 9296400 w 9296400"/>
                  <a:gd name="connsiteY2" fmla="*/ 2362200 h 2654300"/>
                  <a:gd name="connsiteX3" fmla="*/ 1320800 w 9296400"/>
                  <a:gd name="connsiteY3" fmla="*/ 0 h 2654300"/>
                  <a:gd name="connsiteX0" fmla="*/ 0 w 9296400"/>
                  <a:gd name="connsiteY0" fmla="*/ 215900 h 2451100"/>
                  <a:gd name="connsiteX1" fmla="*/ 7581900 w 9296400"/>
                  <a:gd name="connsiteY1" fmla="*/ 2451100 h 2451100"/>
                  <a:gd name="connsiteX2" fmla="*/ 9296400 w 9296400"/>
                  <a:gd name="connsiteY2" fmla="*/ 2362200 h 2451100"/>
                  <a:gd name="connsiteX3" fmla="*/ 1320800 w 9296400"/>
                  <a:gd name="connsiteY3" fmla="*/ 0 h 2451100"/>
                  <a:gd name="connsiteX0" fmla="*/ 0 w 9296400"/>
                  <a:gd name="connsiteY0" fmla="*/ 215900 h 2654300"/>
                  <a:gd name="connsiteX1" fmla="*/ 7518400 w 9296400"/>
                  <a:gd name="connsiteY1" fmla="*/ 2654300 h 2654300"/>
                  <a:gd name="connsiteX2" fmla="*/ 9296400 w 9296400"/>
                  <a:gd name="connsiteY2" fmla="*/ 2362200 h 2654300"/>
                  <a:gd name="connsiteX3" fmla="*/ 1320800 w 9296400"/>
                  <a:gd name="connsiteY3" fmla="*/ 0 h 2654300"/>
                </a:gdLst>
                <a:ahLst/>
                <a:cxnLst>
                  <a:cxn ang="0">
                    <a:pos x="connsiteX0" y="connsiteY0"/>
                  </a:cxn>
                  <a:cxn ang="0">
                    <a:pos x="connsiteX1" y="connsiteY1"/>
                  </a:cxn>
                  <a:cxn ang="0">
                    <a:pos x="connsiteX2" y="connsiteY2"/>
                  </a:cxn>
                  <a:cxn ang="0">
                    <a:pos x="connsiteX3" y="connsiteY3"/>
                  </a:cxn>
                </a:cxnLst>
                <a:rect l="l" t="t" r="r" b="b"/>
                <a:pathLst>
                  <a:path w="9296400" h="2654300">
                    <a:moveTo>
                      <a:pt x="0" y="215900"/>
                    </a:moveTo>
                    <a:lnTo>
                      <a:pt x="7518400" y="2654300"/>
                    </a:lnTo>
                    <a:lnTo>
                      <a:pt x="9296400" y="2362200"/>
                    </a:lnTo>
                    <a:lnTo>
                      <a:pt x="1320800" y="0"/>
                    </a:lnTo>
                  </a:path>
                </a:pathLst>
              </a:custGeom>
              <a:gradFill>
                <a:gsLst>
                  <a:gs pos="0">
                    <a:schemeClr val="accent1">
                      <a:lumMod val="5000"/>
                      <a:lumOff val="95000"/>
                    </a:schemeClr>
                  </a:gs>
                  <a:gs pos="53000">
                    <a:schemeClr val="bg1"/>
                  </a:gs>
                  <a:gs pos="0">
                    <a:schemeClr val="accent5">
                      <a:lumMod val="40000"/>
                      <a:lumOff val="60000"/>
                    </a:schemeClr>
                  </a:gs>
                  <a:gs pos="100000">
                    <a:schemeClr val="accent5">
                      <a:lumMod val="40000"/>
                      <a:lumOff val="6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101" name="Freeform 100"/>
              <p:cNvSpPr/>
              <p:nvPr/>
            </p:nvSpPr>
            <p:spPr>
              <a:xfrm>
                <a:off x="7851589" y="2849969"/>
                <a:ext cx="1169242" cy="900568"/>
              </a:xfrm>
              <a:custGeom>
                <a:avLst/>
                <a:gdLst>
                  <a:gd name="connsiteX0" fmla="*/ 0 w 10858500"/>
                  <a:gd name="connsiteY0" fmla="*/ 3657600 h 3771900"/>
                  <a:gd name="connsiteX1" fmla="*/ 0 w 10858500"/>
                  <a:gd name="connsiteY1" fmla="*/ 1981200 h 3771900"/>
                  <a:gd name="connsiteX2" fmla="*/ 10782300 w 10858500"/>
                  <a:gd name="connsiteY2" fmla="*/ 0 h 3771900"/>
                  <a:gd name="connsiteX3" fmla="*/ 10858500 w 10858500"/>
                  <a:gd name="connsiteY3" fmla="*/ 1600200 h 3771900"/>
                  <a:gd name="connsiteX4" fmla="*/ 0 w 10858500"/>
                  <a:gd name="connsiteY4" fmla="*/ 3771900 h 3771900"/>
                  <a:gd name="connsiteX0" fmla="*/ 0 w 10885480"/>
                  <a:gd name="connsiteY0" fmla="*/ 3628572 h 3742872"/>
                  <a:gd name="connsiteX1" fmla="*/ 0 w 10885480"/>
                  <a:gd name="connsiteY1" fmla="*/ 1952172 h 3742872"/>
                  <a:gd name="connsiteX2" fmla="*/ 10885480 w 10885480"/>
                  <a:gd name="connsiteY2" fmla="*/ 0 h 3742872"/>
                  <a:gd name="connsiteX3" fmla="*/ 10858500 w 10885480"/>
                  <a:gd name="connsiteY3" fmla="*/ 1571172 h 3742872"/>
                  <a:gd name="connsiteX4" fmla="*/ 0 w 10885480"/>
                  <a:gd name="connsiteY4" fmla="*/ 3742872 h 3742872"/>
                  <a:gd name="connsiteX0" fmla="*/ 0 w 10902720"/>
                  <a:gd name="connsiteY0" fmla="*/ 3628572 h 3742872"/>
                  <a:gd name="connsiteX1" fmla="*/ 0 w 10902720"/>
                  <a:gd name="connsiteY1" fmla="*/ 1952172 h 3742872"/>
                  <a:gd name="connsiteX2" fmla="*/ 10885480 w 10902720"/>
                  <a:gd name="connsiteY2" fmla="*/ 0 h 3742872"/>
                  <a:gd name="connsiteX3" fmla="*/ 10902720 w 10902720"/>
                  <a:gd name="connsiteY3" fmla="*/ 1556658 h 3742872"/>
                  <a:gd name="connsiteX4" fmla="*/ 0 w 10902720"/>
                  <a:gd name="connsiteY4" fmla="*/ 3742872 h 3742872"/>
                  <a:gd name="connsiteX0" fmla="*/ 111909 w 11014629"/>
                  <a:gd name="connsiteY0" fmla="*/ 3628572 h 3742872"/>
                  <a:gd name="connsiteX1" fmla="*/ 0 w 11014629"/>
                  <a:gd name="connsiteY1" fmla="*/ 1603829 h 3742872"/>
                  <a:gd name="connsiteX2" fmla="*/ 10997389 w 11014629"/>
                  <a:gd name="connsiteY2" fmla="*/ 0 h 3742872"/>
                  <a:gd name="connsiteX3" fmla="*/ 11014629 w 11014629"/>
                  <a:gd name="connsiteY3" fmla="*/ 1556658 h 3742872"/>
                  <a:gd name="connsiteX4" fmla="*/ 111909 w 11014629"/>
                  <a:gd name="connsiteY4" fmla="*/ 3742872 h 3742872"/>
                  <a:gd name="connsiteX0" fmla="*/ 0 w 11014629"/>
                  <a:gd name="connsiteY0" fmla="*/ 1603829 h 3742872"/>
                  <a:gd name="connsiteX1" fmla="*/ 10997389 w 11014629"/>
                  <a:gd name="connsiteY1" fmla="*/ 0 h 3742872"/>
                  <a:gd name="connsiteX2" fmla="*/ 11014629 w 11014629"/>
                  <a:gd name="connsiteY2" fmla="*/ 1556658 h 3742872"/>
                  <a:gd name="connsiteX3" fmla="*/ 111909 w 11014629"/>
                  <a:gd name="connsiteY3" fmla="*/ 3742872 h 3742872"/>
                  <a:gd name="connsiteX0" fmla="*/ 37303 w 11051932"/>
                  <a:gd name="connsiteY0" fmla="*/ 1603829 h 3191329"/>
                  <a:gd name="connsiteX1" fmla="*/ 11034692 w 11051932"/>
                  <a:gd name="connsiteY1" fmla="*/ 0 h 3191329"/>
                  <a:gd name="connsiteX2" fmla="*/ 11051932 w 11051932"/>
                  <a:gd name="connsiteY2" fmla="*/ 1556658 h 3191329"/>
                  <a:gd name="connsiteX3" fmla="*/ 0 w 11051932"/>
                  <a:gd name="connsiteY3" fmla="*/ 3191329 h 3191329"/>
                  <a:gd name="connsiteX0" fmla="*/ 0 w 11014629"/>
                  <a:gd name="connsiteY0" fmla="*/ 1603829 h 3234872"/>
                  <a:gd name="connsiteX1" fmla="*/ 10997389 w 11014629"/>
                  <a:gd name="connsiteY1" fmla="*/ 0 h 3234872"/>
                  <a:gd name="connsiteX2" fmla="*/ 11014629 w 11014629"/>
                  <a:gd name="connsiteY2" fmla="*/ 1556658 h 3234872"/>
                  <a:gd name="connsiteX3" fmla="*/ 0 w 11014629"/>
                  <a:gd name="connsiteY3" fmla="*/ 3234872 h 3234872"/>
                  <a:gd name="connsiteX0" fmla="*/ 2802964 w 11014629"/>
                  <a:gd name="connsiteY0" fmla="*/ 1156154 h 3234872"/>
                  <a:gd name="connsiteX1" fmla="*/ 10997389 w 11014629"/>
                  <a:gd name="connsiteY1" fmla="*/ 0 h 3234872"/>
                  <a:gd name="connsiteX2" fmla="*/ 11014629 w 11014629"/>
                  <a:gd name="connsiteY2" fmla="*/ 1556658 h 3234872"/>
                  <a:gd name="connsiteX3" fmla="*/ 0 w 11014629"/>
                  <a:gd name="connsiteY3" fmla="*/ 3234872 h 3234872"/>
                  <a:gd name="connsiteX0" fmla="*/ 0 w 8211665"/>
                  <a:gd name="connsiteY0" fmla="*/ 1156154 h 2501447"/>
                  <a:gd name="connsiteX1" fmla="*/ 8194425 w 8211665"/>
                  <a:gd name="connsiteY1" fmla="*/ 0 h 2501447"/>
                  <a:gd name="connsiteX2" fmla="*/ 8211665 w 8211665"/>
                  <a:gd name="connsiteY2" fmla="*/ 1556658 h 2501447"/>
                  <a:gd name="connsiteX3" fmla="*/ 563041 w 8211665"/>
                  <a:gd name="connsiteY3" fmla="*/ 2501447 h 2501447"/>
                  <a:gd name="connsiteX0" fmla="*/ 24480 w 8236145"/>
                  <a:gd name="connsiteY0" fmla="*/ 1156154 h 2872922"/>
                  <a:gd name="connsiteX1" fmla="*/ 8218905 w 8236145"/>
                  <a:gd name="connsiteY1" fmla="*/ 0 h 2872922"/>
                  <a:gd name="connsiteX2" fmla="*/ 8236145 w 8236145"/>
                  <a:gd name="connsiteY2" fmla="*/ 1556658 h 2872922"/>
                  <a:gd name="connsiteX3" fmla="*/ 0 w 8236145"/>
                  <a:gd name="connsiteY3" fmla="*/ 2872922 h 2872922"/>
                  <a:gd name="connsiteX0" fmla="*/ 24480 w 8236145"/>
                  <a:gd name="connsiteY0" fmla="*/ 1146629 h 2872922"/>
                  <a:gd name="connsiteX1" fmla="*/ 8218905 w 8236145"/>
                  <a:gd name="connsiteY1" fmla="*/ 0 h 2872922"/>
                  <a:gd name="connsiteX2" fmla="*/ 8236145 w 8236145"/>
                  <a:gd name="connsiteY2" fmla="*/ 1556658 h 2872922"/>
                  <a:gd name="connsiteX3" fmla="*/ 0 w 8236145"/>
                  <a:gd name="connsiteY3" fmla="*/ 2872922 h 2872922"/>
                  <a:gd name="connsiteX0" fmla="*/ 24480 w 8236145"/>
                  <a:gd name="connsiteY0" fmla="*/ 1165679 h 2891972"/>
                  <a:gd name="connsiteX1" fmla="*/ 8182185 w 8236145"/>
                  <a:gd name="connsiteY1" fmla="*/ 0 h 2891972"/>
                  <a:gd name="connsiteX2" fmla="*/ 8236145 w 8236145"/>
                  <a:gd name="connsiteY2" fmla="*/ 1575708 h 2891972"/>
                  <a:gd name="connsiteX3" fmla="*/ 0 w 8236145"/>
                  <a:gd name="connsiteY3" fmla="*/ 2891972 h 2891972"/>
                  <a:gd name="connsiteX0" fmla="*/ 24480 w 8260625"/>
                  <a:gd name="connsiteY0" fmla="*/ 1165679 h 2891972"/>
                  <a:gd name="connsiteX1" fmla="*/ 8182185 w 8260625"/>
                  <a:gd name="connsiteY1" fmla="*/ 0 h 2891972"/>
                  <a:gd name="connsiteX2" fmla="*/ 8260625 w 8260625"/>
                  <a:gd name="connsiteY2" fmla="*/ 1718583 h 2891972"/>
                  <a:gd name="connsiteX3" fmla="*/ 0 w 8260625"/>
                  <a:gd name="connsiteY3" fmla="*/ 2891972 h 2891972"/>
                  <a:gd name="connsiteX0" fmla="*/ 24480 w 8260625"/>
                  <a:gd name="connsiteY0" fmla="*/ 1165679 h 2787197"/>
                  <a:gd name="connsiteX1" fmla="*/ 8182185 w 8260625"/>
                  <a:gd name="connsiteY1" fmla="*/ 0 h 2787197"/>
                  <a:gd name="connsiteX2" fmla="*/ 8260625 w 8260625"/>
                  <a:gd name="connsiteY2" fmla="*/ 1718583 h 2787197"/>
                  <a:gd name="connsiteX3" fmla="*/ 0 w 8260625"/>
                  <a:gd name="connsiteY3" fmla="*/ 2787197 h 2787197"/>
                  <a:gd name="connsiteX0" fmla="*/ 0 w 8236145"/>
                  <a:gd name="connsiteY0" fmla="*/ 1165679 h 2863397"/>
                  <a:gd name="connsiteX1" fmla="*/ 8157705 w 8236145"/>
                  <a:gd name="connsiteY1" fmla="*/ 0 h 2863397"/>
                  <a:gd name="connsiteX2" fmla="*/ 8236145 w 8236145"/>
                  <a:gd name="connsiteY2" fmla="*/ 1718583 h 2863397"/>
                  <a:gd name="connsiteX3" fmla="*/ 0 w 8236145"/>
                  <a:gd name="connsiteY3" fmla="*/ 2863397 h 2863397"/>
                  <a:gd name="connsiteX0" fmla="*/ 0 w 8236145"/>
                  <a:gd name="connsiteY0" fmla="*/ 1165679 h 2863397"/>
                  <a:gd name="connsiteX1" fmla="*/ 8157705 w 8236145"/>
                  <a:gd name="connsiteY1" fmla="*/ 0 h 2863397"/>
                  <a:gd name="connsiteX2" fmla="*/ 8236145 w 8236145"/>
                  <a:gd name="connsiteY2" fmla="*/ 1528083 h 2863397"/>
                  <a:gd name="connsiteX3" fmla="*/ 0 w 8236145"/>
                  <a:gd name="connsiteY3" fmla="*/ 2863397 h 2863397"/>
                  <a:gd name="connsiteX0" fmla="*/ 0 w 8211665"/>
                  <a:gd name="connsiteY0" fmla="*/ 1165679 h 2863397"/>
                  <a:gd name="connsiteX1" fmla="*/ 8157705 w 8211665"/>
                  <a:gd name="connsiteY1" fmla="*/ 0 h 2863397"/>
                  <a:gd name="connsiteX2" fmla="*/ 8211665 w 8211665"/>
                  <a:gd name="connsiteY2" fmla="*/ 1699533 h 2863397"/>
                  <a:gd name="connsiteX3" fmla="*/ 0 w 8211665"/>
                  <a:gd name="connsiteY3" fmla="*/ 2863397 h 2863397"/>
                  <a:gd name="connsiteX0" fmla="*/ 3152097 w 8211665"/>
                  <a:gd name="connsiteY0" fmla="*/ 904422 h 2863397"/>
                  <a:gd name="connsiteX1" fmla="*/ 8157705 w 8211665"/>
                  <a:gd name="connsiteY1" fmla="*/ 0 h 2863397"/>
                  <a:gd name="connsiteX2" fmla="*/ 8211665 w 8211665"/>
                  <a:gd name="connsiteY2" fmla="*/ 1699533 h 2863397"/>
                  <a:gd name="connsiteX3" fmla="*/ 0 w 8211665"/>
                  <a:gd name="connsiteY3" fmla="*/ 2863397 h 2863397"/>
                  <a:gd name="connsiteX0" fmla="*/ 0 w 5059568"/>
                  <a:gd name="connsiteY0" fmla="*/ 904422 h 1919969"/>
                  <a:gd name="connsiteX1" fmla="*/ 5005608 w 5059568"/>
                  <a:gd name="connsiteY1" fmla="*/ 0 h 1919969"/>
                  <a:gd name="connsiteX2" fmla="*/ 5059568 w 5059568"/>
                  <a:gd name="connsiteY2" fmla="*/ 1699533 h 1919969"/>
                  <a:gd name="connsiteX3" fmla="*/ 261120 w 5059568"/>
                  <a:gd name="connsiteY3" fmla="*/ 1919969 h 1919969"/>
                  <a:gd name="connsiteX0" fmla="*/ 0 w 5544507"/>
                  <a:gd name="connsiteY0" fmla="*/ 744764 h 1919969"/>
                  <a:gd name="connsiteX1" fmla="*/ 5490547 w 5544507"/>
                  <a:gd name="connsiteY1" fmla="*/ 0 h 1919969"/>
                  <a:gd name="connsiteX2" fmla="*/ 5544507 w 5544507"/>
                  <a:gd name="connsiteY2" fmla="*/ 1699533 h 1919969"/>
                  <a:gd name="connsiteX3" fmla="*/ 746059 w 5544507"/>
                  <a:gd name="connsiteY3" fmla="*/ 1919969 h 1919969"/>
                  <a:gd name="connsiteX0" fmla="*/ 0 w 5544507"/>
                  <a:gd name="connsiteY0" fmla="*/ 744764 h 2456997"/>
                  <a:gd name="connsiteX1" fmla="*/ 5490547 w 5544507"/>
                  <a:gd name="connsiteY1" fmla="*/ 0 h 2456997"/>
                  <a:gd name="connsiteX2" fmla="*/ 5544507 w 5544507"/>
                  <a:gd name="connsiteY2" fmla="*/ 1699533 h 2456997"/>
                  <a:gd name="connsiteX3" fmla="*/ 55955 w 5544507"/>
                  <a:gd name="connsiteY3" fmla="*/ 2456997 h 2456997"/>
                  <a:gd name="connsiteX0" fmla="*/ 0 w 5490547"/>
                  <a:gd name="connsiteY0" fmla="*/ 744764 h 2456997"/>
                  <a:gd name="connsiteX1" fmla="*/ 5490547 w 5490547"/>
                  <a:gd name="connsiteY1" fmla="*/ 0 h 2456997"/>
                  <a:gd name="connsiteX2" fmla="*/ 5413947 w 5490547"/>
                  <a:gd name="connsiteY2" fmla="*/ 1423761 h 2456997"/>
                  <a:gd name="connsiteX3" fmla="*/ 55955 w 5490547"/>
                  <a:gd name="connsiteY3" fmla="*/ 2456997 h 2456997"/>
                  <a:gd name="connsiteX0" fmla="*/ 0 w 5490547"/>
                  <a:gd name="connsiteY0" fmla="*/ 744764 h 2456997"/>
                  <a:gd name="connsiteX1" fmla="*/ 5490547 w 5490547"/>
                  <a:gd name="connsiteY1" fmla="*/ 0 h 2456997"/>
                  <a:gd name="connsiteX2" fmla="*/ 5488553 w 5490547"/>
                  <a:gd name="connsiteY2" fmla="*/ 1728561 h 2456997"/>
                  <a:gd name="connsiteX3" fmla="*/ 55955 w 5490547"/>
                  <a:gd name="connsiteY3" fmla="*/ 2456997 h 2456997"/>
                  <a:gd name="connsiteX0" fmla="*/ 0 w 5488553"/>
                  <a:gd name="connsiteY0" fmla="*/ 309336 h 2021569"/>
                  <a:gd name="connsiteX1" fmla="*/ 5061563 w 5488553"/>
                  <a:gd name="connsiteY1" fmla="*/ 0 h 2021569"/>
                  <a:gd name="connsiteX2" fmla="*/ 5488553 w 5488553"/>
                  <a:gd name="connsiteY2" fmla="*/ 1293133 h 2021569"/>
                  <a:gd name="connsiteX3" fmla="*/ 55955 w 5488553"/>
                  <a:gd name="connsiteY3" fmla="*/ 2021569 h 2021569"/>
                  <a:gd name="connsiteX0" fmla="*/ 0 w 5488557"/>
                  <a:gd name="connsiteY0" fmla="*/ 715736 h 2427969"/>
                  <a:gd name="connsiteX1" fmla="*/ 5415942 w 5488557"/>
                  <a:gd name="connsiteY1" fmla="*/ 0 h 2427969"/>
                  <a:gd name="connsiteX2" fmla="*/ 5488553 w 5488557"/>
                  <a:gd name="connsiteY2" fmla="*/ 1699533 h 2427969"/>
                  <a:gd name="connsiteX3" fmla="*/ 55955 w 5488557"/>
                  <a:gd name="connsiteY3" fmla="*/ 2427969 h 2427969"/>
                </a:gdLst>
                <a:ahLst/>
                <a:cxnLst>
                  <a:cxn ang="0">
                    <a:pos x="connsiteX0" y="connsiteY0"/>
                  </a:cxn>
                  <a:cxn ang="0">
                    <a:pos x="connsiteX1" y="connsiteY1"/>
                  </a:cxn>
                  <a:cxn ang="0">
                    <a:pos x="connsiteX2" y="connsiteY2"/>
                  </a:cxn>
                  <a:cxn ang="0">
                    <a:pos x="connsiteX3" y="connsiteY3"/>
                  </a:cxn>
                </a:cxnLst>
                <a:rect l="l" t="t" r="r" b="b"/>
                <a:pathLst>
                  <a:path w="5488557" h="2427969">
                    <a:moveTo>
                      <a:pt x="0" y="715736"/>
                    </a:moveTo>
                    <a:lnTo>
                      <a:pt x="5415942" y="0"/>
                    </a:lnTo>
                    <a:cubicBezTo>
                      <a:pt x="5415277" y="576187"/>
                      <a:pt x="5489218" y="1123346"/>
                      <a:pt x="5488553" y="1699533"/>
                    </a:cubicBezTo>
                    <a:lnTo>
                      <a:pt x="55955" y="2427969"/>
                    </a:lnTo>
                  </a:path>
                </a:pathLst>
              </a:custGeom>
              <a:gradFill>
                <a:gsLst>
                  <a:gs pos="0">
                    <a:schemeClr val="accent1">
                      <a:lumMod val="5000"/>
                      <a:lumOff val="95000"/>
                    </a:schemeClr>
                  </a:gs>
                  <a:gs pos="53000">
                    <a:schemeClr val="bg1"/>
                  </a:gs>
                  <a:gs pos="0">
                    <a:schemeClr val="accent5">
                      <a:lumMod val="40000"/>
                      <a:lumOff val="60000"/>
                    </a:schemeClr>
                  </a:gs>
                  <a:gs pos="100000">
                    <a:schemeClr val="accent5">
                      <a:lumMod val="40000"/>
                      <a:lumOff val="6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102" name="Rectangle 30720"/>
              <p:cNvSpPr txBox="1">
                <a:spLocks/>
              </p:cNvSpPr>
              <p:nvPr/>
            </p:nvSpPr>
            <p:spPr>
              <a:xfrm>
                <a:off x="6033364" y="2769388"/>
                <a:ext cx="1506962" cy="333905"/>
              </a:xfrm>
              <a:prstGeom prst="rect">
                <a:avLst/>
              </a:prstGeom>
              <a:noFill/>
              <a:ln w="9525">
                <a:noFill/>
                <a:miter lim="800000"/>
                <a:headEnd/>
                <a:tailEnd/>
              </a:ln>
              <a:effectLst/>
              <a:scene3d>
                <a:camera prst="isometricOffAxis2Left">
                  <a:rot lat="429657" lon="19878083" rev="20056841"/>
                </a:camera>
                <a:lightRig rig="threePt" dir="t"/>
              </a:scene3d>
              <a:extLst/>
            </p:spPr>
            <p:txBody>
              <a:bodyPr vert="horz" wrap="none" lIns="211477" tIns="211477" rIns="211477" bIns="211477" numCol="1" anchor="ctr" anchorCtr="0" compatLnSpc="1">
                <a:prstTxWarp prst="textNoShape">
                  <a:avLst/>
                </a:prstTxWarp>
                <a:noAutofit/>
                <a:scene3d>
                  <a:camera prst="perspectiveContrastingLeftFacing"/>
                  <a:lightRig rig="threePt" dir="t"/>
                </a:scene3d>
              </a:bodyPr>
              <a:lstStyle>
                <a:defPPr>
                  <a:defRPr lang="en-US"/>
                </a:defPPr>
                <a:lvl1pPr lvl="0" indent="0" defTabSz="895350">
                  <a:buClr>
                    <a:schemeClr val="tx2"/>
                  </a:buClr>
                  <a:defRPr baseline="0">
                    <a:ea typeface="Arial Unicode MS" pitchFamily="34" charset="-128"/>
                    <a:cs typeface="Arial Unicode MS" pitchFamily="34" charset="-128"/>
                  </a:defRPr>
                </a:lvl1pPr>
                <a:lvl2pPr marL="1619" lvl="1" indent="0" defTabSz="895350" fontAlgn="base">
                  <a:spcBef>
                    <a:spcPct val="0"/>
                  </a:spcBef>
                  <a:spcAft>
                    <a:spcPct val="0"/>
                  </a:spcAft>
                  <a:buClr>
                    <a:srgbClr val="002960"/>
                  </a:buClr>
                  <a:buSzPct val="125000"/>
                  <a:buFont typeface="Arial" charset="0"/>
                  <a:buNone/>
                  <a:defRPr sz="1400" b="1" baseline="0">
                    <a:solidFill>
                      <a:srgbClr val="000000"/>
                    </a:solidFill>
                    <a:ea typeface="Arial Unicode MS"/>
                    <a:cs typeface="Arial Unicode MS"/>
                  </a:defRPr>
                </a:lvl2pPr>
                <a:lvl3pPr marL="457200" lvl="2" indent="-261938" defTabSz="895350">
                  <a:buClr>
                    <a:schemeClr val="tx2"/>
                  </a:buClr>
                  <a:buSzPct val="120000"/>
                  <a:buFont typeface="Arial" charset="0"/>
                  <a:buChar char="–"/>
                  <a:defRPr baseline="0">
                    <a:ea typeface="Arial Unicode MS" pitchFamily="34" charset="-128"/>
                    <a:cs typeface="Arial Unicode MS" pitchFamily="34" charset="-128"/>
                  </a:defRPr>
                </a:lvl3pPr>
                <a:lvl4pPr marL="614363" lvl="3" indent="-155575" defTabSz="895350">
                  <a:buClr>
                    <a:schemeClr val="tx2"/>
                  </a:buClr>
                  <a:buSzPct val="120000"/>
                  <a:buFont typeface="Arial" charset="0"/>
                  <a:buChar char="▫"/>
                  <a:defRPr baseline="0">
                    <a:ea typeface="Arial Unicode MS" pitchFamily="34" charset="-128"/>
                    <a:cs typeface="Arial Unicode MS" pitchFamily="34" charset="-128"/>
                  </a:defRPr>
                </a:lvl4pPr>
                <a:lvl5pPr marL="749808" lvl="4" indent="-130175" defTabSz="895350">
                  <a:buClr>
                    <a:schemeClr val="tx2"/>
                  </a:buClr>
                  <a:buSzPct val="89000"/>
                  <a:buFont typeface="Arial" charset="0"/>
                  <a:buChar char="-"/>
                  <a:defRPr baseline="0">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vl6pPr>
                <a:lvl7pPr marL="749808" indent="-130175" defTabSz="895350" fontAlgn="base">
                  <a:spcBef>
                    <a:spcPct val="0"/>
                  </a:spcBef>
                  <a:spcAft>
                    <a:spcPct val="0"/>
                  </a:spcAft>
                  <a:buClr>
                    <a:schemeClr val="tx2"/>
                  </a:buClr>
                  <a:buSzPct val="89000"/>
                  <a:buFont typeface="Arial" charset="0"/>
                  <a:buChar char="-"/>
                  <a:defRPr baseline="0"/>
                </a:lvl7pPr>
                <a:lvl8pPr marL="749808" indent="-130175" defTabSz="895350" fontAlgn="base">
                  <a:spcBef>
                    <a:spcPct val="0"/>
                  </a:spcBef>
                  <a:spcAft>
                    <a:spcPct val="0"/>
                  </a:spcAft>
                  <a:buClr>
                    <a:schemeClr val="tx2"/>
                  </a:buClr>
                  <a:buSzPct val="89000"/>
                  <a:buFont typeface="Arial" charset="0"/>
                  <a:buChar char="-"/>
                  <a:defRPr baseline="0"/>
                </a:lvl8pPr>
                <a:lvl9pPr marL="749808" indent="-130175" defTabSz="895350" fontAlgn="base">
                  <a:spcBef>
                    <a:spcPct val="0"/>
                  </a:spcBef>
                  <a:spcAft>
                    <a:spcPct val="0"/>
                  </a:spcAft>
                  <a:buClr>
                    <a:schemeClr val="tx2"/>
                  </a:buClr>
                  <a:buSzPct val="89000"/>
                  <a:buFont typeface="Arial" charset="0"/>
                  <a:buChar char="-"/>
                  <a:defRPr baseline="0"/>
                </a:lvl9pPr>
              </a:lstStyle>
              <a:p>
                <a:pPr lvl="1"/>
                <a:r>
                  <a:rPr lang="en-US" sz="1884" dirty="0"/>
                  <a:t>DIAMOND</a:t>
                </a:r>
              </a:p>
            </p:txBody>
          </p:sp>
          <p:sp>
            <p:nvSpPr>
              <p:cNvPr id="103" name="TextBox 102"/>
              <p:cNvSpPr txBox="1"/>
              <p:nvPr/>
            </p:nvSpPr>
            <p:spPr>
              <a:xfrm rot="20946639">
                <a:off x="7913024" y="3054057"/>
                <a:ext cx="1046371" cy="522526"/>
              </a:xfrm>
              <a:prstGeom prst="rect">
                <a:avLst/>
              </a:prstGeom>
              <a:noFill/>
              <a:ln w="9525">
                <a:noFill/>
                <a:miter lim="800000"/>
                <a:headEnd/>
                <a:tailEnd/>
              </a:ln>
              <a:effectLst/>
              <a:scene3d>
                <a:camera prst="isometricOffAxis1Right">
                  <a:rot lat="1080000" lon="20039998" rev="21299999"/>
                </a:camera>
                <a:lightRig rig="threePt" dir="t"/>
              </a:scene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2848831" fontAlgn="base">
                  <a:spcBef>
                    <a:spcPct val="0"/>
                  </a:spcBef>
                  <a:spcAft>
                    <a:spcPct val="0"/>
                  </a:spcAft>
                  <a:buClr>
                    <a:schemeClr val="tx2"/>
                  </a:buClr>
                  <a:defRPr sz="4990" baseline="0">
                    <a:ea typeface="Arial Unicode MS" pitchFamily="34" charset="-128"/>
                    <a:cs typeface="Arial Unicode MS" pitchFamily="34" charset="-128"/>
                  </a:defRPr>
                </a:lvl1pPr>
                <a:lvl2pPr marL="616237" lvl="1" indent="-611185" defTabSz="2848831" fontAlgn="base">
                  <a:spcBef>
                    <a:spcPct val="0"/>
                  </a:spcBef>
                  <a:spcAft>
                    <a:spcPct val="0"/>
                  </a:spcAft>
                  <a:buClr>
                    <a:schemeClr val="tx2"/>
                  </a:buClr>
                  <a:buSzPct val="125000"/>
                  <a:buFont typeface="Arial" charset="0"/>
                  <a:buChar char="▪"/>
                  <a:defRPr sz="4990" baseline="0">
                    <a:ea typeface="Arial Unicode MS" pitchFamily="34" charset="-128"/>
                    <a:cs typeface="Arial Unicode MS" pitchFamily="34" charset="-128"/>
                  </a:defRPr>
                </a:lvl2pPr>
                <a:lvl3pPr marL="1454721" lvl="2" indent="-833435"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3pPr>
                <a:lvl4pPr marL="1954785" lvl="3" indent="-495009"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4pPr>
                <a:lvl5pPr marL="2385743" lvl="4" indent="-414193" defTabSz="2848831" fontAlgn="base">
                  <a:spcBef>
                    <a:spcPct val="0"/>
                  </a:spcBef>
                  <a:spcAft>
                    <a:spcPct val="0"/>
                  </a:spcAft>
                  <a:buClr>
                    <a:schemeClr val="tx2"/>
                  </a:buClr>
                  <a:buSzPct val="89000"/>
                  <a:buFont typeface="Arial" charset="0"/>
                  <a:buChar char="-"/>
                  <a:defRPr sz="4990" baseline="0">
                    <a:ea typeface="Arial Unicode MS" pitchFamily="34" charset="-128"/>
                    <a:cs typeface="Arial Unicode MS" pitchFamily="34" charset="-128"/>
                  </a:defRPr>
                </a:lvl5pPr>
                <a:lvl6pPr marL="2385743" indent="-414193" defTabSz="2848831" fontAlgn="base">
                  <a:spcBef>
                    <a:spcPct val="0"/>
                  </a:spcBef>
                  <a:spcAft>
                    <a:spcPct val="0"/>
                  </a:spcAft>
                  <a:buClr>
                    <a:schemeClr val="tx2"/>
                  </a:buClr>
                  <a:buSzPct val="89000"/>
                  <a:buFont typeface="Arial" charset="0"/>
                  <a:buChar char="-"/>
                  <a:defRPr sz="4990" baseline="0"/>
                </a:lvl6pPr>
                <a:lvl7pPr marL="2385743" indent="-414193" defTabSz="2848831" fontAlgn="base">
                  <a:spcBef>
                    <a:spcPct val="0"/>
                  </a:spcBef>
                  <a:spcAft>
                    <a:spcPct val="0"/>
                  </a:spcAft>
                  <a:buClr>
                    <a:schemeClr val="tx2"/>
                  </a:buClr>
                  <a:buSzPct val="89000"/>
                  <a:buFont typeface="Arial" charset="0"/>
                  <a:buChar char="-"/>
                  <a:defRPr sz="4990" baseline="0"/>
                </a:lvl7pPr>
                <a:lvl8pPr marL="2385743" indent="-414193" defTabSz="2848831" fontAlgn="base">
                  <a:spcBef>
                    <a:spcPct val="0"/>
                  </a:spcBef>
                  <a:spcAft>
                    <a:spcPct val="0"/>
                  </a:spcAft>
                  <a:buClr>
                    <a:schemeClr val="tx2"/>
                  </a:buClr>
                  <a:buSzPct val="89000"/>
                  <a:buFont typeface="Arial" charset="0"/>
                  <a:buChar char="-"/>
                  <a:defRPr sz="4990" baseline="0"/>
                </a:lvl8pPr>
                <a:lvl9pPr marL="2385743" indent="-414193" defTabSz="2848831" fontAlgn="base">
                  <a:spcBef>
                    <a:spcPct val="0"/>
                  </a:spcBef>
                  <a:spcAft>
                    <a:spcPct val="0"/>
                  </a:spcAft>
                  <a:buClr>
                    <a:schemeClr val="tx2"/>
                  </a:buClr>
                  <a:buSzPct val="89000"/>
                  <a:buFont typeface="Arial" charset="0"/>
                  <a:buChar char="-"/>
                  <a:defRPr sz="4990" baseline="0"/>
                </a:lvl9pPr>
              </a:lstStyle>
              <a:p>
                <a:pPr algn="ctr">
                  <a:buClr>
                    <a:srgbClr val="000000"/>
                  </a:buClr>
                </a:pPr>
                <a:r>
                  <a:rPr lang="en-GB" sz="1507" dirty="0">
                    <a:solidFill>
                      <a:srgbClr val="000000"/>
                    </a:solidFill>
                  </a:rPr>
                  <a:t>&gt;3.5 </a:t>
                </a:r>
                <a:r>
                  <a:rPr lang="en-GB" sz="1507" dirty="0" err="1">
                    <a:solidFill>
                      <a:srgbClr val="000000"/>
                    </a:solidFill>
                  </a:rPr>
                  <a:t>upto</a:t>
                </a:r>
                <a:r>
                  <a:rPr lang="en-GB" sz="1507" dirty="0">
                    <a:solidFill>
                      <a:srgbClr val="000000"/>
                    </a:solidFill>
                  </a:rPr>
                  <a:t> 4.0</a:t>
                </a:r>
              </a:p>
            </p:txBody>
          </p:sp>
        </p:grpSp>
        <p:grpSp>
          <p:nvGrpSpPr>
            <p:cNvPr id="104" name="Group 103"/>
            <p:cNvGrpSpPr/>
            <p:nvPr/>
          </p:nvGrpSpPr>
          <p:grpSpPr>
            <a:xfrm>
              <a:off x="2320147" y="1874167"/>
              <a:ext cx="2562767" cy="1262870"/>
              <a:chOff x="6156347" y="1546703"/>
              <a:chExt cx="2886983" cy="1422637"/>
            </a:xfrm>
          </p:grpSpPr>
          <p:sp>
            <p:nvSpPr>
              <p:cNvPr id="105" name="Freeform 104"/>
              <p:cNvSpPr/>
              <p:nvPr/>
            </p:nvSpPr>
            <p:spPr>
              <a:xfrm>
                <a:off x="6156347" y="1653018"/>
                <a:ext cx="2188618" cy="1299683"/>
              </a:xfrm>
              <a:custGeom>
                <a:avLst/>
                <a:gdLst>
                  <a:gd name="connsiteX0" fmla="*/ 114300 w 6972300"/>
                  <a:gd name="connsiteY0" fmla="*/ 1257300 h 5600700"/>
                  <a:gd name="connsiteX1" fmla="*/ 114300 w 6972300"/>
                  <a:gd name="connsiteY1" fmla="*/ 0 h 5600700"/>
                  <a:gd name="connsiteX2" fmla="*/ 6972300 w 6972300"/>
                  <a:gd name="connsiteY2" fmla="*/ 3810000 h 5600700"/>
                  <a:gd name="connsiteX3" fmla="*/ 6972300 w 6972300"/>
                  <a:gd name="connsiteY3" fmla="*/ 5600700 h 5600700"/>
                  <a:gd name="connsiteX4" fmla="*/ 0 w 6972300"/>
                  <a:gd name="connsiteY4" fmla="*/ 1295400 h 5600700"/>
                  <a:gd name="connsiteX0" fmla="*/ 0 w 6858000"/>
                  <a:gd name="connsiteY0" fmla="*/ 1257300 h 5600700"/>
                  <a:gd name="connsiteX1" fmla="*/ 0 w 6858000"/>
                  <a:gd name="connsiteY1" fmla="*/ 0 h 5600700"/>
                  <a:gd name="connsiteX2" fmla="*/ 6858000 w 6858000"/>
                  <a:gd name="connsiteY2" fmla="*/ 3810000 h 5600700"/>
                  <a:gd name="connsiteX3" fmla="*/ 6858000 w 6858000"/>
                  <a:gd name="connsiteY3" fmla="*/ 5600700 h 5600700"/>
                  <a:gd name="connsiteX0" fmla="*/ 0 w 7123471"/>
                  <a:gd name="connsiteY0" fmla="*/ 1847236 h 5600700"/>
                  <a:gd name="connsiteX1" fmla="*/ 265471 w 7123471"/>
                  <a:gd name="connsiteY1" fmla="*/ 0 h 5600700"/>
                  <a:gd name="connsiteX2" fmla="*/ 7123471 w 7123471"/>
                  <a:gd name="connsiteY2" fmla="*/ 3810000 h 5600700"/>
                  <a:gd name="connsiteX3" fmla="*/ 7123471 w 7123471"/>
                  <a:gd name="connsiteY3" fmla="*/ 5600700 h 5600700"/>
                  <a:gd name="connsiteX0" fmla="*/ 0 w 7123471"/>
                  <a:gd name="connsiteY0" fmla="*/ 1257300 h 5010764"/>
                  <a:gd name="connsiteX1" fmla="*/ 0 w 7123471"/>
                  <a:gd name="connsiteY1" fmla="*/ 0 h 5010764"/>
                  <a:gd name="connsiteX2" fmla="*/ 7123471 w 7123471"/>
                  <a:gd name="connsiteY2" fmla="*/ 3220064 h 5010764"/>
                  <a:gd name="connsiteX3" fmla="*/ 7123471 w 7123471"/>
                  <a:gd name="connsiteY3" fmla="*/ 5010764 h 5010764"/>
                  <a:gd name="connsiteX0" fmla="*/ 0 w 7123471"/>
                  <a:gd name="connsiteY0" fmla="*/ 1257300 h 5010764"/>
                  <a:gd name="connsiteX1" fmla="*/ 0 w 7123471"/>
                  <a:gd name="connsiteY1" fmla="*/ 0 h 5010764"/>
                  <a:gd name="connsiteX2" fmla="*/ 7123471 w 7123471"/>
                  <a:gd name="connsiteY2" fmla="*/ 3397044 h 5010764"/>
                  <a:gd name="connsiteX3" fmla="*/ 7123471 w 7123471"/>
                  <a:gd name="connsiteY3" fmla="*/ 5010764 h 5010764"/>
                  <a:gd name="connsiteX0" fmla="*/ 0 w 7428271"/>
                  <a:gd name="connsiteY0" fmla="*/ 1736272 h 5010764"/>
                  <a:gd name="connsiteX1" fmla="*/ 304800 w 7428271"/>
                  <a:gd name="connsiteY1" fmla="*/ 0 h 5010764"/>
                  <a:gd name="connsiteX2" fmla="*/ 7428271 w 7428271"/>
                  <a:gd name="connsiteY2" fmla="*/ 3397044 h 5010764"/>
                  <a:gd name="connsiteX3" fmla="*/ 7428271 w 7428271"/>
                  <a:gd name="connsiteY3" fmla="*/ 5010764 h 5010764"/>
                  <a:gd name="connsiteX0" fmla="*/ 0 w 7428271"/>
                  <a:gd name="connsiteY0" fmla="*/ 1228272 h 4502764"/>
                  <a:gd name="connsiteX1" fmla="*/ 58057 w 7428271"/>
                  <a:gd name="connsiteY1" fmla="*/ 0 h 4502764"/>
                  <a:gd name="connsiteX2" fmla="*/ 7428271 w 7428271"/>
                  <a:gd name="connsiteY2" fmla="*/ 2889044 h 4502764"/>
                  <a:gd name="connsiteX3" fmla="*/ 7428271 w 7428271"/>
                  <a:gd name="connsiteY3" fmla="*/ 4502764 h 4502764"/>
                  <a:gd name="connsiteX0" fmla="*/ 0 w 7428271"/>
                  <a:gd name="connsiteY0" fmla="*/ 1228272 h 4589850"/>
                  <a:gd name="connsiteX1" fmla="*/ 58057 w 7428271"/>
                  <a:gd name="connsiteY1" fmla="*/ 0 h 4589850"/>
                  <a:gd name="connsiteX2" fmla="*/ 7428271 w 7428271"/>
                  <a:gd name="connsiteY2" fmla="*/ 2889044 h 4589850"/>
                  <a:gd name="connsiteX3" fmla="*/ 7428271 w 7428271"/>
                  <a:gd name="connsiteY3" fmla="*/ 4589850 h 4589850"/>
                  <a:gd name="connsiteX0" fmla="*/ 0 w 7413757"/>
                  <a:gd name="connsiteY0" fmla="*/ 1373415 h 4589850"/>
                  <a:gd name="connsiteX1" fmla="*/ 43543 w 7413757"/>
                  <a:gd name="connsiteY1" fmla="*/ 0 h 4589850"/>
                  <a:gd name="connsiteX2" fmla="*/ 7413757 w 7413757"/>
                  <a:gd name="connsiteY2" fmla="*/ 2889044 h 4589850"/>
                  <a:gd name="connsiteX3" fmla="*/ 7413757 w 7413757"/>
                  <a:gd name="connsiteY3" fmla="*/ 4589850 h 4589850"/>
                  <a:gd name="connsiteX0" fmla="*/ 0 w 7747132"/>
                  <a:gd name="connsiteY0" fmla="*/ 1782990 h 4589850"/>
                  <a:gd name="connsiteX1" fmla="*/ 376918 w 7747132"/>
                  <a:gd name="connsiteY1" fmla="*/ 0 h 4589850"/>
                  <a:gd name="connsiteX2" fmla="*/ 7747132 w 7747132"/>
                  <a:gd name="connsiteY2" fmla="*/ 2889044 h 4589850"/>
                  <a:gd name="connsiteX3" fmla="*/ 7747132 w 7747132"/>
                  <a:gd name="connsiteY3" fmla="*/ 4589850 h 4589850"/>
                  <a:gd name="connsiteX0" fmla="*/ 0 w 7747132"/>
                  <a:gd name="connsiteY0" fmla="*/ 1316265 h 4123125"/>
                  <a:gd name="connsiteX1" fmla="*/ 91168 w 7747132"/>
                  <a:gd name="connsiteY1" fmla="*/ 0 h 4123125"/>
                  <a:gd name="connsiteX2" fmla="*/ 7747132 w 7747132"/>
                  <a:gd name="connsiteY2" fmla="*/ 2422319 h 4123125"/>
                  <a:gd name="connsiteX3" fmla="*/ 7747132 w 7747132"/>
                  <a:gd name="connsiteY3" fmla="*/ 4123125 h 4123125"/>
                  <a:gd name="connsiteX0" fmla="*/ 0 w 7747132"/>
                  <a:gd name="connsiteY0" fmla="*/ 1316265 h 4123125"/>
                  <a:gd name="connsiteX1" fmla="*/ 91168 w 7747132"/>
                  <a:gd name="connsiteY1" fmla="*/ 0 h 4123125"/>
                  <a:gd name="connsiteX2" fmla="*/ 7747132 w 7747132"/>
                  <a:gd name="connsiteY2" fmla="*/ 2431844 h 4123125"/>
                  <a:gd name="connsiteX3" fmla="*/ 7747132 w 7747132"/>
                  <a:gd name="connsiteY3" fmla="*/ 4123125 h 4123125"/>
                  <a:gd name="connsiteX0" fmla="*/ 0 w 8023357"/>
                  <a:gd name="connsiteY0" fmla="*/ 1706790 h 4123125"/>
                  <a:gd name="connsiteX1" fmla="*/ 367393 w 8023357"/>
                  <a:gd name="connsiteY1" fmla="*/ 0 h 4123125"/>
                  <a:gd name="connsiteX2" fmla="*/ 8023357 w 8023357"/>
                  <a:gd name="connsiteY2" fmla="*/ 2431844 h 4123125"/>
                  <a:gd name="connsiteX3" fmla="*/ 8023357 w 8023357"/>
                  <a:gd name="connsiteY3" fmla="*/ 4123125 h 4123125"/>
                  <a:gd name="connsiteX0" fmla="*/ 0 w 8023357"/>
                  <a:gd name="connsiteY0" fmla="*/ 1163865 h 3580200"/>
                  <a:gd name="connsiteX1" fmla="*/ 5443 w 8023357"/>
                  <a:gd name="connsiteY1" fmla="*/ 0 h 3580200"/>
                  <a:gd name="connsiteX2" fmla="*/ 8023357 w 8023357"/>
                  <a:gd name="connsiteY2" fmla="*/ 1888919 h 3580200"/>
                  <a:gd name="connsiteX3" fmla="*/ 8023357 w 8023357"/>
                  <a:gd name="connsiteY3" fmla="*/ 3580200 h 3580200"/>
                  <a:gd name="connsiteX0" fmla="*/ 0 w 8023357"/>
                  <a:gd name="connsiteY0" fmla="*/ 1163865 h 3580200"/>
                  <a:gd name="connsiteX1" fmla="*/ 5443 w 8023357"/>
                  <a:gd name="connsiteY1" fmla="*/ 0 h 3580200"/>
                  <a:gd name="connsiteX2" fmla="*/ 7947157 w 8023357"/>
                  <a:gd name="connsiteY2" fmla="*/ 2022269 h 3580200"/>
                  <a:gd name="connsiteX3" fmla="*/ 8023357 w 8023357"/>
                  <a:gd name="connsiteY3" fmla="*/ 3580200 h 3580200"/>
                  <a:gd name="connsiteX0" fmla="*/ 0 w 8013832"/>
                  <a:gd name="connsiteY0" fmla="*/ 1163865 h 3484950"/>
                  <a:gd name="connsiteX1" fmla="*/ 5443 w 8013832"/>
                  <a:gd name="connsiteY1" fmla="*/ 0 h 3484950"/>
                  <a:gd name="connsiteX2" fmla="*/ 7947157 w 8013832"/>
                  <a:gd name="connsiteY2" fmla="*/ 2022269 h 3484950"/>
                  <a:gd name="connsiteX3" fmla="*/ 8013832 w 8013832"/>
                  <a:gd name="connsiteY3" fmla="*/ 3484950 h 3484950"/>
                  <a:gd name="connsiteX0" fmla="*/ 0 w 7956682"/>
                  <a:gd name="connsiteY0" fmla="*/ 1163865 h 3561150"/>
                  <a:gd name="connsiteX1" fmla="*/ 5443 w 7956682"/>
                  <a:gd name="connsiteY1" fmla="*/ 0 h 3561150"/>
                  <a:gd name="connsiteX2" fmla="*/ 7947157 w 7956682"/>
                  <a:gd name="connsiteY2" fmla="*/ 2022269 h 3561150"/>
                  <a:gd name="connsiteX3" fmla="*/ 7956682 w 7956682"/>
                  <a:gd name="connsiteY3" fmla="*/ 3561150 h 3561150"/>
                  <a:gd name="connsiteX0" fmla="*/ 0 w 7994782"/>
                  <a:gd name="connsiteY0" fmla="*/ 1163865 h 3504000"/>
                  <a:gd name="connsiteX1" fmla="*/ 5443 w 7994782"/>
                  <a:gd name="connsiteY1" fmla="*/ 0 h 3504000"/>
                  <a:gd name="connsiteX2" fmla="*/ 7947157 w 7994782"/>
                  <a:gd name="connsiteY2" fmla="*/ 2022269 h 3504000"/>
                  <a:gd name="connsiteX3" fmla="*/ 7994782 w 7994782"/>
                  <a:gd name="connsiteY3" fmla="*/ 3504000 h 3504000"/>
                </a:gdLst>
                <a:ahLst/>
                <a:cxnLst>
                  <a:cxn ang="0">
                    <a:pos x="connsiteX0" y="connsiteY0"/>
                  </a:cxn>
                  <a:cxn ang="0">
                    <a:pos x="connsiteX1" y="connsiteY1"/>
                  </a:cxn>
                  <a:cxn ang="0">
                    <a:pos x="connsiteX2" y="connsiteY2"/>
                  </a:cxn>
                  <a:cxn ang="0">
                    <a:pos x="connsiteX3" y="connsiteY3"/>
                  </a:cxn>
                </a:cxnLst>
                <a:rect l="l" t="t" r="r" b="b"/>
                <a:pathLst>
                  <a:path w="7994782" h="3504000">
                    <a:moveTo>
                      <a:pt x="0" y="1163865"/>
                    </a:moveTo>
                    <a:cubicBezTo>
                      <a:pt x="1814" y="775910"/>
                      <a:pt x="3629" y="387955"/>
                      <a:pt x="5443" y="0"/>
                    </a:cubicBezTo>
                    <a:lnTo>
                      <a:pt x="7947157" y="2022269"/>
                    </a:lnTo>
                    <a:lnTo>
                      <a:pt x="7994782" y="3504000"/>
                    </a:lnTo>
                  </a:path>
                </a:pathLst>
              </a:custGeom>
              <a:gradFill>
                <a:gsLst>
                  <a:gs pos="0">
                    <a:schemeClr val="accent1">
                      <a:lumMod val="5000"/>
                      <a:lumOff val="95000"/>
                    </a:schemeClr>
                  </a:gs>
                  <a:gs pos="53000">
                    <a:schemeClr val="accent6">
                      <a:lumMod val="20000"/>
                      <a:lumOff val="80000"/>
                    </a:schemeClr>
                  </a:gs>
                  <a:gs pos="0">
                    <a:schemeClr val="accent6">
                      <a:lumMod val="75000"/>
                    </a:schemeClr>
                  </a:gs>
                  <a:gs pos="100000">
                    <a:schemeClr val="bg1">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128" name="Freeform 127"/>
              <p:cNvSpPr/>
              <p:nvPr/>
            </p:nvSpPr>
            <p:spPr>
              <a:xfrm>
                <a:off x="6196998" y="1546703"/>
                <a:ext cx="2743115" cy="829067"/>
              </a:xfrm>
              <a:custGeom>
                <a:avLst/>
                <a:gdLst>
                  <a:gd name="connsiteX0" fmla="*/ 1562100 w 8801100"/>
                  <a:gd name="connsiteY0" fmla="*/ 76200 h 4114800"/>
                  <a:gd name="connsiteX1" fmla="*/ 0 w 8801100"/>
                  <a:gd name="connsiteY1" fmla="*/ 381000 h 4114800"/>
                  <a:gd name="connsiteX2" fmla="*/ 6743700 w 8801100"/>
                  <a:gd name="connsiteY2" fmla="*/ 4114800 h 4114800"/>
                  <a:gd name="connsiteX3" fmla="*/ 8801100 w 8801100"/>
                  <a:gd name="connsiteY3" fmla="*/ 3810000 h 4114800"/>
                  <a:gd name="connsiteX4" fmla="*/ 1638300 w 8801100"/>
                  <a:gd name="connsiteY4" fmla="*/ 0 h 4114800"/>
                  <a:gd name="connsiteX0" fmla="*/ 1562100 w 8928100"/>
                  <a:gd name="connsiteY0" fmla="*/ 76200 h 4114800"/>
                  <a:gd name="connsiteX1" fmla="*/ 0 w 8928100"/>
                  <a:gd name="connsiteY1" fmla="*/ 381000 h 4114800"/>
                  <a:gd name="connsiteX2" fmla="*/ 6743700 w 8928100"/>
                  <a:gd name="connsiteY2" fmla="*/ 4114800 h 4114800"/>
                  <a:gd name="connsiteX3" fmla="*/ 8928100 w 8928100"/>
                  <a:gd name="connsiteY3" fmla="*/ 3822700 h 4114800"/>
                  <a:gd name="connsiteX4" fmla="*/ 1638300 w 8928100"/>
                  <a:gd name="connsiteY4" fmla="*/ 0 h 4114800"/>
                  <a:gd name="connsiteX0" fmla="*/ 1562100 w 8928100"/>
                  <a:gd name="connsiteY0" fmla="*/ 76200 h 4191000"/>
                  <a:gd name="connsiteX1" fmla="*/ 0 w 8928100"/>
                  <a:gd name="connsiteY1" fmla="*/ 381000 h 4191000"/>
                  <a:gd name="connsiteX2" fmla="*/ 6985000 w 8928100"/>
                  <a:gd name="connsiteY2" fmla="*/ 4191000 h 4191000"/>
                  <a:gd name="connsiteX3" fmla="*/ 8928100 w 8928100"/>
                  <a:gd name="connsiteY3" fmla="*/ 3822700 h 4191000"/>
                  <a:gd name="connsiteX4" fmla="*/ 1638300 w 8928100"/>
                  <a:gd name="connsiteY4" fmla="*/ 0 h 4191000"/>
                  <a:gd name="connsiteX0" fmla="*/ 1574800 w 8940800"/>
                  <a:gd name="connsiteY0" fmla="*/ 76200 h 4191000"/>
                  <a:gd name="connsiteX1" fmla="*/ 0 w 8940800"/>
                  <a:gd name="connsiteY1" fmla="*/ 863600 h 4191000"/>
                  <a:gd name="connsiteX2" fmla="*/ 6997700 w 8940800"/>
                  <a:gd name="connsiteY2" fmla="*/ 4191000 h 4191000"/>
                  <a:gd name="connsiteX3" fmla="*/ 8940800 w 8940800"/>
                  <a:gd name="connsiteY3" fmla="*/ 3822700 h 4191000"/>
                  <a:gd name="connsiteX4" fmla="*/ 1651000 w 8940800"/>
                  <a:gd name="connsiteY4" fmla="*/ 0 h 4191000"/>
                  <a:gd name="connsiteX0" fmla="*/ 0 w 8940800"/>
                  <a:gd name="connsiteY0" fmla="*/ 863600 h 4191000"/>
                  <a:gd name="connsiteX1" fmla="*/ 6997700 w 8940800"/>
                  <a:gd name="connsiteY1" fmla="*/ 4191000 h 4191000"/>
                  <a:gd name="connsiteX2" fmla="*/ 8940800 w 8940800"/>
                  <a:gd name="connsiteY2" fmla="*/ 3822700 h 4191000"/>
                  <a:gd name="connsiteX3" fmla="*/ 1651000 w 8940800"/>
                  <a:gd name="connsiteY3" fmla="*/ 0 h 4191000"/>
                  <a:gd name="connsiteX0" fmla="*/ 0 w 8940800"/>
                  <a:gd name="connsiteY0" fmla="*/ 0 h 3327400"/>
                  <a:gd name="connsiteX1" fmla="*/ 6997700 w 8940800"/>
                  <a:gd name="connsiteY1" fmla="*/ 3327400 h 3327400"/>
                  <a:gd name="connsiteX2" fmla="*/ 8940800 w 8940800"/>
                  <a:gd name="connsiteY2" fmla="*/ 2959100 h 3327400"/>
                  <a:gd name="connsiteX3" fmla="*/ 2057400 w 8940800"/>
                  <a:gd name="connsiteY3" fmla="*/ 241300 h 3327400"/>
                  <a:gd name="connsiteX0" fmla="*/ 0 w 8940800"/>
                  <a:gd name="connsiteY0" fmla="*/ 368300 h 3695700"/>
                  <a:gd name="connsiteX1" fmla="*/ 6997700 w 8940800"/>
                  <a:gd name="connsiteY1" fmla="*/ 3695700 h 3695700"/>
                  <a:gd name="connsiteX2" fmla="*/ 8940800 w 8940800"/>
                  <a:gd name="connsiteY2" fmla="*/ 3327400 h 3695700"/>
                  <a:gd name="connsiteX3" fmla="*/ 1714500 w 8940800"/>
                  <a:gd name="connsiteY3" fmla="*/ 0 h 3695700"/>
                  <a:gd name="connsiteX0" fmla="*/ 0 w 8940800"/>
                  <a:gd name="connsiteY0" fmla="*/ 0 h 3327400"/>
                  <a:gd name="connsiteX1" fmla="*/ 6997700 w 8940800"/>
                  <a:gd name="connsiteY1" fmla="*/ 3327400 h 3327400"/>
                  <a:gd name="connsiteX2" fmla="*/ 8940800 w 8940800"/>
                  <a:gd name="connsiteY2" fmla="*/ 2959100 h 3327400"/>
                  <a:gd name="connsiteX3" fmla="*/ 1752600 w 8940800"/>
                  <a:gd name="connsiteY3" fmla="*/ 76200 h 3327400"/>
                  <a:gd name="connsiteX0" fmla="*/ 0 w 8940800"/>
                  <a:gd name="connsiteY0" fmla="*/ 355600 h 3683000"/>
                  <a:gd name="connsiteX1" fmla="*/ 6997700 w 8940800"/>
                  <a:gd name="connsiteY1" fmla="*/ 3683000 h 3683000"/>
                  <a:gd name="connsiteX2" fmla="*/ 8940800 w 8940800"/>
                  <a:gd name="connsiteY2" fmla="*/ 3314700 h 3683000"/>
                  <a:gd name="connsiteX3" fmla="*/ 1549400 w 8940800"/>
                  <a:gd name="connsiteY3" fmla="*/ 0 h 3683000"/>
                  <a:gd name="connsiteX0" fmla="*/ 0 w 9017000"/>
                  <a:gd name="connsiteY0" fmla="*/ 304800 h 3683000"/>
                  <a:gd name="connsiteX1" fmla="*/ 7073900 w 9017000"/>
                  <a:gd name="connsiteY1" fmla="*/ 3683000 h 3683000"/>
                  <a:gd name="connsiteX2" fmla="*/ 9017000 w 9017000"/>
                  <a:gd name="connsiteY2" fmla="*/ 3314700 h 3683000"/>
                  <a:gd name="connsiteX3" fmla="*/ 1625600 w 9017000"/>
                  <a:gd name="connsiteY3" fmla="*/ 0 h 3683000"/>
                  <a:gd name="connsiteX0" fmla="*/ 0 w 9017000"/>
                  <a:gd name="connsiteY0" fmla="*/ 215900 h 3594100"/>
                  <a:gd name="connsiteX1" fmla="*/ 7073900 w 9017000"/>
                  <a:gd name="connsiteY1" fmla="*/ 3594100 h 3594100"/>
                  <a:gd name="connsiteX2" fmla="*/ 9017000 w 9017000"/>
                  <a:gd name="connsiteY2" fmla="*/ 3225800 h 3594100"/>
                  <a:gd name="connsiteX3" fmla="*/ 1727200 w 9017000"/>
                  <a:gd name="connsiteY3" fmla="*/ 0 h 3594100"/>
                  <a:gd name="connsiteX0" fmla="*/ 0 w 9017000"/>
                  <a:gd name="connsiteY0" fmla="*/ 279400 h 3657600"/>
                  <a:gd name="connsiteX1" fmla="*/ 7073900 w 9017000"/>
                  <a:gd name="connsiteY1" fmla="*/ 3657600 h 3657600"/>
                  <a:gd name="connsiteX2" fmla="*/ 9017000 w 9017000"/>
                  <a:gd name="connsiteY2" fmla="*/ 3289300 h 3657600"/>
                  <a:gd name="connsiteX3" fmla="*/ 1625600 w 9017000"/>
                  <a:gd name="connsiteY3" fmla="*/ 0 h 3657600"/>
                  <a:gd name="connsiteX0" fmla="*/ 0 w 9194800"/>
                  <a:gd name="connsiteY0" fmla="*/ 800100 h 3657600"/>
                  <a:gd name="connsiteX1" fmla="*/ 7251700 w 9194800"/>
                  <a:gd name="connsiteY1" fmla="*/ 3657600 h 3657600"/>
                  <a:gd name="connsiteX2" fmla="*/ 9194800 w 9194800"/>
                  <a:gd name="connsiteY2" fmla="*/ 3289300 h 3657600"/>
                  <a:gd name="connsiteX3" fmla="*/ 1803400 w 9194800"/>
                  <a:gd name="connsiteY3" fmla="*/ 0 h 3657600"/>
                  <a:gd name="connsiteX0" fmla="*/ 0 w 9194800"/>
                  <a:gd name="connsiteY0" fmla="*/ 114300 h 2971800"/>
                  <a:gd name="connsiteX1" fmla="*/ 7251700 w 9194800"/>
                  <a:gd name="connsiteY1" fmla="*/ 2971800 h 2971800"/>
                  <a:gd name="connsiteX2" fmla="*/ 9194800 w 9194800"/>
                  <a:gd name="connsiteY2" fmla="*/ 2603500 h 2971800"/>
                  <a:gd name="connsiteX3" fmla="*/ 1943100 w 9194800"/>
                  <a:gd name="connsiteY3" fmla="*/ 0 h 2971800"/>
                  <a:gd name="connsiteX0" fmla="*/ 0 w 9194800"/>
                  <a:gd name="connsiteY0" fmla="*/ 304800 h 3162300"/>
                  <a:gd name="connsiteX1" fmla="*/ 7251700 w 9194800"/>
                  <a:gd name="connsiteY1" fmla="*/ 3162300 h 3162300"/>
                  <a:gd name="connsiteX2" fmla="*/ 9194800 w 9194800"/>
                  <a:gd name="connsiteY2" fmla="*/ 2794000 h 3162300"/>
                  <a:gd name="connsiteX3" fmla="*/ 1587500 w 9194800"/>
                  <a:gd name="connsiteY3" fmla="*/ 0 h 3162300"/>
                  <a:gd name="connsiteX0" fmla="*/ 0 w 9194800"/>
                  <a:gd name="connsiteY0" fmla="*/ 304800 h 3162300"/>
                  <a:gd name="connsiteX1" fmla="*/ 7251700 w 9194800"/>
                  <a:gd name="connsiteY1" fmla="*/ 3162300 h 3162300"/>
                  <a:gd name="connsiteX2" fmla="*/ 9194800 w 9194800"/>
                  <a:gd name="connsiteY2" fmla="*/ 2794000 h 3162300"/>
                  <a:gd name="connsiteX3" fmla="*/ 1587500 w 9194800"/>
                  <a:gd name="connsiteY3" fmla="*/ 0 h 3162300"/>
                  <a:gd name="connsiteX0" fmla="*/ 0 w 9207500"/>
                  <a:gd name="connsiteY0" fmla="*/ 254000 h 3162300"/>
                  <a:gd name="connsiteX1" fmla="*/ 7264400 w 9207500"/>
                  <a:gd name="connsiteY1" fmla="*/ 3162300 h 3162300"/>
                  <a:gd name="connsiteX2" fmla="*/ 9207500 w 9207500"/>
                  <a:gd name="connsiteY2" fmla="*/ 2794000 h 3162300"/>
                  <a:gd name="connsiteX3" fmla="*/ 1600200 w 9207500"/>
                  <a:gd name="connsiteY3" fmla="*/ 0 h 3162300"/>
                  <a:gd name="connsiteX0" fmla="*/ 0 w 9283700"/>
                  <a:gd name="connsiteY0" fmla="*/ 254000 h 3162300"/>
                  <a:gd name="connsiteX1" fmla="*/ 7264400 w 9283700"/>
                  <a:gd name="connsiteY1" fmla="*/ 3162300 h 3162300"/>
                  <a:gd name="connsiteX2" fmla="*/ 9283700 w 9283700"/>
                  <a:gd name="connsiteY2" fmla="*/ 2794000 h 3162300"/>
                  <a:gd name="connsiteX3" fmla="*/ 1600200 w 9283700"/>
                  <a:gd name="connsiteY3" fmla="*/ 0 h 3162300"/>
                  <a:gd name="connsiteX0" fmla="*/ 0 w 9283700"/>
                  <a:gd name="connsiteY0" fmla="*/ 254000 h 3162300"/>
                  <a:gd name="connsiteX1" fmla="*/ 7264400 w 9283700"/>
                  <a:gd name="connsiteY1" fmla="*/ 3162300 h 3162300"/>
                  <a:gd name="connsiteX2" fmla="*/ 9283700 w 9283700"/>
                  <a:gd name="connsiteY2" fmla="*/ 2832100 h 3162300"/>
                  <a:gd name="connsiteX3" fmla="*/ 1600200 w 9283700"/>
                  <a:gd name="connsiteY3" fmla="*/ 0 h 3162300"/>
                  <a:gd name="connsiteX0" fmla="*/ 0 w 9410700"/>
                  <a:gd name="connsiteY0" fmla="*/ 711200 h 3162300"/>
                  <a:gd name="connsiteX1" fmla="*/ 7391400 w 9410700"/>
                  <a:gd name="connsiteY1" fmla="*/ 3162300 h 3162300"/>
                  <a:gd name="connsiteX2" fmla="*/ 9410700 w 9410700"/>
                  <a:gd name="connsiteY2" fmla="*/ 2832100 h 3162300"/>
                  <a:gd name="connsiteX3" fmla="*/ 1727200 w 9410700"/>
                  <a:gd name="connsiteY3" fmla="*/ 0 h 3162300"/>
                  <a:gd name="connsiteX0" fmla="*/ 0 w 9410700"/>
                  <a:gd name="connsiteY0" fmla="*/ 0 h 2451100"/>
                  <a:gd name="connsiteX1" fmla="*/ 7391400 w 9410700"/>
                  <a:gd name="connsiteY1" fmla="*/ 2451100 h 2451100"/>
                  <a:gd name="connsiteX2" fmla="*/ 9410700 w 9410700"/>
                  <a:gd name="connsiteY2" fmla="*/ 2120900 h 2451100"/>
                  <a:gd name="connsiteX3" fmla="*/ 2032000 w 9410700"/>
                  <a:gd name="connsiteY3" fmla="*/ 127000 h 2451100"/>
                  <a:gd name="connsiteX0" fmla="*/ 0 w 9410700"/>
                  <a:gd name="connsiteY0" fmla="*/ 215900 h 2667000"/>
                  <a:gd name="connsiteX1" fmla="*/ 7391400 w 9410700"/>
                  <a:gd name="connsiteY1" fmla="*/ 2667000 h 2667000"/>
                  <a:gd name="connsiteX2" fmla="*/ 9410700 w 9410700"/>
                  <a:gd name="connsiteY2" fmla="*/ 2336800 h 2667000"/>
                  <a:gd name="connsiteX3" fmla="*/ 1320800 w 9410700"/>
                  <a:gd name="connsiteY3" fmla="*/ 0 h 2667000"/>
                  <a:gd name="connsiteX0" fmla="*/ 0 w 9410700"/>
                  <a:gd name="connsiteY0" fmla="*/ 215900 h 2641600"/>
                  <a:gd name="connsiteX1" fmla="*/ 7632700 w 9410700"/>
                  <a:gd name="connsiteY1" fmla="*/ 2641600 h 2641600"/>
                  <a:gd name="connsiteX2" fmla="*/ 9410700 w 9410700"/>
                  <a:gd name="connsiteY2" fmla="*/ 2336800 h 2641600"/>
                  <a:gd name="connsiteX3" fmla="*/ 1320800 w 9410700"/>
                  <a:gd name="connsiteY3" fmla="*/ 0 h 2641600"/>
                  <a:gd name="connsiteX0" fmla="*/ 0 w 9410700"/>
                  <a:gd name="connsiteY0" fmla="*/ 215900 h 2654300"/>
                  <a:gd name="connsiteX1" fmla="*/ 7581900 w 9410700"/>
                  <a:gd name="connsiteY1" fmla="*/ 2654300 h 2654300"/>
                  <a:gd name="connsiteX2" fmla="*/ 9410700 w 9410700"/>
                  <a:gd name="connsiteY2" fmla="*/ 2336800 h 2654300"/>
                  <a:gd name="connsiteX3" fmla="*/ 1320800 w 9410700"/>
                  <a:gd name="connsiteY3" fmla="*/ 0 h 2654300"/>
                  <a:gd name="connsiteX0" fmla="*/ 0 w 9296400"/>
                  <a:gd name="connsiteY0" fmla="*/ 215900 h 2654300"/>
                  <a:gd name="connsiteX1" fmla="*/ 7581900 w 9296400"/>
                  <a:gd name="connsiteY1" fmla="*/ 2654300 h 2654300"/>
                  <a:gd name="connsiteX2" fmla="*/ 9296400 w 9296400"/>
                  <a:gd name="connsiteY2" fmla="*/ 2362200 h 2654300"/>
                  <a:gd name="connsiteX3" fmla="*/ 1320800 w 9296400"/>
                  <a:gd name="connsiteY3" fmla="*/ 0 h 2654300"/>
                  <a:gd name="connsiteX0" fmla="*/ 0 w 9296400"/>
                  <a:gd name="connsiteY0" fmla="*/ 215900 h 2451100"/>
                  <a:gd name="connsiteX1" fmla="*/ 7581900 w 9296400"/>
                  <a:gd name="connsiteY1" fmla="*/ 2451100 h 2451100"/>
                  <a:gd name="connsiteX2" fmla="*/ 9296400 w 9296400"/>
                  <a:gd name="connsiteY2" fmla="*/ 2362200 h 2451100"/>
                  <a:gd name="connsiteX3" fmla="*/ 1320800 w 9296400"/>
                  <a:gd name="connsiteY3" fmla="*/ 0 h 2451100"/>
                  <a:gd name="connsiteX0" fmla="*/ 0 w 9296400"/>
                  <a:gd name="connsiteY0" fmla="*/ 215900 h 2654300"/>
                  <a:gd name="connsiteX1" fmla="*/ 7518400 w 9296400"/>
                  <a:gd name="connsiteY1" fmla="*/ 2654300 h 2654300"/>
                  <a:gd name="connsiteX2" fmla="*/ 9296400 w 9296400"/>
                  <a:gd name="connsiteY2" fmla="*/ 2362200 h 2654300"/>
                  <a:gd name="connsiteX3" fmla="*/ 1320800 w 9296400"/>
                  <a:gd name="connsiteY3" fmla="*/ 0 h 2654300"/>
                  <a:gd name="connsiteX0" fmla="*/ 0 w 9486900"/>
                  <a:gd name="connsiteY0" fmla="*/ 215900 h 2654300"/>
                  <a:gd name="connsiteX1" fmla="*/ 7518400 w 9486900"/>
                  <a:gd name="connsiteY1" fmla="*/ 2654300 h 2654300"/>
                  <a:gd name="connsiteX2" fmla="*/ 9486900 w 9486900"/>
                  <a:gd name="connsiteY2" fmla="*/ 2374900 h 2654300"/>
                  <a:gd name="connsiteX3" fmla="*/ 1320800 w 9486900"/>
                  <a:gd name="connsiteY3" fmla="*/ 0 h 2654300"/>
                  <a:gd name="connsiteX0" fmla="*/ 0 w 9944100"/>
                  <a:gd name="connsiteY0" fmla="*/ 673100 h 2654300"/>
                  <a:gd name="connsiteX1" fmla="*/ 7975600 w 9944100"/>
                  <a:gd name="connsiteY1" fmla="*/ 2654300 h 2654300"/>
                  <a:gd name="connsiteX2" fmla="*/ 9944100 w 9944100"/>
                  <a:gd name="connsiteY2" fmla="*/ 2374900 h 2654300"/>
                  <a:gd name="connsiteX3" fmla="*/ 1778000 w 9944100"/>
                  <a:gd name="connsiteY3" fmla="*/ 0 h 2654300"/>
                  <a:gd name="connsiteX0" fmla="*/ 0 w 9944100"/>
                  <a:gd name="connsiteY0" fmla="*/ 673100 h 2667000"/>
                  <a:gd name="connsiteX1" fmla="*/ 7785100 w 9944100"/>
                  <a:gd name="connsiteY1" fmla="*/ 2667000 h 2667000"/>
                  <a:gd name="connsiteX2" fmla="*/ 9944100 w 9944100"/>
                  <a:gd name="connsiteY2" fmla="*/ 2374900 h 2667000"/>
                  <a:gd name="connsiteX3" fmla="*/ 1778000 w 9944100"/>
                  <a:gd name="connsiteY3" fmla="*/ 0 h 2667000"/>
                  <a:gd name="connsiteX0" fmla="*/ 0 w 9944100"/>
                  <a:gd name="connsiteY0" fmla="*/ 0 h 1993900"/>
                  <a:gd name="connsiteX1" fmla="*/ 7785100 w 9944100"/>
                  <a:gd name="connsiteY1" fmla="*/ 1993900 h 1993900"/>
                  <a:gd name="connsiteX2" fmla="*/ 9944100 w 9944100"/>
                  <a:gd name="connsiteY2" fmla="*/ 1701800 h 1993900"/>
                  <a:gd name="connsiteX3" fmla="*/ 3403600 w 9944100"/>
                  <a:gd name="connsiteY3" fmla="*/ 304800 h 1993900"/>
                  <a:gd name="connsiteX0" fmla="*/ 0 w 9944100"/>
                  <a:gd name="connsiteY0" fmla="*/ 266700 h 2260600"/>
                  <a:gd name="connsiteX1" fmla="*/ 7785100 w 9944100"/>
                  <a:gd name="connsiteY1" fmla="*/ 2260600 h 2260600"/>
                  <a:gd name="connsiteX2" fmla="*/ 9944100 w 9944100"/>
                  <a:gd name="connsiteY2" fmla="*/ 1968500 h 2260600"/>
                  <a:gd name="connsiteX3" fmla="*/ 1752600 w 9944100"/>
                  <a:gd name="connsiteY3" fmla="*/ 0 h 2260600"/>
                  <a:gd name="connsiteX0" fmla="*/ 0 w 10007600"/>
                  <a:gd name="connsiteY0" fmla="*/ 228600 h 2260600"/>
                  <a:gd name="connsiteX1" fmla="*/ 7848600 w 10007600"/>
                  <a:gd name="connsiteY1" fmla="*/ 2260600 h 2260600"/>
                  <a:gd name="connsiteX2" fmla="*/ 10007600 w 10007600"/>
                  <a:gd name="connsiteY2" fmla="*/ 1968500 h 2260600"/>
                  <a:gd name="connsiteX3" fmla="*/ 1816100 w 10007600"/>
                  <a:gd name="connsiteY3" fmla="*/ 0 h 2260600"/>
                  <a:gd name="connsiteX0" fmla="*/ 0 w 10007600"/>
                  <a:gd name="connsiteY0" fmla="*/ 0 h 2032000"/>
                  <a:gd name="connsiteX1" fmla="*/ 7848600 w 10007600"/>
                  <a:gd name="connsiteY1" fmla="*/ 2032000 h 2032000"/>
                  <a:gd name="connsiteX2" fmla="*/ 10007600 w 10007600"/>
                  <a:gd name="connsiteY2" fmla="*/ 1739900 h 2032000"/>
                  <a:gd name="connsiteX3" fmla="*/ 2044700 w 10007600"/>
                  <a:gd name="connsiteY3" fmla="*/ 88900 h 2032000"/>
                  <a:gd name="connsiteX0" fmla="*/ 0 w 10007600"/>
                  <a:gd name="connsiteY0" fmla="*/ 203200 h 2235200"/>
                  <a:gd name="connsiteX1" fmla="*/ 7848600 w 10007600"/>
                  <a:gd name="connsiteY1" fmla="*/ 2235200 h 2235200"/>
                  <a:gd name="connsiteX2" fmla="*/ 10007600 w 10007600"/>
                  <a:gd name="connsiteY2" fmla="*/ 1943100 h 2235200"/>
                  <a:gd name="connsiteX3" fmla="*/ 1854200 w 10007600"/>
                  <a:gd name="connsiteY3" fmla="*/ 0 h 2235200"/>
                  <a:gd name="connsiteX0" fmla="*/ 0 w 10020300"/>
                  <a:gd name="connsiteY0" fmla="*/ 203200 h 2235200"/>
                  <a:gd name="connsiteX1" fmla="*/ 7861300 w 10020300"/>
                  <a:gd name="connsiteY1" fmla="*/ 2235200 h 2235200"/>
                  <a:gd name="connsiteX2" fmla="*/ 10020300 w 10020300"/>
                  <a:gd name="connsiteY2" fmla="*/ 1943100 h 2235200"/>
                  <a:gd name="connsiteX3" fmla="*/ 1866900 w 10020300"/>
                  <a:gd name="connsiteY3" fmla="*/ 0 h 2235200"/>
                </a:gdLst>
                <a:ahLst/>
                <a:cxnLst>
                  <a:cxn ang="0">
                    <a:pos x="connsiteX0" y="connsiteY0"/>
                  </a:cxn>
                  <a:cxn ang="0">
                    <a:pos x="connsiteX1" y="connsiteY1"/>
                  </a:cxn>
                  <a:cxn ang="0">
                    <a:pos x="connsiteX2" y="connsiteY2"/>
                  </a:cxn>
                  <a:cxn ang="0">
                    <a:pos x="connsiteX3" y="connsiteY3"/>
                  </a:cxn>
                </a:cxnLst>
                <a:rect l="l" t="t" r="r" b="b"/>
                <a:pathLst>
                  <a:path w="10020300" h="2235200">
                    <a:moveTo>
                      <a:pt x="0" y="203200"/>
                    </a:moveTo>
                    <a:lnTo>
                      <a:pt x="7861300" y="2235200"/>
                    </a:lnTo>
                    <a:lnTo>
                      <a:pt x="10020300" y="1943100"/>
                    </a:lnTo>
                    <a:lnTo>
                      <a:pt x="1866900" y="0"/>
                    </a:lnTo>
                  </a:path>
                </a:pathLst>
              </a:custGeom>
              <a:gradFill>
                <a:gsLst>
                  <a:gs pos="0">
                    <a:schemeClr val="accent1">
                      <a:lumMod val="5000"/>
                      <a:lumOff val="95000"/>
                    </a:schemeClr>
                  </a:gs>
                  <a:gs pos="53000">
                    <a:schemeClr val="accent6">
                      <a:lumMod val="20000"/>
                      <a:lumOff val="80000"/>
                    </a:schemeClr>
                  </a:gs>
                  <a:gs pos="0">
                    <a:schemeClr val="accent6">
                      <a:lumMod val="75000"/>
                    </a:schemeClr>
                  </a:gs>
                  <a:gs pos="100000">
                    <a:schemeClr val="bg1">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129" name="Freeform 128"/>
              <p:cNvSpPr/>
              <p:nvPr/>
            </p:nvSpPr>
            <p:spPr>
              <a:xfrm>
                <a:off x="8360394" y="2273410"/>
                <a:ext cx="641473" cy="695930"/>
              </a:xfrm>
              <a:custGeom>
                <a:avLst/>
                <a:gdLst>
                  <a:gd name="connsiteX0" fmla="*/ 0 w 10858500"/>
                  <a:gd name="connsiteY0" fmla="*/ 3657600 h 3771900"/>
                  <a:gd name="connsiteX1" fmla="*/ 0 w 10858500"/>
                  <a:gd name="connsiteY1" fmla="*/ 1981200 h 3771900"/>
                  <a:gd name="connsiteX2" fmla="*/ 10782300 w 10858500"/>
                  <a:gd name="connsiteY2" fmla="*/ 0 h 3771900"/>
                  <a:gd name="connsiteX3" fmla="*/ 10858500 w 10858500"/>
                  <a:gd name="connsiteY3" fmla="*/ 1600200 h 3771900"/>
                  <a:gd name="connsiteX4" fmla="*/ 0 w 10858500"/>
                  <a:gd name="connsiteY4" fmla="*/ 3771900 h 3771900"/>
                  <a:gd name="connsiteX0" fmla="*/ 0 w 10885480"/>
                  <a:gd name="connsiteY0" fmla="*/ 3628572 h 3742872"/>
                  <a:gd name="connsiteX1" fmla="*/ 0 w 10885480"/>
                  <a:gd name="connsiteY1" fmla="*/ 1952172 h 3742872"/>
                  <a:gd name="connsiteX2" fmla="*/ 10885480 w 10885480"/>
                  <a:gd name="connsiteY2" fmla="*/ 0 h 3742872"/>
                  <a:gd name="connsiteX3" fmla="*/ 10858500 w 10885480"/>
                  <a:gd name="connsiteY3" fmla="*/ 1571172 h 3742872"/>
                  <a:gd name="connsiteX4" fmla="*/ 0 w 10885480"/>
                  <a:gd name="connsiteY4" fmla="*/ 3742872 h 3742872"/>
                  <a:gd name="connsiteX0" fmla="*/ 0 w 10902720"/>
                  <a:gd name="connsiteY0" fmla="*/ 3628572 h 3742872"/>
                  <a:gd name="connsiteX1" fmla="*/ 0 w 10902720"/>
                  <a:gd name="connsiteY1" fmla="*/ 1952172 h 3742872"/>
                  <a:gd name="connsiteX2" fmla="*/ 10885480 w 10902720"/>
                  <a:gd name="connsiteY2" fmla="*/ 0 h 3742872"/>
                  <a:gd name="connsiteX3" fmla="*/ 10902720 w 10902720"/>
                  <a:gd name="connsiteY3" fmla="*/ 1556658 h 3742872"/>
                  <a:gd name="connsiteX4" fmla="*/ 0 w 10902720"/>
                  <a:gd name="connsiteY4" fmla="*/ 3742872 h 3742872"/>
                  <a:gd name="connsiteX0" fmla="*/ 111909 w 11014629"/>
                  <a:gd name="connsiteY0" fmla="*/ 3628572 h 3742872"/>
                  <a:gd name="connsiteX1" fmla="*/ 0 w 11014629"/>
                  <a:gd name="connsiteY1" fmla="*/ 1603829 h 3742872"/>
                  <a:gd name="connsiteX2" fmla="*/ 10997389 w 11014629"/>
                  <a:gd name="connsiteY2" fmla="*/ 0 h 3742872"/>
                  <a:gd name="connsiteX3" fmla="*/ 11014629 w 11014629"/>
                  <a:gd name="connsiteY3" fmla="*/ 1556658 h 3742872"/>
                  <a:gd name="connsiteX4" fmla="*/ 111909 w 11014629"/>
                  <a:gd name="connsiteY4" fmla="*/ 3742872 h 3742872"/>
                  <a:gd name="connsiteX0" fmla="*/ 0 w 11014629"/>
                  <a:gd name="connsiteY0" fmla="*/ 1603829 h 3742872"/>
                  <a:gd name="connsiteX1" fmla="*/ 10997389 w 11014629"/>
                  <a:gd name="connsiteY1" fmla="*/ 0 h 3742872"/>
                  <a:gd name="connsiteX2" fmla="*/ 11014629 w 11014629"/>
                  <a:gd name="connsiteY2" fmla="*/ 1556658 h 3742872"/>
                  <a:gd name="connsiteX3" fmla="*/ 111909 w 11014629"/>
                  <a:gd name="connsiteY3" fmla="*/ 3742872 h 3742872"/>
                  <a:gd name="connsiteX0" fmla="*/ 37303 w 11051932"/>
                  <a:gd name="connsiteY0" fmla="*/ 1603829 h 3191329"/>
                  <a:gd name="connsiteX1" fmla="*/ 11034692 w 11051932"/>
                  <a:gd name="connsiteY1" fmla="*/ 0 h 3191329"/>
                  <a:gd name="connsiteX2" fmla="*/ 11051932 w 11051932"/>
                  <a:gd name="connsiteY2" fmla="*/ 1556658 h 3191329"/>
                  <a:gd name="connsiteX3" fmla="*/ 0 w 11051932"/>
                  <a:gd name="connsiteY3" fmla="*/ 3191329 h 3191329"/>
                  <a:gd name="connsiteX0" fmla="*/ 0 w 11014629"/>
                  <a:gd name="connsiteY0" fmla="*/ 1603829 h 3234872"/>
                  <a:gd name="connsiteX1" fmla="*/ 10997389 w 11014629"/>
                  <a:gd name="connsiteY1" fmla="*/ 0 h 3234872"/>
                  <a:gd name="connsiteX2" fmla="*/ 11014629 w 11014629"/>
                  <a:gd name="connsiteY2" fmla="*/ 1556658 h 3234872"/>
                  <a:gd name="connsiteX3" fmla="*/ 0 w 11014629"/>
                  <a:gd name="connsiteY3" fmla="*/ 3234872 h 3234872"/>
                  <a:gd name="connsiteX0" fmla="*/ 2802964 w 11014629"/>
                  <a:gd name="connsiteY0" fmla="*/ 1156154 h 3234872"/>
                  <a:gd name="connsiteX1" fmla="*/ 10997389 w 11014629"/>
                  <a:gd name="connsiteY1" fmla="*/ 0 h 3234872"/>
                  <a:gd name="connsiteX2" fmla="*/ 11014629 w 11014629"/>
                  <a:gd name="connsiteY2" fmla="*/ 1556658 h 3234872"/>
                  <a:gd name="connsiteX3" fmla="*/ 0 w 11014629"/>
                  <a:gd name="connsiteY3" fmla="*/ 3234872 h 3234872"/>
                  <a:gd name="connsiteX0" fmla="*/ 0 w 8211665"/>
                  <a:gd name="connsiteY0" fmla="*/ 1156154 h 2501447"/>
                  <a:gd name="connsiteX1" fmla="*/ 8194425 w 8211665"/>
                  <a:gd name="connsiteY1" fmla="*/ 0 h 2501447"/>
                  <a:gd name="connsiteX2" fmla="*/ 8211665 w 8211665"/>
                  <a:gd name="connsiteY2" fmla="*/ 1556658 h 2501447"/>
                  <a:gd name="connsiteX3" fmla="*/ 563041 w 8211665"/>
                  <a:gd name="connsiteY3" fmla="*/ 2501447 h 2501447"/>
                  <a:gd name="connsiteX0" fmla="*/ 24480 w 8236145"/>
                  <a:gd name="connsiteY0" fmla="*/ 1156154 h 2872922"/>
                  <a:gd name="connsiteX1" fmla="*/ 8218905 w 8236145"/>
                  <a:gd name="connsiteY1" fmla="*/ 0 h 2872922"/>
                  <a:gd name="connsiteX2" fmla="*/ 8236145 w 8236145"/>
                  <a:gd name="connsiteY2" fmla="*/ 1556658 h 2872922"/>
                  <a:gd name="connsiteX3" fmla="*/ 0 w 8236145"/>
                  <a:gd name="connsiteY3" fmla="*/ 2872922 h 2872922"/>
                  <a:gd name="connsiteX0" fmla="*/ 24480 w 8236145"/>
                  <a:gd name="connsiteY0" fmla="*/ 1146629 h 2872922"/>
                  <a:gd name="connsiteX1" fmla="*/ 8218905 w 8236145"/>
                  <a:gd name="connsiteY1" fmla="*/ 0 h 2872922"/>
                  <a:gd name="connsiteX2" fmla="*/ 8236145 w 8236145"/>
                  <a:gd name="connsiteY2" fmla="*/ 1556658 h 2872922"/>
                  <a:gd name="connsiteX3" fmla="*/ 0 w 8236145"/>
                  <a:gd name="connsiteY3" fmla="*/ 2872922 h 2872922"/>
                  <a:gd name="connsiteX0" fmla="*/ 24480 w 8236145"/>
                  <a:gd name="connsiteY0" fmla="*/ 1165679 h 2891972"/>
                  <a:gd name="connsiteX1" fmla="*/ 8182185 w 8236145"/>
                  <a:gd name="connsiteY1" fmla="*/ 0 h 2891972"/>
                  <a:gd name="connsiteX2" fmla="*/ 8236145 w 8236145"/>
                  <a:gd name="connsiteY2" fmla="*/ 1575708 h 2891972"/>
                  <a:gd name="connsiteX3" fmla="*/ 0 w 8236145"/>
                  <a:gd name="connsiteY3" fmla="*/ 2891972 h 2891972"/>
                  <a:gd name="connsiteX0" fmla="*/ 24480 w 8260625"/>
                  <a:gd name="connsiteY0" fmla="*/ 1165679 h 2891972"/>
                  <a:gd name="connsiteX1" fmla="*/ 8182185 w 8260625"/>
                  <a:gd name="connsiteY1" fmla="*/ 0 h 2891972"/>
                  <a:gd name="connsiteX2" fmla="*/ 8260625 w 8260625"/>
                  <a:gd name="connsiteY2" fmla="*/ 1718583 h 2891972"/>
                  <a:gd name="connsiteX3" fmla="*/ 0 w 8260625"/>
                  <a:gd name="connsiteY3" fmla="*/ 2891972 h 2891972"/>
                  <a:gd name="connsiteX0" fmla="*/ 24480 w 8260625"/>
                  <a:gd name="connsiteY0" fmla="*/ 1165679 h 2787197"/>
                  <a:gd name="connsiteX1" fmla="*/ 8182185 w 8260625"/>
                  <a:gd name="connsiteY1" fmla="*/ 0 h 2787197"/>
                  <a:gd name="connsiteX2" fmla="*/ 8260625 w 8260625"/>
                  <a:gd name="connsiteY2" fmla="*/ 1718583 h 2787197"/>
                  <a:gd name="connsiteX3" fmla="*/ 0 w 8260625"/>
                  <a:gd name="connsiteY3" fmla="*/ 2787197 h 2787197"/>
                  <a:gd name="connsiteX0" fmla="*/ 0 w 8236145"/>
                  <a:gd name="connsiteY0" fmla="*/ 1165679 h 2863397"/>
                  <a:gd name="connsiteX1" fmla="*/ 8157705 w 8236145"/>
                  <a:gd name="connsiteY1" fmla="*/ 0 h 2863397"/>
                  <a:gd name="connsiteX2" fmla="*/ 8236145 w 8236145"/>
                  <a:gd name="connsiteY2" fmla="*/ 1718583 h 2863397"/>
                  <a:gd name="connsiteX3" fmla="*/ 0 w 8236145"/>
                  <a:gd name="connsiteY3" fmla="*/ 2863397 h 2863397"/>
                  <a:gd name="connsiteX0" fmla="*/ 0 w 8236145"/>
                  <a:gd name="connsiteY0" fmla="*/ 1165679 h 2863397"/>
                  <a:gd name="connsiteX1" fmla="*/ 8157705 w 8236145"/>
                  <a:gd name="connsiteY1" fmla="*/ 0 h 2863397"/>
                  <a:gd name="connsiteX2" fmla="*/ 8236145 w 8236145"/>
                  <a:gd name="connsiteY2" fmla="*/ 1528083 h 2863397"/>
                  <a:gd name="connsiteX3" fmla="*/ 0 w 8236145"/>
                  <a:gd name="connsiteY3" fmla="*/ 2863397 h 2863397"/>
                  <a:gd name="connsiteX0" fmla="*/ 0 w 8211665"/>
                  <a:gd name="connsiteY0" fmla="*/ 1165679 h 2863397"/>
                  <a:gd name="connsiteX1" fmla="*/ 8157705 w 8211665"/>
                  <a:gd name="connsiteY1" fmla="*/ 0 h 2863397"/>
                  <a:gd name="connsiteX2" fmla="*/ 8211665 w 8211665"/>
                  <a:gd name="connsiteY2" fmla="*/ 1699533 h 2863397"/>
                  <a:gd name="connsiteX3" fmla="*/ 0 w 8211665"/>
                  <a:gd name="connsiteY3" fmla="*/ 2863397 h 2863397"/>
                  <a:gd name="connsiteX0" fmla="*/ 3152097 w 8211665"/>
                  <a:gd name="connsiteY0" fmla="*/ 904422 h 2863397"/>
                  <a:gd name="connsiteX1" fmla="*/ 8157705 w 8211665"/>
                  <a:gd name="connsiteY1" fmla="*/ 0 h 2863397"/>
                  <a:gd name="connsiteX2" fmla="*/ 8211665 w 8211665"/>
                  <a:gd name="connsiteY2" fmla="*/ 1699533 h 2863397"/>
                  <a:gd name="connsiteX3" fmla="*/ 0 w 8211665"/>
                  <a:gd name="connsiteY3" fmla="*/ 2863397 h 2863397"/>
                  <a:gd name="connsiteX0" fmla="*/ 0 w 5059568"/>
                  <a:gd name="connsiteY0" fmla="*/ 904422 h 1919969"/>
                  <a:gd name="connsiteX1" fmla="*/ 5005608 w 5059568"/>
                  <a:gd name="connsiteY1" fmla="*/ 0 h 1919969"/>
                  <a:gd name="connsiteX2" fmla="*/ 5059568 w 5059568"/>
                  <a:gd name="connsiteY2" fmla="*/ 1699533 h 1919969"/>
                  <a:gd name="connsiteX3" fmla="*/ 261120 w 5059568"/>
                  <a:gd name="connsiteY3" fmla="*/ 1919969 h 1919969"/>
                  <a:gd name="connsiteX0" fmla="*/ 0 w 5544507"/>
                  <a:gd name="connsiteY0" fmla="*/ 744764 h 1919969"/>
                  <a:gd name="connsiteX1" fmla="*/ 5490547 w 5544507"/>
                  <a:gd name="connsiteY1" fmla="*/ 0 h 1919969"/>
                  <a:gd name="connsiteX2" fmla="*/ 5544507 w 5544507"/>
                  <a:gd name="connsiteY2" fmla="*/ 1699533 h 1919969"/>
                  <a:gd name="connsiteX3" fmla="*/ 746059 w 5544507"/>
                  <a:gd name="connsiteY3" fmla="*/ 1919969 h 1919969"/>
                  <a:gd name="connsiteX0" fmla="*/ 0 w 5544507"/>
                  <a:gd name="connsiteY0" fmla="*/ 744764 h 2456997"/>
                  <a:gd name="connsiteX1" fmla="*/ 5490547 w 5544507"/>
                  <a:gd name="connsiteY1" fmla="*/ 0 h 2456997"/>
                  <a:gd name="connsiteX2" fmla="*/ 5544507 w 5544507"/>
                  <a:gd name="connsiteY2" fmla="*/ 1699533 h 2456997"/>
                  <a:gd name="connsiteX3" fmla="*/ 55955 w 5544507"/>
                  <a:gd name="connsiteY3" fmla="*/ 2456997 h 2456997"/>
                  <a:gd name="connsiteX0" fmla="*/ 0 w 5490547"/>
                  <a:gd name="connsiteY0" fmla="*/ 744764 h 2456997"/>
                  <a:gd name="connsiteX1" fmla="*/ 5490547 w 5490547"/>
                  <a:gd name="connsiteY1" fmla="*/ 0 h 2456997"/>
                  <a:gd name="connsiteX2" fmla="*/ 5413947 w 5490547"/>
                  <a:gd name="connsiteY2" fmla="*/ 1423761 h 2456997"/>
                  <a:gd name="connsiteX3" fmla="*/ 55955 w 5490547"/>
                  <a:gd name="connsiteY3" fmla="*/ 2456997 h 2456997"/>
                  <a:gd name="connsiteX0" fmla="*/ 0 w 5490547"/>
                  <a:gd name="connsiteY0" fmla="*/ 744764 h 2456997"/>
                  <a:gd name="connsiteX1" fmla="*/ 5490547 w 5490547"/>
                  <a:gd name="connsiteY1" fmla="*/ 0 h 2456997"/>
                  <a:gd name="connsiteX2" fmla="*/ 5488553 w 5490547"/>
                  <a:gd name="connsiteY2" fmla="*/ 1728561 h 2456997"/>
                  <a:gd name="connsiteX3" fmla="*/ 55955 w 5490547"/>
                  <a:gd name="connsiteY3" fmla="*/ 2456997 h 2456997"/>
                  <a:gd name="connsiteX0" fmla="*/ 0 w 5488553"/>
                  <a:gd name="connsiteY0" fmla="*/ 309336 h 2021569"/>
                  <a:gd name="connsiteX1" fmla="*/ 5061563 w 5488553"/>
                  <a:gd name="connsiteY1" fmla="*/ 0 h 2021569"/>
                  <a:gd name="connsiteX2" fmla="*/ 5488553 w 5488553"/>
                  <a:gd name="connsiteY2" fmla="*/ 1293133 h 2021569"/>
                  <a:gd name="connsiteX3" fmla="*/ 55955 w 5488553"/>
                  <a:gd name="connsiteY3" fmla="*/ 2021569 h 2021569"/>
                  <a:gd name="connsiteX0" fmla="*/ 0 w 5488557"/>
                  <a:gd name="connsiteY0" fmla="*/ 715736 h 2427969"/>
                  <a:gd name="connsiteX1" fmla="*/ 5415942 w 5488557"/>
                  <a:gd name="connsiteY1" fmla="*/ 0 h 2427969"/>
                  <a:gd name="connsiteX2" fmla="*/ 5488553 w 5488557"/>
                  <a:gd name="connsiteY2" fmla="*/ 1699533 h 2427969"/>
                  <a:gd name="connsiteX3" fmla="*/ 55955 w 5488557"/>
                  <a:gd name="connsiteY3" fmla="*/ 2427969 h 2427969"/>
                  <a:gd name="connsiteX0" fmla="*/ 3366076 w 5432601"/>
                  <a:gd name="connsiteY0" fmla="*/ 559952 h 2427969"/>
                  <a:gd name="connsiteX1" fmla="*/ 5359986 w 5432601"/>
                  <a:gd name="connsiteY1" fmla="*/ 0 h 2427969"/>
                  <a:gd name="connsiteX2" fmla="*/ 5432597 w 5432601"/>
                  <a:gd name="connsiteY2" fmla="*/ 1699533 h 2427969"/>
                  <a:gd name="connsiteX3" fmla="*/ -1 w 5432601"/>
                  <a:gd name="connsiteY3" fmla="*/ 2427969 h 2427969"/>
                  <a:gd name="connsiteX0" fmla="*/ 2307327 w 5432602"/>
                  <a:gd name="connsiteY0" fmla="*/ 404169 h 2427969"/>
                  <a:gd name="connsiteX1" fmla="*/ 5359987 w 5432602"/>
                  <a:gd name="connsiteY1" fmla="*/ 0 h 2427969"/>
                  <a:gd name="connsiteX2" fmla="*/ 5432598 w 5432602"/>
                  <a:gd name="connsiteY2" fmla="*/ 1699533 h 2427969"/>
                  <a:gd name="connsiteX3" fmla="*/ 0 w 5432602"/>
                  <a:gd name="connsiteY3" fmla="*/ 2427969 h 2427969"/>
                  <a:gd name="connsiteX0" fmla="*/ -1 w 3125274"/>
                  <a:gd name="connsiteY0" fmla="*/ 404169 h 2237567"/>
                  <a:gd name="connsiteX1" fmla="*/ 3052659 w 3125274"/>
                  <a:gd name="connsiteY1" fmla="*/ 0 h 2237567"/>
                  <a:gd name="connsiteX2" fmla="*/ 3125270 w 3125274"/>
                  <a:gd name="connsiteY2" fmla="*/ 1699533 h 2237567"/>
                  <a:gd name="connsiteX3" fmla="*/ 74860 w 3125274"/>
                  <a:gd name="connsiteY3" fmla="*/ 2237567 h 2237567"/>
                  <a:gd name="connsiteX0" fmla="*/ 0 w 3125275"/>
                  <a:gd name="connsiteY0" fmla="*/ 404169 h 2192130"/>
                  <a:gd name="connsiteX1" fmla="*/ 3052660 w 3125275"/>
                  <a:gd name="connsiteY1" fmla="*/ 0 h 2192130"/>
                  <a:gd name="connsiteX2" fmla="*/ 3125271 w 3125275"/>
                  <a:gd name="connsiteY2" fmla="*/ 1699533 h 2192130"/>
                  <a:gd name="connsiteX3" fmla="*/ 213822 w 3125275"/>
                  <a:gd name="connsiteY3" fmla="*/ 2192130 h 2192130"/>
                  <a:gd name="connsiteX0" fmla="*/ 0 w 3125275"/>
                  <a:gd name="connsiteY0" fmla="*/ 404169 h 2237567"/>
                  <a:gd name="connsiteX1" fmla="*/ 3052660 w 3125275"/>
                  <a:gd name="connsiteY1" fmla="*/ 0 h 2237567"/>
                  <a:gd name="connsiteX2" fmla="*/ 3125271 w 3125275"/>
                  <a:gd name="connsiteY2" fmla="*/ 1699533 h 2237567"/>
                  <a:gd name="connsiteX3" fmla="*/ 55010 w 3125275"/>
                  <a:gd name="connsiteY3" fmla="*/ 2237567 h 2237567"/>
                  <a:gd name="connsiteX0" fmla="*/ 0 w 3125275"/>
                  <a:gd name="connsiteY0" fmla="*/ 404169 h 2237567"/>
                  <a:gd name="connsiteX1" fmla="*/ 3052660 w 3125275"/>
                  <a:gd name="connsiteY1" fmla="*/ 0 h 2237567"/>
                  <a:gd name="connsiteX2" fmla="*/ 3125271 w 3125275"/>
                  <a:gd name="connsiteY2" fmla="*/ 1699533 h 2237567"/>
                  <a:gd name="connsiteX3" fmla="*/ 55010 w 3125275"/>
                  <a:gd name="connsiteY3" fmla="*/ 2237567 h 2237567"/>
                </a:gdLst>
                <a:ahLst/>
                <a:cxnLst>
                  <a:cxn ang="0">
                    <a:pos x="connsiteX0" y="connsiteY0"/>
                  </a:cxn>
                  <a:cxn ang="0">
                    <a:pos x="connsiteX1" y="connsiteY1"/>
                  </a:cxn>
                  <a:cxn ang="0">
                    <a:pos x="connsiteX2" y="connsiteY2"/>
                  </a:cxn>
                  <a:cxn ang="0">
                    <a:pos x="connsiteX3" y="connsiteY3"/>
                  </a:cxn>
                </a:cxnLst>
                <a:rect l="l" t="t" r="r" b="b"/>
                <a:pathLst>
                  <a:path w="3125275" h="2237567">
                    <a:moveTo>
                      <a:pt x="0" y="404169"/>
                    </a:moveTo>
                    <a:lnTo>
                      <a:pt x="3052660" y="0"/>
                    </a:lnTo>
                    <a:cubicBezTo>
                      <a:pt x="3051995" y="576187"/>
                      <a:pt x="3125936" y="1123346"/>
                      <a:pt x="3125271" y="1699533"/>
                    </a:cubicBezTo>
                    <a:lnTo>
                      <a:pt x="55010" y="2237567"/>
                    </a:lnTo>
                  </a:path>
                </a:pathLst>
              </a:custGeom>
              <a:gradFill>
                <a:gsLst>
                  <a:gs pos="0">
                    <a:schemeClr val="accent1">
                      <a:lumMod val="5000"/>
                      <a:lumOff val="95000"/>
                    </a:schemeClr>
                  </a:gs>
                  <a:gs pos="53000">
                    <a:schemeClr val="accent6">
                      <a:lumMod val="20000"/>
                      <a:lumOff val="80000"/>
                    </a:schemeClr>
                  </a:gs>
                  <a:gs pos="0">
                    <a:schemeClr val="accent6">
                      <a:lumMod val="75000"/>
                    </a:schemeClr>
                  </a:gs>
                  <a:gs pos="100000">
                    <a:schemeClr val="bg1">
                      <a:lumMod val="50000"/>
                    </a:schemeClr>
                  </a:gs>
                </a:gsLst>
                <a:lin ang="27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377">
                  <a:solidFill>
                    <a:srgbClr val="FFFFFF"/>
                  </a:solidFill>
                </a:endParaRPr>
              </a:p>
            </p:txBody>
          </p:sp>
          <p:sp>
            <p:nvSpPr>
              <p:cNvPr id="130" name="Rectangle 30720"/>
              <p:cNvSpPr txBox="1">
                <a:spLocks/>
              </p:cNvSpPr>
              <p:nvPr/>
            </p:nvSpPr>
            <p:spPr>
              <a:xfrm>
                <a:off x="6517697" y="2109491"/>
                <a:ext cx="1434776" cy="317060"/>
              </a:xfrm>
              <a:prstGeom prst="rect">
                <a:avLst/>
              </a:prstGeom>
              <a:noFill/>
              <a:ln w="9525">
                <a:noFill/>
                <a:miter lim="800000"/>
                <a:headEnd/>
                <a:tailEnd/>
              </a:ln>
              <a:effectLst/>
              <a:scene3d>
                <a:camera prst="isometricOffAxis2Left">
                  <a:rot lat="656201" lon="19678898" rev="20025482"/>
                </a:camera>
                <a:lightRig rig="threePt" dir="t"/>
              </a:scene3d>
              <a:extLst/>
            </p:spPr>
            <p:txBody>
              <a:bodyPr vert="horz" wrap="none" lIns="211477" tIns="211477" rIns="211477" bIns="211477" numCol="1" anchor="ctr" anchorCtr="0" compatLnSpc="1">
                <a:prstTxWarp prst="textNoShape">
                  <a:avLst/>
                </a:prstTxWarp>
                <a:noAutofit/>
                <a:scene3d>
                  <a:camera prst="perspectiveContrastingLeftFacing"/>
                  <a:lightRig rig="threePt" dir="t"/>
                </a:scene3d>
              </a:bodyPr>
              <a:lstStyle>
                <a:defPPr>
                  <a:defRPr lang="en-US"/>
                </a:defPPr>
                <a:lvl1pPr lvl="0" indent="0" defTabSz="895350">
                  <a:buClr>
                    <a:schemeClr val="tx2"/>
                  </a:buClr>
                  <a:defRPr baseline="0">
                    <a:ea typeface="Arial Unicode MS" pitchFamily="34" charset="-128"/>
                    <a:cs typeface="Arial Unicode MS" pitchFamily="34" charset="-128"/>
                  </a:defRPr>
                </a:lvl1pPr>
                <a:lvl2pPr marL="1619" lvl="1" indent="0" defTabSz="895350" fontAlgn="base">
                  <a:spcBef>
                    <a:spcPct val="0"/>
                  </a:spcBef>
                  <a:spcAft>
                    <a:spcPct val="0"/>
                  </a:spcAft>
                  <a:buClr>
                    <a:srgbClr val="002960"/>
                  </a:buClr>
                  <a:buSzPct val="125000"/>
                  <a:buFont typeface="Arial" charset="0"/>
                  <a:buNone/>
                  <a:defRPr sz="1400" b="1" baseline="0">
                    <a:solidFill>
                      <a:srgbClr val="000000"/>
                    </a:solidFill>
                    <a:ea typeface="Arial Unicode MS"/>
                    <a:cs typeface="Arial Unicode MS"/>
                  </a:defRPr>
                </a:lvl2pPr>
                <a:lvl3pPr marL="457200" lvl="2" indent="-261938" defTabSz="895350">
                  <a:buClr>
                    <a:schemeClr val="tx2"/>
                  </a:buClr>
                  <a:buSzPct val="120000"/>
                  <a:buFont typeface="Arial" charset="0"/>
                  <a:buChar char="–"/>
                  <a:defRPr baseline="0">
                    <a:ea typeface="Arial Unicode MS" pitchFamily="34" charset="-128"/>
                    <a:cs typeface="Arial Unicode MS" pitchFamily="34" charset="-128"/>
                  </a:defRPr>
                </a:lvl3pPr>
                <a:lvl4pPr marL="614363" lvl="3" indent="-155575" defTabSz="895350">
                  <a:buClr>
                    <a:schemeClr val="tx2"/>
                  </a:buClr>
                  <a:buSzPct val="120000"/>
                  <a:buFont typeface="Arial" charset="0"/>
                  <a:buChar char="▫"/>
                  <a:defRPr baseline="0">
                    <a:ea typeface="Arial Unicode MS" pitchFamily="34" charset="-128"/>
                    <a:cs typeface="Arial Unicode MS" pitchFamily="34" charset="-128"/>
                  </a:defRPr>
                </a:lvl4pPr>
                <a:lvl5pPr marL="749808" lvl="4" indent="-130175" defTabSz="895350">
                  <a:buClr>
                    <a:schemeClr val="tx2"/>
                  </a:buClr>
                  <a:buSzPct val="89000"/>
                  <a:buFont typeface="Arial" charset="0"/>
                  <a:buChar char="-"/>
                  <a:defRPr baseline="0">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vl6pPr>
                <a:lvl7pPr marL="749808" indent="-130175" defTabSz="895350" fontAlgn="base">
                  <a:spcBef>
                    <a:spcPct val="0"/>
                  </a:spcBef>
                  <a:spcAft>
                    <a:spcPct val="0"/>
                  </a:spcAft>
                  <a:buClr>
                    <a:schemeClr val="tx2"/>
                  </a:buClr>
                  <a:buSzPct val="89000"/>
                  <a:buFont typeface="Arial" charset="0"/>
                  <a:buChar char="-"/>
                  <a:defRPr baseline="0"/>
                </a:lvl7pPr>
                <a:lvl8pPr marL="749808" indent="-130175" defTabSz="895350" fontAlgn="base">
                  <a:spcBef>
                    <a:spcPct val="0"/>
                  </a:spcBef>
                  <a:spcAft>
                    <a:spcPct val="0"/>
                  </a:spcAft>
                  <a:buClr>
                    <a:schemeClr val="tx2"/>
                  </a:buClr>
                  <a:buSzPct val="89000"/>
                  <a:buFont typeface="Arial" charset="0"/>
                  <a:buChar char="-"/>
                  <a:defRPr baseline="0"/>
                </a:lvl8pPr>
                <a:lvl9pPr marL="749808" indent="-130175" defTabSz="895350" fontAlgn="base">
                  <a:spcBef>
                    <a:spcPct val="0"/>
                  </a:spcBef>
                  <a:spcAft>
                    <a:spcPct val="0"/>
                  </a:spcAft>
                  <a:buClr>
                    <a:schemeClr val="tx2"/>
                  </a:buClr>
                  <a:buSzPct val="89000"/>
                  <a:buFont typeface="Arial" charset="0"/>
                  <a:buChar char="-"/>
                  <a:defRPr baseline="0"/>
                </a:lvl9pPr>
              </a:lstStyle>
              <a:p>
                <a:pPr lvl="1"/>
                <a:r>
                  <a:rPr lang="en-US" sz="1884" dirty="0"/>
                  <a:t>PLATINUM	</a:t>
                </a:r>
              </a:p>
            </p:txBody>
          </p:sp>
          <p:sp>
            <p:nvSpPr>
              <p:cNvPr id="131" name="TextBox 130"/>
              <p:cNvSpPr txBox="1"/>
              <p:nvPr/>
            </p:nvSpPr>
            <p:spPr>
              <a:xfrm rot="20946639">
                <a:off x="8307793" y="2336636"/>
                <a:ext cx="735537" cy="522527"/>
              </a:xfrm>
              <a:prstGeom prst="rect">
                <a:avLst/>
              </a:prstGeom>
              <a:noFill/>
              <a:ln w="9525">
                <a:noFill/>
                <a:miter lim="800000"/>
                <a:headEnd/>
                <a:tailEnd/>
              </a:ln>
              <a:effectLst/>
              <a:scene3d>
                <a:camera prst="isometricOffAxis1Right">
                  <a:rot lat="1080000" lon="20039998" rev="21299999"/>
                </a:camera>
                <a:lightRig rig="threePt" dir="t"/>
              </a:scene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indent="0" defTabSz="2848831" fontAlgn="base">
                  <a:spcBef>
                    <a:spcPct val="0"/>
                  </a:spcBef>
                  <a:spcAft>
                    <a:spcPct val="0"/>
                  </a:spcAft>
                  <a:buClr>
                    <a:schemeClr val="tx2"/>
                  </a:buClr>
                  <a:defRPr sz="4990" baseline="0">
                    <a:ea typeface="Arial Unicode MS" pitchFamily="34" charset="-128"/>
                    <a:cs typeface="Arial Unicode MS" pitchFamily="34" charset="-128"/>
                  </a:defRPr>
                </a:lvl1pPr>
                <a:lvl2pPr marL="616237" lvl="1" indent="-611185" defTabSz="2848831" fontAlgn="base">
                  <a:spcBef>
                    <a:spcPct val="0"/>
                  </a:spcBef>
                  <a:spcAft>
                    <a:spcPct val="0"/>
                  </a:spcAft>
                  <a:buClr>
                    <a:schemeClr val="tx2"/>
                  </a:buClr>
                  <a:buSzPct val="125000"/>
                  <a:buFont typeface="Arial" charset="0"/>
                  <a:buChar char="▪"/>
                  <a:defRPr sz="4990" baseline="0">
                    <a:ea typeface="Arial Unicode MS" pitchFamily="34" charset="-128"/>
                    <a:cs typeface="Arial Unicode MS" pitchFamily="34" charset="-128"/>
                  </a:defRPr>
                </a:lvl2pPr>
                <a:lvl3pPr marL="1454721" lvl="2" indent="-833435"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3pPr>
                <a:lvl4pPr marL="1954785" lvl="3" indent="-495009" defTabSz="2848831" fontAlgn="base">
                  <a:spcBef>
                    <a:spcPct val="0"/>
                  </a:spcBef>
                  <a:spcAft>
                    <a:spcPct val="0"/>
                  </a:spcAft>
                  <a:buClr>
                    <a:schemeClr val="tx2"/>
                  </a:buClr>
                  <a:buSzPct val="120000"/>
                  <a:buFont typeface="Arial" charset="0"/>
                  <a:buChar char="▫"/>
                  <a:defRPr sz="4990" baseline="0">
                    <a:ea typeface="Arial Unicode MS" pitchFamily="34" charset="-128"/>
                    <a:cs typeface="Arial Unicode MS" pitchFamily="34" charset="-128"/>
                  </a:defRPr>
                </a:lvl4pPr>
                <a:lvl5pPr marL="2385743" lvl="4" indent="-414193" defTabSz="2848831" fontAlgn="base">
                  <a:spcBef>
                    <a:spcPct val="0"/>
                  </a:spcBef>
                  <a:spcAft>
                    <a:spcPct val="0"/>
                  </a:spcAft>
                  <a:buClr>
                    <a:schemeClr val="tx2"/>
                  </a:buClr>
                  <a:buSzPct val="89000"/>
                  <a:buFont typeface="Arial" charset="0"/>
                  <a:buChar char="-"/>
                  <a:defRPr sz="4990" baseline="0">
                    <a:ea typeface="Arial Unicode MS" pitchFamily="34" charset="-128"/>
                    <a:cs typeface="Arial Unicode MS" pitchFamily="34" charset="-128"/>
                  </a:defRPr>
                </a:lvl5pPr>
                <a:lvl6pPr marL="2385743" indent="-414193" defTabSz="2848831" fontAlgn="base">
                  <a:spcBef>
                    <a:spcPct val="0"/>
                  </a:spcBef>
                  <a:spcAft>
                    <a:spcPct val="0"/>
                  </a:spcAft>
                  <a:buClr>
                    <a:schemeClr val="tx2"/>
                  </a:buClr>
                  <a:buSzPct val="89000"/>
                  <a:buFont typeface="Arial" charset="0"/>
                  <a:buChar char="-"/>
                  <a:defRPr sz="4990" baseline="0"/>
                </a:lvl6pPr>
                <a:lvl7pPr marL="2385743" indent="-414193" defTabSz="2848831" fontAlgn="base">
                  <a:spcBef>
                    <a:spcPct val="0"/>
                  </a:spcBef>
                  <a:spcAft>
                    <a:spcPct val="0"/>
                  </a:spcAft>
                  <a:buClr>
                    <a:schemeClr val="tx2"/>
                  </a:buClr>
                  <a:buSzPct val="89000"/>
                  <a:buFont typeface="Arial" charset="0"/>
                  <a:buChar char="-"/>
                  <a:defRPr sz="4990" baseline="0"/>
                </a:lvl7pPr>
                <a:lvl8pPr marL="2385743" indent="-414193" defTabSz="2848831" fontAlgn="base">
                  <a:spcBef>
                    <a:spcPct val="0"/>
                  </a:spcBef>
                  <a:spcAft>
                    <a:spcPct val="0"/>
                  </a:spcAft>
                  <a:buClr>
                    <a:schemeClr val="tx2"/>
                  </a:buClr>
                  <a:buSzPct val="89000"/>
                  <a:buFont typeface="Arial" charset="0"/>
                  <a:buChar char="-"/>
                  <a:defRPr sz="4990" baseline="0"/>
                </a:lvl8pPr>
                <a:lvl9pPr marL="2385743" indent="-414193" defTabSz="2848831" fontAlgn="base">
                  <a:spcBef>
                    <a:spcPct val="0"/>
                  </a:spcBef>
                  <a:spcAft>
                    <a:spcPct val="0"/>
                  </a:spcAft>
                  <a:buClr>
                    <a:schemeClr val="tx2"/>
                  </a:buClr>
                  <a:buSzPct val="89000"/>
                  <a:buFont typeface="Arial" charset="0"/>
                  <a:buChar char="-"/>
                  <a:defRPr sz="4990" baseline="0"/>
                </a:lvl9pPr>
              </a:lstStyle>
              <a:p>
                <a:pPr algn="ctr">
                  <a:buClr>
                    <a:srgbClr val="000000"/>
                  </a:buClr>
                </a:pPr>
                <a:r>
                  <a:rPr lang="en-GB" sz="1507" dirty="0">
                    <a:solidFill>
                      <a:srgbClr val="000000"/>
                    </a:solidFill>
                  </a:rPr>
                  <a:t>&gt;4.0 </a:t>
                </a:r>
              </a:p>
              <a:p>
                <a:pPr algn="ctr">
                  <a:buClr>
                    <a:srgbClr val="000000"/>
                  </a:buClr>
                </a:pPr>
                <a:r>
                  <a:rPr lang="en-GB" sz="1507" dirty="0" err="1">
                    <a:solidFill>
                      <a:srgbClr val="000000"/>
                    </a:solidFill>
                  </a:rPr>
                  <a:t>upto</a:t>
                </a:r>
                <a:r>
                  <a:rPr lang="en-GB" sz="1507" dirty="0">
                    <a:solidFill>
                      <a:srgbClr val="000000"/>
                    </a:solidFill>
                  </a:rPr>
                  <a:t> 5.0</a:t>
                </a:r>
              </a:p>
            </p:txBody>
          </p:sp>
        </p:grpSp>
      </p:grpSp>
      <p:sp>
        <p:nvSpPr>
          <p:cNvPr id="132" name="Rectangle 8"/>
          <p:cNvSpPr txBox="1"/>
          <p:nvPr/>
        </p:nvSpPr>
        <p:spPr>
          <a:xfrm>
            <a:off x="2508827" y="5694904"/>
            <a:ext cx="1130502" cy="23192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marL="396980" indent="-583084">
              <a:spcBef>
                <a:spcPct val="10000"/>
              </a:spcBef>
              <a:buClr>
                <a:srgbClr val="000000"/>
              </a:buClr>
            </a:pPr>
            <a:r>
              <a:rPr lang="en-US" sz="1507" b="1" dirty="0">
                <a:solidFill>
                  <a:srgbClr val="000000"/>
                </a:solidFill>
              </a:rPr>
              <a:t>&lt;2.2 No rating</a:t>
            </a:r>
          </a:p>
        </p:txBody>
      </p:sp>
      <p:sp>
        <p:nvSpPr>
          <p:cNvPr id="133" name="Title 1"/>
          <p:cNvSpPr>
            <a:spLocks noGrp="1"/>
          </p:cNvSpPr>
          <p:nvPr>
            <p:ph type="title"/>
          </p:nvPr>
        </p:nvSpPr>
        <p:spPr>
          <a:xfrm>
            <a:off x="172517" y="195927"/>
            <a:ext cx="6996687" cy="492443"/>
          </a:xfrm>
        </p:spPr>
        <p:txBody>
          <a:bodyPr/>
          <a:lstStyle/>
          <a:p>
            <a:r>
              <a:rPr lang="en-IN" sz="3200" dirty="0"/>
              <a:t>ZED </a:t>
            </a:r>
            <a:r>
              <a:rPr lang="en-IN" sz="3200" dirty="0" smtClean="0"/>
              <a:t>CERTIFICATION (5): 5 RATING LEVELS </a:t>
            </a:r>
            <a:endParaRPr lang="en-IN" sz="3200" dirty="0"/>
          </a:p>
        </p:txBody>
      </p:sp>
    </p:spTree>
    <p:extLst>
      <p:ext uri="{BB962C8B-B14F-4D97-AF65-F5344CB8AC3E}">
        <p14:creationId xmlns="" xmlns:p14="http://schemas.microsoft.com/office/powerpoint/2010/main" val="178984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dissolve">
                                      <p:cBhvr>
                                        <p:cTn id="13"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81096"/>
            <a:ext cx="8819034" cy="461664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a:solidFill>
                  <a:srgbClr val="000000"/>
                </a:solidFill>
              </a:rPr>
              <a:t> ASSESSMENT AND RATING </a:t>
            </a:r>
            <a:r>
              <a:rPr lang="en-US" sz="3600" b="1" dirty="0" smtClean="0">
                <a:solidFill>
                  <a:srgbClr val="000000"/>
                </a:solidFill>
              </a:rPr>
              <a:t>– HOW (2)?</a:t>
            </a:r>
            <a:endParaRPr lang="en-US" sz="2000" dirty="0">
              <a:solidFill>
                <a:srgbClr val="000000"/>
              </a:solidFill>
            </a:endParaRPr>
          </a:p>
          <a:p>
            <a:pPr marL="1526" lvl="1" indent="0" defTabSz="860347" fontAlgn="base">
              <a:spcBef>
                <a:spcPct val="0"/>
              </a:spcBef>
              <a:spcAft>
                <a:spcPct val="0"/>
              </a:spcAft>
              <a:buClr>
                <a:srgbClr val="000000"/>
              </a:buClr>
              <a:buNone/>
            </a:pPr>
            <a:endParaRPr lang="en-US" sz="2000" dirty="0">
              <a:solidFill>
                <a:srgbClr val="000000"/>
              </a:solidFill>
            </a:endParaRPr>
          </a:p>
          <a:p>
            <a:pPr marL="1526" lvl="1" indent="0" algn="just" defTabSz="860347" fontAlgn="base">
              <a:spcBef>
                <a:spcPct val="0"/>
              </a:spcBef>
              <a:spcAft>
                <a:spcPct val="0"/>
              </a:spcAft>
              <a:buClr>
                <a:srgbClr val="000000"/>
              </a:buClr>
              <a:buNone/>
            </a:pPr>
            <a:r>
              <a:rPr lang="en-US" sz="2000" dirty="0">
                <a:solidFill>
                  <a:srgbClr val="000000"/>
                </a:solidFill>
              </a:rPr>
              <a:t> 1) Based on e</a:t>
            </a:r>
            <a:r>
              <a:rPr lang="en-US" sz="2000" dirty="0" smtClean="0">
                <a:solidFill>
                  <a:srgbClr val="000000"/>
                </a:solidFill>
              </a:rPr>
              <a:t>vidence available, each ZED Parameter is assessed at a ‘</a:t>
            </a:r>
            <a:r>
              <a:rPr lang="en-US" sz="2000" b="1" dirty="0" smtClean="0">
                <a:solidFill>
                  <a:srgbClr val="FF0000"/>
                </a:solidFill>
              </a:rPr>
              <a:t>Maturity </a:t>
            </a:r>
          </a:p>
          <a:p>
            <a:pPr marL="1526" lvl="1" indent="0" algn="just" defTabSz="860347" fontAlgn="base">
              <a:spcBef>
                <a:spcPct val="0"/>
              </a:spcBef>
              <a:spcAft>
                <a:spcPct val="0"/>
              </a:spcAft>
              <a:buClr>
                <a:srgbClr val="000000"/>
              </a:buClr>
              <a:buNone/>
            </a:pPr>
            <a:r>
              <a:rPr lang="en-US" sz="2000" b="1" dirty="0">
                <a:solidFill>
                  <a:srgbClr val="FF0000"/>
                </a:solidFill>
              </a:rPr>
              <a:t> </a:t>
            </a:r>
            <a:r>
              <a:rPr lang="en-US" sz="2000" b="1" dirty="0" smtClean="0">
                <a:solidFill>
                  <a:srgbClr val="FF0000"/>
                </a:solidFill>
              </a:rPr>
              <a:t>   Level</a:t>
            </a:r>
            <a:r>
              <a:rPr lang="en-US" sz="2000" dirty="0" smtClean="0">
                <a:solidFill>
                  <a:srgbClr val="000000"/>
                </a:solidFill>
              </a:rPr>
              <a:t>’ - 0 to 5</a:t>
            </a:r>
          </a:p>
          <a:p>
            <a:pPr marL="1526" lvl="1" indent="0" algn="just" defTabSz="860347" fontAlgn="base">
              <a:spcBef>
                <a:spcPct val="0"/>
              </a:spcBef>
              <a:spcAft>
                <a:spcPct val="0"/>
              </a:spcAft>
              <a:buClr>
                <a:srgbClr val="000000"/>
              </a:buClr>
              <a:buNone/>
            </a:pPr>
            <a:endParaRPr lang="en-US" sz="1100" dirty="0">
              <a:solidFill>
                <a:srgbClr val="000000"/>
              </a:solidFill>
            </a:endParaRPr>
          </a:p>
          <a:p>
            <a:pPr marL="1526" lvl="1" indent="0" algn="just" defTabSz="860347" fontAlgn="base">
              <a:spcBef>
                <a:spcPct val="0"/>
              </a:spcBef>
              <a:spcAft>
                <a:spcPct val="0"/>
              </a:spcAft>
              <a:buClr>
                <a:srgbClr val="000000"/>
              </a:buClr>
              <a:buNone/>
            </a:pPr>
            <a:r>
              <a:rPr lang="en-US" sz="2000" dirty="0" smtClean="0">
                <a:solidFill>
                  <a:srgbClr val="000000"/>
                </a:solidFill>
              </a:rPr>
              <a:t> 2) Corresponding </a:t>
            </a:r>
            <a:r>
              <a:rPr lang="en-US" sz="2000" dirty="0">
                <a:solidFill>
                  <a:srgbClr val="000000"/>
                </a:solidFill>
              </a:rPr>
              <a:t>to the Maturity </a:t>
            </a:r>
            <a:r>
              <a:rPr lang="en-US" sz="2000" dirty="0" smtClean="0">
                <a:solidFill>
                  <a:srgbClr val="000000"/>
                </a:solidFill>
              </a:rPr>
              <a:t>Level, a ‘</a:t>
            </a:r>
            <a:r>
              <a:rPr lang="en-US" sz="2000" b="1" dirty="0" smtClean="0">
                <a:solidFill>
                  <a:srgbClr val="FF0000"/>
                </a:solidFill>
              </a:rPr>
              <a:t>Mark’ or ‘Score</a:t>
            </a:r>
            <a:r>
              <a:rPr lang="en-US" sz="2000" dirty="0" smtClean="0">
                <a:solidFill>
                  <a:srgbClr val="000000"/>
                </a:solidFill>
              </a:rPr>
              <a:t>’ – 0 to 5 - is assigned</a:t>
            </a:r>
          </a:p>
          <a:p>
            <a:pPr marL="1526" lvl="1" indent="0" algn="just" defTabSz="860347" fontAlgn="base">
              <a:spcBef>
                <a:spcPct val="0"/>
              </a:spcBef>
              <a:spcAft>
                <a:spcPct val="0"/>
              </a:spcAft>
              <a:buClr>
                <a:srgbClr val="000000"/>
              </a:buClr>
              <a:buNone/>
            </a:pPr>
            <a:r>
              <a:rPr lang="en-US" sz="2000" dirty="0">
                <a:solidFill>
                  <a:srgbClr val="000000"/>
                </a:solidFill>
              </a:rPr>
              <a:t> </a:t>
            </a:r>
            <a:r>
              <a:rPr lang="en-US" sz="2000" dirty="0" smtClean="0">
                <a:solidFill>
                  <a:srgbClr val="000000"/>
                </a:solidFill>
              </a:rPr>
              <a:t>     to the ZED Parameter.</a:t>
            </a:r>
          </a:p>
          <a:p>
            <a:pPr marL="1526" lvl="1" indent="0" algn="just" defTabSz="860347" fontAlgn="base">
              <a:spcBef>
                <a:spcPct val="0"/>
              </a:spcBef>
              <a:spcAft>
                <a:spcPct val="0"/>
              </a:spcAft>
              <a:buClr>
                <a:srgbClr val="000000"/>
              </a:buClr>
              <a:buNone/>
            </a:pPr>
            <a:endParaRPr lang="en-US" sz="1100" dirty="0">
              <a:solidFill>
                <a:srgbClr val="000000"/>
              </a:solidFill>
            </a:endParaRPr>
          </a:p>
          <a:p>
            <a:pPr marL="1526" lvl="1" indent="0" algn="just" defTabSz="860347" fontAlgn="base">
              <a:spcBef>
                <a:spcPct val="0"/>
              </a:spcBef>
              <a:spcAft>
                <a:spcPct val="0"/>
              </a:spcAft>
              <a:buClr>
                <a:srgbClr val="000000"/>
              </a:buClr>
              <a:buNone/>
            </a:pPr>
            <a:r>
              <a:rPr lang="en-US" sz="2000" dirty="0" smtClean="0">
                <a:solidFill>
                  <a:srgbClr val="000000"/>
                </a:solidFill>
              </a:rPr>
              <a:t> 3) The ‘</a:t>
            </a:r>
            <a:r>
              <a:rPr lang="en-US" sz="2000" b="1" dirty="0" smtClean="0">
                <a:solidFill>
                  <a:srgbClr val="FF0000"/>
                </a:solidFill>
              </a:rPr>
              <a:t>Weighted Average Score</a:t>
            </a:r>
            <a:r>
              <a:rPr lang="en-US" sz="2000" dirty="0" smtClean="0">
                <a:solidFill>
                  <a:srgbClr val="000000"/>
                </a:solidFill>
              </a:rPr>
              <a:t>’ is calculated for the MSME Unit, based on the </a:t>
            </a:r>
          </a:p>
          <a:p>
            <a:pPr marL="1526" lvl="1" indent="0" algn="just" defTabSz="860347" fontAlgn="base">
              <a:spcBef>
                <a:spcPct val="0"/>
              </a:spcBef>
              <a:spcAft>
                <a:spcPct val="0"/>
              </a:spcAft>
              <a:buClr>
                <a:srgbClr val="000000"/>
              </a:buClr>
              <a:buNone/>
            </a:pPr>
            <a:r>
              <a:rPr lang="en-US" sz="2000" dirty="0">
                <a:solidFill>
                  <a:srgbClr val="000000"/>
                </a:solidFill>
              </a:rPr>
              <a:t> </a:t>
            </a:r>
            <a:r>
              <a:rPr lang="en-US" sz="2000" dirty="0" smtClean="0">
                <a:solidFill>
                  <a:srgbClr val="000000"/>
                </a:solidFill>
              </a:rPr>
              <a:t>     marks assigned to the all its ZED Parameters assessed.</a:t>
            </a:r>
          </a:p>
          <a:p>
            <a:pPr marL="1526" lvl="1" indent="0" algn="just" defTabSz="860347" fontAlgn="base">
              <a:spcBef>
                <a:spcPct val="0"/>
              </a:spcBef>
              <a:spcAft>
                <a:spcPct val="0"/>
              </a:spcAft>
              <a:buClr>
                <a:srgbClr val="000000"/>
              </a:buClr>
              <a:buNone/>
            </a:pPr>
            <a:endParaRPr lang="en-US" sz="1100" dirty="0">
              <a:solidFill>
                <a:srgbClr val="000000"/>
              </a:solidFill>
            </a:endParaRPr>
          </a:p>
          <a:p>
            <a:pPr marL="1526" lvl="1" indent="0" algn="just" defTabSz="860347" fontAlgn="base">
              <a:spcBef>
                <a:spcPct val="0"/>
              </a:spcBef>
              <a:spcAft>
                <a:spcPct val="0"/>
              </a:spcAft>
              <a:buClr>
                <a:srgbClr val="000000"/>
              </a:buClr>
              <a:buNone/>
            </a:pPr>
            <a:r>
              <a:rPr lang="en-US" sz="2000" dirty="0">
                <a:solidFill>
                  <a:srgbClr val="000000"/>
                </a:solidFill>
              </a:rPr>
              <a:t> </a:t>
            </a:r>
            <a:r>
              <a:rPr lang="en-US" sz="2000" dirty="0" smtClean="0">
                <a:solidFill>
                  <a:srgbClr val="000000"/>
                </a:solidFill>
              </a:rPr>
              <a:t>4) Based on the ‘Weighted Average Score’ achieved by the MSME Unit, a </a:t>
            </a:r>
            <a:r>
              <a:rPr lang="en-US" sz="2000" b="1" dirty="0" smtClean="0">
                <a:solidFill>
                  <a:srgbClr val="FF0000"/>
                </a:solidFill>
              </a:rPr>
              <a:t>ZED </a:t>
            </a:r>
          </a:p>
          <a:p>
            <a:pPr marL="1526" lvl="1" indent="0" algn="just" defTabSz="860347" fontAlgn="base">
              <a:spcBef>
                <a:spcPct val="0"/>
              </a:spcBef>
              <a:spcAft>
                <a:spcPct val="0"/>
              </a:spcAft>
              <a:buClr>
                <a:srgbClr val="000000"/>
              </a:buClr>
              <a:buNone/>
            </a:pPr>
            <a:r>
              <a:rPr lang="en-US" sz="2000" b="1" dirty="0">
                <a:solidFill>
                  <a:srgbClr val="FF0000"/>
                </a:solidFill>
              </a:rPr>
              <a:t> </a:t>
            </a:r>
            <a:r>
              <a:rPr lang="en-US" sz="2000" b="1" dirty="0" smtClean="0">
                <a:solidFill>
                  <a:srgbClr val="FF0000"/>
                </a:solidFill>
              </a:rPr>
              <a:t>    ‘Rating</a:t>
            </a:r>
            <a:r>
              <a:rPr lang="en-US" sz="2000" dirty="0" smtClean="0">
                <a:solidFill>
                  <a:srgbClr val="000000"/>
                </a:solidFill>
              </a:rPr>
              <a:t>’ is assigned to the Unit. There are se Ratings are arranged as ‘ladder-</a:t>
            </a:r>
          </a:p>
          <a:p>
            <a:pPr marL="1526" lvl="1" indent="0" algn="just" defTabSz="860347" fontAlgn="base">
              <a:spcBef>
                <a:spcPct val="0"/>
              </a:spcBef>
              <a:spcAft>
                <a:spcPct val="0"/>
              </a:spcAft>
              <a:buClr>
                <a:srgbClr val="000000"/>
              </a:buClr>
              <a:buNone/>
            </a:pPr>
            <a:r>
              <a:rPr lang="en-US" sz="2000" dirty="0">
                <a:solidFill>
                  <a:srgbClr val="000000"/>
                </a:solidFill>
              </a:rPr>
              <a:t> </a:t>
            </a:r>
            <a:r>
              <a:rPr lang="en-US" sz="2000" dirty="0" smtClean="0">
                <a:solidFill>
                  <a:srgbClr val="000000"/>
                </a:solidFill>
              </a:rPr>
              <a:t>    climbing’ Maturity levels. </a:t>
            </a:r>
          </a:p>
          <a:p>
            <a:pPr marL="1526" lvl="1" indent="0" algn="just" defTabSz="860347" fontAlgn="base">
              <a:spcBef>
                <a:spcPct val="0"/>
              </a:spcBef>
              <a:spcAft>
                <a:spcPct val="0"/>
              </a:spcAft>
              <a:buClr>
                <a:srgbClr val="000000"/>
              </a:buClr>
              <a:buNone/>
            </a:pPr>
            <a:endParaRPr lang="en-US" sz="1100" dirty="0">
              <a:solidFill>
                <a:srgbClr val="000000"/>
              </a:solidFill>
            </a:endParaRPr>
          </a:p>
          <a:p>
            <a:pPr marL="1526" lvl="1" indent="0" algn="just" defTabSz="860347" fontAlgn="base">
              <a:spcBef>
                <a:spcPct val="0"/>
              </a:spcBef>
              <a:spcAft>
                <a:spcPct val="0"/>
              </a:spcAft>
              <a:buClr>
                <a:srgbClr val="000000"/>
              </a:buClr>
              <a:buNone/>
            </a:pPr>
            <a:r>
              <a:rPr lang="en-US" sz="2000" dirty="0" smtClean="0">
                <a:solidFill>
                  <a:srgbClr val="000000"/>
                </a:solidFill>
              </a:rPr>
              <a:t> 5) Certification is granted to an MSME Unit, by referring to the ZED Rating achieved.</a:t>
            </a:r>
          </a:p>
        </p:txBody>
      </p:sp>
      <p:sp>
        <p:nvSpPr>
          <p:cNvPr id="9" name="Title 1"/>
          <p:cNvSpPr>
            <a:spLocks noGrp="1"/>
          </p:cNvSpPr>
          <p:nvPr>
            <p:ph type="title"/>
          </p:nvPr>
        </p:nvSpPr>
        <p:spPr>
          <a:xfrm>
            <a:off x="172517" y="195926"/>
            <a:ext cx="6996687" cy="492443"/>
          </a:xfrm>
        </p:spPr>
        <p:txBody>
          <a:bodyPr/>
          <a:lstStyle/>
          <a:p>
            <a:r>
              <a:rPr lang="en-IN" sz="3200" dirty="0"/>
              <a:t>ZED </a:t>
            </a:r>
            <a:r>
              <a:rPr lang="en-IN" sz="3200" dirty="0" smtClean="0"/>
              <a:t>CERTIFICATION (6): RATING</a:t>
            </a:r>
            <a:endParaRPr lang="en-IN" sz="3200" dirty="0"/>
          </a:p>
        </p:txBody>
      </p:sp>
    </p:spTree>
    <p:extLst>
      <p:ext uri="{BB962C8B-B14F-4D97-AF65-F5344CB8AC3E}">
        <p14:creationId xmlns="" xmlns:p14="http://schemas.microsoft.com/office/powerpoint/2010/main" val="419556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extLst/>
          </p:nvPr>
        </p:nvGraphicFramePr>
        <p:xfrm>
          <a:off x="267880" y="201284"/>
          <a:ext cx="1495" cy="1495"/>
        </p:xfrm>
        <a:graphic>
          <a:graphicData uri="http://schemas.openxmlformats.org/presentationml/2006/ole">
            <p:oleObj spid="_x0000_s80981" name="think-cell Slide" r:id="rId4" imgW="360" imgH="360" progId="">
              <p:embed/>
            </p:oleObj>
          </a:graphicData>
        </a:graphic>
      </p:graphicFrame>
      <p:grpSp>
        <p:nvGrpSpPr>
          <p:cNvPr id="134160" name="Group 134159"/>
          <p:cNvGrpSpPr/>
          <p:nvPr/>
        </p:nvGrpSpPr>
        <p:grpSpPr>
          <a:xfrm>
            <a:off x="1590873" y="981090"/>
            <a:ext cx="6029127" cy="5127669"/>
            <a:chOff x="5305425" y="938469"/>
            <a:chExt cx="3705225" cy="5444913"/>
          </a:xfrm>
        </p:grpSpPr>
        <p:sp>
          <p:nvSpPr>
            <p:cNvPr id="30" name="Rectangle 29"/>
            <p:cNvSpPr>
              <a:spLocks/>
            </p:cNvSpPr>
            <p:nvPr/>
          </p:nvSpPr>
          <p:spPr>
            <a:xfrm>
              <a:off x="5305425" y="938469"/>
              <a:ext cx="3705225" cy="5444913"/>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31" name="Rectangle 3"/>
            <p:cNvSpPr txBox="1">
              <a:spLocks/>
            </p:cNvSpPr>
            <p:nvPr/>
          </p:nvSpPr>
          <p:spPr>
            <a:xfrm>
              <a:off x="5305425" y="938469"/>
              <a:ext cx="3705225" cy="360000"/>
            </a:xfrm>
            <a:prstGeom prst="rect">
              <a:avLst/>
            </a:prstGeom>
            <a:solidFill>
              <a:schemeClr val="accent3"/>
            </a:solidFill>
            <a:ln w="9525">
              <a:noFill/>
              <a:miter lim="800000"/>
              <a:headEnd/>
              <a:tailEnd/>
            </a:ln>
            <a:effectLst/>
          </p:spPr>
          <p:txBody>
            <a:bodyPr vert="horz" wrap="square" lIns="67813" tIns="67813" rIns="67813" bIns="67813" numCol="1" anchor="ctr" anchorCtr="0" compatLnSpc="1">
              <a:prstTxWarp prst="textNoShape">
                <a:avLst/>
              </a:prstTxWarp>
              <a:no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sz="1507" b="1" dirty="0">
                  <a:solidFill>
                    <a:srgbClr val="FFFFFF"/>
                  </a:solidFill>
                </a:rPr>
                <a:t>An example</a:t>
              </a:r>
            </a:p>
          </p:txBody>
        </p:sp>
        <p:sp>
          <p:nvSpPr>
            <p:cNvPr id="67" name="Rectangle 72"/>
            <p:cNvSpPr txBox="1"/>
            <p:nvPr/>
          </p:nvSpPr>
          <p:spPr>
            <a:xfrm>
              <a:off x="5492906" y="1340170"/>
              <a:ext cx="3330263"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a:buClr>
                  <a:srgbClr val="000000"/>
                </a:buClr>
              </a:pPr>
              <a:r>
                <a:rPr lang="en-US" sz="1319" b="1" dirty="0">
                  <a:solidFill>
                    <a:srgbClr val="000000"/>
                  </a:solidFill>
                </a:rPr>
                <a:t>Company X is being rated on 30 parameters </a:t>
              </a:r>
            </a:p>
          </p:txBody>
        </p:sp>
        <p:grpSp>
          <p:nvGrpSpPr>
            <p:cNvPr id="134155" name="!RnmB-00713"/>
            <p:cNvGrpSpPr/>
            <p:nvPr/>
          </p:nvGrpSpPr>
          <p:grpSpPr>
            <a:xfrm>
              <a:off x="5385792" y="3341850"/>
              <a:ext cx="3532783" cy="1526623"/>
              <a:chOff x="5385792" y="3254944"/>
              <a:chExt cx="3532783" cy="1526623"/>
            </a:xfrm>
          </p:grpSpPr>
          <p:sp>
            <p:nvSpPr>
              <p:cNvPr id="106" name="Rectangle 14"/>
              <p:cNvSpPr txBox="1">
                <a:spLocks/>
              </p:cNvSpPr>
              <p:nvPr/>
            </p:nvSpPr>
            <p:spPr>
              <a:xfrm>
                <a:off x="5385792" y="3254944"/>
                <a:ext cx="936000" cy="1526623"/>
              </a:xfrm>
              <a:prstGeom prst="rect">
                <a:avLst/>
              </a:prstGeom>
              <a:solidFill>
                <a:schemeClr val="accent1"/>
              </a:solidFill>
              <a:ln w="9525">
                <a:noFill/>
                <a:miter lim="800000"/>
                <a:headEnd/>
                <a:tailEnd/>
              </a:ln>
              <a:effectLst>
                <a:outerShdw dist="35921" dir="2700000" algn="ctr" rotWithShape="0">
                  <a:schemeClr val="bg2">
                    <a:alpha val="40000"/>
                  </a:schemeClr>
                </a:outerShdw>
              </a:effectLst>
              <a:extLst/>
            </p:spPr>
            <p:txBody>
              <a:bodyPr vert="horz" wrap="square" lIns="36000" tIns="36000" rIns="36000" bIns="36000"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defRPr/>
                </a:pPr>
                <a:r>
                  <a:rPr lang="en-US" sz="1319" b="1" dirty="0">
                    <a:solidFill>
                      <a:srgbClr val="000000"/>
                    </a:solidFill>
                    <a:cs typeface="Arial"/>
                  </a:rPr>
                  <a:t>Hence, the scores will be </a:t>
                </a:r>
                <a:r>
                  <a:rPr lang="en-US" sz="1319" b="1" dirty="0" smtClean="0">
                    <a:solidFill>
                      <a:srgbClr val="000000"/>
                    </a:solidFill>
                    <a:cs typeface="Arial"/>
                  </a:rPr>
                  <a:t>calculated </a:t>
                </a:r>
                <a:r>
                  <a:rPr lang="en-US" sz="1319" b="1" dirty="0">
                    <a:solidFill>
                      <a:srgbClr val="000000"/>
                    </a:solidFill>
                    <a:cs typeface="Arial"/>
                  </a:rPr>
                  <a:t>as</a:t>
                </a:r>
              </a:p>
            </p:txBody>
          </p:sp>
          <p:grpSp>
            <p:nvGrpSpPr>
              <p:cNvPr id="110" name="Group 109"/>
              <p:cNvGrpSpPr>
                <a:grpSpLocks/>
              </p:cNvGrpSpPr>
              <p:nvPr/>
            </p:nvGrpSpPr>
            <p:grpSpPr>
              <a:xfrm>
                <a:off x="6400800" y="3309527"/>
                <a:ext cx="901700" cy="233774"/>
                <a:chOff x="6400800" y="3258727"/>
                <a:chExt cx="901700" cy="233774"/>
              </a:xfrm>
            </p:grpSpPr>
            <p:sp>
              <p:nvSpPr>
                <p:cNvPr id="107" name="!RnmA-00709"/>
                <p:cNvSpPr txBox="1">
                  <a:spLocks/>
                </p:cNvSpPr>
                <p:nvPr/>
              </p:nvSpPr>
              <p:spPr>
                <a:xfrm>
                  <a:off x="6400800" y="3258727"/>
                  <a:ext cx="901700" cy="233774"/>
                </a:xfrm>
                <a:prstGeom prst="leftRightArrow">
                  <a:avLst>
                    <a:gd name="adj1" fmla="val 100000"/>
                    <a:gd name="adj2" fmla="val 0"/>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16983" numCol="1" anchor="b"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b="1" dirty="0">
                      <a:solidFill>
                        <a:srgbClr val="000000"/>
                      </a:solidFill>
                      <a:ea typeface="Arial Unicode MS"/>
                      <a:cs typeface="Arial Unicode MS"/>
                    </a:rPr>
                    <a:t>Parameters</a:t>
                  </a:r>
                </a:p>
              </p:txBody>
            </p:sp>
            <p:cxnSp>
              <p:nvCxnSpPr>
                <p:cNvPr id="77" name="Straight Arrow Connector 76"/>
                <p:cNvCxnSpPr>
                  <a:stCxn id="107" idx="4"/>
                  <a:endCxn id="107" idx="6"/>
                </p:cNvCxnSpPr>
                <p:nvPr/>
              </p:nvCxnSpPr>
              <p:spPr>
                <a:xfrm>
                  <a:off x="6400800" y="3492501"/>
                  <a:ext cx="901700" cy="0"/>
                </a:xfrm>
                <a:prstGeom prst="straightConnector1">
                  <a:avLst/>
                </a:prstGeom>
                <a:ln w="19050" cmpd="sng">
                  <a:solidFill>
                    <a:srgbClr val="EA5F00"/>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a:grpSpLocks/>
              </p:cNvGrpSpPr>
              <p:nvPr/>
            </p:nvGrpSpPr>
            <p:grpSpPr>
              <a:xfrm>
                <a:off x="7424737" y="3309527"/>
                <a:ext cx="685800" cy="233774"/>
                <a:chOff x="7442200" y="3271427"/>
                <a:chExt cx="685800" cy="233774"/>
              </a:xfrm>
            </p:grpSpPr>
            <p:sp>
              <p:nvSpPr>
                <p:cNvPr id="108" name="!RnmB-00537"/>
                <p:cNvSpPr txBox="1">
                  <a:spLocks/>
                </p:cNvSpPr>
                <p:nvPr/>
              </p:nvSpPr>
              <p:spPr>
                <a:xfrm>
                  <a:off x="7442200" y="3271427"/>
                  <a:ext cx="685800" cy="233774"/>
                </a:xfrm>
                <a:prstGeom prst="leftRightArrow">
                  <a:avLst>
                    <a:gd name="adj1" fmla="val 100000"/>
                    <a:gd name="adj2" fmla="val 0"/>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16983" numCol="1" anchor="b"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b="1" dirty="0">
                      <a:solidFill>
                        <a:srgbClr val="000000"/>
                      </a:solidFill>
                      <a:ea typeface="Arial Unicode MS"/>
                      <a:cs typeface="Arial Unicode MS"/>
                    </a:rPr>
                    <a:t>Level</a:t>
                  </a:r>
                </a:p>
              </p:txBody>
            </p:sp>
            <p:cxnSp>
              <p:nvCxnSpPr>
                <p:cNvPr id="111" name="Straight Arrow Connector 110"/>
                <p:cNvCxnSpPr>
                  <a:stCxn id="108" idx="4"/>
                  <a:endCxn id="108" idx="6"/>
                </p:cNvCxnSpPr>
                <p:nvPr/>
              </p:nvCxnSpPr>
              <p:spPr>
                <a:xfrm>
                  <a:off x="7442200" y="3505201"/>
                  <a:ext cx="685800" cy="0"/>
                </a:xfrm>
                <a:prstGeom prst="straightConnector1">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a:grpSpLocks/>
              </p:cNvGrpSpPr>
              <p:nvPr/>
            </p:nvGrpSpPr>
            <p:grpSpPr>
              <a:xfrm>
                <a:off x="8232775" y="3309527"/>
                <a:ext cx="685800" cy="233774"/>
                <a:chOff x="8280400" y="3271427"/>
                <a:chExt cx="685800" cy="233774"/>
              </a:xfrm>
            </p:grpSpPr>
            <p:sp>
              <p:nvSpPr>
                <p:cNvPr id="109" name="!RnmC-00583"/>
                <p:cNvSpPr txBox="1">
                  <a:spLocks/>
                </p:cNvSpPr>
                <p:nvPr/>
              </p:nvSpPr>
              <p:spPr>
                <a:xfrm>
                  <a:off x="8280400" y="3271427"/>
                  <a:ext cx="685800" cy="233774"/>
                </a:xfrm>
                <a:prstGeom prst="leftRightArrow">
                  <a:avLst>
                    <a:gd name="adj1" fmla="val 100000"/>
                    <a:gd name="adj2" fmla="val 0"/>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16983" numCol="1" anchor="b"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b="1" dirty="0">
                      <a:solidFill>
                        <a:srgbClr val="000000"/>
                      </a:solidFill>
                      <a:ea typeface="Arial Unicode MS"/>
                      <a:cs typeface="Arial Unicode MS"/>
                    </a:rPr>
                    <a:t>Marks</a:t>
                  </a:r>
                </a:p>
              </p:txBody>
            </p:sp>
            <p:cxnSp>
              <p:nvCxnSpPr>
                <p:cNvPr id="113" name="Straight Arrow Connector 112"/>
                <p:cNvCxnSpPr>
                  <a:stCxn id="109" idx="4"/>
                  <a:endCxn id="109" idx="6"/>
                </p:cNvCxnSpPr>
                <p:nvPr/>
              </p:nvCxnSpPr>
              <p:spPr>
                <a:xfrm>
                  <a:off x="8280400" y="3505201"/>
                  <a:ext cx="685800" cy="0"/>
                </a:xfrm>
                <a:prstGeom prst="straightConnector1">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grpSp>
          <p:grpSp>
            <p:nvGrpSpPr>
              <p:cNvPr id="115" name="!RnmB-00305"/>
              <p:cNvGrpSpPr/>
              <p:nvPr/>
            </p:nvGrpSpPr>
            <p:grpSpPr>
              <a:xfrm>
                <a:off x="6400800" y="3633802"/>
                <a:ext cx="2517775" cy="215564"/>
                <a:chOff x="6400800" y="3633802"/>
                <a:chExt cx="2517775" cy="215564"/>
              </a:xfrm>
            </p:grpSpPr>
            <p:sp>
              <p:nvSpPr>
                <p:cNvPr id="116" name="Rectangle 17"/>
                <p:cNvSpPr txBox="1">
                  <a:spLocks/>
                </p:cNvSpPr>
                <p:nvPr/>
              </p:nvSpPr>
              <p:spPr>
                <a:xfrm>
                  <a:off x="6400800" y="3633802"/>
                  <a:ext cx="9017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4</a:t>
                  </a:r>
                </a:p>
              </p:txBody>
            </p:sp>
            <p:sp>
              <p:nvSpPr>
                <p:cNvPr id="117" name="Rectangle 17"/>
                <p:cNvSpPr txBox="1">
                  <a:spLocks/>
                </p:cNvSpPr>
                <p:nvPr/>
              </p:nvSpPr>
              <p:spPr>
                <a:xfrm>
                  <a:off x="7424737" y="3633802"/>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4</a:t>
                  </a:r>
                </a:p>
              </p:txBody>
            </p:sp>
            <p:sp>
              <p:nvSpPr>
                <p:cNvPr id="118" name="Rectangle 17"/>
                <p:cNvSpPr txBox="1">
                  <a:spLocks/>
                </p:cNvSpPr>
                <p:nvPr/>
              </p:nvSpPr>
              <p:spPr>
                <a:xfrm>
                  <a:off x="8232775" y="3633802"/>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16</a:t>
                  </a:r>
                </a:p>
              </p:txBody>
            </p:sp>
          </p:grpSp>
          <p:grpSp>
            <p:nvGrpSpPr>
              <p:cNvPr id="127" name="!RnmC-00778"/>
              <p:cNvGrpSpPr/>
              <p:nvPr/>
            </p:nvGrpSpPr>
            <p:grpSpPr>
              <a:xfrm>
                <a:off x="6400800" y="3930019"/>
                <a:ext cx="2517775" cy="215564"/>
                <a:chOff x="6400800" y="3910533"/>
                <a:chExt cx="2517775" cy="215564"/>
              </a:xfrm>
            </p:grpSpPr>
            <p:sp>
              <p:nvSpPr>
                <p:cNvPr id="119" name="Rectangle 17"/>
                <p:cNvSpPr txBox="1">
                  <a:spLocks/>
                </p:cNvSpPr>
                <p:nvPr/>
              </p:nvSpPr>
              <p:spPr>
                <a:xfrm>
                  <a:off x="6400800" y="3910533"/>
                  <a:ext cx="9017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8</a:t>
                  </a:r>
                </a:p>
              </p:txBody>
            </p:sp>
            <p:sp>
              <p:nvSpPr>
                <p:cNvPr id="120" name="Rectangle 17"/>
                <p:cNvSpPr txBox="1">
                  <a:spLocks/>
                </p:cNvSpPr>
                <p:nvPr/>
              </p:nvSpPr>
              <p:spPr>
                <a:xfrm>
                  <a:off x="7424737" y="3910533"/>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3</a:t>
                  </a:r>
                </a:p>
              </p:txBody>
            </p:sp>
            <p:sp>
              <p:nvSpPr>
                <p:cNvPr id="121" name="Rectangle 17"/>
                <p:cNvSpPr txBox="1">
                  <a:spLocks/>
                </p:cNvSpPr>
                <p:nvPr/>
              </p:nvSpPr>
              <p:spPr>
                <a:xfrm>
                  <a:off x="8232775" y="3910533"/>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24</a:t>
                  </a:r>
                </a:p>
              </p:txBody>
            </p:sp>
          </p:grpSp>
          <p:grpSp>
            <p:nvGrpSpPr>
              <p:cNvPr id="134144" name="!RnmA-00293"/>
              <p:cNvGrpSpPr/>
              <p:nvPr/>
            </p:nvGrpSpPr>
            <p:grpSpPr>
              <a:xfrm>
                <a:off x="6400800" y="4226236"/>
                <a:ext cx="2517775" cy="215564"/>
                <a:chOff x="6400800" y="4227038"/>
                <a:chExt cx="2517775" cy="215564"/>
              </a:xfrm>
            </p:grpSpPr>
            <p:sp>
              <p:nvSpPr>
                <p:cNvPr id="122" name="Rectangle 17"/>
                <p:cNvSpPr txBox="1">
                  <a:spLocks/>
                </p:cNvSpPr>
                <p:nvPr/>
              </p:nvSpPr>
              <p:spPr>
                <a:xfrm>
                  <a:off x="6400800" y="4227038"/>
                  <a:ext cx="9017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18</a:t>
                  </a:r>
                </a:p>
              </p:txBody>
            </p:sp>
            <p:sp>
              <p:nvSpPr>
                <p:cNvPr id="123" name="Rectangle 17"/>
                <p:cNvSpPr txBox="1">
                  <a:spLocks/>
                </p:cNvSpPr>
                <p:nvPr/>
              </p:nvSpPr>
              <p:spPr>
                <a:xfrm>
                  <a:off x="7424737" y="4227038"/>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2</a:t>
                  </a:r>
                </a:p>
              </p:txBody>
            </p:sp>
            <p:sp>
              <p:nvSpPr>
                <p:cNvPr id="124" name="Rectangle 17"/>
                <p:cNvSpPr txBox="1">
                  <a:spLocks/>
                </p:cNvSpPr>
                <p:nvPr/>
              </p:nvSpPr>
              <p:spPr>
                <a:xfrm>
                  <a:off x="8232775" y="4227038"/>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36</a:t>
                  </a:r>
                </a:p>
              </p:txBody>
            </p:sp>
          </p:grpSp>
          <p:grpSp>
            <p:nvGrpSpPr>
              <p:cNvPr id="134148" name="Group 134147"/>
              <p:cNvGrpSpPr/>
              <p:nvPr/>
            </p:nvGrpSpPr>
            <p:grpSpPr>
              <a:xfrm>
                <a:off x="7272626" y="4522453"/>
                <a:ext cx="1645949" cy="226728"/>
                <a:chOff x="7272626" y="4522453"/>
                <a:chExt cx="1645949" cy="226728"/>
              </a:xfrm>
            </p:grpSpPr>
            <p:sp>
              <p:nvSpPr>
                <p:cNvPr id="125" name="Rectangle 17"/>
                <p:cNvSpPr txBox="1">
                  <a:spLocks/>
                </p:cNvSpPr>
                <p:nvPr/>
              </p:nvSpPr>
              <p:spPr>
                <a:xfrm>
                  <a:off x="7272626" y="4533617"/>
                  <a:ext cx="9017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b="1" dirty="0">
                      <a:solidFill>
                        <a:srgbClr val="000000"/>
                      </a:solidFill>
                      <a:ea typeface="Arial Unicode MS"/>
                      <a:cs typeface="Arial Unicode MS"/>
                    </a:rPr>
                    <a:t>Total</a:t>
                  </a:r>
                </a:p>
              </p:txBody>
            </p:sp>
            <p:sp>
              <p:nvSpPr>
                <p:cNvPr id="126" name="Rectangle 17"/>
                <p:cNvSpPr txBox="1">
                  <a:spLocks/>
                </p:cNvSpPr>
                <p:nvPr/>
              </p:nvSpPr>
              <p:spPr>
                <a:xfrm>
                  <a:off x="8232775" y="4522453"/>
                  <a:ext cx="685800"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fontAlgn="base">
                    <a:spcBef>
                      <a:spcPct val="0"/>
                    </a:spcBef>
                    <a:spcAft>
                      <a:spcPct val="0"/>
                    </a:spcAft>
                    <a:buClr>
                      <a:srgbClr val="002960"/>
                    </a:buClr>
                  </a:pPr>
                  <a:r>
                    <a:rPr lang="en-US" sz="1319" dirty="0">
                      <a:solidFill>
                        <a:srgbClr val="000000"/>
                      </a:solidFill>
                      <a:ea typeface="Arial Unicode MS"/>
                      <a:cs typeface="Arial Unicode MS"/>
                    </a:rPr>
                    <a:t>76</a:t>
                  </a:r>
                </a:p>
              </p:txBody>
            </p:sp>
          </p:grpSp>
          <p:cxnSp>
            <p:nvCxnSpPr>
              <p:cNvPr id="134145" name="Straight Connector 134144"/>
              <p:cNvCxnSpPr/>
              <p:nvPr/>
            </p:nvCxnSpPr>
            <p:spPr>
              <a:xfrm>
                <a:off x="6400800" y="4482066"/>
                <a:ext cx="2517775" cy="0"/>
              </a:xfrm>
              <a:prstGeom prst="line">
                <a:avLst/>
              </a:prstGeom>
              <a:ln w="9525">
                <a:solidFill>
                  <a:srgbClr val="808080"/>
                </a:solidFill>
                <a:prstDash val="dash"/>
              </a:ln>
            </p:spPr>
            <p:style>
              <a:lnRef idx="1">
                <a:schemeClr val="accent1"/>
              </a:lnRef>
              <a:fillRef idx="0">
                <a:schemeClr val="accent1"/>
              </a:fillRef>
              <a:effectRef idx="0">
                <a:schemeClr val="accent1"/>
              </a:effectRef>
              <a:fontRef idx="minor">
                <a:schemeClr val="tx1"/>
              </a:fontRef>
            </p:style>
          </p:cxnSp>
          <p:cxnSp>
            <p:nvCxnSpPr>
              <p:cNvPr id="134146" name="Straight Connector 134145"/>
              <p:cNvCxnSpPr/>
              <p:nvPr/>
            </p:nvCxnSpPr>
            <p:spPr>
              <a:xfrm>
                <a:off x="6400800" y="3889632"/>
                <a:ext cx="2517775" cy="0"/>
              </a:xfrm>
              <a:prstGeom prst="line">
                <a:avLst/>
              </a:prstGeom>
              <a:ln w="9525">
                <a:solidFill>
                  <a:srgbClr val="808080"/>
                </a:solidFill>
                <a:prstDash val="dash"/>
              </a:ln>
            </p:spPr>
            <p:style>
              <a:lnRef idx="1">
                <a:schemeClr val="accent1"/>
              </a:lnRef>
              <a:fillRef idx="0">
                <a:schemeClr val="accent1"/>
              </a:fillRef>
              <a:effectRef idx="0">
                <a:schemeClr val="accent1"/>
              </a:effectRef>
              <a:fontRef idx="minor">
                <a:schemeClr val="tx1"/>
              </a:fontRef>
            </p:style>
          </p:cxnSp>
          <p:cxnSp>
            <p:nvCxnSpPr>
              <p:cNvPr id="134147" name="Straight Connector 134146"/>
              <p:cNvCxnSpPr/>
              <p:nvPr/>
            </p:nvCxnSpPr>
            <p:spPr>
              <a:xfrm>
                <a:off x="6400800" y="4185850"/>
                <a:ext cx="2517775" cy="0"/>
              </a:xfrm>
              <a:prstGeom prst="line">
                <a:avLst/>
              </a:prstGeom>
              <a:ln w="9525">
                <a:solidFill>
                  <a:srgbClr val="808080"/>
                </a:solidFill>
                <a:prstDash val="dash"/>
              </a:ln>
            </p:spPr>
            <p:style>
              <a:lnRef idx="1">
                <a:schemeClr val="accent1"/>
              </a:lnRef>
              <a:fillRef idx="0">
                <a:schemeClr val="accent1"/>
              </a:fillRef>
              <a:effectRef idx="0">
                <a:schemeClr val="accent1"/>
              </a:effectRef>
              <a:fontRef idx="minor">
                <a:schemeClr val="tx1"/>
              </a:fontRef>
            </p:style>
          </p:cxnSp>
        </p:grpSp>
        <p:grpSp>
          <p:nvGrpSpPr>
            <p:cNvPr id="134156" name="!RnmA-00818"/>
            <p:cNvGrpSpPr/>
            <p:nvPr/>
          </p:nvGrpSpPr>
          <p:grpSpPr>
            <a:xfrm>
              <a:off x="5385792" y="1619113"/>
              <a:ext cx="3532783" cy="1526623"/>
              <a:chOff x="5385792" y="1619113"/>
              <a:chExt cx="3532783" cy="1526623"/>
            </a:xfrm>
          </p:grpSpPr>
          <p:sp>
            <p:nvSpPr>
              <p:cNvPr id="68" name="Rectangle 14"/>
              <p:cNvSpPr txBox="1">
                <a:spLocks/>
              </p:cNvSpPr>
              <p:nvPr/>
            </p:nvSpPr>
            <p:spPr>
              <a:xfrm>
                <a:off x="5385792" y="1619113"/>
                <a:ext cx="936000" cy="1526623"/>
              </a:xfrm>
              <a:prstGeom prst="rect">
                <a:avLst/>
              </a:prstGeom>
              <a:solidFill>
                <a:schemeClr val="accent1"/>
              </a:solidFill>
              <a:ln w="9525">
                <a:noFill/>
                <a:miter lim="800000"/>
                <a:headEnd/>
                <a:tailEnd/>
              </a:ln>
              <a:effectLst>
                <a:outerShdw dist="35921" dir="2700000" algn="ctr" rotWithShape="0">
                  <a:schemeClr val="bg2">
                    <a:alpha val="40000"/>
                  </a:schemeClr>
                </a:outerShdw>
              </a:effectLst>
              <a:extLst/>
            </p:spPr>
            <p:txBody>
              <a:bodyPr vert="horz" wrap="square" lIns="36000" tIns="36000" rIns="36000" bIns="36000"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defRPr/>
                </a:pPr>
                <a:r>
                  <a:rPr lang="en-US" sz="1319" b="1" dirty="0">
                    <a:solidFill>
                      <a:srgbClr val="000000"/>
                    </a:solidFill>
                    <a:cs typeface="Arial"/>
                  </a:rPr>
                  <a:t>Of these </a:t>
                </a:r>
              </a:p>
              <a:p>
                <a:pPr fontAlgn="base">
                  <a:spcBef>
                    <a:spcPct val="0"/>
                  </a:spcBef>
                  <a:spcAft>
                    <a:spcPct val="0"/>
                  </a:spcAft>
                  <a:buClr>
                    <a:srgbClr val="002960"/>
                  </a:buClr>
                  <a:defRPr/>
                </a:pPr>
                <a:r>
                  <a:rPr lang="en-US" sz="1319" b="1" dirty="0">
                    <a:solidFill>
                      <a:srgbClr val="000000"/>
                    </a:solidFill>
                    <a:cs typeface="Arial"/>
                  </a:rPr>
                  <a:t>30 </a:t>
                </a:r>
                <a:r>
                  <a:rPr lang="en-US" sz="1319" b="1" dirty="0" smtClean="0">
                    <a:solidFill>
                      <a:srgbClr val="000000"/>
                    </a:solidFill>
                    <a:cs typeface="Arial"/>
                  </a:rPr>
                  <a:t>parameters</a:t>
                </a:r>
                <a:endParaRPr lang="en-US" sz="1319" b="1" dirty="0">
                  <a:solidFill>
                    <a:srgbClr val="000000"/>
                  </a:solidFill>
                  <a:cs typeface="Arial"/>
                </a:endParaRPr>
              </a:p>
            </p:txBody>
          </p:sp>
          <p:sp>
            <p:nvSpPr>
              <p:cNvPr id="70" name="!RnmA-00018"/>
              <p:cNvSpPr txBox="1">
                <a:spLocks/>
              </p:cNvSpPr>
              <p:nvPr/>
            </p:nvSpPr>
            <p:spPr>
              <a:xfrm>
                <a:off x="6400800" y="1619113"/>
                <a:ext cx="1990785"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pPr>
                <a:r>
                  <a:rPr lang="en-US" sz="1319" dirty="0">
                    <a:solidFill>
                      <a:srgbClr val="000000"/>
                    </a:solidFill>
                    <a:ea typeface="Arial Unicode MS"/>
                    <a:cs typeface="Arial Unicode MS"/>
                  </a:rPr>
                  <a:t>On 4 </a:t>
                </a:r>
                <a:r>
                  <a:rPr lang="en-US" sz="1319" dirty="0" smtClean="0">
                    <a:solidFill>
                      <a:srgbClr val="000000"/>
                    </a:solidFill>
                    <a:ea typeface="Arial Unicode MS"/>
                    <a:cs typeface="Arial Unicode MS"/>
                  </a:rPr>
                  <a:t>parameters, </a:t>
                </a:r>
                <a:r>
                  <a:rPr lang="en-US" sz="1319" dirty="0">
                    <a:solidFill>
                      <a:srgbClr val="000000"/>
                    </a:solidFill>
                    <a:ea typeface="Arial Unicode MS"/>
                    <a:cs typeface="Arial Unicode MS"/>
                  </a:rPr>
                  <a:t>the MSME is at Level 4</a:t>
                </a:r>
              </a:p>
            </p:txBody>
          </p:sp>
          <p:sp>
            <p:nvSpPr>
              <p:cNvPr id="71" name="!RnmB-00764"/>
              <p:cNvSpPr txBox="1"/>
              <p:nvPr/>
            </p:nvSpPr>
            <p:spPr>
              <a:xfrm>
                <a:off x="6400800" y="2166982"/>
                <a:ext cx="1990785"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pPr>
                <a:r>
                  <a:rPr lang="en-US" sz="1319" dirty="0">
                    <a:solidFill>
                      <a:srgbClr val="000000"/>
                    </a:solidFill>
                    <a:ea typeface="Arial Unicode MS"/>
                    <a:cs typeface="Arial Unicode MS"/>
                  </a:rPr>
                  <a:t>On another 8 </a:t>
                </a:r>
                <a:r>
                  <a:rPr lang="en-US" sz="1319" dirty="0" smtClean="0">
                    <a:solidFill>
                      <a:srgbClr val="000000"/>
                    </a:solidFill>
                    <a:ea typeface="Arial Unicode MS"/>
                    <a:cs typeface="Arial Unicode MS"/>
                  </a:rPr>
                  <a:t>parameters, </a:t>
                </a:r>
                <a:r>
                  <a:rPr lang="en-US" sz="1319" dirty="0">
                    <a:solidFill>
                      <a:srgbClr val="000000"/>
                    </a:solidFill>
                    <a:ea typeface="Arial Unicode MS"/>
                    <a:cs typeface="Arial Unicode MS"/>
                  </a:rPr>
                  <a:t>it is at Level 3</a:t>
                </a:r>
              </a:p>
            </p:txBody>
          </p:sp>
          <p:sp>
            <p:nvSpPr>
              <p:cNvPr id="72" name="Rectangle 17"/>
              <p:cNvSpPr txBox="1">
                <a:spLocks/>
              </p:cNvSpPr>
              <p:nvPr/>
            </p:nvSpPr>
            <p:spPr>
              <a:xfrm>
                <a:off x="6400800" y="2714850"/>
                <a:ext cx="1990785"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pPr>
                <a:r>
                  <a:rPr lang="en-US" sz="1319" dirty="0">
                    <a:solidFill>
                      <a:srgbClr val="000000"/>
                    </a:solidFill>
                    <a:ea typeface="Arial Unicode MS"/>
                    <a:cs typeface="Arial Unicode MS"/>
                  </a:rPr>
                  <a:t>On remaining 18 </a:t>
                </a:r>
                <a:r>
                  <a:rPr lang="en-US" sz="1319" dirty="0" smtClean="0">
                    <a:solidFill>
                      <a:srgbClr val="000000"/>
                    </a:solidFill>
                    <a:ea typeface="Arial Unicode MS"/>
                    <a:cs typeface="Arial Unicode MS"/>
                  </a:rPr>
                  <a:t>parameters, </a:t>
                </a:r>
                <a:r>
                  <a:rPr lang="en-US" sz="1319" dirty="0">
                    <a:solidFill>
                      <a:srgbClr val="000000"/>
                    </a:solidFill>
                    <a:ea typeface="Arial Unicode MS"/>
                    <a:cs typeface="Arial Unicode MS"/>
                  </a:rPr>
                  <a:t>it is at Level 2</a:t>
                </a:r>
              </a:p>
            </p:txBody>
          </p:sp>
          <p:cxnSp>
            <p:nvCxnSpPr>
              <p:cNvPr id="134149" name="Straight Connector 134148"/>
              <p:cNvCxnSpPr/>
              <p:nvPr/>
            </p:nvCxnSpPr>
            <p:spPr>
              <a:xfrm>
                <a:off x="6400800" y="2108491"/>
                <a:ext cx="2517775" cy="0"/>
              </a:xfrm>
              <a:prstGeom prst="line">
                <a:avLst/>
              </a:prstGeom>
              <a:ln w="9525">
                <a:solidFill>
                  <a:srgbClr val="808080"/>
                </a:solidFill>
                <a:prstDash val="dash"/>
              </a:ln>
            </p:spPr>
            <p:style>
              <a:lnRef idx="1">
                <a:schemeClr val="accent1"/>
              </a:lnRef>
              <a:fillRef idx="0">
                <a:schemeClr val="accent1"/>
              </a:fillRef>
              <a:effectRef idx="0">
                <a:schemeClr val="accent1"/>
              </a:effectRef>
              <a:fontRef idx="minor">
                <a:schemeClr val="tx1"/>
              </a:fontRef>
            </p:style>
          </p:cxnSp>
          <p:cxnSp>
            <p:nvCxnSpPr>
              <p:cNvPr id="134150" name="Straight Connector 134149"/>
              <p:cNvCxnSpPr/>
              <p:nvPr/>
            </p:nvCxnSpPr>
            <p:spPr>
              <a:xfrm>
                <a:off x="6400800" y="2656360"/>
                <a:ext cx="2517775" cy="0"/>
              </a:xfrm>
              <a:prstGeom prst="line">
                <a:avLst/>
              </a:prstGeom>
              <a:ln w="9525">
                <a:solidFill>
                  <a:srgbClr val="808080"/>
                </a:solidFill>
                <a:prstDash val="dash"/>
              </a:ln>
            </p:spPr>
            <p:style>
              <a:lnRef idx="1">
                <a:schemeClr val="accent1"/>
              </a:lnRef>
              <a:fillRef idx="0">
                <a:schemeClr val="accent1"/>
              </a:fillRef>
              <a:effectRef idx="0">
                <a:schemeClr val="accent1"/>
              </a:effectRef>
              <a:fontRef idx="minor">
                <a:schemeClr val="tx1"/>
              </a:fontRef>
            </p:style>
          </p:cxnSp>
        </p:grpSp>
        <p:grpSp>
          <p:nvGrpSpPr>
            <p:cNvPr id="134154" name="Group 134153"/>
            <p:cNvGrpSpPr/>
            <p:nvPr/>
          </p:nvGrpSpPr>
          <p:grpSpPr>
            <a:xfrm>
              <a:off x="5385792" y="5064585"/>
              <a:ext cx="3532783" cy="1188000"/>
              <a:chOff x="5385792" y="5064585"/>
              <a:chExt cx="3532783" cy="1188000"/>
            </a:xfrm>
          </p:grpSpPr>
          <p:sp>
            <p:nvSpPr>
              <p:cNvPr id="137" name="Rectangle 14"/>
              <p:cNvSpPr txBox="1">
                <a:spLocks/>
              </p:cNvSpPr>
              <p:nvPr/>
            </p:nvSpPr>
            <p:spPr>
              <a:xfrm>
                <a:off x="5385792" y="5064585"/>
                <a:ext cx="936000" cy="1188000"/>
              </a:xfrm>
              <a:prstGeom prst="rect">
                <a:avLst/>
              </a:prstGeom>
              <a:solidFill>
                <a:schemeClr val="accent1"/>
              </a:solidFill>
              <a:ln w="9525">
                <a:noFill/>
                <a:miter lim="800000"/>
                <a:headEnd/>
                <a:tailEnd/>
              </a:ln>
              <a:effectLst>
                <a:outerShdw dist="35921" dir="2700000" algn="ctr" rotWithShape="0">
                  <a:schemeClr val="bg2">
                    <a:alpha val="40000"/>
                  </a:schemeClr>
                </a:outerShdw>
              </a:effectLst>
              <a:extLst/>
            </p:spPr>
            <p:txBody>
              <a:bodyPr vert="horz" wrap="square" lIns="36000" tIns="36000" rIns="36000" bIns="36000"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defRPr/>
                </a:pPr>
                <a:r>
                  <a:rPr lang="en-US" sz="1319" b="1" dirty="0">
                    <a:solidFill>
                      <a:srgbClr val="000000"/>
                    </a:solidFill>
                    <a:cs typeface="Arial"/>
                  </a:rPr>
                  <a:t>Company X Rating</a:t>
                </a:r>
              </a:p>
            </p:txBody>
          </p:sp>
          <p:grpSp>
            <p:nvGrpSpPr>
              <p:cNvPr id="134153" name="Group 134152"/>
              <p:cNvGrpSpPr>
                <a:grpSpLocks/>
              </p:cNvGrpSpPr>
              <p:nvPr/>
            </p:nvGrpSpPr>
            <p:grpSpPr>
              <a:xfrm>
                <a:off x="6400800" y="5187669"/>
                <a:ext cx="2517775" cy="954376"/>
                <a:chOff x="6400800" y="5097048"/>
                <a:chExt cx="2517775" cy="954376"/>
              </a:xfrm>
            </p:grpSpPr>
            <p:sp>
              <p:nvSpPr>
                <p:cNvPr id="135" name="Rectangle 83"/>
                <p:cNvSpPr txBox="1">
                  <a:spLocks/>
                </p:cNvSpPr>
                <p:nvPr/>
              </p:nvSpPr>
              <p:spPr>
                <a:xfrm>
                  <a:off x="6400800" y="5097048"/>
                  <a:ext cx="2460503" cy="21556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pPr>
                  <a:r>
                    <a:rPr lang="en-US" sz="1319" dirty="0">
                      <a:solidFill>
                        <a:srgbClr val="000000"/>
                      </a:solidFill>
                    </a:rPr>
                    <a:t>(Total </a:t>
                  </a:r>
                  <a:r>
                    <a:rPr lang="en-US" sz="1319" dirty="0" smtClean="0">
                      <a:solidFill>
                        <a:srgbClr val="000000"/>
                      </a:solidFill>
                    </a:rPr>
                    <a:t>Score/No of applicable </a:t>
                  </a:r>
                  <a:r>
                    <a:rPr lang="en-US" sz="1319" dirty="0">
                      <a:solidFill>
                        <a:srgbClr val="000000"/>
                      </a:solidFill>
                    </a:rPr>
                    <a:t>parameters): 76 / 30 = 2.53</a:t>
                  </a:r>
                </a:p>
              </p:txBody>
            </p:sp>
            <p:sp>
              <p:nvSpPr>
                <p:cNvPr id="136" name="Rectangle 83"/>
                <p:cNvSpPr txBox="1">
                  <a:spLocks/>
                </p:cNvSpPr>
                <p:nvPr/>
              </p:nvSpPr>
              <p:spPr>
                <a:xfrm>
                  <a:off x="6400800" y="5620295"/>
                  <a:ext cx="2087999" cy="43112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fontAlgn="base">
                    <a:spcBef>
                      <a:spcPct val="0"/>
                    </a:spcBef>
                    <a:spcAft>
                      <a:spcPct val="0"/>
                    </a:spcAft>
                    <a:buClr>
                      <a:srgbClr val="002960"/>
                    </a:buClr>
                  </a:pPr>
                  <a:r>
                    <a:rPr lang="en-US" sz="1319" dirty="0">
                      <a:solidFill>
                        <a:srgbClr val="000000"/>
                      </a:solidFill>
                    </a:rPr>
                    <a:t>COMPANY X is rated as: </a:t>
                  </a:r>
                  <a:br>
                    <a:rPr lang="en-US" sz="1319" dirty="0">
                      <a:solidFill>
                        <a:srgbClr val="000000"/>
                      </a:solidFill>
                    </a:rPr>
                  </a:br>
                  <a:r>
                    <a:rPr lang="en-US" sz="1319" b="1" dirty="0">
                      <a:solidFill>
                        <a:srgbClr val="0092E1"/>
                      </a:solidFill>
                    </a:rPr>
                    <a:t>ZED SILVER</a:t>
                  </a:r>
                </a:p>
              </p:txBody>
            </p:sp>
            <p:cxnSp>
              <p:nvCxnSpPr>
                <p:cNvPr id="141" name="Straight Connector 140"/>
                <p:cNvCxnSpPr/>
                <p:nvPr/>
              </p:nvCxnSpPr>
              <p:spPr>
                <a:xfrm>
                  <a:off x="6400800" y="5512573"/>
                  <a:ext cx="2517775" cy="0"/>
                </a:xfrm>
                <a:prstGeom prst="line">
                  <a:avLst/>
                </a:prstGeom>
                <a:ln w="9525">
                  <a:solidFill>
                    <a:srgbClr val="808080"/>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34157" name="Straight Connector 134156"/>
            <p:cNvCxnSpPr/>
            <p:nvPr/>
          </p:nvCxnSpPr>
          <p:spPr>
            <a:xfrm>
              <a:off x="5385792" y="3243793"/>
              <a:ext cx="3532783" cy="0"/>
            </a:xfrm>
            <a:prstGeom prst="line">
              <a:avLst/>
            </a:prstGeom>
            <a:ln w="19050" cmpd="sng">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34158" name="Straight Connector 134157"/>
            <p:cNvCxnSpPr/>
            <p:nvPr/>
          </p:nvCxnSpPr>
          <p:spPr>
            <a:xfrm>
              <a:off x="5385792" y="4966530"/>
              <a:ext cx="3532783" cy="0"/>
            </a:xfrm>
            <a:prstGeom prst="line">
              <a:avLst/>
            </a:prstGeom>
            <a:ln w="19050" cmpd="sng">
              <a:solidFill>
                <a:srgbClr val="808080"/>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2562379" y="6227805"/>
            <a:ext cx="481460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a:solidFill>
                  <a:srgbClr val="000000"/>
                </a:solidFill>
              </a:rPr>
              <a:t>NOTE: Score </a:t>
            </a:r>
            <a:r>
              <a:rPr lang="en-US" dirty="0">
                <a:solidFill>
                  <a:srgbClr val="000000"/>
                </a:solidFill>
              </a:rPr>
              <a:t>rounded off to 2 Decimal Places</a:t>
            </a:r>
          </a:p>
        </p:txBody>
      </p:sp>
      <p:sp>
        <p:nvSpPr>
          <p:cNvPr id="133" name="Title 1"/>
          <p:cNvSpPr>
            <a:spLocks noGrp="1"/>
          </p:cNvSpPr>
          <p:nvPr>
            <p:ph type="title"/>
          </p:nvPr>
        </p:nvSpPr>
        <p:spPr>
          <a:xfrm>
            <a:off x="172517" y="195926"/>
            <a:ext cx="6996687" cy="492443"/>
          </a:xfrm>
        </p:spPr>
        <p:txBody>
          <a:bodyPr/>
          <a:lstStyle/>
          <a:p>
            <a:r>
              <a:rPr lang="en-IN" sz="3200" dirty="0"/>
              <a:t>ZED </a:t>
            </a:r>
            <a:r>
              <a:rPr lang="en-IN" sz="3200" dirty="0" smtClean="0"/>
              <a:t>CERTIFICATION (7): ILLUSTRATION</a:t>
            </a:r>
            <a:endParaRPr lang="en-IN" sz="3200" dirty="0"/>
          </a:p>
        </p:txBody>
      </p:sp>
    </p:spTree>
    <p:extLst>
      <p:ext uri="{BB962C8B-B14F-4D97-AF65-F5344CB8AC3E}">
        <p14:creationId xmlns="" xmlns:p14="http://schemas.microsoft.com/office/powerpoint/2010/main" val="274759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160"/>
                                        </p:tgtEl>
                                        <p:attrNameLst>
                                          <p:attrName>style.visibility</p:attrName>
                                        </p:attrNameLst>
                                      </p:cBhvr>
                                      <p:to>
                                        <p:strVal val="visible"/>
                                      </p:to>
                                    </p:set>
                                    <p:animEffect transition="in" filter="dissolve">
                                      <p:cBhvr>
                                        <p:cTn id="7" dur="500"/>
                                        <p:tgtEl>
                                          <p:spTgt spid="1341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extLst/>
          </p:nvPr>
        </p:nvGraphicFramePr>
        <p:xfrm>
          <a:off x="1588" y="1588"/>
          <a:ext cx="1587" cy="1587"/>
        </p:xfrm>
        <a:graphic>
          <a:graphicData uri="http://schemas.openxmlformats.org/presentationml/2006/ole">
            <p:oleObj spid="_x0000_s77922" name="think-cell Slide" r:id="rId4" imgW="360" imgH="360" progId="">
              <p:embed/>
            </p:oleObj>
          </a:graphicData>
        </a:graphic>
      </p:graphicFrame>
      <p:sp>
        <p:nvSpPr>
          <p:cNvPr id="3" name="Oval 2"/>
          <p:cNvSpPr/>
          <p:nvPr/>
        </p:nvSpPr>
        <p:spPr>
          <a:xfrm>
            <a:off x="152383" y="2852547"/>
            <a:ext cx="1212893" cy="1212893"/>
          </a:xfrm>
          <a:prstGeom prst="ellipse">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rgbClr val="FFFFFF"/>
                </a:solidFill>
              </a:rPr>
              <a:t>7 </a:t>
            </a:r>
            <a:r>
              <a:rPr lang="en-US" sz="1600" b="1" dirty="0" smtClean="0">
                <a:solidFill>
                  <a:srgbClr val="FFFFFF"/>
                </a:solidFill>
              </a:rPr>
              <a:t>Step</a:t>
            </a:r>
            <a:r>
              <a:rPr lang="en-US" sz="1600" b="1" dirty="0">
                <a:solidFill>
                  <a:srgbClr val="FFFFFF"/>
                </a:solidFill>
              </a:rPr>
              <a:t/>
            </a:r>
            <a:br>
              <a:rPr lang="en-US" sz="1600" b="1" dirty="0">
                <a:solidFill>
                  <a:srgbClr val="FFFFFF"/>
                </a:solidFill>
              </a:rPr>
            </a:br>
            <a:r>
              <a:rPr lang="en-US" sz="1600" b="1" dirty="0" smtClean="0">
                <a:solidFill>
                  <a:srgbClr val="FFFFFF"/>
                </a:solidFill>
              </a:rPr>
              <a:t>Process</a:t>
            </a:r>
            <a:endParaRPr lang="en-US" sz="1600" b="1" dirty="0">
              <a:solidFill>
                <a:srgbClr val="FFFFFF"/>
              </a:solidFill>
            </a:endParaRPr>
          </a:p>
        </p:txBody>
      </p:sp>
      <p:sp>
        <p:nvSpPr>
          <p:cNvPr id="10" name="Isosceles Triangle 9"/>
          <p:cNvSpPr>
            <a:spLocks/>
          </p:cNvSpPr>
          <p:nvPr/>
        </p:nvSpPr>
        <p:spPr>
          <a:xfrm rot="10800000">
            <a:off x="2401085" y="157979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1" name="Isosceles Triangle 10"/>
          <p:cNvSpPr>
            <a:spLocks/>
          </p:cNvSpPr>
          <p:nvPr/>
        </p:nvSpPr>
        <p:spPr>
          <a:xfrm rot="10800000">
            <a:off x="2401085" y="230953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2" name="Isosceles Triangle 11"/>
          <p:cNvSpPr>
            <a:spLocks/>
          </p:cNvSpPr>
          <p:nvPr/>
        </p:nvSpPr>
        <p:spPr>
          <a:xfrm rot="10800000">
            <a:off x="2401085" y="303926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3" name="Isosceles Triangle 12"/>
          <p:cNvSpPr>
            <a:spLocks/>
          </p:cNvSpPr>
          <p:nvPr/>
        </p:nvSpPr>
        <p:spPr>
          <a:xfrm rot="10800000">
            <a:off x="2401085" y="376900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4" name="Isosceles Triangle 13"/>
          <p:cNvSpPr>
            <a:spLocks/>
          </p:cNvSpPr>
          <p:nvPr/>
        </p:nvSpPr>
        <p:spPr>
          <a:xfrm rot="10800000">
            <a:off x="2401085" y="449873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5" name="Isosceles Triangle 14"/>
          <p:cNvSpPr>
            <a:spLocks/>
          </p:cNvSpPr>
          <p:nvPr/>
        </p:nvSpPr>
        <p:spPr>
          <a:xfrm rot="10800000">
            <a:off x="2401085" y="522847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cxnSp>
        <p:nvCxnSpPr>
          <p:cNvPr id="73" name="Elbow Connector 72"/>
          <p:cNvCxnSpPr/>
          <p:nvPr/>
        </p:nvCxnSpPr>
        <p:spPr>
          <a:xfrm flipV="1">
            <a:off x="8615092" y="3510272"/>
            <a:ext cx="12700" cy="1476000"/>
          </a:xfrm>
          <a:prstGeom prst="bentConnector3">
            <a:avLst>
              <a:gd name="adj1" fmla="val 1800000"/>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3" idx="0"/>
            <a:endCxn id="40" idx="1"/>
          </p:cNvCxnSpPr>
          <p:nvPr/>
        </p:nvCxnSpPr>
        <p:spPr>
          <a:xfrm rot="5400000" flipH="1" flipV="1">
            <a:off x="339499" y="1689124"/>
            <a:ext cx="1582755" cy="744092"/>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 idx="4"/>
            <a:endCxn id="70" idx="1"/>
          </p:cNvCxnSpPr>
          <p:nvPr/>
        </p:nvCxnSpPr>
        <p:spPr>
          <a:xfrm rot="16200000" flipH="1">
            <a:off x="346124" y="4478146"/>
            <a:ext cx="1582757"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3" idx="4"/>
            <a:endCxn id="69" idx="1"/>
          </p:cNvCxnSpPr>
          <p:nvPr/>
        </p:nvCxnSpPr>
        <p:spPr>
          <a:xfrm rot="16200000" flipH="1">
            <a:off x="710991" y="4113279"/>
            <a:ext cx="853022"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3" idx="4"/>
            <a:endCxn id="68" idx="1"/>
          </p:cNvCxnSpPr>
          <p:nvPr/>
        </p:nvCxnSpPr>
        <p:spPr>
          <a:xfrm rot="16200000" flipH="1">
            <a:off x="1075858" y="3748412"/>
            <a:ext cx="123288"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3" idx="0"/>
            <a:endCxn id="66" idx="1"/>
          </p:cNvCxnSpPr>
          <p:nvPr/>
        </p:nvCxnSpPr>
        <p:spPr>
          <a:xfrm rot="5400000" flipH="1" flipV="1">
            <a:off x="1075859" y="2412232"/>
            <a:ext cx="123287"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 idx="0"/>
            <a:endCxn id="65" idx="1"/>
          </p:cNvCxnSpPr>
          <p:nvPr/>
        </p:nvCxnSpPr>
        <p:spPr>
          <a:xfrm rot="5400000" flipH="1" flipV="1">
            <a:off x="710992" y="2047365"/>
            <a:ext cx="853021"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3" idx="6"/>
            <a:endCxn id="67" idx="1"/>
          </p:cNvCxnSpPr>
          <p:nvPr/>
        </p:nvCxnSpPr>
        <p:spPr>
          <a:xfrm>
            <a:off x="1365276" y="3458994"/>
            <a:ext cx="150898" cy="0"/>
          </a:xfrm>
          <a:prstGeom prst="line">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516174" y="2433474"/>
            <a:ext cx="7098918" cy="591575"/>
            <a:chOff x="1516174" y="2898164"/>
            <a:chExt cx="7098918" cy="591575"/>
          </a:xfrm>
        </p:grpSpPr>
        <p:sp>
          <p:nvSpPr>
            <p:cNvPr id="20" name="Rectangle 12"/>
            <p:cNvSpPr txBox="1">
              <a:spLocks/>
            </p:cNvSpPr>
            <p:nvPr/>
          </p:nvSpPr>
          <p:spPr>
            <a:xfrm>
              <a:off x="4161839" y="289816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Assessment based on documents</a:t>
              </a:r>
              <a:r>
                <a:rPr lang="en-US" sz="1600" b="1" dirty="0">
                  <a:solidFill>
                    <a:srgbClr val="000000"/>
                  </a:solidFill>
                </a:rPr>
                <a:t> submitted by </a:t>
              </a:r>
              <a:r>
                <a:rPr lang="en-US" sz="1600" b="1" dirty="0" err="1">
                  <a:solidFill>
                    <a:srgbClr val="000000"/>
                  </a:solidFill>
                </a:rPr>
                <a:t>MSMEs</a:t>
              </a:r>
              <a:endParaRPr lang="en-US" sz="1600" dirty="0">
                <a:solidFill>
                  <a:srgbClr val="000000"/>
                </a:solidFill>
              </a:endParaRPr>
            </a:p>
          </p:txBody>
        </p:sp>
        <p:sp>
          <p:nvSpPr>
            <p:cNvPr id="66" name="Rectangle 65"/>
            <p:cNvSpPr>
              <a:spLocks/>
            </p:cNvSpPr>
            <p:nvPr/>
          </p:nvSpPr>
          <p:spPr>
            <a:xfrm>
              <a:off x="1516174" y="2954974"/>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3</a:t>
              </a:r>
              <a:endParaRPr lang="en-GB" sz="1600" b="1" dirty="0" err="1">
                <a:solidFill>
                  <a:srgbClr val="FFFFFF"/>
                </a:solidFill>
              </a:endParaRPr>
            </a:p>
          </p:txBody>
        </p:sp>
        <p:sp>
          <p:nvSpPr>
            <p:cNvPr id="31" name="Rectangle 30"/>
            <p:cNvSpPr>
              <a:spLocks/>
            </p:cNvSpPr>
            <p:nvPr/>
          </p:nvSpPr>
          <p:spPr>
            <a:xfrm>
              <a:off x="1755368" y="289816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Desktop </a:t>
              </a:r>
              <a:r>
                <a:rPr lang="en-US" sz="1600" b="1" dirty="0" smtClean="0">
                  <a:solidFill>
                    <a:srgbClr val="000000"/>
                  </a:solidFill>
                  <a:ea typeface="Arial Unicode MS" pitchFamily="34" charset="-128"/>
                  <a:cs typeface="Arial Unicode MS" pitchFamily="34" charset="-128"/>
                </a:rPr>
                <a:t>Assessment</a:t>
              </a:r>
              <a:endParaRPr lang="en-US" sz="1600" b="1" dirty="0">
                <a:solidFill>
                  <a:srgbClr val="000000"/>
                </a:solidFill>
                <a:ea typeface="Arial Unicode MS" pitchFamily="34" charset="-128"/>
                <a:cs typeface="Arial Unicode MS" pitchFamily="34" charset="-128"/>
              </a:endParaRPr>
            </a:p>
          </p:txBody>
        </p:sp>
      </p:grpSp>
      <p:grpSp>
        <p:nvGrpSpPr>
          <p:cNvPr id="89" name="Group 88"/>
          <p:cNvGrpSpPr/>
          <p:nvPr/>
        </p:nvGrpSpPr>
        <p:grpSpPr>
          <a:xfrm>
            <a:off x="1516174" y="3163209"/>
            <a:ext cx="7098918" cy="591575"/>
            <a:chOff x="1516174" y="3627899"/>
            <a:chExt cx="7098918" cy="591575"/>
          </a:xfrm>
        </p:grpSpPr>
        <p:sp>
          <p:nvSpPr>
            <p:cNvPr id="21" name="Rectangle 12"/>
            <p:cNvSpPr txBox="1">
              <a:spLocks/>
            </p:cNvSpPr>
            <p:nvPr/>
          </p:nvSpPr>
          <p:spPr>
            <a:xfrm>
              <a:off x="4161839" y="362789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On-site assessment of </a:t>
              </a:r>
              <a:r>
                <a:rPr lang="en-US" sz="1600" b="1" dirty="0">
                  <a:solidFill>
                    <a:srgbClr val="000000"/>
                  </a:solidFill>
                </a:rPr>
                <a:t>only </a:t>
              </a:r>
              <a:r>
                <a:rPr lang="en-US" sz="1600" b="1" dirty="0" err="1">
                  <a:solidFill>
                    <a:srgbClr val="000000"/>
                  </a:solidFill>
                </a:rPr>
                <a:t>MSMEs</a:t>
              </a:r>
              <a:r>
                <a:rPr lang="en-US" sz="1600" b="1" dirty="0">
                  <a:solidFill>
                    <a:srgbClr val="000000"/>
                  </a:solidFill>
                </a:rPr>
                <a:t>, selected in Desktop Assessment</a:t>
              </a:r>
              <a:endParaRPr lang="en-US" sz="1600" dirty="0">
                <a:solidFill>
                  <a:srgbClr val="000000"/>
                </a:solidFill>
              </a:endParaRPr>
            </a:p>
          </p:txBody>
        </p:sp>
        <p:sp>
          <p:nvSpPr>
            <p:cNvPr id="67" name="Rectangle 66"/>
            <p:cNvSpPr>
              <a:spLocks/>
            </p:cNvSpPr>
            <p:nvPr/>
          </p:nvSpPr>
          <p:spPr>
            <a:xfrm>
              <a:off x="1516174" y="3684708"/>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4</a:t>
              </a:r>
              <a:endParaRPr lang="en-GB" sz="1600" b="1" dirty="0" err="1">
                <a:solidFill>
                  <a:srgbClr val="FFFFFF"/>
                </a:solidFill>
              </a:endParaRPr>
            </a:p>
          </p:txBody>
        </p:sp>
        <p:sp>
          <p:nvSpPr>
            <p:cNvPr id="33" name="Rectangle 32"/>
            <p:cNvSpPr>
              <a:spLocks/>
            </p:cNvSpPr>
            <p:nvPr/>
          </p:nvSpPr>
          <p:spPr>
            <a:xfrm>
              <a:off x="1755368" y="362789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IN" sz="1600" b="1" dirty="0" err="1" smtClean="0">
                  <a:solidFill>
                    <a:srgbClr val="000000"/>
                  </a:solidFill>
                  <a:ea typeface="Arial Unicode MS" pitchFamily="34" charset="-128"/>
                  <a:cs typeface="Arial Unicode MS" pitchFamily="34" charset="-128"/>
                </a:rPr>
                <a:t>OnSite</a:t>
              </a:r>
              <a:r>
                <a:rPr lang="en-IN" sz="1600" b="1" dirty="0" smtClean="0">
                  <a:solidFill>
                    <a:srgbClr val="000000"/>
                  </a:solidFill>
                  <a:ea typeface="Arial Unicode MS" pitchFamily="34" charset="-128"/>
                  <a:cs typeface="Arial Unicode MS" pitchFamily="34" charset="-128"/>
                </a:rPr>
                <a:t> </a:t>
              </a:r>
              <a:r>
                <a:rPr lang="en-IN" sz="1600" b="1" dirty="0">
                  <a:solidFill>
                    <a:srgbClr val="000000"/>
                  </a:solidFill>
                  <a:ea typeface="Arial Unicode MS" pitchFamily="34" charset="-128"/>
                  <a:cs typeface="Arial Unicode MS" pitchFamily="34" charset="-128"/>
                </a:rPr>
                <a:t>A</a:t>
              </a:r>
              <a:r>
                <a:rPr lang="en-IN" sz="1600" b="1" dirty="0" smtClean="0">
                  <a:solidFill>
                    <a:srgbClr val="000000"/>
                  </a:solidFill>
                  <a:ea typeface="Arial Unicode MS" pitchFamily="34" charset="-128"/>
                  <a:cs typeface="Arial Unicode MS" pitchFamily="34" charset="-128"/>
                </a:rPr>
                <a:t>ssessment</a:t>
              </a:r>
              <a:endParaRPr lang="en-IN" sz="1600" b="1" dirty="0">
                <a:solidFill>
                  <a:srgbClr val="000000"/>
                </a:solidFill>
                <a:ea typeface="Arial Unicode MS" pitchFamily="34" charset="-128"/>
                <a:cs typeface="Arial Unicode MS" pitchFamily="34" charset="-128"/>
              </a:endParaRPr>
            </a:p>
          </p:txBody>
        </p:sp>
      </p:grpSp>
      <p:grpSp>
        <p:nvGrpSpPr>
          <p:cNvPr id="90" name="Group 89"/>
          <p:cNvGrpSpPr/>
          <p:nvPr/>
        </p:nvGrpSpPr>
        <p:grpSpPr>
          <a:xfrm>
            <a:off x="1516174" y="3892944"/>
            <a:ext cx="7098918" cy="591575"/>
            <a:chOff x="1516174" y="4357634"/>
            <a:chExt cx="7098918" cy="591575"/>
          </a:xfrm>
        </p:grpSpPr>
        <p:sp>
          <p:nvSpPr>
            <p:cNvPr id="22" name="Rectangle 12"/>
            <p:cNvSpPr txBox="1">
              <a:spLocks/>
            </p:cNvSpPr>
            <p:nvPr/>
          </p:nvSpPr>
          <p:spPr>
            <a:xfrm>
              <a:off x="4161839" y="435763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b="1" dirty="0">
                  <a:solidFill>
                    <a:srgbClr val="000000"/>
                  </a:solidFill>
                </a:rPr>
                <a:t>Final ZED </a:t>
              </a:r>
              <a:r>
                <a:rPr lang="en-US" sz="1600" b="1" dirty="0" smtClean="0">
                  <a:solidFill>
                    <a:srgbClr val="000000"/>
                  </a:solidFill>
                </a:rPr>
                <a:t>Rating </a:t>
              </a:r>
              <a:r>
                <a:rPr lang="en-US" sz="1600" dirty="0">
                  <a:solidFill>
                    <a:srgbClr val="000000"/>
                  </a:solidFill>
                </a:rPr>
                <a:t>and </a:t>
              </a:r>
              <a:r>
                <a:rPr lang="en-US" sz="1600" b="1" dirty="0">
                  <a:solidFill>
                    <a:srgbClr val="000000"/>
                  </a:solidFill>
                </a:rPr>
                <a:t>C</a:t>
              </a:r>
              <a:r>
                <a:rPr lang="en-US" sz="1600" b="1" dirty="0" smtClean="0">
                  <a:solidFill>
                    <a:srgbClr val="000000"/>
                  </a:solidFill>
                </a:rPr>
                <a:t>ertificate </a:t>
              </a:r>
              <a:r>
                <a:rPr lang="en-US" sz="1600" dirty="0">
                  <a:solidFill>
                    <a:srgbClr val="000000"/>
                  </a:solidFill>
                </a:rPr>
                <a:t>(valid for 4 years)</a:t>
              </a:r>
            </a:p>
          </p:txBody>
        </p:sp>
        <p:sp>
          <p:nvSpPr>
            <p:cNvPr id="68" name="Rectangle 67"/>
            <p:cNvSpPr>
              <a:spLocks/>
            </p:cNvSpPr>
            <p:nvPr/>
          </p:nvSpPr>
          <p:spPr>
            <a:xfrm>
              <a:off x="1516174" y="4414442"/>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5</a:t>
              </a:r>
              <a:endParaRPr lang="en-GB" sz="1600" b="1" dirty="0" err="1">
                <a:solidFill>
                  <a:srgbClr val="FFFFFF"/>
                </a:solidFill>
              </a:endParaRPr>
            </a:p>
          </p:txBody>
        </p:sp>
        <p:sp>
          <p:nvSpPr>
            <p:cNvPr id="35" name="Rectangle 34"/>
            <p:cNvSpPr>
              <a:spLocks/>
            </p:cNvSpPr>
            <p:nvPr/>
          </p:nvSpPr>
          <p:spPr>
            <a:xfrm>
              <a:off x="1755368" y="435763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ZED </a:t>
              </a:r>
              <a:r>
                <a:rPr lang="en-US" sz="1600" b="1" dirty="0" smtClean="0">
                  <a:solidFill>
                    <a:srgbClr val="000000"/>
                  </a:solidFill>
                  <a:ea typeface="Arial Unicode MS" pitchFamily="34" charset="-128"/>
                  <a:cs typeface="Arial Unicode MS" pitchFamily="34" charset="-128"/>
                </a:rPr>
                <a:t>Rating </a:t>
              </a:r>
              <a:r>
                <a:rPr lang="en-US" sz="1600" b="1" dirty="0">
                  <a:solidFill>
                    <a:srgbClr val="000000"/>
                  </a:solidFill>
                  <a:ea typeface="Arial Unicode MS" pitchFamily="34" charset="-128"/>
                  <a:cs typeface="Arial Unicode MS" pitchFamily="34" charset="-128"/>
                </a:rPr>
                <a:t>&amp; </a:t>
              </a:r>
              <a:r>
                <a:rPr lang="en-US" sz="1600" b="1" dirty="0" smtClean="0">
                  <a:solidFill>
                    <a:srgbClr val="000000"/>
                  </a:solidFill>
                  <a:ea typeface="Arial Unicode MS" pitchFamily="34" charset="-128"/>
                  <a:cs typeface="Arial Unicode MS" pitchFamily="34" charset="-128"/>
                </a:rPr>
                <a:t>Certification</a:t>
              </a:r>
              <a:endParaRPr lang="en-IN" sz="1600" b="1" dirty="0">
                <a:solidFill>
                  <a:srgbClr val="000000"/>
                </a:solidFill>
                <a:ea typeface="Arial Unicode MS" pitchFamily="34" charset="-128"/>
                <a:cs typeface="Arial Unicode MS" pitchFamily="34" charset="-128"/>
              </a:endParaRPr>
            </a:p>
          </p:txBody>
        </p:sp>
      </p:grpSp>
      <p:grpSp>
        <p:nvGrpSpPr>
          <p:cNvPr id="91" name="Group 90"/>
          <p:cNvGrpSpPr/>
          <p:nvPr/>
        </p:nvGrpSpPr>
        <p:grpSpPr>
          <a:xfrm>
            <a:off x="1516174" y="4622679"/>
            <a:ext cx="7098918" cy="591575"/>
            <a:chOff x="1516174" y="5087369"/>
            <a:chExt cx="7098918" cy="591575"/>
          </a:xfrm>
        </p:grpSpPr>
        <p:sp>
          <p:nvSpPr>
            <p:cNvPr id="23" name="Rectangle 12"/>
            <p:cNvSpPr txBox="1">
              <a:spLocks/>
            </p:cNvSpPr>
            <p:nvPr/>
          </p:nvSpPr>
          <p:spPr>
            <a:xfrm>
              <a:off x="4161839" y="508736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Option to avail services of </a:t>
              </a:r>
              <a:r>
                <a:rPr lang="en-US" sz="1600" b="1" dirty="0">
                  <a:solidFill>
                    <a:srgbClr val="000000"/>
                  </a:solidFill>
                </a:rPr>
                <a:t>G</a:t>
              </a:r>
              <a:r>
                <a:rPr lang="en-US" sz="1600" b="1" dirty="0" smtClean="0">
                  <a:solidFill>
                    <a:srgbClr val="000000"/>
                  </a:solidFill>
                </a:rPr>
                <a:t>ap </a:t>
              </a:r>
              <a:r>
                <a:rPr lang="en-US" sz="1600" b="1" dirty="0">
                  <a:solidFill>
                    <a:srgbClr val="000000"/>
                  </a:solidFill>
                </a:rPr>
                <a:t>A</a:t>
              </a:r>
              <a:r>
                <a:rPr lang="en-US" sz="1600" b="1" dirty="0" smtClean="0">
                  <a:solidFill>
                    <a:srgbClr val="000000"/>
                  </a:solidFill>
                </a:rPr>
                <a:t>nalysis </a:t>
              </a:r>
              <a:r>
                <a:rPr lang="en-US" sz="1600" b="1" dirty="0">
                  <a:solidFill>
                    <a:srgbClr val="000000"/>
                  </a:solidFill>
                </a:rPr>
                <a:t>&amp; </a:t>
              </a:r>
              <a:r>
                <a:rPr lang="en-US" sz="1600" b="1" dirty="0" smtClean="0">
                  <a:solidFill>
                    <a:srgbClr val="000000"/>
                  </a:solidFill>
                </a:rPr>
                <a:t>Handholding</a:t>
              </a:r>
              <a:endParaRPr lang="en-US" sz="1600" b="1" dirty="0">
                <a:solidFill>
                  <a:srgbClr val="000000"/>
                </a:solidFill>
              </a:endParaRPr>
            </a:p>
          </p:txBody>
        </p:sp>
        <p:sp>
          <p:nvSpPr>
            <p:cNvPr id="69" name="Rectangle 68"/>
            <p:cNvSpPr>
              <a:spLocks/>
            </p:cNvSpPr>
            <p:nvPr/>
          </p:nvSpPr>
          <p:spPr>
            <a:xfrm>
              <a:off x="1516174" y="5144176"/>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6</a:t>
              </a:r>
              <a:endParaRPr lang="en-GB" sz="1600" b="1" dirty="0" err="1">
                <a:solidFill>
                  <a:srgbClr val="FFFFFF"/>
                </a:solidFill>
              </a:endParaRPr>
            </a:p>
          </p:txBody>
        </p:sp>
        <p:sp>
          <p:nvSpPr>
            <p:cNvPr id="37" name="Rectangle 36"/>
            <p:cNvSpPr>
              <a:spLocks/>
            </p:cNvSpPr>
            <p:nvPr/>
          </p:nvSpPr>
          <p:spPr>
            <a:xfrm>
              <a:off x="1755368" y="508736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lnSpc>
                  <a:spcPct val="80000"/>
                </a:lnSpc>
                <a:buClr>
                  <a:srgbClr val="000000"/>
                </a:buClr>
              </a:pPr>
              <a:r>
                <a:rPr lang="en-US" sz="1600" b="1" dirty="0">
                  <a:solidFill>
                    <a:srgbClr val="000000"/>
                  </a:solidFill>
                  <a:ea typeface="Arial Unicode MS" pitchFamily="34" charset="-128"/>
                  <a:cs typeface="Arial Unicode MS" pitchFamily="34" charset="-128"/>
                </a:rPr>
                <a:t>Gap </a:t>
              </a:r>
              <a:r>
                <a:rPr lang="en-US" sz="1600" b="1" dirty="0" smtClean="0">
                  <a:solidFill>
                    <a:srgbClr val="000000"/>
                  </a:solidFill>
                  <a:ea typeface="Arial Unicode MS" pitchFamily="34" charset="-128"/>
                  <a:cs typeface="Arial Unicode MS" pitchFamily="34" charset="-128"/>
                </a:rPr>
                <a:t>Analysis </a:t>
              </a:r>
              <a:r>
                <a:rPr lang="en-US" sz="1600" b="1" dirty="0">
                  <a:solidFill>
                    <a:srgbClr val="000000"/>
                  </a:solidFill>
                  <a:ea typeface="Arial Unicode MS" pitchFamily="34" charset="-128"/>
                  <a:cs typeface="Arial Unicode MS" pitchFamily="34" charset="-128"/>
                </a:rPr>
                <a:t>&amp; </a:t>
              </a:r>
              <a:r>
                <a:rPr lang="en-US" sz="1600" b="1" dirty="0" smtClean="0">
                  <a:solidFill>
                    <a:srgbClr val="000000"/>
                  </a:solidFill>
                  <a:ea typeface="Arial Unicode MS" pitchFamily="34" charset="-128"/>
                  <a:cs typeface="Arial Unicode MS" pitchFamily="34" charset="-128"/>
                </a:rPr>
                <a:t>Handholding</a:t>
              </a:r>
              <a:endParaRPr lang="en-US" sz="1600" b="1" dirty="0">
                <a:solidFill>
                  <a:srgbClr val="000000"/>
                </a:solidFill>
                <a:ea typeface="Arial Unicode MS" pitchFamily="34" charset="-128"/>
                <a:cs typeface="Arial Unicode MS" pitchFamily="34" charset="-128"/>
              </a:endParaRPr>
            </a:p>
          </p:txBody>
        </p:sp>
      </p:grpSp>
      <p:grpSp>
        <p:nvGrpSpPr>
          <p:cNvPr id="86" name="Group 85"/>
          <p:cNvGrpSpPr/>
          <p:nvPr/>
        </p:nvGrpSpPr>
        <p:grpSpPr>
          <a:xfrm>
            <a:off x="1502922" y="974004"/>
            <a:ext cx="7098918" cy="591575"/>
            <a:chOff x="1516174" y="1438694"/>
            <a:chExt cx="7098918" cy="591575"/>
          </a:xfrm>
        </p:grpSpPr>
        <p:sp>
          <p:nvSpPr>
            <p:cNvPr id="18" name="!RnmA-00802"/>
            <p:cNvSpPr txBox="1">
              <a:spLocks/>
            </p:cNvSpPr>
            <p:nvPr/>
          </p:nvSpPr>
          <p:spPr>
            <a:xfrm>
              <a:off x="4161839" y="143869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Online Registration by </a:t>
              </a:r>
              <a:r>
                <a:rPr lang="en-US" sz="1600" dirty="0" err="1">
                  <a:solidFill>
                    <a:srgbClr val="000000"/>
                  </a:solidFill>
                </a:rPr>
                <a:t>MSMEs</a:t>
              </a:r>
              <a:endParaRPr lang="en-US" sz="1600" dirty="0">
                <a:solidFill>
                  <a:srgbClr val="000000"/>
                </a:solidFill>
              </a:endParaRPr>
            </a:p>
          </p:txBody>
        </p:sp>
        <p:sp>
          <p:nvSpPr>
            <p:cNvPr id="40" name="Rectangle 39"/>
            <p:cNvSpPr>
              <a:spLocks/>
            </p:cNvSpPr>
            <p:nvPr/>
          </p:nvSpPr>
          <p:spPr>
            <a:xfrm>
              <a:off x="1516174" y="1495506"/>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1</a:t>
              </a:r>
              <a:endParaRPr lang="en-GB" sz="1600" b="1" dirty="0" err="1">
                <a:solidFill>
                  <a:srgbClr val="FFFFFF"/>
                </a:solidFill>
              </a:endParaRPr>
            </a:p>
          </p:txBody>
        </p:sp>
        <p:sp>
          <p:nvSpPr>
            <p:cNvPr id="39" name="Rectangle 38"/>
            <p:cNvSpPr>
              <a:spLocks/>
            </p:cNvSpPr>
            <p:nvPr/>
          </p:nvSpPr>
          <p:spPr>
            <a:xfrm>
              <a:off x="1755368" y="143869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Registration</a:t>
              </a:r>
            </a:p>
          </p:txBody>
        </p:sp>
      </p:grpSp>
      <p:grpSp>
        <p:nvGrpSpPr>
          <p:cNvPr id="87" name="Group 86"/>
          <p:cNvGrpSpPr/>
          <p:nvPr/>
        </p:nvGrpSpPr>
        <p:grpSpPr>
          <a:xfrm>
            <a:off x="1516174" y="1703739"/>
            <a:ext cx="7098918" cy="591575"/>
            <a:chOff x="1516174" y="2168429"/>
            <a:chExt cx="7098918" cy="591575"/>
          </a:xfrm>
        </p:grpSpPr>
        <p:sp>
          <p:nvSpPr>
            <p:cNvPr id="19" name="Rectangle 12"/>
            <p:cNvSpPr txBox="1">
              <a:spLocks/>
            </p:cNvSpPr>
            <p:nvPr/>
          </p:nvSpPr>
          <p:spPr>
            <a:xfrm>
              <a:off x="4161839" y="216842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err="1">
                  <a:solidFill>
                    <a:srgbClr val="000000"/>
                  </a:solidFill>
                </a:rPr>
                <a:t>MSMEs</a:t>
              </a:r>
              <a:r>
                <a:rPr lang="en-US" sz="1600" dirty="0">
                  <a:solidFill>
                    <a:srgbClr val="000000"/>
                  </a:solidFill>
                </a:rPr>
                <a:t> to self-assess </a:t>
              </a:r>
              <a:r>
                <a:rPr lang="en-US" sz="1600" b="1" dirty="0">
                  <a:solidFill>
                    <a:srgbClr val="000000"/>
                  </a:solidFill>
                </a:rPr>
                <a:t>based on ZED parameters</a:t>
              </a:r>
              <a:endParaRPr lang="en-US" sz="1600" dirty="0">
                <a:solidFill>
                  <a:srgbClr val="000000"/>
                </a:solidFill>
              </a:endParaRPr>
            </a:p>
          </p:txBody>
        </p:sp>
        <p:sp>
          <p:nvSpPr>
            <p:cNvPr id="65" name="Rectangle 64"/>
            <p:cNvSpPr>
              <a:spLocks/>
            </p:cNvSpPr>
            <p:nvPr/>
          </p:nvSpPr>
          <p:spPr>
            <a:xfrm>
              <a:off x="1516174" y="2225240"/>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2</a:t>
              </a:r>
              <a:endParaRPr lang="en-GB" sz="1600" b="1" dirty="0" err="1">
                <a:solidFill>
                  <a:srgbClr val="FFFFFF"/>
                </a:solidFill>
              </a:endParaRPr>
            </a:p>
          </p:txBody>
        </p:sp>
        <p:sp>
          <p:nvSpPr>
            <p:cNvPr id="41" name="Rectangle 40"/>
            <p:cNvSpPr>
              <a:spLocks/>
            </p:cNvSpPr>
            <p:nvPr/>
          </p:nvSpPr>
          <p:spPr>
            <a:xfrm>
              <a:off x="1755368" y="216842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Online </a:t>
              </a:r>
              <a:r>
                <a:rPr lang="en-US" sz="1600" b="1" dirty="0" smtClean="0">
                  <a:solidFill>
                    <a:srgbClr val="000000"/>
                  </a:solidFill>
                  <a:ea typeface="Arial Unicode MS" pitchFamily="34" charset="-128"/>
                  <a:cs typeface="Arial Unicode MS" pitchFamily="34" charset="-128"/>
                </a:rPr>
                <a:t>Self-Assessment</a:t>
              </a:r>
              <a:endParaRPr lang="en-US" sz="1600" b="1" dirty="0">
                <a:solidFill>
                  <a:srgbClr val="000000"/>
                </a:solidFill>
                <a:ea typeface="Arial Unicode MS" pitchFamily="34" charset="-128"/>
                <a:cs typeface="Arial Unicode MS" pitchFamily="34" charset="-128"/>
              </a:endParaRPr>
            </a:p>
          </p:txBody>
        </p:sp>
      </p:grpSp>
      <p:grpSp>
        <p:nvGrpSpPr>
          <p:cNvPr id="92" name="Group 91"/>
          <p:cNvGrpSpPr/>
          <p:nvPr/>
        </p:nvGrpSpPr>
        <p:grpSpPr>
          <a:xfrm>
            <a:off x="1516174" y="5352409"/>
            <a:ext cx="7098918" cy="591575"/>
            <a:chOff x="1516174" y="5817099"/>
            <a:chExt cx="7098918" cy="591575"/>
          </a:xfrm>
        </p:grpSpPr>
        <p:sp>
          <p:nvSpPr>
            <p:cNvPr id="24" name="Rectangle 12"/>
            <p:cNvSpPr txBox="1">
              <a:spLocks/>
            </p:cNvSpPr>
            <p:nvPr/>
          </p:nvSpPr>
          <p:spPr>
            <a:xfrm>
              <a:off x="4161839" y="581709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Option to apply for re-assessment</a:t>
              </a:r>
            </a:p>
          </p:txBody>
        </p:sp>
        <p:sp>
          <p:nvSpPr>
            <p:cNvPr id="70" name="Rectangle 69"/>
            <p:cNvSpPr>
              <a:spLocks/>
            </p:cNvSpPr>
            <p:nvPr/>
          </p:nvSpPr>
          <p:spPr>
            <a:xfrm>
              <a:off x="1516174" y="5873911"/>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7</a:t>
              </a:r>
              <a:endParaRPr lang="en-GB" sz="1600" b="1" dirty="0" err="1">
                <a:solidFill>
                  <a:srgbClr val="FFFFFF"/>
                </a:solidFill>
              </a:endParaRPr>
            </a:p>
          </p:txBody>
        </p:sp>
        <p:sp>
          <p:nvSpPr>
            <p:cNvPr id="43" name="Rectangle 42"/>
            <p:cNvSpPr>
              <a:spLocks/>
            </p:cNvSpPr>
            <p:nvPr/>
          </p:nvSpPr>
          <p:spPr>
            <a:xfrm>
              <a:off x="1755368" y="581709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smtClean="0">
                  <a:solidFill>
                    <a:srgbClr val="000000"/>
                  </a:solidFill>
                  <a:ea typeface="Arial Unicode MS" pitchFamily="34" charset="-128"/>
                  <a:cs typeface="Arial Unicode MS" pitchFamily="34" charset="-128"/>
                </a:rPr>
                <a:t>Re-Assessment</a:t>
              </a:r>
              <a:endParaRPr lang="en-IN" sz="1600" b="1" dirty="0">
                <a:solidFill>
                  <a:srgbClr val="000000"/>
                </a:solidFill>
                <a:ea typeface="Arial Unicode MS" pitchFamily="34" charset="-128"/>
                <a:cs typeface="Arial Unicode MS" pitchFamily="34" charset="-128"/>
              </a:endParaRPr>
            </a:p>
          </p:txBody>
        </p:sp>
      </p:grpSp>
      <p:sp>
        <p:nvSpPr>
          <p:cNvPr id="50" name="Rounded Rectangle 49"/>
          <p:cNvSpPr/>
          <p:nvPr/>
        </p:nvSpPr>
        <p:spPr>
          <a:xfrm>
            <a:off x="1155701" y="6000032"/>
            <a:ext cx="7283758" cy="535679"/>
          </a:xfrm>
          <a:prstGeom prst="roundRect">
            <a:avLst/>
          </a:prstGeom>
          <a:solidFill>
            <a:schemeClr val="bg1"/>
          </a:solidFill>
          <a:ln w="38100">
            <a:solidFill>
              <a:schemeClr val="accent3"/>
            </a:solidFill>
          </a:ln>
        </p:spPr>
        <p:txBody>
          <a:bodyPr wrap="square" lIns="72009" tIns="72009" rIns="72009" bIns="72009" anchor="ctr" anchorCtr="0">
            <a:noAutofit/>
          </a:bodyPr>
          <a:lstStyle/>
          <a:p>
            <a:pPr algn="ctr"/>
            <a:r>
              <a:rPr lang="en-US" b="1" dirty="0">
                <a:solidFill>
                  <a:srgbClr val="000000"/>
                </a:solidFill>
              </a:rPr>
              <a:t>Surveillance:  </a:t>
            </a:r>
            <a:r>
              <a:rPr lang="en-US" dirty="0" err="1" smtClean="0">
                <a:solidFill>
                  <a:srgbClr val="000000"/>
                </a:solidFill>
              </a:rPr>
              <a:t>OnSite</a:t>
            </a:r>
            <a:r>
              <a:rPr lang="en-US" dirty="0" smtClean="0">
                <a:solidFill>
                  <a:srgbClr val="000000"/>
                </a:solidFill>
              </a:rPr>
              <a:t> </a:t>
            </a:r>
            <a:r>
              <a:rPr lang="en-US" dirty="0">
                <a:solidFill>
                  <a:srgbClr val="000000"/>
                </a:solidFill>
              </a:rPr>
              <a:t>S</a:t>
            </a:r>
            <a:r>
              <a:rPr lang="en-US" dirty="0" smtClean="0">
                <a:solidFill>
                  <a:srgbClr val="000000"/>
                </a:solidFill>
              </a:rPr>
              <a:t>urveillance </a:t>
            </a:r>
            <a:r>
              <a:rPr lang="en-US" dirty="0">
                <a:solidFill>
                  <a:srgbClr val="000000"/>
                </a:solidFill>
              </a:rPr>
              <a:t>2 times in a </a:t>
            </a:r>
            <a:r>
              <a:rPr lang="en-US" dirty="0" smtClean="0">
                <a:solidFill>
                  <a:srgbClr val="000000"/>
                </a:solidFill>
              </a:rPr>
              <a:t>cycle (4 years)</a:t>
            </a:r>
            <a:endParaRPr lang="en-US" dirty="0">
              <a:solidFill>
                <a:srgbClr val="000000"/>
              </a:solidFill>
            </a:endParaRPr>
          </a:p>
        </p:txBody>
      </p:sp>
      <p:cxnSp>
        <p:nvCxnSpPr>
          <p:cNvPr id="8" name="Straight Arrow Connector 7"/>
          <p:cNvCxnSpPr/>
          <p:nvPr/>
        </p:nvCxnSpPr>
        <p:spPr>
          <a:xfrm flipH="1" flipV="1">
            <a:off x="8822724" y="1998718"/>
            <a:ext cx="24714" cy="1459468"/>
          </a:xfrm>
          <a:prstGeom prst="straightConnector1">
            <a:avLst/>
          </a:prstGeom>
          <a:ln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21100" y="2730500"/>
            <a:ext cx="0" cy="7366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95700" y="2921000"/>
            <a:ext cx="1498600" cy="369332"/>
          </a:xfrm>
          <a:prstGeom prst="rect">
            <a:avLst/>
          </a:prstGeom>
          <a:noFill/>
        </p:spPr>
        <p:txBody>
          <a:bodyPr wrap="square" rtlCol="0">
            <a:spAutoFit/>
          </a:bodyPr>
          <a:lstStyle/>
          <a:p>
            <a:r>
              <a:rPr lang="en-US" dirty="0" smtClean="0">
                <a:solidFill>
                  <a:srgbClr val="C00000"/>
                </a:solidFill>
              </a:rPr>
              <a:t>30 Days</a:t>
            </a:r>
            <a:endParaRPr lang="en-US" dirty="0">
              <a:solidFill>
                <a:srgbClr val="C00000"/>
              </a:solidFill>
            </a:endParaRPr>
          </a:p>
        </p:txBody>
      </p:sp>
      <p:cxnSp>
        <p:nvCxnSpPr>
          <p:cNvPr id="53" name="Straight Arrow Connector 52"/>
          <p:cNvCxnSpPr/>
          <p:nvPr/>
        </p:nvCxnSpPr>
        <p:spPr>
          <a:xfrm>
            <a:off x="3289300" y="3467100"/>
            <a:ext cx="0" cy="7366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63900" y="3657600"/>
            <a:ext cx="1498600" cy="369332"/>
          </a:xfrm>
          <a:prstGeom prst="rect">
            <a:avLst/>
          </a:prstGeom>
          <a:noFill/>
        </p:spPr>
        <p:txBody>
          <a:bodyPr wrap="square" rtlCol="0">
            <a:spAutoFit/>
          </a:bodyPr>
          <a:lstStyle/>
          <a:p>
            <a:r>
              <a:rPr lang="en-US" dirty="0" smtClean="0">
                <a:solidFill>
                  <a:srgbClr val="C00000"/>
                </a:solidFill>
              </a:rPr>
              <a:t>8 Weeks</a:t>
            </a:r>
            <a:endParaRPr lang="en-US" dirty="0">
              <a:solidFill>
                <a:srgbClr val="C00000"/>
              </a:solidFill>
            </a:endParaRPr>
          </a:p>
        </p:txBody>
      </p:sp>
      <p:sp>
        <p:nvSpPr>
          <p:cNvPr id="55" name="Title 1"/>
          <p:cNvSpPr>
            <a:spLocks noGrp="1"/>
          </p:cNvSpPr>
          <p:nvPr>
            <p:ph type="title"/>
          </p:nvPr>
        </p:nvSpPr>
        <p:spPr>
          <a:xfrm>
            <a:off x="172517" y="195926"/>
            <a:ext cx="6996687" cy="492443"/>
          </a:xfrm>
        </p:spPr>
        <p:txBody>
          <a:bodyPr/>
          <a:lstStyle/>
          <a:p>
            <a:r>
              <a:rPr lang="en-IN" sz="3200" dirty="0"/>
              <a:t>ZED </a:t>
            </a:r>
            <a:r>
              <a:rPr lang="en-IN" sz="3200" dirty="0" smtClean="0"/>
              <a:t>CERTIFICATION (8): 7 STEP PROCESS</a:t>
            </a:r>
            <a:endParaRPr lang="en-IN" sz="3200" dirty="0"/>
          </a:p>
        </p:txBody>
      </p:sp>
    </p:spTree>
    <p:extLst>
      <p:ext uri="{BB962C8B-B14F-4D97-AF65-F5344CB8AC3E}">
        <p14:creationId xmlns="" xmlns:p14="http://schemas.microsoft.com/office/powerpoint/2010/main" val="39055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left)">
                                      <p:cBhvr>
                                        <p:cTn id="11" dur="500"/>
                                        <p:tgtEl>
                                          <p:spTgt spid="94"/>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100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left)">
                                      <p:cBhvr>
                                        <p:cTn id="24" dur="500"/>
                                        <p:tgtEl>
                                          <p:spTgt spid="10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left)">
                                      <p:cBhvr>
                                        <p:cTn id="28" dur="10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left)">
                                      <p:cBhvr>
                                        <p:cTn id="41" dur="1000"/>
                                        <p:tgtEl>
                                          <p:spTgt spid="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left)">
                                      <p:cBhvr>
                                        <p:cTn id="50" dur="500"/>
                                        <p:tgtEl>
                                          <p:spTgt spid="112"/>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wipe(left)">
                                      <p:cBhvr>
                                        <p:cTn id="54" dur="1000"/>
                                        <p:tgtEl>
                                          <p:spTgt spid="8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blinds(horizontal)">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up)">
                                      <p:cBhvr>
                                        <p:cTn id="70" dur="500"/>
                                        <p:tgtEl>
                                          <p:spTgt spid="13"/>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wipe(left)">
                                      <p:cBhvr>
                                        <p:cTn id="74" dur="500"/>
                                        <p:tgtEl>
                                          <p:spTgt spid="102"/>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1000"/>
                                        <p:tgtEl>
                                          <p:spTgt spid="9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blinds(horizontal)">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linds(horizontal)">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up)">
                                      <p:cBhvr>
                                        <p:cTn id="93" dur="500"/>
                                        <p:tgtEl>
                                          <p:spTgt spid="14"/>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wipe(left)">
                                      <p:cBhvr>
                                        <p:cTn id="97" dur="500"/>
                                        <p:tgtEl>
                                          <p:spTgt spid="99"/>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wipe(left)">
                                      <p:cBhvr>
                                        <p:cTn id="101" dur="1000"/>
                                        <p:tgtEl>
                                          <p:spTgt spid="9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wipe(up)">
                                      <p:cBhvr>
                                        <p:cTn id="106" dur="500"/>
                                        <p:tgtEl>
                                          <p:spTgt spid="15"/>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left)">
                                      <p:cBhvr>
                                        <p:cTn id="110" dur="500"/>
                                        <p:tgtEl>
                                          <p:spTgt spid="96"/>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wipe(left)">
                                      <p:cBhvr>
                                        <p:cTn id="114" dur="1000"/>
                                        <p:tgtEl>
                                          <p:spTgt spid="9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wipe(down)">
                                      <p:cBhvr>
                                        <p:cTn id="119" dur="500"/>
                                        <p:tgtEl>
                                          <p:spTgt spid="73"/>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dissolve">
                                      <p:cBhvr>
                                        <p:cTn id="124" dur="500"/>
                                        <p:tgtEl>
                                          <p:spTgt spid="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animBg="1"/>
      <p:bldP spid="15" grpId="0" animBg="1"/>
      <p:bldP spid="50" grpId="0" animBg="1"/>
      <p:bldP spid="52"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2517" y="195926"/>
            <a:ext cx="6996687" cy="492443"/>
          </a:xfrm>
        </p:spPr>
        <p:txBody>
          <a:bodyPr/>
          <a:lstStyle/>
          <a:p>
            <a:r>
              <a:rPr lang="en-IN" sz="3200" dirty="0"/>
              <a:t>ZED </a:t>
            </a:r>
            <a:r>
              <a:rPr lang="en-IN" sz="3200" dirty="0" smtClean="0"/>
              <a:t>CERTIFICATION (9)</a:t>
            </a:r>
            <a:endParaRPr lang="en-IN" sz="3200" dirty="0"/>
          </a:p>
        </p:txBody>
      </p:sp>
      <p:pic>
        <p:nvPicPr>
          <p:cNvPr id="2" name="Picture 1"/>
          <p:cNvPicPr>
            <a:picLocks noChangeAspect="1"/>
          </p:cNvPicPr>
          <p:nvPr/>
        </p:nvPicPr>
        <p:blipFill>
          <a:blip r:embed="rId3" cstate="print"/>
          <a:stretch>
            <a:fillRect/>
          </a:stretch>
        </p:blipFill>
        <p:spPr>
          <a:xfrm>
            <a:off x="656823" y="948047"/>
            <a:ext cx="7534140" cy="5607299"/>
          </a:xfrm>
          <a:prstGeom prst="rect">
            <a:avLst/>
          </a:prstGeom>
        </p:spPr>
      </p:pic>
    </p:spTree>
    <p:extLst>
      <p:ext uri="{BB962C8B-B14F-4D97-AF65-F5344CB8AC3E}">
        <p14:creationId xmlns="" xmlns:p14="http://schemas.microsoft.com/office/powerpoint/2010/main" val="2621065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1 </a:t>
            </a:r>
            <a:r>
              <a:rPr lang="en-IN" b="1" dirty="0" smtClean="0">
                <a:ln/>
                <a:solidFill>
                  <a:schemeClr val="tx1"/>
                </a:solidFill>
              </a:rPr>
              <a:t>– ONLINE REGISTRATION PROCESS</a:t>
            </a:r>
            <a:endParaRPr lang="en-IN" b="1" dirty="0">
              <a:ln/>
              <a:solidFill>
                <a:schemeClr val="tx1"/>
              </a:solidFill>
            </a:endParaRPr>
          </a:p>
        </p:txBody>
      </p:sp>
    </p:spTree>
    <p:extLst>
      <p:ext uri="{BB962C8B-B14F-4D97-AF65-F5344CB8AC3E}">
        <p14:creationId xmlns="" xmlns:p14="http://schemas.microsoft.com/office/powerpoint/2010/main" val="3040269958"/>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81097"/>
            <a:ext cx="8819034" cy="480131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342900" indent="-342900">
              <a:buFont typeface="Arial" panose="020B0604020202020204" pitchFamily="34" charset="0"/>
              <a:buChar char="•"/>
            </a:pPr>
            <a:r>
              <a:rPr lang="en-IN" sz="2400" dirty="0" smtClean="0"/>
              <a:t>MSMEs interested </a:t>
            </a:r>
            <a:r>
              <a:rPr lang="en-IN" sz="2400" dirty="0"/>
              <a:t>to participate in ZED </a:t>
            </a:r>
            <a:r>
              <a:rPr lang="en-IN" sz="2400" dirty="0" smtClean="0"/>
              <a:t>Certification need </a:t>
            </a:r>
            <a:r>
              <a:rPr lang="en-IN" sz="2400" dirty="0"/>
              <a:t>to register </a:t>
            </a:r>
            <a:r>
              <a:rPr lang="en-IN" sz="2400" dirty="0" smtClean="0"/>
              <a:t>their Manufacturing Unit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t>Registration is an ONLINE Activity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t>Registration is done by completing </a:t>
            </a:r>
            <a:r>
              <a:rPr lang="en-IN" sz="2400" dirty="0"/>
              <a:t>the Registration Form available on web portal of </a:t>
            </a:r>
            <a:r>
              <a:rPr lang="en-IN" sz="2400" dirty="0" smtClean="0"/>
              <a:t>ZED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t>Log in at http</a:t>
            </a:r>
            <a:r>
              <a:rPr lang="en-IN" sz="2400" dirty="0"/>
              <a:t>://</a:t>
            </a:r>
            <a:r>
              <a:rPr lang="en-IN" sz="2400" dirty="0" smtClean="0"/>
              <a:t>zed.org.in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t>There </a:t>
            </a:r>
            <a:r>
              <a:rPr lang="en-IN" sz="2400" dirty="0"/>
              <a:t>is no fees to be paid by MSME for </a:t>
            </a:r>
            <a:r>
              <a:rPr lang="en-IN" sz="2400" dirty="0" smtClean="0"/>
              <a:t>Registration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t>Registered Units will get response from QCI on the next steps</a:t>
            </a:r>
            <a:endParaRPr lang="en-IN" sz="2400" dirty="0"/>
          </a:p>
        </p:txBody>
      </p:sp>
      <p:sp>
        <p:nvSpPr>
          <p:cNvPr id="9" name="Title 1"/>
          <p:cNvSpPr>
            <a:spLocks noGrp="1"/>
          </p:cNvSpPr>
          <p:nvPr>
            <p:ph type="title"/>
          </p:nvPr>
        </p:nvSpPr>
        <p:spPr>
          <a:xfrm>
            <a:off x="172517" y="195926"/>
            <a:ext cx="6996687" cy="492443"/>
          </a:xfrm>
        </p:spPr>
        <p:txBody>
          <a:bodyPr/>
          <a:lstStyle/>
          <a:p>
            <a:r>
              <a:rPr lang="en-IN" sz="3200" dirty="0" smtClean="0"/>
              <a:t>STEP 1: REGISTRATION (1) </a:t>
            </a:r>
            <a:endParaRPr lang="en-IN" sz="3200" dirty="0"/>
          </a:p>
        </p:txBody>
      </p:sp>
    </p:spTree>
    <p:extLst>
      <p:ext uri="{BB962C8B-B14F-4D97-AF65-F5344CB8AC3E}">
        <p14:creationId xmlns="" xmlns:p14="http://schemas.microsoft.com/office/powerpoint/2010/main" val="2266479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7026" y="2214820"/>
            <a:ext cx="5006974" cy="369332"/>
          </a:xfrm>
        </p:spPr>
        <p:txBody>
          <a:bodyPr/>
          <a:lstStyle/>
          <a:p>
            <a:r>
              <a:rPr lang="en-US" b="1" dirty="0" smtClean="0"/>
              <a:t>ZED Assessors Training Program</a:t>
            </a:r>
            <a:endParaRPr lang="en-US" b="1" dirty="0"/>
          </a:p>
        </p:txBody>
      </p:sp>
      <p:sp>
        <p:nvSpPr>
          <p:cNvPr id="4" name="TextBox 3"/>
          <p:cNvSpPr txBox="1"/>
          <p:nvPr/>
        </p:nvSpPr>
        <p:spPr>
          <a:xfrm>
            <a:off x="254000" y="2936875"/>
            <a:ext cx="3987800" cy="1200329"/>
          </a:xfrm>
          <a:prstGeom prst="rect">
            <a:avLst/>
          </a:prstGeom>
          <a:noFill/>
        </p:spPr>
        <p:txBody>
          <a:bodyPr wrap="square" rtlCol="0">
            <a:spAutoFit/>
          </a:bodyPr>
          <a:lstStyle/>
          <a:p>
            <a:r>
              <a:rPr lang="en-US" dirty="0" smtClean="0"/>
              <a:t>5 Days Training Program</a:t>
            </a:r>
          </a:p>
          <a:p>
            <a:r>
              <a:rPr lang="en-US" dirty="0" smtClean="0"/>
              <a:t>First Batch</a:t>
            </a:r>
          </a:p>
          <a:p>
            <a:endParaRPr lang="en-US" dirty="0" smtClean="0"/>
          </a:p>
          <a:p>
            <a:pPr>
              <a:buClr>
                <a:srgbClr val="000000"/>
              </a:buClr>
            </a:pPr>
            <a:r>
              <a:rPr lang="en-US" dirty="0" smtClean="0">
                <a:solidFill>
                  <a:srgbClr val="000000"/>
                </a:solidFill>
              </a:rPr>
              <a:t>27</a:t>
            </a:r>
            <a:r>
              <a:rPr lang="en-US" baseline="30000" dirty="0" smtClean="0">
                <a:solidFill>
                  <a:srgbClr val="000000"/>
                </a:solidFill>
              </a:rPr>
              <a:t>th</a:t>
            </a:r>
            <a:r>
              <a:rPr lang="en-US" dirty="0" smtClean="0">
                <a:solidFill>
                  <a:srgbClr val="000000"/>
                </a:solidFill>
              </a:rPr>
              <a:t> February to 3</a:t>
            </a:r>
            <a:r>
              <a:rPr lang="en-US" baseline="30000" dirty="0" smtClean="0">
                <a:solidFill>
                  <a:srgbClr val="000000"/>
                </a:solidFill>
              </a:rPr>
              <a:t>rd</a:t>
            </a:r>
            <a:r>
              <a:rPr lang="en-US" dirty="0" smtClean="0">
                <a:solidFill>
                  <a:srgbClr val="000000"/>
                </a:solidFill>
              </a:rPr>
              <a:t> March, 2017</a:t>
            </a:r>
            <a:endParaRPr lang="en-US" dirty="0"/>
          </a:p>
        </p:txBody>
      </p:sp>
      <p:sp>
        <p:nvSpPr>
          <p:cNvPr id="5" name="TextBox 4"/>
          <p:cNvSpPr txBox="1"/>
          <p:nvPr/>
        </p:nvSpPr>
        <p:spPr>
          <a:xfrm>
            <a:off x="4826000" y="2908300"/>
            <a:ext cx="3987800" cy="1692771"/>
          </a:xfrm>
          <a:prstGeom prst="rect">
            <a:avLst/>
          </a:prstGeom>
          <a:noFill/>
        </p:spPr>
        <p:txBody>
          <a:bodyPr wrap="square" rtlCol="0">
            <a:spAutoFit/>
          </a:bodyPr>
          <a:lstStyle/>
          <a:p>
            <a:r>
              <a:rPr lang="en-US" sz="2000" b="1" dirty="0" smtClean="0"/>
              <a:t>Day 3</a:t>
            </a:r>
          </a:p>
          <a:p>
            <a:endParaRPr lang="en-US" b="1" dirty="0" smtClean="0"/>
          </a:p>
          <a:p>
            <a:r>
              <a:rPr lang="en-US" sz="1600" b="1" dirty="0" smtClean="0"/>
              <a:t>Session 1:</a:t>
            </a:r>
            <a:r>
              <a:rPr lang="en-US" sz="1600" dirty="0" smtClean="0"/>
              <a:t> Understanding ZED Scheme Guidelines (Certification </a:t>
            </a:r>
            <a:r>
              <a:rPr lang="en-US" sz="1600" dirty="0" err="1" smtClean="0"/>
              <a:t>Programme</a:t>
            </a:r>
            <a:r>
              <a:rPr lang="en-US" sz="1600" dirty="0" smtClean="0"/>
              <a:t>)</a:t>
            </a:r>
          </a:p>
          <a:p>
            <a:endParaRPr lang="en-US" dirty="0" smtClean="0"/>
          </a:p>
          <a:p>
            <a:pPr>
              <a:buClr>
                <a:srgbClr val="000000"/>
              </a:buClr>
            </a:pPr>
            <a:r>
              <a:rPr lang="en-US" sz="1600" dirty="0" smtClean="0">
                <a:solidFill>
                  <a:srgbClr val="000000"/>
                </a:solidFill>
              </a:rPr>
              <a:t>29</a:t>
            </a:r>
            <a:r>
              <a:rPr lang="en-US" sz="1600" baseline="30000" dirty="0" smtClean="0">
                <a:solidFill>
                  <a:srgbClr val="000000"/>
                </a:solidFill>
              </a:rPr>
              <a:t>th</a:t>
            </a:r>
            <a:r>
              <a:rPr lang="en-US" sz="1600" dirty="0" smtClean="0">
                <a:solidFill>
                  <a:srgbClr val="000000"/>
                </a:solidFill>
              </a:rPr>
              <a:t> February 2017</a:t>
            </a:r>
          </a:p>
        </p:txBody>
      </p:sp>
    </p:spTree>
    <p:extLst>
      <p:ext uri="{BB962C8B-B14F-4D97-AF65-F5344CB8AC3E}">
        <p14:creationId xmlns="" xmlns:p14="http://schemas.microsoft.com/office/powerpoint/2010/main" val="4279762373"/>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752322"/>
            <a:ext cx="8819034" cy="166199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US" sz="3600" b="1" dirty="0" smtClean="0">
                <a:solidFill>
                  <a:srgbClr val="000000"/>
                </a:solidFill>
              </a:rPr>
              <a:t>D E M O</a:t>
            </a:r>
          </a:p>
          <a:p>
            <a:pPr marL="1526" lvl="1" indent="0" algn="ctr" defTabSz="860347" fontAlgn="base">
              <a:spcBef>
                <a:spcPct val="0"/>
              </a:spcBef>
              <a:spcAft>
                <a:spcPct val="0"/>
              </a:spcAft>
              <a:buClr>
                <a:srgbClr val="000000"/>
              </a:buClr>
              <a:buNone/>
            </a:pPr>
            <a:endParaRPr lang="en-US" sz="3600" b="1" dirty="0">
              <a:solidFill>
                <a:srgbClr val="000000"/>
              </a:solidFill>
            </a:endParaRPr>
          </a:p>
          <a:p>
            <a:pPr marL="1526" lvl="1" indent="0" algn="ctr" defTabSz="860347" fontAlgn="base">
              <a:spcBef>
                <a:spcPct val="0"/>
              </a:spcBef>
              <a:spcAft>
                <a:spcPct val="0"/>
              </a:spcAft>
              <a:buClr>
                <a:srgbClr val="000000"/>
              </a:buClr>
              <a:buNone/>
            </a:pPr>
            <a:r>
              <a:rPr lang="en-IN" sz="3600" b="1" dirty="0"/>
              <a:t>ONLINE REGISTRATION PROCESS</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a:t>STEP 1: REGISTRATION </a:t>
            </a:r>
            <a:r>
              <a:rPr lang="en-IN" sz="3200" dirty="0" smtClean="0"/>
              <a:t>(2)</a:t>
            </a:r>
            <a:endParaRPr lang="en-IN" sz="3200" dirty="0"/>
          </a:p>
        </p:txBody>
      </p:sp>
    </p:spTree>
    <p:extLst>
      <p:ext uri="{BB962C8B-B14F-4D97-AF65-F5344CB8AC3E}">
        <p14:creationId xmlns="" xmlns:p14="http://schemas.microsoft.com/office/powerpoint/2010/main" val="3970750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1 </a:t>
            </a:r>
            <a:r>
              <a:rPr lang="en-IN" b="1" dirty="0" smtClean="0">
                <a:ln/>
                <a:solidFill>
                  <a:schemeClr val="tx1"/>
                </a:solidFill>
              </a:rPr>
              <a:t>– ONLINE SELF-ASSESSMENT PROCESS</a:t>
            </a:r>
            <a:endParaRPr lang="en-IN" b="1" dirty="0">
              <a:ln/>
              <a:solidFill>
                <a:schemeClr val="tx1"/>
              </a:solidFill>
            </a:endParaRPr>
          </a:p>
        </p:txBody>
      </p:sp>
    </p:spTree>
    <p:extLst>
      <p:ext uri="{BB962C8B-B14F-4D97-AF65-F5344CB8AC3E}">
        <p14:creationId xmlns="" xmlns:p14="http://schemas.microsoft.com/office/powerpoint/2010/main" val="4077131182"/>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81097"/>
            <a:ext cx="8819034" cy="443198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342900" indent="-342900">
              <a:buFont typeface="Arial" panose="020B0604020202020204" pitchFamily="34" charset="0"/>
              <a:buChar char="•"/>
            </a:pPr>
            <a:r>
              <a:rPr lang="en-IN" sz="2400" dirty="0" smtClean="0"/>
              <a:t>Interested and registered MSME to </a:t>
            </a:r>
            <a:r>
              <a:rPr lang="en-IN" sz="2400" dirty="0"/>
              <a:t>take </a:t>
            </a:r>
            <a:r>
              <a:rPr lang="en-IN" sz="2400" dirty="0" smtClean="0"/>
              <a:t>ZED Self-Assessment</a:t>
            </a:r>
          </a:p>
          <a:p>
            <a:pPr marL="342900" indent="-342900">
              <a:buFont typeface="Arial" panose="020B0604020202020204" pitchFamily="34" charset="0"/>
              <a:buChar char="•"/>
            </a:pPr>
            <a:r>
              <a:rPr lang="en-IN" sz="2400" dirty="0" smtClean="0"/>
              <a:t>Self-Assessment is an ONLINE activity</a:t>
            </a:r>
          </a:p>
          <a:p>
            <a:pPr marL="342900" indent="-342900">
              <a:buFont typeface="Arial" panose="020B0604020202020204" pitchFamily="34" charset="0"/>
              <a:buChar char="•"/>
            </a:pPr>
            <a:r>
              <a:rPr lang="en-IN" sz="2400" dirty="0" smtClean="0"/>
              <a:t>Self Assessment is guided through a guided checklist </a:t>
            </a:r>
          </a:p>
          <a:p>
            <a:pPr marL="342900" indent="-342900">
              <a:buFont typeface="Arial" panose="020B0604020202020204" pitchFamily="34" charset="0"/>
              <a:buChar char="•"/>
            </a:pPr>
            <a:r>
              <a:rPr lang="en-IN" sz="2400" dirty="0" smtClean="0"/>
              <a:t>MSME Units have maximum three </a:t>
            </a:r>
            <a:r>
              <a:rPr lang="en-IN" sz="2400" dirty="0"/>
              <a:t>chances </a:t>
            </a:r>
            <a:r>
              <a:rPr lang="en-IN" sz="2400" dirty="0" smtClean="0"/>
              <a:t>for Self Assessment </a:t>
            </a:r>
          </a:p>
          <a:p>
            <a:pPr marL="342900" indent="-342900">
              <a:buFont typeface="Arial" panose="020B0604020202020204" pitchFamily="34" charset="0"/>
              <a:buChar char="•"/>
            </a:pPr>
            <a:r>
              <a:rPr lang="en-IN" sz="2400" dirty="0" smtClean="0"/>
              <a:t>There </a:t>
            </a:r>
            <a:r>
              <a:rPr lang="en-IN" sz="2400" dirty="0"/>
              <a:t>will be </a:t>
            </a:r>
            <a:r>
              <a:rPr lang="en-IN" sz="2400" dirty="0" smtClean="0"/>
              <a:t>system-generated </a:t>
            </a:r>
            <a:r>
              <a:rPr lang="en-IN" sz="2400" dirty="0"/>
              <a:t>report for every </a:t>
            </a:r>
            <a:r>
              <a:rPr lang="en-IN" sz="2400" dirty="0" smtClean="0"/>
              <a:t>Online Self Assessment, attempted </a:t>
            </a:r>
            <a:r>
              <a:rPr lang="en-IN" sz="2400" dirty="0"/>
              <a:t>by </a:t>
            </a:r>
            <a:r>
              <a:rPr lang="en-IN" sz="2400" dirty="0" smtClean="0"/>
              <a:t>MSME</a:t>
            </a:r>
          </a:p>
          <a:p>
            <a:pPr marL="342900" indent="-342900">
              <a:buFont typeface="Arial" panose="020B0604020202020204" pitchFamily="34" charset="0"/>
              <a:buChar char="•"/>
            </a:pPr>
            <a:r>
              <a:rPr lang="en-IN" sz="2400" dirty="0"/>
              <a:t>There is no fees to be paid by MSME for participating in </a:t>
            </a:r>
            <a:r>
              <a:rPr lang="en-IN" sz="2400" dirty="0" smtClean="0"/>
              <a:t>Online Self-Assessment</a:t>
            </a:r>
            <a:r>
              <a:rPr lang="en-IN" sz="2400" dirty="0"/>
              <a:t>. </a:t>
            </a:r>
          </a:p>
          <a:p>
            <a:r>
              <a:rPr lang="en-IN" sz="2400" dirty="0"/>
              <a:t> </a:t>
            </a:r>
          </a:p>
          <a:p>
            <a:r>
              <a:rPr lang="en-IN" sz="2400" dirty="0" smtClean="0"/>
              <a:t>NOTE: The MSME shall </a:t>
            </a:r>
            <a:r>
              <a:rPr lang="en-IN" sz="2400" dirty="0"/>
              <a:t>clearly indicate if any activities covered under the criteria for </a:t>
            </a:r>
            <a:r>
              <a:rPr lang="en-IN" sz="2400" dirty="0" smtClean="0"/>
              <a:t>Certification </a:t>
            </a:r>
            <a:r>
              <a:rPr lang="en-IN" sz="2400" dirty="0"/>
              <a:t>are carried out at any premises other than the plant </a:t>
            </a:r>
            <a:r>
              <a:rPr lang="en-IN" sz="2400" dirty="0" smtClean="0"/>
              <a:t>location, </a:t>
            </a:r>
            <a:r>
              <a:rPr lang="en-IN" sz="2400" dirty="0"/>
              <a:t>to enable covering the same under </a:t>
            </a:r>
            <a:r>
              <a:rPr lang="en-IN" sz="2400" dirty="0" smtClean="0"/>
              <a:t>Assessment</a:t>
            </a:r>
            <a:r>
              <a:rPr lang="en-IN" sz="2400" dirty="0"/>
              <a:t>.</a:t>
            </a:r>
          </a:p>
        </p:txBody>
      </p:sp>
      <p:sp>
        <p:nvSpPr>
          <p:cNvPr id="9" name="Title 1"/>
          <p:cNvSpPr>
            <a:spLocks noGrp="1"/>
          </p:cNvSpPr>
          <p:nvPr>
            <p:ph type="title"/>
          </p:nvPr>
        </p:nvSpPr>
        <p:spPr>
          <a:xfrm>
            <a:off x="172517" y="195926"/>
            <a:ext cx="6996687" cy="492443"/>
          </a:xfrm>
        </p:spPr>
        <p:txBody>
          <a:bodyPr/>
          <a:lstStyle/>
          <a:p>
            <a:r>
              <a:rPr lang="en-IN" sz="3200" dirty="0" smtClean="0"/>
              <a:t>STEP 2: SELF ASSESSMENT (1) </a:t>
            </a:r>
            <a:endParaRPr lang="en-IN" sz="3200" dirty="0"/>
          </a:p>
        </p:txBody>
      </p:sp>
    </p:spTree>
    <p:extLst>
      <p:ext uri="{BB962C8B-B14F-4D97-AF65-F5344CB8AC3E}">
        <p14:creationId xmlns="" xmlns:p14="http://schemas.microsoft.com/office/powerpoint/2010/main" val="3463894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752322"/>
            <a:ext cx="8819034" cy="166199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US" sz="3600" b="1" dirty="0" smtClean="0">
                <a:solidFill>
                  <a:srgbClr val="000000"/>
                </a:solidFill>
              </a:rPr>
              <a:t>D E M O</a:t>
            </a:r>
          </a:p>
          <a:p>
            <a:pPr marL="1526" lvl="1" indent="0" algn="ctr" defTabSz="860347" fontAlgn="base">
              <a:spcBef>
                <a:spcPct val="0"/>
              </a:spcBef>
              <a:spcAft>
                <a:spcPct val="0"/>
              </a:spcAft>
              <a:buClr>
                <a:srgbClr val="000000"/>
              </a:buClr>
              <a:buNone/>
            </a:pPr>
            <a:endParaRPr lang="en-US" sz="3600" b="1" dirty="0">
              <a:solidFill>
                <a:srgbClr val="000000"/>
              </a:solidFill>
            </a:endParaRPr>
          </a:p>
          <a:p>
            <a:pPr marL="1526" lvl="1" indent="0" algn="ctr" defTabSz="860347" fontAlgn="base">
              <a:spcBef>
                <a:spcPct val="0"/>
              </a:spcBef>
              <a:spcAft>
                <a:spcPct val="0"/>
              </a:spcAft>
              <a:buClr>
                <a:srgbClr val="000000"/>
              </a:buClr>
              <a:buNone/>
            </a:pPr>
            <a:r>
              <a:rPr lang="en-IN" sz="3600" b="1" dirty="0"/>
              <a:t>ONLINE </a:t>
            </a:r>
            <a:r>
              <a:rPr lang="en-IN" sz="3600" b="1" dirty="0" smtClean="0"/>
              <a:t>SELF ASSESSMENT </a:t>
            </a:r>
            <a:r>
              <a:rPr lang="en-IN" sz="3600" b="1" dirty="0"/>
              <a:t>PROCESS</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a:t>STEP </a:t>
            </a:r>
            <a:r>
              <a:rPr lang="en-IN" sz="3200" dirty="0" smtClean="0"/>
              <a:t>2: SELF ASSESSMENT (2)</a:t>
            </a:r>
            <a:endParaRPr lang="en-IN" sz="3200" dirty="0"/>
          </a:p>
        </p:txBody>
      </p:sp>
    </p:spTree>
    <p:extLst>
      <p:ext uri="{BB962C8B-B14F-4D97-AF65-F5344CB8AC3E}">
        <p14:creationId xmlns="" xmlns:p14="http://schemas.microsoft.com/office/powerpoint/2010/main" val="1416884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2517" y="195926"/>
            <a:ext cx="6996687" cy="492443"/>
          </a:xfrm>
        </p:spPr>
        <p:txBody>
          <a:bodyPr/>
          <a:lstStyle/>
          <a:p>
            <a:r>
              <a:rPr lang="en-IN" sz="3200" dirty="0" smtClean="0"/>
              <a:t>STEP 1 + STEP 2: SUMMARY</a:t>
            </a:r>
            <a:endParaRPr lang="en-IN" sz="3200" dirty="0"/>
          </a:p>
        </p:txBody>
      </p:sp>
      <p:pic>
        <p:nvPicPr>
          <p:cNvPr id="2" name="Picture 1"/>
          <p:cNvPicPr>
            <a:picLocks noChangeAspect="1"/>
          </p:cNvPicPr>
          <p:nvPr/>
        </p:nvPicPr>
        <p:blipFill>
          <a:blip r:embed="rId3" cstate="print"/>
          <a:stretch>
            <a:fillRect/>
          </a:stretch>
        </p:blipFill>
        <p:spPr>
          <a:xfrm>
            <a:off x="2047741" y="922289"/>
            <a:ext cx="5121463" cy="5555782"/>
          </a:xfrm>
          <a:prstGeom prst="rect">
            <a:avLst/>
          </a:prstGeom>
        </p:spPr>
      </p:pic>
    </p:spTree>
    <p:extLst>
      <p:ext uri="{BB962C8B-B14F-4D97-AF65-F5344CB8AC3E}">
        <p14:creationId xmlns="" xmlns:p14="http://schemas.microsoft.com/office/powerpoint/2010/main" val="1866194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477328"/>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1 </a:t>
            </a:r>
            <a:r>
              <a:rPr lang="en-IN" b="1" dirty="0" smtClean="0">
                <a:ln/>
                <a:solidFill>
                  <a:schemeClr val="tx1"/>
                </a:solidFill>
              </a:rPr>
              <a:t>– </a:t>
            </a:r>
            <a:r>
              <a:rPr lang="en-IN" b="1" dirty="0">
                <a:ln/>
                <a:solidFill>
                  <a:schemeClr val="tx1"/>
                </a:solidFill>
              </a:rPr>
              <a:t>CASE </a:t>
            </a:r>
            <a:r>
              <a:rPr lang="en-IN" b="1" dirty="0" smtClean="0">
                <a:ln/>
                <a:solidFill>
                  <a:schemeClr val="tx1"/>
                </a:solidFill>
              </a:rPr>
              <a:t>EXERCISE 1-1</a:t>
            </a:r>
            <a:br>
              <a:rPr lang="en-IN" b="1" dirty="0" smtClean="0">
                <a:ln/>
                <a:solidFill>
                  <a:schemeClr val="tx1"/>
                </a:solidFill>
              </a:rPr>
            </a:br>
            <a:r>
              <a:rPr lang="en-IN" b="1" dirty="0" smtClean="0">
                <a:ln/>
                <a:solidFill>
                  <a:schemeClr val="tx1"/>
                </a:solidFill>
              </a:rPr>
              <a:t>VISUALIZATION </a:t>
            </a:r>
            <a:r>
              <a:rPr lang="en-IN" b="1" dirty="0">
                <a:ln/>
                <a:solidFill>
                  <a:schemeClr val="tx1"/>
                </a:solidFill>
              </a:rPr>
              <a:t>OF MATURITY</a:t>
            </a:r>
          </a:p>
        </p:txBody>
      </p:sp>
    </p:spTree>
    <p:extLst>
      <p:ext uri="{BB962C8B-B14F-4D97-AF65-F5344CB8AC3E}">
        <p14:creationId xmlns="" xmlns:p14="http://schemas.microsoft.com/office/powerpoint/2010/main" val="3036031624"/>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CASE EXERCISE 1: VISUALIZATION</a:t>
            </a:r>
            <a:endParaRPr lang="en-IN" sz="3200" dirty="0"/>
          </a:p>
        </p:txBody>
      </p:sp>
      <p:sp>
        <p:nvSpPr>
          <p:cNvPr id="5" name="Rectangle 15"/>
          <p:cNvSpPr txBox="1">
            <a:spLocks/>
          </p:cNvSpPr>
          <p:nvPr/>
        </p:nvSpPr>
        <p:spPr>
          <a:xfrm>
            <a:off x="172518" y="2623533"/>
            <a:ext cx="8819034" cy="166199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1-1:</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smtClean="0">
                <a:ln/>
              </a:rPr>
              <a:t>VISUALIZING THE MSME UNIT HOLISTICALLY</a:t>
            </a:r>
            <a:endParaRPr lang="en-US" sz="3600" b="1" dirty="0" smtClean="0">
              <a:solidFill>
                <a:srgbClr val="000000"/>
              </a:solidFill>
            </a:endParaRPr>
          </a:p>
        </p:txBody>
      </p:sp>
    </p:spTree>
    <p:extLst>
      <p:ext uri="{BB962C8B-B14F-4D97-AF65-F5344CB8AC3E}">
        <p14:creationId xmlns="" xmlns:p14="http://schemas.microsoft.com/office/powerpoint/2010/main" val="3905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2 – </a:t>
            </a:r>
            <a:r>
              <a:rPr lang="en-IN" b="1" dirty="0">
                <a:ln/>
                <a:solidFill>
                  <a:schemeClr val="tx1"/>
                </a:solidFill>
              </a:rPr>
              <a:t>DESKTOP ASSESSMENT</a:t>
            </a:r>
          </a:p>
        </p:txBody>
      </p:sp>
    </p:spTree>
    <p:extLst>
      <p:ext uri="{BB962C8B-B14F-4D97-AF65-F5344CB8AC3E}">
        <p14:creationId xmlns="" xmlns:p14="http://schemas.microsoft.com/office/powerpoint/2010/main" val="3642689605"/>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extLst/>
          </p:nvPr>
        </p:nvGraphicFramePr>
        <p:xfrm>
          <a:off x="1588" y="1588"/>
          <a:ext cx="1587" cy="1587"/>
        </p:xfrm>
        <a:graphic>
          <a:graphicData uri="http://schemas.openxmlformats.org/presentationml/2006/ole">
            <p:oleObj spid="_x0000_s81982" name="think-cell Slide" r:id="rId4" imgW="360" imgH="360" progId="">
              <p:embed/>
            </p:oleObj>
          </a:graphicData>
        </a:graphic>
      </p:graphicFrame>
      <p:sp>
        <p:nvSpPr>
          <p:cNvPr id="3" name="Oval 2"/>
          <p:cNvSpPr/>
          <p:nvPr/>
        </p:nvSpPr>
        <p:spPr>
          <a:xfrm>
            <a:off x="152383" y="2852547"/>
            <a:ext cx="1212893" cy="1212893"/>
          </a:xfrm>
          <a:prstGeom prst="ellipse">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rgbClr val="FFFFFF"/>
                </a:solidFill>
              </a:rPr>
              <a:t>7 </a:t>
            </a:r>
            <a:r>
              <a:rPr lang="en-US" sz="1600" b="1" dirty="0" smtClean="0">
                <a:solidFill>
                  <a:srgbClr val="FFFFFF"/>
                </a:solidFill>
              </a:rPr>
              <a:t>Step</a:t>
            </a:r>
            <a:r>
              <a:rPr lang="en-US" sz="1600" b="1" dirty="0">
                <a:solidFill>
                  <a:srgbClr val="FFFFFF"/>
                </a:solidFill>
              </a:rPr>
              <a:t/>
            </a:r>
            <a:br>
              <a:rPr lang="en-US" sz="1600" b="1" dirty="0">
                <a:solidFill>
                  <a:srgbClr val="FFFFFF"/>
                </a:solidFill>
              </a:rPr>
            </a:br>
            <a:r>
              <a:rPr lang="en-US" sz="1600" b="1" dirty="0" smtClean="0">
                <a:solidFill>
                  <a:srgbClr val="FFFFFF"/>
                </a:solidFill>
              </a:rPr>
              <a:t>Process</a:t>
            </a:r>
            <a:endParaRPr lang="en-US" sz="1600" b="1" dirty="0">
              <a:solidFill>
                <a:srgbClr val="FFFFFF"/>
              </a:solidFill>
            </a:endParaRPr>
          </a:p>
        </p:txBody>
      </p:sp>
      <p:sp>
        <p:nvSpPr>
          <p:cNvPr id="10" name="Isosceles Triangle 9"/>
          <p:cNvSpPr>
            <a:spLocks/>
          </p:cNvSpPr>
          <p:nvPr/>
        </p:nvSpPr>
        <p:spPr>
          <a:xfrm rot="10800000">
            <a:off x="2401085" y="157979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1" name="Isosceles Triangle 10"/>
          <p:cNvSpPr>
            <a:spLocks/>
          </p:cNvSpPr>
          <p:nvPr/>
        </p:nvSpPr>
        <p:spPr>
          <a:xfrm rot="10800000">
            <a:off x="2401085" y="230953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2" name="Isosceles Triangle 11"/>
          <p:cNvSpPr>
            <a:spLocks/>
          </p:cNvSpPr>
          <p:nvPr/>
        </p:nvSpPr>
        <p:spPr>
          <a:xfrm rot="10800000">
            <a:off x="2401085" y="303926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3" name="Isosceles Triangle 12"/>
          <p:cNvSpPr>
            <a:spLocks/>
          </p:cNvSpPr>
          <p:nvPr/>
        </p:nvSpPr>
        <p:spPr>
          <a:xfrm rot="10800000">
            <a:off x="2401085" y="376900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4" name="Isosceles Triangle 13"/>
          <p:cNvSpPr>
            <a:spLocks/>
          </p:cNvSpPr>
          <p:nvPr/>
        </p:nvSpPr>
        <p:spPr>
          <a:xfrm rot="10800000">
            <a:off x="2401085" y="449873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5" name="Isosceles Triangle 14"/>
          <p:cNvSpPr>
            <a:spLocks/>
          </p:cNvSpPr>
          <p:nvPr/>
        </p:nvSpPr>
        <p:spPr>
          <a:xfrm rot="10800000">
            <a:off x="2401085" y="522847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cxnSp>
        <p:nvCxnSpPr>
          <p:cNvPr id="73" name="Elbow Connector 72"/>
          <p:cNvCxnSpPr/>
          <p:nvPr/>
        </p:nvCxnSpPr>
        <p:spPr>
          <a:xfrm flipV="1">
            <a:off x="8615092" y="3510272"/>
            <a:ext cx="12700" cy="1476000"/>
          </a:xfrm>
          <a:prstGeom prst="bentConnector3">
            <a:avLst>
              <a:gd name="adj1" fmla="val 1800000"/>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3" idx="0"/>
            <a:endCxn id="40" idx="1"/>
          </p:cNvCxnSpPr>
          <p:nvPr/>
        </p:nvCxnSpPr>
        <p:spPr>
          <a:xfrm rot="5400000" flipH="1" flipV="1">
            <a:off x="339499" y="1689124"/>
            <a:ext cx="1582755" cy="744092"/>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 idx="4"/>
            <a:endCxn id="70" idx="1"/>
          </p:cNvCxnSpPr>
          <p:nvPr/>
        </p:nvCxnSpPr>
        <p:spPr>
          <a:xfrm rot="16200000" flipH="1">
            <a:off x="346124" y="4478146"/>
            <a:ext cx="1582757"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3" idx="4"/>
            <a:endCxn id="69" idx="1"/>
          </p:cNvCxnSpPr>
          <p:nvPr/>
        </p:nvCxnSpPr>
        <p:spPr>
          <a:xfrm rot="16200000" flipH="1">
            <a:off x="710991" y="4113279"/>
            <a:ext cx="853022"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3" idx="4"/>
            <a:endCxn id="68" idx="1"/>
          </p:cNvCxnSpPr>
          <p:nvPr/>
        </p:nvCxnSpPr>
        <p:spPr>
          <a:xfrm rot="16200000" flipH="1">
            <a:off x="1075858" y="3748412"/>
            <a:ext cx="123288"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3" idx="0"/>
            <a:endCxn id="66" idx="1"/>
          </p:cNvCxnSpPr>
          <p:nvPr/>
        </p:nvCxnSpPr>
        <p:spPr>
          <a:xfrm rot="5400000" flipH="1" flipV="1">
            <a:off x="1075859" y="2412232"/>
            <a:ext cx="123287"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 idx="0"/>
            <a:endCxn id="65" idx="1"/>
          </p:cNvCxnSpPr>
          <p:nvPr/>
        </p:nvCxnSpPr>
        <p:spPr>
          <a:xfrm rot="5400000" flipH="1" flipV="1">
            <a:off x="710992" y="2047365"/>
            <a:ext cx="853021"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3" idx="6"/>
            <a:endCxn id="67" idx="1"/>
          </p:cNvCxnSpPr>
          <p:nvPr/>
        </p:nvCxnSpPr>
        <p:spPr>
          <a:xfrm>
            <a:off x="1365276" y="3458994"/>
            <a:ext cx="150898" cy="0"/>
          </a:xfrm>
          <a:prstGeom prst="line">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516174" y="2433474"/>
            <a:ext cx="7098918" cy="591575"/>
            <a:chOff x="1516174" y="2898164"/>
            <a:chExt cx="7098918" cy="591575"/>
          </a:xfrm>
        </p:grpSpPr>
        <p:sp>
          <p:nvSpPr>
            <p:cNvPr id="20" name="Rectangle 12"/>
            <p:cNvSpPr txBox="1">
              <a:spLocks/>
            </p:cNvSpPr>
            <p:nvPr/>
          </p:nvSpPr>
          <p:spPr>
            <a:xfrm>
              <a:off x="4161839" y="2898164"/>
              <a:ext cx="4453253" cy="591575"/>
            </a:xfrm>
            <a:prstGeom prst="rect">
              <a:avLst/>
            </a:prstGeom>
            <a:solidFill>
              <a:schemeClr val="accent5">
                <a:lumMod val="60000"/>
                <a:lumOff val="4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Assessment based on documents</a:t>
              </a:r>
              <a:r>
                <a:rPr lang="en-US" sz="1600" b="1" dirty="0">
                  <a:solidFill>
                    <a:srgbClr val="000000"/>
                  </a:solidFill>
                </a:rPr>
                <a:t> submitted by </a:t>
              </a:r>
              <a:r>
                <a:rPr lang="en-US" sz="1600" b="1" dirty="0" err="1">
                  <a:solidFill>
                    <a:srgbClr val="000000"/>
                  </a:solidFill>
                </a:rPr>
                <a:t>MSMEs</a:t>
              </a:r>
              <a:endParaRPr lang="en-US" sz="1600" dirty="0">
                <a:solidFill>
                  <a:srgbClr val="000000"/>
                </a:solidFill>
              </a:endParaRPr>
            </a:p>
          </p:txBody>
        </p:sp>
        <p:sp>
          <p:nvSpPr>
            <p:cNvPr id="66" name="Rectangle 65"/>
            <p:cNvSpPr>
              <a:spLocks/>
            </p:cNvSpPr>
            <p:nvPr/>
          </p:nvSpPr>
          <p:spPr>
            <a:xfrm>
              <a:off x="1516174" y="2954974"/>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3</a:t>
              </a:r>
              <a:endParaRPr lang="en-GB" sz="1600" b="1" dirty="0" err="1">
                <a:solidFill>
                  <a:srgbClr val="FFFFFF"/>
                </a:solidFill>
              </a:endParaRPr>
            </a:p>
          </p:txBody>
        </p:sp>
        <p:sp>
          <p:nvSpPr>
            <p:cNvPr id="31" name="Rectangle 30"/>
            <p:cNvSpPr>
              <a:spLocks/>
            </p:cNvSpPr>
            <p:nvPr/>
          </p:nvSpPr>
          <p:spPr>
            <a:xfrm>
              <a:off x="1755368" y="2898164"/>
              <a:ext cx="2305998" cy="591575"/>
            </a:xfrm>
            <a:prstGeom prst="rect">
              <a:avLst/>
            </a:prstGeom>
            <a:solidFill>
              <a:schemeClr val="accent5">
                <a:lumMod val="60000"/>
                <a:lumOff val="40000"/>
              </a:schemeClr>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Desktop </a:t>
              </a:r>
              <a:r>
                <a:rPr lang="en-US" sz="1600" b="1" dirty="0" smtClean="0">
                  <a:solidFill>
                    <a:srgbClr val="000000"/>
                  </a:solidFill>
                  <a:ea typeface="Arial Unicode MS" pitchFamily="34" charset="-128"/>
                  <a:cs typeface="Arial Unicode MS" pitchFamily="34" charset="-128"/>
                </a:rPr>
                <a:t>Assessment</a:t>
              </a:r>
              <a:endParaRPr lang="en-US" sz="1600" b="1" dirty="0">
                <a:solidFill>
                  <a:srgbClr val="000000"/>
                </a:solidFill>
                <a:ea typeface="Arial Unicode MS" pitchFamily="34" charset="-128"/>
                <a:cs typeface="Arial Unicode MS" pitchFamily="34" charset="-128"/>
              </a:endParaRPr>
            </a:p>
          </p:txBody>
        </p:sp>
      </p:grpSp>
      <p:grpSp>
        <p:nvGrpSpPr>
          <p:cNvPr id="89" name="Group 88"/>
          <p:cNvGrpSpPr/>
          <p:nvPr/>
        </p:nvGrpSpPr>
        <p:grpSpPr>
          <a:xfrm>
            <a:off x="1516174" y="3163209"/>
            <a:ext cx="7098918" cy="591575"/>
            <a:chOff x="1516174" y="3627899"/>
            <a:chExt cx="7098918" cy="591575"/>
          </a:xfrm>
        </p:grpSpPr>
        <p:sp>
          <p:nvSpPr>
            <p:cNvPr id="21" name="Rectangle 12"/>
            <p:cNvSpPr txBox="1">
              <a:spLocks/>
            </p:cNvSpPr>
            <p:nvPr/>
          </p:nvSpPr>
          <p:spPr>
            <a:xfrm>
              <a:off x="4161839" y="362789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On-site assessment of </a:t>
              </a:r>
              <a:r>
                <a:rPr lang="en-US" sz="1600" b="1" dirty="0">
                  <a:solidFill>
                    <a:srgbClr val="000000"/>
                  </a:solidFill>
                </a:rPr>
                <a:t>only </a:t>
              </a:r>
              <a:r>
                <a:rPr lang="en-US" sz="1600" b="1" dirty="0" err="1">
                  <a:solidFill>
                    <a:srgbClr val="000000"/>
                  </a:solidFill>
                </a:rPr>
                <a:t>MSMEs</a:t>
              </a:r>
              <a:r>
                <a:rPr lang="en-US" sz="1600" b="1" dirty="0">
                  <a:solidFill>
                    <a:srgbClr val="000000"/>
                  </a:solidFill>
                </a:rPr>
                <a:t>, selected in Desktop Assessment</a:t>
              </a:r>
              <a:endParaRPr lang="en-US" sz="1600" dirty="0">
                <a:solidFill>
                  <a:srgbClr val="000000"/>
                </a:solidFill>
              </a:endParaRPr>
            </a:p>
          </p:txBody>
        </p:sp>
        <p:sp>
          <p:nvSpPr>
            <p:cNvPr id="67" name="Rectangle 66"/>
            <p:cNvSpPr>
              <a:spLocks/>
            </p:cNvSpPr>
            <p:nvPr/>
          </p:nvSpPr>
          <p:spPr>
            <a:xfrm>
              <a:off x="1516174" y="3684708"/>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4</a:t>
              </a:r>
              <a:endParaRPr lang="en-GB" sz="1600" b="1" dirty="0" err="1">
                <a:solidFill>
                  <a:srgbClr val="FFFFFF"/>
                </a:solidFill>
              </a:endParaRPr>
            </a:p>
          </p:txBody>
        </p:sp>
        <p:sp>
          <p:nvSpPr>
            <p:cNvPr id="33" name="Rectangle 32"/>
            <p:cNvSpPr>
              <a:spLocks/>
            </p:cNvSpPr>
            <p:nvPr/>
          </p:nvSpPr>
          <p:spPr>
            <a:xfrm>
              <a:off x="1755368" y="362789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IN" sz="1600" b="1" dirty="0" err="1" smtClean="0">
                  <a:solidFill>
                    <a:srgbClr val="000000"/>
                  </a:solidFill>
                  <a:ea typeface="Arial Unicode MS" pitchFamily="34" charset="-128"/>
                  <a:cs typeface="Arial Unicode MS" pitchFamily="34" charset="-128"/>
                </a:rPr>
                <a:t>OnSite</a:t>
              </a:r>
              <a:r>
                <a:rPr lang="en-IN" sz="1600" b="1" dirty="0" smtClean="0">
                  <a:solidFill>
                    <a:srgbClr val="000000"/>
                  </a:solidFill>
                  <a:ea typeface="Arial Unicode MS" pitchFamily="34" charset="-128"/>
                  <a:cs typeface="Arial Unicode MS" pitchFamily="34" charset="-128"/>
                </a:rPr>
                <a:t> </a:t>
              </a:r>
              <a:r>
                <a:rPr lang="en-IN" sz="1600" b="1" dirty="0">
                  <a:solidFill>
                    <a:srgbClr val="000000"/>
                  </a:solidFill>
                  <a:ea typeface="Arial Unicode MS" pitchFamily="34" charset="-128"/>
                  <a:cs typeface="Arial Unicode MS" pitchFamily="34" charset="-128"/>
                </a:rPr>
                <a:t>A</a:t>
              </a:r>
              <a:r>
                <a:rPr lang="en-IN" sz="1600" b="1" dirty="0" smtClean="0">
                  <a:solidFill>
                    <a:srgbClr val="000000"/>
                  </a:solidFill>
                  <a:ea typeface="Arial Unicode MS" pitchFamily="34" charset="-128"/>
                  <a:cs typeface="Arial Unicode MS" pitchFamily="34" charset="-128"/>
                </a:rPr>
                <a:t>ssessment</a:t>
              </a:r>
              <a:endParaRPr lang="en-IN" sz="1600" b="1" dirty="0">
                <a:solidFill>
                  <a:srgbClr val="000000"/>
                </a:solidFill>
                <a:ea typeface="Arial Unicode MS" pitchFamily="34" charset="-128"/>
                <a:cs typeface="Arial Unicode MS" pitchFamily="34" charset="-128"/>
              </a:endParaRPr>
            </a:p>
          </p:txBody>
        </p:sp>
      </p:grpSp>
      <p:grpSp>
        <p:nvGrpSpPr>
          <p:cNvPr id="90" name="Group 89"/>
          <p:cNvGrpSpPr/>
          <p:nvPr/>
        </p:nvGrpSpPr>
        <p:grpSpPr>
          <a:xfrm>
            <a:off x="1516174" y="3892944"/>
            <a:ext cx="7098918" cy="591575"/>
            <a:chOff x="1516174" y="4357634"/>
            <a:chExt cx="7098918" cy="591575"/>
          </a:xfrm>
        </p:grpSpPr>
        <p:sp>
          <p:nvSpPr>
            <p:cNvPr id="22" name="Rectangle 12"/>
            <p:cNvSpPr txBox="1">
              <a:spLocks/>
            </p:cNvSpPr>
            <p:nvPr/>
          </p:nvSpPr>
          <p:spPr>
            <a:xfrm>
              <a:off x="4161839" y="435763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b="1" dirty="0">
                  <a:solidFill>
                    <a:srgbClr val="000000"/>
                  </a:solidFill>
                </a:rPr>
                <a:t>Final ZED </a:t>
              </a:r>
              <a:r>
                <a:rPr lang="en-US" sz="1600" b="1" dirty="0" smtClean="0">
                  <a:solidFill>
                    <a:srgbClr val="000000"/>
                  </a:solidFill>
                </a:rPr>
                <a:t>Rating </a:t>
              </a:r>
              <a:r>
                <a:rPr lang="en-US" sz="1600" dirty="0">
                  <a:solidFill>
                    <a:srgbClr val="000000"/>
                  </a:solidFill>
                </a:rPr>
                <a:t>and </a:t>
              </a:r>
              <a:r>
                <a:rPr lang="en-US" sz="1600" b="1" dirty="0">
                  <a:solidFill>
                    <a:srgbClr val="000000"/>
                  </a:solidFill>
                </a:rPr>
                <a:t>C</a:t>
              </a:r>
              <a:r>
                <a:rPr lang="en-US" sz="1600" b="1" dirty="0" smtClean="0">
                  <a:solidFill>
                    <a:srgbClr val="000000"/>
                  </a:solidFill>
                </a:rPr>
                <a:t>ertificate </a:t>
              </a:r>
              <a:r>
                <a:rPr lang="en-US" sz="1600" dirty="0">
                  <a:solidFill>
                    <a:srgbClr val="000000"/>
                  </a:solidFill>
                </a:rPr>
                <a:t>(valid for 4 years)</a:t>
              </a:r>
            </a:p>
          </p:txBody>
        </p:sp>
        <p:sp>
          <p:nvSpPr>
            <p:cNvPr id="68" name="Rectangle 67"/>
            <p:cNvSpPr>
              <a:spLocks/>
            </p:cNvSpPr>
            <p:nvPr/>
          </p:nvSpPr>
          <p:spPr>
            <a:xfrm>
              <a:off x="1516174" y="4414442"/>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5</a:t>
              </a:r>
              <a:endParaRPr lang="en-GB" sz="1600" b="1" dirty="0" err="1">
                <a:solidFill>
                  <a:srgbClr val="FFFFFF"/>
                </a:solidFill>
              </a:endParaRPr>
            </a:p>
          </p:txBody>
        </p:sp>
        <p:sp>
          <p:nvSpPr>
            <p:cNvPr id="35" name="Rectangle 34"/>
            <p:cNvSpPr>
              <a:spLocks/>
            </p:cNvSpPr>
            <p:nvPr/>
          </p:nvSpPr>
          <p:spPr>
            <a:xfrm>
              <a:off x="1755368" y="435763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ZED </a:t>
              </a:r>
              <a:r>
                <a:rPr lang="en-US" sz="1600" b="1" dirty="0" smtClean="0">
                  <a:solidFill>
                    <a:srgbClr val="000000"/>
                  </a:solidFill>
                  <a:ea typeface="Arial Unicode MS" pitchFamily="34" charset="-128"/>
                  <a:cs typeface="Arial Unicode MS" pitchFamily="34" charset="-128"/>
                </a:rPr>
                <a:t>Rating </a:t>
              </a:r>
              <a:r>
                <a:rPr lang="en-US" sz="1600" b="1" dirty="0">
                  <a:solidFill>
                    <a:srgbClr val="000000"/>
                  </a:solidFill>
                  <a:ea typeface="Arial Unicode MS" pitchFamily="34" charset="-128"/>
                  <a:cs typeface="Arial Unicode MS" pitchFamily="34" charset="-128"/>
                </a:rPr>
                <a:t>&amp; </a:t>
              </a:r>
              <a:r>
                <a:rPr lang="en-US" sz="1600" b="1" dirty="0" smtClean="0">
                  <a:solidFill>
                    <a:srgbClr val="000000"/>
                  </a:solidFill>
                  <a:ea typeface="Arial Unicode MS" pitchFamily="34" charset="-128"/>
                  <a:cs typeface="Arial Unicode MS" pitchFamily="34" charset="-128"/>
                </a:rPr>
                <a:t>Certification</a:t>
              </a:r>
              <a:endParaRPr lang="en-IN" sz="1600" b="1" dirty="0">
                <a:solidFill>
                  <a:srgbClr val="000000"/>
                </a:solidFill>
                <a:ea typeface="Arial Unicode MS" pitchFamily="34" charset="-128"/>
                <a:cs typeface="Arial Unicode MS" pitchFamily="34" charset="-128"/>
              </a:endParaRPr>
            </a:p>
          </p:txBody>
        </p:sp>
      </p:grpSp>
      <p:grpSp>
        <p:nvGrpSpPr>
          <p:cNvPr id="91" name="Group 90"/>
          <p:cNvGrpSpPr/>
          <p:nvPr/>
        </p:nvGrpSpPr>
        <p:grpSpPr>
          <a:xfrm>
            <a:off x="1516174" y="4622679"/>
            <a:ext cx="7098918" cy="591575"/>
            <a:chOff x="1516174" y="5087369"/>
            <a:chExt cx="7098918" cy="591575"/>
          </a:xfrm>
        </p:grpSpPr>
        <p:sp>
          <p:nvSpPr>
            <p:cNvPr id="23" name="Rectangle 12"/>
            <p:cNvSpPr txBox="1">
              <a:spLocks/>
            </p:cNvSpPr>
            <p:nvPr/>
          </p:nvSpPr>
          <p:spPr>
            <a:xfrm>
              <a:off x="4161839" y="508736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Option to avail services of </a:t>
              </a:r>
              <a:r>
                <a:rPr lang="en-US" sz="1600" b="1" dirty="0">
                  <a:solidFill>
                    <a:srgbClr val="000000"/>
                  </a:solidFill>
                </a:rPr>
                <a:t>G</a:t>
              </a:r>
              <a:r>
                <a:rPr lang="en-US" sz="1600" b="1" dirty="0" smtClean="0">
                  <a:solidFill>
                    <a:srgbClr val="000000"/>
                  </a:solidFill>
                </a:rPr>
                <a:t>ap </a:t>
              </a:r>
              <a:r>
                <a:rPr lang="en-US" sz="1600" b="1" dirty="0">
                  <a:solidFill>
                    <a:srgbClr val="000000"/>
                  </a:solidFill>
                </a:rPr>
                <a:t>A</a:t>
              </a:r>
              <a:r>
                <a:rPr lang="en-US" sz="1600" b="1" dirty="0" smtClean="0">
                  <a:solidFill>
                    <a:srgbClr val="000000"/>
                  </a:solidFill>
                </a:rPr>
                <a:t>nalysis </a:t>
              </a:r>
              <a:r>
                <a:rPr lang="en-US" sz="1600" b="1" dirty="0">
                  <a:solidFill>
                    <a:srgbClr val="000000"/>
                  </a:solidFill>
                </a:rPr>
                <a:t>&amp; </a:t>
              </a:r>
              <a:r>
                <a:rPr lang="en-US" sz="1600" b="1" dirty="0" smtClean="0">
                  <a:solidFill>
                    <a:srgbClr val="000000"/>
                  </a:solidFill>
                </a:rPr>
                <a:t>Handholding</a:t>
              </a:r>
              <a:endParaRPr lang="en-US" sz="1600" b="1" dirty="0">
                <a:solidFill>
                  <a:srgbClr val="000000"/>
                </a:solidFill>
              </a:endParaRPr>
            </a:p>
          </p:txBody>
        </p:sp>
        <p:sp>
          <p:nvSpPr>
            <p:cNvPr id="69" name="Rectangle 68"/>
            <p:cNvSpPr>
              <a:spLocks/>
            </p:cNvSpPr>
            <p:nvPr/>
          </p:nvSpPr>
          <p:spPr>
            <a:xfrm>
              <a:off x="1516174" y="5144176"/>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6</a:t>
              </a:r>
              <a:endParaRPr lang="en-GB" sz="1600" b="1" dirty="0" err="1">
                <a:solidFill>
                  <a:srgbClr val="FFFFFF"/>
                </a:solidFill>
              </a:endParaRPr>
            </a:p>
          </p:txBody>
        </p:sp>
        <p:sp>
          <p:nvSpPr>
            <p:cNvPr id="37" name="Rectangle 36"/>
            <p:cNvSpPr>
              <a:spLocks/>
            </p:cNvSpPr>
            <p:nvPr/>
          </p:nvSpPr>
          <p:spPr>
            <a:xfrm>
              <a:off x="1755368" y="508736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lnSpc>
                  <a:spcPct val="80000"/>
                </a:lnSpc>
                <a:buClr>
                  <a:srgbClr val="000000"/>
                </a:buClr>
              </a:pPr>
              <a:r>
                <a:rPr lang="en-US" sz="1600" b="1" dirty="0">
                  <a:solidFill>
                    <a:srgbClr val="000000"/>
                  </a:solidFill>
                  <a:ea typeface="Arial Unicode MS" pitchFamily="34" charset="-128"/>
                  <a:cs typeface="Arial Unicode MS" pitchFamily="34" charset="-128"/>
                </a:rPr>
                <a:t>Gap </a:t>
              </a:r>
              <a:r>
                <a:rPr lang="en-US" sz="1600" b="1" dirty="0" smtClean="0">
                  <a:solidFill>
                    <a:srgbClr val="000000"/>
                  </a:solidFill>
                  <a:ea typeface="Arial Unicode MS" pitchFamily="34" charset="-128"/>
                  <a:cs typeface="Arial Unicode MS" pitchFamily="34" charset="-128"/>
                </a:rPr>
                <a:t>Analysis </a:t>
              </a:r>
              <a:r>
                <a:rPr lang="en-US" sz="1600" b="1" dirty="0">
                  <a:solidFill>
                    <a:srgbClr val="000000"/>
                  </a:solidFill>
                  <a:ea typeface="Arial Unicode MS" pitchFamily="34" charset="-128"/>
                  <a:cs typeface="Arial Unicode MS" pitchFamily="34" charset="-128"/>
                </a:rPr>
                <a:t>&amp; </a:t>
              </a:r>
              <a:r>
                <a:rPr lang="en-US" sz="1600" b="1" dirty="0" smtClean="0">
                  <a:solidFill>
                    <a:srgbClr val="000000"/>
                  </a:solidFill>
                  <a:ea typeface="Arial Unicode MS" pitchFamily="34" charset="-128"/>
                  <a:cs typeface="Arial Unicode MS" pitchFamily="34" charset="-128"/>
                </a:rPr>
                <a:t>Handholding</a:t>
              </a:r>
              <a:endParaRPr lang="en-US" sz="1600" b="1" dirty="0">
                <a:solidFill>
                  <a:srgbClr val="000000"/>
                </a:solidFill>
                <a:ea typeface="Arial Unicode MS" pitchFamily="34" charset="-128"/>
                <a:cs typeface="Arial Unicode MS" pitchFamily="34" charset="-128"/>
              </a:endParaRPr>
            </a:p>
          </p:txBody>
        </p:sp>
      </p:grpSp>
      <p:grpSp>
        <p:nvGrpSpPr>
          <p:cNvPr id="86" name="Group 85"/>
          <p:cNvGrpSpPr/>
          <p:nvPr/>
        </p:nvGrpSpPr>
        <p:grpSpPr>
          <a:xfrm>
            <a:off x="1502922" y="974004"/>
            <a:ext cx="7098918" cy="591575"/>
            <a:chOff x="1516174" y="1438694"/>
            <a:chExt cx="7098918" cy="591575"/>
          </a:xfrm>
        </p:grpSpPr>
        <p:sp>
          <p:nvSpPr>
            <p:cNvPr id="18" name="!RnmA-00802"/>
            <p:cNvSpPr txBox="1">
              <a:spLocks/>
            </p:cNvSpPr>
            <p:nvPr/>
          </p:nvSpPr>
          <p:spPr>
            <a:xfrm>
              <a:off x="4161839" y="143869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Online Registration by </a:t>
              </a:r>
              <a:r>
                <a:rPr lang="en-US" sz="1600" dirty="0" err="1">
                  <a:solidFill>
                    <a:srgbClr val="000000"/>
                  </a:solidFill>
                </a:rPr>
                <a:t>MSMEs</a:t>
              </a:r>
              <a:endParaRPr lang="en-US" sz="1600" dirty="0">
                <a:solidFill>
                  <a:srgbClr val="000000"/>
                </a:solidFill>
              </a:endParaRPr>
            </a:p>
          </p:txBody>
        </p:sp>
        <p:sp>
          <p:nvSpPr>
            <p:cNvPr id="40" name="Rectangle 39"/>
            <p:cNvSpPr>
              <a:spLocks/>
            </p:cNvSpPr>
            <p:nvPr/>
          </p:nvSpPr>
          <p:spPr>
            <a:xfrm>
              <a:off x="1516174" y="1495506"/>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1</a:t>
              </a:r>
              <a:endParaRPr lang="en-GB" sz="1600" b="1" dirty="0" err="1">
                <a:solidFill>
                  <a:srgbClr val="FFFFFF"/>
                </a:solidFill>
              </a:endParaRPr>
            </a:p>
          </p:txBody>
        </p:sp>
        <p:sp>
          <p:nvSpPr>
            <p:cNvPr id="39" name="Rectangle 38"/>
            <p:cNvSpPr>
              <a:spLocks/>
            </p:cNvSpPr>
            <p:nvPr/>
          </p:nvSpPr>
          <p:spPr>
            <a:xfrm>
              <a:off x="1755368" y="143869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Registration</a:t>
              </a:r>
            </a:p>
          </p:txBody>
        </p:sp>
      </p:grpSp>
      <p:grpSp>
        <p:nvGrpSpPr>
          <p:cNvPr id="87" name="Group 86"/>
          <p:cNvGrpSpPr/>
          <p:nvPr/>
        </p:nvGrpSpPr>
        <p:grpSpPr>
          <a:xfrm>
            <a:off x="1516174" y="1703739"/>
            <a:ext cx="7098918" cy="591575"/>
            <a:chOff x="1516174" y="2168429"/>
            <a:chExt cx="7098918" cy="591575"/>
          </a:xfrm>
        </p:grpSpPr>
        <p:sp>
          <p:nvSpPr>
            <p:cNvPr id="19" name="Rectangle 12"/>
            <p:cNvSpPr txBox="1">
              <a:spLocks/>
            </p:cNvSpPr>
            <p:nvPr/>
          </p:nvSpPr>
          <p:spPr>
            <a:xfrm>
              <a:off x="4161839" y="216842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err="1">
                  <a:solidFill>
                    <a:srgbClr val="000000"/>
                  </a:solidFill>
                </a:rPr>
                <a:t>MSMEs</a:t>
              </a:r>
              <a:r>
                <a:rPr lang="en-US" sz="1600" dirty="0">
                  <a:solidFill>
                    <a:srgbClr val="000000"/>
                  </a:solidFill>
                </a:rPr>
                <a:t> to self-assess </a:t>
              </a:r>
              <a:r>
                <a:rPr lang="en-US" sz="1600" b="1" dirty="0">
                  <a:solidFill>
                    <a:srgbClr val="000000"/>
                  </a:solidFill>
                </a:rPr>
                <a:t>based on ZED parameters</a:t>
              </a:r>
              <a:endParaRPr lang="en-US" sz="1600" dirty="0">
                <a:solidFill>
                  <a:srgbClr val="000000"/>
                </a:solidFill>
              </a:endParaRPr>
            </a:p>
          </p:txBody>
        </p:sp>
        <p:sp>
          <p:nvSpPr>
            <p:cNvPr id="65" name="Rectangle 64"/>
            <p:cNvSpPr>
              <a:spLocks/>
            </p:cNvSpPr>
            <p:nvPr/>
          </p:nvSpPr>
          <p:spPr>
            <a:xfrm>
              <a:off x="1516174" y="2225240"/>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2</a:t>
              </a:r>
              <a:endParaRPr lang="en-GB" sz="1600" b="1" dirty="0" err="1">
                <a:solidFill>
                  <a:srgbClr val="FFFFFF"/>
                </a:solidFill>
              </a:endParaRPr>
            </a:p>
          </p:txBody>
        </p:sp>
        <p:sp>
          <p:nvSpPr>
            <p:cNvPr id="41" name="Rectangle 40"/>
            <p:cNvSpPr>
              <a:spLocks/>
            </p:cNvSpPr>
            <p:nvPr/>
          </p:nvSpPr>
          <p:spPr>
            <a:xfrm>
              <a:off x="1755368" y="216842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Online </a:t>
              </a:r>
              <a:r>
                <a:rPr lang="en-US" sz="1600" b="1" dirty="0" smtClean="0">
                  <a:solidFill>
                    <a:srgbClr val="000000"/>
                  </a:solidFill>
                  <a:ea typeface="Arial Unicode MS" pitchFamily="34" charset="-128"/>
                  <a:cs typeface="Arial Unicode MS" pitchFamily="34" charset="-128"/>
                </a:rPr>
                <a:t>Self-Assessment</a:t>
              </a:r>
              <a:endParaRPr lang="en-US" sz="1600" b="1" dirty="0">
                <a:solidFill>
                  <a:srgbClr val="000000"/>
                </a:solidFill>
                <a:ea typeface="Arial Unicode MS" pitchFamily="34" charset="-128"/>
                <a:cs typeface="Arial Unicode MS" pitchFamily="34" charset="-128"/>
              </a:endParaRPr>
            </a:p>
          </p:txBody>
        </p:sp>
      </p:grpSp>
      <p:grpSp>
        <p:nvGrpSpPr>
          <p:cNvPr id="92" name="Group 91"/>
          <p:cNvGrpSpPr/>
          <p:nvPr/>
        </p:nvGrpSpPr>
        <p:grpSpPr>
          <a:xfrm>
            <a:off x="1516174" y="5352409"/>
            <a:ext cx="7098918" cy="591575"/>
            <a:chOff x="1516174" y="5817099"/>
            <a:chExt cx="7098918" cy="591575"/>
          </a:xfrm>
        </p:grpSpPr>
        <p:sp>
          <p:nvSpPr>
            <p:cNvPr id="24" name="Rectangle 12"/>
            <p:cNvSpPr txBox="1">
              <a:spLocks/>
            </p:cNvSpPr>
            <p:nvPr/>
          </p:nvSpPr>
          <p:spPr>
            <a:xfrm>
              <a:off x="4161839" y="581709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Option to apply for re-assessment</a:t>
              </a:r>
            </a:p>
          </p:txBody>
        </p:sp>
        <p:sp>
          <p:nvSpPr>
            <p:cNvPr id="70" name="Rectangle 69"/>
            <p:cNvSpPr>
              <a:spLocks/>
            </p:cNvSpPr>
            <p:nvPr/>
          </p:nvSpPr>
          <p:spPr>
            <a:xfrm>
              <a:off x="1516174" y="5873911"/>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7</a:t>
              </a:r>
              <a:endParaRPr lang="en-GB" sz="1600" b="1" dirty="0" err="1">
                <a:solidFill>
                  <a:srgbClr val="FFFFFF"/>
                </a:solidFill>
              </a:endParaRPr>
            </a:p>
          </p:txBody>
        </p:sp>
        <p:sp>
          <p:nvSpPr>
            <p:cNvPr id="43" name="Rectangle 42"/>
            <p:cNvSpPr>
              <a:spLocks/>
            </p:cNvSpPr>
            <p:nvPr/>
          </p:nvSpPr>
          <p:spPr>
            <a:xfrm>
              <a:off x="1755368" y="581709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smtClean="0">
                  <a:solidFill>
                    <a:srgbClr val="000000"/>
                  </a:solidFill>
                  <a:ea typeface="Arial Unicode MS" pitchFamily="34" charset="-128"/>
                  <a:cs typeface="Arial Unicode MS" pitchFamily="34" charset="-128"/>
                </a:rPr>
                <a:t>Re-Assessment</a:t>
              </a:r>
              <a:endParaRPr lang="en-IN" sz="1600" b="1" dirty="0">
                <a:solidFill>
                  <a:srgbClr val="000000"/>
                </a:solidFill>
                <a:ea typeface="Arial Unicode MS" pitchFamily="34" charset="-128"/>
                <a:cs typeface="Arial Unicode MS" pitchFamily="34" charset="-128"/>
              </a:endParaRPr>
            </a:p>
          </p:txBody>
        </p:sp>
      </p:grpSp>
      <p:sp>
        <p:nvSpPr>
          <p:cNvPr id="50" name="Rounded Rectangle 49"/>
          <p:cNvSpPr/>
          <p:nvPr/>
        </p:nvSpPr>
        <p:spPr>
          <a:xfrm>
            <a:off x="1155701" y="6000032"/>
            <a:ext cx="7283758" cy="535679"/>
          </a:xfrm>
          <a:prstGeom prst="roundRect">
            <a:avLst/>
          </a:prstGeom>
          <a:solidFill>
            <a:schemeClr val="bg1"/>
          </a:solidFill>
          <a:ln w="38100">
            <a:solidFill>
              <a:schemeClr val="accent3"/>
            </a:solidFill>
          </a:ln>
        </p:spPr>
        <p:txBody>
          <a:bodyPr wrap="square" lIns="72009" tIns="72009" rIns="72009" bIns="72009" anchor="ctr" anchorCtr="0">
            <a:noAutofit/>
          </a:bodyPr>
          <a:lstStyle/>
          <a:p>
            <a:pPr algn="ctr"/>
            <a:r>
              <a:rPr lang="en-US" b="1" dirty="0">
                <a:solidFill>
                  <a:srgbClr val="000000"/>
                </a:solidFill>
              </a:rPr>
              <a:t>Surveillance:  </a:t>
            </a:r>
            <a:r>
              <a:rPr lang="en-US" dirty="0" err="1" smtClean="0">
                <a:solidFill>
                  <a:srgbClr val="000000"/>
                </a:solidFill>
              </a:rPr>
              <a:t>OnSite</a:t>
            </a:r>
            <a:r>
              <a:rPr lang="en-US" dirty="0" smtClean="0">
                <a:solidFill>
                  <a:srgbClr val="000000"/>
                </a:solidFill>
              </a:rPr>
              <a:t> </a:t>
            </a:r>
            <a:r>
              <a:rPr lang="en-US" dirty="0">
                <a:solidFill>
                  <a:srgbClr val="000000"/>
                </a:solidFill>
              </a:rPr>
              <a:t>S</a:t>
            </a:r>
            <a:r>
              <a:rPr lang="en-US" dirty="0" smtClean="0">
                <a:solidFill>
                  <a:srgbClr val="000000"/>
                </a:solidFill>
              </a:rPr>
              <a:t>urveillance </a:t>
            </a:r>
            <a:r>
              <a:rPr lang="en-US" dirty="0">
                <a:solidFill>
                  <a:srgbClr val="000000"/>
                </a:solidFill>
              </a:rPr>
              <a:t>2 times in a </a:t>
            </a:r>
            <a:r>
              <a:rPr lang="en-US" dirty="0" smtClean="0">
                <a:solidFill>
                  <a:srgbClr val="000000"/>
                </a:solidFill>
              </a:rPr>
              <a:t>cycle (4 years)</a:t>
            </a:r>
            <a:endParaRPr lang="en-US" dirty="0">
              <a:solidFill>
                <a:srgbClr val="000000"/>
              </a:solidFill>
            </a:endParaRPr>
          </a:p>
        </p:txBody>
      </p:sp>
      <p:cxnSp>
        <p:nvCxnSpPr>
          <p:cNvPr id="8" name="Straight Arrow Connector 7"/>
          <p:cNvCxnSpPr/>
          <p:nvPr/>
        </p:nvCxnSpPr>
        <p:spPr>
          <a:xfrm flipH="1" flipV="1">
            <a:off x="8822724" y="1998718"/>
            <a:ext cx="24714" cy="1459468"/>
          </a:xfrm>
          <a:prstGeom prst="straightConnector1">
            <a:avLst/>
          </a:prstGeom>
          <a:ln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21100" y="2730500"/>
            <a:ext cx="0" cy="7366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95700" y="2921000"/>
            <a:ext cx="1498600" cy="369332"/>
          </a:xfrm>
          <a:prstGeom prst="rect">
            <a:avLst/>
          </a:prstGeom>
          <a:noFill/>
        </p:spPr>
        <p:txBody>
          <a:bodyPr wrap="square" rtlCol="0">
            <a:spAutoFit/>
          </a:bodyPr>
          <a:lstStyle/>
          <a:p>
            <a:r>
              <a:rPr lang="en-US" dirty="0" smtClean="0">
                <a:solidFill>
                  <a:srgbClr val="C00000"/>
                </a:solidFill>
              </a:rPr>
              <a:t>30 Days</a:t>
            </a:r>
            <a:endParaRPr lang="en-US" dirty="0">
              <a:solidFill>
                <a:srgbClr val="C00000"/>
              </a:solidFill>
            </a:endParaRPr>
          </a:p>
        </p:txBody>
      </p:sp>
      <p:cxnSp>
        <p:nvCxnSpPr>
          <p:cNvPr id="53" name="Straight Arrow Connector 52"/>
          <p:cNvCxnSpPr/>
          <p:nvPr/>
        </p:nvCxnSpPr>
        <p:spPr>
          <a:xfrm>
            <a:off x="3289300" y="3467100"/>
            <a:ext cx="0" cy="7366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63900" y="3657600"/>
            <a:ext cx="1498600" cy="369332"/>
          </a:xfrm>
          <a:prstGeom prst="rect">
            <a:avLst/>
          </a:prstGeom>
          <a:noFill/>
        </p:spPr>
        <p:txBody>
          <a:bodyPr wrap="square" rtlCol="0">
            <a:spAutoFit/>
          </a:bodyPr>
          <a:lstStyle/>
          <a:p>
            <a:r>
              <a:rPr lang="en-US" dirty="0" smtClean="0">
                <a:solidFill>
                  <a:srgbClr val="C00000"/>
                </a:solidFill>
              </a:rPr>
              <a:t>8 Weeks</a:t>
            </a:r>
            <a:endParaRPr lang="en-US" dirty="0">
              <a:solidFill>
                <a:srgbClr val="C00000"/>
              </a:solidFill>
            </a:endParaRPr>
          </a:p>
        </p:txBody>
      </p:sp>
      <p:sp>
        <p:nvSpPr>
          <p:cNvPr id="55" name="Title 1"/>
          <p:cNvSpPr>
            <a:spLocks noGrp="1"/>
          </p:cNvSpPr>
          <p:nvPr>
            <p:ph type="title"/>
          </p:nvPr>
        </p:nvSpPr>
        <p:spPr>
          <a:xfrm>
            <a:off x="172517" y="195926"/>
            <a:ext cx="6996687" cy="492443"/>
          </a:xfrm>
        </p:spPr>
        <p:txBody>
          <a:bodyPr/>
          <a:lstStyle/>
          <a:p>
            <a:r>
              <a:rPr lang="en-IN" sz="3200" dirty="0"/>
              <a:t>ZED </a:t>
            </a:r>
            <a:r>
              <a:rPr lang="en-IN" sz="3200" dirty="0" smtClean="0"/>
              <a:t>CERTIFICATION: 7 STEP PROCESS</a:t>
            </a:r>
            <a:endParaRPr lang="en-IN" sz="3200" dirty="0"/>
          </a:p>
        </p:txBody>
      </p:sp>
    </p:spTree>
    <p:extLst>
      <p:ext uri="{BB962C8B-B14F-4D97-AF65-F5344CB8AC3E}">
        <p14:creationId xmlns="" xmlns:p14="http://schemas.microsoft.com/office/powerpoint/2010/main" val="378582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left)">
                                      <p:cBhvr>
                                        <p:cTn id="11" dur="500"/>
                                        <p:tgtEl>
                                          <p:spTgt spid="94"/>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100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left)">
                                      <p:cBhvr>
                                        <p:cTn id="24" dur="500"/>
                                        <p:tgtEl>
                                          <p:spTgt spid="10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left)">
                                      <p:cBhvr>
                                        <p:cTn id="28" dur="10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left)">
                                      <p:cBhvr>
                                        <p:cTn id="41" dur="1000"/>
                                        <p:tgtEl>
                                          <p:spTgt spid="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left)">
                                      <p:cBhvr>
                                        <p:cTn id="50" dur="500"/>
                                        <p:tgtEl>
                                          <p:spTgt spid="112"/>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wipe(left)">
                                      <p:cBhvr>
                                        <p:cTn id="54" dur="1000"/>
                                        <p:tgtEl>
                                          <p:spTgt spid="8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blinds(horizontal)">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up)">
                                      <p:cBhvr>
                                        <p:cTn id="70" dur="500"/>
                                        <p:tgtEl>
                                          <p:spTgt spid="13"/>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wipe(left)">
                                      <p:cBhvr>
                                        <p:cTn id="74" dur="500"/>
                                        <p:tgtEl>
                                          <p:spTgt spid="102"/>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1000"/>
                                        <p:tgtEl>
                                          <p:spTgt spid="9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blinds(horizontal)">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linds(horizontal)">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up)">
                                      <p:cBhvr>
                                        <p:cTn id="93" dur="500"/>
                                        <p:tgtEl>
                                          <p:spTgt spid="14"/>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wipe(left)">
                                      <p:cBhvr>
                                        <p:cTn id="97" dur="500"/>
                                        <p:tgtEl>
                                          <p:spTgt spid="99"/>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wipe(left)">
                                      <p:cBhvr>
                                        <p:cTn id="101" dur="1000"/>
                                        <p:tgtEl>
                                          <p:spTgt spid="9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wipe(up)">
                                      <p:cBhvr>
                                        <p:cTn id="106" dur="500"/>
                                        <p:tgtEl>
                                          <p:spTgt spid="15"/>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left)">
                                      <p:cBhvr>
                                        <p:cTn id="110" dur="500"/>
                                        <p:tgtEl>
                                          <p:spTgt spid="96"/>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wipe(left)">
                                      <p:cBhvr>
                                        <p:cTn id="114" dur="1000"/>
                                        <p:tgtEl>
                                          <p:spTgt spid="9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wipe(down)">
                                      <p:cBhvr>
                                        <p:cTn id="119" dur="500"/>
                                        <p:tgtEl>
                                          <p:spTgt spid="73"/>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dissolve">
                                      <p:cBhvr>
                                        <p:cTn id="124" dur="500"/>
                                        <p:tgtEl>
                                          <p:spTgt spid="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animBg="1"/>
      <p:bldP spid="15" grpId="0" animBg="1"/>
      <p:bldP spid="50" grpId="0" animBg="1"/>
      <p:bldP spid="52"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443198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a:solidFill>
                  <a:srgbClr val="000000"/>
                </a:solidFill>
              </a:rPr>
              <a:t> </a:t>
            </a:r>
            <a:r>
              <a:rPr lang="en-US" sz="3600" b="1" dirty="0" smtClean="0">
                <a:solidFill>
                  <a:srgbClr val="000000"/>
                </a:solidFill>
              </a:rPr>
              <a:t>DESKTOP ASSESSMENT – KEY POINTS</a:t>
            </a:r>
          </a:p>
          <a:p>
            <a:pPr marL="1526" lvl="1" indent="0" defTabSz="860347" fontAlgn="base">
              <a:spcBef>
                <a:spcPct val="0"/>
              </a:spcBef>
              <a:spcAft>
                <a:spcPct val="0"/>
              </a:spcAft>
              <a:buClr>
                <a:srgbClr val="000000"/>
              </a:buClr>
              <a:buNone/>
            </a:pPr>
            <a:endParaRPr lang="en-US" sz="1200" b="1" dirty="0" smtClean="0">
              <a:solidFill>
                <a:srgbClr val="000000"/>
              </a:solidFill>
            </a:endParaRPr>
          </a:p>
          <a:p>
            <a:r>
              <a:rPr lang="en-IN" sz="2000" dirty="0" smtClean="0"/>
              <a:t>QCI </a:t>
            </a:r>
            <a:r>
              <a:rPr lang="en-IN" sz="2000" dirty="0"/>
              <a:t>shall assign a suitable competent empanelled Desktop Assessor from its pool of approved Desktop Assessors or Rating Agencies for </a:t>
            </a:r>
            <a:r>
              <a:rPr lang="en-IN" sz="2000" dirty="0" smtClean="0"/>
              <a:t>Desktop </a:t>
            </a:r>
            <a:r>
              <a:rPr lang="en-IN" sz="2000" dirty="0"/>
              <a:t>A</a:t>
            </a:r>
            <a:r>
              <a:rPr lang="en-IN" sz="2000" dirty="0" smtClean="0"/>
              <a:t>ssessment </a:t>
            </a:r>
            <a:r>
              <a:rPr lang="en-IN" sz="2000" dirty="0"/>
              <a:t>activity</a:t>
            </a:r>
            <a:r>
              <a:rPr lang="en-IN" sz="2000" dirty="0" smtClean="0"/>
              <a:t>.</a:t>
            </a:r>
            <a:endParaRPr lang="en-IN" sz="2000" dirty="0"/>
          </a:p>
          <a:p>
            <a:r>
              <a:rPr lang="en-IN" sz="2000" dirty="0"/>
              <a:t> </a:t>
            </a:r>
          </a:p>
          <a:p>
            <a:r>
              <a:rPr lang="en-IN" sz="2000" dirty="0" smtClean="0"/>
              <a:t>Applicant </a:t>
            </a:r>
            <a:r>
              <a:rPr lang="en-IN" sz="2000" dirty="0"/>
              <a:t>MSME shall pay a fee for </a:t>
            </a:r>
            <a:r>
              <a:rPr lang="en-IN" sz="2000" dirty="0" smtClean="0"/>
              <a:t>Desktop Assessment, </a:t>
            </a:r>
            <a:r>
              <a:rPr lang="en-IN" sz="2000" dirty="0"/>
              <a:t>as per approved fee </a:t>
            </a:r>
            <a:r>
              <a:rPr lang="en-IN" sz="2000" dirty="0" smtClean="0"/>
              <a:t>structure, </a:t>
            </a:r>
            <a:r>
              <a:rPr lang="en-IN" sz="2000" dirty="0"/>
              <a:t>along with the evidences required as per the </a:t>
            </a:r>
            <a:r>
              <a:rPr lang="en-IN" sz="2000" dirty="0" smtClean="0"/>
              <a:t>Online Self Assessment</a:t>
            </a:r>
            <a:r>
              <a:rPr lang="en-IN" sz="2000" dirty="0"/>
              <a:t>.</a:t>
            </a:r>
          </a:p>
          <a:p>
            <a:r>
              <a:rPr lang="en-IN" sz="2000" dirty="0"/>
              <a:t> </a:t>
            </a:r>
          </a:p>
          <a:p>
            <a:r>
              <a:rPr lang="en-IN" sz="2000" dirty="0" smtClean="0"/>
              <a:t>The Desktop </a:t>
            </a:r>
            <a:r>
              <a:rPr lang="en-IN" sz="2000" dirty="0"/>
              <a:t>A</a:t>
            </a:r>
            <a:r>
              <a:rPr lang="en-IN" sz="2000" dirty="0" smtClean="0"/>
              <a:t>ssessment </a:t>
            </a:r>
            <a:r>
              <a:rPr lang="en-IN" sz="2000" dirty="0"/>
              <a:t>activity shall be completed </a:t>
            </a:r>
            <a:r>
              <a:rPr lang="en-IN" sz="2000" dirty="0" smtClean="0"/>
              <a:t>within </a:t>
            </a:r>
            <a:r>
              <a:rPr lang="en-IN" sz="2000" dirty="0"/>
              <a:t>stipulated time as per the norm and the report is finally submitted to applicant </a:t>
            </a:r>
            <a:r>
              <a:rPr lang="en-IN" sz="2000" dirty="0" smtClean="0"/>
              <a:t>MSME, </a:t>
            </a:r>
            <a:r>
              <a:rPr lang="en-IN" sz="2000" dirty="0"/>
              <a:t>in either case, </a:t>
            </a:r>
            <a:r>
              <a:rPr lang="en-IN" sz="2000" dirty="0" smtClean="0"/>
              <a:t>whether eligible </a:t>
            </a:r>
            <a:r>
              <a:rPr lang="en-IN" sz="2000" dirty="0"/>
              <a:t>or non-eligible for </a:t>
            </a:r>
            <a:r>
              <a:rPr lang="en-IN" sz="2000" dirty="0" err="1" smtClean="0"/>
              <a:t>OnSite</a:t>
            </a:r>
            <a:r>
              <a:rPr lang="en-IN" sz="2000" dirty="0" smtClean="0"/>
              <a:t> </a:t>
            </a:r>
            <a:r>
              <a:rPr lang="en-IN" sz="2000" dirty="0"/>
              <a:t>A</a:t>
            </a:r>
            <a:r>
              <a:rPr lang="en-IN" sz="2000" dirty="0" smtClean="0"/>
              <a:t>ssessment</a:t>
            </a:r>
            <a:r>
              <a:rPr lang="en-IN" sz="2000" dirty="0"/>
              <a:t>.</a:t>
            </a:r>
          </a:p>
          <a:p>
            <a:r>
              <a:rPr lang="en-IN" sz="2000" dirty="0"/>
              <a:t> </a:t>
            </a:r>
          </a:p>
          <a:p>
            <a:r>
              <a:rPr lang="en-IN" sz="2000" dirty="0" smtClean="0"/>
              <a:t>In the event of an </a:t>
            </a:r>
            <a:r>
              <a:rPr lang="en-IN" sz="2000" dirty="0"/>
              <a:t>applicant MSME is compliant to criteria, it shall be informed by QCI along with report and the </a:t>
            </a:r>
            <a:r>
              <a:rPr lang="en-IN" sz="2000" dirty="0" err="1" smtClean="0"/>
              <a:t>OnSite</a:t>
            </a:r>
            <a:r>
              <a:rPr lang="en-IN" sz="2000" dirty="0" smtClean="0"/>
              <a:t> </a:t>
            </a:r>
            <a:r>
              <a:rPr lang="en-IN" sz="2000" dirty="0"/>
              <a:t>A</a:t>
            </a:r>
            <a:r>
              <a:rPr lang="en-IN" sz="2000" dirty="0" smtClean="0"/>
              <a:t>ssessment </a:t>
            </a:r>
            <a:r>
              <a:rPr lang="en-IN" sz="2000" dirty="0"/>
              <a:t>is recommended</a:t>
            </a:r>
            <a:r>
              <a:rPr lang="en-IN" sz="2000" dirty="0" smtClean="0"/>
              <a:t>.</a:t>
            </a:r>
            <a:endParaRPr lang="en-US" sz="2100" dirty="0">
              <a:solidFill>
                <a:srgbClr val="000000"/>
              </a:solidFill>
            </a:endParaRPr>
          </a:p>
        </p:txBody>
      </p:sp>
      <p:sp>
        <p:nvSpPr>
          <p:cNvPr id="9" name="Title 1"/>
          <p:cNvSpPr>
            <a:spLocks noGrp="1"/>
          </p:cNvSpPr>
          <p:nvPr>
            <p:ph type="title"/>
          </p:nvPr>
        </p:nvSpPr>
        <p:spPr>
          <a:xfrm>
            <a:off x="172517" y="190137"/>
            <a:ext cx="6996687" cy="492443"/>
          </a:xfrm>
        </p:spPr>
        <p:txBody>
          <a:bodyPr/>
          <a:lstStyle/>
          <a:p>
            <a:r>
              <a:rPr lang="en-IN" sz="3200" dirty="0" smtClean="0"/>
              <a:t>STEP 3: DESKTOP ASSESSMENT (1)</a:t>
            </a:r>
            <a:endParaRPr lang="en-IN" sz="3200" dirty="0"/>
          </a:p>
        </p:txBody>
      </p:sp>
    </p:spTree>
    <p:extLst>
      <p:ext uri="{BB962C8B-B14F-4D97-AF65-F5344CB8AC3E}">
        <p14:creationId xmlns="" xmlns:p14="http://schemas.microsoft.com/office/powerpoint/2010/main" val="2345839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411369"/>
            <a:ext cx="6996687" cy="276999"/>
          </a:xfrm>
        </p:spPr>
        <p:txBody>
          <a:bodyPr/>
          <a:lstStyle/>
          <a:p>
            <a:r>
              <a:rPr lang="en-US" sz="1800" dirty="0" smtClean="0"/>
              <a:t>Day 1 Sessions  </a:t>
            </a:r>
            <a:endParaRPr lang="en-US" sz="1800" dirty="0"/>
          </a:p>
        </p:txBody>
      </p:sp>
      <p:graphicFrame>
        <p:nvGraphicFramePr>
          <p:cNvPr id="3" name="Table 2"/>
          <p:cNvGraphicFramePr>
            <a:graphicFrameLocks noGrp="1"/>
          </p:cNvGraphicFramePr>
          <p:nvPr>
            <p:extLst>
              <p:ext uri="{D42A27DB-BD31-4B8C-83A1-F6EECF244321}">
                <p14:modId xmlns="" xmlns:p14="http://schemas.microsoft.com/office/powerpoint/2010/main" val="2009726020"/>
              </p:ext>
            </p:extLst>
          </p:nvPr>
        </p:nvGraphicFramePr>
        <p:xfrm>
          <a:off x="532262" y="1397000"/>
          <a:ext cx="8079474" cy="5185523"/>
        </p:xfrm>
        <a:graphic>
          <a:graphicData uri="http://schemas.openxmlformats.org/drawingml/2006/table">
            <a:tbl>
              <a:tblPr firstRow="1" bandRow="1">
                <a:tableStyleId>{5C22544A-7EE6-4342-B048-85BDC9FD1C3A}</a:tableStyleId>
              </a:tblPr>
              <a:tblGrid>
                <a:gridCol w="4039737"/>
                <a:gridCol w="4039737"/>
              </a:tblGrid>
              <a:tr h="3043147">
                <a:tc>
                  <a:txBody>
                    <a:bodyPr/>
                    <a:lstStyle/>
                    <a:p>
                      <a:pPr algn="ctr"/>
                      <a:r>
                        <a:rPr lang="en-US" sz="1800" b="0" u="sng" dirty="0" smtClean="0">
                          <a:solidFill>
                            <a:schemeClr val="tx1"/>
                          </a:solidFill>
                        </a:rPr>
                        <a:t>Session 1</a:t>
                      </a:r>
                    </a:p>
                    <a:p>
                      <a:endParaRPr lang="en-US" sz="1800" b="0" dirty="0" smtClean="0">
                        <a:solidFill>
                          <a:schemeClr val="tx1"/>
                        </a:solidFill>
                      </a:endParaRPr>
                    </a:p>
                    <a:p>
                      <a:pPr>
                        <a:buFont typeface="Wingdings" pitchFamily="2" charset="2"/>
                        <a:buChar char="v"/>
                      </a:pPr>
                      <a:r>
                        <a:rPr lang="en-US" sz="1800" b="0" dirty="0" smtClean="0">
                          <a:solidFill>
                            <a:schemeClr val="tx1"/>
                          </a:solidFill>
                        </a:rPr>
                        <a:t>    Course Introduction </a:t>
                      </a:r>
                    </a:p>
                    <a:p>
                      <a:pPr>
                        <a:buFont typeface="Wingdings" pitchFamily="2" charset="2"/>
                        <a:buChar char="v"/>
                      </a:pPr>
                      <a:r>
                        <a:rPr lang="en-US" sz="1800" b="0" dirty="0" smtClean="0">
                          <a:solidFill>
                            <a:schemeClr val="tx1"/>
                          </a:solidFill>
                        </a:rPr>
                        <a:t>    Participant Introduction</a:t>
                      </a:r>
                    </a:p>
                    <a:p>
                      <a:pPr>
                        <a:buFont typeface="Wingdings" pitchFamily="2" charset="2"/>
                        <a:buChar char="v"/>
                      </a:pPr>
                      <a:r>
                        <a:rPr lang="en-US" sz="1800" b="0" dirty="0" smtClean="0">
                          <a:solidFill>
                            <a:schemeClr val="tx1"/>
                          </a:solidFill>
                        </a:rPr>
                        <a:t>    ZED Journey</a:t>
                      </a:r>
                    </a:p>
                    <a:p>
                      <a:pPr>
                        <a:buFont typeface="Wingdings" pitchFamily="2" charset="2"/>
                        <a:buChar char="v"/>
                      </a:pPr>
                      <a:r>
                        <a:rPr lang="en-US" sz="1800" b="0" dirty="0" smtClean="0">
                          <a:solidFill>
                            <a:schemeClr val="tx1"/>
                          </a:solidFill>
                        </a:rPr>
                        <a:t>    ZED</a:t>
                      </a:r>
                      <a:r>
                        <a:rPr lang="en-US" sz="1800" b="0" baseline="0" dirty="0" smtClean="0">
                          <a:solidFill>
                            <a:schemeClr val="tx1"/>
                          </a:solidFill>
                        </a:rPr>
                        <a:t> Scheme Guidelines</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u="sng" dirty="0" smtClean="0">
                          <a:solidFill>
                            <a:schemeClr val="tx1"/>
                          </a:solidFill>
                        </a:rPr>
                        <a:t>Session 2</a:t>
                      </a:r>
                    </a:p>
                    <a:p>
                      <a:endParaRPr lang="en-US" sz="1800" b="0" dirty="0" smtClean="0">
                        <a:solidFill>
                          <a:schemeClr val="tx1"/>
                        </a:solidFill>
                      </a:endParaRPr>
                    </a:p>
                    <a:p>
                      <a:pPr>
                        <a:buFont typeface="Wingdings" pitchFamily="2" charset="2"/>
                        <a:buChar char="v"/>
                      </a:pPr>
                      <a:r>
                        <a:rPr lang="en-US" sz="1800" b="0" dirty="0" smtClean="0">
                          <a:solidFill>
                            <a:schemeClr val="tx1"/>
                          </a:solidFill>
                        </a:rPr>
                        <a:t>   ZED Maturity</a:t>
                      </a:r>
                      <a:r>
                        <a:rPr lang="en-US" sz="1800" b="0" baseline="0" dirty="0" smtClean="0">
                          <a:solidFill>
                            <a:schemeClr val="tx1"/>
                          </a:solidFill>
                        </a:rPr>
                        <a:t> Model</a:t>
                      </a:r>
                    </a:p>
                    <a:p>
                      <a:pPr marL="342900" indent="-342900">
                        <a:buFont typeface="Wingdings" pitchFamily="2" charset="2"/>
                        <a:buChar char="v"/>
                      </a:pPr>
                      <a:r>
                        <a:rPr lang="en-US" sz="1800" b="0" baseline="0" dirty="0" smtClean="0">
                          <a:solidFill>
                            <a:schemeClr val="tx1"/>
                          </a:solidFill>
                        </a:rPr>
                        <a:t>Organizational &amp; Operational Parameters</a:t>
                      </a:r>
                      <a:endParaRPr lang="en-US" sz="1800" b="0" dirty="0" smtClean="0">
                        <a:solidFill>
                          <a:schemeClr val="tx1"/>
                        </a:solidFill>
                      </a:endParaRPr>
                    </a:p>
                    <a:p>
                      <a:pPr marL="342900" indent="-342900">
                        <a:buFont typeface="Wingdings" pitchFamily="2" charset="2"/>
                        <a:buChar char="v"/>
                      </a:pPr>
                      <a:r>
                        <a:rPr lang="en-US" sz="1800" b="0" dirty="0" smtClean="0">
                          <a:solidFill>
                            <a:schemeClr val="tx1"/>
                          </a:solidFill>
                        </a:rPr>
                        <a:t>Certification Programme - </a:t>
                      </a:r>
                      <a:r>
                        <a:rPr lang="en-US" sz="1800" b="0" baseline="0" dirty="0" smtClean="0">
                          <a:solidFill>
                            <a:schemeClr val="tx1"/>
                          </a:solidFill>
                        </a:rPr>
                        <a:t>Assessment Criteria</a:t>
                      </a:r>
                    </a:p>
                    <a:p>
                      <a:pPr marL="342900" indent="-279400">
                        <a:buFont typeface="Wingdings" pitchFamily="2" charset="2"/>
                        <a:buChar char="v"/>
                      </a:pPr>
                      <a:r>
                        <a:rPr lang="en-US" sz="1800" b="0" dirty="0" smtClean="0">
                          <a:solidFill>
                            <a:schemeClr val="tx1"/>
                          </a:solidFill>
                        </a:rPr>
                        <a:t>ZED</a:t>
                      </a:r>
                      <a:r>
                        <a:rPr lang="en-US" sz="1800" b="0" baseline="0" dirty="0" smtClean="0">
                          <a:solidFill>
                            <a:schemeClr val="tx1"/>
                          </a:solidFill>
                        </a:rPr>
                        <a:t> Maturity Matrix: </a:t>
                      </a:r>
                      <a:r>
                        <a:rPr lang="en-US" sz="1800" b="0" dirty="0" smtClean="0">
                          <a:solidFill>
                            <a:schemeClr val="tx1"/>
                          </a:solidFill>
                        </a:rPr>
                        <a:t>Explanation of Levels v/s Rating </a:t>
                      </a:r>
                    </a:p>
                    <a:p>
                      <a:pPr>
                        <a:buFont typeface="Wingdings" pitchFamily="2" charset="2"/>
                        <a:buChar char="v"/>
                      </a:pPr>
                      <a:r>
                        <a:rPr lang="en-US" sz="1800" b="0" dirty="0" smtClean="0">
                          <a:solidFill>
                            <a:schemeClr val="tx1"/>
                          </a:solidFill>
                        </a:rPr>
                        <a:t>   Sectors</a:t>
                      </a:r>
                      <a:r>
                        <a:rPr lang="en-US" sz="1800" b="0" baseline="0" dirty="0" smtClean="0">
                          <a:solidFill>
                            <a:schemeClr val="tx1"/>
                          </a:solidFill>
                        </a:rPr>
                        <a:t> covered</a:t>
                      </a:r>
                      <a:endParaRPr lang="en-US" sz="1800" b="0" dirty="0" smtClean="0">
                        <a:solidFill>
                          <a:schemeClr val="tx1"/>
                        </a:solidFill>
                      </a:endParaRPr>
                    </a:p>
                    <a:p>
                      <a:pPr>
                        <a:buFont typeface="Wingdings" pitchFamily="2" charset="2"/>
                        <a:buChar char="v"/>
                      </a:pPr>
                      <a:r>
                        <a:rPr lang="en-US" sz="1800" b="0" dirty="0" smtClean="0">
                          <a:solidFill>
                            <a:schemeClr val="tx1"/>
                          </a:solidFill>
                        </a:rPr>
                        <a:t>   Defense</a:t>
                      </a:r>
                      <a:r>
                        <a:rPr lang="en-US" sz="1800" b="0" baseline="0" dirty="0" smtClean="0">
                          <a:solidFill>
                            <a:schemeClr val="tx1"/>
                          </a:solidFill>
                        </a:rPr>
                        <a:t> Model</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6563">
                <a:tc>
                  <a:txBody>
                    <a:bodyPr/>
                    <a:lstStyle/>
                    <a:p>
                      <a:pPr algn="ctr"/>
                      <a:r>
                        <a:rPr lang="en-US" sz="1800" b="0" dirty="0" smtClean="0">
                          <a:solidFill>
                            <a:schemeClr val="tx1"/>
                          </a:solidFill>
                        </a:rPr>
                        <a:t>  </a:t>
                      </a:r>
                      <a:r>
                        <a:rPr lang="en-US" sz="1800" b="0" u="sng" dirty="0" smtClean="0">
                          <a:solidFill>
                            <a:schemeClr val="tx1"/>
                          </a:solidFill>
                        </a:rPr>
                        <a:t>Session 3</a:t>
                      </a:r>
                    </a:p>
                    <a:p>
                      <a:endParaRPr lang="en-US" sz="1800" b="0" dirty="0" smtClean="0">
                        <a:solidFill>
                          <a:schemeClr val="tx1"/>
                        </a:solidFill>
                      </a:endParaRPr>
                    </a:p>
                    <a:p>
                      <a:pPr marL="406400" indent="-406400">
                        <a:buFont typeface="Wingdings" pitchFamily="2" charset="2"/>
                        <a:buChar char="v"/>
                      </a:pPr>
                      <a:r>
                        <a:rPr lang="en-US" sz="1800" b="0" dirty="0" smtClean="0">
                          <a:solidFill>
                            <a:schemeClr val="tx1"/>
                          </a:solidFill>
                        </a:rPr>
                        <a:t>ZED</a:t>
                      </a:r>
                      <a:r>
                        <a:rPr lang="en-US" sz="1800" b="0" baseline="0" dirty="0" smtClean="0">
                          <a:solidFill>
                            <a:schemeClr val="tx1"/>
                          </a:solidFill>
                        </a:rPr>
                        <a:t> Disciplines – Introduction to  Operational Parameters</a:t>
                      </a: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Concept of Enablers v/s Results</a:t>
                      </a:r>
                    </a:p>
                    <a:p>
                      <a:pPr marL="406400" marR="0" lvl="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Production Management (Infrastructure) - 8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chemeClr val="tx1"/>
                          </a:solidFill>
                        </a:rPr>
                        <a:t>  </a:t>
                      </a:r>
                      <a:r>
                        <a:rPr lang="en-US" sz="1800" b="0" u="sng" dirty="0" smtClean="0">
                          <a:solidFill>
                            <a:schemeClr val="tx1"/>
                          </a:solidFill>
                        </a:rPr>
                        <a:t>Session 4</a:t>
                      </a:r>
                    </a:p>
                    <a:p>
                      <a:pPr algn="l"/>
                      <a:endParaRPr lang="en-US" sz="1800" b="0" dirty="0" smtClean="0">
                        <a:solidFill>
                          <a:schemeClr val="tx1"/>
                        </a:solidFill>
                      </a:endParaRPr>
                    </a:p>
                    <a:p>
                      <a:pPr marL="342900" marR="0" indent="-3429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Production Management (Supply Chain) - 8 parameters</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885959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04" y="1017545"/>
            <a:ext cx="8577330" cy="5262979"/>
          </a:xfrm>
          <a:prstGeom prst="rect">
            <a:avLst/>
          </a:prstGeom>
        </p:spPr>
        <p:txBody>
          <a:bodyPr wrap="square">
            <a:spAutoFit/>
          </a:bodyPr>
          <a:lstStyle/>
          <a:p>
            <a:pPr algn="just" fontAlgn="base">
              <a:spcBef>
                <a:spcPct val="0"/>
              </a:spcBef>
              <a:spcAft>
                <a:spcPct val="0"/>
              </a:spcAft>
              <a:defRPr/>
            </a:pPr>
            <a:r>
              <a:rPr lang="en-US" sz="3600" b="1" dirty="0" smtClean="0">
                <a:solidFill>
                  <a:srgbClr val="000000"/>
                </a:solidFill>
              </a:rPr>
              <a:t>DESKTOP </a:t>
            </a:r>
            <a:r>
              <a:rPr lang="en-US" sz="3600" b="1" dirty="0">
                <a:solidFill>
                  <a:srgbClr val="000000"/>
                </a:solidFill>
              </a:rPr>
              <a:t>ASSESSMENT – KEY POINTS</a:t>
            </a:r>
          </a:p>
          <a:p>
            <a:pPr marR="0" lvl="0" algn="just" defTabSz="914400" rtl="0" eaLnBrk="1" fontAlgn="base" latinLnBrk="0" hangingPunct="1">
              <a:lnSpc>
                <a:spcPct val="100000"/>
              </a:lnSpc>
              <a:spcBef>
                <a:spcPct val="0"/>
              </a:spcBef>
              <a:spcAft>
                <a:spcPct val="0"/>
              </a:spcAft>
              <a:buClrTx/>
              <a:buSzTx/>
              <a:tabLst/>
              <a:defRPr/>
            </a:pPr>
            <a:endParaRPr lang="en-GB" sz="1200" dirty="0">
              <a:solidFill>
                <a:srgbClr val="000000"/>
              </a:solidFill>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The </a:t>
            </a:r>
            <a:r>
              <a:rPr kumimoji="0" lang="en-GB" sz="2000" b="0" i="0" u="none" strike="noStrike" kern="1200" cap="none" spc="0" normalizeH="0" baseline="0" noProof="0" dirty="0">
                <a:ln>
                  <a:noFill/>
                </a:ln>
                <a:solidFill>
                  <a:srgbClr val="000000"/>
                </a:solidFill>
                <a:effectLst/>
                <a:uLnTx/>
                <a:uFillTx/>
                <a:ea typeface="Garamond" charset="0"/>
                <a:cs typeface="Garamond" charset="0"/>
              </a:rPr>
              <a:t>outcome of this process will decide the onward movement of the applicant in the ZED Certification scheme. </a:t>
            </a:r>
            <a:endParaRPr kumimoji="0" lang="en-GB" sz="2000" b="0" i="0" u="none" strike="noStrike" kern="1200" cap="none" spc="0" normalizeH="0" baseline="0" noProof="0" dirty="0" smtClean="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endParaRPr kumimoji="0" lang="en-GB" sz="1200" b="0" i="0" u="none" strike="noStrike" kern="1200" cap="none" spc="0" normalizeH="0" baseline="0" noProof="0" dirty="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r>
              <a:rPr kumimoji="0" lang="en-GB" sz="2000" b="0" i="0" u="none" strike="noStrike" kern="1200" cap="none" spc="0" normalizeH="0" baseline="0" noProof="0" dirty="0">
                <a:ln>
                  <a:noFill/>
                </a:ln>
                <a:solidFill>
                  <a:srgbClr val="000000"/>
                </a:solidFill>
                <a:effectLst/>
                <a:uLnTx/>
                <a:uFillTx/>
                <a:ea typeface="Garamond" charset="0"/>
                <a:cs typeface="Garamond" charset="0"/>
              </a:rPr>
              <a:t>The applicant MSME will be advised to proceed to the </a:t>
            </a:r>
            <a:r>
              <a:rPr kumimoji="0" lang="en-GB" sz="2000" b="0" i="0" u="none" strike="noStrike" kern="1200" cap="none" spc="0" normalizeH="0" baseline="0" noProof="0" dirty="0" err="1" smtClean="0">
                <a:ln>
                  <a:noFill/>
                </a:ln>
                <a:solidFill>
                  <a:srgbClr val="000000"/>
                </a:solidFill>
                <a:effectLst/>
                <a:uLnTx/>
                <a:uFillTx/>
                <a:ea typeface="Garamond" charset="0"/>
                <a:cs typeface="Garamond" charset="0"/>
              </a:rPr>
              <a:t>OnSite</a:t>
            </a:r>
            <a:r>
              <a:rPr kumimoji="0" lang="en-GB" sz="2000" b="0" i="0" u="none" strike="noStrike" kern="1200" cap="none" spc="0" normalizeH="0" noProof="0" dirty="0" smtClean="0">
                <a:ln>
                  <a:noFill/>
                </a:ln>
                <a:solidFill>
                  <a:srgbClr val="000000"/>
                </a:solidFill>
                <a:effectLst/>
                <a:uLnTx/>
                <a:uFillTx/>
                <a:ea typeface="Garamond" charset="0"/>
                <a:cs typeface="Garamond" charset="0"/>
              </a:rPr>
              <a:t> </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Assessment </a:t>
            </a:r>
            <a:r>
              <a:rPr kumimoji="0" lang="en-GB" sz="2000" b="0" i="0" u="none" strike="noStrike" kern="1200" cap="none" spc="0" normalizeH="0" baseline="0" noProof="0" dirty="0">
                <a:ln>
                  <a:noFill/>
                </a:ln>
                <a:solidFill>
                  <a:srgbClr val="000000"/>
                </a:solidFill>
                <a:effectLst/>
                <a:uLnTx/>
                <a:uFillTx/>
                <a:ea typeface="Garamond" charset="0"/>
                <a:cs typeface="Garamond" charset="0"/>
              </a:rPr>
              <a:t>stage if cleared after the </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Desktop </a:t>
            </a:r>
            <a:r>
              <a:rPr lang="en-GB" sz="2000" dirty="0">
                <a:solidFill>
                  <a:srgbClr val="000000"/>
                </a:solidFill>
                <a:ea typeface="Garamond" charset="0"/>
                <a:cs typeface="Garamond" charset="0"/>
              </a:rPr>
              <a:t>A</a:t>
            </a:r>
            <a:r>
              <a:rPr kumimoji="0" lang="en-GB" sz="2000" b="0" i="0" u="none" strike="noStrike" kern="1200" cap="none" spc="0" normalizeH="0" baseline="0" noProof="0" dirty="0" err="1" smtClean="0">
                <a:ln>
                  <a:noFill/>
                </a:ln>
                <a:solidFill>
                  <a:srgbClr val="000000"/>
                </a:solidFill>
                <a:effectLst/>
                <a:uLnTx/>
                <a:uFillTx/>
                <a:ea typeface="Garamond" charset="0"/>
                <a:cs typeface="Garamond" charset="0"/>
              </a:rPr>
              <a:t>ssessment</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 </a:t>
            </a:r>
            <a:r>
              <a:rPr kumimoji="0" lang="en-GB" sz="2000" b="0" i="0" u="none" strike="noStrike" kern="1200" cap="none" spc="0" normalizeH="0" baseline="0" noProof="0" dirty="0">
                <a:ln>
                  <a:noFill/>
                </a:ln>
                <a:solidFill>
                  <a:srgbClr val="000000"/>
                </a:solidFill>
                <a:effectLst/>
                <a:uLnTx/>
                <a:uFillTx/>
                <a:ea typeface="Garamond" charset="0"/>
                <a:cs typeface="Garamond" charset="0"/>
              </a:rPr>
              <a:t>and a brief report will be forwarded. </a:t>
            </a:r>
            <a:endParaRPr kumimoji="0" lang="en-GB" sz="2000" b="0" i="0" u="none" strike="noStrike" kern="1200" cap="none" spc="0" normalizeH="0" baseline="0" noProof="0" dirty="0" smtClean="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endParaRPr kumimoji="0" lang="en-GB" sz="1200" b="0" i="0" u="none" strike="noStrike" kern="1200" cap="none" spc="0" normalizeH="0" baseline="0" noProof="0" dirty="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r>
              <a:rPr kumimoji="0" lang="en-GB" sz="2000" b="0" i="0" u="none" strike="noStrike" kern="1200" cap="none" spc="0" normalizeH="0" baseline="0" noProof="0" dirty="0">
                <a:ln>
                  <a:noFill/>
                </a:ln>
                <a:solidFill>
                  <a:srgbClr val="000000"/>
                </a:solidFill>
                <a:effectLst/>
                <a:uLnTx/>
                <a:uFillTx/>
                <a:ea typeface="Garamond" charset="0"/>
                <a:cs typeface="Garamond" charset="0"/>
              </a:rPr>
              <a:t>If the applicant MSME is not advised to proceed further, a detailed report with a roadmap for improvement will be provided to the applicant MSME. </a:t>
            </a:r>
            <a:endParaRPr kumimoji="0" lang="en-GB" sz="2000" b="0" i="0" u="none" strike="noStrike" kern="1200" cap="none" spc="0" normalizeH="0" baseline="0" noProof="0" dirty="0" smtClean="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endParaRPr kumimoji="0" lang="en-GB" sz="1200" b="0" i="0" u="none" strike="noStrike" kern="1200" cap="none" spc="0" normalizeH="0" baseline="0" noProof="0" dirty="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r>
              <a:rPr kumimoji="0" lang="en-GB" sz="2000" b="0" i="0" u="none" strike="noStrike" kern="1200" cap="none" spc="0" normalizeH="0" baseline="0" noProof="0" dirty="0">
                <a:ln>
                  <a:noFill/>
                </a:ln>
                <a:solidFill>
                  <a:srgbClr val="000000"/>
                </a:solidFill>
                <a:effectLst/>
                <a:uLnTx/>
                <a:uFillTx/>
                <a:ea typeface="Garamond" charset="0"/>
                <a:cs typeface="Garamond" charset="0"/>
              </a:rPr>
              <a:t>The complete process is IT enabled and through a web application</a:t>
            </a:r>
          </a:p>
          <a:p>
            <a:pPr marR="0" lvl="0" algn="just" defTabSz="914400" rtl="0" eaLnBrk="1" fontAlgn="base" latinLnBrk="0" hangingPunct="1">
              <a:lnSpc>
                <a:spcPct val="100000"/>
              </a:lnSpc>
              <a:spcBef>
                <a:spcPct val="0"/>
              </a:spcBef>
              <a:spcAft>
                <a:spcPct val="0"/>
              </a:spcAft>
              <a:buClrTx/>
              <a:buSzTx/>
              <a:tabLst/>
              <a:defRPr/>
            </a:pPr>
            <a:endParaRPr kumimoji="0" lang="en-GB" sz="1200" b="0" i="0" u="none" strike="noStrike" kern="1200" cap="none" spc="0" normalizeH="0" baseline="0" noProof="0" dirty="0" smtClean="0">
              <a:ln>
                <a:noFill/>
              </a:ln>
              <a:solidFill>
                <a:srgbClr val="000000"/>
              </a:solidFill>
              <a:effectLst/>
              <a:uLnTx/>
              <a:uFillTx/>
              <a:ea typeface="Garamond" charset="0"/>
              <a:cs typeface="Garamond" charset="0"/>
            </a:endParaRPr>
          </a:p>
          <a:p>
            <a:pPr marR="0" lvl="0" algn="just" defTabSz="914400" rtl="0" eaLnBrk="1" fontAlgn="base" latinLnBrk="0" hangingPunct="1">
              <a:lnSpc>
                <a:spcPct val="100000"/>
              </a:lnSpc>
              <a:spcBef>
                <a:spcPct val="0"/>
              </a:spcBef>
              <a:spcAft>
                <a:spcPct val="0"/>
              </a:spcAft>
              <a:buClrTx/>
              <a:buSzTx/>
              <a:tabLst/>
              <a:defRPr/>
            </a:pP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This </a:t>
            </a:r>
            <a:r>
              <a:rPr kumimoji="0" lang="en-GB" sz="2000" b="0" i="0" u="none" strike="noStrike" kern="1200" cap="none" spc="0" normalizeH="0" baseline="0" noProof="0" dirty="0">
                <a:ln>
                  <a:noFill/>
                </a:ln>
                <a:solidFill>
                  <a:srgbClr val="000000"/>
                </a:solidFill>
                <a:effectLst/>
                <a:uLnTx/>
                <a:uFillTx/>
                <a:ea typeface="Garamond" charset="0"/>
                <a:cs typeface="Garamond" charset="0"/>
              </a:rPr>
              <a:t>process is in 3 stages: </a:t>
            </a:r>
          </a:p>
          <a:p>
            <a:pPr marL="800100" marR="0" lvl="1" indent="-342900" algn="just" defTabSz="914400" rtl="0" eaLnBrk="1" fontAlgn="base" latinLnBrk="0" hangingPunct="1">
              <a:lnSpc>
                <a:spcPct val="100000"/>
              </a:lnSpc>
              <a:spcBef>
                <a:spcPct val="0"/>
              </a:spcBef>
              <a:spcAft>
                <a:spcPct val="0"/>
              </a:spcAft>
              <a:buClrTx/>
              <a:buSzTx/>
              <a:buFont typeface="Wingdings" charset="2"/>
              <a:buChar char="q"/>
              <a:tabLst/>
              <a:defRPr/>
            </a:pPr>
            <a:r>
              <a:rPr kumimoji="0" lang="en-GB" sz="2000" b="0" i="0" u="none" strike="noStrike" kern="1200" cap="none" spc="0" normalizeH="0" baseline="0" noProof="0" dirty="0">
                <a:ln>
                  <a:noFill/>
                </a:ln>
                <a:solidFill>
                  <a:srgbClr val="000000"/>
                </a:solidFill>
                <a:effectLst/>
                <a:uLnTx/>
                <a:uFillTx/>
                <a:ea typeface="Garamond" charset="0"/>
                <a:cs typeface="Garamond" charset="0"/>
              </a:rPr>
              <a:t>Payment of relevant fee by the applicant MSME for this process. </a:t>
            </a:r>
          </a:p>
          <a:p>
            <a:pPr marL="800100" marR="0" lvl="1" indent="-342900" algn="just" defTabSz="914400" rtl="0" eaLnBrk="1" fontAlgn="base" latinLnBrk="0" hangingPunct="1">
              <a:lnSpc>
                <a:spcPct val="100000"/>
              </a:lnSpc>
              <a:spcBef>
                <a:spcPct val="0"/>
              </a:spcBef>
              <a:spcAft>
                <a:spcPct val="0"/>
              </a:spcAft>
              <a:buClrTx/>
              <a:buSzTx/>
              <a:buFont typeface="Wingdings" charset="2"/>
              <a:buChar char="q"/>
              <a:tabLst/>
              <a:defRPr/>
            </a:pPr>
            <a:r>
              <a:rPr kumimoji="0" lang="en-GB" sz="2000" b="0" i="0" u="none" strike="noStrike" kern="1200" cap="none" spc="0" normalizeH="0" baseline="0" noProof="0" dirty="0">
                <a:ln>
                  <a:noFill/>
                </a:ln>
                <a:solidFill>
                  <a:srgbClr val="000000"/>
                </a:solidFill>
                <a:effectLst/>
                <a:uLnTx/>
                <a:uFillTx/>
                <a:ea typeface="Garamond" charset="0"/>
                <a:cs typeface="Garamond" charset="0"/>
              </a:rPr>
              <a:t>Submission of relevant evidences as advised in the </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Self</a:t>
            </a:r>
            <a:r>
              <a:rPr kumimoji="0" lang="en-GB" sz="2000" b="0" i="0" u="none" strike="noStrike" kern="1200" cap="none" spc="0" normalizeH="0" noProof="0" dirty="0" smtClean="0">
                <a:ln>
                  <a:noFill/>
                </a:ln>
                <a:solidFill>
                  <a:srgbClr val="000000"/>
                </a:solidFill>
                <a:effectLst/>
                <a:uLnTx/>
                <a:uFillTx/>
                <a:ea typeface="Garamond" charset="0"/>
                <a:cs typeface="Garamond" charset="0"/>
              </a:rPr>
              <a:t> A</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ssessment </a:t>
            </a:r>
            <a:r>
              <a:rPr kumimoji="0" lang="en-GB" sz="2000" b="0" i="0" u="none" strike="noStrike" kern="1200" cap="none" spc="0" normalizeH="0" baseline="0" noProof="0" dirty="0">
                <a:ln>
                  <a:noFill/>
                </a:ln>
                <a:solidFill>
                  <a:srgbClr val="000000"/>
                </a:solidFill>
                <a:effectLst/>
                <a:uLnTx/>
                <a:uFillTx/>
                <a:ea typeface="Garamond" charset="0"/>
                <a:cs typeface="Garamond" charset="0"/>
              </a:rPr>
              <a:t>stage.</a:t>
            </a:r>
          </a:p>
          <a:p>
            <a:pPr marL="800100" marR="0" lvl="1" indent="-342900" algn="just" defTabSz="914400" rtl="0" eaLnBrk="1" fontAlgn="base" latinLnBrk="0" hangingPunct="1">
              <a:lnSpc>
                <a:spcPct val="100000"/>
              </a:lnSpc>
              <a:spcBef>
                <a:spcPct val="0"/>
              </a:spcBef>
              <a:spcAft>
                <a:spcPct val="0"/>
              </a:spcAft>
              <a:buClrTx/>
              <a:buSzTx/>
              <a:buFont typeface="Wingdings" charset="2"/>
              <a:buChar char="q"/>
              <a:tabLst/>
              <a:defRPr/>
            </a:pPr>
            <a:r>
              <a:rPr kumimoji="0" lang="en-GB" sz="2000" b="0" i="0" u="none" strike="noStrike" kern="1200" cap="none" spc="0" normalizeH="0" baseline="0" noProof="0" dirty="0">
                <a:ln>
                  <a:noFill/>
                </a:ln>
                <a:solidFill>
                  <a:srgbClr val="000000"/>
                </a:solidFill>
                <a:effectLst/>
                <a:uLnTx/>
                <a:uFillTx/>
                <a:ea typeface="Garamond" charset="0"/>
                <a:cs typeface="Garamond" charset="0"/>
              </a:rPr>
              <a:t>Evaluation (by the </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Desktop </a:t>
            </a:r>
            <a:r>
              <a:rPr lang="en-GB" sz="2000" dirty="0">
                <a:solidFill>
                  <a:srgbClr val="000000"/>
                </a:solidFill>
                <a:ea typeface="Garamond" charset="0"/>
                <a:cs typeface="Garamond" charset="0"/>
              </a:rPr>
              <a:t>A</a:t>
            </a:r>
            <a:r>
              <a:rPr kumimoji="0" lang="en-GB" sz="2000" b="0" i="0" u="none" strike="noStrike" kern="1200" cap="none" spc="0" normalizeH="0" baseline="0" noProof="0" dirty="0" err="1" smtClean="0">
                <a:ln>
                  <a:noFill/>
                </a:ln>
                <a:solidFill>
                  <a:srgbClr val="000000"/>
                </a:solidFill>
                <a:effectLst/>
                <a:uLnTx/>
                <a:uFillTx/>
                <a:ea typeface="Garamond" charset="0"/>
                <a:cs typeface="Garamond" charset="0"/>
              </a:rPr>
              <a:t>ssessor</a:t>
            </a:r>
            <a:r>
              <a:rPr kumimoji="0" lang="en-GB" sz="2000" b="0" i="0" u="none" strike="noStrike" kern="1200" cap="none" spc="0" normalizeH="0" baseline="0" noProof="0" dirty="0">
                <a:ln>
                  <a:noFill/>
                </a:ln>
                <a:solidFill>
                  <a:srgbClr val="000000"/>
                </a:solidFill>
                <a:effectLst/>
                <a:uLnTx/>
                <a:uFillTx/>
                <a:ea typeface="Garamond" charset="0"/>
                <a:cs typeface="Garamond" charset="0"/>
              </a:rPr>
              <a:t>) of the </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Self-Assessment </a:t>
            </a:r>
            <a:r>
              <a:rPr kumimoji="0" lang="en-GB" sz="2000" b="0" i="0" u="none" strike="noStrike" kern="1200" cap="none" spc="0" normalizeH="0" baseline="0" noProof="0" dirty="0">
                <a:ln>
                  <a:noFill/>
                </a:ln>
                <a:solidFill>
                  <a:srgbClr val="000000"/>
                </a:solidFill>
                <a:effectLst/>
                <a:uLnTx/>
                <a:uFillTx/>
                <a:ea typeface="Garamond" charset="0"/>
                <a:cs typeface="Garamond" charset="0"/>
              </a:rPr>
              <a:t>vis-à-vis evidences submitted. </a:t>
            </a:r>
          </a:p>
        </p:txBody>
      </p:sp>
      <p:sp>
        <p:nvSpPr>
          <p:cNvPr id="7" name="Title 1"/>
          <p:cNvSpPr>
            <a:spLocks noGrp="1"/>
          </p:cNvSpPr>
          <p:nvPr>
            <p:ph type="title"/>
          </p:nvPr>
        </p:nvSpPr>
        <p:spPr>
          <a:xfrm>
            <a:off x="172517" y="177259"/>
            <a:ext cx="6996687" cy="492443"/>
          </a:xfrm>
        </p:spPr>
        <p:txBody>
          <a:bodyPr/>
          <a:lstStyle/>
          <a:p>
            <a:r>
              <a:rPr lang="en-IN" sz="3200" dirty="0" smtClean="0"/>
              <a:t>STEP 3: DESKTOP ASSESSMENT (2)</a:t>
            </a:r>
            <a:endParaRPr lang="en-IN" sz="3200" dirty="0"/>
          </a:p>
        </p:txBody>
      </p:sp>
    </p:spTree>
    <p:extLst>
      <p:ext uri="{BB962C8B-B14F-4D97-AF65-F5344CB8AC3E}">
        <p14:creationId xmlns="" xmlns:p14="http://schemas.microsoft.com/office/powerpoint/2010/main" val="335006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dissolve">
                                      <p:cBhvr>
                                        <p:cTn id="32" dur="500"/>
                                        <p:tgtEl>
                                          <p:spTgt spid="6">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animEffect transition="in" filter="dissolve">
                                      <p:cBhvr>
                                        <p:cTn id="35" dur="500"/>
                                        <p:tgtEl>
                                          <p:spTgt spid="6">
                                            <p:txEl>
                                              <p:pRg st="11" end="1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12" end="12"/>
                                            </p:txEl>
                                          </p:spTgt>
                                        </p:tgtEl>
                                        <p:attrNameLst>
                                          <p:attrName>style.visibility</p:attrName>
                                        </p:attrNameLst>
                                      </p:cBhvr>
                                      <p:to>
                                        <p:strVal val="visible"/>
                                      </p:to>
                                    </p:set>
                                    <p:animEffect transition="in" filter="dissolve">
                                      <p:cBhvr>
                                        <p:cTn id="38" dur="500"/>
                                        <p:tgtEl>
                                          <p:spTgt spid="6">
                                            <p:txEl>
                                              <p:pRg st="12" end="12"/>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animEffect transition="in" filter="dissolve">
                                      <p:cBhvr>
                                        <p:cTn id="41"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0303" y="831349"/>
            <a:ext cx="8757635" cy="5201424"/>
          </a:xfrm>
          <a:prstGeom prst="rect">
            <a:avLst/>
          </a:prstGeom>
          <a:noFill/>
        </p:spPr>
        <p:txBody>
          <a:bodyPr wrap="square" rtlCol="0">
            <a:spAutoFit/>
          </a:bodyPr>
          <a:lstStyle/>
          <a:p>
            <a:pPr fontAlgn="base">
              <a:lnSpc>
                <a:spcPct val="150000"/>
              </a:lnSpc>
              <a:spcBef>
                <a:spcPct val="0"/>
              </a:spcBef>
              <a:spcAft>
                <a:spcPct val="0"/>
              </a:spcAft>
              <a:defRPr/>
            </a:pPr>
            <a:r>
              <a:rPr lang="en-US" sz="3600" b="1" dirty="0">
                <a:solidFill>
                  <a:srgbClr val="000000"/>
                </a:solidFill>
              </a:rPr>
              <a:t>DESKTOP ASSESSMENT – KEY </a:t>
            </a:r>
            <a:r>
              <a:rPr lang="en-US" sz="3600" b="1" dirty="0" smtClean="0">
                <a:solidFill>
                  <a:srgbClr val="000000"/>
                </a:solidFill>
              </a:rPr>
              <a:t>POINTS</a:t>
            </a:r>
            <a:endParaRPr lang="en-US" sz="2000" b="1" dirty="0">
              <a:solidFill>
                <a:srgbClr val="000000"/>
              </a:solidFill>
              <a:ea typeface="Garamond" charset="0"/>
              <a:cs typeface="Garamond" charset="0"/>
            </a:endParaRPr>
          </a:p>
          <a:p>
            <a:pPr marL="285750" marR="0" lvl="0" indent="-285750" algn="l" defTabSz="914400" rtl="0" eaLnBrk="1" fontAlgn="base" latinLnBrk="0" hangingPunct="1">
              <a:lnSpc>
                <a:spcPct val="150000"/>
              </a:lnSpc>
              <a:spcBef>
                <a:spcPct val="0"/>
              </a:spcBef>
              <a:spcAft>
                <a:spcPct val="0"/>
              </a:spcAft>
              <a:buClrTx/>
              <a:buSzTx/>
              <a:buFont typeface="Wingdings" charset="2"/>
              <a:buChar char="q"/>
              <a:tabLst/>
              <a:defRPr/>
            </a:pPr>
            <a:r>
              <a:rPr kumimoji="0" lang="en-US" sz="2000" b="1" i="0" u="none" strike="noStrike" kern="1200" cap="none" spc="0" normalizeH="0" baseline="0" noProof="0" dirty="0" smtClean="0">
                <a:ln>
                  <a:noFill/>
                </a:ln>
                <a:solidFill>
                  <a:srgbClr val="000000"/>
                </a:solidFill>
                <a:effectLst/>
                <a:uLnTx/>
                <a:uFillTx/>
                <a:ea typeface="Garamond" charset="0"/>
                <a:cs typeface="Garamond" charset="0"/>
              </a:rPr>
              <a:t>The </a:t>
            </a:r>
            <a:r>
              <a:rPr kumimoji="0" lang="en-US" sz="2000" b="1" i="0" u="none" strike="noStrike" kern="1200" cap="none" spc="0" normalizeH="0" baseline="0" noProof="0" dirty="0">
                <a:ln>
                  <a:noFill/>
                </a:ln>
                <a:solidFill>
                  <a:srgbClr val="000000"/>
                </a:solidFill>
                <a:effectLst/>
                <a:uLnTx/>
                <a:uFillTx/>
                <a:ea typeface="Garamond" charset="0"/>
                <a:cs typeface="Garamond" charset="0"/>
              </a:rPr>
              <a:t>Process</a:t>
            </a:r>
          </a:p>
          <a:p>
            <a:pPr marL="742950" marR="0" lvl="1" indent="-285750" algn="l" defTabSz="914400" rtl="0" eaLnBrk="1" fontAlgn="base" latinLnBrk="0" hangingPunct="1">
              <a:spcBef>
                <a:spcPct val="0"/>
              </a:spcBef>
              <a:spcAft>
                <a:spcPct val="0"/>
              </a:spcAft>
              <a:buClrTx/>
              <a:buSzTx/>
              <a:buFont typeface="Wingdings" charset="2"/>
              <a:buChar char="q"/>
              <a:tabLst/>
              <a:defRPr/>
            </a:pPr>
            <a:r>
              <a:rPr kumimoji="0" lang="en-US" sz="2000" b="0" i="0" u="none" strike="noStrike" kern="1200" cap="none" spc="0" normalizeH="0" baseline="0" noProof="0" dirty="0">
                <a:ln>
                  <a:noFill/>
                </a:ln>
                <a:solidFill>
                  <a:srgbClr val="000000"/>
                </a:solidFill>
                <a:effectLst/>
                <a:uLnTx/>
                <a:uFillTx/>
                <a:ea typeface="Garamond" charset="0"/>
                <a:cs typeface="Garamond" charset="0"/>
              </a:rPr>
              <a:t>Understanding Online </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Self</a:t>
            </a:r>
            <a:r>
              <a:rPr kumimoji="0" lang="en-US" sz="2000" b="0" i="0" u="none" strike="noStrike" kern="1200" cap="none" spc="0" normalizeH="0" noProof="0" dirty="0" smtClean="0">
                <a:ln>
                  <a:noFill/>
                </a:ln>
                <a:solidFill>
                  <a:srgbClr val="000000"/>
                </a:solidFill>
                <a:effectLst/>
                <a:uLnTx/>
                <a:uFillTx/>
                <a:ea typeface="Garamond" charset="0"/>
                <a:cs typeface="Garamond" charset="0"/>
              </a:rPr>
              <a:t> A</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ssessment done by </a:t>
            </a:r>
            <a:r>
              <a:rPr kumimoji="0" lang="en-US" sz="2000" b="0" i="0" u="none" strike="noStrike" kern="1200" cap="none" spc="0" normalizeH="0" baseline="0" noProof="0" dirty="0">
                <a:ln>
                  <a:noFill/>
                </a:ln>
                <a:solidFill>
                  <a:srgbClr val="000000"/>
                </a:solidFill>
                <a:effectLst/>
                <a:uLnTx/>
                <a:uFillTx/>
                <a:ea typeface="Garamond" charset="0"/>
                <a:cs typeface="Garamond" charset="0"/>
              </a:rPr>
              <a:t>applicant</a:t>
            </a:r>
          </a:p>
          <a:p>
            <a:pPr marL="742950" marR="0" lvl="1" indent="-285750" algn="l" defTabSz="914400" rtl="0" eaLnBrk="1" fontAlgn="base" latinLnBrk="0" hangingPunct="1">
              <a:spcBef>
                <a:spcPct val="0"/>
              </a:spcBef>
              <a:spcAft>
                <a:spcPct val="0"/>
              </a:spcAft>
              <a:buClrTx/>
              <a:buSzTx/>
              <a:buFont typeface="Wingdings" charset="2"/>
              <a:buChar char="q"/>
              <a:tabLst/>
              <a:defRPr/>
            </a:pPr>
            <a:r>
              <a:rPr kumimoji="0" lang="en-US" sz="2000" b="0" i="0" u="none" strike="noStrike" kern="1200" cap="none" spc="0" normalizeH="0" baseline="0" noProof="0" dirty="0">
                <a:ln>
                  <a:noFill/>
                </a:ln>
                <a:solidFill>
                  <a:srgbClr val="000000"/>
                </a:solidFill>
                <a:effectLst/>
                <a:uLnTx/>
                <a:uFillTx/>
                <a:ea typeface="Garamond" charset="0"/>
                <a:cs typeface="Garamond" charset="0"/>
              </a:rPr>
              <a:t>Allocation of Desktop </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Assessor by QCI  </a:t>
            </a:r>
            <a:endParaRPr kumimoji="0" lang="en-US" sz="2000" b="0" i="0" u="none" strike="noStrike" kern="1200" cap="none" spc="0" normalizeH="0" baseline="0" noProof="0" dirty="0">
              <a:ln>
                <a:noFill/>
              </a:ln>
              <a:solidFill>
                <a:srgbClr val="000000"/>
              </a:solidFill>
              <a:effectLst/>
              <a:uLnTx/>
              <a:uFillTx/>
              <a:ea typeface="Garamond" charset="0"/>
              <a:cs typeface="Garamond" charset="0"/>
            </a:endParaRPr>
          </a:p>
          <a:p>
            <a:pPr marL="742950" marR="0" lvl="1" indent="-285750" algn="l" defTabSz="914400" rtl="0" eaLnBrk="1" fontAlgn="base" latinLnBrk="0" hangingPunct="1">
              <a:spcBef>
                <a:spcPct val="0"/>
              </a:spcBef>
              <a:spcAft>
                <a:spcPct val="0"/>
              </a:spcAft>
              <a:buClrTx/>
              <a:buSzTx/>
              <a:buFont typeface="Wingdings" charset="2"/>
              <a:buChar char="q"/>
              <a:tabLst/>
              <a:defRPr/>
            </a:pP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Key </a:t>
            </a:r>
            <a:r>
              <a:rPr lang="en-US" sz="2000" dirty="0" smtClean="0">
                <a:solidFill>
                  <a:srgbClr val="000000"/>
                </a:solidFill>
                <a:ea typeface="Garamond" charset="0"/>
                <a:cs typeface="Garamond" charset="0"/>
              </a:rPr>
              <a:t>agenda is r</a:t>
            </a:r>
            <a:r>
              <a:rPr kumimoji="0" lang="en-US" sz="2000" b="0" i="0" u="none" strike="noStrike" kern="1200" cap="none" spc="0" normalizeH="0" baseline="0" noProof="0" dirty="0" err="1" smtClean="0">
                <a:ln>
                  <a:noFill/>
                </a:ln>
                <a:solidFill>
                  <a:srgbClr val="000000"/>
                </a:solidFill>
                <a:effectLst/>
                <a:uLnTx/>
                <a:uFillTx/>
                <a:ea typeface="Garamond" charset="0"/>
                <a:cs typeface="Garamond" charset="0"/>
              </a:rPr>
              <a:t>eviewing</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 </a:t>
            </a:r>
            <a:r>
              <a:rPr kumimoji="0" lang="en-US" sz="2000" b="0" i="0" u="none" strike="noStrike" kern="1200" cap="none" spc="0" normalizeH="0" baseline="0" noProof="0" dirty="0">
                <a:ln>
                  <a:noFill/>
                </a:ln>
                <a:solidFill>
                  <a:srgbClr val="000000"/>
                </a:solidFill>
                <a:effectLst/>
                <a:uLnTx/>
                <a:uFillTx/>
                <a:ea typeface="Garamond" charset="0"/>
                <a:cs typeface="Garamond" charset="0"/>
              </a:rPr>
              <a:t>evidences uploaded – checking </a:t>
            </a:r>
            <a:r>
              <a:rPr kumimoji="0" lang="en-US" sz="2400" b="1" i="0" u="none" strike="noStrike" kern="1200" cap="none" spc="0" normalizeH="0" baseline="0" noProof="0" dirty="0">
                <a:ln>
                  <a:noFill/>
                </a:ln>
                <a:solidFill>
                  <a:srgbClr val="C00000"/>
                </a:solidFill>
                <a:effectLst/>
                <a:uLnTx/>
                <a:uFillTx/>
                <a:ea typeface="Garamond" charset="0"/>
                <a:cs typeface="Garamond" charset="0"/>
              </a:rPr>
              <a:t>relevance</a:t>
            </a:r>
            <a:r>
              <a:rPr kumimoji="0" lang="en-US" sz="2000" b="0" i="0" u="none" strike="noStrike" kern="1200" cap="none" spc="0" normalizeH="0" baseline="0" noProof="0" dirty="0">
                <a:ln>
                  <a:noFill/>
                </a:ln>
                <a:solidFill>
                  <a:srgbClr val="000000"/>
                </a:solidFill>
                <a:effectLst/>
                <a:uLnTx/>
                <a:uFillTx/>
                <a:ea typeface="Garamond" charset="0"/>
                <a:cs typeface="Garamond" charset="0"/>
              </a:rPr>
              <a:t> &amp; </a:t>
            </a:r>
            <a:r>
              <a:rPr kumimoji="0" lang="en-US" sz="2400" b="1" i="0" u="none" strike="noStrike" kern="1200" cap="none" spc="0" normalizeH="0" baseline="0" noProof="0" dirty="0" smtClean="0">
                <a:ln>
                  <a:noFill/>
                </a:ln>
                <a:solidFill>
                  <a:srgbClr val="C00000"/>
                </a:solidFill>
                <a:effectLst/>
                <a:uLnTx/>
                <a:uFillTx/>
                <a:ea typeface="Garamond" charset="0"/>
                <a:cs typeface="Garamond" charset="0"/>
              </a:rPr>
              <a:t>adequacy</a:t>
            </a:r>
            <a:r>
              <a:rPr lang="en-US" sz="2000" dirty="0">
                <a:solidFill>
                  <a:srgbClr val="000000"/>
                </a:solidFill>
                <a:ea typeface="Garamond" charset="0"/>
                <a:cs typeface="Garamond" charset="0"/>
              </a:rPr>
              <a:t>,</a:t>
            </a:r>
            <a:r>
              <a:rPr kumimoji="0" lang="en-US" sz="2400" b="1" i="0" u="none" strike="noStrike" kern="1200" cap="none" spc="0" normalizeH="0" baseline="0" noProof="0" dirty="0" smtClean="0">
                <a:ln>
                  <a:noFill/>
                </a:ln>
                <a:solidFill>
                  <a:srgbClr val="C00000"/>
                </a:solidFill>
                <a:effectLst/>
                <a:uLnTx/>
                <a:uFillTx/>
                <a:ea typeface="Garamond" charset="0"/>
                <a:cs typeface="Garamond" charset="0"/>
              </a:rPr>
              <a:t> </a:t>
            </a:r>
            <a:r>
              <a:rPr lang="en-US" sz="2000" dirty="0">
                <a:solidFill>
                  <a:srgbClr val="000000"/>
                </a:solidFill>
                <a:ea typeface="Garamond" charset="0"/>
                <a:cs typeface="Garamond" charset="0"/>
              </a:rPr>
              <a:t>with reference to the Self Assessment </a:t>
            </a:r>
            <a:r>
              <a:rPr lang="en-US" sz="2000" dirty="0" smtClean="0">
                <a:solidFill>
                  <a:srgbClr val="000000"/>
                </a:solidFill>
                <a:ea typeface="Garamond" charset="0"/>
                <a:cs typeface="Garamond" charset="0"/>
              </a:rPr>
              <a:t>done – does the evidence submitted match with the level ?</a:t>
            </a:r>
            <a:endParaRPr lang="en-US" sz="2000" dirty="0">
              <a:solidFill>
                <a:srgbClr val="000000"/>
              </a:solidFill>
              <a:ea typeface="Garamond" charset="0"/>
              <a:cs typeface="Garamond" charset="0"/>
            </a:endParaRPr>
          </a:p>
          <a:p>
            <a:pPr marL="742950" marR="0" lvl="1" indent="-285750" algn="l" defTabSz="914400" rtl="0" eaLnBrk="1" fontAlgn="base" latinLnBrk="0" hangingPunct="1">
              <a:spcBef>
                <a:spcPct val="0"/>
              </a:spcBef>
              <a:spcAft>
                <a:spcPct val="0"/>
              </a:spcAft>
              <a:buClrTx/>
              <a:buSzTx/>
              <a:buFont typeface="Wingdings" charset="2"/>
              <a:buChar char="q"/>
              <a:tabLst/>
              <a:defRPr/>
            </a:pPr>
            <a:r>
              <a:rPr kumimoji="0" lang="en-US" sz="2000" b="0" i="0" u="none" strike="noStrike" kern="1200" cap="none" spc="0" normalizeH="0" baseline="0" noProof="0" dirty="0">
                <a:ln>
                  <a:noFill/>
                </a:ln>
                <a:solidFill>
                  <a:srgbClr val="000000"/>
                </a:solidFill>
                <a:effectLst/>
                <a:uLnTx/>
                <a:uFillTx/>
                <a:ea typeface="Garamond" charset="0"/>
                <a:cs typeface="Garamond" charset="0"/>
              </a:rPr>
              <a:t>Evidence recall</a:t>
            </a:r>
            <a:r>
              <a:rPr kumimoji="0" lang="en-GB" sz="2000" b="0" i="0" u="none" strike="noStrike" kern="1200" cap="none" spc="0" normalizeH="0" baseline="0" noProof="0" dirty="0">
                <a:ln>
                  <a:noFill/>
                </a:ln>
                <a:solidFill>
                  <a:srgbClr val="000000"/>
                </a:solidFill>
                <a:effectLst/>
                <a:uLnTx/>
                <a:uFillTx/>
                <a:ea typeface="Garamond" charset="0"/>
                <a:cs typeface="Garamond" charset="0"/>
              </a:rPr>
              <a:t>; additional evidence</a:t>
            </a:r>
            <a:endParaRPr kumimoji="0" lang="en-US" sz="2000" b="0" i="0" u="none" strike="noStrike" kern="1200" cap="none" spc="0" normalizeH="0" baseline="0" noProof="0" dirty="0">
              <a:ln>
                <a:noFill/>
              </a:ln>
              <a:solidFill>
                <a:srgbClr val="000000"/>
              </a:solidFill>
              <a:effectLst/>
              <a:uLnTx/>
              <a:uFillTx/>
              <a:ea typeface="Garamond" charset="0"/>
              <a:cs typeface="Garamond" charset="0"/>
            </a:endParaRPr>
          </a:p>
          <a:p>
            <a:pPr marL="742950" lvl="1" indent="-285750" fontAlgn="base">
              <a:spcBef>
                <a:spcPct val="0"/>
              </a:spcBef>
              <a:spcAft>
                <a:spcPct val="0"/>
              </a:spcAft>
              <a:buFont typeface="Wingdings" charset="2"/>
              <a:buChar char="q"/>
              <a:defRPr/>
            </a:pPr>
            <a:r>
              <a:rPr kumimoji="0" lang="en-US" sz="2000" b="0" i="0" u="none" strike="noStrike" kern="1200" cap="none" spc="0" normalizeH="0" baseline="0" noProof="0" dirty="0">
                <a:ln>
                  <a:noFill/>
                </a:ln>
                <a:solidFill>
                  <a:srgbClr val="000000"/>
                </a:solidFill>
                <a:effectLst/>
                <a:uLnTx/>
                <a:uFillTx/>
                <a:ea typeface="Garamond" charset="0"/>
                <a:cs typeface="Garamond" charset="0"/>
              </a:rPr>
              <a:t>Deciding maturity level vis-à-vis evidence </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available</a:t>
            </a:r>
            <a:endParaRPr lang="en-GB" sz="2000" dirty="0" smtClean="0">
              <a:solidFill>
                <a:srgbClr val="000000"/>
              </a:solidFill>
              <a:ea typeface="Garamond" charset="0"/>
              <a:cs typeface="Garamond" charset="0"/>
            </a:endParaRPr>
          </a:p>
          <a:p>
            <a:pPr marL="742950" lvl="1" indent="-285750" fontAlgn="base">
              <a:spcBef>
                <a:spcPct val="0"/>
              </a:spcBef>
              <a:spcAft>
                <a:spcPct val="0"/>
              </a:spcAft>
              <a:buFont typeface="Wingdings" charset="2"/>
              <a:buChar char="q"/>
              <a:defRPr/>
            </a:pP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Technical </a:t>
            </a:r>
            <a:r>
              <a:rPr kumimoji="0" lang="en-GB" sz="2000" b="0" i="0" u="none" strike="noStrike" kern="1200" cap="none" spc="0" normalizeH="0" baseline="0" noProof="0" dirty="0">
                <a:ln>
                  <a:noFill/>
                </a:ln>
                <a:solidFill>
                  <a:srgbClr val="000000"/>
                </a:solidFill>
                <a:effectLst/>
                <a:uLnTx/>
                <a:uFillTx/>
                <a:ea typeface="Garamond" charset="0"/>
                <a:cs typeface="Garamond" charset="0"/>
              </a:rPr>
              <a:t>review by </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QCI, including</a:t>
            </a:r>
            <a:r>
              <a:rPr kumimoji="0" lang="en-GB" sz="2000" b="0" i="0" u="none" strike="noStrike" kern="1200" cap="none" spc="0" normalizeH="0" noProof="0" dirty="0" smtClean="0">
                <a:ln>
                  <a:noFill/>
                </a:ln>
                <a:solidFill>
                  <a:srgbClr val="000000"/>
                </a:solidFill>
                <a:effectLst/>
                <a:uLnTx/>
                <a:uFillTx/>
                <a:ea typeface="Garamond" charset="0"/>
                <a:cs typeface="Garamond" charset="0"/>
              </a:rPr>
              <a:t> evidences of </a:t>
            </a:r>
            <a:r>
              <a:rPr lang="en-US" sz="2000" dirty="0" smtClean="0"/>
              <a:t>self-certification </a:t>
            </a:r>
            <a:r>
              <a:rPr lang="en-US" sz="2000" dirty="0"/>
              <a:t>of the </a:t>
            </a:r>
            <a:r>
              <a:rPr lang="en-US" sz="2000" dirty="0" smtClean="0"/>
              <a:t>applicable </a:t>
            </a:r>
            <a:r>
              <a:rPr lang="en-US" sz="2000" dirty="0"/>
              <a:t>statutory &amp; regulatory requirements of the </a:t>
            </a:r>
            <a:r>
              <a:rPr lang="en-US" sz="2000" dirty="0" smtClean="0"/>
              <a:t>MSME, </a:t>
            </a:r>
            <a:r>
              <a:rPr lang="en-US" sz="2000" dirty="0"/>
              <a:t>with reference to </a:t>
            </a:r>
            <a:r>
              <a:rPr lang="en-US" sz="2000" dirty="0" smtClean="0"/>
              <a:t>Quality</a:t>
            </a:r>
            <a:r>
              <a:rPr lang="en-US" sz="2000" dirty="0"/>
              <a:t>, </a:t>
            </a:r>
            <a:r>
              <a:rPr lang="en-US" sz="2000" dirty="0" smtClean="0"/>
              <a:t>Environment </a:t>
            </a:r>
            <a:r>
              <a:rPr lang="en-US" sz="2000" dirty="0"/>
              <a:t>and </a:t>
            </a:r>
            <a:r>
              <a:rPr lang="en-US" sz="2000" dirty="0" smtClean="0"/>
              <a:t>Safety</a:t>
            </a:r>
            <a:endParaRPr kumimoji="0" lang="en-GB" sz="2000" b="0" i="0" u="none" strike="noStrike" kern="1200" cap="none" spc="0" normalizeH="0" baseline="0" noProof="0" dirty="0">
              <a:ln>
                <a:noFill/>
              </a:ln>
              <a:solidFill>
                <a:srgbClr val="000000"/>
              </a:solidFill>
              <a:effectLst/>
              <a:uLnTx/>
              <a:uFillTx/>
              <a:ea typeface="Garamond" charset="0"/>
              <a:cs typeface="Garamond" charset="0"/>
            </a:endParaRPr>
          </a:p>
          <a:p>
            <a:pPr marL="742950" marR="0" lvl="1" indent="-285750" algn="l" defTabSz="914400" rtl="0" eaLnBrk="1" fontAlgn="base" latinLnBrk="0" hangingPunct="1">
              <a:spcBef>
                <a:spcPct val="0"/>
              </a:spcBef>
              <a:spcAft>
                <a:spcPct val="0"/>
              </a:spcAft>
              <a:buClrTx/>
              <a:buSzTx/>
              <a:buFont typeface="Wingdings" charset="2"/>
              <a:buChar char="q"/>
              <a:tabLst/>
              <a:defRPr/>
            </a:pPr>
            <a:r>
              <a:rPr kumimoji="0" lang="en-US" sz="2000" b="0" i="0" u="none" strike="noStrike" kern="1200" cap="none" spc="0" normalizeH="0" baseline="0" noProof="0" dirty="0">
                <a:ln>
                  <a:noFill/>
                </a:ln>
                <a:solidFill>
                  <a:srgbClr val="000000"/>
                </a:solidFill>
                <a:effectLst/>
                <a:uLnTx/>
                <a:uFillTx/>
                <a:ea typeface="Garamond" charset="0"/>
                <a:cs typeface="Garamond" charset="0"/>
              </a:rPr>
              <a:t>Clearing or rejecting </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the applicant for </a:t>
            </a:r>
            <a:r>
              <a:rPr kumimoji="0" lang="en-US" sz="2000" b="0" i="0" u="none" strike="noStrike" kern="1200" cap="none" spc="0" normalizeH="0" baseline="0" noProof="0" dirty="0" err="1" smtClean="0">
                <a:ln>
                  <a:noFill/>
                </a:ln>
                <a:solidFill>
                  <a:srgbClr val="000000"/>
                </a:solidFill>
                <a:effectLst/>
                <a:uLnTx/>
                <a:uFillTx/>
                <a:ea typeface="Garamond" charset="0"/>
                <a:cs typeface="Garamond" charset="0"/>
              </a:rPr>
              <a:t>OnSite</a:t>
            </a:r>
            <a:r>
              <a:rPr kumimoji="0" lang="en-US" sz="2000" b="0" i="0" u="none" strike="noStrike" kern="1200" cap="none" spc="0" normalizeH="0" baseline="0" noProof="0" dirty="0" smtClean="0">
                <a:ln>
                  <a:noFill/>
                </a:ln>
                <a:solidFill>
                  <a:srgbClr val="000000"/>
                </a:solidFill>
                <a:effectLst/>
                <a:uLnTx/>
                <a:uFillTx/>
                <a:ea typeface="Garamond" charset="0"/>
                <a:cs typeface="Garamond" charset="0"/>
              </a:rPr>
              <a:t> Assessment</a:t>
            </a:r>
            <a:r>
              <a:rPr kumimoji="0" lang="en-GB" sz="2000" b="0" i="0" u="none" strike="noStrike" kern="1200" cap="none" spc="0" normalizeH="0" baseline="0" noProof="0" dirty="0" smtClean="0">
                <a:ln>
                  <a:noFill/>
                </a:ln>
                <a:solidFill>
                  <a:srgbClr val="000000"/>
                </a:solidFill>
                <a:effectLst/>
                <a:uLnTx/>
                <a:uFillTx/>
                <a:ea typeface="Garamond" charset="0"/>
                <a:cs typeface="Garamond" charset="0"/>
              </a:rPr>
              <a:t> </a:t>
            </a:r>
          </a:p>
          <a:p>
            <a:pPr marL="742950" marR="0" lvl="1" indent="-285750" algn="l" defTabSz="914400" rtl="0" eaLnBrk="1" fontAlgn="base" latinLnBrk="0" hangingPunct="1">
              <a:spcBef>
                <a:spcPct val="0"/>
              </a:spcBef>
              <a:spcAft>
                <a:spcPct val="0"/>
              </a:spcAft>
              <a:buClrTx/>
              <a:buSzTx/>
              <a:buFont typeface="Wingdings" charset="2"/>
              <a:buChar char="q"/>
              <a:tabLst/>
              <a:defRPr/>
            </a:pPr>
            <a:r>
              <a:rPr lang="en-US" sz="2000" dirty="0" smtClean="0">
                <a:solidFill>
                  <a:srgbClr val="000000"/>
                </a:solidFill>
                <a:ea typeface="Garamond" charset="0"/>
                <a:cs typeface="Garamond" charset="0"/>
              </a:rPr>
              <a:t>Desktop </a:t>
            </a:r>
            <a:r>
              <a:rPr lang="en-US" sz="2000" dirty="0">
                <a:solidFill>
                  <a:srgbClr val="000000"/>
                </a:solidFill>
                <a:ea typeface="Garamond" charset="0"/>
                <a:cs typeface="Garamond" charset="0"/>
              </a:rPr>
              <a:t>Assessment Report </a:t>
            </a:r>
            <a:r>
              <a:rPr kumimoji="0" lang="en-US" sz="2000" i="0" u="none" strike="noStrike" kern="1200" cap="none" spc="0" normalizeH="0" baseline="0" noProof="0" dirty="0" smtClean="0">
                <a:ln>
                  <a:noFill/>
                </a:ln>
                <a:solidFill>
                  <a:srgbClr val="000000"/>
                </a:solidFill>
                <a:effectLst/>
                <a:uLnTx/>
                <a:uFillTx/>
                <a:ea typeface="Garamond" charset="0"/>
                <a:cs typeface="Garamond" charset="0"/>
              </a:rPr>
              <a:t>– for both cleared and rejected applicants</a:t>
            </a:r>
            <a:endParaRPr kumimoji="0" lang="en-GB" sz="2000" i="0" u="none" strike="noStrike" kern="1200" cap="none" spc="0" normalizeH="0" baseline="0" noProof="0" dirty="0">
              <a:ln>
                <a:noFill/>
              </a:ln>
              <a:solidFill>
                <a:srgbClr val="000000"/>
              </a:solidFill>
              <a:effectLst/>
              <a:uLnTx/>
              <a:uFillTx/>
              <a:ea typeface="Garamond" charset="0"/>
              <a:cs typeface="Garamond" charset="0"/>
            </a:endParaRPr>
          </a:p>
        </p:txBody>
      </p:sp>
      <p:sp>
        <p:nvSpPr>
          <p:cNvPr id="8" name="Title 1"/>
          <p:cNvSpPr>
            <a:spLocks noGrp="1"/>
          </p:cNvSpPr>
          <p:nvPr>
            <p:ph type="title"/>
          </p:nvPr>
        </p:nvSpPr>
        <p:spPr>
          <a:xfrm>
            <a:off x="172517" y="177259"/>
            <a:ext cx="6996687" cy="492443"/>
          </a:xfrm>
        </p:spPr>
        <p:txBody>
          <a:bodyPr/>
          <a:lstStyle/>
          <a:p>
            <a:r>
              <a:rPr lang="en-IN" sz="3200" dirty="0" smtClean="0"/>
              <a:t>STEP 3: DESKTOP ASSESSMENT (3)</a:t>
            </a:r>
            <a:endParaRPr lang="en-IN" sz="3200" dirty="0"/>
          </a:p>
        </p:txBody>
      </p:sp>
    </p:spTree>
    <p:extLst>
      <p:ext uri="{BB962C8B-B14F-4D97-AF65-F5344CB8AC3E}">
        <p14:creationId xmlns="" xmlns:p14="http://schemas.microsoft.com/office/powerpoint/2010/main" val="363411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dissolv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dissolve">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dissolve">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dissolve">
                                      <p:cBhvr>
                                        <p:cTn id="40" dur="500"/>
                                        <p:tgtEl>
                                          <p:spTgt spid="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dissolve">
                                      <p:cBhvr>
                                        <p:cTn id="45" dur="500"/>
                                        <p:tgtEl>
                                          <p:spTgt spid="6">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Effect transition="in" filter="dissolve">
                                      <p:cBhvr>
                                        <p:cTn id="5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752322"/>
            <a:ext cx="8819034" cy="221599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US" sz="3600" b="1" dirty="0" smtClean="0">
                <a:solidFill>
                  <a:srgbClr val="000000"/>
                </a:solidFill>
              </a:rPr>
              <a:t>D E M O (DRAFT WORKFLOW)</a:t>
            </a:r>
          </a:p>
          <a:p>
            <a:pPr marL="1526" lvl="1" indent="0" algn="ctr" defTabSz="860347" fontAlgn="base">
              <a:spcBef>
                <a:spcPct val="0"/>
              </a:spcBef>
              <a:spcAft>
                <a:spcPct val="0"/>
              </a:spcAft>
              <a:buClr>
                <a:srgbClr val="000000"/>
              </a:buClr>
              <a:buNone/>
            </a:pPr>
            <a:endParaRPr lang="en-US" sz="3600" b="1" dirty="0">
              <a:solidFill>
                <a:srgbClr val="000000"/>
              </a:solidFill>
            </a:endParaRPr>
          </a:p>
          <a:p>
            <a:pPr marL="1526" lvl="1" indent="0" algn="ctr" defTabSz="860347" fontAlgn="base">
              <a:spcBef>
                <a:spcPct val="0"/>
              </a:spcBef>
              <a:spcAft>
                <a:spcPct val="0"/>
              </a:spcAft>
              <a:buClr>
                <a:srgbClr val="000000"/>
              </a:buClr>
              <a:buNone/>
            </a:pPr>
            <a:r>
              <a:rPr lang="en-IN" sz="3600" b="1" dirty="0" smtClean="0"/>
              <a:t>DESKTOP ASSESSMENT PROCESS</a:t>
            </a:r>
          </a:p>
          <a:p>
            <a:pPr marL="1526" lvl="1" indent="0" algn="ctr" defTabSz="860347" fontAlgn="base">
              <a:spcBef>
                <a:spcPct val="0"/>
              </a:spcBef>
              <a:spcAft>
                <a:spcPct val="0"/>
              </a:spcAft>
              <a:buClr>
                <a:srgbClr val="000000"/>
              </a:buClr>
              <a:buNone/>
            </a:pPr>
            <a:r>
              <a:rPr lang="en-IN" sz="3600" b="1" dirty="0" smtClean="0">
                <a:solidFill>
                  <a:srgbClr val="000000"/>
                </a:solidFill>
              </a:rPr>
              <a:t>(Under development)</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STEP 3: DESKTOP </a:t>
            </a:r>
            <a:r>
              <a:rPr lang="en-IN" sz="3200" dirty="0"/>
              <a:t>ASSESSMENT </a:t>
            </a:r>
            <a:r>
              <a:rPr lang="en-IN" sz="3200" dirty="0" smtClean="0"/>
              <a:t>(4.1)</a:t>
            </a:r>
            <a:endParaRPr lang="en-IN" sz="3200" dirty="0"/>
          </a:p>
        </p:txBody>
      </p:sp>
    </p:spTree>
    <p:extLst>
      <p:ext uri="{BB962C8B-B14F-4D97-AF65-F5344CB8AC3E}">
        <p14:creationId xmlns="" xmlns:p14="http://schemas.microsoft.com/office/powerpoint/2010/main" val="3439160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4. He can </a:t>
            </a:r>
            <a:r>
              <a:rPr lang="en-US" b="1"/>
              <a:t>Accept </a:t>
            </a:r>
            <a:r>
              <a:rPr lang="en-US"/>
              <a:t>or </a:t>
            </a:r>
            <a:r>
              <a:rPr lang="en-US" b="1"/>
              <a:t>Reject</a:t>
            </a:r>
            <a:endParaRPr lang="en-IN"/>
          </a:p>
          <a:p>
            <a:pPr lvl="2"/>
            <a:r>
              <a:rPr lang="en-US"/>
              <a:t>Upon </a:t>
            </a:r>
            <a:r>
              <a:rPr lang="en-US" b="1"/>
              <a:t>Accept, </a:t>
            </a:r>
            <a:r>
              <a:rPr lang="en-US"/>
              <a:t>he will have to assign an Assessor for this DA</a:t>
            </a:r>
            <a:endParaRPr lang="en-IN"/>
          </a:p>
          <a:p>
            <a:pPr lvl="2"/>
            <a:r>
              <a:rPr lang="en-US"/>
              <a:t>Upon </a:t>
            </a:r>
            <a:r>
              <a:rPr lang="en-US" b="1"/>
              <a:t>Reject,</a:t>
            </a:r>
            <a:r>
              <a:rPr lang="en-US"/>
              <a:t> the MSME request will be re-allocated to another DAB</a:t>
            </a:r>
            <a:endParaRPr lang="en-US" dirty="0"/>
          </a:p>
        </p:txBody>
      </p:sp>
      <p:sp>
        <p:nvSpPr>
          <p:cNvPr id="7" name="Rectangle 15"/>
          <p:cNvSpPr txBox="1">
            <a:spLocks/>
          </p:cNvSpPr>
          <p:nvPr/>
        </p:nvSpPr>
        <p:spPr>
          <a:xfrm>
            <a:off x="172518" y="1131582"/>
            <a:ext cx="8819034" cy="378565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342900" lvl="0" indent="-342900" algn="just">
              <a:buAutoNum type="arabicPeriod"/>
            </a:pPr>
            <a:r>
              <a:rPr lang="en-US" dirty="0" smtClean="0"/>
              <a:t>Upon </a:t>
            </a:r>
            <a:r>
              <a:rPr lang="en-US" dirty="0"/>
              <a:t>submitting a </a:t>
            </a:r>
            <a:r>
              <a:rPr lang="en-US" dirty="0" smtClean="0"/>
              <a:t>Self Assessment by </a:t>
            </a:r>
            <a:r>
              <a:rPr lang="en-US" dirty="0"/>
              <a:t>MSME, it will be intelligently allocated to a </a:t>
            </a:r>
            <a:endParaRPr lang="en-US" dirty="0" smtClean="0"/>
          </a:p>
          <a:p>
            <a:pPr lvl="0" algn="just"/>
            <a:r>
              <a:rPr lang="en-US" b="1" dirty="0" smtClean="0"/>
              <a:t>    Desktop Assessment Body </a:t>
            </a:r>
            <a:r>
              <a:rPr lang="en-US" b="1" dirty="0"/>
              <a:t>(DAB)</a:t>
            </a:r>
            <a:endParaRPr lang="en-IN" dirty="0"/>
          </a:p>
          <a:p>
            <a:pPr lvl="0" algn="just"/>
            <a:r>
              <a:rPr lang="en-US" dirty="0" smtClean="0"/>
              <a:t>2. Every </a:t>
            </a:r>
            <a:r>
              <a:rPr lang="en-US" dirty="0"/>
              <a:t>DAB will have </a:t>
            </a:r>
            <a:r>
              <a:rPr lang="en-US" dirty="0" smtClean="0"/>
              <a:t>an authorized person </a:t>
            </a:r>
            <a:r>
              <a:rPr lang="en-US" dirty="0"/>
              <a:t>who can add/manage </a:t>
            </a:r>
            <a:r>
              <a:rPr lang="en-US" b="1" dirty="0"/>
              <a:t>Allocated Assessments</a:t>
            </a:r>
            <a:r>
              <a:rPr lang="en-US" dirty="0"/>
              <a:t> </a:t>
            </a:r>
            <a:r>
              <a:rPr lang="en-US" dirty="0" smtClean="0"/>
              <a:t>and</a:t>
            </a:r>
          </a:p>
          <a:p>
            <a:pPr lvl="0" algn="just"/>
            <a:r>
              <a:rPr lang="en-US" dirty="0"/>
              <a:t> </a:t>
            </a:r>
            <a:r>
              <a:rPr lang="en-US" dirty="0" smtClean="0"/>
              <a:t>   </a:t>
            </a:r>
            <a:r>
              <a:rPr lang="en-US" dirty="0"/>
              <a:t>add/manage </a:t>
            </a:r>
            <a:r>
              <a:rPr lang="en-US" b="1" dirty="0"/>
              <a:t>Assessors</a:t>
            </a:r>
            <a:endParaRPr lang="en-IN" dirty="0"/>
          </a:p>
          <a:p>
            <a:pPr lvl="0" algn="just"/>
            <a:r>
              <a:rPr lang="en-US" dirty="0" smtClean="0"/>
              <a:t>3. Every </a:t>
            </a:r>
            <a:r>
              <a:rPr lang="en-US" dirty="0"/>
              <a:t>time he gets a new request for a DA, he can see it on his Dashboard under </a:t>
            </a:r>
            <a:r>
              <a:rPr lang="en-US" b="1" dirty="0" smtClean="0"/>
              <a:t>Pending</a:t>
            </a:r>
          </a:p>
          <a:p>
            <a:pPr lvl="0" algn="just"/>
            <a:r>
              <a:rPr lang="en-US" b="1" dirty="0"/>
              <a:t> </a:t>
            </a:r>
            <a:r>
              <a:rPr lang="en-US" b="1" dirty="0" smtClean="0"/>
              <a:t>   MSME</a:t>
            </a:r>
            <a:endParaRPr lang="en-IN" dirty="0"/>
          </a:p>
          <a:p>
            <a:pPr lvl="0" algn="just"/>
            <a:r>
              <a:rPr lang="en-US" dirty="0" smtClean="0"/>
              <a:t>4. He </a:t>
            </a:r>
            <a:r>
              <a:rPr lang="en-US" dirty="0"/>
              <a:t>can </a:t>
            </a:r>
            <a:r>
              <a:rPr lang="en-US" b="1" dirty="0"/>
              <a:t>Accept </a:t>
            </a:r>
            <a:r>
              <a:rPr lang="en-US" dirty="0"/>
              <a:t>or </a:t>
            </a:r>
            <a:r>
              <a:rPr lang="en-US" b="1" dirty="0" smtClean="0"/>
              <a:t>Reject</a:t>
            </a:r>
            <a:endParaRPr lang="en-IN" dirty="0" smtClean="0"/>
          </a:p>
          <a:p>
            <a:pPr lvl="0" algn="just"/>
            <a:r>
              <a:rPr lang="en-IN" dirty="0" smtClean="0"/>
              <a:t>    - </a:t>
            </a:r>
            <a:r>
              <a:rPr lang="en-US" dirty="0" smtClean="0"/>
              <a:t>Upon </a:t>
            </a:r>
            <a:r>
              <a:rPr lang="en-US" b="1" dirty="0"/>
              <a:t>Accept, </a:t>
            </a:r>
            <a:r>
              <a:rPr lang="en-US" dirty="0"/>
              <a:t>he will have to assign an Assessor for this DA</a:t>
            </a:r>
            <a:endParaRPr lang="en-IN" dirty="0"/>
          </a:p>
          <a:p>
            <a:pPr algn="just"/>
            <a:r>
              <a:rPr lang="en-US" dirty="0" smtClean="0"/>
              <a:t>    - Upon </a:t>
            </a:r>
            <a:r>
              <a:rPr lang="en-US" b="1" dirty="0"/>
              <a:t>Reject,</a:t>
            </a:r>
            <a:r>
              <a:rPr lang="en-US" dirty="0"/>
              <a:t> the MSME request will be re-allocated to another </a:t>
            </a:r>
            <a:r>
              <a:rPr lang="en-US" dirty="0" smtClean="0"/>
              <a:t>DAB</a:t>
            </a:r>
          </a:p>
          <a:p>
            <a:pPr lvl="0" algn="just"/>
            <a:r>
              <a:rPr lang="en-US" dirty="0" smtClean="0"/>
              <a:t>5. Once </a:t>
            </a:r>
            <a:r>
              <a:rPr lang="en-US" b="1" dirty="0"/>
              <a:t>Accepted,</a:t>
            </a:r>
            <a:r>
              <a:rPr lang="en-US" dirty="0"/>
              <a:t> an email will be sent to the Assessor to get started on the DA.</a:t>
            </a:r>
            <a:endParaRPr lang="en-IN" dirty="0"/>
          </a:p>
          <a:p>
            <a:pPr lvl="0" algn="just"/>
            <a:r>
              <a:rPr lang="en-US" dirty="0" smtClean="0"/>
              <a:t>6. Assessor </a:t>
            </a:r>
            <a:r>
              <a:rPr lang="en-US" dirty="0"/>
              <a:t>can only be assigned if he’s an </a:t>
            </a:r>
            <a:r>
              <a:rPr lang="en-US" b="1" dirty="0" smtClean="0"/>
              <a:t>Approved </a:t>
            </a:r>
            <a:r>
              <a:rPr lang="en-US" b="1" dirty="0"/>
              <a:t>Assessor </a:t>
            </a:r>
            <a:r>
              <a:rPr lang="en-US" dirty="0"/>
              <a:t>by ZED-QCI.</a:t>
            </a:r>
            <a:endParaRPr lang="en-IN" dirty="0"/>
          </a:p>
          <a:p>
            <a:endParaRPr lang="en-US" sz="4800" b="1" dirty="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STEP 3: DESKTOP </a:t>
            </a:r>
            <a:r>
              <a:rPr lang="en-IN" sz="3200" dirty="0"/>
              <a:t>ASSESSMENT </a:t>
            </a:r>
            <a:r>
              <a:rPr lang="en-IN" sz="3200" dirty="0" smtClean="0"/>
              <a:t>(4.2)</a:t>
            </a:r>
            <a:endParaRPr lang="en-IN" sz="3200" dirty="0"/>
          </a:p>
        </p:txBody>
      </p:sp>
      <p:sp>
        <p:nvSpPr>
          <p:cNvPr id="4" name="Rectangle 5"/>
          <p:cNvSpPr>
            <a:spLocks noChangeArrowheads="1"/>
          </p:cNvSpPr>
          <p:nvPr/>
        </p:nvSpPr>
        <p:spPr bwMode="auto">
          <a:xfrm>
            <a:off x="0" y="347731"/>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pic>
        <p:nvPicPr>
          <p:cNvPr id="82948"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9248" y="4559128"/>
            <a:ext cx="8384143" cy="193183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6"/>
          <p:cNvSpPr>
            <a:spLocks noChangeArrowheads="1"/>
          </p:cNvSpPr>
          <p:nvPr/>
        </p:nvSpPr>
        <p:spPr bwMode="auto">
          <a:xfrm>
            <a:off x="457200" y="2700406"/>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 xmlns:p14="http://schemas.microsoft.com/office/powerpoint/2010/main" val="658715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271254"/>
            <a:ext cx="8819034" cy="526297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0"/>
            <a:r>
              <a:rPr lang="en-US" dirty="0" smtClean="0"/>
              <a:t>7. After </a:t>
            </a:r>
            <a:r>
              <a:rPr lang="en-US" dirty="0"/>
              <a:t>logging in as an Assessor, he will get to see every question with the </a:t>
            </a:r>
            <a:r>
              <a:rPr lang="en-US" b="1" dirty="0"/>
              <a:t>Option Selected </a:t>
            </a:r>
            <a:endParaRPr lang="en-US" b="1" dirty="0" smtClean="0"/>
          </a:p>
          <a:p>
            <a:pPr lvl="0"/>
            <a:r>
              <a:rPr lang="en-US" b="1" dirty="0"/>
              <a:t> </a:t>
            </a:r>
            <a:r>
              <a:rPr lang="en-US" b="1" dirty="0" smtClean="0"/>
              <a:t>   </a:t>
            </a:r>
            <a:r>
              <a:rPr lang="en-US" dirty="0" smtClean="0"/>
              <a:t>and </a:t>
            </a:r>
            <a:r>
              <a:rPr lang="en-US" dirty="0"/>
              <a:t>the </a:t>
            </a:r>
            <a:r>
              <a:rPr lang="en-US" b="1" dirty="0"/>
              <a:t>Evidence Uploaded</a:t>
            </a:r>
            <a:r>
              <a:rPr lang="en-US" dirty="0"/>
              <a:t>, if any.</a:t>
            </a:r>
            <a:endParaRPr lang="en-IN" dirty="0"/>
          </a:p>
          <a:p>
            <a:pPr lvl="0"/>
            <a:r>
              <a:rPr lang="en-US" dirty="0" smtClean="0"/>
              <a:t>8. There </a:t>
            </a:r>
            <a:r>
              <a:rPr lang="en-US" dirty="0"/>
              <a:t>are 3 actions for every question in every parameter:</a:t>
            </a:r>
            <a:endParaRPr lang="en-IN" dirty="0"/>
          </a:p>
          <a:p>
            <a:pPr lvl="1"/>
            <a:r>
              <a:rPr lang="en-US" dirty="0" smtClean="0"/>
              <a:t>Agree:</a:t>
            </a:r>
            <a:endParaRPr lang="en-IN" dirty="0"/>
          </a:p>
          <a:p>
            <a:pPr marL="199226" lvl="2" indent="0">
              <a:buNone/>
            </a:pPr>
            <a:r>
              <a:rPr lang="en-US" dirty="0"/>
              <a:t>Agree to the option selected by the MSME</a:t>
            </a:r>
            <a:endParaRPr lang="en-IN" dirty="0"/>
          </a:p>
          <a:p>
            <a:pPr lvl="2"/>
            <a:r>
              <a:rPr lang="en-US" dirty="0"/>
              <a:t>When either the evidence uploaded supports his answer OR</a:t>
            </a:r>
            <a:endParaRPr lang="en-IN" dirty="0"/>
          </a:p>
          <a:p>
            <a:pPr lvl="2"/>
            <a:r>
              <a:rPr lang="en-US" dirty="0"/>
              <a:t>When the option selected doesn’t need any evidence</a:t>
            </a:r>
            <a:endParaRPr lang="en-IN" dirty="0"/>
          </a:p>
          <a:p>
            <a:pPr lvl="1"/>
            <a:r>
              <a:rPr lang="en-US" dirty="0"/>
              <a:t>Change</a:t>
            </a:r>
            <a:endParaRPr lang="en-IN" dirty="0"/>
          </a:p>
          <a:p>
            <a:pPr marL="199226" lvl="2" indent="0">
              <a:buNone/>
            </a:pPr>
            <a:r>
              <a:rPr lang="en-US" dirty="0"/>
              <a:t>Disagree to the option selected by the MSME and can increase or decrease accordingly</a:t>
            </a:r>
            <a:endParaRPr lang="en-IN" dirty="0"/>
          </a:p>
          <a:p>
            <a:pPr lvl="2"/>
            <a:r>
              <a:rPr lang="en-US" dirty="0"/>
              <a:t>When the submitted evidence makes the MSME eligible for an even higher rating OR</a:t>
            </a:r>
            <a:endParaRPr lang="en-IN" dirty="0"/>
          </a:p>
          <a:p>
            <a:pPr lvl="2"/>
            <a:r>
              <a:rPr lang="en-US" dirty="0"/>
              <a:t>When there was no submitted evidence even though it was suggested.</a:t>
            </a:r>
            <a:endParaRPr lang="en-IN" dirty="0"/>
          </a:p>
          <a:p>
            <a:pPr lvl="1"/>
            <a:r>
              <a:rPr lang="en-US" dirty="0"/>
              <a:t>Review</a:t>
            </a:r>
            <a:endParaRPr lang="en-IN" dirty="0"/>
          </a:p>
          <a:p>
            <a:pPr marL="199226" lvl="2" indent="0">
              <a:buNone/>
            </a:pPr>
            <a:r>
              <a:rPr lang="en-US" b="1" dirty="0"/>
              <a:t>Mark as Review</a:t>
            </a:r>
            <a:r>
              <a:rPr lang="en-US" dirty="0"/>
              <a:t> is an option to mark a Question’s evidence for Review which will be shown at the time of SA to double-check or take another picture for an extra proof etc.</a:t>
            </a:r>
            <a:endParaRPr lang="en-IN" dirty="0"/>
          </a:p>
          <a:p>
            <a:pPr lvl="0"/>
            <a:r>
              <a:rPr lang="en-US" dirty="0" smtClean="0"/>
              <a:t>9. Once </a:t>
            </a:r>
            <a:r>
              <a:rPr lang="en-US" dirty="0"/>
              <a:t>the Assessment is completed, the </a:t>
            </a:r>
            <a:r>
              <a:rPr lang="en-US" b="1" dirty="0"/>
              <a:t>Assessor </a:t>
            </a:r>
            <a:r>
              <a:rPr lang="en-US" dirty="0"/>
              <a:t>will submit the Desktop Assessment </a:t>
            </a:r>
            <a:endParaRPr lang="en-US" dirty="0" smtClean="0"/>
          </a:p>
          <a:p>
            <a:pPr lvl="0"/>
            <a:r>
              <a:rPr lang="en-US" dirty="0"/>
              <a:t> </a:t>
            </a:r>
            <a:r>
              <a:rPr lang="en-US" dirty="0" smtClean="0"/>
              <a:t>    Report </a:t>
            </a:r>
            <a:r>
              <a:rPr lang="en-US" dirty="0"/>
              <a:t>to his DAB.</a:t>
            </a:r>
            <a:endParaRPr lang="en-IN" dirty="0"/>
          </a:p>
          <a:p>
            <a:pPr lvl="0"/>
            <a:r>
              <a:rPr lang="en-US" dirty="0" smtClean="0"/>
              <a:t>10. DAB </a:t>
            </a:r>
            <a:r>
              <a:rPr lang="en-US" dirty="0"/>
              <a:t>then reviews it </a:t>
            </a:r>
            <a:r>
              <a:rPr lang="en-US" b="1" dirty="0"/>
              <a:t>again</a:t>
            </a:r>
            <a:r>
              <a:rPr lang="en-US" dirty="0"/>
              <a:t> and if everything is right, DAB can </a:t>
            </a:r>
            <a:r>
              <a:rPr lang="en-US" b="1" dirty="0"/>
              <a:t>Forward to ZED</a:t>
            </a:r>
            <a:endParaRPr lang="en-IN" dirty="0"/>
          </a:p>
          <a:p>
            <a:pPr lvl="0"/>
            <a:r>
              <a:rPr lang="en-US" dirty="0" smtClean="0"/>
              <a:t>11. After </a:t>
            </a:r>
            <a:r>
              <a:rPr lang="en-US" dirty="0"/>
              <a:t>forwarding to ZED, ZED Master DAB will review the assessment report manually and </a:t>
            </a:r>
            <a:endParaRPr lang="en-US" dirty="0" smtClean="0"/>
          </a:p>
          <a:p>
            <a:pPr lvl="0"/>
            <a:r>
              <a:rPr lang="en-US" dirty="0"/>
              <a:t> </a:t>
            </a:r>
            <a:r>
              <a:rPr lang="en-US" dirty="0" smtClean="0"/>
              <a:t>     then </a:t>
            </a:r>
            <a:r>
              <a:rPr lang="en-US" dirty="0"/>
              <a:t>either Approve or Reject it</a:t>
            </a:r>
            <a:r>
              <a:rPr lang="en-US" dirty="0" smtClean="0"/>
              <a:t>.</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STEP 3: DESKTOP </a:t>
            </a:r>
            <a:r>
              <a:rPr lang="en-IN" sz="3200" dirty="0"/>
              <a:t>ASSESSMENT </a:t>
            </a:r>
            <a:r>
              <a:rPr lang="en-IN" sz="3200" dirty="0" smtClean="0"/>
              <a:t>(4.3)</a:t>
            </a:r>
            <a:endParaRPr lang="en-IN" sz="3200" dirty="0"/>
          </a:p>
        </p:txBody>
      </p:sp>
    </p:spTree>
    <p:extLst>
      <p:ext uri="{BB962C8B-B14F-4D97-AF65-F5344CB8AC3E}">
        <p14:creationId xmlns="" xmlns:p14="http://schemas.microsoft.com/office/powerpoint/2010/main" val="1654790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68217"/>
            <a:ext cx="8829814" cy="5216813"/>
          </a:xfrm>
          <a:prstGeom prst="rect">
            <a:avLst/>
          </a:prstGeom>
          <a:solidFill>
            <a:schemeClr val="accent2">
              <a:lumMod val="20000"/>
              <a:lumOff val="80000"/>
            </a:schemeClr>
          </a:solidFill>
          <a:ln w="9525">
            <a:noFill/>
            <a:miter lim="800000"/>
            <a:headEnd/>
            <a:tailEnd/>
          </a:ln>
          <a:effectLs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2400" b="1" dirty="0" smtClean="0">
                <a:solidFill>
                  <a:srgbClr val="C00000"/>
                </a:solidFill>
              </a:rPr>
              <a:t>This slide is for information only and not relevant for ZED Assessment</a:t>
            </a:r>
          </a:p>
          <a:p>
            <a:pPr marL="1526" lvl="1" indent="0" defTabSz="860347" fontAlgn="base">
              <a:spcBef>
                <a:spcPct val="0"/>
              </a:spcBef>
              <a:spcAft>
                <a:spcPct val="0"/>
              </a:spcAft>
              <a:buClr>
                <a:srgbClr val="000000"/>
              </a:buClr>
              <a:buNone/>
            </a:pPr>
            <a:endParaRPr lang="en-US" sz="2800" b="1" dirty="0" smtClean="0">
              <a:solidFill>
                <a:srgbClr val="C00000"/>
              </a:solidFill>
            </a:endParaRPr>
          </a:p>
          <a:p>
            <a:pPr marL="342900" indent="-342900" algn="just" eaLnBrk="0" hangingPunct="0">
              <a:spcAft>
                <a:spcPts val="600"/>
              </a:spcAft>
              <a:buSzPct val="80000"/>
              <a:buFont typeface="Arial" panose="020B0604020202020204" pitchFamily="34" charset="0"/>
              <a:buChar char="•"/>
            </a:pPr>
            <a:r>
              <a:rPr lang="en-US" sz="2100" dirty="0" smtClean="0"/>
              <a:t>Two or three days are allocated for the Desktop Assessment</a:t>
            </a:r>
          </a:p>
          <a:p>
            <a:pPr marL="342900" indent="-342900" algn="just" eaLnBrk="0" hangingPunct="0">
              <a:spcAft>
                <a:spcPts val="600"/>
              </a:spcAft>
              <a:buSzPct val="80000"/>
              <a:buFont typeface="Arial" panose="020B0604020202020204" pitchFamily="34" charset="0"/>
              <a:buChar char="•"/>
            </a:pPr>
            <a:r>
              <a:rPr lang="en-US" sz="2100" dirty="0" smtClean="0"/>
              <a:t>The entire Assessment Team does the Desktop Assessment</a:t>
            </a:r>
          </a:p>
          <a:p>
            <a:pPr marL="342900" indent="-342900" algn="just" eaLnBrk="0" hangingPunct="0">
              <a:spcAft>
                <a:spcPts val="600"/>
              </a:spcAft>
              <a:buSzPct val="80000"/>
              <a:buFont typeface="Arial" panose="020B0604020202020204" pitchFamily="34" charset="0"/>
              <a:buChar char="•"/>
            </a:pPr>
            <a:r>
              <a:rPr lang="en-US" sz="2100" dirty="0" smtClean="0"/>
              <a:t>Desktop Assessment is done through a ‘Consensus’ process. All Assessors bring in their Individual Assessments, (</a:t>
            </a:r>
            <a:r>
              <a:rPr lang="en-US" sz="2100" b="1" dirty="0" smtClean="0">
                <a:solidFill>
                  <a:srgbClr val="C00000"/>
                </a:solidFill>
              </a:rPr>
              <a:t>Strengths, Opportunities for Improvement, Site Visit Issues and Score</a:t>
            </a:r>
            <a:r>
              <a:rPr lang="en-US" sz="2100" dirty="0" smtClean="0"/>
              <a:t>) and share with all in the team. Desktop Assessment involves in building Consensus among the assessors</a:t>
            </a:r>
          </a:p>
          <a:p>
            <a:pPr marL="400050" indent="-400050" algn="just" eaLnBrk="0" hangingPunct="0">
              <a:spcAft>
                <a:spcPts val="600"/>
              </a:spcAft>
              <a:buSzPct val="80000"/>
              <a:buFont typeface="Arial" pitchFamily="34" charset="0"/>
              <a:buChar char="•"/>
            </a:pPr>
            <a:r>
              <a:rPr lang="en-US" sz="2100" dirty="0" smtClean="0">
                <a:solidFill>
                  <a:srgbClr val="000000"/>
                </a:solidFill>
              </a:rPr>
              <a:t>Build a </a:t>
            </a:r>
            <a:r>
              <a:rPr lang="en-US" sz="2100" dirty="0">
                <a:solidFill>
                  <a:srgbClr val="000000"/>
                </a:solidFill>
              </a:rPr>
              <a:t>common </a:t>
            </a:r>
            <a:r>
              <a:rPr lang="en-US" sz="2100" dirty="0" smtClean="0">
                <a:solidFill>
                  <a:srgbClr val="000000"/>
                </a:solidFill>
              </a:rPr>
              <a:t>shared view </a:t>
            </a:r>
            <a:r>
              <a:rPr lang="en-US" sz="2100" dirty="0">
                <a:solidFill>
                  <a:srgbClr val="000000"/>
                </a:solidFill>
              </a:rPr>
              <a:t>on Strengths and Opportunities for Improvement, with inputs from all team members</a:t>
            </a:r>
          </a:p>
          <a:p>
            <a:pPr marL="400050" indent="-400050" algn="just" eaLnBrk="0" hangingPunct="0">
              <a:spcAft>
                <a:spcPts val="600"/>
              </a:spcAft>
              <a:buSzPct val="80000"/>
              <a:buFont typeface="Arial" pitchFamily="34" charset="0"/>
              <a:buChar char="•"/>
            </a:pPr>
            <a:r>
              <a:rPr lang="en-US" sz="2100" dirty="0">
                <a:solidFill>
                  <a:srgbClr val="000000"/>
                </a:solidFill>
              </a:rPr>
              <a:t>Then </a:t>
            </a:r>
            <a:r>
              <a:rPr lang="en-US" sz="2100" dirty="0" smtClean="0">
                <a:solidFill>
                  <a:srgbClr val="000000"/>
                </a:solidFill>
              </a:rPr>
              <a:t>re-score individually</a:t>
            </a:r>
            <a:endParaRPr lang="en-US" sz="2100" dirty="0"/>
          </a:p>
          <a:p>
            <a:pPr marL="400050" indent="-400050" algn="just" eaLnBrk="0" hangingPunct="0">
              <a:spcAft>
                <a:spcPts val="600"/>
              </a:spcAft>
              <a:buSzPct val="80000"/>
              <a:buFont typeface="Arial" pitchFamily="34" charset="0"/>
              <a:buChar char="•"/>
            </a:pPr>
            <a:r>
              <a:rPr lang="en-US" sz="2100" dirty="0">
                <a:solidFill>
                  <a:srgbClr val="000000"/>
                </a:solidFill>
              </a:rPr>
              <a:t>Build a common </a:t>
            </a:r>
            <a:r>
              <a:rPr lang="en-US" sz="2100" dirty="0" smtClean="0">
                <a:solidFill>
                  <a:srgbClr val="000000"/>
                </a:solidFill>
              </a:rPr>
              <a:t>shared </a:t>
            </a:r>
            <a:r>
              <a:rPr lang="en-US" sz="2100" dirty="0">
                <a:solidFill>
                  <a:srgbClr val="000000"/>
                </a:solidFill>
              </a:rPr>
              <a:t>view </a:t>
            </a:r>
            <a:r>
              <a:rPr lang="en-US" sz="2100" dirty="0" smtClean="0">
                <a:solidFill>
                  <a:srgbClr val="000000"/>
                </a:solidFill>
              </a:rPr>
              <a:t>on a score – agree with an ‘acceptable’ margin </a:t>
            </a:r>
            <a:endParaRPr lang="en-US" sz="2100" dirty="0">
              <a:solidFill>
                <a:srgbClr val="000000"/>
              </a:solidFill>
            </a:endParaRPr>
          </a:p>
          <a:p>
            <a:pPr marL="400050" indent="-400050" algn="just" eaLnBrk="0" hangingPunct="0">
              <a:spcAft>
                <a:spcPts val="600"/>
              </a:spcAft>
              <a:buSzPct val="80000"/>
              <a:buFont typeface="Arial" pitchFamily="34" charset="0"/>
              <a:buChar char="•"/>
            </a:pPr>
            <a:r>
              <a:rPr lang="en-US" sz="2100" dirty="0">
                <a:solidFill>
                  <a:srgbClr val="000000"/>
                </a:solidFill>
              </a:rPr>
              <a:t>Build Consensus on </a:t>
            </a:r>
            <a:r>
              <a:rPr lang="en-US" sz="2100" dirty="0" smtClean="0">
                <a:solidFill>
                  <a:srgbClr val="000000"/>
                </a:solidFill>
              </a:rPr>
              <a:t>important Site </a:t>
            </a:r>
            <a:r>
              <a:rPr lang="en-US" sz="2100" dirty="0">
                <a:solidFill>
                  <a:srgbClr val="000000"/>
                </a:solidFill>
              </a:rPr>
              <a:t>Visit </a:t>
            </a:r>
            <a:r>
              <a:rPr lang="en-US" sz="2100" dirty="0" smtClean="0">
                <a:solidFill>
                  <a:srgbClr val="000000"/>
                </a:solidFill>
              </a:rPr>
              <a:t>Issues for Clarification &amp; Verification</a:t>
            </a:r>
            <a:endParaRPr lang="en-US" sz="2100" dirty="0">
              <a:solidFill>
                <a:srgbClr val="000000"/>
              </a:solidFill>
            </a:endParaRPr>
          </a:p>
          <a:p>
            <a:pPr marL="400050" indent="-400050" algn="just" eaLnBrk="0" hangingPunct="0">
              <a:spcAft>
                <a:spcPts val="600"/>
              </a:spcAft>
              <a:buSzPct val="80000"/>
              <a:buFont typeface="Arial" pitchFamily="34" charset="0"/>
              <a:buChar char="•"/>
            </a:pPr>
            <a:r>
              <a:rPr lang="en-US" sz="2100" dirty="0">
                <a:solidFill>
                  <a:srgbClr val="000000"/>
                </a:solidFill>
              </a:rPr>
              <a:t>The </a:t>
            </a:r>
            <a:r>
              <a:rPr lang="en-US" sz="2100" dirty="0" smtClean="0">
                <a:solidFill>
                  <a:srgbClr val="000000"/>
                </a:solidFill>
              </a:rPr>
              <a:t>process of ‘Consensus </a:t>
            </a:r>
            <a:r>
              <a:rPr lang="en-US" sz="2100" dirty="0">
                <a:solidFill>
                  <a:srgbClr val="000000"/>
                </a:solidFill>
              </a:rPr>
              <a:t>process’ removes emotional defense of own score</a:t>
            </a:r>
          </a:p>
        </p:txBody>
      </p:sp>
      <p:sp>
        <p:nvSpPr>
          <p:cNvPr id="9" name="Title 1"/>
          <p:cNvSpPr>
            <a:spLocks noGrp="1"/>
          </p:cNvSpPr>
          <p:nvPr>
            <p:ph type="title"/>
          </p:nvPr>
        </p:nvSpPr>
        <p:spPr>
          <a:xfrm>
            <a:off x="172517" y="319038"/>
            <a:ext cx="6996687" cy="369332"/>
          </a:xfrm>
        </p:spPr>
        <p:txBody>
          <a:bodyPr/>
          <a:lstStyle/>
          <a:p>
            <a:r>
              <a:rPr lang="en-IN" sz="2400" dirty="0" smtClean="0">
                <a:solidFill>
                  <a:srgbClr val="C00000"/>
                </a:solidFill>
              </a:rPr>
              <a:t>DESKTOP ASSESSMENT IN EXCELLENCE ASSESSMENTS</a:t>
            </a:r>
            <a:endParaRPr lang="en-IN" sz="2400" dirty="0">
              <a:solidFill>
                <a:srgbClr val="C00000"/>
              </a:solidFill>
            </a:endParaRPr>
          </a:p>
        </p:txBody>
      </p:sp>
    </p:spTree>
    <p:extLst>
      <p:ext uri="{BB962C8B-B14F-4D97-AF65-F5344CB8AC3E}">
        <p14:creationId xmlns="" xmlns:p14="http://schemas.microsoft.com/office/powerpoint/2010/main" val="573899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623533"/>
            <a:ext cx="8819034" cy="166199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1- 2:</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a:ln/>
              </a:rPr>
              <a:t>VISUALIZING THE MSME UNIT HOLISTICALLY</a:t>
            </a:r>
            <a:endParaRPr lang="en-US" sz="3600" b="1" dirty="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DESKTOP ASSESSMENT</a:t>
            </a:r>
            <a:endParaRPr lang="en-IN" sz="3200" dirty="0"/>
          </a:p>
        </p:txBody>
      </p:sp>
    </p:spTree>
    <p:extLst>
      <p:ext uri="{BB962C8B-B14F-4D97-AF65-F5344CB8AC3E}">
        <p14:creationId xmlns="" xmlns:p14="http://schemas.microsoft.com/office/powerpoint/2010/main" val="1445008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ASSESSOR SKILLS </a:t>
            </a:r>
            <a:endParaRPr lang="en-IN" b="1" dirty="0">
              <a:ln/>
              <a:solidFill>
                <a:schemeClr val="tx1"/>
              </a:solidFill>
            </a:endParaRPr>
          </a:p>
        </p:txBody>
      </p:sp>
    </p:spTree>
    <p:extLst>
      <p:ext uri="{BB962C8B-B14F-4D97-AF65-F5344CB8AC3E}">
        <p14:creationId xmlns="" xmlns:p14="http://schemas.microsoft.com/office/powerpoint/2010/main" val="34493257"/>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72517" y="177260"/>
            <a:ext cx="6996687" cy="492442"/>
          </a:xfrm>
        </p:spPr>
        <p:txBody>
          <a:bodyPr/>
          <a:lstStyle/>
          <a:p>
            <a:pPr defTabSz="914400">
              <a:spcBef>
                <a:spcPct val="40000"/>
              </a:spcBef>
              <a:buFont typeface="Arial" panose="020B0604020202020204" pitchFamily="34" charset="0"/>
              <a:tabLst>
                <a:tab pos="4114800" algn="l"/>
              </a:tabLst>
              <a:defRPr/>
            </a:pPr>
            <a:r>
              <a:rPr lang="en-IN" sz="3200" dirty="0">
                <a:ln/>
                <a:solidFill>
                  <a:schemeClr val="tx1"/>
                </a:solidFill>
              </a:rPr>
              <a:t>ASSESSOR </a:t>
            </a:r>
            <a:r>
              <a:rPr lang="en-IN" sz="3200" dirty="0" smtClean="0">
                <a:ln/>
                <a:solidFill>
                  <a:schemeClr val="tx1"/>
                </a:solidFill>
              </a:rPr>
              <a:t>SKILLS (1)</a:t>
            </a:r>
            <a:endParaRPr lang="en-IN" sz="2400" b="0" kern="1200" dirty="0">
              <a:solidFill>
                <a:schemeClr val="tx1"/>
              </a:solidFill>
              <a:latin typeface="+mn-lt"/>
              <a:ea typeface="+mn-ea"/>
              <a:cs typeface="+mn-cs"/>
            </a:endParaRPr>
          </a:p>
        </p:txBody>
      </p:sp>
      <p:sp>
        <p:nvSpPr>
          <p:cNvPr id="4" name="Text Box 3"/>
          <p:cNvSpPr txBox="1">
            <a:spLocks noChangeArrowheads="1"/>
          </p:cNvSpPr>
          <p:nvPr/>
        </p:nvSpPr>
        <p:spPr bwMode="auto">
          <a:xfrm>
            <a:off x="515154" y="1112951"/>
            <a:ext cx="8100811" cy="41426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342900" indent="-342900">
              <a:spcBef>
                <a:spcPct val="40000"/>
              </a:spcBef>
              <a:buFont typeface="Arial" panose="020B0604020202020204" pitchFamily="34" charset="0"/>
              <a:buChar char="•"/>
              <a:tabLst>
                <a:tab pos="4114800" algn="l"/>
              </a:tabLst>
              <a:defRPr sz="2400" b="0">
                <a:solidFill>
                  <a:srgbClr val="013A6C"/>
                </a:solidFill>
              </a:defRPr>
            </a:lvl1pPr>
            <a:lvl2pPr marL="895350" indent="-419100">
              <a:tabLst>
                <a:tab pos="4114800" algn="l"/>
              </a:tabLst>
              <a:defRPr sz="2400">
                <a:latin typeface="Times New Roman" pitchFamily="18" charset="0"/>
              </a:defRPr>
            </a:lvl2pPr>
            <a:lvl3pPr>
              <a:tabLst>
                <a:tab pos="4114800" algn="l"/>
              </a:tabLst>
              <a:defRPr sz="2400">
                <a:latin typeface="Times New Roman" pitchFamily="18" charset="0"/>
              </a:defRPr>
            </a:lvl3pPr>
            <a:lvl4pPr>
              <a:tabLst>
                <a:tab pos="4114800" algn="l"/>
              </a:tabLst>
              <a:defRPr sz="2400">
                <a:latin typeface="Times New Roman" pitchFamily="18" charset="0"/>
              </a:defRPr>
            </a:lvl4pPr>
            <a:lvl5pPr>
              <a:tabLst>
                <a:tab pos="4114800" algn="l"/>
              </a:tabLst>
              <a:defRPr sz="2400">
                <a:latin typeface="Times New Roman" pitchFamily="18" charset="0"/>
              </a:defRPr>
            </a:lvl5pPr>
            <a:lvl6pPr eaLnBrk="0" fontAlgn="base" hangingPunct="0">
              <a:spcBef>
                <a:spcPct val="0"/>
              </a:spcBef>
              <a:spcAft>
                <a:spcPct val="0"/>
              </a:spcAft>
              <a:tabLst>
                <a:tab pos="4114800" algn="l"/>
              </a:tabLst>
              <a:defRPr sz="2400">
                <a:latin typeface="Times New Roman" pitchFamily="18" charset="0"/>
              </a:defRPr>
            </a:lvl6pPr>
            <a:lvl7pPr eaLnBrk="0" fontAlgn="base" hangingPunct="0">
              <a:spcBef>
                <a:spcPct val="0"/>
              </a:spcBef>
              <a:spcAft>
                <a:spcPct val="0"/>
              </a:spcAft>
              <a:tabLst>
                <a:tab pos="4114800" algn="l"/>
              </a:tabLst>
              <a:defRPr sz="2400">
                <a:latin typeface="Times New Roman" pitchFamily="18" charset="0"/>
              </a:defRPr>
            </a:lvl7pPr>
            <a:lvl8pPr eaLnBrk="0" fontAlgn="base" hangingPunct="0">
              <a:spcBef>
                <a:spcPct val="0"/>
              </a:spcBef>
              <a:spcAft>
                <a:spcPct val="0"/>
              </a:spcAft>
              <a:tabLst>
                <a:tab pos="4114800" algn="l"/>
              </a:tabLst>
              <a:defRPr sz="2400">
                <a:latin typeface="Times New Roman" pitchFamily="18" charset="0"/>
              </a:defRPr>
            </a:lvl8pPr>
            <a:lvl9pPr eaLnBrk="0" fontAlgn="base" hangingPunct="0">
              <a:spcBef>
                <a:spcPct val="0"/>
              </a:spcBef>
              <a:spcAft>
                <a:spcPct val="0"/>
              </a:spcAft>
              <a:tabLst>
                <a:tab pos="4114800" algn="l"/>
              </a:tabLst>
              <a:defRPr sz="2400">
                <a:latin typeface="Times New Roman" pitchFamily="18" charset="0"/>
              </a:defRPr>
            </a:lvl9pPr>
          </a:lstStyle>
          <a:p>
            <a:pPr marL="0" indent="0">
              <a:buFont typeface="Arial" panose="020B0604020202020204" pitchFamily="34" charset="0"/>
              <a:buNone/>
              <a:defRPr/>
            </a:pPr>
            <a:r>
              <a:rPr lang="en-US" altLang="en-US" sz="2800" b="1" dirty="0" smtClean="0">
                <a:solidFill>
                  <a:schemeClr val="tx1"/>
                </a:solidFill>
              </a:rPr>
              <a:t>ASSESSOR SKILL IS A COMBINATION OF</a:t>
            </a:r>
          </a:p>
          <a:p>
            <a:pPr marL="0" indent="0">
              <a:buFont typeface="Arial" panose="020B0604020202020204" pitchFamily="34" charset="0"/>
              <a:buNone/>
              <a:defRPr/>
            </a:pPr>
            <a:endParaRPr lang="en-US" altLang="en-US" dirty="0" smtClean="0">
              <a:solidFill>
                <a:schemeClr val="tx1"/>
              </a:solidFill>
            </a:endParaRPr>
          </a:p>
          <a:p>
            <a:pPr marL="0" indent="0">
              <a:buFont typeface="Arial" panose="020B0604020202020204" pitchFamily="34" charset="0"/>
              <a:buNone/>
              <a:defRPr/>
            </a:pPr>
            <a:endParaRPr lang="en-US" altLang="en-US" dirty="0" smtClean="0">
              <a:solidFill>
                <a:schemeClr val="tx1"/>
              </a:solidFill>
            </a:endParaRPr>
          </a:p>
          <a:p>
            <a:pPr>
              <a:defRPr/>
            </a:pPr>
            <a:r>
              <a:rPr lang="en-US" altLang="en-US" dirty="0" smtClean="0">
                <a:solidFill>
                  <a:schemeClr val="tx1"/>
                </a:solidFill>
              </a:rPr>
              <a:t>ABILITY TO FIND AND EVALUATE FACTS</a:t>
            </a:r>
          </a:p>
          <a:p>
            <a:pPr marL="0" indent="0">
              <a:buNone/>
              <a:defRPr/>
            </a:pPr>
            <a:endParaRPr lang="en-US" altLang="en-US" dirty="0" smtClean="0">
              <a:solidFill>
                <a:schemeClr val="tx1"/>
              </a:solidFill>
            </a:endParaRPr>
          </a:p>
          <a:p>
            <a:pPr>
              <a:defRPr/>
            </a:pPr>
            <a:r>
              <a:rPr lang="en-US" altLang="en-US" dirty="0" smtClean="0">
                <a:solidFill>
                  <a:schemeClr val="tx1"/>
                </a:solidFill>
              </a:rPr>
              <a:t>TIME MANAGEMENT</a:t>
            </a:r>
          </a:p>
          <a:p>
            <a:pPr>
              <a:defRPr/>
            </a:pPr>
            <a:endParaRPr lang="en-US" altLang="en-US" dirty="0" smtClean="0">
              <a:solidFill>
                <a:schemeClr val="tx1"/>
              </a:solidFill>
            </a:endParaRPr>
          </a:p>
          <a:p>
            <a:pPr>
              <a:defRPr/>
            </a:pPr>
            <a:r>
              <a:rPr lang="en-US" altLang="en-US" dirty="0" smtClean="0">
                <a:solidFill>
                  <a:schemeClr val="tx1"/>
                </a:solidFill>
              </a:rPr>
              <a:t>REPORTING</a:t>
            </a:r>
          </a:p>
        </p:txBody>
      </p:sp>
    </p:spTree>
    <p:extLst>
      <p:ext uri="{BB962C8B-B14F-4D97-AF65-F5344CB8AC3E}">
        <p14:creationId xmlns="" xmlns:p14="http://schemas.microsoft.com/office/powerpoint/2010/main" val="1801436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3" name="Rectangle 3"/>
          <p:cNvSpPr>
            <a:spLocks noGrp="1" noChangeArrowheads="1"/>
          </p:cNvSpPr>
          <p:nvPr>
            <p:ph type="body" idx="1"/>
          </p:nvPr>
        </p:nvSpPr>
        <p:spPr>
          <a:xfrm>
            <a:off x="633046" y="1081824"/>
            <a:ext cx="8250116" cy="5550750"/>
          </a:xfrm>
        </p:spPr>
        <p:txBody>
          <a:bodyPr/>
          <a:lstStyle/>
          <a:p>
            <a:pPr>
              <a:buFontTx/>
              <a:buNone/>
            </a:pPr>
            <a:r>
              <a:rPr lang="en-US" altLang="en-US" sz="2800" b="1" dirty="0"/>
              <a:t>PURPOSE OF AN </a:t>
            </a:r>
            <a:r>
              <a:rPr lang="en-US" altLang="en-US" sz="2800" b="1" dirty="0" smtClean="0"/>
              <a:t>ASSESSMENT </a:t>
            </a:r>
            <a:r>
              <a:rPr lang="en-US" altLang="en-US" sz="2800" b="1" dirty="0"/>
              <a:t>IS TO FIND FACTS SUPPORTED BY OBJECTIVE </a:t>
            </a:r>
            <a:r>
              <a:rPr lang="en-US" altLang="en-US" sz="2800" b="1" dirty="0" smtClean="0"/>
              <a:t>EVIDENCE. THESE </a:t>
            </a:r>
            <a:r>
              <a:rPr lang="en-US" altLang="en-US" sz="2800" b="1" dirty="0"/>
              <a:t>MAY BE</a:t>
            </a:r>
            <a:r>
              <a:rPr lang="en-US" altLang="en-US" sz="2800" b="1" dirty="0" smtClean="0"/>
              <a:t>:</a:t>
            </a:r>
          </a:p>
          <a:p>
            <a:pPr>
              <a:buFontTx/>
              <a:buNone/>
            </a:pPr>
            <a:endParaRPr lang="en-US" altLang="en-US" sz="2200" dirty="0"/>
          </a:p>
          <a:p>
            <a:pPr lvl="1">
              <a:spcBef>
                <a:spcPct val="15000"/>
              </a:spcBef>
              <a:spcAft>
                <a:spcPct val="30000"/>
              </a:spcAft>
            </a:pPr>
            <a:r>
              <a:rPr lang="en-US" altLang="en-US" sz="2200" dirty="0"/>
              <a:t>DOCUMENTS (</a:t>
            </a:r>
            <a:r>
              <a:rPr lang="en-US" altLang="en-US" sz="2200" dirty="0" err="1"/>
              <a:t>Eg</a:t>
            </a:r>
            <a:r>
              <a:rPr lang="en-US" altLang="en-US" sz="2200" dirty="0"/>
              <a:t>. POLICY, OBJECTIVES, PLANS, PROCEDURES </a:t>
            </a:r>
            <a:r>
              <a:rPr lang="en-US" altLang="en-US" sz="2200" dirty="0" smtClean="0"/>
              <a:t>ETC)</a:t>
            </a:r>
            <a:endParaRPr lang="en-US" altLang="en-US" sz="2200" dirty="0"/>
          </a:p>
          <a:p>
            <a:pPr lvl="1">
              <a:spcBef>
                <a:spcPct val="15000"/>
              </a:spcBef>
              <a:spcAft>
                <a:spcPct val="30000"/>
              </a:spcAft>
            </a:pPr>
            <a:r>
              <a:rPr lang="en-US" altLang="en-US" sz="2200" dirty="0"/>
              <a:t>RECORDS (MANY EXAMPLES POSSIBLE)</a:t>
            </a:r>
          </a:p>
          <a:p>
            <a:pPr lvl="1">
              <a:spcBef>
                <a:spcPct val="15000"/>
              </a:spcBef>
              <a:spcAft>
                <a:spcPct val="30000"/>
              </a:spcAft>
            </a:pPr>
            <a:r>
              <a:rPr lang="en-US" altLang="en-US" sz="2200" dirty="0"/>
              <a:t>DATA SUMMARIES, ANALYSIS, METRICS AND PERFORMANCE INDICATORS</a:t>
            </a:r>
          </a:p>
          <a:p>
            <a:pPr lvl="1">
              <a:spcBef>
                <a:spcPct val="15000"/>
              </a:spcBef>
              <a:spcAft>
                <a:spcPct val="30000"/>
              </a:spcAft>
            </a:pPr>
            <a:r>
              <a:rPr lang="en-US" altLang="en-US" sz="2200" dirty="0"/>
              <a:t>REPORTS FROM OTHER SOURCES (</a:t>
            </a:r>
            <a:r>
              <a:rPr lang="en-US" altLang="en-US" sz="2200" dirty="0" err="1"/>
              <a:t>Eg</a:t>
            </a:r>
            <a:r>
              <a:rPr lang="en-US" altLang="en-US" sz="2200" dirty="0"/>
              <a:t>. CUSTOMER FEEDBACK, VENDOR </a:t>
            </a:r>
            <a:r>
              <a:rPr lang="en-US" altLang="en-US" sz="2200" dirty="0" smtClean="0"/>
              <a:t>RATINGS, ETC)</a:t>
            </a:r>
            <a:r>
              <a:rPr lang="en-US" altLang="en-US" sz="2200" dirty="0"/>
              <a:t>			</a:t>
            </a:r>
          </a:p>
          <a:p>
            <a:pPr lvl="1">
              <a:spcBef>
                <a:spcPct val="15000"/>
              </a:spcBef>
              <a:spcAft>
                <a:spcPct val="30000"/>
              </a:spcAft>
            </a:pPr>
            <a:r>
              <a:rPr lang="en-US" altLang="en-US" sz="2200" dirty="0" smtClean="0"/>
              <a:t>ACTUAL OBSERVATIONS </a:t>
            </a:r>
            <a:r>
              <a:rPr lang="en-US" altLang="en-US" sz="2200" dirty="0"/>
              <a:t>OF ACTIVITIES</a:t>
            </a:r>
          </a:p>
          <a:p>
            <a:pPr lvl="1">
              <a:spcBef>
                <a:spcPct val="15000"/>
              </a:spcBef>
              <a:spcAft>
                <a:spcPct val="30000"/>
              </a:spcAft>
            </a:pPr>
            <a:r>
              <a:rPr lang="en-US" altLang="en-US" sz="2200" dirty="0"/>
              <a:t>OBSERVATION OF SURROUNDING WORK ENVIRONMENT AND CONDITIONS</a:t>
            </a:r>
          </a:p>
          <a:p>
            <a:pPr lvl="1">
              <a:spcBef>
                <a:spcPct val="15000"/>
              </a:spcBef>
              <a:spcAft>
                <a:spcPct val="30000"/>
              </a:spcAft>
            </a:pPr>
            <a:r>
              <a:rPr lang="en-US" altLang="en-US" sz="2200" dirty="0"/>
              <a:t>SOMETIMES, EVEN STATEMENTS OF INFORMED PERSONS</a:t>
            </a:r>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(2): FACT FINDING </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1755269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411369"/>
            <a:ext cx="6996687" cy="276999"/>
          </a:xfrm>
        </p:spPr>
        <p:txBody>
          <a:bodyPr/>
          <a:lstStyle/>
          <a:p>
            <a:r>
              <a:rPr lang="en-US" sz="1800" dirty="0" smtClean="0"/>
              <a:t>Day 2 Sessions  </a:t>
            </a:r>
            <a:endParaRPr lang="en-US" sz="1800" dirty="0"/>
          </a:p>
        </p:txBody>
      </p:sp>
      <p:graphicFrame>
        <p:nvGraphicFramePr>
          <p:cNvPr id="3" name="Table 2"/>
          <p:cNvGraphicFramePr>
            <a:graphicFrameLocks noGrp="1"/>
          </p:cNvGraphicFramePr>
          <p:nvPr>
            <p:extLst>
              <p:ext uri="{D42A27DB-BD31-4B8C-83A1-F6EECF244321}">
                <p14:modId xmlns="" xmlns:p14="http://schemas.microsoft.com/office/powerpoint/2010/main" val="645824181"/>
              </p:ext>
            </p:extLst>
          </p:nvPr>
        </p:nvGraphicFramePr>
        <p:xfrm>
          <a:off x="532262" y="1397000"/>
          <a:ext cx="8079474" cy="4877975"/>
        </p:xfrm>
        <a:graphic>
          <a:graphicData uri="http://schemas.openxmlformats.org/drawingml/2006/table">
            <a:tbl>
              <a:tblPr firstRow="1" bandRow="1">
                <a:tableStyleId>{5C22544A-7EE6-4342-B048-85BDC9FD1C3A}</a:tableStyleId>
              </a:tblPr>
              <a:tblGrid>
                <a:gridCol w="4039737"/>
                <a:gridCol w="4039737"/>
              </a:tblGrid>
              <a:tr h="2317655">
                <a:tc>
                  <a:txBody>
                    <a:bodyPr/>
                    <a:lstStyle/>
                    <a:p>
                      <a:pPr algn="ctr"/>
                      <a:r>
                        <a:rPr lang="en-US" sz="1800" b="0" u="sng" dirty="0" smtClean="0">
                          <a:solidFill>
                            <a:schemeClr val="tx1"/>
                          </a:solidFill>
                        </a:rPr>
                        <a:t>Session 1</a:t>
                      </a:r>
                    </a:p>
                    <a:p>
                      <a:pPr marL="406400" indent="-406400" algn="l" defTabSz="699722" rtl="0" eaLnBrk="1" latinLnBrk="0" hangingPunct="1">
                        <a:buFont typeface="Wingdings" pitchFamily="2" charset="2"/>
                        <a:buChar char="v"/>
                      </a:pPr>
                      <a:endParaRPr lang="en-US" sz="1800" b="0" kern="1200" baseline="0" dirty="0" smtClean="0">
                        <a:solidFill>
                          <a:schemeClr val="tx1"/>
                        </a:solidFill>
                        <a:latin typeface="+mn-lt"/>
                        <a:ea typeface="+mn-ea"/>
                        <a:cs typeface="+mn-cs"/>
                      </a:endParaRP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Quality Management -                              8 parameters</a:t>
                      </a:r>
                      <a:endParaRPr lang="en-US" sz="18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u="sng" dirty="0" smtClean="0">
                          <a:solidFill>
                            <a:schemeClr val="tx1"/>
                          </a:solidFill>
                        </a:rPr>
                        <a:t>Session 2</a:t>
                      </a:r>
                    </a:p>
                    <a:p>
                      <a:endParaRPr lang="en-US" sz="1800" b="0" dirty="0" smtClean="0">
                        <a:solidFill>
                          <a:schemeClr val="tx1"/>
                        </a:solidFill>
                      </a:endParaRP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Environment  Management -                  9 parameters</a:t>
                      </a:r>
                      <a:endParaRPr lang="en-US" sz="18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17655">
                <a:tc>
                  <a:txBody>
                    <a:bodyPr/>
                    <a:lstStyle/>
                    <a:p>
                      <a:pPr algn="ctr"/>
                      <a:r>
                        <a:rPr lang="en-US" sz="1800" b="0" dirty="0" smtClean="0">
                          <a:solidFill>
                            <a:schemeClr val="tx1"/>
                          </a:solidFill>
                        </a:rPr>
                        <a:t>  </a:t>
                      </a:r>
                      <a:r>
                        <a:rPr lang="en-US" sz="1800" b="0" u="sng" dirty="0" smtClean="0">
                          <a:solidFill>
                            <a:schemeClr val="tx1"/>
                          </a:solidFill>
                        </a:rPr>
                        <a:t>Session 3</a:t>
                      </a:r>
                    </a:p>
                    <a:p>
                      <a:pPr marL="406400" indent="-406400" algn="l" defTabSz="699722" rtl="0" eaLnBrk="1" latinLnBrk="0" hangingPunct="1">
                        <a:buFont typeface="Wingdings" pitchFamily="2" charset="2"/>
                        <a:buChar char="v"/>
                      </a:pPr>
                      <a:endParaRPr lang="en-US" sz="1800" b="0" kern="1200" baseline="0" dirty="0" smtClean="0">
                        <a:solidFill>
                          <a:schemeClr val="tx1"/>
                        </a:solidFill>
                        <a:latin typeface="+mn-lt"/>
                        <a:ea typeface="+mn-ea"/>
                        <a:cs typeface="+mn-cs"/>
                      </a:endParaRP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Human Resource Management – </a:t>
                      </a:r>
                    </a:p>
                    <a:p>
                      <a:pPr marL="0" indent="0" algn="l" defTabSz="699722" rtl="0" eaLnBrk="1" latinLnBrk="0" hangingPunct="1">
                        <a:buFont typeface="Wingdings" pitchFamily="2" charset="2"/>
                        <a:buNone/>
                      </a:pPr>
                      <a:r>
                        <a:rPr lang="en-US" sz="1800" b="0" kern="1200" baseline="0" dirty="0" smtClean="0">
                          <a:solidFill>
                            <a:schemeClr val="tx1"/>
                          </a:solidFill>
                          <a:latin typeface="+mn-lt"/>
                          <a:ea typeface="+mn-ea"/>
                          <a:cs typeface="+mn-cs"/>
                        </a:rPr>
                        <a:t>       2 parameters</a:t>
                      </a: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Safety Management -                                         2 parameters</a:t>
                      </a: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Intellectual Property Rights -                                4 parameters</a:t>
                      </a:r>
                    </a:p>
                    <a:p>
                      <a:pPr marL="0" marR="0" lvl="0" indent="0" algn="l" defTabSz="699722" rtl="0" eaLnBrk="1" fontAlgn="auto" latinLnBrk="0" hangingPunct="1">
                        <a:lnSpc>
                          <a:spcPct val="100000"/>
                        </a:lnSpc>
                        <a:spcBef>
                          <a:spcPts val="0"/>
                        </a:spcBef>
                        <a:spcAft>
                          <a:spcPts val="0"/>
                        </a:spcAft>
                        <a:buClrTx/>
                        <a:buSzTx/>
                        <a:buFont typeface="Wingdings" pitchFamily="2" charset="2"/>
                        <a:buNone/>
                        <a:tabLst/>
                        <a:defRPr/>
                      </a:pPr>
                      <a:endParaRPr lang="en-US" sz="18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chemeClr val="tx1"/>
                          </a:solidFill>
                        </a:rPr>
                        <a:t>  </a:t>
                      </a:r>
                      <a:r>
                        <a:rPr lang="en-US" sz="1800" b="0" u="sng" dirty="0" smtClean="0">
                          <a:solidFill>
                            <a:schemeClr val="tx1"/>
                          </a:solidFill>
                        </a:rPr>
                        <a:t>Session 4</a:t>
                      </a:r>
                    </a:p>
                    <a:p>
                      <a:pPr algn="l"/>
                      <a:endParaRPr lang="en-US" sz="1800" b="0" dirty="0" smtClean="0">
                        <a:solidFill>
                          <a:schemeClr val="tx1"/>
                        </a:solidFill>
                      </a:endParaRP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Design Management -                               2 parameters</a:t>
                      </a: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Energy Management -                                         3 parameters</a:t>
                      </a:r>
                    </a:p>
                    <a:p>
                      <a:pPr marL="406400" indent="-406400" algn="l" defTabSz="699722" rtl="0" eaLnBrk="1" latinLnBrk="0" hangingPunct="1">
                        <a:buFont typeface="Wingdings" pitchFamily="2" charset="2"/>
                        <a:buChar char="v"/>
                      </a:pPr>
                      <a:r>
                        <a:rPr lang="en-US" sz="1800" b="0" kern="1200" baseline="0" dirty="0" smtClean="0">
                          <a:solidFill>
                            <a:schemeClr val="tx1"/>
                          </a:solidFill>
                          <a:latin typeface="+mn-lt"/>
                          <a:ea typeface="+mn-ea"/>
                          <a:cs typeface="+mn-cs"/>
                        </a:rPr>
                        <a:t>Overall Company Performance -         3 parameters</a:t>
                      </a:r>
                    </a:p>
                    <a:p>
                      <a:pPr algn="l">
                        <a:buFont typeface="Wingdings" pitchFamily="2" charset="2"/>
                        <a:buNone/>
                      </a:pP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891783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1731" name="Rectangle 3"/>
          <p:cNvSpPr>
            <a:spLocks noGrp="1" noChangeArrowheads="1"/>
          </p:cNvSpPr>
          <p:nvPr>
            <p:ph type="body" idx="1"/>
          </p:nvPr>
        </p:nvSpPr>
        <p:spPr>
          <a:xfrm>
            <a:off x="420566" y="1554259"/>
            <a:ext cx="3870080" cy="4985980"/>
          </a:xfrm>
        </p:spPr>
        <p:txBody>
          <a:bodyPr/>
          <a:lstStyle/>
          <a:p>
            <a:pPr lvl="1">
              <a:lnSpc>
                <a:spcPct val="150000"/>
              </a:lnSpc>
            </a:pPr>
            <a:r>
              <a:rPr lang="en-US" altLang="en-US" sz="2400" dirty="0" smtClean="0"/>
              <a:t>   READING </a:t>
            </a:r>
            <a:r>
              <a:rPr lang="en-US" altLang="en-US" sz="2400" dirty="0"/>
              <a:t>		</a:t>
            </a:r>
          </a:p>
          <a:p>
            <a:pPr lvl="1">
              <a:lnSpc>
                <a:spcPct val="150000"/>
              </a:lnSpc>
            </a:pPr>
            <a:r>
              <a:rPr lang="en-US" altLang="en-US" sz="2400" dirty="0" smtClean="0"/>
              <a:t>   COMMUNICATIONS</a:t>
            </a:r>
            <a:r>
              <a:rPr lang="en-US" altLang="en-US" sz="2400" dirty="0"/>
              <a:t>	</a:t>
            </a:r>
          </a:p>
          <a:p>
            <a:pPr lvl="1">
              <a:lnSpc>
                <a:spcPct val="150000"/>
              </a:lnSpc>
            </a:pPr>
            <a:r>
              <a:rPr lang="en-US" altLang="en-US" sz="2400" dirty="0" smtClean="0"/>
              <a:t>   INTERVIEWING</a:t>
            </a:r>
            <a:r>
              <a:rPr lang="en-US" altLang="en-US" sz="2400" dirty="0"/>
              <a:t>		</a:t>
            </a:r>
          </a:p>
          <a:p>
            <a:pPr lvl="1">
              <a:lnSpc>
                <a:spcPct val="150000"/>
              </a:lnSpc>
            </a:pPr>
            <a:r>
              <a:rPr lang="en-US" altLang="en-US" sz="2400" dirty="0" smtClean="0"/>
              <a:t>   LISTENING</a:t>
            </a:r>
            <a:r>
              <a:rPr lang="en-US" altLang="en-US" sz="2400" dirty="0"/>
              <a:t>		</a:t>
            </a:r>
          </a:p>
          <a:p>
            <a:pPr lvl="1">
              <a:lnSpc>
                <a:spcPct val="150000"/>
              </a:lnSpc>
            </a:pPr>
            <a:r>
              <a:rPr lang="en-US" altLang="en-US" sz="2400" dirty="0" smtClean="0"/>
              <a:t>   FIRST </a:t>
            </a:r>
            <a:r>
              <a:rPr lang="en-US" altLang="en-US" sz="2400" dirty="0"/>
              <a:t>QUESTION		</a:t>
            </a:r>
          </a:p>
          <a:p>
            <a:pPr lvl="1">
              <a:lnSpc>
                <a:spcPct val="150000"/>
              </a:lnSpc>
            </a:pPr>
            <a:r>
              <a:rPr lang="en-US" altLang="en-US" sz="2400" dirty="0" smtClean="0"/>
              <a:t>   USE </a:t>
            </a:r>
            <a:r>
              <a:rPr lang="en-US" altLang="en-US" sz="2400" dirty="0"/>
              <a:t>OF CHECK LIST	</a:t>
            </a:r>
          </a:p>
          <a:p>
            <a:pPr lvl="1">
              <a:lnSpc>
                <a:spcPct val="150000"/>
              </a:lnSpc>
            </a:pPr>
            <a:r>
              <a:rPr lang="en-US" altLang="en-US" sz="2400" dirty="0" smtClean="0"/>
              <a:t>   TAKE </a:t>
            </a:r>
            <a:r>
              <a:rPr lang="en-US" altLang="en-US" sz="2400" dirty="0"/>
              <a:t>NOTES		</a:t>
            </a:r>
          </a:p>
          <a:p>
            <a:pPr lvl="1">
              <a:lnSpc>
                <a:spcPct val="150000"/>
              </a:lnSpc>
            </a:pPr>
            <a:r>
              <a:rPr lang="en-US" altLang="en-US" sz="2400" dirty="0" smtClean="0"/>
              <a:t>   SPOT </a:t>
            </a:r>
            <a:r>
              <a:rPr lang="en-US" altLang="en-US" sz="2400" dirty="0"/>
              <a:t>CHECK DOCUMENTS </a:t>
            </a:r>
          </a:p>
          <a:p>
            <a:pPr lvl="1">
              <a:lnSpc>
                <a:spcPct val="150000"/>
              </a:lnSpc>
            </a:pPr>
            <a:r>
              <a:rPr lang="en-US" altLang="en-US" sz="2400" dirty="0" smtClean="0"/>
              <a:t>   RECORDS / SAMPLES</a:t>
            </a:r>
            <a:endParaRPr lang="en-US" altLang="en-US" sz="2400" dirty="0"/>
          </a:p>
        </p:txBody>
      </p:sp>
      <p:sp>
        <p:nvSpPr>
          <p:cNvPr id="1481733" name="Text Box 5"/>
          <p:cNvSpPr txBox="1">
            <a:spLocks noChangeArrowheads="1"/>
          </p:cNvSpPr>
          <p:nvPr/>
        </p:nvSpPr>
        <p:spPr bwMode="auto">
          <a:xfrm>
            <a:off x="4714143" y="1592893"/>
            <a:ext cx="4078165" cy="39977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lvl1pPr algn="l">
              <a:defRPr>
                <a:solidFill>
                  <a:schemeClr val="tx1"/>
                </a:solidFill>
                <a:latin typeface="Arial" panose="020B0604020202020204" pitchFamily="34" charset="0"/>
              </a:defRPr>
            </a:lvl1pPr>
            <a:lvl2pPr indent="-455613"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lvl="1" eaLnBrk="0" hangingPunct="0">
              <a:spcBef>
                <a:spcPct val="30000"/>
              </a:spcBef>
              <a:spcAft>
                <a:spcPct val="30000"/>
              </a:spcAft>
              <a:buFontTx/>
              <a:buChar char="•"/>
            </a:pPr>
            <a:r>
              <a:rPr lang="en-US" altLang="en-US" sz="2400" dirty="0" smtClean="0">
                <a:latin typeface="+mn-lt"/>
              </a:rPr>
              <a:t>OBSERVATION</a:t>
            </a:r>
          </a:p>
          <a:p>
            <a:pPr lvl="1" eaLnBrk="0" hangingPunct="0">
              <a:spcBef>
                <a:spcPct val="30000"/>
              </a:spcBef>
              <a:spcAft>
                <a:spcPct val="30000"/>
              </a:spcAft>
              <a:buFontTx/>
              <a:buChar char="•"/>
            </a:pPr>
            <a:r>
              <a:rPr lang="en-US" altLang="en-US" sz="2400" dirty="0" smtClean="0">
                <a:latin typeface="+mn-lt"/>
              </a:rPr>
              <a:t>BODY LANGUAGE</a:t>
            </a:r>
          </a:p>
          <a:p>
            <a:pPr lvl="1" eaLnBrk="0" hangingPunct="0">
              <a:spcBef>
                <a:spcPct val="30000"/>
              </a:spcBef>
              <a:spcAft>
                <a:spcPct val="30000"/>
              </a:spcAft>
              <a:buFontTx/>
              <a:buChar char="•"/>
            </a:pPr>
            <a:r>
              <a:rPr lang="en-US" altLang="en-US" sz="2400" dirty="0" smtClean="0">
                <a:latin typeface="+mn-lt"/>
              </a:rPr>
              <a:t>QUESTIONING </a:t>
            </a:r>
          </a:p>
          <a:p>
            <a:pPr lvl="1" eaLnBrk="0" hangingPunct="0">
              <a:spcBef>
                <a:spcPct val="30000"/>
              </a:spcBef>
              <a:spcAft>
                <a:spcPct val="30000"/>
              </a:spcAft>
              <a:buFontTx/>
              <a:buChar char="•"/>
            </a:pPr>
            <a:r>
              <a:rPr lang="en-US" altLang="en-US" sz="2400" dirty="0" smtClean="0">
                <a:latin typeface="+mn-lt"/>
              </a:rPr>
              <a:t>USE OF THOUGHT SPEED</a:t>
            </a:r>
          </a:p>
          <a:p>
            <a:pPr lvl="1" eaLnBrk="0" hangingPunct="0">
              <a:spcBef>
                <a:spcPct val="30000"/>
              </a:spcBef>
              <a:spcAft>
                <a:spcPct val="30000"/>
              </a:spcAft>
              <a:buFontTx/>
              <a:buChar char="•"/>
            </a:pPr>
            <a:r>
              <a:rPr lang="en-US" altLang="en-US" sz="2400" dirty="0" smtClean="0">
                <a:latin typeface="+mn-lt"/>
              </a:rPr>
              <a:t>UNASKED QUESTIONS</a:t>
            </a:r>
          </a:p>
          <a:p>
            <a:pPr lvl="1" eaLnBrk="0" hangingPunct="0">
              <a:spcBef>
                <a:spcPct val="30000"/>
              </a:spcBef>
              <a:spcAft>
                <a:spcPct val="30000"/>
              </a:spcAft>
              <a:buFontTx/>
              <a:buChar char="•"/>
            </a:pPr>
            <a:r>
              <a:rPr lang="en-US" altLang="en-US" sz="2400" dirty="0" smtClean="0">
                <a:latin typeface="+mn-lt"/>
              </a:rPr>
              <a:t>TO-AND-FRO CHECKING</a:t>
            </a:r>
          </a:p>
          <a:p>
            <a:pPr lvl="1" eaLnBrk="0" hangingPunct="0">
              <a:spcBef>
                <a:spcPct val="30000"/>
              </a:spcBef>
              <a:spcAft>
                <a:spcPct val="30000"/>
              </a:spcAft>
              <a:buFontTx/>
              <a:buChar char="•"/>
            </a:pPr>
            <a:r>
              <a:rPr lang="en-US" altLang="en-US" sz="2400" dirty="0" smtClean="0">
                <a:latin typeface="+mn-lt"/>
              </a:rPr>
              <a:t>SELECT SAMPLE YOURSELF</a:t>
            </a:r>
            <a:endParaRPr lang="en-US" altLang="en-US" sz="2400" dirty="0">
              <a:latin typeface="+mn-lt"/>
            </a:endParaRPr>
          </a:p>
        </p:txBody>
      </p:sp>
      <p:sp>
        <p:nvSpPr>
          <p:cNvPr id="9"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(3): FACT FINDING</a:t>
            </a:r>
            <a:endParaRPr lang="en-IN" sz="2400" b="0" kern="1200" dirty="0">
              <a:solidFill>
                <a:schemeClr val="tx1"/>
              </a:solidFill>
              <a:latin typeface="+mn-lt"/>
              <a:ea typeface="+mn-ea"/>
              <a:cs typeface="+mn-cs"/>
            </a:endParaRPr>
          </a:p>
        </p:txBody>
      </p:sp>
      <p:sp>
        <p:nvSpPr>
          <p:cNvPr id="10" name="Title 1"/>
          <p:cNvSpPr>
            <a:spLocks noGrp="1"/>
          </p:cNvSpPr>
          <p:nvPr>
            <p:ph type="title"/>
          </p:nvPr>
        </p:nvSpPr>
        <p:spPr>
          <a:xfrm>
            <a:off x="450762" y="972912"/>
            <a:ext cx="7014658" cy="430887"/>
          </a:xfrm>
        </p:spPr>
        <p:txBody>
          <a:bodyPr/>
          <a:lstStyle/>
          <a:p>
            <a:pPr defTabSz="914400">
              <a:spcBef>
                <a:spcPct val="40000"/>
              </a:spcBef>
              <a:buFont typeface="Arial" panose="020B0604020202020204" pitchFamily="34" charset="0"/>
              <a:tabLst>
                <a:tab pos="4114800" algn="l"/>
              </a:tabLst>
              <a:defRPr/>
            </a:pPr>
            <a:r>
              <a:rPr lang="en-IN" sz="2800" dirty="0" smtClean="0">
                <a:ln/>
                <a:solidFill>
                  <a:schemeClr val="tx1"/>
                </a:solidFill>
              </a:rPr>
              <a:t>FACT FINDING SKILLS</a:t>
            </a:r>
            <a:endParaRPr lang="en-IN" sz="2800" b="0" kern="1200" dirty="0">
              <a:solidFill>
                <a:schemeClr val="tx1"/>
              </a:solidFill>
              <a:latin typeface="+mn-lt"/>
              <a:ea typeface="+mn-ea"/>
              <a:cs typeface="+mn-cs"/>
            </a:endParaRPr>
          </a:p>
        </p:txBody>
      </p:sp>
    </p:spTree>
    <p:extLst>
      <p:ext uri="{BB962C8B-B14F-4D97-AF65-F5344CB8AC3E}">
        <p14:creationId xmlns="" xmlns:p14="http://schemas.microsoft.com/office/powerpoint/2010/main" val="249530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1731">
                                            <p:txEl>
                                              <p:pRg st="0" end="0"/>
                                            </p:txEl>
                                          </p:spTgt>
                                        </p:tgtEl>
                                        <p:attrNameLst>
                                          <p:attrName>style.visibility</p:attrName>
                                        </p:attrNameLst>
                                      </p:cBhvr>
                                      <p:to>
                                        <p:strVal val="visible"/>
                                      </p:to>
                                    </p:set>
                                    <p:anim calcmode="lin" valueType="num">
                                      <p:cBhvr additive="base">
                                        <p:cTn id="7" dur="500" fill="hold"/>
                                        <p:tgtEl>
                                          <p:spTgt spid="1481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1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1731">
                                            <p:txEl>
                                              <p:pRg st="1" end="1"/>
                                            </p:txEl>
                                          </p:spTgt>
                                        </p:tgtEl>
                                        <p:attrNameLst>
                                          <p:attrName>style.visibility</p:attrName>
                                        </p:attrNameLst>
                                      </p:cBhvr>
                                      <p:to>
                                        <p:strVal val="visible"/>
                                      </p:to>
                                    </p:set>
                                    <p:anim calcmode="lin" valueType="num">
                                      <p:cBhvr additive="base">
                                        <p:cTn id="13" dur="500" fill="hold"/>
                                        <p:tgtEl>
                                          <p:spTgt spid="1481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1731">
                                            <p:txEl>
                                              <p:pRg st="2" end="2"/>
                                            </p:txEl>
                                          </p:spTgt>
                                        </p:tgtEl>
                                        <p:attrNameLst>
                                          <p:attrName>style.visibility</p:attrName>
                                        </p:attrNameLst>
                                      </p:cBhvr>
                                      <p:to>
                                        <p:strVal val="visible"/>
                                      </p:to>
                                    </p:set>
                                    <p:anim calcmode="lin" valueType="num">
                                      <p:cBhvr additive="base">
                                        <p:cTn id="19" dur="500" fill="hold"/>
                                        <p:tgtEl>
                                          <p:spTgt spid="1481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1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1731">
                                            <p:txEl>
                                              <p:pRg st="3" end="3"/>
                                            </p:txEl>
                                          </p:spTgt>
                                        </p:tgtEl>
                                        <p:attrNameLst>
                                          <p:attrName>style.visibility</p:attrName>
                                        </p:attrNameLst>
                                      </p:cBhvr>
                                      <p:to>
                                        <p:strVal val="visible"/>
                                      </p:to>
                                    </p:set>
                                    <p:anim calcmode="lin" valueType="num">
                                      <p:cBhvr additive="base">
                                        <p:cTn id="25" dur="500" fill="hold"/>
                                        <p:tgtEl>
                                          <p:spTgt spid="1481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1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1731">
                                            <p:txEl>
                                              <p:pRg st="4" end="4"/>
                                            </p:txEl>
                                          </p:spTgt>
                                        </p:tgtEl>
                                        <p:attrNameLst>
                                          <p:attrName>style.visibility</p:attrName>
                                        </p:attrNameLst>
                                      </p:cBhvr>
                                      <p:to>
                                        <p:strVal val="visible"/>
                                      </p:to>
                                    </p:set>
                                    <p:anim calcmode="lin" valueType="num">
                                      <p:cBhvr additive="base">
                                        <p:cTn id="31" dur="500" fill="hold"/>
                                        <p:tgtEl>
                                          <p:spTgt spid="1481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1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1731">
                                            <p:txEl>
                                              <p:pRg st="5" end="5"/>
                                            </p:txEl>
                                          </p:spTgt>
                                        </p:tgtEl>
                                        <p:attrNameLst>
                                          <p:attrName>style.visibility</p:attrName>
                                        </p:attrNameLst>
                                      </p:cBhvr>
                                      <p:to>
                                        <p:strVal val="visible"/>
                                      </p:to>
                                    </p:set>
                                    <p:anim calcmode="lin" valueType="num">
                                      <p:cBhvr additive="base">
                                        <p:cTn id="37" dur="500" fill="hold"/>
                                        <p:tgtEl>
                                          <p:spTgt spid="14817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17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1731">
                                            <p:txEl>
                                              <p:pRg st="6" end="6"/>
                                            </p:txEl>
                                          </p:spTgt>
                                        </p:tgtEl>
                                        <p:attrNameLst>
                                          <p:attrName>style.visibility</p:attrName>
                                        </p:attrNameLst>
                                      </p:cBhvr>
                                      <p:to>
                                        <p:strVal val="visible"/>
                                      </p:to>
                                    </p:set>
                                    <p:anim calcmode="lin" valueType="num">
                                      <p:cBhvr additive="base">
                                        <p:cTn id="43" dur="500" fill="hold"/>
                                        <p:tgtEl>
                                          <p:spTgt spid="14817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817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81731">
                                            <p:txEl>
                                              <p:pRg st="7" end="7"/>
                                            </p:txEl>
                                          </p:spTgt>
                                        </p:tgtEl>
                                        <p:attrNameLst>
                                          <p:attrName>style.visibility</p:attrName>
                                        </p:attrNameLst>
                                      </p:cBhvr>
                                      <p:to>
                                        <p:strVal val="visible"/>
                                      </p:to>
                                    </p:set>
                                    <p:anim calcmode="lin" valueType="num">
                                      <p:cBhvr additive="base">
                                        <p:cTn id="49" dur="500" fill="hold"/>
                                        <p:tgtEl>
                                          <p:spTgt spid="14817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817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81731">
                                            <p:txEl>
                                              <p:pRg st="8" end="8"/>
                                            </p:txEl>
                                          </p:spTgt>
                                        </p:tgtEl>
                                        <p:attrNameLst>
                                          <p:attrName>style.visibility</p:attrName>
                                        </p:attrNameLst>
                                      </p:cBhvr>
                                      <p:to>
                                        <p:strVal val="visible"/>
                                      </p:to>
                                    </p:set>
                                    <p:anim calcmode="lin" valueType="num">
                                      <p:cBhvr additive="base">
                                        <p:cTn id="55" dur="500" fill="hold"/>
                                        <p:tgtEl>
                                          <p:spTgt spid="14817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817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481733">
                                            <p:txEl>
                                              <p:pRg st="0" end="0"/>
                                            </p:txEl>
                                          </p:spTgt>
                                        </p:tgtEl>
                                        <p:attrNameLst>
                                          <p:attrName>style.visibility</p:attrName>
                                        </p:attrNameLst>
                                      </p:cBhvr>
                                      <p:to>
                                        <p:strVal val="visible"/>
                                      </p:to>
                                    </p:set>
                                    <p:anim calcmode="lin" valueType="num">
                                      <p:cBhvr additive="base">
                                        <p:cTn id="61" dur="500" fill="hold"/>
                                        <p:tgtEl>
                                          <p:spTgt spid="1481733">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4817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481733">
                                            <p:txEl>
                                              <p:pRg st="1" end="1"/>
                                            </p:txEl>
                                          </p:spTgt>
                                        </p:tgtEl>
                                        <p:attrNameLst>
                                          <p:attrName>style.visibility</p:attrName>
                                        </p:attrNameLst>
                                      </p:cBhvr>
                                      <p:to>
                                        <p:strVal val="visible"/>
                                      </p:to>
                                    </p:set>
                                    <p:anim calcmode="lin" valueType="num">
                                      <p:cBhvr additive="base">
                                        <p:cTn id="67" dur="500" fill="hold"/>
                                        <p:tgtEl>
                                          <p:spTgt spid="1481733">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4817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481733">
                                            <p:txEl>
                                              <p:pRg st="2" end="2"/>
                                            </p:txEl>
                                          </p:spTgt>
                                        </p:tgtEl>
                                        <p:attrNameLst>
                                          <p:attrName>style.visibility</p:attrName>
                                        </p:attrNameLst>
                                      </p:cBhvr>
                                      <p:to>
                                        <p:strVal val="visible"/>
                                      </p:to>
                                    </p:set>
                                    <p:anim calcmode="lin" valueType="num">
                                      <p:cBhvr additive="base">
                                        <p:cTn id="73" dur="500" fill="hold"/>
                                        <p:tgtEl>
                                          <p:spTgt spid="1481733">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48173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481733">
                                            <p:txEl>
                                              <p:pRg st="3" end="3"/>
                                            </p:txEl>
                                          </p:spTgt>
                                        </p:tgtEl>
                                        <p:attrNameLst>
                                          <p:attrName>style.visibility</p:attrName>
                                        </p:attrNameLst>
                                      </p:cBhvr>
                                      <p:to>
                                        <p:strVal val="visible"/>
                                      </p:to>
                                    </p:set>
                                    <p:anim calcmode="lin" valueType="num">
                                      <p:cBhvr additive="base">
                                        <p:cTn id="79" dur="500" fill="hold"/>
                                        <p:tgtEl>
                                          <p:spTgt spid="1481733">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48173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481733">
                                            <p:txEl>
                                              <p:pRg st="4" end="4"/>
                                            </p:txEl>
                                          </p:spTgt>
                                        </p:tgtEl>
                                        <p:attrNameLst>
                                          <p:attrName>style.visibility</p:attrName>
                                        </p:attrNameLst>
                                      </p:cBhvr>
                                      <p:to>
                                        <p:strVal val="visible"/>
                                      </p:to>
                                    </p:set>
                                    <p:anim calcmode="lin" valueType="num">
                                      <p:cBhvr additive="base">
                                        <p:cTn id="85" dur="500" fill="hold"/>
                                        <p:tgtEl>
                                          <p:spTgt spid="1481733">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48173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481733">
                                            <p:txEl>
                                              <p:pRg st="5" end="5"/>
                                            </p:txEl>
                                          </p:spTgt>
                                        </p:tgtEl>
                                        <p:attrNameLst>
                                          <p:attrName>style.visibility</p:attrName>
                                        </p:attrNameLst>
                                      </p:cBhvr>
                                      <p:to>
                                        <p:strVal val="visible"/>
                                      </p:to>
                                    </p:set>
                                    <p:anim calcmode="lin" valueType="num">
                                      <p:cBhvr additive="base">
                                        <p:cTn id="91" dur="500" fill="hold"/>
                                        <p:tgtEl>
                                          <p:spTgt spid="1481733">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48173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481733">
                                            <p:txEl>
                                              <p:pRg st="6" end="6"/>
                                            </p:txEl>
                                          </p:spTgt>
                                        </p:tgtEl>
                                        <p:attrNameLst>
                                          <p:attrName>style.visibility</p:attrName>
                                        </p:attrNameLst>
                                      </p:cBhvr>
                                      <p:to>
                                        <p:strVal val="visible"/>
                                      </p:to>
                                    </p:set>
                                    <p:anim calcmode="lin" valueType="num">
                                      <p:cBhvr additive="base">
                                        <p:cTn id="97" dur="500" fill="hold"/>
                                        <p:tgtEl>
                                          <p:spTgt spid="1481733">
                                            <p:txEl>
                                              <p:pRg st="6" end="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48173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1" grpId="0" build="p" bldLvl="5" autoUpdateAnimBg="0"/>
      <p:bldP spid="1481733"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descr="Parchment"/>
          <p:cNvSpPr>
            <a:spLocks noGrp="1" noChangeArrowheads="1"/>
          </p:cNvSpPr>
          <p:nvPr>
            <p:ph type="title"/>
          </p:nvPr>
        </p:nvSpPr>
        <p:spPr>
          <a:xfrm>
            <a:off x="533975" y="933386"/>
            <a:ext cx="7174523" cy="430887"/>
          </a:xfrm>
        </p:spPr>
        <p:txBody>
          <a:bodyPr/>
          <a:lstStyle/>
          <a:p>
            <a:r>
              <a:rPr lang="en-US" altLang="en-US" sz="2800" dirty="0"/>
              <a:t>COMMUNICATING WITH THE </a:t>
            </a:r>
            <a:r>
              <a:rPr lang="en-US" altLang="en-US" sz="2800" dirty="0" smtClean="0"/>
              <a:t>ASSESSEE</a:t>
            </a:r>
            <a:endParaRPr lang="en-US" altLang="en-US" sz="2800" dirty="0"/>
          </a:p>
        </p:txBody>
      </p:sp>
      <p:sp>
        <p:nvSpPr>
          <p:cNvPr id="1483779" name="Rectangle 3"/>
          <p:cNvSpPr>
            <a:spLocks noGrp="1" noChangeArrowheads="1"/>
          </p:cNvSpPr>
          <p:nvPr>
            <p:ph type="body" idx="1"/>
          </p:nvPr>
        </p:nvSpPr>
        <p:spPr>
          <a:xfrm>
            <a:off x="785607" y="1811216"/>
            <a:ext cx="5416062" cy="4555093"/>
          </a:xfrm>
        </p:spPr>
        <p:txBody>
          <a:bodyPr/>
          <a:lstStyle/>
          <a:p>
            <a:pPr lvl="1"/>
            <a:r>
              <a:rPr lang="en-US" altLang="en-US" sz="2400" dirty="0" smtClean="0"/>
              <a:t>  MESSAGE </a:t>
            </a:r>
            <a:r>
              <a:rPr lang="en-US" altLang="en-US" sz="2400" dirty="0"/>
              <a:t>TO BE IN LINE WITH</a:t>
            </a:r>
          </a:p>
          <a:p>
            <a:pPr lvl="2">
              <a:spcBef>
                <a:spcPct val="0"/>
              </a:spcBef>
              <a:buFont typeface="Wingdings" panose="05000000000000000000" pitchFamily="2" charset="2"/>
              <a:buNone/>
            </a:pPr>
            <a:r>
              <a:rPr lang="en-US" altLang="en-US" sz="2400" dirty="0" smtClean="0"/>
              <a:t>       	- </a:t>
            </a:r>
            <a:r>
              <a:rPr lang="en-US" altLang="en-US" sz="2000" dirty="0" smtClean="0"/>
              <a:t>PURPOSE</a:t>
            </a:r>
            <a:endParaRPr lang="en-US" altLang="en-US" sz="2000" dirty="0"/>
          </a:p>
          <a:p>
            <a:pPr lvl="2">
              <a:spcBef>
                <a:spcPct val="0"/>
              </a:spcBef>
              <a:buFont typeface="Wingdings" panose="05000000000000000000" pitchFamily="2" charset="2"/>
              <a:buNone/>
            </a:pPr>
            <a:r>
              <a:rPr lang="en-US" altLang="en-US" sz="2000" dirty="0" smtClean="0"/>
              <a:t>		- AUDIENCE</a:t>
            </a:r>
            <a:endParaRPr lang="en-US" altLang="en-US" sz="2000" dirty="0"/>
          </a:p>
          <a:p>
            <a:pPr lvl="2">
              <a:spcBef>
                <a:spcPct val="0"/>
              </a:spcBef>
              <a:buFont typeface="Wingdings" panose="05000000000000000000" pitchFamily="2" charset="2"/>
              <a:buNone/>
            </a:pPr>
            <a:r>
              <a:rPr lang="en-US" altLang="en-US" sz="2000" dirty="0" smtClean="0"/>
              <a:t>		- SITUATION</a:t>
            </a:r>
          </a:p>
          <a:p>
            <a:pPr lvl="2">
              <a:spcBef>
                <a:spcPct val="0"/>
              </a:spcBef>
              <a:buFont typeface="Wingdings" panose="05000000000000000000" pitchFamily="2" charset="2"/>
              <a:buNone/>
            </a:pPr>
            <a:endParaRPr lang="en-US" altLang="en-US" sz="2400" dirty="0"/>
          </a:p>
          <a:p>
            <a:pPr lvl="1"/>
            <a:r>
              <a:rPr lang="en-US" altLang="en-US" sz="2400" dirty="0"/>
              <a:t>USE OF SIMPLE </a:t>
            </a:r>
            <a:r>
              <a:rPr lang="en-US" altLang="en-US" sz="2400" dirty="0" smtClean="0"/>
              <a:t>LANGUAGE</a:t>
            </a:r>
          </a:p>
          <a:p>
            <a:pPr lvl="1"/>
            <a:endParaRPr lang="en-US" altLang="en-US" sz="2400" dirty="0"/>
          </a:p>
          <a:p>
            <a:pPr lvl="1"/>
            <a:r>
              <a:rPr lang="en-US" altLang="en-US" sz="2400" dirty="0"/>
              <a:t>STRUCTURED / ORGANIZED </a:t>
            </a:r>
            <a:r>
              <a:rPr lang="en-US" altLang="en-US" sz="2400" dirty="0" smtClean="0"/>
              <a:t>MESSAGE</a:t>
            </a:r>
          </a:p>
          <a:p>
            <a:pPr lvl="1"/>
            <a:endParaRPr lang="en-US" altLang="en-US" sz="2400" dirty="0"/>
          </a:p>
          <a:p>
            <a:pPr lvl="1"/>
            <a:r>
              <a:rPr lang="en-US" altLang="en-US" sz="2400" dirty="0"/>
              <a:t>IMPACT OF A MESSAGE IS </a:t>
            </a:r>
          </a:p>
          <a:p>
            <a:pPr lvl="2">
              <a:spcBef>
                <a:spcPct val="0"/>
              </a:spcBef>
              <a:buFont typeface="Wingdings" panose="05000000000000000000" pitchFamily="2" charset="2"/>
              <a:buNone/>
            </a:pPr>
            <a:r>
              <a:rPr lang="en-US" altLang="en-US" sz="2400" dirty="0" smtClean="0"/>
              <a:t>		- </a:t>
            </a:r>
            <a:r>
              <a:rPr lang="en-US" altLang="en-US" sz="2000" dirty="0" smtClean="0"/>
              <a:t>7 </a:t>
            </a:r>
            <a:r>
              <a:rPr lang="en-US" altLang="en-US" sz="2000" dirty="0"/>
              <a:t>% VERBAL</a:t>
            </a:r>
          </a:p>
          <a:p>
            <a:pPr lvl="2">
              <a:spcBef>
                <a:spcPct val="0"/>
              </a:spcBef>
              <a:buFont typeface="Wingdings" panose="05000000000000000000" pitchFamily="2" charset="2"/>
              <a:buNone/>
            </a:pPr>
            <a:r>
              <a:rPr lang="en-US" altLang="en-US" sz="2000" dirty="0" smtClean="0"/>
              <a:t>		- 38</a:t>
            </a:r>
            <a:r>
              <a:rPr lang="en-US" altLang="en-US" sz="2000" dirty="0"/>
              <a:t>% VOCAL</a:t>
            </a:r>
          </a:p>
          <a:p>
            <a:pPr lvl="2">
              <a:spcBef>
                <a:spcPct val="0"/>
              </a:spcBef>
              <a:buFont typeface="Wingdings" panose="05000000000000000000" pitchFamily="2" charset="2"/>
              <a:buNone/>
            </a:pPr>
            <a:r>
              <a:rPr lang="en-US" altLang="en-US" sz="2000" dirty="0" smtClean="0"/>
              <a:t>		- 55</a:t>
            </a:r>
            <a:r>
              <a:rPr lang="en-US" altLang="en-US" sz="2000" dirty="0"/>
              <a:t>% BODY LANGUAGE</a:t>
            </a:r>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(4): FACT FINDING</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2468317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7" name="Rectangle 3"/>
          <p:cNvSpPr>
            <a:spLocks noGrp="1" noChangeArrowheads="1"/>
          </p:cNvSpPr>
          <p:nvPr>
            <p:ph type="body" idx="1"/>
          </p:nvPr>
        </p:nvSpPr>
        <p:spPr>
          <a:xfrm>
            <a:off x="633046" y="1738649"/>
            <a:ext cx="7877908" cy="4924425"/>
          </a:xfrm>
        </p:spPr>
        <p:txBody>
          <a:bodyPr/>
          <a:lstStyle/>
          <a:p>
            <a:pPr lvl="1"/>
            <a:r>
              <a:rPr lang="en-US" altLang="en-US" sz="2400" dirty="0"/>
              <a:t>LEADING QUESTIONS LIKE </a:t>
            </a:r>
          </a:p>
          <a:p>
            <a:pPr lvl="2">
              <a:spcBef>
                <a:spcPct val="0"/>
              </a:spcBef>
              <a:buFont typeface="Wingdings" panose="05000000000000000000" pitchFamily="2" charset="2"/>
              <a:buNone/>
            </a:pPr>
            <a:r>
              <a:rPr lang="en-US" altLang="en-US" sz="2400" dirty="0"/>
              <a:t>	DO YOU?…………DON’T YOU </a:t>
            </a:r>
            <a:r>
              <a:rPr lang="en-US" altLang="en-US" sz="2400" dirty="0" smtClean="0"/>
              <a:t>?</a:t>
            </a:r>
          </a:p>
          <a:p>
            <a:pPr lvl="2">
              <a:spcBef>
                <a:spcPct val="0"/>
              </a:spcBef>
              <a:buFont typeface="Wingdings" panose="05000000000000000000" pitchFamily="2" charset="2"/>
              <a:buNone/>
            </a:pPr>
            <a:endParaRPr lang="en-US" altLang="en-US" sz="1800" dirty="0"/>
          </a:p>
          <a:p>
            <a:pPr lvl="1"/>
            <a:r>
              <a:rPr lang="en-US" altLang="en-US" sz="2400" dirty="0"/>
              <a:t>CLOSED QUESTIONS LIKE</a:t>
            </a:r>
          </a:p>
          <a:p>
            <a:pPr lvl="2">
              <a:spcBef>
                <a:spcPct val="0"/>
              </a:spcBef>
              <a:buFont typeface="Wingdings" panose="05000000000000000000" pitchFamily="2" charset="2"/>
              <a:buNone/>
            </a:pPr>
            <a:r>
              <a:rPr lang="en-US" altLang="en-US" sz="2400" dirty="0"/>
              <a:t>	DO YOU………..  ?</a:t>
            </a:r>
          </a:p>
          <a:p>
            <a:pPr lvl="2">
              <a:spcBef>
                <a:spcPct val="0"/>
              </a:spcBef>
              <a:buFont typeface="Wingdings" panose="05000000000000000000" pitchFamily="2" charset="2"/>
              <a:buNone/>
            </a:pPr>
            <a:r>
              <a:rPr lang="en-US" altLang="en-US" sz="2400" dirty="0"/>
              <a:t>	CAN YOU ………  ?</a:t>
            </a:r>
          </a:p>
          <a:p>
            <a:pPr lvl="2">
              <a:spcBef>
                <a:spcPct val="0"/>
              </a:spcBef>
              <a:buFont typeface="Wingdings" panose="05000000000000000000" pitchFamily="2" charset="2"/>
              <a:buNone/>
            </a:pPr>
            <a:r>
              <a:rPr lang="en-US" altLang="en-US" sz="2400" dirty="0"/>
              <a:t>	WILL YOU ……….  </a:t>
            </a:r>
            <a:r>
              <a:rPr lang="en-US" altLang="en-US" sz="2400" dirty="0" smtClean="0"/>
              <a:t>?</a:t>
            </a:r>
          </a:p>
          <a:p>
            <a:pPr lvl="2">
              <a:spcBef>
                <a:spcPct val="0"/>
              </a:spcBef>
              <a:buFont typeface="Wingdings" panose="05000000000000000000" pitchFamily="2" charset="2"/>
              <a:buNone/>
            </a:pPr>
            <a:endParaRPr lang="en-US" altLang="en-US" sz="1800" dirty="0"/>
          </a:p>
          <a:p>
            <a:pPr lvl="1"/>
            <a:r>
              <a:rPr lang="en-US" altLang="en-US" sz="2400" dirty="0"/>
              <a:t>OPEN QUESTIONS LIKE THOSE</a:t>
            </a:r>
          </a:p>
          <a:p>
            <a:pPr lvl="2">
              <a:spcBef>
                <a:spcPct val="0"/>
              </a:spcBef>
              <a:buFont typeface="Wingdings" panose="05000000000000000000" pitchFamily="2" charset="2"/>
              <a:buNone/>
            </a:pPr>
            <a:r>
              <a:rPr lang="en-US" altLang="en-US" sz="2400" dirty="0"/>
              <a:t>	WHAT, WHEN, WHERE, WHO, WHY, HOW AND “SHOW ME</a:t>
            </a:r>
            <a:r>
              <a:rPr lang="en-US" altLang="en-US" sz="2400" dirty="0" smtClean="0"/>
              <a:t>”</a:t>
            </a:r>
          </a:p>
          <a:p>
            <a:pPr lvl="2">
              <a:spcBef>
                <a:spcPct val="0"/>
              </a:spcBef>
              <a:buFont typeface="Wingdings" panose="05000000000000000000" pitchFamily="2" charset="2"/>
              <a:buNone/>
            </a:pPr>
            <a:endParaRPr lang="en-US" altLang="en-US" sz="1800" dirty="0"/>
          </a:p>
          <a:p>
            <a:pPr lvl="1"/>
            <a:r>
              <a:rPr lang="en-US" altLang="en-US" sz="2400" dirty="0"/>
              <a:t>ONE QUESTION AT A </a:t>
            </a:r>
            <a:r>
              <a:rPr lang="en-US" altLang="en-US" sz="2400" dirty="0" smtClean="0"/>
              <a:t>TIME</a:t>
            </a:r>
          </a:p>
          <a:p>
            <a:pPr lvl="1"/>
            <a:endParaRPr lang="en-US" altLang="en-US" sz="1800" dirty="0"/>
          </a:p>
          <a:p>
            <a:pPr lvl="1"/>
            <a:r>
              <a:rPr lang="en-US" altLang="en-US" sz="2400" dirty="0"/>
              <a:t>QUESTIONS RELEVANT TO THE ACTIVITY BEING AUDITED.</a:t>
            </a:r>
          </a:p>
        </p:txBody>
      </p:sp>
      <p:sp>
        <p:nvSpPr>
          <p:cNvPr id="8" name="Rectangle 2" descr="Parchment"/>
          <p:cNvSpPr txBox="1">
            <a:spLocks noChangeArrowheads="1"/>
          </p:cNvSpPr>
          <p:nvPr/>
        </p:nvSpPr>
        <p:spPr bwMode="auto">
          <a:xfrm>
            <a:off x="533975" y="933386"/>
            <a:ext cx="717452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r>
              <a:rPr lang="en-US" altLang="en-US" sz="2800" kern="0" dirty="0" smtClean="0"/>
              <a:t>QUESTIONING SKILLS</a:t>
            </a:r>
            <a:endParaRPr lang="en-US" altLang="en-US" sz="2800" kern="0" dirty="0"/>
          </a:p>
        </p:txBody>
      </p:sp>
      <p:sp>
        <p:nvSpPr>
          <p:cNvPr id="9"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(5): FACT FINDING</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1599177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p:cNvSpPr>
            <a:spLocks noGrp="1" noChangeArrowheads="1"/>
          </p:cNvSpPr>
          <p:nvPr>
            <p:ph type="body" idx="1"/>
          </p:nvPr>
        </p:nvSpPr>
        <p:spPr>
          <a:xfrm>
            <a:off x="420566" y="1884386"/>
            <a:ext cx="8371742" cy="4600170"/>
          </a:xfrm>
        </p:spPr>
        <p:txBody>
          <a:bodyPr/>
          <a:lstStyle/>
          <a:p>
            <a:pPr>
              <a:spcBef>
                <a:spcPct val="25000"/>
              </a:spcBef>
              <a:spcAft>
                <a:spcPct val="25000"/>
              </a:spcAft>
            </a:pPr>
            <a:r>
              <a:rPr lang="en-US" altLang="en-US" sz="2400" dirty="0"/>
              <a:t>BARRIERS TO LISTENING</a:t>
            </a:r>
          </a:p>
          <a:p>
            <a:pPr>
              <a:spcBef>
                <a:spcPct val="25000"/>
              </a:spcBef>
              <a:spcAft>
                <a:spcPct val="25000"/>
              </a:spcAft>
              <a:buFontTx/>
              <a:buNone/>
            </a:pPr>
            <a:endParaRPr lang="en-US" altLang="en-US" sz="462" i="1" dirty="0"/>
          </a:p>
          <a:p>
            <a:pPr lvl="1">
              <a:spcBef>
                <a:spcPct val="25000"/>
              </a:spcBef>
              <a:spcAft>
                <a:spcPct val="20000"/>
              </a:spcAft>
            </a:pPr>
            <a:r>
              <a:rPr lang="en-US" altLang="en-US" sz="2000" dirty="0"/>
              <a:t>DECIDING IN ADVANCE THAT THE SUBJECT IS NOT INTERESTING</a:t>
            </a:r>
          </a:p>
          <a:p>
            <a:pPr lvl="1">
              <a:spcBef>
                <a:spcPct val="25000"/>
              </a:spcBef>
              <a:spcAft>
                <a:spcPct val="20000"/>
              </a:spcAft>
            </a:pPr>
            <a:r>
              <a:rPr lang="en-US" altLang="en-US" sz="2000" dirty="0"/>
              <a:t>EVALUATING THE SPEAKER</a:t>
            </a:r>
          </a:p>
          <a:p>
            <a:pPr lvl="1">
              <a:spcBef>
                <a:spcPct val="25000"/>
              </a:spcBef>
              <a:spcAft>
                <a:spcPct val="20000"/>
              </a:spcAft>
            </a:pPr>
            <a:r>
              <a:rPr lang="en-US" altLang="en-US" sz="2000" dirty="0"/>
              <a:t>BECOMING EMOTIONALLY INVOLVED</a:t>
            </a:r>
          </a:p>
          <a:p>
            <a:pPr lvl="1">
              <a:spcBef>
                <a:spcPct val="25000"/>
              </a:spcBef>
              <a:spcAft>
                <a:spcPct val="20000"/>
              </a:spcAft>
            </a:pPr>
            <a:r>
              <a:rPr lang="en-US" altLang="en-US" sz="2000" dirty="0"/>
              <a:t>LISTENING FOR FACTS, NOT IDEAS</a:t>
            </a:r>
          </a:p>
          <a:p>
            <a:pPr lvl="1">
              <a:spcBef>
                <a:spcPct val="25000"/>
              </a:spcBef>
              <a:spcAft>
                <a:spcPct val="20000"/>
              </a:spcAft>
            </a:pPr>
            <a:r>
              <a:rPr lang="en-US" altLang="en-US" sz="2000" dirty="0"/>
              <a:t>TAKING COPIOUS NOTES</a:t>
            </a:r>
          </a:p>
          <a:p>
            <a:pPr lvl="1">
              <a:spcBef>
                <a:spcPct val="25000"/>
              </a:spcBef>
              <a:spcAft>
                <a:spcPct val="20000"/>
              </a:spcAft>
            </a:pPr>
            <a:r>
              <a:rPr lang="en-US" altLang="en-US" sz="2000" dirty="0"/>
              <a:t>FAKING ATTENTION</a:t>
            </a:r>
          </a:p>
          <a:p>
            <a:pPr lvl="1">
              <a:spcBef>
                <a:spcPct val="25000"/>
              </a:spcBef>
              <a:spcAft>
                <a:spcPct val="20000"/>
              </a:spcAft>
            </a:pPr>
            <a:r>
              <a:rPr lang="en-US" altLang="en-US" sz="2000" dirty="0"/>
              <a:t>GETTING DISTRACTED</a:t>
            </a:r>
          </a:p>
          <a:p>
            <a:pPr lvl="1">
              <a:spcBef>
                <a:spcPct val="25000"/>
              </a:spcBef>
              <a:spcAft>
                <a:spcPct val="20000"/>
              </a:spcAft>
            </a:pPr>
            <a:r>
              <a:rPr lang="en-US" altLang="en-US" sz="2000" dirty="0"/>
              <a:t>AVOIDS DIFFICULT LISTENING</a:t>
            </a:r>
          </a:p>
          <a:p>
            <a:pPr lvl="1">
              <a:spcBef>
                <a:spcPct val="25000"/>
              </a:spcBef>
              <a:spcAft>
                <a:spcPct val="20000"/>
              </a:spcAft>
            </a:pPr>
            <a:r>
              <a:rPr lang="en-US" altLang="en-US" sz="2000" dirty="0"/>
              <a:t>FAILING TO CAPITALIZE ON “THOUGHT SPEED”</a:t>
            </a:r>
          </a:p>
        </p:txBody>
      </p:sp>
      <p:sp>
        <p:nvSpPr>
          <p:cNvPr id="8" name="Rectangle 2" descr="Parchment"/>
          <p:cNvSpPr txBox="1">
            <a:spLocks noChangeArrowheads="1"/>
          </p:cNvSpPr>
          <p:nvPr/>
        </p:nvSpPr>
        <p:spPr bwMode="auto">
          <a:xfrm>
            <a:off x="533975" y="933386"/>
            <a:ext cx="717452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r>
              <a:rPr lang="en-US" altLang="en-US" sz="2800" kern="0" dirty="0" smtClean="0"/>
              <a:t>LISTENING SKILLS</a:t>
            </a:r>
            <a:endParaRPr lang="en-US" altLang="en-US" sz="2800" kern="0" dirty="0"/>
          </a:p>
        </p:txBody>
      </p:sp>
      <p:sp>
        <p:nvSpPr>
          <p:cNvPr id="9"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(6): FACT FINDING</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265934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7875">
                                            <p:txEl>
                                              <p:pRg st="0" end="0"/>
                                            </p:txEl>
                                          </p:spTgt>
                                        </p:tgtEl>
                                        <p:attrNameLst>
                                          <p:attrName>style.visibility</p:attrName>
                                        </p:attrNameLst>
                                      </p:cBhvr>
                                      <p:to>
                                        <p:strVal val="visible"/>
                                      </p:to>
                                    </p:set>
                                    <p:anim calcmode="lin" valueType="num">
                                      <p:cBhvr additive="base">
                                        <p:cTn id="7" dur="500" fill="hold"/>
                                        <p:tgtEl>
                                          <p:spTgt spid="1487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7875">
                                            <p:txEl>
                                              <p:pRg st="2" end="2"/>
                                            </p:txEl>
                                          </p:spTgt>
                                        </p:tgtEl>
                                        <p:attrNameLst>
                                          <p:attrName>style.visibility</p:attrName>
                                        </p:attrNameLst>
                                      </p:cBhvr>
                                      <p:to>
                                        <p:strVal val="visible"/>
                                      </p:to>
                                    </p:set>
                                    <p:anim calcmode="lin" valueType="num">
                                      <p:cBhvr additive="base">
                                        <p:cTn id="13" dur="500" fill="hold"/>
                                        <p:tgtEl>
                                          <p:spTgt spid="14878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7875">
                                            <p:txEl>
                                              <p:pRg st="3" end="3"/>
                                            </p:txEl>
                                          </p:spTgt>
                                        </p:tgtEl>
                                        <p:attrNameLst>
                                          <p:attrName>style.visibility</p:attrName>
                                        </p:attrNameLst>
                                      </p:cBhvr>
                                      <p:to>
                                        <p:strVal val="visible"/>
                                      </p:to>
                                    </p:set>
                                    <p:anim calcmode="lin" valueType="num">
                                      <p:cBhvr additive="base">
                                        <p:cTn id="19" dur="500" fill="hold"/>
                                        <p:tgtEl>
                                          <p:spTgt spid="14878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7875">
                                            <p:txEl>
                                              <p:pRg st="4" end="4"/>
                                            </p:txEl>
                                          </p:spTgt>
                                        </p:tgtEl>
                                        <p:attrNameLst>
                                          <p:attrName>style.visibility</p:attrName>
                                        </p:attrNameLst>
                                      </p:cBhvr>
                                      <p:to>
                                        <p:strVal val="visible"/>
                                      </p:to>
                                    </p:set>
                                    <p:anim calcmode="lin" valueType="num">
                                      <p:cBhvr additive="base">
                                        <p:cTn id="25" dur="500" fill="hold"/>
                                        <p:tgtEl>
                                          <p:spTgt spid="14878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7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7875">
                                            <p:txEl>
                                              <p:pRg st="5" end="5"/>
                                            </p:txEl>
                                          </p:spTgt>
                                        </p:tgtEl>
                                        <p:attrNameLst>
                                          <p:attrName>style.visibility</p:attrName>
                                        </p:attrNameLst>
                                      </p:cBhvr>
                                      <p:to>
                                        <p:strVal val="visible"/>
                                      </p:to>
                                    </p:set>
                                    <p:anim calcmode="lin" valueType="num">
                                      <p:cBhvr additive="base">
                                        <p:cTn id="31" dur="500" fill="hold"/>
                                        <p:tgtEl>
                                          <p:spTgt spid="148787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7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7875">
                                            <p:txEl>
                                              <p:pRg st="6" end="6"/>
                                            </p:txEl>
                                          </p:spTgt>
                                        </p:tgtEl>
                                        <p:attrNameLst>
                                          <p:attrName>style.visibility</p:attrName>
                                        </p:attrNameLst>
                                      </p:cBhvr>
                                      <p:to>
                                        <p:strVal val="visible"/>
                                      </p:to>
                                    </p:set>
                                    <p:anim calcmode="lin" valueType="num">
                                      <p:cBhvr additive="base">
                                        <p:cTn id="37" dur="500" fill="hold"/>
                                        <p:tgtEl>
                                          <p:spTgt spid="148787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78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7875">
                                            <p:txEl>
                                              <p:pRg st="7" end="7"/>
                                            </p:txEl>
                                          </p:spTgt>
                                        </p:tgtEl>
                                        <p:attrNameLst>
                                          <p:attrName>style.visibility</p:attrName>
                                        </p:attrNameLst>
                                      </p:cBhvr>
                                      <p:to>
                                        <p:strVal val="visible"/>
                                      </p:to>
                                    </p:set>
                                    <p:anim calcmode="lin" valueType="num">
                                      <p:cBhvr additive="base">
                                        <p:cTn id="43" dur="500" fill="hold"/>
                                        <p:tgtEl>
                                          <p:spTgt spid="148787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878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87875">
                                            <p:txEl>
                                              <p:pRg st="8" end="8"/>
                                            </p:txEl>
                                          </p:spTgt>
                                        </p:tgtEl>
                                        <p:attrNameLst>
                                          <p:attrName>style.visibility</p:attrName>
                                        </p:attrNameLst>
                                      </p:cBhvr>
                                      <p:to>
                                        <p:strVal val="visible"/>
                                      </p:to>
                                    </p:set>
                                    <p:anim calcmode="lin" valueType="num">
                                      <p:cBhvr additive="base">
                                        <p:cTn id="49" dur="500" fill="hold"/>
                                        <p:tgtEl>
                                          <p:spTgt spid="148787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878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87875">
                                            <p:txEl>
                                              <p:pRg st="9" end="9"/>
                                            </p:txEl>
                                          </p:spTgt>
                                        </p:tgtEl>
                                        <p:attrNameLst>
                                          <p:attrName>style.visibility</p:attrName>
                                        </p:attrNameLst>
                                      </p:cBhvr>
                                      <p:to>
                                        <p:strVal val="visible"/>
                                      </p:to>
                                    </p:set>
                                    <p:anim calcmode="lin" valueType="num">
                                      <p:cBhvr additive="base">
                                        <p:cTn id="55" dur="500" fill="hold"/>
                                        <p:tgtEl>
                                          <p:spTgt spid="148787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878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87875">
                                            <p:txEl>
                                              <p:pRg st="10" end="10"/>
                                            </p:txEl>
                                          </p:spTgt>
                                        </p:tgtEl>
                                        <p:attrNameLst>
                                          <p:attrName>style.visibility</p:attrName>
                                        </p:attrNameLst>
                                      </p:cBhvr>
                                      <p:to>
                                        <p:strVal val="visible"/>
                                      </p:to>
                                    </p:set>
                                    <p:anim calcmode="lin" valueType="num">
                                      <p:cBhvr additive="base">
                                        <p:cTn id="61" dur="500" fill="hold"/>
                                        <p:tgtEl>
                                          <p:spTgt spid="1487875">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878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5"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3" name="Rectangle 3"/>
          <p:cNvSpPr>
            <a:spLocks noGrp="1" noChangeArrowheads="1"/>
          </p:cNvSpPr>
          <p:nvPr>
            <p:ph type="body" idx="1"/>
          </p:nvPr>
        </p:nvSpPr>
        <p:spPr>
          <a:xfrm>
            <a:off x="844062" y="1582616"/>
            <a:ext cx="7806104" cy="4875181"/>
          </a:xfrm>
        </p:spPr>
        <p:txBody>
          <a:bodyPr/>
          <a:lstStyle/>
          <a:p>
            <a:pPr>
              <a:lnSpc>
                <a:spcPct val="120000"/>
              </a:lnSpc>
            </a:pPr>
            <a:r>
              <a:rPr lang="en-US" altLang="en-US" sz="2400" dirty="0"/>
              <a:t>AVERAGE PERSON SPEAKS ABOUT 120 WORDS PER </a:t>
            </a:r>
            <a:r>
              <a:rPr lang="en-US" altLang="en-US" sz="2400" dirty="0" smtClean="0"/>
              <a:t>MINUTE; </a:t>
            </a:r>
            <a:r>
              <a:rPr lang="en-US" altLang="en-US" sz="2400" dirty="0"/>
              <a:t>WHILE  BRAIN CAN PROCESS 450-500 WORDS PER </a:t>
            </a:r>
            <a:r>
              <a:rPr lang="en-US" altLang="en-US" sz="2400" dirty="0" smtClean="0"/>
              <a:t>MINUTE.</a:t>
            </a:r>
          </a:p>
          <a:p>
            <a:pPr>
              <a:lnSpc>
                <a:spcPct val="120000"/>
              </a:lnSpc>
            </a:pPr>
            <a:endParaRPr lang="en-US" altLang="en-US" sz="2400" dirty="0"/>
          </a:p>
          <a:p>
            <a:pPr>
              <a:lnSpc>
                <a:spcPct val="120000"/>
              </a:lnSpc>
            </a:pPr>
            <a:r>
              <a:rPr lang="en-US" altLang="en-US" sz="2400" dirty="0"/>
              <a:t>A GOOD LISTENER USES THIS EXCESS CAPACITY TO</a:t>
            </a:r>
            <a:r>
              <a:rPr lang="en-US" altLang="en-US" sz="2400" dirty="0" smtClean="0"/>
              <a:t>:</a:t>
            </a:r>
          </a:p>
          <a:p>
            <a:pPr>
              <a:lnSpc>
                <a:spcPct val="120000"/>
              </a:lnSpc>
            </a:pPr>
            <a:endParaRPr lang="en-US" altLang="en-US" sz="2400" dirty="0"/>
          </a:p>
          <a:p>
            <a:pPr marL="420576" lvl="1" indent="-419110">
              <a:lnSpc>
                <a:spcPct val="120000"/>
              </a:lnSpc>
            </a:pPr>
            <a:r>
              <a:rPr lang="en-US" altLang="en-US" sz="2400" dirty="0"/>
              <a:t>ANTICIPATE WHAT THE PERSON IS GOING TO SAY</a:t>
            </a:r>
          </a:p>
          <a:p>
            <a:pPr marL="420576" lvl="1" indent="-419110">
              <a:lnSpc>
                <a:spcPct val="120000"/>
              </a:lnSpc>
            </a:pPr>
            <a:r>
              <a:rPr lang="en-US" altLang="en-US" sz="2400" dirty="0"/>
              <a:t>ANALYZE WHAT HE IS SAYING</a:t>
            </a:r>
          </a:p>
          <a:p>
            <a:pPr marL="420576" lvl="1" indent="-419110">
              <a:lnSpc>
                <a:spcPct val="120000"/>
              </a:lnSpc>
            </a:pPr>
            <a:r>
              <a:rPr lang="en-US" altLang="en-US" sz="2400" dirty="0"/>
              <a:t>SUMMARISE  WHAT HAS BEEN SAID</a:t>
            </a:r>
          </a:p>
          <a:p>
            <a:pPr marL="420576" lvl="1" indent="-419110">
              <a:lnSpc>
                <a:spcPct val="120000"/>
              </a:lnSpc>
            </a:pPr>
            <a:r>
              <a:rPr lang="en-US" altLang="en-US" sz="2400" dirty="0"/>
              <a:t>MENTALLY FRAME THE NEXT QUESTION</a:t>
            </a:r>
          </a:p>
          <a:p>
            <a:pPr marL="420576" lvl="1" indent="-419110">
              <a:lnSpc>
                <a:spcPct val="120000"/>
              </a:lnSpc>
            </a:pPr>
            <a:r>
              <a:rPr lang="en-US" altLang="en-US" sz="2400" dirty="0"/>
              <a:t>UNDERSTAND ANY EMPHASIS BEING MADE</a:t>
            </a:r>
          </a:p>
          <a:p>
            <a:pPr marL="420576" lvl="1" indent="-419110">
              <a:lnSpc>
                <a:spcPct val="120000"/>
              </a:lnSpc>
            </a:pPr>
            <a:r>
              <a:rPr lang="en-US" altLang="en-US" sz="2400" dirty="0"/>
              <a:t>UNDERSTAND BODY LANGUAGE</a:t>
            </a:r>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(7): FACT FINDING</a:t>
            </a:r>
            <a:endParaRPr lang="en-IN" sz="2400" b="0" kern="1200" dirty="0">
              <a:solidFill>
                <a:schemeClr val="tx1"/>
              </a:solidFill>
              <a:latin typeface="+mn-lt"/>
              <a:ea typeface="+mn-ea"/>
              <a:cs typeface="+mn-cs"/>
            </a:endParaRPr>
          </a:p>
        </p:txBody>
      </p:sp>
      <p:sp>
        <p:nvSpPr>
          <p:cNvPr id="9" name="Rectangle 2" descr="Parchment"/>
          <p:cNvSpPr txBox="1">
            <a:spLocks noChangeArrowheads="1"/>
          </p:cNvSpPr>
          <p:nvPr/>
        </p:nvSpPr>
        <p:spPr bwMode="auto">
          <a:xfrm>
            <a:off x="533975" y="933386"/>
            <a:ext cx="717452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r>
              <a:rPr lang="en-US" altLang="en-US" sz="2800" kern="0" dirty="0" smtClean="0"/>
              <a:t>THOUGHT SPEED</a:t>
            </a:r>
            <a:endParaRPr lang="en-US" altLang="en-US" sz="2800" kern="0" dirty="0"/>
          </a:p>
        </p:txBody>
      </p:sp>
    </p:spTree>
    <p:extLst>
      <p:ext uri="{BB962C8B-B14F-4D97-AF65-F5344CB8AC3E}">
        <p14:creationId xmlns="" xmlns:p14="http://schemas.microsoft.com/office/powerpoint/2010/main" val="42519532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1" name="Rectangle 3"/>
          <p:cNvSpPr>
            <a:spLocks noGrp="1" noChangeArrowheads="1"/>
          </p:cNvSpPr>
          <p:nvPr>
            <p:ph type="body" idx="1"/>
          </p:nvPr>
        </p:nvSpPr>
        <p:spPr>
          <a:xfrm>
            <a:off x="600845" y="1658652"/>
            <a:ext cx="6963508" cy="3877985"/>
          </a:xfrm>
        </p:spPr>
        <p:txBody>
          <a:bodyPr/>
          <a:lstStyle/>
          <a:p>
            <a:pPr lvl="1">
              <a:lnSpc>
                <a:spcPct val="150000"/>
              </a:lnSpc>
            </a:pPr>
            <a:r>
              <a:rPr lang="en-US" altLang="en-US" sz="2400" dirty="0" smtClean="0"/>
              <a:t>  EYE </a:t>
            </a:r>
            <a:r>
              <a:rPr lang="en-US" altLang="en-US" sz="2400" dirty="0"/>
              <a:t>CONTACT</a:t>
            </a:r>
          </a:p>
          <a:p>
            <a:pPr lvl="1">
              <a:lnSpc>
                <a:spcPct val="150000"/>
              </a:lnSpc>
            </a:pPr>
            <a:r>
              <a:rPr lang="en-US" altLang="en-US" sz="2400" dirty="0" smtClean="0"/>
              <a:t>  CLENCHED </a:t>
            </a:r>
            <a:r>
              <a:rPr lang="en-US" altLang="en-US" sz="2400" dirty="0"/>
              <a:t>FISTS</a:t>
            </a:r>
          </a:p>
          <a:p>
            <a:pPr lvl="1">
              <a:lnSpc>
                <a:spcPct val="150000"/>
              </a:lnSpc>
            </a:pPr>
            <a:r>
              <a:rPr lang="en-US" altLang="en-US" sz="2400" dirty="0" smtClean="0"/>
              <a:t>  CROSSED </a:t>
            </a:r>
            <a:r>
              <a:rPr lang="en-US" altLang="en-US" sz="2400" dirty="0"/>
              <a:t>ARMS AND </a:t>
            </a:r>
            <a:r>
              <a:rPr lang="en-US" altLang="en-US" sz="2400" dirty="0" smtClean="0"/>
              <a:t>LEGS</a:t>
            </a:r>
            <a:endParaRPr lang="en-US" altLang="en-US" sz="2400" dirty="0"/>
          </a:p>
          <a:p>
            <a:pPr lvl="1">
              <a:lnSpc>
                <a:spcPct val="150000"/>
              </a:lnSpc>
            </a:pPr>
            <a:r>
              <a:rPr lang="en-US" altLang="en-US" sz="2400" dirty="0" smtClean="0"/>
              <a:t>  DIRECTION </a:t>
            </a:r>
            <a:r>
              <a:rPr lang="en-US" altLang="en-US" sz="2400" dirty="0"/>
              <a:t>OF FEET AND LEGS</a:t>
            </a:r>
          </a:p>
          <a:p>
            <a:pPr lvl="1">
              <a:lnSpc>
                <a:spcPct val="150000"/>
              </a:lnSpc>
            </a:pPr>
            <a:r>
              <a:rPr lang="en-US" altLang="en-US" sz="2400" dirty="0" smtClean="0"/>
              <a:t>  CARE ABOUT PERSONAL SPACE</a:t>
            </a:r>
          </a:p>
          <a:p>
            <a:pPr lvl="1">
              <a:lnSpc>
                <a:spcPct val="150000"/>
              </a:lnSpc>
            </a:pPr>
            <a:r>
              <a:rPr lang="en-US" altLang="en-US" sz="2400" dirty="0" smtClean="0"/>
              <a:t>  SILENCE </a:t>
            </a:r>
            <a:r>
              <a:rPr lang="en-US" altLang="en-US" sz="2400" dirty="0"/>
              <a:t>AT THE END OF A </a:t>
            </a:r>
            <a:r>
              <a:rPr lang="en-US" altLang="en-US" sz="2400" dirty="0" smtClean="0"/>
              <a:t>QUESTION</a:t>
            </a:r>
          </a:p>
          <a:p>
            <a:pPr lvl="1">
              <a:lnSpc>
                <a:spcPct val="150000"/>
              </a:lnSpc>
            </a:pPr>
            <a:r>
              <a:rPr lang="en-US" altLang="en-US" sz="2400" dirty="0"/>
              <a:t> </a:t>
            </a:r>
            <a:r>
              <a:rPr lang="en-US" altLang="en-US" sz="2400" dirty="0" smtClean="0"/>
              <a:t> and, MANY MORE</a:t>
            </a:r>
            <a:endParaRPr lang="en-US" altLang="en-US" sz="2400" dirty="0"/>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(8): FACT FINDING</a:t>
            </a:r>
            <a:endParaRPr lang="en-IN" sz="2400" b="0" kern="1200" dirty="0">
              <a:solidFill>
                <a:schemeClr val="tx1"/>
              </a:solidFill>
              <a:latin typeface="+mn-lt"/>
              <a:ea typeface="+mn-ea"/>
              <a:cs typeface="+mn-cs"/>
            </a:endParaRPr>
          </a:p>
        </p:txBody>
      </p:sp>
      <p:sp>
        <p:nvSpPr>
          <p:cNvPr id="9" name="Rectangle 2" descr="Parchment"/>
          <p:cNvSpPr txBox="1">
            <a:spLocks noChangeArrowheads="1"/>
          </p:cNvSpPr>
          <p:nvPr/>
        </p:nvSpPr>
        <p:spPr bwMode="auto">
          <a:xfrm>
            <a:off x="533975" y="933386"/>
            <a:ext cx="717452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r>
              <a:rPr lang="en-US" altLang="en-US" sz="2800" kern="0" dirty="0" smtClean="0"/>
              <a:t>BODY LANGUAGE</a:t>
            </a:r>
            <a:endParaRPr lang="en-US" altLang="en-US" sz="2800" kern="0" dirty="0"/>
          </a:p>
        </p:txBody>
      </p:sp>
    </p:spTree>
    <p:extLst>
      <p:ext uri="{BB962C8B-B14F-4D97-AF65-F5344CB8AC3E}">
        <p14:creationId xmlns="" xmlns:p14="http://schemas.microsoft.com/office/powerpoint/2010/main" val="3763699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7635" name="Rectangle 3"/>
          <p:cNvSpPr>
            <a:spLocks noGrp="1" noChangeArrowheads="1"/>
          </p:cNvSpPr>
          <p:nvPr>
            <p:ph type="body" idx="1"/>
          </p:nvPr>
        </p:nvSpPr>
        <p:spPr>
          <a:xfrm>
            <a:off x="405684" y="1648498"/>
            <a:ext cx="7948246" cy="4018209"/>
          </a:xfrm>
        </p:spPr>
        <p:txBody>
          <a:bodyPr/>
          <a:lstStyle/>
          <a:p>
            <a:pPr lvl="1">
              <a:lnSpc>
                <a:spcPct val="150000"/>
              </a:lnSpc>
            </a:pPr>
            <a:r>
              <a:rPr lang="en-US" altLang="en-US" sz="2400" dirty="0" smtClean="0"/>
              <a:t> PLANNING </a:t>
            </a:r>
            <a:r>
              <a:rPr lang="en-US" altLang="en-US" sz="2400" dirty="0"/>
              <a:t>AND PREPARATION</a:t>
            </a:r>
          </a:p>
          <a:p>
            <a:pPr lvl="1">
              <a:lnSpc>
                <a:spcPct val="150000"/>
              </a:lnSpc>
            </a:pPr>
            <a:r>
              <a:rPr lang="en-US" altLang="en-US" sz="2400" dirty="0" smtClean="0"/>
              <a:t> PUNCTUALITY</a:t>
            </a:r>
            <a:endParaRPr lang="en-US" altLang="en-US" sz="2400" dirty="0"/>
          </a:p>
          <a:p>
            <a:pPr lvl="1">
              <a:lnSpc>
                <a:spcPct val="150000"/>
              </a:lnSpc>
            </a:pPr>
            <a:r>
              <a:rPr lang="en-US" altLang="en-US" sz="2400" dirty="0" smtClean="0"/>
              <a:t> CONSCIOUSNESS ON TIME </a:t>
            </a:r>
            <a:r>
              <a:rPr lang="en-US" altLang="en-US" sz="2400" dirty="0"/>
              <a:t>WASTERS</a:t>
            </a:r>
          </a:p>
          <a:p>
            <a:pPr lvl="2"/>
            <a:r>
              <a:rPr lang="en-US" altLang="en-US" sz="2400" dirty="0" smtClean="0"/>
              <a:t> </a:t>
            </a:r>
            <a:r>
              <a:rPr lang="en-US" altLang="en-US" sz="2200" dirty="0" smtClean="0"/>
              <a:t>INTRODUCTION </a:t>
            </a:r>
            <a:r>
              <a:rPr lang="en-US" altLang="en-US" sz="2200" dirty="0"/>
              <a:t>/ PRESENTATION</a:t>
            </a:r>
          </a:p>
          <a:p>
            <a:pPr lvl="2"/>
            <a:r>
              <a:rPr lang="en-US" altLang="en-US" sz="2200" dirty="0" smtClean="0"/>
              <a:t> WALK </a:t>
            </a:r>
            <a:r>
              <a:rPr lang="en-US" altLang="en-US" sz="2200" dirty="0"/>
              <a:t>ROUND THE PLANT</a:t>
            </a:r>
          </a:p>
          <a:p>
            <a:pPr lvl="2"/>
            <a:r>
              <a:rPr lang="en-US" altLang="en-US" sz="2200" dirty="0" smtClean="0"/>
              <a:t> LUNCH </a:t>
            </a:r>
            <a:r>
              <a:rPr lang="en-US" altLang="en-US" sz="2200" dirty="0"/>
              <a:t>/ TEA / COFFEE</a:t>
            </a:r>
          </a:p>
          <a:p>
            <a:pPr lvl="2"/>
            <a:r>
              <a:rPr lang="en-US" altLang="en-US" sz="2200" dirty="0" smtClean="0"/>
              <a:t> FALSE </a:t>
            </a:r>
            <a:r>
              <a:rPr lang="en-US" altLang="en-US" sz="2200" dirty="0"/>
              <a:t>TRAILS</a:t>
            </a:r>
          </a:p>
          <a:p>
            <a:pPr lvl="2"/>
            <a:r>
              <a:rPr lang="en-US" altLang="en-US" sz="2200" dirty="0" smtClean="0"/>
              <a:t> UNIMPORTANT </a:t>
            </a:r>
            <a:r>
              <a:rPr lang="en-US" altLang="en-US" sz="2200" dirty="0"/>
              <a:t>ISSUES</a:t>
            </a:r>
          </a:p>
          <a:p>
            <a:pPr lvl="2"/>
            <a:r>
              <a:rPr lang="en-US" altLang="en-US" sz="2200" dirty="0" smtClean="0"/>
              <a:t> FRIENDLY </a:t>
            </a:r>
            <a:r>
              <a:rPr lang="en-US" altLang="en-US" sz="2200" dirty="0"/>
              <a:t>TALKS</a:t>
            </a:r>
          </a:p>
          <a:p>
            <a:pPr lvl="2"/>
            <a:r>
              <a:rPr lang="en-US" altLang="en-US" sz="2200" dirty="0" smtClean="0"/>
              <a:t> TOP BRASS </a:t>
            </a:r>
            <a:endParaRPr lang="en-US" altLang="en-US" sz="2200" dirty="0"/>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ASSESSOR SKILLS (9): </a:t>
            </a:r>
            <a:r>
              <a:rPr lang="en-IN" sz="2800" kern="0" dirty="0" smtClean="0">
                <a:ln/>
                <a:solidFill>
                  <a:schemeClr val="tx1"/>
                </a:solidFill>
              </a:rPr>
              <a:t>TIME MANAGEMENT</a:t>
            </a:r>
            <a:endParaRPr lang="en-IN" sz="2400" b="0" kern="1200" dirty="0">
              <a:solidFill>
                <a:schemeClr val="tx1"/>
              </a:solidFill>
              <a:latin typeface="+mn-lt"/>
              <a:ea typeface="+mn-ea"/>
              <a:cs typeface="+mn-cs"/>
            </a:endParaRPr>
          </a:p>
        </p:txBody>
      </p:sp>
      <p:sp>
        <p:nvSpPr>
          <p:cNvPr id="9" name="Title 1"/>
          <p:cNvSpPr>
            <a:spLocks noGrp="1"/>
          </p:cNvSpPr>
          <p:nvPr>
            <p:ph type="title"/>
          </p:nvPr>
        </p:nvSpPr>
        <p:spPr>
          <a:xfrm>
            <a:off x="450762" y="972912"/>
            <a:ext cx="7014658" cy="430887"/>
          </a:xfrm>
        </p:spPr>
        <p:txBody>
          <a:bodyPr/>
          <a:lstStyle/>
          <a:p>
            <a:pPr defTabSz="914400">
              <a:spcBef>
                <a:spcPct val="40000"/>
              </a:spcBef>
              <a:buFont typeface="Arial" panose="020B0604020202020204" pitchFamily="34" charset="0"/>
              <a:tabLst>
                <a:tab pos="4114800" algn="l"/>
              </a:tabLst>
              <a:defRPr/>
            </a:pPr>
            <a:r>
              <a:rPr lang="en-IN" sz="2800" dirty="0" smtClean="0">
                <a:ln/>
                <a:solidFill>
                  <a:schemeClr val="tx1"/>
                </a:solidFill>
              </a:rPr>
              <a:t>TIME MANAGEMENT SKILLS</a:t>
            </a:r>
            <a:endParaRPr lang="en-IN" sz="2800" b="0" kern="1200" dirty="0">
              <a:solidFill>
                <a:schemeClr val="tx1"/>
              </a:solidFill>
              <a:latin typeface="+mn-lt"/>
              <a:ea typeface="+mn-ea"/>
              <a:cs typeface="+mn-cs"/>
            </a:endParaRPr>
          </a:p>
        </p:txBody>
      </p:sp>
    </p:spTree>
    <p:extLst>
      <p:ext uri="{BB962C8B-B14F-4D97-AF65-F5344CB8AC3E}">
        <p14:creationId xmlns="" xmlns:p14="http://schemas.microsoft.com/office/powerpoint/2010/main" val="118583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7635">
                                            <p:txEl>
                                              <p:pRg st="0" end="0"/>
                                            </p:txEl>
                                          </p:spTgt>
                                        </p:tgtEl>
                                        <p:attrNameLst>
                                          <p:attrName>style.visibility</p:attrName>
                                        </p:attrNameLst>
                                      </p:cBhvr>
                                      <p:to>
                                        <p:strVal val="visible"/>
                                      </p:to>
                                    </p:set>
                                    <p:anim calcmode="lin" valueType="num">
                                      <p:cBhvr additive="base">
                                        <p:cTn id="7" dur="500" fill="hold"/>
                                        <p:tgtEl>
                                          <p:spTgt spid="1477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7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7635">
                                            <p:txEl>
                                              <p:pRg st="1" end="1"/>
                                            </p:txEl>
                                          </p:spTgt>
                                        </p:tgtEl>
                                        <p:attrNameLst>
                                          <p:attrName>style.visibility</p:attrName>
                                        </p:attrNameLst>
                                      </p:cBhvr>
                                      <p:to>
                                        <p:strVal val="visible"/>
                                      </p:to>
                                    </p:set>
                                    <p:anim calcmode="lin" valueType="num">
                                      <p:cBhvr additive="base">
                                        <p:cTn id="13" dur="500" fill="hold"/>
                                        <p:tgtEl>
                                          <p:spTgt spid="1477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7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7635">
                                            <p:txEl>
                                              <p:pRg st="2" end="2"/>
                                            </p:txEl>
                                          </p:spTgt>
                                        </p:tgtEl>
                                        <p:attrNameLst>
                                          <p:attrName>style.visibility</p:attrName>
                                        </p:attrNameLst>
                                      </p:cBhvr>
                                      <p:to>
                                        <p:strVal val="visible"/>
                                      </p:to>
                                    </p:set>
                                    <p:anim calcmode="lin" valueType="num">
                                      <p:cBhvr additive="base">
                                        <p:cTn id="19" dur="500" fill="hold"/>
                                        <p:tgtEl>
                                          <p:spTgt spid="1477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7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7635">
                                            <p:txEl>
                                              <p:pRg st="3" end="3"/>
                                            </p:txEl>
                                          </p:spTgt>
                                        </p:tgtEl>
                                        <p:attrNameLst>
                                          <p:attrName>style.visibility</p:attrName>
                                        </p:attrNameLst>
                                      </p:cBhvr>
                                      <p:to>
                                        <p:strVal val="visible"/>
                                      </p:to>
                                    </p:set>
                                    <p:anim calcmode="lin" valueType="num">
                                      <p:cBhvr additive="base">
                                        <p:cTn id="25" dur="500" fill="hold"/>
                                        <p:tgtEl>
                                          <p:spTgt spid="1477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7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7635">
                                            <p:txEl>
                                              <p:pRg st="4" end="4"/>
                                            </p:txEl>
                                          </p:spTgt>
                                        </p:tgtEl>
                                        <p:attrNameLst>
                                          <p:attrName>style.visibility</p:attrName>
                                        </p:attrNameLst>
                                      </p:cBhvr>
                                      <p:to>
                                        <p:strVal val="visible"/>
                                      </p:to>
                                    </p:set>
                                    <p:anim calcmode="lin" valueType="num">
                                      <p:cBhvr additive="base">
                                        <p:cTn id="31" dur="500" fill="hold"/>
                                        <p:tgtEl>
                                          <p:spTgt spid="14776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776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77635">
                                            <p:txEl>
                                              <p:pRg st="5" end="5"/>
                                            </p:txEl>
                                          </p:spTgt>
                                        </p:tgtEl>
                                        <p:attrNameLst>
                                          <p:attrName>style.visibility</p:attrName>
                                        </p:attrNameLst>
                                      </p:cBhvr>
                                      <p:to>
                                        <p:strVal val="visible"/>
                                      </p:to>
                                    </p:set>
                                    <p:anim calcmode="lin" valueType="num">
                                      <p:cBhvr additive="base">
                                        <p:cTn id="37" dur="500" fill="hold"/>
                                        <p:tgtEl>
                                          <p:spTgt spid="14776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77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77635">
                                            <p:txEl>
                                              <p:pRg st="6" end="6"/>
                                            </p:txEl>
                                          </p:spTgt>
                                        </p:tgtEl>
                                        <p:attrNameLst>
                                          <p:attrName>style.visibility</p:attrName>
                                        </p:attrNameLst>
                                      </p:cBhvr>
                                      <p:to>
                                        <p:strVal val="visible"/>
                                      </p:to>
                                    </p:set>
                                    <p:anim calcmode="lin" valueType="num">
                                      <p:cBhvr additive="base">
                                        <p:cTn id="43" dur="500" fill="hold"/>
                                        <p:tgtEl>
                                          <p:spTgt spid="14776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776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77635">
                                            <p:txEl>
                                              <p:pRg st="7" end="7"/>
                                            </p:txEl>
                                          </p:spTgt>
                                        </p:tgtEl>
                                        <p:attrNameLst>
                                          <p:attrName>style.visibility</p:attrName>
                                        </p:attrNameLst>
                                      </p:cBhvr>
                                      <p:to>
                                        <p:strVal val="visible"/>
                                      </p:to>
                                    </p:set>
                                    <p:anim calcmode="lin" valueType="num">
                                      <p:cBhvr additive="base">
                                        <p:cTn id="49" dur="500" fill="hold"/>
                                        <p:tgtEl>
                                          <p:spTgt spid="14776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776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77635">
                                            <p:txEl>
                                              <p:pRg st="8" end="8"/>
                                            </p:txEl>
                                          </p:spTgt>
                                        </p:tgtEl>
                                        <p:attrNameLst>
                                          <p:attrName>style.visibility</p:attrName>
                                        </p:attrNameLst>
                                      </p:cBhvr>
                                      <p:to>
                                        <p:strVal val="visible"/>
                                      </p:to>
                                    </p:set>
                                    <p:anim calcmode="lin" valueType="num">
                                      <p:cBhvr additive="base">
                                        <p:cTn id="55" dur="500" fill="hold"/>
                                        <p:tgtEl>
                                          <p:spTgt spid="14776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776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77635">
                                            <p:txEl>
                                              <p:pRg st="9" end="9"/>
                                            </p:txEl>
                                          </p:spTgt>
                                        </p:tgtEl>
                                        <p:attrNameLst>
                                          <p:attrName>style.visibility</p:attrName>
                                        </p:attrNameLst>
                                      </p:cBhvr>
                                      <p:to>
                                        <p:strVal val="visible"/>
                                      </p:to>
                                    </p:set>
                                    <p:anim calcmode="lin" valueType="num">
                                      <p:cBhvr additive="base">
                                        <p:cTn id="61" dur="500" fill="hold"/>
                                        <p:tgtEl>
                                          <p:spTgt spid="14776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7763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5"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477328"/>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a:t>
            </a:r>
            <a:r>
              <a:rPr lang="en-IN" b="1" dirty="0">
                <a:ln/>
                <a:solidFill>
                  <a:schemeClr val="tx1"/>
                </a:solidFill>
              </a:rPr>
              <a:t>ROLES &amp; RESPONSIBILITIES OF </a:t>
            </a:r>
            <a:r>
              <a:rPr lang="en-IN" b="1" dirty="0" smtClean="0">
                <a:ln/>
                <a:solidFill>
                  <a:schemeClr val="tx1"/>
                </a:solidFill>
              </a:rPr>
              <a:t>ASSESSOR,             TEAM LEADER </a:t>
            </a:r>
            <a:r>
              <a:rPr lang="en-IN" b="1" dirty="0">
                <a:ln/>
                <a:solidFill>
                  <a:schemeClr val="tx1"/>
                </a:solidFill>
              </a:rPr>
              <a:t>AND TECHNICAL EXPERTS</a:t>
            </a:r>
          </a:p>
        </p:txBody>
      </p:sp>
    </p:spTree>
    <p:extLst>
      <p:ext uri="{BB962C8B-B14F-4D97-AF65-F5344CB8AC3E}">
        <p14:creationId xmlns="" xmlns:p14="http://schemas.microsoft.com/office/powerpoint/2010/main" val="2255190192"/>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descr="Parchment"/>
          <p:cNvSpPr>
            <a:spLocks noGrp="1" noChangeArrowheads="1"/>
          </p:cNvSpPr>
          <p:nvPr>
            <p:ph type="title"/>
          </p:nvPr>
        </p:nvSpPr>
        <p:spPr>
          <a:xfrm>
            <a:off x="457200" y="933387"/>
            <a:ext cx="8229600" cy="430887"/>
          </a:xfrm>
        </p:spPr>
        <p:txBody>
          <a:bodyPr/>
          <a:lstStyle/>
          <a:p>
            <a:r>
              <a:rPr lang="en-US" altLang="en-US" sz="2800" dirty="0">
                <a:latin typeface="+mn-lt"/>
              </a:rPr>
              <a:t>WHO ARE INVOLVED IN </a:t>
            </a:r>
            <a:r>
              <a:rPr lang="en-US" altLang="en-US" sz="2800" dirty="0" smtClean="0">
                <a:latin typeface="+mn-lt"/>
              </a:rPr>
              <a:t>A ZED ASSESSMENT</a:t>
            </a:r>
            <a:endParaRPr lang="en-US" altLang="en-US" sz="2800" dirty="0">
              <a:latin typeface="+mn-lt"/>
            </a:endParaRPr>
          </a:p>
        </p:txBody>
      </p:sp>
      <p:sp>
        <p:nvSpPr>
          <p:cNvPr id="1327107" name="Rectangle 3"/>
          <p:cNvSpPr>
            <a:spLocks noGrp="1" noChangeArrowheads="1"/>
          </p:cNvSpPr>
          <p:nvPr>
            <p:ph type="body" idx="1"/>
          </p:nvPr>
        </p:nvSpPr>
        <p:spPr>
          <a:xfrm>
            <a:off x="457200" y="1700007"/>
            <a:ext cx="8192966" cy="4774769"/>
          </a:xfrm>
        </p:spPr>
        <p:txBody>
          <a:bodyPr/>
          <a:lstStyle/>
          <a:p>
            <a:pPr>
              <a:spcBef>
                <a:spcPts val="0"/>
              </a:spcBef>
            </a:pPr>
            <a:r>
              <a:rPr lang="en-US" altLang="en-US" dirty="0"/>
              <a:t> </a:t>
            </a:r>
            <a:r>
              <a:rPr lang="en-US" altLang="en-US" sz="2800" dirty="0"/>
              <a:t>ASSESSOR:</a:t>
            </a:r>
          </a:p>
          <a:p>
            <a:pPr lvl="1">
              <a:lnSpc>
                <a:spcPct val="125000"/>
              </a:lnSpc>
              <a:buNone/>
            </a:pPr>
            <a:r>
              <a:rPr lang="en-US" altLang="en-US" sz="2400" dirty="0"/>
              <a:t>	A PERSON WHO IS COMPETENT AND IS AUTHORISED TO PERFORM ALL OR ANY PORTION OF THE ZED ASSESSMENT</a:t>
            </a:r>
          </a:p>
          <a:p>
            <a:pPr lvl="1">
              <a:lnSpc>
                <a:spcPct val="125000"/>
              </a:lnSpc>
              <a:buFont typeface="Wingdings" panose="05000000000000000000" pitchFamily="2" charset="2"/>
              <a:buNone/>
            </a:pPr>
            <a:endParaRPr lang="en-US" altLang="en-US" sz="1846" dirty="0"/>
          </a:p>
          <a:p>
            <a:pPr>
              <a:spcBef>
                <a:spcPts val="0"/>
              </a:spcBef>
            </a:pPr>
            <a:r>
              <a:rPr lang="en-US" altLang="en-US" dirty="0"/>
              <a:t> </a:t>
            </a:r>
            <a:r>
              <a:rPr lang="en-US" altLang="en-US" sz="2800" dirty="0" smtClean="0"/>
              <a:t>TEAM LEADER:</a:t>
            </a:r>
          </a:p>
          <a:p>
            <a:pPr lvl="1">
              <a:lnSpc>
                <a:spcPct val="125000"/>
              </a:lnSpc>
              <a:buFont typeface="Wingdings" panose="05000000000000000000" pitchFamily="2" charset="2"/>
              <a:buNone/>
            </a:pPr>
            <a:r>
              <a:rPr lang="en-US" altLang="en-US" dirty="0"/>
              <a:t>	</a:t>
            </a:r>
            <a:r>
              <a:rPr lang="en-US" altLang="en-US" sz="2400" dirty="0"/>
              <a:t>AN </a:t>
            </a:r>
            <a:r>
              <a:rPr lang="en-US" altLang="en-US" sz="2400" dirty="0" smtClean="0"/>
              <a:t>ASSESSOR </a:t>
            </a:r>
            <a:r>
              <a:rPr lang="en-US" altLang="en-US" sz="2400" dirty="0"/>
              <a:t>WHO IS COMPETENT AND IS AUTHORIZED TO MANAGE </a:t>
            </a:r>
            <a:r>
              <a:rPr lang="en-US" altLang="en-US" sz="2400" dirty="0" smtClean="0"/>
              <a:t>THE ZED ASSESSMENT</a:t>
            </a:r>
          </a:p>
          <a:p>
            <a:pPr lvl="1">
              <a:lnSpc>
                <a:spcPct val="125000"/>
              </a:lnSpc>
              <a:buFont typeface="Wingdings" panose="05000000000000000000" pitchFamily="2" charset="2"/>
              <a:buNone/>
            </a:pPr>
            <a:endParaRPr lang="en-US" altLang="en-US" sz="2400" dirty="0"/>
          </a:p>
          <a:p>
            <a:pPr marL="1215" lvl="1" indent="0">
              <a:spcAft>
                <a:spcPct val="10000"/>
              </a:spcAft>
              <a:buNone/>
            </a:pPr>
            <a:r>
              <a:rPr lang="en-US" altLang="en-US" sz="2800" dirty="0"/>
              <a:t>TECHNICAL </a:t>
            </a:r>
            <a:r>
              <a:rPr lang="en-US" altLang="en-US" sz="2800" dirty="0" smtClean="0"/>
              <a:t>EXPERT:</a:t>
            </a:r>
          </a:p>
          <a:p>
            <a:pPr marL="1215" lvl="1" indent="0">
              <a:spcAft>
                <a:spcPct val="10000"/>
              </a:spcAft>
              <a:buNone/>
            </a:pPr>
            <a:r>
              <a:rPr lang="en-US" altLang="en-US" sz="2400" dirty="0" smtClean="0"/>
              <a:t>  A </a:t>
            </a:r>
            <a:r>
              <a:rPr lang="en-US" altLang="en-US" sz="2400" dirty="0"/>
              <a:t>PERSON WHO PROVIDES </a:t>
            </a:r>
            <a:r>
              <a:rPr lang="en-US" altLang="en-US" sz="2400" dirty="0" smtClean="0"/>
              <a:t>SPECIFIC </a:t>
            </a:r>
            <a:r>
              <a:rPr lang="en-US" altLang="en-US" sz="2400" dirty="0"/>
              <a:t>KNOWLEDGE OR </a:t>
            </a:r>
            <a:r>
              <a:rPr lang="en-US" altLang="en-US" sz="2400" dirty="0" smtClean="0"/>
              <a:t>EXPERTISE</a:t>
            </a:r>
          </a:p>
          <a:p>
            <a:pPr marL="1215" lvl="1" indent="0">
              <a:spcAft>
                <a:spcPct val="10000"/>
              </a:spcAft>
              <a:buNone/>
            </a:pPr>
            <a:r>
              <a:rPr lang="en-US" altLang="en-US" sz="2400" dirty="0"/>
              <a:t> </a:t>
            </a:r>
            <a:r>
              <a:rPr lang="en-US" altLang="en-US" sz="2400" dirty="0" smtClean="0"/>
              <a:t> </a:t>
            </a:r>
            <a:r>
              <a:rPr lang="en-US" altLang="en-US" sz="2400" dirty="0"/>
              <a:t>TO THE </a:t>
            </a:r>
            <a:r>
              <a:rPr lang="en-US" altLang="en-US" sz="2400" dirty="0" smtClean="0"/>
              <a:t>ZED ASSESSMENT TEAM: </a:t>
            </a:r>
            <a:r>
              <a:rPr lang="en-US" altLang="en-US" sz="2400" b="1" dirty="0">
                <a:solidFill>
                  <a:srgbClr val="C00000"/>
                </a:solidFill>
              </a:rPr>
              <a:t>Does not act as </a:t>
            </a:r>
            <a:r>
              <a:rPr lang="en-US" altLang="en-US" sz="2400" b="1" dirty="0" smtClean="0">
                <a:solidFill>
                  <a:srgbClr val="C00000"/>
                </a:solidFill>
              </a:rPr>
              <a:t>ASSESSOR</a:t>
            </a:r>
            <a:endParaRPr lang="en-US" altLang="en-US" sz="2400" b="1" dirty="0">
              <a:solidFill>
                <a:srgbClr val="C00000"/>
              </a:solidFill>
            </a:endParaRPr>
          </a:p>
        </p:txBody>
      </p:sp>
      <p:sp>
        <p:nvSpPr>
          <p:cNvPr id="9" name="Title 1"/>
          <p:cNvSpPr txBox="1">
            <a:spLocks/>
          </p:cNvSpPr>
          <p:nvPr/>
        </p:nvSpPr>
        <p:spPr bwMode="auto">
          <a:xfrm>
            <a:off x="172517" y="177261"/>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ASSESSMENT TEAM ROLES (1)</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17900254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Title 1"/>
          <p:cNvSpPr txBox="1">
            <a:spLocks/>
          </p:cNvSpPr>
          <p:nvPr/>
        </p:nvSpPr>
        <p:spPr bwMode="auto">
          <a:xfrm>
            <a:off x="172517" y="177261"/>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ASSESSMENT TEAM ROLES (2)</a:t>
            </a:r>
            <a:endParaRPr lang="en-IN" sz="2400" b="0" kern="1200" dirty="0">
              <a:solidFill>
                <a:schemeClr val="tx1"/>
              </a:solidFill>
              <a:latin typeface="+mn-lt"/>
              <a:ea typeface="+mn-ea"/>
              <a:cs typeface="+mn-cs"/>
            </a:endParaRPr>
          </a:p>
        </p:txBody>
      </p:sp>
      <p:sp>
        <p:nvSpPr>
          <p:cNvPr id="13" name="Rectangle 3"/>
          <p:cNvSpPr txBox="1">
            <a:spLocks noChangeArrowheads="1"/>
          </p:cNvSpPr>
          <p:nvPr/>
        </p:nvSpPr>
        <p:spPr bwMode="auto">
          <a:xfrm>
            <a:off x="457200" y="1094694"/>
            <a:ext cx="8192966" cy="557075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685145" rtl="0" eaLnBrk="1" fontAlgn="base" hangingPunct="1">
              <a:spcBef>
                <a:spcPct val="0"/>
              </a:spcBef>
              <a:spcAft>
                <a:spcPct val="0"/>
              </a:spcAft>
              <a:buClr>
                <a:schemeClr val="tx2"/>
              </a:buClr>
              <a:defRPr sz="1200" baseline="0">
                <a:solidFill>
                  <a:schemeClr val="tx1"/>
                </a:solidFill>
                <a:latin typeface="+mn-lt"/>
                <a:ea typeface="Arial Unicode MS" pitchFamily="34" charset="-128"/>
                <a:cs typeface="Arial Unicode MS" pitchFamily="34" charset="-128"/>
              </a:defRPr>
            </a:lvl1pPr>
            <a:lvl2pPr marL="148205" indent="-146990" algn="l" defTabSz="685145"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ea typeface="Arial Unicode MS" pitchFamily="34" charset="-128"/>
                <a:cs typeface="Arial Unicode MS" pitchFamily="34" charset="-128"/>
              </a:defRPr>
            </a:lvl2pPr>
            <a:lvl3pPr marL="349861" indent="-200441"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3pPr>
            <a:lvl4pPr marL="470126" indent="-119050"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4pPr>
            <a:lvl5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ea typeface="Arial Unicode MS" pitchFamily="34" charset="-128"/>
                <a:cs typeface="Arial Unicode MS" pitchFamily="34" charset="-128"/>
              </a:defRPr>
            </a:lvl5pPr>
            <a:lvl6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6pPr>
            <a:lvl7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7pPr>
            <a:lvl8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8pPr>
            <a:lvl9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9pPr>
          </a:lstStyle>
          <a:p>
            <a:pPr>
              <a:spcBef>
                <a:spcPts val="0"/>
              </a:spcBef>
            </a:pPr>
            <a:r>
              <a:rPr lang="en-US" altLang="en-US" kern="0" dirty="0" smtClean="0"/>
              <a:t> </a:t>
            </a:r>
            <a:r>
              <a:rPr lang="en-US" altLang="en-US" sz="2800" kern="0" dirty="0" smtClean="0"/>
              <a:t>TEAM LEADER:</a:t>
            </a:r>
          </a:p>
          <a:p>
            <a:pPr>
              <a:spcBef>
                <a:spcPts val="0"/>
              </a:spcBef>
            </a:pPr>
            <a:endParaRPr lang="en-US" altLang="en-US" sz="1400" kern="0" dirty="0" smtClean="0"/>
          </a:p>
          <a:p>
            <a:pPr>
              <a:lnSpc>
                <a:spcPct val="150000"/>
              </a:lnSpc>
            </a:pPr>
            <a:r>
              <a:rPr lang="en-US" altLang="en-US" sz="2000" dirty="0" smtClean="0"/>
              <a:t>-  LEAD </a:t>
            </a:r>
            <a:r>
              <a:rPr lang="en-US" altLang="en-US" sz="2000" dirty="0"/>
              <a:t>THE </a:t>
            </a:r>
            <a:r>
              <a:rPr lang="en-US" altLang="en-US" sz="2000" dirty="0" smtClean="0"/>
              <a:t>TEAM </a:t>
            </a:r>
            <a:r>
              <a:rPr lang="en-US" altLang="en-US" sz="2000" dirty="0"/>
              <a:t>OF </a:t>
            </a:r>
            <a:r>
              <a:rPr lang="en-US" altLang="en-US" sz="2000" dirty="0" smtClean="0"/>
              <a:t>ASSESSORS</a:t>
            </a:r>
            <a:endParaRPr lang="en-US" altLang="en-US" sz="2000" dirty="0"/>
          </a:p>
          <a:p>
            <a:pPr>
              <a:lnSpc>
                <a:spcPct val="150000"/>
              </a:lnSpc>
            </a:pPr>
            <a:r>
              <a:rPr lang="en-US" altLang="en-US" sz="2000" dirty="0" smtClean="0"/>
              <a:t>-  REPRESENT </a:t>
            </a:r>
            <a:r>
              <a:rPr lang="en-US" altLang="en-US" sz="2000" dirty="0"/>
              <a:t>THE </a:t>
            </a:r>
            <a:r>
              <a:rPr lang="en-US" altLang="en-US" sz="2000" dirty="0" smtClean="0"/>
              <a:t>DESKTOP ASSESSMENT BODY / RATING AGENCY</a:t>
            </a:r>
            <a:endParaRPr lang="en-US" altLang="en-US" sz="2000" dirty="0"/>
          </a:p>
          <a:p>
            <a:pPr>
              <a:lnSpc>
                <a:spcPct val="150000"/>
              </a:lnSpc>
            </a:pPr>
            <a:r>
              <a:rPr lang="en-US" altLang="en-US" sz="2000" dirty="0" smtClean="0"/>
              <a:t>-  MANAGE </a:t>
            </a:r>
            <a:r>
              <a:rPr lang="en-US" altLang="en-US" sz="2000" dirty="0"/>
              <a:t>THE </a:t>
            </a:r>
            <a:r>
              <a:rPr lang="en-US" altLang="en-US" sz="2000" dirty="0" smtClean="0"/>
              <a:t>ASSESSMENT ACTIVITIES</a:t>
            </a:r>
            <a:endParaRPr lang="en-US" altLang="en-US" sz="2000" dirty="0"/>
          </a:p>
          <a:p>
            <a:pPr>
              <a:lnSpc>
                <a:spcPct val="150000"/>
              </a:lnSpc>
            </a:pPr>
            <a:r>
              <a:rPr lang="en-US" altLang="en-US" sz="2000" dirty="0" smtClean="0"/>
              <a:t>-  REPORT ASSESSMENT FINDINGS </a:t>
            </a:r>
            <a:r>
              <a:rPr lang="en-US" altLang="en-US" sz="2000" dirty="0"/>
              <a:t>TO </a:t>
            </a:r>
            <a:r>
              <a:rPr lang="en-US" altLang="en-US" sz="2000" dirty="0" smtClean="0"/>
              <a:t>QCI</a:t>
            </a:r>
          </a:p>
          <a:p>
            <a:pPr>
              <a:lnSpc>
                <a:spcPct val="150000"/>
              </a:lnSpc>
              <a:spcAft>
                <a:spcPct val="20000"/>
              </a:spcAft>
            </a:pPr>
            <a:r>
              <a:rPr lang="en-US" altLang="en-US" sz="2000" dirty="0" smtClean="0"/>
              <a:t>-  PLANNING </a:t>
            </a:r>
            <a:r>
              <a:rPr lang="en-US" altLang="en-US" sz="2000" dirty="0"/>
              <a:t>THE </a:t>
            </a:r>
            <a:r>
              <a:rPr lang="en-US" altLang="en-US" sz="2000" dirty="0" smtClean="0"/>
              <a:t>ASSESSMENT</a:t>
            </a:r>
            <a:endParaRPr lang="en-US" altLang="en-US" sz="2000" dirty="0"/>
          </a:p>
          <a:p>
            <a:pPr>
              <a:lnSpc>
                <a:spcPct val="150000"/>
              </a:lnSpc>
              <a:spcAft>
                <a:spcPct val="20000"/>
              </a:spcAft>
            </a:pPr>
            <a:r>
              <a:rPr lang="en-US" altLang="en-US" sz="2000" dirty="0" smtClean="0"/>
              <a:t>-  REVIEW </a:t>
            </a:r>
            <a:r>
              <a:rPr lang="en-US" altLang="en-US" sz="2000" dirty="0"/>
              <a:t>OF </a:t>
            </a:r>
            <a:r>
              <a:rPr lang="en-US" altLang="en-US" sz="2000" dirty="0" smtClean="0"/>
              <a:t>ASSESSMENT TEAM’S </a:t>
            </a:r>
            <a:r>
              <a:rPr lang="en-US" altLang="en-US" sz="2000" dirty="0"/>
              <a:t>WORK</a:t>
            </a:r>
          </a:p>
          <a:p>
            <a:pPr>
              <a:lnSpc>
                <a:spcPct val="150000"/>
              </a:lnSpc>
              <a:spcAft>
                <a:spcPct val="20000"/>
              </a:spcAft>
            </a:pPr>
            <a:r>
              <a:rPr lang="en-US" altLang="en-US" sz="2000" dirty="0" smtClean="0"/>
              <a:t>-  PREVENT </a:t>
            </a:r>
            <a:r>
              <a:rPr lang="en-US" altLang="en-US" sz="2000" dirty="0"/>
              <a:t>&amp; RESOLVE CONFLICTS</a:t>
            </a:r>
          </a:p>
          <a:p>
            <a:pPr>
              <a:lnSpc>
                <a:spcPct val="150000"/>
              </a:lnSpc>
              <a:spcAft>
                <a:spcPct val="20000"/>
              </a:spcAft>
            </a:pPr>
            <a:r>
              <a:rPr lang="en-US" altLang="en-US" sz="2000" dirty="0" smtClean="0"/>
              <a:t>-  LEAD </a:t>
            </a:r>
            <a:r>
              <a:rPr lang="en-US" altLang="en-US" sz="2000" dirty="0"/>
              <a:t>THE </a:t>
            </a:r>
            <a:r>
              <a:rPr lang="en-US" altLang="en-US" sz="2000" dirty="0" smtClean="0"/>
              <a:t>ASSESSMENT TEAM </a:t>
            </a:r>
            <a:r>
              <a:rPr lang="en-US" altLang="en-US" sz="2000" dirty="0"/>
              <a:t>TO REACH </a:t>
            </a:r>
            <a:r>
              <a:rPr lang="en-US" altLang="en-US" sz="2000" dirty="0" smtClean="0"/>
              <a:t>CONCLUSIONS</a:t>
            </a:r>
          </a:p>
          <a:p>
            <a:pPr>
              <a:lnSpc>
                <a:spcPct val="150000"/>
              </a:lnSpc>
              <a:spcAft>
                <a:spcPct val="20000"/>
              </a:spcAft>
            </a:pPr>
            <a:r>
              <a:rPr lang="en-US" altLang="en-US" sz="2000" dirty="0" smtClean="0"/>
              <a:t>-  CONTROL </a:t>
            </a:r>
            <a:r>
              <a:rPr lang="en-US" altLang="en-US" sz="2000" dirty="0"/>
              <a:t>OF THE OPENING AND CLOSING MEETINGS</a:t>
            </a:r>
          </a:p>
          <a:p>
            <a:pPr>
              <a:lnSpc>
                <a:spcPct val="150000"/>
              </a:lnSpc>
              <a:spcAft>
                <a:spcPct val="20000"/>
              </a:spcAft>
            </a:pPr>
            <a:r>
              <a:rPr lang="en-US" altLang="en-US" sz="2000" dirty="0" smtClean="0"/>
              <a:t>-  PREPARATION AND SUBMISSION </a:t>
            </a:r>
            <a:r>
              <a:rPr lang="en-US" altLang="en-US" sz="2000" dirty="0"/>
              <a:t>OF THE REPORT</a:t>
            </a:r>
          </a:p>
        </p:txBody>
      </p:sp>
    </p:spTree>
    <p:extLst>
      <p:ext uri="{BB962C8B-B14F-4D97-AF65-F5344CB8AC3E}">
        <p14:creationId xmlns="" xmlns:p14="http://schemas.microsoft.com/office/powerpoint/2010/main" val="441418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411369"/>
            <a:ext cx="6996687" cy="276999"/>
          </a:xfrm>
        </p:spPr>
        <p:txBody>
          <a:bodyPr/>
          <a:lstStyle/>
          <a:p>
            <a:r>
              <a:rPr lang="en-US" sz="1800" dirty="0" smtClean="0"/>
              <a:t>Day 3 Sessions  </a:t>
            </a:r>
            <a:endParaRPr lang="en-US" sz="1800" dirty="0"/>
          </a:p>
        </p:txBody>
      </p:sp>
      <p:graphicFrame>
        <p:nvGraphicFramePr>
          <p:cNvPr id="3" name="Table 2"/>
          <p:cNvGraphicFramePr>
            <a:graphicFrameLocks noGrp="1"/>
          </p:cNvGraphicFramePr>
          <p:nvPr>
            <p:extLst>
              <p:ext uri="{D42A27DB-BD31-4B8C-83A1-F6EECF244321}">
                <p14:modId xmlns="" xmlns:p14="http://schemas.microsoft.com/office/powerpoint/2010/main" val="2083867348"/>
              </p:ext>
            </p:extLst>
          </p:nvPr>
        </p:nvGraphicFramePr>
        <p:xfrm>
          <a:off x="532262" y="1397001"/>
          <a:ext cx="8079474" cy="5220364"/>
        </p:xfrm>
        <a:graphic>
          <a:graphicData uri="http://schemas.openxmlformats.org/drawingml/2006/table">
            <a:tbl>
              <a:tblPr firstRow="1" bandRow="1">
                <a:tableStyleId>{5C22544A-7EE6-4342-B048-85BDC9FD1C3A}</a:tableStyleId>
              </a:tblPr>
              <a:tblGrid>
                <a:gridCol w="4103238"/>
                <a:gridCol w="3976236"/>
              </a:tblGrid>
              <a:tr h="2490146">
                <a:tc>
                  <a:txBody>
                    <a:bodyPr/>
                    <a:lstStyle/>
                    <a:p>
                      <a:pPr algn="ctr"/>
                      <a:r>
                        <a:rPr lang="en-US" sz="1800" b="0" u="sng" dirty="0" smtClean="0">
                          <a:solidFill>
                            <a:schemeClr val="tx1"/>
                          </a:solidFill>
                        </a:rPr>
                        <a:t>Session 1</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endParaRPr lang="en-US" sz="1800" b="0" kern="1200" baseline="0" dirty="0" smtClean="0">
                        <a:solidFill>
                          <a:schemeClr val="tx1"/>
                        </a:solidFill>
                        <a:latin typeface="+mn-lt"/>
                        <a:ea typeface="+mn-ea"/>
                        <a:cs typeface="+mn-cs"/>
                      </a:endParaRPr>
                    </a:p>
                    <a:p>
                      <a:pPr marL="0" marR="0" indent="0" algn="l" defTabSz="699722" rtl="0" eaLnBrk="1" fontAlgn="auto" latinLnBrk="0" hangingPunct="1">
                        <a:lnSpc>
                          <a:spcPct val="100000"/>
                        </a:lnSpc>
                        <a:spcBef>
                          <a:spcPts val="0"/>
                        </a:spcBef>
                        <a:spcAft>
                          <a:spcPts val="0"/>
                        </a:spcAft>
                        <a:buClrTx/>
                        <a:buSzTx/>
                        <a:buFont typeface="Wingdings" pitchFamily="2" charset="2"/>
                        <a:buNone/>
                        <a:tabLst/>
                        <a:defRPr/>
                      </a:pPr>
                      <a:r>
                        <a:rPr lang="en-US" sz="2000" b="1" kern="1200" baseline="0" dirty="0" smtClean="0">
                          <a:solidFill>
                            <a:schemeClr val="tx1"/>
                          </a:solidFill>
                          <a:latin typeface="+mn-lt"/>
                          <a:ea typeface="+mn-ea"/>
                          <a:cs typeface="+mn-cs"/>
                        </a:rPr>
                        <a:t>ASSESSMENT</a:t>
                      </a:r>
                      <a:r>
                        <a:rPr lang="en-US" sz="1800" b="0" kern="1200" baseline="0" dirty="0" smtClean="0">
                          <a:solidFill>
                            <a:schemeClr val="tx1"/>
                          </a:solidFill>
                          <a:latin typeface="+mn-lt"/>
                          <a:ea typeface="+mn-ea"/>
                          <a:cs typeface="+mn-cs"/>
                        </a:rPr>
                        <a:t> </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Understanding ZED Scheme Guidelines (Certification Programme )</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Online Registration Process – Demo</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1-1: Visualization Of Maturity</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endParaRPr lang="en-US" sz="18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u="sng" dirty="0" smtClean="0">
                          <a:solidFill>
                            <a:schemeClr val="tx1"/>
                          </a:solidFill>
                        </a:rPr>
                        <a:t>Session 2</a:t>
                      </a:r>
                    </a:p>
                    <a:p>
                      <a:endParaRPr lang="en-US" sz="1800" b="0" dirty="0" smtClean="0">
                        <a:solidFill>
                          <a:schemeClr val="tx1"/>
                        </a:solidFill>
                      </a:endParaRPr>
                    </a:p>
                    <a:p>
                      <a:endParaRPr lang="en-US" sz="1800" b="0" dirty="0" smtClean="0">
                        <a:solidFill>
                          <a:schemeClr val="tx1"/>
                        </a:solidFill>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Desktop Assessment</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1-2: Visualization Of Maturity</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  Desktop Assessment</a:t>
                      </a:r>
                      <a:endParaRPr lang="en-US" sz="18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9564">
                <a:tc>
                  <a:txBody>
                    <a:bodyPr/>
                    <a:lstStyle/>
                    <a:p>
                      <a:pPr algn="ctr"/>
                      <a:r>
                        <a:rPr lang="en-US" sz="1800" b="0" dirty="0" smtClean="0">
                          <a:solidFill>
                            <a:schemeClr val="tx1"/>
                          </a:solidFill>
                        </a:rPr>
                        <a:t>  </a:t>
                      </a:r>
                      <a:r>
                        <a:rPr lang="en-US" sz="1800" b="0" u="sng" dirty="0" smtClean="0">
                          <a:solidFill>
                            <a:schemeClr val="tx1"/>
                          </a:solidFill>
                        </a:rPr>
                        <a:t>Session 3</a:t>
                      </a:r>
                    </a:p>
                    <a:p>
                      <a:pPr marL="406400" indent="-406400" algn="l" defTabSz="699722" rtl="0" eaLnBrk="1" latinLnBrk="0" hangingPunct="1">
                        <a:buFont typeface="Wingdings" pitchFamily="2" charset="2"/>
                        <a:buChar char="v"/>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Assessor Skills</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Roles &amp; Responsibilities of Assessor / Team Leader and Technical Experts</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Assessment Team Competence</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Assessment Tools &amp; Techniques</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Special Requirements For Maturity Assessments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chemeClr val="tx1"/>
                          </a:solidFill>
                        </a:rPr>
                        <a:t>  </a:t>
                      </a:r>
                      <a:r>
                        <a:rPr lang="en-US" sz="1800" b="0" u="sng" dirty="0" smtClean="0">
                          <a:solidFill>
                            <a:schemeClr val="tx1"/>
                          </a:solidFill>
                        </a:rPr>
                        <a:t>Session 4</a:t>
                      </a:r>
                    </a:p>
                    <a:p>
                      <a:pPr algn="l"/>
                      <a:endParaRPr lang="en-US" sz="1800" b="0" dirty="0" smtClean="0">
                        <a:solidFill>
                          <a:schemeClr val="tx1"/>
                        </a:solidFill>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Planning For Onsite Assessment</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1- 3 :Visualization Of Maturity</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endParaRPr lang="en-US" sz="1800" b="0" kern="1200" baseline="0" dirty="0" smtClean="0">
                        <a:solidFill>
                          <a:schemeClr val="tx1"/>
                        </a:solidFill>
                        <a:latin typeface="+mn-lt"/>
                        <a:ea typeface="+mn-ea"/>
                        <a:cs typeface="+mn-cs"/>
                      </a:endParaRPr>
                    </a:p>
                    <a:p>
                      <a:pPr algn="l">
                        <a:buFont typeface="Wingdings" pitchFamily="2" charset="2"/>
                        <a:buNone/>
                      </a:pP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4091328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4275" name="Rectangle 3"/>
          <p:cNvSpPr>
            <a:spLocks noGrp="1" noChangeArrowheads="1"/>
          </p:cNvSpPr>
          <p:nvPr>
            <p:ph type="body" idx="1"/>
          </p:nvPr>
        </p:nvSpPr>
        <p:spPr>
          <a:xfrm>
            <a:off x="422031" y="1143493"/>
            <a:ext cx="8490149" cy="4215000"/>
          </a:xfrm>
        </p:spPr>
        <p:txBody>
          <a:bodyPr/>
          <a:lstStyle/>
          <a:p>
            <a:pPr marL="1215" lvl="1" indent="0">
              <a:spcAft>
                <a:spcPct val="20000"/>
              </a:spcAft>
              <a:buNone/>
            </a:pPr>
            <a:r>
              <a:rPr lang="en-US" altLang="en-US" sz="2000" dirty="0" smtClean="0"/>
              <a:t> </a:t>
            </a:r>
            <a:r>
              <a:rPr lang="en-US" altLang="en-US" sz="2800" dirty="0" smtClean="0"/>
              <a:t>ASSESSOR:</a:t>
            </a:r>
          </a:p>
          <a:p>
            <a:pPr lvl="1">
              <a:spcAft>
                <a:spcPct val="20000"/>
              </a:spcAft>
            </a:pPr>
            <a:endParaRPr lang="en-US" altLang="en-US" sz="1846" dirty="0"/>
          </a:p>
          <a:p>
            <a:pPr lvl="1">
              <a:spcAft>
                <a:spcPct val="20000"/>
              </a:spcAft>
            </a:pPr>
            <a:endParaRPr lang="en-US" altLang="en-US" sz="1846" dirty="0" smtClean="0"/>
          </a:p>
          <a:p>
            <a:pPr lvl="1">
              <a:lnSpc>
                <a:spcPct val="150000"/>
              </a:lnSpc>
              <a:spcAft>
                <a:spcPct val="20000"/>
              </a:spcAft>
            </a:pPr>
            <a:r>
              <a:rPr lang="en-US" altLang="en-US" sz="2000" dirty="0" smtClean="0"/>
              <a:t>COMMUNICATING </a:t>
            </a:r>
            <a:r>
              <a:rPr lang="en-US" altLang="en-US" sz="2000" dirty="0"/>
              <a:t>AUDIT REQUIREMENTS TO THE </a:t>
            </a:r>
            <a:r>
              <a:rPr lang="en-US" altLang="en-US" sz="2000" dirty="0" smtClean="0"/>
              <a:t>ASSESSEE REPRESENTATIVES</a:t>
            </a:r>
          </a:p>
          <a:p>
            <a:pPr lvl="1">
              <a:lnSpc>
                <a:spcPct val="150000"/>
              </a:lnSpc>
              <a:spcAft>
                <a:spcPct val="20000"/>
              </a:spcAft>
            </a:pPr>
            <a:r>
              <a:rPr lang="en-US" altLang="en-US" sz="2000" dirty="0" smtClean="0"/>
              <a:t>CONDUCTING THE ASSESSMENT</a:t>
            </a:r>
            <a:endParaRPr lang="en-US" altLang="en-US" sz="2000" dirty="0"/>
          </a:p>
          <a:p>
            <a:pPr lvl="1">
              <a:lnSpc>
                <a:spcPct val="150000"/>
              </a:lnSpc>
              <a:spcAft>
                <a:spcPct val="20000"/>
              </a:spcAft>
            </a:pPr>
            <a:r>
              <a:rPr lang="en-US" altLang="en-US" sz="2000" dirty="0"/>
              <a:t>DOCUMENTING OBSERVATIONS WITH EVIDENCE</a:t>
            </a:r>
          </a:p>
          <a:p>
            <a:pPr lvl="1">
              <a:lnSpc>
                <a:spcPct val="150000"/>
              </a:lnSpc>
              <a:spcAft>
                <a:spcPct val="20000"/>
              </a:spcAft>
            </a:pPr>
            <a:r>
              <a:rPr lang="en-US" altLang="en-US" sz="2000" dirty="0" smtClean="0"/>
              <a:t>REPORTING </a:t>
            </a:r>
            <a:r>
              <a:rPr lang="en-US" altLang="en-US" sz="2000" dirty="0"/>
              <a:t>RESULTS TO THE </a:t>
            </a:r>
            <a:r>
              <a:rPr lang="en-US" altLang="en-US" sz="2000" dirty="0" smtClean="0"/>
              <a:t>TEAM LEADER</a:t>
            </a:r>
            <a:endParaRPr lang="en-US" altLang="en-US" sz="2000" dirty="0"/>
          </a:p>
          <a:p>
            <a:pPr lvl="1">
              <a:lnSpc>
                <a:spcPct val="150000"/>
              </a:lnSpc>
              <a:spcAft>
                <a:spcPct val="20000"/>
              </a:spcAft>
            </a:pPr>
            <a:r>
              <a:rPr lang="en-US" altLang="en-US" sz="2000" dirty="0"/>
              <a:t>CO-OPERATING WITH AND ASSISTING </a:t>
            </a:r>
            <a:r>
              <a:rPr lang="en-US" altLang="en-US" sz="2000" dirty="0" smtClean="0"/>
              <a:t>THE TEAM LEADER IN THE EFFECTIVE CONDUCT OF THE ASSESSMENT</a:t>
            </a:r>
            <a:endParaRPr lang="en-US" altLang="en-US" sz="2000" dirty="0"/>
          </a:p>
        </p:txBody>
      </p:sp>
    </p:spTree>
    <p:extLst>
      <p:ext uri="{BB962C8B-B14F-4D97-AF65-F5344CB8AC3E}">
        <p14:creationId xmlns="" xmlns:p14="http://schemas.microsoft.com/office/powerpoint/2010/main" val="15598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4275">
                                            <p:txEl>
                                              <p:pRg st="0" end="0"/>
                                            </p:txEl>
                                          </p:spTgt>
                                        </p:tgtEl>
                                        <p:attrNameLst>
                                          <p:attrName>style.visibility</p:attrName>
                                        </p:attrNameLst>
                                      </p:cBhvr>
                                      <p:to>
                                        <p:strVal val="visible"/>
                                      </p:to>
                                    </p:set>
                                    <p:anim calcmode="lin" valueType="num">
                                      <p:cBhvr additive="base">
                                        <p:cTn id="7" dur="500" fill="hold"/>
                                        <p:tgtEl>
                                          <p:spTgt spid="133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4275">
                                            <p:txEl>
                                              <p:pRg st="3" end="3"/>
                                            </p:txEl>
                                          </p:spTgt>
                                        </p:tgtEl>
                                        <p:attrNameLst>
                                          <p:attrName>style.visibility</p:attrName>
                                        </p:attrNameLst>
                                      </p:cBhvr>
                                      <p:to>
                                        <p:strVal val="visible"/>
                                      </p:to>
                                    </p:set>
                                    <p:anim calcmode="lin" valueType="num">
                                      <p:cBhvr additive="base">
                                        <p:cTn id="13" dur="500" fill="hold"/>
                                        <p:tgtEl>
                                          <p:spTgt spid="133427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4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4275">
                                            <p:txEl>
                                              <p:pRg st="4" end="4"/>
                                            </p:txEl>
                                          </p:spTgt>
                                        </p:tgtEl>
                                        <p:attrNameLst>
                                          <p:attrName>style.visibility</p:attrName>
                                        </p:attrNameLst>
                                      </p:cBhvr>
                                      <p:to>
                                        <p:strVal val="visible"/>
                                      </p:to>
                                    </p:set>
                                    <p:anim calcmode="lin" valueType="num">
                                      <p:cBhvr additive="base">
                                        <p:cTn id="19" dur="500" fill="hold"/>
                                        <p:tgtEl>
                                          <p:spTgt spid="133427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4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4275">
                                            <p:txEl>
                                              <p:pRg st="5" end="5"/>
                                            </p:txEl>
                                          </p:spTgt>
                                        </p:tgtEl>
                                        <p:attrNameLst>
                                          <p:attrName>style.visibility</p:attrName>
                                        </p:attrNameLst>
                                      </p:cBhvr>
                                      <p:to>
                                        <p:strVal val="visible"/>
                                      </p:to>
                                    </p:set>
                                    <p:anim calcmode="lin" valueType="num">
                                      <p:cBhvr additive="base">
                                        <p:cTn id="25" dur="500" fill="hold"/>
                                        <p:tgtEl>
                                          <p:spTgt spid="133427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42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4275">
                                            <p:txEl>
                                              <p:pRg st="6" end="6"/>
                                            </p:txEl>
                                          </p:spTgt>
                                        </p:tgtEl>
                                        <p:attrNameLst>
                                          <p:attrName>style.visibility</p:attrName>
                                        </p:attrNameLst>
                                      </p:cBhvr>
                                      <p:to>
                                        <p:strVal val="visible"/>
                                      </p:to>
                                    </p:set>
                                    <p:anim calcmode="lin" valueType="num">
                                      <p:cBhvr additive="base">
                                        <p:cTn id="31" dur="500" fill="hold"/>
                                        <p:tgtEl>
                                          <p:spTgt spid="133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4275">
                                            <p:txEl>
                                              <p:pRg st="7" end="7"/>
                                            </p:txEl>
                                          </p:spTgt>
                                        </p:tgtEl>
                                        <p:attrNameLst>
                                          <p:attrName>style.visibility</p:attrName>
                                        </p:attrNameLst>
                                      </p:cBhvr>
                                      <p:to>
                                        <p:strVal val="visible"/>
                                      </p:to>
                                    </p:set>
                                    <p:anim calcmode="lin" valueType="num">
                                      <p:cBhvr additive="base">
                                        <p:cTn id="37" dur="500" fill="hold"/>
                                        <p:tgtEl>
                                          <p:spTgt spid="133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427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75"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a:t>
            </a:r>
            <a:r>
              <a:rPr lang="en-IN" b="1" dirty="0">
                <a:ln/>
                <a:solidFill>
                  <a:schemeClr val="tx1"/>
                </a:solidFill>
              </a:rPr>
              <a:t>ASSESSMENT TEAM COMPETENCE</a:t>
            </a:r>
          </a:p>
        </p:txBody>
      </p:sp>
    </p:spTree>
    <p:extLst>
      <p:ext uri="{BB962C8B-B14F-4D97-AF65-F5344CB8AC3E}">
        <p14:creationId xmlns="" xmlns:p14="http://schemas.microsoft.com/office/powerpoint/2010/main" val="1911581518"/>
      </p:ext>
    </p:extLst>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3409145"/>
            <a:ext cx="8819034" cy="55399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US" sz="3600" b="1" dirty="0" smtClean="0">
                <a:solidFill>
                  <a:srgbClr val="000000"/>
                </a:solidFill>
              </a:rPr>
              <a:t>Q C I  SCHEME </a:t>
            </a:r>
            <a:r>
              <a:rPr lang="en-IN" sz="3600" b="1" dirty="0" smtClean="0">
                <a:ln/>
              </a:rPr>
              <a:t>? ? ? ? ?</a:t>
            </a:r>
            <a:endParaRPr lang="en-US" sz="3600" b="1" dirty="0" smtClean="0">
              <a:solidFill>
                <a:srgbClr val="000000"/>
              </a:solidFill>
            </a:endParaRPr>
          </a:p>
        </p:txBody>
      </p:sp>
      <p:sp>
        <p:nvSpPr>
          <p:cNvPr id="9" name="Title 1"/>
          <p:cNvSpPr>
            <a:spLocks noGrp="1"/>
          </p:cNvSpPr>
          <p:nvPr>
            <p:ph type="title"/>
          </p:nvPr>
        </p:nvSpPr>
        <p:spPr>
          <a:xfrm>
            <a:off x="172517" y="195927"/>
            <a:ext cx="6996687" cy="492443"/>
          </a:xfrm>
        </p:spPr>
        <p:txBody>
          <a:bodyPr/>
          <a:lstStyle/>
          <a:p>
            <a:r>
              <a:rPr lang="en-IN" sz="3200" dirty="0" smtClean="0"/>
              <a:t>ASSESSMENT TEAM COMPETENCE</a:t>
            </a:r>
            <a:endParaRPr lang="en-IN" sz="3200" dirty="0"/>
          </a:p>
        </p:txBody>
      </p:sp>
    </p:spTree>
    <p:extLst>
      <p:ext uri="{BB962C8B-B14F-4D97-AF65-F5344CB8AC3E}">
        <p14:creationId xmlns="" xmlns:p14="http://schemas.microsoft.com/office/powerpoint/2010/main" val="4121677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ASSESSMENT </a:t>
            </a:r>
            <a:r>
              <a:rPr lang="en-IN" b="1" dirty="0">
                <a:ln/>
                <a:solidFill>
                  <a:schemeClr val="tx1"/>
                </a:solidFill>
              </a:rPr>
              <a:t>TOOLS &amp; TECHNIQUES</a:t>
            </a:r>
          </a:p>
        </p:txBody>
      </p:sp>
    </p:spTree>
    <p:extLst>
      <p:ext uri="{BB962C8B-B14F-4D97-AF65-F5344CB8AC3E}">
        <p14:creationId xmlns="" xmlns:p14="http://schemas.microsoft.com/office/powerpoint/2010/main" val="1193056058"/>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72517" y="177259"/>
            <a:ext cx="6996687" cy="492443"/>
          </a:xfrm>
        </p:spPr>
        <p:txBody>
          <a:bodyPr/>
          <a:lstStyle/>
          <a:p>
            <a:pPr defTabSz="914400">
              <a:spcBef>
                <a:spcPct val="40000"/>
              </a:spcBef>
              <a:buFont typeface="Arial" panose="020B0604020202020204" pitchFamily="34" charset="0"/>
              <a:tabLst>
                <a:tab pos="4114800" algn="l"/>
              </a:tabLst>
              <a:defRPr/>
            </a:pPr>
            <a:r>
              <a:rPr lang="en-IN" sz="3200" dirty="0" smtClean="0">
                <a:ln/>
                <a:solidFill>
                  <a:schemeClr val="tx1"/>
                </a:solidFill>
              </a:rPr>
              <a:t>ASSESSMENT PRINCIPLES</a:t>
            </a:r>
            <a:endParaRPr lang="en-IN" sz="2400" b="0" kern="1200" dirty="0">
              <a:solidFill>
                <a:schemeClr val="tx1"/>
              </a:solidFill>
              <a:latin typeface="+mn-lt"/>
              <a:ea typeface="+mn-ea"/>
              <a:cs typeface="+mn-cs"/>
            </a:endParaRPr>
          </a:p>
        </p:txBody>
      </p:sp>
      <p:sp>
        <p:nvSpPr>
          <p:cNvPr id="4" name="Text Box 3"/>
          <p:cNvSpPr txBox="1">
            <a:spLocks noChangeArrowheads="1"/>
          </p:cNvSpPr>
          <p:nvPr/>
        </p:nvSpPr>
        <p:spPr bwMode="auto">
          <a:xfrm>
            <a:off x="515154" y="1112951"/>
            <a:ext cx="8100811" cy="54968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342900" indent="-342900">
              <a:spcBef>
                <a:spcPct val="40000"/>
              </a:spcBef>
              <a:buFont typeface="Arial" panose="020B0604020202020204" pitchFamily="34" charset="0"/>
              <a:buChar char="•"/>
              <a:tabLst>
                <a:tab pos="4114800" algn="l"/>
              </a:tabLst>
              <a:defRPr sz="2400" b="0">
                <a:solidFill>
                  <a:srgbClr val="013A6C"/>
                </a:solidFill>
              </a:defRPr>
            </a:lvl1pPr>
            <a:lvl2pPr marL="895350" indent="-419100">
              <a:tabLst>
                <a:tab pos="4114800" algn="l"/>
              </a:tabLst>
              <a:defRPr sz="2400">
                <a:latin typeface="Times New Roman" pitchFamily="18" charset="0"/>
              </a:defRPr>
            </a:lvl2pPr>
            <a:lvl3pPr>
              <a:tabLst>
                <a:tab pos="4114800" algn="l"/>
              </a:tabLst>
              <a:defRPr sz="2400">
                <a:latin typeface="Times New Roman" pitchFamily="18" charset="0"/>
              </a:defRPr>
            </a:lvl3pPr>
            <a:lvl4pPr>
              <a:tabLst>
                <a:tab pos="4114800" algn="l"/>
              </a:tabLst>
              <a:defRPr sz="2400">
                <a:latin typeface="Times New Roman" pitchFamily="18" charset="0"/>
              </a:defRPr>
            </a:lvl4pPr>
            <a:lvl5pPr>
              <a:tabLst>
                <a:tab pos="4114800" algn="l"/>
              </a:tabLst>
              <a:defRPr sz="2400">
                <a:latin typeface="Times New Roman" pitchFamily="18" charset="0"/>
              </a:defRPr>
            </a:lvl5pPr>
            <a:lvl6pPr eaLnBrk="0" fontAlgn="base" hangingPunct="0">
              <a:spcBef>
                <a:spcPct val="0"/>
              </a:spcBef>
              <a:spcAft>
                <a:spcPct val="0"/>
              </a:spcAft>
              <a:tabLst>
                <a:tab pos="4114800" algn="l"/>
              </a:tabLst>
              <a:defRPr sz="2400">
                <a:latin typeface="Times New Roman" pitchFamily="18" charset="0"/>
              </a:defRPr>
            </a:lvl6pPr>
            <a:lvl7pPr eaLnBrk="0" fontAlgn="base" hangingPunct="0">
              <a:spcBef>
                <a:spcPct val="0"/>
              </a:spcBef>
              <a:spcAft>
                <a:spcPct val="0"/>
              </a:spcAft>
              <a:tabLst>
                <a:tab pos="4114800" algn="l"/>
              </a:tabLst>
              <a:defRPr sz="2400">
                <a:latin typeface="Times New Roman" pitchFamily="18" charset="0"/>
              </a:defRPr>
            </a:lvl7pPr>
            <a:lvl8pPr eaLnBrk="0" fontAlgn="base" hangingPunct="0">
              <a:spcBef>
                <a:spcPct val="0"/>
              </a:spcBef>
              <a:spcAft>
                <a:spcPct val="0"/>
              </a:spcAft>
              <a:tabLst>
                <a:tab pos="4114800" algn="l"/>
              </a:tabLst>
              <a:defRPr sz="2400">
                <a:latin typeface="Times New Roman" pitchFamily="18" charset="0"/>
              </a:defRPr>
            </a:lvl8pPr>
            <a:lvl9pPr eaLnBrk="0" fontAlgn="base" hangingPunct="0">
              <a:spcBef>
                <a:spcPct val="0"/>
              </a:spcBef>
              <a:spcAft>
                <a:spcPct val="0"/>
              </a:spcAft>
              <a:tabLst>
                <a:tab pos="4114800" algn="l"/>
              </a:tabLst>
              <a:defRPr sz="2400">
                <a:latin typeface="Times New Roman" pitchFamily="18" charset="0"/>
              </a:defRPr>
            </a:lvl9pPr>
          </a:lstStyle>
          <a:p>
            <a:pPr marL="0" indent="0">
              <a:buFont typeface="Arial" panose="020B0604020202020204" pitchFamily="34" charset="0"/>
              <a:buNone/>
              <a:defRPr/>
            </a:pPr>
            <a:r>
              <a:rPr lang="en-US" altLang="en-US" sz="2800" b="1" dirty="0" smtClean="0">
                <a:solidFill>
                  <a:schemeClr val="tx1"/>
                </a:solidFill>
              </a:rPr>
              <a:t>ASSESSMENT PRINCIPLES</a:t>
            </a: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INTEGRITY</a:t>
            </a:r>
            <a:endParaRPr lang="en-US" altLang="en-US" dirty="0">
              <a:solidFill>
                <a:schemeClr val="tx1"/>
              </a:solidFill>
              <a:cs typeface="Arial" panose="020B0604020202020204" pitchFamily="34" charset="0"/>
            </a:endParaRP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FAIR PRESENTATION </a:t>
            </a: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DUE PROFESSIONAL CARE</a:t>
            </a:r>
            <a:endParaRPr lang="en-US" altLang="en-US" dirty="0">
              <a:solidFill>
                <a:schemeClr val="tx1"/>
              </a:solidFill>
              <a:cs typeface="Arial" panose="020B0604020202020204" pitchFamily="34" charset="0"/>
            </a:endParaRP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CONFIDENTIALITY </a:t>
            </a:r>
            <a:endParaRPr lang="en-US" altLang="en-US" dirty="0">
              <a:solidFill>
                <a:schemeClr val="tx1"/>
              </a:solidFill>
              <a:cs typeface="Arial" panose="020B0604020202020204" pitchFamily="34" charset="0"/>
            </a:endParaRP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INDEPENDANCE</a:t>
            </a:r>
            <a:endParaRPr lang="en-US" altLang="en-US" dirty="0">
              <a:solidFill>
                <a:schemeClr val="tx1"/>
              </a:solidFill>
              <a:cs typeface="Arial" panose="020B0604020202020204" pitchFamily="34" charset="0"/>
            </a:endParaRP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EVIDENCE BASED APPROACH – OBJECTIVITY</a:t>
            </a:r>
          </a:p>
          <a:p>
            <a:pPr marL="279400" indent="-285750" algn="just">
              <a:spcAft>
                <a:spcPts val="600"/>
              </a:spcAft>
              <a:buClr>
                <a:srgbClr val="003A6C"/>
              </a:buClr>
              <a:defRPr/>
            </a:pPr>
            <a:r>
              <a:rPr lang="en-US" altLang="en-US" dirty="0" smtClean="0">
                <a:solidFill>
                  <a:schemeClr val="tx1"/>
                </a:solidFill>
                <a:cs typeface="Arial" panose="020B0604020202020204" pitchFamily="34" charset="0"/>
              </a:rPr>
              <a:t>UNBIASED</a:t>
            </a:r>
            <a:endParaRPr lang="en-US" altLang="en-US" dirty="0">
              <a:solidFill>
                <a:schemeClr val="tx1"/>
              </a:solidFill>
            </a:endParaRPr>
          </a:p>
          <a:p>
            <a:pPr marL="344487" lvl="1" indent="-342900">
              <a:spcAft>
                <a:spcPts val="600"/>
              </a:spcAft>
              <a:buFont typeface="Arial" panose="020B0604020202020204" pitchFamily="34" charset="0"/>
              <a:buChar char="•"/>
              <a:defRPr/>
            </a:pPr>
            <a:endParaRPr lang="en-US" altLang="en-US" dirty="0">
              <a:latin typeface="+mn-lt"/>
            </a:endParaRPr>
          </a:p>
          <a:p>
            <a:pPr marL="1587" lvl="1" indent="0">
              <a:spcAft>
                <a:spcPts val="600"/>
              </a:spcAft>
              <a:defRPr/>
            </a:pPr>
            <a:r>
              <a:rPr lang="en-US" altLang="en-US" dirty="0">
                <a:latin typeface="+mn-lt"/>
              </a:rPr>
              <a:t>Source: ISO 19011:2011</a:t>
            </a:r>
          </a:p>
        </p:txBody>
      </p:sp>
    </p:spTree>
    <p:extLst>
      <p:ext uri="{BB962C8B-B14F-4D97-AF65-F5344CB8AC3E}">
        <p14:creationId xmlns="" xmlns:p14="http://schemas.microsoft.com/office/powerpoint/2010/main" val="2527293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3" name="Rectangle 3"/>
          <p:cNvSpPr>
            <a:spLocks noGrp="1" noChangeArrowheads="1"/>
          </p:cNvSpPr>
          <p:nvPr>
            <p:ph type="body" idx="1"/>
          </p:nvPr>
        </p:nvSpPr>
        <p:spPr>
          <a:xfrm>
            <a:off x="844062" y="1442432"/>
            <a:ext cx="7913572" cy="5466254"/>
          </a:xfrm>
        </p:spPr>
        <p:txBody>
          <a:bodyPr/>
          <a:lstStyle/>
          <a:p>
            <a:pPr lvl="1"/>
            <a:r>
              <a:rPr lang="en-US" altLang="en-US" sz="2400" dirty="0" smtClean="0"/>
              <a:t>  HELD </a:t>
            </a:r>
            <a:r>
              <a:rPr lang="en-US" altLang="en-US" sz="2400" dirty="0"/>
              <a:t>WITH PERSONS FROM DIFFERENT LEVELS /FUNCTIONS </a:t>
            </a:r>
            <a:r>
              <a:rPr lang="en-US" altLang="en-US" sz="2400" dirty="0" smtClean="0"/>
              <a:t>  (</a:t>
            </a:r>
            <a:r>
              <a:rPr lang="en-US" altLang="en-US" sz="2400" dirty="0"/>
              <a:t>ESPECIALLY WITHIN THE SCOPE OF AUDIT</a:t>
            </a:r>
            <a:r>
              <a:rPr lang="en-US" altLang="en-US" sz="2400" dirty="0" smtClean="0"/>
              <a:t>)</a:t>
            </a:r>
          </a:p>
          <a:p>
            <a:pPr lvl="1"/>
            <a:endParaRPr lang="en-US" altLang="en-US" sz="1100" dirty="0"/>
          </a:p>
          <a:p>
            <a:pPr lvl="1"/>
            <a:r>
              <a:rPr lang="en-US" altLang="en-US" sz="2400" dirty="0" smtClean="0"/>
              <a:t>  SHOULD </a:t>
            </a:r>
            <a:r>
              <a:rPr lang="en-US" altLang="en-US" sz="2400" dirty="0"/>
              <a:t>BE CONDUCTED DURING NORMAL WORK </a:t>
            </a:r>
            <a:r>
              <a:rPr lang="en-US" altLang="en-US" sz="2400" dirty="0" smtClean="0"/>
              <a:t>HOURS AND </a:t>
            </a:r>
            <a:r>
              <a:rPr lang="en-US" altLang="en-US" sz="2400" dirty="0"/>
              <a:t>NORMAL WORK </a:t>
            </a:r>
            <a:r>
              <a:rPr lang="en-US" altLang="en-US" sz="2400" dirty="0" smtClean="0"/>
              <a:t>PLACE</a:t>
            </a:r>
          </a:p>
          <a:p>
            <a:endParaRPr lang="en-US" altLang="en-US" sz="1100" dirty="0"/>
          </a:p>
          <a:p>
            <a:pPr lvl="1"/>
            <a:r>
              <a:rPr lang="en-US" altLang="en-US" sz="2400" dirty="0" smtClean="0"/>
              <a:t>  PUT </a:t>
            </a:r>
            <a:r>
              <a:rPr lang="en-US" altLang="en-US" sz="2400" dirty="0"/>
              <a:t>THE INTERVIEWED PERSON AT EASE PRIOR TO THE INTERVIEW</a:t>
            </a:r>
          </a:p>
          <a:p>
            <a:pPr lvl="1">
              <a:lnSpc>
                <a:spcPct val="150000"/>
              </a:lnSpc>
            </a:pPr>
            <a:r>
              <a:rPr lang="en-US" altLang="en-US" sz="2400" dirty="0" smtClean="0"/>
              <a:t>  REASON </a:t>
            </a:r>
            <a:r>
              <a:rPr lang="en-US" altLang="en-US" sz="2400" dirty="0"/>
              <a:t>FOR INTERVIEW AND NOTE TAKING EXPLAINED</a:t>
            </a:r>
          </a:p>
          <a:p>
            <a:pPr lvl="1">
              <a:lnSpc>
                <a:spcPct val="150000"/>
              </a:lnSpc>
            </a:pPr>
            <a:r>
              <a:rPr lang="en-US" altLang="en-US" sz="2400" dirty="0" smtClean="0"/>
              <a:t>  INITIATE </a:t>
            </a:r>
            <a:r>
              <a:rPr lang="en-US" altLang="en-US" sz="2400" dirty="0"/>
              <a:t>BY ASKING DESCRIPTION OF THEIR WORK</a:t>
            </a:r>
          </a:p>
          <a:p>
            <a:pPr lvl="1">
              <a:lnSpc>
                <a:spcPct val="150000"/>
              </a:lnSpc>
            </a:pPr>
            <a:r>
              <a:rPr lang="en-US" altLang="en-US" sz="2400" dirty="0" smtClean="0"/>
              <a:t>  RESULTS </a:t>
            </a:r>
            <a:r>
              <a:rPr lang="en-US" altLang="en-US" sz="2400" dirty="0"/>
              <a:t>SUMMARISED AND REVIEWED WITH THE PERSON</a:t>
            </a:r>
          </a:p>
          <a:p>
            <a:pPr lvl="1">
              <a:lnSpc>
                <a:spcPct val="150000"/>
              </a:lnSpc>
            </a:pPr>
            <a:r>
              <a:rPr lang="en-US" altLang="en-US" sz="2400" dirty="0" smtClean="0"/>
              <a:t>  QUESTIONS </a:t>
            </a:r>
            <a:r>
              <a:rPr lang="en-US" altLang="en-US" sz="2400" dirty="0"/>
              <a:t>LEADING TO BIAS TO BE AVOIDED</a:t>
            </a:r>
          </a:p>
          <a:p>
            <a:pPr lvl="1">
              <a:lnSpc>
                <a:spcPct val="150000"/>
              </a:lnSpc>
            </a:pPr>
            <a:r>
              <a:rPr lang="en-US" altLang="en-US" sz="2400" dirty="0" smtClean="0"/>
              <a:t>  THANK </a:t>
            </a:r>
            <a:r>
              <a:rPr lang="en-US" altLang="en-US" sz="2400" dirty="0"/>
              <a:t>FOR PARTICIPATION AND CO-OPERATION</a:t>
            </a:r>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ASSESSMENT TECHNIQUES (1) </a:t>
            </a:r>
            <a:endParaRPr lang="en-IN" sz="2400" b="0" kern="1200" dirty="0">
              <a:solidFill>
                <a:schemeClr val="tx1"/>
              </a:solidFill>
              <a:latin typeface="+mn-lt"/>
              <a:ea typeface="+mn-ea"/>
              <a:cs typeface="+mn-cs"/>
            </a:endParaRPr>
          </a:p>
        </p:txBody>
      </p:sp>
      <p:sp>
        <p:nvSpPr>
          <p:cNvPr id="9" name="Title 1"/>
          <p:cNvSpPr>
            <a:spLocks noGrp="1"/>
          </p:cNvSpPr>
          <p:nvPr>
            <p:ph type="title"/>
          </p:nvPr>
        </p:nvSpPr>
        <p:spPr>
          <a:xfrm>
            <a:off x="450762" y="972912"/>
            <a:ext cx="7014658" cy="430887"/>
          </a:xfrm>
        </p:spPr>
        <p:txBody>
          <a:bodyPr/>
          <a:lstStyle/>
          <a:p>
            <a:pPr defTabSz="914400">
              <a:spcBef>
                <a:spcPct val="40000"/>
              </a:spcBef>
              <a:buFont typeface="Arial" panose="020B0604020202020204" pitchFamily="34" charset="0"/>
              <a:tabLst>
                <a:tab pos="4114800" algn="l"/>
              </a:tabLst>
              <a:defRPr/>
            </a:pPr>
            <a:r>
              <a:rPr lang="en-IN" sz="2800" dirty="0" smtClean="0">
                <a:ln/>
                <a:solidFill>
                  <a:schemeClr val="tx1"/>
                </a:solidFill>
              </a:rPr>
              <a:t>INTERVIEWING</a:t>
            </a:r>
            <a:endParaRPr lang="en-IN" sz="2800" b="0" kern="1200" dirty="0">
              <a:solidFill>
                <a:schemeClr val="tx1"/>
              </a:solidFill>
              <a:latin typeface="+mn-lt"/>
              <a:ea typeface="+mn-ea"/>
              <a:cs typeface="+mn-cs"/>
            </a:endParaRPr>
          </a:p>
        </p:txBody>
      </p:sp>
    </p:spTree>
    <p:extLst>
      <p:ext uri="{BB962C8B-B14F-4D97-AF65-F5344CB8AC3E}">
        <p14:creationId xmlns="" xmlns:p14="http://schemas.microsoft.com/office/powerpoint/2010/main" val="4148415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3" name="Rectangle 3"/>
          <p:cNvSpPr>
            <a:spLocks noGrp="1" noChangeArrowheads="1"/>
          </p:cNvSpPr>
          <p:nvPr>
            <p:ph type="body" idx="1"/>
          </p:nvPr>
        </p:nvSpPr>
        <p:spPr>
          <a:xfrm>
            <a:off x="844062" y="1442432"/>
            <a:ext cx="7913572" cy="5041380"/>
          </a:xfrm>
        </p:spPr>
        <p:txBody>
          <a:bodyPr/>
          <a:lstStyle/>
          <a:p>
            <a:pPr lvl="2">
              <a:spcAft>
                <a:spcPct val="15000"/>
              </a:spcAft>
            </a:pPr>
            <a:r>
              <a:rPr lang="en-US" altLang="en-US" sz="2400" dirty="0" smtClean="0"/>
              <a:t> POLICY </a:t>
            </a:r>
            <a:r>
              <a:rPr lang="en-US" altLang="en-US" sz="2400" dirty="0"/>
              <a:t>AND COMPANY LEVEL OBJECTIVES</a:t>
            </a:r>
          </a:p>
          <a:p>
            <a:pPr lvl="2">
              <a:spcAft>
                <a:spcPct val="15000"/>
              </a:spcAft>
            </a:pPr>
            <a:r>
              <a:rPr lang="en-US" altLang="en-US" sz="2400" dirty="0" smtClean="0"/>
              <a:t> DEPLOYED </a:t>
            </a:r>
            <a:r>
              <a:rPr lang="en-US" altLang="en-US" sz="2400" dirty="0"/>
              <a:t>OBJECTIVES</a:t>
            </a:r>
          </a:p>
          <a:p>
            <a:pPr lvl="2">
              <a:spcAft>
                <a:spcPct val="15000"/>
              </a:spcAft>
            </a:pPr>
            <a:r>
              <a:rPr lang="en-US" altLang="en-US" sz="2400" dirty="0" smtClean="0"/>
              <a:t> PROCESS </a:t>
            </a:r>
            <a:r>
              <a:rPr lang="en-US" altLang="en-US" sz="2400" dirty="0"/>
              <a:t>DOCUMENTATION</a:t>
            </a:r>
          </a:p>
          <a:p>
            <a:pPr lvl="2">
              <a:spcAft>
                <a:spcPct val="15000"/>
              </a:spcAft>
            </a:pPr>
            <a:r>
              <a:rPr lang="en-US" altLang="en-US" sz="2400" dirty="0" smtClean="0"/>
              <a:t> PROCESS </a:t>
            </a:r>
            <a:r>
              <a:rPr lang="en-US" altLang="en-US" sz="2400" dirty="0"/>
              <a:t>INPUTS</a:t>
            </a:r>
          </a:p>
          <a:p>
            <a:pPr lvl="2">
              <a:spcAft>
                <a:spcPct val="15000"/>
              </a:spcAft>
            </a:pPr>
            <a:r>
              <a:rPr lang="en-US" altLang="en-US" sz="2400" dirty="0" smtClean="0"/>
              <a:t> RESOURCES</a:t>
            </a:r>
            <a:endParaRPr lang="en-US" altLang="en-US" sz="2400" dirty="0"/>
          </a:p>
          <a:p>
            <a:pPr lvl="2">
              <a:spcAft>
                <a:spcPct val="15000"/>
              </a:spcAft>
            </a:pPr>
            <a:r>
              <a:rPr lang="en-US" altLang="en-US" sz="2400" dirty="0" smtClean="0"/>
              <a:t> OPERATION </a:t>
            </a:r>
            <a:r>
              <a:rPr lang="en-US" altLang="en-US" sz="2400" dirty="0"/>
              <a:t>OF PROCESS</a:t>
            </a:r>
          </a:p>
          <a:p>
            <a:pPr lvl="2">
              <a:spcAft>
                <a:spcPct val="15000"/>
              </a:spcAft>
            </a:pPr>
            <a:r>
              <a:rPr lang="en-US" altLang="en-US" sz="2400" dirty="0" smtClean="0"/>
              <a:t> CONTROL </a:t>
            </a:r>
            <a:r>
              <a:rPr lang="en-US" altLang="en-US" sz="2400" dirty="0"/>
              <a:t>OF PROCESS</a:t>
            </a:r>
          </a:p>
          <a:p>
            <a:pPr lvl="2">
              <a:spcAft>
                <a:spcPct val="15000"/>
              </a:spcAft>
            </a:pPr>
            <a:r>
              <a:rPr lang="en-US" altLang="en-US" sz="2400" dirty="0" smtClean="0"/>
              <a:t> MONITORING </a:t>
            </a:r>
            <a:r>
              <a:rPr lang="en-US" altLang="en-US" sz="2400" dirty="0"/>
              <a:t>AND MEASUREMENT</a:t>
            </a:r>
          </a:p>
          <a:p>
            <a:pPr lvl="2">
              <a:spcAft>
                <a:spcPct val="15000"/>
              </a:spcAft>
            </a:pPr>
            <a:r>
              <a:rPr lang="en-US" altLang="en-US" sz="2400" dirty="0" smtClean="0"/>
              <a:t> OUTPUTS</a:t>
            </a:r>
            <a:endParaRPr lang="en-US" altLang="en-US" sz="2400" dirty="0"/>
          </a:p>
          <a:p>
            <a:pPr lvl="2">
              <a:spcAft>
                <a:spcPct val="15000"/>
              </a:spcAft>
            </a:pPr>
            <a:r>
              <a:rPr lang="en-US" altLang="en-US" sz="2400" dirty="0" smtClean="0"/>
              <a:t> PERFORMANCE </a:t>
            </a:r>
            <a:r>
              <a:rPr lang="en-US" altLang="en-US" sz="2400" dirty="0"/>
              <a:t>INDICATORS</a:t>
            </a:r>
          </a:p>
          <a:p>
            <a:pPr lvl="2">
              <a:spcAft>
                <a:spcPct val="15000"/>
              </a:spcAft>
            </a:pPr>
            <a:r>
              <a:rPr lang="en-US" altLang="en-US" sz="2400" dirty="0" smtClean="0"/>
              <a:t> DATA </a:t>
            </a:r>
            <a:r>
              <a:rPr lang="en-US" altLang="en-US" sz="2400" dirty="0"/>
              <a:t>ANALYSIS</a:t>
            </a:r>
          </a:p>
          <a:p>
            <a:pPr lvl="2">
              <a:spcAft>
                <a:spcPct val="15000"/>
              </a:spcAft>
            </a:pPr>
            <a:r>
              <a:rPr lang="en-US" altLang="en-US" sz="2400" dirty="0" smtClean="0"/>
              <a:t> USE </a:t>
            </a:r>
            <a:r>
              <a:rPr lang="en-US" altLang="en-US" sz="2400" dirty="0"/>
              <a:t>OF DATA FOR IMPROVEMENT</a:t>
            </a:r>
          </a:p>
        </p:txBody>
      </p:sp>
      <p:sp>
        <p:nvSpPr>
          <p:cNvPr id="8" name="Title 1"/>
          <p:cNvSpPr txBox="1">
            <a:spLocks/>
          </p:cNvSpPr>
          <p:nvPr/>
        </p:nvSpPr>
        <p:spPr bwMode="auto">
          <a:xfrm>
            <a:off x="172517" y="177260"/>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ASSESSMENT TECHNIQUES (2) </a:t>
            </a:r>
            <a:endParaRPr lang="en-IN" sz="2400" b="0" kern="1200" dirty="0">
              <a:solidFill>
                <a:schemeClr val="tx1"/>
              </a:solidFill>
              <a:latin typeface="+mn-lt"/>
              <a:ea typeface="+mn-ea"/>
              <a:cs typeface="+mn-cs"/>
            </a:endParaRPr>
          </a:p>
        </p:txBody>
      </p:sp>
      <p:sp>
        <p:nvSpPr>
          <p:cNvPr id="9" name="Title 1"/>
          <p:cNvSpPr>
            <a:spLocks noGrp="1"/>
          </p:cNvSpPr>
          <p:nvPr>
            <p:ph type="title"/>
          </p:nvPr>
        </p:nvSpPr>
        <p:spPr>
          <a:xfrm>
            <a:off x="450762" y="972912"/>
            <a:ext cx="7014658" cy="430887"/>
          </a:xfrm>
        </p:spPr>
        <p:txBody>
          <a:bodyPr/>
          <a:lstStyle/>
          <a:p>
            <a:pPr defTabSz="914400">
              <a:spcBef>
                <a:spcPct val="40000"/>
              </a:spcBef>
              <a:buFont typeface="Arial" panose="020B0604020202020204" pitchFamily="34" charset="0"/>
              <a:tabLst>
                <a:tab pos="4114800" algn="l"/>
              </a:tabLst>
              <a:defRPr/>
            </a:pPr>
            <a:r>
              <a:rPr lang="en-IN" sz="2800" dirty="0" smtClean="0">
                <a:ln/>
                <a:solidFill>
                  <a:schemeClr val="tx1"/>
                </a:solidFill>
              </a:rPr>
              <a:t>AUDIT TRAILS</a:t>
            </a:r>
            <a:endParaRPr lang="en-IN" sz="2800" b="0" kern="1200" dirty="0">
              <a:solidFill>
                <a:schemeClr val="tx1"/>
              </a:solidFill>
              <a:latin typeface="+mn-lt"/>
              <a:ea typeface="+mn-ea"/>
              <a:cs typeface="+mn-cs"/>
            </a:endParaRPr>
          </a:p>
        </p:txBody>
      </p:sp>
    </p:spTree>
    <p:extLst>
      <p:ext uri="{BB962C8B-B14F-4D97-AF65-F5344CB8AC3E}">
        <p14:creationId xmlns="" xmlns:p14="http://schemas.microsoft.com/office/powerpoint/2010/main" val="31394021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477328"/>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3 – </a:t>
            </a:r>
            <a:r>
              <a:rPr lang="en-IN" b="1" dirty="0">
                <a:ln/>
                <a:solidFill>
                  <a:schemeClr val="tx1"/>
                </a:solidFill>
              </a:rPr>
              <a:t>SPECIAL REQUIREMENTS FOR </a:t>
            </a:r>
            <a:r>
              <a:rPr lang="en-IN" b="1" dirty="0" smtClean="0">
                <a:ln/>
                <a:solidFill>
                  <a:schemeClr val="tx1"/>
                </a:solidFill>
              </a:rPr>
              <a:t/>
            </a:r>
            <a:br>
              <a:rPr lang="en-IN" b="1" dirty="0" smtClean="0">
                <a:ln/>
                <a:solidFill>
                  <a:schemeClr val="tx1"/>
                </a:solidFill>
              </a:rPr>
            </a:br>
            <a:r>
              <a:rPr lang="en-IN" b="1" dirty="0">
                <a:ln/>
                <a:solidFill>
                  <a:schemeClr val="tx1"/>
                </a:solidFill>
              </a:rPr>
              <a:t> </a:t>
            </a:r>
            <a:r>
              <a:rPr lang="en-IN" b="1" dirty="0" smtClean="0">
                <a:ln/>
                <a:solidFill>
                  <a:schemeClr val="tx1"/>
                </a:solidFill>
              </a:rPr>
              <a:t>             MATURITY </a:t>
            </a:r>
            <a:r>
              <a:rPr lang="en-IN" b="1" dirty="0">
                <a:ln/>
                <a:solidFill>
                  <a:schemeClr val="tx1"/>
                </a:solidFill>
              </a:rPr>
              <a:t>ASSESSMENTS</a:t>
            </a:r>
          </a:p>
        </p:txBody>
      </p:sp>
    </p:spTree>
    <p:extLst>
      <p:ext uri="{BB962C8B-B14F-4D97-AF65-F5344CB8AC3E}">
        <p14:creationId xmlns="" xmlns:p14="http://schemas.microsoft.com/office/powerpoint/2010/main" val="3906495724"/>
      </p:ext>
    </p:extLst>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81096"/>
            <a:ext cx="8819034" cy="535531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a:solidFill>
                  <a:srgbClr val="000000"/>
                </a:solidFill>
              </a:rPr>
              <a:t> ASSESSMENT AND RATING </a:t>
            </a:r>
            <a:r>
              <a:rPr lang="en-US" sz="3600" b="1" dirty="0" smtClean="0">
                <a:solidFill>
                  <a:srgbClr val="000000"/>
                </a:solidFill>
              </a:rPr>
              <a:t>– HOW (1)?</a:t>
            </a:r>
          </a:p>
          <a:p>
            <a:pPr marL="186104" lvl="1" indent="-184578" algn="just" defTabSz="860347" fontAlgn="base">
              <a:spcBef>
                <a:spcPct val="0"/>
              </a:spcBef>
              <a:spcAft>
                <a:spcPct val="0"/>
              </a:spcAft>
              <a:buClr>
                <a:srgbClr val="000000"/>
              </a:buClr>
            </a:pPr>
            <a:endParaRPr lang="en-US" sz="12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Auditing vis-à-vis Assessment</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Determining Compliance/Fulfilment vis-à-vis Evaluating Progression/ Maturity</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a:solidFill>
                  <a:srgbClr val="000000"/>
                </a:solidFill>
              </a:rPr>
              <a:t>P</a:t>
            </a:r>
            <a:r>
              <a:rPr lang="en-US" sz="2400" dirty="0" smtClean="0">
                <a:solidFill>
                  <a:srgbClr val="000000"/>
                </a:solidFill>
              </a:rPr>
              <a:t>ass/Fail decision making vis-à-vis Graduating to higher levels</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Statutory, Regulatory, Market Access or Customer requirements fulfilment vis-à-vis pursuing journey of excellence</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“Non Conformance Report (NCR)” vis-à-vis “Strengths” and “Areas for Improvement”</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Improvement oriented vis-à-vis Transformational</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526" lvl="1" indent="0" algn="ctr" defTabSz="860347" fontAlgn="base">
              <a:spcBef>
                <a:spcPct val="0"/>
              </a:spcBef>
              <a:spcAft>
                <a:spcPct val="0"/>
              </a:spcAft>
              <a:buClr>
                <a:srgbClr val="000000"/>
              </a:buClr>
              <a:buNone/>
            </a:pPr>
            <a:r>
              <a:rPr lang="en-US" sz="2400" b="1" dirty="0" smtClean="0">
                <a:solidFill>
                  <a:srgbClr val="C00000"/>
                </a:solidFill>
              </a:rPr>
              <a:t>ZED CERTIFICATION IS BASED ON A MATURITY ASSESSMENT PROCESS</a:t>
            </a:r>
            <a:r>
              <a:rPr lang="en-US" sz="2400" dirty="0" smtClean="0">
                <a:solidFill>
                  <a:srgbClr val="000000"/>
                </a:solidFill>
              </a:rPr>
              <a:t> </a:t>
            </a:r>
            <a:endParaRPr lang="en-US" sz="2400" dirty="0">
              <a:solidFill>
                <a:srgbClr val="000000"/>
              </a:solidFill>
            </a:endParaRPr>
          </a:p>
        </p:txBody>
      </p:sp>
      <p:sp>
        <p:nvSpPr>
          <p:cNvPr id="8" name="Title 1"/>
          <p:cNvSpPr txBox="1">
            <a:spLocks/>
          </p:cNvSpPr>
          <p:nvPr/>
        </p:nvSpPr>
        <p:spPr bwMode="auto">
          <a:xfrm>
            <a:off x="172517" y="177261"/>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MATURITY ASSESSMENTS (1)</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2060321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1181096"/>
            <a:ext cx="8819034" cy="52168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just" defTabSz="860347" fontAlgn="base">
              <a:spcBef>
                <a:spcPct val="0"/>
              </a:spcBef>
              <a:spcAft>
                <a:spcPct val="0"/>
              </a:spcAft>
              <a:buClr>
                <a:srgbClr val="000000"/>
              </a:buClr>
              <a:buNone/>
            </a:pPr>
            <a:r>
              <a:rPr lang="en-US" sz="2400" b="1" dirty="0" smtClean="0">
                <a:solidFill>
                  <a:srgbClr val="000000"/>
                </a:solidFill>
              </a:rPr>
              <a:t> </a:t>
            </a:r>
            <a:r>
              <a:rPr lang="en-US" sz="3600" b="1" dirty="0" smtClean="0">
                <a:solidFill>
                  <a:srgbClr val="000000"/>
                </a:solidFill>
              </a:rPr>
              <a:t>ASSESSMENT AND RATING - of WHAT?</a:t>
            </a:r>
            <a:endParaRPr lang="en-US" sz="2400" b="1" dirty="0">
              <a:solidFill>
                <a:srgbClr val="000000"/>
              </a:solidFill>
            </a:endParaRPr>
          </a:p>
          <a:p>
            <a:pPr marL="1526" lvl="1" indent="0" algn="just" defTabSz="860347" fontAlgn="base">
              <a:spcBef>
                <a:spcPct val="0"/>
              </a:spcBef>
              <a:spcAft>
                <a:spcPct val="0"/>
              </a:spcAft>
              <a:buClr>
                <a:srgbClr val="000000"/>
              </a:buClr>
              <a:buNone/>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ZED MODEL - a </a:t>
            </a:r>
            <a:r>
              <a:rPr lang="en-US" sz="2300" dirty="0" smtClean="0">
                <a:solidFill>
                  <a:srgbClr val="7030A0"/>
                </a:solidFill>
              </a:rPr>
              <a:t>comprehensive</a:t>
            </a:r>
            <a:r>
              <a:rPr lang="en-US" sz="2300" dirty="0" smtClean="0">
                <a:solidFill>
                  <a:srgbClr val="000000"/>
                </a:solidFill>
              </a:rPr>
              <a:t> and </a:t>
            </a:r>
            <a:r>
              <a:rPr lang="en-US" sz="2300" dirty="0" smtClean="0">
                <a:solidFill>
                  <a:srgbClr val="7030A0"/>
                </a:solidFill>
              </a:rPr>
              <a:t>holistic</a:t>
            </a:r>
            <a:r>
              <a:rPr lang="en-US" sz="2300" dirty="0" smtClean="0">
                <a:solidFill>
                  <a:srgbClr val="000000"/>
                </a:solidFill>
              </a:rPr>
              <a:t> framework, for enhancing the </a:t>
            </a:r>
            <a:r>
              <a:rPr lang="en-US" sz="2300" b="1" dirty="0" smtClean="0">
                <a:solidFill>
                  <a:srgbClr val="C00000"/>
                </a:solidFill>
              </a:rPr>
              <a:t>Capacity</a:t>
            </a:r>
            <a:r>
              <a:rPr lang="en-US" sz="2300" dirty="0" smtClean="0">
                <a:solidFill>
                  <a:srgbClr val="000000"/>
                </a:solidFill>
              </a:rPr>
              <a:t> and </a:t>
            </a:r>
            <a:r>
              <a:rPr lang="en-US" sz="2300" b="1" dirty="0" smtClean="0">
                <a:solidFill>
                  <a:srgbClr val="C00000"/>
                </a:solidFill>
              </a:rPr>
              <a:t>Competitiveness</a:t>
            </a:r>
            <a:r>
              <a:rPr lang="en-US" sz="2300" dirty="0" smtClean="0">
                <a:solidFill>
                  <a:srgbClr val="000000"/>
                </a:solidFill>
              </a:rPr>
              <a:t> of MSMEs, in manufacturing</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a:solidFill>
                  <a:srgbClr val="000000"/>
                </a:solidFill>
              </a:rPr>
              <a:t>Encompasses both </a:t>
            </a:r>
            <a:r>
              <a:rPr lang="en-US" sz="2300" b="1" dirty="0">
                <a:solidFill>
                  <a:srgbClr val="C00000"/>
                </a:solidFill>
              </a:rPr>
              <a:t>Practices </a:t>
            </a:r>
            <a:r>
              <a:rPr lang="en-US" sz="2300" dirty="0">
                <a:solidFill>
                  <a:srgbClr val="000000"/>
                </a:solidFill>
              </a:rPr>
              <a:t>as well as </a:t>
            </a:r>
            <a:r>
              <a:rPr lang="en-US" sz="2300" b="1" dirty="0">
                <a:solidFill>
                  <a:srgbClr val="C00000"/>
                </a:solidFill>
              </a:rPr>
              <a:t>Performance </a:t>
            </a:r>
            <a:r>
              <a:rPr lang="en-US" sz="2300" dirty="0">
                <a:solidFill>
                  <a:srgbClr val="000000"/>
                </a:solidFill>
              </a:rPr>
              <a:t>related aspects of </a:t>
            </a:r>
            <a:r>
              <a:rPr lang="en-US" sz="2300" dirty="0" smtClean="0">
                <a:solidFill>
                  <a:srgbClr val="000000"/>
                </a:solidFill>
              </a:rPr>
              <a:t>manufacturing</a:t>
            </a:r>
          </a:p>
          <a:p>
            <a:pPr marL="1526" lvl="1" indent="0" algn="just" defTabSz="860347" fontAlgn="base">
              <a:spcBef>
                <a:spcPct val="0"/>
              </a:spcBef>
              <a:spcAft>
                <a:spcPct val="0"/>
              </a:spcAft>
              <a:buClr>
                <a:srgbClr val="000000"/>
              </a:buClr>
              <a:buNone/>
            </a:pPr>
            <a:endParaRPr lang="en-US" sz="23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Fosters </a:t>
            </a:r>
            <a:r>
              <a:rPr lang="en-US" sz="2300" b="1" dirty="0" smtClean="0">
                <a:solidFill>
                  <a:srgbClr val="C00000"/>
                </a:solidFill>
              </a:rPr>
              <a:t>Lean</a:t>
            </a:r>
            <a:r>
              <a:rPr lang="en-US" sz="2300" dirty="0" smtClean="0">
                <a:solidFill>
                  <a:srgbClr val="000000"/>
                </a:solidFill>
              </a:rPr>
              <a:t>, </a:t>
            </a:r>
            <a:r>
              <a:rPr lang="en-US" sz="2300" b="1" dirty="0">
                <a:solidFill>
                  <a:srgbClr val="C00000"/>
                </a:solidFill>
              </a:rPr>
              <a:t>Clean</a:t>
            </a:r>
            <a:r>
              <a:rPr lang="en-US" sz="2300" dirty="0" smtClean="0">
                <a:solidFill>
                  <a:srgbClr val="000000"/>
                </a:solidFill>
              </a:rPr>
              <a:t> and </a:t>
            </a:r>
            <a:r>
              <a:rPr lang="en-US" sz="2300" b="1" dirty="0">
                <a:solidFill>
                  <a:srgbClr val="C00000"/>
                </a:solidFill>
              </a:rPr>
              <a:t>Green</a:t>
            </a:r>
            <a:r>
              <a:rPr lang="en-US" sz="2300" dirty="0" smtClean="0">
                <a:solidFill>
                  <a:srgbClr val="000000"/>
                </a:solidFill>
              </a:rPr>
              <a:t> Manufacturing</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Includes Productivity, Quality, Cost, Delivery, Safety, Morale, Waste Elimination, Energy Efficiency, P</a:t>
            </a:r>
            <a:r>
              <a:rPr lang="en-IN" sz="2300" dirty="0" err="1" smtClean="0"/>
              <a:t>ollution</a:t>
            </a:r>
            <a:r>
              <a:rPr lang="en-IN" sz="2300" dirty="0" smtClean="0"/>
              <a:t> Mitigation, </a:t>
            </a:r>
            <a:r>
              <a:rPr lang="en-US" sz="2300" dirty="0" smtClean="0">
                <a:solidFill>
                  <a:srgbClr val="000000"/>
                </a:solidFill>
              </a:rPr>
              <a:t>Design Capability, IPRs both in Products and Processes,</a:t>
            </a:r>
            <a:r>
              <a:rPr lang="en-IN" sz="2300" dirty="0" smtClean="0"/>
              <a:t> and Operational Performance Indicators and metrics of Financial Performance</a:t>
            </a:r>
            <a:endParaRPr lang="en-US" sz="2300" dirty="0" smtClean="0">
              <a:solidFill>
                <a:srgbClr val="000000"/>
              </a:solidFill>
            </a:endParaRP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300" dirty="0" smtClean="0">
                <a:solidFill>
                  <a:srgbClr val="000000"/>
                </a:solidFill>
              </a:rPr>
              <a:t>Organized as </a:t>
            </a:r>
            <a:r>
              <a:rPr lang="en-US" sz="2300" b="1" dirty="0" smtClean="0">
                <a:solidFill>
                  <a:srgbClr val="C00000"/>
                </a:solidFill>
              </a:rPr>
              <a:t>10 Disciplines</a:t>
            </a:r>
            <a:r>
              <a:rPr lang="en-US" sz="2300" dirty="0" smtClean="0">
                <a:solidFill>
                  <a:srgbClr val="000000"/>
                </a:solidFill>
              </a:rPr>
              <a:t> covering </a:t>
            </a:r>
            <a:r>
              <a:rPr lang="en-US" sz="2300" b="1" dirty="0">
                <a:solidFill>
                  <a:srgbClr val="C00000"/>
                </a:solidFill>
              </a:rPr>
              <a:t>50 </a:t>
            </a:r>
            <a:r>
              <a:rPr lang="en-US" sz="2300" b="1" dirty="0" smtClean="0">
                <a:solidFill>
                  <a:srgbClr val="C00000"/>
                </a:solidFill>
              </a:rPr>
              <a:t>Parameters</a:t>
            </a:r>
            <a:endParaRPr lang="en-US" sz="2300" dirty="0">
              <a:solidFill>
                <a:srgbClr val="000000"/>
              </a:solidFill>
            </a:endParaRPr>
          </a:p>
        </p:txBody>
      </p:sp>
      <p:sp>
        <p:nvSpPr>
          <p:cNvPr id="9" name="Title 1"/>
          <p:cNvSpPr txBox="1">
            <a:spLocks/>
          </p:cNvSpPr>
          <p:nvPr/>
        </p:nvSpPr>
        <p:spPr bwMode="auto">
          <a:xfrm>
            <a:off x="172517" y="177261"/>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MATURITY ASSESSMENTS (2)</a:t>
            </a:r>
            <a:endParaRPr lang="en-IN" sz="2400" b="0" kern="1200" dirty="0">
              <a:solidFill>
                <a:schemeClr val="tx1"/>
              </a:solidFill>
              <a:latin typeface="+mn-lt"/>
              <a:ea typeface="+mn-ea"/>
              <a:cs typeface="+mn-cs"/>
            </a:endParaRPr>
          </a:p>
        </p:txBody>
      </p:sp>
    </p:spTree>
    <p:extLst>
      <p:ext uri="{BB962C8B-B14F-4D97-AF65-F5344CB8AC3E}">
        <p14:creationId xmlns="" xmlns:p14="http://schemas.microsoft.com/office/powerpoint/2010/main" val="421876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411369"/>
            <a:ext cx="6996687" cy="276999"/>
          </a:xfrm>
        </p:spPr>
        <p:txBody>
          <a:bodyPr/>
          <a:lstStyle/>
          <a:p>
            <a:r>
              <a:rPr lang="en-US" sz="1800" dirty="0" smtClean="0"/>
              <a:t>Day 4 Sessions  </a:t>
            </a:r>
            <a:endParaRPr lang="en-US" sz="1800" dirty="0"/>
          </a:p>
        </p:txBody>
      </p:sp>
      <p:graphicFrame>
        <p:nvGraphicFramePr>
          <p:cNvPr id="3" name="Table 2"/>
          <p:cNvGraphicFramePr>
            <a:graphicFrameLocks noGrp="1"/>
          </p:cNvGraphicFramePr>
          <p:nvPr>
            <p:extLst>
              <p:ext uri="{D42A27DB-BD31-4B8C-83A1-F6EECF244321}">
                <p14:modId xmlns="" xmlns:p14="http://schemas.microsoft.com/office/powerpoint/2010/main" val="3236442597"/>
              </p:ext>
            </p:extLst>
          </p:nvPr>
        </p:nvGraphicFramePr>
        <p:xfrm>
          <a:off x="532262" y="1397000"/>
          <a:ext cx="8079474" cy="4635310"/>
        </p:xfrm>
        <a:graphic>
          <a:graphicData uri="http://schemas.openxmlformats.org/drawingml/2006/table">
            <a:tbl>
              <a:tblPr firstRow="1" bandRow="1">
                <a:tableStyleId>{5C22544A-7EE6-4342-B048-85BDC9FD1C3A}</a:tableStyleId>
              </a:tblPr>
              <a:tblGrid>
                <a:gridCol w="4103238"/>
                <a:gridCol w="3976236"/>
              </a:tblGrid>
              <a:tr h="2317655">
                <a:tc>
                  <a:txBody>
                    <a:bodyPr/>
                    <a:lstStyle/>
                    <a:p>
                      <a:pPr algn="ctr"/>
                      <a:r>
                        <a:rPr lang="en-US" sz="1800" b="0" u="sng" dirty="0" smtClean="0">
                          <a:solidFill>
                            <a:schemeClr val="tx1"/>
                          </a:solidFill>
                        </a:rPr>
                        <a:t>Session 1</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Onsite Assessment Execution</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2: on site Assessment planning</a:t>
                      </a:r>
                    </a:p>
                    <a:p>
                      <a:pPr marL="0" marR="0" indent="0" algn="l" defTabSz="699722" rtl="0" eaLnBrk="1" fontAlgn="auto" latinLnBrk="0" hangingPunct="1">
                        <a:lnSpc>
                          <a:spcPct val="100000"/>
                        </a:lnSpc>
                        <a:spcBef>
                          <a:spcPts val="0"/>
                        </a:spcBef>
                        <a:spcAft>
                          <a:spcPts val="0"/>
                        </a:spcAft>
                        <a:buClrTx/>
                        <a:buSzTx/>
                        <a:buFont typeface="Wingdings" pitchFamily="2" charset="2"/>
                        <a:buNone/>
                        <a:tabLst/>
                        <a:defRPr/>
                      </a:pPr>
                      <a:endParaRPr lang="en-US" sz="18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u="sng" dirty="0" smtClean="0">
                          <a:solidFill>
                            <a:schemeClr val="tx1"/>
                          </a:solidFill>
                        </a:rPr>
                        <a:t>Session 2</a:t>
                      </a:r>
                    </a:p>
                    <a:p>
                      <a:endParaRPr lang="en-US" sz="1800" b="0" dirty="0" smtClean="0">
                        <a:solidFill>
                          <a:schemeClr val="tx1"/>
                        </a:solidFill>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3-1 : </a:t>
                      </a:r>
                    </a:p>
                    <a:p>
                      <a:pPr marL="756261" marR="0" lvl="1"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 Evaluating Production Systems (Infrastructure); Safety Management</a:t>
                      </a:r>
                    </a:p>
                    <a:p>
                      <a:pPr marL="756261" marR="0" lvl="1"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Evaluating Production Management (Supply Chain)</a:t>
                      </a:r>
                      <a:endParaRPr lang="en-US" sz="18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17655">
                <a:tc>
                  <a:txBody>
                    <a:bodyPr/>
                    <a:lstStyle/>
                    <a:p>
                      <a:pPr algn="ctr"/>
                      <a:r>
                        <a:rPr lang="en-US" sz="1800" b="0" dirty="0" smtClean="0">
                          <a:solidFill>
                            <a:schemeClr val="tx1"/>
                          </a:solidFill>
                        </a:rPr>
                        <a:t>  </a:t>
                      </a:r>
                      <a:r>
                        <a:rPr lang="en-US" sz="1800" b="0" u="sng" dirty="0" smtClean="0">
                          <a:solidFill>
                            <a:schemeClr val="tx1"/>
                          </a:solidFill>
                        </a:rPr>
                        <a:t>Session 3</a:t>
                      </a:r>
                    </a:p>
                    <a:p>
                      <a:pPr marL="406400" indent="-406400" algn="l" defTabSz="699722" rtl="0" eaLnBrk="1" latinLnBrk="0" hangingPunct="1">
                        <a:buFont typeface="Wingdings" pitchFamily="2" charset="2"/>
                        <a:buChar char="v"/>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3-2: Evaluating                   Quality Management;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chemeClr val="tx1"/>
                          </a:solidFill>
                        </a:rPr>
                        <a:t>  </a:t>
                      </a:r>
                      <a:r>
                        <a:rPr lang="en-US" sz="1800" b="0" u="sng" dirty="0" smtClean="0">
                          <a:solidFill>
                            <a:schemeClr val="tx1"/>
                          </a:solidFill>
                        </a:rPr>
                        <a:t>Session 4</a:t>
                      </a:r>
                    </a:p>
                    <a:p>
                      <a:pPr algn="l"/>
                      <a:endParaRPr lang="en-US" sz="1800" b="0" dirty="0" smtClean="0">
                        <a:solidFill>
                          <a:schemeClr val="tx1"/>
                        </a:solidFill>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fr-FR" sz="1800" b="0" kern="1200" baseline="0" dirty="0" smtClean="0">
                          <a:solidFill>
                            <a:schemeClr val="tx1"/>
                          </a:solidFill>
                          <a:latin typeface="+mn-lt"/>
                          <a:ea typeface="+mn-ea"/>
                          <a:cs typeface="+mn-cs"/>
                        </a:rPr>
                        <a:t>Case </a:t>
                      </a:r>
                      <a:r>
                        <a:rPr lang="fr-FR" sz="1800" b="0" kern="1200" baseline="0" dirty="0" err="1" smtClean="0">
                          <a:solidFill>
                            <a:schemeClr val="tx1"/>
                          </a:solidFill>
                          <a:latin typeface="+mn-lt"/>
                          <a:ea typeface="+mn-ea"/>
                          <a:cs typeface="+mn-cs"/>
                        </a:rPr>
                        <a:t>Exercise</a:t>
                      </a:r>
                      <a:r>
                        <a:rPr lang="fr-FR" sz="1800" b="0" kern="1200" baseline="0" dirty="0" smtClean="0">
                          <a:solidFill>
                            <a:schemeClr val="tx1"/>
                          </a:solidFill>
                          <a:latin typeface="+mn-lt"/>
                          <a:ea typeface="+mn-ea"/>
                          <a:cs typeface="+mn-cs"/>
                        </a:rPr>
                        <a:t> 3-3: </a:t>
                      </a:r>
                      <a:r>
                        <a:rPr lang="fr-FR" sz="1800" b="0" kern="1200" baseline="0" dirty="0" err="1" smtClean="0">
                          <a:solidFill>
                            <a:schemeClr val="tx1"/>
                          </a:solidFill>
                          <a:latin typeface="+mn-lt"/>
                          <a:ea typeface="+mn-ea"/>
                          <a:cs typeface="+mn-cs"/>
                        </a:rPr>
                        <a:t>Evaluating</a:t>
                      </a:r>
                      <a:r>
                        <a:rPr lang="fr-FR" sz="1800" b="0" kern="1200" baseline="0" dirty="0" smtClean="0">
                          <a:solidFill>
                            <a:schemeClr val="tx1"/>
                          </a:solidFill>
                          <a:latin typeface="+mn-lt"/>
                          <a:ea typeface="+mn-ea"/>
                          <a:cs typeface="+mn-cs"/>
                        </a:rPr>
                        <a:t> </a:t>
                      </a:r>
                      <a:r>
                        <a:rPr lang="fr-FR" sz="1800" b="0" kern="1200" baseline="0" dirty="0" err="1" smtClean="0">
                          <a:solidFill>
                            <a:schemeClr val="tx1"/>
                          </a:solidFill>
                          <a:latin typeface="+mn-lt"/>
                          <a:ea typeface="+mn-ea"/>
                          <a:cs typeface="+mn-cs"/>
                        </a:rPr>
                        <a:t>Environment</a:t>
                      </a:r>
                      <a:r>
                        <a:rPr lang="fr-FR" sz="1800" b="0" kern="1200" baseline="0" dirty="0" smtClean="0">
                          <a:solidFill>
                            <a:schemeClr val="tx1"/>
                          </a:solidFill>
                          <a:latin typeface="+mn-lt"/>
                          <a:ea typeface="+mn-ea"/>
                          <a:cs typeface="+mn-cs"/>
                        </a:rPr>
                        <a:t>  Management;    </a:t>
                      </a:r>
                      <a:r>
                        <a:rPr lang="fr-FR" sz="1800" b="0" kern="1200" baseline="0" dirty="0" err="1" smtClean="0">
                          <a:solidFill>
                            <a:schemeClr val="tx1"/>
                          </a:solidFill>
                          <a:latin typeface="+mn-lt"/>
                          <a:ea typeface="+mn-ea"/>
                          <a:cs typeface="+mn-cs"/>
                        </a:rPr>
                        <a:t>Energy</a:t>
                      </a:r>
                      <a:r>
                        <a:rPr lang="fr-FR" sz="1800" b="0" kern="1200" baseline="0" dirty="0" smtClean="0">
                          <a:solidFill>
                            <a:schemeClr val="tx1"/>
                          </a:solidFill>
                          <a:latin typeface="+mn-lt"/>
                          <a:ea typeface="+mn-ea"/>
                          <a:cs typeface="+mn-cs"/>
                        </a:rPr>
                        <a:t> Management</a:t>
                      </a:r>
                      <a:endParaRPr lang="en-US" sz="18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806464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3" name="Rectangle 3"/>
          <p:cNvSpPr>
            <a:spLocks noGrp="1" noChangeArrowheads="1"/>
          </p:cNvSpPr>
          <p:nvPr>
            <p:ph type="body" idx="1"/>
          </p:nvPr>
        </p:nvSpPr>
        <p:spPr>
          <a:xfrm>
            <a:off x="844062" y="1841678"/>
            <a:ext cx="7913572" cy="3323987"/>
          </a:xfrm>
        </p:spPr>
        <p:txBody>
          <a:bodyPr/>
          <a:lstStyle/>
          <a:p>
            <a:pPr lvl="1"/>
            <a:r>
              <a:rPr lang="en-US" altLang="en-US" sz="2400" dirty="0" smtClean="0"/>
              <a:t> UNDERSTANDING THE MATURITY LEVELS FOR PARAMETERS</a:t>
            </a:r>
          </a:p>
          <a:p>
            <a:pPr marL="1215" lvl="1" indent="0">
              <a:buNone/>
            </a:pPr>
            <a:r>
              <a:rPr lang="en-US" altLang="en-US" sz="2400" dirty="0"/>
              <a:t> </a:t>
            </a:r>
            <a:r>
              <a:rPr lang="en-US" altLang="en-US" sz="2400" dirty="0" smtClean="0"/>
              <a:t>  </a:t>
            </a:r>
            <a:r>
              <a:rPr lang="en-US" altLang="en-US" sz="1800" dirty="0" smtClean="0"/>
              <a:t>(Recall sessions on the 10 DISCIPLINES and 50 PARAMETERS on Day 1 and Day 2)</a:t>
            </a:r>
          </a:p>
          <a:p>
            <a:pPr lvl="1"/>
            <a:endParaRPr lang="en-US" altLang="en-US" sz="2400" dirty="0"/>
          </a:p>
          <a:p>
            <a:pPr lvl="1"/>
            <a:r>
              <a:rPr lang="en-US" altLang="en-US" sz="2400" dirty="0" smtClean="0"/>
              <a:t> UNDERSTANDING THE EVIDENCES FOR THE DIFFERENT MATURITY LEVELS FOR PARAMETERS</a:t>
            </a:r>
          </a:p>
          <a:p>
            <a:pPr marL="1215" lvl="1" indent="0">
              <a:buNone/>
            </a:pPr>
            <a:r>
              <a:rPr lang="en-US" altLang="en-US" sz="2400" dirty="0"/>
              <a:t> </a:t>
            </a:r>
            <a:r>
              <a:rPr lang="en-US" altLang="en-US" sz="2400" dirty="0" smtClean="0"/>
              <a:t> </a:t>
            </a:r>
            <a:r>
              <a:rPr lang="en-US" altLang="en-US" sz="1800" dirty="0" smtClean="0"/>
              <a:t>(Recall sessions on ONLINE SELF ASSESSMENT and DESKTOP ASSESSMENT)</a:t>
            </a:r>
            <a:endParaRPr lang="en-US" altLang="en-US" sz="1800" dirty="0"/>
          </a:p>
          <a:p>
            <a:pPr marL="1215" lvl="1" indent="0">
              <a:buNone/>
            </a:pPr>
            <a:endParaRPr lang="en-US" altLang="en-US" sz="2400" dirty="0" smtClean="0"/>
          </a:p>
          <a:p>
            <a:pPr lvl="1"/>
            <a:r>
              <a:rPr lang="en-US" altLang="en-US" sz="2400" dirty="0" smtClean="0"/>
              <a:t> CONCEPT OF ACHIEVED LEVEL OF MATURITY AND NEXT MATURITY LEVEL</a:t>
            </a:r>
          </a:p>
        </p:txBody>
      </p:sp>
      <p:sp>
        <p:nvSpPr>
          <p:cNvPr id="8" name="Title 1"/>
          <p:cNvSpPr txBox="1">
            <a:spLocks/>
          </p:cNvSpPr>
          <p:nvPr/>
        </p:nvSpPr>
        <p:spPr bwMode="auto">
          <a:xfrm>
            <a:off x="172517" y="177261"/>
            <a:ext cx="699668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a:lstStyle>
          <a:p>
            <a:pPr defTabSz="914400">
              <a:spcBef>
                <a:spcPct val="40000"/>
              </a:spcBef>
              <a:buFont typeface="Arial" panose="020B0604020202020204" pitchFamily="34" charset="0"/>
              <a:buNone/>
              <a:tabLst>
                <a:tab pos="4114800" algn="l"/>
              </a:tabLst>
              <a:defRPr/>
            </a:pPr>
            <a:r>
              <a:rPr lang="en-IN" sz="3200" kern="0" dirty="0" smtClean="0">
                <a:ln/>
                <a:solidFill>
                  <a:schemeClr val="tx1"/>
                </a:solidFill>
              </a:rPr>
              <a:t>MATURITY ASSESSMENTS (3)</a:t>
            </a:r>
            <a:endParaRPr lang="en-IN" sz="2400" b="0" kern="1200" dirty="0">
              <a:solidFill>
                <a:schemeClr val="tx1"/>
              </a:solidFill>
              <a:latin typeface="+mn-lt"/>
              <a:ea typeface="+mn-ea"/>
              <a:cs typeface="+mn-cs"/>
            </a:endParaRPr>
          </a:p>
        </p:txBody>
      </p:sp>
      <p:sp>
        <p:nvSpPr>
          <p:cNvPr id="9" name="Title 1"/>
          <p:cNvSpPr>
            <a:spLocks noGrp="1"/>
          </p:cNvSpPr>
          <p:nvPr>
            <p:ph type="title"/>
          </p:nvPr>
        </p:nvSpPr>
        <p:spPr>
          <a:xfrm>
            <a:off x="450762" y="972912"/>
            <a:ext cx="7014658" cy="430887"/>
          </a:xfrm>
        </p:spPr>
        <p:txBody>
          <a:bodyPr/>
          <a:lstStyle/>
          <a:p>
            <a:pPr defTabSz="914400">
              <a:spcBef>
                <a:spcPct val="40000"/>
              </a:spcBef>
              <a:buFont typeface="Arial" panose="020B0604020202020204" pitchFamily="34" charset="0"/>
              <a:tabLst>
                <a:tab pos="4114800" algn="l"/>
              </a:tabLst>
              <a:defRPr/>
            </a:pPr>
            <a:r>
              <a:rPr lang="en-IN" sz="2800" dirty="0" smtClean="0">
                <a:ln/>
                <a:solidFill>
                  <a:schemeClr val="tx1"/>
                </a:solidFill>
              </a:rPr>
              <a:t>SPECIAL REQUIREMENTS</a:t>
            </a:r>
            <a:endParaRPr lang="en-IN" sz="2800" b="0" kern="1200" dirty="0">
              <a:solidFill>
                <a:schemeClr val="tx1"/>
              </a:solidFill>
              <a:latin typeface="+mn-lt"/>
              <a:ea typeface="+mn-ea"/>
              <a:cs typeface="+mn-cs"/>
            </a:endParaRPr>
          </a:p>
        </p:txBody>
      </p:sp>
    </p:spTree>
    <p:extLst>
      <p:ext uri="{BB962C8B-B14F-4D97-AF65-F5344CB8AC3E}">
        <p14:creationId xmlns="" xmlns:p14="http://schemas.microsoft.com/office/powerpoint/2010/main" val="3419916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2"/>
          <p:cNvSpPr txBox="1">
            <a:spLocks noChangeArrowheads="1"/>
          </p:cNvSpPr>
          <p:nvPr/>
        </p:nvSpPr>
        <p:spPr bwMode="auto">
          <a:xfrm>
            <a:off x="7162800" y="1854200"/>
            <a:ext cx="1371600" cy="762000"/>
          </a:xfrm>
          <a:prstGeom prst="rect">
            <a:avLst/>
          </a:prstGeom>
          <a:solidFill>
            <a:srgbClr val="7F4BD3"/>
          </a:solidFill>
          <a:ln w="28575">
            <a:solidFill>
              <a:schemeClr val="tx1"/>
            </a:solidFill>
            <a:miter lim="800000"/>
            <a:headEnd/>
            <a:tailEnd/>
          </a:ln>
        </p:spPr>
        <p:txBody>
          <a:bodyPr lIns="90555" tIns="45278" rIns="90555" bIns="45278"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50000"/>
              </a:spcBef>
            </a:pPr>
            <a:r>
              <a:rPr lang="en-US" altLang="en-US" sz="2000" b="1">
                <a:solidFill>
                  <a:schemeClr val="bg1"/>
                </a:solidFill>
                <a:latin typeface="Helvetica" pitchFamily="34" charset="0"/>
                <a:cs typeface="Times New Roman" pitchFamily="18" charset="0"/>
              </a:rPr>
              <a:t>Results</a:t>
            </a:r>
          </a:p>
        </p:txBody>
      </p:sp>
      <p:sp>
        <p:nvSpPr>
          <p:cNvPr id="100356" name="Text Box 3"/>
          <p:cNvSpPr txBox="1">
            <a:spLocks noChangeArrowheads="1"/>
          </p:cNvSpPr>
          <p:nvPr/>
        </p:nvSpPr>
        <p:spPr bwMode="auto">
          <a:xfrm>
            <a:off x="4876800" y="1854200"/>
            <a:ext cx="1714500" cy="762000"/>
          </a:xfrm>
          <a:prstGeom prst="rect">
            <a:avLst/>
          </a:prstGeom>
          <a:solidFill>
            <a:srgbClr val="BDCDFF"/>
          </a:solidFill>
          <a:ln w="19050">
            <a:solidFill>
              <a:schemeClr val="tx1"/>
            </a:solidFill>
            <a:miter lim="800000"/>
            <a:headEnd/>
            <a:tailEnd/>
          </a:ln>
        </p:spPr>
        <p:txBody>
          <a:bodyPr lIns="90555" tIns="45278" rIns="90555" bIns="45278"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50000"/>
              </a:spcBef>
            </a:pPr>
            <a:r>
              <a:rPr lang="en-US" altLang="en-US" sz="2000" b="1">
                <a:latin typeface="Helvetica" pitchFamily="34" charset="0"/>
                <a:cs typeface="Times New Roman" pitchFamily="18" charset="0"/>
              </a:rPr>
              <a:t>Activities</a:t>
            </a:r>
          </a:p>
        </p:txBody>
      </p:sp>
      <p:sp>
        <p:nvSpPr>
          <p:cNvPr id="100357" name="Text Box 4"/>
          <p:cNvSpPr txBox="1">
            <a:spLocks noChangeArrowheads="1"/>
          </p:cNvSpPr>
          <p:nvPr/>
        </p:nvSpPr>
        <p:spPr bwMode="auto">
          <a:xfrm>
            <a:off x="2717800" y="1854200"/>
            <a:ext cx="1714500" cy="762000"/>
          </a:xfrm>
          <a:prstGeom prst="rect">
            <a:avLst/>
          </a:prstGeom>
          <a:solidFill>
            <a:srgbClr val="333399"/>
          </a:solidFill>
          <a:ln w="19050">
            <a:solidFill>
              <a:schemeClr val="tx1"/>
            </a:solidFill>
            <a:miter lim="800000"/>
            <a:headEnd/>
            <a:tailEnd/>
          </a:ln>
        </p:spPr>
        <p:txBody>
          <a:bodyPr lIns="90555" tIns="45278" rIns="90555" bIns="45278"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50000"/>
              </a:spcBef>
            </a:pPr>
            <a:r>
              <a:rPr lang="en-US" altLang="en-US" sz="2000" b="1">
                <a:solidFill>
                  <a:schemeClr val="bg1"/>
                </a:solidFill>
                <a:latin typeface="Helvetica" pitchFamily="34" charset="0"/>
                <a:cs typeface="Times New Roman" pitchFamily="18" charset="0"/>
              </a:rPr>
              <a:t>Systems &amp; Processes</a:t>
            </a:r>
          </a:p>
        </p:txBody>
      </p:sp>
      <p:sp>
        <p:nvSpPr>
          <p:cNvPr id="100358" name="Text Box 5"/>
          <p:cNvSpPr txBox="1">
            <a:spLocks noChangeArrowheads="1"/>
          </p:cNvSpPr>
          <p:nvPr/>
        </p:nvSpPr>
        <p:spPr bwMode="auto">
          <a:xfrm>
            <a:off x="533400" y="1854200"/>
            <a:ext cx="1714500" cy="762000"/>
          </a:xfrm>
          <a:prstGeom prst="rect">
            <a:avLst/>
          </a:prstGeom>
          <a:solidFill>
            <a:srgbClr val="DCDCF6"/>
          </a:solidFill>
          <a:ln w="19050">
            <a:solidFill>
              <a:schemeClr val="tx1"/>
            </a:solidFill>
            <a:miter lim="800000"/>
            <a:headEnd/>
            <a:tailEnd/>
          </a:ln>
        </p:spPr>
        <p:txBody>
          <a:bodyPr lIns="90555" tIns="45278" rIns="90555" bIns="45278" anchor="ct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eaLnBrk="0" hangingPunct="0">
              <a:spcBef>
                <a:spcPct val="50000"/>
              </a:spcBef>
            </a:pPr>
            <a:r>
              <a:rPr lang="en-US" altLang="en-US" sz="2000" b="1">
                <a:latin typeface="Helvetica" pitchFamily="34" charset="0"/>
                <a:cs typeface="Times New Roman" pitchFamily="18" charset="0"/>
              </a:rPr>
              <a:t>Strategy</a:t>
            </a:r>
          </a:p>
        </p:txBody>
      </p:sp>
      <p:sp>
        <p:nvSpPr>
          <p:cNvPr id="100359" name="Freeform 6"/>
          <p:cNvSpPr>
            <a:spLocks/>
          </p:cNvSpPr>
          <p:nvPr/>
        </p:nvSpPr>
        <p:spPr bwMode="auto">
          <a:xfrm>
            <a:off x="1295400" y="2590800"/>
            <a:ext cx="7086600" cy="2362200"/>
          </a:xfrm>
          <a:custGeom>
            <a:avLst/>
            <a:gdLst>
              <a:gd name="T0" fmla="*/ 7086600 w 4230"/>
              <a:gd name="T1" fmla="*/ 0 h 1152"/>
              <a:gd name="T2" fmla="*/ 7086600 w 4230"/>
              <a:gd name="T3" fmla="*/ 2362200 h 1152"/>
              <a:gd name="T4" fmla="*/ 0 w 4230"/>
              <a:gd name="T5" fmla="*/ 2362200 h 1152"/>
              <a:gd name="T6" fmla="*/ 0 w 4230"/>
              <a:gd name="T7" fmla="*/ 22556 h 1152"/>
              <a:gd name="T8" fmla="*/ 0 60000 65536"/>
              <a:gd name="T9" fmla="*/ 0 60000 65536"/>
              <a:gd name="T10" fmla="*/ 0 60000 65536"/>
              <a:gd name="T11" fmla="*/ 0 60000 65536"/>
              <a:gd name="T12" fmla="*/ 0 w 4230"/>
              <a:gd name="T13" fmla="*/ 0 h 1152"/>
              <a:gd name="T14" fmla="*/ 4230 w 4230"/>
              <a:gd name="T15" fmla="*/ 1152 h 1152"/>
            </a:gdLst>
            <a:ahLst/>
            <a:cxnLst>
              <a:cxn ang="T8">
                <a:pos x="T0" y="T1"/>
              </a:cxn>
              <a:cxn ang="T9">
                <a:pos x="T2" y="T3"/>
              </a:cxn>
              <a:cxn ang="T10">
                <a:pos x="T4" y="T5"/>
              </a:cxn>
              <a:cxn ang="T11">
                <a:pos x="T6" y="T7"/>
              </a:cxn>
            </a:cxnLst>
            <a:rect l="T12" t="T13" r="T14" b="T15"/>
            <a:pathLst>
              <a:path w="4230" h="1152">
                <a:moveTo>
                  <a:pt x="4230" y="0"/>
                </a:moveTo>
                <a:lnTo>
                  <a:pt x="4230" y="1152"/>
                </a:lnTo>
                <a:lnTo>
                  <a:pt x="0" y="1152"/>
                </a:lnTo>
                <a:lnTo>
                  <a:pt x="0" y="11"/>
                </a:lnTo>
              </a:path>
            </a:pathLst>
          </a:custGeom>
          <a:noFill/>
          <a:ln w="19050" cap="flat" cmpd="sng">
            <a:solidFill>
              <a:schemeClr val="tx1"/>
            </a:solidFill>
            <a:prstDash val="solid"/>
            <a:round/>
            <a:headEnd type="none" w="med" len="med"/>
            <a:tailEnd type="stealth" w="med" len="med"/>
          </a:ln>
          <a:extLst>
            <a:ext uri="{909E8E84-426E-40DD-AFC4-6F175D3DCCD1}">
              <a14:hiddenFill xmlns="" xmlns:a14="http://schemas.microsoft.com/office/drawing/2010/main">
                <a:solidFill>
                  <a:srgbClr val="FFFFFF"/>
                </a:solidFill>
              </a14:hiddenFill>
            </a:ext>
          </a:extLst>
        </p:spPr>
        <p:txBody>
          <a:bodyPr lIns="90555" tIns="45278" rIns="90555" bIns="45278">
            <a:spAutoFit/>
          </a:bodyPr>
          <a:lstStyle/>
          <a:p>
            <a:endParaRPr lang="en-US"/>
          </a:p>
        </p:txBody>
      </p:sp>
      <p:sp>
        <p:nvSpPr>
          <p:cNvPr id="100360" name="Freeform 7"/>
          <p:cNvSpPr>
            <a:spLocks/>
          </p:cNvSpPr>
          <p:nvPr/>
        </p:nvSpPr>
        <p:spPr bwMode="auto">
          <a:xfrm>
            <a:off x="3505200" y="2616200"/>
            <a:ext cx="4505325" cy="1676400"/>
          </a:xfrm>
          <a:custGeom>
            <a:avLst/>
            <a:gdLst>
              <a:gd name="T0" fmla="*/ 4505325 w 4230"/>
              <a:gd name="T1" fmla="*/ 0 h 1152"/>
              <a:gd name="T2" fmla="*/ 4505325 w 4230"/>
              <a:gd name="T3" fmla="*/ 1676400 h 1152"/>
              <a:gd name="T4" fmla="*/ 0 w 4230"/>
              <a:gd name="T5" fmla="*/ 1676400 h 1152"/>
              <a:gd name="T6" fmla="*/ 0 w 4230"/>
              <a:gd name="T7" fmla="*/ 16007 h 1152"/>
              <a:gd name="T8" fmla="*/ 0 60000 65536"/>
              <a:gd name="T9" fmla="*/ 0 60000 65536"/>
              <a:gd name="T10" fmla="*/ 0 60000 65536"/>
              <a:gd name="T11" fmla="*/ 0 60000 65536"/>
              <a:gd name="T12" fmla="*/ 0 w 4230"/>
              <a:gd name="T13" fmla="*/ 0 h 1152"/>
              <a:gd name="T14" fmla="*/ 4230 w 4230"/>
              <a:gd name="T15" fmla="*/ 1152 h 1152"/>
            </a:gdLst>
            <a:ahLst/>
            <a:cxnLst>
              <a:cxn ang="T8">
                <a:pos x="T0" y="T1"/>
              </a:cxn>
              <a:cxn ang="T9">
                <a:pos x="T2" y="T3"/>
              </a:cxn>
              <a:cxn ang="T10">
                <a:pos x="T4" y="T5"/>
              </a:cxn>
              <a:cxn ang="T11">
                <a:pos x="T6" y="T7"/>
              </a:cxn>
            </a:cxnLst>
            <a:rect l="T12" t="T13" r="T14" b="T15"/>
            <a:pathLst>
              <a:path w="4230" h="1152">
                <a:moveTo>
                  <a:pt x="4230" y="0"/>
                </a:moveTo>
                <a:lnTo>
                  <a:pt x="4230" y="1152"/>
                </a:lnTo>
                <a:lnTo>
                  <a:pt x="0" y="1152"/>
                </a:lnTo>
                <a:lnTo>
                  <a:pt x="0" y="11"/>
                </a:lnTo>
              </a:path>
            </a:pathLst>
          </a:custGeom>
          <a:noFill/>
          <a:ln w="19050" cap="flat" cmpd="sng">
            <a:solidFill>
              <a:schemeClr val="tx1"/>
            </a:solidFill>
            <a:prstDash val="solid"/>
            <a:round/>
            <a:headEnd type="none" w="med" len="med"/>
            <a:tailEnd type="stealth" w="med" len="med"/>
          </a:ln>
          <a:extLst>
            <a:ext uri="{909E8E84-426E-40DD-AFC4-6F175D3DCCD1}">
              <a14:hiddenFill xmlns="" xmlns:a14="http://schemas.microsoft.com/office/drawing/2010/main">
                <a:solidFill>
                  <a:srgbClr val="FFFFFF"/>
                </a:solidFill>
              </a14:hiddenFill>
            </a:ext>
          </a:extLst>
        </p:spPr>
        <p:txBody>
          <a:bodyPr lIns="90555" tIns="45278" rIns="90555" bIns="45278">
            <a:spAutoFit/>
          </a:bodyPr>
          <a:lstStyle/>
          <a:p>
            <a:endParaRPr lang="en-US"/>
          </a:p>
        </p:txBody>
      </p:sp>
      <p:sp>
        <p:nvSpPr>
          <p:cNvPr id="100361" name="Freeform 8"/>
          <p:cNvSpPr>
            <a:spLocks/>
          </p:cNvSpPr>
          <p:nvPr/>
        </p:nvSpPr>
        <p:spPr bwMode="auto">
          <a:xfrm>
            <a:off x="5638800" y="2616200"/>
            <a:ext cx="1990725" cy="1066800"/>
          </a:xfrm>
          <a:custGeom>
            <a:avLst/>
            <a:gdLst>
              <a:gd name="T0" fmla="*/ 1990725 w 4230"/>
              <a:gd name="T1" fmla="*/ 0 h 1152"/>
              <a:gd name="T2" fmla="*/ 1990725 w 4230"/>
              <a:gd name="T3" fmla="*/ 1066800 h 1152"/>
              <a:gd name="T4" fmla="*/ 0 w 4230"/>
              <a:gd name="T5" fmla="*/ 1066800 h 1152"/>
              <a:gd name="T6" fmla="*/ 0 w 4230"/>
              <a:gd name="T7" fmla="*/ 10186 h 1152"/>
              <a:gd name="T8" fmla="*/ 0 60000 65536"/>
              <a:gd name="T9" fmla="*/ 0 60000 65536"/>
              <a:gd name="T10" fmla="*/ 0 60000 65536"/>
              <a:gd name="T11" fmla="*/ 0 60000 65536"/>
              <a:gd name="T12" fmla="*/ 0 w 4230"/>
              <a:gd name="T13" fmla="*/ 0 h 1152"/>
              <a:gd name="T14" fmla="*/ 4230 w 4230"/>
              <a:gd name="T15" fmla="*/ 1152 h 1152"/>
            </a:gdLst>
            <a:ahLst/>
            <a:cxnLst>
              <a:cxn ang="T8">
                <a:pos x="T0" y="T1"/>
              </a:cxn>
              <a:cxn ang="T9">
                <a:pos x="T2" y="T3"/>
              </a:cxn>
              <a:cxn ang="T10">
                <a:pos x="T4" y="T5"/>
              </a:cxn>
              <a:cxn ang="T11">
                <a:pos x="T6" y="T7"/>
              </a:cxn>
            </a:cxnLst>
            <a:rect l="T12" t="T13" r="T14" b="T15"/>
            <a:pathLst>
              <a:path w="4230" h="1152">
                <a:moveTo>
                  <a:pt x="4230" y="0"/>
                </a:moveTo>
                <a:lnTo>
                  <a:pt x="4230" y="1152"/>
                </a:lnTo>
                <a:lnTo>
                  <a:pt x="0" y="1152"/>
                </a:lnTo>
                <a:lnTo>
                  <a:pt x="0" y="11"/>
                </a:lnTo>
              </a:path>
            </a:pathLst>
          </a:custGeom>
          <a:noFill/>
          <a:ln w="19050" cap="flat" cmpd="sng">
            <a:solidFill>
              <a:schemeClr val="tx1"/>
            </a:solidFill>
            <a:prstDash val="solid"/>
            <a:round/>
            <a:headEnd type="none" w="med" len="med"/>
            <a:tailEnd type="stealth" w="med" len="med"/>
          </a:ln>
          <a:extLst>
            <a:ext uri="{909E8E84-426E-40DD-AFC4-6F175D3DCCD1}">
              <a14:hiddenFill xmlns="" xmlns:a14="http://schemas.microsoft.com/office/drawing/2010/main">
                <a:solidFill>
                  <a:srgbClr val="FFFFFF"/>
                </a:solidFill>
              </a14:hiddenFill>
            </a:ext>
          </a:extLst>
        </p:spPr>
        <p:txBody>
          <a:bodyPr lIns="90555" tIns="45278" rIns="90555" bIns="45278">
            <a:spAutoFit/>
          </a:bodyPr>
          <a:lstStyle/>
          <a:p>
            <a:endParaRPr lang="en-US"/>
          </a:p>
        </p:txBody>
      </p:sp>
      <p:sp>
        <p:nvSpPr>
          <p:cNvPr id="100362" name="Rectangle 9"/>
          <p:cNvSpPr>
            <a:spLocks noGrp="1" noChangeArrowheads="1"/>
          </p:cNvSpPr>
          <p:nvPr>
            <p:ph type="title" idx="4294967295"/>
          </p:nvPr>
        </p:nvSpPr>
        <p:spPr bwMode="gray">
          <a:xfrm>
            <a:off x="157606" y="185738"/>
            <a:ext cx="6843689" cy="533400"/>
          </a:xfrm>
          <a:solidFill>
            <a:schemeClr val="tx1"/>
          </a:solidFill>
        </p:spPr>
        <p:txBody>
          <a:bodyPr lIns="90479" tIns="44446" rIns="90479" bIns="44446"/>
          <a:lstStyle/>
          <a:p>
            <a:r>
              <a:rPr lang="en-US" altLang="en-US" sz="3600" dirty="0">
                <a:solidFill>
                  <a:schemeClr val="bg1"/>
                </a:solidFill>
              </a:rPr>
              <a:t>Transformational Change Process</a:t>
            </a:r>
          </a:p>
        </p:txBody>
      </p:sp>
      <p:cxnSp>
        <p:nvCxnSpPr>
          <p:cNvPr id="100363" name="AutoShape 10"/>
          <p:cNvCxnSpPr>
            <a:cxnSpLocks noChangeShapeType="1"/>
            <a:stCxn id="100358" idx="3"/>
            <a:endCxn id="100357" idx="1"/>
          </p:cNvCxnSpPr>
          <p:nvPr/>
        </p:nvCxnSpPr>
        <p:spPr bwMode="auto">
          <a:xfrm>
            <a:off x="2257425" y="2235200"/>
            <a:ext cx="450850" cy="0"/>
          </a:xfrm>
          <a:prstGeom prst="straightConnector1">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0364" name="AutoShape 11"/>
          <p:cNvCxnSpPr>
            <a:cxnSpLocks noChangeShapeType="1"/>
            <a:stCxn id="100357" idx="3"/>
            <a:endCxn id="100356" idx="1"/>
          </p:cNvCxnSpPr>
          <p:nvPr/>
        </p:nvCxnSpPr>
        <p:spPr bwMode="auto">
          <a:xfrm>
            <a:off x="4441825" y="2235200"/>
            <a:ext cx="425450" cy="0"/>
          </a:xfrm>
          <a:prstGeom prst="straightConnector1">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0365" name="Line 12"/>
          <p:cNvSpPr>
            <a:spLocks noChangeShapeType="1"/>
          </p:cNvSpPr>
          <p:nvPr/>
        </p:nvSpPr>
        <p:spPr bwMode="auto">
          <a:xfrm>
            <a:off x="6629400" y="2209800"/>
            <a:ext cx="53340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555" tIns="45278" rIns="90555" bIns="45278">
            <a:spAutoFit/>
          </a:bodyPr>
          <a:lstStyle/>
          <a:p>
            <a:endParaRPr lang="en-US"/>
          </a:p>
        </p:txBody>
      </p:sp>
      <p:cxnSp>
        <p:nvCxnSpPr>
          <p:cNvPr id="100366" name="AutoShape 13"/>
          <p:cNvCxnSpPr>
            <a:cxnSpLocks noChangeShapeType="1"/>
          </p:cNvCxnSpPr>
          <p:nvPr/>
        </p:nvCxnSpPr>
        <p:spPr bwMode="auto">
          <a:xfrm>
            <a:off x="82550" y="1981200"/>
            <a:ext cx="450850" cy="0"/>
          </a:xfrm>
          <a:prstGeom prst="straightConnector1">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0367" name="AutoShape 14"/>
          <p:cNvCxnSpPr>
            <a:cxnSpLocks noChangeShapeType="1"/>
          </p:cNvCxnSpPr>
          <p:nvPr/>
        </p:nvCxnSpPr>
        <p:spPr bwMode="auto">
          <a:xfrm>
            <a:off x="76200" y="2133600"/>
            <a:ext cx="450850" cy="0"/>
          </a:xfrm>
          <a:prstGeom prst="straightConnector1">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0368" name="AutoShape 15"/>
          <p:cNvCxnSpPr>
            <a:cxnSpLocks noChangeShapeType="1"/>
          </p:cNvCxnSpPr>
          <p:nvPr/>
        </p:nvCxnSpPr>
        <p:spPr bwMode="auto">
          <a:xfrm>
            <a:off x="76200" y="2286000"/>
            <a:ext cx="450850" cy="0"/>
          </a:xfrm>
          <a:prstGeom prst="straightConnector1">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0369" name="AutoShape 16"/>
          <p:cNvCxnSpPr>
            <a:cxnSpLocks noChangeShapeType="1"/>
          </p:cNvCxnSpPr>
          <p:nvPr/>
        </p:nvCxnSpPr>
        <p:spPr bwMode="auto">
          <a:xfrm>
            <a:off x="82550" y="2514600"/>
            <a:ext cx="450850" cy="0"/>
          </a:xfrm>
          <a:prstGeom prst="straightConnector1">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0370" name="Text Box 17"/>
          <p:cNvSpPr txBox="1">
            <a:spLocks noChangeArrowheads="1"/>
          </p:cNvSpPr>
          <p:nvPr/>
        </p:nvSpPr>
        <p:spPr bwMode="auto">
          <a:xfrm>
            <a:off x="212725" y="1233488"/>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GB" altLang="en-US" sz="2000" b="1">
              <a:latin typeface="Times New Roman" pitchFamily="18" charset="0"/>
              <a:cs typeface="Times New Roman" pitchFamily="18" charset="0"/>
            </a:endParaRPr>
          </a:p>
        </p:txBody>
      </p:sp>
      <p:grpSp>
        <p:nvGrpSpPr>
          <p:cNvPr id="100371" name="Group 18"/>
          <p:cNvGrpSpPr>
            <a:grpSpLocks/>
          </p:cNvGrpSpPr>
          <p:nvPr/>
        </p:nvGrpSpPr>
        <p:grpSpPr bwMode="auto">
          <a:xfrm>
            <a:off x="152400" y="1371600"/>
            <a:ext cx="457200" cy="533400"/>
            <a:chOff x="1061" y="725"/>
            <a:chExt cx="624" cy="480"/>
          </a:xfrm>
        </p:grpSpPr>
        <p:sp>
          <p:nvSpPr>
            <p:cNvPr id="100372" name="Freeform 19"/>
            <p:cNvSpPr>
              <a:spLocks/>
            </p:cNvSpPr>
            <p:nvPr/>
          </p:nvSpPr>
          <p:spPr bwMode="auto">
            <a:xfrm>
              <a:off x="1061" y="725"/>
              <a:ext cx="624" cy="480"/>
            </a:xfrm>
            <a:custGeom>
              <a:avLst/>
              <a:gdLst>
                <a:gd name="T0" fmla="*/ 34 w 624"/>
                <a:gd name="T1" fmla="*/ 167 h 480"/>
                <a:gd name="T2" fmla="*/ 9 w 624"/>
                <a:gd name="T3" fmla="*/ 190 h 480"/>
                <a:gd name="T4" fmla="*/ 0 w 624"/>
                <a:gd name="T5" fmla="*/ 225 h 480"/>
                <a:gd name="T6" fmla="*/ 5 w 624"/>
                <a:gd name="T7" fmla="*/ 250 h 480"/>
                <a:gd name="T8" fmla="*/ 31 w 624"/>
                <a:gd name="T9" fmla="*/ 282 h 480"/>
                <a:gd name="T10" fmla="*/ 18 w 624"/>
                <a:gd name="T11" fmla="*/ 303 h 480"/>
                <a:gd name="T12" fmla="*/ 15 w 624"/>
                <a:gd name="T13" fmla="*/ 339 h 480"/>
                <a:gd name="T14" fmla="*/ 32 w 624"/>
                <a:gd name="T15" fmla="*/ 373 h 480"/>
                <a:gd name="T16" fmla="*/ 64 w 624"/>
                <a:gd name="T17" fmla="*/ 391 h 480"/>
                <a:gd name="T18" fmla="*/ 84 w 624"/>
                <a:gd name="T19" fmla="*/ 392 h 480"/>
                <a:gd name="T20" fmla="*/ 102 w 624"/>
                <a:gd name="T21" fmla="*/ 417 h 480"/>
                <a:gd name="T22" fmla="*/ 137 w 624"/>
                <a:gd name="T23" fmla="*/ 442 h 480"/>
                <a:gd name="T24" fmla="*/ 180 w 624"/>
                <a:gd name="T25" fmla="*/ 451 h 480"/>
                <a:gd name="T26" fmla="*/ 225 w 624"/>
                <a:gd name="T27" fmla="*/ 441 h 480"/>
                <a:gd name="T28" fmla="*/ 245 w 624"/>
                <a:gd name="T29" fmla="*/ 444 h 480"/>
                <a:gd name="T30" fmla="*/ 273 w 624"/>
                <a:gd name="T31" fmla="*/ 468 h 480"/>
                <a:gd name="T32" fmla="*/ 307 w 624"/>
                <a:gd name="T33" fmla="*/ 479 h 480"/>
                <a:gd name="T34" fmla="*/ 350 w 624"/>
                <a:gd name="T35" fmla="*/ 475 h 480"/>
                <a:gd name="T36" fmla="*/ 389 w 624"/>
                <a:gd name="T37" fmla="*/ 449 h 480"/>
                <a:gd name="T38" fmla="*/ 412 w 624"/>
                <a:gd name="T39" fmla="*/ 407 h 480"/>
                <a:gd name="T40" fmla="*/ 434 w 624"/>
                <a:gd name="T41" fmla="*/ 418 h 480"/>
                <a:gd name="T42" fmla="*/ 474 w 624"/>
                <a:gd name="T43" fmla="*/ 419 h 480"/>
                <a:gd name="T44" fmla="*/ 515 w 624"/>
                <a:gd name="T45" fmla="*/ 396 h 480"/>
                <a:gd name="T46" fmla="*/ 538 w 624"/>
                <a:gd name="T47" fmla="*/ 352 h 480"/>
                <a:gd name="T48" fmla="*/ 557 w 624"/>
                <a:gd name="T49" fmla="*/ 330 h 480"/>
                <a:gd name="T50" fmla="*/ 600 w 624"/>
                <a:gd name="T51" fmla="*/ 300 h 480"/>
                <a:gd name="T52" fmla="*/ 622 w 624"/>
                <a:gd name="T53" fmla="*/ 252 h 480"/>
                <a:gd name="T54" fmla="*/ 619 w 624"/>
                <a:gd name="T55" fmla="*/ 200 h 480"/>
                <a:gd name="T56" fmla="*/ 603 w 624"/>
                <a:gd name="T57" fmla="*/ 170 h 480"/>
                <a:gd name="T58" fmla="*/ 610 w 624"/>
                <a:gd name="T59" fmla="*/ 138 h 480"/>
                <a:gd name="T60" fmla="*/ 601 w 624"/>
                <a:gd name="T61" fmla="*/ 100 h 480"/>
                <a:gd name="T62" fmla="*/ 576 w 624"/>
                <a:gd name="T63" fmla="*/ 71 h 480"/>
                <a:gd name="T64" fmla="*/ 553 w 624"/>
                <a:gd name="T65" fmla="*/ 60 h 480"/>
                <a:gd name="T66" fmla="*/ 538 w 624"/>
                <a:gd name="T67" fmla="*/ 26 h 480"/>
                <a:gd name="T68" fmla="*/ 508 w 624"/>
                <a:gd name="T69" fmla="*/ 4 h 480"/>
                <a:gd name="T70" fmla="*/ 469 w 624"/>
                <a:gd name="T71" fmla="*/ 2 h 480"/>
                <a:gd name="T72" fmla="*/ 431 w 624"/>
                <a:gd name="T73" fmla="*/ 26 h 480"/>
                <a:gd name="T74" fmla="*/ 409 w 624"/>
                <a:gd name="T75" fmla="*/ 7 h 480"/>
                <a:gd name="T76" fmla="*/ 372 w 624"/>
                <a:gd name="T77" fmla="*/ 1 h 480"/>
                <a:gd name="T78" fmla="*/ 348 w 624"/>
                <a:gd name="T79" fmla="*/ 10 h 480"/>
                <a:gd name="T80" fmla="*/ 329 w 624"/>
                <a:gd name="T81" fmla="*/ 29 h 480"/>
                <a:gd name="T82" fmla="*/ 313 w 624"/>
                <a:gd name="T83" fmla="*/ 28 h 480"/>
                <a:gd name="T84" fmla="*/ 270 w 624"/>
                <a:gd name="T85" fmla="*/ 14 h 480"/>
                <a:gd name="T86" fmla="*/ 240 w 624"/>
                <a:gd name="T87" fmla="*/ 21 h 480"/>
                <a:gd name="T88" fmla="*/ 215 w 624"/>
                <a:gd name="T89" fmla="*/ 39 h 480"/>
                <a:gd name="T90" fmla="*/ 202 w 624"/>
                <a:gd name="T91" fmla="*/ 58 h 480"/>
                <a:gd name="T92" fmla="*/ 166 w 624"/>
                <a:gd name="T93" fmla="*/ 45 h 480"/>
                <a:gd name="T94" fmla="*/ 133 w 624"/>
                <a:gd name="T95" fmla="*/ 46 h 480"/>
                <a:gd name="T96" fmla="*/ 84 w 624"/>
                <a:gd name="T97" fmla="*/ 74 h 480"/>
                <a:gd name="T98" fmla="*/ 57 w 624"/>
                <a:gd name="T99" fmla="*/ 126 h 480"/>
                <a:gd name="T100" fmla="*/ 56 w 624"/>
                <a:gd name="T101" fmla="*/ 153 h 4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4"/>
                <a:gd name="T154" fmla="*/ 0 h 480"/>
                <a:gd name="T155" fmla="*/ 624 w 624"/>
                <a:gd name="T156" fmla="*/ 480 h 4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4" h="480">
                  <a:moveTo>
                    <a:pt x="56" y="160"/>
                  </a:moveTo>
                  <a:lnTo>
                    <a:pt x="44" y="162"/>
                  </a:lnTo>
                  <a:lnTo>
                    <a:pt x="34" y="167"/>
                  </a:lnTo>
                  <a:lnTo>
                    <a:pt x="24" y="173"/>
                  </a:lnTo>
                  <a:lnTo>
                    <a:pt x="16" y="181"/>
                  </a:lnTo>
                  <a:lnTo>
                    <a:pt x="9" y="190"/>
                  </a:lnTo>
                  <a:lnTo>
                    <a:pt x="4" y="201"/>
                  </a:lnTo>
                  <a:lnTo>
                    <a:pt x="1" y="213"/>
                  </a:lnTo>
                  <a:lnTo>
                    <a:pt x="0" y="225"/>
                  </a:lnTo>
                  <a:lnTo>
                    <a:pt x="1" y="234"/>
                  </a:lnTo>
                  <a:lnTo>
                    <a:pt x="2" y="242"/>
                  </a:lnTo>
                  <a:lnTo>
                    <a:pt x="5" y="250"/>
                  </a:lnTo>
                  <a:lnTo>
                    <a:pt x="8" y="258"/>
                  </a:lnTo>
                  <a:lnTo>
                    <a:pt x="18" y="271"/>
                  </a:lnTo>
                  <a:lnTo>
                    <a:pt x="31" y="282"/>
                  </a:lnTo>
                  <a:lnTo>
                    <a:pt x="24" y="292"/>
                  </a:lnTo>
                  <a:lnTo>
                    <a:pt x="18" y="303"/>
                  </a:lnTo>
                  <a:lnTo>
                    <a:pt x="15" y="314"/>
                  </a:lnTo>
                  <a:lnTo>
                    <a:pt x="14" y="326"/>
                  </a:lnTo>
                  <a:lnTo>
                    <a:pt x="15" y="339"/>
                  </a:lnTo>
                  <a:lnTo>
                    <a:pt x="19" y="352"/>
                  </a:lnTo>
                  <a:lnTo>
                    <a:pt x="25" y="363"/>
                  </a:lnTo>
                  <a:lnTo>
                    <a:pt x="32" y="373"/>
                  </a:lnTo>
                  <a:lnTo>
                    <a:pt x="42" y="381"/>
                  </a:lnTo>
                  <a:lnTo>
                    <a:pt x="52" y="387"/>
                  </a:lnTo>
                  <a:lnTo>
                    <a:pt x="64" y="391"/>
                  </a:lnTo>
                  <a:lnTo>
                    <a:pt x="77" y="392"/>
                  </a:lnTo>
                  <a:lnTo>
                    <a:pt x="81" y="392"/>
                  </a:lnTo>
                  <a:lnTo>
                    <a:pt x="84" y="392"/>
                  </a:lnTo>
                  <a:lnTo>
                    <a:pt x="92" y="405"/>
                  </a:lnTo>
                  <a:lnTo>
                    <a:pt x="102" y="417"/>
                  </a:lnTo>
                  <a:lnTo>
                    <a:pt x="113" y="427"/>
                  </a:lnTo>
                  <a:lnTo>
                    <a:pt x="125" y="435"/>
                  </a:lnTo>
                  <a:lnTo>
                    <a:pt x="137" y="442"/>
                  </a:lnTo>
                  <a:lnTo>
                    <a:pt x="151" y="447"/>
                  </a:lnTo>
                  <a:lnTo>
                    <a:pt x="165" y="450"/>
                  </a:lnTo>
                  <a:lnTo>
                    <a:pt x="180" y="451"/>
                  </a:lnTo>
                  <a:lnTo>
                    <a:pt x="196" y="450"/>
                  </a:lnTo>
                  <a:lnTo>
                    <a:pt x="211" y="447"/>
                  </a:lnTo>
                  <a:lnTo>
                    <a:pt x="225" y="441"/>
                  </a:lnTo>
                  <a:lnTo>
                    <a:pt x="238" y="434"/>
                  </a:lnTo>
                  <a:lnTo>
                    <a:pt x="245" y="444"/>
                  </a:lnTo>
                  <a:lnTo>
                    <a:pt x="254" y="453"/>
                  </a:lnTo>
                  <a:lnTo>
                    <a:pt x="263" y="461"/>
                  </a:lnTo>
                  <a:lnTo>
                    <a:pt x="273" y="468"/>
                  </a:lnTo>
                  <a:lnTo>
                    <a:pt x="284" y="473"/>
                  </a:lnTo>
                  <a:lnTo>
                    <a:pt x="295" y="477"/>
                  </a:lnTo>
                  <a:lnTo>
                    <a:pt x="307" y="479"/>
                  </a:lnTo>
                  <a:lnTo>
                    <a:pt x="319" y="480"/>
                  </a:lnTo>
                  <a:lnTo>
                    <a:pt x="335" y="479"/>
                  </a:lnTo>
                  <a:lnTo>
                    <a:pt x="350" y="475"/>
                  </a:lnTo>
                  <a:lnTo>
                    <a:pt x="364" y="468"/>
                  </a:lnTo>
                  <a:lnTo>
                    <a:pt x="377" y="460"/>
                  </a:lnTo>
                  <a:lnTo>
                    <a:pt x="389" y="449"/>
                  </a:lnTo>
                  <a:lnTo>
                    <a:pt x="398" y="437"/>
                  </a:lnTo>
                  <a:lnTo>
                    <a:pt x="406" y="423"/>
                  </a:lnTo>
                  <a:lnTo>
                    <a:pt x="412" y="407"/>
                  </a:lnTo>
                  <a:lnTo>
                    <a:pt x="412" y="408"/>
                  </a:lnTo>
                  <a:lnTo>
                    <a:pt x="423" y="413"/>
                  </a:lnTo>
                  <a:lnTo>
                    <a:pt x="434" y="418"/>
                  </a:lnTo>
                  <a:lnTo>
                    <a:pt x="445" y="420"/>
                  </a:lnTo>
                  <a:lnTo>
                    <a:pt x="457" y="421"/>
                  </a:lnTo>
                  <a:lnTo>
                    <a:pt x="474" y="419"/>
                  </a:lnTo>
                  <a:lnTo>
                    <a:pt x="489" y="414"/>
                  </a:lnTo>
                  <a:lnTo>
                    <a:pt x="503" y="406"/>
                  </a:lnTo>
                  <a:lnTo>
                    <a:pt x="515" y="396"/>
                  </a:lnTo>
                  <a:lnTo>
                    <a:pt x="526" y="383"/>
                  </a:lnTo>
                  <a:lnTo>
                    <a:pt x="533" y="368"/>
                  </a:lnTo>
                  <a:lnTo>
                    <a:pt x="538" y="352"/>
                  </a:lnTo>
                  <a:lnTo>
                    <a:pt x="540" y="334"/>
                  </a:lnTo>
                  <a:lnTo>
                    <a:pt x="557" y="330"/>
                  </a:lnTo>
                  <a:lnTo>
                    <a:pt x="573" y="322"/>
                  </a:lnTo>
                  <a:lnTo>
                    <a:pt x="588" y="312"/>
                  </a:lnTo>
                  <a:lnTo>
                    <a:pt x="600" y="300"/>
                  </a:lnTo>
                  <a:lnTo>
                    <a:pt x="610" y="286"/>
                  </a:lnTo>
                  <a:lnTo>
                    <a:pt x="618" y="269"/>
                  </a:lnTo>
                  <a:lnTo>
                    <a:pt x="622" y="252"/>
                  </a:lnTo>
                  <a:lnTo>
                    <a:pt x="624" y="233"/>
                  </a:lnTo>
                  <a:lnTo>
                    <a:pt x="623" y="216"/>
                  </a:lnTo>
                  <a:lnTo>
                    <a:pt x="619" y="200"/>
                  </a:lnTo>
                  <a:lnTo>
                    <a:pt x="613" y="184"/>
                  </a:lnTo>
                  <a:lnTo>
                    <a:pt x="604" y="170"/>
                  </a:lnTo>
                  <a:lnTo>
                    <a:pt x="603" y="170"/>
                  </a:lnTo>
                  <a:lnTo>
                    <a:pt x="606" y="162"/>
                  </a:lnTo>
                  <a:lnTo>
                    <a:pt x="608" y="154"/>
                  </a:lnTo>
                  <a:lnTo>
                    <a:pt x="610" y="138"/>
                  </a:lnTo>
                  <a:lnTo>
                    <a:pt x="609" y="125"/>
                  </a:lnTo>
                  <a:lnTo>
                    <a:pt x="606" y="112"/>
                  </a:lnTo>
                  <a:lnTo>
                    <a:pt x="601" y="100"/>
                  </a:lnTo>
                  <a:lnTo>
                    <a:pt x="594" y="89"/>
                  </a:lnTo>
                  <a:lnTo>
                    <a:pt x="586" y="80"/>
                  </a:lnTo>
                  <a:lnTo>
                    <a:pt x="576" y="71"/>
                  </a:lnTo>
                  <a:lnTo>
                    <a:pt x="565" y="65"/>
                  </a:lnTo>
                  <a:lnTo>
                    <a:pt x="553" y="60"/>
                  </a:lnTo>
                  <a:lnTo>
                    <a:pt x="550" y="47"/>
                  </a:lnTo>
                  <a:lnTo>
                    <a:pt x="545" y="36"/>
                  </a:lnTo>
                  <a:lnTo>
                    <a:pt x="538" y="26"/>
                  </a:lnTo>
                  <a:lnTo>
                    <a:pt x="529" y="17"/>
                  </a:lnTo>
                  <a:lnTo>
                    <a:pt x="519" y="10"/>
                  </a:lnTo>
                  <a:lnTo>
                    <a:pt x="508" y="4"/>
                  </a:lnTo>
                  <a:lnTo>
                    <a:pt x="497" y="1"/>
                  </a:lnTo>
                  <a:lnTo>
                    <a:pt x="484" y="0"/>
                  </a:lnTo>
                  <a:lnTo>
                    <a:pt x="469" y="2"/>
                  </a:lnTo>
                  <a:lnTo>
                    <a:pt x="455" y="7"/>
                  </a:lnTo>
                  <a:lnTo>
                    <a:pt x="442" y="15"/>
                  </a:lnTo>
                  <a:lnTo>
                    <a:pt x="431" y="26"/>
                  </a:lnTo>
                  <a:lnTo>
                    <a:pt x="421" y="15"/>
                  </a:lnTo>
                  <a:lnTo>
                    <a:pt x="409" y="7"/>
                  </a:lnTo>
                  <a:lnTo>
                    <a:pt x="395" y="2"/>
                  </a:lnTo>
                  <a:lnTo>
                    <a:pt x="381" y="0"/>
                  </a:lnTo>
                  <a:lnTo>
                    <a:pt x="372" y="1"/>
                  </a:lnTo>
                  <a:lnTo>
                    <a:pt x="364" y="3"/>
                  </a:lnTo>
                  <a:lnTo>
                    <a:pt x="355" y="6"/>
                  </a:lnTo>
                  <a:lnTo>
                    <a:pt x="348" y="10"/>
                  </a:lnTo>
                  <a:lnTo>
                    <a:pt x="341" y="15"/>
                  </a:lnTo>
                  <a:lnTo>
                    <a:pt x="334" y="22"/>
                  </a:lnTo>
                  <a:lnTo>
                    <a:pt x="329" y="29"/>
                  </a:lnTo>
                  <a:lnTo>
                    <a:pt x="324" y="37"/>
                  </a:lnTo>
                  <a:lnTo>
                    <a:pt x="324" y="38"/>
                  </a:lnTo>
                  <a:lnTo>
                    <a:pt x="313" y="28"/>
                  </a:lnTo>
                  <a:lnTo>
                    <a:pt x="300" y="20"/>
                  </a:lnTo>
                  <a:lnTo>
                    <a:pt x="285" y="16"/>
                  </a:lnTo>
                  <a:lnTo>
                    <a:pt x="270" y="14"/>
                  </a:lnTo>
                  <a:lnTo>
                    <a:pt x="260" y="15"/>
                  </a:lnTo>
                  <a:lnTo>
                    <a:pt x="250" y="17"/>
                  </a:lnTo>
                  <a:lnTo>
                    <a:pt x="240" y="21"/>
                  </a:lnTo>
                  <a:lnTo>
                    <a:pt x="231" y="26"/>
                  </a:lnTo>
                  <a:lnTo>
                    <a:pt x="222" y="32"/>
                  </a:lnTo>
                  <a:lnTo>
                    <a:pt x="215" y="39"/>
                  </a:lnTo>
                  <a:lnTo>
                    <a:pt x="208" y="48"/>
                  </a:lnTo>
                  <a:lnTo>
                    <a:pt x="202" y="57"/>
                  </a:lnTo>
                  <a:lnTo>
                    <a:pt x="202" y="58"/>
                  </a:lnTo>
                  <a:lnTo>
                    <a:pt x="190" y="52"/>
                  </a:lnTo>
                  <a:lnTo>
                    <a:pt x="178" y="48"/>
                  </a:lnTo>
                  <a:lnTo>
                    <a:pt x="166" y="45"/>
                  </a:lnTo>
                  <a:lnTo>
                    <a:pt x="153" y="44"/>
                  </a:lnTo>
                  <a:lnTo>
                    <a:pt x="143" y="45"/>
                  </a:lnTo>
                  <a:lnTo>
                    <a:pt x="133" y="46"/>
                  </a:lnTo>
                  <a:lnTo>
                    <a:pt x="115" y="52"/>
                  </a:lnTo>
                  <a:lnTo>
                    <a:pt x="98" y="62"/>
                  </a:lnTo>
                  <a:lnTo>
                    <a:pt x="84" y="74"/>
                  </a:lnTo>
                  <a:lnTo>
                    <a:pt x="72" y="89"/>
                  </a:lnTo>
                  <a:lnTo>
                    <a:pt x="63" y="106"/>
                  </a:lnTo>
                  <a:lnTo>
                    <a:pt x="57" y="126"/>
                  </a:lnTo>
                  <a:lnTo>
                    <a:pt x="56" y="136"/>
                  </a:lnTo>
                  <a:lnTo>
                    <a:pt x="55" y="146"/>
                  </a:lnTo>
                  <a:lnTo>
                    <a:pt x="56" y="153"/>
                  </a:lnTo>
                  <a:lnTo>
                    <a:pt x="56" y="160"/>
                  </a:lnTo>
                  <a:close/>
                </a:path>
              </a:pathLst>
            </a:custGeom>
            <a:solidFill>
              <a:srgbClr val="E7E7FF"/>
            </a:solidFill>
            <a:ln w="12700">
              <a:solidFill>
                <a:srgbClr val="000000"/>
              </a:solidFill>
              <a:prstDash val="solid"/>
              <a:round/>
              <a:headEnd/>
              <a:tailEnd/>
            </a:ln>
          </p:spPr>
          <p:txBody>
            <a:bodyPr/>
            <a:lstStyle/>
            <a:p>
              <a:endParaRPr lang="en-US"/>
            </a:p>
          </p:txBody>
        </p:sp>
        <p:sp>
          <p:nvSpPr>
            <p:cNvPr id="100373" name="Freeform 20"/>
            <p:cNvSpPr>
              <a:spLocks/>
            </p:cNvSpPr>
            <p:nvPr/>
          </p:nvSpPr>
          <p:spPr bwMode="auto">
            <a:xfrm>
              <a:off x="1092" y="1007"/>
              <a:ext cx="37" cy="9"/>
            </a:xfrm>
            <a:custGeom>
              <a:avLst/>
              <a:gdLst>
                <a:gd name="T0" fmla="*/ 0 w 37"/>
                <a:gd name="T1" fmla="*/ 0 h 9"/>
                <a:gd name="T2" fmla="*/ 8 w 37"/>
                <a:gd name="T3" fmla="*/ 4 h 9"/>
                <a:gd name="T4" fmla="*/ 16 w 37"/>
                <a:gd name="T5" fmla="*/ 7 h 9"/>
                <a:gd name="T6" fmla="*/ 24 w 37"/>
                <a:gd name="T7" fmla="*/ 8 h 9"/>
                <a:gd name="T8" fmla="*/ 32 w 37"/>
                <a:gd name="T9" fmla="*/ 9 h 9"/>
                <a:gd name="T10" fmla="*/ 34 w 37"/>
                <a:gd name="T11" fmla="*/ 9 h 9"/>
                <a:gd name="T12" fmla="*/ 37 w 37"/>
                <a:gd name="T13" fmla="*/ 9 h 9"/>
                <a:gd name="T14" fmla="*/ 0 60000 65536"/>
                <a:gd name="T15" fmla="*/ 0 60000 65536"/>
                <a:gd name="T16" fmla="*/ 0 60000 65536"/>
                <a:gd name="T17" fmla="*/ 0 60000 65536"/>
                <a:gd name="T18" fmla="*/ 0 60000 65536"/>
                <a:gd name="T19" fmla="*/ 0 60000 65536"/>
                <a:gd name="T20" fmla="*/ 0 60000 65536"/>
                <a:gd name="T21" fmla="*/ 0 w 37"/>
                <a:gd name="T22" fmla="*/ 0 h 9"/>
                <a:gd name="T23" fmla="*/ 37 w 3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9">
                  <a:moveTo>
                    <a:pt x="0" y="0"/>
                  </a:moveTo>
                  <a:lnTo>
                    <a:pt x="8" y="4"/>
                  </a:lnTo>
                  <a:lnTo>
                    <a:pt x="16" y="7"/>
                  </a:lnTo>
                  <a:lnTo>
                    <a:pt x="24" y="8"/>
                  </a:lnTo>
                  <a:lnTo>
                    <a:pt x="32" y="9"/>
                  </a:lnTo>
                  <a:lnTo>
                    <a:pt x="34" y="9"/>
                  </a:lnTo>
                  <a:lnTo>
                    <a:pt x="37" y="9"/>
                  </a:lnTo>
                </a:path>
              </a:pathLst>
            </a:custGeom>
            <a:solidFill>
              <a:srgbClr val="E7E7FF"/>
            </a:solidFill>
            <a:ln w="12700">
              <a:solidFill>
                <a:srgbClr val="000000"/>
              </a:solidFill>
              <a:prstDash val="solid"/>
              <a:round/>
              <a:headEnd/>
              <a:tailEnd/>
            </a:ln>
          </p:spPr>
          <p:txBody>
            <a:bodyPr/>
            <a:lstStyle/>
            <a:p>
              <a:endParaRPr lang="en-US"/>
            </a:p>
          </p:txBody>
        </p:sp>
        <p:sp>
          <p:nvSpPr>
            <p:cNvPr id="100374" name="Freeform 21"/>
            <p:cNvSpPr>
              <a:spLocks/>
            </p:cNvSpPr>
            <p:nvPr/>
          </p:nvSpPr>
          <p:spPr bwMode="auto">
            <a:xfrm>
              <a:off x="1145" y="1113"/>
              <a:ext cx="16" cy="4"/>
            </a:xfrm>
            <a:custGeom>
              <a:avLst/>
              <a:gdLst>
                <a:gd name="T0" fmla="*/ 0 w 16"/>
                <a:gd name="T1" fmla="*/ 4 h 4"/>
                <a:gd name="T2" fmla="*/ 8 w 16"/>
                <a:gd name="T3" fmla="*/ 2 h 4"/>
                <a:gd name="T4" fmla="*/ 16 w 16"/>
                <a:gd name="T5" fmla="*/ 0 h 4"/>
                <a:gd name="T6" fmla="*/ 0 60000 65536"/>
                <a:gd name="T7" fmla="*/ 0 60000 65536"/>
                <a:gd name="T8" fmla="*/ 0 60000 65536"/>
                <a:gd name="T9" fmla="*/ 0 w 16"/>
                <a:gd name="T10" fmla="*/ 0 h 4"/>
                <a:gd name="T11" fmla="*/ 16 w 16"/>
                <a:gd name="T12" fmla="*/ 4 h 4"/>
              </a:gdLst>
              <a:ahLst/>
              <a:cxnLst>
                <a:cxn ang="T6">
                  <a:pos x="T0" y="T1"/>
                </a:cxn>
                <a:cxn ang="T7">
                  <a:pos x="T2" y="T3"/>
                </a:cxn>
                <a:cxn ang="T8">
                  <a:pos x="T4" y="T5"/>
                </a:cxn>
              </a:cxnLst>
              <a:rect l="T9" t="T10" r="T11" b="T12"/>
              <a:pathLst>
                <a:path w="16" h="4">
                  <a:moveTo>
                    <a:pt x="0" y="4"/>
                  </a:moveTo>
                  <a:lnTo>
                    <a:pt x="8" y="2"/>
                  </a:lnTo>
                  <a:lnTo>
                    <a:pt x="16" y="0"/>
                  </a:lnTo>
                </a:path>
              </a:pathLst>
            </a:custGeom>
            <a:solidFill>
              <a:srgbClr val="E7E7FF"/>
            </a:solidFill>
            <a:ln w="12700">
              <a:solidFill>
                <a:srgbClr val="000000"/>
              </a:solidFill>
              <a:prstDash val="solid"/>
              <a:round/>
              <a:headEnd/>
              <a:tailEnd/>
            </a:ln>
          </p:spPr>
          <p:txBody>
            <a:bodyPr/>
            <a:lstStyle/>
            <a:p>
              <a:endParaRPr lang="en-US"/>
            </a:p>
          </p:txBody>
        </p:sp>
        <p:sp>
          <p:nvSpPr>
            <p:cNvPr id="100375" name="Freeform 22"/>
            <p:cNvSpPr>
              <a:spLocks/>
            </p:cNvSpPr>
            <p:nvPr/>
          </p:nvSpPr>
          <p:spPr bwMode="auto">
            <a:xfrm>
              <a:off x="1289" y="1140"/>
              <a:ext cx="10" cy="19"/>
            </a:xfrm>
            <a:custGeom>
              <a:avLst/>
              <a:gdLst>
                <a:gd name="T0" fmla="*/ 0 w 10"/>
                <a:gd name="T1" fmla="*/ 0 h 19"/>
                <a:gd name="T2" fmla="*/ 5 w 10"/>
                <a:gd name="T3" fmla="*/ 10 h 19"/>
                <a:gd name="T4" fmla="*/ 10 w 10"/>
                <a:gd name="T5" fmla="*/ 19 h 19"/>
                <a:gd name="T6" fmla="*/ 0 60000 65536"/>
                <a:gd name="T7" fmla="*/ 0 60000 65536"/>
                <a:gd name="T8" fmla="*/ 0 60000 65536"/>
                <a:gd name="T9" fmla="*/ 0 w 10"/>
                <a:gd name="T10" fmla="*/ 0 h 19"/>
                <a:gd name="T11" fmla="*/ 10 w 10"/>
                <a:gd name="T12" fmla="*/ 19 h 19"/>
              </a:gdLst>
              <a:ahLst/>
              <a:cxnLst>
                <a:cxn ang="T6">
                  <a:pos x="T0" y="T1"/>
                </a:cxn>
                <a:cxn ang="T7">
                  <a:pos x="T2" y="T3"/>
                </a:cxn>
                <a:cxn ang="T8">
                  <a:pos x="T4" y="T5"/>
                </a:cxn>
              </a:cxnLst>
              <a:rect l="T9" t="T10" r="T11" b="T12"/>
              <a:pathLst>
                <a:path w="10" h="19">
                  <a:moveTo>
                    <a:pt x="0" y="0"/>
                  </a:moveTo>
                  <a:lnTo>
                    <a:pt x="5" y="10"/>
                  </a:lnTo>
                  <a:lnTo>
                    <a:pt x="10" y="19"/>
                  </a:lnTo>
                </a:path>
              </a:pathLst>
            </a:custGeom>
            <a:solidFill>
              <a:srgbClr val="E7E7FF"/>
            </a:solidFill>
            <a:ln w="12700">
              <a:solidFill>
                <a:srgbClr val="000000"/>
              </a:solidFill>
              <a:prstDash val="solid"/>
              <a:round/>
              <a:headEnd/>
              <a:tailEnd/>
            </a:ln>
          </p:spPr>
          <p:txBody>
            <a:bodyPr/>
            <a:lstStyle/>
            <a:p>
              <a:endParaRPr lang="en-US"/>
            </a:p>
          </p:txBody>
        </p:sp>
        <p:sp>
          <p:nvSpPr>
            <p:cNvPr id="100376" name="Freeform 23"/>
            <p:cNvSpPr>
              <a:spLocks/>
            </p:cNvSpPr>
            <p:nvPr/>
          </p:nvSpPr>
          <p:spPr bwMode="auto">
            <a:xfrm>
              <a:off x="1473" y="1111"/>
              <a:ext cx="4" cy="21"/>
            </a:xfrm>
            <a:custGeom>
              <a:avLst/>
              <a:gdLst>
                <a:gd name="T0" fmla="*/ 0 w 4"/>
                <a:gd name="T1" fmla="*/ 21 h 21"/>
                <a:gd name="T2" fmla="*/ 2 w 4"/>
                <a:gd name="T3" fmla="*/ 11 h 21"/>
                <a:gd name="T4" fmla="*/ 4 w 4"/>
                <a:gd name="T5" fmla="*/ 0 h 21"/>
                <a:gd name="T6" fmla="*/ 0 60000 65536"/>
                <a:gd name="T7" fmla="*/ 0 60000 65536"/>
                <a:gd name="T8" fmla="*/ 0 60000 65536"/>
                <a:gd name="T9" fmla="*/ 0 w 4"/>
                <a:gd name="T10" fmla="*/ 0 h 21"/>
                <a:gd name="T11" fmla="*/ 4 w 4"/>
                <a:gd name="T12" fmla="*/ 21 h 21"/>
              </a:gdLst>
              <a:ahLst/>
              <a:cxnLst>
                <a:cxn ang="T6">
                  <a:pos x="T0" y="T1"/>
                </a:cxn>
                <a:cxn ang="T7">
                  <a:pos x="T2" y="T3"/>
                </a:cxn>
                <a:cxn ang="T8">
                  <a:pos x="T4" y="T5"/>
                </a:cxn>
              </a:cxnLst>
              <a:rect l="T9" t="T10" r="T11" b="T12"/>
              <a:pathLst>
                <a:path w="4" h="21">
                  <a:moveTo>
                    <a:pt x="0" y="21"/>
                  </a:moveTo>
                  <a:lnTo>
                    <a:pt x="2" y="11"/>
                  </a:lnTo>
                  <a:lnTo>
                    <a:pt x="4" y="0"/>
                  </a:lnTo>
                </a:path>
              </a:pathLst>
            </a:custGeom>
            <a:solidFill>
              <a:srgbClr val="E7E7FF"/>
            </a:solidFill>
            <a:ln w="12700">
              <a:solidFill>
                <a:srgbClr val="000000"/>
              </a:solidFill>
              <a:prstDash val="solid"/>
              <a:round/>
              <a:headEnd/>
              <a:tailEnd/>
            </a:ln>
          </p:spPr>
          <p:txBody>
            <a:bodyPr/>
            <a:lstStyle/>
            <a:p>
              <a:endParaRPr lang="en-US"/>
            </a:p>
          </p:txBody>
        </p:sp>
        <p:sp>
          <p:nvSpPr>
            <p:cNvPr id="100377" name="Freeform 24"/>
            <p:cNvSpPr>
              <a:spLocks/>
            </p:cNvSpPr>
            <p:nvPr/>
          </p:nvSpPr>
          <p:spPr bwMode="auto">
            <a:xfrm>
              <a:off x="1554" y="980"/>
              <a:ext cx="47" cy="79"/>
            </a:xfrm>
            <a:custGeom>
              <a:avLst/>
              <a:gdLst>
                <a:gd name="T0" fmla="*/ 47 w 47"/>
                <a:gd name="T1" fmla="*/ 79 h 79"/>
                <a:gd name="T2" fmla="*/ 47 w 47"/>
                <a:gd name="T3" fmla="*/ 79 h 79"/>
                <a:gd name="T4" fmla="*/ 46 w 47"/>
                <a:gd name="T5" fmla="*/ 66 h 79"/>
                <a:gd name="T6" fmla="*/ 44 w 47"/>
                <a:gd name="T7" fmla="*/ 54 h 79"/>
                <a:gd name="T8" fmla="*/ 40 w 47"/>
                <a:gd name="T9" fmla="*/ 43 h 79"/>
                <a:gd name="T10" fmla="*/ 34 w 47"/>
                <a:gd name="T11" fmla="*/ 32 h 79"/>
                <a:gd name="T12" fmla="*/ 28 w 47"/>
                <a:gd name="T13" fmla="*/ 23 h 79"/>
                <a:gd name="T14" fmla="*/ 20 w 47"/>
                <a:gd name="T15" fmla="*/ 14 h 79"/>
                <a:gd name="T16" fmla="*/ 10 w 47"/>
                <a:gd name="T17" fmla="*/ 6 h 79"/>
                <a:gd name="T18" fmla="*/ 0 w 4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79"/>
                <a:gd name="T32" fmla="*/ 47 w 47"/>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79">
                  <a:moveTo>
                    <a:pt x="47" y="79"/>
                  </a:moveTo>
                  <a:lnTo>
                    <a:pt x="47" y="79"/>
                  </a:lnTo>
                  <a:lnTo>
                    <a:pt x="46" y="66"/>
                  </a:lnTo>
                  <a:lnTo>
                    <a:pt x="44" y="54"/>
                  </a:lnTo>
                  <a:lnTo>
                    <a:pt x="40" y="43"/>
                  </a:lnTo>
                  <a:lnTo>
                    <a:pt x="34" y="32"/>
                  </a:lnTo>
                  <a:lnTo>
                    <a:pt x="28" y="23"/>
                  </a:lnTo>
                  <a:lnTo>
                    <a:pt x="20" y="14"/>
                  </a:lnTo>
                  <a:lnTo>
                    <a:pt x="10" y="6"/>
                  </a:lnTo>
                  <a:lnTo>
                    <a:pt x="0" y="0"/>
                  </a:lnTo>
                </a:path>
              </a:pathLst>
            </a:custGeom>
            <a:solidFill>
              <a:srgbClr val="E7E7FF"/>
            </a:solidFill>
            <a:ln w="12700">
              <a:solidFill>
                <a:srgbClr val="000000"/>
              </a:solidFill>
              <a:prstDash val="solid"/>
              <a:round/>
              <a:headEnd/>
              <a:tailEnd/>
            </a:ln>
          </p:spPr>
          <p:txBody>
            <a:bodyPr/>
            <a:lstStyle/>
            <a:p>
              <a:endParaRPr lang="en-US"/>
            </a:p>
          </p:txBody>
        </p:sp>
        <p:sp>
          <p:nvSpPr>
            <p:cNvPr id="100378" name="Freeform 25"/>
            <p:cNvSpPr>
              <a:spLocks/>
            </p:cNvSpPr>
            <p:nvPr/>
          </p:nvSpPr>
          <p:spPr bwMode="auto">
            <a:xfrm>
              <a:off x="1644" y="895"/>
              <a:ext cx="20" cy="30"/>
            </a:xfrm>
            <a:custGeom>
              <a:avLst/>
              <a:gdLst>
                <a:gd name="T0" fmla="*/ 0 w 20"/>
                <a:gd name="T1" fmla="*/ 30 h 30"/>
                <a:gd name="T2" fmla="*/ 12 w 20"/>
                <a:gd name="T3" fmla="*/ 17 h 30"/>
                <a:gd name="T4" fmla="*/ 16 w 20"/>
                <a:gd name="T5" fmla="*/ 9 h 30"/>
                <a:gd name="T6" fmla="*/ 20 w 20"/>
                <a:gd name="T7" fmla="*/ 0 h 30"/>
                <a:gd name="T8" fmla="*/ 0 60000 65536"/>
                <a:gd name="T9" fmla="*/ 0 60000 65536"/>
                <a:gd name="T10" fmla="*/ 0 60000 65536"/>
                <a:gd name="T11" fmla="*/ 0 60000 65536"/>
                <a:gd name="T12" fmla="*/ 0 w 20"/>
                <a:gd name="T13" fmla="*/ 0 h 30"/>
                <a:gd name="T14" fmla="*/ 20 w 20"/>
                <a:gd name="T15" fmla="*/ 30 h 30"/>
              </a:gdLst>
              <a:ahLst/>
              <a:cxnLst>
                <a:cxn ang="T8">
                  <a:pos x="T0" y="T1"/>
                </a:cxn>
                <a:cxn ang="T9">
                  <a:pos x="T2" y="T3"/>
                </a:cxn>
                <a:cxn ang="T10">
                  <a:pos x="T4" y="T5"/>
                </a:cxn>
                <a:cxn ang="T11">
                  <a:pos x="T6" y="T7"/>
                </a:cxn>
              </a:cxnLst>
              <a:rect l="T12" t="T13" r="T14" b="T15"/>
              <a:pathLst>
                <a:path w="20" h="30">
                  <a:moveTo>
                    <a:pt x="0" y="30"/>
                  </a:moveTo>
                  <a:lnTo>
                    <a:pt x="12" y="17"/>
                  </a:lnTo>
                  <a:lnTo>
                    <a:pt x="16" y="9"/>
                  </a:lnTo>
                  <a:lnTo>
                    <a:pt x="20" y="0"/>
                  </a:lnTo>
                </a:path>
              </a:pathLst>
            </a:custGeom>
            <a:solidFill>
              <a:srgbClr val="E7E7FF"/>
            </a:solidFill>
            <a:ln w="12700">
              <a:solidFill>
                <a:srgbClr val="000000"/>
              </a:solidFill>
              <a:prstDash val="solid"/>
              <a:round/>
              <a:headEnd/>
              <a:tailEnd/>
            </a:ln>
          </p:spPr>
          <p:txBody>
            <a:bodyPr/>
            <a:lstStyle/>
            <a:p>
              <a:endParaRPr lang="en-US"/>
            </a:p>
          </p:txBody>
        </p:sp>
        <p:sp>
          <p:nvSpPr>
            <p:cNvPr id="100379" name="Freeform 26"/>
            <p:cNvSpPr>
              <a:spLocks/>
            </p:cNvSpPr>
            <p:nvPr/>
          </p:nvSpPr>
          <p:spPr bwMode="auto">
            <a:xfrm>
              <a:off x="1614" y="785"/>
              <a:ext cx="1" cy="14"/>
            </a:xfrm>
            <a:custGeom>
              <a:avLst/>
              <a:gdLst>
                <a:gd name="T0" fmla="*/ 1 w 1"/>
                <a:gd name="T1" fmla="*/ 14 h 14"/>
                <a:gd name="T2" fmla="*/ 1 w 1"/>
                <a:gd name="T3" fmla="*/ 14 h 14"/>
                <a:gd name="T4" fmla="*/ 1 w 1"/>
                <a:gd name="T5" fmla="*/ 13 h 14"/>
                <a:gd name="T6" fmla="*/ 1 w 1"/>
                <a:gd name="T7" fmla="*/ 7 h 14"/>
                <a:gd name="T8" fmla="*/ 0 w 1"/>
                <a:gd name="T9" fmla="*/ 0 h 14"/>
                <a:gd name="T10" fmla="*/ 0 60000 65536"/>
                <a:gd name="T11" fmla="*/ 0 60000 65536"/>
                <a:gd name="T12" fmla="*/ 0 60000 65536"/>
                <a:gd name="T13" fmla="*/ 0 60000 65536"/>
                <a:gd name="T14" fmla="*/ 0 60000 65536"/>
                <a:gd name="T15" fmla="*/ 0 w 1"/>
                <a:gd name="T16" fmla="*/ 0 h 14"/>
                <a:gd name="T17" fmla="*/ 1 w 1"/>
                <a:gd name="T18" fmla="*/ 14 h 14"/>
              </a:gdLst>
              <a:ahLst/>
              <a:cxnLst>
                <a:cxn ang="T10">
                  <a:pos x="T0" y="T1"/>
                </a:cxn>
                <a:cxn ang="T11">
                  <a:pos x="T2" y="T3"/>
                </a:cxn>
                <a:cxn ang="T12">
                  <a:pos x="T4" y="T5"/>
                </a:cxn>
                <a:cxn ang="T13">
                  <a:pos x="T6" y="T7"/>
                </a:cxn>
                <a:cxn ang="T14">
                  <a:pos x="T8" y="T9"/>
                </a:cxn>
              </a:cxnLst>
              <a:rect l="T15" t="T16" r="T17" b="T18"/>
              <a:pathLst>
                <a:path w="1" h="14">
                  <a:moveTo>
                    <a:pt x="1" y="14"/>
                  </a:moveTo>
                  <a:lnTo>
                    <a:pt x="1" y="14"/>
                  </a:lnTo>
                  <a:lnTo>
                    <a:pt x="1" y="13"/>
                  </a:lnTo>
                  <a:lnTo>
                    <a:pt x="1" y="7"/>
                  </a:lnTo>
                  <a:lnTo>
                    <a:pt x="0" y="0"/>
                  </a:lnTo>
                </a:path>
              </a:pathLst>
            </a:custGeom>
            <a:solidFill>
              <a:srgbClr val="E7E7FF"/>
            </a:solidFill>
            <a:ln w="12700">
              <a:solidFill>
                <a:srgbClr val="000000"/>
              </a:solidFill>
              <a:prstDash val="solid"/>
              <a:round/>
              <a:headEnd/>
              <a:tailEnd/>
            </a:ln>
          </p:spPr>
          <p:txBody>
            <a:bodyPr/>
            <a:lstStyle/>
            <a:p>
              <a:endParaRPr lang="en-US"/>
            </a:p>
          </p:txBody>
        </p:sp>
        <p:sp>
          <p:nvSpPr>
            <p:cNvPr id="100380" name="Freeform 27"/>
            <p:cNvSpPr>
              <a:spLocks/>
            </p:cNvSpPr>
            <p:nvPr/>
          </p:nvSpPr>
          <p:spPr bwMode="auto">
            <a:xfrm>
              <a:off x="1481" y="751"/>
              <a:ext cx="11" cy="18"/>
            </a:xfrm>
            <a:custGeom>
              <a:avLst/>
              <a:gdLst>
                <a:gd name="T0" fmla="*/ 11 w 11"/>
                <a:gd name="T1" fmla="*/ 0 h 18"/>
                <a:gd name="T2" fmla="*/ 5 w 11"/>
                <a:gd name="T3" fmla="*/ 8 h 18"/>
                <a:gd name="T4" fmla="*/ 0 w 11"/>
                <a:gd name="T5" fmla="*/ 18 h 18"/>
                <a:gd name="T6" fmla="*/ 0 60000 65536"/>
                <a:gd name="T7" fmla="*/ 0 60000 65536"/>
                <a:gd name="T8" fmla="*/ 0 60000 65536"/>
                <a:gd name="T9" fmla="*/ 0 w 11"/>
                <a:gd name="T10" fmla="*/ 0 h 18"/>
                <a:gd name="T11" fmla="*/ 11 w 11"/>
                <a:gd name="T12" fmla="*/ 18 h 18"/>
              </a:gdLst>
              <a:ahLst/>
              <a:cxnLst>
                <a:cxn ang="T6">
                  <a:pos x="T0" y="T1"/>
                </a:cxn>
                <a:cxn ang="T7">
                  <a:pos x="T2" y="T3"/>
                </a:cxn>
                <a:cxn ang="T8">
                  <a:pos x="T4" y="T5"/>
                </a:cxn>
              </a:cxnLst>
              <a:rect l="T9" t="T10" r="T11" b="T12"/>
              <a:pathLst>
                <a:path w="11" h="18">
                  <a:moveTo>
                    <a:pt x="11" y="0"/>
                  </a:moveTo>
                  <a:lnTo>
                    <a:pt x="5" y="8"/>
                  </a:lnTo>
                  <a:lnTo>
                    <a:pt x="0" y="18"/>
                  </a:lnTo>
                </a:path>
              </a:pathLst>
            </a:custGeom>
            <a:solidFill>
              <a:srgbClr val="E7E7FF"/>
            </a:solidFill>
            <a:ln w="12700">
              <a:solidFill>
                <a:srgbClr val="000000"/>
              </a:solidFill>
              <a:prstDash val="solid"/>
              <a:round/>
              <a:headEnd/>
              <a:tailEnd/>
            </a:ln>
          </p:spPr>
          <p:txBody>
            <a:bodyPr/>
            <a:lstStyle/>
            <a:p>
              <a:endParaRPr lang="en-US"/>
            </a:p>
          </p:txBody>
        </p:sp>
        <p:sp>
          <p:nvSpPr>
            <p:cNvPr id="100381" name="Freeform 28"/>
            <p:cNvSpPr>
              <a:spLocks/>
            </p:cNvSpPr>
            <p:nvPr/>
          </p:nvSpPr>
          <p:spPr bwMode="auto">
            <a:xfrm>
              <a:off x="1380" y="762"/>
              <a:ext cx="5" cy="15"/>
            </a:xfrm>
            <a:custGeom>
              <a:avLst/>
              <a:gdLst>
                <a:gd name="T0" fmla="*/ 5 w 5"/>
                <a:gd name="T1" fmla="*/ 0 h 15"/>
                <a:gd name="T2" fmla="*/ 2 w 5"/>
                <a:gd name="T3" fmla="*/ 7 h 15"/>
                <a:gd name="T4" fmla="*/ 0 w 5"/>
                <a:gd name="T5" fmla="*/ 15 h 15"/>
                <a:gd name="T6" fmla="*/ 0 60000 65536"/>
                <a:gd name="T7" fmla="*/ 0 60000 65536"/>
                <a:gd name="T8" fmla="*/ 0 60000 65536"/>
                <a:gd name="T9" fmla="*/ 0 w 5"/>
                <a:gd name="T10" fmla="*/ 0 h 15"/>
                <a:gd name="T11" fmla="*/ 5 w 5"/>
                <a:gd name="T12" fmla="*/ 15 h 15"/>
              </a:gdLst>
              <a:ahLst/>
              <a:cxnLst>
                <a:cxn ang="T6">
                  <a:pos x="T0" y="T1"/>
                </a:cxn>
                <a:cxn ang="T7">
                  <a:pos x="T2" y="T3"/>
                </a:cxn>
                <a:cxn ang="T8">
                  <a:pos x="T4" y="T5"/>
                </a:cxn>
              </a:cxnLst>
              <a:rect l="T9" t="T10" r="T11" b="T12"/>
              <a:pathLst>
                <a:path w="5" h="15">
                  <a:moveTo>
                    <a:pt x="5" y="0"/>
                  </a:moveTo>
                  <a:lnTo>
                    <a:pt x="2" y="7"/>
                  </a:lnTo>
                  <a:lnTo>
                    <a:pt x="0" y="15"/>
                  </a:lnTo>
                </a:path>
              </a:pathLst>
            </a:custGeom>
            <a:solidFill>
              <a:srgbClr val="E7E7FF"/>
            </a:solidFill>
            <a:ln w="12700">
              <a:solidFill>
                <a:srgbClr val="000000"/>
              </a:solidFill>
              <a:prstDash val="solid"/>
              <a:round/>
              <a:headEnd/>
              <a:tailEnd/>
            </a:ln>
          </p:spPr>
          <p:txBody>
            <a:bodyPr/>
            <a:lstStyle/>
            <a:p>
              <a:endParaRPr lang="en-US"/>
            </a:p>
          </p:txBody>
        </p:sp>
        <p:sp>
          <p:nvSpPr>
            <p:cNvPr id="100382" name="Freeform 29"/>
            <p:cNvSpPr>
              <a:spLocks/>
            </p:cNvSpPr>
            <p:nvPr/>
          </p:nvSpPr>
          <p:spPr bwMode="auto">
            <a:xfrm>
              <a:off x="1263" y="783"/>
              <a:ext cx="19" cy="15"/>
            </a:xfrm>
            <a:custGeom>
              <a:avLst/>
              <a:gdLst>
                <a:gd name="T0" fmla="*/ 19 w 19"/>
                <a:gd name="T1" fmla="*/ 15 h 15"/>
                <a:gd name="T2" fmla="*/ 10 w 19"/>
                <a:gd name="T3" fmla="*/ 7 h 15"/>
                <a:gd name="T4" fmla="*/ 0 w 19"/>
                <a:gd name="T5" fmla="*/ 0 h 15"/>
                <a:gd name="T6" fmla="*/ 0 60000 65536"/>
                <a:gd name="T7" fmla="*/ 0 60000 65536"/>
                <a:gd name="T8" fmla="*/ 0 60000 65536"/>
                <a:gd name="T9" fmla="*/ 0 w 19"/>
                <a:gd name="T10" fmla="*/ 0 h 15"/>
                <a:gd name="T11" fmla="*/ 19 w 19"/>
                <a:gd name="T12" fmla="*/ 15 h 15"/>
              </a:gdLst>
              <a:ahLst/>
              <a:cxnLst>
                <a:cxn ang="T6">
                  <a:pos x="T0" y="T1"/>
                </a:cxn>
                <a:cxn ang="T7">
                  <a:pos x="T2" y="T3"/>
                </a:cxn>
                <a:cxn ang="T8">
                  <a:pos x="T4" y="T5"/>
                </a:cxn>
              </a:cxnLst>
              <a:rect l="T9" t="T10" r="T11" b="T12"/>
              <a:pathLst>
                <a:path w="19" h="15">
                  <a:moveTo>
                    <a:pt x="19" y="15"/>
                  </a:moveTo>
                  <a:lnTo>
                    <a:pt x="10" y="7"/>
                  </a:lnTo>
                  <a:lnTo>
                    <a:pt x="0" y="0"/>
                  </a:lnTo>
                </a:path>
              </a:pathLst>
            </a:custGeom>
            <a:solidFill>
              <a:srgbClr val="E7E7FF"/>
            </a:solidFill>
            <a:ln w="12700">
              <a:solidFill>
                <a:srgbClr val="000000"/>
              </a:solidFill>
              <a:prstDash val="solid"/>
              <a:round/>
              <a:headEnd/>
              <a:tailEnd/>
            </a:ln>
          </p:spPr>
          <p:txBody>
            <a:bodyPr/>
            <a:lstStyle/>
            <a:p>
              <a:endParaRPr lang="en-US"/>
            </a:p>
          </p:txBody>
        </p:sp>
        <p:sp>
          <p:nvSpPr>
            <p:cNvPr id="100383" name="Line 30"/>
            <p:cNvSpPr>
              <a:spLocks noChangeShapeType="1"/>
            </p:cNvSpPr>
            <p:nvPr/>
          </p:nvSpPr>
          <p:spPr bwMode="auto">
            <a:xfrm>
              <a:off x="1117" y="885"/>
              <a:ext cx="3" cy="1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 name="TextBox 1"/>
          <p:cNvSpPr txBox="1"/>
          <p:nvPr/>
        </p:nvSpPr>
        <p:spPr>
          <a:xfrm>
            <a:off x="586887" y="3016155"/>
            <a:ext cx="6004413" cy="461665"/>
          </a:xfrm>
          <a:prstGeom prst="rect">
            <a:avLst/>
          </a:prstGeom>
          <a:solidFill>
            <a:schemeClr val="bg2">
              <a:lumMod val="40000"/>
              <a:lumOff val="60000"/>
            </a:schemeClr>
          </a:solidFill>
        </p:spPr>
        <p:txBody>
          <a:bodyPr wrap="square" rtlCol="0">
            <a:spAutoFit/>
          </a:bodyPr>
          <a:lstStyle/>
          <a:p>
            <a:pPr algn="ctr"/>
            <a:r>
              <a:rPr lang="en-US" sz="2400" b="1" dirty="0" smtClean="0"/>
              <a:t>ENABLERS</a:t>
            </a:r>
            <a:endParaRPr lang="en-US" sz="2400" b="1" dirty="0"/>
          </a:p>
        </p:txBody>
      </p:sp>
    </p:spTree>
    <p:extLst>
      <p:ext uri="{BB962C8B-B14F-4D97-AF65-F5344CB8AC3E}">
        <p14:creationId xmlns="" xmlns:p14="http://schemas.microsoft.com/office/powerpoint/2010/main" val="426090391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ChangeArrowheads="1"/>
          </p:cNvSpPr>
          <p:nvPr/>
        </p:nvSpPr>
        <p:spPr bwMode="auto">
          <a:xfrm>
            <a:off x="386366" y="212499"/>
            <a:ext cx="8368852" cy="533400"/>
          </a:xfrm>
          <a:prstGeom prst="rect">
            <a:avLst/>
          </a:prstGeom>
          <a:noFill/>
        </p:spPr>
        <p:txBody>
          <a:bodyPr vert="horz" lIns="90479" tIns="44446" rIns="90479" bIns="44446" rtlCol="0" anchor="ctr">
            <a:noAutofit/>
          </a:bodyPr>
          <a:lstStyle/>
          <a:p>
            <a:pPr>
              <a:spcBef>
                <a:spcPct val="0"/>
              </a:spcBef>
            </a:pPr>
            <a:r>
              <a:rPr lang="en-US" sz="3600" b="1" dirty="0" smtClean="0">
                <a:solidFill>
                  <a:srgbClr val="002060"/>
                </a:solidFill>
                <a:latin typeface="+mj-lt"/>
                <a:ea typeface="+mj-ea"/>
                <a:cs typeface="+mj-cs"/>
              </a:rPr>
              <a:t>Enablers and Results</a:t>
            </a:r>
          </a:p>
        </p:txBody>
      </p:sp>
      <p:sp>
        <p:nvSpPr>
          <p:cNvPr id="83972" name="Rectangle 3"/>
          <p:cNvSpPr>
            <a:spLocks noChangeArrowheads="1"/>
          </p:cNvSpPr>
          <p:nvPr/>
        </p:nvSpPr>
        <p:spPr bwMode="auto">
          <a:xfrm>
            <a:off x="457200" y="2470596"/>
            <a:ext cx="8401049" cy="2629437"/>
          </a:xfrm>
          <a:prstGeom prst="rect">
            <a:avLst/>
          </a:prstGeom>
          <a:noFill/>
          <a:ln w="12700">
            <a:noFill/>
            <a:miter lim="800000"/>
            <a:headEnd/>
            <a:tailEnd/>
          </a:ln>
        </p:spPr>
        <p:txBody>
          <a:bodyPr lIns="90479" tIns="44446" rIns="90479" bIns="44446" anchor="ctr" anchorCtr="1"/>
          <a:lstStyle/>
          <a:p>
            <a:pPr>
              <a:spcBef>
                <a:spcPct val="20000"/>
              </a:spcBef>
            </a:pPr>
            <a:r>
              <a:rPr lang="en-AU" sz="4000" b="1" dirty="0" smtClean="0"/>
              <a:t>- What is meant by ‘Practice’ </a:t>
            </a:r>
          </a:p>
          <a:p>
            <a:pPr>
              <a:spcBef>
                <a:spcPct val="20000"/>
              </a:spcBef>
            </a:pPr>
            <a:r>
              <a:rPr lang="en-AU" sz="4000" b="1" dirty="0" smtClean="0"/>
              <a:t>- What is meant by ‘Performance’</a:t>
            </a:r>
          </a:p>
        </p:txBody>
      </p:sp>
    </p:spTree>
    <p:extLst>
      <p:ext uri="{BB962C8B-B14F-4D97-AF65-F5344CB8AC3E}">
        <p14:creationId xmlns="" xmlns:p14="http://schemas.microsoft.com/office/powerpoint/2010/main" val="17066870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ChangeArrowheads="1"/>
          </p:cNvSpPr>
          <p:nvPr/>
        </p:nvSpPr>
        <p:spPr bwMode="auto">
          <a:xfrm>
            <a:off x="386365" y="218939"/>
            <a:ext cx="8433247" cy="526959"/>
          </a:xfrm>
          <a:prstGeom prst="rect">
            <a:avLst/>
          </a:prstGeom>
          <a:noFill/>
        </p:spPr>
        <p:txBody>
          <a:bodyPr vert="horz" lIns="90479" tIns="44446" rIns="90479" bIns="44446" rtlCol="0" anchor="ctr">
            <a:noAutofit/>
          </a:bodyPr>
          <a:lstStyle/>
          <a:p>
            <a:pPr>
              <a:spcBef>
                <a:spcPct val="0"/>
              </a:spcBef>
            </a:pPr>
            <a:r>
              <a:rPr lang="en-US" sz="3600" b="1" dirty="0" smtClean="0">
                <a:solidFill>
                  <a:srgbClr val="002060"/>
                </a:solidFill>
                <a:latin typeface="+mj-lt"/>
                <a:ea typeface="+mj-ea"/>
                <a:cs typeface="+mj-cs"/>
              </a:rPr>
              <a:t>Enablers: Approach</a:t>
            </a:r>
          </a:p>
        </p:txBody>
      </p:sp>
      <p:sp>
        <p:nvSpPr>
          <p:cNvPr id="83972" name="Rectangle 3"/>
          <p:cNvSpPr>
            <a:spLocks noChangeArrowheads="1"/>
          </p:cNvSpPr>
          <p:nvPr/>
        </p:nvSpPr>
        <p:spPr bwMode="auto">
          <a:xfrm>
            <a:off x="533400" y="1066800"/>
            <a:ext cx="7772400" cy="838200"/>
          </a:xfrm>
          <a:prstGeom prst="rect">
            <a:avLst/>
          </a:prstGeom>
          <a:noFill/>
          <a:ln w="12700">
            <a:noFill/>
            <a:miter lim="800000"/>
            <a:headEnd/>
            <a:tailEnd/>
          </a:ln>
        </p:spPr>
        <p:txBody>
          <a:bodyPr lIns="90479" tIns="44446" rIns="90479" bIns="44446" anchor="ctr" anchorCtr="1"/>
          <a:lstStyle/>
          <a:p>
            <a:pPr>
              <a:spcBef>
                <a:spcPct val="20000"/>
              </a:spcBef>
            </a:pPr>
            <a:endParaRPr lang="en-AU" sz="3200"/>
          </a:p>
        </p:txBody>
      </p:sp>
      <p:sp>
        <p:nvSpPr>
          <p:cNvPr id="83973" name="Text Box 4"/>
          <p:cNvSpPr txBox="1">
            <a:spLocks noChangeArrowheads="1"/>
          </p:cNvSpPr>
          <p:nvPr/>
        </p:nvSpPr>
        <p:spPr bwMode="auto">
          <a:xfrm>
            <a:off x="838200" y="1142984"/>
            <a:ext cx="7912100" cy="4893639"/>
          </a:xfrm>
          <a:prstGeom prst="rect">
            <a:avLst/>
          </a:prstGeom>
          <a:noFill/>
          <a:ln w="12700">
            <a:noFill/>
            <a:miter lim="800000"/>
            <a:headEnd/>
            <a:tailEnd/>
          </a:ln>
        </p:spPr>
        <p:txBody>
          <a:bodyPr lIns="91431" tIns="45716" rIns="91431" bIns="45716">
            <a:spAutoFit/>
          </a:bodyPr>
          <a:lstStyle/>
          <a:p>
            <a:pPr eaLnBrk="0" hangingPunct="0">
              <a:lnSpc>
                <a:spcPct val="110000"/>
              </a:lnSpc>
              <a:spcAft>
                <a:spcPct val="100000"/>
              </a:spcAft>
            </a:pPr>
            <a:r>
              <a:rPr lang="en-US" sz="2400" b="1" dirty="0" smtClean="0">
                <a:latin typeface="Arial" charset="0"/>
              </a:rPr>
              <a:t>Approach </a:t>
            </a:r>
            <a:r>
              <a:rPr lang="en-US" sz="2400" b="1" dirty="0">
                <a:latin typeface="Arial" charset="0"/>
              </a:rPr>
              <a:t>covers what an organization does or plans to do, and the reasons for </a:t>
            </a:r>
            <a:r>
              <a:rPr lang="en-US" sz="2400" b="1" dirty="0" smtClean="0">
                <a:latin typeface="Arial" charset="0"/>
              </a:rPr>
              <a:t>it. </a:t>
            </a:r>
            <a:r>
              <a:rPr lang="en-US" sz="2400" b="1" dirty="0">
                <a:latin typeface="Arial" charset="0"/>
              </a:rPr>
              <a:t>The score awarded will take account of the:</a:t>
            </a:r>
          </a:p>
          <a:p>
            <a:pPr lvl="1" indent="-455613" eaLnBrk="0" hangingPunct="0">
              <a:lnSpc>
                <a:spcPct val="110000"/>
              </a:lnSpc>
              <a:spcAft>
                <a:spcPct val="70000"/>
              </a:spcAft>
              <a:buClr>
                <a:schemeClr val="tx1"/>
              </a:buClr>
              <a:buSzPct val="80000"/>
              <a:buFont typeface="Arial" pitchFamily="34" charset="0"/>
              <a:buChar char="•"/>
            </a:pPr>
            <a:r>
              <a:rPr lang="en-US" sz="2400" dirty="0">
                <a:latin typeface="Arial" charset="0"/>
              </a:rPr>
              <a:t>Appropriateness of methods, tools and techniques used</a:t>
            </a:r>
          </a:p>
          <a:p>
            <a:pPr lvl="1" indent="-455613" eaLnBrk="0" hangingPunct="0">
              <a:lnSpc>
                <a:spcPct val="110000"/>
              </a:lnSpc>
              <a:spcAft>
                <a:spcPct val="70000"/>
              </a:spcAft>
              <a:buClr>
                <a:schemeClr val="tx1"/>
              </a:buClr>
              <a:buSzPct val="80000"/>
              <a:buFont typeface="Arial" pitchFamily="34" charset="0"/>
              <a:buChar char="•"/>
            </a:pPr>
            <a:r>
              <a:rPr lang="en-US" sz="2400" dirty="0">
                <a:latin typeface="Arial" charset="0"/>
              </a:rPr>
              <a:t>Existence of well defined and developed </a:t>
            </a:r>
            <a:r>
              <a:rPr lang="en-US" sz="2400" dirty="0" smtClean="0">
                <a:latin typeface="Arial" charset="0"/>
              </a:rPr>
              <a:t>processes based </a:t>
            </a:r>
            <a:r>
              <a:rPr lang="en-US" sz="2400" dirty="0">
                <a:latin typeface="Arial" charset="0"/>
              </a:rPr>
              <a:t>on stakeholder requirements</a:t>
            </a:r>
          </a:p>
          <a:p>
            <a:pPr lvl="1" indent="-455613" eaLnBrk="0" hangingPunct="0">
              <a:lnSpc>
                <a:spcPct val="110000"/>
              </a:lnSpc>
              <a:spcAft>
                <a:spcPct val="70000"/>
              </a:spcAft>
              <a:buClr>
                <a:schemeClr val="tx1"/>
              </a:buClr>
              <a:buSzPct val="80000"/>
              <a:buFont typeface="Arial" pitchFamily="34" charset="0"/>
              <a:buChar char="•"/>
            </a:pPr>
            <a:r>
              <a:rPr lang="en-US" sz="2400" dirty="0" smtClean="0">
                <a:latin typeface="Arial" charset="0"/>
              </a:rPr>
              <a:t>Supporting </a:t>
            </a:r>
            <a:r>
              <a:rPr lang="en-US" sz="2400" dirty="0">
                <a:latin typeface="Arial" charset="0"/>
              </a:rPr>
              <a:t>S</a:t>
            </a:r>
            <a:r>
              <a:rPr lang="en-US" sz="2400" dirty="0" smtClean="0">
                <a:latin typeface="Arial" charset="0"/>
              </a:rPr>
              <a:t>trategy </a:t>
            </a:r>
            <a:endParaRPr lang="en-US" sz="2400" dirty="0">
              <a:latin typeface="Arial" charset="0"/>
            </a:endParaRPr>
          </a:p>
          <a:p>
            <a:pPr lvl="1" indent="-455613" eaLnBrk="0" hangingPunct="0">
              <a:lnSpc>
                <a:spcPct val="110000"/>
              </a:lnSpc>
              <a:spcAft>
                <a:spcPct val="70000"/>
              </a:spcAft>
              <a:buClr>
                <a:schemeClr val="tx1"/>
              </a:buClr>
              <a:buSzPct val="80000"/>
              <a:buFont typeface="Arial" pitchFamily="34" charset="0"/>
              <a:buChar char="•"/>
            </a:pPr>
            <a:r>
              <a:rPr lang="en-US" sz="2400" dirty="0">
                <a:latin typeface="Arial" charset="0"/>
              </a:rPr>
              <a:t>Integrated with other approaches appropriately</a:t>
            </a:r>
          </a:p>
        </p:txBody>
      </p:sp>
    </p:spTree>
    <p:extLst>
      <p:ext uri="{BB962C8B-B14F-4D97-AF65-F5344CB8AC3E}">
        <p14:creationId xmlns="" xmlns:p14="http://schemas.microsoft.com/office/powerpoint/2010/main" val="1268932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ChangeArrowheads="1"/>
          </p:cNvSpPr>
          <p:nvPr/>
        </p:nvSpPr>
        <p:spPr bwMode="auto">
          <a:xfrm>
            <a:off x="381000" y="238256"/>
            <a:ext cx="8477250" cy="560233"/>
          </a:xfrm>
          <a:prstGeom prst="rect">
            <a:avLst/>
          </a:prstGeom>
          <a:noFill/>
        </p:spPr>
        <p:txBody>
          <a:bodyPr vert="horz" lIns="90479" tIns="44446" rIns="90479" bIns="44446" rtlCol="0" anchor="ctr">
            <a:normAutofit fontScale="90000" lnSpcReduction="20000"/>
          </a:bodyPr>
          <a:lstStyle/>
          <a:p>
            <a:pPr>
              <a:spcBef>
                <a:spcPct val="0"/>
              </a:spcBef>
            </a:pPr>
            <a:r>
              <a:rPr lang="en-US" sz="4000" b="1" dirty="0" smtClean="0">
                <a:solidFill>
                  <a:srgbClr val="002060"/>
                </a:solidFill>
                <a:latin typeface="+mj-lt"/>
                <a:ea typeface="+mj-ea"/>
                <a:cs typeface="+mj-cs"/>
              </a:rPr>
              <a:t>Enablers: Deployment</a:t>
            </a:r>
          </a:p>
        </p:txBody>
      </p:sp>
      <p:sp>
        <p:nvSpPr>
          <p:cNvPr id="2164739" name="Rectangle 3"/>
          <p:cNvSpPr>
            <a:spLocks noChangeArrowheads="1"/>
          </p:cNvSpPr>
          <p:nvPr/>
        </p:nvSpPr>
        <p:spPr bwMode="auto">
          <a:xfrm>
            <a:off x="533400" y="1066800"/>
            <a:ext cx="7772400" cy="838200"/>
          </a:xfrm>
          <a:prstGeom prst="rect">
            <a:avLst/>
          </a:prstGeom>
          <a:noFill/>
          <a:ln w="12700">
            <a:noFill/>
            <a:miter lim="800000"/>
            <a:headEnd/>
            <a:tailEnd/>
          </a:ln>
        </p:spPr>
        <p:txBody>
          <a:bodyPr lIns="90479" tIns="44446" rIns="90479" bIns="44446" anchor="ctr" anchorCtr="1"/>
          <a:lstStyle/>
          <a:p>
            <a:pPr>
              <a:spcBef>
                <a:spcPct val="20000"/>
              </a:spcBef>
            </a:pPr>
            <a:endParaRPr lang="en-AU" sz="3200"/>
          </a:p>
        </p:txBody>
      </p:sp>
      <p:sp>
        <p:nvSpPr>
          <p:cNvPr id="2164740" name="Text Box 4"/>
          <p:cNvSpPr txBox="1">
            <a:spLocks noChangeArrowheads="1"/>
          </p:cNvSpPr>
          <p:nvPr/>
        </p:nvSpPr>
        <p:spPr bwMode="auto">
          <a:xfrm>
            <a:off x="838200" y="1600200"/>
            <a:ext cx="7912100" cy="4228842"/>
          </a:xfrm>
          <a:prstGeom prst="rect">
            <a:avLst/>
          </a:prstGeom>
          <a:noFill/>
          <a:ln w="12700">
            <a:noFill/>
            <a:miter lim="800000"/>
            <a:headEnd/>
            <a:tailEnd/>
          </a:ln>
        </p:spPr>
        <p:txBody>
          <a:bodyPr lIns="91431" tIns="45716" rIns="91431" bIns="45716">
            <a:spAutoFit/>
          </a:bodyPr>
          <a:lstStyle/>
          <a:p>
            <a:pPr eaLnBrk="0" hangingPunct="0">
              <a:lnSpc>
                <a:spcPct val="110000"/>
              </a:lnSpc>
              <a:spcAft>
                <a:spcPct val="100000"/>
              </a:spcAft>
            </a:pPr>
            <a:r>
              <a:rPr lang="en-US" sz="2400" b="1" dirty="0">
                <a:latin typeface="Arial" charset="0"/>
              </a:rPr>
              <a:t>This covers what an organization does to deploy the approach. The score awarded will take account of whether the approach is:</a:t>
            </a:r>
          </a:p>
          <a:p>
            <a:pPr lvl="1" indent="-455613" eaLnBrk="0" hangingPunct="0">
              <a:lnSpc>
                <a:spcPct val="110000"/>
              </a:lnSpc>
              <a:spcAft>
                <a:spcPct val="70000"/>
              </a:spcAft>
              <a:buClr>
                <a:schemeClr val="tx1"/>
              </a:buClr>
              <a:buSzPct val="80000"/>
              <a:buFont typeface="Arial" pitchFamily="34" charset="0"/>
              <a:buChar char="•"/>
            </a:pPr>
            <a:r>
              <a:rPr lang="en-US" sz="2400" dirty="0">
                <a:latin typeface="Arial" charset="0"/>
              </a:rPr>
              <a:t>Implemented vertically and horizontally in all relevant areas, processes, products and services</a:t>
            </a:r>
          </a:p>
          <a:p>
            <a:pPr lvl="1" indent="-455613" eaLnBrk="0" hangingPunct="0">
              <a:lnSpc>
                <a:spcPct val="110000"/>
              </a:lnSpc>
              <a:spcAft>
                <a:spcPct val="70000"/>
              </a:spcAft>
              <a:buClr>
                <a:schemeClr val="tx1"/>
              </a:buClr>
              <a:buSzPct val="80000"/>
              <a:buFont typeface="Arial" pitchFamily="34" charset="0"/>
              <a:buChar char="•"/>
            </a:pPr>
            <a:r>
              <a:rPr lang="en-US" sz="2400" dirty="0" smtClean="0">
                <a:latin typeface="Arial" charset="0"/>
              </a:rPr>
              <a:t>Is structured and enables flexibility and Organizational agility </a:t>
            </a:r>
          </a:p>
          <a:p>
            <a:pPr lvl="1" indent="-455613" eaLnBrk="0" hangingPunct="0">
              <a:lnSpc>
                <a:spcPct val="110000"/>
              </a:lnSpc>
              <a:spcAft>
                <a:spcPct val="70000"/>
              </a:spcAft>
              <a:buClr>
                <a:schemeClr val="tx1"/>
              </a:buClr>
              <a:buSzPct val="80000"/>
              <a:buFont typeface="Arial" pitchFamily="34" charset="0"/>
              <a:buChar char="•"/>
            </a:pPr>
            <a:endParaRPr lang="en-US" sz="2400" dirty="0">
              <a:latin typeface="Arial" charset="0"/>
            </a:endParaRPr>
          </a:p>
        </p:txBody>
      </p:sp>
    </p:spTree>
    <p:extLst>
      <p:ext uri="{BB962C8B-B14F-4D97-AF65-F5344CB8AC3E}">
        <p14:creationId xmlns="" xmlns:p14="http://schemas.microsoft.com/office/powerpoint/2010/main" val="179023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2164739">
                                            <p:txEl>
                                              <p:pRg st="0" end="0"/>
                                            </p:txEl>
                                          </p:spTgt>
                                        </p:tgtEl>
                                        <p:attrNameLst>
                                          <p:attrName>style.visibility</p:attrName>
                                        </p:attrNameLst>
                                      </p:cBhvr>
                                      <p:to>
                                        <p:strVal val="visible"/>
                                      </p:to>
                                    </p:set>
                                    <p:anim calcmode="lin" valueType="num">
                                      <p:cBhvr additive="base">
                                        <p:cTn id="7" dur="500" fill="hold"/>
                                        <p:tgtEl>
                                          <p:spTgt spid="2164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64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4740">
                                            <p:txEl>
                                              <p:pRg st="0" end="0"/>
                                            </p:txEl>
                                          </p:spTgt>
                                        </p:tgtEl>
                                        <p:attrNameLst>
                                          <p:attrName>style.visibility</p:attrName>
                                        </p:attrNameLst>
                                      </p:cBhvr>
                                      <p:to>
                                        <p:strVal val="visible"/>
                                      </p:to>
                                    </p:set>
                                    <p:anim calcmode="lin" valueType="num">
                                      <p:cBhvr additive="base">
                                        <p:cTn id="13" dur="500" fill="hold"/>
                                        <p:tgtEl>
                                          <p:spTgt spid="216474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64740">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164740">
                                            <p:txEl>
                                              <p:pRg st="1" end="1"/>
                                            </p:txEl>
                                          </p:spTgt>
                                        </p:tgtEl>
                                        <p:attrNameLst>
                                          <p:attrName>style.visibility</p:attrName>
                                        </p:attrNameLst>
                                      </p:cBhvr>
                                      <p:to>
                                        <p:strVal val="visible"/>
                                      </p:to>
                                    </p:set>
                                    <p:anim calcmode="lin" valueType="num">
                                      <p:cBhvr additive="base">
                                        <p:cTn id="17" dur="500" fill="hold"/>
                                        <p:tgtEl>
                                          <p:spTgt spid="2164740">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64740">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164740">
                                            <p:txEl>
                                              <p:pRg st="2" end="2"/>
                                            </p:txEl>
                                          </p:spTgt>
                                        </p:tgtEl>
                                        <p:attrNameLst>
                                          <p:attrName>style.visibility</p:attrName>
                                        </p:attrNameLst>
                                      </p:cBhvr>
                                      <p:to>
                                        <p:strVal val="visible"/>
                                      </p:to>
                                    </p:set>
                                    <p:anim calcmode="lin" valueType="num">
                                      <p:cBhvr additive="base">
                                        <p:cTn id="21" dur="500" fill="hold"/>
                                        <p:tgtEl>
                                          <p:spTgt spid="2164740">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16474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autoUpdateAnimBg="0"/>
      <p:bldP spid="2164740"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381000" y="207760"/>
            <a:ext cx="8458200" cy="533400"/>
          </a:xfrm>
          <a:noFill/>
        </p:spPr>
        <p:txBody>
          <a:bodyPr vert="horz" lIns="90479" tIns="44446" rIns="90479" bIns="44446" rtlCol="0" anchor="ctr">
            <a:normAutofit fontScale="90000"/>
          </a:bodyPr>
          <a:lstStyle/>
          <a:p>
            <a:r>
              <a:rPr lang="en-US" sz="4000" b="1" dirty="0" smtClean="0">
                <a:solidFill>
                  <a:srgbClr val="002060"/>
                </a:solidFill>
              </a:rPr>
              <a:t>Enablers: Assessment and Refinement</a:t>
            </a:r>
          </a:p>
        </p:txBody>
      </p:sp>
      <p:sp>
        <p:nvSpPr>
          <p:cNvPr id="89092" name="Text Box 3"/>
          <p:cNvSpPr txBox="1">
            <a:spLocks noChangeArrowheads="1"/>
          </p:cNvSpPr>
          <p:nvPr/>
        </p:nvSpPr>
        <p:spPr bwMode="auto">
          <a:xfrm>
            <a:off x="381000" y="1066800"/>
            <a:ext cx="8521700" cy="4930775"/>
          </a:xfrm>
          <a:prstGeom prst="rect">
            <a:avLst/>
          </a:prstGeom>
          <a:noFill/>
          <a:ln w="12700">
            <a:noFill/>
            <a:miter lim="800000"/>
            <a:headEnd/>
            <a:tailEnd/>
          </a:ln>
        </p:spPr>
        <p:txBody>
          <a:bodyPr lIns="91431" tIns="45716" rIns="91431" bIns="45716">
            <a:spAutoFit/>
          </a:bodyPr>
          <a:lstStyle/>
          <a:p>
            <a:pPr algn="just" eaLnBrk="0" hangingPunct="0">
              <a:lnSpc>
                <a:spcPct val="120000"/>
              </a:lnSpc>
              <a:spcAft>
                <a:spcPct val="100000"/>
              </a:spcAft>
            </a:pPr>
            <a:r>
              <a:rPr lang="en-US" sz="2300" b="1" dirty="0">
                <a:latin typeface="Arial" charset="0"/>
              </a:rPr>
              <a:t>This covers what an organization does to assess and </a:t>
            </a:r>
            <a:br>
              <a:rPr lang="en-US" sz="2300" b="1" dirty="0">
                <a:latin typeface="Arial" charset="0"/>
              </a:rPr>
            </a:br>
            <a:r>
              <a:rPr lang="en-US" sz="2300" b="1" dirty="0">
                <a:latin typeface="Arial" charset="0"/>
              </a:rPr>
              <a:t>review the approach and the deployment of the approach. The score awarded will take account of whether: </a:t>
            </a:r>
          </a:p>
          <a:p>
            <a:pPr lvl="1" indent="-455613" algn="just" eaLnBrk="0" hangingPunct="0">
              <a:lnSpc>
                <a:spcPct val="120000"/>
              </a:lnSpc>
              <a:spcAft>
                <a:spcPct val="100000"/>
              </a:spcAft>
              <a:buClr>
                <a:schemeClr val="tx1"/>
              </a:buClr>
              <a:buSzPct val="80000"/>
              <a:buFont typeface="Arial" pitchFamily="34" charset="0"/>
              <a:buChar char="•"/>
            </a:pPr>
            <a:r>
              <a:rPr lang="en-US" sz="2300" dirty="0">
                <a:latin typeface="Arial" charset="0"/>
              </a:rPr>
              <a:t>A</a:t>
            </a:r>
            <a:r>
              <a:rPr lang="en-US" sz="2300" dirty="0" smtClean="0">
                <a:latin typeface="Arial" charset="0"/>
              </a:rPr>
              <a:t>ppropriate </a:t>
            </a:r>
            <a:r>
              <a:rPr lang="en-US" sz="2300" dirty="0">
                <a:latin typeface="Arial" charset="0"/>
              </a:rPr>
              <a:t>measurement of the approach and </a:t>
            </a:r>
            <a:br>
              <a:rPr lang="en-US" sz="2300" dirty="0">
                <a:latin typeface="Arial" charset="0"/>
              </a:rPr>
            </a:br>
            <a:r>
              <a:rPr lang="en-US" sz="2300" dirty="0">
                <a:latin typeface="Arial" charset="0"/>
              </a:rPr>
              <a:t>deployment has been identified and undertaken</a:t>
            </a:r>
          </a:p>
          <a:p>
            <a:pPr lvl="1" indent="-455613" algn="just" eaLnBrk="0" hangingPunct="0">
              <a:lnSpc>
                <a:spcPct val="120000"/>
              </a:lnSpc>
              <a:spcAft>
                <a:spcPct val="100000"/>
              </a:spcAft>
              <a:buClr>
                <a:schemeClr val="tx1"/>
              </a:buClr>
              <a:buSzPct val="80000"/>
              <a:buFont typeface="Arial" pitchFamily="34" charset="0"/>
              <a:buChar char="•"/>
            </a:pPr>
            <a:r>
              <a:rPr lang="en-US" sz="2300" dirty="0">
                <a:latin typeface="Arial" charset="0"/>
              </a:rPr>
              <a:t>Creativity and learning activities are undertaken</a:t>
            </a:r>
          </a:p>
          <a:p>
            <a:pPr lvl="1" indent="-455613" algn="just" eaLnBrk="0" hangingPunct="0">
              <a:lnSpc>
                <a:spcPct val="120000"/>
              </a:lnSpc>
              <a:spcAft>
                <a:spcPct val="100000"/>
              </a:spcAft>
              <a:buClr>
                <a:schemeClr val="tx1"/>
              </a:buClr>
              <a:buSzPct val="80000"/>
              <a:buFont typeface="Arial" pitchFamily="34" charset="0"/>
              <a:buChar char="•"/>
            </a:pPr>
            <a:r>
              <a:rPr lang="en-US" sz="2300" dirty="0">
                <a:latin typeface="Arial" charset="0"/>
              </a:rPr>
              <a:t>O</a:t>
            </a:r>
            <a:r>
              <a:rPr lang="en-US" sz="2300" dirty="0" smtClean="0">
                <a:latin typeface="Arial" charset="0"/>
              </a:rPr>
              <a:t>utput </a:t>
            </a:r>
            <a:r>
              <a:rPr lang="en-US" sz="2300" dirty="0">
                <a:latin typeface="Arial" charset="0"/>
              </a:rPr>
              <a:t>from </a:t>
            </a:r>
            <a:r>
              <a:rPr lang="en-US" sz="2300" dirty="0" smtClean="0">
                <a:latin typeface="Arial" charset="0"/>
              </a:rPr>
              <a:t>measurement, </a:t>
            </a:r>
            <a:r>
              <a:rPr lang="en-US" sz="2300" dirty="0">
                <a:latin typeface="Arial" charset="0"/>
              </a:rPr>
              <a:t>creativity and learning is </a:t>
            </a:r>
            <a:r>
              <a:rPr lang="en-US" sz="2300" dirty="0" smtClean="0">
                <a:latin typeface="Arial" charset="0"/>
              </a:rPr>
              <a:t>analyzed </a:t>
            </a:r>
            <a:r>
              <a:rPr lang="en-US" sz="2300" dirty="0">
                <a:latin typeface="Arial" charset="0"/>
              </a:rPr>
              <a:t>and used to identify, prioritize, plan and implement improvements and innovation</a:t>
            </a:r>
          </a:p>
        </p:txBody>
      </p:sp>
    </p:spTree>
    <p:extLst>
      <p:ext uri="{BB962C8B-B14F-4D97-AF65-F5344CB8AC3E}">
        <p14:creationId xmlns="" xmlns:p14="http://schemas.microsoft.com/office/powerpoint/2010/main" val="95491515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083187" y="2866030"/>
            <a:ext cx="1719619" cy="1569492"/>
          </a:xfrm>
          <a:prstGeom prst="ellipse">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 QUALITY</a:t>
            </a:r>
          </a:p>
        </p:txBody>
      </p:sp>
      <p:cxnSp>
        <p:nvCxnSpPr>
          <p:cNvPr id="7" name="Straight Arrow Connector 6"/>
          <p:cNvCxnSpPr>
            <a:endCxn id="5" idx="2"/>
          </p:cNvCxnSpPr>
          <p:nvPr/>
        </p:nvCxnSpPr>
        <p:spPr>
          <a:xfrm>
            <a:off x="1473958" y="3650776"/>
            <a:ext cx="5609229" cy="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73958" y="1678675"/>
            <a:ext cx="1719618" cy="586853"/>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TECHNOLOGY</a:t>
            </a:r>
          </a:p>
        </p:txBody>
      </p:sp>
      <p:sp>
        <p:nvSpPr>
          <p:cNvPr id="9" name="Rectangle 8"/>
          <p:cNvSpPr/>
          <p:nvPr/>
        </p:nvSpPr>
        <p:spPr>
          <a:xfrm>
            <a:off x="1473958" y="4576547"/>
            <a:ext cx="1719618" cy="586853"/>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COMPETENCE</a:t>
            </a:r>
          </a:p>
        </p:txBody>
      </p:sp>
      <p:sp>
        <p:nvSpPr>
          <p:cNvPr id="10" name="Rectangle 9"/>
          <p:cNvSpPr/>
          <p:nvPr/>
        </p:nvSpPr>
        <p:spPr>
          <a:xfrm>
            <a:off x="4560627" y="4576548"/>
            <a:ext cx="1719618" cy="586853"/>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SOUND PROCESSES</a:t>
            </a:r>
          </a:p>
        </p:txBody>
      </p:sp>
      <p:sp>
        <p:nvSpPr>
          <p:cNvPr id="11" name="Rectangle 10"/>
          <p:cNvSpPr/>
          <p:nvPr/>
        </p:nvSpPr>
        <p:spPr>
          <a:xfrm>
            <a:off x="4424150" y="1678674"/>
            <a:ext cx="1719618" cy="586853"/>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QUALITY MATERIALS</a:t>
            </a:r>
          </a:p>
        </p:txBody>
      </p:sp>
      <p:cxnSp>
        <p:nvCxnSpPr>
          <p:cNvPr id="12" name="Straight Arrow Connector 11"/>
          <p:cNvCxnSpPr/>
          <p:nvPr/>
        </p:nvCxnSpPr>
        <p:spPr>
          <a:xfrm>
            <a:off x="2333767" y="2265528"/>
            <a:ext cx="1091821" cy="1385248"/>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202072" y="2265527"/>
            <a:ext cx="1091821" cy="1385248"/>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702256" y="3650776"/>
            <a:ext cx="1282890" cy="909849"/>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283959" y="3650775"/>
            <a:ext cx="1282890" cy="909849"/>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4"/>
          <p:cNvSpPr>
            <a:spLocks noGrp="1" noChangeArrowheads="1"/>
          </p:cNvSpPr>
          <p:nvPr>
            <p:ph type="title"/>
          </p:nvPr>
        </p:nvSpPr>
        <p:spPr>
          <a:xfrm>
            <a:off x="381000" y="207760"/>
            <a:ext cx="8458200" cy="533400"/>
          </a:xfrm>
          <a:noFill/>
        </p:spPr>
        <p:txBody>
          <a:bodyPr vert="horz" lIns="90479" tIns="44446" rIns="90479" bIns="44446" rtlCol="0" anchor="ctr">
            <a:normAutofit fontScale="90000"/>
          </a:bodyPr>
          <a:lstStyle/>
          <a:p>
            <a:r>
              <a:rPr lang="en-US" sz="4000" b="1" dirty="0" smtClean="0">
                <a:solidFill>
                  <a:srgbClr val="002060"/>
                </a:solidFill>
              </a:rPr>
              <a:t>Results caused by Approach</a:t>
            </a:r>
          </a:p>
        </p:txBody>
      </p:sp>
    </p:spTree>
    <p:extLst>
      <p:ext uri="{BB962C8B-B14F-4D97-AF65-F5344CB8AC3E}">
        <p14:creationId xmlns="" xmlns:p14="http://schemas.microsoft.com/office/powerpoint/2010/main" val="32738155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ChangeArrowheads="1"/>
          </p:cNvSpPr>
          <p:nvPr/>
        </p:nvSpPr>
        <p:spPr bwMode="auto">
          <a:xfrm>
            <a:off x="399245" y="206059"/>
            <a:ext cx="8549157" cy="540915"/>
          </a:xfrm>
          <a:prstGeom prst="rect">
            <a:avLst/>
          </a:prstGeom>
          <a:noFill/>
        </p:spPr>
        <p:txBody>
          <a:bodyPr vert="horz" lIns="90479" tIns="44446" rIns="90479" bIns="44446" rtlCol="0" anchor="ctr">
            <a:noAutofit/>
          </a:bodyPr>
          <a:lstStyle/>
          <a:p>
            <a:pPr>
              <a:spcBef>
                <a:spcPct val="0"/>
              </a:spcBef>
            </a:pPr>
            <a:r>
              <a:rPr lang="en-US" sz="3600" b="1" dirty="0" smtClean="0">
                <a:solidFill>
                  <a:srgbClr val="002060"/>
                </a:solidFill>
                <a:latin typeface="+mj-lt"/>
                <a:ea typeface="+mj-ea"/>
                <a:cs typeface="+mj-cs"/>
              </a:rPr>
              <a:t>Results: Excellence of Results</a:t>
            </a:r>
          </a:p>
        </p:txBody>
      </p:sp>
      <p:sp>
        <p:nvSpPr>
          <p:cNvPr id="95236" name="Rectangle 3"/>
          <p:cNvSpPr>
            <a:spLocks noChangeArrowheads="1"/>
          </p:cNvSpPr>
          <p:nvPr/>
        </p:nvSpPr>
        <p:spPr bwMode="auto">
          <a:xfrm>
            <a:off x="533400" y="1066800"/>
            <a:ext cx="7772400" cy="838200"/>
          </a:xfrm>
          <a:prstGeom prst="rect">
            <a:avLst/>
          </a:prstGeom>
          <a:noFill/>
          <a:ln w="12700">
            <a:noFill/>
            <a:miter lim="800000"/>
            <a:headEnd/>
            <a:tailEnd/>
          </a:ln>
        </p:spPr>
        <p:txBody>
          <a:bodyPr lIns="90479" tIns="44446" rIns="90479" bIns="44446" anchor="ctr" anchorCtr="1"/>
          <a:lstStyle/>
          <a:p>
            <a:pPr>
              <a:spcBef>
                <a:spcPct val="20000"/>
              </a:spcBef>
            </a:pPr>
            <a:endParaRPr lang="en-AU" sz="3200"/>
          </a:p>
        </p:txBody>
      </p:sp>
      <p:sp>
        <p:nvSpPr>
          <p:cNvPr id="95237" name="Text Box 4"/>
          <p:cNvSpPr txBox="1">
            <a:spLocks noChangeArrowheads="1"/>
          </p:cNvSpPr>
          <p:nvPr/>
        </p:nvSpPr>
        <p:spPr bwMode="auto">
          <a:xfrm>
            <a:off x="685800" y="1295400"/>
            <a:ext cx="8101042" cy="4191909"/>
          </a:xfrm>
          <a:prstGeom prst="rect">
            <a:avLst/>
          </a:prstGeom>
          <a:noFill/>
          <a:ln w="12700">
            <a:noFill/>
            <a:miter lim="800000"/>
            <a:headEnd/>
            <a:tailEnd/>
          </a:ln>
        </p:spPr>
        <p:txBody>
          <a:bodyPr wrap="square" lIns="91431" tIns="45716" rIns="91431" bIns="45716">
            <a:spAutoFit/>
          </a:bodyPr>
          <a:lstStyle/>
          <a:p>
            <a:pPr eaLnBrk="0" hangingPunct="0">
              <a:lnSpc>
                <a:spcPct val="110000"/>
              </a:lnSpc>
              <a:spcAft>
                <a:spcPct val="100000"/>
              </a:spcAft>
            </a:pPr>
            <a:r>
              <a:rPr lang="en-US" sz="2400" b="1" dirty="0">
                <a:latin typeface="Arial" charset="0"/>
              </a:rPr>
              <a:t>Evaluate the Performance on the following attributes:</a:t>
            </a:r>
          </a:p>
          <a:p>
            <a:pPr lvl="1" indent="-455613" eaLnBrk="0" hangingPunct="0">
              <a:lnSpc>
                <a:spcPct val="110000"/>
              </a:lnSpc>
              <a:spcAft>
                <a:spcPct val="70000"/>
              </a:spcAft>
              <a:buClr>
                <a:schemeClr val="tx1"/>
              </a:buClr>
              <a:buSzPct val="80000"/>
              <a:buFont typeface="Arial" pitchFamily="34" charset="0"/>
              <a:buChar char="•"/>
            </a:pPr>
            <a:r>
              <a:rPr lang="en-US" dirty="0">
                <a:latin typeface="Arial" charset="0"/>
              </a:rPr>
              <a:t>T</a:t>
            </a:r>
            <a:r>
              <a:rPr lang="en-US" dirty="0" smtClean="0">
                <a:latin typeface="Arial" charset="0"/>
              </a:rPr>
              <a:t>he </a:t>
            </a:r>
            <a:r>
              <a:rPr lang="en-US" dirty="0">
                <a:latin typeface="Arial" charset="0"/>
              </a:rPr>
              <a:t>existence of positive trends and /or sustained good performance. (continuous improvement </a:t>
            </a:r>
            <a:r>
              <a:rPr lang="en-US" dirty="0" smtClean="0">
                <a:latin typeface="Arial" charset="0"/>
              </a:rPr>
              <a:t>) over a period of 3 years</a:t>
            </a:r>
            <a:endParaRPr lang="en-US" dirty="0">
              <a:latin typeface="Arial" charset="0"/>
            </a:endParaRPr>
          </a:p>
          <a:p>
            <a:pPr lvl="1" indent="-455613" eaLnBrk="0" hangingPunct="0">
              <a:lnSpc>
                <a:spcPct val="110000"/>
              </a:lnSpc>
              <a:spcAft>
                <a:spcPct val="70000"/>
              </a:spcAft>
              <a:buClr>
                <a:schemeClr val="tx1"/>
              </a:buClr>
              <a:buSzPct val="80000"/>
              <a:buFont typeface="Arial" pitchFamily="34" charset="0"/>
              <a:buChar char="•"/>
            </a:pPr>
            <a:r>
              <a:rPr lang="en-US" dirty="0" smtClean="0">
                <a:latin typeface="Arial" charset="0"/>
              </a:rPr>
              <a:t>Whether </a:t>
            </a:r>
            <a:r>
              <a:rPr lang="en-US" dirty="0">
                <a:latin typeface="Arial" charset="0"/>
              </a:rPr>
              <a:t>targets are set </a:t>
            </a:r>
            <a:r>
              <a:rPr lang="en-US" dirty="0" smtClean="0">
                <a:latin typeface="Arial" charset="0"/>
              </a:rPr>
              <a:t>and consistently achieved for key results inline with strategic goals.</a:t>
            </a:r>
            <a:endParaRPr lang="en-US" dirty="0">
              <a:latin typeface="Arial" charset="0"/>
            </a:endParaRPr>
          </a:p>
          <a:p>
            <a:pPr lvl="1" indent="-455613" eaLnBrk="0" hangingPunct="0">
              <a:lnSpc>
                <a:spcPct val="110000"/>
              </a:lnSpc>
              <a:spcAft>
                <a:spcPct val="70000"/>
              </a:spcAft>
              <a:buClr>
                <a:schemeClr val="tx1"/>
              </a:buClr>
              <a:buSzPct val="80000"/>
              <a:buFont typeface="Arial" pitchFamily="34" charset="0"/>
              <a:buChar char="•"/>
            </a:pPr>
            <a:r>
              <a:rPr lang="en-US" dirty="0">
                <a:latin typeface="Arial" charset="0"/>
              </a:rPr>
              <a:t>C</a:t>
            </a:r>
            <a:r>
              <a:rPr lang="en-US" dirty="0" smtClean="0">
                <a:latin typeface="Arial" charset="0"/>
              </a:rPr>
              <a:t>omparisons </a:t>
            </a:r>
            <a:r>
              <a:rPr lang="en-US" dirty="0">
                <a:latin typeface="Arial" charset="0"/>
              </a:rPr>
              <a:t>with </a:t>
            </a:r>
            <a:r>
              <a:rPr lang="en-US" dirty="0" smtClean="0">
                <a:latin typeface="Arial" charset="0"/>
              </a:rPr>
              <a:t>Relevant external organizations  are made and are favorable for key results inline with strategic goals.</a:t>
            </a:r>
            <a:endParaRPr lang="en-US" dirty="0">
              <a:latin typeface="Arial" charset="0"/>
            </a:endParaRPr>
          </a:p>
          <a:p>
            <a:pPr lvl="1" indent="-455613" eaLnBrk="0" hangingPunct="0">
              <a:lnSpc>
                <a:spcPct val="110000"/>
              </a:lnSpc>
              <a:spcAft>
                <a:spcPct val="70000"/>
              </a:spcAft>
              <a:buClr>
                <a:schemeClr val="tx1"/>
              </a:buClr>
              <a:buSzPct val="80000"/>
              <a:buFont typeface="Arial" pitchFamily="34" charset="0"/>
              <a:buChar char="•"/>
            </a:pPr>
            <a:r>
              <a:rPr lang="en-US" dirty="0">
                <a:latin typeface="Arial" charset="0"/>
              </a:rPr>
              <a:t>T</a:t>
            </a:r>
            <a:r>
              <a:rPr lang="en-US" dirty="0" smtClean="0">
                <a:latin typeface="Arial" charset="0"/>
              </a:rPr>
              <a:t>he  Confidence </a:t>
            </a:r>
            <a:r>
              <a:rPr lang="en-US" dirty="0">
                <a:latin typeface="Arial" charset="0"/>
              </a:rPr>
              <a:t>of </a:t>
            </a:r>
            <a:r>
              <a:rPr lang="en-US" dirty="0" smtClean="0">
                <a:latin typeface="Arial" charset="0"/>
              </a:rPr>
              <a:t> future sustainability of the results based on established cause and effect relationship. (sustainability </a:t>
            </a:r>
            <a:r>
              <a:rPr lang="en-US" dirty="0">
                <a:latin typeface="Arial" charset="0"/>
              </a:rPr>
              <a:t>: doubtful, hopeful, forceful)</a:t>
            </a:r>
            <a:endParaRPr lang="en-US" sz="2400" dirty="0">
              <a:latin typeface="Arial" charset="0"/>
            </a:endParaRPr>
          </a:p>
        </p:txBody>
      </p:sp>
      <p:sp>
        <p:nvSpPr>
          <p:cNvPr id="95238" name="Text Box 5"/>
          <p:cNvSpPr txBox="1">
            <a:spLocks noChangeArrowheads="1"/>
          </p:cNvSpPr>
          <p:nvPr/>
        </p:nvSpPr>
        <p:spPr bwMode="auto">
          <a:xfrm>
            <a:off x="714348" y="5487308"/>
            <a:ext cx="7999413" cy="799211"/>
          </a:xfrm>
          <a:prstGeom prst="rect">
            <a:avLst/>
          </a:prstGeom>
          <a:noFill/>
        </p:spPr>
        <p:txBody>
          <a:bodyPr vert="horz" lIns="90479" tIns="44446" rIns="90479" bIns="44446" rtlCol="0" anchor="ctr">
            <a:normAutofit fontScale="97500"/>
          </a:bodyPr>
          <a:lstStyle/>
          <a:p>
            <a:pPr>
              <a:spcBef>
                <a:spcPct val="0"/>
              </a:spcBef>
            </a:pPr>
            <a:r>
              <a:rPr lang="en-US" sz="2400" b="1" dirty="0" smtClean="0">
                <a:latin typeface="+mj-lt"/>
                <a:ea typeface="+mj-ea"/>
                <a:cs typeface="+mj-cs"/>
              </a:rPr>
              <a:t>Trends, Targets, Comparisons, Alignment with processes give deeper insight to organisation’s Performance </a:t>
            </a:r>
          </a:p>
        </p:txBody>
      </p:sp>
    </p:spTree>
    <p:extLst>
      <p:ext uri="{BB962C8B-B14F-4D97-AF65-F5344CB8AC3E}">
        <p14:creationId xmlns="" xmlns:p14="http://schemas.microsoft.com/office/powerpoint/2010/main" val="17730843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ChangeArrowheads="1"/>
          </p:cNvSpPr>
          <p:nvPr/>
        </p:nvSpPr>
        <p:spPr bwMode="auto">
          <a:xfrm>
            <a:off x="533400" y="1066800"/>
            <a:ext cx="7772400" cy="838200"/>
          </a:xfrm>
          <a:prstGeom prst="rect">
            <a:avLst/>
          </a:prstGeom>
          <a:noFill/>
          <a:ln w="12700">
            <a:noFill/>
            <a:miter lim="800000"/>
            <a:headEnd/>
            <a:tailEnd/>
          </a:ln>
        </p:spPr>
        <p:txBody>
          <a:bodyPr lIns="90479" tIns="44446" rIns="90479" bIns="44446" anchor="ctr" anchorCtr="1"/>
          <a:lstStyle/>
          <a:p>
            <a:pPr>
              <a:spcBef>
                <a:spcPct val="20000"/>
              </a:spcBef>
            </a:pPr>
            <a:endParaRPr lang="en-AU" sz="3200"/>
          </a:p>
        </p:txBody>
      </p:sp>
      <p:sp>
        <p:nvSpPr>
          <p:cNvPr id="98309" name="Text Box 4"/>
          <p:cNvSpPr txBox="1">
            <a:spLocks noChangeArrowheads="1"/>
          </p:cNvSpPr>
          <p:nvPr/>
        </p:nvSpPr>
        <p:spPr bwMode="auto">
          <a:xfrm>
            <a:off x="609600" y="1268413"/>
            <a:ext cx="7912100" cy="5041372"/>
          </a:xfrm>
          <a:prstGeom prst="rect">
            <a:avLst/>
          </a:prstGeom>
          <a:noFill/>
          <a:ln w="12700">
            <a:noFill/>
            <a:miter lim="800000"/>
            <a:headEnd/>
            <a:tailEnd/>
          </a:ln>
        </p:spPr>
        <p:txBody>
          <a:bodyPr lIns="91431" tIns="45716" rIns="91431" bIns="45716">
            <a:spAutoFit/>
          </a:bodyPr>
          <a:lstStyle/>
          <a:p>
            <a:pPr eaLnBrk="0" hangingPunct="0">
              <a:lnSpc>
                <a:spcPct val="110000"/>
              </a:lnSpc>
              <a:spcAft>
                <a:spcPct val="100000"/>
              </a:spcAft>
            </a:pPr>
            <a:r>
              <a:rPr lang="en-US" sz="2400" b="1" dirty="0">
                <a:latin typeface="Arial" charset="0"/>
              </a:rPr>
              <a:t>The score for Relevance and Usability of results will take account of :</a:t>
            </a:r>
          </a:p>
          <a:p>
            <a:pPr lvl="1" indent="-455613" algn="just" eaLnBrk="0" hangingPunct="0">
              <a:lnSpc>
                <a:spcPct val="110000"/>
              </a:lnSpc>
              <a:spcAft>
                <a:spcPct val="70000"/>
              </a:spcAft>
              <a:buClr>
                <a:schemeClr val="tx1"/>
              </a:buClr>
              <a:buSzPct val="80000"/>
              <a:buFont typeface="Arial" pitchFamily="34" charset="0"/>
              <a:buChar char="•"/>
            </a:pPr>
            <a:r>
              <a:rPr lang="en-US" sz="2400" dirty="0">
                <a:latin typeface="Arial" charset="0"/>
              </a:rPr>
              <a:t>the relevance of and extent to which the results cover all  the related areas of the organization (refer KFs, key initiatives in enablers relevant to result area).</a:t>
            </a:r>
          </a:p>
          <a:p>
            <a:pPr lvl="1" indent="-455613" algn="just" eaLnBrk="0" hangingPunct="0">
              <a:lnSpc>
                <a:spcPct val="110000"/>
              </a:lnSpc>
              <a:spcAft>
                <a:spcPct val="70000"/>
              </a:spcAft>
              <a:buClr>
                <a:schemeClr val="tx1"/>
              </a:buClr>
              <a:buSzPct val="80000"/>
              <a:buFont typeface="Arial" pitchFamily="34" charset="0"/>
              <a:buChar char="•"/>
            </a:pPr>
            <a:r>
              <a:rPr lang="en-US" sz="2400" dirty="0">
                <a:latin typeface="Arial" charset="0"/>
              </a:rPr>
              <a:t>the extent to which a full range of results, relevant to the criterion, are presented, accurate and reliable</a:t>
            </a:r>
          </a:p>
          <a:p>
            <a:pPr lvl="1" indent="-455613" algn="just" eaLnBrk="0" hangingPunct="0">
              <a:lnSpc>
                <a:spcPct val="110000"/>
              </a:lnSpc>
              <a:spcAft>
                <a:spcPct val="70000"/>
              </a:spcAft>
              <a:buClr>
                <a:schemeClr val="tx1"/>
              </a:buClr>
              <a:buSzPct val="80000"/>
              <a:buFont typeface="Arial" pitchFamily="34" charset="0"/>
              <a:buChar char="•"/>
            </a:pPr>
            <a:r>
              <a:rPr lang="en-US" sz="2400" dirty="0">
                <a:latin typeface="Arial" charset="0"/>
              </a:rPr>
              <a:t>the extent to which the </a:t>
            </a:r>
            <a:r>
              <a:rPr lang="en-US" sz="2400" dirty="0" smtClean="0">
                <a:latin typeface="Arial" charset="0"/>
              </a:rPr>
              <a:t> scope &amp; relevance </a:t>
            </a:r>
            <a:r>
              <a:rPr lang="en-US" sz="2400" dirty="0">
                <a:latin typeface="Arial" charset="0"/>
              </a:rPr>
              <a:t>of the results presented is understood (segmentation, relative importance, used for improvement)</a:t>
            </a:r>
          </a:p>
        </p:txBody>
      </p:sp>
      <p:sp>
        <p:nvSpPr>
          <p:cNvPr id="6" name="Rectangle 2"/>
          <p:cNvSpPr>
            <a:spLocks noChangeArrowheads="1"/>
          </p:cNvSpPr>
          <p:nvPr/>
        </p:nvSpPr>
        <p:spPr bwMode="auto">
          <a:xfrm>
            <a:off x="399245" y="206059"/>
            <a:ext cx="8549157" cy="540915"/>
          </a:xfrm>
          <a:prstGeom prst="rect">
            <a:avLst/>
          </a:prstGeom>
          <a:noFill/>
        </p:spPr>
        <p:txBody>
          <a:bodyPr vert="horz" lIns="90479" tIns="44446" rIns="90479" bIns="44446" rtlCol="0" anchor="ctr">
            <a:noAutofit/>
          </a:bodyPr>
          <a:lstStyle/>
          <a:p>
            <a:pPr>
              <a:spcBef>
                <a:spcPct val="0"/>
              </a:spcBef>
            </a:pPr>
            <a:r>
              <a:rPr lang="en-US" sz="3600" b="1" dirty="0" smtClean="0">
                <a:solidFill>
                  <a:srgbClr val="002060"/>
                </a:solidFill>
                <a:latin typeface="+mj-lt"/>
                <a:ea typeface="+mj-ea"/>
                <a:cs typeface="+mj-cs"/>
              </a:rPr>
              <a:t>Results: Relevance and Usability</a:t>
            </a:r>
          </a:p>
        </p:txBody>
      </p:sp>
    </p:spTree>
    <p:extLst>
      <p:ext uri="{BB962C8B-B14F-4D97-AF65-F5344CB8AC3E}">
        <p14:creationId xmlns="" xmlns:p14="http://schemas.microsoft.com/office/powerpoint/2010/main" val="36929302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xfrm>
            <a:off x="7010400" y="6356350"/>
            <a:ext cx="2133600" cy="365125"/>
          </a:xfrm>
          <a:noFill/>
        </p:spPr>
        <p:txBody>
          <a:bodyPr/>
          <a:lstStyle/>
          <a:p>
            <a:fld id="{DEC07AE8-3B10-418C-9AF4-2271B0273E87}" type="slidenum">
              <a:rPr lang="en-US" smtClean="0"/>
              <a:pPr/>
              <a:t>69</a:t>
            </a:fld>
            <a:endParaRPr lang="en-US" smtClean="0"/>
          </a:p>
        </p:txBody>
      </p:sp>
      <p:sp>
        <p:nvSpPr>
          <p:cNvPr id="97283" name="Rectangle 3074"/>
          <p:cNvSpPr>
            <a:spLocks noChangeArrowheads="1"/>
          </p:cNvSpPr>
          <p:nvPr/>
        </p:nvSpPr>
        <p:spPr bwMode="auto">
          <a:xfrm>
            <a:off x="457200" y="381000"/>
            <a:ext cx="8229600" cy="457200"/>
          </a:xfrm>
          <a:prstGeom prst="rect">
            <a:avLst/>
          </a:prstGeom>
          <a:noFill/>
        </p:spPr>
        <p:txBody>
          <a:bodyPr vert="horz" lIns="90479" tIns="44446" rIns="90479" bIns="44446" rtlCol="0" anchor="ctr">
            <a:normAutofit fontScale="75000" lnSpcReduction="20000"/>
          </a:bodyPr>
          <a:lstStyle/>
          <a:p>
            <a:pPr algn="ctr">
              <a:spcBef>
                <a:spcPct val="0"/>
              </a:spcBef>
            </a:pPr>
            <a:r>
              <a:rPr lang="en-US" sz="4000" b="1" dirty="0" smtClean="0">
                <a:solidFill>
                  <a:srgbClr val="002060"/>
                </a:solidFill>
                <a:latin typeface="+mj-lt"/>
                <a:ea typeface="+mj-ea"/>
                <a:cs typeface="+mj-cs"/>
              </a:rPr>
              <a:t>Measures : Maturity Levels</a:t>
            </a:r>
          </a:p>
        </p:txBody>
      </p:sp>
      <p:sp>
        <p:nvSpPr>
          <p:cNvPr id="97284" name="Freeform 3075"/>
          <p:cNvSpPr>
            <a:spLocks/>
          </p:cNvSpPr>
          <p:nvPr/>
        </p:nvSpPr>
        <p:spPr bwMode="auto">
          <a:xfrm>
            <a:off x="609600" y="4800600"/>
            <a:ext cx="838200" cy="463550"/>
          </a:xfrm>
          <a:custGeom>
            <a:avLst/>
            <a:gdLst>
              <a:gd name="T0" fmla="*/ 2147483647 w 480"/>
              <a:gd name="T1" fmla="*/ 2147483647 h 366"/>
              <a:gd name="T2" fmla="*/ 2147483647 w 480"/>
              <a:gd name="T3" fmla="*/ 2147483647 h 366"/>
              <a:gd name="T4" fmla="*/ 0 60000 65536"/>
              <a:gd name="T5" fmla="*/ 0 60000 65536"/>
              <a:gd name="T6" fmla="*/ 0 w 480"/>
              <a:gd name="T7" fmla="*/ 0 h 366"/>
              <a:gd name="T8" fmla="*/ 480 w 480"/>
              <a:gd name="T9" fmla="*/ 366 h 366"/>
            </a:gdLst>
            <a:ahLst/>
            <a:cxnLst>
              <a:cxn ang="T4">
                <a:pos x="T0" y="T1"/>
              </a:cxn>
              <a:cxn ang="T5">
                <a:pos x="T2" y="T3"/>
              </a:cxn>
            </a:cxnLst>
            <a:rect l="T6" t="T7" r="T8" b="T9"/>
            <a:pathLst>
              <a:path w="480" h="366">
                <a:moveTo>
                  <a:pt x="21" y="366"/>
                </a:moveTo>
                <a:cubicBezTo>
                  <a:pt x="0" y="254"/>
                  <a:pt x="0" y="0"/>
                  <a:pt x="480" y="38"/>
                </a:cubicBezTo>
              </a:path>
            </a:pathLst>
          </a:custGeom>
          <a:noFill/>
          <a:ln w="22225">
            <a:solidFill>
              <a:schemeClr val="tx1"/>
            </a:solidFill>
            <a:round/>
            <a:headEnd/>
            <a:tailEnd type="triangle" w="lg" len="med"/>
          </a:ln>
        </p:spPr>
        <p:txBody>
          <a:bodyPr wrap="none" anchor="ctr"/>
          <a:lstStyle/>
          <a:p>
            <a:endParaRPr lang="en-IN"/>
          </a:p>
        </p:txBody>
      </p:sp>
      <p:sp>
        <p:nvSpPr>
          <p:cNvPr id="97285" name="Rectangle 3076"/>
          <p:cNvSpPr>
            <a:spLocks noChangeArrowheads="1"/>
          </p:cNvSpPr>
          <p:nvPr/>
        </p:nvSpPr>
        <p:spPr bwMode="auto">
          <a:xfrm>
            <a:off x="609600" y="5410200"/>
            <a:ext cx="1981200" cy="541338"/>
          </a:xfrm>
          <a:prstGeom prst="rect">
            <a:avLst/>
          </a:prstGeom>
          <a:solidFill>
            <a:schemeClr val="tx1"/>
          </a:solidFill>
          <a:ln w="19050">
            <a:solidFill>
              <a:schemeClr val="tx1"/>
            </a:solidFill>
            <a:miter lim="800000"/>
            <a:headEnd/>
            <a:tailEnd/>
          </a:ln>
        </p:spPr>
        <p:txBody>
          <a:bodyPr wrap="none" anchor="ctr"/>
          <a:lstStyle/>
          <a:p>
            <a:pPr algn="ctr" eaLnBrk="0" hangingPunct="0"/>
            <a:r>
              <a:rPr lang="en-US">
                <a:solidFill>
                  <a:schemeClr val="bg1"/>
                </a:solidFill>
                <a:latin typeface="Arial" charset="0"/>
              </a:rPr>
              <a:t>None</a:t>
            </a:r>
          </a:p>
        </p:txBody>
      </p:sp>
      <p:sp>
        <p:nvSpPr>
          <p:cNvPr id="97286" name="Freeform 3077"/>
          <p:cNvSpPr>
            <a:spLocks/>
          </p:cNvSpPr>
          <p:nvPr/>
        </p:nvSpPr>
        <p:spPr bwMode="auto">
          <a:xfrm>
            <a:off x="1524000" y="4114800"/>
            <a:ext cx="914400" cy="463550"/>
          </a:xfrm>
          <a:custGeom>
            <a:avLst/>
            <a:gdLst>
              <a:gd name="T0" fmla="*/ 2147483647 w 480"/>
              <a:gd name="T1" fmla="*/ 2147483647 h 366"/>
              <a:gd name="T2" fmla="*/ 2147483647 w 480"/>
              <a:gd name="T3" fmla="*/ 2147483647 h 366"/>
              <a:gd name="T4" fmla="*/ 0 60000 65536"/>
              <a:gd name="T5" fmla="*/ 0 60000 65536"/>
              <a:gd name="T6" fmla="*/ 0 w 480"/>
              <a:gd name="T7" fmla="*/ 0 h 366"/>
              <a:gd name="T8" fmla="*/ 480 w 480"/>
              <a:gd name="T9" fmla="*/ 366 h 366"/>
            </a:gdLst>
            <a:ahLst/>
            <a:cxnLst>
              <a:cxn ang="T4">
                <a:pos x="T0" y="T1"/>
              </a:cxn>
              <a:cxn ang="T5">
                <a:pos x="T2" y="T3"/>
              </a:cxn>
            </a:cxnLst>
            <a:rect l="T6" t="T7" r="T8" b="T9"/>
            <a:pathLst>
              <a:path w="480" h="366">
                <a:moveTo>
                  <a:pt x="21" y="366"/>
                </a:moveTo>
                <a:cubicBezTo>
                  <a:pt x="0" y="254"/>
                  <a:pt x="0" y="0"/>
                  <a:pt x="480" y="38"/>
                </a:cubicBezTo>
              </a:path>
            </a:pathLst>
          </a:custGeom>
          <a:noFill/>
          <a:ln w="22225">
            <a:solidFill>
              <a:schemeClr val="tx1"/>
            </a:solidFill>
            <a:round/>
            <a:headEnd/>
            <a:tailEnd type="triangle" w="lg" len="med"/>
          </a:ln>
        </p:spPr>
        <p:txBody>
          <a:bodyPr wrap="none" anchor="ctr"/>
          <a:lstStyle/>
          <a:p>
            <a:endParaRPr lang="en-IN"/>
          </a:p>
        </p:txBody>
      </p:sp>
      <p:sp>
        <p:nvSpPr>
          <p:cNvPr id="97287" name="Rectangle 3078"/>
          <p:cNvSpPr>
            <a:spLocks noChangeArrowheads="1"/>
          </p:cNvSpPr>
          <p:nvPr/>
        </p:nvSpPr>
        <p:spPr bwMode="auto">
          <a:xfrm>
            <a:off x="1524000" y="4724400"/>
            <a:ext cx="1966913" cy="561975"/>
          </a:xfrm>
          <a:prstGeom prst="rect">
            <a:avLst/>
          </a:prstGeom>
          <a:solidFill>
            <a:srgbClr val="C19B2F"/>
          </a:solidFill>
          <a:ln w="19050">
            <a:solidFill>
              <a:schemeClr val="tx1"/>
            </a:solidFill>
            <a:miter lim="800000"/>
            <a:headEnd/>
            <a:tailEnd/>
          </a:ln>
        </p:spPr>
        <p:txBody>
          <a:bodyPr wrap="none" anchor="ctr"/>
          <a:lstStyle/>
          <a:p>
            <a:pPr algn="ctr" eaLnBrk="0" hangingPunct="0"/>
            <a:r>
              <a:rPr lang="en-US">
                <a:latin typeface="Arial" charset="0"/>
              </a:rPr>
              <a:t>Global</a:t>
            </a:r>
          </a:p>
        </p:txBody>
      </p:sp>
      <p:sp>
        <p:nvSpPr>
          <p:cNvPr id="97288" name="Freeform 3079"/>
          <p:cNvSpPr>
            <a:spLocks/>
          </p:cNvSpPr>
          <p:nvPr/>
        </p:nvSpPr>
        <p:spPr bwMode="auto">
          <a:xfrm>
            <a:off x="2514600" y="3352800"/>
            <a:ext cx="849313" cy="539750"/>
          </a:xfrm>
          <a:custGeom>
            <a:avLst/>
            <a:gdLst>
              <a:gd name="T0" fmla="*/ 2147483647 w 480"/>
              <a:gd name="T1" fmla="*/ 2147483647 h 366"/>
              <a:gd name="T2" fmla="*/ 2147483647 w 480"/>
              <a:gd name="T3" fmla="*/ 2147483647 h 366"/>
              <a:gd name="T4" fmla="*/ 0 60000 65536"/>
              <a:gd name="T5" fmla="*/ 0 60000 65536"/>
              <a:gd name="T6" fmla="*/ 0 w 480"/>
              <a:gd name="T7" fmla="*/ 0 h 366"/>
              <a:gd name="T8" fmla="*/ 480 w 480"/>
              <a:gd name="T9" fmla="*/ 366 h 366"/>
            </a:gdLst>
            <a:ahLst/>
            <a:cxnLst>
              <a:cxn ang="T4">
                <a:pos x="T0" y="T1"/>
              </a:cxn>
              <a:cxn ang="T5">
                <a:pos x="T2" y="T3"/>
              </a:cxn>
            </a:cxnLst>
            <a:rect l="T6" t="T7" r="T8" b="T9"/>
            <a:pathLst>
              <a:path w="480" h="366">
                <a:moveTo>
                  <a:pt x="21" y="366"/>
                </a:moveTo>
                <a:cubicBezTo>
                  <a:pt x="0" y="254"/>
                  <a:pt x="0" y="0"/>
                  <a:pt x="480" y="38"/>
                </a:cubicBezTo>
              </a:path>
            </a:pathLst>
          </a:custGeom>
          <a:noFill/>
          <a:ln w="22225">
            <a:solidFill>
              <a:schemeClr val="tx1"/>
            </a:solidFill>
            <a:round/>
            <a:headEnd/>
            <a:tailEnd type="triangle" w="lg" len="med"/>
          </a:ln>
        </p:spPr>
        <p:txBody>
          <a:bodyPr wrap="none" anchor="ctr"/>
          <a:lstStyle/>
          <a:p>
            <a:endParaRPr lang="en-IN"/>
          </a:p>
        </p:txBody>
      </p:sp>
      <p:sp>
        <p:nvSpPr>
          <p:cNvPr id="97289" name="Rectangle 3080"/>
          <p:cNvSpPr>
            <a:spLocks noChangeArrowheads="1"/>
          </p:cNvSpPr>
          <p:nvPr/>
        </p:nvSpPr>
        <p:spPr bwMode="auto">
          <a:xfrm>
            <a:off x="2590800" y="4038600"/>
            <a:ext cx="2057400" cy="614363"/>
          </a:xfrm>
          <a:prstGeom prst="rect">
            <a:avLst/>
          </a:prstGeom>
          <a:solidFill>
            <a:srgbClr val="3EDC3A"/>
          </a:solidFill>
          <a:ln w="19050">
            <a:solidFill>
              <a:schemeClr val="tx1"/>
            </a:solidFill>
            <a:miter lim="800000"/>
            <a:headEnd/>
            <a:tailEnd/>
          </a:ln>
        </p:spPr>
        <p:txBody>
          <a:bodyPr wrap="none" anchor="ctr"/>
          <a:lstStyle/>
          <a:p>
            <a:pPr algn="ctr" eaLnBrk="0" hangingPunct="0"/>
            <a:r>
              <a:rPr lang="en-US">
                <a:latin typeface="Arial" charset="0"/>
              </a:rPr>
              <a:t>Segmented</a:t>
            </a:r>
          </a:p>
        </p:txBody>
      </p:sp>
      <p:sp>
        <p:nvSpPr>
          <p:cNvPr id="97290" name="Freeform 3081"/>
          <p:cNvSpPr>
            <a:spLocks/>
          </p:cNvSpPr>
          <p:nvPr/>
        </p:nvSpPr>
        <p:spPr bwMode="auto">
          <a:xfrm>
            <a:off x="3429000" y="2743200"/>
            <a:ext cx="849313" cy="463550"/>
          </a:xfrm>
          <a:custGeom>
            <a:avLst/>
            <a:gdLst>
              <a:gd name="T0" fmla="*/ 2147483647 w 480"/>
              <a:gd name="T1" fmla="*/ 2147483647 h 366"/>
              <a:gd name="T2" fmla="*/ 2147483647 w 480"/>
              <a:gd name="T3" fmla="*/ 2147483647 h 366"/>
              <a:gd name="T4" fmla="*/ 0 60000 65536"/>
              <a:gd name="T5" fmla="*/ 0 60000 65536"/>
              <a:gd name="T6" fmla="*/ 0 w 480"/>
              <a:gd name="T7" fmla="*/ 0 h 366"/>
              <a:gd name="T8" fmla="*/ 480 w 480"/>
              <a:gd name="T9" fmla="*/ 366 h 366"/>
            </a:gdLst>
            <a:ahLst/>
            <a:cxnLst>
              <a:cxn ang="T4">
                <a:pos x="T0" y="T1"/>
              </a:cxn>
              <a:cxn ang="T5">
                <a:pos x="T2" y="T3"/>
              </a:cxn>
            </a:cxnLst>
            <a:rect l="T6" t="T7" r="T8" b="T9"/>
            <a:pathLst>
              <a:path w="480" h="366">
                <a:moveTo>
                  <a:pt x="21" y="366"/>
                </a:moveTo>
                <a:cubicBezTo>
                  <a:pt x="0" y="254"/>
                  <a:pt x="0" y="0"/>
                  <a:pt x="480" y="38"/>
                </a:cubicBezTo>
              </a:path>
            </a:pathLst>
          </a:custGeom>
          <a:noFill/>
          <a:ln w="22225">
            <a:solidFill>
              <a:schemeClr val="tx1"/>
            </a:solidFill>
            <a:round/>
            <a:headEnd/>
            <a:tailEnd type="triangle" w="lg" len="med"/>
          </a:ln>
        </p:spPr>
        <p:txBody>
          <a:bodyPr wrap="none" anchor="ctr"/>
          <a:lstStyle/>
          <a:p>
            <a:endParaRPr lang="en-IN"/>
          </a:p>
        </p:txBody>
      </p:sp>
      <p:sp>
        <p:nvSpPr>
          <p:cNvPr id="97291" name="Rectangle 3082"/>
          <p:cNvSpPr>
            <a:spLocks noChangeArrowheads="1"/>
          </p:cNvSpPr>
          <p:nvPr/>
        </p:nvSpPr>
        <p:spPr bwMode="auto">
          <a:xfrm>
            <a:off x="3505200" y="3352800"/>
            <a:ext cx="1981200" cy="614363"/>
          </a:xfrm>
          <a:prstGeom prst="rect">
            <a:avLst/>
          </a:prstGeom>
          <a:solidFill>
            <a:srgbClr val="1C8B19"/>
          </a:solidFill>
          <a:ln w="19050">
            <a:solidFill>
              <a:schemeClr val="tx1"/>
            </a:solidFill>
            <a:miter lim="800000"/>
            <a:headEnd/>
            <a:tailEnd/>
          </a:ln>
        </p:spPr>
        <p:txBody>
          <a:bodyPr wrap="none" anchor="ctr"/>
          <a:lstStyle/>
          <a:p>
            <a:pPr algn="ctr" eaLnBrk="0" hangingPunct="0"/>
            <a:r>
              <a:rPr lang="en-US">
                <a:solidFill>
                  <a:schemeClr val="bg1"/>
                </a:solidFill>
                <a:latin typeface="Arial" charset="0"/>
              </a:rPr>
              <a:t>Targets</a:t>
            </a:r>
          </a:p>
        </p:txBody>
      </p:sp>
      <p:sp>
        <p:nvSpPr>
          <p:cNvPr id="97292" name="Rectangle 3083"/>
          <p:cNvSpPr>
            <a:spLocks noChangeArrowheads="1"/>
          </p:cNvSpPr>
          <p:nvPr/>
        </p:nvSpPr>
        <p:spPr bwMode="auto">
          <a:xfrm>
            <a:off x="5257800" y="1981200"/>
            <a:ext cx="2057400" cy="614363"/>
          </a:xfrm>
          <a:prstGeom prst="rect">
            <a:avLst/>
          </a:prstGeom>
          <a:solidFill>
            <a:schemeClr val="tx1"/>
          </a:solidFill>
          <a:ln w="19050">
            <a:solidFill>
              <a:schemeClr val="tx1"/>
            </a:solidFill>
            <a:miter lim="800000"/>
            <a:headEnd/>
            <a:tailEnd/>
          </a:ln>
        </p:spPr>
        <p:txBody>
          <a:bodyPr wrap="none" anchor="ctr"/>
          <a:lstStyle/>
          <a:p>
            <a:pPr algn="ctr" eaLnBrk="0" hangingPunct="0"/>
            <a:r>
              <a:rPr lang="en-US">
                <a:solidFill>
                  <a:schemeClr val="bg1"/>
                </a:solidFill>
                <a:latin typeface="Arial" charset="0"/>
              </a:rPr>
              <a:t>Improvement</a:t>
            </a:r>
          </a:p>
        </p:txBody>
      </p:sp>
      <p:sp>
        <p:nvSpPr>
          <p:cNvPr id="97293" name="Text Box 3084"/>
          <p:cNvSpPr txBox="1">
            <a:spLocks noChangeArrowheads="1"/>
          </p:cNvSpPr>
          <p:nvPr/>
        </p:nvSpPr>
        <p:spPr bwMode="auto">
          <a:xfrm>
            <a:off x="2895600" y="5653088"/>
            <a:ext cx="4495800" cy="366712"/>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Gazing, No Questions Asked</a:t>
            </a:r>
          </a:p>
        </p:txBody>
      </p:sp>
      <p:sp>
        <p:nvSpPr>
          <p:cNvPr id="97294" name="Text Box 3085"/>
          <p:cNvSpPr txBox="1">
            <a:spLocks noChangeArrowheads="1"/>
          </p:cNvSpPr>
          <p:nvPr/>
        </p:nvSpPr>
        <p:spPr bwMode="auto">
          <a:xfrm>
            <a:off x="2286000" y="2224088"/>
            <a:ext cx="2286000" cy="366712"/>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Analysis and Action</a:t>
            </a:r>
          </a:p>
        </p:txBody>
      </p:sp>
      <p:sp>
        <p:nvSpPr>
          <p:cNvPr id="97295" name="Rectangle 3086"/>
          <p:cNvSpPr>
            <a:spLocks noChangeArrowheads="1"/>
          </p:cNvSpPr>
          <p:nvPr/>
        </p:nvSpPr>
        <p:spPr bwMode="auto">
          <a:xfrm>
            <a:off x="4343400" y="2667000"/>
            <a:ext cx="1981200" cy="614363"/>
          </a:xfrm>
          <a:prstGeom prst="rect">
            <a:avLst/>
          </a:prstGeom>
          <a:solidFill>
            <a:schemeClr val="tx1"/>
          </a:solidFill>
          <a:ln w="19050">
            <a:solidFill>
              <a:schemeClr val="tx1"/>
            </a:solidFill>
            <a:miter lim="800000"/>
            <a:headEnd/>
            <a:tailEnd/>
          </a:ln>
        </p:spPr>
        <p:txBody>
          <a:bodyPr wrap="none" anchor="ctr"/>
          <a:lstStyle/>
          <a:p>
            <a:pPr algn="ctr" eaLnBrk="0" hangingPunct="0"/>
            <a:r>
              <a:rPr lang="en-US" sz="1600" dirty="0">
                <a:solidFill>
                  <a:schemeClr val="bg1"/>
                </a:solidFill>
                <a:latin typeface="Arial" charset="0"/>
              </a:rPr>
              <a:t>Variation </a:t>
            </a:r>
            <a:r>
              <a:rPr lang="en-US" sz="1600" dirty="0" smtClean="0">
                <a:solidFill>
                  <a:schemeClr val="bg1"/>
                </a:solidFill>
                <a:latin typeface="Arial" charset="0"/>
              </a:rPr>
              <a:t>Reduction</a:t>
            </a:r>
            <a:r>
              <a:rPr lang="en-US" dirty="0" smtClean="0">
                <a:solidFill>
                  <a:schemeClr val="bg1"/>
                </a:solidFill>
                <a:latin typeface="Arial" charset="0"/>
              </a:rPr>
              <a:t> </a:t>
            </a:r>
            <a:endParaRPr lang="en-US" dirty="0">
              <a:solidFill>
                <a:schemeClr val="bg1"/>
              </a:solidFill>
              <a:latin typeface="Arial" charset="0"/>
            </a:endParaRPr>
          </a:p>
        </p:txBody>
      </p:sp>
      <p:sp>
        <p:nvSpPr>
          <p:cNvPr id="97296" name="Freeform 3087"/>
          <p:cNvSpPr>
            <a:spLocks/>
          </p:cNvSpPr>
          <p:nvPr/>
        </p:nvSpPr>
        <p:spPr bwMode="auto">
          <a:xfrm>
            <a:off x="4343400" y="2057400"/>
            <a:ext cx="849313" cy="463550"/>
          </a:xfrm>
          <a:custGeom>
            <a:avLst/>
            <a:gdLst>
              <a:gd name="T0" fmla="*/ 2147483647 w 480"/>
              <a:gd name="T1" fmla="*/ 2147483647 h 366"/>
              <a:gd name="T2" fmla="*/ 2147483647 w 480"/>
              <a:gd name="T3" fmla="*/ 2147483647 h 366"/>
              <a:gd name="T4" fmla="*/ 0 60000 65536"/>
              <a:gd name="T5" fmla="*/ 0 60000 65536"/>
              <a:gd name="T6" fmla="*/ 0 w 480"/>
              <a:gd name="T7" fmla="*/ 0 h 366"/>
              <a:gd name="T8" fmla="*/ 480 w 480"/>
              <a:gd name="T9" fmla="*/ 366 h 366"/>
            </a:gdLst>
            <a:ahLst/>
            <a:cxnLst>
              <a:cxn ang="T4">
                <a:pos x="T0" y="T1"/>
              </a:cxn>
              <a:cxn ang="T5">
                <a:pos x="T2" y="T3"/>
              </a:cxn>
            </a:cxnLst>
            <a:rect l="T6" t="T7" r="T8" b="T9"/>
            <a:pathLst>
              <a:path w="480" h="366">
                <a:moveTo>
                  <a:pt x="21" y="366"/>
                </a:moveTo>
                <a:cubicBezTo>
                  <a:pt x="0" y="254"/>
                  <a:pt x="0" y="0"/>
                  <a:pt x="480" y="38"/>
                </a:cubicBezTo>
              </a:path>
            </a:pathLst>
          </a:custGeom>
          <a:noFill/>
          <a:ln w="22225">
            <a:solidFill>
              <a:schemeClr val="tx1"/>
            </a:solidFill>
            <a:round/>
            <a:headEnd/>
            <a:tailEnd type="triangle" w="lg" len="med"/>
          </a:ln>
        </p:spPr>
        <p:txBody>
          <a:bodyPr wrap="none" anchor="ctr"/>
          <a:lstStyle/>
          <a:p>
            <a:endParaRPr lang="en-IN"/>
          </a:p>
        </p:txBody>
      </p:sp>
      <p:sp>
        <p:nvSpPr>
          <p:cNvPr id="97297" name="Rectangle 3088"/>
          <p:cNvSpPr>
            <a:spLocks noChangeArrowheads="1"/>
          </p:cNvSpPr>
          <p:nvPr/>
        </p:nvSpPr>
        <p:spPr bwMode="auto">
          <a:xfrm>
            <a:off x="6172200" y="1295400"/>
            <a:ext cx="2057400" cy="614363"/>
          </a:xfrm>
          <a:prstGeom prst="rect">
            <a:avLst/>
          </a:prstGeom>
          <a:solidFill>
            <a:schemeClr val="tx1"/>
          </a:solidFill>
          <a:ln w="19050">
            <a:solidFill>
              <a:schemeClr val="tx1"/>
            </a:solidFill>
            <a:miter lim="800000"/>
            <a:headEnd/>
            <a:tailEnd/>
          </a:ln>
        </p:spPr>
        <p:txBody>
          <a:bodyPr wrap="none" anchor="ctr"/>
          <a:lstStyle/>
          <a:p>
            <a:pPr algn="ctr" eaLnBrk="0" hangingPunct="0"/>
            <a:r>
              <a:rPr lang="en-US">
                <a:solidFill>
                  <a:schemeClr val="bg1"/>
                </a:solidFill>
                <a:latin typeface="Arial" charset="0"/>
              </a:rPr>
              <a:t>Benchmark</a:t>
            </a:r>
          </a:p>
        </p:txBody>
      </p:sp>
      <p:sp>
        <p:nvSpPr>
          <p:cNvPr id="97298" name="Freeform 3089"/>
          <p:cNvSpPr>
            <a:spLocks/>
          </p:cNvSpPr>
          <p:nvPr/>
        </p:nvSpPr>
        <p:spPr bwMode="auto">
          <a:xfrm>
            <a:off x="5257800" y="1371600"/>
            <a:ext cx="849313" cy="463550"/>
          </a:xfrm>
          <a:custGeom>
            <a:avLst/>
            <a:gdLst>
              <a:gd name="T0" fmla="*/ 2147483647 w 480"/>
              <a:gd name="T1" fmla="*/ 2147483647 h 366"/>
              <a:gd name="T2" fmla="*/ 2147483647 w 480"/>
              <a:gd name="T3" fmla="*/ 2147483647 h 366"/>
              <a:gd name="T4" fmla="*/ 0 60000 65536"/>
              <a:gd name="T5" fmla="*/ 0 60000 65536"/>
              <a:gd name="T6" fmla="*/ 0 w 480"/>
              <a:gd name="T7" fmla="*/ 0 h 366"/>
              <a:gd name="T8" fmla="*/ 480 w 480"/>
              <a:gd name="T9" fmla="*/ 366 h 366"/>
            </a:gdLst>
            <a:ahLst/>
            <a:cxnLst>
              <a:cxn ang="T4">
                <a:pos x="T0" y="T1"/>
              </a:cxn>
              <a:cxn ang="T5">
                <a:pos x="T2" y="T3"/>
              </a:cxn>
            </a:cxnLst>
            <a:rect l="T6" t="T7" r="T8" b="T9"/>
            <a:pathLst>
              <a:path w="480" h="366">
                <a:moveTo>
                  <a:pt x="21" y="366"/>
                </a:moveTo>
                <a:cubicBezTo>
                  <a:pt x="0" y="254"/>
                  <a:pt x="0" y="0"/>
                  <a:pt x="480" y="38"/>
                </a:cubicBezTo>
              </a:path>
            </a:pathLst>
          </a:custGeom>
          <a:noFill/>
          <a:ln w="22225">
            <a:solidFill>
              <a:schemeClr val="tx1"/>
            </a:solidFill>
            <a:round/>
            <a:headEnd/>
            <a:tailEnd type="triangle" w="lg" len="med"/>
          </a:ln>
        </p:spPr>
        <p:txBody>
          <a:bodyPr wrap="none" anchor="ctr"/>
          <a:lstStyle/>
          <a:p>
            <a:endParaRPr lang="en-IN"/>
          </a:p>
        </p:txBody>
      </p:sp>
      <p:sp>
        <p:nvSpPr>
          <p:cNvPr id="97299" name="Text Box 3090"/>
          <p:cNvSpPr txBox="1">
            <a:spLocks noChangeArrowheads="1"/>
          </p:cNvSpPr>
          <p:nvPr/>
        </p:nvSpPr>
        <p:spPr bwMode="auto">
          <a:xfrm>
            <a:off x="3657600" y="4967288"/>
            <a:ext cx="2895600" cy="366712"/>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General View, Macro Level, </a:t>
            </a:r>
          </a:p>
        </p:txBody>
      </p:sp>
      <p:sp>
        <p:nvSpPr>
          <p:cNvPr id="97300" name="Text Box 3091"/>
          <p:cNvSpPr txBox="1">
            <a:spLocks noChangeArrowheads="1"/>
          </p:cNvSpPr>
          <p:nvPr/>
        </p:nvSpPr>
        <p:spPr bwMode="auto">
          <a:xfrm>
            <a:off x="4800600" y="4191000"/>
            <a:ext cx="3048000" cy="366713"/>
          </a:xfrm>
          <a:prstGeom prst="rect">
            <a:avLst/>
          </a:prstGeom>
          <a:noFill/>
          <a:ln w="12700">
            <a:noFill/>
            <a:miter lim="800000"/>
            <a:headEnd/>
            <a:tailEnd/>
          </a:ln>
        </p:spPr>
        <p:txBody>
          <a:bodyPr lIns="90555" tIns="45278" rIns="90555" bIns="45278">
            <a:spAutoFit/>
          </a:bodyPr>
          <a:lstStyle/>
          <a:p>
            <a:pPr eaLnBrk="0" hangingPunct="0">
              <a:spcBef>
                <a:spcPct val="50000"/>
              </a:spcBef>
            </a:pPr>
            <a:endParaRPr lang="en-AU" sz="1800" b="1" i="1"/>
          </a:p>
        </p:txBody>
      </p:sp>
      <p:sp>
        <p:nvSpPr>
          <p:cNvPr id="97301" name="Text Box 3092"/>
          <p:cNvSpPr txBox="1">
            <a:spLocks noChangeArrowheads="1"/>
          </p:cNvSpPr>
          <p:nvPr/>
        </p:nvSpPr>
        <p:spPr bwMode="auto">
          <a:xfrm>
            <a:off x="4724400" y="4357688"/>
            <a:ext cx="2895600" cy="366712"/>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Detailed View, Micro Level</a:t>
            </a:r>
          </a:p>
        </p:txBody>
      </p:sp>
      <p:sp>
        <p:nvSpPr>
          <p:cNvPr id="97302" name="Text Box 3093"/>
          <p:cNvSpPr txBox="1">
            <a:spLocks noChangeArrowheads="1"/>
          </p:cNvSpPr>
          <p:nvPr/>
        </p:nvSpPr>
        <p:spPr bwMode="auto">
          <a:xfrm>
            <a:off x="381000" y="2819400"/>
            <a:ext cx="2971800" cy="366713"/>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Deployment across the orgn.</a:t>
            </a:r>
          </a:p>
        </p:txBody>
      </p:sp>
      <p:sp>
        <p:nvSpPr>
          <p:cNvPr id="97303" name="Text Box 3094"/>
          <p:cNvSpPr txBox="1">
            <a:spLocks noChangeArrowheads="1"/>
          </p:cNvSpPr>
          <p:nvPr/>
        </p:nvSpPr>
        <p:spPr bwMode="auto">
          <a:xfrm>
            <a:off x="5562600" y="3671888"/>
            <a:ext cx="3200400" cy="366712"/>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Planning, Management Priority</a:t>
            </a:r>
          </a:p>
        </p:txBody>
      </p:sp>
      <p:sp>
        <p:nvSpPr>
          <p:cNvPr id="97304" name="Text Box 3095"/>
          <p:cNvSpPr txBox="1">
            <a:spLocks noChangeArrowheads="1"/>
          </p:cNvSpPr>
          <p:nvPr/>
        </p:nvSpPr>
        <p:spPr bwMode="auto">
          <a:xfrm>
            <a:off x="2971800" y="1538288"/>
            <a:ext cx="2514600" cy="366712"/>
          </a:xfrm>
          <a:prstGeom prst="rect">
            <a:avLst/>
          </a:prstGeom>
          <a:noFill/>
          <a:ln w="12700">
            <a:noFill/>
            <a:miter lim="800000"/>
            <a:headEnd/>
            <a:tailEnd/>
          </a:ln>
        </p:spPr>
        <p:txBody>
          <a:bodyPr lIns="90555" tIns="45278" rIns="90555" bIns="45278">
            <a:spAutoFit/>
          </a:bodyPr>
          <a:lstStyle/>
          <a:p>
            <a:pPr eaLnBrk="0" hangingPunct="0">
              <a:spcBef>
                <a:spcPct val="50000"/>
              </a:spcBef>
            </a:pPr>
            <a:r>
              <a:rPr lang="en-US" sz="1800" b="1" i="1"/>
              <a:t>Learning, Leadership </a:t>
            </a:r>
          </a:p>
        </p:txBody>
      </p:sp>
    </p:spTree>
    <p:extLst>
      <p:ext uri="{BB962C8B-B14F-4D97-AF65-F5344CB8AC3E}">
        <p14:creationId xmlns="" xmlns:p14="http://schemas.microsoft.com/office/powerpoint/2010/main" val="3033570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411369"/>
            <a:ext cx="6996687" cy="276999"/>
          </a:xfrm>
        </p:spPr>
        <p:txBody>
          <a:bodyPr/>
          <a:lstStyle/>
          <a:p>
            <a:r>
              <a:rPr lang="en-US" sz="1800" dirty="0" smtClean="0"/>
              <a:t>Day 5 Sessions  </a:t>
            </a:r>
            <a:endParaRPr lang="en-US" sz="1800" dirty="0"/>
          </a:p>
        </p:txBody>
      </p:sp>
      <p:graphicFrame>
        <p:nvGraphicFramePr>
          <p:cNvPr id="3" name="Table 2"/>
          <p:cNvGraphicFramePr>
            <a:graphicFrameLocks noGrp="1"/>
          </p:cNvGraphicFramePr>
          <p:nvPr>
            <p:extLst>
              <p:ext uri="{D42A27DB-BD31-4B8C-83A1-F6EECF244321}">
                <p14:modId xmlns="" xmlns:p14="http://schemas.microsoft.com/office/powerpoint/2010/main" val="1131459551"/>
              </p:ext>
            </p:extLst>
          </p:nvPr>
        </p:nvGraphicFramePr>
        <p:xfrm>
          <a:off x="532262" y="1397000"/>
          <a:ext cx="8079474" cy="4635310"/>
        </p:xfrm>
        <a:graphic>
          <a:graphicData uri="http://schemas.openxmlformats.org/drawingml/2006/table">
            <a:tbl>
              <a:tblPr firstRow="1" bandRow="1">
                <a:tableStyleId>{5C22544A-7EE6-4342-B048-85BDC9FD1C3A}</a:tableStyleId>
              </a:tblPr>
              <a:tblGrid>
                <a:gridCol w="4103238"/>
                <a:gridCol w="3976236"/>
              </a:tblGrid>
              <a:tr h="2317655">
                <a:tc>
                  <a:txBody>
                    <a:bodyPr/>
                    <a:lstStyle/>
                    <a:p>
                      <a:pPr algn="ctr"/>
                      <a:r>
                        <a:rPr lang="en-US" sz="1800" b="0" u="sng" dirty="0" smtClean="0">
                          <a:solidFill>
                            <a:schemeClr val="tx1"/>
                          </a:solidFill>
                        </a:rPr>
                        <a:t>Session 1</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3-4 : Evaluating        Human Resource Management</a:t>
                      </a:r>
                    </a:p>
                    <a:p>
                      <a:pPr marL="0" marR="0" indent="0" algn="l" defTabSz="699722" rtl="0" eaLnBrk="1" fontAlgn="auto" latinLnBrk="0" hangingPunct="1">
                        <a:lnSpc>
                          <a:spcPct val="100000"/>
                        </a:lnSpc>
                        <a:spcBef>
                          <a:spcPts val="0"/>
                        </a:spcBef>
                        <a:spcAft>
                          <a:spcPts val="0"/>
                        </a:spcAft>
                        <a:buClrTx/>
                        <a:buSzTx/>
                        <a:buFont typeface="Wingdings" pitchFamily="2" charset="2"/>
                        <a:buNone/>
                        <a:tabLst/>
                        <a:defRPr/>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Case Exercise 3-5 : Evaluating         Overall Company Performance</a:t>
                      </a:r>
                    </a:p>
                    <a:p>
                      <a:pPr marL="0" marR="0" indent="0" algn="l" defTabSz="699722" rtl="0" eaLnBrk="1" fontAlgn="auto" latinLnBrk="0" hangingPunct="1">
                        <a:lnSpc>
                          <a:spcPct val="100000"/>
                        </a:lnSpc>
                        <a:spcBef>
                          <a:spcPts val="0"/>
                        </a:spcBef>
                        <a:spcAft>
                          <a:spcPts val="0"/>
                        </a:spcAft>
                        <a:buClrTx/>
                        <a:buSzTx/>
                        <a:buFont typeface="Wingdings" pitchFamily="2" charset="2"/>
                        <a:buNone/>
                        <a:tabLst/>
                        <a:defRPr/>
                      </a:pPr>
                      <a:endParaRPr lang="en-US" sz="18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u="sng" dirty="0" smtClean="0">
                          <a:solidFill>
                            <a:schemeClr val="tx1"/>
                          </a:solidFill>
                        </a:rPr>
                        <a:t>Session 2</a:t>
                      </a:r>
                    </a:p>
                    <a:p>
                      <a:endParaRPr lang="en-US" sz="1800" b="0" dirty="0" smtClean="0">
                        <a:solidFill>
                          <a:schemeClr val="tx1"/>
                        </a:solidFill>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Mock Assessment - Role Play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17655">
                <a:tc>
                  <a:txBody>
                    <a:bodyPr/>
                    <a:lstStyle/>
                    <a:p>
                      <a:pPr algn="ctr"/>
                      <a:r>
                        <a:rPr lang="en-US" sz="1800" b="0" dirty="0" smtClean="0">
                          <a:solidFill>
                            <a:schemeClr val="tx1"/>
                          </a:solidFill>
                        </a:rPr>
                        <a:t>  </a:t>
                      </a:r>
                      <a:r>
                        <a:rPr lang="en-US" sz="1800" b="0" u="sng" dirty="0" smtClean="0">
                          <a:solidFill>
                            <a:schemeClr val="tx1"/>
                          </a:solidFill>
                        </a:rPr>
                        <a:t>Session 3</a:t>
                      </a:r>
                    </a:p>
                    <a:p>
                      <a:pPr marL="406400" indent="-406400" algn="l" defTabSz="699722" rtl="0" eaLnBrk="1" latinLnBrk="0" hangingPunct="1">
                        <a:buFont typeface="Wingdings" pitchFamily="2" charset="2"/>
                        <a:buChar char="v"/>
                      </a:pPr>
                      <a:endParaRPr lang="en-US" sz="1800" b="0" kern="1200" baseline="0" dirty="0" smtClean="0">
                        <a:solidFill>
                          <a:schemeClr val="tx1"/>
                        </a:solidFill>
                        <a:latin typeface="+mn-lt"/>
                        <a:ea typeface="+mn-ea"/>
                        <a:cs typeface="+mn-cs"/>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Course Recap</a:t>
                      </a: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Sharing of Concerns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chemeClr val="tx1"/>
                          </a:solidFill>
                        </a:rPr>
                        <a:t>  </a:t>
                      </a:r>
                      <a:r>
                        <a:rPr lang="en-US" sz="1800" b="0" u="sng" dirty="0" smtClean="0">
                          <a:solidFill>
                            <a:schemeClr val="tx1"/>
                          </a:solidFill>
                        </a:rPr>
                        <a:t>Session 4</a:t>
                      </a:r>
                    </a:p>
                    <a:p>
                      <a:pPr algn="l"/>
                      <a:endParaRPr lang="en-US" sz="1800" b="0" dirty="0" smtClean="0">
                        <a:solidFill>
                          <a:schemeClr val="tx1"/>
                        </a:solidFill>
                      </a:endParaRPr>
                    </a:p>
                    <a:p>
                      <a:pPr marL="406400" marR="0" indent="-406400" algn="l" defTabSz="699722" rtl="0" eaLnBrk="1" fontAlgn="auto" latinLnBrk="0" hangingPunct="1">
                        <a:lnSpc>
                          <a:spcPct val="100000"/>
                        </a:lnSpc>
                        <a:spcBef>
                          <a:spcPts val="0"/>
                        </a:spcBef>
                        <a:spcAft>
                          <a:spcPts val="0"/>
                        </a:spcAft>
                        <a:buClrTx/>
                        <a:buSzTx/>
                        <a:buFont typeface="Wingdings" pitchFamily="2" charset="2"/>
                        <a:buChar char="v"/>
                        <a:tabLst/>
                        <a:defRPr/>
                      </a:pPr>
                      <a:r>
                        <a:rPr lang="en-US" sz="1800" b="0" kern="1200" baseline="0" dirty="0" smtClean="0">
                          <a:solidFill>
                            <a:schemeClr val="tx1"/>
                          </a:solidFill>
                          <a:latin typeface="+mn-lt"/>
                          <a:ea typeface="+mn-ea"/>
                          <a:cs typeface="+mn-cs"/>
                        </a:rPr>
                        <a:t>Examination</a:t>
                      </a:r>
                      <a:endParaRPr lang="en-US" sz="18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10793158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7026" y="2214820"/>
            <a:ext cx="5006974" cy="369332"/>
          </a:xfrm>
        </p:spPr>
        <p:txBody>
          <a:bodyPr/>
          <a:lstStyle/>
          <a:p>
            <a:r>
              <a:rPr lang="en-US" b="1" dirty="0" smtClean="0"/>
              <a:t>ZED Assessors Training Program</a:t>
            </a:r>
            <a:endParaRPr lang="en-US" b="1" dirty="0"/>
          </a:p>
        </p:txBody>
      </p:sp>
      <p:sp>
        <p:nvSpPr>
          <p:cNvPr id="4" name="TextBox 3"/>
          <p:cNvSpPr txBox="1"/>
          <p:nvPr/>
        </p:nvSpPr>
        <p:spPr>
          <a:xfrm>
            <a:off x="254000" y="2936875"/>
            <a:ext cx="3987800" cy="369332"/>
          </a:xfrm>
          <a:prstGeom prst="rect">
            <a:avLst/>
          </a:prstGeom>
          <a:noFill/>
        </p:spPr>
        <p:txBody>
          <a:bodyPr wrap="square" rtlCol="0">
            <a:spAutoFit/>
          </a:bodyPr>
          <a:lstStyle/>
          <a:p>
            <a:r>
              <a:rPr lang="en-US" dirty="0">
                <a:solidFill>
                  <a:srgbClr val="000000"/>
                </a:solidFill>
              </a:rPr>
              <a:t>5 Days Training </a:t>
            </a:r>
            <a:r>
              <a:rPr lang="en-US" dirty="0" smtClean="0">
                <a:solidFill>
                  <a:srgbClr val="000000"/>
                </a:solidFill>
              </a:rPr>
              <a:t>Program</a:t>
            </a:r>
            <a:endParaRPr lang="en-US" dirty="0">
              <a:solidFill>
                <a:srgbClr val="000000"/>
              </a:solidFill>
            </a:endParaRPr>
          </a:p>
        </p:txBody>
      </p:sp>
      <p:sp>
        <p:nvSpPr>
          <p:cNvPr id="5" name="TextBox 4"/>
          <p:cNvSpPr txBox="1"/>
          <p:nvPr/>
        </p:nvSpPr>
        <p:spPr>
          <a:xfrm>
            <a:off x="4826000" y="2908300"/>
            <a:ext cx="3987800" cy="923330"/>
          </a:xfrm>
          <a:prstGeom prst="rect">
            <a:avLst/>
          </a:prstGeom>
          <a:noFill/>
        </p:spPr>
        <p:txBody>
          <a:bodyPr wrap="square" rtlCol="0">
            <a:spAutoFit/>
          </a:bodyPr>
          <a:lstStyle/>
          <a:p>
            <a:r>
              <a:rPr lang="en-US" sz="2000" b="1" dirty="0">
                <a:solidFill>
                  <a:srgbClr val="000000"/>
                </a:solidFill>
              </a:rPr>
              <a:t>Day 3</a:t>
            </a:r>
          </a:p>
          <a:p>
            <a:r>
              <a:rPr lang="en-US" sz="1600" b="1" dirty="0">
                <a:solidFill>
                  <a:srgbClr val="000000"/>
                </a:solidFill>
              </a:rPr>
              <a:t>Session </a:t>
            </a:r>
            <a:r>
              <a:rPr lang="en-US" sz="1600" b="1" dirty="0" smtClean="0">
                <a:solidFill>
                  <a:srgbClr val="000000"/>
                </a:solidFill>
              </a:rPr>
              <a:t>4 </a:t>
            </a:r>
            <a:r>
              <a:rPr lang="en-US" sz="1600" dirty="0">
                <a:solidFill>
                  <a:srgbClr val="000000"/>
                </a:solidFill>
              </a:rPr>
              <a:t>-  </a:t>
            </a:r>
            <a:r>
              <a:rPr lang="en-US" sz="1600" dirty="0" smtClean="0">
                <a:solidFill>
                  <a:srgbClr val="000000"/>
                </a:solidFill>
              </a:rPr>
              <a:t>On-site Assessment planning</a:t>
            </a:r>
            <a:endParaRPr lang="en-US" sz="1600" dirty="0">
              <a:solidFill>
                <a:srgbClr val="000000"/>
              </a:solidFill>
            </a:endParaRPr>
          </a:p>
          <a:p>
            <a:endParaRPr lang="en-US" dirty="0">
              <a:solidFill>
                <a:srgbClr val="000000"/>
              </a:solidFill>
            </a:endParaRPr>
          </a:p>
        </p:txBody>
      </p:sp>
    </p:spTree>
    <p:extLst>
      <p:ext uri="{BB962C8B-B14F-4D97-AF65-F5344CB8AC3E}">
        <p14:creationId xmlns="" xmlns:p14="http://schemas.microsoft.com/office/powerpoint/2010/main" val="245669333"/>
      </p:ext>
    </p:extLst>
  </p:cSld>
  <p:clrMapOvr>
    <a:masterClrMapping/>
  </p:clrMapOvr>
  <p:transition spd="slow">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4 – </a:t>
            </a:r>
            <a:r>
              <a:rPr lang="en-IN" b="1" dirty="0">
                <a:ln/>
                <a:solidFill>
                  <a:schemeClr val="tx1"/>
                </a:solidFill>
              </a:rPr>
              <a:t>PLANNING FOR </a:t>
            </a:r>
            <a:r>
              <a:rPr lang="en-IN" b="1" dirty="0" smtClean="0">
                <a:ln/>
                <a:solidFill>
                  <a:schemeClr val="tx1"/>
                </a:solidFill>
              </a:rPr>
              <a:t>ONSITE </a:t>
            </a:r>
            <a:r>
              <a:rPr lang="en-IN" b="1" dirty="0">
                <a:ln/>
                <a:solidFill>
                  <a:schemeClr val="tx1"/>
                </a:solidFill>
              </a:rPr>
              <a:t>ASSESSMENT</a:t>
            </a:r>
          </a:p>
        </p:txBody>
      </p:sp>
    </p:spTree>
    <p:extLst>
      <p:ext uri="{BB962C8B-B14F-4D97-AF65-F5344CB8AC3E}">
        <p14:creationId xmlns="" xmlns:p14="http://schemas.microsoft.com/office/powerpoint/2010/main" val="284869486"/>
      </p:ext>
    </p:extLst>
  </p:cSld>
  <p:clrMapOvr>
    <a:masterClrMapping/>
  </p:clrMapOvr>
  <p:transition spd="slow">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extLst/>
          </p:nvPr>
        </p:nvGraphicFramePr>
        <p:xfrm>
          <a:off x="1588" y="1588"/>
          <a:ext cx="1587" cy="1587"/>
        </p:xfrm>
        <a:graphic>
          <a:graphicData uri="http://schemas.openxmlformats.org/presentationml/2006/ole">
            <p:oleObj spid="_x0000_s87068" name="think-cell Slide" r:id="rId4" imgW="360" imgH="360" progId="">
              <p:embed/>
            </p:oleObj>
          </a:graphicData>
        </a:graphic>
      </p:graphicFrame>
      <p:sp>
        <p:nvSpPr>
          <p:cNvPr id="3" name="Oval 2"/>
          <p:cNvSpPr/>
          <p:nvPr/>
        </p:nvSpPr>
        <p:spPr>
          <a:xfrm>
            <a:off x="152383" y="2852547"/>
            <a:ext cx="1212893" cy="1212893"/>
          </a:xfrm>
          <a:prstGeom prst="ellipse">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rgbClr val="FFFFFF"/>
                </a:solidFill>
              </a:rPr>
              <a:t>7 </a:t>
            </a:r>
            <a:r>
              <a:rPr lang="en-US" sz="1600" b="1" dirty="0" smtClean="0">
                <a:solidFill>
                  <a:srgbClr val="FFFFFF"/>
                </a:solidFill>
              </a:rPr>
              <a:t>Step</a:t>
            </a:r>
            <a:r>
              <a:rPr lang="en-US" sz="1600" b="1" dirty="0">
                <a:solidFill>
                  <a:srgbClr val="FFFFFF"/>
                </a:solidFill>
              </a:rPr>
              <a:t/>
            </a:r>
            <a:br>
              <a:rPr lang="en-US" sz="1600" b="1" dirty="0">
                <a:solidFill>
                  <a:srgbClr val="FFFFFF"/>
                </a:solidFill>
              </a:rPr>
            </a:br>
            <a:r>
              <a:rPr lang="en-US" sz="1600" b="1" dirty="0" smtClean="0">
                <a:solidFill>
                  <a:srgbClr val="FFFFFF"/>
                </a:solidFill>
              </a:rPr>
              <a:t>Process</a:t>
            </a:r>
            <a:endParaRPr lang="en-US" sz="1600" b="1" dirty="0">
              <a:solidFill>
                <a:srgbClr val="FFFFFF"/>
              </a:solidFill>
            </a:endParaRPr>
          </a:p>
        </p:txBody>
      </p:sp>
      <p:sp>
        <p:nvSpPr>
          <p:cNvPr id="10" name="Isosceles Triangle 9"/>
          <p:cNvSpPr>
            <a:spLocks/>
          </p:cNvSpPr>
          <p:nvPr/>
        </p:nvSpPr>
        <p:spPr>
          <a:xfrm rot="10800000">
            <a:off x="2401085" y="157979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1" name="Isosceles Triangle 10"/>
          <p:cNvSpPr>
            <a:spLocks/>
          </p:cNvSpPr>
          <p:nvPr/>
        </p:nvSpPr>
        <p:spPr>
          <a:xfrm rot="10800000">
            <a:off x="2401085" y="230953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2" name="Isosceles Triangle 11"/>
          <p:cNvSpPr>
            <a:spLocks/>
          </p:cNvSpPr>
          <p:nvPr/>
        </p:nvSpPr>
        <p:spPr>
          <a:xfrm rot="10800000">
            <a:off x="2401085" y="303926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3" name="Isosceles Triangle 12"/>
          <p:cNvSpPr>
            <a:spLocks/>
          </p:cNvSpPr>
          <p:nvPr/>
        </p:nvSpPr>
        <p:spPr>
          <a:xfrm rot="10800000">
            <a:off x="2401085" y="376900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4" name="Isosceles Triangle 13"/>
          <p:cNvSpPr>
            <a:spLocks/>
          </p:cNvSpPr>
          <p:nvPr/>
        </p:nvSpPr>
        <p:spPr>
          <a:xfrm rot="10800000">
            <a:off x="2401085" y="4498735"/>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sp>
        <p:nvSpPr>
          <p:cNvPr id="15" name="Isosceles Triangle 14"/>
          <p:cNvSpPr>
            <a:spLocks/>
          </p:cNvSpPr>
          <p:nvPr/>
        </p:nvSpPr>
        <p:spPr>
          <a:xfrm rot="10800000">
            <a:off x="2401085" y="5228470"/>
            <a:ext cx="1014566" cy="109728"/>
          </a:xfrm>
          <a:prstGeom prst="triangle">
            <a:avLst/>
          </a:prstGeom>
          <a:solidFill>
            <a:schemeClr val="accent4">
              <a:lumMod val="25000"/>
              <a:lumOff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3296" tIns="46648" rIns="93296" bIns="46648" rtlCol="0" anchor="ctr"/>
          <a:lstStyle/>
          <a:p>
            <a:pPr algn="ctr"/>
            <a:endParaRPr lang="en-AU" sz="1600" dirty="0" err="1">
              <a:solidFill>
                <a:srgbClr val="000000"/>
              </a:solidFill>
            </a:endParaRPr>
          </a:p>
        </p:txBody>
      </p:sp>
      <p:cxnSp>
        <p:nvCxnSpPr>
          <p:cNvPr id="73" name="Elbow Connector 72"/>
          <p:cNvCxnSpPr/>
          <p:nvPr/>
        </p:nvCxnSpPr>
        <p:spPr>
          <a:xfrm flipV="1">
            <a:off x="8615092" y="3510272"/>
            <a:ext cx="12700" cy="1476000"/>
          </a:xfrm>
          <a:prstGeom prst="bentConnector3">
            <a:avLst>
              <a:gd name="adj1" fmla="val 1800000"/>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3" idx="0"/>
            <a:endCxn id="40" idx="1"/>
          </p:cNvCxnSpPr>
          <p:nvPr/>
        </p:nvCxnSpPr>
        <p:spPr>
          <a:xfrm rot="5400000" flipH="1" flipV="1">
            <a:off x="339499" y="1689124"/>
            <a:ext cx="1582755" cy="744092"/>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 idx="4"/>
            <a:endCxn id="70" idx="1"/>
          </p:cNvCxnSpPr>
          <p:nvPr/>
        </p:nvCxnSpPr>
        <p:spPr>
          <a:xfrm rot="16200000" flipH="1">
            <a:off x="346124" y="4478146"/>
            <a:ext cx="1582757"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3" idx="4"/>
            <a:endCxn id="69" idx="1"/>
          </p:cNvCxnSpPr>
          <p:nvPr/>
        </p:nvCxnSpPr>
        <p:spPr>
          <a:xfrm rot="16200000" flipH="1">
            <a:off x="710991" y="4113279"/>
            <a:ext cx="853022"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3" idx="4"/>
            <a:endCxn id="68" idx="1"/>
          </p:cNvCxnSpPr>
          <p:nvPr/>
        </p:nvCxnSpPr>
        <p:spPr>
          <a:xfrm rot="16200000" flipH="1">
            <a:off x="1075858" y="3748412"/>
            <a:ext cx="123288"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3" idx="0"/>
            <a:endCxn id="66" idx="1"/>
          </p:cNvCxnSpPr>
          <p:nvPr/>
        </p:nvCxnSpPr>
        <p:spPr>
          <a:xfrm rot="5400000" flipH="1" flipV="1">
            <a:off x="1075859" y="2412232"/>
            <a:ext cx="123287"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3" idx="0"/>
            <a:endCxn id="65" idx="1"/>
          </p:cNvCxnSpPr>
          <p:nvPr/>
        </p:nvCxnSpPr>
        <p:spPr>
          <a:xfrm rot="5400000" flipH="1" flipV="1">
            <a:off x="710992" y="2047365"/>
            <a:ext cx="853021" cy="757344"/>
          </a:xfrm>
          <a:prstGeom prst="bentConnector2">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3" idx="6"/>
            <a:endCxn id="67" idx="1"/>
          </p:cNvCxnSpPr>
          <p:nvPr/>
        </p:nvCxnSpPr>
        <p:spPr>
          <a:xfrm>
            <a:off x="1365276" y="3458994"/>
            <a:ext cx="150898" cy="0"/>
          </a:xfrm>
          <a:prstGeom prst="line">
            <a:avLst/>
          </a:prstGeom>
          <a:ln w="19050" cmpd="sng">
            <a:solidFill>
              <a:schemeClr val="hlink"/>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516174" y="2433474"/>
            <a:ext cx="7098918" cy="591575"/>
            <a:chOff x="1516174" y="2898164"/>
            <a:chExt cx="7098918" cy="591575"/>
          </a:xfrm>
        </p:grpSpPr>
        <p:sp>
          <p:nvSpPr>
            <p:cNvPr id="20" name="Rectangle 12"/>
            <p:cNvSpPr txBox="1">
              <a:spLocks/>
            </p:cNvSpPr>
            <p:nvPr/>
          </p:nvSpPr>
          <p:spPr>
            <a:xfrm>
              <a:off x="4161839" y="289816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Assessment based on documents</a:t>
              </a:r>
              <a:r>
                <a:rPr lang="en-US" sz="1600" b="1" dirty="0">
                  <a:solidFill>
                    <a:srgbClr val="000000"/>
                  </a:solidFill>
                </a:rPr>
                <a:t> submitted by </a:t>
              </a:r>
              <a:r>
                <a:rPr lang="en-US" sz="1600" b="1" dirty="0" err="1">
                  <a:solidFill>
                    <a:srgbClr val="000000"/>
                  </a:solidFill>
                </a:rPr>
                <a:t>MSMEs</a:t>
              </a:r>
              <a:endParaRPr lang="en-US" sz="1600" dirty="0">
                <a:solidFill>
                  <a:srgbClr val="000000"/>
                </a:solidFill>
              </a:endParaRPr>
            </a:p>
          </p:txBody>
        </p:sp>
        <p:sp>
          <p:nvSpPr>
            <p:cNvPr id="66" name="Rectangle 65"/>
            <p:cNvSpPr>
              <a:spLocks/>
            </p:cNvSpPr>
            <p:nvPr/>
          </p:nvSpPr>
          <p:spPr>
            <a:xfrm>
              <a:off x="1516174" y="2954974"/>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3</a:t>
              </a:r>
              <a:endParaRPr lang="en-GB" sz="1600" b="1" dirty="0" err="1">
                <a:solidFill>
                  <a:srgbClr val="FFFFFF"/>
                </a:solidFill>
              </a:endParaRPr>
            </a:p>
          </p:txBody>
        </p:sp>
        <p:sp>
          <p:nvSpPr>
            <p:cNvPr id="31" name="Rectangle 30"/>
            <p:cNvSpPr>
              <a:spLocks/>
            </p:cNvSpPr>
            <p:nvPr/>
          </p:nvSpPr>
          <p:spPr>
            <a:xfrm>
              <a:off x="1755368" y="289816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Desktop </a:t>
              </a:r>
              <a:r>
                <a:rPr lang="en-US" sz="1600" b="1" dirty="0" smtClean="0">
                  <a:solidFill>
                    <a:srgbClr val="000000"/>
                  </a:solidFill>
                  <a:ea typeface="Arial Unicode MS" pitchFamily="34" charset="-128"/>
                  <a:cs typeface="Arial Unicode MS" pitchFamily="34" charset="-128"/>
                </a:rPr>
                <a:t>Assessment</a:t>
              </a:r>
              <a:endParaRPr lang="en-US" sz="1600" b="1" dirty="0">
                <a:solidFill>
                  <a:srgbClr val="000000"/>
                </a:solidFill>
                <a:ea typeface="Arial Unicode MS" pitchFamily="34" charset="-128"/>
                <a:cs typeface="Arial Unicode MS" pitchFamily="34" charset="-128"/>
              </a:endParaRPr>
            </a:p>
          </p:txBody>
        </p:sp>
      </p:grpSp>
      <p:grpSp>
        <p:nvGrpSpPr>
          <p:cNvPr id="89" name="Group 88"/>
          <p:cNvGrpSpPr/>
          <p:nvPr/>
        </p:nvGrpSpPr>
        <p:grpSpPr>
          <a:xfrm>
            <a:off x="1516174" y="3163209"/>
            <a:ext cx="7098918" cy="591575"/>
            <a:chOff x="1516174" y="3627899"/>
            <a:chExt cx="7098918" cy="591575"/>
          </a:xfrm>
        </p:grpSpPr>
        <p:sp>
          <p:nvSpPr>
            <p:cNvPr id="21" name="Rectangle 12"/>
            <p:cNvSpPr txBox="1">
              <a:spLocks/>
            </p:cNvSpPr>
            <p:nvPr/>
          </p:nvSpPr>
          <p:spPr>
            <a:xfrm>
              <a:off x="4161839" y="3627899"/>
              <a:ext cx="4453253" cy="591575"/>
            </a:xfrm>
            <a:prstGeom prst="rect">
              <a:avLst/>
            </a:prstGeom>
            <a:solidFill>
              <a:schemeClr val="accent5"/>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On-site assessment of </a:t>
              </a:r>
              <a:r>
                <a:rPr lang="en-US" sz="1600" b="1" dirty="0">
                  <a:solidFill>
                    <a:srgbClr val="000000"/>
                  </a:solidFill>
                </a:rPr>
                <a:t>only </a:t>
              </a:r>
              <a:r>
                <a:rPr lang="en-US" sz="1600" b="1" dirty="0" err="1">
                  <a:solidFill>
                    <a:srgbClr val="000000"/>
                  </a:solidFill>
                </a:rPr>
                <a:t>MSMEs</a:t>
              </a:r>
              <a:r>
                <a:rPr lang="en-US" sz="1600" b="1" dirty="0">
                  <a:solidFill>
                    <a:srgbClr val="000000"/>
                  </a:solidFill>
                </a:rPr>
                <a:t>, selected in Desktop Assessment</a:t>
              </a:r>
              <a:endParaRPr lang="en-US" sz="1600" dirty="0">
                <a:solidFill>
                  <a:srgbClr val="000000"/>
                </a:solidFill>
              </a:endParaRPr>
            </a:p>
          </p:txBody>
        </p:sp>
        <p:sp>
          <p:nvSpPr>
            <p:cNvPr id="67" name="Rectangle 66"/>
            <p:cNvSpPr>
              <a:spLocks/>
            </p:cNvSpPr>
            <p:nvPr/>
          </p:nvSpPr>
          <p:spPr>
            <a:xfrm>
              <a:off x="1516174" y="3684708"/>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4</a:t>
              </a:r>
              <a:endParaRPr lang="en-GB" sz="1600" b="1" dirty="0" err="1">
                <a:solidFill>
                  <a:srgbClr val="FFFFFF"/>
                </a:solidFill>
              </a:endParaRPr>
            </a:p>
          </p:txBody>
        </p:sp>
        <p:sp>
          <p:nvSpPr>
            <p:cNvPr id="33" name="Rectangle 32"/>
            <p:cNvSpPr>
              <a:spLocks/>
            </p:cNvSpPr>
            <p:nvPr/>
          </p:nvSpPr>
          <p:spPr>
            <a:xfrm>
              <a:off x="1755368" y="3627899"/>
              <a:ext cx="2305998" cy="591575"/>
            </a:xfrm>
            <a:prstGeom prst="rect">
              <a:avLst/>
            </a:prstGeom>
            <a:solidFill>
              <a:schemeClr val="accent5"/>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IN" sz="1600" b="1" dirty="0" err="1" smtClean="0">
                  <a:solidFill>
                    <a:srgbClr val="000000"/>
                  </a:solidFill>
                  <a:ea typeface="Arial Unicode MS" pitchFamily="34" charset="-128"/>
                  <a:cs typeface="Arial Unicode MS" pitchFamily="34" charset="-128"/>
                </a:rPr>
                <a:t>OnSite</a:t>
              </a:r>
              <a:r>
                <a:rPr lang="en-IN" sz="1600" b="1" dirty="0" smtClean="0">
                  <a:solidFill>
                    <a:srgbClr val="000000"/>
                  </a:solidFill>
                  <a:ea typeface="Arial Unicode MS" pitchFamily="34" charset="-128"/>
                  <a:cs typeface="Arial Unicode MS" pitchFamily="34" charset="-128"/>
                </a:rPr>
                <a:t> </a:t>
              </a:r>
              <a:r>
                <a:rPr lang="en-IN" sz="1600" b="1" dirty="0">
                  <a:solidFill>
                    <a:srgbClr val="000000"/>
                  </a:solidFill>
                  <a:ea typeface="Arial Unicode MS" pitchFamily="34" charset="-128"/>
                  <a:cs typeface="Arial Unicode MS" pitchFamily="34" charset="-128"/>
                </a:rPr>
                <a:t>A</a:t>
              </a:r>
              <a:r>
                <a:rPr lang="en-IN" sz="1600" b="1" dirty="0" smtClean="0">
                  <a:solidFill>
                    <a:srgbClr val="000000"/>
                  </a:solidFill>
                  <a:ea typeface="Arial Unicode MS" pitchFamily="34" charset="-128"/>
                  <a:cs typeface="Arial Unicode MS" pitchFamily="34" charset="-128"/>
                </a:rPr>
                <a:t>ssessment</a:t>
              </a:r>
              <a:endParaRPr lang="en-IN" sz="1600" b="1" dirty="0">
                <a:solidFill>
                  <a:srgbClr val="000000"/>
                </a:solidFill>
                <a:ea typeface="Arial Unicode MS" pitchFamily="34" charset="-128"/>
                <a:cs typeface="Arial Unicode MS" pitchFamily="34" charset="-128"/>
              </a:endParaRPr>
            </a:p>
          </p:txBody>
        </p:sp>
      </p:grpSp>
      <p:grpSp>
        <p:nvGrpSpPr>
          <p:cNvPr id="90" name="Group 89"/>
          <p:cNvGrpSpPr/>
          <p:nvPr/>
        </p:nvGrpSpPr>
        <p:grpSpPr>
          <a:xfrm>
            <a:off x="1516174" y="3892944"/>
            <a:ext cx="7098918" cy="591575"/>
            <a:chOff x="1516174" y="4357634"/>
            <a:chExt cx="7098918" cy="591575"/>
          </a:xfrm>
        </p:grpSpPr>
        <p:sp>
          <p:nvSpPr>
            <p:cNvPr id="22" name="Rectangle 12"/>
            <p:cNvSpPr txBox="1">
              <a:spLocks/>
            </p:cNvSpPr>
            <p:nvPr/>
          </p:nvSpPr>
          <p:spPr>
            <a:xfrm>
              <a:off x="4161839" y="435763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b="1" dirty="0">
                  <a:solidFill>
                    <a:srgbClr val="000000"/>
                  </a:solidFill>
                </a:rPr>
                <a:t>Final ZED </a:t>
              </a:r>
              <a:r>
                <a:rPr lang="en-US" sz="1600" b="1" dirty="0" smtClean="0">
                  <a:solidFill>
                    <a:srgbClr val="000000"/>
                  </a:solidFill>
                </a:rPr>
                <a:t>Rating </a:t>
              </a:r>
              <a:r>
                <a:rPr lang="en-US" sz="1600" dirty="0">
                  <a:solidFill>
                    <a:srgbClr val="000000"/>
                  </a:solidFill>
                </a:rPr>
                <a:t>and </a:t>
              </a:r>
              <a:r>
                <a:rPr lang="en-US" sz="1600" b="1" dirty="0">
                  <a:solidFill>
                    <a:srgbClr val="000000"/>
                  </a:solidFill>
                </a:rPr>
                <a:t>C</a:t>
              </a:r>
              <a:r>
                <a:rPr lang="en-US" sz="1600" b="1" dirty="0" smtClean="0">
                  <a:solidFill>
                    <a:srgbClr val="000000"/>
                  </a:solidFill>
                </a:rPr>
                <a:t>ertificate </a:t>
              </a:r>
              <a:r>
                <a:rPr lang="en-US" sz="1600" dirty="0">
                  <a:solidFill>
                    <a:srgbClr val="000000"/>
                  </a:solidFill>
                </a:rPr>
                <a:t>(valid for 4 years)</a:t>
              </a:r>
            </a:p>
          </p:txBody>
        </p:sp>
        <p:sp>
          <p:nvSpPr>
            <p:cNvPr id="68" name="Rectangle 67"/>
            <p:cNvSpPr>
              <a:spLocks/>
            </p:cNvSpPr>
            <p:nvPr/>
          </p:nvSpPr>
          <p:spPr>
            <a:xfrm>
              <a:off x="1516174" y="4414442"/>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5</a:t>
              </a:r>
              <a:endParaRPr lang="en-GB" sz="1600" b="1" dirty="0" err="1">
                <a:solidFill>
                  <a:srgbClr val="FFFFFF"/>
                </a:solidFill>
              </a:endParaRPr>
            </a:p>
          </p:txBody>
        </p:sp>
        <p:sp>
          <p:nvSpPr>
            <p:cNvPr id="35" name="Rectangle 34"/>
            <p:cNvSpPr>
              <a:spLocks/>
            </p:cNvSpPr>
            <p:nvPr/>
          </p:nvSpPr>
          <p:spPr>
            <a:xfrm>
              <a:off x="1755368" y="435763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ZED </a:t>
              </a:r>
              <a:r>
                <a:rPr lang="en-US" sz="1600" b="1" dirty="0" smtClean="0">
                  <a:solidFill>
                    <a:srgbClr val="000000"/>
                  </a:solidFill>
                  <a:ea typeface="Arial Unicode MS" pitchFamily="34" charset="-128"/>
                  <a:cs typeface="Arial Unicode MS" pitchFamily="34" charset="-128"/>
                </a:rPr>
                <a:t>Rating </a:t>
              </a:r>
              <a:r>
                <a:rPr lang="en-US" sz="1600" b="1" dirty="0">
                  <a:solidFill>
                    <a:srgbClr val="000000"/>
                  </a:solidFill>
                  <a:ea typeface="Arial Unicode MS" pitchFamily="34" charset="-128"/>
                  <a:cs typeface="Arial Unicode MS" pitchFamily="34" charset="-128"/>
                </a:rPr>
                <a:t>&amp; </a:t>
              </a:r>
              <a:r>
                <a:rPr lang="en-US" sz="1600" b="1" dirty="0" smtClean="0">
                  <a:solidFill>
                    <a:srgbClr val="000000"/>
                  </a:solidFill>
                  <a:ea typeface="Arial Unicode MS" pitchFamily="34" charset="-128"/>
                  <a:cs typeface="Arial Unicode MS" pitchFamily="34" charset="-128"/>
                </a:rPr>
                <a:t>Certification</a:t>
              </a:r>
              <a:endParaRPr lang="en-IN" sz="1600" b="1" dirty="0">
                <a:solidFill>
                  <a:srgbClr val="000000"/>
                </a:solidFill>
                <a:ea typeface="Arial Unicode MS" pitchFamily="34" charset="-128"/>
                <a:cs typeface="Arial Unicode MS" pitchFamily="34" charset="-128"/>
              </a:endParaRPr>
            </a:p>
          </p:txBody>
        </p:sp>
      </p:grpSp>
      <p:grpSp>
        <p:nvGrpSpPr>
          <p:cNvPr id="91" name="Group 90"/>
          <p:cNvGrpSpPr/>
          <p:nvPr/>
        </p:nvGrpSpPr>
        <p:grpSpPr>
          <a:xfrm>
            <a:off x="1516174" y="4622679"/>
            <a:ext cx="7098918" cy="591575"/>
            <a:chOff x="1516174" y="5087369"/>
            <a:chExt cx="7098918" cy="591575"/>
          </a:xfrm>
        </p:grpSpPr>
        <p:sp>
          <p:nvSpPr>
            <p:cNvPr id="23" name="Rectangle 12"/>
            <p:cNvSpPr txBox="1">
              <a:spLocks/>
            </p:cNvSpPr>
            <p:nvPr/>
          </p:nvSpPr>
          <p:spPr>
            <a:xfrm>
              <a:off x="4161839" y="508736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Option to avail services of </a:t>
              </a:r>
              <a:r>
                <a:rPr lang="en-US" sz="1600" b="1" dirty="0">
                  <a:solidFill>
                    <a:srgbClr val="000000"/>
                  </a:solidFill>
                </a:rPr>
                <a:t>G</a:t>
              </a:r>
              <a:r>
                <a:rPr lang="en-US" sz="1600" b="1" dirty="0" smtClean="0">
                  <a:solidFill>
                    <a:srgbClr val="000000"/>
                  </a:solidFill>
                </a:rPr>
                <a:t>ap </a:t>
              </a:r>
              <a:r>
                <a:rPr lang="en-US" sz="1600" b="1" dirty="0">
                  <a:solidFill>
                    <a:srgbClr val="000000"/>
                  </a:solidFill>
                </a:rPr>
                <a:t>A</a:t>
              </a:r>
              <a:r>
                <a:rPr lang="en-US" sz="1600" b="1" dirty="0" smtClean="0">
                  <a:solidFill>
                    <a:srgbClr val="000000"/>
                  </a:solidFill>
                </a:rPr>
                <a:t>nalysis </a:t>
              </a:r>
              <a:r>
                <a:rPr lang="en-US" sz="1600" b="1" dirty="0">
                  <a:solidFill>
                    <a:srgbClr val="000000"/>
                  </a:solidFill>
                </a:rPr>
                <a:t>&amp; </a:t>
              </a:r>
              <a:r>
                <a:rPr lang="en-US" sz="1600" b="1" dirty="0" smtClean="0">
                  <a:solidFill>
                    <a:srgbClr val="000000"/>
                  </a:solidFill>
                </a:rPr>
                <a:t>Handholding</a:t>
              </a:r>
              <a:endParaRPr lang="en-US" sz="1600" b="1" dirty="0">
                <a:solidFill>
                  <a:srgbClr val="000000"/>
                </a:solidFill>
              </a:endParaRPr>
            </a:p>
          </p:txBody>
        </p:sp>
        <p:sp>
          <p:nvSpPr>
            <p:cNvPr id="69" name="Rectangle 68"/>
            <p:cNvSpPr>
              <a:spLocks/>
            </p:cNvSpPr>
            <p:nvPr/>
          </p:nvSpPr>
          <p:spPr>
            <a:xfrm>
              <a:off x="1516174" y="5144176"/>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a:solidFill>
                    <a:srgbClr val="FFFFFF"/>
                  </a:solidFill>
                </a:rPr>
                <a:t>6</a:t>
              </a:r>
              <a:endParaRPr lang="en-GB" sz="1600" b="1" dirty="0" err="1">
                <a:solidFill>
                  <a:srgbClr val="FFFFFF"/>
                </a:solidFill>
              </a:endParaRPr>
            </a:p>
          </p:txBody>
        </p:sp>
        <p:sp>
          <p:nvSpPr>
            <p:cNvPr id="37" name="Rectangle 36"/>
            <p:cNvSpPr>
              <a:spLocks/>
            </p:cNvSpPr>
            <p:nvPr/>
          </p:nvSpPr>
          <p:spPr>
            <a:xfrm>
              <a:off x="1755368" y="508736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lnSpc>
                  <a:spcPct val="80000"/>
                </a:lnSpc>
                <a:buClr>
                  <a:srgbClr val="000000"/>
                </a:buClr>
              </a:pPr>
              <a:r>
                <a:rPr lang="en-US" sz="1600" b="1" dirty="0">
                  <a:solidFill>
                    <a:srgbClr val="000000"/>
                  </a:solidFill>
                  <a:ea typeface="Arial Unicode MS" pitchFamily="34" charset="-128"/>
                  <a:cs typeface="Arial Unicode MS" pitchFamily="34" charset="-128"/>
                </a:rPr>
                <a:t>Gap </a:t>
              </a:r>
              <a:r>
                <a:rPr lang="en-US" sz="1600" b="1" dirty="0" smtClean="0">
                  <a:solidFill>
                    <a:srgbClr val="000000"/>
                  </a:solidFill>
                  <a:ea typeface="Arial Unicode MS" pitchFamily="34" charset="-128"/>
                  <a:cs typeface="Arial Unicode MS" pitchFamily="34" charset="-128"/>
                </a:rPr>
                <a:t>Analysis </a:t>
              </a:r>
              <a:r>
                <a:rPr lang="en-US" sz="1600" b="1" dirty="0">
                  <a:solidFill>
                    <a:srgbClr val="000000"/>
                  </a:solidFill>
                  <a:ea typeface="Arial Unicode MS" pitchFamily="34" charset="-128"/>
                  <a:cs typeface="Arial Unicode MS" pitchFamily="34" charset="-128"/>
                </a:rPr>
                <a:t>&amp; </a:t>
              </a:r>
              <a:r>
                <a:rPr lang="en-US" sz="1600" b="1" dirty="0" smtClean="0">
                  <a:solidFill>
                    <a:srgbClr val="000000"/>
                  </a:solidFill>
                  <a:ea typeface="Arial Unicode MS" pitchFamily="34" charset="-128"/>
                  <a:cs typeface="Arial Unicode MS" pitchFamily="34" charset="-128"/>
                </a:rPr>
                <a:t>Handholding</a:t>
              </a:r>
              <a:endParaRPr lang="en-US" sz="1600" b="1" dirty="0">
                <a:solidFill>
                  <a:srgbClr val="000000"/>
                </a:solidFill>
                <a:ea typeface="Arial Unicode MS" pitchFamily="34" charset="-128"/>
                <a:cs typeface="Arial Unicode MS" pitchFamily="34" charset="-128"/>
              </a:endParaRPr>
            </a:p>
          </p:txBody>
        </p:sp>
      </p:grpSp>
      <p:grpSp>
        <p:nvGrpSpPr>
          <p:cNvPr id="86" name="Group 85"/>
          <p:cNvGrpSpPr/>
          <p:nvPr/>
        </p:nvGrpSpPr>
        <p:grpSpPr>
          <a:xfrm>
            <a:off x="1502922" y="974004"/>
            <a:ext cx="7098918" cy="591575"/>
            <a:chOff x="1516174" y="1438694"/>
            <a:chExt cx="7098918" cy="591575"/>
          </a:xfrm>
        </p:grpSpPr>
        <p:sp>
          <p:nvSpPr>
            <p:cNvPr id="18" name="!RnmA-00802"/>
            <p:cNvSpPr txBox="1">
              <a:spLocks/>
            </p:cNvSpPr>
            <p:nvPr/>
          </p:nvSpPr>
          <p:spPr>
            <a:xfrm>
              <a:off x="4161839" y="1438694"/>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Online Registration by </a:t>
              </a:r>
              <a:r>
                <a:rPr lang="en-US" sz="1600" dirty="0" err="1">
                  <a:solidFill>
                    <a:srgbClr val="000000"/>
                  </a:solidFill>
                </a:rPr>
                <a:t>MSMEs</a:t>
              </a:r>
              <a:endParaRPr lang="en-US" sz="1600" dirty="0">
                <a:solidFill>
                  <a:srgbClr val="000000"/>
                </a:solidFill>
              </a:endParaRPr>
            </a:p>
          </p:txBody>
        </p:sp>
        <p:sp>
          <p:nvSpPr>
            <p:cNvPr id="40" name="Rectangle 39"/>
            <p:cNvSpPr>
              <a:spLocks/>
            </p:cNvSpPr>
            <p:nvPr/>
          </p:nvSpPr>
          <p:spPr>
            <a:xfrm>
              <a:off x="1516174" y="1495506"/>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1</a:t>
              </a:r>
              <a:endParaRPr lang="en-GB" sz="1600" b="1" dirty="0" err="1">
                <a:solidFill>
                  <a:srgbClr val="FFFFFF"/>
                </a:solidFill>
              </a:endParaRPr>
            </a:p>
          </p:txBody>
        </p:sp>
        <p:sp>
          <p:nvSpPr>
            <p:cNvPr id="39" name="Rectangle 38"/>
            <p:cNvSpPr>
              <a:spLocks/>
            </p:cNvSpPr>
            <p:nvPr/>
          </p:nvSpPr>
          <p:spPr>
            <a:xfrm>
              <a:off x="1755368" y="1438694"/>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Registration</a:t>
              </a:r>
            </a:p>
          </p:txBody>
        </p:sp>
      </p:grpSp>
      <p:grpSp>
        <p:nvGrpSpPr>
          <p:cNvPr id="87" name="Group 86"/>
          <p:cNvGrpSpPr/>
          <p:nvPr/>
        </p:nvGrpSpPr>
        <p:grpSpPr>
          <a:xfrm>
            <a:off x="1516174" y="1703739"/>
            <a:ext cx="7098918" cy="591575"/>
            <a:chOff x="1516174" y="2168429"/>
            <a:chExt cx="7098918" cy="591575"/>
          </a:xfrm>
        </p:grpSpPr>
        <p:sp>
          <p:nvSpPr>
            <p:cNvPr id="19" name="Rectangle 12"/>
            <p:cNvSpPr txBox="1">
              <a:spLocks/>
            </p:cNvSpPr>
            <p:nvPr/>
          </p:nvSpPr>
          <p:spPr>
            <a:xfrm>
              <a:off x="4161839" y="216842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err="1">
                  <a:solidFill>
                    <a:srgbClr val="000000"/>
                  </a:solidFill>
                </a:rPr>
                <a:t>MSMEs</a:t>
              </a:r>
              <a:r>
                <a:rPr lang="en-US" sz="1600" dirty="0">
                  <a:solidFill>
                    <a:srgbClr val="000000"/>
                  </a:solidFill>
                </a:rPr>
                <a:t> to self-assess </a:t>
              </a:r>
              <a:r>
                <a:rPr lang="en-US" sz="1600" b="1" dirty="0">
                  <a:solidFill>
                    <a:srgbClr val="000000"/>
                  </a:solidFill>
                </a:rPr>
                <a:t>based on ZED parameters</a:t>
              </a:r>
              <a:endParaRPr lang="en-US" sz="1600" dirty="0">
                <a:solidFill>
                  <a:srgbClr val="000000"/>
                </a:solidFill>
              </a:endParaRPr>
            </a:p>
          </p:txBody>
        </p:sp>
        <p:sp>
          <p:nvSpPr>
            <p:cNvPr id="65" name="Rectangle 64"/>
            <p:cNvSpPr>
              <a:spLocks/>
            </p:cNvSpPr>
            <p:nvPr/>
          </p:nvSpPr>
          <p:spPr>
            <a:xfrm>
              <a:off x="1516174" y="2225240"/>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2</a:t>
              </a:r>
              <a:endParaRPr lang="en-GB" sz="1600" b="1" dirty="0" err="1">
                <a:solidFill>
                  <a:srgbClr val="FFFFFF"/>
                </a:solidFill>
              </a:endParaRPr>
            </a:p>
          </p:txBody>
        </p:sp>
        <p:sp>
          <p:nvSpPr>
            <p:cNvPr id="41" name="Rectangle 40"/>
            <p:cNvSpPr>
              <a:spLocks/>
            </p:cNvSpPr>
            <p:nvPr/>
          </p:nvSpPr>
          <p:spPr>
            <a:xfrm>
              <a:off x="1755368" y="216842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a:solidFill>
                    <a:srgbClr val="000000"/>
                  </a:solidFill>
                  <a:ea typeface="Arial Unicode MS" pitchFamily="34" charset="-128"/>
                  <a:cs typeface="Arial Unicode MS" pitchFamily="34" charset="-128"/>
                </a:rPr>
                <a:t>Online </a:t>
              </a:r>
              <a:r>
                <a:rPr lang="en-US" sz="1600" b="1" dirty="0" smtClean="0">
                  <a:solidFill>
                    <a:srgbClr val="000000"/>
                  </a:solidFill>
                  <a:ea typeface="Arial Unicode MS" pitchFamily="34" charset="-128"/>
                  <a:cs typeface="Arial Unicode MS" pitchFamily="34" charset="-128"/>
                </a:rPr>
                <a:t>Self-Assessment</a:t>
              </a:r>
              <a:endParaRPr lang="en-US" sz="1600" b="1" dirty="0">
                <a:solidFill>
                  <a:srgbClr val="000000"/>
                </a:solidFill>
                <a:ea typeface="Arial Unicode MS" pitchFamily="34" charset="-128"/>
                <a:cs typeface="Arial Unicode MS" pitchFamily="34" charset="-128"/>
              </a:endParaRPr>
            </a:p>
          </p:txBody>
        </p:sp>
      </p:grpSp>
      <p:grpSp>
        <p:nvGrpSpPr>
          <p:cNvPr id="92" name="Group 91"/>
          <p:cNvGrpSpPr/>
          <p:nvPr/>
        </p:nvGrpSpPr>
        <p:grpSpPr>
          <a:xfrm>
            <a:off x="1516174" y="5352409"/>
            <a:ext cx="7098918" cy="591575"/>
            <a:chOff x="1516174" y="5817099"/>
            <a:chExt cx="7098918" cy="591575"/>
          </a:xfrm>
        </p:grpSpPr>
        <p:sp>
          <p:nvSpPr>
            <p:cNvPr id="24" name="Rectangle 12"/>
            <p:cNvSpPr txBox="1">
              <a:spLocks/>
            </p:cNvSpPr>
            <p:nvPr/>
          </p:nvSpPr>
          <p:spPr>
            <a:xfrm>
              <a:off x="4161839" y="5817099"/>
              <a:ext cx="4453253" cy="591575"/>
            </a:xfrm>
            <a:prstGeom prst="rect">
              <a:avLst/>
            </a:prstGeom>
            <a:solidFill>
              <a:schemeClr val="accent6">
                <a:lumMod val="20000"/>
                <a:lumOff val="80000"/>
              </a:schemeClr>
            </a:solidFill>
            <a:ln w="9525">
              <a:noFill/>
              <a:miter lim="800000"/>
              <a:headEnd/>
              <a:tailEnd/>
            </a:ln>
            <a:effectLst/>
            <a:extLst/>
          </p:spPr>
          <p:txBody>
            <a:bodyPr vert="horz" wrap="square" lIns="27432" tIns="27432" rIns="27432" bIns="27432"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buClr>
                  <a:srgbClr val="0070C0"/>
                </a:buClr>
              </a:pPr>
              <a:r>
                <a:rPr lang="en-US" sz="1600" dirty="0">
                  <a:solidFill>
                    <a:srgbClr val="000000"/>
                  </a:solidFill>
                </a:rPr>
                <a:t>Option to apply for re-assessment</a:t>
              </a:r>
            </a:p>
          </p:txBody>
        </p:sp>
        <p:sp>
          <p:nvSpPr>
            <p:cNvPr id="70" name="Rectangle 69"/>
            <p:cNvSpPr>
              <a:spLocks/>
            </p:cNvSpPr>
            <p:nvPr/>
          </p:nvSpPr>
          <p:spPr>
            <a:xfrm>
              <a:off x="1516174" y="5873911"/>
              <a:ext cx="244142" cy="477951"/>
            </a:xfrm>
            <a:prstGeom prst="rect">
              <a:avLst/>
            </a:prstGeom>
            <a:solidFill>
              <a:schemeClr val="accent4"/>
            </a:solidFill>
            <a:ln w="12700">
              <a:noFill/>
            </a:ln>
          </p:spPr>
          <p:style>
            <a:lnRef idx="2">
              <a:schemeClr val="dk1">
                <a:shade val="50000"/>
              </a:schemeClr>
            </a:lnRef>
            <a:fillRef idx="1">
              <a:schemeClr val="dk1"/>
            </a:fillRef>
            <a:effectRef idx="0">
              <a:schemeClr val="dk1"/>
            </a:effectRef>
            <a:fontRef idx="minor">
              <a:schemeClr val="lt1"/>
            </a:fontRef>
          </p:style>
          <p:txBody>
            <a:bodyPr vert="horz" lIns="0" tIns="0" rIns="0" bIns="0" rtlCol="0" anchor="ctr">
              <a:noAutofit/>
            </a:bodyPr>
            <a:lstStyle/>
            <a:p>
              <a:pPr algn="ctr"/>
              <a:r>
                <a:rPr lang="en-US" sz="1600" b="1" dirty="0">
                  <a:solidFill>
                    <a:srgbClr val="FFFFFF"/>
                  </a:solidFill>
                </a:rPr>
                <a:t>7</a:t>
              </a:r>
              <a:endParaRPr lang="en-GB" sz="1600" b="1" dirty="0" err="1">
                <a:solidFill>
                  <a:srgbClr val="FFFFFF"/>
                </a:solidFill>
              </a:endParaRPr>
            </a:p>
          </p:txBody>
        </p:sp>
        <p:sp>
          <p:nvSpPr>
            <p:cNvPr id="43" name="Rectangle 42"/>
            <p:cNvSpPr>
              <a:spLocks/>
            </p:cNvSpPr>
            <p:nvPr/>
          </p:nvSpPr>
          <p:spPr>
            <a:xfrm>
              <a:off x="1755368" y="5817099"/>
              <a:ext cx="2305998" cy="591575"/>
            </a:xfrm>
            <a:prstGeom prst="rect">
              <a:avLst/>
            </a:prstGeom>
            <a:solidFill>
              <a:schemeClr val="accent1"/>
            </a:solidFill>
            <a:ln w="12700">
              <a:noFill/>
              <a:miter lim="800000"/>
              <a:headEnd/>
              <a:tailEnd/>
            </a:ln>
            <a:effectLst/>
          </p:spPr>
          <p:txBody>
            <a:bodyPr vert="horz" wrap="square" lIns="72000" tIns="73471" rIns="73471" bIns="73471" numCol="1" anchor="ctr" anchorCtr="0" compatLnSpc="1">
              <a:prstTxWarp prst="textNoShape">
                <a:avLst/>
              </a:prstTxWarp>
              <a:noAutofit/>
            </a:bodyPr>
            <a:lstStyle/>
            <a:p>
              <a:pPr defTabSz="895255">
                <a:buClr>
                  <a:srgbClr val="000000"/>
                </a:buClr>
              </a:pPr>
              <a:r>
                <a:rPr lang="en-US" sz="1600" b="1" dirty="0" smtClean="0">
                  <a:solidFill>
                    <a:srgbClr val="000000"/>
                  </a:solidFill>
                  <a:ea typeface="Arial Unicode MS" pitchFamily="34" charset="-128"/>
                  <a:cs typeface="Arial Unicode MS" pitchFamily="34" charset="-128"/>
                </a:rPr>
                <a:t>Re-Assessment</a:t>
              </a:r>
              <a:endParaRPr lang="en-IN" sz="1600" b="1" dirty="0">
                <a:solidFill>
                  <a:srgbClr val="000000"/>
                </a:solidFill>
                <a:ea typeface="Arial Unicode MS" pitchFamily="34" charset="-128"/>
                <a:cs typeface="Arial Unicode MS" pitchFamily="34" charset="-128"/>
              </a:endParaRPr>
            </a:p>
          </p:txBody>
        </p:sp>
      </p:grpSp>
      <p:sp>
        <p:nvSpPr>
          <p:cNvPr id="50" name="Rounded Rectangle 49"/>
          <p:cNvSpPr/>
          <p:nvPr/>
        </p:nvSpPr>
        <p:spPr>
          <a:xfrm>
            <a:off x="1155701" y="6000032"/>
            <a:ext cx="7283758" cy="535679"/>
          </a:xfrm>
          <a:prstGeom prst="roundRect">
            <a:avLst/>
          </a:prstGeom>
          <a:solidFill>
            <a:schemeClr val="bg1"/>
          </a:solidFill>
          <a:ln w="38100">
            <a:solidFill>
              <a:schemeClr val="accent3"/>
            </a:solidFill>
          </a:ln>
        </p:spPr>
        <p:txBody>
          <a:bodyPr wrap="square" lIns="72009" tIns="72009" rIns="72009" bIns="72009" anchor="ctr" anchorCtr="0">
            <a:noAutofit/>
          </a:bodyPr>
          <a:lstStyle/>
          <a:p>
            <a:pPr algn="ctr"/>
            <a:r>
              <a:rPr lang="en-US" b="1" dirty="0">
                <a:solidFill>
                  <a:srgbClr val="000000"/>
                </a:solidFill>
              </a:rPr>
              <a:t>Surveillance:  </a:t>
            </a:r>
            <a:r>
              <a:rPr lang="en-US" dirty="0" err="1" smtClean="0">
                <a:solidFill>
                  <a:srgbClr val="000000"/>
                </a:solidFill>
              </a:rPr>
              <a:t>OnSite</a:t>
            </a:r>
            <a:r>
              <a:rPr lang="en-US" dirty="0" smtClean="0">
                <a:solidFill>
                  <a:srgbClr val="000000"/>
                </a:solidFill>
              </a:rPr>
              <a:t> </a:t>
            </a:r>
            <a:r>
              <a:rPr lang="en-US" dirty="0">
                <a:solidFill>
                  <a:srgbClr val="000000"/>
                </a:solidFill>
              </a:rPr>
              <a:t>S</a:t>
            </a:r>
            <a:r>
              <a:rPr lang="en-US" dirty="0" smtClean="0">
                <a:solidFill>
                  <a:srgbClr val="000000"/>
                </a:solidFill>
              </a:rPr>
              <a:t>urveillance </a:t>
            </a:r>
            <a:r>
              <a:rPr lang="en-US" dirty="0">
                <a:solidFill>
                  <a:srgbClr val="000000"/>
                </a:solidFill>
              </a:rPr>
              <a:t>2 times in a </a:t>
            </a:r>
            <a:r>
              <a:rPr lang="en-US" dirty="0" smtClean="0">
                <a:solidFill>
                  <a:srgbClr val="000000"/>
                </a:solidFill>
              </a:rPr>
              <a:t>cycle (4 years)</a:t>
            </a:r>
            <a:endParaRPr lang="en-US" dirty="0">
              <a:solidFill>
                <a:srgbClr val="000000"/>
              </a:solidFill>
            </a:endParaRPr>
          </a:p>
        </p:txBody>
      </p:sp>
      <p:cxnSp>
        <p:nvCxnSpPr>
          <p:cNvPr id="8" name="Straight Arrow Connector 7"/>
          <p:cNvCxnSpPr/>
          <p:nvPr/>
        </p:nvCxnSpPr>
        <p:spPr>
          <a:xfrm flipH="1" flipV="1">
            <a:off x="8822724" y="1998718"/>
            <a:ext cx="24714" cy="1459468"/>
          </a:xfrm>
          <a:prstGeom prst="straightConnector1">
            <a:avLst/>
          </a:prstGeom>
          <a:ln cmpd="sng">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21100" y="2730500"/>
            <a:ext cx="0" cy="7366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95700" y="2921000"/>
            <a:ext cx="1498600" cy="369332"/>
          </a:xfrm>
          <a:prstGeom prst="rect">
            <a:avLst/>
          </a:prstGeom>
          <a:noFill/>
        </p:spPr>
        <p:txBody>
          <a:bodyPr wrap="square" rtlCol="0">
            <a:spAutoFit/>
          </a:bodyPr>
          <a:lstStyle/>
          <a:p>
            <a:r>
              <a:rPr lang="en-US" dirty="0" smtClean="0">
                <a:solidFill>
                  <a:srgbClr val="C00000"/>
                </a:solidFill>
              </a:rPr>
              <a:t>30 Days</a:t>
            </a:r>
            <a:endParaRPr lang="en-US" dirty="0">
              <a:solidFill>
                <a:srgbClr val="C00000"/>
              </a:solidFill>
            </a:endParaRPr>
          </a:p>
        </p:txBody>
      </p:sp>
      <p:cxnSp>
        <p:nvCxnSpPr>
          <p:cNvPr id="53" name="Straight Arrow Connector 52"/>
          <p:cNvCxnSpPr/>
          <p:nvPr/>
        </p:nvCxnSpPr>
        <p:spPr>
          <a:xfrm>
            <a:off x="3289300" y="3467100"/>
            <a:ext cx="0" cy="7366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63900" y="3657600"/>
            <a:ext cx="1498600" cy="369332"/>
          </a:xfrm>
          <a:prstGeom prst="rect">
            <a:avLst/>
          </a:prstGeom>
          <a:noFill/>
        </p:spPr>
        <p:txBody>
          <a:bodyPr wrap="square" rtlCol="0">
            <a:spAutoFit/>
          </a:bodyPr>
          <a:lstStyle/>
          <a:p>
            <a:r>
              <a:rPr lang="en-US" dirty="0" smtClean="0">
                <a:solidFill>
                  <a:srgbClr val="C00000"/>
                </a:solidFill>
              </a:rPr>
              <a:t>8 Weeks</a:t>
            </a:r>
            <a:endParaRPr lang="en-US" dirty="0">
              <a:solidFill>
                <a:srgbClr val="C00000"/>
              </a:solidFill>
            </a:endParaRPr>
          </a:p>
        </p:txBody>
      </p:sp>
      <p:sp>
        <p:nvSpPr>
          <p:cNvPr id="55" name="Title 1"/>
          <p:cNvSpPr>
            <a:spLocks noGrp="1"/>
          </p:cNvSpPr>
          <p:nvPr>
            <p:ph type="title"/>
          </p:nvPr>
        </p:nvSpPr>
        <p:spPr>
          <a:xfrm>
            <a:off x="172517" y="195926"/>
            <a:ext cx="6996687" cy="492443"/>
          </a:xfrm>
        </p:spPr>
        <p:txBody>
          <a:bodyPr/>
          <a:lstStyle/>
          <a:p>
            <a:r>
              <a:rPr lang="en-IN" sz="3200" dirty="0"/>
              <a:t>ZED </a:t>
            </a:r>
            <a:r>
              <a:rPr lang="en-IN" sz="3200" dirty="0" smtClean="0"/>
              <a:t>CERTIFICATION: 7 STEP PROCESS</a:t>
            </a:r>
            <a:endParaRPr lang="en-IN" sz="3200" dirty="0"/>
          </a:p>
        </p:txBody>
      </p:sp>
    </p:spTree>
    <p:extLst>
      <p:ext uri="{BB962C8B-B14F-4D97-AF65-F5344CB8AC3E}">
        <p14:creationId xmlns="" xmlns:p14="http://schemas.microsoft.com/office/powerpoint/2010/main" val="95454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left)">
                                      <p:cBhvr>
                                        <p:cTn id="11" dur="500"/>
                                        <p:tgtEl>
                                          <p:spTgt spid="94"/>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100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left)">
                                      <p:cBhvr>
                                        <p:cTn id="24" dur="500"/>
                                        <p:tgtEl>
                                          <p:spTgt spid="10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left)">
                                      <p:cBhvr>
                                        <p:cTn id="28" dur="10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left)">
                                      <p:cBhvr>
                                        <p:cTn id="41" dur="1000"/>
                                        <p:tgtEl>
                                          <p:spTgt spid="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left)">
                                      <p:cBhvr>
                                        <p:cTn id="50" dur="500"/>
                                        <p:tgtEl>
                                          <p:spTgt spid="112"/>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wipe(left)">
                                      <p:cBhvr>
                                        <p:cTn id="54" dur="1000"/>
                                        <p:tgtEl>
                                          <p:spTgt spid="8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blinds(horizontal)">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up)">
                                      <p:cBhvr>
                                        <p:cTn id="70" dur="500"/>
                                        <p:tgtEl>
                                          <p:spTgt spid="13"/>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wipe(left)">
                                      <p:cBhvr>
                                        <p:cTn id="74" dur="500"/>
                                        <p:tgtEl>
                                          <p:spTgt spid="102"/>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1000"/>
                                        <p:tgtEl>
                                          <p:spTgt spid="9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blinds(horizontal)">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linds(horizontal)">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up)">
                                      <p:cBhvr>
                                        <p:cTn id="93" dur="500"/>
                                        <p:tgtEl>
                                          <p:spTgt spid="14"/>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wipe(left)">
                                      <p:cBhvr>
                                        <p:cTn id="97" dur="500"/>
                                        <p:tgtEl>
                                          <p:spTgt spid="99"/>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wipe(left)">
                                      <p:cBhvr>
                                        <p:cTn id="101" dur="1000"/>
                                        <p:tgtEl>
                                          <p:spTgt spid="9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wipe(up)">
                                      <p:cBhvr>
                                        <p:cTn id="106" dur="500"/>
                                        <p:tgtEl>
                                          <p:spTgt spid="15"/>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left)">
                                      <p:cBhvr>
                                        <p:cTn id="110" dur="500"/>
                                        <p:tgtEl>
                                          <p:spTgt spid="96"/>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wipe(left)">
                                      <p:cBhvr>
                                        <p:cTn id="114" dur="1000"/>
                                        <p:tgtEl>
                                          <p:spTgt spid="9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wipe(down)">
                                      <p:cBhvr>
                                        <p:cTn id="119" dur="500"/>
                                        <p:tgtEl>
                                          <p:spTgt spid="73"/>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dissolve">
                                      <p:cBhvr>
                                        <p:cTn id="124" dur="500"/>
                                        <p:tgtEl>
                                          <p:spTgt spid="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animBg="1"/>
      <p:bldP spid="15" grpId="0" animBg="1"/>
      <p:bldP spid="50" grpId="0" animBg="1"/>
      <p:bldP spid="52" grpId="0"/>
      <p:bldP spid="5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249299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r>
              <a:rPr lang="en-US" dirty="0"/>
              <a:t> </a:t>
            </a:r>
            <a:endParaRPr lang="en-IN" dirty="0"/>
          </a:p>
          <a:p>
            <a:pPr marL="457200" indent="-457200" algn="just">
              <a:lnSpc>
                <a:spcPct val="150000"/>
              </a:lnSpc>
              <a:buAutoNum type="arabicPeriod"/>
            </a:pPr>
            <a:r>
              <a:rPr lang="en-IN" sz="2000" dirty="0" smtClean="0"/>
              <a:t>The </a:t>
            </a:r>
            <a:r>
              <a:rPr lang="en-IN" sz="2000" dirty="0"/>
              <a:t>recommended applicant MSME </a:t>
            </a:r>
            <a:r>
              <a:rPr lang="en-IN" sz="2000" dirty="0" smtClean="0"/>
              <a:t>shall </a:t>
            </a:r>
            <a:r>
              <a:rPr lang="en-IN" sz="2000" dirty="0"/>
              <a:t>pay a fee for </a:t>
            </a:r>
            <a:r>
              <a:rPr lang="en-IN" sz="2000" dirty="0" err="1" smtClean="0"/>
              <a:t>OnSite</a:t>
            </a:r>
            <a:r>
              <a:rPr lang="en-IN" sz="2000" dirty="0" smtClean="0"/>
              <a:t> Assessment </a:t>
            </a:r>
            <a:r>
              <a:rPr lang="en-IN" sz="2000" dirty="0"/>
              <a:t>as per </a:t>
            </a:r>
            <a:endParaRPr lang="en-IN" sz="2000" dirty="0" smtClean="0"/>
          </a:p>
          <a:p>
            <a:pPr algn="just">
              <a:lnSpc>
                <a:spcPct val="150000"/>
              </a:lnSpc>
            </a:pPr>
            <a:r>
              <a:rPr lang="en-IN" sz="2000" dirty="0" smtClean="0"/>
              <a:t>        approved </a:t>
            </a:r>
            <a:r>
              <a:rPr lang="en-IN" sz="2000" dirty="0"/>
              <a:t>fee structure and shall be assigned to QCI </a:t>
            </a:r>
            <a:r>
              <a:rPr lang="en-IN" sz="2000" dirty="0" smtClean="0"/>
              <a:t>Approved </a:t>
            </a:r>
            <a:r>
              <a:rPr lang="en-IN" sz="2000" dirty="0"/>
              <a:t>Rating Agency </a:t>
            </a:r>
            <a:endParaRPr lang="en-IN" sz="2000" dirty="0" smtClean="0"/>
          </a:p>
          <a:p>
            <a:pPr algn="just">
              <a:lnSpc>
                <a:spcPct val="150000"/>
              </a:lnSpc>
            </a:pPr>
            <a:r>
              <a:rPr lang="en-IN" sz="2000" dirty="0"/>
              <a:t> </a:t>
            </a:r>
            <a:r>
              <a:rPr lang="en-IN" sz="2000" dirty="0" smtClean="0"/>
              <a:t>       (</a:t>
            </a:r>
            <a:r>
              <a:rPr lang="en-IN" sz="2000" dirty="0"/>
              <a:t>RA) for </a:t>
            </a:r>
            <a:r>
              <a:rPr lang="en-IN" sz="2000" dirty="0" err="1" smtClean="0"/>
              <a:t>OnSite</a:t>
            </a:r>
            <a:r>
              <a:rPr lang="en-IN" sz="2000" dirty="0" smtClean="0"/>
              <a:t> Assessment, </a:t>
            </a:r>
            <a:r>
              <a:rPr lang="en-IN" sz="2000" dirty="0"/>
              <a:t>based on approved competency of RA</a:t>
            </a:r>
            <a:r>
              <a:rPr lang="en-IN" sz="2000" dirty="0" smtClean="0"/>
              <a:t>.</a:t>
            </a:r>
            <a:endParaRPr lang="en-IN" sz="2000" dirty="0"/>
          </a:p>
          <a:p>
            <a:endParaRPr lang="en-IN"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(1)</a:t>
            </a:r>
            <a:endParaRPr lang="en-IN" sz="3200" dirty="0"/>
          </a:p>
        </p:txBody>
      </p:sp>
    </p:spTree>
    <p:extLst>
      <p:ext uri="{BB962C8B-B14F-4D97-AF65-F5344CB8AC3E}">
        <p14:creationId xmlns="" xmlns:p14="http://schemas.microsoft.com/office/powerpoint/2010/main" val="14005418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634019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pPr marL="1526" lvl="1" indent="0" defTabSz="860347" fontAlgn="base">
              <a:spcBef>
                <a:spcPct val="0"/>
              </a:spcBef>
              <a:spcAft>
                <a:spcPct val="0"/>
              </a:spcAft>
              <a:buClr>
                <a:srgbClr val="000000"/>
              </a:buClr>
              <a:buNone/>
            </a:pPr>
            <a:r>
              <a:rPr lang="en-US" sz="1000" dirty="0"/>
              <a:t> </a:t>
            </a:r>
            <a:endParaRPr lang="en-IN" sz="1000" dirty="0"/>
          </a:p>
          <a:p>
            <a:pPr marL="457200" indent="-457200">
              <a:buAutoNum type="arabicPeriod" startAt="2"/>
            </a:pPr>
            <a:r>
              <a:rPr lang="en-IN" sz="2000" b="1" dirty="0" smtClean="0"/>
              <a:t>Assessment </a:t>
            </a:r>
            <a:r>
              <a:rPr lang="en-IN" sz="2000" b="1" dirty="0"/>
              <a:t>Team Selection</a:t>
            </a:r>
            <a:r>
              <a:rPr lang="en-IN" sz="2000" dirty="0"/>
              <a:t>: </a:t>
            </a:r>
            <a:endParaRPr lang="en-IN" sz="2000" dirty="0" smtClean="0"/>
          </a:p>
          <a:p>
            <a:endParaRPr lang="en-IN" sz="2000" dirty="0"/>
          </a:p>
          <a:p>
            <a:pPr algn="just">
              <a:lnSpc>
                <a:spcPct val="150000"/>
              </a:lnSpc>
            </a:pPr>
            <a:r>
              <a:rPr lang="en-IN" sz="2000" dirty="0"/>
              <a:t> </a:t>
            </a:r>
            <a:r>
              <a:rPr lang="en-IN" sz="2000" dirty="0" smtClean="0"/>
              <a:t>       The </a:t>
            </a:r>
            <a:r>
              <a:rPr lang="en-IN" sz="2000" dirty="0"/>
              <a:t>RA shall assign the qualified ZED Assessor team as per the defined </a:t>
            </a:r>
            <a:endParaRPr lang="en-IN" sz="2000" dirty="0" smtClean="0"/>
          </a:p>
          <a:p>
            <a:pPr algn="just">
              <a:lnSpc>
                <a:spcPct val="150000"/>
              </a:lnSpc>
            </a:pPr>
            <a:r>
              <a:rPr lang="en-IN" sz="2000" dirty="0" smtClean="0"/>
              <a:t>        competence </a:t>
            </a:r>
            <a:r>
              <a:rPr lang="en-IN" sz="2000" dirty="0"/>
              <a:t>criteria and type/scope of MSME. The </a:t>
            </a:r>
            <a:r>
              <a:rPr lang="en-IN" sz="2000" dirty="0" err="1" smtClean="0"/>
              <a:t>OnSite</a:t>
            </a:r>
            <a:r>
              <a:rPr lang="en-IN" sz="2000" dirty="0" smtClean="0"/>
              <a:t> Assessment </a:t>
            </a:r>
            <a:r>
              <a:rPr lang="en-IN" sz="2000" dirty="0"/>
              <a:t>to </a:t>
            </a:r>
            <a:r>
              <a:rPr lang="en-IN" sz="2000" dirty="0" smtClean="0"/>
              <a:t>be</a:t>
            </a:r>
          </a:p>
          <a:p>
            <a:pPr algn="just">
              <a:lnSpc>
                <a:spcPct val="150000"/>
              </a:lnSpc>
            </a:pPr>
            <a:r>
              <a:rPr lang="en-IN" sz="2000" dirty="0"/>
              <a:t> </a:t>
            </a:r>
            <a:r>
              <a:rPr lang="en-IN" sz="2000" dirty="0" smtClean="0"/>
              <a:t>       </a:t>
            </a:r>
            <a:r>
              <a:rPr lang="en-IN" sz="2000" dirty="0"/>
              <a:t>conducted with minimum two qualified ZED Assessors, supported by </a:t>
            </a:r>
            <a:r>
              <a:rPr lang="en-IN" sz="2000" dirty="0" smtClean="0"/>
              <a:t>technical</a:t>
            </a:r>
          </a:p>
          <a:p>
            <a:pPr algn="just">
              <a:lnSpc>
                <a:spcPct val="150000"/>
              </a:lnSpc>
            </a:pPr>
            <a:r>
              <a:rPr lang="en-IN" sz="2000" dirty="0"/>
              <a:t> </a:t>
            </a:r>
            <a:r>
              <a:rPr lang="en-IN" sz="2000" dirty="0" smtClean="0"/>
              <a:t>       </a:t>
            </a:r>
            <a:r>
              <a:rPr lang="en-IN" sz="2000" dirty="0"/>
              <a:t>experts, if needed. The team selected shall be such, so as to be competent </a:t>
            </a:r>
            <a:r>
              <a:rPr lang="en-IN" sz="2000" dirty="0" smtClean="0"/>
              <a:t>to</a:t>
            </a:r>
          </a:p>
          <a:p>
            <a:pPr algn="just">
              <a:lnSpc>
                <a:spcPct val="150000"/>
              </a:lnSpc>
            </a:pPr>
            <a:r>
              <a:rPr lang="en-IN" sz="2000" dirty="0"/>
              <a:t> </a:t>
            </a:r>
            <a:r>
              <a:rPr lang="en-IN" sz="2000" dirty="0" smtClean="0"/>
              <a:t>       </a:t>
            </a:r>
            <a:r>
              <a:rPr lang="en-IN" sz="2000" dirty="0"/>
              <a:t>assess all the applicable </a:t>
            </a:r>
            <a:r>
              <a:rPr lang="en-IN" sz="2000" dirty="0" smtClean="0"/>
              <a:t>parameters </a:t>
            </a:r>
            <a:r>
              <a:rPr lang="en-IN" sz="2000" dirty="0"/>
              <a:t>opted by MSME (Unit).  One of the </a:t>
            </a:r>
            <a:endParaRPr lang="en-IN" sz="2000" dirty="0" smtClean="0"/>
          </a:p>
          <a:p>
            <a:pPr algn="just">
              <a:lnSpc>
                <a:spcPct val="150000"/>
              </a:lnSpc>
            </a:pPr>
            <a:r>
              <a:rPr lang="en-IN" sz="2000" dirty="0"/>
              <a:t> </a:t>
            </a:r>
            <a:r>
              <a:rPr lang="en-IN" sz="2000" dirty="0" smtClean="0"/>
              <a:t>       assessors </a:t>
            </a:r>
            <a:r>
              <a:rPr lang="en-IN" sz="2000" dirty="0"/>
              <a:t>must have competency in the environmental aspects/ areas. For </a:t>
            </a:r>
            <a:endParaRPr lang="en-IN" sz="2000" dirty="0" smtClean="0"/>
          </a:p>
          <a:p>
            <a:pPr algn="just">
              <a:lnSpc>
                <a:spcPct val="150000"/>
              </a:lnSpc>
            </a:pPr>
            <a:r>
              <a:rPr lang="en-IN" sz="2000" dirty="0"/>
              <a:t> </a:t>
            </a:r>
            <a:r>
              <a:rPr lang="en-IN" sz="2000" dirty="0" smtClean="0"/>
              <a:t>       Defence Sector </a:t>
            </a:r>
            <a:r>
              <a:rPr lang="en-IN" sz="2000" dirty="0"/>
              <a:t>scope, the assessor must have minimum of 5 years of work </a:t>
            </a:r>
            <a:endParaRPr lang="en-IN" sz="2000" dirty="0" smtClean="0"/>
          </a:p>
          <a:p>
            <a:pPr algn="just">
              <a:lnSpc>
                <a:spcPct val="150000"/>
              </a:lnSpc>
            </a:pPr>
            <a:r>
              <a:rPr lang="en-IN" sz="2000" dirty="0"/>
              <a:t> </a:t>
            </a:r>
            <a:r>
              <a:rPr lang="en-IN" sz="2000" dirty="0" smtClean="0"/>
              <a:t>       experience </a:t>
            </a:r>
            <a:r>
              <a:rPr lang="en-IN" sz="2000" dirty="0"/>
              <a:t>in </a:t>
            </a:r>
            <a:r>
              <a:rPr lang="en-IN" sz="2000" dirty="0" smtClean="0"/>
              <a:t>Defence </a:t>
            </a:r>
            <a:r>
              <a:rPr lang="en-IN" sz="2000" dirty="0"/>
              <a:t>field in addition to other competence required</a:t>
            </a:r>
            <a:r>
              <a:rPr lang="en-IN" sz="2000" dirty="0" smtClean="0"/>
              <a:t>.</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endParaRPr lang="en-IN"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(1)</a:t>
            </a:r>
            <a:endParaRPr lang="en-IN" sz="3200" dirty="0"/>
          </a:p>
        </p:txBody>
      </p:sp>
    </p:spTree>
    <p:extLst>
      <p:ext uri="{BB962C8B-B14F-4D97-AF65-F5344CB8AC3E}">
        <p14:creationId xmlns="" xmlns:p14="http://schemas.microsoft.com/office/powerpoint/2010/main" val="17976382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04" y="1017545"/>
            <a:ext cx="8577330" cy="5932393"/>
          </a:xfrm>
          <a:prstGeom prst="rect">
            <a:avLst/>
          </a:prstGeom>
        </p:spPr>
        <p:txBody>
          <a:bodyPr wrap="square">
            <a:spAutoFit/>
          </a:bodyPr>
          <a:lstStyle/>
          <a:p>
            <a:pPr algn="just" fontAlgn="base">
              <a:spcBef>
                <a:spcPct val="0"/>
              </a:spcBef>
              <a:spcAft>
                <a:spcPct val="0"/>
              </a:spcAft>
              <a:defRPr/>
            </a:pPr>
            <a:r>
              <a:rPr lang="en-US" sz="3600" b="1" dirty="0" smtClean="0">
                <a:solidFill>
                  <a:srgbClr val="000000"/>
                </a:solidFill>
              </a:rPr>
              <a:t>ONSITE </a:t>
            </a:r>
            <a:r>
              <a:rPr lang="en-US" sz="3600" b="1" dirty="0">
                <a:solidFill>
                  <a:srgbClr val="000000"/>
                </a:solidFill>
              </a:rPr>
              <a:t>ASSESSMENT – KEY POINTS</a:t>
            </a:r>
          </a:p>
          <a:p>
            <a:pPr marR="0" lvl="0" algn="just" defTabSz="914400" rtl="0" eaLnBrk="1" fontAlgn="base" latinLnBrk="0" hangingPunct="1">
              <a:lnSpc>
                <a:spcPct val="100000"/>
              </a:lnSpc>
              <a:spcBef>
                <a:spcPct val="0"/>
              </a:spcBef>
              <a:spcAft>
                <a:spcPct val="0"/>
              </a:spcAft>
              <a:buClrTx/>
              <a:buSzTx/>
              <a:tabLst/>
              <a:defRPr/>
            </a:pPr>
            <a:endParaRPr lang="en-GB" sz="1000" dirty="0">
              <a:solidFill>
                <a:srgbClr val="000000"/>
              </a:solidFill>
              <a:ea typeface="Garamond" charset="0"/>
              <a:cs typeface="Garamond" charset="0"/>
            </a:endParaRPr>
          </a:p>
          <a:p>
            <a:r>
              <a:rPr lang="en-IN" sz="2000" b="1" dirty="0" smtClean="0"/>
              <a:t>3. </a:t>
            </a:r>
            <a:r>
              <a:rPr lang="en-IN" sz="2000" b="1" dirty="0" err="1" smtClean="0"/>
              <a:t>OnSite</a:t>
            </a:r>
            <a:r>
              <a:rPr lang="en-IN" sz="2000" b="1" dirty="0" smtClean="0"/>
              <a:t> </a:t>
            </a:r>
            <a:r>
              <a:rPr lang="en-IN" sz="2000" b="1" dirty="0"/>
              <a:t>Assessment Time</a:t>
            </a:r>
            <a:r>
              <a:rPr lang="en-IN" sz="2000" b="1" dirty="0" smtClean="0"/>
              <a:t>:</a:t>
            </a:r>
          </a:p>
          <a:p>
            <a:endParaRPr lang="en-IN" sz="600" b="1" dirty="0"/>
          </a:p>
          <a:p>
            <a:pPr algn="just">
              <a:lnSpc>
                <a:spcPct val="150000"/>
              </a:lnSpc>
            </a:pPr>
            <a:r>
              <a:rPr lang="en-IN" sz="2000" dirty="0" smtClean="0"/>
              <a:t>     The </a:t>
            </a:r>
            <a:r>
              <a:rPr lang="en-IN" sz="2000" dirty="0" err="1" smtClean="0"/>
              <a:t>OnSite</a:t>
            </a:r>
            <a:r>
              <a:rPr lang="en-IN" sz="2000" dirty="0" smtClean="0"/>
              <a:t> </a:t>
            </a:r>
            <a:r>
              <a:rPr lang="en-IN" sz="2000" dirty="0"/>
              <a:t>A</a:t>
            </a:r>
            <a:r>
              <a:rPr lang="en-IN" sz="2000" dirty="0" smtClean="0"/>
              <a:t>ssessment </a:t>
            </a:r>
            <a:r>
              <a:rPr lang="en-IN" sz="2000" dirty="0"/>
              <a:t>shall be carried out at MSME for minimum 3 man-days </a:t>
            </a:r>
            <a:endParaRPr lang="en-IN" sz="2000" dirty="0" smtClean="0"/>
          </a:p>
          <a:p>
            <a:pPr algn="just">
              <a:lnSpc>
                <a:spcPct val="150000"/>
              </a:lnSpc>
            </a:pPr>
            <a:r>
              <a:rPr lang="en-IN" sz="2000" dirty="0"/>
              <a:t> </a:t>
            </a:r>
            <a:r>
              <a:rPr lang="en-IN" sz="2000" dirty="0" smtClean="0"/>
              <a:t>     in </a:t>
            </a:r>
            <a:r>
              <a:rPr lang="en-IN" sz="2000" dirty="0"/>
              <a:t>Micro, minimum 4 man-days in Small and minimum 5 man-days in Medium </a:t>
            </a:r>
            <a:endParaRPr lang="en-IN" sz="2000" dirty="0" smtClean="0"/>
          </a:p>
          <a:p>
            <a:pPr algn="just">
              <a:lnSpc>
                <a:spcPct val="150000"/>
              </a:lnSpc>
            </a:pPr>
            <a:r>
              <a:rPr lang="en-IN" sz="2000" dirty="0"/>
              <a:t> </a:t>
            </a:r>
            <a:r>
              <a:rPr lang="en-IN" sz="2000" dirty="0" smtClean="0"/>
              <a:t>     type </a:t>
            </a:r>
            <a:r>
              <a:rPr lang="en-IN" sz="2000" dirty="0"/>
              <a:t>enterprise. The assessment time includes the </a:t>
            </a:r>
            <a:r>
              <a:rPr lang="en-IN" sz="2000" dirty="0" smtClean="0"/>
              <a:t>onsite </a:t>
            </a:r>
            <a:r>
              <a:rPr lang="en-IN" sz="2000" dirty="0"/>
              <a:t>time at the </a:t>
            </a:r>
            <a:endParaRPr lang="en-IN" sz="2000" dirty="0" smtClean="0"/>
          </a:p>
          <a:p>
            <a:pPr algn="just">
              <a:lnSpc>
                <a:spcPct val="150000"/>
              </a:lnSpc>
            </a:pPr>
            <a:r>
              <a:rPr lang="en-IN" sz="2000" dirty="0"/>
              <a:t> </a:t>
            </a:r>
            <a:r>
              <a:rPr lang="en-IN" sz="2000" dirty="0" smtClean="0"/>
              <a:t>     organization’s </a:t>
            </a:r>
            <a:r>
              <a:rPr lang="en-IN" sz="2000" dirty="0"/>
              <a:t>location, assessment planning and document reviewing and </a:t>
            </a:r>
            <a:endParaRPr lang="en-IN" sz="2000" dirty="0" smtClean="0"/>
          </a:p>
          <a:p>
            <a:pPr algn="just">
              <a:lnSpc>
                <a:spcPct val="150000"/>
              </a:lnSpc>
            </a:pPr>
            <a:r>
              <a:rPr lang="en-IN" sz="2000" dirty="0"/>
              <a:t> </a:t>
            </a:r>
            <a:r>
              <a:rPr lang="en-IN" sz="2000" dirty="0" smtClean="0"/>
              <a:t>     reporting</a:t>
            </a:r>
            <a:r>
              <a:rPr lang="en-IN" sz="2000" dirty="0"/>
              <a:t>. The assessment </a:t>
            </a:r>
            <a:r>
              <a:rPr lang="en-IN" sz="2000" dirty="0" smtClean="0"/>
              <a:t>man-days </a:t>
            </a:r>
            <a:r>
              <a:rPr lang="en-IN" sz="2000" dirty="0"/>
              <a:t>are based on 8 hours per day. </a:t>
            </a:r>
            <a:endParaRPr lang="en-IN" sz="2000" dirty="0" smtClean="0"/>
          </a:p>
          <a:p>
            <a:pPr algn="just">
              <a:lnSpc>
                <a:spcPct val="150000"/>
              </a:lnSpc>
            </a:pPr>
            <a:r>
              <a:rPr lang="en-IN" sz="2000" dirty="0"/>
              <a:t> </a:t>
            </a:r>
            <a:r>
              <a:rPr lang="en-IN" sz="2000" dirty="0" smtClean="0"/>
              <a:t>     Adjustments </a:t>
            </a:r>
            <a:r>
              <a:rPr lang="en-IN" sz="2000" dirty="0"/>
              <a:t>may be required based on local, regional, or national legal </a:t>
            </a:r>
            <a:endParaRPr lang="en-IN" sz="2000" dirty="0" smtClean="0"/>
          </a:p>
          <a:p>
            <a:pPr algn="just">
              <a:lnSpc>
                <a:spcPct val="150000"/>
              </a:lnSpc>
            </a:pPr>
            <a:r>
              <a:rPr lang="en-IN" sz="2000" dirty="0"/>
              <a:t> </a:t>
            </a:r>
            <a:r>
              <a:rPr lang="en-IN" sz="2000" dirty="0" smtClean="0"/>
              <a:t>     requirements</a:t>
            </a:r>
            <a:r>
              <a:rPr lang="en-IN" sz="2000" dirty="0"/>
              <a:t>. </a:t>
            </a:r>
            <a:endParaRPr lang="en-IN" sz="2000" dirty="0" smtClean="0"/>
          </a:p>
          <a:p>
            <a:pPr algn="just">
              <a:lnSpc>
                <a:spcPct val="150000"/>
              </a:lnSpc>
            </a:pPr>
            <a:endParaRPr lang="en-IN" sz="100" b="1" dirty="0">
              <a:solidFill>
                <a:srgbClr val="C00000"/>
              </a:solidFill>
            </a:endParaRPr>
          </a:p>
          <a:p>
            <a:pPr algn="just"/>
            <a:r>
              <a:rPr lang="en-IN" sz="2000" b="1" dirty="0" smtClean="0">
                <a:solidFill>
                  <a:srgbClr val="C00000"/>
                </a:solidFill>
              </a:rPr>
              <a:t>     </a:t>
            </a:r>
            <a:endParaRPr lang="en-IN" sz="1600" b="1" dirty="0" smtClean="0">
              <a:solidFill>
                <a:srgbClr val="C00000"/>
              </a:solidFill>
            </a:endParaRPr>
          </a:p>
          <a:p>
            <a:pPr algn="just">
              <a:lnSpc>
                <a:spcPct val="150000"/>
              </a:lnSpc>
            </a:pPr>
            <a:r>
              <a:rPr lang="en-IN" sz="2000" b="1" dirty="0">
                <a:solidFill>
                  <a:srgbClr val="C00000"/>
                </a:solidFill>
              </a:rPr>
              <a:t> </a:t>
            </a:r>
            <a:r>
              <a:rPr lang="en-IN" sz="2000" b="1" dirty="0" smtClean="0">
                <a:solidFill>
                  <a:srgbClr val="C00000"/>
                </a:solidFill>
              </a:rPr>
              <a:t>    Online </a:t>
            </a:r>
            <a:r>
              <a:rPr lang="en-IN" sz="2000" b="1" dirty="0">
                <a:solidFill>
                  <a:srgbClr val="C00000"/>
                </a:solidFill>
              </a:rPr>
              <a:t>A</a:t>
            </a:r>
            <a:r>
              <a:rPr lang="en-IN" sz="2000" b="1" dirty="0" smtClean="0">
                <a:solidFill>
                  <a:srgbClr val="C00000"/>
                </a:solidFill>
              </a:rPr>
              <a:t>ssessment Report, Desktop Assessment Reports and evidences of</a:t>
            </a:r>
          </a:p>
          <a:p>
            <a:pPr algn="just">
              <a:lnSpc>
                <a:spcPct val="150000"/>
              </a:lnSpc>
            </a:pPr>
            <a:r>
              <a:rPr lang="en-IN" sz="2000" b="1" dirty="0">
                <a:solidFill>
                  <a:srgbClr val="C00000"/>
                </a:solidFill>
              </a:rPr>
              <a:t> </a:t>
            </a:r>
            <a:r>
              <a:rPr lang="en-IN" sz="2000" b="1" dirty="0" smtClean="0">
                <a:solidFill>
                  <a:srgbClr val="C00000"/>
                </a:solidFill>
              </a:rPr>
              <a:t>    Desktop Assessment will </a:t>
            </a:r>
            <a:r>
              <a:rPr lang="en-IN" sz="2000" b="1" dirty="0">
                <a:solidFill>
                  <a:srgbClr val="C00000"/>
                </a:solidFill>
              </a:rPr>
              <a:t>be </a:t>
            </a:r>
            <a:r>
              <a:rPr lang="en-IN" sz="2000" b="1" dirty="0" smtClean="0">
                <a:solidFill>
                  <a:srgbClr val="C00000"/>
                </a:solidFill>
              </a:rPr>
              <a:t>made available to </a:t>
            </a:r>
            <a:r>
              <a:rPr lang="en-IN" sz="2000" b="1" dirty="0">
                <a:solidFill>
                  <a:srgbClr val="C00000"/>
                </a:solidFill>
              </a:rPr>
              <a:t>assessment team in advance</a:t>
            </a:r>
            <a:r>
              <a:rPr lang="en-IN" sz="2000" dirty="0" smtClean="0">
                <a:solidFill>
                  <a:srgbClr val="C00000"/>
                </a:solidFill>
              </a:rPr>
              <a:t>.</a:t>
            </a:r>
          </a:p>
          <a:p>
            <a:pPr algn="just"/>
            <a:endParaRPr lang="en-IN" sz="1600" dirty="0"/>
          </a:p>
        </p:txBody>
      </p:sp>
      <p:sp>
        <p:nvSpPr>
          <p:cNvPr id="7" name="Title 1"/>
          <p:cNvSpPr>
            <a:spLocks noGrp="1"/>
          </p:cNvSpPr>
          <p:nvPr>
            <p:ph type="title"/>
          </p:nvPr>
        </p:nvSpPr>
        <p:spPr>
          <a:xfrm>
            <a:off x="172517" y="177259"/>
            <a:ext cx="6996687" cy="492443"/>
          </a:xfrm>
        </p:spPr>
        <p:txBody>
          <a:bodyPr/>
          <a:lstStyle/>
          <a:p>
            <a:r>
              <a:rPr lang="en-IN" sz="3200" dirty="0" smtClean="0"/>
              <a:t>STEP 4: ONSITE ASSESSMENT (2)</a:t>
            </a:r>
            <a:endParaRPr lang="en-IN" sz="3200" dirty="0"/>
          </a:p>
        </p:txBody>
      </p:sp>
    </p:spTree>
    <p:extLst>
      <p:ext uri="{BB962C8B-B14F-4D97-AF65-F5344CB8AC3E}">
        <p14:creationId xmlns="" xmlns:p14="http://schemas.microsoft.com/office/powerpoint/2010/main" val="11609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04" y="1017545"/>
            <a:ext cx="8577330" cy="6032421"/>
          </a:xfrm>
          <a:prstGeom prst="rect">
            <a:avLst/>
          </a:prstGeom>
        </p:spPr>
        <p:txBody>
          <a:bodyPr wrap="square">
            <a:spAutoFit/>
          </a:bodyPr>
          <a:lstStyle/>
          <a:p>
            <a:pPr algn="just" fontAlgn="base">
              <a:spcBef>
                <a:spcPct val="0"/>
              </a:spcBef>
              <a:spcAft>
                <a:spcPct val="0"/>
              </a:spcAft>
              <a:defRPr/>
            </a:pPr>
            <a:r>
              <a:rPr lang="en-US" sz="3600" b="1" dirty="0" smtClean="0">
                <a:solidFill>
                  <a:srgbClr val="000000"/>
                </a:solidFill>
              </a:rPr>
              <a:t>ONSITE </a:t>
            </a:r>
            <a:r>
              <a:rPr lang="en-US" sz="3600" b="1" dirty="0">
                <a:solidFill>
                  <a:srgbClr val="000000"/>
                </a:solidFill>
              </a:rPr>
              <a:t>ASSESSMENT – KEY POINTS</a:t>
            </a:r>
          </a:p>
          <a:p>
            <a:pPr marR="0" lvl="0" algn="just" defTabSz="914400" rtl="0" eaLnBrk="1" fontAlgn="base" latinLnBrk="0" hangingPunct="1">
              <a:lnSpc>
                <a:spcPct val="100000"/>
              </a:lnSpc>
              <a:spcBef>
                <a:spcPct val="0"/>
              </a:spcBef>
              <a:spcAft>
                <a:spcPct val="0"/>
              </a:spcAft>
              <a:buClrTx/>
              <a:buSzTx/>
              <a:tabLst/>
              <a:defRPr/>
            </a:pPr>
            <a:endParaRPr lang="en-GB" sz="1000" dirty="0">
              <a:solidFill>
                <a:srgbClr val="000000"/>
              </a:solidFill>
              <a:ea typeface="Garamond" charset="0"/>
              <a:cs typeface="Garamond" charset="0"/>
            </a:endParaRPr>
          </a:p>
          <a:p>
            <a:r>
              <a:rPr lang="en-IN" sz="2000" b="1" dirty="0" smtClean="0"/>
              <a:t>4. Opening </a:t>
            </a:r>
            <a:r>
              <a:rPr lang="en-IN" sz="2000" b="1" dirty="0"/>
              <a:t>Meeting</a:t>
            </a:r>
            <a:r>
              <a:rPr lang="en-IN" sz="2000" b="1" dirty="0" smtClean="0"/>
              <a:t>:</a:t>
            </a:r>
          </a:p>
          <a:p>
            <a:endParaRPr lang="en-IN" sz="2000" b="1" dirty="0"/>
          </a:p>
          <a:p>
            <a:pPr algn="just">
              <a:lnSpc>
                <a:spcPct val="150000"/>
              </a:lnSpc>
            </a:pPr>
            <a:r>
              <a:rPr lang="en-IN" sz="2000" dirty="0" smtClean="0"/>
              <a:t>    A </a:t>
            </a:r>
            <a:r>
              <a:rPr lang="en-IN" sz="2000" dirty="0"/>
              <a:t>formal </a:t>
            </a:r>
            <a:r>
              <a:rPr lang="en-IN" sz="2000" dirty="0" smtClean="0"/>
              <a:t>Opening Meeting </a:t>
            </a:r>
            <a:r>
              <a:rPr lang="en-IN" sz="2000" dirty="0"/>
              <a:t>shall be held with the MSME’s management and, </a:t>
            </a:r>
            <a:endParaRPr lang="en-IN" sz="2000" dirty="0" smtClean="0"/>
          </a:p>
          <a:p>
            <a:pPr algn="just">
              <a:lnSpc>
                <a:spcPct val="150000"/>
              </a:lnSpc>
            </a:pPr>
            <a:r>
              <a:rPr lang="en-IN" sz="2000" dirty="0"/>
              <a:t> </a:t>
            </a:r>
            <a:r>
              <a:rPr lang="en-IN" sz="2000" dirty="0" smtClean="0"/>
              <a:t>   where </a:t>
            </a:r>
            <a:r>
              <a:rPr lang="en-IN" sz="2000" dirty="0"/>
              <a:t>appropriate, those responsible for the functions or processes to be </a:t>
            </a:r>
            <a:endParaRPr lang="en-IN" sz="2000" dirty="0" smtClean="0"/>
          </a:p>
          <a:p>
            <a:pPr algn="just">
              <a:lnSpc>
                <a:spcPct val="150000"/>
              </a:lnSpc>
            </a:pPr>
            <a:r>
              <a:rPr lang="en-IN" sz="2000" dirty="0"/>
              <a:t> </a:t>
            </a:r>
            <a:r>
              <a:rPr lang="en-IN" sz="2000" dirty="0" smtClean="0"/>
              <a:t>   assessed</a:t>
            </a:r>
            <a:r>
              <a:rPr lang="en-IN" sz="2000" dirty="0"/>
              <a:t>. The purpose of the </a:t>
            </a:r>
            <a:r>
              <a:rPr lang="en-IN" sz="2000" dirty="0" smtClean="0"/>
              <a:t>Opening </a:t>
            </a:r>
            <a:r>
              <a:rPr lang="en-IN" sz="2000" dirty="0"/>
              <a:t>M</a:t>
            </a:r>
            <a:r>
              <a:rPr lang="en-IN" sz="2000" dirty="0" smtClean="0"/>
              <a:t>eeting</a:t>
            </a:r>
            <a:r>
              <a:rPr lang="en-IN" sz="2000" dirty="0"/>
              <a:t>, usually conducted by the </a:t>
            </a:r>
            <a:endParaRPr lang="en-IN" sz="2000" dirty="0" smtClean="0"/>
          </a:p>
          <a:p>
            <a:pPr algn="just">
              <a:lnSpc>
                <a:spcPct val="150000"/>
              </a:lnSpc>
            </a:pPr>
            <a:r>
              <a:rPr lang="en-IN" sz="2000" dirty="0"/>
              <a:t> </a:t>
            </a:r>
            <a:r>
              <a:rPr lang="en-IN" sz="2000" dirty="0" smtClean="0"/>
              <a:t>   assessment </a:t>
            </a:r>
            <a:r>
              <a:rPr lang="en-IN" sz="2000" dirty="0"/>
              <a:t>team leader, is to provide a short explanation of how the </a:t>
            </a:r>
            <a:endParaRPr lang="en-IN" sz="2000" dirty="0" smtClean="0"/>
          </a:p>
          <a:p>
            <a:pPr algn="just">
              <a:lnSpc>
                <a:spcPct val="150000"/>
              </a:lnSpc>
            </a:pPr>
            <a:r>
              <a:rPr lang="en-IN" sz="2000" dirty="0"/>
              <a:t> </a:t>
            </a:r>
            <a:r>
              <a:rPr lang="en-IN" sz="2000" dirty="0" smtClean="0"/>
              <a:t>   assessment </a:t>
            </a:r>
            <a:r>
              <a:rPr lang="en-IN" sz="2000" dirty="0"/>
              <a:t>activities will be undertaken</a:t>
            </a:r>
            <a:r>
              <a:rPr lang="en-IN" sz="2000" dirty="0" smtClean="0"/>
              <a:t>.</a:t>
            </a:r>
          </a:p>
          <a:p>
            <a:pPr algn="just">
              <a:lnSpc>
                <a:spcPct val="150000"/>
              </a:lnSpc>
            </a:pPr>
            <a:endParaRPr lang="en-IN" sz="2000" dirty="0"/>
          </a:p>
          <a:p>
            <a:pPr algn="just">
              <a:lnSpc>
                <a:spcPct val="150000"/>
              </a:lnSpc>
            </a:pPr>
            <a:r>
              <a:rPr lang="en-IN" sz="2000" dirty="0" smtClean="0"/>
              <a:t>    During </a:t>
            </a:r>
            <a:r>
              <a:rPr lang="en-IN" sz="2000" dirty="0"/>
              <a:t>the Opening Meeting, the Team leader shall collect information on the </a:t>
            </a:r>
          </a:p>
          <a:p>
            <a:pPr algn="just">
              <a:lnSpc>
                <a:spcPct val="150000"/>
              </a:lnSpc>
            </a:pPr>
            <a:r>
              <a:rPr lang="en-IN" sz="2000" dirty="0"/>
              <a:t>    situation and on changes concerning MSME, equipment, raw materials</a:t>
            </a:r>
            <a:r>
              <a:rPr lang="en-IN" sz="2000" dirty="0" smtClean="0"/>
              <a:t>,</a:t>
            </a:r>
          </a:p>
          <a:p>
            <a:pPr algn="just">
              <a:lnSpc>
                <a:spcPct val="150000"/>
              </a:lnSpc>
            </a:pPr>
            <a:r>
              <a:rPr lang="en-IN" sz="2000" dirty="0" smtClean="0"/>
              <a:t>    processes and </a:t>
            </a:r>
            <a:r>
              <a:rPr lang="en-IN" sz="2000" dirty="0"/>
              <a:t>anything else relevant.</a:t>
            </a:r>
          </a:p>
          <a:p>
            <a:pPr algn="just">
              <a:lnSpc>
                <a:spcPct val="150000"/>
              </a:lnSpc>
            </a:pPr>
            <a:endParaRPr lang="en-IN" sz="2000" dirty="0"/>
          </a:p>
        </p:txBody>
      </p:sp>
      <p:sp>
        <p:nvSpPr>
          <p:cNvPr id="7" name="Title 1"/>
          <p:cNvSpPr>
            <a:spLocks noGrp="1"/>
          </p:cNvSpPr>
          <p:nvPr>
            <p:ph type="title"/>
          </p:nvPr>
        </p:nvSpPr>
        <p:spPr>
          <a:xfrm>
            <a:off x="172517" y="177259"/>
            <a:ext cx="6996687" cy="492443"/>
          </a:xfrm>
        </p:spPr>
        <p:txBody>
          <a:bodyPr/>
          <a:lstStyle/>
          <a:p>
            <a:r>
              <a:rPr lang="en-IN" sz="3200" dirty="0" smtClean="0"/>
              <a:t>STEP 4: ONSITE ASSESSMENT (2)</a:t>
            </a:r>
            <a:endParaRPr lang="en-IN" sz="3200" dirty="0"/>
          </a:p>
        </p:txBody>
      </p:sp>
    </p:spTree>
    <p:extLst>
      <p:ext uri="{BB962C8B-B14F-4D97-AF65-F5344CB8AC3E}">
        <p14:creationId xmlns="" xmlns:p14="http://schemas.microsoft.com/office/powerpoint/2010/main" val="139409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544764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r>
              <a:rPr lang="en-US" dirty="0"/>
              <a:t> </a:t>
            </a:r>
            <a:endParaRPr lang="en-IN" dirty="0"/>
          </a:p>
          <a:p>
            <a:pPr algn="just"/>
            <a:r>
              <a:rPr lang="en-IN" sz="2000" dirty="0" smtClean="0"/>
              <a:t>    5. </a:t>
            </a:r>
            <a:r>
              <a:rPr lang="en-IN" sz="2000" dirty="0" err="1" smtClean="0"/>
              <a:t>OnSite</a:t>
            </a:r>
            <a:r>
              <a:rPr lang="en-IN" sz="2000" dirty="0" smtClean="0"/>
              <a:t> assessment will be based on specific ZED certification requirements. The </a:t>
            </a:r>
          </a:p>
          <a:p>
            <a:r>
              <a:rPr lang="en-IN" sz="2000" dirty="0" smtClean="0"/>
              <a:t>     assessment is app-based and in accordance with check list provided by QCI.</a:t>
            </a:r>
          </a:p>
          <a:p>
            <a:endParaRPr lang="en-IN" sz="2000" dirty="0" smtClean="0"/>
          </a:p>
          <a:p>
            <a:r>
              <a:rPr lang="en-IN" sz="2000" dirty="0" smtClean="0"/>
              <a:t>     During  the  assessment,  the  assessment  team  shall  periodically  check  </a:t>
            </a:r>
          </a:p>
          <a:p>
            <a:r>
              <a:rPr lang="en-IN" sz="2000" dirty="0" smtClean="0"/>
              <a:t>     assessment  progress  and  exchange information. The assessment team leader </a:t>
            </a:r>
          </a:p>
          <a:p>
            <a:r>
              <a:rPr lang="en-IN" sz="2000" dirty="0" smtClean="0"/>
              <a:t>     shall re-assign work as needed between the assessment team members and </a:t>
            </a:r>
          </a:p>
          <a:p>
            <a:r>
              <a:rPr lang="en-IN" sz="2000" dirty="0" smtClean="0"/>
              <a:t>     periodically communicate the progress of the assessment and any concerns to the </a:t>
            </a:r>
          </a:p>
          <a:p>
            <a:r>
              <a:rPr lang="en-IN" sz="2000" dirty="0" smtClean="0"/>
              <a:t>     MSME.</a:t>
            </a:r>
          </a:p>
          <a:p>
            <a:endParaRPr lang="en-IN" sz="2000" dirty="0"/>
          </a:p>
          <a:p>
            <a:pPr algn="just"/>
            <a:r>
              <a:rPr lang="en-IN" sz="2000" dirty="0"/>
              <a:t> </a:t>
            </a:r>
            <a:r>
              <a:rPr lang="en-IN" sz="2000" dirty="0" smtClean="0"/>
              <a:t>   When  </a:t>
            </a:r>
            <a:r>
              <a:rPr lang="en-IN" sz="2000" dirty="0"/>
              <a:t>conducting  </a:t>
            </a:r>
            <a:r>
              <a:rPr lang="en-IN" sz="2000" dirty="0" err="1"/>
              <a:t>OnSite</a:t>
            </a:r>
            <a:r>
              <a:rPr lang="en-IN" sz="2000" dirty="0"/>
              <a:t> assessment,  the  assessor  shall  collect  and  verify</a:t>
            </a:r>
          </a:p>
          <a:p>
            <a:pPr algn="just"/>
            <a:r>
              <a:rPr lang="en-IN" sz="2000" dirty="0"/>
              <a:t>    evidence  related  to  performance of various processes/activities  of the MSME as </a:t>
            </a:r>
          </a:p>
          <a:p>
            <a:pPr algn="just"/>
            <a:r>
              <a:rPr lang="en-IN" sz="2000" dirty="0"/>
              <a:t>    per ZED certification module / parameter which includes as a minimum:</a:t>
            </a:r>
          </a:p>
          <a:p>
            <a:r>
              <a:rPr lang="en-IN" sz="2000" dirty="0"/>
              <a:t> </a:t>
            </a:r>
          </a:p>
          <a:p>
            <a:r>
              <a:rPr lang="en-IN" sz="2000" dirty="0" smtClean="0"/>
              <a:t>    —   </a:t>
            </a:r>
            <a:r>
              <a:rPr lang="en-IN" sz="2000" dirty="0"/>
              <a:t>Operational Control;</a:t>
            </a:r>
          </a:p>
          <a:p>
            <a:r>
              <a:rPr lang="en-IN" sz="2000" dirty="0" smtClean="0"/>
              <a:t>    —   </a:t>
            </a:r>
            <a:r>
              <a:rPr lang="en-IN" sz="2000" dirty="0"/>
              <a:t>Monitoring Measurement and Analysis</a:t>
            </a:r>
            <a:r>
              <a:rPr lang="en-IN" sz="2000" dirty="0" smtClean="0"/>
              <a:t>.   </a:t>
            </a:r>
            <a:endParaRPr lang="en-IN"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(3)</a:t>
            </a:r>
            <a:endParaRPr lang="en-IN" sz="3200" dirty="0"/>
          </a:p>
        </p:txBody>
      </p:sp>
    </p:spTree>
    <p:extLst>
      <p:ext uri="{BB962C8B-B14F-4D97-AF65-F5344CB8AC3E}">
        <p14:creationId xmlns="" xmlns:p14="http://schemas.microsoft.com/office/powerpoint/2010/main" val="32756055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421653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r>
              <a:rPr lang="en-US" dirty="0"/>
              <a:t> </a:t>
            </a:r>
            <a:endParaRPr lang="en-IN" dirty="0"/>
          </a:p>
          <a:p>
            <a:pPr>
              <a:lnSpc>
                <a:spcPct val="150000"/>
              </a:lnSpc>
            </a:pPr>
            <a:r>
              <a:rPr lang="en-IN" sz="1200" dirty="0" smtClean="0"/>
              <a:t>      </a:t>
            </a:r>
            <a:r>
              <a:rPr lang="en-IN" sz="2000" dirty="0" smtClean="0"/>
              <a:t>During </a:t>
            </a:r>
            <a:r>
              <a:rPr lang="en-IN" sz="2000" dirty="0"/>
              <a:t>the assessment, information relevant to the assessment objectives, scope</a:t>
            </a:r>
          </a:p>
          <a:p>
            <a:pPr>
              <a:lnSpc>
                <a:spcPct val="150000"/>
              </a:lnSpc>
            </a:pPr>
            <a:r>
              <a:rPr lang="en-IN" sz="2000" dirty="0"/>
              <a:t>    and criteria (including information relating to interfaces between functions, </a:t>
            </a:r>
          </a:p>
          <a:p>
            <a:pPr>
              <a:lnSpc>
                <a:spcPct val="150000"/>
              </a:lnSpc>
            </a:pPr>
            <a:r>
              <a:rPr lang="en-IN" sz="2000" dirty="0"/>
              <a:t>    activities and processes) shall be obtained and verified to become assessment </a:t>
            </a:r>
          </a:p>
          <a:p>
            <a:pPr>
              <a:lnSpc>
                <a:spcPct val="150000"/>
              </a:lnSpc>
            </a:pPr>
            <a:r>
              <a:rPr lang="en-IN" sz="2000" dirty="0"/>
              <a:t>    evidence</a:t>
            </a:r>
            <a:r>
              <a:rPr lang="en-IN" sz="2000" dirty="0" smtClean="0"/>
              <a:t>.     </a:t>
            </a:r>
          </a:p>
          <a:p>
            <a:endParaRPr lang="en-IN" sz="2000" dirty="0"/>
          </a:p>
          <a:p>
            <a:r>
              <a:rPr lang="en-IN" sz="2000" dirty="0" smtClean="0"/>
              <a:t>    Methods </a:t>
            </a:r>
            <a:r>
              <a:rPr lang="en-IN" sz="2000" dirty="0"/>
              <a:t>to obtain information shall include, but are not limited to</a:t>
            </a:r>
            <a:r>
              <a:rPr lang="en-IN" sz="2000" dirty="0" smtClean="0"/>
              <a:t>:</a:t>
            </a:r>
          </a:p>
          <a:p>
            <a:r>
              <a:rPr lang="en-IN" sz="2000" dirty="0" smtClean="0"/>
              <a:t>	a</a:t>
            </a:r>
            <a:r>
              <a:rPr lang="en-IN" sz="2000" dirty="0"/>
              <a:t>)	interviews;</a:t>
            </a:r>
          </a:p>
          <a:p>
            <a:r>
              <a:rPr lang="en-IN" sz="2000" dirty="0" smtClean="0"/>
              <a:t>	b</a:t>
            </a:r>
            <a:r>
              <a:rPr lang="en-IN" sz="2000" dirty="0"/>
              <a:t>)	observation of processes and activities</a:t>
            </a:r>
            <a:r>
              <a:rPr lang="en-IN" sz="2000" dirty="0" smtClean="0"/>
              <a:t>;</a:t>
            </a:r>
          </a:p>
          <a:p>
            <a:r>
              <a:rPr lang="en-IN" sz="2000" dirty="0" smtClean="0"/>
              <a:t>	c</a:t>
            </a:r>
            <a:r>
              <a:rPr lang="en-IN" sz="2000" dirty="0"/>
              <a:t>)	review of documentation and </a:t>
            </a:r>
            <a:r>
              <a:rPr lang="en-IN" sz="2000" dirty="0" smtClean="0"/>
              <a:t>records</a:t>
            </a:r>
            <a:endParaRPr lang="en-IN"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(4)</a:t>
            </a:r>
            <a:endParaRPr lang="en-IN" sz="3200" dirty="0"/>
          </a:p>
        </p:txBody>
      </p:sp>
    </p:spTree>
    <p:extLst>
      <p:ext uri="{BB962C8B-B14F-4D97-AF65-F5344CB8AC3E}">
        <p14:creationId xmlns="" xmlns:p14="http://schemas.microsoft.com/office/powerpoint/2010/main" val="13339100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544764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r>
              <a:rPr lang="en-US" dirty="0"/>
              <a:t> </a:t>
            </a:r>
            <a:endParaRPr lang="en-IN" dirty="0"/>
          </a:p>
          <a:p>
            <a:r>
              <a:rPr lang="en-IN" sz="2000" dirty="0" smtClean="0"/>
              <a:t> </a:t>
            </a:r>
            <a:r>
              <a:rPr lang="en-IN" sz="2000" b="1" dirty="0" smtClean="0"/>
              <a:t>6. Safety </a:t>
            </a:r>
            <a:r>
              <a:rPr lang="en-IN" sz="2000" b="1" dirty="0"/>
              <a:t>during assessments</a:t>
            </a:r>
          </a:p>
          <a:p>
            <a:r>
              <a:rPr lang="en-IN" sz="2000" dirty="0"/>
              <a:t> </a:t>
            </a:r>
          </a:p>
          <a:p>
            <a:pPr algn="just"/>
            <a:r>
              <a:rPr lang="en-IN" sz="2000" dirty="0"/>
              <a:t>A</a:t>
            </a:r>
            <a:r>
              <a:rPr lang="en-IN" sz="2000" dirty="0" smtClean="0"/>
              <a:t>ssessment  </a:t>
            </a:r>
            <a:r>
              <a:rPr lang="en-IN" sz="2000" dirty="0"/>
              <a:t>involves risks  linked  to  the  need  to  travel  to  work </a:t>
            </a:r>
            <a:r>
              <a:rPr lang="en-IN" sz="2000" dirty="0" smtClean="0"/>
              <a:t>environments</a:t>
            </a:r>
            <a:r>
              <a:rPr lang="en-IN" sz="2000" dirty="0"/>
              <a:t>. Responsibility for  risk  analysis  and  the  identification  of  the  most  suitable  means  of protection is of the MSME that manages the building or factory.</a:t>
            </a:r>
          </a:p>
          <a:p>
            <a:r>
              <a:rPr lang="en-IN" sz="2000" dirty="0"/>
              <a:t> </a:t>
            </a:r>
          </a:p>
          <a:p>
            <a:r>
              <a:rPr lang="en-IN" sz="2000" dirty="0" smtClean="0"/>
              <a:t>However</a:t>
            </a:r>
            <a:r>
              <a:rPr lang="en-IN" sz="2000" dirty="0"/>
              <a:t>, assessors must have personal protective equipment which may be </a:t>
            </a:r>
            <a:r>
              <a:rPr lang="en-IN" sz="2000" dirty="0" smtClean="0"/>
              <a:t>reason-ably </a:t>
            </a:r>
            <a:r>
              <a:rPr lang="en-IN" sz="2000" dirty="0"/>
              <a:t>required to run in the security checks. In particular, each assessor must go to the sites to verify with at least:</a:t>
            </a:r>
          </a:p>
          <a:p>
            <a:r>
              <a:rPr lang="en-IN" sz="2000" dirty="0"/>
              <a:t> </a:t>
            </a:r>
          </a:p>
          <a:p>
            <a:pPr lvl="0"/>
            <a:r>
              <a:rPr lang="en-IN" sz="2000" dirty="0" smtClean="0"/>
              <a:t> helmet</a:t>
            </a:r>
            <a:r>
              <a:rPr lang="en-IN" sz="2000" dirty="0"/>
              <a:t>;</a:t>
            </a:r>
          </a:p>
          <a:p>
            <a:pPr lvl="0"/>
            <a:r>
              <a:rPr lang="en-IN" sz="2000" dirty="0" smtClean="0"/>
              <a:t> safety </a:t>
            </a:r>
            <a:r>
              <a:rPr lang="en-IN" sz="2000" dirty="0"/>
              <a:t>shoes;</a:t>
            </a:r>
          </a:p>
          <a:p>
            <a:pPr lvl="0"/>
            <a:r>
              <a:rPr lang="en-IN" sz="2000" dirty="0" smtClean="0"/>
              <a:t> goggles</a:t>
            </a:r>
            <a:r>
              <a:rPr lang="en-IN" sz="2000" dirty="0"/>
              <a:t>;</a:t>
            </a:r>
          </a:p>
          <a:p>
            <a:pPr lvl="0"/>
            <a:r>
              <a:rPr lang="en-IN" sz="2000" dirty="0" smtClean="0"/>
              <a:t> ear </a:t>
            </a:r>
            <a:r>
              <a:rPr lang="en-IN" sz="2000" dirty="0"/>
              <a:t>protectors;</a:t>
            </a:r>
          </a:p>
          <a:p>
            <a:pPr lvl="0"/>
            <a:r>
              <a:rPr lang="en-IN" sz="2000" dirty="0" smtClean="0"/>
              <a:t> high </a:t>
            </a:r>
            <a:r>
              <a:rPr lang="en-IN" sz="2000" dirty="0"/>
              <a:t>visibility </a:t>
            </a:r>
            <a:r>
              <a:rPr lang="en-IN" sz="2000" dirty="0" smtClean="0"/>
              <a:t>vest</a:t>
            </a:r>
            <a:endParaRPr lang="en-IN" sz="2000"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(5)</a:t>
            </a:r>
            <a:endParaRPr lang="en-IN" sz="3200" dirty="0"/>
          </a:p>
        </p:txBody>
      </p:sp>
    </p:spTree>
    <p:extLst>
      <p:ext uri="{BB962C8B-B14F-4D97-AF65-F5344CB8AC3E}">
        <p14:creationId xmlns="" xmlns:p14="http://schemas.microsoft.com/office/powerpoint/2010/main" val="444822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477328"/>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3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1 </a:t>
            </a:r>
            <a:r>
              <a:rPr lang="en-IN" b="1" dirty="0" smtClean="0">
                <a:ln/>
                <a:solidFill>
                  <a:schemeClr val="tx1"/>
                </a:solidFill>
              </a:rPr>
              <a:t>– UNDERSTANDING ZED SCHEME GUIDELINES (CERTIFICATION PROGRAMME)</a:t>
            </a:r>
            <a:endParaRPr lang="en-IN" b="1" dirty="0">
              <a:ln/>
              <a:solidFill>
                <a:schemeClr val="tx1"/>
              </a:solidFill>
            </a:endParaRPr>
          </a:p>
        </p:txBody>
      </p:sp>
    </p:spTree>
    <p:extLst>
      <p:ext uri="{BB962C8B-B14F-4D97-AF65-F5344CB8AC3E}">
        <p14:creationId xmlns="" xmlns:p14="http://schemas.microsoft.com/office/powerpoint/2010/main" val="3444383471"/>
      </p:ext>
    </p:extLst>
  </p:cSld>
  <p:clrMapOvr>
    <a:masterClrMapping/>
  </p:clrMapOvr>
  <p:transition spd="slow">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544764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r>
              <a:rPr lang="en-US" dirty="0"/>
              <a:t> </a:t>
            </a:r>
            <a:endParaRPr lang="en-IN" dirty="0"/>
          </a:p>
          <a:p>
            <a:r>
              <a:rPr lang="en-IN" sz="2000" b="1" dirty="0" smtClean="0"/>
              <a:t>7 Closing </a:t>
            </a:r>
            <a:r>
              <a:rPr lang="en-IN" sz="2000" b="1" dirty="0"/>
              <a:t>Meeting:</a:t>
            </a:r>
          </a:p>
          <a:p>
            <a:r>
              <a:rPr lang="en-IN" sz="2000" dirty="0"/>
              <a:t> </a:t>
            </a:r>
          </a:p>
          <a:p>
            <a:pPr>
              <a:lnSpc>
                <a:spcPct val="150000"/>
              </a:lnSpc>
            </a:pPr>
            <a:r>
              <a:rPr lang="en-IN" sz="2000" dirty="0"/>
              <a:t>A formal </a:t>
            </a:r>
            <a:r>
              <a:rPr lang="en-IN" sz="2000" dirty="0" smtClean="0"/>
              <a:t>Closing Meeting</a:t>
            </a:r>
            <a:r>
              <a:rPr lang="en-IN" sz="2000" dirty="0"/>
              <a:t>, where attendance shall be recorded, shall be held with the MSME’s management and, where appropriate, those responsible for the functions or processes assessed. The purpose of the </a:t>
            </a:r>
            <a:r>
              <a:rPr lang="en-IN" sz="2000" dirty="0" smtClean="0"/>
              <a:t>Closing Meeting</a:t>
            </a:r>
            <a:r>
              <a:rPr lang="en-IN" sz="2000" dirty="0"/>
              <a:t>, usually conducted by the assessment team leader, is to present the assessment conclusions</a:t>
            </a:r>
            <a:r>
              <a:rPr lang="en-IN" sz="2000" dirty="0" smtClean="0"/>
              <a:t>.</a:t>
            </a:r>
          </a:p>
          <a:p>
            <a:endParaRPr lang="en-IN" sz="2000" dirty="0"/>
          </a:p>
          <a:p>
            <a:r>
              <a:rPr lang="en-IN" sz="2000" b="1" dirty="0" smtClean="0"/>
              <a:t>8. </a:t>
            </a:r>
            <a:r>
              <a:rPr lang="en-IN" sz="2000" b="1" dirty="0" err="1" smtClean="0"/>
              <a:t>OnSite</a:t>
            </a:r>
            <a:r>
              <a:rPr lang="en-IN" sz="2000" b="1" dirty="0" smtClean="0"/>
              <a:t> </a:t>
            </a:r>
            <a:r>
              <a:rPr lang="en-IN" sz="2000" b="1" dirty="0"/>
              <a:t>Assessment Report:</a:t>
            </a:r>
            <a:endParaRPr lang="en-IN" sz="2000" dirty="0"/>
          </a:p>
          <a:p>
            <a:r>
              <a:rPr lang="en-IN" sz="2000" dirty="0"/>
              <a:t> </a:t>
            </a:r>
          </a:p>
          <a:p>
            <a:pPr>
              <a:lnSpc>
                <a:spcPct val="150000"/>
              </a:lnSpc>
            </a:pPr>
            <a:r>
              <a:rPr lang="en-IN" sz="2000" dirty="0" smtClean="0"/>
              <a:t>The Rating </a:t>
            </a:r>
            <a:r>
              <a:rPr lang="en-IN" sz="2000" dirty="0"/>
              <a:t>A</a:t>
            </a:r>
            <a:r>
              <a:rPr lang="en-IN" sz="2000" dirty="0" smtClean="0"/>
              <a:t>gency </a:t>
            </a:r>
            <a:r>
              <a:rPr lang="en-IN" sz="2000" dirty="0"/>
              <a:t>shall provide a system generated report for </a:t>
            </a:r>
            <a:r>
              <a:rPr lang="en-IN" sz="2000" dirty="0" err="1" smtClean="0"/>
              <a:t>OnSite</a:t>
            </a:r>
            <a:r>
              <a:rPr lang="en-IN" sz="2000" dirty="0" smtClean="0"/>
              <a:t> </a:t>
            </a:r>
            <a:r>
              <a:rPr lang="en-IN" sz="2000" dirty="0"/>
              <a:t>A</a:t>
            </a:r>
            <a:r>
              <a:rPr lang="en-IN" sz="2000" dirty="0" smtClean="0"/>
              <a:t>ssessment </a:t>
            </a:r>
            <a:r>
              <a:rPr lang="en-IN" sz="2000" dirty="0"/>
              <a:t>to QCI. Ownership of the assessment report shall be maintained by the </a:t>
            </a:r>
            <a:r>
              <a:rPr lang="en-IN" sz="2000" dirty="0" smtClean="0"/>
              <a:t>Rating </a:t>
            </a:r>
            <a:r>
              <a:rPr lang="en-IN" sz="2000" dirty="0"/>
              <a:t>A</a:t>
            </a:r>
            <a:r>
              <a:rPr lang="en-IN" sz="2000" dirty="0" smtClean="0"/>
              <a:t>gency</a:t>
            </a:r>
            <a:r>
              <a:rPr lang="en-IN" sz="2000" dirty="0"/>
              <a:t>. </a:t>
            </a:r>
          </a:p>
          <a:p>
            <a:endParaRPr lang="en-IN" sz="2000"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(6)</a:t>
            </a:r>
            <a:endParaRPr lang="en-IN" sz="3200" dirty="0"/>
          </a:p>
        </p:txBody>
      </p:sp>
    </p:spTree>
    <p:extLst>
      <p:ext uri="{BB962C8B-B14F-4D97-AF65-F5344CB8AC3E}">
        <p14:creationId xmlns="" xmlns:p14="http://schemas.microsoft.com/office/powerpoint/2010/main" val="10530242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498598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ONSITE ASSESSMENT – KEY POINTS</a:t>
            </a:r>
          </a:p>
          <a:p>
            <a:r>
              <a:rPr lang="en-US" dirty="0"/>
              <a:t> </a:t>
            </a:r>
            <a:endParaRPr lang="en-IN" dirty="0"/>
          </a:p>
          <a:p>
            <a:pPr lvl="0"/>
            <a:r>
              <a:rPr lang="en-IN" sz="2000" b="1" dirty="0" smtClean="0"/>
              <a:t> 8. Certification </a:t>
            </a:r>
            <a:r>
              <a:rPr lang="en-IN" sz="2000" b="1" dirty="0"/>
              <a:t>Decision by Rating Committee (RC)</a:t>
            </a:r>
            <a:endParaRPr lang="en-IN" sz="2000" dirty="0"/>
          </a:p>
          <a:p>
            <a:r>
              <a:rPr lang="en-IN" sz="2000" dirty="0"/>
              <a:t> </a:t>
            </a:r>
          </a:p>
          <a:p>
            <a:pPr algn="just">
              <a:lnSpc>
                <a:spcPct val="150000"/>
              </a:lnSpc>
            </a:pPr>
            <a:r>
              <a:rPr lang="en-IN" sz="2000" dirty="0" smtClean="0"/>
              <a:t> The </a:t>
            </a:r>
            <a:r>
              <a:rPr lang="en-IN" sz="2000" dirty="0"/>
              <a:t>submitted report shall be reviewed for decision on certification by </a:t>
            </a:r>
            <a:r>
              <a:rPr lang="en-IN" sz="2000" dirty="0" smtClean="0"/>
              <a:t>Rating</a:t>
            </a:r>
          </a:p>
          <a:p>
            <a:pPr algn="just">
              <a:lnSpc>
                <a:spcPct val="150000"/>
              </a:lnSpc>
            </a:pPr>
            <a:r>
              <a:rPr lang="en-IN" sz="2000" dirty="0" smtClean="0"/>
              <a:t> Committee </a:t>
            </a:r>
            <a:r>
              <a:rPr lang="en-IN" sz="2000" dirty="0"/>
              <a:t>of QCI, if found suitable. For any clarification on report, the RA team </a:t>
            </a:r>
            <a:r>
              <a:rPr lang="en-IN" sz="2000" dirty="0" smtClean="0"/>
              <a:t>shall</a:t>
            </a:r>
          </a:p>
          <a:p>
            <a:pPr algn="just">
              <a:lnSpc>
                <a:spcPct val="150000"/>
              </a:lnSpc>
            </a:pPr>
            <a:r>
              <a:rPr lang="en-IN" sz="2000" dirty="0" smtClean="0"/>
              <a:t> </a:t>
            </a:r>
            <a:r>
              <a:rPr lang="en-IN" sz="2000" dirty="0"/>
              <a:t>provide further information as required by Rating Committee. For each accepted </a:t>
            </a:r>
            <a:endParaRPr lang="en-IN" sz="2000" dirty="0" smtClean="0"/>
          </a:p>
          <a:p>
            <a:pPr algn="just">
              <a:lnSpc>
                <a:spcPct val="150000"/>
              </a:lnSpc>
            </a:pPr>
            <a:r>
              <a:rPr lang="en-IN" sz="2000" dirty="0"/>
              <a:t> </a:t>
            </a:r>
            <a:r>
              <a:rPr lang="en-IN" sz="2000" dirty="0" smtClean="0"/>
              <a:t>reports</a:t>
            </a:r>
            <a:r>
              <a:rPr lang="en-IN" sz="2000" dirty="0"/>
              <a:t>, the RA shall be paid for the </a:t>
            </a:r>
            <a:r>
              <a:rPr lang="en-IN" sz="2000" dirty="0" err="1" smtClean="0"/>
              <a:t>OnSite</a:t>
            </a:r>
            <a:r>
              <a:rPr lang="en-IN" sz="2000" dirty="0" smtClean="0"/>
              <a:t> Assessment </a:t>
            </a:r>
            <a:r>
              <a:rPr lang="en-IN" sz="2000" dirty="0"/>
              <a:t>conducted as per the fee </a:t>
            </a:r>
            <a:endParaRPr lang="en-IN" sz="2000" dirty="0" smtClean="0"/>
          </a:p>
          <a:p>
            <a:pPr algn="just">
              <a:lnSpc>
                <a:spcPct val="150000"/>
              </a:lnSpc>
            </a:pPr>
            <a:r>
              <a:rPr lang="en-IN" sz="2000" dirty="0"/>
              <a:t> </a:t>
            </a:r>
            <a:r>
              <a:rPr lang="en-IN" sz="2000" dirty="0" smtClean="0"/>
              <a:t>structure.</a:t>
            </a:r>
          </a:p>
          <a:p>
            <a:pPr>
              <a:lnSpc>
                <a:spcPct val="150000"/>
              </a:lnSpc>
            </a:pPr>
            <a:endParaRPr lang="en-IN" sz="2000" dirty="0"/>
          </a:p>
          <a:p>
            <a:pPr>
              <a:lnSpc>
                <a:spcPct val="150000"/>
              </a:lnSpc>
            </a:pPr>
            <a:r>
              <a:rPr lang="en-IN" sz="2000" dirty="0" smtClean="0"/>
              <a:t> The Certificate </a:t>
            </a:r>
            <a:r>
              <a:rPr lang="en-IN" sz="2000" dirty="0"/>
              <a:t>will be issued by QCI. </a:t>
            </a:r>
          </a:p>
          <a:p>
            <a:endParaRPr lang="en-IN" sz="2000"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(6)</a:t>
            </a:r>
            <a:endParaRPr lang="en-IN" sz="3200" dirty="0"/>
          </a:p>
        </p:txBody>
      </p:sp>
    </p:spTree>
    <p:extLst>
      <p:ext uri="{BB962C8B-B14F-4D97-AF65-F5344CB8AC3E}">
        <p14:creationId xmlns="" xmlns:p14="http://schemas.microsoft.com/office/powerpoint/2010/main" val="6906182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0303" y="831349"/>
            <a:ext cx="8757635" cy="5539978"/>
          </a:xfrm>
          <a:prstGeom prst="rect">
            <a:avLst/>
          </a:prstGeom>
          <a:noFill/>
        </p:spPr>
        <p:txBody>
          <a:bodyPr wrap="square" rtlCol="0">
            <a:spAutoFit/>
          </a:bodyPr>
          <a:lstStyle/>
          <a:p>
            <a:pPr fontAlgn="base">
              <a:lnSpc>
                <a:spcPct val="150000"/>
              </a:lnSpc>
              <a:spcBef>
                <a:spcPct val="0"/>
              </a:spcBef>
              <a:spcAft>
                <a:spcPct val="0"/>
              </a:spcAft>
              <a:defRPr/>
            </a:pPr>
            <a:r>
              <a:rPr lang="en-US" sz="3600" b="1" dirty="0" smtClean="0">
                <a:solidFill>
                  <a:srgbClr val="000000"/>
                </a:solidFill>
              </a:rPr>
              <a:t>ONSITE </a:t>
            </a:r>
            <a:r>
              <a:rPr lang="en-US" sz="3600" b="1" dirty="0">
                <a:solidFill>
                  <a:srgbClr val="000000"/>
                </a:solidFill>
              </a:rPr>
              <a:t>ASSESSMENT – KEY </a:t>
            </a:r>
            <a:r>
              <a:rPr lang="en-US" sz="3600" b="1" dirty="0" smtClean="0">
                <a:solidFill>
                  <a:srgbClr val="000000"/>
                </a:solidFill>
              </a:rPr>
              <a:t>POINTS</a:t>
            </a:r>
            <a:endParaRPr lang="en-US" sz="2000" b="1" dirty="0">
              <a:solidFill>
                <a:srgbClr val="000000"/>
              </a:solidFill>
              <a:ea typeface="Garamond" charset="0"/>
              <a:cs typeface="Garamond" charset="0"/>
            </a:endParaRPr>
          </a:p>
          <a:p>
            <a:pPr marR="0" lvl="0" algn="l" defTabSz="914400" rtl="0" eaLnBrk="1" fontAlgn="base" latinLnBrk="0" hangingPunct="1">
              <a:lnSpc>
                <a:spcPct val="150000"/>
              </a:lnSpc>
              <a:spcBef>
                <a:spcPct val="0"/>
              </a:spcBef>
              <a:spcAft>
                <a:spcPct val="0"/>
              </a:spcAft>
              <a:buClrTx/>
              <a:buSzTx/>
              <a:tabLst/>
              <a:defRPr/>
            </a:pPr>
            <a:r>
              <a:rPr kumimoji="0" lang="en-US" sz="2000" b="1" i="0" u="none" strike="noStrike" kern="1200" cap="none" spc="0" normalizeH="0" baseline="0" noProof="0" dirty="0" smtClean="0">
                <a:ln>
                  <a:noFill/>
                </a:ln>
                <a:solidFill>
                  <a:srgbClr val="000000"/>
                </a:solidFill>
                <a:effectLst/>
                <a:uLnTx/>
                <a:uFillTx/>
                <a:ea typeface="Garamond" charset="0"/>
                <a:cs typeface="Garamond" charset="0"/>
              </a:rPr>
              <a:t>The Process </a:t>
            </a:r>
          </a:p>
          <a:p>
            <a:pPr lvl="1">
              <a:lnSpc>
                <a:spcPct val="150000"/>
              </a:lnSpc>
            </a:pPr>
            <a:r>
              <a:rPr lang="en-US" dirty="0" smtClean="0"/>
              <a:t>	</a:t>
            </a:r>
            <a:r>
              <a:rPr lang="en-US" sz="2000" dirty="0" smtClean="0"/>
              <a:t>1. Assessment </a:t>
            </a:r>
            <a:r>
              <a:rPr lang="en-US" sz="2000" dirty="0"/>
              <a:t>preparation &amp; planning with co-assessor</a:t>
            </a:r>
            <a:endParaRPr lang="en-IN" sz="2000" dirty="0"/>
          </a:p>
          <a:p>
            <a:pPr lvl="2">
              <a:lnSpc>
                <a:spcPct val="150000"/>
              </a:lnSpc>
            </a:pPr>
            <a:r>
              <a:rPr lang="en-US" sz="2000" dirty="0" smtClean="0"/>
              <a:t>2. Scheduling </a:t>
            </a:r>
            <a:r>
              <a:rPr lang="en-US" sz="2000" dirty="0"/>
              <a:t>of assessment</a:t>
            </a:r>
            <a:endParaRPr lang="en-IN" sz="2000" dirty="0"/>
          </a:p>
          <a:p>
            <a:pPr lvl="2">
              <a:lnSpc>
                <a:spcPct val="150000"/>
              </a:lnSpc>
            </a:pPr>
            <a:r>
              <a:rPr lang="en-US" sz="2000" dirty="0" smtClean="0"/>
              <a:t>3. Opening </a:t>
            </a:r>
            <a:r>
              <a:rPr lang="en-US" sz="2000" dirty="0"/>
              <a:t>Meeting with MSME </a:t>
            </a:r>
            <a:endParaRPr lang="en-IN" sz="2000" dirty="0"/>
          </a:p>
          <a:p>
            <a:pPr lvl="2">
              <a:lnSpc>
                <a:spcPct val="150000"/>
              </a:lnSpc>
            </a:pPr>
            <a:r>
              <a:rPr lang="en-US" sz="2000" dirty="0" smtClean="0"/>
              <a:t>4. Understand </a:t>
            </a:r>
            <a:r>
              <a:rPr lang="en-US" sz="2000" dirty="0"/>
              <a:t>the MSME’s products, systems and processes</a:t>
            </a:r>
            <a:endParaRPr lang="en-IN" sz="2000" dirty="0"/>
          </a:p>
          <a:p>
            <a:pPr lvl="2">
              <a:lnSpc>
                <a:spcPct val="150000"/>
              </a:lnSpc>
            </a:pPr>
            <a:r>
              <a:rPr lang="en-US" sz="2000" dirty="0" smtClean="0"/>
              <a:t>5. Understand </a:t>
            </a:r>
            <a:r>
              <a:rPr lang="en-US" sz="2000" dirty="0"/>
              <a:t>the applicable statutory &amp; regulatory requirements of </a:t>
            </a:r>
            <a:r>
              <a:rPr lang="en-US" sz="2000" dirty="0" smtClean="0"/>
              <a:t>the</a:t>
            </a:r>
          </a:p>
          <a:p>
            <a:pPr lvl="2">
              <a:lnSpc>
                <a:spcPct val="150000"/>
              </a:lnSpc>
            </a:pPr>
            <a:r>
              <a:rPr lang="en-US" sz="2000" dirty="0"/>
              <a:t> </a:t>
            </a:r>
            <a:r>
              <a:rPr lang="en-US" sz="2000" dirty="0" smtClean="0"/>
              <a:t>   MSME with </a:t>
            </a:r>
            <a:r>
              <a:rPr lang="en-US" sz="2000" dirty="0"/>
              <a:t>reference to </a:t>
            </a:r>
            <a:r>
              <a:rPr lang="en-US" sz="2000" dirty="0" smtClean="0"/>
              <a:t>Quality</a:t>
            </a:r>
            <a:r>
              <a:rPr lang="en-US" sz="2000" dirty="0"/>
              <a:t>, </a:t>
            </a:r>
            <a:r>
              <a:rPr lang="en-US" sz="2000" dirty="0" smtClean="0"/>
              <a:t>Environment </a:t>
            </a:r>
            <a:r>
              <a:rPr lang="en-US" sz="2000" dirty="0"/>
              <a:t>and </a:t>
            </a:r>
            <a:r>
              <a:rPr lang="en-US" sz="2000" dirty="0" smtClean="0"/>
              <a:t>Safety</a:t>
            </a:r>
            <a:endParaRPr lang="en-IN" sz="2000" dirty="0"/>
          </a:p>
          <a:p>
            <a:pPr lvl="2">
              <a:lnSpc>
                <a:spcPct val="150000"/>
              </a:lnSpc>
            </a:pPr>
            <a:r>
              <a:rPr lang="en-US" sz="2000" dirty="0" smtClean="0"/>
              <a:t>6. The </a:t>
            </a:r>
            <a:r>
              <a:rPr lang="en-US" sz="2000" dirty="0"/>
              <a:t>assessment process using Tablet</a:t>
            </a:r>
            <a:endParaRPr lang="en-IN" sz="2000" dirty="0"/>
          </a:p>
          <a:p>
            <a:pPr lvl="2">
              <a:lnSpc>
                <a:spcPct val="150000"/>
              </a:lnSpc>
            </a:pPr>
            <a:r>
              <a:rPr lang="en-US" sz="2000" dirty="0" smtClean="0"/>
              <a:t>7. Closing </a:t>
            </a:r>
            <a:r>
              <a:rPr lang="en-US" sz="2000" dirty="0"/>
              <a:t>Meeting</a:t>
            </a:r>
            <a:endParaRPr lang="en-IN" sz="2000" dirty="0"/>
          </a:p>
          <a:p>
            <a:pPr lvl="2">
              <a:lnSpc>
                <a:spcPct val="150000"/>
              </a:lnSpc>
            </a:pPr>
            <a:r>
              <a:rPr lang="en-US" sz="2000" dirty="0" smtClean="0"/>
              <a:t>8. Report </a:t>
            </a:r>
            <a:r>
              <a:rPr lang="en-US" sz="2000" dirty="0"/>
              <a:t>Generation</a:t>
            </a:r>
            <a:endParaRPr lang="en-IN" sz="2000" dirty="0"/>
          </a:p>
        </p:txBody>
      </p:sp>
      <p:sp>
        <p:nvSpPr>
          <p:cNvPr id="8" name="Title 1"/>
          <p:cNvSpPr>
            <a:spLocks noGrp="1"/>
          </p:cNvSpPr>
          <p:nvPr>
            <p:ph type="title"/>
          </p:nvPr>
        </p:nvSpPr>
        <p:spPr>
          <a:xfrm>
            <a:off x="172517" y="177259"/>
            <a:ext cx="6996687" cy="492443"/>
          </a:xfrm>
        </p:spPr>
        <p:txBody>
          <a:bodyPr/>
          <a:lstStyle/>
          <a:p>
            <a:r>
              <a:rPr lang="en-IN" sz="3200" dirty="0" smtClean="0"/>
              <a:t>STEP 4: ONSITE ASSESSMENT (4)</a:t>
            </a:r>
            <a:endParaRPr lang="en-IN" sz="3200" dirty="0"/>
          </a:p>
        </p:txBody>
      </p:sp>
    </p:spTree>
    <p:extLst>
      <p:ext uri="{BB962C8B-B14F-4D97-AF65-F5344CB8AC3E}">
        <p14:creationId xmlns="" xmlns:p14="http://schemas.microsoft.com/office/powerpoint/2010/main" val="142462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752322"/>
            <a:ext cx="8819034" cy="221599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US" sz="3600" b="1" dirty="0" smtClean="0">
                <a:solidFill>
                  <a:srgbClr val="000000"/>
                </a:solidFill>
              </a:rPr>
              <a:t>D E M O (DRAFT WORKFLOW)</a:t>
            </a:r>
          </a:p>
          <a:p>
            <a:pPr marL="1526" lvl="1" indent="0" algn="ctr" defTabSz="860347" fontAlgn="base">
              <a:spcBef>
                <a:spcPct val="0"/>
              </a:spcBef>
              <a:spcAft>
                <a:spcPct val="0"/>
              </a:spcAft>
              <a:buClr>
                <a:srgbClr val="000000"/>
              </a:buClr>
              <a:buNone/>
            </a:pPr>
            <a:endParaRPr lang="en-US" sz="3600" b="1" dirty="0">
              <a:solidFill>
                <a:srgbClr val="000000"/>
              </a:solidFill>
            </a:endParaRPr>
          </a:p>
          <a:p>
            <a:pPr marL="1526" lvl="1" indent="0" algn="ctr" defTabSz="860347" fontAlgn="base">
              <a:spcBef>
                <a:spcPct val="0"/>
              </a:spcBef>
              <a:spcAft>
                <a:spcPct val="0"/>
              </a:spcAft>
              <a:buClr>
                <a:srgbClr val="000000"/>
              </a:buClr>
              <a:buNone/>
            </a:pPr>
            <a:r>
              <a:rPr lang="en-IN" sz="3600" b="1" dirty="0" smtClean="0"/>
              <a:t>ONSITE ASSESSMENT PROCESS</a:t>
            </a:r>
          </a:p>
          <a:p>
            <a:pPr marL="1526" lvl="1" indent="0" algn="ctr" defTabSz="860347" fontAlgn="base">
              <a:spcBef>
                <a:spcPct val="0"/>
              </a:spcBef>
              <a:spcAft>
                <a:spcPct val="0"/>
              </a:spcAft>
              <a:buClr>
                <a:srgbClr val="000000"/>
              </a:buClr>
              <a:buNone/>
            </a:pPr>
            <a:r>
              <a:rPr lang="en-IN" sz="3600" b="1" dirty="0" smtClean="0">
                <a:solidFill>
                  <a:srgbClr val="000000"/>
                </a:solidFill>
              </a:rPr>
              <a:t>(Under development)</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STEP 4: ONSITE </a:t>
            </a:r>
            <a:r>
              <a:rPr lang="en-IN" sz="3200" dirty="0"/>
              <a:t>ASSESSMENT </a:t>
            </a:r>
            <a:r>
              <a:rPr lang="en-IN" sz="3200" dirty="0" smtClean="0"/>
              <a:t>(4)</a:t>
            </a:r>
            <a:endParaRPr lang="en-IN" sz="3200" dirty="0"/>
          </a:p>
        </p:txBody>
      </p:sp>
    </p:spTree>
    <p:extLst>
      <p:ext uri="{BB962C8B-B14F-4D97-AF65-F5344CB8AC3E}">
        <p14:creationId xmlns="" xmlns:p14="http://schemas.microsoft.com/office/powerpoint/2010/main" val="11291586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897765"/>
            <a:ext cx="8819034" cy="307776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IN" sz="1000" dirty="0"/>
          </a:p>
          <a:p>
            <a:pPr marL="342900" lvl="0" indent="-342900">
              <a:buAutoNum type="arabicPeriod"/>
            </a:pPr>
            <a:r>
              <a:rPr lang="en-GB" dirty="0" smtClean="0"/>
              <a:t>Upon </a:t>
            </a:r>
            <a:r>
              <a:rPr lang="en-GB" dirty="0"/>
              <a:t>finally approving and finishing a DA, MSME can </a:t>
            </a:r>
            <a:r>
              <a:rPr lang="en-GB" b="1" dirty="0"/>
              <a:t>register </a:t>
            </a:r>
            <a:r>
              <a:rPr lang="en-GB" dirty="0"/>
              <a:t>and</a:t>
            </a:r>
            <a:r>
              <a:rPr lang="en-GB" b="1" dirty="0"/>
              <a:t> apply </a:t>
            </a:r>
            <a:r>
              <a:rPr lang="en-GB" dirty="0"/>
              <a:t>for a </a:t>
            </a:r>
            <a:r>
              <a:rPr lang="en-GB" b="1" dirty="0" smtClean="0"/>
              <a:t>Site</a:t>
            </a:r>
          </a:p>
          <a:p>
            <a:pPr lvl="0"/>
            <a:r>
              <a:rPr lang="en-GB" b="1" dirty="0"/>
              <a:t> </a:t>
            </a:r>
            <a:r>
              <a:rPr lang="en-GB" b="1" dirty="0" smtClean="0"/>
              <a:t>      Assessment</a:t>
            </a:r>
          </a:p>
          <a:p>
            <a:pPr lvl="0"/>
            <a:endParaRPr lang="en-IN" sz="1400" dirty="0"/>
          </a:p>
          <a:p>
            <a:pPr marL="342900" lvl="0" indent="-342900">
              <a:buAutoNum type="arabicPeriod" startAt="2"/>
            </a:pPr>
            <a:r>
              <a:rPr lang="en-GB" dirty="0" smtClean="0"/>
              <a:t>After </a:t>
            </a:r>
            <a:r>
              <a:rPr lang="en-GB" dirty="0"/>
              <a:t>successful payment for SA, the request will be auto-allocated to a Site </a:t>
            </a:r>
            <a:r>
              <a:rPr lang="en-GB" dirty="0" smtClean="0"/>
              <a:t>Assessment</a:t>
            </a:r>
          </a:p>
          <a:p>
            <a:pPr lvl="0"/>
            <a:r>
              <a:rPr lang="en-GB" dirty="0"/>
              <a:t> </a:t>
            </a:r>
            <a:r>
              <a:rPr lang="en-GB" dirty="0" smtClean="0"/>
              <a:t>     Body </a:t>
            </a:r>
            <a:r>
              <a:rPr lang="en-GB" dirty="0"/>
              <a:t>(SAB</a:t>
            </a:r>
            <a:r>
              <a:rPr lang="en-GB" dirty="0" smtClean="0"/>
              <a:t>)</a:t>
            </a:r>
          </a:p>
          <a:p>
            <a:pPr lvl="0"/>
            <a:endParaRPr lang="en-GB" sz="1600" dirty="0" smtClean="0"/>
          </a:p>
          <a:p>
            <a:pPr marL="342900" lvl="0" indent="-342900">
              <a:buAutoNum type="arabicPeriod" startAt="3"/>
            </a:pPr>
            <a:r>
              <a:rPr lang="en-GB" dirty="0" smtClean="0"/>
              <a:t>Similar </a:t>
            </a:r>
            <a:r>
              <a:rPr lang="en-GB" dirty="0"/>
              <a:t>to DA, authorised person from SAB can then choose the </a:t>
            </a:r>
            <a:r>
              <a:rPr lang="en-GB" b="1" dirty="0"/>
              <a:t>Allocated MSME</a:t>
            </a:r>
            <a:r>
              <a:rPr lang="en-GB" dirty="0"/>
              <a:t> and </a:t>
            </a:r>
            <a:r>
              <a:rPr lang="en-GB" dirty="0" smtClean="0"/>
              <a:t>either </a:t>
            </a:r>
            <a:r>
              <a:rPr lang="en-GB" b="1" dirty="0"/>
              <a:t>Accept </a:t>
            </a:r>
            <a:r>
              <a:rPr lang="en-GB" dirty="0"/>
              <a:t>or </a:t>
            </a:r>
            <a:r>
              <a:rPr lang="en-GB" b="1" dirty="0"/>
              <a:t>Reject</a:t>
            </a:r>
            <a:r>
              <a:rPr lang="en-GB" dirty="0"/>
              <a:t> based on their Assessor’s availability</a:t>
            </a:r>
            <a:r>
              <a:rPr lang="en-GB" dirty="0" smtClean="0"/>
              <a:t>.</a:t>
            </a:r>
            <a:endParaRPr lang="en-GB" dirty="0"/>
          </a:p>
          <a:p>
            <a:pPr marL="342900" lvl="0" indent="-342900">
              <a:buAutoNum type="arabicPeriod" startAt="3"/>
            </a:pPr>
            <a:endParaRPr lang="en-GB" sz="1600" dirty="0" smtClean="0"/>
          </a:p>
          <a:p>
            <a:pPr marL="342900" indent="-342900">
              <a:buAutoNum type="arabicPeriod" startAt="4"/>
            </a:pPr>
            <a:r>
              <a:rPr lang="en-GB" dirty="0" smtClean="0"/>
              <a:t>After </a:t>
            </a:r>
            <a:r>
              <a:rPr lang="en-GB" dirty="0"/>
              <a:t>assigning it to a Site Assessor, he can login from the Mobile App and get started on </a:t>
            </a:r>
            <a:r>
              <a:rPr lang="en-GB" dirty="0" smtClean="0"/>
              <a:t>the </a:t>
            </a:r>
            <a:r>
              <a:rPr lang="en-GB" dirty="0"/>
              <a:t>Site Assessment</a:t>
            </a:r>
            <a:r>
              <a:rPr lang="en-GB" dirty="0" smtClean="0"/>
              <a:t>:</a:t>
            </a:r>
            <a:endParaRPr lang="en-US" sz="48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STEP 4: ONSITE </a:t>
            </a:r>
            <a:r>
              <a:rPr lang="en-IN" sz="3200" dirty="0"/>
              <a:t>ASSESSMENT </a:t>
            </a:r>
            <a:r>
              <a:rPr lang="en-IN" sz="3200" dirty="0" smtClean="0"/>
              <a:t>(5.1)</a:t>
            </a:r>
            <a:endParaRPr lang="en-IN" sz="3200" dirty="0"/>
          </a:p>
        </p:txBody>
      </p:sp>
      <p:pic>
        <p:nvPicPr>
          <p:cNvPr id="5" name="Picture 4"/>
          <p:cNvPicPr/>
          <p:nvPr/>
        </p:nvPicPr>
        <p:blipFill>
          <a:blip r:embed="rId3" cstate="print"/>
          <a:stretch>
            <a:fillRect/>
          </a:stretch>
        </p:blipFill>
        <p:spPr>
          <a:xfrm>
            <a:off x="2601531" y="3876106"/>
            <a:ext cx="1487701" cy="2693315"/>
          </a:xfrm>
          <a:prstGeom prst="rect">
            <a:avLst/>
          </a:prstGeom>
        </p:spPr>
      </p:pic>
    </p:spTree>
    <p:extLst>
      <p:ext uri="{BB962C8B-B14F-4D97-AF65-F5344CB8AC3E}">
        <p14:creationId xmlns="" xmlns:p14="http://schemas.microsoft.com/office/powerpoint/2010/main" val="3747048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83099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GB" dirty="0" smtClean="0"/>
              <a:t>5. On </a:t>
            </a:r>
            <a:r>
              <a:rPr lang="en-GB" dirty="0"/>
              <a:t>his Dashboard, he can see the Current Assessment he is assigned to based on the date</a:t>
            </a:r>
            <a:r>
              <a:rPr lang="en-GB" dirty="0" smtClean="0"/>
              <a:t>:</a:t>
            </a:r>
          </a:p>
          <a:p>
            <a:pPr marL="1526" lvl="1" indent="0" defTabSz="860347" fontAlgn="base">
              <a:spcBef>
                <a:spcPct val="0"/>
              </a:spcBef>
              <a:spcAft>
                <a:spcPct val="0"/>
              </a:spcAft>
              <a:buClr>
                <a:srgbClr val="000000"/>
              </a:buClr>
              <a:buNone/>
            </a:pPr>
            <a:endParaRPr lang="en-GB" dirty="0">
              <a:solidFill>
                <a:srgbClr val="000000"/>
              </a:solidFill>
            </a:endParaRPr>
          </a:p>
          <a:p>
            <a:pPr marL="1526" lvl="1" indent="0" defTabSz="860347" fontAlgn="base">
              <a:spcBef>
                <a:spcPct val="0"/>
              </a:spcBef>
              <a:spcAft>
                <a:spcPct val="0"/>
              </a:spcAft>
              <a:buClr>
                <a:srgbClr val="000000"/>
              </a:buClr>
              <a:buNone/>
            </a:pPr>
            <a:endParaRPr lang="en-US" dirty="0">
              <a:solidFill>
                <a:srgbClr val="000000"/>
              </a:solidFill>
            </a:endParaRPr>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(5.2)</a:t>
            </a:r>
            <a:endParaRPr lang="en-IN" sz="3200" dirty="0"/>
          </a:p>
        </p:txBody>
      </p:sp>
      <p:pic>
        <p:nvPicPr>
          <p:cNvPr id="4" name="Picture 3"/>
          <p:cNvPicPr/>
          <p:nvPr/>
        </p:nvPicPr>
        <p:blipFill>
          <a:blip r:embed="rId3" cstate="print"/>
          <a:stretch>
            <a:fillRect/>
          </a:stretch>
        </p:blipFill>
        <p:spPr>
          <a:xfrm>
            <a:off x="695457" y="1648493"/>
            <a:ext cx="1447160" cy="2884872"/>
          </a:xfrm>
          <a:prstGeom prst="rect">
            <a:avLst/>
          </a:prstGeom>
        </p:spPr>
      </p:pic>
    </p:spTree>
    <p:extLst>
      <p:ext uri="{BB962C8B-B14F-4D97-AF65-F5344CB8AC3E}">
        <p14:creationId xmlns="" xmlns:p14="http://schemas.microsoft.com/office/powerpoint/2010/main" val="28247992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txBox="1">
            <a:spLocks/>
          </p:cNvSpPr>
          <p:nvPr/>
        </p:nvSpPr>
        <p:spPr>
          <a:xfrm>
            <a:off x="172518" y="1065185"/>
            <a:ext cx="8819034" cy="498598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lvl="0"/>
            <a:r>
              <a:rPr lang="en-GB" dirty="0" smtClean="0"/>
              <a:t>6. </a:t>
            </a:r>
            <a:r>
              <a:rPr lang="en-GB" dirty="0"/>
              <a:t>Similar to the OSA, a Site Assessor will go through every parameter from the MSME’s </a:t>
            </a:r>
            <a:r>
              <a:rPr lang="en-GB" dirty="0" smtClean="0"/>
              <a:t>sector</a:t>
            </a:r>
          </a:p>
          <a:p>
            <a:pPr lvl="0"/>
            <a:r>
              <a:rPr lang="en-GB" dirty="0"/>
              <a:t> </a:t>
            </a:r>
            <a:r>
              <a:rPr lang="en-GB" dirty="0" smtClean="0"/>
              <a:t>   </a:t>
            </a:r>
            <a:r>
              <a:rPr lang="en-GB" dirty="0"/>
              <a:t>and check on every question’s Evidence Suggested Vs. Evidence Uploaded Vs. DA </a:t>
            </a:r>
            <a:r>
              <a:rPr lang="en-GB" dirty="0" smtClean="0"/>
              <a:t>Comments</a:t>
            </a:r>
          </a:p>
          <a:p>
            <a:pPr lvl="0"/>
            <a:r>
              <a:rPr lang="en-GB" dirty="0"/>
              <a:t> </a:t>
            </a:r>
            <a:r>
              <a:rPr lang="en-GB" dirty="0" smtClean="0"/>
              <a:t>   </a:t>
            </a:r>
            <a:r>
              <a:rPr lang="en-GB" dirty="0"/>
              <a:t>(if any</a:t>
            </a:r>
            <a:r>
              <a:rPr lang="en-GB" dirty="0" smtClean="0"/>
              <a:t>)</a:t>
            </a:r>
          </a:p>
          <a:p>
            <a:pPr lvl="0"/>
            <a:endParaRPr lang="en-IN" sz="1600" dirty="0"/>
          </a:p>
          <a:p>
            <a:pPr lvl="0"/>
            <a:r>
              <a:rPr lang="en-GB" dirty="0"/>
              <a:t>7</a:t>
            </a:r>
            <a:r>
              <a:rPr lang="en-GB" dirty="0" smtClean="0"/>
              <a:t>. Wherever </a:t>
            </a:r>
            <a:r>
              <a:rPr lang="en-GB" dirty="0"/>
              <a:t>needed, the SA should </a:t>
            </a:r>
            <a:r>
              <a:rPr lang="en-GB" b="1" dirty="0"/>
              <a:t>Agree</a:t>
            </a:r>
            <a:r>
              <a:rPr lang="en-GB" dirty="0"/>
              <a:t>, </a:t>
            </a:r>
            <a:r>
              <a:rPr lang="en-GB" b="1" dirty="0"/>
              <a:t>Change</a:t>
            </a:r>
            <a:r>
              <a:rPr lang="en-GB" dirty="0"/>
              <a:t> or </a:t>
            </a:r>
            <a:r>
              <a:rPr lang="en-GB" b="1" dirty="0"/>
              <a:t>Re-upload</a:t>
            </a:r>
            <a:r>
              <a:rPr lang="en-GB" dirty="0"/>
              <a:t> evidences and decide a </a:t>
            </a:r>
            <a:r>
              <a:rPr lang="en-GB" dirty="0" smtClean="0"/>
              <a:t>final</a:t>
            </a:r>
          </a:p>
          <a:p>
            <a:pPr lvl="0"/>
            <a:r>
              <a:rPr lang="en-GB" dirty="0"/>
              <a:t> </a:t>
            </a:r>
            <a:r>
              <a:rPr lang="en-GB" dirty="0" smtClean="0"/>
              <a:t>   </a:t>
            </a:r>
            <a:r>
              <a:rPr lang="en-GB" dirty="0"/>
              <a:t>option to the question in context</a:t>
            </a:r>
            <a:r>
              <a:rPr lang="en-GB" dirty="0" smtClean="0"/>
              <a:t>.</a:t>
            </a:r>
          </a:p>
          <a:p>
            <a:pPr lvl="0"/>
            <a:endParaRPr lang="en-IN" sz="1600" dirty="0"/>
          </a:p>
          <a:p>
            <a:pPr lvl="0"/>
            <a:r>
              <a:rPr lang="en-GB" dirty="0"/>
              <a:t>8</a:t>
            </a:r>
            <a:r>
              <a:rPr lang="en-GB" dirty="0" smtClean="0"/>
              <a:t>. Every </a:t>
            </a:r>
            <a:r>
              <a:rPr lang="en-GB" dirty="0"/>
              <a:t>Evidence he </a:t>
            </a:r>
            <a:r>
              <a:rPr lang="en-GB" b="1" dirty="0"/>
              <a:t>captures</a:t>
            </a:r>
            <a:r>
              <a:rPr lang="en-GB" dirty="0"/>
              <a:t> as a </a:t>
            </a:r>
            <a:r>
              <a:rPr lang="en-GB" b="1" dirty="0"/>
              <a:t>Photo</a:t>
            </a:r>
            <a:r>
              <a:rPr lang="en-GB" dirty="0"/>
              <a:t> using his smartphone will be saved with it’s </a:t>
            </a:r>
            <a:r>
              <a:rPr lang="en-GB" dirty="0" smtClean="0"/>
              <a:t>location</a:t>
            </a:r>
          </a:p>
          <a:p>
            <a:pPr lvl="0"/>
            <a:r>
              <a:rPr lang="en-GB" dirty="0"/>
              <a:t> </a:t>
            </a:r>
            <a:r>
              <a:rPr lang="en-GB" dirty="0" smtClean="0"/>
              <a:t>   identifiers </a:t>
            </a:r>
            <a:r>
              <a:rPr lang="en-GB" dirty="0"/>
              <a:t>(latitude, longitude) and also a timestamp</a:t>
            </a:r>
            <a:r>
              <a:rPr lang="en-GB" dirty="0" smtClean="0"/>
              <a:t>.</a:t>
            </a:r>
          </a:p>
          <a:p>
            <a:pPr lvl="0"/>
            <a:endParaRPr lang="en-IN" sz="1600" dirty="0"/>
          </a:p>
          <a:p>
            <a:pPr lvl="0"/>
            <a:r>
              <a:rPr lang="en-GB" dirty="0"/>
              <a:t>9</a:t>
            </a:r>
            <a:r>
              <a:rPr lang="en-GB" dirty="0" smtClean="0"/>
              <a:t>. Whatever </a:t>
            </a:r>
            <a:r>
              <a:rPr lang="en-GB" dirty="0"/>
              <a:t>option the SA selects in the end will be the final one that is used in </a:t>
            </a:r>
            <a:r>
              <a:rPr lang="en-GB" dirty="0" smtClean="0"/>
              <a:t>certifying / </a:t>
            </a:r>
          </a:p>
          <a:p>
            <a:pPr lvl="0"/>
            <a:r>
              <a:rPr lang="en-GB" dirty="0"/>
              <a:t> </a:t>
            </a:r>
            <a:r>
              <a:rPr lang="en-GB" dirty="0" smtClean="0"/>
              <a:t>      rating </a:t>
            </a:r>
            <a:r>
              <a:rPr lang="en-GB" dirty="0"/>
              <a:t>the MSME</a:t>
            </a:r>
            <a:r>
              <a:rPr lang="en-GB" dirty="0" smtClean="0"/>
              <a:t>.</a:t>
            </a:r>
          </a:p>
          <a:p>
            <a:pPr lvl="0"/>
            <a:endParaRPr lang="en-IN" sz="1600" dirty="0"/>
          </a:p>
          <a:p>
            <a:pPr lvl="0"/>
            <a:r>
              <a:rPr lang="en-GB" dirty="0" smtClean="0"/>
              <a:t>10. Finally</a:t>
            </a:r>
            <a:r>
              <a:rPr lang="en-GB" dirty="0"/>
              <a:t>, once the SA finishes on the mobile app, it will be submitted to the SAB who will </a:t>
            </a:r>
            <a:endParaRPr lang="en-GB" dirty="0" smtClean="0"/>
          </a:p>
          <a:p>
            <a:pPr lvl="0"/>
            <a:r>
              <a:rPr lang="en-GB" dirty="0"/>
              <a:t> </a:t>
            </a:r>
            <a:r>
              <a:rPr lang="en-GB" dirty="0" smtClean="0"/>
              <a:t>     then </a:t>
            </a:r>
            <a:r>
              <a:rPr lang="en-GB" dirty="0"/>
              <a:t>review and </a:t>
            </a:r>
            <a:r>
              <a:rPr lang="en-GB" b="1" dirty="0"/>
              <a:t>Forward to ZED</a:t>
            </a:r>
            <a:r>
              <a:rPr lang="en-GB" dirty="0"/>
              <a:t> similar to the process on DA</a:t>
            </a:r>
            <a:r>
              <a:rPr lang="en-GB" dirty="0" smtClean="0"/>
              <a:t>.</a:t>
            </a:r>
          </a:p>
          <a:p>
            <a:pPr lvl="0"/>
            <a:endParaRPr lang="en-IN" sz="1600" dirty="0"/>
          </a:p>
          <a:p>
            <a:pPr lvl="0"/>
            <a:r>
              <a:rPr lang="en-GB" dirty="0" smtClean="0"/>
              <a:t>11. Once </a:t>
            </a:r>
            <a:r>
              <a:rPr lang="en-GB" dirty="0"/>
              <a:t>ZED reviews the final file and approves it, the MSME will be rated and certified as </a:t>
            </a:r>
            <a:r>
              <a:rPr lang="en-GB" dirty="0" smtClean="0"/>
              <a:t>per</a:t>
            </a:r>
          </a:p>
          <a:p>
            <a:pPr lvl="0"/>
            <a:r>
              <a:rPr lang="en-GB" dirty="0"/>
              <a:t> </a:t>
            </a:r>
            <a:r>
              <a:rPr lang="en-GB" dirty="0" smtClean="0"/>
              <a:t>     </a:t>
            </a:r>
            <a:r>
              <a:rPr lang="en-GB" dirty="0"/>
              <a:t>the review by SA.</a:t>
            </a:r>
            <a:endParaRPr lang="en-IN" dirty="0"/>
          </a:p>
        </p:txBody>
      </p:sp>
      <p:sp>
        <p:nvSpPr>
          <p:cNvPr id="9" name="Title 1"/>
          <p:cNvSpPr>
            <a:spLocks noGrp="1"/>
          </p:cNvSpPr>
          <p:nvPr>
            <p:ph type="title"/>
          </p:nvPr>
        </p:nvSpPr>
        <p:spPr>
          <a:xfrm>
            <a:off x="172517" y="190137"/>
            <a:ext cx="6996687" cy="492443"/>
          </a:xfrm>
        </p:spPr>
        <p:txBody>
          <a:bodyPr/>
          <a:lstStyle/>
          <a:p>
            <a:r>
              <a:rPr lang="en-IN" sz="3200" dirty="0" smtClean="0"/>
              <a:t>STEP 4: ONSITE ASSESSMENT (5.3)</a:t>
            </a:r>
            <a:endParaRPr lang="en-IN" sz="3200" dirty="0"/>
          </a:p>
        </p:txBody>
      </p:sp>
    </p:spTree>
    <p:extLst>
      <p:ext uri="{BB962C8B-B14F-4D97-AF65-F5344CB8AC3E}">
        <p14:creationId xmlns="" xmlns:p14="http://schemas.microsoft.com/office/powerpoint/2010/main" val="34300035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623533"/>
            <a:ext cx="8819034" cy="166199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1- 3:</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a:ln/>
              </a:rPr>
              <a:t>VISUALIZING THE MSME UNIT HOLISTICALLY</a:t>
            </a:r>
            <a:endParaRPr lang="en-US" sz="3600" b="1" dirty="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ONSITE ASSESSMENT</a:t>
            </a:r>
            <a:endParaRPr lang="en-IN" sz="3200" dirty="0"/>
          </a:p>
        </p:txBody>
      </p:sp>
    </p:spTree>
    <p:extLst>
      <p:ext uri="{BB962C8B-B14F-4D97-AF65-F5344CB8AC3E}">
        <p14:creationId xmlns="" xmlns:p14="http://schemas.microsoft.com/office/powerpoint/2010/main" val="38334697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7026" y="2214820"/>
            <a:ext cx="5006974" cy="369332"/>
          </a:xfrm>
        </p:spPr>
        <p:txBody>
          <a:bodyPr/>
          <a:lstStyle/>
          <a:p>
            <a:r>
              <a:rPr lang="en-US" b="1" dirty="0" smtClean="0"/>
              <a:t>ZED Assessors Training Program</a:t>
            </a:r>
            <a:endParaRPr lang="en-US" b="1" dirty="0"/>
          </a:p>
        </p:txBody>
      </p:sp>
      <p:sp>
        <p:nvSpPr>
          <p:cNvPr id="4" name="TextBox 3"/>
          <p:cNvSpPr txBox="1"/>
          <p:nvPr/>
        </p:nvSpPr>
        <p:spPr>
          <a:xfrm>
            <a:off x="254000" y="2936875"/>
            <a:ext cx="3987800" cy="369332"/>
          </a:xfrm>
          <a:prstGeom prst="rect">
            <a:avLst/>
          </a:prstGeom>
          <a:noFill/>
        </p:spPr>
        <p:txBody>
          <a:bodyPr wrap="square" rtlCol="0">
            <a:spAutoFit/>
          </a:bodyPr>
          <a:lstStyle/>
          <a:p>
            <a:r>
              <a:rPr lang="en-US" dirty="0">
                <a:solidFill>
                  <a:srgbClr val="000000"/>
                </a:solidFill>
              </a:rPr>
              <a:t>5 Days Training </a:t>
            </a:r>
            <a:r>
              <a:rPr lang="en-US" dirty="0" smtClean="0">
                <a:solidFill>
                  <a:srgbClr val="000000"/>
                </a:solidFill>
              </a:rPr>
              <a:t>Program</a:t>
            </a:r>
            <a:endParaRPr lang="en-US" dirty="0">
              <a:solidFill>
                <a:srgbClr val="000000"/>
              </a:solidFill>
            </a:endParaRPr>
          </a:p>
        </p:txBody>
      </p:sp>
      <p:sp>
        <p:nvSpPr>
          <p:cNvPr id="5" name="TextBox 4"/>
          <p:cNvSpPr txBox="1"/>
          <p:nvPr/>
        </p:nvSpPr>
        <p:spPr>
          <a:xfrm>
            <a:off x="4826000" y="2908300"/>
            <a:ext cx="3987800" cy="923330"/>
          </a:xfrm>
          <a:prstGeom prst="rect">
            <a:avLst/>
          </a:prstGeom>
          <a:noFill/>
        </p:spPr>
        <p:txBody>
          <a:bodyPr wrap="square" rtlCol="0">
            <a:spAutoFit/>
          </a:bodyPr>
          <a:lstStyle/>
          <a:p>
            <a:r>
              <a:rPr lang="en-US" sz="2000" b="1" dirty="0">
                <a:solidFill>
                  <a:srgbClr val="000000"/>
                </a:solidFill>
              </a:rPr>
              <a:t>Day </a:t>
            </a:r>
            <a:r>
              <a:rPr lang="en-US" sz="2000" b="1" dirty="0" smtClean="0">
                <a:solidFill>
                  <a:srgbClr val="000000"/>
                </a:solidFill>
              </a:rPr>
              <a:t>4</a:t>
            </a:r>
            <a:endParaRPr lang="en-US" sz="2000" b="1" dirty="0">
              <a:solidFill>
                <a:srgbClr val="000000"/>
              </a:solidFill>
            </a:endParaRPr>
          </a:p>
          <a:p>
            <a:r>
              <a:rPr lang="en-US" sz="1600" b="1" dirty="0">
                <a:solidFill>
                  <a:srgbClr val="000000"/>
                </a:solidFill>
              </a:rPr>
              <a:t>Session 1 </a:t>
            </a:r>
            <a:r>
              <a:rPr lang="en-US" sz="1600" dirty="0">
                <a:solidFill>
                  <a:srgbClr val="000000"/>
                </a:solidFill>
              </a:rPr>
              <a:t>-  P</a:t>
            </a:r>
            <a:r>
              <a:rPr lang="en-US" sz="1600" dirty="0" smtClean="0">
                <a:solidFill>
                  <a:srgbClr val="000000"/>
                </a:solidFill>
              </a:rPr>
              <a:t>ractical  Assessment</a:t>
            </a:r>
            <a:endParaRPr lang="en-US" sz="1600" dirty="0">
              <a:solidFill>
                <a:srgbClr val="000000"/>
              </a:solidFill>
            </a:endParaRPr>
          </a:p>
          <a:p>
            <a:endParaRPr lang="en-US" dirty="0">
              <a:solidFill>
                <a:srgbClr val="000000"/>
              </a:solidFill>
            </a:endParaRPr>
          </a:p>
        </p:txBody>
      </p:sp>
    </p:spTree>
    <p:extLst>
      <p:ext uri="{BB962C8B-B14F-4D97-AF65-F5344CB8AC3E}">
        <p14:creationId xmlns="" xmlns:p14="http://schemas.microsoft.com/office/powerpoint/2010/main" val="2855822057"/>
      </p:ext>
    </p:extLst>
  </p:cSld>
  <p:clrMapOvr>
    <a:masterClrMapping/>
  </p:clrMapOvr>
  <p:transition spd="slow">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4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a:t>
            </a:r>
            <a:r>
              <a:rPr lang="en-IN" b="1" dirty="0" smtClean="0">
                <a:ln/>
                <a:solidFill>
                  <a:schemeClr val="tx1"/>
                </a:solidFill>
              </a:rPr>
              <a:t>1 – EXERCISE ON ONSITE ASSESSMENT PLANNING</a:t>
            </a:r>
            <a:endParaRPr lang="en-IN" b="1" dirty="0">
              <a:ln/>
              <a:solidFill>
                <a:schemeClr val="tx1"/>
              </a:solidFill>
            </a:endParaRPr>
          </a:p>
        </p:txBody>
      </p:sp>
    </p:spTree>
    <p:extLst>
      <p:ext uri="{BB962C8B-B14F-4D97-AF65-F5344CB8AC3E}">
        <p14:creationId xmlns="" xmlns:p14="http://schemas.microsoft.com/office/powerpoint/2010/main" val="88987989"/>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8" name="Title 1"/>
          <p:cNvSpPr>
            <a:spLocks noGrp="1"/>
          </p:cNvSpPr>
          <p:nvPr>
            <p:ph type="title"/>
          </p:nvPr>
        </p:nvSpPr>
        <p:spPr>
          <a:xfrm>
            <a:off x="172517" y="195926"/>
            <a:ext cx="6996687" cy="492443"/>
          </a:xfrm>
        </p:spPr>
        <p:txBody>
          <a:bodyPr/>
          <a:lstStyle/>
          <a:p>
            <a:r>
              <a:rPr lang="en-IN" sz="3200" dirty="0" smtClean="0"/>
              <a:t>ZED CERTIFICATION (1)</a:t>
            </a:r>
            <a:endParaRPr lang="en-IN" sz="3200" dirty="0"/>
          </a:p>
        </p:txBody>
      </p:sp>
      <p:sp>
        <p:nvSpPr>
          <p:cNvPr id="7" name="Rectangle 15"/>
          <p:cNvSpPr txBox="1">
            <a:spLocks/>
          </p:cNvSpPr>
          <p:nvPr/>
        </p:nvSpPr>
        <p:spPr>
          <a:xfrm>
            <a:off x="172518" y="1181096"/>
            <a:ext cx="8819034" cy="464742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defTabSz="860347" fontAlgn="base">
              <a:spcBef>
                <a:spcPct val="0"/>
              </a:spcBef>
              <a:spcAft>
                <a:spcPct val="0"/>
              </a:spcAft>
              <a:buClr>
                <a:srgbClr val="000000"/>
              </a:buClr>
              <a:buNone/>
            </a:pPr>
            <a:r>
              <a:rPr lang="en-US" sz="3600" b="1" dirty="0" smtClean="0">
                <a:solidFill>
                  <a:srgbClr val="000000"/>
                </a:solidFill>
              </a:rPr>
              <a:t> ZED SCHEME – Recap of Day 1 &amp; Day 2</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Is a comprehensive and holistic </a:t>
            </a:r>
            <a:r>
              <a:rPr lang="en-US" sz="2400" b="1" dirty="0" smtClean="0">
                <a:solidFill>
                  <a:srgbClr val="C00000"/>
                </a:solidFill>
              </a:rPr>
              <a:t>Development</a:t>
            </a:r>
            <a:r>
              <a:rPr lang="en-US" sz="2400" dirty="0" smtClean="0">
                <a:solidFill>
                  <a:srgbClr val="000000"/>
                </a:solidFill>
              </a:rPr>
              <a:t> </a:t>
            </a:r>
            <a:r>
              <a:rPr lang="en-US" sz="2400" dirty="0" err="1" smtClean="0">
                <a:solidFill>
                  <a:srgbClr val="000000"/>
                </a:solidFill>
              </a:rPr>
              <a:t>programme</a:t>
            </a:r>
            <a:r>
              <a:rPr lang="en-US" sz="2400" dirty="0" smtClean="0">
                <a:solidFill>
                  <a:srgbClr val="000000"/>
                </a:solidFill>
              </a:rPr>
              <a:t>, by the    Min of MSME, </a:t>
            </a:r>
            <a:r>
              <a:rPr lang="en-US" sz="2400" dirty="0" err="1" smtClean="0">
                <a:solidFill>
                  <a:srgbClr val="000000"/>
                </a:solidFill>
              </a:rPr>
              <a:t>GoI</a:t>
            </a:r>
            <a:r>
              <a:rPr lang="en-US" sz="2400" dirty="0" smtClean="0">
                <a:solidFill>
                  <a:srgbClr val="000000"/>
                </a:solidFill>
              </a:rPr>
              <a:t>, to enable to inclusion and facilitate the participation of MSMEs in the manufacturing growth </a:t>
            </a:r>
            <a:r>
              <a:rPr lang="en-US" sz="2400" dirty="0" err="1">
                <a:solidFill>
                  <a:srgbClr val="000000"/>
                </a:solidFill>
              </a:rPr>
              <a:t>p</a:t>
            </a:r>
            <a:r>
              <a:rPr lang="en-US" sz="2400" dirty="0" err="1" smtClean="0">
                <a:solidFill>
                  <a:srgbClr val="000000"/>
                </a:solidFill>
              </a:rPr>
              <a:t>rogramme</a:t>
            </a:r>
            <a:r>
              <a:rPr lang="en-US" sz="2400" dirty="0" smtClean="0">
                <a:solidFill>
                  <a:srgbClr val="000000"/>
                </a:solidFill>
              </a:rPr>
              <a:t> of India </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Many actions / activities underway towards this</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b="1" dirty="0" smtClean="0">
                <a:solidFill>
                  <a:srgbClr val="C00000"/>
                </a:solidFill>
              </a:rPr>
              <a:t>A ZED Model </a:t>
            </a:r>
            <a:r>
              <a:rPr lang="en-US" sz="2400" dirty="0" smtClean="0">
                <a:solidFill>
                  <a:srgbClr val="000000"/>
                </a:solidFill>
              </a:rPr>
              <a:t>and a </a:t>
            </a:r>
            <a:r>
              <a:rPr lang="en-US" sz="2400" b="1" dirty="0" smtClean="0">
                <a:solidFill>
                  <a:srgbClr val="C00000"/>
                </a:solidFill>
              </a:rPr>
              <a:t>ZED Certification </a:t>
            </a:r>
            <a:r>
              <a:rPr lang="en-US" sz="2400" b="1" dirty="0" err="1" smtClean="0">
                <a:solidFill>
                  <a:srgbClr val="C00000"/>
                </a:solidFill>
              </a:rPr>
              <a:t>Programme</a:t>
            </a:r>
            <a:r>
              <a:rPr lang="en-US" sz="2400" b="1" dirty="0" smtClean="0">
                <a:solidFill>
                  <a:srgbClr val="C00000"/>
                </a:solidFill>
              </a:rPr>
              <a:t> </a:t>
            </a:r>
            <a:r>
              <a:rPr lang="en-US" sz="2400" dirty="0" smtClean="0">
                <a:solidFill>
                  <a:srgbClr val="000000"/>
                </a:solidFill>
              </a:rPr>
              <a:t>are the core of the Scheme</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b="1" dirty="0">
                <a:solidFill>
                  <a:srgbClr val="C00000"/>
                </a:solidFill>
              </a:rPr>
              <a:t>Assessment</a:t>
            </a:r>
            <a:r>
              <a:rPr lang="en-US" sz="2400" dirty="0" smtClean="0">
                <a:solidFill>
                  <a:srgbClr val="000000"/>
                </a:solidFill>
              </a:rPr>
              <a:t> and </a:t>
            </a:r>
            <a:r>
              <a:rPr lang="en-US" sz="2400" b="1" dirty="0">
                <a:solidFill>
                  <a:srgbClr val="C00000"/>
                </a:solidFill>
              </a:rPr>
              <a:t>Rating</a:t>
            </a:r>
            <a:r>
              <a:rPr lang="en-US" sz="2400" dirty="0" smtClean="0">
                <a:solidFill>
                  <a:srgbClr val="000000"/>
                </a:solidFill>
              </a:rPr>
              <a:t> are two steps for Certification</a:t>
            </a:r>
          </a:p>
          <a:p>
            <a:pPr marL="186104" lvl="1" indent="-184578" algn="just" defTabSz="860347" fontAlgn="base">
              <a:spcBef>
                <a:spcPct val="0"/>
              </a:spcBef>
              <a:spcAft>
                <a:spcPct val="0"/>
              </a:spcAft>
              <a:buClr>
                <a:srgbClr val="000000"/>
              </a:buClr>
            </a:pPr>
            <a:endParaRPr lang="en-US" sz="1000" dirty="0">
              <a:solidFill>
                <a:srgbClr val="000000"/>
              </a:solidFill>
            </a:endParaRPr>
          </a:p>
          <a:p>
            <a:pPr marL="186104" lvl="1" indent="-184578" algn="just" defTabSz="860347" fontAlgn="base">
              <a:spcBef>
                <a:spcPct val="0"/>
              </a:spcBef>
              <a:spcAft>
                <a:spcPct val="0"/>
              </a:spcAft>
              <a:buClr>
                <a:srgbClr val="000000"/>
              </a:buClr>
            </a:pPr>
            <a:r>
              <a:rPr lang="en-US" sz="2400" dirty="0" smtClean="0">
                <a:solidFill>
                  <a:srgbClr val="000000"/>
                </a:solidFill>
              </a:rPr>
              <a:t>Assessment and Rating conducted by Assessors; Certification by QCI</a:t>
            </a:r>
            <a:endParaRPr lang="en-US" sz="2400" dirty="0">
              <a:solidFill>
                <a:srgbClr val="000000"/>
              </a:solidFill>
            </a:endParaRPr>
          </a:p>
        </p:txBody>
      </p:sp>
    </p:spTree>
    <p:extLst>
      <p:ext uri="{BB962C8B-B14F-4D97-AF65-F5344CB8AC3E}">
        <p14:creationId xmlns="" xmlns:p14="http://schemas.microsoft.com/office/powerpoint/2010/main" val="130284943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623533"/>
            <a:ext cx="8819034" cy="221599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2:</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a:t>EXERCISE </a:t>
            </a:r>
            <a:r>
              <a:rPr lang="en-IN" sz="3600" b="1" dirty="0" smtClean="0"/>
              <a:t>ON </a:t>
            </a:r>
          </a:p>
          <a:p>
            <a:pPr marL="1526" lvl="1" indent="0" algn="ctr" defTabSz="860347" fontAlgn="base">
              <a:spcBef>
                <a:spcPct val="0"/>
              </a:spcBef>
              <a:spcAft>
                <a:spcPct val="0"/>
              </a:spcAft>
              <a:buClr>
                <a:srgbClr val="000000"/>
              </a:buClr>
              <a:buNone/>
            </a:pPr>
            <a:r>
              <a:rPr lang="en-IN" sz="3600" b="1" dirty="0" smtClean="0">
                <a:ln/>
              </a:rPr>
              <a:t>ONSITE ASSESSMENT PLANNING</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ONSITE ASSESSMENT</a:t>
            </a:r>
            <a:endParaRPr lang="en-IN" sz="3200" dirty="0"/>
          </a:p>
        </p:txBody>
      </p:sp>
    </p:spTree>
    <p:extLst>
      <p:ext uri="{BB962C8B-B14F-4D97-AF65-F5344CB8AC3E}">
        <p14:creationId xmlns="" xmlns:p14="http://schemas.microsoft.com/office/powerpoint/2010/main" val="42836795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267" y="2696903"/>
            <a:ext cx="8317608" cy="1107996"/>
          </a:xfrm>
        </p:spPr>
        <p:style>
          <a:lnRef idx="2">
            <a:schemeClr val="accent2"/>
          </a:lnRef>
          <a:fillRef idx="1">
            <a:schemeClr val="lt1"/>
          </a:fillRef>
          <a:effectRef idx="0">
            <a:schemeClr val="accent2"/>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lvl="0" algn="ctr"/>
            <a:r>
              <a:rPr lang="en-IN" b="1" dirty="0">
                <a:ln/>
                <a:solidFill>
                  <a:schemeClr val="tx1"/>
                </a:solidFill>
              </a:rPr>
              <a:t>Day </a:t>
            </a:r>
            <a:r>
              <a:rPr lang="en-IN" b="1" dirty="0" smtClean="0">
                <a:ln/>
                <a:solidFill>
                  <a:schemeClr val="tx1"/>
                </a:solidFill>
              </a:rPr>
              <a:t>4 – ASSESSMENT</a:t>
            </a:r>
            <a:br>
              <a:rPr lang="en-IN" b="1" dirty="0" smtClean="0">
                <a:ln/>
                <a:solidFill>
                  <a:schemeClr val="tx1"/>
                </a:solidFill>
              </a:rPr>
            </a:br>
            <a:r>
              <a:rPr lang="en-IN" b="1" dirty="0">
                <a:ln/>
                <a:solidFill>
                  <a:schemeClr val="tx1"/>
                </a:solidFill>
              </a:rPr>
              <a:t/>
            </a:r>
            <a:br>
              <a:rPr lang="en-IN" b="1" dirty="0">
                <a:ln/>
                <a:solidFill>
                  <a:schemeClr val="tx1"/>
                </a:solidFill>
              </a:rPr>
            </a:br>
            <a:r>
              <a:rPr lang="en-IN" b="1" dirty="0">
                <a:ln/>
                <a:solidFill>
                  <a:schemeClr val="tx1"/>
                </a:solidFill>
              </a:rPr>
              <a:t>Session 2</a:t>
            </a:r>
            <a:r>
              <a:rPr lang="en-IN" b="1" dirty="0" smtClean="0">
                <a:ln/>
                <a:solidFill>
                  <a:schemeClr val="tx1"/>
                </a:solidFill>
              </a:rPr>
              <a:t> – ON SITE ASSESSMENT EXECUTION</a:t>
            </a:r>
            <a:endParaRPr lang="en-IN" b="1" dirty="0">
              <a:ln/>
              <a:solidFill>
                <a:schemeClr val="tx1"/>
              </a:solidFill>
            </a:endParaRPr>
          </a:p>
        </p:txBody>
      </p:sp>
    </p:spTree>
    <p:extLst>
      <p:ext uri="{BB962C8B-B14F-4D97-AF65-F5344CB8AC3E}">
        <p14:creationId xmlns="" xmlns:p14="http://schemas.microsoft.com/office/powerpoint/2010/main" val="3893044164"/>
      </p:ext>
    </p:extLst>
  </p:cSld>
  <p:clrMapOvr>
    <a:masterClrMapping/>
  </p:clrMapOvr>
  <p:transition spd="slow">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319036"/>
            <a:ext cx="6996687" cy="369332"/>
          </a:xfrm>
        </p:spPr>
        <p:txBody>
          <a:bodyPr/>
          <a:lstStyle/>
          <a:p>
            <a:r>
              <a:rPr lang="en-US" sz="2400" dirty="0" smtClean="0"/>
              <a:t>Instructions for Case Study</a:t>
            </a:r>
            <a:endParaRPr lang="en-US" sz="2400" dirty="0"/>
          </a:p>
        </p:txBody>
      </p:sp>
      <p:sp>
        <p:nvSpPr>
          <p:cNvPr id="3" name="Content Placeholder 2"/>
          <p:cNvSpPr>
            <a:spLocks noGrp="1"/>
          </p:cNvSpPr>
          <p:nvPr>
            <p:ph idx="4294967295"/>
          </p:nvPr>
        </p:nvSpPr>
        <p:spPr>
          <a:xfrm>
            <a:off x="304800" y="1295400"/>
            <a:ext cx="8534400" cy="3693319"/>
          </a:xfrm>
        </p:spPr>
        <p:txBody>
          <a:bodyPr/>
          <a:lstStyle/>
          <a:p>
            <a:pPr marL="406400">
              <a:buNone/>
            </a:pPr>
            <a:r>
              <a:rPr lang="en-US" sz="2400" dirty="0" smtClean="0"/>
              <a:t>You have been provided the following documents:</a:t>
            </a:r>
          </a:p>
          <a:p>
            <a:pPr marL="406400">
              <a:buNone/>
            </a:pPr>
            <a:endParaRPr lang="en-US" sz="2400" dirty="0" smtClean="0"/>
          </a:p>
          <a:p>
            <a:pPr marL="406400">
              <a:buNone/>
            </a:pPr>
            <a:r>
              <a:rPr lang="en-US" sz="2400" dirty="0" smtClean="0"/>
              <a:t>Please read the following documents, end to end, in the following order:</a:t>
            </a:r>
          </a:p>
          <a:p>
            <a:pPr marL="406400">
              <a:buNone/>
            </a:pPr>
            <a:endParaRPr lang="en-US" sz="2400" dirty="0" smtClean="0"/>
          </a:p>
          <a:p>
            <a:pPr marL="406400">
              <a:buAutoNum type="alphaLcParenR"/>
            </a:pPr>
            <a:r>
              <a:rPr lang="en-US" sz="2400" dirty="0" smtClean="0"/>
              <a:t> Organization Profile</a:t>
            </a:r>
          </a:p>
          <a:p>
            <a:pPr marL="406400">
              <a:buAutoNum type="alphaLcParenR"/>
            </a:pPr>
            <a:r>
              <a:rPr lang="en-US" sz="2400" dirty="0" smtClean="0"/>
              <a:t> Assessment Findings </a:t>
            </a:r>
          </a:p>
          <a:p>
            <a:pPr marL="406400">
              <a:buAutoNum type="alphaLcParenR"/>
            </a:pPr>
            <a:r>
              <a:rPr lang="en-US" sz="2400" dirty="0" smtClean="0"/>
              <a:t> Exhibits (Evidences)</a:t>
            </a:r>
          </a:p>
          <a:p>
            <a:pPr marL="406400">
              <a:buAutoNum type="alphaLcParenR"/>
            </a:pPr>
            <a:r>
              <a:rPr lang="en-US" sz="2400" dirty="0" smtClean="0"/>
              <a:t> Assessment Findings (repeat reading)</a:t>
            </a:r>
          </a:p>
          <a:p>
            <a:pPr marL="406400">
              <a:buAutoNum type="alphaLcParenR"/>
            </a:pPr>
            <a:r>
              <a:rPr lang="en-US" sz="2400" dirty="0" smtClean="0"/>
              <a:t> Output Forms (Assessment Planning for Maturity Assessment)</a:t>
            </a:r>
            <a:endParaRPr lang="en-US" sz="2400" dirty="0"/>
          </a:p>
        </p:txBody>
      </p:sp>
    </p:spTree>
    <p:extLst>
      <p:ext uri="{BB962C8B-B14F-4D97-AF65-F5344CB8AC3E}">
        <p14:creationId xmlns="" xmlns:p14="http://schemas.microsoft.com/office/powerpoint/2010/main" val="41947509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for Case Study</a:t>
            </a:r>
            <a:endParaRPr lang="en-US" dirty="0"/>
          </a:p>
        </p:txBody>
      </p:sp>
      <p:sp>
        <p:nvSpPr>
          <p:cNvPr id="3" name="Content Placeholder 2"/>
          <p:cNvSpPr>
            <a:spLocks noGrp="1"/>
          </p:cNvSpPr>
          <p:nvPr>
            <p:ph idx="4294967295"/>
          </p:nvPr>
        </p:nvSpPr>
        <p:spPr>
          <a:xfrm>
            <a:off x="762000" y="1600200"/>
            <a:ext cx="7467600" cy="3693319"/>
          </a:xfrm>
        </p:spPr>
        <p:txBody>
          <a:bodyPr/>
          <a:lstStyle/>
          <a:p>
            <a:pPr marL="342900" indent="-342900">
              <a:buFont typeface="Arial" panose="020B0604020202020204" pitchFamily="34" charset="0"/>
              <a:buChar char="•"/>
            </a:pPr>
            <a:r>
              <a:rPr lang="en-US" sz="2400" dirty="0" smtClean="0"/>
              <a:t>You have to assess the Organization only for the parameters they have applied for</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The Exercises are divided function wise. This is how regular assessment would also take place</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However rating for any parameter should be based on all information gathered by the audit team (in the case study, this is described)</a:t>
            </a:r>
          </a:p>
          <a:p>
            <a:pPr marL="342900" indent="-342900">
              <a:buFont typeface="Arial" panose="020B0604020202020204" pitchFamily="34" charset="0"/>
              <a:buChar char="•"/>
            </a:pPr>
            <a:endParaRPr lang="en-US" sz="2400" dirty="0"/>
          </a:p>
        </p:txBody>
      </p:sp>
    </p:spTree>
    <p:extLst>
      <p:ext uri="{BB962C8B-B14F-4D97-AF65-F5344CB8AC3E}">
        <p14:creationId xmlns="" xmlns:p14="http://schemas.microsoft.com/office/powerpoint/2010/main" val="383890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7" y="319036"/>
            <a:ext cx="6996687" cy="369332"/>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sz="2400" dirty="0"/>
              <a:t>Guidelines for rating during on-site assessment</a:t>
            </a:r>
          </a:p>
        </p:txBody>
      </p:sp>
      <p:sp>
        <p:nvSpPr>
          <p:cNvPr id="3" name="Content Placeholder 2"/>
          <p:cNvSpPr>
            <a:spLocks noGrp="1"/>
          </p:cNvSpPr>
          <p:nvPr>
            <p:ph idx="4294967295"/>
          </p:nvPr>
        </p:nvSpPr>
        <p:spPr>
          <a:xfrm>
            <a:off x="533400" y="1600200"/>
            <a:ext cx="7696200" cy="4525963"/>
          </a:xfrm>
        </p:spPr>
        <p:txBody>
          <a:bodyPr>
            <a:normAutofit/>
          </a:bodyPr>
          <a:lstStyle/>
          <a:p>
            <a:pPr marL="342900" lvl="1" indent="-342900">
              <a:buFont typeface="Arial" panose="020B0604020202020204" pitchFamily="34" charset="0"/>
              <a:buChar char="•"/>
            </a:pPr>
            <a:r>
              <a:rPr lang="en-US" sz="2400" dirty="0"/>
              <a:t>Rating on the parameter should be based on fulfilment of all the criteria mentioned in a cell and the preceding </a:t>
            </a:r>
            <a:r>
              <a:rPr lang="en-US" sz="2400" dirty="0" smtClean="0"/>
              <a:t>cells</a:t>
            </a:r>
          </a:p>
          <a:p>
            <a:pPr marL="342900" lvl="1" indent="-342900">
              <a:buFont typeface="Arial" panose="020B0604020202020204" pitchFamily="34" charset="0"/>
              <a:buChar char="•"/>
            </a:pPr>
            <a:endParaRPr lang="en-US" sz="2400" dirty="0"/>
          </a:p>
          <a:p>
            <a:pPr marL="342900" lvl="1" indent="-342900">
              <a:buFont typeface="Arial" panose="020B0604020202020204" pitchFamily="34" charset="0"/>
              <a:buChar char="•"/>
            </a:pPr>
            <a:r>
              <a:rPr lang="en-US" sz="2400" dirty="0"/>
              <a:t>Assessors have to ask themselves the </a:t>
            </a:r>
            <a:r>
              <a:rPr lang="en-US" sz="2400" dirty="0" smtClean="0"/>
              <a:t>questions</a:t>
            </a:r>
          </a:p>
          <a:p>
            <a:pPr marL="0" lvl="1" indent="0">
              <a:buNone/>
            </a:pPr>
            <a:endParaRPr lang="en-US" sz="2400" dirty="0"/>
          </a:p>
          <a:p>
            <a:pPr marL="544556" lvl="2" indent="-342900"/>
            <a:r>
              <a:rPr lang="en-US" sz="2400" dirty="0"/>
              <a:t>why cant we give a higher rating</a:t>
            </a:r>
          </a:p>
          <a:p>
            <a:pPr marL="544556" lvl="2" indent="-342900"/>
            <a:r>
              <a:rPr lang="en-US" sz="2400" dirty="0"/>
              <a:t>Is every criteria requirement of the previous cell </a:t>
            </a:r>
            <a:r>
              <a:rPr lang="en-US" sz="2400" dirty="0" smtClean="0"/>
              <a:t>fulfilled</a:t>
            </a:r>
          </a:p>
          <a:p>
            <a:pPr marL="201656" lvl="2" indent="0">
              <a:buNone/>
            </a:pPr>
            <a:endParaRPr lang="en-US" sz="2400" dirty="0"/>
          </a:p>
          <a:p>
            <a:pPr marL="342900" lvl="1" indent="-342900">
              <a:buFont typeface="Arial" panose="020B0604020202020204" pitchFamily="34" charset="0"/>
              <a:buChar char="•"/>
            </a:pPr>
            <a:r>
              <a:rPr lang="en-US" sz="2400" dirty="0"/>
              <a:t>Record the justifications and the related evidences</a:t>
            </a:r>
          </a:p>
        </p:txBody>
      </p:sp>
    </p:spTree>
    <p:extLst>
      <p:ext uri="{BB962C8B-B14F-4D97-AF65-F5344CB8AC3E}">
        <p14:creationId xmlns="" xmlns:p14="http://schemas.microsoft.com/office/powerpoint/2010/main" val="13816299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5623"/>
            <a:ext cx="6996687" cy="738664"/>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sz="2400" dirty="0"/>
              <a:t>How to evaluate the strength  of findings</a:t>
            </a:r>
            <a:br>
              <a:rPr lang="en-US" sz="2400" dirty="0"/>
            </a:br>
            <a:endParaRPr lang="en-US" sz="2400" dirty="0"/>
          </a:p>
        </p:txBody>
      </p:sp>
      <p:sp>
        <p:nvSpPr>
          <p:cNvPr id="3" name="Content Placeholder 2"/>
          <p:cNvSpPr>
            <a:spLocks noGrp="1"/>
          </p:cNvSpPr>
          <p:nvPr>
            <p:ph idx="4294967295"/>
          </p:nvPr>
        </p:nvSpPr>
        <p:spPr>
          <a:xfrm>
            <a:off x="762000" y="1600200"/>
            <a:ext cx="7467600" cy="4525963"/>
          </a:xfrm>
        </p:spPr>
        <p:txBody>
          <a:bodyPr>
            <a:normAutofit/>
          </a:bodyPr>
          <a:lstStyle/>
          <a:p>
            <a:r>
              <a:rPr lang="en-US" sz="2400" dirty="0" smtClean="0"/>
              <a:t>For enablers:</a:t>
            </a:r>
          </a:p>
          <a:p>
            <a:pPr marL="290513" indent="-290513"/>
            <a:endParaRPr lang="en-US" sz="2400" dirty="0" smtClean="0"/>
          </a:p>
          <a:p>
            <a:pPr marL="290513" lvl="1" indent="-290513"/>
            <a:r>
              <a:rPr lang="en-US" sz="2400" dirty="0" smtClean="0"/>
              <a:t>Is the practice based on conscious decisions</a:t>
            </a:r>
          </a:p>
          <a:p>
            <a:pPr marL="290513" lvl="1" indent="-290513"/>
            <a:r>
              <a:rPr lang="en-US" sz="2400" dirty="0" smtClean="0"/>
              <a:t>Is the practice sound in approach – are there any perceived weaknesses</a:t>
            </a:r>
          </a:p>
          <a:p>
            <a:pPr marL="290513" lvl="1" indent="-290513"/>
            <a:r>
              <a:rPr lang="en-US" sz="2400" dirty="0" smtClean="0"/>
              <a:t>Is the practice fully and consistently deployed in all applicable areas or only evidences are ad-hoc</a:t>
            </a:r>
          </a:p>
          <a:p>
            <a:pPr marL="290513" lvl="1" indent="-290513"/>
            <a:r>
              <a:rPr lang="en-US" sz="2400" dirty="0" smtClean="0"/>
              <a:t>Is there some evidence of monitoring and measurement control</a:t>
            </a:r>
          </a:p>
          <a:p>
            <a:pPr marL="290513" lvl="1" indent="-290513"/>
            <a:r>
              <a:rPr lang="en-US" sz="2400" dirty="0" smtClean="0"/>
              <a:t>Are there evidences of improvement of practices based on internal reviews, audits, measurements</a:t>
            </a:r>
          </a:p>
          <a:p>
            <a:pPr lvl="1"/>
            <a:endParaRPr lang="en-US" sz="2400" dirty="0" smtClean="0"/>
          </a:p>
          <a:p>
            <a:endParaRPr lang="en-US" sz="2400" dirty="0"/>
          </a:p>
        </p:txBody>
      </p:sp>
    </p:spTree>
    <p:extLst>
      <p:ext uri="{BB962C8B-B14F-4D97-AF65-F5344CB8AC3E}">
        <p14:creationId xmlns="" xmlns:p14="http://schemas.microsoft.com/office/powerpoint/2010/main" val="75886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40267"/>
            <a:ext cx="6996687" cy="369332"/>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sz="2400" dirty="0"/>
              <a:t>How to evaluate the strength  of findings</a:t>
            </a:r>
          </a:p>
        </p:txBody>
      </p:sp>
      <p:sp>
        <p:nvSpPr>
          <p:cNvPr id="3" name="Content Placeholder 2"/>
          <p:cNvSpPr>
            <a:spLocks noGrp="1"/>
          </p:cNvSpPr>
          <p:nvPr>
            <p:ph idx="4294967295"/>
          </p:nvPr>
        </p:nvSpPr>
        <p:spPr>
          <a:xfrm>
            <a:off x="609600" y="1600200"/>
            <a:ext cx="7620000" cy="4525963"/>
          </a:xfrm>
        </p:spPr>
        <p:txBody>
          <a:bodyPr>
            <a:normAutofit/>
          </a:bodyPr>
          <a:lstStyle/>
          <a:p>
            <a:r>
              <a:rPr lang="en-US" sz="2400" dirty="0" smtClean="0"/>
              <a:t>For results:</a:t>
            </a:r>
          </a:p>
          <a:p>
            <a:pPr marL="347663" indent="-347663"/>
            <a:endParaRPr lang="en-US" sz="2400" dirty="0" smtClean="0"/>
          </a:p>
          <a:p>
            <a:pPr marL="347663" lvl="1" indent="-347663">
              <a:buFont typeface="Arial" panose="020B0604020202020204" pitchFamily="34" charset="0"/>
              <a:buChar char="•"/>
            </a:pPr>
            <a:r>
              <a:rPr lang="en-US" sz="2400" dirty="0" smtClean="0"/>
              <a:t>Are results based on strategies and practices or based on incidental factors</a:t>
            </a:r>
          </a:p>
          <a:p>
            <a:pPr marL="347663" lvl="1" indent="-347663">
              <a:buFont typeface="Arial" panose="020B0604020202020204" pitchFamily="34" charset="0"/>
              <a:buChar char="•"/>
            </a:pPr>
            <a:r>
              <a:rPr lang="en-US" sz="2400" dirty="0" smtClean="0"/>
              <a:t>Are results </a:t>
            </a:r>
            <a:r>
              <a:rPr lang="en-US" sz="2400" dirty="0" err="1" smtClean="0"/>
              <a:t>analysed</a:t>
            </a:r>
            <a:r>
              <a:rPr lang="en-US" sz="2400" dirty="0" smtClean="0"/>
              <a:t> and trended to enable interpretation of progress or decline</a:t>
            </a:r>
          </a:p>
          <a:p>
            <a:pPr marL="347663" lvl="1" indent="-347663">
              <a:buFont typeface="Arial" panose="020B0604020202020204" pitchFamily="34" charset="0"/>
              <a:buChar char="•"/>
            </a:pPr>
            <a:r>
              <a:rPr lang="en-US" sz="2400" dirty="0" smtClean="0"/>
              <a:t>Do results demonstrate that stated /  intended  targets are being achieved</a:t>
            </a:r>
          </a:p>
          <a:p>
            <a:pPr marL="347663" lvl="1" indent="-347663">
              <a:buFont typeface="Arial" panose="020B0604020202020204" pitchFamily="34" charset="0"/>
              <a:buChar char="•"/>
            </a:pPr>
            <a:r>
              <a:rPr lang="en-US" sz="2400" dirty="0" smtClean="0"/>
              <a:t>How do results compare with industry averages, best companies</a:t>
            </a:r>
          </a:p>
          <a:p>
            <a:pPr lvl="1"/>
            <a:endParaRPr lang="en-US" sz="2400" dirty="0" smtClean="0"/>
          </a:p>
          <a:p>
            <a:endParaRPr lang="en-US" sz="2400" dirty="0"/>
          </a:p>
        </p:txBody>
      </p:sp>
    </p:spTree>
    <p:extLst>
      <p:ext uri="{BB962C8B-B14F-4D97-AF65-F5344CB8AC3E}">
        <p14:creationId xmlns="" xmlns:p14="http://schemas.microsoft.com/office/powerpoint/2010/main" val="42439292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72517" y="319036"/>
            <a:ext cx="6996687" cy="369332"/>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r>
              <a:rPr lang="en-US" sz="2400" dirty="0"/>
              <a:t>Additional Guidance</a:t>
            </a:r>
          </a:p>
        </p:txBody>
      </p:sp>
      <p:sp>
        <p:nvSpPr>
          <p:cNvPr id="3" name="Content Placeholder 2"/>
          <p:cNvSpPr>
            <a:spLocks noGrp="1"/>
          </p:cNvSpPr>
          <p:nvPr>
            <p:ph idx="4294967295"/>
          </p:nvPr>
        </p:nvSpPr>
        <p:spPr>
          <a:xfrm>
            <a:off x="0" y="1600200"/>
            <a:ext cx="7543800" cy="4525963"/>
          </a:xfrm>
        </p:spPr>
        <p:txBody>
          <a:bodyPr>
            <a:normAutofit/>
          </a:bodyPr>
          <a:lstStyle/>
          <a:p>
            <a:pPr marL="342900" indent="-342900">
              <a:buFont typeface="Arial" panose="020B0604020202020204" pitchFamily="34" charset="0"/>
              <a:buChar char="•"/>
            </a:pPr>
            <a:r>
              <a:rPr lang="en-US" sz="2400" dirty="0" smtClean="0"/>
              <a:t>Ratings should be given using intelligent assessment and not blindly on ad-hoc evidences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Assessors should be prepared to justify their assessment to the company as well as to the Review Committee</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Assessors are not required to determine or recommend the steps required to progress to the next level</a:t>
            </a:r>
            <a:endParaRPr lang="en-US" sz="2400" dirty="0"/>
          </a:p>
        </p:txBody>
      </p:sp>
    </p:spTree>
    <p:extLst>
      <p:ext uri="{BB962C8B-B14F-4D97-AF65-F5344CB8AC3E}">
        <p14:creationId xmlns="" xmlns:p14="http://schemas.microsoft.com/office/powerpoint/2010/main" val="13200255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nvSpPr>
        <p:spPr>
          <a:xfrm>
            <a:off x="152448" y="1146663"/>
            <a:ext cx="8839104" cy="4835037"/>
          </a:xfrm>
          <a:prstGeom prst="rect">
            <a:avLst/>
          </a:prstGeom>
          <a:solidFill>
            <a:srgbClr val="FFFFFF"/>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5462" dirty="0" err="1">
              <a:solidFill>
                <a:srgbClr val="000000"/>
              </a:solidFill>
            </a:endParaRPr>
          </a:p>
        </p:txBody>
      </p:sp>
      <p:sp>
        <p:nvSpPr>
          <p:cNvPr id="7" name="Rectangle 15"/>
          <p:cNvSpPr txBox="1">
            <a:spLocks/>
          </p:cNvSpPr>
          <p:nvPr/>
        </p:nvSpPr>
        <p:spPr>
          <a:xfrm>
            <a:off x="172518" y="2623533"/>
            <a:ext cx="8819034" cy="221599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26" lvl="1" indent="0" algn="ctr" defTabSz="860347" fontAlgn="base">
              <a:spcBef>
                <a:spcPct val="0"/>
              </a:spcBef>
              <a:spcAft>
                <a:spcPct val="0"/>
              </a:spcAft>
              <a:buClr>
                <a:srgbClr val="000000"/>
              </a:buClr>
              <a:buNone/>
            </a:pPr>
            <a:r>
              <a:rPr lang="en-US" sz="3600" b="1" dirty="0">
                <a:solidFill>
                  <a:srgbClr val="000000"/>
                </a:solidFill>
              </a:rPr>
              <a:t> </a:t>
            </a:r>
            <a:r>
              <a:rPr lang="en-IN" sz="3600" b="1" dirty="0">
                <a:ln/>
              </a:rPr>
              <a:t>CASE EXERCISE </a:t>
            </a:r>
            <a:r>
              <a:rPr lang="en-IN" sz="3600" b="1" dirty="0" smtClean="0">
                <a:ln/>
              </a:rPr>
              <a:t>3-1:</a:t>
            </a:r>
          </a:p>
          <a:p>
            <a:pPr marL="1526" lvl="1" indent="0" algn="ctr" defTabSz="860347" fontAlgn="base">
              <a:spcBef>
                <a:spcPct val="0"/>
              </a:spcBef>
              <a:spcAft>
                <a:spcPct val="0"/>
              </a:spcAft>
              <a:buClr>
                <a:srgbClr val="000000"/>
              </a:buClr>
              <a:buNone/>
            </a:pPr>
            <a:r>
              <a:rPr lang="en-IN" sz="3600" b="1" dirty="0">
                <a:ln/>
              </a:rPr>
              <a:t/>
            </a:r>
            <a:br>
              <a:rPr lang="en-IN" sz="3600" b="1" dirty="0">
                <a:ln/>
              </a:rPr>
            </a:br>
            <a:r>
              <a:rPr lang="en-IN" sz="3600" b="1" dirty="0"/>
              <a:t>EXERCISE </a:t>
            </a:r>
            <a:r>
              <a:rPr lang="en-IN" sz="3600" b="1" dirty="0" smtClean="0"/>
              <a:t>ON </a:t>
            </a:r>
          </a:p>
          <a:p>
            <a:pPr marL="1526" lvl="1" indent="0" algn="ctr" defTabSz="860347" fontAlgn="base">
              <a:spcBef>
                <a:spcPct val="0"/>
              </a:spcBef>
              <a:spcAft>
                <a:spcPct val="0"/>
              </a:spcAft>
              <a:buClr>
                <a:srgbClr val="000000"/>
              </a:buClr>
              <a:buNone/>
            </a:pPr>
            <a:r>
              <a:rPr lang="en-IN" sz="3600" b="1" dirty="0" smtClean="0">
                <a:ln/>
              </a:rPr>
              <a:t>ONSITE ASSESSMENT EXECUTION</a:t>
            </a:r>
            <a:endParaRPr lang="en-US" sz="3600" b="1" dirty="0" smtClean="0">
              <a:solidFill>
                <a:srgbClr val="000000"/>
              </a:solidFill>
            </a:endParaRPr>
          </a:p>
        </p:txBody>
      </p:sp>
      <p:sp>
        <p:nvSpPr>
          <p:cNvPr id="9" name="Title 1"/>
          <p:cNvSpPr>
            <a:spLocks noGrp="1"/>
          </p:cNvSpPr>
          <p:nvPr>
            <p:ph type="title"/>
          </p:nvPr>
        </p:nvSpPr>
        <p:spPr>
          <a:xfrm>
            <a:off x="172517" y="195926"/>
            <a:ext cx="6996687" cy="492443"/>
          </a:xfrm>
        </p:spPr>
        <p:txBody>
          <a:bodyPr/>
          <a:lstStyle/>
          <a:p>
            <a:r>
              <a:rPr lang="en-IN" sz="3200" dirty="0" smtClean="0"/>
              <a:t>ONSITE ASSESSMENT</a:t>
            </a:r>
            <a:endParaRPr lang="en-IN" sz="3200" dirty="0"/>
          </a:p>
        </p:txBody>
      </p:sp>
    </p:spTree>
    <p:extLst>
      <p:ext uri="{BB962C8B-B14F-4D97-AF65-F5344CB8AC3E}">
        <p14:creationId xmlns="" xmlns:p14="http://schemas.microsoft.com/office/powerpoint/2010/main" val="17229586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600200"/>
            <a:ext cx="7620000" cy="4525963"/>
          </a:xfrm>
        </p:spPr>
        <p:txBody>
          <a:bodyPr>
            <a:normAutofit/>
          </a:bodyPr>
          <a:lstStyle/>
          <a:p>
            <a:r>
              <a:rPr lang="en-US" sz="2400" u="sng" dirty="0"/>
              <a:t>Production Systems </a:t>
            </a:r>
            <a:endParaRPr lang="en-US" sz="2400" u="sng" dirty="0" smtClean="0"/>
          </a:p>
          <a:p>
            <a:endParaRPr lang="en-US" sz="2400" dirty="0"/>
          </a:p>
          <a:p>
            <a:r>
              <a:rPr lang="en-US" sz="2400" dirty="0"/>
              <a:t>- Technology Upgradation (A-1)</a:t>
            </a:r>
          </a:p>
          <a:p>
            <a:r>
              <a:rPr lang="en-US" sz="2400" dirty="0"/>
              <a:t>- Low Cost Automation (A-3)</a:t>
            </a:r>
          </a:p>
          <a:p>
            <a:r>
              <a:rPr lang="en-US" sz="2400" dirty="0"/>
              <a:t>- </a:t>
            </a:r>
            <a:r>
              <a:rPr lang="en-US" sz="2400" dirty="0" err="1" smtClean="0"/>
              <a:t>Swachh</a:t>
            </a:r>
            <a:r>
              <a:rPr lang="en-US" sz="2400" dirty="0" smtClean="0"/>
              <a:t> </a:t>
            </a:r>
            <a:r>
              <a:rPr lang="en-US" sz="2400" dirty="0"/>
              <a:t>Workplace (C-1);</a:t>
            </a:r>
          </a:p>
          <a:p>
            <a:r>
              <a:rPr lang="en-US" sz="2400" dirty="0"/>
              <a:t>- Daily Works Management (C-2)</a:t>
            </a:r>
          </a:p>
          <a:p>
            <a:r>
              <a:rPr lang="en-US" sz="2400" dirty="0"/>
              <a:t>- Plant Layout(K-1)</a:t>
            </a:r>
          </a:p>
          <a:p>
            <a:r>
              <a:rPr lang="en-US" sz="2400" dirty="0"/>
              <a:t>- Safe Working Environment (A-5)</a:t>
            </a:r>
          </a:p>
          <a:p>
            <a:pPr lvl="1"/>
            <a:endParaRPr lang="en-US" sz="2400" dirty="0" smtClean="0"/>
          </a:p>
          <a:p>
            <a:endParaRPr lang="en-US" sz="2400" dirty="0"/>
          </a:p>
        </p:txBody>
      </p:sp>
    </p:spTree>
    <p:extLst>
      <p:ext uri="{BB962C8B-B14F-4D97-AF65-F5344CB8AC3E}">
        <p14:creationId xmlns="" xmlns:p14="http://schemas.microsoft.com/office/powerpoint/2010/main" val="19629768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1542d98c77b5fc1543b59b394f211cf2e1a0e8"/>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0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0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0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0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0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0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0.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111.xml><?xml version="1.0" encoding="utf-8"?>
<p:tagLst xmlns:a="http://schemas.openxmlformats.org/drawingml/2006/main" xmlns:r="http://schemas.openxmlformats.org/officeDocument/2006/relationships" xmlns:p="http://schemas.openxmlformats.org/presentationml/2006/main">
  <p:tag name="NAME" val="Moon"/>
</p:tagLst>
</file>

<file path=ppt/tags/tag112.xml><?xml version="1.0" encoding="utf-8"?>
<p:tagLst xmlns:a="http://schemas.openxmlformats.org/drawingml/2006/main" xmlns:r="http://schemas.openxmlformats.org/officeDocument/2006/relationships" xmlns:p="http://schemas.openxmlformats.org/presentationml/2006/main">
  <p:tag name="NAME" val="Moon"/>
</p:tagLst>
</file>

<file path=ppt/tags/tag113.xml><?xml version="1.0" encoding="utf-8"?>
<p:tagLst xmlns:a="http://schemas.openxmlformats.org/drawingml/2006/main" xmlns:r="http://schemas.openxmlformats.org/officeDocument/2006/relationships" xmlns:p="http://schemas.openxmlformats.org/presentationml/2006/main">
  <p:tag name="NAME" val="Moon"/>
</p:tagLst>
</file>

<file path=ppt/tags/tag114.xml><?xml version="1.0" encoding="utf-8"?>
<p:tagLst xmlns:a="http://schemas.openxmlformats.org/drawingml/2006/main" xmlns:r="http://schemas.openxmlformats.org/officeDocument/2006/relationships" xmlns:p="http://schemas.openxmlformats.org/presentationml/2006/main">
  <p:tag name="NAME" val="Moon"/>
</p:tagLst>
</file>

<file path=ppt/tags/tag115.xml><?xml version="1.0" encoding="utf-8"?>
<p:tagLst xmlns:a="http://schemas.openxmlformats.org/drawingml/2006/main" xmlns:r="http://schemas.openxmlformats.org/officeDocument/2006/relationships" xmlns:p="http://schemas.openxmlformats.org/presentationml/2006/main">
  <p:tag name="NAME" val="Moon"/>
</p:tagLst>
</file>

<file path=ppt/tags/tag11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2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2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2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2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2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8.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129.xml><?xml version="1.0" encoding="utf-8"?>
<p:tagLst xmlns:a="http://schemas.openxmlformats.org/drawingml/2006/main" xmlns:r="http://schemas.openxmlformats.org/officeDocument/2006/relationships" xmlns:p="http://schemas.openxmlformats.org/presentationml/2006/main">
  <p:tag name="NAME" val="Moon"/>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0.xml><?xml version="1.0" encoding="utf-8"?>
<p:tagLst xmlns:a="http://schemas.openxmlformats.org/drawingml/2006/main" xmlns:r="http://schemas.openxmlformats.org/officeDocument/2006/relationships" xmlns:p="http://schemas.openxmlformats.org/presentationml/2006/main">
  <p:tag name="NAME" val="Moon"/>
</p:tagLst>
</file>

<file path=ppt/tags/tag131.xml><?xml version="1.0" encoding="utf-8"?>
<p:tagLst xmlns:a="http://schemas.openxmlformats.org/drawingml/2006/main" xmlns:r="http://schemas.openxmlformats.org/officeDocument/2006/relationships" xmlns:p="http://schemas.openxmlformats.org/presentationml/2006/main">
  <p:tag name="NAME" val="Moon"/>
</p:tagLst>
</file>

<file path=ppt/tags/tag132.xml><?xml version="1.0" encoding="utf-8"?>
<p:tagLst xmlns:a="http://schemas.openxmlformats.org/drawingml/2006/main" xmlns:r="http://schemas.openxmlformats.org/officeDocument/2006/relationships" xmlns:p="http://schemas.openxmlformats.org/presentationml/2006/main">
  <p:tag name="NAME" val="Moon"/>
</p:tagLst>
</file>

<file path=ppt/tags/tag133.xml><?xml version="1.0" encoding="utf-8"?>
<p:tagLst xmlns:a="http://schemas.openxmlformats.org/drawingml/2006/main" xmlns:r="http://schemas.openxmlformats.org/officeDocument/2006/relationships" xmlns:p="http://schemas.openxmlformats.org/presentationml/2006/main">
  <p:tag name="NAME" val="Moon"/>
</p:tagLst>
</file>

<file path=ppt/tags/tag134.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6.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4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6.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5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5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4.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165.xml><?xml version="1.0" encoding="utf-8"?>
<p:tagLst xmlns:a="http://schemas.openxmlformats.org/drawingml/2006/main" xmlns:r="http://schemas.openxmlformats.org/officeDocument/2006/relationships" xmlns:p="http://schemas.openxmlformats.org/presentationml/2006/main">
  <p:tag name="NAME" val="Moon"/>
</p:tagLst>
</file>

<file path=ppt/tags/tag166.xml><?xml version="1.0" encoding="utf-8"?>
<p:tagLst xmlns:a="http://schemas.openxmlformats.org/drawingml/2006/main" xmlns:r="http://schemas.openxmlformats.org/officeDocument/2006/relationships" xmlns:p="http://schemas.openxmlformats.org/presentationml/2006/main">
  <p:tag name="NAME" val="Moon"/>
</p:tagLst>
</file>

<file path=ppt/tags/tag167.xml><?xml version="1.0" encoding="utf-8"?>
<p:tagLst xmlns:a="http://schemas.openxmlformats.org/drawingml/2006/main" xmlns:r="http://schemas.openxmlformats.org/officeDocument/2006/relationships" xmlns:p="http://schemas.openxmlformats.org/presentationml/2006/main">
  <p:tag name="NAME" val="Moon"/>
</p:tagLst>
</file>

<file path=ppt/tags/tag168.xml><?xml version="1.0" encoding="utf-8"?>
<p:tagLst xmlns:a="http://schemas.openxmlformats.org/drawingml/2006/main" xmlns:r="http://schemas.openxmlformats.org/officeDocument/2006/relationships" xmlns:p="http://schemas.openxmlformats.org/presentationml/2006/main">
  <p:tag name="NAME" val="Moon"/>
</p:tagLst>
</file>

<file path=ppt/tags/tag169.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7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7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7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8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8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183.xml><?xml version="1.0" encoding="utf-8"?>
<p:tagLst xmlns:a="http://schemas.openxmlformats.org/drawingml/2006/main" xmlns:r="http://schemas.openxmlformats.org/officeDocument/2006/relationships" xmlns:p="http://schemas.openxmlformats.org/presentationml/2006/main">
  <p:tag name="NAME" val="Moon"/>
</p:tagLst>
</file>

<file path=ppt/tags/tag184.xml><?xml version="1.0" encoding="utf-8"?>
<p:tagLst xmlns:a="http://schemas.openxmlformats.org/drawingml/2006/main" xmlns:r="http://schemas.openxmlformats.org/officeDocument/2006/relationships" xmlns:p="http://schemas.openxmlformats.org/presentationml/2006/main">
  <p:tag name="NAME" val="Moon"/>
</p:tagLst>
</file>

<file path=ppt/tags/tag185.xml><?xml version="1.0" encoding="utf-8"?>
<p:tagLst xmlns:a="http://schemas.openxmlformats.org/drawingml/2006/main" xmlns:r="http://schemas.openxmlformats.org/officeDocument/2006/relationships" xmlns:p="http://schemas.openxmlformats.org/presentationml/2006/main">
  <p:tag name="NAME" val="Moon"/>
</p:tagLst>
</file>

<file path=ppt/tags/tag186.xml><?xml version="1.0" encoding="utf-8"?>
<p:tagLst xmlns:a="http://schemas.openxmlformats.org/drawingml/2006/main" xmlns:r="http://schemas.openxmlformats.org/officeDocument/2006/relationships" xmlns:p="http://schemas.openxmlformats.org/presentationml/2006/main">
  <p:tag name="NAME" val="Moon"/>
</p:tagLst>
</file>

<file path=ppt/tags/tag187.xml><?xml version="1.0" encoding="utf-8"?>
<p:tagLst xmlns:a="http://schemas.openxmlformats.org/drawingml/2006/main" xmlns:r="http://schemas.openxmlformats.org/officeDocument/2006/relationships" xmlns:p="http://schemas.openxmlformats.org/presentationml/2006/main">
  <p:tag name="NAME" val="Moon"/>
</p:tagLst>
</file>

<file path=ppt/tags/tag18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8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9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9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0.xml><?xml version="1.0" encoding="utf-8"?>
<p:tagLst xmlns:a="http://schemas.openxmlformats.org/drawingml/2006/main" xmlns:r="http://schemas.openxmlformats.org/officeDocument/2006/relationships" xmlns:p="http://schemas.openxmlformats.org/presentationml/2006/main">
  <p:tag name="NAME" val="Logo"/>
</p:tagLst>
</file>

<file path=ppt/tags/tag201.xml><?xml version="1.0" encoding="utf-8"?>
<p:tagLst xmlns:a="http://schemas.openxmlformats.org/drawingml/2006/main" xmlns:r="http://schemas.openxmlformats.org/officeDocument/2006/relationships" xmlns:p="http://schemas.openxmlformats.org/presentationml/2006/main">
  <p:tag name="NAME" val="Logo"/>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39.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7.xml><?xml version="1.0" encoding="utf-8"?>
<p:tagLst xmlns:a="http://schemas.openxmlformats.org/drawingml/2006/main" xmlns:r="http://schemas.openxmlformats.org/officeDocument/2006/relationships" xmlns:p="http://schemas.openxmlformats.org/presentationml/2006/main">
  <p:tag name="NAME" val="Moon"/>
</p:tagLst>
</file>

<file path=ppt/tags/tag58.xml><?xml version="1.0" encoding="utf-8"?>
<p:tagLst xmlns:a="http://schemas.openxmlformats.org/drawingml/2006/main" xmlns:r="http://schemas.openxmlformats.org/officeDocument/2006/relationships" xmlns:p="http://schemas.openxmlformats.org/presentationml/2006/main">
  <p:tag name="NAME" val="Moon"/>
</p:tagLst>
</file>

<file path=ppt/tags/tag59.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
</p:tagLst>
</file>

<file path=ppt/tags/tag61.xml><?xml version="1.0" encoding="utf-8"?>
<p:tagLst xmlns:a="http://schemas.openxmlformats.org/drawingml/2006/main" xmlns:r="http://schemas.openxmlformats.org/officeDocument/2006/relationships" xmlns:p="http://schemas.openxmlformats.org/presentationml/2006/main">
  <p:tag name="NAME" val="Moon"/>
</p:tagLst>
</file>

<file path=ppt/tags/tag6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6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4.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75.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76.xml><?xml version="1.0" encoding="utf-8"?>
<p:tagLst xmlns:a="http://schemas.openxmlformats.org/drawingml/2006/main" xmlns:r="http://schemas.openxmlformats.org/officeDocument/2006/relationships" xmlns:p="http://schemas.openxmlformats.org/presentationml/2006/main">
  <p:tag name="NAME" val="Moon"/>
</p:tagLst>
</file>

<file path=ppt/tags/tag77.xml><?xml version="1.0" encoding="utf-8"?>
<p:tagLst xmlns:a="http://schemas.openxmlformats.org/drawingml/2006/main" xmlns:r="http://schemas.openxmlformats.org/officeDocument/2006/relationships" xmlns:p="http://schemas.openxmlformats.org/presentationml/2006/main">
  <p:tag name="NAME" val="Moon"/>
</p:tagLst>
</file>

<file path=ppt/tags/tag78.xml><?xml version="1.0" encoding="utf-8"?>
<p:tagLst xmlns:a="http://schemas.openxmlformats.org/drawingml/2006/main" xmlns:r="http://schemas.openxmlformats.org/officeDocument/2006/relationships" xmlns:p="http://schemas.openxmlformats.org/presentationml/2006/main">
  <p:tag name="NAME" val="Moon"/>
</p:tagLst>
</file>

<file path=ppt/tags/tag79.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8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8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8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8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8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8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8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9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3.xml><?xml version="1.0" encoding="utf-8"?>
<p:tagLst xmlns:a="http://schemas.openxmlformats.org/drawingml/2006/main" xmlns:r="http://schemas.openxmlformats.org/officeDocument/2006/relationships" xmlns:p="http://schemas.openxmlformats.org/presentationml/2006/main">
  <p:tag name="NAME" val="Moon"/>
</p:tagLst>
</file>

<file path=ppt/tags/tag94.xml><?xml version="1.0" encoding="utf-8"?>
<p:tagLst xmlns:a="http://schemas.openxmlformats.org/drawingml/2006/main" xmlns:r="http://schemas.openxmlformats.org/officeDocument/2006/relationships" xmlns:p="http://schemas.openxmlformats.org/presentationml/2006/main">
  <p:tag name="NAME" val="Moon"/>
</p:tagLst>
</file>

<file path=ppt/tags/tag95.xml><?xml version="1.0" encoding="utf-8"?>
<p:tagLst xmlns:a="http://schemas.openxmlformats.org/drawingml/2006/main" xmlns:r="http://schemas.openxmlformats.org/officeDocument/2006/relationships" xmlns:p="http://schemas.openxmlformats.org/presentationml/2006/main">
  <p:tag name="NAME" val="Moon"/>
</p:tagLst>
</file>

<file path=ppt/tags/tag96.xml><?xml version="1.0" encoding="utf-8"?>
<p:tagLst xmlns:a="http://schemas.openxmlformats.org/drawingml/2006/main" xmlns:r="http://schemas.openxmlformats.org/officeDocument/2006/relationships" xmlns:p="http://schemas.openxmlformats.org/presentationml/2006/main">
  <p:tag name="NAME" val="Moon"/>
</p:tagLst>
</file>

<file path=ppt/tags/tag97.xml><?xml version="1.0" encoding="utf-8"?>
<p:tagLst xmlns:a="http://schemas.openxmlformats.org/drawingml/2006/main" xmlns:r="http://schemas.openxmlformats.org/officeDocument/2006/relationships" xmlns:p="http://schemas.openxmlformats.org/presentationml/2006/main">
  <p:tag name="NAME" val="Moon"/>
</p:tagLst>
</file>

<file path=ppt/tags/tag9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10.xml><?xml version="1.0" encoding="utf-8"?>
<a:theme xmlns:a="http://schemas.openxmlformats.org/drawingml/2006/main" name="blank">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Century Gothic-Palatino Lino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3.xml><?xml version="1.0" encoding="utf-8"?>
<a:theme xmlns:a="http://schemas.openxmlformats.org/drawingml/2006/main" name="2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4.xml><?xml version="1.0" encoding="utf-8"?>
<a:theme xmlns:a="http://schemas.openxmlformats.org/drawingml/2006/main" name="3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5.xml><?xml version="1.0" encoding="utf-8"?>
<a:theme xmlns:a="http://schemas.openxmlformats.org/drawingml/2006/main" name="4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6.xml><?xml version="1.0" encoding="utf-8"?>
<a:theme xmlns:a="http://schemas.openxmlformats.org/drawingml/2006/main" name="5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7.xml><?xml version="1.0" encoding="utf-8"?>
<a:theme xmlns:a="http://schemas.openxmlformats.org/drawingml/2006/main" name="6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8.xml><?xml version="1.0" encoding="utf-8"?>
<a:theme xmlns:a="http://schemas.openxmlformats.org/drawingml/2006/main" name="7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9.xml><?xml version="1.0" encoding="utf-8"?>
<a:theme xmlns:a="http://schemas.openxmlformats.org/drawingml/2006/main" name="8_QCI_CF_QCY001">
  <a:themeElements>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QCI_CF_QCY001.potx" id="{9C54A34E-A607-4C42-BD87-D7E95742FE50}" vid="{A4A346A9-4839-4D90-B342-79AB697EC7D9}"/>
    </a:ext>
  </a:extLst>
</a:theme>
</file>

<file path=ppt/theme/themeOverride1.xml><?xml version="1.0" encoding="utf-8"?>
<a:themeOverride xmlns:a="http://schemas.openxmlformats.org/drawingml/2006/main">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themeOverride>
</file>

<file path=docProps/app.xml><?xml version="1.0" encoding="utf-8"?>
<Properties xmlns="http://schemas.openxmlformats.org/officeDocument/2006/extended-properties" xmlns:vt="http://schemas.openxmlformats.org/officeDocument/2006/docPropsVTypes">
  <TotalTime>4129</TotalTime>
  <Words>5481</Words>
  <Application>Microsoft Office PowerPoint</Application>
  <PresentationFormat>On-screen Show (4:3)</PresentationFormat>
  <Paragraphs>1127</Paragraphs>
  <Slides>113</Slides>
  <Notes>95</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113</vt:i4>
      </vt:variant>
    </vt:vector>
  </HeadingPairs>
  <TitlesOfParts>
    <vt:vector size="124" baseType="lpstr">
      <vt:lpstr>QCI_CF_QCY001</vt:lpstr>
      <vt:lpstr>1_QCI_CF_QCY001</vt:lpstr>
      <vt:lpstr>2_QCI_CF_QCY001</vt:lpstr>
      <vt:lpstr>3_QCI_CF_QCY001</vt:lpstr>
      <vt:lpstr>4_QCI_CF_QCY001</vt:lpstr>
      <vt:lpstr>5_QCI_CF_QCY001</vt:lpstr>
      <vt:lpstr>6_QCI_CF_QCY001</vt:lpstr>
      <vt:lpstr>7_QCI_CF_QCY001</vt:lpstr>
      <vt:lpstr>8_QCI_CF_QCY001</vt:lpstr>
      <vt:lpstr>blank</vt:lpstr>
      <vt:lpstr>think-cell Slide</vt:lpstr>
      <vt:lpstr>ZED Assessors  Training Programme</vt:lpstr>
      <vt:lpstr>ZED Assessors Training Program</vt:lpstr>
      <vt:lpstr>Day 1 Sessions  </vt:lpstr>
      <vt:lpstr>Day 2 Sessions  </vt:lpstr>
      <vt:lpstr>Day 3 Sessions  </vt:lpstr>
      <vt:lpstr>Day 4 Sessions  </vt:lpstr>
      <vt:lpstr>Day 5 Sessions  </vt:lpstr>
      <vt:lpstr>Day 3 – ASSESSMENT  Session 1 – UNDERSTANDING ZED SCHEME GUIDELINES (CERTIFICATION PROGRAMME)</vt:lpstr>
      <vt:lpstr>ZED CERTIFICATION (1)</vt:lpstr>
      <vt:lpstr>ZED CERTIFICATION (2)</vt:lpstr>
      <vt:lpstr>ZED CERTIFICATION (3)</vt:lpstr>
      <vt:lpstr>ZED CERTIFICATION (4): MATURITY LEVEL</vt:lpstr>
      <vt:lpstr>ZED CERTIFICATION (5): 5 RATING LEVELS </vt:lpstr>
      <vt:lpstr>ZED CERTIFICATION (6): RATING</vt:lpstr>
      <vt:lpstr>ZED CERTIFICATION (7): ILLUSTRATION</vt:lpstr>
      <vt:lpstr>ZED CERTIFICATION (8): 7 STEP PROCESS</vt:lpstr>
      <vt:lpstr>ZED CERTIFICATION (9)</vt:lpstr>
      <vt:lpstr>Day 3 – ASSESSMENT  Session 1 – ONLINE REGISTRATION PROCESS</vt:lpstr>
      <vt:lpstr>STEP 1: REGISTRATION (1) </vt:lpstr>
      <vt:lpstr>STEP 1: REGISTRATION (2)</vt:lpstr>
      <vt:lpstr>Day 3 – ASSESSMENT  Session 1 – ONLINE SELF-ASSESSMENT PROCESS</vt:lpstr>
      <vt:lpstr>STEP 2: SELF ASSESSMENT (1) </vt:lpstr>
      <vt:lpstr>STEP 2: SELF ASSESSMENT (2)</vt:lpstr>
      <vt:lpstr>STEP 1 + STEP 2: SUMMARY</vt:lpstr>
      <vt:lpstr>Day 3 – ASSESSMENT  Session 1 – CASE EXERCISE 1-1 VISUALIZATION OF MATURITY</vt:lpstr>
      <vt:lpstr>CASE EXERCISE 1: VISUALIZATION</vt:lpstr>
      <vt:lpstr>Day 3 – ASSESSMENT  Session 2 – DESKTOP ASSESSMENT</vt:lpstr>
      <vt:lpstr>ZED CERTIFICATION: 7 STEP PROCESS</vt:lpstr>
      <vt:lpstr>STEP 3: DESKTOP ASSESSMENT (1)</vt:lpstr>
      <vt:lpstr>STEP 3: DESKTOP ASSESSMENT (2)</vt:lpstr>
      <vt:lpstr>STEP 3: DESKTOP ASSESSMENT (3)</vt:lpstr>
      <vt:lpstr>STEP 3: DESKTOP ASSESSMENT (4.1)</vt:lpstr>
      <vt:lpstr>STEP 3: DESKTOP ASSESSMENT (4.2)</vt:lpstr>
      <vt:lpstr>STEP 3: DESKTOP ASSESSMENT (4.3)</vt:lpstr>
      <vt:lpstr>DESKTOP ASSESSMENT IN EXCELLENCE ASSESSMENTS</vt:lpstr>
      <vt:lpstr>DESKTOP ASSESSMENT</vt:lpstr>
      <vt:lpstr>Day 3 – ASSESSMENT  Session 3 – ASSESSOR SKILLS </vt:lpstr>
      <vt:lpstr>ASSESSOR SKILLS (1)</vt:lpstr>
      <vt:lpstr>Slide 39</vt:lpstr>
      <vt:lpstr>FACT FINDING SKILLS</vt:lpstr>
      <vt:lpstr>COMMUNICATING WITH THE ASSESSEE</vt:lpstr>
      <vt:lpstr>Slide 42</vt:lpstr>
      <vt:lpstr>Slide 43</vt:lpstr>
      <vt:lpstr>Slide 44</vt:lpstr>
      <vt:lpstr>Slide 45</vt:lpstr>
      <vt:lpstr>TIME MANAGEMENT SKILLS</vt:lpstr>
      <vt:lpstr>Day 3 – ASSESSMENT  Session 3 – ROLES &amp; RESPONSIBILITIES OF ASSESSOR,             TEAM LEADER AND TECHNICAL EXPERTS</vt:lpstr>
      <vt:lpstr>WHO ARE INVOLVED IN A ZED ASSESSMENT</vt:lpstr>
      <vt:lpstr>Slide 49</vt:lpstr>
      <vt:lpstr>Slide 50</vt:lpstr>
      <vt:lpstr>Day 3 – ASSESSMENT  Session 3 – ASSESSMENT TEAM COMPETENCE</vt:lpstr>
      <vt:lpstr>ASSESSMENT TEAM COMPETENCE</vt:lpstr>
      <vt:lpstr>Day 3 – ASSESSMENT  Session 3 – ASSESSMENT TOOLS &amp; TECHNIQUES</vt:lpstr>
      <vt:lpstr>ASSESSMENT PRINCIPLES</vt:lpstr>
      <vt:lpstr>INTERVIEWING</vt:lpstr>
      <vt:lpstr>AUDIT TRAILS</vt:lpstr>
      <vt:lpstr>Day 3 – ASSESSMENT  Session 3 – SPECIAL REQUIREMENTS FOR                MATURITY ASSESSMENTS</vt:lpstr>
      <vt:lpstr>Slide 58</vt:lpstr>
      <vt:lpstr>Slide 59</vt:lpstr>
      <vt:lpstr>SPECIAL REQUIREMENTS</vt:lpstr>
      <vt:lpstr>Transformational Change Process</vt:lpstr>
      <vt:lpstr>Slide 62</vt:lpstr>
      <vt:lpstr>Slide 63</vt:lpstr>
      <vt:lpstr>Slide 64</vt:lpstr>
      <vt:lpstr>Enablers: Assessment and Refinement</vt:lpstr>
      <vt:lpstr>Results caused by Approach</vt:lpstr>
      <vt:lpstr>Slide 67</vt:lpstr>
      <vt:lpstr>Slide 68</vt:lpstr>
      <vt:lpstr>Slide 69</vt:lpstr>
      <vt:lpstr>ZED Assessors Training Program</vt:lpstr>
      <vt:lpstr>Day 3 – ASSESSMENT  Session 4 – PLANNING FOR ONSITE ASSESSMENT</vt:lpstr>
      <vt:lpstr>ZED CERTIFICATION: 7 STEP PROCESS</vt:lpstr>
      <vt:lpstr>STEP 4: ONSITE ASSESSMENT (1)</vt:lpstr>
      <vt:lpstr>STEP 4: ONSITE ASSESSMENT (1)</vt:lpstr>
      <vt:lpstr>STEP 4: ONSITE ASSESSMENT (2)</vt:lpstr>
      <vt:lpstr>STEP 4: ONSITE ASSESSMENT (2)</vt:lpstr>
      <vt:lpstr>STEP 4: ONSITE ASSESSMENT (3)</vt:lpstr>
      <vt:lpstr>STEP 4: ONSITE ASSESSMENT (4)</vt:lpstr>
      <vt:lpstr>STEP 4: ONSITE ASSESSMENT (5)</vt:lpstr>
      <vt:lpstr>STEP 4: ONSITE ASSESSMENT (6)</vt:lpstr>
      <vt:lpstr>STEP 4: ONSITE ASSESSMENT (6)</vt:lpstr>
      <vt:lpstr>STEP 4: ONSITE ASSESSMENT (4)</vt:lpstr>
      <vt:lpstr>STEP 4: ONSITE ASSESSMENT (4)</vt:lpstr>
      <vt:lpstr>STEP 4: ONSITE ASSESSMENT (5.1)</vt:lpstr>
      <vt:lpstr>STEP 4: ONSITE ASSESSMENT (5.2)</vt:lpstr>
      <vt:lpstr>STEP 4: ONSITE ASSESSMENT (5.3)</vt:lpstr>
      <vt:lpstr>ONSITE ASSESSMENT</vt:lpstr>
      <vt:lpstr>ZED Assessors Training Program</vt:lpstr>
      <vt:lpstr>Day 4 – ASSESSMENT  Session 1 – EXERCISE ON ONSITE ASSESSMENT PLANNING</vt:lpstr>
      <vt:lpstr>ONSITE ASSESSMENT</vt:lpstr>
      <vt:lpstr>Day 4 – ASSESSMENT  Session 2 – ON SITE ASSESSMENT EXECUTION</vt:lpstr>
      <vt:lpstr>Instructions for Case Study</vt:lpstr>
      <vt:lpstr>Instructions for Case Study</vt:lpstr>
      <vt:lpstr>Guidelines for rating during on-site assessment</vt:lpstr>
      <vt:lpstr>How to evaluate the strength  of findings </vt:lpstr>
      <vt:lpstr>How to evaluate the strength  of findings</vt:lpstr>
      <vt:lpstr>Additional Guidance</vt:lpstr>
      <vt:lpstr>ONSITE ASSESSMENT</vt:lpstr>
      <vt:lpstr>Slide 99</vt:lpstr>
      <vt:lpstr>Session 4-2</vt:lpstr>
      <vt:lpstr>Day 4 – ASSESSMENT  Session 3 – ON SITE ASSESSMENT EXECUTION</vt:lpstr>
      <vt:lpstr>ONSITE ASSESSMENT</vt:lpstr>
      <vt:lpstr>Slide 103</vt:lpstr>
      <vt:lpstr>Day 4 – ASSESSMENT  Session 4 – ON SITE ASSESSMENT EXECUTION</vt:lpstr>
      <vt:lpstr>ONSITE ASSESSMENT</vt:lpstr>
      <vt:lpstr>Slide 106</vt:lpstr>
      <vt:lpstr>ZED Assessors Training Program</vt:lpstr>
      <vt:lpstr>Day 5 – ASSESSMENT  Session 1 – ON SITE ASSESSMENT EXECUTION</vt:lpstr>
      <vt:lpstr>Session 5-1</vt:lpstr>
      <vt:lpstr>Day 5 – ASSESSMENT  Session 2 – MOCK ASSESSMENT:    ROLE PLAY</vt:lpstr>
      <vt:lpstr>Day 5  Session 3 – COURSE RECAP AND SHARING OF CONCERNS</vt:lpstr>
      <vt:lpstr>Day 5  Session 4 – EXAMINATION </vt:lpstr>
      <vt:lpstr>Slide 113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Trainers Training</dc:title>
  <dc:creator>Lenovo12</dc:creator>
  <cp:lastModifiedBy>parinita.singh</cp:lastModifiedBy>
  <cp:revision>272</cp:revision>
  <cp:lastPrinted>2017-02-06T06:08:06Z</cp:lastPrinted>
  <dcterms:created xsi:type="dcterms:W3CDTF">2017-02-03T08:59:49Z</dcterms:created>
  <dcterms:modified xsi:type="dcterms:W3CDTF">2017-03-03T12:15:59Z</dcterms:modified>
</cp:coreProperties>
</file>