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notesSlides/notesSlide3.xml" ContentType="application/vnd.openxmlformats-officedocument.presentationml.notesSlide+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notesSlides/notesSlide8.xml" ContentType="application/vnd.openxmlformats-officedocument.presentationml.notesSlide+xml"/>
  <Override PartName="/ppt/tags/tag41.xml" ContentType="application/vnd.openxmlformats-officedocument.presentationml.tags+xml"/>
  <Override PartName="/ppt/notesSlides/notesSlide9.xml" ContentType="application/vnd.openxmlformats-officedocument.presentationml.notesSlide+xml"/>
  <Override PartName="/ppt/tags/tag42.xml" ContentType="application/vnd.openxmlformats-officedocument.presentationml.tags+xml"/>
  <Override PartName="/ppt/notesSlides/notesSlide10.xml" ContentType="application/vnd.openxmlformats-officedocument.presentationml.notesSlide+xml"/>
  <Override PartName="/ppt/tags/tag4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notesSlides/notesSlide12.xml" ContentType="application/vnd.openxmlformats-officedocument.presentationml.notesSlide+xml"/>
  <Override PartName="/ppt/tags/tag45.xml" ContentType="application/vnd.openxmlformats-officedocument.presentationml.tags+xml"/>
  <Override PartName="/ppt/notesSlides/notesSlide13.xml" ContentType="application/vnd.openxmlformats-officedocument.presentationml.notesSlide+xml"/>
  <Override PartName="/ppt/tags/tag46.xml" ContentType="application/vnd.openxmlformats-officedocument.presentationml.tags+xml"/>
  <Override PartName="/ppt/notesSlides/notesSlide14.xml" ContentType="application/vnd.openxmlformats-officedocument.presentationml.notesSlide+xml"/>
  <Override PartName="/ppt/tags/tag47.xml" ContentType="application/vnd.openxmlformats-officedocument.presentationml.tags+xml"/>
  <Override PartName="/ppt/notesSlides/notesSlide15.xml" ContentType="application/vnd.openxmlformats-officedocument.presentationml.notesSlide+xml"/>
  <Override PartName="/ppt/tags/tag48.xml" ContentType="application/vnd.openxmlformats-officedocument.presentationml.tags+xml"/>
  <Override PartName="/ppt/notesSlides/notesSlide16.xml" ContentType="application/vnd.openxmlformats-officedocument.presentationml.notesSlide+xml"/>
  <Override PartName="/ppt/tags/tag49.xml" ContentType="application/vnd.openxmlformats-officedocument.presentationml.tags+xml"/>
  <Override PartName="/ppt/notesSlides/notesSlide17.xml" ContentType="application/vnd.openxmlformats-officedocument.presentationml.notesSlide+xml"/>
  <Override PartName="/ppt/tags/tag50.xml" ContentType="application/vnd.openxmlformats-officedocument.presentationml.tags+xml"/>
  <Override PartName="/ppt/notesSlides/notesSlide18.xml" ContentType="application/vnd.openxmlformats-officedocument.presentationml.notesSlide+xml"/>
  <Override PartName="/ppt/tags/tag51.xml" ContentType="application/vnd.openxmlformats-officedocument.presentationml.tags+xml"/>
  <Override PartName="/ppt/notesSlides/notesSlide19.xml" ContentType="application/vnd.openxmlformats-officedocument.presentationml.notesSlide+xml"/>
  <Override PartName="/ppt/tags/tag52.xml" ContentType="application/vnd.openxmlformats-officedocument.presentationml.tags+xml"/>
  <Override PartName="/ppt/notesSlides/notesSlide20.xml" ContentType="application/vnd.openxmlformats-officedocument.presentationml.notesSlide+xml"/>
  <Override PartName="/ppt/tags/tag53.xml" ContentType="application/vnd.openxmlformats-officedocument.presentationml.tags+xml"/>
  <Override PartName="/ppt/notesSlides/notesSlide21.xml" ContentType="application/vnd.openxmlformats-officedocument.presentationml.notesSlide+xml"/>
  <Override PartName="/ppt/tags/tag54.xml" ContentType="application/vnd.openxmlformats-officedocument.presentationml.tags+xml"/>
  <Override PartName="/ppt/notesSlides/notesSlide22.xml" ContentType="application/vnd.openxmlformats-officedocument.presentationml.notesSlide+xml"/>
  <Override PartName="/ppt/tags/tag55.xml" ContentType="application/vnd.openxmlformats-officedocument.presentationml.tags+xml"/>
  <Override PartName="/ppt/notesSlides/notesSlide23.xml" ContentType="application/vnd.openxmlformats-officedocument.presentationml.notesSlide+xml"/>
  <Override PartName="/ppt/tags/tag56.xml" ContentType="application/vnd.openxmlformats-officedocument.presentationml.tags+xml"/>
  <Override PartName="/ppt/notesSlides/notesSlide24.xml" ContentType="application/vnd.openxmlformats-officedocument.presentationml.notesSlide+xml"/>
  <Override PartName="/ppt/tags/tag57.xml" ContentType="application/vnd.openxmlformats-officedocument.presentationml.tags+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1154" r:id="rId2"/>
    <p:sldId id="1155" r:id="rId3"/>
    <p:sldId id="1156" r:id="rId4"/>
    <p:sldId id="1157" r:id="rId5"/>
    <p:sldId id="1158" r:id="rId6"/>
    <p:sldId id="1159" r:id="rId7"/>
    <p:sldId id="1160" r:id="rId8"/>
    <p:sldId id="1178" r:id="rId9"/>
    <p:sldId id="1161" r:id="rId10"/>
    <p:sldId id="1162" r:id="rId11"/>
    <p:sldId id="1163" r:id="rId12"/>
    <p:sldId id="1164" r:id="rId13"/>
    <p:sldId id="1165" r:id="rId14"/>
    <p:sldId id="1166" r:id="rId15"/>
    <p:sldId id="1167" r:id="rId16"/>
    <p:sldId id="1168" r:id="rId17"/>
    <p:sldId id="1169" r:id="rId18"/>
    <p:sldId id="1170" r:id="rId19"/>
    <p:sldId id="1171" r:id="rId20"/>
    <p:sldId id="1172" r:id="rId21"/>
    <p:sldId id="1173" r:id="rId22"/>
    <p:sldId id="1174" r:id="rId23"/>
    <p:sldId id="1175" r:id="rId24"/>
    <p:sldId id="1176" r:id="rId25"/>
    <p:sldId id="1177" r:id="rId26"/>
  </p:sldIdLst>
  <p:sldSz cx="9144000" cy="6858000" type="screen4x3"/>
  <p:notesSz cx="6735763" cy="9866313"/>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ECE"/>
    <a:srgbClr val="3A56CE"/>
    <a:srgbClr val="DB2525"/>
    <a:srgbClr val="B41E1E"/>
    <a:srgbClr val="5D8416"/>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0" autoAdjust="0"/>
    <p:restoredTop sz="94689" autoAdjust="0"/>
  </p:normalViewPr>
  <p:slideViewPr>
    <p:cSldViewPr snapToGrid="0">
      <p:cViewPr varScale="1">
        <p:scale>
          <a:sx n="65" d="100"/>
          <a:sy n="65" d="100"/>
        </p:scale>
        <p:origin x="978"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82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1D7D712D-8D50-4250-BCF1-889EB0D56271}" type="datetimeFigureOut">
              <a:rPr lang="en-IN" smtClean="0"/>
              <a:t>07-11-2017</a:t>
            </a:fld>
            <a:endParaRPr lang="en-IN"/>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ECF28480-58B5-415D-ADBB-49B92DEFB76E}" type="slidenum">
              <a:rPr lang="en-IN" smtClean="0"/>
              <a:t>‹#›</a:t>
            </a:fld>
            <a:endParaRPr lang="en-IN"/>
          </a:p>
        </p:txBody>
      </p:sp>
    </p:spTree>
    <p:extLst>
      <p:ext uri="{BB962C8B-B14F-4D97-AF65-F5344CB8AC3E}">
        <p14:creationId xmlns:p14="http://schemas.microsoft.com/office/powerpoint/2010/main" val="2715634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F0178218-5A00-4162-B5D8-7391BDA5FFB2}" type="datetimeFigureOut">
              <a:rPr lang="en-IN" smtClean="0"/>
              <a:t>07-11-2017</a:t>
            </a:fld>
            <a:endParaRPr lang="en-IN"/>
          </a:p>
        </p:txBody>
      </p:sp>
      <p:sp>
        <p:nvSpPr>
          <p:cNvPr id="4" name="Slide Image Placeholder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A2660764-A082-42D0-A375-743D93AA5356}" type="slidenum">
              <a:rPr lang="en-IN" smtClean="0"/>
              <a:t>‹#›</a:t>
            </a:fld>
            <a:endParaRPr lang="en-IN"/>
          </a:p>
        </p:txBody>
      </p:sp>
    </p:spTree>
    <p:extLst>
      <p:ext uri="{BB962C8B-B14F-4D97-AF65-F5344CB8AC3E}">
        <p14:creationId xmlns:p14="http://schemas.microsoft.com/office/powerpoint/2010/main" val="58767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10</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16</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17</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18</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19</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20</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21</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22</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25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3</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4</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5</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6</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7</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8</a:t>
            </a:fld>
            <a:endParaRPr lang="en-IN"/>
          </a:p>
        </p:txBody>
      </p:sp>
    </p:spTree>
    <p:extLst>
      <p:ext uri="{BB962C8B-B14F-4D97-AF65-F5344CB8AC3E}">
        <p14:creationId xmlns:p14="http://schemas.microsoft.com/office/powerpoint/2010/main" val="3396023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2660764-A082-42D0-A375-743D93AA5356}" type="slidenum">
              <a:rPr lang="en-IN" smtClean="0"/>
              <a:t>9</a:t>
            </a:fld>
            <a:endParaRPr lang="en-IN"/>
          </a:p>
        </p:txBody>
      </p:sp>
    </p:spTree>
    <p:extLst>
      <p:ext uri="{BB962C8B-B14F-4D97-AF65-F5344CB8AC3E}">
        <p14:creationId xmlns:p14="http://schemas.microsoft.com/office/powerpoint/2010/main" val="339602321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xml"/><Relationship Id="rId7" Type="http://schemas.openxmlformats.org/officeDocument/2006/relationships/image" Target="../media/image7.jpg"/><Relationship Id="rId2" Type="http://schemas.openxmlformats.org/officeDocument/2006/relationships/tags" Target="../tags/tag2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5.xml"/><Relationship Id="rId7" Type="http://schemas.openxmlformats.org/officeDocument/2006/relationships/image" Target="../media/image7.jpg"/><Relationship Id="rId2" Type="http://schemas.openxmlformats.org/officeDocument/2006/relationships/tags" Target="../tags/tag24.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10" Type="http://schemas.openxmlformats.org/officeDocument/2006/relationships/image" Target="../media/image5.jpg"/><Relationship Id="rId4" Type="http://schemas.openxmlformats.org/officeDocument/2006/relationships/slideMaster" Target="../slideMasters/slideMaster1.xml"/><Relationship Id="rId9"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 Target="../slides/slide3.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opic 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26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 y="0"/>
                        <a:ext cx="158750" cy="158750"/>
                      </a:xfrm>
                      <a:prstGeom prst="rect">
                        <a:avLst/>
                      </a:prstGeom>
                    </p:spPr>
                  </p:pic>
                </p:oleObj>
              </mc:Fallback>
            </mc:AlternateContent>
          </a:graphicData>
        </a:graphic>
      </p:graphicFrame>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ltGray">
          <a:xfrm>
            <a:off x="-22676" y="0"/>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494166" y="3182778"/>
            <a:ext cx="6154963" cy="492443"/>
          </a:xfrm>
          <a:prstGeom prst="rect">
            <a:avLst/>
          </a:prstGeom>
        </p:spPr>
        <p:txBody>
          <a:bodyPr wrap="square" anchor="t">
            <a:spAutoFit/>
          </a:bodyPr>
          <a:lstStyle>
            <a:lvl1pPr algn="ctr">
              <a:defRPr sz="3200" b="0" cap="none" baseline="0">
                <a:solidFill>
                  <a:schemeClr val="tx2"/>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ltGray">
            <a:xfrm>
              <a:off x="4165020" y="5393260"/>
              <a:ext cx="801900" cy="1077288"/>
            </a:xfrm>
            <a:prstGeom prst="rect">
              <a:avLst/>
            </a:prstGeom>
          </p:spPr>
        </p:pic>
      </p:grpSp>
    </p:spTree>
    <p:custDataLst>
      <p:tags r:id="rId2"/>
    </p:custDataLst>
    <p:extLst>
      <p:ext uri="{BB962C8B-B14F-4D97-AF65-F5344CB8AC3E}">
        <p14:creationId xmlns:p14="http://schemas.microsoft.com/office/powerpoint/2010/main" val="3492047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ltGray">
      <p:bgPr>
        <a:solidFill>
          <a:srgbClr val="FFFFFF"/>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
            </p:custDataLst>
            <p:extLst/>
          </p:nvPr>
        </p:nvGraphicFramePr>
        <p:xfrm>
          <a:off x="1" y="0"/>
          <a:ext cx="158750" cy="158750"/>
        </p:xfrm>
        <a:graphic>
          <a:graphicData uri="http://schemas.openxmlformats.org/presentationml/2006/ole">
            <mc:AlternateContent xmlns:mc="http://schemas.openxmlformats.org/markup-compatibility/2006">
              <mc:Choice xmlns:v="urn:schemas-microsoft-com:vml" Requires="v">
                <p:oleObj spid="_x0000_s97506"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 y="0"/>
                        <a:ext cx="158750" cy="158750"/>
                      </a:xfrm>
                      <a:prstGeom prst="rect">
                        <a:avLst/>
                      </a:prstGeom>
                    </p:spPr>
                  </p:pic>
                </p:oleObj>
              </mc:Fallback>
            </mc:AlternateContent>
          </a:graphicData>
        </a:graphic>
      </p:graphicFrame>
      <p:pic>
        <p:nvPicPr>
          <p:cNvPr id="12" name="Picture 1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ltGray">
          <a:xfrm>
            <a:off x="-44649" y="-62313"/>
            <a:ext cx="9188649" cy="6858000"/>
          </a:xfrm>
          <a:prstGeom prst="rect">
            <a:avLst/>
          </a:prstGeom>
        </p:spPr>
      </p:pic>
      <p:sp>
        <p:nvSpPr>
          <p:cNvPr id="4" name="Working Draft Text" hidden="1"/>
          <p:cNvSpPr txBox="1">
            <a:spLocks noChangeArrowheads="1"/>
          </p:cNvSpPr>
          <p:nvPr/>
        </p:nvSpPr>
        <p:spPr bwMode="auto">
          <a:xfrm>
            <a:off x="8131466" y="228302"/>
            <a:ext cx="835165"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1" baseline="0" noProof="0" dirty="0">
                <a:latin typeface="+mn-lt"/>
                <a:ea typeface="Arial Unicode MS" pitchFamily="34" charset="-128"/>
                <a:cs typeface="Arial Unicode MS" pitchFamily="34" charset="-128"/>
              </a:rPr>
              <a:t>WORKING DRAFT</a:t>
            </a:r>
          </a:p>
        </p:txBody>
      </p:sp>
      <p:sp>
        <p:nvSpPr>
          <p:cNvPr id="6" name="Working Draft" hidden="1"/>
          <p:cNvSpPr txBox="1">
            <a:spLocks noChangeArrowheads="1"/>
          </p:cNvSpPr>
          <p:nvPr/>
        </p:nvSpPr>
        <p:spPr bwMode="auto">
          <a:xfrm>
            <a:off x="8325430" y="387847"/>
            <a:ext cx="64120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Last Modified 04/01/2017 09:15 India Standard Time</a:t>
            </a:r>
            <a:endParaRPr lang="en-US" sz="675" baseline="0" noProof="0" dirty="0">
              <a:latin typeface="+mn-lt"/>
              <a:ea typeface="Arial Unicode MS" pitchFamily="34" charset="-128"/>
              <a:cs typeface="Arial Unicode MS" pitchFamily="34" charset="-128"/>
            </a:endParaRPr>
          </a:p>
        </p:txBody>
      </p:sp>
      <p:sp>
        <p:nvSpPr>
          <p:cNvPr id="7" name="Printed" hidden="1"/>
          <p:cNvSpPr txBox="1">
            <a:spLocks noChangeArrowheads="1"/>
          </p:cNvSpPr>
          <p:nvPr/>
        </p:nvSpPr>
        <p:spPr bwMode="auto">
          <a:xfrm>
            <a:off x="8621984" y="547393"/>
            <a:ext cx="34464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o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r" eaLnBrk="1" hangingPunct="1">
              <a:defRPr/>
            </a:pPr>
            <a:r>
              <a:rPr lang="en-US" sz="675" baseline="0" noProof="0">
                <a:latin typeface="+mn-lt"/>
                <a:ea typeface="Arial Unicode MS" pitchFamily="34" charset="-128"/>
                <a:cs typeface="Arial Unicode MS" pitchFamily="34" charset="-128"/>
              </a:rPr>
              <a:t>Printed 8/8/2016 3:35 PM India Standard Time</a:t>
            </a:r>
            <a:endParaRPr lang="en-US" sz="675" baseline="0" noProof="0" dirty="0">
              <a:latin typeface="+mn-lt"/>
              <a:ea typeface="Arial Unicode MS" pitchFamily="34" charset="-128"/>
              <a:cs typeface="Arial Unicode MS" pitchFamily="34" charset="-128"/>
            </a:endParaRPr>
          </a:p>
        </p:txBody>
      </p:sp>
      <p:grpSp>
        <p:nvGrpSpPr>
          <p:cNvPr id="8" name="Title Elements" hidden="1"/>
          <p:cNvGrpSpPr>
            <a:grpSpLocks/>
          </p:cNvGrpSpPr>
          <p:nvPr userDrawn="1"/>
        </p:nvGrpSpPr>
        <p:grpSpPr bwMode="auto">
          <a:xfrm>
            <a:off x="158751" y="4179431"/>
            <a:ext cx="4210050" cy="377400"/>
            <a:chOff x="1663" y="3142"/>
            <a:chExt cx="3109" cy="233"/>
          </a:xfrm>
        </p:grpSpPr>
        <p:sp>
          <p:nvSpPr>
            <p:cNvPr id="9" name="Document type"/>
            <p:cNvSpPr txBox="1">
              <a:spLocks noChangeArrowheads="1"/>
            </p:cNvSpPr>
            <p:nvPr/>
          </p:nvSpPr>
          <p:spPr bwMode="auto">
            <a:xfrm>
              <a:off x="1663" y="3142"/>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Document type</a:t>
              </a:r>
            </a:p>
          </p:txBody>
        </p:sp>
        <p:sp>
          <p:nvSpPr>
            <p:cNvPr id="10" name="Date"/>
            <p:cNvSpPr txBox="1">
              <a:spLocks noChangeArrowheads="1"/>
            </p:cNvSpPr>
            <p:nvPr/>
          </p:nvSpPr>
          <p:spPr bwMode="auto">
            <a:xfrm>
              <a:off x="1663" y="3275"/>
              <a:ext cx="3109" cy="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algn="l" eaLnBrk="1" hangingPunct="1">
                <a:defRPr/>
              </a:pPr>
              <a:r>
                <a:rPr lang="en-US" sz="1050" baseline="0" noProof="0" dirty="0">
                  <a:latin typeface="+mn-lt"/>
                </a:rPr>
                <a:t>Date</a:t>
              </a:r>
            </a:p>
          </p:txBody>
        </p:sp>
      </p:grpSp>
      <p:sp>
        <p:nvSpPr>
          <p:cNvPr id="13314" name="Rectangle 1026"/>
          <p:cNvSpPr>
            <a:spLocks noGrp="1" noChangeArrowheads="1"/>
          </p:cNvSpPr>
          <p:nvPr>
            <p:ph type="ctrTitle"/>
          </p:nvPr>
        </p:nvSpPr>
        <p:spPr>
          <a:xfrm>
            <a:off x="158751" y="2189420"/>
            <a:ext cx="4210050" cy="369332"/>
          </a:xfrm>
          <a:prstGeom prst="rect">
            <a:avLst/>
          </a:prstGeom>
        </p:spPr>
        <p:txBody>
          <a:bodyPr wrap="square" anchor="t">
            <a:spAutoFit/>
          </a:bodyPr>
          <a:lstStyle>
            <a:lvl1pPr algn="l">
              <a:defRPr sz="2400" b="0" cap="none" baseline="0">
                <a:solidFill>
                  <a:schemeClr val="tx2"/>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a:xfrm>
            <a:off x="158751" y="3262996"/>
            <a:ext cx="4210050" cy="207749"/>
          </a:xfrm>
          <a:prstGeom prst="rect">
            <a:avLst/>
          </a:prstGeom>
        </p:spPr>
        <p:txBody>
          <a:bodyPr>
            <a:spAutoFit/>
          </a:bodyPr>
          <a:lstStyle>
            <a:lvl1pPr algn="l">
              <a:defRPr sz="1350" baseline="0">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8296016"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15" name="Rectangle 14"/>
          <p:cNvSpPr/>
          <p:nvPr userDrawn="1"/>
        </p:nvSpPr>
        <p:spPr>
          <a:xfrm>
            <a:off x="4517222" y="2189418"/>
            <a:ext cx="54427" cy="2425730"/>
          </a:xfrm>
          <a:prstGeom prst="rect">
            <a:avLst/>
          </a:prstGeom>
          <a:gradFill>
            <a:gsLst>
              <a:gs pos="0">
                <a:sysClr val="window" lastClr="FFFFFF"/>
              </a:gs>
              <a:gs pos="50000">
                <a:srgbClr val="F79646">
                  <a:lumMod val="60000"/>
                  <a:lumOff val="40000"/>
                </a:srgbClr>
              </a:gs>
              <a:gs pos="100000">
                <a:sysClr val="window" lastClr="FFFFFF"/>
              </a:gs>
            </a:gsLst>
            <a:lin ang="16200000" scaled="0"/>
          </a:gradFill>
          <a:ln w="9525" cap="flat" cmpd="sng" algn="ctr">
            <a:noFill/>
            <a:prstDash val="solid"/>
          </a:ln>
          <a:effectLst/>
        </p:spPr>
        <p:txBody>
          <a:bodyPr lIns="69582" tIns="34795" rIns="69582" bIns="34795" rtlCol="0" anchor="ctr"/>
          <a:lstStyle/>
          <a:p>
            <a:pPr marL="0" marR="0" lvl="0" indent="0" algn="ctr" defTabSz="341012" eaLnBrk="1" fontAlgn="auto" latinLnBrk="0" hangingPunct="1">
              <a:lnSpc>
                <a:spcPct val="100000"/>
              </a:lnSpc>
              <a:spcBef>
                <a:spcPts val="0"/>
              </a:spcBef>
              <a:spcAft>
                <a:spcPts val="0"/>
              </a:spcAft>
              <a:buClrTx/>
              <a:buSzTx/>
              <a:buFontTx/>
              <a:buNone/>
              <a:tabLst/>
              <a:defRPr/>
            </a:pPr>
            <a:r>
              <a:rPr kumimoji="0" lang="en-GB" sz="1350" b="0" i="0" u="none" strike="noStrike" kern="0" cap="none" spc="0" normalizeH="0" baseline="0" noProof="0" dirty="0">
                <a:ln>
                  <a:noFill/>
                </a:ln>
                <a:solidFill>
                  <a:prstClr val="black"/>
                </a:solidFill>
                <a:effectLst/>
                <a:uLnTx/>
                <a:uFillTx/>
                <a:latin typeface="Calibri"/>
                <a:ea typeface="+mn-ea"/>
                <a:cs typeface="+mn-cs"/>
              </a:rPr>
              <a:t> </a:t>
            </a:r>
          </a:p>
        </p:txBody>
      </p:sp>
      <p:grpSp>
        <p:nvGrpSpPr>
          <p:cNvPr id="3" name="Group 2"/>
          <p:cNvGrpSpPr/>
          <p:nvPr userDrawn="1"/>
        </p:nvGrpSpPr>
        <p:grpSpPr bwMode="ltGray">
          <a:xfrm>
            <a:off x="3546882" y="5486402"/>
            <a:ext cx="2050241" cy="1309285"/>
            <a:chOff x="3540850" y="5393260"/>
            <a:chExt cx="2050240" cy="1309285"/>
          </a:xfrm>
        </p:grpSpPr>
        <p:sp>
          <p:nvSpPr>
            <p:cNvPr id="16" name="TextBox 15"/>
            <p:cNvSpPr txBox="1"/>
            <p:nvPr userDrawn="1"/>
          </p:nvSpPr>
          <p:spPr bwMode="ltGray">
            <a:xfrm>
              <a:off x="3540850" y="6448629"/>
              <a:ext cx="2050240" cy="253916"/>
            </a:xfrm>
            <a:prstGeom prst="rect">
              <a:avLst/>
            </a:prstGeom>
            <a:noFill/>
          </p:spPr>
          <p:txBody>
            <a:bodyPr wrap="none" lIns="0" tIns="0" rIns="0" bIns="0" rtlCol="0" anchor="b">
              <a:spAutoFit/>
            </a:bodyPr>
            <a:lstStyle/>
            <a:p>
              <a:pPr algn="ctr"/>
              <a:r>
                <a:rPr lang="en-US" sz="1650" b="1" dirty="0">
                  <a:latin typeface="+mn-lt"/>
                </a:rPr>
                <a:t>Quality Council of India</a:t>
              </a:r>
            </a:p>
          </p:txBody>
        </p:sp>
        <p:pic>
          <p:nvPicPr>
            <p:cNvPr id="17" name="Picture 16" descr="QCI Logo.png"/>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bwMode="ltGray">
            <a:xfrm>
              <a:off x="4165020" y="5393260"/>
              <a:ext cx="801900" cy="1077288"/>
            </a:xfrm>
            <a:prstGeom prst="rect">
              <a:avLst/>
            </a:prstGeom>
          </p:spPr>
        </p:pic>
      </p:grpSp>
      <p:pic>
        <p:nvPicPr>
          <p:cNvPr id="21" name="Picture 20"/>
          <p:cNvPicPr>
            <a:picLocks noChangeAspect="1"/>
          </p:cNvPicPr>
          <p:nvPr userDrawn="1"/>
        </p:nvPicPr>
        <p:blipFill>
          <a:blip r:embed="rId9" cstate="print"/>
          <a:stretch>
            <a:fillRect/>
          </a:stretch>
        </p:blipFill>
        <p:spPr>
          <a:xfrm>
            <a:off x="5689038" y="2355911"/>
            <a:ext cx="2046685" cy="1082742"/>
          </a:xfrm>
          <a:prstGeom prst="rect">
            <a:avLst/>
          </a:prstGeom>
        </p:spPr>
      </p:pic>
      <p:pic>
        <p:nvPicPr>
          <p:cNvPr id="20" name="Picture 19">
            <a:extLst>
              <a:ext uri="{FF2B5EF4-FFF2-40B4-BE49-F238E27FC236}">
                <a16:creationId xmlns:a16="http://schemas.microsoft.com/office/drawing/2014/main" id="{98C1734E-41E6-4E08-8B7B-FAE09CF0609B}"/>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783770" y="161975"/>
            <a:ext cx="1585063" cy="1588338"/>
          </a:xfrm>
          <a:prstGeom prst="rect">
            <a:avLst/>
          </a:prstGeom>
        </p:spPr>
      </p:pic>
    </p:spTree>
    <p:custDataLst>
      <p:tags r:id="rId2"/>
    </p:custDataLst>
    <p:extLst>
      <p:ext uri="{BB962C8B-B14F-4D97-AF65-F5344CB8AC3E}">
        <p14:creationId xmlns:p14="http://schemas.microsoft.com/office/powerpoint/2010/main" val="1394755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rgbClr val="FFFFFF"/>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3"/>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703" name="think-cell Slide" r:id="rId5" imgW="395" imgH="394" progId="TCLayout.ActiveDocument.1">
                  <p:embed/>
                </p:oleObj>
              </mc:Choice>
              <mc:Fallback>
                <p:oleObj name="think-cell Slide" r:id="rId5" imgW="395" imgH="394" progId="TCLayout.ActiveDocument.1">
                  <p:embed/>
                  <p:pic>
                    <p:nvPicPr>
                      <p:cNvPr id="3" name="Object 2" hidden="1"/>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2" name="2. Slide Title"/>
          <p:cNvSpPr>
            <a:spLocks noGrp="1"/>
          </p:cNvSpPr>
          <p:nvPr>
            <p:ph type="title"/>
          </p:nvPr>
        </p:nvSpPr>
        <p:spPr>
          <a:xfrm>
            <a:off x="1890505" y="979715"/>
            <a:ext cx="931073" cy="583865"/>
          </a:xfrm>
          <a:prstGeom prst="rect">
            <a:avLst/>
          </a:prstGeom>
        </p:spPr>
        <p:txBody>
          <a:bodyPr/>
          <a:lstStyle>
            <a:lvl1pPr>
              <a:defRPr sz="2000">
                <a:latin typeface="+mj-lt"/>
                <a:ea typeface="Arial Unicode MS" pitchFamily="34" charset="-128"/>
                <a:cs typeface="Arial Unicode MS" pitchFamily="34" charset="-128"/>
              </a:defRPr>
            </a:lvl1pPr>
          </a:lstStyle>
          <a:p>
            <a:r>
              <a:rPr lang="en-US" dirty="0"/>
              <a:t>Click to edit Master title style</a:t>
            </a:r>
          </a:p>
        </p:txBody>
      </p:sp>
      <p:sp>
        <p:nvSpPr>
          <p:cNvPr id="4" name="Right Arrow 3">
            <a:hlinkClick r:id="rId7" action="ppaction://hlinksldjump"/>
          </p:cNvPr>
          <p:cNvSpPr/>
          <p:nvPr userDrawn="1"/>
        </p:nvSpPr>
        <p:spPr>
          <a:xfrm rot="10800000">
            <a:off x="8212927" y="6642608"/>
            <a:ext cx="292897" cy="194396"/>
          </a:xfrm>
          <a:prstGeom prst="rightArrow">
            <a:avLst>
              <a:gd name="adj1" fmla="val 58840"/>
              <a:gd name="adj2" fmla="val 56452"/>
            </a:avLst>
          </a:prstGeom>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custDataLst>
      <p:tags r:id="rId2"/>
    </p:custDataLst>
    <p:extLst>
      <p:ext uri="{BB962C8B-B14F-4D97-AF65-F5344CB8AC3E}">
        <p14:creationId xmlns:p14="http://schemas.microsoft.com/office/powerpoint/2010/main" val="721430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xfrm>
            <a:off x="3124200" y="6248400"/>
            <a:ext cx="2895600" cy="457200"/>
          </a:xfrm>
          <a:prstGeom prst="rect">
            <a:avLst/>
          </a:prstGeom>
        </p:spPr>
        <p:txBody>
          <a:bodyPr/>
          <a:lstStyle>
            <a:lvl1pPr>
              <a:defRPr>
                <a:ea typeface="MS PGothic" pitchFamily="34" charset="-128"/>
                <a:cs typeface="Arial" pitchFamily="34" charset="0"/>
              </a:defRPr>
            </a:lvl1pPr>
          </a:lstStyle>
          <a:p>
            <a:pPr algn="ctr" fontAlgn="base">
              <a:spcBef>
                <a:spcPct val="0"/>
              </a:spcBef>
              <a:spcAft>
                <a:spcPct val="0"/>
              </a:spcAft>
              <a:defRPr/>
            </a:pPr>
            <a:endParaRPr lang="en-US" sz="1200">
              <a:solidFill>
                <a:srgbClr val="000000"/>
              </a:solidFill>
            </a:endParaRPr>
          </a:p>
        </p:txBody>
      </p:sp>
      <p:sp>
        <p:nvSpPr>
          <p:cNvPr id="3" name="Rectangle 4"/>
          <p:cNvSpPr>
            <a:spLocks noGrp="1" noChangeArrowheads="1"/>
          </p:cNvSpPr>
          <p:nvPr>
            <p:ph type="sldNum" sz="quarter" idx="11"/>
          </p:nvPr>
        </p:nvSpPr>
        <p:spPr/>
        <p:txBody>
          <a:bodyPr/>
          <a:lstStyle>
            <a:lvl1pPr>
              <a:defRPr>
                <a:ea typeface="MS PGothic" pitchFamily="34" charset="-128"/>
                <a:cs typeface="Arial" pitchFamily="34" charset="0"/>
              </a:defRPr>
            </a:lvl1pPr>
          </a:lstStyle>
          <a:p>
            <a:pPr>
              <a:defRPr/>
            </a:pPr>
            <a:fld id="{F7B5D3DE-8322-4991-9993-46EAAAB1DD7E}" type="slidenum">
              <a:rPr lang="en-US"/>
              <a:pPr>
                <a:defRPr/>
              </a:pPr>
              <a:t>‹#›</a:t>
            </a:fld>
            <a:endParaRPr lang="en-US"/>
          </a:p>
        </p:txBody>
      </p:sp>
    </p:spTree>
    <p:custDataLst>
      <p:tags r:id="rId1"/>
    </p:custDataLst>
    <p:extLst>
      <p:ext uri="{BB962C8B-B14F-4D97-AF65-F5344CB8AC3E}">
        <p14:creationId xmlns:p14="http://schemas.microsoft.com/office/powerpoint/2010/main" val="105445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4"/>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41439"/>
            <a:ext cx="4038600" cy="9233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endParaRPr lang="en-GB" altLang="en-US">
              <a:solidFill>
                <a:srgbClr val="FFFFFF"/>
              </a:solidFill>
            </a:endParaRPr>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a:defRPr/>
            </a:lvl1pPr>
          </a:lstStyle>
          <a:p>
            <a:endParaRPr lang="en-GB" altLang="en-US">
              <a:solidFill>
                <a:srgbClr val="FFFFFF"/>
              </a:solidFill>
            </a:endParaRP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3E792E4-1D09-45C5-B67F-91DC597260BB}" type="slidenum">
              <a:rPr lang="en-GB" altLang="en-US">
                <a:solidFill>
                  <a:srgbClr val="FFFFFF"/>
                </a:solidFill>
              </a:rPr>
              <a:pPr/>
              <a:t>‹#›</a:t>
            </a:fld>
            <a:endParaRPr lang="en-GB" altLang="en-US">
              <a:solidFill>
                <a:srgbClr val="FFFFFF"/>
              </a:solidFill>
            </a:endParaRPr>
          </a:p>
        </p:txBody>
      </p:sp>
    </p:spTree>
    <p:custDataLst>
      <p:tags r:id="rId1"/>
    </p:custDataLst>
    <p:extLst>
      <p:ext uri="{BB962C8B-B14F-4D97-AF65-F5344CB8AC3E}">
        <p14:creationId xmlns:p14="http://schemas.microsoft.com/office/powerpoint/2010/main" val="92501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128425"/>
            <a:ext cx="8229600" cy="292388"/>
          </a:xfrm>
        </p:spPr>
        <p:txBody>
          <a:bodyPr/>
          <a:lstStyle/>
          <a:p>
            <a:r>
              <a:rPr lang="en-US"/>
              <a:t>Click to edit Master title style</a:t>
            </a:r>
          </a:p>
        </p:txBody>
      </p:sp>
      <p:sp>
        <p:nvSpPr>
          <p:cNvPr id="3" name="Table Placeholder 2"/>
          <p:cNvSpPr>
            <a:spLocks noGrp="1"/>
          </p:cNvSpPr>
          <p:nvPr>
            <p:ph type="tbl" idx="1"/>
          </p:nvPr>
        </p:nvSpPr>
        <p:spPr>
          <a:xfrm>
            <a:off x="457200" y="1600206"/>
            <a:ext cx="8229600" cy="4530725"/>
          </a:xfrm>
        </p:spPr>
        <p:txBody>
          <a:bodyPr rtlCol="0">
            <a:normAutofit/>
          </a:bodyPr>
          <a:lstStyle/>
          <a:p>
            <a:pPr lvl="0"/>
            <a:r>
              <a:rPr lang="en-US" noProof="0"/>
              <a:t>Click icon to add table</a:t>
            </a:r>
          </a:p>
        </p:txBody>
      </p:sp>
      <p:sp>
        <p:nvSpPr>
          <p:cNvPr id="4" name="Rectangle 45"/>
          <p:cNvSpPr>
            <a:spLocks noGrp="1" noChangeArrowheads="1"/>
          </p:cNvSpPr>
          <p:nvPr>
            <p:ph type="ftr" sz="quarter" idx="10"/>
          </p:nvPr>
        </p:nvSpPr>
        <p:spPr>
          <a:xfrm>
            <a:off x="3124200" y="6248400"/>
            <a:ext cx="2895600" cy="457200"/>
          </a:xfrm>
          <a:prstGeom prst="rect">
            <a:avLst/>
          </a:prstGeom>
        </p:spPr>
        <p:txBody>
          <a:bodyPr/>
          <a:lstStyle>
            <a:lvl1pPr eaLnBrk="0" hangingPunct="0">
              <a:defRPr sz="1350">
                <a:solidFill>
                  <a:srgbClr val="629DD1"/>
                </a:solidFill>
                <a:latin typeface="Arial" charset="0"/>
                <a:ea typeface="+mn-ea"/>
                <a:cs typeface="Arial" pitchFamily="34" charset="0"/>
              </a:defRPr>
            </a:lvl1pPr>
          </a:lstStyle>
          <a:p>
            <a:endParaRPr lang="en-GB"/>
          </a:p>
        </p:txBody>
      </p:sp>
      <p:sp>
        <p:nvSpPr>
          <p:cNvPr id="5" name="Rectangle 46"/>
          <p:cNvSpPr>
            <a:spLocks noGrp="1" noChangeArrowheads="1"/>
          </p:cNvSpPr>
          <p:nvPr>
            <p:ph type="sldNum" sz="quarter" idx="11"/>
          </p:nvPr>
        </p:nvSpPr>
        <p:spPr/>
        <p:txBody>
          <a:bodyPr/>
          <a:lstStyle>
            <a:lvl1pPr>
              <a:defRPr>
                <a:solidFill>
                  <a:srgbClr val="000000"/>
                </a:solidFill>
                <a:ea typeface="MS PGothic" pitchFamily="34" charset="-128"/>
                <a:cs typeface="Arial" pitchFamily="34" charset="0"/>
              </a:defRPr>
            </a:lvl1pPr>
          </a:lstStyle>
          <a:p>
            <a:fld id="{87FA980F-A1AC-4001-9C01-305F69180B5E}" type="slidenum">
              <a:rPr lang="en-GB" smtClean="0"/>
              <a:t>‹#›</a:t>
            </a:fld>
            <a:endParaRPr lang="en-GB"/>
          </a:p>
        </p:txBody>
      </p:sp>
    </p:spTree>
    <p:custDataLst>
      <p:tags r:id="rId1"/>
    </p:custDataLst>
    <p:extLst>
      <p:ext uri="{BB962C8B-B14F-4D97-AF65-F5344CB8AC3E}">
        <p14:creationId xmlns:p14="http://schemas.microsoft.com/office/powerpoint/2010/main" val="901084450"/>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77686"/>
            <a:ext cx="8229600" cy="219291"/>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341439"/>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341438"/>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810001"/>
            <a:ext cx="4038600" cy="92333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5225"/>
            <a:ext cx="2133600" cy="476250"/>
          </a:xfrm>
          <a:prstGeom prst="rect">
            <a:avLst/>
          </a:prstGeom>
        </p:spPr>
        <p:txBody>
          <a:bodyPr/>
          <a:lstStyle>
            <a:lvl1pPr>
              <a:defRPr/>
            </a:lvl1pPr>
          </a:lstStyle>
          <a:p>
            <a:fld id="{5033A374-B529-4B22-ADFB-3785F28E13E1}" type="datetimeFigureOut">
              <a:rPr lang="en-GB" smtClean="0"/>
              <a:t>07/11/2017</a:t>
            </a:fld>
            <a:endParaRPr lang="en-GB"/>
          </a:p>
        </p:txBody>
      </p:sp>
      <p:sp>
        <p:nvSpPr>
          <p:cNvPr id="7" name="Footer Placeholder 6"/>
          <p:cNvSpPr>
            <a:spLocks noGrp="1"/>
          </p:cNvSpPr>
          <p:nvPr>
            <p:ph type="ftr" sz="quarter" idx="11"/>
          </p:nvPr>
        </p:nvSpPr>
        <p:spPr>
          <a:xfrm>
            <a:off x="3124200" y="6245225"/>
            <a:ext cx="2895600" cy="476250"/>
          </a:xfrm>
          <a:prstGeom prst="rect">
            <a:avLst/>
          </a:prstGeom>
        </p:spPr>
        <p:txBody>
          <a:bodyPr/>
          <a:lstStyle>
            <a:lvl1pPr>
              <a:defRPr/>
            </a:lvl1pPr>
          </a:lstStyle>
          <a:p>
            <a:endParaRPr lang="en-GB"/>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87FA980F-A1AC-4001-9C01-305F69180B5E}" type="slidenum">
              <a:rPr lang="en-GB" smtClean="0"/>
              <a:t>‹#›</a:t>
            </a:fld>
            <a:endParaRPr lang="en-GB"/>
          </a:p>
        </p:txBody>
      </p:sp>
    </p:spTree>
    <p:custDataLst>
      <p:tags r:id="rId1"/>
    </p:custDataLst>
    <p:extLst>
      <p:ext uri="{BB962C8B-B14F-4D97-AF65-F5344CB8AC3E}">
        <p14:creationId xmlns:p14="http://schemas.microsoft.com/office/powerpoint/2010/main" val="222112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35433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981200"/>
            <a:ext cx="3543300" cy="3895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662483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4.xml"/><Relationship Id="rId18" Type="http://schemas.openxmlformats.org/officeDocument/2006/relationships/tags" Target="../tags/tag9.xml"/><Relationship Id="rId26" Type="http://schemas.openxmlformats.org/officeDocument/2006/relationships/tags" Target="../tags/tag17.xml"/><Relationship Id="rId3" Type="http://schemas.openxmlformats.org/officeDocument/2006/relationships/slideLayout" Target="../slideLayouts/slideLayout3.xml"/><Relationship Id="rId21" Type="http://schemas.openxmlformats.org/officeDocument/2006/relationships/tags" Target="../tags/tag12.xml"/><Relationship Id="rId34" Type="http://schemas.openxmlformats.org/officeDocument/2006/relationships/image" Target="../media/image3.jpeg"/><Relationship Id="rId7" Type="http://schemas.openxmlformats.org/officeDocument/2006/relationships/slideLayout" Target="../slideLayouts/slideLayout7.xml"/><Relationship Id="rId12" Type="http://schemas.openxmlformats.org/officeDocument/2006/relationships/tags" Target="../tags/tag3.xml"/><Relationship Id="rId17" Type="http://schemas.openxmlformats.org/officeDocument/2006/relationships/tags" Target="../tags/tag8.xml"/><Relationship Id="rId25" Type="http://schemas.openxmlformats.org/officeDocument/2006/relationships/tags" Target="../tags/tag16.xml"/><Relationship Id="rId33" Type="http://schemas.openxmlformats.org/officeDocument/2006/relationships/image" Target="../media/image2.jpg"/><Relationship Id="rId2" Type="http://schemas.openxmlformats.org/officeDocument/2006/relationships/slideLayout" Target="../slideLayouts/slideLayout2.xml"/><Relationship Id="rId16" Type="http://schemas.openxmlformats.org/officeDocument/2006/relationships/tags" Target="../tags/tag7.xml"/><Relationship Id="rId20" Type="http://schemas.openxmlformats.org/officeDocument/2006/relationships/tags" Target="../tags/tag11.xml"/><Relationship Id="rId29" Type="http://schemas.openxmlformats.org/officeDocument/2006/relationships/tags" Target="../tags/tag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24" Type="http://schemas.openxmlformats.org/officeDocument/2006/relationships/tags" Target="../tags/tag15.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tags" Target="../tags/tag6.xml"/><Relationship Id="rId23" Type="http://schemas.openxmlformats.org/officeDocument/2006/relationships/tags" Target="../tags/tag14.xml"/><Relationship Id="rId28" Type="http://schemas.openxmlformats.org/officeDocument/2006/relationships/tags" Target="../tags/tag19.xml"/><Relationship Id="rId36" Type="http://schemas.openxmlformats.org/officeDocument/2006/relationships/image" Target="../media/image5.jpg"/><Relationship Id="rId10" Type="http://schemas.openxmlformats.org/officeDocument/2006/relationships/vmlDrawing" Target="../drawings/vmlDrawing1.vml"/><Relationship Id="rId19" Type="http://schemas.openxmlformats.org/officeDocument/2006/relationships/tags" Target="../tags/tag10.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tags" Target="../tags/tag5.xml"/><Relationship Id="rId22" Type="http://schemas.openxmlformats.org/officeDocument/2006/relationships/tags" Target="../tags/tag13.xml"/><Relationship Id="rId27" Type="http://schemas.openxmlformats.org/officeDocument/2006/relationships/tags" Target="../tags/tag18.xml"/><Relationship Id="rId30" Type="http://schemas.openxmlformats.org/officeDocument/2006/relationships/tags" Target="../tags/tag21.xml"/><Relationship Id="rId35"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12"/>
            </p:custDataLs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658" name="think-cell Slide" r:id="rId31" imgW="270" imgH="270" progId="TCLayout.ActiveDocument.1">
                  <p:embed/>
                </p:oleObj>
              </mc:Choice>
              <mc:Fallback>
                <p:oleObj name="think-cell Slide" r:id="rId31" imgW="270" imgH="270" progId="TCLayout.ActiveDocument.1">
                  <p:embed/>
                  <p:pic>
                    <p:nvPicPr>
                      <p:cNvPr id="2" name="Object 1" hidden="1"/>
                      <p:cNvPicPr/>
                      <p:nvPr/>
                    </p:nvPicPr>
                    <p:blipFill>
                      <a:blip r:embed="rId32"/>
                      <a:stretch>
                        <a:fillRect/>
                      </a:stretch>
                    </p:blipFill>
                    <p:spPr>
                      <a:xfrm>
                        <a:off x="0" y="0"/>
                        <a:ext cx="161984" cy="161974"/>
                      </a:xfrm>
                      <a:prstGeom prst="rect">
                        <a:avLst/>
                      </a:prstGeom>
                    </p:spPr>
                  </p:pic>
                </p:oleObj>
              </mc:Fallback>
            </mc:AlternateContent>
          </a:graphicData>
        </a:graphic>
      </p:graphicFrame>
      <p:sp>
        <p:nvSpPr>
          <p:cNvPr id="1034" name="Working Draft" hidden="1"/>
          <p:cNvSpPr txBox="1">
            <a:spLocks noChangeArrowheads="1"/>
          </p:cNvSpPr>
          <p:nvPr/>
        </p:nvSpPr>
        <p:spPr bwMode="auto">
          <a:xfrm rot="5400000">
            <a:off x="8454767" y="2073867"/>
            <a:ext cx="1235916"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Last Modified 04/01/2017 09:15 India Standard Time</a:t>
            </a:r>
            <a:endParaRPr lang="en-US" sz="1200" baseline="0" noProof="0" dirty="0">
              <a:latin typeface="+mn-lt"/>
              <a:ea typeface="+mn-ea"/>
            </a:endParaRPr>
          </a:p>
        </p:txBody>
      </p:sp>
      <p:sp>
        <p:nvSpPr>
          <p:cNvPr id="1035" name="Printed" hidden="1"/>
          <p:cNvSpPr txBox="1">
            <a:spLocks noChangeArrowheads="1"/>
          </p:cNvSpPr>
          <p:nvPr/>
        </p:nvSpPr>
        <p:spPr bwMode="auto">
          <a:xfrm rot="5400000">
            <a:off x="8524501" y="4210468"/>
            <a:ext cx="1096454" cy="6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450" baseline="0" noProof="0">
                <a:latin typeface="+mn-lt"/>
                <a:ea typeface="+mn-ea"/>
              </a:rPr>
              <a:t>Printed 8/8/2016 3:35 PM India Standard Time</a:t>
            </a:r>
            <a:endParaRPr lang="en-US" sz="1200" baseline="0" noProof="0" dirty="0">
              <a:latin typeface="+mn-lt"/>
              <a:ea typeface="+mn-ea"/>
            </a:endParaRPr>
          </a:p>
        </p:txBody>
      </p:sp>
      <p:sp>
        <p:nvSpPr>
          <p:cNvPr id="10" name="1. On-page tracker" hidden="1"/>
          <p:cNvSpPr>
            <a:spLocks noChangeArrowheads="1"/>
          </p:cNvSpPr>
          <p:nvPr/>
        </p:nvSpPr>
        <p:spPr bwMode="auto">
          <a:xfrm>
            <a:off x="172517" y="8296"/>
            <a:ext cx="424796"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2517" y="830011"/>
            <a:ext cx="8794113"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baseline="0" noProof="0" dirty="0">
                <a:solidFill>
                  <a:srgbClr val="808080"/>
                </a:solidFill>
                <a:latin typeface="+mn-lt"/>
              </a:rPr>
              <a:t>Unit of measure</a:t>
            </a:r>
          </a:p>
        </p:txBody>
      </p:sp>
      <p:grpSp>
        <p:nvGrpSpPr>
          <p:cNvPr id="15" name="ACET" hidden="1"/>
          <p:cNvGrpSpPr>
            <a:grpSpLocks/>
          </p:cNvGrpSpPr>
          <p:nvPr/>
        </p:nvGrpSpPr>
        <p:grpSpPr bwMode="auto">
          <a:xfrm>
            <a:off x="2377117" y="1867595"/>
            <a:ext cx="4389768" cy="434092"/>
            <a:chOff x="915" y="762"/>
            <a:chExt cx="2686" cy="268"/>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62"/>
              <a:ext cx="2686" cy="268"/>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350" b="1" baseline="0" noProof="0" dirty="0">
                  <a:latin typeface="+mn-lt"/>
                  <a:ea typeface="+mn-ea"/>
                </a:rPr>
                <a:t>Title</a:t>
              </a:r>
            </a:p>
            <a:p>
              <a:r>
                <a:rPr lang="en-US" sz="1350" baseline="0" noProof="0" dirty="0">
                  <a:solidFill>
                    <a:srgbClr val="808080"/>
                  </a:solidFill>
                  <a:latin typeface="+mn-lt"/>
                  <a:ea typeface="+mn-ea"/>
                </a:rPr>
                <a:t>Unit of measure</a:t>
              </a:r>
            </a:p>
          </p:txBody>
        </p:sp>
      </p:grpSp>
      <p:grpSp>
        <p:nvGrpSpPr>
          <p:cNvPr id="22" name="LegendBoxes" hidden="1"/>
          <p:cNvGrpSpPr>
            <a:grpSpLocks/>
          </p:cNvGrpSpPr>
          <p:nvPr/>
        </p:nvGrpSpPr>
        <p:grpSpPr bwMode="auto">
          <a:xfrm>
            <a:off x="8263380" y="889002"/>
            <a:ext cx="593726" cy="984251"/>
            <a:chOff x="4936" y="176"/>
            <a:chExt cx="374" cy="620"/>
          </a:xfrm>
        </p:grpSpPr>
        <p:sp>
          <p:nvSpPr>
            <p:cNvPr id="23" name="Legend1"/>
            <p:cNvSpPr>
              <a:spLocks noChangeArrowheads="1"/>
            </p:cNvSpPr>
            <p:nvPr/>
          </p:nvSpPr>
          <p:spPr bwMode="auto">
            <a:xfrm>
              <a:off x="5096" y="17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4"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5" name="Legend2"/>
            <p:cNvSpPr>
              <a:spLocks noChangeArrowheads="1"/>
            </p:cNvSpPr>
            <p:nvPr/>
          </p:nvSpPr>
          <p:spPr bwMode="auto">
            <a:xfrm>
              <a:off x="5096" y="34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6"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7" name="Legend3"/>
            <p:cNvSpPr>
              <a:spLocks noChangeArrowheads="1"/>
            </p:cNvSpPr>
            <p:nvPr/>
          </p:nvSpPr>
          <p:spPr bwMode="auto">
            <a:xfrm>
              <a:off x="5096" y="517"/>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28"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29" name="Legend4"/>
            <p:cNvSpPr>
              <a:spLocks noChangeArrowheads="1"/>
            </p:cNvSpPr>
            <p:nvPr/>
          </p:nvSpPr>
          <p:spPr bwMode="auto">
            <a:xfrm>
              <a:off x="5096" y="688"/>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0"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31" name="LegendLines" hidden="1"/>
          <p:cNvGrpSpPr>
            <a:grpSpLocks/>
          </p:cNvGrpSpPr>
          <p:nvPr/>
        </p:nvGrpSpPr>
        <p:grpSpPr bwMode="auto">
          <a:xfrm>
            <a:off x="7955400" y="889002"/>
            <a:ext cx="901701" cy="684213"/>
            <a:chOff x="4750" y="176"/>
            <a:chExt cx="568" cy="431"/>
          </a:xfrm>
        </p:grpSpPr>
        <p:sp>
          <p:nvSpPr>
            <p:cNvPr id="32"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3"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4"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900">
                <a:latin typeface="+mn-lt"/>
              </a:endParaRPr>
            </a:p>
          </p:txBody>
        </p:sp>
        <p:sp>
          <p:nvSpPr>
            <p:cNvPr id="35" name="Legend1"/>
            <p:cNvSpPr>
              <a:spLocks noChangeArrowheads="1"/>
            </p:cNvSpPr>
            <p:nvPr/>
          </p:nvSpPr>
          <p:spPr bwMode="auto">
            <a:xfrm>
              <a:off x="5104" y="176"/>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6" name="Legend2"/>
            <p:cNvSpPr>
              <a:spLocks noChangeArrowheads="1"/>
            </p:cNvSpPr>
            <p:nvPr/>
          </p:nvSpPr>
          <p:spPr bwMode="auto">
            <a:xfrm>
              <a:off x="5104" y="344"/>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37" name="Legend3"/>
            <p:cNvSpPr>
              <a:spLocks noChangeArrowheads="1"/>
            </p:cNvSpPr>
            <p:nvPr/>
          </p:nvSpPr>
          <p:spPr bwMode="auto">
            <a:xfrm>
              <a:off x="5104" y="520"/>
              <a:ext cx="214" cy="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grpSp>
      <p:grpSp>
        <p:nvGrpSpPr>
          <p:cNvPr id="38" name="Sticker" hidden="1"/>
          <p:cNvGrpSpPr/>
          <p:nvPr/>
        </p:nvGrpSpPr>
        <p:grpSpPr bwMode="auto">
          <a:xfrm>
            <a:off x="8296124" y="889001"/>
            <a:ext cx="670505" cy="166199"/>
            <a:chOff x="8070270" y="285750"/>
            <a:chExt cx="670505" cy="166199"/>
          </a:xfrm>
        </p:grpSpPr>
        <p:sp>
          <p:nvSpPr>
            <p:cNvPr id="39" name="StickerRectangle"/>
            <p:cNvSpPr>
              <a:spLocks noChangeArrowheads="1"/>
            </p:cNvSpPr>
            <p:nvPr/>
          </p:nvSpPr>
          <p:spPr bwMode="auto">
            <a:xfrm>
              <a:off x="8070270" y="285750"/>
              <a:ext cx="670505" cy="16619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chemeClr val="tx2"/>
                </a:buClr>
              </a:pPr>
              <a:r>
                <a:rPr lang="en-US" sz="900" dirty="0">
                  <a:solidFill>
                    <a:srgbClr val="808080"/>
                  </a:solidFill>
                  <a:latin typeface="+mn-lt"/>
                </a:rPr>
                <a:t>PRELIMINARY</a:t>
              </a:r>
            </a:p>
          </p:txBody>
        </p:sp>
        <p:cxnSp>
          <p:nvCxnSpPr>
            <p:cNvPr id="40" name="AutoShape 31"/>
            <p:cNvCxnSpPr>
              <a:cxnSpLocks noChangeShapeType="1"/>
              <a:stCxn id="39" idx="2"/>
              <a:endCxn id="39" idx="4"/>
            </p:cNvCxnSpPr>
            <p:nvPr/>
          </p:nvCxnSpPr>
          <p:spPr bwMode="auto">
            <a:xfrm>
              <a:off x="8070270" y="285750"/>
              <a:ext cx="0" cy="166199"/>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41" name="AutoShape 32"/>
            <p:cNvCxnSpPr>
              <a:cxnSpLocks noChangeShapeType="1"/>
              <a:stCxn id="39" idx="4"/>
              <a:endCxn id="39" idx="6"/>
            </p:cNvCxnSpPr>
            <p:nvPr/>
          </p:nvCxnSpPr>
          <p:spPr bwMode="auto">
            <a:xfrm>
              <a:off x="8070270" y="451949"/>
              <a:ext cx="670505"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grpSp>
        <p:nvGrpSpPr>
          <p:cNvPr id="7" name="Slide Elements" hidden="1"/>
          <p:cNvGrpSpPr/>
          <p:nvPr/>
        </p:nvGrpSpPr>
        <p:grpSpPr bwMode="auto">
          <a:xfrm>
            <a:off x="172517" y="6447111"/>
            <a:ext cx="8796540" cy="351916"/>
            <a:chOff x="172517" y="6447111"/>
            <a:chExt cx="8796540" cy="351916"/>
          </a:xfrm>
        </p:grpSpPr>
        <p:sp>
          <p:nvSpPr>
            <p:cNvPr id="64" name="4. Footnote"/>
            <p:cNvSpPr txBox="1">
              <a:spLocks noChangeArrowheads="1"/>
            </p:cNvSpPr>
            <p:nvPr/>
          </p:nvSpPr>
          <p:spPr bwMode="auto">
            <a:xfrm>
              <a:off x="172517" y="6447111"/>
              <a:ext cx="8796540"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71438" indent="-71438">
                <a:defRPr/>
              </a:pPr>
              <a:r>
                <a:rPr lang="en-US" sz="750" baseline="0" noProof="0" dirty="0">
                  <a:latin typeface="+mn-lt"/>
                </a:rPr>
                <a:t>1 Footnote</a:t>
              </a:r>
            </a:p>
          </p:txBody>
        </p:sp>
        <p:sp>
          <p:nvSpPr>
            <p:cNvPr id="65" name="5. Source"/>
            <p:cNvSpPr>
              <a:spLocks noChangeArrowheads="1"/>
            </p:cNvSpPr>
            <p:nvPr/>
          </p:nvSpPr>
          <p:spPr bwMode="auto">
            <a:xfrm>
              <a:off x="172517" y="6683611"/>
              <a:ext cx="8252075" cy="115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ctr">
              <a:spAutoFit/>
            </a:bodyPr>
            <a:lstStyle/>
            <a:p>
              <a:pPr marL="313135" indent="-313135" defTabSz="671513">
                <a:tabLst>
                  <a:tab pos="367904" algn="l"/>
                </a:tabLst>
              </a:pPr>
              <a:r>
                <a:rPr lang="en-US" sz="750" baseline="0" noProof="0" dirty="0">
                  <a:solidFill>
                    <a:schemeClr val="tx1"/>
                  </a:solidFill>
                  <a:latin typeface="+mn-lt"/>
                </a:rPr>
                <a:t>Source: Source</a:t>
              </a:r>
            </a:p>
          </p:txBody>
        </p:sp>
      </p:grpSp>
      <p:grpSp>
        <p:nvGrpSpPr>
          <p:cNvPr id="63" name="Moon" hidden="1"/>
          <p:cNvGrpSpPr>
            <a:grpSpLocks noChangeAspect="1"/>
          </p:cNvGrpSpPr>
          <p:nvPr>
            <p:custDataLst>
              <p:tags r:id="rId13"/>
            </p:custDataLst>
          </p:nvPr>
        </p:nvGrpSpPr>
        <p:grpSpPr bwMode="auto">
          <a:xfrm>
            <a:off x="7645831" y="1415258"/>
            <a:ext cx="254000" cy="254000"/>
            <a:chOff x="1600" y="1600"/>
            <a:chExt cx="160" cy="160"/>
          </a:xfrm>
        </p:grpSpPr>
        <p:sp>
          <p:nvSpPr>
            <p:cNvPr id="67" name="Oval 90"/>
            <p:cNvSpPr>
              <a:spLocks noChangeAspect="1" noChangeArrowheads="1"/>
            </p:cNvSpPr>
            <p:nvPr>
              <p:custDataLst>
                <p:tags r:id="rId29"/>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8" name="Arc 91"/>
            <p:cNvSpPr>
              <a:spLocks noChangeAspect="1"/>
            </p:cNvSpPr>
            <p:nvPr>
              <p:custDataLst>
                <p:tags r:id="rId30"/>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grpSp>
      <p:grpSp>
        <p:nvGrpSpPr>
          <p:cNvPr id="60" name="LegendMoons" hidden="1"/>
          <p:cNvGrpSpPr/>
          <p:nvPr/>
        </p:nvGrpSpPr>
        <p:grpSpPr bwMode="auto">
          <a:xfrm>
            <a:off x="8196796" y="889000"/>
            <a:ext cx="660512" cy="1306516"/>
            <a:chOff x="5428012" y="273840"/>
            <a:chExt cx="660512" cy="1306516"/>
          </a:xfrm>
        </p:grpSpPr>
        <p:sp>
          <p:nvSpPr>
            <p:cNvPr id="61" name="Legend1"/>
            <p:cNvSpPr>
              <a:spLocks noChangeArrowheads="1"/>
            </p:cNvSpPr>
            <p:nvPr/>
          </p:nvSpPr>
          <p:spPr bwMode="auto">
            <a:xfrm>
              <a:off x="5748687" y="286540"/>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2" name="Legend2"/>
            <p:cNvSpPr>
              <a:spLocks noChangeArrowheads="1"/>
            </p:cNvSpPr>
            <p:nvPr/>
          </p:nvSpPr>
          <p:spPr bwMode="auto">
            <a:xfrm>
              <a:off x="5748687" y="561178"/>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69" name="Legend3"/>
            <p:cNvSpPr>
              <a:spLocks noChangeArrowheads="1"/>
            </p:cNvSpPr>
            <p:nvPr/>
          </p:nvSpPr>
          <p:spPr bwMode="auto">
            <a:xfrm>
              <a:off x="5748687" y="835817"/>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sp>
          <p:nvSpPr>
            <p:cNvPr id="70" name="Legend4"/>
            <p:cNvSpPr>
              <a:spLocks noChangeArrowheads="1"/>
            </p:cNvSpPr>
            <p:nvPr/>
          </p:nvSpPr>
          <p:spPr bwMode="auto">
            <a:xfrm>
              <a:off x="5748687" y="1107280"/>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a:latin typeface="+mn-lt"/>
                </a:rPr>
                <a:t>Legend</a:t>
              </a:r>
            </a:p>
          </p:txBody>
        </p:sp>
        <p:sp>
          <p:nvSpPr>
            <p:cNvPr id="71" name="Legend5"/>
            <p:cNvSpPr>
              <a:spLocks noChangeArrowheads="1"/>
            </p:cNvSpPr>
            <p:nvPr/>
          </p:nvSpPr>
          <p:spPr bwMode="auto">
            <a:xfrm>
              <a:off x="5748687" y="1383505"/>
              <a:ext cx="33983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US" sz="900" dirty="0">
                  <a:latin typeface="+mn-lt"/>
                </a:rPr>
                <a:t>Legend</a:t>
              </a:r>
            </a:p>
          </p:txBody>
        </p:sp>
        <p:grpSp>
          <p:nvGrpSpPr>
            <p:cNvPr id="72" name="MoonLegend1"/>
            <p:cNvGrpSpPr>
              <a:grpSpLocks noChangeAspect="1"/>
            </p:cNvGrpSpPr>
            <p:nvPr userDrawn="1">
              <p:custDataLst>
                <p:tags r:id="rId14"/>
              </p:custDataLst>
            </p:nvPr>
          </p:nvGrpSpPr>
          <p:grpSpPr bwMode="auto">
            <a:xfrm>
              <a:off x="5428012" y="273840"/>
              <a:ext cx="209550" cy="209551"/>
              <a:chOff x="1694" y="2044"/>
              <a:chExt cx="160" cy="160"/>
            </a:xfrm>
          </p:grpSpPr>
          <p:sp>
            <p:nvSpPr>
              <p:cNvPr id="90" name="Oval 41"/>
              <p:cNvSpPr>
                <a:spLocks noChangeAspect="1" noChangeArrowheads="1"/>
              </p:cNvSpPr>
              <p:nvPr>
                <p:custDataLst>
                  <p:tags r:id="rId2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91" name="Arc 42"/>
              <p:cNvSpPr>
                <a:spLocks noChangeAspect="1"/>
              </p:cNvSpPr>
              <p:nvPr>
                <p:custDataLst>
                  <p:tags r:id="rId28"/>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8" name="MoonLegend2"/>
            <p:cNvGrpSpPr>
              <a:grpSpLocks noChangeAspect="1"/>
            </p:cNvGrpSpPr>
            <p:nvPr userDrawn="1">
              <p:custDataLst>
                <p:tags r:id="rId15"/>
              </p:custDataLst>
            </p:nvPr>
          </p:nvGrpSpPr>
          <p:grpSpPr bwMode="auto">
            <a:xfrm>
              <a:off x="5428012" y="548081"/>
              <a:ext cx="209550" cy="209551"/>
              <a:chOff x="1694" y="2044"/>
              <a:chExt cx="160" cy="160"/>
            </a:xfrm>
          </p:grpSpPr>
          <p:sp>
            <p:nvSpPr>
              <p:cNvPr id="88" name="Oval 41"/>
              <p:cNvSpPr>
                <a:spLocks noChangeAspect="1" noChangeArrowheads="1"/>
              </p:cNvSpPr>
              <p:nvPr>
                <p:custDataLst>
                  <p:tags r:id="rId2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9" name="Arc 42"/>
              <p:cNvSpPr>
                <a:spLocks noChangeAspect="1"/>
              </p:cNvSpPr>
              <p:nvPr>
                <p:custDataLst>
                  <p:tags r:id="rId26"/>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79" name="MoonLegend3"/>
            <p:cNvGrpSpPr>
              <a:grpSpLocks noChangeAspect="1"/>
            </p:cNvGrpSpPr>
            <p:nvPr userDrawn="1">
              <p:custDataLst>
                <p:tags r:id="rId16"/>
              </p:custDataLst>
            </p:nvPr>
          </p:nvGrpSpPr>
          <p:grpSpPr bwMode="auto">
            <a:xfrm>
              <a:off x="5428012" y="822322"/>
              <a:ext cx="209550" cy="209551"/>
              <a:chOff x="1694" y="2044"/>
              <a:chExt cx="160" cy="160"/>
            </a:xfrm>
          </p:grpSpPr>
          <p:sp>
            <p:nvSpPr>
              <p:cNvPr id="86" name="Oval 41"/>
              <p:cNvSpPr>
                <a:spLocks noChangeAspect="1" noChangeArrowheads="1"/>
              </p:cNvSpPr>
              <p:nvPr>
                <p:custDataLst>
                  <p:tags r:id="rId2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7" name="Arc 42"/>
              <p:cNvSpPr>
                <a:spLocks noChangeAspect="1"/>
              </p:cNvSpPr>
              <p:nvPr>
                <p:custDataLst>
                  <p:tags r:id="rId24"/>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0" name="MoonLegend4"/>
            <p:cNvGrpSpPr>
              <a:grpSpLocks noChangeAspect="1"/>
            </p:cNvGrpSpPr>
            <p:nvPr userDrawn="1">
              <p:custDataLst>
                <p:tags r:id="rId17"/>
              </p:custDataLst>
            </p:nvPr>
          </p:nvGrpSpPr>
          <p:grpSpPr bwMode="auto">
            <a:xfrm>
              <a:off x="5428012" y="1096563"/>
              <a:ext cx="209550" cy="209551"/>
              <a:chOff x="1694" y="2044"/>
              <a:chExt cx="160" cy="160"/>
            </a:xfrm>
          </p:grpSpPr>
          <p:sp>
            <p:nvSpPr>
              <p:cNvPr id="84" name="Oval 41"/>
              <p:cNvSpPr>
                <a:spLocks noChangeAspect="1" noChangeArrowheads="1"/>
              </p:cNvSpPr>
              <p:nvPr>
                <p:custDataLst>
                  <p:tags r:id="rId2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5" name="Arc 42"/>
              <p:cNvSpPr>
                <a:spLocks noChangeAspect="1"/>
              </p:cNvSpPr>
              <p:nvPr>
                <p:custDataLst>
                  <p:tags r:id="rId22"/>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nvGrpSpPr>
            <p:cNvPr id="81" name="MoonLegend5"/>
            <p:cNvGrpSpPr>
              <a:grpSpLocks noChangeAspect="1"/>
            </p:cNvGrpSpPr>
            <p:nvPr userDrawn="1">
              <p:custDataLst>
                <p:tags r:id="rId18"/>
              </p:custDataLst>
            </p:nvPr>
          </p:nvGrpSpPr>
          <p:grpSpPr bwMode="auto">
            <a:xfrm>
              <a:off x="5428012" y="1370805"/>
              <a:ext cx="209550" cy="209551"/>
              <a:chOff x="1694" y="2044"/>
              <a:chExt cx="160" cy="160"/>
            </a:xfrm>
          </p:grpSpPr>
          <p:sp>
            <p:nvSpPr>
              <p:cNvPr id="82"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sp>
            <p:nvSpPr>
              <p:cNvPr id="83" name="Arc 42"/>
              <p:cNvSpPr>
                <a:spLocks noChangeAspect="1"/>
              </p:cNvSpPr>
              <p:nvPr>
                <p:custDataLst>
                  <p:tags r:id="rId20"/>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00">
                  <a:latin typeface="+mn-lt"/>
                </a:endParaRPr>
              </a:p>
            </p:txBody>
          </p:sp>
        </p:grpSp>
      </p:grpSp>
      <p:pic>
        <p:nvPicPr>
          <p:cNvPr id="77" name="Picture 76"/>
          <p:cNvPicPr>
            <a:picLocks noChangeAspect="1"/>
          </p:cNvPicPr>
          <p:nvPr/>
        </p:nvPicPr>
        <p:blipFill>
          <a:blip r:embed="rId33">
            <a:extLst>
              <a:ext uri="{28A0092B-C50C-407E-A947-70E740481C1C}">
                <a14:useLocalDpi xmlns:a14="http://schemas.microsoft.com/office/drawing/2010/main" val="0"/>
              </a:ext>
            </a:extLst>
          </a:blip>
          <a:stretch>
            <a:fillRect/>
          </a:stretch>
        </p:blipFill>
        <p:spPr bwMode="ltGray">
          <a:xfrm flipH="1">
            <a:off x="0" y="202"/>
            <a:ext cx="9144000" cy="6857596"/>
          </a:xfrm>
          <a:prstGeom prst="rect">
            <a:avLst/>
          </a:prstGeom>
        </p:spPr>
      </p:pic>
      <p:sp>
        <p:nvSpPr>
          <p:cNvPr id="92" name="doc id"/>
          <p:cNvSpPr>
            <a:spLocks noChangeArrowheads="1"/>
          </p:cNvSpPr>
          <p:nvPr/>
        </p:nvSpPr>
        <p:spPr bwMode="auto">
          <a:xfrm>
            <a:off x="6498590"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45260" fontAlgn="base">
              <a:spcBef>
                <a:spcPct val="0"/>
              </a:spcBef>
              <a:spcAft>
                <a:spcPct val="0"/>
              </a:spcAft>
            </a:pPr>
            <a:endParaRPr lang="en-US" sz="565" dirty="0">
              <a:solidFill>
                <a:srgbClr val="000000"/>
              </a:solidFill>
            </a:endParaRPr>
          </a:p>
        </p:txBody>
      </p:sp>
      <p:sp>
        <p:nvSpPr>
          <p:cNvPr id="93" name="Rectangle 286"/>
          <p:cNvSpPr>
            <a:spLocks noGrp="1" noChangeArrowheads="1"/>
          </p:cNvSpPr>
          <p:nvPr>
            <p:ph type="body" idx="1"/>
          </p:nvPr>
        </p:nvSpPr>
        <p:spPr bwMode="auto">
          <a:xfrm>
            <a:off x="2377117" y="2364857"/>
            <a:ext cx="4389768"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4" name="Title Placeholder 2"/>
          <p:cNvSpPr>
            <a:spLocks noGrp="1" noChangeArrowheads="1"/>
          </p:cNvSpPr>
          <p:nvPr>
            <p:ph type="title"/>
          </p:nvPr>
        </p:nvSpPr>
        <p:spPr bwMode="auto">
          <a:xfrm>
            <a:off x="172519" y="469077"/>
            <a:ext cx="6996687" cy="219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p>
            <a:pPr lvl="0"/>
            <a:r>
              <a:rPr lang="en-US" noProof="0"/>
              <a:t>Click to edit Master title style</a:t>
            </a:r>
            <a:endParaRPr lang="en-US" noProof="0" dirty="0"/>
          </a:p>
        </p:txBody>
      </p:sp>
      <p:sp>
        <p:nvSpPr>
          <p:cNvPr id="95" name="Slide Number"/>
          <p:cNvSpPr txBox="1">
            <a:spLocks/>
          </p:cNvSpPr>
          <p:nvPr/>
        </p:nvSpPr>
        <p:spPr bwMode="auto">
          <a:xfrm>
            <a:off x="8860832" y="6709452"/>
            <a:ext cx="105799" cy="108812"/>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algn="r" defTabSz="645878" fontAlgn="base">
              <a:spcBef>
                <a:spcPct val="0"/>
              </a:spcBef>
              <a:spcAft>
                <a:spcPct val="0"/>
              </a:spcAft>
            </a:pPr>
            <a:fld id="{42C328C1-A84F-4A39-A664-DBA00541A8C6}" type="slidenum">
              <a:rPr lang="en-US" sz="707" smtClean="0">
                <a:solidFill>
                  <a:srgbClr val="000000"/>
                </a:solidFill>
              </a:rPr>
              <a:pPr algn="r" defTabSz="645878" fontAlgn="base">
                <a:spcBef>
                  <a:spcPct val="0"/>
                </a:spcBef>
                <a:spcAft>
                  <a:spcPct val="0"/>
                </a:spcAft>
              </a:pPr>
              <a:t>‹#›</a:t>
            </a:fld>
            <a:endParaRPr lang="en-US" sz="707" dirty="0">
              <a:solidFill>
                <a:srgbClr val="000000"/>
              </a:solidFill>
            </a:endParaRPr>
          </a:p>
        </p:txBody>
      </p:sp>
      <p:sp>
        <p:nvSpPr>
          <p:cNvPr id="96" name="Freeform 95"/>
          <p:cNvSpPr/>
          <p:nvPr/>
        </p:nvSpPr>
        <p:spPr bwMode="ltGray">
          <a:xfrm>
            <a:off x="6766887" y="21"/>
            <a:ext cx="2377115" cy="735364"/>
          </a:xfrm>
          <a:custGeom>
            <a:avLst/>
            <a:gdLst>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 name="connsiteX0" fmla="*/ 0 w 1803400"/>
              <a:gd name="connsiteY0" fmla="*/ 0 h 717550"/>
              <a:gd name="connsiteX1" fmla="*/ 438150 w 1803400"/>
              <a:gd name="connsiteY1" fmla="*/ 717550 h 717550"/>
              <a:gd name="connsiteX2" fmla="*/ 1803400 w 1803400"/>
              <a:gd name="connsiteY2" fmla="*/ 717550 h 717550"/>
              <a:gd name="connsiteX3" fmla="*/ 1803400 w 1803400"/>
              <a:gd name="connsiteY3" fmla="*/ 0 h 717550"/>
              <a:gd name="connsiteX4" fmla="*/ 0 w 1803400"/>
              <a:gd name="connsiteY4" fmla="*/ 0 h 717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3400" h="717550">
                <a:moveTo>
                  <a:pt x="0" y="0"/>
                </a:moveTo>
                <a:cubicBezTo>
                  <a:pt x="170667" y="232833"/>
                  <a:pt x="323193" y="478367"/>
                  <a:pt x="438150" y="717550"/>
                </a:cubicBezTo>
                <a:lnTo>
                  <a:pt x="1803400" y="717550"/>
                </a:lnTo>
                <a:lnTo>
                  <a:pt x="1803400" y="0"/>
                </a:lnTo>
                <a:lnTo>
                  <a:pt x="0" y="0"/>
                </a:lnTo>
                <a:close/>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65528" tIns="32768" rIns="65528" bIns="32768" rtlCol="0" anchor="ctr"/>
          <a:lstStyle/>
          <a:p>
            <a:pPr algn="ctr" defTabSz="642328" fontAlgn="base">
              <a:spcBef>
                <a:spcPct val="0"/>
              </a:spcBef>
              <a:spcAft>
                <a:spcPct val="0"/>
              </a:spcAft>
            </a:pPr>
            <a:endParaRPr lang="en-GB" sz="1130" dirty="0" err="1">
              <a:solidFill>
                <a:srgbClr val="000000"/>
              </a:solidFill>
              <a:latin typeface="Arial"/>
            </a:endParaRPr>
          </a:p>
        </p:txBody>
      </p:sp>
      <p:pic>
        <p:nvPicPr>
          <p:cNvPr id="97" name="Picture 2" descr="http://qpg.co.in/yahoo_site_admin/assets/images/QCI_3.320180122_std.jpg"/>
          <p:cNvPicPr>
            <a:picLocks noChangeAspect="1" noChangeArrowheads="1"/>
          </p:cNvPicPr>
          <p:nvPr/>
        </p:nvPicPr>
        <p:blipFill>
          <a:blip r:embed="rId3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ltGray">
          <a:xfrm>
            <a:off x="8681191" y="6025350"/>
            <a:ext cx="438644" cy="56367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97" descr="ZED Logo.jpg"/>
          <p:cNvPicPr>
            <a:picLocks noChangeAspect="1"/>
          </p:cNvPicPr>
          <p:nvPr/>
        </p:nvPicPr>
        <p:blipFill rotWithShape="1">
          <a:blip r:embed="rId35" cstate="print">
            <a:clrChange>
              <a:clrFrom>
                <a:srgbClr val="FFFFFF"/>
              </a:clrFrom>
              <a:clrTo>
                <a:srgbClr val="FFFFFF">
                  <a:alpha val="0"/>
                </a:srgbClr>
              </a:clrTo>
            </a:clrChange>
            <a:extLst>
              <a:ext uri="{28A0092B-C50C-407E-A947-70E740481C1C}">
                <a14:useLocalDpi xmlns:a14="http://schemas.microsoft.com/office/drawing/2010/main" val="0"/>
              </a:ext>
            </a:extLst>
          </a:blip>
          <a:srcRect l="5077" t="12896" r="11045" b="12896"/>
          <a:stretch/>
        </p:blipFill>
        <p:spPr bwMode="ltGray">
          <a:xfrm>
            <a:off x="7203494" y="125250"/>
            <a:ext cx="980499" cy="342868"/>
          </a:xfrm>
          <a:prstGeom prst="rect">
            <a:avLst/>
          </a:prstGeom>
          <a:noFill/>
          <a:ln>
            <a:noFill/>
          </a:ln>
        </p:spPr>
      </p:pic>
      <p:pic>
        <p:nvPicPr>
          <p:cNvPr id="4" name="Picture 3">
            <a:extLst>
              <a:ext uri="{FF2B5EF4-FFF2-40B4-BE49-F238E27FC236}">
                <a16:creationId xmlns:a16="http://schemas.microsoft.com/office/drawing/2014/main" id="{D7D93D60-E05C-4BA8-A8F8-EF9351B4D3F4}"/>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8373507" y="46985"/>
            <a:ext cx="683826" cy="685239"/>
          </a:xfrm>
          <a:prstGeom prst="rect">
            <a:avLst/>
          </a:prstGeom>
        </p:spPr>
      </p:pic>
    </p:spTree>
    <p:custDataLst>
      <p:tags r:id="rId11"/>
    </p:custDataLst>
    <p:extLst>
      <p:ext uri="{BB962C8B-B14F-4D97-AF65-F5344CB8AC3E}">
        <p14:creationId xmlns:p14="http://schemas.microsoft.com/office/powerpoint/2010/main" val="2607249118"/>
      </p:ext>
    </p:extLst>
  </p:cSld>
  <p:clrMap bg1="lt1" tx1="dk1" bg2="lt2" tx2="dk2" accent1="accent1" accent2="accent2" accent3="accent3" accent4="accent4" accent5="accent5" accent6="accent6" hlink="hlink" folHlink="folHlink"/>
  <p:sldLayoutIdLst>
    <p:sldLayoutId id="2147483661" r:id="rId1"/>
    <p:sldLayoutId id="2147483725" r:id="rId2"/>
    <p:sldLayoutId id="2147483662" r:id="rId3"/>
    <p:sldLayoutId id="2147483665" r:id="rId4"/>
    <p:sldLayoutId id="2147483666" r:id="rId5"/>
    <p:sldLayoutId id="2147483720" r:id="rId6"/>
    <p:sldLayoutId id="2147483721" r:id="rId7"/>
    <p:sldLayoutId id="2147483724" r:id="rId8"/>
  </p:sldLayoutIdLst>
  <p:hf hdr="0" ftr="0" dt="0"/>
  <p:txStyles>
    <p:titleStyle>
      <a:lvl1pPr algn="l" defTabSz="685145" rtl="0" eaLnBrk="1" fontAlgn="base" hangingPunct="1">
        <a:spcBef>
          <a:spcPct val="0"/>
        </a:spcBef>
        <a:spcAft>
          <a:spcPct val="0"/>
        </a:spcAft>
        <a:tabLst>
          <a:tab pos="206515" algn="l"/>
        </a:tabLst>
        <a:defRPr sz="1425" b="1" baseline="0">
          <a:solidFill>
            <a:schemeClr val="tx2"/>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p:titleStyle>
    <p:bodyStyle>
      <a:lvl1pPr marL="0" indent="0" algn="l" defTabSz="685145" rtl="0" eaLnBrk="1" fontAlgn="base" hangingPunct="1">
        <a:spcBef>
          <a:spcPct val="0"/>
        </a:spcBef>
        <a:spcAft>
          <a:spcPct val="0"/>
        </a:spcAft>
        <a:buClr>
          <a:schemeClr val="tx2"/>
        </a:buClr>
        <a:defRPr sz="1200" baseline="0">
          <a:solidFill>
            <a:schemeClr val="tx1"/>
          </a:solidFill>
          <a:latin typeface="+mn-lt"/>
          <a:ea typeface="Arial Unicode MS" pitchFamily="34" charset="-128"/>
          <a:cs typeface="Arial Unicode MS" pitchFamily="34" charset="-128"/>
        </a:defRPr>
      </a:lvl1pPr>
      <a:lvl2pPr marL="148205" indent="-146990" algn="l" defTabSz="685145"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ea typeface="Arial Unicode MS" pitchFamily="34" charset="-128"/>
          <a:cs typeface="Arial Unicode MS" pitchFamily="34" charset="-128"/>
        </a:defRPr>
      </a:lvl2pPr>
      <a:lvl3pPr marL="349861" indent="-200441"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3pPr>
      <a:lvl4pPr marL="470126" indent="-119050"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4pPr>
      <a:lvl5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ea typeface="Arial Unicode MS" pitchFamily="34" charset="-128"/>
          <a:cs typeface="Arial Unicode MS" pitchFamily="34" charset="-128"/>
        </a:defRPr>
      </a:lvl5pPr>
      <a:lvl6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6pPr>
      <a:lvl7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7pPr>
      <a:lvl8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8pPr>
      <a:lvl9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9pPr>
    </p:bodyStyle>
    <p:otherStyle>
      <a:defPPr>
        <a:defRPr lang="en-US"/>
      </a:defPPr>
      <a:lvl1pPr marL="0" algn="l" defTabSz="699722" rtl="0" eaLnBrk="1" latinLnBrk="0" hangingPunct="1">
        <a:defRPr sz="1350" kern="1200">
          <a:solidFill>
            <a:schemeClr val="tx1"/>
          </a:solidFill>
          <a:latin typeface="+mn-lt"/>
          <a:ea typeface="+mn-ea"/>
          <a:cs typeface="+mn-cs"/>
        </a:defRPr>
      </a:lvl1pPr>
      <a:lvl2pPr marL="349861" algn="l" defTabSz="699722" rtl="0" eaLnBrk="1" latinLnBrk="0" hangingPunct="1">
        <a:defRPr sz="1350" kern="1200">
          <a:solidFill>
            <a:schemeClr val="tx1"/>
          </a:solidFill>
          <a:latin typeface="+mn-lt"/>
          <a:ea typeface="+mn-ea"/>
          <a:cs typeface="+mn-cs"/>
        </a:defRPr>
      </a:lvl2pPr>
      <a:lvl3pPr marL="699722" algn="l" defTabSz="699722" rtl="0" eaLnBrk="1" latinLnBrk="0" hangingPunct="1">
        <a:defRPr sz="1350" kern="1200">
          <a:solidFill>
            <a:schemeClr val="tx1"/>
          </a:solidFill>
          <a:latin typeface="+mn-lt"/>
          <a:ea typeface="+mn-ea"/>
          <a:cs typeface="+mn-cs"/>
        </a:defRPr>
      </a:lvl3pPr>
      <a:lvl4pPr marL="1049582" algn="l" defTabSz="699722" rtl="0" eaLnBrk="1" latinLnBrk="0" hangingPunct="1">
        <a:defRPr sz="1350" kern="1200">
          <a:solidFill>
            <a:schemeClr val="tx1"/>
          </a:solidFill>
          <a:latin typeface="+mn-lt"/>
          <a:ea typeface="+mn-ea"/>
          <a:cs typeface="+mn-cs"/>
        </a:defRPr>
      </a:lvl4pPr>
      <a:lvl5pPr marL="1399444" algn="l" defTabSz="699722" rtl="0" eaLnBrk="1" latinLnBrk="0" hangingPunct="1">
        <a:defRPr sz="1350" kern="1200">
          <a:solidFill>
            <a:schemeClr val="tx1"/>
          </a:solidFill>
          <a:latin typeface="+mn-lt"/>
          <a:ea typeface="+mn-ea"/>
          <a:cs typeface="+mn-cs"/>
        </a:defRPr>
      </a:lvl5pPr>
      <a:lvl6pPr marL="1749305" algn="l" defTabSz="699722" rtl="0" eaLnBrk="1" latinLnBrk="0" hangingPunct="1">
        <a:defRPr sz="1350" kern="1200">
          <a:solidFill>
            <a:schemeClr val="tx1"/>
          </a:solidFill>
          <a:latin typeface="+mn-lt"/>
          <a:ea typeface="+mn-ea"/>
          <a:cs typeface="+mn-cs"/>
        </a:defRPr>
      </a:lvl6pPr>
      <a:lvl7pPr marL="2099165" algn="l" defTabSz="699722" rtl="0" eaLnBrk="1" latinLnBrk="0" hangingPunct="1">
        <a:defRPr sz="1350" kern="1200">
          <a:solidFill>
            <a:schemeClr val="tx1"/>
          </a:solidFill>
          <a:latin typeface="+mn-lt"/>
          <a:ea typeface="+mn-ea"/>
          <a:cs typeface="+mn-cs"/>
        </a:defRPr>
      </a:lvl7pPr>
      <a:lvl8pPr marL="2449026" algn="l" defTabSz="699722" rtl="0" eaLnBrk="1" latinLnBrk="0" hangingPunct="1">
        <a:defRPr sz="1350" kern="1200">
          <a:solidFill>
            <a:schemeClr val="tx1"/>
          </a:solidFill>
          <a:latin typeface="+mn-lt"/>
          <a:ea typeface="+mn-ea"/>
          <a:cs typeface="+mn-cs"/>
        </a:defRPr>
      </a:lvl8pPr>
      <a:lvl9pPr marL="2798887" algn="l" defTabSz="699722"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60" userDrawn="1">
          <p15:clr>
            <a:srgbClr val="F26B43"/>
          </p15:clr>
        </p15:guide>
        <p15:guide id="2" pos="1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5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525" y="75711"/>
            <a:ext cx="6886575" cy="584775"/>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600" dirty="0"/>
              <a:t>DA-1  Design (includes packaging) for reliability and regulatory adherence </a:t>
            </a:r>
          </a:p>
        </p:txBody>
      </p:sp>
      <p:sp>
        <p:nvSpPr>
          <p:cNvPr id="7" name="Rectangle 6"/>
          <p:cNvSpPr/>
          <p:nvPr/>
        </p:nvSpPr>
        <p:spPr>
          <a:xfrm>
            <a:off x="89674" y="1324688"/>
            <a:ext cx="789441" cy="1190557"/>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1200" b="1" dirty="0">
                <a:solidFill>
                  <a:schemeClr val="tx1"/>
                </a:solidFill>
              </a:rPr>
              <a:t>Plan</a:t>
            </a:r>
          </a:p>
        </p:txBody>
      </p:sp>
      <p:sp>
        <p:nvSpPr>
          <p:cNvPr id="8" name="Rectangle 7"/>
          <p:cNvSpPr/>
          <p:nvPr/>
        </p:nvSpPr>
        <p:spPr>
          <a:xfrm>
            <a:off x="89673" y="2582095"/>
            <a:ext cx="789441" cy="111686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200" b="1" dirty="0">
                <a:solidFill>
                  <a:schemeClr val="tx1"/>
                </a:solidFill>
              </a:rPr>
              <a:t>Deploy</a:t>
            </a:r>
          </a:p>
        </p:txBody>
      </p:sp>
      <p:sp>
        <p:nvSpPr>
          <p:cNvPr id="9" name="Rectangle 8"/>
          <p:cNvSpPr/>
          <p:nvPr/>
        </p:nvSpPr>
        <p:spPr>
          <a:xfrm>
            <a:off x="89674" y="3765830"/>
            <a:ext cx="789441" cy="129121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200" b="1" dirty="0">
                <a:solidFill>
                  <a:schemeClr val="tx1"/>
                </a:solidFill>
              </a:rPr>
              <a:t>Deploy</a:t>
            </a:r>
          </a:p>
        </p:txBody>
      </p:sp>
      <p:sp>
        <p:nvSpPr>
          <p:cNvPr id="10" name="Rectangle 9"/>
          <p:cNvSpPr/>
          <p:nvPr/>
        </p:nvSpPr>
        <p:spPr>
          <a:xfrm>
            <a:off x="89674" y="5122809"/>
            <a:ext cx="789441" cy="130413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200" b="1" dirty="0">
                <a:solidFill>
                  <a:schemeClr val="tx1"/>
                </a:solidFill>
              </a:rPr>
              <a:t>Monitor, refine and deliver outcome</a:t>
            </a:r>
          </a:p>
        </p:txBody>
      </p:sp>
      <p:sp>
        <p:nvSpPr>
          <p:cNvPr id="11" name="Rectangle 10"/>
          <p:cNvSpPr/>
          <p:nvPr/>
        </p:nvSpPr>
        <p:spPr>
          <a:xfrm>
            <a:off x="948494" y="914865"/>
            <a:ext cx="1531957"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600" dirty="0">
              <a:solidFill>
                <a:schemeClr val="tx1"/>
              </a:solidFill>
            </a:endParaRPr>
          </a:p>
        </p:txBody>
      </p:sp>
      <p:sp>
        <p:nvSpPr>
          <p:cNvPr id="12" name="Rectangle 11"/>
          <p:cNvSpPr/>
          <p:nvPr/>
        </p:nvSpPr>
        <p:spPr>
          <a:xfrm>
            <a:off x="2486861" y="914865"/>
            <a:ext cx="1486902"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600" dirty="0">
              <a:solidFill>
                <a:schemeClr val="tx1"/>
              </a:solidFill>
            </a:endParaRPr>
          </a:p>
        </p:txBody>
      </p:sp>
      <p:sp>
        <p:nvSpPr>
          <p:cNvPr id="13" name="Rectangle 12"/>
          <p:cNvSpPr/>
          <p:nvPr/>
        </p:nvSpPr>
        <p:spPr>
          <a:xfrm>
            <a:off x="3968708" y="914865"/>
            <a:ext cx="1516789"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600" dirty="0">
              <a:solidFill>
                <a:schemeClr val="tx1"/>
              </a:solidFill>
            </a:endParaRPr>
          </a:p>
        </p:txBody>
      </p:sp>
      <p:sp>
        <p:nvSpPr>
          <p:cNvPr id="14" name="Rectangle 13"/>
          <p:cNvSpPr/>
          <p:nvPr/>
        </p:nvSpPr>
        <p:spPr>
          <a:xfrm>
            <a:off x="5487647" y="914865"/>
            <a:ext cx="1796341"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600" dirty="0">
              <a:solidFill>
                <a:schemeClr val="tx1"/>
              </a:solidFill>
            </a:endParaRPr>
          </a:p>
        </p:txBody>
      </p:sp>
      <p:sp>
        <p:nvSpPr>
          <p:cNvPr id="15" name="Rectangle 14"/>
          <p:cNvSpPr/>
          <p:nvPr/>
        </p:nvSpPr>
        <p:spPr>
          <a:xfrm>
            <a:off x="7289782" y="914865"/>
            <a:ext cx="18143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600" dirty="0"/>
          </a:p>
        </p:txBody>
      </p:sp>
      <p:sp>
        <p:nvSpPr>
          <p:cNvPr id="16" name="Rectangle 15"/>
          <p:cNvSpPr/>
          <p:nvPr/>
        </p:nvSpPr>
        <p:spPr>
          <a:xfrm>
            <a:off x="977933" y="1324688"/>
            <a:ext cx="1475021"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'No design activity is present</a:t>
            </a:r>
          </a:p>
        </p:txBody>
      </p:sp>
      <p:sp>
        <p:nvSpPr>
          <p:cNvPr id="17" name="Rectangle 16"/>
          <p:cNvSpPr/>
          <p:nvPr/>
        </p:nvSpPr>
        <p:spPr>
          <a:xfrm>
            <a:off x="2514492" y="1324688"/>
            <a:ext cx="1431641"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'Design is limited to low value/low complexity component and process</a:t>
            </a:r>
          </a:p>
        </p:txBody>
      </p:sp>
      <p:sp>
        <p:nvSpPr>
          <p:cNvPr id="18" name="Rectangle 17"/>
          <p:cNvSpPr/>
          <p:nvPr/>
        </p:nvSpPr>
        <p:spPr>
          <a:xfrm>
            <a:off x="3996895" y="1324688"/>
            <a:ext cx="1460417"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'Separate design unit/resources available</a:t>
            </a:r>
          </a:p>
        </p:txBody>
      </p:sp>
      <p:sp>
        <p:nvSpPr>
          <p:cNvPr id="19" name="Rectangle 18"/>
          <p:cNvSpPr/>
          <p:nvPr/>
        </p:nvSpPr>
        <p:spPr>
          <a:xfrm>
            <a:off x="5521030" y="1324688"/>
            <a:ext cx="1729578"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'The design norms present to include asset reliability, maintainability during asset life and extreme operating conditions</a:t>
            </a:r>
          </a:p>
        </p:txBody>
      </p:sp>
      <p:sp>
        <p:nvSpPr>
          <p:cNvPr id="20" name="Rectangle 19"/>
          <p:cNvSpPr/>
          <p:nvPr/>
        </p:nvSpPr>
        <p:spPr>
          <a:xfrm>
            <a:off x="7323496" y="1324688"/>
            <a:ext cx="1746874" cy="11905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050" dirty="0">
                <a:solidFill>
                  <a:schemeClr val="bg1"/>
                </a:solidFill>
              </a:rPr>
              <a:t>'Design norms present to include asset reliability, maintainability during asset life and extreme operating conditions.  Dedicated resources to check  design adherence</a:t>
            </a:r>
          </a:p>
        </p:txBody>
      </p:sp>
      <p:sp>
        <p:nvSpPr>
          <p:cNvPr id="21" name="Rectangle 20"/>
          <p:cNvSpPr/>
          <p:nvPr/>
        </p:nvSpPr>
        <p:spPr>
          <a:xfrm>
            <a:off x="977933" y="2582095"/>
            <a:ext cx="1475021"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'Customer provide specifications and design</a:t>
            </a:r>
          </a:p>
        </p:txBody>
      </p:sp>
      <p:sp>
        <p:nvSpPr>
          <p:cNvPr id="22" name="Rectangle 21"/>
          <p:cNvSpPr/>
          <p:nvPr/>
        </p:nvSpPr>
        <p:spPr>
          <a:xfrm>
            <a:off x="2514492" y="2582095"/>
            <a:ext cx="1431641"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Design done by working closely with customers/OEM design team</a:t>
            </a:r>
          </a:p>
        </p:txBody>
      </p:sp>
      <p:sp>
        <p:nvSpPr>
          <p:cNvPr id="23" name="Rectangle 22"/>
          <p:cNvSpPr/>
          <p:nvPr/>
        </p:nvSpPr>
        <p:spPr>
          <a:xfrm>
            <a:off x="3996895" y="2582095"/>
            <a:ext cx="1460417"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Design norms are defined and customer requirements are included in all stages of design. Design </a:t>
            </a:r>
            <a:r>
              <a:rPr lang="en-US" sz="1200" dirty="0" err="1">
                <a:solidFill>
                  <a:schemeClr val="bg1"/>
                </a:solidFill>
              </a:rPr>
              <a:t>favours</a:t>
            </a:r>
            <a:r>
              <a:rPr lang="en-US" sz="1200" dirty="0">
                <a:solidFill>
                  <a:schemeClr val="bg1"/>
                </a:solidFill>
              </a:rPr>
              <a:t> GSQR for army and equivalent</a:t>
            </a:r>
          </a:p>
        </p:txBody>
      </p:sp>
      <p:sp>
        <p:nvSpPr>
          <p:cNvPr id="24" name="Rectangle 23"/>
          <p:cNvSpPr/>
          <p:nvPr/>
        </p:nvSpPr>
        <p:spPr>
          <a:xfrm>
            <a:off x="5521030" y="2582095"/>
            <a:ext cx="1729578"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Design is checked for regulatory adherence and approved by customers</a:t>
            </a:r>
          </a:p>
        </p:txBody>
      </p:sp>
      <p:sp>
        <p:nvSpPr>
          <p:cNvPr id="25" name="Rectangle 24"/>
          <p:cNvSpPr/>
          <p:nvPr/>
        </p:nvSpPr>
        <p:spPr>
          <a:xfrm>
            <a:off x="7323496" y="2582095"/>
            <a:ext cx="1746874" cy="111686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Dedicated resources to check  Regulatory adherence and manage end-end design cycle from conceptual design phase till production part approval</a:t>
            </a:r>
          </a:p>
        </p:txBody>
      </p:sp>
      <p:sp>
        <p:nvSpPr>
          <p:cNvPr id="26" name="Rectangle 25"/>
          <p:cNvSpPr/>
          <p:nvPr/>
        </p:nvSpPr>
        <p:spPr>
          <a:xfrm>
            <a:off x="977933" y="3765829"/>
            <a:ext cx="1475021"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No specific norms for packaging exit. Standard bubble packaging is used</a:t>
            </a:r>
          </a:p>
        </p:txBody>
      </p:sp>
      <p:sp>
        <p:nvSpPr>
          <p:cNvPr id="27" name="Rectangle 26"/>
          <p:cNvSpPr/>
          <p:nvPr/>
        </p:nvSpPr>
        <p:spPr>
          <a:xfrm>
            <a:off x="2514492" y="3765829"/>
            <a:ext cx="1431641"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Packaging done based on customer defined norms</a:t>
            </a:r>
          </a:p>
        </p:txBody>
      </p:sp>
      <p:sp>
        <p:nvSpPr>
          <p:cNvPr id="28" name="Rectangle 27"/>
          <p:cNvSpPr/>
          <p:nvPr/>
        </p:nvSpPr>
        <p:spPr>
          <a:xfrm>
            <a:off x="3996895" y="3765829"/>
            <a:ext cx="1460417"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Process for packaging design present. separate packaging control department exists </a:t>
            </a:r>
          </a:p>
        </p:txBody>
      </p:sp>
      <p:sp>
        <p:nvSpPr>
          <p:cNvPr id="29" name="Rectangle 28"/>
          <p:cNvSpPr/>
          <p:nvPr/>
        </p:nvSpPr>
        <p:spPr>
          <a:xfrm>
            <a:off x="5521030" y="3765829"/>
            <a:ext cx="1729578"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Packaging design </a:t>
            </a:r>
            <a:r>
              <a:rPr lang="en-US" sz="1200" dirty="0" err="1">
                <a:solidFill>
                  <a:schemeClr val="bg1"/>
                </a:solidFill>
              </a:rPr>
              <a:t>customised</a:t>
            </a:r>
            <a:r>
              <a:rPr lang="en-US" sz="1200" dirty="0">
                <a:solidFill>
                  <a:schemeClr val="bg1"/>
                </a:solidFill>
              </a:rPr>
              <a:t> for each product class and shipment location </a:t>
            </a:r>
          </a:p>
        </p:txBody>
      </p:sp>
      <p:sp>
        <p:nvSpPr>
          <p:cNvPr id="30" name="Rectangle 29"/>
          <p:cNvSpPr/>
          <p:nvPr/>
        </p:nvSpPr>
        <p:spPr>
          <a:xfrm>
            <a:off x="7323496" y="3765829"/>
            <a:ext cx="1746874" cy="1291219"/>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050" dirty="0">
                <a:solidFill>
                  <a:schemeClr val="bg1"/>
                </a:solidFill>
              </a:rPr>
              <a:t>Packaging design </a:t>
            </a:r>
            <a:r>
              <a:rPr lang="en-US" sz="1050" dirty="0" err="1">
                <a:solidFill>
                  <a:schemeClr val="bg1"/>
                </a:solidFill>
              </a:rPr>
              <a:t>customised</a:t>
            </a:r>
            <a:r>
              <a:rPr lang="en-US" sz="1050" dirty="0">
                <a:solidFill>
                  <a:schemeClr val="bg1"/>
                </a:solidFill>
              </a:rPr>
              <a:t> for each product class and shipment location Packaging control mechanism based on continuous feedback from customers</a:t>
            </a:r>
          </a:p>
        </p:txBody>
      </p:sp>
      <p:sp>
        <p:nvSpPr>
          <p:cNvPr id="31" name="Rectangle 30"/>
          <p:cNvSpPr/>
          <p:nvPr/>
        </p:nvSpPr>
        <p:spPr>
          <a:xfrm>
            <a:off x="977933" y="5122808"/>
            <a:ext cx="1475021"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'All the designs are received from customers only, Change control process is not followed </a:t>
            </a:r>
          </a:p>
        </p:txBody>
      </p:sp>
      <p:sp>
        <p:nvSpPr>
          <p:cNvPr id="32" name="Rectangle 31"/>
          <p:cNvSpPr/>
          <p:nvPr/>
        </p:nvSpPr>
        <p:spPr>
          <a:xfrm>
            <a:off x="2514492" y="5122808"/>
            <a:ext cx="1431641"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'Reactive approach in place for review and error rectification in designs</a:t>
            </a:r>
          </a:p>
        </p:txBody>
      </p:sp>
      <p:sp>
        <p:nvSpPr>
          <p:cNvPr id="33" name="Rectangle 32"/>
          <p:cNvSpPr/>
          <p:nvPr/>
        </p:nvSpPr>
        <p:spPr>
          <a:xfrm>
            <a:off x="3996895" y="5122808"/>
            <a:ext cx="1460417"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'Customer complaints with respect to designs are maintained with reasons for failures investigated &amp; suitable actions taken for prevention</a:t>
            </a:r>
          </a:p>
        </p:txBody>
      </p:sp>
      <p:sp>
        <p:nvSpPr>
          <p:cNvPr id="34" name="Rectangle 33"/>
          <p:cNvSpPr/>
          <p:nvPr/>
        </p:nvSpPr>
        <p:spPr>
          <a:xfrm>
            <a:off x="5521030" y="5122808"/>
            <a:ext cx="1729578"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'Designs are reviewed and approved by cross function team and customer on periodic basis</a:t>
            </a:r>
          </a:p>
          <a:p>
            <a:r>
              <a:rPr lang="en-US" sz="1200" dirty="0">
                <a:solidFill>
                  <a:schemeClr val="bg1"/>
                </a:solidFill>
              </a:rPr>
              <a:t>ECN/ECR(Engineering change note/record) process is in place</a:t>
            </a:r>
          </a:p>
        </p:txBody>
      </p:sp>
      <p:sp>
        <p:nvSpPr>
          <p:cNvPr id="35" name="Rectangle 34"/>
          <p:cNvSpPr/>
          <p:nvPr/>
        </p:nvSpPr>
        <p:spPr>
          <a:xfrm>
            <a:off x="7323496" y="5122808"/>
            <a:ext cx="1746874" cy="130413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'Designs are optimized for robustness using QE techniques as suggested in ISO 16336 on RPD (Robust Parameter Design) and Takes IPR for designs.</a:t>
            </a:r>
          </a:p>
        </p:txBody>
      </p:sp>
      <p:sp>
        <p:nvSpPr>
          <p:cNvPr id="36" name="Rectangle 35"/>
          <p:cNvSpPr/>
          <p:nvPr/>
        </p:nvSpPr>
        <p:spPr>
          <a:xfrm>
            <a:off x="977933" y="956830"/>
            <a:ext cx="1475021"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IN" sz="1400" b="1" dirty="0"/>
              <a:t>Learner</a:t>
            </a:r>
            <a:endParaRPr lang="en-US" sz="1400" b="1" dirty="0">
              <a:solidFill>
                <a:schemeClr val="bg1"/>
              </a:solidFill>
            </a:endParaRPr>
          </a:p>
        </p:txBody>
      </p:sp>
      <p:sp>
        <p:nvSpPr>
          <p:cNvPr id="38" name="Rectangle 37"/>
          <p:cNvSpPr/>
          <p:nvPr/>
        </p:nvSpPr>
        <p:spPr>
          <a:xfrm>
            <a:off x="2514492" y="956830"/>
            <a:ext cx="1431641"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400" b="1" dirty="0"/>
              <a:t>Beginner</a:t>
            </a:r>
            <a:endParaRPr lang="en-US" sz="1400" b="1" dirty="0">
              <a:solidFill>
                <a:schemeClr val="tx1"/>
              </a:solidFill>
            </a:endParaRPr>
          </a:p>
        </p:txBody>
      </p:sp>
      <p:sp>
        <p:nvSpPr>
          <p:cNvPr id="39" name="Rectangle 38"/>
          <p:cNvSpPr/>
          <p:nvPr/>
        </p:nvSpPr>
        <p:spPr>
          <a:xfrm>
            <a:off x="3996895" y="956830"/>
            <a:ext cx="146041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400" b="1" dirty="0"/>
              <a:t>Organized</a:t>
            </a:r>
            <a:endParaRPr lang="en-US" sz="1400" b="1" dirty="0">
              <a:solidFill>
                <a:schemeClr val="tx1"/>
              </a:solidFill>
            </a:endParaRPr>
          </a:p>
        </p:txBody>
      </p:sp>
      <p:sp>
        <p:nvSpPr>
          <p:cNvPr id="40" name="Rectangle 39"/>
          <p:cNvSpPr/>
          <p:nvPr/>
        </p:nvSpPr>
        <p:spPr>
          <a:xfrm>
            <a:off x="5521030" y="956830"/>
            <a:ext cx="1729578"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400" b="1" dirty="0"/>
              <a:t>Achiever</a:t>
            </a:r>
            <a:endParaRPr lang="en-US" sz="1400" b="1" dirty="0">
              <a:solidFill>
                <a:schemeClr val="tx1"/>
              </a:solidFill>
            </a:endParaRPr>
          </a:p>
        </p:txBody>
      </p:sp>
      <p:sp>
        <p:nvSpPr>
          <p:cNvPr id="41" name="Rectangle 40"/>
          <p:cNvSpPr/>
          <p:nvPr/>
        </p:nvSpPr>
        <p:spPr>
          <a:xfrm>
            <a:off x="7323496" y="956830"/>
            <a:ext cx="1746874"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400" b="1" dirty="0"/>
              <a:t>World class</a:t>
            </a:r>
          </a:p>
        </p:txBody>
      </p:sp>
    </p:spTree>
    <p:custDataLst>
      <p:tags r:id="rId1"/>
    </p:custDataLst>
    <p:extLst>
      <p:ext uri="{BB962C8B-B14F-4D97-AF65-F5344CB8AC3E}">
        <p14:creationId xmlns:p14="http://schemas.microsoft.com/office/powerpoint/2010/main" val="2595716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DB-8 In-Process Quality Control</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2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sz="12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No process in place to ensure In-process Quality control</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err="1">
                <a:solidFill>
                  <a:schemeClr val="bg1"/>
                </a:solidFill>
              </a:rPr>
              <a:t>Adhoc</a:t>
            </a:r>
            <a:r>
              <a:rPr lang="en-US" sz="1400" dirty="0">
                <a:solidFill>
                  <a:schemeClr val="bg1"/>
                </a:solidFill>
              </a:rPr>
              <a:t> audits are done by quality team to monitor the compliance of the product to meet quality control standards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Regular line audits, on ongoing basis by quality team to monitor the compliance of the product to meet quality control standards</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Adequate approved limit samples are available in only critical and important areas to give inspectors or workers a guideline</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Adequate approved limit samples are available in all areas to give inspectors or workers a guideline</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Implementation not monitored</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&lt;50% Critical to Quality processes are carried out by trained and certified ( by National Accredited body) task performers</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50%-80% Critical to Quality processes are carried out by trained and certified ( by National Accredited body) task performers</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80%-99% Critical to Quality processes are carried out by trained and certified ( by National Accredited body) task performers</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100% Critical to Quality processes are carried out by trained and certified ( by National Accredited body) task performers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93478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DB-9 Product Testing and Final Inspection</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3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lang="en-US" sz="13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No process in place to test products as per customer requirements</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The Company has a system wherein customer specifications are tallied with factory specs and additional tests are carried out in case necessary as per customer requirement/ specifications.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Customer drawings/ specifications are readily available and reviewed as when required by concerned team and form part of control document.</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The process failures/ product rejections ( within factory, field failures) are recorded , </a:t>
            </a:r>
            <a:r>
              <a:rPr lang="en-US" sz="1300" dirty="0" err="1">
                <a:solidFill>
                  <a:schemeClr val="bg1"/>
                </a:solidFill>
              </a:rPr>
              <a:t>analysed</a:t>
            </a:r>
            <a:r>
              <a:rPr lang="en-US" sz="1300" dirty="0">
                <a:solidFill>
                  <a:schemeClr val="bg1"/>
                </a:solidFill>
              </a:rPr>
              <a:t> and reported back to design, production team  for corrective mechanism</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Effectiveness of corrective/preventive actions is measured and PDCA cycle is repeated till typical problems/failures are eliminated</a:t>
            </a:r>
          </a:p>
          <a:p>
            <a:endParaRPr lang="en-US" sz="1300" dirty="0">
              <a:solidFill>
                <a:schemeClr val="bg1"/>
              </a:solidFill>
            </a:endParaRP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300" dirty="0">
                <a:solidFill>
                  <a:schemeClr val="bg1"/>
                </a:solidFill>
              </a:rPr>
              <a:t>The Company does not perform a final inspection on finished products for performance, aesthetics and specifications on sample basis</a:t>
            </a: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300" dirty="0">
                <a:solidFill>
                  <a:schemeClr val="bg1"/>
                </a:solidFill>
              </a:rPr>
              <a:t>The Company performs a final inspection on finished products for aesthetics performance, and specifications as per customer requirement</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300" dirty="0">
                <a:solidFill>
                  <a:schemeClr val="bg1"/>
                </a:solidFill>
              </a:rPr>
              <a:t>The product rejections ( within factory, field failures) are recorded , </a:t>
            </a:r>
            <a:r>
              <a:rPr lang="en-US" sz="1300" dirty="0" err="1">
                <a:solidFill>
                  <a:schemeClr val="bg1"/>
                </a:solidFill>
              </a:rPr>
              <a:t>analysed</a:t>
            </a:r>
            <a:r>
              <a:rPr lang="en-US" sz="1300" dirty="0">
                <a:solidFill>
                  <a:schemeClr val="bg1"/>
                </a:solidFill>
              </a:rPr>
              <a:t> and reported back to design, production team  for corrective mechanism</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300" dirty="0">
                <a:solidFill>
                  <a:schemeClr val="bg1"/>
                </a:solidFill>
              </a:rPr>
              <a:t>Preventive measures are taken horizontally in other similar products and processes</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300" dirty="0">
                <a:solidFill>
                  <a:schemeClr val="bg1"/>
                </a:solidFill>
              </a:rPr>
              <a:t>Process capability is maintained at a high level so that final inspection is just to check critical performance parameters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1919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136"/>
            <a:ext cx="703897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DB-10 Quality Improvement, performance feedback and Six Sigma approach</a:t>
            </a:r>
            <a:endParaRPr lang="en-IN" sz="2000" dirty="0"/>
          </a:p>
        </p:txBody>
      </p:sp>
      <p:sp>
        <p:nvSpPr>
          <p:cNvPr id="7" name="Rectangle 6"/>
          <p:cNvSpPr/>
          <p:nvPr/>
        </p:nvSpPr>
        <p:spPr>
          <a:xfrm>
            <a:off x="89674" y="1370727"/>
            <a:ext cx="789441" cy="159377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8" name="Rectangle 7"/>
          <p:cNvSpPr/>
          <p:nvPr/>
        </p:nvSpPr>
        <p:spPr>
          <a:xfrm>
            <a:off x="89673" y="3063756"/>
            <a:ext cx="789441" cy="165849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b="1" dirty="0">
                <a:solidFill>
                  <a:schemeClr val="tx1"/>
                </a:solidFill>
              </a:rPr>
              <a:t>Deploy</a:t>
            </a:r>
          </a:p>
        </p:txBody>
      </p:sp>
      <p:sp>
        <p:nvSpPr>
          <p:cNvPr id="10" name="Rectangle 9"/>
          <p:cNvSpPr/>
          <p:nvPr/>
        </p:nvSpPr>
        <p:spPr>
          <a:xfrm>
            <a:off x="89674" y="4820984"/>
            <a:ext cx="789441" cy="160298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Quality improvement are on </a:t>
            </a:r>
            <a:r>
              <a:rPr lang="en-US" sz="1200" dirty="0" err="1">
                <a:solidFill>
                  <a:schemeClr val="bg1"/>
                </a:solidFill>
              </a:rPr>
              <a:t>adhoc</a:t>
            </a:r>
            <a:r>
              <a:rPr lang="en-US" sz="1200" dirty="0">
                <a:solidFill>
                  <a:schemeClr val="bg1"/>
                </a:solidFill>
              </a:rPr>
              <a:t> basis</a:t>
            </a:r>
          </a:p>
        </p:txBody>
      </p:sp>
      <p:sp>
        <p:nvSpPr>
          <p:cNvPr id="17" name="Rectangle 16"/>
          <p:cNvSpPr/>
          <p:nvPr/>
        </p:nvSpPr>
        <p:spPr>
          <a:xfrm>
            <a:off x="2609355"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Kaizen and small group workmen activities like Quality Circles etc. are in place to address some quality issues, with &lt;50% employee involvement</a:t>
            </a:r>
          </a:p>
        </p:txBody>
      </p:sp>
      <p:sp>
        <p:nvSpPr>
          <p:cNvPr id="18" name="Rectangle 17"/>
          <p:cNvSpPr/>
          <p:nvPr/>
        </p:nvSpPr>
        <p:spPr>
          <a:xfrm>
            <a:off x="4249021"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50%-75% involvement of employees</a:t>
            </a:r>
          </a:p>
        </p:txBody>
      </p:sp>
      <p:sp>
        <p:nvSpPr>
          <p:cNvPr id="19" name="Rectangle 18"/>
          <p:cNvSpPr/>
          <p:nvPr/>
        </p:nvSpPr>
        <p:spPr>
          <a:xfrm>
            <a:off x="5888687"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75%-90% involvement of employees</a:t>
            </a:r>
          </a:p>
        </p:txBody>
      </p:sp>
      <p:sp>
        <p:nvSpPr>
          <p:cNvPr id="20" name="Rectangle 19"/>
          <p:cNvSpPr/>
          <p:nvPr/>
        </p:nvSpPr>
        <p:spPr>
          <a:xfrm>
            <a:off x="7528351" y="1370727"/>
            <a:ext cx="1565765" cy="1593778"/>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 Kaizen and small group workmen activities like Quality Circles etc. are in place to address  quality issues </a:t>
            </a:r>
            <a:r>
              <a:rPr lang="en-US" sz="1050" dirty="0" err="1">
                <a:solidFill>
                  <a:schemeClr val="bg1"/>
                </a:solidFill>
              </a:rPr>
              <a:t>pertaing</a:t>
            </a:r>
            <a:r>
              <a:rPr lang="en-US" sz="1050" dirty="0">
                <a:solidFill>
                  <a:schemeClr val="bg1"/>
                </a:solidFill>
              </a:rPr>
              <a:t> to processes, maintenance and safety with &gt;90% involvement of employees</a:t>
            </a:r>
          </a:p>
        </p:txBody>
      </p:sp>
      <p:sp>
        <p:nvSpPr>
          <p:cNvPr id="21" name="Rectangle 20"/>
          <p:cNvSpPr/>
          <p:nvPr/>
        </p:nvSpPr>
        <p:spPr>
          <a:xfrm>
            <a:off x="980186"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No implementation of six sigma approach</a:t>
            </a:r>
          </a:p>
        </p:txBody>
      </p:sp>
      <p:sp>
        <p:nvSpPr>
          <p:cNvPr id="22" name="Rectangle 21"/>
          <p:cNvSpPr/>
          <p:nvPr/>
        </p:nvSpPr>
        <p:spPr>
          <a:xfrm>
            <a:off x="2609355"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err="1">
                <a:solidFill>
                  <a:schemeClr val="bg1"/>
                </a:solidFill>
              </a:rPr>
              <a:t>Adhoc</a:t>
            </a:r>
            <a:r>
              <a:rPr lang="en-US" sz="1200" dirty="0">
                <a:solidFill>
                  <a:schemeClr val="bg1"/>
                </a:solidFill>
              </a:rPr>
              <a:t> implementation of six sigma approach for few critical processes</a:t>
            </a:r>
          </a:p>
        </p:txBody>
      </p:sp>
      <p:sp>
        <p:nvSpPr>
          <p:cNvPr id="23" name="Rectangle 22"/>
          <p:cNvSpPr/>
          <p:nvPr/>
        </p:nvSpPr>
        <p:spPr>
          <a:xfrm>
            <a:off x="4249021"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Six Sigma is deployed to achieve in process quality within Green zone ( within plus and minus 40% of tolerance band)for at least 50% of  Critical to Quality Processes</a:t>
            </a:r>
          </a:p>
        </p:txBody>
      </p:sp>
      <p:sp>
        <p:nvSpPr>
          <p:cNvPr id="24" name="Rectangle 23"/>
          <p:cNvSpPr/>
          <p:nvPr/>
        </p:nvSpPr>
        <p:spPr>
          <a:xfrm>
            <a:off x="5888687"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Six Sigma is deployed to achieve in process quality within Green zone ( within plus and minus 40% of tolerance band)for all Critical to Quality Processes</a:t>
            </a:r>
          </a:p>
        </p:txBody>
      </p:sp>
      <p:sp>
        <p:nvSpPr>
          <p:cNvPr id="25" name="Rectangle 24"/>
          <p:cNvSpPr/>
          <p:nvPr/>
        </p:nvSpPr>
        <p:spPr>
          <a:xfrm>
            <a:off x="7528351" y="3063756"/>
            <a:ext cx="1565765" cy="1658493"/>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Six Sigma is deployed to achieve in process quality within Green zone ( within plus and minus 30% of tolerance band)for all Critical to Quality Processes</a:t>
            </a:r>
          </a:p>
        </p:txBody>
      </p:sp>
      <p:sp>
        <p:nvSpPr>
          <p:cNvPr id="31" name="Rectangle 30"/>
          <p:cNvSpPr/>
          <p:nvPr/>
        </p:nvSpPr>
        <p:spPr>
          <a:xfrm>
            <a:off x="980186"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No monitoring process in place </a:t>
            </a:r>
          </a:p>
        </p:txBody>
      </p:sp>
      <p:sp>
        <p:nvSpPr>
          <p:cNvPr id="32" name="Rectangle 31"/>
          <p:cNvSpPr/>
          <p:nvPr/>
        </p:nvSpPr>
        <p:spPr>
          <a:xfrm>
            <a:off x="2609355"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Monitoring process in place but does not involve feedback from customers </a:t>
            </a:r>
          </a:p>
        </p:txBody>
      </p:sp>
      <p:sp>
        <p:nvSpPr>
          <p:cNvPr id="33" name="Rectangle 32"/>
          <p:cNvSpPr/>
          <p:nvPr/>
        </p:nvSpPr>
        <p:spPr>
          <a:xfrm>
            <a:off x="4249021"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Only customer/OEM complaints on quality are captured in continuous improvement process</a:t>
            </a:r>
          </a:p>
        </p:txBody>
      </p:sp>
      <p:sp>
        <p:nvSpPr>
          <p:cNvPr id="34" name="Rectangle 33"/>
          <p:cNvSpPr/>
          <p:nvPr/>
        </p:nvSpPr>
        <p:spPr>
          <a:xfrm>
            <a:off x="5888687"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Mechanism exists to capture customer feedback (both positive and negative) on product quality and incorporate it in continuous improvement cycle</a:t>
            </a:r>
          </a:p>
        </p:txBody>
      </p:sp>
      <p:sp>
        <p:nvSpPr>
          <p:cNvPr id="35" name="Rectangle 34"/>
          <p:cNvSpPr/>
          <p:nvPr/>
        </p:nvSpPr>
        <p:spPr>
          <a:xfrm>
            <a:off x="7528351" y="4820983"/>
            <a:ext cx="1565765" cy="1602982"/>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Proactively reaches OEMs and customers to get product quality an field success feedback and integrates in continuous improvement cycle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03232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DC-1 Risk assessment </a:t>
            </a:r>
          </a:p>
        </p:txBody>
      </p:sp>
      <p:sp>
        <p:nvSpPr>
          <p:cNvPr id="7" name="Rectangle 6"/>
          <p:cNvSpPr/>
          <p:nvPr/>
        </p:nvSpPr>
        <p:spPr>
          <a:xfrm>
            <a:off x="89674" y="1377536"/>
            <a:ext cx="789441" cy="141533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b="1" dirty="0">
                <a:solidFill>
                  <a:schemeClr val="tx1"/>
                </a:solidFill>
              </a:rPr>
              <a:t>Plan</a:t>
            </a:r>
          </a:p>
        </p:txBody>
      </p:sp>
      <p:sp>
        <p:nvSpPr>
          <p:cNvPr id="8" name="Rectangle 7"/>
          <p:cNvSpPr/>
          <p:nvPr/>
        </p:nvSpPr>
        <p:spPr>
          <a:xfrm>
            <a:off x="89673" y="2852982"/>
            <a:ext cx="789441" cy="150772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solidFill>
                  <a:schemeClr val="tx1"/>
                </a:solidFill>
              </a:rPr>
              <a:t>Deploy</a:t>
            </a:r>
          </a:p>
        </p:txBody>
      </p:sp>
      <p:sp>
        <p:nvSpPr>
          <p:cNvPr id="9" name="Rectangle 8"/>
          <p:cNvSpPr/>
          <p:nvPr/>
        </p:nvSpPr>
        <p:spPr>
          <a:xfrm>
            <a:off x="89674" y="4439266"/>
            <a:ext cx="789441" cy="98560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b="1" dirty="0">
                <a:solidFill>
                  <a:schemeClr val="tx1"/>
                </a:solidFill>
              </a:rPr>
              <a:t>Deploy</a:t>
            </a:r>
          </a:p>
        </p:txBody>
      </p:sp>
      <p:sp>
        <p:nvSpPr>
          <p:cNvPr id="10" name="Rectangle 9"/>
          <p:cNvSpPr/>
          <p:nvPr/>
        </p:nvSpPr>
        <p:spPr>
          <a:xfrm>
            <a:off x="89674" y="5503430"/>
            <a:ext cx="789441" cy="904841"/>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2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77536"/>
            <a:ext cx="1565765" cy="141533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No risk assessment plan in place</a:t>
            </a:r>
          </a:p>
        </p:txBody>
      </p:sp>
      <p:sp>
        <p:nvSpPr>
          <p:cNvPr id="17" name="Rectangle 16"/>
          <p:cNvSpPr/>
          <p:nvPr/>
        </p:nvSpPr>
        <p:spPr>
          <a:xfrm>
            <a:off x="2609355" y="1377536"/>
            <a:ext cx="1565765" cy="141533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The  company  has a comprehensive risk assessment plan </a:t>
            </a:r>
          </a:p>
        </p:txBody>
      </p:sp>
      <p:sp>
        <p:nvSpPr>
          <p:cNvPr id="18" name="Rectangle 17"/>
          <p:cNvSpPr/>
          <p:nvPr/>
        </p:nvSpPr>
        <p:spPr>
          <a:xfrm>
            <a:off x="4249021" y="1377536"/>
            <a:ext cx="1565765" cy="141533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150" dirty="0">
                <a:solidFill>
                  <a:schemeClr val="bg1"/>
                </a:solidFill>
              </a:rPr>
              <a:t>The company has a dynamic risk assessment plan which it keeps updating as per changing market/ customer requirements</a:t>
            </a:r>
          </a:p>
        </p:txBody>
      </p:sp>
      <p:sp>
        <p:nvSpPr>
          <p:cNvPr id="19" name="Rectangle 18"/>
          <p:cNvSpPr/>
          <p:nvPr/>
        </p:nvSpPr>
        <p:spPr>
          <a:xfrm>
            <a:off x="5888687" y="1377536"/>
            <a:ext cx="1565765" cy="141533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500" dirty="0">
                <a:solidFill>
                  <a:schemeClr val="bg1"/>
                </a:solidFill>
              </a:rPr>
              <a:t>The company has a well defined Risk strategy at Management level</a:t>
            </a:r>
          </a:p>
        </p:txBody>
      </p:sp>
      <p:sp>
        <p:nvSpPr>
          <p:cNvPr id="20" name="Rectangle 19"/>
          <p:cNvSpPr/>
          <p:nvPr/>
        </p:nvSpPr>
        <p:spPr>
          <a:xfrm>
            <a:off x="7528351" y="1377536"/>
            <a:ext cx="1565765" cy="141533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The company has a well defined Risk strategy at Management level which is </a:t>
            </a:r>
            <a:r>
              <a:rPr lang="en-US" sz="1200" dirty="0" err="1">
                <a:solidFill>
                  <a:schemeClr val="bg1"/>
                </a:solidFill>
              </a:rPr>
              <a:t>customised</a:t>
            </a:r>
            <a:r>
              <a:rPr lang="en-US" sz="1200" dirty="0">
                <a:solidFill>
                  <a:schemeClr val="bg1"/>
                </a:solidFill>
              </a:rPr>
              <a:t> for different projects</a:t>
            </a:r>
          </a:p>
        </p:txBody>
      </p:sp>
      <p:sp>
        <p:nvSpPr>
          <p:cNvPr id="21" name="Rectangle 20"/>
          <p:cNvSpPr/>
          <p:nvPr/>
        </p:nvSpPr>
        <p:spPr>
          <a:xfrm>
            <a:off x="980186" y="2852982"/>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Nothing in place to ensure mitigation of policy issues</a:t>
            </a:r>
          </a:p>
        </p:txBody>
      </p:sp>
      <p:sp>
        <p:nvSpPr>
          <p:cNvPr id="22" name="Rectangle 21"/>
          <p:cNvSpPr/>
          <p:nvPr/>
        </p:nvSpPr>
        <p:spPr>
          <a:xfrm>
            <a:off x="2609355" y="2852982"/>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is member of Local level Industry association to mitigate policy issues (duly accredited by National Body)</a:t>
            </a:r>
          </a:p>
        </p:txBody>
      </p:sp>
      <p:sp>
        <p:nvSpPr>
          <p:cNvPr id="23" name="Rectangle 22"/>
          <p:cNvSpPr/>
          <p:nvPr/>
        </p:nvSpPr>
        <p:spPr>
          <a:xfrm>
            <a:off x="4249021" y="2852982"/>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Mitigation policy is related to certification from export promotion council for that sector</a:t>
            </a:r>
          </a:p>
        </p:txBody>
      </p:sp>
      <p:sp>
        <p:nvSpPr>
          <p:cNvPr id="24" name="Rectangle 23"/>
          <p:cNvSpPr/>
          <p:nvPr/>
        </p:nvSpPr>
        <p:spPr>
          <a:xfrm>
            <a:off x="5888687" y="2852982"/>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is member of State/ Business sector level Industry association to mitigate policy issues (duly accredited by National Body)</a:t>
            </a:r>
          </a:p>
        </p:txBody>
      </p:sp>
      <p:sp>
        <p:nvSpPr>
          <p:cNvPr id="25" name="Rectangle 24"/>
          <p:cNvSpPr/>
          <p:nvPr/>
        </p:nvSpPr>
        <p:spPr>
          <a:xfrm>
            <a:off x="7528351" y="2852982"/>
            <a:ext cx="1565765" cy="150772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is member of National/ Business sector level Industry association to mitigate policy issues ( duly accredited by National Body)</a:t>
            </a:r>
          </a:p>
        </p:txBody>
      </p:sp>
      <p:sp>
        <p:nvSpPr>
          <p:cNvPr id="26" name="Rectangle 25"/>
          <p:cNvSpPr/>
          <p:nvPr/>
        </p:nvSpPr>
        <p:spPr>
          <a:xfrm>
            <a:off x="980186" y="4439265"/>
            <a:ext cx="1565765" cy="985601"/>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No mechanism to monitor the coverage of business processes</a:t>
            </a:r>
          </a:p>
        </p:txBody>
      </p:sp>
      <p:sp>
        <p:nvSpPr>
          <p:cNvPr id="27" name="Rectangle 26"/>
          <p:cNvSpPr/>
          <p:nvPr/>
        </p:nvSpPr>
        <p:spPr>
          <a:xfrm>
            <a:off x="2609355" y="4439265"/>
            <a:ext cx="1565765" cy="985601"/>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 &lt;50% business processes are covered </a:t>
            </a:r>
          </a:p>
        </p:txBody>
      </p:sp>
      <p:sp>
        <p:nvSpPr>
          <p:cNvPr id="28" name="Rectangle 27"/>
          <p:cNvSpPr/>
          <p:nvPr/>
        </p:nvSpPr>
        <p:spPr>
          <a:xfrm>
            <a:off x="4249021" y="4439265"/>
            <a:ext cx="1565765" cy="985601"/>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50%-75 business processes are covered </a:t>
            </a:r>
          </a:p>
        </p:txBody>
      </p:sp>
      <p:sp>
        <p:nvSpPr>
          <p:cNvPr id="29" name="Rectangle 28"/>
          <p:cNvSpPr/>
          <p:nvPr/>
        </p:nvSpPr>
        <p:spPr>
          <a:xfrm>
            <a:off x="5888687" y="4439265"/>
            <a:ext cx="1565765" cy="985601"/>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&gt;75%-99% business processes are covered</a:t>
            </a:r>
          </a:p>
        </p:txBody>
      </p:sp>
      <p:sp>
        <p:nvSpPr>
          <p:cNvPr id="30" name="Rectangle 29"/>
          <p:cNvSpPr/>
          <p:nvPr/>
        </p:nvSpPr>
        <p:spPr>
          <a:xfrm>
            <a:off x="7528351" y="4439265"/>
            <a:ext cx="1565765" cy="985601"/>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 100% business processes are covered</a:t>
            </a:r>
          </a:p>
        </p:txBody>
      </p:sp>
      <p:sp>
        <p:nvSpPr>
          <p:cNvPr id="31" name="Rectangle 30"/>
          <p:cNvSpPr/>
          <p:nvPr/>
        </p:nvSpPr>
        <p:spPr>
          <a:xfrm>
            <a:off x="980186"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No review mechanism in place for risk assessment plan</a:t>
            </a:r>
          </a:p>
        </p:txBody>
      </p:sp>
      <p:sp>
        <p:nvSpPr>
          <p:cNvPr id="32" name="Rectangle 31"/>
          <p:cNvSpPr/>
          <p:nvPr/>
        </p:nvSpPr>
        <p:spPr>
          <a:xfrm>
            <a:off x="2609355"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Risk assessment plan is reviewed on </a:t>
            </a:r>
            <a:r>
              <a:rPr lang="en-US" sz="1200" dirty="0" err="1">
                <a:solidFill>
                  <a:schemeClr val="bg1"/>
                </a:solidFill>
              </a:rPr>
              <a:t>adhoc</a:t>
            </a:r>
            <a:r>
              <a:rPr lang="en-US" sz="1200" dirty="0">
                <a:solidFill>
                  <a:schemeClr val="bg1"/>
                </a:solidFill>
              </a:rPr>
              <a:t> basis</a:t>
            </a:r>
          </a:p>
        </p:txBody>
      </p:sp>
      <p:sp>
        <p:nvSpPr>
          <p:cNvPr id="33" name="Rectangle 32"/>
          <p:cNvSpPr/>
          <p:nvPr/>
        </p:nvSpPr>
        <p:spPr>
          <a:xfrm>
            <a:off x="4249021"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Risk assessment plan is reviewed on periodic basis</a:t>
            </a:r>
          </a:p>
        </p:txBody>
      </p:sp>
      <p:sp>
        <p:nvSpPr>
          <p:cNvPr id="34" name="Rectangle 33"/>
          <p:cNvSpPr/>
          <p:nvPr/>
        </p:nvSpPr>
        <p:spPr>
          <a:xfrm>
            <a:off x="5888687"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Risk mitigation plan is reviewed and CAPAs are taken and implemented</a:t>
            </a:r>
          </a:p>
        </p:txBody>
      </p:sp>
      <p:sp>
        <p:nvSpPr>
          <p:cNvPr id="35" name="Rectangle 34"/>
          <p:cNvSpPr/>
          <p:nvPr/>
        </p:nvSpPr>
        <p:spPr>
          <a:xfrm>
            <a:off x="7528351" y="5503429"/>
            <a:ext cx="1565765" cy="904841"/>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200" dirty="0">
                <a:solidFill>
                  <a:schemeClr val="bg1"/>
                </a:solidFill>
              </a:rPr>
              <a:t>Risk mitigation plan is reviewed and CAPAs are taken and effectiveness also measured</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07650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fade">
                                      <p:cBhvr>
                                        <p:cTn id="19" dur="500"/>
                                        <p:tgtEl>
                                          <p:spTgt spid="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up)">
                                      <p:cBhvr>
                                        <p:cTn id="38" dur="500"/>
                                        <p:tgtEl>
                                          <p:spTgt spid="1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up)">
                                      <p:cBhvr>
                                        <p:cTn id="41" dur="500"/>
                                        <p:tgtEl>
                                          <p:spTgt spid="13"/>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up)">
                                      <p:cBhvr>
                                        <p:cTn id="44" dur="500"/>
                                        <p:tgtEl>
                                          <p:spTgt spid="14"/>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up)">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1000"/>
                                        <p:tgtEl>
                                          <p:spTgt spid="16"/>
                                        </p:tgtEl>
                                      </p:cBhvr>
                                    </p:animEffect>
                                  </p:childTnLst>
                                </p:cTn>
                              </p:par>
                            </p:childTnLst>
                          </p:cTn>
                        </p:par>
                        <p:par>
                          <p:cTn id="53" fill="hold">
                            <p:stCondLst>
                              <p:cond delay="1000"/>
                            </p:stCondLst>
                            <p:childTnLst>
                              <p:par>
                                <p:cTn id="54" presetID="10" presetClass="entr" presetSubtype="0" fill="hold" grpId="0"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1000"/>
                                        <p:tgtEl>
                                          <p:spTgt spid="21"/>
                                        </p:tgtEl>
                                      </p:cBhvr>
                                    </p:animEffect>
                                  </p:childTnLst>
                                </p:cTn>
                              </p:par>
                            </p:childTnLst>
                          </p:cTn>
                        </p:par>
                        <p:par>
                          <p:cTn id="57" fill="hold">
                            <p:stCondLst>
                              <p:cond delay="2000"/>
                            </p:stCondLst>
                            <p:childTnLst>
                              <p:par>
                                <p:cTn id="58" presetID="10" presetClass="entr" presetSubtype="0"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childTnLst>
                                </p:cTn>
                              </p:par>
                            </p:childTnLst>
                          </p:cTn>
                        </p:par>
                        <p:par>
                          <p:cTn id="61" fill="hold">
                            <p:stCondLst>
                              <p:cond delay="3000"/>
                            </p:stCondLst>
                            <p:childTnLst>
                              <p:par>
                                <p:cTn id="62" presetID="10" presetClass="entr" presetSubtype="0" fill="hold" grpId="0" nodeType="after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fade">
                                      <p:cBhvr>
                                        <p:cTn id="69" dur="1000"/>
                                        <p:tgtEl>
                                          <p:spTgt spid="17"/>
                                        </p:tgtEl>
                                      </p:cBhvr>
                                    </p:animEffect>
                                  </p:childTnLst>
                                </p:cTn>
                              </p:par>
                            </p:childTnLst>
                          </p:cTn>
                        </p:par>
                        <p:par>
                          <p:cTn id="70" fill="hold">
                            <p:stCondLst>
                              <p:cond delay="10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1000"/>
                                        <p:tgtEl>
                                          <p:spTgt spid="22"/>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1000"/>
                                        <p:tgtEl>
                                          <p:spTgt spid="27"/>
                                        </p:tgtEl>
                                      </p:cBhvr>
                                    </p:animEffect>
                                  </p:childTnLst>
                                </p:cTn>
                              </p:par>
                            </p:childTnLst>
                          </p:cTn>
                        </p:par>
                        <p:par>
                          <p:cTn id="78" fill="hold">
                            <p:stCondLst>
                              <p:cond delay="3000"/>
                            </p:stCondLst>
                            <p:childTnLst>
                              <p:par>
                                <p:cTn id="79" presetID="10" presetClass="entr" presetSubtype="0"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1000"/>
                                        <p:tgtEl>
                                          <p:spTgt spid="3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1000"/>
                                        <p:tgtEl>
                                          <p:spTgt spid="18"/>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1000"/>
                                        <p:tgtEl>
                                          <p:spTgt spid="23"/>
                                        </p:tgtEl>
                                      </p:cBhvr>
                                    </p:animEffect>
                                  </p:childTnLst>
                                </p:cTn>
                              </p:par>
                            </p:childTnLst>
                          </p:cTn>
                        </p:par>
                        <p:par>
                          <p:cTn id="91" fill="hold">
                            <p:stCondLst>
                              <p:cond delay="2000"/>
                            </p:stCondLst>
                            <p:childTnLst>
                              <p:par>
                                <p:cTn id="92" presetID="10" presetClass="entr" presetSubtype="0" fill="hold" grpId="0" nodeType="after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childTnLst>
                                </p:cTn>
                              </p:par>
                            </p:childTnLst>
                          </p:cTn>
                        </p:par>
                        <p:par>
                          <p:cTn id="95" fill="hold">
                            <p:stCondLst>
                              <p:cond delay="3000"/>
                            </p:stCondLst>
                            <p:childTnLst>
                              <p:par>
                                <p:cTn id="96" presetID="10" presetClass="entr" presetSubtype="0"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1000"/>
                                        <p:tgtEl>
                                          <p:spTgt spid="33"/>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fade">
                                      <p:cBhvr>
                                        <p:cTn id="103" dur="1000"/>
                                        <p:tgtEl>
                                          <p:spTgt spid="19"/>
                                        </p:tgtEl>
                                      </p:cBhvr>
                                    </p:animEffect>
                                  </p:childTnLst>
                                </p:cTn>
                              </p:par>
                            </p:childTnLst>
                          </p:cTn>
                        </p:par>
                        <p:par>
                          <p:cTn id="104" fill="hold">
                            <p:stCondLst>
                              <p:cond delay="1000"/>
                            </p:stCondLst>
                            <p:childTnLst>
                              <p:par>
                                <p:cTn id="105" presetID="10" presetClass="entr" presetSubtype="0" fill="hold" grpId="0" nodeType="afterEffect">
                                  <p:stCondLst>
                                    <p:cond delay="0"/>
                                  </p:stCondLst>
                                  <p:childTnLst>
                                    <p:set>
                                      <p:cBhvr>
                                        <p:cTn id="106" dur="1" fill="hold">
                                          <p:stCondLst>
                                            <p:cond delay="0"/>
                                          </p:stCondLst>
                                        </p:cTn>
                                        <p:tgtEl>
                                          <p:spTgt spid="24"/>
                                        </p:tgtEl>
                                        <p:attrNameLst>
                                          <p:attrName>style.visibility</p:attrName>
                                        </p:attrNameLst>
                                      </p:cBhvr>
                                      <p:to>
                                        <p:strVal val="visible"/>
                                      </p:to>
                                    </p:set>
                                    <p:animEffect transition="in" filter="fade">
                                      <p:cBhvr>
                                        <p:cTn id="107" dur="1000"/>
                                        <p:tgtEl>
                                          <p:spTgt spid="24"/>
                                        </p:tgtEl>
                                      </p:cBhvr>
                                    </p:animEffect>
                                  </p:childTnLst>
                                </p:cTn>
                              </p:par>
                            </p:childTnLst>
                          </p:cTn>
                        </p:par>
                        <p:par>
                          <p:cTn id="108" fill="hold">
                            <p:stCondLst>
                              <p:cond delay="2000"/>
                            </p:stCondLst>
                            <p:childTnLst>
                              <p:par>
                                <p:cTn id="109" presetID="10"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animEffect transition="in" filter="fade">
                                      <p:cBhvr>
                                        <p:cTn id="111" dur="1000"/>
                                        <p:tgtEl>
                                          <p:spTgt spid="29"/>
                                        </p:tgtEl>
                                      </p:cBhvr>
                                    </p:animEffect>
                                  </p:childTnLst>
                                </p:cTn>
                              </p:par>
                            </p:childTnLst>
                          </p:cTn>
                        </p:par>
                        <p:par>
                          <p:cTn id="112" fill="hold">
                            <p:stCondLst>
                              <p:cond delay="3000"/>
                            </p:stCondLst>
                            <p:childTnLst>
                              <p:par>
                                <p:cTn id="113" presetID="10" presetClass="entr" presetSubtype="0" fill="hold" grpId="0" nodeType="after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10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5"/>
                                        </p:tgtEl>
                                        <p:attrNameLst>
                                          <p:attrName>style.visibility</p:attrName>
                                        </p:attrNameLst>
                                      </p:cBhvr>
                                      <p:to>
                                        <p:strVal val="visible"/>
                                      </p:to>
                                    </p:set>
                                    <p:animEffect transition="in" filter="fade">
                                      <p:cBhvr>
                                        <p:cTn id="124" dur="1000"/>
                                        <p:tgtEl>
                                          <p:spTgt spid="25"/>
                                        </p:tgtEl>
                                      </p:cBhvr>
                                    </p:animEffect>
                                  </p:childTnLst>
                                </p:cTn>
                              </p:par>
                            </p:childTnLst>
                          </p:cTn>
                        </p:par>
                        <p:par>
                          <p:cTn id="125" fill="hold">
                            <p:stCondLst>
                              <p:cond delay="2000"/>
                            </p:stCondLst>
                            <p:childTnLst>
                              <p:par>
                                <p:cTn id="126" presetID="10" presetClass="entr" presetSubtype="0" fill="hold" grpId="0" nodeType="after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childTnLst>
                                </p:cTn>
                              </p:par>
                            </p:childTnLst>
                          </p:cTn>
                        </p:par>
                        <p:par>
                          <p:cTn id="129" fill="hold">
                            <p:stCondLst>
                              <p:cond delay="3000"/>
                            </p:stCondLst>
                            <p:childTnLst>
                              <p:par>
                                <p:cTn id="130" presetID="10" presetClass="entr" presetSubtype="0" fill="hold" grpId="0" nodeType="after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fade">
                                      <p:cBhvr>
                                        <p:cTn id="132"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DD-1 Developing technology for </a:t>
            </a:r>
            <a:r>
              <a:rPr lang="en-US" sz="2000" dirty="0" err="1"/>
              <a:t>defence</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6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Nothing in place to develop technology for </a:t>
            </a:r>
            <a:r>
              <a:rPr lang="en-US" sz="1600" dirty="0" err="1">
                <a:solidFill>
                  <a:schemeClr val="bg1"/>
                </a:solidFill>
              </a:rPr>
              <a:t>defence</a:t>
            </a:r>
            <a:endParaRPr lang="en-US" sz="1600" dirty="0">
              <a:solidFill>
                <a:schemeClr val="bg1"/>
              </a:solidFill>
            </a:endParaRP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Co-development of technology with external sources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MOU/MOA with </a:t>
            </a:r>
            <a:r>
              <a:rPr lang="en-US" sz="1600" dirty="0" err="1">
                <a:solidFill>
                  <a:schemeClr val="bg1"/>
                </a:solidFill>
              </a:rPr>
              <a:t>Govt</a:t>
            </a:r>
            <a:r>
              <a:rPr lang="en-US" sz="1600" dirty="0">
                <a:solidFill>
                  <a:schemeClr val="bg1"/>
                </a:solidFill>
              </a:rPr>
              <a:t>/Private research organizations/universities or TOT for licensed production </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In house technology development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In house technology development along with government certification for R&amp;D</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600" dirty="0">
                <a:solidFill>
                  <a:schemeClr val="bg1"/>
                </a:solidFill>
              </a:rPr>
              <a:t>No technology in pipeline for approval by </a:t>
            </a:r>
            <a:r>
              <a:rPr lang="en-US" sz="1600" dirty="0" err="1">
                <a:solidFill>
                  <a:schemeClr val="bg1"/>
                </a:solidFill>
              </a:rPr>
              <a:t>defence</a:t>
            </a:r>
            <a:r>
              <a:rPr lang="en-US" sz="1600" dirty="0">
                <a:solidFill>
                  <a:schemeClr val="bg1"/>
                </a:solidFill>
              </a:rPr>
              <a:t>, nothing approved till date</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600" dirty="0">
                <a:solidFill>
                  <a:schemeClr val="bg1"/>
                </a:solidFill>
              </a:rPr>
              <a:t>1 technology in pipeline for approval by </a:t>
            </a:r>
            <a:r>
              <a:rPr lang="en-US" sz="1600" dirty="0" err="1">
                <a:solidFill>
                  <a:schemeClr val="bg1"/>
                </a:solidFill>
              </a:rPr>
              <a:t>defence</a:t>
            </a:r>
            <a:r>
              <a:rPr lang="en-US" sz="1600" dirty="0">
                <a:solidFill>
                  <a:schemeClr val="bg1"/>
                </a:solidFill>
              </a:rPr>
              <a:t> but none approved till date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600" dirty="0">
                <a:solidFill>
                  <a:schemeClr val="bg1"/>
                </a:solidFill>
              </a:rPr>
              <a:t>Minimum 2 technologies in pipeline for approval by </a:t>
            </a:r>
            <a:r>
              <a:rPr lang="en-US" sz="1600" dirty="0" err="1">
                <a:solidFill>
                  <a:schemeClr val="bg1"/>
                </a:solidFill>
              </a:rPr>
              <a:t>defence</a:t>
            </a:r>
            <a:r>
              <a:rPr lang="en-US" sz="1600" dirty="0">
                <a:solidFill>
                  <a:schemeClr val="bg1"/>
                </a:solidFill>
              </a:rPr>
              <a:t> but none approved till date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600" dirty="0">
                <a:solidFill>
                  <a:schemeClr val="bg1"/>
                </a:solidFill>
              </a:rPr>
              <a:t>Successfully developed one technology duly approved by Defence.</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600" dirty="0">
                <a:solidFill>
                  <a:schemeClr val="bg1"/>
                </a:solidFill>
              </a:rPr>
              <a:t>Successfully developed minimum 2 technology duly approved by Defence.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73440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DD-2 Technology Spread</a:t>
            </a:r>
            <a:endParaRPr lang="en-IN" sz="2000" dirty="0"/>
          </a:p>
        </p:txBody>
      </p:sp>
      <p:sp>
        <p:nvSpPr>
          <p:cNvPr id="8" name="Rectangle 7"/>
          <p:cNvSpPr/>
          <p:nvPr/>
        </p:nvSpPr>
        <p:spPr>
          <a:xfrm>
            <a:off x="89673" y="1354609"/>
            <a:ext cx="789441" cy="4638637"/>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6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21" name="Rectangle 20"/>
          <p:cNvSpPr/>
          <p:nvPr/>
        </p:nvSpPr>
        <p:spPr>
          <a:xfrm>
            <a:off x="980186"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No exposure to technology.</a:t>
            </a:r>
          </a:p>
        </p:txBody>
      </p:sp>
      <p:sp>
        <p:nvSpPr>
          <p:cNvPr id="22" name="Rectangle 21"/>
          <p:cNvSpPr/>
          <p:nvPr/>
        </p:nvSpPr>
        <p:spPr>
          <a:xfrm>
            <a:off x="2609355"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Technology exposure confined to one domain (Electronics &amp; Communication /IT/Civil /Electrical /Mechanical /Chemical/Metallurgical  /Agrochemical/ Computer and embedded technologies etc.)</a:t>
            </a:r>
          </a:p>
        </p:txBody>
      </p:sp>
      <p:sp>
        <p:nvSpPr>
          <p:cNvPr id="23" name="Rectangle 22"/>
          <p:cNvSpPr/>
          <p:nvPr/>
        </p:nvSpPr>
        <p:spPr>
          <a:xfrm>
            <a:off x="4249021"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Technology exposure confined to minimum 2 domains (Electronics &amp; Communication /IT/Civil /Electrical /Mechanical /Chemical/Metallurgical  /Agrochemical/ Computer and embedded technologies etc.)</a:t>
            </a:r>
          </a:p>
        </p:txBody>
      </p:sp>
      <p:sp>
        <p:nvSpPr>
          <p:cNvPr id="24" name="Rectangle 23"/>
          <p:cNvSpPr/>
          <p:nvPr/>
        </p:nvSpPr>
        <p:spPr>
          <a:xfrm>
            <a:off x="5888687"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Technology exposure confined minimum 3 domains (Electronics &amp; Communication /IT/Civil /Electrical /Mechanical /Chemical/Metallurgical  /Agrochemical/ Computer and embedded technologies etc.)</a:t>
            </a:r>
          </a:p>
        </p:txBody>
      </p:sp>
      <p:sp>
        <p:nvSpPr>
          <p:cNvPr id="25" name="Rectangle 24"/>
          <p:cNvSpPr/>
          <p:nvPr/>
        </p:nvSpPr>
        <p:spPr>
          <a:xfrm>
            <a:off x="7528351" y="1354609"/>
            <a:ext cx="1565765" cy="4638637"/>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Technology exposure confined to minimum 4 domains (Electronics &amp; Communication /IT/Civil /Electrical /Mechanical /Chemical/Metallurgical  /Agrochemical/ Computer and embedded technologies etc.)</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97687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fade">
                                      <p:cBhvr>
                                        <p:cTn id="16" dur="500"/>
                                        <p:tgtEl>
                                          <p:spTgt spid="3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fade">
                                      <p:cBhvr>
                                        <p:cTn id="22" dur="500"/>
                                        <p:tgtEl>
                                          <p:spTgt spid="41"/>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par>
                          <p:cTn id="43" fill="hold">
                            <p:stCondLst>
                              <p:cond delay="20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1000"/>
                                        <p:tgtEl>
                                          <p:spTgt spid="22"/>
                                        </p:tgtEl>
                                      </p:cBhvr>
                                    </p:animEffect>
                                  </p:childTnLst>
                                </p:cTn>
                              </p:par>
                            </p:childTnLst>
                          </p:cTn>
                        </p:par>
                        <p:par>
                          <p:cTn id="47" fill="hold">
                            <p:stCondLst>
                              <p:cond delay="3000"/>
                            </p:stCondLst>
                            <p:childTnLst>
                              <p:par>
                                <p:cTn id="48" presetID="10"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childTnLst>
                                </p:cTn>
                              </p:par>
                            </p:childTnLst>
                          </p:cTn>
                        </p:par>
                        <p:par>
                          <p:cTn id="55" fill="hold">
                            <p:stCondLst>
                              <p:cond delay="5000"/>
                            </p:stCondLst>
                            <p:childTnLst>
                              <p:par>
                                <p:cTn id="56" presetID="10"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4" grpId="0" animBg="1"/>
      <p:bldP spid="15"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014"/>
            <a:ext cx="694372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DE-1 Supplier of equipment/</a:t>
            </a:r>
          </a:p>
          <a:p>
            <a:r>
              <a:rPr lang="en-US" sz="2000" dirty="0"/>
              <a:t>product/material to Indian Defence </a:t>
            </a:r>
            <a:r>
              <a:rPr lang="en-US" sz="2000" dirty="0" err="1"/>
              <a:t>Organisation</a:t>
            </a:r>
            <a:endParaRPr lang="en-IN" sz="2000" dirty="0"/>
          </a:p>
        </p:txBody>
      </p:sp>
      <p:sp>
        <p:nvSpPr>
          <p:cNvPr id="7" name="Rectangle 6"/>
          <p:cNvSpPr/>
          <p:nvPr/>
        </p:nvSpPr>
        <p:spPr>
          <a:xfrm>
            <a:off x="89674" y="1339388"/>
            <a:ext cx="789441" cy="2613179"/>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600" b="1" dirty="0">
                <a:solidFill>
                  <a:schemeClr val="tx1"/>
                </a:solidFill>
              </a:rPr>
              <a:t>Deploy</a:t>
            </a:r>
          </a:p>
        </p:txBody>
      </p:sp>
      <p:sp>
        <p:nvSpPr>
          <p:cNvPr id="8" name="Rectangle 7"/>
          <p:cNvSpPr/>
          <p:nvPr/>
        </p:nvSpPr>
        <p:spPr>
          <a:xfrm>
            <a:off x="89673" y="4058817"/>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lang="en-US" sz="16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8"/>
            <a:ext cx="1565765" cy="261317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err="1">
                <a:solidFill>
                  <a:schemeClr val="bg1"/>
                </a:solidFill>
              </a:rPr>
              <a:t>Organisation</a:t>
            </a:r>
            <a:r>
              <a:rPr lang="en-US" sz="1200" dirty="0">
                <a:solidFill>
                  <a:schemeClr val="bg1"/>
                </a:solidFill>
              </a:rPr>
              <a:t> has not supplied to any of the Defence organization or supplier to such organizations</a:t>
            </a:r>
          </a:p>
        </p:txBody>
      </p:sp>
      <p:sp>
        <p:nvSpPr>
          <p:cNvPr id="17" name="Rectangle 16"/>
          <p:cNvSpPr/>
          <p:nvPr/>
        </p:nvSpPr>
        <p:spPr>
          <a:xfrm>
            <a:off x="2609355" y="1339388"/>
            <a:ext cx="1565765" cy="261317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has supplied to at least one of the following organizations :</a:t>
            </a:r>
          </a:p>
          <a:p>
            <a:r>
              <a:rPr lang="en-US" sz="1200" dirty="0">
                <a:solidFill>
                  <a:schemeClr val="bg1"/>
                </a:solidFill>
              </a:rPr>
              <a:t>Tier 2, Tier 3,</a:t>
            </a:r>
          </a:p>
          <a:p>
            <a:r>
              <a:rPr lang="en-US" sz="1200" dirty="0">
                <a:solidFill>
                  <a:schemeClr val="bg1"/>
                </a:solidFill>
              </a:rPr>
              <a:t>Tier 4 Supplier to an Indian company where the end user is an Indian </a:t>
            </a:r>
            <a:r>
              <a:rPr lang="en-US" sz="1200" dirty="0" err="1">
                <a:solidFill>
                  <a:schemeClr val="bg1"/>
                </a:solidFill>
              </a:rPr>
              <a:t>defence</a:t>
            </a:r>
            <a:r>
              <a:rPr lang="en-US" sz="1200" dirty="0">
                <a:solidFill>
                  <a:schemeClr val="bg1"/>
                </a:solidFill>
              </a:rPr>
              <a:t> organization/ Defence PSU</a:t>
            </a:r>
          </a:p>
        </p:txBody>
      </p:sp>
      <p:sp>
        <p:nvSpPr>
          <p:cNvPr id="18" name="Rectangle 17"/>
          <p:cNvSpPr/>
          <p:nvPr/>
        </p:nvSpPr>
        <p:spPr>
          <a:xfrm>
            <a:off x="4249021" y="1339388"/>
            <a:ext cx="1565765" cy="261317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has been supplying for past 2 consecutive years to any one of the following organizations:</a:t>
            </a:r>
          </a:p>
          <a:p>
            <a:r>
              <a:rPr lang="en-US" sz="1200" dirty="0">
                <a:solidFill>
                  <a:schemeClr val="bg1"/>
                </a:solidFill>
              </a:rPr>
              <a:t>Tier 2, Tier 3,</a:t>
            </a:r>
          </a:p>
          <a:p>
            <a:r>
              <a:rPr lang="en-US" sz="1200" dirty="0">
                <a:solidFill>
                  <a:schemeClr val="bg1"/>
                </a:solidFill>
              </a:rPr>
              <a:t>Tier 4 Supplier to an Indian company where the end user is an Indian </a:t>
            </a:r>
            <a:r>
              <a:rPr lang="en-US" sz="1200" dirty="0" err="1">
                <a:solidFill>
                  <a:schemeClr val="bg1"/>
                </a:solidFill>
              </a:rPr>
              <a:t>defence</a:t>
            </a:r>
            <a:r>
              <a:rPr lang="en-US" sz="1200" dirty="0">
                <a:solidFill>
                  <a:schemeClr val="bg1"/>
                </a:solidFill>
              </a:rPr>
              <a:t> organization/ Defence PSU</a:t>
            </a:r>
          </a:p>
        </p:txBody>
      </p:sp>
      <p:sp>
        <p:nvSpPr>
          <p:cNvPr id="19" name="Rectangle 18"/>
          <p:cNvSpPr/>
          <p:nvPr/>
        </p:nvSpPr>
        <p:spPr>
          <a:xfrm>
            <a:off x="5888687" y="1339388"/>
            <a:ext cx="1565765" cy="261317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has been supplying for past 3 consecutive years to any one of the following organizations:</a:t>
            </a:r>
          </a:p>
          <a:p>
            <a:r>
              <a:rPr lang="en-US" sz="1200" dirty="0">
                <a:solidFill>
                  <a:schemeClr val="bg1"/>
                </a:solidFill>
              </a:rPr>
              <a:t>Tier 2, Tier 3,</a:t>
            </a:r>
          </a:p>
          <a:p>
            <a:r>
              <a:rPr lang="en-US" sz="1200" dirty="0">
                <a:solidFill>
                  <a:schemeClr val="bg1"/>
                </a:solidFill>
              </a:rPr>
              <a:t>Tier 4 Supplier to an Indian company where the end user is an Indian </a:t>
            </a:r>
            <a:r>
              <a:rPr lang="en-US" sz="1200" dirty="0" err="1">
                <a:solidFill>
                  <a:schemeClr val="bg1"/>
                </a:solidFill>
              </a:rPr>
              <a:t>defence</a:t>
            </a:r>
            <a:r>
              <a:rPr lang="en-US" sz="1200" dirty="0">
                <a:solidFill>
                  <a:schemeClr val="bg1"/>
                </a:solidFill>
              </a:rPr>
              <a:t> organization/ Defence PSU</a:t>
            </a:r>
          </a:p>
        </p:txBody>
      </p:sp>
      <p:sp>
        <p:nvSpPr>
          <p:cNvPr id="20" name="Rectangle 19"/>
          <p:cNvSpPr/>
          <p:nvPr/>
        </p:nvSpPr>
        <p:spPr>
          <a:xfrm>
            <a:off x="7528351" y="1339388"/>
            <a:ext cx="1565765" cy="261317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The company has supplied to Indian Govt Defence Organization; Indian PSU in the Defence sector</a:t>
            </a:r>
          </a:p>
        </p:txBody>
      </p:sp>
      <p:sp>
        <p:nvSpPr>
          <p:cNvPr id="21" name="Rectangle 20"/>
          <p:cNvSpPr/>
          <p:nvPr/>
        </p:nvSpPr>
        <p:spPr>
          <a:xfrm>
            <a:off x="980186" y="4058817"/>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Company does not have any experience in the similar product line even in non </a:t>
            </a:r>
            <a:r>
              <a:rPr lang="en-US" sz="1200" dirty="0" err="1">
                <a:solidFill>
                  <a:schemeClr val="bg1"/>
                </a:solidFill>
              </a:rPr>
              <a:t>defence</a:t>
            </a:r>
            <a:endParaRPr lang="en-US" sz="1200" dirty="0">
              <a:solidFill>
                <a:schemeClr val="bg1"/>
              </a:solidFill>
            </a:endParaRPr>
          </a:p>
        </p:txBody>
      </p:sp>
      <p:sp>
        <p:nvSpPr>
          <p:cNvPr id="22" name="Rectangle 21"/>
          <p:cNvSpPr/>
          <p:nvPr/>
        </p:nvSpPr>
        <p:spPr>
          <a:xfrm>
            <a:off x="2609355" y="4058817"/>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Company has an experience of &lt;10 years in the similar product line even in non </a:t>
            </a:r>
            <a:r>
              <a:rPr lang="en-US" sz="1200" dirty="0" err="1">
                <a:solidFill>
                  <a:schemeClr val="bg1"/>
                </a:solidFill>
              </a:rPr>
              <a:t>defence</a:t>
            </a:r>
            <a:r>
              <a:rPr lang="en-US" sz="1200" dirty="0">
                <a:solidFill>
                  <a:schemeClr val="bg1"/>
                </a:solidFill>
              </a:rPr>
              <a:t> </a:t>
            </a:r>
          </a:p>
        </p:txBody>
      </p:sp>
      <p:sp>
        <p:nvSpPr>
          <p:cNvPr id="23" name="Rectangle 22"/>
          <p:cNvSpPr/>
          <p:nvPr/>
        </p:nvSpPr>
        <p:spPr>
          <a:xfrm>
            <a:off x="4249021" y="4058817"/>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The company should have Purchase Orders (POs) of minimum </a:t>
            </a:r>
            <a:r>
              <a:rPr lang="en-US" sz="1200" dirty="0" err="1">
                <a:solidFill>
                  <a:schemeClr val="bg1"/>
                </a:solidFill>
              </a:rPr>
              <a:t>Rs</a:t>
            </a:r>
            <a:r>
              <a:rPr lang="en-US" sz="1200" dirty="0">
                <a:solidFill>
                  <a:schemeClr val="bg1"/>
                </a:solidFill>
              </a:rPr>
              <a:t> 20 Lakhs from categories of customers listed above in the past 2 years and supplying consistently for last 2 years</a:t>
            </a:r>
          </a:p>
        </p:txBody>
      </p:sp>
      <p:sp>
        <p:nvSpPr>
          <p:cNvPr id="24" name="Rectangle 23"/>
          <p:cNvSpPr/>
          <p:nvPr/>
        </p:nvSpPr>
        <p:spPr>
          <a:xfrm>
            <a:off x="5888687" y="4058817"/>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The company should have Purchase Orders (POs) of minimum </a:t>
            </a:r>
            <a:r>
              <a:rPr lang="en-US" sz="1200" dirty="0" err="1">
                <a:solidFill>
                  <a:schemeClr val="bg1"/>
                </a:solidFill>
              </a:rPr>
              <a:t>Rs</a:t>
            </a:r>
            <a:r>
              <a:rPr lang="en-US" sz="1200" dirty="0">
                <a:solidFill>
                  <a:schemeClr val="bg1"/>
                </a:solidFill>
              </a:rPr>
              <a:t> 20 Lakhs from categories of customers listed above in the past 3 years and supplying consistently for last 3 years</a:t>
            </a:r>
          </a:p>
        </p:txBody>
      </p:sp>
      <p:sp>
        <p:nvSpPr>
          <p:cNvPr id="25" name="Rectangle 24"/>
          <p:cNvSpPr/>
          <p:nvPr/>
        </p:nvSpPr>
        <p:spPr>
          <a:xfrm>
            <a:off x="7528351" y="4058817"/>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The company should have Purchase Orders (POs) of minimum </a:t>
            </a:r>
            <a:r>
              <a:rPr lang="en-US" sz="1200" dirty="0" err="1">
                <a:solidFill>
                  <a:schemeClr val="bg1"/>
                </a:solidFill>
              </a:rPr>
              <a:t>Rs</a:t>
            </a:r>
            <a:r>
              <a:rPr lang="en-US" sz="1200" dirty="0">
                <a:solidFill>
                  <a:schemeClr val="bg1"/>
                </a:solidFill>
              </a:rPr>
              <a:t> 50 lakhs from categories of customers listed above in the past three years and supplying consistently for last 5 years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86221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DE-2 International Operations </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a:t>
            </a:r>
            <a:r>
              <a:rPr lang="en-US" sz="1400" dirty="0" err="1">
                <a:solidFill>
                  <a:schemeClr val="bg1"/>
                </a:solidFill>
              </a:rPr>
              <a:t>organisation</a:t>
            </a:r>
            <a:r>
              <a:rPr lang="en-US" sz="1400" dirty="0">
                <a:solidFill>
                  <a:schemeClr val="bg1"/>
                </a:solidFill>
              </a:rPr>
              <a:t> has zero international operations </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a:t>
            </a:r>
            <a:r>
              <a:rPr lang="en-US" sz="1400" dirty="0" err="1">
                <a:solidFill>
                  <a:schemeClr val="bg1"/>
                </a:solidFill>
              </a:rPr>
              <a:t>organisation</a:t>
            </a:r>
            <a:r>
              <a:rPr lang="en-US" sz="1400" dirty="0">
                <a:solidFill>
                  <a:schemeClr val="bg1"/>
                </a:solidFill>
              </a:rPr>
              <a:t> has received one international order so far and the same is under execution or </a:t>
            </a:r>
          </a:p>
          <a:p>
            <a:r>
              <a:rPr lang="en-US" sz="1400" dirty="0">
                <a:solidFill>
                  <a:schemeClr val="bg1"/>
                </a:solidFill>
              </a:rPr>
              <a:t>Company has 5 plus years export experience for similar product in non </a:t>
            </a:r>
            <a:r>
              <a:rPr lang="en-US" sz="1400" dirty="0" err="1">
                <a:solidFill>
                  <a:schemeClr val="bg1"/>
                </a:solidFill>
              </a:rPr>
              <a:t>defence</a:t>
            </a:r>
            <a:r>
              <a:rPr lang="en-US" sz="1400" dirty="0">
                <a:solidFill>
                  <a:schemeClr val="bg1"/>
                </a:solidFill>
              </a:rPr>
              <a:t> category </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has received one international order so far and the same is  executed successfully</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a:t>
            </a:r>
            <a:r>
              <a:rPr lang="en-US" sz="1400" dirty="0" err="1">
                <a:solidFill>
                  <a:schemeClr val="bg1"/>
                </a:solidFill>
              </a:rPr>
              <a:t>organisation</a:t>
            </a:r>
            <a:r>
              <a:rPr lang="en-US" sz="1400" dirty="0">
                <a:solidFill>
                  <a:schemeClr val="bg1"/>
                </a:solidFill>
              </a:rPr>
              <a:t> has received two or more international order so far and the same have been  executed successfully</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a:t>
            </a:r>
            <a:r>
              <a:rPr lang="en-US" sz="1400" dirty="0" err="1">
                <a:solidFill>
                  <a:schemeClr val="bg1"/>
                </a:solidFill>
              </a:rPr>
              <a:t>organisation</a:t>
            </a:r>
            <a:r>
              <a:rPr lang="en-US" sz="1400" dirty="0">
                <a:solidFill>
                  <a:schemeClr val="bg1"/>
                </a:solidFill>
              </a:rPr>
              <a:t> has received two or more international order  from more than 2 international  customers so far and the same have been executed successfully</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Tree>
    <p:custDataLst>
      <p:tags r:id="rId1"/>
    </p:custDataLst>
    <p:extLst>
      <p:ext uri="{BB962C8B-B14F-4D97-AF65-F5344CB8AC3E}">
        <p14:creationId xmlns:p14="http://schemas.microsoft.com/office/powerpoint/2010/main" val="13804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7136"/>
            <a:ext cx="682942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DE-3 Registered Supplier to Defence Establishment/s  in India</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is not a registered supplier to any </a:t>
            </a:r>
            <a:r>
              <a:rPr lang="en-US" sz="1400" dirty="0" err="1">
                <a:solidFill>
                  <a:schemeClr val="bg1"/>
                </a:solidFill>
              </a:rPr>
              <a:t>defence</a:t>
            </a:r>
            <a:r>
              <a:rPr lang="en-US" sz="1400" dirty="0">
                <a:solidFill>
                  <a:schemeClr val="bg1"/>
                </a:solidFill>
              </a:rPr>
              <a:t> establishment in India</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is a registered supplier to at least one of the following:</a:t>
            </a:r>
          </a:p>
          <a:p>
            <a:r>
              <a:rPr lang="en-US" sz="1400" dirty="0">
                <a:solidFill>
                  <a:schemeClr val="bg1"/>
                </a:solidFill>
              </a:rPr>
              <a:t>(a) Indian Army; </a:t>
            </a:r>
          </a:p>
          <a:p>
            <a:r>
              <a:rPr lang="en-US" sz="1400" dirty="0">
                <a:solidFill>
                  <a:schemeClr val="bg1"/>
                </a:solidFill>
              </a:rPr>
              <a:t>(b) Indian Air Force; </a:t>
            </a:r>
          </a:p>
          <a:p>
            <a:r>
              <a:rPr lang="en-US" sz="1400" dirty="0">
                <a:solidFill>
                  <a:schemeClr val="bg1"/>
                </a:solidFill>
              </a:rPr>
              <a:t>(c) Indian Navy;</a:t>
            </a:r>
          </a:p>
          <a:p>
            <a:r>
              <a:rPr lang="en-US" sz="1400" dirty="0">
                <a:solidFill>
                  <a:schemeClr val="bg1"/>
                </a:solidFill>
              </a:rPr>
              <a:t>(d)  DRDO including Indian </a:t>
            </a:r>
            <a:r>
              <a:rPr lang="en-US" sz="1400" dirty="0" err="1">
                <a:solidFill>
                  <a:schemeClr val="bg1"/>
                </a:solidFill>
              </a:rPr>
              <a:t>defence</a:t>
            </a:r>
            <a:r>
              <a:rPr lang="en-US" sz="1400" dirty="0">
                <a:solidFill>
                  <a:schemeClr val="bg1"/>
                </a:solidFill>
              </a:rPr>
              <a:t> labs </a:t>
            </a:r>
          </a:p>
          <a:p>
            <a:r>
              <a:rPr lang="en-US" sz="1400" dirty="0">
                <a:solidFill>
                  <a:schemeClr val="bg1"/>
                </a:solidFill>
              </a:rPr>
              <a:t>(e) Indian Defence PSU</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is a registered supplier to three of the following:</a:t>
            </a:r>
          </a:p>
          <a:p>
            <a:r>
              <a:rPr lang="en-US" sz="1400" dirty="0">
                <a:solidFill>
                  <a:schemeClr val="bg1"/>
                </a:solidFill>
              </a:rPr>
              <a:t>(a) Indian Army; </a:t>
            </a:r>
          </a:p>
          <a:p>
            <a:r>
              <a:rPr lang="en-US" sz="1400" dirty="0">
                <a:solidFill>
                  <a:schemeClr val="bg1"/>
                </a:solidFill>
              </a:rPr>
              <a:t>(b) Indian Air Force; </a:t>
            </a:r>
          </a:p>
          <a:p>
            <a:r>
              <a:rPr lang="en-US" sz="1400" dirty="0">
                <a:solidFill>
                  <a:schemeClr val="bg1"/>
                </a:solidFill>
              </a:rPr>
              <a:t>(c) Indian Navy;</a:t>
            </a:r>
          </a:p>
          <a:p>
            <a:r>
              <a:rPr lang="en-US" sz="1400" dirty="0">
                <a:solidFill>
                  <a:schemeClr val="bg1"/>
                </a:solidFill>
              </a:rPr>
              <a:t>(d)  DRDO including Indian </a:t>
            </a:r>
            <a:r>
              <a:rPr lang="en-US" sz="1400" dirty="0" err="1">
                <a:solidFill>
                  <a:schemeClr val="bg1"/>
                </a:solidFill>
              </a:rPr>
              <a:t>defence</a:t>
            </a:r>
            <a:r>
              <a:rPr lang="en-US" sz="1400" dirty="0">
                <a:solidFill>
                  <a:schemeClr val="bg1"/>
                </a:solidFill>
              </a:rPr>
              <a:t> labs</a:t>
            </a:r>
          </a:p>
          <a:p>
            <a:r>
              <a:rPr lang="en-US" sz="1400" dirty="0">
                <a:solidFill>
                  <a:schemeClr val="bg1"/>
                </a:solidFill>
              </a:rPr>
              <a:t>(e) Indian Defence PSU</a:t>
            </a:r>
          </a:p>
          <a:p>
            <a:r>
              <a:rPr lang="en-US" sz="1400" dirty="0">
                <a:solidFill>
                  <a:schemeClr val="bg1"/>
                </a:solidFill>
              </a:rPr>
              <a:t>(f) Other Private companies</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is a registered supplier to four of the following:</a:t>
            </a:r>
          </a:p>
          <a:p>
            <a:r>
              <a:rPr lang="en-US" sz="1400" dirty="0">
                <a:solidFill>
                  <a:schemeClr val="bg1"/>
                </a:solidFill>
              </a:rPr>
              <a:t>(a) Indian Army; </a:t>
            </a:r>
          </a:p>
          <a:p>
            <a:r>
              <a:rPr lang="en-US" sz="1400" dirty="0">
                <a:solidFill>
                  <a:schemeClr val="bg1"/>
                </a:solidFill>
              </a:rPr>
              <a:t>(b) Indian Air Force; </a:t>
            </a:r>
          </a:p>
          <a:p>
            <a:r>
              <a:rPr lang="en-US" sz="1400" dirty="0">
                <a:solidFill>
                  <a:schemeClr val="bg1"/>
                </a:solidFill>
              </a:rPr>
              <a:t>(c) Indian Navy;</a:t>
            </a:r>
          </a:p>
          <a:p>
            <a:r>
              <a:rPr lang="en-US" sz="1400" dirty="0">
                <a:solidFill>
                  <a:schemeClr val="bg1"/>
                </a:solidFill>
              </a:rPr>
              <a:t>(d)  DRDO including Indian </a:t>
            </a:r>
            <a:r>
              <a:rPr lang="en-US" sz="1400" dirty="0" err="1">
                <a:solidFill>
                  <a:schemeClr val="bg1"/>
                </a:solidFill>
              </a:rPr>
              <a:t>defence</a:t>
            </a:r>
            <a:r>
              <a:rPr lang="en-US" sz="1400" dirty="0">
                <a:solidFill>
                  <a:schemeClr val="bg1"/>
                </a:solidFill>
              </a:rPr>
              <a:t> labs</a:t>
            </a:r>
          </a:p>
          <a:p>
            <a:r>
              <a:rPr lang="en-US" sz="1400" dirty="0">
                <a:solidFill>
                  <a:schemeClr val="bg1"/>
                </a:solidFill>
              </a:rPr>
              <a:t>(e) Indian Defence PSU</a:t>
            </a:r>
          </a:p>
          <a:p>
            <a:r>
              <a:rPr lang="en-US" sz="1400" dirty="0">
                <a:solidFill>
                  <a:schemeClr val="bg1"/>
                </a:solidFill>
              </a:rPr>
              <a:t>(f) Other Private companies</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is a registered supplier any five of the following:</a:t>
            </a:r>
          </a:p>
          <a:p>
            <a:r>
              <a:rPr lang="en-US" sz="1400" dirty="0">
                <a:solidFill>
                  <a:schemeClr val="bg1"/>
                </a:solidFill>
              </a:rPr>
              <a:t>(a) Indian Army; </a:t>
            </a:r>
          </a:p>
          <a:p>
            <a:r>
              <a:rPr lang="en-US" sz="1400" dirty="0">
                <a:solidFill>
                  <a:schemeClr val="bg1"/>
                </a:solidFill>
              </a:rPr>
              <a:t>(b) Indian Air Force; </a:t>
            </a:r>
          </a:p>
          <a:p>
            <a:r>
              <a:rPr lang="en-US" sz="1400" dirty="0">
                <a:solidFill>
                  <a:schemeClr val="bg1"/>
                </a:solidFill>
              </a:rPr>
              <a:t>(c) Indian Navy;</a:t>
            </a:r>
          </a:p>
          <a:p>
            <a:r>
              <a:rPr lang="en-US" sz="1400" dirty="0">
                <a:solidFill>
                  <a:schemeClr val="bg1"/>
                </a:solidFill>
              </a:rPr>
              <a:t>(d)  DRDO including Indian </a:t>
            </a:r>
            <a:r>
              <a:rPr lang="en-US" sz="1400" dirty="0" err="1">
                <a:solidFill>
                  <a:schemeClr val="bg1"/>
                </a:solidFill>
              </a:rPr>
              <a:t>defence</a:t>
            </a:r>
            <a:r>
              <a:rPr lang="en-US" sz="1400" dirty="0">
                <a:solidFill>
                  <a:schemeClr val="bg1"/>
                </a:solidFill>
              </a:rPr>
              <a:t> labs</a:t>
            </a:r>
          </a:p>
          <a:p>
            <a:r>
              <a:rPr lang="en-US" sz="1400" dirty="0">
                <a:solidFill>
                  <a:schemeClr val="bg1"/>
                </a:solidFill>
              </a:rPr>
              <a:t>(e) Indian Defence PSU</a:t>
            </a:r>
          </a:p>
          <a:p>
            <a:r>
              <a:rPr lang="en-US" sz="1400" dirty="0">
                <a:solidFill>
                  <a:schemeClr val="bg1"/>
                </a:solidFill>
              </a:rPr>
              <a:t>(f) Other  Private companies</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Tree>
    <p:custDataLst>
      <p:tags r:id="rId1"/>
    </p:custDataLst>
    <p:extLst>
      <p:ext uri="{BB962C8B-B14F-4D97-AF65-F5344CB8AC3E}">
        <p14:creationId xmlns:p14="http://schemas.microsoft.com/office/powerpoint/2010/main" val="159913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DF-1 Physical, Environmental and Employee Security</a:t>
            </a:r>
            <a:endParaRPr lang="en-IN" sz="2000" dirty="0"/>
          </a:p>
        </p:txBody>
      </p:sp>
      <p:sp>
        <p:nvSpPr>
          <p:cNvPr id="7" name="Rectangle 6"/>
          <p:cNvSpPr/>
          <p:nvPr/>
        </p:nvSpPr>
        <p:spPr>
          <a:xfrm>
            <a:off x="89674" y="1339389"/>
            <a:ext cx="789441" cy="238035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
        <p:nvSpPr>
          <p:cNvPr id="8" name="Rectangle 7"/>
          <p:cNvSpPr/>
          <p:nvPr/>
        </p:nvSpPr>
        <p:spPr>
          <a:xfrm>
            <a:off x="89673" y="3779875"/>
            <a:ext cx="789441" cy="2207454"/>
          </a:xfrm>
          <a:prstGeom prst="rect">
            <a:avLst/>
          </a:prstGeom>
          <a:ln/>
        </p:spPr>
        <p:style>
          <a:lnRef idx="1">
            <a:schemeClr val="accent1"/>
          </a:lnRef>
          <a:fillRef idx="2">
            <a:schemeClr val="accent1"/>
          </a:fillRef>
          <a:effectRef idx="1">
            <a:schemeClr val="accent1"/>
          </a:effectRef>
          <a:fontRef idx="minor">
            <a:schemeClr val="dk1"/>
          </a:fontRef>
        </p:style>
        <p:txBody>
          <a:bodyPr rtlCol="0" anchor="t" anchorCtr="0"/>
          <a:lstStyle/>
          <a:p>
            <a:r>
              <a:rPr lang="en-US" sz="14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No system of securing of  access points </a:t>
            </a:r>
          </a:p>
        </p:txBody>
      </p:sp>
      <p:sp>
        <p:nvSpPr>
          <p:cNvPr id="17" name="Rectangle 16"/>
          <p:cNvSpPr/>
          <p:nvPr/>
        </p:nvSpPr>
        <p:spPr>
          <a:xfrm>
            <a:off x="2609355"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Documented system for securing of access points and perimeter walls</a:t>
            </a:r>
          </a:p>
        </p:txBody>
      </p:sp>
      <p:sp>
        <p:nvSpPr>
          <p:cNvPr id="18" name="Rectangle 17"/>
          <p:cNvSpPr/>
          <p:nvPr/>
        </p:nvSpPr>
        <p:spPr>
          <a:xfrm>
            <a:off x="424902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Documented system for securing of access points and perimeter walls through exclusive  registered security agencies certified by PSRA</a:t>
            </a:r>
          </a:p>
        </p:txBody>
      </p:sp>
      <p:sp>
        <p:nvSpPr>
          <p:cNvPr id="19" name="Rectangle 18"/>
          <p:cNvSpPr/>
          <p:nvPr/>
        </p:nvSpPr>
        <p:spPr>
          <a:xfrm>
            <a:off x="5888687"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Documented system for securing the perimeter walls, gates, lighting, access control system of entry, protection of vital stores and designating restricted areas</a:t>
            </a:r>
          </a:p>
        </p:txBody>
      </p:sp>
      <p:sp>
        <p:nvSpPr>
          <p:cNvPr id="20" name="Rectangle 19"/>
          <p:cNvSpPr/>
          <p:nvPr/>
        </p:nvSpPr>
        <p:spPr>
          <a:xfrm>
            <a:off x="7528351" y="1339389"/>
            <a:ext cx="1565765" cy="23803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Comprehensive and documented visitor management system to ensure that no visitor has access to facility or information to which he is not entitled. Installation of metal detectors, CCTV and vehicle search mirror, as required</a:t>
            </a:r>
          </a:p>
        </p:txBody>
      </p:sp>
      <p:sp>
        <p:nvSpPr>
          <p:cNvPr id="21" name="Rectangle 20"/>
          <p:cNvSpPr/>
          <p:nvPr/>
        </p:nvSpPr>
        <p:spPr>
          <a:xfrm>
            <a:off x="980186"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No Checks or confidentiality agreements with employees prior to, during or post exit from the job</a:t>
            </a:r>
          </a:p>
        </p:txBody>
      </p:sp>
      <p:sp>
        <p:nvSpPr>
          <p:cNvPr id="22" name="Rectangle 21"/>
          <p:cNvSpPr/>
          <p:nvPr/>
        </p:nvSpPr>
        <p:spPr>
          <a:xfrm>
            <a:off x="2609355"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NA</a:t>
            </a:r>
          </a:p>
        </p:txBody>
      </p:sp>
      <p:sp>
        <p:nvSpPr>
          <p:cNvPr id="23" name="Rectangle 22"/>
          <p:cNvSpPr/>
          <p:nvPr/>
        </p:nvSpPr>
        <p:spPr>
          <a:xfrm>
            <a:off x="424902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Employee access rights are updated on termination</a:t>
            </a:r>
          </a:p>
        </p:txBody>
      </p:sp>
      <p:sp>
        <p:nvSpPr>
          <p:cNvPr id="24" name="Rectangle 23"/>
          <p:cNvSpPr/>
          <p:nvPr/>
        </p:nvSpPr>
        <p:spPr>
          <a:xfrm>
            <a:off x="5888687"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dirty="0">
                <a:solidFill>
                  <a:schemeClr val="bg1"/>
                </a:solidFill>
              </a:rPr>
              <a:t>Employment history check prior to employment,  confidentiality clause during employment and </a:t>
            </a:r>
            <a:r>
              <a:rPr lang="en-US" sz="1400" dirty="0" err="1">
                <a:solidFill>
                  <a:schemeClr val="bg1"/>
                </a:solidFill>
              </a:rPr>
              <a:t>updation</a:t>
            </a:r>
            <a:r>
              <a:rPr lang="en-US" sz="1400" dirty="0">
                <a:solidFill>
                  <a:schemeClr val="bg1"/>
                </a:solidFill>
              </a:rPr>
              <a:t> of access rights etc. on termination</a:t>
            </a:r>
          </a:p>
        </p:txBody>
      </p:sp>
      <p:sp>
        <p:nvSpPr>
          <p:cNvPr id="25" name="Rectangle 24"/>
          <p:cNvSpPr/>
          <p:nvPr/>
        </p:nvSpPr>
        <p:spPr>
          <a:xfrm>
            <a:off x="7528351" y="3779875"/>
            <a:ext cx="1565765" cy="2207454"/>
          </a:xfrm>
          <a:prstGeom prst="rect">
            <a:avLst/>
          </a:prstGeom>
          <a:ln/>
        </p:spPr>
        <p:style>
          <a:lnRef idx="1">
            <a:schemeClr val="accent1"/>
          </a:lnRef>
          <a:fillRef idx="3">
            <a:schemeClr val="accent1"/>
          </a:fillRef>
          <a:effectRef idx="2">
            <a:schemeClr val="accent1"/>
          </a:effectRef>
          <a:fontRef idx="minor">
            <a:schemeClr val="lt1"/>
          </a:fontRef>
        </p:style>
        <p:txBody>
          <a:bodyPr rtlCol="0" anchor="t" anchorCtr="0"/>
          <a:lstStyle/>
          <a:p>
            <a:r>
              <a:rPr lang="en-US" sz="1200" dirty="0">
                <a:solidFill>
                  <a:schemeClr val="bg1"/>
                </a:solidFill>
              </a:rPr>
              <a:t>There is a monitoring system in place to ensure that the confidentiality is maintained.</a:t>
            </a:r>
          </a:p>
          <a:p>
            <a:r>
              <a:rPr lang="en-US" sz="1200" dirty="0">
                <a:solidFill>
                  <a:schemeClr val="bg1"/>
                </a:solidFill>
              </a:rPr>
              <a:t>Any breach in the past has been highlighted and strict action has been taken</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21449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6661"/>
            <a:ext cx="7859927"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DA-2 Planning and audit of configuration management system</a:t>
            </a:r>
            <a:endParaRPr lang="en-IN" sz="2000" dirty="0"/>
          </a:p>
        </p:txBody>
      </p:sp>
      <p:sp>
        <p:nvSpPr>
          <p:cNvPr id="7" name="Rectangle 6"/>
          <p:cNvSpPr/>
          <p:nvPr/>
        </p:nvSpPr>
        <p:spPr>
          <a:xfrm>
            <a:off x="89674" y="1328872"/>
            <a:ext cx="789441" cy="1448889"/>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300" b="1" dirty="0">
                <a:solidFill>
                  <a:schemeClr val="tx1"/>
                </a:solidFill>
              </a:rPr>
              <a:t>Plan</a:t>
            </a:r>
          </a:p>
        </p:txBody>
      </p:sp>
      <p:sp>
        <p:nvSpPr>
          <p:cNvPr id="8" name="Rectangle 7"/>
          <p:cNvSpPr/>
          <p:nvPr/>
        </p:nvSpPr>
        <p:spPr>
          <a:xfrm>
            <a:off x="89673" y="2845725"/>
            <a:ext cx="789441" cy="1370655"/>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300" b="1" dirty="0">
                <a:solidFill>
                  <a:schemeClr val="tx1"/>
                </a:solidFill>
              </a:rPr>
              <a:t>Deploy</a:t>
            </a:r>
          </a:p>
        </p:txBody>
      </p:sp>
      <p:sp>
        <p:nvSpPr>
          <p:cNvPr id="10" name="Rectangle 9"/>
          <p:cNvSpPr/>
          <p:nvPr/>
        </p:nvSpPr>
        <p:spPr>
          <a:xfrm>
            <a:off x="89674" y="4298516"/>
            <a:ext cx="789441" cy="2133569"/>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sz="130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p>
        </p:txBody>
      </p:sp>
      <p:sp>
        <p:nvSpPr>
          <p:cNvPr id="16" name="Rectangle 15"/>
          <p:cNvSpPr/>
          <p:nvPr/>
        </p:nvSpPr>
        <p:spPr>
          <a:xfrm>
            <a:off x="980186"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No process exist for configuration management </a:t>
            </a:r>
          </a:p>
        </p:txBody>
      </p:sp>
      <p:sp>
        <p:nvSpPr>
          <p:cNvPr id="17" name="Rectangle 16"/>
          <p:cNvSpPr/>
          <p:nvPr/>
        </p:nvSpPr>
        <p:spPr>
          <a:xfrm>
            <a:off x="2609355"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Configuration identification and change control mechanism is present. </a:t>
            </a:r>
          </a:p>
        </p:txBody>
      </p:sp>
      <p:sp>
        <p:nvSpPr>
          <p:cNvPr id="18" name="Rectangle 17"/>
          <p:cNvSpPr/>
          <p:nvPr/>
        </p:nvSpPr>
        <p:spPr>
          <a:xfrm>
            <a:off x="4249021"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Dedicated team/resources for configuration identification and change control. </a:t>
            </a:r>
          </a:p>
        </p:txBody>
      </p:sp>
      <p:sp>
        <p:nvSpPr>
          <p:cNvPr id="19" name="Rectangle 18"/>
          <p:cNvSpPr/>
          <p:nvPr/>
        </p:nvSpPr>
        <p:spPr>
          <a:xfrm>
            <a:off x="5888687"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Detailed plan available for all product categories on for configuration identification and change control. </a:t>
            </a:r>
          </a:p>
        </p:txBody>
      </p:sp>
      <p:sp>
        <p:nvSpPr>
          <p:cNvPr id="20" name="Rectangle 19"/>
          <p:cNvSpPr/>
          <p:nvPr/>
        </p:nvSpPr>
        <p:spPr>
          <a:xfrm>
            <a:off x="7528351" y="1328872"/>
            <a:ext cx="1565765" cy="144888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Comprehensive program exists  for configuration identification, change control, status accounting and  audit. </a:t>
            </a:r>
          </a:p>
        </p:txBody>
      </p:sp>
      <p:sp>
        <p:nvSpPr>
          <p:cNvPr id="21" name="Rectangle 20"/>
          <p:cNvSpPr/>
          <p:nvPr/>
        </p:nvSpPr>
        <p:spPr>
          <a:xfrm>
            <a:off x="980186"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No process exist to ensure configuration management </a:t>
            </a:r>
          </a:p>
        </p:txBody>
      </p:sp>
      <p:sp>
        <p:nvSpPr>
          <p:cNvPr id="22" name="Rectangle 21"/>
          <p:cNvSpPr/>
          <p:nvPr/>
        </p:nvSpPr>
        <p:spPr>
          <a:xfrm>
            <a:off x="2609355"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Configuration changes approved by customers </a:t>
            </a:r>
          </a:p>
        </p:txBody>
      </p:sp>
      <p:sp>
        <p:nvSpPr>
          <p:cNvPr id="23" name="Rectangle 22"/>
          <p:cNvSpPr/>
          <p:nvPr/>
        </p:nvSpPr>
        <p:spPr>
          <a:xfrm>
            <a:off x="4249021"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Configuration changes approved jointly by the design team of MSME and customers</a:t>
            </a:r>
          </a:p>
        </p:txBody>
      </p:sp>
      <p:sp>
        <p:nvSpPr>
          <p:cNvPr id="24" name="Rectangle 23"/>
          <p:cNvSpPr/>
          <p:nvPr/>
        </p:nvSpPr>
        <p:spPr>
          <a:xfrm>
            <a:off x="5888687"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Mechanism exists for physical configuration audit</a:t>
            </a:r>
          </a:p>
        </p:txBody>
      </p:sp>
      <p:sp>
        <p:nvSpPr>
          <p:cNvPr id="25" name="Rectangle 24"/>
          <p:cNvSpPr/>
          <p:nvPr/>
        </p:nvSpPr>
        <p:spPr>
          <a:xfrm>
            <a:off x="7528351" y="2845725"/>
            <a:ext cx="1565765" cy="137065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Customer feedback on configuration changes are incorporated in the asset </a:t>
            </a:r>
            <a:r>
              <a:rPr lang="en-US" sz="1300" dirty="0" err="1">
                <a:solidFill>
                  <a:schemeClr val="bg1"/>
                </a:solidFill>
              </a:rPr>
              <a:t>Lifecyle</a:t>
            </a:r>
            <a:endParaRPr lang="en-US" sz="1300" dirty="0">
              <a:solidFill>
                <a:schemeClr val="bg1"/>
              </a:solidFill>
            </a:endParaRPr>
          </a:p>
        </p:txBody>
      </p:sp>
      <p:sp>
        <p:nvSpPr>
          <p:cNvPr id="31" name="Rectangle 30"/>
          <p:cNvSpPr/>
          <p:nvPr/>
        </p:nvSpPr>
        <p:spPr>
          <a:xfrm>
            <a:off x="980186"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300" dirty="0">
                <a:solidFill>
                  <a:schemeClr val="bg1"/>
                </a:solidFill>
              </a:rPr>
              <a:t>No monitoring/assessment of design capability</a:t>
            </a:r>
          </a:p>
        </p:txBody>
      </p:sp>
      <p:sp>
        <p:nvSpPr>
          <p:cNvPr id="32" name="Rectangle 31"/>
          <p:cNvSpPr/>
          <p:nvPr/>
        </p:nvSpPr>
        <p:spPr>
          <a:xfrm>
            <a:off x="2609355"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300" dirty="0">
                <a:solidFill>
                  <a:schemeClr val="bg1"/>
                </a:solidFill>
              </a:rPr>
              <a:t>Design capability is assessed on a reactive basis </a:t>
            </a:r>
            <a:r>
              <a:rPr lang="en-US" sz="1300" dirty="0" err="1">
                <a:solidFill>
                  <a:schemeClr val="bg1"/>
                </a:solidFill>
              </a:rPr>
              <a:t>e.g</a:t>
            </a:r>
            <a:r>
              <a:rPr lang="en-US" sz="1300" dirty="0">
                <a:solidFill>
                  <a:schemeClr val="bg1"/>
                </a:solidFill>
              </a:rPr>
              <a:t> an index of customer complaints and extent of failures found during manufacturing </a:t>
            </a:r>
          </a:p>
        </p:txBody>
      </p:sp>
      <p:sp>
        <p:nvSpPr>
          <p:cNvPr id="33" name="Rectangle 32"/>
          <p:cNvSpPr/>
          <p:nvPr/>
        </p:nvSpPr>
        <p:spPr>
          <a:xfrm>
            <a:off x="4249021"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300" dirty="0">
                <a:solidFill>
                  <a:schemeClr val="bg1"/>
                </a:solidFill>
              </a:rPr>
              <a:t>Design capability is proactively assessed </a:t>
            </a:r>
            <a:r>
              <a:rPr lang="en-US" sz="1300" dirty="0" err="1">
                <a:solidFill>
                  <a:schemeClr val="bg1"/>
                </a:solidFill>
              </a:rPr>
              <a:t>e.g</a:t>
            </a:r>
            <a:r>
              <a:rPr lang="en-US" sz="1300" dirty="0">
                <a:solidFill>
                  <a:schemeClr val="bg1"/>
                </a:solidFill>
              </a:rPr>
              <a:t> based on variation in product performance and analysis between actual and target performance</a:t>
            </a:r>
          </a:p>
        </p:txBody>
      </p:sp>
      <p:sp>
        <p:nvSpPr>
          <p:cNvPr id="34" name="Rectangle 33"/>
          <p:cNvSpPr/>
          <p:nvPr/>
        </p:nvSpPr>
        <p:spPr>
          <a:xfrm>
            <a:off x="5888687"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300" dirty="0">
                <a:solidFill>
                  <a:schemeClr val="bg1"/>
                </a:solidFill>
              </a:rPr>
              <a:t>Design capability is continuously assessed. Benchmarks are used to compare capability on various design characteristics. </a:t>
            </a:r>
          </a:p>
          <a:p>
            <a:r>
              <a:rPr lang="en-US" sz="1300" dirty="0">
                <a:solidFill>
                  <a:schemeClr val="bg1"/>
                </a:solidFill>
              </a:rPr>
              <a:t>There is at least 1 design patent / IPR filed</a:t>
            </a:r>
          </a:p>
        </p:txBody>
      </p:sp>
      <p:sp>
        <p:nvSpPr>
          <p:cNvPr id="35" name="Rectangle 34"/>
          <p:cNvSpPr/>
          <p:nvPr/>
        </p:nvSpPr>
        <p:spPr>
          <a:xfrm>
            <a:off x="7528351" y="4298515"/>
            <a:ext cx="1565765" cy="213356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050" dirty="0">
                <a:solidFill>
                  <a:schemeClr val="bg1"/>
                </a:solidFill>
              </a:rPr>
              <a:t>Product design capability is assessed in sigma level through a comprehensive score card incorporating several elements including parts , processes and performance.  </a:t>
            </a:r>
          </a:p>
          <a:p>
            <a:r>
              <a:rPr lang="en-US" sz="1050" dirty="0">
                <a:solidFill>
                  <a:schemeClr val="bg1"/>
                </a:solidFill>
              </a:rPr>
              <a:t>There are at least 2design patent / IPR available.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IN" sz="1300" b="1" dirty="0"/>
              <a:t>Learner</a:t>
            </a:r>
            <a:endParaRPr lang="en-US" sz="13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Beginner</a:t>
            </a:r>
            <a:endParaRPr lang="en-US" sz="13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Organized</a:t>
            </a:r>
            <a:endParaRPr lang="en-US" sz="13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Achiever</a:t>
            </a:r>
            <a:endParaRPr lang="en-US" sz="13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World class</a:t>
            </a:r>
          </a:p>
        </p:txBody>
      </p:sp>
    </p:spTree>
    <p:custDataLst>
      <p:tags r:id="rId1"/>
    </p:custDataLst>
    <p:extLst>
      <p:ext uri="{BB962C8B-B14F-4D97-AF65-F5344CB8AC3E}">
        <p14:creationId xmlns:p14="http://schemas.microsoft.com/office/powerpoint/2010/main" val="80260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8086"/>
            <a:ext cx="7000875" cy="707886"/>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DF-2 Information asset management  (security, privacy, safety and resilience/tolerance)</a:t>
            </a:r>
          </a:p>
        </p:txBody>
      </p:sp>
      <p:sp>
        <p:nvSpPr>
          <p:cNvPr id="11" name="Rectangle 10"/>
          <p:cNvSpPr/>
          <p:nvPr/>
        </p:nvSpPr>
        <p:spPr>
          <a:xfrm>
            <a:off x="871477" y="832059"/>
            <a:ext cx="14954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364889" y="832059"/>
            <a:ext cx="163559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3988118" y="832059"/>
            <a:ext cx="1668468"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655064" y="832059"/>
            <a:ext cx="1709156"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367489" y="832059"/>
            <a:ext cx="1658890" cy="5128574"/>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36" name="Rectangle 35"/>
          <p:cNvSpPr/>
          <p:nvPr/>
        </p:nvSpPr>
        <p:spPr>
          <a:xfrm>
            <a:off x="914425" y="861580"/>
            <a:ext cx="14115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420325" y="861580"/>
            <a:ext cx="154377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028648" y="861580"/>
            <a:ext cx="1606460"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694973" y="861580"/>
            <a:ext cx="1629342"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398315" y="861580"/>
            <a:ext cx="1597237"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
        <p:nvSpPr>
          <p:cNvPr id="37" name="Rectangle 36"/>
          <p:cNvSpPr/>
          <p:nvPr/>
        </p:nvSpPr>
        <p:spPr>
          <a:xfrm>
            <a:off x="907368" y="1280675"/>
            <a:ext cx="1425651"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No process to classify information, no  protocol for information dissemination (e.g. Media) and no direct control on access to information at any organization level </a:t>
            </a:r>
          </a:p>
        </p:txBody>
      </p:sp>
      <p:sp>
        <p:nvSpPr>
          <p:cNvPr id="42" name="Rectangle 41"/>
          <p:cNvSpPr/>
          <p:nvPr/>
        </p:nvSpPr>
        <p:spPr>
          <a:xfrm>
            <a:off x="2403080" y="1280675"/>
            <a:ext cx="155921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Basic classification of information and installation of security systems for information assets </a:t>
            </a:r>
          </a:p>
        </p:txBody>
      </p:sp>
      <p:sp>
        <p:nvSpPr>
          <p:cNvPr id="43" name="Rectangle 42"/>
          <p:cNvSpPr/>
          <p:nvPr/>
        </p:nvSpPr>
        <p:spPr>
          <a:xfrm>
            <a:off x="4027076" y="1280675"/>
            <a:ext cx="1590554"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Process for classification of information and installation of security systems for information assets. Redundancy and duplication mechanisms built in for information assets </a:t>
            </a:r>
          </a:p>
        </p:txBody>
      </p:sp>
      <p:sp>
        <p:nvSpPr>
          <p:cNvPr id="44" name="Rectangle 43"/>
          <p:cNvSpPr/>
          <p:nvPr/>
        </p:nvSpPr>
        <p:spPr>
          <a:xfrm>
            <a:off x="5686827" y="1280675"/>
            <a:ext cx="1645635"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Process for classification and installation of security systems for information assets. Redundancy and duplication mechanisms built in for information assets  </a:t>
            </a:r>
          </a:p>
          <a:p>
            <a:r>
              <a:rPr lang="en-US" sz="1400" dirty="0">
                <a:solidFill>
                  <a:schemeClr val="bg1"/>
                </a:solidFill>
              </a:rPr>
              <a:t>Protocols and dedicated information manager for access and dissemination of information outside of the organization (e.g. media) </a:t>
            </a:r>
          </a:p>
        </p:txBody>
      </p:sp>
      <p:sp>
        <p:nvSpPr>
          <p:cNvPr id="45" name="Rectangle 44"/>
          <p:cNvSpPr/>
          <p:nvPr/>
        </p:nvSpPr>
        <p:spPr>
          <a:xfrm>
            <a:off x="7398315" y="1280675"/>
            <a:ext cx="1597237" cy="465084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Certified for ISO/IEC 27001 with robust classification , installation of security systems for information assets and redundancy and duplication mechanisms </a:t>
            </a:r>
          </a:p>
        </p:txBody>
      </p:sp>
      <p:sp>
        <p:nvSpPr>
          <p:cNvPr id="46" name="Rectangle 45"/>
          <p:cNvSpPr/>
          <p:nvPr/>
        </p:nvSpPr>
        <p:spPr>
          <a:xfrm>
            <a:off x="99267" y="1240603"/>
            <a:ext cx="707596" cy="4731869"/>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Tree>
    <p:custDataLst>
      <p:tags r:id="rId1"/>
    </p:custDataLst>
    <p:extLst>
      <p:ext uri="{BB962C8B-B14F-4D97-AF65-F5344CB8AC3E}">
        <p14:creationId xmlns:p14="http://schemas.microsoft.com/office/powerpoint/2010/main" val="15221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up)">
                                      <p:cBhvr>
                                        <p:cTn id="32" dur="500"/>
                                        <p:tgtEl>
                                          <p:spTgt spid="13"/>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up)">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1000"/>
                                        <p:tgtEl>
                                          <p:spTgt spid="3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1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10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36" grpId="0" animBg="1"/>
      <p:bldP spid="38" grpId="0" animBg="1"/>
      <p:bldP spid="39" grpId="0" animBg="1"/>
      <p:bldP spid="40" grpId="0" animBg="1"/>
      <p:bldP spid="41" grpId="0" animBg="1"/>
      <p:bldP spid="37" grpId="0" animBg="1"/>
      <p:bldP spid="42" grpId="0" animBg="1"/>
      <p:bldP spid="43" grpId="0" animBg="1"/>
      <p:bldP spid="44" grpId="0" animBg="1"/>
      <p:bldP spid="45"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DF-3 Safety management (Man and machinery)</a:t>
            </a:r>
            <a:endParaRPr lang="en-IN" sz="2000" dirty="0"/>
          </a:p>
        </p:txBody>
      </p:sp>
      <p:sp>
        <p:nvSpPr>
          <p:cNvPr id="7" name="Rectangle 6"/>
          <p:cNvSpPr/>
          <p:nvPr/>
        </p:nvSpPr>
        <p:spPr>
          <a:xfrm>
            <a:off x="89674" y="1339389"/>
            <a:ext cx="789441" cy="2067488"/>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300" b="1" dirty="0">
                <a:solidFill>
                  <a:schemeClr val="tx1"/>
                </a:solidFill>
              </a:rPr>
              <a:t>Plan</a:t>
            </a:r>
          </a:p>
        </p:txBody>
      </p:sp>
      <p:sp>
        <p:nvSpPr>
          <p:cNvPr id="8" name="Rectangle 7"/>
          <p:cNvSpPr/>
          <p:nvPr/>
        </p:nvSpPr>
        <p:spPr>
          <a:xfrm>
            <a:off x="89673" y="3474116"/>
            <a:ext cx="789441" cy="2557522"/>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3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06748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No focus on employee safety</a:t>
            </a:r>
          </a:p>
        </p:txBody>
      </p:sp>
      <p:sp>
        <p:nvSpPr>
          <p:cNvPr id="17" name="Rectangle 16"/>
          <p:cNvSpPr/>
          <p:nvPr/>
        </p:nvSpPr>
        <p:spPr>
          <a:xfrm>
            <a:off x="2609355" y="1339389"/>
            <a:ext cx="1565765" cy="206748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err="1">
                <a:solidFill>
                  <a:schemeClr val="bg1"/>
                </a:solidFill>
              </a:rPr>
              <a:t>Adhoc</a:t>
            </a:r>
            <a:r>
              <a:rPr lang="en-US" sz="1300" dirty="0">
                <a:solidFill>
                  <a:schemeClr val="bg1"/>
                </a:solidFill>
              </a:rPr>
              <a:t> communication on safety mostly when something goes wrong</a:t>
            </a:r>
          </a:p>
        </p:txBody>
      </p:sp>
      <p:sp>
        <p:nvSpPr>
          <p:cNvPr id="18" name="Rectangle 17"/>
          <p:cNvSpPr/>
          <p:nvPr/>
        </p:nvSpPr>
        <p:spPr>
          <a:xfrm>
            <a:off x="4249021" y="1339389"/>
            <a:ext cx="1565765" cy="206748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Safety of community and family members of employees considered in safety trainings</a:t>
            </a:r>
          </a:p>
        </p:txBody>
      </p:sp>
      <p:sp>
        <p:nvSpPr>
          <p:cNvPr id="19" name="Rectangle 18"/>
          <p:cNvSpPr/>
          <p:nvPr/>
        </p:nvSpPr>
        <p:spPr>
          <a:xfrm>
            <a:off x="5888687" y="1339389"/>
            <a:ext cx="1565765" cy="206748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Safety of community and family members of employees considered in safety trainings</a:t>
            </a:r>
          </a:p>
          <a:p>
            <a:r>
              <a:rPr lang="en-US" sz="1300" dirty="0">
                <a:solidFill>
                  <a:schemeClr val="bg1"/>
                </a:solidFill>
              </a:rPr>
              <a:t>A dedicated safety officer is appointed. </a:t>
            </a:r>
          </a:p>
        </p:txBody>
      </p:sp>
      <p:sp>
        <p:nvSpPr>
          <p:cNvPr id="20" name="Rectangle 19"/>
          <p:cNvSpPr/>
          <p:nvPr/>
        </p:nvSpPr>
        <p:spPr>
          <a:xfrm>
            <a:off x="7528351" y="1339389"/>
            <a:ext cx="1565765" cy="206748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The management places safety among its top priorities and practices comprehensive safety procedures covering the entire </a:t>
            </a:r>
            <a:r>
              <a:rPr lang="en-US" sz="1300" dirty="0" err="1">
                <a:solidFill>
                  <a:schemeClr val="bg1"/>
                </a:solidFill>
              </a:rPr>
              <a:t>facilitymachinery</a:t>
            </a:r>
            <a:r>
              <a:rPr lang="en-US" sz="1300" dirty="0">
                <a:solidFill>
                  <a:schemeClr val="bg1"/>
                </a:solidFill>
              </a:rPr>
              <a:t>, manpower and processes. </a:t>
            </a:r>
          </a:p>
        </p:txBody>
      </p:sp>
      <p:sp>
        <p:nvSpPr>
          <p:cNvPr id="21" name="Rectangle 20"/>
          <p:cNvSpPr/>
          <p:nvPr/>
        </p:nvSpPr>
        <p:spPr>
          <a:xfrm>
            <a:off x="980186" y="3474116"/>
            <a:ext cx="1565765" cy="255752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Safety equipment are not adequate w.r.t the size of the plant and the no. of machines/ nature of production. Safety procedures are  not practiced in the  factory</a:t>
            </a:r>
          </a:p>
        </p:txBody>
      </p:sp>
      <p:sp>
        <p:nvSpPr>
          <p:cNvPr id="22" name="Rectangle 21"/>
          <p:cNvSpPr/>
          <p:nvPr/>
        </p:nvSpPr>
        <p:spPr>
          <a:xfrm>
            <a:off x="2609355" y="3474116"/>
            <a:ext cx="1565765" cy="255752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Standard safety procedures and adequate no. of equipment are available in manufacturing area only</a:t>
            </a:r>
          </a:p>
          <a:p>
            <a:r>
              <a:rPr lang="en-US" sz="1300" dirty="0">
                <a:solidFill>
                  <a:schemeClr val="bg1"/>
                </a:solidFill>
              </a:rPr>
              <a:t>Safety related records are not available</a:t>
            </a:r>
          </a:p>
        </p:txBody>
      </p:sp>
      <p:sp>
        <p:nvSpPr>
          <p:cNvPr id="23" name="Rectangle 22"/>
          <p:cNvSpPr/>
          <p:nvPr/>
        </p:nvSpPr>
        <p:spPr>
          <a:xfrm>
            <a:off x="4249021" y="3474116"/>
            <a:ext cx="1565765" cy="255752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Standard safety procedures are practiced in facility and are adequate including safety equipment. </a:t>
            </a:r>
          </a:p>
          <a:p>
            <a:r>
              <a:rPr lang="en-US" sz="1300" dirty="0">
                <a:solidFill>
                  <a:schemeClr val="bg1"/>
                </a:solidFill>
              </a:rPr>
              <a:t>Safety related records are maintained</a:t>
            </a:r>
          </a:p>
        </p:txBody>
      </p:sp>
      <p:sp>
        <p:nvSpPr>
          <p:cNvPr id="24" name="Rectangle 23"/>
          <p:cNvSpPr/>
          <p:nvPr/>
        </p:nvSpPr>
        <p:spPr>
          <a:xfrm>
            <a:off x="5888687" y="3474116"/>
            <a:ext cx="1565765" cy="255752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150" dirty="0">
                <a:solidFill>
                  <a:schemeClr val="bg1"/>
                </a:solidFill>
              </a:rPr>
              <a:t>Standard safety procedures are practiced in facility and are adequate including safety equipment. Employees are provided awareness training on safety. </a:t>
            </a:r>
          </a:p>
          <a:p>
            <a:r>
              <a:rPr lang="en-US" sz="1150" dirty="0">
                <a:solidFill>
                  <a:schemeClr val="bg1"/>
                </a:solidFill>
              </a:rPr>
              <a:t>Safety records are up to date and demonstrate very safe condition of operations</a:t>
            </a:r>
          </a:p>
        </p:txBody>
      </p:sp>
      <p:sp>
        <p:nvSpPr>
          <p:cNvPr id="25" name="Rectangle 24"/>
          <p:cNvSpPr/>
          <p:nvPr/>
        </p:nvSpPr>
        <p:spPr>
          <a:xfrm>
            <a:off x="7528351" y="3474116"/>
            <a:ext cx="1565765" cy="255752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150" dirty="0">
                <a:solidFill>
                  <a:schemeClr val="bg1"/>
                </a:solidFill>
              </a:rPr>
              <a:t>The company practices occupational health and safety management system (OHSMS) and is certified as per OHSAS 18001:2007. The company practices occupational health and safety management system (OHSMS) and is certified as per OHSAS 18001:2007. </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33071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DG-1 Post delivery support and customer feedback</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6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There is no Exclusive Post delivery support team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Support to the customer after sales available only ex works</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Post delivery customer support onsite and ex works depending on requirement</a:t>
            </a:r>
          </a:p>
          <a:p>
            <a:endParaRPr lang="en-US" sz="1400" dirty="0">
              <a:solidFill>
                <a:schemeClr val="bg1"/>
              </a:solidFill>
            </a:endParaRP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Post delivery customer support onsite and ex works depending on requirement</a:t>
            </a:r>
          </a:p>
          <a:p>
            <a:r>
              <a:rPr lang="en-US" sz="1200" dirty="0">
                <a:solidFill>
                  <a:schemeClr val="bg1"/>
                </a:solidFill>
              </a:rPr>
              <a:t>Collection and analysis of in-service data for improvement</a:t>
            </a:r>
          </a:p>
          <a:p>
            <a:r>
              <a:rPr lang="en-US" sz="1200" dirty="0">
                <a:solidFill>
                  <a:schemeClr val="bg1"/>
                </a:solidFill>
              </a:rPr>
              <a:t>Obligations towards warranty/AMC obligations are fully met</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050" dirty="0">
                <a:solidFill>
                  <a:schemeClr val="bg1"/>
                </a:solidFill>
              </a:rPr>
              <a:t>Post Delivery Support shall provide as applicable for the </a:t>
            </a:r>
          </a:p>
          <a:p>
            <a:r>
              <a:rPr lang="en-US" sz="1050" dirty="0">
                <a:solidFill>
                  <a:schemeClr val="bg1"/>
                </a:solidFill>
              </a:rPr>
              <a:t>Collection and analysis of in-service data for improvement </a:t>
            </a:r>
          </a:p>
          <a:p>
            <a:r>
              <a:rPr lang="en-US" sz="1050" dirty="0">
                <a:solidFill>
                  <a:schemeClr val="bg1"/>
                </a:solidFill>
              </a:rPr>
              <a:t>Fully meeting the obligations towards warranty/AMC obligations </a:t>
            </a:r>
          </a:p>
          <a:p>
            <a:r>
              <a:rPr lang="en-US" sz="1050" dirty="0">
                <a:solidFill>
                  <a:schemeClr val="bg1"/>
                </a:solidFill>
              </a:rPr>
              <a:t>Three tier structured through telephone, mails and letters for immediate response </a:t>
            </a:r>
          </a:p>
          <a:p>
            <a:endParaRPr lang="en-US" sz="1050" dirty="0">
              <a:solidFill>
                <a:schemeClr val="bg1"/>
              </a:solidFill>
            </a:endParaRP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No classification of spare parts by criticality exist and no timely assurance of spare parts </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Spares are classified and A type (most critical) are available within 48 hours</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Spares are classified and A type (most critical) are available within 24  hours</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Spares are classified and A type (most critical) are available all the time  hours while others within 48 hours </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Spares are classified and A type (most critical) are available all the time  hours while others within 24 hours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22480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DG-2 Customer Feedback and Improvement process </a:t>
            </a:r>
            <a:endParaRPr lang="en-IN" sz="2000" dirty="0"/>
          </a:p>
        </p:txBody>
      </p:sp>
      <p:sp>
        <p:nvSpPr>
          <p:cNvPr id="7" name="Rectangle 6"/>
          <p:cNvSpPr/>
          <p:nvPr/>
        </p:nvSpPr>
        <p:spPr>
          <a:xfrm>
            <a:off x="89674" y="1339389"/>
            <a:ext cx="789441" cy="1872757"/>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b="1" dirty="0">
                <a:solidFill>
                  <a:schemeClr val="tx1"/>
                </a:solidFill>
              </a:rPr>
              <a:t>Plan</a:t>
            </a:r>
          </a:p>
        </p:txBody>
      </p:sp>
      <p:sp>
        <p:nvSpPr>
          <p:cNvPr id="8" name="Rectangle 7"/>
          <p:cNvSpPr/>
          <p:nvPr/>
        </p:nvSpPr>
        <p:spPr>
          <a:xfrm>
            <a:off x="89673" y="3279384"/>
            <a:ext cx="789441" cy="275225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18727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Customer feedback is not documented</a:t>
            </a:r>
          </a:p>
        </p:txBody>
      </p:sp>
      <p:sp>
        <p:nvSpPr>
          <p:cNvPr id="17" name="Rectangle 16"/>
          <p:cNvSpPr/>
          <p:nvPr/>
        </p:nvSpPr>
        <p:spPr>
          <a:xfrm>
            <a:off x="2609355" y="1339389"/>
            <a:ext cx="1565765" cy="18727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Customer feedback is documented on </a:t>
            </a:r>
            <a:r>
              <a:rPr lang="en-US" sz="1300" dirty="0" err="1">
                <a:solidFill>
                  <a:schemeClr val="bg1"/>
                </a:solidFill>
              </a:rPr>
              <a:t>adhoc</a:t>
            </a:r>
            <a:r>
              <a:rPr lang="en-US" sz="1300" dirty="0">
                <a:solidFill>
                  <a:schemeClr val="bg1"/>
                </a:solidFill>
              </a:rPr>
              <a:t> basis</a:t>
            </a:r>
          </a:p>
        </p:txBody>
      </p:sp>
      <p:sp>
        <p:nvSpPr>
          <p:cNvPr id="18" name="Rectangle 17"/>
          <p:cNvSpPr/>
          <p:nvPr/>
        </p:nvSpPr>
        <p:spPr>
          <a:xfrm>
            <a:off x="4249021" y="1339389"/>
            <a:ext cx="1565765" cy="18727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Customer feedback is documented on routine basis</a:t>
            </a:r>
          </a:p>
        </p:txBody>
      </p:sp>
      <p:sp>
        <p:nvSpPr>
          <p:cNvPr id="19" name="Rectangle 18"/>
          <p:cNvSpPr/>
          <p:nvPr/>
        </p:nvSpPr>
        <p:spPr>
          <a:xfrm>
            <a:off x="5888687" y="1339389"/>
            <a:ext cx="1565765" cy="18727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Customer feedback is documented and </a:t>
            </a:r>
            <a:r>
              <a:rPr lang="en-US" sz="1300" dirty="0" err="1">
                <a:solidFill>
                  <a:schemeClr val="bg1"/>
                </a:solidFill>
              </a:rPr>
              <a:t>categorised</a:t>
            </a:r>
            <a:r>
              <a:rPr lang="en-US" sz="1300" dirty="0">
                <a:solidFill>
                  <a:schemeClr val="bg1"/>
                </a:solidFill>
              </a:rPr>
              <a:t> with respect to the seriousness of the defects </a:t>
            </a:r>
          </a:p>
        </p:txBody>
      </p:sp>
      <p:sp>
        <p:nvSpPr>
          <p:cNvPr id="20" name="Rectangle 19"/>
          <p:cNvSpPr/>
          <p:nvPr/>
        </p:nvSpPr>
        <p:spPr>
          <a:xfrm>
            <a:off x="7528351" y="1339389"/>
            <a:ext cx="1565765" cy="1872757"/>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Customer feedback is taken on regular intervals and </a:t>
            </a:r>
            <a:r>
              <a:rPr lang="en-US" sz="1300" dirty="0" err="1">
                <a:solidFill>
                  <a:schemeClr val="bg1"/>
                </a:solidFill>
              </a:rPr>
              <a:t>analysed</a:t>
            </a:r>
            <a:r>
              <a:rPr lang="en-US" sz="1300" dirty="0">
                <a:solidFill>
                  <a:schemeClr val="bg1"/>
                </a:solidFill>
              </a:rPr>
              <a:t> for improvement.</a:t>
            </a:r>
          </a:p>
          <a:p>
            <a:r>
              <a:rPr lang="en-US" sz="1300" dirty="0">
                <a:solidFill>
                  <a:schemeClr val="bg1"/>
                </a:solidFill>
              </a:rPr>
              <a:t>Receipt of appreciation letters for the product/services</a:t>
            </a:r>
          </a:p>
        </p:txBody>
      </p:sp>
      <p:sp>
        <p:nvSpPr>
          <p:cNvPr id="21" name="Rectangle 20"/>
          <p:cNvSpPr/>
          <p:nvPr/>
        </p:nvSpPr>
        <p:spPr>
          <a:xfrm>
            <a:off x="980186" y="3279384"/>
            <a:ext cx="1565765" cy="275225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Customer feedback is not related to actions for improvement </a:t>
            </a:r>
          </a:p>
          <a:p>
            <a:r>
              <a:rPr lang="en-US" sz="1200" dirty="0">
                <a:solidFill>
                  <a:schemeClr val="bg1"/>
                </a:solidFill>
              </a:rPr>
              <a:t> </a:t>
            </a:r>
          </a:p>
        </p:txBody>
      </p:sp>
      <p:sp>
        <p:nvSpPr>
          <p:cNvPr id="22" name="Rectangle 21"/>
          <p:cNvSpPr/>
          <p:nvPr/>
        </p:nvSpPr>
        <p:spPr>
          <a:xfrm>
            <a:off x="2609355" y="3279384"/>
            <a:ext cx="1565765" cy="275225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Customer feedback is taken for process improvement  </a:t>
            </a:r>
          </a:p>
          <a:p>
            <a:r>
              <a:rPr lang="en-US" sz="1200" dirty="0">
                <a:solidFill>
                  <a:schemeClr val="bg1"/>
                </a:solidFill>
              </a:rPr>
              <a:t>OR</a:t>
            </a:r>
          </a:p>
          <a:p>
            <a:r>
              <a:rPr lang="en-US" sz="1200" dirty="0">
                <a:solidFill>
                  <a:schemeClr val="bg1"/>
                </a:solidFill>
              </a:rPr>
              <a:t> All rating are b/w 50%-60%  measured on a 5 point scale</a:t>
            </a:r>
          </a:p>
        </p:txBody>
      </p:sp>
      <p:sp>
        <p:nvSpPr>
          <p:cNvPr id="23" name="Rectangle 22"/>
          <p:cNvSpPr/>
          <p:nvPr/>
        </p:nvSpPr>
        <p:spPr>
          <a:xfrm>
            <a:off x="4249021" y="3279384"/>
            <a:ext cx="1565765" cy="275225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Customer feedback rating improved by 5 % over previous year in the following parameters </a:t>
            </a:r>
          </a:p>
          <a:p>
            <a:r>
              <a:rPr lang="en-US" sz="1200" dirty="0">
                <a:solidFill>
                  <a:schemeClr val="bg1"/>
                </a:solidFill>
              </a:rPr>
              <a:t>Product performance </a:t>
            </a:r>
          </a:p>
          <a:p>
            <a:r>
              <a:rPr lang="en-US" sz="1200" dirty="0">
                <a:solidFill>
                  <a:schemeClr val="bg1"/>
                </a:solidFill>
              </a:rPr>
              <a:t>Delivery </a:t>
            </a:r>
          </a:p>
          <a:p>
            <a:r>
              <a:rPr lang="en-US" sz="1200" dirty="0">
                <a:solidFill>
                  <a:schemeClr val="bg1"/>
                </a:solidFill>
              </a:rPr>
              <a:t>OR </a:t>
            </a:r>
          </a:p>
          <a:p>
            <a:r>
              <a:rPr lang="en-US" sz="1200" dirty="0">
                <a:solidFill>
                  <a:schemeClr val="bg1"/>
                </a:solidFill>
              </a:rPr>
              <a:t>All rating are b/w 60%-80% measured on a 5 point scale</a:t>
            </a:r>
          </a:p>
        </p:txBody>
      </p:sp>
      <p:sp>
        <p:nvSpPr>
          <p:cNvPr id="24" name="Rectangle 23"/>
          <p:cNvSpPr/>
          <p:nvPr/>
        </p:nvSpPr>
        <p:spPr>
          <a:xfrm>
            <a:off x="5888687" y="3279384"/>
            <a:ext cx="1565765" cy="275225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Customer feedback rating improved by 7 %  YOY over previous 2year in the following parameters </a:t>
            </a:r>
          </a:p>
          <a:p>
            <a:r>
              <a:rPr lang="en-US" sz="1200" dirty="0">
                <a:solidFill>
                  <a:schemeClr val="bg1"/>
                </a:solidFill>
              </a:rPr>
              <a:t>Product performance </a:t>
            </a:r>
          </a:p>
          <a:p>
            <a:r>
              <a:rPr lang="en-US" sz="1200" dirty="0">
                <a:solidFill>
                  <a:schemeClr val="bg1"/>
                </a:solidFill>
              </a:rPr>
              <a:t>Delivery performance</a:t>
            </a:r>
          </a:p>
          <a:p>
            <a:r>
              <a:rPr lang="en-US" sz="1200" dirty="0">
                <a:solidFill>
                  <a:schemeClr val="bg1"/>
                </a:solidFill>
              </a:rPr>
              <a:t>Responsiveness </a:t>
            </a:r>
          </a:p>
          <a:p>
            <a:r>
              <a:rPr lang="en-US" sz="1200" dirty="0">
                <a:solidFill>
                  <a:schemeClr val="bg1"/>
                </a:solidFill>
              </a:rPr>
              <a:t>Technical competence</a:t>
            </a:r>
          </a:p>
          <a:p>
            <a:r>
              <a:rPr lang="en-US" sz="1200" dirty="0">
                <a:solidFill>
                  <a:schemeClr val="bg1"/>
                </a:solidFill>
              </a:rPr>
              <a:t>OR </a:t>
            </a:r>
          </a:p>
          <a:p>
            <a:r>
              <a:rPr lang="en-US" sz="1200" dirty="0">
                <a:solidFill>
                  <a:schemeClr val="bg1"/>
                </a:solidFill>
              </a:rPr>
              <a:t>All rating are above 80% measured on a 5 point scale </a:t>
            </a:r>
          </a:p>
        </p:txBody>
      </p:sp>
      <p:sp>
        <p:nvSpPr>
          <p:cNvPr id="25" name="Rectangle 24"/>
          <p:cNvSpPr/>
          <p:nvPr/>
        </p:nvSpPr>
        <p:spPr>
          <a:xfrm>
            <a:off x="7528351" y="3279384"/>
            <a:ext cx="1565765" cy="2752253"/>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Customer feedback rating improved by 10 %  YOY over previous 2year in the following parameters </a:t>
            </a:r>
          </a:p>
          <a:p>
            <a:r>
              <a:rPr lang="en-US" sz="1200" dirty="0">
                <a:solidFill>
                  <a:schemeClr val="bg1"/>
                </a:solidFill>
              </a:rPr>
              <a:t>Product performance </a:t>
            </a:r>
          </a:p>
          <a:p>
            <a:r>
              <a:rPr lang="en-US" sz="1200" dirty="0">
                <a:solidFill>
                  <a:schemeClr val="bg1"/>
                </a:solidFill>
              </a:rPr>
              <a:t>Delivery performance</a:t>
            </a:r>
          </a:p>
          <a:p>
            <a:r>
              <a:rPr lang="en-US" sz="1200" dirty="0">
                <a:solidFill>
                  <a:schemeClr val="bg1"/>
                </a:solidFill>
              </a:rPr>
              <a:t>Responsiveness </a:t>
            </a:r>
          </a:p>
          <a:p>
            <a:r>
              <a:rPr lang="en-US" sz="1200" dirty="0">
                <a:solidFill>
                  <a:schemeClr val="bg1"/>
                </a:solidFill>
              </a:rPr>
              <a:t>Technical competence</a:t>
            </a:r>
          </a:p>
          <a:p>
            <a:r>
              <a:rPr lang="en-US" sz="1200" dirty="0">
                <a:solidFill>
                  <a:schemeClr val="bg1"/>
                </a:solidFill>
              </a:rPr>
              <a:t>OR</a:t>
            </a:r>
          </a:p>
          <a:p>
            <a:r>
              <a:rPr lang="en-US" sz="1200" dirty="0">
                <a:solidFill>
                  <a:schemeClr val="bg1"/>
                </a:solidFill>
              </a:rPr>
              <a:t>All rating are above 90% measured on a 5 point scale</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408973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DH-1 Financial discipline and prudence</a:t>
            </a:r>
            <a:endParaRPr lang="en-IN" sz="2000" dirty="0"/>
          </a:p>
        </p:txBody>
      </p:sp>
      <p:sp>
        <p:nvSpPr>
          <p:cNvPr id="7" name="Rectangle 6"/>
          <p:cNvSpPr/>
          <p:nvPr/>
        </p:nvSpPr>
        <p:spPr>
          <a:xfrm>
            <a:off x="89674" y="1339389"/>
            <a:ext cx="789441" cy="296707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
        <p:nvSpPr>
          <p:cNvPr id="8" name="Rectangle 7"/>
          <p:cNvSpPr/>
          <p:nvPr/>
        </p:nvSpPr>
        <p:spPr>
          <a:xfrm>
            <a:off x="89673" y="4350773"/>
            <a:ext cx="789441" cy="1636555"/>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sz="14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96707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has defaulted on its loans or other statutory obligations and is classified as a non performing asset by its creditors/lenders</a:t>
            </a:r>
          </a:p>
          <a:p>
            <a:r>
              <a:rPr lang="en-US" sz="1400" dirty="0">
                <a:solidFill>
                  <a:schemeClr val="bg1"/>
                </a:solidFill>
              </a:rPr>
              <a:t>Names of the promoters and/or directors’ names appear on the defaulters’ list.</a:t>
            </a:r>
          </a:p>
        </p:txBody>
      </p:sp>
      <p:sp>
        <p:nvSpPr>
          <p:cNvPr id="17" name="Rectangle 16"/>
          <p:cNvSpPr/>
          <p:nvPr/>
        </p:nvSpPr>
        <p:spPr>
          <a:xfrm>
            <a:off x="2609355" y="1339389"/>
            <a:ext cx="1565765" cy="296707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had earlier defaulted on its loans or other statutory obligations in the last three years, however, it is currently able to meet its dues</a:t>
            </a:r>
          </a:p>
        </p:txBody>
      </p:sp>
      <p:sp>
        <p:nvSpPr>
          <p:cNvPr id="18" name="Rectangle 17"/>
          <p:cNvSpPr/>
          <p:nvPr/>
        </p:nvSpPr>
        <p:spPr>
          <a:xfrm>
            <a:off x="4249021" y="1339389"/>
            <a:ext cx="1565765" cy="296707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has never defaulted on its loans or other statutory obligations in the last three years, however, it has rescheduled some of its commitments</a:t>
            </a:r>
          </a:p>
        </p:txBody>
      </p:sp>
      <p:sp>
        <p:nvSpPr>
          <p:cNvPr id="19" name="Rectangle 18"/>
          <p:cNvSpPr/>
          <p:nvPr/>
        </p:nvSpPr>
        <p:spPr>
          <a:xfrm>
            <a:off x="5888687" y="1339389"/>
            <a:ext cx="1565765" cy="296707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Company has never defaulted on its loans or other statutory obligations in the last three years and never rescheduled any of its commitments</a:t>
            </a:r>
          </a:p>
        </p:txBody>
      </p:sp>
      <p:sp>
        <p:nvSpPr>
          <p:cNvPr id="20" name="Rectangle 19"/>
          <p:cNvSpPr/>
          <p:nvPr/>
        </p:nvSpPr>
        <p:spPr>
          <a:xfrm>
            <a:off x="7528351" y="1339389"/>
            <a:ext cx="1565765" cy="296707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The promoters/directors/group Companies have a debt servicing schedule that is  presented and a policy of meeting debt servicing requirements through infusion of funds where necessary </a:t>
            </a:r>
          </a:p>
        </p:txBody>
      </p:sp>
      <p:sp>
        <p:nvSpPr>
          <p:cNvPr id="21" name="Rectangle 20"/>
          <p:cNvSpPr/>
          <p:nvPr/>
        </p:nvSpPr>
        <p:spPr>
          <a:xfrm>
            <a:off x="980186" y="4350773"/>
            <a:ext cx="1565765" cy="1636555"/>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The company does not understand the concept of asset coverage ratio</a:t>
            </a:r>
          </a:p>
        </p:txBody>
      </p:sp>
      <p:sp>
        <p:nvSpPr>
          <p:cNvPr id="22" name="Rectangle 21"/>
          <p:cNvSpPr/>
          <p:nvPr/>
        </p:nvSpPr>
        <p:spPr>
          <a:xfrm>
            <a:off x="2609355" y="4350773"/>
            <a:ext cx="1565765" cy="1636555"/>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Company has inadequate asset coverage ratio of &lt;1.5</a:t>
            </a:r>
          </a:p>
        </p:txBody>
      </p:sp>
      <p:sp>
        <p:nvSpPr>
          <p:cNvPr id="23" name="Rectangle 22"/>
          <p:cNvSpPr/>
          <p:nvPr/>
        </p:nvSpPr>
        <p:spPr>
          <a:xfrm>
            <a:off x="4249021" y="4350773"/>
            <a:ext cx="1565765" cy="1636555"/>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Company has healthy asset coverage ratio in range of  1.5-2 </a:t>
            </a:r>
          </a:p>
        </p:txBody>
      </p:sp>
      <p:sp>
        <p:nvSpPr>
          <p:cNvPr id="24" name="Rectangle 23"/>
          <p:cNvSpPr/>
          <p:nvPr/>
        </p:nvSpPr>
        <p:spPr>
          <a:xfrm>
            <a:off x="5888687" y="4350773"/>
            <a:ext cx="1565765" cy="1636555"/>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Company has healthy asset coverage ratio in range of 2-2.5 </a:t>
            </a:r>
          </a:p>
        </p:txBody>
      </p:sp>
      <p:sp>
        <p:nvSpPr>
          <p:cNvPr id="25" name="Rectangle 24"/>
          <p:cNvSpPr/>
          <p:nvPr/>
        </p:nvSpPr>
        <p:spPr>
          <a:xfrm>
            <a:off x="7528351" y="4350773"/>
            <a:ext cx="1565765" cy="1636555"/>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400" dirty="0">
                <a:solidFill>
                  <a:schemeClr val="bg1"/>
                </a:solidFill>
              </a:rPr>
              <a:t>Company has healthy asset coverage ratio in range of &gt;2.5</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69401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DH-2 Funding flexibility and rotation</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4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sz="1400" b="1" dirty="0">
                <a:solidFill>
                  <a:schemeClr val="tx1"/>
                </a:solidFill>
              </a:rPr>
              <a:t>Monitor, refine and deliver outcome</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Funding flexibility is minimal from both own sources and other sources of funds</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Funding flexibility is limited with own sources of funding being limited</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Funding flexibility is available in terms of promoters’/ investor funds as well as debt.</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The Company has moderate leverage and hence may rely more on its promoter’s funds</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The Company has low leverage and hence can rely on both sources of funds.</a:t>
            </a:r>
          </a:p>
        </p:txBody>
      </p:sp>
      <p:sp>
        <p:nvSpPr>
          <p:cNvPr id="21" name="Rectangle 20"/>
          <p:cNvSpPr/>
          <p:nvPr/>
        </p:nvSpPr>
        <p:spPr>
          <a:xfrm>
            <a:off x="980186"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600" dirty="0">
                <a:solidFill>
                  <a:schemeClr val="bg1"/>
                </a:solidFill>
              </a:rPr>
              <a:t>Company has a slow cash-cash trading cycle of less than 1</a:t>
            </a:r>
          </a:p>
        </p:txBody>
      </p:sp>
      <p:sp>
        <p:nvSpPr>
          <p:cNvPr id="22" name="Rectangle 21"/>
          <p:cNvSpPr/>
          <p:nvPr/>
        </p:nvSpPr>
        <p:spPr>
          <a:xfrm>
            <a:off x="2609355"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600" dirty="0">
                <a:solidFill>
                  <a:schemeClr val="bg1"/>
                </a:solidFill>
              </a:rPr>
              <a:t>Company has a slow cash-cash trading cycle of 1.5-2</a:t>
            </a:r>
          </a:p>
        </p:txBody>
      </p:sp>
      <p:sp>
        <p:nvSpPr>
          <p:cNvPr id="23" name="Rectangle 22"/>
          <p:cNvSpPr/>
          <p:nvPr/>
        </p:nvSpPr>
        <p:spPr>
          <a:xfrm>
            <a:off x="424902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600" dirty="0">
                <a:solidFill>
                  <a:schemeClr val="bg1"/>
                </a:solidFill>
              </a:rPr>
              <a:t>Company has a moderate cash-cash trading cycle of 2-3</a:t>
            </a:r>
          </a:p>
        </p:txBody>
      </p:sp>
      <p:sp>
        <p:nvSpPr>
          <p:cNvPr id="24" name="Rectangle 23"/>
          <p:cNvSpPr/>
          <p:nvPr/>
        </p:nvSpPr>
        <p:spPr>
          <a:xfrm>
            <a:off x="5888687"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600" dirty="0">
                <a:solidFill>
                  <a:schemeClr val="bg1"/>
                </a:solidFill>
              </a:rPr>
              <a:t>Company has a rapid cash-cash trading cycle of 3-4</a:t>
            </a:r>
          </a:p>
        </p:txBody>
      </p:sp>
      <p:sp>
        <p:nvSpPr>
          <p:cNvPr id="25" name="Rectangle 24"/>
          <p:cNvSpPr/>
          <p:nvPr/>
        </p:nvSpPr>
        <p:spPr>
          <a:xfrm>
            <a:off x="7528351" y="3779875"/>
            <a:ext cx="1565765" cy="2207454"/>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600" dirty="0">
                <a:solidFill>
                  <a:schemeClr val="bg1"/>
                </a:solidFill>
              </a:rPr>
              <a:t>Company has a highly rapid cash-cash trading cycle of &gt;4</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49608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DB-1 Defence Quality Standards</a:t>
            </a:r>
            <a:endParaRPr lang="en-IN" sz="2000" dirty="0"/>
          </a:p>
        </p:txBody>
      </p:sp>
      <p:sp>
        <p:nvSpPr>
          <p:cNvPr id="7" name="Rectangle 6"/>
          <p:cNvSpPr/>
          <p:nvPr/>
        </p:nvSpPr>
        <p:spPr>
          <a:xfrm>
            <a:off x="89674" y="1370681"/>
            <a:ext cx="789441" cy="1879621"/>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300" b="1" dirty="0">
                <a:solidFill>
                  <a:schemeClr val="tx1"/>
                </a:solidFill>
              </a:rPr>
              <a:t>Plan</a:t>
            </a:r>
          </a:p>
        </p:txBody>
      </p:sp>
      <p:sp>
        <p:nvSpPr>
          <p:cNvPr id="8" name="Rectangle 7"/>
          <p:cNvSpPr/>
          <p:nvPr/>
        </p:nvSpPr>
        <p:spPr>
          <a:xfrm>
            <a:off x="89673" y="3319493"/>
            <a:ext cx="789441" cy="2671019"/>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3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nchorCtr="0"/>
          <a:lstStyle/>
          <a:p>
            <a:endParaRPr lang="en-US" sz="1300" dirty="0"/>
          </a:p>
        </p:txBody>
      </p:sp>
      <p:sp>
        <p:nvSpPr>
          <p:cNvPr id="16" name="Rectangle 15"/>
          <p:cNvSpPr/>
          <p:nvPr/>
        </p:nvSpPr>
        <p:spPr>
          <a:xfrm>
            <a:off x="980186"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Company has no understanding of </a:t>
            </a:r>
            <a:r>
              <a:rPr lang="en-US" sz="1300" dirty="0" err="1">
                <a:solidFill>
                  <a:schemeClr val="bg1"/>
                </a:solidFill>
              </a:rPr>
              <a:t>defence</a:t>
            </a:r>
            <a:r>
              <a:rPr lang="en-US" sz="1300" dirty="0">
                <a:solidFill>
                  <a:schemeClr val="bg1"/>
                </a:solidFill>
              </a:rPr>
              <a:t> quality  </a:t>
            </a:r>
            <a:r>
              <a:rPr lang="en-US" sz="1300" dirty="0" err="1">
                <a:solidFill>
                  <a:schemeClr val="bg1"/>
                </a:solidFill>
              </a:rPr>
              <a:t>stds</a:t>
            </a:r>
            <a:endParaRPr lang="en-US" sz="1300" dirty="0">
              <a:solidFill>
                <a:schemeClr val="bg1"/>
              </a:solidFill>
            </a:endParaRPr>
          </a:p>
        </p:txBody>
      </p:sp>
      <p:sp>
        <p:nvSpPr>
          <p:cNvPr id="17" name="Rectangle 16"/>
          <p:cNvSpPr/>
          <p:nvPr/>
        </p:nvSpPr>
        <p:spPr>
          <a:xfrm>
            <a:off x="2609355"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Only top management is aware of </a:t>
            </a:r>
            <a:r>
              <a:rPr lang="en-US" sz="1300" dirty="0" err="1">
                <a:solidFill>
                  <a:schemeClr val="bg1"/>
                </a:solidFill>
              </a:rPr>
              <a:t>defence</a:t>
            </a:r>
            <a:r>
              <a:rPr lang="en-US" sz="1300" dirty="0">
                <a:solidFill>
                  <a:schemeClr val="bg1"/>
                </a:solidFill>
              </a:rPr>
              <a:t> quality standards</a:t>
            </a:r>
          </a:p>
        </p:txBody>
      </p:sp>
      <p:sp>
        <p:nvSpPr>
          <p:cNvPr id="18" name="Rectangle 17"/>
          <p:cNvSpPr/>
          <p:nvPr/>
        </p:nvSpPr>
        <p:spPr>
          <a:xfrm>
            <a:off x="4249021"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Top management and supervisors are aware of </a:t>
            </a:r>
            <a:r>
              <a:rPr lang="en-US" sz="1300" dirty="0" err="1">
                <a:solidFill>
                  <a:schemeClr val="bg1"/>
                </a:solidFill>
              </a:rPr>
              <a:t>defence</a:t>
            </a:r>
            <a:r>
              <a:rPr lang="en-US" sz="1300" dirty="0">
                <a:solidFill>
                  <a:schemeClr val="bg1"/>
                </a:solidFill>
              </a:rPr>
              <a:t> quality standards</a:t>
            </a:r>
          </a:p>
        </p:txBody>
      </p:sp>
      <p:sp>
        <p:nvSpPr>
          <p:cNvPr id="19" name="Rectangle 18"/>
          <p:cNvSpPr/>
          <p:nvPr/>
        </p:nvSpPr>
        <p:spPr>
          <a:xfrm>
            <a:off x="5888687"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Top management, supervisors and shop floor employees are aware of </a:t>
            </a:r>
            <a:r>
              <a:rPr lang="en-US" sz="1300" dirty="0" err="1">
                <a:solidFill>
                  <a:schemeClr val="bg1"/>
                </a:solidFill>
              </a:rPr>
              <a:t>defence</a:t>
            </a:r>
            <a:r>
              <a:rPr lang="en-US" sz="1300" dirty="0">
                <a:solidFill>
                  <a:schemeClr val="bg1"/>
                </a:solidFill>
              </a:rPr>
              <a:t> quality standards</a:t>
            </a:r>
          </a:p>
        </p:txBody>
      </p:sp>
      <p:sp>
        <p:nvSpPr>
          <p:cNvPr id="20" name="Rectangle 19"/>
          <p:cNvSpPr/>
          <p:nvPr/>
        </p:nvSpPr>
        <p:spPr>
          <a:xfrm>
            <a:off x="7528351" y="1370681"/>
            <a:ext cx="1565765" cy="1879621"/>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300" dirty="0">
                <a:solidFill>
                  <a:schemeClr val="bg1"/>
                </a:solidFill>
              </a:rPr>
              <a:t>Defence quality standards are displayed on the shop floor. Continuous training being done to ensure implementation</a:t>
            </a:r>
          </a:p>
        </p:txBody>
      </p:sp>
      <p:sp>
        <p:nvSpPr>
          <p:cNvPr id="21" name="Rectangle 20"/>
          <p:cNvSpPr/>
          <p:nvPr/>
        </p:nvSpPr>
        <p:spPr>
          <a:xfrm>
            <a:off x="980186"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No implementation of </a:t>
            </a:r>
            <a:r>
              <a:rPr lang="en-US" sz="1300" dirty="0" err="1">
                <a:solidFill>
                  <a:schemeClr val="bg1"/>
                </a:solidFill>
              </a:rPr>
              <a:t>defence</a:t>
            </a:r>
            <a:r>
              <a:rPr lang="en-US" sz="1300" dirty="0">
                <a:solidFill>
                  <a:schemeClr val="bg1"/>
                </a:solidFill>
              </a:rPr>
              <a:t> quality  standards</a:t>
            </a:r>
          </a:p>
        </p:txBody>
      </p:sp>
      <p:sp>
        <p:nvSpPr>
          <p:cNvPr id="22" name="Rectangle 21"/>
          <p:cNvSpPr/>
          <p:nvPr/>
        </p:nvSpPr>
        <p:spPr>
          <a:xfrm>
            <a:off x="2609355"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Company has established their systems to standards like IPC, NADCAP, IEC, ASTM etc. but do not followed them </a:t>
            </a:r>
          </a:p>
        </p:txBody>
      </p:sp>
      <p:sp>
        <p:nvSpPr>
          <p:cNvPr id="23" name="Rectangle 22"/>
          <p:cNvSpPr/>
          <p:nvPr/>
        </p:nvSpPr>
        <p:spPr>
          <a:xfrm>
            <a:off x="4249021"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Company has established their systems to standards like  IPC, NADCAP, IEC, ASTM, Mill standards as applicable to Indian, USA, Europe, EMC standards etc. and partially follow them wherever applicable</a:t>
            </a:r>
          </a:p>
        </p:txBody>
      </p:sp>
      <p:sp>
        <p:nvSpPr>
          <p:cNvPr id="24" name="Rectangle 23"/>
          <p:cNvSpPr/>
          <p:nvPr/>
        </p:nvSpPr>
        <p:spPr>
          <a:xfrm>
            <a:off x="5888687"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Company has established workmanship standards like IS, IPC, NADCAP, IEC, ASTM etc. and follow them wherever applicable, as per the customer requirement.</a:t>
            </a:r>
          </a:p>
        </p:txBody>
      </p:sp>
      <p:sp>
        <p:nvSpPr>
          <p:cNvPr id="25" name="Rectangle 24"/>
          <p:cNvSpPr/>
          <p:nvPr/>
        </p:nvSpPr>
        <p:spPr>
          <a:xfrm>
            <a:off x="7528351" y="3319493"/>
            <a:ext cx="1565765" cy="2671019"/>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Company has established workmanship standards like IS, IPC, NADCAP, IEC, ASTM etc. and strongly follow them wherever applicable irrespective of customer requirement.</a:t>
            </a:r>
          </a:p>
          <a:p>
            <a:endParaRPr lang="en-US" sz="1050" dirty="0">
              <a:solidFill>
                <a:schemeClr val="bg1"/>
              </a:solidFill>
            </a:endParaRPr>
          </a:p>
          <a:p>
            <a:r>
              <a:rPr lang="en-US" sz="1050" dirty="0">
                <a:solidFill>
                  <a:schemeClr val="bg1"/>
                </a:solidFill>
              </a:rPr>
              <a:t>Company is also certified for the applicable defense product/process/</a:t>
            </a:r>
          </a:p>
          <a:p>
            <a:r>
              <a:rPr lang="en-US" sz="1050" dirty="0">
                <a:solidFill>
                  <a:schemeClr val="bg1"/>
                </a:solidFill>
              </a:rPr>
              <a:t>systems standards and provides training to its employees on regular interval.</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IN" sz="1300" b="1" dirty="0"/>
              <a:t>Learner</a:t>
            </a:r>
            <a:endParaRPr lang="en-US" sz="13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Beginner</a:t>
            </a:r>
            <a:endParaRPr lang="en-US" sz="13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Organized</a:t>
            </a:r>
            <a:endParaRPr lang="en-US" sz="13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Achiever</a:t>
            </a:r>
            <a:endParaRPr lang="en-US" sz="13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t" anchorCtr="0"/>
          <a:lstStyle/>
          <a:p>
            <a:r>
              <a:rPr lang="en-US" sz="1300" b="1" dirty="0"/>
              <a:t>World class</a:t>
            </a:r>
          </a:p>
        </p:txBody>
      </p:sp>
    </p:spTree>
    <p:custDataLst>
      <p:tags r:id="rId1"/>
    </p:custDataLst>
    <p:extLst>
      <p:ext uri="{BB962C8B-B14F-4D97-AF65-F5344CB8AC3E}">
        <p14:creationId xmlns:p14="http://schemas.microsoft.com/office/powerpoint/2010/main" val="1119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DB-2 </a:t>
            </a:r>
            <a:r>
              <a:rPr lang="en-US" sz="2000" dirty="0" err="1"/>
              <a:t>Organisation</a:t>
            </a:r>
            <a:r>
              <a:rPr lang="en-US" sz="2000" dirty="0"/>
              <a:t> and leadership mindset for quality?</a:t>
            </a:r>
            <a:endParaRPr lang="en-IN" sz="2000" dirty="0"/>
          </a:p>
        </p:txBody>
      </p:sp>
      <p:sp>
        <p:nvSpPr>
          <p:cNvPr id="7" name="Rectangle 6"/>
          <p:cNvSpPr/>
          <p:nvPr/>
        </p:nvSpPr>
        <p:spPr>
          <a:xfrm>
            <a:off x="89674" y="1339389"/>
            <a:ext cx="789441" cy="2380354"/>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400" b="1" dirty="0">
                <a:solidFill>
                  <a:schemeClr val="tx1"/>
                </a:solidFill>
              </a:rPr>
              <a:t>Plan</a:t>
            </a:r>
          </a:p>
        </p:txBody>
      </p:sp>
      <p:sp>
        <p:nvSpPr>
          <p:cNvPr id="8" name="Rectangle 7"/>
          <p:cNvSpPr/>
          <p:nvPr/>
        </p:nvSpPr>
        <p:spPr>
          <a:xfrm>
            <a:off x="89673" y="3779875"/>
            <a:ext cx="789441" cy="220745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Values and ethics are not </a:t>
            </a:r>
            <a:r>
              <a:rPr lang="en-US" sz="1400" dirty="0" err="1">
                <a:solidFill>
                  <a:schemeClr val="bg1"/>
                </a:solidFill>
              </a:rPr>
              <a:t>emphasised</a:t>
            </a:r>
            <a:r>
              <a:rPr lang="en-US" sz="1400" dirty="0">
                <a:solidFill>
                  <a:schemeClr val="bg1"/>
                </a:solidFill>
              </a:rPr>
              <a:t> by the MSME leadership </a:t>
            </a:r>
          </a:p>
        </p:txBody>
      </p:sp>
      <p:sp>
        <p:nvSpPr>
          <p:cNvPr id="17" name="Rectangle 16"/>
          <p:cNvSpPr/>
          <p:nvPr/>
        </p:nvSpPr>
        <p:spPr>
          <a:xfrm>
            <a:off x="2609355"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Values and ethics are partially </a:t>
            </a:r>
            <a:r>
              <a:rPr lang="en-US" sz="1400" dirty="0" err="1">
                <a:solidFill>
                  <a:schemeClr val="bg1"/>
                </a:solidFill>
              </a:rPr>
              <a:t>emphasised</a:t>
            </a:r>
            <a:r>
              <a:rPr lang="en-US" sz="1400" dirty="0">
                <a:solidFill>
                  <a:schemeClr val="bg1"/>
                </a:solidFill>
              </a:rPr>
              <a:t> by the MSME leadership </a:t>
            </a:r>
          </a:p>
        </p:txBody>
      </p:sp>
      <p:sp>
        <p:nvSpPr>
          <p:cNvPr id="18" name="Rectangle 17"/>
          <p:cNvSpPr/>
          <p:nvPr/>
        </p:nvSpPr>
        <p:spPr>
          <a:xfrm>
            <a:off x="424902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Values and ethics are completely </a:t>
            </a:r>
            <a:r>
              <a:rPr lang="en-US" sz="1400" dirty="0" err="1">
                <a:solidFill>
                  <a:schemeClr val="bg1"/>
                </a:solidFill>
              </a:rPr>
              <a:t>emphasised</a:t>
            </a:r>
            <a:r>
              <a:rPr lang="en-US" sz="1400" dirty="0">
                <a:solidFill>
                  <a:schemeClr val="bg1"/>
                </a:solidFill>
              </a:rPr>
              <a:t> by the MSME leadership </a:t>
            </a:r>
          </a:p>
        </p:txBody>
      </p:sp>
      <p:sp>
        <p:nvSpPr>
          <p:cNvPr id="19" name="Rectangle 18"/>
          <p:cNvSpPr/>
          <p:nvPr/>
        </p:nvSpPr>
        <p:spPr>
          <a:xfrm>
            <a:off x="5888687"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All employees provide complete emphasis on values and ethics </a:t>
            </a:r>
          </a:p>
        </p:txBody>
      </p:sp>
      <p:sp>
        <p:nvSpPr>
          <p:cNvPr id="20" name="Rectangle 19"/>
          <p:cNvSpPr/>
          <p:nvPr/>
        </p:nvSpPr>
        <p:spPr>
          <a:xfrm>
            <a:off x="7528351" y="1339389"/>
            <a:ext cx="1565765" cy="2380354"/>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Schedule prepared to conduct program for routine emphasis on values and ethics</a:t>
            </a:r>
          </a:p>
        </p:txBody>
      </p:sp>
      <p:sp>
        <p:nvSpPr>
          <p:cNvPr id="21" name="Rectangle 20"/>
          <p:cNvSpPr/>
          <p:nvPr/>
        </p:nvSpPr>
        <p:spPr>
          <a:xfrm>
            <a:off x="980186"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No separate quality organization for quality control and assurance</a:t>
            </a:r>
          </a:p>
        </p:txBody>
      </p:sp>
      <p:sp>
        <p:nvSpPr>
          <p:cNvPr id="22" name="Rectangle 21"/>
          <p:cNvSpPr/>
          <p:nvPr/>
        </p:nvSpPr>
        <p:spPr>
          <a:xfrm>
            <a:off x="2609355"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A separate quality organization which is part of production department and responsible for quality control and assurance</a:t>
            </a:r>
          </a:p>
        </p:txBody>
      </p:sp>
      <p:sp>
        <p:nvSpPr>
          <p:cNvPr id="23" name="Rectangle 22"/>
          <p:cNvSpPr/>
          <p:nvPr/>
        </p:nvSpPr>
        <p:spPr>
          <a:xfrm>
            <a:off x="424902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A separate quality organization which is completely independent of production department and responsible for quality control and assurance</a:t>
            </a:r>
          </a:p>
        </p:txBody>
      </p:sp>
      <p:sp>
        <p:nvSpPr>
          <p:cNvPr id="24" name="Rectangle 23"/>
          <p:cNvSpPr/>
          <p:nvPr/>
        </p:nvSpPr>
        <p:spPr>
          <a:xfrm>
            <a:off x="5888687"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Separate quality organization for quality control &amp; assurance with defined responsibility of  senior management representative.</a:t>
            </a:r>
          </a:p>
        </p:txBody>
      </p:sp>
      <p:sp>
        <p:nvSpPr>
          <p:cNvPr id="25" name="Rectangle 24"/>
          <p:cNvSpPr/>
          <p:nvPr/>
        </p:nvSpPr>
        <p:spPr>
          <a:xfrm>
            <a:off x="7528351" y="3779875"/>
            <a:ext cx="1565765" cy="2207454"/>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Separate quality organization for quality control and assurance with senior management representative directly reporting to CEO </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78989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DB-3 Quality management processes </a:t>
            </a:r>
            <a:endParaRPr lang="en-IN" sz="2000" dirty="0"/>
          </a:p>
        </p:txBody>
      </p:sp>
      <p:sp>
        <p:nvSpPr>
          <p:cNvPr id="7" name="Rectangle 6"/>
          <p:cNvSpPr/>
          <p:nvPr/>
        </p:nvSpPr>
        <p:spPr>
          <a:xfrm>
            <a:off x="89674" y="1339389"/>
            <a:ext cx="789441" cy="2052740"/>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b="1" dirty="0">
                <a:solidFill>
                  <a:schemeClr val="tx1"/>
                </a:solidFill>
              </a:rPr>
              <a:t>Plan</a:t>
            </a:r>
          </a:p>
        </p:txBody>
      </p:sp>
      <p:sp>
        <p:nvSpPr>
          <p:cNvPr id="8" name="Rectangle 7"/>
          <p:cNvSpPr/>
          <p:nvPr/>
        </p:nvSpPr>
        <p:spPr>
          <a:xfrm>
            <a:off x="89674" y="3459368"/>
            <a:ext cx="789441" cy="2572270"/>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39389"/>
            <a:ext cx="1565765" cy="2052740"/>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Quality control process is not defined </a:t>
            </a:r>
          </a:p>
        </p:txBody>
      </p:sp>
      <p:sp>
        <p:nvSpPr>
          <p:cNvPr id="17" name="Rectangle 16"/>
          <p:cNvSpPr/>
          <p:nvPr/>
        </p:nvSpPr>
        <p:spPr>
          <a:xfrm>
            <a:off x="2609355" y="1339389"/>
            <a:ext cx="1565765" cy="2052740"/>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Quality Control process defined but not implemented</a:t>
            </a:r>
          </a:p>
        </p:txBody>
      </p:sp>
      <p:sp>
        <p:nvSpPr>
          <p:cNvPr id="18" name="Rectangle 17"/>
          <p:cNvSpPr/>
          <p:nvPr/>
        </p:nvSpPr>
        <p:spPr>
          <a:xfrm>
            <a:off x="4249021" y="1339389"/>
            <a:ext cx="1565765" cy="2052740"/>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Quality Control process defined and implemented</a:t>
            </a:r>
          </a:p>
        </p:txBody>
      </p:sp>
      <p:sp>
        <p:nvSpPr>
          <p:cNvPr id="19" name="Rectangle 18"/>
          <p:cNvSpPr/>
          <p:nvPr/>
        </p:nvSpPr>
        <p:spPr>
          <a:xfrm>
            <a:off x="5888687" y="1339389"/>
            <a:ext cx="1565765" cy="2052740"/>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Quality Control process defined and implemented. Quality Manual available but no training provided</a:t>
            </a:r>
          </a:p>
        </p:txBody>
      </p:sp>
      <p:sp>
        <p:nvSpPr>
          <p:cNvPr id="20" name="Rectangle 19"/>
          <p:cNvSpPr/>
          <p:nvPr/>
        </p:nvSpPr>
        <p:spPr>
          <a:xfrm>
            <a:off x="7528351" y="1339389"/>
            <a:ext cx="1565765" cy="2052740"/>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600" dirty="0">
                <a:solidFill>
                  <a:schemeClr val="bg1"/>
                </a:solidFill>
              </a:rPr>
              <a:t>Quality Control process defined and implemented. Quality Manual available and training provided</a:t>
            </a:r>
          </a:p>
        </p:txBody>
      </p:sp>
      <p:sp>
        <p:nvSpPr>
          <p:cNvPr id="21" name="Rectangle 20"/>
          <p:cNvSpPr/>
          <p:nvPr/>
        </p:nvSpPr>
        <p:spPr>
          <a:xfrm>
            <a:off x="980187" y="3459368"/>
            <a:ext cx="1565765" cy="257227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No evidence of implementation of quality control procedures</a:t>
            </a:r>
          </a:p>
        </p:txBody>
      </p:sp>
      <p:sp>
        <p:nvSpPr>
          <p:cNvPr id="22" name="Rectangle 21"/>
          <p:cNvSpPr/>
          <p:nvPr/>
        </p:nvSpPr>
        <p:spPr>
          <a:xfrm>
            <a:off x="2609356" y="3459368"/>
            <a:ext cx="1565765" cy="257227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Adherence to the Quality procedures and work standards defined for product realization.</a:t>
            </a:r>
          </a:p>
        </p:txBody>
      </p:sp>
      <p:sp>
        <p:nvSpPr>
          <p:cNvPr id="23" name="Rectangle 22"/>
          <p:cNvSpPr/>
          <p:nvPr/>
        </p:nvSpPr>
        <p:spPr>
          <a:xfrm>
            <a:off x="4249022" y="3459368"/>
            <a:ext cx="1565765" cy="257227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Adherence to the Quality procedures and work standards defined for product realization along with periodic audits and reviews.</a:t>
            </a:r>
          </a:p>
        </p:txBody>
      </p:sp>
      <p:sp>
        <p:nvSpPr>
          <p:cNvPr id="24" name="Rectangle 23"/>
          <p:cNvSpPr/>
          <p:nvPr/>
        </p:nvSpPr>
        <p:spPr>
          <a:xfrm>
            <a:off x="5888688" y="3459368"/>
            <a:ext cx="1565765" cy="257227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Adherence to the Quality procedures and work standards defined for product realization with complete documentation and periodic audits and reviews.</a:t>
            </a:r>
          </a:p>
        </p:txBody>
      </p:sp>
      <p:sp>
        <p:nvSpPr>
          <p:cNvPr id="25" name="Rectangle 24"/>
          <p:cNvSpPr/>
          <p:nvPr/>
        </p:nvSpPr>
        <p:spPr>
          <a:xfrm>
            <a:off x="7528352" y="3459368"/>
            <a:ext cx="1565765" cy="2572270"/>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300" dirty="0">
                <a:solidFill>
                  <a:schemeClr val="bg1"/>
                </a:solidFill>
              </a:rPr>
              <a:t>Adherence to the Quality procedures and work standards defined for product realization with complete documentation and periodic audits and reviews. Organization has relevant QMS certification.</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02311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DB-4 Testing facility (Defence specific) </a:t>
            </a:r>
            <a:endParaRPr lang="en-IN" sz="2000" dirty="0"/>
          </a:p>
        </p:txBody>
      </p:sp>
      <p:sp>
        <p:nvSpPr>
          <p:cNvPr id="7" name="Rectangle 6"/>
          <p:cNvSpPr/>
          <p:nvPr/>
        </p:nvSpPr>
        <p:spPr>
          <a:xfrm>
            <a:off x="89674" y="1361862"/>
            <a:ext cx="789441" cy="2163958"/>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400" b="1" dirty="0">
                <a:solidFill>
                  <a:schemeClr val="tx1"/>
                </a:solidFill>
              </a:rPr>
              <a:t>Plan</a:t>
            </a:r>
          </a:p>
        </p:txBody>
      </p:sp>
      <p:sp>
        <p:nvSpPr>
          <p:cNvPr id="8" name="Rectangle 7"/>
          <p:cNvSpPr/>
          <p:nvPr/>
        </p:nvSpPr>
        <p:spPr>
          <a:xfrm>
            <a:off x="89673" y="3619485"/>
            <a:ext cx="789441" cy="2356785"/>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4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No mechanism exists to test products/materials outside</a:t>
            </a:r>
          </a:p>
        </p:txBody>
      </p:sp>
      <p:sp>
        <p:nvSpPr>
          <p:cNvPr id="17" name="Rectangle 16"/>
          <p:cNvSpPr/>
          <p:nvPr/>
        </p:nvSpPr>
        <p:spPr>
          <a:xfrm>
            <a:off x="2609355"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err="1">
                <a:solidFill>
                  <a:schemeClr val="bg1"/>
                </a:solidFill>
              </a:rPr>
              <a:t>Organisation</a:t>
            </a:r>
            <a:r>
              <a:rPr lang="en-US" sz="1400" dirty="0">
                <a:solidFill>
                  <a:schemeClr val="bg1"/>
                </a:solidFill>
              </a:rPr>
              <a:t> has contracts signed with other facilities with JSS55555</a:t>
            </a:r>
          </a:p>
        </p:txBody>
      </p:sp>
      <p:sp>
        <p:nvSpPr>
          <p:cNvPr id="18" name="Rectangle 17"/>
          <p:cNvSpPr/>
          <p:nvPr/>
        </p:nvSpPr>
        <p:spPr>
          <a:xfrm>
            <a:off x="4249021"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Contracts/ </a:t>
            </a:r>
            <a:r>
              <a:rPr lang="en-US" sz="1400" dirty="0" err="1">
                <a:solidFill>
                  <a:schemeClr val="bg1"/>
                </a:solidFill>
              </a:rPr>
              <a:t>MoU</a:t>
            </a:r>
            <a:r>
              <a:rPr lang="en-US" sz="1400" dirty="0">
                <a:solidFill>
                  <a:schemeClr val="bg1"/>
                </a:solidFill>
              </a:rPr>
              <a:t> present to access other testing facility with full ESS suite </a:t>
            </a:r>
          </a:p>
        </p:txBody>
      </p:sp>
      <p:sp>
        <p:nvSpPr>
          <p:cNvPr id="19" name="Rectangle 18"/>
          <p:cNvSpPr/>
          <p:nvPr/>
        </p:nvSpPr>
        <p:spPr>
          <a:xfrm>
            <a:off x="5888687"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Contracts/ </a:t>
            </a:r>
            <a:r>
              <a:rPr lang="en-US" sz="1400" dirty="0" err="1">
                <a:solidFill>
                  <a:schemeClr val="bg1"/>
                </a:solidFill>
              </a:rPr>
              <a:t>MoU</a:t>
            </a:r>
            <a:r>
              <a:rPr lang="en-US" sz="1400" dirty="0">
                <a:solidFill>
                  <a:schemeClr val="bg1"/>
                </a:solidFill>
              </a:rPr>
              <a:t> present to access other testing facility with full ESS suite</a:t>
            </a:r>
          </a:p>
        </p:txBody>
      </p:sp>
      <p:sp>
        <p:nvSpPr>
          <p:cNvPr id="20" name="Rectangle 19"/>
          <p:cNvSpPr/>
          <p:nvPr/>
        </p:nvSpPr>
        <p:spPr>
          <a:xfrm>
            <a:off x="7528351" y="1361862"/>
            <a:ext cx="1565765" cy="2163958"/>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Contracts/ </a:t>
            </a:r>
            <a:r>
              <a:rPr lang="en-US" sz="1400" dirty="0" err="1">
                <a:solidFill>
                  <a:schemeClr val="bg1"/>
                </a:solidFill>
              </a:rPr>
              <a:t>MoU</a:t>
            </a:r>
            <a:r>
              <a:rPr lang="en-US" sz="1400" dirty="0">
                <a:solidFill>
                  <a:schemeClr val="bg1"/>
                </a:solidFill>
              </a:rPr>
              <a:t> present to access other testing facility with full ESS suite</a:t>
            </a:r>
          </a:p>
          <a:p>
            <a:r>
              <a:rPr lang="en-US" sz="1400" dirty="0">
                <a:solidFill>
                  <a:schemeClr val="bg1"/>
                </a:solidFill>
              </a:rPr>
              <a:t>Can access on need basis Full EMI testing facility outside</a:t>
            </a:r>
          </a:p>
        </p:txBody>
      </p:sp>
      <p:sp>
        <p:nvSpPr>
          <p:cNvPr id="21" name="Rectangle 20"/>
          <p:cNvSpPr/>
          <p:nvPr/>
        </p:nvSpPr>
        <p:spPr>
          <a:xfrm>
            <a:off x="980186"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Industrial grade infrastructure is not available </a:t>
            </a:r>
          </a:p>
        </p:txBody>
      </p:sp>
      <p:sp>
        <p:nvSpPr>
          <p:cNvPr id="22" name="Rectangle 21"/>
          <p:cNvSpPr/>
          <p:nvPr/>
        </p:nvSpPr>
        <p:spPr>
          <a:xfrm>
            <a:off x="2609355"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Limited testing facility available for environmental testing as per JSS55555</a:t>
            </a:r>
          </a:p>
        </p:txBody>
      </p:sp>
      <p:sp>
        <p:nvSpPr>
          <p:cNvPr id="23" name="Rectangle 22"/>
          <p:cNvSpPr/>
          <p:nvPr/>
        </p:nvSpPr>
        <p:spPr>
          <a:xfrm>
            <a:off x="4249021"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Full ESS suite available in-house for testing related to temperature, temperature cycling, dust, vibration, humidity salt spray and altitude</a:t>
            </a:r>
          </a:p>
        </p:txBody>
      </p:sp>
      <p:sp>
        <p:nvSpPr>
          <p:cNvPr id="24" name="Rectangle 23"/>
          <p:cNvSpPr/>
          <p:nvPr/>
        </p:nvSpPr>
        <p:spPr>
          <a:xfrm>
            <a:off x="5888687"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Full ESS suite available in-house for testing related to temperature, temperature cycling, dust, vibration, humidity salt spray and altitude with in house testing capability for pre compliance for EMI testing.</a:t>
            </a:r>
          </a:p>
        </p:txBody>
      </p:sp>
      <p:sp>
        <p:nvSpPr>
          <p:cNvPr id="25" name="Rectangle 24"/>
          <p:cNvSpPr/>
          <p:nvPr/>
        </p:nvSpPr>
        <p:spPr>
          <a:xfrm>
            <a:off x="7528351" y="3619485"/>
            <a:ext cx="1565765" cy="2356785"/>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Full ESS suite available in-house for testing related to temperature, temperature cycling, dust, vibration, humidity salt spray and altitude with in house testing capability for pre compliance for EMI testing.</a:t>
            </a:r>
          </a:p>
          <a:p>
            <a:r>
              <a:rPr lang="en-US" sz="1050" dirty="0">
                <a:solidFill>
                  <a:schemeClr val="bg1"/>
                </a:solidFill>
              </a:rPr>
              <a:t>Availability of software tools/simulator for testing extreme </a:t>
            </a:r>
            <a:r>
              <a:rPr lang="en-US" sz="1050" dirty="0" err="1">
                <a:solidFill>
                  <a:schemeClr val="bg1"/>
                </a:solidFill>
              </a:rPr>
              <a:t>extreme</a:t>
            </a:r>
            <a:r>
              <a:rPr lang="en-US" sz="1050" dirty="0">
                <a:solidFill>
                  <a:schemeClr val="bg1"/>
                </a:solidFill>
              </a:rPr>
              <a:t> conditions.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14933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369332"/>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800" dirty="0"/>
              <a:t>DB-5 Control of monitoring, measuring and testing equipment </a:t>
            </a:r>
            <a:endParaRPr lang="en-IN" sz="1800" dirty="0"/>
          </a:p>
        </p:txBody>
      </p:sp>
      <p:sp>
        <p:nvSpPr>
          <p:cNvPr id="7" name="Rectangle 6"/>
          <p:cNvSpPr/>
          <p:nvPr/>
        </p:nvSpPr>
        <p:spPr>
          <a:xfrm>
            <a:off x="89674" y="1349827"/>
            <a:ext cx="789441" cy="1197429"/>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150" b="1" dirty="0">
                <a:solidFill>
                  <a:schemeClr val="tx1"/>
                </a:solidFill>
              </a:rPr>
              <a:t>Plan</a:t>
            </a:r>
          </a:p>
        </p:txBody>
      </p:sp>
      <p:sp>
        <p:nvSpPr>
          <p:cNvPr id="8" name="Rectangle 7"/>
          <p:cNvSpPr/>
          <p:nvPr/>
        </p:nvSpPr>
        <p:spPr>
          <a:xfrm>
            <a:off x="89673" y="2612271"/>
            <a:ext cx="789441" cy="2047112"/>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150" b="1" dirty="0">
                <a:solidFill>
                  <a:schemeClr val="tx1"/>
                </a:solidFill>
              </a:rPr>
              <a:t>Deploy</a:t>
            </a:r>
          </a:p>
        </p:txBody>
      </p:sp>
      <p:sp>
        <p:nvSpPr>
          <p:cNvPr id="10" name="Rectangle 9"/>
          <p:cNvSpPr/>
          <p:nvPr/>
        </p:nvSpPr>
        <p:spPr>
          <a:xfrm>
            <a:off x="89674" y="4733576"/>
            <a:ext cx="789441" cy="1701599"/>
          </a:xfrm>
          <a:prstGeom prst="rect">
            <a:avLst/>
          </a:prstGeom>
          <a:ln/>
        </p:spPr>
        <p:style>
          <a:lnRef idx="1">
            <a:schemeClr val="accent4"/>
          </a:lnRef>
          <a:fillRef idx="2">
            <a:schemeClr val="accent4"/>
          </a:fillRef>
          <a:effectRef idx="1">
            <a:schemeClr val="accent4"/>
          </a:effectRef>
          <a:fontRef idx="minor">
            <a:schemeClr val="dk1"/>
          </a:fontRef>
        </p:style>
        <p:txBody>
          <a:bodyPr rtlCol="0" anchor="t" anchorCtr="0"/>
          <a:lstStyle/>
          <a:p>
            <a:r>
              <a:rPr lang="en-US" sz="1150" b="1" dirty="0">
                <a:solidFill>
                  <a:schemeClr val="tx1"/>
                </a:solidFill>
              </a:rPr>
              <a:t>Monitor, refine and deliver outcome</a:t>
            </a:r>
          </a:p>
        </p:txBody>
      </p:sp>
      <p:sp>
        <p:nvSpPr>
          <p:cNvPr id="11" name="Rectangle 10"/>
          <p:cNvSpPr/>
          <p:nvPr/>
        </p:nvSpPr>
        <p:spPr>
          <a:xfrm>
            <a:off x="94899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14865"/>
            <a:ext cx="1626204" cy="5553512"/>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150" dirty="0">
                <a:solidFill>
                  <a:schemeClr val="bg1"/>
                </a:solidFill>
              </a:rPr>
              <a:t>No procedure exist for control of monitoring and measuring improvement?</a:t>
            </a:r>
          </a:p>
        </p:txBody>
      </p:sp>
      <p:sp>
        <p:nvSpPr>
          <p:cNvPr id="17" name="Rectangle 16"/>
          <p:cNvSpPr/>
          <p:nvPr/>
        </p:nvSpPr>
        <p:spPr>
          <a:xfrm>
            <a:off x="2609355"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100" dirty="0">
                <a:solidFill>
                  <a:schemeClr val="bg1"/>
                </a:solidFill>
              </a:rPr>
              <a:t>The process is satisfactorily  defined for control of monitoring &amp; measuring equipment but no training provided </a:t>
            </a:r>
          </a:p>
        </p:txBody>
      </p:sp>
      <p:sp>
        <p:nvSpPr>
          <p:cNvPr id="18" name="Rectangle 17"/>
          <p:cNvSpPr/>
          <p:nvPr/>
        </p:nvSpPr>
        <p:spPr>
          <a:xfrm>
            <a:off x="4249021"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100" dirty="0">
                <a:solidFill>
                  <a:schemeClr val="bg1"/>
                </a:solidFill>
              </a:rPr>
              <a:t>The process is satisfactorily  defined for control of monitoring &amp; measuring equipment and training provided to &lt;50% employees</a:t>
            </a:r>
          </a:p>
        </p:txBody>
      </p:sp>
      <p:sp>
        <p:nvSpPr>
          <p:cNvPr id="19" name="Rectangle 18"/>
          <p:cNvSpPr/>
          <p:nvPr/>
        </p:nvSpPr>
        <p:spPr>
          <a:xfrm>
            <a:off x="5888687"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050" dirty="0">
                <a:solidFill>
                  <a:schemeClr val="bg1"/>
                </a:solidFill>
              </a:rPr>
              <a:t>The process is satisfactorily  defined for control of monitoring &amp; measuring equipment and training provided to 50%-75% employees and process implemented</a:t>
            </a:r>
          </a:p>
        </p:txBody>
      </p:sp>
      <p:sp>
        <p:nvSpPr>
          <p:cNvPr id="20" name="Rectangle 19"/>
          <p:cNvSpPr/>
          <p:nvPr/>
        </p:nvSpPr>
        <p:spPr>
          <a:xfrm>
            <a:off x="7528351" y="1349827"/>
            <a:ext cx="1565765" cy="1197429"/>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050" dirty="0">
                <a:solidFill>
                  <a:schemeClr val="bg1"/>
                </a:solidFill>
              </a:rPr>
              <a:t>The process is satisfactorily  defined for control of monitoring &amp; measuring equipment and training provided to all employees and process implemented</a:t>
            </a:r>
          </a:p>
        </p:txBody>
      </p:sp>
      <p:sp>
        <p:nvSpPr>
          <p:cNvPr id="21" name="Rectangle 20"/>
          <p:cNvSpPr/>
          <p:nvPr/>
        </p:nvSpPr>
        <p:spPr>
          <a:xfrm>
            <a:off x="980186"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150" dirty="0">
                <a:solidFill>
                  <a:schemeClr val="bg1"/>
                </a:solidFill>
              </a:rPr>
              <a:t>None of the critical to quality monitoring, measurement and testing equipment are calibrated</a:t>
            </a:r>
          </a:p>
        </p:txBody>
      </p:sp>
      <p:sp>
        <p:nvSpPr>
          <p:cNvPr id="22" name="Rectangle 21"/>
          <p:cNvSpPr/>
          <p:nvPr/>
        </p:nvSpPr>
        <p:spPr>
          <a:xfrm>
            <a:off x="2609355"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150" dirty="0">
                <a:solidFill>
                  <a:schemeClr val="bg1"/>
                </a:solidFill>
              </a:rPr>
              <a:t>All critical to quality monitoring, measurement and testing equipment are duly calibrated</a:t>
            </a:r>
          </a:p>
        </p:txBody>
      </p:sp>
      <p:sp>
        <p:nvSpPr>
          <p:cNvPr id="23" name="Rectangle 22"/>
          <p:cNvSpPr/>
          <p:nvPr/>
        </p:nvSpPr>
        <p:spPr>
          <a:xfrm>
            <a:off x="4249021"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All critical to quality monitoring, measurement and testing equipment are duly calibrated.</a:t>
            </a:r>
          </a:p>
          <a:p>
            <a:r>
              <a:rPr lang="en-US" sz="1050" dirty="0">
                <a:solidFill>
                  <a:schemeClr val="bg1"/>
                </a:solidFill>
              </a:rPr>
              <a:t>The company has made arrangement for calibration at alternate sourcing or services of some test facilities in case of failure of primary test equipment</a:t>
            </a:r>
          </a:p>
        </p:txBody>
      </p:sp>
      <p:sp>
        <p:nvSpPr>
          <p:cNvPr id="24" name="Rectangle 23"/>
          <p:cNvSpPr/>
          <p:nvPr/>
        </p:nvSpPr>
        <p:spPr>
          <a:xfrm>
            <a:off x="5888687"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150" dirty="0">
                <a:solidFill>
                  <a:schemeClr val="bg1"/>
                </a:solidFill>
              </a:rPr>
              <a:t>In-house calibration instrument/equipment. </a:t>
            </a:r>
          </a:p>
          <a:p>
            <a:r>
              <a:rPr lang="en-US" sz="1150" dirty="0">
                <a:solidFill>
                  <a:schemeClr val="bg1"/>
                </a:solidFill>
              </a:rPr>
              <a:t>Master Reference Standards are traceable to National/ International Standards or equivalent; however some are specified by manufacturer. </a:t>
            </a:r>
          </a:p>
        </p:txBody>
      </p:sp>
      <p:sp>
        <p:nvSpPr>
          <p:cNvPr id="25" name="Rectangle 24"/>
          <p:cNvSpPr/>
          <p:nvPr/>
        </p:nvSpPr>
        <p:spPr>
          <a:xfrm>
            <a:off x="7528351" y="2612271"/>
            <a:ext cx="1565765" cy="2047112"/>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150" dirty="0">
                <a:solidFill>
                  <a:schemeClr val="bg1"/>
                </a:solidFill>
              </a:rPr>
              <a:t>In-house calibration instrument/equipment. </a:t>
            </a:r>
          </a:p>
          <a:p>
            <a:r>
              <a:rPr lang="en-US" sz="1150" dirty="0">
                <a:solidFill>
                  <a:schemeClr val="bg1"/>
                </a:solidFill>
              </a:rPr>
              <a:t>All Master Reference Standards traceable to National/ International  Standards or equivalent</a:t>
            </a:r>
          </a:p>
        </p:txBody>
      </p:sp>
      <p:sp>
        <p:nvSpPr>
          <p:cNvPr id="31" name="Rectangle 30"/>
          <p:cNvSpPr/>
          <p:nvPr/>
        </p:nvSpPr>
        <p:spPr>
          <a:xfrm>
            <a:off x="980186"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150" dirty="0">
                <a:solidFill>
                  <a:schemeClr val="bg1"/>
                </a:solidFill>
              </a:rPr>
              <a:t>No system in place for </a:t>
            </a:r>
            <a:r>
              <a:rPr lang="en-US" sz="1150" dirty="0" err="1">
                <a:solidFill>
                  <a:schemeClr val="bg1"/>
                </a:solidFill>
              </a:rPr>
              <a:t>for</a:t>
            </a:r>
            <a:r>
              <a:rPr lang="en-US" sz="1150" dirty="0">
                <a:solidFill>
                  <a:schemeClr val="bg1"/>
                </a:solidFill>
              </a:rPr>
              <a:t> tracing and addressing the critical items/ components tested with out of calibration equipment</a:t>
            </a:r>
          </a:p>
        </p:txBody>
      </p:sp>
      <p:sp>
        <p:nvSpPr>
          <p:cNvPr id="32" name="Rectangle 31"/>
          <p:cNvSpPr/>
          <p:nvPr/>
        </p:nvSpPr>
        <p:spPr>
          <a:xfrm>
            <a:off x="2609355"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150" dirty="0">
                <a:solidFill>
                  <a:schemeClr val="bg1"/>
                </a:solidFill>
              </a:rPr>
              <a:t>System in place for </a:t>
            </a:r>
            <a:r>
              <a:rPr lang="en-US" sz="1150" dirty="0" err="1">
                <a:solidFill>
                  <a:schemeClr val="bg1"/>
                </a:solidFill>
              </a:rPr>
              <a:t>for</a:t>
            </a:r>
            <a:r>
              <a:rPr lang="en-US" sz="1150" dirty="0">
                <a:solidFill>
                  <a:schemeClr val="bg1"/>
                </a:solidFill>
              </a:rPr>
              <a:t> tracing and addressing the critical items/ components tested with out of calibration equipment but not implemented</a:t>
            </a:r>
          </a:p>
        </p:txBody>
      </p:sp>
      <p:sp>
        <p:nvSpPr>
          <p:cNvPr id="33" name="Rectangle 32"/>
          <p:cNvSpPr/>
          <p:nvPr/>
        </p:nvSpPr>
        <p:spPr>
          <a:xfrm>
            <a:off x="4249021"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150" dirty="0">
                <a:solidFill>
                  <a:schemeClr val="bg1"/>
                </a:solidFill>
              </a:rPr>
              <a:t>System is available and implemented to trace and address all  critical items/ components tested and passed by instruments/ equipment found later on out of calibration</a:t>
            </a:r>
          </a:p>
        </p:txBody>
      </p:sp>
      <p:sp>
        <p:nvSpPr>
          <p:cNvPr id="34" name="Rectangle 33"/>
          <p:cNvSpPr/>
          <p:nvPr/>
        </p:nvSpPr>
        <p:spPr>
          <a:xfrm>
            <a:off x="5888687"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050" dirty="0">
                <a:solidFill>
                  <a:schemeClr val="bg1"/>
                </a:solidFill>
              </a:rPr>
              <a:t>System is available and implemented to trace and address all  critical items/ components tested and passed by instruments/ equipment found later on out of calibration and addressed &gt;75% of all such cases in the past</a:t>
            </a:r>
          </a:p>
        </p:txBody>
      </p:sp>
      <p:sp>
        <p:nvSpPr>
          <p:cNvPr id="35" name="Rectangle 34"/>
          <p:cNvSpPr/>
          <p:nvPr/>
        </p:nvSpPr>
        <p:spPr>
          <a:xfrm>
            <a:off x="7528351" y="4733575"/>
            <a:ext cx="1565765" cy="1701599"/>
          </a:xfrm>
          <a:prstGeom prst="rect">
            <a:avLst/>
          </a:prstGeom>
          <a:ln/>
        </p:spPr>
        <p:style>
          <a:lnRef idx="1">
            <a:schemeClr val="accent4"/>
          </a:lnRef>
          <a:fillRef idx="3">
            <a:schemeClr val="accent4"/>
          </a:fillRef>
          <a:effectRef idx="2">
            <a:schemeClr val="accent4"/>
          </a:effectRef>
          <a:fontRef idx="minor">
            <a:schemeClr val="lt1"/>
          </a:fontRef>
        </p:style>
        <p:txBody>
          <a:bodyPr rtlCol="0" anchor="t" anchorCtr="0"/>
          <a:lstStyle/>
          <a:p>
            <a:r>
              <a:rPr lang="en-US" sz="1050" dirty="0">
                <a:solidFill>
                  <a:schemeClr val="bg1"/>
                </a:solidFill>
              </a:rPr>
              <a:t>System is available and implemented to trace and address all critical items/ components tested and passed by instruments/ equipment found later on out of calibration and addressed all such cases in the past</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32195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up)">
                                      <p:cBhvr>
                                        <p:cTn id="32" dur="500"/>
                                        <p:tgtEl>
                                          <p:spTgt spid="1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up)">
                                      <p:cBhvr>
                                        <p:cTn id="38" dur="500"/>
                                        <p:tgtEl>
                                          <p:spTgt spid="13"/>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childTnLst>
                                </p:cTn>
                              </p:par>
                            </p:childTnLst>
                          </p:cTn>
                        </p:par>
                        <p:par>
                          <p:cTn id="54" fill="hold">
                            <p:stCondLst>
                              <p:cond delay="2000"/>
                            </p:stCondLst>
                            <p:childTnLst>
                              <p:par>
                                <p:cTn id="55" presetID="10" presetClass="entr" presetSubtype="0" fill="hold" grpId="0"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1000"/>
                                        <p:tgtEl>
                                          <p:spTgt spid="22"/>
                                        </p:tgtEl>
                                      </p:cBhvr>
                                    </p:animEffect>
                                  </p:childTnLst>
                                </p:cTn>
                              </p:par>
                            </p:childTnLst>
                          </p:cTn>
                        </p:par>
                        <p:par>
                          <p:cTn id="67" fill="hold">
                            <p:stCondLst>
                              <p:cond delay="2000"/>
                            </p:stCondLst>
                            <p:childTnLst>
                              <p:par>
                                <p:cTn id="68" presetID="10" presetClass="entr" presetSubtype="0"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1000"/>
                                        <p:tgtEl>
                                          <p:spTgt spid="23"/>
                                        </p:tgtEl>
                                      </p:cBhvr>
                                    </p:animEffect>
                                  </p:childTnLst>
                                </p:cTn>
                              </p:par>
                            </p:childTnLst>
                          </p:cTn>
                        </p:par>
                        <p:par>
                          <p:cTn id="80" fill="hold">
                            <p:stCondLst>
                              <p:cond delay="2000"/>
                            </p:stCondLst>
                            <p:childTnLst>
                              <p:par>
                                <p:cTn id="81" presetID="10" presetClass="entr" presetSubtype="0"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fade">
                                      <p:cBhvr>
                                        <p:cTn id="83" dur="10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childTnLst>
                                </p:cTn>
                              </p:par>
                            </p:childTnLst>
                          </p:cTn>
                        </p:par>
                        <p:par>
                          <p:cTn id="89" fill="hold">
                            <p:stCondLst>
                              <p:cond delay="100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1000"/>
                                        <p:tgtEl>
                                          <p:spTgt spid="24"/>
                                        </p:tgtEl>
                                      </p:cBhvr>
                                    </p:animEffect>
                                  </p:childTnLst>
                                </p:cTn>
                              </p:par>
                            </p:childTnLst>
                          </p:cTn>
                        </p:par>
                        <p:par>
                          <p:cTn id="93" fill="hold">
                            <p:stCondLst>
                              <p:cond delay="2000"/>
                            </p:stCondLst>
                            <p:childTnLst>
                              <p:par>
                                <p:cTn id="94" presetID="10" presetClass="entr" presetSubtype="0" fill="hold" grpId="0" nodeType="after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fade">
                                      <p:cBhvr>
                                        <p:cTn id="96" dur="1000"/>
                                        <p:tgtEl>
                                          <p:spTgt spid="3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fade">
                                      <p:cBhvr>
                                        <p:cTn id="101" dur="1000"/>
                                        <p:tgtEl>
                                          <p:spTgt spid="20"/>
                                        </p:tgtEl>
                                      </p:cBhvr>
                                    </p:animEffect>
                                  </p:childTnLst>
                                </p:cTn>
                              </p:par>
                            </p:childTnLst>
                          </p:cTn>
                        </p:par>
                        <p:par>
                          <p:cTn id="102" fill="hold">
                            <p:stCondLst>
                              <p:cond delay="1000"/>
                            </p:stCondLst>
                            <p:childTnLst>
                              <p:par>
                                <p:cTn id="103" presetID="10" presetClass="entr" presetSubtype="0" fill="hold" grpId="0" nodeType="afterEffect">
                                  <p:stCondLst>
                                    <p:cond delay="0"/>
                                  </p:stCondLst>
                                  <p:childTnLst>
                                    <p:set>
                                      <p:cBhvr>
                                        <p:cTn id="104" dur="1" fill="hold">
                                          <p:stCondLst>
                                            <p:cond delay="0"/>
                                          </p:stCondLst>
                                        </p:cTn>
                                        <p:tgtEl>
                                          <p:spTgt spid="25"/>
                                        </p:tgtEl>
                                        <p:attrNameLst>
                                          <p:attrName>style.visibility</p:attrName>
                                        </p:attrNameLst>
                                      </p:cBhvr>
                                      <p:to>
                                        <p:strVal val="visible"/>
                                      </p:to>
                                    </p:set>
                                    <p:animEffect transition="in" filter="fade">
                                      <p:cBhvr>
                                        <p:cTn id="105" dur="1000"/>
                                        <p:tgtEl>
                                          <p:spTgt spid="25"/>
                                        </p:tgtEl>
                                      </p:cBhvr>
                                    </p:animEffect>
                                  </p:childTnLst>
                                </p:cTn>
                              </p:par>
                            </p:childTnLst>
                          </p:cTn>
                        </p:par>
                        <p:par>
                          <p:cTn id="106" fill="hold">
                            <p:stCondLst>
                              <p:cond delay="2000"/>
                            </p:stCondLst>
                            <p:childTnLst>
                              <p:par>
                                <p:cTn id="107" presetID="10" presetClass="entr" presetSubtype="0" fill="hold" grpId="0"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fade">
                                      <p:cBhvr>
                                        <p:cTn id="109"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1" grpId="0" animBg="1"/>
      <p:bldP spid="32" grpId="0" animBg="1"/>
      <p:bldP spid="33" grpId="0" animBg="1"/>
      <p:bldP spid="34" grpId="0" animBg="1"/>
      <p:bldP spid="35" grpId="0" animBg="1"/>
      <p:bldP spid="36" grpId="0" animBg="1"/>
      <p:bldP spid="38" grpId="0" animBg="1"/>
      <p:bldP spid="39"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369332"/>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1800" dirty="0"/>
              <a:t>DB6 Traceability of Raw materials, In Process and Final Product</a:t>
            </a:r>
            <a:endParaRPr lang="en-IN" sz="1800" dirty="0"/>
          </a:p>
        </p:txBody>
      </p:sp>
      <p:sp>
        <p:nvSpPr>
          <p:cNvPr id="7" name="Rectangle 6"/>
          <p:cNvSpPr/>
          <p:nvPr/>
        </p:nvSpPr>
        <p:spPr>
          <a:xfrm>
            <a:off x="89674" y="1359054"/>
            <a:ext cx="789441" cy="2264825"/>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sz="1600" b="1" dirty="0">
                <a:solidFill>
                  <a:schemeClr val="tx1"/>
                </a:solidFill>
              </a:rPr>
              <a:t>Plan</a:t>
            </a:r>
          </a:p>
        </p:txBody>
      </p:sp>
      <p:sp>
        <p:nvSpPr>
          <p:cNvPr id="8" name="Rectangle 7"/>
          <p:cNvSpPr/>
          <p:nvPr/>
        </p:nvSpPr>
        <p:spPr>
          <a:xfrm>
            <a:off x="89673" y="3685474"/>
            <a:ext cx="789441" cy="2320056"/>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sz="1600"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No process defined for Raw materials, In Process and Final Product.</a:t>
            </a:r>
          </a:p>
        </p:txBody>
      </p:sp>
      <p:sp>
        <p:nvSpPr>
          <p:cNvPr id="17" name="Rectangle 16"/>
          <p:cNvSpPr/>
          <p:nvPr/>
        </p:nvSpPr>
        <p:spPr>
          <a:xfrm>
            <a:off x="2609355"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100" dirty="0">
                <a:solidFill>
                  <a:schemeClr val="bg1"/>
                </a:solidFill>
              </a:rPr>
              <a:t>The process is  defined   for raw materials, in-process and final product to be uniquely identified to permit traceability forward and backward</a:t>
            </a:r>
          </a:p>
          <a:p>
            <a:endParaRPr lang="en-US" sz="1100" dirty="0">
              <a:solidFill>
                <a:schemeClr val="bg1"/>
              </a:solidFill>
            </a:endParaRPr>
          </a:p>
          <a:p>
            <a:r>
              <a:rPr lang="en-US" sz="1100" dirty="0">
                <a:solidFill>
                  <a:schemeClr val="bg1"/>
                </a:solidFill>
              </a:rPr>
              <a:t>Traceability is maintained for environment of inventories procured from international sources for equivalence </a:t>
            </a:r>
          </a:p>
        </p:txBody>
      </p:sp>
      <p:sp>
        <p:nvSpPr>
          <p:cNvPr id="18" name="Rectangle 17"/>
          <p:cNvSpPr/>
          <p:nvPr/>
        </p:nvSpPr>
        <p:spPr>
          <a:xfrm>
            <a:off x="424902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100" dirty="0">
                <a:solidFill>
                  <a:schemeClr val="bg1"/>
                </a:solidFill>
              </a:rPr>
              <a:t>The process is  defined and documented for Raw materials, In Process and Final Product with reasonable implementation. </a:t>
            </a:r>
          </a:p>
          <a:p>
            <a:endParaRPr lang="en-US" sz="1100" dirty="0">
              <a:solidFill>
                <a:schemeClr val="bg1"/>
              </a:solidFill>
            </a:endParaRPr>
          </a:p>
          <a:p>
            <a:r>
              <a:rPr lang="en-US" sz="1100" dirty="0">
                <a:solidFill>
                  <a:schemeClr val="bg1"/>
                </a:solidFill>
              </a:rPr>
              <a:t>Traceability to task performer is available for critical to quality processes</a:t>
            </a:r>
          </a:p>
        </p:txBody>
      </p:sp>
      <p:sp>
        <p:nvSpPr>
          <p:cNvPr id="19" name="Rectangle 18"/>
          <p:cNvSpPr/>
          <p:nvPr/>
        </p:nvSpPr>
        <p:spPr>
          <a:xfrm>
            <a:off x="5888687"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Traceability standards are extended to critical vendors and sub contractors</a:t>
            </a:r>
          </a:p>
        </p:txBody>
      </p:sp>
      <p:sp>
        <p:nvSpPr>
          <p:cNvPr id="20" name="Rectangle 19"/>
          <p:cNvSpPr/>
          <p:nvPr/>
        </p:nvSpPr>
        <p:spPr>
          <a:xfrm>
            <a:off x="752835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200" dirty="0">
                <a:solidFill>
                  <a:schemeClr val="bg1"/>
                </a:solidFill>
              </a:rPr>
              <a:t>Traceability to task performer is available for critical to quality and all special processes. </a:t>
            </a:r>
          </a:p>
          <a:p>
            <a:r>
              <a:rPr lang="en-US" sz="1200" dirty="0">
                <a:solidFill>
                  <a:schemeClr val="bg1"/>
                </a:solidFill>
              </a:rPr>
              <a:t>Traceability standards are extended to all vendors and sub contactors </a:t>
            </a:r>
          </a:p>
        </p:txBody>
      </p:sp>
      <p:sp>
        <p:nvSpPr>
          <p:cNvPr id="21" name="Rectangle 20"/>
          <p:cNvSpPr/>
          <p:nvPr/>
        </p:nvSpPr>
        <p:spPr>
          <a:xfrm>
            <a:off x="980186"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No standard practices on document and records generation, storage, retrieval and disposal </a:t>
            </a:r>
          </a:p>
        </p:txBody>
      </p:sp>
      <p:sp>
        <p:nvSpPr>
          <p:cNvPr id="22" name="Rectangle 21"/>
          <p:cNvSpPr/>
          <p:nvPr/>
        </p:nvSpPr>
        <p:spPr>
          <a:xfrm>
            <a:off x="2609355"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Basic process on document generation, version control and retrieval in place</a:t>
            </a:r>
          </a:p>
        </p:txBody>
      </p:sp>
      <p:sp>
        <p:nvSpPr>
          <p:cNvPr id="23" name="Rectangle 22"/>
          <p:cNvSpPr/>
          <p:nvPr/>
        </p:nvSpPr>
        <p:spPr>
          <a:xfrm>
            <a:off x="424902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End to end process on document generation, version control and retrieval is defined and implementation is started </a:t>
            </a:r>
          </a:p>
        </p:txBody>
      </p:sp>
      <p:sp>
        <p:nvSpPr>
          <p:cNvPr id="24" name="Rectangle 23"/>
          <p:cNvSpPr/>
          <p:nvPr/>
        </p:nvSpPr>
        <p:spPr>
          <a:xfrm>
            <a:off x="5888687"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End to end process on document generation, version control and retrieval is defined and fully implemented</a:t>
            </a:r>
          </a:p>
        </p:txBody>
      </p:sp>
      <p:sp>
        <p:nvSpPr>
          <p:cNvPr id="25" name="Rectangle 24"/>
          <p:cNvSpPr/>
          <p:nvPr/>
        </p:nvSpPr>
        <p:spPr>
          <a:xfrm>
            <a:off x="752835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End to end process on document generation, version control and retrieval is defined and fully implemented</a:t>
            </a:r>
          </a:p>
          <a:p>
            <a:r>
              <a:rPr lang="en-US" sz="1200" dirty="0">
                <a:solidFill>
                  <a:schemeClr val="bg1"/>
                </a:solidFill>
              </a:rPr>
              <a:t>An audit system in place to review the process and make improvements on regular basis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Initial</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405552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304311"/>
            <a:ext cx="7859927" cy="400110"/>
          </a:xfrm>
          <a:prstGeom prst="rect">
            <a:avLst/>
          </a:prstGeom>
          <a:noFill/>
        </p:spPr>
        <p:txBody>
          <a:bodyPr wrap="square" rtlCol="0">
            <a:spAutoFit/>
          </a:bodyPr>
          <a:lstStyle>
            <a:defPPr>
              <a:defRPr lang="en-US"/>
            </a:defPPr>
            <a:lvl1pPr>
              <a:defRPr sz="2400" b="1">
                <a:latin typeface="Century Gothic" panose="020B0502020202020204" pitchFamily="34" charset="0"/>
              </a:defRPr>
            </a:lvl1pPr>
          </a:lstStyle>
          <a:p>
            <a:r>
              <a:rPr lang="en-US" sz="2000" dirty="0"/>
              <a:t>DB7 Incoming inspections</a:t>
            </a:r>
            <a:endParaRPr lang="en-IN" sz="2000" dirty="0"/>
          </a:p>
        </p:txBody>
      </p:sp>
      <p:sp>
        <p:nvSpPr>
          <p:cNvPr id="7" name="Rectangle 6"/>
          <p:cNvSpPr/>
          <p:nvPr/>
        </p:nvSpPr>
        <p:spPr>
          <a:xfrm>
            <a:off x="89674" y="1359054"/>
            <a:ext cx="789441" cy="2264825"/>
          </a:xfrm>
          <a:prstGeom prst="rect">
            <a:avLst/>
          </a:prstGeom>
          <a:ln/>
        </p:spPr>
        <p:style>
          <a:lnRef idx="1">
            <a:schemeClr val="accent6"/>
          </a:lnRef>
          <a:fillRef idx="2">
            <a:schemeClr val="accent6"/>
          </a:fillRef>
          <a:effectRef idx="1">
            <a:schemeClr val="accent6"/>
          </a:effectRef>
          <a:fontRef idx="minor">
            <a:schemeClr val="dk1"/>
          </a:fontRef>
        </p:style>
        <p:txBody>
          <a:bodyPr rtlCol="0" anchor="t" anchorCtr="0"/>
          <a:lstStyle/>
          <a:p>
            <a:r>
              <a:rPr lang="en-US" b="1" dirty="0">
                <a:solidFill>
                  <a:schemeClr val="tx1"/>
                </a:solidFill>
              </a:rPr>
              <a:t>Plan</a:t>
            </a:r>
          </a:p>
        </p:txBody>
      </p:sp>
      <p:sp>
        <p:nvSpPr>
          <p:cNvPr id="8" name="Rectangle 7"/>
          <p:cNvSpPr/>
          <p:nvPr/>
        </p:nvSpPr>
        <p:spPr>
          <a:xfrm>
            <a:off x="89673" y="3685474"/>
            <a:ext cx="789441" cy="2320056"/>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nchorCtr="0"/>
          <a:lstStyle/>
          <a:p>
            <a:r>
              <a:rPr lang="en-US" b="1" dirty="0">
                <a:solidFill>
                  <a:schemeClr val="tx1"/>
                </a:solidFill>
              </a:rPr>
              <a:t>Deploy</a:t>
            </a:r>
          </a:p>
        </p:txBody>
      </p:sp>
      <p:sp>
        <p:nvSpPr>
          <p:cNvPr id="11" name="Rectangle 10"/>
          <p:cNvSpPr/>
          <p:nvPr/>
        </p:nvSpPr>
        <p:spPr>
          <a:xfrm>
            <a:off x="94899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2" name="Rectangle 11"/>
          <p:cNvSpPr/>
          <p:nvPr/>
        </p:nvSpPr>
        <p:spPr>
          <a:xfrm>
            <a:off x="257913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3" name="Rectangle 12"/>
          <p:cNvSpPr/>
          <p:nvPr/>
        </p:nvSpPr>
        <p:spPr>
          <a:xfrm>
            <a:off x="4218800"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4" name="Rectangle 13"/>
          <p:cNvSpPr/>
          <p:nvPr/>
        </p:nvSpPr>
        <p:spPr>
          <a:xfrm>
            <a:off x="5858465"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solidFill>
                <a:schemeClr val="tx1"/>
              </a:solidFill>
            </a:endParaRPr>
          </a:p>
        </p:txBody>
      </p:sp>
      <p:sp>
        <p:nvSpPr>
          <p:cNvPr id="15" name="Rectangle 14"/>
          <p:cNvSpPr/>
          <p:nvPr/>
        </p:nvSpPr>
        <p:spPr>
          <a:xfrm>
            <a:off x="7498132" y="932505"/>
            <a:ext cx="1626204" cy="5099133"/>
          </a:xfrm>
          <a:prstGeom prst="rect">
            <a:avLst/>
          </a:prstGeom>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1600" dirty="0"/>
          </a:p>
        </p:txBody>
      </p:sp>
      <p:sp>
        <p:nvSpPr>
          <p:cNvPr id="16" name="Rectangle 15"/>
          <p:cNvSpPr/>
          <p:nvPr/>
        </p:nvSpPr>
        <p:spPr>
          <a:xfrm>
            <a:off x="980186"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DB -6 Traceability of Raw materials, In Process and Final Product</a:t>
            </a:r>
          </a:p>
        </p:txBody>
      </p:sp>
      <p:sp>
        <p:nvSpPr>
          <p:cNvPr id="17" name="Rectangle 16"/>
          <p:cNvSpPr/>
          <p:nvPr/>
        </p:nvSpPr>
        <p:spPr>
          <a:xfrm>
            <a:off x="2609355"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Adequate staff for quality inspection and lab facility is available</a:t>
            </a:r>
          </a:p>
        </p:txBody>
      </p:sp>
      <p:sp>
        <p:nvSpPr>
          <p:cNvPr id="18" name="Rectangle 17"/>
          <p:cNvSpPr/>
          <p:nvPr/>
        </p:nvSpPr>
        <p:spPr>
          <a:xfrm>
            <a:off x="424902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System for recall is in place, quality dept. is adequately equipped to check the physical, chemical &amp; mechanical properties of raw material and incoming materials</a:t>
            </a:r>
          </a:p>
        </p:txBody>
      </p:sp>
      <p:sp>
        <p:nvSpPr>
          <p:cNvPr id="19" name="Rectangle 18"/>
          <p:cNvSpPr/>
          <p:nvPr/>
        </p:nvSpPr>
        <p:spPr>
          <a:xfrm>
            <a:off x="5888687"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Adequate written inspection guidelines are available in the vernacular language</a:t>
            </a:r>
          </a:p>
        </p:txBody>
      </p:sp>
      <p:sp>
        <p:nvSpPr>
          <p:cNvPr id="20" name="Rectangle 19"/>
          <p:cNvSpPr/>
          <p:nvPr/>
        </p:nvSpPr>
        <p:spPr>
          <a:xfrm>
            <a:off x="7528351" y="1359054"/>
            <a:ext cx="1565765" cy="2264825"/>
          </a:xfrm>
          <a:prstGeom prst="rect">
            <a:avLst/>
          </a:prstGeom>
          <a:ln/>
        </p:spPr>
        <p:style>
          <a:lnRef idx="1">
            <a:schemeClr val="accent6"/>
          </a:lnRef>
          <a:fillRef idx="3">
            <a:schemeClr val="accent6"/>
          </a:fillRef>
          <a:effectRef idx="2">
            <a:schemeClr val="accent6"/>
          </a:effectRef>
          <a:fontRef idx="minor">
            <a:schemeClr val="lt1"/>
          </a:fontRef>
        </p:style>
        <p:txBody>
          <a:bodyPr rtlCol="0" anchor="t" anchorCtr="0"/>
          <a:lstStyle/>
          <a:p>
            <a:r>
              <a:rPr lang="en-US" sz="1400" dirty="0">
                <a:solidFill>
                  <a:schemeClr val="bg1"/>
                </a:solidFill>
              </a:rPr>
              <a:t>Supplier is fully responsible for the quality of raw material and incoming materials</a:t>
            </a:r>
          </a:p>
        </p:txBody>
      </p:sp>
      <p:sp>
        <p:nvSpPr>
          <p:cNvPr id="21" name="Rectangle 20"/>
          <p:cNvSpPr/>
          <p:nvPr/>
        </p:nvSpPr>
        <p:spPr>
          <a:xfrm>
            <a:off x="980186"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Only visual inspection of raw materials and incoming materials for conformance to approval samples or written specifications</a:t>
            </a:r>
          </a:p>
        </p:txBody>
      </p:sp>
      <p:sp>
        <p:nvSpPr>
          <p:cNvPr id="22" name="Rectangle 21"/>
          <p:cNvSpPr/>
          <p:nvPr/>
        </p:nvSpPr>
        <p:spPr>
          <a:xfrm>
            <a:off x="2609355"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050" dirty="0">
                <a:solidFill>
                  <a:schemeClr val="bg1"/>
                </a:solidFill>
              </a:rPr>
              <a:t>Evidence available for all adequate measures to assure raw materials and incoming materials conformance to approval samples or written specifications </a:t>
            </a:r>
          </a:p>
          <a:p>
            <a:r>
              <a:rPr lang="en-US" sz="1050" dirty="0">
                <a:solidFill>
                  <a:schemeClr val="bg1"/>
                </a:solidFill>
              </a:rPr>
              <a:t>Records of incoming inspection are traceable for the lifetime of the product to prove products are checked and meet all requirements</a:t>
            </a:r>
          </a:p>
        </p:txBody>
      </p:sp>
      <p:sp>
        <p:nvSpPr>
          <p:cNvPr id="23" name="Rectangle 22"/>
          <p:cNvSpPr/>
          <p:nvPr/>
        </p:nvSpPr>
        <p:spPr>
          <a:xfrm>
            <a:off x="424902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Inspection process implemented for emergency situations when normal inspection timelines can’t be followed.</a:t>
            </a:r>
          </a:p>
        </p:txBody>
      </p:sp>
      <p:sp>
        <p:nvSpPr>
          <p:cNvPr id="24" name="Rectangle 23"/>
          <p:cNvSpPr/>
          <p:nvPr/>
        </p:nvSpPr>
        <p:spPr>
          <a:xfrm>
            <a:off x="5888687"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400" dirty="0">
                <a:solidFill>
                  <a:schemeClr val="bg1"/>
                </a:solidFill>
              </a:rPr>
              <a:t>CAPA is done for rejections. Procedure of in-warding of material and documentation ensures thorough coverage of goods received at all times of a day.</a:t>
            </a:r>
          </a:p>
        </p:txBody>
      </p:sp>
      <p:sp>
        <p:nvSpPr>
          <p:cNvPr id="25" name="Rectangle 24"/>
          <p:cNvSpPr/>
          <p:nvPr/>
        </p:nvSpPr>
        <p:spPr>
          <a:xfrm>
            <a:off x="7528351" y="3685474"/>
            <a:ext cx="1565765" cy="2320056"/>
          </a:xfrm>
          <a:prstGeom prst="rect">
            <a:avLst/>
          </a:prstGeom>
          <a:ln/>
        </p:spPr>
        <p:style>
          <a:lnRef idx="1">
            <a:schemeClr val="accent2"/>
          </a:lnRef>
          <a:fillRef idx="3">
            <a:schemeClr val="accent2"/>
          </a:fillRef>
          <a:effectRef idx="2">
            <a:schemeClr val="accent2"/>
          </a:effectRef>
          <a:fontRef idx="minor">
            <a:schemeClr val="lt1"/>
          </a:fontRef>
        </p:style>
        <p:txBody>
          <a:bodyPr rtlCol="0" anchor="t" anchorCtr="0"/>
          <a:lstStyle/>
          <a:p>
            <a:r>
              <a:rPr lang="en-US" sz="1200" dirty="0">
                <a:solidFill>
                  <a:schemeClr val="bg1"/>
                </a:solidFill>
              </a:rPr>
              <a:t>Inspection is carried out at inward stage only for very critical items/materials/properties. Supplier Audit, Supplier rating are the main tools to control the quality of inward items. Concept of Material Review Board exists.</a:t>
            </a:r>
          </a:p>
        </p:txBody>
      </p:sp>
      <p:sp>
        <p:nvSpPr>
          <p:cNvPr id="36" name="Rectangle 35"/>
          <p:cNvSpPr/>
          <p:nvPr/>
        </p:nvSpPr>
        <p:spPr>
          <a:xfrm>
            <a:off x="980186"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400" b="1" dirty="0"/>
              <a:t>Learner</a:t>
            </a:r>
            <a:endParaRPr lang="en-US" sz="1400" b="1" dirty="0">
              <a:solidFill>
                <a:schemeClr val="bg1"/>
              </a:solidFill>
            </a:endParaRPr>
          </a:p>
        </p:txBody>
      </p:sp>
      <p:sp>
        <p:nvSpPr>
          <p:cNvPr id="38" name="Rectangle 37"/>
          <p:cNvSpPr/>
          <p:nvPr/>
        </p:nvSpPr>
        <p:spPr>
          <a:xfrm>
            <a:off x="2609355"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Beginner</a:t>
            </a:r>
            <a:endParaRPr lang="en-US" sz="1400" b="1" dirty="0">
              <a:solidFill>
                <a:schemeClr val="tx1"/>
              </a:solidFill>
            </a:endParaRPr>
          </a:p>
        </p:txBody>
      </p:sp>
      <p:sp>
        <p:nvSpPr>
          <p:cNvPr id="39" name="Rectangle 38"/>
          <p:cNvSpPr/>
          <p:nvPr/>
        </p:nvSpPr>
        <p:spPr>
          <a:xfrm>
            <a:off x="424902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Organized</a:t>
            </a:r>
            <a:endParaRPr lang="en-US" sz="1400" b="1" dirty="0">
              <a:solidFill>
                <a:schemeClr val="tx1"/>
              </a:solidFill>
            </a:endParaRPr>
          </a:p>
        </p:txBody>
      </p:sp>
      <p:sp>
        <p:nvSpPr>
          <p:cNvPr id="40" name="Rectangle 39"/>
          <p:cNvSpPr/>
          <p:nvPr/>
        </p:nvSpPr>
        <p:spPr>
          <a:xfrm>
            <a:off x="5888687"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Achiever</a:t>
            </a:r>
            <a:endParaRPr lang="en-US" sz="1400" b="1" dirty="0">
              <a:solidFill>
                <a:schemeClr val="tx1"/>
              </a:solidFill>
            </a:endParaRPr>
          </a:p>
        </p:txBody>
      </p:sp>
      <p:sp>
        <p:nvSpPr>
          <p:cNvPr id="41" name="Rectangle 40"/>
          <p:cNvSpPr/>
          <p:nvPr/>
        </p:nvSpPr>
        <p:spPr>
          <a:xfrm>
            <a:off x="7528351" y="956830"/>
            <a:ext cx="1565765" cy="31532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b="1" dirty="0"/>
              <a:t>World class</a:t>
            </a:r>
          </a:p>
        </p:txBody>
      </p:sp>
    </p:spTree>
    <p:custDataLst>
      <p:tags r:id="rId1"/>
    </p:custDataLst>
    <p:extLst>
      <p:ext uri="{BB962C8B-B14F-4D97-AF65-F5344CB8AC3E}">
        <p14:creationId xmlns:p14="http://schemas.microsoft.com/office/powerpoint/2010/main" val="26109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500"/>
                                        <p:tgtEl>
                                          <p:spTgt spid="4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up)">
                                      <p:cBhvr>
                                        <p:cTn id="29" dur="500"/>
                                        <p:tgtEl>
                                          <p:spTgt spid="11"/>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up)">
                                      <p:cBhvr>
                                        <p:cTn id="32" dur="500"/>
                                        <p:tgtEl>
                                          <p:spTgt spid="1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up)">
                                      <p:cBhvr>
                                        <p:cTn id="35" dur="500"/>
                                        <p:tgtEl>
                                          <p:spTgt spid="1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up)">
                                      <p:cBhvr>
                                        <p:cTn id="38" dur="500"/>
                                        <p:tgtEl>
                                          <p:spTgt spid="14"/>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1000"/>
                                        <p:tgtEl>
                                          <p:spTgt spid="16"/>
                                        </p:tgtEl>
                                      </p:cBhvr>
                                    </p:animEffect>
                                  </p:childTnLst>
                                </p:cTn>
                              </p:par>
                            </p:childTnLst>
                          </p:cTn>
                        </p:par>
                        <p:par>
                          <p:cTn id="47" fill="hold">
                            <p:stCondLst>
                              <p:cond delay="100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fade">
                                      <p:cBhvr>
                                        <p:cTn id="55" dur="1000"/>
                                        <p:tgtEl>
                                          <p:spTgt spid="17"/>
                                        </p:tgtEl>
                                      </p:cBhvr>
                                    </p:animEffect>
                                  </p:childTnLst>
                                </p:cTn>
                              </p:par>
                            </p:childTnLst>
                          </p:cTn>
                        </p:par>
                        <p:par>
                          <p:cTn id="56" fill="hold">
                            <p:stCondLst>
                              <p:cond delay="1000"/>
                            </p:stCondLst>
                            <p:childTnLst>
                              <p:par>
                                <p:cTn id="57" presetID="10" presetClass="entr" presetSubtype="0"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childTnLst>
                                </p:cTn>
                              </p:par>
                            </p:childTnLst>
                          </p:cTn>
                        </p:par>
                        <p:par>
                          <p:cTn id="65" fill="hold">
                            <p:stCondLst>
                              <p:cond delay="1000"/>
                            </p:stCondLst>
                            <p:childTnLst>
                              <p:par>
                                <p:cTn id="66" presetID="10"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10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fade">
                                      <p:cBhvr>
                                        <p:cTn id="73" dur="1000"/>
                                        <p:tgtEl>
                                          <p:spTgt spid="19"/>
                                        </p:tgtEl>
                                      </p:cBhvr>
                                    </p:animEffect>
                                  </p:childTnLst>
                                </p:cTn>
                              </p:par>
                            </p:childTnLst>
                          </p:cTn>
                        </p:par>
                        <p:par>
                          <p:cTn id="74" fill="hold">
                            <p:stCondLst>
                              <p:cond delay="1000"/>
                            </p:stCondLst>
                            <p:childTnLst>
                              <p:par>
                                <p:cTn id="75" presetID="10" presetClass="entr" presetSubtype="0" fill="hold" grpId="0"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10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fade">
                                      <p:cBhvr>
                                        <p:cTn id="82" dur="1000"/>
                                        <p:tgtEl>
                                          <p:spTgt spid="20"/>
                                        </p:tgtEl>
                                      </p:cBhvr>
                                    </p:animEffect>
                                  </p:childTnLst>
                                </p:cTn>
                              </p:par>
                            </p:childTnLst>
                          </p:cTn>
                        </p:par>
                        <p:par>
                          <p:cTn id="83" fill="hold">
                            <p:stCondLst>
                              <p:cond delay="1000"/>
                            </p:stCondLst>
                            <p:childTnLst>
                              <p:par>
                                <p:cTn id="84" presetID="10" presetClass="entr" presetSubtype="0" fill="hold" grpId="0" nodeType="after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6" grpId="0" animBg="1"/>
      <p:bldP spid="38" grpId="0" animBg="1"/>
      <p:bldP spid="39" grpId="0" animBg="1"/>
      <p:bldP spid="40" grpId="0" animBg="1"/>
      <p:bldP spid="4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2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heme/theme1.xml><?xml version="1.0" encoding="utf-8"?>
<a:theme xmlns:a="http://schemas.openxmlformats.org/drawingml/2006/main" name="QCI_CF_QCY001">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Custom">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000000"/>
        </a:dk2>
        <a:lt2>
          <a:srgbClr val="BDC644"/>
        </a:lt2>
        <a:accent1>
          <a:srgbClr val="FCD1AA"/>
        </a:accent1>
        <a:accent2>
          <a:srgbClr val="FF891B"/>
        </a:accent2>
        <a:accent3>
          <a:srgbClr val="EA5F00"/>
        </a:accent3>
        <a:accent4>
          <a:srgbClr val="362D26"/>
        </a:accent4>
        <a:accent5>
          <a:srgbClr val="0092E1"/>
        </a:accent5>
        <a:accent6>
          <a:srgbClr val="808080"/>
        </a:accent6>
        <a:hlink>
          <a:srgbClr val="EA5F00"/>
        </a:hlink>
        <a:folHlink>
          <a:srgbClr val="362D2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QCI_CF_QCY001.potx" id="{9C54A34E-A607-4C42-BD87-D7E95742FE50}" vid="{A4A346A9-4839-4D90-B342-79AB697EC7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5339</TotalTime>
  <Words>5317</Words>
  <Application>Microsoft Office PowerPoint</Application>
  <PresentationFormat>On-screen Show (4:3)</PresentationFormat>
  <Paragraphs>574</Paragraphs>
  <Slides>25</Slides>
  <Notes>25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 Unicode MS</vt:lpstr>
      <vt:lpstr>MS PGothic</vt:lpstr>
      <vt:lpstr>MS PGothic</vt:lpstr>
      <vt:lpstr>Arial</vt:lpstr>
      <vt:lpstr>Calibri</vt:lpstr>
      <vt:lpstr>Century Gothic</vt:lpstr>
      <vt:lpstr>QCI_CF_QCY001</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Trainers Training</dc:title>
  <dc:creator>RP</dc:creator>
  <cp:lastModifiedBy>Hari Thapliyal</cp:lastModifiedBy>
  <cp:revision>584</cp:revision>
  <cp:lastPrinted>2017-02-06T06:08:06Z</cp:lastPrinted>
  <dcterms:created xsi:type="dcterms:W3CDTF">2017-02-03T08:59:49Z</dcterms:created>
  <dcterms:modified xsi:type="dcterms:W3CDTF">2017-11-08T02:19:53Z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A5AD89FD-BFC3-4ADE-AD77-1DCADE5DB9BA</vt:lpwstr>
  </property>
  <property fmtid="{D5CDD505-2E9C-101B-9397-08002B2CF9AE}" pid="3" name="ArticulatePath">
    <vt:lpwstr>ZED Consultant Training (March- Delhi)</vt:lpwstr>
  </property>
</Properties>
</file>