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57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 snapToGrid="0">
      <p:cViewPr>
        <p:scale>
          <a:sx n="53" d="100"/>
          <a:sy n="53" d="100"/>
        </p:scale>
        <p:origin x="2139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269F1-4087-4D51-9D19-37820D855170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D884A77-28B3-466A-B6FC-64FE6DC9C607}">
      <dgm:prSet phldrT="[Text]"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hi-IN" sz="2000" dirty="0">
              <a:latin typeface="Times New Roman" panose="02020603050405020304" pitchFamily="18" charset="0"/>
            </a:rPr>
            <a:t>मैं इस 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phone</a:t>
          </a:r>
          <a:r>
            <a:rPr lang="hi-IN" sz="2000" dirty="0">
              <a:latin typeface="Times New Roman" panose="02020603050405020304" pitchFamily="18" charset="0"/>
            </a:rPr>
            <a:t> का 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  <a:r>
            <a:rPr lang="hi-IN" sz="2000" dirty="0">
              <a:latin typeface="Times New Roman" panose="02020603050405020304" pitchFamily="18" charset="0"/>
            </a:rPr>
            <a:t> करना नहीं जानता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Devanagari &amp; Roman </a:t>
          </a:r>
        </a:p>
      </dgm:t>
    </dgm:pt>
    <dgm:pt modelId="{8B1CC4E4-7DFA-4336-8B35-2CBE87E53DC8}" type="parTrans" cxnId="{9A2AAB9C-867C-4F8D-AC90-0B7977C4622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5D4192-FE80-4860-AB80-862535D50832}" type="sibTrans" cxnId="{9A2AAB9C-867C-4F8D-AC90-0B7977C4622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CFD903-BCD2-4C21-B758-BAEFED0979F3}">
      <dgm:prSet phldrT="[Text]"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hi-IN" sz="2000" dirty="0">
              <a:latin typeface="Times New Roman" panose="02020603050405020304" pitchFamily="18" charset="0"/>
            </a:rPr>
            <a:t>मैं इस फोन का </a:t>
          </a:r>
          <a:r>
            <a:rPr lang="hi-IN" sz="2000" dirty="0" err="1">
              <a:latin typeface="Times New Roman" panose="02020603050405020304" pitchFamily="18" charset="0"/>
            </a:rPr>
            <a:t>यूज</a:t>
          </a:r>
          <a:r>
            <a:rPr lang="hi-IN" sz="2000" dirty="0">
              <a:latin typeface="Times New Roman" panose="02020603050405020304" pitchFamily="18" charset="0"/>
            </a:rPr>
            <a:t> करना नहीं जानता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Devanagari </a:t>
          </a:r>
        </a:p>
      </dgm:t>
    </dgm:pt>
    <dgm:pt modelId="{3E40992E-1DDC-4699-B757-674366BA36EB}" type="parTrans" cxnId="{9E7AB670-3EF0-4FEC-8B42-CBD999D7C24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94B4E4-D19D-4ADB-8E77-AA1382E8F268}" type="sibTrans" cxnId="{9E7AB670-3EF0-4FEC-8B42-CBD999D7C24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97F09A-7CCC-47F9-9696-CC5D5956236E}">
      <dgm:prSet phldrT="[Text]"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“Main is phone ka use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karna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nahi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janta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”. </a:t>
          </a:r>
        </a:p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Roman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5BC34E-C02F-4015-AE71-2F52B71F5945}" type="parTrans" cxnId="{B76B3042-164D-4A1D-B08E-8F496A9C7D66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29AB02-5DF0-4AA4-8352-8FE0B05A727B}" type="sibTrans" cxnId="{B76B3042-164D-4A1D-B08E-8F496A9C7D66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6EB6DC-1734-4979-8233-F6040C7C8922}">
      <dgm:prSet phldrT="[Text]"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“Main is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doorbhash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ka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prayog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karna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nani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janta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</a:p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Pure Hindi in Roman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299869-D73A-4628-A55E-E29871A8A944}" type="parTrans" cxnId="{53912332-C21D-4DF6-A45D-9879BB948B8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E10D3-45DB-4210-B230-D09CF388E4FC}" type="sibTrans" cxnId="{53912332-C21D-4DF6-A45D-9879BB948B8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8DDA81-0C25-4295-BBB2-F0A34D0535DC}" type="pres">
      <dgm:prSet presAssocID="{E5F269F1-4087-4D51-9D19-37820D855170}" presName="Name0" presStyleCnt="0">
        <dgm:presLayoutVars>
          <dgm:dir/>
          <dgm:animLvl val="lvl"/>
          <dgm:resizeHandles val="exact"/>
        </dgm:presLayoutVars>
      </dgm:prSet>
      <dgm:spPr/>
    </dgm:pt>
    <dgm:pt modelId="{C51145B0-F5D6-494F-AEB6-650BE9DDC7FA}" type="pres">
      <dgm:prSet presAssocID="{1D884A77-28B3-466A-B6FC-64FE6DC9C607}" presName="boxAndChildren" presStyleCnt="0"/>
      <dgm:spPr/>
    </dgm:pt>
    <dgm:pt modelId="{8CDA47FD-9303-4FB6-9B19-4F82074E6D6D}" type="pres">
      <dgm:prSet presAssocID="{1D884A77-28B3-466A-B6FC-64FE6DC9C607}" presName="parentTextBox" presStyleLbl="node1" presStyleIdx="0" presStyleCnt="4"/>
      <dgm:spPr/>
    </dgm:pt>
    <dgm:pt modelId="{DC2F3D31-B9F4-4C6D-B514-396989A5CA00}" type="pres">
      <dgm:prSet presAssocID="{BE94B4E4-D19D-4ADB-8E77-AA1382E8F268}" presName="sp" presStyleCnt="0"/>
      <dgm:spPr/>
    </dgm:pt>
    <dgm:pt modelId="{BE7E9F54-4228-4788-B161-0FEE2104E7FE}" type="pres">
      <dgm:prSet presAssocID="{42CFD903-BCD2-4C21-B758-BAEFED0979F3}" presName="arrowAndChildren" presStyleCnt="0"/>
      <dgm:spPr/>
    </dgm:pt>
    <dgm:pt modelId="{E5116DA7-D87D-45F8-AF7F-1270589E16F3}" type="pres">
      <dgm:prSet presAssocID="{42CFD903-BCD2-4C21-B758-BAEFED0979F3}" presName="parentTextArrow" presStyleLbl="node1" presStyleIdx="1" presStyleCnt="4"/>
      <dgm:spPr/>
    </dgm:pt>
    <dgm:pt modelId="{66929B78-3D06-49EB-974A-8BA990E49CCF}" type="pres">
      <dgm:prSet presAssocID="{1329AB02-5DF0-4AA4-8352-8FE0B05A727B}" presName="sp" presStyleCnt="0"/>
      <dgm:spPr/>
    </dgm:pt>
    <dgm:pt modelId="{AC5876AB-F228-4EA2-9B88-E088CE6AECFC}" type="pres">
      <dgm:prSet presAssocID="{F897F09A-7CCC-47F9-9696-CC5D5956236E}" presName="arrowAndChildren" presStyleCnt="0"/>
      <dgm:spPr/>
    </dgm:pt>
    <dgm:pt modelId="{E66E40CA-D5E2-49EB-ADCF-EE7E59EEAD81}" type="pres">
      <dgm:prSet presAssocID="{F897F09A-7CCC-47F9-9696-CC5D5956236E}" presName="parentTextArrow" presStyleLbl="node1" presStyleIdx="2" presStyleCnt="4"/>
      <dgm:spPr/>
    </dgm:pt>
    <dgm:pt modelId="{CD784BD6-5E0D-4176-B0A4-B7E9CC1332AF}" type="pres">
      <dgm:prSet presAssocID="{2E8E10D3-45DB-4210-B230-D09CF388E4FC}" presName="sp" presStyleCnt="0"/>
      <dgm:spPr/>
    </dgm:pt>
    <dgm:pt modelId="{CDD7E10A-CD99-4D64-B390-5D5BEC401F9C}" type="pres">
      <dgm:prSet presAssocID="{CF6EB6DC-1734-4979-8233-F6040C7C8922}" presName="arrowAndChildren" presStyleCnt="0"/>
      <dgm:spPr/>
    </dgm:pt>
    <dgm:pt modelId="{1C385FAA-1B9E-4FE7-AF3A-9F33E29EC9D9}" type="pres">
      <dgm:prSet presAssocID="{CF6EB6DC-1734-4979-8233-F6040C7C8922}" presName="parentTextArrow" presStyleLbl="node1" presStyleIdx="3" presStyleCnt="4"/>
      <dgm:spPr/>
    </dgm:pt>
  </dgm:ptLst>
  <dgm:cxnLst>
    <dgm:cxn modelId="{53912332-C21D-4DF6-A45D-9879BB948B8B}" srcId="{E5F269F1-4087-4D51-9D19-37820D855170}" destId="{CF6EB6DC-1734-4979-8233-F6040C7C8922}" srcOrd="0" destOrd="0" parTransId="{AB299869-D73A-4628-A55E-E29871A8A944}" sibTransId="{2E8E10D3-45DB-4210-B230-D09CF388E4FC}"/>
    <dgm:cxn modelId="{1E4DB23F-D9BC-4E5F-AD7B-CF32F06DFFA5}" type="presOf" srcId="{CF6EB6DC-1734-4979-8233-F6040C7C8922}" destId="{1C385FAA-1B9E-4FE7-AF3A-9F33E29EC9D9}" srcOrd="0" destOrd="0" presId="urn:microsoft.com/office/officeart/2005/8/layout/process4"/>
    <dgm:cxn modelId="{B76B3042-164D-4A1D-B08E-8F496A9C7D66}" srcId="{E5F269F1-4087-4D51-9D19-37820D855170}" destId="{F897F09A-7CCC-47F9-9696-CC5D5956236E}" srcOrd="1" destOrd="0" parTransId="{965BC34E-C02F-4015-AE71-2F52B71F5945}" sibTransId="{1329AB02-5DF0-4AA4-8352-8FE0B05A727B}"/>
    <dgm:cxn modelId="{9E7AB670-3EF0-4FEC-8B42-CBD999D7C24D}" srcId="{E5F269F1-4087-4D51-9D19-37820D855170}" destId="{42CFD903-BCD2-4C21-B758-BAEFED0979F3}" srcOrd="2" destOrd="0" parTransId="{3E40992E-1DDC-4699-B757-674366BA36EB}" sibTransId="{BE94B4E4-D19D-4ADB-8E77-AA1382E8F268}"/>
    <dgm:cxn modelId="{87D83C7B-DAF7-4283-A4DD-A1253239193F}" type="presOf" srcId="{E5F269F1-4087-4D51-9D19-37820D855170}" destId="{D98DDA81-0C25-4295-BBB2-F0A34D0535DC}" srcOrd="0" destOrd="0" presId="urn:microsoft.com/office/officeart/2005/8/layout/process4"/>
    <dgm:cxn modelId="{59E6817B-82C2-43F3-B2D2-EA60230816C9}" type="presOf" srcId="{42CFD903-BCD2-4C21-B758-BAEFED0979F3}" destId="{E5116DA7-D87D-45F8-AF7F-1270589E16F3}" srcOrd="0" destOrd="0" presId="urn:microsoft.com/office/officeart/2005/8/layout/process4"/>
    <dgm:cxn modelId="{01B9DF83-83C5-48C2-989F-C71A0EAD4284}" type="presOf" srcId="{F897F09A-7CCC-47F9-9696-CC5D5956236E}" destId="{E66E40CA-D5E2-49EB-ADCF-EE7E59EEAD81}" srcOrd="0" destOrd="0" presId="urn:microsoft.com/office/officeart/2005/8/layout/process4"/>
    <dgm:cxn modelId="{BE154791-4F6E-459E-8E4E-2B234FDEF2D7}" type="presOf" srcId="{1D884A77-28B3-466A-B6FC-64FE6DC9C607}" destId="{8CDA47FD-9303-4FB6-9B19-4F82074E6D6D}" srcOrd="0" destOrd="0" presId="urn:microsoft.com/office/officeart/2005/8/layout/process4"/>
    <dgm:cxn modelId="{9A2AAB9C-867C-4F8D-AC90-0B7977C4622B}" srcId="{E5F269F1-4087-4D51-9D19-37820D855170}" destId="{1D884A77-28B3-466A-B6FC-64FE6DC9C607}" srcOrd="3" destOrd="0" parTransId="{8B1CC4E4-7DFA-4336-8B35-2CBE87E53DC8}" sibTransId="{695D4192-FE80-4860-AB80-862535D50832}"/>
    <dgm:cxn modelId="{9EC3FB28-2DB2-43D5-A0E7-B37A8FB38498}" type="presParOf" srcId="{D98DDA81-0C25-4295-BBB2-F0A34D0535DC}" destId="{C51145B0-F5D6-494F-AEB6-650BE9DDC7FA}" srcOrd="0" destOrd="0" presId="urn:microsoft.com/office/officeart/2005/8/layout/process4"/>
    <dgm:cxn modelId="{82B3DDB0-C8E9-4AF7-AE87-974BBA1D1128}" type="presParOf" srcId="{C51145B0-F5D6-494F-AEB6-650BE9DDC7FA}" destId="{8CDA47FD-9303-4FB6-9B19-4F82074E6D6D}" srcOrd="0" destOrd="0" presId="urn:microsoft.com/office/officeart/2005/8/layout/process4"/>
    <dgm:cxn modelId="{1DF51192-4436-406B-81BD-B5E95550C557}" type="presParOf" srcId="{D98DDA81-0C25-4295-BBB2-F0A34D0535DC}" destId="{DC2F3D31-B9F4-4C6D-B514-396989A5CA00}" srcOrd="1" destOrd="0" presId="urn:microsoft.com/office/officeart/2005/8/layout/process4"/>
    <dgm:cxn modelId="{A8FF4C4C-38D8-48C9-AD58-E0AAB12E3B21}" type="presParOf" srcId="{D98DDA81-0C25-4295-BBB2-F0A34D0535DC}" destId="{BE7E9F54-4228-4788-B161-0FEE2104E7FE}" srcOrd="2" destOrd="0" presId="urn:microsoft.com/office/officeart/2005/8/layout/process4"/>
    <dgm:cxn modelId="{83813573-483A-4E55-91A1-8D0B459D495A}" type="presParOf" srcId="{BE7E9F54-4228-4788-B161-0FEE2104E7FE}" destId="{E5116DA7-D87D-45F8-AF7F-1270589E16F3}" srcOrd="0" destOrd="0" presId="urn:microsoft.com/office/officeart/2005/8/layout/process4"/>
    <dgm:cxn modelId="{47979381-5750-41D3-B369-18A2ADD19F41}" type="presParOf" srcId="{D98DDA81-0C25-4295-BBB2-F0A34D0535DC}" destId="{66929B78-3D06-49EB-974A-8BA990E49CCF}" srcOrd="3" destOrd="0" presId="urn:microsoft.com/office/officeart/2005/8/layout/process4"/>
    <dgm:cxn modelId="{262E13E2-AA5D-447D-B774-27F1B153BB09}" type="presParOf" srcId="{D98DDA81-0C25-4295-BBB2-F0A34D0535DC}" destId="{AC5876AB-F228-4EA2-9B88-E088CE6AECFC}" srcOrd="4" destOrd="0" presId="urn:microsoft.com/office/officeart/2005/8/layout/process4"/>
    <dgm:cxn modelId="{590D41AD-958E-46C1-ABB1-E887B24E20F3}" type="presParOf" srcId="{AC5876AB-F228-4EA2-9B88-E088CE6AECFC}" destId="{E66E40CA-D5E2-49EB-ADCF-EE7E59EEAD81}" srcOrd="0" destOrd="0" presId="urn:microsoft.com/office/officeart/2005/8/layout/process4"/>
    <dgm:cxn modelId="{796AA735-159F-4854-8EF9-D7E2736048E3}" type="presParOf" srcId="{D98DDA81-0C25-4295-BBB2-F0A34D0535DC}" destId="{CD784BD6-5E0D-4176-B0A4-B7E9CC1332AF}" srcOrd="5" destOrd="0" presId="urn:microsoft.com/office/officeart/2005/8/layout/process4"/>
    <dgm:cxn modelId="{EBFF4238-752E-4A44-AC3E-A094A5930343}" type="presParOf" srcId="{D98DDA81-0C25-4295-BBB2-F0A34D0535DC}" destId="{CDD7E10A-CD99-4D64-B390-5D5BEC401F9C}" srcOrd="6" destOrd="0" presId="urn:microsoft.com/office/officeart/2005/8/layout/process4"/>
    <dgm:cxn modelId="{BB66D8CD-FF9D-4A80-8A37-CC3AEA6EA15E}" type="presParOf" srcId="{CDD7E10A-CD99-4D64-B390-5D5BEC401F9C}" destId="{1C385FAA-1B9E-4FE7-AF3A-9F33E29EC9D9}" srcOrd="0" destOrd="0" presId="urn:microsoft.com/office/officeart/2005/8/layout/process4"/>
  </dgm:cxnLst>
  <dgm:bg>
    <a:solidFill>
      <a:schemeClr val="bg1"/>
    </a:solidFill>
  </dgm:bg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A47FD-9303-4FB6-9B19-4F82074E6D6D}">
      <dsp:nvSpPr>
        <dsp:cNvPr id="0" name=""/>
        <dsp:cNvSpPr/>
      </dsp:nvSpPr>
      <dsp:spPr>
        <a:xfrm>
          <a:off x="0" y="4377942"/>
          <a:ext cx="5922335" cy="9577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hi-IN" sz="2000" kern="1200" dirty="0">
              <a:latin typeface="Times New Roman" panose="02020603050405020304" pitchFamily="18" charset="0"/>
            </a:rPr>
            <a:t>मैं इस 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phone</a:t>
          </a:r>
          <a:r>
            <a:rPr lang="hi-IN" sz="2000" kern="1200" dirty="0">
              <a:latin typeface="Times New Roman" panose="02020603050405020304" pitchFamily="18" charset="0"/>
            </a:rPr>
            <a:t> का 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  <a:r>
            <a:rPr lang="hi-IN" sz="2000" kern="1200" dirty="0">
              <a:latin typeface="Times New Roman" panose="02020603050405020304" pitchFamily="18" charset="0"/>
            </a:rPr>
            <a:t> करना नहीं जानता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Devanagari &amp; Roman </a:t>
          </a:r>
        </a:p>
      </dsp:txBody>
      <dsp:txXfrm>
        <a:off x="0" y="4377942"/>
        <a:ext cx="5922335" cy="957786"/>
      </dsp:txXfrm>
    </dsp:sp>
    <dsp:sp modelId="{E5116DA7-D87D-45F8-AF7F-1270589E16F3}">
      <dsp:nvSpPr>
        <dsp:cNvPr id="0" name=""/>
        <dsp:cNvSpPr/>
      </dsp:nvSpPr>
      <dsp:spPr>
        <a:xfrm rot="10800000">
          <a:off x="0" y="2919233"/>
          <a:ext cx="5922335" cy="147307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hi-IN" sz="2000" kern="1200" dirty="0">
              <a:latin typeface="Times New Roman" panose="02020603050405020304" pitchFamily="18" charset="0"/>
            </a:rPr>
            <a:t>मैं इस फोन का </a:t>
          </a:r>
          <a:r>
            <a:rPr lang="hi-IN" sz="2000" kern="1200" dirty="0" err="1">
              <a:latin typeface="Times New Roman" panose="02020603050405020304" pitchFamily="18" charset="0"/>
            </a:rPr>
            <a:t>यूज</a:t>
          </a:r>
          <a:r>
            <a:rPr lang="hi-IN" sz="2000" kern="1200" dirty="0">
              <a:latin typeface="Times New Roman" panose="02020603050405020304" pitchFamily="18" charset="0"/>
            </a:rPr>
            <a:t> करना नहीं जानता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Devanagari </a:t>
          </a:r>
        </a:p>
      </dsp:txBody>
      <dsp:txXfrm rot="10800000">
        <a:off x="0" y="2919233"/>
        <a:ext cx="5922335" cy="957161"/>
      </dsp:txXfrm>
    </dsp:sp>
    <dsp:sp modelId="{E66E40CA-D5E2-49EB-ADCF-EE7E59EEAD81}">
      <dsp:nvSpPr>
        <dsp:cNvPr id="0" name=""/>
        <dsp:cNvSpPr/>
      </dsp:nvSpPr>
      <dsp:spPr>
        <a:xfrm rot="10800000">
          <a:off x="0" y="1460523"/>
          <a:ext cx="5922335" cy="147307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“Main is phone ka use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karna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nahi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janta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”.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Roman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460523"/>
        <a:ext cx="5922335" cy="957161"/>
      </dsp:txXfrm>
    </dsp:sp>
    <dsp:sp modelId="{1C385FAA-1B9E-4FE7-AF3A-9F33E29EC9D9}">
      <dsp:nvSpPr>
        <dsp:cNvPr id="0" name=""/>
        <dsp:cNvSpPr/>
      </dsp:nvSpPr>
      <dsp:spPr>
        <a:xfrm rot="10800000">
          <a:off x="0" y="1814"/>
          <a:ext cx="5922335" cy="147307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“Main is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doorbhash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ka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prayog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karna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nani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janta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Pure Hindi in Roman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814"/>
        <a:ext cx="5922335" cy="95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4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4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3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5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4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6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10C9-470B-473D-8492-CBE8A206333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0C7351-50E9-4077-8391-6879EA846083}"/>
              </a:ext>
            </a:extLst>
          </p:cNvPr>
          <p:cNvSpPr/>
          <p:nvPr/>
        </p:nvSpPr>
        <p:spPr>
          <a:xfrm>
            <a:off x="1509485" y="493486"/>
            <a:ext cx="1444172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Satire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64C78F-2BB8-4BCF-AD4C-CEAAD5C2ABB6}"/>
              </a:ext>
            </a:extLst>
          </p:cNvPr>
          <p:cNvSpPr/>
          <p:nvPr/>
        </p:nvSpPr>
        <p:spPr>
          <a:xfrm>
            <a:off x="217713" y="1364343"/>
            <a:ext cx="1444172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Parody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4B51FA-053D-4D94-8082-BA871D675EDE}"/>
              </a:ext>
            </a:extLst>
          </p:cNvPr>
          <p:cNvSpPr/>
          <p:nvPr/>
        </p:nvSpPr>
        <p:spPr>
          <a:xfrm>
            <a:off x="2496456" y="1364342"/>
            <a:ext cx="1444172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Irony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045184-1C70-47EA-BF99-800B0004B6CC}"/>
              </a:ext>
            </a:extLst>
          </p:cNvPr>
          <p:cNvSpPr/>
          <p:nvPr/>
        </p:nvSpPr>
        <p:spPr>
          <a:xfrm>
            <a:off x="2496456" y="2235198"/>
            <a:ext cx="1444172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Sarcasm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9B00A8C9-4390-4281-8590-2A564210BD48}"/>
              </a:ext>
            </a:extLst>
          </p:cNvPr>
          <p:cNvSpPr/>
          <p:nvPr/>
        </p:nvSpPr>
        <p:spPr>
          <a:xfrm>
            <a:off x="4107541" y="486230"/>
            <a:ext cx="2359935" cy="566057"/>
          </a:xfrm>
          <a:prstGeom prst="borderCallout2">
            <a:avLst>
              <a:gd name="adj1" fmla="val 52621"/>
              <a:gd name="adj2" fmla="val 1532"/>
              <a:gd name="adj3" fmla="val 18750"/>
              <a:gd name="adj4" fmla="val -16667"/>
              <a:gd name="adj5" fmla="val 42065"/>
              <a:gd name="adj6" fmla="val -484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Satire is the use of humor, irony, exaggeration, or ridicule to expose and criticize people's stupidity or vices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A23D83A9-DF05-4BC9-A9A4-B75B2FCACEAC}"/>
              </a:ext>
            </a:extLst>
          </p:cNvPr>
          <p:cNvSpPr/>
          <p:nvPr/>
        </p:nvSpPr>
        <p:spPr>
          <a:xfrm>
            <a:off x="4107542" y="1647370"/>
            <a:ext cx="2359934" cy="587828"/>
          </a:xfrm>
          <a:prstGeom prst="borderCallout2">
            <a:avLst>
              <a:gd name="adj1" fmla="val -3831"/>
              <a:gd name="adj2" fmla="val 19200"/>
              <a:gd name="adj3" fmla="val -28528"/>
              <a:gd name="adj4" fmla="val 10376"/>
              <a:gd name="adj5" fmla="val -32191"/>
              <a:gd name="adj6" fmla="val -69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Convey a meaning by using language that normally signifies the opposite, typically for humorous or emphatic effect.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D4C47E0-370D-4D20-9324-573CAF08FA83}"/>
              </a:ext>
            </a:extLst>
          </p:cNvPr>
          <p:cNvSpPr/>
          <p:nvPr/>
        </p:nvSpPr>
        <p:spPr>
          <a:xfrm>
            <a:off x="309562" y="2090738"/>
            <a:ext cx="1519235" cy="304800"/>
          </a:xfrm>
          <a:prstGeom prst="wedgeRoundRectCallout">
            <a:avLst>
              <a:gd name="adj1" fmla="val -27795"/>
              <a:gd name="adj2" fmla="val -1202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Purpose is expressing in funny way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5386E66-D58D-4744-B48B-4C7201E70825}"/>
              </a:ext>
            </a:extLst>
          </p:cNvPr>
          <p:cNvSpPr/>
          <p:nvPr/>
        </p:nvSpPr>
        <p:spPr>
          <a:xfrm>
            <a:off x="2714625" y="2994135"/>
            <a:ext cx="1519235" cy="315803"/>
          </a:xfrm>
          <a:prstGeom prst="wedgeRoundRectCallout">
            <a:avLst>
              <a:gd name="adj1" fmla="val -26855"/>
              <a:gd name="adj2" fmla="val -1097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Purpose is to mock or convey contempt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07AEAB-0A8F-4B75-B116-333B42754D4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2572657" y="718456"/>
            <a:ext cx="304799" cy="986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0FCD8B2-7F8E-4431-9A43-67261372C12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1433285" y="566057"/>
            <a:ext cx="304800" cy="1291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54BD08-4059-418A-ACF3-F7A15B50B4E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18542" y="1930399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41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637B5D-61D7-47E2-A7BE-C48269595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637758"/>
              </p:ext>
            </p:extLst>
          </p:nvPr>
        </p:nvGraphicFramePr>
        <p:xfrm>
          <a:off x="329609" y="2211572"/>
          <a:ext cx="5922335" cy="5337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588661-956A-46C9-B636-183BCA763A45}"/>
              </a:ext>
            </a:extLst>
          </p:cNvPr>
          <p:cNvSpPr/>
          <p:nvPr/>
        </p:nvSpPr>
        <p:spPr>
          <a:xfrm>
            <a:off x="329609" y="1222744"/>
            <a:ext cx="5922335" cy="7017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Evolution of Hinglish from Hindi</a:t>
            </a:r>
          </a:p>
        </p:txBody>
      </p:sp>
    </p:spTree>
    <p:extLst>
      <p:ext uri="{BB962C8B-B14F-4D97-AF65-F5344CB8AC3E}">
        <p14:creationId xmlns:p14="http://schemas.microsoft.com/office/powerpoint/2010/main" val="76764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C51F269-7C1A-4DDB-936D-5BCD61C48599}"/>
              </a:ext>
            </a:extLst>
          </p:cNvPr>
          <p:cNvSpPr/>
          <p:nvPr/>
        </p:nvSpPr>
        <p:spPr>
          <a:xfrm>
            <a:off x="813879" y="1626942"/>
            <a:ext cx="1680602" cy="314979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Dataset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9E5A2D5-CF17-4207-AE57-1265EB8D9C1F}"/>
              </a:ext>
            </a:extLst>
          </p:cNvPr>
          <p:cNvSpPr/>
          <p:nvPr/>
        </p:nvSpPr>
        <p:spPr>
          <a:xfrm>
            <a:off x="846244" y="2764700"/>
            <a:ext cx="1637945" cy="41273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Text in CSV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EA7DA-1BB7-4E2C-9928-E0CF2BBFAF1C}"/>
              </a:ext>
            </a:extLst>
          </p:cNvPr>
          <p:cNvSpPr/>
          <p:nvPr/>
        </p:nvSpPr>
        <p:spPr>
          <a:xfrm>
            <a:off x="1173658" y="875474"/>
            <a:ext cx="973772" cy="490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10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FE1625B2-DBF8-44CC-A79E-65D1C8B9F83F}"/>
              </a:ext>
            </a:extLst>
          </p:cNvPr>
          <p:cNvSpPr/>
          <p:nvPr/>
        </p:nvSpPr>
        <p:spPr>
          <a:xfrm>
            <a:off x="867082" y="4648638"/>
            <a:ext cx="1630310" cy="412732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 Creation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359DF7B9-BB36-420F-B319-39811A115177}"/>
              </a:ext>
            </a:extLst>
          </p:cNvPr>
          <p:cNvSpPr/>
          <p:nvPr/>
        </p:nvSpPr>
        <p:spPr>
          <a:xfrm>
            <a:off x="872718" y="5245139"/>
            <a:ext cx="1630310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Emoticon Handling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91A151CF-A46A-4373-B435-87319B236FA0}"/>
              </a:ext>
            </a:extLst>
          </p:cNvPr>
          <p:cNvSpPr/>
          <p:nvPr/>
        </p:nvSpPr>
        <p:spPr>
          <a:xfrm>
            <a:off x="872718" y="5782706"/>
            <a:ext cx="1630310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1FAFD9F1-C1C4-4939-88D9-08DC9371E747}"/>
              </a:ext>
            </a:extLst>
          </p:cNvPr>
          <p:cNvSpPr/>
          <p:nvPr/>
        </p:nvSpPr>
        <p:spPr>
          <a:xfrm>
            <a:off x="872718" y="6999329"/>
            <a:ext cx="1630310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36EDDE6B-84FC-4922-A972-3BFBFB1A31AF}"/>
              </a:ext>
            </a:extLst>
          </p:cNvPr>
          <p:cNvSpPr/>
          <p:nvPr/>
        </p:nvSpPr>
        <p:spPr>
          <a:xfrm>
            <a:off x="3017761" y="5721613"/>
            <a:ext cx="2705459" cy="493265"/>
          </a:xfrm>
          <a:prstGeom prst="wedgeRoundRectCallout">
            <a:avLst>
              <a:gd name="adj1" fmla="val -67714"/>
              <a:gd name="adj2" fmla="val 177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best Hindi Word Embedding and use that for this work</a:t>
            </a:r>
            <a:r>
              <a:rPr lang="en-GB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2D2CCF0A-E961-4877-A212-C13841E91D19}"/>
              </a:ext>
            </a:extLst>
          </p:cNvPr>
          <p:cNvSpPr/>
          <p:nvPr/>
        </p:nvSpPr>
        <p:spPr>
          <a:xfrm>
            <a:off x="3017761" y="5191624"/>
            <a:ext cx="2674426" cy="400519"/>
          </a:xfrm>
          <a:prstGeom prst="wedgeRoundRectCallout">
            <a:avLst>
              <a:gd name="adj1" fmla="val -68036"/>
              <a:gd name="adj2" fmla="val 13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Hindi equivalent of Emoticon and replace.</a:t>
            </a:r>
            <a:r>
              <a:rPr lang="en-GB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B3F881EF-BF42-4A1E-8495-F2C9BAA9C1FC}"/>
              </a:ext>
            </a:extLst>
          </p:cNvPr>
          <p:cNvSpPr/>
          <p:nvPr/>
        </p:nvSpPr>
        <p:spPr>
          <a:xfrm>
            <a:off x="2986728" y="6802429"/>
            <a:ext cx="2705459" cy="764880"/>
          </a:xfrm>
          <a:prstGeom prst="wedgeRoundRectCallout">
            <a:avLst>
              <a:gd name="adj1" fmla="val -65929"/>
              <a:gd name="adj2" fmla="val -80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Multiple Binary classification model using SVM, Naïve Bayesian, Decision Tree, Logistic Regression etc.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2E4266C-0D80-4FF2-AD25-C2598C13E360}"/>
              </a:ext>
            </a:extLst>
          </p:cNvPr>
          <p:cNvSpPr/>
          <p:nvPr/>
        </p:nvSpPr>
        <p:spPr>
          <a:xfrm>
            <a:off x="872719" y="7595830"/>
            <a:ext cx="1630310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288929F0-11E7-4C19-B5A2-8407A5A2B76B}"/>
              </a:ext>
            </a:extLst>
          </p:cNvPr>
          <p:cNvSpPr/>
          <p:nvPr/>
        </p:nvSpPr>
        <p:spPr>
          <a:xfrm>
            <a:off x="2986728" y="7701096"/>
            <a:ext cx="2705459" cy="531630"/>
          </a:xfrm>
          <a:prstGeom prst="wedgeRoundRectCallout">
            <a:avLst>
              <a:gd name="adj1" fmla="val -65675"/>
              <a:gd name="adj2" fmla="val -191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 using Individual Models and Ensemble technique</a:t>
            </a: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726A28D3-4B4B-4B10-8669-E6D816B9E07F}"/>
              </a:ext>
            </a:extLst>
          </p:cNvPr>
          <p:cNvSpPr/>
          <p:nvPr/>
        </p:nvSpPr>
        <p:spPr>
          <a:xfrm>
            <a:off x="872718" y="8237322"/>
            <a:ext cx="1630310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Results</a:t>
            </a:r>
          </a:p>
        </p:txBody>
      </p:sp>
      <p:sp>
        <p:nvSpPr>
          <p:cNvPr id="81" name="Speech Bubble: Rectangle with Corners Rounded 80">
            <a:extLst>
              <a:ext uri="{FF2B5EF4-FFF2-40B4-BE49-F238E27FC236}">
                <a16:creationId xmlns:a16="http://schemas.microsoft.com/office/drawing/2014/main" id="{9E417DCB-4763-4790-8AB4-1BC2F53BC774}"/>
              </a:ext>
            </a:extLst>
          </p:cNvPr>
          <p:cNvSpPr/>
          <p:nvPr/>
        </p:nvSpPr>
        <p:spPr>
          <a:xfrm>
            <a:off x="3017761" y="8342588"/>
            <a:ext cx="2705459" cy="531630"/>
          </a:xfrm>
          <a:prstGeom prst="wedgeRoundRectCallout">
            <a:avLst>
              <a:gd name="adj1" fmla="val -67204"/>
              <a:gd name="adj2" fmla="val -220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AUC, F1, Recall, Precision of different model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9F0281-12D7-4D68-B7FB-18347FFB40E3}"/>
              </a:ext>
            </a:extLst>
          </p:cNvPr>
          <p:cNvSpPr/>
          <p:nvPr/>
        </p:nvSpPr>
        <p:spPr>
          <a:xfrm>
            <a:off x="1200989" y="8874218"/>
            <a:ext cx="973772" cy="490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sz="10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3494FA9-BA27-46B3-A948-1109CDD81BE9}"/>
              </a:ext>
            </a:extLst>
          </p:cNvPr>
          <p:cNvCxnSpPr>
            <a:cxnSpLocks/>
            <a:stCxn id="205" idx="2"/>
            <a:endCxn id="16" idx="0"/>
          </p:cNvCxnSpPr>
          <p:nvPr/>
        </p:nvCxnSpPr>
        <p:spPr>
          <a:xfrm flipH="1">
            <a:off x="1682237" y="4419182"/>
            <a:ext cx="5636" cy="22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0F8338A-3B3B-4AD5-9982-49E70C7AB775}"/>
              </a:ext>
            </a:extLst>
          </p:cNvPr>
          <p:cNvCxnSpPr>
            <a:cxnSpLocks/>
            <a:stCxn id="197" idx="2"/>
            <a:endCxn id="8" idx="0"/>
          </p:cNvCxnSpPr>
          <p:nvPr/>
        </p:nvCxnSpPr>
        <p:spPr>
          <a:xfrm>
            <a:off x="1662562" y="2554453"/>
            <a:ext cx="2655" cy="21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DAC4A78-CCDF-4C37-9B73-7D6522CF563D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>
            <a:off x="1682237" y="5061370"/>
            <a:ext cx="5636" cy="18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AA97435-9039-4F3E-A34A-18237A4B1A4B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1687873" y="5616220"/>
            <a:ext cx="0" cy="16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5DAE6AD-4173-4687-B64D-7D77CAE4E26A}"/>
              </a:ext>
            </a:extLst>
          </p:cNvPr>
          <p:cNvCxnSpPr>
            <a:cxnSpLocks/>
            <a:stCxn id="229" idx="2"/>
            <a:endCxn id="32" idx="0"/>
          </p:cNvCxnSpPr>
          <p:nvPr/>
        </p:nvCxnSpPr>
        <p:spPr>
          <a:xfrm>
            <a:off x="1687873" y="6773909"/>
            <a:ext cx="0" cy="22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0264A6F-EA0B-4A53-A1A3-A72D5D29D5B9}"/>
              </a:ext>
            </a:extLst>
          </p:cNvPr>
          <p:cNvCxnSpPr>
            <a:stCxn id="32" idx="2"/>
            <a:endCxn id="36" idx="0"/>
          </p:cNvCxnSpPr>
          <p:nvPr/>
        </p:nvCxnSpPr>
        <p:spPr>
          <a:xfrm>
            <a:off x="1687873" y="7370410"/>
            <a:ext cx="1" cy="22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91F7E51-C052-44C0-B4C4-9634593E498A}"/>
              </a:ext>
            </a:extLst>
          </p:cNvPr>
          <p:cNvCxnSpPr>
            <a:stCxn id="36" idx="2"/>
            <a:endCxn id="80" idx="0"/>
          </p:cNvCxnSpPr>
          <p:nvPr/>
        </p:nvCxnSpPr>
        <p:spPr>
          <a:xfrm flipH="1">
            <a:off x="1687873" y="7966911"/>
            <a:ext cx="1" cy="27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040B386-E66F-4878-9447-5F7A6E18D2D9}"/>
              </a:ext>
            </a:extLst>
          </p:cNvPr>
          <p:cNvCxnSpPr>
            <a:stCxn id="80" idx="2"/>
            <a:endCxn id="82" idx="0"/>
          </p:cNvCxnSpPr>
          <p:nvPr/>
        </p:nvCxnSpPr>
        <p:spPr>
          <a:xfrm>
            <a:off x="1687873" y="8608403"/>
            <a:ext cx="2" cy="26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DE5156F9-B246-468B-925C-2E29DFC52C9B}"/>
              </a:ext>
            </a:extLst>
          </p:cNvPr>
          <p:cNvSpPr/>
          <p:nvPr/>
        </p:nvSpPr>
        <p:spPr>
          <a:xfrm>
            <a:off x="861446" y="3366151"/>
            <a:ext cx="1630310" cy="412732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Labelling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EF81105-F881-4569-B17A-9D3F15E8A665}"/>
              </a:ext>
            </a:extLst>
          </p:cNvPr>
          <p:cNvCxnSpPr>
            <a:cxnSpLocks/>
            <a:stCxn id="8" idx="2"/>
            <a:endCxn id="153" idx="0"/>
          </p:cNvCxnSpPr>
          <p:nvPr/>
        </p:nvCxnSpPr>
        <p:spPr>
          <a:xfrm>
            <a:off x="1665217" y="3177432"/>
            <a:ext cx="11384" cy="18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Alternate Process 196">
            <a:extLst>
              <a:ext uri="{FF2B5EF4-FFF2-40B4-BE49-F238E27FC236}">
                <a16:creationId xmlns:a16="http://schemas.microsoft.com/office/drawing/2014/main" id="{7A62AF17-DCEC-4746-8A47-5534A13D11B5}"/>
              </a:ext>
            </a:extLst>
          </p:cNvPr>
          <p:cNvSpPr/>
          <p:nvPr/>
        </p:nvSpPr>
        <p:spPr>
          <a:xfrm>
            <a:off x="830643" y="2141721"/>
            <a:ext cx="1663838" cy="41273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 Text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DF5F2A1-D386-4EAF-92FE-B4151532A158}"/>
              </a:ext>
            </a:extLst>
          </p:cNvPr>
          <p:cNvCxnSpPr>
            <a:cxnSpLocks/>
            <a:stCxn id="6" idx="2"/>
            <a:endCxn id="197" idx="0"/>
          </p:cNvCxnSpPr>
          <p:nvPr/>
        </p:nvCxnSpPr>
        <p:spPr>
          <a:xfrm>
            <a:off x="1654180" y="1941921"/>
            <a:ext cx="8382" cy="19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Flowchart: Alternate Process 204">
            <a:extLst>
              <a:ext uri="{FF2B5EF4-FFF2-40B4-BE49-F238E27FC236}">
                <a16:creationId xmlns:a16="http://schemas.microsoft.com/office/drawing/2014/main" id="{4848AE30-9DBC-43E3-B60A-FF98C3FD9993}"/>
              </a:ext>
            </a:extLst>
          </p:cNvPr>
          <p:cNvSpPr/>
          <p:nvPr/>
        </p:nvSpPr>
        <p:spPr>
          <a:xfrm>
            <a:off x="872718" y="4006450"/>
            <a:ext cx="1630310" cy="41273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Transliteration from Latin to Devanagari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5670CA2-7A2C-4EF2-BF62-D8B7A7794680}"/>
              </a:ext>
            </a:extLst>
          </p:cNvPr>
          <p:cNvCxnSpPr>
            <a:stCxn id="153" idx="2"/>
            <a:endCxn id="205" idx="0"/>
          </p:cNvCxnSpPr>
          <p:nvPr/>
        </p:nvCxnSpPr>
        <p:spPr>
          <a:xfrm>
            <a:off x="1676601" y="3778883"/>
            <a:ext cx="11272" cy="22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4460337-CD11-403C-956E-998683EEFF7C}"/>
              </a:ext>
            </a:extLst>
          </p:cNvPr>
          <p:cNvCxnSpPr>
            <a:stCxn id="12" idx="4"/>
            <a:endCxn id="6" idx="0"/>
          </p:cNvCxnSpPr>
          <p:nvPr/>
        </p:nvCxnSpPr>
        <p:spPr>
          <a:xfrm flipH="1">
            <a:off x="1654180" y="1366209"/>
            <a:ext cx="6364" cy="26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Speech Bubble: Rectangle with Corners Rounded 210">
            <a:extLst>
              <a:ext uri="{FF2B5EF4-FFF2-40B4-BE49-F238E27FC236}">
                <a16:creationId xmlns:a16="http://schemas.microsoft.com/office/drawing/2014/main" id="{B71D96F1-63EA-4656-83C6-C377D92EEC89}"/>
              </a:ext>
            </a:extLst>
          </p:cNvPr>
          <p:cNvSpPr/>
          <p:nvPr/>
        </p:nvSpPr>
        <p:spPr>
          <a:xfrm>
            <a:off x="3164363" y="3626337"/>
            <a:ext cx="2584250" cy="792845"/>
          </a:xfrm>
          <a:prstGeom prst="wedgeRoundRectCallout">
            <a:avLst>
              <a:gd name="adj1" fmla="val -75091"/>
              <a:gd name="adj2" fmla="val 58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various good sarcastic tweet which has some words in Latin like “Modi” “Vote” “Happy”</a:t>
            </a:r>
            <a:r>
              <a:rPr lang="hi-IN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“Delhi” we need to convert them into Devanagari like </a:t>
            </a:r>
            <a:r>
              <a:rPr lang="hi-IN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मोदी वोट </a:t>
            </a:r>
            <a:r>
              <a:rPr lang="hi-IN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हैप्पी</a:t>
            </a:r>
            <a:r>
              <a:rPr lang="hi-IN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दिल्ली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Flowchart: Alternate Process 228">
            <a:extLst>
              <a:ext uri="{FF2B5EF4-FFF2-40B4-BE49-F238E27FC236}">
                <a16:creationId xmlns:a16="http://schemas.microsoft.com/office/drawing/2014/main" id="{6ADB1669-F955-4563-97D7-DBF5EB102CB3}"/>
              </a:ext>
            </a:extLst>
          </p:cNvPr>
          <p:cNvSpPr/>
          <p:nvPr/>
        </p:nvSpPr>
        <p:spPr>
          <a:xfrm>
            <a:off x="872718" y="6402828"/>
            <a:ext cx="1630310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EF0D239-F3D3-41A4-A608-67483A01EA2B}"/>
              </a:ext>
            </a:extLst>
          </p:cNvPr>
          <p:cNvCxnSpPr>
            <a:stCxn id="31" idx="2"/>
            <a:endCxn id="229" idx="0"/>
          </p:cNvCxnSpPr>
          <p:nvPr/>
        </p:nvCxnSpPr>
        <p:spPr>
          <a:xfrm>
            <a:off x="1687873" y="6153787"/>
            <a:ext cx="0" cy="24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6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56D2D89-1998-4390-AE20-32E9B8858802}"/>
              </a:ext>
            </a:extLst>
          </p:cNvPr>
          <p:cNvGrpSpPr/>
          <p:nvPr/>
        </p:nvGrpSpPr>
        <p:grpSpPr>
          <a:xfrm>
            <a:off x="354755" y="2990375"/>
            <a:ext cx="2745376" cy="2159937"/>
            <a:chOff x="709818" y="594693"/>
            <a:chExt cx="2745376" cy="2773906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73C52948-0034-4D5A-ACB8-D60BB74A46A7}"/>
                </a:ext>
              </a:extLst>
            </p:cNvPr>
            <p:cNvSpPr/>
            <p:nvPr/>
          </p:nvSpPr>
          <p:spPr>
            <a:xfrm>
              <a:off x="709818" y="594693"/>
              <a:ext cx="2745376" cy="2773906"/>
            </a:xfrm>
            <a:prstGeom prst="flowChartAlternateProcess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0" tIns="0" rIns="0" bIns="341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Labelling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73F376E4-CADA-494C-98E1-A642FB6F5F5E}"/>
                </a:ext>
              </a:extLst>
            </p:cNvPr>
            <p:cNvSpPr/>
            <p:nvPr/>
          </p:nvSpPr>
          <p:spPr>
            <a:xfrm>
              <a:off x="1184292" y="684431"/>
              <a:ext cx="1697857" cy="761966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Share CSV file with 2+ Hindi Language expert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C5D7B9-0929-4B3F-9965-877738FA7A7C}"/>
                </a:ext>
              </a:extLst>
            </p:cNvPr>
            <p:cNvSpPr/>
            <p:nvPr/>
          </p:nvSpPr>
          <p:spPr>
            <a:xfrm>
              <a:off x="1152763" y="1645288"/>
              <a:ext cx="1697857" cy="742894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Expert Labelling for each Sentecne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DC26A3B1-BDF2-4D50-B81D-3E6E346153C0}"/>
                </a:ext>
              </a:extLst>
            </p:cNvPr>
            <p:cNvSpPr/>
            <p:nvPr/>
          </p:nvSpPr>
          <p:spPr>
            <a:xfrm>
              <a:off x="1142515" y="2557597"/>
              <a:ext cx="1697857" cy="70021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Final Labelling based on Voting</a:t>
              </a:r>
            </a:p>
          </p:txBody>
        </p:sp>
      </p:grp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CDA32C33-06CB-4D6B-B9A0-D23CCE50CEA8}"/>
              </a:ext>
            </a:extLst>
          </p:cNvPr>
          <p:cNvSpPr/>
          <p:nvPr/>
        </p:nvSpPr>
        <p:spPr>
          <a:xfrm>
            <a:off x="4155970" y="364576"/>
            <a:ext cx="2447892" cy="57631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vert270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 Text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C0911C-D3DB-4909-BAE2-6E570615E8CB}"/>
              </a:ext>
            </a:extLst>
          </p:cNvPr>
          <p:cNvSpPr/>
          <p:nvPr/>
        </p:nvSpPr>
        <p:spPr>
          <a:xfrm>
            <a:off x="4633399" y="503073"/>
            <a:ext cx="1855918" cy="718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extra space, RT, http / www links, “@” account text information, line break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6B4E3E-9963-48BC-A7DE-FF7CEDC267F6}"/>
              </a:ext>
            </a:extLst>
          </p:cNvPr>
          <p:cNvSpPr/>
          <p:nvPr/>
        </p:nvSpPr>
        <p:spPr>
          <a:xfrm>
            <a:off x="4637402" y="1414851"/>
            <a:ext cx="1855918" cy="4946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over expression (extra emoticons), 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6439FD-B58F-492C-B38F-D0DA5A063B0F}"/>
              </a:ext>
            </a:extLst>
          </p:cNvPr>
          <p:cNvSpPr/>
          <p:nvPr/>
        </p:nvSpPr>
        <p:spPr>
          <a:xfrm>
            <a:off x="4637402" y="1979085"/>
            <a:ext cx="1855918" cy="574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greeting related msg like #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सुप्रभात</a:t>
            </a: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#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राम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राम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जी</a:t>
            </a: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जय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श्रीराम</a:t>
            </a: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AB1092-3F2C-43AE-A145-1129F16D8F5B}"/>
              </a:ext>
            </a:extLst>
          </p:cNvPr>
          <p:cNvSpPr/>
          <p:nvPr/>
        </p:nvSpPr>
        <p:spPr>
          <a:xfrm>
            <a:off x="4637402" y="2658582"/>
            <a:ext cx="1851916" cy="574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national or religious flag information like 🇮🇳🇮🇳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81838E-0D33-48E3-B62D-7E3D8D0CCD05}"/>
              </a:ext>
            </a:extLst>
          </p:cNvPr>
          <p:cNvSpPr/>
          <p:nvPr/>
        </p:nvSpPr>
        <p:spPr>
          <a:xfrm>
            <a:off x="4643502" y="3326102"/>
            <a:ext cx="1845815" cy="574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non Hindi sentences</a:t>
            </a:r>
            <a:r>
              <a:rPr lang="en-GB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657153-8B7C-4AFE-A5F6-E870DD6FC276}"/>
              </a:ext>
            </a:extLst>
          </p:cNvPr>
          <p:cNvSpPr/>
          <p:nvPr/>
        </p:nvSpPr>
        <p:spPr>
          <a:xfrm>
            <a:off x="4637945" y="3988885"/>
            <a:ext cx="1845815" cy="574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sentences which are less than 4 words.</a:t>
            </a:r>
            <a:r>
              <a:rPr lang="en-GB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F8E7E9C-D8FA-4CE3-991D-31DE01CF6361}"/>
              </a:ext>
            </a:extLst>
          </p:cNvPr>
          <p:cNvGrpSpPr/>
          <p:nvPr/>
        </p:nvGrpSpPr>
        <p:grpSpPr>
          <a:xfrm>
            <a:off x="364680" y="361560"/>
            <a:ext cx="3676650" cy="2365084"/>
            <a:chOff x="123826" y="381000"/>
            <a:chExt cx="3676650" cy="236508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8F96417-3DD0-4107-AB99-8A329C2FD1A9}"/>
                </a:ext>
              </a:extLst>
            </p:cNvPr>
            <p:cNvSpPr/>
            <p:nvPr/>
          </p:nvSpPr>
          <p:spPr>
            <a:xfrm>
              <a:off x="123826" y="381000"/>
              <a:ext cx="3676650" cy="236508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lIns="0" tIns="0" rIns="0" bIns="0" rtlCol="0" anchor="t"/>
            <a:lstStyle/>
            <a:p>
              <a:pPr algn="ctr"/>
              <a:r>
                <a:rPr lang="en-US" dirty="0"/>
                <a:t>Creating Dataset</a:t>
              </a:r>
            </a:p>
          </p:txBody>
        </p:sp>
        <p:sp>
          <p:nvSpPr>
            <p:cNvPr id="44" name="Speech Bubble: Rectangle with Corners Rounded 43">
              <a:extLst>
                <a:ext uri="{FF2B5EF4-FFF2-40B4-BE49-F238E27FC236}">
                  <a16:creationId xmlns:a16="http://schemas.microsoft.com/office/drawing/2014/main" id="{0F2A6B46-AC5C-4744-B8BA-BFF94DFC7D6A}"/>
                </a:ext>
              </a:extLst>
            </p:cNvPr>
            <p:cNvSpPr/>
            <p:nvPr/>
          </p:nvSpPr>
          <p:spPr>
            <a:xfrm>
              <a:off x="2486038" y="506125"/>
              <a:ext cx="1186198" cy="1389349"/>
            </a:xfrm>
            <a:prstGeom prst="wedgeRoundRectCallout">
              <a:avLst>
                <a:gd name="adj1" fmla="val -81973"/>
                <a:gd name="adj2" fmla="val -26753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Using Python/ Tweepy script extract tweets from selected Hindi twitter handles Hashtags</a:t>
              </a:r>
            </a:p>
          </p:txBody>
        </p:sp>
        <p:sp>
          <p:nvSpPr>
            <p:cNvPr id="45" name="Flowchart: Alternate Process 44">
              <a:extLst>
                <a:ext uri="{FF2B5EF4-FFF2-40B4-BE49-F238E27FC236}">
                  <a16:creationId xmlns:a16="http://schemas.microsoft.com/office/drawing/2014/main" id="{5420BE28-A404-4C5D-85EC-F996686F2B64}"/>
                </a:ext>
              </a:extLst>
            </p:cNvPr>
            <p:cNvSpPr/>
            <p:nvPr/>
          </p:nvSpPr>
          <p:spPr>
            <a:xfrm>
              <a:off x="624769" y="605705"/>
              <a:ext cx="1485486" cy="412732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Extract Tweets</a:t>
              </a:r>
            </a:p>
          </p:txBody>
        </p:sp>
        <p:sp>
          <p:nvSpPr>
            <p:cNvPr id="46" name="Flowchart: Alternate Process 45">
              <a:extLst>
                <a:ext uri="{FF2B5EF4-FFF2-40B4-BE49-F238E27FC236}">
                  <a16:creationId xmlns:a16="http://schemas.microsoft.com/office/drawing/2014/main" id="{6EA8B616-7996-49CE-8389-D1BB159128C0}"/>
                </a:ext>
              </a:extLst>
            </p:cNvPr>
            <p:cNvSpPr/>
            <p:nvPr/>
          </p:nvSpPr>
          <p:spPr>
            <a:xfrm>
              <a:off x="597604" y="1811033"/>
              <a:ext cx="1562036" cy="614934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Extract non-Tweet Sentences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039F6441-FA60-4E22-A329-6456FC13F030}"/>
                </a:ext>
              </a:extLst>
            </p:cNvPr>
            <p:cNvSpPr/>
            <p:nvPr/>
          </p:nvSpPr>
          <p:spPr>
            <a:xfrm>
              <a:off x="625059" y="1198972"/>
              <a:ext cx="1505485" cy="412732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Save Text in CSV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0A23100-89B6-4243-B49C-18354436229C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1367512" y="1018437"/>
              <a:ext cx="10290" cy="180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70811F8-16BC-4B30-8EEE-2242FD3A8D46}"/>
                </a:ext>
              </a:extLst>
            </p:cNvPr>
            <p:cNvCxnSpPr>
              <a:cxnSpLocks/>
              <a:stCxn id="47" idx="2"/>
              <a:endCxn id="46" idx="0"/>
            </p:cNvCxnSpPr>
            <p:nvPr/>
          </p:nvCxnSpPr>
          <p:spPr>
            <a:xfrm>
              <a:off x="1377802" y="1611705"/>
              <a:ext cx="820" cy="199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1EA3385-3367-4903-8D6A-11ADB91A0A6D}"/>
              </a:ext>
            </a:extLst>
          </p:cNvPr>
          <p:cNvSpPr/>
          <p:nvPr/>
        </p:nvSpPr>
        <p:spPr>
          <a:xfrm>
            <a:off x="4633399" y="4621003"/>
            <a:ext cx="1845815" cy="574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duplicate sentences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8E3DAD3-0A3E-480F-8D1C-0B0C89302773}"/>
              </a:ext>
            </a:extLst>
          </p:cNvPr>
          <p:cNvSpPr/>
          <p:nvPr/>
        </p:nvSpPr>
        <p:spPr>
          <a:xfrm>
            <a:off x="4633398" y="5253121"/>
            <a:ext cx="1845815" cy="574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 Hindi </a:t>
            </a:r>
            <a:r>
              <a:rPr lang="hi-IN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। </a:t>
            </a: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(Hindi sentence marker with “.”)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D2CDD8-AFBC-44CB-AD95-620B153662C6}"/>
              </a:ext>
            </a:extLst>
          </p:cNvPr>
          <p:cNvGrpSpPr/>
          <p:nvPr/>
        </p:nvGrpSpPr>
        <p:grpSpPr>
          <a:xfrm>
            <a:off x="361518" y="5679648"/>
            <a:ext cx="3551572" cy="3362752"/>
            <a:chOff x="361518" y="5679648"/>
            <a:chExt cx="3551572" cy="3362752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0C50312-ED4F-49CF-956F-D7E45DD54480}"/>
                </a:ext>
              </a:extLst>
            </p:cNvPr>
            <p:cNvSpPr/>
            <p:nvPr/>
          </p:nvSpPr>
          <p:spPr>
            <a:xfrm>
              <a:off x="361518" y="5679648"/>
              <a:ext cx="3551572" cy="336275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lIns="0" tIns="0" rIns="0" bIns="0" rtlCol="0" anchor="t"/>
            <a:lstStyle/>
            <a:p>
              <a:pPr algn="ctr"/>
              <a:r>
                <a:rPr lang="en-US" sz="1000" dirty="0"/>
                <a:t>Hashtag Creation</a:t>
              </a:r>
            </a:p>
          </p:txBody>
        </p:sp>
        <p:sp>
          <p:nvSpPr>
            <p:cNvPr id="20" name="Flowchart: Decision 19">
              <a:extLst>
                <a:ext uri="{FF2B5EF4-FFF2-40B4-BE49-F238E27FC236}">
                  <a16:creationId xmlns:a16="http://schemas.microsoft.com/office/drawing/2014/main" id="{BA967A2B-68ED-4BC5-97A1-51432A90D1C4}"/>
                </a:ext>
              </a:extLst>
            </p:cNvPr>
            <p:cNvSpPr/>
            <p:nvPr/>
          </p:nvSpPr>
          <p:spPr>
            <a:xfrm>
              <a:off x="2441018" y="6556249"/>
              <a:ext cx="1283445" cy="636810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Sentence is Tweet?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9EA8DF1-37EA-45CA-B51F-A2CDEA578242}"/>
                </a:ext>
              </a:extLst>
            </p:cNvPr>
            <p:cNvSpPr/>
            <p:nvPr/>
          </p:nvSpPr>
          <p:spPr>
            <a:xfrm>
              <a:off x="806398" y="6625603"/>
              <a:ext cx="1237132" cy="477313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tabLst>
                  <a:tab pos="144648" algn="l"/>
                  <a:tab pos="144648" algn="l"/>
                </a:tabLst>
              </a:pPr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Identify hashtag of each tweet </a:t>
              </a:r>
            </a:p>
          </p:txBody>
        </p: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46B00761-C18B-4654-8BE5-0E33DE1B6841}"/>
                </a:ext>
              </a:extLst>
            </p:cNvPr>
            <p:cNvSpPr/>
            <p:nvPr/>
          </p:nvSpPr>
          <p:spPr>
            <a:xfrm>
              <a:off x="791902" y="7334939"/>
              <a:ext cx="1263555" cy="636810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Sentence has Hashtag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09F642-2ADD-4987-B842-C9678E28878E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>
              <a:off x="3082741" y="7193059"/>
              <a:ext cx="4517" cy="2128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8FFF3D1-B823-4746-AD5B-F6683C7643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4129" y="6882353"/>
              <a:ext cx="397488" cy="103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2D2973-9232-47FF-A0EE-D8D76DBC2D6E}"/>
                </a:ext>
              </a:extLst>
            </p:cNvPr>
            <p:cNvSpPr/>
            <p:nvPr/>
          </p:nvSpPr>
          <p:spPr>
            <a:xfrm>
              <a:off x="2084240" y="6531080"/>
              <a:ext cx="464950" cy="241703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2D3095D0-354A-4B6C-BF8F-839D1FD936EC}"/>
                </a:ext>
              </a:extLst>
            </p:cNvPr>
            <p:cNvSpPr/>
            <p:nvPr/>
          </p:nvSpPr>
          <p:spPr>
            <a:xfrm>
              <a:off x="2562911" y="8210538"/>
              <a:ext cx="1071729" cy="311267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update CSV File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DE102EA9-490A-4CBA-85FF-F2FB9375DEFE}"/>
                </a:ext>
              </a:extLst>
            </p:cNvPr>
            <p:cNvCxnSpPr>
              <a:cxnSpLocks/>
              <a:stCxn id="22" idx="2"/>
              <a:endCxn id="26" idx="1"/>
            </p:cNvCxnSpPr>
            <p:nvPr/>
          </p:nvCxnSpPr>
          <p:spPr>
            <a:xfrm rot="16200000" flipH="1">
              <a:off x="1796083" y="7599344"/>
              <a:ext cx="394424" cy="113923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5B1C1627-C199-4EFC-8AA6-0DDD8BA09F37}"/>
                </a:ext>
              </a:extLst>
            </p:cNvPr>
            <p:cNvSpPr/>
            <p:nvPr/>
          </p:nvSpPr>
          <p:spPr>
            <a:xfrm>
              <a:off x="2562911" y="7405936"/>
              <a:ext cx="1048693" cy="497913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Manually Create </a:t>
              </a:r>
            </a:p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Hashtag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C2CF2A-3322-4DD6-BDC3-513B4D2BA43A}"/>
                </a:ext>
              </a:extLst>
            </p:cNvPr>
            <p:cNvSpPr/>
            <p:nvPr/>
          </p:nvSpPr>
          <p:spPr>
            <a:xfrm>
              <a:off x="2049484" y="7341045"/>
              <a:ext cx="464950" cy="241703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F97D07-5F51-4308-ACAD-549AAEFE0675}"/>
                </a:ext>
              </a:extLst>
            </p:cNvPr>
            <p:cNvSpPr/>
            <p:nvPr/>
          </p:nvSpPr>
          <p:spPr>
            <a:xfrm>
              <a:off x="1578580" y="8021536"/>
              <a:ext cx="464950" cy="241703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6E63941-6EDC-484D-9D72-F63FC2D78F2A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 flipH="1">
              <a:off x="1423680" y="7102916"/>
              <a:ext cx="1285" cy="232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E532125-C875-4EF5-B803-AF598DBA767F}"/>
                </a:ext>
              </a:extLst>
            </p:cNvPr>
            <p:cNvCxnSpPr>
              <a:cxnSpLocks/>
              <a:stCxn id="22" idx="3"/>
              <a:endCxn id="30" idx="1"/>
            </p:cNvCxnSpPr>
            <p:nvPr/>
          </p:nvCxnSpPr>
          <p:spPr>
            <a:xfrm>
              <a:off x="2055457" y="7653344"/>
              <a:ext cx="507454" cy="1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F7189DB-F040-4640-BD83-B40372EDEDE2}"/>
                </a:ext>
              </a:extLst>
            </p:cNvPr>
            <p:cNvCxnSpPr>
              <a:cxnSpLocks/>
              <a:stCxn id="30" idx="2"/>
              <a:endCxn id="26" idx="0"/>
            </p:cNvCxnSpPr>
            <p:nvPr/>
          </p:nvCxnSpPr>
          <p:spPr>
            <a:xfrm>
              <a:off x="3087258" y="7903849"/>
              <a:ext cx="11518" cy="306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B58A7B10-878A-4255-9B8E-92DF3A1FC113}"/>
                </a:ext>
              </a:extLst>
            </p:cNvPr>
            <p:cNvSpPr/>
            <p:nvPr/>
          </p:nvSpPr>
          <p:spPr>
            <a:xfrm>
              <a:off x="2514435" y="5965978"/>
              <a:ext cx="1156657" cy="383442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Read Clean Text </a:t>
              </a:r>
            </a:p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CSV File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53658A3-68C0-474C-8B3A-65E82ED19E86}"/>
                </a:ext>
              </a:extLst>
            </p:cNvPr>
            <p:cNvCxnSpPr>
              <a:cxnSpLocks/>
              <a:stCxn id="36" idx="2"/>
              <a:endCxn id="20" idx="0"/>
            </p:cNvCxnSpPr>
            <p:nvPr/>
          </p:nvCxnSpPr>
          <p:spPr>
            <a:xfrm flipH="1">
              <a:off x="3082741" y="6349420"/>
              <a:ext cx="10023" cy="206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Alternate Process 72">
              <a:extLst>
                <a:ext uri="{FF2B5EF4-FFF2-40B4-BE49-F238E27FC236}">
                  <a16:creationId xmlns:a16="http://schemas.microsoft.com/office/drawing/2014/main" id="{F354EEB9-7CCB-412B-90B5-28315A247C0A}"/>
                </a:ext>
              </a:extLst>
            </p:cNvPr>
            <p:cNvSpPr/>
            <p:nvPr/>
          </p:nvSpPr>
          <p:spPr>
            <a:xfrm>
              <a:off x="2562911" y="8643222"/>
              <a:ext cx="1071729" cy="311267"/>
            </a:xfrm>
            <a:prstGeom prst="flowChartAlternate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Save CSV File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99EAE5-8877-4B9B-BD62-CD885F1E0E65}"/>
                </a:ext>
              </a:extLst>
            </p:cNvPr>
            <p:cNvSpPr/>
            <p:nvPr/>
          </p:nvSpPr>
          <p:spPr>
            <a:xfrm>
              <a:off x="3211757" y="7155048"/>
              <a:ext cx="464950" cy="212877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17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4622</TotalTime>
  <Words>398</Words>
  <Application>Microsoft Office PowerPoint</Application>
  <PresentationFormat>A4 Paper (210x297 mm)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24</cp:revision>
  <dcterms:created xsi:type="dcterms:W3CDTF">2020-06-24T09:54:44Z</dcterms:created>
  <dcterms:modified xsi:type="dcterms:W3CDTF">2020-07-03T12:25:34Z</dcterms:modified>
</cp:coreProperties>
</file>