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57" r:id="rId4"/>
    <p:sldId id="25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1" autoAdjust="0"/>
    <p:restoredTop sz="94660"/>
  </p:normalViewPr>
  <p:slideViewPr>
    <p:cSldViewPr snapToGrid="0">
      <p:cViewPr>
        <p:scale>
          <a:sx n="100" d="100"/>
          <a:sy n="100" d="100"/>
        </p:scale>
        <p:origin x="111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F269F1-4087-4D51-9D19-37820D855170}" type="doc">
      <dgm:prSet loTypeId="urn:microsoft.com/office/officeart/2005/8/layout/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D884A77-28B3-466A-B6FC-64FE6DC9C607}">
      <dgm:prSet phldrT="[Text]"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2000" dirty="0">
              <a:latin typeface="Times New Roman" panose="02020603050405020304" pitchFamily="18" charset="0"/>
            </a:rPr>
            <a:t>मैं इस 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phone</a:t>
          </a:r>
          <a:r>
            <a:rPr lang="hi-IN" sz="2000" dirty="0">
              <a:latin typeface="Times New Roman" panose="02020603050405020304" pitchFamily="18" charset="0"/>
            </a:rPr>
            <a:t> का 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  <a:r>
            <a:rPr lang="hi-IN" sz="20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&amp; Roman </a:t>
          </a:r>
        </a:p>
      </dgm:t>
    </dgm:pt>
    <dgm:pt modelId="{8B1CC4E4-7DFA-4336-8B35-2CBE87E53DC8}" type="parTrans" cxnId="{9A2AAB9C-867C-4F8D-AC90-0B7977C4622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5D4192-FE80-4860-AB80-862535D50832}" type="sibTrans" cxnId="{9A2AAB9C-867C-4F8D-AC90-0B7977C4622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CFD903-BCD2-4C21-B758-BAEFED0979F3}">
      <dgm:prSet phldrT="[Text]"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2000" dirty="0">
              <a:latin typeface="Times New Roman" panose="02020603050405020304" pitchFamily="18" charset="0"/>
            </a:rPr>
            <a:t>मैं इस फोन का </a:t>
          </a:r>
          <a:r>
            <a:rPr lang="hi-IN" sz="2000" dirty="0" err="1">
              <a:latin typeface="Times New Roman" panose="02020603050405020304" pitchFamily="18" charset="0"/>
            </a:rPr>
            <a:t>यूज</a:t>
          </a:r>
          <a:r>
            <a:rPr lang="hi-IN" sz="20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</a:t>
          </a:r>
        </a:p>
      </dgm:t>
    </dgm:pt>
    <dgm:pt modelId="{3E40992E-1DDC-4699-B757-674366BA36EB}" type="parTrans" cxnId="{9E7AB670-3EF0-4FEC-8B42-CBD999D7C24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94B4E4-D19D-4ADB-8E77-AA1382E8F268}" type="sibTrans" cxnId="{9E7AB670-3EF0-4FEC-8B42-CBD999D7C24D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97F09A-7CCC-47F9-9696-CC5D5956236E}">
      <dgm:prSet phldrT="[Text]"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phone ka use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nahi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”. </a:t>
          </a:r>
        </a:p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Roman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5BC34E-C02F-4015-AE71-2F52B71F5945}" type="parTrans" cxnId="{B76B3042-164D-4A1D-B08E-8F496A9C7D66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29AB02-5DF0-4AA4-8352-8FE0B05A727B}" type="sibTrans" cxnId="{B76B3042-164D-4A1D-B08E-8F496A9C7D66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6EB6DC-1734-4979-8233-F6040C7C8922}">
      <dgm:prSet phldrT="[Text]" custT="1"/>
      <dgm:spPr/>
      <dgm:t>
        <a:bodyPr/>
        <a:lstStyle/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doorbhash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ka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prayog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nani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</a:p>
        <a:p>
          <a:r>
            <a:rPr lang="en-GB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Pure Hindi in Roman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299869-D73A-4628-A55E-E29871A8A944}" type="parTrans" cxnId="{53912332-C21D-4DF6-A45D-9879BB948B8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E10D3-45DB-4210-B230-D09CF388E4FC}" type="sibTrans" cxnId="{53912332-C21D-4DF6-A45D-9879BB948B8B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8DDA81-0C25-4295-BBB2-F0A34D0535DC}" type="pres">
      <dgm:prSet presAssocID="{E5F269F1-4087-4D51-9D19-37820D855170}" presName="Name0" presStyleCnt="0">
        <dgm:presLayoutVars>
          <dgm:dir/>
          <dgm:animLvl val="lvl"/>
          <dgm:resizeHandles val="exact"/>
        </dgm:presLayoutVars>
      </dgm:prSet>
      <dgm:spPr/>
    </dgm:pt>
    <dgm:pt modelId="{C51145B0-F5D6-494F-AEB6-650BE9DDC7FA}" type="pres">
      <dgm:prSet presAssocID="{1D884A77-28B3-466A-B6FC-64FE6DC9C607}" presName="boxAndChildren" presStyleCnt="0"/>
      <dgm:spPr/>
    </dgm:pt>
    <dgm:pt modelId="{8CDA47FD-9303-4FB6-9B19-4F82074E6D6D}" type="pres">
      <dgm:prSet presAssocID="{1D884A77-28B3-466A-B6FC-64FE6DC9C607}" presName="parentTextBox" presStyleLbl="node1" presStyleIdx="0" presStyleCnt="4"/>
      <dgm:spPr/>
    </dgm:pt>
    <dgm:pt modelId="{DC2F3D31-B9F4-4C6D-B514-396989A5CA00}" type="pres">
      <dgm:prSet presAssocID="{BE94B4E4-D19D-4ADB-8E77-AA1382E8F268}" presName="sp" presStyleCnt="0"/>
      <dgm:spPr/>
    </dgm:pt>
    <dgm:pt modelId="{BE7E9F54-4228-4788-B161-0FEE2104E7FE}" type="pres">
      <dgm:prSet presAssocID="{42CFD903-BCD2-4C21-B758-BAEFED0979F3}" presName="arrowAndChildren" presStyleCnt="0"/>
      <dgm:spPr/>
    </dgm:pt>
    <dgm:pt modelId="{E5116DA7-D87D-45F8-AF7F-1270589E16F3}" type="pres">
      <dgm:prSet presAssocID="{42CFD903-BCD2-4C21-B758-BAEFED0979F3}" presName="parentTextArrow" presStyleLbl="node1" presStyleIdx="1" presStyleCnt="4"/>
      <dgm:spPr/>
    </dgm:pt>
    <dgm:pt modelId="{66929B78-3D06-49EB-974A-8BA990E49CCF}" type="pres">
      <dgm:prSet presAssocID="{1329AB02-5DF0-4AA4-8352-8FE0B05A727B}" presName="sp" presStyleCnt="0"/>
      <dgm:spPr/>
    </dgm:pt>
    <dgm:pt modelId="{AC5876AB-F228-4EA2-9B88-E088CE6AECFC}" type="pres">
      <dgm:prSet presAssocID="{F897F09A-7CCC-47F9-9696-CC5D5956236E}" presName="arrowAndChildren" presStyleCnt="0"/>
      <dgm:spPr/>
    </dgm:pt>
    <dgm:pt modelId="{E66E40CA-D5E2-49EB-ADCF-EE7E59EEAD81}" type="pres">
      <dgm:prSet presAssocID="{F897F09A-7CCC-47F9-9696-CC5D5956236E}" presName="parentTextArrow" presStyleLbl="node1" presStyleIdx="2" presStyleCnt="4"/>
      <dgm:spPr/>
    </dgm:pt>
    <dgm:pt modelId="{CD784BD6-5E0D-4176-B0A4-B7E9CC1332AF}" type="pres">
      <dgm:prSet presAssocID="{2E8E10D3-45DB-4210-B230-D09CF388E4FC}" presName="sp" presStyleCnt="0"/>
      <dgm:spPr/>
    </dgm:pt>
    <dgm:pt modelId="{CDD7E10A-CD99-4D64-B390-5D5BEC401F9C}" type="pres">
      <dgm:prSet presAssocID="{CF6EB6DC-1734-4979-8233-F6040C7C8922}" presName="arrowAndChildren" presStyleCnt="0"/>
      <dgm:spPr/>
    </dgm:pt>
    <dgm:pt modelId="{1C385FAA-1B9E-4FE7-AF3A-9F33E29EC9D9}" type="pres">
      <dgm:prSet presAssocID="{CF6EB6DC-1734-4979-8233-F6040C7C8922}" presName="parentTextArrow" presStyleLbl="node1" presStyleIdx="3" presStyleCnt="4"/>
      <dgm:spPr/>
    </dgm:pt>
  </dgm:ptLst>
  <dgm:cxnLst>
    <dgm:cxn modelId="{53912332-C21D-4DF6-A45D-9879BB948B8B}" srcId="{E5F269F1-4087-4D51-9D19-37820D855170}" destId="{CF6EB6DC-1734-4979-8233-F6040C7C8922}" srcOrd="0" destOrd="0" parTransId="{AB299869-D73A-4628-A55E-E29871A8A944}" sibTransId="{2E8E10D3-45DB-4210-B230-D09CF388E4FC}"/>
    <dgm:cxn modelId="{1E4DB23F-D9BC-4E5F-AD7B-CF32F06DFFA5}" type="presOf" srcId="{CF6EB6DC-1734-4979-8233-F6040C7C8922}" destId="{1C385FAA-1B9E-4FE7-AF3A-9F33E29EC9D9}" srcOrd="0" destOrd="0" presId="urn:microsoft.com/office/officeart/2005/8/layout/process4"/>
    <dgm:cxn modelId="{B76B3042-164D-4A1D-B08E-8F496A9C7D66}" srcId="{E5F269F1-4087-4D51-9D19-37820D855170}" destId="{F897F09A-7CCC-47F9-9696-CC5D5956236E}" srcOrd="1" destOrd="0" parTransId="{965BC34E-C02F-4015-AE71-2F52B71F5945}" sibTransId="{1329AB02-5DF0-4AA4-8352-8FE0B05A727B}"/>
    <dgm:cxn modelId="{9E7AB670-3EF0-4FEC-8B42-CBD999D7C24D}" srcId="{E5F269F1-4087-4D51-9D19-37820D855170}" destId="{42CFD903-BCD2-4C21-B758-BAEFED0979F3}" srcOrd="2" destOrd="0" parTransId="{3E40992E-1DDC-4699-B757-674366BA36EB}" sibTransId="{BE94B4E4-D19D-4ADB-8E77-AA1382E8F268}"/>
    <dgm:cxn modelId="{87D83C7B-DAF7-4283-A4DD-A1253239193F}" type="presOf" srcId="{E5F269F1-4087-4D51-9D19-37820D855170}" destId="{D98DDA81-0C25-4295-BBB2-F0A34D0535DC}" srcOrd="0" destOrd="0" presId="urn:microsoft.com/office/officeart/2005/8/layout/process4"/>
    <dgm:cxn modelId="{59E6817B-82C2-43F3-B2D2-EA60230816C9}" type="presOf" srcId="{42CFD903-BCD2-4C21-B758-BAEFED0979F3}" destId="{E5116DA7-D87D-45F8-AF7F-1270589E16F3}" srcOrd="0" destOrd="0" presId="urn:microsoft.com/office/officeart/2005/8/layout/process4"/>
    <dgm:cxn modelId="{01B9DF83-83C5-48C2-989F-C71A0EAD4284}" type="presOf" srcId="{F897F09A-7CCC-47F9-9696-CC5D5956236E}" destId="{E66E40CA-D5E2-49EB-ADCF-EE7E59EEAD81}" srcOrd="0" destOrd="0" presId="urn:microsoft.com/office/officeart/2005/8/layout/process4"/>
    <dgm:cxn modelId="{BE154791-4F6E-459E-8E4E-2B234FDEF2D7}" type="presOf" srcId="{1D884A77-28B3-466A-B6FC-64FE6DC9C607}" destId="{8CDA47FD-9303-4FB6-9B19-4F82074E6D6D}" srcOrd="0" destOrd="0" presId="urn:microsoft.com/office/officeart/2005/8/layout/process4"/>
    <dgm:cxn modelId="{9A2AAB9C-867C-4F8D-AC90-0B7977C4622B}" srcId="{E5F269F1-4087-4D51-9D19-37820D855170}" destId="{1D884A77-28B3-466A-B6FC-64FE6DC9C607}" srcOrd="3" destOrd="0" parTransId="{8B1CC4E4-7DFA-4336-8B35-2CBE87E53DC8}" sibTransId="{695D4192-FE80-4860-AB80-862535D50832}"/>
    <dgm:cxn modelId="{9EC3FB28-2DB2-43D5-A0E7-B37A8FB38498}" type="presParOf" srcId="{D98DDA81-0C25-4295-BBB2-F0A34D0535DC}" destId="{C51145B0-F5D6-494F-AEB6-650BE9DDC7FA}" srcOrd="0" destOrd="0" presId="urn:microsoft.com/office/officeart/2005/8/layout/process4"/>
    <dgm:cxn modelId="{82B3DDB0-C8E9-4AF7-AE87-974BBA1D1128}" type="presParOf" srcId="{C51145B0-F5D6-494F-AEB6-650BE9DDC7FA}" destId="{8CDA47FD-9303-4FB6-9B19-4F82074E6D6D}" srcOrd="0" destOrd="0" presId="urn:microsoft.com/office/officeart/2005/8/layout/process4"/>
    <dgm:cxn modelId="{1DF51192-4436-406B-81BD-B5E95550C557}" type="presParOf" srcId="{D98DDA81-0C25-4295-BBB2-F0A34D0535DC}" destId="{DC2F3D31-B9F4-4C6D-B514-396989A5CA00}" srcOrd="1" destOrd="0" presId="urn:microsoft.com/office/officeart/2005/8/layout/process4"/>
    <dgm:cxn modelId="{A8FF4C4C-38D8-48C9-AD58-E0AAB12E3B21}" type="presParOf" srcId="{D98DDA81-0C25-4295-BBB2-F0A34D0535DC}" destId="{BE7E9F54-4228-4788-B161-0FEE2104E7FE}" srcOrd="2" destOrd="0" presId="urn:microsoft.com/office/officeart/2005/8/layout/process4"/>
    <dgm:cxn modelId="{83813573-483A-4E55-91A1-8D0B459D495A}" type="presParOf" srcId="{BE7E9F54-4228-4788-B161-0FEE2104E7FE}" destId="{E5116DA7-D87D-45F8-AF7F-1270589E16F3}" srcOrd="0" destOrd="0" presId="urn:microsoft.com/office/officeart/2005/8/layout/process4"/>
    <dgm:cxn modelId="{47979381-5750-41D3-B369-18A2ADD19F41}" type="presParOf" srcId="{D98DDA81-0C25-4295-BBB2-F0A34D0535DC}" destId="{66929B78-3D06-49EB-974A-8BA990E49CCF}" srcOrd="3" destOrd="0" presId="urn:microsoft.com/office/officeart/2005/8/layout/process4"/>
    <dgm:cxn modelId="{262E13E2-AA5D-447D-B774-27F1B153BB09}" type="presParOf" srcId="{D98DDA81-0C25-4295-BBB2-F0A34D0535DC}" destId="{AC5876AB-F228-4EA2-9B88-E088CE6AECFC}" srcOrd="4" destOrd="0" presId="urn:microsoft.com/office/officeart/2005/8/layout/process4"/>
    <dgm:cxn modelId="{590D41AD-958E-46C1-ABB1-E887B24E20F3}" type="presParOf" srcId="{AC5876AB-F228-4EA2-9B88-E088CE6AECFC}" destId="{E66E40CA-D5E2-49EB-ADCF-EE7E59EEAD81}" srcOrd="0" destOrd="0" presId="urn:microsoft.com/office/officeart/2005/8/layout/process4"/>
    <dgm:cxn modelId="{796AA735-159F-4854-8EF9-D7E2736048E3}" type="presParOf" srcId="{D98DDA81-0C25-4295-BBB2-F0A34D0535DC}" destId="{CD784BD6-5E0D-4176-B0A4-B7E9CC1332AF}" srcOrd="5" destOrd="0" presId="urn:microsoft.com/office/officeart/2005/8/layout/process4"/>
    <dgm:cxn modelId="{EBFF4238-752E-4A44-AC3E-A094A5930343}" type="presParOf" srcId="{D98DDA81-0C25-4295-BBB2-F0A34D0535DC}" destId="{CDD7E10A-CD99-4D64-B390-5D5BEC401F9C}" srcOrd="6" destOrd="0" presId="urn:microsoft.com/office/officeart/2005/8/layout/process4"/>
    <dgm:cxn modelId="{BB66D8CD-FF9D-4A80-8A37-CC3AEA6EA15E}" type="presParOf" srcId="{CDD7E10A-CD99-4D64-B390-5D5BEC401F9C}" destId="{1C385FAA-1B9E-4FE7-AF3A-9F33E29EC9D9}" srcOrd="0" destOrd="0" presId="urn:microsoft.com/office/officeart/2005/8/layout/process4"/>
  </dgm:cxnLst>
  <dgm:bg>
    <a:solidFill>
      <a:schemeClr val="bg1"/>
    </a:solidFill>
  </dgm:bg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A47FD-9303-4FB6-9B19-4F82074E6D6D}">
      <dsp:nvSpPr>
        <dsp:cNvPr id="0" name=""/>
        <dsp:cNvSpPr/>
      </dsp:nvSpPr>
      <dsp:spPr>
        <a:xfrm>
          <a:off x="0" y="4377942"/>
          <a:ext cx="5922335" cy="95778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2000" kern="1200" dirty="0">
              <a:latin typeface="Times New Roman" panose="02020603050405020304" pitchFamily="18" charset="0"/>
            </a:rPr>
            <a:t>मैं इस 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phone</a:t>
          </a:r>
          <a:r>
            <a:rPr lang="hi-IN" sz="2000" kern="1200" dirty="0">
              <a:latin typeface="Times New Roman" panose="02020603050405020304" pitchFamily="18" charset="0"/>
            </a:rPr>
            <a:t> का 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  <a:r>
            <a:rPr lang="hi-IN" sz="2000" kern="12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&amp; Roman </a:t>
          </a:r>
        </a:p>
      </dsp:txBody>
      <dsp:txXfrm>
        <a:off x="0" y="4377942"/>
        <a:ext cx="5922335" cy="957786"/>
      </dsp:txXfrm>
    </dsp:sp>
    <dsp:sp modelId="{E5116DA7-D87D-45F8-AF7F-1270589E16F3}">
      <dsp:nvSpPr>
        <dsp:cNvPr id="0" name=""/>
        <dsp:cNvSpPr/>
      </dsp:nvSpPr>
      <dsp:spPr>
        <a:xfrm rot="10800000">
          <a:off x="0" y="2919233"/>
          <a:ext cx="5922335" cy="147307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</a:t>
          </a:r>
          <a:r>
            <a:rPr lang="hi-IN" sz="2000" kern="1200" dirty="0">
              <a:latin typeface="Times New Roman" panose="02020603050405020304" pitchFamily="18" charset="0"/>
            </a:rPr>
            <a:t>मैं इस फोन का </a:t>
          </a:r>
          <a:r>
            <a:rPr lang="hi-IN" sz="2000" kern="1200" dirty="0" err="1">
              <a:latin typeface="Times New Roman" panose="02020603050405020304" pitchFamily="18" charset="0"/>
            </a:rPr>
            <a:t>यूज</a:t>
          </a:r>
          <a:r>
            <a:rPr lang="hi-IN" sz="2000" kern="1200" dirty="0">
              <a:latin typeface="Times New Roman" panose="02020603050405020304" pitchFamily="18" charset="0"/>
            </a:rPr>
            <a:t> करना नहीं जानता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Devanagari </a:t>
          </a:r>
        </a:p>
      </dsp:txBody>
      <dsp:txXfrm rot="10800000">
        <a:off x="0" y="2919233"/>
        <a:ext cx="5922335" cy="957161"/>
      </dsp:txXfrm>
    </dsp:sp>
    <dsp:sp modelId="{E66E40CA-D5E2-49EB-ADCF-EE7E59EEAD81}">
      <dsp:nvSpPr>
        <dsp:cNvPr id="0" name=""/>
        <dsp:cNvSpPr/>
      </dsp:nvSpPr>
      <dsp:spPr>
        <a:xfrm rot="10800000">
          <a:off x="0" y="1460523"/>
          <a:ext cx="5922335" cy="147307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phone ka use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nahi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”.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Hindi &amp; English in Roman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460523"/>
        <a:ext cx="5922335" cy="957161"/>
      </dsp:txXfrm>
    </dsp:sp>
    <dsp:sp modelId="{1C385FAA-1B9E-4FE7-AF3A-9F33E29EC9D9}">
      <dsp:nvSpPr>
        <dsp:cNvPr id="0" name=""/>
        <dsp:cNvSpPr/>
      </dsp:nvSpPr>
      <dsp:spPr>
        <a:xfrm rot="10800000">
          <a:off x="0" y="1814"/>
          <a:ext cx="5922335" cy="1473076"/>
        </a:xfrm>
        <a:prstGeom prst="upArrowCallou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“Main is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doorbhash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ka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prayog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karna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nani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GB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janta</a:t>
          </a: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”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Pure Hindi in Roman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0" y="1814"/>
        <a:ext cx="5922335" cy="957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5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4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3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5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43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410C9-470B-473D-8492-CBE8A206333F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1F52C-7D16-41A5-AEBD-78BEBCD75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0C7351-50E9-4077-8391-6879EA846083}"/>
              </a:ext>
            </a:extLst>
          </p:cNvPr>
          <p:cNvSpPr/>
          <p:nvPr/>
        </p:nvSpPr>
        <p:spPr>
          <a:xfrm>
            <a:off x="1509485" y="493486"/>
            <a:ext cx="1444172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Satire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64C78F-2BB8-4BCF-AD4C-CEAAD5C2ABB6}"/>
              </a:ext>
            </a:extLst>
          </p:cNvPr>
          <p:cNvSpPr/>
          <p:nvPr/>
        </p:nvSpPr>
        <p:spPr>
          <a:xfrm>
            <a:off x="217713" y="1364343"/>
            <a:ext cx="1444172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Parody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4B51FA-053D-4D94-8082-BA871D675EDE}"/>
              </a:ext>
            </a:extLst>
          </p:cNvPr>
          <p:cNvSpPr/>
          <p:nvPr/>
        </p:nvSpPr>
        <p:spPr>
          <a:xfrm>
            <a:off x="2496456" y="1364342"/>
            <a:ext cx="1444172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Irony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045184-1C70-47EA-BF99-800B0004B6CC}"/>
              </a:ext>
            </a:extLst>
          </p:cNvPr>
          <p:cNvSpPr/>
          <p:nvPr/>
        </p:nvSpPr>
        <p:spPr>
          <a:xfrm>
            <a:off x="2496456" y="2235198"/>
            <a:ext cx="1444172" cy="56605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Sarcasm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9B00A8C9-4390-4281-8590-2A564210BD48}"/>
              </a:ext>
            </a:extLst>
          </p:cNvPr>
          <p:cNvSpPr/>
          <p:nvPr/>
        </p:nvSpPr>
        <p:spPr>
          <a:xfrm>
            <a:off x="4107541" y="486230"/>
            <a:ext cx="2359935" cy="566057"/>
          </a:xfrm>
          <a:prstGeom prst="borderCallout2">
            <a:avLst>
              <a:gd name="adj1" fmla="val 52621"/>
              <a:gd name="adj2" fmla="val 1532"/>
              <a:gd name="adj3" fmla="val 18750"/>
              <a:gd name="adj4" fmla="val -16667"/>
              <a:gd name="adj5" fmla="val 42065"/>
              <a:gd name="adj6" fmla="val -484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Satire is the use of humor, irony, exaggeration, or ridicule to expose and criticize people's stupidity or vices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A23D83A9-DF05-4BC9-A9A4-B75B2FCACEAC}"/>
              </a:ext>
            </a:extLst>
          </p:cNvPr>
          <p:cNvSpPr/>
          <p:nvPr/>
        </p:nvSpPr>
        <p:spPr>
          <a:xfrm>
            <a:off x="4107542" y="1647370"/>
            <a:ext cx="2359934" cy="587828"/>
          </a:xfrm>
          <a:prstGeom prst="borderCallout2">
            <a:avLst>
              <a:gd name="adj1" fmla="val -3831"/>
              <a:gd name="adj2" fmla="val 19200"/>
              <a:gd name="adj3" fmla="val -28528"/>
              <a:gd name="adj4" fmla="val 10376"/>
              <a:gd name="adj5" fmla="val -32191"/>
              <a:gd name="adj6" fmla="val -69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/>
              <a:t>Convey a meaning by using language that normally signifies the opposite, typically for humorous or emphatic effect.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0D4C47E0-370D-4D20-9324-573CAF08FA83}"/>
              </a:ext>
            </a:extLst>
          </p:cNvPr>
          <p:cNvSpPr/>
          <p:nvPr/>
        </p:nvSpPr>
        <p:spPr>
          <a:xfrm>
            <a:off x="309562" y="2090738"/>
            <a:ext cx="1519235" cy="304800"/>
          </a:xfrm>
          <a:prstGeom prst="wedgeRoundRectCallout">
            <a:avLst>
              <a:gd name="adj1" fmla="val -27795"/>
              <a:gd name="adj2" fmla="val -12027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Purpose is expressing in funny way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E5386E66-D58D-4744-B48B-4C7201E70825}"/>
              </a:ext>
            </a:extLst>
          </p:cNvPr>
          <p:cNvSpPr/>
          <p:nvPr/>
        </p:nvSpPr>
        <p:spPr>
          <a:xfrm>
            <a:off x="2714625" y="2994135"/>
            <a:ext cx="1519235" cy="315803"/>
          </a:xfrm>
          <a:prstGeom prst="wedgeRoundRectCallout">
            <a:avLst>
              <a:gd name="adj1" fmla="val -26855"/>
              <a:gd name="adj2" fmla="val -10972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Purpose is to mock or convey contempt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C07AEAB-0A8F-4B75-B116-333B42754D49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2572657" y="718456"/>
            <a:ext cx="304799" cy="9869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0FCD8B2-7F8E-4431-9A43-67261372C12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1433285" y="566057"/>
            <a:ext cx="304800" cy="12917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B54BD08-4059-418A-ACF3-F7A15B50B4E8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218542" y="1930399"/>
            <a:ext cx="0" cy="304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41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E637B5D-61D7-47E2-A7BE-C48269595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637758"/>
              </p:ext>
            </p:extLst>
          </p:nvPr>
        </p:nvGraphicFramePr>
        <p:xfrm>
          <a:off x="329609" y="2211572"/>
          <a:ext cx="5922335" cy="5337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588661-956A-46C9-B636-183BCA763A45}"/>
              </a:ext>
            </a:extLst>
          </p:cNvPr>
          <p:cNvSpPr/>
          <p:nvPr/>
        </p:nvSpPr>
        <p:spPr>
          <a:xfrm>
            <a:off x="329609" y="1222744"/>
            <a:ext cx="5922335" cy="7017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Evolution of Hinglish from Hindi</a:t>
            </a:r>
          </a:p>
        </p:txBody>
      </p:sp>
    </p:spTree>
    <p:extLst>
      <p:ext uri="{BB962C8B-B14F-4D97-AF65-F5344CB8AC3E}">
        <p14:creationId xmlns:p14="http://schemas.microsoft.com/office/powerpoint/2010/main" val="76764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0C51F269-7C1A-4DDB-936D-5BCD61C48599}"/>
              </a:ext>
            </a:extLst>
          </p:cNvPr>
          <p:cNvSpPr/>
          <p:nvPr/>
        </p:nvSpPr>
        <p:spPr>
          <a:xfrm>
            <a:off x="1875356" y="444238"/>
            <a:ext cx="1253607" cy="371081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Dataset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EA7DA-1BB7-4E2C-9928-E0CF2BBFAF1C}"/>
              </a:ext>
            </a:extLst>
          </p:cNvPr>
          <p:cNvSpPr/>
          <p:nvPr/>
        </p:nvSpPr>
        <p:spPr>
          <a:xfrm>
            <a:off x="579138" y="384411"/>
            <a:ext cx="973772" cy="4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US" sz="1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91A151CF-A46A-4373-B435-87319B236FA0}"/>
              </a:ext>
            </a:extLst>
          </p:cNvPr>
          <p:cNvSpPr/>
          <p:nvPr/>
        </p:nvSpPr>
        <p:spPr>
          <a:xfrm>
            <a:off x="3429000" y="982452"/>
            <a:ext cx="1317231" cy="43685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Embedding</a:t>
            </a:r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1FAFD9F1-C1C4-4939-88D9-08DC9371E747}"/>
              </a:ext>
            </a:extLst>
          </p:cNvPr>
          <p:cNvSpPr/>
          <p:nvPr/>
        </p:nvSpPr>
        <p:spPr>
          <a:xfrm>
            <a:off x="1875354" y="1788608"/>
            <a:ext cx="1253608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B3F881EF-BF42-4A1E-8495-F2C9BAA9C1FC}"/>
              </a:ext>
            </a:extLst>
          </p:cNvPr>
          <p:cNvSpPr/>
          <p:nvPr/>
        </p:nvSpPr>
        <p:spPr>
          <a:xfrm>
            <a:off x="501058" y="1550087"/>
            <a:ext cx="1213075" cy="1162044"/>
          </a:xfrm>
          <a:prstGeom prst="wedgeRoundRectCallout">
            <a:avLst>
              <a:gd name="adj1" fmla="val 62992"/>
              <a:gd name="adj2" fmla="val -1292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Multiple Binary classification model using different classifier algorithms.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62E4266C-0D80-4FF2-AD25-C2598C13E360}"/>
              </a:ext>
            </a:extLst>
          </p:cNvPr>
          <p:cNvSpPr/>
          <p:nvPr/>
        </p:nvSpPr>
        <p:spPr>
          <a:xfrm>
            <a:off x="1875355" y="2385109"/>
            <a:ext cx="1253608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288929F0-11E7-4C19-B5A2-8407A5A2B76B}"/>
              </a:ext>
            </a:extLst>
          </p:cNvPr>
          <p:cNvSpPr/>
          <p:nvPr/>
        </p:nvSpPr>
        <p:spPr>
          <a:xfrm>
            <a:off x="3583620" y="2363388"/>
            <a:ext cx="2610067" cy="531630"/>
          </a:xfrm>
          <a:prstGeom prst="wedgeRoundRectCallout">
            <a:avLst>
              <a:gd name="adj1" fmla="val -65675"/>
              <a:gd name="adj2" fmla="val -19168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 using Individual Models and Ensemble technique</a:t>
            </a:r>
          </a:p>
        </p:txBody>
      </p:sp>
      <p:sp>
        <p:nvSpPr>
          <p:cNvPr id="80" name="Flowchart: Alternate Process 79">
            <a:extLst>
              <a:ext uri="{FF2B5EF4-FFF2-40B4-BE49-F238E27FC236}">
                <a16:creationId xmlns:a16="http://schemas.microsoft.com/office/drawing/2014/main" id="{726A28D3-4B4B-4B10-8669-E6D816B9E07F}"/>
              </a:ext>
            </a:extLst>
          </p:cNvPr>
          <p:cNvSpPr/>
          <p:nvPr/>
        </p:nvSpPr>
        <p:spPr>
          <a:xfrm>
            <a:off x="1875354" y="3026601"/>
            <a:ext cx="1253608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Results</a:t>
            </a:r>
          </a:p>
        </p:txBody>
      </p: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9E417DCB-4763-4790-8AB4-1BC2F53BC774}"/>
              </a:ext>
            </a:extLst>
          </p:cNvPr>
          <p:cNvSpPr/>
          <p:nvPr/>
        </p:nvSpPr>
        <p:spPr>
          <a:xfrm>
            <a:off x="3614653" y="3004880"/>
            <a:ext cx="2579022" cy="531630"/>
          </a:xfrm>
          <a:prstGeom prst="wedgeRoundRectCallout">
            <a:avLst>
              <a:gd name="adj1" fmla="val -67204"/>
              <a:gd name="adj2" fmla="val -2201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 AUC, F1, Recall, Precision of different model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9F0281-12D7-4D68-B7FB-18347FFB40E3}"/>
              </a:ext>
            </a:extLst>
          </p:cNvPr>
          <p:cNvSpPr/>
          <p:nvPr/>
        </p:nvSpPr>
        <p:spPr>
          <a:xfrm>
            <a:off x="2015272" y="3663497"/>
            <a:ext cx="973772" cy="4907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endParaRPr lang="en-US" sz="10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3494FA9-BA27-46B3-A948-1109CDD81BE9}"/>
              </a:ext>
            </a:extLst>
          </p:cNvPr>
          <p:cNvCxnSpPr>
            <a:cxnSpLocks/>
            <a:stCxn id="205" idx="1"/>
            <a:endCxn id="31" idx="3"/>
          </p:cNvCxnSpPr>
          <p:nvPr/>
        </p:nvCxnSpPr>
        <p:spPr>
          <a:xfrm flipH="1">
            <a:off x="4746231" y="1188818"/>
            <a:ext cx="170183" cy="1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0F8338A-3B3B-4AD5-9982-49E70C7AB775}"/>
              </a:ext>
            </a:extLst>
          </p:cNvPr>
          <p:cNvCxnSpPr>
            <a:cxnSpLocks/>
            <a:stCxn id="197" idx="3"/>
            <a:endCxn id="153" idx="1"/>
          </p:cNvCxnSpPr>
          <p:nvPr/>
        </p:nvCxnSpPr>
        <p:spPr>
          <a:xfrm flipV="1">
            <a:off x="4715818" y="619904"/>
            <a:ext cx="2005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5DAE6AD-4173-4687-B64D-7D77CAE4E26A}"/>
              </a:ext>
            </a:extLst>
          </p:cNvPr>
          <p:cNvCxnSpPr>
            <a:cxnSpLocks/>
            <a:stCxn id="229" idx="2"/>
            <a:endCxn id="32" idx="0"/>
          </p:cNvCxnSpPr>
          <p:nvPr/>
        </p:nvCxnSpPr>
        <p:spPr>
          <a:xfrm flipH="1">
            <a:off x="2502158" y="1367002"/>
            <a:ext cx="1" cy="42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0264A6F-EA0B-4A53-A1A3-A72D5D29D5B9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>
            <a:off x="2502158" y="2159689"/>
            <a:ext cx="1" cy="22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91F7E51-C052-44C0-B4C4-9634593E498A}"/>
              </a:ext>
            </a:extLst>
          </p:cNvPr>
          <p:cNvCxnSpPr>
            <a:stCxn id="36" idx="2"/>
            <a:endCxn id="80" idx="0"/>
          </p:cNvCxnSpPr>
          <p:nvPr/>
        </p:nvCxnSpPr>
        <p:spPr>
          <a:xfrm flipH="1">
            <a:off x="2502158" y="2756190"/>
            <a:ext cx="1" cy="270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040B386-E66F-4878-9447-5F7A6E18D2D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2502158" y="3397682"/>
            <a:ext cx="4" cy="265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DE5156F9-B246-468B-925C-2E29DFC52C9B}"/>
              </a:ext>
            </a:extLst>
          </p:cNvPr>
          <p:cNvSpPr/>
          <p:nvPr/>
        </p:nvSpPr>
        <p:spPr>
          <a:xfrm>
            <a:off x="4916414" y="434363"/>
            <a:ext cx="1208755" cy="37108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Labelling</a:t>
            </a:r>
          </a:p>
        </p:txBody>
      </p:sp>
      <p:sp>
        <p:nvSpPr>
          <p:cNvPr id="197" name="Flowchart: Alternate Process 196">
            <a:extLst>
              <a:ext uri="{FF2B5EF4-FFF2-40B4-BE49-F238E27FC236}">
                <a16:creationId xmlns:a16="http://schemas.microsoft.com/office/drawing/2014/main" id="{7A62AF17-DCEC-4746-8A47-5534A13D11B5}"/>
              </a:ext>
            </a:extLst>
          </p:cNvPr>
          <p:cNvSpPr/>
          <p:nvPr/>
        </p:nvSpPr>
        <p:spPr>
          <a:xfrm>
            <a:off x="3398588" y="434364"/>
            <a:ext cx="1317230" cy="371081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Text</a:t>
            </a:r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EDF5F2A1-D386-4EAF-92FE-B4151532A158}"/>
              </a:ext>
            </a:extLst>
          </p:cNvPr>
          <p:cNvCxnSpPr>
            <a:cxnSpLocks/>
            <a:stCxn id="6" idx="3"/>
            <a:endCxn id="197" idx="1"/>
          </p:cNvCxnSpPr>
          <p:nvPr/>
        </p:nvCxnSpPr>
        <p:spPr>
          <a:xfrm flipV="1">
            <a:off x="3128963" y="619905"/>
            <a:ext cx="269625" cy="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Flowchart: Alternate Process 204">
            <a:extLst>
              <a:ext uri="{FF2B5EF4-FFF2-40B4-BE49-F238E27FC236}">
                <a16:creationId xmlns:a16="http://schemas.microsoft.com/office/drawing/2014/main" id="{4848AE30-9DBC-43E3-B60A-FF98C3FD9993}"/>
              </a:ext>
            </a:extLst>
          </p:cNvPr>
          <p:cNvSpPr/>
          <p:nvPr/>
        </p:nvSpPr>
        <p:spPr>
          <a:xfrm>
            <a:off x="4916414" y="982452"/>
            <a:ext cx="1233392" cy="412732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 Treatment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55670CA2-7A2C-4EF2-BF62-D8B7A7794680}"/>
              </a:ext>
            </a:extLst>
          </p:cNvPr>
          <p:cNvCxnSpPr>
            <a:cxnSpLocks/>
            <a:stCxn id="153" idx="2"/>
            <a:endCxn id="205" idx="0"/>
          </p:cNvCxnSpPr>
          <p:nvPr/>
        </p:nvCxnSpPr>
        <p:spPr>
          <a:xfrm>
            <a:off x="5520792" y="805444"/>
            <a:ext cx="12318" cy="177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D4460337-CD11-403C-956E-998683EEFF7C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1552910" y="629779"/>
            <a:ext cx="322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Flowchart: Alternate Process 228">
            <a:extLst>
              <a:ext uri="{FF2B5EF4-FFF2-40B4-BE49-F238E27FC236}">
                <a16:creationId xmlns:a16="http://schemas.microsoft.com/office/drawing/2014/main" id="{6ADB1669-F955-4563-97D7-DBF5EB102CB3}"/>
              </a:ext>
            </a:extLst>
          </p:cNvPr>
          <p:cNvSpPr/>
          <p:nvPr/>
        </p:nvSpPr>
        <p:spPr>
          <a:xfrm>
            <a:off x="1875355" y="995921"/>
            <a:ext cx="1253607" cy="371081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Combine Features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DEF0D239-F3D3-41A4-A608-67483A01EA2B}"/>
              </a:ext>
            </a:extLst>
          </p:cNvPr>
          <p:cNvCxnSpPr>
            <a:cxnSpLocks/>
            <a:stCxn id="31" idx="1"/>
            <a:endCxn id="229" idx="3"/>
          </p:cNvCxnSpPr>
          <p:nvPr/>
        </p:nvCxnSpPr>
        <p:spPr>
          <a:xfrm flipH="1" flipV="1">
            <a:off x="3128962" y="1181462"/>
            <a:ext cx="300038" cy="19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owchart: Alternate Process 1">
            <a:extLst>
              <a:ext uri="{FF2B5EF4-FFF2-40B4-BE49-F238E27FC236}">
                <a16:creationId xmlns:a16="http://schemas.microsoft.com/office/drawing/2014/main" id="{AEEE7F91-AD92-4A7F-AD20-6B48FFAC5D51}"/>
              </a:ext>
            </a:extLst>
          </p:cNvPr>
          <p:cNvSpPr/>
          <p:nvPr/>
        </p:nvSpPr>
        <p:spPr>
          <a:xfrm>
            <a:off x="4876464" y="1599141"/>
            <a:ext cx="1317231" cy="43685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Linguistic Features Creation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F090E6-FA7A-491D-B763-DB9DD7C5F7C3}"/>
              </a:ext>
            </a:extLst>
          </p:cNvPr>
          <p:cNvCxnSpPr>
            <a:stCxn id="205" idx="2"/>
            <a:endCxn id="2" idx="0"/>
          </p:cNvCxnSpPr>
          <p:nvPr/>
        </p:nvCxnSpPr>
        <p:spPr>
          <a:xfrm>
            <a:off x="5533110" y="1395184"/>
            <a:ext cx="1970" cy="203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12DF8EB-C36E-49D7-9E78-EC99C02728A6}"/>
              </a:ext>
            </a:extLst>
          </p:cNvPr>
          <p:cNvCxnSpPr>
            <a:stCxn id="2" idx="1"/>
            <a:endCxn id="229" idx="3"/>
          </p:cNvCxnSpPr>
          <p:nvPr/>
        </p:nvCxnSpPr>
        <p:spPr>
          <a:xfrm rot="10800000">
            <a:off x="3128962" y="1181462"/>
            <a:ext cx="1747502" cy="636106"/>
          </a:xfrm>
          <a:prstGeom prst="bentConnector3">
            <a:avLst>
              <a:gd name="adj1" fmla="val 889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65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956D2D89-1998-4390-AE20-32E9B8858802}"/>
              </a:ext>
            </a:extLst>
          </p:cNvPr>
          <p:cNvGrpSpPr/>
          <p:nvPr/>
        </p:nvGrpSpPr>
        <p:grpSpPr>
          <a:xfrm>
            <a:off x="354755" y="2990375"/>
            <a:ext cx="2745376" cy="2159937"/>
            <a:chOff x="709818" y="594693"/>
            <a:chExt cx="2745376" cy="2773906"/>
          </a:xfrm>
        </p:grpSpPr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73C52948-0034-4D5A-ACB8-D60BB74A46A7}"/>
                </a:ext>
              </a:extLst>
            </p:cNvPr>
            <p:cNvSpPr/>
            <p:nvPr/>
          </p:nvSpPr>
          <p:spPr>
            <a:xfrm>
              <a:off x="709818" y="594693"/>
              <a:ext cx="2745376" cy="2773906"/>
            </a:xfrm>
            <a:prstGeom prst="flowChartAlternateProcess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0" tIns="0" rIns="0" bIns="3417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Labelling</a:t>
              </a:r>
            </a:p>
          </p:txBody>
        </p:sp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73F376E4-CADA-494C-98E1-A642FB6F5F5E}"/>
                </a:ext>
              </a:extLst>
            </p:cNvPr>
            <p:cNvSpPr/>
            <p:nvPr/>
          </p:nvSpPr>
          <p:spPr>
            <a:xfrm>
              <a:off x="1184292" y="684431"/>
              <a:ext cx="1697857" cy="761966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Share CSV file with 3 Hindi Language expert</a:t>
              </a:r>
            </a:p>
          </p:txBody>
        </p:sp>
        <p:sp>
          <p:nvSpPr>
            <p:cNvPr id="8" name="Flowchart: Alternate Process 7">
              <a:extLst>
                <a:ext uri="{FF2B5EF4-FFF2-40B4-BE49-F238E27FC236}">
                  <a16:creationId xmlns:a16="http://schemas.microsoft.com/office/drawing/2014/main" id="{B9C5D7B9-0929-4B3F-9965-877738FA7A7C}"/>
                </a:ext>
              </a:extLst>
            </p:cNvPr>
            <p:cNvSpPr/>
            <p:nvPr/>
          </p:nvSpPr>
          <p:spPr>
            <a:xfrm>
              <a:off x="1152763" y="1645288"/>
              <a:ext cx="1697857" cy="742894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Expert Labelling for each Sentecne</a:t>
              </a:r>
            </a:p>
          </p:txBody>
        </p:sp>
        <p:sp>
          <p:nvSpPr>
            <p:cNvPr id="9" name="Flowchart: Alternate Process 8">
              <a:extLst>
                <a:ext uri="{FF2B5EF4-FFF2-40B4-BE49-F238E27FC236}">
                  <a16:creationId xmlns:a16="http://schemas.microsoft.com/office/drawing/2014/main" id="{DC26A3B1-BDF2-4D50-B81D-3E6E346153C0}"/>
                </a:ext>
              </a:extLst>
            </p:cNvPr>
            <p:cNvSpPr/>
            <p:nvPr/>
          </p:nvSpPr>
          <p:spPr>
            <a:xfrm>
              <a:off x="1142515" y="2557597"/>
              <a:ext cx="1697857" cy="70021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28933" tIns="14466" rIns="28933" bIns="1446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hangingPunct="0">
                <a:lnSpc>
                  <a:spcPct val="115000"/>
                </a:lnSpc>
                <a:tabLst>
                  <a:tab pos="144648" algn="l"/>
                </a:tabLst>
              </a:pPr>
              <a:r>
                <a:rPr lang="en-US" sz="100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Final Labelling based on Voting</a:t>
              </a:r>
            </a:p>
          </p:txBody>
        </p:sp>
      </p:grp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CDA32C33-06CB-4D6B-B9A0-D23CCE50CEA8}"/>
              </a:ext>
            </a:extLst>
          </p:cNvPr>
          <p:cNvSpPr/>
          <p:nvPr/>
        </p:nvSpPr>
        <p:spPr>
          <a:xfrm>
            <a:off x="4155970" y="364576"/>
            <a:ext cx="2447892" cy="5763174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Text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C0911C-D3DB-4909-BAE2-6E570615E8CB}"/>
              </a:ext>
            </a:extLst>
          </p:cNvPr>
          <p:cNvSpPr/>
          <p:nvPr/>
        </p:nvSpPr>
        <p:spPr>
          <a:xfrm>
            <a:off x="4633399" y="503073"/>
            <a:ext cx="1855918" cy="7186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extra space, RT, http / www links, “@” account text information, line break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6B4E3E-9963-48BC-A7DE-FF7CEDC267F6}"/>
              </a:ext>
            </a:extLst>
          </p:cNvPr>
          <p:cNvSpPr/>
          <p:nvPr/>
        </p:nvSpPr>
        <p:spPr>
          <a:xfrm>
            <a:off x="4637402" y="1414851"/>
            <a:ext cx="1855918" cy="4946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over expression (extra emoticons), 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6439FD-B58F-492C-B38F-D0DA5A063B0F}"/>
              </a:ext>
            </a:extLst>
          </p:cNvPr>
          <p:cNvSpPr/>
          <p:nvPr/>
        </p:nvSpPr>
        <p:spPr>
          <a:xfrm>
            <a:off x="4637402" y="1979085"/>
            <a:ext cx="1855918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greeting related msg like #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सुप्रभात</a:t>
            </a: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#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राम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राम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जी</a:t>
            </a: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जय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i-IN" sz="1000">
                <a:latin typeface="Times New Roman" panose="02020603050405020304" pitchFamily="18" charset="0"/>
                <a:ea typeface="Times New Roman" panose="02020603050405020304" pitchFamily="18" charset="0"/>
                <a:cs typeface="Kokila" panose="020B0604020202020204" pitchFamily="34" charset="0"/>
              </a:rPr>
              <a:t>श्रीराम</a:t>
            </a: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6AB1092-3F2C-43AE-A145-1129F16D8F5B}"/>
              </a:ext>
            </a:extLst>
          </p:cNvPr>
          <p:cNvSpPr/>
          <p:nvPr/>
        </p:nvSpPr>
        <p:spPr>
          <a:xfrm>
            <a:off x="4637402" y="2658582"/>
            <a:ext cx="1851916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national or religious flag information like 🇮🇳🇮🇳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81838E-0D33-48E3-B62D-7E3D8D0CCD05}"/>
              </a:ext>
            </a:extLst>
          </p:cNvPr>
          <p:cNvSpPr/>
          <p:nvPr/>
        </p:nvSpPr>
        <p:spPr>
          <a:xfrm>
            <a:off x="4643502" y="3326102"/>
            <a:ext cx="1845815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non Hindi sentences</a:t>
            </a:r>
            <a:r>
              <a:rPr lang="en-GB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4657153-8B7C-4AFE-A5F6-E870DD6FC276}"/>
              </a:ext>
            </a:extLst>
          </p:cNvPr>
          <p:cNvSpPr/>
          <p:nvPr/>
        </p:nvSpPr>
        <p:spPr>
          <a:xfrm>
            <a:off x="4637945" y="3988885"/>
            <a:ext cx="1845815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sentences which are less than 4 words.</a:t>
            </a:r>
            <a:r>
              <a:rPr lang="en-GB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8F96417-3DD0-4107-AB99-8A329C2FD1A9}"/>
              </a:ext>
            </a:extLst>
          </p:cNvPr>
          <p:cNvSpPr/>
          <p:nvPr/>
        </p:nvSpPr>
        <p:spPr>
          <a:xfrm>
            <a:off x="364680" y="361560"/>
            <a:ext cx="3676650" cy="236508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lIns="0" tIns="0" rIns="0" bIns="0" rtlCol="0" anchor="t"/>
          <a:lstStyle/>
          <a:p>
            <a:pPr algn="ctr"/>
            <a:r>
              <a:rPr lang="en-US" dirty="0"/>
              <a:t>Creating Dataset</a:t>
            </a:r>
          </a:p>
        </p:txBody>
      </p:sp>
      <p:sp>
        <p:nvSpPr>
          <p:cNvPr id="44" name="Speech Bubble: Rectangle with Corners Rounded 43">
            <a:extLst>
              <a:ext uri="{FF2B5EF4-FFF2-40B4-BE49-F238E27FC236}">
                <a16:creationId xmlns:a16="http://schemas.microsoft.com/office/drawing/2014/main" id="{0F2A6B46-AC5C-4744-B8BA-BFF94DFC7D6A}"/>
              </a:ext>
            </a:extLst>
          </p:cNvPr>
          <p:cNvSpPr/>
          <p:nvPr/>
        </p:nvSpPr>
        <p:spPr>
          <a:xfrm>
            <a:off x="787453" y="1231020"/>
            <a:ext cx="1137673" cy="1260720"/>
          </a:xfrm>
          <a:prstGeom prst="wedgeRoundRectCallout">
            <a:avLst>
              <a:gd name="adj1" fmla="val -8558"/>
              <a:gd name="adj2" fmla="val -6861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Python/ Tweepy script extract tweets from selected Hindi twitter handles Hashtags</a:t>
            </a:r>
          </a:p>
        </p:txBody>
      </p:sp>
      <p:sp>
        <p:nvSpPr>
          <p:cNvPr id="45" name="Flowchart: Alternate Process 44">
            <a:extLst>
              <a:ext uri="{FF2B5EF4-FFF2-40B4-BE49-F238E27FC236}">
                <a16:creationId xmlns:a16="http://schemas.microsoft.com/office/drawing/2014/main" id="{5420BE28-A404-4C5D-85EC-F996686F2B64}"/>
              </a:ext>
            </a:extLst>
          </p:cNvPr>
          <p:cNvSpPr/>
          <p:nvPr/>
        </p:nvSpPr>
        <p:spPr>
          <a:xfrm>
            <a:off x="865623" y="586265"/>
            <a:ext cx="1485486" cy="41273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Tweets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6EA8B616-7996-49CE-8389-D1BB159128C0}"/>
              </a:ext>
            </a:extLst>
          </p:cNvPr>
          <p:cNvSpPr/>
          <p:nvPr/>
        </p:nvSpPr>
        <p:spPr>
          <a:xfrm>
            <a:off x="2440787" y="562640"/>
            <a:ext cx="1283676" cy="436357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 non-Tweet Sentences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039F6441-FA60-4E22-A329-6456FC13F030}"/>
              </a:ext>
            </a:extLst>
          </p:cNvPr>
          <p:cNvSpPr/>
          <p:nvPr/>
        </p:nvSpPr>
        <p:spPr>
          <a:xfrm>
            <a:off x="1993295" y="1299594"/>
            <a:ext cx="1505485" cy="412732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28933" tIns="14466" rIns="28933" bIns="1446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hangingPunct="0">
              <a:lnSpc>
                <a:spcPct val="115000"/>
              </a:lnSpc>
              <a:tabLst>
                <a:tab pos="144648" algn="l"/>
              </a:tabLst>
            </a:pPr>
            <a:r>
              <a:rPr lang="en-US" sz="100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 Text in CSV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1EA3385-3367-4903-8D6A-11ADB91A0A6D}"/>
              </a:ext>
            </a:extLst>
          </p:cNvPr>
          <p:cNvSpPr/>
          <p:nvPr/>
        </p:nvSpPr>
        <p:spPr>
          <a:xfrm>
            <a:off x="4633399" y="4621003"/>
            <a:ext cx="1845815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duplicate sentences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8E3DAD3-0A3E-480F-8D1C-0B0C89302773}"/>
              </a:ext>
            </a:extLst>
          </p:cNvPr>
          <p:cNvSpPr/>
          <p:nvPr/>
        </p:nvSpPr>
        <p:spPr>
          <a:xfrm>
            <a:off x="4633398" y="5253121"/>
            <a:ext cx="1845815" cy="5749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tabLst>
                <a:tab pos="144648" algn="l"/>
                <a:tab pos="144648" algn="l"/>
              </a:tabLst>
            </a:pP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 Hindi </a:t>
            </a:r>
            <a:r>
              <a:rPr lang="hi-IN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। </a:t>
            </a: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(Hindi sentence marker with “.”)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A34D10C-C710-431E-953B-BE6B4F108FC6}"/>
              </a:ext>
            </a:extLst>
          </p:cNvPr>
          <p:cNvCxnSpPr>
            <a:stCxn id="45" idx="2"/>
            <a:endCxn id="47" idx="0"/>
          </p:cNvCxnSpPr>
          <p:nvPr/>
        </p:nvCxnSpPr>
        <p:spPr>
          <a:xfrm rot="16200000" flipH="1">
            <a:off x="2026904" y="580459"/>
            <a:ext cx="300597" cy="11376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73A0441C-BA9F-407D-B2A2-242F92120027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 rot="5400000">
            <a:off x="2764034" y="981002"/>
            <a:ext cx="300597" cy="3365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17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4684</TotalTime>
  <Words>293</Words>
  <Application>Microsoft Office PowerPoint</Application>
  <PresentationFormat>A4 Paper (210x297 mm)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Thapliyal</dc:creator>
  <cp:lastModifiedBy>Hari Thapliyal</cp:lastModifiedBy>
  <cp:revision>29</cp:revision>
  <dcterms:created xsi:type="dcterms:W3CDTF">2020-06-24T09:54:44Z</dcterms:created>
  <dcterms:modified xsi:type="dcterms:W3CDTF">2020-09-03T08:52:18Z</dcterms:modified>
</cp:coreProperties>
</file>