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20D76-DC9F-4383-9640-FD7D05F4EFC9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D37D0-98BD-4C8E-A7FC-F0E7E8550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7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1012E-CD1A-4BD7-B24D-6097A34CD45F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13A15-8F15-49F9-A2E4-734B0DC1D7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45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BD352-CF41-4CE9-9476-FFBF5D9A877E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A6F15-A7E9-42BA-A5AE-A03004C10D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66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302DD-C70E-4F23-AEE0-AF50040D36E1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AABA3-7030-43FD-8C46-11C297C8B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75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02563-CA8D-4042-AD42-E530352B9D29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893A5-A8F1-48EB-8A77-C04767262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946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D5CB6-49CE-4DFB-A698-7A012D5183E6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381AE-B006-4ED8-933F-D3674CEFED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2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D85D9-B268-4FD3-97D6-C1966751F1C5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552D9A-610A-441F-8C36-E0B54FF45C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880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32A3F-9669-4023-96DE-7C958FC3AB6E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C1957-B1F2-4020-B1F5-82AF0E3688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394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6FA44-31A8-44BC-91AC-7656C171EE3E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FBBE5-160A-4D62-B90E-B9756DFE0C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37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55567-E17B-48ED-8EE9-16B1ED918671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8EE829-7E05-4F5A-B9C7-2BCDE2A863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77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7DD09-8001-45DF-B79F-23F97EB4204A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14CC1-998E-4C95-A154-217B3818E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46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9AFF61-3C47-42D9-AE2C-6FF91123312D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66DD402-D8EC-46AA-B419-19D6BB9731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Ego- Ahamkara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33600" y="1447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Orb of Intellect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1447800" y="838200"/>
            <a:ext cx="1143000" cy="457200"/>
          </a:xfrm>
          <a:prstGeom prst="wedgeRoundRectCallout">
            <a:avLst>
              <a:gd name="adj1" fmla="val 53026"/>
              <a:gd name="adj2" fmla="val 7195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Has subtle </a:t>
            </a:r>
            <a:r>
              <a:rPr lang="en-US" sz="1100" dirty="0" err="1">
                <a:solidFill>
                  <a:schemeClr val="tx1"/>
                </a:solidFill>
              </a:rPr>
              <a:t>Samskaras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77000" y="1447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Citta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934200" y="838200"/>
            <a:ext cx="1143000" cy="457200"/>
          </a:xfrm>
          <a:prstGeom prst="wedgeRoundRectCallout">
            <a:avLst>
              <a:gd name="adj1" fmla="val -31750"/>
              <a:gd name="adj2" fmla="val 8240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chemeClr val="tx1"/>
                </a:solidFill>
              </a:rPr>
              <a:t>Samskar</a:t>
            </a:r>
            <a:r>
              <a:rPr lang="en-US" sz="1100" dirty="0">
                <a:solidFill>
                  <a:schemeClr val="tx1"/>
                </a:solidFill>
              </a:rPr>
              <a:t> Deposited</a:t>
            </a:r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3276600" y="1676400"/>
            <a:ext cx="3200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3733800" y="762000"/>
            <a:ext cx="2057400" cy="533400"/>
          </a:xfrm>
          <a:prstGeom prst="wedgeRoundRectCallout">
            <a:avLst>
              <a:gd name="adj1" fmla="val -2695"/>
              <a:gd name="adj2" fmla="val 748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Draws Subtle </a:t>
            </a:r>
            <a:r>
              <a:rPr lang="en-US" sz="1100" dirty="0" err="1">
                <a:solidFill>
                  <a:schemeClr val="tx1"/>
                </a:solidFill>
              </a:rPr>
              <a:t>Samsakars</a:t>
            </a:r>
            <a:r>
              <a:rPr lang="en-US" sz="1100" dirty="0">
                <a:solidFill>
                  <a:schemeClr val="tx1"/>
                </a:solidFill>
              </a:rPr>
              <a:t> and </a:t>
            </a:r>
            <a:r>
              <a:rPr lang="en-US" sz="1100" dirty="0" err="1">
                <a:solidFill>
                  <a:schemeClr val="tx1"/>
                </a:solidFill>
              </a:rPr>
              <a:t>deposite</a:t>
            </a:r>
            <a:r>
              <a:rPr lang="en-US" sz="1100" dirty="0">
                <a:solidFill>
                  <a:schemeClr val="tx1"/>
                </a:solidFill>
              </a:rPr>
              <a:t> in </a:t>
            </a:r>
            <a:r>
              <a:rPr lang="en-US" sz="1100" dirty="0" err="1">
                <a:solidFill>
                  <a:schemeClr val="tx1"/>
                </a:solidFill>
              </a:rPr>
              <a:t>Chitta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057400" y="2770188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Intellect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914400" y="2286000"/>
            <a:ext cx="1752600" cy="381000"/>
          </a:xfrm>
          <a:prstGeom prst="wedgeRoundRectCallout">
            <a:avLst>
              <a:gd name="adj1" fmla="val 53026"/>
              <a:gd name="adj2" fmla="val 7195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chemeClr val="tx1"/>
                </a:solidFill>
              </a:rPr>
              <a:t>Samsakar</a:t>
            </a:r>
            <a:r>
              <a:rPr lang="en-US" sz="1100" dirty="0">
                <a:solidFill>
                  <a:schemeClr val="tx1"/>
                </a:solidFill>
              </a:rPr>
              <a:t> converted into Gross Form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0" y="2846388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Citta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6781800" y="2389188"/>
            <a:ext cx="1143000" cy="304800"/>
          </a:xfrm>
          <a:prstGeom prst="wedgeRoundRectCallout">
            <a:avLst>
              <a:gd name="adj1" fmla="val -42496"/>
              <a:gd name="adj2" fmla="val 764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chemeClr val="tx1"/>
                </a:solidFill>
              </a:rPr>
              <a:t>Samskara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505200" y="2312988"/>
            <a:ext cx="2286000" cy="381000"/>
          </a:xfrm>
          <a:prstGeom prst="wedgeRoundRectCallout">
            <a:avLst>
              <a:gd name="adj1" fmla="val 7056"/>
              <a:gd name="adj2" fmla="val 6613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Send all </a:t>
            </a:r>
            <a:r>
              <a:rPr lang="en-US" sz="1100" dirty="0" err="1">
                <a:solidFill>
                  <a:schemeClr val="tx1"/>
                </a:solidFill>
              </a:rPr>
              <a:t>Samskara</a:t>
            </a:r>
            <a:r>
              <a:rPr lang="en-US" sz="1100" dirty="0">
                <a:solidFill>
                  <a:schemeClr val="tx1"/>
                </a:solidFill>
              </a:rPr>
              <a:t> arose in </a:t>
            </a:r>
            <a:r>
              <a:rPr lang="en-US" sz="1100" dirty="0" err="1">
                <a:solidFill>
                  <a:schemeClr val="tx1"/>
                </a:solidFill>
              </a:rPr>
              <a:t>chitta</a:t>
            </a:r>
            <a:r>
              <a:rPr lang="en-US" sz="1100" dirty="0">
                <a:solidFill>
                  <a:schemeClr val="tx1"/>
                </a:solidFill>
              </a:rPr>
              <a:t> towards intellect</a:t>
            </a:r>
          </a:p>
        </p:txBody>
      </p:sp>
      <p:cxnSp>
        <p:nvCxnSpPr>
          <p:cNvPr id="20" name="Straight Arrow Connector 19"/>
          <p:cNvCxnSpPr>
            <a:stCxn id="13" idx="2"/>
          </p:cNvCxnSpPr>
          <p:nvPr/>
        </p:nvCxnSpPr>
        <p:spPr>
          <a:xfrm rot="10800000">
            <a:off x="3200400" y="3074988"/>
            <a:ext cx="3200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781800" y="4062413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Soul</a:t>
            </a:r>
          </a:p>
        </p:txBody>
      </p:sp>
      <p:sp>
        <p:nvSpPr>
          <p:cNvPr id="24" name="Rounded Rectangular Callout 23"/>
          <p:cNvSpPr/>
          <p:nvPr/>
        </p:nvSpPr>
        <p:spPr>
          <a:xfrm>
            <a:off x="7162800" y="3605213"/>
            <a:ext cx="1143000" cy="304800"/>
          </a:xfrm>
          <a:prstGeom prst="wedgeRoundRectCallout">
            <a:avLst>
              <a:gd name="adj1" fmla="val -42496"/>
              <a:gd name="adj2" fmla="val 764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Soul </a:t>
            </a:r>
            <a:r>
              <a:rPr lang="en-US" sz="1100" dirty="0" err="1">
                <a:solidFill>
                  <a:schemeClr val="tx1"/>
                </a:solidFill>
              </a:rPr>
              <a:t>Enjos</a:t>
            </a:r>
            <a:r>
              <a:rPr lang="en-US" sz="1100" dirty="0">
                <a:solidFill>
                  <a:schemeClr val="tx1"/>
                </a:solidFill>
              </a:rPr>
              <a:t> I-</a:t>
            </a:r>
            <a:r>
              <a:rPr lang="en-US" sz="1100" dirty="0" err="1">
                <a:solidFill>
                  <a:schemeClr val="tx1"/>
                </a:solidFill>
              </a:rPr>
              <a:t>Nes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6" idx="3"/>
            <a:endCxn id="23" idx="2"/>
          </p:cNvCxnSpPr>
          <p:nvPr/>
        </p:nvCxnSpPr>
        <p:spPr>
          <a:xfrm>
            <a:off x="5257800" y="4291013"/>
            <a:ext cx="1524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343400" y="4062413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Ego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3962400" y="3605213"/>
            <a:ext cx="2133600" cy="280987"/>
          </a:xfrm>
          <a:prstGeom prst="wedgeRoundRectCallout">
            <a:avLst>
              <a:gd name="adj1" fmla="val -5396"/>
              <a:gd name="adj2" fmla="val 11193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Enables feeling of I-</a:t>
            </a:r>
            <a:r>
              <a:rPr lang="en-US" sz="1100" dirty="0" err="1">
                <a:solidFill>
                  <a:schemeClr val="tx1"/>
                </a:solidFill>
              </a:rPr>
              <a:t>ness</a:t>
            </a:r>
            <a:r>
              <a:rPr lang="en-US" sz="1100" dirty="0">
                <a:solidFill>
                  <a:schemeClr val="tx1"/>
                </a:solidFill>
              </a:rPr>
              <a:t> in soul</a:t>
            </a:r>
          </a:p>
        </p:txBody>
      </p:sp>
      <p:sp>
        <p:nvSpPr>
          <p:cNvPr id="29" name="Oval 28"/>
          <p:cNvSpPr/>
          <p:nvPr/>
        </p:nvSpPr>
        <p:spPr>
          <a:xfrm>
            <a:off x="2590800" y="56388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Intellect</a:t>
            </a:r>
          </a:p>
        </p:txBody>
      </p:sp>
      <p:sp>
        <p:nvSpPr>
          <p:cNvPr id="30" name="Rounded Rectangular Callout 29"/>
          <p:cNvSpPr/>
          <p:nvPr/>
        </p:nvSpPr>
        <p:spPr>
          <a:xfrm>
            <a:off x="990600" y="4953000"/>
            <a:ext cx="1676400" cy="609600"/>
          </a:xfrm>
          <a:prstGeom prst="wedgeRoundRectCallout">
            <a:avLst>
              <a:gd name="adj1" fmla="val 53026"/>
              <a:gd name="adj2" fmla="val 7195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Has knowledge of every action, direction, command, experience</a:t>
            </a:r>
          </a:p>
        </p:txBody>
      </p:sp>
      <p:sp>
        <p:nvSpPr>
          <p:cNvPr id="31" name="Oval 30"/>
          <p:cNvSpPr/>
          <p:nvPr/>
        </p:nvSpPr>
        <p:spPr>
          <a:xfrm>
            <a:off x="6858000" y="54102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/>
              <a:t>Chitta</a:t>
            </a:r>
            <a:endParaRPr lang="en-US" sz="1100" dirty="0"/>
          </a:p>
        </p:txBody>
      </p:sp>
      <p:sp>
        <p:nvSpPr>
          <p:cNvPr id="32" name="Rounded Rectangular Callout 31"/>
          <p:cNvSpPr/>
          <p:nvPr/>
        </p:nvSpPr>
        <p:spPr>
          <a:xfrm>
            <a:off x="7239000" y="5029200"/>
            <a:ext cx="1524000" cy="228600"/>
          </a:xfrm>
          <a:prstGeom prst="wedgeRoundRectCallout">
            <a:avLst>
              <a:gd name="adj1" fmla="val -38914"/>
              <a:gd name="adj2" fmla="val 1122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chemeClr val="tx1"/>
                </a:solidFill>
              </a:rPr>
              <a:t>Sanskar</a:t>
            </a:r>
            <a:r>
              <a:rPr lang="en-US" sz="1100" dirty="0">
                <a:solidFill>
                  <a:schemeClr val="tx1"/>
                </a:solidFill>
              </a:rPr>
              <a:t> Deposited</a:t>
            </a:r>
          </a:p>
        </p:txBody>
      </p:sp>
      <p:cxnSp>
        <p:nvCxnSpPr>
          <p:cNvPr id="33" name="Straight Arrow Connector 32"/>
          <p:cNvCxnSpPr>
            <a:stCxn id="29" idx="6"/>
            <a:endCxn id="34" idx="1"/>
          </p:cNvCxnSpPr>
          <p:nvPr/>
        </p:nvCxnSpPr>
        <p:spPr>
          <a:xfrm>
            <a:off x="3581400" y="5867400"/>
            <a:ext cx="990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56388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Ego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3810000" y="4953000"/>
            <a:ext cx="2590800" cy="533400"/>
          </a:xfrm>
          <a:prstGeom prst="wedgeRoundRectCallout">
            <a:avLst>
              <a:gd name="adj1" fmla="val -4041"/>
              <a:gd name="adj2" fmla="val 8250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Receive all knowledge from Intellect mark “I” on it. A- Show to soul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B- Deposit at </a:t>
            </a:r>
            <a:r>
              <a:rPr lang="en-US" sz="1100" dirty="0" err="1">
                <a:solidFill>
                  <a:schemeClr val="tx1"/>
                </a:solidFill>
              </a:rPr>
              <a:t>chitta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858000" y="61722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Soul</a:t>
            </a:r>
          </a:p>
        </p:txBody>
      </p:sp>
      <p:sp>
        <p:nvSpPr>
          <p:cNvPr id="39" name="Rounded Rectangular Callout 38"/>
          <p:cNvSpPr/>
          <p:nvPr/>
        </p:nvSpPr>
        <p:spPr>
          <a:xfrm>
            <a:off x="7772400" y="5867400"/>
            <a:ext cx="1143000" cy="304800"/>
          </a:xfrm>
          <a:prstGeom prst="wedgeRoundRectCallout">
            <a:avLst>
              <a:gd name="adj1" fmla="val -42496"/>
              <a:gd name="adj2" fmla="val 7643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Soul Sees</a:t>
            </a:r>
          </a:p>
        </p:txBody>
      </p:sp>
      <p:cxnSp>
        <p:nvCxnSpPr>
          <p:cNvPr id="42" name="Straight Arrow Connector 41"/>
          <p:cNvCxnSpPr>
            <a:stCxn id="34" idx="3"/>
            <a:endCxn id="38" idx="1"/>
          </p:cNvCxnSpPr>
          <p:nvPr/>
        </p:nvCxnSpPr>
        <p:spPr>
          <a:xfrm>
            <a:off x="5486400" y="5943600"/>
            <a:ext cx="1538288" cy="295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4" idx="3"/>
            <a:endCxn id="31" idx="2"/>
          </p:cNvCxnSpPr>
          <p:nvPr/>
        </p:nvCxnSpPr>
        <p:spPr>
          <a:xfrm flipV="1">
            <a:off x="5486400" y="5638800"/>
            <a:ext cx="1371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Arrow 47"/>
          <p:cNvSpPr/>
          <p:nvPr/>
        </p:nvSpPr>
        <p:spPr>
          <a:xfrm flipV="1">
            <a:off x="0" y="2133600"/>
            <a:ext cx="91440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0" y="3429000"/>
            <a:ext cx="91440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0" y="4648200"/>
            <a:ext cx="9144000" cy="46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05" name="TextBox 50"/>
          <p:cNvSpPr txBox="1">
            <a:spLocks noChangeArrowheads="1"/>
          </p:cNvSpPr>
          <p:nvPr/>
        </p:nvSpPr>
        <p:spPr bwMode="auto">
          <a:xfrm>
            <a:off x="304800" y="14478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106" name="TextBox 51"/>
          <p:cNvSpPr txBox="1">
            <a:spLocks noChangeArrowheads="1"/>
          </p:cNvSpPr>
          <p:nvPr/>
        </p:nvSpPr>
        <p:spPr bwMode="auto">
          <a:xfrm>
            <a:off x="304800" y="2693988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3107" name="TextBox 52"/>
          <p:cNvSpPr txBox="1">
            <a:spLocks noChangeArrowheads="1"/>
          </p:cNvSpPr>
          <p:nvPr/>
        </p:nvSpPr>
        <p:spPr bwMode="auto">
          <a:xfrm>
            <a:off x="304800" y="3910013"/>
            <a:ext cx="30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3108" name="TextBox 53"/>
          <p:cNvSpPr txBox="1">
            <a:spLocks noChangeArrowheads="1"/>
          </p:cNvSpPr>
          <p:nvPr/>
        </p:nvSpPr>
        <p:spPr bwMode="auto">
          <a:xfrm>
            <a:off x="304800" y="5105400"/>
            <a:ext cx="30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4114800" y="2770188"/>
            <a:ext cx="1143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Ego</a:t>
            </a:r>
          </a:p>
        </p:txBody>
      </p:sp>
      <p:sp>
        <p:nvSpPr>
          <p:cNvPr id="41" name="Oval 40"/>
          <p:cNvSpPr/>
          <p:nvPr/>
        </p:nvSpPr>
        <p:spPr>
          <a:xfrm>
            <a:off x="4038600" y="1447800"/>
            <a:ext cx="1143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Ego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914400"/>
          </a:xfrm>
        </p:spPr>
        <p:txBody>
          <a:bodyPr/>
          <a:lstStyle/>
          <a:p>
            <a:r>
              <a:rPr lang="en-US" altLang="en-US" sz="1600"/>
              <a:t>Individuality of I-ness exists with Ahamkara in the form of Asmita (egoism) and represents Tamas &amp; Avidya</a:t>
            </a:r>
          </a:p>
        </p:txBody>
      </p:sp>
      <p:sp>
        <p:nvSpPr>
          <p:cNvPr id="14" name="Oval 13"/>
          <p:cNvSpPr/>
          <p:nvPr/>
        </p:nvSpPr>
        <p:spPr>
          <a:xfrm>
            <a:off x="2133600" y="27432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Senses</a:t>
            </a:r>
          </a:p>
        </p:txBody>
      </p:sp>
      <p:sp>
        <p:nvSpPr>
          <p:cNvPr id="15" name="Oval 14"/>
          <p:cNvSpPr/>
          <p:nvPr/>
        </p:nvSpPr>
        <p:spPr>
          <a:xfrm>
            <a:off x="5715000" y="2667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Intellect</a:t>
            </a:r>
          </a:p>
        </p:txBody>
      </p:sp>
      <p:sp>
        <p:nvSpPr>
          <p:cNvPr id="16" name="Oval 15"/>
          <p:cNvSpPr/>
          <p:nvPr/>
        </p:nvSpPr>
        <p:spPr>
          <a:xfrm>
            <a:off x="3962400" y="1905000"/>
            <a:ext cx="838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Mind</a:t>
            </a:r>
          </a:p>
        </p:txBody>
      </p:sp>
      <p:cxnSp>
        <p:nvCxnSpPr>
          <p:cNvPr id="18" name="Straight Arrow Connector 17"/>
          <p:cNvCxnSpPr>
            <a:stCxn id="16" idx="2"/>
            <a:endCxn id="14" idx="6"/>
          </p:cNvCxnSpPr>
          <p:nvPr/>
        </p:nvCxnSpPr>
        <p:spPr>
          <a:xfrm rot="10800000" flipV="1">
            <a:off x="3352800" y="2095500"/>
            <a:ext cx="609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6"/>
            <a:endCxn id="15" idx="2"/>
          </p:cNvCxnSpPr>
          <p:nvPr/>
        </p:nvCxnSpPr>
        <p:spPr>
          <a:xfrm>
            <a:off x="4800600" y="20955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209800" y="35814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err="1"/>
              <a:t>Chitta</a:t>
            </a:r>
            <a:endParaRPr lang="en-US" sz="1600" dirty="0"/>
          </a:p>
        </p:txBody>
      </p:sp>
      <p:sp>
        <p:nvSpPr>
          <p:cNvPr id="27" name="Oval 26"/>
          <p:cNvSpPr/>
          <p:nvPr/>
        </p:nvSpPr>
        <p:spPr>
          <a:xfrm>
            <a:off x="5562600" y="35814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Intellect</a:t>
            </a:r>
          </a:p>
        </p:txBody>
      </p:sp>
      <p:sp>
        <p:nvSpPr>
          <p:cNvPr id="28" name="Oval 27"/>
          <p:cNvSpPr/>
          <p:nvPr/>
        </p:nvSpPr>
        <p:spPr>
          <a:xfrm>
            <a:off x="3962400" y="3200400"/>
            <a:ext cx="990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/>
              <a:t>Ahamkar</a:t>
            </a:r>
            <a:endParaRPr lang="en-US" sz="1100" dirty="0"/>
          </a:p>
        </p:txBody>
      </p:sp>
      <p:cxnSp>
        <p:nvCxnSpPr>
          <p:cNvPr id="29" name="Straight Arrow Connector 28"/>
          <p:cNvCxnSpPr>
            <a:stCxn id="28" idx="2"/>
            <a:endCxn id="26" idx="6"/>
          </p:cNvCxnSpPr>
          <p:nvPr/>
        </p:nvCxnSpPr>
        <p:spPr>
          <a:xfrm rot="10800000" flipV="1">
            <a:off x="3429000" y="33909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6"/>
            <a:endCxn id="27" idx="2"/>
          </p:cNvCxnSpPr>
          <p:nvPr/>
        </p:nvCxnSpPr>
        <p:spPr>
          <a:xfrm>
            <a:off x="4953000" y="33909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133600" y="49530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/>
              <a:t>Orb Intellect</a:t>
            </a:r>
          </a:p>
        </p:txBody>
      </p:sp>
      <p:sp>
        <p:nvSpPr>
          <p:cNvPr id="40" name="Oval 39"/>
          <p:cNvSpPr/>
          <p:nvPr/>
        </p:nvSpPr>
        <p:spPr>
          <a:xfrm>
            <a:off x="5791200" y="50292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/>
              <a:t>Intellect</a:t>
            </a:r>
          </a:p>
        </p:txBody>
      </p:sp>
      <p:sp>
        <p:nvSpPr>
          <p:cNvPr id="41" name="Oval 40"/>
          <p:cNvSpPr/>
          <p:nvPr/>
        </p:nvSpPr>
        <p:spPr>
          <a:xfrm>
            <a:off x="3886200" y="4114800"/>
            <a:ext cx="1295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/>
              <a:t>Ahamkar</a:t>
            </a:r>
            <a:r>
              <a:rPr lang="en-US" sz="1100" dirty="0"/>
              <a:t> gathers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/>
              <a:t>Samskar</a:t>
            </a:r>
            <a:endParaRPr lang="en-US" sz="1100" dirty="0"/>
          </a:p>
        </p:txBody>
      </p:sp>
      <p:cxnSp>
        <p:nvCxnSpPr>
          <p:cNvPr id="43" name="Straight Arrow Connector 42"/>
          <p:cNvCxnSpPr>
            <a:stCxn id="41" idx="6"/>
            <a:endCxn id="40" idx="2"/>
          </p:cNvCxnSpPr>
          <p:nvPr/>
        </p:nvCxnSpPr>
        <p:spPr>
          <a:xfrm>
            <a:off x="5181600" y="44577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9" idx="6"/>
            <a:endCxn id="41" idx="2"/>
          </p:cNvCxnSpPr>
          <p:nvPr/>
        </p:nvCxnSpPr>
        <p:spPr>
          <a:xfrm flipV="1">
            <a:off x="3352800" y="4457700"/>
            <a:ext cx="533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52800" y="2743200"/>
            <a:ext cx="914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Soul</a:t>
            </a:r>
          </a:p>
        </p:txBody>
      </p:sp>
      <p:sp>
        <p:nvSpPr>
          <p:cNvPr id="5" name="Oval 4"/>
          <p:cNvSpPr/>
          <p:nvPr/>
        </p:nvSpPr>
        <p:spPr>
          <a:xfrm>
            <a:off x="3048000" y="2362200"/>
            <a:ext cx="1447800" cy="1066800"/>
          </a:xfrm>
          <a:prstGeom prst="ellipse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Chitta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5600" y="2057400"/>
            <a:ext cx="1828800" cy="1524000"/>
          </a:xfrm>
          <a:prstGeom prst="ellipse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Ego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0" y="1981200"/>
            <a:ext cx="2209800" cy="1752600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tx1"/>
                </a:solidFill>
              </a:rPr>
              <a:t>Anandmaya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Kosh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1752600"/>
            <a:ext cx="2667000" cy="2286000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Causal Body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1981200"/>
            <a:ext cx="1981200" cy="1600200"/>
          </a:xfrm>
          <a:prstGeom prst="ellipse">
            <a:avLst/>
          </a:prstGeom>
          <a:solidFill>
            <a:schemeClr val="accent1"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5486400" y="2133600"/>
            <a:ext cx="914400" cy="609600"/>
          </a:xfrm>
          <a:prstGeom prst="wedgeRoundRectCallout">
            <a:avLst>
              <a:gd name="adj1" fmla="val -125311"/>
              <a:gd name="adj2" fmla="val 333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Prana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819400" y="2971800"/>
            <a:ext cx="1371600" cy="990600"/>
          </a:xfrm>
          <a:prstGeom prst="ellipse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92162"/>
          </a:xfrm>
        </p:spPr>
        <p:txBody>
          <a:bodyPr/>
          <a:lstStyle/>
          <a:p>
            <a:r>
              <a:rPr lang="en-US" altLang="en-US" sz="2400" u="sng"/>
              <a:t>Working of Universe, Ego, Mind, Intellect, Citta, Vritti &amp; Samskara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3657600"/>
            <a:ext cx="2209800" cy="213360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362200" y="1600200"/>
            <a:ext cx="2286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/>
              <a:t>Vritti</a:t>
            </a:r>
            <a:r>
              <a:rPr lang="en-US" sz="1200" dirty="0"/>
              <a:t> are here. Gross form of </a:t>
            </a:r>
            <a:r>
              <a:rPr lang="en-US" sz="1200" dirty="0" err="1"/>
              <a:t>Samskara</a:t>
            </a:r>
            <a:r>
              <a:rPr lang="en-US" sz="1200" dirty="0"/>
              <a:t>. Thus produced Pain and Pleasure</a:t>
            </a:r>
          </a:p>
        </p:txBody>
      </p:sp>
      <p:cxnSp>
        <p:nvCxnSpPr>
          <p:cNvPr id="8" name="Straight Arrow Connector 7"/>
          <p:cNvCxnSpPr>
            <a:stCxn id="6" idx="1"/>
            <a:endCxn id="13" idx="5"/>
          </p:cNvCxnSpPr>
          <p:nvPr/>
        </p:nvCxnSpPr>
        <p:spPr>
          <a:xfrm rot="16200000" flipV="1">
            <a:off x="4899819" y="2907507"/>
            <a:ext cx="152400" cy="1973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Callout 1 10"/>
          <p:cNvSpPr/>
          <p:nvPr/>
        </p:nvSpPr>
        <p:spPr>
          <a:xfrm>
            <a:off x="3429000" y="4572000"/>
            <a:ext cx="914400" cy="685800"/>
          </a:xfrm>
          <a:prstGeom prst="borderCallout1">
            <a:avLst>
              <a:gd name="adj1" fmla="val 50591"/>
              <a:gd name="adj2" fmla="val 100622"/>
              <a:gd name="adj3" fmla="val -32774"/>
              <a:gd name="adj4" fmla="val 266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Citta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4495800" y="5562600"/>
            <a:ext cx="1143000" cy="533400"/>
          </a:xfrm>
          <a:prstGeom prst="borderCallout1">
            <a:avLst>
              <a:gd name="adj1" fmla="val -6836"/>
              <a:gd name="adj2" fmla="val 50174"/>
              <a:gd name="adj3" fmla="val -87074"/>
              <a:gd name="adj4" fmla="val 106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Ahamkara</a:t>
            </a:r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457200" y="2971800"/>
            <a:ext cx="914400" cy="685800"/>
          </a:xfrm>
          <a:prstGeom prst="borderCallout1">
            <a:avLst>
              <a:gd name="adj1" fmla="val 48601"/>
              <a:gd name="adj2" fmla="val 100622"/>
              <a:gd name="adj3" fmla="val 82650"/>
              <a:gd name="adj4" fmla="val 261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Mind</a:t>
            </a:r>
          </a:p>
        </p:txBody>
      </p:sp>
      <p:sp>
        <p:nvSpPr>
          <p:cNvPr id="15" name="Line Callout 1 14"/>
          <p:cNvSpPr/>
          <p:nvPr/>
        </p:nvSpPr>
        <p:spPr>
          <a:xfrm>
            <a:off x="381000" y="1981200"/>
            <a:ext cx="1066800" cy="685800"/>
          </a:xfrm>
          <a:prstGeom prst="borderCallout1">
            <a:avLst>
              <a:gd name="adj1" fmla="val 48601"/>
              <a:gd name="adj2" fmla="val 99130"/>
              <a:gd name="adj3" fmla="val 24938"/>
              <a:gd name="adj4" fmla="val 184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Intellect</a:t>
            </a:r>
          </a:p>
        </p:txBody>
      </p:sp>
      <p:sp>
        <p:nvSpPr>
          <p:cNvPr id="5" name="Oval 4"/>
          <p:cNvSpPr/>
          <p:nvPr/>
        </p:nvSpPr>
        <p:spPr>
          <a:xfrm>
            <a:off x="5791200" y="3810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Main </a:t>
            </a:r>
            <a:r>
              <a:rPr lang="en-US" dirty="0" err="1"/>
              <a:t>Samskara</a:t>
            </a:r>
            <a:r>
              <a:rPr lang="en-US" dirty="0"/>
              <a:t> Stored in subtle form</a:t>
            </a:r>
          </a:p>
        </p:txBody>
      </p:sp>
      <p:sp>
        <p:nvSpPr>
          <p:cNvPr id="18" name="Oval 17"/>
          <p:cNvSpPr/>
          <p:nvPr/>
        </p:nvSpPr>
        <p:spPr>
          <a:xfrm>
            <a:off x="5562600" y="1676400"/>
            <a:ext cx="1219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Sense Perception</a:t>
            </a:r>
          </a:p>
        </p:txBody>
      </p:sp>
      <p:cxnSp>
        <p:nvCxnSpPr>
          <p:cNvPr id="20" name="Straight Arrow Connector 19"/>
          <p:cNvCxnSpPr>
            <a:stCxn id="18" idx="2"/>
            <a:endCxn id="13" idx="6"/>
          </p:cNvCxnSpPr>
          <p:nvPr/>
        </p:nvCxnSpPr>
        <p:spPr>
          <a:xfrm rot="10800000" flipV="1">
            <a:off x="4191000" y="1943100"/>
            <a:ext cx="1371600" cy="1524000"/>
          </a:xfrm>
          <a:prstGeom prst="straightConnector1">
            <a:avLst/>
          </a:prstGeom>
          <a:ln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715000" y="2438400"/>
            <a:ext cx="1066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Action Organs</a:t>
            </a:r>
          </a:p>
        </p:txBody>
      </p:sp>
      <p:cxnSp>
        <p:nvCxnSpPr>
          <p:cNvPr id="31" name="Straight Arrow Connector 30"/>
          <p:cNvCxnSpPr>
            <a:stCxn id="13" idx="6"/>
            <a:endCxn id="24" idx="2"/>
          </p:cNvCxnSpPr>
          <p:nvPr/>
        </p:nvCxnSpPr>
        <p:spPr>
          <a:xfrm flipV="1">
            <a:off x="4191000" y="2705100"/>
            <a:ext cx="1524000" cy="762000"/>
          </a:xfrm>
          <a:prstGeom prst="straightConnector1">
            <a:avLst/>
          </a:prstGeom>
          <a:ln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32"/>
          <p:cNvSpPr/>
          <p:nvPr/>
        </p:nvSpPr>
        <p:spPr>
          <a:xfrm>
            <a:off x="7010400" y="1905000"/>
            <a:ext cx="1981200" cy="14478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/>
              <a:t>Auxilary</a:t>
            </a:r>
            <a:r>
              <a:rPr lang="en-US" sz="1050" dirty="0"/>
              <a:t> </a:t>
            </a:r>
            <a:r>
              <a:rPr lang="en-US" sz="1050" dirty="0" err="1"/>
              <a:t>Samskara</a:t>
            </a:r>
            <a:r>
              <a:rPr lang="en-US" sz="1050" dirty="0"/>
              <a:t> are sent out to universe and the are called by main </a:t>
            </a:r>
            <a:r>
              <a:rPr lang="en-US" sz="1050" dirty="0" err="1"/>
              <a:t>samskara</a:t>
            </a:r>
            <a:r>
              <a:rPr lang="en-US" sz="1050" dirty="0"/>
              <a:t> when time of </a:t>
            </a:r>
            <a:r>
              <a:rPr lang="en-US" sz="1050" dirty="0" err="1"/>
              <a:t>fruitification</a:t>
            </a:r>
            <a:r>
              <a:rPr lang="en-US" sz="1050" dirty="0"/>
              <a:t> comes</a:t>
            </a:r>
          </a:p>
        </p:txBody>
      </p:sp>
      <p:cxnSp>
        <p:nvCxnSpPr>
          <p:cNvPr id="35" name="Straight Arrow Connector 34"/>
          <p:cNvCxnSpPr>
            <a:stCxn id="5" idx="7"/>
            <a:endCxn id="33" idx="1"/>
          </p:cNvCxnSpPr>
          <p:nvPr/>
        </p:nvCxnSpPr>
        <p:spPr>
          <a:xfrm rot="5400000" flipH="1" flipV="1">
            <a:off x="7350919" y="3417094"/>
            <a:ext cx="715962" cy="584200"/>
          </a:xfrm>
          <a:prstGeom prst="straightConnector1">
            <a:avLst/>
          </a:prstGeom>
          <a:ln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81000" y="4800600"/>
            <a:ext cx="2971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100" dirty="0"/>
              <a:t>First citta or intellect is colored by any object 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100" dirty="0"/>
              <a:t>It leads to calling </a:t>
            </a:r>
            <a:r>
              <a:rPr lang="en-US" sz="1100" dirty="0" err="1"/>
              <a:t>Samskara</a:t>
            </a:r>
            <a:endParaRPr lang="en-US" sz="11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100" dirty="0"/>
              <a:t>Ego </a:t>
            </a:r>
            <a:r>
              <a:rPr lang="en-US" sz="1100" dirty="0" err="1"/>
              <a:t>taks</a:t>
            </a:r>
            <a:r>
              <a:rPr lang="en-US" sz="1100" dirty="0"/>
              <a:t> </a:t>
            </a:r>
            <a:r>
              <a:rPr lang="en-US" sz="1100" dirty="0" err="1"/>
              <a:t>samskara</a:t>
            </a:r>
            <a:r>
              <a:rPr lang="en-US" sz="1100" dirty="0"/>
              <a:t> from citta and I-</a:t>
            </a:r>
            <a:r>
              <a:rPr lang="en-US" sz="1100" dirty="0" err="1"/>
              <a:t>ness</a:t>
            </a:r>
            <a:r>
              <a:rPr lang="en-US" sz="1100" dirty="0"/>
              <a:t> upon them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100" dirty="0"/>
              <a:t>They are send to intellect for </a:t>
            </a:r>
            <a:r>
              <a:rPr lang="en-US" sz="1100" dirty="0" err="1"/>
              <a:t>grossification</a:t>
            </a:r>
            <a:endParaRPr lang="en-US" sz="1100" dirty="0"/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100" dirty="0" err="1"/>
              <a:t>Vrittis</a:t>
            </a:r>
            <a:r>
              <a:rPr lang="en-US" sz="1100" dirty="0"/>
              <a:t> are send back to Ego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100" dirty="0"/>
              <a:t>Ego present them to Soul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1100" dirty="0"/>
              <a:t>Mark I-</a:t>
            </a:r>
            <a:r>
              <a:rPr lang="en-US" sz="1100" dirty="0" err="1"/>
              <a:t>ness</a:t>
            </a:r>
            <a:r>
              <a:rPr lang="en-US" sz="1100" dirty="0"/>
              <a:t> on </a:t>
            </a:r>
            <a:r>
              <a:rPr lang="en-US" sz="1100" dirty="0" err="1"/>
              <a:t>samskara</a:t>
            </a:r>
            <a:r>
              <a:rPr lang="en-US" sz="1100" dirty="0"/>
              <a:t> and store them</a:t>
            </a:r>
          </a:p>
          <a:p>
            <a:pPr marL="228600" indent="-2286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en-US" sz="1100" dirty="0"/>
          </a:p>
        </p:txBody>
      </p:sp>
      <p:cxnSp>
        <p:nvCxnSpPr>
          <p:cNvPr id="46" name="Straight Arrow Connector 45"/>
          <p:cNvCxnSpPr>
            <a:stCxn id="4" idx="4"/>
            <a:endCxn id="13" idx="0"/>
          </p:cNvCxnSpPr>
          <p:nvPr/>
        </p:nvCxnSpPr>
        <p:spPr>
          <a:xfrm rot="5400000">
            <a:off x="3352801" y="2819400"/>
            <a:ext cx="304800" cy="3175"/>
          </a:xfrm>
          <a:prstGeom prst="straightConnector1">
            <a:avLst/>
          </a:prstGeom>
          <a:ln>
            <a:headEnd type="stealt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67000" y="1905000"/>
            <a:ext cx="2667000" cy="2514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Brahmarandra in Brain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24384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00400" y="21336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0" y="20574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43200" y="26670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95800" y="22098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43200" y="29718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40386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48200" y="23622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53000" y="27432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648200" y="37338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14600" y="1752600"/>
            <a:ext cx="2971800" cy="28194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00600" y="25146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029200" y="3048000"/>
            <a:ext cx="2286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5943600" y="1676400"/>
            <a:ext cx="1676400" cy="533400"/>
          </a:xfrm>
          <a:prstGeom prst="borderCallout1">
            <a:avLst>
              <a:gd name="adj1" fmla="val 18750"/>
              <a:gd name="adj2" fmla="val -8333"/>
              <a:gd name="adj3" fmla="val 127852"/>
              <a:gd name="adj4" fmla="val -546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Brahmarandra</a:t>
            </a:r>
            <a:endParaRPr lang="en-US" dirty="0"/>
          </a:p>
        </p:txBody>
      </p:sp>
      <p:sp>
        <p:nvSpPr>
          <p:cNvPr id="19" name="Line Callout 1 18"/>
          <p:cNvSpPr/>
          <p:nvPr/>
        </p:nvSpPr>
        <p:spPr>
          <a:xfrm>
            <a:off x="5943600" y="2590800"/>
            <a:ext cx="1752600" cy="533400"/>
          </a:xfrm>
          <a:prstGeom prst="borderCallout1">
            <a:avLst>
              <a:gd name="adj1" fmla="val 18750"/>
              <a:gd name="adj2" fmla="val -8333"/>
              <a:gd name="adj3" fmla="val 120176"/>
              <a:gd name="adj4" fmla="val -26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Causal Body</a:t>
            </a:r>
          </a:p>
        </p:txBody>
      </p:sp>
      <p:sp>
        <p:nvSpPr>
          <p:cNvPr id="20" name="Line Callout 1 19"/>
          <p:cNvSpPr/>
          <p:nvPr/>
        </p:nvSpPr>
        <p:spPr>
          <a:xfrm>
            <a:off x="838200" y="1905000"/>
            <a:ext cx="1676400" cy="533400"/>
          </a:xfrm>
          <a:prstGeom prst="borderCallout1">
            <a:avLst>
              <a:gd name="adj1" fmla="val 44337"/>
              <a:gd name="adj2" fmla="val 99944"/>
              <a:gd name="adj3" fmla="val 84355"/>
              <a:gd name="adj4" fmla="val 128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5 lights of </a:t>
            </a:r>
            <a:r>
              <a:rPr lang="en-US" dirty="0" err="1"/>
              <a:t>Jnanendriyas</a:t>
            </a:r>
            <a:endParaRPr lang="en-US" dirty="0"/>
          </a:p>
        </p:txBody>
      </p:sp>
      <p:sp>
        <p:nvSpPr>
          <p:cNvPr id="21" name="Line Callout 1 20"/>
          <p:cNvSpPr/>
          <p:nvPr/>
        </p:nvSpPr>
        <p:spPr>
          <a:xfrm>
            <a:off x="5943600" y="3505200"/>
            <a:ext cx="1676400" cy="533400"/>
          </a:xfrm>
          <a:prstGeom prst="borderCallout1">
            <a:avLst>
              <a:gd name="adj1" fmla="val 49454"/>
              <a:gd name="adj2" fmla="val -2634"/>
              <a:gd name="adj3" fmla="val -51253"/>
              <a:gd name="adj4" fmla="val -43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5 lights of </a:t>
            </a:r>
            <a:r>
              <a:rPr lang="en-US" dirty="0" err="1"/>
              <a:t>Jnanendriyas</a:t>
            </a:r>
            <a:endParaRPr lang="en-US" dirty="0"/>
          </a:p>
        </p:txBody>
      </p:sp>
      <p:sp>
        <p:nvSpPr>
          <p:cNvPr id="22" name="Line Callout 1 21"/>
          <p:cNvSpPr/>
          <p:nvPr/>
        </p:nvSpPr>
        <p:spPr>
          <a:xfrm>
            <a:off x="5867400" y="4343400"/>
            <a:ext cx="1676400" cy="533400"/>
          </a:xfrm>
          <a:prstGeom prst="borderCallout1">
            <a:avLst>
              <a:gd name="adj1" fmla="val 49454"/>
              <a:gd name="adj2" fmla="val -2634"/>
              <a:gd name="adj3" fmla="val -79398"/>
              <a:gd name="adj4" fmla="val -594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Light of Mind</a:t>
            </a:r>
          </a:p>
        </p:txBody>
      </p:sp>
      <p:sp>
        <p:nvSpPr>
          <p:cNvPr id="23" name="Line Callout 1 22"/>
          <p:cNvSpPr/>
          <p:nvPr/>
        </p:nvSpPr>
        <p:spPr>
          <a:xfrm>
            <a:off x="3962400" y="4876800"/>
            <a:ext cx="1676400" cy="533400"/>
          </a:xfrm>
          <a:prstGeom prst="borderCallout1">
            <a:avLst>
              <a:gd name="adj1" fmla="val 49454"/>
              <a:gd name="adj2" fmla="val -2634"/>
              <a:gd name="adj3" fmla="val -120336"/>
              <a:gd name="adj4" fmla="val -8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Light of intellect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</TotalTime>
  <Words>259</Words>
  <Application>Microsoft Office PowerPoint</Application>
  <PresentationFormat>On-screen Show (4:3)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Ego- Ahamkara</vt:lpstr>
      <vt:lpstr>PowerPoint Presentation</vt:lpstr>
      <vt:lpstr>PowerPoint Presentation</vt:lpstr>
      <vt:lpstr>PowerPoint Presentation</vt:lpstr>
      <vt:lpstr>Working of Universe, Ego, Mind, Intellect, Citta, Vritti &amp; Samskara</vt:lpstr>
      <vt:lpstr>Brahmarandra in Brain</vt:lpstr>
    </vt:vector>
  </TitlesOfParts>
  <Company>Aurovision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Ego- Ahamkara</dc:title>
  <dc:creator>Hari Prasad</dc:creator>
  <cp:lastModifiedBy>Hari Thapliyal</cp:lastModifiedBy>
  <cp:revision>132</cp:revision>
  <dcterms:created xsi:type="dcterms:W3CDTF">2010-02-09T13:07:05Z</dcterms:created>
  <dcterms:modified xsi:type="dcterms:W3CDTF">2016-10-24T16:46:03Z</dcterms:modified>
</cp:coreProperties>
</file>