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1" r:id="rId7"/>
    <p:sldId id="262" r:id="rId8"/>
    <p:sldId id="260" r:id="rId9"/>
    <p:sldId id="26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EAE5"/>
    <a:srgbClr val="F31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E8D29-7F50-41AE-9091-80B8BABCE3EE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D2DF47-5451-4C36-9416-4DFB279D565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313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D3B3A-7A9F-4853-90AB-57982E4DCFB2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D3C51D-DB09-46CF-8DCD-9114639C79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932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5727A-927B-4C1C-AF23-74BE9EF5A114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A50DFF-E32A-4C2C-90D4-DB775BF68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725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282796-C01A-447E-9877-EB28794AD09F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603C76-4CA0-4977-BE02-6EAE42F83D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999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47FA0-9A8B-4376-A07A-0DBE4C5C4B59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2570F8-0E1F-4103-B813-6362E25AE5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490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089C98-04B3-4E4A-86C6-D8A707DC9916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543D98-6C38-4EAC-9242-67D5B230B6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780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79AF8-6D14-4AE0-9195-21BA2749E326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8E3716-8192-48FE-B147-02D8F4CDC2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766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08206D-D5C3-487E-8159-6777C3275C96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6CC6D5-D4E2-4CD7-B99C-30CD91B5D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2009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F9568-4A1C-4C68-BD6B-1A6DD1E1612F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25811D-84A4-4905-B80E-F9C37F97B8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348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0538C-4CBE-4643-A544-EB781A634E70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6CDA9C-7621-4C46-9DF6-3287E23364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124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A5FD6-A26A-4BF6-A1B1-A17176B95D50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93AE91-5774-46D6-A097-02FECBEA49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141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B82DA6-3E47-48B1-B5E8-9AC43BB48FD8}" type="datetimeFigureOut">
              <a:rPr lang="en-US"/>
              <a:pPr>
                <a:defRPr/>
              </a:pPr>
              <a:t>24-Oct-16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9088B613-DDE9-41CB-91DB-C3B5F52B5B8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411163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Human Body</a:t>
            </a:r>
          </a:p>
        </p:txBody>
      </p:sp>
      <p:sp>
        <p:nvSpPr>
          <p:cNvPr id="4" name="Rectangle 3"/>
          <p:cNvSpPr/>
          <p:nvPr/>
        </p:nvSpPr>
        <p:spPr>
          <a:xfrm>
            <a:off x="3733800" y="685800"/>
            <a:ext cx="4724400" cy="19812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00400" y="2667000"/>
            <a:ext cx="5715000" cy="3657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Arrow Connector 6"/>
          <p:cNvCxnSpPr>
            <a:stCxn id="52" idx="1"/>
            <a:endCxn id="14" idx="2"/>
          </p:cNvCxnSpPr>
          <p:nvPr/>
        </p:nvCxnSpPr>
        <p:spPr>
          <a:xfrm rot="10800000">
            <a:off x="1293813" y="1905000"/>
            <a:ext cx="2516187" cy="14859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loud Callout 13"/>
          <p:cNvSpPr/>
          <p:nvPr/>
        </p:nvSpPr>
        <p:spPr>
          <a:xfrm>
            <a:off x="228600" y="1524000"/>
            <a:ext cx="1066800" cy="762000"/>
          </a:xfrm>
          <a:prstGeom prst="cloudCallout">
            <a:avLst>
              <a:gd name="adj1" fmla="val 58485"/>
              <a:gd name="adj2" fmla="val -109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Gross Body</a:t>
            </a:r>
          </a:p>
        </p:txBody>
      </p:sp>
      <p:sp>
        <p:nvSpPr>
          <p:cNvPr id="16" name="Cloud Callout 15"/>
          <p:cNvSpPr/>
          <p:nvPr/>
        </p:nvSpPr>
        <p:spPr>
          <a:xfrm>
            <a:off x="152400" y="457200"/>
            <a:ext cx="1371600" cy="685800"/>
          </a:xfrm>
          <a:prstGeom prst="cloudCallout">
            <a:avLst>
              <a:gd name="adj1" fmla="val 63745"/>
              <a:gd name="adj2" fmla="val 14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Astral or subtle body</a:t>
            </a:r>
          </a:p>
        </p:txBody>
      </p:sp>
      <p:cxnSp>
        <p:nvCxnSpPr>
          <p:cNvPr id="18" name="Straight Arrow Connector 17"/>
          <p:cNvCxnSpPr>
            <a:stCxn id="89" idx="2"/>
            <a:endCxn id="16" idx="2"/>
          </p:cNvCxnSpPr>
          <p:nvPr/>
        </p:nvCxnSpPr>
        <p:spPr>
          <a:xfrm rot="10800000">
            <a:off x="1522413" y="800100"/>
            <a:ext cx="3354387" cy="990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loud Callout 19"/>
          <p:cNvSpPr/>
          <p:nvPr/>
        </p:nvSpPr>
        <p:spPr>
          <a:xfrm>
            <a:off x="228600" y="3657600"/>
            <a:ext cx="1219200" cy="838200"/>
          </a:xfrm>
          <a:prstGeom prst="cloudCallout">
            <a:avLst>
              <a:gd name="adj1" fmla="val 74316"/>
              <a:gd name="adj2" fmla="val 38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Causal Body</a:t>
            </a:r>
          </a:p>
        </p:txBody>
      </p:sp>
      <p:cxnSp>
        <p:nvCxnSpPr>
          <p:cNvPr id="22" name="Straight Arrow Connector 21"/>
          <p:cNvCxnSpPr>
            <a:stCxn id="19" idx="2"/>
            <a:endCxn id="20" idx="4"/>
          </p:cNvCxnSpPr>
          <p:nvPr/>
        </p:nvCxnSpPr>
        <p:spPr>
          <a:xfrm rot="10800000">
            <a:off x="1744663" y="4110038"/>
            <a:ext cx="4427537" cy="1571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loud Callout 26"/>
          <p:cNvSpPr/>
          <p:nvPr/>
        </p:nvSpPr>
        <p:spPr>
          <a:xfrm>
            <a:off x="1371600" y="4419600"/>
            <a:ext cx="1371600" cy="609600"/>
          </a:xfrm>
          <a:prstGeom prst="cloudCallout">
            <a:avLst>
              <a:gd name="adj1" fmla="val 56779"/>
              <a:gd name="adj2" fmla="val -46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/>
              <a:t>Anandmaya</a:t>
            </a:r>
            <a:r>
              <a:rPr lang="en-US" sz="1050" dirty="0"/>
              <a:t> </a:t>
            </a:r>
            <a:r>
              <a:rPr lang="en-US" sz="1050" dirty="0" err="1"/>
              <a:t>Kosha</a:t>
            </a:r>
            <a:endParaRPr lang="en-US" sz="1050" dirty="0"/>
          </a:p>
        </p:txBody>
      </p:sp>
      <p:sp>
        <p:nvSpPr>
          <p:cNvPr id="33" name="Cloud Callout 32"/>
          <p:cNvSpPr/>
          <p:nvPr/>
        </p:nvSpPr>
        <p:spPr>
          <a:xfrm>
            <a:off x="1752600" y="1447800"/>
            <a:ext cx="1447800" cy="609600"/>
          </a:xfrm>
          <a:prstGeom prst="cloudCallout">
            <a:avLst>
              <a:gd name="adj1" fmla="val 55631"/>
              <a:gd name="adj2" fmla="val 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/>
              <a:t>Vijnanamaya</a:t>
            </a:r>
            <a:r>
              <a:rPr lang="en-US" sz="1050" dirty="0"/>
              <a:t> </a:t>
            </a:r>
            <a:r>
              <a:rPr lang="en-US" sz="1050" dirty="0" err="1"/>
              <a:t>Kosha</a:t>
            </a:r>
            <a:endParaRPr lang="en-US" sz="1050" dirty="0"/>
          </a:p>
        </p:txBody>
      </p:sp>
      <p:sp>
        <p:nvSpPr>
          <p:cNvPr id="45" name="Cloud Callout 44"/>
          <p:cNvSpPr/>
          <p:nvPr/>
        </p:nvSpPr>
        <p:spPr>
          <a:xfrm>
            <a:off x="990600" y="2895600"/>
            <a:ext cx="1981200" cy="609600"/>
          </a:xfrm>
          <a:prstGeom prst="cloudCallout">
            <a:avLst>
              <a:gd name="adj1" fmla="val 55631"/>
              <a:gd name="adj2" fmla="val 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/>
              <a:t>Pranmaya</a:t>
            </a:r>
            <a:r>
              <a:rPr lang="en-US" sz="1050" dirty="0"/>
              <a:t> </a:t>
            </a:r>
            <a:r>
              <a:rPr lang="en-US" sz="1050" dirty="0" err="1"/>
              <a:t>Kosha</a:t>
            </a:r>
            <a:r>
              <a:rPr lang="en-US" sz="1050" dirty="0"/>
              <a:t>- Respiratory &amp; Circulatory System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3962400" y="914400"/>
            <a:ext cx="4267200" cy="4953000"/>
          </a:xfrm>
          <a:prstGeom prst="roundRect">
            <a:avLst/>
          </a:prstGeom>
          <a:solidFill>
            <a:schemeClr val="bg1">
              <a:alpha val="62000"/>
            </a:scheme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48" name="Straight Arrow Connector 47"/>
          <p:cNvCxnSpPr>
            <a:stCxn id="46" idx="1"/>
            <a:endCxn id="45" idx="4"/>
          </p:cNvCxnSpPr>
          <p:nvPr/>
        </p:nvCxnSpPr>
        <p:spPr>
          <a:xfrm rot="10800000">
            <a:off x="3082925" y="3213100"/>
            <a:ext cx="879475" cy="177800"/>
          </a:xfrm>
          <a:prstGeom prst="straightConnector1">
            <a:avLst/>
          </a:prstGeom>
          <a:ln>
            <a:solidFill>
              <a:srgbClr val="FFC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3810000" y="762000"/>
            <a:ext cx="4572000" cy="5257800"/>
          </a:xfrm>
          <a:prstGeom prst="roundRect">
            <a:avLst/>
          </a:prstGeom>
          <a:solidFill>
            <a:schemeClr val="accent1">
              <a:alpha val="1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5029200" y="990600"/>
            <a:ext cx="2286000" cy="16002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5105400" y="1052513"/>
            <a:ext cx="2133600" cy="12334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5181600" y="13716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Senses</a:t>
            </a:r>
          </a:p>
        </p:txBody>
      </p:sp>
      <p:sp>
        <p:nvSpPr>
          <p:cNvPr id="59" name="Oval 58"/>
          <p:cNvSpPr/>
          <p:nvPr/>
        </p:nvSpPr>
        <p:spPr>
          <a:xfrm>
            <a:off x="5997575" y="1219200"/>
            <a:ext cx="10668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Tanmatra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5867400" y="17526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Mind</a:t>
            </a:r>
          </a:p>
        </p:txBody>
      </p:sp>
      <p:sp>
        <p:nvSpPr>
          <p:cNvPr id="63" name="Oval 62"/>
          <p:cNvSpPr/>
          <p:nvPr/>
        </p:nvSpPr>
        <p:spPr>
          <a:xfrm>
            <a:off x="5729288" y="2335213"/>
            <a:ext cx="9144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Intellect</a:t>
            </a:r>
          </a:p>
        </p:txBody>
      </p:sp>
      <p:sp>
        <p:nvSpPr>
          <p:cNvPr id="64" name="Cloud Callout 63"/>
          <p:cNvSpPr/>
          <p:nvPr/>
        </p:nvSpPr>
        <p:spPr>
          <a:xfrm>
            <a:off x="1752600" y="762000"/>
            <a:ext cx="1295400" cy="609600"/>
          </a:xfrm>
          <a:prstGeom prst="cloudCallout">
            <a:avLst>
              <a:gd name="adj1" fmla="val 55631"/>
              <a:gd name="adj2" fmla="val 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/>
              <a:t>Manomaya</a:t>
            </a:r>
            <a:endParaRPr lang="en-US" sz="1050" dirty="0"/>
          </a:p>
        </p:txBody>
      </p:sp>
      <p:cxnSp>
        <p:nvCxnSpPr>
          <p:cNvPr id="66" name="Straight Arrow Connector 65"/>
          <p:cNvCxnSpPr>
            <a:stCxn id="32" idx="3"/>
            <a:endCxn id="64" idx="4"/>
          </p:cNvCxnSpPr>
          <p:nvPr/>
        </p:nvCxnSpPr>
        <p:spPr>
          <a:xfrm rot="5400000" flipH="1">
            <a:off x="3756819" y="443706"/>
            <a:ext cx="1025525" cy="22971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6172200" y="3124200"/>
            <a:ext cx="2590800" cy="22860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6275388" y="3200400"/>
            <a:ext cx="2362200" cy="2133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6477000" y="3352800"/>
            <a:ext cx="2057400" cy="1828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3" name="Cloud Callout 72"/>
          <p:cNvSpPr/>
          <p:nvPr/>
        </p:nvSpPr>
        <p:spPr>
          <a:xfrm>
            <a:off x="7696200" y="1371600"/>
            <a:ext cx="1143000" cy="457200"/>
          </a:xfrm>
          <a:prstGeom prst="cloudCallout">
            <a:avLst>
              <a:gd name="adj1" fmla="val 61555"/>
              <a:gd name="adj2" fmla="val 87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Ego</a:t>
            </a:r>
          </a:p>
        </p:txBody>
      </p:sp>
      <p:cxnSp>
        <p:nvCxnSpPr>
          <p:cNvPr id="75" name="Straight Arrow Connector 74"/>
          <p:cNvCxnSpPr>
            <a:stCxn id="72" idx="0"/>
            <a:endCxn id="73" idx="2"/>
          </p:cNvCxnSpPr>
          <p:nvPr/>
        </p:nvCxnSpPr>
        <p:spPr>
          <a:xfrm rot="5400000" flipH="1" flipV="1">
            <a:off x="7295357" y="1810543"/>
            <a:ext cx="1752600" cy="13319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6629400" y="3505200"/>
            <a:ext cx="1828800" cy="152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0" name="Cloud Callout 79"/>
          <p:cNvSpPr/>
          <p:nvPr/>
        </p:nvSpPr>
        <p:spPr>
          <a:xfrm>
            <a:off x="7924800" y="2133600"/>
            <a:ext cx="914400" cy="3810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Citta</a:t>
            </a:r>
          </a:p>
        </p:txBody>
      </p:sp>
      <p:cxnSp>
        <p:nvCxnSpPr>
          <p:cNvPr id="82" name="Straight Arrow Connector 81"/>
          <p:cNvCxnSpPr>
            <a:stCxn id="78" idx="7"/>
            <a:endCxn id="80" idx="2"/>
          </p:cNvCxnSpPr>
          <p:nvPr/>
        </p:nvCxnSpPr>
        <p:spPr>
          <a:xfrm rot="5400000" flipH="1" flipV="1">
            <a:off x="7812088" y="2701925"/>
            <a:ext cx="1404938" cy="64928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Oval 82"/>
          <p:cNvSpPr/>
          <p:nvPr/>
        </p:nvSpPr>
        <p:spPr>
          <a:xfrm>
            <a:off x="7086600" y="3886200"/>
            <a:ext cx="914400" cy="685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Soul</a:t>
            </a:r>
          </a:p>
        </p:txBody>
      </p:sp>
      <p:cxnSp>
        <p:nvCxnSpPr>
          <p:cNvPr id="35" name="Straight Arrow Connector 34"/>
          <p:cNvCxnSpPr>
            <a:stCxn id="15" idx="3"/>
            <a:endCxn id="33" idx="2"/>
          </p:cNvCxnSpPr>
          <p:nvPr/>
        </p:nvCxnSpPr>
        <p:spPr>
          <a:xfrm rot="5400000" flipH="1">
            <a:off x="3979863" y="971550"/>
            <a:ext cx="603250" cy="2165350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4876800" y="914400"/>
            <a:ext cx="2514600" cy="1752600"/>
          </a:xfrm>
          <a:prstGeom prst="ellipse">
            <a:avLst/>
          </a:prstGeom>
          <a:solidFill>
            <a:schemeClr val="bg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1" name="Cloud Callout 90"/>
          <p:cNvSpPr/>
          <p:nvPr/>
        </p:nvSpPr>
        <p:spPr>
          <a:xfrm>
            <a:off x="1066800" y="2286000"/>
            <a:ext cx="1828800" cy="533400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/>
              <a:t>Annamaya</a:t>
            </a:r>
            <a:r>
              <a:rPr lang="en-US" sz="1050" dirty="0"/>
              <a:t> </a:t>
            </a:r>
            <a:r>
              <a:rPr lang="en-US" sz="1050" dirty="0" err="1"/>
              <a:t>Kosha</a:t>
            </a:r>
            <a:r>
              <a:rPr lang="en-US" sz="1050" dirty="0"/>
              <a:t>-  Digestive System</a:t>
            </a:r>
          </a:p>
        </p:txBody>
      </p:sp>
      <p:cxnSp>
        <p:nvCxnSpPr>
          <p:cNvPr id="93" name="Straight Connector 92"/>
          <p:cNvCxnSpPr>
            <a:stCxn id="91" idx="2"/>
          </p:cNvCxnSpPr>
          <p:nvPr/>
        </p:nvCxnSpPr>
        <p:spPr>
          <a:xfrm>
            <a:off x="2894013" y="2552700"/>
            <a:ext cx="839787" cy="571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6" idx="3"/>
            <a:endCxn id="27" idx="4"/>
          </p:cNvCxnSpPr>
          <p:nvPr/>
        </p:nvCxnSpPr>
        <p:spPr>
          <a:xfrm rot="5400000" flipH="1">
            <a:off x="4566444" y="2966244"/>
            <a:ext cx="325438" cy="3784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Mind &amp; Intellect Orbs</a:t>
            </a:r>
          </a:p>
        </p:txBody>
      </p:sp>
      <p:sp>
        <p:nvSpPr>
          <p:cNvPr id="5" name="Cloud Callout 4"/>
          <p:cNvSpPr/>
          <p:nvPr/>
        </p:nvSpPr>
        <p:spPr>
          <a:xfrm>
            <a:off x="2971800" y="3048000"/>
            <a:ext cx="1371600" cy="685800"/>
          </a:xfrm>
          <a:prstGeom prst="cloudCallout">
            <a:avLst>
              <a:gd name="adj1" fmla="val 63745"/>
              <a:gd name="adj2" fmla="val 14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/>
              <a:t>Astral or subtle body</a:t>
            </a:r>
          </a:p>
        </p:txBody>
      </p:sp>
      <p:cxnSp>
        <p:nvCxnSpPr>
          <p:cNvPr id="6" name="Straight Arrow Connector 5"/>
          <p:cNvCxnSpPr>
            <a:stCxn id="17" idx="2"/>
            <a:endCxn id="5" idx="2"/>
          </p:cNvCxnSpPr>
          <p:nvPr/>
        </p:nvCxnSpPr>
        <p:spPr>
          <a:xfrm rot="10800000">
            <a:off x="4341813" y="3390900"/>
            <a:ext cx="992187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loud Callout 6"/>
          <p:cNvSpPr/>
          <p:nvPr/>
        </p:nvSpPr>
        <p:spPr>
          <a:xfrm>
            <a:off x="2743200" y="4191000"/>
            <a:ext cx="1447800" cy="609600"/>
          </a:xfrm>
          <a:prstGeom prst="cloudCallout">
            <a:avLst>
              <a:gd name="adj1" fmla="val 55631"/>
              <a:gd name="adj2" fmla="val 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Orb of Intellect</a:t>
            </a:r>
          </a:p>
        </p:txBody>
      </p:sp>
      <p:sp>
        <p:nvSpPr>
          <p:cNvPr id="8" name="Oval 7"/>
          <p:cNvSpPr/>
          <p:nvPr/>
        </p:nvSpPr>
        <p:spPr>
          <a:xfrm>
            <a:off x="5486400" y="2743200"/>
            <a:ext cx="2286000" cy="16002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562600" y="2805113"/>
            <a:ext cx="2133600" cy="1233487"/>
          </a:xfrm>
          <a:prstGeom prst="ellips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638800" y="3124200"/>
            <a:ext cx="8382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 Senses</a:t>
            </a:r>
          </a:p>
        </p:txBody>
      </p:sp>
      <p:sp>
        <p:nvSpPr>
          <p:cNvPr id="11" name="Oval 10"/>
          <p:cNvSpPr/>
          <p:nvPr/>
        </p:nvSpPr>
        <p:spPr>
          <a:xfrm>
            <a:off x="6454775" y="2971800"/>
            <a:ext cx="1066800" cy="533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 </a:t>
            </a:r>
            <a:r>
              <a:rPr lang="en-US" sz="10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Tanmatra</a:t>
            </a:r>
            <a:endParaRPr lang="en-US" sz="10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6324600" y="3505200"/>
            <a:ext cx="6858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Mind</a:t>
            </a:r>
          </a:p>
        </p:txBody>
      </p:sp>
      <p:sp>
        <p:nvSpPr>
          <p:cNvPr id="13" name="Oval 12"/>
          <p:cNvSpPr/>
          <p:nvPr/>
        </p:nvSpPr>
        <p:spPr>
          <a:xfrm>
            <a:off x="6186488" y="4087813"/>
            <a:ext cx="914400" cy="228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Intellect</a:t>
            </a:r>
          </a:p>
        </p:txBody>
      </p:sp>
      <p:sp>
        <p:nvSpPr>
          <p:cNvPr id="14" name="Cloud Callout 13"/>
          <p:cNvSpPr/>
          <p:nvPr/>
        </p:nvSpPr>
        <p:spPr>
          <a:xfrm>
            <a:off x="3200400" y="1981200"/>
            <a:ext cx="1295400" cy="609600"/>
          </a:xfrm>
          <a:prstGeom prst="cloudCallout">
            <a:avLst>
              <a:gd name="adj1" fmla="val 55631"/>
              <a:gd name="adj2" fmla="val 205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/>
              <a:t>Orb of Mind</a:t>
            </a:r>
          </a:p>
        </p:txBody>
      </p:sp>
      <p:cxnSp>
        <p:nvCxnSpPr>
          <p:cNvPr id="15" name="Straight Arrow Connector 14"/>
          <p:cNvCxnSpPr>
            <a:stCxn id="9" idx="3"/>
            <a:endCxn id="14" idx="4"/>
          </p:cNvCxnSpPr>
          <p:nvPr/>
        </p:nvCxnSpPr>
        <p:spPr>
          <a:xfrm rot="5400000" flipH="1">
            <a:off x="4442619" y="2424906"/>
            <a:ext cx="1558925" cy="13065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3"/>
            <a:endCxn id="7" idx="2"/>
          </p:cNvCxnSpPr>
          <p:nvPr/>
        </p:nvCxnSpPr>
        <p:spPr>
          <a:xfrm rot="5400000">
            <a:off x="4811713" y="3486150"/>
            <a:ext cx="387350" cy="1631950"/>
          </a:xfrm>
          <a:prstGeom prst="straightConnector1">
            <a:avLst/>
          </a:prstGeom>
          <a:ln w="44450">
            <a:solidFill>
              <a:schemeClr val="accent4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334000" y="2667000"/>
            <a:ext cx="2514600" cy="1752600"/>
          </a:xfrm>
          <a:prstGeom prst="ellipse">
            <a:avLst/>
          </a:prstGeom>
          <a:solidFill>
            <a:schemeClr val="bg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Mind under Triguna of Prakriti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371600" y="2057400"/>
          <a:ext cx="6096000" cy="2316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4743">
                <a:tc gridSpan="3"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b="0" dirty="0"/>
                        <a:t>Small luminous mass of </a:t>
                      </a:r>
                      <a:r>
                        <a:rPr lang="en-US" sz="1400" b="0" dirty="0" err="1"/>
                        <a:t>unemanated</a:t>
                      </a:r>
                      <a:r>
                        <a:rPr lang="en-US" sz="1400" b="0" dirty="0"/>
                        <a:t> light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b="0" dirty="0"/>
                        <a:t>No sensation of burn or of touch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b="0" dirty="0"/>
                        <a:t>Shines in its own orb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b="0" dirty="0"/>
                        <a:t>Affected by three </a:t>
                      </a:r>
                      <a:r>
                        <a:rPr lang="en-US" sz="1400" b="0" dirty="0" err="1"/>
                        <a:t>gunas</a:t>
                      </a:r>
                      <a:endParaRPr lang="en-US" sz="1400" b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b="0" dirty="0"/>
                        <a:t>Form, color and activity constantly changing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b="0" dirty="0"/>
                        <a:t>Receives vibration from senses and transmits to </a:t>
                      </a:r>
                      <a:r>
                        <a:rPr lang="en-US" sz="1400" b="0" dirty="0" err="1"/>
                        <a:t>buddhi</a:t>
                      </a:r>
                      <a:endParaRPr lang="en-US" sz="1400" b="0" dirty="0"/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400" b="0" dirty="0"/>
                        <a:t>Prompts senses to perform</a:t>
                      </a:r>
                    </a:p>
                  </a:txBody>
                  <a:tcPr marT="45714" marB="45714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420">
                <a:tc>
                  <a:txBody>
                    <a:bodyPr/>
                    <a:lstStyle/>
                    <a:p>
                      <a:r>
                        <a:rPr lang="en-US" sz="1400" b="0" dirty="0"/>
                        <a:t>Color of peaceful moon under </a:t>
                      </a:r>
                      <a:r>
                        <a:rPr lang="en-US" sz="1400" b="0" dirty="0" err="1"/>
                        <a:t>Sattya</a:t>
                      </a:r>
                      <a:endParaRPr lang="en-US" sz="1400" b="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Red or smoky blood (terrible act)</a:t>
                      </a:r>
                    </a:p>
                    <a:p>
                      <a:endParaRPr lang="en-US" sz="1400" b="0" dirty="0"/>
                    </a:p>
                  </a:txBody>
                  <a:tcPr marT="45714" marB="45714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Contracted, shriveled (</a:t>
                      </a:r>
                      <a:r>
                        <a:rPr lang="en-US" sz="1400" b="0" dirty="0" err="1"/>
                        <a:t>Tamas</a:t>
                      </a:r>
                      <a:r>
                        <a:rPr lang="en-US" sz="1400" b="0" dirty="0"/>
                        <a:t>)</a:t>
                      </a:r>
                    </a:p>
                    <a:p>
                      <a:endParaRPr lang="en-US" sz="1400" b="0" dirty="0"/>
                    </a:p>
                  </a:txBody>
                  <a:tcPr marT="45714" marB="4571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Intellect under Triguna of Prakriti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874838"/>
            <a:ext cx="2133600" cy="4525962"/>
          </a:xfrm>
        </p:spPr>
        <p:txBody>
          <a:bodyPr/>
          <a:lstStyle/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2590800" y="1874838"/>
            <a:ext cx="2133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320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1676400"/>
          <a:ext cx="4343400" cy="444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9763"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Dispassion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Prosperity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Mercy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Absence of cruelty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Non-Violence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Truthfulness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Non-stealing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 err="1">
                          <a:solidFill>
                            <a:schemeClr val="bg1"/>
                          </a:solidFill>
                        </a:rPr>
                        <a:t>Brahmacharya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Non-</a:t>
                      </a:r>
                      <a:r>
                        <a:rPr lang="en-US" sz="1100" b="0" dirty="0" err="1">
                          <a:solidFill>
                            <a:schemeClr val="bg1"/>
                          </a:solidFill>
                        </a:rPr>
                        <a:t>convetousness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Purity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Contentment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Austerity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Study of scriptures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Surrender to God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Theism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Inclination towards virtuous conduct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Interest in arriving at the truth y analytical reasoning</a:t>
                      </a:r>
                    </a:p>
                    <a:p>
                      <a:pPr marL="231775" lvl="0" indent="-231775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 err="1">
                          <a:solidFill>
                            <a:schemeClr val="bg1"/>
                          </a:solidFill>
                        </a:rPr>
                        <a:t>Justic</a:t>
                      </a: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  <a:p>
                      <a:pPr marL="231775" lvl="0" indent="-231775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Endurance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Serenity</a:t>
                      </a:r>
                    </a:p>
                    <a:p>
                      <a:pPr marL="231775" lvl="0" indent="-231775">
                        <a:buFont typeface="Arial" pitchFamily="34" charset="0"/>
                        <a:buChar char="•"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</a:rPr>
                        <a:t>Self-control</a:t>
                      </a:r>
                    </a:p>
                    <a:p>
                      <a:pPr lvl="0">
                        <a:defRPr/>
                      </a:pPr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marL="341313" marR="0" lvl="0" indent="-341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Humility</a:t>
                      </a:r>
                    </a:p>
                    <a:p>
                      <a:pPr marL="341313" marR="0" lvl="0" indent="-341313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Patience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Faith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Affection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Happiness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Cheerfulness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Delight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Bliss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Selflessness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Freedom from attachment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Parental 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Affaction</a:t>
                      </a: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Retentive Memory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Reflection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Contemplation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Meditation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Discriminative power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Peace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One-</a:t>
                      </a:r>
                      <a:r>
                        <a:rPr kumimoji="0" lang="en-US" sz="11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pointedness</a:t>
                      </a: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 mind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Fixity in pure feeling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Firm belief in God</a:t>
                      </a:r>
                    </a:p>
                    <a:p>
                      <a:endParaRPr lang="en-US" sz="1100" b="0" dirty="0">
                        <a:solidFill>
                          <a:schemeClr val="bg1"/>
                        </a:solidFill>
                      </a:endParaRP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181600" y="1676400"/>
          <a:ext cx="2209800" cy="444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49763"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Ignorance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Violence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Cruelty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Ejection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Atheism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Inertia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Indiscrimination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Laziness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Sloth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Carelessness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Fear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Lamentation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Dullness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Deceit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Fraud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dirty="0"/>
                        <a:t>False</a:t>
                      </a:r>
                      <a:r>
                        <a:rPr lang="en-US" sz="1100" baseline="0" dirty="0"/>
                        <a:t> Pride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Theft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Folly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Debauchery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Bad Conduct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Meat Eating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Eat and drinking impure food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Cheating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Forgetfulness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Pride infatuation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100" baseline="0" dirty="0"/>
                        <a:t>Delight in sinful deeds</a:t>
                      </a:r>
                      <a:endParaRPr lang="en-US" sz="1100" dirty="0"/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1295400"/>
          <a:ext cx="6781800" cy="371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Under </a:t>
                      </a:r>
                      <a:r>
                        <a:rPr lang="en-US" sz="1800" b="1" dirty="0" err="1">
                          <a:solidFill>
                            <a:schemeClr val="bg1"/>
                          </a:solidFill>
                        </a:rPr>
                        <a:t>Sattva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 Influence</a:t>
                      </a:r>
                    </a:p>
                  </a:txBody>
                  <a:tcPr marT="45798" marB="45798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Under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Tamas</a:t>
                      </a:r>
                      <a:r>
                        <a:rPr lang="en-US" sz="1800" baseline="0" dirty="0"/>
                        <a:t> influence</a:t>
                      </a:r>
                      <a:endParaRPr lang="en-US" sz="1800" dirty="0"/>
                    </a:p>
                  </a:txBody>
                  <a:tcPr marT="45798" marB="4579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609600" y="1752600"/>
            <a:ext cx="5791200" cy="495300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Citta &amp; Other Related Orbs</a:t>
            </a:r>
          </a:p>
        </p:txBody>
      </p:sp>
      <p:sp>
        <p:nvSpPr>
          <p:cNvPr id="4" name="Oval 3"/>
          <p:cNvSpPr/>
          <p:nvPr/>
        </p:nvSpPr>
        <p:spPr>
          <a:xfrm>
            <a:off x="914400" y="1981200"/>
            <a:ext cx="5334000" cy="4572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19200" y="2133600"/>
            <a:ext cx="4800600" cy="4343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447800" y="2362200"/>
            <a:ext cx="4343400" cy="3962400"/>
          </a:xfrm>
          <a:prstGeom prst="ellipse">
            <a:avLst/>
          </a:prstGeom>
          <a:solidFill>
            <a:srgbClr val="F319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752600" y="2514600"/>
            <a:ext cx="3810000" cy="3581400"/>
          </a:xfrm>
          <a:prstGeom prst="ellipse">
            <a:avLst/>
          </a:prstGeom>
          <a:solidFill>
            <a:srgbClr val="22EAE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1981200" y="2819400"/>
            <a:ext cx="3352800" cy="30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3048000" y="3733800"/>
            <a:ext cx="1143000" cy="10668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Line Callout 1 10"/>
          <p:cNvSpPr/>
          <p:nvPr/>
        </p:nvSpPr>
        <p:spPr>
          <a:xfrm>
            <a:off x="7620000" y="1828800"/>
            <a:ext cx="990600" cy="838200"/>
          </a:xfrm>
          <a:prstGeom prst="borderCallout1">
            <a:avLst>
              <a:gd name="adj1" fmla="val 18750"/>
              <a:gd name="adj2" fmla="val -8333"/>
              <a:gd name="adj3" fmla="val 195539"/>
              <a:gd name="adj4" fmla="val -26014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Orb of </a:t>
            </a:r>
            <a:r>
              <a:rPr lang="en-US" sz="1200" dirty="0" err="1">
                <a:solidFill>
                  <a:schemeClr val="tx1"/>
                </a:solidFill>
              </a:rPr>
              <a:t>Chitta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Line Callout 1 11"/>
          <p:cNvSpPr/>
          <p:nvPr/>
        </p:nvSpPr>
        <p:spPr>
          <a:xfrm>
            <a:off x="5943600" y="1295400"/>
            <a:ext cx="990600" cy="838200"/>
          </a:xfrm>
          <a:prstGeom prst="borderCallout1">
            <a:avLst>
              <a:gd name="adj1" fmla="val 18750"/>
              <a:gd name="adj2" fmla="val -8333"/>
              <a:gd name="adj3" fmla="val 303003"/>
              <a:gd name="adj4" fmla="val -20917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err="1">
                <a:solidFill>
                  <a:schemeClr val="tx1"/>
                </a:solidFill>
              </a:rPr>
              <a:t>Luminious</a:t>
            </a:r>
            <a:r>
              <a:rPr lang="en-US" sz="1200" dirty="0">
                <a:solidFill>
                  <a:schemeClr val="tx1"/>
                </a:solidFill>
              </a:rPr>
              <a:t> Orb is </a:t>
            </a:r>
            <a:r>
              <a:rPr lang="en-US" sz="1200" dirty="0" err="1">
                <a:solidFill>
                  <a:schemeClr val="tx1"/>
                </a:solidFill>
              </a:rPr>
              <a:t>Jivatman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4" name="Line Callout 1 13"/>
          <p:cNvSpPr/>
          <p:nvPr/>
        </p:nvSpPr>
        <p:spPr>
          <a:xfrm>
            <a:off x="6553200" y="2667000"/>
            <a:ext cx="990600" cy="838200"/>
          </a:xfrm>
          <a:prstGeom prst="borderCallout1">
            <a:avLst>
              <a:gd name="adj1" fmla="val 18750"/>
              <a:gd name="adj2" fmla="val -8333"/>
              <a:gd name="adj3" fmla="val 117385"/>
              <a:gd name="adj4" fmla="val -11410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Orb of </a:t>
            </a:r>
            <a:r>
              <a:rPr lang="en-US" sz="1200" dirty="0" err="1">
                <a:solidFill>
                  <a:schemeClr val="tx1"/>
                </a:solidFill>
              </a:rPr>
              <a:t>Ahmkar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Line Callout 1 14"/>
          <p:cNvSpPr/>
          <p:nvPr/>
        </p:nvSpPr>
        <p:spPr>
          <a:xfrm>
            <a:off x="7696200" y="3505200"/>
            <a:ext cx="990600" cy="838200"/>
          </a:xfrm>
          <a:prstGeom prst="borderCallout1">
            <a:avLst>
              <a:gd name="adj1" fmla="val 18750"/>
              <a:gd name="adj2" fmla="val -8333"/>
              <a:gd name="adj3" fmla="val 50627"/>
              <a:gd name="adj4" fmla="val -195395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Orb of Prana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838200" y="1905000"/>
            <a:ext cx="5410200" cy="4724400"/>
          </a:xfrm>
          <a:prstGeom prst="roundRect">
            <a:avLst/>
          </a:prstGeom>
          <a:solidFill>
            <a:schemeClr val="accent1">
              <a:alpha val="2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" name="Line Callout 1 15"/>
          <p:cNvSpPr/>
          <p:nvPr/>
        </p:nvSpPr>
        <p:spPr>
          <a:xfrm>
            <a:off x="6553200" y="4343400"/>
            <a:ext cx="990600" cy="838200"/>
          </a:xfrm>
          <a:prstGeom prst="borderCallout1">
            <a:avLst>
              <a:gd name="adj1" fmla="val 18750"/>
              <a:gd name="adj2" fmla="val -8333"/>
              <a:gd name="adj3" fmla="val 27832"/>
              <a:gd name="adj4" fmla="val -5348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Orb of </a:t>
            </a:r>
            <a:r>
              <a:rPr lang="en-US" sz="1200" dirty="0" err="1">
                <a:solidFill>
                  <a:schemeClr val="tx1"/>
                </a:solidFill>
              </a:rPr>
              <a:t>Prakriti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Line Callout 1 16"/>
          <p:cNvSpPr/>
          <p:nvPr/>
        </p:nvSpPr>
        <p:spPr>
          <a:xfrm>
            <a:off x="7696200" y="5181600"/>
            <a:ext cx="990600" cy="838200"/>
          </a:xfrm>
          <a:prstGeom prst="borderCallout1">
            <a:avLst>
              <a:gd name="adj1" fmla="val 18750"/>
              <a:gd name="adj2" fmla="val -8333"/>
              <a:gd name="adj3" fmla="val 42486"/>
              <a:gd name="adj4" fmla="val -187128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</a:rPr>
              <a:t>Orb of Brahman</a:t>
            </a:r>
          </a:p>
        </p:txBody>
      </p:sp>
      <p:sp>
        <p:nvSpPr>
          <p:cNvPr id="22" name="Cloud Callout 21"/>
          <p:cNvSpPr/>
          <p:nvPr/>
        </p:nvSpPr>
        <p:spPr>
          <a:xfrm>
            <a:off x="7315200" y="6172200"/>
            <a:ext cx="1219200" cy="457200"/>
          </a:xfrm>
          <a:prstGeom prst="cloudCallout">
            <a:avLst>
              <a:gd name="adj1" fmla="val -126057"/>
              <a:gd name="adj2" fmla="val -31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/>
              <a:t>Causal Body</a:t>
            </a:r>
          </a:p>
        </p:txBody>
      </p:sp>
      <p:sp>
        <p:nvSpPr>
          <p:cNvPr id="23" name="Cloud Callout 22"/>
          <p:cNvSpPr/>
          <p:nvPr/>
        </p:nvSpPr>
        <p:spPr>
          <a:xfrm>
            <a:off x="7696200" y="4572000"/>
            <a:ext cx="1295400" cy="457200"/>
          </a:xfrm>
          <a:prstGeom prst="cloudCallout">
            <a:avLst>
              <a:gd name="adj1" fmla="val -159142"/>
              <a:gd name="adj2" fmla="val 1654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dirty="0" err="1"/>
              <a:t>Anandmaya</a:t>
            </a:r>
            <a:r>
              <a:rPr lang="en-US" sz="1050" dirty="0"/>
              <a:t> </a:t>
            </a:r>
            <a:r>
              <a:rPr lang="en-US" sz="1050" dirty="0" err="1"/>
              <a:t>Kosha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Citta &amp; Attributed under Triguna of Prakriti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Under </a:t>
                      </a:r>
                      <a:r>
                        <a:rPr lang="en-US" sz="1600" dirty="0" err="1"/>
                        <a:t>Sattva</a:t>
                      </a:r>
                      <a:r>
                        <a:rPr lang="en-US" sz="1600" dirty="0"/>
                        <a:t> predomination citta is clear like crystal or </a:t>
                      </a:r>
                      <a:r>
                        <a:rPr lang="en-US" sz="1600" dirty="0" err="1"/>
                        <a:t>dimond</a:t>
                      </a:r>
                      <a:r>
                        <a:rPr lang="en-US" sz="1600" dirty="0"/>
                        <a:t> or sun-rays reflected on snow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Free from doubts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Peaceful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Bestows bliss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Can give vision of </a:t>
                      </a:r>
                      <a:r>
                        <a:rPr lang="en-US" sz="1600" dirty="0" err="1"/>
                        <a:t>Javatman</a:t>
                      </a:r>
                      <a:r>
                        <a:rPr lang="en-US" sz="1600" dirty="0"/>
                        <a:t> and </a:t>
                      </a:r>
                      <a:r>
                        <a:rPr lang="en-US" sz="1600" dirty="0" err="1"/>
                        <a:t>Paramatma</a:t>
                      </a:r>
                      <a:endParaRPr lang="en-US" sz="1600" dirty="0"/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Imparts of feeling Dharma, </a:t>
                      </a:r>
                      <a:r>
                        <a:rPr lang="en-US" sz="1600" dirty="0" err="1"/>
                        <a:t>Aishwarya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Jnaya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Vairagya</a:t>
                      </a:r>
                      <a:endParaRPr lang="en-US" sz="1600" dirty="0"/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Filled with placidity of divine feeling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Endowed with soft luminosity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Citta assumes minute form by contracting, thus self realization is possible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Turbulent and boisterous, ever changing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Rise to attachment, hatred, jealousy, pride, conceit, pleasure, pain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dirty="0"/>
                        <a:t>Full</a:t>
                      </a:r>
                      <a:r>
                        <a:rPr lang="en-US" sz="1600" baseline="0" dirty="0"/>
                        <a:t> of </a:t>
                      </a:r>
                      <a:r>
                        <a:rPr lang="en-US" sz="1600" baseline="0" dirty="0" err="1"/>
                        <a:t>sankalpa</a:t>
                      </a:r>
                      <a:r>
                        <a:rPr lang="en-US" sz="1600" baseline="0" dirty="0"/>
                        <a:t> and </a:t>
                      </a:r>
                      <a:r>
                        <a:rPr lang="en-US" sz="1600" baseline="0" dirty="0" err="1"/>
                        <a:t>vikalpa</a:t>
                      </a:r>
                      <a:r>
                        <a:rPr lang="en-US" sz="1600" baseline="0" dirty="0"/>
                        <a:t> (thoughts &amp; imaginations)</a:t>
                      </a:r>
                    </a:p>
                    <a:p>
                      <a:pPr marL="177800" indent="-177800">
                        <a:buFont typeface="Arial" pitchFamily="34" charset="0"/>
                        <a:buChar char="•"/>
                      </a:pPr>
                      <a:r>
                        <a:rPr lang="en-US" sz="1600" baseline="0" dirty="0"/>
                        <a:t>Citta hold </a:t>
                      </a:r>
                      <a:r>
                        <a:rPr lang="en-US" sz="1600" baseline="0" dirty="0" err="1"/>
                        <a:t>samskara</a:t>
                      </a:r>
                      <a:r>
                        <a:rPr lang="en-US" sz="1600" baseline="0" dirty="0"/>
                        <a:t> of virtue and vice, knowledge &amp; ignorance, passion &amp; dispassion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Possessed of dull light</a:t>
                      </a:r>
                    </a:p>
                    <a:p>
                      <a:r>
                        <a:rPr lang="en-US" sz="1600" dirty="0"/>
                        <a:t>Ignorance, indiscrimination,</a:t>
                      </a:r>
                      <a:r>
                        <a:rPr lang="en-US" sz="1600" baseline="0" dirty="0"/>
                        <a:t> vice</a:t>
                      </a:r>
                    </a:p>
                    <a:p>
                      <a:r>
                        <a:rPr lang="en-US" sz="1600" baseline="0" dirty="0" err="1"/>
                        <a:t>Trainted</a:t>
                      </a:r>
                      <a:r>
                        <a:rPr lang="en-US" sz="1600" baseline="0" dirty="0"/>
                        <a:t> by cruel actions</a:t>
                      </a:r>
                    </a:p>
                    <a:p>
                      <a:r>
                        <a:rPr lang="en-US" sz="1600" baseline="0" dirty="0"/>
                        <a:t>Action of intellect subdued</a:t>
                      </a:r>
                    </a:p>
                    <a:p>
                      <a:r>
                        <a:rPr lang="en-US" sz="1600" baseline="0" dirty="0"/>
                        <a:t>Bad feelings of evil inclination crop up</a:t>
                      </a:r>
                    </a:p>
                    <a:p>
                      <a:r>
                        <a:rPr lang="en-US" sz="1600" baseline="0" dirty="0"/>
                        <a:t>Citta does tend to perform good actions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Ego under Triguna of Prakriti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1660525"/>
          <a:ext cx="7391400" cy="4359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3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59275"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 err="1"/>
                        <a:t>Satta</a:t>
                      </a:r>
                      <a:r>
                        <a:rPr lang="en-US" sz="1400" dirty="0"/>
                        <a:t> influence (pure blue </a:t>
                      </a:r>
                      <a:r>
                        <a:rPr lang="en-US" sz="1400" dirty="0" err="1"/>
                        <a:t>saphire</a:t>
                      </a:r>
                      <a:r>
                        <a:rPr lang="en-US" sz="1400" dirty="0"/>
                        <a:t>, transparent)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endParaRPr lang="en-US" sz="1400" dirty="0"/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Stops function of citta and subtle </a:t>
                      </a:r>
                      <a:r>
                        <a:rPr lang="en-US" sz="1400" dirty="0" err="1"/>
                        <a:t>prana</a:t>
                      </a:r>
                      <a:endParaRPr lang="en-US" sz="1400" dirty="0"/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Helps in understanding the causal </a:t>
                      </a:r>
                      <a:r>
                        <a:rPr lang="en-US" sz="1400" dirty="0" err="1"/>
                        <a:t>prakriti</a:t>
                      </a:r>
                      <a:endParaRPr lang="en-US" sz="1400" dirty="0"/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Realization of Self in </a:t>
                      </a:r>
                      <a:r>
                        <a:rPr lang="en-US" sz="1400" dirty="0" err="1"/>
                        <a:t>Anandmaya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kosha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Rajas influence (glowing neck of peacock)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endParaRPr lang="en-US" sz="1400" dirty="0"/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Quality of power, possession and passion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Fickle and restless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Engages citta and subtle </a:t>
                      </a:r>
                      <a:r>
                        <a:rPr lang="en-US" sz="1400" dirty="0" err="1"/>
                        <a:t>prana</a:t>
                      </a:r>
                      <a:r>
                        <a:rPr lang="en-US" sz="1400" dirty="0"/>
                        <a:t> in constant activity that infused lie in all the </a:t>
                      </a:r>
                      <a:r>
                        <a:rPr lang="en-US" sz="1400" dirty="0" err="1"/>
                        <a:t>koshas</a:t>
                      </a:r>
                      <a:endParaRPr lang="en-US" sz="1400" dirty="0"/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Puts stamp of </a:t>
                      </a:r>
                      <a:r>
                        <a:rPr lang="en-US" sz="1400" dirty="0" err="1"/>
                        <a:t>miness</a:t>
                      </a:r>
                      <a:r>
                        <a:rPr lang="en-US" sz="1400" dirty="0"/>
                        <a:t> on each and every knowledge of sense experience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Awakens impression of lust, anger, greed, infatuation, attachment and aversion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Control of </a:t>
                      </a:r>
                      <a:r>
                        <a:rPr lang="en-US" sz="1400" dirty="0" err="1"/>
                        <a:t>vrittis</a:t>
                      </a:r>
                      <a:r>
                        <a:rPr lang="en-US" sz="1400" dirty="0"/>
                        <a:t> is very difficult</a:t>
                      </a:r>
                    </a:p>
                    <a:p>
                      <a:endParaRPr lang="en-US" sz="14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 err="1"/>
                        <a:t>Tamas</a:t>
                      </a:r>
                      <a:r>
                        <a:rPr lang="en-US" sz="1400" dirty="0"/>
                        <a:t> influence (sky blue color, smoky)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endParaRPr lang="en-US" sz="1400" dirty="0"/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Self-praise and directs the citta to unrighteousness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Intensifies the painful </a:t>
                      </a:r>
                      <a:r>
                        <a:rPr lang="en-US" sz="1400" dirty="0" err="1"/>
                        <a:t>samskaras</a:t>
                      </a:r>
                      <a:r>
                        <a:rPr lang="en-US" sz="1400" dirty="0"/>
                        <a:t> and sinful feelings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Obstructs divine vision</a:t>
                      </a:r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Takes away the faculty of right knowledge and nullifies the detached witness attitude of the </a:t>
                      </a:r>
                      <a:r>
                        <a:rPr lang="en-US" sz="1400" dirty="0" err="1"/>
                        <a:t>Purusa</a:t>
                      </a:r>
                      <a:endParaRPr lang="en-US" sz="1400" dirty="0"/>
                    </a:p>
                    <a:p>
                      <a:pPr marL="231775" indent="-231775">
                        <a:buFont typeface="Arial" pitchFamily="34" charset="0"/>
                        <a:buChar char="•"/>
                      </a:pPr>
                      <a:r>
                        <a:rPr lang="en-US" sz="1400" dirty="0"/>
                        <a:t>Creating intense attachment to body, senses, objects</a:t>
                      </a:r>
                    </a:p>
                    <a:p>
                      <a:pPr lvl="1"/>
                      <a:endParaRPr lang="en-US" sz="1400" dirty="0"/>
                    </a:p>
                    <a:p>
                      <a:endParaRPr lang="en-US" sz="14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62500" lnSpcReduction="2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Citta &amp; Intellect are knowledge predominating organs therefore they are assigned +</a:t>
            </a:r>
            <a:r>
              <a:rPr lang="en-US" dirty="0" err="1"/>
              <a:t>ve</a:t>
            </a:r>
            <a:r>
              <a:rPr lang="en-US" dirty="0"/>
              <a:t> current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Ego &amp; Mind are action predominating organs therefore they are assigned –</a:t>
            </a:r>
            <a:r>
              <a:rPr lang="en-US" dirty="0" err="1"/>
              <a:t>ve</a:t>
            </a:r>
            <a:r>
              <a:rPr lang="en-US" dirty="0"/>
              <a:t> current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At the time of death subtle and causal body survives and forms an </a:t>
            </a:r>
            <a:r>
              <a:rPr lang="en-US" dirty="0" err="1"/>
              <a:t>agreegate</a:t>
            </a:r>
            <a:r>
              <a:rPr lang="en-US" dirty="0"/>
              <a:t> like luminous Siva with </a:t>
            </a:r>
            <a:r>
              <a:rPr lang="en-US" dirty="0" err="1"/>
              <a:t>with</a:t>
            </a:r>
            <a:r>
              <a:rPr lang="en-US" dirty="0"/>
              <a:t> five </a:t>
            </a:r>
            <a:r>
              <a:rPr lang="en-US" dirty="0" err="1"/>
              <a:t>Tanmatras</a:t>
            </a:r>
            <a:r>
              <a:rPr lang="en-US" dirty="0"/>
              <a:t> 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Different type bodies takes different form at the time of death depending what </a:t>
            </a:r>
            <a:r>
              <a:rPr lang="en-US" dirty="0" err="1"/>
              <a:t>guna</a:t>
            </a:r>
            <a:r>
              <a:rPr lang="en-US" dirty="0"/>
              <a:t> was predominating in them. </a:t>
            </a:r>
            <a:r>
              <a:rPr lang="en-US" dirty="0" err="1"/>
              <a:t>Satvva</a:t>
            </a:r>
            <a:r>
              <a:rPr lang="en-US" dirty="0"/>
              <a:t> are like original bodies with </a:t>
            </a:r>
            <a:r>
              <a:rPr lang="en-US" dirty="0" err="1"/>
              <a:t>luminating</a:t>
            </a:r>
            <a:r>
              <a:rPr lang="en-US" dirty="0"/>
              <a:t> face, rajas are taller than original, thin but golden, </a:t>
            </a:r>
            <a:r>
              <a:rPr lang="en-US" dirty="0" err="1"/>
              <a:t>tamas</a:t>
            </a:r>
            <a:r>
              <a:rPr lang="en-US" dirty="0"/>
              <a:t> are brown, smoke color, smaller in size.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 err="1"/>
              <a:t>Jnana</a:t>
            </a:r>
            <a:r>
              <a:rPr lang="en-US" dirty="0"/>
              <a:t> energy from soul enable citta to perform the action of knowing, Action energy from soul enable citta to perform the action of doing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When citta is full of </a:t>
            </a:r>
            <a:r>
              <a:rPr lang="en-US" dirty="0" err="1"/>
              <a:t>sattva</a:t>
            </a:r>
            <a:r>
              <a:rPr lang="en-US" dirty="0"/>
              <a:t> then flow of citta is inward/ </a:t>
            </a:r>
            <a:r>
              <a:rPr lang="en-US" dirty="0" err="1"/>
              <a:t>antarmukhi</a:t>
            </a:r>
            <a:r>
              <a:rPr lang="en-US" dirty="0"/>
              <a:t> </a:t>
            </a:r>
            <a:r>
              <a:rPr lang="en-US" dirty="0" err="1"/>
              <a:t>vritti</a:t>
            </a:r>
            <a:r>
              <a:rPr lang="en-US" dirty="0"/>
              <a:t>, gets </a:t>
            </a:r>
            <a:r>
              <a:rPr lang="en-US" dirty="0" err="1"/>
              <a:t>abosrved</a:t>
            </a:r>
            <a:r>
              <a:rPr lang="en-US" dirty="0"/>
              <a:t> in </a:t>
            </a:r>
            <a:r>
              <a:rPr lang="en-US" dirty="0" err="1"/>
              <a:t>vivek</a:t>
            </a:r>
            <a:r>
              <a:rPr lang="en-US" dirty="0"/>
              <a:t> </a:t>
            </a:r>
            <a:r>
              <a:rPr lang="en-US" dirty="0" err="1"/>
              <a:t>khyati</a:t>
            </a:r>
            <a:r>
              <a:rPr lang="en-US" dirty="0"/>
              <a:t>/discriminative knowledge of </a:t>
            </a:r>
            <a:r>
              <a:rPr lang="en-US" dirty="0" err="1"/>
              <a:t>purusa</a:t>
            </a:r>
            <a:r>
              <a:rPr lang="en-US" dirty="0"/>
              <a:t> and </a:t>
            </a:r>
            <a:r>
              <a:rPr lang="en-US" dirty="0" err="1"/>
              <a:t>prakriti</a:t>
            </a:r>
            <a:r>
              <a:rPr lang="en-US" dirty="0"/>
              <a:t>. This leads to self-realization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When citta is full of rajas or </a:t>
            </a:r>
            <a:r>
              <a:rPr lang="en-US" dirty="0" err="1"/>
              <a:t>tamas</a:t>
            </a:r>
            <a:r>
              <a:rPr lang="en-US" dirty="0"/>
              <a:t> then flow citta </a:t>
            </a:r>
            <a:r>
              <a:rPr lang="en-US"/>
              <a:t>is outward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</TotalTime>
  <Words>728</Words>
  <Application>Microsoft Office PowerPoint</Application>
  <PresentationFormat>On-screen Show (4:3)</PresentationFormat>
  <Paragraphs>164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PowerPoint Presentation</vt:lpstr>
      <vt:lpstr>Human Body</vt:lpstr>
      <vt:lpstr>Mind &amp; Intellect Orbs</vt:lpstr>
      <vt:lpstr>Mind under Triguna of Prakriti</vt:lpstr>
      <vt:lpstr>Intellect under Triguna of Prakriti </vt:lpstr>
      <vt:lpstr>Citta &amp; Other Related Orbs</vt:lpstr>
      <vt:lpstr>Citta &amp; Attributed under Triguna of Prakriti</vt:lpstr>
      <vt:lpstr>Ego under Triguna of Prakriti</vt:lpstr>
      <vt:lpstr>PowerPoint Presentation</vt:lpstr>
    </vt:vector>
  </TitlesOfParts>
  <Company>Aurovision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Hari Prasad</dc:creator>
  <cp:lastModifiedBy>Hari Thapliyal</cp:lastModifiedBy>
  <cp:revision>167</cp:revision>
  <dcterms:created xsi:type="dcterms:W3CDTF">2010-02-22T09:05:30Z</dcterms:created>
  <dcterms:modified xsi:type="dcterms:W3CDTF">2016-10-24T16:45:50Z</dcterms:modified>
</cp:coreProperties>
</file>