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9" r:id="rId2"/>
    <p:sldId id="260" r:id="rId3"/>
    <p:sldId id="257" r:id="rId4"/>
    <p:sldId id="307" r:id="rId5"/>
    <p:sldId id="263" r:id="rId6"/>
    <p:sldId id="264" r:id="rId7"/>
    <p:sldId id="258" r:id="rId8"/>
    <p:sldId id="261" r:id="rId9"/>
    <p:sldId id="262" r:id="rId10"/>
    <p:sldId id="298" r:id="rId11"/>
    <p:sldId id="29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0" r:id="rId20"/>
    <p:sldId id="280" r:id="rId21"/>
    <p:sldId id="281" r:id="rId22"/>
    <p:sldId id="295" r:id="rId23"/>
    <p:sldId id="296" r:id="rId24"/>
    <p:sldId id="269" r:id="rId25"/>
    <p:sldId id="273" r:id="rId26"/>
    <p:sldId id="271" r:id="rId27"/>
    <p:sldId id="270" r:id="rId28"/>
    <p:sldId id="268" r:id="rId29"/>
    <p:sldId id="265" r:id="rId30"/>
    <p:sldId id="278" r:id="rId31"/>
    <p:sldId id="310" r:id="rId32"/>
    <p:sldId id="272" r:id="rId33"/>
    <p:sldId id="277" r:id="rId34"/>
    <p:sldId id="274" r:id="rId35"/>
    <p:sldId id="275" r:id="rId36"/>
    <p:sldId id="276" r:id="rId37"/>
    <p:sldId id="294" r:id="rId38"/>
    <p:sldId id="293" r:id="rId39"/>
    <p:sldId id="292" r:id="rId40"/>
    <p:sldId id="289" r:id="rId41"/>
    <p:sldId id="282" r:id="rId42"/>
    <p:sldId id="283" r:id="rId43"/>
    <p:sldId id="284" r:id="rId44"/>
    <p:sldId id="266" r:id="rId45"/>
    <p:sldId id="285" r:id="rId46"/>
    <p:sldId id="286" r:id="rId47"/>
    <p:sldId id="287" r:id="rId48"/>
    <p:sldId id="288" r:id="rId49"/>
    <p:sldId id="309" r:id="rId50"/>
    <p:sldId id="308" r:id="rId51"/>
    <p:sldId id="279" r:id="rId52"/>
  </p:sldIdLst>
  <p:sldSz cx="6858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269F1-4087-4D51-9D19-37820D855170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884A77-28B3-466A-B6FC-64FE6DC9C607}">
      <dgm:prSet phldrT="[Text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1200" dirty="0">
              <a:latin typeface="Times New Roman" panose="02020603050405020304" pitchFamily="18" charset="0"/>
            </a:rPr>
            <a:t>मैं इस 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1200" dirty="0">
              <a:latin typeface="Times New Roman" panose="02020603050405020304" pitchFamily="18" charset="0"/>
            </a:rPr>
            <a:t> का 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gm:t>
    </dgm:pt>
    <dgm:pt modelId="{8B1CC4E4-7DFA-4336-8B35-2CBE87E53DC8}" type="parTrans" cxnId="{9A2AAB9C-867C-4F8D-AC90-0B7977C4622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5D4192-FE80-4860-AB80-862535D50832}" type="sibTrans" cxnId="{9A2AAB9C-867C-4F8D-AC90-0B7977C4622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FD903-BCD2-4C21-B758-BAEFED0979F3}">
      <dgm:prSet phldrT="[Text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1200" dirty="0">
              <a:latin typeface="Times New Roman" panose="02020603050405020304" pitchFamily="18" charset="0"/>
            </a:rPr>
            <a:t>मैं इस फोन का </a:t>
          </a:r>
          <a:r>
            <a:rPr lang="hi-IN" sz="1200" dirty="0" err="1">
              <a:latin typeface="Times New Roman" panose="02020603050405020304" pitchFamily="18" charset="0"/>
            </a:rPr>
            <a:t>यूज</a:t>
          </a:r>
          <a:r>
            <a:rPr lang="hi-IN" sz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gm:t>
    </dgm:pt>
    <dgm:pt modelId="{3E40992E-1DDC-4699-B757-674366BA36EB}" type="parTrans" cxnId="{9E7AB670-3EF0-4FEC-8B42-CBD999D7C24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94B4E4-D19D-4ADB-8E77-AA1382E8F268}" type="sibTrans" cxnId="{9E7AB670-3EF0-4FEC-8B42-CBD999D7C24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7F09A-7CCC-47F9-9696-CC5D5956236E}">
      <dgm:prSet phldrT="[Text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5BC34E-C02F-4015-AE71-2F52B71F5945}" type="parTrans" cxnId="{B76B3042-164D-4A1D-B08E-8F496A9C7D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9AB02-5DF0-4AA4-8352-8FE0B05A727B}" type="sibTrans" cxnId="{B76B3042-164D-4A1D-B08E-8F496A9C7D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EB6DC-1734-4979-8233-F6040C7C8922}">
      <dgm:prSet phldrT="[Text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99869-D73A-4628-A55E-E29871A8A944}" type="parTrans" cxnId="{53912332-C21D-4DF6-A45D-9879BB948B8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E10D3-45DB-4210-B230-D09CF388E4FC}" type="sibTrans" cxnId="{53912332-C21D-4DF6-A45D-9879BB948B8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DDA81-0C25-4295-BBB2-F0A34D0535DC}" type="pres">
      <dgm:prSet presAssocID="{E5F269F1-4087-4D51-9D19-37820D855170}" presName="Name0" presStyleCnt="0">
        <dgm:presLayoutVars>
          <dgm:dir/>
          <dgm:animLvl val="lvl"/>
          <dgm:resizeHandles val="exact"/>
        </dgm:presLayoutVars>
      </dgm:prSet>
      <dgm:spPr/>
    </dgm:pt>
    <dgm:pt modelId="{C51145B0-F5D6-494F-AEB6-650BE9DDC7FA}" type="pres">
      <dgm:prSet presAssocID="{1D884A77-28B3-466A-B6FC-64FE6DC9C607}" presName="boxAndChildren" presStyleCnt="0"/>
      <dgm:spPr/>
    </dgm:pt>
    <dgm:pt modelId="{8CDA47FD-9303-4FB6-9B19-4F82074E6D6D}" type="pres">
      <dgm:prSet presAssocID="{1D884A77-28B3-466A-B6FC-64FE6DC9C607}" presName="parentTextBox" presStyleLbl="node1" presStyleIdx="0" presStyleCnt="4" custLinFactNeighborX="1329" custLinFactNeighborY="9541"/>
      <dgm:spPr/>
    </dgm:pt>
    <dgm:pt modelId="{DC2F3D31-B9F4-4C6D-B514-396989A5CA00}" type="pres">
      <dgm:prSet presAssocID="{BE94B4E4-D19D-4ADB-8E77-AA1382E8F268}" presName="sp" presStyleCnt="0"/>
      <dgm:spPr/>
    </dgm:pt>
    <dgm:pt modelId="{BE7E9F54-4228-4788-B161-0FEE2104E7FE}" type="pres">
      <dgm:prSet presAssocID="{42CFD903-BCD2-4C21-B758-BAEFED0979F3}" presName="arrowAndChildren" presStyleCnt="0"/>
      <dgm:spPr/>
    </dgm:pt>
    <dgm:pt modelId="{E5116DA7-D87D-45F8-AF7F-1270589E16F3}" type="pres">
      <dgm:prSet presAssocID="{42CFD903-BCD2-4C21-B758-BAEFED0979F3}" presName="parentTextArrow" presStyleLbl="node1" presStyleIdx="1" presStyleCnt="4"/>
      <dgm:spPr/>
    </dgm:pt>
    <dgm:pt modelId="{66929B78-3D06-49EB-974A-8BA990E49CCF}" type="pres">
      <dgm:prSet presAssocID="{1329AB02-5DF0-4AA4-8352-8FE0B05A727B}" presName="sp" presStyleCnt="0"/>
      <dgm:spPr/>
    </dgm:pt>
    <dgm:pt modelId="{AC5876AB-F228-4EA2-9B88-E088CE6AECFC}" type="pres">
      <dgm:prSet presAssocID="{F897F09A-7CCC-47F9-9696-CC5D5956236E}" presName="arrowAndChildren" presStyleCnt="0"/>
      <dgm:spPr/>
    </dgm:pt>
    <dgm:pt modelId="{E66E40CA-D5E2-49EB-ADCF-EE7E59EEAD81}" type="pres">
      <dgm:prSet presAssocID="{F897F09A-7CCC-47F9-9696-CC5D5956236E}" presName="parentTextArrow" presStyleLbl="node1" presStyleIdx="2" presStyleCnt="4"/>
      <dgm:spPr/>
    </dgm:pt>
    <dgm:pt modelId="{CD784BD6-5E0D-4176-B0A4-B7E9CC1332AF}" type="pres">
      <dgm:prSet presAssocID="{2E8E10D3-45DB-4210-B230-D09CF388E4FC}" presName="sp" presStyleCnt="0"/>
      <dgm:spPr/>
    </dgm:pt>
    <dgm:pt modelId="{CDD7E10A-CD99-4D64-B390-5D5BEC401F9C}" type="pres">
      <dgm:prSet presAssocID="{CF6EB6DC-1734-4979-8233-F6040C7C8922}" presName="arrowAndChildren" presStyleCnt="0"/>
      <dgm:spPr/>
    </dgm:pt>
    <dgm:pt modelId="{1C385FAA-1B9E-4FE7-AF3A-9F33E29EC9D9}" type="pres">
      <dgm:prSet presAssocID="{CF6EB6DC-1734-4979-8233-F6040C7C8922}" presName="parentTextArrow" presStyleLbl="node1" presStyleIdx="3" presStyleCnt="4" custLinFactNeighborX="1329" custLinFactNeighborY="-38773"/>
      <dgm:spPr/>
    </dgm:pt>
  </dgm:ptLst>
  <dgm:cxnLst>
    <dgm:cxn modelId="{53912332-C21D-4DF6-A45D-9879BB948B8B}" srcId="{E5F269F1-4087-4D51-9D19-37820D855170}" destId="{CF6EB6DC-1734-4979-8233-F6040C7C8922}" srcOrd="0" destOrd="0" parTransId="{AB299869-D73A-4628-A55E-E29871A8A944}" sibTransId="{2E8E10D3-45DB-4210-B230-D09CF388E4FC}"/>
    <dgm:cxn modelId="{1E4DB23F-D9BC-4E5F-AD7B-CF32F06DFFA5}" type="presOf" srcId="{CF6EB6DC-1734-4979-8233-F6040C7C8922}" destId="{1C385FAA-1B9E-4FE7-AF3A-9F33E29EC9D9}" srcOrd="0" destOrd="0" presId="urn:microsoft.com/office/officeart/2005/8/layout/process4"/>
    <dgm:cxn modelId="{B76B3042-164D-4A1D-B08E-8F496A9C7D66}" srcId="{E5F269F1-4087-4D51-9D19-37820D855170}" destId="{F897F09A-7CCC-47F9-9696-CC5D5956236E}" srcOrd="1" destOrd="0" parTransId="{965BC34E-C02F-4015-AE71-2F52B71F5945}" sibTransId="{1329AB02-5DF0-4AA4-8352-8FE0B05A727B}"/>
    <dgm:cxn modelId="{9E7AB670-3EF0-4FEC-8B42-CBD999D7C24D}" srcId="{E5F269F1-4087-4D51-9D19-37820D855170}" destId="{42CFD903-BCD2-4C21-B758-BAEFED0979F3}" srcOrd="2" destOrd="0" parTransId="{3E40992E-1DDC-4699-B757-674366BA36EB}" sibTransId="{BE94B4E4-D19D-4ADB-8E77-AA1382E8F268}"/>
    <dgm:cxn modelId="{87D83C7B-DAF7-4283-A4DD-A1253239193F}" type="presOf" srcId="{E5F269F1-4087-4D51-9D19-37820D855170}" destId="{D98DDA81-0C25-4295-BBB2-F0A34D0535DC}" srcOrd="0" destOrd="0" presId="urn:microsoft.com/office/officeart/2005/8/layout/process4"/>
    <dgm:cxn modelId="{59E6817B-82C2-43F3-B2D2-EA60230816C9}" type="presOf" srcId="{42CFD903-BCD2-4C21-B758-BAEFED0979F3}" destId="{E5116DA7-D87D-45F8-AF7F-1270589E16F3}" srcOrd="0" destOrd="0" presId="urn:microsoft.com/office/officeart/2005/8/layout/process4"/>
    <dgm:cxn modelId="{01B9DF83-83C5-48C2-989F-C71A0EAD4284}" type="presOf" srcId="{F897F09A-7CCC-47F9-9696-CC5D5956236E}" destId="{E66E40CA-D5E2-49EB-ADCF-EE7E59EEAD81}" srcOrd="0" destOrd="0" presId="urn:microsoft.com/office/officeart/2005/8/layout/process4"/>
    <dgm:cxn modelId="{BE154791-4F6E-459E-8E4E-2B234FDEF2D7}" type="presOf" srcId="{1D884A77-28B3-466A-B6FC-64FE6DC9C607}" destId="{8CDA47FD-9303-4FB6-9B19-4F82074E6D6D}" srcOrd="0" destOrd="0" presId="urn:microsoft.com/office/officeart/2005/8/layout/process4"/>
    <dgm:cxn modelId="{9A2AAB9C-867C-4F8D-AC90-0B7977C4622B}" srcId="{E5F269F1-4087-4D51-9D19-37820D855170}" destId="{1D884A77-28B3-466A-B6FC-64FE6DC9C607}" srcOrd="3" destOrd="0" parTransId="{8B1CC4E4-7DFA-4336-8B35-2CBE87E53DC8}" sibTransId="{695D4192-FE80-4860-AB80-862535D50832}"/>
    <dgm:cxn modelId="{9EC3FB28-2DB2-43D5-A0E7-B37A8FB38498}" type="presParOf" srcId="{D98DDA81-0C25-4295-BBB2-F0A34D0535DC}" destId="{C51145B0-F5D6-494F-AEB6-650BE9DDC7FA}" srcOrd="0" destOrd="0" presId="urn:microsoft.com/office/officeart/2005/8/layout/process4"/>
    <dgm:cxn modelId="{82B3DDB0-C8E9-4AF7-AE87-974BBA1D1128}" type="presParOf" srcId="{C51145B0-F5D6-494F-AEB6-650BE9DDC7FA}" destId="{8CDA47FD-9303-4FB6-9B19-4F82074E6D6D}" srcOrd="0" destOrd="0" presId="urn:microsoft.com/office/officeart/2005/8/layout/process4"/>
    <dgm:cxn modelId="{1DF51192-4436-406B-81BD-B5E95550C557}" type="presParOf" srcId="{D98DDA81-0C25-4295-BBB2-F0A34D0535DC}" destId="{DC2F3D31-B9F4-4C6D-B514-396989A5CA00}" srcOrd="1" destOrd="0" presId="urn:microsoft.com/office/officeart/2005/8/layout/process4"/>
    <dgm:cxn modelId="{A8FF4C4C-38D8-48C9-AD58-E0AAB12E3B21}" type="presParOf" srcId="{D98DDA81-0C25-4295-BBB2-F0A34D0535DC}" destId="{BE7E9F54-4228-4788-B161-0FEE2104E7FE}" srcOrd="2" destOrd="0" presId="urn:microsoft.com/office/officeart/2005/8/layout/process4"/>
    <dgm:cxn modelId="{83813573-483A-4E55-91A1-8D0B459D495A}" type="presParOf" srcId="{BE7E9F54-4228-4788-B161-0FEE2104E7FE}" destId="{E5116DA7-D87D-45F8-AF7F-1270589E16F3}" srcOrd="0" destOrd="0" presId="urn:microsoft.com/office/officeart/2005/8/layout/process4"/>
    <dgm:cxn modelId="{47979381-5750-41D3-B369-18A2ADD19F41}" type="presParOf" srcId="{D98DDA81-0C25-4295-BBB2-F0A34D0535DC}" destId="{66929B78-3D06-49EB-974A-8BA990E49CCF}" srcOrd="3" destOrd="0" presId="urn:microsoft.com/office/officeart/2005/8/layout/process4"/>
    <dgm:cxn modelId="{262E13E2-AA5D-447D-B774-27F1B153BB09}" type="presParOf" srcId="{D98DDA81-0C25-4295-BBB2-F0A34D0535DC}" destId="{AC5876AB-F228-4EA2-9B88-E088CE6AECFC}" srcOrd="4" destOrd="0" presId="urn:microsoft.com/office/officeart/2005/8/layout/process4"/>
    <dgm:cxn modelId="{590D41AD-958E-46C1-ABB1-E887B24E20F3}" type="presParOf" srcId="{AC5876AB-F228-4EA2-9B88-E088CE6AECFC}" destId="{E66E40CA-D5E2-49EB-ADCF-EE7E59EEAD81}" srcOrd="0" destOrd="0" presId="urn:microsoft.com/office/officeart/2005/8/layout/process4"/>
    <dgm:cxn modelId="{796AA735-159F-4854-8EF9-D7E2736048E3}" type="presParOf" srcId="{D98DDA81-0C25-4295-BBB2-F0A34D0535DC}" destId="{CD784BD6-5E0D-4176-B0A4-B7E9CC1332AF}" srcOrd="5" destOrd="0" presId="urn:microsoft.com/office/officeart/2005/8/layout/process4"/>
    <dgm:cxn modelId="{EBFF4238-752E-4A44-AC3E-A094A5930343}" type="presParOf" srcId="{D98DDA81-0C25-4295-BBB2-F0A34D0535DC}" destId="{CDD7E10A-CD99-4D64-B390-5D5BEC401F9C}" srcOrd="6" destOrd="0" presId="urn:microsoft.com/office/officeart/2005/8/layout/process4"/>
    <dgm:cxn modelId="{BB66D8CD-FF9D-4A80-8A37-CC3AEA6EA15E}" type="presParOf" srcId="{CDD7E10A-CD99-4D64-B390-5D5BEC401F9C}" destId="{1C385FAA-1B9E-4FE7-AF3A-9F33E29EC9D9}" srcOrd="0" destOrd="0" presId="urn:microsoft.com/office/officeart/2005/8/layout/process4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47FD-9303-4FB6-9B19-4F82074E6D6D}">
      <dsp:nvSpPr>
        <dsp:cNvPr id="0" name=""/>
        <dsp:cNvSpPr/>
      </dsp:nvSpPr>
      <dsp:spPr>
        <a:xfrm>
          <a:off x="0" y="2782459"/>
          <a:ext cx="3821475" cy="6084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1200" kern="1200" dirty="0">
              <a:latin typeface="Times New Roman" panose="02020603050405020304" pitchFamily="18" charset="0"/>
            </a:rPr>
            <a:t>मैं इस 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1200" kern="1200" dirty="0">
              <a:latin typeface="Times New Roman" panose="02020603050405020304" pitchFamily="18" charset="0"/>
            </a:rPr>
            <a:t> का 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12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sp:txBody>
      <dsp:txXfrm>
        <a:off x="0" y="2782459"/>
        <a:ext cx="3821475" cy="608481"/>
      </dsp:txXfrm>
    </dsp:sp>
    <dsp:sp modelId="{E5116DA7-D87D-45F8-AF7F-1270589E16F3}">
      <dsp:nvSpPr>
        <dsp:cNvPr id="0" name=""/>
        <dsp:cNvSpPr/>
      </dsp:nvSpPr>
      <dsp:spPr>
        <a:xfrm rot="10800000">
          <a:off x="0" y="1854588"/>
          <a:ext cx="3821475" cy="93584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1200" kern="1200" dirty="0">
              <a:latin typeface="Times New Roman" panose="02020603050405020304" pitchFamily="18" charset="0"/>
            </a:rPr>
            <a:t>मैं इस फोन का </a:t>
          </a:r>
          <a:r>
            <a:rPr lang="hi-IN" sz="1200" kern="1200" dirty="0" err="1">
              <a:latin typeface="Times New Roman" panose="02020603050405020304" pitchFamily="18" charset="0"/>
            </a:rPr>
            <a:t>यूज</a:t>
          </a:r>
          <a:r>
            <a:rPr lang="hi-IN" sz="12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sp:txBody>
      <dsp:txXfrm rot="10800000">
        <a:off x="0" y="1854588"/>
        <a:ext cx="3821475" cy="608084"/>
      </dsp:txXfrm>
    </dsp:sp>
    <dsp:sp modelId="{E66E40CA-D5E2-49EB-ADCF-EE7E59EEAD81}">
      <dsp:nvSpPr>
        <dsp:cNvPr id="0" name=""/>
        <dsp:cNvSpPr/>
      </dsp:nvSpPr>
      <dsp:spPr>
        <a:xfrm rot="10800000">
          <a:off x="0" y="927870"/>
          <a:ext cx="3821475" cy="93584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927870"/>
        <a:ext cx="3821475" cy="608084"/>
      </dsp:txXfrm>
    </dsp:sp>
    <dsp:sp modelId="{1C385FAA-1B9E-4FE7-AF3A-9F33E29EC9D9}">
      <dsp:nvSpPr>
        <dsp:cNvPr id="0" name=""/>
        <dsp:cNvSpPr/>
      </dsp:nvSpPr>
      <dsp:spPr>
        <a:xfrm rot="10800000">
          <a:off x="0" y="0"/>
          <a:ext cx="3821475" cy="93584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0"/>
        <a:ext cx="3821475" cy="60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3173-A590-4EE2-AE24-369BCC45170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1143000"/>
            <a:ext cx="345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AE16-48CF-4B59-8A84-855D71B6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01553"/>
            <a:ext cx="5829300" cy="213060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14319"/>
            <a:ext cx="5143500" cy="14775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839-7CEA-4289-8BF5-7FCFD7FFDDC9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1DC-25D6-4F35-AA71-A49A3ED117DC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5823"/>
            <a:ext cx="1478756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5823"/>
            <a:ext cx="4350544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1500-D854-42B7-AD1D-8EBA053D1785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814C-3E62-463E-8EFC-63A49599082C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7751F52C-7D16-41A5-AEBD-78BEBCD75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99" y="2259873"/>
            <a:ext cx="5915025" cy="1325881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29117"/>
            <a:ext cx="291465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29117"/>
            <a:ext cx="291465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434-65F1-4C4E-8067-1019AA46EC21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5825"/>
            <a:ext cx="5915025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00205"/>
            <a:ext cx="2901255" cy="7352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35432"/>
            <a:ext cx="2901255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00205"/>
            <a:ext cx="2915543" cy="7352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35432"/>
            <a:ext cx="291554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3D40-3AE2-42C2-890F-05E978A4B491}" type="datetime1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2A2D-8074-40FD-BF0F-3A84B3B24FF1}" type="datetime1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9FA3-416F-453C-BEAB-45487F8C9884}" type="datetime1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7988"/>
            <a:ext cx="2211884" cy="14279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1141"/>
            <a:ext cx="3471863" cy="43490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35944"/>
            <a:ext cx="2211884" cy="34013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BDB-5C2F-4929-84AC-D55BA9C09632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7988"/>
            <a:ext cx="2211884" cy="14279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1141"/>
            <a:ext cx="3471863" cy="434903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35944"/>
            <a:ext cx="2211884" cy="34013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12F-D703-45C8-8623-BF3A079607FB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5825"/>
            <a:ext cx="5915025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29117"/>
            <a:ext cx="5915025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672162"/>
            <a:ext cx="154305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9B1A-D638-4962-B4F8-6D9A420A1533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672162"/>
            <a:ext cx="231457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672162"/>
            <a:ext cx="154305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C7351-50E9-4077-8391-6879EA846083}"/>
              </a:ext>
            </a:extLst>
          </p:cNvPr>
          <p:cNvSpPr/>
          <p:nvPr/>
        </p:nvSpPr>
        <p:spPr>
          <a:xfrm>
            <a:off x="1642838" y="999789"/>
            <a:ext cx="1444170" cy="566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Satire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64C78F-2BB8-4BCF-AD4C-CEAAD5C2ABB6}"/>
              </a:ext>
            </a:extLst>
          </p:cNvPr>
          <p:cNvSpPr/>
          <p:nvPr/>
        </p:nvSpPr>
        <p:spPr>
          <a:xfrm>
            <a:off x="351069" y="1870646"/>
            <a:ext cx="1444170" cy="566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Parody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4B51FA-053D-4D94-8082-BA871D675EDE}"/>
              </a:ext>
            </a:extLst>
          </p:cNvPr>
          <p:cNvSpPr/>
          <p:nvPr/>
        </p:nvSpPr>
        <p:spPr>
          <a:xfrm>
            <a:off x="2629809" y="1870646"/>
            <a:ext cx="1444170" cy="566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Irony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45184-1C70-47EA-BF99-800B0004B6CC}"/>
              </a:ext>
            </a:extLst>
          </p:cNvPr>
          <p:cNvSpPr/>
          <p:nvPr/>
        </p:nvSpPr>
        <p:spPr>
          <a:xfrm>
            <a:off x="2629809" y="2741504"/>
            <a:ext cx="1444170" cy="566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Sarcasm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9B00A8C9-4390-4281-8590-2A564210BD48}"/>
              </a:ext>
            </a:extLst>
          </p:cNvPr>
          <p:cNvSpPr/>
          <p:nvPr/>
        </p:nvSpPr>
        <p:spPr>
          <a:xfrm>
            <a:off x="4240899" y="992531"/>
            <a:ext cx="2496455" cy="769252"/>
          </a:xfrm>
          <a:prstGeom prst="borderCallout2">
            <a:avLst>
              <a:gd name="adj1" fmla="val 52621"/>
              <a:gd name="adj2" fmla="val 260"/>
              <a:gd name="adj3" fmla="val 18750"/>
              <a:gd name="adj4" fmla="val -16667"/>
              <a:gd name="adj5" fmla="val 42065"/>
              <a:gd name="adj6" fmla="val -48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Satire is the use of humor, irony, exaggeration, or ridicule to expose and criticize people's stupidity or vices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23D83A9-DF05-4BC9-A9A4-B75B2FCACEAC}"/>
              </a:ext>
            </a:extLst>
          </p:cNvPr>
          <p:cNvSpPr/>
          <p:nvPr/>
        </p:nvSpPr>
        <p:spPr>
          <a:xfrm>
            <a:off x="4240895" y="2153673"/>
            <a:ext cx="2359934" cy="834571"/>
          </a:xfrm>
          <a:prstGeom prst="borderCallout2">
            <a:avLst>
              <a:gd name="adj1" fmla="val -3831"/>
              <a:gd name="adj2" fmla="val 19200"/>
              <a:gd name="adj3" fmla="val -28528"/>
              <a:gd name="adj4" fmla="val 10376"/>
              <a:gd name="adj5" fmla="val -32191"/>
              <a:gd name="adj6" fmla="val -6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Convey a meaning by using language that normally signifies the opposite, typically for humorous or emphatic effect.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D4C47E0-370D-4D20-9324-573CAF08FA83}"/>
              </a:ext>
            </a:extLst>
          </p:cNvPr>
          <p:cNvSpPr/>
          <p:nvPr/>
        </p:nvSpPr>
        <p:spPr>
          <a:xfrm>
            <a:off x="438152" y="2830061"/>
            <a:ext cx="1625588" cy="566055"/>
          </a:xfrm>
          <a:prstGeom prst="wedgeRoundRectCallout">
            <a:avLst>
              <a:gd name="adj1" fmla="val -27795"/>
              <a:gd name="adj2" fmla="val -1202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Purpose is expressing in funny way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5386E66-D58D-4744-B48B-4C7201E70825}"/>
              </a:ext>
            </a:extLst>
          </p:cNvPr>
          <p:cNvSpPr/>
          <p:nvPr/>
        </p:nvSpPr>
        <p:spPr>
          <a:xfrm>
            <a:off x="2854336" y="3621995"/>
            <a:ext cx="1724019" cy="566055"/>
          </a:xfrm>
          <a:prstGeom prst="wedgeRoundRectCallout">
            <a:avLst>
              <a:gd name="adj1" fmla="val -26855"/>
              <a:gd name="adj2" fmla="val -1097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Purpose is to mock or convey contempt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07AEAB-0A8F-4B75-B116-333B42754D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2706012" y="1224761"/>
            <a:ext cx="304801" cy="986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FCD8B2-7F8E-4431-9A43-67261372C1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566642" y="1072356"/>
            <a:ext cx="304801" cy="1291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54BD08-4059-418A-ACF3-F7A15B50B4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51890" y="2436703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B30660-2B70-4C0D-8B39-C2428C67F0B8}"/>
              </a:ext>
            </a:extLst>
          </p:cNvPr>
          <p:cNvSpPr txBox="1"/>
          <p:nvPr/>
        </p:nvSpPr>
        <p:spPr>
          <a:xfrm>
            <a:off x="897269" y="174924"/>
            <a:ext cx="519046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Relationship between Sarcasm &amp; Satire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0E41E-39B3-4B00-B0CF-A2326FB0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F71CE-E83F-4C5A-853F-3F8A2C1C6035}"/>
              </a:ext>
            </a:extLst>
          </p:cNvPr>
          <p:cNvSpPr/>
          <p:nvPr/>
        </p:nvSpPr>
        <p:spPr>
          <a:xfrm>
            <a:off x="1788523" y="1236543"/>
            <a:ext cx="1959429" cy="386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9DD8CF-5C30-4CB7-A400-E0DABE3C5D33}"/>
              </a:ext>
            </a:extLst>
          </p:cNvPr>
          <p:cNvSpPr/>
          <p:nvPr/>
        </p:nvSpPr>
        <p:spPr>
          <a:xfrm>
            <a:off x="456112" y="1953748"/>
            <a:ext cx="1420587" cy="481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473333-51D2-439B-90BD-38AB73193C7C}"/>
              </a:ext>
            </a:extLst>
          </p:cNvPr>
          <p:cNvSpPr/>
          <p:nvPr/>
        </p:nvSpPr>
        <p:spPr>
          <a:xfrm>
            <a:off x="3478532" y="1955175"/>
            <a:ext cx="1386841" cy="4817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4. Embedding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B34771-3B40-41E9-AE04-07DA2A9AF72A}"/>
              </a:ext>
            </a:extLst>
          </p:cNvPr>
          <p:cNvSpPr/>
          <p:nvPr/>
        </p:nvSpPr>
        <p:spPr>
          <a:xfrm>
            <a:off x="1967322" y="1947219"/>
            <a:ext cx="1386842" cy="486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Task Transfer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DB3F7E-81D8-4DF4-8045-73B805425C54}"/>
              </a:ext>
            </a:extLst>
          </p:cNvPr>
          <p:cNvSpPr/>
          <p:nvPr/>
        </p:nvSpPr>
        <p:spPr>
          <a:xfrm>
            <a:off x="1871662" y="2787787"/>
            <a:ext cx="1386842" cy="488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4.1 Transfer Embedding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358758-90E6-48E8-BD7D-63B5A2B0AC0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2552538" y="1731518"/>
            <a:ext cx="323907" cy="10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D79D11-4233-48DE-B262-0904E8C5C39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802104" y="987614"/>
            <a:ext cx="330436" cy="1601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2B8A5-B7BD-4AEE-9F9A-82C10FB15A93}"/>
              </a:ext>
            </a:extLst>
          </p:cNvPr>
          <p:cNvSpPr/>
          <p:nvPr/>
        </p:nvSpPr>
        <p:spPr>
          <a:xfrm>
            <a:off x="1512922" y="3852109"/>
            <a:ext cx="4167051" cy="560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Classical Machine Learning Algorithm for Classification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90BB78-8CE4-4477-BE8B-413D0F1A554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1673104" y="1928764"/>
            <a:ext cx="1416647" cy="2430042"/>
          </a:xfrm>
          <a:prstGeom prst="bentConnector3">
            <a:avLst>
              <a:gd name="adj1" fmla="val 8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F85588-FFE7-4F46-8FC7-6B9B759A214F}"/>
              </a:ext>
            </a:extLst>
          </p:cNvPr>
          <p:cNvSpPr/>
          <p:nvPr/>
        </p:nvSpPr>
        <p:spPr>
          <a:xfrm>
            <a:off x="1871662" y="673611"/>
            <a:ext cx="3229793" cy="3867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Modelling and Embedding Techniques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6D3E3E-C704-4DC0-95B7-0A601677562A}"/>
              </a:ext>
            </a:extLst>
          </p:cNvPr>
          <p:cNvSpPr/>
          <p:nvPr/>
        </p:nvSpPr>
        <p:spPr>
          <a:xfrm>
            <a:off x="5098873" y="1949395"/>
            <a:ext cx="1386842" cy="48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NN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696D125-32FE-48C1-A500-E97854DA4B10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16200000" flipH="1">
            <a:off x="4117225" y="274325"/>
            <a:ext cx="326083" cy="302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12D413D-E070-4EB0-9980-D89F7070833B}"/>
              </a:ext>
            </a:extLst>
          </p:cNvPr>
          <p:cNvSpPr/>
          <p:nvPr/>
        </p:nvSpPr>
        <p:spPr>
          <a:xfrm>
            <a:off x="5098873" y="2673137"/>
            <a:ext cx="1386842" cy="386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2.1 CNN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9EE94DC-B243-4571-838E-C1DC025EA1F9}"/>
              </a:ext>
            </a:extLst>
          </p:cNvPr>
          <p:cNvSpPr/>
          <p:nvPr/>
        </p:nvSpPr>
        <p:spPr>
          <a:xfrm>
            <a:off x="5098873" y="3240405"/>
            <a:ext cx="1386842" cy="386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2.2 RNN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1C77911-25D2-48DB-A2B5-6B586B325DD3}"/>
              </a:ext>
            </a:extLst>
          </p:cNvPr>
          <p:cNvCxnSpPr>
            <a:cxnSpLocks/>
            <a:stCxn id="75" idx="2"/>
            <a:endCxn id="88" idx="1"/>
          </p:cNvCxnSpPr>
          <p:nvPr/>
        </p:nvCxnSpPr>
        <p:spPr>
          <a:xfrm rot="5400000">
            <a:off x="5230053" y="2304281"/>
            <a:ext cx="431062" cy="693421"/>
          </a:xfrm>
          <a:prstGeom prst="bentConnector4">
            <a:avLst>
              <a:gd name="adj1" fmla="val 27569"/>
              <a:gd name="adj2" fmla="val 132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A787DA8-BB9C-49C8-9FF9-787335E69442}"/>
              </a:ext>
            </a:extLst>
          </p:cNvPr>
          <p:cNvCxnSpPr>
            <a:cxnSpLocks/>
            <a:stCxn id="75" idx="2"/>
            <a:endCxn id="90" idx="1"/>
          </p:cNvCxnSpPr>
          <p:nvPr/>
        </p:nvCxnSpPr>
        <p:spPr>
          <a:xfrm rot="5400000">
            <a:off x="4946419" y="2587915"/>
            <a:ext cx="998330" cy="693421"/>
          </a:xfrm>
          <a:prstGeom prst="bentConnector4">
            <a:avLst>
              <a:gd name="adj1" fmla="val 13491"/>
              <a:gd name="adj2" fmla="val 132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CA0567-D65B-42DE-804A-2F6CC9A2238A}"/>
              </a:ext>
            </a:extLst>
          </p:cNvPr>
          <p:cNvSpPr/>
          <p:nvPr/>
        </p:nvSpPr>
        <p:spPr>
          <a:xfrm>
            <a:off x="3374660" y="2760222"/>
            <a:ext cx="1386842" cy="488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4.2 Embedding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C69FE40-E51A-479E-B5BE-493ED63EB017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rot="5400000">
            <a:off x="3958350" y="2546619"/>
            <a:ext cx="323334" cy="103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4DA5CA4-7A7F-4DEC-9A7B-EB7754DD903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3193069" y="1808902"/>
            <a:ext cx="350899" cy="1606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33CBF6B-4C9D-48DA-AD64-66D5461D9803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 rot="16200000" flipH="1">
            <a:off x="2792641" y="3048302"/>
            <a:ext cx="576248" cy="1031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9F0D09-EA60-411C-B9D1-4E112CC775BD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rot="5400000">
            <a:off x="3530359" y="3314386"/>
            <a:ext cx="603813" cy="471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2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45CE1-A454-4B6F-9530-3647A2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82949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C780E-FF15-4E9B-99A3-BD6B748DE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695" y="157398"/>
            <a:ext cx="5793698" cy="56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B6A5-80D9-4D09-ACFF-764C8CD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F5202-220B-4B12-A34B-739BFB359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774" y="1896255"/>
            <a:ext cx="6041739" cy="2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75B72-D368-49A9-BED2-63583B25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A4F25-3634-45F4-9D0D-D3795ED670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2160429"/>
            <a:ext cx="5760085" cy="17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2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D0025-F082-47A4-AF75-4B4677D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31350-EF46-4032-9957-A6B64A88EE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2161699"/>
            <a:ext cx="5760085" cy="17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C44F2-833A-4369-8528-2090FA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A046F-E191-4851-BD55-E856020C5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2138521"/>
            <a:ext cx="5760085" cy="18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0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78D64-9A38-4CE0-AA11-60A3249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C3604-5AD0-4888-AAA8-F32F381FFB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2155349"/>
            <a:ext cx="5760085" cy="18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1DA55-7DC9-442F-8A62-3DDD5FD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97BAC-07FE-4DD7-9B82-CD6E112576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1854041"/>
            <a:ext cx="5760085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45CE1-A454-4B6F-9530-3647A2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Performance based Metrics</a:t>
            </a:r>
          </a:p>
        </p:txBody>
      </p:sp>
    </p:spTree>
    <p:extLst>
      <p:ext uri="{BB962C8B-B14F-4D97-AF65-F5344CB8AC3E}">
        <p14:creationId xmlns:p14="http://schemas.microsoft.com/office/powerpoint/2010/main" val="41206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37B5D-61D7-47E2-A7BE-C4826959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540224"/>
              </p:ext>
            </p:extLst>
          </p:nvPr>
        </p:nvGraphicFramePr>
        <p:xfrm>
          <a:off x="1578750" y="793826"/>
          <a:ext cx="3821475" cy="3390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88661-956A-46C9-B636-183BCA763A45}"/>
              </a:ext>
            </a:extLst>
          </p:cNvPr>
          <p:cNvSpPr/>
          <p:nvPr/>
        </p:nvSpPr>
        <p:spPr>
          <a:xfrm>
            <a:off x="1578746" y="146079"/>
            <a:ext cx="3821475" cy="4458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/>
              <a:t>Evolution of Hinglish from Hindi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EAFB3-0D2E-4F4B-AFBC-4C984E26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764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1E867C-7BE5-49CC-A0FB-163DF19BFC31}"/>
              </a:ext>
            </a:extLst>
          </p:cNvPr>
          <p:cNvSpPr txBox="1"/>
          <p:nvPr/>
        </p:nvSpPr>
        <p:spPr>
          <a:xfrm>
            <a:off x="1647258" y="1716337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Top 10 Best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B2CE9-D9D2-414D-88E3-E365A3E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F6856-2BEE-4997-AA31-28C2A3B3CEB0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564DEB-A1A7-4644-8137-D1E20EFA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59155"/>
              </p:ext>
            </p:extLst>
          </p:nvPr>
        </p:nvGraphicFramePr>
        <p:xfrm>
          <a:off x="1022350" y="2063750"/>
          <a:ext cx="48133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5846821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93624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7087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51466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5651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48214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140717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060613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74001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907137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83452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7256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44530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236449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31401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14943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PyrotchTT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20952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5829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8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1E867C-7BE5-49CC-A0FB-163DF19BFC31}"/>
              </a:ext>
            </a:extLst>
          </p:cNvPr>
          <p:cNvSpPr txBox="1"/>
          <p:nvPr/>
        </p:nvSpPr>
        <p:spPr>
          <a:xfrm>
            <a:off x="1714500" y="1725196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Bottom 10 Worse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94B5A-59E5-4AE0-B744-B1C7E6D3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E2C5B-E415-480D-8DBA-0A60869F61A8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4DDB63-7571-49B4-AE70-49783B62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15379"/>
              </p:ext>
            </p:extLst>
          </p:nvPr>
        </p:nvGraphicFramePr>
        <p:xfrm>
          <a:off x="1022350" y="2063750"/>
          <a:ext cx="48133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708106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07520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47338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6967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2448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209061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208666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Embedding Name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31992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09964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091853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34191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53294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72451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752920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14928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6514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921637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4010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623853" y="897241"/>
            <a:ext cx="3759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Best Embedding – Average </a:t>
            </a:r>
          </a:p>
          <a:p>
            <a:pPr algn="ctr"/>
            <a:r>
              <a:rPr lang="en-US" sz="1600" b="1" dirty="0"/>
              <a:t>All Metrics of All Embedding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329D2-128B-424E-B4B6-646526E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18DF8-7386-46D4-B973-390763B009AB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E8614C-A543-4818-A7D4-70E489610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64596"/>
              </p:ext>
            </p:extLst>
          </p:nvPr>
        </p:nvGraphicFramePr>
        <p:xfrm>
          <a:off x="787400" y="1573213"/>
          <a:ext cx="5283200" cy="297180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1119057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803273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773855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401125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0411755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1090861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AUC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Acc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Recall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Prec.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F1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0485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9984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1505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RFC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48340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0742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GBC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536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437399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719555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598876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82888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7317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36921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Perceptron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1198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637599" y="925056"/>
            <a:ext cx="3759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Best Classifier – Average </a:t>
            </a:r>
          </a:p>
          <a:p>
            <a:pPr algn="ctr"/>
            <a:r>
              <a:rPr lang="en-US" sz="1600" b="1" dirty="0"/>
              <a:t>All Metrics of All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B56E0-C951-4BD5-99A8-9B75A306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FB449-415C-40E9-AFEA-E5126FB43ABE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F8523F-CCC4-4E12-84DC-99C7FAC17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61514"/>
              </p:ext>
            </p:extLst>
          </p:nvPr>
        </p:nvGraphicFramePr>
        <p:xfrm>
          <a:off x="787400" y="1687513"/>
          <a:ext cx="5283200" cy="274320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0516543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760369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732437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606321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1751016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73491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Embedding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AUC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Acc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Recall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Prec.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Avg F1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598839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IndicFT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83362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Keras_Tokenizer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38967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fastTextWiki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47239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Word2Vec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946142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fastText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834603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Combined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94328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IndicBERT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48106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TFIDF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25868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48057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Lexical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0466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mBERT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9503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0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40914-11FC-400C-992A-E4AAE0F8967D}"/>
              </a:ext>
            </a:extLst>
          </p:cNvPr>
          <p:cNvSpPr txBox="1"/>
          <p:nvPr/>
        </p:nvSpPr>
        <p:spPr>
          <a:xfrm>
            <a:off x="1714500" y="2127537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Task Transfer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09EAD-C0AE-464D-A7A0-79DD1115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DCAD7-4C04-45D2-93D7-426E3D5FC074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334AEC-5208-4EE9-B748-FDC8232B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63218"/>
              </p:ext>
            </p:extLst>
          </p:nvPr>
        </p:nvGraphicFramePr>
        <p:xfrm>
          <a:off x="1257300" y="2516188"/>
          <a:ext cx="4343400" cy="108585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7931350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8789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56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6692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7014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8057028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615239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229770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 (Pytorch)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9188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84365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 (Transformer)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36690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 (Transformer)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59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E28C2-1576-424B-AB0E-DFE3D17E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Transfer Embedding Based Metrics</a:t>
            </a:r>
          </a:p>
        </p:txBody>
      </p:sp>
    </p:spTree>
    <p:extLst>
      <p:ext uri="{BB962C8B-B14F-4D97-AF65-F5344CB8AC3E}">
        <p14:creationId xmlns:p14="http://schemas.microsoft.com/office/powerpoint/2010/main" val="16809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466850" y="1412803"/>
            <a:ext cx="3924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Embedding Transfer:  </a:t>
            </a:r>
            <a:r>
              <a:rPr lang="en-US" sz="1600" b="1" dirty="0" err="1"/>
              <a:t>fastText</a:t>
            </a:r>
            <a:r>
              <a:rPr lang="en-US" sz="1600" b="1" dirty="0"/>
              <a:t> Wiki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0B85-CD2F-40C4-BD45-7A7C67A7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5F374-8D64-4C88-B72F-6F8AC59E4F47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3C420-B68A-4508-A362-0F2049D37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31380"/>
              </p:ext>
            </p:extLst>
          </p:nvPr>
        </p:nvGraphicFramePr>
        <p:xfrm>
          <a:off x="1631950" y="1882775"/>
          <a:ext cx="3594100" cy="235267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4481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23953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8910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7367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4251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207595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502385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793673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061532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233529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465302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36124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662176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84170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05119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73932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90942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67652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817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2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359081" y="1474735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Embedding Transfer:  </a:t>
            </a:r>
            <a:r>
              <a:rPr lang="en-US" sz="1600" b="1" dirty="0" err="1"/>
              <a:t>IndicFT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C5885-B186-4CBB-B6F3-C6DD47BB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A54C-255C-4AAD-80E2-16D066AC1634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A1F8D5-71BC-4C87-9439-88BDECB2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2779"/>
              </p:ext>
            </p:extLst>
          </p:nvPr>
        </p:nvGraphicFramePr>
        <p:xfrm>
          <a:off x="1631950" y="1882775"/>
          <a:ext cx="3594100" cy="235267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139376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6386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5535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99038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3897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8051002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750575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226531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476681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65181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017515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8232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60181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02446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746957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557148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45169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051831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3522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75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252538" y="1621110"/>
            <a:ext cx="436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Embedding Transfer:  </a:t>
            </a:r>
            <a:r>
              <a:rPr lang="en-US" sz="1600" b="1" dirty="0" err="1"/>
              <a:t>mBERT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18380-41C3-446E-A7A2-D1AFCEEA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20222-B13A-46DB-B1ED-BCAD874B9100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6A26A9-9F6C-457A-B676-F0175830A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09786"/>
              </p:ext>
            </p:extLst>
          </p:nvPr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50824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98404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49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4017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2682776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6551041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3271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07873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49470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40579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39905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64552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58217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48419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95106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332830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307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D9279-713A-4C2F-A7A8-FAE4A1D81191}"/>
              </a:ext>
            </a:extLst>
          </p:cNvPr>
          <p:cNvSpPr txBox="1"/>
          <p:nvPr/>
        </p:nvSpPr>
        <p:spPr>
          <a:xfrm>
            <a:off x="1456401" y="1635690"/>
            <a:ext cx="3945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Embedding Transfer: </a:t>
            </a:r>
            <a:r>
              <a:rPr lang="en-US" sz="1600" b="1" dirty="0" err="1"/>
              <a:t>IndicBERT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2A249-629B-4E6B-8305-812864D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8A6-F705-46F3-9CBB-5DD2046CB96D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D9FAA-FEBD-4F7B-9667-6A80526C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3963"/>
              </p:ext>
            </p:extLst>
          </p:nvPr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581219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2294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5803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20089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81982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758306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88259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30364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68440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62456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12167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6708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77680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98378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6249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318935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241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C51F269-7C1A-4DDB-936D-5BCD61C48599}"/>
              </a:ext>
            </a:extLst>
          </p:cNvPr>
          <p:cNvSpPr/>
          <p:nvPr/>
        </p:nvSpPr>
        <p:spPr>
          <a:xfrm>
            <a:off x="1945212" y="727619"/>
            <a:ext cx="1253607" cy="371081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Dataset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EA7DA-1BB7-4E2C-9928-E0CF2BBFAF1C}"/>
              </a:ext>
            </a:extLst>
          </p:cNvPr>
          <p:cNvSpPr/>
          <p:nvPr/>
        </p:nvSpPr>
        <p:spPr>
          <a:xfrm>
            <a:off x="648991" y="667791"/>
            <a:ext cx="973774" cy="490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998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91A151CF-A46A-4373-B435-87319B236FA0}"/>
              </a:ext>
            </a:extLst>
          </p:cNvPr>
          <p:cNvSpPr/>
          <p:nvPr/>
        </p:nvSpPr>
        <p:spPr>
          <a:xfrm>
            <a:off x="3498853" y="1265836"/>
            <a:ext cx="1317232" cy="43685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2E4266C-0D80-4FF2-AD25-C2598C13E360}"/>
              </a:ext>
            </a:extLst>
          </p:cNvPr>
          <p:cNvSpPr/>
          <p:nvPr/>
        </p:nvSpPr>
        <p:spPr>
          <a:xfrm>
            <a:off x="1945214" y="2257271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288929F0-11E7-4C19-B5A2-8407A5A2B76B}"/>
              </a:ext>
            </a:extLst>
          </p:cNvPr>
          <p:cNvSpPr/>
          <p:nvPr/>
        </p:nvSpPr>
        <p:spPr>
          <a:xfrm>
            <a:off x="3653482" y="2235546"/>
            <a:ext cx="2610067" cy="421285"/>
          </a:xfrm>
          <a:prstGeom prst="wedgeRoundRectCallout">
            <a:avLst>
              <a:gd name="adj1" fmla="val -65675"/>
              <a:gd name="adj2" fmla="val -19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Class of Each Validation set Sentence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726A28D3-4B4B-4B10-8669-E6D816B9E07F}"/>
              </a:ext>
            </a:extLst>
          </p:cNvPr>
          <p:cNvSpPr/>
          <p:nvPr/>
        </p:nvSpPr>
        <p:spPr>
          <a:xfrm>
            <a:off x="1945214" y="2898762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9E417DCB-4763-4790-8AB4-1BC2F53BC774}"/>
              </a:ext>
            </a:extLst>
          </p:cNvPr>
          <p:cNvSpPr/>
          <p:nvPr/>
        </p:nvSpPr>
        <p:spPr>
          <a:xfrm>
            <a:off x="3684513" y="2877038"/>
            <a:ext cx="2579022" cy="531631"/>
          </a:xfrm>
          <a:prstGeom prst="wedgeRoundRectCallout">
            <a:avLst>
              <a:gd name="adj1" fmla="val -67204"/>
              <a:gd name="adj2" fmla="val -22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all predictions, create metrics and Compare Accuracy, Recall, Precision, AUC, F1 of different models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9F0281-12D7-4D68-B7FB-18347FFB40E3}"/>
              </a:ext>
            </a:extLst>
          </p:cNvPr>
          <p:cNvSpPr/>
          <p:nvPr/>
        </p:nvSpPr>
        <p:spPr>
          <a:xfrm>
            <a:off x="743451" y="4661063"/>
            <a:ext cx="973774" cy="490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998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F8338A-3B3B-4AD5-9982-49E70C7AB775}"/>
              </a:ext>
            </a:extLst>
          </p:cNvPr>
          <p:cNvCxnSpPr>
            <a:cxnSpLocks/>
            <a:stCxn id="197" idx="3"/>
            <a:endCxn id="153" idx="1"/>
          </p:cNvCxnSpPr>
          <p:nvPr/>
        </p:nvCxnSpPr>
        <p:spPr>
          <a:xfrm flipV="1">
            <a:off x="4785668" y="903288"/>
            <a:ext cx="20059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DAE6AD-4173-4687-B64D-7D77CAE4E26A}"/>
              </a:ext>
            </a:extLst>
          </p:cNvPr>
          <p:cNvCxnSpPr>
            <a:cxnSpLocks/>
            <a:stCxn id="229" idx="2"/>
            <a:endCxn id="36" idx="0"/>
          </p:cNvCxnSpPr>
          <p:nvPr/>
        </p:nvCxnSpPr>
        <p:spPr>
          <a:xfrm>
            <a:off x="2572013" y="1650383"/>
            <a:ext cx="5" cy="6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91F7E51-C052-44C0-B4C4-9634593E498A}"/>
              </a:ext>
            </a:extLst>
          </p:cNvPr>
          <p:cNvCxnSpPr>
            <a:stCxn id="36" idx="2"/>
            <a:endCxn id="80" idx="0"/>
          </p:cNvCxnSpPr>
          <p:nvPr/>
        </p:nvCxnSpPr>
        <p:spPr>
          <a:xfrm flipH="1">
            <a:off x="2572019" y="2628349"/>
            <a:ext cx="3" cy="27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040B386-E66F-4878-9447-5F7A6E18D2D9}"/>
              </a:ext>
            </a:extLst>
          </p:cNvPr>
          <p:cNvCxnSpPr>
            <a:cxnSpLocks/>
            <a:stCxn id="27" idx="1"/>
            <a:endCxn id="82" idx="6"/>
          </p:cNvCxnSpPr>
          <p:nvPr/>
        </p:nvCxnSpPr>
        <p:spPr>
          <a:xfrm flipH="1" flipV="1">
            <a:off x="1717225" y="4906431"/>
            <a:ext cx="233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DE5156F9-B246-468B-925C-2E29DFC52C9B}"/>
              </a:ext>
            </a:extLst>
          </p:cNvPr>
          <p:cNvSpPr/>
          <p:nvPr/>
        </p:nvSpPr>
        <p:spPr>
          <a:xfrm>
            <a:off x="4986275" y="717742"/>
            <a:ext cx="1208753" cy="3710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</a:p>
        </p:txBody>
      </p:sp>
      <p:sp>
        <p:nvSpPr>
          <p:cNvPr id="197" name="Flowchart: Alternate Process 196">
            <a:extLst>
              <a:ext uri="{FF2B5EF4-FFF2-40B4-BE49-F238E27FC236}">
                <a16:creationId xmlns:a16="http://schemas.microsoft.com/office/drawing/2014/main" id="{7A62AF17-DCEC-4746-8A47-5534A13D11B5}"/>
              </a:ext>
            </a:extLst>
          </p:cNvPr>
          <p:cNvSpPr/>
          <p:nvPr/>
        </p:nvSpPr>
        <p:spPr>
          <a:xfrm>
            <a:off x="3468446" y="717745"/>
            <a:ext cx="1317229" cy="37108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Text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F5F2A1-D386-4EAF-92FE-B4151532A158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>
          <a:xfrm flipV="1">
            <a:off x="3198820" y="903290"/>
            <a:ext cx="269624" cy="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4460337-CD11-403C-956E-998683EEFF7C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1622759" y="913155"/>
            <a:ext cx="32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Alternate Process 228">
            <a:extLst>
              <a:ext uri="{FF2B5EF4-FFF2-40B4-BE49-F238E27FC236}">
                <a16:creationId xmlns:a16="http://schemas.microsoft.com/office/drawing/2014/main" id="{6ADB1669-F955-4563-97D7-DBF5EB102CB3}"/>
              </a:ext>
            </a:extLst>
          </p:cNvPr>
          <p:cNvSpPr/>
          <p:nvPr/>
        </p:nvSpPr>
        <p:spPr>
          <a:xfrm>
            <a:off x="1945209" y="1279302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EF0D239-F3D3-41A4-A608-67483A01EA2B}"/>
              </a:ext>
            </a:extLst>
          </p:cNvPr>
          <p:cNvCxnSpPr>
            <a:cxnSpLocks/>
            <a:stCxn id="31" idx="1"/>
            <a:endCxn id="229" idx="3"/>
          </p:cNvCxnSpPr>
          <p:nvPr/>
        </p:nvCxnSpPr>
        <p:spPr>
          <a:xfrm flipH="1" flipV="1">
            <a:off x="3198823" y="1464841"/>
            <a:ext cx="300039" cy="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AEEE7F91-AD92-4A7F-AD20-6B48FFAC5D51}"/>
              </a:ext>
            </a:extLst>
          </p:cNvPr>
          <p:cNvSpPr/>
          <p:nvPr/>
        </p:nvSpPr>
        <p:spPr>
          <a:xfrm>
            <a:off x="4932033" y="1669566"/>
            <a:ext cx="1317232" cy="43685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Linguistic Features Creation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F090E6-FA7A-491D-B763-DB9DD7C5F7C3}"/>
              </a:ext>
            </a:extLst>
          </p:cNvPr>
          <p:cNvCxnSpPr>
            <a:cxnSpLocks/>
            <a:stCxn id="153" idx="2"/>
            <a:endCxn id="2" idx="0"/>
          </p:cNvCxnSpPr>
          <p:nvPr/>
        </p:nvCxnSpPr>
        <p:spPr>
          <a:xfrm flipH="1">
            <a:off x="5590649" y="1088823"/>
            <a:ext cx="3" cy="58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2DF8EB-C36E-49D7-9E78-EC99C02728A6}"/>
              </a:ext>
            </a:extLst>
          </p:cNvPr>
          <p:cNvCxnSpPr>
            <a:stCxn id="2" idx="1"/>
            <a:endCxn id="229" idx="3"/>
          </p:cNvCxnSpPr>
          <p:nvPr/>
        </p:nvCxnSpPr>
        <p:spPr>
          <a:xfrm rot="10800000">
            <a:off x="3198817" y="1464843"/>
            <a:ext cx="1733217" cy="423150"/>
          </a:xfrm>
          <a:prstGeom prst="bentConnector3">
            <a:avLst>
              <a:gd name="adj1" fmla="val 8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B07760-946E-4EE3-A0FD-CD62A16A3AFF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4816087" y="1100188"/>
            <a:ext cx="774562" cy="384072"/>
          </a:xfrm>
          <a:prstGeom prst="bentConnector3">
            <a:avLst>
              <a:gd name="adj1" fmla="val -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093033-DC8A-402E-9933-11CF8277EB5B}"/>
              </a:ext>
            </a:extLst>
          </p:cNvPr>
          <p:cNvSpPr txBox="1"/>
          <p:nvPr/>
        </p:nvSpPr>
        <p:spPr>
          <a:xfrm>
            <a:off x="2017534" y="226194"/>
            <a:ext cx="2901820" cy="40023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1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Approach - SDSHL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5CA6F-212C-43CC-8E99-85D5B3B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092DBF4-EED6-49F0-A147-FDF488B01253}"/>
              </a:ext>
            </a:extLst>
          </p:cNvPr>
          <p:cNvSpPr/>
          <p:nvPr/>
        </p:nvSpPr>
        <p:spPr>
          <a:xfrm>
            <a:off x="1945209" y="3576158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Combined Feature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5099681-2363-4765-A934-4861FA8B256B}"/>
              </a:ext>
            </a:extLst>
          </p:cNvPr>
          <p:cNvSpPr/>
          <p:nvPr/>
        </p:nvSpPr>
        <p:spPr>
          <a:xfrm>
            <a:off x="3639198" y="3599138"/>
            <a:ext cx="2610067" cy="367045"/>
          </a:xfrm>
          <a:prstGeom prst="wedgeRoundRectCallout">
            <a:avLst>
              <a:gd name="adj1" fmla="val -65675"/>
              <a:gd name="adj2" fmla="val -19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Embedding + Linguistic Features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1E046C5-8C3C-4EFC-AF73-83187B1C5BBD}"/>
              </a:ext>
            </a:extLst>
          </p:cNvPr>
          <p:cNvSpPr/>
          <p:nvPr/>
        </p:nvSpPr>
        <p:spPr>
          <a:xfrm>
            <a:off x="1945205" y="4147141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Final Model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223DBD4-5B45-4FFF-AD73-CE6A427B6F3C}"/>
              </a:ext>
            </a:extLst>
          </p:cNvPr>
          <p:cNvSpPr/>
          <p:nvPr/>
        </p:nvSpPr>
        <p:spPr>
          <a:xfrm>
            <a:off x="3626999" y="4186390"/>
            <a:ext cx="2610067" cy="367045"/>
          </a:xfrm>
          <a:prstGeom prst="wedgeRoundRectCallout">
            <a:avLst>
              <a:gd name="adj1" fmla="val -65675"/>
              <a:gd name="adj2" fmla="val -19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Combined Features &amp; Best Classifier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88C87B4-F487-4ABC-BB80-BA7DD586A409}"/>
              </a:ext>
            </a:extLst>
          </p:cNvPr>
          <p:cNvSpPr/>
          <p:nvPr/>
        </p:nvSpPr>
        <p:spPr>
          <a:xfrm>
            <a:off x="1950362" y="4720891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A77367A-E771-4BED-BAF1-02D7DEF1BE38}"/>
              </a:ext>
            </a:extLst>
          </p:cNvPr>
          <p:cNvSpPr/>
          <p:nvPr/>
        </p:nvSpPr>
        <p:spPr>
          <a:xfrm>
            <a:off x="3670243" y="4745589"/>
            <a:ext cx="2579022" cy="531631"/>
          </a:xfrm>
          <a:prstGeom prst="wedgeRoundRectCallout">
            <a:avLst>
              <a:gd name="adj1" fmla="val -67204"/>
              <a:gd name="adj2" fmla="val -22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998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Metrics of Final Model with Best Model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73608D-5CD8-4F68-B443-659E27EFEADC}"/>
              </a:ext>
            </a:extLst>
          </p:cNvPr>
          <p:cNvCxnSpPr>
            <a:cxnSpLocks/>
            <a:stCxn id="80" idx="2"/>
            <a:endCxn id="23" idx="0"/>
          </p:cNvCxnSpPr>
          <p:nvPr/>
        </p:nvCxnSpPr>
        <p:spPr>
          <a:xfrm flipH="1">
            <a:off x="2572013" y="3269843"/>
            <a:ext cx="5" cy="30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F12AD7-8E6B-4823-B375-023F0CFCCAD5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2572009" y="3947239"/>
            <a:ext cx="4" cy="19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7B228F-CE52-4DFB-AF97-2B0D8DFE1C2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2572009" y="4518222"/>
            <a:ext cx="5157" cy="20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6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308213" y="1641477"/>
            <a:ext cx="424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Combined Embedding : </a:t>
            </a:r>
            <a:r>
              <a:rPr lang="en-US" sz="1400" b="1" dirty="0" err="1"/>
              <a:t>fastTestWiki</a:t>
            </a:r>
            <a:r>
              <a:rPr lang="en-US" sz="1400" b="1" dirty="0"/>
              <a:t> + Lexical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113A-19B6-445B-B413-C321A289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98777-E964-4382-B213-08A712097A72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0395DF-3B79-48C1-8747-320DD339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4158"/>
              </p:ext>
            </p:extLst>
          </p:nvPr>
        </p:nvGraphicFramePr>
        <p:xfrm>
          <a:off x="1424067" y="2063750"/>
          <a:ext cx="4024857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753772">
                  <a:extLst>
                    <a:ext uri="{9D8B030D-6E8A-4147-A177-3AD203B41FA5}">
                      <a16:colId xmlns:a16="http://schemas.microsoft.com/office/drawing/2014/main" val="2923121258"/>
                    </a:ext>
                  </a:extLst>
                </a:gridCol>
                <a:gridCol w="682661">
                  <a:extLst>
                    <a:ext uri="{9D8B030D-6E8A-4147-A177-3AD203B41FA5}">
                      <a16:colId xmlns:a16="http://schemas.microsoft.com/office/drawing/2014/main" val="2246320470"/>
                    </a:ext>
                  </a:extLst>
                </a:gridCol>
                <a:gridCol w="682661">
                  <a:extLst>
                    <a:ext uri="{9D8B030D-6E8A-4147-A177-3AD203B41FA5}">
                      <a16:colId xmlns:a16="http://schemas.microsoft.com/office/drawing/2014/main" val="9983329"/>
                    </a:ext>
                  </a:extLst>
                </a:gridCol>
                <a:gridCol w="682661">
                  <a:extLst>
                    <a:ext uri="{9D8B030D-6E8A-4147-A177-3AD203B41FA5}">
                      <a16:colId xmlns:a16="http://schemas.microsoft.com/office/drawing/2014/main" val="4143597212"/>
                    </a:ext>
                  </a:extLst>
                </a:gridCol>
                <a:gridCol w="682661">
                  <a:extLst>
                    <a:ext uri="{9D8B030D-6E8A-4147-A177-3AD203B41FA5}">
                      <a16:colId xmlns:a16="http://schemas.microsoft.com/office/drawing/2014/main" val="3747566100"/>
                    </a:ext>
                  </a:extLst>
                </a:gridCol>
                <a:gridCol w="540441">
                  <a:extLst>
                    <a:ext uri="{9D8B030D-6E8A-4147-A177-3AD203B41FA5}">
                      <a16:colId xmlns:a16="http://schemas.microsoft.com/office/drawing/2014/main" val="20413569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03037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33823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14567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799476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48002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673856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1053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364221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105687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129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631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52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71DA-FF2F-4FAA-BC80-CC3D53D60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314950" y="5672138"/>
            <a:ext cx="1543050" cy="325437"/>
          </a:xfrm>
        </p:spPr>
        <p:txBody>
          <a:bodyPr/>
          <a:lstStyle/>
          <a:p>
            <a:fld id="{7751F52C-7D16-41A5-AEBD-78BEBCD75B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346B3B0-8205-4754-9161-1555B9F0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2260600"/>
            <a:ext cx="5915025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Non-Transfer Embedding Based Metrics</a:t>
            </a:r>
          </a:p>
        </p:txBody>
      </p:sp>
    </p:spTree>
    <p:extLst>
      <p:ext uri="{BB962C8B-B14F-4D97-AF65-F5344CB8AC3E}">
        <p14:creationId xmlns:p14="http://schemas.microsoft.com/office/powerpoint/2010/main" val="3475349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714500" y="1664454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fastText</a:t>
            </a:r>
            <a:r>
              <a:rPr lang="en-US" sz="1600" b="1" dirty="0"/>
              <a:t>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2D28-ED0C-44F8-A252-015F4E8F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883CE-842F-4725-95AD-61C5FE4EE2F5}"/>
              </a:ext>
            </a:extLst>
          </p:cNvPr>
          <p:cNvSpPr txBox="1"/>
          <p:nvPr/>
        </p:nvSpPr>
        <p:spPr>
          <a:xfrm>
            <a:off x="104502" y="1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0BCD94-487A-4C76-ABF1-1C71DBD7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82011"/>
              </p:ext>
            </p:extLst>
          </p:nvPr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55936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74679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38865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4396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418336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16267656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37750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733986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84167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23329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558460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64874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726542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07221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92257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249107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02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3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714500" y="1623120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Lexical 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79AC-4D8D-4CF4-8432-7474D044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83D9C-1E38-4CC0-9FA0-5057F875C9A6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FE2A94-C829-4384-B2D9-1657AA02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37020"/>
              </p:ext>
            </p:extLst>
          </p:nvPr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806318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37706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961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5658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4136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387897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11786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256143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68753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606491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26027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62184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249324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46365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50255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052722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9607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1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797050" y="1725196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Word2Vec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6CCA8-FEFF-40FC-81D9-F04B6FA3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800C4C-EE9C-4472-B5CF-0E352AEFCC67}"/>
              </a:ext>
            </a:extLst>
          </p:cNvPr>
          <p:cNvGraphicFramePr>
            <a:graphicFrameLocks noGrp="1"/>
          </p:cNvGraphicFramePr>
          <p:nvPr/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618525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12945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06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78400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6483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5904257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77043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393572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875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510748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45289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098359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631774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52640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9396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50684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424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8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714500" y="1725196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BOW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F1FCE-63CC-4622-8F94-342448E3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B49DC3-5D75-4DD4-A868-C3F452932936}"/>
              </a:ext>
            </a:extLst>
          </p:cNvPr>
          <p:cNvGraphicFramePr>
            <a:graphicFrameLocks noGrp="1"/>
          </p:cNvGraphicFramePr>
          <p:nvPr/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471886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9894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8294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0141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39339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6921375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01082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93592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45807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21406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333505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54262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02919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69268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4401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30916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269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47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714500" y="1725196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TFIDF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010F-735E-4985-9EBE-B5D0DA8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9BE19F-FFFC-4921-ACED-32D884437A10}"/>
              </a:ext>
            </a:extLst>
          </p:cNvPr>
          <p:cNvGraphicFramePr>
            <a:graphicFrameLocks noGrp="1"/>
          </p:cNvGraphicFramePr>
          <p:nvPr/>
        </p:nvGraphicFramePr>
        <p:xfrm>
          <a:off x="1631950" y="2063750"/>
          <a:ext cx="35941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25245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91124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828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35070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114288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8748414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30487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67420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65335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Perceptron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364925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86101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29013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75208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66758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30094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21208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324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59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0D3E4-4432-4203-8AA8-9DA7233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Based Metrics</a:t>
            </a:r>
          </a:p>
        </p:txBody>
      </p:sp>
    </p:spTree>
    <p:extLst>
      <p:ext uri="{BB962C8B-B14F-4D97-AF65-F5344CB8AC3E}">
        <p14:creationId xmlns:p14="http://schemas.microsoft.com/office/powerpoint/2010/main" val="52170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008335" y="1632430"/>
            <a:ext cx="4841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Top 10 – Transfer Learning (Task &amp; Embedding)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8855-C6F5-4F6B-AD49-ED49C435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BF2D9-577D-4153-86FB-2E33A98C2A07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4CFE2F-6D7A-4F9C-9634-145A2253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09837"/>
              </p:ext>
            </p:extLst>
          </p:nvPr>
        </p:nvGraphicFramePr>
        <p:xfrm>
          <a:off x="673100" y="2063750"/>
          <a:ext cx="55118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4555565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479636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433146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347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11420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1941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490867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378457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TL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74486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60709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2894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213413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872550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243946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140030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91683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489183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 (Pytorch)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PyrotchTT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83184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6567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96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295400" y="1630079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Top 10 – No Transfer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E4956-0CEB-4DEA-B021-C18F44D6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958D-E688-4226-8EA5-0DEF143586F2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9BA767-73BE-4B11-A9B1-516E12823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52799"/>
              </p:ext>
            </p:extLst>
          </p:nvPr>
        </p:nvGraphicFramePr>
        <p:xfrm>
          <a:off x="920750" y="2063750"/>
          <a:ext cx="50165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16846647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95358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9155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7513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05662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80687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6324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94287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Keras_Tokenizer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785452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Keras_Tokenizer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71905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555854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07454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255120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095042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9971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214131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2759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4547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7E760-C1A1-4EBF-9180-7D105B2C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" name="Table 18">
            <a:extLst>
              <a:ext uri="{FF2B5EF4-FFF2-40B4-BE49-F238E27FC236}">
                <a16:creationId xmlns:a16="http://schemas.microsoft.com/office/drawing/2014/main" id="{D9739F30-0A6C-4BC6-AF07-6AB9157B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60422"/>
              </p:ext>
            </p:extLst>
          </p:nvPr>
        </p:nvGraphicFramePr>
        <p:xfrm>
          <a:off x="374753" y="114764"/>
          <a:ext cx="6100997" cy="297306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593541">
                  <a:extLst>
                    <a:ext uri="{9D8B030D-6E8A-4147-A177-3AD203B41FA5}">
                      <a16:colId xmlns:a16="http://schemas.microsoft.com/office/drawing/2014/main" val="1082485135"/>
                    </a:ext>
                  </a:extLst>
                </a:gridCol>
                <a:gridCol w="1587904">
                  <a:extLst>
                    <a:ext uri="{9D8B030D-6E8A-4147-A177-3AD203B41FA5}">
                      <a16:colId xmlns:a16="http://schemas.microsoft.com/office/drawing/2014/main" val="3700233083"/>
                    </a:ext>
                  </a:extLst>
                </a:gridCol>
                <a:gridCol w="1919552">
                  <a:extLst>
                    <a:ext uri="{9D8B030D-6E8A-4147-A177-3AD203B41FA5}">
                      <a16:colId xmlns:a16="http://schemas.microsoft.com/office/drawing/2014/main" val="3140114211"/>
                    </a:ext>
                  </a:extLst>
                </a:gridCol>
              </a:tblGrid>
              <a:tr h="284293">
                <a:tc>
                  <a:txBody>
                    <a:bodyPr/>
                    <a:lstStyle/>
                    <a:p>
                      <a:pPr marL="0" marR="0" lvl="0" indent="0" algn="l" defTabSz="6857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Classifiers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6857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Word Embedding</a:t>
                      </a:r>
                      <a:endParaRPr lang="en-US" sz="1200" b="1" dirty="0"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6857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Feature Engineering</a:t>
                      </a:r>
                      <a:endParaRPr lang="en-US" sz="1200" b="1" dirty="0"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3369730"/>
                  </a:ext>
                </a:extLst>
              </a:tr>
              <a:tr h="2688771">
                <a:tc>
                  <a:txBody>
                    <a:bodyPr/>
                    <a:lstStyle/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(LR)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Method (LGBM)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Bayesian (NB)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 (ADB)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(SVC)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 Classifier (GBC)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 (RFC)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(XGB)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(DT)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8288" lvl="1" indent="-268288" hangingPunct="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Perceptron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200" b="1" dirty="0"/>
                        <a:t>No Transfer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TFIDF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Word2Vec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BOW</a:t>
                      </a:r>
                    </a:p>
                    <a:p>
                      <a:pPr marL="180982" marR="0" lvl="0" indent="-180982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err="1"/>
                        <a:t>fastText</a:t>
                      </a:r>
                      <a:endParaRPr lang="en-US" sz="1200" dirty="0"/>
                    </a:p>
                    <a:p>
                      <a:pPr marL="180982" marR="0" lvl="0" indent="-180982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dirty="0"/>
                    </a:p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200" b="1" dirty="0"/>
                        <a:t>Transfer Embedding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/>
                        <a:t>IndicBERT</a:t>
                      </a:r>
                      <a:endParaRPr lang="en-US" sz="1200" dirty="0"/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Multilingual BERT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/>
                        <a:t>fastText</a:t>
                      </a:r>
                      <a:r>
                        <a:rPr lang="en-US" sz="1200" dirty="0"/>
                        <a:t> Wiki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/>
                        <a:t>fastText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Indicnlp</a:t>
                      </a:r>
                      <a:r>
                        <a:rPr lang="en-US" sz="1200" dirty="0"/>
                        <a:t>/ </a:t>
                      </a:r>
                      <a:r>
                        <a:rPr lang="en-US" sz="1200" dirty="0" err="1"/>
                        <a:t>IndicFT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Lexical Feature</a:t>
                      </a:r>
                    </a:p>
                    <a:p>
                      <a:pPr marL="180982" indent="-180982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dirty="0"/>
                        <a:t>Combined = </a:t>
                      </a:r>
                      <a:r>
                        <a:rPr lang="en-US" sz="1200" dirty="0" err="1"/>
                        <a:t>IndicFT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LexicalFeature</a:t>
                      </a:r>
                      <a:endParaRPr lang="en-US" sz="12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dirty="0"/>
                        <a:t>Task Transfer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/>
                        <a:t>mBERT</a:t>
                      </a:r>
                      <a:r>
                        <a:rPr lang="en-US" sz="1200" b="0" dirty="0"/>
                        <a:t> (</a:t>
                      </a:r>
                      <a:r>
                        <a:rPr lang="en-US" sz="1200" b="0" dirty="0" err="1"/>
                        <a:t>Pyrotch</a:t>
                      </a:r>
                      <a:r>
                        <a:rPr lang="en-US" sz="1200" b="0" dirty="0"/>
                        <a:t>)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/>
                        <a:t>mBERT</a:t>
                      </a:r>
                      <a:r>
                        <a:rPr lang="en-US" sz="1200" b="0" dirty="0"/>
                        <a:t> (Transformer)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/>
                        <a:t>IndicBERT</a:t>
                      </a:r>
                      <a:endParaRPr lang="en-US" sz="1200" b="0" dirty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/>
                        <a:t>IndicFT</a:t>
                      </a:r>
                      <a:endParaRPr lang="en-US" sz="1200" b="0" dirty="0"/>
                    </a:p>
                    <a:p>
                      <a:pPr marL="228600" indent="-2286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/>
                        <a:t>fastTextWiki</a:t>
                      </a:r>
                      <a:endParaRPr lang="en-US" sz="12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83455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6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7B452-CF78-452D-B944-87EDA63D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 Based Metrics</a:t>
            </a:r>
          </a:p>
        </p:txBody>
      </p:sp>
    </p:spTree>
    <p:extLst>
      <p:ext uri="{BB962C8B-B14F-4D97-AF65-F5344CB8AC3E}">
        <p14:creationId xmlns:p14="http://schemas.microsoft.com/office/powerpoint/2010/main" val="1206124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549218" y="1638061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Naïve Bayesian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B4DA8-BF96-4FDE-9443-ECC66171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FFC6A-E28F-4F8F-A904-A8BBDB0B0881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BBD2BB-08BF-4999-BDE1-9C71F047A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70226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2463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377869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7593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09444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263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7294021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755058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93595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971573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712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52498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975985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343155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483664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162128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313072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11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24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619762" y="1608761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Gradient Boost Classifier (GBC)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4A952-0F12-493B-9FE3-281E7BFD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69316-8F71-46A9-87E7-4FE67C3A8FA3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7B96F2-14F1-4833-9209-140AA62B3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27575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4223942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2382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95265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5979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802437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581820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9998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01057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825147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35575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78252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2970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96101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858883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64322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601849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9011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19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514430" y="1624401"/>
            <a:ext cx="4033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Light Gradient Boost Model (LGBM)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50749-02CD-4AD9-993B-0A300B98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F604-1719-417F-9370-DA11F844C4F0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5D6BC9-F0AE-4853-9822-2E95F672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29592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9581082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807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8987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897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31327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071253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05628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0551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8209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08360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44854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332627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88903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0046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42832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40469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725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85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483871" y="1633457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87DBC-ADB1-411B-B46B-C6994BD0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B6172-25DA-4CED-8CC5-2AB87A274870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7EDA64-BB17-4028-8E2D-05AEEDB1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1099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016846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4377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97471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302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25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807703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917461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091583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181573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588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895266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190541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166115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58085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15005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790301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691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12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637144" y="1631170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Random Forest Classifier (RFC)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4D264-DAFD-4992-A030-961D047A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68175-8236-4155-BDCF-CBDE94292EBC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6EEFB-4759-4BEC-B1E4-7B4D7C5AA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77977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264403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88436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3861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4058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2171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8551172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442219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612173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70151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61124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30128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72479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57721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634892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024127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84497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2276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07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629912" y="1599394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Support Vector Machine (SVM)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E1CC-8FF5-4353-97AB-917F6503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06DD7-739F-43F5-A77D-B8F863496E76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A11209-0A97-4D06-972E-2AEAA0ED8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8888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726373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77339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3834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3526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32353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6253424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88448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5356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44144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034264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298551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883261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617759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818546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08533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000775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07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05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549218" y="1643923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Perceptron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AA397-E5E7-4FBB-B8BC-1D2B8BB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E464F-F612-4948-A321-9D22130292CD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578D2-7B2F-4095-A1C9-0755A848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0003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44643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68802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88497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04766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454699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127775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09436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089299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21970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7927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949208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39856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75235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77292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29207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28575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4990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04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F3AF-ED91-4558-9161-D16DD59AA24B}"/>
              </a:ext>
            </a:extLst>
          </p:cNvPr>
          <p:cNvSpPr txBox="1"/>
          <p:nvPr/>
        </p:nvSpPr>
        <p:spPr>
          <a:xfrm>
            <a:off x="1451932" y="1622788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AdaBoost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59830-AE48-4AB8-9132-19EA8A72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57D9F-DB82-4885-9D31-ED7F4D8E5F24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C44D46-0875-4D0F-9EF8-E62FE4ED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7120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559370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02533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60134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77124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91648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884664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962620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135395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62549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987910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46915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038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722137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94281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341160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33696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6114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30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8DD7D2-3C27-4DCF-8112-88ED4421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3164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373513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8636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26287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94085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32948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422392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02578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751178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869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50511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162321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44389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5088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99142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918520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77855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3102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F92808-2890-4CF8-8108-5E34C175CBD7}"/>
              </a:ext>
            </a:extLst>
          </p:cNvPr>
          <p:cNvSpPr txBox="1"/>
          <p:nvPr/>
        </p:nvSpPr>
        <p:spPr>
          <a:xfrm>
            <a:off x="1451932" y="1622788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73215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F9044A-6CAB-46D5-A308-7B6494F455B8}"/>
              </a:ext>
            </a:extLst>
          </p:cNvPr>
          <p:cNvSpPr/>
          <p:nvPr/>
        </p:nvSpPr>
        <p:spPr>
          <a:xfrm>
            <a:off x="1134557" y="920560"/>
            <a:ext cx="2165345" cy="832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extra space, RT, http / www links, “@” account text information, line break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B330A-2FD0-476A-8B60-7DAA122EB4E4}"/>
              </a:ext>
            </a:extLst>
          </p:cNvPr>
          <p:cNvSpPr/>
          <p:nvPr/>
        </p:nvSpPr>
        <p:spPr>
          <a:xfrm>
            <a:off x="1134561" y="1857812"/>
            <a:ext cx="2165345" cy="665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over expression (extra emoticons),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300185-3C3B-433A-A870-6F834107034E}"/>
              </a:ext>
            </a:extLst>
          </p:cNvPr>
          <p:cNvSpPr/>
          <p:nvPr/>
        </p:nvSpPr>
        <p:spPr>
          <a:xfrm>
            <a:off x="1134561" y="2572166"/>
            <a:ext cx="2165345" cy="760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greeting related msg like #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सुप्रभात</a:t>
            </a: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जी</a:t>
            </a: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जय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2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श्रीराम</a:t>
            </a: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7EDF01-AE5D-49A4-A941-780DB8A617C0}"/>
              </a:ext>
            </a:extLst>
          </p:cNvPr>
          <p:cNvSpPr/>
          <p:nvPr/>
        </p:nvSpPr>
        <p:spPr>
          <a:xfrm>
            <a:off x="1134557" y="3381503"/>
            <a:ext cx="2160675" cy="760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national or religious flag information like 🇮🇳🇮🇳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F0B93E-0C03-411C-A572-16665254D54F}"/>
              </a:ext>
            </a:extLst>
          </p:cNvPr>
          <p:cNvSpPr/>
          <p:nvPr/>
        </p:nvSpPr>
        <p:spPr>
          <a:xfrm>
            <a:off x="3505308" y="930437"/>
            <a:ext cx="2108092" cy="76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non Hindi sentences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056601-8D3F-4E08-85B1-0F157916D28F}"/>
              </a:ext>
            </a:extLst>
          </p:cNvPr>
          <p:cNvSpPr/>
          <p:nvPr/>
        </p:nvSpPr>
        <p:spPr>
          <a:xfrm>
            <a:off x="3505308" y="1825902"/>
            <a:ext cx="2108092" cy="665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sentences which are less than 4 words.</a:t>
            </a:r>
            <a:r>
              <a:rPr lang="en-GB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04035D-89BE-4514-A99C-FA4EFCA3078A}"/>
              </a:ext>
            </a:extLst>
          </p:cNvPr>
          <p:cNvSpPr/>
          <p:nvPr/>
        </p:nvSpPr>
        <p:spPr>
          <a:xfrm>
            <a:off x="3484047" y="2594734"/>
            <a:ext cx="2108092" cy="665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duplicate sentences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200831-78A0-420E-B407-54D96E5291DA}"/>
              </a:ext>
            </a:extLst>
          </p:cNvPr>
          <p:cNvSpPr/>
          <p:nvPr/>
        </p:nvSpPr>
        <p:spPr>
          <a:xfrm>
            <a:off x="3505308" y="3352792"/>
            <a:ext cx="2108092" cy="760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66" algn="l"/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Hindi </a:t>
            </a:r>
            <a:r>
              <a:rPr lang="hi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।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(Hindi sentence marker with “.”)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A3916-43EB-4389-86BA-1455957D021A}"/>
              </a:ext>
            </a:extLst>
          </p:cNvPr>
          <p:cNvSpPr txBox="1"/>
          <p:nvPr/>
        </p:nvSpPr>
        <p:spPr>
          <a:xfrm>
            <a:off x="1957424" y="210540"/>
            <a:ext cx="287965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Text Cleaning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41C08-410E-492C-AA93-1946C822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A3EF64-7C06-4ED4-AA41-674BE972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6349"/>
              </p:ext>
            </p:extLst>
          </p:nvPr>
        </p:nvGraphicFramePr>
        <p:xfrm>
          <a:off x="1257300" y="2063750"/>
          <a:ext cx="4343400" cy="199072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844854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30024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9530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3153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658382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37949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144986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5660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81997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345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90115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Lexical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408490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06916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Word2Vec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06338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834147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63003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19317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2BB479-DA2D-488D-93D2-116BC3829A11}"/>
              </a:ext>
            </a:extLst>
          </p:cNvPr>
          <p:cNvSpPr txBox="1"/>
          <p:nvPr/>
        </p:nvSpPr>
        <p:spPr>
          <a:xfrm>
            <a:off x="1451932" y="1622788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38030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22729-E4C1-407F-8E43-08E61577494A}"/>
              </a:ext>
            </a:extLst>
          </p:cNvPr>
          <p:cNvSpPr txBox="1"/>
          <p:nvPr/>
        </p:nvSpPr>
        <p:spPr>
          <a:xfrm>
            <a:off x="1549218" y="2268121"/>
            <a:ext cx="3759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CNN and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B2585-9959-4C51-B0FF-3AE3E82A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946A8-7B31-4154-A05D-37413DA4F00E}"/>
              </a:ext>
            </a:extLst>
          </p:cNvPr>
          <p:cNvSpPr txBox="1"/>
          <p:nvPr/>
        </p:nvSpPr>
        <p:spPr>
          <a:xfrm>
            <a:off x="104502" y="132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7A321A-F9E8-47BB-AD64-9890CD20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5379"/>
              </p:ext>
            </p:extLst>
          </p:nvPr>
        </p:nvGraphicFramePr>
        <p:xfrm>
          <a:off x="920750" y="2606675"/>
          <a:ext cx="5016500" cy="90487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56486703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3846293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2354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4898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61588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397938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557510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Embedding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251536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Keras_Tokenizer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749504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Keras_Tokenizer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412774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545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fastTextWiki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1661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6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D96BFA8-4A5A-4FA9-8384-CDF98391FA49}"/>
              </a:ext>
            </a:extLst>
          </p:cNvPr>
          <p:cNvSpPr/>
          <p:nvPr/>
        </p:nvSpPr>
        <p:spPr>
          <a:xfrm>
            <a:off x="325872" y="3087001"/>
            <a:ext cx="1442381" cy="1470238"/>
          </a:xfrm>
          <a:prstGeom prst="wedgeRoundRectCallout">
            <a:avLst>
              <a:gd name="adj1" fmla="val 30183"/>
              <a:gd name="adj2" fmla="val -706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Python/ Tweepy script extract tweets from selected Hindi twitter handles and Hashtags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55CD868-3FA2-4BD1-B546-8676CD9E4346}"/>
              </a:ext>
            </a:extLst>
          </p:cNvPr>
          <p:cNvSpPr/>
          <p:nvPr/>
        </p:nvSpPr>
        <p:spPr>
          <a:xfrm>
            <a:off x="1303751" y="1985586"/>
            <a:ext cx="1883350" cy="80860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Tweets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49B9E7F-0CAD-424B-97CD-3FFEE54C9B2F}"/>
              </a:ext>
            </a:extLst>
          </p:cNvPr>
          <p:cNvSpPr/>
          <p:nvPr/>
        </p:nvSpPr>
        <p:spPr>
          <a:xfrm>
            <a:off x="4636750" y="1985586"/>
            <a:ext cx="1883350" cy="85488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Paragraphs and Sentences from these blogs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77EABD5-15FE-4ED3-AB17-ED7BCEDDE204}"/>
              </a:ext>
            </a:extLst>
          </p:cNvPr>
          <p:cNvSpPr/>
          <p:nvPr/>
        </p:nvSpPr>
        <p:spPr>
          <a:xfrm>
            <a:off x="2653701" y="3748637"/>
            <a:ext cx="1908708" cy="80860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Text in CSV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243790-4D2D-49A0-ABE8-15B3E69998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449516" y="2590103"/>
            <a:ext cx="954448" cy="1362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21A55D9-40AD-42E0-8906-BA421AA9D5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39164" y="2309370"/>
            <a:ext cx="908163" cy="1970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2BF83B-5EC2-4536-AA9A-25DEEA213E31}"/>
              </a:ext>
            </a:extLst>
          </p:cNvPr>
          <p:cNvSpPr txBox="1"/>
          <p:nvPr/>
        </p:nvSpPr>
        <p:spPr>
          <a:xfrm>
            <a:off x="1672786" y="164651"/>
            <a:ext cx="334047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Dataset Creation  Steps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3C878F7-F6BC-4AF3-B304-98C1325F716D}"/>
              </a:ext>
            </a:extLst>
          </p:cNvPr>
          <p:cNvSpPr/>
          <p:nvPr/>
        </p:nvSpPr>
        <p:spPr>
          <a:xfrm>
            <a:off x="337901" y="884172"/>
            <a:ext cx="1883350" cy="80860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Twitter Hashtags Posting Sarcasm in Hinglish Language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CDC0527-43D2-47CC-BA7F-6B8326E13192}"/>
              </a:ext>
            </a:extLst>
          </p:cNvPr>
          <p:cNvSpPr/>
          <p:nvPr/>
        </p:nvSpPr>
        <p:spPr>
          <a:xfrm>
            <a:off x="2487325" y="901649"/>
            <a:ext cx="1883350" cy="80860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Twitter Accounts Posting Sarcasm in Hinglish Language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8014BF1-ADDA-450E-B501-069CB304FDEC}"/>
              </a:ext>
            </a:extLst>
          </p:cNvPr>
          <p:cNvSpPr/>
          <p:nvPr/>
        </p:nvSpPr>
        <p:spPr>
          <a:xfrm>
            <a:off x="4636750" y="884172"/>
            <a:ext cx="1883350" cy="80860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Bloggers who write  sarcastic blogs in Hindi or Hinglish Language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47713D-28F4-4721-BDFB-544C792ADE25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rot="16200000" flipH="1">
            <a:off x="1616095" y="1356255"/>
            <a:ext cx="292812" cy="965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7EF18BE-128C-489C-9E1E-D8954733F2BA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rot="5400000">
            <a:off x="2699550" y="1256134"/>
            <a:ext cx="275335" cy="1183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DE15A-327A-43AE-8B36-781EF98BA805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578424" y="1692774"/>
            <a:ext cx="0" cy="29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BB458-0F65-416A-A82B-8282A7A1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3F376E4-CADA-494C-98E1-A642FB6F5F5E}"/>
              </a:ext>
            </a:extLst>
          </p:cNvPr>
          <p:cNvSpPr/>
          <p:nvPr/>
        </p:nvSpPr>
        <p:spPr>
          <a:xfrm>
            <a:off x="2118510" y="869386"/>
            <a:ext cx="2905004" cy="59836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 CSV file with 3 Hindi Language expert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9C5D7B9-0929-4B3F-9965-877738FA7A7C}"/>
              </a:ext>
            </a:extLst>
          </p:cNvPr>
          <p:cNvSpPr/>
          <p:nvPr/>
        </p:nvSpPr>
        <p:spPr>
          <a:xfrm>
            <a:off x="2118510" y="1607855"/>
            <a:ext cx="2905004" cy="59836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Expert Labelling for each Sentecne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C26A3B1-BDF2-4D50-B81D-3E6E346153C0}"/>
              </a:ext>
            </a:extLst>
          </p:cNvPr>
          <p:cNvSpPr/>
          <p:nvPr/>
        </p:nvSpPr>
        <p:spPr>
          <a:xfrm>
            <a:off x="2118510" y="2346327"/>
            <a:ext cx="2905004" cy="71357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5" tIns="14466" rIns="28935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66" algn="l"/>
              </a:tabLs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Labelling based 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04F1D-26DC-4436-85DA-857299F6ABBB}"/>
              </a:ext>
            </a:extLst>
          </p:cNvPr>
          <p:cNvSpPr txBox="1"/>
          <p:nvPr/>
        </p:nvSpPr>
        <p:spPr>
          <a:xfrm>
            <a:off x="1844237" y="181005"/>
            <a:ext cx="334047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Sentence Labelling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F138A-3820-4ABD-8876-A0F8743C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FE3AD7-DA5B-4C32-95DC-0881FA2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70763"/>
              </p:ext>
            </p:extLst>
          </p:nvPr>
        </p:nvGraphicFramePr>
        <p:xfrm>
          <a:off x="337584" y="882494"/>
          <a:ext cx="6182831" cy="26536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6944">
                  <a:extLst>
                    <a:ext uri="{9D8B030D-6E8A-4147-A177-3AD203B41FA5}">
                      <a16:colId xmlns:a16="http://schemas.microsoft.com/office/drawing/2014/main" val="3743380006"/>
                    </a:ext>
                  </a:extLst>
                </a:gridCol>
                <a:gridCol w="2227520">
                  <a:extLst>
                    <a:ext uri="{9D8B030D-6E8A-4147-A177-3AD203B41FA5}">
                      <a16:colId xmlns:a16="http://schemas.microsoft.com/office/drawing/2014/main" val="2307175898"/>
                    </a:ext>
                  </a:extLst>
                </a:gridCol>
                <a:gridCol w="1265274">
                  <a:extLst>
                    <a:ext uri="{9D8B030D-6E8A-4147-A177-3AD203B41FA5}">
                      <a16:colId xmlns:a16="http://schemas.microsoft.com/office/drawing/2014/main" val="663788869"/>
                    </a:ext>
                  </a:extLst>
                </a:gridCol>
                <a:gridCol w="1121735">
                  <a:extLst>
                    <a:ext uri="{9D8B030D-6E8A-4147-A177-3AD203B41FA5}">
                      <a16:colId xmlns:a16="http://schemas.microsoft.com/office/drawing/2014/main" val="4100026177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151389753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 gridSpan="3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Feature Types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44078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LFS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Embedding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887767577"/>
                  </a:ext>
                </a:extLst>
              </a:tr>
              <a:tr h="379095">
                <a:tc rowSpan="5"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Classification 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vert="vert27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Rule Based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 2.5.1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 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 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746207547"/>
                  </a:ext>
                </a:extLst>
              </a:tr>
              <a:tr h="379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Classical ML Algorithms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2.5.2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2.5.3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 dirty="0">
                          <a:effectLst/>
                        </a:rPr>
                        <a:t> 2.5.4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92603985"/>
                  </a:ext>
                </a:extLst>
              </a:tr>
              <a:tr h="379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CNN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2.5.5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2.5.6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 dirty="0">
                          <a:effectLst/>
                        </a:rPr>
                        <a:t> 2.5.7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4213836337"/>
                  </a:ext>
                </a:extLst>
              </a:tr>
              <a:tr h="379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>
                          <a:effectLst/>
                        </a:rPr>
                        <a:t>Transformers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x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GB" sz="1200" b="0" dirty="0">
                          <a:effectLst/>
                        </a:rPr>
                        <a:t> 2.5.8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>
                          <a:effectLst/>
                        </a:rPr>
                        <a:t> x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481670707"/>
                  </a:ext>
                </a:extLst>
              </a:tr>
              <a:tr h="379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Transfer Learning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>
                          <a:effectLst/>
                        </a:rPr>
                        <a:t> x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b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 dirty="0">
                          <a:effectLst/>
                        </a:rPr>
                        <a:t> 2.5.9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b"/>
                </a:tc>
                <a:tc>
                  <a:txBody>
                    <a:bodyPr/>
                    <a:lstStyle/>
                    <a:p>
                      <a:pPr algn="l" fontAlgn="auto" hangingPunct="1">
                        <a:lnSpc>
                          <a:spcPct val="115000"/>
                        </a:lnSpc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100" b="0" dirty="0">
                          <a:effectLst/>
                        </a:rPr>
                        <a:t> x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b"/>
                </a:tc>
                <a:extLst>
                  <a:ext uri="{0D108BD9-81ED-4DB2-BD59-A6C34878D82A}">
                    <a16:rowId xmlns:a16="http://schemas.microsoft.com/office/drawing/2014/main" val="3663603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81E7BD-F690-40E7-8B06-1CEB45B6B96A}"/>
              </a:ext>
            </a:extLst>
          </p:cNvPr>
          <p:cNvSpPr txBox="1"/>
          <p:nvPr/>
        </p:nvSpPr>
        <p:spPr>
          <a:xfrm>
            <a:off x="1549398" y="124837"/>
            <a:ext cx="364424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Classification Type - Feature Type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Discussed in Section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C59F8-AD68-45DB-955A-3006903D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73005-AB0F-4B3F-9346-0ED8E179D4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150" y="792320"/>
            <a:ext cx="6489699" cy="2267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CE75A-E49E-4F1F-B8CF-D6BD52E083EC}"/>
              </a:ext>
            </a:extLst>
          </p:cNvPr>
          <p:cNvSpPr txBox="1"/>
          <p:nvPr/>
        </p:nvSpPr>
        <p:spPr>
          <a:xfrm>
            <a:off x="2315666" y="253207"/>
            <a:ext cx="2449645" cy="40023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1" b="1" dirty="0">
                <a:solidFill>
                  <a:schemeClr val="bg1"/>
                </a:solidFill>
              </a:rPr>
              <a:t>Metrics in ML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23D58-2E54-4C37-9396-63CA995C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11193</TotalTime>
  <Words>2691</Words>
  <Application>Microsoft Office PowerPoint</Application>
  <PresentationFormat>Custom</PresentationFormat>
  <Paragraphs>2119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based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Embedding Based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Non-Transfer Embedding Based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Learning Based Metrics</vt:lpstr>
      <vt:lpstr>PowerPoint Presentation</vt:lpstr>
      <vt:lpstr>PowerPoint Presentation</vt:lpstr>
      <vt:lpstr>Classifier Based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123</cp:revision>
  <dcterms:created xsi:type="dcterms:W3CDTF">2020-06-24T09:54:44Z</dcterms:created>
  <dcterms:modified xsi:type="dcterms:W3CDTF">2021-08-12T09:45:37Z</dcterms:modified>
</cp:coreProperties>
</file>