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7" r:id="rId3"/>
    <p:sldId id="261" r:id="rId4"/>
    <p:sldId id="262" r:id="rId5"/>
    <p:sldId id="285" r:id="rId6"/>
    <p:sldId id="265" r:id="rId7"/>
    <p:sldId id="263" r:id="rId8"/>
    <p:sldId id="264" r:id="rId9"/>
    <p:sldId id="28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8" r:id="rId20"/>
    <p:sldId id="275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53266-6937-4281-A1EA-231B814514D6}" type="datetimeFigureOut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EBBDB5E-3EA3-4213-819A-44F0BE6DC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33499"/>
            <a:ext cx="2628900" cy="48434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333499"/>
            <a:ext cx="7734300" cy="4843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13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8101"/>
            <a:ext cx="10515600" cy="1054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00325"/>
            <a:ext cx="5181600" cy="35766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00325"/>
            <a:ext cx="5181600" cy="35766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5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52625"/>
            <a:ext cx="5157787" cy="6477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71786"/>
            <a:ext cx="5157787" cy="32527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52625"/>
            <a:ext cx="5183188" cy="6477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71786"/>
            <a:ext cx="5183188" cy="325278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5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7775"/>
            <a:ext cx="3932237" cy="10191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7775"/>
            <a:ext cx="6172200" cy="46212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43174"/>
            <a:ext cx="3932237" cy="33258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9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9700"/>
            <a:ext cx="3932237" cy="952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09700"/>
            <a:ext cx="6172200" cy="44513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52700"/>
            <a:ext cx="3932237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3266-6937-4281-A1EA-231B814514D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BDB5E-3EA3-4213-819A-44F0BE6DC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081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47975"/>
            <a:ext cx="10515600" cy="329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453266-6937-4281-A1EA-231B814514D6}" type="datetimeFigureOut">
              <a:rPr lang="en-US" smtClean="0"/>
              <a:pPr/>
              <a:t>9/16/22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EBBDB5E-3EA3-4213-819A-44F0BE6DCD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6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263" y="1636895"/>
            <a:ext cx="11177337" cy="947738"/>
          </a:xfrm>
        </p:spPr>
        <p:txBody>
          <a:bodyPr>
            <a:noAutofit/>
          </a:bodyPr>
          <a:lstStyle/>
          <a:p>
            <a:r>
              <a:rPr lang="en-US" sz="4000" b="1" dirty="0"/>
              <a:t>Leveraging NLP for Mining Biomedical Data:</a:t>
            </a:r>
            <a:br>
              <a:rPr lang="en-US" sz="4000" b="1" dirty="0"/>
            </a:br>
            <a:r>
              <a:rPr lang="en-US" sz="3200" b="1" dirty="0"/>
              <a:t>Domain-specific Transformer Models for Drug-Protein Relation Extraction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263" y="3689744"/>
            <a:ext cx="9144000" cy="51543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 err="1"/>
              <a:t>Avisha</a:t>
            </a:r>
            <a:r>
              <a:rPr lang="en-US" sz="9600" b="1" dirty="0"/>
              <a:t> Das, CPRIT Postdoctoral Research Fellow</a:t>
            </a:r>
            <a:endParaRPr lang="en-US" sz="9600" dirty="0"/>
          </a:p>
          <a:p>
            <a:pPr algn="l"/>
            <a:r>
              <a:rPr lang="en-US" sz="9600" b="1" dirty="0"/>
              <a:t>School</a:t>
            </a:r>
            <a:r>
              <a:rPr lang="en-US" sz="9600" dirty="0"/>
              <a:t>: School of Biomedical Informatics</a:t>
            </a:r>
            <a:endParaRPr lang="en-US" sz="3600" dirty="0"/>
          </a:p>
          <a:p>
            <a:pPr algn="l"/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D42F4-7330-3FA7-24C4-0F055832A0C9}"/>
              </a:ext>
            </a:extLst>
          </p:cNvPr>
          <p:cNvSpPr txBox="1"/>
          <p:nvPr/>
        </p:nvSpPr>
        <p:spPr>
          <a:xfrm>
            <a:off x="481263" y="4437679"/>
            <a:ext cx="10064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Co-Authors: </a:t>
            </a:r>
            <a:r>
              <a:rPr lang="en-US" dirty="0">
                <a:solidFill>
                  <a:schemeClr val="tx1"/>
                </a:solidFill>
              </a:rPr>
              <a:t>Zhao Li, </a:t>
            </a:r>
            <a:r>
              <a:rPr lang="en-US" dirty="0" err="1">
                <a:solidFill>
                  <a:schemeClr val="tx1"/>
                </a:solidFill>
              </a:rPr>
              <a:t>Qiang</a:t>
            </a:r>
            <a:r>
              <a:rPr lang="en-US" dirty="0">
                <a:solidFill>
                  <a:schemeClr val="tx1"/>
                </a:solidFill>
              </a:rPr>
              <a:t> Wei, </a:t>
            </a:r>
            <a:r>
              <a:rPr lang="en-US" dirty="0" err="1">
                <a:solidFill>
                  <a:schemeClr val="tx1"/>
                </a:solidFill>
              </a:rPr>
              <a:t>Jianfu</a:t>
            </a:r>
            <a:r>
              <a:rPr lang="en-US" dirty="0">
                <a:solidFill>
                  <a:schemeClr val="tx1"/>
                </a:solidFill>
              </a:rPr>
              <a:t> Li, Liang-Chin Huang, Yan Hu, </a:t>
            </a:r>
            <a:r>
              <a:rPr lang="en-US" dirty="0" err="1">
                <a:solidFill>
                  <a:schemeClr val="tx1"/>
                </a:solidFill>
              </a:rPr>
              <a:t>Rongbin</a:t>
            </a:r>
            <a:r>
              <a:rPr lang="en-US" dirty="0">
                <a:solidFill>
                  <a:schemeClr val="tx1"/>
                </a:solidFill>
              </a:rPr>
              <a:t> Li, W. Jim Zheng, Hua Xu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2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200A-B05B-4548-B068-5FCBDA13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374-5DFD-224A-88E1-91928DF8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CLAMP Tool</a:t>
            </a:r>
            <a:r>
              <a:rPr lang="en-US" baseline="30000" dirty="0"/>
              <a:t>1</a:t>
            </a:r>
            <a:r>
              <a:rPr lang="en-US" dirty="0"/>
              <a:t> for sentence boundary detection.</a:t>
            </a:r>
          </a:p>
          <a:p>
            <a:r>
              <a:rPr lang="en-US" b="1" dirty="0"/>
              <a:t>Training Set/Cross 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Pooled the Training and Development (3,500 + 750 abstracts) </a:t>
            </a:r>
          </a:p>
          <a:p>
            <a:pPr lvl="1"/>
            <a:r>
              <a:rPr lang="en-US" dirty="0"/>
              <a:t>Randomly split them into ten folds</a:t>
            </a:r>
          </a:p>
          <a:p>
            <a:pPr lvl="2"/>
            <a:r>
              <a:rPr lang="en-US" dirty="0"/>
              <a:t>Each set 425 abstracts</a:t>
            </a:r>
          </a:p>
          <a:p>
            <a:pPr lvl="1"/>
            <a:r>
              <a:rPr lang="en-US" dirty="0"/>
              <a:t>Acts as its own development set during 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6DC22-5FAE-3A42-B13F-1320D460A390}"/>
              </a:ext>
            </a:extLst>
          </p:cNvPr>
          <p:cNvSpPr txBox="1"/>
          <p:nvPr/>
        </p:nvSpPr>
        <p:spPr>
          <a:xfrm>
            <a:off x="172278" y="6143625"/>
            <a:ext cx="11847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sz="1600" dirty="0"/>
              <a:t>“CLAMP – A Toolkit for efficiently building customized clinical natural language processing pipelines,” E. </a:t>
            </a:r>
            <a:r>
              <a:rPr lang="en-US" sz="1600" dirty="0" err="1"/>
              <a:t>Soysal</a:t>
            </a:r>
            <a:r>
              <a:rPr lang="en-US" sz="1600" dirty="0"/>
              <a:t>, et al., </a:t>
            </a:r>
            <a:r>
              <a:rPr lang="en-US" sz="1600" i="1" dirty="0"/>
              <a:t>Journal of the American Medical Informatics Association</a:t>
            </a:r>
            <a:endParaRPr lang="en-US" i="1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91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A8FA-A4C9-F14F-A1E4-53242C5C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BERT-based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37AB-7F27-584E-A028-2DFA408C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975"/>
            <a:ext cx="10515600" cy="3295650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Models 1 and 2</a:t>
            </a:r>
            <a:r>
              <a:rPr lang="en-US" dirty="0"/>
              <a:t>: </a:t>
            </a:r>
            <a:r>
              <a:rPr lang="en-US" b="1" dirty="0" err="1"/>
              <a:t>BioM-ALBERT</a:t>
            </a:r>
            <a:r>
              <a:rPr lang="en-US" b="1" baseline="-25000" dirty="0" err="1"/>
              <a:t>xxlarge</a:t>
            </a:r>
            <a:r>
              <a:rPr lang="en-US" b="1" dirty="0"/>
              <a:t> model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Pre-trained on PubMed abstracts and PMC full article</a:t>
            </a:r>
          </a:p>
          <a:p>
            <a:pPr lvl="1"/>
            <a:r>
              <a:rPr lang="en-US" dirty="0"/>
              <a:t>Two fine-tuned versions based on overlapped chemical and gene entities: </a:t>
            </a:r>
          </a:p>
          <a:p>
            <a:pPr lvl="2"/>
            <a:r>
              <a:rPr lang="en-US" b="1" dirty="0" err="1"/>
              <a:t>BioM</a:t>
            </a:r>
            <a:r>
              <a:rPr lang="en-US" b="1" dirty="0"/>
              <a:t>-ALBERT 1</a:t>
            </a:r>
            <a:r>
              <a:rPr lang="en-US" dirty="0"/>
              <a:t>: </a:t>
            </a:r>
            <a:r>
              <a:rPr lang="en-US" b="1" dirty="0"/>
              <a:t>Differentiated</a:t>
            </a:r>
            <a:r>
              <a:rPr lang="en-US" dirty="0"/>
              <a:t> the overlapped chemical and gene entities</a:t>
            </a:r>
          </a:p>
          <a:p>
            <a:pPr lvl="2"/>
            <a:r>
              <a:rPr lang="en-US" b="1" dirty="0" err="1"/>
              <a:t>BioM</a:t>
            </a:r>
            <a:r>
              <a:rPr lang="en-US" b="1" dirty="0"/>
              <a:t>-ALBERT 2</a:t>
            </a:r>
            <a:r>
              <a:rPr lang="en-US" dirty="0"/>
              <a:t>: </a:t>
            </a:r>
            <a:r>
              <a:rPr lang="en-US" b="1" dirty="0"/>
              <a:t>Ignored</a:t>
            </a:r>
            <a:r>
              <a:rPr lang="en-US" dirty="0"/>
              <a:t> the overlapped chemical and gene entities</a:t>
            </a:r>
          </a:p>
          <a:p>
            <a:r>
              <a:rPr lang="en-US" i="1" dirty="0"/>
              <a:t>Model 3</a:t>
            </a:r>
            <a:r>
              <a:rPr lang="en-US" dirty="0"/>
              <a:t>: </a:t>
            </a:r>
            <a:r>
              <a:rPr lang="en-US" b="1" dirty="0" err="1"/>
              <a:t>BioBERT</a:t>
            </a:r>
            <a:r>
              <a:rPr lang="en-US" b="1" baseline="-25000" dirty="0" err="1"/>
              <a:t>large</a:t>
            </a:r>
            <a:r>
              <a:rPr lang="en-US" b="1" dirty="0"/>
              <a:t> model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BERT weights and fine-tuned on PubMed abstracts                                                                           and PMC full article</a:t>
            </a:r>
          </a:p>
          <a:p>
            <a:r>
              <a:rPr lang="en-US" i="1" dirty="0"/>
              <a:t>Model 4</a:t>
            </a:r>
            <a:r>
              <a:rPr lang="en-US" dirty="0"/>
              <a:t>: </a:t>
            </a:r>
            <a:r>
              <a:rPr lang="en-US" b="1" dirty="0" err="1"/>
              <a:t>PubMedBERT</a:t>
            </a:r>
            <a:r>
              <a:rPr lang="en-US" b="1" dirty="0"/>
              <a:t> model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Trained from scratch on PubMed Abstracts</a:t>
            </a:r>
          </a:p>
          <a:p>
            <a:r>
              <a:rPr lang="en-US" i="1" dirty="0"/>
              <a:t>Model 5</a:t>
            </a:r>
            <a:r>
              <a:rPr lang="en-US" dirty="0"/>
              <a:t>: </a:t>
            </a:r>
            <a:r>
              <a:rPr lang="en-US" b="1" dirty="0" err="1"/>
              <a:t>BioM</a:t>
            </a:r>
            <a:r>
              <a:rPr lang="en-US" b="1" dirty="0"/>
              <a:t>-BERT model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Trained on PubMed abstracts and PMC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84049-D279-5D4A-BB1D-C9C46AC25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3" t="6149" r="10407"/>
          <a:stretch/>
        </p:blipFill>
        <p:spPr>
          <a:xfrm>
            <a:off x="7680236" y="4000430"/>
            <a:ext cx="3998241" cy="265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28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2DFA-2C6E-5B4F-9298-E5A5E9D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967B-637A-2641-8522-43BC7B80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Voting</a:t>
            </a:r>
          </a:p>
          <a:p>
            <a:r>
              <a:rPr lang="en-US" dirty="0"/>
              <a:t>Weighted Majority Voting</a:t>
            </a:r>
          </a:p>
          <a:p>
            <a:r>
              <a:rPr lang="en-US" dirty="0"/>
              <a:t>Stacking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ABC81-CF42-8B40-84BD-24E80214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05" y="1115104"/>
            <a:ext cx="5440016" cy="462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345DB-252F-F745-A01B-3905711D6166}"/>
              </a:ext>
            </a:extLst>
          </p:cNvPr>
          <p:cNvSpPr txBox="1"/>
          <p:nvPr/>
        </p:nvSpPr>
        <p:spPr>
          <a:xfrm>
            <a:off x="6579705" y="5803939"/>
            <a:ext cx="5277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Overlaps among the five submissions for the test set. </a:t>
            </a:r>
          </a:p>
          <a:p>
            <a:pPr algn="ctr"/>
            <a:r>
              <a:rPr lang="en-US" sz="1200" dirty="0"/>
              <a:t>WMV_F: fold-first weighted majority voting;</a:t>
            </a:r>
          </a:p>
          <a:p>
            <a:pPr algn="ctr"/>
            <a:r>
              <a:rPr lang="en-US" sz="1200" dirty="0"/>
              <a:t>WMV_M: model-first weighted majority voting; </a:t>
            </a:r>
          </a:p>
          <a:p>
            <a:pPr algn="ctr"/>
            <a:r>
              <a:rPr lang="en-US" sz="1200" dirty="0"/>
              <a:t>MV_O: overall majority voting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2DFA-2C6E-5B4F-9298-E5A5E9D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967B-637A-2641-8522-43BC7B80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975"/>
            <a:ext cx="4558748" cy="3295650"/>
          </a:xfrm>
        </p:spPr>
        <p:txBody>
          <a:bodyPr/>
          <a:lstStyle/>
          <a:p>
            <a:r>
              <a:rPr lang="en-US" b="1" dirty="0"/>
              <a:t>Majority Voting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Weighted Majority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Voting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Stacking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E525-7B8F-B94B-8195-524238BC1785}"/>
              </a:ext>
            </a:extLst>
          </p:cNvPr>
          <p:cNvSpPr/>
          <p:nvPr/>
        </p:nvSpPr>
        <p:spPr>
          <a:xfrm>
            <a:off x="4359964" y="2727305"/>
            <a:ext cx="76862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Model-first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Pooled the results from the ten folds for each model, kept relations &gt;= 5 votes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Pooled the voting results from the five models, kept relations &gt;= 3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Fold-first: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Pooled the results from the five models for each fold, kept relations &gt;= 3 votes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Pooled the voting results from the ten folds, kept relations &gt;= 5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Overall: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Pool the 50 prediction results from the five models for the ten folds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kept the relations &gt;= 25 votes.</a:t>
            </a:r>
          </a:p>
        </p:txBody>
      </p:sp>
    </p:spTree>
    <p:extLst>
      <p:ext uri="{BB962C8B-B14F-4D97-AF65-F5344CB8AC3E}">
        <p14:creationId xmlns:p14="http://schemas.microsoft.com/office/powerpoint/2010/main" val="427974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2DFA-2C6E-5B4F-9298-E5A5E9D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967B-637A-2641-8522-43BC7B80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7975"/>
            <a:ext cx="5334000" cy="3295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Majority Voting</a:t>
            </a:r>
          </a:p>
          <a:p>
            <a:r>
              <a:rPr lang="en-US" b="1" dirty="0"/>
              <a:t>Weighted Majority </a:t>
            </a:r>
          </a:p>
          <a:p>
            <a:pPr marL="0" indent="0">
              <a:buNone/>
            </a:pPr>
            <a:r>
              <a:rPr lang="en-US" b="1" dirty="0"/>
              <a:t>   Voting</a:t>
            </a:r>
          </a:p>
          <a:p>
            <a:pPr lvl="1"/>
            <a:r>
              <a:rPr lang="en-US" sz="1800" dirty="0"/>
              <a:t>Assigned each vote </a:t>
            </a:r>
            <a:r>
              <a:rPr lang="en-US" sz="1800" b="1" dirty="0"/>
              <a:t>a different weight </a:t>
            </a:r>
          </a:p>
          <a:p>
            <a:pPr lvl="1"/>
            <a:r>
              <a:rPr lang="en-US" sz="1800" dirty="0"/>
              <a:t>Based on performance of its relation type in different training sets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Stacking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08A9F-BEB6-5A46-AF8A-947E166D10D0}"/>
              </a:ext>
            </a:extLst>
          </p:cNvPr>
          <p:cNvSpPr/>
          <p:nvPr/>
        </p:nvSpPr>
        <p:spPr>
          <a:xfrm>
            <a:off x="4807225" y="2725989"/>
            <a:ext cx="73847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Model-first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Fold-first: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Overall: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BDBB6E-8118-8248-B843-CE195685A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425" y="4064000"/>
            <a:ext cx="3365500" cy="86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9FD8DB-EA97-6646-8773-205DD7DF9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3" r="18747"/>
          <a:stretch/>
        </p:blipFill>
        <p:spPr>
          <a:xfrm>
            <a:off x="7931425" y="2906798"/>
            <a:ext cx="3524529" cy="923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081324-B098-5546-8D81-67A58E1F24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98" r="13759"/>
          <a:stretch/>
        </p:blipFill>
        <p:spPr>
          <a:xfrm>
            <a:off x="7931425" y="5161258"/>
            <a:ext cx="3697357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2DFA-2C6E-5B4F-9298-E5A5E9D9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967B-637A-2641-8522-43BC7B80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Majority Voting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Weighted Majority Voting</a:t>
            </a:r>
          </a:p>
          <a:p>
            <a:r>
              <a:rPr lang="en-US" b="1" dirty="0"/>
              <a:t>Stacking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220E8-00A7-9340-A2CA-0D8B55669235}"/>
              </a:ext>
            </a:extLst>
          </p:cNvPr>
          <p:cNvSpPr txBox="1"/>
          <p:nvPr/>
        </p:nvSpPr>
        <p:spPr>
          <a:xfrm>
            <a:off x="5426765" y="2847975"/>
            <a:ext cx="63610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Using the </a:t>
            </a:r>
            <a:r>
              <a:rPr lang="en-US" sz="2000" b="1" dirty="0"/>
              <a:t>prediction results from the five BERT-based models</a:t>
            </a:r>
            <a:r>
              <a:rPr lang="en-US" sz="2000" dirty="0"/>
              <a:t> as binary features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0 for negative and 1 for positive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 </a:t>
            </a:r>
            <a:r>
              <a:rPr lang="en-US" sz="2000" b="1" dirty="0"/>
              <a:t>a J48 decision tree </a:t>
            </a:r>
            <a:r>
              <a:rPr lang="en-US" sz="2000" dirty="0"/>
              <a:t>using WEKA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Pooled the results from each training 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Kept the relations having &gt;= 5 votes.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03AB-E53D-4C44-81C5-6EAE4750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FD70-B6F8-7243-823D-6294CE469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on Ten development sets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08057-443C-C243-8366-919637B0D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4"/>
          <a:stretch/>
        </p:blipFill>
        <p:spPr>
          <a:xfrm>
            <a:off x="1480930" y="3373010"/>
            <a:ext cx="9660835" cy="3484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000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66B2-1927-C246-AB97-2B73F440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EDE3-8541-2046-A738-9E47A22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on the Test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48214-FB97-DE42-8ACF-2592F642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4" y="3854972"/>
            <a:ext cx="5916278" cy="21559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7E69C-F0AF-E04B-A969-317ABACFA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13" y="3864911"/>
            <a:ext cx="5800483" cy="21559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23A795-F5E4-F24A-852C-071F772317C0}"/>
              </a:ext>
            </a:extLst>
          </p:cNvPr>
          <p:cNvSpPr/>
          <p:nvPr/>
        </p:nvSpPr>
        <p:spPr>
          <a:xfrm>
            <a:off x="358063" y="4734156"/>
            <a:ext cx="5446389" cy="2807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E6C08-03D9-DD4B-9577-28D1ADEBC7AE}"/>
              </a:ext>
            </a:extLst>
          </p:cNvPr>
          <p:cNvSpPr/>
          <p:nvPr/>
        </p:nvSpPr>
        <p:spPr>
          <a:xfrm>
            <a:off x="6291470" y="5044730"/>
            <a:ext cx="5615608" cy="2782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9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C29E-D07C-1946-9A9F-4D05D3DF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A928-20DD-F144-A99C-9B1354E6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on Main and Large-scale Test Sets by Relation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3C38F-C353-B844-8198-085AA7BC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91" y="3498574"/>
            <a:ext cx="7386817" cy="3045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277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F89B-5147-7714-13BF-53160963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12EA3-301B-F1C8-3261-F651EBF9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33" y="2847975"/>
            <a:ext cx="8415227" cy="19996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D82AFF-B26D-C462-2D6A-A036ADE32B7F}"/>
              </a:ext>
            </a:extLst>
          </p:cNvPr>
          <p:cNvCxnSpPr>
            <a:cxnSpLocks/>
          </p:cNvCxnSpPr>
          <p:nvPr/>
        </p:nvCxnSpPr>
        <p:spPr>
          <a:xfrm flipH="1">
            <a:off x="7780024" y="2599816"/>
            <a:ext cx="2341323" cy="1972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8F13C-98CC-8288-2D2B-AB4278D50E83}"/>
              </a:ext>
            </a:extLst>
          </p:cNvPr>
          <p:cNvSpPr txBox="1"/>
          <p:nvPr/>
        </p:nvSpPr>
        <p:spPr>
          <a:xfrm>
            <a:off x="10121347" y="235456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23298-EBB5-C365-09FF-91095E4DE08B}"/>
              </a:ext>
            </a:extLst>
          </p:cNvPr>
          <p:cNvCxnSpPr>
            <a:cxnSpLocks/>
          </p:cNvCxnSpPr>
          <p:nvPr/>
        </p:nvCxnSpPr>
        <p:spPr>
          <a:xfrm flipH="1">
            <a:off x="9757356" y="3363904"/>
            <a:ext cx="867796" cy="1237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D71258-BDEE-86D6-A7DF-155ECC37B1F6}"/>
              </a:ext>
            </a:extLst>
          </p:cNvPr>
          <p:cNvSpPr txBox="1"/>
          <p:nvPr/>
        </p:nvSpPr>
        <p:spPr>
          <a:xfrm>
            <a:off x="10561788" y="31119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9F832-0215-24E8-6BA8-4AFE46FC508C}"/>
              </a:ext>
            </a:extLst>
          </p:cNvPr>
          <p:cNvSpPr txBox="1"/>
          <p:nvPr/>
        </p:nvSpPr>
        <p:spPr>
          <a:xfrm>
            <a:off x="139148" y="6211957"/>
            <a:ext cx="1171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Overview of </a:t>
            </a:r>
            <a:r>
              <a:rPr lang="en-US" sz="1400" dirty="0" err="1"/>
              <a:t>DrugProt</a:t>
            </a:r>
            <a:r>
              <a:rPr lang="en-US" sz="1400" dirty="0"/>
              <a:t> </a:t>
            </a:r>
            <a:r>
              <a:rPr lang="en-US" sz="1400" dirty="0" err="1"/>
              <a:t>BioCreative</a:t>
            </a:r>
            <a:r>
              <a:rPr lang="en-US" sz="1400" dirty="0"/>
              <a:t> VII track: quality evaluation and large scale text mining of drug - gene/ protein relations, </a:t>
            </a:r>
            <a:r>
              <a:rPr lang="en-US" sz="1400" i="1" dirty="0"/>
              <a:t>Miranda et al.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537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D53-7796-3B14-5663-1C3C0375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F41F-CBEC-21F7-0326-325E43F4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Task Overview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0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4695-2195-5149-8533-899144D2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1626-4176-F648-883F-5C4707EF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Domain-specific transformer models achieve reasonable scores </a:t>
            </a:r>
          </a:p>
          <a:p>
            <a:r>
              <a:rPr lang="en-US" dirty="0"/>
              <a:t>Our best system performances</a:t>
            </a:r>
          </a:p>
          <a:p>
            <a:pPr lvl="1"/>
            <a:r>
              <a:rPr lang="en-US" dirty="0"/>
              <a:t>Main </a:t>
            </a:r>
            <a:r>
              <a:rPr lang="en-US" dirty="0" err="1"/>
              <a:t>subtrack</a:t>
            </a:r>
            <a:r>
              <a:rPr lang="en-US" dirty="0"/>
              <a:t> – Micro-averaged F1-score of 77.60%</a:t>
            </a:r>
          </a:p>
          <a:p>
            <a:pPr lvl="1"/>
            <a:r>
              <a:rPr lang="en-US" dirty="0"/>
              <a:t>Large scale </a:t>
            </a:r>
            <a:r>
              <a:rPr lang="en-US" dirty="0" err="1"/>
              <a:t>subtrack</a:t>
            </a:r>
            <a:r>
              <a:rPr lang="en-US" dirty="0"/>
              <a:t> - Micro-averaged F1-score of 77.32%</a:t>
            </a:r>
          </a:p>
          <a:p>
            <a:r>
              <a:rPr lang="en-US" dirty="0"/>
              <a:t>Ensemble Modeling enhances the effectiveness of deep learning-based approaches</a:t>
            </a:r>
          </a:p>
          <a:p>
            <a:pPr lvl="1"/>
            <a:r>
              <a:rPr lang="en-US" b="1" dirty="0"/>
              <a:t>Model-first Weighted Majority Voting</a:t>
            </a:r>
            <a:r>
              <a:rPr lang="en-US" dirty="0"/>
              <a:t> performs the best for main </a:t>
            </a:r>
            <a:r>
              <a:rPr lang="en-US" dirty="0" err="1"/>
              <a:t>subtrack</a:t>
            </a:r>
            <a:endParaRPr lang="en-US" dirty="0"/>
          </a:p>
          <a:p>
            <a:pPr lvl="1"/>
            <a:r>
              <a:rPr lang="en-US" b="1" dirty="0"/>
              <a:t>Fold-first Weighted Majority Voting</a:t>
            </a:r>
            <a:r>
              <a:rPr lang="en-US" dirty="0"/>
              <a:t> performs the best for large scale </a:t>
            </a:r>
            <a:r>
              <a:rPr lang="en-US" dirty="0" err="1"/>
              <a:t>subtrack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2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386D-11B9-094B-D812-236272C8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B4E8D-435E-5DCA-8E62-0317BE5DD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532"/>
            <a:ext cx="10515600" cy="32956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BCF4E-1E3D-EE02-2D68-A2CBAF73EAC8}"/>
              </a:ext>
            </a:extLst>
          </p:cNvPr>
          <p:cNvSpPr txBox="1"/>
          <p:nvPr/>
        </p:nvSpPr>
        <p:spPr>
          <a:xfrm>
            <a:off x="838200" y="5942438"/>
            <a:ext cx="1082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Note: Dr. Das is a CPRIT Postdoctoral Fellow in the Biomedical Informatics, Genomics and Translational Cancer Research Training Program (BIG-TCR) funded by Cancer Prevention &amp; Research Institute of Texas (CPRIT RP210045). Dr. Das received the CPRIT Fellowship in the Biomedical Informatics, Genomics and Translational Cancer Research Training Program (BIG-TCR) funded by Cancer Prevention &amp; Research Institute of Texas (CPRIT RP210045). We thank the support from the Cancer Prevention and Research Institute of Texas (CPRIT RP210045).</a:t>
            </a:r>
          </a:p>
        </p:txBody>
      </p:sp>
      <p:pic>
        <p:nvPicPr>
          <p:cNvPr id="7" name="Picture 2" descr="UTH BIG-ARC Team - Team - UTH BIG - The University of Texas Health Science  Center at Houston (UTHealth) School of Biomedical Informatics">
            <a:extLst>
              <a:ext uri="{FF2B5EF4-FFF2-40B4-BE49-F238E27FC236}">
                <a16:creationId xmlns:a16="http://schemas.microsoft.com/office/drawing/2014/main" id="{559D39B5-BAD3-3E50-570B-FFD8EBC82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084" y="2718897"/>
            <a:ext cx="1169759" cy="123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eople - People - Center for Computational Biomedicine - The University of  Texas Health Science Center at Houston (UTHealth) School of Biomedical  Informatics">
            <a:extLst>
              <a:ext uri="{FF2B5EF4-FFF2-40B4-BE49-F238E27FC236}">
                <a16:creationId xmlns:a16="http://schemas.microsoft.com/office/drawing/2014/main" id="{7F5A6650-56E4-C744-C120-7EBC64E20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9"/>
          <a:stretch/>
        </p:blipFill>
        <p:spPr bwMode="auto">
          <a:xfrm>
            <a:off x="2941727" y="2718897"/>
            <a:ext cx="1006125" cy="123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r. Zhiqiang An - Directory - MD Anderson Cancer Center UTHealth Graduate  School of Biomedical Sciences">
            <a:extLst>
              <a:ext uri="{FF2B5EF4-FFF2-40B4-BE49-F238E27FC236}">
                <a16:creationId xmlns:a16="http://schemas.microsoft.com/office/drawing/2014/main" id="{3D5F7579-7618-DCD2-3119-3EE3F087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76" y="2649502"/>
            <a:ext cx="1305334" cy="130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8E7C4-16D0-4AC3-00F5-ACCE85962464}"/>
              </a:ext>
            </a:extLst>
          </p:cNvPr>
          <p:cNvSpPr txBox="1"/>
          <p:nvPr/>
        </p:nvSpPr>
        <p:spPr>
          <a:xfrm>
            <a:off x="1201544" y="2279985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Current Mentors: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D003D-456C-C8A8-3164-5F52AA31889D}"/>
              </a:ext>
            </a:extLst>
          </p:cNvPr>
          <p:cNvSpPr txBox="1"/>
          <p:nvPr/>
        </p:nvSpPr>
        <p:spPr>
          <a:xfrm>
            <a:off x="5499938" y="232278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Co-Mentor: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311E54-55CF-7646-3B74-5C0A624A2322}"/>
              </a:ext>
            </a:extLst>
          </p:cNvPr>
          <p:cNvSpPr txBox="1"/>
          <p:nvPr/>
        </p:nvSpPr>
        <p:spPr>
          <a:xfrm>
            <a:off x="5509877" y="3970675"/>
            <a:ext cx="131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Zhiqiang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An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Director, TTI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C6365-4BBC-0718-42F6-FBD316DD0A27}"/>
              </a:ext>
            </a:extLst>
          </p:cNvPr>
          <p:cNvSpPr txBox="1"/>
          <p:nvPr/>
        </p:nvSpPr>
        <p:spPr>
          <a:xfrm>
            <a:off x="2846133" y="3977352"/>
            <a:ext cx="1296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Dr. Hua Xu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Professor, SBMI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F353B-DF39-6B2C-E758-504F266F392F}"/>
              </a:ext>
            </a:extLst>
          </p:cNvPr>
          <p:cNvSpPr txBox="1"/>
          <p:nvPr/>
        </p:nvSpPr>
        <p:spPr>
          <a:xfrm>
            <a:off x="1201544" y="4001561"/>
            <a:ext cx="15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Dr. W. Jim Zheng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Professor, SBMI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3641F-27E5-D65A-591E-A072B204CBEE}"/>
              </a:ext>
            </a:extLst>
          </p:cNvPr>
          <p:cNvSpPr txBox="1"/>
          <p:nvPr/>
        </p:nvSpPr>
        <p:spPr>
          <a:xfrm>
            <a:off x="734660" y="4588164"/>
            <a:ext cx="8144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Also, huge thanks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Dr. Liang-Chin Huang,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Senior Data Scientist,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Melax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Jianfu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Research Scientist, SBMI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Qiang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Wei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Postdoctoral Scholar, SBMI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Zhao 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Doctoral Candidate, SBMI</a:t>
            </a:r>
          </a:p>
        </p:txBody>
      </p:sp>
    </p:spTree>
    <p:extLst>
      <p:ext uri="{BB962C8B-B14F-4D97-AF65-F5344CB8AC3E}">
        <p14:creationId xmlns:p14="http://schemas.microsoft.com/office/powerpoint/2010/main" val="197582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2056-C782-E056-41AD-98733642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B5DF-5388-E1A7-EC56-8EAABB2F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Network pharmacology has been used to accelerate the process of drug discovery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Drug target databases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DrugBank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TTD, KEGG, CTD,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DGIdb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DrugCentral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, STITCH, TDR Targets, </a:t>
            </a:r>
          </a:p>
          <a:p>
            <a:pPr marL="457200" lvl="1" indent="0">
              <a:buNone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Drug Target Commons…</a:t>
            </a: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Mode of action (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MoA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 is usually unknown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Automated methods to extract 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drug-protein relations </a:t>
            </a:r>
          </a:p>
          <a:p>
            <a:pPr marL="0" indent="0">
              <a:buNone/>
            </a:pP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from biomedical literature</a:t>
            </a:r>
          </a:p>
          <a:p>
            <a:endParaRPr lang="en-US" altLang="zh-TW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8461F-A765-620C-62D6-2531539E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676-6387-A140-B73F-616445A61D03}" type="slidenum">
              <a:rPr lang="en-CA" smtClean="0"/>
              <a:t>3</a:t>
            </a:fld>
            <a:endParaRPr lang="en-CA"/>
          </a:p>
        </p:txBody>
      </p:sp>
      <p:sp>
        <p:nvSpPr>
          <p:cNvPr id="5" name="局部圓 16">
            <a:extLst>
              <a:ext uri="{FF2B5EF4-FFF2-40B4-BE49-F238E27FC236}">
                <a16:creationId xmlns:a16="http://schemas.microsoft.com/office/drawing/2014/main" id="{216B8D61-1294-F55E-BCE1-3D612A4A8A85}"/>
              </a:ext>
            </a:extLst>
          </p:cNvPr>
          <p:cNvSpPr/>
          <p:nvPr/>
        </p:nvSpPr>
        <p:spPr>
          <a:xfrm>
            <a:off x="8988264" y="4290204"/>
            <a:ext cx="720000" cy="720000"/>
          </a:xfrm>
          <a:prstGeom prst="pie">
            <a:avLst>
              <a:gd name="adj1" fmla="val 14593714"/>
              <a:gd name="adj2" fmla="val 6985149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18000" rtlCol="0" anchor="ctr"/>
          <a:lstStyle/>
          <a:p>
            <a:pPr algn="r"/>
            <a:r>
              <a:rPr lang="en-US" altLang="zh-TW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zh-TW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13">
            <a:extLst>
              <a:ext uri="{FF2B5EF4-FFF2-40B4-BE49-F238E27FC236}">
                <a16:creationId xmlns:a16="http://schemas.microsoft.com/office/drawing/2014/main" id="{C29DFB59-E31A-B826-4F9F-BC0560AEF91C}"/>
              </a:ext>
            </a:extLst>
          </p:cNvPr>
          <p:cNvCxnSpPr>
            <a:stCxn id="7" idx="0"/>
          </p:cNvCxnSpPr>
          <p:nvPr/>
        </p:nvCxnSpPr>
        <p:spPr>
          <a:xfrm>
            <a:off x="8339888" y="4654869"/>
            <a:ext cx="90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六邊形 10">
            <a:extLst>
              <a:ext uri="{FF2B5EF4-FFF2-40B4-BE49-F238E27FC236}">
                <a16:creationId xmlns:a16="http://schemas.microsoft.com/office/drawing/2014/main" id="{9A6EF472-9F38-0518-73CA-EAE5163B627B}"/>
              </a:ext>
            </a:extLst>
          </p:cNvPr>
          <p:cNvSpPr/>
          <p:nvPr/>
        </p:nvSpPr>
        <p:spPr>
          <a:xfrm>
            <a:off x="7619889" y="4294869"/>
            <a:ext cx="720000" cy="720000"/>
          </a:xfrm>
          <a:prstGeom prst="hexago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400" b="1" dirty="0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endParaRPr lang="zh-TW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15">
            <a:extLst>
              <a:ext uri="{FF2B5EF4-FFF2-40B4-BE49-F238E27FC236}">
                <a16:creationId xmlns:a16="http://schemas.microsoft.com/office/drawing/2014/main" id="{3C9E6AE0-B85A-5772-FE01-39E6A8F396C9}"/>
              </a:ext>
            </a:extLst>
          </p:cNvPr>
          <p:cNvSpPr txBox="1"/>
          <p:nvPr/>
        </p:nvSpPr>
        <p:spPr>
          <a:xfrm>
            <a:off x="8627023" y="42808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6DFBC33-7B6E-1CA5-A208-AF2DB587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328" y="2739538"/>
            <a:ext cx="1748366" cy="3616812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5BEB7A-0696-B62F-FC4F-3E461BF9DBF1}"/>
              </a:ext>
            </a:extLst>
          </p:cNvPr>
          <p:cNvSpPr txBox="1"/>
          <p:nvPr/>
        </p:nvSpPr>
        <p:spPr>
          <a:xfrm>
            <a:off x="543960" y="6452433"/>
            <a:ext cx="8175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Group: Zhao Li, </a:t>
            </a:r>
            <a:r>
              <a:rPr lang="en-US" sz="1600" dirty="0" err="1"/>
              <a:t>Qiang</a:t>
            </a:r>
            <a:r>
              <a:rPr lang="en-US" sz="1600" dirty="0"/>
              <a:t> Wei, </a:t>
            </a:r>
            <a:r>
              <a:rPr lang="en-US" sz="1600" dirty="0" err="1"/>
              <a:t>Jianfu</a:t>
            </a:r>
            <a:r>
              <a:rPr lang="en-US" sz="1600" dirty="0"/>
              <a:t> Li, Liang-Chin Huang, Yan Hu, </a:t>
            </a:r>
            <a:r>
              <a:rPr lang="en-US" sz="1600" dirty="0" err="1"/>
              <a:t>Rongbin</a:t>
            </a:r>
            <a:r>
              <a:rPr lang="en-US" sz="1600" dirty="0"/>
              <a:t> Li, W. Jim Zheng, Hua Xu</a:t>
            </a:r>
          </a:p>
        </p:txBody>
      </p:sp>
    </p:spTree>
    <p:extLst>
      <p:ext uri="{BB962C8B-B14F-4D97-AF65-F5344CB8AC3E}">
        <p14:creationId xmlns:p14="http://schemas.microsoft.com/office/powerpoint/2010/main" val="295245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F480-A325-9C4E-B8AB-AFBA92F8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Biocreative</a:t>
            </a:r>
            <a:r>
              <a:rPr lang="en-US" dirty="0"/>
              <a:t> VII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435A-68C0-A14B-BCBB-D36D2391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Participated in the Track 1 – </a:t>
            </a:r>
            <a:r>
              <a:rPr lang="en-US" dirty="0" err="1"/>
              <a:t>DrugProt</a:t>
            </a:r>
            <a:r>
              <a:rPr lang="en-US" dirty="0"/>
              <a:t> Challenge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Extract </a:t>
            </a:r>
            <a:r>
              <a:rPr lang="en-US" b="1" dirty="0"/>
              <a:t>Drug-Protein relations from biomedical literature </a:t>
            </a:r>
          </a:p>
          <a:p>
            <a:endParaRPr lang="en-US" dirty="0"/>
          </a:p>
          <a:p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Quick identification of potential treatments </a:t>
            </a:r>
          </a:p>
          <a:p>
            <a:pPr lvl="1"/>
            <a:r>
              <a:rPr lang="en-US" dirty="0"/>
              <a:t>Repurposing existing drugs for illnesses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1676-C688-5A15-52EC-8501D03B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30" y="1060143"/>
            <a:ext cx="10515600" cy="1325563"/>
          </a:xfrm>
        </p:spPr>
        <p:txBody>
          <a:bodyPr/>
          <a:lstStyle/>
          <a:p>
            <a:r>
              <a:rPr lang="en-US" dirty="0"/>
              <a:t>Example of Named Entities and 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A5732-C30F-0378-8A7C-4CAADDFB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676-6387-A140-B73F-616445A61D03}" type="slidenum">
              <a:rPr lang="en-CA" smtClean="0"/>
              <a:t>5</a:t>
            </a:fld>
            <a:endParaRPr lang="en-CA"/>
          </a:p>
        </p:txBody>
      </p:sp>
      <p:pic>
        <p:nvPicPr>
          <p:cNvPr id="5" name="內容版面配置區 5" descr="一張含有 文字 的圖片&#10;&#10;自動產生的描述">
            <a:extLst>
              <a:ext uri="{FF2B5EF4-FFF2-40B4-BE49-F238E27FC236}">
                <a16:creationId xmlns:a16="http://schemas.microsoft.com/office/drawing/2014/main" id="{ACD84A0D-453F-DAFC-E8CE-4625E5228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38" y="2211247"/>
            <a:ext cx="7572375" cy="4132520"/>
          </a:xfrm>
          <a:ln>
            <a:solidFill>
              <a:schemeClr val="accent2"/>
            </a:solidFill>
          </a:ln>
        </p:spPr>
      </p:pic>
      <p:sp>
        <p:nvSpPr>
          <p:cNvPr id="6" name="矩形 7">
            <a:extLst>
              <a:ext uri="{FF2B5EF4-FFF2-40B4-BE49-F238E27FC236}">
                <a16:creationId xmlns:a16="http://schemas.microsoft.com/office/drawing/2014/main" id="{1691E504-22E6-C930-1B7E-07B6340C2896}"/>
              </a:ext>
            </a:extLst>
          </p:cNvPr>
          <p:cNvSpPr/>
          <p:nvPr/>
        </p:nvSpPr>
        <p:spPr>
          <a:xfrm>
            <a:off x="2974930" y="2671882"/>
            <a:ext cx="2642532" cy="40267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C9F9FF34-76BE-B1D6-F1F9-39FDD0DC57A2}"/>
              </a:ext>
            </a:extLst>
          </p:cNvPr>
          <p:cNvSpPr/>
          <p:nvPr/>
        </p:nvSpPr>
        <p:spPr>
          <a:xfrm>
            <a:off x="8954869" y="4962309"/>
            <a:ext cx="1013329" cy="360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9">
            <a:extLst>
              <a:ext uri="{FF2B5EF4-FFF2-40B4-BE49-F238E27FC236}">
                <a16:creationId xmlns:a16="http://schemas.microsoft.com/office/drawing/2014/main" id="{B18A43F2-AD15-EAAA-21E9-C126B629C228}"/>
              </a:ext>
            </a:extLst>
          </p:cNvPr>
          <p:cNvSpPr/>
          <p:nvPr/>
        </p:nvSpPr>
        <p:spPr>
          <a:xfrm>
            <a:off x="8954869" y="5436072"/>
            <a:ext cx="1013329" cy="36000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10">
            <a:extLst>
              <a:ext uri="{FF2B5EF4-FFF2-40B4-BE49-F238E27FC236}">
                <a16:creationId xmlns:a16="http://schemas.microsoft.com/office/drawing/2014/main" id="{B87EF6D8-FC5F-0CF6-D074-6627F374FE08}"/>
              </a:ext>
            </a:extLst>
          </p:cNvPr>
          <p:cNvSpPr/>
          <p:nvPr/>
        </p:nvSpPr>
        <p:spPr>
          <a:xfrm>
            <a:off x="8954868" y="5909835"/>
            <a:ext cx="1013329" cy="360000"/>
          </a:xfrm>
          <a:prstGeom prst="rect">
            <a:avLst/>
          </a:prstGeom>
          <a:solidFill>
            <a:srgbClr val="00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11">
            <a:extLst>
              <a:ext uri="{FF2B5EF4-FFF2-40B4-BE49-F238E27FC236}">
                <a16:creationId xmlns:a16="http://schemas.microsoft.com/office/drawing/2014/main" id="{64983381-A9B6-886B-623E-3DF9EA789712}"/>
              </a:ext>
            </a:extLst>
          </p:cNvPr>
          <p:cNvSpPr/>
          <p:nvPr/>
        </p:nvSpPr>
        <p:spPr>
          <a:xfrm>
            <a:off x="2519171" y="3577893"/>
            <a:ext cx="2160000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92C75DD9-2598-C5F8-DAB3-02783E15A606}"/>
              </a:ext>
            </a:extLst>
          </p:cNvPr>
          <p:cNvSpPr/>
          <p:nvPr/>
        </p:nvSpPr>
        <p:spPr>
          <a:xfrm>
            <a:off x="5112767" y="3577893"/>
            <a:ext cx="1692000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3">
            <a:extLst>
              <a:ext uri="{FF2B5EF4-FFF2-40B4-BE49-F238E27FC236}">
                <a16:creationId xmlns:a16="http://schemas.microsoft.com/office/drawing/2014/main" id="{E4E74DAB-AA6F-25C3-C85F-1719076DC772}"/>
              </a:ext>
            </a:extLst>
          </p:cNvPr>
          <p:cNvSpPr/>
          <p:nvPr/>
        </p:nvSpPr>
        <p:spPr>
          <a:xfrm>
            <a:off x="2519171" y="3819060"/>
            <a:ext cx="648000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4">
            <a:extLst>
              <a:ext uri="{FF2B5EF4-FFF2-40B4-BE49-F238E27FC236}">
                <a16:creationId xmlns:a16="http://schemas.microsoft.com/office/drawing/2014/main" id="{D65F0305-C359-BCAF-776D-E86428D05904}"/>
              </a:ext>
            </a:extLst>
          </p:cNvPr>
          <p:cNvSpPr/>
          <p:nvPr/>
        </p:nvSpPr>
        <p:spPr>
          <a:xfrm>
            <a:off x="4296195" y="3819060"/>
            <a:ext cx="2508571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5">
            <a:extLst>
              <a:ext uri="{FF2B5EF4-FFF2-40B4-BE49-F238E27FC236}">
                <a16:creationId xmlns:a16="http://schemas.microsoft.com/office/drawing/2014/main" id="{76D1EB45-D97F-E3BF-AAE2-B533CFE410CB}"/>
              </a:ext>
            </a:extLst>
          </p:cNvPr>
          <p:cNvSpPr/>
          <p:nvPr/>
        </p:nvSpPr>
        <p:spPr>
          <a:xfrm>
            <a:off x="2519172" y="4051839"/>
            <a:ext cx="1714106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6">
            <a:extLst>
              <a:ext uri="{FF2B5EF4-FFF2-40B4-BE49-F238E27FC236}">
                <a16:creationId xmlns:a16="http://schemas.microsoft.com/office/drawing/2014/main" id="{CE4B6E73-03F9-CA88-229B-F5F462035561}"/>
              </a:ext>
            </a:extLst>
          </p:cNvPr>
          <p:cNvSpPr/>
          <p:nvPr/>
        </p:nvSpPr>
        <p:spPr>
          <a:xfrm>
            <a:off x="4392669" y="4051839"/>
            <a:ext cx="436228" cy="21600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7">
            <a:extLst>
              <a:ext uri="{FF2B5EF4-FFF2-40B4-BE49-F238E27FC236}">
                <a16:creationId xmlns:a16="http://schemas.microsoft.com/office/drawing/2014/main" id="{66F325B8-E213-7D26-6A99-EA6CA49F7D10}"/>
              </a:ext>
            </a:extLst>
          </p:cNvPr>
          <p:cNvSpPr/>
          <p:nvPr/>
        </p:nvSpPr>
        <p:spPr>
          <a:xfrm>
            <a:off x="3085384" y="4417785"/>
            <a:ext cx="436228" cy="216000"/>
          </a:xfrm>
          <a:prstGeom prst="rect">
            <a:avLst/>
          </a:prstGeom>
          <a:solidFill>
            <a:srgbClr val="00B05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8">
            <a:extLst>
              <a:ext uri="{FF2B5EF4-FFF2-40B4-BE49-F238E27FC236}">
                <a16:creationId xmlns:a16="http://schemas.microsoft.com/office/drawing/2014/main" id="{38ED5AC4-E799-5E03-A503-23EEA2F97D4D}"/>
              </a:ext>
            </a:extLst>
          </p:cNvPr>
          <p:cNvSpPr/>
          <p:nvPr/>
        </p:nvSpPr>
        <p:spPr>
          <a:xfrm>
            <a:off x="2608278" y="4848635"/>
            <a:ext cx="864000" cy="21600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20">
            <a:extLst>
              <a:ext uri="{FF2B5EF4-FFF2-40B4-BE49-F238E27FC236}">
                <a16:creationId xmlns:a16="http://schemas.microsoft.com/office/drawing/2014/main" id="{E1ABE267-DB00-2AD9-71AE-85B95B1AEB77}"/>
              </a:ext>
            </a:extLst>
          </p:cNvPr>
          <p:cNvSpPr/>
          <p:nvPr/>
        </p:nvSpPr>
        <p:spPr>
          <a:xfrm>
            <a:off x="4065565" y="4848718"/>
            <a:ext cx="864000" cy="216000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21">
            <a:extLst>
              <a:ext uri="{FF2B5EF4-FFF2-40B4-BE49-F238E27FC236}">
                <a16:creationId xmlns:a16="http://schemas.microsoft.com/office/drawing/2014/main" id="{E2F92AA8-0B49-BB34-1ACA-D6C6FD679E7B}"/>
              </a:ext>
            </a:extLst>
          </p:cNvPr>
          <p:cNvSpPr/>
          <p:nvPr/>
        </p:nvSpPr>
        <p:spPr>
          <a:xfrm>
            <a:off x="6080346" y="5671294"/>
            <a:ext cx="436228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219BE7EE-DEEE-DE2F-ABFA-F7CA573E1BD1}"/>
              </a:ext>
            </a:extLst>
          </p:cNvPr>
          <p:cNvSpPr/>
          <p:nvPr/>
        </p:nvSpPr>
        <p:spPr>
          <a:xfrm>
            <a:off x="4753395" y="6094832"/>
            <a:ext cx="1501629" cy="216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3">
            <a:extLst>
              <a:ext uri="{FF2B5EF4-FFF2-40B4-BE49-F238E27FC236}">
                <a16:creationId xmlns:a16="http://schemas.microsoft.com/office/drawing/2014/main" id="{29583A93-A067-DDC8-082B-D47551F47692}"/>
              </a:ext>
            </a:extLst>
          </p:cNvPr>
          <p:cNvSpPr txBox="1"/>
          <p:nvPr/>
        </p:nvSpPr>
        <p:spPr>
          <a:xfrm>
            <a:off x="5556252" y="2612094"/>
            <a:ext cx="80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D010661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4">
            <a:extLst>
              <a:ext uri="{FF2B5EF4-FFF2-40B4-BE49-F238E27FC236}">
                <a16:creationId xmlns:a16="http://schemas.microsoft.com/office/drawing/2014/main" id="{81B1A5CE-FF3E-92BA-2A21-5B5DCBAFE82A}"/>
              </a:ext>
            </a:extLst>
          </p:cNvPr>
          <p:cNvSpPr txBox="1"/>
          <p:nvPr/>
        </p:nvSpPr>
        <p:spPr>
          <a:xfrm>
            <a:off x="3979121" y="3342882"/>
            <a:ext cx="80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D010661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5">
            <a:extLst>
              <a:ext uri="{FF2B5EF4-FFF2-40B4-BE49-F238E27FC236}">
                <a16:creationId xmlns:a16="http://schemas.microsoft.com/office/drawing/2014/main" id="{B89B0691-CD61-F795-4195-FD53218625DD}"/>
              </a:ext>
            </a:extLst>
          </p:cNvPr>
          <p:cNvSpPr txBox="1"/>
          <p:nvPr/>
        </p:nvSpPr>
        <p:spPr>
          <a:xfrm>
            <a:off x="6463842" y="5532794"/>
            <a:ext cx="80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D010661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6">
            <a:extLst>
              <a:ext uri="{FF2B5EF4-FFF2-40B4-BE49-F238E27FC236}">
                <a16:creationId xmlns:a16="http://schemas.microsoft.com/office/drawing/2014/main" id="{FF9A4EC7-713A-3162-7FF0-B983D002DF1A}"/>
              </a:ext>
            </a:extLst>
          </p:cNvPr>
          <p:cNvSpPr txBox="1"/>
          <p:nvPr/>
        </p:nvSpPr>
        <p:spPr>
          <a:xfrm>
            <a:off x="6004968" y="3296383"/>
            <a:ext cx="805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D030342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7">
            <a:extLst>
              <a:ext uri="{FF2B5EF4-FFF2-40B4-BE49-F238E27FC236}">
                <a16:creationId xmlns:a16="http://schemas.microsoft.com/office/drawing/2014/main" id="{CB20B432-32C6-1934-7768-5FB9923B7312}"/>
              </a:ext>
            </a:extLst>
          </p:cNvPr>
          <p:cNvSpPr txBox="1"/>
          <p:nvPr/>
        </p:nvSpPr>
        <p:spPr>
          <a:xfrm>
            <a:off x="6776101" y="3913339"/>
            <a:ext cx="115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OMIM:261600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8">
            <a:extLst>
              <a:ext uri="{FF2B5EF4-FFF2-40B4-BE49-F238E27FC236}">
                <a16:creationId xmlns:a16="http://schemas.microsoft.com/office/drawing/2014/main" id="{A3DC3A89-83E6-5A54-09B3-A58C47A24799}"/>
              </a:ext>
            </a:extLst>
          </p:cNvPr>
          <p:cNvSpPr txBox="1"/>
          <p:nvPr/>
        </p:nvSpPr>
        <p:spPr>
          <a:xfrm>
            <a:off x="4784150" y="4091748"/>
            <a:ext cx="52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5053</a:t>
            </a:r>
            <a:endParaRPr lang="zh-TW" alt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9">
            <a:extLst>
              <a:ext uri="{FF2B5EF4-FFF2-40B4-BE49-F238E27FC236}">
                <a16:creationId xmlns:a16="http://schemas.microsoft.com/office/drawing/2014/main" id="{90B1A3F2-5D31-C799-1CFF-8212ADA6A79B}"/>
              </a:ext>
            </a:extLst>
          </p:cNvPr>
          <p:cNvSpPr txBox="1"/>
          <p:nvPr/>
        </p:nvSpPr>
        <p:spPr>
          <a:xfrm>
            <a:off x="2634279" y="4521558"/>
            <a:ext cx="52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5053</a:t>
            </a:r>
            <a:endParaRPr lang="zh-TW" altLang="en-US" sz="1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30">
            <a:extLst>
              <a:ext uri="{FF2B5EF4-FFF2-40B4-BE49-F238E27FC236}">
                <a16:creationId xmlns:a16="http://schemas.microsoft.com/office/drawing/2014/main" id="{3F417DD9-D26F-4BDF-4FA9-D6A2D110610A}"/>
              </a:ext>
            </a:extLst>
          </p:cNvPr>
          <p:cNvSpPr txBox="1"/>
          <p:nvPr/>
        </p:nvSpPr>
        <p:spPr>
          <a:xfrm>
            <a:off x="1676171" y="4934524"/>
            <a:ext cx="99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rs62514952</a:t>
            </a:r>
            <a:endParaRPr lang="zh-TW" altLang="en-US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字方塊 31">
            <a:extLst>
              <a:ext uri="{FF2B5EF4-FFF2-40B4-BE49-F238E27FC236}">
                <a16:creationId xmlns:a16="http://schemas.microsoft.com/office/drawing/2014/main" id="{466D87EF-3434-B748-B292-EC564EDD2FF7}"/>
              </a:ext>
            </a:extLst>
          </p:cNvPr>
          <p:cNvSpPr txBox="1"/>
          <p:nvPr/>
        </p:nvSpPr>
        <p:spPr>
          <a:xfrm>
            <a:off x="4869093" y="4714677"/>
            <a:ext cx="992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rs62514953</a:t>
            </a:r>
            <a:endParaRPr lang="zh-TW" altLang="en-US" sz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圖片 33">
            <a:extLst>
              <a:ext uri="{FF2B5EF4-FFF2-40B4-BE49-F238E27FC236}">
                <a16:creationId xmlns:a16="http://schemas.microsoft.com/office/drawing/2014/main" id="{19DE09C5-8F17-2CFB-85EC-D8CFD3BC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11" y="2740707"/>
            <a:ext cx="3300401" cy="11315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1" name="接點: 肘形 35">
            <a:extLst>
              <a:ext uri="{FF2B5EF4-FFF2-40B4-BE49-F238E27FC236}">
                <a16:creationId xmlns:a16="http://schemas.microsoft.com/office/drawing/2014/main" id="{99DC0453-76FC-0E86-E8E5-95BABE728627}"/>
              </a:ext>
            </a:extLst>
          </p:cNvPr>
          <p:cNvCxnSpPr>
            <a:stCxn id="10" idx="1"/>
            <a:endCxn id="17" idx="1"/>
          </p:cNvCxnSpPr>
          <p:nvPr/>
        </p:nvCxnSpPr>
        <p:spPr>
          <a:xfrm rot="10800000" flipH="1" flipV="1">
            <a:off x="2519170" y="3685893"/>
            <a:ext cx="89107" cy="1270742"/>
          </a:xfrm>
          <a:prstGeom prst="bentConnector3">
            <a:avLst>
              <a:gd name="adj1" fmla="val -25654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6">
            <a:extLst>
              <a:ext uri="{FF2B5EF4-FFF2-40B4-BE49-F238E27FC236}">
                <a16:creationId xmlns:a16="http://schemas.microsoft.com/office/drawing/2014/main" id="{928EFCB4-B019-229D-5421-DCD0BA7CAF34}"/>
              </a:ext>
            </a:extLst>
          </p:cNvPr>
          <p:cNvCxnSpPr>
            <a:cxnSpLocks/>
            <a:stCxn id="10" idx="3"/>
            <a:endCxn id="18" idx="3"/>
          </p:cNvCxnSpPr>
          <p:nvPr/>
        </p:nvCxnSpPr>
        <p:spPr>
          <a:xfrm>
            <a:off x="4679171" y="3685893"/>
            <a:ext cx="250394" cy="1270825"/>
          </a:xfrm>
          <a:prstGeom prst="bentConnector3">
            <a:avLst>
              <a:gd name="adj1" fmla="val 15444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43">
            <a:extLst>
              <a:ext uri="{FF2B5EF4-FFF2-40B4-BE49-F238E27FC236}">
                <a16:creationId xmlns:a16="http://schemas.microsoft.com/office/drawing/2014/main" id="{73E512D3-ECB5-2019-96F3-C13A6B0179F9}"/>
              </a:ext>
            </a:extLst>
          </p:cNvPr>
          <p:cNvSpPr txBox="1"/>
          <p:nvPr/>
        </p:nvSpPr>
        <p:spPr>
          <a:xfrm>
            <a:off x="6197256" y="6079351"/>
            <a:ext cx="115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OMIM:261600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50">
            <a:extLst>
              <a:ext uri="{FF2B5EF4-FFF2-40B4-BE49-F238E27FC236}">
                <a16:creationId xmlns:a16="http://schemas.microsoft.com/office/drawing/2014/main" id="{3748950E-4630-4739-14B0-950EEDF4D1D8}"/>
              </a:ext>
            </a:extLst>
          </p:cNvPr>
          <p:cNvSpPr/>
          <p:nvPr/>
        </p:nvSpPr>
        <p:spPr>
          <a:xfrm>
            <a:off x="7354944" y="2889093"/>
            <a:ext cx="3413357" cy="3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接點: 肘形 51">
            <a:extLst>
              <a:ext uri="{FF2B5EF4-FFF2-40B4-BE49-F238E27FC236}">
                <a16:creationId xmlns:a16="http://schemas.microsoft.com/office/drawing/2014/main" id="{8C3BDE5A-E6C8-8FBA-8670-698DC40E5017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142193" y="3909363"/>
            <a:ext cx="365946" cy="13500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56">
            <a:extLst>
              <a:ext uri="{FF2B5EF4-FFF2-40B4-BE49-F238E27FC236}">
                <a16:creationId xmlns:a16="http://schemas.microsoft.com/office/drawing/2014/main" id="{8D6EE966-80C3-5E91-069B-20B662CC8A3D}"/>
              </a:ext>
            </a:extLst>
          </p:cNvPr>
          <p:cNvSpPr/>
          <p:nvPr/>
        </p:nvSpPr>
        <p:spPr>
          <a:xfrm>
            <a:off x="7354943" y="3227499"/>
            <a:ext cx="3413357" cy="144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57">
            <a:extLst>
              <a:ext uri="{FF2B5EF4-FFF2-40B4-BE49-F238E27FC236}">
                <a16:creationId xmlns:a16="http://schemas.microsoft.com/office/drawing/2014/main" id="{EF62373A-E393-947C-1756-2D3FEDE63640}"/>
              </a:ext>
            </a:extLst>
          </p:cNvPr>
          <p:cNvSpPr/>
          <p:nvPr/>
        </p:nvSpPr>
        <p:spPr>
          <a:xfrm>
            <a:off x="7354943" y="3385905"/>
            <a:ext cx="3413357" cy="144000"/>
          </a:xfrm>
          <a:prstGeom prst="rect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接點: 肘形 58">
            <a:extLst>
              <a:ext uri="{FF2B5EF4-FFF2-40B4-BE49-F238E27FC236}">
                <a16:creationId xmlns:a16="http://schemas.microsoft.com/office/drawing/2014/main" id="{846BF07B-CFB6-82AC-7606-F8FE8E4ACCBD}"/>
              </a:ext>
            </a:extLst>
          </p:cNvPr>
          <p:cNvCxnSpPr>
            <a:cxnSpLocks/>
          </p:cNvCxnSpPr>
          <p:nvPr/>
        </p:nvCxnSpPr>
        <p:spPr>
          <a:xfrm flipH="1">
            <a:off x="4828897" y="3977394"/>
            <a:ext cx="1975869" cy="232779"/>
          </a:xfrm>
          <a:prstGeom prst="bentConnector3">
            <a:avLst>
              <a:gd name="adj1" fmla="val -1380"/>
            </a:avLst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62">
            <a:extLst>
              <a:ext uri="{FF2B5EF4-FFF2-40B4-BE49-F238E27FC236}">
                <a16:creationId xmlns:a16="http://schemas.microsoft.com/office/drawing/2014/main" id="{783544B0-B981-520E-3DCF-E8AF183BCB2E}"/>
              </a:ext>
            </a:extLst>
          </p:cNvPr>
          <p:cNvCxnSpPr>
            <a:cxnSpLocks/>
            <a:stCxn id="14" idx="1"/>
            <a:endCxn id="17" idx="1"/>
          </p:cNvCxnSpPr>
          <p:nvPr/>
        </p:nvCxnSpPr>
        <p:spPr>
          <a:xfrm rot="10800000" flipH="1" flipV="1">
            <a:off x="2519172" y="4159839"/>
            <a:ext cx="89106" cy="796796"/>
          </a:xfrm>
          <a:prstGeom prst="bentConnector3">
            <a:avLst>
              <a:gd name="adj1" fmla="val -25654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肘形 65">
            <a:extLst>
              <a:ext uri="{FF2B5EF4-FFF2-40B4-BE49-F238E27FC236}">
                <a16:creationId xmlns:a16="http://schemas.microsoft.com/office/drawing/2014/main" id="{B4A0DF61-94AC-6F56-CE6C-F257D95D80D5}"/>
              </a:ext>
            </a:extLst>
          </p:cNvPr>
          <p:cNvCxnSpPr>
            <a:cxnSpLocks/>
            <a:stCxn id="13" idx="3"/>
            <a:endCxn id="18" idx="3"/>
          </p:cNvCxnSpPr>
          <p:nvPr/>
        </p:nvCxnSpPr>
        <p:spPr>
          <a:xfrm flipH="1">
            <a:off x="4929565" y="3927060"/>
            <a:ext cx="1875201" cy="1029658"/>
          </a:xfrm>
          <a:prstGeom prst="bentConnector3">
            <a:avLst>
              <a:gd name="adj1" fmla="val -145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70">
            <a:extLst>
              <a:ext uri="{FF2B5EF4-FFF2-40B4-BE49-F238E27FC236}">
                <a16:creationId xmlns:a16="http://schemas.microsoft.com/office/drawing/2014/main" id="{110BC720-D404-00AD-C55C-E826A6979446}"/>
              </a:ext>
            </a:extLst>
          </p:cNvPr>
          <p:cNvSpPr/>
          <p:nvPr/>
        </p:nvSpPr>
        <p:spPr>
          <a:xfrm>
            <a:off x="7353409" y="3533503"/>
            <a:ext cx="3413357" cy="36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6">
            <a:extLst>
              <a:ext uri="{FF2B5EF4-FFF2-40B4-BE49-F238E27FC236}">
                <a16:creationId xmlns:a16="http://schemas.microsoft.com/office/drawing/2014/main" id="{A59DABFD-3463-0C07-B3E5-6140409049B8}"/>
              </a:ext>
            </a:extLst>
          </p:cNvPr>
          <p:cNvSpPr txBox="1"/>
          <p:nvPr/>
        </p:nvSpPr>
        <p:spPr>
          <a:xfrm>
            <a:off x="838200" y="6491225"/>
            <a:ext cx="399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https://pubmed.ncbi.nlm.nih.gov/1671881/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9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  <p:bldP spid="37" grpId="0" animBg="1"/>
      <p:bldP spid="37" grpId="1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7BF-D51D-F842-A8EE-C576C88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</a:t>
            </a:r>
            <a:r>
              <a:rPr lang="en-US" dirty="0" err="1"/>
              <a:t>DrugProt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29ED-F1DF-904E-A2DA-BAF5AD95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Track 1</a:t>
            </a:r>
            <a:r>
              <a:rPr lang="en-US" dirty="0"/>
              <a:t>: Text mining drug/chemical-protein interactions</a:t>
            </a:r>
          </a:p>
          <a:p>
            <a:r>
              <a:rPr lang="en-US" b="1" dirty="0"/>
              <a:t>Sub Tracks:</a:t>
            </a:r>
          </a:p>
          <a:p>
            <a:pPr lvl="1"/>
            <a:r>
              <a:rPr lang="en-US" b="1" dirty="0"/>
              <a:t>Main </a:t>
            </a:r>
            <a:r>
              <a:rPr lang="en-US" b="1" dirty="0" err="1"/>
              <a:t>SubTrack</a:t>
            </a:r>
            <a:r>
              <a:rPr lang="en-US" b="1" dirty="0"/>
              <a:t> </a:t>
            </a:r>
            <a:r>
              <a:rPr lang="en-US" b="1" dirty="0" err="1"/>
              <a:t>DrugProt</a:t>
            </a:r>
            <a:r>
              <a:rPr lang="en-US" b="1" dirty="0"/>
              <a:t> Corpus</a:t>
            </a:r>
          </a:p>
          <a:p>
            <a:pPr lvl="1"/>
            <a:r>
              <a:rPr lang="en-US" b="1" dirty="0"/>
              <a:t>Large Scale </a:t>
            </a:r>
            <a:r>
              <a:rPr lang="en-US" b="1" dirty="0" err="1"/>
              <a:t>SubTrack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6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7BF-D51D-F842-A8EE-C576C88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</a:t>
            </a:r>
            <a:r>
              <a:rPr lang="en-US" dirty="0" err="1"/>
              <a:t>DrugProt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29ED-F1DF-904E-A2DA-BAF5AD95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Track 1</a:t>
            </a:r>
            <a:r>
              <a:rPr lang="en-US" dirty="0"/>
              <a:t>: Text mining drug/chemical-protein interactions</a:t>
            </a:r>
          </a:p>
          <a:p>
            <a:r>
              <a:rPr lang="en-US" b="1" dirty="0"/>
              <a:t>Sub Tracks:</a:t>
            </a:r>
          </a:p>
          <a:p>
            <a:pPr lvl="1"/>
            <a:r>
              <a:rPr lang="en-US" b="1" dirty="0"/>
              <a:t>Main Track </a:t>
            </a:r>
            <a:r>
              <a:rPr lang="en-US" b="1" dirty="0" err="1"/>
              <a:t>DrugProt</a:t>
            </a:r>
            <a:r>
              <a:rPr lang="en-US" b="1" dirty="0"/>
              <a:t> Corpus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Large Scale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SubTrack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2EFF60-8948-784C-81F1-8F470796CA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145508"/>
              </p:ext>
            </p:extLst>
          </p:nvPr>
        </p:nvGraphicFramePr>
        <p:xfrm>
          <a:off x="838204" y="4737837"/>
          <a:ext cx="10515596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270356294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89174030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80939578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1551046181"/>
                    </a:ext>
                  </a:extLst>
                </a:gridCol>
              </a:tblGrid>
              <a:tr h="2238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59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Documents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10,750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0479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Tokens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1001168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182908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Annotated Entities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89529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18858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289664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23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Annotated Relations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17288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91219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0DC4B89-D633-4145-B75D-29DD7447D771}"/>
              </a:ext>
            </a:extLst>
          </p:cNvPr>
          <p:cNvSpPr/>
          <p:nvPr/>
        </p:nvSpPr>
        <p:spPr>
          <a:xfrm>
            <a:off x="3508513" y="5148470"/>
            <a:ext cx="6321287" cy="2782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B7BF-D51D-F842-A8EE-C576C88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</a:t>
            </a:r>
            <a:r>
              <a:rPr lang="en-US" dirty="0" err="1"/>
              <a:t>DrugProt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29ED-F1DF-904E-A2DA-BAF5AD95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Track 1</a:t>
            </a:r>
            <a:r>
              <a:rPr lang="en-US" dirty="0"/>
              <a:t>: Text mining drug/chemical-protein interactions</a:t>
            </a:r>
          </a:p>
          <a:p>
            <a:r>
              <a:rPr lang="en-US" b="1" dirty="0"/>
              <a:t>Sub Tracks:</a:t>
            </a:r>
          </a:p>
          <a:p>
            <a:pPr lvl="1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Main Track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DrugProt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Corpus</a:t>
            </a:r>
          </a:p>
          <a:p>
            <a:pPr lvl="1"/>
            <a:r>
              <a:rPr lang="en-US" b="1" dirty="0"/>
              <a:t>Large Scale </a:t>
            </a:r>
            <a:r>
              <a:rPr lang="en-US" b="1" dirty="0" err="1"/>
              <a:t>SubTrack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21B5D-F6A2-1A43-8B41-6E88A689A56E}"/>
              </a:ext>
            </a:extLst>
          </p:cNvPr>
          <p:cNvSpPr txBox="1"/>
          <p:nvPr/>
        </p:nvSpPr>
        <p:spPr>
          <a:xfrm>
            <a:off x="2206487" y="4194313"/>
            <a:ext cx="73450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2,366,081 records (2.4 Million) are provided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Total of 53,993,602 entity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labels for the entity relations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DB9D2-E37A-A84C-A913-1E9E6A5C440B}"/>
              </a:ext>
            </a:extLst>
          </p:cNvPr>
          <p:cNvSpPr/>
          <p:nvPr/>
        </p:nvSpPr>
        <p:spPr>
          <a:xfrm>
            <a:off x="2206488" y="4790661"/>
            <a:ext cx="6887816" cy="4174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9201-9520-3C06-A3A8-3F10C1BC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 of </a:t>
            </a:r>
            <a:r>
              <a:rPr lang="en-US" dirty="0" err="1"/>
              <a:t>DrugProt</a:t>
            </a:r>
            <a:r>
              <a:rPr lang="en-US" dirty="0"/>
              <a:t>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B61A-FF5D-5380-D45D-7494FCED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types of interactions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Ø"/>
            </a:pPr>
            <a:r>
              <a:rPr lang="en-US" altLang="zh-TW" dirty="0"/>
              <a:t>INDIRECT-REGULATOR, INDIRECT-UPREGULATOR, DIRECT-REGULATOR, ACTIVATOR, INHIBITOR, AGONIST, ANTAGONIST, AGONIST-ACTIVATOR, AGONIST- INHIBITOR, PRODUCT-OF, SUBSTRATE, SUBSTRATE_ PRODUCT-OF, PART-OF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B4244-1A44-1171-3F50-56E4C4A5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D5676-6387-A140-B73F-616445A61D0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44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1024</Words>
  <Application>Microsoft Macintosh PowerPoint</Application>
  <PresentationFormat>Widescreen</PresentationFormat>
  <Paragraphs>196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Leveraging NLP for Mining Biomedical Data: Domain-specific Transformer Models for Drug-Protein Relation Extraction</vt:lpstr>
      <vt:lpstr>Agenda</vt:lpstr>
      <vt:lpstr>Motivation</vt:lpstr>
      <vt:lpstr>Biocreative VII Challenge</vt:lpstr>
      <vt:lpstr>Example of Named Entities and Relations</vt:lpstr>
      <vt:lpstr>Brief Overview of DrugProt Task</vt:lpstr>
      <vt:lpstr>Brief Overview of DrugProt Task</vt:lpstr>
      <vt:lpstr>Brief Overview of DrugProt Task</vt:lpstr>
      <vt:lpstr>Brief Overview of DrugProt Task</vt:lpstr>
      <vt:lpstr>Data Preprocessing </vt:lpstr>
      <vt:lpstr>Biomedical BERT-based Models</vt:lpstr>
      <vt:lpstr>Ensemble Learning</vt:lpstr>
      <vt:lpstr>Ensemble Learning</vt:lpstr>
      <vt:lpstr>Ensemble Learning</vt:lpstr>
      <vt:lpstr>Ensemble Learning</vt:lpstr>
      <vt:lpstr>Results </vt:lpstr>
      <vt:lpstr>Results</vt:lpstr>
      <vt:lpstr>Results</vt:lpstr>
      <vt:lpstr>Results</vt:lpstr>
      <vt:lpstr>Summary</vt:lpstr>
      <vt:lpstr>Acknowledgements</vt:lpstr>
    </vt:vector>
  </TitlesOfParts>
  <Company>UTHealth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Prince, Mia Lauren</dc:creator>
  <cp:lastModifiedBy>Das, Avisha</cp:lastModifiedBy>
  <cp:revision>27</cp:revision>
  <dcterms:created xsi:type="dcterms:W3CDTF">2019-10-16T15:22:15Z</dcterms:created>
  <dcterms:modified xsi:type="dcterms:W3CDTF">2022-09-16T16:54:16Z</dcterms:modified>
</cp:coreProperties>
</file>