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07" r:id="rId6"/>
    <p:sldId id="260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9" d="100"/>
          <a:sy n="129" d="100"/>
        </p:scale>
        <p:origin x="48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46F-DBE2-2644-9D17-27FFFCD7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3803C-A30F-0A49-85D4-149D30A5E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72A8-0CA0-C84F-8612-5A71C204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AE22-1D9D-0D4A-8A64-9F24DB4E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6FE9-644F-A245-B008-2C421106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8D53-431C-F543-99C0-1748CD32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E503E-48B5-124A-AB28-E77AAC63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D388-C433-9D40-9C3C-B9564A9E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A0A7-FD26-9D40-B2F8-FEDE4579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248E-3C84-9448-9011-22637550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2D0F6-F24E-3849-BCAA-610929C1B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2C20-B486-454A-8040-B9421135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B02C-2E74-6D4C-93C9-137214D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068-A69B-1D4A-9C66-C136A919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B669-0B16-5B4F-A5C6-599F5294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FB8A-FBA6-0F41-895E-9E7A858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98CA-14DB-7641-87EF-240443BC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8B03-A69C-604D-86C7-B832C6AC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FEBC-542A-8D4B-9572-15C610AD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C889-8AE4-594E-B3EE-5952D56C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847F-1FBA-3A4E-95B5-6D76D686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1F18-D3CD-5E48-88A3-698FA9A9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AA6D-88DA-734D-8139-E86CAFD2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3C5D-057A-3F41-94F6-93BA7F2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966F-323A-CB4F-B221-55B44510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581-DBCF-5E4E-AFDC-31EB3557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A62D-1028-9342-8E4E-3E86FE589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BE1E2-F65F-784E-A79E-97E54598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3DA1-F7AF-5645-B4B4-D09815F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0AA3-EFD5-A64A-9147-0FDEE57C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9F74-6ADD-B343-912C-21CAA226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340-32A8-F94B-A38B-79E452A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EE8A-4A6C-7C48-91C0-4D84234D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9B845-AAA9-744F-B2C6-EBBD2A2A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8735C-BA64-FF42-8640-F3E3F7CE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41A22-738A-2D41-89CF-235710E7D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A0515-45EE-0543-A308-3FA09127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077AB-60CA-4446-B455-31C91000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5653A-6C96-2748-83D8-27572BE4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76D0-B5C3-E947-9D76-18C6EAFE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72490-108E-4646-ADB9-CE4CBEFA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623C7-8EEC-6745-8051-8E56E87D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04E0E-B68E-C94A-9AF4-F697CCC1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0F330-4BDE-9240-8285-DADB42BA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07EE-7402-3B43-AB52-6AC0E119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83AEA-26D1-5544-9F25-06210D52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AF1D-1C58-A848-B393-DCCE2206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E392-223F-2B48-9970-F05FCFE5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D1082-80C8-AE42-9444-FCCED10F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D2131-E040-084C-B399-37ADC501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ED86-670E-424A-86C5-5C3F626D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ABF03-DAAE-EF46-BF40-DD7CABE5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C94D-7BBE-2B47-9D25-01D5EF23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34856-5624-E34F-BE49-C359A4F80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4470B-0684-6549-A1AB-DB0172D4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DAE8-9924-234C-86C2-4870AB01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0F00-7945-1349-A225-2F09EEA1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CB361-8749-0E49-A825-DAFADFFD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F29A0-46E9-E440-9218-AB6E44EB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843B-2D87-A749-B2CC-F3B901A5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A404-AC0F-254F-883B-DECF5EE92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2E19-D692-2243-A7CD-0D8D91C7AD0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DD8A-7ACD-BB40-9CAD-454C669B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32A1-6CBA-614B-AB49-37608C80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40F3-AF1F-9346-815F-5D6E1BEC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4.09751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clanthology.org/2020.acl-main.704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lg-world.github.io/" TargetMode="External"/><Relationship Id="rId2" Type="http://schemas.openxmlformats.org/officeDocument/2006/relationships/hyperlink" Target="https://web.stanford.edu/class/cs224n/slides/cs224n-2019-lecture15-nl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lweb.org/aclwiki/Data_sets_for_NLG" TargetMode="External"/><Relationship Id="rId4" Type="http://schemas.openxmlformats.org/officeDocument/2006/relationships/hyperlink" Target="https://huggingface.co/blog/how-to-gener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64AC-FB90-3E49-8CB2-6B86B0A5B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06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Language Understanding and Generation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F5957-34AB-674A-ABC7-5B5F336D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06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Avisha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Das, Ph.D.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Postdoctoral Fellow, UTHealth Houston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behalf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Dr. Rakesh Verma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65101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B7F-3906-5748-B22E-FCCD93E4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8A7D7-2E58-8142-AE43-0E2AF8248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Provides a way of actively encoding context information from preceding text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· · · 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via hidden states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· · · ,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8A7D7-2E58-8142-AE43-0E2AF8248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867BA1-E7BD-E14B-94F5-BA8BC330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76" y="3105834"/>
            <a:ext cx="4864100" cy="242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2D415C-6520-384F-9ABA-CD35798B56E9}"/>
                  </a:ext>
                </a:extLst>
              </p:cNvPr>
              <p:cNvSpPr txBox="1"/>
              <p:nvPr/>
            </p:nvSpPr>
            <p:spPr>
              <a:xfrm>
                <a:off x="7404652" y="3105834"/>
                <a:ext cx="4079578" cy="1853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Attention Weights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2D415C-6520-384F-9ABA-CD35798B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52" y="3105834"/>
                <a:ext cx="4079578" cy="1853713"/>
              </a:xfrm>
              <a:prstGeom prst="rect">
                <a:avLst/>
              </a:prstGeom>
              <a:blipFill>
                <a:blip r:embed="rId4"/>
                <a:stretch>
                  <a:fillRect l="-3106" t="-3401" r="-311" b="-5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59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AA37-389A-DA46-8F3B-0746F997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FA7A-A6B5-4946-8988-9C065B6F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the decoder to be more selective on using contextual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Widely used in many text generation tasks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generation, story generation, and document summarization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1B70D-D8BB-1A49-AFE1-7ECBA318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93" y="3751263"/>
            <a:ext cx="4864100" cy="242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521F0-AD16-A048-817E-172B31C3FAE5}"/>
                  </a:ext>
                </a:extLst>
              </p:cNvPr>
              <p:cNvSpPr txBox="1"/>
              <p:nvPr/>
            </p:nvSpPr>
            <p:spPr>
              <a:xfrm>
                <a:off x="7434469" y="3751263"/>
                <a:ext cx="3521220" cy="1602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Attention Weights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521F0-AD16-A048-817E-172B31C3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69" y="3751263"/>
                <a:ext cx="3521220" cy="1602105"/>
              </a:xfrm>
              <a:prstGeom prst="rect">
                <a:avLst/>
              </a:prstGeom>
              <a:blipFill>
                <a:blip r:embed="rId3"/>
                <a:stretch>
                  <a:fillRect l="-2878" t="-3150" b="-54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45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D167-56EB-914D-8AE3-CDB9F37A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Variational Seq2Seq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0A17D-9B42-874D-B55E-AB70BF4A4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 example application of variational autoencoder in language generation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mean and variance of latent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computed by the linear transformations of the last hidden states from the RNN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Other influential ideas from this work are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KL cost annealing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adversarial evaluation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0A17D-9B42-874D-B55E-AB70BF4A4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61A0D88-766D-3A44-BE8C-DF21977FD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97"/>
          <a:stretch/>
        </p:blipFill>
        <p:spPr>
          <a:xfrm>
            <a:off x="3863285" y="2245105"/>
            <a:ext cx="6870700" cy="16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18B7-767A-5D4D-BD0B-28971056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A9DB3-59B7-9B43-BC9B-7DE62C285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basic function of GAN is described in the following pipeline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One goal is to learn a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generator</a:t>
                </a:r>
                <a:r>
                  <a: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that can generate 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the same quality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 other words, to “fool” the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discriminator 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Potential applications are to adopt the framework as one component in other task-specific generation tasks (e.g., style transfer)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A9DB3-59B7-9B43-BC9B-7DE62C285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5183AA-C990-194C-B0A8-F207BE76B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63" y="2195443"/>
            <a:ext cx="6616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7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6DCA-66FC-7549-B9D8-3D5A1316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GANs for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1987D-DFC6-5D43-A93D-A9CC72298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 a straightforward application of adversarial learning is to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replace the generator with a sequence-to-sequence model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 we discussed before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decoder is to generate a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based on input context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discriminator is to predict whether a response is generated by humans or the decoder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61987D-DFC6-5D43-A93D-A9CC72298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1193E4-2476-6D47-AD98-4830287E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2625863"/>
            <a:ext cx="7289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D810-22D5-D541-84D5-21BC956B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4C36-C115-A845-873F-37B10275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. . . 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allowing modeling of dependencies without regard to their distance in the input or output sequences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Recent applications of transformers use them as basic building blocks, like LSTM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Transformer Architectures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Generative Pre-trained Transformers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XLNet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0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12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E8308E-0499-7747-87C2-FB02D032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Generative Pre-trained Transformers (GPT)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0D296F-D6CF-D240-80CD-25D5153A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602"/>
            <a:ext cx="7230044" cy="2928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00975-34AC-024A-A206-300806D88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4052" y="1782981"/>
                <a:ext cx="4004479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GPT is trained simply by predicting the next words with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𝑡𝑟𝑎𝑛𝑠𝑓𝑜𝑟𝑚𝑒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𝑏𝑙𝑜𝑐𝑘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1, 12</m:t>
                        </m:r>
                      </m:e>
                    </m:d>
                  </m:oMath>
                </a14:m>
                <a:endParaRPr lang="en-US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word and position embeddings respectively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00975-34AC-024A-A206-300806D88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4052" y="1782981"/>
                <a:ext cx="4004479" cy="4393982"/>
              </a:xfrm>
              <a:blipFill>
                <a:blip r:embed="rId3"/>
                <a:stretch>
                  <a:fillRect l="-2215" t="-1441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8" name="Isosceles Triangle 15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2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B399-9FBD-F246-9887-70C8371A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Decoding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4006-9EE6-354F-9394-EFDC2E76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you’ve trained your language model, how do you use it to generate text?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decoding algorithm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an algorithm you use to generate text from your language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Decoding Algorithms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Decoding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Beam Search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Top-k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Top-p</a:t>
            </a:r>
          </a:p>
        </p:txBody>
      </p:sp>
    </p:spTree>
    <p:extLst>
      <p:ext uri="{BB962C8B-B14F-4D97-AF65-F5344CB8AC3E}">
        <p14:creationId xmlns:p14="http://schemas.microsoft.com/office/powerpoint/2010/main" val="87182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021C-8C0B-3C49-825E-44869E45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Greedy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504-AE8E-AE4F-8B6A-D4BD6B3A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 each step, take the most probable word (i.e., argmax)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it as the next word, and feed as input on the next step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Keep going until you produce (or reach some max length)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Due to lack of backtracking,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can be poor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265A9-1741-3A4A-8863-9B7C3617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59" y="3818485"/>
            <a:ext cx="4513746" cy="28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8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B326-6305-2D46-93A5-046E25A8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64AB-4B20-0941-8144-4B7EE44C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search algorithm which aims to find a high-probability sequence (not necessarily the optimal sequence, though) by tracking multiple possible sequences at once.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idea: On each step of decoder,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keep track of the k most probable partial sequences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we call hypotheses)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is the beam size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you reach some stopping criterion, choose the sequence with the highest probability (factoring in some adjustment for length)</a:t>
            </a:r>
          </a:p>
        </p:txBody>
      </p:sp>
    </p:spTree>
    <p:extLst>
      <p:ext uri="{BB962C8B-B14F-4D97-AF65-F5344CB8AC3E}">
        <p14:creationId xmlns:p14="http://schemas.microsoft.com/office/powerpoint/2010/main" val="27851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5F70-4338-734F-9D75-BE1E83F5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0704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Natural Language Understanding (NLU)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6AC7-2E38-F240-87CF-EAE2A768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refers to full comprehension/semantic processing of language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Here, natural language understanding is used to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contrast with natural language generation (NLG)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9306B6-6B59-C542-BBF0-2EDC86E5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99399"/>
              </p:ext>
            </p:extLst>
          </p:nvPr>
        </p:nvGraphicFramePr>
        <p:xfrm>
          <a:off x="1832304" y="3841239"/>
          <a:ext cx="8128000" cy="157436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9262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34484889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46019"/>
                  </a:ext>
                </a:extLst>
              </a:tr>
              <a:tr h="1074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5825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84CA96-AE09-4A4C-BF38-0EFE8281BECC}"/>
              </a:ext>
            </a:extLst>
          </p:cNvPr>
          <p:cNvSpPr txBox="1"/>
          <p:nvPr/>
        </p:nvSpPr>
        <p:spPr>
          <a:xfrm>
            <a:off x="1832304" y="4719145"/>
            <a:ext cx="64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C9ADD-3168-134D-BC9E-9E41A05982FF}"/>
              </a:ext>
            </a:extLst>
          </p:cNvPr>
          <p:cNvSpPr txBox="1"/>
          <p:nvPr/>
        </p:nvSpPr>
        <p:spPr>
          <a:xfrm>
            <a:off x="3037487" y="4442146"/>
            <a:ext cx="298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Analyses (Parse trees, Logical forms, discourse segmentation,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AD73D-8AA8-2843-9C9C-2A85D335BECC}"/>
              </a:ext>
            </a:extLst>
          </p:cNvPr>
          <p:cNvSpPr txBox="1"/>
          <p:nvPr/>
        </p:nvSpPr>
        <p:spPr>
          <a:xfrm>
            <a:off x="9291143" y="4608475"/>
            <a:ext cx="7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2689D-3C9E-B544-9AE4-38C41DBBD535}"/>
              </a:ext>
            </a:extLst>
          </p:cNvPr>
          <p:cNvSpPr txBox="1"/>
          <p:nvPr/>
        </p:nvSpPr>
        <p:spPr>
          <a:xfrm>
            <a:off x="5893236" y="4449599"/>
            <a:ext cx="298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Non-linguistic input (logical forms, database entries, etc.) or text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F7A1AD2-1557-EF41-9BFF-948A9BAE31BE}"/>
              </a:ext>
            </a:extLst>
          </p:cNvPr>
          <p:cNvSpPr/>
          <p:nvPr/>
        </p:nvSpPr>
        <p:spPr>
          <a:xfrm>
            <a:off x="2480439" y="4719145"/>
            <a:ext cx="4764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CAA7A95-8A4F-7F48-87FF-A3F129FC1623}"/>
              </a:ext>
            </a:extLst>
          </p:cNvPr>
          <p:cNvSpPr/>
          <p:nvPr/>
        </p:nvSpPr>
        <p:spPr>
          <a:xfrm>
            <a:off x="8809418" y="4629811"/>
            <a:ext cx="4764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0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CE62-5BC5-6D41-8267-DB0F451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Beam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6AA26-C97B-0542-8181-283D8C292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441" y="1299886"/>
            <a:ext cx="7167849" cy="50240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DDE4D-BB87-D64D-9B5E-EBBB73BA2984}"/>
                  </a:ext>
                </a:extLst>
              </p:cNvPr>
              <p:cNvSpPr txBox="1"/>
              <p:nvPr/>
            </p:nvSpPr>
            <p:spPr>
              <a:xfrm>
                <a:off x="606287" y="1690688"/>
                <a:ext cx="413215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Beam search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always find an output sequence with higher probability than greedy search but is not guaranteed to find the most likely output.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to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choose beam size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similar to greedy search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means more hypotheses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DDE4D-BB87-D64D-9B5E-EBBB73BA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7" y="1690688"/>
                <a:ext cx="4132154" cy="3477875"/>
              </a:xfrm>
              <a:prstGeom prst="rect">
                <a:avLst/>
              </a:prstGeom>
              <a:blipFill>
                <a:blip r:embed="rId3"/>
                <a:stretch>
                  <a:fillRect l="-1227" t="-725"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18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0A83-E425-4744-85C1-D06D42F3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Sampling-based Decoding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DE354-76D8-6948-AAFD-CCE29CADC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Pure sampling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 each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randomly sample from the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obtain your next word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Like greedy decoding, but sample instead of argmax</a:t>
                </a: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Top-k Sampling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 each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randomly sample from the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obtain your next word, but sample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top-k most probable words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Like pure sampling, but truncate the probability distribution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greedy search,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pure sampling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get more diverse/risky output 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get more generic/safe output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DE354-76D8-6948-AAFD-CCE29CADC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9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FB1D-C73E-FF4F-89CA-0F0FF681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Top-k Sampling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11D75-E6F3-2145-96A7-2AF78150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61" y="1825625"/>
            <a:ext cx="9782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9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32B7-DBA3-1D42-938B-D4D00497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Nucleus (Top-p)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2C3A-FE40-E447-ACDE-1523FECD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Top-p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sampling chooses from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smallest possible set of words whose cumulative probability exceeds the probability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mass is then redistributed among this set of words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Size of the set of words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i.e.,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number of words in the set) can dynamically increase and decrease according to the next word's probability distribution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Read more from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"THE CURIOUS CASE OF NEURAL TEXT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DeGENERATION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Holtzman et al.</a:t>
            </a:r>
            <a:r>
              <a:rPr lang="en-US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1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8F38-30AA-144A-9694-4DCF5B35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Nucleus (Top-p)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375F-2DDE-3A49-868B-C645965E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43152-CB5A-8B45-91BD-F8D9FF5A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720557"/>
            <a:ext cx="10839450" cy="47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768-6E92-894B-991F-A2703236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Types of 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2237-C163-0C4B-8503-8CFA637A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Evaluations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Un-trained Metrics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7C1ED-5BB0-F842-86B7-955169E5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26" y="1690688"/>
            <a:ext cx="29210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F45EF-371C-D94C-BACB-8A9B8611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22" y="4064000"/>
            <a:ext cx="25654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6DEAF-9241-884B-BEF4-2B64BE209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067" y="4214812"/>
            <a:ext cx="2197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1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125C-6635-4A4B-9FB6-A287043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Human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56E2-B8E5-9B40-93F1-770C7A2C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form of evaluation for NLG systems </a:t>
            </a:r>
          </a:p>
          <a:p>
            <a:r>
              <a:rPr lang="en-US" dirty="0"/>
              <a:t>Automatic metrics fall short of replicating human decisions </a:t>
            </a:r>
          </a:p>
          <a:p>
            <a:r>
              <a:rPr lang="en-US" dirty="0"/>
              <a:t>Gold standard in developing new automatic metrics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Quality Control</a:t>
            </a:r>
          </a:p>
          <a:p>
            <a:pPr lvl="1"/>
            <a:r>
              <a:rPr lang="en-US" dirty="0"/>
              <a:t>Inconsistency in Evaluation </a:t>
            </a:r>
            <a:r>
              <a:rPr lang="en-US"/>
              <a:t>and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3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2A86-C23E-174F-A874-01A43E4E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Intrinsic Human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5DFB-9CCB-8640-A1E5-B2218955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 humans to evaluate the quality of generated text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or along some specific dimension: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fluency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coherence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factuality and correctness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adequacy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commonsense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 / formality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grammaticality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typicality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197287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FB2C-538E-A34B-8BB5-09319A8D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Evaluations: Other Aspects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7963B-D28F-474F-865F-F1ABB427F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Evaluators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Inter-Annotator Agreement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 agreement, Cohen’s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Fleiss’s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Evaluation experiment design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Side-by-side or singleton? 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amount context (e.g., dialog or summarization)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How many models to compare at a given time?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7963B-D28F-474F-865F-F1ABB427F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3941-028F-E040-B7BC-E8E7D34F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Un-trained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7C04-C1E8-CC4F-8863-C53BE502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the effectiveness of the models that generate text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 a score that indicates the similarity between generated and gold-standard (human-written)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and efficient and widely 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metrics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N-gram overlap metrics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Distance-based metrics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N-gram based diversity metrics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overlap metrics</a:t>
            </a:r>
          </a:p>
        </p:txBody>
      </p:sp>
    </p:spTree>
    <p:extLst>
      <p:ext uri="{BB962C8B-B14F-4D97-AF65-F5344CB8AC3E}">
        <p14:creationId xmlns:p14="http://schemas.microsoft.com/office/powerpoint/2010/main" val="15686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35BD-BF8A-CA4B-B8F1-8A0166BA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522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Natural Language Understanding (NLG)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DF92-8F8F-A247-AFE0-D412884E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process of constructing natural language outputs from non-linguistic inputs or text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Mapping some communication goal to some surface utterance that satisfies the goal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example tasks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Conversational Agents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Generation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506011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06CC-B811-A044-9D5B-B85B3F7C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N-gram Overlap Metrics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8744A2-2ED7-E042-BF6E-AACB575CE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95" y="1863801"/>
            <a:ext cx="822360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2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2C6E-E55B-6A47-80C9-FB343B97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Distance-based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3BF3-6244-7A41-8C70-2571464E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function to measure similarity between two text units</a:t>
            </a:r>
          </a:p>
          <a:p>
            <a:pPr lvl="1"/>
            <a:r>
              <a:rPr lang="en-US" dirty="0"/>
              <a:t>Edit Distance </a:t>
            </a:r>
          </a:p>
          <a:p>
            <a:pPr lvl="2"/>
            <a:r>
              <a:rPr lang="en-US" dirty="0"/>
              <a:t>Measures how dissimilar two text units are based on the minimum number of operations required to transform one text into another.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Vector Similarity</a:t>
            </a:r>
          </a:p>
          <a:p>
            <a:pPr lvl="2"/>
            <a:r>
              <a:rPr lang="en-US" dirty="0"/>
              <a:t>Embedding based similarity for semantic distance between text</a:t>
            </a:r>
          </a:p>
          <a:p>
            <a:pPr lvl="3"/>
            <a:r>
              <a:rPr lang="en-US" dirty="0"/>
              <a:t>Word Mover’s Distance</a:t>
            </a:r>
          </a:p>
          <a:p>
            <a:pPr lvl="3"/>
            <a:r>
              <a:rPr lang="en-US" dirty="0"/>
              <a:t>Sentence Mover’s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9ECDB-7167-5342-BDC7-9672C45FF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7"/>
          <a:stretch/>
        </p:blipFill>
        <p:spPr>
          <a:xfrm>
            <a:off x="8293100" y="2932043"/>
            <a:ext cx="3060700" cy="1429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816E2-F089-3B40-8A70-D62603F6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948" y="4500440"/>
            <a:ext cx="2273852" cy="19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1743-3E1F-524C-9655-144C34B4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1792-6687-5341-9848-C9FDA63D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N-gram Based Diversity Metrics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to Token Ratio (TTR) - The ratio of types to tokens in a corpus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measure the lexical variety in a text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Overlap Metrics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Summation Pyramid – Semi-automatic metric for evaluating document summarization models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Spider – A combination of semantic graph similarity and n-gram similarity measure </a:t>
            </a:r>
          </a:p>
        </p:txBody>
      </p:sp>
    </p:spTree>
    <p:extLst>
      <p:ext uri="{BB962C8B-B14F-4D97-AF65-F5344CB8AC3E}">
        <p14:creationId xmlns:p14="http://schemas.microsoft.com/office/powerpoint/2010/main" val="3936655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95BE-FC5F-9B4B-A790-7C87FCD5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7030-655F-F54A-93A8-B6912C9D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Sentence similarity metrics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from Human Feedback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BERT-based Evaluation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Factual Correctness metrics</a:t>
            </a:r>
          </a:p>
        </p:txBody>
      </p:sp>
    </p:spTree>
    <p:extLst>
      <p:ext uri="{BB962C8B-B14F-4D97-AF65-F5344CB8AC3E}">
        <p14:creationId xmlns:p14="http://schemas.microsoft.com/office/powerpoint/2010/main" val="242437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4C210-B667-2745-9660-235CF322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BERT-based Evaluation Metrics - BLEURT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85E1-C8F6-9040-AD02-AEB461E4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39753"/>
            <a:ext cx="4981093" cy="4393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checkpoint from BERT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is taken and fine-tuned on synthetically generated sentence pairs using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automatic evaluation scores such as BLEU or ROUGE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fine-tuned on system-generated outputs and human-written references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using human ratings and automatic metrics as labels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fine-tuning of BLEURT on synthetic pairs is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Improves the robustness to quality drifts of generation systems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Important: Read the paper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“</a:t>
            </a:r>
            <a:r>
              <a:rPr lang="en-US" sz="2400" dirty="0">
                <a:hlinkClick r:id="rId2"/>
              </a:rPr>
              <a:t>BLEURT: Learning Robust Metrics for Text Generation</a:t>
            </a:r>
            <a:r>
              <a:rPr lang="en-US" sz="2400" dirty="0"/>
              <a:t>” by </a:t>
            </a:r>
            <a:r>
              <a:rPr lang="en-US" sz="2400" dirty="0" err="1"/>
              <a:t>Sellam</a:t>
            </a:r>
            <a:r>
              <a:rPr lang="en-US" sz="2400" dirty="0"/>
              <a:t> et al.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542C286-B94B-9541-A07E-6E15D969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00" y="1782981"/>
            <a:ext cx="5385052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952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5EAE-724F-834D-8B35-86FCEB18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Exciting Current Trends in NLG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7D23-58AE-4547-9AA1-DBFBF849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discrete latent variables into NLG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help with modeling structure in tasks that really need it, like storytelling, task-oriented dialogue,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Alternatives to strict left-to-right generation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generation, iterative refinement, top-down generation for longer pieces of text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 to maximum likelihood training with teacher forcing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holistic sentence-level (rather than word-level) objectives</a:t>
            </a:r>
          </a:p>
        </p:txBody>
      </p:sp>
    </p:spTree>
    <p:extLst>
      <p:ext uri="{BB962C8B-B14F-4D97-AF65-F5344CB8AC3E}">
        <p14:creationId xmlns:p14="http://schemas.microsoft.com/office/powerpoint/2010/main" val="4205257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55C5-591F-8844-B4C5-EA095348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989C-2897-1547-B2C4-2D0CA76C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resources on which the slides are based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https://web.stanford.edu/class/cs224n/slides/cs224n-2019-lecture15-nlg.pdf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Amazing World of Neural Language Generation.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https://nlg-world.github.io/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Generate text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https://huggingface.co/blog/how-to-generate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Datasets on NLG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https://aclweb.org/aclwiki/Data_sets_for_NLG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2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A5C0-7A3E-8F48-8C08-DEE08188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 and Outputs to an NLG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93CC1-B05E-C745-A9FE-6651F9331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726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four-tuple input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source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of knowledge (domain dependent knowledge base)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communicative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goal (the consequence of a given execution of the system)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user model characterization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intended audience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discourse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history previous interactions between user and NLG system </a:t>
                </a: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Goal based and related to input domain 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Long form content like story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Short form content like reviews, tweets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Dialogs or conversation responses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93CC1-B05E-C745-A9FE-6651F9331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7262" cy="4351338"/>
              </a:xfrm>
              <a:blipFill>
                <a:blip r:embed="rId2"/>
                <a:stretch>
                  <a:fillRect l="-1058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57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NLG Systems Architecture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738678" y="2000240"/>
            <a:ext cx="1928826" cy="642942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Data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89568" y="3395335"/>
            <a:ext cx="1273384" cy="71438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24166" y="3395335"/>
            <a:ext cx="1285884" cy="71438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 Planning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949710" y="3402154"/>
            <a:ext cx="1500198" cy="71438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-planning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36925" y="3822809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452028" y="3827353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5693" y="3072169"/>
            <a:ext cx="785818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477876" y="3092241"/>
            <a:ext cx="85496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Data</a:t>
            </a:r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4452926" y="3597582"/>
            <a:ext cx="357190" cy="323525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631177" y="4857760"/>
            <a:ext cx="2071702" cy="64294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Determination</a:t>
            </a:r>
            <a:endParaRPr lang="en-IN" dirty="0"/>
          </a:p>
        </p:txBody>
      </p:sp>
      <p:sp>
        <p:nvSpPr>
          <p:cNvPr id="21" name="Isosceles Triangle 20"/>
          <p:cNvSpPr/>
          <p:nvPr/>
        </p:nvSpPr>
        <p:spPr>
          <a:xfrm>
            <a:off x="2631177" y="4214818"/>
            <a:ext cx="2071702" cy="642942"/>
          </a:xfrm>
          <a:prstGeom prst="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631177" y="5500702"/>
            <a:ext cx="2071702" cy="64294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 Structuring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845755" y="4857760"/>
            <a:ext cx="2071702" cy="35719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Lexical Choice</a:t>
            </a:r>
            <a:endParaRPr lang="en-IN" dirty="0"/>
          </a:p>
        </p:txBody>
      </p:sp>
      <p:sp>
        <p:nvSpPr>
          <p:cNvPr id="24" name="Isosceles Triangle 23"/>
          <p:cNvSpPr/>
          <p:nvPr/>
        </p:nvSpPr>
        <p:spPr>
          <a:xfrm>
            <a:off x="4845755" y="4214818"/>
            <a:ext cx="2071702" cy="642942"/>
          </a:xfrm>
          <a:prstGeom prst="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845755" y="5214950"/>
            <a:ext cx="2071702" cy="57150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Referring Expressions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845755" y="5786454"/>
            <a:ext cx="2071702" cy="35719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  <a:endParaRPr lang="en-IN" dirty="0"/>
          </a:p>
        </p:txBody>
      </p:sp>
      <p:cxnSp>
        <p:nvCxnSpPr>
          <p:cNvPr id="28" name="Straight Arrow Connector 27"/>
          <p:cNvCxnSpPr>
            <a:cxnSpLocks/>
            <a:stCxn id="4" idx="3"/>
            <a:endCxn id="8" idx="0"/>
          </p:cNvCxnSpPr>
          <p:nvPr/>
        </p:nvCxnSpPr>
        <p:spPr>
          <a:xfrm flipH="1">
            <a:off x="3667108" y="2549025"/>
            <a:ext cx="1354040" cy="846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4" idx="4"/>
            <a:endCxn id="9" idx="0"/>
          </p:cNvCxnSpPr>
          <p:nvPr/>
        </p:nvCxnSpPr>
        <p:spPr>
          <a:xfrm flipH="1">
            <a:off x="5699809" y="2643182"/>
            <a:ext cx="3282" cy="758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4" idx="5"/>
            <a:endCxn id="7" idx="0"/>
          </p:cNvCxnSpPr>
          <p:nvPr/>
        </p:nvCxnSpPr>
        <p:spPr>
          <a:xfrm>
            <a:off x="6385034" y="2549025"/>
            <a:ext cx="1341226" cy="846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F060-5ED1-4A2A-8BD0-7617AD38B5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A5C9724-2EEC-3F4D-9C14-E9C71BC58C56}"/>
              </a:ext>
            </a:extLst>
          </p:cNvPr>
          <p:cNvSpPr/>
          <p:nvPr/>
        </p:nvSpPr>
        <p:spPr>
          <a:xfrm>
            <a:off x="6589502" y="3605541"/>
            <a:ext cx="357190" cy="323525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46DE-BA30-5C47-AFEC-29DADBB5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Stages of NLG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DBA7-E1DF-8541-9D6D-8D300490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different stages of Natural Language Generation can be identified: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 Determination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Deciding what information to mention in the text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Structuring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mposing an order and structure over the text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Lexical Choice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etermining the particular words to be used to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 concepts and relations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Referring Expression Generation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hat properties should be used in referring to an entity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ombining chunks of information into sentences.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apping underlying content of text to a grammatically correct sentence that expresses the desired meaning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2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4432-DEF9-5F49-A753-A1E8E58C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Building block of NLG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FC4DD-4615-7A4D-BB13-22EDD702C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Language Modeling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task of predicting the next word, given a sequence of starting or seed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Produces a </a:t>
                </a:r>
                <a:r>
                  <a:rPr lang="en-US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Distribution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words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very basic deep architecture/system is RNN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look at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RNN-LM and Conditional Language Modeling</a:t>
                </a:r>
              </a:p>
              <a:p>
                <a:pPr marL="0" indent="0"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FC4DD-4615-7A4D-BB13-22EDD702C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7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A64-AF4A-C64A-81C1-506B8FDA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Building block of NLG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E6331-0E4B-1F4C-856C-794EC7706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Conditional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Language Modeling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task of predicting the next word, given a seed sequence, and </a:t>
                </a:r>
                <a:r>
                  <a:rPr lang="en-US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some other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Examples of conditional language modeling tasks: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Machine Translation (x=source sentence, y=target sentence)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Summarization (x=input text, y=summarized text)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Dialogue (x=dialogue history, y=next utterance)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E6331-0E4B-1F4C-856C-794EC7706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7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9794-9903-0842-9D94-B6D5FF83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RNN-LM for Machine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9A038-527C-0D48-AC76-8442E2DC2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/>
          <a:stretch/>
        </p:blipFill>
        <p:spPr>
          <a:xfrm>
            <a:off x="1335157" y="1557268"/>
            <a:ext cx="9832866" cy="48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1753</Words>
  <Application>Microsoft Macintosh PowerPoint</Application>
  <PresentationFormat>Widescreen</PresentationFormat>
  <Paragraphs>243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Natural Language Understanding and Generation </vt:lpstr>
      <vt:lpstr>Natural Language Understanding (NLU) </vt:lpstr>
      <vt:lpstr>Natural Language Understanding (NLG) </vt:lpstr>
      <vt:lpstr>Inputs and Outputs to an NLG system</vt:lpstr>
      <vt:lpstr>NLG Systems Architecture</vt:lpstr>
      <vt:lpstr>Stages of NLG</vt:lpstr>
      <vt:lpstr>Building block of NLG</vt:lpstr>
      <vt:lpstr>Building block of NLG</vt:lpstr>
      <vt:lpstr>RNN-LM for Machine Translation</vt:lpstr>
      <vt:lpstr>Attention Mechanism</vt:lpstr>
      <vt:lpstr>Attention Mechanism</vt:lpstr>
      <vt:lpstr>Variational Seq2Seq Models</vt:lpstr>
      <vt:lpstr>Generative Adversarial Networks</vt:lpstr>
      <vt:lpstr>GANs for Generation</vt:lpstr>
      <vt:lpstr>Transformers</vt:lpstr>
      <vt:lpstr>Generative Pre-trained Transformers (GPT)</vt:lpstr>
      <vt:lpstr>Decoding Algorithms </vt:lpstr>
      <vt:lpstr>Greedy Decoding</vt:lpstr>
      <vt:lpstr>Beam Search</vt:lpstr>
      <vt:lpstr>Beam Search</vt:lpstr>
      <vt:lpstr>Sampling-based Decoding</vt:lpstr>
      <vt:lpstr>Top-k Sampling</vt:lpstr>
      <vt:lpstr>Nucleus (Top-p) Sampling</vt:lpstr>
      <vt:lpstr>Nucleus (Top-p) Sampling</vt:lpstr>
      <vt:lpstr>Types of Evaluation Methods</vt:lpstr>
      <vt:lpstr>Human Evaluations</vt:lpstr>
      <vt:lpstr>Intrinsic Human Evaluations</vt:lpstr>
      <vt:lpstr>Human Evaluations: Other Aspects</vt:lpstr>
      <vt:lpstr>Un-trained Evaluation Metrics</vt:lpstr>
      <vt:lpstr>N-gram Overlap Metrics</vt:lpstr>
      <vt:lpstr>Distance-based Metrics</vt:lpstr>
      <vt:lpstr>Other metrics</vt:lpstr>
      <vt:lpstr>Machine Learnt Metrics</vt:lpstr>
      <vt:lpstr>BERT-based Evaluation Metrics - BLEURT</vt:lpstr>
      <vt:lpstr>Exciting Current Trends in NLG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Understanding and Generation </dc:title>
  <dc:creator>Das, Avisha</dc:creator>
  <cp:lastModifiedBy>Das, Avisha</cp:lastModifiedBy>
  <cp:revision>25</cp:revision>
  <dcterms:created xsi:type="dcterms:W3CDTF">2022-02-25T21:11:58Z</dcterms:created>
  <dcterms:modified xsi:type="dcterms:W3CDTF">2022-02-28T21:58:26Z</dcterms:modified>
</cp:coreProperties>
</file>