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9" r:id="rId5"/>
    <p:sldId id="270" r:id="rId6"/>
    <p:sldId id="285" r:id="rId7"/>
    <p:sldId id="286" r:id="rId8"/>
    <p:sldId id="271" r:id="rId9"/>
    <p:sldId id="273" r:id="rId10"/>
    <p:sldId id="274" r:id="rId11"/>
    <p:sldId id="289" r:id="rId12"/>
    <p:sldId id="290" r:id="rId13"/>
    <p:sldId id="275" r:id="rId14"/>
    <p:sldId id="287" r:id="rId15"/>
    <p:sldId id="288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1F9D-1B04-403A-AA81-6D3C30ED28D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2A21-5021-4A8E-8DF8-9284CD9B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37159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for Cyber Security</a:t>
            </a:r>
            <a:br>
              <a:rPr lang="en-US" dirty="0" smtClean="0"/>
            </a:br>
            <a:endParaRPr lang="en-US" sz="31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971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err="1" smtClean="0"/>
              <a:t>Wenyaw</a:t>
            </a:r>
            <a:r>
              <a:rPr lang="en-US" sz="2800" dirty="0" smtClean="0"/>
              <a:t> Chan</a:t>
            </a:r>
          </a:p>
          <a:p>
            <a:pPr eaLnBrk="1" hangingPunct="1"/>
            <a:r>
              <a:rPr lang="en-US" sz="2800" dirty="0" smtClean="0"/>
              <a:t>Department of Biostatistics</a:t>
            </a:r>
          </a:p>
          <a:p>
            <a:pPr eaLnBrk="1" hangingPunct="1"/>
            <a:r>
              <a:rPr lang="en-US" sz="2800" dirty="0" smtClean="0"/>
              <a:t>School of Public Health</a:t>
            </a:r>
          </a:p>
          <a:p>
            <a:pPr eaLnBrk="1" hangingPunct="1"/>
            <a:r>
              <a:rPr lang="en-US" sz="2800" dirty="0" smtClean="0"/>
              <a:t>University of Texas</a:t>
            </a:r>
          </a:p>
          <a:p>
            <a:pPr eaLnBrk="1" hangingPunct="1"/>
            <a:r>
              <a:rPr lang="en-US" sz="2800" dirty="0" smtClean="0"/>
              <a:t>- Health Science Center at Houston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76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Fitting a Linear Regression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288925" eaLnBrk="1" hangingPunct="1">
              <a:buNone/>
            </a:pPr>
            <a:r>
              <a:rPr lang="en-US" dirty="0" smtClean="0"/>
              <a:t>To fit a linear regression model , we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minimize the sum of squared deviations             </a:t>
            </a:r>
          </a:p>
          <a:p>
            <a:pPr marL="457200" indent="-288925" eaLnBrk="1" hangingPunct="1">
              <a:buNone/>
            </a:pPr>
            <a:endParaRPr lang="en-US" dirty="0"/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/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/>
          </a:p>
          <a:p>
            <a:pPr marL="609600" indent="-609600">
              <a:buNone/>
            </a:pPr>
            <a:endParaRPr lang="en-US" dirty="0" smtClean="0"/>
          </a:p>
          <a:p>
            <a:pPr marL="609600" indent="-609600">
              <a:buNone/>
            </a:pPr>
            <a:r>
              <a:rPr lang="en-US" dirty="0" smtClean="0"/>
              <a:t>This </a:t>
            </a:r>
            <a:r>
              <a:rPr lang="en-US" dirty="0"/>
              <a:t>method is called </a:t>
            </a:r>
            <a:r>
              <a:rPr lang="en-US" dirty="0" smtClean="0"/>
              <a:t>the </a:t>
            </a:r>
            <a:r>
              <a:rPr lang="en-US" dirty="0"/>
              <a:t>method of least </a:t>
            </a:r>
            <a:r>
              <a:rPr lang="en-US" dirty="0" smtClean="0"/>
              <a:t>squares.</a:t>
            </a:r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 smtClean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86477"/>
              </p:ext>
            </p:extLst>
          </p:nvPr>
        </p:nvGraphicFramePr>
        <p:xfrm>
          <a:off x="2209800" y="2362200"/>
          <a:ext cx="5715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2514600" imgH="914400" progId="Equation.DSMT4">
                  <p:embed/>
                </p:oleObj>
              </mc:Choice>
              <mc:Fallback>
                <p:oleObj name="Equation" r:id="rId3" imgW="2514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5715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75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Regression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dirty="0" smtClean="0"/>
              <a:t>From </a:t>
            </a:r>
            <a:r>
              <a:rPr lang="en-US" dirty="0"/>
              <a:t>the method of least squares, </a:t>
            </a:r>
            <a:endParaRPr lang="en-US" dirty="0" smtClean="0"/>
          </a:p>
          <a:p>
            <a:pPr marL="609600" indent="-609600">
              <a:buNone/>
            </a:pPr>
            <a:r>
              <a:rPr lang="en-US" dirty="0" smtClean="0"/>
              <a:t>we can obtain the estimates of        and </a:t>
            </a:r>
            <a:r>
              <a:rPr lang="en-US" dirty="0"/>
              <a:t> </a:t>
            </a:r>
            <a:r>
              <a:rPr lang="en-US" dirty="0" smtClean="0"/>
              <a:t>    as</a:t>
            </a:r>
          </a:p>
          <a:p>
            <a:pPr marL="609600" indent="-609600">
              <a:buNone/>
            </a:pPr>
            <a:r>
              <a:rPr lang="en-US" dirty="0" smtClean="0"/>
              <a:t>                                                                              </a:t>
            </a:r>
            <a:endParaRPr lang="en-US" dirty="0"/>
          </a:p>
          <a:p>
            <a:pPr marL="609600" indent="-609600">
              <a:buNone/>
            </a:pPr>
            <a:r>
              <a:rPr lang="en-US" dirty="0" smtClean="0"/>
              <a:t>                                                                                     </a:t>
            </a:r>
          </a:p>
          <a:p>
            <a:pPr marL="609600" indent="-609600">
              <a:buNone/>
            </a:pPr>
            <a:r>
              <a:rPr lang="en-US" dirty="0" smtClean="0"/>
              <a:t>     </a:t>
            </a:r>
          </a:p>
          <a:p>
            <a:pPr marL="609600" indent="-609600">
              <a:buNone/>
            </a:pPr>
            <a:endParaRPr lang="en-US" dirty="0" smtClean="0"/>
          </a:p>
          <a:p>
            <a:pPr marL="609600" indent="-609600">
              <a:buNone/>
            </a:pPr>
            <a:r>
              <a:rPr lang="en-US" dirty="0" smtClean="0"/>
              <a:t>where                      and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18982"/>
              </p:ext>
            </p:extLst>
          </p:nvPr>
        </p:nvGraphicFramePr>
        <p:xfrm>
          <a:off x="496888" y="2590800"/>
          <a:ext cx="281622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3" imgW="1460160" imgH="838080" progId="Equation.DSMT4">
                  <p:embed/>
                </p:oleObj>
              </mc:Choice>
              <mc:Fallback>
                <p:oleObj name="Equation" r:id="rId3" imgW="1460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888" y="2590800"/>
                        <a:ext cx="2816225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59022"/>
              </p:ext>
            </p:extLst>
          </p:nvPr>
        </p:nvGraphicFramePr>
        <p:xfrm>
          <a:off x="4927600" y="2743200"/>
          <a:ext cx="3505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5" imgW="1752480" imgH="609480" progId="Equation.DSMT4">
                  <p:embed/>
                </p:oleObj>
              </mc:Choice>
              <mc:Fallback>
                <p:oleObj name="Equation" r:id="rId5" imgW="17524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743200"/>
                        <a:ext cx="35052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73270"/>
              </p:ext>
            </p:extLst>
          </p:nvPr>
        </p:nvGraphicFramePr>
        <p:xfrm>
          <a:off x="1752600" y="4419600"/>
          <a:ext cx="1295400" cy="12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7" imgW="622080" imgH="609480" progId="Equation.DSMT4">
                  <p:embed/>
                </p:oleObj>
              </mc:Choice>
              <mc:Fallback>
                <p:oleObj name="Equation" r:id="rId7" imgW="622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419600"/>
                        <a:ext cx="1295400" cy="126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17510"/>
              </p:ext>
            </p:extLst>
          </p:nvPr>
        </p:nvGraphicFramePr>
        <p:xfrm>
          <a:off x="4953000" y="4343400"/>
          <a:ext cx="12700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9" imgW="609480" imgH="609480" progId="Equation.DSMT4">
                  <p:embed/>
                </p:oleObj>
              </mc:Choice>
              <mc:Fallback>
                <p:oleObj name="Equation" r:id="rId9" imgW="609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43400"/>
                        <a:ext cx="12700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05489"/>
              </p:ext>
            </p:extLst>
          </p:nvPr>
        </p:nvGraphicFramePr>
        <p:xfrm>
          <a:off x="5791200" y="1981200"/>
          <a:ext cx="352926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11" imgW="279360" imgH="241200" progId="Equation.DSMT4">
                  <p:embed/>
                </p:oleObj>
              </mc:Choice>
              <mc:Fallback>
                <p:oleObj name="Equation" r:id="rId11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981200"/>
                        <a:ext cx="352926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60234"/>
              </p:ext>
            </p:extLst>
          </p:nvPr>
        </p:nvGraphicFramePr>
        <p:xfrm>
          <a:off x="6959600" y="1981201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13" imgW="279360" imgH="380880" progId="Equation.DSMT4">
                  <p:embed/>
                </p:oleObj>
              </mc:Choice>
              <mc:Fallback>
                <p:oleObj name="Equation" r:id="rId13" imgW="279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59600" y="1981201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5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Regression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dirty="0" smtClean="0"/>
              <a:t>The predicted value of y for a given value of x is</a:t>
            </a:r>
          </a:p>
          <a:p>
            <a:pPr marL="609600" indent="-609600">
              <a:buNone/>
            </a:pPr>
            <a:r>
              <a:rPr lang="en-US" dirty="0" smtClean="0"/>
              <a:t>                     .</a:t>
            </a:r>
          </a:p>
          <a:p>
            <a:pPr marL="609600" indent="-609600">
              <a:buNone/>
            </a:pPr>
            <a:r>
              <a:rPr lang="en-US" dirty="0" smtClean="0"/>
              <a:t>The properties of the Least Square estimators:</a:t>
            </a:r>
          </a:p>
          <a:p>
            <a:pPr marL="609600" indent="-609600">
              <a:buNone/>
            </a:pPr>
            <a:r>
              <a:rPr lang="en-US" dirty="0" smtClean="0"/>
              <a:t>1. </a:t>
            </a:r>
          </a:p>
          <a:p>
            <a:pPr marL="609600" indent="-609600">
              <a:buNone/>
            </a:pPr>
            <a:r>
              <a:rPr lang="en-US" dirty="0" smtClean="0"/>
              <a:t>2</a:t>
            </a:r>
            <a:r>
              <a:rPr lang="en-US" smtClean="0"/>
              <a:t>.                          have </a:t>
            </a:r>
            <a:r>
              <a:rPr lang="en-US" dirty="0" smtClean="0"/>
              <a:t>minimum variances among unbiased estimators (called Gauss-Markov property).</a:t>
            </a:r>
          </a:p>
          <a:p>
            <a:pPr marL="609600" indent="-609600">
              <a:buAutoNum type="arabicPeriod" startAt="3"/>
            </a:pPr>
            <a:r>
              <a:rPr lang="en-US" dirty="0" smtClean="0"/>
              <a:t>The residual is defined as            . The sum of all the residuals is zero.</a:t>
            </a:r>
          </a:p>
          <a:p>
            <a:pPr marL="609600" indent="-609600">
              <a:buAutoNum type="arabicPeriod" startAt="3"/>
            </a:pPr>
            <a:r>
              <a:rPr lang="en-US" dirty="0" smtClean="0"/>
              <a:t>The regression line always goes through the point             .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50157"/>
              </p:ext>
            </p:extLst>
          </p:nvPr>
        </p:nvGraphicFramePr>
        <p:xfrm>
          <a:off x="839788" y="1600200"/>
          <a:ext cx="16716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600200"/>
                        <a:ext cx="16716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10475"/>
              </p:ext>
            </p:extLst>
          </p:nvPr>
        </p:nvGraphicFramePr>
        <p:xfrm>
          <a:off x="857250" y="2743200"/>
          <a:ext cx="420846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1790640" imgH="304560" progId="Equation.DSMT4">
                  <p:embed/>
                </p:oleObj>
              </mc:Choice>
              <mc:Fallback>
                <p:oleObj name="Equation" r:id="rId5" imgW="1790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43200"/>
                        <a:ext cx="420846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82918"/>
              </p:ext>
            </p:extLst>
          </p:nvPr>
        </p:nvGraphicFramePr>
        <p:xfrm>
          <a:off x="1006475" y="3200400"/>
          <a:ext cx="18526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7" imgW="787320" imgH="241200" progId="Equation.DSMT4">
                  <p:embed/>
                </p:oleObj>
              </mc:Choice>
              <mc:Fallback>
                <p:oleObj name="Equation" r:id="rId7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200400"/>
                        <a:ext cx="18526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38459"/>
              </p:ext>
            </p:extLst>
          </p:nvPr>
        </p:nvGraphicFramePr>
        <p:xfrm>
          <a:off x="2057400" y="58674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9" imgW="406080" imgH="253800" progId="Equation.DSMT4">
                  <p:embed/>
                </p:oleObj>
              </mc:Choice>
              <mc:Fallback>
                <p:oleObj name="Equation" r:id="rId9" imgW="406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867400"/>
                        <a:ext cx="914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55627"/>
              </p:ext>
            </p:extLst>
          </p:nvPr>
        </p:nvGraphicFramePr>
        <p:xfrm>
          <a:off x="5029200" y="4572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4572000"/>
                        <a:ext cx="838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0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Interpretation of the Coefficients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288925" eaLnBrk="1" hangingPunct="1">
              <a:buNone/>
            </a:pPr>
            <a:r>
              <a:rPr lang="en-US" dirty="0" smtClean="0"/>
              <a:t>In a linear regression model,    means the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expected rate of increase or decrease in Y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for each unit increment of x. When x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increases by one unit, the mean of Y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increases by      units.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In a linear regression model,    means the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expected value of Y when x=0.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51574"/>
              </p:ext>
            </p:extLst>
          </p:nvPr>
        </p:nvGraphicFramePr>
        <p:xfrm>
          <a:off x="5410200" y="1676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3" imgW="279360" imgH="380880" progId="Equation.DSMT4">
                  <p:embed/>
                </p:oleObj>
              </mc:Choice>
              <mc:Fallback>
                <p:oleObj name="Equation" r:id="rId3" imgW="279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80601"/>
              </p:ext>
            </p:extLst>
          </p:nvPr>
        </p:nvGraphicFramePr>
        <p:xfrm>
          <a:off x="2895600" y="403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5" imgW="279360" imgH="380880" progId="Equation.DSMT4">
                  <p:embed/>
                </p:oleObj>
              </mc:Choice>
              <mc:Fallback>
                <p:oleObj name="Equation" r:id="rId5" imgW="279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22464"/>
              </p:ext>
            </p:extLst>
          </p:nvPr>
        </p:nvGraphicFramePr>
        <p:xfrm>
          <a:off x="5410200" y="47117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6" imgW="279360" imgH="241200" progId="Equation.DSMT4">
                  <p:embed/>
                </p:oleObj>
              </mc:Choice>
              <mc:Fallback>
                <p:oleObj name="Equation" r:id="rId6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1170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Regression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en-US" dirty="0" smtClean="0"/>
              <a:t>In the above equation,</a:t>
            </a:r>
          </a:p>
          <a:p>
            <a:pPr marL="609600" indent="-609600">
              <a:buNone/>
            </a:pPr>
            <a:r>
              <a:rPr lang="en-US" dirty="0" smtClean="0"/>
              <a:t>If           , then the scatter plot of (</a:t>
            </a:r>
            <a:r>
              <a:rPr lang="en-US" dirty="0" err="1" smtClean="0"/>
              <a:t>x,y</a:t>
            </a:r>
            <a:r>
              <a:rPr lang="en-US" dirty="0" smtClean="0"/>
              <a:t>) forms a line.</a:t>
            </a:r>
          </a:p>
          <a:p>
            <a:pPr marL="609600" indent="-609600">
              <a:buNone/>
            </a:pPr>
            <a:r>
              <a:rPr lang="en-US" dirty="0" smtClean="0"/>
              <a:t>If      &gt;0,  then as x increases, the expected value of y increases.</a:t>
            </a:r>
          </a:p>
          <a:p>
            <a:pPr marL="609600" indent="-609600">
              <a:buNone/>
            </a:pPr>
            <a:r>
              <a:rPr lang="en-US" dirty="0" smtClean="0"/>
              <a:t>If </a:t>
            </a:r>
            <a:r>
              <a:rPr lang="en-US" dirty="0"/>
              <a:t> </a:t>
            </a:r>
            <a:r>
              <a:rPr lang="en-US" dirty="0" smtClean="0"/>
              <a:t>   &lt;0,  then as x increases, the expected value of y decreases.</a:t>
            </a:r>
          </a:p>
          <a:p>
            <a:pPr marL="609600" indent="-609600">
              <a:buNone/>
            </a:pPr>
            <a:r>
              <a:rPr lang="en-US" dirty="0" smtClean="0"/>
              <a:t>If     =0,  then there is no relationship between x and y.</a:t>
            </a:r>
          </a:p>
          <a:p>
            <a:pPr marL="609600" indent="-609600">
              <a:buNone/>
            </a:pPr>
            <a:endParaRPr lang="en-US" dirty="0" smtClean="0"/>
          </a:p>
          <a:p>
            <a:pPr marL="609600" indent="-609600"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71663"/>
              </p:ext>
            </p:extLst>
          </p:nvPr>
        </p:nvGraphicFramePr>
        <p:xfrm>
          <a:off x="838200" y="1981200"/>
          <a:ext cx="1000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3" imgW="444240" imgH="203040" progId="Equation.DSMT4">
                  <p:embed/>
                </p:oleObj>
              </mc:Choice>
              <mc:Fallback>
                <p:oleObj name="Equation" r:id="rId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1000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26242"/>
              </p:ext>
            </p:extLst>
          </p:nvPr>
        </p:nvGraphicFramePr>
        <p:xfrm>
          <a:off x="9906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5" imgW="279279" imgH="380835" progId="Equation.DSMT4">
                  <p:embed/>
                </p:oleObj>
              </mc:Choice>
              <mc:Fallback>
                <p:oleObj name="Equation" r:id="rId5" imgW="279279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88354"/>
              </p:ext>
            </p:extLst>
          </p:nvPr>
        </p:nvGraphicFramePr>
        <p:xfrm>
          <a:off x="914400" y="403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7" imgW="279279" imgH="380835" progId="Equation.DSMT4">
                  <p:embed/>
                </p:oleObj>
              </mc:Choice>
              <mc:Fallback>
                <p:oleObj name="Equation" r:id="rId7" imgW="279279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58953"/>
              </p:ext>
            </p:extLst>
          </p:nvPr>
        </p:nvGraphicFramePr>
        <p:xfrm>
          <a:off x="914400" y="4953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8" imgW="279279" imgH="380835" progId="Equation.DSMT4">
                  <p:embed/>
                </p:oleObj>
              </mc:Choice>
              <mc:Fallback>
                <p:oleObj name="Equation" r:id="rId8" imgW="279279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9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Regression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2400" dirty="0" smtClean="0"/>
              <a:t>Example:</a:t>
            </a:r>
          </a:p>
          <a:p>
            <a:pPr marL="609600" indent="-609600">
              <a:buNone/>
            </a:pPr>
            <a:r>
              <a:rPr lang="en-US" sz="2400" dirty="0" smtClean="0"/>
              <a:t>Let Y be the number of computers cleaned for every 1000 times </a:t>
            </a:r>
          </a:p>
          <a:p>
            <a:pPr marL="609600" indent="-609600">
              <a:buNone/>
            </a:pPr>
            <a:r>
              <a:rPr lang="en-US" sz="2400" dirty="0" smtClean="0"/>
              <a:t>that the Malicious Software Removal Tool is run  for a country</a:t>
            </a:r>
          </a:p>
          <a:p>
            <a:pPr marL="609600" indent="-609600">
              <a:buNone/>
            </a:pPr>
            <a:r>
              <a:rPr lang="en-US" sz="2400" dirty="0" smtClean="0"/>
              <a:t>and X be the country’s gross income per capita.</a:t>
            </a:r>
          </a:p>
          <a:p>
            <a:pPr marL="609600" indent="-609600">
              <a:buNone/>
            </a:pPr>
            <a:r>
              <a:rPr lang="en-US" sz="2400" dirty="0" smtClean="0"/>
              <a:t>Then the regression model could be </a:t>
            </a:r>
          </a:p>
          <a:p>
            <a:pPr marL="609600" indent="-609600">
              <a:buNone/>
            </a:pPr>
            <a:r>
              <a:rPr lang="en-US" sz="2400" i="1" dirty="0" smtClean="0"/>
              <a:t>			       ,</a:t>
            </a:r>
            <a:r>
              <a:rPr lang="en-US" sz="2400" dirty="0" smtClean="0"/>
              <a:t> where    represents the country.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None/>
            </a:pPr>
            <a:r>
              <a:rPr lang="en-US" sz="2400" dirty="0" smtClean="0"/>
              <a:t>Here, we assume that                                       and                        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17061"/>
              </p:ext>
            </p:extLst>
          </p:nvPr>
        </p:nvGraphicFramePr>
        <p:xfrm>
          <a:off x="3810000" y="3886200"/>
          <a:ext cx="20515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88560" imgH="164880" progId="Equation.DSMT4">
                  <p:embed/>
                </p:oleObj>
              </mc:Choice>
              <mc:Fallback>
                <p:oleObj name="Equation" r:id="rId3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886200"/>
                        <a:ext cx="20515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27107"/>
              </p:ext>
            </p:extLst>
          </p:nvPr>
        </p:nvGraphicFramePr>
        <p:xfrm>
          <a:off x="3352800" y="4724400"/>
          <a:ext cx="2443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5" imgW="1447560" imgH="253800" progId="Equation.DSMT4">
                  <p:embed/>
                </p:oleObj>
              </mc:Choice>
              <mc:Fallback>
                <p:oleObj name="Equation" r:id="rId5" imgW="1447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24431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71684"/>
              </p:ext>
            </p:extLst>
          </p:nvPr>
        </p:nvGraphicFramePr>
        <p:xfrm>
          <a:off x="914400" y="5257800"/>
          <a:ext cx="2516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7" imgW="1536480" imgH="279360" progId="Equation.DSMT4">
                  <p:embed/>
                </p:oleObj>
              </mc:Choice>
              <mc:Fallback>
                <p:oleObj name="Equation" r:id="rId7" imgW="1536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25161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39932"/>
              </p:ext>
            </p:extLst>
          </p:nvPr>
        </p:nvGraphicFramePr>
        <p:xfrm>
          <a:off x="533400" y="38862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9" imgW="2260600" imgH="431800" progId="Equation.DSMT4">
                  <p:embed/>
                </p:oleObj>
              </mc:Choice>
              <mc:Fallback>
                <p:oleObj name="Equation" r:id="rId9" imgW="22606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Regression and Correlation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r>
              <a:rPr lang="en-US" dirty="0" smtClean="0"/>
              <a:t>          is the sample correlation between X and Y.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       is the sample standard deviation of X.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       is the sample standard deviation of Y.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		</a:t>
            </a:r>
          </a:p>
          <a:p>
            <a:pPr marL="457200" indent="-288925" eaLnBrk="1" hangingPunct="1">
              <a:buNone/>
            </a:pPr>
            <a:endParaRPr lang="en-US" dirty="0" smtClean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438400" y="1905000"/>
          <a:ext cx="4191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3" imgW="1676160" imgH="914400" progId="Equation.DSMT4">
                  <p:embed/>
                </p:oleObj>
              </mc:Choice>
              <mc:Fallback>
                <p:oleObj name="Equation" r:id="rId3" imgW="1676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4191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36011"/>
              </p:ext>
            </p:extLst>
          </p:nvPr>
        </p:nvGraphicFramePr>
        <p:xfrm>
          <a:off x="533400" y="3505200"/>
          <a:ext cx="99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5" imgW="545760" imgH="431640" progId="Equation.DSMT4">
                  <p:embed/>
                </p:oleObj>
              </mc:Choice>
              <mc:Fallback>
                <p:oleObj name="Equation" r:id="rId5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990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93333"/>
              </p:ext>
            </p:extLst>
          </p:nvPr>
        </p:nvGraphicFramePr>
        <p:xfrm>
          <a:off x="533400" y="43434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7" imgW="406080" imgH="431640" progId="Equation.DSMT4">
                  <p:embed/>
                </p:oleObj>
              </mc:Choice>
              <mc:Fallback>
                <p:oleObj name="Equation" r:id="rId7" imgW="406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63823"/>
              </p:ext>
            </p:extLst>
          </p:nvPr>
        </p:nvGraphicFramePr>
        <p:xfrm>
          <a:off x="685800" y="50292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9" imgW="368280" imgH="431640" progId="Equation.DSMT4">
                  <p:embed/>
                </p:oleObj>
              </mc:Choice>
              <mc:Fallback>
                <p:oleObj name="Equation" r:id="rId9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77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Observations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sz="2600" dirty="0" smtClean="0"/>
              <a:t>If we didn’t have the regression line, we would use      </a:t>
            </a:r>
            <a:r>
              <a:rPr lang="en-US" sz="2600" i="1" dirty="0" smtClean="0"/>
              <a:t> as an estimate       of the </a:t>
            </a:r>
            <a:r>
              <a:rPr lang="en-US" sz="2600" i="1" dirty="0" err="1" smtClean="0"/>
              <a:t>yi</a:t>
            </a:r>
            <a:r>
              <a:rPr lang="en-US" sz="2600" i="1" dirty="0" smtClean="0"/>
              <a:t> ’s. </a:t>
            </a:r>
          </a:p>
          <a:p>
            <a:pPr>
              <a:buNone/>
            </a:pPr>
            <a:r>
              <a:rPr lang="en-US" sz="2600" dirty="0" smtClean="0"/>
              <a:t>2) So                  </a:t>
            </a:r>
            <a:r>
              <a:rPr lang="en-US" sz="2600" i="1" dirty="0" smtClean="0"/>
              <a:t>is the distance our estimate is from our actual value.</a:t>
            </a:r>
          </a:p>
          <a:p>
            <a:pPr>
              <a:buNone/>
            </a:pPr>
            <a:r>
              <a:rPr lang="en-US" sz="2600" dirty="0" smtClean="0"/>
              <a:t>3) The (directional) distance from </a:t>
            </a:r>
            <a:r>
              <a:rPr lang="en-US" sz="2600" i="1" dirty="0" err="1" smtClean="0"/>
              <a:t>yi</a:t>
            </a:r>
            <a:r>
              <a:rPr lang="en-US" sz="2600" i="1" dirty="0" smtClean="0"/>
              <a:t> to the line is               This difference is </a:t>
            </a:r>
            <a:r>
              <a:rPr lang="en-US" sz="2600" dirty="0" smtClean="0"/>
              <a:t>called the residual component. This residual is the distance our regression estimate </a:t>
            </a:r>
            <a:r>
              <a:rPr lang="en-US" sz="2600" i="1" dirty="0" smtClean="0"/>
              <a:t>is from the actual variable even though we have the line. So we </a:t>
            </a:r>
            <a:r>
              <a:rPr lang="en-US" sz="2600" dirty="0" smtClean="0"/>
              <a:t>have improved our estimate </a:t>
            </a:r>
            <a:r>
              <a:rPr lang="en-US" sz="2600" i="1" dirty="0" smtClean="0"/>
              <a:t>but we still are </a:t>
            </a:r>
            <a:r>
              <a:rPr lang="en-US" sz="2600" dirty="0" smtClean="0"/>
              <a:t>somewhat off from the actual value.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30953"/>
              </p:ext>
            </p:extLst>
          </p:nvPr>
        </p:nvGraphicFramePr>
        <p:xfrm>
          <a:off x="7772400" y="16764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3" imgW="203040" imgH="279360" progId="Equation.DSMT4">
                  <p:embed/>
                </p:oleObj>
              </mc:Choice>
              <mc:Fallback>
                <p:oleObj name="Equation" r:id="rId3" imgW="203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2438400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5" imgW="622080" imgH="330120" progId="Equation.DSMT4">
                  <p:embed/>
                </p:oleObj>
              </mc:Choice>
              <mc:Fallback>
                <p:oleObj name="Equation" r:id="rId5" imgW="622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1066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929984"/>
              </p:ext>
            </p:extLst>
          </p:nvPr>
        </p:nvGraphicFramePr>
        <p:xfrm>
          <a:off x="7239000" y="3429000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7" imgW="634680" imgH="330120" progId="Equation.DSMT4">
                  <p:embed/>
                </p:oleObj>
              </mc:Choice>
              <mc:Fallback>
                <p:oleObj name="Equation" r:id="rId7" imgW="634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429000"/>
                        <a:ext cx="1219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78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Observations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4) The distance by which we have improved our estimate for </a:t>
            </a:r>
            <a:r>
              <a:rPr lang="en-US" i="1" dirty="0" err="1" smtClean="0"/>
              <a:t>yi</a:t>
            </a:r>
            <a:r>
              <a:rPr lang="en-US" i="1" dirty="0" smtClean="0"/>
              <a:t> is            .</a:t>
            </a:r>
          </a:p>
          <a:p>
            <a:pPr>
              <a:buNone/>
            </a:pPr>
            <a:r>
              <a:rPr lang="en-US" dirty="0" smtClean="0"/>
              <a:t>   This difference is called the regression component.</a:t>
            </a:r>
          </a:p>
          <a:p>
            <a:pPr>
              <a:buNone/>
            </a:pPr>
            <a:r>
              <a:rPr lang="en-US" dirty="0" smtClean="0"/>
              <a:t>   We have</a:t>
            </a:r>
          </a:p>
          <a:p>
            <a:pPr>
              <a:buNone/>
            </a:pPr>
            <a:r>
              <a:rPr lang="en-US" dirty="0" smtClean="0"/>
              <a:t>   Total sum of squares = residual sum of squares + regression sum of squares.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83668"/>
              </p:ext>
            </p:extLst>
          </p:nvPr>
        </p:nvGraphicFramePr>
        <p:xfrm>
          <a:off x="3657600" y="21336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622080" imgH="330120" progId="Equation.DSMT4">
                  <p:embed/>
                </p:oleObj>
              </mc:Choice>
              <mc:Fallback>
                <p:oleObj name="Equation" r:id="rId3" imgW="622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1066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81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algn="l"/>
            <a:r>
              <a:rPr lang="en-US" sz="2800" dirty="0" smtClean="0"/>
              <a:t>An ANOVA Table for Simple Linear Regression</a:t>
            </a:r>
            <a:br>
              <a:rPr lang="en-US" sz="2800" dirty="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F-Ratio=MSR/MSE df</a:t>
            </a:r>
            <a:r>
              <a:rPr lang="en-US" sz="2800" dirty="0" smtClean="0"/>
              <a:t>=1,n-2 for testing H0:slope=0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001000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276600"/>
                <a:gridCol w="1276350"/>
                <a:gridCol w="200025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Degrees of Freedom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Squares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MSR</a:t>
                      </a:r>
                    </a:p>
                    <a:p>
                      <a:r>
                        <a:rPr lang="en-US" sz="2800" dirty="0" smtClean="0"/>
                        <a:t>=SSR/1</a:t>
                      </a:r>
                      <a:endParaRPr lang="en-US" sz="2800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MSE=</a:t>
                      </a:r>
                    </a:p>
                    <a:p>
                      <a:r>
                        <a:rPr lang="en-US" sz="2800" dirty="0" smtClean="0"/>
                        <a:t>SSE/n-2</a:t>
                      </a:r>
                      <a:endParaRPr lang="en-US" sz="2800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n-1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2895600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3" imgW="1765080" imgH="431640" progId="Equation.DSMT4">
                  <p:embed/>
                </p:oleObj>
              </mc:Choice>
              <mc:Fallback>
                <p:oleObj name="Equation" r:id="rId3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312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89400" y="22098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5" imgW="914400" imgH="267840" progId="Equation.DSMT4">
                  <p:embed/>
                </p:oleObj>
              </mc:Choice>
              <mc:Fallback>
                <p:oleObj name="Equation" r:id="rId5" imgW="914400" imgH="267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2098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4114800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7" imgW="1815840" imgH="431640" progId="Equation.DSMT4">
                  <p:embed/>
                </p:oleObj>
              </mc:Choice>
              <mc:Fallback>
                <p:oleObj name="Equation" r:id="rId7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3200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33600" y="5410200"/>
          <a:ext cx="281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9" imgW="1091880" imgH="431640" progId="Equation.DSMT4">
                  <p:embed/>
                </p:oleObj>
              </mc:Choice>
              <mc:Fallback>
                <p:oleObj name="Equation" r:id="rId9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10200"/>
                        <a:ext cx="2819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8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371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Module (b): Correlation and Linear Regression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2209800" cy="1371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18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Extension to </a:t>
            </a:r>
            <a:br>
              <a:rPr lang="en-US" dirty="0" smtClean="0"/>
            </a:br>
            <a:r>
              <a:rPr lang="en-US" dirty="0" smtClean="0"/>
              <a:t>Multiple Linear Regression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288925" eaLnBrk="1" hangingPunct="1">
              <a:buNone/>
            </a:pPr>
            <a:r>
              <a:rPr lang="en-US" dirty="0" smtClean="0"/>
              <a:t>To fit a multiple linear regression model </a:t>
            </a:r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r>
              <a:rPr lang="en-US" dirty="0" smtClean="0"/>
              <a:t>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we minimize the sum of squared deviations</a:t>
            </a:r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endParaRPr lang="en-US" dirty="0" smtClean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90600" y="2362200"/>
          <a:ext cx="548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5092560" imgH="431640" progId="Equation.DSMT4">
                  <p:embed/>
                </p:oleObj>
              </mc:Choice>
              <mc:Fallback>
                <p:oleObj name="Equation" r:id="rId3" imgW="5092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548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14400" y="4267200"/>
          <a:ext cx="6629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5308560" imgH="914400" progId="Equation.DSMT4">
                  <p:embed/>
                </p:oleObj>
              </mc:Choice>
              <mc:Fallback>
                <p:oleObj name="Equation" r:id="rId5" imgW="5308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629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9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Multiple Linear Regression</a:t>
            </a:r>
            <a:br>
              <a:rPr lang="en-US" dirty="0" smtClean="0"/>
            </a:br>
            <a:r>
              <a:rPr lang="en-US" dirty="0" smtClean="0"/>
              <a:t>Interpretation of the Coefficients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288925" eaLnBrk="1" hangingPunct="1">
              <a:buNone/>
            </a:pPr>
            <a:r>
              <a:rPr lang="en-US" dirty="0" smtClean="0"/>
              <a:t>In a multiple linear regression model,  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means the expected units of increase or 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decrease in Y for each unit increment of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when all other </a:t>
            </a:r>
            <a:r>
              <a:rPr lang="en-US" dirty="0" err="1" smtClean="0"/>
              <a:t>x’s</a:t>
            </a:r>
            <a:r>
              <a:rPr lang="en-US" dirty="0" smtClean="0"/>
              <a:t> are held constant.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53294"/>
              </p:ext>
            </p:extLst>
          </p:nvPr>
        </p:nvGraphicFramePr>
        <p:xfrm>
          <a:off x="7162800" y="1752600"/>
          <a:ext cx="36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" imgW="368280" imgH="469800" progId="Equation.DSMT4">
                  <p:embed/>
                </p:oleObj>
              </mc:Choice>
              <mc:Fallback>
                <p:oleObj name="Equation" r:id="rId3" imgW="368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52600"/>
                        <a:ext cx="36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387103"/>
              </p:ext>
            </p:extLst>
          </p:nvPr>
        </p:nvGraphicFramePr>
        <p:xfrm>
          <a:off x="7391400" y="2743200"/>
          <a:ext cx="46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5" imgW="317160" imgH="469800" progId="Equation.DSMT4">
                  <p:embed/>
                </p:oleObj>
              </mc:Choice>
              <mc:Fallback>
                <p:oleObj name="Equation" r:id="rId5" imgW="317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43200"/>
                        <a:ext cx="46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18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correlation coefficient measures the </a:t>
            </a:r>
            <a:r>
              <a:rPr lang="en-US" b="1" i="1" dirty="0" smtClean="0"/>
              <a:t>strength of linear relationship.</a:t>
            </a:r>
          </a:p>
          <a:p>
            <a:pPr>
              <a:buNone/>
            </a:pPr>
            <a:r>
              <a:rPr lang="en-US" b="1" i="1" dirty="0" smtClean="0"/>
              <a:t> </a:t>
            </a:r>
            <a:r>
              <a:rPr lang="en-US" sz="2800" dirty="0" smtClean="0"/>
              <a:t>1) If all we want to know is the size of the correlation coefficient, then X and Y</a:t>
            </a:r>
          </a:p>
          <a:p>
            <a:pPr>
              <a:buNone/>
            </a:pPr>
            <a:r>
              <a:rPr lang="en-US" sz="2800" dirty="0" smtClean="0"/>
              <a:t>   should be continuous variables, but neither of them has to be normally distributed. </a:t>
            </a:r>
          </a:p>
          <a:p>
            <a:pPr>
              <a:buNone/>
            </a:pPr>
            <a:r>
              <a:rPr lang="en-US" sz="2800" dirty="0" smtClean="0"/>
              <a:t>2) However, the associated hypothesis test is only valid if the pair (X,Y) are randomly selected.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69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133600"/>
          <a:ext cx="6477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3" imgW="2361960" imgH="939600" progId="Equation.DSMT4">
                  <p:embed/>
                </p:oleObj>
              </mc:Choice>
              <mc:Fallback>
                <p:oleObj name="Equation" r:id="rId3" imgW="2361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4770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98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Correlation Coefficient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9812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4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Outliers and Influential Points in a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 outlier is an observation that appears at one of the extremes of the data range (</a:t>
            </a:r>
            <a:r>
              <a:rPr lang="en-US" sz="2800" dirty="0" err="1" smtClean="0"/>
              <a:t>eg</a:t>
            </a:r>
            <a:r>
              <a:rPr lang="en-US" sz="2800" dirty="0" smtClean="0"/>
              <a:t>: data points more than 2 </a:t>
            </a:r>
            <a:r>
              <a:rPr lang="en-US" sz="2800" dirty="0" err="1" smtClean="0"/>
              <a:t>sd</a:t>
            </a:r>
            <a:r>
              <a:rPr lang="en-US" sz="2800" dirty="0" smtClean="0"/>
              <a:t> away from the mean, . </a:t>
            </a:r>
          </a:p>
          <a:p>
            <a:r>
              <a:rPr lang="en-US" sz="2800" dirty="0" smtClean="0"/>
              <a:t>In a linear regression, an outlier can be evaluated based on three criteria: reasonableness, response extremeness and predictor extremeness (</a:t>
            </a:r>
            <a:r>
              <a:rPr lang="en-US" sz="2800" dirty="0" err="1" smtClean="0"/>
              <a:t>eg</a:t>
            </a:r>
            <a:r>
              <a:rPr lang="en-US" sz="2800" dirty="0" smtClean="0"/>
              <a:t>: a data point that has a unusually </a:t>
            </a:r>
            <a:r>
              <a:rPr lang="en-US" sz="2800" smtClean="0"/>
              <a:t>large residual).</a:t>
            </a:r>
            <a:endParaRPr lang="en-US" sz="2800" dirty="0" smtClean="0"/>
          </a:p>
          <a:p>
            <a:r>
              <a:rPr lang="en-US" sz="2800" dirty="0" smtClean="0"/>
              <a:t>An influential point is a point which has an important influence on the coefficients of the fitted regression lines.</a:t>
            </a:r>
          </a:p>
          <a:p>
            <a:r>
              <a:rPr lang="en-US" sz="2800" dirty="0" smtClean="0"/>
              <a:t>Outliers and influential points are not necessary the same. An outlier may or may not be influential, depending on its location relative to the remaining sample points.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186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Outliers to Detect the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A</a:t>
            </a:r>
            <a:r>
              <a:rPr lang="en-US" dirty="0" smtClean="0"/>
              <a:t>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utlier detection is to find patterns in data that do not conform to expected normal data behavior.</a:t>
            </a:r>
          </a:p>
          <a:p>
            <a:r>
              <a:rPr lang="en-US" sz="2800" dirty="0"/>
              <a:t>Outlier </a:t>
            </a:r>
            <a:r>
              <a:rPr lang="en-US" sz="2800" dirty="0" smtClean="0"/>
              <a:t>detection has been a widely researched problem and find immense use in cyber security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r>
              <a:rPr lang="en-US" sz="2800" dirty="0" smtClean="0"/>
              <a:t>This can be used for detecting malicious computer break-ins, called intrusion detection.</a:t>
            </a:r>
          </a:p>
          <a:p>
            <a:r>
              <a:rPr lang="en-US" sz="2800" dirty="0" smtClean="0"/>
              <a:t>Application of </a:t>
            </a:r>
            <a:r>
              <a:rPr lang="en-US" sz="2800" dirty="0"/>
              <a:t>Outlier detection </a:t>
            </a:r>
            <a:r>
              <a:rPr lang="en-US" sz="2800" dirty="0" smtClean="0"/>
              <a:t>in this domain usually involves a huge volume of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74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Regression Model in Computer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Y=Security breach rate.</a:t>
            </a:r>
          </a:p>
          <a:p>
            <a:r>
              <a:rPr lang="en-US" sz="2800" dirty="0" smtClean="0"/>
              <a:t>X1=number of potential adversaries</a:t>
            </a:r>
          </a:p>
          <a:p>
            <a:r>
              <a:rPr lang="en-US" sz="2800" dirty="0" smtClean="0"/>
              <a:t>X2=incentives of each adversary</a:t>
            </a:r>
          </a:p>
          <a:p>
            <a:r>
              <a:rPr lang="en-US" sz="2800" dirty="0" smtClean="0"/>
              <a:t>X3=cost of attacks</a:t>
            </a:r>
          </a:p>
          <a:p>
            <a:r>
              <a:rPr lang="en-US" sz="2800" dirty="0" smtClean="0"/>
              <a:t>X4=risk of attacks</a:t>
            </a:r>
          </a:p>
          <a:p>
            <a:endParaRPr lang="en-US" sz="2800" dirty="0"/>
          </a:p>
          <a:p>
            <a:r>
              <a:rPr lang="en-US" sz="2800" dirty="0" smtClean="0"/>
              <a:t>We can then run a linear regression model to predict the security breach rate </a:t>
            </a:r>
            <a:r>
              <a:rPr lang="en-US" sz="2800" smtClean="0"/>
              <a:t>using X1-X4.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313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Causation and Association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Causation </a:t>
            </a:r>
            <a:r>
              <a:rPr lang="en-US" dirty="0" smtClean="0"/>
              <a:t>– Changes in A cause changes in B</a:t>
            </a:r>
          </a:p>
          <a:p>
            <a:r>
              <a:rPr lang="en-US" b="1" dirty="0" smtClean="0"/>
              <a:t>Association</a:t>
            </a:r>
            <a:r>
              <a:rPr lang="en-US" dirty="0" smtClean="0"/>
              <a:t>: The relationship between the two variables.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Causation and Association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Causation</a:t>
            </a:r>
          </a:p>
          <a:p>
            <a:pPr>
              <a:buNone/>
            </a:pPr>
            <a:r>
              <a:rPr lang="en-US" sz="2800" dirty="0" smtClean="0"/>
              <a:t>After a </a:t>
            </a:r>
            <a:r>
              <a:rPr lang="en-US" sz="2800" dirty="0" smtClean="0"/>
              <a:t>law compelling </a:t>
            </a:r>
            <a:r>
              <a:rPr lang="en-US" sz="2800" dirty="0" smtClean="0"/>
              <a:t>motorists </a:t>
            </a:r>
            <a:r>
              <a:rPr lang="en-US" sz="2800" dirty="0" smtClean="0"/>
              <a:t>to wear seat belts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went </a:t>
            </a:r>
            <a:r>
              <a:rPr lang="en-US" sz="2800" dirty="0" smtClean="0"/>
              <a:t>into </a:t>
            </a:r>
            <a:r>
              <a:rPr lang="en-US" sz="2800" dirty="0" smtClean="0"/>
              <a:t>effect, </a:t>
            </a:r>
            <a:r>
              <a:rPr lang="en-US" sz="2800" dirty="0" smtClean="0"/>
              <a:t>an increasing </a:t>
            </a:r>
            <a:r>
              <a:rPr lang="en-US" sz="2800" dirty="0" smtClean="0"/>
              <a:t>percentage </a:t>
            </a:r>
            <a:r>
              <a:rPr lang="en-US" sz="2800" dirty="0" smtClean="0"/>
              <a:t>of </a:t>
            </a:r>
            <a:r>
              <a:rPr lang="en-US" sz="2800" dirty="0" smtClean="0"/>
              <a:t>motorists</a:t>
            </a:r>
          </a:p>
          <a:p>
            <a:pPr>
              <a:buNone/>
            </a:pPr>
            <a:r>
              <a:rPr lang="en-US" sz="2800" dirty="0" smtClean="0"/>
              <a:t>complied</a:t>
            </a:r>
            <a:r>
              <a:rPr lang="en-US" sz="2800" dirty="0" smtClean="0"/>
              <a:t>. A study found </a:t>
            </a:r>
            <a:r>
              <a:rPr lang="en-US" sz="2800" dirty="0" smtClean="0"/>
              <a:t>high </a:t>
            </a:r>
            <a:r>
              <a:rPr lang="en-US" sz="2800" dirty="0" smtClean="0"/>
              <a:t>positive </a:t>
            </a:r>
            <a:r>
              <a:rPr lang="en-US" sz="2800" dirty="0" smtClean="0"/>
              <a:t>correlation</a:t>
            </a:r>
          </a:p>
          <a:p>
            <a:pPr>
              <a:buNone/>
            </a:pPr>
            <a:r>
              <a:rPr lang="en-US" sz="2800" dirty="0" smtClean="0"/>
              <a:t>between </a:t>
            </a:r>
            <a:r>
              <a:rPr lang="en-US" sz="2800" dirty="0" smtClean="0"/>
              <a:t>the percent of </a:t>
            </a:r>
            <a:r>
              <a:rPr lang="en-US" sz="2800" dirty="0" smtClean="0"/>
              <a:t>motorists </a:t>
            </a:r>
            <a:r>
              <a:rPr lang="en-US" sz="2800" dirty="0" smtClean="0"/>
              <a:t>wearing seat </a:t>
            </a:r>
            <a:r>
              <a:rPr lang="en-US" sz="2800" dirty="0" smtClean="0"/>
              <a:t>belts</a:t>
            </a:r>
          </a:p>
          <a:p>
            <a:pPr>
              <a:buNone/>
            </a:pPr>
            <a:r>
              <a:rPr lang="en-US" sz="2800" dirty="0" smtClean="0"/>
              <a:t>and </a:t>
            </a:r>
            <a:r>
              <a:rPr lang="en-US" sz="2800" dirty="0" smtClean="0"/>
              <a:t>the percent </a:t>
            </a:r>
            <a:r>
              <a:rPr lang="en-US" sz="2800" dirty="0" smtClean="0"/>
              <a:t>reduction </a:t>
            </a:r>
            <a:r>
              <a:rPr lang="en-US" sz="2800" dirty="0" smtClean="0"/>
              <a:t>in injuries from </a:t>
            </a:r>
            <a:r>
              <a:rPr lang="en-US" sz="2800" dirty="0" smtClean="0"/>
              <a:t>the day the </a:t>
            </a:r>
          </a:p>
          <a:p>
            <a:pPr>
              <a:buNone/>
            </a:pPr>
            <a:r>
              <a:rPr lang="en-US" sz="2800" dirty="0" smtClean="0"/>
              <a:t>law went into effect.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This is an instance of cause and effect: Seat belts </a:t>
            </a:r>
          </a:p>
          <a:p>
            <a:pPr>
              <a:buNone/>
            </a:pPr>
            <a:r>
              <a:rPr lang="en-US" sz="2800" dirty="0" smtClean="0"/>
              <a:t>prevent injuries when an accident occurs, so an</a:t>
            </a:r>
          </a:p>
          <a:p>
            <a:pPr>
              <a:buNone/>
            </a:pPr>
            <a:r>
              <a:rPr lang="en-US" sz="2800" dirty="0" smtClean="0"/>
              <a:t>increase in their use caused a drop in injuries.</a:t>
            </a:r>
          </a:p>
        </p:txBody>
      </p:sp>
    </p:spTree>
    <p:extLst>
      <p:ext uri="{BB962C8B-B14F-4D97-AF65-F5344CB8AC3E}">
        <p14:creationId xmlns:p14="http://schemas.microsoft.com/office/powerpoint/2010/main" val="4724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Causation and Association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Association</a:t>
            </a:r>
          </a:p>
          <a:p>
            <a:pPr>
              <a:buNone/>
            </a:pPr>
            <a:r>
              <a:rPr lang="en-US" sz="2800" dirty="0" smtClean="0"/>
              <a:t>A moderate correlation exists between the </a:t>
            </a:r>
          </a:p>
          <a:p>
            <a:pPr>
              <a:buNone/>
            </a:pPr>
            <a:r>
              <a:rPr lang="en-US" sz="2800" dirty="0" smtClean="0"/>
              <a:t>Scholastic Aptitude Test (SAT) scores of high </a:t>
            </a:r>
          </a:p>
          <a:p>
            <a:pPr>
              <a:buNone/>
            </a:pPr>
            <a:r>
              <a:rPr lang="en-US" sz="2800" dirty="0" smtClean="0"/>
              <a:t>school students and their grade index later as </a:t>
            </a:r>
          </a:p>
          <a:p>
            <a:pPr>
              <a:buNone/>
            </a:pPr>
            <a:r>
              <a:rPr lang="en-US" sz="2800" dirty="0" smtClean="0"/>
              <a:t>freshman in college. Surely high SAT scores do </a:t>
            </a:r>
          </a:p>
          <a:p>
            <a:pPr>
              <a:buNone/>
            </a:pPr>
            <a:r>
              <a:rPr lang="en-US" sz="2800" dirty="0" smtClean="0"/>
              <a:t>not cause high freshman grades. Rather </a:t>
            </a:r>
            <a:r>
              <a:rPr lang="en-US" sz="2800" b="1" dirty="0" smtClean="0"/>
              <a:t>the same</a:t>
            </a:r>
          </a:p>
          <a:p>
            <a:pPr>
              <a:buNone/>
            </a:pPr>
            <a:r>
              <a:rPr lang="en-US" sz="2800" b="1" dirty="0" smtClean="0"/>
              <a:t>combination of ability and knowledge shows </a:t>
            </a:r>
          </a:p>
          <a:p>
            <a:pPr>
              <a:buNone/>
            </a:pPr>
            <a:r>
              <a:rPr lang="en-US" sz="2800" b="1" dirty="0" smtClean="0"/>
              <a:t>itself in both high SAT scores and high grades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sz="2800" dirty="0" smtClean="0"/>
              <a:t>Both of the observed variables are responding to </a:t>
            </a:r>
          </a:p>
          <a:p>
            <a:pPr>
              <a:buNone/>
            </a:pPr>
            <a:r>
              <a:rPr lang="en-US" sz="2800" dirty="0" smtClean="0"/>
              <a:t>the same unobserved variable and this is the </a:t>
            </a:r>
          </a:p>
          <a:p>
            <a:pPr>
              <a:buNone/>
            </a:pPr>
            <a:r>
              <a:rPr lang="en-US" sz="2800" dirty="0" smtClean="0"/>
              <a:t>reason for the correlation between them.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697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Association of Two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To Summarize  Data taken from One Variable: Mean, Median, Mode, quantiles, Variance, Standard Deviation, Range, etc.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  <a:p>
            <a:pPr marL="609600" indent="-609600">
              <a:buNone/>
            </a:pPr>
            <a:r>
              <a:rPr lang="en-US" dirty="0" smtClean="0"/>
              <a:t>To Summarize  Data taken from Two Variables: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dirty="0" smtClean="0"/>
              <a:t>Summary statistics of each variable and the association of the two. The association statistics include correlation, covariance, contingency table (discrete) and Regression equation (continuous). </a:t>
            </a:r>
          </a:p>
        </p:txBody>
      </p:sp>
    </p:spTree>
    <p:extLst>
      <p:ext uri="{BB962C8B-B14F-4D97-AF65-F5344CB8AC3E}">
        <p14:creationId xmlns:p14="http://schemas.microsoft.com/office/powerpoint/2010/main" val="66731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Association of Two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 			Method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Dichotomous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 	Two-sample t test</a:t>
            </a:r>
          </a:p>
          <a:p>
            <a:pPr marL="609600" indent="-609600" eaLnBrk="1" hangingPunct="1">
              <a:buFontTx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Polytomous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 	One-Way ANOVA</a:t>
            </a:r>
          </a:p>
          <a:p>
            <a:pPr marL="609600" indent="-609600">
              <a:buNone/>
            </a:pPr>
            <a:r>
              <a:rPr lang="en-US" dirty="0" smtClean="0">
                <a:solidFill>
                  <a:srgbClr val="FF0000"/>
                </a:solidFill>
              </a:rPr>
              <a:t>Categorical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rgbClr val="00B050"/>
                </a:solidFill>
              </a:rPr>
              <a:t>Categorical</a:t>
            </a:r>
            <a:r>
              <a:rPr lang="en-US" dirty="0" smtClean="0"/>
              <a:t>	Chi-Square test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dirty="0" smtClean="0"/>
              <a:t>					or Kappa statistics</a:t>
            </a:r>
          </a:p>
          <a:p>
            <a:pPr marL="609600" indent="-609600">
              <a:buNone/>
            </a:pP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	Linear Regression</a:t>
            </a:r>
          </a:p>
          <a:p>
            <a:pPr marL="609600" indent="-609600">
              <a:buNone/>
            </a:pP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Dichotomous</a:t>
            </a:r>
            <a:r>
              <a:rPr lang="en-US" dirty="0" smtClean="0"/>
              <a:t> Logistic Regression</a:t>
            </a:r>
          </a:p>
          <a:p>
            <a:pPr marL="609600" indent="-609600">
              <a:buNone/>
            </a:pP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</a:p>
          <a:p>
            <a:pPr marL="609600" indent="-609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Regression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288925" eaLnBrk="1" hangingPunct="1">
              <a:buNone/>
            </a:pPr>
            <a:r>
              <a:rPr lang="en-US" dirty="0" smtClean="0"/>
              <a:t>Simple Linear Regression</a:t>
            </a:r>
          </a:p>
          <a:p>
            <a:pPr marL="457200" indent="-288925" eaLnBrk="1" hangingPunct="1">
              <a:buNone/>
            </a:pPr>
            <a:endParaRPr lang="en-US" dirty="0" smtClean="0"/>
          </a:p>
          <a:p>
            <a:pPr marL="457200" indent="-288925" eaLnBrk="1" hangingPunct="1">
              <a:buNone/>
            </a:pPr>
            <a:r>
              <a:rPr lang="en-US" dirty="0" smtClean="0"/>
              <a:t>,where     are independent random variables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             is another observable variable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             is the intercept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             is the slope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             is normally distributed with 			mean=0 and variance=</a:t>
            </a:r>
          </a:p>
          <a:p>
            <a:pPr marL="457200" indent="-288925" eaLnBrk="1" hangingPunct="1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49674"/>
              </p:ext>
            </p:extLst>
          </p:nvPr>
        </p:nvGraphicFramePr>
        <p:xfrm>
          <a:off x="1384300" y="23876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3876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889137"/>
              </p:ext>
            </p:extLst>
          </p:nvPr>
        </p:nvGraphicFramePr>
        <p:xfrm>
          <a:off x="1828800" y="2667000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Equation" r:id="rId5" imgW="253800" imgH="431640" progId="Equation.DSMT4">
                  <p:embed/>
                </p:oleObj>
              </mc:Choice>
              <mc:Fallback>
                <p:oleObj name="Equation" r:id="rId5" imgW="25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25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6042"/>
              </p:ext>
            </p:extLst>
          </p:nvPr>
        </p:nvGraphicFramePr>
        <p:xfrm>
          <a:off x="1447800" y="31496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7" imgW="266400" imgH="431640" progId="Equation.DSMT4">
                  <p:embed/>
                </p:oleObj>
              </mc:Choice>
              <mc:Fallback>
                <p:oleObj name="Equation" r:id="rId7" imgW="266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496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898278"/>
              </p:ext>
            </p:extLst>
          </p:nvPr>
        </p:nvGraphicFramePr>
        <p:xfrm>
          <a:off x="1371600" y="37338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6982"/>
              </p:ext>
            </p:extLst>
          </p:nvPr>
        </p:nvGraphicFramePr>
        <p:xfrm>
          <a:off x="1371600" y="426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11" imgW="279360" imgH="380880" progId="Equation.DSMT4">
                  <p:embed/>
                </p:oleObj>
              </mc:Choice>
              <mc:Fallback>
                <p:oleObj name="Equation" r:id="rId11" imgW="279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137844"/>
              </p:ext>
            </p:extLst>
          </p:nvPr>
        </p:nvGraphicFramePr>
        <p:xfrm>
          <a:off x="1371600" y="47244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13" imgW="266400" imgH="431640" progId="Equation.DSMT4">
                  <p:embed/>
                </p:oleObj>
              </mc:Choice>
              <mc:Fallback>
                <p:oleObj name="Equation" r:id="rId13" imgW="266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46674"/>
              </p:ext>
            </p:extLst>
          </p:nvPr>
        </p:nvGraphicFramePr>
        <p:xfrm>
          <a:off x="5105400" y="50292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15" imgW="393480" imgH="380880" progId="Equation.DSMT4">
                  <p:embed/>
                </p:oleObj>
              </mc:Choice>
              <mc:Fallback>
                <p:oleObj name="Equation" r:id="rId15" imgW="393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29200"/>
                        <a:ext cx="39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962400" y="2362200"/>
          <a:ext cx="147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Equation" r:id="rId17" imgW="1473120" imgH="368280" progId="Equation.DSMT4">
                  <p:embed/>
                </p:oleObj>
              </mc:Choice>
              <mc:Fallback>
                <p:oleObj name="Equation" r:id="rId17" imgW="1473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147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75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Fitting a Linear Regression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288925" eaLnBrk="1" hangingPunct="1">
              <a:buNone/>
            </a:pPr>
            <a:endParaRPr lang="en-US" dirty="0" smtClean="0"/>
          </a:p>
        </p:txBody>
      </p:sp>
      <p:pic>
        <p:nvPicPr>
          <p:cNvPr id="3074" name="Picture 2" descr="http://upload.wikimedia.org/wikipedia/en/1/13/Linear_regres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7543800" cy="5029200"/>
          </a:xfrm>
          <a:prstGeom prst="rect">
            <a:avLst/>
          </a:prstGeom>
          <a:noFill/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387850" y="32131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368280" imgH="431640" progId="Equation.DSMT4">
                  <p:embed/>
                </p:oleObj>
              </mc:Choice>
              <mc:Fallback>
                <p:oleObj name="Equation" r:id="rId4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21310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1135</Words>
  <Application>Microsoft Office PowerPoint</Application>
  <PresentationFormat>On-screen Show (4:3)</PresentationFormat>
  <Paragraphs>178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Statistics for Cyber Security </vt:lpstr>
      <vt:lpstr>Module (b): Correlation and Linear Regression </vt:lpstr>
      <vt:lpstr>Causation and Association </vt:lpstr>
      <vt:lpstr> Causation and Association </vt:lpstr>
      <vt:lpstr> Causation and Association </vt:lpstr>
      <vt:lpstr>Association of Two Variables</vt:lpstr>
      <vt:lpstr>Association of Two Variables</vt:lpstr>
      <vt:lpstr>Linear Regression</vt:lpstr>
      <vt:lpstr>Fitting a Linear Regression Model</vt:lpstr>
      <vt:lpstr>Fitting a Linear Regression Model</vt:lpstr>
      <vt:lpstr>Simple Regression</vt:lpstr>
      <vt:lpstr>Simple Regression</vt:lpstr>
      <vt:lpstr>Linear Regression Interpretation of the Coefficients</vt:lpstr>
      <vt:lpstr>Simple Regression</vt:lpstr>
      <vt:lpstr>Simple Regression</vt:lpstr>
      <vt:lpstr>Regression and Correlation</vt:lpstr>
      <vt:lpstr>Some Observations of Linear Regression</vt:lpstr>
      <vt:lpstr>Some Observations of Linear Regression</vt:lpstr>
      <vt:lpstr>An ANOVA Table for Simple Linear Regression  F-Ratio=MSR/MSE df=1,n-2 for testing H0:slope=0</vt:lpstr>
      <vt:lpstr>Extension to  Multiple Linear Regression</vt:lpstr>
      <vt:lpstr>Multiple Linear Regression Interpretation of the Coefficients</vt:lpstr>
      <vt:lpstr>Correlation Coefficient</vt:lpstr>
      <vt:lpstr>Correlation Coefficient</vt:lpstr>
      <vt:lpstr>Correlation Coefficient</vt:lpstr>
      <vt:lpstr>Outliers and Influential Points in a Linear Regression</vt:lpstr>
      <vt:lpstr>Use of Outliers to Detect the Security Attack</vt:lpstr>
      <vt:lpstr>Application of Regression Model in Computer Security</vt:lpstr>
    </vt:vector>
  </TitlesOfParts>
  <Company>UT School of Public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Cyber Security</dc:title>
  <dc:creator>Chan, Wenyaw</dc:creator>
  <cp:lastModifiedBy>Chan, Wenyaw</cp:lastModifiedBy>
  <cp:revision>38</cp:revision>
  <dcterms:created xsi:type="dcterms:W3CDTF">2015-01-24T18:52:28Z</dcterms:created>
  <dcterms:modified xsi:type="dcterms:W3CDTF">2015-02-09T23:43:50Z</dcterms:modified>
</cp:coreProperties>
</file>