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7" r:id="rId4"/>
    <p:sldId id="258" r:id="rId5"/>
    <p:sldId id="259" r:id="rId6"/>
    <p:sldId id="260" r:id="rId7"/>
    <p:sldId id="266" r:id="rId8"/>
    <p:sldId id="262" r:id="rId9"/>
    <p:sldId id="267" r:id="rId10"/>
    <p:sldId id="263" r:id="rId11"/>
    <p:sldId id="264" r:id="rId12"/>
    <p:sldId id="265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3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E666D-4052-44AD-BA02-17360A3F8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8BF1C-7465-4A1E-82F8-62BCB499BB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B934E-D1A7-4727-855F-D96975546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96071-07D3-4466-B40F-80D3A7935E96}" type="datetimeFigureOut">
              <a:rPr lang="en-US"/>
              <a:pPr>
                <a:defRPr/>
              </a:pPr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B36FA-3125-4833-8156-453C2947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1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1E181-9D7F-4412-933C-0988965F7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919A9-E809-4827-A8CE-2F6FC27075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4BEB9-CCA4-4F57-BDB0-9776E6096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DF091-1FDB-4077-B2FC-EBDB98107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3BDEE-ADA5-4647-81BC-A7F7AB7BE9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585E7-3E71-4C67-B885-8580BC70C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09A3A-79A3-4F2B-B90A-3D551F9DF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75E33-43B0-4BDF-89BE-BC1D8A413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按一下以編輯母片</a:t>
            </a:r>
          </a:p>
          <a:p>
            <a:pPr lvl="1"/>
            <a:r>
              <a:rPr lang="en-US" smtClean="0"/>
              <a:t>第二層</a:t>
            </a:r>
          </a:p>
          <a:p>
            <a:pPr lvl="2"/>
            <a:r>
              <a:rPr lang="en-US" smtClean="0"/>
              <a:t>第三層</a:t>
            </a:r>
          </a:p>
          <a:p>
            <a:pPr lvl="3"/>
            <a:r>
              <a:rPr lang="en-US" smtClean="0"/>
              <a:t>第四層</a:t>
            </a:r>
          </a:p>
          <a:p>
            <a:pPr lvl="4"/>
            <a:r>
              <a:rPr 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C2CC149F-6FD7-4E75-8921-1DB67E034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4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8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0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2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3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4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6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7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9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9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9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0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9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51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9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2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1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64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5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7.w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1"/>
            <a:ext cx="7772400" cy="1371599"/>
          </a:xfrm>
        </p:spPr>
        <p:txBody>
          <a:bodyPr/>
          <a:lstStyle/>
          <a:p>
            <a:pPr eaLnBrk="1" hangingPunct="1"/>
            <a:r>
              <a:rPr lang="en-US" dirty="0" smtClean="0"/>
              <a:t>Statistics for Cyber Security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2971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 </a:t>
            </a:r>
          </a:p>
          <a:p>
            <a:pPr eaLnBrk="1" hangingPunct="1"/>
            <a:r>
              <a:rPr lang="en-US" sz="2800" dirty="0" err="1" smtClean="0"/>
              <a:t>Wenyaw</a:t>
            </a:r>
            <a:r>
              <a:rPr lang="en-US" sz="2800" dirty="0" smtClean="0"/>
              <a:t> Chan</a:t>
            </a:r>
          </a:p>
          <a:p>
            <a:pPr eaLnBrk="1" hangingPunct="1"/>
            <a:r>
              <a:rPr lang="en-US" sz="2800" dirty="0" smtClean="0"/>
              <a:t>Division of Biostatistics</a:t>
            </a:r>
          </a:p>
          <a:p>
            <a:pPr eaLnBrk="1" hangingPunct="1"/>
            <a:r>
              <a:rPr lang="en-US" sz="2800" dirty="0" smtClean="0"/>
              <a:t>School of Public Health</a:t>
            </a:r>
          </a:p>
          <a:p>
            <a:pPr eaLnBrk="1" hangingPunct="1"/>
            <a:r>
              <a:rPr lang="en-US" sz="2800" dirty="0" smtClean="0"/>
              <a:t>University of Texas</a:t>
            </a:r>
          </a:p>
          <a:p>
            <a:pPr eaLnBrk="1" hangingPunct="1"/>
            <a:r>
              <a:rPr lang="en-US" sz="2800" dirty="0" smtClean="0"/>
              <a:t>- Health Science Center at Houston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2257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Law of Total Probability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   P(B)= </a:t>
            </a:r>
            <a:r>
              <a:rPr lang="en-US" dirty="0" smtClean="0">
                <a:sym typeface="Symbol" pitchFamily="18" charset="2"/>
              </a:rPr>
              <a:t></a:t>
            </a:r>
            <a:r>
              <a:rPr lang="en-US" dirty="0" smtClean="0"/>
              <a:t>P(</a:t>
            </a:r>
            <a:r>
              <a:rPr lang="en-US" dirty="0" err="1" smtClean="0"/>
              <a:t>B</a:t>
            </a:r>
            <a:r>
              <a:rPr lang="en-US" dirty="0" err="1" smtClean="0">
                <a:sym typeface="Symbol" pitchFamily="18" charset="2"/>
              </a:rPr>
              <a:t></a:t>
            </a:r>
            <a:r>
              <a:rPr lang="en-US" dirty="0" err="1" smtClean="0"/>
              <a:t>Ai</a:t>
            </a:r>
            <a:r>
              <a:rPr lang="en-US" dirty="0" smtClean="0"/>
              <a:t>)</a:t>
            </a:r>
            <a:r>
              <a:rPr lang="en-US" dirty="0" smtClean="0">
                <a:sym typeface="Symbol" pitchFamily="18" charset="2"/>
              </a:rPr>
              <a:t></a:t>
            </a:r>
            <a:r>
              <a:rPr lang="en-US" dirty="0" smtClean="0"/>
              <a:t> P(Ai), if A1 A2 A3 </a:t>
            </a:r>
            <a:r>
              <a:rPr lang="en-US" dirty="0" smtClean="0">
                <a:sym typeface="Symbol" pitchFamily="18" charset="2"/>
              </a:rPr>
              <a:t></a:t>
            </a:r>
            <a:r>
              <a:rPr lang="en-US" dirty="0" smtClean="0"/>
              <a:t> </a:t>
            </a:r>
            <a:r>
              <a:rPr lang="en-US" dirty="0" err="1" smtClean="0"/>
              <a:t>Ak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are mutually exclusive and exhaustive</a:t>
            </a:r>
            <a:endParaRPr lang="en-US" b="1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Toss a blue die and a red die:</a:t>
            </a:r>
          </a:p>
          <a:p>
            <a:pPr eaLnBrk="1" hangingPunct="1">
              <a:buFontTx/>
              <a:buNone/>
            </a:pPr>
            <a:r>
              <a:rPr lang="en-US" dirty="0" smtClean="0"/>
              <a:t>Pr(red= even)=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Pr(red= even| sum=2)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+Pr(red= even| sum=3)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+ Pr(red= even| sum=4) +.............</a:t>
            </a:r>
          </a:p>
          <a:p>
            <a:pPr eaLnBrk="1" hangingPunct="1">
              <a:buFontTx/>
              <a:buNone/>
            </a:pPr>
            <a:r>
              <a:rPr lang="en-US" dirty="0" smtClean="0"/>
              <a:t>+ Pr(red= even| sum=12)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Bayes’ Rule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800" dirty="0" smtClean="0"/>
              <a:t>Let A and B be two events, then </a:t>
            </a:r>
            <a:r>
              <a:rPr lang="en-US" altLang="zh-TW" sz="2800" dirty="0" smtClean="0">
                <a:ea typeface="新細明體" pitchFamily="18" charset="-120"/>
              </a:rPr>
              <a:t/>
            </a:r>
            <a:br>
              <a:rPr lang="en-US" altLang="zh-TW" sz="2800" dirty="0" smtClean="0">
                <a:ea typeface="新細明體" pitchFamily="18" charset="-120"/>
              </a:rPr>
            </a:br>
            <a:r>
              <a:rPr lang="en-US" altLang="zh-TW" sz="2800" dirty="0" smtClean="0"/>
              <a:t>       </a:t>
            </a:r>
            <a:r>
              <a:rPr lang="en-US" sz="2800" dirty="0" smtClean="0"/>
              <a:t> P(B|A)</a:t>
            </a:r>
            <a:endParaRPr lang="en-US" altLang="zh-TW" sz="2800" dirty="0" smtClean="0">
              <a:ea typeface="新細明體" pitchFamily="18" charset="-120"/>
            </a:endParaRPr>
          </a:p>
          <a:p>
            <a:pPr marL="0" indent="0" eaLnBrk="1" hangingPunct="1">
              <a:buFontTx/>
              <a:buNone/>
            </a:pPr>
            <a:r>
              <a:rPr lang="en-US" altLang="zh-TW" sz="2800" dirty="0" smtClean="0">
                <a:ea typeface="新細明體" pitchFamily="18" charset="-120"/>
              </a:rPr>
              <a:t>       </a:t>
            </a:r>
            <a:r>
              <a:rPr lang="en-US" sz="2800" dirty="0" smtClean="0"/>
              <a:t>=[P(A|B)P(B)]/[ P(A|B) P(B) + P(A|</a:t>
            </a:r>
            <a:r>
              <a:rPr lang="en-US" sz="2800" dirty="0" smtClean="0">
                <a:sym typeface="Symbol" pitchFamily="18" charset="2"/>
              </a:rPr>
              <a:t></a:t>
            </a:r>
            <a:r>
              <a:rPr lang="en-US" sz="2800" dirty="0" smtClean="0"/>
              <a:t>B) P(</a:t>
            </a:r>
            <a:r>
              <a:rPr lang="en-US" sz="2800" dirty="0" smtClean="0">
                <a:sym typeface="Symbol" pitchFamily="18" charset="2"/>
              </a:rPr>
              <a:t></a:t>
            </a:r>
            <a:r>
              <a:rPr lang="en-US" sz="2800" dirty="0" smtClean="0"/>
              <a:t>B)]</a:t>
            </a:r>
          </a:p>
          <a:p>
            <a:pPr marL="0" indent="0" eaLnBrk="1" hangingPunct="1">
              <a:buNone/>
            </a:pPr>
            <a:r>
              <a:rPr lang="en-US" altLang="zh-TW" sz="2800" dirty="0" smtClean="0">
                <a:ea typeface="新細明體" pitchFamily="18" charset="-120"/>
              </a:rPr>
              <a:t> </a:t>
            </a:r>
          </a:p>
          <a:p>
            <a:pPr marL="0" indent="0" eaLnBrk="1" hangingPunct="1">
              <a:buNone/>
            </a:pPr>
            <a:r>
              <a:rPr lang="en-US" sz="2800" dirty="0" smtClean="0"/>
              <a:t>Toss a blue die and a red die:</a:t>
            </a:r>
          </a:p>
          <a:p>
            <a:pPr marL="0" indent="0" eaLnBrk="1" hangingPunct="1">
              <a:buNone/>
            </a:pPr>
            <a:r>
              <a:rPr lang="en-US" sz="2800" dirty="0" smtClean="0"/>
              <a:t>Pr(sum= even| red=2) =</a:t>
            </a:r>
          </a:p>
          <a:p>
            <a:pPr marL="0" indent="0" eaLnBrk="1" hangingPunct="1">
              <a:buNone/>
            </a:pPr>
            <a:r>
              <a:rPr lang="en-US" sz="2800" u="sng" dirty="0" smtClean="0"/>
              <a:t>	Pr(red=2|sum= even)Pr(sum= even )                   </a:t>
            </a:r>
          </a:p>
          <a:p>
            <a:pPr marL="0" indent="0" eaLnBrk="1" hangingPunct="1">
              <a:buNone/>
            </a:pPr>
            <a:r>
              <a:rPr lang="en-US" sz="2800" dirty="0" smtClean="0"/>
              <a:t> {Pr(red=2|sum= even)Pr(sum= even )+                 </a:t>
            </a:r>
          </a:p>
          <a:p>
            <a:pPr marL="0" indent="0" eaLnBrk="1" hangingPunct="1">
              <a:buNone/>
            </a:pPr>
            <a:r>
              <a:rPr lang="en-US" sz="2800" dirty="0" smtClean="0"/>
              <a:t>             Pr(red=2|sum= odd)Pr(sum= odd)} </a:t>
            </a:r>
          </a:p>
          <a:p>
            <a:pPr marL="0" indent="0" eaLnBrk="1" hangingPunct="1">
              <a:buNone/>
            </a:pPr>
            <a:endParaRPr lang="en-US" sz="2800" dirty="0" smtClean="0"/>
          </a:p>
          <a:p>
            <a:pPr marL="0" indent="0" eaLnBrk="1" hangingPunct="1">
              <a:buNone/>
            </a:pPr>
            <a:endParaRPr lang="en-US" sz="2800" dirty="0" smtClean="0"/>
          </a:p>
          <a:p>
            <a:pPr marL="0" indent="0" eaLnBrk="1" hangingPunct="1">
              <a:buNone/>
            </a:pPr>
            <a:endParaRPr lang="en-US" sz="2800" dirty="0" smtClean="0"/>
          </a:p>
          <a:p>
            <a:pPr marL="0" indent="0" eaLnBrk="1" hangingPunct="1">
              <a:buNone/>
            </a:pPr>
            <a:endParaRPr lang="en-US" sz="2800" dirty="0" smtClean="0"/>
          </a:p>
          <a:p>
            <a:pPr marL="0" indent="0" eaLnBrk="1" hangingPunct="1">
              <a:buNone/>
            </a:pPr>
            <a:endParaRPr lang="en-US" sz="2800" dirty="0" smtClean="0"/>
          </a:p>
          <a:p>
            <a:pPr marL="0" indent="0" eaLnBrk="1" hangingPunct="1"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Population and Samples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smtClean="0"/>
              <a:t>Random Sample</a:t>
            </a:r>
            <a:r>
              <a:rPr lang="en-US" altLang="zh-TW" sz="2400" b="1" smtClean="0">
                <a:ea typeface="新細明體" pitchFamily="18" charset="-12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is a selection of some members of the population such that each member is independently chosen and has a known nonzero probability of being selected.</a:t>
            </a:r>
            <a:endParaRPr lang="en-US" sz="2000" b="1" smtClean="0"/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Simple Random Sample</a:t>
            </a:r>
            <a:r>
              <a:rPr lang="en-US" altLang="zh-TW" sz="2400" b="1" smtClean="0">
                <a:ea typeface="新細明體" pitchFamily="18" charset="-12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is a random sample in which each group member has the same probability of being selected.</a:t>
            </a:r>
            <a:endParaRPr lang="en-US" sz="2000" b="1" smtClean="0"/>
          </a:p>
          <a:p>
            <a:pPr eaLnBrk="1" hangingPunct="1">
              <a:lnSpc>
                <a:spcPct val="80000"/>
              </a:lnSpc>
            </a:pPr>
            <a:r>
              <a:rPr lang="en-US" sz="2400" b="1" smtClean="0"/>
              <a:t>Cluster Sampling</a:t>
            </a:r>
            <a:r>
              <a:rPr lang="en-US" altLang="zh-TW" sz="2400" b="1" smtClean="0">
                <a:ea typeface="新細明體" pitchFamily="18" charset="-12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involves selecting a random sample of clusters and then looking at all study units within the chosen clusters.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(one-stage)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In two-stage sampling, a random sample of clusters is selected and then, within each cluster, a random sample of study units is selected.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1523999"/>
          </a:xfrm>
        </p:spPr>
        <p:txBody>
          <a:bodyPr/>
          <a:lstStyle/>
          <a:p>
            <a:pPr eaLnBrk="1" hangingPunct="1"/>
            <a:r>
              <a:rPr lang="en-US" b="1" dirty="0" smtClean="0"/>
              <a:t>Random </a:t>
            </a:r>
            <a:r>
              <a:rPr lang="en-US" b="1" dirty="0" smtClean="0"/>
              <a:t>Variables  and their Distributions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3124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416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Random Variable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Random Variable: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A numeric function that assigns probabilities to different events in a sample. 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Discrete Random Variable: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A random variable that assumes only a finite or denumerable number of values.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</a:t>
            </a:r>
            <a:r>
              <a:rPr lang="en-US" b="1" dirty="0" smtClean="0"/>
              <a:t>probability mass function </a:t>
            </a:r>
            <a:r>
              <a:rPr lang="en-US" dirty="0" smtClean="0"/>
              <a:t>of a discrete random variable X that assumes values 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,… is p(x</a:t>
            </a:r>
            <a:r>
              <a:rPr lang="en-US" baseline="-25000" dirty="0" smtClean="0"/>
              <a:t>1</a:t>
            </a:r>
            <a:r>
              <a:rPr lang="en-US" dirty="0" smtClean="0"/>
              <a:t>), p(x</a:t>
            </a:r>
            <a:r>
              <a:rPr lang="en-US" baseline="-25000" dirty="0" smtClean="0"/>
              <a:t>2</a:t>
            </a:r>
            <a:r>
              <a:rPr lang="en-US" dirty="0" smtClean="0"/>
              <a:t>),  …., where p(x</a:t>
            </a:r>
            <a:r>
              <a:rPr lang="en-US" baseline="-25000" dirty="0" smtClean="0"/>
              <a:t>i</a:t>
            </a:r>
            <a:r>
              <a:rPr lang="en-US" dirty="0" smtClean="0"/>
              <a:t>)=Pr[X= x</a:t>
            </a:r>
            <a:r>
              <a:rPr lang="en-US" baseline="-25000" dirty="0" smtClean="0"/>
              <a:t>i</a:t>
            </a:r>
            <a:r>
              <a:rPr lang="en-US" dirty="0" smtClean="0"/>
              <a:t>].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Continuous Random Variable: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A random variable whose possible values cannot be enumerated.</a:t>
            </a:r>
          </a:p>
        </p:txBody>
      </p:sp>
    </p:spTree>
    <p:extLst>
      <p:ext uri="{BB962C8B-B14F-4D97-AF65-F5344CB8AC3E}">
        <p14:creationId xmlns:p14="http://schemas.microsoft.com/office/powerpoint/2010/main" val="4100784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Flip a coin 3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766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Random Variable</a:t>
            </a:r>
            <a:r>
              <a:rPr lang="en-US" dirty="0" smtClean="0"/>
              <a:t>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X = # of heads in the 3 coin tosses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Probability Mass Function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P(X=3) = P{(HHH)} =1/8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P(X=2) = P{HHT, HTH, THH}= 3/8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P(X=1) = P{HTT,THT, TTH} = 3/8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P(X=0) = P{TTT} = 1/8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X is a </a:t>
            </a:r>
            <a:r>
              <a:rPr lang="en-US" b="1" dirty="0" smtClean="0"/>
              <a:t>discrete random variable</a:t>
            </a:r>
            <a:r>
              <a:rPr lang="en-US" dirty="0" smtClean="0"/>
              <a:t> with </a:t>
            </a:r>
            <a:r>
              <a:rPr lang="en-US" b="1" dirty="0" smtClean="0"/>
              <a:t>probability (mass) function</a:t>
            </a:r>
            <a:r>
              <a:rPr lang="en-US" dirty="0" smtClean="0"/>
              <a:t> 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4876800"/>
          <a:ext cx="6248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680"/>
                <a:gridCol w="1249680"/>
                <a:gridCol w="1249680"/>
                <a:gridCol w="1249680"/>
                <a:gridCol w="124968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P(X=x)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1/8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345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Random Variable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Expected value of X 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Variance of X 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Standard Deviation of X: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             =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1752600" y="2133600"/>
          <a:ext cx="45815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3" imgW="2971800" imgH="736600" progId="Equation.3">
                  <p:embed/>
                </p:oleObj>
              </mc:Choice>
              <mc:Fallback>
                <p:oleObj name="Equation" r:id="rId3" imgW="29718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3600"/>
                        <a:ext cx="458152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1035" name="Group 9"/>
          <p:cNvGrpSpPr>
            <a:grpSpLocks/>
          </p:cNvGrpSpPr>
          <p:nvPr/>
        </p:nvGrpSpPr>
        <p:grpSpPr bwMode="auto">
          <a:xfrm>
            <a:off x="1676400" y="3505200"/>
            <a:ext cx="6924675" cy="1304925"/>
            <a:chOff x="1752600" y="3703320"/>
            <a:chExt cx="6925056" cy="1304925"/>
          </a:xfrm>
        </p:grpSpPr>
        <p:graphicFrame>
          <p:nvGraphicFramePr>
            <p:cNvPr id="1028" name="Object 3"/>
            <p:cNvGraphicFramePr>
              <a:graphicFrameLocks noChangeAspect="1"/>
            </p:cNvGraphicFramePr>
            <p:nvPr/>
          </p:nvGraphicFramePr>
          <p:xfrm>
            <a:off x="1752600" y="3886200"/>
            <a:ext cx="2428875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5" name="Equation" r:id="rId5" imgW="1358310" imgH="406224" progId="Equation.3">
                    <p:embed/>
                  </p:oleObj>
                </mc:Choice>
                <mc:Fallback>
                  <p:oleObj name="Equation" r:id="rId5" imgW="1358310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600" y="3886200"/>
                          <a:ext cx="2428875" cy="723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4105656" y="3703320"/>
            <a:ext cx="4572000" cy="1304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" name="Equation" r:id="rId7" imgW="2565400" imgH="736600" progId="Equation.3">
                    <p:embed/>
                  </p:oleObj>
                </mc:Choice>
                <mc:Fallback>
                  <p:oleObj name="Equation" r:id="rId7" imgW="2565400" imgH="736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656" y="3703320"/>
                          <a:ext cx="4572000" cy="1304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2019300" y="5334000"/>
          <a:ext cx="1714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9" imgW="1002865" imgH="355446" progId="Equation.3">
                  <p:embed/>
                </p:oleObj>
              </mc:Choice>
              <mc:Fallback>
                <p:oleObj name="Equation" r:id="rId9" imgW="1002865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5334000"/>
                        <a:ext cx="17145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2923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Random Variable</a:t>
            </a:r>
            <a:endParaRPr lang="en-US" dirty="0" smtClean="0"/>
          </a:p>
        </p:txBody>
      </p:sp>
      <p:sp>
        <p:nvSpPr>
          <p:cNvPr id="20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Note</a:t>
            </a:r>
            <a:r>
              <a:rPr lang="en-US" smtClean="0"/>
              <a:t> 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/>
              <a:t>Cumulative Distribution Function</a:t>
            </a:r>
          </a:p>
          <a:p>
            <a:pPr lvl="1" eaLnBrk="1" hangingPunct="1"/>
            <a:r>
              <a:rPr lang="en-US" smtClean="0"/>
              <a:t> of  X : Pr(X&lt;=x) = F(x) </a:t>
            </a:r>
          </a:p>
        </p:txBody>
      </p:sp>
      <p:sp>
        <p:nvSpPr>
          <p:cNvPr id="20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914400" y="2133600"/>
          <a:ext cx="3543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3" imgW="2159000" imgH="406400" progId="Equation.3">
                  <p:embed/>
                </p:oleObj>
              </mc:Choice>
              <mc:Fallback>
                <p:oleObj name="Equation" r:id="rId3" imgW="2159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35433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276475" y="2819400"/>
          <a:ext cx="33432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5" imgW="2032000" imgH="406400" progId="Equation.3">
                  <p:embed/>
                </p:oleObj>
              </mc:Choice>
              <mc:Fallback>
                <p:oleObj name="Equation" r:id="rId5" imgW="2032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2819400"/>
                        <a:ext cx="334327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019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Binomial Distribution</a:t>
            </a:r>
            <a:endParaRPr 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Examples of the binomial distribution have a common structure:</a:t>
            </a:r>
          </a:p>
          <a:p>
            <a:pPr lvl="1" eaLnBrk="1" hangingPunct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independent  trials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trial has only two possible outcomes, called “success” and “failure”.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 (success)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all trials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380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Binomial Distribution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If X= # of successful trials in these n trials, then X has a binomial distribution.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 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k=0,1,2,….,n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 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where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 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 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Example: Flip a coin 10 times</a:t>
            </a:r>
          </a:p>
        </p:txBody>
      </p:sp>
      <p:sp>
        <p:nvSpPr>
          <p:cNvPr id="30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2514600" y="2362200"/>
          <a:ext cx="3619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3" imgW="2984500" imgH="812800" progId="Equation.3">
                  <p:embed/>
                </p:oleObj>
              </mc:Choice>
              <mc:Fallback>
                <p:oleObj name="Equation" r:id="rId3" imgW="29845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2200"/>
                        <a:ext cx="36195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514600" y="3886200"/>
          <a:ext cx="29051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r:id="rId5" imgW="1828800" imgH="800100" progId="Equation.DSMT4">
                  <p:embed/>
                </p:oleObj>
              </mc:Choice>
              <mc:Fallback>
                <p:oleObj r:id="rId5" imgW="1828800" imgH="800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86200"/>
                        <a:ext cx="2905125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853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371599"/>
          </a:xfrm>
        </p:spPr>
        <p:txBody>
          <a:bodyPr/>
          <a:lstStyle/>
          <a:p>
            <a:pPr eaLnBrk="1" hangingPunct="1"/>
            <a:r>
              <a:rPr lang="en-US" dirty="0" smtClean="0"/>
              <a:t>Module (a)</a:t>
            </a:r>
            <a:r>
              <a:rPr lang="en-US" dirty="0" smtClean="0"/>
              <a:t>: </a:t>
            </a:r>
            <a:r>
              <a:rPr lang="en-US" dirty="0"/>
              <a:t>Basic Properties of Probability and Statistical Inferences 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53000"/>
            <a:ext cx="2209800" cy="1371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 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4100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Properties of Binomial Distribution</a:t>
            </a:r>
            <a:endParaRPr lang="en-US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 If X~ Binomial (n, p), then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smtClean="0"/>
              <a:t>E(X) = np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smtClean="0"/>
              <a:t>Var (X) = np(1-p)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7341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Poisson Distribution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 typeface="Arial" pitchFamily="34" charset="0"/>
              <a:buNone/>
            </a:pPr>
            <a:r>
              <a:rPr lang="en-US" smtClean="0"/>
              <a:t>k=0,1,2,…..</a:t>
            </a:r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  <a:p>
            <a:pPr eaLnBrk="1" hangingPunct="1">
              <a:buFont typeface="Arial" pitchFamily="34" charset="0"/>
              <a:buNone/>
            </a:pPr>
            <a:r>
              <a:rPr lang="en-US" smtClean="0"/>
              <a:t>If X~ Poisson (</a:t>
            </a:r>
            <a:r>
              <a:rPr lang="en-US" smtClean="0">
                <a:sym typeface="Symbol" pitchFamily="18" charset="2"/>
              </a:rPr>
              <a:t></a:t>
            </a:r>
            <a:r>
              <a:rPr lang="en-US" smtClean="0"/>
              <a:t>), then EX = </a:t>
            </a:r>
            <a:r>
              <a:rPr lang="en-US" smtClean="0">
                <a:sym typeface="Symbol" pitchFamily="18" charset="2"/>
              </a:rPr>
              <a:t></a:t>
            </a:r>
            <a:r>
              <a:rPr lang="en-US" smtClean="0"/>
              <a:t> and VarX = </a:t>
            </a:r>
            <a:r>
              <a:rPr lang="en-US" smtClean="0">
                <a:sym typeface="Symbol" pitchFamily="18" charset="2"/>
              </a:rPr>
              <a:t></a:t>
            </a: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2600325" y="1638300"/>
          <a:ext cx="387667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3" imgW="2057400" imgH="711200" progId="Equation.3">
                  <p:embed/>
                </p:oleObj>
              </mc:Choice>
              <mc:Fallback>
                <p:oleObj name="Equation" r:id="rId3" imgW="20574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1638300"/>
                        <a:ext cx="3876675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4294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Poisson Process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Assumption 1: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Pr {1 event occurs in a very small time interval [0,</a:t>
            </a:r>
            <a:r>
              <a:rPr lang="en-US" dirty="0" smtClean="0">
                <a:sym typeface="Symbol"/>
              </a:rPr>
              <a:t></a:t>
            </a:r>
            <a:r>
              <a:rPr lang="en-US" dirty="0" smtClean="0"/>
              <a:t>t)}</a:t>
            </a:r>
            <a:r>
              <a:rPr lang="en-US" dirty="0" smtClean="0">
                <a:sym typeface="Symbol"/>
              </a:rPr>
              <a:t>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</a:t>
            </a:r>
            <a:r>
              <a:rPr lang="en-US" dirty="0" smtClean="0"/>
              <a:t>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Pr {0 event occurs in a very small time interval [0, </a:t>
            </a:r>
            <a:r>
              <a:rPr lang="en-US" dirty="0" smtClean="0">
                <a:sym typeface="Symbol"/>
              </a:rPr>
              <a:t></a:t>
            </a:r>
            <a:r>
              <a:rPr lang="en-US" dirty="0" smtClean="0"/>
              <a:t>t)}</a:t>
            </a:r>
            <a:r>
              <a:rPr lang="en-US" dirty="0" smtClean="0">
                <a:sym typeface="Symbol"/>
              </a:rPr>
              <a:t></a:t>
            </a:r>
            <a:r>
              <a:rPr lang="en-US" dirty="0" smtClean="0"/>
              <a:t>1-</a:t>
            </a:r>
            <a:r>
              <a:rPr lang="en-US" dirty="0" smtClean="0">
                <a:sym typeface="Symbol"/>
              </a:rPr>
              <a:t>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</a:t>
            </a:r>
            <a:r>
              <a:rPr lang="en-US" dirty="0" smtClean="0"/>
              <a:t>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Pr{more than one event occurs in a very small time interval [0, </a:t>
            </a:r>
            <a:r>
              <a:rPr lang="en-US" dirty="0" smtClean="0">
                <a:sym typeface="Symbol"/>
              </a:rPr>
              <a:t></a:t>
            </a:r>
            <a:r>
              <a:rPr lang="en-US" dirty="0" smtClean="0"/>
              <a:t>t)}</a:t>
            </a:r>
            <a:r>
              <a:rPr lang="en-US" dirty="0" smtClean="0">
                <a:sym typeface="Symbol"/>
              </a:rPr>
              <a:t></a:t>
            </a:r>
            <a:r>
              <a:rPr lang="en-US" dirty="0" smtClean="0"/>
              <a:t>0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Assumption 2: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Probability that the number of events occur per unit time is the same through out the entire time interval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 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Assumption 3: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Pr {one event in [t1,t2) | one event in [t0, t1)}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= Pr {one event in [t1, t2)}</a:t>
            </a:r>
          </a:p>
        </p:txBody>
      </p:sp>
    </p:spTree>
    <p:extLst>
      <p:ext uri="{BB962C8B-B14F-4D97-AF65-F5344CB8AC3E}">
        <p14:creationId xmlns:p14="http://schemas.microsoft.com/office/powerpoint/2010/main" val="2306555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Poisson Distribution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X=The number of events occurred in the time period t for the above process with parameter</a:t>
            </a:r>
            <a:r>
              <a:rPr lang="en-US" b="1" dirty="0" smtClean="0">
                <a:sym typeface="Symbol"/>
              </a:rPr>
              <a:t></a:t>
            </a:r>
            <a:r>
              <a:rPr lang="en-US" b="1" dirty="0" smtClean="0"/>
              <a:t>, then mean=</a:t>
            </a:r>
            <a:r>
              <a:rPr lang="en-US" b="1" dirty="0" smtClean="0">
                <a:sym typeface="Symbol"/>
              </a:rPr>
              <a:t></a:t>
            </a:r>
            <a:r>
              <a:rPr lang="en-US" b="1" dirty="0" smtClean="0"/>
              <a:t>t and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where k= 0,1,2,…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   and e= 2.71828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E(X)=</a:t>
            </a:r>
            <a:r>
              <a:rPr lang="en-US" dirty="0" err="1" smtClean="0"/>
              <a:t>Var</a:t>
            </a:r>
            <a:r>
              <a:rPr lang="en-US" dirty="0" smtClean="0"/>
              <a:t>(X)=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 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5122" name="Object 1"/>
          <p:cNvGraphicFramePr>
            <a:graphicFrameLocks noChangeAspect="1"/>
          </p:cNvGraphicFramePr>
          <p:nvPr/>
        </p:nvGraphicFramePr>
        <p:xfrm>
          <a:off x="914400" y="2590800"/>
          <a:ext cx="461962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3" imgW="2654300" imgH="711200" progId="Equation.3">
                  <p:embed/>
                </p:oleObj>
              </mc:Choice>
              <mc:Fallback>
                <p:oleObj name="Equation" r:id="rId3" imgW="26543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90800"/>
                        <a:ext cx="4619625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3908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Poisson approximation to Binomial</a:t>
            </a:r>
            <a:endParaRPr lang="en-US" dirty="0" smtClean="0"/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 If X~ Binomial (n, </a:t>
            </a:r>
            <a:r>
              <a:rPr lang="en-US" i="1" smtClean="0"/>
              <a:t>p</a:t>
            </a:r>
            <a:r>
              <a:rPr lang="en-US" smtClean="0"/>
              <a:t>), n is large and </a:t>
            </a:r>
            <a:r>
              <a:rPr lang="en-US" i="1" smtClean="0"/>
              <a:t>p</a:t>
            </a:r>
            <a:r>
              <a:rPr lang="en-US" smtClean="0"/>
              <a:t> is small, then </a:t>
            </a:r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6146" name="Object 1"/>
          <p:cNvGraphicFramePr>
            <a:graphicFrameLocks noChangeAspect="1"/>
          </p:cNvGraphicFramePr>
          <p:nvPr/>
        </p:nvGraphicFramePr>
        <p:xfrm>
          <a:off x="1752600" y="2590800"/>
          <a:ext cx="450532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3" imgW="2387600" imgH="711200" progId="Equation.3">
                  <p:embed/>
                </p:oleObj>
              </mc:Choice>
              <mc:Fallback>
                <p:oleObj name="Equation" r:id="rId3" imgW="23876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90800"/>
                        <a:ext cx="4505325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576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Continuous Probability Distributions</a:t>
            </a:r>
            <a:endParaRPr lang="en-US" dirty="0" smtClean="0"/>
          </a:p>
        </p:txBody>
      </p:sp>
      <p:sp>
        <p:nvSpPr>
          <p:cNvPr id="717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Probability density function (</a:t>
            </a:r>
            <a:r>
              <a:rPr lang="en-US" dirty="0" err="1" smtClean="0"/>
              <a:t>p.d.f</a:t>
            </a:r>
            <a:r>
              <a:rPr lang="en-US" dirty="0" smtClean="0"/>
              <a:t>.) (of a random variable):</a:t>
            </a:r>
          </a:p>
          <a:p>
            <a:pPr lvl="1" eaLnBrk="1" hangingPunct="1"/>
            <a:r>
              <a:rPr lang="en-US" dirty="0" smtClean="0"/>
              <a:t>a curve such that the area under the curve between any two points a  and  b, equals </a:t>
            </a:r>
          </a:p>
          <a:p>
            <a:pPr lvl="1" eaLnBrk="1" hangingPunct="1"/>
            <a:r>
              <a:rPr lang="en-US" dirty="0" err="1" smtClean="0"/>
              <a:t>Prob</a:t>
            </a:r>
            <a:r>
              <a:rPr lang="en-US" dirty="0" smtClean="0"/>
              <a:t>[a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x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b ]=</a:t>
            </a:r>
            <a:r>
              <a:rPr lang="en-US" dirty="0" smtClean="0">
                <a:sym typeface="MT Symbol"/>
              </a:rPr>
              <a:t> ∫</a:t>
            </a:r>
            <a:r>
              <a:rPr lang="en-US" baseline="-25000" dirty="0" smtClean="0"/>
              <a:t> a</a:t>
            </a:r>
            <a:r>
              <a:rPr lang="en-US" baseline="-25000" dirty="0" smtClean="0">
                <a:sym typeface="Symbol"/>
              </a:rPr>
              <a:t></a:t>
            </a:r>
            <a:r>
              <a:rPr lang="en-US" baseline="-25000" dirty="0" smtClean="0"/>
              <a:t> x </a:t>
            </a:r>
            <a:r>
              <a:rPr lang="en-US" baseline="-25000" dirty="0" smtClean="0">
                <a:sym typeface="Symbol"/>
              </a:rPr>
              <a:t></a:t>
            </a:r>
            <a:r>
              <a:rPr lang="en-US" baseline="-25000" dirty="0" smtClean="0"/>
              <a:t> b</a:t>
            </a:r>
            <a:r>
              <a:rPr lang="en-US" dirty="0" smtClean="0"/>
              <a:t>f(x)</a:t>
            </a:r>
            <a:r>
              <a:rPr lang="en-US" dirty="0" err="1" smtClean="0"/>
              <a:t>dx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7170" name="Object 1"/>
          <p:cNvGraphicFramePr>
            <a:graphicFrameLocks noChangeAspect="1"/>
          </p:cNvGraphicFramePr>
          <p:nvPr/>
        </p:nvGraphicFramePr>
        <p:xfrm>
          <a:off x="5105400" y="3657600"/>
          <a:ext cx="32004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r:id="rId3" imgW="3352800" imgH="2590465" progId="">
                  <p:embed/>
                </p:oleObj>
              </mc:Choice>
              <mc:Fallback>
                <p:oleObj r:id="rId3" imgW="3352800" imgH="259046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657600"/>
                        <a:ext cx="3200400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8875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Continuous Probability Distributions</a:t>
            </a:r>
            <a:endParaRPr lang="en-US" dirty="0" smtClean="0"/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Cumulative distribution function: Pr(x </a:t>
            </a:r>
            <a:r>
              <a:rPr lang="en-US" smtClean="0">
                <a:sym typeface="Symbol" pitchFamily="18" charset="2"/>
              </a:rPr>
              <a:t></a:t>
            </a:r>
            <a:r>
              <a:rPr lang="en-US" smtClean="0"/>
              <a:t> a)</a:t>
            </a:r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2743200" y="2590800"/>
          <a:ext cx="33528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r:id="rId3" imgW="3352800" imgH="2590465" progId="">
                  <p:embed/>
                </p:oleObj>
              </mc:Choice>
              <mc:Fallback>
                <p:oleObj r:id="rId3" imgW="3352800" imgH="259046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90800"/>
                        <a:ext cx="3352800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6429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Continuous Probability Distributions</a:t>
            </a:r>
            <a:endParaRPr lang="en-US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The expected value of a continuous random variable X is 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dirty="0" smtClean="0">
                <a:sym typeface="MT Symbol"/>
              </a:rPr>
              <a:t>∫</a:t>
            </a:r>
            <a:r>
              <a:rPr lang="en-US" dirty="0" smtClean="0"/>
              <a:t> </a:t>
            </a:r>
            <a:r>
              <a:rPr lang="en-US" dirty="0" err="1" smtClean="0"/>
              <a:t>xf</a:t>
            </a:r>
            <a:r>
              <a:rPr lang="en-US" dirty="0" smtClean="0"/>
              <a:t>(x)</a:t>
            </a:r>
            <a:r>
              <a:rPr lang="en-US" dirty="0" err="1" smtClean="0"/>
              <a:t>dx</a:t>
            </a:r>
            <a:r>
              <a:rPr lang="en-US" dirty="0" smtClean="0"/>
              <a:t>, where f(x) is the </a:t>
            </a:r>
            <a:r>
              <a:rPr lang="en-US" dirty="0" err="1" smtClean="0"/>
              <a:t>p.d.f</a:t>
            </a:r>
            <a:r>
              <a:rPr lang="en-US" dirty="0" smtClean="0"/>
              <a:t>. of X.</a:t>
            </a:r>
          </a:p>
          <a:p>
            <a:pPr eaLnBrk="1" hangingPunct="1"/>
            <a:r>
              <a:rPr lang="en-US" b="1" dirty="0" smtClean="0"/>
              <a:t>The definition for the variance of a continuous random variable is the same as that of a discrete random variable, i.e.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(X)=E(X</a:t>
            </a:r>
            <a:r>
              <a:rPr lang="en-US" baseline="30000" dirty="0" smtClean="0"/>
              <a:t>2</a:t>
            </a:r>
            <a:r>
              <a:rPr lang="en-US" dirty="0" smtClean="0"/>
              <a:t>)- (EX)</a:t>
            </a:r>
            <a:r>
              <a:rPr lang="en-US" baseline="30000" dirty="0" smtClean="0"/>
              <a:t>2</a:t>
            </a:r>
            <a:r>
              <a:rPr lang="en-US" dirty="0" smtClean="0"/>
              <a:t>=</a:t>
            </a:r>
            <a:r>
              <a:rPr lang="en-US" dirty="0" smtClean="0">
                <a:sym typeface="MT Symbol"/>
              </a:rPr>
              <a:t>∫</a:t>
            </a:r>
            <a:r>
              <a:rPr lang="en-US" dirty="0" smtClean="0"/>
              <a:t>(x-</a:t>
            </a:r>
            <a:r>
              <a:rPr lang="en-US" dirty="0" smtClean="0">
                <a:sym typeface="MT Symbol"/>
              </a:rPr>
              <a:t>µ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f(x)</a:t>
            </a:r>
            <a:r>
              <a:rPr lang="en-US" dirty="0" err="1" smtClean="0"/>
              <a:t>dx</a:t>
            </a:r>
            <a:r>
              <a:rPr lang="en-US" dirty="0" smtClean="0"/>
              <a:t>, where </a:t>
            </a:r>
            <a:r>
              <a:rPr lang="en-US" dirty="0" smtClean="0">
                <a:sym typeface="MT Symbol"/>
              </a:rPr>
              <a:t>µ</a:t>
            </a:r>
            <a:r>
              <a:rPr lang="en-US" dirty="0" smtClean="0"/>
              <a:t>=E(X).</a:t>
            </a:r>
          </a:p>
        </p:txBody>
      </p:sp>
    </p:spTree>
    <p:extLst>
      <p:ext uri="{BB962C8B-B14F-4D97-AF65-F5344CB8AC3E}">
        <p14:creationId xmlns:p14="http://schemas.microsoft.com/office/powerpoint/2010/main" val="1850826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The Normal Distribution </a:t>
            </a:r>
            <a:br>
              <a:rPr lang="en-US" b="1" dirty="0" smtClean="0"/>
            </a:br>
            <a:r>
              <a:rPr lang="en-US" b="1" dirty="0" smtClean="0"/>
              <a:t>(The Gaussian distribution)</a:t>
            </a:r>
            <a:endParaRPr lang="en-US" dirty="0" smtClean="0"/>
          </a:p>
        </p:txBody>
      </p:sp>
      <p:sp>
        <p:nvSpPr>
          <p:cNvPr id="92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 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The </a:t>
            </a:r>
            <a:r>
              <a:rPr lang="en-US" dirty="0" err="1" smtClean="0"/>
              <a:t>p.d.f</a:t>
            </a:r>
            <a:r>
              <a:rPr lang="en-US" dirty="0" smtClean="0"/>
              <a:t>. of a normal distribution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997150"/>
              </p:ext>
            </p:extLst>
          </p:nvPr>
        </p:nvGraphicFramePr>
        <p:xfrm>
          <a:off x="1039813" y="4029075"/>
          <a:ext cx="1624012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3" imgW="901440" imgH="419040" progId="Equation.DSMT4">
                  <p:embed/>
                </p:oleObj>
              </mc:Choice>
              <mc:Fallback>
                <p:oleObj name="Equation" r:id="rId3" imgW="901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4029075"/>
                        <a:ext cx="1624012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910144"/>
              </p:ext>
            </p:extLst>
          </p:nvPr>
        </p:nvGraphicFramePr>
        <p:xfrm>
          <a:off x="2590800" y="4070866"/>
          <a:ext cx="36020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5" imgW="1307880" imgH="431640" progId="Equation.DSMT4">
                  <p:embed/>
                </p:oleObj>
              </mc:Choice>
              <mc:Fallback>
                <p:oleObj name="Equation" r:id="rId5" imgW="1307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070866"/>
                        <a:ext cx="3602038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6705600" y="4191000"/>
            <a:ext cx="1925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here -</a:t>
            </a:r>
            <a:r>
              <a:rPr lang="en-US" dirty="0">
                <a:sym typeface="Symbol" pitchFamily="18" charset="2"/>
              </a:rPr>
              <a:t></a:t>
            </a:r>
            <a:r>
              <a:rPr lang="en-US" dirty="0"/>
              <a:t> &lt; </a:t>
            </a:r>
            <a:r>
              <a:rPr lang="en-US" i="1" dirty="0"/>
              <a:t>x</a:t>
            </a:r>
            <a:r>
              <a:rPr lang="en-US" dirty="0"/>
              <a:t> &lt; </a:t>
            </a:r>
            <a:r>
              <a:rPr lang="en-US" dirty="0">
                <a:sym typeface="Symbol" pitchFamily="18" charset="2"/>
              </a:rPr>
              <a:t>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14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The Normal Distribution</a:t>
            </a:r>
            <a:endParaRPr lang="en-US" dirty="0" smtClean="0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figure: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a bell-shaped curve symmetric about </a:t>
            </a:r>
            <a:r>
              <a:rPr lang="en-US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</a:t>
            </a:r>
          </a:p>
          <a:p>
            <a:pPr eaLnBrk="1" hangingPunct="1"/>
            <a:r>
              <a:rPr lang="en-US" dirty="0" smtClean="0"/>
              <a:t>Notation: X~N(</a:t>
            </a:r>
            <a:r>
              <a:rPr lang="en-US" i="1" dirty="0" smtClean="0">
                <a:sym typeface="Symbol" pitchFamily="18" charset="2"/>
              </a:rPr>
              <a:t></a:t>
            </a:r>
            <a:r>
              <a:rPr lang="en-US" dirty="0" smtClean="0"/>
              <a:t>, </a:t>
            </a:r>
            <a:r>
              <a:rPr lang="en-US" dirty="0" smtClean="0">
                <a:sym typeface="Symbol" pitchFamily="18" charset="2"/>
              </a:rPr>
              <a:t></a:t>
            </a:r>
            <a:r>
              <a:rPr lang="en-US" baseline="30000" dirty="0" smtClean="0"/>
              <a:t>2</a:t>
            </a:r>
            <a:r>
              <a:rPr lang="en-US" dirty="0" smtClean="0"/>
              <a:t> )</a:t>
            </a:r>
          </a:p>
          <a:p>
            <a:pPr eaLnBrk="1" hangingPunct="1">
              <a:buFont typeface="Arial" pitchFamily="34" charset="0"/>
              <a:buNone/>
            </a:pPr>
            <a:r>
              <a:rPr lang="en-US" i="1" dirty="0" smtClean="0">
                <a:sym typeface="Symbol" pitchFamily="18" charset="2"/>
              </a:rPr>
              <a:t>                 </a:t>
            </a:r>
            <a:r>
              <a:rPr lang="en-US" dirty="0" smtClean="0"/>
              <a:t> : mean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 smtClean="0"/>
              <a:t>		     </a:t>
            </a:r>
            <a:r>
              <a:rPr lang="en-US" dirty="0" smtClean="0">
                <a:sym typeface="Symbol" pitchFamily="18" charset="2"/>
              </a:rPr>
              <a:t></a:t>
            </a:r>
            <a:r>
              <a:rPr lang="en-US" baseline="30000" dirty="0" smtClean="0"/>
              <a:t>2</a:t>
            </a:r>
            <a:r>
              <a:rPr lang="en-US" dirty="0" smtClean="0"/>
              <a:t> : variance</a:t>
            </a:r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10242" name="Object 1"/>
          <p:cNvGraphicFramePr>
            <a:graphicFrameLocks noChangeAspect="1"/>
          </p:cNvGraphicFramePr>
          <p:nvPr/>
        </p:nvGraphicFramePr>
        <p:xfrm>
          <a:off x="2743200" y="1752600"/>
          <a:ext cx="33528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r:id="rId3" imgW="3352800" imgH="2590465" progId="">
                  <p:embed/>
                </p:oleObj>
              </mc:Choice>
              <mc:Fallback>
                <p:oleObj r:id="rId3" imgW="3352800" imgH="259046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752600"/>
                        <a:ext cx="3352800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461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Definition of Probability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 smtClean="0"/>
              <a:t>Three ways of defining Probability:</a:t>
            </a:r>
          </a:p>
          <a:p>
            <a:pPr marL="609600" indent="-609600" eaLnBrk="1" hangingPunct="1">
              <a:buFontTx/>
              <a:buNone/>
            </a:pPr>
            <a:endParaRPr lang="en-US" dirty="0" smtClean="0"/>
          </a:p>
          <a:p>
            <a:pPr marL="990600" lvl="1" indent="-533400" eaLnBrk="1" hangingPunct="1">
              <a:buFontTx/>
              <a:buAutoNum type="arabicPeriod"/>
            </a:pPr>
            <a:r>
              <a:rPr lang="en-US" dirty="0" smtClean="0"/>
              <a:t>Objective Probability</a:t>
            </a:r>
          </a:p>
          <a:p>
            <a:pPr marL="990600" lvl="1" indent="-533400" eaLnBrk="1" hangingPunct="1">
              <a:buFontTx/>
              <a:buAutoNum type="arabicPeriod"/>
            </a:pPr>
            <a:endParaRPr lang="en-US" dirty="0" smtClean="0"/>
          </a:p>
          <a:p>
            <a:pPr marL="990600" lvl="1" indent="-533400" eaLnBrk="1" hangingPunct="1">
              <a:buFontTx/>
              <a:buAutoNum type="arabicPeriod"/>
            </a:pPr>
            <a:r>
              <a:rPr lang="en-US" dirty="0" smtClean="0"/>
              <a:t>Deductive Logic Definition of Probability</a:t>
            </a:r>
          </a:p>
          <a:p>
            <a:pPr marL="990600" lvl="1" indent="-533400" eaLnBrk="1" hangingPunct="1">
              <a:buFontTx/>
              <a:buAutoNum type="arabicPeriod"/>
            </a:pPr>
            <a:endParaRPr lang="en-US" dirty="0" smtClean="0"/>
          </a:p>
          <a:p>
            <a:pPr marL="990600" lvl="1" indent="-533400" eaLnBrk="1" hangingPunct="1">
              <a:buFontTx/>
              <a:buAutoNum type="arabicPeriod"/>
            </a:pPr>
            <a:r>
              <a:rPr lang="en-US" dirty="0" smtClean="0"/>
              <a:t>Subjective Definition of Probability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The Normal Distribution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N(0,1) is the standard normal distribution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If X~ N(0,1), then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~ : “is distributed as” ,  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sym typeface="Symbol"/>
              </a:rPr>
              <a:t></a:t>
            </a:r>
            <a:r>
              <a:rPr lang="en-US" dirty="0" smtClean="0"/>
              <a:t> : </a:t>
            </a:r>
            <a:r>
              <a:rPr lang="en-US" dirty="0" err="1" smtClean="0"/>
              <a:t>c.d.f</a:t>
            </a:r>
            <a:r>
              <a:rPr lang="en-US" dirty="0" smtClean="0"/>
              <a:t>. for the standard normal </a:t>
            </a:r>
            <a:r>
              <a:rPr lang="en-US" dirty="0" err="1" smtClean="0"/>
              <a:t>r.v</a:t>
            </a:r>
            <a:r>
              <a:rPr lang="en-US" dirty="0" smtClean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Note: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point of inflection is a point where the slope of the curve changes its direction.</a:t>
            </a: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11266" name="Object 1"/>
          <p:cNvGraphicFramePr>
            <a:graphicFrameLocks noChangeAspect="1"/>
          </p:cNvGraphicFramePr>
          <p:nvPr/>
        </p:nvGraphicFramePr>
        <p:xfrm>
          <a:off x="2438400" y="2743200"/>
          <a:ext cx="35337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3" imgW="1815312" imgH="304668" progId="Equation.3">
                  <p:embed/>
                </p:oleObj>
              </mc:Choice>
              <mc:Fallback>
                <p:oleObj name="Equation" r:id="rId3" imgW="1815312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743200"/>
                        <a:ext cx="353377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2049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Properties of the N(0,1)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</a:t>
            </a:r>
            <a:r>
              <a:rPr lang="en-US" smtClean="0">
                <a:sym typeface="Symbol" pitchFamily="18" charset="2"/>
              </a:rPr>
              <a:t></a:t>
            </a:r>
            <a:r>
              <a:rPr lang="en-US" smtClean="0"/>
              <a:t>(-x) = 1-</a:t>
            </a:r>
            <a:r>
              <a:rPr lang="en-US" smtClean="0">
                <a:sym typeface="Symbol" pitchFamily="18" charset="2"/>
              </a:rPr>
              <a:t></a:t>
            </a:r>
            <a:r>
              <a:rPr lang="en-US" smtClean="0"/>
              <a:t>(x)</a:t>
            </a:r>
          </a:p>
          <a:p>
            <a:pPr eaLnBrk="1" hangingPunct="1"/>
            <a:r>
              <a:rPr lang="en-US" smtClean="0"/>
              <a:t>2. </a:t>
            </a:r>
          </a:p>
          <a:p>
            <a:pPr lvl="1" eaLnBrk="1" hangingPunct="1"/>
            <a:r>
              <a:rPr lang="en-US" smtClean="0"/>
              <a:t>About </a:t>
            </a:r>
            <a:r>
              <a:rPr lang="en-US" b="1" smtClean="0"/>
              <a:t>68%</a:t>
            </a:r>
            <a:r>
              <a:rPr lang="en-US" smtClean="0"/>
              <a:t> of the area under the standard normal curve lies between </a:t>
            </a:r>
            <a:r>
              <a:rPr lang="en-US" b="1" smtClean="0"/>
              <a:t>–1</a:t>
            </a:r>
            <a:r>
              <a:rPr lang="en-US" smtClean="0"/>
              <a:t> and </a:t>
            </a:r>
            <a:r>
              <a:rPr lang="en-US" b="1" smtClean="0"/>
              <a:t>1</a:t>
            </a:r>
            <a:r>
              <a:rPr lang="en-US" smtClean="0"/>
              <a:t>. </a:t>
            </a:r>
          </a:p>
          <a:p>
            <a:pPr lvl="1" eaLnBrk="1" hangingPunct="1"/>
            <a:r>
              <a:rPr lang="en-US" smtClean="0"/>
              <a:t>About </a:t>
            </a:r>
            <a:r>
              <a:rPr lang="en-US" b="1" smtClean="0"/>
              <a:t>95%</a:t>
            </a:r>
            <a:r>
              <a:rPr lang="en-US" smtClean="0"/>
              <a:t> of the area under the standard normal curve lies between </a:t>
            </a:r>
            <a:r>
              <a:rPr lang="en-US" b="1" smtClean="0"/>
              <a:t>–2</a:t>
            </a:r>
            <a:r>
              <a:rPr lang="en-US" smtClean="0"/>
              <a:t> and </a:t>
            </a:r>
            <a:r>
              <a:rPr lang="en-US" b="1" smtClean="0"/>
              <a:t>2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About </a:t>
            </a:r>
            <a:r>
              <a:rPr lang="en-US" b="1" smtClean="0"/>
              <a:t>99%</a:t>
            </a:r>
            <a:r>
              <a:rPr lang="en-US" smtClean="0"/>
              <a:t> of the area under the standard normal curve lies between </a:t>
            </a:r>
            <a:r>
              <a:rPr lang="en-US" b="1" smtClean="0"/>
              <a:t>–2.5</a:t>
            </a:r>
            <a:r>
              <a:rPr lang="en-US" smtClean="0"/>
              <a:t> and </a:t>
            </a:r>
            <a:r>
              <a:rPr lang="en-US" b="1" smtClean="0"/>
              <a:t>2.5</a:t>
            </a:r>
            <a:r>
              <a:rPr lang="en-US" smtClean="0"/>
              <a:t>.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3450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Properties of the N(0,1)</a:t>
            </a:r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If X~ N(0,1) and P(X&lt; </a:t>
            </a:r>
            <a:r>
              <a:rPr lang="en-US" b="1" dirty="0" err="1" smtClean="0"/>
              <a:t>Z</a:t>
            </a:r>
            <a:r>
              <a:rPr lang="en-US" baseline="-25000" dirty="0" err="1" smtClean="0"/>
              <a:t>u</a:t>
            </a:r>
            <a:r>
              <a:rPr lang="en-US" b="1" dirty="0" smtClean="0"/>
              <a:t>)=u, 0 </a:t>
            </a:r>
            <a:r>
              <a:rPr lang="en-US" b="1" dirty="0" smtClean="0">
                <a:sym typeface="Symbol" pitchFamily="18" charset="2"/>
              </a:rPr>
              <a:t></a:t>
            </a:r>
            <a:r>
              <a:rPr lang="en-US" b="1" dirty="0" smtClean="0"/>
              <a:t> u </a:t>
            </a:r>
            <a:r>
              <a:rPr lang="en-US" b="1" dirty="0" smtClean="0">
                <a:sym typeface="Symbol" pitchFamily="18" charset="2"/>
              </a:rPr>
              <a:t></a:t>
            </a:r>
            <a:r>
              <a:rPr lang="en-US" b="1" dirty="0" smtClean="0"/>
              <a:t> 1 </a:t>
            </a:r>
          </a:p>
          <a:p>
            <a:pPr eaLnBrk="1" hangingPunct="1">
              <a:buNone/>
            </a:pPr>
            <a:r>
              <a:rPr lang="en-US" b="1" dirty="0" smtClean="0"/>
              <a:t>    </a:t>
            </a:r>
            <a:r>
              <a:rPr lang="en-US" dirty="0" smtClean="0"/>
              <a:t>then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u</a:t>
            </a:r>
            <a:r>
              <a:rPr lang="en-US" dirty="0" smtClean="0"/>
              <a:t> is called </a:t>
            </a:r>
            <a:r>
              <a:rPr lang="en-US" b="1" dirty="0" smtClean="0"/>
              <a:t>the 100</a:t>
            </a:r>
            <a:r>
              <a:rPr lang="en-US" b="1" dirty="0" smtClean="0">
                <a:sym typeface="Symbol" pitchFamily="18" charset="2"/>
              </a:rPr>
              <a:t></a:t>
            </a:r>
            <a:r>
              <a:rPr lang="en-US" b="1" dirty="0" smtClean="0"/>
              <a:t>u</a:t>
            </a:r>
            <a:r>
              <a:rPr lang="en-US" b="1" baseline="30000" dirty="0" smtClean="0"/>
              <a:t>th</a:t>
            </a:r>
            <a:r>
              <a:rPr lang="en-US" b="1" dirty="0" smtClean="0"/>
              <a:t>  percentile of the standard normal distribution.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b="1" dirty="0" smtClean="0"/>
              <a:t>95</a:t>
            </a:r>
            <a:r>
              <a:rPr lang="en-US" sz="2800" b="1" baseline="30000" dirty="0" smtClean="0"/>
              <a:t>th</a:t>
            </a:r>
            <a:r>
              <a:rPr lang="en-US" sz="2800" b="1" dirty="0" smtClean="0"/>
              <a:t> %tile=1.645, 97.5</a:t>
            </a:r>
            <a:r>
              <a:rPr lang="en-US" sz="2800" b="1" baseline="30000" dirty="0" smtClean="0"/>
              <a:t>th</a:t>
            </a:r>
            <a:r>
              <a:rPr lang="en-US" sz="2800" b="1" dirty="0" smtClean="0"/>
              <a:t> %tile=1.96, 99</a:t>
            </a:r>
            <a:r>
              <a:rPr lang="en-US" sz="2800" b="1" baseline="30000" dirty="0" smtClean="0"/>
              <a:t>th</a:t>
            </a:r>
            <a:r>
              <a:rPr lang="en-US" sz="2800" b="1" dirty="0" smtClean="0"/>
              <a:t> %tile=2.33</a:t>
            </a:r>
            <a:endParaRPr lang="en-US" sz="2800" dirty="0" smtClean="0"/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12290" name="Object 1"/>
          <p:cNvGraphicFramePr>
            <a:graphicFrameLocks noChangeAspect="1"/>
          </p:cNvGraphicFramePr>
          <p:nvPr/>
        </p:nvGraphicFramePr>
        <p:xfrm>
          <a:off x="2743200" y="4038600"/>
          <a:ext cx="33528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r:id="rId3" imgW="3352800" imgH="2590465" progId="">
                  <p:embed/>
                </p:oleObj>
              </mc:Choice>
              <mc:Fallback>
                <p:oleObj r:id="rId3" imgW="3352800" imgH="259046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038600"/>
                        <a:ext cx="3352800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3942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Properties of the N(0,1)</a:t>
            </a:r>
          </a:p>
        </p:txBody>
      </p:sp>
      <p:sp>
        <p:nvSpPr>
          <p:cNvPr id="133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X~ N(</a:t>
            </a:r>
            <a:r>
              <a:rPr lang="en-US" i="1" smtClean="0">
                <a:sym typeface="Symbol" pitchFamily="18" charset="2"/>
              </a:rPr>
              <a:t></a:t>
            </a:r>
            <a:r>
              <a:rPr lang="en-US" smtClean="0"/>
              <a:t>, </a:t>
            </a:r>
            <a:r>
              <a:rPr lang="en-US" smtClean="0">
                <a:sym typeface="Symbol" pitchFamily="18" charset="2"/>
              </a:rPr>
              <a:t></a:t>
            </a:r>
            <a:r>
              <a:rPr lang="en-US" baseline="30000" smtClean="0"/>
              <a:t>2</a:t>
            </a:r>
            <a:r>
              <a:rPr lang="en-US" smtClean="0"/>
              <a:t>), then </a:t>
            </a:r>
          </a:p>
          <a:p>
            <a:pPr algn="ctr" eaLnBrk="1" hangingPunct="1">
              <a:buFont typeface="Arial" pitchFamily="34" charset="0"/>
              <a:buNone/>
            </a:pPr>
            <a:endParaRPr lang="en-US" smtClean="0"/>
          </a:p>
          <a:p>
            <a:pPr eaLnBrk="1" hangingPunct="1"/>
            <a:r>
              <a:rPr lang="en-US" smtClean="0"/>
              <a:t>This property allows us to calculate the probability of a non-standard normal random variable.</a:t>
            </a:r>
          </a:p>
          <a:p>
            <a:pPr eaLnBrk="1" hangingPunct="1"/>
            <a:endParaRPr lang="en-US" smtClean="0"/>
          </a:p>
        </p:txBody>
      </p:sp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13314" name="Object 1"/>
          <p:cNvGraphicFramePr>
            <a:graphicFrameLocks noChangeAspect="1"/>
          </p:cNvGraphicFramePr>
          <p:nvPr/>
        </p:nvGraphicFramePr>
        <p:xfrm>
          <a:off x="4467225" y="1673225"/>
          <a:ext cx="13906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Equation" r:id="rId3" imgW="1002960" imgH="393480" progId="Equation.DSMT4">
                  <p:embed/>
                </p:oleObj>
              </mc:Choice>
              <mc:Fallback>
                <p:oleObj name="Equation" r:id="rId3" imgW="1002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225" y="1673225"/>
                        <a:ext cx="1390650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898650" y="4564063"/>
          <a:ext cx="34051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Equation" r:id="rId5" imgW="2679480" imgH="431640" progId="Equation.DSMT4">
                  <p:embed/>
                </p:oleObj>
              </mc:Choice>
              <mc:Fallback>
                <p:oleObj name="Equation" r:id="rId5" imgW="2679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4564063"/>
                        <a:ext cx="3405188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13316" name="Object 5"/>
          <p:cNvGraphicFramePr>
            <a:graphicFrameLocks noChangeAspect="1"/>
          </p:cNvGraphicFramePr>
          <p:nvPr/>
        </p:nvGraphicFramePr>
        <p:xfrm>
          <a:off x="914400" y="5334000"/>
          <a:ext cx="31527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Equation" r:id="rId7" imgW="2476500" imgH="660400" progId="Equation.3">
                  <p:embed/>
                </p:oleObj>
              </mc:Choice>
              <mc:Fallback>
                <p:oleObj name="Equation" r:id="rId7" imgW="24765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34000"/>
                        <a:ext cx="31527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3665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Other Distributions--- </a:t>
            </a:r>
            <a:br>
              <a:rPr lang="en-US" dirty="0" smtClean="0"/>
            </a:br>
            <a:r>
              <a:rPr lang="en-US" dirty="0" smtClean="0"/>
              <a:t>t distribution</a:t>
            </a:r>
          </a:p>
        </p:txBody>
      </p:sp>
      <p:sp>
        <p:nvSpPr>
          <p:cNvPr id="133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Let  X</a:t>
            </a:r>
            <a:r>
              <a:rPr lang="en-US" baseline="-25000" dirty="0" smtClean="0"/>
              <a:t>1</a:t>
            </a:r>
            <a:r>
              <a:rPr lang="en-US" dirty="0" smtClean="0"/>
              <a:t>, ….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 be a random sample from a normal population N(</a:t>
            </a:r>
            <a:r>
              <a:rPr lang="en-US" dirty="0" smtClean="0">
                <a:sym typeface="Symbol" pitchFamily="18" charset="2"/>
              </a:rPr>
              <a:t></a:t>
            </a:r>
            <a:r>
              <a:rPr lang="en-US" dirty="0" smtClean="0"/>
              <a:t>, </a:t>
            </a:r>
            <a:r>
              <a:rPr lang="el-GR" dirty="0" smtClean="0">
                <a:sym typeface="MT Symbol" charset="2"/>
              </a:rPr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pPr eaLnBrk="1" hangingPunct="1">
              <a:buNone/>
            </a:pPr>
            <a:r>
              <a:rPr lang="en-US" dirty="0" smtClean="0"/>
              <a:t>    Then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 has a </a:t>
            </a:r>
            <a:r>
              <a:rPr lang="en-US" b="1" dirty="0" smtClean="0"/>
              <a:t>t distribution </a:t>
            </a:r>
            <a:r>
              <a:rPr lang="en-US" dirty="0" smtClean="0"/>
              <a:t>with n-1 degrees of freedom (</a:t>
            </a:r>
            <a:r>
              <a:rPr lang="en-US" dirty="0" err="1" smtClean="0"/>
              <a:t>df</a:t>
            </a:r>
            <a:r>
              <a:rPr lang="en-US" dirty="0" smtClean="0"/>
              <a:t>).</a:t>
            </a:r>
          </a:p>
          <a:p>
            <a:pPr algn="ctr" eaLnBrk="1" hangingPunct="1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1219200" y="3352800"/>
          <a:ext cx="952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3" imgW="952200" imgH="927000" progId="Equation.DSMT4">
                  <p:embed/>
                </p:oleObj>
              </mc:Choice>
              <mc:Fallback>
                <p:oleObj name="Equation" r:id="rId3" imgW="95220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352800"/>
                        <a:ext cx="952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0864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Other Distributions---</a:t>
            </a:r>
            <a:br>
              <a:rPr lang="en-US" dirty="0" smtClean="0"/>
            </a:br>
            <a:r>
              <a:rPr lang="en-US" dirty="0" smtClean="0"/>
              <a:t>Chi-square distribution</a:t>
            </a:r>
          </a:p>
        </p:txBody>
      </p:sp>
      <p:sp>
        <p:nvSpPr>
          <p:cNvPr id="133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Let  X</a:t>
            </a:r>
            <a:r>
              <a:rPr lang="en-US" baseline="-25000" dirty="0" smtClean="0"/>
              <a:t>1</a:t>
            </a:r>
            <a:r>
              <a:rPr lang="en-US" dirty="0" smtClean="0"/>
              <a:t>, ….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 be a random sample from a normal population N(</a:t>
            </a:r>
            <a:r>
              <a:rPr lang="en-US" dirty="0" smtClean="0">
                <a:sym typeface="Symbol" pitchFamily="18" charset="2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sym typeface="MT Symbol" charset="2"/>
              </a:rPr>
              <a:t>1</a:t>
            </a:r>
            <a:r>
              <a:rPr lang="en-US" dirty="0" smtClean="0"/>
              <a:t>).</a:t>
            </a:r>
          </a:p>
          <a:p>
            <a:pPr eaLnBrk="1" hangingPunct="1">
              <a:buNone/>
            </a:pPr>
            <a:r>
              <a:rPr lang="en-US" dirty="0" smtClean="0"/>
              <a:t>    Then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 has a </a:t>
            </a:r>
            <a:r>
              <a:rPr lang="en-US" b="1" dirty="0" smtClean="0"/>
              <a:t>chi-square distribution </a:t>
            </a:r>
            <a:r>
              <a:rPr lang="en-US" dirty="0" smtClean="0"/>
              <a:t>with n degrees of freedom (</a:t>
            </a:r>
            <a:r>
              <a:rPr lang="en-US" dirty="0" err="1" smtClean="0"/>
              <a:t>df</a:t>
            </a:r>
            <a:r>
              <a:rPr lang="en-US" dirty="0" smtClean="0"/>
              <a:t>).</a:t>
            </a:r>
          </a:p>
          <a:p>
            <a:pPr algn="ctr" eaLnBrk="1" hangingPunct="1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1244600" y="3359150"/>
          <a:ext cx="901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3" imgW="901440" imgH="914400" progId="Equation.DSMT4">
                  <p:embed/>
                </p:oleObj>
              </mc:Choice>
              <mc:Fallback>
                <p:oleObj name="Equation" r:id="rId3" imgW="90144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3359150"/>
                        <a:ext cx="901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3957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Other Distributions---</a:t>
            </a:r>
            <a:br>
              <a:rPr lang="en-US" dirty="0" smtClean="0"/>
            </a:br>
            <a:r>
              <a:rPr lang="en-US" dirty="0" smtClean="0"/>
              <a:t>F distribution</a:t>
            </a:r>
          </a:p>
        </p:txBody>
      </p:sp>
      <p:sp>
        <p:nvSpPr>
          <p:cNvPr id="133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Let  U and V be independent random variables and each has a chi-square distribution with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degrees of freedom respectively.</a:t>
            </a:r>
          </a:p>
          <a:p>
            <a:pPr eaLnBrk="1" hangingPunct="1">
              <a:buNone/>
            </a:pPr>
            <a:r>
              <a:rPr lang="en-US" dirty="0" smtClean="0"/>
              <a:t>Then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 has a </a:t>
            </a:r>
            <a:r>
              <a:rPr lang="en-US" b="1" dirty="0" smtClean="0"/>
              <a:t>F</a:t>
            </a:r>
            <a:r>
              <a:rPr lang="en-US" dirty="0" smtClean="0"/>
              <a:t> </a:t>
            </a:r>
            <a:r>
              <a:rPr lang="en-US" b="1" dirty="0" smtClean="0"/>
              <a:t>distribution </a:t>
            </a:r>
            <a:r>
              <a:rPr lang="en-US" dirty="0" smtClean="0"/>
              <a:t>with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degrees of freedom (</a:t>
            </a:r>
            <a:r>
              <a:rPr lang="en-US" dirty="0" err="1" smtClean="0"/>
              <a:t>df</a:t>
            </a:r>
            <a:r>
              <a:rPr lang="en-US" dirty="0" smtClean="0"/>
              <a:t>).</a:t>
            </a:r>
          </a:p>
          <a:p>
            <a:pPr algn="ctr" eaLnBrk="1" hangingPunct="1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1860550" y="3587750"/>
          <a:ext cx="838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3" imgW="838080" imgH="901440" progId="Equation.DSMT4">
                  <p:embed/>
                </p:oleObj>
              </mc:Choice>
              <mc:Fallback>
                <p:oleObj name="Equation" r:id="rId3" imgW="83808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3587750"/>
                        <a:ext cx="838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4665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Covariance and Correlation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/>
              <a:t>covariance</a:t>
            </a:r>
            <a:r>
              <a:rPr lang="en-US" smtClean="0"/>
              <a:t> between two random variables is defined by 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n-US" smtClean="0"/>
              <a:t>Cov(X,Y)=E[(X-</a:t>
            </a:r>
            <a:r>
              <a:rPr lang="en-US" smtClean="0">
                <a:latin typeface="Times New Roman" pitchFamily="18" charset="0"/>
                <a:cs typeface="Times New Roman" pitchFamily="18" charset="0"/>
                <a:sym typeface="MT Symbol"/>
              </a:rPr>
              <a:t>µ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)(Y-</a:t>
            </a:r>
            <a:r>
              <a:rPr lang="en-US" smtClean="0">
                <a:latin typeface="Times New Roman" pitchFamily="18" charset="0"/>
                <a:cs typeface="Times New Roman" pitchFamily="18" charset="0"/>
                <a:sym typeface="MT Symbol"/>
              </a:rPr>
              <a:t>µ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mtClean="0"/>
              <a:t>)].</a:t>
            </a:r>
          </a:p>
          <a:p>
            <a:pPr eaLnBrk="1" hangingPunct="1"/>
            <a:r>
              <a:rPr lang="en-US" smtClean="0"/>
              <a:t> The </a:t>
            </a:r>
            <a:r>
              <a:rPr lang="en-US" b="1" smtClean="0"/>
              <a:t>correlation coefficient</a:t>
            </a:r>
            <a:r>
              <a:rPr lang="en-US" smtClean="0"/>
              <a:t> between two random variables is defined by </a:t>
            </a:r>
          </a:p>
          <a:p>
            <a:pPr algn="ctr" eaLnBrk="1" hangingPunct="1">
              <a:buFont typeface="Arial" pitchFamily="34" charset="0"/>
              <a:buNone/>
            </a:pPr>
            <a:r>
              <a:rPr lang="el-GR" smtClean="0">
                <a:sym typeface="MT Symbol"/>
              </a:rPr>
              <a:t>ρ</a:t>
            </a:r>
            <a:r>
              <a:rPr lang="en-US" smtClean="0"/>
              <a:t>=Corr(X,Y)=Cov(X,Y)/(</a:t>
            </a:r>
            <a:r>
              <a:rPr lang="el-GR" smtClean="0">
                <a:cs typeface="Times New Roman" pitchFamily="18" charset="0"/>
                <a:sym typeface="MT Symbol"/>
              </a:rPr>
              <a:t>σ</a:t>
            </a:r>
            <a:r>
              <a:rPr lang="en-US" baseline="-25000" smtClean="0"/>
              <a:t>X</a:t>
            </a:r>
            <a:r>
              <a:rPr lang="el-GR" smtClean="0">
                <a:cs typeface="Times New Roman" pitchFamily="18" charset="0"/>
                <a:sym typeface="MT Symbol"/>
              </a:rPr>
              <a:t> σ </a:t>
            </a:r>
            <a:r>
              <a:rPr lang="en-US" baseline="-25000" smtClean="0"/>
              <a:t>Y</a:t>
            </a:r>
            <a:r>
              <a:rPr lang="en-US" smtClean="0"/>
              <a:t>).</a:t>
            </a:r>
          </a:p>
          <a:p>
            <a:pPr eaLnBrk="1" hangingPunct="1"/>
            <a:endParaRPr lang="en-US" smtClean="0"/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378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Variance of a </a:t>
            </a:r>
            <a:r>
              <a:rPr lang="en-US" smtClean="0"/>
              <a:t>Linear Combination</a:t>
            </a:r>
          </a:p>
        </p:txBody>
      </p:sp>
      <p:sp>
        <p:nvSpPr>
          <p:cNvPr id="1434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Var(c</a:t>
            </a:r>
            <a:r>
              <a:rPr lang="en-US" i="1" baseline="-25000" smtClean="0"/>
              <a:t>1</a:t>
            </a:r>
            <a:r>
              <a:rPr lang="en-US" i="1" smtClean="0"/>
              <a:t>X</a:t>
            </a:r>
            <a:r>
              <a:rPr lang="en-US" i="1" baseline="-25000" smtClean="0"/>
              <a:t>1 </a:t>
            </a:r>
            <a:r>
              <a:rPr lang="en-US" i="1" smtClean="0"/>
              <a:t>+ c</a:t>
            </a:r>
            <a:r>
              <a:rPr lang="en-US" i="1" baseline="-25000" smtClean="0"/>
              <a:t>2</a:t>
            </a:r>
            <a:r>
              <a:rPr lang="en-US" i="1" smtClean="0"/>
              <a:t>X</a:t>
            </a:r>
            <a:r>
              <a:rPr lang="en-US" i="1" baseline="-25000" smtClean="0"/>
              <a:t>2</a:t>
            </a:r>
            <a:r>
              <a:rPr lang="en-US" i="1" smtClean="0"/>
              <a:t>)</a:t>
            </a:r>
            <a:endParaRPr lang="en-US" smtClean="0"/>
          </a:p>
          <a:p>
            <a:pPr eaLnBrk="1" hangingPunct="1"/>
            <a:endParaRPr lang="en-US" smtClean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914400" y="2209800"/>
          <a:ext cx="41433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3" imgW="2730500" imgH="838200" progId="Equation.3">
                  <p:embed/>
                </p:oleObj>
              </mc:Choice>
              <mc:Fallback>
                <p:oleObj name="Equation" r:id="rId3" imgW="27305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9800"/>
                        <a:ext cx="4143375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914400" y="3505200"/>
          <a:ext cx="44291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5" imgW="2921000" imgH="838200" progId="Equation.3">
                  <p:embed/>
                </p:oleObj>
              </mc:Choice>
              <mc:Fallback>
                <p:oleObj name="Equation" r:id="rId5" imgW="29210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05200"/>
                        <a:ext cx="4429125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180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Estimation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3000" b="1" smtClean="0"/>
              <a:t>Point Estimates</a:t>
            </a:r>
            <a:endParaRPr lang="en-US" sz="3000" smtClean="0"/>
          </a:p>
          <a:p>
            <a:pPr lvl="1">
              <a:lnSpc>
                <a:spcPct val="80000"/>
              </a:lnSpc>
            </a:pPr>
            <a:r>
              <a:rPr lang="en-US" sz="2600" smtClean="0"/>
              <a:t>A point estimate of a parameter </a:t>
            </a:r>
            <a:r>
              <a:rPr lang="el-GR" sz="2600" smtClean="0">
                <a:sym typeface="MT Symbol" charset="2"/>
              </a:rPr>
              <a:t>θ</a:t>
            </a:r>
            <a:r>
              <a:rPr lang="en-US" sz="2600" smtClean="0"/>
              <a:t> is a single number used as an estimate of the value of </a:t>
            </a:r>
            <a:r>
              <a:rPr lang="el-GR" sz="2600" smtClean="0">
                <a:sym typeface="MT Symbol" charset="2"/>
              </a:rPr>
              <a:t>θ</a:t>
            </a:r>
            <a:r>
              <a:rPr lang="en-US" sz="2600" smtClean="0"/>
              <a:t>.</a:t>
            </a:r>
          </a:p>
          <a:p>
            <a:pPr lvl="1"/>
            <a:r>
              <a:rPr lang="en-US" sz="2600" smtClean="0"/>
              <a:t>e.g. A natural estimate to use for estimating the population mean </a:t>
            </a:r>
            <a:r>
              <a:rPr lang="en-US" sz="2600" smtClean="0">
                <a:sym typeface="Symbol" pitchFamily="18" charset="2"/>
              </a:rPr>
              <a:t></a:t>
            </a:r>
            <a:r>
              <a:rPr lang="en-US" sz="2600" smtClean="0"/>
              <a:t> is the sample mean                .</a:t>
            </a:r>
          </a:p>
          <a:p>
            <a:pPr>
              <a:lnSpc>
                <a:spcPct val="80000"/>
              </a:lnSpc>
            </a:pPr>
            <a:r>
              <a:rPr lang="en-US" sz="3000" b="1" smtClean="0"/>
              <a:t>Interval Estimation</a:t>
            </a:r>
            <a:endParaRPr lang="en-US" sz="3000" smtClean="0"/>
          </a:p>
          <a:p>
            <a:pPr lvl="1">
              <a:lnSpc>
                <a:spcPct val="80000"/>
              </a:lnSpc>
            </a:pPr>
            <a:r>
              <a:rPr lang="en-US" sz="2600" smtClean="0"/>
              <a:t>If an random interval I=(L,U) satisfying Pr(L&lt;</a:t>
            </a:r>
            <a:r>
              <a:rPr lang="en-US" sz="2600" baseline="-25000" smtClean="0"/>
              <a:t> </a:t>
            </a:r>
            <a:r>
              <a:rPr lang="el-GR" sz="2600" smtClean="0">
                <a:sym typeface="MT Symbol" charset="2"/>
              </a:rPr>
              <a:t>θ</a:t>
            </a:r>
            <a:r>
              <a:rPr lang="ru-RU" sz="2600" smtClean="0">
                <a:latin typeface="Arial" charset="0"/>
                <a:cs typeface="Arial" charset="0"/>
                <a:sym typeface="MT Symbol" charset="2"/>
              </a:rPr>
              <a:t> </a:t>
            </a:r>
            <a:r>
              <a:rPr lang="en-US" sz="2600" smtClean="0"/>
              <a:t>&lt;U)=1- </a:t>
            </a:r>
            <a:r>
              <a:rPr lang="el-GR" sz="2600" smtClean="0">
                <a:sym typeface="MT Symbol" charset="2"/>
              </a:rPr>
              <a:t>α</a:t>
            </a:r>
            <a:r>
              <a:rPr lang="en-US" sz="2600" smtClean="0"/>
              <a:t>, the observed values of L and U for a given sample is called a 1- </a:t>
            </a:r>
            <a:r>
              <a:rPr lang="el-GR" sz="2600" smtClean="0">
                <a:sym typeface="MT Symbol" charset="2"/>
              </a:rPr>
              <a:t>α</a:t>
            </a:r>
            <a:r>
              <a:rPr lang="en-US" sz="2600" smtClean="0"/>
              <a:t> conference interval estimate for </a:t>
            </a:r>
            <a:r>
              <a:rPr lang="en-US" sz="2600" baseline="-25000" smtClean="0"/>
              <a:t> </a:t>
            </a:r>
            <a:r>
              <a:rPr lang="el-GR" sz="2600" smtClean="0">
                <a:sym typeface="MT Symbol" charset="2"/>
              </a:rPr>
              <a:t>θ</a:t>
            </a:r>
            <a:r>
              <a:rPr lang="en-US" sz="2600" smtClean="0"/>
              <a:t>. 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600" smtClean="0"/>
              <a:t>Which one is more accurate?  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600" smtClean="0"/>
              <a:t>Which one is more precise?</a:t>
            </a:r>
          </a:p>
        </p:txBody>
      </p:sp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6629400" y="3124200"/>
          <a:ext cx="10668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3" imgW="837836" imgH="431613" progId="Equation.3">
                  <p:embed/>
                </p:oleObj>
              </mc:Choice>
              <mc:Fallback>
                <p:oleObj name="Equation" r:id="rId3" imgW="83783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124200"/>
                        <a:ext cx="1066800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447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Definition of Probability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288925" eaLnBrk="1" hangingPunct="1"/>
            <a:r>
              <a:rPr lang="en-US" sz="2400" b="1" smtClean="0"/>
              <a:t>Objective Probability</a:t>
            </a:r>
            <a:endParaRPr lang="en-US" sz="2400" smtClean="0"/>
          </a:p>
          <a:p>
            <a:pPr marL="854075" lvl="1" indent="-282575" eaLnBrk="1" hangingPunct="1"/>
            <a:r>
              <a:rPr lang="en-US" sz="2000" smtClean="0"/>
              <a:t>If E is an event in an experiment, the experiment is repeated a very large number of times, say N, and the event E is observed in n of these N trials then Prob(E) =n/N.</a:t>
            </a:r>
            <a:endParaRPr lang="en-US" sz="2000" b="1" smtClean="0"/>
          </a:p>
          <a:p>
            <a:pPr marL="457200" indent="-288925" eaLnBrk="1" hangingPunct="1"/>
            <a:r>
              <a:rPr lang="en-US" sz="2400" b="1" smtClean="0"/>
              <a:t>Deductive Logic Definition of Probability</a:t>
            </a:r>
          </a:p>
          <a:p>
            <a:pPr marL="854075" lvl="1" indent="-282575" eaLnBrk="1" hangingPunct="1"/>
            <a:r>
              <a:rPr lang="en-US" sz="2000" smtClean="0"/>
              <a:t>The probability of an event is determined logically from symmetry or geometric considerations associated with the experiment.</a:t>
            </a:r>
          </a:p>
          <a:p>
            <a:pPr marL="457200" indent="-288925" eaLnBrk="1" hangingPunct="1"/>
            <a:r>
              <a:rPr lang="en-US" sz="2400" b="1" smtClean="0"/>
              <a:t>Subjective Definition of Probability</a:t>
            </a:r>
          </a:p>
          <a:p>
            <a:pPr marL="854075" lvl="1" indent="-282575" eaLnBrk="1" hangingPunct="1"/>
            <a:r>
              <a:rPr lang="en-US" sz="2000" smtClean="0"/>
              <a:t>The probability of an event is determined subjectively, reflecting a person’s “ degree of belief” that an event will occur!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4900" b="1" dirty="0" smtClean="0"/>
              <a:t>Estimation</a:t>
            </a:r>
            <a:endParaRPr lang="en-US" sz="4900" dirty="0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What to estimate?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 B(n, p)		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 	proportion</a:t>
            </a:r>
          </a:p>
          <a:p>
            <a:r>
              <a:rPr lang="en-US" dirty="0" smtClean="0"/>
              <a:t> Poisson (</a:t>
            </a:r>
            <a:r>
              <a:rPr lang="en-US" dirty="0" smtClean="0">
                <a:sym typeface="Symbol" pitchFamily="18" charset="2"/>
              </a:rPr>
              <a:t></a:t>
            </a:r>
            <a:r>
              <a:rPr lang="en-US" dirty="0" smtClean="0"/>
              <a:t>) 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 	mean</a:t>
            </a:r>
          </a:p>
          <a:p>
            <a:r>
              <a:rPr lang="en-US" dirty="0" smtClean="0"/>
              <a:t> N(</a:t>
            </a:r>
            <a:r>
              <a:rPr lang="en-US" dirty="0" smtClean="0">
                <a:sym typeface="Symbol" pitchFamily="18" charset="2"/>
              </a:rPr>
              <a:t></a:t>
            </a:r>
            <a:r>
              <a:rPr lang="en-US" dirty="0" smtClean="0"/>
              <a:t>, </a:t>
            </a:r>
            <a:r>
              <a:rPr lang="el-GR" dirty="0" smtClean="0">
                <a:sym typeface="MT Symbol" charset="2"/>
              </a:rPr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	mean and/or variance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900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Estimation of the Mean of a Distribution</a:t>
            </a:r>
            <a:endParaRPr lang="en-US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A point estimator of the population mean is </a:t>
            </a:r>
            <a:r>
              <a:rPr lang="en-US" b="1" dirty="0" smtClean="0"/>
              <a:t>sample mean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Sampling </a:t>
            </a:r>
            <a:r>
              <a:rPr lang="en-US" b="1" dirty="0" smtClean="0"/>
              <a:t>Distribution    </a:t>
            </a:r>
            <a:r>
              <a:rPr lang="en-US" b="1" dirty="0" smtClean="0"/>
              <a:t>of </a:t>
            </a:r>
            <a:endParaRPr lang="en-US" dirty="0" smtClean="0"/>
          </a:p>
          <a:p>
            <a:pPr lvl="1">
              <a:buFont typeface="Arial" charset="0"/>
              <a:buNone/>
            </a:pPr>
            <a:r>
              <a:rPr lang="en-US" altLang="zh-TW" dirty="0" smtClean="0"/>
              <a:t>    </a:t>
            </a:r>
            <a:r>
              <a:rPr lang="en-US" dirty="0" smtClean="0"/>
              <a:t>is the distribution of </a:t>
            </a:r>
            <a:r>
              <a:rPr lang="en-US" dirty="0" smtClean="0"/>
              <a:t>values of    </a:t>
            </a:r>
            <a:r>
              <a:rPr lang="en-US" dirty="0" smtClean="0"/>
              <a:t>over all possible samples of size n that could have been selected from the reference population</a:t>
            </a:r>
            <a:r>
              <a:rPr lang="en-US" altLang="zh-TW" dirty="0" smtClean="0"/>
              <a:t>.</a:t>
            </a:r>
            <a:r>
              <a:rPr lang="en-US" dirty="0" smtClean="0"/>
              <a:t> </a:t>
            </a:r>
          </a:p>
          <a:p>
            <a:endParaRPr lang="en-US" dirty="0" smtClean="0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26323"/>
              </p:ext>
            </p:extLst>
          </p:nvPr>
        </p:nvGraphicFramePr>
        <p:xfrm>
          <a:off x="5181600" y="2767013"/>
          <a:ext cx="4095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Equation" r:id="rId3" imgW="177415" imgH="190087" progId="Equation.DSMT4">
                  <p:embed/>
                </p:oleObj>
              </mc:Choice>
              <mc:Fallback>
                <p:oleObj name="Equation" r:id="rId3" imgW="177415" imgH="1900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767013"/>
                        <a:ext cx="4095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850194"/>
              </p:ext>
            </p:extLst>
          </p:nvPr>
        </p:nvGraphicFramePr>
        <p:xfrm>
          <a:off x="6019800" y="3352800"/>
          <a:ext cx="3365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name="Equation" r:id="rId5" imgW="177415" imgH="190087" progId="Equation.DSMT4">
                  <p:embed/>
                </p:oleObj>
              </mc:Choice>
              <mc:Fallback>
                <p:oleObj name="Equation" r:id="rId5" imgW="177415" imgH="1900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65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609600" y="4953000"/>
          <a:ext cx="14192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Equation" r:id="rId6" imgW="660400" imgH="215900" progId="Equation.DSMT4">
                  <p:embed/>
                </p:oleObj>
              </mc:Choice>
              <mc:Fallback>
                <p:oleObj name="Equation" r:id="rId6" imgW="660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953000"/>
                        <a:ext cx="14192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9167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Rectang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Estimation</a:t>
            </a:r>
            <a:endParaRPr lang="en-US" dirty="0" smtClean="0"/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estimator of a parameter is </a:t>
            </a:r>
            <a:r>
              <a:rPr lang="en-US" b="1" dirty="0" smtClean="0"/>
              <a:t>unbiased estimator</a:t>
            </a:r>
            <a:r>
              <a:rPr lang="en-US" dirty="0" smtClean="0"/>
              <a:t> if its expectation is equal to the parameter.</a:t>
            </a:r>
          </a:p>
          <a:p>
            <a:r>
              <a:rPr lang="en-US" sz="2400" dirty="0" smtClean="0"/>
              <a:t>Note: The </a:t>
            </a:r>
            <a:r>
              <a:rPr lang="en-US" sz="2400" dirty="0" err="1" smtClean="0"/>
              <a:t>unbiasedness</a:t>
            </a:r>
            <a:r>
              <a:rPr lang="en-US" sz="2400" dirty="0" smtClean="0"/>
              <a:t> is not sufficient to be used as the only criterion for chosen an estimator.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unbiased estimator with  the minimum variance</a:t>
            </a:r>
            <a:r>
              <a:rPr lang="en-US" altLang="zh-TW" b="1" dirty="0" smtClean="0"/>
              <a:t> </a:t>
            </a:r>
            <a:r>
              <a:rPr lang="en-US" b="1" dirty="0" smtClean="0"/>
              <a:t>(MVUE)</a:t>
            </a:r>
            <a:r>
              <a:rPr lang="en-US" dirty="0" smtClean="0"/>
              <a:t> is preferred.</a:t>
            </a:r>
          </a:p>
          <a:p>
            <a:r>
              <a:rPr lang="en-US" sz="2400" dirty="0" smtClean="0"/>
              <a:t>If the population is normal</a:t>
            </a:r>
            <a:r>
              <a:rPr lang="en-US" altLang="zh-TW" sz="2400" dirty="0" smtClean="0"/>
              <a:t>, </a:t>
            </a:r>
            <a:r>
              <a:rPr lang="en-US" sz="2400" dirty="0" smtClean="0"/>
              <a:t>then </a:t>
            </a:r>
            <a:r>
              <a:rPr lang="en-US" altLang="zh-TW" sz="2400" dirty="0" smtClean="0"/>
              <a:t>    </a:t>
            </a:r>
            <a:r>
              <a:rPr lang="en-US" sz="2400" dirty="0" smtClean="0"/>
              <a:t>is the MVUE of </a:t>
            </a:r>
            <a:r>
              <a:rPr lang="en-US" sz="2400" i="1" dirty="0" smtClean="0">
                <a:sym typeface="Symbol" pitchFamily="18" charset="2"/>
              </a:rPr>
              <a:t></a:t>
            </a:r>
            <a:r>
              <a:rPr lang="en-US" sz="2400" i="1" dirty="0" smtClean="0"/>
              <a:t>.</a:t>
            </a:r>
          </a:p>
        </p:txBody>
      </p:sp>
      <p:graphicFrame>
        <p:nvGraphicFramePr>
          <p:cNvPr id="19463" name="Object 7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39868865"/>
              </p:ext>
            </p:extLst>
          </p:nvPr>
        </p:nvGraphicFramePr>
        <p:xfrm>
          <a:off x="5105400" y="5105400"/>
          <a:ext cx="3206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3" imgW="177415" imgH="190087" progId="Equation.DSMT4">
                  <p:embed/>
                </p:oleObj>
              </mc:Choice>
              <mc:Fallback>
                <p:oleObj name="Equation" r:id="rId3" imgW="177415" imgH="1900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105400"/>
                        <a:ext cx="32067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07124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Mean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error (of the mean)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dirty="0" smtClean="0"/>
              <a:t>= standard deviation of the sample mean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dirty="0" smtClean="0"/>
              <a:t>The estimated standard error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     where </a:t>
            </a:r>
            <a:r>
              <a:rPr lang="en-US" dirty="0" smtClean="0"/>
              <a:t>s: sample standard deviation . 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914400" y="2590800"/>
          <a:ext cx="20574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Equation" r:id="rId3" imgW="850900" imgH="457200" progId="Equation.DSMT4">
                  <p:embed/>
                </p:oleObj>
              </mc:Choice>
              <mc:Fallback>
                <p:oleObj name="Equation" r:id="rId3" imgW="8509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90800"/>
                        <a:ext cx="2057400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5867400" y="3657600"/>
          <a:ext cx="10318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Equation" r:id="rId5" imgW="393359" imgH="406048" progId="Equation.DSMT4">
                  <p:embed/>
                </p:oleObj>
              </mc:Choice>
              <mc:Fallback>
                <p:oleObj name="Equation" r:id="rId5" imgW="393359" imgH="4060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657600"/>
                        <a:ext cx="103187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38125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Central Limit Theorem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X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be a random sample from some population with mean  </a:t>
            </a:r>
            <a:r>
              <a:rPr lang="en-US" dirty="0" smtClean="0">
                <a:sym typeface="Symbol" pitchFamily="18" charset="2"/>
              </a:rPr>
              <a:t></a:t>
            </a:r>
            <a:r>
              <a:rPr lang="en-US" dirty="0" smtClean="0"/>
              <a:t>  and variance</a:t>
            </a:r>
            <a:r>
              <a:rPr lang="en-US" altLang="zh-TW" dirty="0" smtClean="0"/>
              <a:t> </a:t>
            </a:r>
            <a:r>
              <a:rPr lang="el-GR" dirty="0" smtClean="0">
                <a:sym typeface="MT Symbol" charset="2"/>
              </a:rPr>
              <a:t>σ</a:t>
            </a:r>
            <a:r>
              <a:rPr lang="en-US" baseline="30000" dirty="0" smtClean="0"/>
              <a:t>2</a:t>
            </a:r>
            <a:endParaRPr lang="en-US" altLang="zh-TW" baseline="30000" dirty="0" smtClean="0"/>
          </a:p>
          <a:p>
            <a:pPr>
              <a:buFont typeface="Arial" charset="0"/>
              <a:buNone/>
            </a:pPr>
            <a:r>
              <a:rPr lang="en-US" altLang="zh-TW" dirty="0" smtClean="0"/>
              <a:t>    </a:t>
            </a:r>
            <a:r>
              <a:rPr lang="en-US" dirty="0" smtClean="0"/>
              <a:t>Then, for large n,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3048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952989"/>
              </p:ext>
            </p:extLst>
          </p:nvPr>
        </p:nvGraphicFramePr>
        <p:xfrm>
          <a:off x="4876800" y="3048000"/>
          <a:ext cx="20574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3" imgW="952500" imgH="469900" progId="Equation.DSMT4">
                  <p:embed/>
                </p:oleObj>
              </mc:Choice>
              <mc:Fallback>
                <p:oleObj name="Equation" r:id="rId3" imgW="9525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048000"/>
                        <a:ext cx="205740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47724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Interval Estimation</a:t>
            </a:r>
            <a:r>
              <a:rPr lang="en-US" dirty="0" smtClean="0"/>
              <a:t> 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Let  X</a:t>
            </a:r>
            <a:r>
              <a:rPr lang="en-US" baseline="-25000" smtClean="0"/>
              <a:t>1</a:t>
            </a:r>
            <a:r>
              <a:rPr lang="en-US" smtClean="0"/>
              <a:t>, </a:t>
            </a:r>
            <a:r>
              <a:rPr lang="en-US" dirty="0" smtClean="0"/>
              <a:t>….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 be a random sample from a normal population N(</a:t>
            </a:r>
            <a:r>
              <a:rPr lang="en-US" dirty="0" smtClean="0">
                <a:sym typeface="Symbol" pitchFamily="18" charset="2"/>
              </a:rPr>
              <a:t></a:t>
            </a:r>
            <a:r>
              <a:rPr lang="en-US" dirty="0" smtClean="0"/>
              <a:t>, </a:t>
            </a:r>
            <a:r>
              <a:rPr lang="el-GR" dirty="0" smtClean="0">
                <a:sym typeface="MT Symbol" charset="2"/>
              </a:rPr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).  If </a:t>
            </a:r>
            <a:r>
              <a:rPr lang="el-GR" dirty="0" smtClean="0">
                <a:sym typeface="MT Symbol" charset="2"/>
              </a:rPr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 is known, a 95% confidence interval (C.I.) for </a:t>
            </a:r>
            <a:r>
              <a:rPr lang="en-US" dirty="0" smtClean="0">
                <a:sym typeface="Symbol" pitchFamily="18" charset="2"/>
              </a:rPr>
              <a:t></a:t>
            </a:r>
            <a:r>
              <a:rPr lang="en-US" dirty="0" smtClean="0"/>
              <a:t> is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why? (next slide)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2590800" y="3276600"/>
          <a:ext cx="38290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3" imgW="1562100" imgH="444500" progId="Equation.DSMT4">
                  <p:embed/>
                </p:oleObj>
              </mc:Choice>
              <mc:Fallback>
                <p:oleObj name="Equation" r:id="rId3" imgW="15621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76600"/>
                        <a:ext cx="3829050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40903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Interval Estimation</a:t>
            </a:r>
            <a:r>
              <a:rPr lang="en-US" dirty="0" smtClean="0"/>
              <a:t> </a:t>
            </a:r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447800" y="1779588"/>
          <a:ext cx="6324600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Equation" r:id="rId3" imgW="3543120" imgH="2361960" progId="Equation.DSMT4">
                  <p:embed/>
                </p:oleObj>
              </mc:Choice>
              <mc:Fallback>
                <p:oleObj name="Equation" r:id="rId3" imgW="3543120" imgH="23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79588"/>
                        <a:ext cx="6324600" cy="421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22721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Interval Estimation</a:t>
            </a:r>
            <a:r>
              <a:rPr lang="en-US" sz="4000" dirty="0" smtClean="0"/>
              <a:t> </a:t>
            </a:r>
            <a:endParaRPr lang="en-US" sz="4000" b="1" dirty="0" smtClean="0"/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Interpretation of Confidence Interval</a:t>
            </a:r>
            <a:endParaRPr lang="en-US" dirty="0" smtClean="0"/>
          </a:p>
          <a:p>
            <a:r>
              <a:rPr lang="en-US" dirty="0" smtClean="0"/>
              <a:t>Over the collection of 95% confidence intervals that could be constructed from repeated random samples of size n, 95% of them will contain the parameter </a:t>
            </a:r>
            <a:r>
              <a:rPr lang="en-US" dirty="0" smtClean="0">
                <a:sym typeface="Symbol" pitchFamily="18" charset="2"/>
              </a:rPr>
              <a:t></a:t>
            </a:r>
            <a:endParaRPr lang="en-US" altLang="zh-TW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It is </a:t>
            </a:r>
            <a:r>
              <a:rPr lang="en-US" b="1" dirty="0" smtClean="0">
                <a:sym typeface="Symbol" pitchFamily="18" charset="2"/>
              </a:rPr>
              <a:t>wrong </a:t>
            </a:r>
            <a:r>
              <a:rPr lang="en-US" dirty="0" smtClean="0">
                <a:sym typeface="Symbol" pitchFamily="18" charset="2"/>
              </a:rPr>
              <a:t>to say:</a:t>
            </a:r>
            <a:r>
              <a:rPr lang="en-US" altLang="zh-TW" dirty="0" smtClean="0">
                <a:sym typeface="Symbol" pitchFamily="18" charset="2"/>
              </a:rPr>
              <a:t/>
            </a:r>
            <a:br>
              <a:rPr lang="en-US" altLang="zh-TW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There is a 95% chance that the parameter  will fall within a particular 95% confidence interval.</a:t>
            </a:r>
          </a:p>
        </p:txBody>
      </p:sp>
    </p:spTree>
    <p:extLst>
      <p:ext uri="{BB962C8B-B14F-4D97-AF65-F5344CB8AC3E}">
        <p14:creationId xmlns:p14="http://schemas.microsoft.com/office/powerpoint/2010/main" val="2173321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Interval Estimation</a:t>
            </a:r>
            <a:r>
              <a:rPr lang="en-US" dirty="0" smtClean="0"/>
              <a:t> </a:t>
            </a:r>
          </a:p>
        </p:txBody>
      </p:sp>
      <p:sp>
        <p:nvSpPr>
          <p:cNvPr id="29703" name="Rectangle 7"/>
          <p:cNvSpPr>
            <a:spLocks noGrp="1"/>
          </p:cNvSpPr>
          <p:nvPr>
            <p:ph type="body" sz="half" idx="2"/>
          </p:nvPr>
        </p:nvSpPr>
        <p:spPr>
          <a:xfrm>
            <a:off x="457200" y="4365625"/>
            <a:ext cx="8229600" cy="2187575"/>
          </a:xfrm>
        </p:spPr>
        <p:txBody>
          <a:bodyPr/>
          <a:lstStyle/>
          <a:p>
            <a:pPr marL="228600" indent="-228600"/>
            <a:r>
              <a:rPr lang="en-US" sz="2400" smtClean="0"/>
              <a:t>Note: </a:t>
            </a:r>
          </a:p>
          <a:p>
            <a:pPr marL="739775" lvl="1" indent="-388938">
              <a:buFont typeface="Arial" charset="0"/>
              <a:buAutoNum type="arabicPeriod"/>
            </a:pPr>
            <a:r>
              <a:rPr lang="en-US" sz="2000" smtClean="0"/>
              <a:t>When </a:t>
            </a:r>
            <a:r>
              <a:rPr lang="en-US" sz="2000" smtClean="0">
                <a:sym typeface="Symbol" pitchFamily="18" charset="2"/>
              </a:rPr>
              <a:t></a:t>
            </a:r>
            <a:r>
              <a:rPr lang="en-US" sz="2000" smtClean="0"/>
              <a:t> and n are fixed, 99% C.I. is wider than 95% C.I.</a:t>
            </a:r>
          </a:p>
          <a:p>
            <a:pPr marL="739775" lvl="1" indent="-388938">
              <a:buFont typeface="Arial" charset="0"/>
              <a:buAutoNum type="arabicPeriod"/>
            </a:pPr>
            <a:r>
              <a:rPr lang="en-US" sz="2000" smtClean="0"/>
              <a:t>If the width of the C.I. is specified, the sample size can be determined.</a:t>
            </a:r>
          </a:p>
          <a:p>
            <a:pPr marL="739775" lvl="1" indent="-388938">
              <a:buFont typeface="Arial" charset="0"/>
              <a:buNone/>
            </a:pPr>
            <a:r>
              <a:rPr lang="en-US" sz="2000" smtClean="0"/>
              <a:t>n  </a:t>
            </a:r>
            <a:r>
              <a:rPr lang="en-US" sz="2000" smtClean="0">
                <a:sym typeface="Symbol" pitchFamily="18" charset="2"/>
              </a:rPr>
              <a:t></a:t>
            </a:r>
            <a:r>
              <a:rPr lang="en-US" sz="2000" smtClean="0"/>
              <a:t>          length  </a:t>
            </a:r>
            <a:r>
              <a:rPr lang="en-US" sz="2000" smtClean="0">
                <a:sym typeface="Symbol" pitchFamily="18" charset="2"/>
              </a:rPr>
              <a:t></a:t>
            </a:r>
          </a:p>
          <a:p>
            <a:pPr marL="739775" lvl="1" indent="-388938">
              <a:buFont typeface="Arial" charset="0"/>
              <a:buNone/>
            </a:pPr>
            <a:r>
              <a:rPr lang="en-US" sz="2000" smtClean="0">
                <a:sym typeface="Symbol" pitchFamily="18" charset="2"/>
              </a:rPr>
              <a:t></a:t>
            </a:r>
            <a:r>
              <a:rPr lang="en-US" sz="2000" smtClean="0"/>
              <a:t>  </a:t>
            </a:r>
            <a:r>
              <a:rPr lang="en-US" sz="2000" smtClean="0">
                <a:sym typeface="Symbol" pitchFamily="18" charset="2"/>
              </a:rPr>
              <a:t></a:t>
            </a:r>
            <a:r>
              <a:rPr lang="en-US" sz="2000" smtClean="0"/>
              <a:t>          length  </a:t>
            </a:r>
            <a:r>
              <a:rPr lang="en-US" sz="2000" smtClean="0">
                <a:sym typeface="Symbol" pitchFamily="18" charset="2"/>
              </a:rPr>
              <a:t></a:t>
            </a:r>
          </a:p>
        </p:txBody>
      </p:sp>
      <p:pic>
        <p:nvPicPr>
          <p:cNvPr id="29704" name="Picture 8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1433513"/>
            <a:ext cx="6477000" cy="30575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7825808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Hypothesis Testing</a:t>
            </a:r>
            <a:endParaRPr lang="en-US" dirty="0" smtClean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Null hypothesis</a:t>
            </a:r>
            <a:r>
              <a:rPr lang="en-US" dirty="0" smtClean="0"/>
              <a:t>(H</a:t>
            </a:r>
            <a:r>
              <a:rPr lang="en-US" sz="1600" dirty="0" smtClean="0"/>
              <a:t>0</a:t>
            </a:r>
            <a:r>
              <a:rPr lang="en-US" dirty="0" smtClean="0"/>
              <a:t>): the statement to be tested, usually reflecting the status quo.</a:t>
            </a:r>
          </a:p>
          <a:p>
            <a:r>
              <a:rPr lang="en-US" b="1" dirty="0" smtClean="0"/>
              <a:t>Alternative hypothesis</a:t>
            </a:r>
            <a:r>
              <a:rPr lang="en-US" dirty="0" smtClean="0"/>
              <a:t> (H</a:t>
            </a:r>
            <a:r>
              <a:rPr lang="en-US" sz="1600" dirty="0" smtClean="0"/>
              <a:t>1</a:t>
            </a:r>
            <a:r>
              <a:rPr lang="en-US" dirty="0" smtClean="0"/>
              <a:t>): the logical compliment of H</a:t>
            </a:r>
            <a:r>
              <a:rPr lang="en-US" sz="1600" dirty="0" smtClean="0"/>
              <a:t>0</a:t>
            </a:r>
            <a:r>
              <a:rPr lang="en-US" dirty="0" smtClean="0"/>
              <a:t>.	</a:t>
            </a:r>
          </a:p>
          <a:p>
            <a:pPr>
              <a:buNone/>
            </a:pPr>
            <a:r>
              <a:rPr lang="en-US" dirty="0" smtClean="0"/>
              <a:t> 	</a:t>
            </a:r>
          </a:p>
          <a:p>
            <a:r>
              <a:rPr lang="en-US" sz="2800" b="1" dirty="0" smtClean="0"/>
              <a:t>Note</a:t>
            </a:r>
            <a:r>
              <a:rPr lang="en-US" sz="2800" dirty="0" smtClean="0"/>
              <a:t>: the null hypothesis is analogous to the defendant in the court.  It is presumed to be true unless the data argue overwhelmingly to the contrary.</a:t>
            </a:r>
          </a:p>
        </p:txBody>
      </p:sp>
    </p:spTree>
    <p:extLst>
      <p:ext uri="{BB962C8B-B14F-4D97-AF65-F5344CB8AC3E}">
        <p14:creationId xmlns:p14="http://schemas.microsoft.com/office/powerpoint/2010/main" val="350968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98525" indent="-609600" eaLnBrk="1" hangingPunct="1">
              <a:buFontTx/>
              <a:buAutoNum type="arabicPeriod"/>
            </a:pPr>
            <a:r>
              <a:rPr lang="en-US" dirty="0" smtClean="0"/>
              <a:t> Toss a coin 10000 times. Pr(Head)=0.5001</a:t>
            </a:r>
          </a:p>
          <a:p>
            <a:pPr marL="898525" indent="-609600" eaLnBrk="1" hangingPunct="1">
              <a:buFontTx/>
              <a:buAutoNum type="arabicPeriod"/>
            </a:pPr>
            <a:r>
              <a:rPr lang="en-US" dirty="0" smtClean="0"/>
              <a:t>Throw a dart on the circular Target</a:t>
            </a:r>
          </a:p>
          <a:p>
            <a:pPr marL="898525" indent="-609600" eaLnBrk="1" hangingPunct="1">
              <a:buNone/>
            </a:pPr>
            <a:r>
              <a:rPr lang="en-US" dirty="0" smtClean="0"/>
              <a:t>	Pr(region A)=area(A)/total area</a:t>
            </a:r>
          </a:p>
          <a:p>
            <a:pPr marL="898525" indent="-609600" eaLnBrk="1" hangingPunct="1">
              <a:buNone/>
            </a:pPr>
            <a:r>
              <a:rPr lang="en-US" dirty="0" smtClean="0"/>
              <a:t>3.  	What is the probability that John will pass this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dirty="0" smtClean="0"/>
              <a:t>course? Who is answering this question? John, Professor or his friend.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Hypothesis Testing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 smtClean="0"/>
              <a:t>Four possible outcomes of the decision:</a:t>
            </a:r>
          </a:p>
          <a:p>
            <a:pPr>
              <a:lnSpc>
                <a:spcPct val="90000"/>
              </a:lnSpc>
            </a:pPr>
            <a:endParaRPr lang="en-US" sz="3000" dirty="0" smtClean="0"/>
          </a:p>
          <a:p>
            <a:pPr>
              <a:lnSpc>
                <a:spcPct val="90000"/>
              </a:lnSpc>
            </a:pPr>
            <a:endParaRPr lang="en-US" sz="3000" dirty="0" smtClean="0"/>
          </a:p>
          <a:p>
            <a:pPr>
              <a:lnSpc>
                <a:spcPct val="90000"/>
              </a:lnSpc>
            </a:pPr>
            <a:endParaRPr lang="en-US" sz="3000" dirty="0" smtClean="0"/>
          </a:p>
          <a:p>
            <a:pPr>
              <a:lnSpc>
                <a:spcPct val="90000"/>
              </a:lnSpc>
            </a:pPr>
            <a:endParaRPr lang="en-US" sz="3000" b="1" dirty="0" smtClean="0"/>
          </a:p>
          <a:p>
            <a:pPr>
              <a:lnSpc>
                <a:spcPct val="90000"/>
              </a:lnSpc>
            </a:pPr>
            <a:r>
              <a:rPr lang="en-US" sz="3000" b="1" dirty="0" smtClean="0"/>
              <a:t>Notation: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600" dirty="0" smtClean="0">
                <a:sym typeface="Symbol" pitchFamily="18" charset="2"/>
              </a:rPr>
              <a:t></a:t>
            </a:r>
            <a:r>
              <a:rPr lang="en-US" sz="2600" dirty="0" smtClean="0"/>
              <a:t> = Pr (Type I error) = level of significance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600" dirty="0" smtClean="0">
                <a:sym typeface="Symbol" pitchFamily="18" charset="2"/>
              </a:rPr>
              <a:t></a:t>
            </a:r>
            <a:r>
              <a:rPr lang="en-US" sz="2600" dirty="0" smtClean="0"/>
              <a:t> = Pr (Type II error)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600" dirty="0" smtClean="0"/>
              <a:t>1-</a:t>
            </a:r>
            <a:r>
              <a:rPr lang="en-US" sz="2600" dirty="0" smtClean="0">
                <a:sym typeface="Symbol" pitchFamily="18" charset="2"/>
              </a:rPr>
              <a:t></a:t>
            </a:r>
            <a:r>
              <a:rPr lang="en-US" sz="2600" dirty="0" smtClean="0"/>
              <a:t> = power= Pr(reject H</a:t>
            </a:r>
            <a:r>
              <a:rPr lang="en-US" sz="1600" dirty="0" smtClean="0"/>
              <a:t>0</a:t>
            </a:r>
            <a:r>
              <a:rPr lang="en-US" sz="2600" dirty="0" smtClean="0">
                <a:sym typeface="MT Symbol" charset="2"/>
              </a:rPr>
              <a:t>|</a:t>
            </a:r>
            <a:r>
              <a:rPr lang="en-US" sz="2600" dirty="0" smtClean="0"/>
              <a:t>H</a:t>
            </a:r>
            <a:r>
              <a:rPr lang="en-US" sz="1600" dirty="0" smtClean="0"/>
              <a:t>1</a:t>
            </a:r>
            <a:r>
              <a:rPr lang="en-US" sz="2600" dirty="0" smtClean="0"/>
              <a:t> is true)</a:t>
            </a:r>
          </a:p>
        </p:txBody>
      </p:sp>
      <p:graphicFrame>
        <p:nvGraphicFramePr>
          <p:cNvPr id="15389" name="Group 29"/>
          <p:cNvGraphicFramePr>
            <a:graphicFrameLocks noGrp="1"/>
          </p:cNvGraphicFramePr>
          <p:nvPr/>
        </p:nvGraphicFramePr>
        <p:xfrm>
          <a:off x="1524000" y="2327275"/>
          <a:ext cx="6096000" cy="14859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Truth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H1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Decision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Accept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H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Type II 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Reject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H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Type I 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306775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Hypothesis Testing</a:t>
            </a:r>
            <a:endParaRPr lang="en-US" dirty="0" smtClean="0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Goal</a:t>
            </a:r>
            <a:r>
              <a:rPr lang="en-US" dirty="0" smtClean="0"/>
              <a:t> : </a:t>
            </a:r>
            <a:endParaRPr lang="en-US" altLang="zh-TW" dirty="0" smtClean="0"/>
          </a:p>
          <a:p>
            <a:pPr lvl="1">
              <a:buNone/>
            </a:pPr>
            <a:r>
              <a:rPr lang="en-US" dirty="0" smtClean="0"/>
              <a:t>to make  </a:t>
            </a:r>
            <a:r>
              <a:rPr lang="en-US" dirty="0" smtClean="0">
                <a:sym typeface="Symbol" pitchFamily="18" charset="2"/>
              </a:rPr>
              <a:t></a:t>
            </a:r>
            <a:r>
              <a:rPr lang="en-US" dirty="0" smtClean="0"/>
              <a:t>  and  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en-US" dirty="0" smtClean="0"/>
              <a:t>  both small</a:t>
            </a:r>
          </a:p>
          <a:p>
            <a:r>
              <a:rPr lang="en-US" b="1" dirty="0" smtClean="0"/>
              <a:t>Facts:  </a:t>
            </a:r>
            <a:endParaRPr lang="en-US" altLang="zh-TW" b="1" dirty="0" smtClean="0"/>
          </a:p>
          <a:p>
            <a:pPr lvl="1">
              <a:buNone/>
            </a:pPr>
            <a:r>
              <a:rPr lang="en-US" dirty="0" smtClean="0">
                <a:sym typeface="Symbol" pitchFamily="18" charset="2"/>
              </a:rPr>
              <a:t></a:t>
            </a:r>
            <a:r>
              <a:rPr lang="en-US" dirty="0" smtClean="0"/>
              <a:t>   </a:t>
            </a:r>
            <a:r>
              <a:rPr lang="en-US" dirty="0" smtClean="0">
                <a:sym typeface="Symbol" pitchFamily="18" charset="2"/>
              </a:rPr>
              <a:t></a:t>
            </a:r>
            <a:r>
              <a:rPr lang="en-US" dirty="0" smtClean="0"/>
              <a:t>    then   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en-US" dirty="0" smtClean="0"/>
              <a:t>  </a:t>
            </a:r>
            <a:r>
              <a:rPr lang="en-US" dirty="0" smtClean="0">
                <a:sym typeface="Symbol" pitchFamily="18" charset="2"/>
              </a:rPr>
              <a:t>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ym typeface="Symbol" pitchFamily="18" charset="2"/>
              </a:rPr>
              <a:t></a:t>
            </a:r>
            <a:r>
              <a:rPr lang="en-US" dirty="0" smtClean="0"/>
              <a:t>   </a:t>
            </a:r>
            <a:r>
              <a:rPr lang="en-US" dirty="0" smtClean="0">
                <a:sym typeface="Symbol" pitchFamily="18" charset="2"/>
              </a:rPr>
              <a:t></a:t>
            </a:r>
            <a:r>
              <a:rPr lang="en-US" dirty="0" smtClean="0"/>
              <a:t>    then   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en-US" dirty="0" smtClean="0"/>
              <a:t>  </a:t>
            </a:r>
            <a:r>
              <a:rPr lang="en-US" dirty="0" smtClean="0">
                <a:sym typeface="Symbol" pitchFamily="18" charset="2"/>
              </a:rPr>
              <a:t></a:t>
            </a:r>
            <a:endParaRPr lang="en-US" dirty="0" smtClean="0"/>
          </a:p>
          <a:p>
            <a:r>
              <a:rPr lang="en-US" b="1" dirty="0" smtClean="0"/>
              <a:t>General Strategy</a:t>
            </a:r>
            <a:r>
              <a:rPr lang="en-US" dirty="0" smtClean="0"/>
              <a:t>:</a:t>
            </a:r>
            <a:endParaRPr lang="en-US" altLang="zh-TW" dirty="0" smtClean="0"/>
          </a:p>
          <a:p>
            <a:pPr lvl="1">
              <a:buNone/>
            </a:pPr>
            <a:r>
              <a:rPr lang="en-US" dirty="0" smtClean="0"/>
              <a:t>fix </a:t>
            </a:r>
            <a:r>
              <a:rPr lang="en-US" dirty="0" smtClean="0">
                <a:sym typeface="Symbol" pitchFamily="18" charset="2"/>
              </a:rPr>
              <a:t></a:t>
            </a:r>
            <a:r>
              <a:rPr lang="en-US" dirty="0" smtClean="0"/>
              <a:t>,  minimize </a:t>
            </a:r>
            <a:r>
              <a:rPr lang="en-US" dirty="0" smtClean="0">
                <a:sym typeface="Symbol" pitchFamily="18" charset="2"/>
              </a:rPr>
              <a:t>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78115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Testing for the Population Mean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 smtClean="0"/>
              <a:t>When the sample is from normal population </a:t>
            </a:r>
          </a:p>
          <a:p>
            <a:pPr algn="ctr">
              <a:lnSpc>
                <a:spcPct val="90000"/>
              </a:lnSpc>
              <a:buFont typeface="Arial" charset="0"/>
              <a:buNone/>
            </a:pPr>
            <a:r>
              <a:rPr lang="en-US" sz="2700" dirty="0" smtClean="0"/>
              <a:t>H</a:t>
            </a:r>
            <a:r>
              <a:rPr lang="en-US" sz="1600" dirty="0" smtClean="0"/>
              <a:t>0</a:t>
            </a:r>
            <a:r>
              <a:rPr lang="en-US" sz="2700" dirty="0" smtClean="0"/>
              <a:t> : </a:t>
            </a:r>
            <a:r>
              <a:rPr lang="en-US" sz="2700" dirty="0" smtClean="0">
                <a:sym typeface="Symbol" pitchFamily="18" charset="2"/>
              </a:rPr>
              <a:t></a:t>
            </a:r>
            <a:r>
              <a:rPr lang="en-US" sz="2700" dirty="0" smtClean="0"/>
              <a:t> = 120   </a:t>
            </a:r>
            <a:r>
              <a:rPr lang="en-US" sz="2700" dirty="0" err="1" smtClean="0"/>
              <a:t>vs</a:t>
            </a:r>
            <a:r>
              <a:rPr lang="en-US" sz="2700" dirty="0" smtClean="0"/>
              <a:t>   H</a:t>
            </a:r>
            <a:r>
              <a:rPr lang="en-US" sz="1600" dirty="0" smtClean="0"/>
              <a:t>1</a:t>
            </a:r>
            <a:r>
              <a:rPr lang="en-US" sz="2700" dirty="0" smtClean="0"/>
              <a:t> : </a:t>
            </a:r>
            <a:r>
              <a:rPr lang="en-US" sz="2700" dirty="0" smtClean="0">
                <a:sym typeface="Symbol" pitchFamily="18" charset="2"/>
              </a:rPr>
              <a:t></a:t>
            </a:r>
            <a:r>
              <a:rPr lang="en-US" sz="2700" dirty="0" smtClean="0"/>
              <a:t> &lt; 120</a:t>
            </a:r>
          </a:p>
          <a:p>
            <a:pPr>
              <a:lnSpc>
                <a:spcPct val="90000"/>
              </a:lnSpc>
            </a:pPr>
            <a:r>
              <a:rPr lang="en-US" sz="2700" b="1" dirty="0" smtClean="0"/>
              <a:t>The best test</a:t>
            </a:r>
            <a:r>
              <a:rPr lang="en-US" sz="2700" dirty="0" smtClean="0"/>
              <a:t> is based on      ,which is called the test statistic. The "best test" means that the test has the highest power among all tests with a given type I error.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700" dirty="0" smtClean="0"/>
              <a:t>     Is there any bad test? Yes.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700" dirty="0" smtClean="0"/>
              <a:t> </a:t>
            </a:r>
          </a:p>
          <a:p>
            <a:pPr>
              <a:lnSpc>
                <a:spcPct val="90000"/>
              </a:lnSpc>
            </a:pPr>
            <a:r>
              <a:rPr lang="en-US" sz="2700" b="1" dirty="0" smtClean="0"/>
              <a:t>Rejection Region</a:t>
            </a:r>
            <a:r>
              <a:rPr lang="en-US" sz="27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300" dirty="0" smtClean="0"/>
              <a:t>range of values of test statistic for which H</a:t>
            </a:r>
            <a:r>
              <a:rPr lang="en-US" sz="2400" baseline="-25000" dirty="0" smtClean="0"/>
              <a:t>0 </a:t>
            </a:r>
            <a:r>
              <a:rPr lang="en-US" sz="2300" dirty="0" smtClean="0"/>
              <a:t>is rejected.</a:t>
            </a:r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360510"/>
              </p:ext>
            </p:extLst>
          </p:nvPr>
        </p:nvGraphicFramePr>
        <p:xfrm>
          <a:off x="4953000" y="2590800"/>
          <a:ext cx="317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Equation" r:id="rId3" imgW="177480" imgH="190440" progId="Equation.DSMT4">
                  <p:embed/>
                </p:oleObj>
              </mc:Choice>
              <mc:Fallback>
                <p:oleObj name="Equation" r:id="rId3" imgW="1774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590800"/>
                        <a:ext cx="317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6107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One-tailed test</a:t>
            </a:r>
            <a:endParaRPr lang="en-US" dirty="0" smtClean="0"/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Our rejection region is </a:t>
            </a:r>
          </a:p>
          <a:p>
            <a:r>
              <a:rPr lang="en-US" smtClean="0"/>
              <a:t> Now,</a:t>
            </a:r>
          </a:p>
          <a:p>
            <a:endParaRPr lang="en-US" smtClean="0"/>
          </a:p>
        </p:txBody>
      </p:sp>
      <p:sp>
        <p:nvSpPr>
          <p:cNvPr id="10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811959"/>
              </p:ext>
            </p:extLst>
          </p:nvPr>
        </p:nvGraphicFramePr>
        <p:xfrm>
          <a:off x="5029200" y="1676400"/>
          <a:ext cx="8001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Equation" r:id="rId3" imgW="393480" imgH="215640" progId="Equation.DSMT4">
                  <p:embed/>
                </p:oleObj>
              </mc:Choice>
              <mc:Fallback>
                <p:oleObj name="Equation" r:id="rId3" imgW="393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76400"/>
                        <a:ext cx="8001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905000" y="2349500"/>
          <a:ext cx="5002213" cy="34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Equation" r:id="rId5" imgW="2489040" imgH="1726920" progId="Equation.DSMT4">
                  <p:embed/>
                </p:oleObj>
              </mc:Choice>
              <mc:Fallback>
                <p:oleObj name="Equation" r:id="rId5" imgW="2489040" imgH="1726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49500"/>
                        <a:ext cx="5002213" cy="348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1305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Result</a:t>
            </a:r>
            <a:endParaRPr 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test H</a:t>
            </a:r>
            <a:r>
              <a:rPr lang="en-US" sz="1600" dirty="0" smtClean="0"/>
              <a:t>0</a:t>
            </a:r>
            <a:r>
              <a:rPr lang="en-US" dirty="0" smtClean="0"/>
              <a:t> : </a:t>
            </a:r>
            <a:r>
              <a:rPr lang="en-US" dirty="0" smtClean="0">
                <a:sym typeface="Symbol" pitchFamily="18" charset="2"/>
              </a:rPr>
              <a:t></a:t>
            </a:r>
            <a:r>
              <a:rPr lang="en-US" dirty="0" smtClean="0"/>
              <a:t> = </a:t>
            </a:r>
            <a:r>
              <a:rPr lang="en-US" dirty="0" smtClean="0">
                <a:sym typeface="Symbol" pitchFamily="18" charset="2"/>
              </a:rPr>
              <a:t></a:t>
            </a:r>
            <a:r>
              <a:rPr lang="en-US" baseline="-25000" dirty="0" smtClean="0"/>
              <a:t>0</a:t>
            </a:r>
            <a:r>
              <a:rPr lang="en-US" dirty="0" smtClean="0"/>
              <a:t>   </a:t>
            </a:r>
            <a:r>
              <a:rPr lang="en-US" dirty="0" err="1" smtClean="0"/>
              <a:t>vs</a:t>
            </a:r>
            <a:r>
              <a:rPr lang="en-US" dirty="0" smtClean="0"/>
              <a:t>   H</a:t>
            </a:r>
            <a:r>
              <a:rPr lang="en-US" sz="1600" dirty="0" smtClean="0"/>
              <a:t>1</a:t>
            </a:r>
            <a:r>
              <a:rPr lang="en-US" dirty="0" smtClean="0"/>
              <a:t> : </a:t>
            </a:r>
            <a:r>
              <a:rPr lang="en-US" dirty="0" smtClean="0">
                <a:sym typeface="Symbol" pitchFamily="18" charset="2"/>
              </a:rPr>
              <a:t></a:t>
            </a:r>
            <a:r>
              <a:rPr lang="en-US" dirty="0" smtClean="0"/>
              <a:t> &lt; </a:t>
            </a:r>
            <a:r>
              <a:rPr lang="en-US" dirty="0" smtClean="0">
                <a:sym typeface="Symbol" pitchFamily="18" charset="2"/>
              </a:rPr>
              <a:t></a:t>
            </a:r>
            <a:r>
              <a:rPr lang="en-US" baseline="-25000" dirty="0" smtClean="0"/>
              <a:t>0</a:t>
            </a:r>
            <a:r>
              <a:rPr lang="en-US" dirty="0" smtClean="0"/>
              <a:t>, based on the samples taken from a normal population with mean </a:t>
            </a:r>
            <a:r>
              <a:rPr lang="en-US" dirty="0" smtClean="0">
                <a:sym typeface="Symbol" pitchFamily="18" charset="2"/>
              </a:rPr>
              <a:t></a:t>
            </a:r>
            <a:r>
              <a:rPr lang="en-US" dirty="0" smtClean="0"/>
              <a:t> and variance unknown, </a:t>
            </a:r>
          </a:p>
          <a:p>
            <a:pPr>
              <a:buFont typeface="Arial" charset="0"/>
              <a:buNone/>
            </a:pPr>
            <a:r>
              <a:rPr lang="en-US" b="1" dirty="0" smtClean="0"/>
              <a:t>    the test statistic</a:t>
            </a:r>
            <a:r>
              <a:rPr lang="en-US" dirty="0" smtClean="0"/>
              <a:t> is               . </a:t>
            </a:r>
          </a:p>
          <a:p>
            <a:r>
              <a:rPr lang="en-US" dirty="0" smtClean="0"/>
              <a:t>Assume the level of significance is </a:t>
            </a:r>
            <a:r>
              <a:rPr lang="el-GR" dirty="0" smtClean="0">
                <a:sym typeface="MT Symbol" charset="2"/>
              </a:rPr>
              <a:t>α</a:t>
            </a:r>
            <a:r>
              <a:rPr lang="en-US" dirty="0" smtClean="0"/>
              <a:t> then,</a:t>
            </a:r>
          </a:p>
          <a:p>
            <a:pPr lvl="1"/>
            <a:r>
              <a:rPr lang="en-US" dirty="0" smtClean="0"/>
              <a:t>if t &lt; t</a:t>
            </a:r>
            <a:r>
              <a:rPr lang="en-US" baseline="-25000" dirty="0" smtClean="0"/>
              <a:t>n-1, </a:t>
            </a:r>
            <a:r>
              <a:rPr lang="el-GR" baseline="-25000" dirty="0" smtClean="0"/>
              <a:t>α </a:t>
            </a:r>
            <a:r>
              <a:rPr lang="en-US" dirty="0" smtClean="0"/>
              <a:t>, then we reject H</a:t>
            </a:r>
            <a:r>
              <a:rPr lang="en-US" baseline="-25000" dirty="0" smtClean="0"/>
              <a:t>0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t </a:t>
            </a:r>
            <a:r>
              <a:rPr lang="en-US" dirty="0" smtClean="0">
                <a:sym typeface="MT Symbol" charset="2"/>
              </a:rPr>
              <a:t>≥</a:t>
            </a:r>
            <a:r>
              <a:rPr lang="en-US" dirty="0" smtClean="0"/>
              <a:t> t</a:t>
            </a:r>
            <a:r>
              <a:rPr lang="en-US" baseline="-25000" dirty="0" smtClean="0"/>
              <a:t>n-1, </a:t>
            </a:r>
            <a:r>
              <a:rPr lang="el-GR" baseline="-25000" dirty="0" smtClean="0"/>
              <a:t>α</a:t>
            </a:r>
            <a:r>
              <a:rPr lang="en-US" dirty="0" smtClean="0"/>
              <a:t>, then we do not reject H</a:t>
            </a:r>
            <a:r>
              <a:rPr lang="en-US" baseline="-25000" dirty="0" smtClean="0"/>
              <a:t>0</a:t>
            </a:r>
            <a:r>
              <a:rPr lang="en-US" dirty="0" smtClean="0"/>
              <a:t>.</a:t>
            </a:r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087882"/>
              </p:ext>
            </p:extLst>
          </p:nvPr>
        </p:nvGraphicFramePr>
        <p:xfrm>
          <a:off x="4800600" y="3505200"/>
          <a:ext cx="12192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Equation" r:id="rId3" imgW="1219200" imgH="736600" progId="Equation.3">
                  <p:embed/>
                </p:oleObj>
              </mc:Choice>
              <mc:Fallback>
                <p:oleObj name="Equation" r:id="rId3" imgW="12192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505200"/>
                        <a:ext cx="12192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63628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P-value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</a:t>
            </a:r>
            <a:r>
              <a:rPr lang="en-US" dirty="0"/>
              <a:t>minimum </a:t>
            </a:r>
            <a:r>
              <a:rPr lang="el-GR" dirty="0" smtClean="0">
                <a:sym typeface="MT Symbol"/>
              </a:rPr>
              <a:t>α</a:t>
            </a:r>
            <a:r>
              <a:rPr lang="en-US" dirty="0" smtClean="0"/>
              <a:t>-level </a:t>
            </a:r>
            <a:r>
              <a:rPr lang="en-US" dirty="0"/>
              <a:t>at which we can reject Ho based on the sample.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P-value </a:t>
            </a:r>
            <a:r>
              <a:rPr lang="en-US" dirty="0"/>
              <a:t>can also be thought as the probability of obtaining a test statistic as extreme as or more extreme than the actual test statistic obtained from the sample, given that the null hypothesis is true.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48200" y="2298700"/>
            <a:ext cx="4038600" cy="3128963"/>
          </a:xfrm>
        </p:spPr>
      </p:pic>
    </p:spTree>
    <p:extLst>
      <p:ext uri="{BB962C8B-B14F-4D97-AF65-F5344CB8AC3E}">
        <p14:creationId xmlns:p14="http://schemas.microsoft.com/office/powerpoint/2010/main" val="7706994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Remarks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Two different approaches on determining the statistical significance: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Critical value method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P-value method.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691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One-tailed test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/>
              <a:t>Testing H</a:t>
            </a:r>
            <a:r>
              <a:rPr lang="en-US" b="1" baseline="-25000" dirty="0"/>
              <a:t>0</a:t>
            </a:r>
            <a:r>
              <a:rPr lang="en-US" b="1" dirty="0"/>
              <a:t>: </a:t>
            </a:r>
            <a:r>
              <a:rPr lang="en-US" b="1" dirty="0" smtClean="0">
                <a:sym typeface="MT Symbol"/>
              </a:rPr>
              <a:t>µ</a:t>
            </a:r>
            <a:r>
              <a:rPr lang="en-US" b="1" dirty="0" smtClean="0"/>
              <a:t>=</a:t>
            </a:r>
            <a:r>
              <a:rPr lang="en-US" b="1" dirty="0">
                <a:sym typeface="MT Symbol"/>
              </a:rPr>
              <a:t> </a:t>
            </a:r>
            <a:r>
              <a:rPr lang="en-US" b="1" dirty="0" smtClean="0">
                <a:sym typeface="MT Symbol"/>
              </a:rPr>
              <a:t>µ</a:t>
            </a:r>
            <a:r>
              <a:rPr lang="en-US" b="1" baseline="-25000" dirty="0" smtClean="0"/>
              <a:t>0</a:t>
            </a:r>
            <a:r>
              <a:rPr lang="en-US" b="1" dirty="0" smtClean="0"/>
              <a:t> </a:t>
            </a:r>
            <a:r>
              <a:rPr lang="en-US" b="1" dirty="0" err="1"/>
              <a:t>vs</a:t>
            </a:r>
            <a:r>
              <a:rPr lang="en-US" b="1" dirty="0"/>
              <a:t> H</a:t>
            </a:r>
            <a:r>
              <a:rPr lang="en-US" b="1" baseline="-25000" dirty="0"/>
              <a:t>1</a:t>
            </a:r>
            <a:r>
              <a:rPr lang="en-US" b="1" dirty="0"/>
              <a:t>: </a:t>
            </a:r>
            <a:r>
              <a:rPr lang="en-US" b="1" dirty="0">
                <a:sym typeface="MT Symbol"/>
              </a:rPr>
              <a:t>µ</a:t>
            </a:r>
            <a:r>
              <a:rPr lang="en-US" b="1" dirty="0" smtClean="0"/>
              <a:t> </a:t>
            </a:r>
            <a:r>
              <a:rPr lang="en-US" b="1" dirty="0"/>
              <a:t>&gt; </a:t>
            </a:r>
            <a:r>
              <a:rPr lang="en-US" b="1" dirty="0" smtClean="0">
                <a:sym typeface="MT Symbol"/>
              </a:rPr>
              <a:t>µ</a:t>
            </a:r>
            <a:r>
              <a:rPr lang="en-US" b="1" baseline="-25000" dirty="0" smtClean="0"/>
              <a:t>0</a:t>
            </a:r>
            <a:r>
              <a:rPr lang="en-US" b="1" dirty="0" smtClean="0"/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When       </a:t>
            </a:r>
            <a:r>
              <a:rPr lang="en-US" dirty="0"/>
              <a:t>unknown and population is </a:t>
            </a:r>
            <a:r>
              <a:rPr lang="en-US" dirty="0" smtClean="0"/>
              <a:t>normal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Test </a:t>
            </a:r>
            <a:r>
              <a:rPr lang="en-US" dirty="0"/>
              <a:t>Statistic: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Rejection </a:t>
            </a:r>
            <a:r>
              <a:rPr lang="en-US" dirty="0"/>
              <a:t>Region: t &gt; </a:t>
            </a:r>
            <a:r>
              <a:rPr lang="en-US" dirty="0" smtClean="0"/>
              <a:t>t</a:t>
            </a:r>
            <a:r>
              <a:rPr lang="en-US" baseline="-25000" dirty="0" smtClean="0"/>
              <a:t>n-1,</a:t>
            </a:r>
            <a:r>
              <a:rPr lang="el-GR" baseline="-25000" dirty="0" smtClean="0">
                <a:sym typeface="MT Symbol"/>
              </a:rPr>
              <a:t>α</a:t>
            </a: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p-value </a:t>
            </a:r>
            <a:r>
              <a:rPr lang="en-US" dirty="0"/>
              <a:t>= 1- F</a:t>
            </a:r>
            <a:r>
              <a:rPr lang="en-US" baseline="-25000" dirty="0"/>
              <a:t>t,n-1</a:t>
            </a:r>
            <a:r>
              <a:rPr lang="en-US" dirty="0"/>
              <a:t> (t), where F</a:t>
            </a:r>
            <a:r>
              <a:rPr lang="en-US" baseline="-25000" dirty="0"/>
              <a:t>t,n-1</a:t>
            </a:r>
            <a:r>
              <a:rPr lang="en-US" dirty="0"/>
              <a:t> ( ) is the </a:t>
            </a:r>
            <a:r>
              <a:rPr lang="en-US" dirty="0" err="1"/>
              <a:t>cdf</a:t>
            </a:r>
            <a:r>
              <a:rPr lang="en-US" dirty="0"/>
              <a:t> for t distribution with </a:t>
            </a:r>
            <a:r>
              <a:rPr lang="en-US" dirty="0" err="1"/>
              <a:t>df</a:t>
            </a:r>
            <a:r>
              <a:rPr lang="en-US" dirty="0"/>
              <a:t>=n-1.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 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/>
              <a:t>Note:</a:t>
            </a:r>
            <a:r>
              <a:rPr lang="en-US" dirty="0"/>
              <a:t> </a:t>
            </a:r>
            <a:r>
              <a:rPr lang="en-US" dirty="0" smtClean="0"/>
              <a:t>If        </a:t>
            </a:r>
            <a:r>
              <a:rPr lang="en-US" dirty="0"/>
              <a:t>is known, the s in test statistic will be replaced </a:t>
            </a:r>
            <a:r>
              <a:rPr lang="en-US" dirty="0" smtClean="0"/>
              <a:t>by </a:t>
            </a:r>
            <a:r>
              <a:rPr lang="el-GR" dirty="0">
                <a:sym typeface="MT Symbol"/>
              </a:rPr>
              <a:t>σ </a:t>
            </a:r>
            <a:r>
              <a:rPr lang="en-US" dirty="0" smtClean="0">
                <a:sym typeface="MT Symbol"/>
              </a:rPr>
              <a:t> </a:t>
            </a:r>
            <a:r>
              <a:rPr lang="en-US" dirty="0" smtClean="0"/>
              <a:t>and</a:t>
            </a: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          t</a:t>
            </a:r>
            <a:r>
              <a:rPr lang="en-US" baseline="-25000" dirty="0" smtClean="0"/>
              <a:t>n-1,</a:t>
            </a:r>
            <a:r>
              <a:rPr lang="el-GR" baseline="-25000" dirty="0" smtClean="0">
                <a:sym typeface="MT Symbol"/>
              </a:rPr>
              <a:t>α</a:t>
            </a:r>
            <a:r>
              <a:rPr lang="en-US" baseline="-25000" dirty="0" smtClean="0"/>
              <a:t> </a:t>
            </a:r>
            <a:r>
              <a:rPr lang="en-US" dirty="0"/>
              <a:t>in rejection region will be replaced by </a:t>
            </a:r>
            <a:r>
              <a:rPr lang="en-US" dirty="0" smtClean="0"/>
              <a:t>z</a:t>
            </a:r>
            <a:r>
              <a:rPr lang="el-GR" baseline="-25000" dirty="0" smtClean="0">
                <a:sym typeface="MT Symbol"/>
              </a:rPr>
              <a:t>α</a:t>
            </a:r>
            <a:r>
              <a:rPr lang="en-US" baseline="-25000" dirty="0" smtClean="0">
                <a:sym typeface="MT Symbol"/>
              </a:rPr>
              <a:t> </a:t>
            </a:r>
            <a:r>
              <a:rPr lang="en-US" dirty="0" smtClean="0"/>
              <a:t>, </a:t>
            </a:r>
            <a:r>
              <a:rPr lang="en-US" dirty="0"/>
              <a:t>F</a:t>
            </a:r>
            <a:r>
              <a:rPr lang="en-US" baseline="-25000" dirty="0"/>
              <a:t>t,n-1</a:t>
            </a:r>
            <a:r>
              <a:rPr lang="en-US" dirty="0"/>
              <a:t> (t) will </a:t>
            </a:r>
            <a:r>
              <a:rPr lang="en-US" dirty="0" smtClean="0"/>
              <a:t>be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           replace </a:t>
            </a:r>
            <a:r>
              <a:rPr lang="en-US" dirty="0"/>
              <a:t>by </a:t>
            </a:r>
            <a:r>
              <a:rPr lang="az-Cyrl-AZ" dirty="0" smtClean="0"/>
              <a:t>Ф</a:t>
            </a:r>
            <a:r>
              <a:rPr lang="en-US" dirty="0" smtClean="0"/>
              <a:t>(t</a:t>
            </a:r>
            <a:r>
              <a:rPr lang="en-US" dirty="0"/>
              <a:t>).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225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477013"/>
              </p:ext>
            </p:extLst>
          </p:nvPr>
        </p:nvGraphicFramePr>
        <p:xfrm>
          <a:off x="2743200" y="2362200"/>
          <a:ext cx="12192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8" name="Equation" r:id="rId3" imgW="1219200" imgH="736600" progId="Equation.3">
                  <p:embed/>
                </p:oleObj>
              </mc:Choice>
              <mc:Fallback>
                <p:oleObj name="Equation" r:id="rId3" imgW="12192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362200"/>
                        <a:ext cx="12192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341710"/>
              </p:ext>
            </p:extLst>
          </p:nvPr>
        </p:nvGraphicFramePr>
        <p:xfrm>
          <a:off x="1752600" y="1905000"/>
          <a:ext cx="390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9" name="Equation" r:id="rId5" imgW="203024" imgH="203024" progId="Equation.3">
                  <p:embed/>
                </p:oleObj>
              </mc:Choice>
              <mc:Fallback>
                <p:oleObj name="Equation" r:id="rId5" imgW="203024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05000"/>
                        <a:ext cx="3905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242977"/>
              </p:ext>
            </p:extLst>
          </p:nvPr>
        </p:nvGraphicFramePr>
        <p:xfrm>
          <a:off x="1905000" y="4495800"/>
          <a:ext cx="390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0" name="Equation" r:id="rId7" imgW="203024" imgH="203024" progId="Equation.3">
                  <p:embed/>
                </p:oleObj>
              </mc:Choice>
              <mc:Fallback>
                <p:oleObj name="Equation" r:id="rId7" imgW="203024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95800"/>
                        <a:ext cx="3905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03489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Testing For Two-Sided Alternative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3000" dirty="0" smtClean="0"/>
              <a:t>Let X</a:t>
            </a:r>
            <a:r>
              <a:rPr lang="en-US" sz="1600" dirty="0" smtClean="0"/>
              <a:t>1</a:t>
            </a:r>
            <a:r>
              <a:rPr lang="en-US" sz="3000" dirty="0" smtClean="0"/>
              <a:t>,….,</a:t>
            </a:r>
            <a:r>
              <a:rPr lang="en-US" sz="3000" dirty="0" err="1" smtClean="0"/>
              <a:t>X</a:t>
            </a:r>
            <a:r>
              <a:rPr lang="en-US" sz="1600" dirty="0" err="1" smtClean="0"/>
              <a:t>n</a:t>
            </a:r>
            <a:r>
              <a:rPr lang="en-US" sz="3000" dirty="0" smtClean="0"/>
              <a:t> be the random samples from the population</a:t>
            </a:r>
            <a:r>
              <a:rPr lang="en-US" altLang="zh-TW" sz="3000" dirty="0" smtClean="0"/>
              <a:t> N(</a:t>
            </a:r>
            <a:r>
              <a:rPr lang="en-US" dirty="0" smtClean="0">
                <a:sym typeface="MT Symbol" charset="2"/>
              </a:rPr>
              <a:t>µ</a:t>
            </a:r>
            <a:r>
              <a:rPr lang="en-US" altLang="zh-TW" sz="3000" dirty="0" smtClean="0"/>
              <a:t>, </a:t>
            </a:r>
            <a:r>
              <a:rPr lang="el-GR" sz="3000" dirty="0" smtClean="0"/>
              <a:t>σ</a:t>
            </a:r>
            <a:r>
              <a:rPr lang="en-US" sz="3000" dirty="0" smtClean="0"/>
              <a:t>²</a:t>
            </a:r>
            <a:r>
              <a:rPr lang="en-US" altLang="zh-TW" sz="3000" dirty="0" smtClean="0"/>
              <a:t>)</a:t>
            </a:r>
            <a:r>
              <a:rPr lang="en-US" sz="3000" dirty="0" smtClean="0"/>
              <a:t>, where</a:t>
            </a:r>
            <a:r>
              <a:rPr lang="en-US" altLang="zh-TW" sz="3000" dirty="0" smtClean="0"/>
              <a:t> </a:t>
            </a:r>
            <a:r>
              <a:rPr lang="el-GR" sz="3000" dirty="0" smtClean="0"/>
              <a:t>σ</a:t>
            </a:r>
            <a:r>
              <a:rPr lang="en-US" sz="3000" dirty="0" smtClean="0"/>
              <a:t>²</a:t>
            </a:r>
            <a:r>
              <a:rPr lang="en-US" altLang="zh-TW" sz="3000" dirty="0" smtClean="0"/>
              <a:t> </a:t>
            </a:r>
            <a:r>
              <a:rPr lang="en-US" sz="3000" dirty="0" smtClean="0"/>
              <a:t>is unknown.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H</a:t>
            </a:r>
            <a:r>
              <a:rPr lang="en-US" sz="1600" dirty="0" smtClean="0"/>
              <a:t>0</a:t>
            </a:r>
            <a:r>
              <a:rPr lang="en-US" sz="3000" dirty="0" smtClean="0"/>
              <a:t> : </a:t>
            </a:r>
            <a:r>
              <a:rPr lang="en-US" dirty="0" smtClean="0">
                <a:sym typeface="MT Symbol" charset="2"/>
              </a:rPr>
              <a:t>µ</a:t>
            </a:r>
            <a:r>
              <a:rPr lang="en-US" dirty="0" smtClean="0"/>
              <a:t>=</a:t>
            </a:r>
            <a:r>
              <a:rPr lang="en-US" dirty="0" smtClean="0">
                <a:sym typeface="MT Symbol" charset="2"/>
              </a:rPr>
              <a:t>µ</a:t>
            </a:r>
            <a:r>
              <a:rPr lang="en-US" baseline="-25000" dirty="0" smtClean="0"/>
              <a:t>0</a:t>
            </a:r>
            <a:r>
              <a:rPr lang="en-US" sz="3000" dirty="0" smtClean="0"/>
              <a:t> </a:t>
            </a:r>
            <a:r>
              <a:rPr lang="en-US" sz="3000" dirty="0" err="1" smtClean="0"/>
              <a:t>vs</a:t>
            </a:r>
            <a:r>
              <a:rPr lang="en-US" sz="3000" dirty="0" smtClean="0"/>
              <a:t>  H</a:t>
            </a:r>
            <a:r>
              <a:rPr lang="en-US" sz="1600" dirty="0" smtClean="0"/>
              <a:t>1</a:t>
            </a:r>
            <a:r>
              <a:rPr lang="en-US" sz="3000" dirty="0" smtClean="0"/>
              <a:t> : </a:t>
            </a:r>
            <a:r>
              <a:rPr lang="en-US" dirty="0" smtClean="0">
                <a:sym typeface="MT Symbol" charset="2"/>
              </a:rPr>
              <a:t>µ</a:t>
            </a:r>
            <a:r>
              <a:rPr lang="en-US" dirty="0" smtClean="0"/>
              <a:t>≠</a:t>
            </a:r>
            <a:r>
              <a:rPr lang="en-US" dirty="0" smtClean="0">
                <a:sym typeface="MT Symbol" charset="2"/>
              </a:rPr>
              <a:t>µ</a:t>
            </a:r>
            <a:r>
              <a:rPr lang="en-US" baseline="-25000" dirty="0" smtClean="0"/>
              <a:t>0</a:t>
            </a:r>
            <a:r>
              <a:rPr lang="en-US" sz="3000" dirty="0" smtClean="0"/>
              <a:t> </a:t>
            </a:r>
          </a:p>
          <a:p>
            <a:pPr lvl="1">
              <a:lnSpc>
                <a:spcPct val="130000"/>
              </a:lnSpc>
            </a:pPr>
            <a:r>
              <a:rPr lang="en-US" sz="2600" b="1" dirty="0" smtClean="0"/>
              <a:t>Test Statistic</a:t>
            </a:r>
            <a:r>
              <a:rPr lang="en-US" sz="2600" dirty="0" smtClean="0"/>
              <a:t>: </a:t>
            </a:r>
          </a:p>
          <a:p>
            <a:pPr lvl="1">
              <a:lnSpc>
                <a:spcPct val="150000"/>
              </a:lnSpc>
              <a:spcBef>
                <a:spcPct val="10000"/>
              </a:spcBef>
            </a:pPr>
            <a:r>
              <a:rPr lang="en-US" sz="2600" b="1" dirty="0" smtClean="0"/>
              <a:t>Rejection Region</a:t>
            </a:r>
            <a:r>
              <a:rPr lang="en-US" sz="2600" dirty="0" smtClean="0"/>
              <a:t>:</a:t>
            </a:r>
            <a:r>
              <a:rPr lang="en-US" altLang="zh-TW" sz="2600" dirty="0" smtClean="0"/>
              <a:t> |</a:t>
            </a:r>
            <a:r>
              <a:rPr lang="en-US" sz="2600" dirty="0" smtClean="0"/>
              <a:t>t</a:t>
            </a:r>
            <a:r>
              <a:rPr lang="en-US" altLang="zh-TW" sz="2600" dirty="0" smtClean="0"/>
              <a:t>|&gt;</a:t>
            </a:r>
            <a:r>
              <a:rPr lang="en-US" sz="2600" dirty="0" smtClean="0"/>
              <a:t> t</a:t>
            </a:r>
            <a:r>
              <a:rPr lang="en-US" sz="2600" baseline="-25000" dirty="0" smtClean="0"/>
              <a:t>n-1</a:t>
            </a:r>
            <a:r>
              <a:rPr lang="en-US" altLang="zh-TW" sz="2600" baseline="-25000" dirty="0" smtClean="0"/>
              <a:t>,</a:t>
            </a:r>
            <a:r>
              <a:rPr lang="en-US" sz="2600" baseline="-25000" dirty="0" smtClean="0"/>
              <a:t>1-</a:t>
            </a:r>
            <a:r>
              <a:rPr lang="el-GR" sz="2600" baseline="-25000" dirty="0" smtClean="0">
                <a:sym typeface="MT Symbol" charset="2"/>
              </a:rPr>
              <a:t>α</a:t>
            </a:r>
            <a:r>
              <a:rPr lang="en-US" sz="2600" baseline="-25000" dirty="0" smtClean="0"/>
              <a:t>/2</a:t>
            </a:r>
            <a:r>
              <a:rPr lang="en-US" sz="2600" dirty="0" smtClean="0"/>
              <a:t> </a:t>
            </a:r>
          </a:p>
          <a:p>
            <a:pPr lvl="1">
              <a:lnSpc>
                <a:spcPct val="120000"/>
              </a:lnSpc>
            </a:pPr>
            <a:r>
              <a:rPr lang="en-US" sz="2600" b="1" dirty="0" smtClean="0"/>
              <a:t>p-value</a:t>
            </a:r>
            <a:r>
              <a:rPr lang="en-US" sz="2600" dirty="0" smtClean="0"/>
              <a:t> = 2</a:t>
            </a:r>
            <a:r>
              <a:rPr lang="en-US" altLang="zh-TW" sz="2600" dirty="0" smtClean="0">
                <a:sym typeface="MT Symbol" charset="2"/>
              </a:rPr>
              <a:t>*</a:t>
            </a:r>
            <a:r>
              <a:rPr lang="en-US" sz="2600" dirty="0" smtClean="0"/>
              <a:t>F</a:t>
            </a:r>
            <a:r>
              <a:rPr lang="en-US" sz="2600" baseline="-25000" dirty="0" smtClean="0"/>
              <a:t>t,n-1</a:t>
            </a:r>
            <a:r>
              <a:rPr lang="en-US" sz="2600" dirty="0" smtClean="0"/>
              <a:t> (t), if t</a:t>
            </a:r>
            <a:r>
              <a:rPr lang="en-US" altLang="zh-TW" sz="2600" dirty="0" smtClean="0"/>
              <a:t>&lt;=</a:t>
            </a:r>
            <a:r>
              <a:rPr lang="en-US" sz="2600" dirty="0" smtClean="0"/>
              <a:t> 0. (see figures on next slide)</a:t>
            </a:r>
          </a:p>
          <a:p>
            <a:pPr lvl="1">
              <a:lnSpc>
                <a:spcPct val="120000"/>
              </a:lnSpc>
              <a:buFont typeface="Arial" charset="0"/>
              <a:buNone/>
            </a:pPr>
            <a:r>
              <a:rPr lang="en-US" altLang="zh-TW" sz="2600" dirty="0" smtClean="0"/>
              <a:t>                     </a:t>
            </a:r>
            <a:r>
              <a:rPr lang="en-US" sz="2600" dirty="0" smtClean="0"/>
              <a:t>2</a:t>
            </a:r>
            <a:r>
              <a:rPr lang="en-US" altLang="zh-TW" sz="2600" dirty="0" smtClean="0">
                <a:sym typeface="MT Symbol" charset="2"/>
              </a:rPr>
              <a:t>*</a:t>
            </a:r>
            <a:r>
              <a:rPr lang="en-US" sz="2600" dirty="0" smtClean="0"/>
              <a:t>[1- F</a:t>
            </a:r>
            <a:r>
              <a:rPr lang="en-US" sz="2600" baseline="-25000" dirty="0" smtClean="0"/>
              <a:t>t,n-1</a:t>
            </a:r>
            <a:r>
              <a:rPr lang="en-US" sz="2600" dirty="0" smtClean="0"/>
              <a:t> (t)], if t &gt; 0. </a:t>
            </a:r>
          </a:p>
          <a:p>
            <a:pPr>
              <a:lnSpc>
                <a:spcPct val="80000"/>
              </a:lnSpc>
            </a:pPr>
            <a:r>
              <a:rPr lang="en-US" sz="3000" b="1" dirty="0" smtClean="0"/>
              <a:t>Warning</a:t>
            </a:r>
            <a:r>
              <a:rPr lang="en-US" sz="3000" dirty="0" smtClean="0"/>
              <a:t>: exact p-value requires use </a:t>
            </a:r>
            <a:r>
              <a:rPr lang="en-US" sz="3000" dirty="0" smtClean="0"/>
              <a:t>of computer</a:t>
            </a:r>
            <a:r>
              <a:rPr lang="en-US" sz="3000" dirty="0" smtClean="0"/>
              <a:t>.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520786"/>
              </p:ext>
            </p:extLst>
          </p:nvPr>
        </p:nvGraphicFramePr>
        <p:xfrm>
          <a:off x="3429000" y="2695575"/>
          <a:ext cx="12192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Equation" r:id="rId3" imgW="1219200" imgH="736600" progId="Equation.DSMT4">
                  <p:embed/>
                </p:oleObj>
              </mc:Choice>
              <mc:Fallback>
                <p:oleObj name="Equation" r:id="rId3" imgW="12192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695575"/>
                        <a:ext cx="12192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92436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9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Testing For Two-Sided Alternative</a:t>
            </a:r>
            <a:endParaRPr lang="en-US" dirty="0" smtClean="0"/>
          </a:p>
        </p:txBody>
      </p:sp>
      <p:sp>
        <p:nvSpPr>
          <p:cNvPr id="24590" name="Text Placeholder 11"/>
          <p:cNvSpPr>
            <a:spLocks noGrp="1"/>
          </p:cNvSpPr>
          <p:nvPr>
            <p:ph type="body" idx="1"/>
          </p:nvPr>
        </p:nvSpPr>
        <p:spPr>
          <a:xfrm>
            <a:off x="381000" y="1524000"/>
            <a:ext cx="4040188" cy="1143000"/>
          </a:xfrm>
        </p:spPr>
        <p:txBody>
          <a:bodyPr/>
          <a:lstStyle/>
          <a:p>
            <a:r>
              <a:rPr lang="en-US" dirty="0" smtClean="0"/>
              <a:t>	P-value for X&gt;U</a:t>
            </a:r>
            <a:r>
              <a:rPr lang="en-US" baseline="-25000" dirty="0" smtClean="0"/>
              <a:t>0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4591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131887"/>
          </a:xfrm>
        </p:spPr>
        <p:txBody>
          <a:bodyPr/>
          <a:lstStyle/>
          <a:p>
            <a:r>
              <a:rPr lang="en-US" dirty="0" smtClean="0"/>
              <a:t>	P-value for  X&lt;=U</a:t>
            </a:r>
            <a:r>
              <a:rPr lang="en-US" baseline="-25000" dirty="0" smtClean="0"/>
              <a:t>0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45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45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24583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801688" y="2855913"/>
          <a:ext cx="33528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r:id="rId3" imgW="3352800" imgH="2590465" progId="">
                  <p:embed/>
                </p:oleObj>
              </mc:Choice>
              <mc:Fallback>
                <p:oleObj r:id="rId3" imgW="3352800" imgH="259046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2855913"/>
                        <a:ext cx="3352800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5029200" y="2895600"/>
          <a:ext cx="33528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r:id="rId5" imgW="3352800" imgH="2590465" progId="">
                  <p:embed/>
                </p:oleObj>
              </mc:Choice>
              <mc:Fallback>
                <p:oleObj r:id="rId5" imgW="3352800" imgH="259046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95600"/>
                        <a:ext cx="3352800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273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Properties of probability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dirty="0" smtClean="0"/>
              <a:t>0 &lt;= P(E) &lt;= 1</a:t>
            </a:r>
          </a:p>
          <a:p>
            <a:pPr marL="609600" indent="-609600" eaLnBrk="1" hangingPunct="1">
              <a:buFontTx/>
              <a:buAutoNum type="arabicPeriod"/>
            </a:pPr>
            <a:endParaRPr lang="en-US" dirty="0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dirty="0" smtClean="0"/>
              <a:t>P(A or B occurs)=P(A) +P(B),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dirty="0" smtClean="0"/>
              <a:t>if A and B </a:t>
            </a:r>
            <a:r>
              <a:rPr lang="en-US" b="1" dirty="0" smtClean="0"/>
              <a:t>can not</a:t>
            </a:r>
            <a:r>
              <a:rPr lang="en-US" dirty="0" smtClean="0"/>
              <a:t> happen at the same time</a:t>
            </a:r>
          </a:p>
          <a:p>
            <a:pPr eaLnBrk="1" hangingPunct="1">
              <a:buNone/>
            </a:pPr>
            <a:r>
              <a:rPr lang="en-US" dirty="0" smtClean="0"/>
              <a:t>Mutually Exclusive</a:t>
            </a:r>
          </a:p>
          <a:p>
            <a:pPr lvl="1" eaLnBrk="1" hangingPunct="1"/>
            <a:r>
              <a:rPr lang="en-US" dirty="0" smtClean="0"/>
              <a:t>Two events are mutually exclusive, if A</a:t>
            </a:r>
            <a:r>
              <a:rPr lang="en-US" dirty="0" smtClean="0">
                <a:sym typeface="Symbol" pitchFamily="18" charset="2"/>
              </a:rPr>
              <a:t></a:t>
            </a:r>
            <a:r>
              <a:rPr lang="en-US" dirty="0" smtClean="0"/>
              <a:t>B =0</a:t>
            </a:r>
          </a:p>
          <a:p>
            <a:pPr lvl="1" eaLnBrk="1" hangingPunct="1"/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= {1,2}, A</a:t>
            </a:r>
            <a:r>
              <a:rPr lang="en-US" baseline="-25000" dirty="0" smtClean="0"/>
              <a:t>2</a:t>
            </a:r>
            <a:r>
              <a:rPr lang="en-US" dirty="0" smtClean="0"/>
              <a:t> = {3,4} and A</a:t>
            </a:r>
            <a:r>
              <a:rPr lang="en-US" baseline="-25000" dirty="0" smtClean="0"/>
              <a:t>3</a:t>
            </a:r>
            <a:r>
              <a:rPr lang="en-US" dirty="0" smtClean="0"/>
              <a:t> = {5,6} are mutually exclusive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b="1" smtClean="0"/>
              <a:t>The Power of A Test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39725" indent="-339725"/>
            <a:r>
              <a:rPr lang="en-US" sz="3000" dirty="0" smtClean="0"/>
              <a:t>To test H</a:t>
            </a:r>
            <a:r>
              <a:rPr lang="en-US" sz="1600" dirty="0" smtClean="0"/>
              <a:t>0</a:t>
            </a:r>
            <a:r>
              <a:rPr lang="en-US" sz="3000" dirty="0" smtClean="0"/>
              <a:t> : </a:t>
            </a:r>
            <a:r>
              <a:rPr lang="en-US" dirty="0" smtClean="0">
                <a:sym typeface="MT Symbol" charset="2"/>
              </a:rPr>
              <a:t>µ</a:t>
            </a:r>
            <a:r>
              <a:rPr lang="en-US" dirty="0" smtClean="0"/>
              <a:t>=</a:t>
            </a:r>
            <a:r>
              <a:rPr lang="en-US" dirty="0" smtClean="0">
                <a:sym typeface="MT Symbol" charset="2"/>
              </a:rPr>
              <a:t>µ</a:t>
            </a:r>
            <a:r>
              <a:rPr lang="en-US" baseline="-25000" dirty="0" smtClean="0"/>
              <a:t>0</a:t>
            </a:r>
            <a:r>
              <a:rPr lang="en-US" sz="3000" dirty="0" smtClean="0"/>
              <a:t> </a:t>
            </a:r>
            <a:r>
              <a:rPr lang="en-US" sz="3000" dirty="0" err="1" smtClean="0"/>
              <a:t>vs</a:t>
            </a:r>
            <a:r>
              <a:rPr lang="en-US" sz="3000" dirty="0" smtClean="0"/>
              <a:t>  H</a:t>
            </a:r>
            <a:r>
              <a:rPr lang="en-US" sz="1600" dirty="0" smtClean="0"/>
              <a:t>1</a:t>
            </a:r>
            <a:r>
              <a:rPr lang="en-US" sz="3000" dirty="0" smtClean="0"/>
              <a:t> : </a:t>
            </a:r>
            <a:r>
              <a:rPr lang="en-US" dirty="0" smtClean="0">
                <a:sym typeface="MT Symbol" charset="2"/>
              </a:rPr>
              <a:t>µ</a:t>
            </a:r>
            <a:r>
              <a:rPr lang="en-US" altLang="zh-TW" dirty="0" smtClean="0"/>
              <a:t>&lt;</a:t>
            </a:r>
            <a:r>
              <a:rPr lang="en-US" dirty="0" smtClean="0">
                <a:sym typeface="MT Symbol" charset="2"/>
              </a:rPr>
              <a:t>µ</a:t>
            </a:r>
            <a:r>
              <a:rPr lang="en-US" baseline="-25000" dirty="0" smtClean="0"/>
              <a:t>0</a:t>
            </a:r>
            <a:r>
              <a:rPr lang="en-US" sz="3000" dirty="0" smtClean="0"/>
              <a:t> in normal population with known variance </a:t>
            </a:r>
            <a:r>
              <a:rPr lang="el-GR" sz="3000" dirty="0" smtClean="0"/>
              <a:t>σ</a:t>
            </a:r>
            <a:r>
              <a:rPr lang="en-US" sz="3000" dirty="0" smtClean="0"/>
              <a:t>²,</a:t>
            </a:r>
            <a:r>
              <a:rPr lang="en-US" sz="3000" b="1" dirty="0" smtClean="0"/>
              <a:t> </a:t>
            </a:r>
            <a:r>
              <a:rPr lang="en-US" sz="3000" dirty="0" smtClean="0"/>
              <a:t>the power is</a:t>
            </a:r>
            <a:endParaRPr lang="en-US" altLang="zh-TW" sz="3000" dirty="0" smtClean="0"/>
          </a:p>
          <a:p>
            <a:pPr marL="339725" indent="-339725">
              <a:buFont typeface="Arial" charset="0"/>
              <a:buNone/>
            </a:pPr>
            <a:endParaRPr lang="en-US" sz="3000" dirty="0" smtClean="0"/>
          </a:p>
          <a:p>
            <a:pPr marL="339725" indent="-339725"/>
            <a:r>
              <a:rPr lang="en-US" sz="3000" b="1" dirty="0" smtClean="0"/>
              <a:t>Review</a:t>
            </a:r>
            <a:r>
              <a:rPr lang="en-US" sz="3000" dirty="0" smtClean="0"/>
              <a:t> </a:t>
            </a:r>
            <a:r>
              <a:rPr lang="en-US" altLang="zh-TW" sz="3000" dirty="0" smtClean="0"/>
              <a:t>: </a:t>
            </a:r>
            <a:r>
              <a:rPr lang="en-US" sz="3000" dirty="0" smtClean="0"/>
              <a:t>Power= Pr [rejecting  H</a:t>
            </a:r>
            <a:r>
              <a:rPr lang="en-US" sz="1800" dirty="0" smtClean="0"/>
              <a:t>0</a:t>
            </a:r>
            <a:r>
              <a:rPr lang="en-US" sz="3000" dirty="0" smtClean="0"/>
              <a:t> | H</a:t>
            </a:r>
            <a:r>
              <a:rPr lang="en-US" sz="1800" dirty="0" smtClean="0"/>
              <a:t>0</a:t>
            </a:r>
            <a:r>
              <a:rPr lang="en-US" sz="3000" dirty="0" smtClean="0"/>
              <a:t>  is false ]</a:t>
            </a:r>
          </a:p>
          <a:p>
            <a:pPr marL="339725" indent="-339725"/>
            <a:r>
              <a:rPr lang="en-US" sz="3000" b="1" dirty="0" smtClean="0"/>
              <a:t>Factors Affecting the Power</a:t>
            </a:r>
            <a:endParaRPr lang="en-US" sz="3000" dirty="0" smtClean="0"/>
          </a:p>
          <a:p>
            <a:pPr marL="793750" lvl="1" indent="-339725">
              <a:buFont typeface="Arial" charset="0"/>
              <a:buAutoNum type="arabicPeriod"/>
            </a:pPr>
            <a:r>
              <a:rPr lang="en-US" altLang="zh-TW" sz="2600" dirty="0" smtClean="0"/>
              <a:t> </a:t>
            </a:r>
          </a:p>
          <a:p>
            <a:pPr marL="793750" lvl="1" indent="-339725">
              <a:buFont typeface="Arial" charset="0"/>
              <a:buAutoNum type="arabicPeriod"/>
            </a:pPr>
            <a:r>
              <a:rPr lang="en-US" altLang="zh-TW" sz="2600" dirty="0" smtClean="0"/>
              <a:t> </a:t>
            </a:r>
          </a:p>
          <a:p>
            <a:pPr marL="793750" lvl="1" indent="-339725">
              <a:buFont typeface="Arial" charset="0"/>
              <a:buAutoNum type="arabicPeriod"/>
            </a:pPr>
            <a:r>
              <a:rPr lang="en-US" altLang="zh-TW" sz="2600" dirty="0" smtClean="0"/>
              <a:t> </a:t>
            </a:r>
          </a:p>
          <a:p>
            <a:pPr marL="793750" lvl="1" indent="-339725">
              <a:buFont typeface="Arial" charset="0"/>
              <a:buAutoNum type="arabicPeriod"/>
            </a:pPr>
            <a:r>
              <a:rPr lang="en-US" altLang="zh-TW" sz="2600" dirty="0" smtClean="0"/>
              <a:t> </a:t>
            </a:r>
            <a:endParaRPr lang="en-US" sz="2600" dirty="0" smtClean="0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850900" y="2590800"/>
          <a:ext cx="34163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6" name="Equation" r:id="rId3" imgW="1498320" imgH="253800" progId="Equation.DSMT4">
                  <p:embed/>
                </p:oleObj>
              </mc:Choice>
              <mc:Fallback>
                <p:oleObj name="Equation" r:id="rId3" imgW="1498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2590800"/>
                        <a:ext cx="3416300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447800" y="3962400"/>
          <a:ext cx="40195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7" name="Equation" r:id="rId5" imgW="1803400" imgH="241300" progId="Equation.DSMT4">
                  <p:embed/>
                </p:oleObj>
              </mc:Choice>
              <mc:Fallback>
                <p:oleObj name="Equation" r:id="rId5" imgW="1803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962400"/>
                        <a:ext cx="40195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1524000" y="4495800"/>
          <a:ext cx="3914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8" name="Equation" r:id="rId7" imgW="1739900" imgH="241300" progId="Equation.DSMT4">
                  <p:embed/>
                </p:oleObj>
              </mc:Choice>
              <mc:Fallback>
                <p:oleObj name="Equation" r:id="rId7" imgW="1739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95800"/>
                        <a:ext cx="39147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1600200" y="4953000"/>
          <a:ext cx="28860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9" name="Equation" r:id="rId9" imgW="1282680" imgH="228600" progId="Equation.DSMT4">
                  <p:embed/>
                </p:oleObj>
              </mc:Choice>
              <mc:Fallback>
                <p:oleObj name="Equation" r:id="rId9" imgW="1282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953000"/>
                        <a:ext cx="288607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1524000" y="5410200"/>
          <a:ext cx="29146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0" name="Equation" r:id="rId11" imgW="1295280" imgH="228600" progId="Equation.DSMT4">
                  <p:embed/>
                </p:oleObj>
              </mc:Choice>
              <mc:Fallback>
                <p:oleObj name="Equation" r:id="rId11" imgW="1295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410200"/>
                        <a:ext cx="291465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03871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smtClean="0"/>
              <a:t>The Power of The 1-Sample 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0988" indent="-280988"/>
            <a:r>
              <a:rPr lang="en-US" sz="2900" smtClean="0"/>
              <a:t>To test </a:t>
            </a:r>
            <a:r>
              <a:rPr lang="en-US" sz="3400" smtClean="0"/>
              <a:t>H</a:t>
            </a:r>
            <a:r>
              <a:rPr lang="en-US" sz="1800" smtClean="0"/>
              <a:t>0</a:t>
            </a:r>
            <a:r>
              <a:rPr lang="en-US" sz="3400" smtClean="0"/>
              <a:t> : </a:t>
            </a:r>
            <a:r>
              <a:rPr lang="en-US" sz="3600" smtClean="0">
                <a:sym typeface="MT Symbol" charset="2"/>
              </a:rPr>
              <a:t>µ</a:t>
            </a:r>
            <a:r>
              <a:rPr lang="en-US" sz="3600" smtClean="0"/>
              <a:t>=</a:t>
            </a:r>
            <a:r>
              <a:rPr lang="en-US" sz="3600" smtClean="0">
                <a:sym typeface="MT Symbol" charset="2"/>
              </a:rPr>
              <a:t>µ</a:t>
            </a:r>
            <a:r>
              <a:rPr lang="en-US" sz="3600" baseline="-25000" smtClean="0"/>
              <a:t>0</a:t>
            </a:r>
            <a:r>
              <a:rPr lang="en-US" sz="3400" smtClean="0"/>
              <a:t> vs  H</a:t>
            </a:r>
            <a:r>
              <a:rPr lang="en-US" sz="1800" smtClean="0"/>
              <a:t>1</a:t>
            </a:r>
            <a:r>
              <a:rPr lang="en-US" sz="3400" smtClean="0"/>
              <a:t> : </a:t>
            </a:r>
            <a:r>
              <a:rPr lang="en-US" sz="3600" smtClean="0">
                <a:sym typeface="MT Symbol" charset="2"/>
              </a:rPr>
              <a:t>µ</a:t>
            </a:r>
            <a:r>
              <a:rPr lang="en-US" altLang="zh-TW" sz="3600" smtClean="0"/>
              <a:t>&lt;</a:t>
            </a:r>
            <a:r>
              <a:rPr lang="en-US" sz="3600" smtClean="0">
                <a:sym typeface="MT Symbol" charset="2"/>
              </a:rPr>
              <a:t>µ</a:t>
            </a:r>
            <a:r>
              <a:rPr lang="en-US" sz="3600" baseline="-25000" smtClean="0"/>
              <a:t>0</a:t>
            </a:r>
            <a:r>
              <a:rPr lang="en-US" sz="3400" smtClean="0"/>
              <a:t> </a:t>
            </a:r>
            <a:r>
              <a:rPr lang="en-US" sz="2900" smtClean="0"/>
              <a:t>in a normal population with </a:t>
            </a:r>
            <a:r>
              <a:rPr lang="en-US" sz="2900" b="1" smtClean="0"/>
              <a:t>unknown</a:t>
            </a:r>
            <a:r>
              <a:rPr lang="en-US" sz="2900" smtClean="0"/>
              <a:t> variance </a:t>
            </a:r>
            <a:r>
              <a:rPr lang="el-GR" sz="3400" smtClean="0"/>
              <a:t>σ</a:t>
            </a:r>
            <a:r>
              <a:rPr lang="en-US" sz="3400" smtClean="0"/>
              <a:t>²</a:t>
            </a:r>
            <a:r>
              <a:rPr lang="en-US" sz="2900" smtClean="0"/>
              <a:t>,</a:t>
            </a:r>
            <a:r>
              <a:rPr lang="en-US" sz="2900" b="1" smtClean="0"/>
              <a:t> </a:t>
            </a:r>
            <a:r>
              <a:rPr lang="en-US" sz="2900" smtClean="0"/>
              <a:t>the power, for true mean</a:t>
            </a:r>
            <a:r>
              <a:rPr lang="en-US" altLang="zh-TW" sz="2900" smtClean="0"/>
              <a:t> </a:t>
            </a:r>
            <a:r>
              <a:rPr lang="en-US" sz="3600" smtClean="0">
                <a:sym typeface="MT Symbol" charset="2"/>
              </a:rPr>
              <a:t>µ</a:t>
            </a:r>
            <a:r>
              <a:rPr lang="en-US" sz="2900" baseline="-25000" smtClean="0"/>
              <a:t>1</a:t>
            </a:r>
            <a:r>
              <a:rPr lang="en-US" sz="2900" smtClean="0"/>
              <a:t> and true s.d.= </a:t>
            </a:r>
            <a:r>
              <a:rPr lang="el-GR" sz="3400" smtClean="0"/>
              <a:t>σ</a:t>
            </a:r>
            <a:r>
              <a:rPr lang="en-US" sz="2900" smtClean="0"/>
              <a:t>, is F(t</a:t>
            </a:r>
            <a:r>
              <a:rPr lang="en-US" sz="2900" baseline="-25000" smtClean="0"/>
              <a:t>n-1, .05</a:t>
            </a:r>
            <a:r>
              <a:rPr lang="en-US" sz="2900" smtClean="0"/>
              <a:t>), where F( ) is the c.d.f of non-central t distribution with df=n-1 and non-centrality</a:t>
            </a:r>
            <a:r>
              <a:rPr lang="en-US" altLang="zh-TW" sz="2900" smtClean="0"/>
              <a:t> </a:t>
            </a:r>
            <a:r>
              <a:rPr lang="en-US" sz="2900" smtClean="0"/>
              <a:t> 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586320"/>
              </p:ext>
            </p:extLst>
          </p:nvPr>
        </p:nvGraphicFramePr>
        <p:xfrm>
          <a:off x="6705600" y="4114800"/>
          <a:ext cx="21653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Equation" r:id="rId3" imgW="1130040" imgH="266400" progId="Equation.DSMT4">
                  <p:embed/>
                </p:oleObj>
              </mc:Choice>
              <mc:Fallback>
                <p:oleObj name="Equation" r:id="rId3" imgW="11300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114800"/>
                        <a:ext cx="216535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478694"/>
              </p:ext>
            </p:extLst>
          </p:nvPr>
        </p:nvGraphicFramePr>
        <p:xfrm>
          <a:off x="823913" y="4419600"/>
          <a:ext cx="7272337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Equation" r:id="rId5" imgW="3263760" imgH="1447560" progId="Equation.DSMT4">
                  <p:embed/>
                </p:oleObj>
              </mc:Choice>
              <mc:Fallback>
                <p:oleObj name="Equation" r:id="rId5" imgW="326376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4419600"/>
                        <a:ext cx="7272337" cy="2286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115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Power Function For Two-Sided Alternative</a:t>
            </a:r>
            <a:endParaRPr lang="en-US" dirty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test H</a:t>
            </a:r>
            <a:r>
              <a:rPr lang="en-US" sz="1600" dirty="0" smtClean="0"/>
              <a:t>0</a:t>
            </a:r>
            <a:r>
              <a:rPr lang="en-US" dirty="0" smtClean="0"/>
              <a:t> :</a:t>
            </a:r>
            <a:r>
              <a:rPr lang="en-US" sz="3400" dirty="0" smtClean="0"/>
              <a:t> </a:t>
            </a:r>
            <a:r>
              <a:rPr lang="en-US" sz="3600" dirty="0" smtClean="0">
                <a:sym typeface="MT Symbol" charset="2"/>
              </a:rPr>
              <a:t>µ</a:t>
            </a:r>
            <a:r>
              <a:rPr lang="en-US" sz="3600" dirty="0" smtClean="0"/>
              <a:t>=</a:t>
            </a:r>
            <a:r>
              <a:rPr lang="en-US" sz="3600" dirty="0" smtClean="0">
                <a:sym typeface="MT Symbol" charset="2"/>
              </a:rPr>
              <a:t>µ</a:t>
            </a:r>
            <a:r>
              <a:rPr lang="en-US" sz="3600" baseline="-25000" dirty="0" smtClean="0"/>
              <a:t>0</a:t>
            </a:r>
            <a:r>
              <a:rPr lang="en-US" altLang="zh-TW" sz="3600" baseline="-25000" dirty="0" smtClean="0"/>
              <a:t>  </a:t>
            </a:r>
            <a:r>
              <a:rPr lang="en-US" dirty="0" smtClean="0"/>
              <a:t>vs </a:t>
            </a:r>
            <a:r>
              <a:rPr lang="en-US" sz="3400" dirty="0" smtClean="0"/>
              <a:t>H</a:t>
            </a:r>
            <a:r>
              <a:rPr lang="en-US" sz="1800" dirty="0" smtClean="0"/>
              <a:t>1</a:t>
            </a:r>
            <a:r>
              <a:rPr lang="en-US" sz="3400" dirty="0" smtClean="0"/>
              <a:t> : </a:t>
            </a:r>
            <a:r>
              <a:rPr lang="en-US" sz="3600" dirty="0" smtClean="0">
                <a:sym typeface="MT Symbol" charset="2"/>
              </a:rPr>
              <a:t>µ</a:t>
            </a:r>
            <a:r>
              <a:rPr lang="en-US" altLang="zh-TW" sz="3600" dirty="0" smtClean="0"/>
              <a:t>≠</a:t>
            </a:r>
            <a:r>
              <a:rPr lang="en-US" sz="3600" dirty="0" smtClean="0">
                <a:sym typeface="MT Symbol" charset="2"/>
              </a:rPr>
              <a:t>µ</a:t>
            </a:r>
            <a:r>
              <a:rPr lang="en-US" sz="3600" baseline="-25000" dirty="0" smtClean="0"/>
              <a:t>0</a:t>
            </a:r>
            <a:r>
              <a:rPr lang="en-US" sz="3400" dirty="0" smtClean="0"/>
              <a:t> </a:t>
            </a:r>
            <a:r>
              <a:rPr lang="en-US" dirty="0" smtClean="0"/>
              <a:t>in normal population with known variance </a:t>
            </a:r>
            <a:r>
              <a:rPr lang="el-GR" sz="3400" dirty="0" smtClean="0"/>
              <a:t>σ</a:t>
            </a:r>
            <a:r>
              <a:rPr lang="en-US" sz="3400" dirty="0" smtClean="0"/>
              <a:t>²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the power </a:t>
            </a:r>
            <a:r>
              <a:rPr lang="en-US" dirty="0" smtClean="0"/>
              <a:t>is</a:t>
            </a:r>
          </a:p>
          <a:p>
            <a:endParaRPr lang="en-US" altLang="zh-TW" dirty="0" smtClean="0"/>
          </a:p>
          <a:p>
            <a:pPr>
              <a:buFont typeface="Arial" charset="0"/>
              <a:buNone/>
            </a:pPr>
            <a:r>
              <a:rPr lang="en-US" altLang="zh-TW" dirty="0" smtClean="0"/>
              <a:t>    </a:t>
            </a:r>
            <a:endParaRPr lang="en-US" altLang="zh-TW" dirty="0" smtClean="0"/>
          </a:p>
          <a:p>
            <a:pPr>
              <a:buFont typeface="Arial" charset="0"/>
              <a:buNone/>
            </a:pPr>
            <a:r>
              <a:rPr lang="en-US" altLang="zh-TW" dirty="0" smtClean="0"/>
              <a:t>,</a:t>
            </a:r>
            <a:r>
              <a:rPr lang="en-US" dirty="0" smtClean="0"/>
              <a:t>where </a:t>
            </a:r>
            <a:r>
              <a:rPr lang="en-US" sz="3600" dirty="0" smtClean="0">
                <a:sym typeface="MT Symbol" charset="2"/>
              </a:rPr>
              <a:t>µ</a:t>
            </a:r>
            <a:r>
              <a:rPr lang="en-US" baseline="-25000" dirty="0" smtClean="0"/>
              <a:t>1</a:t>
            </a:r>
            <a:r>
              <a:rPr lang="en-US" dirty="0" smtClean="0"/>
              <a:t> is true </a:t>
            </a:r>
            <a:r>
              <a:rPr lang="en-US" altLang="zh-TW" dirty="0" smtClean="0"/>
              <a:t>a</a:t>
            </a:r>
            <a:r>
              <a:rPr lang="en-US" dirty="0" smtClean="0"/>
              <a:t>lternative.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235210"/>
              </p:ext>
            </p:extLst>
          </p:nvPr>
        </p:nvGraphicFramePr>
        <p:xfrm>
          <a:off x="990600" y="3657600"/>
          <a:ext cx="67818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Equation" r:id="rId3" imgW="3441600" imgH="266400" progId="Equation.DSMT4">
                  <p:embed/>
                </p:oleObj>
              </mc:Choice>
              <mc:Fallback>
                <p:oleObj name="Equation" r:id="rId3" imgW="34416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7600"/>
                        <a:ext cx="67818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39767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Case of Unknown Variance</a:t>
            </a:r>
            <a:endParaRPr lang="en-US" smtClean="0"/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same test with an unknown variance population, the power is F(-t</a:t>
            </a:r>
            <a:r>
              <a:rPr lang="en-US" baseline="-25000" dirty="0" smtClean="0"/>
              <a:t>n-1, 1-</a:t>
            </a:r>
            <a:r>
              <a:rPr lang="el-GR" baseline="-25000" dirty="0" smtClean="0">
                <a:sym typeface="MT Symbol" charset="2"/>
              </a:rPr>
              <a:t>α</a:t>
            </a:r>
            <a:r>
              <a:rPr lang="en-US" baseline="-25000" dirty="0" smtClean="0"/>
              <a:t>/2</a:t>
            </a:r>
            <a:r>
              <a:rPr lang="en-US" dirty="0" smtClean="0"/>
              <a:t>) + 1- F(t</a:t>
            </a:r>
            <a:r>
              <a:rPr lang="en-US" baseline="-25000" dirty="0" smtClean="0"/>
              <a:t>n-1, 1- </a:t>
            </a:r>
            <a:r>
              <a:rPr lang="el-GR" baseline="-25000" dirty="0" smtClean="0">
                <a:sym typeface="MT Symbol" charset="2"/>
              </a:rPr>
              <a:t>α</a:t>
            </a:r>
            <a:r>
              <a:rPr lang="en-US" baseline="-25000" dirty="0" smtClean="0">
                <a:sym typeface="MT Symbol" charset="2"/>
              </a:rPr>
              <a:t> </a:t>
            </a:r>
            <a:r>
              <a:rPr lang="en-US" baseline="-25000" dirty="0" smtClean="0"/>
              <a:t>/2</a:t>
            </a:r>
            <a:r>
              <a:rPr lang="en-US" dirty="0" smtClean="0"/>
              <a:t>), where F( ) is the </a:t>
            </a:r>
            <a:r>
              <a:rPr lang="en-US" dirty="0" err="1" smtClean="0"/>
              <a:t>c.d.f</a:t>
            </a:r>
            <a:r>
              <a:rPr lang="en-US" dirty="0" smtClean="0"/>
              <a:t> of non-central t distribution with </a:t>
            </a:r>
            <a:r>
              <a:rPr lang="en-US" dirty="0" err="1" smtClean="0"/>
              <a:t>df</a:t>
            </a:r>
            <a:r>
              <a:rPr lang="en-US" dirty="0" smtClean="0"/>
              <a:t>=n-1 and non-centrality</a:t>
            </a:r>
            <a:endParaRPr lang="en-US" altLang="zh-TW" dirty="0" smtClean="0"/>
          </a:p>
          <a:p>
            <a:pPr>
              <a:buFont typeface="Arial" charset="0"/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531344"/>
              </p:ext>
            </p:extLst>
          </p:nvPr>
        </p:nvGraphicFramePr>
        <p:xfrm>
          <a:off x="3352800" y="3581400"/>
          <a:ext cx="25908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Equation" r:id="rId3" imgW="1130040" imgH="266400" progId="Equation.DSMT4">
                  <p:embed/>
                </p:oleObj>
              </mc:Choice>
              <mc:Fallback>
                <p:oleObj name="Equation" r:id="rId3" imgW="11300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81400"/>
                        <a:ext cx="2590800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94013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Sample Size Determination</a:t>
            </a:r>
          </a:p>
        </p:txBody>
      </p:sp>
      <p:sp>
        <p:nvSpPr>
          <p:cNvPr id="3277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zh-TW" smtClean="0"/>
              <a:t>    </a:t>
            </a:r>
            <a:r>
              <a:rPr lang="en-US" smtClean="0"/>
              <a:t>For example:</a:t>
            </a:r>
            <a:r>
              <a:rPr lang="en-US" altLang="zh-TW" smtClean="0"/>
              <a:t>  </a:t>
            </a:r>
            <a:r>
              <a:rPr lang="en-US" smtClean="0"/>
              <a:t>H</a:t>
            </a:r>
            <a:r>
              <a:rPr lang="en-US" sz="1600" smtClean="0"/>
              <a:t>0</a:t>
            </a:r>
            <a:r>
              <a:rPr lang="en-US" smtClean="0"/>
              <a:t> :</a:t>
            </a:r>
            <a:r>
              <a:rPr lang="en-US" sz="3400" smtClean="0"/>
              <a:t> </a:t>
            </a:r>
            <a:r>
              <a:rPr lang="en-US" sz="3600" smtClean="0">
                <a:sym typeface="MT Symbol" charset="2"/>
              </a:rPr>
              <a:t>µ</a:t>
            </a:r>
            <a:r>
              <a:rPr lang="en-US" sz="3600" smtClean="0"/>
              <a:t>=</a:t>
            </a:r>
            <a:r>
              <a:rPr lang="en-US" sz="3600" smtClean="0">
                <a:sym typeface="MT Symbol" charset="2"/>
              </a:rPr>
              <a:t>µ</a:t>
            </a:r>
            <a:r>
              <a:rPr lang="en-US" sz="3600" baseline="-25000" smtClean="0"/>
              <a:t>0</a:t>
            </a:r>
            <a:r>
              <a:rPr lang="en-US" altLang="zh-TW" sz="3600" baseline="-25000" smtClean="0"/>
              <a:t>  </a:t>
            </a:r>
            <a:r>
              <a:rPr lang="en-US" smtClean="0"/>
              <a:t>vs </a:t>
            </a:r>
            <a:r>
              <a:rPr lang="en-US" sz="3400" smtClean="0"/>
              <a:t>H</a:t>
            </a:r>
            <a:r>
              <a:rPr lang="en-US" sz="1800" smtClean="0"/>
              <a:t>1</a:t>
            </a:r>
            <a:r>
              <a:rPr lang="en-US" sz="3400" smtClean="0"/>
              <a:t> : </a:t>
            </a:r>
            <a:r>
              <a:rPr lang="en-US" sz="3600" smtClean="0">
                <a:sym typeface="MT Symbol" charset="2"/>
              </a:rPr>
              <a:t>µ</a:t>
            </a:r>
            <a:r>
              <a:rPr lang="en-US" altLang="zh-TW" sz="3600" smtClean="0"/>
              <a:t>&lt;</a:t>
            </a:r>
            <a:r>
              <a:rPr lang="en-US" sz="3600" smtClean="0">
                <a:sym typeface="MT Symbol" charset="2"/>
              </a:rPr>
              <a:t>µ</a:t>
            </a:r>
            <a:r>
              <a:rPr lang="en-US" sz="3600" baseline="-25000" smtClean="0"/>
              <a:t>0</a:t>
            </a:r>
            <a:endParaRPr lang="en-US" altLang="zh-TW" sz="3600" baseline="-25000" smtClean="0"/>
          </a:p>
          <a:p>
            <a:pPr>
              <a:buFont typeface="Arial" charset="0"/>
              <a:buNone/>
            </a:pPr>
            <a:r>
              <a:rPr lang="en-US" altLang="zh-TW" smtClean="0"/>
              <a:t>    </a:t>
            </a:r>
            <a:r>
              <a:rPr lang="en-US" smtClean="0"/>
              <a:t>power :</a:t>
            </a:r>
            <a:endParaRPr lang="en-US" altLang="zh-TW" smtClean="0"/>
          </a:p>
          <a:p>
            <a:endParaRPr lang="en-US" altLang="zh-TW" smtClean="0"/>
          </a:p>
          <a:p>
            <a:pPr>
              <a:buFont typeface="Arial" charset="0"/>
              <a:buNone/>
            </a:pPr>
            <a:r>
              <a:rPr lang="en-US" altLang="zh-TW" smtClean="0"/>
              <a:t>    </a:t>
            </a:r>
            <a:r>
              <a:rPr lang="en-US" smtClean="0"/>
              <a:t>Hence,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2286000" y="2286000"/>
          <a:ext cx="44196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name="Equation" r:id="rId3" imgW="1905000" imgH="482600" progId="Equation.DSMT4">
                  <p:embed/>
                </p:oleObj>
              </mc:Choice>
              <mc:Fallback>
                <p:oleObj name="Equation" r:id="rId3" imgW="19050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86000"/>
                        <a:ext cx="4419600" cy="111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2133600" y="3409950"/>
          <a:ext cx="4276725" cy="29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name="Equation" r:id="rId5" imgW="1663700" imgH="1206500" progId="Equation.DSMT4">
                  <p:embed/>
                </p:oleObj>
              </mc:Choice>
              <mc:Fallback>
                <p:oleObj name="Equation" r:id="rId5" imgW="1663700" imgH="1206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09950"/>
                        <a:ext cx="4276725" cy="299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05819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Factor Affecting Sample Size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mtClean="0"/>
              <a:t>1.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mtClean="0"/>
              <a:t>2.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mtClean="0"/>
              <a:t>3.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mtClean="0"/>
              <a:t>4. </a:t>
            </a:r>
            <a:endParaRPr lang="en-US" altLang="zh-TW" smtClean="0"/>
          </a:p>
          <a:p>
            <a:pPr>
              <a:lnSpc>
                <a:spcPct val="90000"/>
              </a:lnSpc>
            </a:pPr>
            <a:r>
              <a:rPr lang="en-US" smtClean="0"/>
              <a:t>To test H</a:t>
            </a:r>
            <a:r>
              <a:rPr lang="en-US" sz="1600" smtClean="0"/>
              <a:t>0</a:t>
            </a:r>
            <a:r>
              <a:rPr lang="en-US" smtClean="0"/>
              <a:t> :</a:t>
            </a:r>
            <a:r>
              <a:rPr lang="en-US" sz="3400" smtClean="0"/>
              <a:t> </a:t>
            </a:r>
            <a:r>
              <a:rPr lang="en-US" sz="3600" smtClean="0">
                <a:sym typeface="MT Symbol" charset="2"/>
              </a:rPr>
              <a:t>µ</a:t>
            </a:r>
            <a:r>
              <a:rPr lang="en-US" sz="3600" smtClean="0"/>
              <a:t>=</a:t>
            </a:r>
            <a:r>
              <a:rPr lang="en-US" sz="3600" smtClean="0">
                <a:sym typeface="MT Symbol" charset="2"/>
              </a:rPr>
              <a:t>µ</a:t>
            </a:r>
            <a:r>
              <a:rPr lang="en-US" sz="3600" baseline="-25000" smtClean="0"/>
              <a:t>0</a:t>
            </a:r>
            <a:r>
              <a:rPr lang="en-US" altLang="zh-TW" sz="3600" baseline="-25000" smtClean="0"/>
              <a:t>  </a:t>
            </a:r>
            <a:r>
              <a:rPr lang="en-US" smtClean="0"/>
              <a:t>vs </a:t>
            </a:r>
            <a:r>
              <a:rPr lang="en-US" sz="3400" smtClean="0"/>
              <a:t>H</a:t>
            </a:r>
            <a:r>
              <a:rPr lang="en-US" sz="1800" smtClean="0"/>
              <a:t>1</a:t>
            </a:r>
            <a:r>
              <a:rPr lang="en-US" sz="3400" smtClean="0"/>
              <a:t> : </a:t>
            </a:r>
            <a:r>
              <a:rPr lang="en-US" sz="3600" smtClean="0">
                <a:sym typeface="MT Symbol" charset="2"/>
              </a:rPr>
              <a:t>µ</a:t>
            </a:r>
            <a:r>
              <a:rPr lang="en-US" altLang="zh-TW" sz="3600" smtClean="0"/>
              <a:t>≠</a:t>
            </a:r>
            <a:r>
              <a:rPr lang="en-US" sz="3600" smtClean="0">
                <a:sym typeface="MT Symbol" charset="2"/>
              </a:rPr>
              <a:t>µ</a:t>
            </a:r>
            <a:r>
              <a:rPr lang="en-US" sz="3600" baseline="-25000" smtClean="0"/>
              <a:t>0</a:t>
            </a:r>
            <a:r>
              <a:rPr lang="en-US" altLang="zh-TW" smtClean="0"/>
              <a:t>, </a:t>
            </a:r>
            <a:r>
              <a:rPr lang="el-GR" sz="3400" smtClean="0"/>
              <a:t>σ</a:t>
            </a:r>
            <a:r>
              <a:rPr lang="en-US" sz="3400" smtClean="0"/>
              <a:t>²</a:t>
            </a:r>
            <a:r>
              <a:rPr lang="en-US" altLang="zh-TW" smtClean="0"/>
              <a:t> </a:t>
            </a:r>
            <a:r>
              <a:rPr lang="en-US" smtClean="0"/>
              <a:t>is known.</a:t>
            </a:r>
            <a:endParaRPr lang="en-US" altLang="zh-TW" smtClean="0"/>
          </a:p>
          <a:p>
            <a:pPr>
              <a:lnSpc>
                <a:spcPct val="95000"/>
              </a:lnSpc>
              <a:buFont typeface="Arial" charset="0"/>
              <a:buNone/>
            </a:pPr>
            <a:r>
              <a:rPr lang="en-US" altLang="zh-TW" smtClean="0"/>
              <a:t>    </a:t>
            </a:r>
            <a:r>
              <a:rPr lang="en-US" smtClean="0"/>
              <a:t>Sample size calculation is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mtClean="0"/>
              <a:t> 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4828" name="Group 12"/>
          <p:cNvGrpSpPr>
            <a:grpSpLocks/>
          </p:cNvGrpSpPr>
          <p:nvPr/>
        </p:nvGrpSpPr>
        <p:grpSpPr bwMode="auto">
          <a:xfrm>
            <a:off x="1219200" y="1552575"/>
            <a:ext cx="2428875" cy="2181225"/>
            <a:chOff x="768" y="1056"/>
            <a:chExt cx="1530" cy="1374"/>
          </a:xfrm>
        </p:grpSpPr>
        <p:graphicFrame>
          <p:nvGraphicFramePr>
            <p:cNvPr id="34820" name="Object 4"/>
            <p:cNvGraphicFramePr>
              <a:graphicFrameLocks noChangeAspect="1"/>
            </p:cNvGraphicFramePr>
            <p:nvPr/>
          </p:nvGraphicFramePr>
          <p:xfrm>
            <a:off x="768" y="1056"/>
            <a:ext cx="124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6" name="Equation" r:id="rId3" imgW="888614" imgH="203112" progId="Equation.DSMT4">
                    <p:embed/>
                  </p:oleObj>
                </mc:Choice>
                <mc:Fallback>
                  <p:oleObj name="Equation" r:id="rId3" imgW="888614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056"/>
                          <a:ext cx="124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2" name="Object 6"/>
            <p:cNvGraphicFramePr>
              <a:graphicFrameLocks noChangeAspect="1"/>
            </p:cNvGraphicFramePr>
            <p:nvPr/>
          </p:nvGraphicFramePr>
          <p:xfrm>
            <a:off x="768" y="1440"/>
            <a:ext cx="11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7" name="Equation" r:id="rId5" imgW="825500" imgH="203200" progId="Equation.DSMT4">
                    <p:embed/>
                  </p:oleObj>
                </mc:Choice>
                <mc:Fallback>
                  <p:oleObj name="Equation" r:id="rId5" imgW="8255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440"/>
                          <a:ext cx="117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4" name="Object 8"/>
            <p:cNvGraphicFramePr>
              <a:graphicFrameLocks noChangeAspect="1"/>
            </p:cNvGraphicFramePr>
            <p:nvPr/>
          </p:nvGraphicFramePr>
          <p:xfrm>
            <a:off x="816" y="1782"/>
            <a:ext cx="124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8" name="Equation" r:id="rId7" imgW="1028700" imgH="228600" progId="Equation.DSMT4">
                    <p:embed/>
                  </p:oleObj>
                </mc:Choice>
                <mc:Fallback>
                  <p:oleObj name="Equation" r:id="rId7" imgW="10287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782"/>
                          <a:ext cx="1248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6" name="Object 10"/>
            <p:cNvGraphicFramePr>
              <a:graphicFrameLocks noChangeAspect="1"/>
            </p:cNvGraphicFramePr>
            <p:nvPr/>
          </p:nvGraphicFramePr>
          <p:xfrm>
            <a:off x="768" y="2160"/>
            <a:ext cx="153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9" name="Equation" r:id="rId9" imgW="1371600" imgH="241300" progId="Equation.DSMT4">
                    <p:embed/>
                  </p:oleObj>
                </mc:Choice>
                <mc:Fallback>
                  <p:oleObj name="Equation" r:id="rId9" imgW="13716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160"/>
                          <a:ext cx="153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0" y="2867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8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326111"/>
              </p:ext>
            </p:extLst>
          </p:nvPr>
        </p:nvGraphicFramePr>
        <p:xfrm>
          <a:off x="2833687" y="5486400"/>
          <a:ext cx="34766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0" name="Equation" r:id="rId11" imgW="1447800" imgH="469900" progId="Equation.DSMT4">
                  <p:embed/>
                </p:oleObj>
              </mc:Choice>
              <mc:Fallback>
                <p:oleObj name="Equation" r:id="rId11" imgW="14478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7" y="5486400"/>
                        <a:ext cx="3476625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84669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Relationship between Hypothesis Testing and Confidence Interval</a:t>
            </a:r>
            <a:endParaRPr lang="en-US" sz="4000" smtClean="0"/>
          </a:p>
        </p:txBody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 test H</a:t>
            </a:r>
            <a:r>
              <a:rPr lang="en-US" sz="1600" smtClean="0"/>
              <a:t>0</a:t>
            </a:r>
            <a:r>
              <a:rPr lang="en-US" smtClean="0"/>
              <a:t> :</a:t>
            </a:r>
            <a:r>
              <a:rPr lang="en-US" sz="3400" smtClean="0"/>
              <a:t> </a:t>
            </a:r>
            <a:r>
              <a:rPr lang="en-US" sz="3600" smtClean="0">
                <a:sym typeface="MT Symbol" charset="2"/>
              </a:rPr>
              <a:t>µ</a:t>
            </a:r>
            <a:r>
              <a:rPr lang="en-US" sz="3600" smtClean="0"/>
              <a:t>=</a:t>
            </a:r>
            <a:r>
              <a:rPr lang="en-US" sz="3600" smtClean="0">
                <a:sym typeface="MT Symbol" charset="2"/>
              </a:rPr>
              <a:t>µ</a:t>
            </a:r>
            <a:r>
              <a:rPr lang="en-US" sz="3600" baseline="-25000" smtClean="0"/>
              <a:t>0</a:t>
            </a:r>
            <a:r>
              <a:rPr lang="en-US" altLang="zh-TW" sz="3600" baseline="-25000" smtClean="0"/>
              <a:t>  </a:t>
            </a:r>
            <a:r>
              <a:rPr lang="en-US" smtClean="0"/>
              <a:t>vs </a:t>
            </a:r>
            <a:r>
              <a:rPr lang="en-US" sz="3400" smtClean="0"/>
              <a:t>H</a:t>
            </a:r>
            <a:r>
              <a:rPr lang="en-US" sz="1800" smtClean="0"/>
              <a:t>1</a:t>
            </a:r>
            <a:r>
              <a:rPr lang="en-US" sz="3400" smtClean="0"/>
              <a:t> : </a:t>
            </a:r>
            <a:r>
              <a:rPr lang="en-US" sz="3600" smtClean="0">
                <a:sym typeface="MT Symbol" charset="2"/>
              </a:rPr>
              <a:t>µ</a:t>
            </a:r>
            <a:r>
              <a:rPr lang="en-US" altLang="zh-TW" sz="3600" smtClean="0"/>
              <a:t>≠</a:t>
            </a:r>
            <a:r>
              <a:rPr lang="en-US" sz="3600" smtClean="0">
                <a:sym typeface="MT Symbol" charset="2"/>
              </a:rPr>
              <a:t>µ</a:t>
            </a:r>
            <a:r>
              <a:rPr lang="en-US" sz="3600" baseline="-25000" smtClean="0"/>
              <a:t>0</a:t>
            </a:r>
            <a:r>
              <a:rPr lang="en-US" smtClean="0"/>
              <a:t>, H</a:t>
            </a:r>
            <a:r>
              <a:rPr lang="en-US" sz="1600" smtClean="0"/>
              <a:t>0</a:t>
            </a:r>
            <a:r>
              <a:rPr lang="en-US" smtClean="0"/>
              <a:t> is rejected with a two-sided level </a:t>
            </a:r>
            <a:r>
              <a:rPr lang="el-GR" smtClean="0">
                <a:sym typeface="MT Symbol" charset="2"/>
              </a:rPr>
              <a:t>α</a:t>
            </a:r>
            <a:r>
              <a:rPr lang="en-US" smtClean="0"/>
              <a:t> test if and only if  the two-sided 100%</a:t>
            </a:r>
            <a:r>
              <a:rPr lang="en-US" altLang="zh-TW" smtClean="0">
                <a:sym typeface="MT Symbol" charset="2"/>
              </a:rPr>
              <a:t>*</a:t>
            </a:r>
            <a:r>
              <a:rPr lang="en-US" smtClean="0"/>
              <a:t>(1</a:t>
            </a:r>
            <a:r>
              <a:rPr lang="en-US" altLang="zh-TW" smtClean="0"/>
              <a:t> - </a:t>
            </a:r>
            <a:r>
              <a:rPr lang="el-GR" smtClean="0">
                <a:sym typeface="MT Symbol" charset="2"/>
              </a:rPr>
              <a:t>α</a:t>
            </a:r>
            <a:r>
              <a:rPr lang="en-US" smtClean="0"/>
              <a:t>) confidence interval for </a:t>
            </a:r>
            <a:r>
              <a:rPr lang="en-US" sz="3600" smtClean="0">
                <a:sym typeface="MT Symbol" charset="2"/>
              </a:rPr>
              <a:t>µ</a:t>
            </a:r>
            <a:r>
              <a:rPr lang="en-US" smtClean="0"/>
              <a:t> does not contain </a:t>
            </a:r>
            <a:r>
              <a:rPr lang="en-US" sz="3600" smtClean="0">
                <a:sym typeface="MT Symbol" charset="2"/>
              </a:rPr>
              <a:t>µ</a:t>
            </a:r>
            <a:r>
              <a:rPr lang="en-US" sz="3600" baseline="-25000" smtClean="0"/>
              <a:t>0</a:t>
            </a:r>
            <a:r>
              <a:rPr 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77091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One Sample Test for the Variance of A Normal Population</a:t>
            </a:r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600" y="1828800"/>
            <a:ext cx="81788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02994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One Sample Test for A Proportion</a:t>
            </a:r>
            <a:r>
              <a:rPr lang="en-US" smtClean="0"/>
              <a:t> </a:t>
            </a:r>
          </a:p>
        </p:txBody>
      </p:sp>
      <p:pic>
        <p:nvPicPr>
          <p:cNvPr id="3789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0" y="1444625"/>
            <a:ext cx="7772400" cy="493553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9271513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Exact Method</a:t>
            </a:r>
            <a:r>
              <a:rPr lang="en-US" smtClean="0"/>
              <a:t> 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 p(hat) &lt; p</a:t>
            </a:r>
            <a:r>
              <a:rPr lang="en-US" sz="1600" dirty="0" smtClean="0"/>
              <a:t>0</a:t>
            </a:r>
            <a:r>
              <a:rPr lang="en-US" dirty="0" smtClean="0"/>
              <a:t>, </a:t>
            </a:r>
          </a:p>
          <a:p>
            <a:pPr>
              <a:buFont typeface="Arial" charset="0"/>
              <a:buNone/>
            </a:pPr>
            <a:r>
              <a:rPr lang="en-US" altLang="zh-TW" dirty="0" smtClean="0"/>
              <a:t>    </a:t>
            </a:r>
            <a:r>
              <a:rPr lang="en-US" dirty="0" smtClean="0"/>
              <a:t>the p-value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Font typeface="Arial" charset="0"/>
              <a:buNone/>
            </a:pPr>
            <a:r>
              <a:rPr lang="en-US" dirty="0" smtClean="0"/>
              <a:t>	 </a:t>
            </a:r>
          </a:p>
          <a:p>
            <a:r>
              <a:rPr lang="en-US" dirty="0" smtClean="0"/>
              <a:t>If p(hat) </a:t>
            </a:r>
            <a:r>
              <a:rPr lang="en-US" altLang="zh-TW" dirty="0" smtClean="0">
                <a:sym typeface="MT Symbol" charset="2"/>
              </a:rPr>
              <a:t>≥</a:t>
            </a:r>
            <a:r>
              <a:rPr lang="en-US" dirty="0" smtClean="0"/>
              <a:t> p</a:t>
            </a:r>
            <a:r>
              <a:rPr lang="en-US" sz="1600" dirty="0" smtClean="0"/>
              <a:t>0</a:t>
            </a:r>
            <a:r>
              <a:rPr lang="en-US" dirty="0" smtClean="0"/>
              <a:t>, </a:t>
            </a:r>
          </a:p>
          <a:p>
            <a:pPr>
              <a:buFont typeface="Arial" charset="0"/>
              <a:buNone/>
            </a:pPr>
            <a:r>
              <a:rPr lang="en-US" altLang="zh-TW" dirty="0" smtClean="0"/>
              <a:t>    </a:t>
            </a:r>
            <a:r>
              <a:rPr lang="en-US" dirty="0" smtClean="0"/>
              <a:t>the p-value	 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914400" y="2743200"/>
          <a:ext cx="654367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Equation" r:id="rId3" imgW="3479800" imgH="698500" progId="Equation.DSMT4">
                  <p:embed/>
                </p:oleObj>
              </mc:Choice>
              <mc:Fallback>
                <p:oleObj name="Equation" r:id="rId3" imgW="34798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3200"/>
                        <a:ext cx="6543675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914400" y="5029200"/>
          <a:ext cx="656272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Equation" r:id="rId5" imgW="3492500" imgH="698500" progId="Equation.DSMT4">
                  <p:embed/>
                </p:oleObj>
              </mc:Choice>
              <mc:Fallback>
                <p:oleObj name="Equation" r:id="rId5" imgW="34925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6562725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338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Properties of probability II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3. P(A </a:t>
            </a:r>
            <a:r>
              <a:rPr lang="en-US" dirty="0" smtClean="0">
                <a:sym typeface="Symbol" pitchFamily="18" charset="2"/>
              </a:rPr>
              <a:t></a:t>
            </a:r>
            <a:r>
              <a:rPr lang="en-US" dirty="0" smtClean="0"/>
              <a:t> B)=P(A) + P(B) - P(A </a:t>
            </a:r>
            <a:r>
              <a:rPr lang="en-US" dirty="0" smtClean="0">
                <a:sym typeface="Symbol" pitchFamily="18" charset="2"/>
              </a:rPr>
              <a:t></a:t>
            </a:r>
            <a:r>
              <a:rPr lang="en-US" dirty="0" smtClean="0"/>
              <a:t> B)</a:t>
            </a:r>
          </a:p>
          <a:p>
            <a:pPr lvl="1" eaLnBrk="1" hangingPunct="1"/>
            <a:r>
              <a:rPr lang="en-US" dirty="0" smtClean="0"/>
              <a:t>Two events A and B are independent, then</a:t>
            </a:r>
          </a:p>
          <a:p>
            <a:pPr lvl="1" algn="ctr" eaLnBrk="1" hangingPunct="1">
              <a:buFontTx/>
              <a:buNone/>
            </a:pPr>
            <a:r>
              <a:rPr lang="en-US" dirty="0" smtClean="0"/>
              <a:t>P(A </a:t>
            </a:r>
            <a:r>
              <a:rPr lang="en-US" dirty="0" smtClean="0">
                <a:sym typeface="Symbol" pitchFamily="18" charset="2"/>
              </a:rPr>
              <a:t></a:t>
            </a:r>
            <a:r>
              <a:rPr lang="en-US" dirty="0" smtClean="0"/>
              <a:t> B) = P(A)</a:t>
            </a:r>
            <a:r>
              <a:rPr lang="en-US" dirty="0" smtClean="0">
                <a:sym typeface="Symbol" pitchFamily="18" charset="2"/>
              </a:rPr>
              <a:t></a:t>
            </a:r>
            <a:r>
              <a:rPr lang="en-US" dirty="0" smtClean="0"/>
              <a:t>P(B)</a:t>
            </a:r>
          </a:p>
          <a:p>
            <a:pPr eaLnBrk="1" hangingPunct="1">
              <a:buFontTx/>
              <a:buNone/>
            </a:pPr>
            <a:r>
              <a:rPr lang="en-US" dirty="0" smtClean="0"/>
              <a:t>4. If events A and B are independent, then </a:t>
            </a:r>
          </a:p>
          <a:p>
            <a:pPr algn="ctr" eaLnBrk="1" hangingPunct="1">
              <a:buFontTx/>
              <a:buNone/>
            </a:pPr>
            <a:r>
              <a:rPr lang="en-US" dirty="0" smtClean="0"/>
              <a:t>P(A </a:t>
            </a:r>
            <a:r>
              <a:rPr lang="en-US" dirty="0" smtClean="0">
                <a:sym typeface="Symbol" pitchFamily="18" charset="2"/>
              </a:rPr>
              <a:t></a:t>
            </a:r>
            <a:r>
              <a:rPr lang="en-US" dirty="0" smtClean="0"/>
              <a:t> B)=P(A) + P(B) - P(A)</a:t>
            </a:r>
            <a:r>
              <a:rPr lang="en-US" dirty="0" smtClean="0">
                <a:sym typeface="Symbol" pitchFamily="18" charset="2"/>
              </a:rPr>
              <a:t></a:t>
            </a:r>
            <a:r>
              <a:rPr lang="en-US" dirty="0" smtClean="0"/>
              <a:t>P(B)</a:t>
            </a:r>
          </a:p>
          <a:p>
            <a:pPr algn="ctr" eaLnBrk="1" hangingPunct="1">
              <a:buFontTx/>
              <a:buNone/>
            </a:pPr>
            <a:r>
              <a:rPr lang="en-US" dirty="0" smtClean="0"/>
              <a:t>           =P(A) + P(B) </a:t>
            </a:r>
            <a:r>
              <a:rPr lang="en-US" dirty="0" smtClean="0">
                <a:sym typeface="Symbol" pitchFamily="18" charset="2"/>
              </a:rPr>
              <a:t></a:t>
            </a:r>
            <a:r>
              <a:rPr lang="en-US" dirty="0" smtClean="0"/>
              <a:t>[1- P(A)]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Power and Sample size</a:t>
            </a:r>
            <a:r>
              <a:rPr lang="en-US" smtClean="0"/>
              <a:t> 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1920875"/>
            <a:ext cx="8134350" cy="301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953069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One-Sample Inference for the Poisson Distribution</a:t>
            </a:r>
            <a:r>
              <a:rPr lang="en-US" sz="4000" dirty="0" smtClean="0"/>
              <a:t> 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X ~ Poisson with mean </a:t>
            </a:r>
            <a:r>
              <a:rPr lang="el-GR" smtClean="0">
                <a:sym typeface="MT Symbol" charset="2"/>
              </a:rPr>
              <a:t>μ</a:t>
            </a:r>
            <a:endParaRPr lang="el-GR" smtClean="0"/>
          </a:p>
          <a:p>
            <a:r>
              <a:rPr lang="en-US" smtClean="0"/>
              <a:t>To test H</a:t>
            </a:r>
            <a:r>
              <a:rPr lang="en-US" sz="1600" smtClean="0"/>
              <a:t>0</a:t>
            </a:r>
            <a:r>
              <a:rPr lang="en-US" smtClean="0"/>
              <a:t> :</a:t>
            </a:r>
            <a:r>
              <a:rPr lang="en-US" sz="3400" smtClean="0"/>
              <a:t> </a:t>
            </a:r>
            <a:r>
              <a:rPr lang="en-US" sz="3600" smtClean="0">
                <a:sym typeface="MT Symbol" charset="2"/>
              </a:rPr>
              <a:t>µ</a:t>
            </a:r>
            <a:r>
              <a:rPr lang="en-US" sz="3600" smtClean="0"/>
              <a:t>=</a:t>
            </a:r>
            <a:r>
              <a:rPr lang="en-US" sz="3600" smtClean="0">
                <a:sym typeface="MT Symbol" charset="2"/>
              </a:rPr>
              <a:t>µ</a:t>
            </a:r>
            <a:r>
              <a:rPr lang="en-US" sz="3600" baseline="-25000" smtClean="0"/>
              <a:t>0</a:t>
            </a:r>
            <a:r>
              <a:rPr lang="en-US" altLang="zh-TW" sz="3600" baseline="-25000" smtClean="0"/>
              <a:t>  </a:t>
            </a:r>
            <a:r>
              <a:rPr lang="en-US" smtClean="0"/>
              <a:t>vs </a:t>
            </a:r>
            <a:r>
              <a:rPr lang="en-US" sz="3400" smtClean="0"/>
              <a:t>H</a:t>
            </a:r>
            <a:r>
              <a:rPr lang="en-US" sz="1800" smtClean="0"/>
              <a:t>1</a:t>
            </a:r>
            <a:r>
              <a:rPr lang="en-US" sz="3400" smtClean="0"/>
              <a:t> : </a:t>
            </a:r>
            <a:r>
              <a:rPr lang="en-US" sz="3600" smtClean="0">
                <a:sym typeface="MT Symbol" charset="2"/>
              </a:rPr>
              <a:t>µ</a:t>
            </a:r>
            <a:r>
              <a:rPr lang="en-US" altLang="zh-TW" sz="3600" smtClean="0"/>
              <a:t>≠</a:t>
            </a:r>
            <a:r>
              <a:rPr lang="en-US" sz="3600" smtClean="0">
                <a:sym typeface="MT Symbol" charset="2"/>
              </a:rPr>
              <a:t>µ</a:t>
            </a:r>
            <a:r>
              <a:rPr lang="en-US" sz="3600" baseline="-25000" smtClean="0"/>
              <a:t>0</a:t>
            </a:r>
            <a:r>
              <a:rPr lang="en-US" smtClean="0"/>
              <a:t> at </a:t>
            </a:r>
            <a:r>
              <a:rPr lang="el-GR" smtClean="0">
                <a:sym typeface="MT Symbol" charset="2"/>
              </a:rPr>
              <a:t>α</a:t>
            </a:r>
            <a:r>
              <a:rPr lang="en-US" smtClean="0"/>
              <a:t> level of significance,</a:t>
            </a:r>
          </a:p>
          <a:p>
            <a:pPr lvl="1"/>
            <a:r>
              <a:rPr lang="en-US" smtClean="0"/>
              <a:t>Obtain a two-sided 100(1- </a:t>
            </a:r>
            <a:r>
              <a:rPr lang="el-GR" smtClean="0">
                <a:sym typeface="MT Symbol" charset="2"/>
              </a:rPr>
              <a:t>α</a:t>
            </a:r>
            <a:r>
              <a:rPr lang="en-US" smtClean="0"/>
              <a:t>)% C.I. for </a:t>
            </a:r>
            <a:r>
              <a:rPr lang="en-US" sz="3200" smtClean="0">
                <a:sym typeface="MT Symbol" charset="2"/>
              </a:rPr>
              <a:t>µ</a:t>
            </a:r>
            <a:r>
              <a:rPr lang="en-US" smtClean="0"/>
              <a:t>, 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smtClean="0"/>
              <a:t>say (C1, C2)</a:t>
            </a:r>
          </a:p>
          <a:p>
            <a:pPr lvl="1"/>
            <a:r>
              <a:rPr lang="en-US" smtClean="0"/>
              <a:t>If </a:t>
            </a:r>
            <a:r>
              <a:rPr lang="en-US" sz="3200" smtClean="0">
                <a:sym typeface="MT Symbol" charset="2"/>
              </a:rPr>
              <a:t>µ</a:t>
            </a:r>
            <a:r>
              <a:rPr lang="en-US" sz="3200" baseline="-25000" smtClean="0"/>
              <a:t>0</a:t>
            </a:r>
            <a:r>
              <a:rPr lang="en-US" altLang="zh-TW" sz="3200" baseline="-25000" smtClean="0"/>
              <a:t>     </a:t>
            </a:r>
            <a:r>
              <a:rPr lang="en-US" smtClean="0"/>
              <a:t> (C1, C2), we accept H</a:t>
            </a:r>
            <a:r>
              <a:rPr lang="en-US" sz="1400" smtClean="0"/>
              <a:t>0</a:t>
            </a:r>
            <a:r>
              <a:rPr lang="en-US" smtClean="0"/>
              <a:t> otherwise reject H</a:t>
            </a:r>
            <a:r>
              <a:rPr lang="en-US" sz="1400" smtClean="0"/>
              <a:t>0</a:t>
            </a:r>
            <a:r>
              <a:rPr lang="en-US" smtClean="0"/>
              <a:t>.</a:t>
            </a:r>
          </a:p>
        </p:txBody>
      </p:sp>
      <p:graphicFrame>
        <p:nvGraphicFramePr>
          <p:cNvPr id="4096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05000" y="4419600"/>
          <a:ext cx="469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Equation" r:id="rId3" imgW="126720" imgH="126720" progId="Equation.DSMT4">
                  <p:embed/>
                </p:oleObj>
              </mc:Choice>
              <mc:Fallback>
                <p:oleObj name="Equation" r:id="rId3" imgW="1267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19600"/>
                        <a:ext cx="469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46577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One-Sample Inference for the Poisson Distribution</a:t>
            </a:r>
            <a:r>
              <a:rPr lang="en-US" dirty="0" smtClean="0"/>
              <a:t> 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p-value (for above two-sided test)</a:t>
            </a:r>
            <a:endParaRPr lang="en-US" altLang="zh-TW" smtClean="0"/>
          </a:p>
          <a:p>
            <a:pPr lvl="1"/>
            <a:r>
              <a:rPr lang="en-US" smtClean="0"/>
              <a:t>If observed X &lt; </a:t>
            </a:r>
            <a:r>
              <a:rPr lang="en-US" sz="3200" smtClean="0">
                <a:sym typeface="MT Symbol" charset="2"/>
              </a:rPr>
              <a:t>µ</a:t>
            </a:r>
            <a:r>
              <a:rPr lang="en-US" sz="3200" baseline="-25000" smtClean="0"/>
              <a:t>0</a:t>
            </a:r>
            <a:r>
              <a:rPr lang="en-US" smtClean="0"/>
              <a:t>, then </a:t>
            </a:r>
            <a:endParaRPr lang="en-US" altLang="zh-TW" smtClean="0"/>
          </a:p>
          <a:p>
            <a:pPr lvl="1"/>
            <a:endParaRPr lang="en-US" altLang="zh-TW" smtClean="0"/>
          </a:p>
          <a:p>
            <a:pPr lvl="1"/>
            <a:r>
              <a:rPr lang="en-US" smtClean="0"/>
              <a:t>If observed X &gt; </a:t>
            </a:r>
            <a:r>
              <a:rPr lang="en-US" sz="3200" smtClean="0">
                <a:sym typeface="MT Symbol" charset="2"/>
              </a:rPr>
              <a:t>µ</a:t>
            </a:r>
            <a:r>
              <a:rPr lang="en-US" sz="3200" baseline="-25000" smtClean="0"/>
              <a:t>0</a:t>
            </a:r>
            <a:r>
              <a:rPr lang="en-US" smtClean="0"/>
              <a:t>, </a:t>
            </a:r>
            <a:endParaRPr lang="en-US" altLang="zh-TW" smtClean="0"/>
          </a:p>
          <a:p>
            <a:pPr lvl="1"/>
            <a:endParaRPr lang="en-US" altLang="zh-TW" smtClean="0"/>
          </a:p>
          <a:p>
            <a:pPr lvl="1">
              <a:buFont typeface="Arial" charset="0"/>
              <a:buNone/>
            </a:pPr>
            <a:r>
              <a:rPr lang="en-US" smtClean="0"/>
              <a:t>Where F(x </a:t>
            </a:r>
            <a:r>
              <a:rPr lang="en-US" altLang="zh-TW" smtClean="0">
                <a:sym typeface="MT Symbol" charset="2"/>
              </a:rPr>
              <a:t>|</a:t>
            </a:r>
            <a:r>
              <a:rPr lang="en-US" smtClean="0"/>
              <a:t> </a:t>
            </a:r>
            <a:r>
              <a:rPr lang="en-US" sz="3200" smtClean="0">
                <a:sym typeface="MT Symbol" charset="2"/>
              </a:rPr>
              <a:t>µ</a:t>
            </a:r>
            <a:r>
              <a:rPr lang="en-US" sz="3200" baseline="-25000" smtClean="0"/>
              <a:t>0</a:t>
            </a:r>
            <a:r>
              <a:rPr lang="en-US" smtClean="0"/>
              <a:t>) is the Poisson c.d.f with mean = </a:t>
            </a:r>
            <a:r>
              <a:rPr lang="en-US" sz="3200" smtClean="0">
                <a:sym typeface="MT Symbol" charset="2"/>
              </a:rPr>
              <a:t>µ</a:t>
            </a:r>
            <a:r>
              <a:rPr lang="en-US" sz="3200" baseline="-25000" smtClean="0"/>
              <a:t>0</a:t>
            </a:r>
            <a:r>
              <a:rPr lang="en-US" smtClean="0"/>
              <a:t>. 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1295400" y="2819400"/>
          <a:ext cx="32385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4" name="Equation" r:id="rId3" imgW="1473200" imgH="228600" progId="Equation.DSMT4">
                  <p:embed/>
                </p:oleObj>
              </mc:Choice>
              <mc:Fallback>
                <p:oleObj name="Equation" r:id="rId3" imgW="1473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19400"/>
                        <a:ext cx="32385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1238250" y="3916363"/>
          <a:ext cx="44767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5" name="Equation" r:id="rId5" imgW="1968500" imgH="228600" progId="Equation.DSMT4">
                  <p:embed/>
                </p:oleObj>
              </mc:Choice>
              <mc:Fallback>
                <p:oleObj name="Equation" r:id="rId5" imgW="1968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3916363"/>
                        <a:ext cx="4476750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67881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Large-Sample Test for Poisson</a:t>
            </a:r>
            <a:r>
              <a:rPr lang="en-US" sz="4000" smtClean="0"/>
              <a:t> </a:t>
            </a:r>
            <a:r>
              <a:rPr lang="en-US" altLang="zh-TW" sz="4000" smtClean="0"/>
              <a:t/>
            </a:r>
            <a:br>
              <a:rPr lang="en-US" altLang="zh-TW" sz="4000" smtClean="0"/>
            </a:br>
            <a:r>
              <a:rPr lang="en-US" sz="4000" smtClean="0"/>
              <a:t>(for </a:t>
            </a:r>
            <a:r>
              <a:rPr lang="en-US" smtClean="0">
                <a:sym typeface="MT Symbol" charset="2"/>
              </a:rPr>
              <a:t>µ</a:t>
            </a:r>
            <a:r>
              <a:rPr lang="en-US" baseline="-25000" smtClean="0"/>
              <a:t>0</a:t>
            </a:r>
            <a:r>
              <a:rPr lang="en-US" sz="4000" smtClean="0"/>
              <a:t> </a:t>
            </a:r>
            <a:r>
              <a:rPr lang="en-US" altLang="zh-TW" sz="4000" smtClean="0"/>
              <a:t>≥ </a:t>
            </a:r>
            <a:r>
              <a:rPr lang="en-US" sz="4000" smtClean="0"/>
              <a:t>10)</a:t>
            </a:r>
          </a:p>
        </p:txBody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 test H</a:t>
            </a:r>
            <a:r>
              <a:rPr lang="en-US" sz="1600" smtClean="0"/>
              <a:t>0</a:t>
            </a:r>
            <a:r>
              <a:rPr lang="en-US" smtClean="0"/>
              <a:t> :</a:t>
            </a:r>
            <a:r>
              <a:rPr lang="en-US" sz="3400" smtClean="0"/>
              <a:t> </a:t>
            </a:r>
            <a:r>
              <a:rPr lang="en-US" sz="3600" smtClean="0">
                <a:sym typeface="MT Symbol" charset="2"/>
              </a:rPr>
              <a:t>µ</a:t>
            </a:r>
            <a:r>
              <a:rPr lang="en-US" sz="3600" smtClean="0"/>
              <a:t>=</a:t>
            </a:r>
            <a:r>
              <a:rPr lang="en-US" sz="3600" smtClean="0">
                <a:sym typeface="MT Symbol" charset="2"/>
              </a:rPr>
              <a:t>µ</a:t>
            </a:r>
            <a:r>
              <a:rPr lang="en-US" sz="3600" baseline="-25000" smtClean="0"/>
              <a:t>0</a:t>
            </a:r>
            <a:r>
              <a:rPr lang="en-US" altLang="zh-TW" sz="3600" baseline="-25000" smtClean="0"/>
              <a:t>  </a:t>
            </a:r>
            <a:r>
              <a:rPr lang="en-US" smtClean="0"/>
              <a:t>vs </a:t>
            </a:r>
            <a:r>
              <a:rPr lang="en-US" sz="3400" smtClean="0"/>
              <a:t>H</a:t>
            </a:r>
            <a:r>
              <a:rPr lang="en-US" sz="1800" smtClean="0"/>
              <a:t>1</a:t>
            </a:r>
            <a:r>
              <a:rPr lang="en-US" sz="3400" smtClean="0"/>
              <a:t> : </a:t>
            </a:r>
            <a:r>
              <a:rPr lang="en-US" sz="3600" smtClean="0">
                <a:sym typeface="MT Symbol" charset="2"/>
              </a:rPr>
              <a:t>µ</a:t>
            </a:r>
            <a:r>
              <a:rPr lang="en-US" altLang="zh-TW" sz="3600" smtClean="0"/>
              <a:t>≠</a:t>
            </a:r>
            <a:r>
              <a:rPr lang="en-US" sz="3600" smtClean="0">
                <a:sym typeface="MT Symbol" charset="2"/>
              </a:rPr>
              <a:t>µ</a:t>
            </a:r>
            <a:r>
              <a:rPr lang="en-US" sz="3600" baseline="-25000" smtClean="0"/>
              <a:t>0</a:t>
            </a:r>
            <a:r>
              <a:rPr lang="en-US" smtClean="0"/>
              <a:t> at </a:t>
            </a:r>
            <a:r>
              <a:rPr lang="el-GR" smtClean="0">
                <a:sym typeface="MT Symbol" charset="2"/>
              </a:rPr>
              <a:t>α</a:t>
            </a:r>
            <a:r>
              <a:rPr lang="en-US" smtClean="0"/>
              <a:t> level of significance</a:t>
            </a:r>
            <a:r>
              <a:rPr lang="en-US" altLang="zh-TW" smtClean="0"/>
              <a:t>,</a:t>
            </a:r>
            <a:endParaRPr lang="en-US" b="1" smtClean="0"/>
          </a:p>
          <a:p>
            <a:pPr lvl="1"/>
            <a:r>
              <a:rPr lang="en-US" b="1" smtClean="0"/>
              <a:t>Test Statistic</a:t>
            </a:r>
            <a:r>
              <a:rPr lang="en-US" smtClean="0"/>
              <a:t>: </a:t>
            </a:r>
            <a:endParaRPr lang="en-US" altLang="zh-TW" smtClean="0"/>
          </a:p>
          <a:p>
            <a:pPr lvl="1">
              <a:lnSpc>
                <a:spcPct val="120000"/>
              </a:lnSpc>
            </a:pPr>
            <a:endParaRPr lang="en-US" b="1" smtClean="0"/>
          </a:p>
          <a:p>
            <a:pPr lvl="1"/>
            <a:r>
              <a:rPr lang="en-US" b="1" smtClean="0"/>
              <a:t>Rejection Region</a:t>
            </a:r>
            <a:r>
              <a:rPr lang="en-US" altLang="zh-TW" b="1" smtClean="0"/>
              <a:t>:</a:t>
            </a:r>
            <a:endParaRPr lang="en-US" altLang="zh-TW" smtClean="0"/>
          </a:p>
          <a:p>
            <a:pPr lvl="1"/>
            <a:endParaRPr lang="en-US" b="1" smtClean="0"/>
          </a:p>
          <a:p>
            <a:pPr lvl="1"/>
            <a:r>
              <a:rPr lang="en-US" b="1" smtClean="0"/>
              <a:t>p-value</a:t>
            </a:r>
            <a:r>
              <a:rPr lang="en-US" smtClean="0"/>
              <a:t>: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2460625" y="3171825"/>
          <a:ext cx="34512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6" name="Equation" r:id="rId3" imgW="1993680" imgH="457200" progId="Equation.DSMT4">
                  <p:embed/>
                </p:oleObj>
              </mc:Choice>
              <mc:Fallback>
                <p:oleObj name="Equation" r:id="rId3" imgW="19936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3171825"/>
                        <a:ext cx="345122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1295400" y="4410075"/>
          <a:ext cx="17145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7" name="Equation" r:id="rId5" imgW="800447" imgH="254110" progId="Equation.DSMT4">
                  <p:embed/>
                </p:oleObj>
              </mc:Choice>
              <mc:Fallback>
                <p:oleObj name="Equation" r:id="rId5" imgW="800447" imgH="2541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10075"/>
                        <a:ext cx="17145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1295400" y="5410200"/>
          <a:ext cx="17526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8" name="Equation" r:id="rId7" imgW="863280" imgH="279360" progId="Equation.DSMT4">
                  <p:embed/>
                </p:oleObj>
              </mc:Choice>
              <mc:Fallback>
                <p:oleObj name="Equation" r:id="rId7" imgW="863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75260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408333" y="324433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ym typeface="MT Symbol"/>
              </a:rPr>
              <a:t>σ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08333" y="324433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ym typeface="MT Symbol"/>
              </a:rPr>
              <a:t>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530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Introduction to SAS</a:t>
            </a:r>
            <a:endParaRPr lang="en-US" sz="4000" dirty="0" smtClean="0"/>
          </a:p>
        </p:txBody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To run SAS you must create a file of SAS code, which the SAS  will read and use to run the program.</a:t>
            </a:r>
          </a:p>
          <a:p>
            <a:r>
              <a:rPr lang="en-US" sz="2400" dirty="0" smtClean="0"/>
              <a:t>You can type your SAS code into the program editor and create a SAS program file.</a:t>
            </a:r>
          </a:p>
          <a:p>
            <a:r>
              <a:rPr lang="en-US" sz="2400" dirty="0" smtClean="0"/>
              <a:t>A SAS program usually consists of two components: Data steps and Procedure steps.</a:t>
            </a:r>
          </a:p>
          <a:p>
            <a:r>
              <a:rPr lang="en-US" sz="2400" dirty="0" smtClean="0"/>
              <a:t>In the SAS program, any statement terminates with a semicolon.</a:t>
            </a:r>
          </a:p>
          <a:p>
            <a:r>
              <a:rPr lang="en-US" sz="2400" dirty="0" smtClean="0"/>
              <a:t>A line comment begins with a *. For a comment of </a:t>
            </a:r>
            <a:r>
              <a:rPr lang="en-US" sz="2400" dirty="0"/>
              <a:t>s</a:t>
            </a:r>
            <a:r>
              <a:rPr lang="en-US" sz="2400" dirty="0" smtClean="0"/>
              <a:t>everal lines, we use /* ….  */</a:t>
            </a:r>
            <a:endParaRPr lang="en-US" sz="2400" dirty="0" smtClean="0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345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 Simple SAS Program</a:t>
            </a:r>
            <a:endParaRPr lang="en-US" sz="4000" dirty="0" smtClean="0"/>
          </a:p>
        </p:txBody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</a:t>
            </a:r>
            <a:r>
              <a:rPr lang="en-US" sz="2000" dirty="0" smtClean="0"/>
              <a:t>itle “My First SAS Program”;</a:t>
            </a:r>
          </a:p>
          <a:p>
            <a:r>
              <a:rPr lang="en-US" sz="2000" dirty="0" smtClean="0"/>
              <a:t>Data temp;</a:t>
            </a:r>
          </a:p>
          <a:p>
            <a:r>
              <a:rPr lang="en-US" sz="2000" dirty="0" smtClean="0"/>
              <a:t>Input id </a:t>
            </a:r>
            <a:r>
              <a:rPr lang="en-US" sz="2000" dirty="0" err="1" smtClean="0"/>
              <a:t>security_status</a:t>
            </a:r>
            <a:r>
              <a:rPr lang="en-US" sz="2000" dirty="0" smtClean="0"/>
              <a:t> $ </a:t>
            </a:r>
            <a:r>
              <a:rPr lang="en-US" sz="2000" dirty="0" err="1" smtClean="0"/>
              <a:t>years_of</a:t>
            </a:r>
            <a:r>
              <a:rPr lang="en-US" sz="2000" dirty="0" smtClean="0"/>
              <a:t> _</a:t>
            </a:r>
            <a:r>
              <a:rPr lang="en-US" sz="2000" dirty="0" err="1" smtClean="0"/>
              <a:t>Using_PC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Datalines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1  yes 10</a:t>
            </a:r>
          </a:p>
          <a:p>
            <a:r>
              <a:rPr lang="en-US" sz="2000" dirty="0" smtClean="0"/>
              <a:t>2  yes  9</a:t>
            </a:r>
          </a:p>
          <a:p>
            <a:r>
              <a:rPr lang="en-US" sz="2000" dirty="0" smtClean="0"/>
              <a:t>3  no   15</a:t>
            </a:r>
          </a:p>
          <a:p>
            <a:r>
              <a:rPr lang="en-US" sz="2000" dirty="0" smtClean="0"/>
              <a:t>4  yes  12</a:t>
            </a:r>
          </a:p>
          <a:p>
            <a:r>
              <a:rPr lang="en-US" sz="2000" dirty="0" smtClean="0"/>
              <a:t>5  no    7</a:t>
            </a:r>
          </a:p>
          <a:p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Proc</a:t>
            </a:r>
            <a:r>
              <a:rPr lang="en-US" sz="2000" dirty="0" smtClean="0"/>
              <a:t> print;</a:t>
            </a:r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/>
              <a:t>id </a:t>
            </a:r>
            <a:r>
              <a:rPr lang="en-US" sz="2000" dirty="0" err="1"/>
              <a:t>security_status</a:t>
            </a:r>
            <a:r>
              <a:rPr lang="en-US" sz="2000" dirty="0"/>
              <a:t> </a:t>
            </a:r>
            <a:r>
              <a:rPr lang="en-US" sz="2000" dirty="0" err="1" smtClean="0"/>
              <a:t>years_of</a:t>
            </a:r>
            <a:r>
              <a:rPr lang="en-US" sz="2000" dirty="0" smtClean="0"/>
              <a:t> </a:t>
            </a:r>
            <a:r>
              <a:rPr lang="en-US" sz="2000" dirty="0"/>
              <a:t>_</a:t>
            </a:r>
            <a:r>
              <a:rPr lang="en-US" sz="2000" dirty="0" err="1" smtClean="0"/>
              <a:t>Using_PC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Run;</a:t>
            </a:r>
            <a:endParaRPr lang="en-US" sz="2000" dirty="0" smtClean="0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362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How to run a SAS </a:t>
            </a:r>
            <a:r>
              <a:rPr lang="en-US" sz="4000" dirty="0"/>
              <a:t>p</a:t>
            </a:r>
            <a:r>
              <a:rPr lang="en-US" sz="4000" dirty="0" smtClean="0"/>
              <a:t>rogram</a:t>
            </a:r>
            <a:endParaRPr lang="en-US" sz="4000" dirty="0" smtClean="0"/>
          </a:p>
        </p:txBody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To run a SAS program, you click on the running mean icon. At the center of the top of the main program. </a:t>
            </a:r>
          </a:p>
          <a:p>
            <a:r>
              <a:rPr lang="en-US" sz="2000" dirty="0" smtClean="0"/>
              <a:t>After you run the program, the log window will become active and provide you with the information that includes error  or warning messages.</a:t>
            </a:r>
          </a:p>
          <a:p>
            <a:r>
              <a:rPr lang="en-US" sz="2000" dirty="0" smtClean="0"/>
              <a:t>The outputs can be found in the “Results Viewer-SAS Output” window.</a:t>
            </a:r>
            <a:endParaRPr lang="en-US" sz="2000" dirty="0" smtClean="0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872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dirty="0"/>
              <a:t>Probability Models related Computer </a:t>
            </a:r>
            <a:r>
              <a:rPr lang="en-US" dirty="0" smtClean="0"/>
              <a:t>Security</a:t>
            </a:r>
            <a:endParaRPr lang="en-US" sz="9600" dirty="0" smtClean="0"/>
          </a:p>
        </p:txBody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 computer hacker has a probability of </a:t>
            </a:r>
            <a:r>
              <a:rPr lang="en-US" i="1" dirty="0" smtClean="0"/>
              <a:t>p</a:t>
            </a:r>
            <a:r>
              <a:rPr lang="en-US" dirty="0" smtClean="0"/>
              <a:t> to </a:t>
            </a:r>
            <a:r>
              <a:rPr lang="en-US" dirty="0"/>
              <a:t>succeed on each attempt, what is the probability that he/she will succeed after </a:t>
            </a:r>
            <a:r>
              <a:rPr lang="en-US" i="1" dirty="0" smtClean="0"/>
              <a:t>N</a:t>
            </a:r>
            <a:r>
              <a:rPr lang="en-US" dirty="0" smtClean="0"/>
              <a:t> attempts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probability that there will no success after </a:t>
            </a:r>
            <a:r>
              <a:rPr lang="en-US" i="1" dirty="0" smtClean="0"/>
              <a:t>N</a:t>
            </a:r>
            <a:r>
              <a:rPr lang="en-US" dirty="0" smtClean="0"/>
              <a:t> attempts is </a:t>
            </a:r>
            <a:r>
              <a:rPr lang="en-US" i="1" dirty="0"/>
              <a:t>(</a:t>
            </a:r>
            <a:r>
              <a:rPr lang="en-US" i="1" dirty="0" smtClean="0"/>
              <a:t>1-p)</a:t>
            </a:r>
            <a:r>
              <a:rPr lang="en-US" i="1" baseline="30000" dirty="0" smtClean="0"/>
              <a:t>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probability </a:t>
            </a:r>
            <a:r>
              <a:rPr lang="en-US" dirty="0"/>
              <a:t>that he/she will succeed after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attempts is 1-</a:t>
            </a:r>
            <a:r>
              <a:rPr lang="en-US" i="1" dirty="0"/>
              <a:t>(1-p)</a:t>
            </a:r>
            <a:r>
              <a:rPr lang="en-US" i="1" baseline="30000" dirty="0"/>
              <a:t>N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98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dirty="0"/>
              <a:t>Probability Models related Computer </a:t>
            </a:r>
            <a:r>
              <a:rPr lang="en-US" dirty="0" smtClean="0"/>
              <a:t>Security</a:t>
            </a:r>
            <a:endParaRPr lang="en-US" sz="9600" dirty="0" smtClean="0"/>
          </a:p>
        </p:txBody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many attempts are required for this hacker to receive a </a:t>
            </a:r>
            <a:r>
              <a:rPr lang="en-US" i="1" dirty="0"/>
              <a:t>x</a:t>
            </a:r>
            <a:r>
              <a:rPr lang="en-US" i="1" dirty="0" smtClean="0"/>
              <a:t>%</a:t>
            </a:r>
            <a:r>
              <a:rPr lang="en-US" dirty="0" smtClean="0"/>
              <a:t> </a:t>
            </a:r>
            <a:r>
              <a:rPr lang="en-US" dirty="0"/>
              <a:t>of success rate</a:t>
            </a:r>
            <a:r>
              <a:rPr lang="en-US" dirty="0" smtClean="0"/>
              <a:t>?</a:t>
            </a:r>
          </a:p>
          <a:p>
            <a:r>
              <a:rPr lang="en-US" dirty="0" smtClean="0"/>
              <a:t>From the last question, we would like to see </a:t>
            </a:r>
            <a:r>
              <a:rPr lang="en-US" i="1" dirty="0" smtClean="0"/>
              <a:t>x%=1-</a:t>
            </a:r>
            <a:r>
              <a:rPr lang="en-US" i="1" dirty="0"/>
              <a:t>(1-p)</a:t>
            </a:r>
            <a:r>
              <a:rPr lang="en-US" i="1" baseline="30000" dirty="0"/>
              <a:t>N</a:t>
            </a:r>
          </a:p>
          <a:p>
            <a:r>
              <a:rPr lang="en-US" dirty="0" smtClean="0"/>
              <a:t> i.e. </a:t>
            </a:r>
            <a:r>
              <a:rPr lang="en-US" i="1" dirty="0" smtClean="0"/>
              <a:t>log(1-</a:t>
            </a:r>
            <a:r>
              <a:rPr lang="en-US" i="1" dirty="0"/>
              <a:t>x%</a:t>
            </a:r>
            <a:r>
              <a:rPr lang="en-US" i="1" dirty="0" smtClean="0"/>
              <a:t>)=N*log(1-p)</a:t>
            </a:r>
          </a:p>
          <a:p>
            <a:r>
              <a:rPr lang="en-US" dirty="0" smtClean="0"/>
              <a:t>So, </a:t>
            </a:r>
            <a:r>
              <a:rPr lang="en-US" i="1" dirty="0" smtClean="0"/>
              <a:t>N</a:t>
            </a:r>
            <a:r>
              <a:rPr lang="en-US" dirty="0" smtClean="0"/>
              <a:t> is the smallest integer that is </a:t>
            </a:r>
            <a:r>
              <a:rPr lang="en-US" smtClean="0"/>
              <a:t>&gt;=  </a:t>
            </a:r>
            <a:r>
              <a:rPr lang="en-US" i="1" smtClean="0"/>
              <a:t>log(1-</a:t>
            </a:r>
            <a:r>
              <a:rPr lang="en-US" i="1"/>
              <a:t> x%</a:t>
            </a:r>
            <a:r>
              <a:rPr lang="en-US" i="1" smtClean="0"/>
              <a:t>)/</a:t>
            </a:r>
            <a:r>
              <a:rPr lang="en-US" i="1" dirty="0" smtClean="0"/>
              <a:t>log(1-p</a:t>
            </a:r>
            <a:r>
              <a:rPr lang="en-US" i="1" dirty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sz="2000" dirty="0" smtClean="0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5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Conditional Probability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Conditional probability of B given A:</a:t>
            </a:r>
          </a:p>
          <a:p>
            <a:pPr marL="660400" indent="-660400" algn="ctr"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P(B</a:t>
            </a:r>
            <a:r>
              <a:rPr lang="en-US" sz="2800" dirty="0" smtClean="0">
                <a:sym typeface="Symbol" pitchFamily="18" charset="2"/>
              </a:rPr>
              <a:t></a:t>
            </a:r>
            <a:r>
              <a:rPr lang="en-US" sz="2800" dirty="0" smtClean="0"/>
              <a:t>A)= P(A </a:t>
            </a:r>
            <a:r>
              <a:rPr lang="en-US" sz="2800" dirty="0" smtClean="0">
                <a:sym typeface="Symbol" pitchFamily="18" charset="2"/>
              </a:rPr>
              <a:t></a:t>
            </a:r>
            <a:r>
              <a:rPr lang="en-US" sz="2800" dirty="0" smtClean="0"/>
              <a:t> B)/P(A).</a:t>
            </a:r>
          </a:p>
          <a:p>
            <a:pPr marL="660400" indent="-660400" algn="ctr"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marL="1060450" lvl="1" indent="-660400" eaLnBrk="1" hangingPunct="1">
              <a:lnSpc>
                <a:spcPct val="80000"/>
              </a:lnSpc>
            </a:pPr>
            <a:r>
              <a:rPr lang="en-US" sz="2400" dirty="0" smtClean="0"/>
              <a:t>If A and B are independent, then </a:t>
            </a:r>
          </a:p>
          <a:p>
            <a:pPr marL="660400" indent="-660400" algn="ctr"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P(B</a:t>
            </a:r>
            <a:r>
              <a:rPr lang="en-US" sz="2800" dirty="0" smtClean="0">
                <a:sym typeface="Symbol" pitchFamily="18" charset="2"/>
              </a:rPr>
              <a:t></a:t>
            </a:r>
            <a:r>
              <a:rPr lang="en-US" sz="2800" dirty="0" smtClean="0"/>
              <a:t>A)= P(B)= P(B</a:t>
            </a:r>
            <a:r>
              <a:rPr lang="en-US" sz="2800" dirty="0" smtClean="0">
                <a:sym typeface="Symbol" pitchFamily="18" charset="2"/>
              </a:rPr>
              <a:t></a:t>
            </a:r>
            <a:r>
              <a:rPr lang="en-US" sz="2800" dirty="0" smtClean="0"/>
              <a:t>A).</a:t>
            </a:r>
          </a:p>
          <a:p>
            <a:pPr marL="660400" indent="-660400" algn="ctr"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marL="1060450" lvl="1" indent="-660400" eaLnBrk="1" hangingPunct="1">
              <a:lnSpc>
                <a:spcPct val="80000"/>
              </a:lnSpc>
            </a:pPr>
            <a:r>
              <a:rPr lang="en-US" sz="2400" dirty="0" smtClean="0"/>
              <a:t>If A and B are not independent, then </a:t>
            </a:r>
          </a:p>
          <a:p>
            <a:pPr marL="660400" indent="-660400" algn="ctr"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P(B</a:t>
            </a:r>
            <a:r>
              <a:rPr lang="en-US" sz="2800" dirty="0" smtClean="0">
                <a:sym typeface="Symbol" pitchFamily="18" charset="2"/>
              </a:rPr>
              <a:t></a:t>
            </a:r>
            <a:r>
              <a:rPr lang="en-US" sz="2800" dirty="0" smtClean="0"/>
              <a:t>A)</a:t>
            </a:r>
            <a:r>
              <a:rPr lang="en-US" sz="2800" dirty="0" smtClean="0">
                <a:sym typeface="Symbol" pitchFamily="18" charset="2"/>
              </a:rPr>
              <a:t></a:t>
            </a:r>
            <a:r>
              <a:rPr lang="en-US" sz="2800" dirty="0" smtClean="0"/>
              <a:t> P(B)</a:t>
            </a:r>
            <a:r>
              <a:rPr lang="en-US" sz="2800" dirty="0" smtClean="0">
                <a:sym typeface="Symbol" pitchFamily="18" charset="2"/>
              </a:rPr>
              <a:t></a:t>
            </a:r>
            <a:r>
              <a:rPr lang="en-US" sz="2800" dirty="0" smtClean="0"/>
              <a:t>P(B</a:t>
            </a:r>
            <a:r>
              <a:rPr lang="en-US" sz="2800" dirty="0" smtClean="0">
                <a:sym typeface="Symbol" pitchFamily="18" charset="2"/>
              </a:rPr>
              <a:t></a:t>
            </a:r>
            <a:r>
              <a:rPr lang="en-US" sz="2800" dirty="0" smtClean="0"/>
              <a:t>A).</a:t>
            </a:r>
          </a:p>
          <a:p>
            <a:pPr marL="660400" indent="-660400"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Toss two dices: what is the probability that sum=6,</a:t>
            </a:r>
          </a:p>
          <a:p>
            <a:pPr marL="660400" indent="-660400"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given that sum=even?      (5/36)/(1/2)    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Exhaustive Events</a:t>
            </a:r>
            <a:endParaRPr 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35050" lvl="1" indent="-577850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A set of events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, A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</a:rPr>
              <a:t>2, 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</a:rPr>
              <a:t>3 </a:t>
            </a:r>
            <a:r>
              <a:rPr lang="en-US" sz="2400" dirty="0" smtClean="0">
                <a:sym typeface="Symbol" pitchFamily="18" charset="2"/>
              </a:rPr>
              <a:t>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sz="2400" baseline="-25000" dirty="0" err="1" smtClean="0">
                <a:solidFill>
                  <a:schemeClr val="tx1"/>
                </a:solidFill>
                <a:latin typeface="+mn-lt"/>
              </a:rPr>
              <a:t>k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smtClean="0"/>
              <a:t> is exhaustive if at least one of the events must occur.</a:t>
            </a:r>
          </a:p>
          <a:p>
            <a:pPr marL="1035050" lvl="1" indent="-577850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</a:t>
            </a:r>
          </a:p>
          <a:p>
            <a:pPr marL="1035050" lvl="1" indent="-577850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i.e.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</a:rPr>
              <a:t>1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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A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</a:rPr>
              <a:t>2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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A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</a:rPr>
              <a:t>3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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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sz="2400" baseline="-25000" dirty="0" err="1" smtClean="0">
                <a:solidFill>
                  <a:schemeClr val="tx1"/>
                </a:solidFill>
                <a:latin typeface="+mn-lt"/>
              </a:rPr>
              <a:t>k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smtClean="0"/>
              <a:t>= sample space</a:t>
            </a:r>
          </a:p>
          <a:p>
            <a:pPr marL="1035050" lvl="1" indent="-577850"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marL="1035050" lvl="1" indent="-577850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Toss a die</a:t>
            </a:r>
          </a:p>
          <a:p>
            <a:pPr marL="1035050" lvl="1" indent="-577850"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marL="1035050" lvl="1" indent="-577850" eaLnBrk="1" hangingPunct="1">
              <a:lnSpc>
                <a:spcPct val="80000"/>
              </a:lnSpc>
              <a:buNone/>
            </a:pPr>
            <a:r>
              <a:rPr lang="en-US" sz="2400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{1,2,3}, 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{1,3,4} and A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= {2,5,6} are exhaustive</a:t>
            </a:r>
          </a:p>
          <a:p>
            <a:pPr marL="1035050" lvl="1" indent="-57785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1035050" lvl="1" indent="-577850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1300</TotalTime>
  <Words>3064</Words>
  <Application>Microsoft Office PowerPoint</Application>
  <PresentationFormat>On-screen Show (4:3)</PresentationFormat>
  <Paragraphs>489</Paragraphs>
  <Slides>78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81" baseType="lpstr">
      <vt:lpstr>預設簡報設計</vt:lpstr>
      <vt:lpstr>Equation</vt:lpstr>
      <vt:lpstr>MathType 6.0 Equation</vt:lpstr>
      <vt:lpstr>Statistics for Cyber Security</vt:lpstr>
      <vt:lpstr>Module (a): Basic Properties of Probability and Statistical Inferences </vt:lpstr>
      <vt:lpstr>Definition of Probability</vt:lpstr>
      <vt:lpstr>Definition of Probability</vt:lpstr>
      <vt:lpstr>Examples</vt:lpstr>
      <vt:lpstr>Properties of probability</vt:lpstr>
      <vt:lpstr>Properties of probability II</vt:lpstr>
      <vt:lpstr>Conditional Probability</vt:lpstr>
      <vt:lpstr>Exhaustive Events</vt:lpstr>
      <vt:lpstr>Law of Total Probability</vt:lpstr>
      <vt:lpstr>Bayes’ Rule</vt:lpstr>
      <vt:lpstr>Population and Samples</vt:lpstr>
      <vt:lpstr>Random Variables  and their Distributions</vt:lpstr>
      <vt:lpstr>Random Variable</vt:lpstr>
      <vt:lpstr>Example: Flip a coin 3 times</vt:lpstr>
      <vt:lpstr>Random Variable</vt:lpstr>
      <vt:lpstr>Random Variable</vt:lpstr>
      <vt:lpstr>Binomial Distribution</vt:lpstr>
      <vt:lpstr>Binomial Distribution</vt:lpstr>
      <vt:lpstr>Properties of Binomial Distribution</vt:lpstr>
      <vt:lpstr>Poisson Distribution </vt:lpstr>
      <vt:lpstr>Poisson Process</vt:lpstr>
      <vt:lpstr>Poisson Distribution</vt:lpstr>
      <vt:lpstr>Poisson approximation to Binomial</vt:lpstr>
      <vt:lpstr>Continuous Probability Distributions</vt:lpstr>
      <vt:lpstr>Continuous Probability Distributions</vt:lpstr>
      <vt:lpstr>Continuous Probability Distributions</vt:lpstr>
      <vt:lpstr>The Normal Distribution  (The Gaussian distribution)</vt:lpstr>
      <vt:lpstr>The Normal Distribution</vt:lpstr>
      <vt:lpstr>The Normal Distribution</vt:lpstr>
      <vt:lpstr>Properties of the N(0,1)</vt:lpstr>
      <vt:lpstr>Properties of the N(0,1)</vt:lpstr>
      <vt:lpstr>Properties of the N(0,1)</vt:lpstr>
      <vt:lpstr>Other Distributions---  t distribution</vt:lpstr>
      <vt:lpstr>Other Distributions--- Chi-square distribution</vt:lpstr>
      <vt:lpstr>Other Distributions--- F distribution</vt:lpstr>
      <vt:lpstr>Covariance and Correlation</vt:lpstr>
      <vt:lpstr>Variance of a Linear Combination</vt:lpstr>
      <vt:lpstr>Estimation</vt:lpstr>
      <vt:lpstr> Estimation</vt:lpstr>
      <vt:lpstr>Estimation of the Mean of a Distribution</vt:lpstr>
      <vt:lpstr>Estimation</vt:lpstr>
      <vt:lpstr>Sample Mean</vt:lpstr>
      <vt:lpstr>Central Limit Theorem</vt:lpstr>
      <vt:lpstr>Interval Estimation </vt:lpstr>
      <vt:lpstr>Interval Estimation </vt:lpstr>
      <vt:lpstr>Interval Estimation </vt:lpstr>
      <vt:lpstr>Interval Estimation </vt:lpstr>
      <vt:lpstr>Hypothesis Testing</vt:lpstr>
      <vt:lpstr>Hypothesis Testing</vt:lpstr>
      <vt:lpstr>Hypothesis Testing</vt:lpstr>
      <vt:lpstr>Testing for the Population Mean</vt:lpstr>
      <vt:lpstr>One-tailed test</vt:lpstr>
      <vt:lpstr>Result</vt:lpstr>
      <vt:lpstr>P-value</vt:lpstr>
      <vt:lpstr>Remarks</vt:lpstr>
      <vt:lpstr>One-tailed test</vt:lpstr>
      <vt:lpstr>Testing For Two-Sided Alternative</vt:lpstr>
      <vt:lpstr>Testing For Two-Sided Alternative</vt:lpstr>
      <vt:lpstr>The Power of A Test</vt:lpstr>
      <vt:lpstr>The Power of The 1-Sample T Test</vt:lpstr>
      <vt:lpstr>Power Function For Two-Sided Alternative</vt:lpstr>
      <vt:lpstr>Case of Unknown Variance</vt:lpstr>
      <vt:lpstr>Sample Size Determination</vt:lpstr>
      <vt:lpstr>Factor Affecting Sample Size</vt:lpstr>
      <vt:lpstr>Relationship between Hypothesis Testing and Confidence Interval</vt:lpstr>
      <vt:lpstr>One Sample Test for the Variance of A Normal Population</vt:lpstr>
      <vt:lpstr>One Sample Test for A Proportion </vt:lpstr>
      <vt:lpstr>Exact Method </vt:lpstr>
      <vt:lpstr>Power and Sample size </vt:lpstr>
      <vt:lpstr>One-Sample Inference for the Poisson Distribution </vt:lpstr>
      <vt:lpstr>One-Sample Inference for the Poisson Distribution </vt:lpstr>
      <vt:lpstr>Large-Sample Test for Poisson  (for µ0 ≥ 10)</vt:lpstr>
      <vt:lpstr>Introduction to SAS</vt:lpstr>
      <vt:lpstr>A Simple SAS Program</vt:lpstr>
      <vt:lpstr>How to run a SAS program</vt:lpstr>
      <vt:lpstr>Probability Models related Computer Security</vt:lpstr>
      <vt:lpstr>Probability Models related Computer Security</vt:lpstr>
    </vt:vector>
  </TitlesOfParts>
  <Company>SPH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1: Probability</dc:title>
  <dc:creator>HankHo</dc:creator>
  <cp:lastModifiedBy>Chan, Wenyaw</cp:lastModifiedBy>
  <cp:revision>37</cp:revision>
  <dcterms:created xsi:type="dcterms:W3CDTF">2009-09-19T06:34:14Z</dcterms:created>
  <dcterms:modified xsi:type="dcterms:W3CDTF">2015-01-22T15:53:39Z</dcterms:modified>
</cp:coreProperties>
</file>