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tags/tag34.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92" r:id="rId3"/>
    <p:sldId id="364" r:id="rId4"/>
    <p:sldId id="365" r:id="rId5"/>
    <p:sldId id="366" r:id="rId6"/>
    <p:sldId id="293" r:id="rId7"/>
    <p:sldId id="296" r:id="rId8"/>
    <p:sldId id="294" r:id="rId9"/>
    <p:sldId id="297" r:id="rId10"/>
    <p:sldId id="298" r:id="rId11"/>
    <p:sldId id="299" r:id="rId12"/>
    <p:sldId id="300" r:id="rId13"/>
    <p:sldId id="301" r:id="rId14"/>
    <p:sldId id="302" r:id="rId15"/>
    <p:sldId id="307" r:id="rId16"/>
    <p:sldId id="308" r:id="rId17"/>
    <p:sldId id="309" r:id="rId18"/>
    <p:sldId id="310" r:id="rId19"/>
    <p:sldId id="312" r:id="rId20"/>
    <p:sldId id="313" r:id="rId21"/>
    <p:sldId id="315" r:id="rId22"/>
    <p:sldId id="316" r:id="rId23"/>
    <p:sldId id="326" r:id="rId24"/>
    <p:sldId id="327" r:id="rId25"/>
    <p:sldId id="328" r:id="rId26"/>
    <p:sldId id="329"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0803" autoAdjust="0"/>
  </p:normalViewPr>
  <p:slideViewPr>
    <p:cSldViewPr>
      <p:cViewPr>
        <p:scale>
          <a:sx n="80" d="100"/>
          <a:sy n="80" d="100"/>
        </p:scale>
        <p:origin x="-354" y="-102"/>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909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6D1FF1-33E6-4927-ABC0-7D398346AEC4}" type="datetimeFigureOut">
              <a:rPr lang="en-US" smtClean="0"/>
              <a:pPr/>
              <a:t>7/2/2014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53C2A2-C23F-48D5-BD51-AB204F79EE70}" type="slidenum">
              <a:rPr lang="en-US" smtClean="0"/>
              <a:pPr/>
              <a:t>‹#›</a:t>
            </a:fld>
            <a:endParaRPr lang="en-US"/>
          </a:p>
        </p:txBody>
      </p:sp>
    </p:spTree>
    <p:extLst>
      <p:ext uri="{BB962C8B-B14F-4D97-AF65-F5344CB8AC3E}">
        <p14:creationId xmlns:p14="http://schemas.microsoft.com/office/powerpoint/2010/main" xmlns="" val="169903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Version 1</a:t>
            </a:r>
            <a:r>
              <a:rPr lang="en-US" smtClean="0"/>
              <a:t>, July 1, 2014</a:t>
            </a:r>
            <a:endParaRPr lang="en-US"/>
          </a:p>
        </p:txBody>
      </p:sp>
      <p:sp>
        <p:nvSpPr>
          <p:cNvPr id="4" name="Slide Number Placeholder 3"/>
          <p:cNvSpPr>
            <a:spLocks noGrp="1"/>
          </p:cNvSpPr>
          <p:nvPr>
            <p:ph type="sldNum" sz="quarter" idx="10"/>
          </p:nvPr>
        </p:nvSpPr>
        <p:spPr/>
        <p:txBody>
          <a:bodyPr/>
          <a:lstStyle/>
          <a:p>
            <a:fld id="{A953C2A2-C23F-48D5-BD51-AB204F79EE7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0907B-4E01-461F-AED5-CA1A10D17714}" type="slidenum">
              <a:rPr lang="en-US"/>
              <a:pPr/>
              <a:t>25</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3D60D-F625-49BF-81C4-704740F8D27E}" type="slidenum">
              <a:rPr lang="en-US"/>
              <a:pPr/>
              <a:t>26</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444F0-68E4-4537-AC79-CF25078DBEE8}" type="slidenum">
              <a:rPr lang="en-US"/>
              <a:pPr/>
              <a:t>27</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72AD6-1418-4DD4-B551-E597E2519570}" type="slidenum">
              <a:rPr lang="en-US"/>
              <a:pPr/>
              <a:t>28</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E1EA7-8644-4633-8D71-A079977700A9}" type="slidenum">
              <a:rPr lang="en-US"/>
              <a:pPr/>
              <a:t>29</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3CFAAD-1002-444B-8587-8DDC36E55863}" type="slidenum">
              <a:rPr lang="en-US"/>
              <a:pPr/>
              <a:t>30</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8FF282-00AA-4E1E-9B5C-EF5E185D6D34}" type="slidenum">
              <a:rPr lang="en-US"/>
              <a:pPr/>
              <a:t>31</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93303-2F74-4059-B68E-F42EC5928AFA}" type="slidenum">
              <a:rPr lang="en-US"/>
              <a:pPr/>
              <a:t>32</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B3041-D836-4C6F-894C-A6556994261F}" type="slidenum">
              <a:rPr lang="en-US"/>
              <a:pPr/>
              <a:t>33</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3D02F6-E34B-413E-8BAF-C1B89F024EB2}" type="slidenum">
              <a:rPr lang="en-US"/>
              <a:pPr/>
              <a:t>34</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1" y="4343400"/>
            <a:ext cx="5029200" cy="4114800"/>
          </a:xfrm>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36A21-1529-4F0D-A3BB-47BD9CA1072E}" type="slidenum">
              <a:rPr lang="en-US"/>
              <a:pPr/>
              <a:t>35</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F8B273-92F6-4E10-9188-5808F4FD1D50}" type="slidenum">
              <a:rPr lang="en-US"/>
              <a:pPr/>
              <a:t>36</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2EA47-D073-4ED3-8E5A-E087AF904FFE}" type="slidenum">
              <a:rPr lang="en-US"/>
              <a:pPr/>
              <a:t>37</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7819DA-A294-4A28-9776-92BB094D484E}" type="slidenum">
              <a:rPr lang="en-US"/>
              <a:pPr/>
              <a:t>38</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2F078-7A51-4BA9-94A3-95EAC83DA266}" type="slidenum">
              <a:rPr lang="en-US"/>
              <a:pPr/>
              <a:t>39</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D035D-E6A2-43B4-8E92-722FE2BC48BB}" type="slidenum">
              <a:rPr lang="en-US"/>
              <a:pPr/>
              <a:t>40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D873FC-0E2F-4EC1-9ED2-2BD6CEC56B67}" type="slidenum">
              <a:rPr lang="en-US"/>
              <a:pPr/>
              <a:t>41</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1EE41E-3872-4F7F-80D7-F47FBFDD4361}" type="slidenum">
              <a:rPr lang="en-US"/>
              <a:pPr/>
              <a:t>42</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751739-FCF2-4E36-9457-45AC429C685A}" type="slidenum">
              <a:rPr lang="en-US"/>
              <a:pPr/>
              <a:t>43</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A6DDB-A3CF-454D-9D3C-2CD7BBC348B8}" type="slidenum">
              <a:rPr lang="en-US"/>
              <a:pPr/>
              <a:t>44</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 typeface="Arial" pitchFamily="34" charset="0"/>
              <a:buChar char="•"/>
              <a:tabLst/>
              <a:defRPr/>
            </a:pPr>
            <a:r>
              <a:rPr lang="en-US" dirty="0" smtClean="0"/>
              <a:t>The intruders attack the target machine</a:t>
            </a:r>
            <a:r>
              <a:rPr lang="en-US" baseline="0" dirty="0" smtClean="0"/>
              <a:t> </a:t>
            </a:r>
            <a:r>
              <a:rPr lang="en-US" dirty="0" smtClean="0"/>
              <a:t>by routing through a sequence of previously compromised computers before reaching the target machine.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Because only the IP address of the immediate adjacent host is visible to the target machine,</a:t>
            </a:r>
            <a:r>
              <a:rPr lang="en-US" sz="1200" kern="1200" baseline="0" dirty="0" smtClean="0">
                <a:solidFill>
                  <a:schemeClr val="tx1"/>
                </a:solidFill>
                <a:latin typeface="+mn-lt"/>
                <a:ea typeface="+mn-ea"/>
                <a:cs typeface="+mn-cs"/>
              </a:rPr>
              <a:t> the intruder may successfully hide their IP addresses.</a:t>
            </a: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In order to stop this type of intrusion, one needs to identify and to break up the connection chain.</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My</a:t>
            </a:r>
            <a:r>
              <a:rPr lang="en-US" baseline="0" dirty="0" smtClean="0"/>
              <a:t> works</a:t>
            </a:r>
            <a:r>
              <a:rPr lang="en-US" dirty="0" smtClean="0"/>
              <a:t> concentrate on identifying hosts along the connection chain.</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ct val="0"/>
              </a:spcBef>
              <a:spcAft>
                <a:spcPts val="0"/>
              </a:spcAft>
              <a:buClrTx/>
              <a:buSzTx/>
              <a:buFontTx/>
              <a:buNone/>
              <a:tabLst/>
              <a:defRPr/>
            </a:pPr>
            <a:endParaRPr lang="en-US" dirty="0" smtClean="0"/>
          </a:p>
          <a:p>
            <a:pPr eaLnBrk="1" hangingPunct="1">
              <a:spcBef>
                <a:spcPct val="0"/>
              </a:spcBef>
            </a:pP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7565C8-2E2F-4C36-8F66-F5FE75D2750B}" type="slidenum">
              <a:rPr lang="en-US"/>
              <a:pPr/>
              <a:t>45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275DF4-0719-4A49-A512-30A48423BD7D}" type="slidenum">
              <a:rPr lang="en-US"/>
              <a:pPr/>
              <a:t>46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4B4DB5-AFB7-4956-841A-807C40558CA2}" type="slidenum">
              <a:rPr lang="en-US"/>
              <a:pPr/>
              <a:t>47</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84F80-87CE-440B-9C42-83A264514129}" type="slidenum">
              <a:rPr lang="en-US"/>
              <a:pPr/>
              <a:t>48</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E3624E-D284-42A4-8D16-CD941C2F7374}" type="slidenum">
              <a:rPr lang="en-US"/>
              <a:pPr/>
              <a:t>49</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F55D1-4FB8-4AFE-A2B6-2AA513417161}" type="slidenum">
              <a:rPr lang="en-US"/>
              <a:pPr/>
              <a:t>50</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59044-575C-4B75-A173-FBA19DC44727}" type="slidenum">
              <a:rPr lang="en-US"/>
              <a:pPr/>
              <a:t>51</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2C8C2-6AFD-4356-8098-B3056409469E}" type="slidenum">
              <a:rPr lang="en-US"/>
              <a:pPr/>
              <a:t>52</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BF933A-F71F-46F3-ACDF-E83CC50A7C73}" type="slidenum">
              <a:rPr lang="en-US"/>
              <a:pPr/>
              <a:t>53</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88926-EFC8-4391-9571-23C2C9227651}" type="slidenum">
              <a:rPr lang="en-US"/>
              <a:pPr/>
              <a:t>54</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20E8C7-7B95-456E-AC02-7D23608DFCD2}" type="slidenum">
              <a:rPr lang="en-US"/>
              <a:pPr/>
              <a:t>18</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C029DF-3261-4049-9E5C-63EE9277D007}" type="slidenum">
              <a:rPr lang="en-US"/>
              <a:pPr/>
              <a:t>55</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79C877-FB12-404E-AF32-F8D737E92222}" type="slidenum">
              <a:rPr lang="en-US"/>
              <a:pPr/>
              <a:t>56</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C2403-85D3-4EC3-A7F7-115889BAD59E}" type="slidenum">
              <a:rPr lang="en-US"/>
              <a:pPr/>
              <a:t>57</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172FD7-9685-4A57-AF9E-3B8C0C37F521}" type="slidenum">
              <a:rPr lang="en-US"/>
              <a:pPr/>
              <a:t>58</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84E8B9-56F7-46C1-A2FC-1660CDE4B229}" type="slidenum">
              <a:rPr lang="en-US"/>
              <a:pPr/>
              <a:t>59</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9F8CD0-82EB-4E61-8D0B-7704B7E3D1D2}" type="slidenum">
              <a:rPr lang="en-US"/>
              <a:pPr/>
              <a:t>19</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7E1B3-FE3F-49B7-9119-4856E1103CB4}" type="slidenum">
              <a:rPr lang="en-US"/>
              <a:pPr/>
              <a:t>20</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DC30F-986C-4A47-BC08-571110D0726C}" type="slidenum">
              <a:rPr lang="en-US"/>
              <a:pPr/>
              <a:t>21</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07644-ACC1-41F4-8666-C7D58E11B7C3}" type="slidenum">
              <a:rPr lang="en-US"/>
              <a:pPr/>
              <a:t>23</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32A497-C507-416D-9783-36495467D51C}" type="slidenum">
              <a:rPr lang="en-US"/>
              <a:pPr/>
              <a:t>24</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0231F2-7976-4032-AA0C-9C4BCA79FF14}" type="datetime1">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C764-EDF1-40B9-B530-1A441FDB2D23}" type="slidenum">
              <a:rPr lang="en-US" smtClean="0"/>
              <a:pPr/>
              <a:t>‹#›</a:t>
            </a:fld>
            <a:endParaRPr lang="en-US"/>
          </a:p>
        </p:txBody>
      </p:sp>
      <p:sp>
        <p:nvSpPr>
          <p:cNvPr id="7" name="Rectangle 6"/>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3FB2FD-0F1F-42AD-BEC6-3A473E936982}" type="datetime1">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C764-EDF1-40B9-B530-1A441FDB2D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09D0E-8186-46A7-B0F3-B3A533BADF09}" type="datetime1">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C764-EDF1-40B9-B530-1A441FDB2D2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custDataLst>
              <p:tags r:id="rId1"/>
            </p:custDataLst>
          </p:nvPr>
        </p:nvSpPr>
        <p:spPr>
          <a:xfrm>
            <a:off x="457200" y="457200"/>
            <a:ext cx="8229600" cy="1371600"/>
          </a:xfrm>
        </p:spPr>
        <p:txBody>
          <a:bodyPr/>
          <a:lstStyle/>
          <a:p>
            <a:r>
              <a:rPr lang="zh-CN" altLang="en-US" smtClean="0"/>
              <a:t>单击此处编辑母版标题样式</a:t>
            </a:r>
            <a:endParaRPr lang="en-US"/>
          </a:p>
        </p:txBody>
      </p:sp>
      <p:sp>
        <p:nvSpPr>
          <p:cNvPr id="3" name="内容占位符 2"/>
          <p:cNvSpPr>
            <a:spLocks noGrp="1"/>
          </p:cNvSpPr>
          <p:nvPr>
            <p:ph sz="quarter" idx="1"/>
            <p:custDataLst>
              <p:tags r:id="rId2"/>
            </p:custDataLst>
          </p:nvPr>
        </p:nvSpPr>
        <p:spPr>
          <a:xfrm>
            <a:off x="457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custDataLst>
              <p:tags r:id="rId3"/>
            </p:custDataLst>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custDataLst>
              <p:tags r:id="rId4"/>
            </p:custDataLst>
          </p:nvPr>
        </p:nvSpPr>
        <p:spPr>
          <a:xfrm>
            <a:off x="457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custDataLst>
              <p:tags r:id="rId5"/>
            </p:custDataLst>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2"/>
          <p:cNvSpPr>
            <a:spLocks noGrp="1" noChangeArrowheads="1"/>
          </p:cNvSpPr>
          <p:nvPr>
            <p:ph type="ftr" sz="quarter" idx="10"/>
            <p:custDataLst>
              <p:tags r:id="rId6"/>
            </p:custDataLst>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custDataLst>
              <p:tags r:id="rId7"/>
            </p:custDataLst>
          </p:nvPr>
        </p:nvSpPr>
        <p:spPr>
          <a:ln/>
        </p:spPr>
        <p:txBody>
          <a:bodyPr/>
          <a:lstStyle>
            <a:lvl1pPr>
              <a:defRPr/>
            </a:lvl1pPr>
          </a:lstStyle>
          <a:p>
            <a:pPr>
              <a:defRPr/>
            </a:pPr>
            <a:fld id="{507833BE-7EF4-44B3-BBB8-9ABCFD606165}" type="slidenum">
              <a:rPr lang="en-US"/>
              <a:pPr>
                <a:defRPr/>
              </a:pPr>
              <a:t>‹#›</a:t>
            </a:fld>
            <a:endParaRPr lang="en-US"/>
          </a:p>
        </p:txBody>
      </p:sp>
      <p:sp>
        <p:nvSpPr>
          <p:cNvPr id="9" name="Rectangle 16"/>
          <p:cNvSpPr>
            <a:spLocks noGrp="1" noChangeArrowheads="1"/>
          </p:cNvSpPr>
          <p:nvPr>
            <p:ph type="dt" sz="half" idx="12"/>
            <p:custDataLst>
              <p:tags r:id="rId8"/>
            </p:custDataLst>
          </p:nvPr>
        </p:nvSpPr>
        <p:spPr>
          <a:ln/>
        </p:spPr>
        <p:txBody>
          <a:bodyPr/>
          <a:lstStyle>
            <a:lvl1pPr>
              <a:defRPr/>
            </a:lvl1pPr>
          </a:lstStyle>
          <a:p>
            <a:pPr>
              <a:defRPr/>
            </a:pPr>
            <a:fld id="{082667D5-1C4F-465F-B7D5-8477E9E5A2A0}" type="datetime1">
              <a:rPr lang="en-US" smtClean="0"/>
              <a:pPr>
                <a:defRPr/>
              </a:pPr>
              <a:t>7/2/2014</a:t>
            </a:fld>
            <a:endParaRPr lang="en-US"/>
          </a:p>
        </p:txBody>
      </p:sp>
    </p:spTree>
    <p:extLst>
      <p:ext uri="{BB962C8B-B14F-4D97-AF65-F5344CB8AC3E}">
        <p14:creationId xmlns:p14="http://schemas.microsoft.com/office/powerpoint/2010/main" xmlns="" val="392890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41C80-CC91-4547-B0B9-3B48558ECCDD}" type="datetime1">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C764-EDF1-40B9-B530-1A441FDB2D23}" type="slidenum">
              <a:rPr lang="en-US" smtClean="0"/>
              <a:pPr/>
              <a:t>‹#›</a:t>
            </a:fld>
            <a:endParaRPr lang="en-US"/>
          </a:p>
        </p:txBody>
      </p:sp>
      <p:sp>
        <p:nvSpPr>
          <p:cNvPr id="7" name="Rectangle 6"/>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Department of Computer Science,  The University of Houston</a:t>
            </a:r>
            <a:endParaRPr lang="en-US" sz="16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467A94-E4CC-4C05-B503-3D050991CC7D}" type="datetime1">
              <a:rPr lang="en-US" smtClean="0"/>
              <a:pPr/>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3C764-EDF1-40B9-B530-1A441FDB2D23}" type="slidenum">
              <a:rPr lang="en-US" smtClean="0"/>
              <a:pPr/>
              <a:t>‹#›</a:t>
            </a:fld>
            <a:endParaRPr lang="en-US"/>
          </a:p>
        </p:txBody>
      </p:sp>
      <p:sp>
        <p:nvSpPr>
          <p:cNvPr id="7" name="Rectangle 6"/>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ED401A-186E-494B-A808-05EDF95F6FF4}" type="datetime1">
              <a:rPr lang="en-US" smtClean="0"/>
              <a:pPr/>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C764-EDF1-40B9-B530-1A441FDB2D23}" type="slidenum">
              <a:rPr lang="en-US" smtClean="0"/>
              <a:pPr/>
              <a:t>‹#›</a:t>
            </a:fld>
            <a:endParaRPr lang="en-US"/>
          </a:p>
        </p:txBody>
      </p:sp>
      <p:sp>
        <p:nvSpPr>
          <p:cNvPr id="8" name="Rectangle 7"/>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E1153F-A8F1-433F-B61C-938DE2C002B4}" type="datetime1">
              <a:rPr lang="en-US" smtClean="0"/>
              <a:pPr/>
              <a:t>7/2/2014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3C764-EDF1-40B9-B530-1A441FDB2D23}" type="slidenum">
              <a:rPr lang="en-US" smtClean="0"/>
              <a:pPr/>
              <a:t>‹#›</a:t>
            </a:fld>
            <a:endParaRPr lang="en-US"/>
          </a:p>
        </p:txBody>
      </p:sp>
      <p:sp>
        <p:nvSpPr>
          <p:cNvPr id="10" name="Rectangle 9"/>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2CF8C8-385F-48C4-80A6-D50C67328F0A}" type="datetime1">
              <a:rPr lang="en-US" smtClean="0"/>
              <a:pPr/>
              <a:t>7/2/2014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03C764-EDF1-40B9-B530-1A441FDB2D23}" type="slidenum">
              <a:rPr lang="en-US" smtClean="0"/>
              <a:pPr/>
              <a:t>‹#›</a:t>
            </a:fld>
            <a:endParaRPr lang="en-US"/>
          </a:p>
        </p:txBody>
      </p:sp>
      <p:sp>
        <p:nvSpPr>
          <p:cNvPr id="6" name="Rectangle 5"/>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36E7B-2743-4A1B-8479-C1DA0B16334B}" type="datetime1">
              <a:rPr lang="en-US" smtClean="0"/>
              <a:pPr/>
              <a:t>7/2/2014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03C764-EDF1-40B9-B530-1A441FDB2D23}" type="slidenum">
              <a:rPr lang="en-US" smtClean="0"/>
              <a:pPr/>
              <a:t>‹#›</a:t>
            </a:fld>
            <a:endParaRPr lang="en-US"/>
          </a:p>
        </p:txBody>
      </p:sp>
      <p:sp>
        <p:nvSpPr>
          <p:cNvPr id="5" name="Rectangle 4"/>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70178-57EC-4CF7-A7A3-A7A3A3C84AFC}" type="datetime1">
              <a:rPr lang="en-US" smtClean="0"/>
              <a:pPr/>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C764-EDF1-40B9-B530-1A441FDB2D23}" type="slidenum">
              <a:rPr lang="en-US" smtClean="0"/>
              <a:pPr/>
              <a:t>‹#›</a:t>
            </a:fld>
            <a:endParaRPr lang="en-US"/>
          </a:p>
        </p:txBody>
      </p:sp>
      <p:sp>
        <p:nvSpPr>
          <p:cNvPr id="8" name="Rectangle 7"/>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476047-24B7-40CB-A877-6E995A6DDA62}" type="datetime1">
              <a:rPr lang="en-US" smtClean="0"/>
              <a:pPr/>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3C764-EDF1-40B9-B530-1A441FDB2D23}" type="slidenum">
              <a:rPr lang="en-US" smtClean="0"/>
              <a:pPr/>
              <a:t>‹#›</a:t>
            </a:fld>
            <a:endParaRPr lang="en-US"/>
          </a:p>
        </p:txBody>
      </p:sp>
      <p:sp>
        <p:nvSpPr>
          <p:cNvPr id="8" name="Rectangle 7"/>
          <p:cNvSpPr/>
          <p:nvPr userDrawn="1"/>
        </p:nvSpPr>
        <p:spPr>
          <a:xfrm>
            <a:off x="0" y="0"/>
            <a:ext cx="9144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Department of Computer Science,  The University of Houston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86E30-F48D-42E2-8273-2F229313CCE4}" type="datetime1">
              <a:rPr lang="en-US" smtClean="0"/>
              <a:pPr/>
              <a:t>7/2/2014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3C764-EDF1-40B9-B530-1A441FDB2D23}" type="slidenum">
              <a:rPr lang="en-US" smtClean="0"/>
              <a:pPr/>
              <a:t>‹#›</a:t>
            </a:fld>
            <a:endParaRPr lang="en-US"/>
          </a:p>
        </p:txBody>
      </p:sp>
      <p:sp>
        <p:nvSpPr>
          <p:cNvPr id="7" name="Rectangle 6"/>
          <p:cNvSpPr/>
          <p:nvPr/>
        </p:nvSpPr>
        <p:spPr>
          <a:xfrm>
            <a:off x="0" y="0"/>
            <a:ext cx="9144000" cy="304800"/>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Department of Computer Science,  The University of Houston</a:t>
            </a:r>
            <a:endParaRPr lang="en-US" sz="1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2.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slideLayout" Target="../slideLayouts/slideLayout7.xml"/><Relationship Id="rId4" Type="http://schemas.openxmlformats.org/officeDocument/2006/relationships/tags" Target="../tags/tag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1.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notesSlide" Target="../notesSlides/notesSlide2.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slideLayout" Target="../slideLayouts/slideLayout12.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tags" Target="../tags/tag44.xml"/><Relationship Id="rId26" Type="http://schemas.openxmlformats.org/officeDocument/2006/relationships/image" Target="../media/image4.jpeg"/><Relationship Id="rId3" Type="http://schemas.openxmlformats.org/officeDocument/2006/relationships/tags" Target="../tags/tag29.xml"/><Relationship Id="rId21" Type="http://schemas.openxmlformats.org/officeDocument/2006/relationships/tags" Target="../tags/tag47.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5" Type="http://schemas.openxmlformats.org/officeDocument/2006/relationships/image" Target="../media/image3.jpeg"/><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tags" Target="../tags/tag46.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notesSlide" Target="../notesSlides/notesSlide3.xml"/><Relationship Id="rId5" Type="http://schemas.openxmlformats.org/officeDocument/2006/relationships/tags" Target="../tags/tag31.xml"/><Relationship Id="rId15" Type="http://schemas.openxmlformats.org/officeDocument/2006/relationships/tags" Target="../tags/tag41.xml"/><Relationship Id="rId23" Type="http://schemas.openxmlformats.org/officeDocument/2006/relationships/slideLayout" Target="../slideLayouts/slideLayout2.xml"/><Relationship Id="rId10" Type="http://schemas.openxmlformats.org/officeDocument/2006/relationships/tags" Target="../tags/tag36.xml"/><Relationship Id="rId19" Type="http://schemas.openxmlformats.org/officeDocument/2006/relationships/tags" Target="../tags/tag45.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tags" Target="../tags/tag48.xml"/><Relationship Id="rId27" Type="http://schemas.openxmlformats.org/officeDocument/2006/relationships/image" Target="../media/image5.gi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0425"/>
            <a:ext cx="8382000" cy="1470025"/>
          </a:xfrm>
        </p:spPr>
        <p:txBody>
          <a:bodyPr>
            <a:noAutofit/>
          </a:bodyPr>
          <a:lstStyle/>
          <a:p>
            <a:r>
              <a:rPr lang="en-US" dirty="0" smtClean="0"/>
              <a:t>1. Introduction </a:t>
            </a:r>
            <a:r>
              <a:rPr lang="en-US" dirty="0" smtClean="0"/>
              <a:t>to Intrusion Detection</a:t>
            </a:r>
            <a:endParaRPr lang="en-US" dirty="0"/>
          </a:p>
        </p:txBody>
      </p:sp>
      <p:sp>
        <p:nvSpPr>
          <p:cNvPr id="3" name="Subtitle 2"/>
          <p:cNvSpPr>
            <a:spLocks noGrp="1"/>
          </p:cNvSpPr>
          <p:nvPr>
            <p:ph type="subTitle" idx="1"/>
          </p:nvPr>
        </p:nvSpPr>
        <p:spPr>
          <a:xfrm>
            <a:off x="762000" y="4648200"/>
            <a:ext cx="7696200" cy="1371600"/>
          </a:xfrm>
        </p:spPr>
        <p:txBody>
          <a:bodyPr>
            <a:normAutofit/>
          </a:bodyPr>
          <a:lstStyle/>
          <a:p>
            <a:pPr marL="400050" indent="-400050">
              <a:spcBef>
                <a:spcPts val="0"/>
              </a:spcBef>
            </a:pPr>
            <a:r>
              <a:rPr lang="en-US" sz="2400" dirty="0" smtClean="0"/>
              <a:t>Stephen Huang</a:t>
            </a:r>
          </a:p>
          <a:p>
            <a:pPr marL="400050" indent="-400050">
              <a:spcBef>
                <a:spcPts val="0"/>
              </a:spcBef>
            </a:pPr>
            <a:r>
              <a:rPr lang="en-US" sz="2400" dirty="0" smtClean="0"/>
              <a:t>Department of Computer Science</a:t>
            </a:r>
          </a:p>
          <a:p>
            <a:pPr marL="400050" indent="-400050">
              <a:spcBef>
                <a:spcPts val="0"/>
              </a:spcBef>
            </a:pPr>
            <a:r>
              <a:rPr lang="en-US" sz="2400" dirty="0" smtClean="0"/>
              <a:t>University of Houston</a:t>
            </a:r>
            <a:endParaRPr lang="en-US" sz="2400" dirty="0"/>
          </a:p>
        </p:txBody>
      </p:sp>
      <p:sp>
        <p:nvSpPr>
          <p:cNvPr id="4" name="Slide Number Placeholder 3"/>
          <p:cNvSpPr>
            <a:spLocks noGrp="1"/>
          </p:cNvSpPr>
          <p:nvPr>
            <p:ph type="sldNum" sz="quarter" idx="12"/>
          </p:nvPr>
        </p:nvSpPr>
        <p:spPr/>
        <p:txBody>
          <a:bodyPr/>
          <a:lstStyle/>
          <a:p>
            <a:fld id="{A803C764-EDF1-40B9-B530-1A441FDB2D23}" type="slidenum">
              <a:rPr lang="en-US" smtClean="0"/>
              <a:pPr/>
              <a:t>1</a:t>
            </a:fld>
            <a:endParaRPr lang="en-US"/>
          </a:p>
        </p:txBody>
      </p:sp>
      <p:sp>
        <p:nvSpPr>
          <p:cNvPr id="5" name="TextBox 4"/>
          <p:cNvSpPr txBox="1"/>
          <p:nvPr/>
        </p:nvSpPr>
        <p:spPr>
          <a:xfrm>
            <a:off x="1981200" y="762000"/>
            <a:ext cx="4876800" cy="400110"/>
          </a:xfrm>
          <a:prstGeom prst="rect">
            <a:avLst/>
          </a:prstGeom>
          <a:noFill/>
        </p:spPr>
        <p:txBody>
          <a:bodyPr wrap="square" rtlCol="0">
            <a:spAutoFit/>
          </a:bodyPr>
          <a:lstStyle/>
          <a:p>
            <a:pPr algn="ctr"/>
            <a:r>
              <a:rPr lang="en-US" sz="2000" dirty="0" smtClean="0">
                <a:latin typeface="Adobe Gothic Std B" pitchFamily="34" charset="-128"/>
                <a:ea typeface="Adobe Gothic Std B" pitchFamily="34" charset="-128"/>
              </a:rPr>
              <a:t>Intrusion Detection Module</a:t>
            </a:r>
            <a:endParaRPr lang="en-US" sz="2000" dirty="0">
              <a:latin typeface="Adobe Gothic Std B" pitchFamily="34" charset="-128"/>
              <a:ea typeface="Adobe Gothic Std B"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 Detection Model</a:t>
            </a:r>
          </a:p>
        </p:txBody>
      </p:sp>
      <p:sp>
        <p:nvSpPr>
          <p:cNvPr id="3" name="Content Placeholder 2"/>
          <p:cNvSpPr>
            <a:spLocks noGrp="1"/>
          </p:cNvSpPr>
          <p:nvPr>
            <p:ph idx="1"/>
          </p:nvPr>
        </p:nvSpPr>
        <p:spPr/>
        <p:txBody>
          <a:bodyPr>
            <a:noAutofit/>
          </a:bodyPr>
          <a:lstStyle/>
          <a:p>
            <a:pPr>
              <a:lnSpc>
                <a:spcPct val="90000"/>
              </a:lnSpc>
            </a:pPr>
            <a:r>
              <a:rPr lang="en-US" sz="2400" dirty="0"/>
              <a:t>Misuse detection - recognize known attacks</a:t>
            </a:r>
          </a:p>
          <a:p>
            <a:pPr lvl="1">
              <a:lnSpc>
                <a:spcPct val="90000"/>
              </a:lnSpc>
            </a:pPr>
            <a:r>
              <a:rPr lang="en-US" sz="2400" dirty="0"/>
              <a:t>Define a set of attack signatures</a:t>
            </a:r>
          </a:p>
          <a:p>
            <a:pPr lvl="1">
              <a:lnSpc>
                <a:spcPct val="90000"/>
              </a:lnSpc>
            </a:pPr>
            <a:r>
              <a:rPr lang="en-US" sz="2400" dirty="0"/>
              <a:t>Detect actions that match a signature</a:t>
            </a:r>
          </a:p>
          <a:p>
            <a:pPr lvl="1">
              <a:lnSpc>
                <a:spcPct val="90000"/>
              </a:lnSpc>
            </a:pPr>
            <a:r>
              <a:rPr lang="en-US" sz="2400" dirty="0"/>
              <a:t>Add new signatures often</a:t>
            </a:r>
          </a:p>
          <a:p>
            <a:pPr>
              <a:lnSpc>
                <a:spcPct val="90000"/>
              </a:lnSpc>
            </a:pPr>
            <a:r>
              <a:rPr lang="en-US" sz="2400" dirty="0" smtClean="0"/>
              <a:t>Anomaly </a:t>
            </a:r>
            <a:r>
              <a:rPr lang="en-US" sz="2400" dirty="0"/>
              <a:t>detection - recognize atypical behavior</a:t>
            </a:r>
          </a:p>
          <a:p>
            <a:pPr lvl="1">
              <a:lnSpc>
                <a:spcPct val="90000"/>
              </a:lnSpc>
            </a:pPr>
            <a:r>
              <a:rPr lang="en-US" sz="2400" dirty="0"/>
              <a:t>Define a set of metrics for the system</a:t>
            </a:r>
          </a:p>
          <a:p>
            <a:pPr lvl="1">
              <a:lnSpc>
                <a:spcPct val="90000"/>
              </a:lnSpc>
            </a:pPr>
            <a:r>
              <a:rPr lang="en-US" sz="2400" dirty="0"/>
              <a:t>Build a statistical model for those metrics during </a:t>
            </a:r>
            <a:r>
              <a:rPr lang="ja-JP" altLang="en-US" sz="2400" dirty="0"/>
              <a:t>“</a:t>
            </a:r>
            <a:r>
              <a:rPr lang="en-US" sz="2400" dirty="0"/>
              <a:t>normal</a:t>
            </a:r>
            <a:r>
              <a:rPr lang="ja-JP" altLang="en-US" sz="2400" dirty="0"/>
              <a:t>”</a:t>
            </a:r>
            <a:r>
              <a:rPr lang="en-US" sz="2400" dirty="0"/>
              <a:t> operation</a:t>
            </a:r>
          </a:p>
          <a:p>
            <a:pPr lvl="1">
              <a:lnSpc>
                <a:spcPct val="90000"/>
              </a:lnSpc>
            </a:pPr>
            <a:r>
              <a:rPr lang="en-US" sz="2400" dirty="0"/>
              <a:t>Detect when metrics differ significantly from normal</a:t>
            </a:r>
          </a:p>
          <a:p>
            <a:pPr>
              <a:lnSpc>
                <a:spcPct val="90000"/>
              </a:lnSpc>
            </a:pPr>
            <a:r>
              <a:rPr lang="en-US" sz="2400" dirty="0" smtClean="0"/>
              <a:t>Hybrid</a:t>
            </a:r>
            <a:endParaRPr lang="en-US" sz="2400" dirty="0"/>
          </a:p>
          <a:p>
            <a:pPr lvl="1">
              <a:lnSpc>
                <a:spcPct val="90000"/>
              </a:lnSpc>
            </a:pPr>
            <a:r>
              <a:rPr lang="en-US" sz="2400" dirty="0"/>
              <a:t>Examples: CMDS, DIDS, EMERALD, INBOUNDS, NIDES, </a:t>
            </a:r>
            <a:r>
              <a:rPr lang="en-US" sz="2400" dirty="0" err="1" smtClean="0"/>
              <a:t>RealSecure</a:t>
            </a:r>
            <a:endParaRPr lang="en-US" sz="2400" dirty="0"/>
          </a:p>
        </p:txBody>
      </p:sp>
    </p:spTree>
    <p:extLst>
      <p:ext uri="{BB962C8B-B14F-4D97-AF65-F5344CB8AC3E}">
        <p14:creationId xmlns:p14="http://schemas.microsoft.com/office/powerpoint/2010/main" xmlns="" val="3966822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 Scope</a:t>
            </a:r>
          </a:p>
        </p:txBody>
      </p:sp>
      <p:sp>
        <p:nvSpPr>
          <p:cNvPr id="3" name="Content Placeholder 2"/>
          <p:cNvSpPr>
            <a:spLocks noGrp="1"/>
          </p:cNvSpPr>
          <p:nvPr>
            <p:ph idx="1"/>
          </p:nvPr>
        </p:nvSpPr>
        <p:spPr/>
        <p:txBody>
          <a:bodyPr>
            <a:normAutofit/>
          </a:bodyPr>
          <a:lstStyle/>
          <a:p>
            <a:pPr>
              <a:lnSpc>
                <a:spcPct val="90000"/>
              </a:lnSpc>
            </a:pPr>
            <a:r>
              <a:rPr lang="en-US" sz="2600" dirty="0"/>
              <a:t>Host based</a:t>
            </a:r>
          </a:p>
          <a:p>
            <a:pPr lvl="1">
              <a:lnSpc>
                <a:spcPct val="90000"/>
              </a:lnSpc>
            </a:pPr>
            <a:r>
              <a:rPr lang="en-US" dirty="0"/>
              <a:t>Scrutinize data from a single host</a:t>
            </a:r>
          </a:p>
          <a:p>
            <a:pPr>
              <a:lnSpc>
                <a:spcPct val="90000"/>
              </a:lnSpc>
            </a:pPr>
            <a:r>
              <a:rPr lang="en-US" sz="2600" dirty="0" smtClean="0"/>
              <a:t>Multi-host </a:t>
            </a:r>
            <a:r>
              <a:rPr lang="en-US" sz="2600" dirty="0"/>
              <a:t>based</a:t>
            </a:r>
          </a:p>
          <a:p>
            <a:pPr lvl="1">
              <a:lnSpc>
                <a:spcPct val="90000"/>
              </a:lnSpc>
            </a:pPr>
            <a:r>
              <a:rPr lang="en-US" dirty="0"/>
              <a:t>Analyze data from multiple </a:t>
            </a:r>
            <a:r>
              <a:rPr lang="en-US" dirty="0" smtClean="0"/>
              <a:t>hosts</a:t>
            </a:r>
          </a:p>
          <a:p>
            <a:pPr>
              <a:lnSpc>
                <a:spcPct val="90000"/>
              </a:lnSpc>
            </a:pPr>
            <a:r>
              <a:rPr lang="en-US" sz="2800" dirty="0" smtClean="0"/>
              <a:t>Network </a:t>
            </a:r>
            <a:r>
              <a:rPr lang="en-US" sz="2800" dirty="0"/>
              <a:t>based</a:t>
            </a:r>
          </a:p>
          <a:p>
            <a:pPr lvl="1">
              <a:lnSpc>
                <a:spcPct val="90000"/>
              </a:lnSpc>
            </a:pPr>
            <a:r>
              <a:rPr lang="en-US" dirty="0"/>
              <a:t>Examine network traffic (and possibly data from the connected hosts</a:t>
            </a:r>
            <a:r>
              <a:rPr lang="en-US" dirty="0" smtClean="0"/>
              <a:t>)</a:t>
            </a:r>
            <a:endParaRPr lang="en-US" dirty="0"/>
          </a:p>
        </p:txBody>
      </p:sp>
    </p:spTree>
    <p:extLst>
      <p:ext uri="{BB962C8B-B14F-4D97-AF65-F5344CB8AC3E}">
        <p14:creationId xmlns:p14="http://schemas.microsoft.com/office/powerpoint/2010/main" xmlns="" val="2142585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001000" cy="641350"/>
          </a:xfrm>
        </p:spPr>
        <p:txBody>
          <a:bodyPr>
            <a:normAutofit/>
          </a:bodyPr>
          <a:lstStyle/>
          <a:p>
            <a:pPr algn="ctr"/>
            <a:r>
              <a:rPr lang="en-US" sz="3200" dirty="0"/>
              <a:t>General IDS Model</a:t>
            </a:r>
          </a:p>
        </p:txBody>
      </p:sp>
      <p:pic>
        <p:nvPicPr>
          <p:cNvPr id="5" name="Content Placeholder 4" descr="Untitled.png"/>
          <p:cNvPicPr>
            <a:picLocks noGrp="1" noChangeAspect="1"/>
          </p:cNvPicPr>
          <p:nvPr>
            <p:ph idx="1"/>
          </p:nvPr>
        </p:nvPicPr>
        <p:blipFill>
          <a:blip r:embed="rId2" cstate="print">
            <a:extLst>
              <a:ext uri="{28A0092B-C50C-407E-A947-70E740481C1C}">
                <a14:useLocalDpi xmlns:a14="http://schemas.microsoft.com/office/drawing/2010/main" xmlns="" val="0"/>
              </a:ext>
            </a:extLst>
          </a:blip>
          <a:srcRect t="-1188" b="-1713"/>
          <a:stretch>
            <a:fillRect/>
          </a:stretch>
        </p:blipFill>
        <p:spPr>
          <a:xfrm>
            <a:off x="1828800" y="1143000"/>
            <a:ext cx="5548923" cy="5410200"/>
          </a:xfrm>
        </p:spPr>
      </p:pic>
    </p:spTree>
    <p:extLst>
      <p:ext uri="{BB962C8B-B14F-4D97-AF65-F5344CB8AC3E}">
        <p14:creationId xmlns:p14="http://schemas.microsoft.com/office/powerpoint/2010/main" xmlns="" val="184763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 Architecture</a:t>
            </a:r>
          </a:p>
        </p:txBody>
      </p:sp>
      <p:sp>
        <p:nvSpPr>
          <p:cNvPr id="3" name="Content Placeholder 2"/>
          <p:cNvSpPr>
            <a:spLocks noGrp="1"/>
          </p:cNvSpPr>
          <p:nvPr>
            <p:ph idx="1"/>
          </p:nvPr>
        </p:nvSpPr>
        <p:spPr/>
        <p:txBody>
          <a:bodyPr>
            <a:normAutofit/>
          </a:bodyPr>
          <a:lstStyle/>
          <a:p>
            <a:pPr>
              <a:lnSpc>
                <a:spcPct val="90000"/>
              </a:lnSpc>
            </a:pPr>
            <a:r>
              <a:rPr lang="en-US" sz="2400" dirty="0"/>
              <a:t>Centralized</a:t>
            </a:r>
          </a:p>
          <a:p>
            <a:pPr lvl="1">
              <a:lnSpc>
                <a:spcPct val="90000"/>
              </a:lnSpc>
            </a:pPr>
            <a:r>
              <a:rPr lang="en-US" sz="2400" dirty="0"/>
              <a:t>Data collected from single or multiple hosts</a:t>
            </a:r>
          </a:p>
          <a:p>
            <a:pPr lvl="1">
              <a:lnSpc>
                <a:spcPct val="90000"/>
              </a:lnSpc>
            </a:pPr>
            <a:r>
              <a:rPr lang="en-US" sz="2400" dirty="0"/>
              <a:t>All data shipped to a central location for analysis</a:t>
            </a:r>
          </a:p>
          <a:p>
            <a:pPr>
              <a:lnSpc>
                <a:spcPct val="90000"/>
              </a:lnSpc>
            </a:pPr>
            <a:r>
              <a:rPr lang="en-US" sz="2400" dirty="0" smtClean="0"/>
              <a:t>Hierarchical</a:t>
            </a:r>
            <a:endParaRPr lang="en-US" sz="2400" dirty="0"/>
          </a:p>
          <a:p>
            <a:pPr lvl="1">
              <a:lnSpc>
                <a:spcPct val="90000"/>
              </a:lnSpc>
            </a:pPr>
            <a:r>
              <a:rPr lang="en-US" sz="2400" dirty="0"/>
              <a:t>Data collected from multiple hosts</a:t>
            </a:r>
          </a:p>
          <a:p>
            <a:pPr lvl="1">
              <a:lnSpc>
                <a:spcPct val="90000"/>
              </a:lnSpc>
            </a:pPr>
            <a:r>
              <a:rPr lang="en-US" sz="2400" dirty="0"/>
              <a:t>Data is analyzed as it is passed up through the layers</a:t>
            </a:r>
          </a:p>
          <a:p>
            <a:pPr>
              <a:lnSpc>
                <a:spcPct val="90000"/>
              </a:lnSpc>
            </a:pPr>
            <a:r>
              <a:rPr lang="en-US" sz="2400" dirty="0" smtClean="0"/>
              <a:t>Distributed</a:t>
            </a:r>
            <a:endParaRPr lang="en-US" sz="2400" dirty="0"/>
          </a:p>
          <a:p>
            <a:pPr lvl="1">
              <a:lnSpc>
                <a:spcPct val="90000"/>
              </a:lnSpc>
            </a:pPr>
            <a:r>
              <a:rPr lang="en-US" sz="2400" dirty="0"/>
              <a:t>Data collected at each host</a:t>
            </a:r>
          </a:p>
          <a:p>
            <a:pPr lvl="1">
              <a:lnSpc>
                <a:spcPct val="90000"/>
              </a:lnSpc>
            </a:pPr>
            <a:r>
              <a:rPr lang="en-US" sz="2400" dirty="0"/>
              <a:t>Distributed analysis of the </a:t>
            </a:r>
            <a:r>
              <a:rPr lang="en-US" sz="2400" dirty="0" smtClean="0"/>
              <a:t>data</a:t>
            </a:r>
            <a:endParaRPr lang="en-US" sz="2400" dirty="0"/>
          </a:p>
        </p:txBody>
      </p:sp>
    </p:spTree>
    <p:extLst>
      <p:ext uri="{BB962C8B-B14F-4D97-AF65-F5344CB8AC3E}">
        <p14:creationId xmlns:p14="http://schemas.microsoft.com/office/powerpoint/2010/main" xmlns="" val="2314902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 Operation</a:t>
            </a:r>
          </a:p>
        </p:txBody>
      </p:sp>
      <p:sp>
        <p:nvSpPr>
          <p:cNvPr id="3" name="Content Placeholder 2"/>
          <p:cNvSpPr>
            <a:spLocks noGrp="1"/>
          </p:cNvSpPr>
          <p:nvPr>
            <p:ph idx="1"/>
          </p:nvPr>
        </p:nvSpPr>
        <p:spPr/>
        <p:txBody>
          <a:bodyPr>
            <a:normAutofit/>
          </a:bodyPr>
          <a:lstStyle/>
          <a:p>
            <a:pPr>
              <a:lnSpc>
                <a:spcPct val="90000"/>
              </a:lnSpc>
            </a:pPr>
            <a:r>
              <a:rPr lang="en-US" sz="2800" dirty="0"/>
              <a:t>Off-line</a:t>
            </a:r>
          </a:p>
          <a:p>
            <a:pPr lvl="1">
              <a:lnSpc>
                <a:spcPct val="90000"/>
              </a:lnSpc>
            </a:pPr>
            <a:r>
              <a:rPr lang="en-US" sz="2400" dirty="0"/>
              <a:t>Inspect system logs at set intervals</a:t>
            </a:r>
          </a:p>
          <a:p>
            <a:pPr lvl="1">
              <a:lnSpc>
                <a:spcPct val="90000"/>
              </a:lnSpc>
            </a:pPr>
            <a:r>
              <a:rPr lang="en-US" sz="2400" dirty="0"/>
              <a:t>Report any suspicious activity that was logged</a:t>
            </a:r>
          </a:p>
          <a:p>
            <a:pPr>
              <a:lnSpc>
                <a:spcPct val="90000"/>
              </a:lnSpc>
            </a:pPr>
            <a:r>
              <a:rPr lang="en-US" sz="2800" dirty="0" smtClean="0"/>
              <a:t>Real</a:t>
            </a:r>
            <a:r>
              <a:rPr lang="en-US" sz="2800" dirty="0"/>
              <a:t>-time</a:t>
            </a:r>
          </a:p>
          <a:p>
            <a:pPr lvl="1">
              <a:lnSpc>
                <a:spcPct val="90000"/>
              </a:lnSpc>
            </a:pPr>
            <a:r>
              <a:rPr lang="en-US" sz="2400" dirty="0"/>
              <a:t>Monitor the system continuously</a:t>
            </a:r>
          </a:p>
          <a:p>
            <a:pPr lvl="1">
              <a:lnSpc>
                <a:spcPct val="90000"/>
              </a:lnSpc>
            </a:pPr>
            <a:r>
              <a:rPr lang="en-US" sz="2400" dirty="0"/>
              <a:t>Report suspicious activity as soon as it is </a:t>
            </a:r>
            <a:r>
              <a:rPr lang="en-US" sz="2400" dirty="0" smtClean="0"/>
              <a:t>detected</a:t>
            </a:r>
            <a:endParaRPr lang="en-US" sz="2400" dirty="0"/>
          </a:p>
        </p:txBody>
      </p:sp>
    </p:spTree>
    <p:extLst>
      <p:ext uri="{BB962C8B-B14F-4D97-AF65-F5344CB8AC3E}">
        <p14:creationId xmlns:p14="http://schemas.microsoft.com/office/powerpoint/2010/main" xmlns="" val="1980477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3600" dirty="0" smtClean="0"/>
              <a:t>Limitations of Host </a:t>
            </a:r>
            <a:r>
              <a:rPr lang="en-US" sz="3600" dirty="0"/>
              <a:t>Based Intrusion Detection</a:t>
            </a:r>
          </a:p>
        </p:txBody>
      </p:sp>
      <p:sp>
        <p:nvSpPr>
          <p:cNvPr id="3" name="Content Placeholder 2"/>
          <p:cNvSpPr>
            <a:spLocks noGrp="1"/>
          </p:cNvSpPr>
          <p:nvPr>
            <p:ph idx="1"/>
          </p:nvPr>
        </p:nvSpPr>
        <p:spPr>
          <a:xfrm>
            <a:off x="381000" y="1905000"/>
            <a:ext cx="8229600" cy="4525963"/>
          </a:xfrm>
        </p:spPr>
        <p:txBody>
          <a:bodyPr/>
          <a:lstStyle/>
          <a:p>
            <a:r>
              <a:rPr lang="en-US" dirty="0"/>
              <a:t>No global knowledge or context information</a:t>
            </a:r>
          </a:p>
          <a:p>
            <a:r>
              <a:rPr lang="en-US" dirty="0"/>
              <a:t>Must run IDS on host being monitored</a:t>
            </a:r>
          </a:p>
          <a:p>
            <a:pPr lvl="1"/>
            <a:r>
              <a:rPr lang="en-US" dirty="0"/>
              <a:t>Overhead</a:t>
            </a:r>
          </a:p>
          <a:p>
            <a:pPr lvl="1"/>
            <a:r>
              <a:rPr lang="en-US" dirty="0"/>
              <a:t>Host compromise = IDS compromise</a:t>
            </a:r>
          </a:p>
          <a:p>
            <a:r>
              <a:rPr lang="en-US" dirty="0"/>
              <a:t>Recovery options are </a:t>
            </a:r>
            <a:r>
              <a:rPr lang="en-US" dirty="0" smtClean="0"/>
              <a:t>limited</a:t>
            </a:r>
            <a:endParaRPr lang="en-US" dirty="0"/>
          </a:p>
        </p:txBody>
      </p:sp>
    </p:spTree>
    <p:extLst>
      <p:ext uri="{BB962C8B-B14F-4D97-AF65-F5344CB8AC3E}">
        <p14:creationId xmlns:p14="http://schemas.microsoft.com/office/powerpoint/2010/main" xmlns="" val="2243910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a:t>
            </a:r>
            <a:r>
              <a:rPr lang="en-US" dirty="0" smtClean="0"/>
              <a:t>Multi-host </a:t>
            </a:r>
            <a:r>
              <a:rPr lang="en-US" dirty="0"/>
              <a:t>Based Intrusion Detection</a:t>
            </a:r>
          </a:p>
        </p:txBody>
      </p:sp>
      <p:sp>
        <p:nvSpPr>
          <p:cNvPr id="3" name="Content Placeholder 2"/>
          <p:cNvSpPr>
            <a:spLocks noGrp="1"/>
          </p:cNvSpPr>
          <p:nvPr>
            <p:ph idx="1"/>
          </p:nvPr>
        </p:nvSpPr>
        <p:spPr/>
        <p:txBody>
          <a:bodyPr>
            <a:normAutofit/>
          </a:bodyPr>
          <a:lstStyle/>
          <a:p>
            <a:r>
              <a:rPr lang="en-US" sz="2800" dirty="0"/>
              <a:t>Much larger volume of data</a:t>
            </a:r>
          </a:p>
          <a:p>
            <a:r>
              <a:rPr lang="en-US" sz="2800" dirty="0"/>
              <a:t>No information about communications:</a:t>
            </a:r>
          </a:p>
          <a:p>
            <a:pPr lvl="1"/>
            <a:r>
              <a:rPr lang="en-US" sz="2400" dirty="0"/>
              <a:t>Data</a:t>
            </a:r>
          </a:p>
          <a:p>
            <a:pPr lvl="1"/>
            <a:r>
              <a:rPr lang="en-US" sz="2400" dirty="0"/>
              <a:t>Patterns</a:t>
            </a:r>
          </a:p>
          <a:p>
            <a:r>
              <a:rPr lang="en-US" sz="2800" dirty="0"/>
              <a:t>Centralized detection might be fooled by </a:t>
            </a:r>
            <a:r>
              <a:rPr lang="en-US" sz="2800" i="1" dirty="0"/>
              <a:t>data cleansing</a:t>
            </a:r>
          </a:p>
          <a:p>
            <a:r>
              <a:rPr lang="en-US" sz="2800" dirty="0"/>
              <a:t>Distributed detection might be fooled by lack of </a:t>
            </a:r>
            <a:r>
              <a:rPr lang="en-US" sz="2800" i="1" dirty="0" smtClean="0"/>
              <a:t>agreement</a:t>
            </a:r>
            <a:endParaRPr lang="en-US" dirty="0"/>
          </a:p>
        </p:txBody>
      </p:sp>
    </p:spTree>
    <p:extLst>
      <p:ext uri="{BB962C8B-B14F-4D97-AF65-F5344CB8AC3E}">
        <p14:creationId xmlns:p14="http://schemas.microsoft.com/office/powerpoint/2010/main" xmlns="" val="2939269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Network Based Intrusion Detection</a:t>
            </a:r>
          </a:p>
        </p:txBody>
      </p:sp>
      <p:sp>
        <p:nvSpPr>
          <p:cNvPr id="3" name="Content Placeholder 2"/>
          <p:cNvSpPr>
            <a:spLocks noGrp="1"/>
          </p:cNvSpPr>
          <p:nvPr>
            <p:ph idx="1"/>
          </p:nvPr>
        </p:nvSpPr>
        <p:spPr/>
        <p:txBody>
          <a:bodyPr>
            <a:normAutofit/>
          </a:bodyPr>
          <a:lstStyle/>
          <a:p>
            <a:r>
              <a:rPr lang="en-US" dirty="0"/>
              <a:t>Network data rates are very high</a:t>
            </a:r>
          </a:p>
          <a:p>
            <a:r>
              <a:rPr lang="en-US" dirty="0"/>
              <a:t>Encryption of network traffic is becoming more popular</a:t>
            </a:r>
          </a:p>
          <a:p>
            <a:r>
              <a:rPr lang="en-US" dirty="0"/>
              <a:t>Switched environments are becoming more popular</a:t>
            </a:r>
          </a:p>
          <a:p>
            <a:r>
              <a:rPr lang="en-US" dirty="0"/>
              <a:t>Difficult to insure that network IDS sees the same data as the end hosts</a:t>
            </a:r>
          </a:p>
        </p:txBody>
      </p:sp>
    </p:spTree>
    <p:extLst>
      <p:ext uri="{BB962C8B-B14F-4D97-AF65-F5344CB8AC3E}">
        <p14:creationId xmlns:p14="http://schemas.microsoft.com/office/powerpoint/2010/main" xmlns="" val="2061088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294967295"/>
          </p:nvPr>
        </p:nvSpPr>
        <p:spPr>
          <a:xfrm>
            <a:off x="6553200" y="6248400"/>
            <a:ext cx="2133600" cy="457200"/>
          </a:xfrm>
          <a:prstGeom prst="rect">
            <a:avLst/>
          </a:prstGeom>
        </p:spPr>
        <p:txBody>
          <a:bodyPr/>
          <a:lstStyle/>
          <a:p>
            <a:fld id="{448A3052-389F-4111-B7DB-93B9E3B796C5}" type="slidenum">
              <a:rPr lang="en-US"/>
              <a:pPr/>
              <a:t>18</a:t>
            </a:fld>
            <a:endParaRPr lang="en-US"/>
          </a:p>
        </p:txBody>
      </p:sp>
      <p:sp>
        <p:nvSpPr>
          <p:cNvPr id="6146" name="Rectangle 2"/>
          <p:cNvSpPr>
            <a:spLocks noGrp="1" noChangeArrowheads="1"/>
          </p:cNvSpPr>
          <p:nvPr>
            <p:ph type="ctrTitle"/>
          </p:nvPr>
        </p:nvSpPr>
        <p:spPr/>
        <p:txBody>
          <a:bodyPr/>
          <a:lstStyle/>
          <a:p>
            <a:r>
              <a:rPr lang="en-US" dirty="0" smtClean="0"/>
              <a:t>3, Network </a:t>
            </a:r>
            <a:r>
              <a:rPr lang="en-US" dirty="0"/>
              <a:t>Intrusion Attacks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90E86CA-54A3-43EB-B1E6-769915FA293C}" type="slidenum">
              <a:rPr lang="en-US"/>
              <a:pPr/>
              <a:t>19</a:t>
            </a:fld>
            <a:endParaRPr lang="en-US"/>
          </a:p>
        </p:txBody>
      </p:sp>
      <p:sp>
        <p:nvSpPr>
          <p:cNvPr id="24578" name="Rectangle 2"/>
          <p:cNvSpPr>
            <a:spLocks noGrp="1" noChangeArrowheads="1"/>
          </p:cNvSpPr>
          <p:nvPr>
            <p:ph type="title"/>
          </p:nvPr>
        </p:nvSpPr>
        <p:spPr/>
        <p:txBody>
          <a:bodyPr/>
          <a:lstStyle/>
          <a:p>
            <a:r>
              <a:rPr lang="en-US"/>
              <a:t>ICMP</a:t>
            </a:r>
          </a:p>
        </p:txBody>
      </p:sp>
      <p:sp>
        <p:nvSpPr>
          <p:cNvPr id="24579" name="Rectangle 3"/>
          <p:cNvSpPr>
            <a:spLocks noGrp="1" noChangeArrowheads="1"/>
          </p:cNvSpPr>
          <p:nvPr>
            <p:ph type="body" idx="1"/>
          </p:nvPr>
        </p:nvSpPr>
        <p:spPr/>
        <p:txBody>
          <a:bodyPr/>
          <a:lstStyle/>
          <a:p>
            <a:r>
              <a:rPr lang="en-US"/>
              <a:t>ICMP: Internet Control Message Protocol</a:t>
            </a:r>
          </a:p>
          <a:p>
            <a:r>
              <a:rPr lang="en-US"/>
              <a:t>Conceived as an innocuous method of </a:t>
            </a:r>
          </a:p>
          <a:p>
            <a:pPr lvl="1"/>
            <a:r>
              <a:rPr lang="en-US"/>
              <a:t>reporting error conditions and </a:t>
            </a:r>
          </a:p>
          <a:p>
            <a:pPr lvl="1"/>
            <a:r>
              <a:rPr lang="en-US"/>
              <a:t>issuing and responding to simple requests.</a:t>
            </a:r>
          </a:p>
          <a:p>
            <a:r>
              <a:rPr lang="en-US"/>
              <a:t>A relatively simple protocol but have been used for evil purpose.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457200" y="1447800"/>
            <a:ext cx="8229600" cy="4525963"/>
          </a:xfrm>
        </p:spPr>
        <p:txBody>
          <a:bodyPr/>
          <a:lstStyle/>
          <a:p>
            <a:pPr marL="514350" indent="-514350">
              <a:buFont typeface="+mj-lt"/>
              <a:buAutoNum type="arabicPeriod"/>
            </a:pPr>
            <a:r>
              <a:rPr lang="en-US" dirty="0" smtClean="0"/>
              <a:t>Introduction of IDS</a:t>
            </a:r>
          </a:p>
          <a:p>
            <a:pPr marL="514350" indent="-514350">
              <a:buFont typeface="+mj-lt"/>
              <a:buAutoNum type="arabicPeriod"/>
            </a:pPr>
            <a:endParaRPr lang="en-US" dirty="0" smtClean="0"/>
          </a:p>
          <a:p>
            <a:pPr marL="514350" indent="-514350">
              <a:buFont typeface="+mj-lt"/>
              <a:buAutoNum type="arabicPeriod"/>
            </a:pPr>
            <a:r>
              <a:rPr lang="en-US" dirty="0" smtClean="0"/>
              <a:t>IDS Characteristics</a:t>
            </a:r>
          </a:p>
          <a:p>
            <a:pPr marL="514350" indent="-514350">
              <a:buFont typeface="+mj-lt"/>
              <a:buAutoNum type="arabicPeriod"/>
            </a:pPr>
            <a:endParaRPr lang="en-US" dirty="0" smtClean="0"/>
          </a:p>
          <a:p>
            <a:pPr marL="514350" indent="-514350">
              <a:buFont typeface="+mj-lt"/>
              <a:buAutoNum type="arabicPeriod"/>
            </a:pPr>
            <a:r>
              <a:rPr lang="en-US" dirty="0" smtClean="0"/>
              <a:t>Network Attacks</a:t>
            </a:r>
          </a:p>
          <a:p>
            <a:pPr>
              <a:buNone/>
            </a:pPr>
            <a:endParaRPr lang="en-US" dirty="0"/>
          </a:p>
        </p:txBody>
      </p:sp>
      <p:sp>
        <p:nvSpPr>
          <p:cNvPr id="4" name="Line 5"/>
          <p:cNvSpPr>
            <a:spLocks noChangeShapeType="1"/>
          </p:cNvSpPr>
          <p:nvPr>
            <p:custDataLst>
              <p:tags r:id="rId1"/>
            </p:custDataLst>
          </p:nvPr>
        </p:nvSpPr>
        <p:spPr bwMode="auto">
          <a:xfrm flipV="1">
            <a:off x="2743200" y="5486400"/>
            <a:ext cx="4105275" cy="0"/>
          </a:xfrm>
          <a:prstGeom prst="line">
            <a:avLst/>
          </a:prstGeom>
          <a:noFill/>
          <a:ln w="38100">
            <a:solidFill>
              <a:srgbClr val="FF0000"/>
            </a:solidFill>
            <a:round/>
            <a:headEnd/>
            <a:tailEnd type="triangle" w="med" len="med"/>
          </a:ln>
        </p:spPr>
        <p:txBody>
          <a:bodyPr/>
          <a:lstStyle/>
          <a:p>
            <a:endParaRPr lang="en-US"/>
          </a:p>
        </p:txBody>
      </p:sp>
      <p:sp>
        <p:nvSpPr>
          <p:cNvPr id="5" name="Line 7"/>
          <p:cNvSpPr>
            <a:spLocks noChangeShapeType="1"/>
          </p:cNvSpPr>
          <p:nvPr>
            <p:custDataLst>
              <p:tags r:id="rId2"/>
            </p:custDataLst>
          </p:nvPr>
        </p:nvSpPr>
        <p:spPr bwMode="auto">
          <a:xfrm flipH="1" flipV="1">
            <a:off x="2743200" y="5630863"/>
            <a:ext cx="4103687" cy="0"/>
          </a:xfrm>
          <a:prstGeom prst="line">
            <a:avLst/>
          </a:prstGeom>
          <a:noFill/>
          <a:ln w="38100">
            <a:solidFill>
              <a:schemeClr val="tx1"/>
            </a:solidFill>
            <a:round/>
            <a:headEnd/>
            <a:tailEnd type="triangle" w="med" len="med"/>
          </a:ln>
        </p:spPr>
        <p:txBody>
          <a:bodyPr/>
          <a:lstStyle/>
          <a:p>
            <a:endParaRPr lang="en-US"/>
          </a:p>
        </p:txBody>
      </p:sp>
      <p:pic>
        <p:nvPicPr>
          <p:cNvPr id="6" name="Picture 2"/>
          <p:cNvPicPr>
            <a:picLocks noChangeAspect="1" noChangeArrowheads="1"/>
          </p:cNvPicPr>
          <p:nvPr>
            <p:custDataLst>
              <p:tags r:id="rId3"/>
            </p:custDataLst>
          </p:nvPr>
        </p:nvPicPr>
        <p:blipFill>
          <a:blip r:embed="rId6" cstate="print"/>
          <a:srcRect/>
          <a:stretch>
            <a:fillRect/>
          </a:stretch>
        </p:blipFill>
        <p:spPr bwMode="auto">
          <a:xfrm>
            <a:off x="728662" y="4848225"/>
            <a:ext cx="1994139" cy="1447800"/>
          </a:xfrm>
          <a:prstGeom prst="rect">
            <a:avLst/>
          </a:prstGeom>
          <a:noFill/>
          <a:ln w="9525">
            <a:noFill/>
            <a:miter lim="800000"/>
            <a:headEnd/>
            <a:tailEnd/>
          </a:ln>
        </p:spPr>
      </p:pic>
      <p:pic>
        <p:nvPicPr>
          <p:cNvPr id="7" name="Picture 4" descr="http://webworks.typepad.com/.a/6a00d834632be569e20168eb0799a9970c-320wi"/>
          <p:cNvPicPr>
            <a:picLocks noChangeAspect="1" noChangeArrowheads="1"/>
          </p:cNvPicPr>
          <p:nvPr>
            <p:custDataLst>
              <p:tags r:id="rId4"/>
            </p:custDataLst>
          </p:nvPr>
        </p:nvPicPr>
        <p:blipFill>
          <a:blip r:embed="rId7" cstate="print"/>
          <a:srcRect/>
          <a:stretch>
            <a:fillRect/>
          </a:stretch>
        </p:blipFill>
        <p:spPr bwMode="auto">
          <a:xfrm>
            <a:off x="7053262" y="4848225"/>
            <a:ext cx="1363081" cy="1371600"/>
          </a:xfrm>
          <a:prstGeom prst="rect">
            <a:avLst/>
          </a:prstGeom>
          <a:noFill/>
        </p:spPr>
      </p:pic>
      <p:sp>
        <p:nvSpPr>
          <p:cNvPr id="8" name="Slide Number Placeholder 7"/>
          <p:cNvSpPr>
            <a:spLocks noGrp="1"/>
          </p:cNvSpPr>
          <p:nvPr>
            <p:ph type="sldNum" sz="quarter" idx="12"/>
          </p:nvPr>
        </p:nvSpPr>
        <p:spPr/>
        <p:txBody>
          <a:bodyPr/>
          <a:lstStyle/>
          <a:p>
            <a:fld id="{A803C764-EDF1-40B9-B530-1A441FDB2D2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3C5CF7E-1FE6-4EC3-A460-9D36BB11D2E8}" type="slidenum">
              <a:rPr lang="en-US"/>
              <a:pPr/>
              <a:t>20</a:t>
            </a:fld>
            <a:endParaRPr lang="en-US"/>
          </a:p>
        </p:txBody>
      </p:sp>
      <p:sp>
        <p:nvSpPr>
          <p:cNvPr id="26626" name="Rectangle 2"/>
          <p:cNvSpPr>
            <a:spLocks noGrp="1" noChangeArrowheads="1"/>
          </p:cNvSpPr>
          <p:nvPr>
            <p:ph type="title"/>
          </p:nvPr>
        </p:nvSpPr>
        <p:spPr/>
        <p:txBody>
          <a:bodyPr/>
          <a:lstStyle/>
          <a:p>
            <a:r>
              <a:rPr lang="en-US"/>
              <a:t>Why do we need ICMP?</a:t>
            </a:r>
          </a:p>
        </p:txBody>
      </p:sp>
      <p:sp>
        <p:nvSpPr>
          <p:cNvPr id="26627" name="Rectangle 3"/>
          <p:cNvSpPr>
            <a:spLocks noGrp="1" noChangeArrowheads="1"/>
          </p:cNvSpPr>
          <p:nvPr>
            <p:ph type="body" idx="1"/>
          </p:nvPr>
        </p:nvSpPr>
        <p:spPr/>
        <p:txBody>
          <a:bodyPr/>
          <a:lstStyle/>
          <a:p>
            <a:r>
              <a:rPr lang="en-US"/>
              <a:t>Simple means of communication between hosts or between host and router,</a:t>
            </a:r>
          </a:p>
          <a:p>
            <a:r>
              <a:rPr lang="en-US"/>
              <a:t>Not necessarily have to be reliable, </a:t>
            </a:r>
          </a:p>
          <a:p>
            <a:r>
              <a:rPr lang="en-US"/>
              <a:t>No need to acknowledge,</a:t>
            </a:r>
          </a:p>
          <a:p>
            <a:r>
              <a:rPr lang="en-US"/>
              <a:t>No particular port to communicate to,</a:t>
            </a:r>
          </a:p>
          <a:p>
            <a:r>
              <a:rPr lang="en-US"/>
              <a:t>Error conditions from host or router,</a:t>
            </a:r>
          </a:p>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B829638A-C8C7-47A7-AD76-F364DB27DAE8}" type="slidenum">
              <a:rPr lang="en-US"/>
              <a:pPr/>
              <a:t>21</a:t>
            </a:fld>
            <a:endParaRPr lang="en-US"/>
          </a:p>
        </p:txBody>
      </p:sp>
      <p:pic>
        <p:nvPicPr>
          <p:cNvPr id="47108" name="Picture 4" descr="3376icmp"/>
          <p:cNvPicPr>
            <a:picLocks noChangeAspect="1" noChangeArrowheads="1"/>
          </p:cNvPicPr>
          <p:nvPr/>
        </p:nvPicPr>
        <p:blipFill>
          <a:blip r:embed="rId3" cstate="print"/>
          <a:srcRect/>
          <a:stretch>
            <a:fillRect/>
          </a:stretch>
        </p:blipFill>
        <p:spPr bwMode="auto">
          <a:xfrm>
            <a:off x="457200" y="1858963"/>
            <a:ext cx="8537575" cy="2571750"/>
          </a:xfrm>
          <a:prstGeom prst="rect">
            <a:avLst/>
          </a:prstGeom>
          <a:noFill/>
        </p:spPr>
      </p:pic>
      <p:sp>
        <p:nvSpPr>
          <p:cNvPr id="47106" name="Rectangle 2"/>
          <p:cNvSpPr>
            <a:spLocks noGrp="1" noChangeArrowheads="1"/>
          </p:cNvSpPr>
          <p:nvPr>
            <p:ph type="title"/>
          </p:nvPr>
        </p:nvSpPr>
        <p:spPr/>
        <p:txBody>
          <a:bodyPr/>
          <a:lstStyle/>
          <a:p>
            <a:r>
              <a:rPr lang="en-US"/>
              <a:t>ICMP</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F5DC012-BA6E-40AF-931F-56DFDC46613A}" type="slidenum">
              <a:rPr lang="en-US"/>
              <a:pPr/>
              <a:t>22</a:t>
            </a:fld>
            <a:endParaRPr lang="en-US"/>
          </a:p>
        </p:txBody>
      </p:sp>
      <p:sp>
        <p:nvSpPr>
          <p:cNvPr id="135170" name="Rectangle 2"/>
          <p:cNvSpPr>
            <a:spLocks noGrp="1" noChangeArrowheads="1"/>
          </p:cNvSpPr>
          <p:nvPr>
            <p:ph type="title"/>
          </p:nvPr>
        </p:nvSpPr>
        <p:spPr/>
        <p:txBody>
          <a:bodyPr/>
          <a:lstStyle/>
          <a:p>
            <a:r>
              <a:rPr lang="en-US"/>
              <a:t>ICMP Header</a:t>
            </a:r>
          </a:p>
        </p:txBody>
      </p:sp>
      <p:pic>
        <p:nvPicPr>
          <p:cNvPr id="135485" name="Picture 317"/>
          <p:cNvPicPr>
            <a:picLocks noChangeAspect="1" noChangeArrowheads="1"/>
          </p:cNvPicPr>
          <p:nvPr/>
        </p:nvPicPr>
        <p:blipFill>
          <a:blip r:embed="rId2" cstate="print"/>
          <a:srcRect/>
          <a:stretch>
            <a:fillRect/>
          </a:stretch>
        </p:blipFill>
        <p:spPr bwMode="auto">
          <a:xfrm>
            <a:off x="457200" y="1785938"/>
            <a:ext cx="8229600" cy="3649662"/>
          </a:xfrm>
          <a:prstGeom prst="rect">
            <a:avLst/>
          </a:prstGeom>
          <a:noFill/>
        </p:spPr>
      </p:pic>
      <p:sp>
        <p:nvSpPr>
          <p:cNvPr id="135486" name="Text Box 318"/>
          <p:cNvSpPr txBox="1">
            <a:spLocks noChangeArrowheads="1"/>
          </p:cNvSpPr>
          <p:nvPr/>
        </p:nvSpPr>
        <p:spPr bwMode="auto">
          <a:xfrm>
            <a:off x="1597025" y="5768975"/>
            <a:ext cx="6491288" cy="641350"/>
          </a:xfrm>
          <a:prstGeom prst="rect">
            <a:avLst/>
          </a:prstGeom>
          <a:noFill/>
          <a:ln w="9525">
            <a:noFill/>
            <a:miter lim="800000"/>
            <a:headEnd/>
            <a:tailEnd/>
          </a:ln>
          <a:effectLst/>
        </p:spPr>
        <p:txBody>
          <a:bodyPr>
            <a:spAutoFit/>
          </a:bodyPr>
          <a:lstStyle/>
          <a:p>
            <a:pPr algn="ctr">
              <a:spcBef>
                <a:spcPct val="50000"/>
              </a:spcBef>
            </a:pPr>
            <a:r>
              <a:rPr lang="en-US"/>
              <a:t>The grey cells describe the IP header. The ICMP header consists of the green cells.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C161040-795A-44E2-8228-1A1478B01FAC}" type="slidenum">
              <a:rPr lang="en-US"/>
              <a:pPr/>
              <a:t>23</a:t>
            </a:fld>
            <a:endParaRPr lang="en-US"/>
          </a:p>
        </p:txBody>
      </p:sp>
      <p:sp>
        <p:nvSpPr>
          <p:cNvPr id="32770" name="Rectangle 2"/>
          <p:cNvSpPr>
            <a:spLocks noGrp="1" noChangeArrowheads="1"/>
          </p:cNvSpPr>
          <p:nvPr>
            <p:ph type="title"/>
          </p:nvPr>
        </p:nvSpPr>
        <p:spPr/>
        <p:txBody>
          <a:bodyPr/>
          <a:lstStyle/>
          <a:p>
            <a:r>
              <a:rPr lang="en-US"/>
              <a:t>Malicious ICMP Activity</a:t>
            </a:r>
          </a:p>
        </p:txBody>
      </p:sp>
      <p:sp>
        <p:nvSpPr>
          <p:cNvPr id="32771" name="Rectangle 3"/>
          <p:cNvSpPr>
            <a:spLocks noGrp="1" noChangeArrowheads="1"/>
          </p:cNvSpPr>
          <p:nvPr>
            <p:ph type="body" idx="1"/>
          </p:nvPr>
        </p:nvSpPr>
        <p:spPr/>
        <p:txBody>
          <a:bodyPr/>
          <a:lstStyle/>
          <a:p>
            <a:r>
              <a:rPr lang="en-US"/>
              <a:t>Smurf Attack</a:t>
            </a:r>
          </a:p>
          <a:p>
            <a:r>
              <a:rPr lang="en-US"/>
              <a:t>Tribe Flood Network (TFN)</a:t>
            </a:r>
          </a:p>
          <a:p>
            <a:r>
              <a:rPr lang="en-US"/>
              <a:t>WinFreeze</a:t>
            </a:r>
          </a:p>
          <a:p>
            <a:r>
              <a:rPr lang="en-US"/>
              <a:t>Loki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C4A2202-D680-4C15-8061-509E4BC53ACD}" type="slidenum">
              <a:rPr lang="en-US"/>
              <a:pPr/>
              <a:t>24</a:t>
            </a:fld>
            <a:endParaRPr lang="en-US"/>
          </a:p>
        </p:txBody>
      </p:sp>
      <p:sp>
        <p:nvSpPr>
          <p:cNvPr id="133122" name="Rectangle 2"/>
          <p:cNvSpPr>
            <a:spLocks noGrp="1" noChangeArrowheads="1"/>
          </p:cNvSpPr>
          <p:nvPr>
            <p:ph type="title"/>
          </p:nvPr>
        </p:nvSpPr>
        <p:spPr/>
        <p:txBody>
          <a:bodyPr/>
          <a:lstStyle/>
          <a:p>
            <a:r>
              <a:rPr lang="en-US"/>
              <a:t>DDoS</a:t>
            </a:r>
          </a:p>
        </p:txBody>
      </p:sp>
      <p:sp>
        <p:nvSpPr>
          <p:cNvPr id="133123" name="Rectangle 3"/>
          <p:cNvSpPr>
            <a:spLocks noGrp="1" noChangeArrowheads="1"/>
          </p:cNvSpPr>
          <p:nvPr>
            <p:ph type="body" idx="1"/>
          </p:nvPr>
        </p:nvSpPr>
        <p:spPr/>
        <p:txBody>
          <a:bodyPr>
            <a:normAutofit lnSpcReduction="10000"/>
          </a:bodyPr>
          <a:lstStyle/>
          <a:p>
            <a:r>
              <a:rPr lang="en-US"/>
              <a:t>A DoS attack is an attempt to make a computer resource unavailable to its intended users. </a:t>
            </a:r>
          </a:p>
          <a:p>
            <a:r>
              <a:rPr lang="en-US"/>
              <a:t>Although the means to, motives for and targets of a DoS attack may vary, it generally comprises the concerted, malevolent efforts of a person or persons to prevent an Internet site or service from functioning efficiently or at all.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EC00D8-D5F2-49F5-8078-258307CC3354}" type="slidenum">
              <a:rPr lang="en-US"/>
              <a:pPr/>
              <a:t>25</a:t>
            </a:fld>
            <a:endParaRPr lang="en-US"/>
          </a:p>
        </p:txBody>
      </p:sp>
      <p:sp>
        <p:nvSpPr>
          <p:cNvPr id="38914" name="Rectangle 2"/>
          <p:cNvSpPr>
            <a:spLocks noGrp="1" noChangeArrowheads="1"/>
          </p:cNvSpPr>
          <p:nvPr>
            <p:ph type="title"/>
          </p:nvPr>
        </p:nvSpPr>
        <p:spPr/>
        <p:txBody>
          <a:bodyPr/>
          <a:lstStyle/>
          <a:p>
            <a:r>
              <a:rPr lang="en-US"/>
              <a:t>DDoS</a:t>
            </a:r>
          </a:p>
        </p:txBody>
      </p:sp>
      <p:graphicFrame>
        <p:nvGraphicFramePr>
          <p:cNvPr id="38916" name="Object 4"/>
          <p:cNvGraphicFramePr>
            <a:graphicFrameLocks noChangeAspect="1"/>
          </p:cNvGraphicFramePr>
          <p:nvPr/>
        </p:nvGraphicFramePr>
        <p:xfrm>
          <a:off x="685800" y="1295400"/>
          <a:ext cx="7862887" cy="4953000"/>
        </p:xfrm>
        <a:graphic>
          <a:graphicData uri="http://schemas.openxmlformats.org/presentationml/2006/ole">
            <p:oleObj spid="_x0000_s1029" name="Image File" r:id="rId4" imgW="4165100" imgH="2615189"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8668B82-871E-4B47-926B-467319B5A5A6}" type="slidenum">
              <a:rPr lang="en-US"/>
              <a:pPr/>
              <a:t>26</a:t>
            </a:fld>
            <a:endParaRPr lang="en-US"/>
          </a:p>
        </p:txBody>
      </p:sp>
      <p:sp>
        <p:nvSpPr>
          <p:cNvPr id="131074" name="Rectangle 2"/>
          <p:cNvSpPr>
            <a:spLocks noGrp="1" noChangeArrowheads="1"/>
          </p:cNvSpPr>
          <p:nvPr>
            <p:ph type="title"/>
          </p:nvPr>
        </p:nvSpPr>
        <p:spPr/>
        <p:txBody>
          <a:bodyPr/>
          <a:lstStyle/>
          <a:p>
            <a:r>
              <a:rPr lang="en-US"/>
              <a:t>DNS Backbone DDoS Attacks </a:t>
            </a:r>
          </a:p>
        </p:txBody>
      </p:sp>
      <p:sp>
        <p:nvSpPr>
          <p:cNvPr id="131075" name="Rectangle 3"/>
          <p:cNvSpPr>
            <a:spLocks noGrp="1" noChangeArrowheads="1"/>
          </p:cNvSpPr>
          <p:nvPr>
            <p:ph type="body" idx="1"/>
          </p:nvPr>
        </p:nvSpPr>
        <p:spPr/>
        <p:txBody>
          <a:bodyPr>
            <a:normAutofit lnSpcReduction="10000"/>
          </a:bodyPr>
          <a:lstStyle/>
          <a:p>
            <a:r>
              <a:rPr lang="en-US"/>
              <a:t>The DNS Backbone DDoS Attacks have been several significant Internet events in which distributed denial of service attacks (DDoS) have targeted one or more of the thirteen DNS root servers. </a:t>
            </a:r>
          </a:p>
          <a:p>
            <a:r>
              <a:rPr lang="en-US"/>
              <a:t> As the nameservers provide this service for DNS lookups worldwide, attacks against the root nameservers are attempts to disable the Internet itself, rather than specific websites.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A4BF7F-4EB4-4FE1-9EB1-B8F3B3A4071A}" type="slidenum">
              <a:rPr lang="en-US"/>
              <a:pPr/>
              <a:t>27</a:t>
            </a:fld>
            <a:endParaRPr lang="en-US"/>
          </a:p>
        </p:txBody>
      </p:sp>
      <p:sp>
        <p:nvSpPr>
          <p:cNvPr id="37890" name="Rectangle 2"/>
          <p:cNvSpPr>
            <a:spLocks noGrp="1" noChangeArrowheads="1"/>
          </p:cNvSpPr>
          <p:nvPr>
            <p:ph type="title"/>
          </p:nvPr>
        </p:nvSpPr>
        <p:spPr/>
        <p:txBody>
          <a:bodyPr/>
          <a:lstStyle/>
          <a:p>
            <a:r>
              <a:rPr lang="en-US"/>
              <a:t>Smurf</a:t>
            </a:r>
          </a:p>
        </p:txBody>
      </p:sp>
      <p:graphicFrame>
        <p:nvGraphicFramePr>
          <p:cNvPr id="37893" name="Object 5"/>
          <p:cNvGraphicFramePr>
            <a:graphicFrameLocks noChangeAspect="1"/>
          </p:cNvGraphicFramePr>
          <p:nvPr/>
        </p:nvGraphicFramePr>
        <p:xfrm>
          <a:off x="990600" y="1466850"/>
          <a:ext cx="7696200" cy="4987925"/>
        </p:xfrm>
        <a:graphic>
          <a:graphicData uri="http://schemas.openxmlformats.org/presentationml/2006/ole">
            <p:oleObj spid="_x0000_s2053" name="Image File" r:id="rId4" imgW="3785624" imgH="2454857" progId="">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8F6B0A2-1197-4468-BB43-5977E5DCBF49}" type="slidenum">
              <a:rPr lang="en-US"/>
              <a:pPr/>
              <a:t>28</a:t>
            </a:fld>
            <a:endParaRPr lang="en-US"/>
          </a:p>
        </p:txBody>
      </p:sp>
      <p:sp>
        <p:nvSpPr>
          <p:cNvPr id="126978" name="Rectangle 2"/>
          <p:cNvSpPr>
            <a:spLocks noGrp="1" noChangeArrowheads="1"/>
          </p:cNvSpPr>
          <p:nvPr>
            <p:ph type="title"/>
          </p:nvPr>
        </p:nvSpPr>
        <p:spPr/>
        <p:txBody>
          <a:bodyPr/>
          <a:lstStyle/>
          <a:p>
            <a:r>
              <a:rPr lang="en-US"/>
              <a:t>Smurf</a:t>
            </a:r>
          </a:p>
        </p:txBody>
      </p:sp>
      <p:sp>
        <p:nvSpPr>
          <p:cNvPr id="126979" name="Rectangle 3"/>
          <p:cNvSpPr>
            <a:spLocks noGrp="1" noChangeArrowheads="1"/>
          </p:cNvSpPr>
          <p:nvPr>
            <p:ph type="body" idx="1"/>
          </p:nvPr>
        </p:nvSpPr>
        <p:spPr/>
        <p:txBody>
          <a:bodyPr/>
          <a:lstStyle/>
          <a:p>
            <a:pPr>
              <a:lnSpc>
                <a:spcPct val="90000"/>
              </a:lnSpc>
            </a:pPr>
            <a:r>
              <a:rPr lang="en-US" sz="2400" dirty="0"/>
              <a:t>The </a:t>
            </a:r>
            <a:r>
              <a:rPr lang="en-US" sz="2400" dirty="0" err="1"/>
              <a:t>smurf</a:t>
            </a:r>
            <a:r>
              <a:rPr lang="en-US" sz="2400" dirty="0"/>
              <a:t> attack is a denial-of-service attack that uses spoofed broadcast ping messages to flood a target system.</a:t>
            </a:r>
          </a:p>
          <a:p>
            <a:pPr>
              <a:lnSpc>
                <a:spcPct val="90000"/>
              </a:lnSpc>
            </a:pPr>
            <a:r>
              <a:rPr lang="en-US" sz="2400" dirty="0"/>
              <a:t>A perpetrator sends a large amount of ICMP echo (ping) traffic to IP broadcast addresses with a spoofed source address of the intended victim. </a:t>
            </a:r>
          </a:p>
          <a:p>
            <a:pPr>
              <a:lnSpc>
                <a:spcPct val="90000"/>
              </a:lnSpc>
            </a:pPr>
            <a:r>
              <a:rPr lang="en-US" sz="2400" dirty="0"/>
              <a:t>If the routing device delivering traffic to those broadcast addresses performs the IP broadcast to layer 2 broadcast function, most hosts on that IP network will take the ICMP echo request and reply to it with an echo reply, multiplying the traffic by the number of hosts responding.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16E22F3-BE62-4304-BA77-38FA9B85DEBF}" type="slidenum">
              <a:rPr lang="en-US"/>
              <a:pPr/>
              <a:t>29</a:t>
            </a:fld>
            <a:endParaRPr lang="en-US"/>
          </a:p>
        </p:txBody>
      </p:sp>
      <p:sp>
        <p:nvSpPr>
          <p:cNvPr id="40962" name="Rectangle 2"/>
          <p:cNvSpPr>
            <a:spLocks noGrp="1" noChangeArrowheads="1"/>
          </p:cNvSpPr>
          <p:nvPr>
            <p:ph type="title"/>
          </p:nvPr>
        </p:nvSpPr>
        <p:spPr/>
        <p:txBody>
          <a:bodyPr/>
          <a:lstStyle/>
          <a:p>
            <a:r>
              <a:rPr lang="en-US"/>
              <a:t>Tribe Flood Network (TFN)</a:t>
            </a:r>
          </a:p>
        </p:txBody>
      </p:sp>
      <p:graphicFrame>
        <p:nvGraphicFramePr>
          <p:cNvPr id="40964" name="Object 4"/>
          <p:cNvGraphicFramePr>
            <a:graphicFrameLocks noChangeAspect="1"/>
          </p:cNvGraphicFramePr>
          <p:nvPr/>
        </p:nvGraphicFramePr>
        <p:xfrm>
          <a:off x="693738" y="1543050"/>
          <a:ext cx="7827962" cy="4984750"/>
        </p:xfrm>
        <a:graphic>
          <a:graphicData uri="http://schemas.openxmlformats.org/presentationml/2006/ole">
            <p:oleObj spid="_x0000_s3077" name="Image File" r:id="rId4" imgW="3547879" imgH="2258286"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custDataLst>
              <p:tags r:id="rId2"/>
            </p:custDataLst>
          </p:nvPr>
        </p:nvSpPr>
        <p:spPr bwMode="auto">
          <a:xfrm>
            <a:off x="457200" y="1524000"/>
            <a:ext cx="8534400" cy="4953000"/>
          </a:xfrm>
          <a:prstGeom prst="rect">
            <a:avLst/>
          </a:prstGeom>
          <a:noFill/>
          <a:ln w="9525">
            <a:noFill/>
            <a:miter lim="800000"/>
            <a:headEnd/>
            <a:tailEnd/>
          </a:ln>
        </p:spPr>
        <p:txBody>
          <a:bodyPr/>
          <a:lstStyle/>
          <a:p>
            <a:pPr marL="342900" indent="-342900">
              <a:spcBef>
                <a:spcPct val="20000"/>
              </a:spcBef>
              <a:buSzPct val="75000"/>
              <a:buFont typeface="Wingdings" pitchFamily="2" charset="2"/>
              <a:buChar char="n"/>
              <a:defRPr/>
            </a:pPr>
            <a:r>
              <a:rPr lang="en-US" sz="2400" kern="0" dirty="0" smtClean="0">
                <a:latin typeface="+mn-lt"/>
                <a:cs typeface="+mn-cs"/>
              </a:rPr>
              <a:t>We are building our lives around our wired and wireless networks.</a:t>
            </a:r>
            <a:endParaRPr lang="en-US" sz="2400" kern="0" dirty="0"/>
          </a:p>
          <a:p>
            <a:pPr marL="342900" indent="-342900">
              <a:spcBef>
                <a:spcPct val="20000"/>
              </a:spcBef>
              <a:buSzPct val="75000"/>
              <a:buFont typeface="Wingdings" pitchFamily="2" charset="2"/>
              <a:buChar char="n"/>
              <a:defRPr/>
            </a:pPr>
            <a:endParaRPr lang="en-US" sz="2400" kern="0" dirty="0">
              <a:latin typeface="+mn-lt"/>
              <a:cs typeface="+mn-cs"/>
            </a:endParaRPr>
          </a:p>
          <a:p>
            <a:pPr marL="342900" indent="-342900">
              <a:spcBef>
                <a:spcPct val="20000"/>
              </a:spcBef>
              <a:buSzPct val="75000"/>
              <a:buFont typeface="Wingdings" pitchFamily="2" charset="2"/>
              <a:buChar char="n"/>
              <a:defRPr/>
            </a:pPr>
            <a:r>
              <a:rPr lang="en-US" sz="2400" kern="0" dirty="0" smtClean="0">
                <a:latin typeface="+mn-lt"/>
                <a:cs typeface="+mn-cs"/>
              </a:rPr>
              <a:t>Cyber crimes happens everyday at everywhere, and are increasing rapidly.</a:t>
            </a:r>
            <a:endParaRPr lang="en-US" sz="2400" dirty="0">
              <a:latin typeface="+mn-lt"/>
            </a:endParaRPr>
          </a:p>
          <a:p>
            <a:pPr marL="342900" indent="-342900">
              <a:spcBef>
                <a:spcPct val="20000"/>
              </a:spcBef>
              <a:buSzPct val="75000"/>
              <a:buFont typeface="Wingdings" pitchFamily="2" charset="2"/>
              <a:buChar char="n"/>
              <a:defRPr/>
            </a:pPr>
            <a:endParaRPr lang="en-US" sz="2400" dirty="0">
              <a:latin typeface="+mn-lt"/>
            </a:endParaRPr>
          </a:p>
          <a:p>
            <a:pPr marL="342900" indent="-342900">
              <a:spcBef>
                <a:spcPct val="20000"/>
              </a:spcBef>
              <a:buSzPct val="75000"/>
              <a:buFont typeface="Wingdings" pitchFamily="2" charset="2"/>
              <a:buChar char="n"/>
              <a:defRPr/>
            </a:pPr>
            <a:r>
              <a:rPr lang="en-US" sz="2400" kern="0" dirty="0" smtClean="0">
                <a:latin typeface="+mn-lt"/>
                <a:cs typeface="+mn-cs"/>
              </a:rPr>
              <a:t>FBI gives key priorities to computer and network intrusions, identity theft and fraud.</a:t>
            </a:r>
            <a:endParaRPr lang="en-US" sz="2400" kern="0" dirty="0">
              <a:latin typeface="+mn-lt"/>
              <a:cs typeface="+mn-cs"/>
            </a:endParaRPr>
          </a:p>
          <a:p>
            <a:pPr marL="342900" indent="-342900">
              <a:spcBef>
                <a:spcPct val="20000"/>
              </a:spcBef>
              <a:buSzPct val="75000"/>
              <a:buFont typeface="Wingdings" pitchFamily="2" charset="2"/>
              <a:buChar char="n"/>
              <a:defRPr/>
            </a:pPr>
            <a:endParaRPr lang="en-US" sz="2400" kern="0" dirty="0">
              <a:latin typeface="+mn-lt"/>
              <a:cs typeface="+mn-cs"/>
            </a:endParaRPr>
          </a:p>
          <a:p>
            <a:pPr marL="342900" indent="-342900">
              <a:spcBef>
                <a:spcPct val="20000"/>
              </a:spcBef>
              <a:buSzPct val="75000"/>
              <a:buFont typeface="Wingdings" pitchFamily="2" charset="2"/>
              <a:buChar char="n"/>
              <a:defRPr/>
            </a:pPr>
            <a:r>
              <a:rPr lang="en-US" sz="2400" dirty="0">
                <a:latin typeface="+mn-lt"/>
              </a:rPr>
              <a:t>It’s very important to prevent hackers from intruding into our systems and stealing our information.</a:t>
            </a:r>
            <a:endParaRPr lang="en-US" sz="2400" kern="0" dirty="0">
              <a:latin typeface="+mn-lt"/>
              <a:cs typeface="+mn-cs"/>
            </a:endParaRPr>
          </a:p>
          <a:p>
            <a:pPr marL="342900" indent="-342900" algn="just">
              <a:spcBef>
                <a:spcPct val="20000"/>
              </a:spcBef>
              <a:buClr>
                <a:schemeClr val="bg2"/>
              </a:buClr>
              <a:buSzPct val="75000"/>
              <a:buFont typeface="Wingdings" pitchFamily="2" charset="2"/>
              <a:buChar char="n"/>
              <a:defRPr/>
            </a:pPr>
            <a:endParaRPr lang="en-US" sz="2400" kern="0" dirty="0">
              <a:latin typeface="+mn-lt"/>
              <a:cs typeface="+mn-cs"/>
            </a:endParaRPr>
          </a:p>
        </p:txBody>
      </p:sp>
      <p:sp>
        <p:nvSpPr>
          <p:cNvPr id="4" name="Rectangle 2"/>
          <p:cNvSpPr txBox="1">
            <a:spLocks noChangeArrowheads="1"/>
          </p:cNvSpPr>
          <p:nvPr>
            <p:custDataLst>
              <p:tags r:id="rId3"/>
            </p:custDataLst>
          </p:nvPr>
        </p:nvSpPr>
        <p:spPr>
          <a:xfrm>
            <a:off x="304800" y="609600"/>
            <a:ext cx="8610600" cy="762000"/>
          </a:xfrm>
          <a:prstGeom prst="rect">
            <a:avLst/>
          </a:prstGeom>
        </p:spPr>
        <p:txBody>
          <a:bodyPr/>
          <a:lstStyle/>
          <a:p>
            <a:pPr algn="ctr">
              <a:defRPr/>
            </a:pPr>
            <a:r>
              <a:rPr lang="en-US" sz="3600" kern="0" dirty="0" smtClean="0">
                <a:latin typeface="+mj-lt"/>
                <a:ea typeface="+mj-ea"/>
                <a:cs typeface="+mj-cs"/>
              </a:rPr>
              <a:t>Cyber Security Is Important</a:t>
            </a:r>
            <a:endParaRPr lang="en-US" sz="3600" kern="0" dirty="0">
              <a:latin typeface="+mj-lt"/>
              <a:ea typeface="+mj-ea"/>
              <a:cs typeface="+mj-cs"/>
            </a:endParaRPr>
          </a:p>
        </p:txBody>
      </p:sp>
      <p:sp>
        <p:nvSpPr>
          <p:cNvPr id="6" name="Slide Number Placeholder 5"/>
          <p:cNvSpPr>
            <a:spLocks noGrp="1"/>
          </p:cNvSpPr>
          <p:nvPr>
            <p:ph type="sldNum" sz="quarter" idx="12"/>
            <p:custDataLst>
              <p:tags r:id="rId4"/>
            </p:custDataLst>
          </p:nvPr>
        </p:nvSpPr>
        <p:spPr/>
        <p:txBody>
          <a:bodyPr/>
          <a:lstStyle/>
          <a:p>
            <a:fld id="{B6F15528-21DE-4FAA-801E-634DDDAF4B2B}" type="slidenum">
              <a:rPr lang="en-US" smtClean="0"/>
              <a:pPr/>
              <a:t>3</a:t>
            </a:fld>
            <a:endParaRPr lang="en-US"/>
          </a:p>
        </p:txBody>
      </p:sp>
    </p:spTree>
    <p:custDataLst>
      <p:tags r:id="rId1"/>
    </p:custDataLst>
    <p:extLst>
      <p:ext uri="{BB962C8B-B14F-4D97-AF65-F5344CB8AC3E}">
        <p14:creationId xmlns:p14="http://schemas.microsoft.com/office/powerpoint/2010/main" xmlns="" val="187785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398C0B-270B-4BA5-94C1-13D877E7582F}" type="slidenum">
              <a:rPr lang="en-US"/>
              <a:pPr/>
              <a:t>30</a:t>
            </a:fld>
            <a:endParaRPr lang="en-US"/>
          </a:p>
        </p:txBody>
      </p:sp>
      <p:sp>
        <p:nvSpPr>
          <p:cNvPr id="41986" name="Rectangle 2"/>
          <p:cNvSpPr>
            <a:spLocks noGrp="1" noChangeArrowheads="1"/>
          </p:cNvSpPr>
          <p:nvPr>
            <p:ph type="title"/>
          </p:nvPr>
        </p:nvSpPr>
        <p:spPr/>
        <p:txBody>
          <a:bodyPr/>
          <a:lstStyle/>
          <a:p>
            <a:r>
              <a:rPr lang="en-US"/>
              <a:t>TFN</a:t>
            </a:r>
          </a:p>
        </p:txBody>
      </p:sp>
      <p:sp>
        <p:nvSpPr>
          <p:cNvPr id="41987" name="Rectangle 3"/>
          <p:cNvSpPr>
            <a:spLocks noGrp="1" noChangeArrowheads="1"/>
          </p:cNvSpPr>
          <p:nvPr>
            <p:ph type="body" idx="1"/>
          </p:nvPr>
        </p:nvSpPr>
        <p:spPr/>
        <p:txBody>
          <a:bodyPr/>
          <a:lstStyle/>
          <a:p>
            <a:pPr>
              <a:lnSpc>
                <a:spcPct val="90000"/>
              </a:lnSpc>
            </a:pPr>
            <a:r>
              <a:rPr lang="en-US" sz="2400"/>
              <a:t>Establish a TFN master host and daemon hosts (previously compromised hosts).</a:t>
            </a:r>
          </a:p>
          <a:p>
            <a:pPr>
              <a:lnSpc>
                <a:spcPct val="90000"/>
              </a:lnSpc>
            </a:pPr>
            <a:r>
              <a:rPr lang="en-US" sz="2400"/>
              <a:t>The daemons can send the target host </a:t>
            </a:r>
          </a:p>
          <a:p>
            <a:pPr lvl="1">
              <a:lnSpc>
                <a:spcPct val="90000"/>
              </a:lnSpc>
            </a:pPr>
            <a:r>
              <a:rPr lang="en-US" sz="2000"/>
              <a:t>A UDP flood</a:t>
            </a:r>
          </a:p>
          <a:p>
            <a:pPr lvl="1">
              <a:lnSpc>
                <a:spcPct val="90000"/>
              </a:lnSpc>
            </a:pPr>
            <a:r>
              <a:rPr lang="en-US" sz="2000"/>
              <a:t>A TCP SYN flood</a:t>
            </a:r>
          </a:p>
          <a:p>
            <a:pPr lvl="1">
              <a:lnSpc>
                <a:spcPct val="90000"/>
              </a:lnSpc>
            </a:pPr>
            <a:r>
              <a:rPr lang="en-US" sz="2000"/>
              <a:t>An ICMP echo request flood</a:t>
            </a:r>
          </a:p>
          <a:p>
            <a:pPr>
              <a:lnSpc>
                <a:spcPct val="90000"/>
              </a:lnSpc>
            </a:pPr>
            <a:r>
              <a:rPr lang="en-US" sz="2400"/>
              <a:t>The master communicates with the daemons using echo </a:t>
            </a:r>
            <a:r>
              <a:rPr lang="en-US" sz="2400" i="1"/>
              <a:t>reply</a:t>
            </a:r>
            <a:r>
              <a:rPr lang="en-US" sz="2400"/>
              <a:t>.  </a:t>
            </a:r>
          </a:p>
          <a:p>
            <a:pPr>
              <a:lnSpc>
                <a:spcPct val="90000"/>
              </a:lnSpc>
            </a:pPr>
            <a:r>
              <a:rPr lang="en-US" sz="2400"/>
              <a:t>The data portion of the ICMP echo reply is used to send arguments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6794328-B5EE-46BB-942D-A8A5962264BA}" type="slidenum">
              <a:rPr lang="en-US"/>
              <a:pPr/>
              <a:t>31</a:t>
            </a:fld>
            <a:endParaRPr lang="en-US"/>
          </a:p>
        </p:txBody>
      </p:sp>
      <p:sp>
        <p:nvSpPr>
          <p:cNvPr id="43010" name="Rectangle 2"/>
          <p:cNvSpPr>
            <a:spLocks noGrp="1" noChangeArrowheads="1"/>
          </p:cNvSpPr>
          <p:nvPr>
            <p:ph type="title"/>
          </p:nvPr>
        </p:nvSpPr>
        <p:spPr/>
        <p:txBody>
          <a:bodyPr/>
          <a:lstStyle/>
          <a:p>
            <a:r>
              <a:rPr lang="en-US"/>
              <a:t>WinFreeze</a:t>
            </a:r>
          </a:p>
        </p:txBody>
      </p:sp>
      <p:sp>
        <p:nvSpPr>
          <p:cNvPr id="43011" name="Rectangle 3"/>
          <p:cNvSpPr>
            <a:spLocks noGrp="1" noChangeArrowheads="1"/>
          </p:cNvSpPr>
          <p:nvPr>
            <p:ph type="body" idx="1"/>
          </p:nvPr>
        </p:nvSpPr>
        <p:spPr/>
        <p:txBody>
          <a:bodyPr/>
          <a:lstStyle/>
          <a:p>
            <a:r>
              <a:rPr lang="en-US" sz="2400"/>
              <a:t>Self-mutilation,</a:t>
            </a:r>
          </a:p>
          <a:p>
            <a:r>
              <a:rPr lang="en-US" sz="2400"/>
              <a:t>WindowsNT</a:t>
            </a:r>
          </a:p>
          <a:p>
            <a:r>
              <a:rPr lang="en-US" sz="2400"/>
              <a:t>The ICMP redirect message informs a host (victim) that it has tried to use a non-optimal router and tells it to add itself as a router.</a:t>
            </a:r>
            <a:r>
              <a:rPr lang="en-US"/>
              <a:t> </a:t>
            </a:r>
          </a:p>
          <a:p>
            <a:pPr>
              <a:buFont typeface="Wingdings" pitchFamily="2" charset="2"/>
              <a:buNone/>
            </a:pPr>
            <a:endParaRPr lang="en-US" sz="1400">
              <a:latin typeface="Courier New" pitchFamily="49" charset="0"/>
            </a:endParaRPr>
          </a:p>
          <a:p>
            <a:pPr>
              <a:buFont typeface="Wingdings" pitchFamily="2" charset="2"/>
              <a:buNone/>
            </a:pPr>
            <a:r>
              <a:rPr lang="en-US" sz="1400">
                <a:latin typeface="Courier New" pitchFamily="49" charset="0"/>
              </a:rPr>
              <a:t>Router &gt; victim.com: icmp: redirect 111.222.33.44 to host </a:t>
            </a:r>
            <a:r>
              <a:rPr lang="en-US" sz="1400" b="1">
                <a:solidFill>
                  <a:srgbClr val="FF0000"/>
                </a:solidFill>
                <a:latin typeface="Courier New" pitchFamily="49" charset="0"/>
              </a:rPr>
              <a:t>victim.com</a:t>
            </a:r>
          </a:p>
          <a:p>
            <a:pPr>
              <a:buFont typeface="Wingdings" pitchFamily="2" charset="2"/>
              <a:buNone/>
            </a:pPr>
            <a:r>
              <a:rPr lang="en-US" sz="1400">
                <a:latin typeface="Courier New" pitchFamily="49" charset="0"/>
              </a:rPr>
              <a:t>Router &gt; victim.com: icmp: redirect 112.333.33.44 to host </a:t>
            </a:r>
            <a:r>
              <a:rPr lang="en-US" sz="1400" b="1">
                <a:solidFill>
                  <a:srgbClr val="FF0000"/>
                </a:solidFill>
                <a:latin typeface="Courier New" pitchFamily="49" charset="0"/>
              </a:rPr>
              <a:t>victim.com</a:t>
            </a:r>
          </a:p>
          <a:p>
            <a:pPr>
              <a:buFont typeface="Wingdings" pitchFamily="2" charset="2"/>
              <a:buNone/>
            </a:pPr>
            <a:r>
              <a:rPr lang="en-US" sz="1400">
                <a:latin typeface="Courier New" pitchFamily="49" charset="0"/>
              </a:rPr>
              <a:t>Router &gt; victim.com: icmp: redirect 113.444.33.44 to host </a:t>
            </a:r>
            <a:r>
              <a:rPr lang="en-US" sz="1400" b="1">
                <a:solidFill>
                  <a:srgbClr val="FF0000"/>
                </a:solidFill>
                <a:latin typeface="Courier New" pitchFamily="49" charset="0"/>
              </a:rPr>
              <a:t>victim.com</a:t>
            </a:r>
          </a:p>
          <a:p>
            <a:pPr>
              <a:buFont typeface="Wingdings" pitchFamily="2" charset="2"/>
              <a:buNone/>
            </a:pPr>
            <a:r>
              <a:rPr lang="en-US" sz="1400">
                <a:latin typeface="Courier New" pitchFamily="49" charset="0"/>
              </a:rPr>
              <a:t>Router &gt; victim.com: icmp: redirect 114.555.33.44 to host </a:t>
            </a:r>
            <a:r>
              <a:rPr lang="en-US" sz="1400" b="1">
                <a:solidFill>
                  <a:srgbClr val="FF0000"/>
                </a:solidFill>
                <a:latin typeface="Courier New" pitchFamily="49" charset="0"/>
              </a:rPr>
              <a:t>victim.com</a:t>
            </a:r>
          </a:p>
          <a:p>
            <a:pPr>
              <a:buFont typeface="Wingdings" pitchFamily="2" charset="2"/>
              <a:buNone/>
            </a:pPr>
            <a:endParaRPr lang="en-US" sz="1400">
              <a:latin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994AEC5-E32E-4F69-BAD4-37984E0BF3A7}" type="slidenum">
              <a:rPr lang="en-US"/>
              <a:pPr/>
              <a:t>32</a:t>
            </a:fld>
            <a:endParaRPr lang="en-US"/>
          </a:p>
        </p:txBody>
      </p:sp>
      <p:sp>
        <p:nvSpPr>
          <p:cNvPr id="46082" name="Rectangle 2"/>
          <p:cNvSpPr>
            <a:spLocks noGrp="1" noChangeArrowheads="1"/>
          </p:cNvSpPr>
          <p:nvPr>
            <p:ph type="title"/>
          </p:nvPr>
        </p:nvSpPr>
        <p:spPr/>
        <p:txBody>
          <a:bodyPr/>
          <a:lstStyle/>
          <a:p>
            <a:r>
              <a:rPr lang="en-US"/>
              <a:t>Loki</a:t>
            </a:r>
          </a:p>
        </p:txBody>
      </p:sp>
      <p:sp>
        <p:nvSpPr>
          <p:cNvPr id="46083" name="Rectangle 3"/>
          <p:cNvSpPr>
            <a:spLocks noGrp="1" noChangeArrowheads="1"/>
          </p:cNvSpPr>
          <p:nvPr>
            <p:ph type="body" idx="1"/>
          </p:nvPr>
        </p:nvSpPr>
        <p:spPr/>
        <p:txBody>
          <a:bodyPr/>
          <a:lstStyle/>
          <a:p>
            <a:r>
              <a:rPr lang="en-US" sz="2400"/>
              <a:t>Loki: god of trickery and mischief.</a:t>
            </a:r>
          </a:p>
          <a:p>
            <a:r>
              <a:rPr lang="en-US" sz="2400"/>
              <a:t>It uses ICMP as a tunneling protocol for a covert channel.</a:t>
            </a:r>
          </a:p>
          <a:p>
            <a:r>
              <a:rPr lang="en-US" sz="2400"/>
              <a:t>Data communicated between client/server are stored in the data field of an ICMP packet.</a:t>
            </a:r>
          </a:p>
          <a:p>
            <a:r>
              <a:rPr lang="en-US" sz="2400"/>
              <a:t>Loki server must be installed first.</a:t>
            </a:r>
          </a:p>
          <a:p>
            <a:r>
              <a:rPr lang="en-US" sz="2400"/>
              <a:t>Firewall must allow the ICMP traffic to go through.</a:t>
            </a:r>
          </a:p>
          <a:p>
            <a:r>
              <a:rPr lang="en-US" sz="2400"/>
              <a:t>This is used as a back door into a Unix system after root access has been compromised.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82D9822-C56D-4AED-9215-B162CF6DDDC8}" type="slidenum">
              <a:rPr lang="en-US"/>
              <a:pPr/>
              <a:t>33</a:t>
            </a:fld>
            <a:endParaRPr lang="en-US"/>
          </a:p>
        </p:txBody>
      </p:sp>
      <p:sp>
        <p:nvSpPr>
          <p:cNvPr id="48130" name="Rectangle 2"/>
          <p:cNvSpPr>
            <a:spLocks noGrp="1" noChangeArrowheads="1"/>
          </p:cNvSpPr>
          <p:nvPr>
            <p:ph type="title"/>
          </p:nvPr>
        </p:nvSpPr>
        <p:spPr/>
        <p:txBody>
          <a:bodyPr/>
          <a:lstStyle/>
          <a:p>
            <a:r>
              <a:rPr lang="en-US"/>
              <a:t>Why not block all ICMP?</a:t>
            </a:r>
          </a:p>
        </p:txBody>
      </p:sp>
      <p:sp>
        <p:nvSpPr>
          <p:cNvPr id="48131" name="Rectangle 3"/>
          <p:cNvSpPr>
            <a:spLocks noGrp="1" noChangeArrowheads="1"/>
          </p:cNvSpPr>
          <p:nvPr>
            <p:ph type="body" idx="1"/>
          </p:nvPr>
        </p:nvSpPr>
        <p:spPr/>
        <p:txBody>
          <a:bodyPr/>
          <a:lstStyle/>
          <a:p>
            <a:r>
              <a:rPr lang="en-US"/>
              <a:t>There are some sites that do that.  </a:t>
            </a:r>
          </a:p>
          <a:p>
            <a:pPr lvl="1"/>
            <a:r>
              <a:rPr lang="en-US"/>
              <a:t>Cannot Ping any more.</a:t>
            </a:r>
          </a:p>
          <a:p>
            <a:pPr lvl="1"/>
            <a:r>
              <a:rPr lang="en-US"/>
              <a:t>No more traceroute or tracert command. Some Unix traceroute uses UDP protocol.</a:t>
            </a:r>
          </a:p>
          <a:p>
            <a:pPr lvl="1"/>
            <a:r>
              <a:rPr lang="en-US"/>
              <a:t>If a host is unreachable, we have to repeatedly try to contact it until timed out.</a:t>
            </a:r>
          </a:p>
          <a:p>
            <a:r>
              <a:rPr lang="en-US"/>
              <a:t>Blocking only inbound echo request is not enough.</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106EE9E-92E9-470E-8549-7EE9BF162729}" type="slidenum">
              <a:rPr lang="en-US"/>
              <a:pPr/>
              <a:t>34</a:t>
            </a:fld>
            <a:endParaRPr lang="en-US"/>
          </a:p>
        </p:txBody>
      </p:sp>
      <p:sp>
        <p:nvSpPr>
          <p:cNvPr id="50178" name="Rectangle 2"/>
          <p:cNvSpPr>
            <a:spLocks noGrp="1" noChangeArrowheads="1"/>
          </p:cNvSpPr>
          <p:nvPr>
            <p:ph type="title"/>
          </p:nvPr>
        </p:nvSpPr>
        <p:spPr/>
        <p:txBody>
          <a:bodyPr/>
          <a:lstStyle/>
          <a:p>
            <a:r>
              <a:rPr lang="en-US"/>
              <a:t>TCP/IP Weaknesses</a:t>
            </a:r>
          </a:p>
        </p:txBody>
      </p:sp>
      <p:sp>
        <p:nvSpPr>
          <p:cNvPr id="50179" name="Rectangle 3"/>
          <p:cNvSpPr>
            <a:spLocks noGrp="1" noChangeArrowheads="1"/>
          </p:cNvSpPr>
          <p:nvPr>
            <p:ph type="body" idx="1"/>
          </p:nvPr>
        </p:nvSpPr>
        <p:spPr/>
        <p:txBody>
          <a:bodyPr/>
          <a:lstStyle/>
          <a:p>
            <a:r>
              <a:rPr lang="en-US"/>
              <a:t>Memory exhaustion</a:t>
            </a:r>
          </a:p>
          <a:p>
            <a:pPr lvl="1"/>
            <a:r>
              <a:rPr lang="en-US"/>
              <a:t>When TCP was designed in 1970’s, a server have only a few megabytes of memory.</a:t>
            </a:r>
          </a:p>
          <a:p>
            <a:r>
              <a:rPr lang="en-US"/>
              <a:t>SYN flooding</a:t>
            </a:r>
          </a:p>
          <a:p>
            <a:r>
              <a:rPr lang="en-US"/>
              <a:t>TCP hijacking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0DDD523-D57C-4405-A3F8-A13D0107E381}" type="slidenum">
              <a:rPr lang="en-US"/>
              <a:pPr/>
              <a:t>35</a:t>
            </a:fld>
            <a:endParaRPr lang="en-US"/>
          </a:p>
        </p:txBody>
      </p:sp>
      <p:sp>
        <p:nvSpPr>
          <p:cNvPr id="54274" name="Rectangle 2"/>
          <p:cNvSpPr>
            <a:spLocks noGrp="1" noChangeArrowheads="1"/>
          </p:cNvSpPr>
          <p:nvPr>
            <p:ph type="title"/>
          </p:nvPr>
        </p:nvSpPr>
        <p:spPr/>
        <p:txBody>
          <a:bodyPr/>
          <a:lstStyle/>
          <a:p>
            <a:r>
              <a:rPr lang="en-US"/>
              <a:t>Typical IP stack</a:t>
            </a:r>
          </a:p>
        </p:txBody>
      </p:sp>
      <p:sp>
        <p:nvSpPr>
          <p:cNvPr id="54275" name="Rectangle 3"/>
          <p:cNvSpPr>
            <a:spLocks noGrp="1" noChangeArrowheads="1"/>
          </p:cNvSpPr>
          <p:nvPr>
            <p:ph type="body" idx="1"/>
          </p:nvPr>
        </p:nvSpPr>
        <p:spPr/>
        <p:txBody>
          <a:bodyPr>
            <a:normAutofit fontScale="92500" lnSpcReduction="10000"/>
          </a:bodyPr>
          <a:lstStyle/>
          <a:p>
            <a:r>
              <a:rPr lang="en-US"/>
              <a:t>TCP is connection-oriented, so it has to maintain states and sequence numbers.</a:t>
            </a:r>
          </a:p>
          <a:p>
            <a:r>
              <a:rPr lang="en-US"/>
              <a:t>An IP record in C from a Unix workstation:</a:t>
            </a:r>
          </a:p>
          <a:p>
            <a:pPr lvl="1"/>
            <a:r>
              <a:rPr lang="en-US"/>
              <a:t>Header length</a:t>
            </a:r>
          </a:p>
          <a:p>
            <a:pPr lvl="1"/>
            <a:r>
              <a:rPr lang="en-US"/>
              <a:t>Version</a:t>
            </a:r>
          </a:p>
          <a:p>
            <a:pPr lvl="1"/>
            <a:r>
              <a:rPr lang="en-US"/>
              <a:t>Protocol</a:t>
            </a:r>
          </a:p>
          <a:p>
            <a:pPr lvl="1"/>
            <a:r>
              <a:rPr lang="en-US"/>
              <a:t>Type of service</a:t>
            </a:r>
          </a:p>
          <a:p>
            <a:pPr lvl="1"/>
            <a:r>
              <a:rPr lang="en-US"/>
              <a:t>Length</a:t>
            </a:r>
          </a:p>
          <a:p>
            <a:pPr lvl="1"/>
            <a:r>
              <a:rPr lang="en-US"/>
              <a:t>Id</a:t>
            </a:r>
          </a:p>
          <a:p>
            <a:pPr lvl="1"/>
            <a:r>
              <a:rPr lang="en-US"/>
              <a:t>Source and Destination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F1776F-4DC6-4435-A563-D91ADCD9900B}" type="slidenum">
              <a:rPr lang="en-US"/>
              <a:pPr/>
              <a:t>36</a:t>
            </a:fld>
            <a:endParaRPr lang="en-US"/>
          </a:p>
        </p:txBody>
      </p:sp>
      <p:sp>
        <p:nvSpPr>
          <p:cNvPr id="55298" name="Rectangle 2"/>
          <p:cNvSpPr>
            <a:spLocks noGrp="1" noChangeArrowheads="1"/>
          </p:cNvSpPr>
          <p:nvPr>
            <p:ph type="title"/>
          </p:nvPr>
        </p:nvSpPr>
        <p:spPr/>
        <p:txBody>
          <a:bodyPr/>
          <a:lstStyle/>
          <a:p>
            <a:r>
              <a:rPr lang="en-US"/>
              <a:t>IP record</a:t>
            </a:r>
          </a:p>
        </p:txBody>
      </p:sp>
      <p:sp>
        <p:nvSpPr>
          <p:cNvPr id="55299" name="Rectangle 3"/>
          <p:cNvSpPr>
            <a:spLocks noGrp="1" noChangeArrowheads="1"/>
          </p:cNvSpPr>
          <p:nvPr>
            <p:ph type="body" idx="1"/>
          </p:nvPr>
        </p:nvSpPr>
        <p:spPr>
          <a:xfrm>
            <a:off x="457200" y="1600200"/>
            <a:ext cx="4024313" cy="4530725"/>
          </a:xfrm>
        </p:spPr>
        <p:txBody>
          <a:bodyPr/>
          <a:lstStyle/>
          <a:p>
            <a:pPr>
              <a:buFont typeface="Wingdings" pitchFamily="2" charset="2"/>
              <a:buNone/>
            </a:pPr>
            <a:r>
              <a:rPr lang="en-US" sz="1800" b="1">
                <a:latin typeface="Courier New" pitchFamily="49" charset="0"/>
              </a:rPr>
              <a:t>struct ip{</a:t>
            </a:r>
          </a:p>
          <a:p>
            <a:pPr>
              <a:buFont typeface="Wingdings" pitchFamily="2" charset="2"/>
              <a:buNone/>
            </a:pPr>
            <a:r>
              <a:rPr lang="en-US" sz="1800" b="1">
                <a:latin typeface="Courier New" pitchFamily="49" charset="0"/>
              </a:rPr>
              <a:t>#if  defined(bsd)</a:t>
            </a:r>
          </a:p>
          <a:p>
            <a:pPr>
              <a:buFont typeface="Wingdings" pitchFamily="2" charset="2"/>
              <a:buNone/>
            </a:pPr>
            <a:r>
              <a:rPr lang="en-US" sz="1800" b="1">
                <a:latin typeface="Courier New" pitchFamily="49" charset="0"/>
              </a:rPr>
              <a:t>   u_char ip_hl:4,</a:t>
            </a:r>
          </a:p>
          <a:p>
            <a:pPr>
              <a:buFont typeface="Wingdings" pitchFamily="2" charset="2"/>
              <a:buNone/>
            </a:pPr>
            <a:r>
              <a:rPr lang="en-US" sz="1800" b="1">
                <a:latin typeface="Courier New" pitchFamily="49" charset="0"/>
              </a:rPr>
              <a:t>          ip_v:4;</a:t>
            </a:r>
          </a:p>
          <a:p>
            <a:pPr>
              <a:buFont typeface="Wingdings" pitchFamily="2" charset="2"/>
              <a:buNone/>
            </a:pPr>
            <a:r>
              <a:rPr lang="en-US" sz="1800" b="1">
                <a:latin typeface="Courier New" pitchFamily="49" charset="0"/>
              </a:rPr>
              <a:t>#endif</a:t>
            </a:r>
          </a:p>
          <a:p>
            <a:pPr>
              <a:buFont typeface="Wingdings" pitchFamily="2" charset="2"/>
              <a:buNone/>
            </a:pPr>
            <a:r>
              <a:rPr lang="en-US" sz="1800" b="1">
                <a:latin typeface="Courier New" pitchFamily="49" charset="0"/>
              </a:rPr>
              <a:t>#if defined(powerpc)</a:t>
            </a:r>
          </a:p>
          <a:p>
            <a:pPr>
              <a:buFont typeface="Wingdings" pitchFamily="2" charset="2"/>
              <a:buNone/>
            </a:pPr>
            <a:r>
              <a:rPr lang="en-US" sz="1800" b="1">
                <a:latin typeface="Courier New" pitchFamily="49" charset="0"/>
              </a:rPr>
              <a:t>   u_char ip_v:4,</a:t>
            </a:r>
          </a:p>
          <a:p>
            <a:pPr>
              <a:buFont typeface="Wingdings" pitchFamily="2" charset="2"/>
              <a:buNone/>
            </a:pPr>
            <a:r>
              <a:rPr lang="en-US" sz="1800" b="1">
                <a:latin typeface="Courier New" pitchFamily="49" charset="0"/>
              </a:rPr>
              <a:t>          ip_hl:4;</a:t>
            </a:r>
          </a:p>
          <a:p>
            <a:pPr>
              <a:buFont typeface="Wingdings" pitchFamily="2" charset="2"/>
              <a:buNone/>
            </a:pPr>
            <a:r>
              <a:rPr lang="en-US" sz="1800" b="1">
                <a:latin typeface="Courier New" pitchFamily="49" charset="0"/>
              </a:rPr>
              <a:t>#endif</a:t>
            </a:r>
          </a:p>
          <a:p>
            <a:pPr>
              <a:buFont typeface="Wingdings" pitchFamily="2" charset="2"/>
              <a:buNone/>
            </a:pPr>
            <a:r>
              <a:rPr lang="en-US" sz="1800" b="1">
                <a:latin typeface="Courier New" pitchFamily="49" charset="0"/>
              </a:rPr>
              <a:t>   u_char ip_tos;</a:t>
            </a:r>
          </a:p>
          <a:p>
            <a:pPr>
              <a:buFont typeface="Wingdings" pitchFamily="2" charset="2"/>
              <a:buNone/>
            </a:pPr>
            <a:r>
              <a:rPr lang="en-US" sz="1800" b="1">
                <a:latin typeface="Courier New" pitchFamily="49" charset="0"/>
              </a:rPr>
              <a:t>   short  ip_len;  </a:t>
            </a:r>
          </a:p>
          <a:p>
            <a:pPr>
              <a:buFont typeface="Wingdings" pitchFamily="2" charset="2"/>
              <a:buNone/>
            </a:pPr>
            <a:r>
              <a:rPr lang="en-US" sz="1800" b="1">
                <a:latin typeface="Courier New" pitchFamily="49" charset="0"/>
              </a:rPr>
              <a:t>   u_short ip_id;</a:t>
            </a:r>
          </a:p>
          <a:p>
            <a:pPr>
              <a:buFont typeface="Wingdings" pitchFamily="2" charset="2"/>
              <a:buNone/>
            </a:pPr>
            <a:r>
              <a:rPr lang="en-US" sz="1800" b="1">
                <a:latin typeface="Courier New" pitchFamily="49" charset="0"/>
              </a:rPr>
              <a:t>   short ip_off;</a:t>
            </a:r>
          </a:p>
        </p:txBody>
      </p:sp>
      <p:sp>
        <p:nvSpPr>
          <p:cNvPr id="55300" name="Rectangle 4"/>
          <p:cNvSpPr>
            <a:spLocks noChangeArrowheads="1"/>
          </p:cNvSpPr>
          <p:nvPr/>
        </p:nvSpPr>
        <p:spPr bwMode="auto">
          <a:xfrm>
            <a:off x="4662488" y="1600200"/>
            <a:ext cx="4024312" cy="4530725"/>
          </a:xfrm>
          <a:prstGeom prst="rect">
            <a:avLst/>
          </a:prstGeom>
          <a:noFill/>
          <a:ln w="9525">
            <a:noFill/>
            <a:miter lim="800000"/>
            <a:headEnd/>
            <a:tailEnd/>
          </a:ln>
          <a:effectLst/>
        </p:spPr>
        <p:txBody>
          <a:bodyPr/>
          <a:lstStyle/>
          <a:p>
            <a:pPr marL="342900" indent="-342900">
              <a:spcBef>
                <a:spcPct val="20000"/>
              </a:spcBef>
              <a:buClr>
                <a:schemeClr val="bg2"/>
              </a:buClr>
              <a:buSzPct val="75000"/>
              <a:buFont typeface="Wingdings" pitchFamily="2" charset="2"/>
              <a:buNone/>
            </a:pPr>
            <a:r>
              <a:rPr lang="en-US" b="1">
                <a:latin typeface="Courier New" pitchFamily="49" charset="0"/>
              </a:rPr>
              <a:t>#define IP_DF 0x3000</a:t>
            </a:r>
          </a:p>
          <a:p>
            <a:pPr marL="342900" indent="-342900">
              <a:spcBef>
                <a:spcPct val="20000"/>
              </a:spcBef>
              <a:buClr>
                <a:schemeClr val="bg2"/>
              </a:buClr>
              <a:buSzPct val="75000"/>
              <a:buFont typeface="Wingdings" pitchFamily="2" charset="2"/>
              <a:buNone/>
            </a:pPr>
            <a:r>
              <a:rPr lang="en-US" b="1">
                <a:latin typeface="Courier New" pitchFamily="49" charset="0"/>
              </a:rPr>
              <a:t>#define IP_MF 0x4000</a:t>
            </a:r>
          </a:p>
          <a:p>
            <a:pPr marL="342900" indent="-342900">
              <a:spcBef>
                <a:spcPct val="20000"/>
              </a:spcBef>
              <a:buClr>
                <a:schemeClr val="bg2"/>
              </a:buClr>
              <a:buSzPct val="75000"/>
              <a:buFont typeface="Wingdings" pitchFamily="2" charset="2"/>
              <a:buNone/>
            </a:pPr>
            <a:r>
              <a:rPr lang="en-US" b="1">
                <a:latin typeface="Courier New" pitchFamily="49" charset="0"/>
              </a:rPr>
              <a:t>// don’t frag and more frag</a:t>
            </a:r>
          </a:p>
          <a:p>
            <a:pPr marL="342900" indent="-342900">
              <a:spcBef>
                <a:spcPct val="20000"/>
              </a:spcBef>
              <a:buClr>
                <a:schemeClr val="bg2"/>
              </a:buClr>
              <a:buSzPct val="75000"/>
              <a:buFont typeface="Wingdings" pitchFamily="2" charset="2"/>
              <a:buNone/>
            </a:pPr>
            <a:r>
              <a:rPr lang="en-US" b="1">
                <a:latin typeface="Courier New" pitchFamily="49" charset="0"/>
              </a:rPr>
              <a:t>   u_char ip_ttl; </a:t>
            </a:r>
          </a:p>
          <a:p>
            <a:pPr marL="342900" indent="-342900">
              <a:spcBef>
                <a:spcPct val="20000"/>
              </a:spcBef>
              <a:buClr>
                <a:schemeClr val="bg2"/>
              </a:buClr>
              <a:buSzPct val="75000"/>
              <a:buFont typeface="Wingdings" pitchFamily="2" charset="2"/>
              <a:buNone/>
            </a:pPr>
            <a:r>
              <a:rPr lang="en-US" b="1">
                <a:latin typeface="Courier New" pitchFamily="49" charset="0"/>
              </a:rPr>
              <a:t>   u_char ip_p;</a:t>
            </a:r>
          </a:p>
          <a:p>
            <a:pPr marL="342900" indent="-342900">
              <a:spcBef>
                <a:spcPct val="20000"/>
              </a:spcBef>
              <a:buClr>
                <a:schemeClr val="bg2"/>
              </a:buClr>
              <a:buSzPct val="75000"/>
              <a:buFont typeface="Wingdings" pitchFamily="2" charset="2"/>
              <a:buNone/>
            </a:pPr>
            <a:r>
              <a:rPr lang="en-US" b="1">
                <a:latin typeface="Courier New" pitchFamily="49" charset="0"/>
              </a:rPr>
              <a:t>   u_short ip_sum;</a:t>
            </a:r>
          </a:p>
          <a:p>
            <a:pPr marL="342900" indent="-342900">
              <a:spcBef>
                <a:spcPct val="20000"/>
              </a:spcBef>
              <a:buClr>
                <a:schemeClr val="bg2"/>
              </a:buClr>
              <a:buSzPct val="75000"/>
              <a:buFont typeface="Wingdings" pitchFamily="2" charset="2"/>
              <a:buNone/>
            </a:pPr>
            <a:r>
              <a:rPr lang="en-US" b="1">
                <a:latin typeface="Courier New" pitchFamily="49" charset="0"/>
              </a:rPr>
              <a:t>   struct in_addr ip_src,</a:t>
            </a:r>
          </a:p>
          <a:p>
            <a:pPr marL="342900" indent="-342900">
              <a:spcBef>
                <a:spcPct val="20000"/>
              </a:spcBef>
              <a:buClr>
                <a:schemeClr val="bg2"/>
              </a:buClr>
              <a:buSzPct val="75000"/>
              <a:buFont typeface="Wingdings" pitchFamily="2" charset="2"/>
              <a:buNone/>
            </a:pPr>
            <a:r>
              <a:rPr lang="en-US" b="1">
                <a:latin typeface="Courier New" pitchFamily="49" charset="0"/>
              </a:rPr>
              <a:t>                  ip_dst;</a:t>
            </a:r>
          </a:p>
          <a:p>
            <a:pPr marL="342900" indent="-342900">
              <a:spcBef>
                <a:spcPct val="20000"/>
              </a:spcBef>
              <a:buClr>
                <a:schemeClr val="bg2"/>
              </a:buClr>
              <a:buSzPct val="75000"/>
              <a:buFont typeface="Wingdings" pitchFamily="2" charset="2"/>
              <a:buNone/>
            </a:pPr>
            <a:r>
              <a:rPr lang="en-US" b="1">
                <a:latin typeface="Courier New" pitchFamily="49" charset="0"/>
              </a:rPr>
              <a:t>// source and destination</a:t>
            </a:r>
          </a:p>
          <a:p>
            <a:pPr marL="342900" indent="-342900">
              <a:spcBef>
                <a:spcPct val="20000"/>
              </a:spcBef>
              <a:buClr>
                <a:schemeClr val="bg2"/>
              </a:buClr>
              <a:buSzPct val="75000"/>
              <a:buFont typeface="Wingdings" pitchFamily="2" charset="2"/>
              <a:buNone/>
            </a:pPr>
            <a:endParaRPr lang="en-US" b="1">
              <a:latin typeface="Courier New" pitchFamily="49" charset="0"/>
            </a:endParaRPr>
          </a:p>
          <a:p>
            <a:pPr marL="342900" indent="-342900">
              <a:spcBef>
                <a:spcPct val="20000"/>
              </a:spcBef>
              <a:buClr>
                <a:schemeClr val="bg2"/>
              </a:buClr>
              <a:buSzPct val="75000"/>
              <a:buFont typeface="Wingdings" pitchFamily="2" charset="2"/>
              <a:buNone/>
            </a:pPr>
            <a:r>
              <a:rPr lang="en-US" b="1">
                <a:latin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03250AB-17B9-403C-9B49-A6B31739CFA0}" type="slidenum">
              <a:rPr lang="en-US"/>
              <a:pPr/>
              <a:t>37</a:t>
            </a:fld>
            <a:endParaRPr lang="en-US"/>
          </a:p>
        </p:txBody>
      </p:sp>
      <p:sp>
        <p:nvSpPr>
          <p:cNvPr id="56322" name="Rectangle 2"/>
          <p:cNvSpPr>
            <a:spLocks noGrp="1" noChangeArrowheads="1"/>
          </p:cNvSpPr>
          <p:nvPr>
            <p:ph type="title"/>
          </p:nvPr>
        </p:nvSpPr>
        <p:spPr/>
        <p:txBody>
          <a:bodyPr/>
          <a:lstStyle/>
          <a:p>
            <a:r>
              <a:rPr lang="en-US"/>
              <a:t>What does it take to SYN?</a:t>
            </a:r>
          </a:p>
        </p:txBody>
      </p:sp>
      <p:sp>
        <p:nvSpPr>
          <p:cNvPr id="56323" name="Rectangle 3"/>
          <p:cNvSpPr>
            <a:spLocks noGrp="1" noChangeArrowheads="1"/>
          </p:cNvSpPr>
          <p:nvPr>
            <p:ph type="body" idx="1"/>
          </p:nvPr>
        </p:nvSpPr>
        <p:spPr/>
        <p:txBody>
          <a:bodyPr/>
          <a:lstStyle/>
          <a:p>
            <a:r>
              <a:rPr lang="en-US"/>
              <a:t>Each time a new connection is processed, structures (such as ip and socket) have to be created to store information.</a:t>
            </a:r>
          </a:p>
          <a:p>
            <a:r>
              <a:rPr lang="en-US"/>
              <a:t>That takes memory.</a:t>
            </a:r>
          </a:p>
          <a:p>
            <a:r>
              <a:rPr lang="en-US"/>
              <a:t>Once a server replies to a SYN, it has committed memory to it until:</a:t>
            </a:r>
          </a:p>
          <a:p>
            <a:pPr lvl="1"/>
            <a:r>
              <a:rPr lang="en-US"/>
              <a:t>FIN (normal exit)</a:t>
            </a:r>
          </a:p>
          <a:p>
            <a:pPr lvl="1"/>
            <a:r>
              <a:rPr lang="en-US"/>
              <a:t>Timed out (~60 seconds) if not ACK’ed</a:t>
            </a:r>
          </a:p>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BFA0455-30AD-44FB-BB56-A2A92AC9BB2A}" type="slidenum">
              <a:rPr lang="en-US"/>
              <a:pPr/>
              <a:t>38</a:t>
            </a:fld>
            <a:endParaRPr lang="en-US"/>
          </a:p>
        </p:txBody>
      </p:sp>
      <p:sp>
        <p:nvSpPr>
          <p:cNvPr id="57346" name="Rectangle 2"/>
          <p:cNvSpPr>
            <a:spLocks noGrp="1" noChangeArrowheads="1"/>
          </p:cNvSpPr>
          <p:nvPr>
            <p:ph type="title"/>
          </p:nvPr>
        </p:nvSpPr>
        <p:spPr/>
        <p:txBody>
          <a:bodyPr/>
          <a:lstStyle/>
          <a:p>
            <a:r>
              <a:rPr lang="en-US"/>
              <a:t>SYN Flooding</a:t>
            </a:r>
          </a:p>
        </p:txBody>
      </p:sp>
      <p:sp>
        <p:nvSpPr>
          <p:cNvPr id="57347" name="Rectangle 3"/>
          <p:cNvSpPr>
            <a:spLocks noGrp="1" noChangeArrowheads="1"/>
          </p:cNvSpPr>
          <p:nvPr>
            <p:ph type="body" idx="1"/>
          </p:nvPr>
        </p:nvSpPr>
        <p:spPr/>
        <p:txBody>
          <a:bodyPr/>
          <a:lstStyle/>
          <a:p>
            <a:r>
              <a:rPr lang="en-US"/>
              <a:t>Since memory is finite, the designers set limits on the connection stack/queue.</a:t>
            </a:r>
          </a:p>
          <a:p>
            <a:r>
              <a:rPr lang="en-US"/>
              <a:t>An unpatched Solaris 2.5 with a GB memory will be DoS’ed after 32 SYNs.</a:t>
            </a:r>
          </a:p>
          <a:p>
            <a:r>
              <a:rPr lang="en-US"/>
              <a:t>Memory is not much of a problem nowaday.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2B8A89-00EA-407C-9EAD-F7609A1A15B3}" type="slidenum">
              <a:rPr lang="en-US"/>
              <a:pPr/>
              <a:t>39</a:t>
            </a:fld>
            <a:endParaRPr lang="en-US"/>
          </a:p>
        </p:txBody>
      </p:sp>
      <p:sp>
        <p:nvSpPr>
          <p:cNvPr id="58370" name="Rectangle 2"/>
          <p:cNvSpPr>
            <a:spLocks noGrp="1" noChangeArrowheads="1"/>
          </p:cNvSpPr>
          <p:nvPr>
            <p:ph type="title"/>
          </p:nvPr>
        </p:nvSpPr>
        <p:spPr/>
        <p:txBody>
          <a:bodyPr/>
          <a:lstStyle/>
          <a:p>
            <a:r>
              <a:rPr lang="en-US"/>
              <a:t>Three-way handshake</a:t>
            </a:r>
          </a:p>
        </p:txBody>
      </p:sp>
      <p:sp>
        <p:nvSpPr>
          <p:cNvPr id="58373" name="Rectangle 5"/>
          <p:cNvSpPr>
            <a:spLocks noChangeArrowheads="1"/>
          </p:cNvSpPr>
          <p:nvPr/>
        </p:nvSpPr>
        <p:spPr bwMode="auto">
          <a:xfrm>
            <a:off x="2243138" y="2786063"/>
            <a:ext cx="9144000" cy="0"/>
          </a:xfrm>
          <a:prstGeom prst="rect">
            <a:avLst/>
          </a:prstGeom>
          <a:noFill/>
          <a:ln w="9525">
            <a:noFill/>
            <a:miter lim="800000"/>
            <a:headEnd/>
            <a:tailEnd/>
          </a:ln>
          <a:effectLst/>
        </p:spPr>
        <p:txBody>
          <a:bodyPr>
            <a:spAutoFit/>
          </a:bodyPr>
          <a:lstStyle/>
          <a:p>
            <a:endParaRPr lang="en-US"/>
          </a:p>
        </p:txBody>
      </p:sp>
      <p:graphicFrame>
        <p:nvGraphicFramePr>
          <p:cNvPr id="58372" name="Object 4"/>
          <p:cNvGraphicFramePr>
            <a:graphicFrameLocks noChangeAspect="1"/>
          </p:cNvGraphicFramePr>
          <p:nvPr/>
        </p:nvGraphicFramePr>
        <p:xfrm>
          <a:off x="671513" y="2143125"/>
          <a:ext cx="7791450" cy="2151063"/>
        </p:xfrm>
        <a:graphic>
          <a:graphicData uri="http://schemas.openxmlformats.org/presentationml/2006/ole">
            <p:oleObj spid="_x0000_s4101" r:id="rId4" imgW="4658877" imgH="1284408"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sz="quarter"/>
            <p:custDataLst>
              <p:tags r:id="rId2"/>
            </p:custDataLst>
          </p:nvPr>
        </p:nvSpPr>
        <p:spPr>
          <a:xfrm>
            <a:off x="533400" y="457200"/>
            <a:ext cx="8229600" cy="1371600"/>
          </a:xfrm>
        </p:spPr>
        <p:txBody>
          <a:bodyPr/>
          <a:lstStyle/>
          <a:p>
            <a:pPr eaLnBrk="1" hangingPunct="1"/>
            <a:r>
              <a:rPr lang="en-US" sz="3600" dirty="0" smtClean="0"/>
              <a:t>Intruders Try To Access Your System</a:t>
            </a:r>
          </a:p>
        </p:txBody>
      </p:sp>
      <p:sp>
        <p:nvSpPr>
          <p:cNvPr id="35845" name="Line 5"/>
          <p:cNvSpPr>
            <a:spLocks noChangeShapeType="1"/>
          </p:cNvSpPr>
          <p:nvPr>
            <p:custDataLst>
              <p:tags r:id="rId3"/>
            </p:custDataLst>
          </p:nvPr>
        </p:nvSpPr>
        <p:spPr bwMode="auto">
          <a:xfrm flipV="1">
            <a:off x="2700338" y="2924175"/>
            <a:ext cx="4105275" cy="0"/>
          </a:xfrm>
          <a:prstGeom prst="line">
            <a:avLst/>
          </a:prstGeom>
          <a:noFill/>
          <a:ln w="38100">
            <a:solidFill>
              <a:srgbClr val="FF0000"/>
            </a:solidFill>
            <a:round/>
            <a:headEnd/>
            <a:tailEnd type="triangle" w="med" len="med"/>
          </a:ln>
        </p:spPr>
        <p:txBody>
          <a:bodyPr/>
          <a:lstStyle/>
          <a:p>
            <a:endParaRPr lang="en-US"/>
          </a:p>
        </p:txBody>
      </p:sp>
      <p:sp>
        <p:nvSpPr>
          <p:cNvPr id="10246" name="AutoShape 6"/>
          <p:cNvSpPr>
            <a:spLocks noChangeArrowheads="1"/>
          </p:cNvSpPr>
          <p:nvPr>
            <p:custDataLst>
              <p:tags r:id="rId4"/>
            </p:custDataLst>
          </p:nvPr>
        </p:nvSpPr>
        <p:spPr bwMode="auto">
          <a:xfrm>
            <a:off x="7696200" y="4191000"/>
            <a:ext cx="865187" cy="381000"/>
          </a:xfrm>
          <a:prstGeom prst="wedgeRectCallout">
            <a:avLst>
              <a:gd name="adj1" fmla="val -45597"/>
              <a:gd name="adj2" fmla="val -196875"/>
            </a:avLst>
          </a:prstGeom>
          <a:solidFill>
            <a:schemeClr val="hlink">
              <a:alpha val="52940"/>
            </a:schemeClr>
          </a:solidFill>
          <a:ln w="9525">
            <a:solidFill>
              <a:schemeClr val="tx1"/>
            </a:solidFill>
            <a:miter lim="800000"/>
            <a:headEnd/>
            <a:tailEnd/>
          </a:ln>
        </p:spPr>
        <p:txBody>
          <a:bodyPr/>
          <a:lstStyle/>
          <a:p>
            <a:pPr algn="ctr"/>
            <a:r>
              <a:rPr lang="en-US" dirty="0">
                <a:ea typeface="黑体" pitchFamily="49" charset="-122"/>
              </a:rPr>
              <a:t>Victim</a:t>
            </a:r>
          </a:p>
        </p:txBody>
      </p:sp>
      <p:sp>
        <p:nvSpPr>
          <p:cNvPr id="35847" name="Line 7"/>
          <p:cNvSpPr>
            <a:spLocks noChangeShapeType="1"/>
          </p:cNvSpPr>
          <p:nvPr>
            <p:custDataLst>
              <p:tags r:id="rId5"/>
            </p:custDataLst>
          </p:nvPr>
        </p:nvSpPr>
        <p:spPr bwMode="auto">
          <a:xfrm flipH="1" flipV="1">
            <a:off x="2700338" y="3068638"/>
            <a:ext cx="4103687" cy="0"/>
          </a:xfrm>
          <a:prstGeom prst="line">
            <a:avLst/>
          </a:prstGeom>
          <a:noFill/>
          <a:ln w="38100">
            <a:solidFill>
              <a:schemeClr val="tx1"/>
            </a:solidFill>
            <a:round/>
            <a:headEnd/>
            <a:tailEnd type="triangle" w="med" len="med"/>
          </a:ln>
        </p:spPr>
        <p:txBody>
          <a:bodyPr/>
          <a:lstStyle/>
          <a:p>
            <a:endParaRPr lang="en-US"/>
          </a:p>
        </p:txBody>
      </p:sp>
      <p:sp>
        <p:nvSpPr>
          <p:cNvPr id="10248" name="AutoShape 8"/>
          <p:cNvSpPr>
            <a:spLocks noChangeArrowheads="1"/>
          </p:cNvSpPr>
          <p:nvPr>
            <p:custDataLst>
              <p:tags r:id="rId6"/>
            </p:custDataLst>
          </p:nvPr>
        </p:nvSpPr>
        <p:spPr bwMode="auto">
          <a:xfrm>
            <a:off x="1143000" y="4267200"/>
            <a:ext cx="1223963" cy="360362"/>
          </a:xfrm>
          <a:prstGeom prst="wedgeRectCallout">
            <a:avLst>
              <a:gd name="adj1" fmla="val 35954"/>
              <a:gd name="adj2" fmla="val -190150"/>
            </a:avLst>
          </a:prstGeom>
          <a:solidFill>
            <a:schemeClr val="hlink">
              <a:alpha val="52940"/>
            </a:schemeClr>
          </a:solidFill>
          <a:ln w="9525">
            <a:solidFill>
              <a:schemeClr val="tx1"/>
            </a:solidFill>
            <a:miter lim="800000"/>
            <a:headEnd/>
            <a:tailEnd/>
          </a:ln>
        </p:spPr>
        <p:txBody>
          <a:bodyPr/>
          <a:lstStyle/>
          <a:p>
            <a:pPr algn="ctr"/>
            <a:r>
              <a:rPr lang="en-US" dirty="0">
                <a:ea typeface="黑体" pitchFamily="49" charset="-122"/>
              </a:rPr>
              <a:t>Attacker</a:t>
            </a:r>
          </a:p>
        </p:txBody>
      </p:sp>
      <p:sp>
        <p:nvSpPr>
          <p:cNvPr id="10250" name="Rectangle 10"/>
          <p:cNvSpPr>
            <a:spLocks noChangeArrowheads="1"/>
          </p:cNvSpPr>
          <p:nvPr>
            <p:custDataLst>
              <p:tags r:id="rId7"/>
            </p:custDataLst>
          </p:nvPr>
        </p:nvSpPr>
        <p:spPr bwMode="auto">
          <a:xfrm>
            <a:off x="2514600" y="3886200"/>
            <a:ext cx="4800600" cy="2590800"/>
          </a:xfrm>
          <a:prstGeom prst="rect">
            <a:avLst/>
          </a:prstGeom>
          <a:noFill/>
          <a:ln w="9525">
            <a:noFill/>
            <a:miter lim="800000"/>
            <a:headEnd/>
            <a:tailEnd/>
          </a:ln>
        </p:spPr>
        <p:txBody>
          <a:bodyPr/>
          <a:lstStyle/>
          <a:p>
            <a:pPr marL="342900" indent="-342900">
              <a:spcBef>
                <a:spcPct val="20000"/>
              </a:spcBef>
              <a:buClr>
                <a:schemeClr val="tx1"/>
              </a:buClr>
              <a:buSzPct val="75000"/>
              <a:buFont typeface="Wingdings" pitchFamily="2" charset="2"/>
              <a:buChar char="n"/>
            </a:pPr>
            <a:r>
              <a:rPr lang="en-US" sz="2000" dirty="0"/>
              <a:t>In order for intruders to steal information from a host, it is necessary for </a:t>
            </a:r>
            <a:r>
              <a:rPr lang="en-US" sz="2000" dirty="0" smtClean="0"/>
              <a:t>intruders </a:t>
            </a:r>
            <a:r>
              <a:rPr lang="en-US" sz="2000" dirty="0"/>
              <a:t>to remotely login to the host.  </a:t>
            </a:r>
          </a:p>
          <a:p>
            <a:pPr marL="342900" indent="-342900">
              <a:spcBef>
                <a:spcPct val="20000"/>
              </a:spcBef>
              <a:buClr>
                <a:schemeClr val="tx1"/>
              </a:buClr>
              <a:buSzPct val="75000"/>
              <a:buFont typeface="Wingdings" pitchFamily="2" charset="2"/>
              <a:buChar char="n"/>
            </a:pPr>
            <a:r>
              <a:rPr lang="en-US" sz="2000" dirty="0"/>
              <a:t>To avoid being detected, most of intruders use long connection chains </a:t>
            </a:r>
            <a:r>
              <a:rPr lang="en-US" sz="2000" dirty="0" smtClean="0"/>
              <a:t>consisting of many intermediate hosts </a:t>
            </a:r>
            <a:r>
              <a:rPr lang="en-US" sz="2000" dirty="0"/>
              <a:t>to reach the victim host.</a:t>
            </a:r>
          </a:p>
        </p:txBody>
      </p:sp>
      <p:pic>
        <p:nvPicPr>
          <p:cNvPr id="29698" name="Picture 2"/>
          <p:cNvPicPr>
            <a:picLocks noChangeAspect="1" noChangeArrowheads="1"/>
          </p:cNvPicPr>
          <p:nvPr>
            <p:custDataLst>
              <p:tags r:id="rId8"/>
            </p:custDataLst>
          </p:nvPr>
        </p:nvPicPr>
        <p:blipFill>
          <a:blip r:embed="rId13" cstate="print"/>
          <a:srcRect/>
          <a:stretch>
            <a:fillRect/>
          </a:stretch>
        </p:blipFill>
        <p:spPr bwMode="auto">
          <a:xfrm>
            <a:off x="685800" y="2286000"/>
            <a:ext cx="1994139" cy="1447800"/>
          </a:xfrm>
          <a:prstGeom prst="rect">
            <a:avLst/>
          </a:prstGeom>
          <a:noFill/>
          <a:ln w="9525">
            <a:noFill/>
            <a:miter lim="800000"/>
            <a:headEnd/>
            <a:tailEnd/>
          </a:ln>
        </p:spPr>
      </p:pic>
      <p:pic>
        <p:nvPicPr>
          <p:cNvPr id="29700" name="Picture 4" descr="http://webworks.typepad.com/.a/6a00d834632be569e20168eb0799a9970c-320wi"/>
          <p:cNvPicPr>
            <a:picLocks noChangeAspect="1" noChangeArrowheads="1"/>
          </p:cNvPicPr>
          <p:nvPr>
            <p:custDataLst>
              <p:tags r:id="rId9"/>
            </p:custDataLst>
          </p:nvPr>
        </p:nvPicPr>
        <p:blipFill>
          <a:blip r:embed="rId14" cstate="print"/>
          <a:srcRect/>
          <a:stretch>
            <a:fillRect/>
          </a:stretch>
        </p:blipFill>
        <p:spPr bwMode="auto">
          <a:xfrm>
            <a:off x="7010400" y="2286000"/>
            <a:ext cx="1363081" cy="1371600"/>
          </a:xfrm>
          <a:prstGeom prst="rect">
            <a:avLst/>
          </a:prstGeom>
          <a:noFill/>
        </p:spPr>
      </p:pic>
      <p:sp>
        <p:nvSpPr>
          <p:cNvPr id="12" name="Slide Number Placeholder 11"/>
          <p:cNvSpPr>
            <a:spLocks noGrp="1"/>
          </p:cNvSpPr>
          <p:nvPr>
            <p:ph type="sldNum" sz="quarter" idx="11"/>
            <p:custDataLst>
              <p:tags r:id="rId10"/>
            </p:custDataLst>
          </p:nvPr>
        </p:nvSpPr>
        <p:spPr/>
        <p:txBody>
          <a:bodyPr/>
          <a:lstStyle/>
          <a:p>
            <a:pPr>
              <a:defRPr/>
            </a:pPr>
            <a:fld id="{507833BE-7EF4-44B3-BBB8-9ABCFD606165}" type="slidenum">
              <a:rPr lang="en-US" smtClean="0"/>
              <a:pPr>
                <a:defRPr/>
              </a:pPr>
              <a:t>4</a:t>
            </a:fld>
            <a:endParaRPr lang="en-US"/>
          </a:p>
        </p:txBody>
      </p:sp>
    </p:spTree>
    <p:custDataLst>
      <p:tags r:id="rId1"/>
    </p:custDataLst>
    <p:extLst>
      <p:ext uri="{BB962C8B-B14F-4D97-AF65-F5344CB8AC3E}">
        <p14:creationId xmlns:p14="http://schemas.microsoft.com/office/powerpoint/2010/main" xmlns="" val="16941874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07658CA-C5F9-4E3B-A813-94CD4BFC3379}" type="slidenum">
              <a:rPr lang="en-US"/>
              <a:pPr/>
              <a:t>40</a:t>
            </a:fld>
            <a:endParaRPr lang="en-US"/>
          </a:p>
        </p:txBody>
      </p:sp>
      <p:sp>
        <p:nvSpPr>
          <p:cNvPr id="65538" name="Rectangle 2"/>
          <p:cNvSpPr>
            <a:spLocks noGrp="1" noChangeArrowheads="1"/>
          </p:cNvSpPr>
          <p:nvPr>
            <p:ph type="title"/>
          </p:nvPr>
        </p:nvSpPr>
        <p:spPr/>
        <p:txBody>
          <a:bodyPr/>
          <a:lstStyle/>
          <a:p>
            <a:r>
              <a:rPr lang="en-US"/>
              <a:t>Sequence Numbers</a:t>
            </a:r>
          </a:p>
        </p:txBody>
      </p:sp>
      <p:sp>
        <p:nvSpPr>
          <p:cNvPr id="65540" name="Rectangle 4"/>
          <p:cNvSpPr>
            <a:spLocks noChangeArrowheads="1"/>
          </p:cNvSpPr>
          <p:nvPr/>
        </p:nvSpPr>
        <p:spPr bwMode="auto">
          <a:xfrm>
            <a:off x="2233613" y="2914650"/>
            <a:ext cx="9144000" cy="0"/>
          </a:xfrm>
          <a:prstGeom prst="rect">
            <a:avLst/>
          </a:prstGeom>
          <a:noFill/>
          <a:ln w="9525">
            <a:noFill/>
            <a:miter lim="800000"/>
            <a:headEnd/>
            <a:tailEnd/>
          </a:ln>
          <a:effectLst/>
        </p:spPr>
        <p:txBody>
          <a:bodyPr>
            <a:spAutoFit/>
          </a:bodyPr>
          <a:lstStyle/>
          <a:p>
            <a:endParaRPr lang="en-US"/>
          </a:p>
        </p:txBody>
      </p:sp>
      <p:graphicFrame>
        <p:nvGraphicFramePr>
          <p:cNvPr id="65539" name="Object 3"/>
          <p:cNvGraphicFramePr>
            <a:graphicFrameLocks noChangeAspect="1"/>
          </p:cNvGraphicFramePr>
          <p:nvPr/>
        </p:nvGraphicFramePr>
        <p:xfrm>
          <a:off x="227013" y="2400300"/>
          <a:ext cx="8916987" cy="1962150"/>
        </p:xfrm>
        <a:graphic>
          <a:graphicData uri="http://schemas.openxmlformats.org/presentationml/2006/ole">
            <p:oleObj spid="_x0000_s5125" r:id="rId4" imgW="4677165" imgH="1028571" progId="">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0B730E-4C8D-45CD-8CAA-E1023A713E5C}" type="slidenum">
              <a:rPr lang="en-US"/>
              <a:pPr/>
              <a:t>41</a:t>
            </a:fld>
            <a:endParaRPr lang="en-US"/>
          </a:p>
        </p:txBody>
      </p:sp>
      <p:sp>
        <p:nvSpPr>
          <p:cNvPr id="59394" name="Rectangle 2"/>
          <p:cNvSpPr>
            <a:spLocks noGrp="1" noChangeArrowheads="1"/>
          </p:cNvSpPr>
          <p:nvPr>
            <p:ph type="title"/>
          </p:nvPr>
        </p:nvSpPr>
        <p:spPr/>
        <p:txBody>
          <a:bodyPr/>
          <a:lstStyle/>
          <a:p>
            <a:r>
              <a:rPr lang="en-US"/>
              <a:t>SYN Attack</a:t>
            </a:r>
          </a:p>
        </p:txBody>
      </p:sp>
      <p:sp>
        <p:nvSpPr>
          <p:cNvPr id="59397" name="Rectangle 5"/>
          <p:cNvSpPr>
            <a:spLocks noChangeArrowheads="1"/>
          </p:cNvSpPr>
          <p:nvPr/>
        </p:nvSpPr>
        <p:spPr bwMode="auto">
          <a:xfrm>
            <a:off x="2400300" y="2476500"/>
            <a:ext cx="9144000" cy="0"/>
          </a:xfrm>
          <a:prstGeom prst="rect">
            <a:avLst/>
          </a:prstGeom>
          <a:noFill/>
          <a:ln w="9525">
            <a:noFill/>
            <a:miter lim="800000"/>
            <a:headEnd/>
            <a:tailEnd/>
          </a:ln>
          <a:effectLst/>
        </p:spPr>
        <p:txBody>
          <a:bodyPr>
            <a:spAutoFit/>
          </a:bodyPr>
          <a:lstStyle/>
          <a:p>
            <a:endParaRPr lang="en-US"/>
          </a:p>
        </p:txBody>
      </p:sp>
      <p:graphicFrame>
        <p:nvGraphicFramePr>
          <p:cNvPr id="59396" name="Object 4"/>
          <p:cNvGraphicFramePr>
            <a:graphicFrameLocks noChangeAspect="1"/>
          </p:cNvGraphicFramePr>
          <p:nvPr/>
        </p:nvGraphicFramePr>
        <p:xfrm>
          <a:off x="457200" y="1695450"/>
          <a:ext cx="8229600" cy="3609975"/>
        </p:xfrm>
        <a:graphic>
          <a:graphicData uri="http://schemas.openxmlformats.org/presentationml/2006/ole">
            <p:oleObj spid="_x0000_s6149" r:id="rId4" imgW="4338837" imgH="1901956" progId="">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E2AB57-A7AC-41CA-B56F-F44372102D04}" type="slidenum">
              <a:rPr lang="en-US"/>
              <a:pPr/>
              <a:t>42</a:t>
            </a:fld>
            <a:endParaRPr lang="en-US"/>
          </a:p>
        </p:txBody>
      </p:sp>
      <p:sp>
        <p:nvSpPr>
          <p:cNvPr id="60418" name="Rectangle 2"/>
          <p:cNvSpPr>
            <a:spLocks noGrp="1" noChangeArrowheads="1"/>
          </p:cNvSpPr>
          <p:nvPr>
            <p:ph type="title"/>
          </p:nvPr>
        </p:nvSpPr>
        <p:spPr/>
        <p:txBody>
          <a:bodyPr/>
          <a:lstStyle/>
          <a:p>
            <a:r>
              <a:rPr lang="en-US"/>
              <a:t>SYN Flooding</a:t>
            </a:r>
          </a:p>
        </p:txBody>
      </p:sp>
      <p:sp>
        <p:nvSpPr>
          <p:cNvPr id="60419" name="Rectangle 3"/>
          <p:cNvSpPr>
            <a:spLocks noGrp="1" noChangeArrowheads="1"/>
          </p:cNvSpPr>
          <p:nvPr>
            <p:ph type="body" idx="1"/>
          </p:nvPr>
        </p:nvSpPr>
        <p:spPr/>
        <p:txBody>
          <a:bodyPr/>
          <a:lstStyle/>
          <a:p>
            <a:r>
              <a:rPr lang="en-US"/>
              <a:t>Attacker has no intention to complete the three-way handshake,</a:t>
            </a:r>
          </a:p>
          <a:p>
            <a:r>
              <a:rPr lang="en-US"/>
              <a:t>The goal is to exceed the limits set for the number of connections for a given services, (100 to 1,000 now),</a:t>
            </a:r>
          </a:p>
          <a:p>
            <a:r>
              <a:rPr lang="en-US"/>
              <a:t>The source address are generally spoofed.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9599286-0F52-4EB2-9E00-17C49B40F41C}" type="slidenum">
              <a:rPr lang="en-US"/>
              <a:pPr/>
              <a:t>43</a:t>
            </a:fld>
            <a:endParaRPr lang="en-US"/>
          </a:p>
        </p:txBody>
      </p:sp>
      <p:sp>
        <p:nvSpPr>
          <p:cNvPr id="61442" name="Rectangle 2"/>
          <p:cNvSpPr>
            <a:spLocks noGrp="1" noChangeArrowheads="1"/>
          </p:cNvSpPr>
          <p:nvPr>
            <p:ph type="title"/>
          </p:nvPr>
        </p:nvSpPr>
        <p:spPr/>
        <p:txBody>
          <a:bodyPr/>
          <a:lstStyle/>
          <a:p>
            <a:r>
              <a:rPr lang="en-US"/>
              <a:t>SYN</a:t>
            </a:r>
          </a:p>
        </p:txBody>
      </p:sp>
      <p:sp>
        <p:nvSpPr>
          <p:cNvPr id="61445" name="Rectangle 5"/>
          <p:cNvSpPr>
            <a:spLocks noChangeArrowheads="1"/>
          </p:cNvSpPr>
          <p:nvPr/>
        </p:nvSpPr>
        <p:spPr bwMode="auto">
          <a:xfrm>
            <a:off x="2547938" y="2071688"/>
            <a:ext cx="9144000" cy="0"/>
          </a:xfrm>
          <a:prstGeom prst="rect">
            <a:avLst/>
          </a:prstGeom>
          <a:noFill/>
          <a:ln w="9525">
            <a:noFill/>
            <a:miter lim="800000"/>
            <a:headEnd/>
            <a:tailEnd/>
          </a:ln>
          <a:effectLst/>
        </p:spPr>
        <p:txBody>
          <a:bodyPr>
            <a:spAutoFit/>
          </a:bodyPr>
          <a:lstStyle/>
          <a:p>
            <a:endParaRPr lang="en-US"/>
          </a:p>
        </p:txBody>
      </p:sp>
      <p:graphicFrame>
        <p:nvGraphicFramePr>
          <p:cNvPr id="61444" name="Object 4"/>
          <p:cNvGraphicFramePr>
            <a:graphicFrameLocks noChangeAspect="1"/>
          </p:cNvGraphicFramePr>
          <p:nvPr/>
        </p:nvGraphicFramePr>
        <p:xfrm>
          <a:off x="523875" y="1701800"/>
          <a:ext cx="7386638" cy="4953000"/>
        </p:xfrm>
        <a:graphic>
          <a:graphicData uri="http://schemas.openxmlformats.org/presentationml/2006/ole">
            <p:oleObj spid="_x0000_s7173" r:id="rId4" imgW="4046228" imgH="2711201" progId="">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2C6E18D-E542-4EB5-9B74-E40AA09DD6FD}" type="slidenum">
              <a:rPr lang="en-US"/>
              <a:pPr/>
              <a:t>44</a:t>
            </a:fld>
            <a:endParaRPr lang="en-US"/>
          </a:p>
        </p:txBody>
      </p:sp>
      <p:sp>
        <p:nvSpPr>
          <p:cNvPr id="49154" name="Rectangle 2"/>
          <p:cNvSpPr>
            <a:spLocks noGrp="1" noChangeArrowheads="1"/>
          </p:cNvSpPr>
          <p:nvPr>
            <p:ph type="title"/>
          </p:nvPr>
        </p:nvSpPr>
        <p:spPr/>
        <p:txBody>
          <a:bodyPr/>
          <a:lstStyle/>
          <a:p>
            <a:r>
              <a:rPr lang="en-US"/>
              <a:t>Mitnick Attack</a:t>
            </a:r>
          </a:p>
        </p:txBody>
      </p:sp>
      <p:sp>
        <p:nvSpPr>
          <p:cNvPr id="49155" name="Rectangle 3"/>
          <p:cNvSpPr>
            <a:spLocks noGrp="1" noChangeArrowheads="1"/>
          </p:cNvSpPr>
          <p:nvPr>
            <p:ph type="body" idx="1"/>
          </p:nvPr>
        </p:nvSpPr>
        <p:spPr/>
        <p:txBody>
          <a:bodyPr/>
          <a:lstStyle/>
          <a:p>
            <a:r>
              <a:rPr lang="en-US"/>
              <a:t>The goal was to silence one side of a TCP connection, and</a:t>
            </a:r>
          </a:p>
          <a:p>
            <a:r>
              <a:rPr lang="en-US"/>
              <a:t>Masquerade as the silenced, trusted party.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B4F58E8-8DEC-4BB3-9ED4-E39B498976CB}" type="slidenum">
              <a:rPr lang="en-US"/>
              <a:pPr/>
              <a:t>45</a:t>
            </a:fld>
            <a:endParaRPr lang="en-US"/>
          </a:p>
        </p:txBody>
      </p:sp>
      <p:sp>
        <p:nvSpPr>
          <p:cNvPr id="51202" name="Rectangle 2"/>
          <p:cNvSpPr>
            <a:spLocks noGrp="1" noChangeArrowheads="1"/>
          </p:cNvSpPr>
          <p:nvPr>
            <p:ph type="title"/>
          </p:nvPr>
        </p:nvSpPr>
        <p:spPr/>
        <p:txBody>
          <a:bodyPr/>
          <a:lstStyle/>
          <a:p>
            <a:r>
              <a:rPr lang="en-US"/>
              <a:t>Mitnick</a:t>
            </a:r>
          </a:p>
        </p:txBody>
      </p:sp>
      <p:sp>
        <p:nvSpPr>
          <p:cNvPr id="51206" name="Rectangle 6"/>
          <p:cNvSpPr>
            <a:spLocks noChangeArrowheads="1"/>
          </p:cNvSpPr>
          <p:nvPr/>
        </p:nvSpPr>
        <p:spPr bwMode="auto">
          <a:xfrm>
            <a:off x="2181225" y="2528888"/>
            <a:ext cx="9144000" cy="0"/>
          </a:xfrm>
          <a:prstGeom prst="rect">
            <a:avLst/>
          </a:prstGeom>
          <a:noFill/>
          <a:ln w="9525">
            <a:noFill/>
            <a:miter lim="800000"/>
            <a:headEnd/>
            <a:tailEnd/>
          </a:ln>
          <a:effectLst/>
        </p:spPr>
        <p:txBody>
          <a:bodyPr>
            <a:spAutoFit/>
          </a:bodyPr>
          <a:lstStyle/>
          <a:p>
            <a:endParaRPr lang="en-US"/>
          </a:p>
        </p:txBody>
      </p:sp>
      <p:graphicFrame>
        <p:nvGraphicFramePr>
          <p:cNvPr id="51205" name="Object 5"/>
          <p:cNvGraphicFramePr>
            <a:graphicFrameLocks noChangeAspect="1"/>
          </p:cNvGraphicFramePr>
          <p:nvPr/>
        </p:nvGraphicFramePr>
        <p:xfrm>
          <a:off x="242888" y="1881188"/>
          <a:ext cx="8901112" cy="3351212"/>
        </p:xfrm>
        <a:graphic>
          <a:graphicData uri="http://schemas.openxmlformats.org/presentationml/2006/ole">
            <p:oleObj spid="_x0000_s8197" r:id="rId4" imgW="4777750" imgH="1801143" progId="">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DE97E2A-7938-4497-8B57-AF2D045BBF4A}" type="slidenum">
              <a:rPr lang="en-US"/>
              <a:pPr/>
              <a:t>46</a:t>
            </a:fld>
            <a:endParaRPr lang="en-US"/>
          </a:p>
        </p:txBody>
      </p:sp>
      <p:sp>
        <p:nvSpPr>
          <p:cNvPr id="52226" name="Rectangle 2"/>
          <p:cNvSpPr>
            <a:spLocks noGrp="1" noChangeArrowheads="1"/>
          </p:cNvSpPr>
          <p:nvPr>
            <p:ph type="title"/>
          </p:nvPr>
        </p:nvSpPr>
        <p:spPr/>
        <p:txBody>
          <a:bodyPr/>
          <a:lstStyle/>
          <a:p>
            <a:r>
              <a:rPr lang="en-US"/>
              <a:t>Recon Probes</a:t>
            </a:r>
          </a:p>
        </p:txBody>
      </p:sp>
      <p:sp>
        <p:nvSpPr>
          <p:cNvPr id="52227" name="Rectangle 3"/>
          <p:cNvSpPr>
            <a:spLocks noGrp="1" noChangeArrowheads="1"/>
          </p:cNvSpPr>
          <p:nvPr>
            <p:ph type="body" idx="1"/>
          </p:nvPr>
        </p:nvSpPr>
        <p:spPr/>
        <p:txBody>
          <a:bodyPr/>
          <a:lstStyle/>
          <a:p>
            <a:r>
              <a:rPr lang="en-US"/>
              <a:t>Finger: tells you who is logged on, where they are from, idle time, etc.</a:t>
            </a:r>
          </a:p>
          <a:p>
            <a:r>
              <a:rPr lang="en-US"/>
              <a:t>Showmount: provides info about the file systems mounted with NFS including systems that are world readable and writable.</a:t>
            </a:r>
          </a:p>
          <a:p>
            <a:r>
              <a:rPr lang="en-US"/>
              <a:t>Rpcinfo: rovide info about the remotre procedure call services and their port number.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624B0B9-7C6B-4F49-8E57-D69472954B6A}" type="slidenum">
              <a:rPr lang="en-US"/>
              <a:pPr/>
              <a:t>47</a:t>
            </a:fld>
            <a:endParaRPr lang="en-US"/>
          </a:p>
        </p:txBody>
      </p:sp>
      <p:sp>
        <p:nvSpPr>
          <p:cNvPr id="72706" name="Rectangle 2"/>
          <p:cNvSpPr>
            <a:spLocks noGrp="1" noChangeArrowheads="1"/>
          </p:cNvSpPr>
          <p:nvPr>
            <p:ph type="title"/>
          </p:nvPr>
        </p:nvSpPr>
        <p:spPr/>
        <p:txBody>
          <a:bodyPr/>
          <a:lstStyle/>
          <a:p>
            <a:r>
              <a:rPr lang="en-US"/>
              <a:t>Network Trace</a:t>
            </a:r>
          </a:p>
        </p:txBody>
      </p:sp>
      <p:graphicFrame>
        <p:nvGraphicFramePr>
          <p:cNvPr id="72707" name="Object 3"/>
          <p:cNvGraphicFramePr>
            <a:graphicFrameLocks noChangeAspect="1"/>
          </p:cNvGraphicFramePr>
          <p:nvPr/>
        </p:nvGraphicFramePr>
        <p:xfrm>
          <a:off x="457200" y="1966913"/>
          <a:ext cx="8229600" cy="3609975"/>
        </p:xfrm>
        <a:graphic>
          <a:graphicData uri="http://schemas.openxmlformats.org/presentationml/2006/ole">
            <p:oleObj spid="_x0000_s9221" r:id="rId4" imgW="4338837" imgH="1901956" progId="">
              <p:embed/>
            </p:oleObj>
          </a:graphicData>
        </a:graphic>
      </p:graphicFrame>
      <p:sp>
        <p:nvSpPr>
          <p:cNvPr id="72708" name="Text Box 4"/>
          <p:cNvSpPr txBox="1">
            <a:spLocks noChangeArrowheads="1"/>
          </p:cNvSpPr>
          <p:nvPr/>
        </p:nvSpPr>
        <p:spPr bwMode="auto">
          <a:xfrm>
            <a:off x="5595938" y="1600200"/>
            <a:ext cx="2381250" cy="366713"/>
          </a:xfrm>
          <a:prstGeom prst="rect">
            <a:avLst/>
          </a:prstGeom>
          <a:noFill/>
          <a:ln w="9525">
            <a:noFill/>
            <a:miter lim="800000"/>
            <a:headEnd/>
            <a:tailEnd/>
          </a:ln>
          <a:effectLst/>
        </p:spPr>
        <p:txBody>
          <a:bodyPr>
            <a:spAutoFit/>
          </a:bodyPr>
          <a:lstStyle/>
          <a:p>
            <a:pPr>
              <a:spcBef>
                <a:spcPct val="50000"/>
              </a:spcBef>
            </a:pPr>
            <a:r>
              <a:rPr lang="en-US"/>
              <a:t>X-terminal.shell</a:t>
            </a:r>
          </a:p>
        </p:txBody>
      </p:sp>
      <p:sp>
        <p:nvSpPr>
          <p:cNvPr id="72709" name="Text Box 5"/>
          <p:cNvSpPr txBox="1">
            <a:spLocks noChangeArrowheads="1"/>
          </p:cNvSpPr>
          <p:nvPr/>
        </p:nvSpPr>
        <p:spPr bwMode="auto">
          <a:xfrm>
            <a:off x="2671763" y="5210175"/>
            <a:ext cx="2381250" cy="366713"/>
          </a:xfrm>
          <a:prstGeom prst="rect">
            <a:avLst/>
          </a:prstGeom>
          <a:noFill/>
          <a:ln w="9525">
            <a:noFill/>
            <a:miter lim="800000"/>
            <a:headEnd/>
            <a:tailEnd/>
          </a:ln>
          <a:effectLst/>
        </p:spPr>
        <p:txBody>
          <a:bodyPr>
            <a:spAutoFit/>
          </a:bodyPr>
          <a:lstStyle/>
          <a:p>
            <a:pPr>
              <a:spcBef>
                <a:spcPct val="50000"/>
              </a:spcBef>
            </a:pPr>
            <a:r>
              <a:rPr lang="en-US"/>
              <a:t>appolo.it.luc.edu</a:t>
            </a:r>
          </a:p>
        </p:txBody>
      </p:sp>
      <p:sp>
        <p:nvSpPr>
          <p:cNvPr id="72710" name="Text Box 6"/>
          <p:cNvSpPr txBox="1">
            <a:spLocks noChangeArrowheads="1"/>
          </p:cNvSpPr>
          <p:nvPr/>
        </p:nvSpPr>
        <p:spPr bwMode="auto">
          <a:xfrm>
            <a:off x="1481138" y="1600200"/>
            <a:ext cx="2381250" cy="366713"/>
          </a:xfrm>
          <a:prstGeom prst="rect">
            <a:avLst/>
          </a:prstGeom>
          <a:noFill/>
          <a:ln w="9525">
            <a:noFill/>
            <a:miter lim="800000"/>
            <a:headEnd/>
            <a:tailEnd/>
          </a:ln>
          <a:effectLst/>
        </p:spPr>
        <p:txBody>
          <a:bodyPr>
            <a:spAutoFit/>
          </a:bodyPr>
          <a:lstStyle/>
          <a:p>
            <a:pPr algn="ctr">
              <a:spcBef>
                <a:spcPct val="50000"/>
              </a:spcBef>
            </a:pPr>
            <a:r>
              <a:rPr lang="en-US"/>
              <a:t>Attacker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3D544A6-D188-44C7-9044-56F3EB7F1041}" type="slidenum">
              <a:rPr lang="en-US"/>
              <a:pPr/>
              <a:t>48</a:t>
            </a:fld>
            <a:endParaRPr lang="en-US"/>
          </a:p>
        </p:txBody>
      </p:sp>
      <p:sp>
        <p:nvSpPr>
          <p:cNvPr id="66562" name="Rectangle 2"/>
          <p:cNvSpPr>
            <a:spLocks noGrp="1" noChangeArrowheads="1"/>
          </p:cNvSpPr>
          <p:nvPr>
            <p:ph type="title"/>
          </p:nvPr>
        </p:nvSpPr>
        <p:spPr/>
        <p:txBody>
          <a:bodyPr/>
          <a:lstStyle/>
          <a:p>
            <a:r>
              <a:rPr lang="en-US"/>
              <a:t>Network Trace</a:t>
            </a:r>
          </a:p>
        </p:txBody>
      </p:sp>
      <p:graphicFrame>
        <p:nvGraphicFramePr>
          <p:cNvPr id="66564" name="Object 4"/>
          <p:cNvGraphicFramePr>
            <a:graphicFrameLocks noChangeAspect="1"/>
          </p:cNvGraphicFramePr>
          <p:nvPr/>
        </p:nvGraphicFramePr>
        <p:xfrm>
          <a:off x="457200" y="1966913"/>
          <a:ext cx="8229600" cy="3609975"/>
        </p:xfrm>
        <a:graphic>
          <a:graphicData uri="http://schemas.openxmlformats.org/presentationml/2006/ole">
            <p:oleObj spid="_x0000_s10245" r:id="rId4" imgW="4338837" imgH="1901956" progId="">
              <p:embed/>
            </p:oleObj>
          </a:graphicData>
        </a:graphic>
      </p:graphicFrame>
      <p:sp>
        <p:nvSpPr>
          <p:cNvPr id="66565" name="AutoShape 5"/>
          <p:cNvSpPr>
            <a:spLocks noChangeArrowheads="1"/>
          </p:cNvSpPr>
          <p:nvPr/>
        </p:nvSpPr>
        <p:spPr bwMode="auto">
          <a:xfrm>
            <a:off x="3586163" y="1738313"/>
            <a:ext cx="1371600" cy="457200"/>
          </a:xfrm>
          <a:prstGeom prst="wedgeRoundRectCallout">
            <a:avLst>
              <a:gd name="adj1" fmla="val -49306"/>
              <a:gd name="adj2" fmla="val 166667"/>
              <a:gd name="adj3" fmla="val 16667"/>
            </a:avLst>
          </a:prstGeom>
          <a:solidFill>
            <a:srgbClr val="FFFF99"/>
          </a:solidFill>
          <a:ln w="9525">
            <a:solidFill>
              <a:srgbClr val="000000"/>
            </a:solidFill>
            <a:miter lim="800000"/>
            <a:headEnd/>
            <a:tailEnd/>
          </a:ln>
          <a:effectLst/>
        </p:spPr>
        <p:txBody>
          <a:bodyPr/>
          <a:lstStyle/>
          <a:p>
            <a:pPr eaLnBrk="0" hangingPunct="0"/>
            <a:r>
              <a:rPr lang="en-US">
                <a:latin typeface="Times New Roman" pitchFamily="18" charset="0"/>
              </a:rPr>
              <a:t>Seq# 999</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CE4E2B3-56B0-499E-A715-05FC4514FFD7}" type="slidenum">
              <a:rPr lang="en-US"/>
              <a:pPr/>
              <a:t>49</a:t>
            </a:fld>
            <a:endParaRPr lang="en-US"/>
          </a:p>
        </p:txBody>
      </p:sp>
      <p:sp>
        <p:nvSpPr>
          <p:cNvPr id="73730" name="Rectangle 2"/>
          <p:cNvSpPr>
            <a:spLocks noGrp="1" noChangeArrowheads="1"/>
          </p:cNvSpPr>
          <p:nvPr>
            <p:ph type="title"/>
          </p:nvPr>
        </p:nvSpPr>
        <p:spPr/>
        <p:txBody>
          <a:bodyPr/>
          <a:lstStyle/>
          <a:p>
            <a:r>
              <a:rPr lang="en-US"/>
              <a:t>Network Trace</a:t>
            </a:r>
          </a:p>
        </p:txBody>
      </p:sp>
      <p:graphicFrame>
        <p:nvGraphicFramePr>
          <p:cNvPr id="73731" name="Object 3"/>
          <p:cNvGraphicFramePr>
            <a:graphicFrameLocks noChangeAspect="1"/>
          </p:cNvGraphicFramePr>
          <p:nvPr/>
        </p:nvGraphicFramePr>
        <p:xfrm>
          <a:off x="457200" y="1966913"/>
          <a:ext cx="8229600" cy="3609975"/>
        </p:xfrm>
        <a:graphic>
          <a:graphicData uri="http://schemas.openxmlformats.org/presentationml/2006/ole">
            <p:oleObj spid="_x0000_s11269" r:id="rId4" imgW="4338837" imgH="1901956" progId="">
              <p:embed/>
            </p:oleObj>
          </a:graphicData>
        </a:graphic>
      </p:graphicFrame>
      <p:sp>
        <p:nvSpPr>
          <p:cNvPr id="73732" name="AutoShape 4"/>
          <p:cNvSpPr>
            <a:spLocks noChangeArrowheads="1"/>
          </p:cNvSpPr>
          <p:nvPr/>
        </p:nvSpPr>
        <p:spPr bwMode="auto">
          <a:xfrm>
            <a:off x="3586163" y="1738313"/>
            <a:ext cx="1371600" cy="457200"/>
          </a:xfrm>
          <a:prstGeom prst="wedgeRoundRectCallout">
            <a:avLst>
              <a:gd name="adj1" fmla="val -49306"/>
              <a:gd name="adj2" fmla="val 166667"/>
              <a:gd name="adj3" fmla="val 16667"/>
            </a:avLst>
          </a:prstGeom>
          <a:solidFill>
            <a:srgbClr val="FFFF99"/>
          </a:solidFill>
          <a:ln w="9525">
            <a:solidFill>
              <a:srgbClr val="000000"/>
            </a:solidFill>
            <a:miter lim="800000"/>
            <a:headEnd/>
            <a:tailEnd/>
          </a:ln>
          <a:effectLst/>
        </p:spPr>
        <p:txBody>
          <a:bodyPr/>
          <a:lstStyle/>
          <a:p>
            <a:pPr eaLnBrk="0" hangingPunct="0"/>
            <a:r>
              <a:rPr lang="en-US">
                <a:latin typeface="Times New Roman" pitchFamily="18" charset="0"/>
              </a:rPr>
              <a:t>Seq# 999</a:t>
            </a:r>
          </a:p>
        </p:txBody>
      </p:sp>
      <p:sp>
        <p:nvSpPr>
          <p:cNvPr id="73733" name="AutoShape 5"/>
          <p:cNvSpPr>
            <a:spLocks noChangeArrowheads="1"/>
          </p:cNvSpPr>
          <p:nvPr/>
        </p:nvSpPr>
        <p:spPr bwMode="auto">
          <a:xfrm>
            <a:off x="6611938" y="4281488"/>
            <a:ext cx="1627187" cy="457200"/>
          </a:xfrm>
          <a:prstGeom prst="wedgeRoundRectCallout">
            <a:avLst>
              <a:gd name="adj1" fmla="val -106782"/>
              <a:gd name="adj2" fmla="val -239931"/>
              <a:gd name="adj3" fmla="val 16667"/>
            </a:avLst>
          </a:prstGeom>
          <a:solidFill>
            <a:srgbClr val="FFFF99"/>
          </a:solidFill>
          <a:ln w="9525">
            <a:solidFill>
              <a:srgbClr val="000000"/>
            </a:solidFill>
            <a:miter lim="800000"/>
            <a:headEnd/>
            <a:tailEnd/>
          </a:ln>
        </p:spPr>
        <p:txBody>
          <a:bodyPr/>
          <a:lstStyle/>
          <a:p>
            <a:pPr eaLnBrk="0" hangingPunct="0"/>
            <a:r>
              <a:rPr lang="en-US">
                <a:latin typeface="Times New Roman" pitchFamily="18" charset="0"/>
              </a:rPr>
              <a:t>Seq# 999+1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custDataLst>
              <p:tags r:id="rId2"/>
            </p:custDataLst>
          </p:nvPr>
        </p:nvSpPr>
        <p:spPr>
          <a:xfrm>
            <a:off x="685800" y="3200400"/>
            <a:ext cx="7772400" cy="35052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sick_desktop_computer_cartoon_character_with_a_virus_sitting_with_a_pack_on_his_head_and_a_thermometer_in_his_mouth.jpg"/>
          <p:cNvPicPr>
            <a:picLocks noChangeAspect="1"/>
          </p:cNvPicPr>
          <p:nvPr>
            <p:custDataLst>
              <p:tags r:id="rId3"/>
            </p:custDataLst>
          </p:nvPr>
        </p:nvPicPr>
        <p:blipFill>
          <a:blip r:embed="rId25" cstate="print"/>
          <a:stretch>
            <a:fillRect/>
          </a:stretch>
        </p:blipFill>
        <p:spPr>
          <a:xfrm>
            <a:off x="6705600" y="2819400"/>
            <a:ext cx="1005649" cy="839791"/>
          </a:xfrm>
          <a:prstGeom prst="rect">
            <a:avLst/>
          </a:prstGeom>
        </p:spPr>
      </p:pic>
      <p:pic>
        <p:nvPicPr>
          <p:cNvPr id="41" name="Picture 40" descr="0025-0803-0519-0122_clip_art_graphic_of_a_sick_desktop_computer_cartoon_character_with_a_virus.jpg"/>
          <p:cNvPicPr>
            <a:picLocks noChangeAspect="1"/>
          </p:cNvPicPr>
          <p:nvPr>
            <p:custDataLst>
              <p:tags r:id="rId4"/>
            </p:custDataLst>
          </p:nvPr>
        </p:nvPicPr>
        <p:blipFill>
          <a:blip r:embed="rId26" cstate="print"/>
          <a:stretch>
            <a:fillRect/>
          </a:stretch>
        </p:blipFill>
        <p:spPr>
          <a:xfrm>
            <a:off x="6327775" y="4267200"/>
            <a:ext cx="838200" cy="838200"/>
          </a:xfrm>
          <a:prstGeom prst="rect">
            <a:avLst/>
          </a:prstGeom>
        </p:spPr>
      </p:pic>
      <p:pic>
        <p:nvPicPr>
          <p:cNvPr id="40" name="Picture 39" descr="0025-0803-0519-0122_clip_art_graphic_of_a_sick_desktop_computer_cartoon_character_with_a_virus.jpg"/>
          <p:cNvPicPr>
            <a:picLocks noChangeAspect="1"/>
          </p:cNvPicPr>
          <p:nvPr>
            <p:custDataLst>
              <p:tags r:id="rId5"/>
            </p:custDataLst>
          </p:nvPr>
        </p:nvPicPr>
        <p:blipFill>
          <a:blip r:embed="rId26" cstate="print"/>
          <a:stretch>
            <a:fillRect/>
          </a:stretch>
        </p:blipFill>
        <p:spPr>
          <a:xfrm>
            <a:off x="4879975" y="5029200"/>
            <a:ext cx="838200" cy="914400"/>
          </a:xfrm>
          <a:prstGeom prst="rect">
            <a:avLst/>
          </a:prstGeom>
        </p:spPr>
      </p:pic>
      <p:pic>
        <p:nvPicPr>
          <p:cNvPr id="37" name="Picture 36" descr="virus.gif"/>
          <p:cNvPicPr>
            <a:picLocks noChangeAspect="1"/>
          </p:cNvPicPr>
          <p:nvPr>
            <p:custDataLst>
              <p:tags r:id="rId6"/>
            </p:custDataLst>
          </p:nvPr>
        </p:nvPicPr>
        <p:blipFill>
          <a:blip r:embed="rId27" cstate="print"/>
          <a:stretch>
            <a:fillRect/>
          </a:stretch>
        </p:blipFill>
        <p:spPr>
          <a:xfrm>
            <a:off x="2895600" y="5186985"/>
            <a:ext cx="609600" cy="756615"/>
          </a:xfrm>
          <a:prstGeom prst="rect">
            <a:avLst/>
          </a:prstGeom>
        </p:spPr>
      </p:pic>
      <p:pic>
        <p:nvPicPr>
          <p:cNvPr id="39" name="Picture 38" descr="0025-0803-0519-0122_clip_art_graphic_of_a_sick_desktop_computer_cartoon_character_with_a_virus.jpg"/>
          <p:cNvPicPr>
            <a:picLocks noChangeAspect="1"/>
          </p:cNvPicPr>
          <p:nvPr>
            <p:custDataLst>
              <p:tags r:id="rId7"/>
            </p:custDataLst>
          </p:nvPr>
        </p:nvPicPr>
        <p:blipFill>
          <a:blip r:embed="rId26" cstate="print"/>
          <a:stretch>
            <a:fillRect/>
          </a:stretch>
        </p:blipFill>
        <p:spPr>
          <a:xfrm>
            <a:off x="2136775" y="3886200"/>
            <a:ext cx="838200" cy="838200"/>
          </a:xfrm>
          <a:prstGeom prst="rect">
            <a:avLst/>
          </a:prstGeom>
        </p:spPr>
      </p:pic>
      <p:pic>
        <p:nvPicPr>
          <p:cNvPr id="38" name="Picture 37" descr="0025-0803-0519-0122_clip_art_graphic_of_a_sick_desktop_computer_cartoon_character_with_a_virus.jpg"/>
          <p:cNvPicPr>
            <a:picLocks noChangeAspect="1"/>
          </p:cNvPicPr>
          <p:nvPr>
            <p:custDataLst>
              <p:tags r:id="rId8"/>
            </p:custDataLst>
          </p:nvPr>
        </p:nvPicPr>
        <p:blipFill>
          <a:blip r:embed="rId26" cstate="print"/>
          <a:stretch>
            <a:fillRect/>
          </a:stretch>
        </p:blipFill>
        <p:spPr>
          <a:xfrm>
            <a:off x="2743200" y="2514600"/>
            <a:ext cx="838200" cy="838200"/>
          </a:xfrm>
          <a:prstGeom prst="rect">
            <a:avLst/>
          </a:prstGeom>
        </p:spPr>
      </p:pic>
      <p:sp>
        <p:nvSpPr>
          <p:cNvPr id="2" name="Title 1"/>
          <p:cNvSpPr>
            <a:spLocks noGrp="1"/>
          </p:cNvSpPr>
          <p:nvPr>
            <p:ph type="title"/>
            <p:custDataLst>
              <p:tags r:id="rId9"/>
            </p:custDataLst>
          </p:nvPr>
        </p:nvSpPr>
        <p:spPr/>
        <p:txBody>
          <a:bodyPr>
            <a:normAutofit/>
          </a:bodyPr>
          <a:lstStyle/>
          <a:p>
            <a:pPr eaLnBrk="1" fontAlgn="auto" hangingPunct="1">
              <a:spcAft>
                <a:spcPts val="0"/>
              </a:spcAft>
              <a:defRPr/>
            </a:pPr>
            <a:r>
              <a:rPr lang="en-US" sz="3600" dirty="0" smtClean="0"/>
              <a:t>Routing traffic through Internet</a:t>
            </a:r>
            <a:endParaRPr lang="en-US" sz="3600" dirty="0"/>
          </a:p>
        </p:txBody>
      </p:sp>
      <p:sp>
        <p:nvSpPr>
          <p:cNvPr id="29720" name="Line 1394"/>
          <p:cNvSpPr>
            <a:spLocks noChangeShapeType="1"/>
          </p:cNvSpPr>
          <p:nvPr>
            <p:custDataLst>
              <p:tags r:id="rId10"/>
            </p:custDataLst>
          </p:nvPr>
        </p:nvSpPr>
        <p:spPr bwMode="auto">
          <a:xfrm flipH="1" flipV="1">
            <a:off x="5665421" y="4434468"/>
            <a:ext cx="814754" cy="366132"/>
          </a:xfrm>
          <a:prstGeom prst="line">
            <a:avLst/>
          </a:prstGeom>
          <a:noFill/>
          <a:ln w="38100">
            <a:solidFill>
              <a:schemeClr val="tx1"/>
            </a:solidFill>
            <a:round/>
            <a:headEnd/>
            <a:tailEnd/>
          </a:ln>
        </p:spPr>
        <p:txBody>
          <a:bodyPr/>
          <a:lstStyle/>
          <a:p>
            <a:endParaRPr lang="en-US" dirty="0">
              <a:latin typeface="Comic Sans MS" pitchFamily="66" charset="0"/>
            </a:endParaRPr>
          </a:p>
        </p:txBody>
      </p:sp>
      <p:grpSp>
        <p:nvGrpSpPr>
          <p:cNvPr id="3" name="Group 44"/>
          <p:cNvGrpSpPr/>
          <p:nvPr>
            <p:custDataLst>
              <p:tags r:id="rId11"/>
            </p:custDataLst>
          </p:nvPr>
        </p:nvGrpSpPr>
        <p:grpSpPr>
          <a:xfrm>
            <a:off x="2788139" y="3352800"/>
            <a:ext cx="3231661" cy="1981200"/>
            <a:chOff x="2286001" y="3276600"/>
            <a:chExt cx="3231661" cy="1981200"/>
          </a:xfrm>
        </p:grpSpPr>
        <p:sp>
          <p:nvSpPr>
            <p:cNvPr id="29725" name="Line 1382"/>
            <p:cNvSpPr>
              <a:spLocks noChangeShapeType="1"/>
            </p:cNvSpPr>
            <p:nvPr/>
          </p:nvSpPr>
          <p:spPr bwMode="auto">
            <a:xfrm flipV="1">
              <a:off x="2895600" y="4404732"/>
              <a:ext cx="1309077" cy="853068"/>
            </a:xfrm>
            <a:prstGeom prst="line">
              <a:avLst/>
            </a:prstGeom>
            <a:noFill/>
            <a:ln w="38100">
              <a:solidFill>
                <a:schemeClr val="tx1"/>
              </a:solidFill>
              <a:round/>
              <a:headEnd/>
              <a:tailEnd/>
            </a:ln>
          </p:spPr>
          <p:txBody>
            <a:bodyPr/>
            <a:lstStyle/>
            <a:p>
              <a:endParaRPr lang="en-US" dirty="0">
                <a:latin typeface="Comic Sans MS" pitchFamily="66" charset="0"/>
              </a:endParaRPr>
            </a:p>
          </p:txBody>
        </p:sp>
        <p:sp>
          <p:nvSpPr>
            <p:cNvPr id="29726" name="Line 1383"/>
            <p:cNvSpPr>
              <a:spLocks noChangeShapeType="1"/>
            </p:cNvSpPr>
            <p:nvPr/>
          </p:nvSpPr>
          <p:spPr bwMode="auto">
            <a:xfrm flipV="1">
              <a:off x="2286001" y="4172414"/>
              <a:ext cx="1856154" cy="94785"/>
            </a:xfrm>
            <a:prstGeom prst="line">
              <a:avLst/>
            </a:prstGeom>
            <a:noFill/>
            <a:ln w="38100">
              <a:solidFill>
                <a:schemeClr val="tx1"/>
              </a:solidFill>
              <a:round/>
              <a:headEnd/>
              <a:tailEnd/>
            </a:ln>
          </p:spPr>
          <p:txBody>
            <a:bodyPr/>
            <a:lstStyle/>
            <a:p>
              <a:endParaRPr lang="en-US" dirty="0">
                <a:latin typeface="Comic Sans MS" pitchFamily="66" charset="0"/>
              </a:endParaRPr>
            </a:p>
          </p:txBody>
        </p:sp>
        <p:sp>
          <p:nvSpPr>
            <p:cNvPr id="29727" name="Line 1384"/>
            <p:cNvSpPr>
              <a:spLocks noChangeShapeType="1"/>
            </p:cNvSpPr>
            <p:nvPr/>
          </p:nvSpPr>
          <p:spPr bwMode="auto">
            <a:xfrm>
              <a:off x="2971800" y="3276600"/>
              <a:ext cx="1482970" cy="756424"/>
            </a:xfrm>
            <a:prstGeom prst="line">
              <a:avLst/>
            </a:prstGeom>
            <a:noFill/>
            <a:ln w="38100">
              <a:solidFill>
                <a:schemeClr val="tx1"/>
              </a:solidFill>
              <a:round/>
              <a:headEnd/>
              <a:tailEnd/>
            </a:ln>
          </p:spPr>
          <p:txBody>
            <a:bodyPr/>
            <a:lstStyle/>
            <a:p>
              <a:endParaRPr lang="en-US" dirty="0">
                <a:latin typeface="Comic Sans MS" pitchFamily="66" charset="0"/>
              </a:endParaRPr>
            </a:p>
          </p:txBody>
        </p:sp>
        <p:sp>
          <p:nvSpPr>
            <p:cNvPr id="29728" name="Line 1385"/>
            <p:cNvSpPr>
              <a:spLocks noChangeShapeType="1"/>
            </p:cNvSpPr>
            <p:nvPr/>
          </p:nvSpPr>
          <p:spPr bwMode="auto">
            <a:xfrm flipH="1" flipV="1">
              <a:off x="4704862" y="4218878"/>
              <a:ext cx="95738" cy="962722"/>
            </a:xfrm>
            <a:prstGeom prst="line">
              <a:avLst/>
            </a:prstGeom>
            <a:noFill/>
            <a:ln w="38100">
              <a:solidFill>
                <a:schemeClr val="tx1"/>
              </a:solidFill>
              <a:round/>
              <a:headEnd/>
              <a:tailEnd/>
            </a:ln>
          </p:spPr>
          <p:txBody>
            <a:bodyPr/>
            <a:lstStyle/>
            <a:p>
              <a:endParaRPr lang="en-US" dirty="0">
                <a:latin typeface="Comic Sans MS" pitchFamily="66" charset="0"/>
              </a:endParaRPr>
            </a:p>
          </p:txBody>
        </p:sp>
        <p:sp>
          <p:nvSpPr>
            <p:cNvPr id="20" name="Cloud"/>
            <p:cNvSpPr>
              <a:spLocks noChangeAspect="1" noEditPoints="1" noChangeArrowheads="1"/>
            </p:cNvSpPr>
            <p:nvPr/>
          </p:nvSpPr>
          <p:spPr bwMode="auto">
            <a:xfrm>
              <a:off x="3266831" y="3352800"/>
              <a:ext cx="2250831" cy="15240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chemeClr val="tx1"/>
              </a:solidFill>
              <a:miter lim="800000"/>
              <a:headEnd/>
              <a:tailEnd/>
            </a:ln>
            <a:effectLst>
              <a:outerShdw dist="107763" dir="2700000" algn="ctr" rotWithShape="0">
                <a:srgbClr val="808080"/>
              </a:outerShdw>
            </a:effectLst>
          </p:spPr>
          <p:txBody>
            <a:bodyPr/>
            <a:lstStyle/>
            <a:p>
              <a:pPr fontAlgn="auto">
                <a:spcBef>
                  <a:spcPts val="0"/>
                </a:spcBef>
                <a:spcAft>
                  <a:spcPts val="0"/>
                </a:spcAft>
                <a:defRPr/>
              </a:pPr>
              <a:endParaRPr lang="en-US" sz="1200" dirty="0">
                <a:latin typeface="Comic Sans MS" pitchFamily="66" charset="0"/>
              </a:endParaRPr>
            </a:p>
          </p:txBody>
        </p:sp>
      </p:grpSp>
      <p:cxnSp>
        <p:nvCxnSpPr>
          <p:cNvPr id="36" name="Straight Connector 35"/>
          <p:cNvCxnSpPr/>
          <p:nvPr>
            <p:custDataLst>
              <p:tags r:id="rId12"/>
            </p:custDataLst>
          </p:nvPr>
        </p:nvCxnSpPr>
        <p:spPr bwMode="auto">
          <a:xfrm flipV="1">
            <a:off x="5943600" y="3429000"/>
            <a:ext cx="762000" cy="381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1392"/>
          <p:cNvSpPr>
            <a:spLocks/>
          </p:cNvSpPr>
          <p:nvPr>
            <p:custDataLst>
              <p:tags r:id="rId13"/>
            </p:custDataLst>
          </p:nvPr>
        </p:nvSpPr>
        <p:spPr bwMode="auto">
          <a:xfrm>
            <a:off x="3431806" y="2971800"/>
            <a:ext cx="2038128" cy="2284697"/>
          </a:xfrm>
          <a:custGeom>
            <a:avLst/>
            <a:gdLst>
              <a:gd name="T0" fmla="*/ 0 w 1248"/>
              <a:gd name="T1" fmla="*/ 0 h 1104"/>
              <a:gd name="T2" fmla="*/ 625231 w 1248"/>
              <a:gd name="T3" fmla="*/ 650322 h 1104"/>
              <a:gd name="T4" fmla="*/ 1625600 w 1248"/>
              <a:gd name="T5" fmla="*/ 1068387 h 1104"/>
              <a:gd name="T6" fmla="*/ 0 60000 65536"/>
              <a:gd name="T7" fmla="*/ 0 60000 65536"/>
              <a:gd name="T8" fmla="*/ 0 60000 65536"/>
              <a:gd name="T9" fmla="*/ 0 w 1248"/>
              <a:gd name="T10" fmla="*/ 0 h 1104"/>
              <a:gd name="T11" fmla="*/ 1248 w 1248"/>
              <a:gd name="T12" fmla="*/ 1104 h 1104"/>
              <a:gd name="connsiteX0" fmla="*/ 0 w 12517"/>
              <a:gd name="connsiteY0" fmla="*/ 1212 h 11212"/>
              <a:gd name="connsiteX1" fmla="*/ 10850 w 12517"/>
              <a:gd name="connsiteY1" fmla="*/ 1667 h 11212"/>
              <a:gd name="connsiteX2" fmla="*/ 10000 w 12517"/>
              <a:gd name="connsiteY2" fmla="*/ 11212 h 11212"/>
              <a:gd name="connsiteX0" fmla="*/ 0 w 12489"/>
              <a:gd name="connsiteY0" fmla="*/ 1212 h 11212"/>
              <a:gd name="connsiteX1" fmla="*/ 10850 w 12489"/>
              <a:gd name="connsiteY1" fmla="*/ 1667 h 11212"/>
              <a:gd name="connsiteX2" fmla="*/ 12152 w 12489"/>
              <a:gd name="connsiteY2" fmla="*/ 8939 h 11212"/>
              <a:gd name="connsiteX3" fmla="*/ 10000 w 12489"/>
              <a:gd name="connsiteY3" fmla="*/ 11212 h 11212"/>
              <a:gd name="connsiteX0" fmla="*/ 0 w 12489"/>
              <a:gd name="connsiteY0" fmla="*/ 1212 h 10227"/>
              <a:gd name="connsiteX1" fmla="*/ 10850 w 12489"/>
              <a:gd name="connsiteY1" fmla="*/ 1667 h 10227"/>
              <a:gd name="connsiteX2" fmla="*/ 12152 w 12489"/>
              <a:gd name="connsiteY2" fmla="*/ 8939 h 10227"/>
              <a:gd name="connsiteX3" fmla="*/ 12152 w 12489"/>
              <a:gd name="connsiteY3" fmla="*/ 9394 h 10227"/>
              <a:gd name="connsiteX0" fmla="*/ 506 w 12995"/>
              <a:gd name="connsiteY0" fmla="*/ 2349 h 11364"/>
              <a:gd name="connsiteX1" fmla="*/ 1808 w 12995"/>
              <a:gd name="connsiteY1" fmla="*/ 76 h 11364"/>
              <a:gd name="connsiteX2" fmla="*/ 11356 w 12995"/>
              <a:gd name="connsiteY2" fmla="*/ 2804 h 11364"/>
              <a:gd name="connsiteX3" fmla="*/ 12658 w 12995"/>
              <a:gd name="connsiteY3" fmla="*/ 10076 h 11364"/>
              <a:gd name="connsiteX4" fmla="*/ 12658 w 12995"/>
              <a:gd name="connsiteY4" fmla="*/ 10531 h 11364"/>
              <a:gd name="connsiteX0" fmla="*/ 0 w 11187"/>
              <a:gd name="connsiteY0" fmla="*/ 0 h 11288"/>
              <a:gd name="connsiteX1" fmla="*/ 0 w 11187"/>
              <a:gd name="connsiteY1" fmla="*/ 0 h 11288"/>
              <a:gd name="connsiteX2" fmla="*/ 9548 w 11187"/>
              <a:gd name="connsiteY2" fmla="*/ 2728 h 11288"/>
              <a:gd name="connsiteX3" fmla="*/ 10850 w 11187"/>
              <a:gd name="connsiteY3" fmla="*/ 10000 h 11288"/>
              <a:gd name="connsiteX4" fmla="*/ 10850 w 11187"/>
              <a:gd name="connsiteY4" fmla="*/ 10455 h 11288"/>
              <a:gd name="connsiteX0" fmla="*/ 434 w 11621"/>
              <a:gd name="connsiteY0" fmla="*/ 0 h 11288"/>
              <a:gd name="connsiteX1" fmla="*/ 0 w 11621"/>
              <a:gd name="connsiteY1" fmla="*/ 0 h 11288"/>
              <a:gd name="connsiteX2" fmla="*/ 9982 w 11621"/>
              <a:gd name="connsiteY2" fmla="*/ 2728 h 11288"/>
              <a:gd name="connsiteX3" fmla="*/ 11284 w 11621"/>
              <a:gd name="connsiteY3" fmla="*/ 10000 h 11288"/>
              <a:gd name="connsiteX4" fmla="*/ 11284 w 11621"/>
              <a:gd name="connsiteY4" fmla="*/ 10455 h 11288"/>
              <a:gd name="connsiteX0" fmla="*/ 434 w 11863"/>
              <a:gd name="connsiteY0" fmla="*/ 0 h 11091"/>
              <a:gd name="connsiteX1" fmla="*/ 0 w 11863"/>
              <a:gd name="connsiteY1" fmla="*/ 0 h 11091"/>
              <a:gd name="connsiteX2" fmla="*/ 7812 w 11863"/>
              <a:gd name="connsiteY2" fmla="*/ 3908 h 11091"/>
              <a:gd name="connsiteX3" fmla="*/ 11284 w 11863"/>
              <a:gd name="connsiteY3" fmla="*/ 10000 h 11091"/>
              <a:gd name="connsiteX4" fmla="*/ 11284 w 11863"/>
              <a:gd name="connsiteY4" fmla="*/ 10455 h 11091"/>
              <a:gd name="connsiteX0" fmla="*/ 434 w 12152"/>
              <a:gd name="connsiteY0" fmla="*/ 0 h 11164"/>
              <a:gd name="connsiteX1" fmla="*/ 0 w 12152"/>
              <a:gd name="connsiteY1" fmla="*/ 0 h 11164"/>
              <a:gd name="connsiteX2" fmla="*/ 6076 w 12152"/>
              <a:gd name="connsiteY2" fmla="*/ 3473 h 11164"/>
              <a:gd name="connsiteX3" fmla="*/ 11284 w 12152"/>
              <a:gd name="connsiteY3" fmla="*/ 10000 h 11164"/>
              <a:gd name="connsiteX4" fmla="*/ 11284 w 12152"/>
              <a:gd name="connsiteY4" fmla="*/ 10455 h 11164"/>
              <a:gd name="connsiteX0" fmla="*/ 434 w 11790"/>
              <a:gd name="connsiteY0" fmla="*/ 0 h 10802"/>
              <a:gd name="connsiteX1" fmla="*/ 0 w 11790"/>
              <a:gd name="connsiteY1" fmla="*/ 0 h 10802"/>
              <a:gd name="connsiteX2" fmla="*/ 6076 w 11790"/>
              <a:gd name="connsiteY2" fmla="*/ 3473 h 10802"/>
              <a:gd name="connsiteX3" fmla="*/ 8246 w 11790"/>
              <a:gd name="connsiteY3" fmla="*/ 5644 h 10802"/>
              <a:gd name="connsiteX4" fmla="*/ 11284 w 11790"/>
              <a:gd name="connsiteY4" fmla="*/ 10000 h 10802"/>
              <a:gd name="connsiteX5" fmla="*/ 11284 w 11790"/>
              <a:gd name="connsiteY5" fmla="*/ 10455 h 10802"/>
              <a:gd name="connsiteX0" fmla="*/ 0 w 11356"/>
              <a:gd name="connsiteY0" fmla="*/ 0 h 10802"/>
              <a:gd name="connsiteX1" fmla="*/ 822 w 11356"/>
              <a:gd name="connsiteY1" fmla="*/ 723 h 10802"/>
              <a:gd name="connsiteX2" fmla="*/ 5642 w 11356"/>
              <a:gd name="connsiteY2" fmla="*/ 3473 h 10802"/>
              <a:gd name="connsiteX3" fmla="*/ 7812 w 11356"/>
              <a:gd name="connsiteY3" fmla="*/ 5644 h 10802"/>
              <a:gd name="connsiteX4" fmla="*/ 10850 w 11356"/>
              <a:gd name="connsiteY4" fmla="*/ 10000 h 10802"/>
              <a:gd name="connsiteX5" fmla="*/ 10850 w 11356"/>
              <a:gd name="connsiteY5" fmla="*/ 10455 h 10802"/>
              <a:gd name="connsiteX0" fmla="*/ 0 w 11356"/>
              <a:gd name="connsiteY0" fmla="*/ 0 h 10802"/>
              <a:gd name="connsiteX1" fmla="*/ 822 w 11356"/>
              <a:gd name="connsiteY1" fmla="*/ 362 h 10802"/>
              <a:gd name="connsiteX2" fmla="*/ 5642 w 11356"/>
              <a:gd name="connsiteY2" fmla="*/ 3473 h 10802"/>
              <a:gd name="connsiteX3" fmla="*/ 7812 w 11356"/>
              <a:gd name="connsiteY3" fmla="*/ 5644 h 10802"/>
              <a:gd name="connsiteX4" fmla="*/ 10850 w 11356"/>
              <a:gd name="connsiteY4" fmla="*/ 10000 h 10802"/>
              <a:gd name="connsiteX5" fmla="*/ 10850 w 11356"/>
              <a:gd name="connsiteY5" fmla="*/ 10455 h 10802"/>
              <a:gd name="connsiteX0" fmla="*/ 0 w 11356"/>
              <a:gd name="connsiteY0" fmla="*/ 0 h 10802"/>
              <a:gd name="connsiteX1" fmla="*/ 822 w 11356"/>
              <a:gd name="connsiteY1" fmla="*/ 362 h 10802"/>
              <a:gd name="connsiteX2" fmla="*/ 6263 w 11356"/>
              <a:gd name="connsiteY2" fmla="*/ 3254 h 10802"/>
              <a:gd name="connsiteX3" fmla="*/ 7812 w 11356"/>
              <a:gd name="connsiteY3" fmla="*/ 5644 h 10802"/>
              <a:gd name="connsiteX4" fmla="*/ 10850 w 11356"/>
              <a:gd name="connsiteY4" fmla="*/ 10000 h 10802"/>
              <a:gd name="connsiteX5" fmla="*/ 10850 w 11356"/>
              <a:gd name="connsiteY5" fmla="*/ 10455 h 10802"/>
              <a:gd name="connsiteX0" fmla="*/ 0 w 11266"/>
              <a:gd name="connsiteY0" fmla="*/ 0 h 10839"/>
              <a:gd name="connsiteX1" fmla="*/ 822 w 11266"/>
              <a:gd name="connsiteY1" fmla="*/ 362 h 10839"/>
              <a:gd name="connsiteX2" fmla="*/ 6263 w 11266"/>
              <a:gd name="connsiteY2" fmla="*/ 3254 h 10839"/>
              <a:gd name="connsiteX3" fmla="*/ 8356 w 11266"/>
              <a:gd name="connsiteY3" fmla="*/ 5423 h 10839"/>
              <a:gd name="connsiteX4" fmla="*/ 10850 w 11266"/>
              <a:gd name="connsiteY4" fmla="*/ 10000 h 10839"/>
              <a:gd name="connsiteX5" fmla="*/ 10850 w 11266"/>
              <a:gd name="connsiteY5" fmla="*/ 10455 h 10839"/>
              <a:gd name="connsiteX0" fmla="*/ 0 w 11266"/>
              <a:gd name="connsiteY0" fmla="*/ 0 h 10839"/>
              <a:gd name="connsiteX1" fmla="*/ 822 w 11266"/>
              <a:gd name="connsiteY1" fmla="*/ 362 h 10839"/>
              <a:gd name="connsiteX2" fmla="*/ 6263 w 11266"/>
              <a:gd name="connsiteY2" fmla="*/ 3254 h 10839"/>
              <a:gd name="connsiteX3" fmla="*/ 8356 w 11266"/>
              <a:gd name="connsiteY3" fmla="*/ 5423 h 10839"/>
              <a:gd name="connsiteX4" fmla="*/ 10850 w 11266"/>
              <a:gd name="connsiteY4" fmla="*/ 10000 h 10839"/>
              <a:gd name="connsiteX5" fmla="*/ 10850 w 11266"/>
              <a:gd name="connsiteY5" fmla="*/ 10455 h 10839"/>
              <a:gd name="connsiteX0" fmla="*/ 0 w 11196"/>
              <a:gd name="connsiteY0" fmla="*/ 0 h 10839"/>
              <a:gd name="connsiteX1" fmla="*/ 822 w 11196"/>
              <a:gd name="connsiteY1" fmla="*/ 362 h 10839"/>
              <a:gd name="connsiteX2" fmla="*/ 6263 w 11196"/>
              <a:gd name="connsiteY2" fmla="*/ 3254 h 10839"/>
              <a:gd name="connsiteX3" fmla="*/ 8775 w 11196"/>
              <a:gd name="connsiteY3" fmla="*/ 5423 h 10839"/>
              <a:gd name="connsiteX4" fmla="*/ 10850 w 11196"/>
              <a:gd name="connsiteY4" fmla="*/ 10000 h 10839"/>
              <a:gd name="connsiteX5" fmla="*/ 10850 w 11196"/>
              <a:gd name="connsiteY5" fmla="*/ 10455 h 10839"/>
              <a:gd name="connsiteX0" fmla="*/ 0 w 11196"/>
              <a:gd name="connsiteY0" fmla="*/ 0 h 10839"/>
              <a:gd name="connsiteX1" fmla="*/ 822 w 11196"/>
              <a:gd name="connsiteY1" fmla="*/ 362 h 10839"/>
              <a:gd name="connsiteX2" fmla="*/ 6263 w 11196"/>
              <a:gd name="connsiteY2" fmla="*/ 3254 h 10839"/>
              <a:gd name="connsiteX3" fmla="*/ 8775 w 11196"/>
              <a:gd name="connsiteY3" fmla="*/ 5423 h 10839"/>
              <a:gd name="connsiteX4" fmla="*/ 10850 w 11196"/>
              <a:gd name="connsiteY4" fmla="*/ 10000 h 10839"/>
              <a:gd name="connsiteX5" fmla="*/ 10850 w 11196"/>
              <a:gd name="connsiteY5" fmla="*/ 10455 h 1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6" h="10839">
                <a:moveTo>
                  <a:pt x="0" y="0"/>
                </a:moveTo>
                <a:lnTo>
                  <a:pt x="822" y="362"/>
                </a:lnTo>
                <a:cubicBezTo>
                  <a:pt x="2413" y="817"/>
                  <a:pt x="4246" y="1992"/>
                  <a:pt x="6263" y="3254"/>
                </a:cubicBezTo>
                <a:cubicBezTo>
                  <a:pt x="7581" y="4154"/>
                  <a:pt x="8011" y="4299"/>
                  <a:pt x="8775" y="5423"/>
                </a:cubicBezTo>
                <a:cubicBezTo>
                  <a:pt x="9480" y="6495"/>
                  <a:pt x="10504" y="9161"/>
                  <a:pt x="10850" y="10000"/>
                </a:cubicBezTo>
                <a:cubicBezTo>
                  <a:pt x="11196" y="10839"/>
                  <a:pt x="10823" y="10405"/>
                  <a:pt x="10850" y="10455"/>
                </a:cubicBezTo>
              </a:path>
            </a:pathLst>
          </a:custGeom>
          <a:noFill/>
          <a:ln w="38100" cmpd="sng">
            <a:solidFill>
              <a:srgbClr val="FF0000"/>
            </a:solidFill>
            <a:round/>
            <a:headEnd type="none" w="med" len="med"/>
            <a:tailEnd type="triangle" w="med" len="med"/>
          </a:ln>
        </p:spPr>
        <p:txBody>
          <a:bodyPr/>
          <a:lstStyle/>
          <a:p>
            <a:endParaRPr lang="en-US" dirty="0">
              <a:latin typeface="Comic Sans MS" pitchFamily="66" charset="0"/>
            </a:endParaRPr>
          </a:p>
        </p:txBody>
      </p:sp>
      <p:sp>
        <p:nvSpPr>
          <p:cNvPr id="22" name="Freeform 1391"/>
          <p:cNvSpPr>
            <a:spLocks/>
          </p:cNvSpPr>
          <p:nvPr>
            <p:custDataLst>
              <p:tags r:id="rId14"/>
            </p:custDataLst>
          </p:nvPr>
        </p:nvSpPr>
        <p:spPr bwMode="auto">
          <a:xfrm>
            <a:off x="3505200" y="3200400"/>
            <a:ext cx="962025" cy="2286001"/>
          </a:xfrm>
          <a:custGeom>
            <a:avLst/>
            <a:gdLst>
              <a:gd name="T0" fmla="*/ 62593 w 896"/>
              <a:gd name="T1" fmla="*/ 1487487 h 1536"/>
              <a:gd name="T2" fmla="*/ 1001486 w 896"/>
              <a:gd name="T3" fmla="*/ 1255067 h 1536"/>
              <a:gd name="T4" fmla="*/ 1001486 w 896"/>
              <a:gd name="T5" fmla="*/ 418356 h 1536"/>
              <a:gd name="T6" fmla="*/ 0 w 896"/>
              <a:gd name="T7" fmla="*/ 0 h 1536"/>
              <a:gd name="T8" fmla="*/ 0 60000 65536"/>
              <a:gd name="T9" fmla="*/ 0 60000 65536"/>
              <a:gd name="T10" fmla="*/ 0 60000 65536"/>
              <a:gd name="T11" fmla="*/ 0 60000 65536"/>
              <a:gd name="T12" fmla="*/ 0 w 896"/>
              <a:gd name="T13" fmla="*/ 0 h 1536"/>
              <a:gd name="T14" fmla="*/ 896 w 896"/>
              <a:gd name="T15" fmla="*/ 1536 h 1536"/>
              <a:gd name="connsiteX0" fmla="*/ 0 w 10000"/>
              <a:gd name="connsiteY0" fmla="*/ 10000 h 10000"/>
              <a:gd name="connsiteX1" fmla="*/ 8571 w 10000"/>
              <a:gd name="connsiteY1" fmla="*/ 8438 h 10000"/>
              <a:gd name="connsiteX2" fmla="*/ 8571 w 10000"/>
              <a:gd name="connsiteY2" fmla="*/ 2813 h 10000"/>
              <a:gd name="connsiteX3" fmla="*/ 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0" y="10000"/>
                </a:moveTo>
                <a:cubicBezTo>
                  <a:pt x="3348" y="9818"/>
                  <a:pt x="7143" y="9636"/>
                  <a:pt x="8571" y="8438"/>
                </a:cubicBezTo>
                <a:cubicBezTo>
                  <a:pt x="9999" y="7240"/>
                  <a:pt x="10000" y="4219"/>
                  <a:pt x="8571" y="2813"/>
                </a:cubicBezTo>
                <a:cubicBezTo>
                  <a:pt x="7143" y="1406"/>
                  <a:pt x="3571" y="703"/>
                  <a:pt x="0" y="0"/>
                </a:cubicBezTo>
              </a:path>
            </a:pathLst>
          </a:custGeom>
          <a:noFill/>
          <a:ln w="38100" cmpd="sng">
            <a:solidFill>
              <a:srgbClr val="FF0000"/>
            </a:solidFill>
            <a:round/>
            <a:headEnd type="none" w="med" len="med"/>
            <a:tailEnd type="triangle" w="med" len="med"/>
          </a:ln>
        </p:spPr>
        <p:txBody>
          <a:bodyPr/>
          <a:lstStyle/>
          <a:p>
            <a:endParaRPr lang="en-US" dirty="0">
              <a:latin typeface="Comic Sans MS" pitchFamily="66" charset="0"/>
            </a:endParaRPr>
          </a:p>
        </p:txBody>
      </p:sp>
      <p:sp>
        <p:nvSpPr>
          <p:cNvPr id="23" name="Freeform 1397"/>
          <p:cNvSpPr>
            <a:spLocks/>
          </p:cNvSpPr>
          <p:nvPr>
            <p:custDataLst>
              <p:tags r:id="rId15"/>
            </p:custDataLst>
          </p:nvPr>
        </p:nvSpPr>
        <p:spPr bwMode="auto">
          <a:xfrm>
            <a:off x="2822575" y="4479447"/>
            <a:ext cx="2359025" cy="778353"/>
          </a:xfrm>
          <a:custGeom>
            <a:avLst/>
            <a:gdLst>
              <a:gd name="T0" fmla="*/ 2438934 w 2136"/>
              <a:gd name="T1" fmla="*/ 596900 h 616"/>
              <a:gd name="T2" fmla="*/ 2376397 w 2136"/>
              <a:gd name="T3" fmla="*/ 85271 h 616"/>
              <a:gd name="T4" fmla="*/ 0 w 2136"/>
              <a:gd name="T5" fmla="*/ 85271 h 616"/>
              <a:gd name="T6" fmla="*/ 0 60000 65536"/>
              <a:gd name="T7" fmla="*/ 0 60000 65536"/>
              <a:gd name="T8" fmla="*/ 0 60000 65536"/>
              <a:gd name="T9" fmla="*/ 0 w 2136"/>
              <a:gd name="T10" fmla="*/ 0 h 616"/>
              <a:gd name="T11" fmla="*/ 2136 w 2136"/>
              <a:gd name="T12" fmla="*/ 616 h 616"/>
              <a:gd name="connsiteX0" fmla="*/ 8764 w 9382"/>
              <a:gd name="connsiteY0" fmla="*/ 9286 h 9286"/>
              <a:gd name="connsiteX1" fmla="*/ 6753 w 9382"/>
              <a:gd name="connsiteY1" fmla="*/ 2013 h 9286"/>
              <a:gd name="connsiteX2" fmla="*/ 0 w 9382"/>
              <a:gd name="connsiteY2" fmla="*/ 715 h 9286"/>
              <a:gd name="connsiteX0" fmla="*/ 9341 w 9374"/>
              <a:gd name="connsiteY0" fmla="*/ 10000 h 10000"/>
              <a:gd name="connsiteX1" fmla="*/ 8928 w 9374"/>
              <a:gd name="connsiteY1" fmla="*/ 6084 h 10000"/>
              <a:gd name="connsiteX2" fmla="*/ 7198 w 9374"/>
              <a:gd name="connsiteY2" fmla="*/ 2168 h 10000"/>
              <a:gd name="connsiteX3" fmla="*/ 0 w 9374"/>
              <a:gd name="connsiteY3" fmla="*/ 770 h 10000"/>
              <a:gd name="connsiteX0" fmla="*/ 9965 w 10008"/>
              <a:gd name="connsiteY0" fmla="*/ 10000 h 10000"/>
              <a:gd name="connsiteX1" fmla="*/ 9524 w 10008"/>
              <a:gd name="connsiteY1" fmla="*/ 6084 h 10000"/>
              <a:gd name="connsiteX2" fmla="*/ 7063 w 10008"/>
              <a:gd name="connsiteY2" fmla="*/ 2168 h 10000"/>
              <a:gd name="connsiteX3" fmla="*/ 0 w 10008"/>
              <a:gd name="connsiteY3" fmla="*/ 770 h 10000"/>
            </a:gdLst>
            <a:ahLst/>
            <a:cxnLst>
              <a:cxn ang="0">
                <a:pos x="connsiteX0" y="connsiteY0"/>
              </a:cxn>
              <a:cxn ang="0">
                <a:pos x="connsiteX1" y="connsiteY1"/>
              </a:cxn>
              <a:cxn ang="0">
                <a:pos x="connsiteX2" y="connsiteY2"/>
              </a:cxn>
              <a:cxn ang="0">
                <a:pos x="connsiteX3" y="connsiteY3"/>
              </a:cxn>
            </a:cxnLst>
            <a:rect l="l" t="t" r="r" b="b"/>
            <a:pathLst>
              <a:path w="10008" h="10000">
                <a:moveTo>
                  <a:pt x="9965" y="10000"/>
                </a:moveTo>
                <a:cubicBezTo>
                  <a:pt x="10000" y="9551"/>
                  <a:pt x="10008" y="7389"/>
                  <a:pt x="9524" y="6084"/>
                </a:cubicBezTo>
                <a:cubicBezTo>
                  <a:pt x="9040" y="4779"/>
                  <a:pt x="8650" y="3054"/>
                  <a:pt x="7063" y="2168"/>
                </a:cubicBezTo>
                <a:cubicBezTo>
                  <a:pt x="5475" y="1282"/>
                  <a:pt x="4024" y="0"/>
                  <a:pt x="0" y="770"/>
                </a:cubicBezTo>
              </a:path>
            </a:pathLst>
          </a:custGeom>
          <a:noFill/>
          <a:ln w="38100" cmpd="sng">
            <a:solidFill>
              <a:srgbClr val="FF0000"/>
            </a:solidFill>
            <a:round/>
            <a:headEnd type="none" w="med" len="med"/>
            <a:tailEnd type="triangle" w="med" len="med"/>
          </a:ln>
        </p:spPr>
        <p:txBody>
          <a:bodyPr/>
          <a:lstStyle/>
          <a:p>
            <a:endParaRPr lang="en-US" dirty="0">
              <a:latin typeface="Comic Sans MS" pitchFamily="66" charset="0"/>
            </a:endParaRPr>
          </a:p>
        </p:txBody>
      </p:sp>
      <p:sp>
        <p:nvSpPr>
          <p:cNvPr id="24" name="Freeform 1398"/>
          <p:cNvSpPr>
            <a:spLocks/>
          </p:cNvSpPr>
          <p:nvPr>
            <p:custDataLst>
              <p:tags r:id="rId16"/>
            </p:custDataLst>
          </p:nvPr>
        </p:nvSpPr>
        <p:spPr bwMode="auto">
          <a:xfrm>
            <a:off x="2746375" y="3892550"/>
            <a:ext cx="3806825" cy="603250"/>
          </a:xfrm>
          <a:custGeom>
            <a:avLst/>
            <a:gdLst>
              <a:gd name="T0" fmla="*/ 0 w 2688"/>
              <a:gd name="T1" fmla="*/ 324827 h 624"/>
              <a:gd name="T2" fmla="*/ 2188765 w 2688"/>
              <a:gd name="T3" fmla="*/ 46404 h 624"/>
              <a:gd name="T4" fmla="*/ 3502025 w 2688"/>
              <a:gd name="T5" fmla="*/ 603250 h 624"/>
              <a:gd name="T6" fmla="*/ 0 60000 65536"/>
              <a:gd name="T7" fmla="*/ 0 60000 65536"/>
              <a:gd name="T8" fmla="*/ 0 60000 65536"/>
              <a:gd name="T9" fmla="*/ 0 w 2688"/>
              <a:gd name="T10" fmla="*/ 0 h 624"/>
              <a:gd name="T11" fmla="*/ 2688 w 2688"/>
              <a:gd name="T12" fmla="*/ 624 h 624"/>
            </a:gdLst>
            <a:ahLst/>
            <a:cxnLst>
              <a:cxn ang="T6">
                <a:pos x="T0" y="T1"/>
              </a:cxn>
              <a:cxn ang="T7">
                <a:pos x="T2" y="T3"/>
              </a:cxn>
              <a:cxn ang="T8">
                <a:pos x="T4" y="T5"/>
              </a:cxn>
            </a:cxnLst>
            <a:rect l="T9" t="T10" r="T11" b="T12"/>
            <a:pathLst>
              <a:path w="2688" h="624">
                <a:moveTo>
                  <a:pt x="0" y="336"/>
                </a:moveTo>
                <a:cubicBezTo>
                  <a:pt x="616" y="168"/>
                  <a:pt x="1232" y="0"/>
                  <a:pt x="1680" y="48"/>
                </a:cubicBezTo>
                <a:cubicBezTo>
                  <a:pt x="2128" y="96"/>
                  <a:pt x="2408" y="360"/>
                  <a:pt x="2688" y="624"/>
                </a:cubicBezTo>
              </a:path>
            </a:pathLst>
          </a:custGeom>
          <a:noFill/>
          <a:ln w="38100" cmpd="sng">
            <a:solidFill>
              <a:srgbClr val="FF0000"/>
            </a:solidFill>
            <a:round/>
            <a:headEnd type="none" w="med" len="med"/>
            <a:tailEnd type="triangle" w="med" len="med"/>
          </a:ln>
        </p:spPr>
        <p:txBody>
          <a:bodyPr/>
          <a:lstStyle/>
          <a:p>
            <a:endParaRPr lang="en-US" dirty="0">
              <a:latin typeface="Comic Sans MS" pitchFamily="66" charset="0"/>
            </a:endParaRPr>
          </a:p>
        </p:txBody>
      </p:sp>
      <p:sp>
        <p:nvSpPr>
          <p:cNvPr id="25" name="Freeform 1400"/>
          <p:cNvSpPr>
            <a:spLocks/>
          </p:cNvSpPr>
          <p:nvPr>
            <p:custDataLst>
              <p:tags r:id="rId17"/>
            </p:custDataLst>
          </p:nvPr>
        </p:nvSpPr>
        <p:spPr bwMode="auto">
          <a:xfrm rot="398378">
            <a:off x="5430214" y="3146803"/>
            <a:ext cx="1164879" cy="1731808"/>
          </a:xfrm>
          <a:custGeom>
            <a:avLst/>
            <a:gdLst>
              <a:gd name="T0" fmla="*/ 1001712 w 768"/>
              <a:gd name="T1" fmla="*/ 1068387 h 1104"/>
              <a:gd name="T2" fmla="*/ 0 w 768"/>
              <a:gd name="T3" fmla="*/ 464516 h 1104"/>
              <a:gd name="T4" fmla="*/ 1001712 w 768"/>
              <a:gd name="T5" fmla="*/ 0 h 1104"/>
              <a:gd name="T6" fmla="*/ 0 60000 65536"/>
              <a:gd name="T7" fmla="*/ 0 60000 65536"/>
              <a:gd name="T8" fmla="*/ 0 60000 65536"/>
              <a:gd name="T9" fmla="*/ 0 w 768"/>
              <a:gd name="T10" fmla="*/ 0 h 1104"/>
              <a:gd name="T11" fmla="*/ 768 w 768"/>
              <a:gd name="T12" fmla="*/ 1104 h 1104"/>
            </a:gdLst>
            <a:ahLst/>
            <a:cxnLst>
              <a:cxn ang="T6">
                <a:pos x="T0" y="T1"/>
              </a:cxn>
              <a:cxn ang="T7">
                <a:pos x="T2" y="T3"/>
              </a:cxn>
              <a:cxn ang="T8">
                <a:pos x="T4" y="T5"/>
              </a:cxn>
            </a:cxnLst>
            <a:rect l="T9" t="T10" r="T11" b="T12"/>
            <a:pathLst>
              <a:path w="768" h="1104">
                <a:moveTo>
                  <a:pt x="768" y="1104"/>
                </a:moveTo>
                <a:cubicBezTo>
                  <a:pt x="384" y="884"/>
                  <a:pt x="0" y="664"/>
                  <a:pt x="0" y="480"/>
                </a:cubicBezTo>
                <a:cubicBezTo>
                  <a:pt x="0" y="296"/>
                  <a:pt x="384" y="148"/>
                  <a:pt x="768" y="0"/>
                </a:cubicBezTo>
              </a:path>
            </a:pathLst>
          </a:custGeom>
          <a:noFill/>
          <a:ln w="38100" cmpd="sng">
            <a:solidFill>
              <a:srgbClr val="FF0000"/>
            </a:solidFill>
            <a:round/>
            <a:headEnd type="none" w="med" len="med"/>
            <a:tailEnd type="triangle" w="med" len="med"/>
          </a:ln>
        </p:spPr>
        <p:txBody>
          <a:bodyPr/>
          <a:lstStyle/>
          <a:p>
            <a:endParaRPr lang="en-US" dirty="0">
              <a:latin typeface="Comic Sans MS" pitchFamily="66" charset="0"/>
            </a:endParaRPr>
          </a:p>
        </p:txBody>
      </p:sp>
      <p:sp>
        <p:nvSpPr>
          <p:cNvPr id="29707" name="Text Box 1401"/>
          <p:cNvSpPr txBox="1">
            <a:spLocks noChangeArrowheads="1"/>
          </p:cNvSpPr>
          <p:nvPr>
            <p:custDataLst>
              <p:tags r:id="rId18"/>
            </p:custDataLst>
          </p:nvPr>
        </p:nvSpPr>
        <p:spPr bwMode="auto">
          <a:xfrm>
            <a:off x="2559050" y="5972175"/>
            <a:ext cx="1250950" cy="276225"/>
          </a:xfrm>
          <a:prstGeom prst="rect">
            <a:avLst/>
          </a:prstGeom>
          <a:noFill/>
          <a:ln w="9525">
            <a:noFill/>
            <a:miter lim="800000"/>
            <a:headEnd/>
            <a:tailEnd/>
          </a:ln>
        </p:spPr>
        <p:txBody>
          <a:bodyPr>
            <a:spAutoFit/>
          </a:bodyPr>
          <a:lstStyle/>
          <a:p>
            <a:pPr>
              <a:spcBef>
                <a:spcPct val="50000"/>
              </a:spcBef>
            </a:pPr>
            <a:r>
              <a:rPr lang="en-US" altLang="zh-TW" sz="1200" b="1" dirty="0" smtClean="0">
                <a:latin typeface="Comic Sans MS" pitchFamily="66" charset="0"/>
                <a:ea typeface="新細明體" pitchFamily="18" charset="-120"/>
              </a:rPr>
              <a:t>INTRUDER</a:t>
            </a:r>
            <a:endParaRPr lang="en-US" sz="1200" b="1" dirty="0">
              <a:latin typeface="Comic Sans MS" pitchFamily="66" charset="0"/>
            </a:endParaRPr>
          </a:p>
        </p:txBody>
      </p:sp>
      <p:sp>
        <p:nvSpPr>
          <p:cNvPr id="29708" name="Text Box 1402"/>
          <p:cNvSpPr txBox="1">
            <a:spLocks noChangeArrowheads="1"/>
          </p:cNvSpPr>
          <p:nvPr>
            <p:custDataLst>
              <p:tags r:id="rId19"/>
            </p:custDataLst>
          </p:nvPr>
        </p:nvSpPr>
        <p:spPr bwMode="auto">
          <a:xfrm>
            <a:off x="6629400" y="3686175"/>
            <a:ext cx="812800" cy="276225"/>
          </a:xfrm>
          <a:prstGeom prst="rect">
            <a:avLst/>
          </a:prstGeom>
          <a:noFill/>
          <a:ln w="9525">
            <a:noFill/>
            <a:miter lim="800000"/>
            <a:headEnd/>
            <a:tailEnd/>
          </a:ln>
        </p:spPr>
        <p:txBody>
          <a:bodyPr>
            <a:spAutoFit/>
          </a:bodyPr>
          <a:lstStyle/>
          <a:p>
            <a:pPr>
              <a:spcBef>
                <a:spcPct val="50000"/>
              </a:spcBef>
            </a:pPr>
            <a:r>
              <a:rPr lang="en-US" altLang="zh-TW" sz="1200" b="1" dirty="0" smtClean="0">
                <a:latin typeface="Comic Sans MS" pitchFamily="66" charset="0"/>
                <a:ea typeface="新細明體" pitchFamily="18" charset="-120"/>
              </a:rPr>
              <a:t>TARGET</a:t>
            </a:r>
            <a:endParaRPr lang="en-US" sz="1200" b="1" dirty="0">
              <a:latin typeface="Comic Sans MS" pitchFamily="66" charset="0"/>
            </a:endParaRPr>
          </a:p>
        </p:txBody>
      </p:sp>
      <p:sp>
        <p:nvSpPr>
          <p:cNvPr id="34" name="Content Placeholder 2"/>
          <p:cNvSpPr>
            <a:spLocks noGrp="1"/>
          </p:cNvSpPr>
          <p:nvPr>
            <p:ph sz="quarter" idx="1"/>
            <p:custDataLst>
              <p:tags r:id="rId20"/>
            </p:custDataLst>
          </p:nvPr>
        </p:nvSpPr>
        <p:spPr>
          <a:xfrm>
            <a:off x="609600" y="1371600"/>
            <a:ext cx="8153400" cy="1066800"/>
          </a:xfrm>
        </p:spPr>
        <p:txBody>
          <a:bodyPr>
            <a:normAutofit fontScale="77500" lnSpcReduction="20000"/>
          </a:bodyPr>
          <a:lstStyle/>
          <a:p>
            <a:pPr>
              <a:spcBef>
                <a:spcPts val="0"/>
              </a:spcBef>
              <a:spcAft>
                <a:spcPts val="1800"/>
              </a:spcAft>
              <a:buFont typeface="Wingdings" pitchFamily="2" charset="2"/>
              <a:buChar char="§"/>
            </a:pPr>
            <a:r>
              <a:rPr lang="en-US" dirty="0" smtClean="0"/>
              <a:t>This strategy launches an intrusion by routing through a sequence of intermediate hosts before reaching the target machine which will hide intruder’s real IP address.</a:t>
            </a:r>
          </a:p>
        </p:txBody>
      </p:sp>
      <p:sp>
        <p:nvSpPr>
          <p:cNvPr id="30" name="TextBox 29"/>
          <p:cNvSpPr txBox="1"/>
          <p:nvPr>
            <p:custDataLst>
              <p:tags r:id="rId21"/>
            </p:custDataLst>
          </p:nvPr>
        </p:nvSpPr>
        <p:spPr>
          <a:xfrm>
            <a:off x="4419600" y="3962400"/>
            <a:ext cx="990600" cy="381000"/>
          </a:xfrm>
          <a:prstGeom prst="rect">
            <a:avLst/>
          </a:prstGeom>
          <a:noFill/>
        </p:spPr>
        <p:txBody>
          <a:bodyPr wrap="square" rtlCol="0">
            <a:spAutoFit/>
          </a:bodyPr>
          <a:lstStyle/>
          <a:p>
            <a:r>
              <a:rPr lang="en-US" dirty="0" smtClean="0"/>
              <a:t>Internet</a:t>
            </a:r>
            <a:endParaRPr lang="en-US" dirty="0"/>
          </a:p>
        </p:txBody>
      </p:sp>
      <p:sp>
        <p:nvSpPr>
          <p:cNvPr id="33" name="Slide Number Placeholder 32"/>
          <p:cNvSpPr>
            <a:spLocks noGrp="1"/>
          </p:cNvSpPr>
          <p:nvPr>
            <p:ph type="sldNum" sz="quarter" idx="12"/>
            <p:custDataLst>
              <p:tags r:id="rId22"/>
            </p:custDataLst>
          </p:nvPr>
        </p:nvSpPr>
        <p:spPr/>
        <p:txBody>
          <a:bodyPr/>
          <a:lstStyle/>
          <a:p>
            <a:fld id="{B6F15528-21DE-4FAA-801E-634DDDAF4B2B}" type="slidenum">
              <a:rPr lang="en-US" smtClean="0"/>
              <a:pPr/>
              <a:t>5</a:t>
            </a:fld>
            <a:endParaRPr lang="en-US"/>
          </a:p>
        </p:txBody>
      </p:sp>
    </p:spTree>
    <p:custDataLst>
      <p:tags r:id="rId1"/>
    </p:custDataLst>
    <p:extLst>
      <p:ext uri="{BB962C8B-B14F-4D97-AF65-F5344CB8AC3E}">
        <p14:creationId xmlns:p14="http://schemas.microsoft.com/office/powerpoint/2010/main" xmlns="" val="2244755183"/>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BC7801C-2AA2-4FED-A306-3FAA30DB0C29}" type="slidenum">
              <a:rPr lang="en-US"/>
              <a:pPr/>
              <a:t>50</a:t>
            </a:fld>
            <a:endParaRPr lang="en-US"/>
          </a:p>
        </p:txBody>
      </p:sp>
      <p:sp>
        <p:nvSpPr>
          <p:cNvPr id="74754" name="Rectangle 2"/>
          <p:cNvSpPr>
            <a:spLocks noGrp="1" noChangeArrowheads="1"/>
          </p:cNvSpPr>
          <p:nvPr>
            <p:ph type="title"/>
          </p:nvPr>
        </p:nvSpPr>
        <p:spPr/>
        <p:txBody>
          <a:bodyPr/>
          <a:lstStyle/>
          <a:p>
            <a:r>
              <a:rPr lang="en-US"/>
              <a:t>Network Trace</a:t>
            </a:r>
          </a:p>
        </p:txBody>
      </p:sp>
      <p:graphicFrame>
        <p:nvGraphicFramePr>
          <p:cNvPr id="74755" name="Object 3"/>
          <p:cNvGraphicFramePr>
            <a:graphicFrameLocks noChangeAspect="1"/>
          </p:cNvGraphicFramePr>
          <p:nvPr/>
        </p:nvGraphicFramePr>
        <p:xfrm>
          <a:off x="457200" y="1966913"/>
          <a:ext cx="8229600" cy="3609975"/>
        </p:xfrm>
        <a:graphic>
          <a:graphicData uri="http://schemas.openxmlformats.org/presentationml/2006/ole">
            <p:oleObj spid="_x0000_s12293" r:id="rId4" imgW="4338837" imgH="1901956" progId="">
              <p:embed/>
            </p:oleObj>
          </a:graphicData>
        </a:graphic>
      </p:graphicFrame>
      <p:sp>
        <p:nvSpPr>
          <p:cNvPr id="74756" name="AutoShape 4"/>
          <p:cNvSpPr>
            <a:spLocks noChangeArrowheads="1"/>
          </p:cNvSpPr>
          <p:nvPr/>
        </p:nvSpPr>
        <p:spPr bwMode="auto">
          <a:xfrm>
            <a:off x="3586163" y="1738313"/>
            <a:ext cx="1371600" cy="457200"/>
          </a:xfrm>
          <a:prstGeom prst="wedgeRoundRectCallout">
            <a:avLst>
              <a:gd name="adj1" fmla="val -49306"/>
              <a:gd name="adj2" fmla="val 166667"/>
              <a:gd name="adj3" fmla="val 16667"/>
            </a:avLst>
          </a:prstGeom>
          <a:solidFill>
            <a:srgbClr val="FFFF99"/>
          </a:solidFill>
          <a:ln w="9525">
            <a:solidFill>
              <a:srgbClr val="000000"/>
            </a:solidFill>
            <a:miter lim="800000"/>
            <a:headEnd/>
            <a:tailEnd/>
          </a:ln>
          <a:effectLst/>
        </p:spPr>
        <p:txBody>
          <a:bodyPr/>
          <a:lstStyle/>
          <a:p>
            <a:pPr eaLnBrk="0" hangingPunct="0"/>
            <a:r>
              <a:rPr lang="en-US">
                <a:latin typeface="Times New Roman" pitchFamily="18" charset="0"/>
              </a:rPr>
              <a:t>Seq# 999</a:t>
            </a:r>
          </a:p>
        </p:txBody>
      </p:sp>
      <p:sp>
        <p:nvSpPr>
          <p:cNvPr id="74757" name="AutoShape 5"/>
          <p:cNvSpPr>
            <a:spLocks noChangeArrowheads="1"/>
          </p:cNvSpPr>
          <p:nvPr/>
        </p:nvSpPr>
        <p:spPr bwMode="auto">
          <a:xfrm>
            <a:off x="6611938" y="4281488"/>
            <a:ext cx="1627187" cy="457200"/>
          </a:xfrm>
          <a:prstGeom prst="wedgeRoundRectCallout">
            <a:avLst>
              <a:gd name="adj1" fmla="val -106782"/>
              <a:gd name="adj2" fmla="val -239931"/>
              <a:gd name="adj3" fmla="val 16667"/>
            </a:avLst>
          </a:prstGeom>
          <a:solidFill>
            <a:srgbClr val="FFFF99"/>
          </a:solidFill>
          <a:ln w="9525">
            <a:solidFill>
              <a:srgbClr val="000000"/>
            </a:solidFill>
            <a:miter lim="800000"/>
            <a:headEnd/>
            <a:tailEnd/>
          </a:ln>
        </p:spPr>
        <p:txBody>
          <a:bodyPr/>
          <a:lstStyle/>
          <a:p>
            <a:pPr eaLnBrk="0" hangingPunct="0"/>
            <a:r>
              <a:rPr lang="en-US">
                <a:latin typeface="Times New Roman" pitchFamily="18" charset="0"/>
              </a:rPr>
              <a:t>Seq# 999+1</a:t>
            </a:r>
          </a:p>
        </p:txBody>
      </p:sp>
      <p:sp>
        <p:nvSpPr>
          <p:cNvPr id="74758" name="AutoShape 6"/>
          <p:cNvSpPr>
            <a:spLocks noChangeArrowheads="1"/>
          </p:cNvSpPr>
          <p:nvPr/>
        </p:nvSpPr>
        <p:spPr bwMode="auto">
          <a:xfrm>
            <a:off x="4984750" y="5348288"/>
            <a:ext cx="1627188" cy="457200"/>
          </a:xfrm>
          <a:prstGeom prst="wedgeRoundRectCallout">
            <a:avLst>
              <a:gd name="adj1" fmla="val -116051"/>
              <a:gd name="adj2" fmla="val -213542"/>
              <a:gd name="adj3" fmla="val 16667"/>
            </a:avLst>
          </a:prstGeom>
          <a:solidFill>
            <a:srgbClr val="FFFF99"/>
          </a:solidFill>
          <a:ln w="9525">
            <a:solidFill>
              <a:srgbClr val="000000"/>
            </a:solidFill>
            <a:miter lim="800000"/>
            <a:headEnd/>
            <a:tailEnd/>
          </a:ln>
        </p:spPr>
        <p:txBody>
          <a:bodyPr/>
          <a:lstStyle/>
          <a:p>
            <a:pPr eaLnBrk="0" hangingPunct="0"/>
            <a:r>
              <a:rPr lang="en-US">
                <a:latin typeface="Times New Roman" pitchFamily="18" charset="0"/>
              </a:rPr>
              <a:t>???  Reset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2088445-54BB-4990-8E92-CFB2921DB2E2}" type="slidenum">
              <a:rPr lang="en-US"/>
              <a:pPr/>
              <a:t>51</a:t>
            </a:fld>
            <a:endParaRPr lang="en-US"/>
          </a:p>
        </p:txBody>
      </p:sp>
      <p:sp>
        <p:nvSpPr>
          <p:cNvPr id="67586" name="Rectangle 2"/>
          <p:cNvSpPr>
            <a:spLocks noGrp="1" noChangeArrowheads="1"/>
          </p:cNvSpPr>
          <p:nvPr>
            <p:ph type="title"/>
          </p:nvPr>
        </p:nvSpPr>
        <p:spPr/>
        <p:txBody>
          <a:bodyPr/>
          <a:lstStyle/>
          <a:p>
            <a:r>
              <a:rPr lang="en-US"/>
              <a:t>Sample Trace</a:t>
            </a:r>
          </a:p>
        </p:txBody>
      </p:sp>
      <p:sp>
        <p:nvSpPr>
          <p:cNvPr id="67587" name="Rectangle 3"/>
          <p:cNvSpPr>
            <a:spLocks noGrp="1" noChangeArrowheads="1"/>
          </p:cNvSpPr>
          <p:nvPr>
            <p:ph type="body" idx="1"/>
          </p:nvPr>
        </p:nvSpPr>
        <p:spPr/>
        <p:txBody>
          <a:bodyPr/>
          <a:lstStyle/>
          <a:p>
            <a:pPr>
              <a:buFont typeface="Wingdings" pitchFamily="2" charset="2"/>
              <a:buNone/>
            </a:pPr>
            <a:r>
              <a:rPr lang="en-US" sz="1800">
                <a:latin typeface="Courier New" pitchFamily="49" charset="0"/>
              </a:rPr>
              <a:t>14:18:25.906002 apollo.it.luc.edu.1000&gt; x-terminal.shell: S 1382726990:1382726990(0) win 4096</a:t>
            </a:r>
          </a:p>
          <a:p>
            <a:pPr>
              <a:buFont typeface="Wingdings" pitchFamily="2" charset="2"/>
              <a:buNone/>
            </a:pPr>
            <a:r>
              <a:rPr lang="en-US" sz="1800">
                <a:latin typeface="Courier New" pitchFamily="49" charset="0"/>
              </a:rPr>
              <a:t>14:18:26.094731 x-terminal.shell&gt; apollo.it.luc.edu.1000: S 2021824000:2021824000(0) ack 138272699</a:t>
            </a:r>
            <a:r>
              <a:rPr lang="en-US" sz="1800" b="1">
                <a:solidFill>
                  <a:srgbClr val="FF0000"/>
                </a:solidFill>
                <a:latin typeface="Courier New" pitchFamily="49" charset="0"/>
              </a:rPr>
              <a:t>1</a:t>
            </a:r>
            <a:r>
              <a:rPr lang="en-US" sz="1800">
                <a:latin typeface="Courier New" pitchFamily="49" charset="0"/>
              </a:rPr>
              <a:t> win 4096</a:t>
            </a:r>
          </a:p>
          <a:p>
            <a:pPr>
              <a:buFont typeface="Wingdings" pitchFamily="2" charset="2"/>
              <a:buNone/>
            </a:pPr>
            <a:r>
              <a:rPr lang="en-US" sz="1800">
                <a:latin typeface="Courier New" pitchFamily="49" charset="0"/>
              </a:rPr>
              <a:t>14:18:26.172394 apollo.it.luc.edu.1000&gt; x-terminal.shell: </a:t>
            </a:r>
            <a:r>
              <a:rPr lang="en-US" sz="1800" b="1">
                <a:latin typeface="Courier New" pitchFamily="49" charset="0"/>
              </a:rPr>
              <a:t>R</a:t>
            </a:r>
            <a:r>
              <a:rPr lang="en-US" sz="1800">
                <a:latin typeface="Courier New" pitchFamily="49" charset="0"/>
              </a:rPr>
              <a:t> 1382726991:1382726991(0) win 4096</a:t>
            </a:r>
          </a:p>
          <a:p>
            <a:pPr>
              <a:buFont typeface="Wingdings" pitchFamily="2" charset="2"/>
              <a:buNone/>
            </a:pPr>
            <a:endParaRPr lang="en-US" sz="1800">
              <a:latin typeface="Courier New" pitchFamily="49" charset="0"/>
            </a:endParaRPr>
          </a:p>
          <a:p>
            <a:pPr>
              <a:buFont typeface="Wingdings" pitchFamily="2" charset="2"/>
              <a:buNone/>
            </a:pPr>
            <a:r>
              <a:rPr lang="en-US" sz="1800">
                <a:latin typeface="Courier New" pitchFamily="49" charset="0"/>
              </a:rPr>
              <a:t>14:18:27.906002 apollo.it.luc.edu.1000&gt; x-terminal.shell: S 1382726991:1382726991(0) win 4096</a:t>
            </a:r>
          </a:p>
          <a:p>
            <a:pPr>
              <a:buFont typeface="Wingdings" pitchFamily="2" charset="2"/>
              <a:buNone/>
            </a:pPr>
            <a:r>
              <a:rPr lang="en-US" sz="1800">
                <a:latin typeface="Courier New" pitchFamily="49" charset="0"/>
              </a:rPr>
              <a:t>14:18:28.094731 x-terminal.shell&gt; apollo.it.luc.edu.1000: S 2021952000:2021952000(0) ack 138272699</a:t>
            </a:r>
            <a:r>
              <a:rPr lang="en-US" sz="1800" b="1">
                <a:solidFill>
                  <a:srgbClr val="FF0000"/>
                </a:solidFill>
                <a:latin typeface="Courier New" pitchFamily="49" charset="0"/>
              </a:rPr>
              <a:t>2</a:t>
            </a:r>
            <a:r>
              <a:rPr lang="en-US" sz="1800">
                <a:latin typeface="Courier New" pitchFamily="49" charset="0"/>
              </a:rPr>
              <a:t> win 4096</a:t>
            </a:r>
          </a:p>
          <a:p>
            <a:pPr>
              <a:buFont typeface="Wingdings" pitchFamily="2" charset="2"/>
              <a:buNone/>
            </a:pPr>
            <a:r>
              <a:rPr lang="en-US" sz="1800">
                <a:latin typeface="Courier New" pitchFamily="49" charset="0"/>
              </a:rPr>
              <a:t>14:18:28.172394 apollo.it.luc.edu.1000&gt; x-terminal.shell: </a:t>
            </a:r>
            <a:r>
              <a:rPr lang="en-US" sz="1800" b="1">
                <a:latin typeface="Courier New" pitchFamily="49" charset="0"/>
              </a:rPr>
              <a:t>R</a:t>
            </a:r>
            <a:r>
              <a:rPr lang="en-US" sz="1800">
                <a:latin typeface="Courier New" pitchFamily="49" charset="0"/>
              </a:rPr>
              <a:t> 1382726992:1382726992(0) win 4096</a:t>
            </a:r>
          </a:p>
          <a:p>
            <a:pPr>
              <a:buFont typeface="Wingdings" pitchFamily="2" charset="2"/>
              <a:buNone/>
            </a:pPr>
            <a:endParaRPr lang="en-US" sz="1800">
              <a:latin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641F5E6-508F-42E5-81B6-1874BE4F9347}" type="slidenum">
              <a:rPr lang="en-US"/>
              <a:pPr/>
              <a:t>52</a:t>
            </a:fld>
            <a:endParaRPr lang="en-US"/>
          </a:p>
        </p:txBody>
      </p:sp>
      <p:sp>
        <p:nvSpPr>
          <p:cNvPr id="75778" name="Rectangle 2"/>
          <p:cNvSpPr>
            <a:spLocks noGrp="1" noChangeArrowheads="1"/>
          </p:cNvSpPr>
          <p:nvPr>
            <p:ph type="title"/>
          </p:nvPr>
        </p:nvSpPr>
        <p:spPr/>
        <p:txBody>
          <a:bodyPr/>
          <a:lstStyle/>
          <a:p>
            <a:r>
              <a:rPr lang="en-US"/>
              <a:t>Sample Trace</a:t>
            </a:r>
          </a:p>
        </p:txBody>
      </p:sp>
      <p:sp>
        <p:nvSpPr>
          <p:cNvPr id="75779" name="Rectangle 3"/>
          <p:cNvSpPr>
            <a:spLocks noGrp="1" noChangeArrowheads="1"/>
          </p:cNvSpPr>
          <p:nvPr>
            <p:ph type="body" idx="1"/>
          </p:nvPr>
        </p:nvSpPr>
        <p:spPr/>
        <p:txBody>
          <a:bodyPr/>
          <a:lstStyle/>
          <a:p>
            <a:pPr>
              <a:buFont typeface="Wingdings" pitchFamily="2" charset="2"/>
              <a:buNone/>
            </a:pPr>
            <a:r>
              <a:rPr lang="en-US" sz="1800">
                <a:latin typeface="Courier New" pitchFamily="49" charset="0"/>
              </a:rPr>
              <a:t>14:18:25.906002 apollo.it.luc.edu.1000&gt; x-terminal.shell: S 1382726990:1382726990(0) win 4096</a:t>
            </a:r>
          </a:p>
          <a:p>
            <a:pPr>
              <a:buFont typeface="Wingdings" pitchFamily="2" charset="2"/>
              <a:buNone/>
            </a:pPr>
            <a:r>
              <a:rPr lang="en-US" sz="1800">
                <a:latin typeface="Courier New" pitchFamily="49" charset="0"/>
              </a:rPr>
              <a:t>14:18:26.094731 x-terminal.shell&gt; apollo.it.luc.edu.1000: S </a:t>
            </a:r>
            <a:r>
              <a:rPr lang="en-US" sz="1800" b="1">
                <a:latin typeface="Courier New" pitchFamily="49" charset="0"/>
              </a:rPr>
              <a:t>2021824000</a:t>
            </a:r>
            <a:r>
              <a:rPr lang="en-US" sz="1800">
                <a:latin typeface="Courier New" pitchFamily="49" charset="0"/>
              </a:rPr>
              <a:t>:2021824000(0) ack 138272699</a:t>
            </a:r>
            <a:r>
              <a:rPr lang="en-US" sz="1800" b="1">
                <a:solidFill>
                  <a:srgbClr val="FF0000"/>
                </a:solidFill>
                <a:latin typeface="Courier New" pitchFamily="49" charset="0"/>
              </a:rPr>
              <a:t>1</a:t>
            </a:r>
            <a:r>
              <a:rPr lang="en-US" sz="1800">
                <a:latin typeface="Courier New" pitchFamily="49" charset="0"/>
              </a:rPr>
              <a:t> win 4096</a:t>
            </a:r>
          </a:p>
          <a:p>
            <a:pPr>
              <a:buFont typeface="Wingdings" pitchFamily="2" charset="2"/>
              <a:buNone/>
            </a:pPr>
            <a:r>
              <a:rPr lang="en-US" sz="1800">
                <a:latin typeface="Courier New" pitchFamily="49" charset="0"/>
              </a:rPr>
              <a:t>14:18:26.172394 apollo.it.luc.edu.1000&gt; x-terminal.shell: R 1382726991:1382726991(0) win 4096</a:t>
            </a:r>
          </a:p>
          <a:p>
            <a:pPr>
              <a:buFont typeface="Wingdings" pitchFamily="2" charset="2"/>
              <a:buNone/>
            </a:pPr>
            <a:endParaRPr lang="en-US" sz="1800">
              <a:latin typeface="Courier New" pitchFamily="49" charset="0"/>
            </a:endParaRPr>
          </a:p>
          <a:p>
            <a:pPr>
              <a:buFont typeface="Wingdings" pitchFamily="2" charset="2"/>
              <a:buNone/>
            </a:pPr>
            <a:r>
              <a:rPr lang="en-US" sz="1800">
                <a:latin typeface="Courier New" pitchFamily="49" charset="0"/>
              </a:rPr>
              <a:t>14:18:27.906002 apollo.it.luc.edu.1000&gt; x-terminal.shell: S 1382726991:1382726991(0) win 4096</a:t>
            </a:r>
          </a:p>
          <a:p>
            <a:pPr>
              <a:buFont typeface="Wingdings" pitchFamily="2" charset="2"/>
              <a:buNone/>
            </a:pPr>
            <a:r>
              <a:rPr lang="en-US" sz="1800">
                <a:latin typeface="Courier New" pitchFamily="49" charset="0"/>
              </a:rPr>
              <a:t>14:18:28.094731 x-terminal.shell&gt; apollo.it.luc.edu.1000: S </a:t>
            </a:r>
            <a:r>
              <a:rPr lang="en-US" sz="1800" b="1">
                <a:latin typeface="Courier New" pitchFamily="49" charset="0"/>
              </a:rPr>
              <a:t>2021952000</a:t>
            </a:r>
            <a:r>
              <a:rPr lang="en-US" sz="1800">
                <a:latin typeface="Courier New" pitchFamily="49" charset="0"/>
              </a:rPr>
              <a:t>:2021952000(0) ack 138272699</a:t>
            </a:r>
            <a:r>
              <a:rPr lang="en-US" sz="1800" b="1">
                <a:solidFill>
                  <a:srgbClr val="FF0000"/>
                </a:solidFill>
                <a:latin typeface="Courier New" pitchFamily="49" charset="0"/>
              </a:rPr>
              <a:t>2</a:t>
            </a:r>
            <a:r>
              <a:rPr lang="en-US" sz="1800">
                <a:latin typeface="Courier New" pitchFamily="49" charset="0"/>
              </a:rPr>
              <a:t> win 4096</a:t>
            </a:r>
          </a:p>
          <a:p>
            <a:pPr>
              <a:buFont typeface="Wingdings" pitchFamily="2" charset="2"/>
              <a:buNone/>
            </a:pPr>
            <a:r>
              <a:rPr lang="en-US" sz="1800">
                <a:latin typeface="Courier New" pitchFamily="49" charset="0"/>
              </a:rPr>
              <a:t>14:18:28.172394 apollo.it.luc.edu.1000&gt; x-terminal.shell: R 1382726992:1382726992(0) win 4096</a:t>
            </a:r>
          </a:p>
          <a:p>
            <a:pPr>
              <a:buFont typeface="Wingdings" pitchFamily="2" charset="2"/>
              <a:buNone/>
            </a:pPr>
            <a:endParaRPr lang="en-US" sz="1800">
              <a:latin typeface="Courier New" pitchFamily="49" charset="0"/>
            </a:endParaRPr>
          </a:p>
        </p:txBody>
      </p:sp>
      <p:grpSp>
        <p:nvGrpSpPr>
          <p:cNvPr id="2" name="Group 6"/>
          <p:cNvGrpSpPr>
            <a:grpSpLocks/>
          </p:cNvGrpSpPr>
          <p:nvPr/>
        </p:nvGrpSpPr>
        <p:grpSpPr bwMode="auto">
          <a:xfrm>
            <a:off x="1657350" y="2803525"/>
            <a:ext cx="1366838" cy="1838325"/>
            <a:chOff x="1044" y="1766"/>
            <a:chExt cx="861" cy="1158"/>
          </a:xfrm>
        </p:grpSpPr>
        <p:sp>
          <p:nvSpPr>
            <p:cNvPr id="75780" name="Text Box 4"/>
            <p:cNvSpPr txBox="1">
              <a:spLocks noChangeArrowheads="1"/>
            </p:cNvSpPr>
            <p:nvPr/>
          </p:nvSpPr>
          <p:spPr bwMode="auto">
            <a:xfrm>
              <a:off x="1044" y="2139"/>
              <a:ext cx="861" cy="231"/>
            </a:xfrm>
            <a:prstGeom prst="rect">
              <a:avLst/>
            </a:prstGeom>
            <a:noFill/>
            <a:ln w="9525">
              <a:noFill/>
              <a:miter lim="800000"/>
              <a:headEnd/>
              <a:tailEnd/>
            </a:ln>
            <a:effectLst/>
          </p:spPr>
          <p:txBody>
            <a:bodyPr>
              <a:spAutoFit/>
            </a:bodyPr>
            <a:lstStyle/>
            <a:p>
              <a:pPr>
                <a:spcBef>
                  <a:spcPct val="50000"/>
                </a:spcBef>
              </a:pPr>
              <a:r>
                <a:rPr lang="en-US">
                  <a:solidFill>
                    <a:srgbClr val="FF0000"/>
                  </a:solidFill>
                </a:rPr>
                <a:t>128,000</a:t>
              </a:r>
            </a:p>
          </p:txBody>
        </p:sp>
        <p:sp>
          <p:nvSpPr>
            <p:cNvPr id="75781" name="Line 5"/>
            <p:cNvSpPr>
              <a:spLocks noChangeShapeType="1"/>
            </p:cNvSpPr>
            <p:nvPr/>
          </p:nvSpPr>
          <p:spPr bwMode="auto">
            <a:xfrm>
              <a:off x="1044" y="1766"/>
              <a:ext cx="0" cy="1158"/>
            </a:xfrm>
            <a:prstGeom prst="line">
              <a:avLst/>
            </a:prstGeom>
            <a:noFill/>
            <a:ln w="28575">
              <a:solidFill>
                <a:srgbClr val="FF0000"/>
              </a:solidFill>
              <a:round/>
              <a:headEnd type="triangle" w="med" len="me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EF1CE2B-F759-4BE4-8239-B06F767FFECF}" type="slidenum">
              <a:rPr lang="en-US"/>
              <a:pPr/>
              <a:t>53</a:t>
            </a:fld>
            <a:endParaRPr lang="en-US"/>
          </a:p>
        </p:txBody>
      </p:sp>
      <p:sp>
        <p:nvSpPr>
          <p:cNvPr id="68610" name="Rectangle 2"/>
          <p:cNvSpPr>
            <a:spLocks noGrp="1" noChangeArrowheads="1"/>
          </p:cNvSpPr>
          <p:nvPr>
            <p:ph type="title"/>
          </p:nvPr>
        </p:nvSpPr>
        <p:spPr/>
        <p:txBody>
          <a:bodyPr/>
          <a:lstStyle/>
          <a:p>
            <a:r>
              <a:rPr lang="en-US"/>
              <a:t>Network Trace</a:t>
            </a:r>
          </a:p>
        </p:txBody>
      </p:sp>
      <p:sp>
        <p:nvSpPr>
          <p:cNvPr id="68611" name="Rectangle 3"/>
          <p:cNvSpPr>
            <a:spLocks noGrp="1" noChangeArrowheads="1"/>
          </p:cNvSpPr>
          <p:nvPr>
            <p:ph type="body" idx="1"/>
          </p:nvPr>
        </p:nvSpPr>
        <p:spPr/>
        <p:txBody>
          <a:bodyPr/>
          <a:lstStyle/>
          <a:p>
            <a:r>
              <a:rPr lang="en-US"/>
              <a:t>Repeating the probe several more time, we can predict the sequence number.</a:t>
            </a:r>
          </a:p>
          <a:p>
            <a:r>
              <a:rPr lang="en-US"/>
              <a:t>If we send a SYN to x-terminal, its sequence number should be 128,000 higher (if there is no other SYN in between).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1AC1F39-C0E1-45DA-A557-A72F530F013D}" type="slidenum">
              <a:rPr lang="en-US"/>
              <a:pPr/>
              <a:t>54</a:t>
            </a:fld>
            <a:endParaRPr lang="en-US"/>
          </a:p>
        </p:txBody>
      </p:sp>
      <p:sp>
        <p:nvSpPr>
          <p:cNvPr id="76802" name="Rectangle 2"/>
          <p:cNvSpPr>
            <a:spLocks noGrp="1" noChangeArrowheads="1"/>
          </p:cNvSpPr>
          <p:nvPr>
            <p:ph type="title"/>
          </p:nvPr>
        </p:nvSpPr>
        <p:spPr/>
        <p:txBody>
          <a:bodyPr/>
          <a:lstStyle/>
          <a:p>
            <a:r>
              <a:rPr lang="en-US"/>
              <a:t>Mitnick</a:t>
            </a:r>
          </a:p>
        </p:txBody>
      </p:sp>
      <p:sp>
        <p:nvSpPr>
          <p:cNvPr id="76804" name="Rectangle 4"/>
          <p:cNvSpPr>
            <a:spLocks noChangeArrowheads="1"/>
          </p:cNvSpPr>
          <p:nvPr/>
        </p:nvSpPr>
        <p:spPr bwMode="auto">
          <a:xfrm>
            <a:off x="2819400" y="2233613"/>
            <a:ext cx="9144000" cy="0"/>
          </a:xfrm>
          <a:prstGeom prst="rect">
            <a:avLst/>
          </a:prstGeom>
          <a:noFill/>
          <a:ln w="9525">
            <a:noFill/>
            <a:miter lim="800000"/>
            <a:headEnd/>
            <a:tailEnd/>
          </a:ln>
          <a:effectLst/>
        </p:spPr>
        <p:txBody>
          <a:bodyPr>
            <a:spAutoFit/>
          </a:bodyPr>
          <a:lstStyle/>
          <a:p>
            <a:endParaRPr lang="en-US"/>
          </a:p>
        </p:txBody>
      </p:sp>
      <p:graphicFrame>
        <p:nvGraphicFramePr>
          <p:cNvPr id="76803" name="Object 3"/>
          <p:cNvGraphicFramePr>
            <a:graphicFrameLocks noChangeAspect="1"/>
          </p:cNvGraphicFramePr>
          <p:nvPr/>
        </p:nvGraphicFramePr>
        <p:xfrm>
          <a:off x="457200" y="1638300"/>
          <a:ext cx="7042150" cy="4803775"/>
        </p:xfrm>
        <a:graphic>
          <a:graphicData uri="http://schemas.openxmlformats.org/presentationml/2006/ole">
            <p:oleObj spid="_x0000_s13317" r:id="rId4" imgW="3506286" imgH="2395429" progId="">
              <p:embed/>
            </p:oleObj>
          </a:graphicData>
        </a:graphic>
      </p:graphicFrame>
      <p:sp>
        <p:nvSpPr>
          <p:cNvPr id="76806" name="Text Box 6"/>
          <p:cNvSpPr txBox="1">
            <a:spLocks noChangeArrowheads="1"/>
          </p:cNvSpPr>
          <p:nvPr/>
        </p:nvSpPr>
        <p:spPr bwMode="auto">
          <a:xfrm>
            <a:off x="1489075" y="1638300"/>
            <a:ext cx="1162050" cy="366713"/>
          </a:xfrm>
          <a:prstGeom prst="rect">
            <a:avLst/>
          </a:prstGeom>
          <a:noFill/>
          <a:ln w="9525">
            <a:noFill/>
            <a:miter lim="800000"/>
            <a:headEnd/>
            <a:tailEnd/>
          </a:ln>
          <a:effectLst/>
        </p:spPr>
        <p:txBody>
          <a:bodyPr>
            <a:spAutoFit/>
          </a:bodyPr>
          <a:lstStyle/>
          <a:p>
            <a:pPr algn="ctr">
              <a:spcBef>
                <a:spcPct val="50000"/>
              </a:spcBef>
            </a:pPr>
            <a:r>
              <a:rPr lang="en-US">
                <a:solidFill>
                  <a:srgbClr val="FF0000"/>
                </a:solidFill>
              </a:rPr>
              <a:t>victim</a:t>
            </a:r>
          </a:p>
        </p:txBody>
      </p:sp>
      <p:sp>
        <p:nvSpPr>
          <p:cNvPr id="76807" name="Text Box 7"/>
          <p:cNvSpPr txBox="1">
            <a:spLocks noChangeArrowheads="1"/>
          </p:cNvSpPr>
          <p:nvPr/>
        </p:nvSpPr>
        <p:spPr bwMode="auto">
          <a:xfrm>
            <a:off x="5986463" y="1638300"/>
            <a:ext cx="1162050"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F0000"/>
                </a:solidFill>
              </a:rPr>
              <a:t>server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F78E131-5542-4258-979F-27A6DBB7D2F3}" type="slidenum">
              <a:rPr lang="en-US"/>
              <a:pPr/>
              <a:t>55</a:t>
            </a:fld>
            <a:endParaRPr lang="en-US"/>
          </a:p>
        </p:txBody>
      </p:sp>
      <p:sp>
        <p:nvSpPr>
          <p:cNvPr id="69634" name="Rectangle 2"/>
          <p:cNvSpPr>
            <a:spLocks noGrp="1" noChangeArrowheads="1"/>
          </p:cNvSpPr>
          <p:nvPr>
            <p:ph type="title"/>
          </p:nvPr>
        </p:nvSpPr>
        <p:spPr/>
        <p:txBody>
          <a:bodyPr/>
          <a:lstStyle/>
          <a:p>
            <a:r>
              <a:rPr lang="en-US"/>
              <a:t>Mitnick</a:t>
            </a:r>
          </a:p>
        </p:txBody>
      </p:sp>
      <p:sp>
        <p:nvSpPr>
          <p:cNvPr id="69635" name="Rectangle 3"/>
          <p:cNvSpPr>
            <a:spLocks noGrp="1" noChangeArrowheads="1"/>
          </p:cNvSpPr>
          <p:nvPr>
            <p:ph type="body" idx="1"/>
          </p:nvPr>
        </p:nvSpPr>
        <p:spPr/>
        <p:txBody>
          <a:bodyPr/>
          <a:lstStyle/>
          <a:p>
            <a:r>
              <a:rPr lang="en-US" sz="2400"/>
              <a:t>“victim” trusts “server”.</a:t>
            </a:r>
          </a:p>
          <a:p>
            <a:r>
              <a:rPr lang="en-US" sz="2400"/>
              <a:t>“Hacker” contact victim with a spoofed IP of server.</a:t>
            </a:r>
          </a:p>
          <a:p>
            <a:r>
              <a:rPr lang="en-US" sz="2400"/>
              <a:t>Hacker SYN flood server, making it unable to respond.</a:t>
            </a:r>
          </a:p>
          <a:p>
            <a:r>
              <a:rPr lang="en-US" sz="2400"/>
              <a:t>Hacker ACK victim with predicted sequence number and gain the trust of the victim.</a:t>
            </a:r>
          </a:p>
          <a:p>
            <a:r>
              <a:rPr lang="en-US" sz="2400"/>
              <a:t>The Hacker is in.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970420E-E4ED-4135-B202-F0EEF9FBED36}" type="slidenum">
              <a:rPr lang="en-US"/>
              <a:pPr/>
              <a:t>56</a:t>
            </a:fld>
            <a:endParaRPr lang="en-US"/>
          </a:p>
        </p:txBody>
      </p:sp>
      <p:sp>
        <p:nvSpPr>
          <p:cNvPr id="70658" name="Rectangle 2"/>
          <p:cNvSpPr>
            <a:spLocks noGrp="1" noChangeArrowheads="1"/>
          </p:cNvSpPr>
          <p:nvPr>
            <p:ph type="title"/>
          </p:nvPr>
        </p:nvSpPr>
        <p:spPr/>
        <p:txBody>
          <a:bodyPr/>
          <a:lstStyle/>
          <a:p>
            <a:r>
              <a:rPr lang="en-US"/>
              <a:t>Detection</a:t>
            </a:r>
          </a:p>
        </p:txBody>
      </p:sp>
      <p:sp>
        <p:nvSpPr>
          <p:cNvPr id="70659" name="Rectangle 3"/>
          <p:cNvSpPr>
            <a:spLocks noGrp="1" noChangeArrowheads="1"/>
          </p:cNvSpPr>
          <p:nvPr>
            <p:ph type="body" idx="1"/>
          </p:nvPr>
        </p:nvSpPr>
        <p:spPr/>
        <p:txBody>
          <a:bodyPr/>
          <a:lstStyle/>
          <a:p>
            <a:r>
              <a:rPr lang="en-US"/>
              <a:t>Firewall blocks finger, rpcinfo etc.</a:t>
            </a:r>
          </a:p>
          <a:p>
            <a:r>
              <a:rPr lang="en-US"/>
              <a:t>Many OS now randomize the sequence number.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1758732-1B64-4F94-8DD4-466AEDC04F31}" type="slidenum">
              <a:rPr lang="en-US"/>
              <a:pPr/>
              <a:t>57</a:t>
            </a:fld>
            <a:endParaRPr lang="en-US"/>
          </a:p>
        </p:txBody>
      </p:sp>
      <p:sp>
        <p:nvSpPr>
          <p:cNvPr id="33794" name="Rectangle 2"/>
          <p:cNvSpPr>
            <a:spLocks noGrp="1" noChangeArrowheads="1"/>
          </p:cNvSpPr>
          <p:nvPr>
            <p:ph type="title"/>
          </p:nvPr>
        </p:nvSpPr>
        <p:spPr/>
        <p:txBody>
          <a:bodyPr/>
          <a:lstStyle/>
          <a:p>
            <a:r>
              <a:rPr lang="en-US"/>
              <a:t>Buffer Overflow</a:t>
            </a:r>
          </a:p>
        </p:txBody>
      </p:sp>
      <p:sp>
        <p:nvSpPr>
          <p:cNvPr id="33795" name="Rectangle 3"/>
          <p:cNvSpPr>
            <a:spLocks noGrp="1" noChangeArrowheads="1"/>
          </p:cNvSpPr>
          <p:nvPr>
            <p:ph type="body" idx="1"/>
          </p:nvPr>
        </p:nvSpPr>
        <p:spPr/>
        <p:txBody>
          <a:bodyPr/>
          <a:lstStyle/>
          <a:p>
            <a:r>
              <a:rPr lang="en-US"/>
              <a:t>The most notorious security problem.</a:t>
            </a:r>
          </a:p>
          <a:p>
            <a:r>
              <a:rPr lang="en-US"/>
              <a:t>Not related to network protocols.</a:t>
            </a:r>
          </a:p>
          <a:p>
            <a:r>
              <a:rPr lang="en-US"/>
              <a:t>C/C++ does not check memory bounds.</a:t>
            </a:r>
          </a:p>
          <a:p>
            <a:r>
              <a:rPr lang="en-US"/>
              <a:t>One may overwrite:</a:t>
            </a:r>
          </a:p>
          <a:p>
            <a:pPr lvl="1"/>
            <a:r>
              <a:rPr lang="en-US"/>
              <a:t>Return address</a:t>
            </a:r>
          </a:p>
          <a:p>
            <a:pPr lvl="1"/>
            <a:r>
              <a:rPr lang="en-US"/>
              <a:t>System command executed inside a program (with root permissions)</a:t>
            </a:r>
          </a:p>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77AF31E4-4F75-4135-9354-5F7E7A7B1813}" type="slidenum">
              <a:rPr lang="en-US"/>
              <a:pPr/>
              <a:t>58</a:t>
            </a:fld>
            <a:endParaRPr lang="en-US"/>
          </a:p>
        </p:txBody>
      </p:sp>
      <p:sp>
        <p:nvSpPr>
          <p:cNvPr id="71682" name="Rectangle 2"/>
          <p:cNvSpPr>
            <a:spLocks noGrp="1" noChangeArrowheads="1"/>
          </p:cNvSpPr>
          <p:nvPr>
            <p:ph type="title"/>
          </p:nvPr>
        </p:nvSpPr>
        <p:spPr/>
        <p:txBody>
          <a:bodyPr/>
          <a:lstStyle/>
          <a:p>
            <a:r>
              <a:rPr lang="en-US"/>
              <a:t>C code</a:t>
            </a:r>
          </a:p>
        </p:txBody>
      </p:sp>
      <p:sp>
        <p:nvSpPr>
          <p:cNvPr id="71683" name="Rectangle 3"/>
          <p:cNvSpPr>
            <a:spLocks noGrp="1" noChangeArrowheads="1"/>
          </p:cNvSpPr>
          <p:nvPr>
            <p:ph type="body" idx="1"/>
          </p:nvPr>
        </p:nvSpPr>
        <p:spPr>
          <a:xfrm>
            <a:off x="457200" y="1600200"/>
            <a:ext cx="8229600" cy="3200400"/>
          </a:xfrm>
        </p:spPr>
        <p:txBody>
          <a:bodyPr/>
          <a:lstStyle/>
          <a:p>
            <a:pPr>
              <a:buFont typeface="Wingdings" pitchFamily="2" charset="2"/>
              <a:buNone/>
            </a:pPr>
            <a:r>
              <a:rPr lang="en-US" sz="2400">
                <a:latin typeface="Courier New" pitchFamily="49" charset="0"/>
              </a:rPr>
              <a:t>void function (int a, int b){</a:t>
            </a:r>
          </a:p>
          <a:p>
            <a:pPr>
              <a:buFont typeface="Wingdings" pitchFamily="2" charset="2"/>
              <a:buNone/>
            </a:pPr>
            <a:r>
              <a:rPr lang="en-US" sz="2400">
                <a:latin typeface="Courier New" pitchFamily="49" charset="0"/>
              </a:rPr>
              <a:t>   char buffer1[5];</a:t>
            </a:r>
          </a:p>
          <a:p>
            <a:pPr>
              <a:buFont typeface="Wingdings" pitchFamily="2" charset="2"/>
              <a:buNone/>
            </a:pPr>
            <a:r>
              <a:rPr lang="en-US" sz="2400">
                <a:latin typeface="Courier New" pitchFamily="49" charset="0"/>
              </a:rPr>
              <a:t>   char buffer2[10];</a:t>
            </a:r>
          </a:p>
          <a:p>
            <a:pPr>
              <a:buFont typeface="Wingdings" pitchFamily="2" charset="2"/>
              <a:buNone/>
            </a:pPr>
            <a:r>
              <a:rPr lang="en-US" sz="2400">
                <a:latin typeface="Courier New" pitchFamily="49" charset="0"/>
              </a:rPr>
              <a:t>}</a:t>
            </a:r>
          </a:p>
          <a:p>
            <a:pPr>
              <a:buFont typeface="Wingdings" pitchFamily="2" charset="2"/>
              <a:buNone/>
            </a:pPr>
            <a:r>
              <a:rPr lang="en-US" sz="2400">
                <a:latin typeface="Courier New" pitchFamily="49" charset="0"/>
              </a:rPr>
              <a:t>int main(){</a:t>
            </a:r>
          </a:p>
          <a:p>
            <a:pPr>
              <a:buFont typeface="Wingdings" pitchFamily="2" charset="2"/>
              <a:buNone/>
            </a:pPr>
            <a:r>
              <a:rPr lang="en-US" sz="2400">
                <a:latin typeface="Courier New" pitchFamily="49" charset="0"/>
              </a:rPr>
              <a:t>   function(1,2);</a:t>
            </a:r>
          </a:p>
          <a:p>
            <a:pPr>
              <a:buFont typeface="Wingdings" pitchFamily="2" charset="2"/>
              <a:buNone/>
            </a:pPr>
            <a:r>
              <a:rPr lang="en-US" sz="2400">
                <a:latin typeface="Courier New" pitchFamily="49" charset="0"/>
              </a:rPr>
              <a:t>}</a:t>
            </a:r>
          </a:p>
        </p:txBody>
      </p:sp>
      <p:sp>
        <p:nvSpPr>
          <p:cNvPr id="71684" name="Text Box 4"/>
          <p:cNvSpPr txBox="1">
            <a:spLocks noChangeArrowheads="1"/>
          </p:cNvSpPr>
          <p:nvPr/>
        </p:nvSpPr>
        <p:spPr bwMode="auto">
          <a:xfrm>
            <a:off x="1739900" y="5245100"/>
            <a:ext cx="1854200" cy="376238"/>
          </a:xfrm>
          <a:prstGeom prst="rect">
            <a:avLst/>
          </a:prstGeom>
          <a:noFill/>
          <a:ln w="9525">
            <a:solidFill>
              <a:schemeClr val="tx1"/>
            </a:solidFill>
            <a:miter lim="800000"/>
            <a:headEnd/>
            <a:tailEnd/>
          </a:ln>
          <a:effectLst/>
        </p:spPr>
        <p:txBody>
          <a:bodyPr>
            <a:spAutoFit/>
          </a:bodyPr>
          <a:lstStyle/>
          <a:p>
            <a:pPr>
              <a:spcBef>
                <a:spcPct val="50000"/>
              </a:spcBef>
            </a:pPr>
            <a:r>
              <a:rPr lang="en-US"/>
              <a:t>buffer2</a:t>
            </a:r>
          </a:p>
        </p:txBody>
      </p:sp>
      <p:sp>
        <p:nvSpPr>
          <p:cNvPr id="71685" name="Text Box 5"/>
          <p:cNvSpPr txBox="1">
            <a:spLocks noChangeArrowheads="1"/>
          </p:cNvSpPr>
          <p:nvPr/>
        </p:nvSpPr>
        <p:spPr bwMode="auto">
          <a:xfrm>
            <a:off x="3594100" y="5245100"/>
            <a:ext cx="1244600" cy="376238"/>
          </a:xfrm>
          <a:prstGeom prst="rect">
            <a:avLst/>
          </a:prstGeom>
          <a:noFill/>
          <a:ln w="9525">
            <a:solidFill>
              <a:schemeClr val="tx1"/>
            </a:solidFill>
            <a:miter lim="800000"/>
            <a:headEnd/>
            <a:tailEnd/>
          </a:ln>
          <a:effectLst/>
        </p:spPr>
        <p:txBody>
          <a:bodyPr>
            <a:spAutoFit/>
          </a:bodyPr>
          <a:lstStyle/>
          <a:p>
            <a:pPr>
              <a:spcBef>
                <a:spcPct val="50000"/>
              </a:spcBef>
            </a:pPr>
            <a:r>
              <a:rPr lang="en-US"/>
              <a:t>buffer1</a:t>
            </a:r>
          </a:p>
        </p:txBody>
      </p:sp>
      <p:sp>
        <p:nvSpPr>
          <p:cNvPr id="71686" name="Text Box 6"/>
          <p:cNvSpPr txBox="1">
            <a:spLocks noChangeArrowheads="1"/>
          </p:cNvSpPr>
          <p:nvPr/>
        </p:nvSpPr>
        <p:spPr bwMode="auto">
          <a:xfrm>
            <a:off x="4838700" y="5245100"/>
            <a:ext cx="558800" cy="376238"/>
          </a:xfrm>
          <a:prstGeom prst="rect">
            <a:avLst/>
          </a:prstGeom>
          <a:noFill/>
          <a:ln w="9525">
            <a:solidFill>
              <a:schemeClr val="tx1"/>
            </a:solidFill>
            <a:miter lim="800000"/>
            <a:headEnd/>
            <a:tailEnd/>
          </a:ln>
          <a:effectLst/>
        </p:spPr>
        <p:txBody>
          <a:bodyPr>
            <a:spAutoFit/>
          </a:bodyPr>
          <a:lstStyle/>
          <a:p>
            <a:pPr>
              <a:spcBef>
                <a:spcPct val="50000"/>
              </a:spcBef>
            </a:pPr>
            <a:r>
              <a:rPr lang="en-US"/>
              <a:t>FP</a:t>
            </a:r>
          </a:p>
        </p:txBody>
      </p:sp>
      <p:sp>
        <p:nvSpPr>
          <p:cNvPr id="71687" name="Text Box 7"/>
          <p:cNvSpPr txBox="1">
            <a:spLocks noChangeArrowheads="1"/>
          </p:cNvSpPr>
          <p:nvPr/>
        </p:nvSpPr>
        <p:spPr bwMode="auto">
          <a:xfrm>
            <a:off x="5397500" y="5245100"/>
            <a:ext cx="558800" cy="376238"/>
          </a:xfrm>
          <a:prstGeom prst="rect">
            <a:avLst/>
          </a:prstGeom>
          <a:noFill/>
          <a:ln w="9525">
            <a:solidFill>
              <a:schemeClr val="tx1"/>
            </a:solidFill>
            <a:miter lim="800000"/>
            <a:headEnd/>
            <a:tailEnd/>
          </a:ln>
          <a:effectLst/>
        </p:spPr>
        <p:txBody>
          <a:bodyPr>
            <a:spAutoFit/>
          </a:bodyPr>
          <a:lstStyle/>
          <a:p>
            <a:pPr>
              <a:spcBef>
                <a:spcPct val="50000"/>
              </a:spcBef>
            </a:pPr>
            <a:r>
              <a:rPr lang="en-US"/>
              <a:t>RA</a:t>
            </a:r>
          </a:p>
        </p:txBody>
      </p:sp>
      <p:sp>
        <p:nvSpPr>
          <p:cNvPr id="71688" name="Text Box 8"/>
          <p:cNvSpPr txBox="1">
            <a:spLocks noChangeArrowheads="1"/>
          </p:cNvSpPr>
          <p:nvPr/>
        </p:nvSpPr>
        <p:spPr bwMode="auto">
          <a:xfrm>
            <a:off x="5956300" y="5245100"/>
            <a:ext cx="558800" cy="376238"/>
          </a:xfrm>
          <a:prstGeom prst="rect">
            <a:avLst/>
          </a:prstGeom>
          <a:noFill/>
          <a:ln w="9525">
            <a:solidFill>
              <a:schemeClr val="tx1"/>
            </a:solidFill>
            <a:miter lim="800000"/>
            <a:headEnd/>
            <a:tailEnd/>
          </a:ln>
          <a:effectLst/>
        </p:spPr>
        <p:txBody>
          <a:bodyPr>
            <a:spAutoFit/>
          </a:bodyPr>
          <a:lstStyle/>
          <a:p>
            <a:pPr>
              <a:spcBef>
                <a:spcPct val="50000"/>
              </a:spcBef>
            </a:pPr>
            <a:r>
              <a:rPr lang="en-US"/>
              <a:t>a</a:t>
            </a:r>
          </a:p>
        </p:txBody>
      </p:sp>
      <p:sp>
        <p:nvSpPr>
          <p:cNvPr id="71689" name="Text Box 9"/>
          <p:cNvSpPr txBox="1">
            <a:spLocks noChangeArrowheads="1"/>
          </p:cNvSpPr>
          <p:nvPr/>
        </p:nvSpPr>
        <p:spPr bwMode="auto">
          <a:xfrm>
            <a:off x="6515100" y="5245100"/>
            <a:ext cx="558800" cy="376238"/>
          </a:xfrm>
          <a:prstGeom prst="rect">
            <a:avLst/>
          </a:prstGeom>
          <a:noFill/>
          <a:ln w="9525">
            <a:solidFill>
              <a:schemeClr val="tx1"/>
            </a:solidFill>
            <a:miter lim="800000"/>
            <a:headEnd/>
            <a:tailEnd/>
          </a:ln>
          <a:effectLst/>
        </p:spPr>
        <p:txBody>
          <a:bodyPr>
            <a:spAutoFit/>
          </a:bodyPr>
          <a:lstStyle/>
          <a:p>
            <a:pPr>
              <a:spcBef>
                <a:spcPct val="50000"/>
              </a:spcBef>
            </a:pPr>
            <a:r>
              <a:rPr lang="en-US"/>
              <a:t>b</a:t>
            </a:r>
          </a:p>
        </p:txBody>
      </p:sp>
      <p:sp>
        <p:nvSpPr>
          <p:cNvPr id="71690" name="Line 10"/>
          <p:cNvSpPr>
            <a:spLocks noChangeShapeType="1"/>
          </p:cNvSpPr>
          <p:nvPr/>
        </p:nvSpPr>
        <p:spPr bwMode="auto">
          <a:xfrm>
            <a:off x="1117600" y="5245100"/>
            <a:ext cx="622300" cy="0"/>
          </a:xfrm>
          <a:prstGeom prst="line">
            <a:avLst/>
          </a:prstGeom>
          <a:noFill/>
          <a:ln w="9525">
            <a:solidFill>
              <a:schemeClr val="tx1"/>
            </a:solidFill>
            <a:round/>
            <a:headEnd/>
            <a:tailEnd/>
          </a:ln>
          <a:effectLst/>
        </p:spPr>
        <p:txBody>
          <a:bodyPr/>
          <a:lstStyle/>
          <a:p>
            <a:endParaRPr lang="en-US"/>
          </a:p>
        </p:txBody>
      </p:sp>
      <p:sp>
        <p:nvSpPr>
          <p:cNvPr id="71691" name="Line 11"/>
          <p:cNvSpPr>
            <a:spLocks noChangeShapeType="1"/>
          </p:cNvSpPr>
          <p:nvPr/>
        </p:nvSpPr>
        <p:spPr bwMode="auto">
          <a:xfrm>
            <a:off x="1117600" y="5621338"/>
            <a:ext cx="622300" cy="0"/>
          </a:xfrm>
          <a:prstGeom prst="line">
            <a:avLst/>
          </a:prstGeom>
          <a:noFill/>
          <a:ln w="9525">
            <a:solidFill>
              <a:schemeClr val="tx1"/>
            </a:solidFill>
            <a:round/>
            <a:headEnd/>
            <a:tailEnd/>
          </a:ln>
          <a:effectLst/>
        </p:spPr>
        <p:txBody>
          <a:bodyPr/>
          <a:lstStyle/>
          <a:p>
            <a:endParaRPr lang="en-US"/>
          </a:p>
        </p:txBody>
      </p:sp>
      <p:sp>
        <p:nvSpPr>
          <p:cNvPr id="71692" name="Line 12"/>
          <p:cNvSpPr>
            <a:spLocks noChangeShapeType="1"/>
          </p:cNvSpPr>
          <p:nvPr/>
        </p:nvSpPr>
        <p:spPr bwMode="auto">
          <a:xfrm>
            <a:off x="7073900" y="5245100"/>
            <a:ext cx="698500" cy="0"/>
          </a:xfrm>
          <a:prstGeom prst="line">
            <a:avLst/>
          </a:prstGeom>
          <a:noFill/>
          <a:ln w="9525">
            <a:solidFill>
              <a:schemeClr val="tx1"/>
            </a:solidFill>
            <a:round/>
            <a:headEnd/>
            <a:tailEnd/>
          </a:ln>
          <a:effectLst/>
        </p:spPr>
        <p:txBody>
          <a:bodyPr/>
          <a:lstStyle/>
          <a:p>
            <a:endParaRPr lang="en-US"/>
          </a:p>
        </p:txBody>
      </p:sp>
      <p:sp>
        <p:nvSpPr>
          <p:cNvPr id="71693" name="Line 13"/>
          <p:cNvSpPr>
            <a:spLocks noChangeShapeType="1"/>
          </p:cNvSpPr>
          <p:nvPr/>
        </p:nvSpPr>
        <p:spPr bwMode="auto">
          <a:xfrm>
            <a:off x="7073900" y="5621338"/>
            <a:ext cx="6985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DF20781-B95D-412F-8DB2-5B93AEA25791}" type="slidenum">
              <a:rPr lang="en-US"/>
              <a:pPr/>
              <a:t>59</a:t>
            </a:fld>
            <a:endParaRPr lang="en-US"/>
          </a:p>
        </p:txBody>
      </p:sp>
      <p:sp>
        <p:nvSpPr>
          <p:cNvPr id="77826" name="Rectangle 2"/>
          <p:cNvSpPr>
            <a:spLocks noGrp="1" noChangeArrowheads="1"/>
          </p:cNvSpPr>
          <p:nvPr>
            <p:ph type="title"/>
          </p:nvPr>
        </p:nvSpPr>
        <p:spPr/>
        <p:txBody>
          <a:bodyPr/>
          <a:lstStyle/>
          <a:p>
            <a:r>
              <a:rPr lang="en-US"/>
              <a:t>Countermeasures</a:t>
            </a:r>
          </a:p>
        </p:txBody>
      </p:sp>
      <p:sp>
        <p:nvSpPr>
          <p:cNvPr id="77827" name="Rectangle 3"/>
          <p:cNvSpPr>
            <a:spLocks noGrp="1" noChangeArrowheads="1"/>
          </p:cNvSpPr>
          <p:nvPr>
            <p:ph type="body" idx="1"/>
          </p:nvPr>
        </p:nvSpPr>
        <p:spPr/>
        <p:txBody>
          <a:bodyPr/>
          <a:lstStyle/>
          <a:p>
            <a:r>
              <a:rPr lang="en-US"/>
              <a:t>Write secured code.</a:t>
            </a:r>
          </a:p>
          <a:p>
            <a:pPr lvl="1"/>
            <a:r>
              <a:rPr lang="en-US"/>
              <a:t>Your program uses many library function such as strcpy() that does not check boundary.</a:t>
            </a:r>
          </a:p>
          <a:p>
            <a:r>
              <a:rPr lang="en-US"/>
              <a:t>Use compiler tools to give you warning messages.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Introduction of IDS</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t>Definition:</a:t>
            </a:r>
          </a:p>
          <a:p>
            <a:pPr lvl="1">
              <a:lnSpc>
                <a:spcPct val="90000"/>
              </a:lnSpc>
            </a:pPr>
            <a:r>
              <a:rPr lang="en-US" dirty="0"/>
              <a:t>A piece of software</a:t>
            </a:r>
          </a:p>
          <a:p>
            <a:pPr lvl="1">
              <a:lnSpc>
                <a:spcPct val="90000"/>
              </a:lnSpc>
            </a:pPr>
            <a:r>
              <a:rPr lang="en-US" dirty="0"/>
              <a:t>Monitors a computer system to detect:</a:t>
            </a:r>
            <a:endParaRPr lang="en-US" sz="2400" dirty="0"/>
          </a:p>
          <a:p>
            <a:pPr lvl="2">
              <a:lnSpc>
                <a:spcPct val="90000"/>
              </a:lnSpc>
            </a:pPr>
            <a:r>
              <a:rPr lang="en-US" i="1" dirty="0"/>
              <a:t>Intrusion</a:t>
            </a:r>
            <a:r>
              <a:rPr lang="en-US" dirty="0"/>
              <a:t>: unauthorized attempts to use the system</a:t>
            </a:r>
          </a:p>
          <a:p>
            <a:pPr lvl="2">
              <a:lnSpc>
                <a:spcPct val="90000"/>
              </a:lnSpc>
            </a:pPr>
            <a:r>
              <a:rPr lang="en-US" i="1" dirty="0"/>
              <a:t>Misuse</a:t>
            </a:r>
            <a:r>
              <a:rPr lang="en-US" dirty="0"/>
              <a:t>: abuse of existing privileges</a:t>
            </a:r>
          </a:p>
          <a:p>
            <a:pPr lvl="1">
              <a:lnSpc>
                <a:spcPct val="90000"/>
              </a:lnSpc>
            </a:pPr>
            <a:r>
              <a:rPr lang="en-US" dirty="0"/>
              <a:t>Responds:</a:t>
            </a:r>
          </a:p>
          <a:p>
            <a:pPr lvl="2">
              <a:lnSpc>
                <a:spcPct val="90000"/>
              </a:lnSpc>
            </a:pPr>
            <a:r>
              <a:rPr lang="en-US" dirty="0"/>
              <a:t>Log activity</a:t>
            </a:r>
          </a:p>
          <a:p>
            <a:pPr lvl="2">
              <a:lnSpc>
                <a:spcPct val="90000"/>
              </a:lnSpc>
            </a:pPr>
            <a:r>
              <a:rPr lang="en-US" dirty="0"/>
              <a:t>Notify a designated authority</a:t>
            </a:r>
          </a:p>
          <a:p>
            <a:pPr lvl="2">
              <a:lnSpc>
                <a:spcPct val="90000"/>
              </a:lnSpc>
            </a:pPr>
            <a:r>
              <a:rPr lang="en-US" dirty="0"/>
              <a:t>Take appropriate countermeasures</a:t>
            </a:r>
          </a:p>
        </p:txBody>
      </p:sp>
    </p:spTree>
    <p:extLst>
      <p:ext uri="{BB962C8B-B14F-4D97-AF65-F5344CB8AC3E}">
        <p14:creationId xmlns:p14="http://schemas.microsoft.com/office/powerpoint/2010/main" xmlns="" val="1929306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Detection System</a:t>
            </a:r>
            <a:endParaRPr lang="en-US" dirty="0"/>
          </a:p>
        </p:txBody>
      </p:sp>
      <p:sp>
        <p:nvSpPr>
          <p:cNvPr id="3" name="Content Placeholder 2"/>
          <p:cNvSpPr>
            <a:spLocks noGrp="1"/>
          </p:cNvSpPr>
          <p:nvPr>
            <p:ph idx="1"/>
          </p:nvPr>
        </p:nvSpPr>
        <p:spPr/>
        <p:txBody>
          <a:bodyPr>
            <a:normAutofit/>
          </a:bodyPr>
          <a:lstStyle/>
          <a:p>
            <a:r>
              <a:rPr lang="en-US" sz="2800" dirty="0"/>
              <a:t>Run continually</a:t>
            </a:r>
          </a:p>
          <a:p>
            <a:r>
              <a:rPr lang="en-US" sz="2800" dirty="0"/>
              <a:t>Be fault tolerant</a:t>
            </a:r>
          </a:p>
          <a:p>
            <a:r>
              <a:rPr lang="en-US" sz="2800" dirty="0"/>
              <a:t>Resist subversion</a:t>
            </a:r>
          </a:p>
          <a:p>
            <a:r>
              <a:rPr lang="en-US" sz="2800" dirty="0"/>
              <a:t>Minimize overhead</a:t>
            </a:r>
          </a:p>
          <a:p>
            <a:r>
              <a:rPr lang="en-US" sz="2800" dirty="0"/>
              <a:t>Be easily configurable</a:t>
            </a:r>
          </a:p>
          <a:p>
            <a:r>
              <a:rPr lang="en-US" sz="2800" dirty="0"/>
              <a:t>Cope with changing system behavior</a:t>
            </a:r>
          </a:p>
          <a:p>
            <a:r>
              <a:rPr lang="en-US" sz="2800" dirty="0"/>
              <a:t>Be difficult to fool</a:t>
            </a:r>
          </a:p>
          <a:p>
            <a:pPr lvl="1"/>
            <a:r>
              <a:rPr lang="en-US" dirty="0"/>
              <a:t>Minimize </a:t>
            </a:r>
            <a:r>
              <a:rPr lang="en-US" i="1" dirty="0"/>
              <a:t>false positives</a:t>
            </a:r>
            <a:r>
              <a:rPr lang="en-US" dirty="0"/>
              <a:t> and </a:t>
            </a:r>
            <a:r>
              <a:rPr lang="en-US" i="1" dirty="0"/>
              <a:t>false negatives</a:t>
            </a:r>
            <a:endParaRPr lang="en-US" dirty="0"/>
          </a:p>
        </p:txBody>
      </p:sp>
      <p:pic>
        <p:nvPicPr>
          <p:cNvPr id="7" name="Picture 6" descr="Superman_by_Shehan_Mashood.jp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00600" y="1371600"/>
            <a:ext cx="4139944" cy="2804675"/>
          </a:xfrm>
          <a:prstGeom prst="ellipse">
            <a:avLst/>
          </a:prstGeom>
          <a:ln>
            <a:noFill/>
          </a:ln>
          <a:effectLst>
            <a:softEdge rad="112500"/>
          </a:effectLst>
        </p:spPr>
      </p:pic>
    </p:spTree>
    <p:extLst>
      <p:ext uri="{BB962C8B-B14F-4D97-AF65-F5344CB8AC3E}">
        <p14:creationId xmlns:p14="http://schemas.microsoft.com/office/powerpoint/2010/main" xmlns="" val="187584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 IDS?</a:t>
            </a:r>
          </a:p>
        </p:txBody>
      </p:sp>
      <p:sp>
        <p:nvSpPr>
          <p:cNvPr id="3" name="Content Placeholder 2"/>
          <p:cNvSpPr>
            <a:spLocks noGrp="1"/>
          </p:cNvSpPr>
          <p:nvPr>
            <p:ph idx="1"/>
          </p:nvPr>
        </p:nvSpPr>
        <p:spPr/>
        <p:txBody>
          <a:bodyPr>
            <a:normAutofit/>
          </a:bodyPr>
          <a:lstStyle/>
          <a:p>
            <a:r>
              <a:rPr lang="en-US" sz="3600" dirty="0" smtClean="0"/>
              <a:t>IDS allows:</a:t>
            </a:r>
          </a:p>
          <a:p>
            <a:pPr lvl="1"/>
            <a:r>
              <a:rPr lang="en-US" dirty="0" smtClean="0"/>
              <a:t>Finding and fixing the most serious security holes</a:t>
            </a:r>
          </a:p>
          <a:p>
            <a:pPr lvl="1"/>
            <a:r>
              <a:rPr lang="en-US" dirty="0" smtClean="0"/>
              <a:t>Perhaps holding intruders responsible for their actions</a:t>
            </a:r>
          </a:p>
          <a:p>
            <a:pPr lvl="1"/>
            <a:r>
              <a:rPr lang="en-US" dirty="0" smtClean="0"/>
              <a:t>Limiting the amount of damage an attacker can do</a:t>
            </a:r>
          </a:p>
          <a:p>
            <a:pPr lvl="2"/>
            <a:endParaRPr lang="en-US" dirty="0" smtClean="0"/>
          </a:p>
        </p:txBody>
      </p:sp>
    </p:spTree>
    <p:extLst>
      <p:ext uri="{BB962C8B-B14F-4D97-AF65-F5344CB8AC3E}">
        <p14:creationId xmlns:p14="http://schemas.microsoft.com/office/powerpoint/2010/main" xmlns="" val="436985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IDS </a:t>
            </a:r>
            <a:r>
              <a:rPr lang="en-US" dirty="0"/>
              <a:t>Characteristics</a:t>
            </a:r>
          </a:p>
        </p:txBody>
      </p:sp>
      <p:sp>
        <p:nvSpPr>
          <p:cNvPr id="3" name="Content Placeholder 2"/>
          <p:cNvSpPr>
            <a:spLocks noGrp="1"/>
          </p:cNvSpPr>
          <p:nvPr>
            <p:ph idx="1"/>
          </p:nvPr>
        </p:nvSpPr>
        <p:spPr>
          <a:xfrm>
            <a:off x="762000" y="1676400"/>
            <a:ext cx="7716838" cy="3872937"/>
          </a:xfrm>
        </p:spPr>
        <p:txBody>
          <a:bodyPr>
            <a:normAutofit fontScale="85000" lnSpcReduction="20000"/>
          </a:bodyPr>
          <a:lstStyle/>
          <a:p>
            <a:r>
              <a:rPr lang="en-US" sz="2800" dirty="0" smtClean="0"/>
              <a:t>Detection Model</a:t>
            </a:r>
          </a:p>
          <a:p>
            <a:pPr lvl="1"/>
            <a:r>
              <a:rPr lang="en-US" dirty="0" smtClean="0"/>
              <a:t>Misuse </a:t>
            </a:r>
            <a:r>
              <a:rPr lang="en-US" dirty="0"/>
              <a:t>detection vs. anomaly detection</a:t>
            </a:r>
          </a:p>
          <a:p>
            <a:r>
              <a:rPr lang="en-US" sz="2800" dirty="0" smtClean="0"/>
              <a:t>Scope</a:t>
            </a:r>
          </a:p>
          <a:p>
            <a:pPr lvl="1"/>
            <a:r>
              <a:rPr lang="en-US" dirty="0" smtClean="0"/>
              <a:t>Host </a:t>
            </a:r>
            <a:r>
              <a:rPr lang="en-US" dirty="0"/>
              <a:t>based, multi-host based, network based</a:t>
            </a:r>
          </a:p>
          <a:p>
            <a:r>
              <a:rPr lang="en-US" sz="2800" dirty="0" smtClean="0"/>
              <a:t>Architecture</a:t>
            </a:r>
          </a:p>
          <a:p>
            <a:pPr lvl="1"/>
            <a:r>
              <a:rPr lang="en-US" dirty="0" smtClean="0"/>
              <a:t>General </a:t>
            </a:r>
            <a:r>
              <a:rPr lang="en-US" dirty="0"/>
              <a:t>IDS </a:t>
            </a:r>
            <a:r>
              <a:rPr lang="en-US" dirty="0" smtClean="0"/>
              <a:t>Model</a:t>
            </a:r>
          </a:p>
          <a:p>
            <a:pPr lvl="1"/>
            <a:r>
              <a:rPr lang="en-US" dirty="0"/>
              <a:t>Centralized vs. Hierarchical VS. </a:t>
            </a:r>
            <a:r>
              <a:rPr lang="en-US" dirty="0" smtClean="0"/>
              <a:t>distributed</a:t>
            </a:r>
          </a:p>
          <a:p>
            <a:r>
              <a:rPr lang="en-US" sz="2800" dirty="0" smtClean="0"/>
              <a:t>Operation</a:t>
            </a:r>
            <a:endParaRPr lang="en-US" sz="2800" dirty="0"/>
          </a:p>
          <a:p>
            <a:pPr lvl="1"/>
            <a:r>
              <a:rPr lang="en-US" dirty="0"/>
              <a:t>Off-line vs. real-</a:t>
            </a:r>
            <a:r>
              <a:rPr lang="en-US" dirty="0" smtClean="0"/>
              <a:t>time</a:t>
            </a:r>
          </a:p>
          <a:p>
            <a:pPr lvl="1"/>
            <a:r>
              <a:rPr lang="en-US" dirty="0" smtClean="0"/>
              <a:t>Response</a:t>
            </a:r>
            <a:endParaRPr lang="en-US" dirty="0"/>
          </a:p>
          <a:p>
            <a:pPr lvl="1"/>
            <a:endParaRPr lang="en-US" dirty="0"/>
          </a:p>
        </p:txBody>
      </p:sp>
    </p:spTree>
    <p:extLst>
      <p:ext uri="{BB962C8B-B14F-4D97-AF65-F5344CB8AC3E}">
        <p14:creationId xmlns:p14="http://schemas.microsoft.com/office/powerpoint/2010/main" xmlns="" val="42296299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4JGekUXgTIidrbCHCCZfZ1"/>
</p:tagLst>
</file>

<file path=ppt/tags/tag10.xml><?xml version="1.0" encoding="utf-8"?>
<p:tagLst xmlns:a="http://schemas.openxmlformats.org/drawingml/2006/main" xmlns:r="http://schemas.openxmlformats.org/officeDocument/2006/relationships" xmlns:p="http://schemas.openxmlformats.org/presentationml/2006/main">
  <p:tag name="DVSHAPEID" val="zXe1td6ISAJq7McWunV9u7"/>
</p:tagLst>
</file>

<file path=ppt/tags/tag11.xml><?xml version="1.0" encoding="utf-8"?>
<p:tagLst xmlns:a="http://schemas.openxmlformats.org/drawingml/2006/main" xmlns:r="http://schemas.openxmlformats.org/officeDocument/2006/relationships" xmlns:p="http://schemas.openxmlformats.org/presentationml/2006/main">
  <p:tag name="DVSHAPEID" val="HZqUKWcGXkvvvK0OvGvQht"/>
</p:tagLst>
</file>

<file path=ppt/tags/tag12.xml><?xml version="1.0" encoding="utf-8"?>
<p:tagLst xmlns:a="http://schemas.openxmlformats.org/drawingml/2006/main" xmlns:r="http://schemas.openxmlformats.org/officeDocument/2006/relationships" xmlns:p="http://schemas.openxmlformats.org/presentationml/2006/main">
  <p:tag name="DVSHAPEID" val="2UEoF7s6zYqkGpcBHM99hK"/>
</p:tagLst>
</file>

<file path=ppt/tags/tag13.xml><?xml version="1.0" encoding="utf-8"?>
<p:tagLst xmlns:a="http://schemas.openxmlformats.org/drawingml/2006/main" xmlns:r="http://schemas.openxmlformats.org/officeDocument/2006/relationships" xmlns:p="http://schemas.openxmlformats.org/presentationml/2006/main">
  <p:tag name="DVSECTIONID" val="RNyzenXyr79Scf6zV5DiEo"/>
</p:tagLst>
</file>

<file path=ppt/tags/tag14.xml><?xml version="1.0" encoding="utf-8"?>
<p:tagLst xmlns:a="http://schemas.openxmlformats.org/drawingml/2006/main" xmlns:r="http://schemas.openxmlformats.org/officeDocument/2006/relationships" xmlns:p="http://schemas.openxmlformats.org/presentationml/2006/main">
  <p:tag name="DVSHAPEID" val="MDIIHoXBobsOp6d1sfGAbi"/>
</p:tagLst>
</file>

<file path=ppt/tags/tag15.xml><?xml version="1.0" encoding="utf-8"?>
<p:tagLst xmlns:a="http://schemas.openxmlformats.org/drawingml/2006/main" xmlns:r="http://schemas.openxmlformats.org/officeDocument/2006/relationships" xmlns:p="http://schemas.openxmlformats.org/presentationml/2006/main">
  <p:tag name="DVSHAPEID" val="8QjxMQEQGY90PS0yWUS7ms"/>
</p:tagLst>
</file>

<file path=ppt/tags/tag16.xml><?xml version="1.0" encoding="utf-8"?>
<p:tagLst xmlns:a="http://schemas.openxmlformats.org/drawingml/2006/main" xmlns:r="http://schemas.openxmlformats.org/officeDocument/2006/relationships" xmlns:p="http://schemas.openxmlformats.org/presentationml/2006/main">
  <p:tag name="DVSHAPEID" val="Fphk0TjLH4WF9WMx5y78RV"/>
</p:tagLst>
</file>

<file path=ppt/tags/tag17.xml><?xml version="1.0" encoding="utf-8"?>
<p:tagLst xmlns:a="http://schemas.openxmlformats.org/drawingml/2006/main" xmlns:r="http://schemas.openxmlformats.org/officeDocument/2006/relationships" xmlns:p="http://schemas.openxmlformats.org/presentationml/2006/main">
  <p:tag name="DVSECTIONID" val="Uy2WvltHFO14lTvMhWbYdY"/>
</p:tagLst>
</file>

<file path=ppt/tags/tag18.xml><?xml version="1.0" encoding="utf-8"?>
<p:tagLst xmlns:a="http://schemas.openxmlformats.org/drawingml/2006/main" xmlns:r="http://schemas.openxmlformats.org/officeDocument/2006/relationships" xmlns:p="http://schemas.openxmlformats.org/presentationml/2006/main">
  <p:tag name="DVSHAPEID" val="iln89MiLaOXcHlXq5PflwD"/>
</p:tagLst>
</file>

<file path=ppt/tags/tag19.xml><?xml version="1.0" encoding="utf-8"?>
<p:tagLst xmlns:a="http://schemas.openxmlformats.org/drawingml/2006/main" xmlns:r="http://schemas.openxmlformats.org/officeDocument/2006/relationships" xmlns:p="http://schemas.openxmlformats.org/presentationml/2006/main">
  <p:tag name="DVSHAPEID" val="xPIrn41oqnDJ6WXRJwtVU7"/>
</p:tagLst>
</file>

<file path=ppt/tags/tag2.xml><?xml version="1.0" encoding="utf-8"?>
<p:tagLst xmlns:a="http://schemas.openxmlformats.org/drawingml/2006/main" xmlns:r="http://schemas.openxmlformats.org/officeDocument/2006/relationships" xmlns:p="http://schemas.openxmlformats.org/presentationml/2006/main">
  <p:tag name="DVSHAPEID" val="Vq0wUiyBY8XHnybFp6zTSK"/>
</p:tagLst>
</file>

<file path=ppt/tags/tag20.xml><?xml version="1.0" encoding="utf-8"?>
<p:tagLst xmlns:a="http://schemas.openxmlformats.org/drawingml/2006/main" xmlns:r="http://schemas.openxmlformats.org/officeDocument/2006/relationships" xmlns:p="http://schemas.openxmlformats.org/presentationml/2006/main">
  <p:tag name="DVSHAPEID" val="IWfrzEshSvpFNxpIoeJMoA"/>
</p:tagLst>
</file>

<file path=ppt/tags/tag21.xml><?xml version="1.0" encoding="utf-8"?>
<p:tagLst xmlns:a="http://schemas.openxmlformats.org/drawingml/2006/main" xmlns:r="http://schemas.openxmlformats.org/officeDocument/2006/relationships" xmlns:p="http://schemas.openxmlformats.org/presentationml/2006/main">
  <p:tag name="DVSHAPEID" val="zXe1td6ISAJq7McWunV9u7"/>
</p:tagLst>
</file>

<file path=ppt/tags/tag22.xml><?xml version="1.0" encoding="utf-8"?>
<p:tagLst xmlns:a="http://schemas.openxmlformats.org/drawingml/2006/main" xmlns:r="http://schemas.openxmlformats.org/officeDocument/2006/relationships" xmlns:p="http://schemas.openxmlformats.org/presentationml/2006/main">
  <p:tag name="DVSHAPEID" val="kr8pr18ec7I8mhcyaeb9CO"/>
</p:tagLst>
</file>

<file path=ppt/tags/tag23.xml><?xml version="1.0" encoding="utf-8"?>
<p:tagLst xmlns:a="http://schemas.openxmlformats.org/drawingml/2006/main" xmlns:r="http://schemas.openxmlformats.org/officeDocument/2006/relationships" xmlns:p="http://schemas.openxmlformats.org/presentationml/2006/main">
  <p:tag name="DVSHAPEID" val="VnpDwrJmQf5rDNT3M5ADoB"/>
</p:tagLst>
</file>

<file path=ppt/tags/tag24.xml><?xml version="1.0" encoding="utf-8"?>
<p:tagLst xmlns:a="http://schemas.openxmlformats.org/drawingml/2006/main" xmlns:r="http://schemas.openxmlformats.org/officeDocument/2006/relationships" xmlns:p="http://schemas.openxmlformats.org/presentationml/2006/main">
  <p:tag name="DVSHAPEID" val="HZqUKWcGXkvvvK0OvGvQht"/>
</p:tagLst>
</file>

<file path=ppt/tags/tag25.xml><?xml version="1.0" encoding="utf-8"?>
<p:tagLst xmlns:a="http://schemas.openxmlformats.org/drawingml/2006/main" xmlns:r="http://schemas.openxmlformats.org/officeDocument/2006/relationships" xmlns:p="http://schemas.openxmlformats.org/presentationml/2006/main">
  <p:tag name="DVSHAPEID" val="2UEoF7s6zYqkGpcBHM99hK"/>
</p:tagLst>
</file>

<file path=ppt/tags/tag26.xml><?xml version="1.0" encoding="utf-8"?>
<p:tagLst xmlns:a="http://schemas.openxmlformats.org/drawingml/2006/main" xmlns:r="http://schemas.openxmlformats.org/officeDocument/2006/relationships" xmlns:p="http://schemas.openxmlformats.org/presentationml/2006/main">
  <p:tag name="DVSHAPEID" val="5b3ABTZIG7ciXw7w4uwFPR"/>
</p:tagLst>
</file>

<file path=ppt/tags/tag27.xml><?xml version="1.0" encoding="utf-8"?>
<p:tagLst xmlns:a="http://schemas.openxmlformats.org/drawingml/2006/main" xmlns:r="http://schemas.openxmlformats.org/officeDocument/2006/relationships" xmlns:p="http://schemas.openxmlformats.org/presentationml/2006/main">
  <p:tag name="DVSECTIONID" val="pvnNlH1RZRWsT0wiSB5Krk"/>
</p:tagLst>
</file>

<file path=ppt/tags/tag28.xml><?xml version="1.0" encoding="utf-8"?>
<p:tagLst xmlns:a="http://schemas.openxmlformats.org/drawingml/2006/main" xmlns:r="http://schemas.openxmlformats.org/officeDocument/2006/relationships" xmlns:p="http://schemas.openxmlformats.org/presentationml/2006/main">
  <p:tag name="DVSHAPEID" val="0tsGllv4VpZp164rmGUpRc"/>
</p:tagLst>
</file>

<file path=ppt/tags/tag29.xml><?xml version="1.0" encoding="utf-8"?>
<p:tagLst xmlns:a="http://schemas.openxmlformats.org/drawingml/2006/main" xmlns:r="http://schemas.openxmlformats.org/officeDocument/2006/relationships" xmlns:p="http://schemas.openxmlformats.org/presentationml/2006/main">
  <p:tag name="DVSHAPEID" val="1EyJeK0Jl5HebA8VyEdBcM"/>
</p:tagLst>
</file>

<file path=ppt/tags/tag3.xml><?xml version="1.0" encoding="utf-8"?>
<p:tagLst xmlns:a="http://schemas.openxmlformats.org/drawingml/2006/main" xmlns:r="http://schemas.openxmlformats.org/officeDocument/2006/relationships" xmlns:p="http://schemas.openxmlformats.org/presentationml/2006/main">
  <p:tag name="DVSHAPEID" val="xMh2YVuBFJy2OfdOZFHhJ9"/>
</p:tagLst>
</file>

<file path=ppt/tags/tag30.xml><?xml version="1.0" encoding="utf-8"?>
<p:tagLst xmlns:a="http://schemas.openxmlformats.org/drawingml/2006/main" xmlns:r="http://schemas.openxmlformats.org/officeDocument/2006/relationships" xmlns:p="http://schemas.openxmlformats.org/presentationml/2006/main">
  <p:tag name="DVSHAPEID" val="jyu1rC8PLqZOsN7B7K4b4T"/>
</p:tagLst>
</file>

<file path=ppt/tags/tag31.xml><?xml version="1.0" encoding="utf-8"?>
<p:tagLst xmlns:a="http://schemas.openxmlformats.org/drawingml/2006/main" xmlns:r="http://schemas.openxmlformats.org/officeDocument/2006/relationships" xmlns:p="http://schemas.openxmlformats.org/presentationml/2006/main">
  <p:tag name="DVSHAPEID" val="INVujq8gcgZfl0fdjnAvkg"/>
</p:tagLst>
</file>

<file path=ppt/tags/tag32.xml><?xml version="1.0" encoding="utf-8"?>
<p:tagLst xmlns:a="http://schemas.openxmlformats.org/drawingml/2006/main" xmlns:r="http://schemas.openxmlformats.org/officeDocument/2006/relationships" xmlns:p="http://schemas.openxmlformats.org/presentationml/2006/main">
  <p:tag name="DVSHAPEID" val="en8kNWwsx0HqQH6WjHHveJ"/>
</p:tagLst>
</file>

<file path=ppt/tags/tag33.xml><?xml version="1.0" encoding="utf-8"?>
<p:tagLst xmlns:a="http://schemas.openxmlformats.org/drawingml/2006/main" xmlns:r="http://schemas.openxmlformats.org/officeDocument/2006/relationships" xmlns:p="http://schemas.openxmlformats.org/presentationml/2006/main">
  <p:tag name="DVSHAPEID" val="Ocr7mUrGByyrzymYDbJJIZ"/>
</p:tagLst>
</file>

<file path=ppt/tags/tag34.xml><?xml version="1.0" encoding="utf-8"?>
<p:tagLst xmlns:a="http://schemas.openxmlformats.org/drawingml/2006/main" xmlns:r="http://schemas.openxmlformats.org/officeDocument/2006/relationships" xmlns:p="http://schemas.openxmlformats.org/presentationml/2006/main">
  <p:tag name="DVSHAPEID" val="xVax7m4SOP2uyVTFAC0Qp8"/>
</p:tagLst>
</file>

<file path=ppt/tags/tag35.xml><?xml version="1.0" encoding="utf-8"?>
<p:tagLst xmlns:a="http://schemas.openxmlformats.org/drawingml/2006/main" xmlns:r="http://schemas.openxmlformats.org/officeDocument/2006/relationships" xmlns:p="http://schemas.openxmlformats.org/presentationml/2006/main">
  <p:tag name="DVSHAPEID" val="Ro7yAk4vLu0PFvXON5CIKI"/>
</p:tagLst>
</file>

<file path=ppt/tags/tag36.xml><?xml version="1.0" encoding="utf-8"?>
<p:tagLst xmlns:a="http://schemas.openxmlformats.org/drawingml/2006/main" xmlns:r="http://schemas.openxmlformats.org/officeDocument/2006/relationships" xmlns:p="http://schemas.openxmlformats.org/presentationml/2006/main">
  <p:tag name="DVSHAPEID" val="o4Zr5XB6JRzo4LqyLJOj4y"/>
</p:tagLst>
</file>

<file path=ppt/tags/tag37.xml><?xml version="1.0" encoding="utf-8"?>
<p:tagLst xmlns:a="http://schemas.openxmlformats.org/drawingml/2006/main" xmlns:r="http://schemas.openxmlformats.org/officeDocument/2006/relationships" xmlns:p="http://schemas.openxmlformats.org/presentationml/2006/main">
  <p:tag name="DVSHAPEID" val="uJfnHMPVeHo8Z3y9f6UEK8"/>
</p:tagLst>
</file>

<file path=ppt/tags/tag38.xml><?xml version="1.0" encoding="utf-8"?>
<p:tagLst xmlns:a="http://schemas.openxmlformats.org/drawingml/2006/main" xmlns:r="http://schemas.openxmlformats.org/officeDocument/2006/relationships" xmlns:p="http://schemas.openxmlformats.org/presentationml/2006/main">
  <p:tag name="DVSHAPEID" val="fgrcoejTTrEQAfbHfPhODS"/>
</p:tagLst>
</file>

<file path=ppt/tags/tag39.xml><?xml version="1.0" encoding="utf-8"?>
<p:tagLst xmlns:a="http://schemas.openxmlformats.org/drawingml/2006/main" xmlns:r="http://schemas.openxmlformats.org/officeDocument/2006/relationships" xmlns:p="http://schemas.openxmlformats.org/presentationml/2006/main">
  <p:tag name="DVSHAPEID" val="ZVLn0CtHopNluZVvoBBlNX"/>
</p:tagLst>
</file>

<file path=ppt/tags/tag4.xml><?xml version="1.0" encoding="utf-8"?>
<p:tagLst xmlns:a="http://schemas.openxmlformats.org/drawingml/2006/main" xmlns:r="http://schemas.openxmlformats.org/officeDocument/2006/relationships" xmlns:p="http://schemas.openxmlformats.org/presentationml/2006/main">
  <p:tag name="DVSHAPEID" val="gKO4vWcSF58aTeeSjD7nsd"/>
</p:tagLst>
</file>

<file path=ppt/tags/tag40.xml><?xml version="1.0" encoding="utf-8"?>
<p:tagLst xmlns:a="http://schemas.openxmlformats.org/drawingml/2006/main" xmlns:r="http://schemas.openxmlformats.org/officeDocument/2006/relationships" xmlns:p="http://schemas.openxmlformats.org/presentationml/2006/main">
  <p:tag name="DVSHAPEID" val="u9sjXxQ5mWvngwq0dHpc2f"/>
</p:tagLst>
</file>

<file path=ppt/tags/tag41.xml><?xml version="1.0" encoding="utf-8"?>
<p:tagLst xmlns:a="http://schemas.openxmlformats.org/drawingml/2006/main" xmlns:r="http://schemas.openxmlformats.org/officeDocument/2006/relationships" xmlns:p="http://schemas.openxmlformats.org/presentationml/2006/main">
  <p:tag name="DVSHAPEID" val="2fLbMKrGci42qBUHEVQj2Q"/>
</p:tagLst>
</file>

<file path=ppt/tags/tag42.xml><?xml version="1.0" encoding="utf-8"?>
<p:tagLst xmlns:a="http://schemas.openxmlformats.org/drawingml/2006/main" xmlns:r="http://schemas.openxmlformats.org/officeDocument/2006/relationships" xmlns:p="http://schemas.openxmlformats.org/presentationml/2006/main">
  <p:tag name="DVSHAPEID" val="P7Io5nnUVBUf7dxML6EGKd"/>
</p:tagLst>
</file>

<file path=ppt/tags/tag43.xml><?xml version="1.0" encoding="utf-8"?>
<p:tagLst xmlns:a="http://schemas.openxmlformats.org/drawingml/2006/main" xmlns:r="http://schemas.openxmlformats.org/officeDocument/2006/relationships" xmlns:p="http://schemas.openxmlformats.org/presentationml/2006/main">
  <p:tag name="DVSHAPEID" val="ie5O6w2tlJcbpDtnE4jimt"/>
</p:tagLst>
</file>

<file path=ppt/tags/tag44.xml><?xml version="1.0" encoding="utf-8"?>
<p:tagLst xmlns:a="http://schemas.openxmlformats.org/drawingml/2006/main" xmlns:r="http://schemas.openxmlformats.org/officeDocument/2006/relationships" xmlns:p="http://schemas.openxmlformats.org/presentationml/2006/main">
  <p:tag name="DVSHAPEID" val="7buH9SaKEm6CPuiggQRrfb"/>
</p:tagLst>
</file>

<file path=ppt/tags/tag45.xml><?xml version="1.0" encoding="utf-8"?>
<p:tagLst xmlns:a="http://schemas.openxmlformats.org/drawingml/2006/main" xmlns:r="http://schemas.openxmlformats.org/officeDocument/2006/relationships" xmlns:p="http://schemas.openxmlformats.org/presentationml/2006/main">
  <p:tag name="DVSHAPEID" val="3VNTinrAmrQO6Ujpn9jB4P"/>
</p:tagLst>
</file>

<file path=ppt/tags/tag46.xml><?xml version="1.0" encoding="utf-8"?>
<p:tagLst xmlns:a="http://schemas.openxmlformats.org/drawingml/2006/main" xmlns:r="http://schemas.openxmlformats.org/officeDocument/2006/relationships" xmlns:p="http://schemas.openxmlformats.org/presentationml/2006/main">
  <p:tag name="DVSHAPEID" val="4NOZ4oNtqUdV8yTfAMi4ZF"/>
</p:tagLst>
</file>

<file path=ppt/tags/tag47.xml><?xml version="1.0" encoding="utf-8"?>
<p:tagLst xmlns:a="http://schemas.openxmlformats.org/drawingml/2006/main" xmlns:r="http://schemas.openxmlformats.org/officeDocument/2006/relationships" xmlns:p="http://schemas.openxmlformats.org/presentationml/2006/main">
  <p:tag name="DVSHAPEID" val="AbMLv8zwjZQp1OBGrV0IMA"/>
</p:tagLst>
</file>

<file path=ppt/tags/tag48.xml><?xml version="1.0" encoding="utf-8"?>
<p:tagLst xmlns:a="http://schemas.openxmlformats.org/drawingml/2006/main" xmlns:r="http://schemas.openxmlformats.org/officeDocument/2006/relationships" xmlns:p="http://schemas.openxmlformats.org/presentationml/2006/main">
  <p:tag name="DVSHAPEID" val="OVHTagteh6EPpcCbmk9Bk7"/>
</p:tagLst>
</file>

<file path=ppt/tags/tag5.xml><?xml version="1.0" encoding="utf-8"?>
<p:tagLst xmlns:a="http://schemas.openxmlformats.org/drawingml/2006/main" xmlns:r="http://schemas.openxmlformats.org/officeDocument/2006/relationships" xmlns:p="http://schemas.openxmlformats.org/presentationml/2006/main">
  <p:tag name="DVSHAPEID" val="9kKVrA7UbB0nvxeUpyoM4s"/>
</p:tagLst>
</file>

<file path=ppt/tags/tag6.xml><?xml version="1.0" encoding="utf-8"?>
<p:tagLst xmlns:a="http://schemas.openxmlformats.org/drawingml/2006/main" xmlns:r="http://schemas.openxmlformats.org/officeDocument/2006/relationships" xmlns:p="http://schemas.openxmlformats.org/presentationml/2006/main">
  <p:tag name="DVSHAPEID" val="TDmZz7m4amH2BtjAvCLLUx"/>
</p:tagLst>
</file>

<file path=ppt/tags/tag7.xml><?xml version="1.0" encoding="utf-8"?>
<p:tagLst xmlns:a="http://schemas.openxmlformats.org/drawingml/2006/main" xmlns:r="http://schemas.openxmlformats.org/officeDocument/2006/relationships" xmlns:p="http://schemas.openxmlformats.org/presentationml/2006/main">
  <p:tag name="DVSHAPEID" val="awIHDodyZF9Gr6yr10y6rD"/>
</p:tagLst>
</file>

<file path=ppt/tags/tag8.xml><?xml version="1.0" encoding="utf-8"?>
<p:tagLst xmlns:a="http://schemas.openxmlformats.org/drawingml/2006/main" xmlns:r="http://schemas.openxmlformats.org/officeDocument/2006/relationships" xmlns:p="http://schemas.openxmlformats.org/presentationml/2006/main">
  <p:tag name="DVSHAPEID" val="FsVKAP3M1ixmtQhRtXRBn1"/>
</p:tagLst>
</file>

<file path=ppt/tags/tag9.xml><?xml version="1.0" encoding="utf-8"?>
<p:tagLst xmlns:a="http://schemas.openxmlformats.org/drawingml/2006/main" xmlns:r="http://schemas.openxmlformats.org/officeDocument/2006/relationships" xmlns:p="http://schemas.openxmlformats.org/presentationml/2006/main">
  <p:tag name="DVSHAPEID" val="xPIrn41oqnDJ6WXRJwtVU7"/>
</p:tagLst>
</file>

<file path=ppt/theme/theme1.xml><?xml version="1.0" encoding="utf-8"?>
<a:theme xmlns:a="http://schemas.openxmlformats.org/drawingml/2006/main" name="CSUH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CSUH1</Template>
  <TotalTime>623</TotalTime>
  <Words>2152</Words>
  <Application>Microsoft Office PowerPoint</Application>
  <PresentationFormat>On-screen Show (4:3)</PresentationFormat>
  <Paragraphs>414</Paragraphs>
  <Slides>59</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CSUH1</vt:lpstr>
      <vt:lpstr>Image File</vt:lpstr>
      <vt:lpstr>1. Introduction to Intrusion Detection</vt:lpstr>
      <vt:lpstr>Contents</vt:lpstr>
      <vt:lpstr>Slide 3</vt:lpstr>
      <vt:lpstr>Intruders Try To Access Your System</vt:lpstr>
      <vt:lpstr>Routing traffic through Internet</vt:lpstr>
      <vt:lpstr>1, Introduction of IDS</vt:lpstr>
      <vt:lpstr>Intrusion Detection System</vt:lpstr>
      <vt:lpstr>Why Use an IDS?</vt:lpstr>
      <vt:lpstr>2, IDS Characteristics</vt:lpstr>
      <vt:lpstr>IDS Detection Model</vt:lpstr>
      <vt:lpstr>IDS Scope</vt:lpstr>
      <vt:lpstr>General IDS Model</vt:lpstr>
      <vt:lpstr>IDS Architecture</vt:lpstr>
      <vt:lpstr>IDS Operation</vt:lpstr>
      <vt:lpstr>Limitations of Host Based Intrusion Detection</vt:lpstr>
      <vt:lpstr>Limitations of Multi-host Based Intrusion Detection</vt:lpstr>
      <vt:lpstr>Limitations of Network Based Intrusion Detection</vt:lpstr>
      <vt:lpstr>3, Network Intrusion Attacks</vt:lpstr>
      <vt:lpstr>ICMP</vt:lpstr>
      <vt:lpstr>Why do we need ICMP?</vt:lpstr>
      <vt:lpstr>ICMP</vt:lpstr>
      <vt:lpstr>ICMP Header</vt:lpstr>
      <vt:lpstr>Malicious ICMP Activity</vt:lpstr>
      <vt:lpstr>DDoS</vt:lpstr>
      <vt:lpstr>DDoS</vt:lpstr>
      <vt:lpstr>DNS Backbone DDoS Attacks </vt:lpstr>
      <vt:lpstr>Smurf</vt:lpstr>
      <vt:lpstr>Smurf</vt:lpstr>
      <vt:lpstr>Tribe Flood Network (TFN)</vt:lpstr>
      <vt:lpstr>TFN</vt:lpstr>
      <vt:lpstr>WinFreeze</vt:lpstr>
      <vt:lpstr>Loki</vt:lpstr>
      <vt:lpstr>Why not block all ICMP?</vt:lpstr>
      <vt:lpstr>TCP/IP Weaknesses</vt:lpstr>
      <vt:lpstr>Typical IP stack</vt:lpstr>
      <vt:lpstr>IP record</vt:lpstr>
      <vt:lpstr>What does it take to SYN?</vt:lpstr>
      <vt:lpstr>SYN Flooding</vt:lpstr>
      <vt:lpstr>Three-way handshake</vt:lpstr>
      <vt:lpstr>Sequence Numbers</vt:lpstr>
      <vt:lpstr>SYN Attack</vt:lpstr>
      <vt:lpstr>SYN Flooding</vt:lpstr>
      <vt:lpstr>SYN</vt:lpstr>
      <vt:lpstr>Mitnick Attack</vt:lpstr>
      <vt:lpstr>Mitnick</vt:lpstr>
      <vt:lpstr>Recon Probes</vt:lpstr>
      <vt:lpstr>Network Trace</vt:lpstr>
      <vt:lpstr>Network Trace</vt:lpstr>
      <vt:lpstr>Network Trace</vt:lpstr>
      <vt:lpstr>Network Trace</vt:lpstr>
      <vt:lpstr>Sample Trace</vt:lpstr>
      <vt:lpstr>Sample Trace</vt:lpstr>
      <vt:lpstr>Network Trace</vt:lpstr>
      <vt:lpstr>Mitnick</vt:lpstr>
      <vt:lpstr>Mitnick</vt:lpstr>
      <vt:lpstr>Detection</vt:lpstr>
      <vt:lpstr>Buffer Overflow</vt:lpstr>
      <vt:lpstr>C code</vt:lpstr>
      <vt:lpstr>Countermeasures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Stepping-Stones under the Influence of Packet Jittering</dc:title>
  <dc:creator>Huang</dc:creator>
  <cp:lastModifiedBy>Huang</cp:lastModifiedBy>
  <cp:revision>42</cp:revision>
  <dcterms:created xsi:type="dcterms:W3CDTF">2013-11-20T16:47:45Z</dcterms:created>
  <dcterms:modified xsi:type="dcterms:W3CDTF">2014-07-02T14:49:52Z</dcterms:modified>
</cp:coreProperties>
</file>