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300" r:id="rId6"/>
    <p:sldId id="260" r:id="rId7"/>
    <p:sldId id="261" r:id="rId8"/>
    <p:sldId id="301" r:id="rId9"/>
    <p:sldId id="302" r:id="rId10"/>
    <p:sldId id="262" r:id="rId11"/>
    <p:sldId id="263" r:id="rId12"/>
    <p:sldId id="264" r:id="rId13"/>
    <p:sldId id="265" r:id="rId14"/>
    <p:sldId id="266" r:id="rId15"/>
    <p:sldId id="303" r:id="rId16"/>
    <p:sldId id="304" r:id="rId17"/>
    <p:sldId id="305" r:id="rId18"/>
    <p:sldId id="296" r:id="rId19"/>
    <p:sldId id="306" r:id="rId20"/>
    <p:sldId id="293" r:id="rId21"/>
    <p:sldId id="294" r:id="rId22"/>
    <p:sldId id="295" r:id="rId23"/>
    <p:sldId id="270" r:id="rId24"/>
    <p:sldId id="297" r:id="rId25"/>
    <p:sldId id="298" r:id="rId26"/>
    <p:sldId id="271" r:id="rId27"/>
    <p:sldId id="272" r:id="rId28"/>
    <p:sldId id="307" r:id="rId29"/>
    <p:sldId id="273" r:id="rId30"/>
    <p:sldId id="299" r:id="rId31"/>
    <p:sldId id="308" r:id="rId32"/>
    <p:sldId id="274" r:id="rId33"/>
    <p:sldId id="275" r:id="rId34"/>
    <p:sldId id="276" r:id="rId35"/>
    <p:sldId id="277" r:id="rId36"/>
    <p:sldId id="278" r:id="rId37"/>
    <p:sldId id="280" r:id="rId38"/>
    <p:sldId id="286" r:id="rId39"/>
    <p:sldId id="309" r:id="rId40"/>
    <p:sldId id="287" r:id="rId41"/>
    <p:sldId id="288" r:id="rId42"/>
    <p:sldId id="291" r:id="rId43"/>
    <p:sldId id="290" r:id="rId44"/>
    <p:sldId id="289" r:id="rId45"/>
    <p:sldId id="31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14" autoAdjust="0"/>
  </p:normalViewPr>
  <p:slideViewPr>
    <p:cSldViewPr>
      <p:cViewPr varScale="1">
        <p:scale>
          <a:sx n="83" d="100"/>
          <a:sy n="83" d="100"/>
        </p:scale>
        <p:origin x="-5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114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18BBDF3-1D07-46A4-990A-6F5B37295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0382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Version 1</a:t>
            </a:r>
            <a:r>
              <a:rPr lang="en-US" smtClean="0"/>
              <a:t>, July 1, 2014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Proceedings </a:t>
            </a:r>
            <a:r>
              <a:rPr lang="en-US" dirty="0" smtClean="0"/>
              <a:t>of IEEE Symposium on Security and Privacy, 1996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BBDF3-1D07-46A4-990A-6F5B372950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5C8D-3C4B-442D-8CCD-DEE44D6D2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B68A-4DB3-45D7-A5D4-C51FF8A7B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664D-D2B7-4766-81C6-48AD7A76C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06AB1CC-4A42-4D28-BE59-67A638CD6E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A36F9A0-DB24-4A2F-9EF9-A660AA0E0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2018-0AAA-434B-9B3C-90D7B2C246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 of Computer Science,  The University of Houston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64CF-A82F-45B1-9C3B-288579863B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5D5C-B724-491F-911D-69AA5DF9B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5DDA-85CB-4165-AD85-B32396E6CB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6FD-F978-422A-9868-E506D8D06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16DB-AE88-477E-96D9-9AD0EBC70B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5475-D57F-4256-9AB0-72E484DCA0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57FF-4C0D-4D35-B455-E8E88A9DA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1DEA-A8A1-4D61-80A3-E49ABF4629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 of Computer Science,  The University of Houston</a:t>
            </a:r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315200" cy="1676400"/>
          </a:xfrm>
        </p:spPr>
        <p:txBody>
          <a:bodyPr/>
          <a:lstStyle/>
          <a:p>
            <a:r>
              <a:rPr lang="en-US" dirty="0" smtClean="0"/>
              <a:t>2. Host </a:t>
            </a:r>
            <a:r>
              <a:rPr lang="en-US" dirty="0" smtClean="0"/>
              <a:t>Intrusion Detection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CC14796-09DC-4E41-9E62-4A89B9328A88}" type="slidenum">
              <a:rPr lang="en-US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7620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Intrusion Detection Module</a:t>
            </a:r>
            <a:endParaRPr lang="en-US" sz="2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05000" y="3886200"/>
            <a:ext cx="5410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Stephen Huang</a:t>
            </a:r>
          </a:p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</a:t>
            </a:r>
          </a:p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Houston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Approach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Only consider program running as root, </a:t>
            </a:r>
          </a:p>
          <a:p>
            <a:r>
              <a:rPr lang="en-US"/>
              <a:t>Use a program specification language to define process normal behavior, </a:t>
            </a:r>
          </a:p>
          <a:p>
            <a:r>
              <a:rPr lang="en-US"/>
              <a:t>System calls and parameters are formally specified.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D3B-71FA-4429-9200-02A18061DD7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Approach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Similarity: </a:t>
            </a:r>
          </a:p>
          <a:p>
            <a:pPr lvl="1"/>
            <a:r>
              <a:rPr lang="en-US"/>
              <a:t>Consider processes that run as root,</a:t>
            </a:r>
          </a:p>
          <a:p>
            <a:r>
              <a:rPr lang="en-US"/>
              <a:t>Difference:</a:t>
            </a:r>
          </a:p>
          <a:p>
            <a:pPr lvl="1"/>
            <a:r>
              <a:rPr lang="en-US"/>
              <a:t>Simpler representation of normal behavior,</a:t>
            </a:r>
          </a:p>
          <a:p>
            <a:pPr lvl="1"/>
            <a:r>
              <a:rPr lang="en-US"/>
              <a:t>Ignore parameter values, </a:t>
            </a:r>
          </a:p>
          <a:p>
            <a:pPr lvl="1"/>
            <a:r>
              <a:rPr lang="en-US"/>
              <a:t>Rely on normal runs rather than formal specification of a program’s expected behavior.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540F-4E3D-49E6-98A3-03524E2AA0AC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Self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Only consider privileged process</a:t>
            </a:r>
          </a:p>
          <a:p>
            <a:pPr>
              <a:lnSpc>
                <a:spcPct val="90000"/>
              </a:lnSpc>
            </a:pPr>
            <a:r>
              <a:rPr lang="en-US" sz="2800"/>
              <a:t>Monitoring privileged processes outperform monitoring user profiles: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Privileged processes are more dangerous than user processes because they have access to more parts of the computer system.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Privileged process a limited range of behavior and are relatively stable over time.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Limitation: cannot solve masquerading problem (disguise as other user).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886D-EE73-41A8-921C-1DBE51AD9924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Self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Every program generates a system call sequence.</a:t>
            </a:r>
          </a:p>
          <a:p>
            <a:pPr>
              <a:lnSpc>
                <a:spcPct val="90000"/>
              </a:lnSpc>
            </a:pPr>
            <a:r>
              <a:rPr lang="en-US" sz="2800"/>
              <a:t>The sets of all system call sequences will be huge.</a:t>
            </a:r>
          </a:p>
          <a:p>
            <a:pPr>
              <a:lnSpc>
                <a:spcPct val="90000"/>
              </a:lnSpc>
            </a:pPr>
            <a:r>
              <a:rPr lang="en-US" sz="2800"/>
              <a:t>Any given execution of a program will likely produce a sequence of calls that has not been observed.</a:t>
            </a:r>
          </a:p>
          <a:p>
            <a:pPr>
              <a:lnSpc>
                <a:spcPct val="90000"/>
              </a:lnSpc>
            </a:pPr>
            <a:r>
              <a:rPr lang="en-US" sz="2800"/>
              <a:t>The local (short range) ordering of system calls appears to be consistent.</a:t>
            </a:r>
          </a:p>
          <a:p>
            <a:pPr>
              <a:lnSpc>
                <a:spcPct val="90000"/>
              </a:lnSpc>
            </a:pPr>
            <a:r>
              <a:rPr lang="en-US" sz="2800"/>
              <a:t>So we define these short sequence of system calls as the normal behavior of a program.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DFF8-7928-451B-9EAD-5010A05F94D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Behavior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We use short sequences of system calls to define program behavior.</a:t>
            </a:r>
          </a:p>
          <a:p>
            <a:r>
              <a:rPr lang="en-US" sz="2800"/>
              <a:t>Establish a database of normal behavior for each interested process.</a:t>
            </a:r>
          </a:p>
          <a:p>
            <a:r>
              <a:rPr lang="en-US" sz="2800"/>
              <a:t>The process’s ongoing behavior is monitored. </a:t>
            </a:r>
          </a:p>
          <a:p>
            <a:r>
              <a:rPr lang="en-US" sz="2800"/>
              <a:t>Any deviation from normal behavior will indicate anomalies in the running process.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8F82-715F-4D3A-A4EE-B1584C83A380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Behavior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definition ignores:</a:t>
            </a:r>
          </a:p>
          <a:p>
            <a:pPr lvl="1"/>
            <a:r>
              <a:rPr lang="en-US"/>
              <a:t>Parameters to the system calls,</a:t>
            </a:r>
          </a:p>
          <a:p>
            <a:pPr lvl="1"/>
            <a:r>
              <a:rPr lang="en-US"/>
              <a:t>Timing information,</a:t>
            </a:r>
          </a:p>
          <a:p>
            <a:pPr lvl="1"/>
            <a:r>
              <a:rPr lang="en-US"/>
              <a:t>Instruction sequences between  system calls,</a:t>
            </a:r>
          </a:p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4584-EA01-4E32-91E3-DA5A0BF11B1D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open read mmap mmap open getrlimit mmap close</a:t>
            </a:r>
          </a:p>
          <a:p>
            <a:endParaRPr lang="en-US"/>
          </a:p>
          <a:p>
            <a:r>
              <a:rPr lang="en-US"/>
              <a:t>K = 3</a:t>
            </a:r>
          </a:p>
          <a:p>
            <a:r>
              <a:rPr lang="en-US"/>
              <a:t>Window size = k+1,</a:t>
            </a:r>
          </a:p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81CF-A0C8-4EFA-826E-8B56DB1E371F}" type="slidenum">
              <a:rPr lang="en-US"/>
              <a:pPr/>
              <a:t>16</a:t>
            </a:fld>
            <a:endParaRPr lang="en-US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1143000" y="2057400"/>
            <a:ext cx="3429000" cy="533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1905000" y="2057400"/>
            <a:ext cx="3429000" cy="533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2743200" y="2057400"/>
            <a:ext cx="3733800" cy="533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3657600" y="2057400"/>
            <a:ext cx="3733800" cy="533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4572000" y="2057400"/>
            <a:ext cx="3581400" cy="533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/>
      <p:bldP spid="149509" grpId="0" animBg="1"/>
      <p:bldP spid="149510" grpId="0" animBg="1"/>
      <p:bldP spid="149511" grpId="0" animBg="1"/>
      <p:bldP spid="1495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sequence</a:t>
            </a:r>
          </a:p>
        </p:txBody>
      </p:sp>
      <p:graphicFrame>
        <p:nvGraphicFramePr>
          <p:cNvPr id="150563" name="Group 35"/>
          <p:cNvGraphicFramePr>
            <a:graphicFrameLocks noGrp="1"/>
          </p:cNvGraphicFramePr>
          <p:nvPr>
            <p:ph type="tbl" idx="1"/>
          </p:nvPr>
        </p:nvGraphicFramePr>
        <p:xfrm>
          <a:off x="1676400" y="2514600"/>
          <a:ext cx="6284913" cy="2591118"/>
        </p:xfrm>
        <a:graphic>
          <a:graphicData uri="http://schemas.openxmlformats.org/drawingml/2006/table">
            <a:tbl>
              <a:tblPr/>
              <a:tblGrid>
                <a:gridCol w="1571625"/>
                <a:gridCol w="1571625"/>
                <a:gridCol w="1570038"/>
                <a:gridCol w="1571625"/>
              </a:tblGrid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Position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Position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Position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mmap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DA5-D433-447B-9C8E-75A007D24312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150566" name="Group 38"/>
          <p:cNvGrpSpPr>
            <a:grpSpLocks/>
          </p:cNvGrpSpPr>
          <p:nvPr/>
        </p:nvGrpSpPr>
        <p:grpSpPr bwMode="auto">
          <a:xfrm>
            <a:off x="1219200" y="3962400"/>
            <a:ext cx="6781800" cy="1905000"/>
            <a:chOff x="768" y="2496"/>
            <a:chExt cx="4272" cy="1200"/>
          </a:xfrm>
        </p:grpSpPr>
        <p:sp>
          <p:nvSpPr>
            <p:cNvPr id="150564" name="Oval 36"/>
            <p:cNvSpPr>
              <a:spLocks noChangeArrowheads="1"/>
            </p:cNvSpPr>
            <p:nvPr/>
          </p:nvSpPr>
          <p:spPr bwMode="auto">
            <a:xfrm>
              <a:off x="768" y="2496"/>
              <a:ext cx="3360" cy="816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65" name="Text Box 37"/>
            <p:cNvSpPr txBox="1">
              <a:spLocks noChangeArrowheads="1"/>
            </p:cNvSpPr>
            <p:nvPr/>
          </p:nvSpPr>
          <p:spPr bwMode="auto">
            <a:xfrm>
              <a:off x="1200" y="3408"/>
              <a:ext cx="3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Only used for the last subsequence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(whole sequence)</a:t>
            </a:r>
          </a:p>
        </p:txBody>
      </p:sp>
      <p:graphicFrame>
        <p:nvGraphicFramePr>
          <p:cNvPr id="141316" name="Object 4"/>
          <p:cNvGraphicFramePr>
            <a:graphicFrameLocks noGrp="1" noChangeAspect="1"/>
          </p:cNvGraphicFramePr>
          <p:nvPr>
            <p:ph type="tbl" idx="1"/>
          </p:nvPr>
        </p:nvGraphicFramePr>
        <p:xfrm>
          <a:off x="1600200" y="2071688"/>
          <a:ext cx="6867525" cy="4086225"/>
        </p:xfrm>
        <a:graphic>
          <a:graphicData uri="http://schemas.openxmlformats.org/presentationml/2006/ole">
            <p:oleObj spid="_x0000_s141318" name="Worksheet" r:id="rId3" imgW="2457720" imgH="1461960" progId="Excel.Sheet.8">
              <p:embed/>
            </p:oleObj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B2BA-0A54-4EE2-BD9D-189AE9B0718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Original Sequence: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open read mmap mmap open getrlimit mmap close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r>
              <a:rPr lang="en-US" sz="2400"/>
              <a:t>Test sequence: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open read mmap </a:t>
            </a:r>
            <a:r>
              <a:rPr lang="en-US" sz="2400">
                <a:solidFill>
                  <a:schemeClr val="hlink"/>
                </a:solidFill>
              </a:rPr>
              <a:t>open</a:t>
            </a:r>
            <a:r>
              <a:rPr lang="en-US" sz="2400"/>
              <a:t> open getrlimit mmap close</a:t>
            </a:r>
          </a:p>
          <a:p>
            <a:endParaRPr lang="en-US" sz="24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351-D5EE-43FA-B66B-F7570EC79FD4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Related work</a:t>
            </a:r>
          </a:p>
          <a:p>
            <a:r>
              <a:rPr lang="en-US"/>
              <a:t>Defining Self</a:t>
            </a:r>
          </a:p>
          <a:p>
            <a:r>
              <a:rPr lang="en-US"/>
              <a:t>Experiments</a:t>
            </a:r>
          </a:p>
          <a:p>
            <a:r>
              <a:rPr lang="en-US"/>
              <a:t>Discussion and Conclusions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213B-BCCB-4B94-9758-66BDCE20151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open read mmap open open getrlimit mmap close</a:t>
            </a:r>
          </a:p>
        </p:txBody>
      </p:sp>
      <p:graphicFrame>
        <p:nvGraphicFramePr>
          <p:cNvPr id="138243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1600200" y="1995488"/>
          <a:ext cx="6867525" cy="4086225"/>
        </p:xfrm>
        <a:graphic>
          <a:graphicData uri="http://schemas.openxmlformats.org/presentationml/2006/ole">
            <p:oleObj spid="_x0000_s138245" name="Worksheet" r:id="rId3" imgW="2457720" imgH="1461960" progId="Excel.Sheet.8">
              <p:embed/>
            </p:oleObj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C4E9-D008-4186-8713-9E756E64C29C}" type="slidenum">
              <a:rPr lang="en-US"/>
              <a:pPr/>
              <a:t>20</a:t>
            </a:fld>
            <a:endParaRPr lang="en-US"/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auto">
          <a:xfrm>
            <a:off x="1752600" y="1676400"/>
            <a:ext cx="3810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2286000" y="1600200"/>
            <a:ext cx="12954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>
            <a:off x="3352800" y="1676400"/>
            <a:ext cx="19812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4114800" y="1600200"/>
            <a:ext cx="2971800" cy="10668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open read mmap open open getrlimit mmap close</a:t>
            </a:r>
          </a:p>
        </p:txBody>
      </p:sp>
      <p:graphicFrame>
        <p:nvGraphicFramePr>
          <p:cNvPr id="139267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1600200" y="1995488"/>
          <a:ext cx="6867525" cy="4086225"/>
        </p:xfrm>
        <a:graphic>
          <a:graphicData uri="http://schemas.openxmlformats.org/presentationml/2006/ole">
            <p:oleObj spid="_x0000_s139269" name="Worksheet" r:id="rId3" imgW="2457720" imgH="1461960" progId="Excel.Sheet.8">
              <p:embed/>
            </p:oleObj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86BDE-F1FB-4B05-B24D-424D4857EDB9}" type="slidenum">
              <a:rPr lang="en-US"/>
              <a:pPr/>
              <a:t>21</a:t>
            </a:fld>
            <a:endParaRPr lang="en-US"/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>
            <a:off x="2209800" y="1676400"/>
            <a:ext cx="0" cy="19050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2971800" y="1676400"/>
            <a:ext cx="990600" cy="19050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>
            <a:off x="4800600" y="1676400"/>
            <a:ext cx="2514600" cy="19050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3886200" y="1676400"/>
            <a:ext cx="1905000" cy="18288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open read mmap open open getrlimit mmap close</a:t>
            </a:r>
          </a:p>
        </p:txBody>
      </p:sp>
      <p:graphicFrame>
        <p:nvGraphicFramePr>
          <p:cNvPr id="140291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1600200" y="1995488"/>
          <a:ext cx="6867525" cy="4086225"/>
        </p:xfrm>
        <a:graphic>
          <a:graphicData uri="http://schemas.openxmlformats.org/presentationml/2006/ole">
            <p:oleObj spid="_x0000_s140293" name="Worksheet" r:id="rId3" imgW="2457720" imgH="1461960" progId="Excel.Sheet.8">
              <p:embed/>
            </p:oleObj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95D-04DD-4FD3-9065-E6DFAA236BF5}" type="slidenum">
              <a:rPr lang="en-US"/>
              <a:pPr/>
              <a:t>22</a:t>
            </a:fld>
            <a:endParaRPr lang="en-US"/>
          </a:p>
        </p:txBody>
      </p:sp>
      <p:sp>
        <p:nvSpPr>
          <p:cNvPr id="140292" name="Line 4"/>
          <p:cNvSpPr>
            <a:spLocks noChangeShapeType="1"/>
          </p:cNvSpPr>
          <p:nvPr/>
        </p:nvSpPr>
        <p:spPr bwMode="auto">
          <a:xfrm flipH="1">
            <a:off x="2133600" y="16764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>
            <a:off x="5562600" y="1600200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>
            <a:off x="6781800" y="1676400"/>
            <a:ext cx="5334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0295" name="Line 7"/>
          <p:cNvSpPr>
            <a:spLocks noChangeShapeType="1"/>
          </p:cNvSpPr>
          <p:nvPr/>
        </p:nvSpPr>
        <p:spPr bwMode="auto">
          <a:xfrm flipH="1">
            <a:off x="4114800" y="1676400"/>
            <a:ext cx="533400" cy="990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Self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maximum number of pairwise mismatches for a sequence of length L with a look-ahead of k is:</a:t>
            </a:r>
          </a:p>
          <a:p>
            <a:pPr>
              <a:buFont typeface="Wingdings" pitchFamily="2" charset="2"/>
              <a:buNone/>
            </a:pPr>
            <a:r>
              <a:rPr lang="en-US"/>
              <a:t>	k(L-k)+(k-1)+(k-2)+…+1=k(L-(k+1)/2)</a:t>
            </a:r>
          </a:p>
          <a:p>
            <a:pPr>
              <a:buFont typeface="Wingdings" pitchFamily="2" charset="2"/>
              <a:buNone/>
            </a:pPr>
            <a:r>
              <a:rPr lang="en-US"/>
              <a:t>Where L : the length of total sequence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k: window size-1</a:t>
            </a:r>
          </a:p>
          <a:p>
            <a:pPr>
              <a:buFont typeface="Wingdings" pitchFamily="2" charset="2"/>
              <a:buNone/>
            </a:pPr>
            <a:r>
              <a:rPr lang="en-US"/>
              <a:t>		  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8469-EE9C-40D1-8C0F-C98892A0FA72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Max. Number of pairs</a:t>
            </a: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022E-DA01-44AA-8408-192F584670D4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1752600" y="41148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PS" pitchFamily="18" charset="2"/>
              </a:rPr>
              <a:t>                        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752600" y="23622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PS" pitchFamily="18" charset="2"/>
              </a:rPr>
              <a:t>                        </a:t>
            </a:r>
          </a:p>
        </p:txBody>
      </p:sp>
      <p:grpSp>
        <p:nvGrpSpPr>
          <p:cNvPr id="142345" name="Group 9"/>
          <p:cNvGrpSpPr>
            <a:grpSpLocks/>
          </p:cNvGrpSpPr>
          <p:nvPr/>
        </p:nvGrpSpPr>
        <p:grpSpPr bwMode="auto">
          <a:xfrm>
            <a:off x="1752600" y="2514600"/>
            <a:ext cx="1981200" cy="152400"/>
            <a:chOff x="1104" y="1728"/>
            <a:chExt cx="1296" cy="96"/>
          </a:xfrm>
        </p:grpSpPr>
        <p:sp>
          <p:nvSpPr>
            <p:cNvPr id="142342" name="Line 6"/>
            <p:cNvSpPr>
              <a:spLocks noChangeShapeType="1"/>
            </p:cNvSpPr>
            <p:nvPr/>
          </p:nvSpPr>
          <p:spPr bwMode="auto">
            <a:xfrm>
              <a:off x="1104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43" name="Line 7"/>
            <p:cNvSpPr>
              <a:spLocks noChangeShapeType="1"/>
            </p:cNvSpPr>
            <p:nvPr/>
          </p:nvSpPr>
          <p:spPr bwMode="auto">
            <a:xfrm>
              <a:off x="1104" y="1824"/>
              <a:ext cx="1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44" name="Line 8"/>
            <p:cNvSpPr>
              <a:spLocks noChangeShapeType="1"/>
            </p:cNvSpPr>
            <p:nvPr/>
          </p:nvSpPr>
          <p:spPr bwMode="auto">
            <a:xfrm flipV="1">
              <a:off x="2400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2346" name="Group 10"/>
          <p:cNvGrpSpPr>
            <a:grpSpLocks/>
          </p:cNvGrpSpPr>
          <p:nvPr/>
        </p:nvGrpSpPr>
        <p:grpSpPr bwMode="auto">
          <a:xfrm>
            <a:off x="2057400" y="2743200"/>
            <a:ext cx="1981200" cy="152400"/>
            <a:chOff x="1104" y="1728"/>
            <a:chExt cx="1296" cy="96"/>
          </a:xfrm>
        </p:grpSpPr>
        <p:sp>
          <p:nvSpPr>
            <p:cNvPr id="142347" name="Line 11"/>
            <p:cNvSpPr>
              <a:spLocks noChangeShapeType="1"/>
            </p:cNvSpPr>
            <p:nvPr/>
          </p:nvSpPr>
          <p:spPr bwMode="auto">
            <a:xfrm>
              <a:off x="1104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48" name="Line 12"/>
            <p:cNvSpPr>
              <a:spLocks noChangeShapeType="1"/>
            </p:cNvSpPr>
            <p:nvPr/>
          </p:nvSpPr>
          <p:spPr bwMode="auto">
            <a:xfrm>
              <a:off x="1104" y="1824"/>
              <a:ext cx="1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49" name="Line 13"/>
            <p:cNvSpPr>
              <a:spLocks noChangeShapeType="1"/>
            </p:cNvSpPr>
            <p:nvPr/>
          </p:nvSpPr>
          <p:spPr bwMode="auto">
            <a:xfrm flipV="1">
              <a:off x="2400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2350" name="Group 14"/>
          <p:cNvGrpSpPr>
            <a:grpSpLocks/>
          </p:cNvGrpSpPr>
          <p:nvPr/>
        </p:nvGrpSpPr>
        <p:grpSpPr bwMode="auto">
          <a:xfrm>
            <a:off x="2438400" y="2971800"/>
            <a:ext cx="1981200" cy="152400"/>
            <a:chOff x="1104" y="1728"/>
            <a:chExt cx="1296" cy="96"/>
          </a:xfrm>
        </p:grpSpPr>
        <p:sp>
          <p:nvSpPr>
            <p:cNvPr id="142351" name="Line 15"/>
            <p:cNvSpPr>
              <a:spLocks noChangeShapeType="1"/>
            </p:cNvSpPr>
            <p:nvPr/>
          </p:nvSpPr>
          <p:spPr bwMode="auto">
            <a:xfrm>
              <a:off x="1104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52" name="Line 16"/>
            <p:cNvSpPr>
              <a:spLocks noChangeShapeType="1"/>
            </p:cNvSpPr>
            <p:nvPr/>
          </p:nvSpPr>
          <p:spPr bwMode="auto">
            <a:xfrm>
              <a:off x="1104" y="1824"/>
              <a:ext cx="1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53" name="Line 17"/>
            <p:cNvSpPr>
              <a:spLocks noChangeShapeType="1"/>
            </p:cNvSpPr>
            <p:nvPr/>
          </p:nvSpPr>
          <p:spPr bwMode="auto">
            <a:xfrm flipV="1">
              <a:off x="2400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2354" name="Group 18"/>
          <p:cNvGrpSpPr>
            <a:grpSpLocks/>
          </p:cNvGrpSpPr>
          <p:nvPr/>
        </p:nvGrpSpPr>
        <p:grpSpPr bwMode="auto">
          <a:xfrm>
            <a:off x="2743200" y="3200400"/>
            <a:ext cx="1981200" cy="152400"/>
            <a:chOff x="1104" y="1728"/>
            <a:chExt cx="1296" cy="96"/>
          </a:xfrm>
        </p:grpSpPr>
        <p:sp>
          <p:nvSpPr>
            <p:cNvPr id="142355" name="Line 19"/>
            <p:cNvSpPr>
              <a:spLocks noChangeShapeType="1"/>
            </p:cNvSpPr>
            <p:nvPr/>
          </p:nvSpPr>
          <p:spPr bwMode="auto">
            <a:xfrm>
              <a:off x="1104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>
              <a:off x="1104" y="1824"/>
              <a:ext cx="1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57" name="Line 21"/>
            <p:cNvSpPr>
              <a:spLocks noChangeShapeType="1"/>
            </p:cNvSpPr>
            <p:nvPr/>
          </p:nvSpPr>
          <p:spPr bwMode="auto">
            <a:xfrm flipV="1">
              <a:off x="2400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2358" name="Group 22"/>
          <p:cNvGrpSpPr>
            <a:grpSpLocks/>
          </p:cNvGrpSpPr>
          <p:nvPr/>
        </p:nvGrpSpPr>
        <p:grpSpPr bwMode="auto">
          <a:xfrm>
            <a:off x="3124200" y="3429000"/>
            <a:ext cx="1981200" cy="152400"/>
            <a:chOff x="1104" y="1728"/>
            <a:chExt cx="1296" cy="96"/>
          </a:xfrm>
        </p:grpSpPr>
        <p:sp>
          <p:nvSpPr>
            <p:cNvPr id="142359" name="Line 23"/>
            <p:cNvSpPr>
              <a:spLocks noChangeShapeType="1"/>
            </p:cNvSpPr>
            <p:nvPr/>
          </p:nvSpPr>
          <p:spPr bwMode="auto">
            <a:xfrm>
              <a:off x="1104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60" name="Line 24"/>
            <p:cNvSpPr>
              <a:spLocks noChangeShapeType="1"/>
            </p:cNvSpPr>
            <p:nvPr/>
          </p:nvSpPr>
          <p:spPr bwMode="auto">
            <a:xfrm>
              <a:off x="1104" y="1824"/>
              <a:ext cx="1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V="1">
              <a:off x="2400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2362" name="Group 26"/>
          <p:cNvGrpSpPr>
            <a:grpSpLocks/>
          </p:cNvGrpSpPr>
          <p:nvPr/>
        </p:nvGrpSpPr>
        <p:grpSpPr bwMode="auto">
          <a:xfrm>
            <a:off x="3429000" y="3657600"/>
            <a:ext cx="1981200" cy="152400"/>
            <a:chOff x="1104" y="1728"/>
            <a:chExt cx="1296" cy="96"/>
          </a:xfrm>
        </p:grpSpPr>
        <p:sp>
          <p:nvSpPr>
            <p:cNvPr id="142363" name="Line 27"/>
            <p:cNvSpPr>
              <a:spLocks noChangeShapeType="1"/>
            </p:cNvSpPr>
            <p:nvPr/>
          </p:nvSpPr>
          <p:spPr bwMode="auto">
            <a:xfrm>
              <a:off x="1104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64" name="Line 28"/>
            <p:cNvSpPr>
              <a:spLocks noChangeShapeType="1"/>
            </p:cNvSpPr>
            <p:nvPr/>
          </p:nvSpPr>
          <p:spPr bwMode="auto">
            <a:xfrm>
              <a:off x="1104" y="1824"/>
              <a:ext cx="1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65" name="Line 29"/>
            <p:cNvSpPr>
              <a:spLocks noChangeShapeType="1"/>
            </p:cNvSpPr>
            <p:nvPr/>
          </p:nvSpPr>
          <p:spPr bwMode="auto">
            <a:xfrm flipV="1">
              <a:off x="2400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2366" name="Group 30"/>
          <p:cNvGrpSpPr>
            <a:grpSpLocks/>
          </p:cNvGrpSpPr>
          <p:nvPr/>
        </p:nvGrpSpPr>
        <p:grpSpPr bwMode="auto">
          <a:xfrm>
            <a:off x="3733800" y="3886200"/>
            <a:ext cx="1981200" cy="152400"/>
            <a:chOff x="1104" y="1728"/>
            <a:chExt cx="1296" cy="96"/>
          </a:xfrm>
        </p:grpSpPr>
        <p:sp>
          <p:nvSpPr>
            <p:cNvPr id="142367" name="Line 31"/>
            <p:cNvSpPr>
              <a:spLocks noChangeShapeType="1"/>
            </p:cNvSpPr>
            <p:nvPr/>
          </p:nvSpPr>
          <p:spPr bwMode="auto">
            <a:xfrm>
              <a:off x="1104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68" name="Line 32"/>
            <p:cNvSpPr>
              <a:spLocks noChangeShapeType="1"/>
            </p:cNvSpPr>
            <p:nvPr/>
          </p:nvSpPr>
          <p:spPr bwMode="auto">
            <a:xfrm>
              <a:off x="1104" y="1824"/>
              <a:ext cx="1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69" name="Line 33"/>
            <p:cNvSpPr>
              <a:spLocks noChangeShapeType="1"/>
            </p:cNvSpPr>
            <p:nvPr/>
          </p:nvSpPr>
          <p:spPr bwMode="auto">
            <a:xfrm flipV="1">
              <a:off x="2400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2370" name="Group 34"/>
          <p:cNvGrpSpPr>
            <a:grpSpLocks/>
          </p:cNvGrpSpPr>
          <p:nvPr/>
        </p:nvGrpSpPr>
        <p:grpSpPr bwMode="auto">
          <a:xfrm>
            <a:off x="4114800" y="4419600"/>
            <a:ext cx="1600200" cy="152400"/>
            <a:chOff x="1104" y="1728"/>
            <a:chExt cx="1296" cy="96"/>
          </a:xfrm>
        </p:grpSpPr>
        <p:sp>
          <p:nvSpPr>
            <p:cNvPr id="142371" name="Line 35"/>
            <p:cNvSpPr>
              <a:spLocks noChangeShapeType="1"/>
            </p:cNvSpPr>
            <p:nvPr/>
          </p:nvSpPr>
          <p:spPr bwMode="auto">
            <a:xfrm>
              <a:off x="1104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72" name="Line 36"/>
            <p:cNvSpPr>
              <a:spLocks noChangeShapeType="1"/>
            </p:cNvSpPr>
            <p:nvPr/>
          </p:nvSpPr>
          <p:spPr bwMode="auto">
            <a:xfrm>
              <a:off x="1104" y="1824"/>
              <a:ext cx="1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73" name="Line 37"/>
            <p:cNvSpPr>
              <a:spLocks noChangeShapeType="1"/>
            </p:cNvSpPr>
            <p:nvPr/>
          </p:nvSpPr>
          <p:spPr bwMode="auto">
            <a:xfrm flipV="1">
              <a:off x="2400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2374" name="Group 38"/>
          <p:cNvGrpSpPr>
            <a:grpSpLocks/>
          </p:cNvGrpSpPr>
          <p:nvPr/>
        </p:nvGrpSpPr>
        <p:grpSpPr bwMode="auto">
          <a:xfrm>
            <a:off x="4419600" y="4724400"/>
            <a:ext cx="1295400" cy="152400"/>
            <a:chOff x="1104" y="1728"/>
            <a:chExt cx="1296" cy="96"/>
          </a:xfrm>
        </p:grpSpPr>
        <p:sp>
          <p:nvSpPr>
            <p:cNvPr id="142375" name="Line 39"/>
            <p:cNvSpPr>
              <a:spLocks noChangeShapeType="1"/>
            </p:cNvSpPr>
            <p:nvPr/>
          </p:nvSpPr>
          <p:spPr bwMode="auto">
            <a:xfrm>
              <a:off x="1104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76" name="Line 40"/>
            <p:cNvSpPr>
              <a:spLocks noChangeShapeType="1"/>
            </p:cNvSpPr>
            <p:nvPr/>
          </p:nvSpPr>
          <p:spPr bwMode="auto">
            <a:xfrm>
              <a:off x="1104" y="1824"/>
              <a:ext cx="1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77" name="Line 41"/>
            <p:cNvSpPr>
              <a:spLocks noChangeShapeType="1"/>
            </p:cNvSpPr>
            <p:nvPr/>
          </p:nvSpPr>
          <p:spPr bwMode="auto">
            <a:xfrm flipV="1">
              <a:off x="2400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2378" name="Group 42"/>
          <p:cNvGrpSpPr>
            <a:grpSpLocks/>
          </p:cNvGrpSpPr>
          <p:nvPr/>
        </p:nvGrpSpPr>
        <p:grpSpPr bwMode="auto">
          <a:xfrm>
            <a:off x="4800600" y="5029200"/>
            <a:ext cx="914400" cy="152400"/>
            <a:chOff x="1104" y="1728"/>
            <a:chExt cx="1296" cy="96"/>
          </a:xfrm>
        </p:grpSpPr>
        <p:sp>
          <p:nvSpPr>
            <p:cNvPr id="142379" name="Line 43"/>
            <p:cNvSpPr>
              <a:spLocks noChangeShapeType="1"/>
            </p:cNvSpPr>
            <p:nvPr/>
          </p:nvSpPr>
          <p:spPr bwMode="auto">
            <a:xfrm>
              <a:off x="1104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80" name="Line 44"/>
            <p:cNvSpPr>
              <a:spLocks noChangeShapeType="1"/>
            </p:cNvSpPr>
            <p:nvPr/>
          </p:nvSpPr>
          <p:spPr bwMode="auto">
            <a:xfrm>
              <a:off x="1104" y="1824"/>
              <a:ext cx="1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V="1">
              <a:off x="2400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2382" name="Group 46"/>
          <p:cNvGrpSpPr>
            <a:grpSpLocks/>
          </p:cNvGrpSpPr>
          <p:nvPr/>
        </p:nvGrpSpPr>
        <p:grpSpPr bwMode="auto">
          <a:xfrm>
            <a:off x="5105400" y="5334000"/>
            <a:ext cx="609600" cy="152400"/>
            <a:chOff x="1104" y="1728"/>
            <a:chExt cx="1296" cy="96"/>
          </a:xfrm>
        </p:grpSpPr>
        <p:sp>
          <p:nvSpPr>
            <p:cNvPr id="142383" name="Line 47"/>
            <p:cNvSpPr>
              <a:spLocks noChangeShapeType="1"/>
            </p:cNvSpPr>
            <p:nvPr/>
          </p:nvSpPr>
          <p:spPr bwMode="auto">
            <a:xfrm>
              <a:off x="1104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84" name="Line 48"/>
            <p:cNvSpPr>
              <a:spLocks noChangeShapeType="1"/>
            </p:cNvSpPr>
            <p:nvPr/>
          </p:nvSpPr>
          <p:spPr bwMode="auto">
            <a:xfrm>
              <a:off x="1104" y="1824"/>
              <a:ext cx="1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85" name="Line 49"/>
            <p:cNvSpPr>
              <a:spLocks noChangeShapeType="1"/>
            </p:cNvSpPr>
            <p:nvPr/>
          </p:nvSpPr>
          <p:spPr bwMode="auto">
            <a:xfrm flipV="1">
              <a:off x="2400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2386" name="Group 50"/>
          <p:cNvGrpSpPr>
            <a:grpSpLocks/>
          </p:cNvGrpSpPr>
          <p:nvPr/>
        </p:nvGrpSpPr>
        <p:grpSpPr bwMode="auto">
          <a:xfrm>
            <a:off x="5410200" y="5638800"/>
            <a:ext cx="304800" cy="152400"/>
            <a:chOff x="1104" y="1728"/>
            <a:chExt cx="1296" cy="96"/>
          </a:xfrm>
        </p:grpSpPr>
        <p:sp>
          <p:nvSpPr>
            <p:cNvPr id="142387" name="Line 51"/>
            <p:cNvSpPr>
              <a:spLocks noChangeShapeType="1"/>
            </p:cNvSpPr>
            <p:nvPr/>
          </p:nvSpPr>
          <p:spPr bwMode="auto">
            <a:xfrm>
              <a:off x="1104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88" name="Line 52"/>
            <p:cNvSpPr>
              <a:spLocks noChangeShapeType="1"/>
            </p:cNvSpPr>
            <p:nvPr/>
          </p:nvSpPr>
          <p:spPr bwMode="auto">
            <a:xfrm>
              <a:off x="1104" y="1824"/>
              <a:ext cx="1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389" name="Line 53"/>
            <p:cNvSpPr>
              <a:spLocks noChangeShapeType="1"/>
            </p:cNvSpPr>
            <p:nvPr/>
          </p:nvSpPr>
          <p:spPr bwMode="auto">
            <a:xfrm flipV="1">
              <a:off x="2400" y="1728"/>
              <a:ext cx="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2390" name="Text Box 54"/>
          <p:cNvSpPr txBox="1">
            <a:spLocks noChangeArrowheads="1"/>
          </p:cNvSpPr>
          <p:nvPr/>
        </p:nvSpPr>
        <p:spPr bwMode="auto">
          <a:xfrm>
            <a:off x="6324600" y="2743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L-k</a:t>
            </a:r>
          </a:p>
        </p:txBody>
      </p:sp>
      <p:sp>
        <p:nvSpPr>
          <p:cNvPr id="142391" name="Text Box 55"/>
          <p:cNvSpPr txBox="1">
            <a:spLocks noChangeArrowheads="1"/>
          </p:cNvSpPr>
          <p:nvPr/>
        </p:nvSpPr>
        <p:spPr bwMode="auto">
          <a:xfrm>
            <a:off x="6400800" y="4343400"/>
            <a:ext cx="6858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k-1</a:t>
            </a:r>
            <a:br>
              <a:rPr lang="en-US" sz="1600"/>
            </a:br>
            <a:r>
              <a:rPr lang="en-US" sz="1600"/>
              <a:t>k-2</a:t>
            </a:r>
            <a:br>
              <a:rPr lang="en-US" sz="1600"/>
            </a:br>
            <a:r>
              <a:rPr lang="en-US" sz="1600"/>
              <a:t>.</a:t>
            </a:r>
          </a:p>
          <a:p>
            <a:pPr>
              <a:spcBef>
                <a:spcPct val="50000"/>
              </a:spcBef>
            </a:pPr>
            <a:r>
              <a:rPr lang="en-US" sz="1600"/>
              <a:t>.</a:t>
            </a:r>
          </a:p>
          <a:p>
            <a:pPr>
              <a:spcBef>
                <a:spcPct val="50000"/>
              </a:spcBef>
            </a:pPr>
            <a:r>
              <a:rPr lang="en-US" sz="1600"/>
              <a:t>1</a:t>
            </a:r>
          </a:p>
        </p:txBody>
      </p:sp>
      <p:sp>
        <p:nvSpPr>
          <p:cNvPr id="142392" name="Line 56"/>
          <p:cNvSpPr>
            <a:spLocks noChangeShapeType="1"/>
          </p:cNvSpPr>
          <p:nvPr/>
        </p:nvSpPr>
        <p:spPr bwMode="auto">
          <a:xfrm>
            <a:off x="6172200" y="2590800"/>
            <a:ext cx="0" cy="14478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Mismatches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Max. Mismatches (MM)</a:t>
            </a:r>
            <a:br>
              <a:rPr lang="en-US"/>
            </a:br>
            <a:r>
              <a:rPr lang="en-US"/>
              <a:t>= k(L-k)+(k-1)+(k-2)+…+1</a:t>
            </a:r>
            <a:br>
              <a:rPr lang="en-US"/>
            </a:br>
            <a:r>
              <a:rPr lang="en-US"/>
              <a:t>= k(L-(k+1)/2)</a:t>
            </a:r>
          </a:p>
          <a:p>
            <a:r>
              <a:rPr lang="en-US"/>
              <a:t>For L=8, k=3, MM=18.</a:t>
            </a:r>
          </a:p>
          <a:p>
            <a:r>
              <a:rPr lang="en-US"/>
              <a:t>Actual number of mismatches = 4.</a:t>
            </a:r>
          </a:p>
          <a:p>
            <a:r>
              <a:rPr lang="en-US"/>
              <a:t>Miss rate: 4/18 = 22%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F7C3-6AD9-4F7F-A321-33AB69A4FB8C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Building a normal database</a:t>
            </a:r>
          </a:p>
          <a:p>
            <a:r>
              <a:rPr lang="en-US"/>
              <a:t>Distinguishing Between Processes</a:t>
            </a:r>
          </a:p>
          <a:p>
            <a:r>
              <a:rPr lang="en-US"/>
              <a:t>Anomalous Behavior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04A-4D07-420D-A8B9-797177100CDC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normal database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use </a:t>
            </a:r>
            <a:r>
              <a:rPr lang="en-US">
                <a:latin typeface="Courier New" pitchFamily="49" charset="0"/>
              </a:rPr>
              <a:t>sendmail</a:t>
            </a:r>
            <a:r>
              <a:rPr lang="en-US"/>
              <a:t> to do experiment on Sun Sparc Station using SunOS 4.1.1</a:t>
            </a:r>
          </a:p>
          <a:p>
            <a:r>
              <a:rPr lang="en-US"/>
              <a:t>We use </a:t>
            </a:r>
            <a:r>
              <a:rPr lang="en-US">
                <a:latin typeface="Courier New" pitchFamily="49" charset="0"/>
              </a:rPr>
              <a:t>strace</a:t>
            </a:r>
            <a:r>
              <a:rPr lang="en-US"/>
              <a:t> to gather information on system calls.</a:t>
            </a:r>
          </a:p>
          <a:p>
            <a:r>
              <a:rPr lang="en-US"/>
              <a:t>When building a normal database, the problem is how much and what kind of normal behavior is appropriate.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DB2A-1A80-4C55-AF7E-1AEF189D2A34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Normal behavior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 an artificial set of test messages that exercises all normal modes of </a:t>
            </a:r>
            <a:r>
              <a:rPr lang="en-US">
                <a:latin typeface="Courier New" pitchFamily="49" charset="0"/>
              </a:rPr>
              <a:t>sendmail</a:t>
            </a:r>
            <a:r>
              <a:rPr lang="en-US"/>
              <a:t>.</a:t>
            </a:r>
          </a:p>
          <a:p>
            <a:r>
              <a:rPr lang="en-US"/>
              <a:t>Monitor real users in hope to capture all normal behavior.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E317-C9A8-4DD5-BE7E-5885CBFD713D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normal database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If we fail to capture all the sources of legal variations, then the false positive will increase.</a:t>
            </a:r>
          </a:p>
          <a:p>
            <a:pPr>
              <a:lnSpc>
                <a:spcPct val="90000"/>
              </a:lnSpc>
            </a:pPr>
            <a:r>
              <a:rPr lang="en-US" sz="2800"/>
              <a:t>We use a suite of 112 artificially constructed messages, which include as many normal variations as possible.</a:t>
            </a:r>
          </a:p>
          <a:p>
            <a:pPr>
              <a:lnSpc>
                <a:spcPct val="90000"/>
              </a:lnSpc>
            </a:pPr>
            <a:r>
              <a:rPr lang="en-US" sz="2800"/>
              <a:t>Produce a combined trace length of over 1.5 million system calls, and</a:t>
            </a:r>
          </a:p>
          <a:p>
            <a:pPr>
              <a:lnSpc>
                <a:spcPct val="90000"/>
              </a:lnSpc>
            </a:pPr>
            <a:r>
              <a:rPr lang="en-US" sz="2800"/>
              <a:t>For window size 6, these messages produce a database with ~1500 entries.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80C3-2EA3-4F0B-837F-56632B28E1E0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mechanism that natural immune system (NIS) uses:</a:t>
            </a:r>
          </a:p>
          <a:p>
            <a:pPr lvl="1"/>
            <a:r>
              <a:rPr lang="en-US"/>
              <a:t>Distributed detection, each copy of detection system is unique</a:t>
            </a:r>
          </a:p>
          <a:p>
            <a:pPr lvl="1"/>
            <a:r>
              <a:rPr lang="en-US"/>
              <a:t>Detection is probabilistic and on-line</a:t>
            </a:r>
          </a:p>
          <a:p>
            <a:pPr lvl="1"/>
            <a:r>
              <a:rPr lang="en-US"/>
              <a:t>Detectors are designed to recognize any foreign particle, not just those that have been previously seen.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23FE-BEA2-4A8D-877B-1C246903075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Variability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9D65-2C31-46FF-A6EE-F94A97A01CB8}" type="slidenum">
              <a:rPr lang="en-US"/>
              <a:pPr/>
              <a:t>30</a:t>
            </a:fld>
            <a:endParaRPr lang="en-US"/>
          </a:p>
        </p:txBody>
      </p:sp>
      <p:sp>
        <p:nvSpPr>
          <p:cNvPr id="144387" name="Oval 3"/>
          <p:cNvSpPr>
            <a:spLocks noChangeArrowheads="1"/>
          </p:cNvSpPr>
          <p:nvPr/>
        </p:nvSpPr>
        <p:spPr bwMode="auto">
          <a:xfrm>
            <a:off x="609600" y="2667000"/>
            <a:ext cx="2971800" cy="24384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8" name="Oval 4" descr="Wide upward diagonal"/>
          <p:cNvSpPr>
            <a:spLocks noChangeArrowheads="1"/>
          </p:cNvSpPr>
          <p:nvPr/>
        </p:nvSpPr>
        <p:spPr bwMode="auto">
          <a:xfrm>
            <a:off x="609600" y="3124200"/>
            <a:ext cx="1752600" cy="14478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5257800" y="2743200"/>
            <a:ext cx="2971800" cy="24384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0" name="Oval 6" descr="Wide upward diagonal"/>
          <p:cNvSpPr>
            <a:spLocks noChangeArrowheads="1"/>
          </p:cNvSpPr>
          <p:nvPr/>
        </p:nvSpPr>
        <p:spPr bwMode="auto">
          <a:xfrm>
            <a:off x="5257800" y="2819400"/>
            <a:ext cx="2895600" cy="22860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2209800" y="5867400"/>
            <a:ext cx="1828800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All Possible</a:t>
            </a:r>
          </a:p>
        </p:txBody>
      </p:sp>
      <p:sp>
        <p:nvSpPr>
          <p:cNvPr id="144392" name="Text Box 8" descr="Wide upward diagonal"/>
          <p:cNvSpPr txBox="1">
            <a:spLocks noChangeArrowheads="1"/>
          </p:cNvSpPr>
          <p:nvPr/>
        </p:nvSpPr>
        <p:spPr bwMode="auto">
          <a:xfrm>
            <a:off x="4343400" y="5867400"/>
            <a:ext cx="1828800" cy="466725"/>
          </a:xfrm>
          <a:prstGeom prst="rect">
            <a:avLst/>
          </a:prstGeom>
          <a:pattFill prst="wdUpDiag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Normal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or Abnormal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Count the number of mismatches,</a:t>
            </a:r>
          </a:p>
          <a:p>
            <a:r>
              <a:rPr lang="en-US"/>
              <a:t>Percentage of mismatches of total number of matches performed (length of the trace).</a:t>
            </a:r>
          </a:p>
          <a:p>
            <a:r>
              <a:rPr lang="en-US"/>
              <a:t>A threshold value is used</a:t>
            </a:r>
          </a:p>
          <a:p>
            <a:pPr lvl="1"/>
            <a:r>
              <a:rPr lang="en-US"/>
              <a:t>Below =&gt; Normal</a:t>
            </a:r>
          </a:p>
          <a:p>
            <a:pPr lvl="1"/>
            <a:r>
              <a:rPr lang="en-US"/>
              <a:t>Above =&gt; Abnormal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E7CB-97A3-45BF-81D9-819B122F68A9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normal database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Why the size of the normal database is of interest and important.</a:t>
            </a:r>
          </a:p>
          <a:p>
            <a:pPr lvl="1">
              <a:lnSpc>
                <a:spcPct val="90000"/>
              </a:lnSpc>
            </a:pPr>
            <a:r>
              <a:rPr lang="en-US"/>
              <a:t>If the database is small, it is easier to check the signature in real time. If it is large, it will be expensive for on-line monitoring.</a:t>
            </a:r>
          </a:p>
          <a:p>
            <a:pPr lvl="1">
              <a:lnSpc>
                <a:spcPct val="90000"/>
              </a:lnSpc>
            </a:pPr>
            <a:r>
              <a:rPr lang="en-US"/>
              <a:t>The size of the normal database gives an estimate of how much variability there is in the normal behavior of sendmail.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3B4F-588B-42F4-A281-197919CE3669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normal database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r>
              <a:rPr lang="en-US" sz="2400"/>
              <a:t>How much normal behavior should be sampled to provide good coverage of the set of allowable sequences. </a:t>
            </a:r>
          </a:p>
          <a:p>
            <a:pPr lvl="1"/>
            <a:r>
              <a:rPr lang="en-US" sz="2400"/>
              <a:t>Enumerate potential sources of variation for normal sendmail operation.</a:t>
            </a:r>
          </a:p>
          <a:p>
            <a:pPr lvl="1"/>
            <a:r>
              <a:rPr lang="en-US" sz="2400"/>
              <a:t>Generate example mail messages that cause sendmail to exhibit these variations.</a:t>
            </a:r>
          </a:p>
          <a:p>
            <a:pPr lvl="1"/>
            <a:r>
              <a:rPr lang="en-US" sz="2400"/>
              <a:t>Build a normal data base from the sequences produced by step 2.</a:t>
            </a:r>
          </a:p>
          <a:p>
            <a:pPr lvl="1"/>
            <a:r>
              <a:rPr lang="en-US" sz="2400"/>
              <a:t>Continue generating normal mail messages, recording all mismatches and adding them to the normal database as they occur.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CB0E-C2CC-4391-B45F-363E0FB7BC47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normal database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017713"/>
            <a:ext cx="2895600" cy="4114800"/>
          </a:xfrm>
        </p:spPr>
        <p:txBody>
          <a:bodyPr/>
          <a:lstStyle/>
          <a:p>
            <a:r>
              <a:rPr lang="en-US" sz="2400"/>
              <a:t>Types and number of mail messages used to generate the normal database for sendmail.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pic>
        <p:nvPicPr>
          <p:cNvPr id="115717" name="Picture 5" descr="FH-fig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29000" y="1828800"/>
            <a:ext cx="5181600" cy="4549775"/>
          </a:xfrm>
          <a:noFill/>
          <a:ln/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BAAE-1DD5-49E8-9E26-FF4FEABB051B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71800" y="3657600"/>
            <a:ext cx="5486400" cy="13350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/>
              <a:t>The figure shows how new patterns are added to the database over time during a normal sendmail run.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pic>
        <p:nvPicPr>
          <p:cNvPr id="116741" name="Picture 5" descr="FH-fig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838200"/>
            <a:ext cx="8763000" cy="5446713"/>
          </a:xfrm>
          <a:noFill/>
          <a:ln/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73A7-D0DB-4244-939B-6FE616146141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normal database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variability in the behavior of sendmail at the system call level is much smaller than we expected.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FE5D-D99F-4EB6-97FE-8ABD0317BF4F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Distinguishing Processes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970712" cy="725487"/>
          </a:xfrm>
        </p:spPr>
        <p:txBody>
          <a:bodyPr/>
          <a:lstStyle/>
          <a:p>
            <a:r>
              <a:rPr lang="en-US" sz="2400"/>
              <a:t>It is easy to distinguish the behavior of different processes using sequence of system call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pic>
        <p:nvPicPr>
          <p:cNvPr id="119813" name="Picture 5" descr="FH-fig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0" y="2620963"/>
            <a:ext cx="5867400" cy="4237037"/>
          </a:xfrm>
          <a:noFill/>
          <a:ln/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F168-B489-4128-B66F-095F9174A8FB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Anomalous Behavior</a:t>
            </a:r>
          </a:p>
        </p:txBody>
      </p:sp>
      <p:pic>
        <p:nvPicPr>
          <p:cNvPr id="125957" name="Picture 5" descr="FH-fig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143000"/>
            <a:ext cx="7315200" cy="5176838"/>
          </a:xfrm>
          <a:noFill/>
          <a:ln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9473-23A0-4EB9-8448-81C5B0A4223B}" type="slidenum">
              <a:rPr lang="en-US"/>
              <a:pPr/>
              <a:t>38</a:t>
            </a:fld>
            <a:endParaRPr lang="en-US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>
            <a:off x="1295400" y="5105400"/>
            <a:ext cx="7391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1295400" y="5791200"/>
            <a:ext cx="7391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Anomalous Behavior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types of behaviors:</a:t>
            </a:r>
          </a:p>
          <a:p>
            <a:pPr lvl="1"/>
            <a:r>
              <a:rPr lang="en-US"/>
              <a:t>Successful </a:t>
            </a:r>
            <a:r>
              <a:rPr lang="en-US">
                <a:latin typeface="Courier New" pitchFamily="49" charset="0"/>
              </a:rPr>
              <a:t>sendmail</a:t>
            </a:r>
            <a:r>
              <a:rPr lang="en-US"/>
              <a:t> intrusions</a:t>
            </a:r>
          </a:p>
          <a:p>
            <a:pPr lvl="1"/>
            <a:r>
              <a:rPr lang="en-US"/>
              <a:t>Failed </a:t>
            </a:r>
            <a:r>
              <a:rPr lang="en-US">
                <a:latin typeface="Courier New" pitchFamily="49" charset="0"/>
              </a:rPr>
              <a:t>sendmail</a:t>
            </a:r>
            <a:r>
              <a:rPr lang="en-US"/>
              <a:t> intrusions</a:t>
            </a:r>
          </a:p>
          <a:p>
            <a:pPr lvl="1"/>
            <a:r>
              <a:rPr lang="en-US"/>
              <a:t>Error conditions</a:t>
            </a:r>
          </a:p>
          <a:p>
            <a:r>
              <a:rPr lang="en-US"/>
              <a:t>Compared with normal </a:t>
            </a:r>
            <a:r>
              <a:rPr lang="en-US" sz="2800">
                <a:latin typeface="Courier New" pitchFamily="49" charset="0"/>
              </a:rPr>
              <a:t>sendmail</a:t>
            </a:r>
            <a:r>
              <a:rPr lang="en-US"/>
              <a:t>  database.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2C81-C16F-414E-BAFB-910F684B5472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r>
              <a:rPr lang="en-US" dirty="0"/>
              <a:t>How to define self?</a:t>
            </a:r>
          </a:p>
          <a:p>
            <a:pPr lvl="1"/>
            <a:r>
              <a:rPr lang="en-US" dirty="0"/>
              <a:t>Need to be more dynamic than in the case of natural immune system,</a:t>
            </a:r>
          </a:p>
          <a:p>
            <a:pPr lvl="1"/>
            <a:r>
              <a:rPr lang="en-US" dirty="0"/>
              <a:t>Need the definition to be sensitive to dangerous foreign activities,</a:t>
            </a:r>
          </a:p>
          <a:p>
            <a:pPr lvl="1"/>
            <a:r>
              <a:rPr lang="en-US" dirty="0"/>
              <a:t>Problems about definition:</a:t>
            </a:r>
          </a:p>
          <a:p>
            <a:pPr lvl="2"/>
            <a:r>
              <a:rPr lang="en-US" dirty="0"/>
              <a:t>Too narrow will result in many false positives.</a:t>
            </a:r>
          </a:p>
          <a:p>
            <a:pPr lvl="2"/>
            <a:r>
              <a:rPr lang="en-US" dirty="0"/>
              <a:t>Too broad will result in many false negatives.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2695-6B72-4BF3-A60F-5753CD2E6CA4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Anomalous Behavior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Four attacks are traced:  (successful)</a:t>
            </a:r>
          </a:p>
          <a:p>
            <a:pPr lvl="1"/>
            <a:r>
              <a:rPr lang="en-US" sz="2400">
                <a:latin typeface="Courier New" pitchFamily="49" charset="0"/>
              </a:rPr>
              <a:t>Sunsendmailcp</a:t>
            </a:r>
            <a:r>
              <a:rPr lang="en-US" sz="2400"/>
              <a:t>:  uses a special command line option to cause sendmail to append an email message to a file.</a:t>
            </a:r>
          </a:p>
          <a:p>
            <a:pPr lvl="1"/>
            <a:r>
              <a:rPr lang="en-US" sz="2400">
                <a:latin typeface="Courier New" pitchFamily="49" charset="0"/>
              </a:rPr>
              <a:t>Syslog</a:t>
            </a:r>
            <a:r>
              <a:rPr lang="en-US" sz="2400"/>
              <a:t> attack uses the syslog interface to overflow a buffer in sendmail. This attack can be run either locally or remotely.</a:t>
            </a:r>
          </a:p>
          <a:p>
            <a:pPr lvl="1"/>
            <a:r>
              <a:rPr lang="en-US" sz="2400">
                <a:latin typeface="Courier New" pitchFamily="49" charset="0"/>
              </a:rPr>
              <a:t>Lprcp</a:t>
            </a:r>
            <a:r>
              <a:rPr lang="en-US" sz="2400"/>
              <a:t> attack script uses </a:t>
            </a:r>
            <a:r>
              <a:rPr lang="en-US" sz="2400">
                <a:latin typeface="Courier New" pitchFamily="49" charset="0"/>
              </a:rPr>
              <a:t>lpr</a:t>
            </a:r>
            <a:r>
              <a:rPr lang="en-US" sz="2400"/>
              <a:t> to replace the contents of an arbitrary file with those of another.</a:t>
            </a:r>
          </a:p>
          <a:p>
            <a:pPr lvl="1"/>
            <a:r>
              <a:rPr lang="en-US" sz="2400"/>
              <a:t>Decode attack, contact the paper.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3F4-A468-4BDD-A0F2-31A42BB2E583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Anomalous Behavior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Unsuccessful</a:t>
            </a:r>
          </a:p>
          <a:p>
            <a:pPr lvl="1"/>
            <a:r>
              <a:rPr lang="en-US"/>
              <a:t>Sm565a</a:t>
            </a:r>
          </a:p>
          <a:p>
            <a:pPr lvl="1"/>
            <a:r>
              <a:rPr lang="en-US"/>
              <a:t>sm5x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3D64-8090-45F8-9CDE-7A4F5728120C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conditions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Local forward loop occurs when a set of $HOME/.forward files form a logical circle.  Such as: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Email address         .forward file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foo@host1       bar@host2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bar@host2       foo@host1</a:t>
            </a:r>
          </a:p>
          <a:p>
            <a:r>
              <a:rPr lang="en-US"/>
              <a:t>It is not malicious, but still affect machine’s performance.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1458-6763-4212-957B-D13189A18093}" type="slidenum">
              <a:rPr lang="en-US"/>
              <a:pPr/>
              <a:t>42</a:t>
            </a:fld>
            <a:endParaRPr lang="en-US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>
            <a:off x="4038600" y="4267200"/>
            <a:ext cx="9144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>
            <a:off x="4038600" y="4648200"/>
            <a:ext cx="9144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and Conclusions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approach is predicated on two important properties:</a:t>
            </a:r>
          </a:p>
          <a:p>
            <a:pPr lvl="1"/>
            <a:r>
              <a:rPr lang="en-US"/>
              <a:t>The sequence of system calls executed by a program is locally consistent during normal operation.</a:t>
            </a:r>
          </a:p>
          <a:p>
            <a:pPr lvl="1"/>
            <a:r>
              <a:rPr lang="en-US"/>
              <a:t>Some unusual short sequences of system calls will be executed when a security hole in a program is exploited.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F160-C863-4952-B4B7-852C705793E5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and Conclusions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an intrusion does not fit into either of these two categories. </a:t>
            </a:r>
          </a:p>
          <a:p>
            <a:pPr lvl="1"/>
            <a:r>
              <a:rPr lang="en-US"/>
              <a:t>In the case of intruder stealing a resource (such as a file) created by a program running as root. (Racing)</a:t>
            </a:r>
          </a:p>
          <a:p>
            <a:pPr lvl="1"/>
            <a:r>
              <a:rPr lang="en-US"/>
              <a:t>In the case of intruder using another user’s account.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2085-979B-4B18-AAAB-98FA672E5411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short sequences only.  No frequency information is used.</a:t>
            </a:r>
          </a:p>
          <a:p>
            <a:r>
              <a:rPr lang="en-US" dirty="0"/>
              <a:t>More flexibility in matching trace with the database.</a:t>
            </a:r>
          </a:p>
          <a:p>
            <a:r>
              <a:rPr lang="en-US" dirty="0"/>
              <a:t>Storing signatures of known intruders.</a:t>
            </a:r>
          </a:p>
          <a:p>
            <a:r>
              <a:rPr lang="en-US" dirty="0"/>
              <a:t>Currently “self” does not change over time.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2029-7DA1-45A5-A3D3-94C31AF9FE36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detect foreign object?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Build a database of foreign objects, anything not in this database is a “self” object.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foreign object -&gt; false negative</a:t>
            </a:r>
          </a:p>
          <a:p>
            <a:pPr>
              <a:lnSpc>
                <a:spcPct val="90000"/>
              </a:lnSpc>
            </a:pPr>
            <a:r>
              <a:rPr lang="en-US" dirty="0"/>
              <a:t>Build a database of “self” objects, anything not in this database is a foreign object.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self object -&gt; false positive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350-83C5-404D-B03B-DF10E4BA94A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2"/>
            <a:ext cx="8193088" cy="4306887"/>
          </a:xfrm>
        </p:spPr>
        <p:txBody>
          <a:bodyPr/>
          <a:lstStyle/>
          <a:p>
            <a:r>
              <a:rPr lang="en-US" dirty="0"/>
              <a:t>This paper aimed at give a definition of self for Unix process: program normal behavior.</a:t>
            </a:r>
          </a:p>
          <a:p>
            <a:r>
              <a:rPr lang="en-US" dirty="0"/>
              <a:t>Here we define running program (process) normal behavior as sequence of system calls.</a:t>
            </a:r>
          </a:p>
          <a:p>
            <a:r>
              <a:rPr lang="en-US" dirty="0"/>
              <a:t>It is stable , significant, and simpler.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BD9A-DE3B-452B-90D9-8A521E8D3E1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2"/>
            <a:ext cx="8193088" cy="453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Stable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signature has low variance over a wide range of normal operating conditions and is specific to each different kind of process.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Significant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Because most prior work on intrusion detection has relied on either a much more complex definition of normal behavior or on prior knowledge about the specific form of intrusions.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Simple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Implement monitoring system in real time.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B8C1-4F6F-4517-BB3A-7E7356BFD01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Intrusion Detection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dirty="0"/>
              <a:t>Basic Approaches</a:t>
            </a:r>
          </a:p>
          <a:p>
            <a:pPr lvl="1"/>
            <a:r>
              <a:rPr lang="en-US" u="sng" dirty="0"/>
              <a:t>Misuse</a:t>
            </a:r>
            <a:r>
              <a:rPr lang="en-US" dirty="0"/>
              <a:t> Intrusion Detection: </a:t>
            </a:r>
          </a:p>
          <a:p>
            <a:pPr lvl="2"/>
            <a:r>
              <a:rPr lang="en-US" dirty="0"/>
              <a:t>The patterns of intrusion is known,</a:t>
            </a:r>
          </a:p>
          <a:p>
            <a:pPr lvl="2"/>
            <a:r>
              <a:rPr lang="en-US" dirty="0"/>
              <a:t>Identify intrusion by using the “signatures.”</a:t>
            </a:r>
          </a:p>
          <a:p>
            <a:pPr lvl="1"/>
            <a:r>
              <a:rPr lang="en-US" u="sng" dirty="0"/>
              <a:t>Anomaly</a:t>
            </a:r>
            <a:r>
              <a:rPr lang="en-US" dirty="0"/>
              <a:t> Intrusion Detection: </a:t>
            </a:r>
          </a:p>
          <a:p>
            <a:pPr lvl="2"/>
            <a:r>
              <a:rPr lang="en-US" dirty="0"/>
              <a:t>The nature of the intrusion is unknown,</a:t>
            </a:r>
          </a:p>
          <a:p>
            <a:pPr lvl="2"/>
            <a:r>
              <a:rPr lang="en-US" dirty="0"/>
              <a:t>The behavior is different from normal user.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283B-A11F-47B7-92ED-C266E81BEDB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Anomaly Intrusion Detection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17713"/>
            <a:ext cx="7964488" cy="4114800"/>
          </a:xfrm>
        </p:spPr>
        <p:txBody>
          <a:bodyPr/>
          <a:lstStyle/>
          <a:p>
            <a:r>
              <a:rPr lang="en-US" dirty="0"/>
              <a:t>Determine “profiles” for user behavior,</a:t>
            </a:r>
          </a:p>
          <a:p>
            <a:r>
              <a:rPr lang="en-US" dirty="0"/>
              <a:t>Intrusion detected when a user behaves out of character,</a:t>
            </a:r>
          </a:p>
          <a:p>
            <a:r>
              <a:rPr lang="en-US" dirty="0"/>
              <a:t>The anomalies are detected by using statistical profiles, neural networks, etc.</a:t>
            </a:r>
          </a:p>
          <a:p>
            <a:r>
              <a:rPr lang="en-US" dirty="0"/>
              <a:t>For each user, an audit trail of actions may have to be saved.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42FE-40B3-4FD1-99A3-E79963E05280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 - Introduction including TCP - 1 un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- Template</Template>
  <TotalTime>1392</TotalTime>
  <Words>1545</Words>
  <Application>Microsoft Office PowerPoint</Application>
  <PresentationFormat>On-screen Show (4:3)</PresentationFormat>
  <Paragraphs>260</Paragraphs>
  <Slides>45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1 - Introduction including TCP - 1 unit</vt:lpstr>
      <vt:lpstr>Worksheet</vt:lpstr>
      <vt:lpstr>2. Host Intrusion Detection</vt:lpstr>
      <vt:lpstr>Layout</vt:lpstr>
      <vt:lpstr>Introduction</vt:lpstr>
      <vt:lpstr>Introduction</vt:lpstr>
      <vt:lpstr>How to detect foreign object?</vt:lpstr>
      <vt:lpstr>Introduction</vt:lpstr>
      <vt:lpstr>Introduction</vt:lpstr>
      <vt:lpstr>Intrusion Detection</vt:lpstr>
      <vt:lpstr>Anomaly Intrusion Detection</vt:lpstr>
      <vt:lpstr>Alternative Approach</vt:lpstr>
      <vt:lpstr>New Approach</vt:lpstr>
      <vt:lpstr>Defining Self</vt:lpstr>
      <vt:lpstr>Defining Self</vt:lpstr>
      <vt:lpstr>Normal Behavior</vt:lpstr>
      <vt:lpstr>Normal Behavior</vt:lpstr>
      <vt:lpstr>Example</vt:lpstr>
      <vt:lpstr>Short sequence</vt:lpstr>
      <vt:lpstr>Database (whole sequence)</vt:lpstr>
      <vt:lpstr>Testing</vt:lpstr>
      <vt:lpstr>open read mmap open open getrlimit mmap close</vt:lpstr>
      <vt:lpstr>open read mmap open open getrlimit mmap close</vt:lpstr>
      <vt:lpstr>open read mmap open open getrlimit mmap close</vt:lpstr>
      <vt:lpstr>Defining Self</vt:lpstr>
      <vt:lpstr>Max. Number of pairs</vt:lpstr>
      <vt:lpstr>Mismatches</vt:lpstr>
      <vt:lpstr>Experiments</vt:lpstr>
      <vt:lpstr>Building a normal database</vt:lpstr>
      <vt:lpstr>Generating Normal behavior</vt:lpstr>
      <vt:lpstr>Building a normal database</vt:lpstr>
      <vt:lpstr>Variability</vt:lpstr>
      <vt:lpstr>Normal or Abnormal</vt:lpstr>
      <vt:lpstr>Building a normal database</vt:lpstr>
      <vt:lpstr>Building a normal database</vt:lpstr>
      <vt:lpstr>Building a normal database</vt:lpstr>
      <vt:lpstr>Slide 35</vt:lpstr>
      <vt:lpstr>Building a normal database</vt:lpstr>
      <vt:lpstr>Distinguishing Processes</vt:lpstr>
      <vt:lpstr>Anomalous Behavior</vt:lpstr>
      <vt:lpstr>Anomalous Behavior</vt:lpstr>
      <vt:lpstr>Anomalous Behavior</vt:lpstr>
      <vt:lpstr>Anomalous Behavior</vt:lpstr>
      <vt:lpstr>Error conditions</vt:lpstr>
      <vt:lpstr>Discussion and Conclusions</vt:lpstr>
      <vt:lpstr>Discussion and Conclusions</vt:lpstr>
      <vt:lpstr>Discussion</vt:lpstr>
    </vt:vector>
  </TitlesOfParts>
  <Company>u of 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Sense of Self for Unix Process</dc:title>
  <dc:creator>jianhua yang</dc:creator>
  <cp:lastModifiedBy>Huang</cp:lastModifiedBy>
  <cp:revision>42</cp:revision>
  <cp:lastPrinted>1601-01-01T00:00:00Z</cp:lastPrinted>
  <dcterms:created xsi:type="dcterms:W3CDTF">2004-06-26T13:22:59Z</dcterms:created>
  <dcterms:modified xsi:type="dcterms:W3CDTF">2014-07-02T14:49:29Z</dcterms:modified>
</cp:coreProperties>
</file>