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5"/>
  </p:notesMasterIdLst>
  <p:sldIdLst>
    <p:sldId id="337" r:id="rId2"/>
    <p:sldId id="259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260" r:id="rId11"/>
    <p:sldId id="261" r:id="rId12"/>
    <p:sldId id="325" r:id="rId13"/>
    <p:sldId id="326" r:id="rId14"/>
    <p:sldId id="327" r:id="rId15"/>
    <p:sldId id="262" r:id="rId16"/>
    <p:sldId id="265" r:id="rId17"/>
    <p:sldId id="267" r:id="rId18"/>
    <p:sldId id="333" r:id="rId19"/>
    <p:sldId id="328" r:id="rId20"/>
    <p:sldId id="329" r:id="rId21"/>
    <p:sldId id="330" r:id="rId22"/>
    <p:sldId id="331" r:id="rId23"/>
    <p:sldId id="279" r:id="rId24"/>
    <p:sldId id="271" r:id="rId25"/>
    <p:sldId id="332" r:id="rId26"/>
    <p:sldId id="280" r:id="rId27"/>
    <p:sldId id="274" r:id="rId28"/>
    <p:sldId id="275" r:id="rId29"/>
    <p:sldId id="276" r:id="rId30"/>
    <p:sldId id="338" r:id="rId31"/>
    <p:sldId id="339" r:id="rId32"/>
    <p:sldId id="281" r:id="rId33"/>
    <p:sldId id="282" r:id="rId34"/>
    <p:sldId id="283" r:id="rId35"/>
    <p:sldId id="293" r:id="rId36"/>
    <p:sldId id="285" r:id="rId37"/>
    <p:sldId id="286" r:id="rId38"/>
    <p:sldId id="294" r:id="rId39"/>
    <p:sldId id="287" r:id="rId40"/>
    <p:sldId id="301" r:id="rId41"/>
    <p:sldId id="298" r:id="rId42"/>
    <p:sldId id="299" r:id="rId43"/>
    <p:sldId id="312" r:id="rId44"/>
    <p:sldId id="336" r:id="rId45"/>
    <p:sldId id="300" r:id="rId46"/>
    <p:sldId id="313" r:id="rId47"/>
    <p:sldId id="310" r:id="rId48"/>
    <p:sldId id="302" r:id="rId49"/>
    <p:sldId id="314" r:id="rId50"/>
    <p:sldId id="311" r:id="rId51"/>
    <p:sldId id="306" r:id="rId52"/>
    <p:sldId id="307" r:id="rId53"/>
    <p:sldId id="277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94665" autoAdjust="0"/>
  </p:normalViewPr>
  <p:slideViewPr>
    <p:cSldViewPr>
      <p:cViewPr varScale="1">
        <p:scale>
          <a:sx n="82" d="100"/>
          <a:sy n="82" d="100"/>
        </p:scale>
        <p:origin x="-5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EC6E1-C9A8-489E-91A5-FF6644F427E2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C7309-FA94-49FB-8FA5-243D258A0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321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FDAC-6A4E-45B6-B667-B40E6B934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559-A362-4C00-B90E-5811AFA86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3190-C69A-4292-A148-B1BCD51CA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 of Computer Science,  The University of Houston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2BBF-9E7D-4CD9-B0C6-8B12756A33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38E7-EAF6-4D17-B98D-4DF2151D3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18AE-9CF0-46B8-A7F6-96205B8097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DD5A-43A0-4533-974E-5137599977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9435-96B5-48CB-AD40-E7FE705F26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77DB-F095-4CA6-AC46-112D4B29B3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6CA8-40AA-4FD1-AE1A-9AFF448692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DB52-1855-43DD-A8EF-A5B4A2061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 of Computer Science,  The University of Houston</a:t>
            </a:r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3. Network </a:t>
            </a:r>
            <a:r>
              <a:rPr lang="en-US" dirty="0"/>
              <a:t>Intrusion Detection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7620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Intrusion Detection Module</a:t>
            </a:r>
            <a:endParaRPr lang="en-US" sz="2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828800" y="4648200"/>
            <a:ext cx="5410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Stephen Huang</a:t>
            </a:r>
          </a:p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</a:t>
            </a:r>
          </a:p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Houston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97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Thumbprints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Main idea of thumbprints</a:t>
            </a:r>
          </a:p>
          <a:p>
            <a:r>
              <a:rPr lang="en-US"/>
              <a:t>Properties</a:t>
            </a:r>
          </a:p>
          <a:p>
            <a:r>
              <a:rPr lang="en-US"/>
              <a:t>Difficulties</a:t>
            </a:r>
          </a:p>
          <a:p>
            <a:r>
              <a:rPr lang="en-US"/>
              <a:t>Applicability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folHlink"/>
                </a:solidFill>
              </a:rPr>
              <a:t>Main idea of thumbprints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small </a:t>
            </a:r>
            <a:r>
              <a:rPr lang="en-US" sz="2800" dirty="0" smtClean="0"/>
              <a:t>quantity of </a:t>
            </a:r>
            <a:r>
              <a:rPr lang="en-US" sz="2800" dirty="0"/>
              <a:t>data that summarizes a certain section of a connection.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Suppose C</a:t>
            </a:r>
            <a:r>
              <a:rPr lang="en-US" sz="2800" baseline="-25000" dirty="0"/>
              <a:t>1</a:t>
            </a:r>
            <a:r>
              <a:rPr lang="en-US" sz="2800" dirty="0"/>
              <a:t>, and C</a:t>
            </a:r>
            <a:r>
              <a:rPr lang="en-US" sz="2800" baseline="-25000" dirty="0"/>
              <a:t>2</a:t>
            </a:r>
            <a:r>
              <a:rPr lang="en-US" sz="2800" dirty="0"/>
              <a:t> are two different Connection</a:t>
            </a:r>
            <a:r>
              <a:rPr lang="en-US" sz="2800" dirty="0" smtClean="0"/>
              <a:t>, we </a:t>
            </a:r>
            <a:r>
              <a:rPr lang="en-US" sz="2800" dirty="0"/>
              <a:t>have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T</a:t>
            </a:r>
            <a:r>
              <a:rPr lang="en-US" baseline="-25000" dirty="0">
                <a:ea typeface="+mn-ea"/>
                <a:cs typeface="+mn-cs"/>
              </a:rPr>
              <a:t>1</a:t>
            </a:r>
            <a:r>
              <a:rPr lang="en-US" sz="2400" dirty="0" smtClean="0"/>
              <a:t> = summary (C</a:t>
            </a:r>
            <a:r>
              <a:rPr lang="en-US" baseline="-25000" dirty="0" smtClean="0">
                <a:ea typeface="+mn-ea"/>
                <a:cs typeface="+mn-cs"/>
              </a:rPr>
              <a:t>1</a:t>
            </a:r>
            <a:r>
              <a:rPr lang="en-US" sz="2400" dirty="0" smtClean="0"/>
              <a:t>),</a:t>
            </a: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T</a:t>
            </a:r>
            <a:r>
              <a:rPr lang="en-US" baseline="-25000" dirty="0">
                <a:ea typeface="+mn-ea"/>
                <a:cs typeface="+mn-cs"/>
              </a:rPr>
              <a:t>2</a:t>
            </a:r>
            <a:r>
              <a:rPr lang="en-US" sz="2400" dirty="0" smtClean="0"/>
              <a:t> = summary (C</a:t>
            </a:r>
            <a:r>
              <a:rPr lang="en-US" baseline="-25000" dirty="0">
                <a:ea typeface="+mn-ea"/>
                <a:cs typeface="+mn-cs"/>
              </a:rPr>
              <a:t>2</a:t>
            </a:r>
            <a:r>
              <a:rPr lang="en-US" sz="2400" dirty="0" smtClean="0"/>
              <a:t>), </a:t>
            </a:r>
            <a:r>
              <a:rPr lang="en-US" sz="2400" dirty="0"/>
              <a:t>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T</a:t>
            </a:r>
            <a:r>
              <a:rPr lang="en-US" baseline="-25000" dirty="0">
                <a:ea typeface="+mn-ea"/>
                <a:cs typeface="+mn-cs"/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ea typeface="Batang" pitchFamily="18" charset="-127"/>
              </a:rPr>
              <a:t>≠ </a:t>
            </a:r>
            <a:r>
              <a:rPr lang="en-US" sz="2400" dirty="0" smtClean="0"/>
              <a:t>T</a:t>
            </a:r>
            <a:r>
              <a:rPr lang="en-US" baseline="-25000" dirty="0">
                <a:ea typeface="+mn-ea"/>
                <a:cs typeface="+mn-cs"/>
              </a:rPr>
              <a:t>2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If 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, and C</a:t>
            </a:r>
            <a:r>
              <a:rPr lang="en-US" sz="2800" baseline="-25000" dirty="0"/>
              <a:t>2</a:t>
            </a:r>
            <a:r>
              <a:rPr lang="en-US" sz="2800" dirty="0"/>
              <a:t> are two different sections of one connection</a:t>
            </a:r>
            <a:r>
              <a:rPr lang="en-US" sz="2800" dirty="0" smtClean="0"/>
              <a:t>, then</a:t>
            </a:r>
            <a:endParaRPr lang="en-US" sz="2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T</a:t>
            </a:r>
            <a:r>
              <a:rPr lang="en-US" baseline="-25000" dirty="0" smtClean="0">
                <a:ea typeface="+mn-ea"/>
                <a:cs typeface="+mn-cs"/>
              </a:rPr>
              <a:t>1 </a:t>
            </a:r>
            <a:r>
              <a:rPr lang="en-US" sz="2400" dirty="0" smtClean="0"/>
              <a:t>= T</a:t>
            </a:r>
            <a:r>
              <a:rPr lang="en-US" baseline="-25000" dirty="0" smtClean="0">
                <a:ea typeface="+mn-ea"/>
                <a:cs typeface="+mn-cs"/>
              </a:rPr>
              <a:t>2</a:t>
            </a:r>
            <a:r>
              <a:rPr lang="en-US" sz="2400" dirty="0" smtClean="0"/>
              <a:t> 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ideal is to find a summary function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connection which uniquely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distinguishes a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connection from all other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unrelated connections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has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value over two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 which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related by being links in the same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chain.</a:t>
            </a:r>
          </a:p>
          <a:p>
            <a:r>
              <a:rPr lang="en-US" sz="2800" dirty="0" smtClean="0"/>
              <a:t>By comparing the summaries, we can find all pieces of a chain.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r>
              <a:rPr lang="en-US" sz="2800" dirty="0" smtClean="0"/>
              <a:t>All components of the system must routinely store thumbprints of all connections going through it.</a:t>
            </a:r>
          </a:p>
          <a:p>
            <a:r>
              <a:rPr lang="en-US" sz="2800" dirty="0" smtClean="0"/>
              <a:t>In the event an intrusion being detected, it is possible to trace back by comparing the thumbprints from the hosts or network.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r>
              <a:rPr lang="en-US" sz="2800" dirty="0" smtClean="0"/>
              <a:t>TCP only in this paper.</a:t>
            </a:r>
          </a:p>
          <a:p>
            <a:r>
              <a:rPr lang="en-US" sz="2800" dirty="0" smtClean="0"/>
              <a:t>May be extended to UDP.</a:t>
            </a:r>
          </a:p>
          <a:p>
            <a:r>
              <a:rPr lang="en-US" sz="2800" dirty="0" smtClean="0"/>
              <a:t>Lengthy connections should be broken up into time intervals, and each interval separately </a:t>
            </a:r>
            <a:r>
              <a:rPr lang="en-US" sz="2800" dirty="0" err="1" smtClean="0"/>
              <a:t>thumbprinted</a:t>
            </a:r>
            <a:r>
              <a:rPr lang="en-US" sz="2800" dirty="0" smtClean="0"/>
              <a:t>.  Interval size of 1 minute is suggested.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</a:rPr>
              <a:t>Main idea of thumbprints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sz="2800" dirty="0"/>
              <a:t>Suppose we focus on TCP connections (Telnet, or Rlogin)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 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905000" y="41148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CP5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3505200" y="41148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CP4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4876800" y="41148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CP3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248400" y="41148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CP2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7543800" y="41148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CP1</a:t>
            </a:r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 flipH="1">
            <a:off x="2971800" y="3429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505200" y="3048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/>
              <a:t>Intruder direction</a:t>
            </a:r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3048000" y="5105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3200400" y="5257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/>
              <a:t>Trace back direction</a:t>
            </a:r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 flipH="1">
            <a:off x="69342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 flipH="1">
            <a:off x="55626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 flipH="1">
            <a:off x="41910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 flipH="1">
            <a:off x="25908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7010400" y="4419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/>
              <a:t>C1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5715000" y="4343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/>
              <a:t>C1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4343400" y="4343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/>
              <a:t>C1</a:t>
            </a: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2819400" y="4343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/>
              <a:t>C1</a:t>
            </a:r>
          </a:p>
        </p:txBody>
      </p:sp>
      <p:sp>
        <p:nvSpPr>
          <p:cNvPr id="101399" name="Line 23"/>
          <p:cNvSpPr>
            <a:spLocks noChangeShapeType="1"/>
          </p:cNvSpPr>
          <p:nvPr/>
        </p:nvSpPr>
        <p:spPr bwMode="auto">
          <a:xfrm flipH="1">
            <a:off x="4191000" y="3733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400" name="Line 24"/>
          <p:cNvSpPr>
            <a:spLocks noChangeShapeType="1"/>
          </p:cNvSpPr>
          <p:nvPr/>
        </p:nvSpPr>
        <p:spPr bwMode="auto">
          <a:xfrm>
            <a:off x="4191000" y="4648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 flipH="1">
            <a:off x="5562600" y="3810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402" name="Line 26"/>
          <p:cNvSpPr>
            <a:spLocks noChangeShapeType="1"/>
          </p:cNvSpPr>
          <p:nvPr/>
        </p:nvSpPr>
        <p:spPr bwMode="auto">
          <a:xfrm flipH="1">
            <a:off x="5257800" y="3581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403" name="Line 27"/>
          <p:cNvSpPr>
            <a:spLocks noChangeShapeType="1"/>
          </p:cNvSpPr>
          <p:nvPr/>
        </p:nvSpPr>
        <p:spPr bwMode="auto">
          <a:xfrm>
            <a:off x="5562600" y="4572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405" name="Line 29"/>
          <p:cNvSpPr>
            <a:spLocks noChangeShapeType="1"/>
          </p:cNvSpPr>
          <p:nvPr/>
        </p:nvSpPr>
        <p:spPr bwMode="auto">
          <a:xfrm flipH="1" flipV="1">
            <a:off x="7010400" y="4648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406" name="Line 30"/>
          <p:cNvSpPr>
            <a:spLocks noChangeShapeType="1"/>
          </p:cNvSpPr>
          <p:nvPr/>
        </p:nvSpPr>
        <p:spPr bwMode="auto">
          <a:xfrm flipH="1">
            <a:off x="6934200" y="3657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1407" name="Line 31"/>
          <p:cNvSpPr>
            <a:spLocks noChangeShapeType="1"/>
          </p:cNvSpPr>
          <p:nvPr/>
        </p:nvSpPr>
        <p:spPr bwMode="auto">
          <a:xfrm flipH="1">
            <a:off x="3962400" y="3657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Thumbprints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 idea of thumbprints</a:t>
            </a:r>
          </a:p>
          <a:p>
            <a:r>
              <a:rPr lang="en-US">
                <a:solidFill>
                  <a:schemeClr val="hlink"/>
                </a:solidFill>
              </a:rPr>
              <a:t>Properties</a:t>
            </a:r>
          </a:p>
          <a:p>
            <a:r>
              <a:rPr lang="en-US"/>
              <a:t>Difficulties</a:t>
            </a:r>
          </a:p>
          <a:p>
            <a:r>
              <a:rPr lang="en-US"/>
              <a:t>Applicability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Properties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4114800"/>
          </a:xfrm>
        </p:spPr>
        <p:txBody>
          <a:bodyPr/>
          <a:lstStyle/>
          <a:p>
            <a:r>
              <a:rPr lang="en-US" sz="2800" dirty="0" smtClean="0"/>
              <a:t>Small,</a:t>
            </a:r>
            <a:endParaRPr lang="en-US" sz="2800" dirty="0"/>
          </a:p>
          <a:p>
            <a:r>
              <a:rPr lang="en-US" sz="2800" dirty="0" smtClean="0"/>
              <a:t>Sensitive,</a:t>
            </a:r>
            <a:endParaRPr lang="en-US" sz="2800" dirty="0"/>
          </a:p>
          <a:p>
            <a:r>
              <a:rPr lang="en-US" sz="2800" dirty="0" smtClean="0"/>
              <a:t>Robust,</a:t>
            </a:r>
            <a:endParaRPr lang="en-US" sz="2800" dirty="0"/>
          </a:p>
          <a:p>
            <a:r>
              <a:rPr lang="en-US" sz="2800" dirty="0" smtClean="0"/>
              <a:t>Additive,</a:t>
            </a:r>
            <a:endParaRPr lang="en-US" sz="2800" dirty="0"/>
          </a:p>
          <a:p>
            <a:r>
              <a:rPr lang="en-US" sz="2800" dirty="0" smtClean="0"/>
              <a:t>Light.</a:t>
            </a: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r>
              <a:rPr lang="en-US" sz="2800" dirty="0" smtClean="0"/>
              <a:t>Need to keep a log on all connections,</a:t>
            </a:r>
          </a:p>
          <a:p>
            <a:r>
              <a:rPr lang="en-US" sz="2800" dirty="0" smtClean="0"/>
              <a:t>Requires little space to minimize storage needs,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probability that two </a:t>
            </a:r>
            <a:r>
              <a:rPr lang="en-US" sz="2800" dirty="0" smtClean="0"/>
              <a:t>u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nrelated pieces of connection will be close together in thumbprint space should be as small as possible.</a:t>
            </a:r>
            <a:endParaRPr lang="en-US" sz="2800" dirty="0"/>
          </a:p>
          <a:p>
            <a:r>
              <a:rPr lang="en-US" sz="2800" dirty="0" smtClean="0"/>
              <a:t>A small change in the content results in a different thumbprint. (Same idea as hashing).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Motivation</a:t>
            </a:r>
          </a:p>
          <a:p>
            <a:r>
              <a:rPr lang="en-US"/>
              <a:t>Previous work</a:t>
            </a:r>
          </a:p>
          <a:p>
            <a:r>
              <a:rPr lang="en-US"/>
              <a:t>Thumbprints</a:t>
            </a:r>
          </a:p>
          <a:p>
            <a:r>
              <a:rPr lang="en-US"/>
              <a:t>Local thumbprints</a:t>
            </a:r>
          </a:p>
          <a:p>
            <a:r>
              <a:rPr lang="en-US"/>
              <a:t>Conclusion and future work</a:t>
            </a:r>
          </a:p>
          <a:p>
            <a:r>
              <a:rPr lang="en-US"/>
              <a:t>Reference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r>
              <a:rPr lang="en-US" sz="2800" dirty="0" smtClean="0"/>
              <a:t>Thumbprints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should change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little as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when the connection gets distorted by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kinds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errors that are likely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r>
              <a:rPr lang="en-US" sz="2800" dirty="0" smtClean="0"/>
              <a:t>S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uccessive </a:t>
            </a:r>
            <a:r>
              <a:rPr lang="en-US" sz="2800" dirty="0" smtClean="0"/>
              <a:t>thumbprint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</a:t>
            </a:r>
            <a:r>
              <a:rPr lang="en-US" sz="2800" dirty="0"/>
              <a:t>b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into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thumbprint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longer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interval.</a:t>
            </a:r>
          </a:p>
          <a:p>
            <a:r>
              <a:rPr lang="en-US" sz="2800" dirty="0" smtClean="0"/>
              <a:t>If thumbprints of 1 minute is not enough, merge two 1-minute thumbprints into a 2-minute thumbprint.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r>
              <a:rPr lang="en-US" sz="2800" dirty="0" smtClean="0"/>
              <a:t>It should not cost too much to</a:t>
            </a:r>
          </a:p>
          <a:p>
            <a:pPr lvl="1"/>
            <a:r>
              <a:rPr lang="en-US" sz="2400" dirty="0" smtClean="0"/>
              <a:t>Create the thumbprints</a:t>
            </a:r>
          </a:p>
          <a:p>
            <a:pPr lvl="1"/>
            <a:r>
              <a:rPr lang="en-US" sz="2400" dirty="0" smtClean="0"/>
              <a:t>Compare thumbprints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Thumbprints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 idea of thumbprints</a:t>
            </a:r>
          </a:p>
          <a:p>
            <a:r>
              <a:rPr lang="en-US"/>
              <a:t>Properties</a:t>
            </a:r>
          </a:p>
          <a:p>
            <a:r>
              <a:rPr lang="en-US">
                <a:solidFill>
                  <a:schemeClr val="hlink"/>
                </a:solidFill>
              </a:rPr>
              <a:t>Difficulties</a:t>
            </a:r>
          </a:p>
          <a:p>
            <a:r>
              <a:rPr lang="en-US"/>
              <a:t>Applicability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153400" cy="4572000"/>
          </a:xfrm>
        </p:spPr>
        <p:txBody>
          <a:bodyPr/>
          <a:lstStyle/>
          <a:p>
            <a:r>
              <a:rPr lang="en-US" sz="2800" dirty="0"/>
              <a:t>Clock skew</a:t>
            </a:r>
          </a:p>
          <a:p>
            <a:pPr lvl="1"/>
            <a:r>
              <a:rPr lang="en-US" sz="1600" dirty="0"/>
              <a:t>It is essential that synchronization errors be much smaller than the thumbprints interval.</a:t>
            </a:r>
          </a:p>
          <a:p>
            <a:r>
              <a:rPr lang="en-US" sz="2800" dirty="0"/>
              <a:t>Propagation delays</a:t>
            </a:r>
          </a:p>
          <a:p>
            <a:pPr lvl="1"/>
            <a:r>
              <a:rPr lang="en-US" sz="1600" dirty="0"/>
              <a:t>Thumbprints may contain slightly different data in different places because the connections they are measuring are delayed by propagation times.</a:t>
            </a:r>
          </a:p>
          <a:p>
            <a:r>
              <a:rPr lang="en-US" sz="2800" dirty="0"/>
              <a:t>Loss of Characters</a:t>
            </a:r>
          </a:p>
          <a:p>
            <a:pPr lvl="1"/>
            <a:r>
              <a:rPr lang="en-US" sz="1600" dirty="0"/>
              <a:t>Not have the rights to access the error and flow control of TCP, so if it lose some characters, thumbprints can not recover them.</a:t>
            </a:r>
          </a:p>
          <a:p>
            <a:r>
              <a:rPr lang="en-US" sz="2800" dirty="0" err="1"/>
              <a:t>Packetization</a:t>
            </a:r>
            <a:r>
              <a:rPr lang="en-US" sz="2800" dirty="0"/>
              <a:t> variation</a:t>
            </a:r>
          </a:p>
          <a:p>
            <a:pPr lvl="1"/>
            <a:r>
              <a:rPr lang="en-US" sz="1600" dirty="0" err="1"/>
              <a:t>Packetatization</a:t>
            </a:r>
            <a:r>
              <a:rPr lang="en-US" sz="1600" dirty="0"/>
              <a:t>, and timing of packet transmission are variant at different points in the connection, so this causes difficult to make thumbprints.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r>
              <a:rPr lang="en-US" sz="2800" dirty="0" smtClean="0"/>
              <a:t>Check sum</a:t>
            </a:r>
          </a:p>
          <a:p>
            <a:r>
              <a:rPr lang="en-US" sz="2800" dirty="0" smtClean="0"/>
              <a:t>Compression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Thumbprints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 idea of thumbprints</a:t>
            </a:r>
          </a:p>
          <a:p>
            <a:r>
              <a:rPr lang="en-US"/>
              <a:t>Properties</a:t>
            </a:r>
          </a:p>
          <a:p>
            <a:r>
              <a:rPr lang="en-US"/>
              <a:t>Difficulties</a:t>
            </a:r>
          </a:p>
          <a:p>
            <a:r>
              <a:rPr lang="en-US">
                <a:solidFill>
                  <a:schemeClr val="hlink"/>
                </a:solidFill>
              </a:rPr>
              <a:t>Applicability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chemeClr val="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Applicability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sz="2800" dirty="0"/>
              <a:t>Inside intruder capture</a:t>
            </a:r>
          </a:p>
          <a:p>
            <a:r>
              <a:rPr lang="en-US" sz="2800" dirty="0"/>
              <a:t>Decide if this site is used as </a:t>
            </a:r>
            <a:r>
              <a:rPr lang="en-US" sz="2800" dirty="0" smtClean="0"/>
              <a:t>stepping-stone</a:t>
            </a: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Thumbprints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Definitions of Local thumbprints</a:t>
            </a:r>
          </a:p>
          <a:p>
            <a:r>
              <a:rPr lang="en-US"/>
              <a:t>Overview of experiments</a:t>
            </a:r>
          </a:p>
          <a:p>
            <a:r>
              <a:rPr lang="en-US"/>
              <a:t>Concept Experiments</a:t>
            </a:r>
          </a:p>
          <a:p>
            <a:r>
              <a:rPr lang="en-US"/>
              <a:t>Thumbprint function</a:t>
            </a:r>
          </a:p>
          <a:p>
            <a:r>
              <a:rPr lang="en-US"/>
              <a:t>Comparison Algorithm</a:t>
            </a:r>
          </a:p>
          <a:p>
            <a:r>
              <a:rPr lang="en-US"/>
              <a:t>Tests of Thumbprints</a:t>
            </a:r>
          </a:p>
          <a:p>
            <a:r>
              <a:rPr lang="en-US"/>
              <a:t>Applicability Beyond Ethernet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993062" cy="1143000"/>
          </a:xfrm>
        </p:spPr>
        <p:txBody>
          <a:bodyPr/>
          <a:lstStyle/>
          <a:p>
            <a:r>
              <a:rPr lang="en-US" sz="3600">
                <a:solidFill>
                  <a:schemeClr val="folHlink"/>
                </a:solidFill>
              </a:rPr>
              <a:t>Definitions of Local thumbprints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r>
              <a:rPr lang="en-US" dirty="0"/>
              <a:t>Sequence of Characters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…,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Function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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: take a character as a argument, and returns a short vector of real numbers.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cs typeface="Tahoma" pitchFamily="34" charset="0"/>
              </a:rPr>
              <a:t>			д </a:t>
            </a:r>
            <a:r>
              <a:rPr lang="en-US" dirty="0">
                <a:cs typeface="Tahoma" pitchFamily="34" charset="0"/>
                <a:sym typeface="Wingdings" pitchFamily="2" charset="2"/>
              </a:rPr>
              <a:t> </a:t>
            </a:r>
            <a:r>
              <a:rPr lang="en-US" dirty="0">
                <a:ea typeface="MS Gothic" pitchFamily="49" charset="-128"/>
                <a:sym typeface="Wingdings" pitchFamily="2" charset="2"/>
              </a:rPr>
              <a:t>ℜ</a:t>
            </a:r>
            <a:r>
              <a:rPr lang="en-US" baseline="30000" dirty="0">
                <a:ea typeface="MS Gothic" pitchFamily="49" charset="-128"/>
                <a:sym typeface="Wingdings" pitchFamily="2" charset="2"/>
              </a:rPr>
              <a:t>K</a:t>
            </a:r>
            <a:endParaRPr lang="en-US" baseline="30000" dirty="0">
              <a:cs typeface="Tahom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dirty="0">
                <a:cs typeface="Tahoma" pitchFamily="34" charset="0"/>
              </a:rPr>
              <a:t>Thumbprint 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cs typeface="Tahoma" pitchFamily="34" charset="0"/>
              </a:rPr>
              <a:t>			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cs typeface="Tahoma" pitchFamily="34" charset="0"/>
              </a:rPr>
              <a:t>T is a vector of short fixed length </a:t>
            </a:r>
            <a:r>
              <a:rPr lang="en-US" dirty="0" smtClean="0">
                <a:cs typeface="Tahoma" pitchFamily="34" charset="0"/>
              </a:rPr>
              <a:t>K.</a:t>
            </a:r>
            <a:endParaRPr lang="en-US" dirty="0">
              <a:cs typeface="Tahoma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81400" y="4724400"/>
          <a:ext cx="1773237" cy="787400"/>
        </p:xfrm>
        <a:graphic>
          <a:graphicData uri="http://schemas.openxmlformats.org/presentationml/2006/ole">
            <p:oleObj spid="_x0000_s115718" name="Equation" r:id="rId3" imgW="965200" imgH="43180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goal: to develop means by which intruders can be traced efficiently.</a:t>
            </a:r>
          </a:p>
          <a:p>
            <a:r>
              <a:rPr lang="en-US" sz="2800" dirty="0" smtClean="0"/>
              <a:t>Terminology: extended connection, connection chain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E3BF-369C-4471-9229-4E0140D3566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93062" cy="1143000"/>
          </a:xfrm>
        </p:spPr>
        <p:txBody>
          <a:bodyPr/>
          <a:lstStyle/>
          <a:p>
            <a:r>
              <a:rPr lang="en-US" sz="3600" dirty="0"/>
              <a:t>Frequency (K=26)</a:t>
            </a:r>
            <a:endParaRPr lang="en-US" sz="3600" dirty="0">
              <a:solidFill>
                <a:schemeClr val="folHlin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0323665"/>
              </p:ext>
            </p:extLst>
          </p:nvPr>
        </p:nvGraphicFramePr>
        <p:xfrm>
          <a:off x="1524000" y="1905000"/>
          <a:ext cx="5562600" cy="2514600"/>
        </p:xfrm>
        <a:graphic>
          <a:graphicData uri="http://schemas.openxmlformats.org/drawingml/2006/table">
            <a:tbl>
              <a:tblPr/>
              <a:tblGrid>
                <a:gridCol w="1676400"/>
                <a:gridCol w="3886200"/>
              </a:tblGrid>
              <a:tr h="628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Calibri"/>
                          <a:ea typeface="PMingLiU"/>
                          <a:cs typeface="Times New Roman"/>
                          <a:sym typeface="Symbol"/>
                        </a:rPr>
                        <a:t></a:t>
                      </a:r>
                      <a:r>
                        <a:rPr lang="en-US" sz="3600" dirty="0">
                          <a:latin typeface="Calibri"/>
                          <a:ea typeface="PMingLiU"/>
                          <a:cs typeface="Times New Roman"/>
                        </a:rPr>
                        <a:t>(‘a’) =</a:t>
                      </a:r>
                      <a:endParaRPr lang="en-US" sz="18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Calibri"/>
                          <a:ea typeface="PMingLiU"/>
                          <a:cs typeface="Times New Roman"/>
                        </a:rPr>
                        <a:t>(1, 0, …, 0)</a:t>
                      </a:r>
                      <a:endParaRPr lang="en-US" sz="18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Calibri"/>
                          <a:ea typeface="PMingLiU"/>
                          <a:cs typeface="Times New Roman"/>
                          <a:sym typeface="Symbol"/>
                        </a:rPr>
                        <a:t></a:t>
                      </a:r>
                      <a:r>
                        <a:rPr lang="en-US" sz="3600">
                          <a:latin typeface="Calibri"/>
                          <a:ea typeface="PMingLiU"/>
                          <a:cs typeface="Times New Roman"/>
                        </a:rPr>
                        <a:t>(‘b’) =</a:t>
                      </a:r>
                      <a:endParaRPr lang="en-US" sz="18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Calibri"/>
                          <a:ea typeface="PMingLiU"/>
                          <a:cs typeface="Times New Roman"/>
                        </a:rPr>
                        <a:t>(0, 1, …, 0)</a:t>
                      </a:r>
                      <a:endParaRPr lang="en-US" sz="18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Calibri"/>
                          <a:ea typeface="PMingLiU"/>
                          <a:cs typeface="Times New Roman"/>
                        </a:rPr>
                        <a:t>…</a:t>
                      </a:r>
                      <a:endParaRPr lang="en-US" sz="18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Calibri"/>
                          <a:ea typeface="PMingLiU"/>
                          <a:cs typeface="Times New Roman"/>
                          <a:sym typeface="Symbol"/>
                        </a:rPr>
                        <a:t></a:t>
                      </a:r>
                      <a:r>
                        <a:rPr lang="en-US" sz="3600">
                          <a:latin typeface="Calibri"/>
                          <a:ea typeface="PMingLiU"/>
                          <a:cs typeface="Times New Roman"/>
                        </a:rPr>
                        <a:t>(‘z’) =</a:t>
                      </a:r>
                      <a:endParaRPr lang="en-US" sz="18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Calibri"/>
                          <a:ea typeface="PMingLiU"/>
                          <a:cs typeface="Times New Roman"/>
                        </a:rPr>
                        <a:t>(0, 0, …, 1)</a:t>
                      </a:r>
                      <a:endParaRPr lang="en-US" sz="18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86200" y="5791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128 for 7-bit ASCII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215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93062" cy="1143000"/>
          </a:xfrm>
        </p:spPr>
        <p:txBody>
          <a:bodyPr/>
          <a:lstStyle/>
          <a:p>
            <a:r>
              <a:rPr lang="en-US" sz="3600" dirty="0"/>
              <a:t>Count (K=1)</a:t>
            </a:r>
            <a:endParaRPr lang="en-US" sz="3600" dirty="0">
              <a:solidFill>
                <a:schemeClr val="folHlin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3405489"/>
              </p:ext>
            </p:extLst>
          </p:nvPr>
        </p:nvGraphicFramePr>
        <p:xfrm>
          <a:off x="1752600" y="1981200"/>
          <a:ext cx="5562600" cy="2514600"/>
        </p:xfrm>
        <a:graphic>
          <a:graphicData uri="http://schemas.openxmlformats.org/drawingml/2006/table">
            <a:tbl>
              <a:tblPr/>
              <a:tblGrid>
                <a:gridCol w="1676400"/>
                <a:gridCol w="3886200"/>
              </a:tblGrid>
              <a:tr h="628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Calibri"/>
                          <a:ea typeface="PMingLiU"/>
                          <a:cs typeface="Times New Roman"/>
                          <a:sym typeface="Symbol"/>
                        </a:rPr>
                        <a:t></a:t>
                      </a:r>
                      <a:r>
                        <a:rPr lang="en-US" sz="3600" dirty="0">
                          <a:latin typeface="Calibri"/>
                          <a:ea typeface="PMingLiU"/>
                          <a:cs typeface="Times New Roman"/>
                        </a:rPr>
                        <a:t>(‘a’) =</a:t>
                      </a:r>
                      <a:endParaRPr lang="en-US" sz="18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Calibri"/>
                          <a:ea typeface="PMingLiU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Calibri"/>
                          <a:ea typeface="PMingLiU"/>
                          <a:cs typeface="Times New Roman"/>
                          <a:sym typeface="Symbol"/>
                        </a:rPr>
                        <a:t></a:t>
                      </a:r>
                      <a:r>
                        <a:rPr lang="en-US" sz="3600" dirty="0">
                          <a:latin typeface="Calibri"/>
                          <a:ea typeface="PMingLiU"/>
                          <a:cs typeface="Times New Roman"/>
                        </a:rPr>
                        <a:t>(‘b’) =</a:t>
                      </a:r>
                      <a:endParaRPr lang="en-US" sz="18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Calibri"/>
                          <a:ea typeface="PMingLiU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Calibri"/>
                          <a:ea typeface="PMingLiU"/>
                          <a:cs typeface="Times New Roman"/>
                        </a:rPr>
                        <a:t>…</a:t>
                      </a:r>
                      <a:endParaRPr lang="en-US" sz="18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latin typeface="Calibri"/>
                          <a:ea typeface="PMingLiU"/>
                          <a:cs typeface="Times New Roman"/>
                          <a:sym typeface="Symbol"/>
                        </a:rPr>
                        <a:t></a:t>
                      </a:r>
                      <a:r>
                        <a:rPr lang="en-US" sz="3600">
                          <a:latin typeface="Calibri"/>
                          <a:ea typeface="PMingLiU"/>
                          <a:cs typeface="Times New Roman"/>
                        </a:rPr>
                        <a:t>(‘z’) =</a:t>
                      </a:r>
                      <a:endParaRPr lang="en-US" sz="18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Calibri"/>
                          <a:ea typeface="PMingLiU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8576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folHlink"/>
                </a:solidFill>
              </a:rPr>
              <a:t>Definitions of Local thumbprints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2"/>
            <a:ext cx="8193088" cy="4535487"/>
          </a:xfrm>
        </p:spPr>
        <p:txBody>
          <a:bodyPr/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 smtClean="0"/>
              <a:t>Locality: </a:t>
            </a:r>
            <a:r>
              <a:rPr lang="en-US" dirty="0"/>
              <a:t>it only depends locally on the character steam.</a:t>
            </a:r>
          </a:p>
          <a:p>
            <a:pPr lvl="1"/>
            <a:r>
              <a:rPr lang="en-US" dirty="0" smtClean="0"/>
              <a:t>Robustness: </a:t>
            </a:r>
            <a:r>
              <a:rPr lang="en-US" dirty="0"/>
              <a:t>if a</a:t>
            </a:r>
            <a:r>
              <a:rPr lang="en-US" baseline="-25000" dirty="0"/>
              <a:t>2</a:t>
            </a:r>
            <a:r>
              <a:rPr lang="en-US" dirty="0"/>
              <a:t> is lost, only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</a:t>
            </a:r>
            <a:r>
              <a:rPr lang="en-US" dirty="0" smtClean="0">
                <a:cs typeface="Tahoma" pitchFamily="34" charset="0"/>
              </a:rPr>
              <a:t>(</a:t>
            </a:r>
            <a:r>
              <a:rPr lang="en-US" dirty="0">
                <a:cs typeface="Tahoma" pitchFamily="34" charset="0"/>
              </a:rPr>
              <a:t>a</a:t>
            </a:r>
            <a:r>
              <a:rPr lang="en-US" baseline="-25000" dirty="0"/>
              <a:t>2</a:t>
            </a:r>
            <a:r>
              <a:rPr lang="en-US" dirty="0">
                <a:cs typeface="Tahoma" pitchFamily="34" charset="0"/>
              </a:rPr>
              <a:t>) is affected.</a:t>
            </a:r>
          </a:p>
          <a:p>
            <a:pPr lvl="1"/>
            <a:r>
              <a:rPr lang="en-US" dirty="0" err="1" smtClean="0">
                <a:cs typeface="Tahoma" pitchFamily="34" charset="0"/>
              </a:rPr>
              <a:t>Additivity</a:t>
            </a:r>
            <a:r>
              <a:rPr lang="en-US" dirty="0" smtClean="0">
                <a:cs typeface="Tahoma" pitchFamily="34" charset="0"/>
              </a:rPr>
              <a:t>: </a:t>
            </a:r>
            <a:r>
              <a:rPr lang="en-US" dirty="0">
                <a:cs typeface="Tahoma" pitchFamily="34" charset="0"/>
              </a:rPr>
              <a:t>it is obviously satisfied.</a:t>
            </a:r>
          </a:p>
          <a:p>
            <a:pPr lvl="1"/>
            <a:r>
              <a:rPr lang="en-US" dirty="0" smtClean="0">
                <a:cs typeface="Tahoma" pitchFamily="34" charset="0"/>
              </a:rPr>
              <a:t>Small: </a:t>
            </a:r>
            <a:r>
              <a:rPr lang="en-US" dirty="0">
                <a:cs typeface="Tahoma" pitchFamily="34" charset="0"/>
              </a:rPr>
              <a:t>just a few real numbers.</a:t>
            </a:r>
          </a:p>
          <a:p>
            <a:pPr lvl="1"/>
            <a:r>
              <a:rPr lang="en-US" dirty="0" smtClean="0">
                <a:cs typeface="Tahoma" pitchFamily="34" charset="0"/>
              </a:rPr>
              <a:t>Light: </a:t>
            </a:r>
            <a:r>
              <a:rPr lang="en-US" dirty="0">
                <a:cs typeface="Tahoma" pitchFamily="34" charset="0"/>
              </a:rPr>
              <a:t>it is cheap to compute, because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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can be stored in a lookup table.</a:t>
            </a:r>
          </a:p>
          <a:p>
            <a:pPr lvl="1"/>
            <a:r>
              <a:rPr lang="en-US" dirty="0">
                <a:cs typeface="Tahoma" pitchFamily="34" charset="0"/>
              </a:rPr>
              <a:t>Is it sensitivity</a:t>
            </a:r>
            <a:r>
              <a:rPr lang="en-US" dirty="0" smtClean="0">
                <a:cs typeface="Tahoma" pitchFamily="34" charset="0"/>
              </a:rPr>
              <a:t>? </a:t>
            </a:r>
            <a:endParaRPr lang="en-US" dirty="0"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folHlink"/>
                </a:solidFill>
              </a:rPr>
              <a:t>Definitions of Local thumbprints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sz="2800" dirty="0"/>
              <a:t>Another form of definitions or higher orders are also </a:t>
            </a:r>
            <a:r>
              <a:rPr lang="en-US" sz="2800" dirty="0" smtClean="0"/>
              <a:t>possible a </a:t>
            </a:r>
            <a:r>
              <a:rPr lang="en-US" sz="2800" dirty="0" err="1"/>
              <a:t>digram</a:t>
            </a:r>
            <a:r>
              <a:rPr lang="en-US" sz="2800" dirty="0"/>
              <a:t> thumbprint: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endParaRPr lang="en-US" sz="2800" dirty="0">
              <a:cs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800" dirty="0" smtClean="0">
              <a:cs typeface="Tahoma" pitchFamily="34" charset="0"/>
            </a:endParaRP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2438400" y="2971800"/>
          <a:ext cx="4198938" cy="1143000"/>
        </p:xfrm>
        <a:graphic>
          <a:graphicData uri="http://schemas.openxmlformats.org/presentationml/2006/ole">
            <p:oleObj spid="_x0000_s121862" name="Equation" r:id="rId3" imgW="1574800" imgH="4318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57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k = 1, we are counting the frequencies of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ac, …, </a:t>
            </a:r>
            <a:r>
              <a:rPr lang="en-US" dirty="0" err="1" smtClean="0"/>
              <a:t>zz</a:t>
            </a:r>
            <a:r>
              <a:rPr lang="en-US" dirty="0" smtClean="0"/>
              <a:t> (26</a:t>
            </a:r>
            <a:r>
              <a:rPr lang="en-US" baseline="30000" dirty="0" smtClean="0"/>
              <a:t>2</a:t>
            </a:r>
            <a:r>
              <a:rPr lang="en-US" dirty="0" smtClean="0"/>
              <a:t> of them).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folHlink"/>
                </a:solidFill>
              </a:rPr>
              <a:t>Definitions of Local thumbprints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Comments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Digram</a:t>
            </a:r>
            <a:r>
              <a:rPr lang="en-US" dirty="0"/>
              <a:t>, trigram, or even more characters thumbprint are more sensitive than single character.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Because they capture the order of the characters in a sequence.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/>
              <a:t>still use single character scheme because experiments suggest that it makes little difference.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Thumbprints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Definitions of Local thumbprints</a:t>
            </a:r>
          </a:p>
          <a:p>
            <a:r>
              <a:rPr lang="en-US">
                <a:solidFill>
                  <a:schemeClr val="hlink"/>
                </a:solidFill>
              </a:rPr>
              <a:t>Overview of experiments</a:t>
            </a:r>
          </a:p>
          <a:p>
            <a:r>
              <a:rPr lang="en-US"/>
              <a:t>Concept Experiments</a:t>
            </a:r>
          </a:p>
          <a:p>
            <a:r>
              <a:rPr lang="en-US"/>
              <a:t>Thumbprint function</a:t>
            </a:r>
          </a:p>
          <a:p>
            <a:r>
              <a:rPr lang="en-US"/>
              <a:t>Comparison Algorithm</a:t>
            </a:r>
          </a:p>
          <a:p>
            <a:r>
              <a:rPr lang="en-US"/>
              <a:t>Tests of Thumbprints</a:t>
            </a:r>
          </a:p>
          <a:p>
            <a:r>
              <a:rPr lang="en-US"/>
              <a:t>Applicability Beyond Ethernet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Experiments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dirty="0"/>
              <a:t>Settings</a:t>
            </a:r>
          </a:p>
          <a:p>
            <a:pPr lvl="1"/>
            <a:r>
              <a:rPr lang="en-US" dirty="0"/>
              <a:t>Program with C++ code.</a:t>
            </a:r>
          </a:p>
          <a:p>
            <a:pPr lvl="1"/>
            <a:r>
              <a:rPr lang="en-US" dirty="0"/>
              <a:t>Sun 4/280 on </a:t>
            </a:r>
            <a:r>
              <a:rPr lang="en-US" dirty="0" err="1"/>
              <a:t>ethernet</a:t>
            </a:r>
            <a:r>
              <a:rPr lang="en-US" dirty="0"/>
              <a:t> LANs.</a:t>
            </a:r>
          </a:p>
          <a:p>
            <a:pPr lvl="1"/>
            <a:r>
              <a:rPr lang="en-US" dirty="0"/>
              <a:t>Monitor each packet and associate it with pair of machines and ports.</a:t>
            </a:r>
          </a:p>
          <a:p>
            <a:pPr lvl="1"/>
            <a:r>
              <a:rPr lang="en-US" dirty="0"/>
              <a:t>Reconstruct the data flow connections.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Experiments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dirty="0"/>
              <a:t>Several key points</a:t>
            </a:r>
          </a:p>
          <a:p>
            <a:pPr lvl="1"/>
            <a:r>
              <a:rPr lang="en-US" dirty="0"/>
              <a:t>Mask all characters down to 7 bits.</a:t>
            </a:r>
          </a:p>
          <a:p>
            <a:pPr lvl="1"/>
            <a:r>
              <a:rPr lang="en-US" dirty="0"/>
              <a:t>Set the weight of ASCII 24 to 0</a:t>
            </a:r>
          </a:p>
          <a:p>
            <a:pPr lvl="1"/>
            <a:r>
              <a:rPr lang="en-US" dirty="0"/>
              <a:t>Execute a program to simulate a human’s action on typing command</a:t>
            </a:r>
          </a:p>
          <a:p>
            <a:pPr lvl="1"/>
            <a:r>
              <a:rPr lang="en-US" dirty="0"/>
              <a:t>Use one week’s data to analyze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Thumbprints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Definitions of Local thumbprints</a:t>
            </a:r>
          </a:p>
          <a:p>
            <a:r>
              <a:rPr lang="en-US"/>
              <a:t>Overview of experiments</a:t>
            </a:r>
          </a:p>
          <a:p>
            <a:r>
              <a:rPr lang="en-US">
                <a:solidFill>
                  <a:schemeClr val="hlink"/>
                </a:solidFill>
              </a:rPr>
              <a:t>Concept Experiments</a:t>
            </a:r>
          </a:p>
          <a:p>
            <a:r>
              <a:rPr lang="en-US"/>
              <a:t>Thumbprint function</a:t>
            </a:r>
          </a:p>
          <a:p>
            <a:r>
              <a:rPr lang="en-US"/>
              <a:t>Comparison Algorithm</a:t>
            </a:r>
          </a:p>
          <a:p>
            <a:r>
              <a:rPr lang="en-US"/>
              <a:t>Tests of Thumbprints</a:t>
            </a:r>
          </a:p>
          <a:p>
            <a:r>
              <a:rPr lang="en-US"/>
              <a:t>Applicability Beyond Ethernet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Experiments	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7724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Thumbprints in concept experiment</a:t>
            </a:r>
          </a:p>
        </p:txBody>
      </p:sp>
      <p:graphicFrame>
        <p:nvGraphicFramePr>
          <p:cNvPr id="127035" name="Group 59"/>
          <p:cNvGraphicFramePr>
            <a:graphicFrameLocks noGrp="1"/>
          </p:cNvGraphicFramePr>
          <p:nvPr/>
        </p:nvGraphicFramePr>
        <p:xfrm>
          <a:off x="761999" y="2895600"/>
          <a:ext cx="7620001" cy="1839913"/>
        </p:xfrm>
        <a:graphic>
          <a:graphicData uri="http://schemas.openxmlformats.org/drawingml/2006/table">
            <a:tbl>
              <a:tblPr/>
              <a:tblGrid>
                <a:gridCol w="952500"/>
                <a:gridCol w="1181101"/>
                <a:gridCol w="1132681"/>
                <a:gridCol w="1087437"/>
                <a:gridCol w="1089423"/>
                <a:gridCol w="1087437"/>
                <a:gridCol w="1089422"/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38.2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6741.1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6975.7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2587.2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3446.5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2451.2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13505.5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2569.7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3388.7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2446.0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0198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count of characters in each minute.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0" y="4800600"/>
            <a:ext cx="609600" cy="584775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4800600"/>
            <a:ext cx="609600" cy="584775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4800600"/>
            <a:ext cx="609600" cy="584775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4800600"/>
            <a:ext cx="609600" cy="584775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4800600"/>
            <a:ext cx="609600" cy="584775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0" y="4800600"/>
            <a:ext cx="609600" cy="584775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71800" y="3581400"/>
            <a:ext cx="21336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71800" y="4191000"/>
            <a:ext cx="21336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Proactive: keep track of all individuals on the network and account all activity to network-wide user-ids.</a:t>
            </a:r>
          </a:p>
          <a:p>
            <a:r>
              <a:rPr lang="en-US" sz="2800" dirty="0" smtClean="0"/>
              <a:t>Reactive: No global accounting of users is attempted until a problem arises. Then the activity is traced back to its source.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E3BF-369C-4471-9229-4E0140D356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Thumbprints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Definitions of Local thumbprints</a:t>
            </a:r>
          </a:p>
          <a:p>
            <a:r>
              <a:rPr lang="en-US"/>
              <a:t>Overview of experiments</a:t>
            </a:r>
          </a:p>
          <a:p>
            <a:r>
              <a:rPr lang="en-US"/>
              <a:t>Concept Experiments</a:t>
            </a:r>
          </a:p>
          <a:p>
            <a:r>
              <a:rPr lang="en-US">
                <a:solidFill>
                  <a:schemeClr val="hlink"/>
                </a:solidFill>
              </a:rPr>
              <a:t>Thumbprint function</a:t>
            </a:r>
          </a:p>
          <a:p>
            <a:r>
              <a:rPr lang="en-US"/>
              <a:t>Comparison Algorithm</a:t>
            </a:r>
          </a:p>
          <a:p>
            <a:r>
              <a:rPr lang="en-US"/>
              <a:t>Tests of Thumbprints</a:t>
            </a:r>
          </a:p>
          <a:p>
            <a:r>
              <a:rPr lang="en-US"/>
              <a:t>Applicability Beyond Ethernet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sz="2400" dirty="0"/>
              <a:t>Given a series of vectors and how to find a set of linear combinations of the components which explains the maximal proportion of the variance of the vector.</a:t>
            </a:r>
          </a:p>
          <a:p>
            <a:pPr lvl="1"/>
            <a:r>
              <a:rPr lang="en-US" sz="2000" dirty="0"/>
              <a:t>Computing the covariance matrix of the vectors</a:t>
            </a:r>
          </a:p>
          <a:p>
            <a:pPr lvl="1"/>
            <a:r>
              <a:rPr lang="en-US" sz="2000" dirty="0"/>
              <a:t>Get the </a:t>
            </a:r>
            <a:r>
              <a:rPr lang="en-US" sz="2000" dirty="0" err="1"/>
              <a:t>eigenvalues</a:t>
            </a:r>
            <a:r>
              <a:rPr lang="en-US" sz="2000" dirty="0"/>
              <a:t> and eigenvectors.</a:t>
            </a:r>
          </a:p>
          <a:p>
            <a:pPr lvl="1"/>
            <a:r>
              <a:rPr lang="en-US" sz="2000" dirty="0"/>
              <a:t>The eigenvector corresponding to the largest </a:t>
            </a:r>
            <a:r>
              <a:rPr lang="en-US" sz="2000" dirty="0" err="1"/>
              <a:t>eigenvalue</a:t>
            </a:r>
            <a:r>
              <a:rPr lang="en-US" sz="2000" dirty="0"/>
              <a:t> represents the linear combination of the data which has the most variance. And the </a:t>
            </a:r>
            <a:r>
              <a:rPr lang="en-US" sz="2000" dirty="0" err="1"/>
              <a:t>eigenvalue</a:t>
            </a:r>
            <a:r>
              <a:rPr lang="en-US" sz="2000" dirty="0"/>
              <a:t> is the largest variance.</a:t>
            </a:r>
          </a:p>
          <a:p>
            <a:pPr lvl="1"/>
            <a:r>
              <a:rPr lang="en-US" sz="2000" dirty="0"/>
              <a:t>Repeat the above step, we can find K principal components (</a:t>
            </a:r>
            <a:r>
              <a:rPr lang="en-US" sz="2000" dirty="0" err="1"/>
              <a:t>eigenvalues</a:t>
            </a:r>
            <a:r>
              <a:rPr lang="en-US" sz="2000" dirty="0"/>
              <a:t>)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Thumbprint Function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sz="2400" dirty="0"/>
              <a:t>Given the vector of character frequencies for a particular period of some connection is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 = (</a:t>
            </a:r>
            <a:r>
              <a:rPr lang="en-US" sz="2000" dirty="0"/>
              <a:t>f</a:t>
            </a:r>
            <a:r>
              <a:rPr lang="en-US" sz="2000" baseline="-25000" dirty="0"/>
              <a:t>1</a:t>
            </a:r>
            <a:r>
              <a:rPr lang="en-US" sz="2000" dirty="0" smtClean="0"/>
              <a:t>, f</a:t>
            </a:r>
            <a:r>
              <a:rPr lang="en-US" sz="2000" baseline="-25000" dirty="0"/>
              <a:t>2</a:t>
            </a:r>
            <a:r>
              <a:rPr lang="en-US" sz="2000" dirty="0" smtClean="0"/>
              <a:t>, f</a:t>
            </a:r>
            <a:r>
              <a:rPr lang="en-US" sz="2000" baseline="-25000" dirty="0"/>
              <a:t>3</a:t>
            </a:r>
            <a:r>
              <a:rPr lang="en-US" sz="2000" dirty="0" smtClean="0"/>
              <a:t>,…,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L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The thumbprint can be written as a linear combination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	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		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		</a:t>
            </a:r>
            <a:endParaRPr lang="en-US" sz="2000" baseline="-25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657600" y="3809999"/>
          <a:ext cx="1905000" cy="841169"/>
        </p:xfrm>
        <a:graphic>
          <a:graphicData uri="http://schemas.openxmlformats.org/presentationml/2006/ole">
            <p:oleObj spid="_x0000_s139270" name="Equation" r:id="rId3" imgW="977900" imgH="43180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Thumbprint Function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sz="2800" dirty="0"/>
              <a:t>So we condense the vector of L character counts into a vector of K thumbprint components.</a:t>
            </a:r>
          </a:p>
          <a:p>
            <a:r>
              <a:rPr lang="en-US" sz="2800" dirty="0"/>
              <a:t>Which linear combinations of the </a:t>
            </a:r>
            <a:r>
              <a:rPr lang="en-US" sz="2800" dirty="0" err="1"/>
              <a:t>f</a:t>
            </a:r>
            <a:r>
              <a:rPr lang="en-US" sz="2800" baseline="-25000" dirty="0" err="1"/>
              <a:t>i</a:t>
            </a:r>
            <a:r>
              <a:rPr lang="en-US" sz="2800" dirty="0"/>
              <a:t> should be used?</a:t>
            </a:r>
          </a:p>
          <a:p>
            <a:pPr lvl="1"/>
            <a:r>
              <a:rPr lang="en-US" sz="2400" dirty="0"/>
              <a:t>Use the </a:t>
            </a:r>
            <a:r>
              <a:rPr lang="en-US" sz="2400" dirty="0" smtClean="0"/>
              <a:t>PCA statistic </a:t>
            </a:r>
            <a:r>
              <a:rPr lang="en-US" sz="2400" dirty="0"/>
              <a:t>method.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514600"/>
          <a:ext cx="6080760" cy="3048000"/>
        </p:xfrm>
        <a:graphic>
          <a:graphicData uri="http://schemas.openxmlformats.org/drawingml/2006/table">
            <a:tbl>
              <a:tblPr/>
              <a:tblGrid>
                <a:gridCol w="607695"/>
                <a:gridCol w="607695"/>
                <a:gridCol w="607695"/>
                <a:gridCol w="607695"/>
                <a:gridCol w="608330"/>
                <a:gridCol w="608330"/>
                <a:gridCol w="608330"/>
                <a:gridCol w="608330"/>
                <a:gridCol w="608330"/>
                <a:gridCol w="60833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dirty="0">
                        <a:latin typeface="Calibri"/>
                        <a:ea typeface="PMingLiU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1981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  2  3  4  5  6       …  L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590800"/>
            <a:ext cx="533400" cy="294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DD5A-43A0-4533-974E-5137599977A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Thumbprint Function</a:t>
            </a:r>
          </a:p>
        </p:txBody>
      </p:sp>
      <p:pic>
        <p:nvPicPr>
          <p:cNvPr id="140292" name="Picture 4" descr="eigen-valu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7086600" cy="4319451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Thumbprint Function</a:t>
            </a:r>
          </a:p>
        </p:txBody>
      </p:sp>
      <p:pic>
        <p:nvPicPr>
          <p:cNvPr id="156676" name="Picture 4" descr="eigen-vec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7086600" cy="4648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705600" y="9144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= space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Thumbprints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Definitions of Local thumbprints</a:t>
            </a:r>
          </a:p>
          <a:p>
            <a:r>
              <a:rPr lang="en-US"/>
              <a:t>Overview of experiments</a:t>
            </a:r>
          </a:p>
          <a:p>
            <a:r>
              <a:rPr lang="en-US"/>
              <a:t>Concept Experiments</a:t>
            </a:r>
          </a:p>
          <a:p>
            <a:r>
              <a:rPr lang="en-US"/>
              <a:t>Thumbprint function</a:t>
            </a:r>
          </a:p>
          <a:p>
            <a:r>
              <a:rPr lang="en-US">
                <a:solidFill>
                  <a:schemeClr val="hlink"/>
                </a:solidFill>
              </a:rPr>
              <a:t>Comparison Algorithm</a:t>
            </a:r>
          </a:p>
          <a:p>
            <a:r>
              <a:rPr lang="en-US"/>
              <a:t>Tests of Thumbprints</a:t>
            </a:r>
          </a:p>
          <a:p>
            <a:r>
              <a:rPr lang="en-US"/>
              <a:t>Applicability Beyond Ethernet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Algorithm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dirty="0"/>
              <a:t>Comparison is complicated because of two points:</a:t>
            </a:r>
          </a:p>
          <a:p>
            <a:pPr lvl="1"/>
            <a:r>
              <a:rPr lang="en-US" dirty="0"/>
              <a:t>Have to cope with displacements of some characters across interval boundaries.</a:t>
            </a:r>
          </a:p>
          <a:p>
            <a:pPr lvl="1"/>
            <a:r>
              <a:rPr lang="en-US" dirty="0"/>
              <a:t>Existence of noise in the data due to dropped packets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Algorithm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sz="2800" dirty="0" smtClean="0"/>
              <a:t>Dead </a:t>
            </a:r>
            <a:r>
              <a:rPr lang="en-US" sz="2800" dirty="0"/>
              <a:t>hit: if the thumbprints are </a:t>
            </a:r>
            <a:r>
              <a:rPr lang="en-US" sz="2800" dirty="0" smtClean="0"/>
              <a:t>exactly the same, the value is zero.</a:t>
            </a:r>
          </a:p>
          <a:p>
            <a:r>
              <a:rPr lang="en-US" sz="2800" dirty="0" smtClean="0"/>
              <a:t>Generally, any dead hits are very strong grounds for suspecting that the two connections have identical content.</a:t>
            </a:r>
            <a:endParaRPr lang="en-US" sz="2800" dirty="0"/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1524000" y="2209800"/>
          <a:ext cx="5804536" cy="1066800"/>
        </p:xfrm>
        <a:graphic>
          <a:graphicData uri="http://schemas.openxmlformats.org/presentationml/2006/ole">
            <p:oleObj spid="_x0000_s160774" name="Equation" r:id="rId3" imgW="2349500" imgH="43180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DIDS System developed at UC Davis is one example,</a:t>
            </a:r>
          </a:p>
          <a:p>
            <a:r>
              <a:rPr lang="en-US" dirty="0" smtClean="0"/>
              <a:t>Ideal for</a:t>
            </a:r>
          </a:p>
          <a:p>
            <a:pPr lvl="1"/>
            <a:r>
              <a:rPr lang="en-US" dirty="0" smtClean="0"/>
              <a:t>A local area network, or</a:t>
            </a:r>
          </a:p>
          <a:p>
            <a:pPr lvl="1"/>
            <a:r>
              <a:rPr lang="en-US" dirty="0" smtClean="0"/>
              <a:t>A wide area network under a central administration</a:t>
            </a:r>
          </a:p>
          <a:p>
            <a:r>
              <a:rPr lang="en-US" dirty="0" smtClean="0"/>
              <a:t>Not feasible for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E3BF-369C-4471-9229-4E0140D356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Thumbprints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Definitions of Local thumbprints</a:t>
            </a:r>
          </a:p>
          <a:p>
            <a:r>
              <a:rPr lang="en-US"/>
              <a:t>Overview of experiments</a:t>
            </a:r>
          </a:p>
          <a:p>
            <a:r>
              <a:rPr lang="en-US"/>
              <a:t>Concept Experiments</a:t>
            </a:r>
          </a:p>
          <a:p>
            <a:r>
              <a:rPr lang="en-US"/>
              <a:t>Thumbprint function</a:t>
            </a:r>
          </a:p>
          <a:p>
            <a:r>
              <a:rPr lang="en-US"/>
              <a:t>Comparison Algorithm</a:t>
            </a:r>
          </a:p>
          <a:p>
            <a:r>
              <a:rPr lang="en-US">
                <a:solidFill>
                  <a:schemeClr val="hlink"/>
                </a:solidFill>
              </a:rPr>
              <a:t>Tests of Thumbprints</a:t>
            </a:r>
          </a:p>
          <a:p>
            <a:r>
              <a:rPr lang="en-US"/>
              <a:t>Applicability Beyond Ethernet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of Thumbprints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r>
              <a:rPr lang="en-US" dirty="0"/>
              <a:t>Experiment I:</a:t>
            </a:r>
          </a:p>
          <a:p>
            <a:pPr lvl="1"/>
            <a:r>
              <a:rPr lang="en-US" sz="2000" dirty="0"/>
              <a:t>Toadflax</a:t>
            </a:r>
            <a:r>
              <a:rPr lang="en-US" sz="2000" dirty="0">
                <a:sym typeface="Wingdings" pitchFamily="2" charset="2"/>
              </a:rPr>
              <a:t>K2toadflax</a:t>
            </a:r>
            <a:endParaRPr lang="en-US" sz="2000" dirty="0"/>
          </a:p>
          <a:p>
            <a:r>
              <a:rPr lang="en-US" dirty="0"/>
              <a:t>Experiment II</a:t>
            </a:r>
          </a:p>
          <a:p>
            <a:pPr lvl="1"/>
            <a:r>
              <a:rPr lang="en-US" sz="2000" dirty="0"/>
              <a:t>K2</a:t>
            </a:r>
            <a:r>
              <a:rPr lang="en-US" sz="2000" dirty="0">
                <a:sym typeface="Wingdings" pitchFamily="2" charset="2"/>
              </a:rPr>
              <a:t>toadflaxk2</a:t>
            </a:r>
            <a:endParaRPr lang="en-US" sz="2000" dirty="0"/>
          </a:p>
          <a:p>
            <a:r>
              <a:rPr lang="en-US" dirty="0"/>
              <a:t>Experiment III</a:t>
            </a:r>
          </a:p>
          <a:p>
            <a:pPr lvl="1"/>
            <a:r>
              <a:rPr lang="en-US" sz="2000" dirty="0"/>
              <a:t>Toadflax</a:t>
            </a:r>
            <a:r>
              <a:rPr lang="en-US" sz="2000" dirty="0">
                <a:sym typeface="Wingdings" pitchFamily="2" charset="2"/>
              </a:rPr>
              <a:t>k2helvellynalps.cc.gatech.eduk2toadflax</a:t>
            </a:r>
            <a:endParaRPr lang="en-US" sz="2000" dirty="0"/>
          </a:p>
          <a:p>
            <a:r>
              <a:rPr lang="en-US" dirty="0"/>
              <a:t>Experiment IV</a:t>
            </a:r>
          </a:p>
          <a:p>
            <a:pPr lvl="1"/>
            <a:r>
              <a:rPr lang="en-US" sz="2000" dirty="0"/>
              <a:t>Toadflax</a:t>
            </a:r>
            <a:r>
              <a:rPr lang="en-US" sz="2000" dirty="0">
                <a:sym typeface="Wingdings" pitchFamily="2" charset="2"/>
              </a:rPr>
              <a:t>k2helvellynpo.csc.liv.ac.ukalps.cc.gatech.eduk2toadflax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of Thumbprints</a:t>
            </a:r>
          </a:p>
        </p:txBody>
      </p:sp>
      <p:pic>
        <p:nvPicPr>
          <p:cNvPr id="148484" name="Picture 4" descr="t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352800"/>
            <a:ext cx="8001000" cy="2133600"/>
          </a:xfrm>
          <a:prstGeom prst="rect">
            <a:avLst/>
          </a:prstGeom>
          <a:noFill/>
        </p:spPr>
      </p:pic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219200" y="2209800"/>
            <a:ext cx="601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Experiments </a:t>
            </a:r>
            <a:r>
              <a:rPr lang="en-US" dirty="0" smtClean="0"/>
              <a:t>result (%)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934200" y="2971800"/>
            <a:ext cx="0" cy="297180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086600" y="55626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en-US" sz="2400" dirty="0" smtClean="0"/>
              <a:t>I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easily </a:t>
            </a:r>
            <a:r>
              <a:rPr lang="en-US" sz="2400" dirty="0" smtClean="0"/>
              <a:t>p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ossible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2400" dirty="0"/>
              <a:t>E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thernet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save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summaries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interactive connections which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stored in only a few tens of bytes per minutes</a:t>
            </a:r>
            <a:r>
              <a:rPr lang="en-US" sz="2400" dirty="0" smtClean="0"/>
              <a:t> per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connection.</a:t>
            </a:r>
          </a:p>
          <a:p>
            <a:r>
              <a:rPr lang="en-US" sz="2400" dirty="0"/>
              <a:t>We are also studying ways to break up the connection into </a:t>
            </a:r>
            <a:r>
              <a:rPr lang="en-US" sz="2400" dirty="0" smtClean="0"/>
              <a:t>pieces </a:t>
            </a:r>
            <a:r>
              <a:rPr lang="en-US" sz="2400" dirty="0"/>
              <a:t>that do not depend on time, but rather on content based triggers. </a:t>
            </a:r>
            <a:endParaRPr lang="en-US" sz="2400" dirty="0" smtClean="0"/>
          </a:p>
          <a:p>
            <a:r>
              <a:rPr lang="en-US" sz="2400" dirty="0" smtClean="0"/>
              <a:t>Success </a:t>
            </a:r>
            <a:r>
              <a:rPr lang="en-US" sz="2400" dirty="0"/>
              <a:t>at this would obviate the need to synchronize geographically separated thumbprint stations.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E0C4-7C93-4E58-8AA6-845C4F60C236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CIS (Caller Identification System) is an example.</a:t>
            </a:r>
          </a:p>
          <a:p>
            <a:r>
              <a:rPr lang="en-US" sz="2800" dirty="0" smtClean="0"/>
              <a:t>One tracing system per network host, (each host is responsible for finding the predecessor in the chain)</a:t>
            </a:r>
          </a:p>
          <a:p>
            <a:r>
              <a:rPr lang="en-US" sz="2800" dirty="0" smtClean="0"/>
              <a:t>Tracing is accomplished by the hosts communicating in some was to establish the whole chain. (Global coordination?)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E3BF-369C-4471-9229-4E0140D3566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Caller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Host based system,</a:t>
            </a:r>
          </a:p>
          <a:p>
            <a:r>
              <a:rPr lang="en-US" sz="2800" dirty="0" smtClean="0"/>
              <a:t>If an intruder hops through intermediate hosts prior to making an attack, there is a high probability that these systems have known vulnerabilities which the intruder used to access them.</a:t>
            </a:r>
          </a:p>
          <a:p>
            <a:r>
              <a:rPr lang="en-US" sz="2800" dirty="0" smtClean="0"/>
              <a:t>Having the knowledge of the same attack methods that the intruder did, Caller ID reversed the attack chain.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E3BF-369C-4471-9229-4E0140D356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based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difficulty with all host-based tracing systems is that, when an extended connection crosses a host which is not running the system, accountability is altogether lost at that point. </a:t>
            </a:r>
          </a:p>
          <a:p>
            <a:r>
              <a:rPr lang="en-US" sz="2800" dirty="0" smtClean="0"/>
              <a:t>This severely limits their usefulness as a general purpose tracing Mechanism on the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E3BF-369C-4471-9229-4E0140D3566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Thumbprint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Assumptions:</a:t>
            </a:r>
          </a:p>
          <a:p>
            <a:pPr lvl="1"/>
            <a:r>
              <a:rPr lang="en-US" sz="2400" dirty="0" smtClean="0"/>
              <a:t>The content of an extended connection is invariant at all points of the chain (once protocol details are abstracted out).</a:t>
            </a:r>
          </a:p>
          <a:p>
            <a:pPr lvl="1"/>
            <a:r>
              <a:rPr lang="en-US" sz="2400" dirty="0" smtClean="0"/>
              <a:t>We can compute summaries (thumbprints) of the content of each connection.</a:t>
            </a:r>
          </a:p>
          <a:p>
            <a:pPr lvl="1"/>
            <a:r>
              <a:rPr lang="en-US" sz="2400" dirty="0" smtClean="0"/>
              <a:t>Similarity in content </a:t>
            </a:r>
            <a:r>
              <a:rPr lang="en-US" sz="2400" dirty="0" smtClean="0">
                <a:sym typeface="Wingdings" pitchFamily="2" charset="2"/>
              </a:rPr>
              <a:t> similarity in summaries.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E3BF-369C-4471-9229-4E0140D3566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 - Introduction including TCP - 1 un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- Template</Template>
  <TotalTime>2793</TotalTime>
  <Words>1763</Words>
  <Application>Microsoft Office PowerPoint</Application>
  <PresentationFormat>On-screen Show (4:3)</PresentationFormat>
  <Paragraphs>366</Paragraphs>
  <Slides>53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1 - Introduction including TCP - 1 unit</vt:lpstr>
      <vt:lpstr>Equation</vt:lpstr>
      <vt:lpstr>3. Network Intrusion Detection</vt:lpstr>
      <vt:lpstr>Overview</vt:lpstr>
      <vt:lpstr>Intrusion Detection</vt:lpstr>
      <vt:lpstr>Tracing mechanisms</vt:lpstr>
      <vt:lpstr>Proactive Method</vt:lpstr>
      <vt:lpstr>Reactive Method</vt:lpstr>
      <vt:lpstr>Caller ID</vt:lpstr>
      <vt:lpstr>Host based solutions</vt:lpstr>
      <vt:lpstr>Thumbprint Method</vt:lpstr>
      <vt:lpstr>Thumbprints</vt:lpstr>
      <vt:lpstr>Main idea of thumbprints</vt:lpstr>
      <vt:lpstr>Thumbprints</vt:lpstr>
      <vt:lpstr>How does it work?</vt:lpstr>
      <vt:lpstr>Discussions</vt:lpstr>
      <vt:lpstr>Main idea of thumbprints</vt:lpstr>
      <vt:lpstr>Thumbprints</vt:lpstr>
      <vt:lpstr>Desirable Properties</vt:lpstr>
      <vt:lpstr>Small Space</vt:lpstr>
      <vt:lpstr>Sensitive </vt:lpstr>
      <vt:lpstr>Robust</vt:lpstr>
      <vt:lpstr>Additive</vt:lpstr>
      <vt:lpstr>Light</vt:lpstr>
      <vt:lpstr>Thumbprints</vt:lpstr>
      <vt:lpstr>Difficulties</vt:lpstr>
      <vt:lpstr>Some possible solutions</vt:lpstr>
      <vt:lpstr>Thumbprints</vt:lpstr>
      <vt:lpstr>Applicability</vt:lpstr>
      <vt:lpstr>Local Thumbprints</vt:lpstr>
      <vt:lpstr>Definitions of Local thumbprints</vt:lpstr>
      <vt:lpstr>Frequency (K=26)</vt:lpstr>
      <vt:lpstr>Count (K=1)</vt:lpstr>
      <vt:lpstr>Definitions of Local thumbprints</vt:lpstr>
      <vt:lpstr>Definitions of Local thumbprints</vt:lpstr>
      <vt:lpstr>Definitions of Local thumbprints</vt:lpstr>
      <vt:lpstr>Local Thumbprints</vt:lpstr>
      <vt:lpstr>Overview of Experiments</vt:lpstr>
      <vt:lpstr>Overview of Experiments</vt:lpstr>
      <vt:lpstr>Local Thumbprints</vt:lpstr>
      <vt:lpstr>Concept Experiments </vt:lpstr>
      <vt:lpstr>Local Thumbprints</vt:lpstr>
      <vt:lpstr>Principal Component Analysis</vt:lpstr>
      <vt:lpstr>Thumbprint Function</vt:lpstr>
      <vt:lpstr>Thumbprint Function</vt:lpstr>
      <vt:lpstr>PCA</vt:lpstr>
      <vt:lpstr>Thumbprint Function</vt:lpstr>
      <vt:lpstr>Thumbprint Function</vt:lpstr>
      <vt:lpstr>Local Thumbprints</vt:lpstr>
      <vt:lpstr>Comparison Algorithm</vt:lpstr>
      <vt:lpstr>Comparison Algorithm</vt:lpstr>
      <vt:lpstr>Local Thumbprints</vt:lpstr>
      <vt:lpstr>Tests of Thumbprints</vt:lpstr>
      <vt:lpstr>Tests of Thumbprints</vt:lpstr>
      <vt:lpstr>Conclusions</vt:lpstr>
    </vt:vector>
  </TitlesOfParts>
  <Company>uh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Holding Intruders Accountable on the Internet</dc:title>
  <dc:creator>yjh</dc:creator>
  <cp:lastModifiedBy>Huang</cp:lastModifiedBy>
  <cp:revision>53</cp:revision>
  <cp:lastPrinted>1601-01-01T00:00:00Z</cp:lastPrinted>
  <dcterms:created xsi:type="dcterms:W3CDTF">2004-06-06T15:25:38Z</dcterms:created>
  <dcterms:modified xsi:type="dcterms:W3CDTF">2014-07-02T14:49:32Z</dcterms:modified>
</cp:coreProperties>
</file>